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01"/>
  </p:notesMasterIdLst>
  <p:sldIdLst>
    <p:sldId id="401" r:id="rId2"/>
    <p:sldId id="1379" r:id="rId3"/>
    <p:sldId id="488" r:id="rId4"/>
    <p:sldId id="1417" r:id="rId5"/>
    <p:sldId id="1580" r:id="rId6"/>
    <p:sldId id="1419" r:id="rId7"/>
    <p:sldId id="1420" r:id="rId8"/>
    <p:sldId id="1421" r:id="rId9"/>
    <p:sldId id="1422" r:id="rId10"/>
    <p:sldId id="1423" r:id="rId11"/>
    <p:sldId id="1581" r:id="rId12"/>
    <p:sldId id="1424" r:id="rId13"/>
    <p:sldId id="1582" r:id="rId14"/>
    <p:sldId id="1426" r:id="rId15"/>
    <p:sldId id="1427" r:id="rId16"/>
    <p:sldId id="1428" r:id="rId17"/>
    <p:sldId id="1429" r:id="rId18"/>
    <p:sldId id="1430" r:id="rId19"/>
    <p:sldId id="1431" r:id="rId20"/>
    <p:sldId id="1432" r:id="rId21"/>
    <p:sldId id="1433" r:id="rId22"/>
    <p:sldId id="1434" r:id="rId23"/>
    <p:sldId id="1435" r:id="rId24"/>
    <p:sldId id="1436" r:id="rId25"/>
    <p:sldId id="1439" r:id="rId26"/>
    <p:sldId id="1440" r:id="rId27"/>
    <p:sldId id="1442" r:id="rId28"/>
    <p:sldId id="1443" r:id="rId29"/>
    <p:sldId id="1444" r:id="rId30"/>
    <p:sldId id="1445" r:id="rId31"/>
    <p:sldId id="1446" r:id="rId32"/>
    <p:sldId id="1447" r:id="rId33"/>
    <p:sldId id="1448" r:id="rId34"/>
    <p:sldId id="1449" r:id="rId35"/>
    <p:sldId id="1450" r:id="rId36"/>
    <p:sldId id="1452" r:id="rId37"/>
    <p:sldId id="1454" r:id="rId38"/>
    <p:sldId id="1563" r:id="rId39"/>
    <p:sldId id="1455" r:id="rId40"/>
    <p:sldId id="1456" r:id="rId41"/>
    <p:sldId id="1458" r:id="rId42"/>
    <p:sldId id="1459" r:id="rId43"/>
    <p:sldId id="1583" r:id="rId44"/>
    <p:sldId id="1584" r:id="rId45"/>
    <p:sldId id="1564" r:id="rId46"/>
    <p:sldId id="1463" r:id="rId47"/>
    <p:sldId id="1565" r:id="rId48"/>
    <p:sldId id="1556" r:id="rId49"/>
    <p:sldId id="1465" r:id="rId50"/>
    <p:sldId id="1468" r:id="rId51"/>
    <p:sldId id="1469" r:id="rId52"/>
    <p:sldId id="1568" r:id="rId53"/>
    <p:sldId id="1471" r:id="rId54"/>
    <p:sldId id="1472" r:id="rId55"/>
    <p:sldId id="1557" r:id="rId56"/>
    <p:sldId id="1474" r:id="rId57"/>
    <p:sldId id="1476" r:id="rId58"/>
    <p:sldId id="1569" r:id="rId59"/>
    <p:sldId id="1478" r:id="rId60"/>
    <p:sldId id="1570" r:id="rId61"/>
    <p:sldId id="1480" r:id="rId62"/>
    <p:sldId id="1482" r:id="rId63"/>
    <p:sldId id="1483" r:id="rId64"/>
    <p:sldId id="1484" r:id="rId65"/>
    <p:sldId id="1572" r:id="rId66"/>
    <p:sldId id="1485" r:id="rId67"/>
    <p:sldId id="1571" r:id="rId68"/>
    <p:sldId id="1489" r:id="rId69"/>
    <p:sldId id="1491" r:id="rId70"/>
    <p:sldId id="1558" r:id="rId71"/>
    <p:sldId id="1575" r:id="rId72"/>
    <p:sldId id="1492" r:id="rId73"/>
    <p:sldId id="1493" r:id="rId74"/>
    <p:sldId id="1496" r:id="rId75"/>
    <p:sldId id="1499" r:id="rId76"/>
    <p:sldId id="1559" r:id="rId77"/>
    <p:sldId id="1576" r:id="rId78"/>
    <p:sldId id="1501" r:id="rId79"/>
    <p:sldId id="1560" r:id="rId80"/>
    <p:sldId id="1504" r:id="rId81"/>
    <p:sldId id="1506" r:id="rId82"/>
    <p:sldId id="1509" r:id="rId83"/>
    <p:sldId id="1510" r:id="rId84"/>
    <p:sldId id="1512" r:id="rId85"/>
    <p:sldId id="1513" r:id="rId86"/>
    <p:sldId id="1514" r:id="rId87"/>
    <p:sldId id="1515" r:id="rId88"/>
    <p:sldId id="1516" r:id="rId89"/>
    <p:sldId id="1517" r:id="rId90"/>
    <p:sldId id="1577" r:id="rId91"/>
    <p:sldId id="1519" r:id="rId92"/>
    <p:sldId id="1579" r:id="rId93"/>
    <p:sldId id="1578" r:id="rId94"/>
    <p:sldId id="1522" r:id="rId95"/>
    <p:sldId id="1562" r:id="rId96"/>
    <p:sldId id="1561" r:id="rId97"/>
    <p:sldId id="1525" r:id="rId98"/>
    <p:sldId id="1526" r:id="rId99"/>
    <p:sldId id="1527" r:id="rId10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/>
        <a:cs typeface="楷体_GB231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/>
        <a:cs typeface="楷体_GB231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/>
        <a:cs typeface="楷体_GB231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/>
        <a:cs typeface="楷体_GB231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CC3399"/>
    <a:srgbClr val="FF9933"/>
    <a:srgbClr val="FFFF00"/>
    <a:srgbClr val="FFCC00"/>
    <a:srgbClr val="18E22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3997" autoAdjust="0"/>
  </p:normalViewPr>
  <p:slideViewPr>
    <p:cSldViewPr>
      <p:cViewPr varScale="1">
        <p:scale>
          <a:sx n="70" d="100"/>
          <a:sy n="70" d="100"/>
        </p:scale>
        <p:origin x="5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2F2CCF0-D60F-4D3E-B2D1-7871A30B03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334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5EF5F-16C3-4F2F-AC6E-EBDCFB4CAE5E}" type="slidenum">
              <a:rPr lang="zh-CN" altLang="en-US" smtClean="0">
                <a:ea typeface="宋体" charset="-122"/>
                <a:cs typeface="楷体_GB2312"/>
              </a:rPr>
              <a:pPr/>
              <a:t>1</a:t>
            </a:fld>
            <a:endParaRPr lang="en-US" altLang="zh-CN" smtClean="0">
              <a:ea typeface="宋体" charset="-122"/>
              <a:cs typeface="楷体_GB2312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24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40354-A1D4-4B3C-BCA1-3A7BE331ABB3}" type="slidenum">
              <a:rPr lang="zh-CN" altLang="en-US" smtClean="0">
                <a:ea typeface="宋体" charset="-122"/>
                <a:cs typeface="楷体_GB2312"/>
              </a:rPr>
              <a:pPr/>
              <a:t>2</a:t>
            </a:fld>
            <a:endParaRPr lang="en-US" altLang="zh-CN" smtClean="0">
              <a:ea typeface="宋体" charset="-122"/>
              <a:cs typeface="楷体_GB231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58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8548C7-3CB0-42D0-9502-1A44EAB92B2D}" type="slidenum">
              <a:rPr lang="zh-CN" altLang="en-US" smtClean="0">
                <a:ea typeface="宋体" charset="-122"/>
                <a:cs typeface="楷体_GB2312"/>
              </a:rPr>
              <a:pPr/>
              <a:t>3</a:t>
            </a:fld>
            <a:endParaRPr lang="en-US" altLang="zh-CN" smtClean="0">
              <a:ea typeface="宋体" charset="-122"/>
              <a:cs typeface="楷体_GB2312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3110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55AAF-30C8-41DD-B890-B979DB5ED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E755-F503-4649-BF58-3325BEFCFC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B05CB-CCEC-405E-B8CC-0CD881AEF2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6E7E5-FCA9-44FA-821A-A55CE95747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FDE23-6948-4DD6-8FFC-8B799E296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3D335-2189-4672-9BFB-A981191DD6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7D9F6-CFC0-4FB6-8639-16F5B61297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7149B-FE3F-43F0-9C85-CFC8CAEE8A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25AB2-1CB2-4E70-AB60-3645DBC77A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663C0-B321-4F4D-906B-B5835BB200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62B40-0151-4544-A1B6-F4446DE6BA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9E528-E344-4C91-A0C4-0F20B082D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3008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defRPr>
            </a:lvl1pPr>
          </a:lstStyle>
          <a:p>
            <a:pPr>
              <a:defRPr/>
            </a:pPr>
            <a:fld id="{952F4604-878F-493E-92CD-F96DB3A4A1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484313"/>
            <a:ext cx="6192837" cy="20891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FFFF66"/>
                </a:solidFill>
                <a:ea typeface="黑体" pitchFamily="2" charset="-122"/>
              </a:rPr>
              <a:t>第</a:t>
            </a:r>
            <a:r>
              <a:rPr lang="en-US" altLang="zh-CN" smtClean="0">
                <a:solidFill>
                  <a:srgbClr val="FFFF66"/>
                </a:solidFill>
                <a:ea typeface="黑体" pitchFamily="2" charset="-122"/>
              </a:rPr>
              <a:t>2</a:t>
            </a:r>
            <a:r>
              <a:rPr lang="zh-CN" altLang="en-US" smtClean="0">
                <a:solidFill>
                  <a:srgbClr val="FFFF66"/>
                </a:solidFill>
                <a:ea typeface="黑体" pitchFamily="2" charset="-122"/>
              </a:rPr>
              <a:t>章  </a:t>
            </a:r>
            <a:r>
              <a:rPr lang="en-US" altLang="zh-CN" smtClean="0">
                <a:solidFill>
                  <a:srgbClr val="FFFF66"/>
                </a:solidFill>
                <a:ea typeface="黑体" pitchFamily="2" charset="-122"/>
              </a:rPr>
              <a:t>80C51</a:t>
            </a:r>
            <a:r>
              <a:rPr lang="zh-CN" altLang="en-US" smtClean="0">
                <a:solidFill>
                  <a:srgbClr val="FFFF66"/>
                </a:solidFill>
                <a:ea typeface="黑体" pitchFamily="2" charset="-122"/>
              </a:rPr>
              <a:t>单片机</a:t>
            </a:r>
            <a:br>
              <a:rPr lang="zh-CN" altLang="en-US" smtClean="0">
                <a:solidFill>
                  <a:srgbClr val="FFFF66"/>
                </a:solidFill>
                <a:ea typeface="黑体" pitchFamily="2" charset="-122"/>
              </a:rPr>
            </a:br>
            <a:r>
              <a:rPr lang="zh-CN" altLang="en-US" smtClean="0">
                <a:solidFill>
                  <a:srgbClr val="FFFF66"/>
                </a:solidFill>
                <a:ea typeface="黑体" pitchFamily="2" charset="-122"/>
              </a:rPr>
              <a:t>的基本结构</a:t>
            </a:r>
            <a:endParaRPr lang="en-US" altLang="zh-CN" smtClean="0">
              <a:solidFill>
                <a:srgbClr val="FFFF66"/>
              </a:solidFill>
              <a:ea typeface="黑体" pitchFamily="2" charset="-122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82850" y="4292600"/>
            <a:ext cx="4321175" cy="1700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solidFill>
                  <a:schemeClr val="tx2"/>
                </a:solidFill>
                <a:ea typeface="楷体_GB2312" pitchFamily="49" charset="-122"/>
              </a:rPr>
              <a:t>王邢波</a:t>
            </a:r>
            <a:endParaRPr lang="en-US" altLang="zh-CN" sz="2800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600" dirty="0" smtClean="0">
                <a:solidFill>
                  <a:schemeClr val="accent1"/>
                </a:solidFill>
                <a:ea typeface="楷体_GB2312" pitchFamily="49" charset="-122"/>
              </a:rPr>
              <a:t>南京邮电大学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400" dirty="0" smtClean="0">
                <a:solidFill>
                  <a:schemeClr val="accent1"/>
                </a:solidFill>
                <a:ea typeface="楷体_GB2312" pitchFamily="49" charset="-122"/>
              </a:rPr>
              <a:t>自动化学院</a:t>
            </a:r>
          </a:p>
          <a:p>
            <a:pPr eaLnBrk="1" hangingPunct="1">
              <a:lnSpc>
                <a:spcPct val="80000"/>
              </a:lnSpc>
              <a:defRPr/>
            </a:pPr>
            <a:fld id="{26C4B24E-1BC7-459C-890D-5F3D3BDF0955}" type="datetime3">
              <a:rPr lang="zh-CN" altLang="en-US" sz="2400" smtClean="0">
                <a:solidFill>
                  <a:schemeClr val="accent1"/>
                </a:solidFill>
                <a:ea typeface="楷体_GB2312" pitchFamily="49" charset="-122"/>
              </a:rPr>
              <a:pPr eaLnBrk="1" hangingPunct="1">
                <a:lnSpc>
                  <a:spcPct val="80000"/>
                </a:lnSpc>
                <a:defRPr/>
              </a:pPr>
              <a:t>2015年9月21日星期一</a:t>
            </a:fld>
            <a:endParaRPr lang="en-US" altLang="zh-CN" sz="2400" dirty="0" smtClean="0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67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676400"/>
            <a:ext cx="9144000" cy="4422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800" b="1" dirty="0" smtClean="0"/>
              <a:t>8</a:t>
            </a:r>
            <a:r>
              <a:rPr kumimoji="1" lang="zh-CN" altLang="en-US" sz="2800" b="1" dirty="0" smtClean="0"/>
              <a:t>．定时电路及元件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单片机内部有定时电路，只需外接振荡元件即可工作。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如：晶体振荡器，价廉</a:t>
            </a:r>
            <a:r>
              <a:rPr kumimoji="1" lang="en-US" altLang="zh-CN" sz="2400" b="1" dirty="0" smtClean="0"/>
              <a:t>RC</a:t>
            </a:r>
            <a:r>
              <a:rPr kumimoji="1" lang="zh-CN" altLang="en-US" sz="2400" b="1" dirty="0" smtClean="0"/>
              <a:t>振荡器，外部时钟源等。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kumimoji="1"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86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588" y="1444625"/>
            <a:ext cx="3190875" cy="576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FFCC00"/>
                </a:solidFill>
                <a:ea typeface="黑体" pitchFamily="2" charset="-122"/>
              </a:rPr>
              <a:t>封装形式</a:t>
            </a:r>
            <a:r>
              <a:rPr lang="en-US" altLang="zh-CN" sz="2800" dirty="0" smtClean="0">
                <a:solidFill>
                  <a:srgbClr val="FFCC00"/>
                </a:solidFill>
                <a:ea typeface="黑体" pitchFamily="2" charset="-122"/>
              </a:rPr>
              <a:t>:</a:t>
            </a:r>
            <a:endParaRPr lang="zh-CN" altLang="en-US" sz="2800" dirty="0" smtClean="0">
              <a:solidFill>
                <a:srgbClr val="FFCC00"/>
              </a:solidFill>
              <a:ea typeface="黑体" pitchFamily="2" charset="-122"/>
            </a:endParaRPr>
          </a:p>
        </p:txBody>
      </p:sp>
      <p:sp>
        <p:nvSpPr>
          <p:cNvPr id="2468868" name="Rectangle 4"/>
          <p:cNvSpPr>
            <a:spLocks noChangeArrowheads="1"/>
          </p:cNvSpPr>
          <p:nvPr/>
        </p:nvSpPr>
        <p:spPr bwMode="auto">
          <a:xfrm>
            <a:off x="250825" y="476250"/>
            <a:ext cx="77724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4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  <a:cs typeface="+mn-cs"/>
            </a:endParaRPr>
          </a:p>
        </p:txBody>
      </p:sp>
      <p:sp>
        <p:nvSpPr>
          <p:cNvPr id="2468871" name="Rectangle 7"/>
          <p:cNvSpPr>
            <a:spLocks noChangeArrowheads="1"/>
          </p:cNvSpPr>
          <p:nvPr/>
        </p:nvSpPr>
        <p:spPr bwMode="auto">
          <a:xfrm>
            <a:off x="250825" y="333375"/>
            <a:ext cx="84978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2.2  80C51</a:t>
            </a:r>
            <a:r>
              <a: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单片微机的引脚及其功能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9257" y="1048059"/>
            <a:ext cx="4176712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Rot="1" noChangeArrowheads="1"/>
          </p:cNvSpPr>
          <p:nvPr/>
        </p:nvSpPr>
        <p:spPr bwMode="auto">
          <a:xfrm>
            <a:off x="468313" y="2020888"/>
            <a:ext cx="3190875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kern="0" dirty="0" smtClean="0">
                <a:solidFill>
                  <a:srgbClr val="FF0000"/>
                </a:solidFill>
                <a:ea typeface="黑体" pitchFamily="2" charset="-122"/>
              </a:rPr>
              <a:t>双列直插</a:t>
            </a:r>
            <a:r>
              <a:rPr lang="en-US" altLang="zh-CN" sz="2800" kern="0" dirty="0" smtClean="0">
                <a:solidFill>
                  <a:srgbClr val="FF0000"/>
                </a:solidFill>
                <a:ea typeface="黑体" pitchFamily="2" charset="-122"/>
              </a:rPr>
              <a:t>(DIP)</a:t>
            </a:r>
            <a:endParaRPr lang="zh-CN" altLang="en-US" sz="2800" kern="0" dirty="0" smtClean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0" name="Rectangle 3"/>
          <p:cNvSpPr txBox="1">
            <a:spLocks noRot="1" noChangeArrowheads="1"/>
          </p:cNvSpPr>
          <p:nvPr/>
        </p:nvSpPr>
        <p:spPr bwMode="auto">
          <a:xfrm>
            <a:off x="482600" y="2603500"/>
            <a:ext cx="3190875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 smtClean="0">
                <a:solidFill>
                  <a:srgbClr val="FFCC00"/>
                </a:solidFill>
                <a:ea typeface="黑体" pitchFamily="2" charset="-122"/>
              </a:rPr>
              <a:t>PLCC</a:t>
            </a:r>
            <a:endParaRPr lang="zh-CN" altLang="en-US" sz="2800" kern="0" dirty="0" smtClean="0">
              <a:solidFill>
                <a:srgbClr val="FFCC00"/>
              </a:solidFill>
              <a:ea typeface="黑体" pitchFamily="2" charset="-122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 bwMode="auto">
          <a:xfrm>
            <a:off x="468313" y="3268663"/>
            <a:ext cx="31908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 smtClean="0">
                <a:solidFill>
                  <a:srgbClr val="FFCC00"/>
                </a:solidFill>
                <a:ea typeface="黑体" pitchFamily="2" charset="-122"/>
              </a:rPr>
              <a:t>PQFP/TQFP</a:t>
            </a:r>
            <a:endParaRPr lang="zh-CN" altLang="en-US" sz="2800" kern="0" dirty="0" smtClean="0">
              <a:solidFill>
                <a:srgbClr val="FFCC00"/>
              </a:solidFill>
              <a:ea typeface="黑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53" y="1598064"/>
            <a:ext cx="4195499" cy="3101021"/>
          </a:xfrm>
          <a:prstGeom prst="rect">
            <a:avLst/>
          </a:prstGeom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6182" y="2020888"/>
            <a:ext cx="5122862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67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86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588" y="1444625"/>
            <a:ext cx="3190875" cy="576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FFCC00"/>
                </a:solidFill>
                <a:ea typeface="黑体" pitchFamily="2" charset="-122"/>
              </a:rPr>
              <a:t>封装形式</a:t>
            </a:r>
            <a:r>
              <a:rPr lang="en-US" altLang="zh-CN" sz="2800" dirty="0" smtClean="0">
                <a:solidFill>
                  <a:srgbClr val="FFCC00"/>
                </a:solidFill>
                <a:ea typeface="黑体" pitchFamily="2" charset="-122"/>
              </a:rPr>
              <a:t>:</a:t>
            </a:r>
            <a:endParaRPr lang="zh-CN" altLang="en-US" sz="2800" dirty="0" smtClean="0">
              <a:solidFill>
                <a:srgbClr val="FFCC00"/>
              </a:solidFill>
              <a:ea typeface="黑体" pitchFamily="2" charset="-122"/>
            </a:endParaRPr>
          </a:p>
        </p:txBody>
      </p:sp>
      <p:sp>
        <p:nvSpPr>
          <p:cNvPr id="2468868" name="Rectangle 4"/>
          <p:cNvSpPr>
            <a:spLocks noChangeArrowheads="1"/>
          </p:cNvSpPr>
          <p:nvPr/>
        </p:nvSpPr>
        <p:spPr bwMode="auto">
          <a:xfrm>
            <a:off x="250825" y="476250"/>
            <a:ext cx="77724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4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  <a:cs typeface="+mn-cs"/>
            </a:endParaRPr>
          </a:p>
        </p:txBody>
      </p:sp>
      <p:sp>
        <p:nvSpPr>
          <p:cNvPr id="2468871" name="Rectangle 7"/>
          <p:cNvSpPr>
            <a:spLocks noChangeArrowheads="1"/>
          </p:cNvSpPr>
          <p:nvPr/>
        </p:nvSpPr>
        <p:spPr bwMode="auto">
          <a:xfrm>
            <a:off x="250825" y="333375"/>
            <a:ext cx="84978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2.2  80C51</a:t>
            </a:r>
            <a:r>
              <a: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单片微机的引脚及其功能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4963" y="1196975"/>
            <a:ext cx="4176712" cy="433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Rot="1" noChangeArrowheads="1"/>
          </p:cNvSpPr>
          <p:nvPr/>
        </p:nvSpPr>
        <p:spPr bwMode="auto">
          <a:xfrm>
            <a:off x="468313" y="2020888"/>
            <a:ext cx="3190875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kern="0" dirty="0" smtClean="0">
                <a:solidFill>
                  <a:srgbClr val="FFCC00"/>
                </a:solidFill>
                <a:ea typeface="黑体" pitchFamily="2" charset="-122"/>
              </a:rPr>
              <a:t>双列直插</a:t>
            </a:r>
            <a:r>
              <a:rPr lang="en-US" altLang="zh-CN" sz="2800" kern="0" dirty="0" smtClean="0">
                <a:solidFill>
                  <a:srgbClr val="FFCC00"/>
                </a:solidFill>
                <a:ea typeface="黑体" pitchFamily="2" charset="-122"/>
              </a:rPr>
              <a:t>(DIP)</a:t>
            </a:r>
            <a:endParaRPr lang="zh-CN" altLang="en-US" sz="2800" kern="0" dirty="0" smtClean="0">
              <a:solidFill>
                <a:srgbClr val="FFCC00"/>
              </a:solidFill>
              <a:ea typeface="黑体" pitchFamily="2" charset="-122"/>
            </a:endParaRPr>
          </a:p>
        </p:txBody>
      </p:sp>
      <p:sp>
        <p:nvSpPr>
          <p:cNvPr id="10" name="Rectangle 3"/>
          <p:cNvSpPr txBox="1">
            <a:spLocks noRot="1" noChangeArrowheads="1"/>
          </p:cNvSpPr>
          <p:nvPr/>
        </p:nvSpPr>
        <p:spPr bwMode="auto">
          <a:xfrm>
            <a:off x="482600" y="2603500"/>
            <a:ext cx="3190875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 smtClean="0">
                <a:solidFill>
                  <a:srgbClr val="FF0000"/>
                </a:solidFill>
                <a:ea typeface="黑体" pitchFamily="2" charset="-122"/>
              </a:rPr>
              <a:t>PLCC</a:t>
            </a:r>
            <a:endParaRPr lang="zh-CN" altLang="en-US" sz="2800" kern="0" dirty="0" smtClean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 bwMode="auto">
          <a:xfrm>
            <a:off x="468313" y="3268663"/>
            <a:ext cx="31908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 smtClean="0">
                <a:solidFill>
                  <a:srgbClr val="FFCC00"/>
                </a:solidFill>
                <a:ea typeface="黑体" pitchFamily="2" charset="-122"/>
              </a:rPr>
              <a:t>PQFP/TQFP</a:t>
            </a:r>
            <a:endParaRPr lang="zh-CN" altLang="en-US" sz="2800" kern="0" dirty="0" smtClean="0">
              <a:solidFill>
                <a:srgbClr val="FFCC00"/>
              </a:solidFill>
              <a:ea typeface="黑体" pitchFamily="2" charset="-122"/>
            </a:endParaRP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9088" y="1196975"/>
            <a:ext cx="4192587" cy="453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43" y="1772645"/>
            <a:ext cx="5446806" cy="402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86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588" y="1444625"/>
            <a:ext cx="3190875" cy="5762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FFCC00"/>
                </a:solidFill>
                <a:ea typeface="黑体" pitchFamily="2" charset="-122"/>
              </a:rPr>
              <a:t>封装形式</a:t>
            </a:r>
            <a:r>
              <a:rPr lang="en-US" altLang="zh-CN" sz="2800" dirty="0" smtClean="0">
                <a:solidFill>
                  <a:srgbClr val="FFCC00"/>
                </a:solidFill>
                <a:ea typeface="黑体" pitchFamily="2" charset="-122"/>
              </a:rPr>
              <a:t>:</a:t>
            </a:r>
            <a:endParaRPr lang="zh-CN" altLang="en-US" sz="2800" dirty="0" smtClean="0">
              <a:solidFill>
                <a:srgbClr val="FFCC00"/>
              </a:solidFill>
              <a:ea typeface="黑体" pitchFamily="2" charset="-122"/>
            </a:endParaRPr>
          </a:p>
        </p:txBody>
      </p:sp>
      <p:sp>
        <p:nvSpPr>
          <p:cNvPr id="2468868" name="Rectangle 4"/>
          <p:cNvSpPr>
            <a:spLocks noChangeArrowheads="1"/>
          </p:cNvSpPr>
          <p:nvPr/>
        </p:nvSpPr>
        <p:spPr bwMode="auto">
          <a:xfrm>
            <a:off x="250825" y="476250"/>
            <a:ext cx="77724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4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  <a:cs typeface="+mn-cs"/>
            </a:endParaRPr>
          </a:p>
        </p:txBody>
      </p:sp>
      <p:sp>
        <p:nvSpPr>
          <p:cNvPr id="2468871" name="Rectangle 7"/>
          <p:cNvSpPr>
            <a:spLocks noChangeArrowheads="1"/>
          </p:cNvSpPr>
          <p:nvPr/>
        </p:nvSpPr>
        <p:spPr bwMode="auto">
          <a:xfrm>
            <a:off x="250825" y="333375"/>
            <a:ext cx="8497888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2.2  80C51</a:t>
            </a:r>
            <a:r>
              <a:rPr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单片微机的引脚及其功能</a:t>
            </a:r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 bwMode="auto">
          <a:xfrm>
            <a:off x="468313" y="2020888"/>
            <a:ext cx="3190875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kern="0" dirty="0" smtClean="0">
                <a:solidFill>
                  <a:srgbClr val="FFCC00"/>
                </a:solidFill>
                <a:ea typeface="黑体" pitchFamily="2" charset="-122"/>
              </a:rPr>
              <a:t>双列直插</a:t>
            </a:r>
            <a:r>
              <a:rPr lang="en-US" altLang="zh-CN" sz="2800" kern="0" dirty="0" smtClean="0">
                <a:solidFill>
                  <a:srgbClr val="FFCC00"/>
                </a:solidFill>
                <a:ea typeface="黑体" pitchFamily="2" charset="-122"/>
              </a:rPr>
              <a:t>(DIP)</a:t>
            </a:r>
            <a:endParaRPr lang="zh-CN" altLang="en-US" sz="2800" kern="0" dirty="0" smtClean="0">
              <a:solidFill>
                <a:srgbClr val="FFCC00"/>
              </a:solidFill>
              <a:ea typeface="黑体" pitchFamily="2" charset="-122"/>
            </a:endParaRPr>
          </a:p>
        </p:txBody>
      </p:sp>
      <p:sp>
        <p:nvSpPr>
          <p:cNvPr id="10" name="Rectangle 3"/>
          <p:cNvSpPr txBox="1">
            <a:spLocks noRot="1" noChangeArrowheads="1"/>
          </p:cNvSpPr>
          <p:nvPr/>
        </p:nvSpPr>
        <p:spPr bwMode="auto">
          <a:xfrm>
            <a:off x="482600" y="2603500"/>
            <a:ext cx="3190875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 smtClean="0">
                <a:solidFill>
                  <a:srgbClr val="FFCC00"/>
                </a:solidFill>
                <a:ea typeface="黑体" pitchFamily="2" charset="-122"/>
              </a:rPr>
              <a:t>PLCC</a:t>
            </a:r>
            <a:endParaRPr lang="zh-CN" altLang="en-US" sz="2800" kern="0" dirty="0" smtClean="0">
              <a:solidFill>
                <a:srgbClr val="FFCC00"/>
              </a:solidFill>
              <a:ea typeface="黑体" pitchFamily="2" charset="-122"/>
            </a:endParaRPr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 bwMode="auto">
          <a:xfrm>
            <a:off x="468313" y="3268663"/>
            <a:ext cx="31908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 smtClean="0">
                <a:solidFill>
                  <a:srgbClr val="FF0000"/>
                </a:solidFill>
                <a:ea typeface="黑体" pitchFamily="2" charset="-122"/>
              </a:rPr>
              <a:t>PQFP/TQFP</a:t>
            </a:r>
            <a:endParaRPr lang="zh-CN" altLang="en-US" sz="2800" kern="0" dirty="0" smtClean="0">
              <a:solidFill>
                <a:srgbClr val="FF0000"/>
              </a:solidFill>
              <a:ea typeface="黑体" pitchFamily="2" charset="-122"/>
            </a:endParaRPr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125" y="1278163"/>
            <a:ext cx="4827588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47" y="1763070"/>
            <a:ext cx="5060666" cy="37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709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sz="2800" b="1" dirty="0" smtClean="0"/>
              <a:t>按引脚的功能可分为三部分 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800" b="1" dirty="0" smtClean="0">
                <a:solidFill>
                  <a:srgbClr val="FF3300"/>
                </a:solidFill>
              </a:rPr>
              <a:t>1. </a:t>
            </a:r>
            <a:r>
              <a:rPr kumimoji="1" lang="zh-CN" altLang="en-US" sz="2800" b="1" dirty="0" smtClean="0">
                <a:solidFill>
                  <a:srgbClr val="FF3300"/>
                </a:solidFill>
              </a:rPr>
              <a:t>电源和晶振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·</a:t>
            </a:r>
            <a:r>
              <a:rPr kumimoji="1" lang="en-US" altLang="zh-CN" sz="2400" b="1" u="sng" dirty="0" smtClean="0"/>
              <a:t>Vcc</a:t>
            </a:r>
            <a:r>
              <a:rPr kumimoji="1" lang="zh-CN" altLang="en-US" sz="2400" b="1" u="sng" dirty="0" smtClean="0"/>
              <a:t>：运行和程序校验时接电源正端</a:t>
            </a:r>
            <a:r>
              <a:rPr kumimoji="1" lang="zh-CN" altLang="en-US" sz="2400" b="1" dirty="0" smtClean="0"/>
              <a:t>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1" u="sng" dirty="0" smtClean="0"/>
              <a:t>·GND(</a:t>
            </a:r>
            <a:r>
              <a:rPr kumimoji="1" lang="en-US" altLang="zh-CN" sz="2400" b="1" u="sng" dirty="0" err="1" smtClean="0"/>
              <a:t>Vss</a:t>
            </a:r>
            <a:r>
              <a:rPr kumimoji="1" lang="en-US" altLang="zh-CN" sz="2400" b="1" u="sng" dirty="0" smtClean="0"/>
              <a:t>)</a:t>
            </a:r>
            <a:r>
              <a:rPr kumimoji="1" lang="zh-CN" altLang="en-US" sz="2400" b="1" u="sng" dirty="0" smtClean="0"/>
              <a:t>：接地。</a:t>
            </a:r>
            <a:endParaRPr kumimoji="1" lang="en-US" altLang="zh-CN" sz="2400" b="1" u="sng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kumimoji="1" lang="zh-CN" altLang="en-US" sz="2400" b="1" u="sng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·</a:t>
            </a:r>
            <a:r>
              <a:rPr kumimoji="1" lang="en-US" altLang="zh-CN" sz="2400" b="1" u="sng" dirty="0" smtClean="0"/>
              <a:t>XTAL1</a:t>
            </a:r>
            <a:r>
              <a:rPr kumimoji="1" lang="zh-CN" altLang="en-US" sz="2400" b="1" u="sng" dirty="0" smtClean="0"/>
              <a:t>：输入到单片机内部振荡器的反相放大器。</a:t>
            </a:r>
            <a:endParaRPr kumimoji="1" lang="zh-CN" altLang="en-US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1" u="sng" dirty="0" smtClean="0"/>
              <a:t>·XTAL2</a:t>
            </a:r>
            <a:r>
              <a:rPr kumimoji="1" lang="zh-CN" altLang="en-US" sz="2400" b="1" u="sng" dirty="0" smtClean="0"/>
              <a:t>：反相放大器的输出，输入到内部时钟发生器。</a:t>
            </a:r>
            <a:endParaRPr kumimoji="1" lang="zh-CN" altLang="en-US" sz="24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7610626" cy="3358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0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7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7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71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7950" y="1676400"/>
            <a:ext cx="9036050" cy="4422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800" b="1" dirty="0" smtClean="0">
                <a:solidFill>
                  <a:srgbClr val="FF3300"/>
                </a:solidFill>
              </a:rPr>
              <a:t>2. I/O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· P0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8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位、漏极开路的双向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I/O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口。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   使用片外存储器（</a:t>
            </a:r>
            <a:r>
              <a:rPr kumimoji="1" lang="en-US" altLang="zh-CN" sz="2400" b="1" dirty="0" smtClean="0"/>
              <a:t>ROM</a:t>
            </a:r>
            <a:r>
              <a:rPr kumimoji="1" lang="zh-CN" altLang="en-US" sz="2400" b="1" dirty="0" smtClean="0"/>
              <a:t>及</a:t>
            </a:r>
            <a:r>
              <a:rPr kumimoji="1" lang="en-US" altLang="zh-CN" sz="2400" b="1" dirty="0" smtClean="0"/>
              <a:t>RAM</a:t>
            </a:r>
            <a:r>
              <a:rPr kumimoji="1" lang="zh-CN" altLang="en-US" sz="2400" b="1" dirty="0" smtClean="0"/>
              <a:t>）时，作低</a:t>
            </a:r>
            <a:r>
              <a:rPr kumimoji="1" lang="en-US" altLang="zh-CN" sz="2400" b="1" dirty="0" smtClean="0"/>
              <a:t>8</a:t>
            </a:r>
            <a:r>
              <a:rPr kumimoji="1" lang="zh-CN" altLang="en-US" sz="2400" b="1" dirty="0" smtClean="0"/>
              <a:t>位地址和</a:t>
            </a:r>
            <a:r>
              <a:rPr kumimoji="1" lang="en-US" altLang="zh-CN" sz="2400" b="1" dirty="0" smtClean="0"/>
              <a:t>8</a:t>
            </a:r>
            <a:r>
              <a:rPr kumimoji="1" lang="zh-CN" altLang="en-US" sz="2400" b="1" dirty="0" smtClean="0"/>
              <a:t>位数据总线的分时复用。</a:t>
            </a:r>
            <a:endParaRPr kumimoji="1" lang="en-US" altLang="zh-CN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kumimoji="1" lang="zh-CN" altLang="en-US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·P1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8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位、准双向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I/O 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口。</a:t>
            </a:r>
            <a:endParaRPr lang="en-US" altLang="zh-CN" sz="2400" b="1" u="sng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u="sng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·P2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8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位、准双向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I/O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口。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   使用片外存储器（</a:t>
            </a:r>
            <a:r>
              <a:rPr kumimoji="1" lang="en-US" altLang="zh-CN" sz="2400" b="1" dirty="0" smtClean="0"/>
              <a:t>ROM</a:t>
            </a:r>
            <a:r>
              <a:rPr kumimoji="1" lang="zh-CN" altLang="en-US" sz="2400" b="1" dirty="0" smtClean="0"/>
              <a:t>及</a:t>
            </a:r>
            <a:r>
              <a:rPr kumimoji="1" lang="en-US" altLang="zh-CN" sz="2400" b="1" dirty="0" smtClean="0"/>
              <a:t>RAM</a:t>
            </a:r>
            <a:r>
              <a:rPr kumimoji="1" lang="zh-CN" altLang="en-US" sz="2400" b="1" dirty="0" smtClean="0"/>
              <a:t>）时，输出高</a:t>
            </a:r>
            <a:r>
              <a:rPr kumimoji="1" lang="en-US" altLang="zh-CN" sz="2400" b="1" dirty="0" smtClean="0"/>
              <a:t>8</a:t>
            </a:r>
            <a:r>
              <a:rPr kumimoji="1" lang="zh-CN" altLang="en-US" sz="2400" b="1" dirty="0" smtClean="0"/>
              <a:t>位地址。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7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7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2472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676400"/>
            <a:ext cx="8662987" cy="4632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·P3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8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位、准双向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I/O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口，具有内部上拉电路。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   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P3</a:t>
            </a:r>
            <a:r>
              <a:rPr kumimoji="1" lang="zh-CN" altLang="en-US" sz="2400" b="1" dirty="0" smtClean="0">
                <a:solidFill>
                  <a:srgbClr val="FF0000"/>
                </a:solidFill>
              </a:rPr>
              <a:t>提供各种替代功能</a:t>
            </a:r>
            <a:r>
              <a:rPr kumimoji="1" lang="zh-CN" altLang="en-US" sz="2400" b="1" dirty="0" smtClean="0"/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·   (1)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串行口：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P3.0</a:t>
            </a:r>
            <a:r>
              <a:rPr kumimoji="1" lang="zh-CN" altLang="en-US" sz="2400" b="1" dirty="0" smtClean="0"/>
              <a:t>：</a:t>
            </a:r>
            <a:r>
              <a:rPr kumimoji="1" lang="en-US" altLang="zh-CN" sz="2400" b="1" dirty="0" smtClean="0"/>
              <a:t>RXD  </a:t>
            </a:r>
            <a:r>
              <a:rPr kumimoji="1" lang="zh-CN" altLang="en-US" sz="2400" b="1" dirty="0" smtClean="0"/>
              <a:t>串行输入口。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    	              </a:t>
            </a:r>
            <a:r>
              <a:rPr kumimoji="1" lang="en-US" altLang="zh-CN" sz="2400" b="1" dirty="0" smtClean="0"/>
              <a:t>P3.1</a:t>
            </a:r>
            <a:r>
              <a:rPr kumimoji="1" lang="zh-CN" altLang="en-US" sz="2400" b="1" dirty="0" smtClean="0"/>
              <a:t>：</a:t>
            </a:r>
            <a:r>
              <a:rPr kumimoji="1" lang="en-US" altLang="zh-CN" sz="2400" b="1" dirty="0" smtClean="0"/>
              <a:t>TXD  </a:t>
            </a:r>
            <a:r>
              <a:rPr kumimoji="1" lang="zh-CN" altLang="en-US" sz="2400" b="1" dirty="0" smtClean="0"/>
              <a:t>串行输出口。</a:t>
            </a:r>
            <a:endParaRPr kumimoji="1"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kumimoji="1" lang="zh-CN" altLang="en-US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·   (2)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中断：</a:t>
            </a:r>
            <a:r>
              <a:rPr kumimoji="1" lang="zh-CN" altLang="en-US" sz="2400" b="1" dirty="0" smtClean="0"/>
              <a:t>     </a:t>
            </a:r>
            <a:r>
              <a:rPr kumimoji="1" lang="en-US" altLang="zh-CN" sz="2400" b="1" dirty="0" smtClean="0"/>
              <a:t>P3.2</a:t>
            </a:r>
            <a:r>
              <a:rPr kumimoji="1" lang="zh-CN" altLang="en-US" sz="2400" b="1" dirty="0" smtClean="0"/>
              <a:t>：</a:t>
            </a:r>
            <a:r>
              <a:rPr kumimoji="1" lang="en-US" altLang="zh-CN" sz="2400" b="1" dirty="0" smtClean="0"/>
              <a:t>INT0 </a:t>
            </a:r>
            <a:r>
              <a:rPr kumimoji="1" lang="zh-CN" altLang="en-US" sz="2400" b="1" dirty="0" smtClean="0"/>
              <a:t>外部中断</a:t>
            </a:r>
            <a:r>
              <a:rPr kumimoji="1" lang="en-US" altLang="zh-CN" sz="2400" b="1" dirty="0" smtClean="0"/>
              <a:t>0</a:t>
            </a:r>
            <a:r>
              <a:rPr kumimoji="1" lang="zh-CN" altLang="en-US" sz="2400" b="1" dirty="0" smtClean="0"/>
              <a:t>输入。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                        </a:t>
            </a:r>
            <a:r>
              <a:rPr kumimoji="1" lang="en-US" altLang="zh-CN" sz="2400" b="1" dirty="0" smtClean="0"/>
              <a:t>P3.3</a:t>
            </a:r>
            <a:r>
              <a:rPr kumimoji="1" lang="zh-CN" altLang="en-US" sz="2400" b="1" dirty="0" smtClean="0"/>
              <a:t>：</a:t>
            </a:r>
            <a:r>
              <a:rPr kumimoji="1" lang="en-US" altLang="zh-CN" sz="2400" b="1" dirty="0" smtClean="0"/>
              <a:t>INT1 </a:t>
            </a:r>
            <a:r>
              <a:rPr kumimoji="1" lang="zh-CN" altLang="en-US" sz="2400" b="1" dirty="0" smtClean="0"/>
              <a:t>外部中断</a:t>
            </a:r>
            <a:r>
              <a:rPr kumimoji="1" lang="en-US" altLang="zh-CN" sz="2400" b="1" dirty="0" smtClean="0"/>
              <a:t>1</a:t>
            </a:r>
            <a:r>
              <a:rPr kumimoji="1" lang="zh-CN" altLang="en-US" sz="2400" b="1" dirty="0" smtClean="0"/>
              <a:t>输入。</a:t>
            </a:r>
            <a:endParaRPr kumimoji="1"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kumimoji="1" lang="zh-CN" altLang="en-US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·    (3)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定时器／计数器</a:t>
            </a:r>
            <a:r>
              <a:rPr kumimoji="1" lang="zh-CN" altLang="en-US" sz="2400" b="1" dirty="0" smtClean="0"/>
              <a:t>    </a:t>
            </a:r>
            <a:r>
              <a:rPr kumimoji="1" lang="en-US" altLang="zh-CN" sz="2400" b="1" dirty="0" smtClean="0"/>
              <a:t>P3.4</a:t>
            </a:r>
            <a:r>
              <a:rPr kumimoji="1" lang="zh-CN" altLang="en-US" sz="2400" b="1" dirty="0" smtClean="0"/>
              <a:t>：</a:t>
            </a:r>
            <a:r>
              <a:rPr kumimoji="1" lang="en-US" altLang="zh-CN" sz="2400" b="1" dirty="0" smtClean="0"/>
              <a:t>T0 </a:t>
            </a:r>
            <a:r>
              <a:rPr kumimoji="1" lang="zh-CN" altLang="en-US" sz="2400" b="1" dirty="0" smtClean="0"/>
              <a:t>的外部输入。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                                      </a:t>
            </a:r>
            <a:r>
              <a:rPr kumimoji="1" lang="en-US" altLang="zh-CN" sz="2400" b="1" dirty="0" smtClean="0"/>
              <a:t>P3.5</a:t>
            </a:r>
            <a:r>
              <a:rPr kumimoji="1" lang="zh-CN" altLang="en-US" sz="2400" b="1" dirty="0" smtClean="0"/>
              <a:t>：</a:t>
            </a:r>
            <a:r>
              <a:rPr kumimoji="1" lang="en-US" altLang="zh-CN" sz="2400" b="1" dirty="0" smtClean="0"/>
              <a:t>T1</a:t>
            </a:r>
            <a:r>
              <a:rPr kumimoji="1" lang="zh-CN" altLang="en-US" sz="2400" b="1" dirty="0" smtClean="0"/>
              <a:t>的外部输入。</a:t>
            </a:r>
            <a:endParaRPr kumimoji="1"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kumimoji="1" lang="zh-CN" altLang="en-US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·    (4)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数据存储器选通：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       P3.6</a:t>
            </a:r>
            <a:r>
              <a:rPr kumimoji="1" lang="zh-CN" altLang="en-US" sz="2400" b="1" dirty="0" smtClean="0"/>
              <a:t>：</a:t>
            </a:r>
            <a:r>
              <a:rPr kumimoji="1" lang="en-US" altLang="zh-CN" sz="2400" b="1" dirty="0" smtClean="0"/>
              <a:t>WR </a:t>
            </a:r>
            <a:r>
              <a:rPr kumimoji="1" lang="zh-CN" altLang="en-US" sz="2400" b="1" dirty="0" smtClean="0"/>
              <a:t>，片外数据存储器或</a:t>
            </a:r>
            <a:r>
              <a:rPr kumimoji="1" lang="en-US" altLang="zh-CN" sz="2400" b="1" dirty="0" smtClean="0"/>
              <a:t>I/O</a:t>
            </a:r>
            <a:r>
              <a:rPr kumimoji="1" lang="zh-CN" altLang="en-US" sz="2400" b="1" dirty="0" smtClean="0"/>
              <a:t>端口写选通。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      </a:t>
            </a:r>
            <a:r>
              <a:rPr kumimoji="1" lang="en-US" altLang="zh-CN" sz="2400" b="1" dirty="0" smtClean="0"/>
              <a:t>P3.7</a:t>
            </a:r>
            <a:r>
              <a:rPr kumimoji="1" lang="zh-CN" altLang="en-US" sz="2400" b="1" dirty="0" smtClean="0"/>
              <a:t>： </a:t>
            </a:r>
            <a:r>
              <a:rPr kumimoji="1" lang="en-US" altLang="zh-CN" sz="2400" b="1" dirty="0" smtClean="0"/>
              <a:t>RD </a:t>
            </a:r>
            <a:r>
              <a:rPr kumimoji="1" lang="zh-CN" altLang="en-US" sz="2400" b="1" dirty="0" smtClean="0"/>
              <a:t>，片外数据存储器或</a:t>
            </a:r>
            <a:r>
              <a:rPr kumimoji="1" lang="en-US" altLang="zh-CN" sz="2400" b="1" dirty="0" smtClean="0"/>
              <a:t>I/O</a:t>
            </a:r>
            <a:r>
              <a:rPr kumimoji="1" lang="zh-CN" altLang="en-US" sz="2400" b="1" dirty="0" smtClean="0"/>
              <a:t>端口读选通。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7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7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7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7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7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7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7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7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72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72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72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72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72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72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2473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734425" cy="4422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800" b="1" dirty="0" smtClean="0">
                <a:solidFill>
                  <a:srgbClr val="FF3300"/>
                </a:solidFill>
              </a:rPr>
              <a:t>3. </a:t>
            </a:r>
            <a:r>
              <a:rPr kumimoji="1" lang="zh-CN" altLang="en-US" sz="2800" b="1" dirty="0" smtClean="0">
                <a:solidFill>
                  <a:srgbClr val="FF3300"/>
                </a:solidFill>
              </a:rPr>
              <a:t>控制线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·(1) RST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：复位输入信号。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 在</a:t>
            </a:r>
            <a:r>
              <a:rPr kumimoji="1" lang="en-US" altLang="zh-CN" sz="2400" b="1" dirty="0" smtClean="0"/>
              <a:t>RST</a:t>
            </a:r>
            <a:r>
              <a:rPr kumimoji="1" lang="zh-CN" altLang="en-US" sz="2400" b="1" dirty="0" smtClean="0"/>
              <a:t>上作用两个机器周期以上的高电平，将单片机复位。</a:t>
            </a:r>
            <a:endParaRPr kumimoji="1" lang="en-US" altLang="zh-CN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kumimoji="1" lang="zh-CN" altLang="en-US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·(2) EA /</a:t>
            </a:r>
            <a:r>
              <a:rPr lang="en-US" altLang="zh-CN" sz="2400" b="1" u="sng" dirty="0" err="1" smtClean="0">
                <a:solidFill>
                  <a:srgbClr val="FFFF00"/>
                </a:solidFill>
                <a:ea typeface="楷体_GB2312" pitchFamily="49" charset="-122"/>
              </a:rPr>
              <a:t>Vpp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：片外程序存储器访问允许信号。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◇</a:t>
            </a: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 smtClean="0"/>
              <a:t>EA=1</a:t>
            </a:r>
            <a:r>
              <a:rPr kumimoji="1" lang="zh-CN" altLang="en-US" sz="2400" b="1" dirty="0" smtClean="0"/>
              <a:t>，选择片内程序存储器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◇</a:t>
            </a: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 smtClean="0"/>
              <a:t>EA=0</a:t>
            </a:r>
            <a:r>
              <a:rPr kumimoji="1" lang="zh-CN" altLang="en-US" sz="2400" b="1" dirty="0" smtClean="0"/>
              <a:t>，则程序存储器全部在片外。</a:t>
            </a:r>
          </a:p>
          <a:p>
            <a:pPr eaLnBrk="1" hangingPunct="1">
              <a:defRPr/>
            </a:pPr>
            <a:r>
              <a:rPr kumimoji="1" lang="zh-CN" altLang="en-US" sz="2400" b="1" dirty="0" smtClean="0"/>
              <a:t>使用</a:t>
            </a:r>
            <a:r>
              <a:rPr kumimoji="1" lang="en-US" altLang="zh-CN" sz="2400" b="1" dirty="0" smtClean="0"/>
              <a:t>80C31</a:t>
            </a:r>
            <a:r>
              <a:rPr kumimoji="1" lang="zh-CN" altLang="en-US" sz="2400" b="1" dirty="0" smtClean="0"/>
              <a:t>时，</a:t>
            </a:r>
            <a:r>
              <a:rPr kumimoji="1" lang="en-US" altLang="zh-CN" sz="2400" b="1" dirty="0" smtClean="0"/>
              <a:t>EA</a:t>
            </a:r>
            <a:r>
              <a:rPr kumimoji="1" lang="zh-CN" altLang="en-US" sz="2400" b="1" dirty="0" smtClean="0"/>
              <a:t>必须接地，使用</a:t>
            </a:r>
            <a:r>
              <a:rPr kumimoji="1" lang="en-US" altLang="zh-CN" sz="2400" b="1" dirty="0" smtClean="0"/>
              <a:t>8751</a:t>
            </a:r>
            <a:r>
              <a:rPr kumimoji="1" lang="zh-CN" altLang="en-US" sz="2400" b="1" dirty="0" smtClean="0"/>
              <a:t>编程时， </a:t>
            </a:r>
            <a:r>
              <a:rPr kumimoji="1" lang="en-US" altLang="zh-CN" sz="2400" b="1" dirty="0" smtClean="0"/>
              <a:t>EA</a:t>
            </a:r>
            <a:r>
              <a:rPr kumimoji="1" lang="zh-CN" altLang="en-US" sz="2400" b="1" dirty="0" smtClean="0"/>
              <a:t>施加 </a:t>
            </a:r>
            <a:r>
              <a:rPr kumimoji="1" lang="en-US" altLang="zh-CN" sz="2400" b="1" dirty="0" smtClean="0"/>
              <a:t>21V</a:t>
            </a:r>
            <a:r>
              <a:rPr kumimoji="1" lang="zh-CN" altLang="en-US" sz="2400" b="1" dirty="0" smtClean="0"/>
              <a:t>的编程电压。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916832"/>
            <a:ext cx="5830831" cy="4594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750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·(3) ALE/PROG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：地址锁存允许信号。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◇ </a:t>
            </a:r>
            <a:r>
              <a:rPr kumimoji="1" lang="zh-CN" altLang="en-US" sz="2400" b="1" dirty="0" smtClean="0"/>
              <a:t>锁存低</a:t>
            </a:r>
            <a:r>
              <a:rPr kumimoji="1" lang="en-US" altLang="zh-CN" sz="2400" b="1" dirty="0" smtClean="0"/>
              <a:t>8</a:t>
            </a:r>
            <a:r>
              <a:rPr kumimoji="1" lang="zh-CN" altLang="en-US" sz="2400" b="1" dirty="0" smtClean="0"/>
              <a:t>位地址，以实现低地址与</a:t>
            </a:r>
            <a:r>
              <a:rPr kumimoji="1" lang="en-US" altLang="zh-CN" sz="2400" b="1" dirty="0" smtClean="0"/>
              <a:t>8</a:t>
            </a:r>
            <a:r>
              <a:rPr kumimoji="1" lang="zh-CN" altLang="en-US" sz="2400" b="1" dirty="0" smtClean="0"/>
              <a:t>位数据的隔离。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◇ ALE</a:t>
            </a:r>
            <a:r>
              <a:rPr kumimoji="1" lang="zh-CN" altLang="en-US" sz="2400" b="1" dirty="0" smtClean="0"/>
              <a:t>可用作对外输出的时钟或用作外部定时脉冲。</a:t>
            </a:r>
            <a:endParaRPr kumimoji="1" lang="en-US" altLang="zh-CN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kumimoji="1" lang="zh-CN" altLang="en-US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·(4)</a:t>
            </a: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PSEN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：片外程序存储器读选通信号。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在从片外程序存储器取指期间，在每个机器周期中，当</a:t>
            </a:r>
            <a:r>
              <a:rPr kumimoji="1" lang="en-US" altLang="zh-CN" sz="2400" b="1" dirty="0" smtClean="0"/>
              <a:t>PSEN</a:t>
            </a:r>
            <a:r>
              <a:rPr kumimoji="1" lang="zh-CN" altLang="en-US" sz="2400" b="1" dirty="0" smtClean="0"/>
              <a:t>有效时，程序存储器的内容被送上 </a:t>
            </a:r>
            <a:r>
              <a:rPr kumimoji="1" lang="en-US" altLang="zh-CN" sz="2400" b="1" dirty="0" smtClean="0"/>
              <a:t>P0</a:t>
            </a:r>
            <a:r>
              <a:rPr kumimoji="1" lang="zh-CN" altLang="en-US" sz="2400" b="1" dirty="0" smtClean="0"/>
              <a:t>口（数据总线）。</a:t>
            </a:r>
          </a:p>
        </p:txBody>
      </p:sp>
      <p:pic>
        <p:nvPicPr>
          <p:cNvPr id="4" name="Picture 8" descr="图8-4  64K全地址译码电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68629"/>
            <a:ext cx="65659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7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7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03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2708275"/>
            <a:ext cx="8540750" cy="28384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Tx/>
              <a:buFontTx/>
              <a:buNone/>
              <a:defRPr/>
            </a:pP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中央处理器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CPU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是单片机内部的核心部件，主要包括控制器、运算器和工作寄存器及时序电路。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endParaRPr kumimoji="1" lang="zh-CN" altLang="en-US" sz="2400" b="1" dirty="0" smtClean="0"/>
          </a:p>
        </p:txBody>
      </p:sp>
      <p:sp>
        <p:nvSpPr>
          <p:cNvPr id="2476035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510587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2.3  80C51 CPU</a:t>
            </a:r>
            <a:r>
              <a:rPr lang="zh-CN" altLang="en-US" sz="4000" b="1" dirty="0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的结构和特点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731" name="Rectangle 3"/>
          <p:cNvSpPr>
            <a:spLocks noChangeArrowheads="1"/>
          </p:cNvSpPr>
          <p:nvPr/>
        </p:nvSpPr>
        <p:spPr bwMode="auto">
          <a:xfrm>
            <a:off x="142875" y="1125538"/>
            <a:ext cx="8893175" cy="73025"/>
          </a:xfrm>
          <a:prstGeom prst="rect">
            <a:avLst/>
          </a:prstGeom>
          <a:gradFill rotWithShape="1">
            <a:gsLst>
              <a:gs pos="0">
                <a:schemeClr val="tx2">
                  <a:alpha val="70000"/>
                </a:schemeClr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377733" name="Rectangle 5"/>
          <p:cNvSpPr>
            <a:spLocks noChangeArrowheads="1"/>
          </p:cNvSpPr>
          <p:nvPr/>
        </p:nvSpPr>
        <p:spPr bwMode="auto">
          <a:xfrm>
            <a:off x="539750" y="274638"/>
            <a:ext cx="84359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第</a:t>
            </a:r>
            <a:r>
              <a:rPr lang="en-US" altLang="zh-CN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2</a:t>
            </a:r>
            <a:r>
              <a:rPr lang="zh-CN" altLang="en-US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章 </a:t>
            </a:r>
            <a:r>
              <a:rPr lang="en-US" altLang="zh-CN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80C51</a:t>
            </a:r>
            <a:r>
              <a:rPr lang="zh-CN" altLang="en-US" sz="3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单片微机的基本结构</a:t>
            </a:r>
          </a:p>
        </p:txBody>
      </p:sp>
      <p:sp>
        <p:nvSpPr>
          <p:cNvPr id="237773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1116013" y="1484313"/>
            <a:ext cx="7621587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latin typeface="Verdana" pitchFamily="34" charset="0"/>
                <a:ea typeface="黑体" pitchFamily="2" charset="-122"/>
              </a:rPr>
              <a:t>2.1 80C51</a:t>
            </a:r>
            <a:r>
              <a:rPr lang="zh-CN" altLang="en-US" sz="2800" dirty="0" smtClean="0">
                <a:latin typeface="Verdana" pitchFamily="34" charset="0"/>
                <a:ea typeface="黑体" pitchFamily="2" charset="-122"/>
              </a:rPr>
              <a:t>的内部结构</a:t>
            </a:r>
            <a:endParaRPr lang="en-US" altLang="zh-CN" sz="2800" dirty="0" smtClean="0">
              <a:latin typeface="Verdana" pitchFamily="34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latin typeface="Verdana" pitchFamily="34" charset="0"/>
                <a:ea typeface="黑体" pitchFamily="2" charset="-122"/>
              </a:rPr>
              <a:t>2.2 80C51</a:t>
            </a:r>
            <a:r>
              <a:rPr lang="zh-CN" altLang="en-US" sz="2800" dirty="0" smtClean="0">
                <a:latin typeface="Verdana" pitchFamily="34" charset="0"/>
                <a:ea typeface="黑体" pitchFamily="2" charset="-122"/>
              </a:rPr>
              <a:t>的引脚及其功能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latin typeface="Verdana" pitchFamily="34" charset="0"/>
                <a:ea typeface="黑体" pitchFamily="2" charset="-122"/>
              </a:rPr>
              <a:t>2.3 CPU</a:t>
            </a:r>
            <a:r>
              <a:rPr lang="zh-CN" altLang="en-US" sz="2800" dirty="0" smtClean="0">
                <a:latin typeface="Verdana" pitchFamily="34" charset="0"/>
                <a:ea typeface="黑体" pitchFamily="2" charset="-122"/>
              </a:rPr>
              <a:t>的结构和特点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latin typeface="Verdana" pitchFamily="34" charset="0"/>
                <a:ea typeface="黑体" pitchFamily="2" charset="-122"/>
              </a:rPr>
              <a:t>2.4 80C51</a:t>
            </a:r>
            <a:r>
              <a:rPr lang="zh-CN" altLang="en-US" sz="2800" dirty="0">
                <a:latin typeface="Verdana" pitchFamily="34" charset="0"/>
                <a:ea typeface="黑体" pitchFamily="2" charset="-122"/>
              </a:rPr>
              <a:t>的</a:t>
            </a:r>
            <a:r>
              <a:rPr lang="zh-CN" altLang="en-US" sz="2800" dirty="0" smtClean="0">
                <a:latin typeface="Verdana" pitchFamily="34" charset="0"/>
                <a:ea typeface="黑体" pitchFamily="2" charset="-122"/>
              </a:rPr>
              <a:t>存储器结构和地址空间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latin typeface="Verdana" pitchFamily="34" charset="0"/>
                <a:ea typeface="黑体" pitchFamily="2" charset="-122"/>
              </a:rPr>
              <a:t>2.5 80C51</a:t>
            </a:r>
            <a:r>
              <a:rPr lang="zh-CN" altLang="en-US" sz="2800" dirty="0" smtClean="0">
                <a:latin typeface="Verdana" pitchFamily="34" charset="0"/>
                <a:ea typeface="黑体" pitchFamily="2" charset="-122"/>
              </a:rPr>
              <a:t>的并行输入</a:t>
            </a:r>
            <a:r>
              <a:rPr lang="en-US" altLang="zh-CN" sz="2800" dirty="0" smtClean="0">
                <a:latin typeface="Verdana" pitchFamily="34" charset="0"/>
                <a:ea typeface="黑体" pitchFamily="2" charset="-122"/>
              </a:rPr>
              <a:t>/</a:t>
            </a:r>
            <a:r>
              <a:rPr lang="zh-CN" altLang="en-US" sz="2800" dirty="0" smtClean="0">
                <a:latin typeface="Verdana" pitchFamily="34" charset="0"/>
                <a:ea typeface="黑体" pitchFamily="2" charset="-122"/>
              </a:rPr>
              <a:t>输出端口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>
                <a:latin typeface="Verdana" pitchFamily="34" charset="0"/>
                <a:ea typeface="黑体" pitchFamily="2" charset="-122"/>
              </a:rPr>
              <a:t>2.7 80C51</a:t>
            </a:r>
            <a:r>
              <a:rPr lang="zh-CN" altLang="en-US" sz="2800" dirty="0" smtClean="0">
                <a:latin typeface="Verdana" pitchFamily="34" charset="0"/>
                <a:ea typeface="黑体" pitchFamily="2" charset="-122"/>
              </a:rPr>
              <a:t>的工作方式</a:t>
            </a:r>
            <a:endParaRPr lang="en-US" altLang="zh-C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CC00"/>
                </a:solidFill>
                <a:ea typeface="黑体" pitchFamily="2" charset="-122"/>
              </a:rPr>
              <a:t>2.3.1</a:t>
            </a:r>
            <a:r>
              <a:rPr lang="zh-CN" altLang="en-US" sz="3200" smtClean="0">
                <a:solidFill>
                  <a:srgbClr val="FFCC00"/>
                </a:solidFill>
                <a:ea typeface="黑体" pitchFamily="2" charset="-122"/>
              </a:rPr>
              <a:t>中央控制器</a:t>
            </a:r>
          </a:p>
        </p:txBody>
      </p:sp>
      <p:sp>
        <p:nvSpPr>
          <p:cNvPr id="24770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●</a:t>
            </a:r>
            <a:r>
              <a:rPr kumimoji="1" lang="zh-CN" altLang="en-US" sz="2400" b="1" dirty="0" smtClean="0"/>
              <a:t> 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是识别指令，并根据指令性质控制计算机各组成部件进行工作的部件，与运算器一起构成中央处理器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400" b="1" u="sng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sz="2400" b="1" dirty="0"/>
              <a:t>功能：</a:t>
            </a:r>
            <a:r>
              <a:rPr lang="zh-CN" altLang="en-US" sz="2400" b="1" u="sng" dirty="0">
                <a:solidFill>
                  <a:srgbClr val="FFFF00"/>
                </a:solidFill>
                <a:ea typeface="楷体_GB2312" pitchFamily="49" charset="-122"/>
              </a:rPr>
              <a:t>控制指令的读出、译码和执行，对指令的执行过程进行定时控制，并根据执行结果决定是否分支转移</a:t>
            </a:r>
            <a:r>
              <a:rPr kumimoji="1" lang="zh-CN" altLang="en-US" sz="2400" b="1" dirty="0"/>
              <a:t>。   </a:t>
            </a:r>
          </a:p>
          <a:p>
            <a:pPr eaLnBrk="1" hangingPunct="1">
              <a:defRPr/>
            </a:pPr>
            <a:endParaRPr kumimoji="1" lang="zh-CN" altLang="en-US" sz="2400" b="1" dirty="0" smtClean="0"/>
          </a:p>
          <a:p>
            <a:pPr eaLnBrk="1" hangingPunct="1">
              <a:defRPr/>
            </a:pPr>
            <a:r>
              <a:rPr kumimoji="1" lang="zh-CN" altLang="en-US" sz="2400" b="1" dirty="0"/>
              <a:t>组成</a:t>
            </a:r>
            <a:r>
              <a:rPr lang="zh-CN" altLang="en-US" sz="2400" b="1" u="sng" dirty="0">
                <a:solidFill>
                  <a:srgbClr val="FFFF00"/>
                </a:solidFill>
                <a:ea typeface="楷体_GB2312" pitchFamily="49" charset="-122"/>
              </a:rPr>
              <a:t>：程序计数器</a:t>
            </a:r>
            <a:r>
              <a:rPr lang="en-US" altLang="zh-CN" sz="2400" b="1" u="sng" dirty="0">
                <a:solidFill>
                  <a:srgbClr val="FFFF00"/>
                </a:solidFill>
                <a:ea typeface="楷体_GB2312" pitchFamily="49" charset="-122"/>
              </a:rPr>
              <a:t>PC</a:t>
            </a:r>
            <a:r>
              <a:rPr lang="zh-CN" altLang="en-US" sz="2400" b="1" u="sng" dirty="0">
                <a:solidFill>
                  <a:srgbClr val="FFFF00"/>
                </a:solidFill>
                <a:ea typeface="楷体_GB2312" pitchFamily="49" charset="-122"/>
              </a:rPr>
              <a:t>、数据指针</a:t>
            </a:r>
            <a:r>
              <a:rPr lang="en-US" altLang="zh-CN" sz="2400" b="1" u="sng" dirty="0">
                <a:solidFill>
                  <a:srgbClr val="FFFF00"/>
                </a:solidFill>
                <a:ea typeface="楷体_GB2312" pitchFamily="49" charset="-122"/>
              </a:rPr>
              <a:t>DPTR</a:t>
            </a:r>
            <a:r>
              <a:rPr lang="zh-CN" altLang="en-US" sz="2400" b="1" u="sng" dirty="0">
                <a:solidFill>
                  <a:srgbClr val="FFFF00"/>
                </a:solidFill>
                <a:ea typeface="楷体_GB2312" pitchFamily="49" charset="-122"/>
              </a:rPr>
              <a:t>、指令寄存器</a:t>
            </a:r>
            <a:r>
              <a:rPr lang="en-US" altLang="zh-CN" sz="2400" b="1" u="sng" dirty="0">
                <a:solidFill>
                  <a:srgbClr val="FFFF00"/>
                </a:solidFill>
                <a:ea typeface="楷体_GB2312" pitchFamily="49" charset="-122"/>
              </a:rPr>
              <a:t>IR</a:t>
            </a:r>
            <a:r>
              <a:rPr lang="zh-CN" altLang="en-US" sz="2400" b="1" u="sng" dirty="0">
                <a:solidFill>
                  <a:srgbClr val="FFFF00"/>
                </a:solidFill>
                <a:ea typeface="楷体_GB2312" pitchFamily="49" charset="-122"/>
              </a:rPr>
              <a:t>、指令译码器、条件转移逻辑电路及定时控制逻辑电路</a:t>
            </a:r>
            <a:r>
              <a:rPr kumimoji="1" lang="zh-CN" altLang="en-US" sz="2400" b="1" dirty="0"/>
              <a:t>。 </a:t>
            </a:r>
            <a:endParaRPr kumimoji="1" lang="en-US" altLang="zh-CN" sz="2400" b="1" dirty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78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341438"/>
            <a:ext cx="9144000" cy="49672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kumimoji="1" lang="zh-CN" altLang="en-US" sz="2800" b="1" dirty="0" smtClean="0">
                <a:solidFill>
                  <a:srgbClr val="FF3300"/>
                </a:solidFill>
              </a:rPr>
              <a:t>程序计数器</a:t>
            </a:r>
            <a:r>
              <a:rPr kumimoji="1" lang="en-US" altLang="zh-CN" sz="2800" b="1" dirty="0" smtClean="0">
                <a:solidFill>
                  <a:srgbClr val="FF3300"/>
                </a:solidFill>
              </a:rPr>
              <a:t>PC(Program Counter</a:t>
            </a:r>
            <a:r>
              <a:rPr kumimoji="1" lang="zh-CN" altLang="en-US" sz="2800" b="1" dirty="0" smtClean="0">
                <a:solidFill>
                  <a:srgbClr val="FF3300"/>
                </a:solidFill>
              </a:rPr>
              <a:t>）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一个独立的计数器，是中央控制器中最基本的寄存器。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●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内容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：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指令地址</a:t>
            </a:r>
            <a:endParaRPr lang="en-US" altLang="zh-CN" sz="2400" b="1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●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工作过程：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    </a:t>
            </a:r>
            <a:endParaRPr lang="en-US" altLang="zh-CN" sz="2400" b="1" u="sng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    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PC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变化的轨迹</a:t>
            </a:r>
            <a:r>
              <a:rPr kumimoji="1" lang="zh-CN" altLang="en-US" sz="2400" b="1" dirty="0" smtClean="0"/>
              <a:t>决定程序的流程：</a:t>
            </a:r>
            <a:endParaRPr kumimoji="1" lang="en-US" altLang="zh-CN" sz="2400" b="1" dirty="0" smtClean="0"/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endParaRPr kumimoji="1" lang="en-US" altLang="zh-CN" sz="2400" b="1" u="sng" dirty="0">
              <a:solidFill>
                <a:srgbClr val="FFFF00"/>
              </a:solidFill>
              <a:ea typeface="楷体_GB2312" pitchFamily="49" charset="-122"/>
            </a:endParaRP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   PC</a:t>
            </a:r>
            <a:r>
              <a:rPr lang="zh-CN" altLang="en-US" sz="2400" b="1" u="sng" dirty="0">
                <a:solidFill>
                  <a:srgbClr val="FFFF00"/>
                </a:solidFill>
                <a:ea typeface="楷体_GB2312" pitchFamily="49" charset="-122"/>
              </a:rPr>
              <a:t>的宽度</a:t>
            </a:r>
            <a:r>
              <a:rPr kumimoji="1" lang="zh-CN" altLang="en-US" sz="2400" b="1" dirty="0"/>
              <a:t>决定了程序存储器可直接寻址的范围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kumimoji="1" lang="en-US" altLang="zh-CN" sz="24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FFFF00"/>
                </a:solidFill>
                <a:ea typeface="楷体_GB2312" pitchFamily="49" charset="-122"/>
              </a:rPr>
              <a:t>●  </a:t>
            </a:r>
            <a:r>
              <a:rPr kumimoji="1" lang="zh-CN" altLang="en-US" sz="2400" b="1" dirty="0"/>
              <a:t>顺序</a:t>
            </a:r>
            <a:r>
              <a:rPr kumimoji="1" lang="zh-CN" altLang="en-US" sz="2400" b="1" dirty="0" smtClean="0"/>
              <a:t>指令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● </a:t>
            </a:r>
            <a:r>
              <a:rPr kumimoji="1" lang="zh-CN" altLang="en-US" sz="2400" b="1" dirty="0" smtClean="0"/>
              <a:t>条件转移指令或无条件转移指令</a:t>
            </a:r>
            <a:endParaRPr kumimoji="1" lang="en-US" altLang="zh-CN" sz="24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● </a:t>
            </a:r>
            <a:r>
              <a:rPr kumimoji="1" lang="zh-CN" altLang="en-US" sz="2400" b="1" dirty="0" smtClean="0"/>
              <a:t>调用指令或响应中断</a:t>
            </a:r>
            <a:endParaRPr kumimoji="1" lang="en-US" altLang="zh-CN" sz="24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7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7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7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7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79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540750" cy="1681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800" b="1" dirty="0" smtClean="0">
                <a:solidFill>
                  <a:srgbClr val="FF3300"/>
                </a:solidFill>
              </a:rPr>
              <a:t>2. </a:t>
            </a:r>
            <a:r>
              <a:rPr kumimoji="1" lang="zh-CN" altLang="en-US" sz="2800" b="1" dirty="0" smtClean="0">
                <a:solidFill>
                  <a:srgbClr val="FF3300"/>
                </a:solidFill>
              </a:rPr>
              <a:t>数据指针 </a:t>
            </a:r>
            <a:r>
              <a:rPr kumimoji="1" lang="en-US" altLang="zh-CN" sz="2800" b="1" dirty="0" smtClean="0">
                <a:solidFill>
                  <a:srgbClr val="FF3300"/>
                </a:solidFill>
              </a:rPr>
              <a:t>DPTR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16</a:t>
            </a:r>
            <a:r>
              <a:rPr kumimoji="1" lang="zh-CN" altLang="en-US" sz="2400" b="1" dirty="0" smtClean="0"/>
              <a:t>位特殊功能寄存器</a:t>
            </a:r>
            <a:r>
              <a:rPr kumimoji="1" lang="en-US" altLang="zh-CN" sz="2400" b="1" dirty="0" smtClean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●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主要功能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: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用作片外数据存储器或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I/O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寻址用的地址寄存器。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7025" y="3270250"/>
            <a:ext cx="84089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访问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片外数据存储器或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I/O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的指令为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：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    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MOVX  A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，＠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DPTR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读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    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MOVX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＠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DPTR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，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A    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写</a:t>
            </a:r>
          </a:p>
        </p:txBody>
      </p:sp>
      <p:sp>
        <p:nvSpPr>
          <p:cNvPr id="2" name="矩形 1"/>
          <p:cNvSpPr/>
          <p:nvPr/>
        </p:nvSpPr>
        <p:spPr>
          <a:xfrm>
            <a:off x="107950" y="5589240"/>
            <a:ext cx="9036050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既可以作为一个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16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位寄存器处理，或者两个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8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位寄存器，其高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8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位用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DPH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表示，低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8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位用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DPL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表示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80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3611085"/>
            <a:ext cx="8712968" cy="30582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kumimoji="1" lang="en-US" altLang="zh-CN" sz="2400" b="1" u="sng" dirty="0" smtClean="0">
                <a:solidFill>
                  <a:srgbClr val="FF3300"/>
                </a:solidFill>
                <a:latin typeface="+mn-ea"/>
              </a:rPr>
              <a:t>PC</a:t>
            </a:r>
            <a:r>
              <a:rPr kumimoji="1" lang="zh-CN" altLang="en-US" sz="2400" b="1" u="sng" dirty="0" smtClean="0">
                <a:solidFill>
                  <a:srgbClr val="FF3300"/>
                </a:solidFill>
                <a:latin typeface="+mn-ea"/>
              </a:rPr>
              <a:t>与</a:t>
            </a:r>
            <a:r>
              <a:rPr kumimoji="1" lang="en-US" altLang="zh-CN" sz="2400" b="1" u="sng" dirty="0" smtClean="0">
                <a:solidFill>
                  <a:srgbClr val="FF3300"/>
                </a:solidFill>
                <a:latin typeface="+mn-ea"/>
              </a:rPr>
              <a:t>DPTR</a:t>
            </a:r>
            <a:r>
              <a:rPr kumimoji="1" lang="zh-CN" altLang="en-US" sz="2400" b="1" u="sng" dirty="0" smtClean="0">
                <a:solidFill>
                  <a:srgbClr val="FF3300"/>
                </a:solidFill>
                <a:latin typeface="+mn-ea"/>
              </a:rPr>
              <a:t>不同之处：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latin typeface="+mn-ea"/>
              </a:rPr>
              <a:t>⑴ </a:t>
            </a:r>
            <a:r>
              <a:rPr lang="zh-CN" altLang="en-US" sz="2400" b="1" u="sng" dirty="0" smtClean="0">
                <a:solidFill>
                  <a:srgbClr val="FFFF00"/>
                </a:solidFill>
                <a:latin typeface="+mn-ea"/>
              </a:rPr>
              <a:t>与地址有关的</a:t>
            </a:r>
            <a:r>
              <a:rPr lang="en-US" altLang="zh-CN" sz="2400" b="1" u="sng" dirty="0" smtClean="0">
                <a:solidFill>
                  <a:srgbClr val="FFFF00"/>
                </a:solidFill>
                <a:latin typeface="+mn-ea"/>
              </a:rPr>
              <a:t>16</a:t>
            </a:r>
            <a:r>
              <a:rPr lang="zh-CN" altLang="en-US" sz="2400" b="1" u="sng" dirty="0" smtClean="0">
                <a:solidFill>
                  <a:srgbClr val="FFFF00"/>
                </a:solidFill>
                <a:latin typeface="+mn-ea"/>
              </a:rPr>
              <a:t>位寄存器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</a:rPr>
              <a:t>    </a:t>
            </a:r>
            <a:endParaRPr lang="en-US" altLang="zh-CN" sz="2400" b="1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kumimoji="1" lang="en-US" altLang="zh-CN" sz="2400" b="1" dirty="0">
                <a:solidFill>
                  <a:srgbClr val="FFFF00"/>
                </a:solidFill>
                <a:latin typeface="+mn-ea"/>
              </a:rPr>
              <a:t> </a:t>
            </a:r>
            <a:r>
              <a:rPr kumimoji="1" lang="en-US" altLang="zh-CN" sz="2400" b="1" dirty="0" smtClean="0">
                <a:latin typeface="+mn-ea"/>
              </a:rPr>
              <a:t>PC</a:t>
            </a:r>
            <a:r>
              <a:rPr kumimoji="1" lang="zh-CN" altLang="en-US" sz="2400" b="1" dirty="0" smtClean="0">
                <a:latin typeface="+mn-ea"/>
              </a:rPr>
              <a:t>：程序存储器的地址； </a:t>
            </a:r>
            <a:r>
              <a:rPr kumimoji="1" lang="en-US" altLang="zh-CN" sz="2400" b="1" dirty="0" smtClean="0">
                <a:latin typeface="+mn-ea"/>
              </a:rPr>
              <a:t>DPTR</a:t>
            </a:r>
            <a:r>
              <a:rPr kumimoji="1" lang="zh-CN" altLang="en-US" sz="2400" b="1" dirty="0" smtClean="0">
                <a:latin typeface="+mn-ea"/>
              </a:rPr>
              <a:t>：数据存储器或</a:t>
            </a:r>
            <a:r>
              <a:rPr kumimoji="1" lang="en-US" altLang="zh-CN" sz="2400" b="1" dirty="0" smtClean="0">
                <a:latin typeface="+mn-ea"/>
              </a:rPr>
              <a:t>I/O</a:t>
            </a:r>
            <a:r>
              <a:rPr kumimoji="1" lang="zh-CN" altLang="en-US" sz="2400" b="1" dirty="0" smtClean="0">
                <a:latin typeface="+mn-ea"/>
              </a:rPr>
              <a:t>的地址。</a:t>
            </a:r>
            <a:endParaRPr kumimoji="1" lang="en-US" altLang="zh-CN" sz="2400" b="1" dirty="0" smtClean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kumimoji="1" lang="en-US" altLang="zh-CN" sz="2400" b="1" dirty="0">
                <a:latin typeface="+mn-ea"/>
              </a:rPr>
              <a:t> </a:t>
            </a:r>
            <a:r>
              <a:rPr kumimoji="1" lang="en-US" altLang="zh-CN" sz="2400" b="1" dirty="0" smtClean="0">
                <a:latin typeface="+mn-ea"/>
              </a:rPr>
              <a:t>PC</a:t>
            </a:r>
            <a:r>
              <a:rPr kumimoji="1" lang="zh-CN" altLang="en-US" sz="2400" b="1" dirty="0" smtClean="0">
                <a:latin typeface="+mn-ea"/>
              </a:rPr>
              <a:t>的输出与</a:t>
            </a:r>
            <a:r>
              <a:rPr kumimoji="1" lang="en-US" altLang="zh-CN" sz="2400" b="1" dirty="0" smtClean="0">
                <a:latin typeface="+mn-ea"/>
              </a:rPr>
              <a:t>ALE</a:t>
            </a:r>
            <a:r>
              <a:rPr kumimoji="1" lang="zh-CN" altLang="en-US" sz="2400" b="1" dirty="0" smtClean="0">
                <a:latin typeface="+mn-ea"/>
              </a:rPr>
              <a:t>及</a:t>
            </a:r>
            <a:r>
              <a:rPr kumimoji="1" lang="en-US" altLang="zh-CN" sz="2400" b="1" dirty="0" smtClean="0">
                <a:latin typeface="+mn-ea"/>
              </a:rPr>
              <a:t>PSEN</a:t>
            </a:r>
            <a:r>
              <a:rPr kumimoji="1" lang="zh-CN" altLang="en-US" sz="2400" b="1" dirty="0" smtClean="0">
                <a:latin typeface="+mn-ea"/>
              </a:rPr>
              <a:t>有关；</a:t>
            </a:r>
            <a:r>
              <a:rPr kumimoji="1" lang="en-US" altLang="zh-CN" sz="2400" b="1" dirty="0" smtClean="0">
                <a:latin typeface="+mn-ea"/>
              </a:rPr>
              <a:t>DPTR</a:t>
            </a:r>
            <a:r>
              <a:rPr kumimoji="1" lang="zh-CN" altLang="en-US" sz="2400" b="1" dirty="0" smtClean="0">
                <a:latin typeface="+mn-ea"/>
              </a:rPr>
              <a:t>输出与</a:t>
            </a:r>
            <a:r>
              <a:rPr kumimoji="1" lang="en-US" altLang="zh-CN" sz="2400" b="1" dirty="0" smtClean="0">
                <a:latin typeface="+mn-ea"/>
              </a:rPr>
              <a:t>ALE</a:t>
            </a:r>
            <a:r>
              <a:rPr kumimoji="1" lang="zh-CN" altLang="en-US" sz="2400" b="1" dirty="0" smtClean="0">
                <a:latin typeface="+mn-ea"/>
              </a:rPr>
              <a:t>、</a:t>
            </a:r>
            <a:r>
              <a:rPr kumimoji="1" lang="en-US" altLang="zh-CN" sz="2400" b="1" dirty="0" smtClean="0">
                <a:latin typeface="+mn-ea"/>
              </a:rPr>
              <a:t>WR</a:t>
            </a:r>
            <a:r>
              <a:rPr kumimoji="1" lang="zh-CN" altLang="en-US" sz="2400" b="1" dirty="0" smtClean="0">
                <a:latin typeface="+mn-ea"/>
              </a:rPr>
              <a:t>、</a:t>
            </a:r>
            <a:r>
              <a:rPr kumimoji="1" lang="en-US" altLang="zh-CN" sz="2400" b="1" dirty="0" smtClean="0">
                <a:latin typeface="+mn-ea"/>
              </a:rPr>
              <a:t>RD</a:t>
            </a:r>
            <a:r>
              <a:rPr kumimoji="1" lang="zh-CN" altLang="en-US" sz="2400" b="1" dirty="0" smtClean="0">
                <a:latin typeface="+mn-ea"/>
              </a:rPr>
              <a:t>信号有关。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latin typeface="+mn-ea"/>
              </a:rPr>
              <a:t>⑵ </a:t>
            </a:r>
            <a:r>
              <a:rPr lang="en-US" altLang="zh-CN" sz="2400" b="1" u="sng" dirty="0" smtClean="0">
                <a:solidFill>
                  <a:srgbClr val="FFFF00"/>
                </a:solidFill>
                <a:latin typeface="+mn-ea"/>
              </a:rPr>
              <a:t>PC</a:t>
            </a:r>
            <a:r>
              <a:rPr lang="zh-CN" altLang="en-US" sz="2400" b="1" u="sng" dirty="0" smtClean="0">
                <a:solidFill>
                  <a:srgbClr val="FFFF00"/>
                </a:solidFill>
                <a:latin typeface="+mn-ea"/>
              </a:rPr>
              <a:t>为</a:t>
            </a:r>
            <a:r>
              <a:rPr lang="en-US" altLang="zh-CN" sz="2400" b="1" u="sng" dirty="0" smtClean="0">
                <a:solidFill>
                  <a:srgbClr val="FFFF00"/>
                </a:solidFill>
                <a:latin typeface="+mn-ea"/>
              </a:rPr>
              <a:t>16</a:t>
            </a:r>
            <a:r>
              <a:rPr lang="zh-CN" altLang="en-US" sz="2400" b="1" u="sng" dirty="0" smtClean="0">
                <a:solidFill>
                  <a:srgbClr val="FFFF00"/>
                </a:solidFill>
                <a:latin typeface="+mn-ea"/>
              </a:rPr>
              <a:t>位寄存器，不可访问</a:t>
            </a:r>
            <a:r>
              <a:rPr kumimoji="1" lang="zh-CN" altLang="en-US" sz="2400" b="1" dirty="0" smtClean="0">
                <a:latin typeface="+mn-ea"/>
              </a:rPr>
              <a:t>。</a:t>
            </a:r>
            <a:r>
              <a:rPr lang="en-US" altLang="zh-CN" sz="2400" b="1" u="sng" dirty="0" smtClean="0">
                <a:solidFill>
                  <a:srgbClr val="FFFF00"/>
                </a:solidFill>
                <a:latin typeface="+mn-ea"/>
              </a:rPr>
              <a:t>DPTR</a:t>
            </a:r>
            <a:r>
              <a:rPr lang="zh-CN" altLang="en-US" sz="2400" b="1" u="sng" dirty="0" smtClean="0">
                <a:solidFill>
                  <a:srgbClr val="FFFF00"/>
                </a:solidFill>
                <a:latin typeface="+mn-ea"/>
              </a:rPr>
              <a:t>为</a:t>
            </a:r>
            <a:r>
              <a:rPr lang="en-US" altLang="zh-CN" sz="2400" b="1" u="sng" dirty="0" smtClean="0">
                <a:solidFill>
                  <a:srgbClr val="FFFF00"/>
                </a:solidFill>
                <a:latin typeface="+mn-ea"/>
              </a:rPr>
              <a:t>16</a:t>
            </a:r>
            <a:r>
              <a:rPr lang="zh-CN" altLang="en-US" sz="2400" b="1" u="sng" dirty="0" smtClean="0">
                <a:solidFill>
                  <a:srgbClr val="FFFF00"/>
                </a:solidFill>
                <a:latin typeface="+mn-ea"/>
              </a:rPr>
              <a:t>位寄存器，也可作两个</a:t>
            </a:r>
            <a:r>
              <a:rPr lang="en-US" altLang="zh-CN" sz="2400" b="1" u="sng" dirty="0" smtClean="0">
                <a:solidFill>
                  <a:srgbClr val="FFFF00"/>
                </a:solidFill>
                <a:latin typeface="+mn-ea"/>
              </a:rPr>
              <a:t>8</a:t>
            </a:r>
            <a:r>
              <a:rPr lang="zh-CN" altLang="en-US" sz="2400" b="1" u="sng" dirty="0" smtClean="0">
                <a:solidFill>
                  <a:srgbClr val="FFFF00"/>
                </a:solidFill>
                <a:latin typeface="+mn-ea"/>
              </a:rPr>
              <a:t>位特殊功能寄存器，可访问</a:t>
            </a:r>
            <a:r>
              <a:rPr kumimoji="1" lang="zh-CN" altLang="en-US" sz="2400" b="1" dirty="0" smtClean="0">
                <a:latin typeface="+mn-ea"/>
              </a:rPr>
              <a:t>。</a:t>
            </a:r>
            <a:endParaRPr lang="zh-CN" altLang="en-US" sz="2400" b="1" dirty="0" smtClean="0">
              <a:latin typeface="+mn-ea"/>
            </a:endParaRPr>
          </a:p>
        </p:txBody>
      </p:sp>
      <p:sp>
        <p:nvSpPr>
          <p:cNvPr id="2480132" name="Rectangle 4"/>
          <p:cNvSpPr>
            <a:spLocks noChangeArrowheads="1"/>
          </p:cNvSpPr>
          <p:nvPr/>
        </p:nvSpPr>
        <p:spPr bwMode="auto">
          <a:xfrm>
            <a:off x="330616" y="1700808"/>
            <a:ext cx="8408987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作为访问程序存储器的基址寄存器（间接寻址）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寻址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程序存储器中的表格、常数。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        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MOVC	A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，＠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A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＋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DPTR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            JMP		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＠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A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＋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DPTR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8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8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8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8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8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8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013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188" y="428625"/>
            <a:ext cx="8826500" cy="44227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kumimoji="1" lang="en-US" altLang="zh-CN" sz="2800" b="1" dirty="0" smtClean="0">
                <a:solidFill>
                  <a:srgbClr val="FF3300"/>
                </a:solidFill>
              </a:rPr>
              <a:t>3. </a:t>
            </a:r>
            <a:r>
              <a:rPr kumimoji="1" lang="zh-CN" altLang="en-US" sz="2800" b="1" dirty="0" smtClean="0">
                <a:solidFill>
                  <a:srgbClr val="FF3300"/>
                </a:solidFill>
              </a:rPr>
              <a:t>指令寄存器</a:t>
            </a:r>
            <a:r>
              <a:rPr kumimoji="1" lang="en-US" altLang="zh-CN" sz="2800" b="1" dirty="0" smtClean="0">
                <a:solidFill>
                  <a:srgbClr val="FF3300"/>
                </a:solidFill>
              </a:rPr>
              <a:t>IR</a:t>
            </a:r>
            <a:r>
              <a:rPr kumimoji="1" lang="zh-CN" altLang="en-US" sz="2800" b="1" dirty="0" smtClean="0">
                <a:solidFill>
                  <a:srgbClr val="FF3300"/>
                </a:solidFill>
              </a:rPr>
              <a:t>、指令译码器及控制逻辑</a:t>
            </a: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● </a:t>
            </a:r>
            <a:r>
              <a:rPr lang="en-US" altLang="zh-CN" sz="2400" b="1" u="sng" dirty="0" smtClean="0">
                <a:solidFill>
                  <a:srgbClr val="FFFF00"/>
                </a:solidFill>
                <a:ea typeface="楷体_GB2312" pitchFamily="49" charset="-122"/>
              </a:rPr>
              <a:t>IR: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存放指令操作码的专用寄存器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● </a:t>
            </a:r>
            <a:r>
              <a:rPr lang="zh-CN" altLang="en-US" sz="2400" b="1" u="sng" dirty="0" smtClean="0">
                <a:solidFill>
                  <a:srgbClr val="FFFF00"/>
                </a:solidFill>
                <a:ea typeface="楷体_GB2312" pitchFamily="49" charset="-122"/>
              </a:rPr>
              <a:t>指令译码器对指令进行译码，译码结果送定时控制逻辑电路</a:t>
            </a:r>
            <a:r>
              <a:rPr kumimoji="1" lang="zh-CN" altLang="en-US" sz="2400" b="1" dirty="0" smtClean="0"/>
              <a:t>。</a:t>
            </a:r>
            <a:endParaRPr lang="zh-CN" altLang="en-US" sz="2400" dirty="0" smtClean="0"/>
          </a:p>
        </p:txBody>
      </p:sp>
      <p:pic>
        <p:nvPicPr>
          <p:cNvPr id="38914" name="Picture 3" descr="图2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2571750"/>
            <a:ext cx="6154738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20713"/>
            <a:ext cx="7772400" cy="8366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FFCC00"/>
                </a:solidFill>
                <a:ea typeface="黑体" pitchFamily="2" charset="-122"/>
              </a:rPr>
              <a:t> </a:t>
            </a:r>
            <a:r>
              <a:rPr lang="en-US" altLang="zh-CN" sz="3200" dirty="0" smtClean="0">
                <a:solidFill>
                  <a:srgbClr val="FFCC00"/>
                </a:solidFill>
                <a:ea typeface="黑体" pitchFamily="2" charset="-122"/>
              </a:rPr>
              <a:t>2.3.2 </a:t>
            </a:r>
            <a:r>
              <a:rPr lang="zh-CN" altLang="en-US" sz="3200" dirty="0" smtClean="0">
                <a:solidFill>
                  <a:srgbClr val="FFCC00"/>
                </a:solidFill>
                <a:ea typeface="黑体" pitchFamily="2" charset="-122"/>
              </a:rPr>
              <a:t>运算器</a:t>
            </a:r>
          </a:p>
        </p:txBody>
      </p:sp>
      <p:sp>
        <p:nvSpPr>
          <p:cNvPr id="2484227" name="Text Box 3"/>
          <p:cNvSpPr txBox="1">
            <a:spLocks noChangeArrowheads="1"/>
          </p:cNvSpPr>
          <p:nvPr/>
        </p:nvSpPr>
        <p:spPr bwMode="auto">
          <a:xfrm>
            <a:off x="107950" y="1557338"/>
            <a:ext cx="9036050" cy="466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运算器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: 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实现算术逻辑运算和位操作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算术运算：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加、减、乘、除、比较、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BCD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码校正等。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逻辑操作：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“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与”、“或”、“异或”等；</a:t>
            </a:r>
            <a:endParaRPr kumimoji="1" lang="en-US" altLang="zh-CN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移位、置位、清零、取反、加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、减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等操作。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●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位处理功能：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如位置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、位清零、位“与”、位“或”等操作，对“面向控制”特别有用。  </a:t>
            </a:r>
          </a:p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zh-CN" altLang="en-US" b="1" dirty="0">
                <a:latin typeface="宋体" pitchFamily="2" charset="-122"/>
                <a:ea typeface="宋体" pitchFamily="2" charset="-122"/>
                <a:cs typeface="+mn-cs"/>
              </a:rPr>
              <a:t>组成</a:t>
            </a:r>
            <a:r>
              <a:rPr kumimoji="1" lang="en-US" altLang="zh-CN" b="1" dirty="0">
                <a:latin typeface="宋体" pitchFamily="2" charset="-122"/>
                <a:ea typeface="宋体" pitchFamily="2" charset="-122"/>
                <a:cs typeface="+mn-cs"/>
              </a:rPr>
              <a:t>: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算术逻辑运算单元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ALU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、累加器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A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、暂存寄存器、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B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寄存器、程序状态标志寄存器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PSW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以及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BCD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码运算修正电路等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990600" y="5334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2485252" name="Text Box 4"/>
          <p:cNvSpPr txBox="1">
            <a:spLocks noChangeArrowheads="1"/>
          </p:cNvSpPr>
          <p:nvPr/>
        </p:nvSpPr>
        <p:spPr bwMode="auto">
          <a:xfrm>
            <a:off x="0" y="142875"/>
            <a:ext cx="9144000" cy="5185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+mn-cs"/>
              </a:rPr>
              <a:t>1.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+mn-cs"/>
              </a:rPr>
              <a:t>算术逻辑运算单元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+mn-cs"/>
              </a:rPr>
              <a:t>ALU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ALU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有两个输入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：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1)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暂存器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的输入：</a:t>
            </a:r>
          </a:p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2)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暂存器 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或累加器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的输入</a:t>
            </a:r>
          </a:p>
          <a:p>
            <a:pPr>
              <a:lnSpc>
                <a:spcPct val="125000"/>
              </a:lnSpc>
              <a:defRPr/>
            </a:pPr>
            <a:endParaRPr lang="en-US" altLang="zh-CN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ALU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有两个输出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:	</a:t>
            </a:r>
            <a:r>
              <a:rPr lang="en-US" altLang="zh-CN" dirty="0">
                <a:ea typeface="宋体" charset="-122"/>
                <a:cs typeface="+mn-cs"/>
              </a:rPr>
              <a:t>					</a:t>
            </a:r>
            <a:endParaRPr lang="en-US" altLang="zh-CN" b="1" dirty="0">
              <a:ea typeface="宋体" charset="-122"/>
              <a:cs typeface="+mn-cs"/>
            </a:endParaRPr>
          </a:p>
          <a:p>
            <a:pPr>
              <a:lnSpc>
                <a:spcPct val="125000"/>
              </a:lnSpc>
              <a:buFontTx/>
              <a:buAutoNum type="arabicParenR"/>
              <a:defRPr/>
            </a:pP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结果通过内部总线送回</a:t>
            </a:r>
            <a:endParaRPr kumimoji="1" lang="en-US" altLang="zh-CN" b="1" dirty="0">
              <a:latin typeface="Times New Roman" pitchFamily="18" charset="0"/>
              <a:ea typeface="宋体" charset="-122"/>
              <a:cs typeface="+mn-cs"/>
            </a:endParaRPr>
          </a:p>
          <a:p>
            <a:pPr>
              <a:lnSpc>
                <a:spcPct val="125000"/>
              </a:lnSpc>
              <a:buFont typeface="Wingdings" pitchFamily="2" charset="2"/>
              <a:buNone/>
              <a:defRPr/>
            </a:pP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    累加器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；</a:t>
            </a:r>
            <a:r>
              <a:rPr lang="zh-CN" altLang="en-US" b="1" dirty="0">
                <a:ea typeface="宋体" charset="-122"/>
                <a:cs typeface="+mn-cs"/>
              </a:rPr>
              <a:t> 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b="1" dirty="0">
                <a:ea typeface="宋体" charset="-122"/>
                <a:cs typeface="+mn-cs"/>
              </a:rPr>
              <a:t>2) 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标志位输出至程序状态</a:t>
            </a:r>
            <a:endParaRPr kumimoji="1" lang="en-US" altLang="zh-CN" b="1" dirty="0">
              <a:latin typeface="Times New Roman" pitchFamily="18" charset="0"/>
              <a:ea typeface="宋体" charset="-122"/>
              <a:cs typeface="+mn-cs"/>
            </a:endParaRPr>
          </a:p>
          <a:p>
            <a:pPr>
              <a:lnSpc>
                <a:spcPct val="125000"/>
              </a:lnSpc>
              <a:defRPr/>
            </a:pP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     字 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PSW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</p:txBody>
      </p:sp>
      <p:pic>
        <p:nvPicPr>
          <p:cNvPr id="40964" name="Picture 3" descr="2-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1880" y="2319337"/>
            <a:ext cx="5516562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85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5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85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85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5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85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85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5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85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85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525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ChangeArrowheads="1"/>
          </p:cNvSpPr>
          <p:nvPr/>
        </p:nvSpPr>
        <p:spPr bwMode="auto">
          <a:xfrm>
            <a:off x="0" y="549275"/>
            <a:ext cx="8839200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+mn-cs"/>
              </a:rPr>
              <a:t>2.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  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+mn-cs"/>
              </a:rPr>
              <a:t>累加器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+mn-cs"/>
              </a:rPr>
              <a:t>A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主要功能：存放操作数，暂存运算结果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b="1" dirty="0">
                <a:latin typeface="宋体" charset="-122"/>
                <a:ea typeface="宋体" charset="-122"/>
                <a:cs typeface="+mn-cs"/>
              </a:rPr>
              <a:t>   单片机中大部分数据操作都要通过累加器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zh-CN" altLang="en-US" b="1" dirty="0">
                <a:latin typeface="宋体" charset="-122"/>
                <a:ea typeface="宋体" charset="-122"/>
                <a:cs typeface="+mn-cs"/>
              </a:rPr>
              <a:t>进行，容易产生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“</a:t>
            </a:r>
            <a:r>
              <a:rPr kumimoji="1" lang="zh-CN" altLang="en-US" b="1" dirty="0">
                <a:latin typeface="宋体" charset="-122"/>
                <a:ea typeface="宋体" charset="-122"/>
                <a:cs typeface="+mn-cs"/>
              </a:rPr>
              <a:t>瓶颈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”</a:t>
            </a:r>
            <a:r>
              <a:rPr kumimoji="1" lang="zh-CN" altLang="en-US" b="1" dirty="0">
                <a:latin typeface="宋体" charset="-122"/>
                <a:ea typeface="宋体" charset="-122"/>
                <a:cs typeface="+mn-cs"/>
              </a:rPr>
              <a:t>现象。</a:t>
            </a:r>
            <a:r>
              <a:rPr kumimoji="1" lang="zh-CN" altLang="en-US" sz="2800" b="1" dirty="0">
                <a:latin typeface="Times New Roman" pitchFamily="18" charset="0"/>
                <a:ea typeface="宋体" charset="-122"/>
                <a:cs typeface="+mn-cs"/>
              </a:rPr>
              <a:t> 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sz="2800" b="1" dirty="0">
              <a:latin typeface="Times New Roman" pitchFamily="18" charset="0"/>
              <a:ea typeface="宋体" charset="-122"/>
              <a:cs typeface="+mn-cs"/>
            </a:endParaRPr>
          </a:p>
        </p:txBody>
      </p:sp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2413000"/>
            <a:ext cx="5218113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22" name="Text Box 2"/>
          <p:cNvSpPr txBox="1">
            <a:spLocks noChangeArrowheads="1"/>
          </p:cNvSpPr>
          <p:nvPr/>
        </p:nvSpPr>
        <p:spPr bwMode="auto">
          <a:xfrm>
            <a:off x="0" y="1066800"/>
            <a:ext cx="9036050" cy="29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+mn-cs"/>
              </a:rPr>
              <a:t>3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+mn-cs"/>
              </a:rPr>
              <a:t>．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+mn-cs"/>
              </a:rPr>
              <a:t>B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+mn-cs"/>
              </a:rPr>
              <a:t>寄存器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乘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/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除法指令中用作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ALU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的一个输入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    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乘法的两个输入为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，运算结果，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中放积的低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8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位，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中放积的高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8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位。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除法中，被除数取自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，除数取自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，商数存放于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A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，余数存放于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B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346" name="Text Box 2"/>
          <p:cNvSpPr txBox="1">
            <a:spLocks noChangeArrowheads="1"/>
          </p:cNvSpPr>
          <p:nvPr/>
        </p:nvSpPr>
        <p:spPr bwMode="auto">
          <a:xfrm>
            <a:off x="0" y="260350"/>
            <a:ext cx="8929688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 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4.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程序状态字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PSW </a:t>
            </a:r>
            <a:r>
              <a:rPr kumimoji="1" lang="zh-CN" altLang="en-US" sz="2800" b="1" dirty="0">
                <a:latin typeface="Times New Roman" pitchFamily="18" charset="0"/>
                <a:ea typeface="宋体" charset="-122"/>
                <a:cs typeface="+mn-cs"/>
              </a:rPr>
              <a:t>（</a:t>
            </a: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+mn-cs"/>
              </a:rPr>
              <a:t>Program  Status  Word</a:t>
            </a:r>
            <a:r>
              <a:rPr kumimoji="1" lang="zh-CN" altLang="en-US" sz="2800" b="1" dirty="0">
                <a:latin typeface="Times New Roman" pitchFamily="18" charset="0"/>
                <a:ea typeface="宋体" charset="-122"/>
                <a:cs typeface="+mn-cs"/>
              </a:rPr>
              <a:t>）</a:t>
            </a:r>
            <a:endParaRPr kumimoji="1" lang="zh-CN" altLang="en-US" sz="2800" b="1" dirty="0">
              <a:solidFill>
                <a:srgbClr val="FF3300"/>
              </a:solidFill>
              <a:latin typeface="Times New Roman" pitchFamily="18" charset="0"/>
              <a:ea typeface="宋体" charset="-122"/>
              <a:cs typeface="+mn-cs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8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位寄存器，内容是算术逻辑运算单元（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ALU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）的输出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  <a:endParaRPr lang="en-US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  <a:p>
            <a:pPr algn="just">
              <a:spcBef>
                <a:spcPct val="50000"/>
              </a:spcBef>
              <a:defRPr/>
            </a:pPr>
            <a:endParaRPr kumimoji="1" lang="zh-CN" altLang="en-US" b="1" dirty="0">
              <a:latin typeface="Times New Roman" pitchFamily="18" charset="0"/>
              <a:ea typeface="宋体" charset="-122"/>
              <a:cs typeface="+mn-cs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dirty="0">
                <a:latin typeface="Times New Roman" pitchFamily="18" charset="0"/>
                <a:ea typeface="宋体" charset="-122"/>
                <a:cs typeface="+mn-cs"/>
              </a:rPr>
              <a:t>	</a:t>
            </a:r>
          </a:p>
          <a:p>
            <a:pPr algn="just">
              <a:spcBef>
                <a:spcPct val="50000"/>
              </a:spcBef>
              <a:defRPr/>
            </a:pPr>
            <a:endParaRPr kumimoji="1" lang="zh-CN" altLang="en-US" b="1" dirty="0">
              <a:latin typeface="Times New Roman" pitchFamily="18" charset="0"/>
              <a:ea typeface="宋体" charset="-122"/>
              <a:cs typeface="+mn-cs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    </a:t>
            </a:r>
          </a:p>
        </p:txBody>
      </p:sp>
      <p:grpSp>
        <p:nvGrpSpPr>
          <p:cNvPr id="44034" name="Group 3"/>
          <p:cNvGrpSpPr>
            <a:grpSpLocks/>
          </p:cNvGrpSpPr>
          <p:nvPr/>
        </p:nvGrpSpPr>
        <p:grpSpPr bwMode="auto">
          <a:xfrm>
            <a:off x="1259631" y="5805264"/>
            <a:ext cx="4608513" cy="968375"/>
            <a:chOff x="288" y="528"/>
            <a:chExt cx="2440" cy="335"/>
          </a:xfrm>
        </p:grpSpPr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288" y="528"/>
              <a:ext cx="2440" cy="32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endParaRPr lang="zh-CN" altLang="en-US" sz="100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489349" name="Line 5"/>
            <p:cNvSpPr>
              <a:spLocks noChangeShapeType="1"/>
            </p:cNvSpPr>
            <p:nvPr/>
          </p:nvSpPr>
          <p:spPr bwMode="auto">
            <a:xfrm>
              <a:off x="916" y="531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489350" name="Line 6"/>
            <p:cNvSpPr>
              <a:spLocks noChangeShapeType="1"/>
            </p:cNvSpPr>
            <p:nvPr/>
          </p:nvSpPr>
          <p:spPr bwMode="auto">
            <a:xfrm>
              <a:off x="1185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489351" name="Line 7"/>
            <p:cNvSpPr>
              <a:spLocks noChangeShapeType="1"/>
            </p:cNvSpPr>
            <p:nvPr/>
          </p:nvSpPr>
          <p:spPr bwMode="auto">
            <a:xfrm>
              <a:off x="1499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489352" name="Line 8"/>
            <p:cNvSpPr>
              <a:spLocks noChangeShapeType="1"/>
            </p:cNvSpPr>
            <p:nvPr/>
          </p:nvSpPr>
          <p:spPr bwMode="auto">
            <a:xfrm>
              <a:off x="1843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489353" name="Line 9"/>
            <p:cNvSpPr>
              <a:spLocks noChangeShapeType="1"/>
            </p:cNvSpPr>
            <p:nvPr/>
          </p:nvSpPr>
          <p:spPr bwMode="auto">
            <a:xfrm>
              <a:off x="2164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489354" name="Line 10"/>
            <p:cNvSpPr>
              <a:spLocks noChangeShapeType="1"/>
            </p:cNvSpPr>
            <p:nvPr/>
          </p:nvSpPr>
          <p:spPr bwMode="auto">
            <a:xfrm>
              <a:off x="2460" y="534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489355" name="Line 11"/>
            <p:cNvSpPr>
              <a:spLocks noChangeShapeType="1"/>
            </p:cNvSpPr>
            <p:nvPr/>
          </p:nvSpPr>
          <p:spPr bwMode="auto">
            <a:xfrm>
              <a:off x="611" y="528"/>
              <a:ext cx="0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288" y="576"/>
              <a:ext cx="32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CY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576" y="576"/>
              <a:ext cx="32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AC</a:t>
              </a: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882" y="576"/>
              <a:ext cx="31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F0</a:t>
              </a:r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1140" y="576"/>
              <a:ext cx="4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RS1</a:t>
              </a:r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1458" y="571"/>
              <a:ext cx="44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RS0</a:t>
              </a:r>
            </a:p>
          </p:txBody>
        </p:sp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1824" y="559"/>
              <a:ext cx="3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OV</a:t>
              </a:r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2160" y="528"/>
              <a:ext cx="25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－</a:t>
              </a:r>
            </a:p>
          </p:txBody>
        </p:sp>
        <p:sp>
          <p:nvSpPr>
            <p:cNvPr id="44051" name="Rectangle 19"/>
            <p:cNvSpPr>
              <a:spLocks noChangeArrowheads="1"/>
            </p:cNvSpPr>
            <p:nvPr/>
          </p:nvSpPr>
          <p:spPr bwMode="auto">
            <a:xfrm>
              <a:off x="2496" y="553"/>
              <a:ext cx="18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P</a:t>
              </a:r>
            </a:p>
          </p:txBody>
        </p:sp>
      </p:grpSp>
      <p:pic>
        <p:nvPicPr>
          <p:cNvPr id="44035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484784"/>
            <a:ext cx="6265862" cy="411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5" name="Rectangle 9"/>
          <p:cNvSpPr>
            <a:spLocks noChangeArrowheads="1"/>
          </p:cNvSpPr>
          <p:nvPr/>
        </p:nvSpPr>
        <p:spPr bwMode="auto">
          <a:xfrm>
            <a:off x="539750" y="274638"/>
            <a:ext cx="84359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2.1 80C51</a:t>
            </a:r>
            <a:r>
              <a:rPr lang="zh-CN" altLang="en-US" sz="4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黑体" pitchFamily="2" charset="-122"/>
                <a:cs typeface="+mn-cs"/>
              </a:rPr>
              <a:t>单片微机的内部结构</a:t>
            </a:r>
          </a:p>
        </p:txBody>
      </p:sp>
      <p:sp>
        <p:nvSpPr>
          <p:cNvPr id="434204" name="Rectangle 28"/>
          <p:cNvSpPr>
            <a:spLocks noChangeArrowheads="1"/>
          </p:cNvSpPr>
          <p:nvPr/>
        </p:nvSpPr>
        <p:spPr bwMode="auto">
          <a:xfrm>
            <a:off x="142875" y="1125538"/>
            <a:ext cx="8893175" cy="73025"/>
          </a:xfrm>
          <a:prstGeom prst="rect">
            <a:avLst/>
          </a:prstGeom>
          <a:gradFill rotWithShape="1">
            <a:gsLst>
              <a:gs pos="0">
                <a:schemeClr val="tx2">
                  <a:alpha val="70000"/>
                </a:schemeClr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434205" name="Rectangle 29"/>
          <p:cNvSpPr>
            <a:spLocks noRot="1" noChangeArrowheads="1"/>
          </p:cNvSpPr>
          <p:nvPr/>
        </p:nvSpPr>
        <p:spPr bwMode="auto">
          <a:xfrm>
            <a:off x="142875" y="1270000"/>
            <a:ext cx="883285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微型计算机的基本组成：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CPU +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存储器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+ I/O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接口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en-US" altLang="zh-CN" b="1" dirty="0" smtClean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单片机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: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将计算机的基本部件集成在一块芯片上。</a:t>
            </a:r>
            <a:endParaRPr lang="en-US" altLang="zh-CN" b="1" dirty="0" smtClean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典型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单片机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包括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中央处理器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(CPU)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存储器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(RAM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和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ROM)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并行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I/O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口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串行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I/O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口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定时器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计数器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定时电路及元件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等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。 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2276475"/>
            <a:ext cx="4133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370" name="Text Box 2"/>
          <p:cNvSpPr txBox="1">
            <a:spLocks noChangeArrowheads="1"/>
          </p:cNvSpPr>
          <p:nvPr/>
        </p:nvSpPr>
        <p:spPr bwMode="auto">
          <a:xfrm>
            <a:off x="0" y="1196975"/>
            <a:ext cx="89646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 P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－奇偶标志位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Times New Roman" pitchFamily="18" charset="0"/>
              </a:rPr>
              <a:t>表示累加器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Times New Roman" pitchFamily="18" charset="0"/>
              </a:rPr>
              <a:t>中值为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Times New Roman" pitchFamily="18" charset="0"/>
              </a:rPr>
              <a:t>的个数的奇偶性</a:t>
            </a:r>
            <a:r>
              <a:rPr kumimoji="1" lang="zh-CN" altLang="en-US" b="1" dirty="0">
                <a:latin typeface="Times New Roman" pitchFamily="18" charset="0"/>
                <a:ea typeface="文鼎粗行楷简" pitchFamily="49" charset="-122"/>
                <a:cs typeface="Times New Roman" pitchFamily="18" charset="0"/>
              </a:rPr>
              <a:t>：若累加器值为</a:t>
            </a:r>
            <a:r>
              <a:rPr kumimoji="1" lang="en-US" altLang="zh-CN" b="1" dirty="0">
                <a:latin typeface="Times New Roman" pitchFamily="18" charset="0"/>
                <a:ea typeface="文鼎粗行楷简" pitchFamily="49" charset="-122"/>
                <a:cs typeface="Times New Roman" pitchFamily="18" charset="0"/>
              </a:rPr>
              <a:t>1</a:t>
            </a:r>
            <a:r>
              <a:rPr kumimoji="1" lang="zh-CN" altLang="en-US" b="1" dirty="0">
                <a:latin typeface="Times New Roman" pitchFamily="18" charset="0"/>
                <a:ea typeface="文鼎粗行楷简" pitchFamily="49" charset="-122"/>
                <a:cs typeface="Times New Roman" pitchFamily="18" charset="0"/>
              </a:rPr>
              <a:t>的位数是奇数，</a:t>
            </a:r>
            <a:r>
              <a:rPr kumimoji="1" lang="en-US" altLang="zh-CN" b="1" dirty="0">
                <a:latin typeface="Times New Roman" pitchFamily="18" charset="0"/>
                <a:ea typeface="文鼎粗行楷简" pitchFamily="49" charset="-122"/>
                <a:cs typeface="Times New Roman" pitchFamily="18" charset="0"/>
              </a:rPr>
              <a:t>P</a:t>
            </a:r>
            <a:r>
              <a:rPr kumimoji="1" lang="zh-CN" altLang="en-US" b="1" dirty="0">
                <a:latin typeface="Times New Roman" pitchFamily="18" charset="0"/>
                <a:ea typeface="文鼎粗行楷简" pitchFamily="49" charset="-122"/>
                <a:cs typeface="Times New Roman" pitchFamily="18" charset="0"/>
              </a:rPr>
              <a:t>置位（奇校验）；否则</a:t>
            </a:r>
            <a:r>
              <a:rPr kumimoji="1" lang="en-US" altLang="zh-CN" b="1" dirty="0">
                <a:latin typeface="Times New Roman" pitchFamily="18" charset="0"/>
                <a:ea typeface="文鼎粗行楷简" pitchFamily="49" charset="-122"/>
                <a:cs typeface="Times New Roman" pitchFamily="18" charset="0"/>
              </a:rPr>
              <a:t>P</a:t>
            </a:r>
            <a:r>
              <a:rPr kumimoji="1" lang="zh-CN" altLang="en-US" b="1" dirty="0">
                <a:latin typeface="Times New Roman" pitchFamily="18" charset="0"/>
                <a:ea typeface="文鼎粗行楷简" pitchFamily="49" charset="-122"/>
                <a:cs typeface="Times New Roman" pitchFamily="18" charset="0"/>
              </a:rPr>
              <a:t>清除</a:t>
            </a:r>
            <a:r>
              <a:rPr kumimoji="1" lang="en-US" altLang="zh-CN" b="1" dirty="0">
                <a:latin typeface="Times New Roman" pitchFamily="18" charset="0"/>
                <a:ea typeface="文鼎粗行楷简" pitchFamily="49" charset="-122"/>
                <a:cs typeface="Times New Roman" pitchFamily="18" charset="0"/>
              </a:rPr>
              <a:t>(</a:t>
            </a:r>
            <a:r>
              <a:rPr kumimoji="1" lang="zh-CN" altLang="en-US" b="1" dirty="0">
                <a:latin typeface="Times New Roman" pitchFamily="18" charset="0"/>
                <a:ea typeface="文鼎粗行楷简" pitchFamily="49" charset="-122"/>
                <a:cs typeface="Times New Roman" pitchFamily="18" charset="0"/>
              </a:rPr>
              <a:t>偶校验</a:t>
            </a:r>
            <a:r>
              <a:rPr kumimoji="1" lang="en-US" altLang="zh-CN" b="1" dirty="0">
                <a:latin typeface="Times New Roman" pitchFamily="18" charset="0"/>
                <a:ea typeface="文鼎粗行楷简" pitchFamily="49" charset="-122"/>
                <a:cs typeface="Times New Roman" pitchFamily="18" charset="0"/>
              </a:rPr>
              <a:t>) </a:t>
            </a:r>
            <a:r>
              <a:rPr kumimoji="1" lang="zh-CN" altLang="en-US" b="1" dirty="0">
                <a:latin typeface="Times New Roman" pitchFamily="18" charset="0"/>
                <a:ea typeface="文鼎粗行楷简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(A)=00001010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P=0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在串行通信中，常以传送奇偶校验位来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检验传输数据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的可靠性。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0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0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0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0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2491395" name="Text Box 3"/>
          <p:cNvSpPr txBox="1">
            <a:spLocks noChangeArrowheads="1"/>
          </p:cNvSpPr>
          <p:nvPr/>
        </p:nvSpPr>
        <p:spPr bwMode="auto">
          <a:xfrm>
            <a:off x="71438" y="149225"/>
            <a:ext cx="89154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dirty="0">
                <a:latin typeface="Times New Roman" pitchFamily="18" charset="0"/>
                <a:ea typeface="宋体" pitchFamily="2" charset="-122"/>
                <a:cs typeface="+mn-cs"/>
              </a:rPr>
              <a:t> 	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  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             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+mn-cs"/>
              </a:rPr>
              <a:t>OV 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+mn-cs"/>
              </a:rPr>
              <a:t>－溢出标志位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指示运算结果是否溢出。</a:t>
            </a:r>
            <a:endParaRPr lang="en-US" altLang="zh-CN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OV=1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：运算结果超出了寄存器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A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所能表示的带符号数的范围（一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128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～＋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127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）。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418" name="Text Box 2"/>
          <p:cNvSpPr txBox="1">
            <a:spLocks noChangeArrowheads="1"/>
          </p:cNvSpPr>
          <p:nvPr/>
        </p:nvSpPr>
        <p:spPr bwMode="auto">
          <a:xfrm>
            <a:off x="142875" y="642938"/>
            <a:ext cx="8858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 RS1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RS0 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－工作寄存器组选择位</a:t>
            </a:r>
            <a:endParaRPr lang="zh-CN" altLang="en-US" b="1" u="sng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492419" name="Group 3"/>
          <p:cNvGraphicFramePr>
            <a:graphicFrameLocks noGrp="1"/>
          </p:cNvGraphicFramePr>
          <p:nvPr/>
        </p:nvGraphicFramePr>
        <p:xfrm>
          <a:off x="214313" y="1214438"/>
          <a:ext cx="8208962" cy="2672398"/>
        </p:xfrm>
        <a:graphic>
          <a:graphicData uri="http://schemas.openxmlformats.org/drawingml/2006/table">
            <a:tbl>
              <a:tblPr/>
              <a:tblGrid>
                <a:gridCol w="2052637"/>
                <a:gridCol w="2052638"/>
                <a:gridCol w="1516062"/>
                <a:gridCol w="2587625"/>
              </a:tblGrid>
              <a:tr h="709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RS1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RS0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组号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寄存器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R0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R7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00H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07H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08H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0FH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10H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17H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18H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楷体_GB2312"/>
                          <a:cs typeface="楷体_GB2312"/>
                        </a:rPr>
                        <a:t>1FH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4286250"/>
            <a:ext cx="88582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(4)AC  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－辅助进位标志位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加减法运算时，低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4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位向高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4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位数进位或借位时，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AC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将被硬件置位；否则，被清除。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在十进制调整指令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DA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中要用到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AC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标志位状态。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442" name="Text Box 2"/>
          <p:cNvSpPr txBox="1">
            <a:spLocks noChangeArrowheads="1"/>
          </p:cNvSpPr>
          <p:nvPr/>
        </p:nvSpPr>
        <p:spPr bwMode="auto">
          <a:xfrm>
            <a:off x="179388" y="1125538"/>
            <a:ext cx="8964612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+mn-cs"/>
              </a:rPr>
              <a:t>(5)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+mn-cs"/>
              </a:rPr>
              <a:t>CY  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+mn-cs"/>
              </a:rPr>
              <a:t>－进位标志位。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在进行算术运算时，表示运算结果中高位是否有进位或借位，可以被硬件置位或清除。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+mn-cs"/>
              </a:rPr>
              <a:t>(6)F0 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+mn-cs"/>
              </a:rPr>
              <a:t>－用户标志位。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开机时该位为“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0”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用户可根据需要，通过位操作指令置“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l”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或者清“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0”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3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3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93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3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93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93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FFCC00"/>
                </a:solidFill>
                <a:ea typeface="黑体" pitchFamily="2" charset="-122"/>
              </a:rPr>
              <a:t>  </a:t>
            </a:r>
            <a:r>
              <a:rPr lang="en-US" altLang="zh-CN" sz="3200" smtClean="0">
                <a:solidFill>
                  <a:srgbClr val="FFCC00"/>
                </a:solidFill>
                <a:ea typeface="黑体" pitchFamily="2" charset="-122"/>
              </a:rPr>
              <a:t>2.3.3 </a:t>
            </a:r>
            <a:r>
              <a:rPr lang="zh-CN" altLang="en-US" sz="3200" smtClean="0">
                <a:solidFill>
                  <a:srgbClr val="FFCC00"/>
                </a:solidFill>
                <a:ea typeface="黑体" pitchFamily="2" charset="-122"/>
              </a:rPr>
              <a:t>时钟电路及</a:t>
            </a:r>
            <a:r>
              <a:rPr lang="en-US" altLang="zh-CN" sz="3200" smtClean="0">
                <a:solidFill>
                  <a:srgbClr val="FFCC00"/>
                </a:solidFill>
                <a:ea typeface="黑体" pitchFamily="2" charset="-122"/>
              </a:rPr>
              <a:t>CPU</a:t>
            </a:r>
            <a:r>
              <a:rPr lang="zh-CN" altLang="en-US" sz="3200" smtClean="0">
                <a:solidFill>
                  <a:srgbClr val="FFCC00"/>
                </a:solidFill>
                <a:ea typeface="黑体" pitchFamily="2" charset="-122"/>
              </a:rPr>
              <a:t>的工作时序</a:t>
            </a:r>
          </a:p>
        </p:txBody>
      </p:sp>
      <p:sp>
        <p:nvSpPr>
          <p:cNvPr id="2494467" name="Text Box 3"/>
          <p:cNvSpPr txBox="1">
            <a:spLocks noChangeArrowheads="1"/>
          </p:cNvSpPr>
          <p:nvPr/>
        </p:nvSpPr>
        <p:spPr bwMode="auto">
          <a:xfrm>
            <a:off x="214313" y="1844675"/>
            <a:ext cx="8786812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时钟电路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: 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产生单片机工作所需要的时钟信号，</a:t>
            </a:r>
            <a:endParaRPr lang="en-US" altLang="zh-CN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lang="en-US" altLang="zh-CN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时序：研究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指令执行中各信号之间的相互关系。</a:t>
            </a:r>
          </a:p>
          <a:p>
            <a:pPr>
              <a:spcBef>
                <a:spcPct val="50000"/>
              </a:spcBef>
              <a:defRPr/>
            </a:pPr>
            <a:endParaRPr kumimoji="1" lang="en-US" altLang="zh-CN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kumimoji="1" lang="zh-CN" altLang="en-US" dirty="0"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490" name="Text Box 2"/>
          <p:cNvSpPr txBox="1">
            <a:spLocks noChangeArrowheads="1"/>
          </p:cNvSpPr>
          <p:nvPr/>
        </p:nvSpPr>
        <p:spPr bwMode="auto">
          <a:xfrm>
            <a:off x="0" y="214313"/>
            <a:ext cx="9001125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+mn-cs"/>
              </a:rPr>
              <a:t>1.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+mn-cs"/>
              </a:rPr>
              <a:t>时钟电路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时钟电路组成：振荡器及定时控制元件、时钟发生器、地址锁存允许信号 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ALE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</a:p>
        </p:txBody>
      </p:sp>
      <p:pic>
        <p:nvPicPr>
          <p:cNvPr id="50178" name="Picture 3" descr="图2–6  80C51单片微机的时钟电路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205038"/>
            <a:ext cx="7886700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538" name="Text Box 2"/>
          <p:cNvSpPr txBox="1">
            <a:spLocks noChangeArrowheads="1"/>
          </p:cNvSpPr>
          <p:nvPr/>
        </p:nvSpPr>
        <p:spPr bwMode="auto">
          <a:xfrm>
            <a:off x="-17463" y="333375"/>
            <a:ext cx="9072563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4350" indent="-514350">
              <a:spcBef>
                <a:spcPct val="50000"/>
              </a:spcBef>
              <a:buFontTx/>
              <a:buAutoNum type="arabicParenBoth"/>
              <a:defRPr/>
            </a:pPr>
            <a:r>
              <a:rPr lang="zh-CN" altLang="en-US" sz="280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振荡器及定时控制元件</a:t>
            </a:r>
          </a:p>
          <a:p>
            <a:pPr algn="just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振荡器的工作可以由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PD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位（特殊功能寄存器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PCON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中的一位）控制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。当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PD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置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时，振荡器停止工作，系统进入低功耗工作状态。    	</a:t>
            </a:r>
          </a:p>
        </p:txBody>
      </p:sp>
      <p:sp>
        <p:nvSpPr>
          <p:cNvPr id="2497539" name="Line 3"/>
          <p:cNvSpPr>
            <a:spLocks noChangeShapeType="1"/>
          </p:cNvSpPr>
          <p:nvPr/>
        </p:nvSpPr>
        <p:spPr bwMode="auto">
          <a:xfrm flipH="1">
            <a:off x="3330575" y="1052513"/>
            <a:ext cx="31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497540" name="Line 4"/>
          <p:cNvSpPr>
            <a:spLocks noChangeShapeType="1"/>
          </p:cNvSpPr>
          <p:nvPr/>
        </p:nvSpPr>
        <p:spPr bwMode="auto">
          <a:xfrm flipH="1">
            <a:off x="1331640" y="1484784"/>
            <a:ext cx="312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2008907"/>
            <a:ext cx="4476750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3274" y="1908961"/>
            <a:ext cx="4746625" cy="497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586" name="Text Box 2"/>
          <p:cNvSpPr txBox="1">
            <a:spLocks noChangeArrowheads="1"/>
          </p:cNvSpPr>
          <p:nvPr/>
        </p:nvSpPr>
        <p:spPr bwMode="auto">
          <a:xfrm>
            <a:off x="142875" y="836613"/>
            <a:ext cx="8929688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Times New Roman" pitchFamily="18" charset="0"/>
              </a:rPr>
              <a:t> </a:t>
            </a:r>
            <a:r>
              <a:rPr lang="en-US" altLang="zh-CN" sz="280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Times New Roman" pitchFamily="18" charset="0"/>
              </a:rPr>
              <a:t>(2)  </a:t>
            </a:r>
            <a:r>
              <a:rPr lang="zh-CN" altLang="en-US" sz="280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Times New Roman" pitchFamily="18" charset="0"/>
              </a:rPr>
              <a:t>内部时钟发生器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Times New Roman" pitchFamily="18" charset="0"/>
              </a:rPr>
              <a:t>分频的触发器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Times New Roman" pitchFamily="18" charset="0"/>
              </a:rPr>
              <a:t>: 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Times New Roman" pitchFamily="18" charset="0"/>
              </a:rPr>
              <a:t>输入是振荡器的输出，输出是两个节拍的时钟信号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。输出前半周期，节拍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）信号有效；后半周期，节拍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P2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）信号有效。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每个输出周期是一个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CPU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的状态周期（状态时钟）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。每个状态周期内包括一个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P1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节拍和一个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P2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节拍，形成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CPU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内的基本定时时钟。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6713" y="3716338"/>
            <a:ext cx="42957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586" name="Text Box 2"/>
          <p:cNvSpPr txBox="1">
            <a:spLocks noChangeArrowheads="1"/>
          </p:cNvSpPr>
          <p:nvPr/>
        </p:nvSpPr>
        <p:spPr bwMode="auto">
          <a:xfrm>
            <a:off x="142875" y="836613"/>
            <a:ext cx="8929688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(3)  ALE</a:t>
            </a:r>
            <a:r>
              <a:rPr lang="zh-CN" altLang="en-US" sz="280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信号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   状态时钟经过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分频之后，产生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ALE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引脚上的信号输出。       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7050" y="3068638"/>
            <a:ext cx="55149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610" name="Text Box 2"/>
          <p:cNvSpPr txBox="1">
            <a:spLocks noChangeArrowheads="1"/>
          </p:cNvSpPr>
          <p:nvPr/>
        </p:nvSpPr>
        <p:spPr bwMode="auto">
          <a:xfrm>
            <a:off x="109538" y="420688"/>
            <a:ext cx="8963025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2﹒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时序定时单位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: 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节拍、状态、机器周期和指令周期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。</a:t>
            </a:r>
            <a:endParaRPr kumimoji="1" lang="en-US" altLang="zh-CN" b="1">
              <a:latin typeface="Times New Roman" pitchFamily="18" charset="0"/>
              <a:ea typeface="宋体" charset="-122"/>
              <a:cs typeface="+mn-cs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(1)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节拍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P: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振荡脉冲的周期称为节拍</a:t>
            </a:r>
            <a:r>
              <a:rPr kumimoji="1" lang="zh-CN" altLang="en-US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(2)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状态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S : 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一个状态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包含两个节拍。</a:t>
            </a:r>
            <a:endParaRPr kumimoji="1" lang="en-US" altLang="zh-CN" b="1">
              <a:latin typeface="Times New Roman" pitchFamily="18" charset="0"/>
              <a:ea typeface="宋体" charset="-122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kumimoji="1" lang="zh-CN" altLang="en-US" b="1">
              <a:latin typeface="Times New Roman" pitchFamily="18" charset="0"/>
              <a:ea typeface="宋体" charset="-122"/>
              <a:cs typeface="+mn-cs"/>
            </a:endParaRPr>
          </a:p>
          <a:p>
            <a:pPr>
              <a:defRPr/>
            </a:pP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(3)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机器周</a:t>
            </a:r>
            <a:r>
              <a:rPr kumimoji="1" lang="zh-CN" altLang="en-US" b="1">
                <a:solidFill>
                  <a:srgbClr val="FF3300"/>
                </a:solidFill>
                <a:ea typeface="宋体" charset="-122"/>
                <a:cs typeface="+mn-cs"/>
              </a:rPr>
              <a:t>期：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宽度为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6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个状态，并依次表示为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S1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～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S6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  <a:endParaRPr lang="en-US" altLang="zh-CN" b="1" u="sng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  <a:p>
            <a:pPr>
              <a:defRPr/>
            </a:pPr>
            <a:r>
              <a:rPr kumimoji="1" lang="zh-CN" altLang="en-US" b="1">
                <a:ea typeface="宋体" charset="-122"/>
                <a:cs typeface="+mn-cs"/>
              </a:rPr>
              <a:t>一个机器周期有</a:t>
            </a:r>
            <a:r>
              <a:rPr kumimoji="1" lang="en-US" altLang="zh-CN" b="1">
                <a:ea typeface="宋体" charset="-122"/>
                <a:cs typeface="+mn-cs"/>
              </a:rPr>
              <a:t>12</a:t>
            </a:r>
            <a:r>
              <a:rPr kumimoji="1" lang="zh-CN" altLang="en-US" b="1">
                <a:ea typeface="宋体" charset="-122"/>
                <a:cs typeface="+mn-cs"/>
              </a:rPr>
              <a:t>个振荡脉冲周期。是单片机的最小时间单位。</a:t>
            </a:r>
            <a:endParaRPr kumimoji="1" lang="en-US" altLang="zh-CN" b="1">
              <a:ea typeface="宋体" charset="-122"/>
              <a:cs typeface="+mn-cs"/>
            </a:endParaRPr>
          </a:p>
          <a:p>
            <a:pPr>
              <a:defRPr/>
            </a:pPr>
            <a:endParaRPr kumimoji="1" lang="zh-CN" altLang="en-US" b="1">
              <a:ea typeface="宋体" charset="-122"/>
              <a:cs typeface="+mn-cs"/>
            </a:endParaRPr>
          </a:p>
          <a:p>
            <a:pPr>
              <a:defRPr/>
            </a:pP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(4)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指令周</a:t>
            </a:r>
            <a:r>
              <a:rPr lang="zh-CN" altLang="en-US" b="1">
                <a:solidFill>
                  <a:srgbClr val="FF3300"/>
                </a:solidFill>
                <a:ea typeface="宋体" charset="-122"/>
                <a:cs typeface="+mn-cs"/>
              </a:rPr>
              <a:t>期： </a:t>
            </a:r>
            <a:r>
              <a:rPr lang="zh-CN" altLang="en-US" b="1">
                <a:ea typeface="宋体" charset="-122"/>
                <a:cs typeface="+mn-cs"/>
              </a:rPr>
              <a:t> 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执行一条指令所需要的时间。</a:t>
            </a:r>
            <a:r>
              <a:rPr lang="zh-CN" altLang="en-US" b="1">
                <a:ea typeface="宋体" charset="-122"/>
                <a:cs typeface="+mn-cs"/>
              </a:rPr>
              <a:t>是最大的时序定时单位。</a:t>
            </a:r>
            <a:r>
              <a:rPr lang="en-US" altLang="zh-CN" b="1">
                <a:ea typeface="宋体" charset="-122"/>
                <a:cs typeface="+mn-cs"/>
              </a:rPr>
              <a:t>80C51</a:t>
            </a:r>
            <a:r>
              <a:rPr lang="zh-CN" altLang="en-US" b="1">
                <a:ea typeface="宋体" charset="-122"/>
                <a:cs typeface="+mn-cs"/>
              </a:rPr>
              <a:t>的指令周期有</a:t>
            </a:r>
            <a:r>
              <a:rPr lang="en-US" altLang="zh-CN" b="1">
                <a:ea typeface="宋体" charset="-122"/>
                <a:cs typeface="+mn-cs"/>
              </a:rPr>
              <a:t>1</a:t>
            </a:r>
            <a:r>
              <a:rPr lang="zh-CN" altLang="en-US" b="1">
                <a:ea typeface="宋体" charset="-122"/>
                <a:cs typeface="+mn-cs"/>
              </a:rPr>
              <a:t>、</a:t>
            </a:r>
            <a:r>
              <a:rPr lang="en-US" altLang="zh-CN" b="1">
                <a:ea typeface="宋体" charset="-122"/>
                <a:cs typeface="+mn-cs"/>
              </a:rPr>
              <a:t>2</a:t>
            </a:r>
            <a:r>
              <a:rPr lang="zh-CN" altLang="en-US" b="1">
                <a:ea typeface="宋体" charset="-122"/>
                <a:cs typeface="+mn-cs"/>
              </a:rPr>
              <a:t>、</a:t>
            </a:r>
            <a:r>
              <a:rPr lang="en-US" altLang="zh-CN" b="1">
                <a:ea typeface="宋体" charset="-122"/>
                <a:cs typeface="+mn-cs"/>
              </a:rPr>
              <a:t>4</a:t>
            </a:r>
            <a:r>
              <a:rPr lang="zh-CN" altLang="en-US" b="1">
                <a:ea typeface="宋体" charset="-122"/>
                <a:cs typeface="+mn-cs"/>
              </a:rPr>
              <a:t>个机器周期。</a:t>
            </a:r>
            <a:endParaRPr kumimoji="1" lang="zh-CN" altLang="en-US" b="1">
              <a:latin typeface="Times New Roman" pitchFamily="18" charset="0"/>
              <a:ea typeface="宋体" charset="-122"/>
              <a:cs typeface="+mn-cs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3" y="4462463"/>
            <a:ext cx="8732837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61700" name="Rectangle 4"/>
          <p:cNvSpPr>
            <a:spLocks noChangeArrowheads="1"/>
          </p:cNvSpPr>
          <p:nvPr/>
        </p:nvSpPr>
        <p:spPr bwMode="auto">
          <a:xfrm>
            <a:off x="468312" y="5072074"/>
            <a:ext cx="8675688" cy="159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单片微机的基本组成：</a:t>
            </a:r>
            <a:endParaRPr lang="en-US" altLang="zh-CN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  <a:cs typeface="+mn-cs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（１）中央处理器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CPU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；（２）程序存储器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ROM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；（３）数据存储器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RA M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；（４）定时器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/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计数器；　（５）４个并行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I/O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口；（６）串行口；</a:t>
            </a:r>
            <a:endParaRPr lang="en-US" altLang="zh-CN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  <a:cs typeface="+mn-cs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（７）中断系统；　　　（８）定时控制逻辑电路。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  <a:cs typeface="+mn-cs"/>
            </a:endParaRP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5439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2"/>
          <p:cNvSpPr txBox="1">
            <a:spLocks noChangeArrowheads="1"/>
          </p:cNvSpPr>
          <p:nvPr/>
        </p:nvSpPr>
        <p:spPr bwMode="auto">
          <a:xfrm>
            <a:off x="15875" y="795338"/>
            <a:ext cx="91440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3. 80C51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指令时序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  </a:t>
            </a:r>
            <a:r>
              <a:rPr kumimoji="1" lang="zh-CN" altLang="en-US">
                <a:latin typeface="Times New Roman" pitchFamily="18" charset="0"/>
                <a:ea typeface="宋体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</a:rPr>
              <a:t>80C51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指令按长度可分为单字节指令、双字节指令和三字节指令。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  </a:t>
            </a:r>
            <a:r>
              <a:rPr kumimoji="1" lang="zh-CN" altLang="en-US">
                <a:latin typeface="Times New Roman" pitchFamily="18" charset="0"/>
                <a:ea typeface="宋体" charset="-122"/>
                <a:cs typeface="Times New Roman" pitchFamily="18" charset="0"/>
              </a:rPr>
              <a:t>  </a:t>
            </a:r>
            <a:endParaRPr kumimoji="1" lang="zh-CN" altLang="en-US" b="1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-36513" y="858838"/>
            <a:ext cx="9144001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b="1">
                <a:latin typeface="Times New Roman" pitchFamily="18" charset="0"/>
                <a:ea typeface="宋体" charset="-122"/>
              </a:rPr>
              <a:t>单字节：执行从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S1P2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开始，操作码读入指令寄存器；在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S4P2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时仍有读操作，但被读入的字节被忽略，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PC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不变。</a:t>
            </a: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25763"/>
            <a:ext cx="9144000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3" y="4657725"/>
            <a:ext cx="8237538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80528" y="5732463"/>
            <a:ext cx="75608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0" y="1690688"/>
            <a:ext cx="914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1" lang="zh-CN" altLang="en-US" b="1">
                <a:latin typeface="Times New Roman" pitchFamily="18" charset="0"/>
                <a:ea typeface="宋体" charset="-122"/>
              </a:rPr>
              <a:t>双字节：执行在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S1P2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开始，操作码读入指令寄存器；在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S4P2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时读入第二个字节。</a:t>
            </a:r>
          </a:p>
          <a:p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56326" name="Text Box 2"/>
          <p:cNvSpPr txBox="1">
            <a:spLocks noChangeArrowheads="1"/>
          </p:cNvSpPr>
          <p:nvPr/>
        </p:nvSpPr>
        <p:spPr bwMode="auto">
          <a:xfrm>
            <a:off x="15875" y="1158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 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(1) 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单机器周期指令</a:t>
            </a: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/>
          <p:cNvSpPr txBox="1">
            <a:spLocks noChangeArrowheads="1"/>
          </p:cNvSpPr>
          <p:nvPr/>
        </p:nvSpPr>
        <p:spPr bwMode="auto">
          <a:xfrm>
            <a:off x="-19050" y="47625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  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(2) 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双机器周期指令</a:t>
            </a:r>
            <a:endParaRPr kumimoji="1" lang="zh-CN" altLang="en-US" b="1" dirty="0"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单字节： 执行在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S1P2</a:t>
            </a: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开始，共发生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次读操作，后</a:t>
            </a:r>
            <a:r>
              <a:rPr kumimoji="1" lang="en-US" altLang="zh-CN" b="1" dirty="0"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次操作都无效</a:t>
            </a:r>
            <a:r>
              <a:rPr kumimoji="1" lang="zh-CN" altLang="en-US" b="1" dirty="0" smtClean="0">
                <a:latin typeface="Times New Roman" pitchFamily="18" charset="0"/>
                <a:ea typeface="宋体" charset="-122"/>
              </a:rPr>
              <a:t>。</a:t>
            </a:r>
            <a:endParaRPr kumimoji="1" lang="zh-CN" altLang="en-US" b="1" dirty="0"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b="1" dirty="0">
                <a:latin typeface="Times New Roman" pitchFamily="18" charset="0"/>
                <a:ea typeface="宋体" charset="-122"/>
              </a:rPr>
              <a:t>    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8100" y="2349500"/>
            <a:ext cx="91821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501008"/>
            <a:ext cx="9182100" cy="249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436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61700" name="Rectangle 4"/>
          <p:cNvSpPr>
            <a:spLocks noChangeArrowheads="1"/>
          </p:cNvSpPr>
          <p:nvPr/>
        </p:nvSpPr>
        <p:spPr bwMode="auto">
          <a:xfrm>
            <a:off x="468312" y="5072074"/>
            <a:ext cx="8675688" cy="159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单片机的内部结构：</a:t>
            </a:r>
            <a:endParaRPr lang="en-US" altLang="zh-CN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  <a:cs typeface="+mn-cs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（１）中央处理器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CPU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；（２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程序存储器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ROM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；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（３）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数据存储器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RAM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；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（４）定时器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/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计数器；　（５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）并行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I/O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口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；          （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６）串行口；</a:t>
            </a:r>
            <a:endParaRPr lang="en-US" altLang="zh-CN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  <a:cs typeface="+mn-cs"/>
            </a:endParaRPr>
          </a:p>
          <a:p>
            <a:pPr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  <a:cs typeface="+mn-cs"/>
              </a:rPr>
              <a:t>（７）中断系统；　　　（８）定时控制逻辑电路。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  <a:cs typeface="+mn-cs"/>
            </a:endParaRP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5439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98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9636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2.4 </a:t>
            </a:r>
            <a:r>
              <a:rPr lang="zh-CN" altLang="en-US" sz="4000" dirty="0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存储器结构和地址空间</a:t>
            </a:r>
            <a:br>
              <a:rPr lang="zh-CN" altLang="en-US" sz="4000" dirty="0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</a:br>
            <a:endParaRPr lang="zh-CN" altLang="en-US" sz="4000" dirty="0" smtClean="0">
              <a:solidFill>
                <a:srgbClr val="FFFF00"/>
              </a:solidFill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2508803" name="Text Box 3"/>
          <p:cNvSpPr txBox="1">
            <a:spLocks noChangeArrowheads="1"/>
          </p:cNvSpPr>
          <p:nvPr/>
        </p:nvSpPr>
        <p:spPr bwMode="auto">
          <a:xfrm>
            <a:off x="0" y="1690688"/>
            <a:ext cx="9144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单片机存储器的两种基本结构：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1.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普林斯顿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(Princeton)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结构：程序和数据合用一个存储器空间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；     	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kumimoji="1" lang="zh-CN" altLang="en-US" b="1" dirty="0"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" name="Rectangle 4"/>
          <p:cNvSpPr txBox="1">
            <a:spLocks noRot="1" noChangeArrowheads="1"/>
          </p:cNvSpPr>
          <p:nvPr/>
        </p:nvSpPr>
        <p:spPr>
          <a:xfrm>
            <a:off x="-169862" y="2421335"/>
            <a:ext cx="8229600" cy="86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800" kern="0" dirty="0" smtClean="0">
                <a:effectLst/>
                <a:latin typeface="楷体_GB2312"/>
                <a:ea typeface="楷体_GB2312"/>
                <a:cs typeface="楷体_GB2312"/>
              </a:rPr>
              <a:t>	 </a:t>
            </a:r>
          </a:p>
          <a:p>
            <a:r>
              <a:rPr lang="zh-CN" altLang="en-US" sz="2400" kern="0" dirty="0" smtClean="0">
                <a:solidFill>
                  <a:srgbClr val="FFFF00"/>
                </a:solidFill>
                <a:effectLst/>
                <a:ea typeface="楷体_GB2312"/>
                <a:cs typeface="楷体_GB2312"/>
              </a:rPr>
              <a:t>普林斯顿结构图</a:t>
            </a:r>
            <a:endParaRPr lang="zh-CN" altLang="en-US" sz="2400" kern="0" dirty="0" smtClean="0">
              <a:solidFill>
                <a:srgbClr val="FFFF00"/>
              </a:solidFill>
              <a:effectLst/>
              <a:ea typeface="楷体_GB2312"/>
              <a:cs typeface="楷体_GB231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4729163" y="4632722"/>
            <a:ext cx="1524000" cy="762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11350" y="3035697"/>
            <a:ext cx="2033588" cy="33480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211388" y="3310334"/>
            <a:ext cx="1414462" cy="3921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800" b="1">
                <a:solidFill>
                  <a:schemeClr val="bg1"/>
                </a:solidFill>
              </a:rPr>
              <a:t>指令寄存器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79625" y="3724672"/>
            <a:ext cx="164782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800" b="1"/>
              <a:t>控制器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79625" y="3221434"/>
            <a:ext cx="1647825" cy="1000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406650" y="5301059"/>
            <a:ext cx="1054100" cy="3619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>
                <a:solidFill>
                  <a:schemeClr val="bg1"/>
                </a:solidFill>
              </a:rPr>
              <a:t>数据通道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39925" y="5507434"/>
            <a:ext cx="6937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/>
              <a:t>输入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392488" y="5493147"/>
            <a:ext cx="6937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/>
              <a:t>输出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079625" y="5456634"/>
            <a:ext cx="327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460750" y="5456634"/>
            <a:ext cx="26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312988" y="5829697"/>
            <a:ext cx="121126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/>
              <a:t>中央处理器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633663" y="4221559"/>
            <a:ext cx="0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838450" y="4221559"/>
            <a:ext cx="0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032125" y="4221559"/>
            <a:ext cx="0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225800" y="4221559"/>
            <a:ext cx="0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867400" y="2770584"/>
            <a:ext cx="1803400" cy="389877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188075" y="2905522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存储器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188075" y="3348434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程序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188075" y="3813572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指令</a:t>
            </a:r>
            <a:r>
              <a:rPr kumimoji="1" lang="en-US" altLang="zh-CN" sz="1600" b="1"/>
              <a:t>0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188075" y="4040584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指令</a:t>
            </a:r>
            <a:r>
              <a:rPr kumimoji="1" lang="en-US" altLang="zh-CN" sz="1600" b="1"/>
              <a:t>1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188075" y="4302522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指令</a:t>
            </a:r>
            <a:r>
              <a:rPr kumimoji="1" lang="en-US" altLang="zh-CN" sz="1600" b="1"/>
              <a:t>2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188075" y="4529534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指令</a:t>
            </a:r>
            <a:r>
              <a:rPr kumimoji="1" lang="en-US" altLang="zh-CN" sz="1600" b="1"/>
              <a:t>3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188075" y="4789884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指令</a:t>
            </a:r>
            <a:r>
              <a:rPr kumimoji="1" lang="en-US" altLang="zh-CN" sz="1600" b="1"/>
              <a:t>4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188075" y="5157192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数据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5891213" y="3280172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5891213" y="3740547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891213" y="5157192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5891213" y="5562004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6188075" y="5661248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 dirty="0"/>
              <a:t>数据</a:t>
            </a:r>
            <a:r>
              <a:rPr kumimoji="1" lang="en-US" altLang="zh-CN" sz="1600" b="1" dirty="0"/>
              <a:t>0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188075" y="5949280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 dirty="0"/>
              <a:t>数据</a:t>
            </a:r>
            <a:r>
              <a:rPr kumimoji="1" lang="en-US" altLang="zh-CN" sz="1600" b="1" dirty="0"/>
              <a:t>1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188075" y="6237312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 dirty="0"/>
              <a:t>数据</a:t>
            </a:r>
            <a:r>
              <a:rPr kumimoji="1" lang="en-US" altLang="zh-CN" sz="1600" b="1" dirty="0"/>
              <a:t>2</a:t>
            </a: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3944938" y="3411934"/>
            <a:ext cx="1946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3944938" y="3813572"/>
            <a:ext cx="1946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3944938" y="5561409"/>
            <a:ext cx="1946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>
            <a:off x="3944938" y="5918597"/>
            <a:ext cx="1946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03" name="Text Box 3"/>
          <p:cNvSpPr txBox="1">
            <a:spLocks noChangeArrowheads="1"/>
          </p:cNvSpPr>
          <p:nvPr/>
        </p:nvSpPr>
        <p:spPr bwMode="auto">
          <a:xfrm>
            <a:off x="-35870" y="1268760"/>
            <a:ext cx="91440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2.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哈佛（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Harvard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）结构：程序存储器和数据存储器截然分开，分别寻址的结构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</p:txBody>
      </p:sp>
      <p:sp>
        <p:nvSpPr>
          <p:cNvPr id="4" name="Rectangle 4"/>
          <p:cNvSpPr txBox="1">
            <a:spLocks noRot="1" noChangeArrowheads="1"/>
          </p:cNvSpPr>
          <p:nvPr/>
        </p:nvSpPr>
        <p:spPr bwMode="auto">
          <a:xfrm>
            <a:off x="-36512" y="2204864"/>
            <a:ext cx="82296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800" kern="0" dirty="0" smtClean="0">
                <a:effectLst/>
                <a:latin typeface="楷体_GB2312"/>
                <a:ea typeface="楷体_GB2312"/>
                <a:cs typeface="楷体_GB2312"/>
              </a:rPr>
              <a:t>	 </a:t>
            </a:r>
          </a:p>
          <a:p>
            <a:r>
              <a:rPr lang="zh-CN" altLang="en-US" sz="2400" kern="0" dirty="0" smtClean="0">
                <a:solidFill>
                  <a:srgbClr val="FFFF00"/>
                </a:solidFill>
                <a:effectLst/>
                <a:ea typeface="楷体_GB2312"/>
                <a:cs typeface="楷体_GB2312"/>
              </a:rPr>
              <a:t>哈佛体系结构图</a:t>
            </a:r>
            <a:endParaRPr lang="zh-CN" altLang="en-US" sz="2400" kern="0" dirty="0" smtClean="0">
              <a:solidFill>
                <a:srgbClr val="FFFF00"/>
              </a:solidFill>
              <a:effectLst/>
              <a:ea typeface="楷体_GB2312"/>
              <a:cs typeface="楷体_GB231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2975818"/>
            <a:ext cx="2033588" cy="3348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47838" y="3250456"/>
            <a:ext cx="1414462" cy="3921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800" b="1">
                <a:solidFill>
                  <a:schemeClr val="bg1"/>
                </a:solidFill>
              </a:rPr>
              <a:t>指令寄存器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616075" y="3664793"/>
            <a:ext cx="16478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800" b="1"/>
              <a:t>控制器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16075" y="3161556"/>
            <a:ext cx="1647825" cy="1000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943100" y="5241181"/>
            <a:ext cx="1054100" cy="3619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>
                <a:solidFill>
                  <a:schemeClr val="bg1"/>
                </a:solidFill>
              </a:rPr>
              <a:t>数据通道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476375" y="5447556"/>
            <a:ext cx="6937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/>
              <a:t>输入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928938" y="5433268"/>
            <a:ext cx="6937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/>
              <a:t>输出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616075" y="5396756"/>
            <a:ext cx="327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997200" y="5396756"/>
            <a:ext cx="26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849438" y="5769818"/>
            <a:ext cx="1211262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/>
              <a:t>中央处理器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170113" y="4161681"/>
            <a:ext cx="0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374900" y="4161681"/>
            <a:ext cx="0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568575" y="4161681"/>
            <a:ext cx="0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762250" y="4161681"/>
            <a:ext cx="0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427663" y="2723406"/>
            <a:ext cx="1803400" cy="1746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724525" y="2845643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程序存储器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24525" y="3474293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指令</a:t>
            </a:r>
            <a:r>
              <a:rPr kumimoji="1" lang="en-US" altLang="zh-CN" sz="1600" b="1"/>
              <a:t>0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724525" y="3701306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指令</a:t>
            </a:r>
            <a:r>
              <a:rPr kumimoji="1" lang="en-US" altLang="zh-CN" sz="1600" b="1"/>
              <a:t>1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724525" y="3963243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指令</a:t>
            </a:r>
            <a:r>
              <a:rPr kumimoji="1" lang="en-US" altLang="zh-CN" sz="1600" b="1"/>
              <a:t>2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724525" y="4995118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数据存储器</a:t>
            </a: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427663" y="3220293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427663" y="5426918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724525" y="5566618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数据</a:t>
            </a:r>
            <a:r>
              <a:rPr kumimoji="1" lang="en-US" altLang="zh-CN" sz="1600" b="1"/>
              <a:t>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724525" y="5828556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数据</a:t>
            </a:r>
            <a:r>
              <a:rPr kumimoji="1" lang="en-US" altLang="zh-CN" sz="1600" b="1"/>
              <a:t>1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724525" y="6055568"/>
            <a:ext cx="12112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/>
              <a:t>数据</a:t>
            </a:r>
            <a:r>
              <a:rPr kumimoji="1" lang="en-US" altLang="zh-CN" sz="1600" b="1"/>
              <a:t>2</a:t>
            </a: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3481388" y="3352056"/>
            <a:ext cx="1946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3481388" y="3753693"/>
            <a:ext cx="1946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481388" y="5501531"/>
            <a:ext cx="1946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3481388" y="5858718"/>
            <a:ext cx="1946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5427663" y="4995118"/>
            <a:ext cx="1803400" cy="1746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127500" y="2883743"/>
            <a:ext cx="6937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/>
              <a:t>地址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4116388" y="3825131"/>
            <a:ext cx="6937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/>
              <a:t>指令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138613" y="5018931"/>
            <a:ext cx="6937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/>
              <a:t>地址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4127500" y="5960318"/>
            <a:ext cx="6937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/>
              <a:t>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03" name="Text Box 3"/>
          <p:cNvSpPr txBox="1">
            <a:spLocks noChangeArrowheads="1"/>
          </p:cNvSpPr>
          <p:nvPr/>
        </p:nvSpPr>
        <p:spPr bwMode="auto">
          <a:xfrm>
            <a:off x="0" y="1125538"/>
            <a:ext cx="9144000" cy="19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80C51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：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   片内程序存储器和数据存储器；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   特殊功能存储器；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   扩展外部存储器；   </a:t>
            </a:r>
            <a:endParaRPr kumimoji="1" lang="en-US" altLang="zh-CN" b="1" dirty="0"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120650" y="3860800"/>
            <a:ext cx="8843963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4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个物理存储器空间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·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程序存储器：①片内程序存储器； ②片外程序存储器。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·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数据存储器：③片内数据存储器；  ④片外数据存储器。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dirty="0">
              <a:latin typeface="Times New Roman" pitchFamily="18" charset="0"/>
              <a:ea typeface="宋体" charset="-122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kumimoji="1" lang="zh-CN" altLang="en-US" dirty="0"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2"/>
          <p:cNvSpPr txBox="1">
            <a:spLocks noChangeArrowheads="1"/>
          </p:cNvSpPr>
          <p:nvPr/>
        </p:nvSpPr>
        <p:spPr bwMode="auto">
          <a:xfrm>
            <a:off x="381000" y="72633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65538" name="Picture 3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2147" y="69105"/>
            <a:ext cx="21193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96" y="3650505"/>
            <a:ext cx="4667251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4041" name="Rectangle 9"/>
          <p:cNvSpPr>
            <a:spLocks noGrp="1" noChangeArrowheads="1"/>
          </p:cNvSpPr>
          <p:nvPr>
            <p:ph type="title"/>
          </p:nvPr>
        </p:nvSpPr>
        <p:spPr>
          <a:xfrm>
            <a:off x="603250" y="6147643"/>
            <a:ext cx="77724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</a:rPr>
              <a:t>图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2–9 </a:t>
            </a: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80C51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单片机存储器映象图</a:t>
            </a:r>
            <a:r>
              <a:rPr lang="zh-CN" altLang="en-US" dirty="0" smtClean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5541" name="Picture 5" descr="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4163" y="3093566"/>
            <a:ext cx="1554162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7" descr="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8663" y="407242"/>
            <a:ext cx="2119312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3" name="Picture 8" descr="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40300" y="5641230"/>
            <a:ext cx="4203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4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43525" y="764704"/>
            <a:ext cx="16859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2510851" name="Text Box 3"/>
          <p:cNvSpPr txBox="1">
            <a:spLocks noChangeArrowheads="1"/>
          </p:cNvSpPr>
          <p:nvPr/>
        </p:nvSpPr>
        <p:spPr bwMode="auto">
          <a:xfrm>
            <a:off x="28575" y="260350"/>
            <a:ext cx="91440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Times New Roman" pitchFamily="18" charset="0"/>
              </a:rPr>
              <a:t>3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Times New Roman" pitchFamily="18" charset="0"/>
              </a:rPr>
              <a:t>个逻辑存储器地址空间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①片内、片外统一的 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64 KB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程序存储器地址空间；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②片内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256B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数据存储器地址空间；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③片外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64 KB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的数据存储器地址空间。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	</a:t>
            </a:r>
            <a:r>
              <a:rPr kumimoji="1" lang="zh-CN" altLang="en-US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	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575" y="3368675"/>
            <a:ext cx="90074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三种基本寻址空间：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/>
                <a:ea typeface="楷体_GB2312" pitchFamily="49" charset="-122"/>
                <a:cs typeface="+mn-cs"/>
              </a:rPr>
              <a:t>·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  <a:cs typeface="+mn-cs"/>
              </a:rPr>
              <a:t> 64 KB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  <a:cs typeface="+mn-cs"/>
              </a:rPr>
              <a:t>的片内、外程序存储器寻址空间；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/>
                <a:ea typeface="楷体_GB2312" pitchFamily="49" charset="-122"/>
                <a:cs typeface="+mn-cs"/>
              </a:rPr>
              <a:t>·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  <a:cs typeface="+mn-cs"/>
              </a:rPr>
              <a:t> 64 KB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  <a:cs typeface="+mn-cs"/>
              </a:rPr>
              <a:t>的片外数据存储器寻址空间；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/>
                <a:ea typeface="楷体_GB2312" pitchFamily="49" charset="-122"/>
                <a:cs typeface="+mn-cs"/>
              </a:rPr>
              <a:t>·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  <a:cs typeface="+mn-cs"/>
              </a:rPr>
              <a:t> 256B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  <a:cs typeface="+mn-cs"/>
              </a:rPr>
              <a:t>的片内数据存储器寻址空间，包括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  <a:cs typeface="+mn-cs"/>
              </a:rPr>
              <a:t>SFR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  <a:cs typeface="+mn-cs"/>
              </a:rPr>
              <a:t>寻址空间。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dirty="0">
                <a:latin typeface="Times New Roman" pitchFamily="18" charset="0"/>
                <a:ea typeface="宋体" charset="-122"/>
                <a:cs typeface="+mn-cs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732029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CC00"/>
                </a:solidFill>
                <a:ea typeface="黑体" pitchFamily="2" charset="-122"/>
              </a:rPr>
              <a:t>2.4.1  </a:t>
            </a:r>
            <a:r>
              <a:rPr lang="zh-CN" altLang="en-US" sz="2800" b="1" dirty="0" smtClean="0">
                <a:solidFill>
                  <a:srgbClr val="FFCC00"/>
                </a:solidFill>
                <a:ea typeface="黑体" pitchFamily="2" charset="-122"/>
              </a:rPr>
              <a:t>程序存储器</a:t>
            </a:r>
            <a:br>
              <a:rPr lang="zh-CN" altLang="en-US" sz="2800" b="1" dirty="0" smtClean="0">
                <a:solidFill>
                  <a:srgbClr val="FFCC00"/>
                </a:solidFill>
                <a:ea typeface="黑体" pitchFamily="2" charset="-122"/>
              </a:rPr>
            </a:br>
            <a:endParaRPr lang="zh-CN" altLang="en-US" sz="2800" b="1" dirty="0" smtClean="0">
              <a:solidFill>
                <a:srgbClr val="FFCC00"/>
              </a:solidFill>
              <a:ea typeface="黑体" pitchFamily="2" charset="-122"/>
            </a:endParaRPr>
          </a:p>
        </p:txBody>
      </p:sp>
      <p:sp>
        <p:nvSpPr>
          <p:cNvPr id="2513923" name="Text Box 3"/>
          <p:cNvSpPr txBox="1">
            <a:spLocks noChangeArrowheads="1"/>
          </p:cNvSpPr>
          <p:nvPr/>
        </p:nvSpPr>
        <p:spPr bwMode="auto">
          <a:xfrm>
            <a:off x="0" y="1628775"/>
            <a:ext cx="9144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功能：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存放程序和固定常数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PC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和地址总线为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16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位 ，可扩展的地址空间为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64 KB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。 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⒈片内和片外程序存储器</a:t>
            </a:r>
            <a:endParaRPr lang="zh-CN" altLang="en-US" sz="2800" dirty="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EA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引脚高电平，从片内程序存储器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0000H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开始执行；</a:t>
            </a:r>
            <a:endParaRPr lang="en-US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当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PC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值超出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4K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，自动转向片外程序存储器空间执行。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EA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引脚低电平，从片外程序存储器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0000H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开始执行。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    </a:t>
            </a:r>
            <a:endParaRPr kumimoji="1" lang="zh-CN" altLang="en-US" dirty="0">
              <a:latin typeface="Times New Roman" pitchFamily="18" charset="0"/>
              <a:ea typeface="宋体" charset="-122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kumimoji="1" lang="zh-CN" altLang="en-US" dirty="0"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513924" name="Line 4"/>
          <p:cNvSpPr>
            <a:spLocks noChangeShapeType="1"/>
          </p:cNvSpPr>
          <p:nvPr/>
        </p:nvSpPr>
        <p:spPr bwMode="auto">
          <a:xfrm>
            <a:off x="390525" y="32845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513925" name="Line 5"/>
          <p:cNvSpPr>
            <a:spLocks noChangeShapeType="1"/>
          </p:cNvSpPr>
          <p:nvPr/>
        </p:nvSpPr>
        <p:spPr bwMode="auto">
          <a:xfrm>
            <a:off x="395536" y="44370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946" name="Text Box 2"/>
          <p:cNvSpPr txBox="1">
            <a:spLocks noChangeArrowheads="1"/>
          </p:cNvSpPr>
          <p:nvPr/>
        </p:nvSpPr>
        <p:spPr bwMode="auto">
          <a:xfrm>
            <a:off x="0" y="2420938"/>
            <a:ext cx="9144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⒉  程序入口地址（中断）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系统复位后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PC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为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0000H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，系统从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0000H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单元开始取指，执行程序。</a:t>
            </a:r>
            <a:endParaRPr lang="en-US" altLang="zh-CN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0003H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～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002DH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用于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5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个中断源的中断服务程序入口地址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4"/>
          <p:cNvSpPr>
            <a:spLocks noChangeArrowheads="1"/>
          </p:cNvSpPr>
          <p:nvPr/>
        </p:nvSpPr>
        <p:spPr bwMode="auto">
          <a:xfrm>
            <a:off x="2124075" y="1557338"/>
            <a:ext cx="6337300" cy="4968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4" name="Rectangle 5"/>
          <p:cNvSpPr>
            <a:spLocks noChangeArrowheads="1"/>
          </p:cNvSpPr>
          <p:nvPr/>
        </p:nvSpPr>
        <p:spPr bwMode="auto">
          <a:xfrm>
            <a:off x="2124075" y="1628775"/>
            <a:ext cx="6264275" cy="647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5" name="Text Box 6"/>
          <p:cNvSpPr txBox="1">
            <a:spLocks noChangeArrowheads="1"/>
          </p:cNvSpPr>
          <p:nvPr/>
        </p:nvSpPr>
        <p:spPr bwMode="auto">
          <a:xfrm>
            <a:off x="250825" y="1844675"/>
            <a:ext cx="1798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/>
              <a:t>0000~0002H</a:t>
            </a:r>
          </a:p>
        </p:txBody>
      </p:sp>
      <p:sp>
        <p:nvSpPr>
          <p:cNvPr id="69636" name="Text Box 9"/>
          <p:cNvSpPr txBox="1">
            <a:spLocks noChangeArrowheads="1"/>
          </p:cNvSpPr>
          <p:nvPr/>
        </p:nvSpPr>
        <p:spPr bwMode="auto">
          <a:xfrm>
            <a:off x="3924300" y="1773238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复      位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2124075" y="2276475"/>
            <a:ext cx="6264275" cy="6477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250825" y="2492375"/>
            <a:ext cx="1798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/>
              <a:t>0003H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3924300" y="2349500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外部中断</a:t>
            </a:r>
            <a:r>
              <a:rPr lang="en-US" altLang="zh-CN" b="1"/>
              <a:t>0</a:t>
            </a:r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2124075" y="3068638"/>
            <a:ext cx="6264275" cy="6477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3924300" y="3213100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计时器</a:t>
            </a:r>
            <a:r>
              <a:rPr lang="en-US" altLang="zh-CN" b="1"/>
              <a:t>T0</a:t>
            </a:r>
            <a:r>
              <a:rPr lang="zh-CN" altLang="en-US" b="1"/>
              <a:t>溢出</a:t>
            </a:r>
          </a:p>
        </p:txBody>
      </p:sp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250825" y="3284538"/>
            <a:ext cx="1798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/>
              <a:t>000BH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2124075" y="3860800"/>
            <a:ext cx="6264275" cy="6477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5" name="Text Box 17"/>
          <p:cNvSpPr txBox="1">
            <a:spLocks noChangeArrowheads="1"/>
          </p:cNvSpPr>
          <p:nvPr/>
        </p:nvSpPr>
        <p:spPr bwMode="auto">
          <a:xfrm>
            <a:off x="250825" y="3933825"/>
            <a:ext cx="1798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/>
              <a:t>0013H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3851275" y="4005263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外部中断</a:t>
            </a:r>
            <a:r>
              <a:rPr lang="en-US" altLang="zh-CN" b="1"/>
              <a:t>1</a:t>
            </a:r>
          </a:p>
        </p:txBody>
      </p:sp>
      <p:sp>
        <p:nvSpPr>
          <p:cNvPr id="109587" name="Rectangle 19"/>
          <p:cNvSpPr>
            <a:spLocks noChangeArrowheads="1"/>
          </p:cNvSpPr>
          <p:nvPr/>
        </p:nvSpPr>
        <p:spPr bwMode="auto">
          <a:xfrm>
            <a:off x="2124075" y="4581525"/>
            <a:ext cx="6264275" cy="6477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8" name="Text Box 20"/>
          <p:cNvSpPr txBox="1">
            <a:spLocks noChangeArrowheads="1"/>
          </p:cNvSpPr>
          <p:nvPr/>
        </p:nvSpPr>
        <p:spPr bwMode="auto">
          <a:xfrm>
            <a:off x="250825" y="4654550"/>
            <a:ext cx="1798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/>
              <a:t>001BH</a:t>
            </a:r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3851275" y="4700588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计时器</a:t>
            </a:r>
            <a:r>
              <a:rPr lang="en-US" altLang="zh-CN" b="1"/>
              <a:t>T1</a:t>
            </a:r>
            <a:r>
              <a:rPr lang="zh-CN" altLang="en-US" b="1"/>
              <a:t>溢出</a:t>
            </a:r>
          </a:p>
        </p:txBody>
      </p:sp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2124075" y="5300663"/>
            <a:ext cx="6264275" cy="6477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250825" y="5373688"/>
            <a:ext cx="1798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/>
              <a:t>0023H</a:t>
            </a:r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>
            <a:off x="3851275" y="5419725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串行口中断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994" name="Text Box 2"/>
          <p:cNvSpPr txBox="1">
            <a:spLocks noChangeArrowheads="1"/>
          </p:cNvSpPr>
          <p:nvPr/>
        </p:nvSpPr>
        <p:spPr bwMode="auto">
          <a:xfrm>
            <a:off x="0" y="981075"/>
            <a:ext cx="91440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⒊  片内程序存储器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类型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：掩膜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ROM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OTP ROM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和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MTP ROM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（包括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EPROM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及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E</a:t>
            </a:r>
            <a:r>
              <a:rPr kumimoji="1" lang="en-US" altLang="zh-CN" b="1" baseline="30000" dirty="0"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PROM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等）。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87C51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中为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4KB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的可编程、可改写的只读存储器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EPROM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；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89C51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中为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4KB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的可编程、可改写的只读存储器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EEPROM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；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80C31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片内没有程序存储器，使用时必须由片外进行扩展。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1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16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16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018" name="Text Box 2"/>
          <p:cNvSpPr txBox="1">
            <a:spLocks noChangeArrowheads="1"/>
          </p:cNvSpPr>
          <p:nvPr/>
        </p:nvSpPr>
        <p:spPr bwMode="auto">
          <a:xfrm>
            <a:off x="0" y="1268413"/>
            <a:ext cx="9144000" cy="197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功能：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用来存放随机数据。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片内数据存储器地址只有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8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位，最大寻址范围为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256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个字节。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16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位数据指针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DPTR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，用于访问片外数据存储器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。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80C51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具有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64KB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的数据存储器扩展能力</a:t>
            </a:r>
            <a:r>
              <a:rPr kumimoji="1" lang="zh-CN" altLang="en-US" sz="2800" b="1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</p:txBody>
      </p:sp>
      <p:sp>
        <p:nvSpPr>
          <p:cNvPr id="25180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549275"/>
            <a:ext cx="777240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smtClean="0">
                <a:solidFill>
                  <a:srgbClr val="FFCC00"/>
                </a:solidFill>
                <a:ea typeface="黑体" pitchFamily="2" charset="-122"/>
              </a:rPr>
              <a:t>2.4.2 </a:t>
            </a:r>
            <a: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  <a:t>内部数据存储器</a:t>
            </a:r>
            <a:b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</a:br>
            <a:endParaRPr lang="zh-CN" altLang="en-US" sz="3200" b="1" smtClean="0">
              <a:solidFill>
                <a:srgbClr val="FFCC00"/>
              </a:solidFill>
              <a:ea typeface="黑体" pitchFamily="2" charset="-122"/>
            </a:endParaRPr>
          </a:p>
        </p:txBody>
      </p:sp>
      <p:sp>
        <p:nvSpPr>
          <p:cNvPr id="2518020" name="Text Box 4"/>
          <p:cNvSpPr txBox="1">
            <a:spLocks noChangeArrowheads="1"/>
          </p:cNvSpPr>
          <p:nvPr/>
        </p:nvSpPr>
        <p:spPr bwMode="auto">
          <a:xfrm>
            <a:off x="0" y="3500438"/>
            <a:ext cx="9144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片内数据存储器又分成两个独立的功能区。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  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片内数据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RAM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区；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 ● 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特殊功能寄存器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SFR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2"/>
          <p:cNvSpPr txBox="1">
            <a:spLocks noChangeArrowheads="1"/>
          </p:cNvSpPr>
          <p:nvPr/>
        </p:nvSpPr>
        <p:spPr bwMode="auto">
          <a:xfrm>
            <a:off x="762000" y="2133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260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6211888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smtClean="0">
                <a:solidFill>
                  <a:schemeClr val="tx1"/>
                </a:solidFill>
              </a:rPr>
              <a:t>图</a:t>
            </a:r>
            <a:r>
              <a:rPr lang="en-US" altLang="zh-CN" sz="2400" b="1" smtClean="0">
                <a:solidFill>
                  <a:schemeClr val="tx1"/>
                </a:solidFill>
              </a:rPr>
              <a:t>2–10  </a:t>
            </a:r>
            <a:r>
              <a:rPr lang="zh-CN" altLang="en-US" sz="2400" b="1" smtClean="0">
                <a:solidFill>
                  <a:schemeClr val="tx1"/>
                </a:solidFill>
              </a:rPr>
              <a:t>片内数据存储器各部分地址空间分布图</a:t>
            </a:r>
            <a:r>
              <a:rPr lang="zh-CN" altLang="en-US" smtClean="0"/>
              <a:t> </a:t>
            </a:r>
          </a:p>
        </p:txBody>
      </p:sp>
      <p:pic>
        <p:nvPicPr>
          <p:cNvPr id="7270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5275" y="0"/>
            <a:ext cx="5608638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066" name="Text Box 2"/>
          <p:cNvSpPr txBox="1">
            <a:spLocks noChangeArrowheads="1"/>
          </p:cNvSpPr>
          <p:nvPr/>
        </p:nvSpPr>
        <p:spPr bwMode="auto">
          <a:xfrm>
            <a:off x="0" y="476250"/>
            <a:ext cx="91440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⒈ 片内数据</a:t>
            </a:r>
            <a:r>
              <a:rPr lang="en-US" altLang="zh-CN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RAM</a:t>
            </a: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区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+mn-cs"/>
              </a:rPr>
              <a:t>⑴工作寄存器区：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寄存器直接寻址的区域。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●片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内 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RAM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的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(00H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～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1FH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） 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32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个单元， 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4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个通用工作寄存器组</a:t>
            </a:r>
            <a:r>
              <a:rPr kumimoji="1" lang="zh-CN" altLang="en-US" sz="2800" b="1" dirty="0">
                <a:latin typeface="Times New Roman" pitchFamily="18" charset="0"/>
                <a:ea typeface="宋体" charset="-122"/>
                <a:cs typeface="+mn-cs"/>
              </a:rPr>
              <a:t>。   </a:t>
            </a:r>
          </a:p>
        </p:txBody>
      </p:sp>
      <p:sp>
        <p:nvSpPr>
          <p:cNvPr id="2520067" name="Text Box 3"/>
          <p:cNvSpPr txBox="1">
            <a:spLocks noChangeArrowheads="1"/>
          </p:cNvSpPr>
          <p:nvPr/>
        </p:nvSpPr>
        <p:spPr bwMode="auto">
          <a:xfrm>
            <a:off x="0" y="2492375"/>
            <a:ext cx="9144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某一时刻只能选用一个寄存器组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寄存器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R0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、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R1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通常用做间接寻址时的地址指针。</a:t>
            </a:r>
            <a:endParaRPr kumimoji="1" lang="zh-CN" altLang="en-US">
              <a:latin typeface="Times New Roman" pitchFamily="18" charset="0"/>
              <a:ea typeface="宋体" charset="-122"/>
              <a:cs typeface="+mn-cs"/>
            </a:endParaRPr>
          </a:p>
        </p:txBody>
      </p:sp>
      <p:pic>
        <p:nvPicPr>
          <p:cNvPr id="737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4114800"/>
            <a:ext cx="5162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1763713" y="5589588"/>
            <a:ext cx="4608512" cy="1268412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2"/>
          <p:cNvSpPr txBox="1">
            <a:spLocks noChangeArrowheads="1"/>
          </p:cNvSpPr>
          <p:nvPr/>
        </p:nvSpPr>
        <p:spPr bwMode="auto">
          <a:xfrm>
            <a:off x="0" y="765175"/>
            <a:ext cx="8893175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⑵ 位寻址区</a:t>
            </a:r>
          </a:p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charset="-122"/>
              </a:rPr>
              <a:t>片内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RAM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的（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20H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～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2FH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）共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16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个字节单元，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128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位，是可位寻址的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RAM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区。既可进行字节寻址，又可位寻址。</a:t>
            </a: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7475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924175"/>
            <a:ext cx="6408737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2195513" y="4221163"/>
            <a:ext cx="4608512" cy="792162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3"/>
          <p:cNvSpPr txBox="1">
            <a:spLocks noChangeArrowheads="1"/>
          </p:cNvSpPr>
          <p:nvPr/>
        </p:nvSpPr>
        <p:spPr bwMode="auto">
          <a:xfrm>
            <a:off x="179388" y="1196975"/>
            <a:ext cx="8713787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 ⑶ 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  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字节寻址区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charset="-122"/>
              </a:rPr>
              <a:t>片内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RAM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的（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30H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～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7FH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）共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80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个字节单元，可用直接字节寻址的方法访问。</a:t>
            </a:r>
            <a:r>
              <a:rPr kumimoji="1" lang="zh-CN" altLang="en-US">
                <a:latin typeface="Times New Roman" pitchFamily="18" charset="0"/>
                <a:ea typeface="宋体" charset="-122"/>
              </a:rPr>
              <a:t>      </a:t>
            </a:r>
            <a:endParaRPr kumimoji="1" lang="zh-CN" altLang="en-US" b="1">
              <a:latin typeface="Times New Roman" pitchFamily="18" charset="0"/>
              <a:ea typeface="宋体" charset="-122"/>
            </a:endParaRPr>
          </a:p>
        </p:txBody>
      </p:sp>
      <p:pic>
        <p:nvPicPr>
          <p:cNvPr id="7577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2924175"/>
            <a:ext cx="6408737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2339975" y="3068638"/>
            <a:ext cx="4608513" cy="1296987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162" name="Text Box 2"/>
          <p:cNvSpPr txBox="1">
            <a:spLocks noChangeArrowheads="1"/>
          </p:cNvSpPr>
          <p:nvPr/>
        </p:nvSpPr>
        <p:spPr bwMode="auto">
          <a:xfrm>
            <a:off x="0" y="620713"/>
            <a:ext cx="90011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  ⑷  堆栈区及堆栈指示器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 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（</a:t>
            </a:r>
            <a:r>
              <a:rPr kumimoji="1" lang="en-US" altLang="zh-CN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stack pointer</a:t>
            </a:r>
            <a:r>
              <a:rPr kumimoji="1" lang="zh-CN" altLang="en-US" b="1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</a:p>
          <a:p>
            <a:pPr algn="just">
              <a:spcBef>
                <a:spcPct val="50000"/>
              </a:spcBef>
            </a:pP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堆栈：片内数据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RAM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中，数据先进后出或后进先出的区域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堆栈指针</a:t>
            </a: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SP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：存放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堆栈栈顶指针的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8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位寄存器。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ea typeface="宋体" charset="-122"/>
                <a:cs typeface="Times New Roman" pitchFamily="18" charset="0"/>
              </a:rPr>
              <a:t>●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堆栈的两种操作</a:t>
            </a:r>
            <a:r>
              <a:rPr kumimoji="1"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：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进栈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PUSH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和出栈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POP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>
                <a:ea typeface="宋体" charset="-122"/>
                <a:cs typeface="Times New Roman" pitchFamily="18" charset="0"/>
              </a:rPr>
              <a:t>●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堆栈两种形式：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一是向上生成，二是向下生成。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80C51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的堆栈是向上生成的：即进栈时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SP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的内容是增加的；出栈时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SP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的内容是减少的。</a:t>
            </a:r>
          </a:p>
          <a:p>
            <a:pPr>
              <a:spcBef>
                <a:spcPct val="50000"/>
              </a:spcBef>
            </a:pPr>
            <a:endParaRPr lang="zh-CN" altLang="en-US" b="1" u="sng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  <a:cs typeface="Times New Roman" pitchFamily="18" charset="0"/>
            </a:endParaRPr>
          </a:p>
        </p:txBody>
      </p:sp>
      <p:sp>
        <p:nvSpPr>
          <p:cNvPr id="2524163" name="Text Box 3"/>
          <p:cNvSpPr txBox="1">
            <a:spLocks noChangeArrowheads="1"/>
          </p:cNvSpPr>
          <p:nvPr/>
        </p:nvSpPr>
        <p:spPr bwMode="auto">
          <a:xfrm>
            <a:off x="0" y="4365625"/>
            <a:ext cx="91440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dirty="0">
                <a:ea typeface="楷体_GB2312" pitchFamily="49" charset="-122"/>
                <a:cs typeface="+mn-cs"/>
              </a:rPr>
              <a:t>●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系统复位后，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SP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内容为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07H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，以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07H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为栈底，压栈的内容从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08H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单元开始存放。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dirty="0">
                <a:ea typeface="楷体_GB2312" pitchFamily="49" charset="-122"/>
                <a:cs typeface="+mn-cs"/>
              </a:rPr>
              <a:t>●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堆栈是为子程序调用和中断操作而设立的，具体功能：保护断点和保护现场。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4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4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4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4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4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4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4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4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63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302625" cy="4422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400" b="1" dirty="0" smtClean="0"/>
              <a:t>1.</a:t>
            </a:r>
            <a:r>
              <a:rPr kumimoji="1" lang="zh-CN" altLang="en-US" sz="2400" b="1" dirty="0" smtClean="0"/>
              <a:t>中央处理器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      运算和控制功能；“面向控制”的处理功能。</a:t>
            </a:r>
            <a:endParaRPr kumimoji="1" lang="en-US" altLang="zh-CN" sz="24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kumimoji="1" lang="zh-CN" altLang="en-US" sz="2400" b="1" dirty="0" smtClean="0"/>
          </a:p>
          <a:p>
            <a:pPr eaLnBrk="1" hangingPunct="1">
              <a:defRPr/>
            </a:pPr>
            <a:r>
              <a:rPr kumimoji="1" lang="zh-CN" altLang="en-US" sz="2400" b="1" dirty="0" smtClean="0"/>
              <a:t> </a:t>
            </a:r>
            <a:r>
              <a:rPr kumimoji="1" lang="en-US" altLang="zh-CN" sz="2400" b="1" dirty="0" smtClean="0"/>
              <a:t>2. </a:t>
            </a:r>
            <a:r>
              <a:rPr kumimoji="1" lang="zh-CN" altLang="en-US" sz="2400" b="1" dirty="0" smtClean="0"/>
              <a:t>程序存储器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    80C31</a:t>
            </a:r>
            <a:r>
              <a:rPr kumimoji="1" lang="zh-CN" altLang="en-US" sz="2400" b="1" dirty="0" smtClean="0"/>
              <a:t>：内部没有程序存储器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    80C51</a:t>
            </a:r>
            <a:r>
              <a:rPr kumimoji="1" lang="zh-CN" altLang="en-US" sz="2400" b="1" dirty="0" smtClean="0"/>
              <a:t>：内部带</a:t>
            </a:r>
            <a:r>
              <a:rPr kumimoji="1" lang="en-US" altLang="zh-CN" sz="2400" b="1" dirty="0" smtClean="0"/>
              <a:t>ROM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    87C51</a:t>
            </a:r>
            <a:r>
              <a:rPr kumimoji="1" lang="zh-CN" altLang="en-US" sz="2400" b="1" dirty="0" smtClean="0"/>
              <a:t>：内部带</a:t>
            </a:r>
            <a:r>
              <a:rPr kumimoji="1" lang="en-US" altLang="zh-CN" sz="2400" b="1" dirty="0" smtClean="0"/>
              <a:t>EPROM</a:t>
            </a:r>
            <a:endParaRPr kumimoji="1"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6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6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6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6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210" name="Text Box 2"/>
          <p:cNvSpPr txBox="1">
            <a:spLocks noChangeArrowheads="1"/>
          </p:cNvSpPr>
          <p:nvPr/>
        </p:nvSpPr>
        <p:spPr bwMode="auto">
          <a:xfrm>
            <a:off x="0" y="836613"/>
            <a:ext cx="9144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⒉ 特殊功能寄存器  </a:t>
            </a:r>
            <a:r>
              <a:rPr lang="en-US" altLang="zh-CN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SFR </a:t>
            </a: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（</a:t>
            </a:r>
            <a:r>
              <a:rPr lang="en-US" altLang="zh-CN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Special  Function Register</a:t>
            </a: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）区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SFR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：单片机各功能部件对应的寄存器，存放相应功能部件的控制命令、状态或数据的区域。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80C51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有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128B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的特殊功能寄存器空间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</p:txBody>
      </p:sp>
      <p:pic>
        <p:nvPicPr>
          <p:cNvPr id="778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227388"/>
            <a:ext cx="6265862" cy="363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26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211" name="Text Box 3"/>
          <p:cNvSpPr txBox="1">
            <a:spLocks noChangeArrowheads="1"/>
          </p:cNvSpPr>
          <p:nvPr/>
        </p:nvSpPr>
        <p:spPr bwMode="auto">
          <a:xfrm>
            <a:off x="0" y="981075"/>
            <a:ext cx="8512175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80C51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定义了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20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个特殊功能寄存器。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字节地址中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低位地址为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0H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或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8H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的特殊功能寄存器，还有位寻址能力。</a:t>
            </a:r>
          </a:p>
        </p:txBody>
      </p:sp>
      <p:pic>
        <p:nvPicPr>
          <p:cNvPr id="7885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601913"/>
            <a:ext cx="7343775" cy="42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smtClean="0">
                <a:solidFill>
                  <a:srgbClr val="FFCC00"/>
                </a:solidFill>
                <a:ea typeface="黑体" pitchFamily="2" charset="-122"/>
              </a:rPr>
              <a:t>2.4.3 </a:t>
            </a:r>
            <a: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  <a:t>片外数据存储区</a:t>
            </a:r>
          </a:p>
        </p:txBody>
      </p:sp>
      <p:sp>
        <p:nvSpPr>
          <p:cNvPr id="2528259" name="Text Box 3"/>
          <p:cNvSpPr txBox="1">
            <a:spLocks noChangeArrowheads="1"/>
          </p:cNvSpPr>
          <p:nvPr/>
        </p:nvSpPr>
        <p:spPr bwMode="auto">
          <a:xfrm>
            <a:off x="107950" y="1600200"/>
            <a:ext cx="8964613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片外数据存储器只能用寄存器间接寻址方法访问，寄存器为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DPTR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、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R1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和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R0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。指令助记符为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MOVX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sz="2800" b="1">
              <a:latin typeface="Times New Roman" pitchFamily="18" charset="0"/>
              <a:ea typeface="宋体" charset="-122"/>
              <a:cs typeface="+mn-cs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当用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R0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R1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寻址时，最大寻址范围为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256B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；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●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当用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DPTR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寻址时，最大寻址范围为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64KB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sz="2800" b="1">
              <a:latin typeface="Times New Roman" pitchFamily="18" charset="0"/>
              <a:ea typeface="宋体" charset="-122"/>
              <a:cs typeface="+mn-cs"/>
            </a:endParaRPr>
          </a:p>
          <a:p>
            <a:pPr>
              <a:spcBef>
                <a:spcPct val="50000"/>
              </a:spcBef>
              <a:defRPr/>
            </a:pPr>
            <a:endParaRPr kumimoji="1" lang="zh-CN" altLang="en-US"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412875"/>
            <a:ext cx="77724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2.5 </a:t>
            </a:r>
            <a:r>
              <a:rPr lang="zh-CN" altLang="en-US" sz="4000" b="1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并行输入</a:t>
            </a:r>
            <a:r>
              <a:rPr lang="en-US" altLang="zh-CN" sz="4000" b="1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/</a:t>
            </a:r>
            <a:r>
              <a:rPr lang="zh-CN" altLang="en-US" sz="4000" b="1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输出端口</a:t>
            </a:r>
            <a:br>
              <a:rPr lang="zh-CN" altLang="en-US" sz="4000" b="1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</a:br>
            <a:endParaRPr lang="zh-CN" altLang="en-US" sz="4000" b="1" smtClean="0">
              <a:solidFill>
                <a:srgbClr val="FFFF00"/>
              </a:solidFill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2529283" name="Text Box 3"/>
          <p:cNvSpPr txBox="1">
            <a:spLocks noChangeArrowheads="1"/>
          </p:cNvSpPr>
          <p:nvPr/>
        </p:nvSpPr>
        <p:spPr bwMode="auto">
          <a:xfrm>
            <a:off x="214313" y="2565400"/>
            <a:ext cx="8715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80C51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的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4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个并行双向口：各口的每一位均由锁存器、输出驱动器和输入缓冲器组成</a:t>
            </a:r>
            <a:endParaRPr kumimoji="1" lang="zh-CN" altLang="en-US" sz="2800" dirty="0"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52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smtClean="0">
                <a:solidFill>
                  <a:srgbClr val="FFCC00"/>
                </a:solidFill>
                <a:ea typeface="黑体" pitchFamily="2" charset="-122"/>
              </a:rPr>
              <a:t>2.5.1  P0</a:t>
            </a:r>
            <a: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  <a:t>口</a:t>
            </a:r>
          </a:p>
        </p:txBody>
      </p:sp>
      <p:sp>
        <p:nvSpPr>
          <p:cNvPr id="2530307" name="Text Box 3"/>
          <p:cNvSpPr txBox="1">
            <a:spLocks noChangeArrowheads="1"/>
          </p:cNvSpPr>
          <p:nvPr/>
        </p:nvSpPr>
        <p:spPr bwMode="auto">
          <a:xfrm>
            <a:off x="179388" y="1052513"/>
            <a:ext cx="8359775" cy="201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FontTx/>
              <a:buChar char="•"/>
              <a:defRPr/>
            </a:pP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 多功能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8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位口，字节访问地址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: 80H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，位访问地址：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80H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～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87H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⒈ 位结构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sz="2800">
              <a:latin typeface="Times New Roman" pitchFamily="18" charset="0"/>
              <a:ea typeface="宋体" charset="-122"/>
              <a:cs typeface="+mn-cs"/>
            </a:endParaRPr>
          </a:p>
        </p:txBody>
      </p:sp>
      <p:pic>
        <p:nvPicPr>
          <p:cNvPr id="81923" name="Picture 5" descr="2-11、P0口结构原理图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8175" y="1628775"/>
            <a:ext cx="6629400" cy="4006850"/>
          </a:xfrm>
        </p:spPr>
      </p:pic>
      <p:sp>
        <p:nvSpPr>
          <p:cNvPr id="2531330" name="Text Box 2"/>
          <p:cNvSpPr txBox="1">
            <a:spLocks noChangeArrowheads="1"/>
          </p:cNvSpPr>
          <p:nvPr/>
        </p:nvSpPr>
        <p:spPr bwMode="auto">
          <a:xfrm>
            <a:off x="0" y="5608638"/>
            <a:ext cx="8763000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宋体" charset="-122"/>
                <a:ea typeface="宋体" charset="-122"/>
                <a:cs typeface="+mn-cs"/>
              </a:rPr>
              <a:t>⑴</a:t>
            </a:r>
            <a:r>
              <a:rPr kumimoji="1" lang="zh-CN" altLang="en-US" sz="2800" b="1" dirty="0">
                <a:latin typeface="Times New Roman" pitchFamily="18" charset="0"/>
                <a:ea typeface="宋体" charset="-122"/>
                <a:cs typeface="+mn-cs"/>
              </a:rPr>
              <a:t> 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多路开关：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个输入：地址／数据输出，输出锁存器的输出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Q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；输出用于控制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FET Q0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的导通和截止。多路开关的切换由内部控制信号控制。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  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716463" y="3716338"/>
            <a:ext cx="1296987" cy="1081087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13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330" name="Text Box 2"/>
          <p:cNvSpPr txBox="1">
            <a:spLocks noChangeArrowheads="1"/>
          </p:cNvSpPr>
          <p:nvPr/>
        </p:nvSpPr>
        <p:spPr bwMode="auto">
          <a:xfrm>
            <a:off x="0" y="5084763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宋体" charset="-122"/>
                <a:ea typeface="宋体" charset="-122"/>
                <a:cs typeface="+mn-cs"/>
              </a:rPr>
              <a:t>⑵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P0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口的输出上拉电路导通和截止受内部控制信号和地址／数据信号共同（相“与”）来控制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</p:txBody>
      </p:sp>
      <p:pic>
        <p:nvPicPr>
          <p:cNvPr id="82946" name="Picture 5" descr="2-11、P0口结构原理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954088"/>
            <a:ext cx="6842125" cy="413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5"/>
          <p:cNvSpPr>
            <a:spLocks noChangeArrowheads="1"/>
          </p:cNvSpPr>
          <p:nvPr/>
        </p:nvSpPr>
        <p:spPr bwMode="auto">
          <a:xfrm>
            <a:off x="5435600" y="1557338"/>
            <a:ext cx="1296988" cy="1081087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330" name="Text Box 2"/>
          <p:cNvSpPr txBox="1">
            <a:spLocks noChangeArrowheads="1"/>
          </p:cNvSpPr>
          <p:nvPr/>
        </p:nvSpPr>
        <p:spPr bwMode="auto">
          <a:xfrm>
            <a:off x="0" y="4797425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宋体" charset="-122"/>
                <a:ea typeface="宋体" charset="-122"/>
                <a:cs typeface="+mn-cs"/>
              </a:rPr>
              <a:t>⑶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当内部信号置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1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时，多路开关接通地址／数据输出端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ea typeface="楷体_GB2312" pitchFamily="49" charset="-122"/>
                <a:cs typeface="+mn-cs"/>
              </a:rPr>
              <a:t>    输出状态随地址／数据线而变，</a:t>
            </a:r>
            <a:r>
              <a:rPr kumimoji="1" lang="en-US" altLang="zh-CN" b="1">
                <a:ea typeface="楷体_GB2312" pitchFamily="49" charset="-122"/>
                <a:cs typeface="+mn-cs"/>
              </a:rPr>
              <a:t>P0</a:t>
            </a:r>
            <a:r>
              <a:rPr kumimoji="1" lang="zh-CN" altLang="en-US" b="1">
                <a:ea typeface="楷体_GB2312" pitchFamily="49" charset="-122"/>
                <a:cs typeface="+mn-cs"/>
              </a:rPr>
              <a:t>口可以作为地址</a:t>
            </a:r>
            <a:r>
              <a:rPr kumimoji="1" lang="en-US" altLang="zh-CN" b="1">
                <a:ea typeface="楷体_GB2312" pitchFamily="49" charset="-122"/>
                <a:cs typeface="+mn-cs"/>
              </a:rPr>
              <a:t>/</a:t>
            </a:r>
            <a:r>
              <a:rPr kumimoji="1" lang="zh-CN" altLang="en-US" b="1">
                <a:ea typeface="楷体_GB2312" pitchFamily="49" charset="-122"/>
                <a:cs typeface="+mn-cs"/>
              </a:rPr>
              <a:t>数据复用总线使用。</a:t>
            </a:r>
          </a:p>
        </p:txBody>
      </p:sp>
      <p:sp>
        <p:nvSpPr>
          <p:cNvPr id="83970" name="Rectangle 5"/>
          <p:cNvSpPr>
            <a:spLocks noChangeArrowheads="1"/>
          </p:cNvSpPr>
          <p:nvPr/>
        </p:nvSpPr>
        <p:spPr bwMode="auto">
          <a:xfrm>
            <a:off x="3779838" y="2471738"/>
            <a:ext cx="1296987" cy="1214437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333375"/>
            <a:ext cx="70675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3759200" y="2538413"/>
            <a:ext cx="1296988" cy="1081087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330" name="Text Box 2"/>
          <p:cNvSpPr txBox="1">
            <a:spLocks noChangeArrowheads="1"/>
          </p:cNvSpPr>
          <p:nvPr/>
        </p:nvSpPr>
        <p:spPr bwMode="auto">
          <a:xfrm>
            <a:off x="381000" y="5229225"/>
            <a:ext cx="876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ea typeface="楷体_GB2312" pitchFamily="49" charset="-122"/>
                <a:cs typeface="+mn-cs"/>
              </a:rPr>
              <a:t>⑷ 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当内部信号置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0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时，多路开关接通输出锁存器的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Q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端</a:t>
            </a:r>
          </a:p>
        </p:txBody>
      </p:sp>
      <p:pic>
        <p:nvPicPr>
          <p:cNvPr id="84994" name="Picture 5" descr="2-11、P0口结构原理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574675"/>
            <a:ext cx="8207375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5"/>
          <p:cNvSpPr>
            <a:spLocks noChangeArrowheads="1"/>
          </p:cNvSpPr>
          <p:nvPr/>
        </p:nvSpPr>
        <p:spPr bwMode="auto">
          <a:xfrm>
            <a:off x="4114800" y="2781300"/>
            <a:ext cx="1465263" cy="1223963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426" name="Text Box 2"/>
          <p:cNvSpPr txBox="1">
            <a:spLocks noChangeArrowheads="1"/>
          </p:cNvSpPr>
          <p:nvPr/>
        </p:nvSpPr>
        <p:spPr bwMode="auto">
          <a:xfrm>
            <a:off x="0" y="1484313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⒉ </a:t>
            </a:r>
            <a:r>
              <a:rPr lang="en-US" altLang="zh-CN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P0</a:t>
            </a: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口的功能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⑴ 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I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／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O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口 ：输出锁存、输入缓冲，输入时需先将口置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；每根口线可以独立定义为输入或输出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。	</a:t>
            </a:r>
          </a:p>
        </p:txBody>
      </p:sp>
      <p:sp>
        <p:nvSpPr>
          <p:cNvPr id="2535427" name="Text Box 3"/>
          <p:cNvSpPr txBox="1">
            <a:spLocks noChangeArrowheads="1"/>
          </p:cNvSpPr>
          <p:nvPr/>
        </p:nvSpPr>
        <p:spPr bwMode="auto">
          <a:xfrm>
            <a:off x="0" y="3429000"/>
            <a:ext cx="914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⑵ 地址／数据复用总线：作数据总线用时，输入／输出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8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位数据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D0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～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D7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；作地址总线用时，输出低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8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位地址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A0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～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A7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542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2"/>
          <p:cNvSpPr txBox="1">
            <a:spLocks noChangeArrowheads="1"/>
          </p:cNvSpPr>
          <p:nvPr/>
        </p:nvSpPr>
        <p:spPr bwMode="auto">
          <a:xfrm>
            <a:off x="723900" y="381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2537475" name="Text Box 3"/>
          <p:cNvSpPr txBox="1">
            <a:spLocks noChangeArrowheads="1"/>
          </p:cNvSpPr>
          <p:nvPr/>
        </p:nvSpPr>
        <p:spPr bwMode="auto">
          <a:xfrm>
            <a:off x="0" y="981075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⒈ 位结构和工作原理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ea typeface="楷体_GB2312" pitchFamily="49" charset="-122"/>
                <a:cs typeface="+mn-cs"/>
              </a:rPr>
              <a:t>包含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输出锁存器、输入缓冲器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BUF1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（读引脚）、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BUF2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（读锁存器）以及由 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FET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晶体管 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Q0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与上拉电阻组成的输出／输入驱动器</a:t>
            </a:r>
            <a:r>
              <a:rPr kumimoji="1" lang="zh-CN" altLang="en-US" b="1">
                <a:ea typeface="楷体_GB2312" pitchFamily="49" charset="-122"/>
                <a:cs typeface="+mn-cs"/>
              </a:rPr>
              <a:t>。</a:t>
            </a:r>
            <a:r>
              <a:rPr kumimoji="1"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2537476" name="Line 4"/>
          <p:cNvSpPr>
            <a:spLocks noChangeShapeType="1"/>
          </p:cNvSpPr>
          <p:nvPr/>
        </p:nvSpPr>
        <p:spPr bwMode="auto">
          <a:xfrm>
            <a:off x="8077200" y="4648200"/>
            <a:ext cx="228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537477" name="Line 5"/>
          <p:cNvSpPr>
            <a:spLocks noChangeShapeType="1"/>
          </p:cNvSpPr>
          <p:nvPr/>
        </p:nvSpPr>
        <p:spPr bwMode="auto">
          <a:xfrm>
            <a:off x="2362200" y="5486400"/>
            <a:ext cx="304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53747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037512" cy="706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smtClean="0">
                <a:solidFill>
                  <a:srgbClr val="FFCC00"/>
                </a:solidFill>
                <a:ea typeface="黑体" pitchFamily="2" charset="-122"/>
              </a:rPr>
              <a:t>2.5.2   P1</a:t>
            </a:r>
            <a: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  <a:t>口</a:t>
            </a:r>
            <a:b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</a:br>
            <a:endParaRPr lang="zh-CN" altLang="en-US" sz="3200" b="1" smtClean="0">
              <a:solidFill>
                <a:srgbClr val="FFCC00"/>
              </a:solidFill>
              <a:ea typeface="黑体" pitchFamily="2" charset="-122"/>
            </a:endParaRPr>
          </a:p>
        </p:txBody>
      </p:sp>
      <p:pic>
        <p:nvPicPr>
          <p:cNvPr id="87046" name="Picture 7" descr="2-12、P1口结构原理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997200"/>
            <a:ext cx="64706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2464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773238"/>
            <a:ext cx="9144000" cy="4422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kumimoji="1" lang="zh-CN" altLang="en-US" sz="2400" b="1" smtClean="0"/>
              <a:t>程序存储器结构形式：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en-US" altLang="zh-CN" sz="2400" b="1" smtClean="0"/>
              <a:t>⑴ </a:t>
            </a:r>
            <a:r>
              <a:rPr kumimoji="1" lang="zh-CN" altLang="en-US" sz="2400" b="1" smtClean="0"/>
              <a:t>片内只读存储器</a:t>
            </a:r>
            <a:endParaRPr kumimoji="1" lang="en-US" altLang="zh-CN" sz="24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kumimoji="1" lang="zh-CN" altLang="en-US" sz="24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en-US" altLang="zh-CN" sz="2400" b="1" smtClean="0"/>
              <a:t>⑵ </a:t>
            </a:r>
            <a:r>
              <a:rPr kumimoji="1" lang="zh-CN" altLang="en-US" sz="2400" b="1" smtClean="0"/>
              <a:t>片内可编程的</a:t>
            </a:r>
            <a:r>
              <a:rPr kumimoji="1" lang="en-US" altLang="zh-CN" sz="2400" b="1" smtClean="0"/>
              <a:t>ROM </a:t>
            </a:r>
            <a:r>
              <a:rPr kumimoji="1" lang="zh-CN" altLang="en-US" sz="2400" b="1" smtClean="0"/>
              <a:t>：</a:t>
            </a:r>
            <a:endParaRPr kumimoji="1" lang="en-US" altLang="zh-CN" sz="24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zh-CN" altLang="en-US" sz="2400" b="1" smtClean="0"/>
              <a:t>   </a:t>
            </a:r>
            <a:r>
              <a:rPr kumimoji="1" lang="en-US" altLang="zh-CN" sz="2400" b="1" smtClean="0"/>
              <a:t>·</a:t>
            </a:r>
            <a:r>
              <a:rPr kumimoji="1" lang="zh-CN" altLang="en-US" sz="2400" b="1" smtClean="0"/>
              <a:t>紫外线可擦除型的</a:t>
            </a:r>
            <a:r>
              <a:rPr kumimoji="1" lang="en-US" altLang="zh-CN" sz="2400" b="1" smtClean="0"/>
              <a:t>ROM</a:t>
            </a:r>
            <a:r>
              <a:rPr kumimoji="1" lang="zh-CN" altLang="en-US" sz="2400" b="1" smtClean="0"/>
              <a:t>：</a:t>
            </a:r>
            <a:r>
              <a:rPr kumimoji="1" lang="en-US" altLang="zh-CN" sz="2400" b="1" smtClean="0"/>
              <a:t>EPROM</a:t>
            </a:r>
            <a:r>
              <a:rPr kumimoji="1" lang="zh-CN" altLang="en-US" sz="2400" b="1" smtClean="0"/>
              <a:t>型单片机 </a:t>
            </a:r>
            <a:r>
              <a:rPr kumimoji="1" lang="en-US" altLang="zh-CN" sz="2400" b="1" smtClean="0"/>
              <a:t>(87C51)</a:t>
            </a:r>
            <a:r>
              <a:rPr kumimoji="1" lang="zh-CN" altLang="en-US" sz="2400" b="1" smtClean="0"/>
              <a:t>。</a:t>
            </a:r>
            <a:endParaRPr kumimoji="1" lang="en-US" altLang="zh-CN" sz="24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en-US" altLang="zh-CN" sz="2400" b="1" smtClean="0"/>
              <a:t>   ·</a:t>
            </a:r>
            <a:r>
              <a:rPr kumimoji="1" lang="zh-CN" altLang="en-US" sz="2400" b="1" smtClean="0"/>
              <a:t>电可擦除型的</a:t>
            </a:r>
            <a:r>
              <a:rPr kumimoji="1" lang="en-US" altLang="zh-CN" sz="2400" b="1" smtClean="0"/>
              <a:t>ROM</a:t>
            </a:r>
            <a:r>
              <a:rPr kumimoji="1" lang="zh-CN" altLang="en-US" sz="2400" b="1" smtClean="0"/>
              <a:t>：</a:t>
            </a:r>
            <a:r>
              <a:rPr kumimoji="1" lang="en-US" altLang="zh-CN" sz="2400" b="1" smtClean="0"/>
              <a:t>EEPROM</a:t>
            </a:r>
            <a:r>
              <a:rPr kumimoji="1" lang="zh-CN" altLang="en-US" sz="2400" b="1" smtClean="0"/>
              <a:t>，称为</a:t>
            </a:r>
            <a:r>
              <a:rPr kumimoji="1" lang="en-US" altLang="zh-CN" sz="2400" b="1" smtClean="0"/>
              <a:t>Flash</a:t>
            </a:r>
            <a:r>
              <a:rPr kumimoji="1" lang="zh-CN" altLang="en-US" sz="2400" b="1" smtClean="0"/>
              <a:t>单片机 </a:t>
            </a:r>
            <a:r>
              <a:rPr kumimoji="1" lang="en-US" altLang="zh-CN" sz="2400" b="1" smtClean="0"/>
              <a:t>(</a:t>
            </a:r>
            <a:r>
              <a:rPr kumimoji="1" lang="zh-CN" altLang="en-US" sz="2400" b="1" smtClean="0"/>
              <a:t>如</a:t>
            </a:r>
            <a:r>
              <a:rPr kumimoji="1" lang="en-US" altLang="zh-CN" sz="2400" b="1" smtClean="0"/>
              <a:t>89C51)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kumimoji="1" lang="en-US" altLang="zh-CN" sz="24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en-US" altLang="zh-CN" sz="2400" b="1" smtClean="0"/>
              <a:t>  </a:t>
            </a:r>
            <a:r>
              <a:rPr kumimoji="1" lang="en-US" altLang="zh-CN" sz="2400" b="1" smtClean="0">
                <a:solidFill>
                  <a:srgbClr val="FF9933"/>
                </a:solidFill>
              </a:rPr>
              <a:t>EPROM</a:t>
            </a:r>
            <a:r>
              <a:rPr kumimoji="1" lang="zh-CN" altLang="en-US" sz="2400" b="1" smtClean="0">
                <a:solidFill>
                  <a:srgbClr val="FF9933"/>
                </a:solidFill>
              </a:rPr>
              <a:t>和</a:t>
            </a:r>
            <a:r>
              <a:rPr kumimoji="1" lang="en-US" altLang="zh-CN" sz="2400" b="1" smtClean="0">
                <a:solidFill>
                  <a:srgbClr val="FF9933"/>
                </a:solidFill>
              </a:rPr>
              <a:t>EEPROM</a:t>
            </a:r>
            <a:r>
              <a:rPr kumimoji="1" lang="zh-CN" altLang="en-US" sz="2400" b="1" smtClean="0">
                <a:solidFill>
                  <a:srgbClr val="FF9933"/>
                </a:solidFill>
              </a:rPr>
              <a:t>称为</a:t>
            </a:r>
            <a:r>
              <a:rPr kumimoji="1" lang="en-US" altLang="zh-CN" sz="2400" b="1" smtClean="0">
                <a:solidFill>
                  <a:srgbClr val="FF9933"/>
                </a:solidFill>
              </a:rPr>
              <a:t>MTP</a:t>
            </a:r>
            <a:r>
              <a:rPr kumimoji="1" lang="zh-CN" altLang="en-US" sz="2400" b="1" smtClean="0">
                <a:solidFill>
                  <a:srgbClr val="FF9933"/>
                </a:solidFill>
              </a:rPr>
              <a:t>的</a:t>
            </a:r>
            <a:r>
              <a:rPr kumimoji="1" lang="en-US" altLang="zh-CN" sz="2400" b="1" smtClean="0">
                <a:solidFill>
                  <a:srgbClr val="FF9933"/>
                </a:solidFill>
              </a:rPr>
              <a:t>ROM</a:t>
            </a:r>
            <a:r>
              <a:rPr kumimoji="1" lang="zh-CN" altLang="en-US" sz="2400" b="1" smtClean="0">
                <a:solidFill>
                  <a:srgbClr val="FF9933"/>
                </a:solidFill>
              </a:rPr>
              <a:t>。</a:t>
            </a:r>
            <a:endParaRPr kumimoji="1" lang="en-US" altLang="zh-CN" sz="2400" b="1" smtClean="0">
              <a:solidFill>
                <a:srgbClr val="FF9933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kumimoji="1" lang="en-US" altLang="zh-CN" sz="2400" b="1" smtClean="0">
              <a:solidFill>
                <a:srgbClr val="FF9933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en-US" altLang="zh-CN" sz="2400" b="1" smtClean="0">
                <a:solidFill>
                  <a:srgbClr val="FF9933"/>
                </a:solidFill>
              </a:rPr>
              <a:t>  OTP</a:t>
            </a:r>
            <a:r>
              <a:rPr kumimoji="1" lang="zh-CN" altLang="en-US" sz="2400" b="1" smtClean="0">
                <a:solidFill>
                  <a:srgbClr val="FF9933"/>
                </a:solidFill>
              </a:rPr>
              <a:t>的 </a:t>
            </a:r>
            <a:r>
              <a:rPr kumimoji="1" lang="en-US" altLang="zh-CN" sz="2400" b="1" smtClean="0">
                <a:solidFill>
                  <a:srgbClr val="FF9933"/>
                </a:solidFill>
              </a:rPr>
              <a:t>ROM</a:t>
            </a:r>
            <a:r>
              <a:rPr kumimoji="1" lang="zh-CN" altLang="en-US" sz="2400" b="1" smtClean="0">
                <a:solidFill>
                  <a:srgbClr val="FF9933"/>
                </a:solidFill>
              </a:rPr>
              <a:t>，仅允许用户一次编程。</a:t>
            </a:r>
            <a:endParaRPr kumimoji="1" lang="en-US" altLang="zh-CN" sz="2400" b="1" smtClean="0">
              <a:solidFill>
                <a:srgbClr val="FF9933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kumimoji="1" lang="zh-CN" altLang="en-US" sz="24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en-US" altLang="zh-CN" sz="2400" b="1" smtClean="0"/>
              <a:t>⑶ </a:t>
            </a:r>
            <a:r>
              <a:rPr kumimoji="1" lang="zh-CN" altLang="en-US" sz="2400" b="1" smtClean="0"/>
              <a:t>片外只读存储器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4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4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4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4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771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60608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4770438"/>
            <a:ext cx="9144000" cy="2087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u="sng" smtClean="0">
                <a:solidFill>
                  <a:srgbClr val="FFFF00"/>
                </a:solidFill>
                <a:ea typeface="楷体_GB2312" pitchFamily="49" charset="-122"/>
              </a:rPr>
              <a:t>输出口</a:t>
            </a:r>
            <a:r>
              <a:rPr kumimoji="1" lang="zh-CN" altLang="en-US" sz="2400" b="1" smtClean="0">
                <a:effectLst/>
              </a:rPr>
              <a:t>：</a:t>
            </a:r>
          </a:p>
          <a:p>
            <a:pPr eaLnBrk="1" hangingPunct="1">
              <a:defRPr/>
            </a:pPr>
            <a:r>
              <a:rPr kumimoji="1" lang="en-US" altLang="zh-CN" sz="2400" b="1" smtClean="0">
                <a:effectLst/>
              </a:rPr>
              <a:t>CPU</a:t>
            </a:r>
            <a:r>
              <a:rPr kumimoji="1" lang="zh-CN" altLang="en-US" sz="2400" b="1" smtClean="0">
                <a:effectLst/>
              </a:rPr>
              <a:t>输出</a:t>
            </a:r>
            <a:r>
              <a:rPr kumimoji="1" lang="en-US" altLang="zh-CN" sz="2400" b="1" smtClean="0">
                <a:effectLst/>
              </a:rPr>
              <a:t>0</a:t>
            </a:r>
            <a:r>
              <a:rPr kumimoji="1" lang="zh-CN" altLang="en-US" sz="2400" b="1" smtClean="0">
                <a:effectLst/>
              </a:rPr>
              <a:t>：</a:t>
            </a:r>
            <a:r>
              <a:rPr kumimoji="1" lang="en-US" altLang="zh-CN" sz="2400" b="1" smtClean="0">
                <a:effectLst/>
              </a:rPr>
              <a:t>D</a:t>
            </a:r>
            <a:r>
              <a:rPr kumimoji="1" lang="zh-CN" altLang="en-US" sz="2400" b="1" smtClean="0">
                <a:effectLst/>
              </a:rPr>
              <a:t>＝</a:t>
            </a:r>
            <a:r>
              <a:rPr kumimoji="1" lang="en-US" altLang="zh-CN" sz="2400" b="1" smtClean="0">
                <a:effectLst/>
              </a:rPr>
              <a:t>0</a:t>
            </a:r>
            <a:r>
              <a:rPr kumimoji="1" lang="zh-CN" altLang="en-US" sz="2400" b="1" smtClean="0">
                <a:effectLst/>
              </a:rPr>
              <a:t>，</a:t>
            </a:r>
            <a:r>
              <a:rPr kumimoji="1" lang="en-US" altLang="zh-CN" sz="2400" b="1" smtClean="0">
                <a:effectLst/>
              </a:rPr>
              <a:t>Q</a:t>
            </a:r>
            <a:r>
              <a:rPr kumimoji="1" lang="zh-CN" altLang="en-US" sz="2400" b="1" smtClean="0">
                <a:effectLst/>
              </a:rPr>
              <a:t>＝</a:t>
            </a:r>
            <a:r>
              <a:rPr kumimoji="1" lang="en-US" altLang="zh-CN" sz="2400" b="1" smtClean="0">
                <a:effectLst/>
              </a:rPr>
              <a:t>0</a:t>
            </a:r>
            <a:r>
              <a:rPr kumimoji="1" lang="zh-CN" altLang="en-US" sz="2400" b="1" smtClean="0">
                <a:effectLst/>
              </a:rPr>
              <a:t>，</a:t>
            </a:r>
            <a:r>
              <a:rPr kumimoji="1" lang="en-US" altLang="zh-CN" sz="2400" b="1" smtClean="0">
                <a:effectLst/>
              </a:rPr>
              <a:t>Q</a:t>
            </a:r>
            <a:r>
              <a:rPr kumimoji="1" lang="zh-CN" altLang="en-US" sz="2400" b="1" smtClean="0">
                <a:effectLst/>
              </a:rPr>
              <a:t>＝</a:t>
            </a:r>
            <a:r>
              <a:rPr kumimoji="1" lang="en-US" altLang="zh-CN" sz="2400" b="1" smtClean="0">
                <a:effectLst/>
              </a:rPr>
              <a:t>l</a:t>
            </a:r>
            <a:r>
              <a:rPr kumimoji="1" lang="zh-CN" altLang="en-US" sz="2400" b="1" smtClean="0">
                <a:effectLst/>
              </a:rPr>
              <a:t>，晶体管</a:t>
            </a:r>
            <a:r>
              <a:rPr kumimoji="1" lang="en-US" altLang="zh-CN" sz="2400" b="1" smtClean="0">
                <a:effectLst/>
              </a:rPr>
              <a:t>Q0</a:t>
            </a:r>
            <a:r>
              <a:rPr kumimoji="1" lang="zh-CN" altLang="en-US" sz="2400" b="1" smtClean="0">
                <a:effectLst/>
              </a:rPr>
              <a:t>导通，</a:t>
            </a:r>
            <a:r>
              <a:rPr kumimoji="1" lang="en-US" altLang="zh-CN" sz="2400" b="1" smtClean="0">
                <a:effectLst/>
              </a:rPr>
              <a:t>A</a:t>
            </a:r>
            <a:r>
              <a:rPr kumimoji="1" lang="zh-CN" altLang="en-US" sz="2400" b="1" smtClean="0">
                <a:effectLst/>
              </a:rPr>
              <a:t>点被下拉为低电平，即输出</a:t>
            </a:r>
            <a:r>
              <a:rPr kumimoji="1" lang="en-US" altLang="zh-CN" sz="2400" b="1" smtClean="0">
                <a:effectLst/>
              </a:rPr>
              <a:t>0</a:t>
            </a:r>
            <a:r>
              <a:rPr kumimoji="1" lang="zh-CN" altLang="en-US" sz="2400" b="1" smtClean="0">
                <a:effectLst/>
              </a:rPr>
              <a:t>；</a:t>
            </a:r>
          </a:p>
          <a:p>
            <a:pPr eaLnBrk="1" hangingPunct="1">
              <a:defRPr/>
            </a:pPr>
            <a:r>
              <a:rPr kumimoji="1" lang="en-US" altLang="zh-CN" sz="2400" b="1" smtClean="0">
                <a:effectLst/>
              </a:rPr>
              <a:t>CPU</a:t>
            </a:r>
            <a:r>
              <a:rPr kumimoji="1" lang="zh-CN" altLang="en-US" sz="2400" b="1" smtClean="0">
                <a:effectLst/>
              </a:rPr>
              <a:t>输出</a:t>
            </a:r>
            <a:r>
              <a:rPr kumimoji="1" lang="en-US" altLang="zh-CN" sz="2400" b="1" smtClean="0">
                <a:effectLst/>
              </a:rPr>
              <a:t>1</a:t>
            </a:r>
            <a:r>
              <a:rPr kumimoji="1" lang="zh-CN" altLang="en-US" sz="2400" b="1" smtClean="0">
                <a:effectLst/>
              </a:rPr>
              <a:t>：</a:t>
            </a:r>
            <a:r>
              <a:rPr kumimoji="1" lang="en-US" altLang="zh-CN" sz="2400" b="1" smtClean="0">
                <a:effectLst/>
              </a:rPr>
              <a:t>D</a:t>
            </a:r>
            <a:r>
              <a:rPr kumimoji="1" lang="zh-CN" altLang="en-US" sz="2400" b="1" smtClean="0">
                <a:effectLst/>
              </a:rPr>
              <a:t>＝</a:t>
            </a:r>
            <a:r>
              <a:rPr kumimoji="1" lang="en-US" altLang="zh-CN" sz="2400" b="1" smtClean="0">
                <a:effectLst/>
              </a:rPr>
              <a:t>l</a:t>
            </a:r>
            <a:r>
              <a:rPr kumimoji="1" lang="zh-CN" altLang="en-US" sz="2400" b="1" smtClean="0">
                <a:effectLst/>
              </a:rPr>
              <a:t>，</a:t>
            </a:r>
            <a:r>
              <a:rPr kumimoji="1" lang="en-US" altLang="zh-CN" sz="2400" b="1" smtClean="0">
                <a:effectLst/>
              </a:rPr>
              <a:t>Q</a:t>
            </a:r>
            <a:r>
              <a:rPr kumimoji="1" lang="zh-CN" altLang="en-US" sz="2400" b="1" smtClean="0">
                <a:effectLst/>
              </a:rPr>
              <a:t>＝</a:t>
            </a:r>
            <a:r>
              <a:rPr kumimoji="1" lang="en-US" altLang="zh-CN" sz="2400" b="1" smtClean="0">
                <a:effectLst/>
              </a:rPr>
              <a:t>1</a:t>
            </a:r>
            <a:r>
              <a:rPr kumimoji="1" lang="zh-CN" altLang="en-US" sz="2400" b="1" smtClean="0">
                <a:effectLst/>
              </a:rPr>
              <a:t>，</a:t>
            </a:r>
            <a:r>
              <a:rPr kumimoji="1" lang="en-US" altLang="zh-CN" sz="2400" b="1" smtClean="0">
                <a:effectLst/>
              </a:rPr>
              <a:t>Q</a:t>
            </a:r>
            <a:r>
              <a:rPr kumimoji="1" lang="zh-CN" altLang="en-US" sz="2400" b="1" smtClean="0">
                <a:effectLst/>
              </a:rPr>
              <a:t>＝</a:t>
            </a:r>
            <a:r>
              <a:rPr kumimoji="1" lang="en-US" altLang="zh-CN" sz="2400" b="1" smtClean="0">
                <a:effectLst/>
              </a:rPr>
              <a:t>0</a:t>
            </a:r>
            <a:r>
              <a:rPr kumimoji="1" lang="zh-CN" altLang="en-US" sz="2400" b="1" smtClean="0">
                <a:effectLst/>
              </a:rPr>
              <a:t>，晶体管</a:t>
            </a:r>
            <a:r>
              <a:rPr kumimoji="1" lang="en-US" altLang="zh-CN" sz="2400" b="1" smtClean="0">
                <a:effectLst/>
              </a:rPr>
              <a:t>Q0</a:t>
            </a:r>
            <a:r>
              <a:rPr kumimoji="1" lang="zh-CN" altLang="en-US" sz="2400" b="1" smtClean="0">
                <a:effectLst/>
              </a:rPr>
              <a:t>截止，</a:t>
            </a:r>
            <a:r>
              <a:rPr kumimoji="1" lang="en-US" altLang="zh-CN" sz="2400" b="1" smtClean="0">
                <a:effectLst/>
              </a:rPr>
              <a:t>A</a:t>
            </a:r>
            <a:r>
              <a:rPr kumimoji="1" lang="zh-CN" altLang="en-US" sz="2400" b="1" smtClean="0">
                <a:effectLst/>
              </a:rPr>
              <a:t>点被上拉为高电平，即输出</a:t>
            </a:r>
            <a:r>
              <a:rPr kumimoji="1" lang="en-US" altLang="zh-CN" sz="2400" b="1" smtClean="0">
                <a:effectLst/>
              </a:rPr>
              <a:t>l</a:t>
            </a:r>
            <a:r>
              <a:rPr kumimoji="1" lang="zh-CN" altLang="en-US" sz="2400" b="1" smtClean="0">
                <a:effectLst/>
              </a:rPr>
              <a:t>。</a:t>
            </a:r>
          </a:p>
        </p:txBody>
      </p:sp>
      <p:pic>
        <p:nvPicPr>
          <p:cNvPr id="88067" name="Picture 7" descr="2-12、P1口结构原理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15888"/>
            <a:ext cx="7993063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08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z="2400" smtClean="0"/>
          </a:p>
        </p:txBody>
      </p:sp>
      <p:sp>
        <p:nvSpPr>
          <p:cNvPr id="2606084" name="Text Box 4"/>
          <p:cNvSpPr txBox="1">
            <a:spLocks noGrp="1" noChangeArrowheads="1"/>
          </p:cNvSpPr>
          <p:nvPr>
            <p:ph type="body" idx="4294967295"/>
          </p:nvPr>
        </p:nvSpPr>
        <p:spPr>
          <a:xfrm>
            <a:off x="0" y="4868863"/>
            <a:ext cx="9144000" cy="17287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u="sng" smtClean="0">
                <a:solidFill>
                  <a:srgbClr val="FFFF00"/>
                </a:solidFill>
                <a:ea typeface="楷体_GB2312" pitchFamily="49" charset="-122"/>
              </a:rPr>
              <a:t>输入口</a:t>
            </a:r>
            <a:r>
              <a:rPr kumimoji="1" lang="zh-CN" altLang="en-US" sz="2400" b="1" smtClean="0">
                <a:effectLst/>
              </a:rPr>
              <a:t>：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先向</a:t>
            </a:r>
            <a:r>
              <a:rPr kumimoji="1" lang="en-US" altLang="zh-CN" sz="2400" b="1" smtClean="0">
                <a:effectLst/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位输出高电平，</a:t>
            </a:r>
            <a:r>
              <a:rPr kumimoji="1" lang="en-US" altLang="zh-CN" sz="2400" b="1" smtClean="0">
                <a:effectLst/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点提升为高电平，此操作称为设置</a:t>
            </a:r>
            <a:r>
              <a:rPr kumimoji="1" lang="en-US" altLang="zh-CN" sz="2400" b="1" smtClean="0">
                <a:effectLst/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为输入线。若外设输入为</a:t>
            </a:r>
            <a:r>
              <a:rPr kumimoji="1" lang="en-US" altLang="zh-CN" sz="2400" b="1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400" b="1" smtClean="0">
                <a:effectLst/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点为高电平，由</a:t>
            </a:r>
            <a:r>
              <a:rPr kumimoji="1" lang="en-US" altLang="zh-CN" sz="2400" b="1" smtClean="0">
                <a:effectLst/>
                <a:latin typeface="楷体_GB2312" pitchFamily="49" charset="-122"/>
                <a:ea typeface="楷体_GB2312" pitchFamily="49" charset="-122"/>
              </a:rPr>
              <a:t>BUFI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读入总线后</a:t>
            </a:r>
            <a:r>
              <a:rPr kumimoji="1" lang="en-US" altLang="zh-CN" sz="2400" b="1" smtClean="0">
                <a:effectLst/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点也为高电平；若外设输入为</a:t>
            </a:r>
            <a:r>
              <a:rPr kumimoji="1" lang="en-US" altLang="zh-CN" sz="2400" b="1" smtClean="0">
                <a:effectLst/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400" b="1" smtClean="0">
                <a:effectLst/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点为低电平，由</a:t>
            </a:r>
            <a:r>
              <a:rPr kumimoji="1" lang="en-US" altLang="zh-CN" sz="2400" b="1" smtClean="0">
                <a:effectLst/>
                <a:latin typeface="楷体_GB2312" pitchFamily="49" charset="-122"/>
                <a:ea typeface="楷体_GB2312" pitchFamily="49" charset="-122"/>
              </a:rPr>
              <a:t>BUF1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读入总线后</a:t>
            </a:r>
            <a:r>
              <a:rPr kumimoji="1" lang="en-US" altLang="zh-CN" sz="2400" b="1" smtClean="0">
                <a:effectLst/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effectLst/>
                <a:latin typeface="楷体_GB2312" pitchFamily="49" charset="-122"/>
                <a:ea typeface="楷体_GB2312" pitchFamily="49" charset="-122"/>
              </a:rPr>
              <a:t>点也为低电平</a:t>
            </a:r>
          </a:p>
        </p:txBody>
      </p:sp>
      <p:pic>
        <p:nvPicPr>
          <p:cNvPr id="89091" name="Picture 7" descr="2-12、P1口结构原理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60350"/>
            <a:ext cx="7993063" cy="47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2538499" name="Text Box 3"/>
          <p:cNvSpPr txBox="1">
            <a:spLocks noChangeArrowheads="1"/>
          </p:cNvSpPr>
          <p:nvPr/>
        </p:nvSpPr>
        <p:spPr bwMode="auto">
          <a:xfrm>
            <a:off x="0" y="2708275"/>
            <a:ext cx="9144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⒉  </a:t>
            </a:r>
            <a:r>
              <a:rPr lang="en-US" altLang="zh-CN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P1</a:t>
            </a: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口的特点</a:t>
            </a: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dirty="0">
                <a:latin typeface="Times New Roman" pitchFamily="18" charset="0"/>
                <a:ea typeface="宋体" charset="-122"/>
                <a:cs typeface="+mn-cs"/>
              </a:rPr>
              <a:t>   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输出锁存器；</a:t>
            </a: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   输入缓冲，输入时先将该口设为输入状态，先输出</a:t>
            </a:r>
            <a:r>
              <a:rPr kumimoji="1" lang="en-US" altLang="zh-CN" b="1" dirty="0"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；</a:t>
            </a: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b="1" dirty="0">
                <a:latin typeface="Times New Roman" pitchFamily="18" charset="0"/>
                <a:ea typeface="宋体" charset="-122"/>
                <a:cs typeface="+mn-cs"/>
              </a:rPr>
              <a:t>  工作过程中无高阻悬浮状态，被称为“准”双向口。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22" name="Text Box 2"/>
          <p:cNvSpPr txBox="1">
            <a:spLocks noChangeArrowheads="1"/>
          </p:cNvSpPr>
          <p:nvPr/>
        </p:nvSpPr>
        <p:spPr bwMode="auto">
          <a:xfrm>
            <a:off x="0" y="908050"/>
            <a:ext cx="8839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⒊ </a:t>
            </a:r>
            <a:r>
              <a:rPr lang="en-US" altLang="zh-CN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P1</a:t>
            </a: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口的操作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⑴ 字节操作和位操作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P1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口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字节操作指令有：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     输出：  	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MOV	P1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A        	            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；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P1←A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     输入：   	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MOV  	A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P1          	            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；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A←P1</a:t>
            </a:r>
          </a:p>
        </p:txBody>
      </p:sp>
      <p:sp>
        <p:nvSpPr>
          <p:cNvPr id="2539523" name="Text Box 3"/>
          <p:cNvSpPr txBox="1">
            <a:spLocks noChangeArrowheads="1"/>
          </p:cNvSpPr>
          <p:nvPr/>
        </p:nvSpPr>
        <p:spPr bwMode="auto">
          <a:xfrm>
            <a:off x="0" y="4005263"/>
            <a:ext cx="9144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位操作指令有：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 	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置位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、清除：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SETB  P1.i      	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；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P1.i←1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                		CLR  	Pl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．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i           	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；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．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i←0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    	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输入、输出：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MOV   P1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．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C   	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；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．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i←CY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                	            MOV   C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．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i  	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；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CY←P1.i</a:t>
            </a:r>
            <a:endParaRPr kumimoji="1" lang="zh-CN" altLang="en-US" b="1"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2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594" name="Text Box 2"/>
          <p:cNvSpPr txBox="1">
            <a:spLocks noChangeArrowheads="1"/>
          </p:cNvSpPr>
          <p:nvPr/>
        </p:nvSpPr>
        <p:spPr bwMode="auto">
          <a:xfrm>
            <a:off x="0" y="1341438"/>
            <a:ext cx="914400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⑵ 读引脚操作和读锁存器操作</a:t>
            </a: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 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在响应读引脚信号时，端口本身引脚的电平值通过缓冲器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BUF1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进入内部总线。</a:t>
            </a:r>
            <a:endParaRPr kumimoji="1" lang="zh-CN" altLang="en-US"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542595" name="Text Box 3"/>
          <p:cNvSpPr txBox="1">
            <a:spLocks noChangeArrowheads="1"/>
          </p:cNvSpPr>
          <p:nvPr/>
        </p:nvSpPr>
        <p:spPr bwMode="auto">
          <a:xfrm>
            <a:off x="0" y="3357563"/>
            <a:ext cx="9144000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指令有：      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MOV  	A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P1        	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；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A←P1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        		MOV	direct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P1     	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；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direct←P1</a:t>
            </a: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  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读锁存器时，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CPU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先完成将锁存器的值通过缓冲器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BUF2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读入内部，进行修改，然后重新写到锁存器，“读一修改一写”指令。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这种类型的指令包含所有的口的逻辑操作（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ANL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ORL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XRL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）和位操作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(JBC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CPL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MOV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SETB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CLR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等）指令。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 </a:t>
            </a:r>
          </a:p>
          <a:p>
            <a:pPr algn="just">
              <a:spcBef>
                <a:spcPct val="50000"/>
              </a:spcBef>
              <a:defRPr/>
            </a:pPr>
            <a:endParaRPr kumimoji="1" lang="zh-CN" altLang="en-US" b="1">
              <a:latin typeface="Times New Roman" pitchFamily="18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666" name="Text Box 2"/>
          <p:cNvSpPr txBox="1">
            <a:spLocks noChangeArrowheads="1"/>
          </p:cNvSpPr>
          <p:nvPr/>
        </p:nvSpPr>
        <p:spPr bwMode="auto">
          <a:xfrm>
            <a:off x="250825" y="1628775"/>
            <a:ext cx="866457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⒈ </a:t>
            </a:r>
            <a:r>
              <a:rPr lang="en-US" altLang="zh-CN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P2</a:t>
            </a: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口位结构和工作原理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 </a:t>
            </a:r>
          </a:p>
        </p:txBody>
      </p:sp>
      <p:sp>
        <p:nvSpPr>
          <p:cNvPr id="2545667" name="Line 3"/>
          <p:cNvSpPr>
            <a:spLocks noChangeShapeType="1"/>
          </p:cNvSpPr>
          <p:nvPr/>
        </p:nvSpPr>
        <p:spPr bwMode="auto">
          <a:xfrm>
            <a:off x="4648200" y="5257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545668" name="Line 4"/>
          <p:cNvSpPr>
            <a:spLocks noChangeShapeType="1"/>
          </p:cNvSpPr>
          <p:nvPr/>
        </p:nvSpPr>
        <p:spPr bwMode="auto">
          <a:xfrm>
            <a:off x="4648200" y="5257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545669" name="Line 5"/>
          <p:cNvSpPr>
            <a:spLocks noChangeShapeType="1"/>
          </p:cNvSpPr>
          <p:nvPr/>
        </p:nvSpPr>
        <p:spPr bwMode="auto">
          <a:xfrm>
            <a:off x="4648200" y="5257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545670" name="Line 6"/>
          <p:cNvSpPr>
            <a:spLocks noChangeShapeType="1"/>
          </p:cNvSpPr>
          <p:nvPr/>
        </p:nvSpPr>
        <p:spPr bwMode="auto">
          <a:xfrm>
            <a:off x="4572000" y="4953000"/>
            <a:ext cx="228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93190" name="Text Box 7"/>
          <p:cNvSpPr txBox="1">
            <a:spLocks noChangeArrowheads="1"/>
          </p:cNvSpPr>
          <p:nvPr/>
        </p:nvSpPr>
        <p:spPr bwMode="auto">
          <a:xfrm>
            <a:off x="1828800" y="533400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          </a:t>
            </a:r>
          </a:p>
        </p:txBody>
      </p:sp>
      <p:sp>
        <p:nvSpPr>
          <p:cNvPr id="254567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smtClean="0">
                <a:solidFill>
                  <a:srgbClr val="FFCC00"/>
                </a:solidFill>
                <a:ea typeface="黑体" pitchFamily="2" charset="-122"/>
              </a:rPr>
              <a:t>2.5.3  P2</a:t>
            </a:r>
            <a: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  <a:t>口</a:t>
            </a:r>
          </a:p>
        </p:txBody>
      </p:sp>
      <p:pic>
        <p:nvPicPr>
          <p:cNvPr id="93192" name="Picture 9" descr="2-13、P2口结构原理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852738"/>
            <a:ext cx="6607175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106" name="Text Box 2"/>
          <p:cNvSpPr txBox="1">
            <a:spLocks noChangeArrowheads="1"/>
          </p:cNvSpPr>
          <p:nvPr/>
        </p:nvSpPr>
        <p:spPr bwMode="auto">
          <a:xfrm>
            <a:off x="0" y="692150"/>
            <a:ext cx="3419475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P2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口与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口位结构的区别：</a:t>
            </a:r>
          </a:p>
          <a:p>
            <a:pPr marL="457200" indent="-457200" algn="just">
              <a:spcBef>
                <a:spcPct val="50000"/>
              </a:spcBef>
              <a:buFontTx/>
              <a:buAutoNum type="arabicParenBoth"/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增加了多路开关</a:t>
            </a: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: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个输入：锁存器的输出端</a:t>
            </a: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Q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；地址寄存器的输出端。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1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个输出：控制输出</a:t>
            </a: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FET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的 </a:t>
            </a: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Q0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</a:p>
          <a:p>
            <a:pPr marL="457200" indent="-457200" algn="just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切换：内部控制信号控制。</a:t>
            </a:r>
            <a:endParaRPr kumimoji="1" lang="zh-CN" altLang="en-US" b="1">
              <a:ea typeface="楷体_GB2312" pitchFamily="49" charset="-122"/>
              <a:cs typeface="+mn-cs"/>
            </a:endParaRPr>
          </a:p>
          <a:p>
            <a:pPr marL="457200" indent="-457200" algn="just">
              <a:spcBef>
                <a:spcPct val="50000"/>
              </a:spcBef>
              <a:defRPr/>
            </a:pPr>
            <a:endParaRPr lang="zh-CN" altLang="en-U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607107" name="Line 3"/>
          <p:cNvSpPr>
            <a:spLocks noChangeShapeType="1"/>
          </p:cNvSpPr>
          <p:nvPr/>
        </p:nvSpPr>
        <p:spPr bwMode="auto">
          <a:xfrm>
            <a:off x="4648200" y="5257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607108" name="Line 4"/>
          <p:cNvSpPr>
            <a:spLocks noChangeShapeType="1"/>
          </p:cNvSpPr>
          <p:nvPr/>
        </p:nvSpPr>
        <p:spPr bwMode="auto">
          <a:xfrm>
            <a:off x="4648200" y="5257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607109" name="Line 5"/>
          <p:cNvSpPr>
            <a:spLocks noChangeShapeType="1"/>
          </p:cNvSpPr>
          <p:nvPr/>
        </p:nvSpPr>
        <p:spPr bwMode="auto">
          <a:xfrm>
            <a:off x="4648200" y="5257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607110" name="Line 6"/>
          <p:cNvSpPr>
            <a:spLocks noChangeShapeType="1"/>
          </p:cNvSpPr>
          <p:nvPr/>
        </p:nvSpPr>
        <p:spPr bwMode="auto">
          <a:xfrm>
            <a:off x="4572000" y="4953000"/>
            <a:ext cx="228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94214" name="Text Box 7"/>
          <p:cNvSpPr txBox="1">
            <a:spLocks noChangeArrowheads="1"/>
          </p:cNvSpPr>
          <p:nvPr/>
        </p:nvSpPr>
        <p:spPr bwMode="auto">
          <a:xfrm>
            <a:off x="1828800" y="533400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          </a:t>
            </a:r>
          </a:p>
        </p:txBody>
      </p:sp>
      <p:pic>
        <p:nvPicPr>
          <p:cNvPr id="94215" name="Picture 9" descr="2-13、P2口结构原理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0" y="3937000"/>
            <a:ext cx="5184775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6" name="Picture 7" descr="2-12、P1口结构原理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765175"/>
            <a:ext cx="513873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5"/>
          <p:cNvSpPr>
            <a:spLocks noChangeArrowheads="1"/>
          </p:cNvSpPr>
          <p:nvPr/>
        </p:nvSpPr>
        <p:spPr bwMode="auto">
          <a:xfrm>
            <a:off x="6443663" y="5373688"/>
            <a:ext cx="647700" cy="649287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107" name="Line 3"/>
          <p:cNvSpPr>
            <a:spLocks noChangeShapeType="1"/>
          </p:cNvSpPr>
          <p:nvPr/>
        </p:nvSpPr>
        <p:spPr bwMode="auto">
          <a:xfrm>
            <a:off x="4648200" y="5257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607108" name="Line 4"/>
          <p:cNvSpPr>
            <a:spLocks noChangeShapeType="1"/>
          </p:cNvSpPr>
          <p:nvPr/>
        </p:nvSpPr>
        <p:spPr bwMode="auto">
          <a:xfrm>
            <a:off x="4648200" y="5257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607109" name="Line 5"/>
          <p:cNvSpPr>
            <a:spLocks noChangeShapeType="1"/>
          </p:cNvSpPr>
          <p:nvPr/>
        </p:nvSpPr>
        <p:spPr bwMode="auto">
          <a:xfrm>
            <a:off x="4648200" y="5257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607110" name="Line 6"/>
          <p:cNvSpPr>
            <a:spLocks noChangeShapeType="1"/>
          </p:cNvSpPr>
          <p:nvPr/>
        </p:nvSpPr>
        <p:spPr bwMode="auto">
          <a:xfrm>
            <a:off x="4572000" y="4953000"/>
            <a:ext cx="228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95237" name="Text Box 7"/>
          <p:cNvSpPr txBox="1">
            <a:spLocks noChangeArrowheads="1"/>
          </p:cNvSpPr>
          <p:nvPr/>
        </p:nvSpPr>
        <p:spPr bwMode="auto">
          <a:xfrm>
            <a:off x="1828800" y="533400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          </a:t>
            </a:r>
          </a:p>
        </p:txBody>
      </p:sp>
      <p:sp>
        <p:nvSpPr>
          <p:cNvPr id="2607113" name="Text Box 9"/>
          <p:cNvSpPr txBox="1">
            <a:spLocks noChangeArrowheads="1"/>
          </p:cNvSpPr>
          <p:nvPr/>
        </p:nvSpPr>
        <p:spPr bwMode="auto">
          <a:xfrm>
            <a:off x="323850" y="4652963"/>
            <a:ext cx="83820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(2)P2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口的工作状态是</a:t>
            </a: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I/O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口状态。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(3)P2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口的工作状态是输出高</a:t>
            </a:r>
            <a:r>
              <a:rPr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8</a:t>
            </a:r>
            <a:r>
              <a: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位地址。</a:t>
            </a:r>
          </a:p>
        </p:txBody>
      </p:sp>
      <p:pic>
        <p:nvPicPr>
          <p:cNvPr id="95239" name="Picture 9" descr="2-13、P2口结构原理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765175"/>
            <a:ext cx="6607175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2"/>
          <p:cNvSpPr txBox="1">
            <a:spLocks noChangeArrowheads="1"/>
          </p:cNvSpPr>
          <p:nvPr/>
        </p:nvSpPr>
        <p:spPr bwMode="auto">
          <a:xfrm>
            <a:off x="228600" y="533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2547715" name="Text Box 3"/>
          <p:cNvSpPr txBox="1">
            <a:spLocks noChangeArrowheads="1"/>
          </p:cNvSpPr>
          <p:nvPr/>
        </p:nvSpPr>
        <p:spPr bwMode="auto">
          <a:xfrm>
            <a:off x="0" y="1628775"/>
            <a:ext cx="9144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⒉   </a:t>
            </a:r>
            <a:r>
              <a:rPr lang="en-US" altLang="zh-CN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P2</a:t>
            </a: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口的功能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⑴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／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O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口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⑵ 程序存储器或片外数据存储器的高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8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位地址</a:t>
            </a:r>
          </a:p>
        </p:txBody>
      </p:sp>
      <p:sp>
        <p:nvSpPr>
          <p:cNvPr id="2547716" name="Text Box 4"/>
          <p:cNvSpPr txBox="1">
            <a:spLocks noChangeArrowheads="1"/>
          </p:cNvSpPr>
          <p:nvPr/>
        </p:nvSpPr>
        <p:spPr bwMode="auto">
          <a:xfrm>
            <a:off x="0" y="3429000"/>
            <a:ext cx="8789988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⒊ </a:t>
            </a:r>
            <a:r>
              <a:rPr lang="en-US" altLang="zh-CN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P2</a:t>
            </a: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口使用中注意的问题</a:t>
            </a:r>
          </a:p>
          <a:p>
            <a:pPr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⑴ 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无需外加地址锁存器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⑵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P2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口需要不断送出高位地址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771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9810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FFCC00"/>
                </a:solidFill>
                <a:ea typeface="黑体" pitchFamily="2" charset="-122"/>
              </a:rPr>
              <a:t>2.5.4  P3</a:t>
            </a:r>
            <a: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  <a:t>口</a:t>
            </a:r>
          </a:p>
        </p:txBody>
      </p:sp>
      <p:sp>
        <p:nvSpPr>
          <p:cNvPr id="2608131" name="Text Box 3"/>
          <p:cNvSpPr txBox="1">
            <a:spLocks noChangeArrowheads="1"/>
          </p:cNvSpPr>
          <p:nvPr/>
        </p:nvSpPr>
        <p:spPr bwMode="auto">
          <a:xfrm>
            <a:off x="0" y="1196975"/>
            <a:ext cx="889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⒈ 位结构与工作原理</a:t>
            </a:r>
          </a:p>
        </p:txBody>
      </p:sp>
      <p:pic>
        <p:nvPicPr>
          <p:cNvPr id="97283" name="Picture 4" descr="图2-14 p3口位结构原理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68700"/>
            <a:ext cx="5327650" cy="328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4" name="Picture 7" descr="2-12、P1口结构原理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260350"/>
            <a:ext cx="542766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059113" y="5013325"/>
            <a:ext cx="647700" cy="649288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Text Box 3"/>
          <p:cNvSpPr txBox="1">
            <a:spLocks noChangeArrowheads="1"/>
          </p:cNvSpPr>
          <p:nvPr/>
        </p:nvSpPr>
        <p:spPr bwMode="auto">
          <a:xfrm>
            <a:off x="5076825" y="3573463"/>
            <a:ext cx="439102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 与非门：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个输入端：输出锁存器的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Q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端；替代功能的控制输出。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     输出端控制输出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FET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管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Q0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。</a:t>
            </a:r>
          </a:p>
          <a:p>
            <a:pPr algn="just">
              <a:spcBef>
                <a:spcPct val="50000"/>
              </a:spcBef>
            </a:pPr>
            <a:endParaRPr kumimoji="1" lang="zh-CN" altLang="en-US" sz="2000" b="1"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 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个输入缓冲器：替代输入功能取自第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个缓冲器的输出端；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I/O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口的通用输入信号取自第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000" b="1">
                <a:latin typeface="Times New Roman" pitchFamily="18" charset="0"/>
                <a:ea typeface="宋体" charset="-122"/>
              </a:rPr>
              <a:t>个缓冲器的输出端。</a:t>
            </a:r>
          </a:p>
          <a:p>
            <a:pPr>
              <a:spcBef>
                <a:spcPct val="50000"/>
              </a:spcBef>
            </a:pPr>
            <a:endParaRPr kumimoji="1" lang="zh-CN" altLang="en-US" sz="2000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000">
              <a:latin typeface="Times New Roman" pitchFamily="18" charset="0"/>
              <a:ea typeface="宋体" charset="-122"/>
            </a:endParaRPr>
          </a:p>
        </p:txBody>
      </p:sp>
      <p:sp>
        <p:nvSpPr>
          <p:cNvPr id="97287" name="Rectangle 5"/>
          <p:cNvSpPr>
            <a:spLocks noChangeArrowheads="1"/>
          </p:cNvSpPr>
          <p:nvPr/>
        </p:nvSpPr>
        <p:spPr bwMode="auto">
          <a:xfrm>
            <a:off x="2051050" y="5734050"/>
            <a:ext cx="1152525" cy="649288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Rectangle 5"/>
          <p:cNvSpPr>
            <a:spLocks noChangeArrowheads="1"/>
          </p:cNvSpPr>
          <p:nvPr/>
        </p:nvSpPr>
        <p:spPr bwMode="auto">
          <a:xfrm>
            <a:off x="971550" y="5661025"/>
            <a:ext cx="936625" cy="649288"/>
          </a:xfrm>
          <a:prstGeom prst="rect">
            <a:avLst/>
          </a:prstGeom>
          <a:solidFill>
            <a:srgbClr val="FFFF00">
              <a:alpha val="5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657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r>
              <a:rPr kumimoji="1" lang="en-US" altLang="zh-CN" sz="2400" b="1" dirty="0" smtClean="0"/>
              <a:t>3.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kumimoji="1" lang="zh-CN" altLang="en-US" sz="2400" b="1" dirty="0" smtClean="0"/>
              <a:t>数据存储器（</a:t>
            </a:r>
            <a:r>
              <a:rPr kumimoji="1" lang="en-US" altLang="zh-CN" sz="2400" b="1" dirty="0" smtClean="0"/>
              <a:t>RAM</a:t>
            </a:r>
            <a:r>
              <a:rPr kumimoji="1" lang="zh-CN" altLang="en-US" sz="2400" b="1" dirty="0" smtClean="0"/>
              <a:t>）：存储工作变量和数据。</a:t>
            </a:r>
            <a:endParaRPr kumimoji="1" lang="en-US" altLang="zh-CN" sz="2400" b="1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kumimoji="1" lang="zh-CN" altLang="en-US" sz="2400" b="1" dirty="0" smtClean="0"/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单片机内部设置一定容量（</a:t>
            </a:r>
            <a:r>
              <a:rPr kumimoji="1" lang="en-US" altLang="zh-CN" sz="2400" b="1" dirty="0" smtClean="0"/>
              <a:t>64B</a:t>
            </a:r>
            <a:r>
              <a:rPr kumimoji="1" lang="zh-CN" altLang="en-US" sz="2400" b="1" dirty="0" smtClean="0"/>
              <a:t>～</a:t>
            </a:r>
            <a:r>
              <a:rPr kumimoji="1" lang="en-US" altLang="zh-CN" sz="2400" b="1" dirty="0" smtClean="0"/>
              <a:t>384B</a:t>
            </a:r>
            <a:r>
              <a:rPr kumimoji="1" lang="zh-CN" altLang="en-US" sz="2400" b="1" dirty="0" smtClean="0"/>
              <a:t>或更大容量 ）的</a:t>
            </a:r>
            <a:r>
              <a:rPr kumimoji="1" lang="en-US" altLang="zh-CN" sz="2400" b="1" dirty="0" smtClean="0"/>
              <a:t>RAM</a:t>
            </a:r>
            <a:r>
              <a:rPr kumimoji="1" lang="zh-CN" altLang="en-US" sz="2400" b="1" dirty="0" smtClean="0"/>
              <a:t>，加快运行速度，降低存储器功耗。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常把寄存器（如工作寄存器、特殊功能寄存器、堆栈等）在逻辑上划分在片内</a:t>
            </a:r>
            <a:r>
              <a:rPr kumimoji="1" lang="en-US" altLang="zh-CN" sz="2400" b="1" dirty="0" smtClean="0"/>
              <a:t>RAM</a:t>
            </a:r>
            <a:r>
              <a:rPr kumimoji="1" lang="zh-CN" altLang="en-US" sz="2400" b="1" dirty="0" smtClean="0"/>
              <a:t>空间中，有利于提高运行速度。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通过串行总线或并行总线扩展数据存储器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787" name="Text Box 3"/>
          <p:cNvSpPr txBox="1">
            <a:spLocks noChangeArrowheads="1"/>
          </p:cNvSpPr>
          <p:nvPr/>
        </p:nvSpPr>
        <p:spPr bwMode="auto">
          <a:xfrm>
            <a:off x="0" y="2060575"/>
            <a:ext cx="8964613" cy="2255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⒉ </a:t>
            </a:r>
            <a:r>
              <a:rPr lang="en-US" altLang="zh-CN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P3</a:t>
            </a: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口的功能</a:t>
            </a:r>
          </a:p>
          <a:p>
            <a:pPr algn="ctr">
              <a:defRPr/>
            </a:pPr>
            <a:endParaRPr lang="zh-CN" altLang="en-US" b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  <a:cs typeface="+mn-cs"/>
            </a:endParaRPr>
          </a:p>
          <a:p>
            <a:pPr>
              <a:defRPr/>
            </a:pP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⑴可作</a:t>
            </a:r>
            <a:r>
              <a:rPr lang="en-US" altLang="zh-CN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I/O</a:t>
            </a: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口使用，为准双向口。</a:t>
            </a:r>
          </a:p>
          <a:p>
            <a:pPr>
              <a:defRPr/>
            </a:pPr>
            <a:r>
              <a:rPr lang="zh-CN" altLang="en-US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⑵ 可以作为替代功能的输入、输出。</a:t>
            </a:r>
            <a:r>
              <a:rPr kumimoji="1" lang="zh-CN" altLang="en-US" sz="2800" b="1">
                <a:latin typeface="Times New Roman" pitchFamily="18" charset="0"/>
                <a:ea typeface="文鼎粗行楷简"/>
                <a:cs typeface="文鼎粗行楷简"/>
              </a:rPr>
              <a:t>   </a:t>
            </a:r>
          </a:p>
          <a:p>
            <a:pPr algn="ctr">
              <a:spcBef>
                <a:spcPct val="50000"/>
              </a:spcBef>
              <a:defRPr/>
            </a:pP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文鼎粗行楷简"/>
              <a:cs typeface="文鼎粗行楷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834" name="Text Box 2"/>
          <p:cNvSpPr txBox="1">
            <a:spLocks noChangeArrowheads="1"/>
          </p:cNvSpPr>
          <p:nvPr/>
        </p:nvSpPr>
        <p:spPr bwMode="auto">
          <a:xfrm>
            <a:off x="0" y="1052513"/>
            <a:ext cx="9144000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替代输入功能：</a:t>
            </a:r>
          </a:p>
          <a:p>
            <a:pPr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P3.0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：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RXD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，串行输入口。</a:t>
            </a:r>
          </a:p>
          <a:p>
            <a:pPr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P3.2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：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INT0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，外部中断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0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的请求。</a:t>
            </a:r>
          </a:p>
          <a:p>
            <a:pPr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P3.3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：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INT1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，外部中断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的请求。   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P3.4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：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T0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T0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外部计数脉冲输入。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P3.5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：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T1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T1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外部计数脉冲输入。</a:t>
            </a:r>
            <a:r>
              <a:rPr kumimoji="1" lang="zh-CN" altLang="en-US">
                <a:latin typeface="Times New Roman" pitchFamily="18" charset="0"/>
                <a:ea typeface="宋体" charset="-122"/>
                <a:cs typeface="+mn-cs"/>
              </a:rPr>
              <a:t> 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替代输出功能：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P3.l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：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TXD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，串行输出口。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   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P3.6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：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WR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外部数据存储器或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I/O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端口写选通。                                         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   P3.7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：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+mn-cs"/>
              </a:rPr>
              <a:t>RD 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外部数据存储器</a:t>
            </a:r>
            <a:r>
              <a:rPr kumimoji="1" lang="zh-CN" altLang="en-US" b="1">
                <a:latin typeface="Times New Roman" pitchFamily="18" charset="0"/>
                <a:ea typeface="文鼎粗行楷简"/>
                <a:cs typeface="文鼎粗行楷简"/>
              </a:rPr>
              <a:t>或</a:t>
            </a:r>
            <a:r>
              <a:rPr kumimoji="1" lang="en-US" altLang="zh-CN" b="1">
                <a:latin typeface="Times New Roman" pitchFamily="18" charset="0"/>
                <a:ea typeface="文鼎粗行楷简"/>
                <a:cs typeface="文鼎粗行楷简"/>
              </a:rPr>
              <a:t>I/O</a:t>
            </a:r>
            <a:r>
              <a:rPr kumimoji="1" lang="zh-CN" altLang="en-US" b="1">
                <a:latin typeface="Times New Roman" pitchFamily="18" charset="0"/>
                <a:ea typeface="文鼎粗行楷简"/>
                <a:cs typeface="文鼎粗行楷简"/>
              </a:rPr>
              <a:t>端口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+mn-cs"/>
              </a:rPr>
              <a:t>读选通。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b="1"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552835" name="Line 3"/>
          <p:cNvSpPr>
            <a:spLocks noChangeShapeType="1"/>
          </p:cNvSpPr>
          <p:nvPr/>
        </p:nvSpPr>
        <p:spPr bwMode="auto">
          <a:xfrm>
            <a:off x="1476375" y="18446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552836" name="Line 4"/>
          <p:cNvSpPr>
            <a:spLocks noChangeShapeType="1"/>
          </p:cNvSpPr>
          <p:nvPr/>
        </p:nvSpPr>
        <p:spPr bwMode="auto">
          <a:xfrm>
            <a:off x="1476375" y="22050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552837" name="Line 5"/>
          <p:cNvSpPr>
            <a:spLocks noChangeShapeType="1"/>
          </p:cNvSpPr>
          <p:nvPr/>
        </p:nvSpPr>
        <p:spPr bwMode="auto">
          <a:xfrm flipV="1">
            <a:off x="2484438" y="49418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552838" name="Line 6"/>
          <p:cNvSpPr>
            <a:spLocks noChangeShapeType="1"/>
          </p:cNvSpPr>
          <p:nvPr/>
        </p:nvSpPr>
        <p:spPr bwMode="auto">
          <a:xfrm flipV="1">
            <a:off x="2051050" y="53006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906" name="Text Box 2"/>
          <p:cNvSpPr txBox="1">
            <a:spLocks noChangeArrowheads="1"/>
          </p:cNvSpPr>
          <p:nvPr/>
        </p:nvSpPr>
        <p:spPr bwMode="auto">
          <a:xfrm>
            <a:off x="0" y="1412875"/>
            <a:ext cx="8763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共有</a:t>
            </a:r>
            <a:r>
              <a:rPr lang="en-US" altLang="zh-CN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种工作方式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●复位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●程序执行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●低功耗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●编程和校验。</a:t>
            </a:r>
          </a:p>
        </p:txBody>
      </p:sp>
      <p:sp>
        <p:nvSpPr>
          <p:cNvPr id="25559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2.7  80C51</a:t>
            </a:r>
            <a:r>
              <a:rPr lang="zh-CN" altLang="en-US" sz="3600" b="1" dirty="0" smtClean="0">
                <a:solidFill>
                  <a:srgbClr val="FFFF00"/>
                </a:solidFill>
                <a:latin typeface="Verdana" pitchFamily="34" charset="0"/>
                <a:ea typeface="黑体" pitchFamily="2" charset="-122"/>
              </a:rPr>
              <a:t>单片机的工作方式</a:t>
            </a:r>
            <a:r>
              <a:rPr lang="zh-CN" altLang="en-US" sz="3600" dirty="0" smtClean="0"/>
              <a:t> </a:t>
            </a:r>
            <a:br>
              <a:rPr lang="zh-CN" altLang="en-US" sz="3600" dirty="0" smtClean="0"/>
            </a:b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ext Box 2"/>
          <p:cNvSpPr txBox="1">
            <a:spLocks noChangeArrowheads="1"/>
          </p:cNvSpPr>
          <p:nvPr/>
        </p:nvSpPr>
        <p:spPr bwMode="auto">
          <a:xfrm>
            <a:off x="441325" y="554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2556931" name="Text Box 3"/>
          <p:cNvSpPr txBox="1">
            <a:spLocks noChangeArrowheads="1"/>
          </p:cNvSpPr>
          <p:nvPr/>
        </p:nvSpPr>
        <p:spPr bwMode="auto">
          <a:xfrm>
            <a:off x="0" y="1341438"/>
            <a:ext cx="8915400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⒈ 复位操作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复位：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单片机的初始化操作，把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PC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初始化为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0000H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，单片机从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0000H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单元开始执行。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条件：程序运行出错或操作错误使系统处于死锁状态。</a:t>
            </a:r>
            <a:endParaRPr kumimoji="1" lang="en-US" altLang="zh-CN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复位操作对一些特殊功能寄存器有影响</a:t>
            </a:r>
            <a:r>
              <a:rPr kumimoji="1" lang="zh-CN" altLang="en-US" b="1" dirty="0">
                <a:ea typeface="楷体_GB2312" pitchFamily="49" charset="-122"/>
                <a:cs typeface="+mn-cs"/>
              </a:rPr>
              <a:t>。</a:t>
            </a:r>
            <a:endParaRPr kumimoji="1" lang="en-US" altLang="zh-CN" b="1" dirty="0">
              <a:ea typeface="楷体_GB2312" pitchFamily="49" charset="-122"/>
              <a:cs typeface="+mn-cs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kumimoji="1" lang="zh-CN" altLang="en-US" b="1" dirty="0">
                <a:solidFill>
                  <a:srgbClr val="FFFF00"/>
                </a:solidFill>
                <a:ea typeface="楷体_GB2312" pitchFamily="49" charset="-122"/>
                <a:cs typeface="+mn-cs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复位操作对个别引脚信号有影响</a:t>
            </a:r>
            <a:r>
              <a:rPr kumimoji="1" lang="zh-CN" altLang="en-US" b="1" dirty="0">
                <a:ea typeface="楷体_GB2312" pitchFamily="49" charset="-122"/>
                <a:cs typeface="+mn-cs"/>
              </a:rPr>
              <a:t>。</a:t>
            </a:r>
          </a:p>
          <a:p>
            <a:pPr algn="just">
              <a:spcBef>
                <a:spcPct val="50000"/>
              </a:spcBef>
              <a:defRPr/>
            </a:pPr>
            <a:endParaRPr kumimoji="1" lang="zh-CN" altLang="en-US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</a:p>
        </p:txBody>
      </p:sp>
      <p:sp>
        <p:nvSpPr>
          <p:cNvPr id="255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 smtClean="0">
                <a:solidFill>
                  <a:srgbClr val="FFCC00"/>
                </a:solidFill>
                <a:ea typeface="黑体" pitchFamily="2" charset="-122"/>
              </a:rPr>
              <a:t>2.7.1   </a:t>
            </a:r>
            <a:r>
              <a:rPr lang="zh-CN" altLang="en-US" sz="3200" b="1" dirty="0" smtClean="0">
                <a:solidFill>
                  <a:srgbClr val="FFCC00"/>
                </a:solidFill>
                <a:ea typeface="黑体" pitchFamily="2" charset="-122"/>
              </a:rPr>
              <a:t>复位方式</a:t>
            </a:r>
          </a:p>
        </p:txBody>
      </p:sp>
      <p:sp>
        <p:nvSpPr>
          <p:cNvPr id="2556933" name="Line 5"/>
          <p:cNvSpPr>
            <a:spLocks noChangeShapeType="1"/>
          </p:cNvSpPr>
          <p:nvPr/>
        </p:nvSpPr>
        <p:spPr bwMode="auto">
          <a:xfrm flipV="1">
            <a:off x="3505200" y="594360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  <p:sp>
        <p:nvSpPr>
          <p:cNvPr id="2556934" name="Line 6"/>
          <p:cNvSpPr>
            <a:spLocks noChangeShapeType="1"/>
          </p:cNvSpPr>
          <p:nvPr/>
        </p:nvSpPr>
        <p:spPr bwMode="auto">
          <a:xfrm flipV="1">
            <a:off x="1905000" y="6324600"/>
            <a:ext cx="762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5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5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5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5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5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5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978" name="Text Box 2"/>
          <p:cNvSpPr txBox="1">
            <a:spLocks noChangeArrowheads="1"/>
          </p:cNvSpPr>
          <p:nvPr/>
        </p:nvSpPr>
        <p:spPr bwMode="auto">
          <a:xfrm>
            <a:off x="0" y="908050"/>
            <a:ext cx="91440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⒉ 复位信号及其产生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Times New Roman" pitchFamily="18" charset="0"/>
              </a:rPr>
              <a:t>  </a:t>
            </a: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⑴ 复位信号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RST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引脚：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高电平有效，有效时间应持续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个机器周期以上。</a:t>
            </a:r>
            <a:endParaRPr lang="en-US" altLang="zh-CN" b="1" dirty="0"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  <a:cs typeface="+mn-cs"/>
            </a:endParaRPr>
          </a:p>
        </p:txBody>
      </p:sp>
      <p:pic>
        <p:nvPicPr>
          <p:cNvPr id="102402" name="Picture 3" descr="图2-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8" y="3857625"/>
            <a:ext cx="4164012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02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713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Times New Roman" pitchFamily="18" charset="0"/>
              </a:rPr>
              <a:t>(2)</a:t>
            </a: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Times New Roman" pitchFamily="18" charset="0"/>
              </a:rPr>
              <a:t>复位方式：</a:t>
            </a:r>
            <a:r>
              <a:rPr kumimoji="1" lang="zh-CN" altLang="en-US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Times New Roman" pitchFamily="18" charset="0"/>
              </a:rPr>
              <a:t>上电自动复位、按键电平复位和外部脉冲复位</a:t>
            </a:r>
            <a:endParaRPr kumimoji="1" lang="zh-CN" altLang="en-US" sz="28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3426" name="Picture 3" descr="2-16a上电自动复位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1412875"/>
            <a:ext cx="2990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9" name="Picture 4" descr="2-16B按键电平复位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6875" y="1392238"/>
            <a:ext cx="280193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5" descr="图2-16 复位电路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7313" y="1379538"/>
            <a:ext cx="3640137" cy="539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 Box 2"/>
          <p:cNvSpPr txBox="1">
            <a:spLocks noChangeArrowheads="1"/>
          </p:cNvSpPr>
          <p:nvPr/>
        </p:nvSpPr>
        <p:spPr bwMode="auto">
          <a:xfrm>
            <a:off x="125413" y="908050"/>
            <a:ext cx="8839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kumimoji="1" lang="zh-CN" altLang="en-US" b="1">
                <a:latin typeface="Times New Roman" pitchFamily="18" charset="0"/>
                <a:ea typeface="宋体" charset="-122"/>
              </a:rPr>
              <a:t> 单片机的基本工作方式。</a:t>
            </a:r>
            <a:endParaRPr kumimoji="1" lang="en-US" altLang="zh-CN" b="1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kumimoji="1" lang="zh-CN" altLang="en-US" b="1">
                <a:latin typeface="Times New Roman" pitchFamily="18" charset="0"/>
                <a:ea typeface="宋体" charset="-122"/>
              </a:rPr>
              <a:t> 复位后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PC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＝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0000H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，程序执行从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0000H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开始。</a:t>
            </a:r>
          </a:p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charset="-122"/>
              </a:rPr>
              <a:t>一般在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0000H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开始的单元中存放一条无条件转移指令，跳转到实际主程序入口去执行。</a:t>
            </a:r>
          </a:p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charset="-122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  <a:ea typeface="宋体" charset="-122"/>
              </a:rPr>
              <a:t>		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ORG  	0000H</a:t>
            </a:r>
          </a:p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</a:rPr>
              <a:t>		SJMP	MAIN	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；转主程序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  <a:ea typeface="宋体" charset="-122"/>
              </a:rPr>
              <a:t> </a:t>
            </a:r>
          </a:p>
        </p:txBody>
      </p:sp>
      <p:sp>
        <p:nvSpPr>
          <p:cNvPr id="25610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8163" y="352425"/>
            <a:ext cx="8037512" cy="6175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smtClean="0">
                <a:solidFill>
                  <a:srgbClr val="FFCC00"/>
                </a:solidFill>
                <a:ea typeface="黑体" pitchFamily="2" charset="-122"/>
              </a:rPr>
              <a:t>2.7.2  </a:t>
            </a:r>
            <a: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  <a:t>程序执行方式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050" name="Text Box 2"/>
          <p:cNvSpPr txBox="1">
            <a:spLocks noChangeArrowheads="1"/>
          </p:cNvSpPr>
          <p:nvPr/>
        </p:nvSpPr>
        <p:spPr bwMode="auto">
          <a:xfrm>
            <a:off x="0" y="1341438"/>
            <a:ext cx="8839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两种低功耗方式：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待机方式和掉电保护方式。</a:t>
            </a:r>
            <a:endParaRPr kumimoji="1" lang="zh-CN" altLang="en-US" b="1" dirty="0"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56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617538" y="263525"/>
            <a:ext cx="8037512" cy="971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smtClean="0">
                <a:solidFill>
                  <a:srgbClr val="FFCC00"/>
                </a:solidFill>
                <a:ea typeface="黑体" pitchFamily="2" charset="-122"/>
              </a:rPr>
              <a:t>2.7.3  </a:t>
            </a:r>
            <a: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  <a:t>低功耗工作方式</a:t>
            </a:r>
          </a:p>
        </p:txBody>
      </p:sp>
      <p:pic>
        <p:nvPicPr>
          <p:cNvPr id="105475" name="Picture 4" descr="图2-17  80C51单片微机低功耗方式的内部结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8" y="2286000"/>
            <a:ext cx="5892800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04800" y="1989138"/>
            <a:ext cx="8659813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latin typeface="Times New Roman" pitchFamily="18" charset="0"/>
                <a:ea typeface="宋体" pitchFamily="2" charset="-122"/>
                <a:cs typeface="+mn-cs"/>
              </a:rPr>
              <a:t>           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SMOD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：波特率倍增位，在串行通讯时使用。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GF1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GF0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：通信标志位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0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pPr algn="just"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             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WLF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：看门狗定时器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T3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重装标志位。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               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PD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：掉电方位式，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PD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＝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，则进入掉电方式。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              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IDL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：待机方式位，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IDL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＝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1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，则进入待机方式。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若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PD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IDL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同时为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，则先激活掉电方式。</a:t>
            </a: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sz="2800" b="1" dirty="0"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06498" name="Group 3"/>
          <p:cNvGrpSpPr>
            <a:grpSpLocks/>
          </p:cNvGrpSpPr>
          <p:nvPr/>
        </p:nvGrpSpPr>
        <p:grpSpPr bwMode="auto">
          <a:xfrm>
            <a:off x="714375" y="1428750"/>
            <a:ext cx="6837363" cy="457200"/>
            <a:chOff x="768" y="816"/>
            <a:chExt cx="4080" cy="288"/>
          </a:xfrm>
        </p:grpSpPr>
        <p:sp>
          <p:nvSpPr>
            <p:cNvPr id="106500" name="Text Box 4"/>
            <p:cNvSpPr txBox="1">
              <a:spLocks noChangeArrowheads="1"/>
            </p:cNvSpPr>
            <p:nvPr/>
          </p:nvSpPr>
          <p:spPr bwMode="auto">
            <a:xfrm>
              <a:off x="768" y="816"/>
              <a:ext cx="4080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SMOD</a:t>
              </a:r>
              <a:r>
                <a:rPr lang="en-US" altLang="zh-CN" sz="100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         </a:t>
              </a:r>
              <a:r>
                <a:rPr lang="zh-CN" altLang="en-US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－    －   </a:t>
              </a:r>
              <a:r>
                <a:rPr lang="en-US" altLang="zh-CN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WLF    GF1     GF0     PD      IDL</a:t>
              </a:r>
            </a:p>
          </p:txBody>
        </p:sp>
        <p:sp>
          <p:nvSpPr>
            <p:cNvPr id="2563077" name="Line 5"/>
            <p:cNvSpPr>
              <a:spLocks noChangeShapeType="1"/>
            </p:cNvSpPr>
            <p:nvPr/>
          </p:nvSpPr>
          <p:spPr bwMode="auto">
            <a:xfrm>
              <a:off x="1440" y="8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563078" name="Line 6"/>
            <p:cNvSpPr>
              <a:spLocks noChangeShapeType="1"/>
            </p:cNvSpPr>
            <p:nvPr/>
          </p:nvSpPr>
          <p:spPr bwMode="auto">
            <a:xfrm>
              <a:off x="1824" y="8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563079" name="Line 7"/>
            <p:cNvSpPr>
              <a:spLocks noChangeShapeType="1"/>
            </p:cNvSpPr>
            <p:nvPr/>
          </p:nvSpPr>
          <p:spPr bwMode="auto">
            <a:xfrm>
              <a:off x="2256" y="8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563080" name="Line 8"/>
            <p:cNvSpPr>
              <a:spLocks noChangeShapeType="1"/>
            </p:cNvSpPr>
            <p:nvPr/>
          </p:nvSpPr>
          <p:spPr bwMode="auto">
            <a:xfrm>
              <a:off x="2640" y="8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563081" name="Line 9"/>
            <p:cNvSpPr>
              <a:spLocks noChangeShapeType="1"/>
            </p:cNvSpPr>
            <p:nvPr/>
          </p:nvSpPr>
          <p:spPr bwMode="auto">
            <a:xfrm>
              <a:off x="3168" y="8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563082" name="Line 10"/>
            <p:cNvSpPr>
              <a:spLocks noChangeShapeType="1"/>
            </p:cNvSpPr>
            <p:nvPr/>
          </p:nvSpPr>
          <p:spPr bwMode="auto">
            <a:xfrm>
              <a:off x="3792" y="8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  <p:sp>
          <p:nvSpPr>
            <p:cNvPr id="2563083" name="Line 11"/>
            <p:cNvSpPr>
              <a:spLocks noChangeShapeType="1"/>
            </p:cNvSpPr>
            <p:nvPr/>
          </p:nvSpPr>
          <p:spPr bwMode="auto">
            <a:xfrm>
              <a:off x="4320" y="8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u"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06499" name="Text Box 12"/>
          <p:cNvSpPr txBox="1">
            <a:spLocks noChangeArrowheads="1"/>
          </p:cNvSpPr>
          <p:nvPr/>
        </p:nvSpPr>
        <p:spPr bwMode="auto">
          <a:xfrm>
            <a:off x="0" y="765175"/>
            <a:ext cx="8858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  电源控制及波特率选择寄存器</a:t>
            </a: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PCON</a:t>
            </a:r>
            <a:endParaRPr kumimoji="1" lang="en-US" altLang="zh-CN" sz="280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098" name="Text Box 2"/>
          <p:cNvSpPr txBox="1">
            <a:spLocks noChangeArrowheads="1"/>
          </p:cNvSpPr>
          <p:nvPr/>
        </p:nvSpPr>
        <p:spPr bwMode="auto">
          <a:xfrm>
            <a:off x="76200" y="836613"/>
            <a:ext cx="9067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 ⑴ 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IDL=1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，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80C51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进入待机方式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振荡器仍运行，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并向中断逻辑、串行口和定时器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/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计数器电路提供时钟，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中断功能继续存在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Times New Roman" pitchFamily="18" charset="0"/>
              </a:rPr>
              <a:t> 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en-US" altLang="zh-CN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zh-CN" altLang="en-US" b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向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CPU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提供时钟的电路被阻断，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CPU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不工作，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SP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PC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PSW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、</a:t>
            </a:r>
            <a:r>
              <a:rPr lang="en-US" altLang="zh-CN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ACC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及通用寄存器冻结在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原状态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</p:txBody>
      </p:sp>
      <p:sp>
        <p:nvSpPr>
          <p:cNvPr id="2564099" name="Rectangle 3"/>
          <p:cNvSpPr>
            <a:spLocks noChangeArrowheads="1"/>
          </p:cNvSpPr>
          <p:nvPr/>
        </p:nvSpPr>
        <p:spPr bwMode="auto">
          <a:xfrm>
            <a:off x="0" y="260350"/>
            <a:ext cx="2068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⒈ 待机方式</a:t>
            </a:r>
          </a:p>
        </p:txBody>
      </p:sp>
      <p:pic>
        <p:nvPicPr>
          <p:cNvPr id="107524" name="Picture 4" descr="图2-17  80C51单片微机低功耗方式的内部结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224213"/>
            <a:ext cx="5892800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466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484313"/>
            <a:ext cx="8496300" cy="5005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kumimoji="1" lang="en-US" altLang="zh-CN" sz="2400" b="1" dirty="0" smtClean="0"/>
              <a:t>4. </a:t>
            </a:r>
            <a:r>
              <a:rPr kumimoji="1" lang="zh-CN" altLang="en-US" sz="2400" b="1" dirty="0" smtClean="0"/>
              <a:t>并行</a:t>
            </a:r>
            <a:r>
              <a:rPr kumimoji="1" lang="en-US" altLang="zh-CN" sz="2400" b="1" dirty="0" smtClean="0"/>
              <a:t>I/O</a:t>
            </a:r>
            <a:r>
              <a:rPr kumimoji="1" lang="zh-CN" altLang="en-US" sz="2400" b="1" dirty="0" smtClean="0"/>
              <a:t>口：</a:t>
            </a:r>
            <a:endParaRPr kumimoji="1" lang="en-US" altLang="zh-CN" sz="2400" b="1" dirty="0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(1) </a:t>
            </a:r>
            <a:r>
              <a:rPr kumimoji="1" lang="zh-CN" altLang="en-US" sz="2400" b="1" dirty="0" smtClean="0"/>
              <a:t>并行</a:t>
            </a:r>
            <a:r>
              <a:rPr kumimoji="1" lang="en-US" altLang="zh-CN" sz="2400" b="1" dirty="0" smtClean="0"/>
              <a:t>IO</a:t>
            </a:r>
            <a:r>
              <a:rPr kumimoji="1" lang="zh-CN" altLang="en-US" sz="2400" b="1" dirty="0" smtClean="0"/>
              <a:t>引脚常用于检测和控制。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en-US" altLang="zh-CN" sz="2400" b="1" dirty="0" smtClean="0"/>
              <a:t>(2) </a:t>
            </a:r>
            <a:r>
              <a:rPr kumimoji="1" lang="zh-CN" altLang="en-US" sz="2400" b="1" dirty="0" smtClean="0"/>
              <a:t>有些</a:t>
            </a:r>
            <a:r>
              <a:rPr kumimoji="1" lang="en-US" altLang="zh-CN" sz="2400" b="1" dirty="0" smtClean="0"/>
              <a:t>I/O</a:t>
            </a:r>
            <a:r>
              <a:rPr kumimoji="1" lang="zh-CN" altLang="en-US" sz="2400" b="1" dirty="0" smtClean="0"/>
              <a:t>引脚具有多种功能。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kumimoji="1" lang="en-US" altLang="zh-CN" sz="2400" b="1" dirty="0" smtClean="0"/>
              <a:t>5. </a:t>
            </a:r>
            <a:r>
              <a:rPr kumimoji="1" lang="zh-CN" altLang="en-US" sz="2400" b="1" dirty="0" smtClean="0"/>
              <a:t>串行</a:t>
            </a:r>
            <a:r>
              <a:rPr kumimoji="1" lang="en-US" altLang="zh-CN" sz="2400" b="1" dirty="0" smtClean="0"/>
              <a:t>I/O</a:t>
            </a:r>
            <a:r>
              <a:rPr kumimoji="1" lang="zh-CN" altLang="en-US" sz="2400" b="1" dirty="0" smtClean="0"/>
              <a:t>口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与终端设备串行通信</a:t>
            </a:r>
            <a:r>
              <a:rPr kumimoji="1" lang="en-US" altLang="zh-CN" sz="2400" b="1" dirty="0" smtClean="0"/>
              <a:t>; </a:t>
            </a:r>
            <a:r>
              <a:rPr kumimoji="1" lang="zh-CN" altLang="en-US" sz="2400" b="1" dirty="0" smtClean="0"/>
              <a:t>和一些特殊功能器件相连</a:t>
            </a:r>
            <a:r>
              <a:rPr kumimoji="1" lang="en-US" altLang="zh-CN" sz="2400" b="1" dirty="0" smtClean="0"/>
              <a:t>; </a:t>
            </a:r>
            <a:r>
              <a:rPr kumimoji="1" lang="zh-CN" altLang="en-US" sz="2400" b="1" dirty="0" smtClean="0"/>
              <a:t>多机系统。</a:t>
            </a:r>
            <a:endParaRPr kumimoji="1"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kumimoji="1" lang="zh-CN" altLang="en-US" sz="24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kumimoji="1" lang="en-US" altLang="zh-CN" sz="2400" b="1" dirty="0" smtClean="0"/>
              <a:t>6. </a:t>
            </a:r>
            <a:r>
              <a:rPr kumimoji="1" lang="zh-CN" altLang="en-US" sz="2400" b="1" dirty="0" smtClean="0"/>
              <a:t>定时器</a:t>
            </a:r>
            <a:r>
              <a:rPr kumimoji="1" lang="en-US" altLang="zh-CN" sz="2400" b="1" dirty="0" smtClean="0"/>
              <a:t>/</a:t>
            </a:r>
            <a:r>
              <a:rPr kumimoji="1" lang="zh-CN" altLang="en-US" sz="2400" b="1" dirty="0" smtClean="0"/>
              <a:t>计数器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 用于精确的定时，或者需对外部事件进行计数</a:t>
            </a:r>
            <a:endParaRPr kumimoji="1" lang="en-US" altLang="zh-CN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kumimoji="1" lang="zh-CN" altLang="en-US" sz="24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7. </a:t>
            </a:r>
            <a:r>
              <a:rPr kumimoji="1" lang="zh-CN" altLang="en-US" sz="2400" b="1" dirty="0" smtClean="0"/>
              <a:t>中断系统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kumimoji="1" lang="zh-CN" altLang="en-US" sz="2400" b="1" dirty="0" smtClean="0"/>
              <a:t>具有内、外共五个中断源，两个中断优先级。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6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6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6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66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66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6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66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099" name="Rectangle 3"/>
          <p:cNvSpPr>
            <a:spLocks noChangeArrowheads="1"/>
          </p:cNvSpPr>
          <p:nvPr/>
        </p:nvSpPr>
        <p:spPr bwMode="auto">
          <a:xfrm>
            <a:off x="395288" y="549275"/>
            <a:ext cx="20875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⒈ 待机方式</a:t>
            </a:r>
          </a:p>
        </p:txBody>
      </p:sp>
      <p:sp>
        <p:nvSpPr>
          <p:cNvPr id="2564100" name="Text Box 4"/>
          <p:cNvSpPr txBox="1">
            <a:spLocks noChangeArrowheads="1"/>
          </p:cNvSpPr>
          <p:nvPr/>
        </p:nvSpPr>
        <p:spPr bwMode="auto">
          <a:xfrm>
            <a:off x="0" y="1412875"/>
            <a:ext cx="8802688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  <a:ea typeface="宋体" pitchFamily="2" charset="-122"/>
                <a:cs typeface="+mn-cs"/>
              </a:rPr>
              <a:t>⑵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采用中断方式或硬件复位来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退出待机方式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。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 若产生一个外部中断请求信号，单片机响应中断，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PCON.0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位（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IDL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位）被硬件自动清“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0”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， 单片机退出待机方式进入正常工作方式。</a:t>
            </a:r>
            <a:endParaRPr kumimoji="1" lang="zh-CN" altLang="en-US" dirty="0"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08548" name="Picture 4" descr="图2-17  80C51单片微机低功耗方式的内部结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3141663"/>
            <a:ext cx="5892800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 bwMode="auto">
          <a:xfrm>
            <a:off x="5651500" y="5589588"/>
            <a:ext cx="1368425" cy="11858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FF0000">
                <a:alpha val="25000"/>
              </a:srgb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146" name="Text Box 2"/>
          <p:cNvSpPr txBox="1">
            <a:spLocks noChangeArrowheads="1"/>
          </p:cNvSpPr>
          <p:nvPr/>
        </p:nvSpPr>
        <p:spPr bwMode="auto">
          <a:xfrm>
            <a:off x="0" y="404813"/>
            <a:ext cx="8915400" cy="326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/>
                <a:cs typeface="黑体"/>
              </a:rPr>
              <a:t>⒉ 掉电保护方式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 ⑴ </a:t>
            </a:r>
            <a:r>
              <a:rPr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PD</a:t>
            </a: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位控制单片机进入掉电保护方式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b="1">
                <a:latin typeface="Times New Roman" pitchFamily="18" charset="0"/>
                <a:ea typeface="宋体" charset="-122"/>
              </a:rPr>
              <a:t>  当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80C51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检测到电源故障时，进行信息保护，把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PCON.1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位置“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1”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，进入掉电保护方式。</a:t>
            </a:r>
            <a:endParaRPr kumimoji="1" lang="en-US" altLang="zh-CN" b="1">
              <a:latin typeface="Times New Roman" pitchFamily="18" charset="0"/>
              <a:ea typeface="宋体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b="1">
                <a:latin typeface="Times New Roman" pitchFamily="18" charset="0"/>
                <a:ea typeface="宋体" charset="-122"/>
              </a:rPr>
              <a:t>  单片机一切工作停止，只有内部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RAM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单元内容被保护。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 </a:t>
            </a:r>
          </a:p>
        </p:txBody>
      </p:sp>
      <p:pic>
        <p:nvPicPr>
          <p:cNvPr id="109571" name="Picture 4" descr="图2-17  80C51单片微机低功耗方式的内部结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3141663"/>
            <a:ext cx="5892800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146" name="Text Box 2"/>
          <p:cNvSpPr txBox="1">
            <a:spLocks noChangeArrowheads="1"/>
          </p:cNvSpPr>
          <p:nvPr/>
        </p:nvSpPr>
        <p:spPr bwMode="auto">
          <a:xfrm>
            <a:off x="0" y="404813"/>
            <a:ext cx="8915400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/>
                <a:cs typeface="黑体"/>
              </a:rPr>
              <a:t>⒉ 掉电保护方式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(2)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依靠复位退出掉电保护方式</a:t>
            </a: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b="1">
                <a:latin typeface="Times New Roman" pitchFamily="18" charset="0"/>
                <a:ea typeface="宋体" charset="-122"/>
              </a:rPr>
              <a:t>当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Vcc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恢复正常后，只要硬件复位信号维持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10ms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，就能使单片机退出掉电保护方式，</a:t>
            </a:r>
            <a:r>
              <a:rPr kumimoji="1" lang="en-US" altLang="zh-CN" b="1">
                <a:latin typeface="Times New Roman" pitchFamily="18" charset="0"/>
                <a:ea typeface="宋体" charset="-122"/>
              </a:rPr>
              <a:t>CPU</a:t>
            </a:r>
            <a:r>
              <a:rPr kumimoji="1" lang="zh-CN" altLang="en-US" b="1">
                <a:latin typeface="Times New Roman" pitchFamily="18" charset="0"/>
                <a:ea typeface="宋体" charset="-122"/>
              </a:rPr>
              <a:t>则从进入待机方式的下一条指令开始重新执行程序。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 </a:t>
            </a:r>
          </a:p>
        </p:txBody>
      </p:sp>
      <p:pic>
        <p:nvPicPr>
          <p:cNvPr id="117763" name="Picture 4" descr="图2-17  80C51单片微机低功耗方式的内部结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3141663"/>
            <a:ext cx="5892800" cy="363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218" name="Text Box 2"/>
          <p:cNvSpPr txBox="1">
            <a:spLocks noChangeArrowheads="1"/>
          </p:cNvSpPr>
          <p:nvPr/>
        </p:nvSpPr>
        <p:spPr bwMode="auto">
          <a:xfrm>
            <a:off x="0" y="908050"/>
            <a:ext cx="91440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87C51(87C52)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： </a:t>
            </a:r>
            <a:r>
              <a:rPr kumimoji="1" lang="en-US" altLang="zh-CN" b="1" dirty="0">
                <a:ea typeface="楷体_GB2312" pitchFamily="49" charset="-122"/>
                <a:cs typeface="+mn-cs"/>
              </a:rPr>
              <a:t>EPROM</a:t>
            </a:r>
            <a:r>
              <a:rPr kumimoji="1" lang="zh-CN" altLang="en-US" b="1" dirty="0">
                <a:ea typeface="楷体_GB2312" pitchFamily="49" charset="-122"/>
                <a:cs typeface="+mn-cs"/>
              </a:rPr>
              <a:t>型程序存储器；</a:t>
            </a:r>
            <a:endParaRPr kumimoji="1" lang="en-US" altLang="zh-CN" b="1" dirty="0">
              <a:ea typeface="楷体_GB2312" pitchFamily="49" charset="-122"/>
              <a:cs typeface="+mn-cs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89C51 (89C52) 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78E51 (78E52) 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等：</a:t>
            </a:r>
            <a:r>
              <a:rPr kumimoji="1" lang="zh-CN" altLang="en-US" b="1" dirty="0">
                <a:ea typeface="楷体_GB2312" pitchFamily="49" charset="-122"/>
                <a:cs typeface="+mn-cs"/>
              </a:rPr>
              <a:t>闪速存储器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en-US" altLang="zh-CN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89C51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内部有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4KB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的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Flash 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EPROM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。编程接口可接收高电压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(12V) 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或低电压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(VCC) 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的允许编程信号。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⒈ 闪速存储器编程方式 ：编程、校验、写锁定位等的逻辑电平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⒉ 闪速存储器编程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⑴ 编程前，地址、数据、控制信号必须按表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2-8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和图</a:t>
            </a:r>
            <a:r>
              <a:rPr lang="en-US" altLang="zh-CN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2-18</a:t>
            </a:r>
            <a:r>
              <a:rPr lang="zh-CN" altLang="en-US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cs typeface="+mn-cs"/>
              </a:rPr>
              <a:t>设置。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  <a:endParaRPr kumimoji="1" lang="en-US" altLang="zh-CN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对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89C51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的编程的步骤如下：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       在地址线上输入要编程存储器单元地址。</a:t>
            </a:r>
            <a:endParaRPr kumimoji="1" lang="en-US" altLang="zh-CN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       在数据线上输入要写入的数据。</a:t>
            </a:r>
            <a:endParaRPr kumimoji="1" lang="en-US" altLang="zh-CN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       按要求输出编程和校验的时序。</a:t>
            </a:r>
            <a:endParaRPr kumimoji="1" lang="en-US" altLang="zh-CN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       对于高压编程模式，将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EA/VPP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升至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12V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</p:txBody>
      </p:sp>
      <p:sp>
        <p:nvSpPr>
          <p:cNvPr id="111618" name="Text Box 3"/>
          <p:cNvSpPr txBox="1">
            <a:spLocks noChangeArrowheads="1"/>
          </p:cNvSpPr>
          <p:nvPr/>
        </p:nvSpPr>
        <p:spPr bwMode="auto">
          <a:xfrm>
            <a:off x="1905000" y="4572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    </a:t>
            </a:r>
          </a:p>
        </p:txBody>
      </p:sp>
      <p:sp>
        <p:nvSpPr>
          <p:cNvPr id="25692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623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 smtClean="0">
                <a:solidFill>
                  <a:srgbClr val="FFCC00"/>
                </a:solidFill>
                <a:ea typeface="黑体" pitchFamily="2" charset="-122"/>
              </a:rPr>
              <a:t>2.7.4	</a:t>
            </a:r>
            <a:r>
              <a:rPr lang="zh-CN" altLang="en-US" sz="3200" b="1" dirty="0" smtClean="0">
                <a:solidFill>
                  <a:srgbClr val="FFCC00"/>
                </a:solidFill>
                <a:ea typeface="黑体" pitchFamily="2" charset="-122"/>
              </a:rPr>
              <a:t>编程方式</a:t>
            </a:r>
            <a:r>
              <a:rPr lang="zh-CN" altLang="en-US" sz="3200" b="1" dirty="0" smtClean="0">
                <a:solidFill>
                  <a:schemeClr val="bg1"/>
                </a:solidFill>
              </a:rPr>
              <a:t/>
            </a:r>
            <a:br>
              <a:rPr lang="zh-CN" altLang="en-US" sz="3200" b="1" dirty="0" smtClean="0">
                <a:solidFill>
                  <a:schemeClr val="bg1"/>
                </a:solidFill>
              </a:rPr>
            </a:b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17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38163" y="2049463"/>
            <a:ext cx="8067675" cy="4019550"/>
          </a:xfrm>
        </p:spPr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12642" name="Picture 3" descr="1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1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  <a:t>表</a:t>
            </a:r>
            <a:r>
              <a:rPr lang="en-US" altLang="zh-CN" sz="3200" b="1" smtClean="0">
                <a:solidFill>
                  <a:srgbClr val="FFCC00"/>
                </a:solidFill>
                <a:ea typeface="黑体" pitchFamily="2" charset="-122"/>
              </a:rPr>
              <a:t>2–8  89C51</a:t>
            </a:r>
            <a:r>
              <a:rPr lang="zh-CN" altLang="en-US" sz="3200" b="1" smtClean="0">
                <a:solidFill>
                  <a:srgbClr val="FFCC00"/>
                </a:solidFill>
                <a:ea typeface="黑体" pitchFamily="2" charset="-122"/>
              </a:rPr>
              <a:t>闪速存储器的编程方式</a:t>
            </a:r>
            <a:r>
              <a:rPr lang="zh-CN" altLang="en-US" sz="2800" smtClean="0"/>
              <a:t> </a:t>
            </a:r>
            <a:br>
              <a:rPr lang="zh-CN" altLang="en-US" sz="2800" smtClean="0"/>
            </a:b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sp>
        <p:nvSpPr>
          <p:cNvPr id="113666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>
              <a:latin typeface="Times New Roman" pitchFamily="18" charset="0"/>
              <a:ea typeface="宋体" charset="-122"/>
            </a:endParaRPr>
          </a:p>
        </p:txBody>
      </p:sp>
      <p:pic>
        <p:nvPicPr>
          <p:cNvPr id="113667" name="Picture 4" descr="图2-18  89C51的闪速存储器编程和校验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4813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915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308725"/>
            <a:ext cx="7772400" cy="54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</a:rPr>
              <a:t>图</a:t>
            </a:r>
            <a:r>
              <a:rPr lang="en-US" altLang="zh-CN" sz="2800" b="1" smtClean="0">
                <a:solidFill>
                  <a:schemeClr val="tx1"/>
                </a:solidFill>
              </a:rPr>
              <a:t>2–18  89C51</a:t>
            </a:r>
            <a:r>
              <a:rPr lang="zh-CN" altLang="en-US" sz="2800" b="1" smtClean="0">
                <a:solidFill>
                  <a:schemeClr val="tx1"/>
                </a:solidFill>
              </a:rPr>
              <a:t>的闪速存储器编程和校验</a:t>
            </a:r>
            <a:r>
              <a:rPr lang="zh-CN" altLang="en-US" sz="2800" smtClean="0">
                <a:solidFill>
                  <a:schemeClr val="tx1"/>
                </a:solidFill>
              </a:rPr>
              <a:t> </a:t>
            </a:r>
            <a:br>
              <a:rPr lang="zh-CN" altLang="en-US" sz="2800" smtClean="0">
                <a:solidFill>
                  <a:schemeClr val="tx1"/>
                </a:solidFill>
              </a:rPr>
            </a:br>
            <a:endParaRPr lang="zh-CN" altLang="en-US" sz="2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290" name="Text Box 2"/>
          <p:cNvSpPr txBox="1">
            <a:spLocks noChangeArrowheads="1"/>
          </p:cNvSpPr>
          <p:nvPr/>
        </p:nvSpPr>
        <p:spPr bwMode="auto">
          <a:xfrm>
            <a:off x="0" y="12954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       对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Flash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存储阵列写入一个字节或写入一个程序加密位，要向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ALE/PROG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输出一个编程脉冲。</a:t>
            </a:r>
            <a:endParaRPr kumimoji="1" lang="en-US" altLang="zh-CN" b="1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        改变地址和数据，重复以上几步操作，直至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结束。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⑵ </a:t>
            </a:r>
            <a:r>
              <a:rPr lang="zh-CN" altLang="en-US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cs typeface="Times New Roman" pitchFamily="18" charset="0"/>
              </a:rPr>
              <a:t>查询数据</a:t>
            </a:r>
          </a:p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89C51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可以通过数据查询来检测一个写周期是否结束。</a:t>
            </a:r>
            <a:endParaRPr kumimoji="1" lang="en-US" altLang="zh-CN" b="1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    若数据未写完，则从</a:t>
            </a:r>
            <a:r>
              <a:rPr kumimoji="1" lang="en-US" altLang="zh-CN" b="1">
                <a:latin typeface="Times New Roman" pitchFamily="18" charset="0"/>
                <a:ea typeface="宋体" charset="-122"/>
                <a:cs typeface="Times New Roman" pitchFamily="18" charset="0"/>
              </a:rPr>
              <a:t>P0.7</a:t>
            </a: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引脚上读到的是该数据的最高位的反码。</a:t>
            </a:r>
            <a:endParaRPr kumimoji="1" lang="en-US" altLang="zh-CN" b="1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b="1">
                <a:latin typeface="Times New Roman" pitchFamily="18" charset="0"/>
                <a:ea typeface="宋体" charset="-122"/>
                <a:cs typeface="Times New Roman" pitchFamily="18" charset="0"/>
              </a:rPr>
              <a:t>   当写周期结束后，读出值即为写入值。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314" name="Text Box 2"/>
          <p:cNvSpPr txBox="1">
            <a:spLocks noChangeArrowheads="1"/>
          </p:cNvSpPr>
          <p:nvPr/>
        </p:nvSpPr>
        <p:spPr bwMode="auto">
          <a:xfrm>
            <a:off x="0" y="836613"/>
            <a:ext cx="91440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⑶ 准备好</a:t>
            </a:r>
            <a:r>
              <a:rPr lang="en-US" altLang="zh-CN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/</a:t>
            </a: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忙</a:t>
            </a:r>
            <a:r>
              <a:rPr lang="en-US" altLang="zh-CN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(RDY/BSY) </a:t>
            </a: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信号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编程期间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ALE/PROG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为高电平后，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P3.4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引脚被拉成低电平，表示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BUSY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，编程结束后，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ALE/PROG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为低电平，表示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READY 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⑷ 编程校验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如果锁定位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LB1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LB2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没有被编程，代码数据则可读回，用来校验。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⑸ 芯片擦除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通过正确的控制信号组合，并保持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ALE/PROG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引脚脉冲宽度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约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10ms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，则可对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EPROM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阵列和三个锁定位进行电擦除，擦除后代码阵列全为“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1” 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zh-CN" altLang="en-US" dirty="0"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573315" name="Line 3"/>
          <p:cNvSpPr>
            <a:spLocks noChangeShapeType="1"/>
          </p:cNvSpPr>
          <p:nvPr/>
        </p:nvSpPr>
        <p:spPr bwMode="auto">
          <a:xfrm>
            <a:off x="3995738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u"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338" name="Text Box 2"/>
          <p:cNvSpPr txBox="1">
            <a:spLocks noChangeArrowheads="1"/>
          </p:cNvSpPr>
          <p:nvPr/>
        </p:nvSpPr>
        <p:spPr bwMode="auto">
          <a:xfrm>
            <a:off x="0" y="1143000"/>
            <a:ext cx="8839200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en-US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cs typeface="+mn-cs"/>
              </a:rPr>
              <a:t>⑹ 读特征字节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89C51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有三个特征字节，地址为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030H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031H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032H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，分别用来指示该器件的生产厂商、型号和编程电压。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(030H)=1EH   	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ATMEL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公司生产。</a:t>
            </a:r>
            <a:endParaRPr kumimoji="1" lang="en-US" altLang="zh-CN" b="1" dirty="0">
              <a:latin typeface="Times New Roman" pitchFamily="18" charset="0"/>
              <a:ea typeface="宋体" pitchFamily="2" charset="-122"/>
              <a:cs typeface="+mn-cs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(031H)=51H	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表示型号为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89C51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          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  =61H	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表示型号为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89LV51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ü"/>
              <a:defRPr/>
            </a:pP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(032H)=FFH	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表示编程电压为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12V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	 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05H</a:t>
            </a:r>
            <a:r>
              <a:rPr kumimoji="1" lang="en-US" altLang="zh-CN" b="1">
                <a:latin typeface="Times New Roman" pitchFamily="18" charset="0"/>
                <a:ea typeface="宋体" pitchFamily="2" charset="-122"/>
                <a:cs typeface="+mn-cs"/>
              </a:rPr>
              <a:t>	</a:t>
            </a:r>
            <a:r>
              <a:rPr kumimoji="1" lang="zh-CN" altLang="en-US" b="1">
                <a:latin typeface="Times New Roman" pitchFamily="18" charset="0"/>
                <a:ea typeface="宋体" pitchFamily="2" charset="-122"/>
                <a:cs typeface="+mn-cs"/>
              </a:rPr>
              <a:t>表示</a:t>
            </a:r>
            <a:r>
              <a:rPr kumimoji="1" lang="zh-CN" altLang="en-US" b="1" dirty="0">
                <a:latin typeface="Times New Roman" pitchFamily="18" charset="0"/>
                <a:ea typeface="宋体" pitchFamily="2" charset="-122"/>
                <a:cs typeface="+mn-cs"/>
              </a:rPr>
              <a:t>编程电压为</a:t>
            </a:r>
            <a:r>
              <a:rPr kumimoji="1" lang="en-US" altLang="zh-CN" b="1" dirty="0">
                <a:latin typeface="Times New Roman" pitchFamily="18" charset="0"/>
                <a:ea typeface="宋体" pitchFamily="2" charset="-122"/>
                <a:cs typeface="+mn-cs"/>
              </a:rPr>
              <a:t>5V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b="1" dirty="0"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s">
  <a:themeElements>
    <a:clrScheme name="Clouds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Cloud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itchFamily="2" charset="2"/>
          <a:buChar char="u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 typeface="Wingdings" pitchFamily="2" charset="2"/>
          <a:buChar char="u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Cloud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21846</TotalTime>
  <Words>3969</Words>
  <Application>Microsoft Office PowerPoint</Application>
  <PresentationFormat>全屏显示(4:3)</PresentationFormat>
  <Paragraphs>560</Paragraphs>
  <Slides>99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8" baseType="lpstr">
      <vt:lpstr>黑体</vt:lpstr>
      <vt:lpstr>楷体_GB2312</vt:lpstr>
      <vt:lpstr>宋体</vt:lpstr>
      <vt:lpstr>文鼎粗行楷简</vt:lpstr>
      <vt:lpstr>Arial</vt:lpstr>
      <vt:lpstr>Times New Roman</vt:lpstr>
      <vt:lpstr>Verdana</vt:lpstr>
      <vt:lpstr>Wingdings</vt:lpstr>
      <vt:lpstr>Clouds</vt:lpstr>
      <vt:lpstr>第2章  80C51单片机 的基本结构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80C51 CPU的结构和特点</vt:lpstr>
      <vt:lpstr>2.3.1中央控制器</vt:lpstr>
      <vt:lpstr>PowerPoint 演示文稿</vt:lpstr>
      <vt:lpstr>PowerPoint 演示文稿</vt:lpstr>
      <vt:lpstr>PowerPoint 演示文稿</vt:lpstr>
      <vt:lpstr>PowerPoint 演示文稿</vt:lpstr>
      <vt:lpstr> 2.3.2 运算器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2.3.3 时钟电路及CPU的工作时序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存储器结构和地址空间 </vt:lpstr>
      <vt:lpstr>PowerPoint 演示文稿</vt:lpstr>
      <vt:lpstr>PowerPoint 演示文稿</vt:lpstr>
      <vt:lpstr>图2–9  80C51单片机存储器映象图 </vt:lpstr>
      <vt:lpstr>PowerPoint 演示文稿</vt:lpstr>
      <vt:lpstr>2.4.1  程序存储器 </vt:lpstr>
      <vt:lpstr>PowerPoint 演示文稿</vt:lpstr>
      <vt:lpstr>PowerPoint 演示文稿</vt:lpstr>
      <vt:lpstr>PowerPoint 演示文稿</vt:lpstr>
      <vt:lpstr>2.4.2 内部数据存储器 </vt:lpstr>
      <vt:lpstr>图2–10  片内数据存储器各部分地址空间分布图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2.4.3 片外数据存储区</vt:lpstr>
      <vt:lpstr>2.5 并行输入/输出端口 </vt:lpstr>
      <vt:lpstr>2.5.1  P0口</vt:lpstr>
      <vt:lpstr>PowerPoint 演示文稿</vt:lpstr>
      <vt:lpstr>PowerPoint 演示文稿</vt:lpstr>
      <vt:lpstr>PowerPoint 演示文稿</vt:lpstr>
      <vt:lpstr>PowerPoint 演示文稿</vt:lpstr>
      <vt:lpstr>2.5.2   P1口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2.5.3  P2口</vt:lpstr>
      <vt:lpstr>PowerPoint 演示文稿</vt:lpstr>
      <vt:lpstr>PowerPoint 演示文稿</vt:lpstr>
      <vt:lpstr>PowerPoint 演示文稿</vt:lpstr>
      <vt:lpstr>2.5.4  P3口</vt:lpstr>
      <vt:lpstr>PowerPoint 演示文稿</vt:lpstr>
      <vt:lpstr>PowerPoint 演示文稿</vt:lpstr>
      <vt:lpstr>2.7  80C51单片机的工作方式  </vt:lpstr>
      <vt:lpstr>2.7.1   复位方式</vt:lpstr>
      <vt:lpstr>PowerPoint 演示文稿</vt:lpstr>
      <vt:lpstr>PowerPoint 演示文稿</vt:lpstr>
      <vt:lpstr>2.7.2  程序执行方式</vt:lpstr>
      <vt:lpstr>2.7.3  低功耗工作方式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2.7.4 编程方式 </vt:lpstr>
      <vt:lpstr>表2–8  89C51闪速存储器的编程方式  </vt:lpstr>
      <vt:lpstr>图2–18  89C51的闪速存储器编程和校验  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lc</dc:creator>
  <cp:lastModifiedBy>1</cp:lastModifiedBy>
  <cp:revision>1042</cp:revision>
  <cp:lastPrinted>1601-01-01T00:00:00Z</cp:lastPrinted>
  <dcterms:created xsi:type="dcterms:W3CDTF">2002-02-21T06:48:40Z</dcterms:created>
  <dcterms:modified xsi:type="dcterms:W3CDTF">2015-09-21T09:08:02Z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