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2" roundtripDataSignature="AMtx7mhAULklWW7gFRwSgSRY4QMHCw/y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97CD4A6-C4B7-4A9D-B046-39C0DC44AD45}">
  <a:tblStyle styleId="{D97CD4A6-C4B7-4A9D-B046-39C0DC44AD4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0DD8433-0AE2-471A-9A47-9FF999FC76E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https://www.digitalexaminer.com/just-say-no-fake-online-reviews/</a:t>
            </a:r>
            <a:endParaRPr/>
          </a:p>
          <a:p>
            <a:pPr indent="0" lvl="0" marL="0" rtl="0" algn="l">
              <a:spcBef>
                <a:spcPts val="0"/>
              </a:spcBef>
              <a:spcAft>
                <a:spcPts val="0"/>
              </a:spcAft>
              <a:buNone/>
            </a:pPr>
            <a:r>
              <a:rPr lang="en-US"/>
              <a:t>https://www.yext.co.uk/products/network/yelp/</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deda26f9c8_6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b="1" lang="en-US" sz="1400"/>
              <a:t>We further try to find out the correlation between useful reviews and other attributes, so our team run a regression model. The regression analysis result shows that funny and cool variables’ relationships being positive, however, it is not strongly correlated. Therefore, our group concluded that for the project, we should focus on the review text and useful attributes in the review dataset.</a:t>
            </a:r>
            <a:endParaRPr b="1" sz="1400"/>
          </a:p>
          <a:p>
            <a:pPr indent="0" lvl="0" marL="0" rtl="0" algn="l">
              <a:lnSpc>
                <a:spcPct val="150000"/>
              </a:lnSpc>
              <a:spcBef>
                <a:spcPts val="0"/>
              </a:spcBef>
              <a:spcAft>
                <a:spcPts val="0"/>
              </a:spcAft>
              <a:buNone/>
            </a:pPr>
            <a:r>
              <a:t/>
            </a:r>
            <a:endParaRPr b="1" sz="1400"/>
          </a:p>
          <a:p>
            <a:pPr indent="0" lvl="0" marL="0" rtl="0" algn="l">
              <a:lnSpc>
                <a:spcPct val="150000"/>
              </a:lnSpc>
              <a:spcBef>
                <a:spcPts val="0"/>
              </a:spcBef>
              <a:spcAft>
                <a:spcPts val="0"/>
              </a:spcAft>
              <a:buNone/>
            </a:pPr>
            <a:r>
              <a:t/>
            </a:r>
            <a:endParaRPr b="1" sz="1400"/>
          </a:p>
          <a:p>
            <a:pPr indent="0" lvl="0" marL="0" rtl="0" algn="l">
              <a:lnSpc>
                <a:spcPct val="150000"/>
              </a:lnSpc>
              <a:spcBef>
                <a:spcPts val="0"/>
              </a:spcBef>
              <a:spcAft>
                <a:spcPts val="0"/>
              </a:spcAft>
              <a:buClr>
                <a:schemeClr val="dk1"/>
              </a:buClr>
              <a:buSzPts val="1100"/>
              <a:buFont typeface="Arial"/>
              <a:buNone/>
            </a:pPr>
            <a:r>
              <a:t/>
            </a:r>
            <a:endParaRPr sz="1100">
              <a:latin typeface="Times New Roman"/>
              <a:ea typeface="Times New Roman"/>
              <a:cs typeface="Times New Roman"/>
              <a:sym typeface="Times New Roman"/>
            </a:endParaRPr>
          </a:p>
        </p:txBody>
      </p:sp>
      <p:sp>
        <p:nvSpPr>
          <p:cNvPr id="289" name="Google Shape;289;gdeda26f9c8_6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ded672123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ded672123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1100"/>
              <a:buNone/>
            </a:pPr>
            <a:r>
              <a:rPr lang="en-US" sz="1500">
                <a:latin typeface="Times New Roman"/>
                <a:ea typeface="Times New Roman"/>
                <a:cs typeface="Times New Roman"/>
                <a:sym typeface="Times New Roman"/>
              </a:rPr>
              <a:t>This is EunJeong, I’m going to present Data preprocessing, and text mining &amp; evaluation part. </a:t>
            </a:r>
            <a:r>
              <a:rPr lang="en-US" sz="1500">
                <a:latin typeface="Times New Roman"/>
                <a:ea typeface="Times New Roman"/>
                <a:cs typeface="Times New Roman"/>
                <a:sym typeface="Times New Roman"/>
              </a:rPr>
              <a:t> </a:t>
            </a:r>
            <a:endParaRPr sz="1500">
              <a:latin typeface="Times New Roman"/>
              <a:ea typeface="Times New Roman"/>
              <a:cs typeface="Times New Roman"/>
              <a:sym typeface="Times New Roman"/>
            </a:endParaRPr>
          </a:p>
          <a:p>
            <a:pPr indent="0" lvl="0" marL="0" rtl="0" algn="l">
              <a:lnSpc>
                <a:spcPct val="150000"/>
              </a:lnSpc>
              <a:spcBef>
                <a:spcPts val="0"/>
              </a:spcBef>
              <a:spcAft>
                <a:spcPts val="0"/>
              </a:spcAft>
              <a:buSzPts val="1100"/>
              <a:buNone/>
            </a:pPr>
            <a:r>
              <a:rPr lang="en-US" sz="1500">
                <a:latin typeface="Times New Roman"/>
                <a:ea typeface="Times New Roman"/>
                <a:cs typeface="Times New Roman"/>
                <a:sym typeface="Times New Roman"/>
              </a:rPr>
              <a:t>Our team initially decided to merge and sampling 3 datasets, ‘user’, ‘business’, and ‘review’, to see if there is more information we could obtain besides our main text data ‘review’. Therefore, </a:t>
            </a:r>
            <a:r>
              <a:rPr lang="en-US" sz="1500">
                <a:latin typeface="Times New Roman"/>
                <a:ea typeface="Times New Roman"/>
                <a:cs typeface="Times New Roman"/>
                <a:sym typeface="Times New Roman"/>
              </a:rPr>
              <a:t>the business and user data sets were merged into left-join, based on the review sample data set, then we dropped  duplicates and null values using Python. </a:t>
            </a:r>
            <a:endParaRPr sz="1500">
              <a:latin typeface="Times New Roman"/>
              <a:ea typeface="Times New Roman"/>
              <a:cs typeface="Times New Roman"/>
              <a:sym typeface="Times New Roman"/>
            </a:endParaRPr>
          </a:p>
          <a:p>
            <a:pPr indent="0" lvl="0" marL="0" rtl="0" algn="l">
              <a:lnSpc>
                <a:spcPct val="150000"/>
              </a:lnSpc>
              <a:spcBef>
                <a:spcPts val="0"/>
              </a:spcBef>
              <a:spcAft>
                <a:spcPts val="0"/>
              </a:spcAft>
              <a:buSzPts val="1100"/>
              <a:buNone/>
            </a:pPr>
            <a:r>
              <a:rPr lang="en-US" sz="1500">
                <a:latin typeface="Times New Roman"/>
                <a:ea typeface="Times New Roman"/>
                <a:cs typeface="Times New Roman"/>
                <a:sym typeface="Times New Roman"/>
              </a:rPr>
              <a:t>The 'sampling' process, which makes it as optimal input data, is a statistical procedure related to the selection of individual observations. Sampling helps to make statistical inferences about the population and make the model to run much more efficient. As our group’s goal is to identify potential useful reviews, we concluded around 13,000 independent observations would be enough. (49 sec)</a:t>
            </a:r>
            <a:endParaRPr sz="1500">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t/>
            </a:r>
            <a:endParaRPr sz="1500">
              <a:latin typeface="Times New Roman"/>
              <a:ea typeface="Times New Roman"/>
              <a:cs typeface="Times New Roman"/>
              <a:sym typeface="Times New Roman"/>
            </a:endParaRPr>
          </a:p>
        </p:txBody>
      </p:sp>
      <p:sp>
        <p:nvSpPr>
          <p:cNvPr id="304" name="Google Shape;304;gded672123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ded672123d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1500"/>
              <a:t>After exploring the data, to generate a training dataset, we concluded there are 3 different potential criterias to identify useful reviews which are  mean, median and standard deviation. As there were too many 0 ‘useful votes’ in our dataset, we excluded them first to prevent diluting the criteria of useful reviews and generated 3 different binary criteria datasets as follows. In here,  1 represents useful reviews and  0 represents not useful, based on each data set’s defined criteria. (33 secs)</a:t>
            </a:r>
            <a:endParaRPr sz="1500"/>
          </a:p>
        </p:txBody>
      </p:sp>
      <p:sp>
        <p:nvSpPr>
          <p:cNvPr id="328" name="Google Shape;328;gded672123d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ded672123d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5" name="Google Shape;355;gded672123d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800"/>
              <a:t>In the text preprocessing part, we pruned the text because it helped the dataset to improve acquiring the more meaningful text. Then, applied TF-IDF vector creation, which is a method to calculate how often a particular word appears in a whole document. </a:t>
            </a:r>
            <a:endParaRPr sz="1800"/>
          </a:p>
          <a:p>
            <a:pPr indent="0" lvl="0" marL="0" rtl="0" algn="l">
              <a:spcBef>
                <a:spcPts val="0"/>
              </a:spcBef>
              <a:spcAft>
                <a:spcPts val="0"/>
              </a:spcAft>
              <a:buNone/>
            </a:pPr>
            <a:r>
              <a:rPr lang="en-US" sz="1800"/>
              <a:t>Under the embedded process of ‘Process Documents from Data’ operator, we initially ran ‘Tokenization’, ‘filter stopwords’, ‘Transform Cases’, ‘Filter Tokens' (by length’), and ‘Stem’ operators. ‘Filter Tokens (by POS)’ was excluded as the process took more than 10 minutes to complete.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The given dataset has much more class of 0 than 1 which typically results in degraded performance of the learned model due to the dominant influence of the observed category of data. Therefore, we undersampled the given data set by matching the number of samples based on the low-rate data value by using the operator ‘Sample’. (51sec)</a:t>
            </a:r>
            <a:endParaRPr sz="1800"/>
          </a:p>
        </p:txBody>
      </p:sp>
      <p:sp>
        <p:nvSpPr>
          <p:cNvPr id="356" name="Google Shape;356;gded672123d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ded672123d_0_1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50000"/>
              </a:lnSpc>
              <a:spcBef>
                <a:spcPts val="1200"/>
              </a:spcBef>
              <a:spcAft>
                <a:spcPts val="0"/>
              </a:spcAft>
              <a:buClr>
                <a:schemeClr val="dk1"/>
              </a:buClr>
              <a:buSzPts val="1100"/>
              <a:buFont typeface="Arial"/>
              <a:buNone/>
            </a:pPr>
            <a:r>
              <a:rPr lang="en-US" sz="1800">
                <a:latin typeface="Times New Roman"/>
                <a:ea typeface="Times New Roman"/>
                <a:cs typeface="Times New Roman"/>
                <a:sym typeface="Times New Roman"/>
              </a:rPr>
              <a:t>Now, let’s move on to the text mining and evaluation part. Normally, accuracy is the most intuitive measure for evaluating classification models. Accuracy is most used when all the classes are equally important. However, when the data is unbalanced, precision, recall and F1-score could be better. The given dataset has the imbalanced data between class 1 and 0 in 1:5 ratio. However, in our case, we are classifying ‘useful’ and ‘not useful’ that are equally important because not only predicting ‘useful reviews’ brings extra profit by preparing the strategy, but also mis-classified ‘not useful reviews’ could cause a financial damage by ruining yelp user’s experience. Therefore, in the preprocessing stage, we undersampled the imbalanced data because if the number of data between 1 and 0 is too large, only the learning model of the dominant class takes place. (51 sec)</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sz="1800"/>
          </a:p>
        </p:txBody>
      </p:sp>
      <p:sp>
        <p:nvSpPr>
          <p:cNvPr id="383" name="Google Shape;383;gded672123d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ded672123d_0_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50000"/>
              </a:lnSpc>
              <a:spcBef>
                <a:spcPts val="1200"/>
              </a:spcBef>
              <a:spcAft>
                <a:spcPts val="1200"/>
              </a:spcAft>
              <a:buClr>
                <a:schemeClr val="dk1"/>
              </a:buClr>
              <a:buSzPts val="1100"/>
              <a:buFont typeface="Arial"/>
              <a:buNone/>
            </a:pPr>
            <a:r>
              <a:rPr lang="en-US" sz="1800">
                <a:latin typeface="Times New Roman"/>
                <a:ea typeface="Times New Roman"/>
                <a:cs typeface="Times New Roman"/>
                <a:sym typeface="Times New Roman"/>
              </a:rPr>
              <a:t>We ended up using </a:t>
            </a:r>
            <a:r>
              <a:rPr lang="en-US" sz="1800">
                <a:latin typeface="Times New Roman"/>
                <a:ea typeface="Times New Roman"/>
                <a:cs typeface="Times New Roman"/>
                <a:sym typeface="Times New Roman"/>
              </a:rPr>
              <a:t> Naive Bayes algorithm with Binary Term Occurrences. </a:t>
            </a:r>
            <a:r>
              <a:rPr lang="en-US" sz="1800">
                <a:latin typeface="Times New Roman"/>
                <a:ea typeface="Times New Roman"/>
                <a:cs typeface="Times New Roman"/>
                <a:sym typeface="Times New Roman"/>
              </a:rPr>
              <a:t> It is simple, fast, and very effective, especially </a:t>
            </a:r>
            <a:r>
              <a:rPr lang="en-US" sz="1800">
                <a:latin typeface="Times New Roman"/>
                <a:ea typeface="Times New Roman"/>
                <a:cs typeface="Times New Roman"/>
                <a:sym typeface="Times New Roman"/>
              </a:rPr>
              <a:t>when training the model.</a:t>
            </a:r>
            <a:r>
              <a:rPr lang="en-US" sz="1800">
                <a:latin typeface="Times New Roman"/>
                <a:ea typeface="Times New Roman"/>
                <a:cs typeface="Times New Roman"/>
                <a:sym typeface="Times New Roman"/>
              </a:rPr>
              <a:t> It works well regardless of the size of the data, therefore, estimation probabilities for prediction could be easily obtained. At this point, we decided to use the ‘Weight by Information Gain Ratio’ operator with top k 3000 weight relation because it calculates the weight of attributes with respect to the label attribute by using the information gain ratio. The higher the weight of an attribute, the more relevant it is considered. (34 sec)</a:t>
            </a:r>
            <a:endParaRPr sz="1800"/>
          </a:p>
        </p:txBody>
      </p:sp>
      <p:sp>
        <p:nvSpPr>
          <p:cNvPr id="420" name="Google Shape;420;gded672123d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ded672123d_0_2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50000"/>
              </a:lnSpc>
              <a:spcBef>
                <a:spcPts val="1200"/>
              </a:spcBef>
              <a:spcAft>
                <a:spcPts val="0"/>
              </a:spcAft>
              <a:buNone/>
            </a:pPr>
            <a:r>
              <a:rPr lang="en-US" sz="1800">
                <a:latin typeface="Times New Roman"/>
                <a:ea typeface="Times New Roman"/>
                <a:cs typeface="Times New Roman"/>
                <a:sym typeface="Times New Roman"/>
              </a:rPr>
              <a:t>Compared to the first phase of text pre-processing, ‘Transform Case’ and ‘Stem’ operators are excluded because for prediction models to identify useful reviews, ‘past tense’, ‘comparative’, ‘superlative’ or ‘capital letter’ do play a significant role. ‘Stemming’ and ‘Transform Cases’ could be useful such as identifying hot topics. In this case transforming all cases to one type and normalizing the same meaning words to one unified ‘Stem’ word might be more efficient to running the model. </a:t>
            </a:r>
            <a:r>
              <a:rPr lang="en-US" sz="1800">
                <a:highlight>
                  <a:srgbClr val="FFFFFF"/>
                </a:highlight>
                <a:latin typeface="Times New Roman"/>
                <a:ea typeface="Times New Roman"/>
                <a:cs typeface="Times New Roman"/>
                <a:sym typeface="Times New Roman"/>
              </a:rPr>
              <a:t>However, in our case, the reviews contain capital letters and different types of adjectives that presents unique patterns for useful reviews as follows:</a:t>
            </a:r>
            <a:endParaRPr sz="1800">
              <a:highlight>
                <a:srgbClr val="FFFFFF"/>
              </a:highlight>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US" sz="1800">
                <a:highlight>
                  <a:srgbClr val="FFFFFF"/>
                </a:highlight>
                <a:latin typeface="Times New Roman"/>
                <a:ea typeface="Times New Roman"/>
                <a:cs typeface="Times New Roman"/>
                <a:sym typeface="Times New Roman"/>
              </a:rPr>
              <a:t>As you see, </a:t>
            </a:r>
            <a:r>
              <a:rPr lang="en-US" sz="1800">
                <a:latin typeface="Times New Roman"/>
                <a:ea typeface="Times New Roman"/>
                <a:cs typeface="Times New Roman"/>
                <a:sym typeface="Times New Roman"/>
              </a:rPr>
              <a:t>some of the classified useful reviews emphasized their feelings with capital letters and used past tense to  describe their experiences from the business. Furthermore, a lot of useful reviews used comparative or superlative adjectives such as ‘slower’, ‘smoother’, ‘lighter’, ‘heavier’, ‘greatest’, ‘worst’, etc. Therefore, if those features are eliminated by ‘stemming’ or ‘transform cases’ operators, the accuracy of the model decreases. (64sec)</a:t>
            </a:r>
            <a:endParaRPr sz="1800">
              <a:latin typeface="Times New Roman"/>
              <a:ea typeface="Times New Roman"/>
              <a:cs typeface="Times New Roman"/>
              <a:sym typeface="Times New Roman"/>
            </a:endParaRPr>
          </a:p>
          <a:p>
            <a:pPr indent="0" lvl="0" marL="0" rtl="0" algn="l">
              <a:lnSpc>
                <a:spcPct val="150000"/>
              </a:lnSpc>
              <a:spcBef>
                <a:spcPts val="1200"/>
              </a:spcBef>
              <a:spcAft>
                <a:spcPts val="0"/>
              </a:spcAft>
              <a:buClr>
                <a:schemeClr val="dk1"/>
              </a:buClr>
              <a:buSzPts val="1100"/>
              <a:buFont typeface="Arial"/>
              <a:buNone/>
            </a:pPr>
            <a:r>
              <a:t/>
            </a:r>
            <a:endParaRPr sz="1800">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800"/>
          </a:p>
        </p:txBody>
      </p:sp>
      <p:sp>
        <p:nvSpPr>
          <p:cNvPr id="446" name="Google Shape;446;gded672123d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ded672123d_0_2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sz="2000"/>
              <a:t>Based on our classified model, here is our general findings in characteristic of useful &amp; not useful reviews. Gotten higher vote of useful reviews usually have more than 1 paragraph and the contents are very detail-oriented such as sharing </a:t>
            </a:r>
            <a:r>
              <a:rPr lang="en-US" sz="2000"/>
              <a:t>specific personal experiences. Also, the useful reviews frequently use comparatives adjective with many exclamation marks and less grammatical and spelling errors. On the other hand, not useful reviews do not contain meaningful descriptions as well as the length is too short to understand the business. Also, there are mare grammatical and spelling errors.  </a:t>
            </a:r>
            <a:endParaRPr sz="2000"/>
          </a:p>
          <a:p>
            <a:pPr indent="0" lvl="0" marL="0" rtl="0" algn="l">
              <a:spcBef>
                <a:spcPts val="0"/>
              </a:spcBef>
              <a:spcAft>
                <a:spcPts val="0"/>
              </a:spcAft>
              <a:buNone/>
            </a:pPr>
            <a:r>
              <a:rPr lang="en-US" sz="2000"/>
              <a:t>(40sec)</a:t>
            </a:r>
            <a:endParaRPr sz="2000"/>
          </a:p>
        </p:txBody>
      </p:sp>
      <p:sp>
        <p:nvSpPr>
          <p:cNvPr id="476" name="Google Shape;476;gded672123d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ded672123d_0_3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1200"/>
              </a:spcAft>
              <a:buClr>
                <a:schemeClr val="dk1"/>
              </a:buClr>
              <a:buSzPts val="1100"/>
              <a:buFont typeface="Arial"/>
              <a:buNone/>
            </a:pPr>
            <a:r>
              <a:rPr lang="en-US" sz="2000">
                <a:latin typeface="Times New Roman"/>
                <a:ea typeface="Times New Roman"/>
                <a:cs typeface="Times New Roman"/>
                <a:sym typeface="Times New Roman"/>
              </a:rPr>
              <a:t> To this end, we created an Yelp review mining with the Naive Bayes algorithm with 94.5% of accuracy. Through this modeling we were able to present four categories that identified the features of useful reviews based on the classified results.  Although the information obtained is limited, the model proposed a unique feature of useful reviews, and this feature could open a door for further algorithm development by setting more comprehensive classification criteria based on the project’s result. (31sec)</a:t>
            </a:r>
            <a:endParaRPr sz="2000"/>
          </a:p>
        </p:txBody>
      </p:sp>
      <p:sp>
        <p:nvSpPr>
          <p:cNvPr id="487" name="Google Shape;487;gded672123d_0_3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dedb7a5c26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gdedb7a5c26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gdedb7a5c26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Introduction</a:t>
            </a:r>
            <a:endParaRPr/>
          </a:p>
          <a:p>
            <a:pPr indent="0" lvl="0" marL="0" rtl="0" algn="l">
              <a:spcBef>
                <a:spcPts val="0"/>
              </a:spcBef>
              <a:spcAft>
                <a:spcPts val="0"/>
              </a:spcAft>
              <a:buNone/>
            </a:pPr>
            <a:r>
              <a:rPr lang="en-US"/>
              <a:t>Data Preprocessing</a:t>
            </a:r>
            <a:endParaRPr/>
          </a:p>
          <a:p>
            <a:pPr indent="0" lvl="0" marL="0" rtl="0" algn="l">
              <a:spcBef>
                <a:spcPts val="0"/>
              </a:spcBef>
              <a:spcAft>
                <a:spcPts val="0"/>
              </a:spcAft>
              <a:buNone/>
            </a:pPr>
            <a:r>
              <a:rPr lang="en-US"/>
              <a:t>Text mining &amp; evaluation</a:t>
            </a:r>
            <a:endParaRPr/>
          </a:p>
          <a:p>
            <a:pPr indent="0" lvl="0" marL="0" rtl="0" algn="l">
              <a:spcBef>
                <a:spcPts val="0"/>
              </a:spcBef>
              <a:spcAft>
                <a:spcPts val="0"/>
              </a:spcAft>
              <a:buNone/>
            </a:pPr>
            <a:r>
              <a:rPr lang="en-US"/>
              <a:t>Business Implications</a:t>
            </a:r>
            <a:endParaRPr/>
          </a:p>
          <a:p>
            <a:pPr indent="0" lvl="0" marL="0" rtl="0" algn="l">
              <a:spcBef>
                <a:spcPts val="0"/>
              </a:spcBef>
              <a:spcAft>
                <a:spcPts val="0"/>
              </a:spcAft>
              <a:buNone/>
            </a:pPr>
            <a:r>
              <a:rPr lang="en-US"/>
              <a:t>Further Extensions</a:t>
            </a:r>
            <a:endParaRPr/>
          </a:p>
        </p:txBody>
      </p:sp>
      <p:sp>
        <p:nvSpPr>
          <p:cNvPr id="102" name="Google Shape;10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dedb7a5c26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gdedb7a5c26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gdedb7a5c26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dee366d60c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gdee366d60c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dee366d60c_1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gdee366d60c_1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dedb7a5c26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gdedb7a5c26_0_1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5" name="Google Shape;615;gdedb7a5c26_0_19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dedb7a5c26_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gdedb7a5c26_0_2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gdedb7a5c26_0_2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dedb7a5c2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dedb7a5c2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https://www.yelp.com/biz/bonchon-metreon-san-Francisco</a:t>
            </a:r>
            <a:endParaRPr/>
          </a:p>
        </p:txBody>
      </p:sp>
      <p:sp>
        <p:nvSpPr>
          <p:cNvPr id="141" name="Google Shape;141;gdedb7a5c2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dedb7a5c26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dedb7a5c26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dedb7a5c26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500"/>
              <a:t>To define and predict the useful reviews, the important datasets that needed in this reports are 'yelp_review, 'yelp_business', and  'yelp_user' datasets. We also try to find out the correlation between the useful review and location or other variables. For instance, funny, cool reviews, business review count, business stars and review stars. </a:t>
            </a:r>
            <a:endParaRPr b="1" sz="1500"/>
          </a:p>
          <a:p>
            <a:pPr indent="0" lvl="0" marL="0" rtl="0" algn="l">
              <a:spcBef>
                <a:spcPts val="0"/>
              </a:spcBef>
              <a:spcAft>
                <a:spcPts val="0"/>
              </a:spcAft>
              <a:buNone/>
            </a:pPr>
            <a:r>
              <a:rPr b="1" lang="en-US" sz="1500"/>
              <a:t>Icon cite:</a:t>
            </a:r>
            <a:endParaRPr b="1" sz="1500"/>
          </a:p>
          <a:p>
            <a:pPr indent="0" lvl="0" marL="355600" rtl="0" algn="l">
              <a:lnSpc>
                <a:spcPct val="115000"/>
              </a:lnSpc>
              <a:spcBef>
                <a:spcPts val="1500"/>
              </a:spcBef>
              <a:spcAft>
                <a:spcPts val="0"/>
              </a:spcAft>
              <a:buClr>
                <a:schemeClr val="dk1"/>
              </a:buClr>
              <a:buSzPts val="1100"/>
              <a:buFont typeface="Arial"/>
              <a:buNone/>
            </a:pPr>
            <a:r>
              <a:rPr i="1" lang="en-US" sz="1100">
                <a:latin typeface="Arial"/>
                <a:ea typeface="Arial"/>
                <a:cs typeface="Arial"/>
                <a:sym typeface="Arial"/>
              </a:rPr>
              <a:t>Review Free Icon</a:t>
            </a:r>
            <a:r>
              <a:rPr lang="en-US" sz="1100">
                <a:latin typeface="Arial"/>
                <a:ea typeface="Arial"/>
                <a:cs typeface="Arial"/>
                <a:sym typeface="Arial"/>
              </a:rPr>
              <a:t>. Review Free Icon of Marketing (Outline) icon set. (n.d.). https://icon-icons.com/icon/review/152110. </a:t>
            </a:r>
            <a:endParaRPr/>
          </a:p>
          <a:p>
            <a:pPr indent="0" lvl="0" marL="355600" rtl="0" algn="l">
              <a:lnSpc>
                <a:spcPct val="115000"/>
              </a:lnSpc>
              <a:spcBef>
                <a:spcPts val="1500"/>
              </a:spcBef>
              <a:spcAft>
                <a:spcPts val="0"/>
              </a:spcAft>
              <a:buNone/>
            </a:pPr>
            <a:r>
              <a:rPr i="1" lang="en-US" sz="1100">
                <a:latin typeface="Arial"/>
                <a:ea typeface="Arial"/>
                <a:cs typeface="Arial"/>
                <a:sym typeface="Arial"/>
              </a:rPr>
              <a:t>Shop Free Icon</a:t>
            </a:r>
            <a:r>
              <a:rPr lang="en-US" sz="1100">
                <a:latin typeface="Arial"/>
                <a:ea typeface="Arial"/>
                <a:cs typeface="Arial"/>
                <a:sym typeface="Arial"/>
              </a:rPr>
              <a:t>. Shop Free Icon of iOS7 Minimal Icons. (n.d.). https://icon-icons.com/icon/shop/4001. </a:t>
            </a:r>
            <a:endParaRPr/>
          </a:p>
          <a:p>
            <a:pPr indent="0" lvl="0" marL="355600" rtl="0" algn="l">
              <a:lnSpc>
                <a:spcPct val="115000"/>
              </a:lnSpc>
              <a:spcBef>
                <a:spcPts val="1500"/>
              </a:spcBef>
              <a:spcAft>
                <a:spcPts val="0"/>
              </a:spcAft>
              <a:buNone/>
            </a:pPr>
            <a:r>
              <a:rPr i="1" lang="en-US" sz="1100">
                <a:latin typeface="Arial"/>
                <a:ea typeface="Arial"/>
                <a:cs typeface="Arial"/>
                <a:sym typeface="Arial"/>
              </a:rPr>
              <a:t>Accounts, group, people, user, group, users Free Icon</a:t>
            </a:r>
            <a:r>
              <a:rPr lang="en-US" sz="1100">
                <a:latin typeface="Arial"/>
                <a:ea typeface="Arial"/>
                <a:cs typeface="Arial"/>
                <a:sym typeface="Arial"/>
              </a:rPr>
              <a:t>. Accounts, group, people, user, group, users Free Icon of General Web Elements. (n.d.). https://icon-icons.com/icon/accounts-group-people-user-group-users/113923. </a:t>
            </a:r>
            <a:endParaRPr sz="1100">
              <a:latin typeface="Arial"/>
              <a:ea typeface="Arial"/>
              <a:cs typeface="Arial"/>
              <a:sym typeface="Arial"/>
            </a:endParaRPr>
          </a:p>
          <a:p>
            <a:pPr indent="0" lvl="0" marL="0" rtl="0" algn="l">
              <a:lnSpc>
                <a:spcPct val="150000"/>
              </a:lnSpc>
              <a:spcBef>
                <a:spcPts val="1500"/>
              </a:spcBef>
              <a:spcAft>
                <a:spcPts val="0"/>
              </a:spcAft>
              <a:buClr>
                <a:schemeClr val="dk1"/>
              </a:buClr>
              <a:buSzPts val="1100"/>
              <a:buFont typeface="Arial"/>
              <a:buNone/>
            </a:pPr>
            <a:r>
              <a:t/>
            </a:r>
            <a:endParaRPr/>
          </a:p>
        </p:txBody>
      </p:sp>
      <p:sp>
        <p:nvSpPr>
          <p:cNvPr id="198" name="Google Shape;1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400"/>
              <a:t>To find out about the sample dataset, we summarized the attributes by summary statistics. Through exploring the summary, our team identified the values of mean, std, min, max and median in the data and whether the data is skewed or not. </a:t>
            </a:r>
            <a:endParaRPr b="1" sz="1400"/>
          </a:p>
          <a:p>
            <a:pPr indent="0" lvl="0" marL="0" rtl="0" algn="l">
              <a:spcBef>
                <a:spcPts val="0"/>
              </a:spcBef>
              <a:spcAft>
                <a:spcPts val="0"/>
              </a:spcAft>
              <a:buNone/>
            </a:pPr>
            <a:r>
              <a:rPr b="1" lang="en-US" sz="1500"/>
              <a:t>Icon cite:</a:t>
            </a:r>
            <a:endParaRPr b="1" sz="1400"/>
          </a:p>
          <a:p>
            <a:pPr indent="0" lvl="0" marL="355600" rtl="0" algn="l">
              <a:lnSpc>
                <a:spcPct val="115000"/>
              </a:lnSpc>
              <a:spcBef>
                <a:spcPts val="1500"/>
              </a:spcBef>
              <a:spcAft>
                <a:spcPts val="0"/>
              </a:spcAft>
              <a:buNone/>
            </a:pPr>
            <a:r>
              <a:rPr i="1" lang="en-US" sz="1100">
                <a:latin typeface="Arial"/>
                <a:ea typeface="Arial"/>
                <a:cs typeface="Arial"/>
                <a:sym typeface="Arial"/>
              </a:rPr>
              <a:t>Statistics, charts, analysis, analytics, data Free Icon</a:t>
            </a:r>
            <a:r>
              <a:rPr lang="en-US" sz="1100">
                <a:latin typeface="Arial"/>
                <a:ea typeface="Arial"/>
                <a:cs typeface="Arial"/>
                <a:sym typeface="Arial"/>
              </a:rPr>
              <a:t>. Statistics, charts, analysis, analytics, data Free Icon of Design field. (n.d.). https://icon-icons.com/icon/statistics-charts-analysis-analytics-data/153186. </a:t>
            </a:r>
            <a:endParaRPr sz="1100">
              <a:latin typeface="Arial"/>
              <a:ea typeface="Arial"/>
              <a:cs typeface="Arial"/>
              <a:sym typeface="Arial"/>
            </a:endParaRPr>
          </a:p>
          <a:p>
            <a:pPr indent="0" lvl="0" marL="0" rtl="0" algn="l">
              <a:lnSpc>
                <a:spcPct val="150000"/>
              </a:lnSpc>
              <a:spcBef>
                <a:spcPts val="1500"/>
              </a:spcBef>
              <a:spcAft>
                <a:spcPts val="0"/>
              </a:spcAft>
              <a:buClr>
                <a:schemeClr val="dk1"/>
              </a:buClr>
              <a:buSzPts val="1100"/>
              <a:buFont typeface="Arial"/>
              <a:buNone/>
            </a:pPr>
            <a:r>
              <a:t/>
            </a:r>
            <a:endParaRPr b="1" sz="1400"/>
          </a:p>
        </p:txBody>
      </p:sp>
      <p:sp>
        <p:nvSpPr>
          <p:cNvPr id="215" name="Google Shape;2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deda26f9c8_6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400"/>
              <a:t>In addition, looked at the median for each attribute. We discovered that the review_useful had a median value of 0. This indicated that data mainly had the value of 0 and data may be skewed to the zero.</a:t>
            </a:r>
            <a:endParaRPr b="1" sz="1400"/>
          </a:p>
          <a:p>
            <a:pPr indent="0" lvl="0" marL="0" rtl="0" algn="l">
              <a:spcBef>
                <a:spcPts val="0"/>
              </a:spcBef>
              <a:spcAft>
                <a:spcPts val="0"/>
              </a:spcAft>
              <a:buNone/>
            </a:pPr>
            <a:r>
              <a:rPr b="1" lang="en-US" sz="1500"/>
              <a:t>Icon cite:</a:t>
            </a:r>
            <a:endParaRPr b="1" sz="1400"/>
          </a:p>
          <a:p>
            <a:pPr indent="0" lvl="0" marL="355600" rtl="0" algn="l">
              <a:lnSpc>
                <a:spcPct val="115000"/>
              </a:lnSpc>
              <a:spcBef>
                <a:spcPts val="1500"/>
              </a:spcBef>
              <a:spcAft>
                <a:spcPts val="0"/>
              </a:spcAft>
              <a:buNone/>
            </a:pPr>
            <a:r>
              <a:rPr i="1" lang="en-US" sz="1100">
                <a:latin typeface="Arial"/>
                <a:ea typeface="Arial"/>
                <a:cs typeface="Arial"/>
                <a:sym typeface="Arial"/>
              </a:rPr>
              <a:t>Statistics, charts, analysis, analytics, data Free Icon</a:t>
            </a:r>
            <a:r>
              <a:rPr lang="en-US" sz="1100">
                <a:latin typeface="Arial"/>
                <a:ea typeface="Arial"/>
                <a:cs typeface="Arial"/>
                <a:sym typeface="Arial"/>
              </a:rPr>
              <a:t>. Statistics, charts, analysis, analytics, data Free Icon of Design field. (n.d.). https://icon-icons.com/icon/statistics-charts-analysis-analytics-data/153186. </a:t>
            </a:r>
            <a:endParaRPr sz="1100">
              <a:latin typeface="Arial"/>
              <a:ea typeface="Arial"/>
              <a:cs typeface="Arial"/>
              <a:sym typeface="Arial"/>
            </a:endParaRPr>
          </a:p>
          <a:p>
            <a:pPr indent="0" lvl="0" marL="0" rtl="0" algn="l">
              <a:lnSpc>
                <a:spcPct val="150000"/>
              </a:lnSpc>
              <a:spcBef>
                <a:spcPts val="1500"/>
              </a:spcBef>
              <a:spcAft>
                <a:spcPts val="0"/>
              </a:spcAft>
              <a:buNone/>
            </a:pPr>
            <a:r>
              <a:t/>
            </a:r>
            <a:endParaRPr b="1" sz="1400"/>
          </a:p>
        </p:txBody>
      </p:sp>
      <p:sp>
        <p:nvSpPr>
          <p:cNvPr id="229" name="Google Shape;229;gdeda26f9c8_6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deda26f9c8_6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1000"/>
              </a:spcAft>
              <a:buNone/>
            </a:pPr>
            <a:r>
              <a:rPr b="1" lang="en-US" sz="1400"/>
              <a:t>In order to examine it deeply, we decided to exclude the reviews with zero votes of useful attributes and compare the summary statistics outcome with previous statistics that included the value of zero. Through this way to define the </a:t>
            </a:r>
            <a:r>
              <a:rPr b="1" lang="en-US" sz="1400"/>
              <a:t>criteria</a:t>
            </a:r>
            <a:r>
              <a:rPr b="1" lang="en-US" sz="1400"/>
              <a:t> for the text mining process.</a:t>
            </a:r>
            <a:endParaRPr b="1" sz="1400">
              <a:highlight>
                <a:srgbClr val="FFFFFF"/>
              </a:highlight>
            </a:endParaRPr>
          </a:p>
        </p:txBody>
      </p:sp>
      <p:sp>
        <p:nvSpPr>
          <p:cNvPr id="243" name="Google Shape;243;gdeda26f9c8_6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eda26f9c8_6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400">
                <a:highlight>
                  <a:srgbClr val="FFFFFF"/>
                </a:highlight>
              </a:rPr>
              <a:t>Our project further explored the relationship with useful attribute and the location to decide whether to limit the location to a specific area or not. </a:t>
            </a:r>
            <a:r>
              <a:rPr b="1" lang="en-US" sz="1400"/>
              <a:t>The figure indicates that all states have evenly distributed with about the same ratio of 5 to 5 to reviews that have zero useful votes and have over zero useful votes. Therefore, there is no need to narrow down to a specific area. </a:t>
            </a:r>
            <a:endParaRPr b="1" sz="1400"/>
          </a:p>
          <a:p>
            <a:pPr indent="0" lvl="0" marL="0" rtl="0" algn="l">
              <a:lnSpc>
                <a:spcPct val="150000"/>
              </a:lnSpc>
              <a:spcBef>
                <a:spcPts val="0"/>
              </a:spcBef>
              <a:spcAft>
                <a:spcPts val="0"/>
              </a:spcAft>
              <a:buClr>
                <a:schemeClr val="dk1"/>
              </a:buClr>
              <a:buSzPts val="1100"/>
              <a:buFont typeface="Arial"/>
              <a:buNone/>
            </a:pPr>
            <a:r>
              <a:rPr b="1" lang="en-US" sz="1400"/>
              <a:t>https://icon-icons.com/icon/bulb-idea-light/74600</a:t>
            </a:r>
            <a:endParaRPr b="1" sz="1400"/>
          </a:p>
        </p:txBody>
      </p:sp>
      <p:sp>
        <p:nvSpPr>
          <p:cNvPr id="270" name="Google Shape;270;gdeda26f9c8_6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슬라이드"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세로 텍스트"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세로 제목 및 텍스트"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 및 내용"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구역 머리글"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콘텐츠 2개"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비교"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제목만"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빈 화면"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콘텐츠"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캡션 있는 그림"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26.png"/><Relationship Id="rId6"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31.png"/><Relationship Id="rId6" Type="http://schemas.openxmlformats.org/officeDocument/2006/relationships/image" Target="../media/image36.png"/><Relationship Id="rId7" Type="http://schemas.openxmlformats.org/officeDocument/2006/relationships/image" Target="../media/image3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3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32.png"/><Relationship Id="rId6"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35.png"/><Relationship Id="rId6" Type="http://schemas.openxmlformats.org/officeDocument/2006/relationships/image" Target="../media/image3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3.png"/><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7.png"/><Relationship Id="rId5"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40.png"/><Relationship Id="rId6" Type="http://schemas.openxmlformats.org/officeDocument/2006/relationships/image" Target="../media/image15.png"/><Relationship Id="rId7"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4.png"/><Relationship Id="rId10" Type="http://schemas.openxmlformats.org/officeDocument/2006/relationships/image" Target="../media/image42.png"/><Relationship Id="rId9" Type="http://schemas.openxmlformats.org/officeDocument/2006/relationships/image" Target="../media/image40.png"/><Relationship Id="rId5" Type="http://schemas.openxmlformats.org/officeDocument/2006/relationships/image" Target="../media/image43.png"/><Relationship Id="rId6" Type="http://schemas.openxmlformats.org/officeDocument/2006/relationships/image" Target="../media/image7.png"/><Relationship Id="rId7" Type="http://schemas.openxmlformats.org/officeDocument/2006/relationships/image" Target="../media/image39.png"/><Relationship Id="rId8"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44.jpg"/><Relationship Id="rId6" Type="http://schemas.openxmlformats.org/officeDocument/2006/relationships/image" Target="../media/image49.png"/><Relationship Id="rId7" Type="http://schemas.openxmlformats.org/officeDocument/2006/relationships/image" Target="../media/image47.png"/><Relationship Id="rId8"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4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4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5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hyperlink" Target="https://www.yext.co.uk/products/network/yelp/" TargetMode="External"/><Relationship Id="rId5" Type="http://schemas.openxmlformats.org/officeDocument/2006/relationships/hyperlink" Target="https://www.digitalexaminer.com/just-say-no-fake-online-reviews" TargetMode="External"/><Relationship Id="rId6" Type="http://schemas.openxmlformats.org/officeDocument/2006/relationships/hyperlink" Target="https://www.yelp.com/biz/bonchon-metreon-san-Francisco" TargetMode="External"/><Relationship Id="rId7" Type="http://schemas.openxmlformats.org/officeDocument/2006/relationships/hyperlink" Target="https://en.wikipedia.org/wiki/Yel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4.png"/><Relationship Id="rId9" Type="http://schemas.openxmlformats.org/officeDocument/2006/relationships/image" Target="../media/image6.png"/><Relationship Id="rId5" Type="http://schemas.openxmlformats.org/officeDocument/2006/relationships/image" Target="../media/image1.png"/><Relationship Id="rId6" Type="http://schemas.openxmlformats.org/officeDocument/2006/relationships/image" Target="../media/image12.png"/><Relationship Id="rId7" Type="http://schemas.openxmlformats.org/officeDocument/2006/relationships/image" Target="../media/image10.png"/><Relationship Id="rId8"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4.png"/><Relationship Id="rId9" Type="http://schemas.openxmlformats.org/officeDocument/2006/relationships/image" Target="../media/image8.png"/><Relationship Id="rId5" Type="http://schemas.openxmlformats.org/officeDocument/2006/relationships/image" Target="../media/image15.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7.png"/><Relationship Id="rId7"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2.png"/><Relationship Id="rId6"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21.png"/><Relationship Id="rId7"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5.png"/><Relationship Id="rId6"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0" y="0"/>
            <a:ext cx="12185127" cy="6858000"/>
            <a:chOff x="0" y="0"/>
            <a:chExt cx="12185127" cy="6858000"/>
          </a:xfrm>
        </p:grpSpPr>
        <p:sp>
          <p:nvSpPr>
            <p:cNvPr id="90" name="Google Shape;90;p1"/>
            <p:cNvSpPr/>
            <p:nvPr/>
          </p:nvSpPr>
          <p:spPr>
            <a:xfrm>
              <a:off x="0" y="0"/>
              <a:ext cx="952500" cy="6858000"/>
            </a:xfrm>
            <a:prstGeom prst="rect">
              <a:avLst/>
            </a:prstGeom>
            <a:solidFill>
              <a:srgbClr val="604A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
            <p:cNvSpPr/>
            <p:nvPr/>
          </p:nvSpPr>
          <p:spPr>
            <a:xfrm>
              <a:off x="11232627" y="0"/>
              <a:ext cx="952500" cy="6858000"/>
            </a:xfrm>
            <a:prstGeom prst="rect">
              <a:avLst/>
            </a:prstGeom>
            <a:solidFill>
              <a:srgbClr val="604A8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Fake Online Reviews: Unethical, Illegal and Bad for Business" id="92" name="Google Shape;92;p1"/>
            <p:cNvPicPr preferRelativeResize="0"/>
            <p:nvPr/>
          </p:nvPicPr>
          <p:blipFill rotWithShape="1">
            <a:blip r:embed="rId3">
              <a:alphaModFix/>
            </a:blip>
            <a:srcRect b="0" l="0" r="0" t="0"/>
            <a:stretch/>
          </p:blipFill>
          <p:spPr>
            <a:xfrm>
              <a:off x="952500" y="0"/>
              <a:ext cx="10287000" cy="6858000"/>
            </a:xfrm>
            <a:prstGeom prst="rect">
              <a:avLst/>
            </a:prstGeom>
            <a:noFill/>
            <a:ln>
              <a:noFill/>
            </a:ln>
          </p:spPr>
        </p:pic>
      </p:grpSp>
      <p:sp>
        <p:nvSpPr>
          <p:cNvPr id="93" name="Google Shape;93;p1"/>
          <p:cNvSpPr/>
          <p:nvPr/>
        </p:nvSpPr>
        <p:spPr>
          <a:xfrm>
            <a:off x="6873" y="0"/>
            <a:ext cx="12192000" cy="6858000"/>
          </a:xfrm>
          <a:prstGeom prst="rect">
            <a:avLst/>
          </a:prstGeom>
          <a:solidFill>
            <a:schemeClr val="dk1">
              <a:alpha val="72549"/>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txBox="1"/>
          <p:nvPr/>
        </p:nvSpPr>
        <p:spPr>
          <a:xfrm>
            <a:off x="914401" y="1208315"/>
            <a:ext cx="9393534"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5400" u="none" cap="none" strike="noStrike">
                <a:solidFill>
                  <a:schemeClr val="lt1"/>
                </a:solidFill>
                <a:latin typeface="Calibri"/>
                <a:ea typeface="Calibri"/>
                <a:cs typeface="Calibri"/>
                <a:sym typeface="Calibri"/>
              </a:rPr>
              <a:t>Predicting</a:t>
            </a:r>
            <a:endParaRPr/>
          </a:p>
          <a:p>
            <a:pPr indent="0" lvl="0" marL="0" marR="0" rtl="0" algn="l">
              <a:spcBef>
                <a:spcPts val="0"/>
              </a:spcBef>
              <a:spcAft>
                <a:spcPts val="0"/>
              </a:spcAft>
              <a:buNone/>
            </a:pPr>
            <a:r>
              <a:rPr b="1" lang="en-US" sz="5400">
                <a:solidFill>
                  <a:schemeClr val="lt1"/>
                </a:solidFill>
                <a:latin typeface="Calibri"/>
                <a:ea typeface="Calibri"/>
                <a:cs typeface="Calibri"/>
                <a:sym typeface="Calibri"/>
              </a:rPr>
              <a:t>Useful Reviews On Yelp Dataset </a:t>
            </a:r>
            <a:endParaRPr b="1" sz="5400">
              <a:solidFill>
                <a:schemeClr val="lt1"/>
              </a:solidFill>
              <a:latin typeface="Calibri"/>
              <a:ea typeface="Calibri"/>
              <a:cs typeface="Calibri"/>
              <a:sym typeface="Calibri"/>
            </a:endParaRPr>
          </a:p>
        </p:txBody>
      </p:sp>
      <p:sp>
        <p:nvSpPr>
          <p:cNvPr id="95" name="Google Shape;95;p1"/>
          <p:cNvSpPr txBox="1"/>
          <p:nvPr/>
        </p:nvSpPr>
        <p:spPr>
          <a:xfrm>
            <a:off x="881008" y="5249616"/>
            <a:ext cx="5184035" cy="4000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2000"/>
              <a:buFont typeface="Calibri"/>
              <a:buNone/>
            </a:pPr>
            <a:r>
              <a:rPr b="1" i="0" lang="en-US" sz="2000" u="none" cap="none" strike="noStrike">
                <a:solidFill>
                  <a:schemeClr val="lt1"/>
                </a:solidFill>
                <a:latin typeface="Calibri"/>
                <a:ea typeface="Calibri"/>
                <a:cs typeface="Calibri"/>
                <a:sym typeface="Calibri"/>
              </a:rPr>
              <a:t>BA 576-400 Data and Text Mining Spring 2021 </a:t>
            </a:r>
            <a:endParaRPr sz="1800">
              <a:solidFill>
                <a:schemeClr val="lt1"/>
              </a:solidFill>
              <a:latin typeface="Calibri"/>
              <a:ea typeface="Calibri"/>
              <a:cs typeface="Calibri"/>
              <a:sym typeface="Calibri"/>
            </a:endParaRPr>
          </a:p>
        </p:txBody>
      </p:sp>
      <p:sp>
        <p:nvSpPr>
          <p:cNvPr id="96" name="Google Shape;96;p1"/>
          <p:cNvSpPr txBox="1"/>
          <p:nvPr/>
        </p:nvSpPr>
        <p:spPr>
          <a:xfrm>
            <a:off x="846468" y="5795431"/>
            <a:ext cx="7246188" cy="4000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Group 2: Eunjeong Heo, Hyomin Shin, Yi-Jen Chiang, Yu-Kai Chen</a:t>
            </a:r>
            <a:endParaRPr b="1" sz="2000">
              <a:solidFill>
                <a:schemeClr val="lt1"/>
              </a:solidFill>
              <a:latin typeface="Calibri"/>
              <a:ea typeface="Calibri"/>
              <a:cs typeface="Calibri"/>
              <a:sym typeface="Calibri"/>
            </a:endParaRPr>
          </a:p>
        </p:txBody>
      </p:sp>
      <p:cxnSp>
        <p:nvCxnSpPr>
          <p:cNvPr id="97" name="Google Shape;97;p1"/>
          <p:cNvCxnSpPr/>
          <p:nvPr/>
        </p:nvCxnSpPr>
        <p:spPr>
          <a:xfrm>
            <a:off x="846468" y="5749711"/>
            <a:ext cx="4889789" cy="0"/>
          </a:xfrm>
          <a:prstGeom prst="straightConnector1">
            <a:avLst/>
          </a:prstGeom>
          <a:noFill/>
          <a:ln cap="flat" cmpd="sng" w="12700">
            <a:solidFill>
              <a:srgbClr val="AEABAB"/>
            </a:solidFill>
            <a:prstDash val="solid"/>
            <a:miter lim="800000"/>
            <a:headEnd len="sm" w="sm" type="none"/>
            <a:tailEnd len="sm" w="sm" type="none"/>
          </a:ln>
        </p:spPr>
      </p:cxnSp>
      <p:pic>
        <p:nvPicPr>
          <p:cNvPr descr="Yelp | Update Your Yelp Business Listings - Yext" id="98" name="Google Shape;98;p1"/>
          <p:cNvPicPr preferRelativeResize="0"/>
          <p:nvPr/>
        </p:nvPicPr>
        <p:blipFill rotWithShape="1">
          <a:blip r:embed="rId4">
            <a:alphaModFix/>
          </a:blip>
          <a:srcRect b="0" l="0" r="0" t="0"/>
          <a:stretch/>
        </p:blipFill>
        <p:spPr>
          <a:xfrm>
            <a:off x="10697446" y="330622"/>
            <a:ext cx="1084108" cy="108411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gdeda26f9c8_6_1"/>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92" name="Google Shape;292;gdeda26f9c8_6_1"/>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gdeda26f9c8_6_1"/>
          <p:cNvSpPr txBox="1"/>
          <p:nvPr/>
        </p:nvSpPr>
        <p:spPr>
          <a:xfrm>
            <a:off x="1141125" y="309250"/>
            <a:ext cx="6810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Data Exploration</a:t>
            </a:r>
            <a:endParaRPr/>
          </a:p>
          <a:p>
            <a:pPr indent="0" lvl="0" marL="0" rtl="0" algn="l">
              <a:spcBef>
                <a:spcPts val="0"/>
              </a:spcBef>
              <a:spcAft>
                <a:spcPts val="0"/>
              </a:spcAft>
              <a:buNone/>
            </a:pPr>
            <a:r>
              <a:rPr b="1" lang="en-US" sz="2000">
                <a:solidFill>
                  <a:srgbClr val="3B3838"/>
                </a:solidFill>
                <a:latin typeface="Calibri"/>
                <a:ea typeface="Calibri"/>
                <a:cs typeface="Calibri"/>
                <a:sym typeface="Calibri"/>
              </a:rPr>
              <a:t>Run </a:t>
            </a:r>
            <a:r>
              <a:rPr b="1" lang="en-US" sz="2000">
                <a:solidFill>
                  <a:srgbClr val="3B3838"/>
                </a:solidFill>
                <a:latin typeface="Calibri"/>
                <a:ea typeface="Calibri"/>
                <a:cs typeface="Calibri"/>
                <a:sym typeface="Calibri"/>
              </a:rPr>
              <a:t>Regression Model</a:t>
            </a:r>
            <a:endParaRPr/>
          </a:p>
        </p:txBody>
      </p:sp>
      <p:pic>
        <p:nvPicPr>
          <p:cNvPr descr="Yelp | Update Your Yelp Business Listings - Yext" id="294" name="Google Shape;294;gdeda26f9c8_6_1"/>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sp>
        <p:nvSpPr>
          <p:cNvPr id="295" name="Google Shape;295;gdeda26f9c8_6_1"/>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2</a:t>
            </a:r>
            <a:endParaRPr b="1" sz="3200">
              <a:solidFill>
                <a:schemeClr val="lt1"/>
              </a:solidFill>
              <a:latin typeface="Calibri"/>
              <a:ea typeface="Calibri"/>
              <a:cs typeface="Calibri"/>
              <a:sym typeface="Calibri"/>
            </a:endParaRPr>
          </a:p>
        </p:txBody>
      </p:sp>
      <p:pic>
        <p:nvPicPr>
          <p:cNvPr id="296" name="Google Shape;296;gdeda26f9c8_6_1"/>
          <p:cNvPicPr preferRelativeResize="0"/>
          <p:nvPr/>
        </p:nvPicPr>
        <p:blipFill>
          <a:blip r:embed="rId5">
            <a:alphaModFix/>
          </a:blip>
          <a:stretch>
            <a:fillRect/>
          </a:stretch>
        </p:blipFill>
        <p:spPr>
          <a:xfrm>
            <a:off x="596300" y="1540125"/>
            <a:ext cx="6260425" cy="4916400"/>
          </a:xfrm>
          <a:prstGeom prst="rect">
            <a:avLst/>
          </a:prstGeom>
          <a:noFill/>
          <a:ln>
            <a:noFill/>
          </a:ln>
        </p:spPr>
      </p:pic>
      <p:grpSp>
        <p:nvGrpSpPr>
          <p:cNvPr id="297" name="Google Shape;297;gdeda26f9c8_6_1"/>
          <p:cNvGrpSpPr/>
          <p:nvPr/>
        </p:nvGrpSpPr>
        <p:grpSpPr>
          <a:xfrm>
            <a:off x="7427822" y="2369172"/>
            <a:ext cx="3102157" cy="3258304"/>
            <a:chOff x="7401550" y="3365175"/>
            <a:chExt cx="2741875" cy="2347650"/>
          </a:xfrm>
        </p:grpSpPr>
        <p:pic>
          <p:nvPicPr>
            <p:cNvPr id="298" name="Google Shape;298;gdeda26f9c8_6_1"/>
            <p:cNvPicPr preferRelativeResize="0"/>
            <p:nvPr/>
          </p:nvPicPr>
          <p:blipFill rotWithShape="1">
            <a:blip r:embed="rId5">
              <a:alphaModFix/>
            </a:blip>
            <a:srcRect b="1223" l="44407" r="15020" t="48633"/>
            <a:stretch/>
          </p:blipFill>
          <p:spPr>
            <a:xfrm>
              <a:off x="7724650" y="3365175"/>
              <a:ext cx="2418775" cy="2347650"/>
            </a:xfrm>
            <a:prstGeom prst="rect">
              <a:avLst/>
            </a:prstGeom>
            <a:noFill/>
            <a:ln>
              <a:noFill/>
            </a:ln>
          </p:spPr>
        </p:pic>
        <p:pic>
          <p:nvPicPr>
            <p:cNvPr id="299" name="Google Shape;299;gdeda26f9c8_6_1"/>
            <p:cNvPicPr preferRelativeResize="0"/>
            <p:nvPr/>
          </p:nvPicPr>
          <p:blipFill rotWithShape="1">
            <a:blip r:embed="rId5">
              <a:alphaModFix/>
            </a:blip>
            <a:srcRect b="0" l="48" r="94532" t="54971"/>
            <a:stretch/>
          </p:blipFill>
          <p:spPr>
            <a:xfrm>
              <a:off x="7401550" y="3365175"/>
              <a:ext cx="323100" cy="2347650"/>
            </a:xfrm>
            <a:prstGeom prst="rect">
              <a:avLst/>
            </a:prstGeom>
            <a:noFill/>
            <a:ln>
              <a:noFill/>
            </a:ln>
          </p:spPr>
        </p:pic>
      </p:grpSp>
      <p:sp>
        <p:nvSpPr>
          <p:cNvPr id="300" name="Google Shape;300;gdeda26f9c8_6_1"/>
          <p:cNvSpPr/>
          <p:nvPr/>
        </p:nvSpPr>
        <p:spPr>
          <a:xfrm>
            <a:off x="6918800" y="2115975"/>
            <a:ext cx="4120200" cy="3764700"/>
          </a:xfrm>
          <a:prstGeom prst="roundRect">
            <a:avLst>
              <a:gd fmla="val 16667" name="adj"/>
            </a:avLst>
          </a:prstGeom>
          <a:noFill/>
          <a:ln cap="flat" cmpd="sng" w="9525">
            <a:solidFill>
              <a:srgbClr val="C41200"/>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pic>
        <p:nvPicPr>
          <p:cNvPr id="306" name="Google Shape;306;gded672123d_0_0"/>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307" name="Google Shape;307;gded672123d_0_0"/>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8" name="Google Shape;308;gded672123d_0_0"/>
          <p:cNvSpPr txBox="1"/>
          <p:nvPr/>
        </p:nvSpPr>
        <p:spPr>
          <a:xfrm>
            <a:off x="1141126" y="309243"/>
            <a:ext cx="4746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41300"/>
                </a:solidFill>
                <a:latin typeface="Calibri"/>
                <a:ea typeface="Calibri"/>
                <a:cs typeface="Calibri"/>
                <a:sym typeface="Calibri"/>
              </a:rPr>
              <a:t>Data Preprocessing</a:t>
            </a:r>
            <a:endParaRPr/>
          </a:p>
          <a:p>
            <a:pPr indent="0" lvl="0" marL="0" marR="0" rtl="0" algn="l">
              <a:spcBef>
                <a:spcPts val="0"/>
              </a:spcBef>
              <a:spcAft>
                <a:spcPts val="0"/>
              </a:spcAft>
              <a:buNone/>
            </a:pPr>
            <a:r>
              <a:rPr b="1" lang="en-US" sz="2000">
                <a:solidFill>
                  <a:srgbClr val="3B3838"/>
                </a:solidFill>
                <a:latin typeface="Calibri"/>
                <a:ea typeface="Calibri"/>
                <a:cs typeface="Calibri"/>
                <a:sym typeface="Calibri"/>
              </a:rPr>
              <a:t>3-1. Data Merging, Cleansing and Sampling</a:t>
            </a:r>
            <a:endParaRPr/>
          </a:p>
        </p:txBody>
      </p:sp>
      <p:pic>
        <p:nvPicPr>
          <p:cNvPr descr="Yelp | Update Your Yelp Business Listings - Yext" id="309" name="Google Shape;309;gded672123d_0_0"/>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grpSp>
        <p:nvGrpSpPr>
          <p:cNvPr id="310" name="Google Shape;310;gded672123d_0_0"/>
          <p:cNvGrpSpPr/>
          <p:nvPr/>
        </p:nvGrpSpPr>
        <p:grpSpPr>
          <a:xfrm>
            <a:off x="1793405" y="2086357"/>
            <a:ext cx="8739612" cy="3305758"/>
            <a:chOff x="1793405" y="2086357"/>
            <a:chExt cx="8739612" cy="3305758"/>
          </a:xfrm>
        </p:grpSpPr>
        <p:grpSp>
          <p:nvGrpSpPr>
            <p:cNvPr id="311" name="Google Shape;311;gded672123d_0_0"/>
            <p:cNvGrpSpPr/>
            <p:nvPr/>
          </p:nvGrpSpPr>
          <p:grpSpPr>
            <a:xfrm>
              <a:off x="1793405" y="2086357"/>
              <a:ext cx="8739612" cy="3305758"/>
              <a:chOff x="1755676" y="2086357"/>
              <a:chExt cx="8739612" cy="3305758"/>
            </a:xfrm>
          </p:grpSpPr>
          <p:grpSp>
            <p:nvGrpSpPr>
              <p:cNvPr id="312" name="Google Shape;312;gded672123d_0_0"/>
              <p:cNvGrpSpPr/>
              <p:nvPr/>
            </p:nvGrpSpPr>
            <p:grpSpPr>
              <a:xfrm>
                <a:off x="1755676" y="2086357"/>
                <a:ext cx="3258600" cy="3305006"/>
                <a:chOff x="749441" y="2550938"/>
                <a:chExt cx="3258600" cy="3305006"/>
              </a:xfrm>
            </p:grpSpPr>
            <p:sp>
              <p:nvSpPr>
                <p:cNvPr id="313" name="Google Shape;313;gded672123d_0_0"/>
                <p:cNvSpPr/>
                <p:nvPr/>
              </p:nvSpPr>
              <p:spPr>
                <a:xfrm>
                  <a:off x="749441" y="5191144"/>
                  <a:ext cx="3258600" cy="664800"/>
                </a:xfrm>
                <a:prstGeom prst="roundRect">
                  <a:avLst>
                    <a:gd fmla="val 2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4" name="Google Shape;314;gded672123d_0_0"/>
                <p:cNvSpPr txBox="1"/>
                <p:nvPr/>
              </p:nvSpPr>
              <p:spPr>
                <a:xfrm>
                  <a:off x="787170" y="5299786"/>
                  <a:ext cx="3183300" cy="430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rgbClr val="3B3838"/>
                      </a:solidFill>
                      <a:latin typeface="Calibri"/>
                      <a:ea typeface="Calibri"/>
                      <a:cs typeface="Calibri"/>
                      <a:sym typeface="Calibri"/>
                    </a:rPr>
                    <a:t>user_business_review.csv</a:t>
                  </a:r>
                  <a:endParaRPr/>
                </a:p>
              </p:txBody>
            </p:sp>
            <p:pic>
              <p:nvPicPr>
                <p:cNvPr descr="Shape&#10;&#10;Description automatically generated with low confidence" id="315" name="Google Shape;315;gded672123d_0_0"/>
                <p:cNvPicPr preferRelativeResize="0"/>
                <p:nvPr/>
              </p:nvPicPr>
              <p:blipFill rotWithShape="1">
                <a:blip r:embed="rId5">
                  <a:alphaModFix/>
                </a:blip>
                <a:srcRect b="0" l="0" r="0" t="0"/>
                <a:stretch/>
              </p:blipFill>
              <p:spPr>
                <a:xfrm>
                  <a:off x="1339854" y="3396387"/>
                  <a:ext cx="2023670" cy="1619450"/>
                </a:xfrm>
                <a:prstGeom prst="rect">
                  <a:avLst/>
                </a:prstGeom>
                <a:noFill/>
                <a:ln>
                  <a:noFill/>
                </a:ln>
              </p:spPr>
            </p:pic>
            <p:sp>
              <p:nvSpPr>
                <p:cNvPr id="316" name="Google Shape;316;gded672123d_0_0"/>
                <p:cNvSpPr txBox="1"/>
                <p:nvPr/>
              </p:nvSpPr>
              <p:spPr>
                <a:xfrm>
                  <a:off x="1495499" y="2908623"/>
                  <a:ext cx="6834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B3838"/>
                      </a:solidFill>
                      <a:latin typeface="Calibri"/>
                      <a:ea typeface="Calibri"/>
                      <a:cs typeface="Calibri"/>
                      <a:sym typeface="Calibri"/>
                    </a:rPr>
                    <a:t>user</a:t>
                  </a:r>
                  <a:endParaRPr/>
                </a:p>
              </p:txBody>
            </p:sp>
            <p:sp>
              <p:nvSpPr>
                <p:cNvPr id="317" name="Google Shape;317;gded672123d_0_0"/>
                <p:cNvSpPr txBox="1"/>
                <p:nvPr/>
              </p:nvSpPr>
              <p:spPr>
                <a:xfrm>
                  <a:off x="1915321" y="2550938"/>
                  <a:ext cx="9012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B3838"/>
                      </a:solidFill>
                      <a:latin typeface="Calibri"/>
                      <a:ea typeface="Calibri"/>
                      <a:cs typeface="Calibri"/>
                      <a:sym typeface="Calibri"/>
                    </a:rPr>
                    <a:t>review</a:t>
                  </a:r>
                  <a:endParaRPr/>
                </a:p>
              </p:txBody>
            </p:sp>
            <p:sp>
              <p:nvSpPr>
                <p:cNvPr id="318" name="Google Shape;318;gded672123d_0_0"/>
                <p:cNvSpPr txBox="1"/>
                <p:nvPr/>
              </p:nvSpPr>
              <p:spPr>
                <a:xfrm>
                  <a:off x="2264194" y="2965618"/>
                  <a:ext cx="1104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B3838"/>
                      </a:solidFill>
                      <a:latin typeface="Calibri"/>
                      <a:ea typeface="Calibri"/>
                      <a:cs typeface="Calibri"/>
                      <a:sym typeface="Calibri"/>
                    </a:rPr>
                    <a:t>business</a:t>
                  </a:r>
                  <a:endParaRPr/>
                </a:p>
              </p:txBody>
            </p:sp>
          </p:grpSp>
          <p:sp>
            <p:nvSpPr>
              <p:cNvPr id="319" name="Google Shape;319;gded672123d_0_0"/>
              <p:cNvSpPr/>
              <p:nvPr/>
            </p:nvSpPr>
            <p:spPr>
              <a:xfrm>
                <a:off x="5775768" y="3284281"/>
                <a:ext cx="940200" cy="664800"/>
              </a:xfrm>
              <a:prstGeom prst="rightArrow">
                <a:avLst>
                  <a:gd fmla="val 25624" name="adj1"/>
                  <a:gd fmla="val 50000" name="adj2"/>
                </a:avLst>
              </a:prstGeom>
              <a:solidFill>
                <a:srgbClr val="3B3838"/>
              </a:solidFill>
              <a:ln cap="flat" cmpd="sng" w="12700">
                <a:solidFill>
                  <a:srgbClr val="3B383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20" name="Google Shape;320;gded672123d_0_0"/>
              <p:cNvGrpSpPr/>
              <p:nvPr/>
            </p:nvGrpSpPr>
            <p:grpSpPr>
              <a:xfrm>
                <a:off x="7640188" y="2286412"/>
                <a:ext cx="2855100" cy="3105703"/>
                <a:chOff x="7581239" y="2485609"/>
                <a:chExt cx="2855100" cy="3105703"/>
              </a:xfrm>
            </p:grpSpPr>
            <p:pic>
              <p:nvPicPr>
                <p:cNvPr descr="Shape&#10;&#10;Description automatically generated with low confidence" id="321" name="Google Shape;321;gded672123d_0_0"/>
                <p:cNvPicPr preferRelativeResize="0"/>
                <p:nvPr/>
              </p:nvPicPr>
              <p:blipFill rotWithShape="1">
                <a:blip r:embed="rId6">
                  <a:alphaModFix/>
                </a:blip>
                <a:srcRect b="0" l="0" r="0" t="0"/>
                <a:stretch/>
              </p:blipFill>
              <p:spPr>
                <a:xfrm>
                  <a:off x="8010911" y="2485609"/>
                  <a:ext cx="1995739" cy="1995739"/>
                </a:xfrm>
                <a:prstGeom prst="rect">
                  <a:avLst/>
                </a:prstGeom>
                <a:noFill/>
                <a:ln>
                  <a:noFill/>
                </a:ln>
              </p:spPr>
            </p:pic>
            <p:sp>
              <p:nvSpPr>
                <p:cNvPr id="322" name="Google Shape;322;gded672123d_0_0"/>
                <p:cNvSpPr/>
                <p:nvPr/>
              </p:nvSpPr>
              <p:spPr>
                <a:xfrm>
                  <a:off x="7581239" y="4713212"/>
                  <a:ext cx="2855100" cy="878100"/>
                </a:xfrm>
                <a:prstGeom prst="roundRect">
                  <a:avLst>
                    <a:gd fmla="val 2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gded672123d_0_0"/>
                <p:cNvSpPr txBox="1"/>
                <p:nvPr/>
              </p:nvSpPr>
              <p:spPr>
                <a:xfrm>
                  <a:off x="7628573" y="4767532"/>
                  <a:ext cx="27699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200">
                      <a:solidFill>
                        <a:srgbClr val="3B3838"/>
                      </a:solidFill>
                      <a:latin typeface="Calibri"/>
                      <a:ea typeface="Calibri"/>
                      <a:cs typeface="Calibri"/>
                      <a:sym typeface="Calibri"/>
                    </a:rPr>
                    <a:t>13,000 independent observations</a:t>
                  </a:r>
                  <a:endParaRPr/>
                </a:p>
              </p:txBody>
            </p:sp>
          </p:grpSp>
        </p:grpSp>
        <p:sp>
          <p:nvSpPr>
            <p:cNvPr id="324" name="Google Shape;324;gded672123d_0_0"/>
            <p:cNvSpPr txBox="1"/>
            <p:nvPr/>
          </p:nvSpPr>
          <p:spPr>
            <a:xfrm>
              <a:off x="5267824" y="4135611"/>
              <a:ext cx="1909800" cy="92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3B3838"/>
                  </a:solidFill>
                  <a:latin typeface="Calibri"/>
                  <a:ea typeface="Calibri"/>
                  <a:cs typeface="Calibri"/>
                  <a:sym typeface="Calibri"/>
                </a:rPr>
                <a:t>Dropping duplicates </a:t>
              </a:r>
              <a:endParaRPr/>
            </a:p>
            <a:p>
              <a:pPr indent="0" lvl="0" marL="0" marR="0" rtl="0" algn="ctr">
                <a:spcBef>
                  <a:spcPts val="0"/>
                </a:spcBef>
                <a:spcAft>
                  <a:spcPts val="0"/>
                </a:spcAft>
                <a:buNone/>
              </a:pPr>
              <a:r>
                <a:rPr b="1" lang="en-US" sz="1800">
                  <a:solidFill>
                    <a:srgbClr val="3B3838"/>
                  </a:solidFill>
                  <a:latin typeface="Calibri"/>
                  <a:ea typeface="Calibri"/>
                  <a:cs typeface="Calibri"/>
                  <a:sym typeface="Calibri"/>
                </a:rPr>
                <a:t>&amp; null values</a:t>
              </a:r>
              <a:endParaRPr/>
            </a:p>
          </p:txBody>
        </p:sp>
      </p:grpSp>
      <p:sp>
        <p:nvSpPr>
          <p:cNvPr id="325" name="Google Shape;325;gded672123d_0_0"/>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a:t>
            </a:r>
            <a:endParaRPr b="1" sz="3200">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gded672123d_0_24"/>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331" name="Google Shape;331;gded672123d_0_24"/>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2" name="Google Shape;332;gded672123d_0_24"/>
          <p:cNvSpPr txBox="1"/>
          <p:nvPr/>
        </p:nvSpPr>
        <p:spPr>
          <a:xfrm>
            <a:off x="1141126" y="309243"/>
            <a:ext cx="44775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B3838"/>
                </a:solidFill>
                <a:latin typeface="Calibri"/>
                <a:ea typeface="Calibri"/>
                <a:cs typeface="Calibri"/>
                <a:sym typeface="Calibri"/>
              </a:rPr>
              <a:t>Data Preprocessing</a:t>
            </a:r>
            <a:endParaRPr/>
          </a:p>
          <a:p>
            <a:pPr indent="0" lvl="0" marL="0" marR="0" rtl="0" algn="l">
              <a:spcBef>
                <a:spcPts val="0"/>
              </a:spcBef>
              <a:spcAft>
                <a:spcPts val="0"/>
              </a:spcAft>
              <a:buNone/>
            </a:pPr>
            <a:r>
              <a:rPr b="1" lang="en-US" sz="2000">
                <a:solidFill>
                  <a:srgbClr val="3B3838"/>
                </a:solidFill>
                <a:latin typeface="Calibri"/>
                <a:ea typeface="Calibri"/>
                <a:cs typeface="Calibri"/>
                <a:sym typeface="Calibri"/>
              </a:rPr>
              <a:t>3-2. Set a Criterion for a ‘Useful Review’ </a:t>
            </a:r>
            <a:endParaRPr/>
          </a:p>
        </p:txBody>
      </p:sp>
      <p:pic>
        <p:nvPicPr>
          <p:cNvPr descr="Yelp | Update Your Yelp Business Listings - Yext" id="333" name="Google Shape;333;gded672123d_0_24"/>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cxnSp>
        <p:nvCxnSpPr>
          <p:cNvPr id="334" name="Google Shape;334;gded672123d_0_24"/>
          <p:cNvCxnSpPr/>
          <p:nvPr/>
        </p:nvCxnSpPr>
        <p:spPr>
          <a:xfrm>
            <a:off x="3855950" y="3790025"/>
            <a:ext cx="2394300" cy="0"/>
          </a:xfrm>
          <a:prstGeom prst="straightConnector1">
            <a:avLst/>
          </a:prstGeom>
          <a:noFill/>
          <a:ln cap="flat" cmpd="sng" w="28575">
            <a:solidFill>
              <a:srgbClr val="C41200"/>
            </a:solidFill>
            <a:prstDash val="solid"/>
            <a:round/>
            <a:headEnd len="sm" w="sm" type="none"/>
            <a:tailEnd len="med" w="med" type="triangle"/>
          </a:ln>
        </p:spPr>
      </p:cxnSp>
      <p:sp>
        <p:nvSpPr>
          <p:cNvPr id="335" name="Google Shape;335;gded672123d_0_24"/>
          <p:cNvSpPr txBox="1"/>
          <p:nvPr/>
        </p:nvSpPr>
        <p:spPr>
          <a:xfrm>
            <a:off x="4079375" y="3535825"/>
            <a:ext cx="1790400" cy="406500"/>
          </a:xfrm>
          <a:prstGeom prst="rect">
            <a:avLst/>
          </a:prstGeom>
          <a:solidFill>
            <a:schemeClr val="lt1"/>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900" u="none" cap="none" strike="noStrike">
                <a:solidFill>
                  <a:srgbClr val="3B3838"/>
                </a:solidFill>
                <a:latin typeface="Calibri"/>
                <a:ea typeface="Calibri"/>
                <a:cs typeface="Calibri"/>
                <a:sym typeface="Calibri"/>
              </a:rPr>
              <a:t>Set a criterion</a:t>
            </a:r>
            <a:endParaRPr b="1" sz="1900">
              <a:solidFill>
                <a:srgbClr val="3B3838"/>
              </a:solidFill>
              <a:latin typeface="Calibri"/>
              <a:ea typeface="Calibri"/>
              <a:cs typeface="Calibri"/>
              <a:sym typeface="Calibri"/>
            </a:endParaRPr>
          </a:p>
        </p:txBody>
      </p:sp>
      <p:grpSp>
        <p:nvGrpSpPr>
          <p:cNvPr id="336" name="Google Shape;336;gded672123d_0_24"/>
          <p:cNvGrpSpPr/>
          <p:nvPr/>
        </p:nvGrpSpPr>
        <p:grpSpPr>
          <a:xfrm>
            <a:off x="6553592" y="1972747"/>
            <a:ext cx="4484904" cy="4025075"/>
            <a:chOff x="7367412" y="1798968"/>
            <a:chExt cx="3518400" cy="4025075"/>
          </a:xfrm>
        </p:grpSpPr>
        <p:grpSp>
          <p:nvGrpSpPr>
            <p:cNvPr id="337" name="Google Shape;337;gded672123d_0_24"/>
            <p:cNvGrpSpPr/>
            <p:nvPr/>
          </p:nvGrpSpPr>
          <p:grpSpPr>
            <a:xfrm>
              <a:off x="7367412" y="1798968"/>
              <a:ext cx="3518400" cy="1192668"/>
              <a:chOff x="7860237" y="1814230"/>
              <a:chExt cx="3518400" cy="1192668"/>
            </a:xfrm>
          </p:grpSpPr>
          <p:sp>
            <p:nvSpPr>
              <p:cNvPr id="338" name="Google Shape;338;gded672123d_0_24"/>
              <p:cNvSpPr txBox="1"/>
              <p:nvPr/>
            </p:nvSpPr>
            <p:spPr>
              <a:xfrm>
                <a:off x="7860237" y="1814230"/>
                <a:ext cx="3518400" cy="480600"/>
              </a:xfrm>
              <a:prstGeom prst="rect">
                <a:avLst/>
              </a:prstGeom>
              <a:solidFill>
                <a:srgbClr val="C41200"/>
              </a:solidFill>
              <a:ln cap="flat" cmpd="sng" w="9525">
                <a:solidFill>
                  <a:srgbClr val="C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sample_dataset (12951)_mean.csv</a:t>
                </a:r>
                <a:endParaRPr sz="1800">
                  <a:solidFill>
                    <a:schemeClr val="dk1"/>
                  </a:solidFill>
                  <a:latin typeface="Calibri"/>
                  <a:ea typeface="Calibri"/>
                  <a:cs typeface="Calibri"/>
                  <a:sym typeface="Calibri"/>
                </a:endParaRPr>
              </a:p>
            </p:txBody>
          </p:sp>
          <p:sp>
            <p:nvSpPr>
              <p:cNvPr id="339" name="Google Shape;339;gded672123d_0_24"/>
              <p:cNvSpPr/>
              <p:nvPr/>
            </p:nvSpPr>
            <p:spPr>
              <a:xfrm>
                <a:off x="7860237" y="2294698"/>
                <a:ext cx="3518400" cy="712200"/>
              </a:xfrm>
              <a:prstGeom prst="rect">
                <a:avLst/>
              </a:prstGeom>
              <a:solidFill>
                <a:schemeClr val="lt1"/>
              </a:solidFill>
              <a:ln cap="flat" cmpd="sng" w="9525">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340" name="Google Shape;340;gded672123d_0_24"/>
              <p:cNvSpPr txBox="1"/>
              <p:nvPr/>
            </p:nvSpPr>
            <p:spPr>
              <a:xfrm>
                <a:off x="7911758" y="2301249"/>
                <a:ext cx="3407100" cy="64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  1 : mean &gt; =3</a:t>
                </a:r>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0 : mean &lt; 3</a:t>
                </a:r>
                <a:endParaRPr sz="1800">
                  <a:solidFill>
                    <a:schemeClr val="dk1"/>
                  </a:solidFill>
                  <a:latin typeface="Calibri"/>
                  <a:ea typeface="Calibri"/>
                  <a:cs typeface="Calibri"/>
                  <a:sym typeface="Calibri"/>
                </a:endParaRPr>
              </a:p>
            </p:txBody>
          </p:sp>
        </p:grpSp>
        <p:grpSp>
          <p:nvGrpSpPr>
            <p:cNvPr id="341" name="Google Shape;341;gded672123d_0_24"/>
            <p:cNvGrpSpPr/>
            <p:nvPr/>
          </p:nvGrpSpPr>
          <p:grpSpPr>
            <a:xfrm>
              <a:off x="7367412" y="3232139"/>
              <a:ext cx="3518400" cy="1202568"/>
              <a:chOff x="7860237" y="1738030"/>
              <a:chExt cx="3518400" cy="1202568"/>
            </a:xfrm>
          </p:grpSpPr>
          <p:sp>
            <p:nvSpPr>
              <p:cNvPr id="342" name="Google Shape;342;gded672123d_0_24"/>
              <p:cNvSpPr txBox="1"/>
              <p:nvPr/>
            </p:nvSpPr>
            <p:spPr>
              <a:xfrm>
                <a:off x="7860237" y="1738030"/>
                <a:ext cx="3518400" cy="480600"/>
              </a:xfrm>
              <a:prstGeom prst="rect">
                <a:avLst/>
              </a:prstGeom>
              <a:solidFill>
                <a:srgbClr val="C41200"/>
              </a:solidFill>
              <a:ln cap="flat" cmpd="sng" w="9525">
                <a:solidFill>
                  <a:srgbClr val="C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sample_dataset (12951)_median.csv</a:t>
                </a:r>
                <a:endParaRPr sz="1800">
                  <a:solidFill>
                    <a:schemeClr val="dk1"/>
                  </a:solidFill>
                  <a:latin typeface="Calibri"/>
                  <a:ea typeface="Calibri"/>
                  <a:cs typeface="Calibri"/>
                  <a:sym typeface="Calibri"/>
                </a:endParaRPr>
              </a:p>
            </p:txBody>
          </p:sp>
          <p:sp>
            <p:nvSpPr>
              <p:cNvPr id="343" name="Google Shape;343;gded672123d_0_24"/>
              <p:cNvSpPr/>
              <p:nvPr/>
            </p:nvSpPr>
            <p:spPr>
              <a:xfrm>
                <a:off x="7860237" y="2218498"/>
                <a:ext cx="3518400" cy="722100"/>
              </a:xfrm>
              <a:prstGeom prst="rect">
                <a:avLst/>
              </a:prstGeom>
              <a:solidFill>
                <a:schemeClr val="lt1"/>
              </a:solidFill>
              <a:ln cap="flat" cmpd="sng" w="9525">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344" name="Google Shape;344;gded672123d_0_24"/>
              <p:cNvSpPr txBox="1"/>
              <p:nvPr/>
            </p:nvSpPr>
            <p:spPr>
              <a:xfrm>
                <a:off x="7915887" y="2178748"/>
                <a:ext cx="3407100" cy="576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     1 : median &gt;= 2</a:t>
                </a:r>
                <a:endParaRPr/>
              </a:p>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595959"/>
                    </a:solidFill>
                    <a:latin typeface="Calibri"/>
                    <a:ea typeface="Calibri"/>
                    <a:cs typeface="Calibri"/>
                    <a:sym typeface="Calibri"/>
                  </a:rPr>
                  <a:t>   </a:t>
                </a:r>
                <a:r>
                  <a:rPr b="1" lang="en-US" sz="1800">
                    <a:solidFill>
                      <a:srgbClr val="595959"/>
                    </a:solidFill>
                    <a:latin typeface="Calibri"/>
                    <a:ea typeface="Calibri"/>
                    <a:cs typeface="Calibri"/>
                    <a:sym typeface="Calibri"/>
                  </a:rPr>
                  <a:t>0 : </a:t>
                </a:r>
                <a:r>
                  <a:rPr b="1" i="0" lang="en-US" sz="1800" u="none" cap="none" strike="noStrike">
                    <a:solidFill>
                      <a:srgbClr val="595959"/>
                    </a:solidFill>
                    <a:latin typeface="Calibri"/>
                    <a:ea typeface="Calibri"/>
                    <a:cs typeface="Calibri"/>
                    <a:sym typeface="Calibri"/>
                  </a:rPr>
                  <a:t>median &lt; 2</a:t>
                </a:r>
                <a:endParaRPr sz="1800">
                  <a:solidFill>
                    <a:schemeClr val="dk1"/>
                  </a:solidFill>
                  <a:latin typeface="Calibri"/>
                  <a:ea typeface="Calibri"/>
                  <a:cs typeface="Calibri"/>
                  <a:sym typeface="Calibri"/>
                </a:endParaRPr>
              </a:p>
            </p:txBody>
          </p:sp>
        </p:grpSp>
        <p:grpSp>
          <p:nvGrpSpPr>
            <p:cNvPr id="345" name="Google Shape;345;gded672123d_0_24"/>
            <p:cNvGrpSpPr/>
            <p:nvPr/>
          </p:nvGrpSpPr>
          <p:grpSpPr>
            <a:xfrm>
              <a:off x="7367412" y="4665289"/>
              <a:ext cx="3518400" cy="1158754"/>
              <a:chOff x="7707837" y="3018780"/>
              <a:chExt cx="3518400" cy="1158754"/>
            </a:xfrm>
          </p:grpSpPr>
          <p:sp>
            <p:nvSpPr>
              <p:cNvPr id="346" name="Google Shape;346;gded672123d_0_24"/>
              <p:cNvSpPr txBox="1"/>
              <p:nvPr/>
            </p:nvSpPr>
            <p:spPr>
              <a:xfrm>
                <a:off x="7707837" y="3018780"/>
                <a:ext cx="3518400" cy="480600"/>
              </a:xfrm>
              <a:prstGeom prst="rect">
                <a:avLst/>
              </a:prstGeom>
              <a:solidFill>
                <a:srgbClr val="C41200"/>
              </a:solidFill>
              <a:ln cap="flat" cmpd="sng" w="9525">
                <a:solidFill>
                  <a:srgbClr val="C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sample_dataset (12951)_std.csv</a:t>
                </a:r>
                <a:endParaRPr sz="1800">
                  <a:solidFill>
                    <a:schemeClr val="dk1"/>
                  </a:solidFill>
                  <a:latin typeface="Calibri"/>
                  <a:ea typeface="Calibri"/>
                  <a:cs typeface="Calibri"/>
                  <a:sym typeface="Calibri"/>
                </a:endParaRPr>
              </a:p>
            </p:txBody>
          </p:sp>
          <p:sp>
            <p:nvSpPr>
              <p:cNvPr id="347" name="Google Shape;347;gded672123d_0_24"/>
              <p:cNvSpPr/>
              <p:nvPr/>
            </p:nvSpPr>
            <p:spPr>
              <a:xfrm>
                <a:off x="7707837" y="3499248"/>
                <a:ext cx="3518400" cy="644400"/>
              </a:xfrm>
              <a:prstGeom prst="rect">
                <a:avLst/>
              </a:prstGeom>
              <a:solidFill>
                <a:schemeClr val="lt1"/>
              </a:solidFill>
              <a:ln cap="flat" cmpd="sng" w="9525">
                <a:solidFill>
                  <a:srgbClr val="75707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348" name="Google Shape;348;gded672123d_0_24"/>
              <p:cNvSpPr txBox="1"/>
              <p:nvPr/>
            </p:nvSpPr>
            <p:spPr>
              <a:xfrm>
                <a:off x="7763493" y="3465334"/>
                <a:ext cx="3407100" cy="712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US" sz="1800">
                    <a:solidFill>
                      <a:srgbClr val="595959"/>
                    </a:solidFill>
                    <a:latin typeface="Calibri"/>
                    <a:ea typeface="Calibri"/>
                    <a:cs typeface="Calibri"/>
                    <a:sym typeface="Calibri"/>
                  </a:rPr>
                  <a:t> 1 :</a:t>
                </a:r>
                <a:r>
                  <a:rPr b="1" i="0" lang="en-US" sz="1800" u="none" cap="none" strike="noStrike">
                    <a:solidFill>
                      <a:srgbClr val="595959"/>
                    </a:solidFill>
                    <a:latin typeface="Calibri"/>
                    <a:ea typeface="Calibri"/>
                    <a:cs typeface="Calibri"/>
                    <a:sym typeface="Calibri"/>
                  </a:rPr>
                  <a:t> std &gt;=5 </a:t>
                </a:r>
                <a:endParaRPr/>
              </a:p>
              <a:p>
                <a:pPr indent="0" lvl="0" marL="0" marR="0" rtl="0" algn="ctr">
                  <a:lnSpc>
                    <a:spcPct val="100000"/>
                  </a:lnSpc>
                  <a:spcBef>
                    <a:spcPts val="0"/>
                  </a:spcBef>
                  <a:spcAft>
                    <a:spcPts val="0"/>
                  </a:spcAft>
                  <a:buClr>
                    <a:srgbClr val="000000"/>
                  </a:buClr>
                  <a:buSzPts val="1800"/>
                  <a:buFont typeface="Arial"/>
                  <a:buNone/>
                </a:pPr>
                <a:r>
                  <a:rPr b="1" lang="en-US" sz="1800">
                    <a:solidFill>
                      <a:srgbClr val="595959"/>
                    </a:solidFill>
                    <a:latin typeface="Calibri"/>
                    <a:ea typeface="Calibri"/>
                    <a:cs typeface="Calibri"/>
                    <a:sym typeface="Calibri"/>
                  </a:rPr>
                  <a:t>0 : </a:t>
                </a:r>
                <a:r>
                  <a:rPr b="1" i="0" lang="en-US" sz="1800" u="none" cap="none" strike="noStrike">
                    <a:solidFill>
                      <a:srgbClr val="595959"/>
                    </a:solidFill>
                    <a:latin typeface="Calibri"/>
                    <a:ea typeface="Calibri"/>
                    <a:cs typeface="Calibri"/>
                    <a:sym typeface="Calibri"/>
                  </a:rPr>
                  <a:t>std &lt; 5 </a:t>
                </a:r>
                <a:endParaRPr/>
              </a:p>
            </p:txBody>
          </p:sp>
        </p:grpSp>
      </p:grpSp>
      <p:grpSp>
        <p:nvGrpSpPr>
          <p:cNvPr id="349" name="Google Shape;349;gded672123d_0_24"/>
          <p:cNvGrpSpPr/>
          <p:nvPr/>
        </p:nvGrpSpPr>
        <p:grpSpPr>
          <a:xfrm>
            <a:off x="749340" y="2682001"/>
            <a:ext cx="3377400" cy="2235990"/>
            <a:chOff x="985814" y="2847484"/>
            <a:chExt cx="3377400" cy="2235990"/>
          </a:xfrm>
        </p:grpSpPr>
        <p:pic>
          <p:nvPicPr>
            <p:cNvPr descr="Shape&#10;&#10;Description automatically generated with low confidence" id="350" name="Google Shape;350;gded672123d_0_24"/>
            <p:cNvPicPr preferRelativeResize="0"/>
            <p:nvPr/>
          </p:nvPicPr>
          <p:blipFill rotWithShape="1">
            <a:blip r:embed="rId5">
              <a:alphaModFix/>
            </a:blip>
            <a:srcRect b="0" l="0" r="0" t="0"/>
            <a:stretch/>
          </p:blipFill>
          <p:spPr>
            <a:xfrm>
              <a:off x="2068725" y="2847484"/>
              <a:ext cx="1416826" cy="1416826"/>
            </a:xfrm>
            <a:prstGeom prst="rect">
              <a:avLst/>
            </a:prstGeom>
            <a:noFill/>
            <a:ln>
              <a:noFill/>
            </a:ln>
          </p:spPr>
        </p:pic>
        <p:sp>
          <p:nvSpPr>
            <p:cNvPr id="351" name="Google Shape;351;gded672123d_0_24"/>
            <p:cNvSpPr txBox="1"/>
            <p:nvPr/>
          </p:nvSpPr>
          <p:spPr>
            <a:xfrm>
              <a:off x="985814" y="4375474"/>
              <a:ext cx="33774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B3838"/>
                  </a:solidFill>
                  <a:latin typeface="Calibri"/>
                  <a:ea typeface="Calibri"/>
                  <a:cs typeface="Calibri"/>
                  <a:sym typeface="Calibri"/>
                </a:rPr>
                <a:t>Data Exploration</a:t>
              </a:r>
              <a:endParaRPr sz="2000"/>
            </a:p>
            <a:p>
              <a:pPr indent="0" lvl="0" marL="0" marR="0" rtl="0" algn="ctr">
                <a:spcBef>
                  <a:spcPts val="0"/>
                </a:spcBef>
                <a:spcAft>
                  <a:spcPts val="0"/>
                </a:spcAft>
                <a:buNone/>
              </a:pPr>
              <a:r>
                <a:rPr b="1" lang="en-US" sz="2000">
                  <a:solidFill>
                    <a:srgbClr val="3B3838"/>
                  </a:solidFill>
                  <a:latin typeface="Calibri"/>
                  <a:ea typeface="Calibri"/>
                  <a:cs typeface="Calibri"/>
                  <a:sym typeface="Calibri"/>
                </a:rPr>
                <a:t>‘user_business_review.csv’</a:t>
              </a:r>
              <a:endParaRPr sz="2000"/>
            </a:p>
          </p:txBody>
        </p:sp>
      </p:grpSp>
      <p:sp>
        <p:nvSpPr>
          <p:cNvPr id="352" name="Google Shape;352;gded672123d_0_24"/>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a:t>
            </a:r>
            <a:endParaRPr b="1" sz="32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gded672123d_0_50"/>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359" name="Google Shape;359;gded672123d_0_50"/>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gded672123d_0_50"/>
          <p:cNvSpPr txBox="1"/>
          <p:nvPr/>
        </p:nvSpPr>
        <p:spPr>
          <a:xfrm>
            <a:off x="1141126" y="309243"/>
            <a:ext cx="48459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B3838"/>
                </a:solidFill>
                <a:latin typeface="Calibri"/>
                <a:ea typeface="Calibri"/>
                <a:cs typeface="Calibri"/>
                <a:sym typeface="Calibri"/>
              </a:rPr>
              <a:t>Data Preprocessing</a:t>
            </a:r>
            <a:endParaRPr/>
          </a:p>
          <a:p>
            <a:pPr indent="0" lvl="0" marL="0" marR="0" rtl="0" algn="l">
              <a:spcBef>
                <a:spcPts val="0"/>
              </a:spcBef>
              <a:spcAft>
                <a:spcPts val="0"/>
              </a:spcAft>
              <a:buNone/>
            </a:pPr>
            <a:r>
              <a:rPr b="1" lang="en-US" sz="2000">
                <a:solidFill>
                  <a:srgbClr val="3B3838"/>
                </a:solidFill>
                <a:latin typeface="Calibri"/>
                <a:ea typeface="Calibri"/>
                <a:cs typeface="Calibri"/>
                <a:sym typeface="Calibri"/>
              </a:rPr>
              <a:t>3-3. Text Preprocessing and Under Sampling</a:t>
            </a:r>
            <a:endParaRPr/>
          </a:p>
        </p:txBody>
      </p:sp>
      <p:pic>
        <p:nvPicPr>
          <p:cNvPr descr="Yelp | Update Your Yelp Business Listings - Yext" id="361" name="Google Shape;361;gded672123d_0_50"/>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grpSp>
        <p:nvGrpSpPr>
          <p:cNvPr id="362" name="Google Shape;362;gded672123d_0_50"/>
          <p:cNvGrpSpPr/>
          <p:nvPr/>
        </p:nvGrpSpPr>
        <p:grpSpPr>
          <a:xfrm>
            <a:off x="1520949" y="1337171"/>
            <a:ext cx="9248100" cy="2264000"/>
            <a:chOff x="2071868" y="3673860"/>
            <a:chExt cx="9248100" cy="2264000"/>
          </a:xfrm>
        </p:grpSpPr>
        <p:pic>
          <p:nvPicPr>
            <p:cNvPr id="363" name="Google Shape;363;gded672123d_0_50"/>
            <p:cNvPicPr preferRelativeResize="0"/>
            <p:nvPr/>
          </p:nvPicPr>
          <p:blipFill rotWithShape="1">
            <a:blip r:embed="rId5">
              <a:alphaModFix/>
            </a:blip>
            <a:srcRect b="32524" l="0" r="0" t="15193"/>
            <a:stretch/>
          </p:blipFill>
          <p:spPr>
            <a:xfrm>
              <a:off x="2164465" y="4822958"/>
              <a:ext cx="9062977" cy="956357"/>
            </a:xfrm>
            <a:prstGeom prst="rect">
              <a:avLst/>
            </a:prstGeom>
            <a:noFill/>
            <a:ln>
              <a:noFill/>
            </a:ln>
          </p:spPr>
        </p:pic>
        <p:sp>
          <p:nvSpPr>
            <p:cNvPr id="364" name="Google Shape;364;gded672123d_0_50"/>
            <p:cNvSpPr/>
            <p:nvPr/>
          </p:nvSpPr>
          <p:spPr>
            <a:xfrm>
              <a:off x="2071868" y="4342160"/>
              <a:ext cx="9248100" cy="1595700"/>
            </a:xfrm>
            <a:prstGeom prst="roundRect">
              <a:avLst>
                <a:gd fmla="val 16667" name="adj"/>
              </a:avLst>
            </a:prstGeom>
            <a:noFill/>
            <a:ln cap="flat" cmpd="sng" w="9525">
              <a:solidFill>
                <a:srgbClr val="C41200"/>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65" name="Google Shape;365;gded672123d_0_50"/>
            <p:cNvPicPr preferRelativeResize="0"/>
            <p:nvPr/>
          </p:nvPicPr>
          <p:blipFill rotWithShape="1">
            <a:blip r:embed="rId6">
              <a:alphaModFix/>
            </a:blip>
            <a:srcRect b="0" l="0" r="0" t="0"/>
            <a:stretch/>
          </p:blipFill>
          <p:spPr>
            <a:xfrm>
              <a:off x="2458052" y="3673860"/>
              <a:ext cx="2982048" cy="990600"/>
            </a:xfrm>
            <a:prstGeom prst="rect">
              <a:avLst/>
            </a:prstGeom>
            <a:noFill/>
            <a:ln>
              <a:noFill/>
            </a:ln>
          </p:spPr>
        </p:pic>
      </p:grpSp>
      <p:grpSp>
        <p:nvGrpSpPr>
          <p:cNvPr id="366" name="Google Shape;366;gded672123d_0_50"/>
          <p:cNvGrpSpPr/>
          <p:nvPr/>
        </p:nvGrpSpPr>
        <p:grpSpPr>
          <a:xfrm>
            <a:off x="4897725" y="3930780"/>
            <a:ext cx="2189754" cy="462600"/>
            <a:chOff x="1719782" y="4479367"/>
            <a:chExt cx="2319900" cy="462600"/>
          </a:xfrm>
        </p:grpSpPr>
        <p:sp>
          <p:nvSpPr>
            <p:cNvPr id="367" name="Google Shape;367;gded672123d_0_50"/>
            <p:cNvSpPr/>
            <p:nvPr/>
          </p:nvSpPr>
          <p:spPr>
            <a:xfrm>
              <a:off x="1719782" y="4479367"/>
              <a:ext cx="2319900" cy="462600"/>
            </a:xfrm>
            <a:prstGeom prst="roundRect">
              <a:avLst>
                <a:gd fmla="val 2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gded672123d_0_50"/>
            <p:cNvSpPr txBox="1"/>
            <p:nvPr/>
          </p:nvSpPr>
          <p:spPr>
            <a:xfrm>
              <a:off x="1823372" y="4511119"/>
              <a:ext cx="20862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B3838"/>
                  </a:solidFill>
                  <a:latin typeface="Calibri"/>
                  <a:ea typeface="Calibri"/>
                  <a:cs typeface="Calibri"/>
                  <a:sym typeface="Calibri"/>
                </a:rPr>
                <a:t>TF-IDF</a:t>
              </a:r>
              <a:endParaRPr/>
            </a:p>
          </p:txBody>
        </p:sp>
      </p:grpSp>
      <p:pic>
        <p:nvPicPr>
          <p:cNvPr id="369" name="Google Shape;369;gded672123d_0_50"/>
          <p:cNvPicPr preferRelativeResize="0"/>
          <p:nvPr/>
        </p:nvPicPr>
        <p:blipFill rotWithShape="1">
          <a:blip r:embed="rId7">
            <a:alphaModFix/>
          </a:blip>
          <a:srcRect b="17433" l="4434" r="0" t="12129"/>
          <a:stretch/>
        </p:blipFill>
        <p:spPr>
          <a:xfrm>
            <a:off x="1786984" y="4848283"/>
            <a:ext cx="6334125" cy="1187587"/>
          </a:xfrm>
          <a:prstGeom prst="rect">
            <a:avLst/>
          </a:prstGeom>
          <a:noFill/>
          <a:ln>
            <a:noFill/>
          </a:ln>
        </p:spPr>
      </p:pic>
      <p:sp>
        <p:nvSpPr>
          <p:cNvPr id="370" name="Google Shape;370;gded672123d_0_50"/>
          <p:cNvSpPr/>
          <p:nvPr/>
        </p:nvSpPr>
        <p:spPr>
          <a:xfrm>
            <a:off x="1520950" y="4678727"/>
            <a:ext cx="9248100" cy="1595700"/>
          </a:xfrm>
          <a:prstGeom prst="roundRect">
            <a:avLst>
              <a:gd fmla="val 16667" name="adj"/>
            </a:avLst>
          </a:prstGeom>
          <a:noFill/>
          <a:ln cap="flat" cmpd="sng" w="9525">
            <a:solidFill>
              <a:srgbClr val="C41200"/>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71" name="Google Shape;371;gded672123d_0_50"/>
          <p:cNvGrpSpPr/>
          <p:nvPr/>
        </p:nvGrpSpPr>
        <p:grpSpPr>
          <a:xfrm>
            <a:off x="8245877" y="5061432"/>
            <a:ext cx="2189754" cy="761301"/>
            <a:chOff x="1719782" y="4479367"/>
            <a:chExt cx="2319900" cy="462600"/>
          </a:xfrm>
        </p:grpSpPr>
        <p:sp>
          <p:nvSpPr>
            <p:cNvPr id="372" name="Google Shape;372;gded672123d_0_50"/>
            <p:cNvSpPr/>
            <p:nvPr/>
          </p:nvSpPr>
          <p:spPr>
            <a:xfrm>
              <a:off x="1719782" y="4479367"/>
              <a:ext cx="2319900" cy="462600"/>
            </a:xfrm>
            <a:prstGeom prst="roundRect">
              <a:avLst>
                <a:gd fmla="val 2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gded672123d_0_50"/>
            <p:cNvSpPr txBox="1"/>
            <p:nvPr/>
          </p:nvSpPr>
          <p:spPr>
            <a:xfrm>
              <a:off x="1823372" y="4511119"/>
              <a:ext cx="2086200" cy="43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B3838"/>
                  </a:solidFill>
                  <a:latin typeface="Calibri"/>
                  <a:ea typeface="Calibri"/>
                  <a:cs typeface="Calibri"/>
                  <a:sym typeface="Calibri"/>
                </a:rPr>
                <a:t>Under sampling</a:t>
              </a:r>
              <a:endParaRPr/>
            </a:p>
            <a:p>
              <a:pPr indent="0" lvl="0" marL="0" marR="0" rtl="0" algn="ctr">
                <a:spcBef>
                  <a:spcPts val="0"/>
                </a:spcBef>
                <a:spcAft>
                  <a:spcPts val="0"/>
                </a:spcAft>
                <a:buNone/>
              </a:pPr>
              <a:r>
                <a:rPr b="1" lang="en-US" sz="2000">
                  <a:solidFill>
                    <a:srgbClr val="3B3838"/>
                  </a:solidFill>
                  <a:latin typeface="Calibri"/>
                  <a:ea typeface="Calibri"/>
                  <a:cs typeface="Calibri"/>
                  <a:sym typeface="Calibri"/>
                </a:rPr>
                <a:t>(2000, 2000)</a:t>
              </a:r>
              <a:endParaRPr/>
            </a:p>
          </p:txBody>
        </p:sp>
      </p:grpSp>
      <p:grpSp>
        <p:nvGrpSpPr>
          <p:cNvPr id="374" name="Google Shape;374;gded672123d_0_50"/>
          <p:cNvGrpSpPr/>
          <p:nvPr/>
        </p:nvGrpSpPr>
        <p:grpSpPr>
          <a:xfrm>
            <a:off x="1681584" y="3946749"/>
            <a:ext cx="2189754" cy="462600"/>
            <a:chOff x="1719782" y="4479367"/>
            <a:chExt cx="2319900" cy="462600"/>
          </a:xfrm>
        </p:grpSpPr>
        <p:sp>
          <p:nvSpPr>
            <p:cNvPr id="375" name="Google Shape;375;gded672123d_0_50"/>
            <p:cNvSpPr/>
            <p:nvPr/>
          </p:nvSpPr>
          <p:spPr>
            <a:xfrm>
              <a:off x="1719782" y="4479367"/>
              <a:ext cx="2319900" cy="462600"/>
            </a:xfrm>
            <a:prstGeom prst="roundRect">
              <a:avLst>
                <a:gd fmla="val 2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gded672123d_0_50"/>
            <p:cNvSpPr txBox="1"/>
            <p:nvPr/>
          </p:nvSpPr>
          <p:spPr>
            <a:xfrm>
              <a:off x="1823372" y="4511119"/>
              <a:ext cx="20862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B3838"/>
                  </a:solidFill>
                  <a:latin typeface="Calibri"/>
                  <a:ea typeface="Calibri"/>
                  <a:cs typeface="Calibri"/>
                  <a:sym typeface="Calibri"/>
                </a:rPr>
                <a:t>Prune (3, 500)</a:t>
              </a:r>
              <a:endParaRPr/>
            </a:p>
          </p:txBody>
        </p:sp>
      </p:grpSp>
      <p:grpSp>
        <p:nvGrpSpPr>
          <p:cNvPr id="377" name="Google Shape;377;gded672123d_0_50"/>
          <p:cNvGrpSpPr/>
          <p:nvPr/>
        </p:nvGrpSpPr>
        <p:grpSpPr>
          <a:xfrm>
            <a:off x="7864401" y="3933767"/>
            <a:ext cx="2875308" cy="462600"/>
            <a:chOff x="1014186" y="4479367"/>
            <a:chExt cx="3046200" cy="462600"/>
          </a:xfrm>
        </p:grpSpPr>
        <p:sp>
          <p:nvSpPr>
            <p:cNvPr id="378" name="Google Shape;378;gded672123d_0_50"/>
            <p:cNvSpPr/>
            <p:nvPr/>
          </p:nvSpPr>
          <p:spPr>
            <a:xfrm>
              <a:off x="1045434" y="4479367"/>
              <a:ext cx="2994000" cy="462600"/>
            </a:xfrm>
            <a:prstGeom prst="roundRect">
              <a:avLst>
                <a:gd fmla="val 2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gded672123d_0_50"/>
            <p:cNvSpPr txBox="1"/>
            <p:nvPr/>
          </p:nvSpPr>
          <p:spPr>
            <a:xfrm>
              <a:off x="1014186" y="4511119"/>
              <a:ext cx="30462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B3838"/>
                  </a:solidFill>
                  <a:latin typeface="Calibri"/>
                  <a:ea typeface="Calibri"/>
                  <a:cs typeface="Calibri"/>
                  <a:sym typeface="Calibri"/>
                </a:rPr>
                <a:t>min char: 3, max char: 25</a:t>
              </a:r>
              <a:endParaRPr/>
            </a:p>
          </p:txBody>
        </p:sp>
      </p:grpSp>
      <p:sp>
        <p:nvSpPr>
          <p:cNvPr id="380" name="Google Shape;380;gded672123d_0_50"/>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3</a:t>
            </a:r>
            <a:endParaRPr b="1" sz="32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gded672123d_0_153"/>
          <p:cNvPicPr preferRelativeResize="0"/>
          <p:nvPr/>
        </p:nvPicPr>
        <p:blipFill rotWithShape="1">
          <a:blip r:embed="rId3">
            <a:alphaModFix/>
          </a:blip>
          <a:srcRect b="0" l="0" r="0" t="0"/>
          <a:stretch/>
        </p:blipFill>
        <p:spPr>
          <a:xfrm>
            <a:off x="9832" y="9832"/>
            <a:ext cx="12192001" cy="6858000"/>
          </a:xfrm>
          <a:prstGeom prst="rect">
            <a:avLst/>
          </a:prstGeom>
          <a:noFill/>
          <a:ln>
            <a:noFill/>
          </a:ln>
        </p:spPr>
      </p:pic>
      <p:sp>
        <p:nvSpPr>
          <p:cNvPr id="386" name="Google Shape;386;gded672123d_0_153"/>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gded672123d_0_153"/>
          <p:cNvSpPr txBox="1"/>
          <p:nvPr/>
        </p:nvSpPr>
        <p:spPr>
          <a:xfrm>
            <a:off x="1141125" y="309250"/>
            <a:ext cx="41253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41300"/>
                </a:solidFill>
                <a:latin typeface="Calibri"/>
                <a:ea typeface="Calibri"/>
                <a:cs typeface="Calibri"/>
                <a:sym typeface="Calibri"/>
              </a:rPr>
              <a:t>Text Mining &amp; Evaluation</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Model Evaluation Criterion</a:t>
            </a:r>
            <a:endParaRPr/>
          </a:p>
        </p:txBody>
      </p:sp>
      <p:pic>
        <p:nvPicPr>
          <p:cNvPr descr="Yelp | Update Your Yelp Business Listings - Yext" id="388" name="Google Shape;388;gded672123d_0_153"/>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grpSp>
        <p:nvGrpSpPr>
          <p:cNvPr id="389" name="Google Shape;389;gded672123d_0_153"/>
          <p:cNvGrpSpPr/>
          <p:nvPr/>
        </p:nvGrpSpPr>
        <p:grpSpPr>
          <a:xfrm>
            <a:off x="5971235" y="2072041"/>
            <a:ext cx="6596305" cy="3887400"/>
            <a:chOff x="4673377" y="2042544"/>
            <a:chExt cx="6596305" cy="3887400"/>
          </a:xfrm>
        </p:grpSpPr>
        <p:grpSp>
          <p:nvGrpSpPr>
            <p:cNvPr id="390" name="Google Shape;390;gded672123d_0_153"/>
            <p:cNvGrpSpPr/>
            <p:nvPr/>
          </p:nvGrpSpPr>
          <p:grpSpPr>
            <a:xfrm>
              <a:off x="4673377" y="2042544"/>
              <a:ext cx="5444026" cy="3887400"/>
              <a:chOff x="7682054" y="2042544"/>
              <a:chExt cx="5444026" cy="3887400"/>
            </a:xfrm>
          </p:grpSpPr>
          <p:grpSp>
            <p:nvGrpSpPr>
              <p:cNvPr id="391" name="Google Shape;391;gded672123d_0_153"/>
              <p:cNvGrpSpPr/>
              <p:nvPr/>
            </p:nvGrpSpPr>
            <p:grpSpPr>
              <a:xfrm>
                <a:off x="7682054" y="2042544"/>
                <a:ext cx="3536115" cy="3887400"/>
                <a:chOff x="7682054" y="1785500"/>
                <a:chExt cx="3536115" cy="3887400"/>
              </a:xfrm>
            </p:grpSpPr>
            <p:sp>
              <p:nvSpPr>
                <p:cNvPr id="392" name="Google Shape;392;gded672123d_0_153"/>
                <p:cNvSpPr/>
                <p:nvPr/>
              </p:nvSpPr>
              <p:spPr>
                <a:xfrm>
                  <a:off x="7821869" y="1785500"/>
                  <a:ext cx="3396300" cy="3887400"/>
                </a:xfrm>
                <a:prstGeom prst="roundRect">
                  <a:avLst>
                    <a:gd fmla="val 6469" name="adj"/>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sp>
              <p:nvSpPr>
                <p:cNvPr id="393" name="Google Shape;393;gded672123d_0_153"/>
                <p:cNvSpPr/>
                <p:nvPr/>
              </p:nvSpPr>
              <p:spPr>
                <a:xfrm flipH="1">
                  <a:off x="7682054" y="1824725"/>
                  <a:ext cx="1539392" cy="571957"/>
                </a:xfrm>
                <a:custGeom>
                  <a:rect b="b" l="l" r="r" t="t"/>
                  <a:pathLst>
                    <a:path extrusionOk="0" h="822960" w="1280160">
                      <a:moveTo>
                        <a:pt x="411480" y="0"/>
                      </a:moveTo>
                      <a:lnTo>
                        <a:pt x="1142997" y="0"/>
                      </a:lnTo>
                      <a:cubicBezTo>
                        <a:pt x="1218750" y="0"/>
                        <a:pt x="1280160" y="61410"/>
                        <a:pt x="1280160" y="137163"/>
                      </a:cubicBezTo>
                      <a:lnTo>
                        <a:pt x="1280160" y="685797"/>
                      </a:lnTo>
                      <a:cubicBezTo>
                        <a:pt x="1280160" y="761550"/>
                        <a:pt x="1218750" y="822960"/>
                        <a:pt x="1142997" y="822960"/>
                      </a:cubicBezTo>
                      <a:lnTo>
                        <a:pt x="411481" y="822960"/>
                      </a:lnTo>
                      <a:lnTo>
                        <a:pt x="0" y="411480"/>
                      </a:lnTo>
                      <a:close/>
                    </a:path>
                  </a:pathLst>
                </a:custGeom>
                <a:solidFill>
                  <a:srgbClr val="AEABA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0" i="0" sz="1400" u="none" cap="none" strike="noStrike">
                    <a:solidFill>
                      <a:schemeClr val="lt1"/>
                    </a:solidFill>
                    <a:latin typeface="Arial"/>
                    <a:ea typeface="Arial"/>
                    <a:cs typeface="Arial"/>
                    <a:sym typeface="Arial"/>
                  </a:endParaRPr>
                </a:p>
              </p:txBody>
            </p:sp>
          </p:grpSp>
          <p:grpSp>
            <p:nvGrpSpPr>
              <p:cNvPr id="394" name="Google Shape;394;gded672123d_0_153"/>
              <p:cNvGrpSpPr/>
              <p:nvPr/>
            </p:nvGrpSpPr>
            <p:grpSpPr>
              <a:xfrm>
                <a:off x="8248656" y="3134605"/>
                <a:ext cx="2885052" cy="2235192"/>
                <a:chOff x="8228954" y="2935479"/>
                <a:chExt cx="2885052" cy="2235192"/>
              </a:xfrm>
            </p:grpSpPr>
            <p:grpSp>
              <p:nvGrpSpPr>
                <p:cNvPr id="395" name="Google Shape;395;gded672123d_0_153"/>
                <p:cNvGrpSpPr/>
                <p:nvPr/>
              </p:nvGrpSpPr>
              <p:grpSpPr>
                <a:xfrm>
                  <a:off x="8228954" y="2935479"/>
                  <a:ext cx="2885052" cy="1594170"/>
                  <a:chOff x="1768709" y="2592785"/>
                  <a:chExt cx="2885052" cy="1594170"/>
                </a:xfrm>
              </p:grpSpPr>
              <p:sp>
                <p:nvSpPr>
                  <p:cNvPr id="396" name="Google Shape;396;gded672123d_0_153"/>
                  <p:cNvSpPr/>
                  <p:nvPr/>
                </p:nvSpPr>
                <p:spPr>
                  <a:xfrm>
                    <a:off x="2117108" y="3609607"/>
                    <a:ext cx="73025" cy="85725"/>
                  </a:xfrm>
                  <a:custGeom>
                    <a:rect b="b" l="l" r="r" t="t"/>
                    <a:pathLst>
                      <a:path extrusionOk="0" h="85725" w="73025">
                        <a:moveTo>
                          <a:pt x="0" y="31750"/>
                        </a:moveTo>
                        <a:lnTo>
                          <a:pt x="31750" y="85725"/>
                        </a:lnTo>
                        <a:lnTo>
                          <a:pt x="73025" y="0"/>
                        </a:lnTo>
                      </a:path>
                    </a:pathLst>
                  </a:cu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400" u="none" cap="none" strike="noStrike">
                      <a:solidFill>
                        <a:srgbClr val="3F3F3F"/>
                      </a:solidFill>
                      <a:latin typeface="Calibri"/>
                      <a:ea typeface="Calibri"/>
                      <a:cs typeface="Calibri"/>
                      <a:sym typeface="Calibri"/>
                    </a:endParaRPr>
                  </a:p>
                </p:txBody>
              </p:sp>
              <p:sp>
                <p:nvSpPr>
                  <p:cNvPr id="397" name="Google Shape;397;gded672123d_0_153"/>
                  <p:cNvSpPr txBox="1"/>
                  <p:nvPr/>
                </p:nvSpPr>
                <p:spPr>
                  <a:xfrm>
                    <a:off x="1888061" y="2592785"/>
                    <a:ext cx="27657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000"/>
                      <a:buFont typeface="Calibri"/>
                      <a:buNone/>
                    </a:pPr>
                    <a:r>
                      <a:rPr b="1" lang="en-US" sz="2000">
                        <a:solidFill>
                          <a:srgbClr val="3F3F3F"/>
                        </a:solidFill>
                        <a:latin typeface="Calibri"/>
                        <a:ea typeface="Calibri"/>
                        <a:cs typeface="Calibri"/>
                        <a:sym typeface="Calibri"/>
                      </a:rPr>
                      <a:t>Accuracy</a:t>
                    </a:r>
                    <a:endParaRPr sz="1800">
                      <a:solidFill>
                        <a:schemeClr val="dk1"/>
                      </a:solidFill>
                      <a:latin typeface="Calibri"/>
                      <a:ea typeface="Calibri"/>
                      <a:cs typeface="Calibri"/>
                      <a:sym typeface="Calibri"/>
                    </a:endParaRPr>
                  </a:p>
                </p:txBody>
              </p:sp>
              <p:sp>
                <p:nvSpPr>
                  <p:cNvPr id="398" name="Google Shape;398;gded672123d_0_153"/>
                  <p:cNvSpPr txBox="1"/>
                  <p:nvPr/>
                </p:nvSpPr>
                <p:spPr>
                  <a:xfrm>
                    <a:off x="1888062" y="3732755"/>
                    <a:ext cx="2658000" cy="45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000"/>
                      <a:buFont typeface="Calibri"/>
                      <a:buNone/>
                    </a:pPr>
                    <a:r>
                      <a:rPr b="1" i="0" lang="en-US" sz="2000" u="none" cap="none" strike="noStrike">
                        <a:solidFill>
                          <a:srgbClr val="3F3F3F"/>
                        </a:solidFill>
                        <a:latin typeface="Calibri"/>
                        <a:ea typeface="Calibri"/>
                        <a:cs typeface="Calibri"/>
                        <a:sym typeface="Calibri"/>
                      </a:rPr>
                      <a:t>Precision and Recall</a:t>
                    </a:r>
                    <a:endParaRPr sz="1800">
                      <a:solidFill>
                        <a:schemeClr val="dk1"/>
                      </a:solidFill>
                      <a:latin typeface="Calibri"/>
                      <a:ea typeface="Calibri"/>
                      <a:cs typeface="Calibri"/>
                      <a:sym typeface="Calibri"/>
                    </a:endParaRPr>
                  </a:p>
                </p:txBody>
              </p:sp>
              <p:sp>
                <p:nvSpPr>
                  <p:cNvPr id="399" name="Google Shape;399;gded672123d_0_153"/>
                  <p:cNvSpPr/>
                  <p:nvPr/>
                </p:nvSpPr>
                <p:spPr>
                  <a:xfrm>
                    <a:off x="1771856" y="2736903"/>
                    <a:ext cx="136800" cy="128700"/>
                  </a:xfrm>
                  <a:prstGeom prst="ellipse">
                    <a:avLst/>
                  </a:prstGeom>
                  <a:solidFill>
                    <a:srgbClr val="C41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400" u="none" cap="none" strike="noStrike">
                      <a:solidFill>
                        <a:srgbClr val="3F3F3F"/>
                      </a:solidFill>
                      <a:latin typeface="Arial"/>
                      <a:ea typeface="Arial"/>
                      <a:cs typeface="Arial"/>
                      <a:sym typeface="Arial"/>
                    </a:endParaRPr>
                  </a:p>
                </p:txBody>
              </p:sp>
              <p:sp>
                <p:nvSpPr>
                  <p:cNvPr id="400" name="Google Shape;400;gded672123d_0_153"/>
                  <p:cNvSpPr/>
                  <p:nvPr/>
                </p:nvSpPr>
                <p:spPr>
                  <a:xfrm>
                    <a:off x="1768709" y="3883315"/>
                    <a:ext cx="136800" cy="128700"/>
                  </a:xfrm>
                  <a:prstGeom prst="ellipse">
                    <a:avLst/>
                  </a:prstGeom>
                  <a:solidFill>
                    <a:srgbClr val="C41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400" u="none" cap="none" strike="noStrike">
                      <a:solidFill>
                        <a:srgbClr val="3F3F3F"/>
                      </a:solidFill>
                      <a:latin typeface="Arial"/>
                      <a:ea typeface="Arial"/>
                      <a:cs typeface="Arial"/>
                      <a:sym typeface="Arial"/>
                    </a:endParaRPr>
                  </a:p>
                </p:txBody>
              </p:sp>
            </p:grpSp>
            <p:grpSp>
              <p:nvGrpSpPr>
                <p:cNvPr id="401" name="Google Shape;401;gded672123d_0_153"/>
                <p:cNvGrpSpPr/>
                <p:nvPr/>
              </p:nvGrpSpPr>
              <p:grpSpPr>
                <a:xfrm>
                  <a:off x="8248656" y="4707171"/>
                  <a:ext cx="2845557" cy="463500"/>
                  <a:chOff x="8232674" y="4254889"/>
                  <a:chExt cx="2845557" cy="463500"/>
                </a:xfrm>
              </p:grpSpPr>
              <p:sp>
                <p:nvSpPr>
                  <p:cNvPr id="402" name="Google Shape;402;gded672123d_0_153"/>
                  <p:cNvSpPr txBox="1"/>
                  <p:nvPr/>
                </p:nvSpPr>
                <p:spPr>
                  <a:xfrm>
                    <a:off x="8351231" y="4254889"/>
                    <a:ext cx="2727000" cy="463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000"/>
                      <a:buFont typeface="Calibri"/>
                      <a:buNone/>
                    </a:pPr>
                    <a:r>
                      <a:rPr b="1" i="0" lang="en-US" sz="2000" u="none" cap="none" strike="noStrike">
                        <a:solidFill>
                          <a:srgbClr val="3F3F3F"/>
                        </a:solidFill>
                        <a:latin typeface="Calibri"/>
                        <a:ea typeface="Calibri"/>
                        <a:cs typeface="Calibri"/>
                        <a:sym typeface="Calibri"/>
                      </a:rPr>
                      <a:t>F1-score</a:t>
                    </a:r>
                    <a:endParaRPr sz="1800">
                      <a:solidFill>
                        <a:schemeClr val="dk1"/>
                      </a:solidFill>
                      <a:latin typeface="Calibri"/>
                      <a:ea typeface="Calibri"/>
                      <a:cs typeface="Calibri"/>
                      <a:sym typeface="Calibri"/>
                    </a:endParaRPr>
                  </a:p>
                </p:txBody>
              </p:sp>
              <p:sp>
                <p:nvSpPr>
                  <p:cNvPr id="403" name="Google Shape;403;gded672123d_0_153"/>
                  <p:cNvSpPr/>
                  <p:nvPr/>
                </p:nvSpPr>
                <p:spPr>
                  <a:xfrm>
                    <a:off x="8232674" y="4392922"/>
                    <a:ext cx="136800" cy="128700"/>
                  </a:xfrm>
                  <a:prstGeom prst="ellipse">
                    <a:avLst/>
                  </a:prstGeom>
                  <a:solidFill>
                    <a:srgbClr val="C412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Calibri"/>
                      <a:buNone/>
                    </a:pPr>
                    <a:r>
                      <a:t/>
                    </a:r>
                    <a:endParaRPr b="1" i="0" sz="1400" u="none" cap="none" strike="noStrike">
                      <a:solidFill>
                        <a:srgbClr val="3F3F3F"/>
                      </a:solidFill>
                      <a:latin typeface="Arial"/>
                      <a:ea typeface="Arial"/>
                      <a:cs typeface="Arial"/>
                      <a:sym typeface="Arial"/>
                    </a:endParaRPr>
                  </a:p>
                </p:txBody>
              </p:sp>
            </p:grpSp>
          </p:grpSp>
          <p:sp>
            <p:nvSpPr>
              <p:cNvPr id="404" name="Google Shape;404;gded672123d_0_153"/>
              <p:cNvSpPr txBox="1"/>
              <p:nvPr/>
            </p:nvSpPr>
            <p:spPr>
              <a:xfrm>
                <a:off x="7693386" y="2161949"/>
                <a:ext cx="1469100" cy="400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2000"/>
                  <a:buFont typeface="Calibri"/>
                  <a:buNone/>
                </a:pPr>
                <a:r>
                  <a:rPr b="1" lang="en-US" sz="2000">
                    <a:solidFill>
                      <a:schemeClr val="lt1"/>
                    </a:solidFill>
                    <a:latin typeface="Calibri"/>
                    <a:ea typeface="Calibri"/>
                    <a:cs typeface="Calibri"/>
                    <a:sym typeface="Calibri"/>
                  </a:rPr>
                  <a:t>Evaluation</a:t>
                </a:r>
                <a:endParaRPr sz="1800">
                  <a:solidFill>
                    <a:schemeClr val="dk1"/>
                  </a:solidFill>
                  <a:latin typeface="Calibri"/>
                  <a:ea typeface="Calibri"/>
                  <a:cs typeface="Calibri"/>
                  <a:sym typeface="Calibri"/>
                </a:endParaRPr>
              </a:p>
            </p:txBody>
          </p:sp>
          <p:cxnSp>
            <p:nvCxnSpPr>
              <p:cNvPr id="405" name="Google Shape;405;gded672123d_0_153"/>
              <p:cNvCxnSpPr/>
              <p:nvPr/>
            </p:nvCxnSpPr>
            <p:spPr>
              <a:xfrm>
                <a:off x="7855980" y="4021393"/>
                <a:ext cx="5270100" cy="0"/>
              </a:xfrm>
              <a:prstGeom prst="straightConnector1">
                <a:avLst/>
              </a:prstGeom>
              <a:noFill/>
              <a:ln cap="flat" cmpd="sng" w="19050">
                <a:solidFill>
                  <a:srgbClr val="C41200"/>
                </a:solidFill>
                <a:prstDash val="dash"/>
                <a:miter lim="800000"/>
                <a:headEnd len="sm" w="sm" type="none"/>
                <a:tailEnd len="sm" w="sm" type="none"/>
              </a:ln>
            </p:spPr>
          </p:cxnSp>
          <p:sp>
            <p:nvSpPr>
              <p:cNvPr id="406" name="Google Shape;406;gded672123d_0_153"/>
              <p:cNvSpPr/>
              <p:nvPr/>
            </p:nvSpPr>
            <p:spPr>
              <a:xfrm>
                <a:off x="7959648" y="3049025"/>
                <a:ext cx="3154500" cy="606300"/>
              </a:xfrm>
              <a:prstGeom prst="rect">
                <a:avLst/>
              </a:prstGeom>
              <a:noFill/>
              <a:ln cap="flat" cmpd="sng" w="28575">
                <a:solidFill>
                  <a:srgbClr val="C412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07" name="Google Shape;407;gded672123d_0_153"/>
            <p:cNvSpPr txBox="1"/>
            <p:nvPr/>
          </p:nvSpPr>
          <p:spPr>
            <a:xfrm>
              <a:off x="8611682" y="3655386"/>
              <a:ext cx="2658000" cy="45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800"/>
                <a:buFont typeface="Calibri"/>
                <a:buNone/>
              </a:pPr>
              <a:r>
                <a:rPr b="1" i="0" lang="en-US" sz="1800" u="none" cap="none" strike="noStrike">
                  <a:solidFill>
                    <a:srgbClr val="3F3F3F"/>
                  </a:solidFill>
                  <a:latin typeface="Calibri"/>
                  <a:ea typeface="Calibri"/>
                  <a:cs typeface="Calibri"/>
                  <a:sym typeface="Calibri"/>
                </a:rPr>
                <a:t>Balanced data</a:t>
              </a:r>
              <a:endParaRPr sz="1800">
                <a:solidFill>
                  <a:schemeClr val="dk1"/>
                </a:solidFill>
                <a:latin typeface="Calibri"/>
                <a:ea typeface="Calibri"/>
                <a:cs typeface="Calibri"/>
                <a:sym typeface="Calibri"/>
              </a:endParaRPr>
            </a:p>
          </p:txBody>
        </p:sp>
        <p:sp>
          <p:nvSpPr>
            <p:cNvPr id="408" name="Google Shape;408;gded672123d_0_153"/>
            <p:cNvSpPr txBox="1"/>
            <p:nvPr/>
          </p:nvSpPr>
          <p:spPr>
            <a:xfrm>
              <a:off x="8406095" y="4010056"/>
              <a:ext cx="2658000" cy="45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800"/>
                <a:buFont typeface="Calibri"/>
                <a:buNone/>
              </a:pPr>
              <a:r>
                <a:rPr b="1" i="0" lang="en-US" sz="1800" u="none" cap="none" strike="noStrike">
                  <a:solidFill>
                    <a:srgbClr val="3F3F3F"/>
                  </a:solidFill>
                  <a:latin typeface="Calibri"/>
                  <a:ea typeface="Calibri"/>
                  <a:cs typeface="Calibri"/>
                  <a:sym typeface="Calibri"/>
                </a:rPr>
                <a:t>Unbalanced data</a:t>
              </a:r>
              <a:endParaRPr sz="1800">
                <a:solidFill>
                  <a:schemeClr val="dk1"/>
                </a:solidFill>
                <a:latin typeface="Calibri"/>
                <a:ea typeface="Calibri"/>
                <a:cs typeface="Calibri"/>
                <a:sym typeface="Calibri"/>
              </a:endParaRPr>
            </a:p>
          </p:txBody>
        </p:sp>
      </p:grpSp>
      <p:grpSp>
        <p:nvGrpSpPr>
          <p:cNvPr id="409" name="Google Shape;409;gded672123d_0_153"/>
          <p:cNvGrpSpPr/>
          <p:nvPr/>
        </p:nvGrpSpPr>
        <p:grpSpPr>
          <a:xfrm>
            <a:off x="1196396" y="2457067"/>
            <a:ext cx="3737100" cy="3076435"/>
            <a:chOff x="1009583" y="2742205"/>
            <a:chExt cx="3737100" cy="3076435"/>
          </a:xfrm>
        </p:grpSpPr>
        <p:grpSp>
          <p:nvGrpSpPr>
            <p:cNvPr id="410" name="Google Shape;410;gded672123d_0_153"/>
            <p:cNvGrpSpPr/>
            <p:nvPr/>
          </p:nvGrpSpPr>
          <p:grpSpPr>
            <a:xfrm>
              <a:off x="1587145" y="2742205"/>
              <a:ext cx="2640988" cy="2606743"/>
              <a:chOff x="1583094" y="2847746"/>
              <a:chExt cx="2194605" cy="2058551"/>
            </a:xfrm>
          </p:grpSpPr>
          <p:pic>
            <p:nvPicPr>
              <p:cNvPr descr="Shape&#10;&#10;Description automatically generated with low confidence" id="411" name="Google Shape;411;gded672123d_0_153"/>
              <p:cNvPicPr preferRelativeResize="0"/>
              <p:nvPr/>
            </p:nvPicPr>
            <p:blipFill rotWithShape="1">
              <a:blip r:embed="rId5">
                <a:alphaModFix/>
              </a:blip>
              <a:srcRect b="0" l="0" r="0" t="0"/>
              <a:stretch/>
            </p:blipFill>
            <p:spPr>
              <a:xfrm>
                <a:off x="1583094" y="2847746"/>
                <a:ext cx="2058551" cy="2058551"/>
              </a:xfrm>
              <a:prstGeom prst="rect">
                <a:avLst/>
              </a:prstGeom>
              <a:noFill/>
              <a:ln>
                <a:noFill/>
              </a:ln>
            </p:spPr>
          </p:pic>
          <p:sp>
            <p:nvSpPr>
              <p:cNvPr id="412" name="Google Shape;412;gded672123d_0_153"/>
              <p:cNvSpPr txBox="1"/>
              <p:nvPr/>
            </p:nvSpPr>
            <p:spPr>
              <a:xfrm>
                <a:off x="1645096" y="2847847"/>
                <a:ext cx="736200" cy="45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800"/>
                  <a:buFont typeface="Calibri"/>
                  <a:buNone/>
                </a:pPr>
                <a:r>
                  <a:rPr b="1" i="0" lang="en-US" sz="1800" u="none" cap="none" strike="noStrike">
                    <a:solidFill>
                      <a:srgbClr val="3F3F3F"/>
                    </a:solidFill>
                    <a:latin typeface="Calibri"/>
                    <a:ea typeface="Calibri"/>
                    <a:cs typeface="Calibri"/>
                    <a:sym typeface="Calibri"/>
                  </a:rPr>
                  <a:t>1000</a:t>
                </a:r>
                <a:endParaRPr sz="1800">
                  <a:solidFill>
                    <a:schemeClr val="dk1"/>
                  </a:solidFill>
                  <a:latin typeface="Calibri"/>
                  <a:ea typeface="Calibri"/>
                  <a:cs typeface="Calibri"/>
                  <a:sym typeface="Calibri"/>
                </a:endParaRPr>
              </a:p>
            </p:txBody>
          </p:sp>
          <p:sp>
            <p:nvSpPr>
              <p:cNvPr id="413" name="Google Shape;413;gded672123d_0_153"/>
              <p:cNvSpPr txBox="1"/>
              <p:nvPr/>
            </p:nvSpPr>
            <p:spPr>
              <a:xfrm>
                <a:off x="3041499" y="2847854"/>
                <a:ext cx="736200" cy="45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800"/>
                  <a:buFont typeface="Calibri"/>
                  <a:buNone/>
                </a:pPr>
                <a:r>
                  <a:rPr b="1" i="0" lang="en-US" sz="1800" u="none" cap="none" strike="noStrike">
                    <a:solidFill>
                      <a:srgbClr val="3F3F3F"/>
                    </a:solidFill>
                    <a:latin typeface="Calibri"/>
                    <a:ea typeface="Calibri"/>
                    <a:cs typeface="Calibri"/>
                    <a:sym typeface="Calibri"/>
                  </a:rPr>
                  <a:t>1000</a:t>
                </a:r>
                <a:endParaRPr sz="1800">
                  <a:solidFill>
                    <a:schemeClr val="dk1"/>
                  </a:solidFill>
                  <a:latin typeface="Calibri"/>
                  <a:ea typeface="Calibri"/>
                  <a:cs typeface="Calibri"/>
                  <a:sym typeface="Calibri"/>
                </a:endParaRPr>
              </a:p>
            </p:txBody>
          </p:sp>
          <p:sp>
            <p:nvSpPr>
              <p:cNvPr id="414" name="Google Shape;414;gded672123d_0_153"/>
              <p:cNvSpPr txBox="1"/>
              <p:nvPr/>
            </p:nvSpPr>
            <p:spPr>
              <a:xfrm>
                <a:off x="1769174" y="3325312"/>
                <a:ext cx="320100" cy="45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400"/>
                  <a:buFont typeface="Calibri"/>
                  <a:buNone/>
                </a:pPr>
                <a:r>
                  <a:rPr b="1" lang="en-US" sz="2400">
                    <a:solidFill>
                      <a:srgbClr val="3F3F3F"/>
                    </a:solidFill>
                    <a:latin typeface="Calibri"/>
                    <a:ea typeface="Calibri"/>
                    <a:cs typeface="Calibri"/>
                    <a:sym typeface="Calibri"/>
                  </a:rPr>
                  <a:t>1</a:t>
                </a:r>
                <a:endParaRPr b="1" i="0" sz="2400" u="none" cap="none" strike="noStrike">
                  <a:solidFill>
                    <a:srgbClr val="3F3F3F"/>
                  </a:solidFill>
                  <a:latin typeface="Calibri"/>
                  <a:ea typeface="Calibri"/>
                  <a:cs typeface="Calibri"/>
                  <a:sym typeface="Calibri"/>
                </a:endParaRPr>
              </a:p>
            </p:txBody>
          </p:sp>
          <p:sp>
            <p:nvSpPr>
              <p:cNvPr id="415" name="Google Shape;415;gded672123d_0_153"/>
              <p:cNvSpPr txBox="1"/>
              <p:nvPr/>
            </p:nvSpPr>
            <p:spPr>
              <a:xfrm>
                <a:off x="3163046" y="3320875"/>
                <a:ext cx="373500" cy="45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400"/>
                  <a:buFont typeface="Calibri"/>
                  <a:buNone/>
                </a:pPr>
                <a:r>
                  <a:rPr b="1" i="0" lang="en-US" sz="2400" u="none" cap="none" strike="noStrike">
                    <a:solidFill>
                      <a:srgbClr val="3F3F3F"/>
                    </a:solidFill>
                    <a:latin typeface="Calibri"/>
                    <a:ea typeface="Calibri"/>
                    <a:cs typeface="Calibri"/>
                    <a:sym typeface="Calibri"/>
                  </a:rPr>
                  <a:t>0</a:t>
                </a:r>
                <a:endParaRPr/>
              </a:p>
            </p:txBody>
          </p:sp>
        </p:grpSp>
        <p:sp>
          <p:nvSpPr>
            <p:cNvPr id="416" name="Google Shape;416;gded672123d_0_153"/>
            <p:cNvSpPr txBox="1"/>
            <p:nvPr/>
          </p:nvSpPr>
          <p:spPr>
            <a:xfrm>
              <a:off x="1009583" y="5364440"/>
              <a:ext cx="3737100" cy="4542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3B3838"/>
                </a:buClr>
                <a:buSzPts val="1800"/>
                <a:buFont typeface="Calibri"/>
                <a:buNone/>
              </a:pPr>
              <a:r>
                <a:rPr b="1" lang="en-US" sz="1800">
                  <a:solidFill>
                    <a:srgbClr val="3B3838"/>
                  </a:solidFill>
                  <a:latin typeface="Calibri"/>
                  <a:ea typeface="Calibri"/>
                  <a:cs typeface="Calibri"/>
                  <a:sym typeface="Calibri"/>
                </a:rPr>
                <a:t>Under-sampled dataset</a:t>
              </a:r>
              <a:endParaRPr/>
            </a:p>
            <a:p>
              <a:pPr indent="0" lvl="0" marL="0" marR="0" rtl="0" algn="ctr">
                <a:lnSpc>
                  <a:spcPct val="100000"/>
                </a:lnSpc>
                <a:spcBef>
                  <a:spcPts val="0"/>
                </a:spcBef>
                <a:spcAft>
                  <a:spcPts val="0"/>
                </a:spcAft>
                <a:buClr>
                  <a:srgbClr val="3B3838"/>
                </a:buClr>
                <a:buSzPts val="1800"/>
                <a:buFont typeface="Calibri"/>
                <a:buNone/>
              </a:pPr>
              <a:r>
                <a:rPr b="1" lang="en-US" sz="1800">
                  <a:solidFill>
                    <a:srgbClr val="3B3838"/>
                  </a:solidFill>
                  <a:latin typeface="Calibri"/>
                  <a:ea typeface="Calibri"/>
                  <a:cs typeface="Calibri"/>
                  <a:sym typeface="Calibri"/>
                </a:rPr>
                <a:t>‘sample_dataset (12951)_mean.csv’</a:t>
              </a:r>
              <a:endParaRPr/>
            </a:p>
            <a:p>
              <a:pPr indent="0" lvl="0" marL="0" marR="0" rtl="0" algn="ctr">
                <a:lnSpc>
                  <a:spcPct val="100000"/>
                </a:lnSpc>
                <a:spcBef>
                  <a:spcPts val="0"/>
                </a:spcBef>
                <a:spcAft>
                  <a:spcPts val="0"/>
                </a:spcAft>
                <a:buClr>
                  <a:schemeClr val="dk1"/>
                </a:buClr>
                <a:buSzPts val="1800"/>
                <a:buFont typeface="Calibri"/>
                <a:buNone/>
              </a:pPr>
              <a:r>
                <a:t/>
              </a:r>
              <a:endParaRPr b="1" sz="1800">
                <a:solidFill>
                  <a:srgbClr val="3B3838"/>
                </a:solidFill>
                <a:latin typeface="Calibri"/>
                <a:ea typeface="Calibri"/>
                <a:cs typeface="Calibri"/>
                <a:sym typeface="Calibri"/>
              </a:endParaRPr>
            </a:p>
          </p:txBody>
        </p:sp>
      </p:grpSp>
      <p:sp>
        <p:nvSpPr>
          <p:cNvPr id="417" name="Google Shape;417;gded672123d_0_153"/>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4</a:t>
            </a:r>
            <a:endParaRPr b="1" sz="32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pic>
        <p:nvPicPr>
          <p:cNvPr id="422" name="Google Shape;422;gded672123d_0_189"/>
          <p:cNvPicPr preferRelativeResize="0"/>
          <p:nvPr/>
        </p:nvPicPr>
        <p:blipFill rotWithShape="1">
          <a:blip r:embed="rId3">
            <a:alphaModFix/>
          </a:blip>
          <a:srcRect b="0" l="0" r="0" t="0"/>
          <a:stretch/>
        </p:blipFill>
        <p:spPr>
          <a:xfrm>
            <a:off x="-3" y="3"/>
            <a:ext cx="12192001" cy="6858000"/>
          </a:xfrm>
          <a:prstGeom prst="rect">
            <a:avLst/>
          </a:prstGeom>
          <a:noFill/>
          <a:ln>
            <a:noFill/>
          </a:ln>
        </p:spPr>
      </p:pic>
      <p:sp>
        <p:nvSpPr>
          <p:cNvPr id="423" name="Google Shape;423;gded672123d_0_189"/>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24" name="Google Shape;424;gded672123d_0_189"/>
          <p:cNvSpPr txBox="1"/>
          <p:nvPr/>
        </p:nvSpPr>
        <p:spPr>
          <a:xfrm>
            <a:off x="1141125" y="309250"/>
            <a:ext cx="41358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Text Mining &amp; Evaluation</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Model Improvement(1)</a:t>
            </a:r>
            <a:endParaRPr sz="2000"/>
          </a:p>
        </p:txBody>
      </p:sp>
      <p:pic>
        <p:nvPicPr>
          <p:cNvPr descr="Yelp | Update Your Yelp Business Listings - Yext" id="425" name="Google Shape;425;gded672123d_0_189"/>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grpSp>
        <p:nvGrpSpPr>
          <p:cNvPr id="426" name="Google Shape;426;gded672123d_0_189"/>
          <p:cNvGrpSpPr/>
          <p:nvPr/>
        </p:nvGrpSpPr>
        <p:grpSpPr>
          <a:xfrm>
            <a:off x="1692498" y="1945871"/>
            <a:ext cx="9248100" cy="1595700"/>
            <a:chOff x="1790821" y="2631173"/>
            <a:chExt cx="9248100" cy="1595700"/>
          </a:xfrm>
        </p:grpSpPr>
        <p:sp>
          <p:nvSpPr>
            <p:cNvPr id="427" name="Google Shape;427;gded672123d_0_189"/>
            <p:cNvSpPr/>
            <p:nvPr/>
          </p:nvSpPr>
          <p:spPr>
            <a:xfrm>
              <a:off x="1790821" y="2631173"/>
              <a:ext cx="9248100" cy="1595700"/>
            </a:xfrm>
            <a:prstGeom prst="roundRect">
              <a:avLst>
                <a:gd fmla="val 16667" name="adj"/>
              </a:avLst>
            </a:prstGeom>
            <a:noFill/>
            <a:ln cap="flat" cmpd="sng" w="9525">
              <a:solidFill>
                <a:srgbClr val="C41200"/>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28" name="Google Shape;428;gded672123d_0_189"/>
            <p:cNvPicPr preferRelativeResize="0"/>
            <p:nvPr/>
          </p:nvPicPr>
          <p:blipFill rotWithShape="1">
            <a:blip r:embed="rId5">
              <a:alphaModFix/>
            </a:blip>
            <a:srcRect b="18505" l="17307" r="0" t="7381"/>
            <a:stretch/>
          </p:blipFill>
          <p:spPr>
            <a:xfrm>
              <a:off x="2064773" y="2743698"/>
              <a:ext cx="8486533" cy="1370602"/>
            </a:xfrm>
            <a:prstGeom prst="rect">
              <a:avLst/>
            </a:prstGeom>
            <a:noFill/>
            <a:ln>
              <a:noFill/>
            </a:ln>
          </p:spPr>
        </p:pic>
      </p:grpSp>
      <p:grpSp>
        <p:nvGrpSpPr>
          <p:cNvPr id="429" name="Google Shape;429;gded672123d_0_189"/>
          <p:cNvGrpSpPr/>
          <p:nvPr/>
        </p:nvGrpSpPr>
        <p:grpSpPr>
          <a:xfrm>
            <a:off x="1692497" y="4501819"/>
            <a:ext cx="9248100" cy="1595700"/>
            <a:chOff x="1692497" y="3774230"/>
            <a:chExt cx="9248100" cy="1595700"/>
          </a:xfrm>
        </p:grpSpPr>
        <p:sp>
          <p:nvSpPr>
            <p:cNvPr id="430" name="Google Shape;430;gded672123d_0_189"/>
            <p:cNvSpPr/>
            <p:nvPr/>
          </p:nvSpPr>
          <p:spPr>
            <a:xfrm>
              <a:off x="1692497" y="3774230"/>
              <a:ext cx="9248100" cy="1595700"/>
            </a:xfrm>
            <a:prstGeom prst="roundRect">
              <a:avLst>
                <a:gd fmla="val 16667" name="adj"/>
              </a:avLst>
            </a:prstGeom>
            <a:noFill/>
            <a:ln cap="flat" cmpd="sng" w="9525">
              <a:solidFill>
                <a:srgbClr val="C41200"/>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31" name="Google Shape;431;gded672123d_0_189"/>
            <p:cNvPicPr preferRelativeResize="0"/>
            <p:nvPr/>
          </p:nvPicPr>
          <p:blipFill rotWithShape="1">
            <a:blip r:embed="rId6">
              <a:alphaModFix/>
            </a:blip>
            <a:srcRect b="0" l="0" r="0" t="0"/>
            <a:stretch/>
          </p:blipFill>
          <p:spPr>
            <a:xfrm>
              <a:off x="2349910" y="3926967"/>
              <a:ext cx="8103073" cy="1152525"/>
            </a:xfrm>
            <a:prstGeom prst="rect">
              <a:avLst/>
            </a:prstGeom>
            <a:noFill/>
            <a:ln>
              <a:noFill/>
            </a:ln>
          </p:spPr>
        </p:pic>
      </p:grpSp>
      <p:grpSp>
        <p:nvGrpSpPr>
          <p:cNvPr id="432" name="Google Shape;432;gded672123d_0_189"/>
          <p:cNvGrpSpPr/>
          <p:nvPr/>
        </p:nvGrpSpPr>
        <p:grpSpPr>
          <a:xfrm>
            <a:off x="1731063" y="3790352"/>
            <a:ext cx="2995919" cy="462600"/>
            <a:chOff x="1719782" y="4479367"/>
            <a:chExt cx="2319900" cy="462600"/>
          </a:xfrm>
        </p:grpSpPr>
        <p:sp>
          <p:nvSpPr>
            <p:cNvPr id="433" name="Google Shape;433;gded672123d_0_189"/>
            <p:cNvSpPr/>
            <p:nvPr/>
          </p:nvSpPr>
          <p:spPr>
            <a:xfrm>
              <a:off x="1719782" y="4479367"/>
              <a:ext cx="2319900" cy="462600"/>
            </a:xfrm>
            <a:prstGeom prst="roundRect">
              <a:avLst>
                <a:gd fmla="val 2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4" name="Google Shape;434;gded672123d_0_189"/>
            <p:cNvSpPr txBox="1"/>
            <p:nvPr/>
          </p:nvSpPr>
          <p:spPr>
            <a:xfrm>
              <a:off x="1823372" y="4511119"/>
              <a:ext cx="21885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B3838"/>
                  </a:solidFill>
                  <a:latin typeface="Calibri"/>
                  <a:ea typeface="Calibri"/>
                  <a:cs typeface="Calibri"/>
                  <a:sym typeface="Calibri"/>
                </a:rPr>
                <a:t>Binary Term Occurrences</a:t>
              </a:r>
              <a:endParaRPr/>
            </a:p>
          </p:txBody>
        </p:sp>
      </p:grpSp>
      <p:grpSp>
        <p:nvGrpSpPr>
          <p:cNvPr id="435" name="Google Shape;435;gded672123d_0_189"/>
          <p:cNvGrpSpPr/>
          <p:nvPr/>
        </p:nvGrpSpPr>
        <p:grpSpPr>
          <a:xfrm>
            <a:off x="5584885" y="3780861"/>
            <a:ext cx="1463423" cy="462600"/>
            <a:chOff x="968472" y="4479367"/>
            <a:chExt cx="1550400" cy="462600"/>
          </a:xfrm>
        </p:grpSpPr>
        <p:sp>
          <p:nvSpPr>
            <p:cNvPr id="436" name="Google Shape;436;gded672123d_0_189"/>
            <p:cNvSpPr/>
            <p:nvPr/>
          </p:nvSpPr>
          <p:spPr>
            <a:xfrm>
              <a:off x="980371" y="4479367"/>
              <a:ext cx="1538400" cy="462600"/>
            </a:xfrm>
            <a:prstGeom prst="roundRect">
              <a:avLst>
                <a:gd fmla="val 2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7" name="Google Shape;437;gded672123d_0_189"/>
            <p:cNvSpPr txBox="1"/>
            <p:nvPr/>
          </p:nvSpPr>
          <p:spPr>
            <a:xfrm>
              <a:off x="968472" y="4511119"/>
              <a:ext cx="1550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B3838"/>
                  </a:solidFill>
                  <a:latin typeface="Calibri"/>
                  <a:ea typeface="Calibri"/>
                  <a:cs typeface="Calibri"/>
                  <a:sym typeface="Calibri"/>
                </a:rPr>
                <a:t>top k 3000</a:t>
              </a:r>
              <a:endParaRPr/>
            </a:p>
          </p:txBody>
        </p:sp>
      </p:grpSp>
      <p:grpSp>
        <p:nvGrpSpPr>
          <p:cNvPr id="438" name="Google Shape;438;gded672123d_0_189"/>
          <p:cNvGrpSpPr/>
          <p:nvPr/>
        </p:nvGrpSpPr>
        <p:grpSpPr>
          <a:xfrm>
            <a:off x="8425026" y="3630291"/>
            <a:ext cx="2350059" cy="755257"/>
            <a:chOff x="5004643" y="3633791"/>
            <a:chExt cx="2350059" cy="755257"/>
          </a:xfrm>
        </p:grpSpPr>
        <p:grpSp>
          <p:nvGrpSpPr>
            <p:cNvPr id="439" name="Google Shape;439;gded672123d_0_189"/>
            <p:cNvGrpSpPr/>
            <p:nvPr/>
          </p:nvGrpSpPr>
          <p:grpSpPr>
            <a:xfrm>
              <a:off x="5004643" y="3653884"/>
              <a:ext cx="2350059" cy="735164"/>
              <a:chOff x="1719782" y="4479367"/>
              <a:chExt cx="2319900" cy="462600"/>
            </a:xfrm>
          </p:grpSpPr>
          <p:sp>
            <p:nvSpPr>
              <p:cNvPr id="440" name="Google Shape;440;gded672123d_0_189"/>
              <p:cNvSpPr/>
              <p:nvPr/>
            </p:nvSpPr>
            <p:spPr>
              <a:xfrm>
                <a:off x="1719782" y="4479367"/>
                <a:ext cx="2319900" cy="462600"/>
              </a:xfrm>
              <a:prstGeom prst="roundRect">
                <a:avLst>
                  <a:gd fmla="val 2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1" name="Google Shape;441;gded672123d_0_189"/>
              <p:cNvSpPr txBox="1"/>
              <p:nvPr/>
            </p:nvSpPr>
            <p:spPr>
              <a:xfrm>
                <a:off x="1823372" y="4511119"/>
                <a:ext cx="2086200" cy="251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1" sz="2000">
                  <a:solidFill>
                    <a:srgbClr val="3B3838"/>
                  </a:solidFill>
                  <a:latin typeface="Calibri"/>
                  <a:ea typeface="Calibri"/>
                  <a:cs typeface="Calibri"/>
                  <a:sym typeface="Calibri"/>
                </a:endParaRPr>
              </a:p>
            </p:txBody>
          </p:sp>
        </p:grpSp>
        <p:sp>
          <p:nvSpPr>
            <p:cNvPr id="442" name="Google Shape;442;gded672123d_0_189"/>
            <p:cNvSpPr txBox="1"/>
            <p:nvPr/>
          </p:nvSpPr>
          <p:spPr>
            <a:xfrm>
              <a:off x="5216270" y="3633791"/>
              <a:ext cx="19266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B3838"/>
                  </a:solidFill>
                  <a:latin typeface="Calibri"/>
                  <a:ea typeface="Calibri"/>
                  <a:cs typeface="Calibri"/>
                  <a:sym typeface="Calibri"/>
                </a:rPr>
                <a:t>Under sampling (1000,1000)</a:t>
              </a:r>
              <a:endParaRPr/>
            </a:p>
          </p:txBody>
        </p:sp>
      </p:grpSp>
      <p:sp>
        <p:nvSpPr>
          <p:cNvPr id="443" name="Google Shape;443;gded672123d_0_189"/>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4</a:t>
            </a:r>
            <a:endParaRPr b="1" sz="32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pic>
        <p:nvPicPr>
          <p:cNvPr id="448" name="Google Shape;448;gded672123d_0_214"/>
          <p:cNvPicPr preferRelativeResize="0"/>
          <p:nvPr/>
        </p:nvPicPr>
        <p:blipFill rotWithShape="1">
          <a:blip r:embed="rId3">
            <a:alphaModFix/>
          </a:blip>
          <a:srcRect b="0" l="0" r="0" t="0"/>
          <a:stretch/>
        </p:blipFill>
        <p:spPr>
          <a:xfrm>
            <a:off x="-3" y="3"/>
            <a:ext cx="12192001" cy="6858000"/>
          </a:xfrm>
          <a:prstGeom prst="rect">
            <a:avLst/>
          </a:prstGeom>
          <a:noFill/>
          <a:ln>
            <a:noFill/>
          </a:ln>
        </p:spPr>
      </p:pic>
      <p:sp>
        <p:nvSpPr>
          <p:cNvPr id="449" name="Google Shape;449;gded672123d_0_214"/>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0" name="Google Shape;450;gded672123d_0_214"/>
          <p:cNvSpPr txBox="1"/>
          <p:nvPr/>
        </p:nvSpPr>
        <p:spPr>
          <a:xfrm>
            <a:off x="1141125" y="309250"/>
            <a:ext cx="49629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Text Mining &amp; Evaluation</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Model Improvement(2)</a:t>
            </a:r>
            <a:endParaRPr/>
          </a:p>
        </p:txBody>
      </p:sp>
      <p:pic>
        <p:nvPicPr>
          <p:cNvPr descr="Yelp | Update Your Yelp Business Listings - Yext" id="451" name="Google Shape;451;gded672123d_0_214"/>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grpSp>
        <p:nvGrpSpPr>
          <p:cNvPr id="452" name="Google Shape;452;gded672123d_0_214"/>
          <p:cNvGrpSpPr/>
          <p:nvPr/>
        </p:nvGrpSpPr>
        <p:grpSpPr>
          <a:xfrm>
            <a:off x="931286" y="2674803"/>
            <a:ext cx="5022900" cy="2901387"/>
            <a:chOff x="679772" y="2526871"/>
            <a:chExt cx="5022900" cy="2901387"/>
          </a:xfrm>
        </p:grpSpPr>
        <p:grpSp>
          <p:nvGrpSpPr>
            <p:cNvPr id="453" name="Google Shape;453;gded672123d_0_214"/>
            <p:cNvGrpSpPr/>
            <p:nvPr/>
          </p:nvGrpSpPr>
          <p:grpSpPr>
            <a:xfrm>
              <a:off x="679772" y="2526871"/>
              <a:ext cx="5022900" cy="2164632"/>
              <a:chOff x="1692498" y="3932887"/>
              <a:chExt cx="5022900" cy="2164632"/>
            </a:xfrm>
          </p:grpSpPr>
          <p:sp>
            <p:nvSpPr>
              <p:cNvPr id="454" name="Google Shape;454;gded672123d_0_214"/>
              <p:cNvSpPr/>
              <p:nvPr/>
            </p:nvSpPr>
            <p:spPr>
              <a:xfrm>
                <a:off x="1692498" y="4501819"/>
                <a:ext cx="5022900" cy="1595700"/>
              </a:xfrm>
              <a:prstGeom prst="roundRect">
                <a:avLst>
                  <a:gd fmla="val 16667" name="adj"/>
                </a:avLst>
              </a:prstGeom>
              <a:noFill/>
              <a:ln cap="flat" cmpd="sng" w="19050">
                <a:solidFill>
                  <a:srgbClr val="C41200"/>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55" name="Google Shape;455;gded672123d_0_214"/>
              <p:cNvPicPr preferRelativeResize="0"/>
              <p:nvPr/>
            </p:nvPicPr>
            <p:blipFill rotWithShape="1">
              <a:blip r:embed="rId5">
                <a:alphaModFix/>
              </a:blip>
              <a:srcRect b="0" l="30478" r="0" t="0"/>
              <a:stretch/>
            </p:blipFill>
            <p:spPr>
              <a:xfrm>
                <a:off x="1836175" y="4763864"/>
                <a:ext cx="4793150" cy="1248543"/>
              </a:xfrm>
              <a:prstGeom prst="rect">
                <a:avLst/>
              </a:prstGeom>
              <a:noFill/>
              <a:ln>
                <a:noFill/>
              </a:ln>
            </p:spPr>
          </p:pic>
          <p:pic>
            <p:nvPicPr>
              <p:cNvPr id="456" name="Google Shape;456;gded672123d_0_214"/>
              <p:cNvPicPr preferRelativeResize="0"/>
              <p:nvPr/>
            </p:nvPicPr>
            <p:blipFill rotWithShape="1">
              <a:blip r:embed="rId6">
                <a:alphaModFix/>
              </a:blip>
              <a:srcRect b="0" l="0" r="0" t="0"/>
              <a:stretch/>
            </p:blipFill>
            <p:spPr>
              <a:xfrm>
                <a:off x="2005456" y="3932887"/>
                <a:ext cx="2733692" cy="990600"/>
              </a:xfrm>
              <a:prstGeom prst="rect">
                <a:avLst/>
              </a:prstGeom>
              <a:noFill/>
              <a:ln>
                <a:noFill/>
              </a:ln>
            </p:spPr>
          </p:pic>
        </p:grpSp>
        <p:grpSp>
          <p:nvGrpSpPr>
            <p:cNvPr id="457" name="Google Shape;457;gded672123d_0_214"/>
            <p:cNvGrpSpPr/>
            <p:nvPr/>
          </p:nvGrpSpPr>
          <p:grpSpPr>
            <a:xfrm>
              <a:off x="1749833" y="4965658"/>
              <a:ext cx="2837363" cy="462600"/>
              <a:chOff x="807014" y="4479367"/>
              <a:chExt cx="3006000" cy="462600"/>
            </a:xfrm>
          </p:grpSpPr>
          <p:sp>
            <p:nvSpPr>
              <p:cNvPr id="458" name="Google Shape;458;gded672123d_0_214"/>
              <p:cNvSpPr/>
              <p:nvPr/>
            </p:nvSpPr>
            <p:spPr>
              <a:xfrm>
                <a:off x="818913" y="4479367"/>
                <a:ext cx="2994000" cy="462600"/>
              </a:xfrm>
              <a:prstGeom prst="roundRect">
                <a:avLst>
                  <a:gd fmla="val 26667" name="adj"/>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gded672123d_0_214"/>
              <p:cNvSpPr txBox="1"/>
              <p:nvPr/>
            </p:nvSpPr>
            <p:spPr>
              <a:xfrm>
                <a:off x="807014" y="4511119"/>
                <a:ext cx="30060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B3838"/>
                    </a:solidFill>
                    <a:latin typeface="Calibri"/>
                    <a:ea typeface="Calibri"/>
                    <a:cs typeface="Calibri"/>
                    <a:sym typeface="Calibri"/>
                  </a:rPr>
                  <a:t>min char: 3, max char: 25</a:t>
                </a:r>
                <a:endParaRPr/>
              </a:p>
            </p:txBody>
          </p:sp>
        </p:grpSp>
      </p:grpSp>
      <p:sp>
        <p:nvSpPr>
          <p:cNvPr id="460" name="Google Shape;460;gded672123d_0_214"/>
          <p:cNvSpPr txBox="1"/>
          <p:nvPr/>
        </p:nvSpPr>
        <p:spPr>
          <a:xfrm>
            <a:off x="749440" y="1723999"/>
            <a:ext cx="5261400" cy="70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3B3838"/>
                </a:solidFill>
                <a:latin typeface="Calibri"/>
                <a:ea typeface="Calibri"/>
                <a:cs typeface="Calibri"/>
                <a:sym typeface="Calibri"/>
              </a:rPr>
              <a:t>Why ‘Stemming’ and </a:t>
            </a:r>
            <a:endParaRPr/>
          </a:p>
          <a:p>
            <a:pPr indent="0" lvl="0" marL="0" marR="0" rtl="0" algn="ctr">
              <a:spcBef>
                <a:spcPts val="0"/>
              </a:spcBef>
              <a:spcAft>
                <a:spcPts val="0"/>
              </a:spcAft>
              <a:buNone/>
            </a:pPr>
            <a:r>
              <a:rPr b="1" lang="en-US" sz="2000">
                <a:solidFill>
                  <a:srgbClr val="3B3838"/>
                </a:solidFill>
                <a:latin typeface="Calibri"/>
                <a:ea typeface="Calibri"/>
                <a:cs typeface="Calibri"/>
                <a:sym typeface="Calibri"/>
              </a:rPr>
              <a:t>‘Transform Cases’ are excluded? </a:t>
            </a:r>
            <a:endParaRPr/>
          </a:p>
        </p:txBody>
      </p:sp>
      <p:grpSp>
        <p:nvGrpSpPr>
          <p:cNvPr id="461" name="Google Shape;461;gded672123d_0_214"/>
          <p:cNvGrpSpPr/>
          <p:nvPr/>
        </p:nvGrpSpPr>
        <p:grpSpPr>
          <a:xfrm>
            <a:off x="6447028" y="1673786"/>
            <a:ext cx="4916681" cy="4346324"/>
            <a:chOff x="6447028" y="1958266"/>
            <a:chExt cx="4916681" cy="4346324"/>
          </a:xfrm>
        </p:grpSpPr>
        <p:grpSp>
          <p:nvGrpSpPr>
            <p:cNvPr id="462" name="Google Shape;462;gded672123d_0_214"/>
            <p:cNvGrpSpPr/>
            <p:nvPr/>
          </p:nvGrpSpPr>
          <p:grpSpPr>
            <a:xfrm>
              <a:off x="6447028" y="1958266"/>
              <a:ext cx="4916681" cy="4346324"/>
              <a:chOff x="6678139" y="1958266"/>
              <a:chExt cx="4916681" cy="4346324"/>
            </a:xfrm>
          </p:grpSpPr>
          <p:grpSp>
            <p:nvGrpSpPr>
              <p:cNvPr id="463" name="Google Shape;463;gded672123d_0_214"/>
              <p:cNvGrpSpPr/>
              <p:nvPr/>
            </p:nvGrpSpPr>
            <p:grpSpPr>
              <a:xfrm>
                <a:off x="6702639" y="4210236"/>
                <a:ext cx="4863107" cy="2094354"/>
                <a:chOff x="6926823" y="1442237"/>
                <a:chExt cx="4658594" cy="2094354"/>
              </a:xfrm>
            </p:grpSpPr>
            <p:sp>
              <p:nvSpPr>
                <p:cNvPr id="464" name="Google Shape;464;gded672123d_0_214"/>
                <p:cNvSpPr/>
                <p:nvPr/>
              </p:nvSpPr>
              <p:spPr>
                <a:xfrm rot="10800000">
                  <a:off x="6926823" y="1442237"/>
                  <a:ext cx="4658594" cy="2094354"/>
                </a:xfrm>
                <a:custGeom>
                  <a:rect b="b" l="l" r="r" t="t"/>
                  <a:pathLst>
                    <a:path extrusionOk="0" h="1586632" w="3463639">
                      <a:moveTo>
                        <a:pt x="222171" y="1586632"/>
                      </a:moveTo>
                      <a:lnTo>
                        <a:pt x="3241468" y="1586632"/>
                      </a:lnTo>
                      <a:cubicBezTo>
                        <a:pt x="3364170" y="1586632"/>
                        <a:pt x="3463639" y="1487163"/>
                        <a:pt x="3463639" y="1364461"/>
                      </a:cubicBezTo>
                      <a:lnTo>
                        <a:pt x="3463639" y="475802"/>
                      </a:lnTo>
                      <a:cubicBezTo>
                        <a:pt x="3463639" y="353100"/>
                        <a:pt x="3364170" y="253631"/>
                        <a:pt x="3241468" y="253631"/>
                      </a:cubicBezTo>
                      <a:lnTo>
                        <a:pt x="2990999" y="253631"/>
                      </a:lnTo>
                      <a:lnTo>
                        <a:pt x="2868756" y="0"/>
                      </a:lnTo>
                      <a:lnTo>
                        <a:pt x="2746513" y="253631"/>
                      </a:lnTo>
                      <a:lnTo>
                        <a:pt x="222171" y="253631"/>
                      </a:lnTo>
                      <a:cubicBezTo>
                        <a:pt x="99469" y="253631"/>
                        <a:pt x="0" y="353100"/>
                        <a:pt x="0" y="475802"/>
                      </a:cubicBezTo>
                      <a:lnTo>
                        <a:pt x="0" y="1364461"/>
                      </a:lnTo>
                      <a:cubicBezTo>
                        <a:pt x="0" y="1487163"/>
                        <a:pt x="99469" y="1586632"/>
                        <a:pt x="222171" y="1586632"/>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5" name="Google Shape;465;gded672123d_0_214"/>
                <p:cNvSpPr txBox="1"/>
                <p:nvPr/>
              </p:nvSpPr>
              <p:spPr>
                <a:xfrm>
                  <a:off x="7057508" y="1662554"/>
                  <a:ext cx="44247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600" u="none" strike="noStrike">
                      <a:solidFill>
                        <a:srgbClr val="000000"/>
                      </a:solidFill>
                      <a:latin typeface="Calibri"/>
                      <a:ea typeface="Calibri"/>
                      <a:cs typeface="Calibri"/>
                      <a:sym typeface="Calibri"/>
                    </a:rPr>
                    <a:t>WORST experience ever and RUINED MY LIFE!! No bedside manner. NONE! It's a MONEY MAKING SCAM! DO YOUR RESEARCH! (…) Just BEWARE! DO YOUR RESEARCH I WISH I HAD. </a:t>
                  </a:r>
                  <a:endParaRPr/>
                </a:p>
                <a:p>
                  <a:pPr indent="0" lvl="0" marL="0" marR="0" rtl="0" algn="ctr">
                    <a:spcBef>
                      <a:spcPts val="0"/>
                    </a:spcBef>
                    <a:spcAft>
                      <a:spcPts val="0"/>
                    </a:spcAft>
                    <a:buNone/>
                  </a:pPr>
                  <a:r>
                    <a:rPr b="1" i="0" lang="en-US" sz="1600" u="none" strike="noStrike">
                      <a:solidFill>
                        <a:srgbClr val="000000"/>
                      </a:solidFill>
                      <a:latin typeface="Calibri"/>
                      <a:ea typeface="Calibri"/>
                      <a:cs typeface="Calibri"/>
                      <a:sym typeface="Calibri"/>
                    </a:rPr>
                    <a:t>(useful: 12, funny: 2, cool: 0)</a:t>
                  </a:r>
                  <a:endParaRPr b="1" sz="1600">
                    <a:solidFill>
                      <a:schemeClr val="dk1"/>
                    </a:solidFill>
                    <a:latin typeface="Calibri"/>
                    <a:ea typeface="Calibri"/>
                    <a:cs typeface="Calibri"/>
                    <a:sym typeface="Calibri"/>
                  </a:endParaRPr>
                </a:p>
              </p:txBody>
            </p:sp>
          </p:grpSp>
          <p:grpSp>
            <p:nvGrpSpPr>
              <p:cNvPr id="466" name="Google Shape;466;gded672123d_0_214"/>
              <p:cNvGrpSpPr/>
              <p:nvPr/>
            </p:nvGrpSpPr>
            <p:grpSpPr>
              <a:xfrm>
                <a:off x="6678139" y="1958266"/>
                <a:ext cx="4916681" cy="2094354"/>
                <a:chOff x="6955701" y="1603010"/>
                <a:chExt cx="4658594" cy="2094354"/>
              </a:xfrm>
            </p:grpSpPr>
            <p:sp>
              <p:nvSpPr>
                <p:cNvPr id="467" name="Google Shape;467;gded672123d_0_214"/>
                <p:cNvSpPr/>
                <p:nvPr/>
              </p:nvSpPr>
              <p:spPr>
                <a:xfrm rot="10800000">
                  <a:off x="6955701" y="1603010"/>
                  <a:ext cx="4658594" cy="2094354"/>
                </a:xfrm>
                <a:custGeom>
                  <a:rect b="b" l="l" r="r" t="t"/>
                  <a:pathLst>
                    <a:path extrusionOk="0" h="1586632" w="3463639">
                      <a:moveTo>
                        <a:pt x="222171" y="1586632"/>
                      </a:moveTo>
                      <a:lnTo>
                        <a:pt x="3241468" y="1586632"/>
                      </a:lnTo>
                      <a:cubicBezTo>
                        <a:pt x="3364170" y="1586632"/>
                        <a:pt x="3463639" y="1487163"/>
                        <a:pt x="3463639" y="1364461"/>
                      </a:cubicBezTo>
                      <a:lnTo>
                        <a:pt x="3463639" y="475802"/>
                      </a:lnTo>
                      <a:cubicBezTo>
                        <a:pt x="3463639" y="353100"/>
                        <a:pt x="3364170" y="253631"/>
                        <a:pt x="3241468" y="253631"/>
                      </a:cubicBezTo>
                      <a:lnTo>
                        <a:pt x="2990999" y="253631"/>
                      </a:lnTo>
                      <a:lnTo>
                        <a:pt x="2868756" y="0"/>
                      </a:lnTo>
                      <a:lnTo>
                        <a:pt x="2746513" y="253631"/>
                      </a:lnTo>
                      <a:lnTo>
                        <a:pt x="222171" y="253631"/>
                      </a:lnTo>
                      <a:cubicBezTo>
                        <a:pt x="99469" y="253631"/>
                        <a:pt x="0" y="353100"/>
                        <a:pt x="0" y="475802"/>
                      </a:cubicBezTo>
                      <a:lnTo>
                        <a:pt x="0" y="1364461"/>
                      </a:lnTo>
                      <a:cubicBezTo>
                        <a:pt x="0" y="1487163"/>
                        <a:pt x="99469" y="1586632"/>
                        <a:pt x="222171" y="1586632"/>
                      </a:cubicBezTo>
                      <a:close/>
                    </a:path>
                  </a:pathLst>
                </a:cu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8" name="Google Shape;468;gded672123d_0_214"/>
                <p:cNvSpPr txBox="1"/>
                <p:nvPr/>
              </p:nvSpPr>
              <p:spPr>
                <a:xfrm>
                  <a:off x="7084974" y="1820699"/>
                  <a:ext cx="4376400" cy="1323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600">
                      <a:solidFill>
                        <a:srgbClr val="000000"/>
                      </a:solidFill>
                      <a:latin typeface="Calibri"/>
                      <a:ea typeface="Calibri"/>
                      <a:cs typeface="Calibri"/>
                      <a:sym typeface="Calibri"/>
                    </a:rPr>
                    <a:t>(…)</a:t>
                  </a:r>
                  <a:r>
                    <a:rPr b="1" i="0" lang="en-US" sz="1600" u="none" strike="noStrike">
                      <a:solidFill>
                        <a:srgbClr val="000000"/>
                      </a:solidFill>
                      <a:latin typeface="Calibri"/>
                      <a:ea typeface="Calibri"/>
                      <a:cs typeface="Calibri"/>
                      <a:sym typeface="Calibri"/>
                    </a:rPr>
                    <a:t> Jennifer was AMAZING! She was very kind and friendly and it was clear that it was genuine. She has earned a new customer. (…) She was great and I will be returning in four weeks. Thanks Jennifer! </a:t>
                  </a:r>
                  <a:endParaRPr/>
                </a:p>
                <a:p>
                  <a:pPr indent="0" lvl="0" marL="0" marR="0" rtl="0" algn="ctr">
                    <a:spcBef>
                      <a:spcPts val="0"/>
                    </a:spcBef>
                    <a:spcAft>
                      <a:spcPts val="0"/>
                    </a:spcAft>
                    <a:buNone/>
                  </a:pPr>
                  <a:r>
                    <a:rPr b="1" i="0" lang="en-US" sz="1600" u="none" strike="noStrike">
                      <a:solidFill>
                        <a:srgbClr val="000000"/>
                      </a:solidFill>
                      <a:latin typeface="Calibri"/>
                      <a:ea typeface="Calibri"/>
                      <a:cs typeface="Calibri"/>
                      <a:sym typeface="Calibri"/>
                    </a:rPr>
                    <a:t>(useful: 4, funny: 0, cool: 3)</a:t>
                  </a:r>
                  <a:endParaRPr b="1" sz="1600">
                    <a:solidFill>
                      <a:schemeClr val="dk1"/>
                    </a:solidFill>
                    <a:latin typeface="Calibri"/>
                    <a:ea typeface="Calibri"/>
                    <a:cs typeface="Calibri"/>
                    <a:sym typeface="Calibri"/>
                  </a:endParaRPr>
                </a:p>
              </p:txBody>
            </p:sp>
          </p:grpSp>
        </p:grpSp>
        <p:sp>
          <p:nvSpPr>
            <p:cNvPr id="469" name="Google Shape;469;gded672123d_0_214"/>
            <p:cNvSpPr/>
            <p:nvPr/>
          </p:nvSpPr>
          <p:spPr>
            <a:xfrm>
              <a:off x="7772400" y="2225040"/>
              <a:ext cx="1341600" cy="251400"/>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0" name="Google Shape;470;gded672123d_0_214"/>
            <p:cNvSpPr/>
            <p:nvPr/>
          </p:nvSpPr>
          <p:spPr>
            <a:xfrm>
              <a:off x="6765430" y="4430553"/>
              <a:ext cx="699600" cy="310800"/>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1" name="Google Shape;471;gded672123d_0_214"/>
            <p:cNvSpPr/>
            <p:nvPr/>
          </p:nvSpPr>
          <p:spPr>
            <a:xfrm>
              <a:off x="9291358" y="2509200"/>
              <a:ext cx="1137300" cy="218700"/>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72" name="Google Shape;472;gded672123d_0_214"/>
          <p:cNvSpPr/>
          <p:nvPr/>
        </p:nvSpPr>
        <p:spPr>
          <a:xfrm>
            <a:off x="9201328" y="4147744"/>
            <a:ext cx="1548000" cy="310800"/>
          </a:xfrm>
          <a:prstGeom prst="rect">
            <a:avLst/>
          </a:prstGeom>
          <a:noFill/>
          <a:ln cap="flat" cmpd="sng" w="12700">
            <a:solidFill>
              <a:srgbClr val="C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3" name="Google Shape;473;gded672123d_0_214"/>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4</a:t>
            </a:r>
            <a:endParaRPr b="1" sz="32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pic>
        <p:nvPicPr>
          <p:cNvPr id="478" name="Google Shape;478;gded672123d_0_243"/>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479" name="Google Shape;479;gded672123d_0_243"/>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0" name="Google Shape;480;gded672123d_0_243"/>
          <p:cNvSpPr txBox="1"/>
          <p:nvPr/>
        </p:nvSpPr>
        <p:spPr>
          <a:xfrm>
            <a:off x="1141125" y="309250"/>
            <a:ext cx="61251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Text Mining &amp; Evaluation</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Characteristic </a:t>
            </a:r>
            <a:r>
              <a:rPr b="1" lang="en-US" sz="2000">
                <a:solidFill>
                  <a:schemeClr val="dk1"/>
                </a:solidFill>
                <a:latin typeface="Calibri"/>
                <a:ea typeface="Calibri"/>
                <a:cs typeface="Calibri"/>
                <a:sym typeface="Calibri"/>
              </a:rPr>
              <a:t>of Useful &amp; Not-useful reviews</a:t>
            </a:r>
            <a:endParaRPr/>
          </a:p>
        </p:txBody>
      </p:sp>
      <p:pic>
        <p:nvPicPr>
          <p:cNvPr descr="Yelp | Update Your Yelp Business Listings - Yext" id="481" name="Google Shape;481;gded672123d_0_243"/>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graphicFrame>
        <p:nvGraphicFramePr>
          <p:cNvPr id="482" name="Google Shape;482;gded672123d_0_243"/>
          <p:cNvGraphicFramePr/>
          <p:nvPr/>
        </p:nvGraphicFramePr>
        <p:xfrm>
          <a:off x="2201992" y="2162317"/>
          <a:ext cx="3000000" cy="3000000"/>
        </p:xfrm>
        <a:graphic>
          <a:graphicData uri="http://schemas.openxmlformats.org/drawingml/2006/table">
            <a:tbl>
              <a:tblPr>
                <a:noFill/>
                <a:tableStyleId>{D0DD8433-0AE2-471A-9A47-9FF999FC76E7}</a:tableStyleId>
              </a:tblPr>
              <a:tblGrid>
                <a:gridCol w="1682450"/>
                <a:gridCol w="2889925"/>
                <a:gridCol w="2974300"/>
              </a:tblGrid>
              <a:tr h="228600">
                <a:tc>
                  <a:txBody>
                    <a:bodyPr/>
                    <a:lstStyle/>
                    <a:p>
                      <a:pPr indent="0" lvl="0" marL="0" marR="0" rtl="0" algn="l">
                        <a:spcBef>
                          <a:spcPts val="0"/>
                        </a:spcBef>
                        <a:spcAft>
                          <a:spcPts val="0"/>
                        </a:spcAft>
                        <a:buNone/>
                      </a:pPr>
                      <a:br>
                        <a:rPr lang="en-US" sz="1800" u="none" cap="none" strike="noStrike">
                          <a:latin typeface="Calibri"/>
                          <a:ea typeface="Calibri"/>
                          <a:cs typeface="Calibri"/>
                          <a:sym typeface="Calibri"/>
                        </a:rPr>
                      </a:br>
                      <a:endParaRPr sz="1800" u="none" cap="none" strike="noStrike">
                        <a:latin typeface="Calibri"/>
                        <a:ea typeface="Calibri"/>
                        <a:cs typeface="Calibri"/>
                        <a:sym typeface="Calibri"/>
                      </a:endParaRPr>
                    </a:p>
                  </a:txBody>
                  <a:tcPr marT="63500" marB="63500" marR="63500" marL="635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88900" marR="88900" rtl="0" algn="ctr">
                        <a:spcBef>
                          <a:spcPts val="0"/>
                        </a:spcBef>
                        <a:spcAft>
                          <a:spcPts val="0"/>
                        </a:spcAft>
                        <a:buNone/>
                      </a:pPr>
                      <a:r>
                        <a:rPr b="1" i="0" lang="en-US" sz="1800" u="none" cap="none" strike="noStrike">
                          <a:solidFill>
                            <a:schemeClr val="lt1"/>
                          </a:solidFill>
                          <a:latin typeface="Calibri"/>
                          <a:ea typeface="Calibri"/>
                          <a:cs typeface="Calibri"/>
                          <a:sym typeface="Calibri"/>
                        </a:rPr>
                        <a:t>Useful</a:t>
                      </a:r>
                      <a:endParaRPr b="1" sz="1800" u="none" cap="none" strike="noStrike">
                        <a:solidFill>
                          <a:schemeClr val="lt1"/>
                        </a:solidFill>
                        <a:latin typeface="Calibri"/>
                        <a:ea typeface="Calibri"/>
                        <a:cs typeface="Calibri"/>
                        <a:sym typeface="Calibri"/>
                      </a:endParaRPr>
                    </a:p>
                  </a:txBody>
                  <a:tcPr marT="63500" marB="63500" marR="63500" marL="63500" anchor="ctr" anchorCtr="1">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solidFill>
                      <a:srgbClr val="C41200"/>
                    </a:solidFill>
                  </a:tcPr>
                </a:tc>
                <a:tc>
                  <a:txBody>
                    <a:bodyPr/>
                    <a:lstStyle/>
                    <a:p>
                      <a:pPr indent="0" lvl="0" marL="88900" marR="88900" rtl="0" algn="ctr">
                        <a:spcBef>
                          <a:spcPts val="0"/>
                        </a:spcBef>
                        <a:spcAft>
                          <a:spcPts val="0"/>
                        </a:spcAft>
                        <a:buNone/>
                      </a:pPr>
                      <a:r>
                        <a:rPr b="1" i="0" lang="en-US" sz="1800" u="none" cap="none" strike="noStrike">
                          <a:solidFill>
                            <a:schemeClr val="lt1"/>
                          </a:solidFill>
                          <a:latin typeface="Calibri"/>
                          <a:ea typeface="Calibri"/>
                          <a:cs typeface="Calibri"/>
                          <a:sym typeface="Calibri"/>
                        </a:rPr>
                        <a:t>Not useful</a:t>
                      </a:r>
                      <a:endParaRPr b="1" sz="1800" u="none" cap="none" strike="noStrike">
                        <a:solidFill>
                          <a:schemeClr val="lt1"/>
                        </a:solidFill>
                        <a:latin typeface="Calibri"/>
                        <a:ea typeface="Calibri"/>
                        <a:cs typeface="Calibri"/>
                        <a:sym typeface="Calibri"/>
                      </a:endParaRPr>
                    </a:p>
                  </a:txBody>
                  <a:tcPr marT="63500" marB="63500" marR="63500" marL="63500" anchor="ctr" anchorCtr="1">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solidFill>
                      <a:srgbClr val="C41200"/>
                    </a:solidFill>
                  </a:tcPr>
                </a:tc>
              </a:tr>
              <a:tr h="550350">
                <a:tc>
                  <a:txBody>
                    <a:bodyPr/>
                    <a:lstStyle/>
                    <a:p>
                      <a:pPr indent="0" lvl="0" marL="88900" marR="88900" rtl="0" algn="ctr">
                        <a:spcBef>
                          <a:spcPts val="0"/>
                        </a:spcBef>
                        <a:spcAft>
                          <a:spcPts val="0"/>
                        </a:spcAft>
                        <a:buNone/>
                      </a:pPr>
                      <a:r>
                        <a:rPr b="1" i="0" lang="en-US" sz="1800" u="none" cap="none" strike="noStrike">
                          <a:solidFill>
                            <a:schemeClr val="lt1"/>
                          </a:solidFill>
                          <a:latin typeface="Calibri"/>
                          <a:ea typeface="Calibri"/>
                          <a:cs typeface="Calibri"/>
                          <a:sym typeface="Calibri"/>
                        </a:rPr>
                        <a:t>Length</a:t>
                      </a:r>
                      <a:endParaRPr b="1" sz="1800" u="none" cap="none" strike="noStrike">
                        <a:solidFill>
                          <a:schemeClr val="lt1"/>
                        </a:solidFill>
                        <a:latin typeface="Calibri"/>
                        <a:ea typeface="Calibri"/>
                        <a:cs typeface="Calibri"/>
                        <a:sym typeface="Calibri"/>
                      </a:endParaRPr>
                    </a:p>
                  </a:txBody>
                  <a:tcPr marT="63500" marB="63500" marR="63500" marL="63500" anchor="ctr" anchorCtr="1">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solidFill>
                      <a:srgbClr val="C41200"/>
                    </a:solidFill>
                  </a:tcPr>
                </a:tc>
                <a:tc>
                  <a:txBody>
                    <a:bodyPr/>
                    <a:lstStyle/>
                    <a:p>
                      <a:pPr indent="0" lvl="0" marL="0" marR="88900" rtl="0" algn="ctr">
                        <a:spcBef>
                          <a:spcPts val="0"/>
                        </a:spcBef>
                        <a:spcAft>
                          <a:spcPts val="0"/>
                        </a:spcAft>
                        <a:buNone/>
                      </a:pPr>
                      <a:r>
                        <a:rPr b="1" i="0" lang="en-US" sz="1600" u="none" cap="none" strike="noStrike">
                          <a:solidFill>
                            <a:srgbClr val="434343"/>
                          </a:solidFill>
                          <a:latin typeface="Calibri"/>
                          <a:ea typeface="Calibri"/>
                          <a:cs typeface="Calibri"/>
                          <a:sym typeface="Calibri"/>
                        </a:rPr>
                        <a:t>More than 1 paragraph</a:t>
                      </a:r>
                      <a:endParaRPr b="1" sz="1600" u="none" cap="none" strike="noStrike">
                        <a:solidFill>
                          <a:srgbClr val="434343"/>
                        </a:solidFill>
                        <a:latin typeface="Calibri"/>
                        <a:ea typeface="Calibri"/>
                        <a:cs typeface="Calibri"/>
                        <a:sym typeface="Calibri"/>
                      </a:endParaRPr>
                    </a:p>
                  </a:txBody>
                  <a:tcPr marT="63500" marB="63500" marR="63500" marL="63500" anchor="ctr">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88900" rtl="0" algn="ctr">
                        <a:spcBef>
                          <a:spcPts val="0"/>
                        </a:spcBef>
                        <a:spcAft>
                          <a:spcPts val="0"/>
                        </a:spcAft>
                        <a:buNone/>
                      </a:pPr>
                      <a:r>
                        <a:rPr b="1" i="0" lang="en-US" sz="1600" u="none" cap="none" strike="noStrike">
                          <a:solidFill>
                            <a:srgbClr val="434343"/>
                          </a:solidFill>
                          <a:latin typeface="Calibri"/>
                          <a:ea typeface="Calibri"/>
                          <a:cs typeface="Calibri"/>
                          <a:sym typeface="Calibri"/>
                        </a:rPr>
                        <a:t>Shorter sentences</a:t>
                      </a:r>
                      <a:endParaRPr b="1" sz="1600" u="none" cap="none" strike="noStrike">
                        <a:solidFill>
                          <a:srgbClr val="434343"/>
                        </a:solidFill>
                        <a:latin typeface="Calibri"/>
                        <a:ea typeface="Calibri"/>
                        <a:cs typeface="Calibri"/>
                        <a:sym typeface="Calibri"/>
                      </a:endParaRPr>
                    </a:p>
                  </a:txBody>
                  <a:tcPr marT="63500" marB="63500" marR="63500" marL="63500" anchor="ctr">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719850">
                <a:tc>
                  <a:txBody>
                    <a:bodyPr/>
                    <a:lstStyle/>
                    <a:p>
                      <a:pPr indent="0" lvl="0" marL="88900" marR="88900" rtl="0" algn="ctr">
                        <a:spcBef>
                          <a:spcPts val="0"/>
                        </a:spcBef>
                        <a:spcAft>
                          <a:spcPts val="0"/>
                        </a:spcAft>
                        <a:buNone/>
                      </a:pPr>
                      <a:r>
                        <a:rPr b="1" i="0" lang="en-US" sz="1800" u="none" cap="none" strike="noStrike">
                          <a:solidFill>
                            <a:schemeClr val="lt1"/>
                          </a:solidFill>
                          <a:latin typeface="Calibri"/>
                          <a:ea typeface="Calibri"/>
                          <a:cs typeface="Calibri"/>
                          <a:sym typeface="Calibri"/>
                        </a:rPr>
                        <a:t>Contents</a:t>
                      </a:r>
                      <a:endParaRPr b="1" sz="1800" u="none" cap="none" strike="noStrike">
                        <a:solidFill>
                          <a:schemeClr val="lt1"/>
                        </a:solidFill>
                        <a:latin typeface="Calibri"/>
                        <a:ea typeface="Calibri"/>
                        <a:cs typeface="Calibri"/>
                        <a:sym typeface="Calibri"/>
                      </a:endParaRPr>
                    </a:p>
                  </a:txBody>
                  <a:tcPr marT="63500" marB="63500" marR="63500" marL="63500" anchor="ctr" anchorCtr="1">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solidFill>
                      <a:srgbClr val="C41200"/>
                    </a:solidFill>
                  </a:tcPr>
                </a:tc>
                <a:tc>
                  <a:txBody>
                    <a:bodyPr/>
                    <a:lstStyle/>
                    <a:p>
                      <a:pPr indent="0" lvl="0" marL="0" marR="88900" rtl="0" algn="ctr">
                        <a:spcBef>
                          <a:spcPts val="0"/>
                        </a:spcBef>
                        <a:spcAft>
                          <a:spcPts val="0"/>
                        </a:spcAft>
                        <a:buNone/>
                      </a:pPr>
                      <a:r>
                        <a:rPr b="1" i="0" lang="en-US" sz="1600" u="none" cap="none" strike="noStrike">
                          <a:solidFill>
                            <a:srgbClr val="434343"/>
                          </a:solidFill>
                          <a:latin typeface="Calibri"/>
                          <a:ea typeface="Calibri"/>
                          <a:cs typeface="Calibri"/>
                          <a:sym typeface="Calibri"/>
                        </a:rPr>
                        <a:t>Detail-oriented experiences with taking specific examples</a:t>
                      </a:r>
                      <a:endParaRPr b="1" sz="1600" u="none" cap="none" strike="noStrike">
                        <a:solidFill>
                          <a:srgbClr val="434343"/>
                        </a:solidFill>
                        <a:latin typeface="Calibri"/>
                        <a:ea typeface="Calibri"/>
                        <a:cs typeface="Calibri"/>
                        <a:sym typeface="Calibri"/>
                      </a:endParaRPr>
                    </a:p>
                  </a:txBody>
                  <a:tcPr marT="63500" marB="63500" marR="63500" marL="63500" anchor="ctr">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88900" rtl="0" algn="ctr">
                        <a:spcBef>
                          <a:spcPts val="0"/>
                        </a:spcBef>
                        <a:spcAft>
                          <a:spcPts val="0"/>
                        </a:spcAft>
                        <a:buNone/>
                      </a:pPr>
                      <a:r>
                        <a:rPr b="1" i="0" lang="en-US" sz="1600" u="none" cap="none" strike="noStrike">
                          <a:solidFill>
                            <a:srgbClr val="434343"/>
                          </a:solidFill>
                          <a:latin typeface="Calibri"/>
                          <a:ea typeface="Calibri"/>
                          <a:cs typeface="Calibri"/>
                          <a:sym typeface="Calibri"/>
                        </a:rPr>
                        <a:t>Not enough contents to understand the business</a:t>
                      </a:r>
                      <a:endParaRPr b="1" sz="1600" u="none" cap="none" strike="noStrike">
                        <a:solidFill>
                          <a:srgbClr val="434343"/>
                        </a:solidFill>
                        <a:latin typeface="Calibri"/>
                        <a:ea typeface="Calibri"/>
                        <a:cs typeface="Calibri"/>
                        <a:sym typeface="Calibri"/>
                      </a:endParaRPr>
                    </a:p>
                  </a:txBody>
                  <a:tcPr marT="63500" marB="63500" marR="63500" marL="63500" anchor="ctr">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911400">
                <a:tc>
                  <a:txBody>
                    <a:bodyPr/>
                    <a:lstStyle/>
                    <a:p>
                      <a:pPr indent="0" lvl="0" marL="88900" marR="88900" rtl="0" algn="ctr">
                        <a:spcBef>
                          <a:spcPts val="0"/>
                        </a:spcBef>
                        <a:spcAft>
                          <a:spcPts val="0"/>
                        </a:spcAft>
                        <a:buNone/>
                      </a:pPr>
                      <a:r>
                        <a:rPr b="1" i="0" lang="en-US" sz="1800" u="none" cap="none" strike="noStrike">
                          <a:solidFill>
                            <a:schemeClr val="lt1"/>
                          </a:solidFill>
                          <a:latin typeface="Calibri"/>
                          <a:ea typeface="Calibri"/>
                          <a:cs typeface="Calibri"/>
                          <a:sym typeface="Calibri"/>
                        </a:rPr>
                        <a:t>Expression</a:t>
                      </a:r>
                      <a:endParaRPr b="1" sz="1800" u="none" cap="none" strike="noStrike">
                        <a:solidFill>
                          <a:schemeClr val="lt1"/>
                        </a:solidFill>
                        <a:latin typeface="Calibri"/>
                        <a:ea typeface="Calibri"/>
                        <a:cs typeface="Calibri"/>
                        <a:sym typeface="Calibri"/>
                      </a:endParaRPr>
                    </a:p>
                  </a:txBody>
                  <a:tcPr marT="63500" marB="63500" marR="63500" marL="63500" anchor="ctr" anchorCtr="1">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solidFill>
                      <a:srgbClr val="C41200"/>
                    </a:solidFill>
                  </a:tcPr>
                </a:tc>
                <a:tc>
                  <a:txBody>
                    <a:bodyPr/>
                    <a:lstStyle/>
                    <a:p>
                      <a:pPr indent="0" lvl="0" marL="0" marR="88900" rtl="0" algn="ctr">
                        <a:spcBef>
                          <a:spcPts val="0"/>
                        </a:spcBef>
                        <a:spcAft>
                          <a:spcPts val="0"/>
                        </a:spcAft>
                        <a:buNone/>
                      </a:pPr>
                      <a:r>
                        <a:rPr b="1" i="0" lang="en-US" sz="1600" u="none" cap="none" strike="noStrike">
                          <a:solidFill>
                            <a:srgbClr val="434343"/>
                          </a:solidFill>
                          <a:latin typeface="Calibri"/>
                          <a:ea typeface="Calibri"/>
                          <a:cs typeface="Calibri"/>
                          <a:sym typeface="Calibri"/>
                        </a:rPr>
                        <a:t>Frequent use of adjectives, comparatives and many exclamation marks</a:t>
                      </a:r>
                      <a:endParaRPr b="1" sz="1600" u="none" cap="none" strike="noStrike">
                        <a:solidFill>
                          <a:srgbClr val="434343"/>
                        </a:solidFill>
                        <a:latin typeface="Calibri"/>
                        <a:ea typeface="Calibri"/>
                        <a:cs typeface="Calibri"/>
                        <a:sym typeface="Calibri"/>
                      </a:endParaRPr>
                    </a:p>
                  </a:txBody>
                  <a:tcPr marT="63500" marB="63500" marR="63500" marL="63500" anchor="ctr">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88900" rtl="0" algn="ctr">
                        <a:spcBef>
                          <a:spcPts val="0"/>
                        </a:spcBef>
                        <a:spcAft>
                          <a:spcPts val="0"/>
                        </a:spcAft>
                        <a:buNone/>
                      </a:pPr>
                      <a:r>
                        <a:rPr b="1" i="0" lang="en-US" sz="1600" u="none" cap="none" strike="noStrike">
                          <a:solidFill>
                            <a:srgbClr val="434343"/>
                          </a:solidFill>
                          <a:latin typeface="Calibri"/>
                          <a:ea typeface="Calibri"/>
                          <a:cs typeface="Calibri"/>
                          <a:sym typeface="Calibri"/>
                        </a:rPr>
                        <a:t>Monotonous explanation</a:t>
                      </a:r>
                      <a:endParaRPr b="1" sz="1600" u="none" cap="none" strike="noStrike">
                        <a:solidFill>
                          <a:srgbClr val="434343"/>
                        </a:solidFill>
                        <a:latin typeface="Calibri"/>
                        <a:ea typeface="Calibri"/>
                        <a:cs typeface="Calibri"/>
                        <a:sym typeface="Calibri"/>
                      </a:endParaRPr>
                    </a:p>
                  </a:txBody>
                  <a:tcPr marT="63500" marB="63500" marR="63500" marL="63500" anchor="ctr">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528275">
                <a:tc>
                  <a:txBody>
                    <a:bodyPr/>
                    <a:lstStyle/>
                    <a:p>
                      <a:pPr indent="0" lvl="0" marL="88900" marR="88900" rtl="0" algn="ctr">
                        <a:spcBef>
                          <a:spcPts val="0"/>
                        </a:spcBef>
                        <a:spcAft>
                          <a:spcPts val="0"/>
                        </a:spcAft>
                        <a:buNone/>
                      </a:pPr>
                      <a:r>
                        <a:rPr b="1" i="0" lang="en-US" sz="1800" u="none" cap="none" strike="noStrike">
                          <a:solidFill>
                            <a:schemeClr val="lt1"/>
                          </a:solidFill>
                          <a:latin typeface="Calibri"/>
                          <a:ea typeface="Calibri"/>
                          <a:cs typeface="Calibri"/>
                          <a:sym typeface="Calibri"/>
                        </a:rPr>
                        <a:t>Grammar</a:t>
                      </a:r>
                      <a:endParaRPr b="1" sz="1800" u="none" cap="none" strike="noStrike">
                        <a:solidFill>
                          <a:schemeClr val="lt1"/>
                        </a:solidFill>
                        <a:latin typeface="Calibri"/>
                        <a:ea typeface="Calibri"/>
                        <a:cs typeface="Calibri"/>
                        <a:sym typeface="Calibri"/>
                      </a:endParaRPr>
                    </a:p>
                  </a:txBody>
                  <a:tcPr marT="63500" marB="63500" marR="63500" marL="63500" anchor="ctr" anchorCtr="1">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solidFill>
                      <a:srgbClr val="C41200"/>
                    </a:solidFill>
                  </a:tcPr>
                </a:tc>
                <a:tc>
                  <a:txBody>
                    <a:bodyPr/>
                    <a:lstStyle/>
                    <a:p>
                      <a:pPr indent="0" lvl="0" marL="0" marR="88900" rtl="0" algn="ctr">
                        <a:spcBef>
                          <a:spcPts val="0"/>
                        </a:spcBef>
                        <a:spcAft>
                          <a:spcPts val="0"/>
                        </a:spcAft>
                        <a:buNone/>
                      </a:pPr>
                      <a:r>
                        <a:rPr b="1" i="0" lang="en-US" sz="1600" u="none" cap="none" strike="noStrike">
                          <a:solidFill>
                            <a:srgbClr val="434343"/>
                          </a:solidFill>
                          <a:latin typeface="Calibri"/>
                          <a:ea typeface="Calibri"/>
                          <a:cs typeface="Calibri"/>
                          <a:sym typeface="Calibri"/>
                        </a:rPr>
                        <a:t>Less grammatical and spelling errors</a:t>
                      </a:r>
                      <a:endParaRPr b="1" sz="1600" u="none" cap="none" strike="noStrike">
                        <a:solidFill>
                          <a:srgbClr val="434343"/>
                        </a:solidFill>
                        <a:latin typeface="Calibri"/>
                        <a:ea typeface="Calibri"/>
                        <a:cs typeface="Calibri"/>
                        <a:sym typeface="Calibri"/>
                      </a:endParaRPr>
                    </a:p>
                  </a:txBody>
                  <a:tcPr marT="63500" marB="63500" marR="63500" marL="63500" anchor="ctr">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88900" rtl="0" algn="ctr">
                        <a:spcBef>
                          <a:spcPts val="0"/>
                        </a:spcBef>
                        <a:spcAft>
                          <a:spcPts val="0"/>
                        </a:spcAft>
                        <a:buNone/>
                      </a:pPr>
                      <a:r>
                        <a:rPr b="1" i="0" lang="en-US" sz="1600" u="none" cap="none" strike="noStrike">
                          <a:solidFill>
                            <a:srgbClr val="434343"/>
                          </a:solidFill>
                          <a:latin typeface="Calibri"/>
                          <a:ea typeface="Calibri"/>
                          <a:cs typeface="Calibri"/>
                          <a:sym typeface="Calibri"/>
                        </a:rPr>
                        <a:t>More grammatical and spelling errors</a:t>
                      </a:r>
                      <a:endParaRPr b="1" sz="1600" u="none" cap="none" strike="noStrike">
                        <a:solidFill>
                          <a:srgbClr val="434343"/>
                        </a:solidFill>
                        <a:latin typeface="Calibri"/>
                        <a:ea typeface="Calibri"/>
                        <a:cs typeface="Calibri"/>
                        <a:sym typeface="Calibri"/>
                      </a:endParaRPr>
                    </a:p>
                  </a:txBody>
                  <a:tcPr marT="63500" marB="63500" marR="63500" marL="63500" anchor="ctr">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bl>
          </a:graphicData>
        </a:graphic>
      </p:graphicFrame>
      <p:sp>
        <p:nvSpPr>
          <p:cNvPr id="483" name="Google Shape;483;gded672123d_0_243"/>
          <p:cNvSpPr/>
          <p:nvPr/>
        </p:nvSpPr>
        <p:spPr>
          <a:xfrm>
            <a:off x="3736975" y="2563813"/>
            <a:ext cx="12192000" cy="457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gded672123d_0_243"/>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4</a:t>
            </a:r>
            <a:endParaRPr b="1" sz="32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pic>
        <p:nvPicPr>
          <p:cNvPr id="489" name="Google Shape;489;gded672123d_0_328"/>
          <p:cNvPicPr preferRelativeResize="0"/>
          <p:nvPr/>
        </p:nvPicPr>
        <p:blipFill rotWithShape="1">
          <a:blip r:embed="rId3">
            <a:alphaModFix/>
          </a:blip>
          <a:srcRect b="0" l="0" r="0" t="0"/>
          <a:stretch/>
        </p:blipFill>
        <p:spPr>
          <a:xfrm>
            <a:off x="-3" y="3"/>
            <a:ext cx="12192001" cy="6858000"/>
          </a:xfrm>
          <a:prstGeom prst="rect">
            <a:avLst/>
          </a:prstGeom>
          <a:noFill/>
          <a:ln>
            <a:noFill/>
          </a:ln>
        </p:spPr>
      </p:pic>
      <p:sp>
        <p:nvSpPr>
          <p:cNvPr id="490" name="Google Shape;490;gded672123d_0_328"/>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1" name="Google Shape;491;gded672123d_0_328"/>
          <p:cNvSpPr txBox="1"/>
          <p:nvPr/>
        </p:nvSpPr>
        <p:spPr>
          <a:xfrm>
            <a:off x="1141125" y="309250"/>
            <a:ext cx="40941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Text Mining &amp; Evaluation</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Accuracy of the model</a:t>
            </a:r>
            <a:endParaRPr/>
          </a:p>
        </p:txBody>
      </p:sp>
      <p:pic>
        <p:nvPicPr>
          <p:cNvPr descr="Yelp | Update Your Yelp Business Listings - Yext" id="492" name="Google Shape;492;gded672123d_0_328"/>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pic>
        <p:nvPicPr>
          <p:cNvPr id="493" name="Google Shape;493;gded672123d_0_328"/>
          <p:cNvPicPr preferRelativeResize="0"/>
          <p:nvPr/>
        </p:nvPicPr>
        <p:blipFill rotWithShape="1">
          <a:blip r:embed="rId5">
            <a:alphaModFix/>
          </a:blip>
          <a:srcRect b="0" l="0" r="0" t="0"/>
          <a:stretch/>
        </p:blipFill>
        <p:spPr>
          <a:xfrm>
            <a:off x="1439593" y="2786775"/>
            <a:ext cx="9599416" cy="1969111"/>
          </a:xfrm>
          <a:prstGeom prst="rect">
            <a:avLst/>
          </a:prstGeom>
          <a:noFill/>
          <a:ln>
            <a:noFill/>
          </a:ln>
        </p:spPr>
      </p:pic>
      <p:sp>
        <p:nvSpPr>
          <p:cNvPr id="494" name="Google Shape;494;gded672123d_0_328"/>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4</a:t>
            </a:r>
            <a:endParaRPr b="1" sz="32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gdedb7a5c26_0_56"/>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501" name="Google Shape;501;gdedb7a5c26_0_56"/>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2" name="Google Shape;502;gdedb7a5c26_0_56"/>
          <p:cNvSpPr txBox="1"/>
          <p:nvPr/>
        </p:nvSpPr>
        <p:spPr>
          <a:xfrm>
            <a:off x="1141125" y="309250"/>
            <a:ext cx="33507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41300"/>
                </a:solidFill>
                <a:latin typeface="Calibri"/>
                <a:ea typeface="Calibri"/>
                <a:cs typeface="Calibri"/>
                <a:sym typeface="Calibri"/>
              </a:rPr>
              <a:t>Business Implications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Implication for Users</a:t>
            </a:r>
            <a:endParaRPr/>
          </a:p>
        </p:txBody>
      </p:sp>
      <p:pic>
        <p:nvPicPr>
          <p:cNvPr descr="Yelp | Update Your Yelp Business Listings - Yext" id="503" name="Google Shape;503;gdedb7a5c26_0_56"/>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pic>
        <p:nvPicPr>
          <p:cNvPr descr="Analyze Icons - Download Free Vector Icons | Noun Project" id="504" name="Google Shape;504;gdedb7a5c26_0_56"/>
          <p:cNvPicPr preferRelativeResize="0"/>
          <p:nvPr/>
        </p:nvPicPr>
        <p:blipFill rotWithShape="1">
          <a:blip r:embed="rId5">
            <a:alphaModFix/>
          </a:blip>
          <a:srcRect b="0" l="0" r="0" t="0"/>
          <a:stretch/>
        </p:blipFill>
        <p:spPr>
          <a:xfrm>
            <a:off x="2284375" y="2567692"/>
            <a:ext cx="1270000" cy="1270000"/>
          </a:xfrm>
          <a:prstGeom prst="rect">
            <a:avLst/>
          </a:prstGeom>
          <a:noFill/>
          <a:ln>
            <a:noFill/>
          </a:ln>
        </p:spPr>
      </p:pic>
      <p:sp>
        <p:nvSpPr>
          <p:cNvPr id="505" name="Google Shape;505;gdedb7a5c26_0_56"/>
          <p:cNvSpPr txBox="1"/>
          <p:nvPr/>
        </p:nvSpPr>
        <p:spPr>
          <a:xfrm>
            <a:off x="2387017" y="3837692"/>
            <a:ext cx="10647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C41300"/>
                </a:solidFill>
                <a:latin typeface="Calibri"/>
                <a:ea typeface="Calibri"/>
                <a:cs typeface="Calibri"/>
                <a:sym typeface="Calibri"/>
              </a:rPr>
              <a:t>Findings</a:t>
            </a:r>
            <a:endParaRPr b="1" sz="1600">
              <a:solidFill>
                <a:srgbClr val="C41300"/>
              </a:solidFill>
              <a:latin typeface="Calibri"/>
              <a:ea typeface="Calibri"/>
              <a:cs typeface="Calibri"/>
              <a:sym typeface="Calibri"/>
            </a:endParaRPr>
          </a:p>
        </p:txBody>
      </p:sp>
      <p:sp>
        <p:nvSpPr>
          <p:cNvPr id="506" name="Google Shape;506;gdedb7a5c26_0_56"/>
          <p:cNvSpPr/>
          <p:nvPr/>
        </p:nvSpPr>
        <p:spPr>
          <a:xfrm>
            <a:off x="1003104" y="4585221"/>
            <a:ext cx="138000" cy="1380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7" name="Google Shape;507;gdedb7a5c26_0_56"/>
          <p:cNvSpPr txBox="1"/>
          <p:nvPr/>
        </p:nvSpPr>
        <p:spPr>
          <a:xfrm>
            <a:off x="1141126" y="4484955"/>
            <a:ext cx="3225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Common Features of useful reviews</a:t>
            </a:r>
            <a:endParaRPr/>
          </a:p>
        </p:txBody>
      </p:sp>
      <p:sp>
        <p:nvSpPr>
          <p:cNvPr id="508" name="Google Shape;508;gdedb7a5c26_0_56"/>
          <p:cNvSpPr txBox="1"/>
          <p:nvPr/>
        </p:nvSpPr>
        <p:spPr>
          <a:xfrm>
            <a:off x="1141125" y="4900073"/>
            <a:ext cx="40473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Differences between ‘useful’ and ‘non-useful’</a:t>
            </a:r>
            <a:endParaRPr/>
          </a:p>
        </p:txBody>
      </p:sp>
      <p:sp>
        <p:nvSpPr>
          <p:cNvPr id="509" name="Google Shape;509;gdedb7a5c26_0_56"/>
          <p:cNvSpPr/>
          <p:nvPr/>
        </p:nvSpPr>
        <p:spPr>
          <a:xfrm>
            <a:off x="1003103" y="4987994"/>
            <a:ext cx="138000" cy="138000"/>
          </a:xfrm>
          <a:prstGeom prst="ellipse">
            <a:avLst/>
          </a:prstGeom>
          <a:solidFill>
            <a:srgbClr val="C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0" name="Google Shape;510;gdedb7a5c26_0_56"/>
          <p:cNvSpPr/>
          <p:nvPr/>
        </p:nvSpPr>
        <p:spPr>
          <a:xfrm>
            <a:off x="5448149" y="3624380"/>
            <a:ext cx="469500" cy="400200"/>
          </a:xfrm>
          <a:prstGeom prst="rightArrow">
            <a:avLst>
              <a:gd fmla="val 50000" name="adj1"/>
              <a:gd fmla="val 50000" name="adj2"/>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1" name="Google Shape;511;gdedb7a5c26_0_56"/>
          <p:cNvSpPr txBox="1"/>
          <p:nvPr/>
        </p:nvSpPr>
        <p:spPr>
          <a:xfrm>
            <a:off x="8547207" y="2509672"/>
            <a:ext cx="774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41300"/>
                </a:solidFill>
                <a:latin typeface="Calibri"/>
                <a:ea typeface="Calibri"/>
                <a:cs typeface="Calibri"/>
                <a:sym typeface="Calibri"/>
              </a:rPr>
              <a:t>Users</a:t>
            </a:r>
            <a:endParaRPr b="1" sz="2000">
              <a:solidFill>
                <a:srgbClr val="C41300"/>
              </a:solidFill>
              <a:latin typeface="Calibri"/>
              <a:ea typeface="Calibri"/>
              <a:cs typeface="Calibri"/>
              <a:sym typeface="Calibri"/>
            </a:endParaRPr>
          </a:p>
        </p:txBody>
      </p:sp>
      <p:sp>
        <p:nvSpPr>
          <p:cNvPr id="512" name="Google Shape;512;gdedb7a5c26_0_56"/>
          <p:cNvSpPr/>
          <p:nvPr/>
        </p:nvSpPr>
        <p:spPr>
          <a:xfrm>
            <a:off x="6305701" y="2209800"/>
            <a:ext cx="5181300" cy="3867000"/>
          </a:xfrm>
          <a:prstGeom prst="roundRect">
            <a:avLst>
              <a:gd fmla="val 2631" name="adj"/>
            </a:avLst>
          </a:prstGeom>
          <a:noFill/>
          <a:ln cap="flat" cmpd="sng" w="12700">
            <a:solidFill>
              <a:srgbClr val="C41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513" name="Google Shape;513;gdedb7a5c26_0_56"/>
          <p:cNvGrpSpPr/>
          <p:nvPr/>
        </p:nvGrpSpPr>
        <p:grpSpPr>
          <a:xfrm>
            <a:off x="8267700" y="1548457"/>
            <a:ext cx="1266300" cy="1056300"/>
            <a:chOff x="8343900" y="1586557"/>
            <a:chExt cx="1266300" cy="1056300"/>
          </a:xfrm>
        </p:grpSpPr>
        <p:sp>
          <p:nvSpPr>
            <p:cNvPr id="514" name="Google Shape;514;gdedb7a5c26_0_56"/>
            <p:cNvSpPr/>
            <p:nvPr/>
          </p:nvSpPr>
          <p:spPr>
            <a:xfrm>
              <a:off x="8343900" y="1586557"/>
              <a:ext cx="1266300" cy="1056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Free User Icon of Glyph style - Available in SVG, PNG, EPS, AI &amp;amp; Icon fonts" id="515" name="Google Shape;515;gdedb7a5c26_0_56"/>
            <p:cNvPicPr preferRelativeResize="0"/>
            <p:nvPr/>
          </p:nvPicPr>
          <p:blipFill rotWithShape="1">
            <a:blip r:embed="rId6">
              <a:alphaModFix/>
            </a:blip>
            <a:srcRect b="0" l="0" r="0" t="0"/>
            <a:stretch/>
          </p:blipFill>
          <p:spPr>
            <a:xfrm>
              <a:off x="8610151" y="1753097"/>
              <a:ext cx="769441" cy="769441"/>
            </a:xfrm>
            <a:prstGeom prst="rect">
              <a:avLst/>
            </a:prstGeom>
            <a:solidFill>
              <a:schemeClr val="lt1"/>
            </a:solidFill>
            <a:ln cap="flat" cmpd="sng" w="9525">
              <a:solidFill>
                <a:schemeClr val="lt1"/>
              </a:solidFill>
              <a:prstDash val="solid"/>
              <a:round/>
              <a:headEnd len="sm" w="sm" type="none"/>
              <a:tailEnd len="sm" w="sm" type="none"/>
            </a:ln>
          </p:spPr>
        </p:pic>
      </p:grpSp>
      <p:pic>
        <p:nvPicPr>
          <p:cNvPr descr="Common Idea Icons - Download Free Vector Icons | Noun Project" id="516" name="Google Shape;516;gdedb7a5c26_0_56"/>
          <p:cNvPicPr preferRelativeResize="0"/>
          <p:nvPr/>
        </p:nvPicPr>
        <p:blipFill rotWithShape="1">
          <a:blip r:embed="rId7">
            <a:alphaModFix/>
          </a:blip>
          <a:srcRect b="0" l="0" r="0" t="0"/>
          <a:stretch/>
        </p:blipFill>
        <p:spPr>
          <a:xfrm>
            <a:off x="6877049" y="3130720"/>
            <a:ext cx="585725" cy="585725"/>
          </a:xfrm>
          <a:prstGeom prst="rect">
            <a:avLst/>
          </a:prstGeom>
          <a:noFill/>
          <a:ln>
            <a:noFill/>
          </a:ln>
        </p:spPr>
      </p:pic>
      <p:sp>
        <p:nvSpPr>
          <p:cNvPr id="517" name="Google Shape;517;gdedb7a5c26_0_56"/>
          <p:cNvSpPr/>
          <p:nvPr/>
        </p:nvSpPr>
        <p:spPr>
          <a:xfrm>
            <a:off x="7481188" y="3130720"/>
            <a:ext cx="36249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F3F3F"/>
                </a:solidFill>
                <a:latin typeface="Calibri"/>
                <a:ea typeface="Calibri"/>
                <a:cs typeface="Calibri"/>
                <a:sym typeface="Calibri"/>
              </a:rPr>
              <a:t>Facilitate efficient and effective purchasing decision-making process</a:t>
            </a:r>
            <a:endParaRPr b="1" sz="1800">
              <a:solidFill>
                <a:srgbClr val="3F3F3F"/>
              </a:solidFill>
              <a:latin typeface="Calibri"/>
              <a:ea typeface="Calibri"/>
              <a:cs typeface="Calibri"/>
              <a:sym typeface="Calibri"/>
            </a:endParaRPr>
          </a:p>
        </p:txBody>
      </p:sp>
      <p:sp>
        <p:nvSpPr>
          <p:cNvPr id="518" name="Google Shape;518;gdedb7a5c26_0_56"/>
          <p:cNvSpPr/>
          <p:nvPr/>
        </p:nvSpPr>
        <p:spPr>
          <a:xfrm>
            <a:off x="6658971" y="4205600"/>
            <a:ext cx="4675800" cy="792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rgbClr val="3F3F3F"/>
              </a:buClr>
              <a:buSzPts val="1600"/>
              <a:buFont typeface="Calibri"/>
              <a:buAutoNum type="arabicParenR"/>
            </a:pPr>
            <a:r>
              <a:rPr b="1" lang="en-US" sz="1600">
                <a:solidFill>
                  <a:srgbClr val="3F3F3F"/>
                </a:solidFill>
                <a:latin typeface="Calibri"/>
                <a:ea typeface="Calibri"/>
                <a:cs typeface="Calibri"/>
                <a:sym typeface="Calibri"/>
              </a:rPr>
              <a:t>Find out whether a review will be useful or not</a:t>
            </a:r>
            <a:endParaRPr/>
          </a:p>
          <a:p>
            <a:pPr indent="-342900" lvl="0" marL="342900" marR="0" rtl="0" algn="l">
              <a:lnSpc>
                <a:spcPct val="150000"/>
              </a:lnSpc>
              <a:spcBef>
                <a:spcPts val="0"/>
              </a:spcBef>
              <a:spcAft>
                <a:spcPts val="0"/>
              </a:spcAft>
              <a:buClr>
                <a:srgbClr val="3F3F3F"/>
              </a:buClr>
              <a:buSzPts val="1600"/>
              <a:buFont typeface="Calibri"/>
              <a:buAutoNum type="arabicParenR"/>
            </a:pPr>
            <a:r>
              <a:rPr b="1" lang="en-US" sz="1600">
                <a:solidFill>
                  <a:srgbClr val="3F3F3F"/>
                </a:solidFill>
                <a:latin typeface="Calibri"/>
                <a:ea typeface="Calibri"/>
                <a:cs typeface="Calibri"/>
                <a:sym typeface="Calibri"/>
              </a:rPr>
              <a:t>Utilize the findings for further prediction</a:t>
            </a:r>
            <a:endParaRPr b="1" sz="1600">
              <a:solidFill>
                <a:srgbClr val="3F3F3F"/>
              </a:solidFill>
              <a:latin typeface="Calibri"/>
              <a:ea typeface="Calibri"/>
              <a:cs typeface="Calibri"/>
              <a:sym typeface="Calibri"/>
            </a:endParaRPr>
          </a:p>
        </p:txBody>
      </p:sp>
      <p:cxnSp>
        <p:nvCxnSpPr>
          <p:cNvPr id="519" name="Google Shape;519;gdedb7a5c26_0_56"/>
          <p:cNvCxnSpPr/>
          <p:nvPr/>
        </p:nvCxnSpPr>
        <p:spPr>
          <a:xfrm>
            <a:off x="6648449" y="5391150"/>
            <a:ext cx="288000" cy="0"/>
          </a:xfrm>
          <a:prstGeom prst="straightConnector1">
            <a:avLst/>
          </a:prstGeom>
          <a:noFill/>
          <a:ln cap="flat" cmpd="sng" w="38100">
            <a:solidFill>
              <a:srgbClr val="C41300"/>
            </a:solidFill>
            <a:prstDash val="solid"/>
            <a:miter lim="800000"/>
            <a:headEnd len="sm" w="sm" type="none"/>
            <a:tailEnd len="med" w="med" type="triangle"/>
          </a:ln>
        </p:spPr>
      </p:cxnSp>
      <p:sp>
        <p:nvSpPr>
          <p:cNvPr id="520" name="Google Shape;520;gdedb7a5c26_0_56"/>
          <p:cNvSpPr/>
          <p:nvPr/>
        </p:nvSpPr>
        <p:spPr>
          <a:xfrm>
            <a:off x="6982949" y="5119043"/>
            <a:ext cx="42267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Attain reliable and valuable reviews to trust on,</a:t>
            </a:r>
            <a:endParaRPr/>
          </a:p>
          <a:p>
            <a:pPr indent="0" lvl="0" marL="0" marR="0" rtl="0" algn="l">
              <a:spcBef>
                <a:spcPts val="0"/>
              </a:spcBef>
              <a:spcAft>
                <a:spcPts val="0"/>
              </a:spcAft>
              <a:buNone/>
            </a:pPr>
            <a:r>
              <a:rPr b="1" lang="en-US" sz="1600">
                <a:solidFill>
                  <a:srgbClr val="3F3F3F"/>
                </a:solidFill>
                <a:latin typeface="Calibri"/>
                <a:ea typeface="Calibri"/>
                <a:cs typeface="Calibri"/>
                <a:sym typeface="Calibri"/>
              </a:rPr>
              <a:t>and make reasoned decision </a:t>
            </a:r>
            <a:endParaRPr b="1" sz="1600">
              <a:solidFill>
                <a:srgbClr val="3F3F3F"/>
              </a:solidFill>
              <a:latin typeface="Calibri"/>
              <a:ea typeface="Calibri"/>
              <a:cs typeface="Calibri"/>
              <a:sym typeface="Calibri"/>
            </a:endParaRPr>
          </a:p>
        </p:txBody>
      </p:sp>
      <p:cxnSp>
        <p:nvCxnSpPr>
          <p:cNvPr id="521" name="Google Shape;521;gdedb7a5c26_0_56"/>
          <p:cNvCxnSpPr/>
          <p:nvPr/>
        </p:nvCxnSpPr>
        <p:spPr>
          <a:xfrm>
            <a:off x="6648449" y="4024490"/>
            <a:ext cx="4457700" cy="0"/>
          </a:xfrm>
          <a:prstGeom prst="straightConnector1">
            <a:avLst/>
          </a:prstGeom>
          <a:noFill/>
          <a:ln cap="flat" cmpd="sng" w="9525">
            <a:solidFill>
              <a:srgbClr val="BFBFBF"/>
            </a:solidFill>
            <a:prstDash val="solid"/>
            <a:miter lim="800000"/>
            <a:headEnd len="sm" w="sm" type="none"/>
            <a:tailEnd len="sm" w="sm" type="none"/>
          </a:ln>
        </p:spPr>
      </p:cxnSp>
      <p:sp>
        <p:nvSpPr>
          <p:cNvPr id="522" name="Google Shape;522;gdedb7a5c26_0_56"/>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5</a:t>
            </a:r>
            <a:endParaRPr b="1" sz="32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103" name="Shape 103"/>
        <p:cNvGrpSpPr/>
        <p:nvPr/>
      </p:nvGrpSpPr>
      <p:grpSpPr>
        <a:xfrm>
          <a:off x="0" y="0"/>
          <a:ext cx="0" cy="0"/>
          <a:chOff x="0" y="0"/>
          <a:chExt cx="0" cy="0"/>
        </a:xfrm>
      </p:grpSpPr>
      <p:sp>
        <p:nvSpPr>
          <p:cNvPr id="104" name="Google Shape;104;p2"/>
          <p:cNvSpPr/>
          <p:nvPr/>
        </p:nvSpPr>
        <p:spPr>
          <a:xfrm>
            <a:off x="1069672" y="1328469"/>
            <a:ext cx="10023895" cy="4554746"/>
          </a:xfrm>
          <a:prstGeom prst="roundRect">
            <a:avLst>
              <a:gd fmla="val 30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Yelp | Update Your Yelp Business Listings - Yext" id="105" name="Google Shape;105;p2"/>
          <p:cNvPicPr preferRelativeResize="0"/>
          <p:nvPr/>
        </p:nvPicPr>
        <p:blipFill rotWithShape="1">
          <a:blip r:embed="rId3">
            <a:alphaModFix/>
          </a:blip>
          <a:srcRect b="0" l="0" r="0" t="0"/>
          <a:stretch/>
        </p:blipFill>
        <p:spPr>
          <a:xfrm>
            <a:off x="820964" y="1166251"/>
            <a:ext cx="731915" cy="731916"/>
          </a:xfrm>
          <a:prstGeom prst="rect">
            <a:avLst/>
          </a:prstGeom>
          <a:noFill/>
          <a:ln>
            <a:noFill/>
          </a:ln>
        </p:spPr>
      </p:pic>
      <p:sp>
        <p:nvSpPr>
          <p:cNvPr id="106" name="Google Shape;106;p2"/>
          <p:cNvSpPr txBox="1"/>
          <p:nvPr/>
        </p:nvSpPr>
        <p:spPr>
          <a:xfrm>
            <a:off x="449851" y="519825"/>
            <a:ext cx="30576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Table of Content</a:t>
            </a:r>
            <a:endParaRPr b="1" sz="2000">
              <a:solidFill>
                <a:schemeClr val="dk1"/>
              </a:solidFill>
              <a:latin typeface="Calibri"/>
              <a:ea typeface="Calibri"/>
              <a:cs typeface="Calibri"/>
              <a:sym typeface="Calibri"/>
            </a:endParaRPr>
          </a:p>
        </p:txBody>
      </p:sp>
      <p:sp>
        <p:nvSpPr>
          <p:cNvPr id="107" name="Google Shape;107;p2"/>
          <p:cNvSpPr txBox="1"/>
          <p:nvPr/>
        </p:nvSpPr>
        <p:spPr>
          <a:xfrm>
            <a:off x="1808697" y="1625111"/>
            <a:ext cx="6783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41300"/>
                </a:solidFill>
                <a:latin typeface="Calibri"/>
                <a:ea typeface="Calibri"/>
                <a:cs typeface="Calibri"/>
                <a:sym typeface="Calibri"/>
              </a:rPr>
              <a:t>01</a:t>
            </a:r>
            <a:endParaRPr b="1" sz="3200">
              <a:solidFill>
                <a:srgbClr val="C41300"/>
              </a:solidFill>
              <a:latin typeface="Calibri"/>
              <a:ea typeface="Calibri"/>
              <a:cs typeface="Calibri"/>
              <a:sym typeface="Calibri"/>
            </a:endParaRPr>
          </a:p>
        </p:txBody>
      </p:sp>
      <p:sp>
        <p:nvSpPr>
          <p:cNvPr id="108" name="Google Shape;108;p2"/>
          <p:cNvSpPr txBox="1"/>
          <p:nvPr/>
        </p:nvSpPr>
        <p:spPr>
          <a:xfrm>
            <a:off x="2969925" y="1717444"/>
            <a:ext cx="151285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latin typeface="Calibri"/>
                <a:ea typeface="Calibri"/>
                <a:cs typeface="Calibri"/>
                <a:sym typeface="Calibri"/>
              </a:rPr>
              <a:t>Introduction</a:t>
            </a:r>
            <a:endParaRPr b="1" sz="2000">
              <a:solidFill>
                <a:srgbClr val="3F3F3F"/>
              </a:solidFill>
              <a:latin typeface="Calibri"/>
              <a:ea typeface="Calibri"/>
              <a:cs typeface="Calibri"/>
              <a:sym typeface="Calibri"/>
            </a:endParaRPr>
          </a:p>
        </p:txBody>
      </p:sp>
      <p:sp>
        <p:nvSpPr>
          <p:cNvPr id="109" name="Google Shape;109;p2"/>
          <p:cNvSpPr txBox="1"/>
          <p:nvPr/>
        </p:nvSpPr>
        <p:spPr>
          <a:xfrm>
            <a:off x="2969925" y="3070614"/>
            <a:ext cx="222400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latin typeface="Calibri"/>
                <a:ea typeface="Calibri"/>
                <a:cs typeface="Calibri"/>
                <a:sym typeface="Calibri"/>
              </a:rPr>
              <a:t>Data Preprocessing</a:t>
            </a:r>
            <a:endParaRPr b="1" sz="2000">
              <a:solidFill>
                <a:srgbClr val="3F3F3F"/>
              </a:solidFill>
              <a:latin typeface="Calibri"/>
              <a:ea typeface="Calibri"/>
              <a:cs typeface="Calibri"/>
              <a:sym typeface="Calibri"/>
            </a:endParaRPr>
          </a:p>
        </p:txBody>
      </p:sp>
      <p:sp>
        <p:nvSpPr>
          <p:cNvPr id="110" name="Google Shape;110;p2"/>
          <p:cNvSpPr txBox="1"/>
          <p:nvPr/>
        </p:nvSpPr>
        <p:spPr>
          <a:xfrm>
            <a:off x="2969925" y="3747199"/>
            <a:ext cx="2837059"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latin typeface="Calibri"/>
                <a:ea typeface="Calibri"/>
                <a:cs typeface="Calibri"/>
                <a:sym typeface="Calibri"/>
              </a:rPr>
              <a:t>Text Mining &amp; Evaluation</a:t>
            </a:r>
            <a:endParaRPr b="1" sz="2000">
              <a:solidFill>
                <a:srgbClr val="3F3F3F"/>
              </a:solidFill>
              <a:latin typeface="Calibri"/>
              <a:ea typeface="Calibri"/>
              <a:cs typeface="Calibri"/>
              <a:sym typeface="Calibri"/>
            </a:endParaRPr>
          </a:p>
        </p:txBody>
      </p:sp>
      <p:sp>
        <p:nvSpPr>
          <p:cNvPr id="111" name="Google Shape;111;p2"/>
          <p:cNvSpPr txBox="1"/>
          <p:nvPr/>
        </p:nvSpPr>
        <p:spPr>
          <a:xfrm>
            <a:off x="2969925" y="4423784"/>
            <a:ext cx="246189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latin typeface="Calibri"/>
                <a:ea typeface="Calibri"/>
                <a:cs typeface="Calibri"/>
                <a:sym typeface="Calibri"/>
              </a:rPr>
              <a:t>Business Implications</a:t>
            </a:r>
            <a:endParaRPr b="1" sz="2000">
              <a:solidFill>
                <a:srgbClr val="3F3F3F"/>
              </a:solidFill>
              <a:latin typeface="Calibri"/>
              <a:ea typeface="Calibri"/>
              <a:cs typeface="Calibri"/>
              <a:sym typeface="Calibri"/>
            </a:endParaRPr>
          </a:p>
        </p:txBody>
      </p:sp>
      <p:sp>
        <p:nvSpPr>
          <p:cNvPr id="112" name="Google Shape;112;p2"/>
          <p:cNvSpPr txBox="1"/>
          <p:nvPr/>
        </p:nvSpPr>
        <p:spPr>
          <a:xfrm>
            <a:off x="2969925" y="5100369"/>
            <a:ext cx="217566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latin typeface="Calibri"/>
                <a:ea typeface="Calibri"/>
                <a:cs typeface="Calibri"/>
                <a:sym typeface="Calibri"/>
              </a:rPr>
              <a:t>Further Extensions</a:t>
            </a:r>
            <a:endParaRPr b="1" sz="2000">
              <a:solidFill>
                <a:srgbClr val="3F3F3F"/>
              </a:solidFill>
              <a:latin typeface="Calibri"/>
              <a:ea typeface="Calibri"/>
              <a:cs typeface="Calibri"/>
              <a:sym typeface="Calibri"/>
            </a:endParaRPr>
          </a:p>
        </p:txBody>
      </p:sp>
      <p:sp>
        <p:nvSpPr>
          <p:cNvPr id="113" name="Google Shape;113;p2"/>
          <p:cNvSpPr txBox="1"/>
          <p:nvPr/>
        </p:nvSpPr>
        <p:spPr>
          <a:xfrm>
            <a:off x="1808697" y="2302060"/>
            <a:ext cx="6783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41300"/>
                </a:solidFill>
                <a:latin typeface="Calibri"/>
                <a:ea typeface="Calibri"/>
                <a:cs typeface="Calibri"/>
                <a:sym typeface="Calibri"/>
              </a:rPr>
              <a:t>02</a:t>
            </a:r>
            <a:endParaRPr b="1" sz="3200">
              <a:solidFill>
                <a:srgbClr val="C41300"/>
              </a:solidFill>
              <a:latin typeface="Calibri"/>
              <a:ea typeface="Calibri"/>
              <a:cs typeface="Calibri"/>
              <a:sym typeface="Calibri"/>
            </a:endParaRPr>
          </a:p>
        </p:txBody>
      </p:sp>
      <p:sp>
        <p:nvSpPr>
          <p:cNvPr id="114" name="Google Shape;114;p2"/>
          <p:cNvSpPr txBox="1"/>
          <p:nvPr/>
        </p:nvSpPr>
        <p:spPr>
          <a:xfrm>
            <a:off x="1808697" y="2979009"/>
            <a:ext cx="6783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41300"/>
                </a:solidFill>
                <a:latin typeface="Calibri"/>
                <a:ea typeface="Calibri"/>
                <a:cs typeface="Calibri"/>
                <a:sym typeface="Calibri"/>
              </a:rPr>
              <a:t>03</a:t>
            </a:r>
            <a:endParaRPr b="1" sz="3200">
              <a:solidFill>
                <a:srgbClr val="C41300"/>
              </a:solidFill>
              <a:latin typeface="Calibri"/>
              <a:ea typeface="Calibri"/>
              <a:cs typeface="Calibri"/>
              <a:sym typeface="Calibri"/>
            </a:endParaRPr>
          </a:p>
        </p:txBody>
      </p:sp>
      <p:sp>
        <p:nvSpPr>
          <p:cNvPr id="115" name="Google Shape;115;p2"/>
          <p:cNvSpPr txBox="1"/>
          <p:nvPr/>
        </p:nvSpPr>
        <p:spPr>
          <a:xfrm>
            <a:off x="1808697" y="3655958"/>
            <a:ext cx="6783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41300"/>
                </a:solidFill>
                <a:latin typeface="Calibri"/>
                <a:ea typeface="Calibri"/>
                <a:cs typeface="Calibri"/>
                <a:sym typeface="Calibri"/>
              </a:rPr>
              <a:t>04</a:t>
            </a:r>
            <a:endParaRPr b="1" sz="3200">
              <a:solidFill>
                <a:srgbClr val="C41300"/>
              </a:solidFill>
              <a:latin typeface="Calibri"/>
              <a:ea typeface="Calibri"/>
              <a:cs typeface="Calibri"/>
              <a:sym typeface="Calibri"/>
            </a:endParaRPr>
          </a:p>
        </p:txBody>
      </p:sp>
      <p:sp>
        <p:nvSpPr>
          <p:cNvPr id="116" name="Google Shape;116;p2"/>
          <p:cNvSpPr txBox="1"/>
          <p:nvPr/>
        </p:nvSpPr>
        <p:spPr>
          <a:xfrm>
            <a:off x="1808697" y="4332907"/>
            <a:ext cx="6783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41300"/>
                </a:solidFill>
                <a:latin typeface="Calibri"/>
                <a:ea typeface="Calibri"/>
                <a:cs typeface="Calibri"/>
                <a:sym typeface="Calibri"/>
              </a:rPr>
              <a:t>05</a:t>
            </a:r>
            <a:endParaRPr b="1" sz="3200">
              <a:solidFill>
                <a:srgbClr val="C41300"/>
              </a:solidFill>
              <a:latin typeface="Calibri"/>
              <a:ea typeface="Calibri"/>
              <a:cs typeface="Calibri"/>
              <a:sym typeface="Calibri"/>
            </a:endParaRPr>
          </a:p>
        </p:txBody>
      </p:sp>
      <p:cxnSp>
        <p:nvCxnSpPr>
          <p:cNvPr id="117" name="Google Shape;117;p2"/>
          <p:cNvCxnSpPr/>
          <p:nvPr/>
        </p:nvCxnSpPr>
        <p:spPr>
          <a:xfrm>
            <a:off x="2762914" y="1784458"/>
            <a:ext cx="0" cy="3810175"/>
          </a:xfrm>
          <a:prstGeom prst="straightConnector1">
            <a:avLst/>
          </a:prstGeom>
          <a:noFill/>
          <a:ln cap="flat" cmpd="sng" w="9525">
            <a:solidFill>
              <a:srgbClr val="757070"/>
            </a:solidFill>
            <a:prstDash val="solid"/>
            <a:miter lim="800000"/>
            <a:headEnd len="sm" w="sm" type="none"/>
            <a:tailEnd len="sm" w="sm" type="none"/>
          </a:ln>
        </p:spPr>
      </p:cxnSp>
      <p:grpSp>
        <p:nvGrpSpPr>
          <p:cNvPr id="118" name="Google Shape;118;p2"/>
          <p:cNvGrpSpPr/>
          <p:nvPr/>
        </p:nvGrpSpPr>
        <p:grpSpPr>
          <a:xfrm>
            <a:off x="6782630" y="1753236"/>
            <a:ext cx="2896080" cy="338554"/>
            <a:chOff x="8988726" y="1711717"/>
            <a:chExt cx="2896080" cy="338554"/>
          </a:xfrm>
        </p:grpSpPr>
        <p:cxnSp>
          <p:nvCxnSpPr>
            <p:cNvPr id="119" name="Google Shape;119;p2"/>
            <p:cNvCxnSpPr/>
            <p:nvPr/>
          </p:nvCxnSpPr>
          <p:spPr>
            <a:xfrm>
              <a:off x="8988726" y="1896383"/>
              <a:ext cx="345057" cy="0"/>
            </a:xfrm>
            <a:prstGeom prst="straightConnector1">
              <a:avLst/>
            </a:prstGeom>
            <a:noFill/>
            <a:ln cap="flat" cmpd="sng" w="12700">
              <a:solidFill>
                <a:srgbClr val="C41300"/>
              </a:solidFill>
              <a:prstDash val="dot"/>
              <a:miter lim="800000"/>
              <a:headEnd len="sm" w="sm" type="none"/>
              <a:tailEnd len="med" w="med" type="triangle"/>
            </a:ln>
          </p:spPr>
        </p:cxnSp>
        <p:sp>
          <p:nvSpPr>
            <p:cNvPr id="120" name="Google Shape;120;p2"/>
            <p:cNvSpPr txBox="1"/>
            <p:nvPr/>
          </p:nvSpPr>
          <p:spPr>
            <a:xfrm>
              <a:off x="9464335" y="1711717"/>
              <a:ext cx="242047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Presented by Hyomin Shin</a:t>
              </a:r>
              <a:endParaRPr b="1" sz="1600">
                <a:solidFill>
                  <a:srgbClr val="3F3F3F"/>
                </a:solidFill>
                <a:latin typeface="Calibri"/>
                <a:ea typeface="Calibri"/>
                <a:cs typeface="Calibri"/>
                <a:sym typeface="Calibri"/>
              </a:endParaRPr>
            </a:p>
          </p:txBody>
        </p:sp>
      </p:grpSp>
      <p:grpSp>
        <p:nvGrpSpPr>
          <p:cNvPr id="121" name="Google Shape;121;p2"/>
          <p:cNvGrpSpPr/>
          <p:nvPr/>
        </p:nvGrpSpPr>
        <p:grpSpPr>
          <a:xfrm>
            <a:off x="6782630" y="2424110"/>
            <a:ext cx="2940066" cy="338554"/>
            <a:chOff x="8988726" y="1711717"/>
            <a:chExt cx="2940066" cy="338554"/>
          </a:xfrm>
        </p:grpSpPr>
        <p:cxnSp>
          <p:nvCxnSpPr>
            <p:cNvPr id="122" name="Google Shape;122;p2"/>
            <p:cNvCxnSpPr/>
            <p:nvPr/>
          </p:nvCxnSpPr>
          <p:spPr>
            <a:xfrm>
              <a:off x="8988726" y="1896383"/>
              <a:ext cx="345057" cy="0"/>
            </a:xfrm>
            <a:prstGeom prst="straightConnector1">
              <a:avLst/>
            </a:prstGeom>
            <a:noFill/>
            <a:ln cap="flat" cmpd="sng" w="12700">
              <a:solidFill>
                <a:srgbClr val="C41300"/>
              </a:solidFill>
              <a:prstDash val="dot"/>
              <a:miter lim="800000"/>
              <a:headEnd len="sm" w="sm" type="none"/>
              <a:tailEnd len="med" w="med" type="triangle"/>
            </a:ln>
          </p:spPr>
        </p:cxnSp>
        <p:sp>
          <p:nvSpPr>
            <p:cNvPr id="123" name="Google Shape;123;p2"/>
            <p:cNvSpPr txBox="1"/>
            <p:nvPr/>
          </p:nvSpPr>
          <p:spPr>
            <a:xfrm>
              <a:off x="9464335" y="1711717"/>
              <a:ext cx="2464457"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Presented by Yi-Jen Chiang</a:t>
              </a:r>
              <a:endParaRPr b="1" sz="1600">
                <a:solidFill>
                  <a:srgbClr val="3F3F3F"/>
                </a:solidFill>
                <a:latin typeface="Calibri"/>
                <a:ea typeface="Calibri"/>
                <a:cs typeface="Calibri"/>
                <a:sym typeface="Calibri"/>
              </a:endParaRPr>
            </a:p>
          </p:txBody>
        </p:sp>
      </p:grpSp>
      <p:grpSp>
        <p:nvGrpSpPr>
          <p:cNvPr id="124" name="Google Shape;124;p2"/>
          <p:cNvGrpSpPr/>
          <p:nvPr/>
        </p:nvGrpSpPr>
        <p:grpSpPr>
          <a:xfrm>
            <a:off x="6782630" y="3120909"/>
            <a:ext cx="3002455" cy="338554"/>
            <a:chOff x="8988726" y="1711717"/>
            <a:chExt cx="3002455" cy="338554"/>
          </a:xfrm>
        </p:grpSpPr>
        <p:cxnSp>
          <p:nvCxnSpPr>
            <p:cNvPr id="125" name="Google Shape;125;p2"/>
            <p:cNvCxnSpPr/>
            <p:nvPr/>
          </p:nvCxnSpPr>
          <p:spPr>
            <a:xfrm>
              <a:off x="8988726" y="1896383"/>
              <a:ext cx="345057" cy="0"/>
            </a:xfrm>
            <a:prstGeom prst="straightConnector1">
              <a:avLst/>
            </a:prstGeom>
            <a:noFill/>
            <a:ln cap="flat" cmpd="sng" w="12700">
              <a:solidFill>
                <a:srgbClr val="C41300"/>
              </a:solidFill>
              <a:prstDash val="dot"/>
              <a:miter lim="800000"/>
              <a:headEnd len="sm" w="sm" type="none"/>
              <a:tailEnd len="med" w="med" type="triangle"/>
            </a:ln>
          </p:spPr>
        </p:cxnSp>
        <p:sp>
          <p:nvSpPr>
            <p:cNvPr id="126" name="Google Shape;126;p2"/>
            <p:cNvSpPr txBox="1"/>
            <p:nvPr/>
          </p:nvSpPr>
          <p:spPr>
            <a:xfrm>
              <a:off x="9464335" y="1711717"/>
              <a:ext cx="252684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Presented by Eunjeong Heo</a:t>
              </a:r>
              <a:endParaRPr b="1" sz="1600">
                <a:solidFill>
                  <a:srgbClr val="3F3F3F"/>
                </a:solidFill>
                <a:latin typeface="Calibri"/>
                <a:ea typeface="Calibri"/>
                <a:cs typeface="Calibri"/>
                <a:sym typeface="Calibri"/>
              </a:endParaRPr>
            </a:p>
          </p:txBody>
        </p:sp>
      </p:grpSp>
      <p:grpSp>
        <p:nvGrpSpPr>
          <p:cNvPr id="127" name="Google Shape;127;p2"/>
          <p:cNvGrpSpPr/>
          <p:nvPr/>
        </p:nvGrpSpPr>
        <p:grpSpPr>
          <a:xfrm>
            <a:off x="6782630" y="3766642"/>
            <a:ext cx="3002455" cy="338554"/>
            <a:chOff x="8988726" y="1711717"/>
            <a:chExt cx="3002455" cy="338554"/>
          </a:xfrm>
        </p:grpSpPr>
        <p:cxnSp>
          <p:nvCxnSpPr>
            <p:cNvPr id="128" name="Google Shape;128;p2"/>
            <p:cNvCxnSpPr/>
            <p:nvPr/>
          </p:nvCxnSpPr>
          <p:spPr>
            <a:xfrm>
              <a:off x="8988726" y="1896383"/>
              <a:ext cx="345057" cy="0"/>
            </a:xfrm>
            <a:prstGeom prst="straightConnector1">
              <a:avLst/>
            </a:prstGeom>
            <a:noFill/>
            <a:ln cap="flat" cmpd="sng" w="12700">
              <a:solidFill>
                <a:srgbClr val="C41300"/>
              </a:solidFill>
              <a:prstDash val="dot"/>
              <a:miter lim="800000"/>
              <a:headEnd len="sm" w="sm" type="none"/>
              <a:tailEnd len="med" w="med" type="triangle"/>
            </a:ln>
          </p:spPr>
        </p:cxnSp>
        <p:sp>
          <p:nvSpPr>
            <p:cNvPr id="129" name="Google Shape;129;p2"/>
            <p:cNvSpPr txBox="1"/>
            <p:nvPr/>
          </p:nvSpPr>
          <p:spPr>
            <a:xfrm>
              <a:off x="9464335" y="1711717"/>
              <a:ext cx="2526846"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Presented by Eunjeong Heo</a:t>
              </a:r>
              <a:endParaRPr b="1" sz="1600">
                <a:solidFill>
                  <a:srgbClr val="3F3F3F"/>
                </a:solidFill>
                <a:latin typeface="Calibri"/>
                <a:ea typeface="Calibri"/>
                <a:cs typeface="Calibri"/>
                <a:sym typeface="Calibri"/>
              </a:endParaRPr>
            </a:p>
          </p:txBody>
        </p:sp>
      </p:grpSp>
      <p:grpSp>
        <p:nvGrpSpPr>
          <p:cNvPr id="130" name="Google Shape;130;p2"/>
          <p:cNvGrpSpPr/>
          <p:nvPr/>
        </p:nvGrpSpPr>
        <p:grpSpPr>
          <a:xfrm>
            <a:off x="6782630" y="4452012"/>
            <a:ext cx="2896080" cy="338554"/>
            <a:chOff x="8988726" y="1711717"/>
            <a:chExt cx="2896080" cy="338554"/>
          </a:xfrm>
        </p:grpSpPr>
        <p:cxnSp>
          <p:nvCxnSpPr>
            <p:cNvPr id="131" name="Google Shape;131;p2"/>
            <p:cNvCxnSpPr/>
            <p:nvPr/>
          </p:nvCxnSpPr>
          <p:spPr>
            <a:xfrm>
              <a:off x="8988726" y="1896383"/>
              <a:ext cx="345057" cy="0"/>
            </a:xfrm>
            <a:prstGeom prst="straightConnector1">
              <a:avLst/>
            </a:prstGeom>
            <a:noFill/>
            <a:ln cap="flat" cmpd="sng" w="12700">
              <a:solidFill>
                <a:srgbClr val="C41300"/>
              </a:solidFill>
              <a:prstDash val="dot"/>
              <a:miter lim="800000"/>
              <a:headEnd len="sm" w="sm" type="none"/>
              <a:tailEnd len="med" w="med" type="triangle"/>
            </a:ln>
          </p:spPr>
        </p:cxnSp>
        <p:sp>
          <p:nvSpPr>
            <p:cNvPr id="132" name="Google Shape;132;p2"/>
            <p:cNvSpPr txBox="1"/>
            <p:nvPr/>
          </p:nvSpPr>
          <p:spPr>
            <a:xfrm>
              <a:off x="9464335" y="1711717"/>
              <a:ext cx="2420471"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Presented by Hyomin Shin</a:t>
              </a:r>
              <a:endParaRPr b="1" sz="1600">
                <a:solidFill>
                  <a:srgbClr val="3F3F3F"/>
                </a:solidFill>
                <a:latin typeface="Calibri"/>
                <a:ea typeface="Calibri"/>
                <a:cs typeface="Calibri"/>
                <a:sym typeface="Calibri"/>
              </a:endParaRPr>
            </a:p>
          </p:txBody>
        </p:sp>
      </p:grpSp>
      <p:sp>
        <p:nvSpPr>
          <p:cNvPr id="133" name="Google Shape;133;p2"/>
          <p:cNvSpPr txBox="1"/>
          <p:nvPr/>
        </p:nvSpPr>
        <p:spPr>
          <a:xfrm>
            <a:off x="1808697" y="5009858"/>
            <a:ext cx="678391"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C41300"/>
                </a:solidFill>
                <a:latin typeface="Calibri"/>
                <a:ea typeface="Calibri"/>
                <a:cs typeface="Calibri"/>
                <a:sym typeface="Calibri"/>
              </a:rPr>
              <a:t>06</a:t>
            </a:r>
            <a:endParaRPr b="1" sz="3200">
              <a:solidFill>
                <a:srgbClr val="C41300"/>
              </a:solidFill>
              <a:latin typeface="Calibri"/>
              <a:ea typeface="Calibri"/>
              <a:cs typeface="Calibri"/>
              <a:sym typeface="Calibri"/>
            </a:endParaRPr>
          </a:p>
        </p:txBody>
      </p:sp>
      <p:sp>
        <p:nvSpPr>
          <p:cNvPr id="134" name="Google Shape;134;p2"/>
          <p:cNvSpPr txBox="1"/>
          <p:nvPr/>
        </p:nvSpPr>
        <p:spPr>
          <a:xfrm>
            <a:off x="2969925" y="2394029"/>
            <a:ext cx="195912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latin typeface="Calibri"/>
                <a:ea typeface="Calibri"/>
                <a:cs typeface="Calibri"/>
                <a:sym typeface="Calibri"/>
              </a:rPr>
              <a:t>Data Exploration</a:t>
            </a:r>
            <a:endParaRPr b="1" sz="2000">
              <a:solidFill>
                <a:srgbClr val="3F3F3F"/>
              </a:solidFill>
              <a:latin typeface="Calibri"/>
              <a:ea typeface="Calibri"/>
              <a:cs typeface="Calibri"/>
              <a:sym typeface="Calibri"/>
            </a:endParaRPr>
          </a:p>
        </p:txBody>
      </p:sp>
      <p:grpSp>
        <p:nvGrpSpPr>
          <p:cNvPr id="135" name="Google Shape;135;p2"/>
          <p:cNvGrpSpPr/>
          <p:nvPr/>
        </p:nvGrpSpPr>
        <p:grpSpPr>
          <a:xfrm>
            <a:off x="6782630" y="5120874"/>
            <a:ext cx="2765403" cy="338554"/>
            <a:chOff x="8988726" y="1711717"/>
            <a:chExt cx="2765403" cy="338554"/>
          </a:xfrm>
        </p:grpSpPr>
        <p:cxnSp>
          <p:nvCxnSpPr>
            <p:cNvPr id="136" name="Google Shape;136;p2"/>
            <p:cNvCxnSpPr/>
            <p:nvPr/>
          </p:nvCxnSpPr>
          <p:spPr>
            <a:xfrm>
              <a:off x="8988726" y="1896383"/>
              <a:ext cx="345057" cy="0"/>
            </a:xfrm>
            <a:prstGeom prst="straightConnector1">
              <a:avLst/>
            </a:prstGeom>
            <a:noFill/>
            <a:ln cap="flat" cmpd="sng" w="12700">
              <a:solidFill>
                <a:srgbClr val="C41300"/>
              </a:solidFill>
              <a:prstDash val="dot"/>
              <a:miter lim="800000"/>
              <a:headEnd len="sm" w="sm" type="none"/>
              <a:tailEnd len="med" w="med" type="triangle"/>
            </a:ln>
          </p:spPr>
        </p:cxnSp>
        <p:sp>
          <p:nvSpPr>
            <p:cNvPr id="137" name="Google Shape;137;p2"/>
            <p:cNvSpPr txBox="1"/>
            <p:nvPr/>
          </p:nvSpPr>
          <p:spPr>
            <a:xfrm>
              <a:off x="9464335" y="1711717"/>
              <a:ext cx="228979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Presented by YuKai Chen</a:t>
              </a:r>
              <a:endParaRPr b="1" sz="1600">
                <a:solidFill>
                  <a:srgbClr val="3F3F3F"/>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gdedb7a5c26_0_83"/>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529" name="Google Shape;529;gdedb7a5c26_0_83"/>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0" name="Google Shape;530;gdedb7a5c26_0_83"/>
          <p:cNvSpPr txBox="1"/>
          <p:nvPr/>
        </p:nvSpPr>
        <p:spPr>
          <a:xfrm>
            <a:off x="1141125" y="309250"/>
            <a:ext cx="47745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41300"/>
                </a:solidFill>
                <a:latin typeface="Calibri"/>
                <a:ea typeface="Calibri"/>
                <a:cs typeface="Calibri"/>
                <a:sym typeface="Calibri"/>
              </a:rPr>
              <a:t>Business Implications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Implications for Businesses and Both</a:t>
            </a:r>
            <a:endParaRPr/>
          </a:p>
        </p:txBody>
      </p:sp>
      <p:pic>
        <p:nvPicPr>
          <p:cNvPr descr="Yelp | Update Your Yelp Business Listings - Yext" id="531" name="Google Shape;531;gdedb7a5c26_0_83"/>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sp>
        <p:nvSpPr>
          <p:cNvPr id="532" name="Google Shape;532;gdedb7a5c26_0_83"/>
          <p:cNvSpPr/>
          <p:nvPr/>
        </p:nvSpPr>
        <p:spPr>
          <a:xfrm>
            <a:off x="666901" y="2209800"/>
            <a:ext cx="5181300" cy="3867000"/>
          </a:xfrm>
          <a:prstGeom prst="roundRect">
            <a:avLst>
              <a:gd fmla="val 2631" name="adj"/>
            </a:avLst>
          </a:prstGeom>
          <a:noFill/>
          <a:ln cap="flat" cmpd="sng" w="12700">
            <a:solidFill>
              <a:srgbClr val="C41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3" name="Google Shape;533;gdedb7a5c26_0_83"/>
          <p:cNvSpPr/>
          <p:nvPr/>
        </p:nvSpPr>
        <p:spPr>
          <a:xfrm>
            <a:off x="2628900" y="1548457"/>
            <a:ext cx="1266300" cy="1056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Common Idea Icons - Download Free Vector Icons | Noun Project" id="534" name="Google Shape;534;gdedb7a5c26_0_83"/>
          <p:cNvPicPr preferRelativeResize="0"/>
          <p:nvPr/>
        </p:nvPicPr>
        <p:blipFill rotWithShape="1">
          <a:blip r:embed="rId5">
            <a:alphaModFix/>
          </a:blip>
          <a:srcRect b="0" l="0" r="0" t="0"/>
          <a:stretch/>
        </p:blipFill>
        <p:spPr>
          <a:xfrm>
            <a:off x="1257299" y="3245020"/>
            <a:ext cx="585725" cy="585725"/>
          </a:xfrm>
          <a:prstGeom prst="rect">
            <a:avLst/>
          </a:prstGeom>
          <a:noFill/>
          <a:ln>
            <a:noFill/>
          </a:ln>
        </p:spPr>
      </p:pic>
      <p:sp>
        <p:nvSpPr>
          <p:cNvPr id="535" name="Google Shape;535;gdedb7a5c26_0_83"/>
          <p:cNvSpPr/>
          <p:nvPr/>
        </p:nvSpPr>
        <p:spPr>
          <a:xfrm>
            <a:off x="1028699" y="4372381"/>
            <a:ext cx="4675800" cy="128520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3F3F3F"/>
              </a:buClr>
              <a:buSzPts val="1600"/>
              <a:buFont typeface="Calibri"/>
              <a:buAutoNum type="arabicParenR"/>
            </a:pPr>
            <a:r>
              <a:rPr b="1" lang="en-US" sz="1600">
                <a:solidFill>
                  <a:srgbClr val="3F3F3F"/>
                </a:solidFill>
                <a:latin typeface="Calibri"/>
                <a:ea typeface="Calibri"/>
                <a:cs typeface="Calibri"/>
                <a:sym typeface="Calibri"/>
              </a:rPr>
              <a:t>Monitor and assess business competitive advantage and disadvantage by useful reviews</a:t>
            </a:r>
            <a:endParaRPr/>
          </a:p>
          <a:p>
            <a:pPr indent="-342900" lvl="0" marL="342900" marR="0" rtl="0" algn="l">
              <a:lnSpc>
                <a:spcPct val="150000"/>
              </a:lnSpc>
              <a:spcBef>
                <a:spcPts val="0"/>
              </a:spcBef>
              <a:spcAft>
                <a:spcPts val="0"/>
              </a:spcAft>
              <a:buClr>
                <a:srgbClr val="3F3F3F"/>
              </a:buClr>
              <a:buSzPts val="1600"/>
              <a:buFont typeface="Calibri"/>
              <a:buAutoNum type="arabicParenR"/>
            </a:pPr>
            <a:r>
              <a:rPr b="1" lang="en-US" sz="1600">
                <a:solidFill>
                  <a:srgbClr val="3F3F3F"/>
                </a:solidFill>
                <a:latin typeface="Calibri"/>
                <a:ea typeface="Calibri"/>
                <a:cs typeface="Calibri"/>
                <a:sym typeface="Calibri"/>
              </a:rPr>
              <a:t>Build strategies by utilizing useful reviews </a:t>
            </a:r>
            <a:endParaRPr/>
          </a:p>
          <a:p>
            <a:pPr indent="0" lvl="0" marL="0" marR="0" rtl="0" algn="l">
              <a:lnSpc>
                <a:spcPct val="150000"/>
              </a:lnSpc>
              <a:spcBef>
                <a:spcPts val="0"/>
              </a:spcBef>
              <a:spcAft>
                <a:spcPts val="0"/>
              </a:spcAft>
              <a:buNone/>
            </a:pPr>
            <a:r>
              <a:rPr b="1" lang="en-US" sz="1600">
                <a:solidFill>
                  <a:srgbClr val="3F3F3F"/>
                </a:solidFill>
                <a:latin typeface="Calibri"/>
                <a:ea typeface="Calibri"/>
                <a:cs typeface="Calibri"/>
                <a:sym typeface="Calibri"/>
              </a:rPr>
              <a:t>       (ex. inventory management, quality control etc.,) </a:t>
            </a:r>
            <a:endParaRPr b="1" sz="1600">
              <a:solidFill>
                <a:srgbClr val="3F3F3F"/>
              </a:solidFill>
              <a:latin typeface="Calibri"/>
              <a:ea typeface="Calibri"/>
              <a:cs typeface="Calibri"/>
              <a:sym typeface="Calibri"/>
            </a:endParaRPr>
          </a:p>
        </p:txBody>
      </p:sp>
      <p:cxnSp>
        <p:nvCxnSpPr>
          <p:cNvPr id="536" name="Google Shape;536;gdedb7a5c26_0_83"/>
          <p:cNvCxnSpPr/>
          <p:nvPr/>
        </p:nvCxnSpPr>
        <p:spPr>
          <a:xfrm>
            <a:off x="1028699" y="4138790"/>
            <a:ext cx="4457700" cy="0"/>
          </a:xfrm>
          <a:prstGeom prst="straightConnector1">
            <a:avLst/>
          </a:prstGeom>
          <a:noFill/>
          <a:ln cap="flat" cmpd="sng" w="9525">
            <a:solidFill>
              <a:srgbClr val="BFBFBF"/>
            </a:solidFill>
            <a:prstDash val="solid"/>
            <a:miter lim="800000"/>
            <a:headEnd len="sm" w="sm" type="none"/>
            <a:tailEnd len="sm" w="sm" type="none"/>
          </a:ln>
        </p:spPr>
      </p:cxnSp>
      <p:pic>
        <p:nvPicPr>
          <p:cNvPr descr="Company Icons - Download Free Vector Icons | Noun Project" id="537" name="Google Shape;537;gdedb7a5c26_0_83"/>
          <p:cNvPicPr preferRelativeResize="0"/>
          <p:nvPr/>
        </p:nvPicPr>
        <p:blipFill rotWithShape="1">
          <a:blip r:embed="rId6">
            <a:alphaModFix/>
          </a:blip>
          <a:srcRect b="0" l="0" r="0" t="0"/>
          <a:stretch/>
        </p:blipFill>
        <p:spPr>
          <a:xfrm>
            <a:off x="2778524" y="1510726"/>
            <a:ext cx="996302" cy="996302"/>
          </a:xfrm>
          <a:prstGeom prst="rect">
            <a:avLst/>
          </a:prstGeom>
          <a:noFill/>
          <a:ln>
            <a:noFill/>
          </a:ln>
        </p:spPr>
      </p:pic>
      <p:sp>
        <p:nvSpPr>
          <p:cNvPr id="538" name="Google Shape;538;gdedb7a5c26_0_83"/>
          <p:cNvSpPr txBox="1"/>
          <p:nvPr/>
        </p:nvSpPr>
        <p:spPr>
          <a:xfrm>
            <a:off x="2608062" y="2488082"/>
            <a:ext cx="13371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41300"/>
                </a:solidFill>
                <a:latin typeface="Calibri"/>
                <a:ea typeface="Calibri"/>
                <a:cs typeface="Calibri"/>
                <a:sym typeface="Calibri"/>
              </a:rPr>
              <a:t>Businesses</a:t>
            </a:r>
            <a:endParaRPr b="1" sz="2000">
              <a:solidFill>
                <a:srgbClr val="C41300"/>
              </a:solidFill>
              <a:latin typeface="Calibri"/>
              <a:ea typeface="Calibri"/>
              <a:cs typeface="Calibri"/>
              <a:sym typeface="Calibri"/>
            </a:endParaRPr>
          </a:p>
        </p:txBody>
      </p:sp>
      <p:sp>
        <p:nvSpPr>
          <p:cNvPr id="539" name="Google Shape;539;gdedb7a5c26_0_83"/>
          <p:cNvSpPr/>
          <p:nvPr/>
        </p:nvSpPr>
        <p:spPr>
          <a:xfrm>
            <a:off x="1861438" y="3229626"/>
            <a:ext cx="3624900" cy="646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F3F3F"/>
                </a:solidFill>
                <a:latin typeface="Calibri"/>
                <a:ea typeface="Calibri"/>
                <a:cs typeface="Calibri"/>
                <a:sym typeface="Calibri"/>
              </a:rPr>
              <a:t>Optimize efficient and effective</a:t>
            </a:r>
            <a:endParaRPr/>
          </a:p>
          <a:p>
            <a:pPr indent="0" lvl="0" marL="0" marR="0" rtl="0" algn="l">
              <a:spcBef>
                <a:spcPts val="0"/>
              </a:spcBef>
              <a:spcAft>
                <a:spcPts val="0"/>
              </a:spcAft>
              <a:buNone/>
            </a:pPr>
            <a:r>
              <a:rPr b="1" lang="en-US" sz="1800">
                <a:solidFill>
                  <a:srgbClr val="3F3F3F"/>
                </a:solidFill>
                <a:latin typeface="Calibri"/>
                <a:ea typeface="Calibri"/>
                <a:cs typeface="Calibri"/>
                <a:sym typeface="Calibri"/>
              </a:rPr>
              <a:t>business activities</a:t>
            </a:r>
            <a:endParaRPr b="1" sz="1800">
              <a:solidFill>
                <a:srgbClr val="3F3F3F"/>
              </a:solidFill>
              <a:latin typeface="Calibri"/>
              <a:ea typeface="Calibri"/>
              <a:cs typeface="Calibri"/>
              <a:sym typeface="Calibri"/>
            </a:endParaRPr>
          </a:p>
        </p:txBody>
      </p:sp>
      <p:sp>
        <p:nvSpPr>
          <p:cNvPr id="540" name="Google Shape;540;gdedb7a5c26_0_83"/>
          <p:cNvSpPr/>
          <p:nvPr/>
        </p:nvSpPr>
        <p:spPr>
          <a:xfrm>
            <a:off x="6400648" y="2230734"/>
            <a:ext cx="5181300" cy="3867000"/>
          </a:xfrm>
          <a:prstGeom prst="roundRect">
            <a:avLst>
              <a:gd fmla="val 2631" name="adj"/>
            </a:avLst>
          </a:prstGeom>
          <a:noFill/>
          <a:ln cap="flat" cmpd="sng" w="12700">
            <a:solidFill>
              <a:srgbClr val="C41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541" name="Google Shape;541;gdedb7a5c26_0_83"/>
          <p:cNvCxnSpPr/>
          <p:nvPr/>
        </p:nvCxnSpPr>
        <p:spPr>
          <a:xfrm>
            <a:off x="6762446" y="4159724"/>
            <a:ext cx="4457700" cy="0"/>
          </a:xfrm>
          <a:prstGeom prst="straightConnector1">
            <a:avLst/>
          </a:prstGeom>
          <a:noFill/>
          <a:ln cap="flat" cmpd="sng" w="9525">
            <a:solidFill>
              <a:srgbClr val="BFBFBF"/>
            </a:solidFill>
            <a:prstDash val="solid"/>
            <a:miter lim="800000"/>
            <a:headEnd len="sm" w="sm" type="none"/>
            <a:tailEnd len="sm" w="sm" type="none"/>
          </a:ln>
        </p:spPr>
      </p:cxnSp>
      <p:sp>
        <p:nvSpPr>
          <p:cNvPr id="542" name="Google Shape;542;gdedb7a5c26_0_83"/>
          <p:cNvSpPr txBox="1"/>
          <p:nvPr/>
        </p:nvSpPr>
        <p:spPr>
          <a:xfrm>
            <a:off x="7556418" y="2087972"/>
            <a:ext cx="3087900" cy="4002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41300"/>
                </a:solidFill>
                <a:latin typeface="Calibri"/>
                <a:ea typeface="Calibri"/>
                <a:cs typeface="Calibri"/>
                <a:sym typeface="Calibri"/>
              </a:rPr>
              <a:t>For Both: Users, Businesses</a:t>
            </a:r>
            <a:endParaRPr b="1" sz="2000">
              <a:solidFill>
                <a:srgbClr val="C41300"/>
              </a:solidFill>
              <a:latin typeface="Calibri"/>
              <a:ea typeface="Calibri"/>
              <a:cs typeface="Calibri"/>
              <a:sym typeface="Calibri"/>
            </a:endParaRPr>
          </a:p>
        </p:txBody>
      </p:sp>
      <p:sp>
        <p:nvSpPr>
          <p:cNvPr id="543" name="Google Shape;543;gdedb7a5c26_0_83"/>
          <p:cNvSpPr/>
          <p:nvPr/>
        </p:nvSpPr>
        <p:spPr>
          <a:xfrm>
            <a:off x="8385593" y="2906460"/>
            <a:ext cx="3052500" cy="1200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3F3F3F"/>
                </a:solidFill>
                <a:latin typeface="Calibri"/>
                <a:ea typeface="Calibri"/>
                <a:cs typeface="Calibri"/>
                <a:sym typeface="Calibri"/>
              </a:rPr>
              <a:t>Yelp can create algorithm </a:t>
            </a:r>
            <a:endParaRPr/>
          </a:p>
          <a:p>
            <a:pPr indent="0" lvl="0" marL="0" marR="0" rtl="0" algn="l">
              <a:spcBef>
                <a:spcPts val="0"/>
              </a:spcBef>
              <a:spcAft>
                <a:spcPts val="0"/>
              </a:spcAft>
              <a:buNone/>
            </a:pPr>
            <a:r>
              <a:rPr b="1" lang="en-US" sz="1800">
                <a:solidFill>
                  <a:srgbClr val="3F3F3F"/>
                </a:solidFill>
                <a:latin typeface="Calibri"/>
                <a:ea typeface="Calibri"/>
                <a:cs typeface="Calibri"/>
                <a:sym typeface="Calibri"/>
              </a:rPr>
              <a:t>for recommending potential</a:t>
            </a:r>
            <a:endParaRPr/>
          </a:p>
          <a:p>
            <a:pPr indent="0" lvl="0" marL="0" marR="0" rtl="0" algn="l">
              <a:spcBef>
                <a:spcPts val="0"/>
              </a:spcBef>
              <a:spcAft>
                <a:spcPts val="0"/>
              </a:spcAft>
              <a:buNone/>
            </a:pPr>
            <a:r>
              <a:rPr b="1" lang="en-US" sz="1800">
                <a:solidFill>
                  <a:srgbClr val="3F3F3F"/>
                </a:solidFill>
                <a:latin typeface="Calibri"/>
                <a:ea typeface="Calibri"/>
                <a:cs typeface="Calibri"/>
                <a:sym typeface="Calibri"/>
              </a:rPr>
              <a:t>useful reviews based on</a:t>
            </a:r>
            <a:endParaRPr/>
          </a:p>
          <a:p>
            <a:pPr indent="0" lvl="0" marL="0" marR="0" rtl="0" algn="l">
              <a:spcBef>
                <a:spcPts val="0"/>
              </a:spcBef>
              <a:spcAft>
                <a:spcPts val="0"/>
              </a:spcAft>
              <a:buNone/>
            </a:pPr>
            <a:r>
              <a:rPr b="1" lang="en-US" sz="1800">
                <a:solidFill>
                  <a:srgbClr val="3F3F3F"/>
                </a:solidFill>
                <a:latin typeface="Calibri"/>
                <a:ea typeface="Calibri"/>
                <a:cs typeface="Calibri"/>
                <a:sym typeface="Calibri"/>
              </a:rPr>
              <a:t>the findings</a:t>
            </a:r>
            <a:endParaRPr b="1" sz="1800">
              <a:solidFill>
                <a:srgbClr val="3F3F3F"/>
              </a:solidFill>
              <a:latin typeface="Calibri"/>
              <a:ea typeface="Calibri"/>
              <a:cs typeface="Calibri"/>
              <a:sym typeface="Calibri"/>
            </a:endParaRPr>
          </a:p>
        </p:txBody>
      </p:sp>
      <p:cxnSp>
        <p:nvCxnSpPr>
          <p:cNvPr id="544" name="Google Shape;544;gdedb7a5c26_0_83"/>
          <p:cNvCxnSpPr/>
          <p:nvPr/>
        </p:nvCxnSpPr>
        <p:spPr>
          <a:xfrm>
            <a:off x="6142368" y="1625258"/>
            <a:ext cx="0" cy="4626300"/>
          </a:xfrm>
          <a:prstGeom prst="straightConnector1">
            <a:avLst/>
          </a:prstGeom>
          <a:noFill/>
          <a:ln cap="flat" cmpd="sng" w="9525">
            <a:solidFill>
              <a:srgbClr val="3A3838"/>
            </a:solidFill>
            <a:prstDash val="dash"/>
            <a:miter lim="800000"/>
            <a:headEnd len="sm" w="sm" type="none"/>
            <a:tailEnd len="sm" w="sm" type="none"/>
          </a:ln>
        </p:spPr>
      </p:cxnSp>
      <p:pic>
        <p:nvPicPr>
          <p:cNvPr descr="Yelp - Wikipedia" id="545" name="Google Shape;545;gdedb7a5c26_0_83"/>
          <p:cNvPicPr preferRelativeResize="0"/>
          <p:nvPr/>
        </p:nvPicPr>
        <p:blipFill rotWithShape="1">
          <a:blip r:embed="rId7">
            <a:alphaModFix/>
          </a:blip>
          <a:srcRect b="0" l="0" r="0" t="0"/>
          <a:stretch/>
        </p:blipFill>
        <p:spPr>
          <a:xfrm>
            <a:off x="6776982" y="3043659"/>
            <a:ext cx="1485897" cy="723214"/>
          </a:xfrm>
          <a:prstGeom prst="rect">
            <a:avLst/>
          </a:prstGeom>
          <a:noFill/>
          <a:ln>
            <a:noFill/>
          </a:ln>
        </p:spPr>
      </p:pic>
      <p:pic>
        <p:nvPicPr>
          <p:cNvPr descr="Methodology Icons - Download Free Vector Icons | Noun Project" id="546" name="Google Shape;546;gdedb7a5c26_0_83"/>
          <p:cNvPicPr preferRelativeResize="0"/>
          <p:nvPr/>
        </p:nvPicPr>
        <p:blipFill rotWithShape="1">
          <a:blip r:embed="rId8">
            <a:alphaModFix/>
          </a:blip>
          <a:srcRect b="0" l="0" r="0" t="0"/>
          <a:stretch/>
        </p:blipFill>
        <p:spPr>
          <a:xfrm>
            <a:off x="8466585" y="4550441"/>
            <a:ext cx="765702" cy="765702"/>
          </a:xfrm>
          <a:prstGeom prst="rect">
            <a:avLst/>
          </a:prstGeom>
          <a:noFill/>
          <a:ln>
            <a:noFill/>
          </a:ln>
        </p:spPr>
      </p:pic>
      <p:pic>
        <p:nvPicPr>
          <p:cNvPr descr="Analyze Icons - Download Free Vector Icons | Noun Project" id="547" name="Google Shape;547;gdedb7a5c26_0_83"/>
          <p:cNvPicPr preferRelativeResize="0"/>
          <p:nvPr/>
        </p:nvPicPr>
        <p:blipFill rotWithShape="1">
          <a:blip r:embed="rId9">
            <a:alphaModFix/>
          </a:blip>
          <a:srcRect b="0" l="0" r="0" t="0"/>
          <a:stretch/>
        </p:blipFill>
        <p:spPr>
          <a:xfrm>
            <a:off x="6925692" y="4510175"/>
            <a:ext cx="765702" cy="765702"/>
          </a:xfrm>
          <a:prstGeom prst="rect">
            <a:avLst/>
          </a:prstGeom>
          <a:noFill/>
          <a:ln>
            <a:noFill/>
          </a:ln>
        </p:spPr>
      </p:pic>
      <p:sp>
        <p:nvSpPr>
          <p:cNvPr id="548" name="Google Shape;548;gdedb7a5c26_0_83"/>
          <p:cNvSpPr/>
          <p:nvPr/>
        </p:nvSpPr>
        <p:spPr>
          <a:xfrm>
            <a:off x="6879652" y="5437422"/>
            <a:ext cx="917700" cy="338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3F3F3F"/>
                </a:solidFill>
                <a:latin typeface="Calibri"/>
                <a:ea typeface="Calibri"/>
                <a:cs typeface="Calibri"/>
                <a:sym typeface="Calibri"/>
              </a:rPr>
              <a:t>Findings</a:t>
            </a:r>
            <a:endParaRPr b="1" sz="1600">
              <a:solidFill>
                <a:srgbClr val="3F3F3F"/>
              </a:solidFill>
              <a:latin typeface="Calibri"/>
              <a:ea typeface="Calibri"/>
              <a:cs typeface="Calibri"/>
              <a:sym typeface="Calibri"/>
            </a:endParaRPr>
          </a:p>
        </p:txBody>
      </p:sp>
      <p:sp>
        <p:nvSpPr>
          <p:cNvPr id="549" name="Google Shape;549;gdedb7a5c26_0_83"/>
          <p:cNvSpPr/>
          <p:nvPr/>
        </p:nvSpPr>
        <p:spPr>
          <a:xfrm>
            <a:off x="7830588" y="4800568"/>
            <a:ext cx="400200" cy="245700"/>
          </a:xfrm>
          <a:prstGeom prst="rightArrow">
            <a:avLst>
              <a:gd fmla="val 50000" name="adj1"/>
              <a:gd fmla="val 50000" name="adj2"/>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0" name="Google Shape;550;gdedb7a5c26_0_83"/>
          <p:cNvSpPr/>
          <p:nvPr/>
        </p:nvSpPr>
        <p:spPr>
          <a:xfrm>
            <a:off x="8390645" y="5338797"/>
            <a:ext cx="9177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3F3F3F"/>
                </a:solidFill>
                <a:latin typeface="Calibri"/>
                <a:ea typeface="Calibri"/>
                <a:cs typeface="Calibri"/>
                <a:sym typeface="Calibri"/>
              </a:rPr>
              <a:t>Used as </a:t>
            </a:r>
            <a:endParaRPr/>
          </a:p>
          <a:p>
            <a:pPr indent="0" lvl="0" marL="0" marR="0" rtl="0" algn="ctr">
              <a:spcBef>
                <a:spcPts val="0"/>
              </a:spcBef>
              <a:spcAft>
                <a:spcPts val="0"/>
              </a:spcAft>
              <a:buNone/>
            </a:pPr>
            <a:r>
              <a:rPr b="1" lang="en-US" sz="1600">
                <a:solidFill>
                  <a:srgbClr val="3F3F3F"/>
                </a:solidFill>
                <a:latin typeface="Calibri"/>
                <a:ea typeface="Calibri"/>
                <a:cs typeface="Calibri"/>
                <a:sym typeface="Calibri"/>
              </a:rPr>
              <a:t>Criteria</a:t>
            </a:r>
            <a:endParaRPr b="1" sz="1600">
              <a:solidFill>
                <a:srgbClr val="3F3F3F"/>
              </a:solidFill>
              <a:latin typeface="Calibri"/>
              <a:ea typeface="Calibri"/>
              <a:cs typeface="Calibri"/>
              <a:sym typeface="Calibri"/>
            </a:endParaRPr>
          </a:p>
        </p:txBody>
      </p:sp>
      <p:sp>
        <p:nvSpPr>
          <p:cNvPr id="551" name="Google Shape;551;gdedb7a5c26_0_83"/>
          <p:cNvSpPr/>
          <p:nvPr/>
        </p:nvSpPr>
        <p:spPr>
          <a:xfrm>
            <a:off x="9522710" y="4808661"/>
            <a:ext cx="400200" cy="245700"/>
          </a:xfrm>
          <a:prstGeom prst="rightArrow">
            <a:avLst>
              <a:gd fmla="val 50000" name="adj1"/>
              <a:gd fmla="val 50000" name="adj2"/>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ustomer Review Icons - Download Free Vector Icons | Noun Project" id="552" name="Google Shape;552;gdedb7a5c26_0_83"/>
          <p:cNvPicPr preferRelativeResize="0"/>
          <p:nvPr/>
        </p:nvPicPr>
        <p:blipFill rotWithShape="1">
          <a:blip r:embed="rId10">
            <a:alphaModFix/>
          </a:blip>
          <a:srcRect b="0" l="0" r="0" t="0"/>
          <a:stretch/>
        </p:blipFill>
        <p:spPr>
          <a:xfrm>
            <a:off x="10080021" y="4510175"/>
            <a:ext cx="870864" cy="870864"/>
          </a:xfrm>
          <a:prstGeom prst="rect">
            <a:avLst/>
          </a:prstGeom>
          <a:noFill/>
          <a:ln>
            <a:noFill/>
          </a:ln>
        </p:spPr>
      </p:pic>
      <p:sp>
        <p:nvSpPr>
          <p:cNvPr id="553" name="Google Shape;553;gdedb7a5c26_0_83"/>
          <p:cNvSpPr/>
          <p:nvPr/>
        </p:nvSpPr>
        <p:spPr>
          <a:xfrm>
            <a:off x="9509557" y="5346834"/>
            <a:ext cx="1947300" cy="5847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600">
                <a:solidFill>
                  <a:srgbClr val="3F3F3F"/>
                </a:solidFill>
                <a:latin typeface="Calibri"/>
                <a:ea typeface="Calibri"/>
                <a:cs typeface="Calibri"/>
                <a:sym typeface="Calibri"/>
              </a:rPr>
              <a:t>Provide</a:t>
            </a:r>
            <a:endParaRPr/>
          </a:p>
          <a:p>
            <a:pPr indent="0" lvl="0" marL="0" marR="0" rtl="0" algn="ctr">
              <a:spcBef>
                <a:spcPts val="0"/>
              </a:spcBef>
              <a:spcAft>
                <a:spcPts val="0"/>
              </a:spcAft>
              <a:buNone/>
            </a:pPr>
            <a:r>
              <a:rPr b="1" lang="en-US" sz="1600">
                <a:solidFill>
                  <a:srgbClr val="3F3F3F"/>
                </a:solidFill>
                <a:latin typeface="Calibri"/>
                <a:ea typeface="Calibri"/>
                <a:cs typeface="Calibri"/>
                <a:sym typeface="Calibri"/>
              </a:rPr>
              <a:t>informative reviews </a:t>
            </a:r>
            <a:endParaRPr b="1" sz="1600">
              <a:solidFill>
                <a:srgbClr val="3F3F3F"/>
              </a:solidFill>
              <a:latin typeface="Calibri"/>
              <a:ea typeface="Calibri"/>
              <a:cs typeface="Calibri"/>
              <a:sym typeface="Calibri"/>
            </a:endParaRPr>
          </a:p>
        </p:txBody>
      </p:sp>
      <p:sp>
        <p:nvSpPr>
          <p:cNvPr id="554" name="Google Shape;554;gdedb7a5c26_0_83"/>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5</a:t>
            </a:r>
            <a:endParaRPr b="1" sz="32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13"/>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560" name="Google Shape;560;p13"/>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1" name="Google Shape;561;p13"/>
          <p:cNvSpPr txBox="1"/>
          <p:nvPr/>
        </p:nvSpPr>
        <p:spPr>
          <a:xfrm>
            <a:off x="1141125" y="309250"/>
            <a:ext cx="58428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41300"/>
                </a:solidFill>
                <a:latin typeface="Calibri"/>
                <a:ea typeface="Calibri"/>
                <a:cs typeface="Calibri"/>
                <a:sym typeface="Calibri"/>
              </a:rPr>
              <a:t>Further Extensions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Learning Based on the Article</a:t>
            </a:r>
            <a:endParaRPr/>
          </a:p>
        </p:txBody>
      </p:sp>
      <p:pic>
        <p:nvPicPr>
          <p:cNvPr descr="Yelp | Update Your Yelp Business Listings - Yext" id="562" name="Google Shape;562;p13"/>
          <p:cNvPicPr preferRelativeResize="0"/>
          <p:nvPr/>
        </p:nvPicPr>
        <p:blipFill rotWithShape="1">
          <a:blip r:embed="rId4">
            <a:alphaModFix/>
          </a:blip>
          <a:srcRect b="0" l="0" r="0" t="0"/>
          <a:stretch/>
        </p:blipFill>
        <p:spPr>
          <a:xfrm>
            <a:off x="11038994" y="382572"/>
            <a:ext cx="731915" cy="731916"/>
          </a:xfrm>
          <a:prstGeom prst="rect">
            <a:avLst/>
          </a:prstGeom>
          <a:noFill/>
          <a:ln>
            <a:noFill/>
          </a:ln>
        </p:spPr>
      </p:pic>
      <p:sp>
        <p:nvSpPr>
          <p:cNvPr id="563" name="Google Shape;563;p13"/>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6</a:t>
            </a:r>
            <a:endParaRPr b="1" sz="3200">
              <a:solidFill>
                <a:schemeClr val="lt1"/>
              </a:solidFill>
              <a:latin typeface="Calibri"/>
              <a:ea typeface="Calibri"/>
              <a:cs typeface="Calibri"/>
              <a:sym typeface="Calibri"/>
            </a:endParaRPr>
          </a:p>
        </p:txBody>
      </p:sp>
      <p:pic>
        <p:nvPicPr>
          <p:cNvPr id="564" name="Google Shape;564;p13"/>
          <p:cNvPicPr preferRelativeResize="0"/>
          <p:nvPr/>
        </p:nvPicPr>
        <p:blipFill>
          <a:blip r:embed="rId5">
            <a:alphaModFix/>
          </a:blip>
          <a:stretch>
            <a:fillRect/>
          </a:stretch>
        </p:blipFill>
        <p:spPr>
          <a:xfrm>
            <a:off x="1273625" y="1679500"/>
            <a:ext cx="3233050" cy="4576676"/>
          </a:xfrm>
          <a:prstGeom prst="rect">
            <a:avLst/>
          </a:prstGeom>
          <a:noFill/>
          <a:ln>
            <a:noFill/>
          </a:ln>
        </p:spPr>
      </p:pic>
      <p:sp>
        <p:nvSpPr>
          <p:cNvPr id="565" name="Google Shape;565;p13"/>
          <p:cNvSpPr txBox="1"/>
          <p:nvPr/>
        </p:nvSpPr>
        <p:spPr>
          <a:xfrm>
            <a:off x="4912575" y="1733525"/>
            <a:ext cx="6858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latin typeface="Calibri"/>
                <a:ea typeface="Calibri"/>
                <a:cs typeface="Calibri"/>
                <a:sym typeface="Calibri"/>
              </a:rPr>
              <a:t>Recommender and review sorting system are simple and limited.</a:t>
            </a:r>
            <a:endParaRPr b="1" sz="2100">
              <a:latin typeface="Calibri"/>
              <a:ea typeface="Calibri"/>
              <a:cs typeface="Calibri"/>
              <a:sym typeface="Calibri"/>
            </a:endParaRPr>
          </a:p>
        </p:txBody>
      </p:sp>
      <p:sp>
        <p:nvSpPr>
          <p:cNvPr id="566" name="Google Shape;566;p13"/>
          <p:cNvSpPr/>
          <p:nvPr/>
        </p:nvSpPr>
        <p:spPr>
          <a:xfrm rot="5400000">
            <a:off x="7767950" y="2601874"/>
            <a:ext cx="638700" cy="564600"/>
          </a:xfrm>
          <a:prstGeom prst="rightArrow">
            <a:avLst>
              <a:gd fmla="val 50000" name="adj1"/>
              <a:gd fmla="val 50000" name="adj2"/>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67" name="Google Shape;567;p13"/>
          <p:cNvSpPr txBox="1"/>
          <p:nvPr/>
        </p:nvSpPr>
        <p:spPr>
          <a:xfrm>
            <a:off x="4965450" y="3425413"/>
            <a:ext cx="6368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latin typeface="Calibri"/>
                <a:ea typeface="Calibri"/>
                <a:cs typeface="Calibri"/>
                <a:sym typeface="Calibri"/>
              </a:rPr>
              <a:t>Not effective for some users who want to sort by a specific criteria.</a:t>
            </a:r>
            <a:endParaRPr b="1" sz="2100">
              <a:latin typeface="Calibri"/>
              <a:ea typeface="Calibri"/>
              <a:cs typeface="Calibri"/>
              <a:sym typeface="Calibri"/>
            </a:endParaRPr>
          </a:p>
        </p:txBody>
      </p:sp>
      <p:pic>
        <p:nvPicPr>
          <p:cNvPr id="568" name="Google Shape;568;p13"/>
          <p:cNvPicPr preferRelativeResize="0"/>
          <p:nvPr/>
        </p:nvPicPr>
        <p:blipFill>
          <a:blip r:embed="rId6">
            <a:alphaModFix/>
          </a:blip>
          <a:stretch>
            <a:fillRect/>
          </a:stretch>
        </p:blipFill>
        <p:spPr>
          <a:xfrm>
            <a:off x="9802425" y="4497950"/>
            <a:ext cx="1058426" cy="1058426"/>
          </a:xfrm>
          <a:prstGeom prst="rect">
            <a:avLst/>
          </a:prstGeom>
          <a:noFill/>
          <a:ln>
            <a:noFill/>
          </a:ln>
        </p:spPr>
      </p:pic>
      <p:pic>
        <p:nvPicPr>
          <p:cNvPr id="569" name="Google Shape;569;p13"/>
          <p:cNvPicPr preferRelativeResize="0"/>
          <p:nvPr/>
        </p:nvPicPr>
        <p:blipFill>
          <a:blip r:embed="rId7">
            <a:alphaModFix/>
          </a:blip>
          <a:stretch>
            <a:fillRect/>
          </a:stretch>
        </p:blipFill>
        <p:spPr>
          <a:xfrm>
            <a:off x="7605975" y="4478595"/>
            <a:ext cx="1087050" cy="1087050"/>
          </a:xfrm>
          <a:prstGeom prst="rect">
            <a:avLst/>
          </a:prstGeom>
          <a:noFill/>
          <a:ln>
            <a:noFill/>
          </a:ln>
        </p:spPr>
      </p:pic>
      <p:pic>
        <p:nvPicPr>
          <p:cNvPr id="570" name="Google Shape;570;p13"/>
          <p:cNvPicPr preferRelativeResize="0"/>
          <p:nvPr/>
        </p:nvPicPr>
        <p:blipFill>
          <a:blip r:embed="rId8">
            <a:alphaModFix/>
          </a:blip>
          <a:stretch>
            <a:fillRect/>
          </a:stretch>
        </p:blipFill>
        <p:spPr>
          <a:xfrm>
            <a:off x="5271125" y="4411150"/>
            <a:ext cx="1145225" cy="1145225"/>
          </a:xfrm>
          <a:prstGeom prst="rect">
            <a:avLst/>
          </a:prstGeom>
          <a:noFill/>
          <a:ln>
            <a:noFill/>
          </a:ln>
        </p:spPr>
      </p:pic>
      <p:sp>
        <p:nvSpPr>
          <p:cNvPr id="571" name="Google Shape;571;p13"/>
          <p:cNvSpPr txBox="1"/>
          <p:nvPr/>
        </p:nvSpPr>
        <p:spPr>
          <a:xfrm>
            <a:off x="5402425" y="5565650"/>
            <a:ext cx="73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Calibri"/>
                <a:ea typeface="Calibri"/>
                <a:cs typeface="Calibri"/>
                <a:sym typeface="Calibri"/>
              </a:rPr>
              <a:t>Price</a:t>
            </a:r>
            <a:endParaRPr b="1" sz="1500">
              <a:latin typeface="Calibri"/>
              <a:ea typeface="Calibri"/>
              <a:cs typeface="Calibri"/>
              <a:sym typeface="Calibri"/>
            </a:endParaRPr>
          </a:p>
        </p:txBody>
      </p:sp>
      <p:sp>
        <p:nvSpPr>
          <p:cNvPr id="572" name="Google Shape;572;p13"/>
          <p:cNvSpPr txBox="1"/>
          <p:nvPr/>
        </p:nvSpPr>
        <p:spPr>
          <a:xfrm>
            <a:off x="7783500" y="5634075"/>
            <a:ext cx="732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Calibri"/>
                <a:ea typeface="Calibri"/>
                <a:cs typeface="Calibri"/>
                <a:sym typeface="Calibri"/>
              </a:rPr>
              <a:t>Menu</a:t>
            </a:r>
            <a:endParaRPr b="1" sz="1500">
              <a:latin typeface="Calibri"/>
              <a:ea typeface="Calibri"/>
              <a:cs typeface="Calibri"/>
              <a:sym typeface="Calibri"/>
            </a:endParaRPr>
          </a:p>
        </p:txBody>
      </p:sp>
      <p:sp>
        <p:nvSpPr>
          <p:cNvPr id="573" name="Google Shape;573;p13"/>
          <p:cNvSpPr txBox="1"/>
          <p:nvPr/>
        </p:nvSpPr>
        <p:spPr>
          <a:xfrm>
            <a:off x="9965655" y="5634075"/>
            <a:ext cx="10584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Calibri"/>
                <a:ea typeface="Calibri"/>
                <a:cs typeface="Calibri"/>
                <a:sym typeface="Calibri"/>
              </a:rPr>
              <a:t>Service</a:t>
            </a:r>
            <a:endParaRPr b="1" sz="15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pic>
        <p:nvPicPr>
          <p:cNvPr id="578" name="Google Shape;578;p1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579" name="Google Shape;579;p14"/>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80" name="Google Shape;580;p14"/>
          <p:cNvSpPr txBox="1"/>
          <p:nvPr/>
        </p:nvSpPr>
        <p:spPr>
          <a:xfrm>
            <a:off x="1141124" y="309250"/>
            <a:ext cx="58428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Further Extensions</a:t>
            </a:r>
            <a:endParaRPr b="1">
              <a:latin typeface="Calibri"/>
              <a:ea typeface="Calibri"/>
              <a:cs typeface="Calibri"/>
              <a:sym typeface="Calibri"/>
            </a:endParaRPr>
          </a:p>
          <a:p>
            <a:pPr indent="0" lvl="0" marL="0" rtl="0" algn="l">
              <a:lnSpc>
                <a:spcPct val="150000"/>
              </a:lnSpc>
              <a:spcBef>
                <a:spcPts val="0"/>
              </a:spcBef>
              <a:spcAft>
                <a:spcPts val="0"/>
              </a:spcAft>
              <a:buClr>
                <a:schemeClr val="dk1"/>
              </a:buClr>
              <a:buSzPts val="1100"/>
              <a:buFont typeface="Arial"/>
              <a:buNone/>
            </a:pPr>
            <a:r>
              <a:rPr b="1" lang="en-US" sz="2000">
                <a:solidFill>
                  <a:schemeClr val="dk1"/>
                </a:solidFill>
                <a:latin typeface="Calibri"/>
                <a:ea typeface="Calibri"/>
                <a:cs typeface="Calibri"/>
                <a:sym typeface="Calibri"/>
              </a:rPr>
              <a:t>Latent Dirichlet allocation (LDA)</a:t>
            </a:r>
            <a:endParaRPr b="1" sz="2300">
              <a:latin typeface="Calibri"/>
              <a:ea typeface="Calibri"/>
              <a:cs typeface="Calibri"/>
              <a:sym typeface="Calibri"/>
            </a:endParaRPr>
          </a:p>
        </p:txBody>
      </p:sp>
      <p:pic>
        <p:nvPicPr>
          <p:cNvPr descr="Yelp | Update Your Yelp Business Listings - Yext" id="581" name="Google Shape;581;p14"/>
          <p:cNvPicPr preferRelativeResize="0"/>
          <p:nvPr/>
        </p:nvPicPr>
        <p:blipFill rotWithShape="1">
          <a:blip r:embed="rId4">
            <a:alphaModFix/>
          </a:blip>
          <a:srcRect b="0" l="0" r="0" t="0"/>
          <a:stretch/>
        </p:blipFill>
        <p:spPr>
          <a:xfrm>
            <a:off x="11038994" y="382572"/>
            <a:ext cx="731915" cy="731916"/>
          </a:xfrm>
          <a:prstGeom prst="rect">
            <a:avLst/>
          </a:prstGeom>
          <a:noFill/>
          <a:ln>
            <a:noFill/>
          </a:ln>
        </p:spPr>
      </p:pic>
      <p:sp>
        <p:nvSpPr>
          <p:cNvPr id="582" name="Google Shape;582;p14"/>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6</a:t>
            </a:r>
            <a:endParaRPr b="1" sz="3200">
              <a:solidFill>
                <a:schemeClr val="lt1"/>
              </a:solidFill>
              <a:latin typeface="Calibri"/>
              <a:ea typeface="Calibri"/>
              <a:cs typeface="Calibri"/>
              <a:sym typeface="Calibri"/>
            </a:endParaRPr>
          </a:p>
        </p:txBody>
      </p:sp>
      <p:pic>
        <p:nvPicPr>
          <p:cNvPr id="583" name="Google Shape;583;p14"/>
          <p:cNvPicPr preferRelativeResize="0"/>
          <p:nvPr/>
        </p:nvPicPr>
        <p:blipFill>
          <a:blip r:embed="rId5">
            <a:alphaModFix/>
          </a:blip>
          <a:stretch>
            <a:fillRect/>
          </a:stretch>
        </p:blipFill>
        <p:spPr>
          <a:xfrm>
            <a:off x="1502100" y="1903950"/>
            <a:ext cx="9536900" cy="2532750"/>
          </a:xfrm>
          <a:prstGeom prst="rect">
            <a:avLst/>
          </a:prstGeom>
          <a:noFill/>
          <a:ln>
            <a:noFill/>
          </a:ln>
        </p:spPr>
      </p:pic>
      <p:sp>
        <p:nvSpPr>
          <p:cNvPr id="584" name="Google Shape;584;p14"/>
          <p:cNvSpPr txBox="1"/>
          <p:nvPr/>
        </p:nvSpPr>
        <p:spPr>
          <a:xfrm>
            <a:off x="1441575" y="4800600"/>
            <a:ext cx="9741300" cy="1293000"/>
          </a:xfrm>
          <a:prstGeom prst="rect">
            <a:avLst/>
          </a:prstGeom>
          <a:noFill/>
          <a:ln>
            <a:noFill/>
          </a:ln>
        </p:spPr>
        <p:txBody>
          <a:bodyPr anchorCtr="0" anchor="t" bIns="91425" lIns="91425" spcFirstLastPara="1" rIns="91425" wrap="square" tIns="91425">
            <a:spAutoFit/>
          </a:bodyPr>
          <a:lstStyle/>
          <a:p>
            <a:pPr indent="-342900" lvl="0" marL="457200" rtl="0" algn="l">
              <a:lnSpc>
                <a:spcPct val="150000"/>
              </a:lnSpc>
              <a:spcBef>
                <a:spcPts val="0"/>
              </a:spcBef>
              <a:spcAft>
                <a:spcPts val="0"/>
              </a:spcAft>
              <a:buSzPts val="1800"/>
              <a:buFont typeface="Calibri"/>
              <a:buChar char="●"/>
            </a:pPr>
            <a:r>
              <a:rPr b="1" lang="en-US" sz="1800">
                <a:latin typeface="Calibri"/>
                <a:ea typeface="Calibri"/>
                <a:cs typeface="Calibri"/>
                <a:sym typeface="Calibri"/>
              </a:rPr>
              <a:t>Unsupervised machine-learning mode </a:t>
            </a:r>
            <a:endParaRPr b="1" sz="1800">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b="1" lang="en-US" sz="1800">
                <a:latin typeface="Calibri"/>
                <a:ea typeface="Calibri"/>
                <a:cs typeface="Calibri"/>
                <a:sym typeface="Calibri"/>
              </a:rPr>
              <a:t>LDA assigns a document to a mixture of topics</a:t>
            </a:r>
            <a:endParaRPr b="1" sz="1800">
              <a:latin typeface="Calibri"/>
              <a:ea typeface="Calibri"/>
              <a:cs typeface="Calibri"/>
              <a:sym typeface="Calibri"/>
            </a:endParaRPr>
          </a:p>
          <a:p>
            <a:pPr indent="-342900" lvl="0" marL="457200" rtl="0" algn="l">
              <a:lnSpc>
                <a:spcPct val="150000"/>
              </a:lnSpc>
              <a:spcBef>
                <a:spcPts val="0"/>
              </a:spcBef>
              <a:spcAft>
                <a:spcPts val="0"/>
              </a:spcAft>
              <a:buSzPts val="1800"/>
              <a:buFont typeface="Calibri"/>
              <a:buChar char="●"/>
            </a:pPr>
            <a:r>
              <a:rPr b="1" lang="en-US" sz="1800">
                <a:latin typeface="Calibri"/>
                <a:ea typeface="Calibri"/>
                <a:cs typeface="Calibri"/>
                <a:sym typeface="Calibri"/>
              </a:rPr>
              <a:t>LDA needs to pre-identify how many headings</a:t>
            </a:r>
            <a:endParaRPr b="1" sz="18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pic>
        <p:nvPicPr>
          <p:cNvPr id="589" name="Google Shape;589;gdee366d60c_1_24"/>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590" name="Google Shape;590;gdee366d60c_1_24"/>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1" name="Google Shape;591;gdee366d60c_1_24"/>
          <p:cNvSpPr txBox="1"/>
          <p:nvPr/>
        </p:nvSpPr>
        <p:spPr>
          <a:xfrm>
            <a:off x="1141125" y="309250"/>
            <a:ext cx="58428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41300"/>
                </a:solidFill>
                <a:latin typeface="Calibri"/>
                <a:ea typeface="Calibri"/>
                <a:cs typeface="Calibri"/>
                <a:sym typeface="Calibri"/>
              </a:rPr>
              <a:t>Further Extensions</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Further Improvement (LDA)</a:t>
            </a:r>
            <a:endParaRPr b="1" sz="2000">
              <a:solidFill>
                <a:schemeClr val="dk1"/>
              </a:solidFill>
              <a:latin typeface="Calibri"/>
              <a:ea typeface="Calibri"/>
              <a:cs typeface="Calibri"/>
              <a:sym typeface="Calibri"/>
            </a:endParaRPr>
          </a:p>
        </p:txBody>
      </p:sp>
      <p:pic>
        <p:nvPicPr>
          <p:cNvPr descr="Yelp | Update Your Yelp Business Listings - Yext" id="592" name="Google Shape;592;gdee366d60c_1_24"/>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sp>
        <p:nvSpPr>
          <p:cNvPr id="593" name="Google Shape;593;gdee366d60c_1_24"/>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6</a:t>
            </a:r>
            <a:endParaRPr b="1" sz="3200">
              <a:solidFill>
                <a:schemeClr val="lt1"/>
              </a:solidFill>
              <a:latin typeface="Calibri"/>
              <a:ea typeface="Calibri"/>
              <a:cs typeface="Calibri"/>
              <a:sym typeface="Calibri"/>
            </a:endParaRPr>
          </a:p>
        </p:txBody>
      </p:sp>
      <p:pic>
        <p:nvPicPr>
          <p:cNvPr id="594" name="Google Shape;594;gdee366d60c_1_24"/>
          <p:cNvPicPr preferRelativeResize="0"/>
          <p:nvPr/>
        </p:nvPicPr>
        <p:blipFill>
          <a:blip r:embed="rId5">
            <a:alphaModFix/>
          </a:blip>
          <a:stretch>
            <a:fillRect/>
          </a:stretch>
        </p:blipFill>
        <p:spPr>
          <a:xfrm>
            <a:off x="2141375" y="2055825"/>
            <a:ext cx="8117950" cy="2199225"/>
          </a:xfrm>
          <a:prstGeom prst="rect">
            <a:avLst/>
          </a:prstGeom>
          <a:noFill/>
          <a:ln>
            <a:noFill/>
          </a:ln>
        </p:spPr>
      </p:pic>
      <p:sp>
        <p:nvSpPr>
          <p:cNvPr id="595" name="Google Shape;595;gdee366d60c_1_24"/>
          <p:cNvSpPr txBox="1"/>
          <p:nvPr/>
        </p:nvSpPr>
        <p:spPr>
          <a:xfrm>
            <a:off x="1833450" y="4856575"/>
            <a:ext cx="8047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Example for the restaurant category</a:t>
            </a:r>
            <a:endParaRPr b="1" sz="1800">
              <a:latin typeface="Calibri"/>
              <a:ea typeface="Calibri"/>
              <a:cs typeface="Calibri"/>
              <a:sym typeface="Calibri"/>
            </a:endParaRPr>
          </a:p>
        </p:txBody>
      </p:sp>
      <p:sp>
        <p:nvSpPr>
          <p:cNvPr id="596" name="Google Shape;596;gdee366d60c_1_24"/>
          <p:cNvSpPr txBox="1"/>
          <p:nvPr/>
        </p:nvSpPr>
        <p:spPr>
          <a:xfrm>
            <a:off x="1833450" y="5318275"/>
            <a:ext cx="67320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The K value as 4              four aspects that need to be considered</a:t>
            </a:r>
            <a:endParaRPr/>
          </a:p>
        </p:txBody>
      </p:sp>
      <p:sp>
        <p:nvSpPr>
          <p:cNvPr id="597" name="Google Shape;597;gdee366d60c_1_24"/>
          <p:cNvSpPr/>
          <p:nvPr/>
        </p:nvSpPr>
        <p:spPr>
          <a:xfrm>
            <a:off x="4078138" y="5426268"/>
            <a:ext cx="400200" cy="245700"/>
          </a:xfrm>
          <a:prstGeom prst="rightArrow">
            <a:avLst>
              <a:gd fmla="val 50000" name="adj1"/>
              <a:gd fmla="val 50000" name="adj2"/>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pic>
        <p:nvPicPr>
          <p:cNvPr id="602" name="Google Shape;602;gdee366d60c_1_54"/>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603" name="Google Shape;603;gdee366d60c_1_54"/>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4" name="Google Shape;604;gdee366d60c_1_54"/>
          <p:cNvSpPr txBox="1"/>
          <p:nvPr/>
        </p:nvSpPr>
        <p:spPr>
          <a:xfrm>
            <a:off x="1141124" y="309250"/>
            <a:ext cx="58428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Further Extensions</a:t>
            </a:r>
            <a:endParaRPr b="1">
              <a:latin typeface="Calibri"/>
              <a:ea typeface="Calibri"/>
              <a:cs typeface="Calibri"/>
              <a:sym typeface="Calibri"/>
            </a:endParaRPr>
          </a:p>
          <a:p>
            <a:pPr indent="0" lvl="0" marL="0" rtl="0" algn="l">
              <a:spcBef>
                <a:spcPts val="0"/>
              </a:spcBef>
              <a:spcAft>
                <a:spcPts val="0"/>
              </a:spcAft>
              <a:buClr>
                <a:schemeClr val="dk1"/>
              </a:buClr>
              <a:buFont typeface="Arial"/>
              <a:buNone/>
            </a:pPr>
            <a:r>
              <a:rPr b="1" lang="en-US" sz="2000">
                <a:solidFill>
                  <a:schemeClr val="dk1"/>
                </a:solidFill>
                <a:latin typeface="Calibri"/>
                <a:ea typeface="Calibri"/>
                <a:cs typeface="Calibri"/>
                <a:sym typeface="Calibri"/>
              </a:rPr>
              <a:t>Further Improvement (Sentiment Analyze)</a:t>
            </a:r>
            <a:endParaRPr b="1" sz="2300">
              <a:latin typeface="Calibri"/>
              <a:ea typeface="Calibri"/>
              <a:cs typeface="Calibri"/>
              <a:sym typeface="Calibri"/>
            </a:endParaRPr>
          </a:p>
        </p:txBody>
      </p:sp>
      <p:pic>
        <p:nvPicPr>
          <p:cNvPr descr="Yelp | Update Your Yelp Business Listings - Yext" id="605" name="Google Shape;605;gdee366d60c_1_54"/>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sp>
        <p:nvSpPr>
          <p:cNvPr id="606" name="Google Shape;606;gdee366d60c_1_54"/>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6</a:t>
            </a:r>
            <a:endParaRPr b="1" sz="3200">
              <a:solidFill>
                <a:schemeClr val="lt1"/>
              </a:solidFill>
              <a:latin typeface="Calibri"/>
              <a:ea typeface="Calibri"/>
              <a:cs typeface="Calibri"/>
              <a:sym typeface="Calibri"/>
            </a:endParaRPr>
          </a:p>
        </p:txBody>
      </p:sp>
      <p:pic>
        <p:nvPicPr>
          <p:cNvPr id="607" name="Google Shape;607;gdee366d60c_1_54"/>
          <p:cNvPicPr preferRelativeResize="0"/>
          <p:nvPr/>
        </p:nvPicPr>
        <p:blipFill>
          <a:blip r:embed="rId5">
            <a:alphaModFix/>
          </a:blip>
          <a:stretch>
            <a:fillRect/>
          </a:stretch>
        </p:blipFill>
        <p:spPr>
          <a:xfrm>
            <a:off x="777225" y="1642825"/>
            <a:ext cx="5380975" cy="4856475"/>
          </a:xfrm>
          <a:prstGeom prst="rect">
            <a:avLst/>
          </a:prstGeom>
          <a:noFill/>
          <a:ln>
            <a:noFill/>
          </a:ln>
        </p:spPr>
      </p:pic>
      <p:sp>
        <p:nvSpPr>
          <p:cNvPr id="608" name="Google Shape;608;gdee366d60c_1_54"/>
          <p:cNvSpPr txBox="1"/>
          <p:nvPr/>
        </p:nvSpPr>
        <p:spPr>
          <a:xfrm>
            <a:off x="6214200" y="1642825"/>
            <a:ext cx="53811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Negative if it points is inner part of the diamond-shaped rectangle </a:t>
            </a:r>
            <a:endParaRPr b="1" sz="1800">
              <a:latin typeface="Calibri"/>
              <a:ea typeface="Calibri"/>
              <a:cs typeface="Calibri"/>
              <a:sym typeface="Calibri"/>
            </a:endParaRPr>
          </a:p>
        </p:txBody>
      </p:sp>
      <p:sp>
        <p:nvSpPr>
          <p:cNvPr id="609" name="Google Shape;609;gdee366d60c_1_54"/>
          <p:cNvSpPr txBox="1"/>
          <p:nvPr/>
        </p:nvSpPr>
        <p:spPr>
          <a:xfrm>
            <a:off x="6214200" y="2507238"/>
            <a:ext cx="5556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Font typeface="Calibri"/>
              <a:buChar char="●"/>
            </a:pPr>
            <a:r>
              <a:rPr b="1" lang="en-US" sz="1800">
                <a:solidFill>
                  <a:schemeClr val="dk1"/>
                </a:solidFill>
                <a:latin typeface="Calibri"/>
                <a:ea typeface="Calibri"/>
                <a:cs typeface="Calibri"/>
                <a:sym typeface="Calibri"/>
              </a:rPr>
              <a:t>Positive </a:t>
            </a:r>
            <a:r>
              <a:rPr b="1" lang="en-US" sz="1800">
                <a:solidFill>
                  <a:schemeClr val="dk1"/>
                </a:solidFill>
                <a:latin typeface="Calibri"/>
                <a:ea typeface="Calibri"/>
                <a:cs typeface="Calibri"/>
                <a:sym typeface="Calibri"/>
              </a:rPr>
              <a:t>if it points is outside part of the diamond-shaped rectangle </a:t>
            </a:r>
            <a:endParaRPr>
              <a:latin typeface="Calibri"/>
              <a:ea typeface="Calibri"/>
              <a:cs typeface="Calibri"/>
              <a:sym typeface="Calibri"/>
            </a:endParaRPr>
          </a:p>
        </p:txBody>
      </p:sp>
      <p:sp>
        <p:nvSpPr>
          <p:cNvPr id="610" name="Google Shape;610;gdee366d60c_1_54"/>
          <p:cNvSpPr txBox="1"/>
          <p:nvPr/>
        </p:nvSpPr>
        <p:spPr>
          <a:xfrm>
            <a:off x="6214200" y="4448700"/>
            <a:ext cx="5556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Business could easily understand which aspect it needs to concern about</a:t>
            </a:r>
            <a:endParaRPr b="1" sz="1800">
              <a:latin typeface="Calibri"/>
              <a:ea typeface="Calibri"/>
              <a:cs typeface="Calibri"/>
              <a:sym typeface="Calibri"/>
            </a:endParaRPr>
          </a:p>
        </p:txBody>
      </p:sp>
      <p:sp>
        <p:nvSpPr>
          <p:cNvPr id="611" name="Google Shape;611;gdee366d60c_1_54"/>
          <p:cNvSpPr txBox="1"/>
          <p:nvPr/>
        </p:nvSpPr>
        <p:spPr>
          <a:xfrm>
            <a:off x="6214200" y="3477963"/>
            <a:ext cx="5556600" cy="738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b="1" lang="en-US" sz="1800">
                <a:latin typeface="Calibri"/>
                <a:ea typeface="Calibri"/>
                <a:cs typeface="Calibri"/>
                <a:sym typeface="Calibri"/>
              </a:rPr>
              <a:t>User </a:t>
            </a:r>
            <a:r>
              <a:rPr b="1" lang="en-US" sz="1800">
                <a:latin typeface="Calibri"/>
                <a:ea typeface="Calibri"/>
                <a:cs typeface="Calibri"/>
                <a:sym typeface="Calibri"/>
              </a:rPr>
              <a:t>could sort by these aspects to see the review they want</a:t>
            </a:r>
            <a:endParaRPr b="1" sz="18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gdedb7a5c26_0_193"/>
          <p:cNvSpPr/>
          <p:nvPr/>
        </p:nvSpPr>
        <p:spPr>
          <a:xfrm>
            <a:off x="0" y="-8756"/>
            <a:ext cx="12192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18" name="Google Shape;618;gdedb7a5c26_0_193"/>
          <p:cNvSpPr/>
          <p:nvPr/>
        </p:nvSpPr>
        <p:spPr>
          <a:xfrm>
            <a:off x="1069672" y="1328469"/>
            <a:ext cx="10023900" cy="4554600"/>
          </a:xfrm>
          <a:prstGeom prst="roundRect">
            <a:avLst>
              <a:gd fmla="val 3067"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Yelp | Update Your Yelp Business Listings - Yext" id="619" name="Google Shape;619;gdedb7a5c26_0_193"/>
          <p:cNvPicPr preferRelativeResize="0"/>
          <p:nvPr/>
        </p:nvPicPr>
        <p:blipFill rotWithShape="1">
          <a:blip r:embed="rId3">
            <a:alphaModFix/>
          </a:blip>
          <a:srcRect b="0" l="0" r="0" t="0"/>
          <a:stretch/>
        </p:blipFill>
        <p:spPr>
          <a:xfrm>
            <a:off x="820964" y="1166251"/>
            <a:ext cx="731914" cy="731917"/>
          </a:xfrm>
          <a:prstGeom prst="rect">
            <a:avLst/>
          </a:prstGeom>
          <a:noFill/>
          <a:ln>
            <a:noFill/>
          </a:ln>
        </p:spPr>
      </p:pic>
      <p:sp>
        <p:nvSpPr>
          <p:cNvPr id="620" name="Google Shape;620;gdedb7a5c26_0_193"/>
          <p:cNvSpPr txBox="1"/>
          <p:nvPr/>
        </p:nvSpPr>
        <p:spPr>
          <a:xfrm>
            <a:off x="449852" y="519825"/>
            <a:ext cx="2335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Reference</a:t>
            </a:r>
            <a:endParaRPr b="1" sz="2000">
              <a:solidFill>
                <a:schemeClr val="dk1"/>
              </a:solidFill>
              <a:latin typeface="Calibri"/>
              <a:ea typeface="Calibri"/>
              <a:cs typeface="Calibri"/>
              <a:sym typeface="Calibri"/>
            </a:endParaRPr>
          </a:p>
        </p:txBody>
      </p:sp>
      <p:sp>
        <p:nvSpPr>
          <p:cNvPr id="621" name="Google Shape;621;gdedb7a5c26_0_193"/>
          <p:cNvSpPr txBox="1"/>
          <p:nvPr/>
        </p:nvSpPr>
        <p:spPr>
          <a:xfrm>
            <a:off x="1737325" y="1585648"/>
            <a:ext cx="8831400" cy="2839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latin typeface="Calibri"/>
                <a:ea typeface="Calibri"/>
                <a:cs typeface="Calibri"/>
                <a:sym typeface="Calibri"/>
              </a:rPr>
              <a:t>Image Source</a:t>
            </a:r>
            <a:endParaRPr/>
          </a:p>
          <a:p>
            <a:pPr indent="0" lvl="0" marL="0" marR="0" rtl="0" algn="l">
              <a:lnSpc>
                <a:spcPct val="150000"/>
              </a:lnSpc>
              <a:spcBef>
                <a:spcPts val="0"/>
              </a:spcBef>
              <a:spcAft>
                <a:spcPts val="0"/>
              </a:spcAft>
              <a:buNone/>
            </a:pPr>
            <a:r>
              <a:t/>
            </a:r>
            <a:endParaRPr b="1" sz="1500">
              <a:solidFill>
                <a:srgbClr val="3F3F3F"/>
              </a:solidFill>
              <a:latin typeface="Calibri"/>
              <a:ea typeface="Calibri"/>
              <a:cs typeface="Calibri"/>
              <a:sym typeface="Calibri"/>
            </a:endParaRPr>
          </a:p>
          <a:p>
            <a:pPr indent="-342900" lvl="1" marL="800100" marR="0" rtl="0" algn="l">
              <a:lnSpc>
                <a:spcPct val="150000"/>
              </a:lnSpc>
              <a:spcBef>
                <a:spcPts val="0"/>
              </a:spcBef>
              <a:spcAft>
                <a:spcPts val="0"/>
              </a:spcAft>
              <a:buClr>
                <a:srgbClr val="3F3F3F"/>
              </a:buClr>
              <a:buSzPts val="1600"/>
              <a:buFont typeface="Calibri"/>
              <a:buChar char="-"/>
            </a:pPr>
            <a:r>
              <a:rPr b="0" i="0" lang="en-US" sz="1600" u="none" cap="none" strike="noStrike">
                <a:solidFill>
                  <a:srgbClr val="3F3F3F"/>
                </a:solidFill>
                <a:latin typeface="Calibri"/>
                <a:ea typeface="Calibri"/>
                <a:cs typeface="Calibri"/>
                <a:sym typeface="Calibri"/>
              </a:rPr>
              <a:t>Yelp Logo: </a:t>
            </a:r>
            <a:r>
              <a:rPr b="0" i="0" lang="en-US" sz="1600" u="sng" cap="none" strike="noStrike">
                <a:solidFill>
                  <a:srgbClr val="3F3F3F"/>
                </a:solidFill>
                <a:latin typeface="Calibri"/>
                <a:ea typeface="Calibri"/>
                <a:cs typeface="Calibri"/>
                <a:sym typeface="Calibri"/>
                <a:hlinkClick r:id="rId4">
                  <a:extLst>
                    <a:ext uri="{A12FA001-AC4F-418D-AE19-62706E023703}">
                      <ahyp:hlinkClr val="tx"/>
                    </a:ext>
                  </a:extLst>
                </a:hlinkClick>
              </a:rPr>
              <a:t>https://www.yext.co.uk/products/network/yelp/</a:t>
            </a:r>
            <a:endParaRPr b="0" i="0" sz="1600" u="none" cap="none" strike="noStrike">
              <a:solidFill>
                <a:srgbClr val="3F3F3F"/>
              </a:solidFill>
              <a:latin typeface="Calibri"/>
              <a:ea typeface="Calibri"/>
              <a:cs typeface="Calibri"/>
              <a:sym typeface="Calibri"/>
            </a:endParaRPr>
          </a:p>
          <a:p>
            <a:pPr indent="-342900" lvl="1" marL="800100" marR="0" rtl="0" algn="l">
              <a:lnSpc>
                <a:spcPct val="150000"/>
              </a:lnSpc>
              <a:spcBef>
                <a:spcPts val="0"/>
              </a:spcBef>
              <a:spcAft>
                <a:spcPts val="0"/>
              </a:spcAft>
              <a:buClr>
                <a:srgbClr val="3F3F3F"/>
              </a:buClr>
              <a:buSzPts val="1600"/>
              <a:buFont typeface="Calibri"/>
              <a:buChar char="-"/>
            </a:pPr>
            <a:r>
              <a:rPr b="0" i="0" lang="en-US" sz="1600" u="none" cap="none" strike="noStrike">
                <a:solidFill>
                  <a:srgbClr val="3F3F3F"/>
                </a:solidFill>
                <a:latin typeface="Calibri"/>
                <a:ea typeface="Calibri"/>
                <a:cs typeface="Calibri"/>
                <a:sym typeface="Calibri"/>
              </a:rPr>
              <a:t>Slide #1 (Background image): </a:t>
            </a:r>
            <a:r>
              <a:rPr b="0" i="0" lang="en-US" sz="1600" u="sng" cap="none" strike="noStrike">
                <a:solidFill>
                  <a:srgbClr val="3F3F3F"/>
                </a:solidFill>
                <a:latin typeface="Calibri"/>
                <a:ea typeface="Calibri"/>
                <a:cs typeface="Calibri"/>
                <a:sym typeface="Calibri"/>
                <a:hlinkClick r:id="rId5">
                  <a:extLst>
                    <a:ext uri="{A12FA001-AC4F-418D-AE19-62706E023703}">
                      <ahyp:hlinkClr val="tx"/>
                    </a:ext>
                  </a:extLst>
                </a:hlinkClick>
              </a:rPr>
              <a:t>https://www.digitalexaminer.com/just-say-no-fake-online-reviews</a:t>
            </a:r>
            <a:endParaRPr b="0" i="0" sz="1600" u="none" cap="none" strike="noStrike">
              <a:solidFill>
                <a:srgbClr val="3F3F3F"/>
              </a:solidFill>
              <a:latin typeface="Calibri"/>
              <a:ea typeface="Calibri"/>
              <a:cs typeface="Calibri"/>
              <a:sym typeface="Calibri"/>
            </a:endParaRPr>
          </a:p>
          <a:p>
            <a:pPr indent="-342900" lvl="1" marL="800100" marR="0" rtl="0" algn="l">
              <a:lnSpc>
                <a:spcPct val="150000"/>
              </a:lnSpc>
              <a:spcBef>
                <a:spcPts val="0"/>
              </a:spcBef>
              <a:spcAft>
                <a:spcPts val="0"/>
              </a:spcAft>
              <a:buClr>
                <a:srgbClr val="3F3F3F"/>
              </a:buClr>
              <a:buSzPts val="1600"/>
              <a:buFont typeface="Calibri"/>
              <a:buChar char="-"/>
            </a:pPr>
            <a:r>
              <a:rPr b="0" i="0" lang="en-US" sz="1600" u="none" cap="none" strike="noStrike">
                <a:solidFill>
                  <a:srgbClr val="3F3F3F"/>
                </a:solidFill>
                <a:latin typeface="Calibri"/>
                <a:ea typeface="Calibri"/>
                <a:cs typeface="Calibri"/>
                <a:sym typeface="Calibri"/>
              </a:rPr>
              <a:t>Slide #3 (Screenshot of useful votes): </a:t>
            </a:r>
            <a:r>
              <a:rPr b="0" i="0" lang="en-US" sz="16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https://www.yelp.com/biz/bonchon-metreon-san-Francisco</a:t>
            </a:r>
            <a:endParaRPr b="0" i="0" sz="1600" u="none" cap="none" strike="noStrike">
              <a:solidFill>
                <a:schemeClr val="dk1"/>
              </a:solidFill>
              <a:latin typeface="Calibri"/>
              <a:ea typeface="Calibri"/>
              <a:cs typeface="Calibri"/>
              <a:sym typeface="Calibri"/>
            </a:endParaRPr>
          </a:p>
          <a:p>
            <a:pPr indent="-342900" lvl="1" marL="800100" marR="0" rtl="0" algn="l">
              <a:lnSpc>
                <a:spcPct val="150000"/>
              </a:lnSpc>
              <a:spcBef>
                <a:spcPts val="0"/>
              </a:spcBef>
              <a:spcAft>
                <a:spcPts val="0"/>
              </a:spcAft>
              <a:buClr>
                <a:srgbClr val="3F3F3F"/>
              </a:buClr>
              <a:buSzPts val="1600"/>
              <a:buFont typeface="Calibri"/>
              <a:buChar char="-"/>
            </a:pPr>
            <a:r>
              <a:rPr b="0" i="0" lang="en-US" sz="1600" u="none" cap="none" strike="noStrike">
                <a:solidFill>
                  <a:srgbClr val="3F3F3F"/>
                </a:solidFill>
                <a:latin typeface="Calibri"/>
                <a:ea typeface="Calibri"/>
                <a:cs typeface="Calibri"/>
                <a:sym typeface="Calibri"/>
              </a:rPr>
              <a:t>Slide #</a:t>
            </a:r>
            <a:r>
              <a:rPr lang="en-US" sz="1600">
                <a:solidFill>
                  <a:srgbClr val="3F3F3F"/>
                </a:solidFill>
                <a:latin typeface="Calibri"/>
                <a:ea typeface="Calibri"/>
                <a:cs typeface="Calibri"/>
                <a:sym typeface="Calibri"/>
              </a:rPr>
              <a:t>20</a:t>
            </a:r>
            <a:r>
              <a:rPr b="1" i="0" lang="en-US" sz="1600" u="none" cap="none" strike="noStrike">
                <a:solidFill>
                  <a:srgbClr val="C00000"/>
                </a:solidFill>
                <a:latin typeface="Calibri"/>
                <a:ea typeface="Calibri"/>
                <a:cs typeface="Calibri"/>
                <a:sym typeface="Calibri"/>
              </a:rPr>
              <a:t> </a:t>
            </a:r>
            <a:r>
              <a:rPr b="0" i="0" lang="en-US" sz="1600" u="none" cap="none" strike="noStrike">
                <a:solidFill>
                  <a:srgbClr val="3F3F3F"/>
                </a:solidFill>
                <a:latin typeface="Calibri"/>
                <a:ea typeface="Calibri"/>
                <a:cs typeface="Calibri"/>
                <a:sym typeface="Calibri"/>
              </a:rPr>
              <a:t>(Yelp logo): </a:t>
            </a:r>
            <a:r>
              <a:rPr b="0" i="0" lang="en-US" sz="1600" u="sng" cap="none" strike="noStrike">
                <a:solidFill>
                  <a:schemeClr val="dk1"/>
                </a:solidFill>
                <a:latin typeface="Calibri"/>
                <a:ea typeface="Calibri"/>
                <a:cs typeface="Calibri"/>
                <a:sym typeface="Calibri"/>
                <a:hlinkClick r:id="rId7">
                  <a:extLst>
                    <a:ext uri="{A12FA001-AC4F-418D-AE19-62706E023703}">
                      <ahyp:hlinkClr val="tx"/>
                    </a:ext>
                  </a:extLst>
                </a:hlinkClick>
              </a:rPr>
              <a:t>https://en.wikipedia.org/wiki/Yelp</a:t>
            </a:r>
            <a:endParaRPr b="0" i="0" sz="1600" u="none" cap="none" strike="noStrike">
              <a:solidFill>
                <a:schemeClr val="dk1"/>
              </a:solidFill>
              <a:latin typeface="Calibri"/>
              <a:ea typeface="Calibri"/>
              <a:cs typeface="Calibri"/>
              <a:sym typeface="Calibri"/>
            </a:endParaRPr>
          </a:p>
          <a:p>
            <a:pPr indent="-342900" lvl="1" marL="800100" marR="0" rtl="0" algn="l">
              <a:lnSpc>
                <a:spcPct val="150000"/>
              </a:lnSpc>
              <a:spcBef>
                <a:spcPts val="0"/>
              </a:spcBef>
              <a:spcAft>
                <a:spcPts val="0"/>
              </a:spcAft>
              <a:buClr>
                <a:srgbClr val="3F3F3F"/>
              </a:buClr>
              <a:buSzPts val="1600"/>
              <a:buFont typeface="Calibri"/>
              <a:buChar char="-"/>
            </a:pPr>
            <a:r>
              <a:rPr b="1" i="0" lang="en-US" sz="1600" u="none" cap="none" strike="noStrike">
                <a:solidFill>
                  <a:srgbClr val="3F3F3F"/>
                </a:solidFill>
                <a:latin typeface="Calibri"/>
                <a:ea typeface="Calibri"/>
                <a:cs typeface="Calibri"/>
                <a:sym typeface="Calibri"/>
              </a:rPr>
              <a:t>All of the icons used in the presentation slides are ‘Creative Commons Licenses’ </a:t>
            </a:r>
            <a:endParaRPr b="1" i="0" sz="1800" u="none" cap="none" strike="noStrike">
              <a:solidFill>
                <a:srgbClr val="3F3F3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gdedb7a5c26_0_202"/>
          <p:cNvSpPr/>
          <p:nvPr/>
        </p:nvSpPr>
        <p:spPr>
          <a:xfrm>
            <a:off x="0" y="-8756"/>
            <a:ext cx="12192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28" name="Google Shape;628;gdedb7a5c26_0_202"/>
          <p:cNvSpPr/>
          <p:nvPr/>
        </p:nvSpPr>
        <p:spPr>
          <a:xfrm>
            <a:off x="3867150" y="0"/>
            <a:ext cx="4457700" cy="52323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rgbClr val="FFFFFF"/>
              </a:solidFill>
              <a:latin typeface="Calibri"/>
              <a:ea typeface="Calibri"/>
              <a:cs typeface="Calibri"/>
              <a:sym typeface="Calibri"/>
            </a:endParaRPr>
          </a:p>
        </p:txBody>
      </p:sp>
      <p:sp>
        <p:nvSpPr>
          <p:cNvPr id="629" name="Google Shape;629;gdedb7a5c26_0_202"/>
          <p:cNvSpPr/>
          <p:nvPr/>
        </p:nvSpPr>
        <p:spPr>
          <a:xfrm>
            <a:off x="2995038" y="2148921"/>
            <a:ext cx="6201900" cy="202830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FFFFFF"/>
              </a:buClr>
              <a:buSzPts val="4800"/>
              <a:buFont typeface="Calibri"/>
              <a:buNone/>
            </a:pPr>
            <a:r>
              <a:rPr b="1" i="1" lang="en-US" sz="4800" u="none" cap="none" strike="noStrike">
                <a:solidFill>
                  <a:srgbClr val="FFFFFF"/>
                </a:solidFill>
                <a:latin typeface="Calibri"/>
                <a:ea typeface="Calibri"/>
                <a:cs typeface="Calibri"/>
                <a:sym typeface="Calibri"/>
              </a:rPr>
              <a:t>Thank You</a:t>
            </a:r>
            <a:endParaRPr i="0" sz="1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Clr>
                <a:srgbClr val="FFFFFF"/>
              </a:buClr>
              <a:buSzPts val="4000"/>
              <a:buFont typeface="Calibri"/>
              <a:buNone/>
            </a:pPr>
            <a:r>
              <a:rPr b="1" i="1" lang="en-US" sz="4000" u="none" cap="none" strike="noStrike">
                <a:solidFill>
                  <a:srgbClr val="FFFFFF"/>
                </a:solidFill>
                <a:latin typeface="Calibri"/>
                <a:ea typeface="Calibri"/>
                <a:cs typeface="Calibri"/>
                <a:sym typeface="Calibri"/>
              </a:rPr>
              <a:t>Group 2</a:t>
            </a:r>
            <a:endParaRPr b="1" i="1" sz="4000" u="none" cap="none" strike="noStrike">
              <a:solidFill>
                <a:srgbClr val="FFFFFF"/>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dedb7a5c26_0_0"/>
          <p:cNvPicPr preferRelativeResize="0"/>
          <p:nvPr/>
        </p:nvPicPr>
        <p:blipFill rotWithShape="1">
          <a:blip r:embed="rId3">
            <a:alphaModFix/>
          </a:blip>
          <a:srcRect b="0" l="0" r="0" t="0"/>
          <a:stretch/>
        </p:blipFill>
        <p:spPr>
          <a:xfrm>
            <a:off x="8962" y="0"/>
            <a:ext cx="12192001" cy="6858000"/>
          </a:xfrm>
          <a:prstGeom prst="rect">
            <a:avLst/>
          </a:prstGeom>
          <a:noFill/>
          <a:ln>
            <a:noFill/>
          </a:ln>
        </p:spPr>
      </p:pic>
      <p:sp>
        <p:nvSpPr>
          <p:cNvPr id="144" name="Google Shape;144;gdedb7a5c26_0_0"/>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5" name="Google Shape;145;gdedb7a5c26_0_0"/>
          <p:cNvSpPr txBox="1"/>
          <p:nvPr/>
        </p:nvSpPr>
        <p:spPr>
          <a:xfrm>
            <a:off x="1141126" y="309243"/>
            <a:ext cx="29118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41300"/>
                </a:solidFill>
                <a:latin typeface="Calibri"/>
                <a:ea typeface="Calibri"/>
                <a:cs typeface="Calibri"/>
                <a:sym typeface="Calibri"/>
              </a:rPr>
              <a:t>Introduction</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Business Problem</a:t>
            </a:r>
            <a:endParaRPr/>
          </a:p>
        </p:txBody>
      </p:sp>
      <p:pic>
        <p:nvPicPr>
          <p:cNvPr descr="Yelp | Update Your Yelp Business Listings - Yext" id="146" name="Google Shape;146;gdedb7a5c26_0_0"/>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pic>
        <p:nvPicPr>
          <p:cNvPr descr="Satisfaction Icons - Download Free Vector Icons | Noun Project" id="147" name="Google Shape;147;gdedb7a5c26_0_0"/>
          <p:cNvPicPr preferRelativeResize="0"/>
          <p:nvPr/>
        </p:nvPicPr>
        <p:blipFill rotWithShape="1">
          <a:blip r:embed="rId5">
            <a:alphaModFix/>
          </a:blip>
          <a:srcRect b="0" l="0" r="0" t="0"/>
          <a:stretch/>
        </p:blipFill>
        <p:spPr>
          <a:xfrm>
            <a:off x="1354297" y="4053880"/>
            <a:ext cx="551361" cy="551361"/>
          </a:xfrm>
          <a:prstGeom prst="rect">
            <a:avLst/>
          </a:prstGeom>
          <a:noFill/>
          <a:ln>
            <a:noFill/>
          </a:ln>
        </p:spPr>
      </p:pic>
      <p:pic>
        <p:nvPicPr>
          <p:cNvPr descr="360 Degree Feedback Icons - Download Free Vector Icons | Noun Project" id="148" name="Google Shape;148;gdedb7a5c26_0_0"/>
          <p:cNvPicPr preferRelativeResize="0"/>
          <p:nvPr/>
        </p:nvPicPr>
        <p:blipFill rotWithShape="1">
          <a:blip r:embed="rId6">
            <a:alphaModFix/>
          </a:blip>
          <a:srcRect b="0" l="0" r="0" t="0"/>
          <a:stretch/>
        </p:blipFill>
        <p:spPr>
          <a:xfrm>
            <a:off x="1400204" y="4880846"/>
            <a:ext cx="551361" cy="551361"/>
          </a:xfrm>
          <a:prstGeom prst="rect">
            <a:avLst/>
          </a:prstGeom>
          <a:noFill/>
          <a:ln>
            <a:noFill/>
          </a:ln>
        </p:spPr>
      </p:pic>
      <p:pic>
        <p:nvPicPr>
          <p:cNvPr descr="Not Equals Sign Icons - Download Free Vector Icons | Noun Project" id="149" name="Google Shape;149;gdedb7a5c26_0_0"/>
          <p:cNvPicPr preferRelativeResize="0"/>
          <p:nvPr/>
        </p:nvPicPr>
        <p:blipFill rotWithShape="1">
          <a:blip r:embed="rId7">
            <a:alphaModFix/>
          </a:blip>
          <a:srcRect b="0" l="0" r="0" t="0"/>
          <a:stretch/>
        </p:blipFill>
        <p:spPr>
          <a:xfrm>
            <a:off x="5860152" y="3673624"/>
            <a:ext cx="638908" cy="638908"/>
          </a:xfrm>
          <a:prstGeom prst="rect">
            <a:avLst/>
          </a:prstGeom>
          <a:noFill/>
          <a:ln>
            <a:noFill/>
          </a:ln>
        </p:spPr>
      </p:pic>
      <p:sp>
        <p:nvSpPr>
          <p:cNvPr id="150" name="Google Shape;150;gdedb7a5c26_0_0"/>
          <p:cNvSpPr/>
          <p:nvPr/>
        </p:nvSpPr>
        <p:spPr>
          <a:xfrm>
            <a:off x="985814" y="2212660"/>
            <a:ext cx="4208100" cy="551400"/>
          </a:xfrm>
          <a:prstGeom prst="rect">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Useful Vote </a:t>
            </a:r>
            <a:endParaRPr b="1" sz="1800">
              <a:solidFill>
                <a:schemeClr val="lt1"/>
              </a:solidFill>
              <a:latin typeface="Calibri"/>
              <a:ea typeface="Calibri"/>
              <a:cs typeface="Calibri"/>
              <a:sym typeface="Calibri"/>
            </a:endParaRPr>
          </a:p>
        </p:txBody>
      </p:sp>
      <p:sp>
        <p:nvSpPr>
          <p:cNvPr id="151" name="Google Shape;151;gdedb7a5c26_0_0"/>
          <p:cNvSpPr/>
          <p:nvPr/>
        </p:nvSpPr>
        <p:spPr>
          <a:xfrm>
            <a:off x="985814" y="2763946"/>
            <a:ext cx="4208100" cy="2941800"/>
          </a:xfrm>
          <a:prstGeom prst="rect">
            <a:avLst/>
          </a:prstGeom>
          <a:noFill/>
          <a:ln cap="flat" cmpd="sng" w="12700">
            <a:solidFill>
              <a:srgbClr val="3F3F3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2" name="Google Shape;152;gdedb7a5c26_0_0"/>
          <p:cNvSpPr txBox="1"/>
          <p:nvPr/>
        </p:nvSpPr>
        <p:spPr>
          <a:xfrm>
            <a:off x="1989446" y="4144894"/>
            <a:ext cx="281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latin typeface="Calibri"/>
                <a:ea typeface="Calibri"/>
                <a:cs typeface="Calibri"/>
                <a:sym typeface="Calibri"/>
              </a:rPr>
              <a:t>1. Enhance User Experience</a:t>
            </a:r>
            <a:endParaRPr b="1" sz="1800">
              <a:solidFill>
                <a:srgbClr val="3F3F3F"/>
              </a:solidFill>
              <a:latin typeface="Calibri"/>
              <a:ea typeface="Calibri"/>
              <a:cs typeface="Calibri"/>
              <a:sym typeface="Calibri"/>
            </a:endParaRPr>
          </a:p>
        </p:txBody>
      </p:sp>
      <p:sp>
        <p:nvSpPr>
          <p:cNvPr id="153" name="Google Shape;153;gdedb7a5c26_0_0"/>
          <p:cNvSpPr txBox="1"/>
          <p:nvPr/>
        </p:nvSpPr>
        <p:spPr>
          <a:xfrm>
            <a:off x="2004450" y="4816916"/>
            <a:ext cx="2969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latin typeface="Calibri"/>
                <a:ea typeface="Calibri"/>
                <a:cs typeface="Calibri"/>
                <a:sym typeface="Calibri"/>
              </a:rPr>
              <a:t>2. Prevent from fake reviews </a:t>
            </a:r>
            <a:endParaRPr/>
          </a:p>
          <a:p>
            <a:pPr indent="0" lvl="0" marL="0" marR="0" rtl="0" algn="l">
              <a:spcBef>
                <a:spcPts val="0"/>
              </a:spcBef>
              <a:spcAft>
                <a:spcPts val="0"/>
              </a:spcAft>
              <a:buNone/>
            </a:pPr>
            <a:r>
              <a:rPr b="1" lang="en-US" sz="1800">
                <a:solidFill>
                  <a:srgbClr val="3F3F3F"/>
                </a:solidFill>
                <a:latin typeface="Calibri"/>
                <a:ea typeface="Calibri"/>
                <a:cs typeface="Calibri"/>
                <a:sym typeface="Calibri"/>
              </a:rPr>
              <a:t>or untrustworthy reviews</a:t>
            </a:r>
            <a:endParaRPr/>
          </a:p>
        </p:txBody>
      </p:sp>
      <p:pic>
        <p:nvPicPr>
          <p:cNvPr id="154" name="Google Shape;154;gdedb7a5c26_0_0"/>
          <p:cNvPicPr preferRelativeResize="0"/>
          <p:nvPr/>
        </p:nvPicPr>
        <p:blipFill rotWithShape="1">
          <a:blip r:embed="rId8">
            <a:alphaModFix/>
          </a:blip>
          <a:srcRect b="0" l="0" r="0" t="0"/>
          <a:stretch/>
        </p:blipFill>
        <p:spPr>
          <a:xfrm>
            <a:off x="1305846" y="2932437"/>
            <a:ext cx="3797300" cy="596900"/>
          </a:xfrm>
          <a:prstGeom prst="rect">
            <a:avLst/>
          </a:prstGeom>
          <a:noFill/>
          <a:ln>
            <a:noFill/>
          </a:ln>
        </p:spPr>
      </p:pic>
      <p:grpSp>
        <p:nvGrpSpPr>
          <p:cNvPr id="155" name="Google Shape;155;gdedb7a5c26_0_0"/>
          <p:cNvGrpSpPr/>
          <p:nvPr/>
        </p:nvGrpSpPr>
        <p:grpSpPr>
          <a:xfrm>
            <a:off x="7041765" y="2913745"/>
            <a:ext cx="2954406" cy="595132"/>
            <a:chOff x="985814" y="3269086"/>
            <a:chExt cx="3530600" cy="711200"/>
          </a:xfrm>
        </p:grpSpPr>
        <p:pic>
          <p:nvPicPr>
            <p:cNvPr id="156" name="Google Shape;156;gdedb7a5c26_0_0"/>
            <p:cNvPicPr preferRelativeResize="0"/>
            <p:nvPr/>
          </p:nvPicPr>
          <p:blipFill rotWithShape="1">
            <a:blip r:embed="rId9">
              <a:alphaModFix/>
            </a:blip>
            <a:srcRect b="0" l="0" r="0" t="0"/>
            <a:stretch/>
          </p:blipFill>
          <p:spPr>
            <a:xfrm>
              <a:off x="985814" y="3269086"/>
              <a:ext cx="3530600" cy="711200"/>
            </a:xfrm>
            <a:prstGeom prst="rect">
              <a:avLst/>
            </a:prstGeom>
            <a:noFill/>
            <a:ln>
              <a:noFill/>
            </a:ln>
          </p:spPr>
        </p:pic>
        <p:sp>
          <p:nvSpPr>
            <p:cNvPr id="157" name="Google Shape;157;gdedb7a5c26_0_0"/>
            <p:cNvSpPr/>
            <p:nvPr/>
          </p:nvSpPr>
          <p:spPr>
            <a:xfrm>
              <a:off x="1010528" y="3318515"/>
              <a:ext cx="1226100" cy="561600"/>
            </a:xfrm>
            <a:prstGeom prst="rect">
              <a:avLst/>
            </a:prstGeom>
            <a:noFill/>
            <a:ln cap="flat" cmpd="sng" w="28575">
              <a:solidFill>
                <a:srgbClr val="C41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58" name="Google Shape;158;gdedb7a5c26_0_0"/>
          <p:cNvGrpSpPr/>
          <p:nvPr/>
        </p:nvGrpSpPr>
        <p:grpSpPr>
          <a:xfrm>
            <a:off x="1312472" y="2947719"/>
            <a:ext cx="1260000" cy="890807"/>
            <a:chOff x="1312472" y="2947719"/>
            <a:chExt cx="1260000" cy="890807"/>
          </a:xfrm>
        </p:grpSpPr>
        <p:sp>
          <p:nvSpPr>
            <p:cNvPr id="159" name="Google Shape;159;gdedb7a5c26_0_0"/>
            <p:cNvSpPr/>
            <p:nvPr/>
          </p:nvSpPr>
          <p:spPr>
            <a:xfrm>
              <a:off x="1312472" y="2947719"/>
              <a:ext cx="1260000" cy="561600"/>
            </a:xfrm>
            <a:prstGeom prst="rect">
              <a:avLst/>
            </a:prstGeom>
            <a:noFill/>
            <a:ln cap="flat" cmpd="sng" w="28575">
              <a:solidFill>
                <a:srgbClr val="C413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60" name="Google Shape;160;gdedb7a5c26_0_0"/>
            <p:cNvCxnSpPr/>
            <p:nvPr/>
          </p:nvCxnSpPr>
          <p:spPr>
            <a:xfrm>
              <a:off x="2007598" y="3508826"/>
              <a:ext cx="315000" cy="329700"/>
            </a:xfrm>
            <a:prstGeom prst="straightConnector1">
              <a:avLst/>
            </a:prstGeom>
            <a:noFill/>
            <a:ln cap="flat" cmpd="sng" w="12700">
              <a:solidFill>
                <a:srgbClr val="C41300"/>
              </a:solidFill>
              <a:prstDash val="solid"/>
              <a:miter lim="800000"/>
              <a:headEnd len="sm" w="sm" type="none"/>
              <a:tailEnd len="med" w="med" type="triangle"/>
            </a:ln>
          </p:spPr>
        </p:cxnSp>
      </p:grpSp>
      <p:sp>
        <p:nvSpPr>
          <p:cNvPr id="161" name="Google Shape;161;gdedb7a5c26_0_0"/>
          <p:cNvSpPr txBox="1"/>
          <p:nvPr/>
        </p:nvSpPr>
        <p:spPr>
          <a:xfrm>
            <a:off x="6950879" y="2384334"/>
            <a:ext cx="2274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Lack of useful reviews</a:t>
            </a:r>
            <a:endParaRPr/>
          </a:p>
        </p:txBody>
      </p:sp>
      <p:sp>
        <p:nvSpPr>
          <p:cNvPr id="162" name="Google Shape;162;gdedb7a5c26_0_0"/>
          <p:cNvSpPr txBox="1"/>
          <p:nvPr/>
        </p:nvSpPr>
        <p:spPr>
          <a:xfrm>
            <a:off x="6965393" y="4485292"/>
            <a:ext cx="3069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Slow pace of becoming useful </a:t>
            </a:r>
            <a:endParaRPr b="1" sz="1800">
              <a:solidFill>
                <a:srgbClr val="C00000"/>
              </a:solidFill>
              <a:latin typeface="Calibri"/>
              <a:ea typeface="Calibri"/>
              <a:cs typeface="Calibri"/>
              <a:sym typeface="Calibri"/>
            </a:endParaRPr>
          </a:p>
        </p:txBody>
      </p:sp>
      <p:sp>
        <p:nvSpPr>
          <p:cNvPr id="163" name="Google Shape;163;gdedb7a5c26_0_0"/>
          <p:cNvSpPr/>
          <p:nvPr/>
        </p:nvSpPr>
        <p:spPr>
          <a:xfrm>
            <a:off x="6968021" y="3520274"/>
            <a:ext cx="44547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 Lack of participation</a:t>
            </a:r>
            <a:endParaRPr/>
          </a:p>
          <a:p>
            <a:pPr indent="0" lvl="0" marL="0" marR="0" rtl="0" algn="l">
              <a:spcBef>
                <a:spcPts val="0"/>
              </a:spcBef>
              <a:spcAft>
                <a:spcPts val="0"/>
              </a:spcAft>
              <a:buNone/>
            </a:pPr>
            <a:r>
              <a:rPr b="1" lang="en-US" sz="1600">
                <a:solidFill>
                  <a:srgbClr val="3F3F3F"/>
                </a:solidFill>
                <a:latin typeface="Calibri"/>
                <a:ea typeface="Calibri"/>
                <a:cs typeface="Calibri"/>
                <a:sym typeface="Calibri"/>
              </a:rPr>
              <a:t>- Some businesses does not have any useful votes</a:t>
            </a:r>
            <a:endParaRPr b="1" sz="1600">
              <a:solidFill>
                <a:srgbClr val="3F3F3F"/>
              </a:solidFill>
              <a:latin typeface="Calibri"/>
              <a:ea typeface="Calibri"/>
              <a:cs typeface="Calibri"/>
              <a:sym typeface="Calibri"/>
            </a:endParaRPr>
          </a:p>
        </p:txBody>
      </p:sp>
      <p:cxnSp>
        <p:nvCxnSpPr>
          <p:cNvPr id="164" name="Google Shape;164;gdedb7a5c26_0_0"/>
          <p:cNvCxnSpPr/>
          <p:nvPr/>
        </p:nvCxnSpPr>
        <p:spPr>
          <a:xfrm>
            <a:off x="7012724" y="2782062"/>
            <a:ext cx="3300900" cy="0"/>
          </a:xfrm>
          <a:prstGeom prst="straightConnector1">
            <a:avLst/>
          </a:prstGeom>
          <a:noFill/>
          <a:ln cap="flat" cmpd="sng" w="12700">
            <a:solidFill>
              <a:srgbClr val="3F3F3F"/>
            </a:solidFill>
            <a:prstDash val="solid"/>
            <a:miter lim="800000"/>
            <a:headEnd len="sm" w="sm" type="none"/>
            <a:tailEnd len="sm" w="sm" type="none"/>
          </a:ln>
        </p:spPr>
      </p:cxnSp>
      <p:cxnSp>
        <p:nvCxnSpPr>
          <p:cNvPr id="165" name="Google Shape;165;gdedb7a5c26_0_0"/>
          <p:cNvCxnSpPr/>
          <p:nvPr/>
        </p:nvCxnSpPr>
        <p:spPr>
          <a:xfrm>
            <a:off x="7049011" y="4871715"/>
            <a:ext cx="3300900" cy="0"/>
          </a:xfrm>
          <a:prstGeom prst="straightConnector1">
            <a:avLst/>
          </a:prstGeom>
          <a:noFill/>
          <a:ln cap="flat" cmpd="sng" w="12700">
            <a:solidFill>
              <a:srgbClr val="3F3F3F"/>
            </a:solidFill>
            <a:prstDash val="solid"/>
            <a:miter lim="800000"/>
            <a:headEnd len="sm" w="sm" type="none"/>
            <a:tailEnd len="sm" w="sm" type="none"/>
          </a:ln>
        </p:spPr>
      </p:cxnSp>
      <p:sp>
        <p:nvSpPr>
          <p:cNvPr id="166" name="Google Shape;166;gdedb7a5c26_0_0"/>
          <p:cNvSpPr/>
          <p:nvPr/>
        </p:nvSpPr>
        <p:spPr>
          <a:xfrm>
            <a:off x="7012849" y="4878472"/>
            <a:ext cx="4454700" cy="584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 Takes more time (weeks or months) </a:t>
            </a:r>
            <a:endParaRPr/>
          </a:p>
          <a:p>
            <a:pPr indent="0" lvl="0" marL="0" marR="0" rtl="0" algn="l">
              <a:spcBef>
                <a:spcPts val="0"/>
              </a:spcBef>
              <a:spcAft>
                <a:spcPts val="0"/>
              </a:spcAft>
              <a:buNone/>
            </a:pPr>
            <a:r>
              <a:rPr b="1" lang="en-US" sz="1600">
                <a:solidFill>
                  <a:srgbClr val="3F3F3F"/>
                </a:solidFill>
                <a:latin typeface="Calibri"/>
                <a:ea typeface="Calibri"/>
                <a:cs typeface="Calibri"/>
                <a:sym typeface="Calibri"/>
              </a:rPr>
              <a:t>  to be revealed as useful review</a:t>
            </a:r>
            <a:endParaRPr/>
          </a:p>
        </p:txBody>
      </p:sp>
      <p:sp>
        <p:nvSpPr>
          <p:cNvPr id="167" name="Google Shape;167;gdedb7a5c26_0_0"/>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1</a:t>
            </a:r>
            <a:endParaRPr b="1" sz="3200">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dedb7a5c26_0_29"/>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174" name="Google Shape;174;gdedb7a5c26_0_29"/>
          <p:cNvSpPr/>
          <p:nvPr/>
        </p:nvSpPr>
        <p:spPr>
          <a:xfrm>
            <a:off x="566338" y="4780815"/>
            <a:ext cx="5537100" cy="1408800"/>
          </a:xfrm>
          <a:prstGeom prst="roundRect">
            <a:avLst>
              <a:gd fmla="val 16667" name="adj"/>
            </a:avLst>
          </a:prstGeom>
          <a:solidFill>
            <a:schemeClr val="lt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5" name="Google Shape;175;gdedb7a5c26_0_29"/>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6" name="Google Shape;176;gdedb7a5c26_0_29"/>
          <p:cNvSpPr txBox="1"/>
          <p:nvPr/>
        </p:nvSpPr>
        <p:spPr>
          <a:xfrm>
            <a:off x="1141125" y="309243"/>
            <a:ext cx="91587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Introduction</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Business Problem &amp; Importance of Predicting the Likelihood of being Useful or Not</a:t>
            </a:r>
            <a:endParaRPr/>
          </a:p>
        </p:txBody>
      </p:sp>
      <p:pic>
        <p:nvPicPr>
          <p:cNvPr descr="Yelp | Update Your Yelp Business Listings - Yext" id="177" name="Google Shape;177;gdedb7a5c26_0_29"/>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pic>
        <p:nvPicPr>
          <p:cNvPr descr="Free User Icon of Glyph style - Available in SVG, PNG, EPS, AI &amp;amp; Icon fonts" id="178" name="Google Shape;178;gdedb7a5c26_0_29"/>
          <p:cNvPicPr preferRelativeResize="0"/>
          <p:nvPr/>
        </p:nvPicPr>
        <p:blipFill rotWithShape="1">
          <a:blip r:embed="rId5">
            <a:alphaModFix/>
          </a:blip>
          <a:srcRect b="0" l="0" r="0" t="0"/>
          <a:stretch/>
        </p:blipFill>
        <p:spPr>
          <a:xfrm>
            <a:off x="2858107" y="1876656"/>
            <a:ext cx="769441" cy="769441"/>
          </a:xfrm>
          <a:prstGeom prst="rect">
            <a:avLst/>
          </a:prstGeom>
          <a:noFill/>
          <a:ln>
            <a:noFill/>
          </a:ln>
        </p:spPr>
      </p:pic>
      <p:pic>
        <p:nvPicPr>
          <p:cNvPr descr="Company Icons - Download Free Vector Icons | Noun Project" id="179" name="Google Shape;179;gdedb7a5c26_0_29"/>
          <p:cNvPicPr preferRelativeResize="0"/>
          <p:nvPr/>
        </p:nvPicPr>
        <p:blipFill rotWithShape="1">
          <a:blip r:embed="rId6">
            <a:alphaModFix/>
          </a:blip>
          <a:srcRect b="0" l="0" r="0" t="0"/>
          <a:stretch/>
        </p:blipFill>
        <p:spPr>
          <a:xfrm>
            <a:off x="8625787" y="1849490"/>
            <a:ext cx="996302" cy="996302"/>
          </a:xfrm>
          <a:prstGeom prst="rect">
            <a:avLst/>
          </a:prstGeom>
          <a:noFill/>
          <a:ln>
            <a:noFill/>
          </a:ln>
        </p:spPr>
      </p:pic>
      <p:sp>
        <p:nvSpPr>
          <p:cNvPr id="180" name="Google Shape;180;gdedb7a5c26_0_29"/>
          <p:cNvSpPr txBox="1"/>
          <p:nvPr/>
        </p:nvSpPr>
        <p:spPr>
          <a:xfrm>
            <a:off x="2836308" y="2759527"/>
            <a:ext cx="7746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C41300"/>
                </a:solidFill>
                <a:latin typeface="Calibri"/>
                <a:ea typeface="Calibri"/>
                <a:cs typeface="Calibri"/>
                <a:sym typeface="Calibri"/>
              </a:rPr>
              <a:t>Users</a:t>
            </a:r>
            <a:endParaRPr b="1" sz="2000">
              <a:solidFill>
                <a:srgbClr val="C41300"/>
              </a:solidFill>
              <a:latin typeface="Calibri"/>
              <a:ea typeface="Calibri"/>
              <a:cs typeface="Calibri"/>
              <a:sym typeface="Calibri"/>
            </a:endParaRPr>
          </a:p>
        </p:txBody>
      </p:sp>
      <p:sp>
        <p:nvSpPr>
          <p:cNvPr id="181" name="Google Shape;181;gdedb7a5c26_0_29"/>
          <p:cNvSpPr txBox="1"/>
          <p:nvPr/>
        </p:nvSpPr>
        <p:spPr>
          <a:xfrm>
            <a:off x="8270657" y="2845792"/>
            <a:ext cx="17067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C41300"/>
                </a:solidFill>
                <a:latin typeface="Calibri"/>
                <a:ea typeface="Calibri"/>
                <a:cs typeface="Calibri"/>
                <a:sym typeface="Calibri"/>
              </a:rPr>
              <a:t>Businesses</a:t>
            </a:r>
            <a:endParaRPr b="1" sz="2000">
              <a:solidFill>
                <a:srgbClr val="C41300"/>
              </a:solidFill>
              <a:latin typeface="Calibri"/>
              <a:ea typeface="Calibri"/>
              <a:cs typeface="Calibri"/>
              <a:sym typeface="Calibri"/>
            </a:endParaRPr>
          </a:p>
        </p:txBody>
      </p:sp>
      <p:cxnSp>
        <p:nvCxnSpPr>
          <p:cNvPr id="182" name="Google Shape;182;gdedb7a5c26_0_29"/>
          <p:cNvCxnSpPr/>
          <p:nvPr/>
        </p:nvCxnSpPr>
        <p:spPr>
          <a:xfrm>
            <a:off x="6294768" y="1625258"/>
            <a:ext cx="0" cy="4626300"/>
          </a:xfrm>
          <a:prstGeom prst="straightConnector1">
            <a:avLst/>
          </a:prstGeom>
          <a:noFill/>
          <a:ln cap="flat" cmpd="sng" w="9525">
            <a:solidFill>
              <a:srgbClr val="3A3838"/>
            </a:solidFill>
            <a:prstDash val="dash"/>
            <a:miter lim="800000"/>
            <a:headEnd len="sm" w="sm" type="none"/>
            <a:tailEnd len="sm" w="sm" type="none"/>
          </a:ln>
        </p:spPr>
      </p:cxnSp>
      <p:sp>
        <p:nvSpPr>
          <p:cNvPr id="183" name="Google Shape;183;gdedb7a5c26_0_29"/>
          <p:cNvSpPr txBox="1"/>
          <p:nvPr/>
        </p:nvSpPr>
        <p:spPr>
          <a:xfrm>
            <a:off x="1257149" y="3864396"/>
            <a:ext cx="41076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Reviews have big impact on purchase decision</a:t>
            </a:r>
            <a:endParaRPr/>
          </a:p>
        </p:txBody>
      </p:sp>
      <p:sp>
        <p:nvSpPr>
          <p:cNvPr id="184" name="Google Shape;184;gdedb7a5c26_0_29"/>
          <p:cNvSpPr txBox="1"/>
          <p:nvPr/>
        </p:nvSpPr>
        <p:spPr>
          <a:xfrm>
            <a:off x="1464689" y="3320327"/>
            <a:ext cx="3968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3F3F3F"/>
                </a:solidFill>
                <a:latin typeface="Calibri"/>
                <a:ea typeface="Calibri"/>
                <a:cs typeface="Calibri"/>
                <a:sym typeface="Calibri"/>
              </a:rPr>
              <a:t>29% purchase on same day, 89% purchase on same week when viewing reviews</a:t>
            </a:r>
            <a:endParaRPr/>
          </a:p>
        </p:txBody>
      </p:sp>
      <p:sp>
        <p:nvSpPr>
          <p:cNvPr id="185" name="Google Shape;185;gdedb7a5c26_0_29"/>
          <p:cNvSpPr txBox="1"/>
          <p:nvPr/>
        </p:nvSpPr>
        <p:spPr>
          <a:xfrm>
            <a:off x="1190697" y="5014802"/>
            <a:ext cx="4712400" cy="107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latin typeface="Calibri"/>
                <a:ea typeface="Calibri"/>
                <a:cs typeface="Calibri"/>
                <a:sym typeface="Calibri"/>
              </a:rPr>
              <a:t>Cannot get relevant, reliable recommendation</a:t>
            </a:r>
            <a:endParaRPr/>
          </a:p>
          <a:p>
            <a:pPr indent="0" lvl="0" marL="0" marR="0" rtl="0" algn="l">
              <a:spcBef>
                <a:spcPts val="0"/>
              </a:spcBef>
              <a:spcAft>
                <a:spcPts val="0"/>
              </a:spcAft>
              <a:buNone/>
            </a:pPr>
            <a:r>
              <a:rPr b="1" lang="en-US" sz="1800">
                <a:solidFill>
                  <a:srgbClr val="3F3F3F"/>
                </a:solidFill>
                <a:latin typeface="Calibri"/>
                <a:ea typeface="Calibri"/>
                <a:cs typeface="Calibri"/>
                <a:sym typeface="Calibri"/>
              </a:rPr>
              <a:t>Cannot make precise decision making</a:t>
            </a:r>
            <a:endParaRPr/>
          </a:p>
          <a:p>
            <a:pPr indent="0" lvl="0" marL="0" marR="0" rtl="0" algn="l">
              <a:spcBef>
                <a:spcPts val="0"/>
              </a:spcBef>
              <a:spcAft>
                <a:spcPts val="0"/>
              </a:spcAft>
              <a:buNone/>
            </a:pPr>
            <a:r>
              <a:rPr lang="en-US" sz="1400">
                <a:solidFill>
                  <a:srgbClr val="3F3F3F"/>
                </a:solidFill>
                <a:latin typeface="Calibri"/>
                <a:ea typeface="Calibri"/>
                <a:cs typeface="Calibri"/>
                <a:sym typeface="Calibri"/>
              </a:rPr>
              <a:t>   Updates of businesses operations may not be applied</a:t>
            </a:r>
            <a:endParaRPr/>
          </a:p>
          <a:p>
            <a:pPr indent="0" lvl="0" marL="0" marR="0" rtl="0" algn="l">
              <a:spcBef>
                <a:spcPts val="0"/>
              </a:spcBef>
              <a:spcAft>
                <a:spcPts val="0"/>
              </a:spcAft>
              <a:buNone/>
            </a:pPr>
            <a:r>
              <a:rPr lang="en-US" sz="1400">
                <a:solidFill>
                  <a:srgbClr val="3F3F3F"/>
                </a:solidFill>
                <a:latin typeface="Calibri"/>
                <a:ea typeface="Calibri"/>
                <a:cs typeface="Calibri"/>
                <a:sym typeface="Calibri"/>
              </a:rPr>
              <a:t>   (ex. current status of an employee or a menu)</a:t>
            </a:r>
            <a:endParaRPr b="1" sz="1400">
              <a:solidFill>
                <a:srgbClr val="3F3F3F"/>
              </a:solidFill>
              <a:latin typeface="Calibri"/>
              <a:ea typeface="Calibri"/>
              <a:cs typeface="Calibri"/>
              <a:sym typeface="Calibri"/>
            </a:endParaRPr>
          </a:p>
        </p:txBody>
      </p:sp>
      <p:pic>
        <p:nvPicPr>
          <p:cNvPr descr="Poor Quality Icons - Download Free Vector Icons | Noun Project" id="186" name="Google Shape;186;gdedb7a5c26_0_29"/>
          <p:cNvPicPr preferRelativeResize="0"/>
          <p:nvPr/>
        </p:nvPicPr>
        <p:blipFill rotWithShape="1">
          <a:blip r:embed="rId7">
            <a:alphaModFix/>
          </a:blip>
          <a:srcRect b="0" l="0" r="0" t="0"/>
          <a:stretch/>
        </p:blipFill>
        <p:spPr>
          <a:xfrm>
            <a:off x="589004" y="5254876"/>
            <a:ext cx="654566" cy="654566"/>
          </a:xfrm>
          <a:prstGeom prst="rect">
            <a:avLst/>
          </a:prstGeom>
          <a:noFill/>
          <a:ln>
            <a:noFill/>
          </a:ln>
        </p:spPr>
      </p:pic>
      <p:sp>
        <p:nvSpPr>
          <p:cNvPr id="187" name="Google Shape;187;gdedb7a5c26_0_29"/>
          <p:cNvSpPr/>
          <p:nvPr/>
        </p:nvSpPr>
        <p:spPr>
          <a:xfrm>
            <a:off x="1639332" y="4512516"/>
            <a:ext cx="3216600" cy="447900"/>
          </a:xfrm>
          <a:prstGeom prst="rect">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Lack of useful reviews</a:t>
            </a:r>
            <a:endParaRPr b="1" sz="1800">
              <a:solidFill>
                <a:schemeClr val="lt1"/>
              </a:solidFill>
              <a:latin typeface="Calibri"/>
              <a:ea typeface="Calibri"/>
              <a:cs typeface="Calibri"/>
              <a:sym typeface="Calibri"/>
            </a:endParaRPr>
          </a:p>
        </p:txBody>
      </p:sp>
      <p:sp>
        <p:nvSpPr>
          <p:cNvPr id="188" name="Google Shape;188;gdedb7a5c26_0_29"/>
          <p:cNvSpPr/>
          <p:nvPr/>
        </p:nvSpPr>
        <p:spPr>
          <a:xfrm>
            <a:off x="902898" y="3889131"/>
            <a:ext cx="319800" cy="285300"/>
          </a:xfrm>
          <a:prstGeom prst="rightArrow">
            <a:avLst>
              <a:gd fmla="val 50000" name="adj1"/>
              <a:gd fmla="val 50000" name="adj2"/>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gdedb7a5c26_0_29"/>
          <p:cNvSpPr/>
          <p:nvPr/>
        </p:nvSpPr>
        <p:spPr>
          <a:xfrm>
            <a:off x="6499755" y="3751939"/>
            <a:ext cx="5111700" cy="2407200"/>
          </a:xfrm>
          <a:prstGeom prst="roundRect">
            <a:avLst>
              <a:gd fmla="val 7785" name="adj"/>
            </a:avLst>
          </a:prstGeom>
          <a:solidFill>
            <a:schemeClr val="lt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gdedb7a5c26_0_29"/>
          <p:cNvSpPr txBox="1"/>
          <p:nvPr/>
        </p:nvSpPr>
        <p:spPr>
          <a:xfrm>
            <a:off x="7517848" y="4269863"/>
            <a:ext cx="3656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latin typeface="Calibri"/>
                <a:ea typeface="Calibri"/>
                <a:cs typeface="Calibri"/>
                <a:sym typeface="Calibri"/>
              </a:rPr>
              <a:t>Difficult to identify the main factors</a:t>
            </a:r>
            <a:endParaRPr/>
          </a:p>
          <a:p>
            <a:pPr indent="0" lvl="0" marL="0" marR="0" rtl="0" algn="l">
              <a:spcBef>
                <a:spcPts val="0"/>
              </a:spcBef>
              <a:spcAft>
                <a:spcPts val="0"/>
              </a:spcAft>
              <a:buNone/>
            </a:pPr>
            <a:r>
              <a:rPr b="1" lang="en-US" sz="1800">
                <a:solidFill>
                  <a:srgbClr val="3F3F3F"/>
                </a:solidFill>
                <a:latin typeface="Calibri"/>
                <a:ea typeface="Calibri"/>
                <a:cs typeface="Calibri"/>
                <a:sym typeface="Calibri"/>
              </a:rPr>
              <a:t>that drives revenue</a:t>
            </a:r>
            <a:endParaRPr/>
          </a:p>
        </p:txBody>
      </p:sp>
      <p:sp>
        <p:nvSpPr>
          <p:cNvPr id="191" name="Google Shape;191;gdedb7a5c26_0_29"/>
          <p:cNvSpPr/>
          <p:nvPr/>
        </p:nvSpPr>
        <p:spPr>
          <a:xfrm>
            <a:off x="7572748" y="3483640"/>
            <a:ext cx="3216600" cy="447900"/>
          </a:xfrm>
          <a:prstGeom prst="rect">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Lack of useful reviews</a:t>
            </a:r>
            <a:endParaRPr b="1" sz="1800">
              <a:solidFill>
                <a:schemeClr val="lt1"/>
              </a:solidFill>
              <a:latin typeface="Calibri"/>
              <a:ea typeface="Calibri"/>
              <a:cs typeface="Calibri"/>
              <a:sym typeface="Calibri"/>
            </a:endParaRPr>
          </a:p>
        </p:txBody>
      </p:sp>
      <p:pic>
        <p:nvPicPr>
          <p:cNvPr descr="Curiosity Icons - Download Free Vector Icons | Noun Project" id="192" name="Google Shape;192;gdedb7a5c26_0_29"/>
          <p:cNvPicPr preferRelativeResize="0"/>
          <p:nvPr/>
        </p:nvPicPr>
        <p:blipFill rotWithShape="1">
          <a:blip r:embed="rId8">
            <a:alphaModFix/>
          </a:blip>
          <a:srcRect b="0" l="0" r="0" t="0"/>
          <a:stretch/>
        </p:blipFill>
        <p:spPr>
          <a:xfrm>
            <a:off x="6892951" y="4319693"/>
            <a:ext cx="560143" cy="560143"/>
          </a:xfrm>
          <a:prstGeom prst="rect">
            <a:avLst/>
          </a:prstGeom>
          <a:noFill/>
          <a:ln>
            <a:noFill/>
          </a:ln>
        </p:spPr>
      </p:pic>
      <p:sp>
        <p:nvSpPr>
          <p:cNvPr id="193" name="Google Shape;193;gdedb7a5c26_0_29"/>
          <p:cNvSpPr txBox="1"/>
          <p:nvPr/>
        </p:nvSpPr>
        <p:spPr>
          <a:xfrm>
            <a:off x="7572748" y="5192617"/>
            <a:ext cx="37977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3F3F3F"/>
                </a:solidFill>
                <a:latin typeface="Calibri"/>
                <a:ea typeface="Calibri"/>
                <a:cs typeface="Calibri"/>
                <a:sym typeface="Calibri"/>
              </a:rPr>
              <a:t>Hard to gain insights, and information</a:t>
            </a:r>
            <a:endParaRPr/>
          </a:p>
          <a:p>
            <a:pPr indent="0" lvl="0" marL="0" marR="0" rtl="0" algn="l">
              <a:spcBef>
                <a:spcPts val="0"/>
              </a:spcBef>
              <a:spcAft>
                <a:spcPts val="0"/>
              </a:spcAft>
              <a:buNone/>
            </a:pPr>
            <a:r>
              <a:rPr b="1" lang="en-US" sz="1800">
                <a:solidFill>
                  <a:srgbClr val="3F3F3F"/>
                </a:solidFill>
                <a:latin typeface="Calibri"/>
                <a:ea typeface="Calibri"/>
                <a:cs typeface="Calibri"/>
                <a:sym typeface="Calibri"/>
              </a:rPr>
              <a:t>to implement on business strategies</a:t>
            </a:r>
            <a:endParaRPr/>
          </a:p>
        </p:txBody>
      </p:sp>
      <p:pic>
        <p:nvPicPr>
          <p:cNvPr descr="Business Strategy Icons - Download Free Vector Icons | Noun Project" id="194" name="Google Shape;194;gdedb7a5c26_0_29"/>
          <p:cNvPicPr preferRelativeResize="0"/>
          <p:nvPr/>
        </p:nvPicPr>
        <p:blipFill rotWithShape="1">
          <a:blip r:embed="rId9">
            <a:alphaModFix/>
          </a:blip>
          <a:srcRect b="0" l="0" r="0" t="0"/>
          <a:stretch/>
        </p:blipFill>
        <p:spPr>
          <a:xfrm>
            <a:off x="6892951" y="5195090"/>
            <a:ext cx="580329" cy="580329"/>
          </a:xfrm>
          <a:prstGeom prst="rect">
            <a:avLst/>
          </a:prstGeom>
          <a:noFill/>
          <a:ln>
            <a:noFill/>
          </a:ln>
        </p:spPr>
      </p:pic>
      <p:sp>
        <p:nvSpPr>
          <p:cNvPr id="195" name="Google Shape;195;gdedb7a5c26_0_29"/>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1</a:t>
            </a:r>
            <a:endParaRPr b="1" sz="32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01" name="Google Shape;201;p5"/>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Yelp | Update Your Yelp Business Listings - Yext" id="202" name="Google Shape;202;p5"/>
          <p:cNvPicPr preferRelativeResize="0"/>
          <p:nvPr/>
        </p:nvPicPr>
        <p:blipFill rotWithShape="1">
          <a:blip r:embed="rId4">
            <a:alphaModFix/>
          </a:blip>
          <a:srcRect b="0" l="0" r="0" t="0"/>
          <a:stretch/>
        </p:blipFill>
        <p:spPr>
          <a:xfrm>
            <a:off x="11038994" y="382572"/>
            <a:ext cx="731915" cy="731916"/>
          </a:xfrm>
          <a:prstGeom prst="rect">
            <a:avLst/>
          </a:prstGeom>
          <a:noFill/>
          <a:ln>
            <a:noFill/>
          </a:ln>
        </p:spPr>
      </p:pic>
      <p:sp>
        <p:nvSpPr>
          <p:cNvPr id="203" name="Google Shape;203;p5"/>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2</a:t>
            </a:r>
            <a:endParaRPr b="1" sz="3200">
              <a:solidFill>
                <a:schemeClr val="lt1"/>
              </a:solidFill>
              <a:latin typeface="Calibri"/>
              <a:ea typeface="Calibri"/>
              <a:cs typeface="Calibri"/>
              <a:sym typeface="Calibri"/>
            </a:endParaRPr>
          </a:p>
        </p:txBody>
      </p:sp>
      <p:sp>
        <p:nvSpPr>
          <p:cNvPr id="204" name="Google Shape;204;p5"/>
          <p:cNvSpPr txBox="1"/>
          <p:nvPr/>
        </p:nvSpPr>
        <p:spPr>
          <a:xfrm>
            <a:off x="1141126" y="309243"/>
            <a:ext cx="4746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C41300"/>
                </a:solidFill>
                <a:latin typeface="Calibri"/>
                <a:ea typeface="Calibri"/>
                <a:cs typeface="Calibri"/>
                <a:sym typeface="Calibri"/>
              </a:rPr>
              <a:t>Data Exploration</a:t>
            </a:r>
            <a:endParaRPr/>
          </a:p>
          <a:p>
            <a:pPr indent="0" lvl="0" marL="0" marR="0" rtl="0" algn="l">
              <a:spcBef>
                <a:spcPts val="0"/>
              </a:spcBef>
              <a:spcAft>
                <a:spcPts val="0"/>
              </a:spcAft>
              <a:buNone/>
            </a:pPr>
            <a:r>
              <a:rPr b="1" lang="en-US" sz="2000">
                <a:solidFill>
                  <a:srgbClr val="3B3838"/>
                </a:solidFill>
                <a:latin typeface="Calibri"/>
                <a:ea typeface="Calibri"/>
                <a:cs typeface="Calibri"/>
                <a:sym typeface="Calibri"/>
              </a:rPr>
              <a:t>Exploration of Original Datasets</a:t>
            </a:r>
            <a:endParaRPr/>
          </a:p>
        </p:txBody>
      </p:sp>
      <p:sp>
        <p:nvSpPr>
          <p:cNvPr id="205" name="Google Shape;205;p5"/>
          <p:cNvSpPr/>
          <p:nvPr/>
        </p:nvSpPr>
        <p:spPr>
          <a:xfrm>
            <a:off x="1194765" y="2146675"/>
            <a:ext cx="9802500" cy="585000"/>
          </a:xfrm>
          <a:prstGeom prst="rect">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Important Datasets</a:t>
            </a:r>
            <a:r>
              <a:rPr b="1" lang="en-US" sz="1800">
                <a:solidFill>
                  <a:schemeClr val="lt1"/>
                </a:solidFill>
                <a:latin typeface="Calibri"/>
                <a:ea typeface="Calibri"/>
                <a:cs typeface="Calibri"/>
                <a:sym typeface="Calibri"/>
              </a:rPr>
              <a:t> </a:t>
            </a:r>
            <a:endParaRPr b="1" sz="1800">
              <a:solidFill>
                <a:schemeClr val="lt1"/>
              </a:solidFill>
              <a:latin typeface="Calibri"/>
              <a:ea typeface="Calibri"/>
              <a:cs typeface="Calibri"/>
              <a:sym typeface="Calibri"/>
            </a:endParaRPr>
          </a:p>
        </p:txBody>
      </p:sp>
      <p:graphicFrame>
        <p:nvGraphicFramePr>
          <p:cNvPr id="206" name="Google Shape;206;p5"/>
          <p:cNvGraphicFramePr/>
          <p:nvPr/>
        </p:nvGraphicFramePr>
        <p:xfrm>
          <a:off x="1194725" y="2731675"/>
          <a:ext cx="3000000" cy="3000000"/>
        </p:xfrm>
        <a:graphic>
          <a:graphicData uri="http://schemas.openxmlformats.org/drawingml/2006/table">
            <a:tbl>
              <a:tblPr>
                <a:noFill/>
                <a:tableStyleId>{D97CD4A6-C4B7-4A9D-B046-39C0DC44AD45}</a:tableStyleId>
              </a:tblPr>
              <a:tblGrid>
                <a:gridCol w="3267500"/>
                <a:gridCol w="3267500"/>
                <a:gridCol w="3267500"/>
              </a:tblGrid>
              <a:tr h="2641500">
                <a:tc>
                  <a:txBody>
                    <a:bodyPr/>
                    <a:lstStyle/>
                    <a:p>
                      <a:pPr indent="0" lvl="0" marL="0" rtl="0" algn="ctr">
                        <a:lnSpc>
                          <a:spcPct val="100000"/>
                        </a:lnSpc>
                        <a:spcBef>
                          <a:spcPts val="0"/>
                        </a:spcBef>
                        <a:spcAft>
                          <a:spcPts val="0"/>
                        </a:spcAft>
                        <a:buNone/>
                      </a:pPr>
                      <a:r>
                        <a:t/>
                      </a:r>
                      <a:endParaRPr b="1" sz="2400">
                        <a:solidFill>
                          <a:srgbClr val="3F3F3F"/>
                        </a:solidFill>
                        <a:latin typeface="Calibri"/>
                        <a:ea typeface="Calibri"/>
                        <a:cs typeface="Calibri"/>
                        <a:sym typeface="Calibri"/>
                      </a:endParaRPr>
                    </a:p>
                    <a:p>
                      <a:pPr indent="0" lvl="0" marL="0" rtl="0" algn="ctr">
                        <a:lnSpc>
                          <a:spcPct val="100000"/>
                        </a:lnSpc>
                        <a:spcBef>
                          <a:spcPts val="0"/>
                        </a:spcBef>
                        <a:spcAft>
                          <a:spcPts val="0"/>
                        </a:spcAft>
                        <a:buNone/>
                      </a:pPr>
                      <a:r>
                        <a:rPr b="1" lang="en-US" sz="2400">
                          <a:solidFill>
                            <a:srgbClr val="3F3F3F"/>
                          </a:solidFill>
                          <a:latin typeface="Calibri"/>
                          <a:ea typeface="Calibri"/>
                          <a:cs typeface="Calibri"/>
                          <a:sym typeface="Calibri"/>
                        </a:rPr>
                        <a:t>“yelp_review”</a:t>
                      </a:r>
                      <a:endParaRPr b="1" sz="2400">
                        <a:solidFill>
                          <a:srgbClr val="3F3F3F"/>
                        </a:solidFill>
                        <a:latin typeface="Calibri"/>
                        <a:ea typeface="Calibri"/>
                        <a:cs typeface="Calibri"/>
                        <a:sym typeface="Calibri"/>
                      </a:endParaRPr>
                    </a:p>
                    <a:p>
                      <a:pPr indent="0" lvl="0" marL="457200" rtl="0" algn="l">
                        <a:spcBef>
                          <a:spcPts val="0"/>
                        </a:spcBef>
                        <a:spcAft>
                          <a:spcPts val="0"/>
                        </a:spcAft>
                        <a:buNone/>
                      </a:pPr>
                      <a:r>
                        <a:t/>
                      </a:r>
                      <a:endParaRPr b="1" sz="1800">
                        <a:solidFill>
                          <a:srgbClr val="3F3F3F"/>
                        </a:solidFill>
                        <a:latin typeface="Calibri"/>
                        <a:ea typeface="Calibri"/>
                        <a:cs typeface="Calibri"/>
                        <a:sym typeface="Calibri"/>
                      </a:endParaRPr>
                    </a:p>
                    <a:p>
                      <a:pPr indent="0" lvl="0" marL="0" rtl="0" algn="ctr">
                        <a:spcBef>
                          <a:spcPts val="0"/>
                        </a:spcBef>
                        <a:spcAft>
                          <a:spcPts val="0"/>
                        </a:spcAft>
                        <a:buNone/>
                      </a:pPr>
                      <a:r>
                        <a:t/>
                      </a:r>
                      <a:endParaRPr b="1" sz="1800">
                        <a:solidFill>
                          <a:srgbClr val="3F3F3F"/>
                        </a:solidFill>
                        <a:latin typeface="Calibri"/>
                        <a:ea typeface="Calibri"/>
                        <a:cs typeface="Calibri"/>
                        <a:sym typeface="Calibri"/>
                      </a:endParaRPr>
                    </a:p>
                    <a:p>
                      <a:pPr indent="0" lvl="0" marL="0" rtl="0" algn="l">
                        <a:spcBef>
                          <a:spcPts val="0"/>
                        </a:spcBef>
                        <a:spcAft>
                          <a:spcPts val="0"/>
                        </a:spcAft>
                        <a:buNone/>
                      </a:pPr>
                      <a:r>
                        <a:rPr b="1" lang="en-US" sz="1800">
                          <a:solidFill>
                            <a:srgbClr val="3F3F3F"/>
                          </a:solidFill>
                          <a:latin typeface="Calibri"/>
                          <a:ea typeface="Calibri"/>
                          <a:cs typeface="Calibri"/>
                          <a:sym typeface="Calibri"/>
                        </a:rPr>
                        <a:t>                           </a:t>
                      </a:r>
                      <a:endParaRPr b="1" sz="1800">
                        <a:solidFill>
                          <a:srgbClr val="3F3F3F"/>
                        </a:solidFill>
                        <a:latin typeface="Calibri"/>
                        <a:ea typeface="Calibri"/>
                        <a:cs typeface="Calibri"/>
                        <a:sym typeface="Calibri"/>
                      </a:endParaRPr>
                    </a:p>
                    <a:p>
                      <a:pPr indent="0" lvl="0" marL="457200" rtl="0" algn="l">
                        <a:spcBef>
                          <a:spcPts val="0"/>
                        </a:spcBef>
                        <a:spcAft>
                          <a:spcPts val="0"/>
                        </a:spcAft>
                        <a:buNone/>
                      </a:pPr>
                      <a:r>
                        <a:t/>
                      </a:r>
                      <a:endParaRPr b="1" sz="1800">
                        <a:solidFill>
                          <a:srgbClr val="3F3F3F"/>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t/>
                      </a:r>
                      <a:endParaRPr b="1" sz="2400">
                        <a:solidFill>
                          <a:srgbClr val="3F3F3F"/>
                        </a:solidFill>
                        <a:latin typeface="Calibri"/>
                        <a:ea typeface="Calibri"/>
                        <a:cs typeface="Calibri"/>
                        <a:sym typeface="Calibri"/>
                      </a:endParaRPr>
                    </a:p>
                    <a:p>
                      <a:pPr indent="0" lvl="0" marL="0" rtl="0" algn="ctr">
                        <a:spcBef>
                          <a:spcPts val="0"/>
                        </a:spcBef>
                        <a:spcAft>
                          <a:spcPts val="0"/>
                        </a:spcAft>
                        <a:buNone/>
                      </a:pPr>
                      <a:r>
                        <a:rPr b="1" lang="en-US" sz="2400">
                          <a:solidFill>
                            <a:srgbClr val="3F3F3F"/>
                          </a:solidFill>
                          <a:latin typeface="Calibri"/>
                          <a:ea typeface="Calibri"/>
                          <a:cs typeface="Calibri"/>
                          <a:sym typeface="Calibri"/>
                        </a:rPr>
                        <a:t>“yelp_business”</a:t>
                      </a:r>
                      <a:endParaRPr b="1" sz="2400">
                        <a:solidFill>
                          <a:srgbClr val="3F3F3F"/>
                        </a:solidFill>
                        <a:latin typeface="Calibri"/>
                        <a:ea typeface="Calibri"/>
                        <a:cs typeface="Calibri"/>
                        <a:sym typeface="Calibri"/>
                      </a:endParaRPr>
                    </a:p>
                    <a:p>
                      <a:pPr indent="0" lvl="0" marL="0" rtl="0" algn="ctr">
                        <a:spcBef>
                          <a:spcPts val="0"/>
                        </a:spcBef>
                        <a:spcAft>
                          <a:spcPts val="0"/>
                        </a:spcAft>
                        <a:buNone/>
                      </a:pPr>
                      <a:r>
                        <a:t/>
                      </a:r>
                      <a:endParaRPr b="1" sz="1800">
                        <a:solidFill>
                          <a:srgbClr val="3F3F3F"/>
                        </a:solidFill>
                        <a:latin typeface="Calibri"/>
                        <a:ea typeface="Calibri"/>
                        <a:cs typeface="Calibri"/>
                        <a:sym typeface="Calibri"/>
                      </a:endParaRPr>
                    </a:p>
                    <a:p>
                      <a:pPr indent="0" lvl="0" marL="0" rtl="0" algn="ctr">
                        <a:spcBef>
                          <a:spcPts val="0"/>
                        </a:spcBef>
                        <a:spcAft>
                          <a:spcPts val="0"/>
                        </a:spcAft>
                        <a:buNone/>
                      </a:pPr>
                      <a:r>
                        <a:t/>
                      </a:r>
                      <a:endParaRPr b="1" sz="1800">
                        <a:solidFill>
                          <a:srgbClr val="3F3F3F"/>
                        </a:solidFill>
                        <a:latin typeface="Calibri"/>
                        <a:ea typeface="Calibri"/>
                        <a:cs typeface="Calibri"/>
                        <a:sym typeface="Calibri"/>
                      </a:endParaRPr>
                    </a:p>
                    <a:p>
                      <a:pPr indent="0" lvl="0" marL="0" rtl="0" algn="ctr">
                        <a:spcBef>
                          <a:spcPts val="0"/>
                        </a:spcBef>
                        <a:spcAft>
                          <a:spcPts val="0"/>
                        </a:spcAft>
                        <a:buNone/>
                      </a:pPr>
                      <a:r>
                        <a:rPr b="1" lang="en-US" sz="1800">
                          <a:solidFill>
                            <a:srgbClr val="3F3F3F"/>
                          </a:solidFill>
                          <a:latin typeface="Calibri"/>
                          <a:ea typeface="Calibri"/>
                          <a:cs typeface="Calibri"/>
                          <a:sym typeface="Calibri"/>
                        </a:rPr>
                        <a:t>                 </a:t>
                      </a:r>
                      <a:endParaRPr b="1" sz="1800">
                        <a:solidFill>
                          <a:srgbClr val="3F3F3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t/>
                      </a:r>
                      <a:endParaRPr b="1" sz="1800">
                        <a:solidFill>
                          <a:srgbClr val="3F3F3F"/>
                        </a:solidFill>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t/>
                      </a:r>
                      <a:endParaRPr b="1" sz="2400">
                        <a:solidFill>
                          <a:srgbClr val="3F3F3F"/>
                        </a:solidFill>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b="1" lang="en-US" sz="2400">
                          <a:solidFill>
                            <a:srgbClr val="3F3F3F"/>
                          </a:solidFill>
                          <a:latin typeface="Calibri"/>
                          <a:ea typeface="Calibri"/>
                          <a:cs typeface="Calibri"/>
                          <a:sym typeface="Calibri"/>
                        </a:rPr>
                        <a:t>“yelp_user”</a:t>
                      </a:r>
                      <a:endParaRPr sz="2400"/>
                    </a:p>
                  </a:txBody>
                  <a:tcPr marT="91425" marB="91425" marR="91425" marL="91425"/>
                </a:tc>
              </a:tr>
            </a:tbl>
          </a:graphicData>
        </a:graphic>
      </p:graphicFrame>
      <p:pic>
        <p:nvPicPr>
          <p:cNvPr id="207" name="Google Shape;207;p5"/>
          <p:cNvPicPr preferRelativeResize="0"/>
          <p:nvPr/>
        </p:nvPicPr>
        <p:blipFill>
          <a:blip r:embed="rId5">
            <a:alphaModFix/>
          </a:blip>
          <a:stretch>
            <a:fillRect/>
          </a:stretch>
        </p:blipFill>
        <p:spPr>
          <a:xfrm>
            <a:off x="1321200" y="3799588"/>
            <a:ext cx="1133875" cy="1133875"/>
          </a:xfrm>
          <a:prstGeom prst="rect">
            <a:avLst/>
          </a:prstGeom>
          <a:noFill/>
          <a:ln>
            <a:noFill/>
          </a:ln>
        </p:spPr>
      </p:pic>
      <p:pic>
        <p:nvPicPr>
          <p:cNvPr id="208" name="Google Shape;208;p5"/>
          <p:cNvPicPr preferRelativeResize="0"/>
          <p:nvPr/>
        </p:nvPicPr>
        <p:blipFill>
          <a:blip r:embed="rId6">
            <a:alphaModFix/>
          </a:blip>
          <a:stretch>
            <a:fillRect/>
          </a:stretch>
        </p:blipFill>
        <p:spPr>
          <a:xfrm flipH="1">
            <a:off x="4576537" y="3799600"/>
            <a:ext cx="1133875" cy="1133875"/>
          </a:xfrm>
          <a:prstGeom prst="rect">
            <a:avLst/>
          </a:prstGeom>
          <a:noFill/>
          <a:ln>
            <a:noFill/>
          </a:ln>
        </p:spPr>
      </p:pic>
      <p:sp>
        <p:nvSpPr>
          <p:cNvPr id="209" name="Google Shape;209;p5"/>
          <p:cNvSpPr txBox="1"/>
          <p:nvPr/>
        </p:nvSpPr>
        <p:spPr>
          <a:xfrm>
            <a:off x="2574088" y="3997075"/>
            <a:ext cx="184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F3F3F"/>
                </a:solidFill>
                <a:latin typeface="Calibri"/>
                <a:ea typeface="Calibri"/>
                <a:cs typeface="Calibri"/>
                <a:sym typeface="Calibri"/>
              </a:rPr>
              <a:t>5,261,608 rows</a:t>
            </a:r>
            <a:endParaRPr b="1" sz="1800">
              <a:solidFill>
                <a:srgbClr val="3F3F3F"/>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US" sz="1800">
                <a:solidFill>
                  <a:srgbClr val="3F3F3F"/>
                </a:solidFill>
                <a:latin typeface="Calibri"/>
                <a:ea typeface="Calibri"/>
                <a:cs typeface="Calibri"/>
                <a:sym typeface="Calibri"/>
              </a:rPr>
              <a:t>9 columns </a:t>
            </a:r>
            <a:endParaRPr>
              <a:latin typeface="Calibri"/>
              <a:ea typeface="Calibri"/>
              <a:cs typeface="Calibri"/>
              <a:sym typeface="Calibri"/>
            </a:endParaRPr>
          </a:p>
        </p:txBody>
      </p:sp>
      <p:sp>
        <p:nvSpPr>
          <p:cNvPr id="210" name="Google Shape;210;p5"/>
          <p:cNvSpPr txBox="1"/>
          <p:nvPr/>
        </p:nvSpPr>
        <p:spPr>
          <a:xfrm>
            <a:off x="5780600" y="3997088"/>
            <a:ext cx="182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F3F3F"/>
                </a:solidFill>
                <a:latin typeface="Calibri"/>
                <a:ea typeface="Calibri"/>
                <a:cs typeface="Calibri"/>
                <a:sym typeface="Calibri"/>
              </a:rPr>
              <a:t>174,134 rows</a:t>
            </a:r>
            <a:endParaRPr b="1" sz="1800">
              <a:solidFill>
                <a:srgbClr val="3F3F3F"/>
              </a:solidFill>
              <a:latin typeface="Calibri"/>
              <a:ea typeface="Calibri"/>
              <a:cs typeface="Calibri"/>
              <a:sym typeface="Calibri"/>
            </a:endParaRPr>
          </a:p>
          <a:p>
            <a:pPr indent="0" lvl="0" marL="0" rtl="0" algn="l">
              <a:spcBef>
                <a:spcPts val="0"/>
              </a:spcBef>
              <a:spcAft>
                <a:spcPts val="0"/>
              </a:spcAft>
              <a:buNone/>
            </a:pPr>
            <a:r>
              <a:rPr b="1" lang="en-US" sz="1800">
                <a:solidFill>
                  <a:srgbClr val="3F3F3F"/>
                </a:solidFill>
                <a:latin typeface="Calibri"/>
                <a:ea typeface="Calibri"/>
                <a:cs typeface="Calibri"/>
                <a:sym typeface="Calibri"/>
              </a:rPr>
              <a:t>13 attributes </a:t>
            </a:r>
            <a:r>
              <a:rPr b="1" lang="en-US" sz="1800">
                <a:solidFill>
                  <a:srgbClr val="3F3F3F"/>
                </a:solidFill>
                <a:latin typeface="Calibri"/>
                <a:ea typeface="Calibri"/>
                <a:cs typeface="Calibri"/>
                <a:sym typeface="Calibri"/>
              </a:rPr>
              <a:t> </a:t>
            </a:r>
            <a:endParaRPr>
              <a:latin typeface="Calibri"/>
              <a:ea typeface="Calibri"/>
              <a:cs typeface="Calibri"/>
              <a:sym typeface="Calibri"/>
            </a:endParaRPr>
          </a:p>
        </p:txBody>
      </p:sp>
      <p:sp>
        <p:nvSpPr>
          <p:cNvPr id="211" name="Google Shape;211;p5"/>
          <p:cNvSpPr txBox="1"/>
          <p:nvPr/>
        </p:nvSpPr>
        <p:spPr>
          <a:xfrm>
            <a:off x="9176525" y="3997088"/>
            <a:ext cx="1820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F3F3F"/>
                </a:solidFill>
                <a:latin typeface="Calibri"/>
                <a:ea typeface="Calibri"/>
                <a:cs typeface="Calibri"/>
                <a:sym typeface="Calibri"/>
              </a:rPr>
              <a:t>174,134 rows</a:t>
            </a:r>
            <a:endParaRPr b="1" sz="1800">
              <a:solidFill>
                <a:srgbClr val="3F3F3F"/>
              </a:solidFill>
              <a:latin typeface="Calibri"/>
              <a:ea typeface="Calibri"/>
              <a:cs typeface="Calibri"/>
              <a:sym typeface="Calibri"/>
            </a:endParaRPr>
          </a:p>
          <a:p>
            <a:pPr indent="0" lvl="0" marL="0" rtl="0" algn="l">
              <a:spcBef>
                <a:spcPts val="0"/>
              </a:spcBef>
              <a:spcAft>
                <a:spcPts val="0"/>
              </a:spcAft>
              <a:buNone/>
            </a:pPr>
            <a:r>
              <a:rPr b="1" lang="en-US" sz="1800">
                <a:solidFill>
                  <a:srgbClr val="3F3F3F"/>
                </a:solidFill>
                <a:latin typeface="Calibri"/>
                <a:ea typeface="Calibri"/>
                <a:cs typeface="Calibri"/>
                <a:sym typeface="Calibri"/>
              </a:rPr>
              <a:t>13 attributes</a:t>
            </a:r>
            <a:endParaRPr>
              <a:latin typeface="Calibri"/>
              <a:ea typeface="Calibri"/>
              <a:cs typeface="Calibri"/>
              <a:sym typeface="Calibri"/>
            </a:endParaRPr>
          </a:p>
        </p:txBody>
      </p:sp>
      <p:pic>
        <p:nvPicPr>
          <p:cNvPr id="212" name="Google Shape;212;p5"/>
          <p:cNvPicPr preferRelativeResize="0"/>
          <p:nvPr/>
        </p:nvPicPr>
        <p:blipFill>
          <a:blip r:embed="rId7">
            <a:alphaModFix/>
          </a:blip>
          <a:stretch>
            <a:fillRect/>
          </a:stretch>
        </p:blipFill>
        <p:spPr>
          <a:xfrm flipH="1">
            <a:off x="7960661" y="3981775"/>
            <a:ext cx="997412" cy="769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8" name="Google Shape;218;p6"/>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9" name="Google Shape;219;p6"/>
          <p:cNvSpPr txBox="1"/>
          <p:nvPr/>
        </p:nvSpPr>
        <p:spPr>
          <a:xfrm>
            <a:off x="1141125" y="309250"/>
            <a:ext cx="6810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Data Exploration</a:t>
            </a:r>
            <a:endParaRPr/>
          </a:p>
          <a:p>
            <a:pPr indent="0" lvl="0" marL="0" rtl="0" algn="l">
              <a:spcBef>
                <a:spcPts val="0"/>
              </a:spcBef>
              <a:spcAft>
                <a:spcPts val="0"/>
              </a:spcAft>
              <a:buClr>
                <a:schemeClr val="dk1"/>
              </a:buClr>
              <a:buFont typeface="Arial"/>
              <a:buNone/>
            </a:pPr>
            <a:r>
              <a:rPr b="1" lang="en-US" sz="2000">
                <a:solidFill>
                  <a:srgbClr val="3B3838"/>
                </a:solidFill>
                <a:latin typeface="Calibri"/>
                <a:ea typeface="Calibri"/>
                <a:cs typeface="Calibri"/>
                <a:sym typeface="Calibri"/>
              </a:rPr>
              <a:t>Merging and Sampling Datasets Summary Statistics</a:t>
            </a:r>
            <a:endParaRPr/>
          </a:p>
        </p:txBody>
      </p:sp>
      <p:pic>
        <p:nvPicPr>
          <p:cNvPr descr="Yelp | Update Your Yelp Business Listings - Yext" id="220" name="Google Shape;220;p6"/>
          <p:cNvPicPr preferRelativeResize="0"/>
          <p:nvPr/>
        </p:nvPicPr>
        <p:blipFill rotWithShape="1">
          <a:blip r:embed="rId4">
            <a:alphaModFix/>
          </a:blip>
          <a:srcRect b="0" l="0" r="0" t="0"/>
          <a:stretch/>
        </p:blipFill>
        <p:spPr>
          <a:xfrm>
            <a:off x="11038994" y="382572"/>
            <a:ext cx="731915" cy="731916"/>
          </a:xfrm>
          <a:prstGeom prst="rect">
            <a:avLst/>
          </a:prstGeom>
          <a:noFill/>
          <a:ln>
            <a:noFill/>
          </a:ln>
        </p:spPr>
      </p:pic>
      <p:sp>
        <p:nvSpPr>
          <p:cNvPr id="221" name="Google Shape;221;p6"/>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2</a:t>
            </a:r>
            <a:endParaRPr b="1" sz="3200">
              <a:solidFill>
                <a:schemeClr val="lt1"/>
              </a:solidFill>
              <a:latin typeface="Calibri"/>
              <a:ea typeface="Calibri"/>
              <a:cs typeface="Calibri"/>
              <a:sym typeface="Calibri"/>
            </a:endParaRPr>
          </a:p>
        </p:txBody>
      </p:sp>
      <p:pic>
        <p:nvPicPr>
          <p:cNvPr id="222" name="Google Shape;222;p6"/>
          <p:cNvPicPr preferRelativeResize="0"/>
          <p:nvPr/>
        </p:nvPicPr>
        <p:blipFill>
          <a:blip r:embed="rId5">
            <a:alphaModFix/>
          </a:blip>
          <a:stretch>
            <a:fillRect/>
          </a:stretch>
        </p:blipFill>
        <p:spPr>
          <a:xfrm>
            <a:off x="613225" y="2605125"/>
            <a:ext cx="3738950" cy="2658150"/>
          </a:xfrm>
          <a:prstGeom prst="rect">
            <a:avLst/>
          </a:prstGeom>
          <a:noFill/>
          <a:ln>
            <a:noFill/>
          </a:ln>
        </p:spPr>
      </p:pic>
      <p:sp>
        <p:nvSpPr>
          <p:cNvPr id="223" name="Google Shape;223;p6"/>
          <p:cNvSpPr txBox="1"/>
          <p:nvPr/>
        </p:nvSpPr>
        <p:spPr>
          <a:xfrm>
            <a:off x="4764048" y="1826075"/>
            <a:ext cx="3535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Overall Summary Statistics</a:t>
            </a:r>
            <a:endParaRPr b="1" sz="1800">
              <a:solidFill>
                <a:srgbClr val="C00000"/>
              </a:solidFill>
              <a:latin typeface="Calibri"/>
              <a:ea typeface="Calibri"/>
              <a:cs typeface="Calibri"/>
              <a:sym typeface="Calibri"/>
            </a:endParaRPr>
          </a:p>
        </p:txBody>
      </p:sp>
      <p:pic>
        <p:nvPicPr>
          <p:cNvPr id="224" name="Google Shape;224;p6"/>
          <p:cNvPicPr preferRelativeResize="0"/>
          <p:nvPr/>
        </p:nvPicPr>
        <p:blipFill>
          <a:blip r:embed="rId6">
            <a:alphaModFix/>
          </a:blip>
          <a:stretch>
            <a:fillRect/>
          </a:stretch>
        </p:blipFill>
        <p:spPr>
          <a:xfrm>
            <a:off x="4764050" y="2363238"/>
            <a:ext cx="6704225" cy="3420825"/>
          </a:xfrm>
          <a:prstGeom prst="rect">
            <a:avLst/>
          </a:prstGeom>
          <a:noFill/>
          <a:ln>
            <a:noFill/>
          </a:ln>
        </p:spPr>
      </p:pic>
      <p:sp>
        <p:nvSpPr>
          <p:cNvPr id="225" name="Google Shape;225;p6"/>
          <p:cNvSpPr/>
          <p:nvPr/>
        </p:nvSpPr>
        <p:spPr>
          <a:xfrm>
            <a:off x="4575150" y="2320600"/>
            <a:ext cx="7041900" cy="3506100"/>
          </a:xfrm>
          <a:prstGeom prst="roundRect">
            <a:avLst>
              <a:gd fmla="val 16667" name="adj"/>
            </a:avLst>
          </a:prstGeom>
          <a:noFill/>
          <a:ln cap="flat" cmpd="sng" w="9525">
            <a:solidFill>
              <a:srgbClr val="C41200"/>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6" name="Google Shape;226;p6"/>
          <p:cNvCxnSpPr/>
          <p:nvPr/>
        </p:nvCxnSpPr>
        <p:spPr>
          <a:xfrm>
            <a:off x="4825899" y="2223812"/>
            <a:ext cx="3300900" cy="0"/>
          </a:xfrm>
          <a:prstGeom prst="straightConnector1">
            <a:avLst/>
          </a:prstGeom>
          <a:noFill/>
          <a:ln cap="flat" cmpd="sng" w="12700">
            <a:solidFill>
              <a:srgbClr val="3F3F3F"/>
            </a:solidFill>
            <a:prstDash val="solid"/>
            <a:miter lim="800000"/>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gdeda26f9c8_6_57"/>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32" name="Google Shape;232;gdeda26f9c8_6_57"/>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gdeda26f9c8_6_57"/>
          <p:cNvSpPr txBox="1"/>
          <p:nvPr/>
        </p:nvSpPr>
        <p:spPr>
          <a:xfrm>
            <a:off x="1141125" y="309250"/>
            <a:ext cx="6810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Data Exploration</a:t>
            </a:r>
            <a:endParaRPr/>
          </a:p>
          <a:p>
            <a:pPr indent="0" lvl="0" marL="0" rtl="0" algn="l">
              <a:spcBef>
                <a:spcPts val="0"/>
              </a:spcBef>
              <a:spcAft>
                <a:spcPts val="0"/>
              </a:spcAft>
              <a:buNone/>
            </a:pPr>
            <a:r>
              <a:rPr b="1" lang="en-US" sz="2000">
                <a:solidFill>
                  <a:srgbClr val="3B3838"/>
                </a:solidFill>
                <a:latin typeface="Calibri"/>
                <a:ea typeface="Calibri"/>
                <a:cs typeface="Calibri"/>
                <a:sym typeface="Calibri"/>
              </a:rPr>
              <a:t>Merging and Sampling Datasets Summary Statistics</a:t>
            </a:r>
            <a:endParaRPr/>
          </a:p>
        </p:txBody>
      </p:sp>
      <p:pic>
        <p:nvPicPr>
          <p:cNvPr descr="Yelp | Update Your Yelp Business Listings - Yext" id="234" name="Google Shape;234;gdeda26f9c8_6_57"/>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sp>
        <p:nvSpPr>
          <p:cNvPr id="235" name="Google Shape;235;gdeda26f9c8_6_57"/>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2</a:t>
            </a:r>
            <a:endParaRPr b="1" sz="3200">
              <a:solidFill>
                <a:schemeClr val="lt1"/>
              </a:solidFill>
              <a:latin typeface="Calibri"/>
              <a:ea typeface="Calibri"/>
              <a:cs typeface="Calibri"/>
              <a:sym typeface="Calibri"/>
            </a:endParaRPr>
          </a:p>
        </p:txBody>
      </p:sp>
      <p:pic>
        <p:nvPicPr>
          <p:cNvPr id="236" name="Google Shape;236;gdeda26f9c8_6_57"/>
          <p:cNvPicPr preferRelativeResize="0"/>
          <p:nvPr/>
        </p:nvPicPr>
        <p:blipFill>
          <a:blip r:embed="rId5">
            <a:alphaModFix/>
          </a:blip>
          <a:stretch>
            <a:fillRect/>
          </a:stretch>
        </p:blipFill>
        <p:spPr>
          <a:xfrm>
            <a:off x="613225" y="2605125"/>
            <a:ext cx="3738950" cy="2658150"/>
          </a:xfrm>
          <a:prstGeom prst="rect">
            <a:avLst/>
          </a:prstGeom>
          <a:noFill/>
          <a:ln>
            <a:noFill/>
          </a:ln>
        </p:spPr>
      </p:pic>
      <p:sp>
        <p:nvSpPr>
          <p:cNvPr id="237" name="Google Shape;237;gdeda26f9c8_6_57"/>
          <p:cNvSpPr txBox="1"/>
          <p:nvPr/>
        </p:nvSpPr>
        <p:spPr>
          <a:xfrm>
            <a:off x="4764048" y="1826075"/>
            <a:ext cx="35355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solidFill>
                  <a:srgbClr val="C00000"/>
                </a:solidFill>
                <a:latin typeface="Calibri"/>
                <a:ea typeface="Calibri"/>
                <a:cs typeface="Calibri"/>
                <a:sym typeface="Calibri"/>
              </a:rPr>
              <a:t>Summary Statistics (Median)</a:t>
            </a:r>
            <a:endParaRPr b="1" sz="1800">
              <a:solidFill>
                <a:srgbClr val="C00000"/>
              </a:solidFill>
              <a:latin typeface="Calibri"/>
              <a:ea typeface="Calibri"/>
              <a:cs typeface="Calibri"/>
              <a:sym typeface="Calibri"/>
            </a:endParaRPr>
          </a:p>
        </p:txBody>
      </p:sp>
      <p:cxnSp>
        <p:nvCxnSpPr>
          <p:cNvPr id="238" name="Google Shape;238;gdeda26f9c8_6_57"/>
          <p:cNvCxnSpPr/>
          <p:nvPr/>
        </p:nvCxnSpPr>
        <p:spPr>
          <a:xfrm>
            <a:off x="4825899" y="2223812"/>
            <a:ext cx="3300900" cy="0"/>
          </a:xfrm>
          <a:prstGeom prst="straightConnector1">
            <a:avLst/>
          </a:prstGeom>
          <a:noFill/>
          <a:ln cap="flat" cmpd="sng" w="12700">
            <a:solidFill>
              <a:srgbClr val="3F3F3F"/>
            </a:solidFill>
            <a:prstDash val="solid"/>
            <a:miter lim="800000"/>
            <a:headEnd len="sm" w="sm" type="none"/>
            <a:tailEnd len="sm" w="sm" type="none"/>
          </a:ln>
        </p:spPr>
      </p:cxnSp>
      <p:pic>
        <p:nvPicPr>
          <p:cNvPr id="239" name="Google Shape;239;gdeda26f9c8_6_57"/>
          <p:cNvPicPr preferRelativeResize="0"/>
          <p:nvPr/>
        </p:nvPicPr>
        <p:blipFill>
          <a:blip r:embed="rId6">
            <a:alphaModFix/>
          </a:blip>
          <a:stretch>
            <a:fillRect/>
          </a:stretch>
        </p:blipFill>
        <p:spPr>
          <a:xfrm>
            <a:off x="4825900" y="2252225"/>
            <a:ext cx="5616325" cy="3659125"/>
          </a:xfrm>
          <a:prstGeom prst="rect">
            <a:avLst/>
          </a:prstGeom>
          <a:noFill/>
          <a:ln>
            <a:noFill/>
          </a:ln>
        </p:spPr>
      </p:pic>
      <p:sp>
        <p:nvSpPr>
          <p:cNvPr id="240" name="Google Shape;240;gdeda26f9c8_6_57"/>
          <p:cNvSpPr/>
          <p:nvPr/>
        </p:nvSpPr>
        <p:spPr>
          <a:xfrm>
            <a:off x="4825900" y="3365175"/>
            <a:ext cx="5531100" cy="369300"/>
          </a:xfrm>
          <a:prstGeom prst="rect">
            <a:avLst/>
          </a:prstGeom>
          <a:noFill/>
          <a:ln cap="flat" cmpd="sng" w="2857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gdeda26f9c8_6_137"/>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46" name="Google Shape;246;gdeda26f9c8_6_137"/>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7" name="Google Shape;247;gdeda26f9c8_6_137"/>
          <p:cNvSpPr txBox="1"/>
          <p:nvPr/>
        </p:nvSpPr>
        <p:spPr>
          <a:xfrm>
            <a:off x="1141125" y="309250"/>
            <a:ext cx="6810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Data Exploration</a:t>
            </a:r>
            <a:endParaRPr/>
          </a:p>
          <a:p>
            <a:pPr indent="0" lvl="0" marL="0" rtl="0" algn="l">
              <a:spcBef>
                <a:spcPts val="0"/>
              </a:spcBef>
              <a:spcAft>
                <a:spcPts val="0"/>
              </a:spcAft>
              <a:buNone/>
            </a:pPr>
            <a:r>
              <a:rPr b="1" lang="en-US" sz="2000">
                <a:solidFill>
                  <a:srgbClr val="3B3838"/>
                </a:solidFill>
                <a:latin typeface="Calibri"/>
                <a:ea typeface="Calibri"/>
                <a:cs typeface="Calibri"/>
                <a:sym typeface="Calibri"/>
              </a:rPr>
              <a:t>Summary Statistics Excluding the Value ‘0’ for Useful</a:t>
            </a:r>
            <a:r>
              <a:rPr lang="en-US">
                <a:solidFill>
                  <a:schemeClr val="dk1"/>
                </a:solidFill>
              </a:rPr>
              <a:t> </a:t>
            </a:r>
            <a:endParaRPr b="1" sz="2000">
              <a:solidFill>
                <a:srgbClr val="3B3838"/>
              </a:solidFill>
              <a:latin typeface="Calibri"/>
              <a:ea typeface="Calibri"/>
              <a:cs typeface="Calibri"/>
              <a:sym typeface="Calibri"/>
            </a:endParaRPr>
          </a:p>
        </p:txBody>
      </p:sp>
      <p:pic>
        <p:nvPicPr>
          <p:cNvPr descr="Yelp | Update Your Yelp Business Listings - Yext" id="248" name="Google Shape;248;gdeda26f9c8_6_137"/>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sp>
        <p:nvSpPr>
          <p:cNvPr id="249" name="Google Shape;249;gdeda26f9c8_6_137"/>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2</a:t>
            </a:r>
            <a:endParaRPr b="1" sz="3200">
              <a:solidFill>
                <a:schemeClr val="lt1"/>
              </a:solidFill>
              <a:latin typeface="Calibri"/>
              <a:ea typeface="Calibri"/>
              <a:cs typeface="Calibri"/>
              <a:sym typeface="Calibri"/>
            </a:endParaRPr>
          </a:p>
        </p:txBody>
      </p:sp>
      <p:sp>
        <p:nvSpPr>
          <p:cNvPr id="250" name="Google Shape;250;gdeda26f9c8_6_137"/>
          <p:cNvSpPr txBox="1"/>
          <p:nvPr/>
        </p:nvSpPr>
        <p:spPr>
          <a:xfrm>
            <a:off x="6840202" y="1779213"/>
            <a:ext cx="66339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solidFill>
                  <a:srgbClr val="C00000"/>
                </a:solidFill>
                <a:latin typeface="Calibri"/>
                <a:ea typeface="Calibri"/>
                <a:cs typeface="Calibri"/>
                <a:sym typeface="Calibri"/>
              </a:rPr>
              <a:t>review_useful </a:t>
            </a:r>
            <a:r>
              <a:rPr b="1" lang="en-US" sz="1800">
                <a:solidFill>
                  <a:srgbClr val="C00000"/>
                </a:solidFill>
                <a:latin typeface="Calibri"/>
                <a:ea typeface="Calibri"/>
                <a:cs typeface="Calibri"/>
                <a:sym typeface="Calibri"/>
              </a:rPr>
              <a:t>Summary Statistics </a:t>
            </a:r>
            <a:r>
              <a:rPr b="1" lang="en-US" sz="1800">
                <a:solidFill>
                  <a:srgbClr val="C00000"/>
                </a:solidFill>
                <a:highlight>
                  <a:srgbClr val="FFFF00"/>
                </a:highlight>
                <a:latin typeface="Calibri"/>
                <a:ea typeface="Calibri"/>
                <a:cs typeface="Calibri"/>
                <a:sym typeface="Calibri"/>
              </a:rPr>
              <a:t>excluded 0 votes</a:t>
            </a:r>
            <a:endParaRPr b="1" sz="1800">
              <a:solidFill>
                <a:srgbClr val="C00000"/>
              </a:solidFill>
              <a:highlight>
                <a:srgbClr val="FFFF00"/>
              </a:highlight>
              <a:latin typeface="Calibri"/>
              <a:ea typeface="Calibri"/>
              <a:cs typeface="Calibri"/>
              <a:sym typeface="Calibri"/>
            </a:endParaRPr>
          </a:p>
        </p:txBody>
      </p:sp>
      <p:grpSp>
        <p:nvGrpSpPr>
          <p:cNvPr id="251" name="Google Shape;251;gdeda26f9c8_6_137"/>
          <p:cNvGrpSpPr/>
          <p:nvPr/>
        </p:nvGrpSpPr>
        <p:grpSpPr>
          <a:xfrm>
            <a:off x="8182073" y="2531299"/>
            <a:ext cx="2633169" cy="3552252"/>
            <a:chOff x="1217325" y="2403494"/>
            <a:chExt cx="2356303" cy="3311506"/>
          </a:xfrm>
        </p:grpSpPr>
        <p:grpSp>
          <p:nvGrpSpPr>
            <p:cNvPr id="252" name="Google Shape;252;gdeda26f9c8_6_137"/>
            <p:cNvGrpSpPr/>
            <p:nvPr/>
          </p:nvGrpSpPr>
          <p:grpSpPr>
            <a:xfrm>
              <a:off x="1217349" y="2403494"/>
              <a:ext cx="2356279" cy="3081694"/>
              <a:chOff x="883075" y="2333825"/>
              <a:chExt cx="1995325" cy="2593800"/>
            </a:xfrm>
          </p:grpSpPr>
          <p:pic>
            <p:nvPicPr>
              <p:cNvPr id="253" name="Google Shape;253;gdeda26f9c8_6_137"/>
              <p:cNvPicPr preferRelativeResize="0"/>
              <p:nvPr/>
            </p:nvPicPr>
            <p:blipFill rotWithShape="1">
              <a:blip r:embed="rId5">
                <a:alphaModFix/>
              </a:blip>
              <a:srcRect b="40760" l="0" r="92645" t="13420"/>
              <a:stretch/>
            </p:blipFill>
            <p:spPr>
              <a:xfrm>
                <a:off x="883075" y="2333825"/>
                <a:ext cx="788249" cy="2593800"/>
              </a:xfrm>
              <a:prstGeom prst="rect">
                <a:avLst/>
              </a:prstGeom>
              <a:noFill/>
              <a:ln>
                <a:noFill/>
              </a:ln>
            </p:spPr>
          </p:pic>
          <p:pic>
            <p:nvPicPr>
              <p:cNvPr id="254" name="Google Shape;254;gdeda26f9c8_6_137"/>
              <p:cNvPicPr preferRelativeResize="0"/>
              <p:nvPr/>
            </p:nvPicPr>
            <p:blipFill rotWithShape="1">
              <a:blip r:embed="rId5">
                <a:alphaModFix/>
              </a:blip>
              <a:srcRect b="40760" l="38107" r="50630" t="13420"/>
              <a:stretch/>
            </p:blipFill>
            <p:spPr>
              <a:xfrm>
                <a:off x="1671325" y="2333825"/>
                <a:ext cx="1207075" cy="2593800"/>
              </a:xfrm>
              <a:prstGeom prst="rect">
                <a:avLst/>
              </a:prstGeom>
              <a:noFill/>
              <a:ln>
                <a:noFill/>
              </a:ln>
            </p:spPr>
          </p:pic>
        </p:grpSp>
        <p:sp>
          <p:nvSpPr>
            <p:cNvPr id="255" name="Google Shape;255;gdeda26f9c8_6_137"/>
            <p:cNvSpPr txBox="1"/>
            <p:nvPr/>
          </p:nvSpPr>
          <p:spPr>
            <a:xfrm>
              <a:off x="1217325" y="5244300"/>
              <a:ext cx="237000" cy="373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56" name="Google Shape;256;gdeda26f9c8_6_137"/>
            <p:cNvSpPr txBox="1"/>
            <p:nvPr/>
          </p:nvSpPr>
          <p:spPr>
            <a:xfrm>
              <a:off x="1406425" y="5320500"/>
              <a:ext cx="2167200" cy="3945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latin typeface="Calibri"/>
                  <a:ea typeface="Calibri"/>
                  <a:cs typeface="Calibri"/>
                  <a:sym typeface="Calibri"/>
                </a:rPr>
                <a:t> median             </a:t>
              </a:r>
              <a:r>
                <a:rPr lang="en-US" sz="1550">
                  <a:latin typeface="Calibri"/>
                  <a:ea typeface="Calibri"/>
                  <a:cs typeface="Calibri"/>
                  <a:sym typeface="Calibri"/>
                </a:rPr>
                <a:t>2.000000</a:t>
              </a:r>
              <a:endParaRPr sz="1550">
                <a:latin typeface="Calibri"/>
                <a:ea typeface="Calibri"/>
                <a:cs typeface="Calibri"/>
                <a:sym typeface="Calibri"/>
              </a:endParaRPr>
            </a:p>
          </p:txBody>
        </p:sp>
      </p:grpSp>
      <p:grpSp>
        <p:nvGrpSpPr>
          <p:cNvPr id="257" name="Google Shape;257;gdeda26f9c8_6_137"/>
          <p:cNvGrpSpPr/>
          <p:nvPr/>
        </p:nvGrpSpPr>
        <p:grpSpPr>
          <a:xfrm>
            <a:off x="1329086" y="2671301"/>
            <a:ext cx="2818225" cy="3272235"/>
            <a:chOff x="5811400" y="2588790"/>
            <a:chExt cx="2356375" cy="2616323"/>
          </a:xfrm>
        </p:grpSpPr>
        <p:grpSp>
          <p:nvGrpSpPr>
            <p:cNvPr id="258" name="Google Shape;258;gdeda26f9c8_6_137"/>
            <p:cNvGrpSpPr/>
            <p:nvPr/>
          </p:nvGrpSpPr>
          <p:grpSpPr>
            <a:xfrm>
              <a:off x="5811412" y="2588790"/>
              <a:ext cx="2356351" cy="2394502"/>
              <a:chOff x="8710500" y="2307925"/>
              <a:chExt cx="1700600" cy="1755500"/>
            </a:xfrm>
          </p:grpSpPr>
          <p:pic>
            <p:nvPicPr>
              <p:cNvPr id="259" name="Google Shape;259;gdeda26f9c8_6_137"/>
              <p:cNvPicPr preferRelativeResize="0"/>
              <p:nvPr/>
            </p:nvPicPr>
            <p:blipFill rotWithShape="1">
              <a:blip r:embed="rId6">
                <a:alphaModFix/>
              </a:blip>
              <a:srcRect b="52299" l="67875" r="13498" t="0"/>
              <a:stretch/>
            </p:blipFill>
            <p:spPr>
              <a:xfrm>
                <a:off x="9142650" y="2336250"/>
                <a:ext cx="1268450" cy="1657475"/>
              </a:xfrm>
              <a:prstGeom prst="rect">
                <a:avLst/>
              </a:prstGeom>
              <a:noFill/>
              <a:ln>
                <a:noFill/>
              </a:ln>
            </p:spPr>
          </p:pic>
          <p:pic>
            <p:nvPicPr>
              <p:cNvPr id="260" name="Google Shape;260;gdeda26f9c8_6_137"/>
              <p:cNvPicPr preferRelativeResize="0"/>
              <p:nvPr/>
            </p:nvPicPr>
            <p:blipFill rotWithShape="1">
              <a:blip r:embed="rId6">
                <a:alphaModFix/>
              </a:blip>
              <a:srcRect b="50668" l="1370" r="91074" t="0"/>
              <a:stretch/>
            </p:blipFill>
            <p:spPr>
              <a:xfrm>
                <a:off x="8710500" y="2307925"/>
                <a:ext cx="514500" cy="1755500"/>
              </a:xfrm>
              <a:prstGeom prst="rect">
                <a:avLst/>
              </a:prstGeom>
              <a:noFill/>
              <a:ln>
                <a:noFill/>
              </a:ln>
            </p:spPr>
          </p:pic>
        </p:grpSp>
        <p:pic>
          <p:nvPicPr>
            <p:cNvPr id="261" name="Google Shape;261;gdeda26f9c8_6_137"/>
            <p:cNvPicPr preferRelativeResize="0"/>
            <p:nvPr/>
          </p:nvPicPr>
          <p:blipFill rotWithShape="1">
            <a:blip r:embed="rId7">
              <a:alphaModFix/>
            </a:blip>
            <a:srcRect b="58710" l="66289" r="3654" t="30011"/>
            <a:stretch/>
          </p:blipFill>
          <p:spPr>
            <a:xfrm rot="1">
              <a:off x="6913250" y="4898438"/>
              <a:ext cx="1254525" cy="306675"/>
            </a:xfrm>
            <a:prstGeom prst="rect">
              <a:avLst/>
            </a:prstGeom>
            <a:noFill/>
            <a:ln>
              <a:noFill/>
            </a:ln>
          </p:spPr>
        </p:pic>
        <p:sp>
          <p:nvSpPr>
            <p:cNvPr id="262" name="Google Shape;262;gdeda26f9c8_6_137"/>
            <p:cNvSpPr txBox="1"/>
            <p:nvPr/>
          </p:nvSpPr>
          <p:spPr>
            <a:xfrm>
              <a:off x="5811400" y="4844025"/>
              <a:ext cx="905700" cy="33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latin typeface="Courier New"/>
                  <a:ea typeface="Courier New"/>
                  <a:cs typeface="Courier New"/>
                  <a:sym typeface="Courier New"/>
                </a:rPr>
                <a:t>median </a:t>
              </a:r>
              <a:endParaRPr b="1">
                <a:solidFill>
                  <a:schemeClr val="dk1"/>
                </a:solidFill>
                <a:latin typeface="Courier New"/>
                <a:ea typeface="Courier New"/>
                <a:cs typeface="Courier New"/>
                <a:sym typeface="Courier New"/>
              </a:endParaRPr>
            </a:p>
          </p:txBody>
        </p:sp>
      </p:grpSp>
      <p:sp>
        <p:nvSpPr>
          <p:cNvPr id="263" name="Google Shape;263;gdeda26f9c8_6_137"/>
          <p:cNvSpPr/>
          <p:nvPr/>
        </p:nvSpPr>
        <p:spPr>
          <a:xfrm>
            <a:off x="5302363" y="3922675"/>
            <a:ext cx="1493700" cy="769500"/>
          </a:xfrm>
          <a:prstGeom prst="rightArrow">
            <a:avLst>
              <a:gd fmla="val 50000" name="adj1"/>
              <a:gd fmla="val 50000" name="adj2"/>
            </a:avLst>
          </a:prstGeom>
          <a:solidFill>
            <a:srgbClr val="C00000"/>
          </a:solidFill>
          <a:ln cap="flat" cmpd="sng" w="9525">
            <a:solidFill>
              <a:srgbClr val="C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gdeda26f9c8_6_137"/>
          <p:cNvSpPr/>
          <p:nvPr/>
        </p:nvSpPr>
        <p:spPr>
          <a:xfrm>
            <a:off x="1134825" y="2367450"/>
            <a:ext cx="3206700" cy="3879900"/>
          </a:xfrm>
          <a:prstGeom prst="roundRect">
            <a:avLst>
              <a:gd fmla="val 16667" name="adj"/>
            </a:avLst>
          </a:prstGeom>
          <a:noFill/>
          <a:ln cap="flat" cmpd="sng" w="9525">
            <a:solidFill>
              <a:srgbClr val="C41200"/>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gdeda26f9c8_6_137"/>
          <p:cNvSpPr txBox="1"/>
          <p:nvPr/>
        </p:nvSpPr>
        <p:spPr>
          <a:xfrm>
            <a:off x="636402" y="1763663"/>
            <a:ext cx="66339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solidFill>
                  <a:srgbClr val="C00000"/>
                </a:solidFill>
                <a:latin typeface="Calibri"/>
                <a:ea typeface="Calibri"/>
                <a:cs typeface="Calibri"/>
                <a:sym typeface="Calibri"/>
              </a:rPr>
              <a:t>review_useful Summary Statistics </a:t>
            </a:r>
            <a:r>
              <a:rPr b="1" lang="en-US" sz="1800">
                <a:solidFill>
                  <a:srgbClr val="C00000"/>
                </a:solidFill>
                <a:highlight>
                  <a:srgbClr val="FFFF00"/>
                </a:highlight>
                <a:latin typeface="Calibri"/>
                <a:ea typeface="Calibri"/>
                <a:cs typeface="Calibri"/>
                <a:sym typeface="Calibri"/>
              </a:rPr>
              <a:t>with 0 votes</a:t>
            </a:r>
            <a:endParaRPr b="1" sz="1800">
              <a:solidFill>
                <a:srgbClr val="C00000"/>
              </a:solidFill>
              <a:highlight>
                <a:srgbClr val="FFFF00"/>
              </a:highlight>
              <a:latin typeface="Calibri"/>
              <a:ea typeface="Calibri"/>
              <a:cs typeface="Calibri"/>
              <a:sym typeface="Calibri"/>
            </a:endParaRPr>
          </a:p>
        </p:txBody>
      </p:sp>
      <p:sp>
        <p:nvSpPr>
          <p:cNvPr id="266" name="Google Shape;266;gdeda26f9c8_6_137"/>
          <p:cNvSpPr/>
          <p:nvPr/>
        </p:nvSpPr>
        <p:spPr>
          <a:xfrm>
            <a:off x="7951150" y="2367475"/>
            <a:ext cx="3206700" cy="3879900"/>
          </a:xfrm>
          <a:prstGeom prst="roundRect">
            <a:avLst>
              <a:gd fmla="val 16667" name="adj"/>
            </a:avLst>
          </a:prstGeom>
          <a:noFill/>
          <a:ln cap="flat" cmpd="sng" w="9525">
            <a:solidFill>
              <a:srgbClr val="C41200"/>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67" name="Google Shape;267;gdeda26f9c8_6_137"/>
          <p:cNvCxnSpPr/>
          <p:nvPr/>
        </p:nvCxnSpPr>
        <p:spPr>
          <a:xfrm flipH="1" rot="10800000">
            <a:off x="806100" y="2132975"/>
            <a:ext cx="10579800" cy="27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gdeda26f9c8_6_9"/>
          <p:cNvPicPr preferRelativeResize="0"/>
          <p:nvPr/>
        </p:nvPicPr>
        <p:blipFill rotWithShape="1">
          <a:blip r:embed="rId3">
            <a:alphaModFix/>
          </a:blip>
          <a:srcRect b="0" l="0" r="0" t="0"/>
          <a:stretch/>
        </p:blipFill>
        <p:spPr>
          <a:xfrm>
            <a:off x="0" y="0"/>
            <a:ext cx="12192001" cy="6858000"/>
          </a:xfrm>
          <a:prstGeom prst="rect">
            <a:avLst/>
          </a:prstGeom>
          <a:noFill/>
          <a:ln>
            <a:noFill/>
          </a:ln>
        </p:spPr>
      </p:pic>
      <p:sp>
        <p:nvSpPr>
          <p:cNvPr id="273" name="Google Shape;273;gdeda26f9c8_6_9"/>
          <p:cNvSpPr/>
          <p:nvPr/>
        </p:nvSpPr>
        <p:spPr>
          <a:xfrm>
            <a:off x="265814" y="382572"/>
            <a:ext cx="720000" cy="720000"/>
          </a:xfrm>
          <a:prstGeom prst="rect">
            <a:avLst/>
          </a:prstGeom>
          <a:solidFill>
            <a:srgbClr val="3A38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gdeda26f9c8_6_9"/>
          <p:cNvSpPr txBox="1"/>
          <p:nvPr/>
        </p:nvSpPr>
        <p:spPr>
          <a:xfrm>
            <a:off x="1141125" y="309250"/>
            <a:ext cx="6810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Data Exploration</a:t>
            </a:r>
            <a:endParaRPr/>
          </a:p>
          <a:p>
            <a:pPr indent="0" lvl="0" marL="0" rtl="0" algn="l">
              <a:spcBef>
                <a:spcPts val="0"/>
              </a:spcBef>
              <a:spcAft>
                <a:spcPts val="0"/>
              </a:spcAft>
              <a:buNone/>
            </a:pPr>
            <a:r>
              <a:rPr b="1" lang="en-US" sz="2000">
                <a:solidFill>
                  <a:srgbClr val="3B3838"/>
                </a:solidFill>
                <a:latin typeface="Calibri"/>
                <a:ea typeface="Calibri"/>
                <a:cs typeface="Calibri"/>
                <a:sym typeface="Calibri"/>
              </a:rPr>
              <a:t>Exploration on Location</a:t>
            </a:r>
            <a:endParaRPr/>
          </a:p>
        </p:txBody>
      </p:sp>
      <p:pic>
        <p:nvPicPr>
          <p:cNvPr descr="Yelp | Update Your Yelp Business Listings - Yext" id="275" name="Google Shape;275;gdeda26f9c8_6_9"/>
          <p:cNvPicPr preferRelativeResize="0"/>
          <p:nvPr/>
        </p:nvPicPr>
        <p:blipFill rotWithShape="1">
          <a:blip r:embed="rId4">
            <a:alphaModFix/>
          </a:blip>
          <a:srcRect b="0" l="0" r="0" t="0"/>
          <a:stretch/>
        </p:blipFill>
        <p:spPr>
          <a:xfrm>
            <a:off x="11038994" y="382572"/>
            <a:ext cx="731914" cy="731917"/>
          </a:xfrm>
          <a:prstGeom prst="rect">
            <a:avLst/>
          </a:prstGeom>
          <a:noFill/>
          <a:ln>
            <a:noFill/>
          </a:ln>
        </p:spPr>
      </p:pic>
      <p:sp>
        <p:nvSpPr>
          <p:cNvPr id="276" name="Google Shape;276;gdeda26f9c8_6_9"/>
          <p:cNvSpPr txBox="1"/>
          <p:nvPr/>
        </p:nvSpPr>
        <p:spPr>
          <a:xfrm>
            <a:off x="368575" y="450075"/>
            <a:ext cx="5145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lt1"/>
                </a:solidFill>
                <a:latin typeface="Calibri"/>
                <a:ea typeface="Calibri"/>
                <a:cs typeface="Calibri"/>
                <a:sym typeface="Calibri"/>
              </a:rPr>
              <a:t>2</a:t>
            </a:r>
            <a:endParaRPr b="1" sz="3200">
              <a:solidFill>
                <a:schemeClr val="lt1"/>
              </a:solidFill>
              <a:latin typeface="Calibri"/>
              <a:ea typeface="Calibri"/>
              <a:cs typeface="Calibri"/>
              <a:sym typeface="Calibri"/>
            </a:endParaRPr>
          </a:p>
        </p:txBody>
      </p:sp>
      <p:pic>
        <p:nvPicPr>
          <p:cNvPr id="277" name="Google Shape;277;gdeda26f9c8_6_9"/>
          <p:cNvPicPr preferRelativeResize="0"/>
          <p:nvPr/>
        </p:nvPicPr>
        <p:blipFill>
          <a:blip r:embed="rId5">
            <a:alphaModFix/>
          </a:blip>
          <a:stretch>
            <a:fillRect/>
          </a:stretch>
        </p:blipFill>
        <p:spPr>
          <a:xfrm>
            <a:off x="4960900" y="1991106"/>
            <a:ext cx="6810000" cy="4343269"/>
          </a:xfrm>
          <a:prstGeom prst="rect">
            <a:avLst/>
          </a:prstGeom>
          <a:noFill/>
          <a:ln>
            <a:noFill/>
          </a:ln>
        </p:spPr>
      </p:pic>
      <p:sp>
        <p:nvSpPr>
          <p:cNvPr id="278" name="Google Shape;278;gdeda26f9c8_6_9"/>
          <p:cNvSpPr txBox="1"/>
          <p:nvPr/>
        </p:nvSpPr>
        <p:spPr>
          <a:xfrm>
            <a:off x="4960902" y="1593375"/>
            <a:ext cx="6633900" cy="369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solidFill>
                  <a:srgbClr val="C00000"/>
                </a:solidFill>
                <a:latin typeface="Calibri"/>
                <a:ea typeface="Calibri"/>
                <a:cs typeface="Calibri"/>
                <a:sym typeface="Calibri"/>
              </a:rPr>
              <a:t>The Total Amount of Reviews where Useful Vote is ‘0’ by Each State</a:t>
            </a:r>
            <a:endParaRPr b="1" sz="1800">
              <a:solidFill>
                <a:srgbClr val="C00000"/>
              </a:solidFill>
              <a:latin typeface="Calibri"/>
              <a:ea typeface="Calibri"/>
              <a:cs typeface="Calibri"/>
              <a:sym typeface="Calibri"/>
            </a:endParaRPr>
          </a:p>
        </p:txBody>
      </p:sp>
      <p:cxnSp>
        <p:nvCxnSpPr>
          <p:cNvPr id="279" name="Google Shape;279;gdeda26f9c8_6_9"/>
          <p:cNvCxnSpPr/>
          <p:nvPr/>
        </p:nvCxnSpPr>
        <p:spPr>
          <a:xfrm>
            <a:off x="5022749" y="1991112"/>
            <a:ext cx="3300900" cy="0"/>
          </a:xfrm>
          <a:prstGeom prst="straightConnector1">
            <a:avLst/>
          </a:prstGeom>
          <a:noFill/>
          <a:ln cap="flat" cmpd="sng" w="12700">
            <a:solidFill>
              <a:srgbClr val="3F3F3F"/>
            </a:solidFill>
            <a:prstDash val="solid"/>
            <a:miter lim="800000"/>
            <a:headEnd len="sm" w="sm" type="none"/>
            <a:tailEnd len="sm" w="sm" type="none"/>
          </a:ln>
        </p:spPr>
      </p:cxnSp>
      <p:sp>
        <p:nvSpPr>
          <p:cNvPr id="280" name="Google Shape;280;gdeda26f9c8_6_9"/>
          <p:cNvSpPr/>
          <p:nvPr/>
        </p:nvSpPr>
        <p:spPr>
          <a:xfrm>
            <a:off x="496725" y="2534647"/>
            <a:ext cx="4152600" cy="3526500"/>
          </a:xfrm>
          <a:prstGeom prst="roundRect">
            <a:avLst>
              <a:gd fmla="val 16667" name="adj"/>
            </a:avLst>
          </a:prstGeom>
          <a:solidFill>
            <a:schemeClr val="lt1"/>
          </a:solidFill>
          <a:ln cap="flat" cmpd="sng" w="12700">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gdeda26f9c8_6_9"/>
          <p:cNvSpPr txBox="1"/>
          <p:nvPr/>
        </p:nvSpPr>
        <p:spPr>
          <a:xfrm>
            <a:off x="496725" y="2716263"/>
            <a:ext cx="41526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3F3F3F"/>
                </a:solidFill>
                <a:latin typeface="Calibri"/>
                <a:ea typeface="Calibri"/>
                <a:cs typeface="Calibri"/>
                <a:sym typeface="Calibri"/>
              </a:rPr>
              <a:t>All states have evenly </a:t>
            </a:r>
            <a:r>
              <a:rPr b="1" lang="en-US" sz="1800">
                <a:solidFill>
                  <a:srgbClr val="3F3F3F"/>
                </a:solidFill>
                <a:latin typeface="Calibri"/>
                <a:ea typeface="Calibri"/>
                <a:cs typeface="Calibri"/>
                <a:sym typeface="Calibri"/>
              </a:rPr>
              <a:t>distributed</a:t>
            </a:r>
            <a:r>
              <a:rPr b="1" lang="en-US" sz="1800">
                <a:solidFill>
                  <a:srgbClr val="3F3F3F"/>
                </a:solidFill>
                <a:latin typeface="Calibri"/>
                <a:ea typeface="Calibri"/>
                <a:cs typeface="Calibri"/>
                <a:sym typeface="Calibri"/>
              </a:rPr>
              <a:t> with about the same ratio of 5:5 to reviews</a:t>
            </a:r>
            <a:endParaRPr b="1" sz="1800">
              <a:solidFill>
                <a:srgbClr val="3F3F3F"/>
              </a:solidFill>
              <a:latin typeface="Calibri"/>
              <a:ea typeface="Calibri"/>
              <a:cs typeface="Calibri"/>
              <a:sym typeface="Calibri"/>
            </a:endParaRPr>
          </a:p>
        </p:txBody>
      </p:sp>
      <p:sp>
        <p:nvSpPr>
          <p:cNvPr id="282" name="Google Shape;282;gdeda26f9c8_6_9"/>
          <p:cNvSpPr txBox="1"/>
          <p:nvPr/>
        </p:nvSpPr>
        <p:spPr>
          <a:xfrm>
            <a:off x="2320863" y="3439088"/>
            <a:ext cx="7200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6100">
                <a:latin typeface="Calibri"/>
                <a:ea typeface="Calibri"/>
                <a:cs typeface="Calibri"/>
                <a:sym typeface="Calibri"/>
              </a:rPr>
              <a:t>/</a:t>
            </a:r>
            <a:endParaRPr b="1" sz="6100">
              <a:latin typeface="Calibri"/>
              <a:ea typeface="Calibri"/>
              <a:cs typeface="Calibri"/>
              <a:sym typeface="Calibri"/>
            </a:endParaRPr>
          </a:p>
        </p:txBody>
      </p:sp>
      <p:sp>
        <p:nvSpPr>
          <p:cNvPr id="283" name="Google Shape;283;gdeda26f9c8_6_9"/>
          <p:cNvSpPr/>
          <p:nvPr/>
        </p:nvSpPr>
        <p:spPr>
          <a:xfrm>
            <a:off x="920188" y="3548088"/>
            <a:ext cx="1108800" cy="1015800"/>
          </a:xfrm>
          <a:prstGeom prst="rect">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0 USEFUL  votes</a:t>
            </a:r>
            <a:endParaRPr b="1" sz="1800">
              <a:solidFill>
                <a:schemeClr val="lt1"/>
              </a:solidFill>
              <a:latin typeface="Calibri"/>
              <a:ea typeface="Calibri"/>
              <a:cs typeface="Calibri"/>
              <a:sym typeface="Calibri"/>
            </a:endParaRPr>
          </a:p>
        </p:txBody>
      </p:sp>
      <p:sp>
        <p:nvSpPr>
          <p:cNvPr id="284" name="Google Shape;284;gdeda26f9c8_6_9"/>
          <p:cNvSpPr/>
          <p:nvPr/>
        </p:nvSpPr>
        <p:spPr>
          <a:xfrm>
            <a:off x="3117063" y="3548088"/>
            <a:ext cx="1108800" cy="1015800"/>
          </a:xfrm>
          <a:prstGeom prst="rect">
            <a:avLst/>
          </a:prstGeom>
          <a:solidFill>
            <a:srgbClr val="C413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Calibri"/>
                <a:ea typeface="Calibri"/>
                <a:cs typeface="Calibri"/>
                <a:sym typeface="Calibri"/>
              </a:rPr>
              <a:t>Over zero USEFUL votes</a:t>
            </a:r>
            <a:endParaRPr b="1" sz="1800">
              <a:solidFill>
                <a:schemeClr val="lt1"/>
              </a:solidFill>
              <a:latin typeface="Calibri"/>
              <a:ea typeface="Calibri"/>
              <a:cs typeface="Calibri"/>
              <a:sym typeface="Calibri"/>
            </a:endParaRPr>
          </a:p>
        </p:txBody>
      </p:sp>
      <p:sp>
        <p:nvSpPr>
          <p:cNvPr id="285" name="Google Shape;285;gdeda26f9c8_6_9"/>
          <p:cNvSpPr txBox="1"/>
          <p:nvPr/>
        </p:nvSpPr>
        <p:spPr>
          <a:xfrm>
            <a:off x="1266225" y="4938800"/>
            <a:ext cx="33009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C00000"/>
                </a:solidFill>
                <a:latin typeface="Calibri"/>
                <a:ea typeface="Calibri"/>
                <a:cs typeface="Calibri"/>
                <a:sym typeface="Calibri"/>
              </a:rPr>
              <a:t>No Need</a:t>
            </a:r>
            <a:r>
              <a:rPr b="1" lang="en-US" sz="1800">
                <a:solidFill>
                  <a:srgbClr val="3F3F3F"/>
                </a:solidFill>
                <a:latin typeface="Calibri"/>
                <a:ea typeface="Calibri"/>
                <a:cs typeface="Calibri"/>
                <a:sym typeface="Calibri"/>
              </a:rPr>
              <a:t> to narrow down to specific area</a:t>
            </a:r>
            <a:endParaRPr b="1" sz="1800">
              <a:solidFill>
                <a:srgbClr val="3F3F3F"/>
              </a:solidFill>
              <a:latin typeface="Calibri"/>
              <a:ea typeface="Calibri"/>
              <a:cs typeface="Calibri"/>
              <a:sym typeface="Calibri"/>
            </a:endParaRPr>
          </a:p>
        </p:txBody>
      </p:sp>
      <p:pic>
        <p:nvPicPr>
          <p:cNvPr id="286" name="Google Shape;286;gdeda26f9c8_6_9"/>
          <p:cNvPicPr preferRelativeResize="0"/>
          <p:nvPr/>
        </p:nvPicPr>
        <p:blipFill>
          <a:blip r:embed="rId6">
            <a:alphaModFix/>
          </a:blip>
          <a:stretch>
            <a:fillRect/>
          </a:stretch>
        </p:blipFill>
        <p:spPr>
          <a:xfrm flipH="1">
            <a:off x="627750" y="4877300"/>
            <a:ext cx="769500" cy="769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2021-06-04T13:24:58Z</dcterms:created>
  <dc:creator>Microsoft Office User</dc:creator>
</cp:coreProperties>
</file>