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sldIdLst>
    <p:sldId id="256" r:id="rId5"/>
    <p:sldId id="302" r:id="rId6"/>
    <p:sldId id="291" r:id="rId7"/>
    <p:sldId id="303" r:id="rId8"/>
    <p:sldId id="304" r:id="rId9"/>
    <p:sldId id="306" r:id="rId10"/>
    <p:sldId id="310" r:id="rId11"/>
    <p:sldId id="311" r:id="rId12"/>
    <p:sldId id="312" r:id="rId13"/>
    <p:sldId id="315" r:id="rId14"/>
    <p:sldId id="318" r:id="rId15"/>
    <p:sldId id="319" r:id="rId16"/>
    <p:sldId id="320" r:id="rId17"/>
    <p:sldId id="316" r:id="rId18"/>
    <p:sldId id="321" r:id="rId19"/>
    <p:sldId id="322" r:id="rId20"/>
    <p:sldId id="300" r:id="rId21"/>
    <p:sldId id="25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o, Eunjeong" initials="HE" lastIdx="3" clrIdx="0">
    <p:extLst>
      <p:ext uri="{19B8F6BF-5375-455C-9EA6-DF929625EA0E}">
        <p15:presenceInfo xmlns:p15="http://schemas.microsoft.com/office/powerpoint/2012/main" userId="S::heoe@oregonstate.edu::b9f5220f-d856-403c-b34b-a8161d6f71b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04040"/>
    <a:srgbClr val="F2F2F2"/>
    <a:srgbClr val="FF55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034FCC-A18F-4FD1-929E-88216D895440}" v="1" dt="2021-08-19T00:27:47.2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5" autoAdjust="0"/>
    <p:restoredTop sz="83794" autoAdjust="0"/>
  </p:normalViewPr>
  <p:slideViewPr>
    <p:cSldViewPr snapToGrid="0">
      <p:cViewPr varScale="1">
        <p:scale>
          <a:sx n="68" d="100"/>
          <a:sy n="68" d="100"/>
        </p:scale>
        <p:origin x="27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83C2AD-B9D2-4F38-A1C5-F9B6EC2DE6CD}" type="datetimeFigureOut">
              <a:rPr lang="en-US" smtClean="0"/>
              <a:t>9/26/2021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5B04B5-4214-4214-AFFD-309A5607A650}" type="slidenum">
              <a:rPr lang="en-US" smtClean="0"/>
              <a:t>‹#›</a:t>
            </a:fld>
            <a:endParaRPr lang="en-US"/>
          </a:p>
        </p:txBody>
      </p:sp>
    </p:spTree>
    <p:extLst>
      <p:ext uri="{BB962C8B-B14F-4D97-AF65-F5344CB8AC3E}">
        <p14:creationId xmlns:p14="http://schemas.microsoft.com/office/powerpoint/2010/main" val="156116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merriam-webster.com/dictionary/enhance"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www.merriam-webster.com/dictionary/environment" TargetMode="External"/><Relationship Id="rId5" Type="http://schemas.openxmlformats.org/officeDocument/2006/relationships/hyperlink" Target="https://www.britannica.com/topic/terrorism" TargetMode="External"/><Relationship Id="rId4" Type="http://schemas.openxmlformats.org/officeDocument/2006/relationships/hyperlink" Target="https://www.merriam-webster.com/dictionary/culture"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algn="just" rtl="0">
              <a:spcBef>
                <a:spcPts val="0"/>
              </a:spcBef>
              <a:spcAft>
                <a:spcPts val="0"/>
              </a:spcAft>
            </a:pPr>
            <a:endParaRPr dirty="0"/>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dedb7a5c2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0" name="Google Shape;140;gdedb7a5c26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285750" indent="-285750">
              <a:lnSpc>
                <a:spcPct val="150000"/>
              </a:lnSpc>
              <a:buFont typeface="Arial" panose="020B0604020202020204" pitchFamily="34" charset="0"/>
              <a:buChar char="•"/>
            </a:pPr>
            <a:r>
              <a:rPr lang="en-US" sz="4000" dirty="0">
                <a:solidFill>
                  <a:srgbClr val="404040"/>
                </a:solidFill>
              </a:rPr>
              <a:t>'</a:t>
            </a:r>
            <a:r>
              <a:rPr lang="en-US" sz="4000" dirty="0" err="1">
                <a:solidFill>
                  <a:srgbClr val="404040"/>
                </a:solidFill>
              </a:rPr>
              <a:t>child_mortality</a:t>
            </a:r>
            <a:r>
              <a:rPr lang="en-US" sz="4000" dirty="0">
                <a:solidFill>
                  <a:srgbClr val="404040"/>
                </a:solidFill>
              </a:rPr>
              <a:t>’ &amp; '</a:t>
            </a:r>
            <a:r>
              <a:rPr lang="en-US" sz="4000" dirty="0" err="1">
                <a:solidFill>
                  <a:srgbClr val="404040"/>
                </a:solidFill>
              </a:rPr>
              <a:t>life_expentency</a:t>
            </a:r>
            <a:r>
              <a:rPr lang="en-US" sz="4000" dirty="0">
                <a:solidFill>
                  <a:srgbClr val="404040"/>
                </a:solidFill>
              </a:rPr>
              <a:t>’ :  -0.89</a:t>
            </a:r>
          </a:p>
          <a:p>
            <a:pPr marL="285750" indent="-285750">
              <a:lnSpc>
                <a:spcPct val="150000"/>
              </a:lnSpc>
              <a:buFont typeface="Arial" panose="020B0604020202020204" pitchFamily="34" charset="0"/>
              <a:buChar char="•"/>
            </a:pPr>
            <a:r>
              <a:rPr lang="en-US" sz="4000" dirty="0">
                <a:solidFill>
                  <a:srgbClr val="404040"/>
                </a:solidFill>
              </a:rPr>
              <a:t>'</a:t>
            </a:r>
            <a:r>
              <a:rPr lang="en-US" sz="4000" dirty="0" err="1">
                <a:solidFill>
                  <a:srgbClr val="404040"/>
                </a:solidFill>
              </a:rPr>
              <a:t>child_mortality</a:t>
            </a:r>
            <a:r>
              <a:rPr lang="en-US" sz="4000" dirty="0">
                <a:solidFill>
                  <a:srgbClr val="404040"/>
                </a:solidFill>
              </a:rPr>
              <a:t>’ &amp; '</a:t>
            </a:r>
            <a:r>
              <a:rPr lang="en-US" sz="4000" dirty="0" err="1">
                <a:solidFill>
                  <a:srgbClr val="404040"/>
                </a:solidFill>
              </a:rPr>
              <a:t>total_fertility</a:t>
            </a:r>
            <a:r>
              <a:rPr lang="en-US" sz="4000" dirty="0">
                <a:solidFill>
                  <a:srgbClr val="404040"/>
                </a:solidFill>
              </a:rPr>
              <a:t>’:  0.85</a:t>
            </a:r>
          </a:p>
          <a:p>
            <a:pPr marL="285750" indent="-285750">
              <a:lnSpc>
                <a:spcPct val="150000"/>
              </a:lnSpc>
              <a:buFont typeface="Arial" panose="020B0604020202020204" pitchFamily="34" charset="0"/>
              <a:buChar char="•"/>
            </a:pPr>
            <a:r>
              <a:rPr lang="en-US" sz="4000" dirty="0">
                <a:solidFill>
                  <a:srgbClr val="404040"/>
                </a:solidFill>
              </a:rPr>
              <a:t>'exports’ &amp; 'imports' 0.74 </a:t>
            </a:r>
          </a:p>
          <a:p>
            <a:pPr marL="285750" indent="-285750">
              <a:lnSpc>
                <a:spcPct val="150000"/>
              </a:lnSpc>
              <a:buFont typeface="Arial" panose="020B0604020202020204" pitchFamily="34" charset="0"/>
              <a:buChar char="•"/>
            </a:pPr>
            <a:r>
              <a:rPr lang="en-US" sz="4000" dirty="0">
                <a:solidFill>
                  <a:srgbClr val="404040"/>
                </a:solidFill>
              </a:rPr>
              <a:t>'</a:t>
            </a:r>
            <a:r>
              <a:rPr lang="en-US" sz="4000" dirty="0" err="1">
                <a:solidFill>
                  <a:srgbClr val="404040"/>
                </a:solidFill>
              </a:rPr>
              <a:t>life_expentency</a:t>
            </a:r>
            <a:r>
              <a:rPr lang="en-US" sz="4000" dirty="0">
                <a:solidFill>
                  <a:srgbClr val="404040"/>
                </a:solidFill>
              </a:rPr>
              <a:t>’ &amp; '</a:t>
            </a:r>
            <a:r>
              <a:rPr lang="en-US" sz="4000" dirty="0" err="1">
                <a:solidFill>
                  <a:srgbClr val="404040"/>
                </a:solidFill>
              </a:rPr>
              <a:t>total_fertility</a:t>
            </a:r>
            <a:r>
              <a:rPr lang="en-US" sz="4000" dirty="0">
                <a:solidFill>
                  <a:srgbClr val="404040"/>
                </a:solidFill>
              </a:rPr>
              <a:t>' : -0.76</a:t>
            </a:r>
          </a:p>
        </p:txBody>
      </p:sp>
      <p:sp>
        <p:nvSpPr>
          <p:cNvPr id="141" name="Google Shape;141;gdedb7a5c26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14496082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dedb7a5c2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0" name="Google Shape;140;gdedb7a5c26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indent="0">
              <a:lnSpc>
                <a:spcPct val="150000"/>
              </a:lnSpc>
              <a:buFont typeface="Arial" panose="020B0604020202020204" pitchFamily="34" charset="0"/>
              <a:buNone/>
            </a:pPr>
            <a:r>
              <a:rPr lang="en-US" sz="4000" dirty="0">
                <a:solidFill>
                  <a:srgbClr val="404040"/>
                </a:solidFill>
              </a:rPr>
              <a:t>As k increases, the sum of squared distance tends to zero. </a:t>
            </a:r>
          </a:p>
          <a:p>
            <a:pPr marL="0" indent="0">
              <a:lnSpc>
                <a:spcPct val="150000"/>
              </a:lnSpc>
              <a:buFont typeface="Arial" panose="020B0604020202020204" pitchFamily="34" charset="0"/>
              <a:buNone/>
            </a:pPr>
            <a:r>
              <a:rPr lang="en-US" sz="4000" dirty="0">
                <a:solidFill>
                  <a:srgbClr val="404040"/>
                </a:solidFill>
              </a:rPr>
              <a:t>Imagine we set k to its maximum value n (where n is number of samples) each sample will form its own cluster meaning sum of squared distances equals zero. Below is a plot of sum of squared distances for k in the range specified above. **If the plot looks like an arm, then the elbow on the arm is optimal k!</a:t>
            </a:r>
          </a:p>
        </p:txBody>
      </p:sp>
      <p:sp>
        <p:nvSpPr>
          <p:cNvPr id="141" name="Google Shape;141;gdedb7a5c26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2346850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dedb7a5c2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0" name="Google Shape;140;gdedb7a5c26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indent="0">
              <a:lnSpc>
                <a:spcPct val="150000"/>
              </a:lnSpc>
              <a:buFont typeface="Arial" panose="020B0604020202020204" pitchFamily="34" charset="0"/>
              <a:buNone/>
            </a:pPr>
            <a:r>
              <a:rPr lang="en-US" sz="4000" dirty="0">
                <a:solidFill>
                  <a:srgbClr val="404040"/>
                </a:solidFill>
              </a:rPr>
              <a:t>As k increases, the sum of squared distance tends to zero. </a:t>
            </a:r>
          </a:p>
          <a:p>
            <a:pPr marL="0" indent="0">
              <a:lnSpc>
                <a:spcPct val="150000"/>
              </a:lnSpc>
              <a:buFont typeface="Arial" panose="020B0604020202020204" pitchFamily="34" charset="0"/>
              <a:buNone/>
            </a:pPr>
            <a:r>
              <a:rPr lang="en-US" sz="4000" dirty="0">
                <a:solidFill>
                  <a:srgbClr val="404040"/>
                </a:solidFill>
              </a:rPr>
              <a:t>Imagine we set k to its maximum value n (where n is number of samples) each sample will form its own cluster meaning sum of squared distances equals zero. Below is a plot of sum of squared distances for k in the range specified above. **If the plot looks like an arm, then the elbow on the arm is optimal k!</a:t>
            </a:r>
          </a:p>
        </p:txBody>
      </p:sp>
      <p:sp>
        <p:nvSpPr>
          <p:cNvPr id="141" name="Google Shape;141;gdedb7a5c26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32465219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dedb7a5c2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0" name="Google Shape;140;gdedb7a5c26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indent="0">
              <a:lnSpc>
                <a:spcPct val="150000"/>
              </a:lnSpc>
              <a:buFont typeface="Arial" panose="020B0604020202020204" pitchFamily="34" charset="0"/>
              <a:buNone/>
            </a:pPr>
            <a:r>
              <a:rPr lang="en-US" sz="4000" dirty="0">
                <a:solidFill>
                  <a:srgbClr val="404040"/>
                </a:solidFill>
              </a:rPr>
              <a:t>As k increases, the sum of squared distance tends to zero. </a:t>
            </a:r>
          </a:p>
          <a:p>
            <a:pPr marL="0" indent="0">
              <a:lnSpc>
                <a:spcPct val="150000"/>
              </a:lnSpc>
              <a:buFont typeface="Arial" panose="020B0604020202020204" pitchFamily="34" charset="0"/>
              <a:buNone/>
            </a:pPr>
            <a:r>
              <a:rPr lang="en-US" sz="4000" dirty="0">
                <a:solidFill>
                  <a:srgbClr val="404040"/>
                </a:solidFill>
              </a:rPr>
              <a:t>Imagine we set k to its maximum value n (where n is number of samples) each sample will form its own cluster meaning sum of squared distances equals zero. Below is a plot of sum of squared distances for k in the range specified above. **If the plot looks like an arm, then the elbow on the arm is optimal k!</a:t>
            </a:r>
          </a:p>
        </p:txBody>
      </p:sp>
      <p:sp>
        <p:nvSpPr>
          <p:cNvPr id="141" name="Google Shape;141;gdedb7a5c26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dirty="0"/>
          </a:p>
        </p:txBody>
      </p:sp>
    </p:spTree>
    <p:extLst>
      <p:ext uri="{BB962C8B-B14F-4D97-AF65-F5344CB8AC3E}">
        <p14:creationId xmlns:p14="http://schemas.microsoft.com/office/powerpoint/2010/main" val="37240603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dedb7a5c2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0" name="Google Shape;140;gdedb7a5c26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algn="l"/>
            <a:r>
              <a:rPr lang="en-US" sz="2800" b="0" i="0" dirty="0">
                <a:solidFill>
                  <a:srgbClr val="000000"/>
                </a:solidFill>
                <a:effectLst/>
                <a:latin typeface="Lusitana"/>
              </a:rPr>
              <a:t>https://www.gatesnotes.com/books/factfulness</a:t>
            </a:r>
          </a:p>
          <a:p>
            <a:pPr algn="l"/>
            <a:r>
              <a:rPr lang="en-US" sz="2800" b="0" i="0" dirty="0">
                <a:solidFill>
                  <a:srgbClr val="000000"/>
                </a:solidFill>
                <a:effectLst/>
                <a:latin typeface="Lusitana"/>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dirty="0">
                <a:solidFill>
                  <a:srgbClr val="000000"/>
                </a:solidFill>
                <a:effectLst/>
                <a:latin typeface="Lusitana"/>
              </a:rPr>
              <a:t>However, finding poor countries and support them is enough? When those are the only rich and poor two options, you’re more likely to think anyone who doesn’t have a certain quality of life is “poor.”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dirty="0">
                <a:solidFill>
                  <a:srgbClr val="000000"/>
                </a:solidFill>
                <a:effectLst/>
                <a:latin typeface="Lusitana"/>
              </a:rPr>
              <a:t>In this way, it’s hard to prioritize which country should be aided first for the efficiency and pick up on progress if you divide the world into just two options. </a:t>
            </a:r>
          </a:p>
          <a:p>
            <a:pPr algn="l"/>
            <a:endParaRPr lang="en-US" sz="2800" b="0" i="0" dirty="0">
              <a:solidFill>
                <a:srgbClr val="000000"/>
              </a:solidFill>
              <a:effectLst/>
              <a:latin typeface="Lusitana"/>
            </a:endParaRPr>
          </a:p>
          <a:p>
            <a:pPr algn="l"/>
            <a:r>
              <a:rPr lang="en-US" sz="2800" b="0" i="0" dirty="0">
                <a:solidFill>
                  <a:srgbClr val="000000"/>
                </a:solidFill>
                <a:effectLst/>
                <a:latin typeface="Lusitana"/>
              </a:rPr>
              <a:t>Hans </a:t>
            </a:r>
            <a:r>
              <a:rPr lang="en-US" sz="2800" b="0" i="0" dirty="0" err="1">
                <a:solidFill>
                  <a:srgbClr val="000000"/>
                </a:solidFill>
                <a:effectLst/>
                <a:latin typeface="Lusitana"/>
              </a:rPr>
              <a:t>Rosling</a:t>
            </a:r>
            <a:r>
              <a:rPr lang="en-US" sz="2800" b="0" i="0" dirty="0">
                <a:solidFill>
                  <a:srgbClr val="000000"/>
                </a:solidFill>
                <a:effectLst/>
                <a:latin typeface="Lusitana"/>
              </a:rPr>
              <a:t> from ‘</a:t>
            </a:r>
            <a:r>
              <a:rPr lang="en-US" sz="2800" b="0" i="0" dirty="0" err="1">
                <a:solidFill>
                  <a:srgbClr val="000000"/>
                </a:solidFill>
                <a:effectLst/>
                <a:latin typeface="Lusitana"/>
              </a:rPr>
              <a:t>Factfulness</a:t>
            </a:r>
            <a:r>
              <a:rPr lang="en-US" sz="2800" b="0" i="0" dirty="0">
                <a:solidFill>
                  <a:srgbClr val="000000"/>
                </a:solidFill>
                <a:effectLst/>
                <a:latin typeface="Lusitana"/>
              </a:rPr>
              <a:t>’ compares this instinct to standing on top of a skyscraper and looking down at a city. All of the other buildings will look short to you whether they’re ten stories or 50 stories high. It’s the same with income. Life is significantly better for those on level 2 than level 1, but it’s hard to see that from level 4 unless you know to look for it.</a:t>
            </a:r>
          </a:p>
        </p:txBody>
      </p:sp>
      <p:sp>
        <p:nvSpPr>
          <p:cNvPr id="141" name="Google Shape;141;gdedb7a5c26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7844554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dedb7a5c2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0" name="Google Shape;140;gdedb7a5c26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algn="l"/>
            <a:r>
              <a:rPr lang="en-US" sz="2800" b="0" i="0" dirty="0">
                <a:solidFill>
                  <a:srgbClr val="000000"/>
                </a:solidFill>
                <a:effectLst/>
                <a:latin typeface="Lusitana"/>
              </a:rPr>
              <a:t>https://www.gatesnotes.com/books/factfulness</a:t>
            </a:r>
          </a:p>
          <a:p>
            <a:pPr algn="l"/>
            <a:r>
              <a:rPr lang="en-US" sz="2800" b="0" i="0" dirty="0">
                <a:solidFill>
                  <a:srgbClr val="000000"/>
                </a:solidFill>
                <a:effectLst/>
                <a:latin typeface="Lusitana"/>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dirty="0">
                <a:solidFill>
                  <a:srgbClr val="000000"/>
                </a:solidFill>
                <a:effectLst/>
                <a:latin typeface="Lusitana"/>
              </a:rPr>
              <a:t>However, finding poor countries and support them is enough? When those are the only rich and poor two options, you’re more likely to think anyone who doesn’t have a certain quality of life is “poor.”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dirty="0">
                <a:solidFill>
                  <a:srgbClr val="000000"/>
                </a:solidFill>
                <a:effectLst/>
                <a:latin typeface="Lusitana"/>
              </a:rPr>
              <a:t>In this way, it’s hard to prioritize which country should be aided first for the efficiency and pick up on progress if you divide the world into just two options. </a:t>
            </a:r>
          </a:p>
          <a:p>
            <a:pPr algn="l"/>
            <a:endParaRPr lang="en-US" sz="2800" b="0" i="0" dirty="0">
              <a:solidFill>
                <a:srgbClr val="000000"/>
              </a:solidFill>
              <a:effectLst/>
              <a:latin typeface="Lusitana"/>
            </a:endParaRPr>
          </a:p>
          <a:p>
            <a:pPr algn="l"/>
            <a:r>
              <a:rPr lang="en-US" sz="2800" b="0" i="0" dirty="0">
                <a:solidFill>
                  <a:srgbClr val="000000"/>
                </a:solidFill>
                <a:effectLst/>
                <a:latin typeface="Lusitana"/>
              </a:rPr>
              <a:t>Hans </a:t>
            </a:r>
            <a:r>
              <a:rPr lang="en-US" sz="2800" b="0" i="0" dirty="0" err="1">
                <a:solidFill>
                  <a:srgbClr val="000000"/>
                </a:solidFill>
                <a:effectLst/>
                <a:latin typeface="Lusitana"/>
              </a:rPr>
              <a:t>Rosling</a:t>
            </a:r>
            <a:r>
              <a:rPr lang="en-US" sz="2800" b="0" i="0" dirty="0">
                <a:solidFill>
                  <a:srgbClr val="000000"/>
                </a:solidFill>
                <a:effectLst/>
                <a:latin typeface="Lusitana"/>
              </a:rPr>
              <a:t> from ‘</a:t>
            </a:r>
            <a:r>
              <a:rPr lang="en-US" sz="2800" b="0" i="0" dirty="0" err="1">
                <a:solidFill>
                  <a:srgbClr val="000000"/>
                </a:solidFill>
                <a:effectLst/>
                <a:latin typeface="Lusitana"/>
              </a:rPr>
              <a:t>Factfulness</a:t>
            </a:r>
            <a:r>
              <a:rPr lang="en-US" sz="2800" b="0" i="0" dirty="0">
                <a:solidFill>
                  <a:srgbClr val="000000"/>
                </a:solidFill>
                <a:effectLst/>
                <a:latin typeface="Lusitana"/>
              </a:rPr>
              <a:t>’ compares this instinct to standing on top of a skyscraper and looking down at a city. All of the other buildings will look short to you whether they’re ten stories or 50 stories high. It’s the same with income. Life is significantly better for those on level 2 than level 1, but it’s hard to see that from level 4 unless you know to look for it.</a:t>
            </a:r>
          </a:p>
        </p:txBody>
      </p:sp>
      <p:sp>
        <p:nvSpPr>
          <p:cNvPr id="141" name="Google Shape;141;gdedb7a5c26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18084451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dedb7a5c2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0" name="Google Shape;140;gdedb7a5c26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indent="0">
              <a:lnSpc>
                <a:spcPct val="150000"/>
              </a:lnSpc>
              <a:buFont typeface="Arial" panose="020B0604020202020204" pitchFamily="34" charset="0"/>
              <a:buNone/>
            </a:pPr>
            <a:r>
              <a:rPr lang="en-US" sz="4000" dirty="0">
                <a:solidFill>
                  <a:srgbClr val="404040"/>
                </a:solidFill>
              </a:rPr>
              <a:t>As k increases, the sum of squared distance tends to zero. </a:t>
            </a:r>
          </a:p>
          <a:p>
            <a:pPr marL="0" indent="0">
              <a:lnSpc>
                <a:spcPct val="150000"/>
              </a:lnSpc>
              <a:buFont typeface="Arial" panose="020B0604020202020204" pitchFamily="34" charset="0"/>
              <a:buNone/>
            </a:pPr>
            <a:r>
              <a:rPr lang="en-US" sz="4000" dirty="0">
                <a:solidFill>
                  <a:srgbClr val="404040"/>
                </a:solidFill>
              </a:rPr>
              <a:t>Imagine we set k to its maximum value n (where n is number of samples) each sample will form its own cluster meaning sum of squared distances equals zero. Below is a plot of sum of squared distances for k in the range specified above. **If the plot looks like an arm, then the elbow on the arm is optimal k!</a:t>
            </a:r>
          </a:p>
        </p:txBody>
      </p:sp>
      <p:sp>
        <p:nvSpPr>
          <p:cNvPr id="141" name="Google Shape;141;gdedb7a5c26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dirty="0"/>
          </a:p>
        </p:txBody>
      </p:sp>
    </p:spTree>
    <p:extLst>
      <p:ext uri="{BB962C8B-B14F-4D97-AF65-F5344CB8AC3E}">
        <p14:creationId xmlns:p14="http://schemas.microsoft.com/office/powerpoint/2010/main" val="427498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D1C1D"/>
                </a:solidFill>
                <a:effectLst/>
                <a:latin typeface="Slack-Lato"/>
              </a:rPr>
              <a:t>So, when getting your information online, it’s always best to read multiple sources, not just one. It’s the equivalent of traveling around the world. Only when we surf the globe can we learn to see it as it really is, so that we may form our opinions based on facts, not feelings.</a:t>
            </a:r>
            <a:endParaRPr lang="en-US" dirty="0"/>
          </a:p>
        </p:txBody>
      </p:sp>
      <p:sp>
        <p:nvSpPr>
          <p:cNvPr id="4" name="Slide Number Placeholder 3"/>
          <p:cNvSpPr>
            <a:spLocks noGrp="1"/>
          </p:cNvSpPr>
          <p:nvPr>
            <p:ph type="sldNum" sz="quarter" idx="5"/>
          </p:nvPr>
        </p:nvSpPr>
        <p:spPr/>
        <p:txBody>
          <a:bodyPr/>
          <a:lstStyle/>
          <a:p>
            <a:fld id="{E841DD12-A002-4537-A7A9-713CFA081D3B}" type="slidenum">
              <a:rPr lang="en-US" smtClean="0"/>
              <a:t>17</a:t>
            </a:fld>
            <a:endParaRPr lang="en-US"/>
          </a:p>
        </p:txBody>
      </p:sp>
    </p:spTree>
    <p:extLst>
      <p:ext uri="{BB962C8B-B14F-4D97-AF65-F5344CB8AC3E}">
        <p14:creationId xmlns:p14="http://schemas.microsoft.com/office/powerpoint/2010/main" val="714926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solidFill>
                  <a:srgbClr val="1D1C1D"/>
                </a:solidFill>
                <a:effectLst/>
                <a:latin typeface="Calibri" panose="020F0502020204030204" pitchFamily="34" charset="0"/>
              </a:rPr>
              <a:t>In project 2, we created a web application based on the book ‘</a:t>
            </a:r>
            <a:r>
              <a:rPr lang="en-US" sz="1200" b="0" i="0" u="none" strike="noStrike" dirty="0" err="1">
                <a:solidFill>
                  <a:srgbClr val="1D1C1D"/>
                </a:solidFill>
                <a:effectLst/>
                <a:latin typeface="Calibri" panose="020F0502020204030204" pitchFamily="34" charset="0"/>
              </a:rPr>
              <a:t>Factfulness</a:t>
            </a:r>
            <a:r>
              <a:rPr lang="en-US" sz="1200" b="0" i="0" u="none" strike="noStrike" dirty="0">
                <a:solidFill>
                  <a:srgbClr val="1D1C1D"/>
                </a:solidFill>
                <a:effectLst/>
                <a:latin typeface="Calibri" panose="020F0502020204030204" pitchFamily="34" charset="0"/>
              </a:rPr>
              <a:t>’,  discussed how much our worldview is skewed across certain fronts, and found some correlation between our data and USAID's foreign aid trend.  Even though we learned the world is not as worst as we thought, there is still a lot of space where society can put effort to make a better world.</a:t>
            </a:r>
            <a:endParaRPr lang="en-US" dirty="0"/>
          </a:p>
        </p:txBody>
      </p:sp>
      <p:sp>
        <p:nvSpPr>
          <p:cNvPr id="4" name="Slide Number Placeholder 3"/>
          <p:cNvSpPr>
            <a:spLocks noGrp="1"/>
          </p:cNvSpPr>
          <p:nvPr>
            <p:ph type="sldNum" sz="quarter" idx="5"/>
          </p:nvPr>
        </p:nvSpPr>
        <p:spPr/>
        <p:txBody>
          <a:bodyPr/>
          <a:lstStyle/>
          <a:p>
            <a:fld id="{E841DD12-A002-4537-A7A9-713CFA081D3B}" type="slidenum">
              <a:rPr lang="en-US" smtClean="0"/>
              <a:t>3</a:t>
            </a:fld>
            <a:endParaRPr lang="en-US"/>
          </a:p>
        </p:txBody>
      </p:sp>
    </p:spTree>
    <p:extLst>
      <p:ext uri="{BB962C8B-B14F-4D97-AF65-F5344CB8AC3E}">
        <p14:creationId xmlns:p14="http://schemas.microsoft.com/office/powerpoint/2010/main" val="31278300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dedb7a5c2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0" name="Google Shape;140;gdedb7a5c26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algn="l"/>
            <a:r>
              <a:rPr lang="en-US" sz="1800" b="0" i="0" u="none" strike="noStrike" dirty="0">
                <a:solidFill>
                  <a:srgbClr val="1D1C1D"/>
                </a:solidFill>
                <a:effectLst/>
                <a:latin typeface="Calibri" panose="020F0502020204030204" pitchFamily="34" charset="0"/>
              </a:rPr>
              <a:t>Therefore, following the last part of Project 2, in our last project, we decided to dig deep into Foreign Aid sectors. </a:t>
            </a:r>
            <a:r>
              <a:rPr lang="en-US" sz="1200" i="0" dirty="0">
                <a:solidFill>
                  <a:srgbClr val="1A1A1A"/>
                </a:solidFill>
                <a:effectLst/>
              </a:rPr>
              <a:t>Foreign Aid is the international transfer of capital, goods, or services from a country or international organization for the benefit of the recipient country or its population. The most common type of foreign aid is official development assistance (ODA), which is assistance given to promote development and to combat </a:t>
            </a:r>
            <a:r>
              <a:rPr lang="en-US" sz="1200" b="1" i="0" dirty="0">
                <a:solidFill>
                  <a:srgbClr val="1A1A1A"/>
                </a:solidFill>
                <a:effectLst/>
              </a:rPr>
              <a:t>poverty</a:t>
            </a:r>
            <a:r>
              <a:rPr lang="en-US" sz="1200" i="0" dirty="0">
                <a:solidFill>
                  <a:srgbClr val="1A1A1A"/>
                </a:solidFill>
                <a:effectLst/>
              </a:rPr>
              <a:t>. </a:t>
            </a:r>
            <a:endParaRPr lang="en-US" sz="1200" b="0" i="0" dirty="0">
              <a:solidFill>
                <a:srgbClr val="202122"/>
              </a:solidFill>
              <a:effectLst/>
              <a:latin typeface="Calibri" panose="020F0502020204030204" pitchFamily="34" charset="0"/>
              <a:cs typeface="Calibri" panose="020F0502020204030204" pitchFamily="34" charset="0"/>
            </a:endParaRPr>
          </a:p>
        </p:txBody>
      </p:sp>
      <p:sp>
        <p:nvSpPr>
          <p:cNvPr id="141" name="Google Shape;141;gdedb7a5c26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3054036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dedb7a5c2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0" name="Google Shape;140;gdedb7a5c26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algn="l"/>
            <a:r>
              <a:rPr lang="en-US" sz="2800" b="0" i="0" dirty="0">
                <a:solidFill>
                  <a:srgbClr val="000000"/>
                </a:solidFill>
                <a:effectLst/>
                <a:latin typeface="Lusitana"/>
              </a:rPr>
              <a:t>https://www.gatesnotes.com/books/factfulness</a:t>
            </a:r>
          </a:p>
          <a:p>
            <a:pPr algn="l"/>
            <a:r>
              <a:rPr lang="en-US" sz="2800" b="0" i="0" dirty="0">
                <a:solidFill>
                  <a:srgbClr val="000000"/>
                </a:solidFill>
                <a:effectLst/>
                <a:latin typeface="Lusitana"/>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dirty="0">
                <a:solidFill>
                  <a:srgbClr val="000000"/>
                </a:solidFill>
                <a:effectLst/>
                <a:latin typeface="Lusitana"/>
              </a:rPr>
              <a:t>However, finding poor countries and support them is enough? When those are the only rich and poor two options, you’re more likely to think anyone who doesn’t have a certain quality of life is “poor.”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dirty="0">
                <a:solidFill>
                  <a:srgbClr val="000000"/>
                </a:solidFill>
                <a:effectLst/>
                <a:latin typeface="Lusitana"/>
              </a:rPr>
              <a:t>In this way, it’s hard to prioritize which country should be aided first for the efficiency and pick up on progress if you divide the world into just two options. </a:t>
            </a:r>
          </a:p>
          <a:p>
            <a:pPr algn="l"/>
            <a:endParaRPr lang="en-US" sz="2800" b="0" i="0" dirty="0">
              <a:solidFill>
                <a:srgbClr val="000000"/>
              </a:solidFill>
              <a:effectLst/>
              <a:latin typeface="Lusitana"/>
            </a:endParaRPr>
          </a:p>
          <a:p>
            <a:pPr algn="l"/>
            <a:r>
              <a:rPr lang="en-US" sz="2800" b="0" i="0" dirty="0">
                <a:solidFill>
                  <a:srgbClr val="000000"/>
                </a:solidFill>
                <a:effectLst/>
                <a:latin typeface="Lusitana"/>
              </a:rPr>
              <a:t>Hans </a:t>
            </a:r>
            <a:r>
              <a:rPr lang="en-US" sz="2800" b="0" i="0" dirty="0" err="1">
                <a:solidFill>
                  <a:srgbClr val="000000"/>
                </a:solidFill>
                <a:effectLst/>
                <a:latin typeface="Lusitana"/>
              </a:rPr>
              <a:t>Rosling</a:t>
            </a:r>
            <a:r>
              <a:rPr lang="en-US" sz="2800" b="0" i="0" dirty="0">
                <a:solidFill>
                  <a:srgbClr val="000000"/>
                </a:solidFill>
                <a:effectLst/>
                <a:latin typeface="Lusitana"/>
              </a:rPr>
              <a:t> from ‘</a:t>
            </a:r>
            <a:r>
              <a:rPr lang="en-US" sz="2800" b="0" i="0" dirty="0" err="1">
                <a:solidFill>
                  <a:srgbClr val="000000"/>
                </a:solidFill>
                <a:effectLst/>
                <a:latin typeface="Lusitana"/>
              </a:rPr>
              <a:t>Factfulness</a:t>
            </a:r>
            <a:r>
              <a:rPr lang="en-US" sz="2800" b="0" i="0" dirty="0">
                <a:solidFill>
                  <a:srgbClr val="000000"/>
                </a:solidFill>
                <a:effectLst/>
                <a:latin typeface="Lusitana"/>
              </a:rPr>
              <a:t>’ compares this instinct to standing on top of a skyscraper and looking down at a city. All of the other buildings will look short to you whether they’re ten stories or 50 stories high. It’s the same with income. Life is significantly better for those on level 2 than level 1, but it’s hard to see that from level 4 unless you know to look for it.</a:t>
            </a:r>
          </a:p>
        </p:txBody>
      </p:sp>
      <p:sp>
        <p:nvSpPr>
          <p:cNvPr id="141" name="Google Shape;141;gdedb7a5c26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1927592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dedb7a5c2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0" name="Google Shape;140;gdedb7a5c26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algn="l"/>
            <a:endParaRPr lang="en-US" sz="2800" b="0" i="0" dirty="0">
              <a:solidFill>
                <a:srgbClr val="000000"/>
              </a:solidFill>
              <a:effectLst/>
              <a:latin typeface="Lusitana"/>
            </a:endParaRPr>
          </a:p>
        </p:txBody>
      </p:sp>
      <p:sp>
        <p:nvSpPr>
          <p:cNvPr id="141" name="Google Shape;141;gdedb7a5c26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123696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dedb7a5c2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0" name="Google Shape;140;gdedb7a5c26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algn="l"/>
            <a:r>
              <a:rPr lang="en-US" sz="2800" b="0" i="0">
                <a:solidFill>
                  <a:srgbClr val="000000"/>
                </a:solidFill>
                <a:effectLst/>
                <a:latin typeface="Lusitana"/>
              </a:rPr>
              <a:t>https://www.gatesnotes.com/books/factfulness</a:t>
            </a:r>
          </a:p>
          <a:p>
            <a:pPr algn="l"/>
            <a:r>
              <a:rPr lang="en-US" sz="2800" b="0" i="0">
                <a:solidFill>
                  <a:srgbClr val="000000"/>
                </a:solidFill>
                <a:effectLst/>
                <a:latin typeface="Lusitana"/>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a:solidFill>
                  <a:srgbClr val="000000"/>
                </a:solidFill>
                <a:effectLst/>
                <a:latin typeface="Lusitana"/>
              </a:rPr>
              <a:t>However, finding poor countries and support them is enough? When those are the only rich and poor two options, you’re more likely to think anyone who doesn’t have a certain quality of life is “poor.”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a:solidFill>
                  <a:srgbClr val="000000"/>
                </a:solidFill>
                <a:effectLst/>
                <a:latin typeface="Lusitana"/>
              </a:rPr>
              <a:t>In this way, it’s hard to prioritize which country should be aided first for the efficiency and pick up on progress if you divide the world into just two options. </a:t>
            </a:r>
          </a:p>
          <a:p>
            <a:pPr algn="l"/>
            <a:endParaRPr lang="en-US" sz="2800" b="0" i="0">
              <a:solidFill>
                <a:srgbClr val="000000"/>
              </a:solidFill>
              <a:effectLst/>
              <a:latin typeface="Lusitana"/>
            </a:endParaRPr>
          </a:p>
          <a:p>
            <a:pPr algn="l"/>
            <a:r>
              <a:rPr lang="en-US" sz="2800" b="0" i="0">
                <a:solidFill>
                  <a:srgbClr val="000000"/>
                </a:solidFill>
                <a:effectLst/>
                <a:latin typeface="Lusitana"/>
              </a:rPr>
              <a:t>Hans Rosling from ‘Factfulness’ compares this instinct to standing on top of a skyscraper and looking down at a city. All of the other buildings will look short to you whether they’re ten stories or 50 stories high. It’s the same with income. Life is significantly better for those on level 2 than level 1, but it’s hard to see that from level 4 unless you know to look for it.</a:t>
            </a:r>
            <a:endParaRPr lang="en-US" sz="2800" b="0" i="0" dirty="0">
              <a:solidFill>
                <a:srgbClr val="000000"/>
              </a:solidFill>
              <a:effectLst/>
              <a:latin typeface="Lusitana"/>
            </a:endParaRPr>
          </a:p>
        </p:txBody>
      </p:sp>
      <p:sp>
        <p:nvSpPr>
          <p:cNvPr id="141" name="Google Shape;141;gdedb7a5c26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3947694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dedb7a5c2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0" name="Google Shape;140;gdedb7a5c26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algn="l"/>
            <a:endParaRPr lang="en-US" sz="2800" b="0" i="0" dirty="0">
              <a:solidFill>
                <a:srgbClr val="000000"/>
              </a:solidFill>
              <a:effectLst/>
              <a:latin typeface="Lusitana"/>
            </a:endParaRPr>
          </a:p>
        </p:txBody>
      </p:sp>
      <p:sp>
        <p:nvSpPr>
          <p:cNvPr id="141" name="Google Shape;141;gdedb7a5c26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10539743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dedb7a5c2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0" name="Google Shape;140;gdedb7a5c26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algn="l"/>
            <a:r>
              <a:rPr lang="en-US" sz="4000" b="0" i="0" dirty="0">
                <a:solidFill>
                  <a:srgbClr val="1A1A1A"/>
                </a:solidFill>
                <a:effectLst/>
                <a:latin typeface="Georgia" panose="02040502050405020303" pitchFamily="18" charset="0"/>
              </a:rPr>
              <a:t>https://www.britannica.com/topic/foreign-aid</a:t>
            </a:r>
          </a:p>
          <a:p>
            <a:pPr algn="l"/>
            <a:r>
              <a:rPr lang="en-US" sz="4000" b="0" i="0" dirty="0">
                <a:solidFill>
                  <a:srgbClr val="1A1A1A"/>
                </a:solidFill>
                <a:effectLst/>
                <a:latin typeface="Georgia" panose="02040502050405020303" pitchFamily="18" charset="0"/>
              </a:rPr>
              <a:t>Countries often provide foreign aid to </a:t>
            </a:r>
            <a:r>
              <a:rPr lang="en-US" sz="4000" b="0" i="0" u="none" strike="noStrike" dirty="0">
                <a:effectLst/>
                <a:latin typeface="Georgia" panose="02040502050405020303" pitchFamily="18" charset="0"/>
                <a:hlinkClick r:id="rId3"/>
              </a:rPr>
              <a:t>enhance</a:t>
            </a:r>
            <a:r>
              <a:rPr lang="en-US" sz="4000" b="0" i="0" dirty="0">
                <a:solidFill>
                  <a:srgbClr val="1A1A1A"/>
                </a:solidFill>
                <a:effectLst/>
                <a:latin typeface="Georgia" panose="02040502050405020303" pitchFamily="18" charset="0"/>
              </a:rPr>
              <a:t> their own security. Thus, economic assistance may be used to prevent friendly governments from falling under the influence of unfriendly ones or as payment for the right to establish or use military bases on foreign soil. Foreign aid also may be used to achieve a country’s diplomatic goals, enabling it to gain diplomatic recognition, to garner support for its positions in international organizations, or to increase its diplomats’ access to foreign officials. Other purposes of foreign aid include promoting a country’s exports (e.g., through programs that require the recipient country to use the aid to purchase the donor country’s agricultural products or manufactured goods) and spreading its language, </a:t>
            </a:r>
            <a:r>
              <a:rPr lang="en-US" sz="4000" b="0" i="0" u="none" strike="noStrike" dirty="0">
                <a:effectLst/>
                <a:latin typeface="Georgia" panose="02040502050405020303" pitchFamily="18" charset="0"/>
                <a:hlinkClick r:id="rId4"/>
              </a:rPr>
              <a:t>culture</a:t>
            </a:r>
            <a:r>
              <a:rPr lang="en-US" sz="4000" b="0" i="0" dirty="0">
                <a:solidFill>
                  <a:srgbClr val="1A1A1A"/>
                </a:solidFill>
                <a:effectLst/>
                <a:latin typeface="Georgia" panose="02040502050405020303" pitchFamily="18" charset="0"/>
              </a:rPr>
              <a:t>, or religion. </a:t>
            </a:r>
            <a:r>
              <a:rPr lang="en-US" sz="5400" b="0" i="0" dirty="0">
                <a:solidFill>
                  <a:srgbClr val="1A1A1A"/>
                </a:solidFill>
                <a:effectLst/>
                <a:latin typeface="Georgia" panose="02040502050405020303" pitchFamily="18" charset="0"/>
              </a:rPr>
              <a:t>Countries also provide aid to relieve suffering caused by natural or man-made disasters such as famine, disease, and war, to promote economic development, to help establish or strengthen political institutions, and to address a variety of transnational problems including disease, </a:t>
            </a:r>
            <a:r>
              <a:rPr lang="en-US" sz="5400" b="0" i="0" u="none" strike="noStrike" dirty="0">
                <a:solidFill>
                  <a:srgbClr val="14599D"/>
                </a:solidFill>
                <a:effectLst/>
                <a:latin typeface="Georgia" panose="02040502050405020303" pitchFamily="18" charset="0"/>
                <a:hlinkClick r:id="rId5"/>
              </a:rPr>
              <a:t>terrorism</a:t>
            </a:r>
            <a:r>
              <a:rPr lang="en-US" sz="5400" b="0" i="0" dirty="0">
                <a:solidFill>
                  <a:srgbClr val="1A1A1A"/>
                </a:solidFill>
                <a:effectLst/>
                <a:latin typeface="Georgia" panose="02040502050405020303" pitchFamily="18" charset="0"/>
              </a:rPr>
              <a:t> and other crimes, and destruction of the </a:t>
            </a:r>
            <a:r>
              <a:rPr lang="en-US" sz="5400" b="0" i="0" u="none" strike="noStrike" dirty="0">
                <a:effectLst/>
                <a:latin typeface="Georgia" panose="02040502050405020303" pitchFamily="18" charset="0"/>
                <a:hlinkClick r:id="rId6"/>
              </a:rPr>
              <a:t>environment</a:t>
            </a:r>
            <a:r>
              <a:rPr lang="en-US" sz="5400" b="0" i="0" dirty="0">
                <a:solidFill>
                  <a:srgbClr val="1A1A1A"/>
                </a:solidFill>
                <a:effectLst/>
                <a:latin typeface="Georgia" panose="02040502050405020303" pitchFamily="18" charset="0"/>
              </a:rPr>
              <a:t>. Because most foreign aid programs are designed to serve several of these purposes simultaneously, it is difficult to identify any one of them as most important.</a:t>
            </a:r>
            <a:endParaRPr lang="en-US" sz="2800" b="0" i="0" dirty="0">
              <a:solidFill>
                <a:srgbClr val="000000"/>
              </a:solidFill>
              <a:effectLst/>
              <a:latin typeface="Lusitana"/>
            </a:endParaRPr>
          </a:p>
        </p:txBody>
      </p:sp>
      <p:sp>
        <p:nvSpPr>
          <p:cNvPr id="141" name="Google Shape;141;gdedb7a5c26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2566449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E9C21-5EFB-452A-A9A9-959381BF7D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95606F-5CED-419D-ADF0-162CCCA09B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D02DD0-E315-45B1-B912-77C57A629A21}"/>
              </a:ext>
            </a:extLst>
          </p:cNvPr>
          <p:cNvSpPr>
            <a:spLocks noGrp="1"/>
          </p:cNvSpPr>
          <p:nvPr>
            <p:ph type="dt" sz="half" idx="10"/>
          </p:nvPr>
        </p:nvSpPr>
        <p:spPr/>
        <p:txBody>
          <a:bodyPr/>
          <a:lstStyle/>
          <a:p>
            <a:fld id="{E325C99A-CD2B-4579-94B2-31E05F611364}" type="datetimeFigureOut">
              <a:rPr lang="en-US" smtClean="0"/>
              <a:t>9/26/2021</a:t>
            </a:fld>
            <a:endParaRPr lang="en-US"/>
          </a:p>
        </p:txBody>
      </p:sp>
      <p:sp>
        <p:nvSpPr>
          <p:cNvPr id="5" name="Footer Placeholder 4">
            <a:extLst>
              <a:ext uri="{FF2B5EF4-FFF2-40B4-BE49-F238E27FC236}">
                <a16:creationId xmlns:a16="http://schemas.microsoft.com/office/drawing/2014/main" id="{1AE30E36-4ED0-4426-8DD5-41B1C27721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280562-A92F-4B22-9819-6EAB8DFB938B}"/>
              </a:ext>
            </a:extLst>
          </p:cNvPr>
          <p:cNvSpPr>
            <a:spLocks noGrp="1"/>
          </p:cNvSpPr>
          <p:nvPr>
            <p:ph type="sldNum" sz="quarter" idx="12"/>
          </p:nvPr>
        </p:nvSpPr>
        <p:spPr/>
        <p:txBody>
          <a:bodyPr/>
          <a:lstStyle/>
          <a:p>
            <a:fld id="{BAFEFA1B-6C69-41B7-93F2-11F99732C081}" type="slidenum">
              <a:rPr lang="en-US" smtClean="0"/>
              <a:t>‹#›</a:t>
            </a:fld>
            <a:endParaRPr lang="en-US"/>
          </a:p>
        </p:txBody>
      </p:sp>
    </p:spTree>
    <p:extLst>
      <p:ext uri="{BB962C8B-B14F-4D97-AF65-F5344CB8AC3E}">
        <p14:creationId xmlns:p14="http://schemas.microsoft.com/office/powerpoint/2010/main" val="3647281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41A6C-F5FA-4221-9402-E7674E7E83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A110661-445C-4DD8-ABE7-A88F225219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6A908C-1D84-4181-A629-46254B1610DE}"/>
              </a:ext>
            </a:extLst>
          </p:cNvPr>
          <p:cNvSpPr>
            <a:spLocks noGrp="1"/>
          </p:cNvSpPr>
          <p:nvPr>
            <p:ph type="dt" sz="half" idx="10"/>
          </p:nvPr>
        </p:nvSpPr>
        <p:spPr/>
        <p:txBody>
          <a:bodyPr/>
          <a:lstStyle/>
          <a:p>
            <a:fld id="{E325C99A-CD2B-4579-94B2-31E05F611364}" type="datetimeFigureOut">
              <a:rPr lang="en-US" smtClean="0"/>
              <a:t>9/26/2021</a:t>
            </a:fld>
            <a:endParaRPr lang="en-US"/>
          </a:p>
        </p:txBody>
      </p:sp>
      <p:sp>
        <p:nvSpPr>
          <p:cNvPr id="5" name="Footer Placeholder 4">
            <a:extLst>
              <a:ext uri="{FF2B5EF4-FFF2-40B4-BE49-F238E27FC236}">
                <a16:creationId xmlns:a16="http://schemas.microsoft.com/office/drawing/2014/main" id="{FCFCEE61-FABB-4EDE-BF24-DF8B9D5431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103E79-9736-4975-84F7-78DAB619A5E5}"/>
              </a:ext>
            </a:extLst>
          </p:cNvPr>
          <p:cNvSpPr>
            <a:spLocks noGrp="1"/>
          </p:cNvSpPr>
          <p:nvPr>
            <p:ph type="sldNum" sz="quarter" idx="12"/>
          </p:nvPr>
        </p:nvSpPr>
        <p:spPr/>
        <p:txBody>
          <a:bodyPr/>
          <a:lstStyle/>
          <a:p>
            <a:fld id="{BAFEFA1B-6C69-41B7-93F2-11F99732C081}" type="slidenum">
              <a:rPr lang="en-US" smtClean="0"/>
              <a:t>‹#›</a:t>
            </a:fld>
            <a:endParaRPr lang="en-US"/>
          </a:p>
        </p:txBody>
      </p:sp>
    </p:spTree>
    <p:extLst>
      <p:ext uri="{BB962C8B-B14F-4D97-AF65-F5344CB8AC3E}">
        <p14:creationId xmlns:p14="http://schemas.microsoft.com/office/powerpoint/2010/main" val="2328353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94557C-1CF6-419A-A144-2A28A2BE72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431205-92F5-4C77-B9DD-1BB2547700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C9FC07-247B-475D-9DAE-FD1D7487003F}"/>
              </a:ext>
            </a:extLst>
          </p:cNvPr>
          <p:cNvSpPr>
            <a:spLocks noGrp="1"/>
          </p:cNvSpPr>
          <p:nvPr>
            <p:ph type="dt" sz="half" idx="10"/>
          </p:nvPr>
        </p:nvSpPr>
        <p:spPr/>
        <p:txBody>
          <a:bodyPr/>
          <a:lstStyle/>
          <a:p>
            <a:fld id="{E325C99A-CD2B-4579-94B2-31E05F611364}" type="datetimeFigureOut">
              <a:rPr lang="en-US" smtClean="0"/>
              <a:t>9/26/2021</a:t>
            </a:fld>
            <a:endParaRPr lang="en-US"/>
          </a:p>
        </p:txBody>
      </p:sp>
      <p:sp>
        <p:nvSpPr>
          <p:cNvPr id="5" name="Footer Placeholder 4">
            <a:extLst>
              <a:ext uri="{FF2B5EF4-FFF2-40B4-BE49-F238E27FC236}">
                <a16:creationId xmlns:a16="http://schemas.microsoft.com/office/drawing/2014/main" id="{27FB0919-01D5-4C8D-A2AB-F30ABB7B66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181094-5A23-47A9-8B28-FA9E8E7E86A6}"/>
              </a:ext>
            </a:extLst>
          </p:cNvPr>
          <p:cNvSpPr>
            <a:spLocks noGrp="1"/>
          </p:cNvSpPr>
          <p:nvPr>
            <p:ph type="sldNum" sz="quarter" idx="12"/>
          </p:nvPr>
        </p:nvSpPr>
        <p:spPr/>
        <p:txBody>
          <a:bodyPr/>
          <a:lstStyle/>
          <a:p>
            <a:fld id="{BAFEFA1B-6C69-41B7-93F2-11F99732C081}" type="slidenum">
              <a:rPr lang="en-US" smtClean="0"/>
              <a:t>‹#›</a:t>
            </a:fld>
            <a:endParaRPr lang="en-US"/>
          </a:p>
        </p:txBody>
      </p:sp>
    </p:spTree>
    <p:extLst>
      <p:ext uri="{BB962C8B-B14F-4D97-AF65-F5344CB8AC3E}">
        <p14:creationId xmlns:p14="http://schemas.microsoft.com/office/powerpoint/2010/main" val="1781394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69746-F98F-4046-8859-59CAF97537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DDE148-25CB-4508-B133-1F2694093D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B62846-A78D-4584-A3F5-A64B7FB27406}"/>
              </a:ext>
            </a:extLst>
          </p:cNvPr>
          <p:cNvSpPr>
            <a:spLocks noGrp="1"/>
          </p:cNvSpPr>
          <p:nvPr>
            <p:ph type="dt" sz="half" idx="10"/>
          </p:nvPr>
        </p:nvSpPr>
        <p:spPr/>
        <p:txBody>
          <a:bodyPr/>
          <a:lstStyle/>
          <a:p>
            <a:fld id="{E325C99A-CD2B-4579-94B2-31E05F611364}" type="datetimeFigureOut">
              <a:rPr lang="en-US" smtClean="0"/>
              <a:t>9/26/2021</a:t>
            </a:fld>
            <a:endParaRPr lang="en-US"/>
          </a:p>
        </p:txBody>
      </p:sp>
      <p:sp>
        <p:nvSpPr>
          <p:cNvPr id="5" name="Footer Placeholder 4">
            <a:extLst>
              <a:ext uri="{FF2B5EF4-FFF2-40B4-BE49-F238E27FC236}">
                <a16:creationId xmlns:a16="http://schemas.microsoft.com/office/drawing/2014/main" id="{B2C2E277-7E43-4F10-9851-133700D17F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89CA51-2D95-45E5-8DE4-6154E1AE15AE}"/>
              </a:ext>
            </a:extLst>
          </p:cNvPr>
          <p:cNvSpPr>
            <a:spLocks noGrp="1"/>
          </p:cNvSpPr>
          <p:nvPr>
            <p:ph type="sldNum" sz="quarter" idx="12"/>
          </p:nvPr>
        </p:nvSpPr>
        <p:spPr/>
        <p:txBody>
          <a:bodyPr/>
          <a:lstStyle/>
          <a:p>
            <a:fld id="{BAFEFA1B-6C69-41B7-93F2-11F99732C081}" type="slidenum">
              <a:rPr lang="en-US" smtClean="0"/>
              <a:t>‹#›</a:t>
            </a:fld>
            <a:endParaRPr lang="en-US"/>
          </a:p>
        </p:txBody>
      </p:sp>
    </p:spTree>
    <p:extLst>
      <p:ext uri="{BB962C8B-B14F-4D97-AF65-F5344CB8AC3E}">
        <p14:creationId xmlns:p14="http://schemas.microsoft.com/office/powerpoint/2010/main" val="2329295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08943-F3CB-40F7-BEBF-79C6BD570B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3632FCC-B8A1-48EE-B134-E3B2807560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6D000E-C5ED-4D80-9950-1E6DAC758936}"/>
              </a:ext>
            </a:extLst>
          </p:cNvPr>
          <p:cNvSpPr>
            <a:spLocks noGrp="1"/>
          </p:cNvSpPr>
          <p:nvPr>
            <p:ph type="dt" sz="half" idx="10"/>
          </p:nvPr>
        </p:nvSpPr>
        <p:spPr/>
        <p:txBody>
          <a:bodyPr/>
          <a:lstStyle/>
          <a:p>
            <a:fld id="{E325C99A-CD2B-4579-94B2-31E05F611364}" type="datetimeFigureOut">
              <a:rPr lang="en-US" smtClean="0"/>
              <a:t>9/26/2021</a:t>
            </a:fld>
            <a:endParaRPr lang="en-US"/>
          </a:p>
        </p:txBody>
      </p:sp>
      <p:sp>
        <p:nvSpPr>
          <p:cNvPr id="5" name="Footer Placeholder 4">
            <a:extLst>
              <a:ext uri="{FF2B5EF4-FFF2-40B4-BE49-F238E27FC236}">
                <a16:creationId xmlns:a16="http://schemas.microsoft.com/office/drawing/2014/main" id="{5F10A5C5-A66A-4F4F-9FCF-F62618BFCA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8D8B8A-66B2-4FA1-87AB-687FFA57A94B}"/>
              </a:ext>
            </a:extLst>
          </p:cNvPr>
          <p:cNvSpPr>
            <a:spLocks noGrp="1"/>
          </p:cNvSpPr>
          <p:nvPr>
            <p:ph type="sldNum" sz="quarter" idx="12"/>
          </p:nvPr>
        </p:nvSpPr>
        <p:spPr/>
        <p:txBody>
          <a:bodyPr/>
          <a:lstStyle/>
          <a:p>
            <a:fld id="{BAFEFA1B-6C69-41B7-93F2-11F99732C081}" type="slidenum">
              <a:rPr lang="en-US" smtClean="0"/>
              <a:t>‹#›</a:t>
            </a:fld>
            <a:endParaRPr lang="en-US"/>
          </a:p>
        </p:txBody>
      </p:sp>
    </p:spTree>
    <p:extLst>
      <p:ext uri="{BB962C8B-B14F-4D97-AF65-F5344CB8AC3E}">
        <p14:creationId xmlns:p14="http://schemas.microsoft.com/office/powerpoint/2010/main" val="1516474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35498-94AE-49B4-B9A2-92A389CF82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575914-13EF-43E6-9A5B-993C3C26CF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51C7CF8-4131-4BC7-899E-D2E4C1F43B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2E093C-C5EE-4D48-AEDC-1564118464C1}"/>
              </a:ext>
            </a:extLst>
          </p:cNvPr>
          <p:cNvSpPr>
            <a:spLocks noGrp="1"/>
          </p:cNvSpPr>
          <p:nvPr>
            <p:ph type="dt" sz="half" idx="10"/>
          </p:nvPr>
        </p:nvSpPr>
        <p:spPr/>
        <p:txBody>
          <a:bodyPr/>
          <a:lstStyle/>
          <a:p>
            <a:fld id="{E325C99A-CD2B-4579-94B2-31E05F611364}" type="datetimeFigureOut">
              <a:rPr lang="en-US" smtClean="0"/>
              <a:t>9/26/2021</a:t>
            </a:fld>
            <a:endParaRPr lang="en-US"/>
          </a:p>
        </p:txBody>
      </p:sp>
      <p:sp>
        <p:nvSpPr>
          <p:cNvPr id="6" name="Footer Placeholder 5">
            <a:extLst>
              <a:ext uri="{FF2B5EF4-FFF2-40B4-BE49-F238E27FC236}">
                <a16:creationId xmlns:a16="http://schemas.microsoft.com/office/drawing/2014/main" id="{719566B1-9971-4DD7-877D-76121F2A70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D4F2F7-F45D-420B-B7CF-0A6F34177431}"/>
              </a:ext>
            </a:extLst>
          </p:cNvPr>
          <p:cNvSpPr>
            <a:spLocks noGrp="1"/>
          </p:cNvSpPr>
          <p:nvPr>
            <p:ph type="sldNum" sz="quarter" idx="12"/>
          </p:nvPr>
        </p:nvSpPr>
        <p:spPr/>
        <p:txBody>
          <a:bodyPr/>
          <a:lstStyle/>
          <a:p>
            <a:fld id="{BAFEFA1B-6C69-41B7-93F2-11F99732C081}" type="slidenum">
              <a:rPr lang="en-US" smtClean="0"/>
              <a:t>‹#›</a:t>
            </a:fld>
            <a:endParaRPr lang="en-US"/>
          </a:p>
        </p:txBody>
      </p:sp>
    </p:spTree>
    <p:extLst>
      <p:ext uri="{BB962C8B-B14F-4D97-AF65-F5344CB8AC3E}">
        <p14:creationId xmlns:p14="http://schemas.microsoft.com/office/powerpoint/2010/main" val="3798930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4681E-496A-4813-9D5C-727D2EDB85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806804-446C-4290-BEAC-6F15114D2C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0A1126-023D-4D73-8E11-48E648E56E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FDD0DCD-134E-4C1E-BBF1-3E398AC5F8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F675D9-867B-41A2-8BE1-8A2AC01265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7E383F2-7B2F-4B59-AB72-79235257262A}"/>
              </a:ext>
            </a:extLst>
          </p:cNvPr>
          <p:cNvSpPr>
            <a:spLocks noGrp="1"/>
          </p:cNvSpPr>
          <p:nvPr>
            <p:ph type="dt" sz="half" idx="10"/>
          </p:nvPr>
        </p:nvSpPr>
        <p:spPr/>
        <p:txBody>
          <a:bodyPr/>
          <a:lstStyle/>
          <a:p>
            <a:fld id="{E325C99A-CD2B-4579-94B2-31E05F611364}" type="datetimeFigureOut">
              <a:rPr lang="en-US" smtClean="0"/>
              <a:t>9/26/2021</a:t>
            </a:fld>
            <a:endParaRPr lang="en-US"/>
          </a:p>
        </p:txBody>
      </p:sp>
      <p:sp>
        <p:nvSpPr>
          <p:cNvPr id="8" name="Footer Placeholder 7">
            <a:extLst>
              <a:ext uri="{FF2B5EF4-FFF2-40B4-BE49-F238E27FC236}">
                <a16:creationId xmlns:a16="http://schemas.microsoft.com/office/drawing/2014/main" id="{CFDA9654-9277-4138-865B-E233CD432B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5AA9D7-A16F-44DD-A7CD-20DD3025369E}"/>
              </a:ext>
            </a:extLst>
          </p:cNvPr>
          <p:cNvSpPr>
            <a:spLocks noGrp="1"/>
          </p:cNvSpPr>
          <p:nvPr>
            <p:ph type="sldNum" sz="quarter" idx="12"/>
          </p:nvPr>
        </p:nvSpPr>
        <p:spPr/>
        <p:txBody>
          <a:bodyPr/>
          <a:lstStyle/>
          <a:p>
            <a:fld id="{BAFEFA1B-6C69-41B7-93F2-11F99732C081}" type="slidenum">
              <a:rPr lang="en-US" smtClean="0"/>
              <a:t>‹#›</a:t>
            </a:fld>
            <a:endParaRPr lang="en-US"/>
          </a:p>
        </p:txBody>
      </p:sp>
    </p:spTree>
    <p:extLst>
      <p:ext uri="{BB962C8B-B14F-4D97-AF65-F5344CB8AC3E}">
        <p14:creationId xmlns:p14="http://schemas.microsoft.com/office/powerpoint/2010/main" val="998751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21D83-D8AC-43AE-B444-C8694508F6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D4E6BE-C7B2-4A49-9230-6F3D683FE3EF}"/>
              </a:ext>
            </a:extLst>
          </p:cNvPr>
          <p:cNvSpPr>
            <a:spLocks noGrp="1"/>
          </p:cNvSpPr>
          <p:nvPr>
            <p:ph type="dt" sz="half" idx="10"/>
          </p:nvPr>
        </p:nvSpPr>
        <p:spPr/>
        <p:txBody>
          <a:bodyPr/>
          <a:lstStyle/>
          <a:p>
            <a:fld id="{E325C99A-CD2B-4579-94B2-31E05F611364}" type="datetimeFigureOut">
              <a:rPr lang="en-US" smtClean="0"/>
              <a:t>9/26/2021</a:t>
            </a:fld>
            <a:endParaRPr lang="en-US"/>
          </a:p>
        </p:txBody>
      </p:sp>
      <p:sp>
        <p:nvSpPr>
          <p:cNvPr id="4" name="Footer Placeholder 3">
            <a:extLst>
              <a:ext uri="{FF2B5EF4-FFF2-40B4-BE49-F238E27FC236}">
                <a16:creationId xmlns:a16="http://schemas.microsoft.com/office/drawing/2014/main" id="{B156371E-2F64-4053-8DBE-3DCCF59D2C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5E7F4F-7FDD-43FE-99E0-AC9E5C10E9C1}"/>
              </a:ext>
            </a:extLst>
          </p:cNvPr>
          <p:cNvSpPr>
            <a:spLocks noGrp="1"/>
          </p:cNvSpPr>
          <p:nvPr>
            <p:ph type="sldNum" sz="quarter" idx="12"/>
          </p:nvPr>
        </p:nvSpPr>
        <p:spPr/>
        <p:txBody>
          <a:bodyPr/>
          <a:lstStyle/>
          <a:p>
            <a:fld id="{BAFEFA1B-6C69-41B7-93F2-11F99732C081}" type="slidenum">
              <a:rPr lang="en-US" smtClean="0"/>
              <a:t>‹#›</a:t>
            </a:fld>
            <a:endParaRPr lang="en-US"/>
          </a:p>
        </p:txBody>
      </p:sp>
    </p:spTree>
    <p:extLst>
      <p:ext uri="{BB962C8B-B14F-4D97-AF65-F5344CB8AC3E}">
        <p14:creationId xmlns:p14="http://schemas.microsoft.com/office/powerpoint/2010/main" val="1733246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7D24FF-8CC1-4EE1-A2BF-572E49CEEF87}"/>
              </a:ext>
            </a:extLst>
          </p:cNvPr>
          <p:cNvSpPr>
            <a:spLocks noGrp="1"/>
          </p:cNvSpPr>
          <p:nvPr>
            <p:ph type="dt" sz="half" idx="10"/>
          </p:nvPr>
        </p:nvSpPr>
        <p:spPr/>
        <p:txBody>
          <a:bodyPr/>
          <a:lstStyle/>
          <a:p>
            <a:fld id="{E325C99A-CD2B-4579-94B2-31E05F611364}" type="datetimeFigureOut">
              <a:rPr lang="en-US" smtClean="0"/>
              <a:t>9/26/2021</a:t>
            </a:fld>
            <a:endParaRPr lang="en-US"/>
          </a:p>
        </p:txBody>
      </p:sp>
      <p:sp>
        <p:nvSpPr>
          <p:cNvPr id="3" name="Footer Placeholder 2">
            <a:extLst>
              <a:ext uri="{FF2B5EF4-FFF2-40B4-BE49-F238E27FC236}">
                <a16:creationId xmlns:a16="http://schemas.microsoft.com/office/drawing/2014/main" id="{A8EB81BC-95BE-40DE-B4EC-2272E76EA0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41256F-742A-4272-9604-E888FC46C6A7}"/>
              </a:ext>
            </a:extLst>
          </p:cNvPr>
          <p:cNvSpPr>
            <a:spLocks noGrp="1"/>
          </p:cNvSpPr>
          <p:nvPr>
            <p:ph type="sldNum" sz="quarter" idx="12"/>
          </p:nvPr>
        </p:nvSpPr>
        <p:spPr/>
        <p:txBody>
          <a:bodyPr/>
          <a:lstStyle/>
          <a:p>
            <a:fld id="{BAFEFA1B-6C69-41B7-93F2-11F99732C081}" type="slidenum">
              <a:rPr lang="en-US" smtClean="0"/>
              <a:t>‹#›</a:t>
            </a:fld>
            <a:endParaRPr lang="en-US"/>
          </a:p>
        </p:txBody>
      </p:sp>
    </p:spTree>
    <p:extLst>
      <p:ext uri="{BB962C8B-B14F-4D97-AF65-F5344CB8AC3E}">
        <p14:creationId xmlns:p14="http://schemas.microsoft.com/office/powerpoint/2010/main" val="1953989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C3716-58E3-403A-B98B-41FA9CB291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77994C-7F5D-4F97-827A-C80A7F8DAE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7E982D7-A3C7-444B-8655-F10F473E10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2FB322-8910-4CC3-81EE-B1F4121E4693}"/>
              </a:ext>
            </a:extLst>
          </p:cNvPr>
          <p:cNvSpPr>
            <a:spLocks noGrp="1"/>
          </p:cNvSpPr>
          <p:nvPr>
            <p:ph type="dt" sz="half" idx="10"/>
          </p:nvPr>
        </p:nvSpPr>
        <p:spPr/>
        <p:txBody>
          <a:bodyPr/>
          <a:lstStyle/>
          <a:p>
            <a:fld id="{E325C99A-CD2B-4579-94B2-31E05F611364}" type="datetimeFigureOut">
              <a:rPr lang="en-US" smtClean="0"/>
              <a:t>9/26/2021</a:t>
            </a:fld>
            <a:endParaRPr lang="en-US"/>
          </a:p>
        </p:txBody>
      </p:sp>
      <p:sp>
        <p:nvSpPr>
          <p:cNvPr id="6" name="Footer Placeholder 5">
            <a:extLst>
              <a:ext uri="{FF2B5EF4-FFF2-40B4-BE49-F238E27FC236}">
                <a16:creationId xmlns:a16="http://schemas.microsoft.com/office/drawing/2014/main" id="{CDB78075-5166-441F-99B3-C38B4010CD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50CB14-FE21-44EB-A39D-83C5E2DAEA75}"/>
              </a:ext>
            </a:extLst>
          </p:cNvPr>
          <p:cNvSpPr>
            <a:spLocks noGrp="1"/>
          </p:cNvSpPr>
          <p:nvPr>
            <p:ph type="sldNum" sz="quarter" idx="12"/>
          </p:nvPr>
        </p:nvSpPr>
        <p:spPr/>
        <p:txBody>
          <a:bodyPr/>
          <a:lstStyle/>
          <a:p>
            <a:fld id="{BAFEFA1B-6C69-41B7-93F2-11F99732C081}" type="slidenum">
              <a:rPr lang="en-US" smtClean="0"/>
              <a:t>‹#›</a:t>
            </a:fld>
            <a:endParaRPr lang="en-US"/>
          </a:p>
        </p:txBody>
      </p:sp>
    </p:spTree>
    <p:extLst>
      <p:ext uri="{BB962C8B-B14F-4D97-AF65-F5344CB8AC3E}">
        <p14:creationId xmlns:p14="http://schemas.microsoft.com/office/powerpoint/2010/main" val="2936079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5155A-3C7B-4E58-853D-B516DD42A8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3E6922-C8B4-428B-8E7C-C8DF7D64FA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7EFA5C-514C-4DAC-806D-2F0014A8C9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84D514-CC19-4E6A-A89E-8E8B7B9776F7}"/>
              </a:ext>
            </a:extLst>
          </p:cNvPr>
          <p:cNvSpPr>
            <a:spLocks noGrp="1"/>
          </p:cNvSpPr>
          <p:nvPr>
            <p:ph type="dt" sz="half" idx="10"/>
          </p:nvPr>
        </p:nvSpPr>
        <p:spPr/>
        <p:txBody>
          <a:bodyPr/>
          <a:lstStyle/>
          <a:p>
            <a:fld id="{E325C99A-CD2B-4579-94B2-31E05F611364}" type="datetimeFigureOut">
              <a:rPr lang="en-US" smtClean="0"/>
              <a:t>9/26/2021</a:t>
            </a:fld>
            <a:endParaRPr lang="en-US"/>
          </a:p>
        </p:txBody>
      </p:sp>
      <p:sp>
        <p:nvSpPr>
          <p:cNvPr id="6" name="Footer Placeholder 5">
            <a:extLst>
              <a:ext uri="{FF2B5EF4-FFF2-40B4-BE49-F238E27FC236}">
                <a16:creationId xmlns:a16="http://schemas.microsoft.com/office/drawing/2014/main" id="{0CAE2D61-8242-45F7-ABFD-5EE4BD5B6C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692726-7CBF-425F-A9FA-862C1B862D58}"/>
              </a:ext>
            </a:extLst>
          </p:cNvPr>
          <p:cNvSpPr>
            <a:spLocks noGrp="1"/>
          </p:cNvSpPr>
          <p:nvPr>
            <p:ph type="sldNum" sz="quarter" idx="12"/>
          </p:nvPr>
        </p:nvSpPr>
        <p:spPr/>
        <p:txBody>
          <a:bodyPr/>
          <a:lstStyle/>
          <a:p>
            <a:fld id="{BAFEFA1B-6C69-41B7-93F2-11F99732C081}" type="slidenum">
              <a:rPr lang="en-US" smtClean="0"/>
              <a:t>‹#›</a:t>
            </a:fld>
            <a:endParaRPr lang="en-US"/>
          </a:p>
        </p:txBody>
      </p:sp>
    </p:spTree>
    <p:extLst>
      <p:ext uri="{BB962C8B-B14F-4D97-AF65-F5344CB8AC3E}">
        <p14:creationId xmlns:p14="http://schemas.microsoft.com/office/powerpoint/2010/main" val="805755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53FF0D-C8FB-4642-B616-F2144712A4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16609A9-D311-44CB-879C-CBD810D8A5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76A6D5-C774-4BE5-B332-63DB013A85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25C99A-CD2B-4579-94B2-31E05F611364}" type="datetimeFigureOut">
              <a:rPr lang="en-US" smtClean="0"/>
              <a:t>9/26/2021</a:t>
            </a:fld>
            <a:endParaRPr lang="en-US"/>
          </a:p>
        </p:txBody>
      </p:sp>
      <p:sp>
        <p:nvSpPr>
          <p:cNvPr id="5" name="Footer Placeholder 4">
            <a:extLst>
              <a:ext uri="{FF2B5EF4-FFF2-40B4-BE49-F238E27FC236}">
                <a16:creationId xmlns:a16="http://schemas.microsoft.com/office/drawing/2014/main" id="{91DB1B53-A529-4A44-9D1F-48DA736C2F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E454126-65D9-48B9-B6DF-E8462E696D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FEFA1B-6C69-41B7-93F2-11F99732C081}" type="slidenum">
              <a:rPr lang="en-US" smtClean="0"/>
              <a:t>‹#›</a:t>
            </a:fld>
            <a:endParaRPr lang="en-US"/>
          </a:p>
        </p:txBody>
      </p:sp>
    </p:spTree>
    <p:extLst>
      <p:ext uri="{BB962C8B-B14F-4D97-AF65-F5344CB8AC3E}">
        <p14:creationId xmlns:p14="http://schemas.microsoft.com/office/powerpoint/2010/main" val="794786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8.JPG"/><Relationship Id="rId5" Type="http://schemas.openxmlformats.org/officeDocument/2006/relationships/image" Target="../media/image17.JP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0.JPG"/><Relationship Id="rId5" Type="http://schemas.openxmlformats.org/officeDocument/2006/relationships/image" Target="../media/image19.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hyperlink" Target="https://world-aid-priority.herokuapp.com/" TargetMode="Externa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svg"/></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2.png"/><Relationship Id="rId9" Type="http://schemas.openxmlformats.org/officeDocument/2006/relationships/image" Target="../media/image14.sv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2000" b="-22000"/>
          </a:stretch>
        </a:blipFill>
        <a:effectLst/>
      </p:bgPr>
    </p:bg>
    <p:spTree>
      <p:nvGrpSpPr>
        <p:cNvPr id="1" name="Shape 88"/>
        <p:cNvGrpSpPr/>
        <p:nvPr/>
      </p:nvGrpSpPr>
      <p:grpSpPr>
        <a:xfrm>
          <a:off x="0" y="0"/>
          <a:ext cx="0" cy="0"/>
          <a:chOff x="0" y="0"/>
          <a:chExt cx="0" cy="0"/>
        </a:xfrm>
      </p:grpSpPr>
      <p:sp>
        <p:nvSpPr>
          <p:cNvPr id="11" name="Google Shape;93;p1">
            <a:extLst>
              <a:ext uri="{FF2B5EF4-FFF2-40B4-BE49-F238E27FC236}">
                <a16:creationId xmlns:a16="http://schemas.microsoft.com/office/drawing/2014/main" id="{47EF0D8A-8283-43C9-AC97-921670D721FF}"/>
              </a:ext>
            </a:extLst>
          </p:cNvPr>
          <p:cNvSpPr/>
          <p:nvPr/>
        </p:nvSpPr>
        <p:spPr>
          <a:xfrm>
            <a:off x="-1" y="0"/>
            <a:ext cx="12192001" cy="6858000"/>
          </a:xfrm>
          <a:prstGeom prst="rect">
            <a:avLst/>
          </a:prstGeom>
          <a:solidFill>
            <a:schemeClr val="tx1">
              <a:alpha val="59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sp>
        <p:nvSpPr>
          <p:cNvPr id="94" name="Google Shape;94;p1"/>
          <p:cNvSpPr txBox="1"/>
          <p:nvPr/>
        </p:nvSpPr>
        <p:spPr>
          <a:xfrm>
            <a:off x="1881906" y="2026234"/>
            <a:ext cx="8428188" cy="938678"/>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en-US" sz="5500" b="1" dirty="0">
                <a:solidFill>
                  <a:schemeClr val="lt1"/>
                </a:solidFill>
                <a:ea typeface="Calibri"/>
                <a:cs typeface="Arial" panose="020B0604020202020204" pitchFamily="34" charset="0"/>
                <a:sym typeface="Calibri"/>
              </a:rPr>
              <a:t>M</a:t>
            </a:r>
            <a:r>
              <a:rPr lang="en-US" sz="5500" b="1" i="0" strike="noStrike" cap="none" dirty="0">
                <a:solidFill>
                  <a:schemeClr val="lt1"/>
                </a:solidFill>
                <a:ea typeface="Calibri"/>
                <a:cs typeface="Arial" panose="020B0604020202020204" pitchFamily="34" charset="0"/>
                <a:sym typeface="Calibri"/>
              </a:rPr>
              <a:t>ake the world better place</a:t>
            </a:r>
            <a:endParaRPr lang="en-US" sz="5500" b="1" dirty="0">
              <a:solidFill>
                <a:schemeClr val="lt1"/>
              </a:solidFill>
              <a:ea typeface="Calibri"/>
              <a:cs typeface="Arial" panose="020B0604020202020204" pitchFamily="34" charset="0"/>
              <a:sym typeface="Calibri"/>
            </a:endParaRPr>
          </a:p>
        </p:txBody>
      </p:sp>
      <p:sp>
        <p:nvSpPr>
          <p:cNvPr id="15" name="TextBox 14">
            <a:extLst>
              <a:ext uri="{FF2B5EF4-FFF2-40B4-BE49-F238E27FC236}">
                <a16:creationId xmlns:a16="http://schemas.microsoft.com/office/drawing/2014/main" id="{D8902BF7-7B99-4D37-AE35-54836178B8DA}"/>
              </a:ext>
            </a:extLst>
          </p:cNvPr>
          <p:cNvSpPr txBox="1"/>
          <p:nvPr/>
        </p:nvSpPr>
        <p:spPr>
          <a:xfrm>
            <a:off x="9143733" y="5548714"/>
            <a:ext cx="2434073" cy="923330"/>
          </a:xfrm>
          <a:prstGeom prst="rect">
            <a:avLst/>
          </a:prstGeom>
          <a:noFill/>
        </p:spPr>
        <p:txBody>
          <a:bodyPr wrap="square" rtlCol="0">
            <a:spAutoFit/>
          </a:bodyPr>
          <a:lstStyle/>
          <a:p>
            <a:pPr algn="r"/>
            <a:r>
              <a:rPr lang="en-US" altLang="ko-KR" b="1" dirty="0">
                <a:solidFill>
                  <a:schemeClr val="bg1"/>
                </a:solidFill>
                <a:ea typeface="배달의민족 도현" panose="020B0600000101010101" pitchFamily="50" charset="-127"/>
                <a:cs typeface="Arial" panose="020B0604020202020204" pitchFamily="34" charset="0"/>
              </a:rPr>
              <a:t>Boya Li</a:t>
            </a:r>
          </a:p>
          <a:p>
            <a:pPr algn="r"/>
            <a:r>
              <a:rPr lang="en-US" altLang="ko-KR" b="1" dirty="0">
                <a:solidFill>
                  <a:schemeClr val="bg1"/>
                </a:solidFill>
                <a:ea typeface="배달의민족 도현" panose="020B0600000101010101" pitchFamily="50" charset="-127"/>
                <a:cs typeface="Arial" panose="020B0604020202020204" pitchFamily="34" charset="0"/>
              </a:rPr>
              <a:t>David Moon</a:t>
            </a:r>
          </a:p>
          <a:p>
            <a:pPr algn="r"/>
            <a:r>
              <a:rPr lang="en-US" altLang="ko-KR" b="1" dirty="0" err="1">
                <a:solidFill>
                  <a:schemeClr val="bg1"/>
                </a:solidFill>
                <a:ea typeface="배달의민족 도현" panose="020B0600000101010101" pitchFamily="50" charset="-127"/>
                <a:cs typeface="Arial" panose="020B0604020202020204" pitchFamily="34" charset="0"/>
              </a:rPr>
              <a:t>EunJeong</a:t>
            </a:r>
            <a:r>
              <a:rPr lang="en-US" altLang="ko-KR" b="1" dirty="0">
                <a:solidFill>
                  <a:schemeClr val="bg1"/>
                </a:solidFill>
                <a:ea typeface="배달의민족 도현" panose="020B0600000101010101" pitchFamily="50" charset="-127"/>
                <a:cs typeface="Arial" panose="020B0604020202020204" pitchFamily="34" charset="0"/>
              </a:rPr>
              <a:t> Heo</a:t>
            </a:r>
            <a:endParaRPr lang="ko-KR" altLang="en-US" b="1" dirty="0">
              <a:solidFill>
                <a:schemeClr val="bg1"/>
              </a:solidFill>
              <a:ea typeface="배달의민족 도현" panose="020B0600000101010101" pitchFamily="50" charset="-127"/>
              <a:cs typeface="Arial" panose="020B0604020202020204" pitchFamily="34" charset="0"/>
            </a:endParaRPr>
          </a:p>
        </p:txBody>
      </p:sp>
      <p:pic>
        <p:nvPicPr>
          <p:cNvPr id="16" name="Google Shape;88;p1" descr="A picture containing text, vector graphics&#10;&#10;Description automatically generated">
            <a:extLst>
              <a:ext uri="{FF2B5EF4-FFF2-40B4-BE49-F238E27FC236}">
                <a16:creationId xmlns:a16="http://schemas.microsoft.com/office/drawing/2014/main" id="{4C2BF1B5-9938-4E48-8E1A-42EA1E5EE5D1}"/>
              </a:ext>
            </a:extLst>
          </p:cNvPr>
          <p:cNvPicPr preferRelativeResize="0"/>
          <p:nvPr/>
        </p:nvPicPr>
        <p:blipFill rotWithShape="1">
          <a:blip r:embed="rId4">
            <a:alphaModFix/>
          </a:blip>
          <a:srcRect l="27254" t="5694" r="22057" b="60278"/>
          <a:stretch/>
        </p:blipFill>
        <p:spPr>
          <a:xfrm>
            <a:off x="8529539" y="5136248"/>
            <a:ext cx="1565112" cy="133579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Google Shape;143;gdedb7a5c26_0_0"/>
          <p:cNvPicPr preferRelativeResize="0"/>
          <p:nvPr/>
        </p:nvPicPr>
        <p:blipFill rotWithShape="1">
          <a:blip r:embed="rId3">
            <a:alphaModFix/>
          </a:blip>
          <a:srcRect/>
          <a:stretch/>
        </p:blipFill>
        <p:spPr>
          <a:xfrm>
            <a:off x="-1" y="0"/>
            <a:ext cx="12192001" cy="6858000"/>
          </a:xfrm>
          <a:prstGeom prst="rect">
            <a:avLst/>
          </a:prstGeom>
          <a:noFill/>
          <a:ln>
            <a:noFill/>
          </a:ln>
        </p:spPr>
      </p:pic>
      <p:sp>
        <p:nvSpPr>
          <p:cNvPr id="144" name="Google Shape;144;gdedb7a5c26_0_0"/>
          <p:cNvSpPr/>
          <p:nvPr/>
        </p:nvSpPr>
        <p:spPr>
          <a:xfrm>
            <a:off x="265814" y="382572"/>
            <a:ext cx="720000" cy="720000"/>
          </a:xfrm>
          <a:prstGeom prst="rect">
            <a:avLst/>
          </a:prstGeom>
          <a:solidFill>
            <a:srgbClr val="3A38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ea typeface="Calibri"/>
              <a:cs typeface="Calibri"/>
              <a:sym typeface="Calibri"/>
            </a:endParaRPr>
          </a:p>
        </p:txBody>
      </p:sp>
      <p:sp>
        <p:nvSpPr>
          <p:cNvPr id="145" name="Google Shape;145;gdedb7a5c26_0_0"/>
          <p:cNvSpPr txBox="1"/>
          <p:nvPr/>
        </p:nvSpPr>
        <p:spPr>
          <a:xfrm>
            <a:off x="1141126" y="309243"/>
            <a:ext cx="9505554" cy="738623"/>
          </a:xfrm>
          <a:prstGeom prst="rect">
            <a:avLst/>
          </a:prstGeom>
          <a:noFill/>
          <a:ln>
            <a:noFill/>
          </a:ln>
        </p:spPr>
        <p:txBody>
          <a:bodyPr spcFirstLastPara="1" wrap="square" lIns="91425" tIns="45700" rIns="91425" bIns="45700" anchor="t" anchorCtr="0">
            <a:spAutoFit/>
          </a:bodyPr>
          <a:lstStyle/>
          <a:p>
            <a:r>
              <a:rPr lang="en-US" sz="2400" b="1" dirty="0">
                <a:solidFill>
                  <a:schemeClr val="accent1">
                    <a:lumMod val="75000"/>
                  </a:schemeClr>
                </a:solidFill>
                <a:ea typeface="Calibri"/>
                <a:cs typeface="Calibri"/>
                <a:sym typeface="Calibri"/>
              </a:rPr>
              <a:t>Machine Learning Models</a:t>
            </a:r>
          </a:p>
          <a:p>
            <a:pPr marL="0" marR="0" lvl="0" indent="0" algn="l" rtl="0">
              <a:spcBef>
                <a:spcPts val="0"/>
              </a:spcBef>
              <a:spcAft>
                <a:spcPts val="0"/>
              </a:spcAft>
              <a:buNone/>
            </a:pPr>
            <a:r>
              <a:rPr lang="en-US" b="1" dirty="0">
                <a:solidFill>
                  <a:srgbClr val="404040"/>
                </a:solidFill>
              </a:rPr>
              <a:t>2) Clustering</a:t>
            </a:r>
          </a:p>
        </p:txBody>
      </p:sp>
      <p:sp>
        <p:nvSpPr>
          <p:cNvPr id="167" name="Google Shape;167;gdedb7a5c26_0_0"/>
          <p:cNvSpPr txBox="1"/>
          <p:nvPr/>
        </p:nvSpPr>
        <p:spPr>
          <a:xfrm>
            <a:off x="368575" y="450075"/>
            <a:ext cx="514500" cy="5847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dirty="0">
                <a:solidFill>
                  <a:schemeClr val="lt1"/>
                </a:solidFill>
                <a:ea typeface="Calibri"/>
                <a:cs typeface="Calibri"/>
                <a:sym typeface="Calibri"/>
              </a:rPr>
              <a:t>4</a:t>
            </a:r>
            <a:endParaRPr sz="3200" b="1" dirty="0">
              <a:solidFill>
                <a:schemeClr val="lt1"/>
              </a:solidFill>
              <a:ea typeface="Calibri"/>
              <a:cs typeface="Calibri"/>
              <a:sym typeface="Calibri"/>
            </a:endParaRPr>
          </a:p>
        </p:txBody>
      </p:sp>
      <p:grpSp>
        <p:nvGrpSpPr>
          <p:cNvPr id="19" name="Group 18">
            <a:extLst>
              <a:ext uri="{FF2B5EF4-FFF2-40B4-BE49-F238E27FC236}">
                <a16:creationId xmlns:a16="http://schemas.microsoft.com/office/drawing/2014/main" id="{1D35B9A9-7CA0-4054-89AC-9D967FF4A554}"/>
              </a:ext>
            </a:extLst>
          </p:cNvPr>
          <p:cNvGrpSpPr/>
          <p:nvPr/>
        </p:nvGrpSpPr>
        <p:grpSpPr>
          <a:xfrm>
            <a:off x="11041307" y="319070"/>
            <a:ext cx="762828" cy="783502"/>
            <a:chOff x="11041307" y="319070"/>
            <a:chExt cx="762828" cy="783502"/>
          </a:xfrm>
        </p:grpSpPr>
        <p:sp>
          <p:nvSpPr>
            <p:cNvPr id="22" name="Oval 21">
              <a:extLst>
                <a:ext uri="{FF2B5EF4-FFF2-40B4-BE49-F238E27FC236}">
                  <a16:creationId xmlns:a16="http://schemas.microsoft.com/office/drawing/2014/main" id="{50BE9775-6427-4083-B3EE-6ECA7061B4D8}"/>
                </a:ext>
              </a:extLst>
            </p:cNvPr>
            <p:cNvSpPr/>
            <p:nvPr/>
          </p:nvSpPr>
          <p:spPr>
            <a:xfrm>
              <a:off x="11041307" y="319070"/>
              <a:ext cx="762828" cy="783502"/>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oogle Shape;88;p1" descr="A picture containing text, vector graphics&#10;&#10;Description automatically generated">
              <a:extLst>
                <a:ext uri="{FF2B5EF4-FFF2-40B4-BE49-F238E27FC236}">
                  <a16:creationId xmlns:a16="http://schemas.microsoft.com/office/drawing/2014/main" id="{9A83ABB7-06A2-441A-B878-AC17141D2F31}"/>
                </a:ext>
              </a:extLst>
            </p:cNvPr>
            <p:cNvPicPr preferRelativeResize="0"/>
            <p:nvPr/>
          </p:nvPicPr>
          <p:blipFill rotWithShape="1">
            <a:blip r:embed="rId4">
              <a:alphaModFix/>
            </a:blip>
            <a:srcRect l="27254" t="5694" r="22057" b="60278"/>
            <a:stretch/>
          </p:blipFill>
          <p:spPr>
            <a:xfrm>
              <a:off x="11126983" y="351677"/>
              <a:ext cx="650910" cy="683398"/>
            </a:xfrm>
            <a:prstGeom prst="rect">
              <a:avLst/>
            </a:prstGeom>
            <a:noFill/>
            <a:ln>
              <a:noFill/>
            </a:ln>
          </p:spPr>
        </p:pic>
      </p:grpSp>
      <p:pic>
        <p:nvPicPr>
          <p:cNvPr id="5" name="Picture 4">
            <a:extLst>
              <a:ext uri="{FF2B5EF4-FFF2-40B4-BE49-F238E27FC236}">
                <a16:creationId xmlns:a16="http://schemas.microsoft.com/office/drawing/2014/main" id="{5A657C39-D608-482F-82CE-276A76EEA432}"/>
              </a:ext>
            </a:extLst>
          </p:cNvPr>
          <p:cNvPicPr>
            <a:picLocks noChangeAspect="1"/>
          </p:cNvPicPr>
          <p:nvPr/>
        </p:nvPicPr>
        <p:blipFill>
          <a:blip r:embed="rId5"/>
          <a:stretch>
            <a:fillRect/>
          </a:stretch>
        </p:blipFill>
        <p:spPr>
          <a:xfrm>
            <a:off x="607596" y="1522976"/>
            <a:ext cx="5390082" cy="4966822"/>
          </a:xfrm>
          <a:prstGeom prst="rect">
            <a:avLst/>
          </a:prstGeom>
        </p:spPr>
      </p:pic>
      <p:pic>
        <p:nvPicPr>
          <p:cNvPr id="14" name="Picture 13" descr="Table&#10;&#10;Description automatically generated">
            <a:extLst>
              <a:ext uri="{FF2B5EF4-FFF2-40B4-BE49-F238E27FC236}">
                <a16:creationId xmlns:a16="http://schemas.microsoft.com/office/drawing/2014/main" id="{2929BC54-0815-49FE-B7FB-5BBBA8042A8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38639" y="1501669"/>
            <a:ext cx="5004654" cy="5004654"/>
          </a:xfrm>
          <a:prstGeom prst="rect">
            <a:avLst/>
          </a:prstGeom>
        </p:spPr>
      </p:pic>
      <p:sp>
        <p:nvSpPr>
          <p:cNvPr id="2" name="Rectangle 1">
            <a:extLst>
              <a:ext uri="{FF2B5EF4-FFF2-40B4-BE49-F238E27FC236}">
                <a16:creationId xmlns:a16="http://schemas.microsoft.com/office/drawing/2014/main" id="{F66BC9C1-B744-4742-920D-EDB1BE63EB8B}"/>
              </a:ext>
            </a:extLst>
          </p:cNvPr>
          <p:cNvSpPr/>
          <p:nvPr/>
        </p:nvSpPr>
        <p:spPr>
          <a:xfrm>
            <a:off x="1219200" y="4630992"/>
            <a:ext cx="411479" cy="845575"/>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1C45A20-043C-4858-B3C8-A67715FEB5F4}"/>
              </a:ext>
            </a:extLst>
          </p:cNvPr>
          <p:cNvSpPr/>
          <p:nvPr/>
        </p:nvSpPr>
        <p:spPr>
          <a:xfrm>
            <a:off x="2933099" y="5476566"/>
            <a:ext cx="411479" cy="413693"/>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3E8A4F9-50E8-4CBC-B8BD-1014234C46CD}"/>
              </a:ext>
            </a:extLst>
          </p:cNvPr>
          <p:cNvSpPr/>
          <p:nvPr/>
        </p:nvSpPr>
        <p:spPr>
          <a:xfrm>
            <a:off x="3794158" y="5062873"/>
            <a:ext cx="411479" cy="413693"/>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2077F99-0EBB-4A10-91BB-D6DF631546B9}"/>
              </a:ext>
            </a:extLst>
          </p:cNvPr>
          <p:cNvSpPr/>
          <p:nvPr/>
        </p:nvSpPr>
        <p:spPr>
          <a:xfrm>
            <a:off x="1630679" y="3332393"/>
            <a:ext cx="411479" cy="413693"/>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BBF186F-CED0-4EB0-BF0C-F2D3C36BF19A}"/>
              </a:ext>
            </a:extLst>
          </p:cNvPr>
          <p:cNvSpPr/>
          <p:nvPr/>
        </p:nvSpPr>
        <p:spPr>
          <a:xfrm>
            <a:off x="6543041" y="4766059"/>
            <a:ext cx="543560" cy="1066800"/>
          </a:xfrm>
          <a:prstGeom prst="rec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solidFill>
            </a:endParaRPr>
          </a:p>
        </p:txBody>
      </p:sp>
      <p:sp>
        <p:nvSpPr>
          <p:cNvPr id="26" name="Rectangle 25">
            <a:extLst>
              <a:ext uri="{FF2B5EF4-FFF2-40B4-BE49-F238E27FC236}">
                <a16:creationId xmlns:a16="http://schemas.microsoft.com/office/drawing/2014/main" id="{AA9EB01C-3310-48A9-B36B-83B66C24B271}"/>
              </a:ext>
            </a:extLst>
          </p:cNvPr>
          <p:cNvSpPr/>
          <p:nvPr/>
        </p:nvSpPr>
        <p:spPr>
          <a:xfrm>
            <a:off x="8677242" y="5832859"/>
            <a:ext cx="543560" cy="560321"/>
          </a:xfrm>
          <a:prstGeom prst="rec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solidFill>
            </a:endParaRPr>
          </a:p>
        </p:txBody>
      </p:sp>
      <p:sp>
        <p:nvSpPr>
          <p:cNvPr id="27" name="Rectangle 26">
            <a:extLst>
              <a:ext uri="{FF2B5EF4-FFF2-40B4-BE49-F238E27FC236}">
                <a16:creationId xmlns:a16="http://schemas.microsoft.com/office/drawing/2014/main" id="{ED2BE46D-E304-4370-8773-8AC24CD59AA6}"/>
              </a:ext>
            </a:extLst>
          </p:cNvPr>
          <p:cNvSpPr/>
          <p:nvPr/>
        </p:nvSpPr>
        <p:spPr>
          <a:xfrm>
            <a:off x="7086601" y="3112451"/>
            <a:ext cx="543560" cy="560321"/>
          </a:xfrm>
          <a:prstGeom prst="rec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solidFill>
            </a:endParaRPr>
          </a:p>
        </p:txBody>
      </p:sp>
      <p:sp>
        <p:nvSpPr>
          <p:cNvPr id="28" name="Rectangle 27">
            <a:extLst>
              <a:ext uri="{FF2B5EF4-FFF2-40B4-BE49-F238E27FC236}">
                <a16:creationId xmlns:a16="http://schemas.microsoft.com/office/drawing/2014/main" id="{12CE42CE-BD3B-4DD9-8400-D07E916D05E2}"/>
              </a:ext>
            </a:extLst>
          </p:cNvPr>
          <p:cNvSpPr/>
          <p:nvPr/>
        </p:nvSpPr>
        <p:spPr>
          <a:xfrm>
            <a:off x="9738487" y="5299460"/>
            <a:ext cx="543560" cy="533400"/>
          </a:xfrm>
          <a:prstGeom prst="rec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solidFill>
            </a:endParaRPr>
          </a:p>
        </p:txBody>
      </p:sp>
      <p:sp>
        <p:nvSpPr>
          <p:cNvPr id="29" name="TextBox 28">
            <a:extLst>
              <a:ext uri="{FF2B5EF4-FFF2-40B4-BE49-F238E27FC236}">
                <a16:creationId xmlns:a16="http://schemas.microsoft.com/office/drawing/2014/main" id="{070AAB2D-B8E9-420D-A800-BF460EB0FF89}"/>
              </a:ext>
            </a:extLst>
          </p:cNvPr>
          <p:cNvSpPr txBox="1"/>
          <p:nvPr/>
        </p:nvSpPr>
        <p:spPr>
          <a:xfrm>
            <a:off x="1141125" y="1468270"/>
            <a:ext cx="3882431" cy="430887"/>
          </a:xfrm>
          <a:prstGeom prst="rect">
            <a:avLst/>
          </a:prstGeom>
          <a:noFill/>
        </p:spPr>
        <p:txBody>
          <a:bodyPr wrap="square">
            <a:spAutoFit/>
          </a:bodyPr>
          <a:lstStyle/>
          <a:p>
            <a:r>
              <a:rPr lang="en-US" sz="2200" b="1" dirty="0">
                <a:solidFill>
                  <a:srgbClr val="404040"/>
                </a:solidFill>
              </a:rPr>
              <a:t>Data </a:t>
            </a:r>
            <a:r>
              <a:rPr lang="en-US" sz="2200" b="1" dirty="0" err="1">
                <a:solidFill>
                  <a:srgbClr val="404040"/>
                </a:solidFill>
              </a:rPr>
              <a:t>exploration_correlations</a:t>
            </a:r>
            <a:endParaRPr lang="en-US" sz="2200" dirty="0"/>
          </a:p>
        </p:txBody>
      </p:sp>
    </p:spTree>
    <p:extLst>
      <p:ext uri="{BB962C8B-B14F-4D97-AF65-F5344CB8AC3E}">
        <p14:creationId xmlns:p14="http://schemas.microsoft.com/office/powerpoint/2010/main" val="1354182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Google Shape;143;gdedb7a5c26_0_0"/>
          <p:cNvPicPr preferRelativeResize="0"/>
          <p:nvPr/>
        </p:nvPicPr>
        <p:blipFill rotWithShape="1">
          <a:blip r:embed="rId3">
            <a:alphaModFix/>
          </a:blip>
          <a:srcRect/>
          <a:stretch/>
        </p:blipFill>
        <p:spPr>
          <a:xfrm>
            <a:off x="-1" y="0"/>
            <a:ext cx="12192001" cy="6858000"/>
          </a:xfrm>
          <a:prstGeom prst="rect">
            <a:avLst/>
          </a:prstGeom>
          <a:noFill/>
          <a:ln>
            <a:noFill/>
          </a:ln>
        </p:spPr>
      </p:pic>
      <p:sp>
        <p:nvSpPr>
          <p:cNvPr id="144" name="Google Shape;144;gdedb7a5c26_0_0"/>
          <p:cNvSpPr/>
          <p:nvPr/>
        </p:nvSpPr>
        <p:spPr>
          <a:xfrm>
            <a:off x="265814" y="382572"/>
            <a:ext cx="720000" cy="720000"/>
          </a:xfrm>
          <a:prstGeom prst="rect">
            <a:avLst/>
          </a:prstGeom>
          <a:solidFill>
            <a:srgbClr val="3A38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ea typeface="Calibri"/>
              <a:cs typeface="Calibri"/>
              <a:sym typeface="Calibri"/>
            </a:endParaRPr>
          </a:p>
        </p:txBody>
      </p:sp>
      <p:sp>
        <p:nvSpPr>
          <p:cNvPr id="145" name="Google Shape;145;gdedb7a5c26_0_0"/>
          <p:cNvSpPr txBox="1"/>
          <p:nvPr/>
        </p:nvSpPr>
        <p:spPr>
          <a:xfrm>
            <a:off x="1141126" y="309243"/>
            <a:ext cx="9505554" cy="738623"/>
          </a:xfrm>
          <a:prstGeom prst="rect">
            <a:avLst/>
          </a:prstGeom>
          <a:noFill/>
          <a:ln>
            <a:noFill/>
          </a:ln>
        </p:spPr>
        <p:txBody>
          <a:bodyPr spcFirstLastPara="1" wrap="square" lIns="91425" tIns="45700" rIns="91425" bIns="45700" anchor="t" anchorCtr="0">
            <a:spAutoFit/>
          </a:bodyPr>
          <a:lstStyle/>
          <a:p>
            <a:r>
              <a:rPr lang="en-US" sz="2400" b="1" dirty="0">
                <a:solidFill>
                  <a:schemeClr val="accent1">
                    <a:lumMod val="75000"/>
                  </a:schemeClr>
                </a:solidFill>
                <a:ea typeface="Calibri"/>
                <a:cs typeface="Calibri"/>
                <a:sym typeface="Calibri"/>
              </a:rPr>
              <a:t>Machine Learning Models</a:t>
            </a:r>
          </a:p>
          <a:p>
            <a:pPr marL="0" marR="0" lvl="0" indent="0" algn="l" rtl="0">
              <a:spcBef>
                <a:spcPts val="0"/>
              </a:spcBef>
              <a:spcAft>
                <a:spcPts val="0"/>
              </a:spcAft>
              <a:buNone/>
            </a:pPr>
            <a:r>
              <a:rPr lang="en-US" b="1" dirty="0">
                <a:solidFill>
                  <a:srgbClr val="404040"/>
                </a:solidFill>
              </a:rPr>
              <a:t>2) </a:t>
            </a:r>
            <a:r>
              <a:rPr lang="en-US" b="1" dirty="0" err="1">
                <a:solidFill>
                  <a:srgbClr val="404040"/>
                </a:solidFill>
              </a:rPr>
              <a:t>Clustering_k</a:t>
            </a:r>
            <a:r>
              <a:rPr lang="en-US" b="1" dirty="0">
                <a:solidFill>
                  <a:srgbClr val="404040"/>
                </a:solidFill>
              </a:rPr>
              <a:t>-means</a:t>
            </a:r>
          </a:p>
        </p:txBody>
      </p:sp>
      <p:sp>
        <p:nvSpPr>
          <p:cNvPr id="167" name="Google Shape;167;gdedb7a5c26_0_0"/>
          <p:cNvSpPr txBox="1"/>
          <p:nvPr/>
        </p:nvSpPr>
        <p:spPr>
          <a:xfrm>
            <a:off x="368575" y="450075"/>
            <a:ext cx="514500" cy="5847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dirty="0">
                <a:solidFill>
                  <a:schemeClr val="lt1"/>
                </a:solidFill>
                <a:ea typeface="Calibri"/>
                <a:cs typeface="Calibri"/>
                <a:sym typeface="Calibri"/>
              </a:rPr>
              <a:t>4</a:t>
            </a:r>
            <a:endParaRPr sz="3200" b="1" dirty="0">
              <a:solidFill>
                <a:schemeClr val="lt1"/>
              </a:solidFill>
              <a:ea typeface="Calibri"/>
              <a:cs typeface="Calibri"/>
              <a:sym typeface="Calibri"/>
            </a:endParaRPr>
          </a:p>
        </p:txBody>
      </p:sp>
      <p:grpSp>
        <p:nvGrpSpPr>
          <p:cNvPr id="19" name="Group 18">
            <a:extLst>
              <a:ext uri="{FF2B5EF4-FFF2-40B4-BE49-F238E27FC236}">
                <a16:creationId xmlns:a16="http://schemas.microsoft.com/office/drawing/2014/main" id="{1D35B9A9-7CA0-4054-89AC-9D967FF4A554}"/>
              </a:ext>
            </a:extLst>
          </p:cNvPr>
          <p:cNvGrpSpPr/>
          <p:nvPr/>
        </p:nvGrpSpPr>
        <p:grpSpPr>
          <a:xfrm>
            <a:off x="11041307" y="319070"/>
            <a:ext cx="762828" cy="783502"/>
            <a:chOff x="11041307" y="319070"/>
            <a:chExt cx="762828" cy="783502"/>
          </a:xfrm>
        </p:grpSpPr>
        <p:sp>
          <p:nvSpPr>
            <p:cNvPr id="22" name="Oval 21">
              <a:extLst>
                <a:ext uri="{FF2B5EF4-FFF2-40B4-BE49-F238E27FC236}">
                  <a16:creationId xmlns:a16="http://schemas.microsoft.com/office/drawing/2014/main" id="{50BE9775-6427-4083-B3EE-6ECA7061B4D8}"/>
                </a:ext>
              </a:extLst>
            </p:cNvPr>
            <p:cNvSpPr/>
            <p:nvPr/>
          </p:nvSpPr>
          <p:spPr>
            <a:xfrm>
              <a:off x="11041307" y="319070"/>
              <a:ext cx="762828" cy="783502"/>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oogle Shape;88;p1" descr="A picture containing text, vector graphics&#10;&#10;Description automatically generated">
              <a:extLst>
                <a:ext uri="{FF2B5EF4-FFF2-40B4-BE49-F238E27FC236}">
                  <a16:creationId xmlns:a16="http://schemas.microsoft.com/office/drawing/2014/main" id="{9A83ABB7-06A2-441A-B878-AC17141D2F31}"/>
                </a:ext>
              </a:extLst>
            </p:cNvPr>
            <p:cNvPicPr preferRelativeResize="0"/>
            <p:nvPr/>
          </p:nvPicPr>
          <p:blipFill rotWithShape="1">
            <a:blip r:embed="rId4">
              <a:alphaModFix/>
            </a:blip>
            <a:srcRect l="27254" t="5694" r="22057" b="60278"/>
            <a:stretch/>
          </p:blipFill>
          <p:spPr>
            <a:xfrm>
              <a:off x="11126983" y="351677"/>
              <a:ext cx="650910" cy="683398"/>
            </a:xfrm>
            <a:prstGeom prst="rect">
              <a:avLst/>
            </a:prstGeom>
            <a:noFill/>
            <a:ln>
              <a:noFill/>
            </a:ln>
          </p:spPr>
        </p:pic>
      </p:grpSp>
      <p:sp>
        <p:nvSpPr>
          <p:cNvPr id="29" name="TextBox 28">
            <a:extLst>
              <a:ext uri="{FF2B5EF4-FFF2-40B4-BE49-F238E27FC236}">
                <a16:creationId xmlns:a16="http://schemas.microsoft.com/office/drawing/2014/main" id="{070AAB2D-B8E9-420D-A800-BF460EB0FF89}"/>
              </a:ext>
            </a:extLst>
          </p:cNvPr>
          <p:cNvSpPr txBox="1"/>
          <p:nvPr/>
        </p:nvSpPr>
        <p:spPr>
          <a:xfrm>
            <a:off x="1209952" y="1550948"/>
            <a:ext cx="10097144" cy="430887"/>
          </a:xfrm>
          <a:prstGeom prst="rect">
            <a:avLst/>
          </a:prstGeom>
          <a:noFill/>
        </p:spPr>
        <p:txBody>
          <a:bodyPr wrap="square">
            <a:spAutoFit/>
          </a:bodyPr>
          <a:lstStyle/>
          <a:p>
            <a:r>
              <a:rPr lang="en-US" sz="2200" b="1" dirty="0">
                <a:solidFill>
                  <a:srgbClr val="404040"/>
                </a:solidFill>
              </a:rPr>
              <a:t>1) K-means </a:t>
            </a:r>
            <a:r>
              <a:rPr lang="en-US" sz="2200" b="1" dirty="0" err="1">
                <a:solidFill>
                  <a:srgbClr val="404040"/>
                </a:solidFill>
              </a:rPr>
              <a:t>Clustering_Find</a:t>
            </a:r>
            <a:r>
              <a:rPr lang="en-US" sz="2200" b="1" dirty="0">
                <a:solidFill>
                  <a:srgbClr val="404040"/>
                </a:solidFill>
              </a:rPr>
              <a:t> optimal K: ‘elbow method’ &amp; ‘Silhouette score’ </a:t>
            </a:r>
            <a:endParaRPr lang="en-US" sz="2200" dirty="0"/>
          </a:p>
        </p:txBody>
      </p:sp>
      <p:grpSp>
        <p:nvGrpSpPr>
          <p:cNvPr id="10" name="Group 9">
            <a:extLst>
              <a:ext uri="{FF2B5EF4-FFF2-40B4-BE49-F238E27FC236}">
                <a16:creationId xmlns:a16="http://schemas.microsoft.com/office/drawing/2014/main" id="{7D4856B5-373D-4BF8-B19E-EF3ACFF2DAD7}"/>
              </a:ext>
            </a:extLst>
          </p:cNvPr>
          <p:cNvGrpSpPr/>
          <p:nvPr/>
        </p:nvGrpSpPr>
        <p:grpSpPr>
          <a:xfrm>
            <a:off x="1141126" y="2318150"/>
            <a:ext cx="4825305" cy="3135507"/>
            <a:chOff x="769250" y="2508209"/>
            <a:chExt cx="5582388" cy="3490307"/>
          </a:xfrm>
        </p:grpSpPr>
        <p:pic>
          <p:nvPicPr>
            <p:cNvPr id="9" name="Picture 8" descr="Chart, line chart&#10;&#10;Description automatically generated">
              <a:extLst>
                <a:ext uri="{FF2B5EF4-FFF2-40B4-BE49-F238E27FC236}">
                  <a16:creationId xmlns:a16="http://schemas.microsoft.com/office/drawing/2014/main" id="{E90E5679-BD2C-472D-AE66-CCC76C6AF6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9250" y="2508209"/>
              <a:ext cx="5582388" cy="3490307"/>
            </a:xfrm>
            <a:prstGeom prst="rect">
              <a:avLst/>
            </a:prstGeom>
          </p:spPr>
        </p:pic>
        <p:sp>
          <p:nvSpPr>
            <p:cNvPr id="30" name="Rectangle 29">
              <a:extLst>
                <a:ext uri="{FF2B5EF4-FFF2-40B4-BE49-F238E27FC236}">
                  <a16:creationId xmlns:a16="http://schemas.microsoft.com/office/drawing/2014/main" id="{3B93BEE8-442E-4A69-BF82-645C182A4349}"/>
                </a:ext>
              </a:extLst>
            </p:cNvPr>
            <p:cNvSpPr/>
            <p:nvPr/>
          </p:nvSpPr>
          <p:spPr>
            <a:xfrm>
              <a:off x="2574576" y="4253362"/>
              <a:ext cx="729063" cy="153783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11" descr="Chart, line chart&#10;&#10;Description automatically generated">
            <a:extLst>
              <a:ext uri="{FF2B5EF4-FFF2-40B4-BE49-F238E27FC236}">
                <a16:creationId xmlns:a16="http://schemas.microsoft.com/office/drawing/2014/main" id="{7ECF870E-DA42-4067-A2AE-0474F015D3C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19517" y="2216201"/>
            <a:ext cx="5087579" cy="3324271"/>
          </a:xfrm>
          <a:prstGeom prst="rect">
            <a:avLst/>
          </a:prstGeom>
        </p:spPr>
      </p:pic>
      <p:sp>
        <p:nvSpPr>
          <p:cNvPr id="32" name="Rectangle 31">
            <a:extLst>
              <a:ext uri="{FF2B5EF4-FFF2-40B4-BE49-F238E27FC236}">
                <a16:creationId xmlns:a16="http://schemas.microsoft.com/office/drawing/2014/main" id="{9855D027-0B88-4778-A59D-33C20E09DED1}"/>
              </a:ext>
            </a:extLst>
          </p:cNvPr>
          <p:cNvSpPr/>
          <p:nvPr/>
        </p:nvSpPr>
        <p:spPr>
          <a:xfrm>
            <a:off x="7467927" y="2533478"/>
            <a:ext cx="803586" cy="281202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Google Shape;158;gc768a9f218_2_581">
            <a:extLst>
              <a:ext uri="{FF2B5EF4-FFF2-40B4-BE49-F238E27FC236}">
                <a16:creationId xmlns:a16="http://schemas.microsoft.com/office/drawing/2014/main" id="{680636CF-35ED-4586-98DE-1DF03B787E69}"/>
              </a:ext>
            </a:extLst>
          </p:cNvPr>
          <p:cNvSpPr txBox="1"/>
          <p:nvPr/>
        </p:nvSpPr>
        <p:spPr>
          <a:xfrm>
            <a:off x="2099318" y="5756642"/>
            <a:ext cx="4822925" cy="430847"/>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pPr>
            <a:r>
              <a:rPr lang="en-US" sz="2200" b="1" dirty="0">
                <a:solidFill>
                  <a:srgbClr val="404040"/>
                </a:solidFill>
                <a:latin typeface="Calibri"/>
                <a:ea typeface="Calibri"/>
                <a:cs typeface="Calibri"/>
                <a:sym typeface="Calibri"/>
              </a:rPr>
              <a:t>‘4’ is optimal k!</a:t>
            </a:r>
          </a:p>
        </p:txBody>
      </p:sp>
      <p:sp>
        <p:nvSpPr>
          <p:cNvPr id="34" name="Google Shape;319;gded672123d_0_0">
            <a:extLst>
              <a:ext uri="{FF2B5EF4-FFF2-40B4-BE49-F238E27FC236}">
                <a16:creationId xmlns:a16="http://schemas.microsoft.com/office/drawing/2014/main" id="{D4CF4EF3-E997-44CF-8A4C-3C37E4482D88}"/>
              </a:ext>
            </a:extLst>
          </p:cNvPr>
          <p:cNvSpPr/>
          <p:nvPr/>
        </p:nvSpPr>
        <p:spPr>
          <a:xfrm>
            <a:off x="1750779" y="5834414"/>
            <a:ext cx="275639" cy="231589"/>
          </a:xfrm>
          <a:prstGeom prst="rightArrow">
            <a:avLst>
              <a:gd name="adj1" fmla="val 25624"/>
              <a:gd name="adj2" fmla="val 50000"/>
            </a:avLst>
          </a:prstGeom>
          <a:solidFill>
            <a:srgbClr val="404040"/>
          </a:solidFill>
          <a:ln w="12700" cap="flat" cmpd="sng">
            <a:solidFill>
              <a:srgbClr val="4040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rgbClr val="404040"/>
              </a:solidFill>
              <a:latin typeface="Calibri"/>
              <a:ea typeface="Calibri"/>
              <a:cs typeface="Calibri"/>
              <a:sym typeface="Calibri"/>
            </a:endParaRPr>
          </a:p>
        </p:txBody>
      </p:sp>
    </p:spTree>
    <p:extLst>
      <p:ext uri="{BB962C8B-B14F-4D97-AF65-F5344CB8AC3E}">
        <p14:creationId xmlns:p14="http://schemas.microsoft.com/office/powerpoint/2010/main" val="1059744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Google Shape;143;gdedb7a5c26_0_0"/>
          <p:cNvPicPr preferRelativeResize="0"/>
          <p:nvPr/>
        </p:nvPicPr>
        <p:blipFill rotWithShape="1">
          <a:blip r:embed="rId3">
            <a:alphaModFix/>
          </a:blip>
          <a:srcRect/>
          <a:stretch/>
        </p:blipFill>
        <p:spPr>
          <a:xfrm>
            <a:off x="-1" y="0"/>
            <a:ext cx="12192001" cy="6858000"/>
          </a:xfrm>
          <a:prstGeom prst="rect">
            <a:avLst/>
          </a:prstGeom>
          <a:noFill/>
          <a:ln>
            <a:noFill/>
          </a:ln>
        </p:spPr>
      </p:pic>
      <p:sp>
        <p:nvSpPr>
          <p:cNvPr id="144" name="Google Shape;144;gdedb7a5c26_0_0"/>
          <p:cNvSpPr/>
          <p:nvPr/>
        </p:nvSpPr>
        <p:spPr>
          <a:xfrm>
            <a:off x="265814" y="382572"/>
            <a:ext cx="720000" cy="720000"/>
          </a:xfrm>
          <a:prstGeom prst="rect">
            <a:avLst/>
          </a:prstGeom>
          <a:solidFill>
            <a:srgbClr val="3A38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ea typeface="Calibri"/>
              <a:cs typeface="Calibri"/>
              <a:sym typeface="Calibri"/>
            </a:endParaRPr>
          </a:p>
        </p:txBody>
      </p:sp>
      <p:sp>
        <p:nvSpPr>
          <p:cNvPr id="145" name="Google Shape;145;gdedb7a5c26_0_0"/>
          <p:cNvSpPr txBox="1"/>
          <p:nvPr/>
        </p:nvSpPr>
        <p:spPr>
          <a:xfrm>
            <a:off x="1141126" y="309243"/>
            <a:ext cx="9505554" cy="738623"/>
          </a:xfrm>
          <a:prstGeom prst="rect">
            <a:avLst/>
          </a:prstGeom>
          <a:noFill/>
          <a:ln>
            <a:noFill/>
          </a:ln>
        </p:spPr>
        <p:txBody>
          <a:bodyPr spcFirstLastPara="1" wrap="square" lIns="91425" tIns="45700" rIns="91425" bIns="45700" anchor="t" anchorCtr="0">
            <a:spAutoFit/>
          </a:bodyPr>
          <a:lstStyle/>
          <a:p>
            <a:r>
              <a:rPr lang="en-US" sz="2400" b="1" dirty="0">
                <a:solidFill>
                  <a:schemeClr val="accent1">
                    <a:lumMod val="75000"/>
                  </a:schemeClr>
                </a:solidFill>
                <a:ea typeface="Calibri"/>
                <a:cs typeface="Calibri"/>
                <a:sym typeface="Calibri"/>
              </a:rPr>
              <a:t>Machine Learning Models</a:t>
            </a:r>
          </a:p>
          <a:p>
            <a:pPr marL="0" marR="0" lvl="0" indent="0" algn="l" rtl="0">
              <a:spcBef>
                <a:spcPts val="0"/>
              </a:spcBef>
              <a:spcAft>
                <a:spcPts val="0"/>
              </a:spcAft>
              <a:buNone/>
            </a:pPr>
            <a:r>
              <a:rPr lang="en-US" b="1" dirty="0">
                <a:solidFill>
                  <a:srgbClr val="404040"/>
                </a:solidFill>
              </a:rPr>
              <a:t>2) Clustering_</a:t>
            </a:r>
            <a:r>
              <a:rPr lang="en-US" sz="1800" b="1" dirty="0">
                <a:solidFill>
                  <a:srgbClr val="404040"/>
                </a:solidFill>
              </a:rPr>
              <a:t> Hierarchical</a:t>
            </a:r>
            <a:endParaRPr lang="en-US" b="1" dirty="0">
              <a:solidFill>
                <a:srgbClr val="404040"/>
              </a:solidFill>
            </a:endParaRPr>
          </a:p>
        </p:txBody>
      </p:sp>
      <p:sp>
        <p:nvSpPr>
          <p:cNvPr id="167" name="Google Shape;167;gdedb7a5c26_0_0"/>
          <p:cNvSpPr txBox="1"/>
          <p:nvPr/>
        </p:nvSpPr>
        <p:spPr>
          <a:xfrm>
            <a:off x="368575" y="450075"/>
            <a:ext cx="514500" cy="5847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dirty="0">
                <a:solidFill>
                  <a:schemeClr val="lt1"/>
                </a:solidFill>
                <a:ea typeface="Calibri"/>
                <a:cs typeface="Calibri"/>
                <a:sym typeface="Calibri"/>
              </a:rPr>
              <a:t>4</a:t>
            </a:r>
            <a:endParaRPr sz="3200" b="1" dirty="0">
              <a:solidFill>
                <a:schemeClr val="lt1"/>
              </a:solidFill>
              <a:ea typeface="Calibri"/>
              <a:cs typeface="Calibri"/>
              <a:sym typeface="Calibri"/>
            </a:endParaRPr>
          </a:p>
        </p:txBody>
      </p:sp>
      <p:grpSp>
        <p:nvGrpSpPr>
          <p:cNvPr id="19" name="Group 18">
            <a:extLst>
              <a:ext uri="{FF2B5EF4-FFF2-40B4-BE49-F238E27FC236}">
                <a16:creationId xmlns:a16="http://schemas.microsoft.com/office/drawing/2014/main" id="{1D35B9A9-7CA0-4054-89AC-9D967FF4A554}"/>
              </a:ext>
            </a:extLst>
          </p:cNvPr>
          <p:cNvGrpSpPr/>
          <p:nvPr/>
        </p:nvGrpSpPr>
        <p:grpSpPr>
          <a:xfrm>
            <a:off x="11041307" y="319070"/>
            <a:ext cx="762828" cy="783502"/>
            <a:chOff x="11041307" y="319070"/>
            <a:chExt cx="762828" cy="783502"/>
          </a:xfrm>
        </p:grpSpPr>
        <p:sp>
          <p:nvSpPr>
            <p:cNvPr id="22" name="Oval 21">
              <a:extLst>
                <a:ext uri="{FF2B5EF4-FFF2-40B4-BE49-F238E27FC236}">
                  <a16:creationId xmlns:a16="http://schemas.microsoft.com/office/drawing/2014/main" id="{50BE9775-6427-4083-B3EE-6ECA7061B4D8}"/>
                </a:ext>
              </a:extLst>
            </p:cNvPr>
            <p:cNvSpPr/>
            <p:nvPr/>
          </p:nvSpPr>
          <p:spPr>
            <a:xfrm>
              <a:off x="11041307" y="319070"/>
              <a:ext cx="762828" cy="783502"/>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oogle Shape;88;p1" descr="A picture containing text, vector graphics&#10;&#10;Description automatically generated">
              <a:extLst>
                <a:ext uri="{FF2B5EF4-FFF2-40B4-BE49-F238E27FC236}">
                  <a16:creationId xmlns:a16="http://schemas.microsoft.com/office/drawing/2014/main" id="{9A83ABB7-06A2-441A-B878-AC17141D2F31}"/>
                </a:ext>
              </a:extLst>
            </p:cNvPr>
            <p:cNvPicPr preferRelativeResize="0"/>
            <p:nvPr/>
          </p:nvPicPr>
          <p:blipFill rotWithShape="1">
            <a:blip r:embed="rId4">
              <a:alphaModFix/>
            </a:blip>
            <a:srcRect l="27254" t="5694" r="22057" b="60278"/>
            <a:stretch/>
          </p:blipFill>
          <p:spPr>
            <a:xfrm>
              <a:off x="11126983" y="351677"/>
              <a:ext cx="650910" cy="683398"/>
            </a:xfrm>
            <a:prstGeom prst="rect">
              <a:avLst/>
            </a:prstGeom>
            <a:noFill/>
            <a:ln>
              <a:noFill/>
            </a:ln>
          </p:spPr>
        </p:pic>
      </p:grpSp>
      <p:pic>
        <p:nvPicPr>
          <p:cNvPr id="3" name="Picture 2">
            <a:extLst>
              <a:ext uri="{FF2B5EF4-FFF2-40B4-BE49-F238E27FC236}">
                <a16:creationId xmlns:a16="http://schemas.microsoft.com/office/drawing/2014/main" id="{1F2CC657-98E9-4D4C-A47C-EC61F98E413C}"/>
              </a:ext>
            </a:extLst>
          </p:cNvPr>
          <p:cNvPicPr>
            <a:picLocks noChangeAspect="1"/>
          </p:cNvPicPr>
          <p:nvPr/>
        </p:nvPicPr>
        <p:blipFill>
          <a:blip r:embed="rId5"/>
          <a:stretch>
            <a:fillRect/>
          </a:stretch>
        </p:blipFill>
        <p:spPr>
          <a:xfrm>
            <a:off x="1141126" y="2377660"/>
            <a:ext cx="5496848" cy="2842434"/>
          </a:xfrm>
          <a:prstGeom prst="rect">
            <a:avLst/>
          </a:prstGeom>
        </p:spPr>
      </p:pic>
      <p:pic>
        <p:nvPicPr>
          <p:cNvPr id="5" name="Picture 4" descr="Chart, line chart&#10;&#10;Description automatically generated">
            <a:extLst>
              <a:ext uri="{FF2B5EF4-FFF2-40B4-BE49-F238E27FC236}">
                <a16:creationId xmlns:a16="http://schemas.microsoft.com/office/drawing/2014/main" id="{772A73BD-8506-42FB-82E8-4EE56845919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61506" y="2258575"/>
            <a:ext cx="4796224" cy="3091706"/>
          </a:xfrm>
          <a:prstGeom prst="rect">
            <a:avLst/>
          </a:prstGeom>
        </p:spPr>
      </p:pic>
      <p:sp>
        <p:nvSpPr>
          <p:cNvPr id="20" name="Rectangle 19">
            <a:extLst>
              <a:ext uri="{FF2B5EF4-FFF2-40B4-BE49-F238E27FC236}">
                <a16:creationId xmlns:a16="http://schemas.microsoft.com/office/drawing/2014/main" id="{02C1CAE9-3F38-43D2-AD68-8CF2670D3091}"/>
              </a:ext>
            </a:extLst>
          </p:cNvPr>
          <p:cNvSpPr/>
          <p:nvPr/>
        </p:nvSpPr>
        <p:spPr>
          <a:xfrm>
            <a:off x="7381770" y="2556692"/>
            <a:ext cx="397332" cy="266340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6714199A-A1AD-4BD0-9E5D-79123ADD1903}"/>
              </a:ext>
            </a:extLst>
          </p:cNvPr>
          <p:cNvSpPr txBox="1"/>
          <p:nvPr/>
        </p:nvSpPr>
        <p:spPr>
          <a:xfrm>
            <a:off x="1209952" y="1550948"/>
            <a:ext cx="10097144" cy="461665"/>
          </a:xfrm>
          <a:prstGeom prst="rect">
            <a:avLst/>
          </a:prstGeom>
          <a:noFill/>
        </p:spPr>
        <p:txBody>
          <a:bodyPr wrap="square">
            <a:spAutoFit/>
          </a:bodyPr>
          <a:lstStyle/>
          <a:p>
            <a:r>
              <a:rPr lang="en-US" sz="2200" b="1" dirty="0">
                <a:solidFill>
                  <a:srgbClr val="404040"/>
                </a:solidFill>
              </a:rPr>
              <a:t>2) </a:t>
            </a:r>
            <a:r>
              <a:rPr lang="en-US" sz="2400" b="1" dirty="0">
                <a:solidFill>
                  <a:srgbClr val="404040"/>
                </a:solidFill>
              </a:rPr>
              <a:t>Hierarchical</a:t>
            </a:r>
            <a:r>
              <a:rPr lang="en-US" sz="2200" b="1" dirty="0">
                <a:solidFill>
                  <a:srgbClr val="404040"/>
                </a:solidFill>
              </a:rPr>
              <a:t> </a:t>
            </a:r>
            <a:r>
              <a:rPr lang="en-US" sz="2200" b="1" dirty="0" err="1">
                <a:solidFill>
                  <a:srgbClr val="404040"/>
                </a:solidFill>
              </a:rPr>
              <a:t>Clustering_Find</a:t>
            </a:r>
            <a:r>
              <a:rPr lang="en-US" sz="2200" b="1" dirty="0">
                <a:solidFill>
                  <a:srgbClr val="404040"/>
                </a:solidFill>
              </a:rPr>
              <a:t> optimal K: ‘Dendrograms’ &amp; ‘Silhouette score’ </a:t>
            </a:r>
            <a:endParaRPr lang="en-US" sz="2200" dirty="0"/>
          </a:p>
        </p:txBody>
      </p:sp>
      <p:sp>
        <p:nvSpPr>
          <p:cNvPr id="24" name="Google Shape;158;gc768a9f218_2_581">
            <a:extLst>
              <a:ext uri="{FF2B5EF4-FFF2-40B4-BE49-F238E27FC236}">
                <a16:creationId xmlns:a16="http://schemas.microsoft.com/office/drawing/2014/main" id="{55CDC1D6-A228-4EDE-A9DF-9E7462162805}"/>
              </a:ext>
            </a:extLst>
          </p:cNvPr>
          <p:cNvSpPr txBox="1"/>
          <p:nvPr/>
        </p:nvSpPr>
        <p:spPr>
          <a:xfrm>
            <a:off x="2099318" y="5756642"/>
            <a:ext cx="4822925" cy="430847"/>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pPr>
            <a:r>
              <a:rPr lang="en-US" sz="2200" b="1" dirty="0">
                <a:solidFill>
                  <a:srgbClr val="404040"/>
                </a:solidFill>
                <a:latin typeface="Calibri"/>
                <a:ea typeface="Calibri"/>
                <a:cs typeface="Calibri"/>
                <a:sym typeface="Calibri"/>
              </a:rPr>
              <a:t>‘2’ is optimal k!</a:t>
            </a:r>
          </a:p>
        </p:txBody>
      </p:sp>
      <p:sp>
        <p:nvSpPr>
          <p:cNvPr id="25" name="Google Shape;319;gded672123d_0_0">
            <a:extLst>
              <a:ext uri="{FF2B5EF4-FFF2-40B4-BE49-F238E27FC236}">
                <a16:creationId xmlns:a16="http://schemas.microsoft.com/office/drawing/2014/main" id="{F026FC72-E64D-4731-8674-A6D9E5DD3040}"/>
              </a:ext>
            </a:extLst>
          </p:cNvPr>
          <p:cNvSpPr/>
          <p:nvPr/>
        </p:nvSpPr>
        <p:spPr>
          <a:xfrm>
            <a:off x="1750779" y="5834414"/>
            <a:ext cx="275639" cy="231589"/>
          </a:xfrm>
          <a:prstGeom prst="rightArrow">
            <a:avLst>
              <a:gd name="adj1" fmla="val 25624"/>
              <a:gd name="adj2" fmla="val 50000"/>
            </a:avLst>
          </a:prstGeom>
          <a:solidFill>
            <a:srgbClr val="404040"/>
          </a:solidFill>
          <a:ln w="12700" cap="flat" cmpd="sng">
            <a:solidFill>
              <a:srgbClr val="4040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rgbClr val="404040"/>
              </a:solidFill>
              <a:latin typeface="Calibri"/>
              <a:ea typeface="Calibri"/>
              <a:cs typeface="Calibri"/>
              <a:sym typeface="Calibri"/>
            </a:endParaRPr>
          </a:p>
        </p:txBody>
      </p:sp>
    </p:spTree>
    <p:extLst>
      <p:ext uri="{BB962C8B-B14F-4D97-AF65-F5344CB8AC3E}">
        <p14:creationId xmlns:p14="http://schemas.microsoft.com/office/powerpoint/2010/main" val="2606818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Google Shape;143;gdedb7a5c26_0_0"/>
          <p:cNvPicPr preferRelativeResize="0"/>
          <p:nvPr/>
        </p:nvPicPr>
        <p:blipFill rotWithShape="1">
          <a:blip r:embed="rId3">
            <a:alphaModFix/>
          </a:blip>
          <a:srcRect/>
          <a:stretch/>
        </p:blipFill>
        <p:spPr>
          <a:xfrm>
            <a:off x="-1" y="0"/>
            <a:ext cx="12192001" cy="6858000"/>
          </a:xfrm>
          <a:prstGeom prst="rect">
            <a:avLst/>
          </a:prstGeom>
          <a:noFill/>
          <a:ln>
            <a:noFill/>
          </a:ln>
        </p:spPr>
      </p:pic>
      <p:sp>
        <p:nvSpPr>
          <p:cNvPr id="144" name="Google Shape;144;gdedb7a5c26_0_0"/>
          <p:cNvSpPr/>
          <p:nvPr/>
        </p:nvSpPr>
        <p:spPr>
          <a:xfrm>
            <a:off x="265814" y="382572"/>
            <a:ext cx="720000" cy="720000"/>
          </a:xfrm>
          <a:prstGeom prst="rect">
            <a:avLst/>
          </a:prstGeom>
          <a:solidFill>
            <a:srgbClr val="3A38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ea typeface="Calibri"/>
              <a:cs typeface="Calibri"/>
              <a:sym typeface="Calibri"/>
            </a:endParaRPr>
          </a:p>
        </p:txBody>
      </p:sp>
      <p:sp>
        <p:nvSpPr>
          <p:cNvPr id="145" name="Google Shape;145;gdedb7a5c26_0_0"/>
          <p:cNvSpPr txBox="1"/>
          <p:nvPr/>
        </p:nvSpPr>
        <p:spPr>
          <a:xfrm>
            <a:off x="1141126" y="309243"/>
            <a:ext cx="9505554" cy="738623"/>
          </a:xfrm>
          <a:prstGeom prst="rect">
            <a:avLst/>
          </a:prstGeom>
          <a:noFill/>
          <a:ln>
            <a:noFill/>
          </a:ln>
        </p:spPr>
        <p:txBody>
          <a:bodyPr spcFirstLastPara="1" wrap="square" lIns="91425" tIns="45700" rIns="91425" bIns="45700" anchor="t" anchorCtr="0">
            <a:spAutoFit/>
          </a:bodyPr>
          <a:lstStyle/>
          <a:p>
            <a:r>
              <a:rPr lang="en-US" sz="2400" b="1" dirty="0">
                <a:solidFill>
                  <a:schemeClr val="accent1">
                    <a:lumMod val="75000"/>
                  </a:schemeClr>
                </a:solidFill>
                <a:ea typeface="Calibri"/>
                <a:cs typeface="Calibri"/>
                <a:sym typeface="Calibri"/>
              </a:rPr>
              <a:t>Machine Learning Models</a:t>
            </a:r>
          </a:p>
          <a:p>
            <a:pPr marL="0" marR="0" lvl="0" indent="0" algn="l" rtl="0">
              <a:spcBef>
                <a:spcPts val="0"/>
              </a:spcBef>
              <a:spcAft>
                <a:spcPts val="0"/>
              </a:spcAft>
              <a:buNone/>
            </a:pPr>
            <a:r>
              <a:rPr lang="en-US" b="1" dirty="0">
                <a:solidFill>
                  <a:srgbClr val="404040"/>
                </a:solidFill>
              </a:rPr>
              <a:t>2) Clustering_</a:t>
            </a:r>
            <a:r>
              <a:rPr lang="en-US" sz="1800" b="1" dirty="0">
                <a:solidFill>
                  <a:srgbClr val="404040"/>
                </a:solidFill>
              </a:rPr>
              <a:t> final outcome</a:t>
            </a:r>
            <a:endParaRPr lang="en-US" b="1" dirty="0">
              <a:solidFill>
                <a:srgbClr val="404040"/>
              </a:solidFill>
            </a:endParaRPr>
          </a:p>
        </p:txBody>
      </p:sp>
      <p:sp>
        <p:nvSpPr>
          <p:cNvPr id="167" name="Google Shape;167;gdedb7a5c26_0_0"/>
          <p:cNvSpPr txBox="1"/>
          <p:nvPr/>
        </p:nvSpPr>
        <p:spPr>
          <a:xfrm>
            <a:off x="368575" y="450075"/>
            <a:ext cx="514500" cy="5847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dirty="0">
                <a:solidFill>
                  <a:schemeClr val="lt1"/>
                </a:solidFill>
                <a:ea typeface="Calibri"/>
                <a:cs typeface="Calibri"/>
                <a:sym typeface="Calibri"/>
              </a:rPr>
              <a:t>4</a:t>
            </a:r>
            <a:endParaRPr sz="3200" b="1" dirty="0">
              <a:solidFill>
                <a:schemeClr val="lt1"/>
              </a:solidFill>
              <a:ea typeface="Calibri"/>
              <a:cs typeface="Calibri"/>
              <a:sym typeface="Calibri"/>
            </a:endParaRPr>
          </a:p>
        </p:txBody>
      </p:sp>
      <p:grpSp>
        <p:nvGrpSpPr>
          <p:cNvPr id="19" name="Group 18">
            <a:extLst>
              <a:ext uri="{FF2B5EF4-FFF2-40B4-BE49-F238E27FC236}">
                <a16:creationId xmlns:a16="http://schemas.microsoft.com/office/drawing/2014/main" id="{1D35B9A9-7CA0-4054-89AC-9D967FF4A554}"/>
              </a:ext>
            </a:extLst>
          </p:cNvPr>
          <p:cNvGrpSpPr/>
          <p:nvPr/>
        </p:nvGrpSpPr>
        <p:grpSpPr>
          <a:xfrm>
            <a:off x="11041307" y="319070"/>
            <a:ext cx="762828" cy="783502"/>
            <a:chOff x="11041307" y="319070"/>
            <a:chExt cx="762828" cy="783502"/>
          </a:xfrm>
        </p:grpSpPr>
        <p:sp>
          <p:nvSpPr>
            <p:cNvPr id="22" name="Oval 21">
              <a:extLst>
                <a:ext uri="{FF2B5EF4-FFF2-40B4-BE49-F238E27FC236}">
                  <a16:creationId xmlns:a16="http://schemas.microsoft.com/office/drawing/2014/main" id="{50BE9775-6427-4083-B3EE-6ECA7061B4D8}"/>
                </a:ext>
              </a:extLst>
            </p:cNvPr>
            <p:cNvSpPr/>
            <p:nvPr/>
          </p:nvSpPr>
          <p:spPr>
            <a:xfrm>
              <a:off x="11041307" y="319070"/>
              <a:ext cx="762828" cy="783502"/>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 name="Google Shape;88;p1" descr="A picture containing text, vector graphics&#10;&#10;Description automatically generated">
              <a:extLst>
                <a:ext uri="{FF2B5EF4-FFF2-40B4-BE49-F238E27FC236}">
                  <a16:creationId xmlns:a16="http://schemas.microsoft.com/office/drawing/2014/main" id="{9A83ABB7-06A2-441A-B878-AC17141D2F31}"/>
                </a:ext>
              </a:extLst>
            </p:cNvPr>
            <p:cNvPicPr preferRelativeResize="0"/>
            <p:nvPr/>
          </p:nvPicPr>
          <p:blipFill rotWithShape="1">
            <a:blip r:embed="rId4">
              <a:alphaModFix/>
            </a:blip>
            <a:srcRect l="27254" t="5694" r="22057" b="60278"/>
            <a:stretch/>
          </p:blipFill>
          <p:spPr>
            <a:xfrm>
              <a:off x="11126983" y="351677"/>
              <a:ext cx="650910" cy="683398"/>
            </a:xfrm>
            <a:prstGeom prst="rect">
              <a:avLst/>
            </a:prstGeom>
            <a:noFill/>
            <a:ln>
              <a:noFill/>
            </a:ln>
          </p:spPr>
        </p:pic>
      </p:grpSp>
      <p:pic>
        <p:nvPicPr>
          <p:cNvPr id="9" name="Picture 8">
            <a:extLst>
              <a:ext uri="{FF2B5EF4-FFF2-40B4-BE49-F238E27FC236}">
                <a16:creationId xmlns:a16="http://schemas.microsoft.com/office/drawing/2014/main" id="{B3F94F56-BD16-458F-830F-9104E92FCA33}"/>
              </a:ext>
            </a:extLst>
          </p:cNvPr>
          <p:cNvPicPr>
            <a:picLocks noChangeAspect="1"/>
          </p:cNvPicPr>
          <p:nvPr/>
        </p:nvPicPr>
        <p:blipFill rotWithShape="1">
          <a:blip r:embed="rId5"/>
          <a:srcRect t="10290"/>
          <a:stretch/>
        </p:blipFill>
        <p:spPr>
          <a:xfrm>
            <a:off x="625814" y="2263470"/>
            <a:ext cx="4997803" cy="1264980"/>
          </a:xfrm>
          <a:prstGeom prst="rect">
            <a:avLst/>
          </a:prstGeom>
        </p:spPr>
      </p:pic>
      <p:pic>
        <p:nvPicPr>
          <p:cNvPr id="26" name="Picture 25" descr="Chart, scatter chart&#10;&#10;Description automatically generated">
            <a:extLst>
              <a:ext uri="{FF2B5EF4-FFF2-40B4-BE49-F238E27FC236}">
                <a16:creationId xmlns:a16="http://schemas.microsoft.com/office/drawing/2014/main" id="{59E4F1D8-72BD-4510-8869-EA4CE09B387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29135" y="1430438"/>
            <a:ext cx="5837051" cy="4990284"/>
          </a:xfrm>
          <a:prstGeom prst="rect">
            <a:avLst/>
          </a:prstGeom>
        </p:spPr>
      </p:pic>
      <p:sp>
        <p:nvSpPr>
          <p:cNvPr id="27" name="TextBox 26">
            <a:extLst>
              <a:ext uri="{FF2B5EF4-FFF2-40B4-BE49-F238E27FC236}">
                <a16:creationId xmlns:a16="http://schemas.microsoft.com/office/drawing/2014/main" id="{95C967D1-57F1-4922-A5AC-F8DECEB966B8}"/>
              </a:ext>
            </a:extLst>
          </p:cNvPr>
          <p:cNvSpPr txBox="1"/>
          <p:nvPr/>
        </p:nvSpPr>
        <p:spPr>
          <a:xfrm>
            <a:off x="1784388" y="1450011"/>
            <a:ext cx="3138311" cy="430887"/>
          </a:xfrm>
          <a:prstGeom prst="rect">
            <a:avLst/>
          </a:prstGeom>
          <a:noFill/>
        </p:spPr>
        <p:txBody>
          <a:bodyPr wrap="square">
            <a:spAutoFit/>
          </a:bodyPr>
          <a:lstStyle/>
          <a:p>
            <a:r>
              <a:rPr lang="en-US" sz="2200" b="1" dirty="0"/>
              <a:t>‘ Labeling the cluster’</a:t>
            </a:r>
          </a:p>
        </p:txBody>
      </p:sp>
      <p:pic>
        <p:nvPicPr>
          <p:cNvPr id="12" name="Picture 11">
            <a:extLst>
              <a:ext uri="{FF2B5EF4-FFF2-40B4-BE49-F238E27FC236}">
                <a16:creationId xmlns:a16="http://schemas.microsoft.com/office/drawing/2014/main" id="{8DBAF834-BC2C-4300-B29D-9BC47E2E5D9F}"/>
              </a:ext>
            </a:extLst>
          </p:cNvPr>
          <p:cNvPicPr>
            <a:picLocks noChangeAspect="1"/>
          </p:cNvPicPr>
          <p:nvPr/>
        </p:nvPicPr>
        <p:blipFill>
          <a:blip r:embed="rId7"/>
          <a:stretch>
            <a:fillRect/>
          </a:stretch>
        </p:blipFill>
        <p:spPr>
          <a:xfrm>
            <a:off x="625814" y="3943673"/>
            <a:ext cx="4997803" cy="2007127"/>
          </a:xfrm>
          <a:prstGeom prst="rect">
            <a:avLst/>
          </a:prstGeom>
        </p:spPr>
      </p:pic>
    </p:spTree>
    <p:extLst>
      <p:ext uri="{BB962C8B-B14F-4D97-AF65-F5344CB8AC3E}">
        <p14:creationId xmlns:p14="http://schemas.microsoft.com/office/powerpoint/2010/main" val="1142064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 name="slide2" descr="Dashboard 1">
            <a:extLst>
              <a:ext uri="{FF2B5EF4-FFF2-40B4-BE49-F238E27FC236}">
                <a16:creationId xmlns:a16="http://schemas.microsoft.com/office/drawing/2014/main" id="{F87000BC-0025-4A01-B27E-EF56828FE9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12192000" cy="6942667"/>
          </a:xfrm>
          <a:prstGeom prst="rect">
            <a:avLst/>
          </a:prstGeom>
        </p:spPr>
      </p:pic>
    </p:spTree>
    <p:extLst>
      <p:ext uri="{BB962C8B-B14F-4D97-AF65-F5344CB8AC3E}">
        <p14:creationId xmlns:p14="http://schemas.microsoft.com/office/powerpoint/2010/main" val="140854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3" name="Picture 2">
            <a:extLst>
              <a:ext uri="{FF2B5EF4-FFF2-40B4-BE49-F238E27FC236}">
                <a16:creationId xmlns:a16="http://schemas.microsoft.com/office/drawing/2014/main" id="{7CFA53D6-D5A3-4D64-8800-A7D6D1CD574A}"/>
              </a:ext>
            </a:extLst>
          </p:cNvPr>
          <p:cNvPicPr>
            <a:picLocks noChangeAspect="1"/>
          </p:cNvPicPr>
          <p:nvPr/>
        </p:nvPicPr>
        <p:blipFill rotWithShape="1">
          <a:blip r:embed="rId3"/>
          <a:srcRect l="14577" t="13333" r="7407" b="12428"/>
          <a:stretch/>
        </p:blipFill>
        <p:spPr>
          <a:xfrm>
            <a:off x="0" y="0"/>
            <a:ext cx="12192000" cy="6858000"/>
          </a:xfrm>
          <a:prstGeom prst="rect">
            <a:avLst/>
          </a:prstGeom>
        </p:spPr>
      </p:pic>
    </p:spTree>
    <p:extLst>
      <p:ext uri="{BB962C8B-B14F-4D97-AF65-F5344CB8AC3E}">
        <p14:creationId xmlns:p14="http://schemas.microsoft.com/office/powerpoint/2010/main" val="3646783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Google Shape;143;gdedb7a5c26_0_0"/>
          <p:cNvPicPr preferRelativeResize="0"/>
          <p:nvPr/>
        </p:nvPicPr>
        <p:blipFill rotWithShape="1">
          <a:blip r:embed="rId3">
            <a:alphaModFix/>
          </a:blip>
          <a:srcRect/>
          <a:stretch/>
        </p:blipFill>
        <p:spPr>
          <a:xfrm>
            <a:off x="-1" y="0"/>
            <a:ext cx="12192001" cy="6858000"/>
          </a:xfrm>
          <a:prstGeom prst="rect">
            <a:avLst/>
          </a:prstGeom>
          <a:noFill/>
          <a:ln>
            <a:noFill/>
          </a:ln>
        </p:spPr>
      </p:pic>
      <p:sp>
        <p:nvSpPr>
          <p:cNvPr id="144" name="Google Shape;144;gdedb7a5c26_0_0"/>
          <p:cNvSpPr/>
          <p:nvPr/>
        </p:nvSpPr>
        <p:spPr>
          <a:xfrm>
            <a:off x="265814" y="382572"/>
            <a:ext cx="720000" cy="720000"/>
          </a:xfrm>
          <a:prstGeom prst="rect">
            <a:avLst/>
          </a:prstGeom>
          <a:solidFill>
            <a:srgbClr val="3A38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ea typeface="Calibri"/>
              <a:cs typeface="Calibri"/>
              <a:sym typeface="Calibri"/>
            </a:endParaRPr>
          </a:p>
        </p:txBody>
      </p:sp>
      <p:sp>
        <p:nvSpPr>
          <p:cNvPr id="145" name="Google Shape;145;gdedb7a5c26_0_0"/>
          <p:cNvSpPr txBox="1"/>
          <p:nvPr/>
        </p:nvSpPr>
        <p:spPr>
          <a:xfrm>
            <a:off x="1141126" y="309243"/>
            <a:ext cx="9505554" cy="738623"/>
          </a:xfrm>
          <a:prstGeom prst="rect">
            <a:avLst/>
          </a:prstGeom>
          <a:noFill/>
          <a:ln>
            <a:noFill/>
          </a:ln>
        </p:spPr>
        <p:txBody>
          <a:bodyPr spcFirstLastPara="1" wrap="square" lIns="91425" tIns="45700" rIns="91425" bIns="45700" anchor="t" anchorCtr="0">
            <a:spAutoFit/>
          </a:bodyPr>
          <a:lstStyle/>
          <a:p>
            <a:r>
              <a:rPr lang="en-US" sz="2400" b="1" dirty="0">
                <a:solidFill>
                  <a:schemeClr val="accent1">
                    <a:lumMod val="75000"/>
                  </a:schemeClr>
                </a:solidFill>
                <a:ea typeface="Calibri"/>
                <a:cs typeface="Calibri"/>
                <a:sym typeface="Calibri"/>
              </a:rPr>
              <a:t>ML Model Web application </a:t>
            </a:r>
          </a:p>
          <a:p>
            <a:pPr marL="0" marR="0" lvl="0" indent="0" algn="l" rtl="0">
              <a:spcBef>
                <a:spcPts val="0"/>
              </a:spcBef>
              <a:spcAft>
                <a:spcPts val="0"/>
              </a:spcAft>
              <a:buNone/>
            </a:pPr>
            <a:r>
              <a:rPr lang="en-US" b="1" dirty="0">
                <a:solidFill>
                  <a:srgbClr val="404040"/>
                </a:solidFill>
              </a:rPr>
              <a:t>2) Clustering_</a:t>
            </a:r>
            <a:r>
              <a:rPr lang="en-US" sz="1800" b="1" dirty="0">
                <a:solidFill>
                  <a:srgbClr val="404040"/>
                </a:solidFill>
              </a:rPr>
              <a:t> final outcome</a:t>
            </a:r>
            <a:endParaRPr lang="en-US" b="1" dirty="0">
              <a:solidFill>
                <a:srgbClr val="404040"/>
              </a:solidFill>
            </a:endParaRPr>
          </a:p>
        </p:txBody>
      </p:sp>
      <p:sp>
        <p:nvSpPr>
          <p:cNvPr id="167" name="Google Shape;167;gdedb7a5c26_0_0"/>
          <p:cNvSpPr txBox="1"/>
          <p:nvPr/>
        </p:nvSpPr>
        <p:spPr>
          <a:xfrm>
            <a:off x="368575" y="450075"/>
            <a:ext cx="514500" cy="5847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dirty="0">
                <a:solidFill>
                  <a:schemeClr val="lt1"/>
                </a:solidFill>
                <a:ea typeface="Calibri"/>
                <a:cs typeface="Calibri"/>
                <a:sym typeface="Calibri"/>
              </a:rPr>
              <a:t>5</a:t>
            </a:r>
            <a:endParaRPr sz="3200" b="1" dirty="0">
              <a:solidFill>
                <a:schemeClr val="lt1"/>
              </a:solidFill>
              <a:ea typeface="Calibri"/>
              <a:cs typeface="Calibri"/>
              <a:sym typeface="Calibri"/>
            </a:endParaRPr>
          </a:p>
        </p:txBody>
      </p:sp>
      <p:grpSp>
        <p:nvGrpSpPr>
          <p:cNvPr id="19" name="Group 18">
            <a:extLst>
              <a:ext uri="{FF2B5EF4-FFF2-40B4-BE49-F238E27FC236}">
                <a16:creationId xmlns:a16="http://schemas.microsoft.com/office/drawing/2014/main" id="{1D35B9A9-7CA0-4054-89AC-9D967FF4A554}"/>
              </a:ext>
            </a:extLst>
          </p:cNvPr>
          <p:cNvGrpSpPr/>
          <p:nvPr/>
        </p:nvGrpSpPr>
        <p:grpSpPr>
          <a:xfrm>
            <a:off x="11041307" y="319070"/>
            <a:ext cx="762828" cy="783502"/>
            <a:chOff x="11041307" y="319070"/>
            <a:chExt cx="762828" cy="783502"/>
          </a:xfrm>
        </p:grpSpPr>
        <p:sp>
          <p:nvSpPr>
            <p:cNvPr id="22" name="Oval 21">
              <a:extLst>
                <a:ext uri="{FF2B5EF4-FFF2-40B4-BE49-F238E27FC236}">
                  <a16:creationId xmlns:a16="http://schemas.microsoft.com/office/drawing/2014/main" id="{50BE9775-6427-4083-B3EE-6ECA7061B4D8}"/>
                </a:ext>
              </a:extLst>
            </p:cNvPr>
            <p:cNvSpPr/>
            <p:nvPr/>
          </p:nvSpPr>
          <p:spPr>
            <a:xfrm>
              <a:off x="11041307" y="319070"/>
              <a:ext cx="762828" cy="783502"/>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 name="Google Shape;88;p1" descr="A picture containing text, vector graphics&#10;&#10;Description automatically generated">
              <a:extLst>
                <a:ext uri="{FF2B5EF4-FFF2-40B4-BE49-F238E27FC236}">
                  <a16:creationId xmlns:a16="http://schemas.microsoft.com/office/drawing/2014/main" id="{9A83ABB7-06A2-441A-B878-AC17141D2F31}"/>
                </a:ext>
              </a:extLst>
            </p:cNvPr>
            <p:cNvPicPr preferRelativeResize="0"/>
            <p:nvPr/>
          </p:nvPicPr>
          <p:blipFill rotWithShape="1">
            <a:blip r:embed="rId4">
              <a:alphaModFix/>
            </a:blip>
            <a:srcRect l="27254" t="5694" r="22057" b="60278"/>
            <a:stretch/>
          </p:blipFill>
          <p:spPr>
            <a:xfrm>
              <a:off x="11126983" y="351677"/>
              <a:ext cx="650910" cy="683398"/>
            </a:xfrm>
            <a:prstGeom prst="rect">
              <a:avLst/>
            </a:prstGeom>
            <a:noFill/>
            <a:ln>
              <a:noFill/>
            </a:ln>
          </p:spPr>
        </p:pic>
      </p:grpSp>
      <p:pic>
        <p:nvPicPr>
          <p:cNvPr id="13" name="Picture 12" descr="Logo&#10;&#10;Description automatically generated with medium confidence">
            <a:hlinkClick r:id="rId5"/>
            <a:extLst>
              <a:ext uri="{FF2B5EF4-FFF2-40B4-BE49-F238E27FC236}">
                <a16:creationId xmlns:a16="http://schemas.microsoft.com/office/drawing/2014/main" id="{91F42721-282B-4B87-95F0-BCC7420B9C1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59709" y="2170071"/>
            <a:ext cx="4613448" cy="3949495"/>
          </a:xfrm>
          <a:prstGeom prst="rect">
            <a:avLst/>
          </a:prstGeom>
          <a:ln>
            <a:noFill/>
          </a:ln>
          <a:effectLst>
            <a:outerShdw blurRad="292100" dist="139700" dir="2700000" algn="tl" rotWithShape="0">
              <a:srgbClr val="333333">
                <a:alpha val="65000"/>
              </a:srgbClr>
            </a:outerShdw>
          </a:effectLst>
        </p:spPr>
      </p:pic>
      <p:grpSp>
        <p:nvGrpSpPr>
          <p:cNvPr id="14" name="Group 13">
            <a:extLst>
              <a:ext uri="{FF2B5EF4-FFF2-40B4-BE49-F238E27FC236}">
                <a16:creationId xmlns:a16="http://schemas.microsoft.com/office/drawing/2014/main" id="{B12C06E7-604F-4F65-A86A-47FF8011D262}"/>
              </a:ext>
            </a:extLst>
          </p:cNvPr>
          <p:cNvGrpSpPr/>
          <p:nvPr/>
        </p:nvGrpSpPr>
        <p:grpSpPr>
          <a:xfrm>
            <a:off x="6646564" y="1580186"/>
            <a:ext cx="1832774" cy="1179769"/>
            <a:chOff x="7143275" y="1241525"/>
            <a:chExt cx="1832774" cy="1179769"/>
          </a:xfrm>
        </p:grpSpPr>
        <p:sp>
          <p:nvSpPr>
            <p:cNvPr id="15" name="Speech Bubble: Oval 14">
              <a:extLst>
                <a:ext uri="{FF2B5EF4-FFF2-40B4-BE49-F238E27FC236}">
                  <a16:creationId xmlns:a16="http://schemas.microsoft.com/office/drawing/2014/main" id="{D91942A5-1294-410F-A76B-A7F6EAD4CCCF}"/>
                </a:ext>
              </a:extLst>
            </p:cNvPr>
            <p:cNvSpPr/>
            <p:nvPr/>
          </p:nvSpPr>
          <p:spPr>
            <a:xfrm>
              <a:off x="7143275" y="1241525"/>
              <a:ext cx="1832774" cy="1179769"/>
            </a:xfrm>
            <a:prstGeom prst="wedgeEllipseCallout">
              <a:avLst>
                <a:gd name="adj1" fmla="val -37129"/>
                <a:gd name="adj2" fmla="val 64696"/>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363636"/>
                </a:solidFill>
              </a:endParaRPr>
            </a:p>
          </p:txBody>
        </p:sp>
        <p:sp>
          <p:nvSpPr>
            <p:cNvPr id="16" name="TextBox 15">
              <a:extLst>
                <a:ext uri="{FF2B5EF4-FFF2-40B4-BE49-F238E27FC236}">
                  <a16:creationId xmlns:a16="http://schemas.microsoft.com/office/drawing/2014/main" id="{33A5737D-B785-472C-9D6E-FFEE8C2692D7}"/>
                </a:ext>
              </a:extLst>
            </p:cNvPr>
            <p:cNvSpPr txBox="1"/>
            <p:nvPr/>
          </p:nvSpPr>
          <p:spPr>
            <a:xfrm>
              <a:off x="7419005" y="1462185"/>
              <a:ext cx="1367052" cy="707886"/>
            </a:xfrm>
            <a:prstGeom prst="rect">
              <a:avLst/>
            </a:prstGeom>
            <a:noFill/>
          </p:spPr>
          <p:txBody>
            <a:bodyPr wrap="square" rtlCol="0">
              <a:spAutoFit/>
            </a:bodyPr>
            <a:lstStyle/>
            <a:p>
              <a:r>
                <a:rPr lang="en-US" sz="2000" b="1" dirty="0">
                  <a:solidFill>
                    <a:srgbClr val="363636"/>
                  </a:solidFill>
                  <a:latin typeface="Roboto" panose="02000000000000000000" pitchFamily="2" charset="0"/>
                  <a:ea typeface="Roboto" panose="02000000000000000000" pitchFamily="2" charset="0"/>
                </a:rPr>
                <a:t>Hey, </a:t>
              </a:r>
            </a:p>
            <a:p>
              <a:r>
                <a:rPr lang="en-US" sz="2000" b="1" dirty="0">
                  <a:solidFill>
                    <a:srgbClr val="363636"/>
                  </a:solidFill>
                  <a:latin typeface="Roboto" panose="02000000000000000000" pitchFamily="2" charset="0"/>
                  <a:ea typeface="Roboto" panose="02000000000000000000" pitchFamily="2" charset="0"/>
                </a:rPr>
                <a:t>click me ! </a:t>
              </a:r>
            </a:p>
          </p:txBody>
        </p:sp>
      </p:grpSp>
    </p:spTree>
    <p:extLst>
      <p:ext uri="{BB962C8B-B14F-4D97-AF65-F5344CB8AC3E}">
        <p14:creationId xmlns:p14="http://schemas.microsoft.com/office/powerpoint/2010/main" val="1993444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자유형: 도형 29">
            <a:extLst>
              <a:ext uri="{FF2B5EF4-FFF2-40B4-BE49-F238E27FC236}">
                <a16:creationId xmlns:a16="http://schemas.microsoft.com/office/drawing/2014/main" id="{F6A299A4-C018-4DFA-B8D6-6F565BA573B3}"/>
              </a:ext>
            </a:extLst>
          </p:cNvPr>
          <p:cNvSpPr/>
          <p:nvPr/>
        </p:nvSpPr>
        <p:spPr>
          <a:xfrm>
            <a:off x="258708" y="186612"/>
            <a:ext cx="11654145" cy="6307494"/>
          </a:xfrm>
          <a:custGeom>
            <a:avLst/>
            <a:gdLst>
              <a:gd name="connsiteX0" fmla="*/ 669304 w 11654145"/>
              <a:gd name="connsiteY0" fmla="*/ 0 h 6307494"/>
              <a:gd name="connsiteX1" fmla="*/ 11654145 w 11654145"/>
              <a:gd name="connsiteY1" fmla="*/ 0 h 6307494"/>
              <a:gd name="connsiteX2" fmla="*/ 11654145 w 11654145"/>
              <a:gd name="connsiteY2" fmla="*/ 6307494 h 6307494"/>
              <a:gd name="connsiteX3" fmla="*/ 10791062 w 11654145"/>
              <a:gd name="connsiteY3" fmla="*/ 6307494 h 6307494"/>
              <a:gd name="connsiteX4" fmla="*/ 669304 w 11654145"/>
              <a:gd name="connsiteY4" fmla="*/ 6307494 h 6307494"/>
              <a:gd name="connsiteX5" fmla="*/ 0 w 11654145"/>
              <a:gd name="connsiteY5" fmla="*/ 6307494 h 6307494"/>
              <a:gd name="connsiteX6" fmla="*/ 0 w 11654145"/>
              <a:gd name="connsiteY6" fmla="*/ 690562 h 6307494"/>
              <a:gd name="connsiteX7" fmla="*/ 669304 w 11654145"/>
              <a:gd name="connsiteY7" fmla="*/ 690562 h 630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54145" h="6307494">
                <a:moveTo>
                  <a:pt x="669304" y="0"/>
                </a:moveTo>
                <a:lnTo>
                  <a:pt x="11654145" y="0"/>
                </a:lnTo>
                <a:lnTo>
                  <a:pt x="11654145" y="6307494"/>
                </a:lnTo>
                <a:lnTo>
                  <a:pt x="10791062" y="6307494"/>
                </a:lnTo>
                <a:lnTo>
                  <a:pt x="669304" y="6307494"/>
                </a:lnTo>
                <a:lnTo>
                  <a:pt x="0" y="6307494"/>
                </a:lnTo>
                <a:lnTo>
                  <a:pt x="0" y="690562"/>
                </a:lnTo>
                <a:lnTo>
                  <a:pt x="669304" y="690562"/>
                </a:lnTo>
                <a:close/>
              </a:path>
            </a:pathLst>
          </a:custGeom>
          <a:solidFill>
            <a:schemeClr val="bg1"/>
          </a:solidFill>
          <a:ln>
            <a:noFill/>
          </a:ln>
          <a:effectLst>
            <a:outerShdw blurRad="127000" dist="38100" dir="2700000" algn="tl" rotWithShape="0">
              <a:schemeClr val="tx1">
                <a:alpha val="2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1" latinLnBrk="0">
              <a:lnSpc>
                <a:spcPct val="150000"/>
              </a:lnSpc>
              <a:defRPr/>
            </a:pPr>
            <a:endParaRPr lang="en-US" altLang="ko-KR" sz="800" kern="0" dirty="0">
              <a:solidFill>
                <a:prstClr val="black">
                  <a:lumMod val="75000"/>
                  <a:lumOff val="25000"/>
                </a:prstClr>
              </a:solidFill>
              <a:latin typeface="Roboto" panose="02000000000000000000" pitchFamily="2" charset="0"/>
              <a:ea typeface="Roboto" panose="02000000000000000000" pitchFamily="2" charset="0"/>
            </a:endParaRPr>
          </a:p>
        </p:txBody>
      </p:sp>
      <p:sp>
        <p:nvSpPr>
          <p:cNvPr id="31" name="TextBox 30">
            <a:extLst>
              <a:ext uri="{FF2B5EF4-FFF2-40B4-BE49-F238E27FC236}">
                <a16:creationId xmlns:a16="http://schemas.microsoft.com/office/drawing/2014/main" id="{A2F69B0D-59A6-4F1E-8358-C56EEAA8A4EA}"/>
              </a:ext>
            </a:extLst>
          </p:cNvPr>
          <p:cNvSpPr txBox="1"/>
          <p:nvPr/>
        </p:nvSpPr>
        <p:spPr>
          <a:xfrm>
            <a:off x="1180708" y="261874"/>
            <a:ext cx="6094428" cy="605294"/>
          </a:xfrm>
          <a:prstGeom prst="rect">
            <a:avLst/>
          </a:prstGeom>
          <a:noFill/>
        </p:spPr>
        <p:txBody>
          <a:bodyPr wrap="square">
            <a:spAutoFit/>
          </a:bodyPr>
          <a:lstStyle/>
          <a:p>
            <a:pPr latinLnBrk="0">
              <a:lnSpc>
                <a:spcPct val="150000"/>
              </a:lnSpc>
              <a:defRPr/>
            </a:pPr>
            <a:r>
              <a:rPr lang="en-US" altLang="ko-KR" sz="2500" b="1" kern="0" dirty="0">
                <a:solidFill>
                  <a:srgbClr val="404040"/>
                </a:solidFill>
                <a:latin typeface="Roboto" panose="02000000000000000000" pitchFamily="2" charset="0"/>
                <a:ea typeface="Roboto" panose="02000000000000000000" pitchFamily="2" charset="0"/>
              </a:rPr>
              <a:t>06. Conclusion</a:t>
            </a:r>
            <a:endParaRPr lang="en-US" altLang="ko-KR" sz="2500" kern="0" dirty="0">
              <a:solidFill>
                <a:srgbClr val="404040"/>
              </a:solidFill>
              <a:latin typeface="Roboto" panose="02000000000000000000" pitchFamily="2" charset="0"/>
              <a:ea typeface="Roboto" panose="02000000000000000000" pitchFamily="2" charset="0"/>
            </a:endParaRPr>
          </a:p>
        </p:txBody>
      </p:sp>
      <p:cxnSp>
        <p:nvCxnSpPr>
          <p:cNvPr id="32" name="직선 연결선 31">
            <a:extLst>
              <a:ext uri="{FF2B5EF4-FFF2-40B4-BE49-F238E27FC236}">
                <a16:creationId xmlns:a16="http://schemas.microsoft.com/office/drawing/2014/main" id="{5C54922E-17B8-440A-AA23-8A3FCAD9DD7B}"/>
              </a:ext>
            </a:extLst>
          </p:cNvPr>
          <p:cNvCxnSpPr>
            <a:cxnSpLocks/>
          </p:cNvCxnSpPr>
          <p:nvPr/>
        </p:nvCxnSpPr>
        <p:spPr>
          <a:xfrm>
            <a:off x="1281419" y="913655"/>
            <a:ext cx="10260000"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직선 연결선 32">
            <a:extLst>
              <a:ext uri="{FF2B5EF4-FFF2-40B4-BE49-F238E27FC236}">
                <a16:creationId xmlns:a16="http://schemas.microsoft.com/office/drawing/2014/main" id="{BC4109C4-C0BE-4767-BA5E-ED1A757649FD}"/>
              </a:ext>
            </a:extLst>
          </p:cNvPr>
          <p:cNvCxnSpPr>
            <a:cxnSpLocks/>
          </p:cNvCxnSpPr>
          <p:nvPr/>
        </p:nvCxnSpPr>
        <p:spPr>
          <a:xfrm>
            <a:off x="1281419" y="913655"/>
            <a:ext cx="1080000" cy="0"/>
          </a:xfrm>
          <a:prstGeom prst="line">
            <a:avLst/>
          </a:prstGeom>
          <a:ln w="158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24" name="그룹 23">
            <a:extLst>
              <a:ext uri="{FF2B5EF4-FFF2-40B4-BE49-F238E27FC236}">
                <a16:creationId xmlns:a16="http://schemas.microsoft.com/office/drawing/2014/main" id="{530AF7DE-195C-461E-B7AC-BED2CCF19431}"/>
              </a:ext>
            </a:extLst>
          </p:cNvPr>
          <p:cNvGrpSpPr/>
          <p:nvPr/>
        </p:nvGrpSpPr>
        <p:grpSpPr>
          <a:xfrm>
            <a:off x="258708" y="233265"/>
            <a:ext cx="593889" cy="593888"/>
            <a:chOff x="0" y="0"/>
            <a:chExt cx="1428752" cy="1428750"/>
          </a:xfrm>
        </p:grpSpPr>
        <p:grpSp>
          <p:nvGrpSpPr>
            <p:cNvPr id="25" name="그룹 24">
              <a:extLst>
                <a:ext uri="{FF2B5EF4-FFF2-40B4-BE49-F238E27FC236}">
                  <a16:creationId xmlns:a16="http://schemas.microsoft.com/office/drawing/2014/main" id="{3B080F98-2530-4068-9535-49874E342242}"/>
                </a:ext>
              </a:extLst>
            </p:cNvPr>
            <p:cNvGrpSpPr/>
            <p:nvPr/>
          </p:nvGrpSpPr>
          <p:grpSpPr>
            <a:xfrm>
              <a:off x="0" y="0"/>
              <a:ext cx="1428750" cy="1428750"/>
              <a:chOff x="0" y="0"/>
              <a:chExt cx="3450210" cy="3450210"/>
            </a:xfrm>
          </p:grpSpPr>
          <p:sp>
            <p:nvSpPr>
              <p:cNvPr id="27" name="직사각형 26">
                <a:extLst>
                  <a:ext uri="{FF2B5EF4-FFF2-40B4-BE49-F238E27FC236}">
                    <a16:creationId xmlns:a16="http://schemas.microsoft.com/office/drawing/2014/main" id="{F052E70A-C734-4F7A-997F-F5225D9AB9AA}"/>
                  </a:ext>
                </a:extLst>
              </p:cNvPr>
              <p:cNvSpPr/>
              <p:nvPr/>
            </p:nvSpPr>
            <p:spPr>
              <a:xfrm>
                <a:off x="0" y="0"/>
                <a:ext cx="3450210" cy="3450210"/>
              </a:xfrm>
              <a:prstGeom prst="rect">
                <a:avLst/>
              </a:prstGeom>
              <a:solidFill>
                <a:srgbClr val="FF5500"/>
              </a:solidFill>
              <a:ln>
                <a:noFill/>
              </a:ln>
              <a:effectLst>
                <a:outerShdw blurRad="266700" dist="127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6800" rtlCol="0" anchor="t"/>
              <a:lstStyle/>
              <a:p>
                <a:pPr algn="ctr">
                  <a:defRPr/>
                </a:pPr>
                <a:r>
                  <a:rPr lang="en-US" altLang="ko-KR" sz="1600" b="1" dirty="0">
                    <a:solidFill>
                      <a:prstClr val="white"/>
                    </a:solidFill>
                    <a:latin typeface="Roboto" panose="02000000000000000000" pitchFamily="2" charset="0"/>
                    <a:ea typeface="Roboto" panose="02000000000000000000" pitchFamily="2" charset="0"/>
                  </a:rPr>
                  <a:t>06</a:t>
                </a:r>
                <a:endParaRPr lang="ko-KR" altLang="en-US" sz="3200" b="1" dirty="0">
                  <a:solidFill>
                    <a:prstClr val="white"/>
                  </a:solidFill>
                  <a:latin typeface="Roboto" panose="02000000000000000000" pitchFamily="2" charset="0"/>
                </a:endParaRPr>
              </a:p>
            </p:txBody>
          </p:sp>
          <p:sp>
            <p:nvSpPr>
              <p:cNvPr id="28" name="직사각형 27">
                <a:extLst>
                  <a:ext uri="{FF2B5EF4-FFF2-40B4-BE49-F238E27FC236}">
                    <a16:creationId xmlns:a16="http://schemas.microsoft.com/office/drawing/2014/main" id="{12369AB6-8C4B-40C0-9015-B1DB5491FB9C}"/>
                  </a:ext>
                </a:extLst>
              </p:cNvPr>
              <p:cNvSpPr/>
              <p:nvPr/>
            </p:nvSpPr>
            <p:spPr>
              <a:xfrm>
                <a:off x="0" y="2139882"/>
                <a:ext cx="3450210" cy="1310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ko-KR" sz="800" dirty="0">
                    <a:solidFill>
                      <a:prstClr val="white">
                        <a:lumMod val="75000"/>
                      </a:prstClr>
                    </a:solidFill>
                    <a:latin typeface="Roboto" panose="02000000000000000000" pitchFamily="2" charset="0"/>
                    <a:ea typeface="Roboto" panose="02000000000000000000" pitchFamily="2" charset="0"/>
                  </a:rPr>
                  <a:t>page</a:t>
                </a:r>
                <a:endParaRPr lang="ko-KR" altLang="en-US" sz="1200" dirty="0">
                  <a:solidFill>
                    <a:prstClr val="black"/>
                  </a:solidFill>
                  <a:latin typeface="Roboto" panose="02000000000000000000" pitchFamily="2" charset="0"/>
                </a:endParaRPr>
              </a:p>
            </p:txBody>
          </p:sp>
        </p:grpSp>
        <p:sp>
          <p:nvSpPr>
            <p:cNvPr id="26" name="직사각형 25">
              <a:extLst>
                <a:ext uri="{FF2B5EF4-FFF2-40B4-BE49-F238E27FC236}">
                  <a16:creationId xmlns:a16="http://schemas.microsoft.com/office/drawing/2014/main" id="{35396235-2FB9-4D7C-9178-033EEB6E618C}"/>
                </a:ext>
              </a:extLst>
            </p:cNvPr>
            <p:cNvSpPr/>
            <p:nvPr/>
          </p:nvSpPr>
          <p:spPr>
            <a:xfrm>
              <a:off x="1247022" y="2"/>
              <a:ext cx="181730" cy="181730"/>
            </a:xfrm>
            <a:prstGeom prst="rect">
              <a:avLst/>
            </a:prstGeom>
            <a:solidFill>
              <a:schemeClr val="tx1">
                <a:lumMod val="75000"/>
                <a:lumOff val="25000"/>
              </a:schemeClr>
            </a:solidFill>
            <a:ln>
              <a:noFill/>
            </a:ln>
            <a:effectLst>
              <a:outerShdw blurRad="38100" dist="12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00" dirty="0">
                  <a:solidFill>
                    <a:prstClr val="white"/>
                  </a:solidFill>
                  <a:latin typeface="Roboto" panose="02000000000000000000" pitchFamily="2" charset="0"/>
                  <a:ea typeface="Roboto" panose="02000000000000000000" pitchFamily="2" charset="0"/>
                </a:rPr>
                <a:t>X</a:t>
              </a:r>
              <a:endParaRPr lang="ko-KR" altLang="en-US" sz="400" dirty="0">
                <a:solidFill>
                  <a:prstClr val="white"/>
                </a:solidFill>
                <a:latin typeface="Roboto" panose="02000000000000000000" pitchFamily="2" charset="0"/>
              </a:endParaRPr>
            </a:p>
          </p:txBody>
        </p:sp>
      </p:grpSp>
      <p:sp>
        <p:nvSpPr>
          <p:cNvPr id="11" name="직사각형 21">
            <a:extLst>
              <a:ext uri="{FF2B5EF4-FFF2-40B4-BE49-F238E27FC236}">
                <a16:creationId xmlns:a16="http://schemas.microsoft.com/office/drawing/2014/main" id="{F70937D8-185E-4410-85C1-B3C1D6F9A7B2}"/>
              </a:ext>
            </a:extLst>
          </p:cNvPr>
          <p:cNvSpPr/>
          <p:nvPr/>
        </p:nvSpPr>
        <p:spPr>
          <a:xfrm>
            <a:off x="1281864" y="4123364"/>
            <a:ext cx="2661473" cy="635236"/>
          </a:xfrm>
          <a:prstGeom prst="rect">
            <a:avLst/>
          </a:prstGeom>
          <a:solidFill>
            <a:srgbClr val="FF55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prstClr val="white"/>
                </a:solidFill>
                <a:latin typeface="Roboto" panose="02000000000000000000" pitchFamily="2" charset="0"/>
                <a:ea typeface="Roboto" panose="02000000000000000000" pitchFamily="2" charset="0"/>
              </a:rPr>
              <a:t>Recognize</a:t>
            </a:r>
          </a:p>
        </p:txBody>
      </p:sp>
      <p:sp>
        <p:nvSpPr>
          <p:cNvPr id="12" name="직사각형 22">
            <a:extLst>
              <a:ext uri="{FF2B5EF4-FFF2-40B4-BE49-F238E27FC236}">
                <a16:creationId xmlns:a16="http://schemas.microsoft.com/office/drawing/2014/main" id="{720EF5C0-F9A6-4753-A370-F1459D649A5E}"/>
              </a:ext>
            </a:extLst>
          </p:cNvPr>
          <p:cNvSpPr/>
          <p:nvPr/>
        </p:nvSpPr>
        <p:spPr>
          <a:xfrm>
            <a:off x="1281865" y="5049312"/>
            <a:ext cx="2661472" cy="8577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ko-KR" sz="1500" dirty="0">
                <a:solidFill>
                  <a:srgbClr val="404040"/>
                </a:solidFill>
                <a:latin typeface="Roboto" panose="02000000000000000000" pitchFamily="2" charset="0"/>
                <a:ea typeface="Roboto" panose="02000000000000000000" pitchFamily="2" charset="0"/>
              </a:rPr>
              <a:t>Recognize that the world isn’t as bad as I thought</a:t>
            </a:r>
          </a:p>
        </p:txBody>
      </p:sp>
      <p:sp>
        <p:nvSpPr>
          <p:cNvPr id="14" name="직사각형 50">
            <a:extLst>
              <a:ext uri="{FF2B5EF4-FFF2-40B4-BE49-F238E27FC236}">
                <a16:creationId xmlns:a16="http://schemas.microsoft.com/office/drawing/2014/main" id="{70B7A692-1233-4392-BEF6-AD627177A5BC}"/>
              </a:ext>
            </a:extLst>
          </p:cNvPr>
          <p:cNvSpPr/>
          <p:nvPr/>
        </p:nvSpPr>
        <p:spPr>
          <a:xfrm>
            <a:off x="4665306" y="4123363"/>
            <a:ext cx="2729685" cy="635247"/>
          </a:xfrm>
          <a:prstGeom prst="rect">
            <a:avLst/>
          </a:prstGeom>
          <a:solidFill>
            <a:srgbClr val="FF55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prstClr val="white"/>
                </a:solidFill>
                <a:latin typeface="Roboto" panose="02000000000000000000" pitchFamily="2" charset="0"/>
                <a:ea typeface="Roboto" panose="02000000000000000000" pitchFamily="2" charset="0"/>
              </a:rPr>
              <a:t>Problem Solving</a:t>
            </a:r>
          </a:p>
        </p:txBody>
      </p:sp>
      <p:sp>
        <p:nvSpPr>
          <p:cNvPr id="17" name="직사각형 53">
            <a:extLst>
              <a:ext uri="{FF2B5EF4-FFF2-40B4-BE49-F238E27FC236}">
                <a16:creationId xmlns:a16="http://schemas.microsoft.com/office/drawing/2014/main" id="{F558940D-7222-4993-A53C-D7C04536AA05}"/>
              </a:ext>
            </a:extLst>
          </p:cNvPr>
          <p:cNvSpPr/>
          <p:nvPr/>
        </p:nvSpPr>
        <p:spPr>
          <a:xfrm>
            <a:off x="8185172" y="4123363"/>
            <a:ext cx="2723824" cy="635237"/>
          </a:xfrm>
          <a:prstGeom prst="rect">
            <a:avLst/>
          </a:prstGeom>
          <a:solidFill>
            <a:srgbClr val="FF55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prstClr val="white"/>
                </a:solidFill>
                <a:latin typeface="Roboto" panose="02000000000000000000" pitchFamily="2" charset="0"/>
                <a:ea typeface="Roboto" panose="02000000000000000000" pitchFamily="2" charset="0"/>
              </a:rPr>
              <a:t>Take an Action</a:t>
            </a:r>
          </a:p>
        </p:txBody>
      </p:sp>
      <p:pic>
        <p:nvPicPr>
          <p:cNvPr id="3" name="Graphic 2" descr="Chevron arrows with solid fill">
            <a:extLst>
              <a:ext uri="{FF2B5EF4-FFF2-40B4-BE49-F238E27FC236}">
                <a16:creationId xmlns:a16="http://schemas.microsoft.com/office/drawing/2014/main" id="{4F70A181-70BF-45B1-93CC-54D5EC3C126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99322" y="2753351"/>
            <a:ext cx="457200" cy="457200"/>
          </a:xfrm>
          <a:prstGeom prst="rect">
            <a:avLst/>
          </a:prstGeom>
        </p:spPr>
      </p:pic>
      <p:pic>
        <p:nvPicPr>
          <p:cNvPr id="19" name="Graphic 18" descr="Chevron arrows with solid fill">
            <a:extLst>
              <a:ext uri="{FF2B5EF4-FFF2-40B4-BE49-F238E27FC236}">
                <a16:creationId xmlns:a16="http://schemas.microsoft.com/office/drawing/2014/main" id="{8AFE187F-E8CF-4A16-AA21-910FB0F5146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6880" y="2753351"/>
            <a:ext cx="457200" cy="457200"/>
          </a:xfrm>
          <a:prstGeom prst="rect">
            <a:avLst/>
          </a:prstGeom>
        </p:spPr>
      </p:pic>
      <p:sp>
        <p:nvSpPr>
          <p:cNvPr id="20" name="직사각형 22">
            <a:extLst>
              <a:ext uri="{FF2B5EF4-FFF2-40B4-BE49-F238E27FC236}">
                <a16:creationId xmlns:a16="http://schemas.microsoft.com/office/drawing/2014/main" id="{422DFFD8-0A1F-4C58-9FDA-0724EE9205FA}"/>
              </a:ext>
            </a:extLst>
          </p:cNvPr>
          <p:cNvSpPr/>
          <p:nvPr/>
        </p:nvSpPr>
        <p:spPr>
          <a:xfrm>
            <a:off x="4613664" y="5049312"/>
            <a:ext cx="2661472" cy="8577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ko-KR" sz="1500" dirty="0">
                <a:solidFill>
                  <a:srgbClr val="404040"/>
                </a:solidFill>
                <a:latin typeface="Roboto" panose="02000000000000000000" pitchFamily="2" charset="0"/>
                <a:ea typeface="Roboto" panose="02000000000000000000" pitchFamily="2" charset="0"/>
              </a:rPr>
              <a:t>Do your analysis</a:t>
            </a:r>
          </a:p>
        </p:txBody>
      </p:sp>
      <p:sp>
        <p:nvSpPr>
          <p:cNvPr id="21" name="직사각형 22">
            <a:extLst>
              <a:ext uri="{FF2B5EF4-FFF2-40B4-BE49-F238E27FC236}">
                <a16:creationId xmlns:a16="http://schemas.microsoft.com/office/drawing/2014/main" id="{731B4A2D-D7EC-4EFE-80B3-A1BB12EFD2BD}"/>
              </a:ext>
            </a:extLst>
          </p:cNvPr>
          <p:cNvSpPr/>
          <p:nvPr/>
        </p:nvSpPr>
        <p:spPr>
          <a:xfrm>
            <a:off x="8185172" y="5049312"/>
            <a:ext cx="2661472" cy="8577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ko-KR" sz="1500" dirty="0">
                <a:solidFill>
                  <a:srgbClr val="404040"/>
                </a:solidFill>
                <a:latin typeface="Roboto" panose="02000000000000000000" pitchFamily="2" charset="0"/>
                <a:ea typeface="Roboto" panose="02000000000000000000" pitchFamily="2" charset="0"/>
              </a:rPr>
              <a:t>See the world </a:t>
            </a:r>
          </a:p>
          <a:p>
            <a:pPr algn="ctr">
              <a:lnSpc>
                <a:spcPct val="150000"/>
              </a:lnSpc>
            </a:pPr>
            <a:r>
              <a:rPr lang="en-US" altLang="ko-KR" sz="1500" dirty="0">
                <a:solidFill>
                  <a:srgbClr val="404040"/>
                </a:solidFill>
                <a:latin typeface="Roboto" panose="02000000000000000000" pitchFamily="2" charset="0"/>
                <a:ea typeface="Roboto" panose="02000000000000000000" pitchFamily="2" charset="0"/>
              </a:rPr>
              <a:t>in multiple angles</a:t>
            </a:r>
          </a:p>
        </p:txBody>
      </p:sp>
      <p:sp>
        <p:nvSpPr>
          <p:cNvPr id="4" name="Rectangle 3">
            <a:extLst>
              <a:ext uri="{FF2B5EF4-FFF2-40B4-BE49-F238E27FC236}">
                <a16:creationId xmlns:a16="http://schemas.microsoft.com/office/drawing/2014/main" id="{C7CFACB4-8FF3-4318-B0DE-738F10A49F38}"/>
              </a:ext>
            </a:extLst>
          </p:cNvPr>
          <p:cNvSpPr/>
          <p:nvPr/>
        </p:nvSpPr>
        <p:spPr>
          <a:xfrm>
            <a:off x="1281419" y="1808687"/>
            <a:ext cx="2661472" cy="2314675"/>
          </a:xfrm>
          <a:prstGeom prst="rect">
            <a:avLst/>
          </a:prstGeom>
          <a:solidFill>
            <a:srgbClr val="F5F5F5"/>
          </a:solidFill>
          <a:ln>
            <a:solidFill>
              <a:srgbClr val="F5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C543696-98B5-4F48-BC4C-E8A9B056EB3D}"/>
              </a:ext>
            </a:extLst>
          </p:cNvPr>
          <p:cNvSpPr/>
          <p:nvPr/>
        </p:nvSpPr>
        <p:spPr>
          <a:xfrm>
            <a:off x="4664860" y="1799356"/>
            <a:ext cx="2729684" cy="2314675"/>
          </a:xfrm>
          <a:prstGeom prst="rect">
            <a:avLst/>
          </a:prstGeom>
          <a:solidFill>
            <a:srgbClr val="F5F5F5"/>
          </a:solidFill>
          <a:ln>
            <a:solidFill>
              <a:srgbClr val="F5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7B841247-7B7C-4F43-8C34-3DD53DD0FB53}"/>
              </a:ext>
            </a:extLst>
          </p:cNvPr>
          <p:cNvSpPr/>
          <p:nvPr/>
        </p:nvSpPr>
        <p:spPr>
          <a:xfrm>
            <a:off x="8179312" y="1799355"/>
            <a:ext cx="2729684" cy="2314675"/>
          </a:xfrm>
          <a:prstGeom prst="rect">
            <a:avLst/>
          </a:prstGeom>
          <a:solidFill>
            <a:srgbClr val="F5F5F5"/>
          </a:solidFill>
          <a:ln>
            <a:solidFill>
              <a:srgbClr val="F5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Icon&#10;&#10;Description automatically generated">
            <a:extLst>
              <a:ext uri="{FF2B5EF4-FFF2-40B4-BE49-F238E27FC236}">
                <a16:creationId xmlns:a16="http://schemas.microsoft.com/office/drawing/2014/main" id="{2FE816EF-5E0D-438E-92A3-012C2AAF95F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56910" y="2291532"/>
            <a:ext cx="1526760" cy="1526760"/>
          </a:xfrm>
          <a:prstGeom prst="rect">
            <a:avLst/>
          </a:prstGeom>
        </p:spPr>
      </p:pic>
      <p:pic>
        <p:nvPicPr>
          <p:cNvPr id="10" name="Picture 9" descr="Icon&#10;&#10;Description automatically generated">
            <a:extLst>
              <a:ext uri="{FF2B5EF4-FFF2-40B4-BE49-F238E27FC236}">
                <a16:creationId xmlns:a16="http://schemas.microsoft.com/office/drawing/2014/main" id="{3CE14938-C0A5-48A3-B502-44413978444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748848" y="2113588"/>
            <a:ext cx="1686207" cy="1686207"/>
          </a:xfrm>
          <a:prstGeom prst="rect">
            <a:avLst/>
          </a:prstGeom>
        </p:spPr>
      </p:pic>
      <p:pic>
        <p:nvPicPr>
          <p:cNvPr id="13" name="Picture 12" descr="Icon&#10;&#10;Description automatically generated">
            <a:extLst>
              <a:ext uri="{FF2B5EF4-FFF2-40B4-BE49-F238E27FC236}">
                <a16:creationId xmlns:a16="http://schemas.microsoft.com/office/drawing/2014/main" id="{3BBE18EB-420A-4B06-9C95-3A26BB2CABE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55267" y="2387858"/>
            <a:ext cx="1359287" cy="1359287"/>
          </a:xfrm>
          <a:prstGeom prst="rect">
            <a:avLst/>
          </a:prstGeom>
        </p:spPr>
      </p:pic>
    </p:spTree>
    <p:extLst>
      <p:ext uri="{BB962C8B-B14F-4D97-AF65-F5344CB8AC3E}">
        <p14:creationId xmlns:p14="http://schemas.microsoft.com/office/powerpoint/2010/main" val="2549420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0" y="-1"/>
            <a:ext cx="12192000" cy="3392489"/>
          </a:xfrm>
          <a:prstGeom prst="rect">
            <a:avLst/>
          </a:prstGeom>
          <a:pattFill prst="pct90">
            <a:fgClr>
              <a:schemeClr val="accent1">
                <a:lumMod val="7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lnSpc>
                <a:spcPct val="150000"/>
              </a:lnSpc>
              <a:defRPr/>
            </a:pPr>
            <a:endParaRPr lang="ko-KR" altLang="en-US" sz="7200" kern="0" dirty="0">
              <a:solidFill>
                <a:prstClr val="white"/>
              </a:solidFill>
            </a:endParaRPr>
          </a:p>
        </p:txBody>
      </p:sp>
      <p:sp>
        <p:nvSpPr>
          <p:cNvPr id="6" name="모서리가 둥근 직사각형 5"/>
          <p:cNvSpPr/>
          <p:nvPr/>
        </p:nvSpPr>
        <p:spPr>
          <a:xfrm>
            <a:off x="464024" y="354842"/>
            <a:ext cx="11177801" cy="6237027"/>
          </a:xfrm>
          <a:prstGeom prst="rect">
            <a:avLst/>
          </a:prstGeom>
          <a:solidFill>
            <a:schemeClr val="bg1"/>
          </a:solidFill>
          <a:ln w="41275">
            <a:noFill/>
          </a:ln>
          <a:effectLst>
            <a:outerShdw blurRad="50800" dist="152400" dir="2700000" algn="tl"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lnSpc>
                <a:spcPct val="150000"/>
              </a:lnSpc>
              <a:defRPr/>
            </a:pPr>
            <a:endParaRPr lang="ko-KR" altLang="en-US" sz="6000" kern="0" dirty="0">
              <a:solidFill>
                <a:prstClr val="white">
                  <a:lumMod val="75000"/>
                </a:prstClr>
              </a:solidFill>
              <a:latin typeface="Roboto" panose="02000000000000000000" pitchFamily="2" charset="0"/>
            </a:endParaRPr>
          </a:p>
        </p:txBody>
      </p:sp>
      <p:cxnSp>
        <p:nvCxnSpPr>
          <p:cNvPr id="3" name="직선 연결선 2">
            <a:extLst>
              <a:ext uri="{FF2B5EF4-FFF2-40B4-BE49-F238E27FC236}">
                <a16:creationId xmlns:a16="http://schemas.microsoft.com/office/drawing/2014/main" id="{39DC34DE-026D-40D6-BEB1-A3325EAB07A6}"/>
              </a:ext>
            </a:extLst>
          </p:cNvPr>
          <p:cNvCxnSpPr>
            <a:cxnSpLocks/>
          </p:cNvCxnSpPr>
          <p:nvPr/>
        </p:nvCxnSpPr>
        <p:spPr>
          <a:xfrm>
            <a:off x="464024" y="354842"/>
            <a:ext cx="11177801" cy="0"/>
          </a:xfrm>
          <a:prstGeom prst="line">
            <a:avLst/>
          </a:prstGeom>
          <a:ln w="22225">
            <a:solidFill>
              <a:schemeClr val="accent1">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8" name="Freeform 6">
            <a:extLst>
              <a:ext uri="{FF2B5EF4-FFF2-40B4-BE49-F238E27FC236}">
                <a16:creationId xmlns:a16="http://schemas.microsoft.com/office/drawing/2014/main" id="{8FBB7162-C92F-4F09-8753-295AB6C8A991}"/>
              </a:ext>
            </a:extLst>
          </p:cNvPr>
          <p:cNvSpPr>
            <a:spLocks noEditPoints="1"/>
          </p:cNvSpPr>
          <p:nvPr/>
        </p:nvSpPr>
        <p:spPr bwMode="auto">
          <a:xfrm>
            <a:off x="2108040" y="1410624"/>
            <a:ext cx="7900662" cy="4324248"/>
          </a:xfrm>
          <a:custGeom>
            <a:avLst/>
            <a:gdLst>
              <a:gd name="T0" fmla="*/ 3354 w 3448"/>
              <a:gd name="T1" fmla="*/ 1504 h 1773"/>
              <a:gd name="T2" fmla="*/ 2152 w 3448"/>
              <a:gd name="T3" fmla="*/ 1144 h 1773"/>
              <a:gd name="T4" fmla="*/ 3068 w 3448"/>
              <a:gd name="T5" fmla="*/ 1084 h 1773"/>
              <a:gd name="T6" fmla="*/ 3043 w 3448"/>
              <a:gd name="T7" fmla="*/ 1388 h 1773"/>
              <a:gd name="T8" fmla="*/ 2791 w 3448"/>
              <a:gd name="T9" fmla="*/ 1339 h 1773"/>
              <a:gd name="T10" fmla="*/ 3012 w 3448"/>
              <a:gd name="T11" fmla="*/ 1095 h 1773"/>
              <a:gd name="T12" fmla="*/ 3123 w 3448"/>
              <a:gd name="T13" fmla="*/ 1040 h 1773"/>
              <a:gd name="T14" fmla="*/ 2958 w 3448"/>
              <a:gd name="T15" fmla="*/ 993 h 1773"/>
              <a:gd name="T16" fmla="*/ 2745 w 3448"/>
              <a:gd name="T17" fmla="*/ 1019 h 1773"/>
              <a:gd name="T18" fmla="*/ 1939 w 3448"/>
              <a:gd name="T19" fmla="*/ 551 h 1773"/>
              <a:gd name="T20" fmla="*/ 2183 w 3448"/>
              <a:gd name="T21" fmla="*/ 454 h 1773"/>
              <a:gd name="T22" fmla="*/ 2178 w 3448"/>
              <a:gd name="T23" fmla="*/ 528 h 1773"/>
              <a:gd name="T24" fmla="*/ 3088 w 3448"/>
              <a:gd name="T25" fmla="*/ 398 h 1773"/>
              <a:gd name="T26" fmla="*/ 3067 w 3448"/>
              <a:gd name="T27" fmla="*/ 610 h 1773"/>
              <a:gd name="T28" fmla="*/ 3070 w 3448"/>
              <a:gd name="T29" fmla="*/ 398 h 1773"/>
              <a:gd name="T30" fmla="*/ 1599 w 3448"/>
              <a:gd name="T31" fmla="*/ 246 h 1773"/>
              <a:gd name="T32" fmla="*/ 1576 w 3448"/>
              <a:gd name="T33" fmla="*/ 189 h 1773"/>
              <a:gd name="T34" fmla="*/ 1299 w 3448"/>
              <a:gd name="T35" fmla="*/ 208 h 1773"/>
              <a:gd name="T36" fmla="*/ 1186 w 3448"/>
              <a:gd name="T37" fmla="*/ 384 h 1773"/>
              <a:gd name="T38" fmla="*/ 3448 w 3448"/>
              <a:gd name="T39" fmla="*/ 189 h 1773"/>
              <a:gd name="T40" fmla="*/ 3211 w 3448"/>
              <a:gd name="T41" fmla="*/ 305 h 1773"/>
              <a:gd name="T42" fmla="*/ 3020 w 3448"/>
              <a:gd name="T43" fmla="*/ 322 h 1773"/>
              <a:gd name="T44" fmla="*/ 2948 w 3448"/>
              <a:gd name="T45" fmla="*/ 613 h 1773"/>
              <a:gd name="T46" fmla="*/ 2866 w 3448"/>
              <a:gd name="T47" fmla="*/ 673 h 1773"/>
              <a:gd name="T48" fmla="*/ 2698 w 3448"/>
              <a:gd name="T49" fmla="*/ 898 h 1773"/>
              <a:gd name="T50" fmla="*/ 2761 w 3448"/>
              <a:gd name="T51" fmla="*/ 1045 h 1773"/>
              <a:gd name="T52" fmla="*/ 2663 w 3448"/>
              <a:gd name="T53" fmla="*/ 961 h 1773"/>
              <a:gd name="T54" fmla="*/ 2453 w 3448"/>
              <a:gd name="T55" fmla="*/ 825 h 1773"/>
              <a:gd name="T56" fmla="*/ 2188 w 3448"/>
              <a:gd name="T57" fmla="*/ 702 h 1773"/>
              <a:gd name="T58" fmla="*/ 2257 w 3448"/>
              <a:gd name="T59" fmla="*/ 765 h 1773"/>
              <a:gd name="T60" fmla="*/ 2161 w 3448"/>
              <a:gd name="T61" fmla="*/ 857 h 1773"/>
              <a:gd name="T62" fmla="*/ 1927 w 3448"/>
              <a:gd name="T63" fmla="*/ 1336 h 1773"/>
              <a:gd name="T64" fmla="*/ 1572 w 3448"/>
              <a:gd name="T65" fmla="*/ 948 h 1773"/>
              <a:gd name="T66" fmla="*/ 1766 w 3448"/>
              <a:gd name="T67" fmla="*/ 631 h 1773"/>
              <a:gd name="T68" fmla="*/ 2005 w 3448"/>
              <a:gd name="T69" fmla="*/ 610 h 1773"/>
              <a:gd name="T70" fmla="*/ 1845 w 3448"/>
              <a:gd name="T71" fmla="*/ 559 h 1773"/>
              <a:gd name="T72" fmla="*/ 1834 w 3448"/>
              <a:gd name="T73" fmla="*/ 549 h 1773"/>
              <a:gd name="T74" fmla="*/ 1630 w 3448"/>
              <a:gd name="T75" fmla="*/ 600 h 1773"/>
              <a:gd name="T76" fmla="*/ 1599 w 3448"/>
              <a:gd name="T77" fmla="*/ 430 h 1773"/>
              <a:gd name="T78" fmla="*/ 1746 w 3448"/>
              <a:gd name="T79" fmla="*/ 305 h 1773"/>
              <a:gd name="T80" fmla="*/ 1889 w 3448"/>
              <a:gd name="T81" fmla="*/ 260 h 1773"/>
              <a:gd name="T82" fmla="*/ 1861 w 3448"/>
              <a:gd name="T83" fmla="*/ 201 h 1773"/>
              <a:gd name="T84" fmla="*/ 1872 w 3448"/>
              <a:gd name="T85" fmla="*/ 127 h 1773"/>
              <a:gd name="T86" fmla="*/ 1783 w 3448"/>
              <a:gd name="T87" fmla="*/ 322 h 1773"/>
              <a:gd name="T88" fmla="*/ 1735 w 3448"/>
              <a:gd name="T89" fmla="*/ 172 h 1773"/>
              <a:gd name="T90" fmla="*/ 2134 w 3448"/>
              <a:gd name="T91" fmla="*/ 77 h 1773"/>
              <a:gd name="T92" fmla="*/ 2361 w 3448"/>
              <a:gd name="T93" fmla="*/ 54 h 1773"/>
              <a:gd name="T94" fmla="*/ 2573 w 3448"/>
              <a:gd name="T95" fmla="*/ 31 h 1773"/>
              <a:gd name="T96" fmla="*/ 2703 w 3448"/>
              <a:gd name="T97" fmla="*/ 18 h 1773"/>
              <a:gd name="T98" fmla="*/ 337 w 3448"/>
              <a:gd name="T99" fmla="*/ 108 h 1773"/>
              <a:gd name="T100" fmla="*/ 750 w 3448"/>
              <a:gd name="T101" fmla="*/ 276 h 1773"/>
              <a:gd name="T102" fmla="*/ 969 w 3448"/>
              <a:gd name="T103" fmla="*/ 300 h 1773"/>
              <a:gd name="T104" fmla="*/ 908 w 3448"/>
              <a:gd name="T105" fmla="*/ 668 h 1773"/>
              <a:gd name="T106" fmla="*/ 673 w 3448"/>
              <a:gd name="T107" fmla="*/ 789 h 1773"/>
              <a:gd name="T108" fmla="*/ 738 w 3448"/>
              <a:gd name="T109" fmla="*/ 925 h 1773"/>
              <a:gd name="T110" fmla="*/ 1022 w 3448"/>
              <a:gd name="T111" fmla="*/ 976 h 1773"/>
              <a:gd name="T112" fmla="*/ 1127 w 3448"/>
              <a:gd name="T113" fmla="*/ 1365 h 1773"/>
              <a:gd name="T114" fmla="*/ 835 w 3448"/>
              <a:gd name="T115" fmla="*/ 1749 h 1773"/>
              <a:gd name="T116" fmla="*/ 826 w 3448"/>
              <a:gd name="T117" fmla="*/ 1015 h 1773"/>
              <a:gd name="T118" fmla="*/ 474 w 3448"/>
              <a:gd name="T119" fmla="*/ 741 h 1773"/>
              <a:gd name="T120" fmla="*/ 134 w 3448"/>
              <a:gd name="T121" fmla="*/ 308 h 1773"/>
              <a:gd name="T122" fmla="*/ 73 w 3448"/>
              <a:gd name="T123" fmla="*/ 176 h 1773"/>
              <a:gd name="T124" fmla="*/ 137 w 3448"/>
              <a:gd name="T125" fmla="*/ 0 h 1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48" h="1773">
                <a:moveTo>
                  <a:pt x="3375" y="1350"/>
                </a:moveTo>
                <a:lnTo>
                  <a:pt x="3415" y="1381"/>
                </a:lnTo>
                <a:lnTo>
                  <a:pt x="3439" y="1383"/>
                </a:lnTo>
                <a:lnTo>
                  <a:pt x="3402" y="1433"/>
                </a:lnTo>
                <a:lnTo>
                  <a:pt x="3354" y="1504"/>
                </a:lnTo>
                <a:lnTo>
                  <a:pt x="3301" y="1499"/>
                </a:lnTo>
                <a:lnTo>
                  <a:pt x="3384" y="1423"/>
                </a:lnTo>
                <a:lnTo>
                  <a:pt x="3375" y="1350"/>
                </a:lnTo>
                <a:close/>
                <a:moveTo>
                  <a:pt x="2143" y="1101"/>
                </a:moveTo>
                <a:lnTo>
                  <a:pt x="2152" y="1144"/>
                </a:lnTo>
                <a:lnTo>
                  <a:pt x="2117" y="1246"/>
                </a:lnTo>
                <a:lnTo>
                  <a:pt x="2082" y="1230"/>
                </a:lnTo>
                <a:lnTo>
                  <a:pt x="2086" y="1146"/>
                </a:lnTo>
                <a:lnTo>
                  <a:pt x="2143" y="1101"/>
                </a:lnTo>
                <a:close/>
                <a:moveTo>
                  <a:pt x="3068" y="1084"/>
                </a:moveTo>
                <a:lnTo>
                  <a:pt x="3111" y="1166"/>
                </a:lnTo>
                <a:lnTo>
                  <a:pt x="3184" y="1236"/>
                </a:lnTo>
                <a:lnTo>
                  <a:pt x="3157" y="1378"/>
                </a:lnTo>
                <a:lnTo>
                  <a:pt x="3109" y="1407"/>
                </a:lnTo>
                <a:lnTo>
                  <a:pt x="3043" y="1388"/>
                </a:lnTo>
                <a:lnTo>
                  <a:pt x="3027" y="1342"/>
                </a:lnTo>
                <a:lnTo>
                  <a:pt x="3004" y="1354"/>
                </a:lnTo>
                <a:lnTo>
                  <a:pt x="2953" y="1325"/>
                </a:lnTo>
                <a:lnTo>
                  <a:pt x="2823" y="1357"/>
                </a:lnTo>
                <a:lnTo>
                  <a:pt x="2791" y="1339"/>
                </a:lnTo>
                <a:lnTo>
                  <a:pt x="2799" y="1316"/>
                </a:lnTo>
                <a:lnTo>
                  <a:pt x="2778" y="1198"/>
                </a:lnTo>
                <a:lnTo>
                  <a:pt x="2866" y="1166"/>
                </a:lnTo>
                <a:lnTo>
                  <a:pt x="2948" y="1091"/>
                </a:lnTo>
                <a:lnTo>
                  <a:pt x="3012" y="1095"/>
                </a:lnTo>
                <a:lnTo>
                  <a:pt x="3001" y="1131"/>
                </a:lnTo>
                <a:lnTo>
                  <a:pt x="3059" y="1153"/>
                </a:lnTo>
                <a:lnTo>
                  <a:pt x="3068" y="1084"/>
                </a:lnTo>
                <a:close/>
                <a:moveTo>
                  <a:pt x="3014" y="987"/>
                </a:moveTo>
                <a:lnTo>
                  <a:pt x="3123" y="1040"/>
                </a:lnTo>
                <a:lnTo>
                  <a:pt x="3146" y="1090"/>
                </a:lnTo>
                <a:lnTo>
                  <a:pt x="3088" y="1053"/>
                </a:lnTo>
                <a:lnTo>
                  <a:pt x="3071" y="1069"/>
                </a:lnTo>
                <a:lnTo>
                  <a:pt x="3030" y="1066"/>
                </a:lnTo>
                <a:lnTo>
                  <a:pt x="2958" y="993"/>
                </a:lnTo>
                <a:lnTo>
                  <a:pt x="3014" y="987"/>
                </a:lnTo>
                <a:close/>
                <a:moveTo>
                  <a:pt x="2828" y="919"/>
                </a:moveTo>
                <a:lnTo>
                  <a:pt x="2847" y="935"/>
                </a:lnTo>
                <a:lnTo>
                  <a:pt x="2815" y="1032"/>
                </a:lnTo>
                <a:lnTo>
                  <a:pt x="2745" y="1019"/>
                </a:lnTo>
                <a:lnTo>
                  <a:pt x="2735" y="977"/>
                </a:lnTo>
                <a:lnTo>
                  <a:pt x="2828" y="919"/>
                </a:lnTo>
                <a:close/>
                <a:moveTo>
                  <a:pt x="1959" y="465"/>
                </a:moveTo>
                <a:lnTo>
                  <a:pt x="1924" y="524"/>
                </a:lnTo>
                <a:lnTo>
                  <a:pt x="1939" y="551"/>
                </a:lnTo>
                <a:lnTo>
                  <a:pt x="2004" y="541"/>
                </a:lnTo>
                <a:lnTo>
                  <a:pt x="2051" y="553"/>
                </a:lnTo>
                <a:lnTo>
                  <a:pt x="2070" y="522"/>
                </a:lnTo>
                <a:lnTo>
                  <a:pt x="1959" y="465"/>
                </a:lnTo>
                <a:close/>
                <a:moveTo>
                  <a:pt x="2183" y="454"/>
                </a:moveTo>
                <a:lnTo>
                  <a:pt x="2115" y="490"/>
                </a:lnTo>
                <a:lnTo>
                  <a:pt x="2139" y="549"/>
                </a:lnTo>
                <a:lnTo>
                  <a:pt x="2129" y="590"/>
                </a:lnTo>
                <a:lnTo>
                  <a:pt x="2188" y="594"/>
                </a:lnTo>
                <a:lnTo>
                  <a:pt x="2178" y="528"/>
                </a:lnTo>
                <a:lnTo>
                  <a:pt x="2156" y="496"/>
                </a:lnTo>
                <a:lnTo>
                  <a:pt x="2183" y="485"/>
                </a:lnTo>
                <a:lnTo>
                  <a:pt x="2183" y="454"/>
                </a:lnTo>
                <a:close/>
                <a:moveTo>
                  <a:pt x="3070" y="398"/>
                </a:moveTo>
                <a:lnTo>
                  <a:pt x="3088" y="398"/>
                </a:lnTo>
                <a:lnTo>
                  <a:pt x="3097" y="429"/>
                </a:lnTo>
                <a:lnTo>
                  <a:pt x="3080" y="484"/>
                </a:lnTo>
                <a:lnTo>
                  <a:pt x="3109" y="508"/>
                </a:lnTo>
                <a:lnTo>
                  <a:pt x="3072" y="542"/>
                </a:lnTo>
                <a:lnTo>
                  <a:pt x="3067" y="610"/>
                </a:lnTo>
                <a:lnTo>
                  <a:pt x="2955" y="675"/>
                </a:lnTo>
                <a:lnTo>
                  <a:pt x="2958" y="636"/>
                </a:lnTo>
                <a:lnTo>
                  <a:pt x="3020" y="592"/>
                </a:lnTo>
                <a:lnTo>
                  <a:pt x="3067" y="492"/>
                </a:lnTo>
                <a:lnTo>
                  <a:pt x="3070" y="398"/>
                </a:lnTo>
                <a:close/>
                <a:moveTo>
                  <a:pt x="1610" y="166"/>
                </a:moveTo>
                <a:lnTo>
                  <a:pt x="1669" y="276"/>
                </a:lnTo>
                <a:lnTo>
                  <a:pt x="1653" y="299"/>
                </a:lnTo>
                <a:lnTo>
                  <a:pt x="1599" y="322"/>
                </a:lnTo>
                <a:lnTo>
                  <a:pt x="1599" y="246"/>
                </a:lnTo>
                <a:lnTo>
                  <a:pt x="1582" y="297"/>
                </a:lnTo>
                <a:lnTo>
                  <a:pt x="1543" y="297"/>
                </a:lnTo>
                <a:lnTo>
                  <a:pt x="1545" y="256"/>
                </a:lnTo>
                <a:lnTo>
                  <a:pt x="1578" y="218"/>
                </a:lnTo>
                <a:lnTo>
                  <a:pt x="1576" y="189"/>
                </a:lnTo>
                <a:lnTo>
                  <a:pt x="1610" y="166"/>
                </a:lnTo>
                <a:close/>
                <a:moveTo>
                  <a:pt x="1165" y="62"/>
                </a:moveTo>
                <a:lnTo>
                  <a:pt x="1225" y="78"/>
                </a:lnTo>
                <a:lnTo>
                  <a:pt x="1276" y="165"/>
                </a:lnTo>
                <a:lnTo>
                  <a:pt x="1299" y="208"/>
                </a:lnTo>
                <a:lnTo>
                  <a:pt x="1267" y="267"/>
                </a:lnTo>
                <a:lnTo>
                  <a:pt x="1265" y="297"/>
                </a:lnTo>
                <a:lnTo>
                  <a:pt x="1235" y="316"/>
                </a:lnTo>
                <a:lnTo>
                  <a:pt x="1232" y="395"/>
                </a:lnTo>
                <a:lnTo>
                  <a:pt x="1186" y="384"/>
                </a:lnTo>
                <a:lnTo>
                  <a:pt x="1091" y="140"/>
                </a:lnTo>
                <a:lnTo>
                  <a:pt x="1165" y="62"/>
                </a:lnTo>
                <a:close/>
                <a:moveTo>
                  <a:pt x="2716" y="17"/>
                </a:moveTo>
                <a:lnTo>
                  <a:pt x="3421" y="115"/>
                </a:lnTo>
                <a:lnTo>
                  <a:pt x="3448" y="189"/>
                </a:lnTo>
                <a:lnTo>
                  <a:pt x="3352" y="241"/>
                </a:lnTo>
                <a:lnTo>
                  <a:pt x="3279" y="256"/>
                </a:lnTo>
                <a:lnTo>
                  <a:pt x="3282" y="316"/>
                </a:lnTo>
                <a:lnTo>
                  <a:pt x="3214" y="400"/>
                </a:lnTo>
                <a:lnTo>
                  <a:pt x="3211" y="305"/>
                </a:lnTo>
                <a:lnTo>
                  <a:pt x="3300" y="198"/>
                </a:lnTo>
                <a:lnTo>
                  <a:pt x="3246" y="206"/>
                </a:lnTo>
                <a:lnTo>
                  <a:pt x="3174" y="264"/>
                </a:lnTo>
                <a:lnTo>
                  <a:pt x="3085" y="258"/>
                </a:lnTo>
                <a:lnTo>
                  <a:pt x="3020" y="322"/>
                </a:lnTo>
                <a:lnTo>
                  <a:pt x="3067" y="355"/>
                </a:lnTo>
                <a:lnTo>
                  <a:pt x="3011" y="508"/>
                </a:lnTo>
                <a:lnTo>
                  <a:pt x="2964" y="516"/>
                </a:lnTo>
                <a:lnTo>
                  <a:pt x="2934" y="557"/>
                </a:lnTo>
                <a:lnTo>
                  <a:pt x="2948" y="613"/>
                </a:lnTo>
                <a:lnTo>
                  <a:pt x="2913" y="631"/>
                </a:lnTo>
                <a:lnTo>
                  <a:pt x="2903" y="581"/>
                </a:lnTo>
                <a:lnTo>
                  <a:pt x="2873" y="542"/>
                </a:lnTo>
                <a:lnTo>
                  <a:pt x="2833" y="583"/>
                </a:lnTo>
                <a:lnTo>
                  <a:pt x="2866" y="673"/>
                </a:lnTo>
                <a:lnTo>
                  <a:pt x="2820" y="754"/>
                </a:lnTo>
                <a:lnTo>
                  <a:pt x="2722" y="759"/>
                </a:lnTo>
                <a:lnTo>
                  <a:pt x="2701" y="793"/>
                </a:lnTo>
                <a:lnTo>
                  <a:pt x="2745" y="858"/>
                </a:lnTo>
                <a:lnTo>
                  <a:pt x="2698" y="898"/>
                </a:lnTo>
                <a:lnTo>
                  <a:pt x="2648" y="848"/>
                </a:lnTo>
                <a:lnTo>
                  <a:pt x="2647" y="895"/>
                </a:lnTo>
                <a:lnTo>
                  <a:pt x="2689" y="943"/>
                </a:lnTo>
                <a:lnTo>
                  <a:pt x="2708" y="1027"/>
                </a:lnTo>
                <a:lnTo>
                  <a:pt x="2761" y="1045"/>
                </a:lnTo>
                <a:lnTo>
                  <a:pt x="2833" y="1074"/>
                </a:lnTo>
                <a:lnTo>
                  <a:pt x="2701" y="1050"/>
                </a:lnTo>
                <a:lnTo>
                  <a:pt x="2645" y="998"/>
                </a:lnTo>
                <a:lnTo>
                  <a:pt x="2594" y="927"/>
                </a:lnTo>
                <a:lnTo>
                  <a:pt x="2663" y="961"/>
                </a:lnTo>
                <a:lnTo>
                  <a:pt x="2631" y="904"/>
                </a:lnTo>
                <a:lnTo>
                  <a:pt x="2625" y="825"/>
                </a:lnTo>
                <a:lnTo>
                  <a:pt x="2594" y="833"/>
                </a:lnTo>
                <a:lnTo>
                  <a:pt x="2557" y="754"/>
                </a:lnTo>
                <a:lnTo>
                  <a:pt x="2453" y="825"/>
                </a:lnTo>
                <a:lnTo>
                  <a:pt x="2453" y="871"/>
                </a:lnTo>
                <a:lnTo>
                  <a:pt x="2416" y="906"/>
                </a:lnTo>
                <a:lnTo>
                  <a:pt x="2368" y="789"/>
                </a:lnTo>
                <a:lnTo>
                  <a:pt x="2316" y="726"/>
                </a:lnTo>
                <a:lnTo>
                  <a:pt x="2188" y="702"/>
                </a:lnTo>
                <a:lnTo>
                  <a:pt x="2151" y="671"/>
                </a:lnTo>
                <a:lnTo>
                  <a:pt x="2132" y="681"/>
                </a:lnTo>
                <a:lnTo>
                  <a:pt x="2158" y="745"/>
                </a:lnTo>
                <a:lnTo>
                  <a:pt x="2201" y="723"/>
                </a:lnTo>
                <a:lnTo>
                  <a:pt x="2257" y="765"/>
                </a:lnTo>
                <a:lnTo>
                  <a:pt x="2092" y="863"/>
                </a:lnTo>
                <a:lnTo>
                  <a:pt x="2007" y="697"/>
                </a:lnTo>
                <a:lnTo>
                  <a:pt x="1988" y="700"/>
                </a:lnTo>
                <a:lnTo>
                  <a:pt x="2076" y="897"/>
                </a:lnTo>
                <a:lnTo>
                  <a:pt x="2161" y="857"/>
                </a:lnTo>
                <a:lnTo>
                  <a:pt x="2134" y="949"/>
                </a:lnTo>
                <a:lnTo>
                  <a:pt x="2050" y="1025"/>
                </a:lnTo>
                <a:lnTo>
                  <a:pt x="2062" y="1137"/>
                </a:lnTo>
                <a:lnTo>
                  <a:pt x="2015" y="1174"/>
                </a:lnTo>
                <a:lnTo>
                  <a:pt x="1927" y="1336"/>
                </a:lnTo>
                <a:lnTo>
                  <a:pt x="1840" y="1352"/>
                </a:lnTo>
                <a:lnTo>
                  <a:pt x="1763" y="1169"/>
                </a:lnTo>
                <a:lnTo>
                  <a:pt x="1782" y="1084"/>
                </a:lnTo>
                <a:lnTo>
                  <a:pt x="1733" y="937"/>
                </a:lnTo>
                <a:lnTo>
                  <a:pt x="1572" y="948"/>
                </a:lnTo>
                <a:lnTo>
                  <a:pt x="1481" y="861"/>
                </a:lnTo>
                <a:lnTo>
                  <a:pt x="1497" y="720"/>
                </a:lnTo>
                <a:lnTo>
                  <a:pt x="1584" y="616"/>
                </a:lnTo>
                <a:lnTo>
                  <a:pt x="1754" y="586"/>
                </a:lnTo>
                <a:lnTo>
                  <a:pt x="1766" y="631"/>
                </a:lnTo>
                <a:lnTo>
                  <a:pt x="1834" y="675"/>
                </a:lnTo>
                <a:lnTo>
                  <a:pt x="1861" y="639"/>
                </a:lnTo>
                <a:lnTo>
                  <a:pt x="1966" y="666"/>
                </a:lnTo>
                <a:lnTo>
                  <a:pt x="1994" y="649"/>
                </a:lnTo>
                <a:lnTo>
                  <a:pt x="2005" y="610"/>
                </a:lnTo>
                <a:lnTo>
                  <a:pt x="1933" y="598"/>
                </a:lnTo>
                <a:lnTo>
                  <a:pt x="1909" y="558"/>
                </a:lnTo>
                <a:lnTo>
                  <a:pt x="1892" y="549"/>
                </a:lnTo>
                <a:lnTo>
                  <a:pt x="1877" y="600"/>
                </a:lnTo>
                <a:lnTo>
                  <a:pt x="1845" y="559"/>
                </a:lnTo>
                <a:lnTo>
                  <a:pt x="1847" y="526"/>
                </a:lnTo>
                <a:lnTo>
                  <a:pt x="1804" y="492"/>
                </a:lnTo>
                <a:lnTo>
                  <a:pt x="1777" y="479"/>
                </a:lnTo>
                <a:lnTo>
                  <a:pt x="1779" y="514"/>
                </a:lnTo>
                <a:lnTo>
                  <a:pt x="1834" y="549"/>
                </a:lnTo>
                <a:lnTo>
                  <a:pt x="1806" y="581"/>
                </a:lnTo>
                <a:lnTo>
                  <a:pt x="1767" y="530"/>
                </a:lnTo>
                <a:lnTo>
                  <a:pt x="1739" y="498"/>
                </a:lnTo>
                <a:lnTo>
                  <a:pt x="1675" y="530"/>
                </a:lnTo>
                <a:lnTo>
                  <a:pt x="1630" y="600"/>
                </a:lnTo>
                <a:lnTo>
                  <a:pt x="1561" y="590"/>
                </a:lnTo>
                <a:lnTo>
                  <a:pt x="1557" y="505"/>
                </a:lnTo>
                <a:lnTo>
                  <a:pt x="1644" y="511"/>
                </a:lnTo>
                <a:lnTo>
                  <a:pt x="1617" y="467"/>
                </a:lnTo>
                <a:lnTo>
                  <a:pt x="1599" y="430"/>
                </a:lnTo>
                <a:lnTo>
                  <a:pt x="1667" y="409"/>
                </a:lnTo>
                <a:lnTo>
                  <a:pt x="1702" y="360"/>
                </a:lnTo>
                <a:lnTo>
                  <a:pt x="1732" y="358"/>
                </a:lnTo>
                <a:lnTo>
                  <a:pt x="1727" y="330"/>
                </a:lnTo>
                <a:lnTo>
                  <a:pt x="1746" y="305"/>
                </a:lnTo>
                <a:lnTo>
                  <a:pt x="1760" y="348"/>
                </a:lnTo>
                <a:lnTo>
                  <a:pt x="1845" y="350"/>
                </a:lnTo>
                <a:lnTo>
                  <a:pt x="1868" y="290"/>
                </a:lnTo>
                <a:lnTo>
                  <a:pt x="1901" y="301"/>
                </a:lnTo>
                <a:lnTo>
                  <a:pt x="1889" y="260"/>
                </a:lnTo>
                <a:lnTo>
                  <a:pt x="1940" y="245"/>
                </a:lnTo>
                <a:lnTo>
                  <a:pt x="1924" y="227"/>
                </a:lnTo>
                <a:lnTo>
                  <a:pt x="1879" y="239"/>
                </a:lnTo>
                <a:lnTo>
                  <a:pt x="1863" y="201"/>
                </a:lnTo>
                <a:lnTo>
                  <a:pt x="1861" y="201"/>
                </a:lnTo>
                <a:lnTo>
                  <a:pt x="1862" y="198"/>
                </a:lnTo>
                <a:lnTo>
                  <a:pt x="1855" y="182"/>
                </a:lnTo>
                <a:lnTo>
                  <a:pt x="1873" y="169"/>
                </a:lnTo>
                <a:lnTo>
                  <a:pt x="1889" y="129"/>
                </a:lnTo>
                <a:lnTo>
                  <a:pt x="1872" y="127"/>
                </a:lnTo>
                <a:lnTo>
                  <a:pt x="1845" y="160"/>
                </a:lnTo>
                <a:lnTo>
                  <a:pt x="1821" y="212"/>
                </a:lnTo>
                <a:lnTo>
                  <a:pt x="1847" y="240"/>
                </a:lnTo>
                <a:lnTo>
                  <a:pt x="1821" y="307"/>
                </a:lnTo>
                <a:lnTo>
                  <a:pt x="1783" y="322"/>
                </a:lnTo>
                <a:lnTo>
                  <a:pt x="1760" y="254"/>
                </a:lnTo>
                <a:lnTo>
                  <a:pt x="1716" y="279"/>
                </a:lnTo>
                <a:lnTo>
                  <a:pt x="1695" y="267"/>
                </a:lnTo>
                <a:lnTo>
                  <a:pt x="1696" y="201"/>
                </a:lnTo>
                <a:lnTo>
                  <a:pt x="1735" y="172"/>
                </a:lnTo>
                <a:lnTo>
                  <a:pt x="1768" y="94"/>
                </a:lnTo>
                <a:lnTo>
                  <a:pt x="1849" y="49"/>
                </a:lnTo>
                <a:lnTo>
                  <a:pt x="2054" y="85"/>
                </a:lnTo>
                <a:lnTo>
                  <a:pt x="2092" y="82"/>
                </a:lnTo>
                <a:lnTo>
                  <a:pt x="2134" y="77"/>
                </a:lnTo>
                <a:lnTo>
                  <a:pt x="2177" y="73"/>
                </a:lnTo>
                <a:lnTo>
                  <a:pt x="2222" y="69"/>
                </a:lnTo>
                <a:lnTo>
                  <a:pt x="2268" y="64"/>
                </a:lnTo>
                <a:lnTo>
                  <a:pt x="2315" y="58"/>
                </a:lnTo>
                <a:lnTo>
                  <a:pt x="2361" y="54"/>
                </a:lnTo>
                <a:lnTo>
                  <a:pt x="2406" y="49"/>
                </a:lnTo>
                <a:lnTo>
                  <a:pt x="2452" y="45"/>
                </a:lnTo>
                <a:lnTo>
                  <a:pt x="2494" y="40"/>
                </a:lnTo>
                <a:lnTo>
                  <a:pt x="2535" y="35"/>
                </a:lnTo>
                <a:lnTo>
                  <a:pt x="2573" y="31"/>
                </a:lnTo>
                <a:lnTo>
                  <a:pt x="2608" y="28"/>
                </a:lnTo>
                <a:lnTo>
                  <a:pt x="2639" y="25"/>
                </a:lnTo>
                <a:lnTo>
                  <a:pt x="2665" y="22"/>
                </a:lnTo>
                <a:lnTo>
                  <a:pt x="2686" y="20"/>
                </a:lnTo>
                <a:lnTo>
                  <a:pt x="2703" y="18"/>
                </a:lnTo>
                <a:lnTo>
                  <a:pt x="2713" y="17"/>
                </a:lnTo>
                <a:lnTo>
                  <a:pt x="2716" y="17"/>
                </a:lnTo>
                <a:close/>
                <a:moveTo>
                  <a:pt x="137" y="0"/>
                </a:moveTo>
                <a:lnTo>
                  <a:pt x="138" y="0"/>
                </a:lnTo>
                <a:lnTo>
                  <a:pt x="337" y="108"/>
                </a:lnTo>
                <a:lnTo>
                  <a:pt x="410" y="41"/>
                </a:lnTo>
                <a:lnTo>
                  <a:pt x="568" y="132"/>
                </a:lnTo>
                <a:lnTo>
                  <a:pt x="872" y="100"/>
                </a:lnTo>
                <a:lnTo>
                  <a:pt x="872" y="252"/>
                </a:lnTo>
                <a:lnTo>
                  <a:pt x="750" y="276"/>
                </a:lnTo>
                <a:lnTo>
                  <a:pt x="726" y="341"/>
                </a:lnTo>
                <a:lnTo>
                  <a:pt x="843" y="465"/>
                </a:lnTo>
                <a:lnTo>
                  <a:pt x="872" y="460"/>
                </a:lnTo>
                <a:lnTo>
                  <a:pt x="892" y="304"/>
                </a:lnTo>
                <a:lnTo>
                  <a:pt x="969" y="300"/>
                </a:lnTo>
                <a:lnTo>
                  <a:pt x="1002" y="389"/>
                </a:lnTo>
                <a:lnTo>
                  <a:pt x="1042" y="365"/>
                </a:lnTo>
                <a:lnTo>
                  <a:pt x="1131" y="560"/>
                </a:lnTo>
                <a:lnTo>
                  <a:pt x="1006" y="616"/>
                </a:lnTo>
                <a:lnTo>
                  <a:pt x="908" y="668"/>
                </a:lnTo>
                <a:lnTo>
                  <a:pt x="832" y="772"/>
                </a:lnTo>
                <a:lnTo>
                  <a:pt x="832" y="824"/>
                </a:lnTo>
                <a:lnTo>
                  <a:pt x="803" y="828"/>
                </a:lnTo>
                <a:lnTo>
                  <a:pt x="782" y="772"/>
                </a:lnTo>
                <a:lnTo>
                  <a:pt x="673" y="789"/>
                </a:lnTo>
                <a:lnTo>
                  <a:pt x="649" y="856"/>
                </a:lnTo>
                <a:lnTo>
                  <a:pt x="677" y="897"/>
                </a:lnTo>
                <a:lnTo>
                  <a:pt x="718" y="865"/>
                </a:lnTo>
                <a:lnTo>
                  <a:pt x="758" y="868"/>
                </a:lnTo>
                <a:lnTo>
                  <a:pt x="738" y="925"/>
                </a:lnTo>
                <a:lnTo>
                  <a:pt x="786" y="928"/>
                </a:lnTo>
                <a:lnTo>
                  <a:pt x="803" y="989"/>
                </a:lnTo>
                <a:lnTo>
                  <a:pt x="835" y="999"/>
                </a:lnTo>
                <a:lnTo>
                  <a:pt x="860" y="960"/>
                </a:lnTo>
                <a:lnTo>
                  <a:pt x="1022" y="976"/>
                </a:lnTo>
                <a:lnTo>
                  <a:pt x="1131" y="1056"/>
                </a:lnTo>
                <a:lnTo>
                  <a:pt x="1147" y="1121"/>
                </a:lnTo>
                <a:lnTo>
                  <a:pt x="1290" y="1189"/>
                </a:lnTo>
                <a:lnTo>
                  <a:pt x="1208" y="1352"/>
                </a:lnTo>
                <a:lnTo>
                  <a:pt x="1127" y="1365"/>
                </a:lnTo>
                <a:lnTo>
                  <a:pt x="1115" y="1429"/>
                </a:lnTo>
                <a:lnTo>
                  <a:pt x="949" y="1569"/>
                </a:lnTo>
                <a:lnTo>
                  <a:pt x="872" y="1712"/>
                </a:lnTo>
                <a:lnTo>
                  <a:pt x="929" y="1773"/>
                </a:lnTo>
                <a:lnTo>
                  <a:pt x="835" y="1749"/>
                </a:lnTo>
                <a:lnTo>
                  <a:pt x="803" y="1669"/>
                </a:lnTo>
                <a:lnTo>
                  <a:pt x="896" y="1297"/>
                </a:lnTo>
                <a:lnTo>
                  <a:pt x="819" y="1229"/>
                </a:lnTo>
                <a:lnTo>
                  <a:pt x="782" y="1084"/>
                </a:lnTo>
                <a:lnTo>
                  <a:pt x="826" y="1015"/>
                </a:lnTo>
                <a:lnTo>
                  <a:pt x="786" y="1021"/>
                </a:lnTo>
                <a:lnTo>
                  <a:pt x="729" y="948"/>
                </a:lnTo>
                <a:lnTo>
                  <a:pt x="681" y="924"/>
                </a:lnTo>
                <a:lnTo>
                  <a:pt x="568" y="884"/>
                </a:lnTo>
                <a:lnTo>
                  <a:pt x="474" y="741"/>
                </a:lnTo>
                <a:lnTo>
                  <a:pt x="418" y="636"/>
                </a:lnTo>
                <a:lnTo>
                  <a:pt x="418" y="497"/>
                </a:lnTo>
                <a:lnTo>
                  <a:pt x="324" y="341"/>
                </a:lnTo>
                <a:lnTo>
                  <a:pt x="207" y="268"/>
                </a:lnTo>
                <a:lnTo>
                  <a:pt x="134" y="308"/>
                </a:lnTo>
                <a:lnTo>
                  <a:pt x="0" y="372"/>
                </a:lnTo>
                <a:lnTo>
                  <a:pt x="85" y="304"/>
                </a:lnTo>
                <a:lnTo>
                  <a:pt x="33" y="292"/>
                </a:lnTo>
                <a:lnTo>
                  <a:pt x="13" y="224"/>
                </a:lnTo>
                <a:lnTo>
                  <a:pt x="73" y="176"/>
                </a:lnTo>
                <a:lnTo>
                  <a:pt x="13" y="168"/>
                </a:lnTo>
                <a:lnTo>
                  <a:pt x="24" y="124"/>
                </a:lnTo>
                <a:lnTo>
                  <a:pt x="69" y="124"/>
                </a:lnTo>
                <a:lnTo>
                  <a:pt x="28" y="65"/>
                </a:lnTo>
                <a:lnTo>
                  <a:pt x="137" y="0"/>
                </a:lnTo>
                <a:close/>
              </a:path>
            </a:pathLst>
          </a:custGeom>
          <a:solidFill>
            <a:schemeClr val="bg1">
              <a:lumMod val="85000"/>
              <a:alpha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ko-KR" altLang="en-US" dirty="0">
              <a:solidFill>
                <a:prstClr val="black"/>
              </a:solidFill>
            </a:endParaRPr>
          </a:p>
        </p:txBody>
      </p:sp>
      <p:sp>
        <p:nvSpPr>
          <p:cNvPr id="2" name="TextBox 1">
            <a:extLst>
              <a:ext uri="{FF2B5EF4-FFF2-40B4-BE49-F238E27FC236}">
                <a16:creationId xmlns:a16="http://schemas.microsoft.com/office/drawing/2014/main" id="{5003754F-173D-427D-8B36-4327F28DFB6C}"/>
              </a:ext>
            </a:extLst>
          </p:cNvPr>
          <p:cNvSpPr txBox="1"/>
          <p:nvPr/>
        </p:nvSpPr>
        <p:spPr>
          <a:xfrm>
            <a:off x="2922862" y="685456"/>
            <a:ext cx="6260123" cy="2281394"/>
          </a:xfrm>
          <a:prstGeom prst="rect">
            <a:avLst/>
          </a:prstGeom>
          <a:noFill/>
        </p:spPr>
        <p:txBody>
          <a:bodyPr wrap="square" rtlCol="0">
            <a:spAutoFit/>
          </a:bodyPr>
          <a:lstStyle/>
          <a:p>
            <a:pPr algn="ctr" latinLnBrk="0">
              <a:lnSpc>
                <a:spcPct val="150000"/>
              </a:lnSpc>
              <a:defRPr/>
            </a:pPr>
            <a:r>
              <a:rPr lang="en-US" altLang="ko-KR" sz="5000" b="1" kern="0" dirty="0">
                <a:solidFill>
                  <a:prstClr val="black">
                    <a:lumMod val="75000"/>
                    <a:lumOff val="25000"/>
                  </a:prstClr>
                </a:solidFill>
                <a:ea typeface="Roboto" panose="02000000000000000000" pitchFamily="2" charset="0"/>
              </a:rPr>
              <a:t>Thank you!</a:t>
            </a:r>
          </a:p>
          <a:p>
            <a:pPr algn="ctr" latinLnBrk="0">
              <a:lnSpc>
                <a:spcPct val="150000"/>
              </a:lnSpc>
              <a:defRPr/>
            </a:pPr>
            <a:r>
              <a:rPr lang="en-US" altLang="ko-KR" sz="5000" b="1" kern="0" dirty="0">
                <a:solidFill>
                  <a:prstClr val="black">
                    <a:lumMod val="75000"/>
                    <a:lumOff val="25000"/>
                  </a:prstClr>
                </a:solidFill>
                <a:ea typeface="Roboto" panose="02000000000000000000" pitchFamily="2" charset="0"/>
              </a:rPr>
              <a:t>Q&amp;A?</a:t>
            </a:r>
            <a:endParaRPr lang="en-US" sz="5000" b="1" dirty="0">
              <a:ea typeface="Roboto" panose="02000000000000000000" pitchFamily="2" charset="0"/>
            </a:endParaRPr>
          </a:p>
        </p:txBody>
      </p:sp>
      <p:pic>
        <p:nvPicPr>
          <p:cNvPr id="7" name="Google Shape;88;p1" descr="A picture containing text, vector graphics&#10;&#10;Description automatically generated">
            <a:extLst>
              <a:ext uri="{FF2B5EF4-FFF2-40B4-BE49-F238E27FC236}">
                <a16:creationId xmlns:a16="http://schemas.microsoft.com/office/drawing/2014/main" id="{B3BEA65F-DDC4-4F3A-B43D-D66235080604}"/>
              </a:ext>
            </a:extLst>
          </p:cNvPr>
          <p:cNvPicPr preferRelativeResize="0"/>
          <p:nvPr/>
        </p:nvPicPr>
        <p:blipFill rotWithShape="1">
          <a:blip r:embed="rId2">
            <a:alphaModFix/>
          </a:blip>
          <a:srcRect l="27254" t="5694" r="22057" b="60278"/>
          <a:stretch/>
        </p:blipFill>
        <p:spPr>
          <a:xfrm>
            <a:off x="4624470" y="3200109"/>
            <a:ext cx="3314996" cy="3158501"/>
          </a:xfrm>
          <a:prstGeom prst="rect">
            <a:avLst/>
          </a:prstGeom>
          <a:noFill/>
          <a:ln>
            <a:noFill/>
          </a:ln>
        </p:spPr>
      </p:pic>
    </p:spTree>
    <p:extLst>
      <p:ext uri="{BB962C8B-B14F-4D97-AF65-F5344CB8AC3E}">
        <p14:creationId xmlns:p14="http://schemas.microsoft.com/office/powerpoint/2010/main" val="3098592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03"/>
        <p:cNvGrpSpPr/>
        <p:nvPr/>
      </p:nvGrpSpPr>
      <p:grpSpPr>
        <a:xfrm>
          <a:off x="0" y="0"/>
          <a:ext cx="0" cy="0"/>
          <a:chOff x="0" y="0"/>
          <a:chExt cx="0" cy="0"/>
        </a:xfrm>
      </p:grpSpPr>
      <p:sp>
        <p:nvSpPr>
          <p:cNvPr id="104" name="Google Shape;104;p2"/>
          <p:cNvSpPr/>
          <p:nvPr/>
        </p:nvSpPr>
        <p:spPr>
          <a:xfrm>
            <a:off x="2987088" y="1688319"/>
            <a:ext cx="6478474" cy="4554746"/>
          </a:xfrm>
          <a:prstGeom prst="roundRect">
            <a:avLst>
              <a:gd name="adj" fmla="val 30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106" name="Google Shape;106;p2"/>
          <p:cNvSpPr txBox="1"/>
          <p:nvPr/>
        </p:nvSpPr>
        <p:spPr>
          <a:xfrm>
            <a:off x="449851" y="519825"/>
            <a:ext cx="30576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404040"/>
                </a:solidFill>
                <a:latin typeface="Calibri"/>
                <a:ea typeface="Calibri"/>
                <a:cs typeface="Calibri"/>
                <a:sym typeface="Calibri"/>
              </a:rPr>
              <a:t>Table of Content</a:t>
            </a:r>
            <a:endParaRPr sz="2000" b="1" dirty="0">
              <a:solidFill>
                <a:srgbClr val="404040"/>
              </a:solidFill>
              <a:latin typeface="Calibri"/>
              <a:ea typeface="Calibri"/>
              <a:cs typeface="Calibri"/>
              <a:sym typeface="Calibri"/>
            </a:endParaRPr>
          </a:p>
        </p:txBody>
      </p:sp>
      <p:sp>
        <p:nvSpPr>
          <p:cNvPr id="4" name="Oval 3">
            <a:extLst>
              <a:ext uri="{FF2B5EF4-FFF2-40B4-BE49-F238E27FC236}">
                <a16:creationId xmlns:a16="http://schemas.microsoft.com/office/drawing/2014/main" id="{77E174A0-EE33-43D8-B25A-E571D80330F1}"/>
              </a:ext>
            </a:extLst>
          </p:cNvPr>
          <p:cNvSpPr/>
          <p:nvPr/>
        </p:nvSpPr>
        <p:spPr>
          <a:xfrm>
            <a:off x="2708248" y="1386794"/>
            <a:ext cx="762828" cy="783502"/>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359FDB0B-F2D5-45EF-9AED-61AD89958F8E}"/>
              </a:ext>
            </a:extLst>
          </p:cNvPr>
          <p:cNvGrpSpPr/>
          <p:nvPr/>
        </p:nvGrpSpPr>
        <p:grpSpPr>
          <a:xfrm>
            <a:off x="3900307" y="2010949"/>
            <a:ext cx="4533446" cy="3969522"/>
            <a:chOff x="1257755" y="1735047"/>
            <a:chExt cx="4533446" cy="3969522"/>
          </a:xfrm>
        </p:grpSpPr>
        <p:sp>
          <p:nvSpPr>
            <p:cNvPr id="107" name="Google Shape;107;p2"/>
            <p:cNvSpPr txBox="1"/>
            <p:nvPr/>
          </p:nvSpPr>
          <p:spPr>
            <a:xfrm>
              <a:off x="1257755" y="1735047"/>
              <a:ext cx="67839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chemeClr val="accent1">
                      <a:lumMod val="75000"/>
                    </a:schemeClr>
                  </a:solidFill>
                  <a:latin typeface="Calibri"/>
                  <a:ea typeface="Calibri"/>
                  <a:cs typeface="Calibri"/>
                  <a:sym typeface="Calibri"/>
                </a:rPr>
                <a:t>01</a:t>
              </a:r>
              <a:endParaRPr sz="3200" b="1" dirty="0">
                <a:solidFill>
                  <a:schemeClr val="accent1">
                    <a:lumMod val="75000"/>
                  </a:schemeClr>
                </a:solidFill>
                <a:latin typeface="Calibri"/>
                <a:ea typeface="Calibri"/>
                <a:cs typeface="Calibri"/>
                <a:sym typeface="Calibri"/>
              </a:endParaRPr>
            </a:p>
          </p:txBody>
        </p:sp>
        <p:sp>
          <p:nvSpPr>
            <p:cNvPr id="108" name="Google Shape;108;p2"/>
            <p:cNvSpPr txBox="1"/>
            <p:nvPr/>
          </p:nvSpPr>
          <p:spPr>
            <a:xfrm>
              <a:off x="2337698" y="1827380"/>
              <a:ext cx="3453502"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rgbClr val="404040"/>
                  </a:solidFill>
                  <a:latin typeface="Calibri"/>
                  <a:ea typeface="Calibri"/>
                  <a:cs typeface="Calibri"/>
                  <a:sym typeface="Calibri"/>
                </a:rPr>
                <a:t>Motivation </a:t>
              </a:r>
            </a:p>
          </p:txBody>
        </p:sp>
        <p:sp>
          <p:nvSpPr>
            <p:cNvPr id="110" name="Google Shape;110;p2"/>
            <p:cNvSpPr txBox="1"/>
            <p:nvPr/>
          </p:nvSpPr>
          <p:spPr>
            <a:xfrm>
              <a:off x="2337699" y="3180550"/>
              <a:ext cx="3085640" cy="400069"/>
            </a:xfrm>
            <a:prstGeom prst="rect">
              <a:avLst/>
            </a:prstGeom>
            <a:noFill/>
            <a:ln>
              <a:noFill/>
            </a:ln>
          </p:spPr>
          <p:txBody>
            <a:bodyPr spcFirstLastPara="1" wrap="square" lIns="91425" tIns="45700" rIns="91425" bIns="45700" anchor="t" anchorCtr="0">
              <a:spAutoFit/>
            </a:bodyPr>
            <a:lstStyle/>
            <a:p>
              <a:r>
                <a:rPr lang="en-US" sz="2000" b="1" dirty="0">
                  <a:solidFill>
                    <a:srgbClr val="404040"/>
                  </a:solidFill>
                  <a:latin typeface="Calibri"/>
                  <a:ea typeface="Calibri"/>
                  <a:cs typeface="Calibri"/>
                  <a:sym typeface="Calibri"/>
                </a:rPr>
                <a:t>Key Approaches</a:t>
              </a:r>
            </a:p>
          </p:txBody>
        </p:sp>
        <p:sp>
          <p:nvSpPr>
            <p:cNvPr id="112" name="Google Shape;112;p2"/>
            <p:cNvSpPr txBox="1"/>
            <p:nvPr/>
          </p:nvSpPr>
          <p:spPr>
            <a:xfrm>
              <a:off x="2337698" y="5210305"/>
              <a:ext cx="2959515" cy="400069"/>
            </a:xfrm>
            <a:prstGeom prst="rect">
              <a:avLst/>
            </a:prstGeom>
            <a:noFill/>
            <a:ln>
              <a:noFill/>
            </a:ln>
          </p:spPr>
          <p:txBody>
            <a:bodyPr spcFirstLastPara="1" wrap="square" lIns="91425" tIns="45700" rIns="91425" bIns="45700" anchor="t" anchorCtr="0">
              <a:spAutoFit/>
            </a:bodyPr>
            <a:lstStyle/>
            <a:p>
              <a:r>
                <a:rPr lang="en-US" sz="2000" b="1" dirty="0">
                  <a:solidFill>
                    <a:srgbClr val="3F3F3F"/>
                  </a:solidFill>
                  <a:latin typeface="Calibri"/>
                  <a:ea typeface="Calibri"/>
                  <a:cs typeface="Calibri"/>
                  <a:sym typeface="Calibri"/>
                </a:rPr>
                <a:t>Conclusion</a:t>
              </a:r>
            </a:p>
          </p:txBody>
        </p:sp>
        <p:sp>
          <p:nvSpPr>
            <p:cNvPr id="113" name="Google Shape;113;p2"/>
            <p:cNvSpPr txBox="1"/>
            <p:nvPr/>
          </p:nvSpPr>
          <p:spPr>
            <a:xfrm>
              <a:off x="1257755" y="2411996"/>
              <a:ext cx="67839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chemeClr val="accent1">
                      <a:lumMod val="75000"/>
                    </a:schemeClr>
                  </a:solidFill>
                  <a:latin typeface="Calibri"/>
                  <a:ea typeface="Calibri"/>
                  <a:cs typeface="Calibri"/>
                  <a:sym typeface="Calibri"/>
                </a:rPr>
                <a:t>02</a:t>
              </a:r>
              <a:endParaRPr sz="3200" b="1" dirty="0">
                <a:solidFill>
                  <a:schemeClr val="accent1">
                    <a:lumMod val="75000"/>
                  </a:schemeClr>
                </a:solidFill>
                <a:latin typeface="Calibri"/>
                <a:ea typeface="Calibri"/>
                <a:cs typeface="Calibri"/>
                <a:sym typeface="Calibri"/>
              </a:endParaRPr>
            </a:p>
          </p:txBody>
        </p:sp>
        <p:sp>
          <p:nvSpPr>
            <p:cNvPr id="114" name="Google Shape;114;p2"/>
            <p:cNvSpPr txBox="1"/>
            <p:nvPr/>
          </p:nvSpPr>
          <p:spPr>
            <a:xfrm>
              <a:off x="1257755" y="3088945"/>
              <a:ext cx="67839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chemeClr val="accent1">
                      <a:lumMod val="75000"/>
                    </a:schemeClr>
                  </a:solidFill>
                  <a:latin typeface="Calibri"/>
                  <a:ea typeface="Calibri"/>
                  <a:cs typeface="Calibri"/>
                  <a:sym typeface="Calibri"/>
                </a:rPr>
                <a:t>03</a:t>
              </a:r>
              <a:endParaRPr sz="3200" b="1" dirty="0">
                <a:solidFill>
                  <a:schemeClr val="accent1">
                    <a:lumMod val="75000"/>
                  </a:schemeClr>
                </a:solidFill>
                <a:latin typeface="Calibri"/>
                <a:ea typeface="Calibri"/>
                <a:cs typeface="Calibri"/>
                <a:sym typeface="Calibri"/>
              </a:endParaRPr>
            </a:p>
          </p:txBody>
        </p:sp>
        <p:sp>
          <p:nvSpPr>
            <p:cNvPr id="115" name="Google Shape;115;p2"/>
            <p:cNvSpPr txBox="1"/>
            <p:nvPr/>
          </p:nvSpPr>
          <p:spPr>
            <a:xfrm>
              <a:off x="1257755" y="3765894"/>
              <a:ext cx="67839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chemeClr val="accent1">
                      <a:lumMod val="75000"/>
                    </a:schemeClr>
                  </a:solidFill>
                  <a:latin typeface="Calibri"/>
                  <a:ea typeface="Calibri"/>
                  <a:cs typeface="Calibri"/>
                  <a:sym typeface="Calibri"/>
                </a:rPr>
                <a:t>04</a:t>
              </a:r>
              <a:endParaRPr sz="3200" b="1" dirty="0">
                <a:solidFill>
                  <a:schemeClr val="accent1">
                    <a:lumMod val="75000"/>
                  </a:schemeClr>
                </a:solidFill>
                <a:latin typeface="Calibri"/>
                <a:ea typeface="Calibri"/>
                <a:cs typeface="Calibri"/>
                <a:sym typeface="Calibri"/>
              </a:endParaRPr>
            </a:p>
          </p:txBody>
        </p:sp>
        <p:sp>
          <p:nvSpPr>
            <p:cNvPr id="116" name="Google Shape;116;p2"/>
            <p:cNvSpPr txBox="1"/>
            <p:nvPr/>
          </p:nvSpPr>
          <p:spPr>
            <a:xfrm>
              <a:off x="1257755" y="4442843"/>
              <a:ext cx="67839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chemeClr val="accent1">
                      <a:lumMod val="75000"/>
                    </a:schemeClr>
                  </a:solidFill>
                  <a:latin typeface="Calibri"/>
                  <a:ea typeface="Calibri"/>
                  <a:cs typeface="Calibri"/>
                  <a:sym typeface="Calibri"/>
                </a:rPr>
                <a:t>05</a:t>
              </a:r>
              <a:endParaRPr sz="3200" b="1" dirty="0">
                <a:solidFill>
                  <a:schemeClr val="accent1">
                    <a:lumMod val="75000"/>
                  </a:schemeClr>
                </a:solidFill>
                <a:latin typeface="Calibri"/>
                <a:ea typeface="Calibri"/>
                <a:cs typeface="Calibri"/>
                <a:sym typeface="Calibri"/>
              </a:endParaRPr>
            </a:p>
          </p:txBody>
        </p:sp>
        <p:cxnSp>
          <p:nvCxnSpPr>
            <p:cNvPr id="117" name="Google Shape;117;p2"/>
            <p:cNvCxnSpPr/>
            <p:nvPr/>
          </p:nvCxnSpPr>
          <p:spPr>
            <a:xfrm>
              <a:off x="2075340" y="1894394"/>
              <a:ext cx="0" cy="3810175"/>
            </a:xfrm>
            <a:prstGeom prst="straightConnector1">
              <a:avLst/>
            </a:prstGeom>
            <a:noFill/>
            <a:ln w="9525" cap="flat" cmpd="sng">
              <a:solidFill>
                <a:srgbClr val="757070"/>
              </a:solidFill>
              <a:prstDash val="solid"/>
              <a:miter lim="800000"/>
              <a:headEnd type="none" w="sm" len="sm"/>
              <a:tailEnd type="none" w="sm" len="sm"/>
            </a:ln>
          </p:spPr>
        </p:cxnSp>
        <p:sp>
          <p:nvSpPr>
            <p:cNvPr id="133" name="Google Shape;133;p2"/>
            <p:cNvSpPr txBox="1"/>
            <p:nvPr/>
          </p:nvSpPr>
          <p:spPr>
            <a:xfrm>
              <a:off x="1257755" y="5119794"/>
              <a:ext cx="67839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chemeClr val="accent1">
                      <a:lumMod val="75000"/>
                    </a:schemeClr>
                  </a:solidFill>
                  <a:latin typeface="Calibri"/>
                  <a:ea typeface="Calibri"/>
                  <a:cs typeface="Calibri"/>
                  <a:sym typeface="Calibri"/>
                </a:rPr>
                <a:t>06</a:t>
              </a:r>
              <a:endParaRPr sz="3200" b="1" dirty="0">
                <a:solidFill>
                  <a:schemeClr val="accent1">
                    <a:lumMod val="75000"/>
                  </a:schemeClr>
                </a:solidFill>
                <a:latin typeface="Calibri"/>
                <a:ea typeface="Calibri"/>
                <a:cs typeface="Calibri"/>
                <a:sym typeface="Calibri"/>
              </a:endParaRPr>
            </a:p>
          </p:txBody>
        </p:sp>
        <p:sp>
          <p:nvSpPr>
            <p:cNvPr id="134" name="Google Shape;134;p2"/>
            <p:cNvSpPr txBox="1"/>
            <p:nvPr/>
          </p:nvSpPr>
          <p:spPr>
            <a:xfrm>
              <a:off x="2337699" y="2503965"/>
              <a:ext cx="2370934" cy="400069"/>
            </a:xfrm>
            <a:prstGeom prst="rect">
              <a:avLst/>
            </a:prstGeom>
            <a:noFill/>
            <a:ln>
              <a:noFill/>
            </a:ln>
          </p:spPr>
          <p:txBody>
            <a:bodyPr spcFirstLastPara="1" wrap="square" lIns="91425" tIns="45700" rIns="91425" bIns="45700" anchor="t" anchorCtr="0">
              <a:spAutoFit/>
            </a:bodyPr>
            <a:lstStyle/>
            <a:p>
              <a:r>
                <a:rPr lang="en-US" sz="2000" b="1" dirty="0">
                  <a:solidFill>
                    <a:srgbClr val="404040"/>
                  </a:solidFill>
                  <a:latin typeface="Calibri"/>
                  <a:ea typeface="Calibri"/>
                  <a:cs typeface="Calibri"/>
                  <a:sym typeface="Calibri"/>
                </a:rPr>
                <a:t>Question to Answer</a:t>
              </a:r>
            </a:p>
          </p:txBody>
        </p:sp>
        <p:sp>
          <p:nvSpPr>
            <p:cNvPr id="20" name="Google Shape;110;p2">
              <a:extLst>
                <a:ext uri="{FF2B5EF4-FFF2-40B4-BE49-F238E27FC236}">
                  <a16:creationId xmlns:a16="http://schemas.microsoft.com/office/drawing/2014/main" id="{F4AA3E2B-5389-462C-886B-0585BCC3F34C}"/>
                </a:ext>
              </a:extLst>
            </p:cNvPr>
            <p:cNvSpPr txBox="1"/>
            <p:nvPr/>
          </p:nvSpPr>
          <p:spPr>
            <a:xfrm>
              <a:off x="2337699" y="3857135"/>
              <a:ext cx="2959516" cy="400069"/>
            </a:xfrm>
            <a:prstGeom prst="rect">
              <a:avLst/>
            </a:prstGeom>
            <a:noFill/>
            <a:ln>
              <a:noFill/>
            </a:ln>
          </p:spPr>
          <p:txBody>
            <a:bodyPr spcFirstLastPara="1" wrap="square" lIns="91425" tIns="45700" rIns="91425" bIns="45700" anchor="t" anchorCtr="0">
              <a:spAutoFit/>
            </a:bodyPr>
            <a:lstStyle/>
            <a:p>
              <a:r>
                <a:rPr lang="en-US" sz="2000" b="1" dirty="0">
                  <a:solidFill>
                    <a:srgbClr val="404040"/>
                  </a:solidFill>
                  <a:latin typeface="Calibri"/>
                  <a:ea typeface="Calibri"/>
                  <a:cs typeface="Calibri"/>
                  <a:sym typeface="Calibri"/>
                </a:rPr>
                <a:t>Machine Learning Models</a:t>
              </a:r>
            </a:p>
          </p:txBody>
        </p:sp>
        <p:sp>
          <p:nvSpPr>
            <p:cNvPr id="21" name="Google Shape;110;p2">
              <a:extLst>
                <a:ext uri="{FF2B5EF4-FFF2-40B4-BE49-F238E27FC236}">
                  <a16:creationId xmlns:a16="http://schemas.microsoft.com/office/drawing/2014/main" id="{AB92FEE6-F5A2-4408-BA53-D332A44313A7}"/>
                </a:ext>
              </a:extLst>
            </p:cNvPr>
            <p:cNvSpPr txBox="1"/>
            <p:nvPr/>
          </p:nvSpPr>
          <p:spPr>
            <a:xfrm>
              <a:off x="2337699" y="4533720"/>
              <a:ext cx="3453502" cy="400069"/>
            </a:xfrm>
            <a:prstGeom prst="rect">
              <a:avLst/>
            </a:prstGeom>
            <a:noFill/>
            <a:ln>
              <a:noFill/>
            </a:ln>
          </p:spPr>
          <p:txBody>
            <a:bodyPr spcFirstLastPara="1" wrap="square" lIns="91425" tIns="45700" rIns="91425" bIns="45700" anchor="t" anchorCtr="0">
              <a:spAutoFit/>
            </a:bodyPr>
            <a:lstStyle/>
            <a:p>
              <a:r>
                <a:rPr lang="en-US" sz="2000" b="1" dirty="0">
                  <a:solidFill>
                    <a:srgbClr val="3F3F3F"/>
                  </a:solidFill>
                  <a:latin typeface="Calibri"/>
                  <a:ea typeface="Calibri"/>
                  <a:cs typeface="Calibri"/>
                  <a:sym typeface="Calibri"/>
                </a:rPr>
                <a:t>ML Model Web application</a:t>
              </a:r>
            </a:p>
          </p:txBody>
        </p:sp>
      </p:grpSp>
      <p:pic>
        <p:nvPicPr>
          <p:cNvPr id="23" name="Google Shape;88;p1" descr="A picture containing text, vector graphics&#10;&#10;Description automatically generated">
            <a:extLst>
              <a:ext uri="{FF2B5EF4-FFF2-40B4-BE49-F238E27FC236}">
                <a16:creationId xmlns:a16="http://schemas.microsoft.com/office/drawing/2014/main" id="{ED7A869D-1315-4C69-ABE6-7E5DCB177D03}"/>
              </a:ext>
            </a:extLst>
          </p:cNvPr>
          <p:cNvPicPr preferRelativeResize="0"/>
          <p:nvPr/>
        </p:nvPicPr>
        <p:blipFill rotWithShape="1">
          <a:blip r:embed="rId3">
            <a:alphaModFix/>
          </a:blip>
          <a:srcRect l="27254" t="5694" r="22057" b="60278"/>
          <a:stretch/>
        </p:blipFill>
        <p:spPr>
          <a:xfrm>
            <a:off x="2738630" y="1447754"/>
            <a:ext cx="732446" cy="639042"/>
          </a:xfrm>
          <a:prstGeom prst="rect">
            <a:avLst/>
          </a:prstGeom>
          <a:noFill/>
          <a:ln>
            <a:noFill/>
          </a:ln>
        </p:spPr>
      </p:pic>
      <p:sp>
        <p:nvSpPr>
          <p:cNvPr id="22" name="Google Shape;95;p2">
            <a:extLst>
              <a:ext uri="{FF2B5EF4-FFF2-40B4-BE49-F238E27FC236}">
                <a16:creationId xmlns:a16="http://schemas.microsoft.com/office/drawing/2014/main" id="{43B58426-1C7C-4F5A-A597-D469774ABF05}"/>
              </a:ext>
            </a:extLst>
          </p:cNvPr>
          <p:cNvSpPr/>
          <p:nvPr/>
        </p:nvSpPr>
        <p:spPr>
          <a:xfrm rot="10800000" flipV="1">
            <a:off x="588531" y="953408"/>
            <a:ext cx="2036356" cy="45719"/>
          </a:xfrm>
          <a:custGeom>
            <a:avLst/>
            <a:gdLst>
              <a:gd name="connsiteX0" fmla="*/ 0 w 2036356"/>
              <a:gd name="connsiteY0" fmla="*/ 45719 h 45719"/>
              <a:gd name="connsiteX1" fmla="*/ 2036355 w 2036356"/>
              <a:gd name="connsiteY1" fmla="*/ 37446 h 45719"/>
            </a:gdLst>
            <a:ahLst/>
            <a:cxnLst>
              <a:cxn ang="0">
                <a:pos x="connsiteX0" y="connsiteY0"/>
              </a:cxn>
              <a:cxn ang="0">
                <a:pos x="connsiteX1" y="connsiteY1"/>
              </a:cxn>
            </a:cxnLst>
            <a:rect l="l" t="t" r="r" b="b"/>
            <a:pathLst>
              <a:path w="2036356" h="45719" fill="none" extrusionOk="0">
                <a:moveTo>
                  <a:pt x="0" y="45719"/>
                </a:moveTo>
                <a:cubicBezTo>
                  <a:pt x="724185" y="142475"/>
                  <a:pt x="1339014" y="100929"/>
                  <a:pt x="2036355" y="37446"/>
                </a:cubicBezTo>
              </a:path>
              <a:path w="2036356" h="45719" stroke="0" extrusionOk="0">
                <a:moveTo>
                  <a:pt x="0" y="45719"/>
                </a:moveTo>
                <a:cubicBezTo>
                  <a:pt x="665813" y="96619"/>
                  <a:pt x="1410876" y="-64031"/>
                  <a:pt x="2036355" y="37446"/>
                </a:cubicBezTo>
              </a:path>
            </a:pathLst>
          </a:custGeom>
          <a:solidFill>
            <a:srgbClr val="404040"/>
          </a:solidFill>
          <a:ln w="38100" cap="flat" cmpd="sng">
            <a:solidFill>
              <a:schemeClr val="accent1">
                <a:lumMod val="75000"/>
              </a:schemeClr>
            </a:solidFill>
            <a:prstDash val="solid"/>
            <a:miter lim="800000"/>
            <a:headEnd type="none" w="sm" len="sm"/>
            <a:tailEnd type="none" w="sm" len="sm"/>
            <a:extLst>
              <a:ext uri="{C807C97D-BFC1-408E-A445-0C87EB9F89A2}">
                <ask:lineSketchStyleProps xmlns:ask="http://schemas.microsoft.com/office/drawing/2018/sketchyshapes" sd="2177963799">
                  <a:custGeom>
                    <a:avLst/>
                    <a:gdLst/>
                    <a:ahLst/>
                    <a:cxnLst/>
                    <a:rect l="l" t="t" r="r" b="b"/>
                    <a:pathLst>
                      <a:path w="2695575" h="52643" extrusionOk="0">
                        <a:moveTo>
                          <a:pt x="0" y="52643"/>
                        </a:moveTo>
                        <a:cubicBezTo>
                          <a:pt x="870873" y="124916"/>
                          <a:pt x="1820903" y="-15"/>
                          <a:pt x="2695575" y="43118"/>
                        </a:cubicBezTo>
                      </a:path>
                    </a:pathLst>
                  </a:custGeom>
                  <ask:type>
                    <ask:lineSketchCurved/>
                  </ask:type>
                </ask:lineSketchStyleProps>
              </a:ext>
            </a:extLst>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500" b="0" i="0" u="none" strike="noStrike" cap="none" dirty="0">
              <a:solidFill>
                <a:srgbClr val="404040"/>
              </a:solidFill>
              <a:latin typeface="Malgun Gothic"/>
              <a:ea typeface="Malgun Gothic"/>
              <a:cs typeface="Tahoma" panose="020B0604030504040204" pitchFamily="34" charset="0"/>
              <a:sym typeface="Malgun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자유형: 도형 29">
            <a:extLst>
              <a:ext uri="{FF2B5EF4-FFF2-40B4-BE49-F238E27FC236}">
                <a16:creationId xmlns:a16="http://schemas.microsoft.com/office/drawing/2014/main" id="{F6A299A4-C018-4DFA-B8D6-6F565BA573B3}"/>
              </a:ext>
            </a:extLst>
          </p:cNvPr>
          <p:cNvSpPr/>
          <p:nvPr/>
        </p:nvSpPr>
        <p:spPr>
          <a:xfrm>
            <a:off x="258708" y="233265"/>
            <a:ext cx="11654145" cy="6307494"/>
          </a:xfrm>
          <a:custGeom>
            <a:avLst/>
            <a:gdLst>
              <a:gd name="connsiteX0" fmla="*/ 669304 w 11654145"/>
              <a:gd name="connsiteY0" fmla="*/ 0 h 6307494"/>
              <a:gd name="connsiteX1" fmla="*/ 11654145 w 11654145"/>
              <a:gd name="connsiteY1" fmla="*/ 0 h 6307494"/>
              <a:gd name="connsiteX2" fmla="*/ 11654145 w 11654145"/>
              <a:gd name="connsiteY2" fmla="*/ 6307494 h 6307494"/>
              <a:gd name="connsiteX3" fmla="*/ 10791062 w 11654145"/>
              <a:gd name="connsiteY3" fmla="*/ 6307494 h 6307494"/>
              <a:gd name="connsiteX4" fmla="*/ 669304 w 11654145"/>
              <a:gd name="connsiteY4" fmla="*/ 6307494 h 6307494"/>
              <a:gd name="connsiteX5" fmla="*/ 0 w 11654145"/>
              <a:gd name="connsiteY5" fmla="*/ 6307494 h 6307494"/>
              <a:gd name="connsiteX6" fmla="*/ 0 w 11654145"/>
              <a:gd name="connsiteY6" fmla="*/ 690562 h 6307494"/>
              <a:gd name="connsiteX7" fmla="*/ 669304 w 11654145"/>
              <a:gd name="connsiteY7" fmla="*/ 690562 h 630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54145" h="6307494">
                <a:moveTo>
                  <a:pt x="669304" y="0"/>
                </a:moveTo>
                <a:lnTo>
                  <a:pt x="11654145" y="0"/>
                </a:lnTo>
                <a:lnTo>
                  <a:pt x="11654145" y="6307494"/>
                </a:lnTo>
                <a:lnTo>
                  <a:pt x="10791062" y="6307494"/>
                </a:lnTo>
                <a:lnTo>
                  <a:pt x="669304" y="6307494"/>
                </a:lnTo>
                <a:lnTo>
                  <a:pt x="0" y="6307494"/>
                </a:lnTo>
                <a:lnTo>
                  <a:pt x="0" y="690562"/>
                </a:lnTo>
                <a:lnTo>
                  <a:pt x="669304" y="690562"/>
                </a:lnTo>
                <a:close/>
              </a:path>
            </a:pathLst>
          </a:custGeom>
          <a:solidFill>
            <a:schemeClr val="bg1"/>
          </a:solidFill>
          <a:ln>
            <a:solidFill>
              <a:schemeClr val="bg2">
                <a:lumMod val="75000"/>
              </a:schemeClr>
            </a:solidFill>
          </a:ln>
          <a:effectLst>
            <a:outerShdw blurRad="127000" dist="38100" dir="2700000" algn="tl" rotWithShape="0">
              <a:schemeClr val="tx1">
                <a:alpha val="2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1" latinLnBrk="0">
              <a:lnSpc>
                <a:spcPct val="150000"/>
              </a:lnSpc>
              <a:defRPr/>
            </a:pPr>
            <a:endParaRPr lang="en-US" altLang="ko-KR" sz="800" kern="0" dirty="0">
              <a:solidFill>
                <a:srgbClr val="404040"/>
              </a:solidFill>
              <a:ea typeface="Roboto" panose="02000000000000000000" pitchFamily="2" charset="0"/>
            </a:endParaRPr>
          </a:p>
        </p:txBody>
      </p:sp>
      <p:sp>
        <p:nvSpPr>
          <p:cNvPr id="31" name="TextBox 30">
            <a:extLst>
              <a:ext uri="{FF2B5EF4-FFF2-40B4-BE49-F238E27FC236}">
                <a16:creationId xmlns:a16="http://schemas.microsoft.com/office/drawing/2014/main" id="{A2F69B0D-59A6-4F1E-8358-C56EEAA8A4EA}"/>
              </a:ext>
            </a:extLst>
          </p:cNvPr>
          <p:cNvSpPr txBox="1"/>
          <p:nvPr/>
        </p:nvSpPr>
        <p:spPr>
          <a:xfrm>
            <a:off x="1180708" y="261874"/>
            <a:ext cx="6094428" cy="605294"/>
          </a:xfrm>
          <a:prstGeom prst="rect">
            <a:avLst/>
          </a:prstGeom>
          <a:noFill/>
        </p:spPr>
        <p:txBody>
          <a:bodyPr wrap="square">
            <a:spAutoFit/>
          </a:bodyPr>
          <a:lstStyle/>
          <a:p>
            <a:pPr latinLnBrk="0">
              <a:lnSpc>
                <a:spcPct val="150000"/>
              </a:lnSpc>
              <a:defRPr/>
            </a:pPr>
            <a:r>
              <a:rPr lang="en-US" altLang="ko-KR" sz="2500" b="1" kern="0" dirty="0">
                <a:solidFill>
                  <a:srgbClr val="404040"/>
                </a:solidFill>
                <a:ea typeface="Roboto" panose="02000000000000000000" pitchFamily="2" charset="0"/>
              </a:rPr>
              <a:t>Quiz</a:t>
            </a:r>
            <a:endParaRPr lang="en-US" altLang="ko-KR" sz="2500" kern="0" dirty="0">
              <a:solidFill>
                <a:srgbClr val="404040"/>
              </a:solidFill>
              <a:ea typeface="Roboto" panose="02000000000000000000" pitchFamily="2" charset="0"/>
            </a:endParaRPr>
          </a:p>
        </p:txBody>
      </p:sp>
      <p:cxnSp>
        <p:nvCxnSpPr>
          <p:cNvPr id="32" name="직선 연결선 31">
            <a:extLst>
              <a:ext uri="{FF2B5EF4-FFF2-40B4-BE49-F238E27FC236}">
                <a16:creationId xmlns:a16="http://schemas.microsoft.com/office/drawing/2014/main" id="{5C54922E-17B8-440A-AA23-8A3FCAD9DD7B}"/>
              </a:ext>
            </a:extLst>
          </p:cNvPr>
          <p:cNvCxnSpPr>
            <a:cxnSpLocks/>
          </p:cNvCxnSpPr>
          <p:nvPr/>
        </p:nvCxnSpPr>
        <p:spPr>
          <a:xfrm>
            <a:off x="1295801" y="867168"/>
            <a:ext cx="10260000"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직선 연결선 32">
            <a:extLst>
              <a:ext uri="{FF2B5EF4-FFF2-40B4-BE49-F238E27FC236}">
                <a16:creationId xmlns:a16="http://schemas.microsoft.com/office/drawing/2014/main" id="{BC4109C4-C0BE-4767-BA5E-ED1A757649FD}"/>
              </a:ext>
            </a:extLst>
          </p:cNvPr>
          <p:cNvCxnSpPr>
            <a:cxnSpLocks/>
          </p:cNvCxnSpPr>
          <p:nvPr/>
        </p:nvCxnSpPr>
        <p:spPr>
          <a:xfrm>
            <a:off x="1295801" y="867168"/>
            <a:ext cx="1080000" cy="0"/>
          </a:xfrm>
          <a:prstGeom prst="line">
            <a:avLst/>
          </a:prstGeom>
          <a:ln w="158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24" name="그룹 23">
            <a:extLst>
              <a:ext uri="{FF2B5EF4-FFF2-40B4-BE49-F238E27FC236}">
                <a16:creationId xmlns:a16="http://schemas.microsoft.com/office/drawing/2014/main" id="{530AF7DE-195C-461E-B7AC-BED2CCF19431}"/>
              </a:ext>
            </a:extLst>
          </p:cNvPr>
          <p:cNvGrpSpPr/>
          <p:nvPr/>
        </p:nvGrpSpPr>
        <p:grpSpPr>
          <a:xfrm>
            <a:off x="258708" y="233265"/>
            <a:ext cx="593889" cy="593888"/>
            <a:chOff x="0" y="0"/>
            <a:chExt cx="1428752" cy="1428750"/>
          </a:xfrm>
        </p:grpSpPr>
        <p:grpSp>
          <p:nvGrpSpPr>
            <p:cNvPr id="25" name="그룹 24">
              <a:extLst>
                <a:ext uri="{FF2B5EF4-FFF2-40B4-BE49-F238E27FC236}">
                  <a16:creationId xmlns:a16="http://schemas.microsoft.com/office/drawing/2014/main" id="{3B080F98-2530-4068-9535-49874E342242}"/>
                </a:ext>
              </a:extLst>
            </p:cNvPr>
            <p:cNvGrpSpPr/>
            <p:nvPr/>
          </p:nvGrpSpPr>
          <p:grpSpPr>
            <a:xfrm>
              <a:off x="0" y="0"/>
              <a:ext cx="1428750" cy="1428750"/>
              <a:chOff x="0" y="0"/>
              <a:chExt cx="3450210" cy="3450210"/>
            </a:xfrm>
          </p:grpSpPr>
          <p:sp>
            <p:nvSpPr>
              <p:cNvPr id="27" name="직사각형 26">
                <a:extLst>
                  <a:ext uri="{FF2B5EF4-FFF2-40B4-BE49-F238E27FC236}">
                    <a16:creationId xmlns:a16="http://schemas.microsoft.com/office/drawing/2014/main" id="{F052E70A-C734-4F7A-997F-F5225D9AB9AA}"/>
                  </a:ext>
                </a:extLst>
              </p:cNvPr>
              <p:cNvSpPr/>
              <p:nvPr/>
            </p:nvSpPr>
            <p:spPr>
              <a:xfrm>
                <a:off x="0" y="0"/>
                <a:ext cx="3450210" cy="3450210"/>
              </a:xfrm>
              <a:prstGeom prst="rect">
                <a:avLst/>
              </a:prstGeom>
              <a:solidFill>
                <a:schemeClr val="accent1">
                  <a:lumMod val="75000"/>
                </a:schemeClr>
              </a:solidFill>
              <a:ln>
                <a:noFill/>
              </a:ln>
              <a:effectLst>
                <a:outerShdw blurRad="266700" dist="127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6800" rtlCol="0" anchor="t"/>
              <a:lstStyle/>
              <a:p>
                <a:pPr algn="ctr">
                  <a:defRPr/>
                </a:pPr>
                <a:r>
                  <a:rPr lang="en-US" altLang="ko-KR" sz="1400" b="1" dirty="0">
                    <a:solidFill>
                      <a:srgbClr val="FFFFFF"/>
                    </a:solidFill>
                    <a:ea typeface="Roboto" panose="02000000000000000000" pitchFamily="2" charset="0"/>
                  </a:rPr>
                  <a:t>QUIZ</a:t>
                </a:r>
                <a:endParaRPr lang="ko-KR" altLang="en-US" sz="1400" b="1" dirty="0">
                  <a:solidFill>
                    <a:srgbClr val="FFFFFF"/>
                  </a:solidFill>
                </a:endParaRPr>
              </a:p>
            </p:txBody>
          </p:sp>
          <p:sp>
            <p:nvSpPr>
              <p:cNvPr id="28" name="직사각형 27">
                <a:extLst>
                  <a:ext uri="{FF2B5EF4-FFF2-40B4-BE49-F238E27FC236}">
                    <a16:creationId xmlns:a16="http://schemas.microsoft.com/office/drawing/2014/main" id="{12369AB6-8C4B-40C0-9015-B1DB5491FB9C}"/>
                  </a:ext>
                </a:extLst>
              </p:cNvPr>
              <p:cNvSpPr/>
              <p:nvPr/>
            </p:nvSpPr>
            <p:spPr>
              <a:xfrm>
                <a:off x="0" y="2139882"/>
                <a:ext cx="3450210" cy="1310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sz="1200" dirty="0">
                  <a:solidFill>
                    <a:srgbClr val="404040"/>
                  </a:solidFill>
                </a:endParaRPr>
              </a:p>
            </p:txBody>
          </p:sp>
        </p:grpSp>
        <p:sp>
          <p:nvSpPr>
            <p:cNvPr id="26" name="직사각형 25">
              <a:extLst>
                <a:ext uri="{FF2B5EF4-FFF2-40B4-BE49-F238E27FC236}">
                  <a16:creationId xmlns:a16="http://schemas.microsoft.com/office/drawing/2014/main" id="{35396235-2FB9-4D7C-9178-033EEB6E618C}"/>
                </a:ext>
              </a:extLst>
            </p:cNvPr>
            <p:cNvSpPr/>
            <p:nvPr/>
          </p:nvSpPr>
          <p:spPr>
            <a:xfrm>
              <a:off x="1247022" y="2"/>
              <a:ext cx="181730" cy="181730"/>
            </a:xfrm>
            <a:prstGeom prst="rect">
              <a:avLst/>
            </a:prstGeom>
            <a:solidFill>
              <a:schemeClr val="tx1">
                <a:lumMod val="75000"/>
                <a:lumOff val="25000"/>
              </a:schemeClr>
            </a:solidFill>
            <a:ln>
              <a:noFill/>
            </a:ln>
            <a:effectLst>
              <a:outerShdw blurRad="38100" dist="12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00" dirty="0">
                  <a:solidFill>
                    <a:srgbClr val="404040"/>
                  </a:solidFill>
                  <a:ea typeface="Roboto" panose="02000000000000000000" pitchFamily="2" charset="0"/>
                </a:rPr>
                <a:t>X</a:t>
              </a:r>
              <a:endParaRPr lang="ko-KR" altLang="en-US" sz="400" dirty="0">
                <a:solidFill>
                  <a:srgbClr val="404040"/>
                </a:solidFill>
              </a:endParaRPr>
            </a:p>
          </p:txBody>
        </p:sp>
      </p:grpSp>
      <p:sp>
        <p:nvSpPr>
          <p:cNvPr id="18" name="직사각형 17">
            <a:extLst>
              <a:ext uri="{FF2B5EF4-FFF2-40B4-BE49-F238E27FC236}">
                <a16:creationId xmlns:a16="http://schemas.microsoft.com/office/drawing/2014/main" id="{A3D0A9A1-9027-41D8-A65D-D20D73B6FC1A}"/>
              </a:ext>
            </a:extLst>
          </p:cNvPr>
          <p:cNvSpPr/>
          <p:nvPr/>
        </p:nvSpPr>
        <p:spPr>
          <a:xfrm>
            <a:off x="2108106" y="8627655"/>
            <a:ext cx="638316" cy="230832"/>
          </a:xfrm>
          <a:prstGeom prst="rect">
            <a:avLst/>
          </a:prstGeom>
        </p:spPr>
        <p:txBody>
          <a:bodyPr wrap="none">
            <a:spAutoFit/>
          </a:bodyPr>
          <a:lstStyle/>
          <a:p>
            <a:r>
              <a:rPr lang="en-US" altLang="ko-KR" sz="900" dirty="0">
                <a:solidFill>
                  <a:srgbClr val="404040"/>
                </a:solidFill>
                <a:ea typeface="Roboto" panose="02000000000000000000" pitchFamily="2" charset="0"/>
              </a:rPr>
              <a:t>CONTENT</a:t>
            </a:r>
            <a:endParaRPr lang="ko-KR" altLang="en-US" sz="1100" dirty="0">
              <a:solidFill>
                <a:srgbClr val="404040"/>
              </a:solidFill>
            </a:endParaRPr>
          </a:p>
        </p:txBody>
      </p:sp>
      <p:cxnSp>
        <p:nvCxnSpPr>
          <p:cNvPr id="29" name="직선 화살표 연결선 28">
            <a:extLst>
              <a:ext uri="{FF2B5EF4-FFF2-40B4-BE49-F238E27FC236}">
                <a16:creationId xmlns:a16="http://schemas.microsoft.com/office/drawing/2014/main" id="{A7F41850-3EF9-4BDB-B451-E5952FEF680C}"/>
              </a:ext>
            </a:extLst>
          </p:cNvPr>
          <p:cNvCxnSpPr/>
          <p:nvPr/>
        </p:nvCxnSpPr>
        <p:spPr>
          <a:xfrm>
            <a:off x="8845659" y="8858487"/>
            <a:ext cx="2669060" cy="0"/>
          </a:xfrm>
          <a:prstGeom prst="straightConnector1">
            <a:avLst/>
          </a:prstGeom>
          <a:ln w="9525">
            <a:solidFill>
              <a:schemeClr val="tx1">
                <a:lumMod val="65000"/>
                <a:lumOff val="35000"/>
              </a:schemeClr>
            </a:solidFill>
            <a:tailEnd type="stealth"/>
          </a:ln>
        </p:spPr>
        <p:style>
          <a:lnRef idx="1">
            <a:schemeClr val="accent1"/>
          </a:lnRef>
          <a:fillRef idx="0">
            <a:schemeClr val="accent1"/>
          </a:fillRef>
          <a:effectRef idx="0">
            <a:schemeClr val="accent1"/>
          </a:effectRef>
          <a:fontRef idx="minor">
            <a:schemeClr val="tx1"/>
          </a:fontRef>
        </p:style>
      </p:cxnSp>
      <p:sp>
        <p:nvSpPr>
          <p:cNvPr id="34" name="직사각형 33">
            <a:extLst>
              <a:ext uri="{FF2B5EF4-FFF2-40B4-BE49-F238E27FC236}">
                <a16:creationId xmlns:a16="http://schemas.microsoft.com/office/drawing/2014/main" id="{4421AAA5-A5BB-463D-B22F-17FB768C0445}"/>
              </a:ext>
            </a:extLst>
          </p:cNvPr>
          <p:cNvSpPr/>
          <p:nvPr/>
        </p:nvSpPr>
        <p:spPr>
          <a:xfrm>
            <a:off x="8019468" y="8735376"/>
            <a:ext cx="638316" cy="230832"/>
          </a:xfrm>
          <a:prstGeom prst="rect">
            <a:avLst/>
          </a:prstGeom>
        </p:spPr>
        <p:txBody>
          <a:bodyPr wrap="none">
            <a:spAutoFit/>
          </a:bodyPr>
          <a:lstStyle/>
          <a:p>
            <a:r>
              <a:rPr lang="en-US" altLang="ko-KR" sz="900" dirty="0">
                <a:solidFill>
                  <a:srgbClr val="404040"/>
                </a:solidFill>
                <a:ea typeface="Roboto" panose="02000000000000000000" pitchFamily="2" charset="0"/>
              </a:rPr>
              <a:t>CONTENT</a:t>
            </a:r>
            <a:endParaRPr lang="ko-KR" altLang="en-US" sz="1100" dirty="0">
              <a:solidFill>
                <a:srgbClr val="404040"/>
              </a:solidFill>
            </a:endParaRPr>
          </a:p>
        </p:txBody>
      </p:sp>
      <p:graphicFrame>
        <p:nvGraphicFramePr>
          <p:cNvPr id="35" name="표 34">
            <a:extLst>
              <a:ext uri="{FF2B5EF4-FFF2-40B4-BE49-F238E27FC236}">
                <a16:creationId xmlns:a16="http://schemas.microsoft.com/office/drawing/2014/main" id="{50681A63-574D-4F82-8C1C-2A11FBC54856}"/>
              </a:ext>
            </a:extLst>
          </p:cNvPr>
          <p:cNvGraphicFramePr>
            <a:graphicFrameLocks noGrp="1"/>
          </p:cNvGraphicFramePr>
          <p:nvPr/>
        </p:nvGraphicFramePr>
        <p:xfrm>
          <a:off x="1295801" y="1271972"/>
          <a:ext cx="9954543" cy="4722244"/>
        </p:xfrm>
        <a:graphic>
          <a:graphicData uri="http://schemas.openxmlformats.org/drawingml/2006/table">
            <a:tbl>
              <a:tblPr firstRow="1" bandRow="1">
                <a:tableStyleId>{5C22544A-7EE6-4342-B048-85BDC9FD1C3A}</a:tableStyleId>
              </a:tblPr>
              <a:tblGrid>
                <a:gridCol w="9954543">
                  <a:extLst>
                    <a:ext uri="{9D8B030D-6E8A-4147-A177-3AD203B41FA5}">
                      <a16:colId xmlns:a16="http://schemas.microsoft.com/office/drawing/2014/main" val="20000"/>
                    </a:ext>
                  </a:extLst>
                </a:gridCol>
              </a:tblGrid>
              <a:tr h="851127">
                <a:tc>
                  <a:txBody>
                    <a:bodyPr/>
                    <a:lstStyle/>
                    <a:p>
                      <a:pPr algn="l" latinLnBrk="1"/>
                      <a:endParaRPr lang="en-US" altLang="ko-KR" sz="1800" b="0" dirty="0">
                        <a:solidFill>
                          <a:srgbClr val="404040"/>
                        </a:solidFill>
                        <a:latin typeface="Roboto" panose="02000000000000000000" pitchFamily="2" charset="0"/>
                        <a:ea typeface="Roboto" panose="02000000000000000000" pitchFamily="2" charset="0"/>
                      </a:endParaRPr>
                    </a:p>
                    <a:p>
                      <a:pPr algn="l" latinLnBrk="1"/>
                      <a:endParaRPr lang="en-US" altLang="ko-KR" sz="1800" b="0" dirty="0">
                        <a:solidFill>
                          <a:srgbClr val="404040"/>
                        </a:solidFill>
                        <a:latin typeface="Roboto" panose="02000000000000000000" pitchFamily="2" charset="0"/>
                        <a:ea typeface="Roboto" panose="02000000000000000000" pitchFamily="2" charset="0"/>
                      </a:endParaRPr>
                    </a:p>
                    <a:p>
                      <a:pPr algn="l" latinLnBrk="1"/>
                      <a:endParaRPr lang="en-US" altLang="ko-KR" sz="1800" b="0" dirty="0">
                        <a:solidFill>
                          <a:srgbClr val="404040"/>
                        </a:solidFill>
                        <a:latin typeface="Roboto" panose="02000000000000000000" pitchFamily="2" charset="0"/>
                        <a:ea typeface="Roboto" panose="02000000000000000000" pitchFamily="2" charset="0"/>
                      </a:endParaRPr>
                    </a:p>
                    <a:p>
                      <a:pPr marL="0" marR="0" lvl="0" indent="0" algn="ctr" defTabSz="914400" rtl="0" eaLnBrk="1" fontAlgn="auto" latinLnBrk="1" hangingPunct="1">
                        <a:lnSpc>
                          <a:spcPct val="100000"/>
                        </a:lnSpc>
                        <a:spcBef>
                          <a:spcPts val="0"/>
                        </a:spcBef>
                        <a:spcAft>
                          <a:spcPts val="0"/>
                        </a:spcAft>
                        <a:buClrTx/>
                        <a:buSzTx/>
                        <a:buFontTx/>
                        <a:buNone/>
                        <a:tabLst/>
                        <a:defRPr/>
                      </a:pPr>
                      <a:endParaRPr lang="en-US" altLang="ko-KR" sz="1800" b="1" dirty="0">
                        <a:solidFill>
                          <a:srgbClr val="404040"/>
                        </a:solidFill>
                        <a:latin typeface="Roboto" panose="02000000000000000000" pitchFamily="2" charset="0"/>
                        <a:ea typeface="Roboto" panose="02000000000000000000" pitchFamily="2" charset="0"/>
                      </a:endParaRP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215569">
                <a:tc>
                  <a:txBody>
                    <a:bodyPr/>
                    <a:lstStyle/>
                    <a:p>
                      <a:pPr algn="l" latinLnBrk="1"/>
                      <a:r>
                        <a:rPr lang="en-US" altLang="ko-KR" sz="1500" b="0" dirty="0">
                          <a:solidFill>
                            <a:srgbClr val="404040"/>
                          </a:solidFill>
                          <a:latin typeface="Roboto" panose="02000000000000000000" pitchFamily="2" charset="0"/>
                          <a:ea typeface="Roboto" panose="02000000000000000000" pitchFamily="2" charset="0"/>
                          <a:sym typeface="Wingdings" panose="05000000000000000000" pitchFamily="2" charset="2"/>
                        </a:rPr>
                        <a:t>      </a:t>
                      </a:r>
                      <a:endParaRPr lang="en-US" altLang="ko-KR" sz="1500" b="1" dirty="0">
                        <a:solidFill>
                          <a:srgbClr val="404040"/>
                        </a:solidFill>
                        <a:latin typeface="Roboto" panose="02000000000000000000" pitchFamily="2" charset="0"/>
                        <a:ea typeface="Roboto" panose="02000000000000000000" pitchFamily="2" charset="0"/>
                      </a:endParaRP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315617">
                <a:tc>
                  <a:txBody>
                    <a:bodyPr/>
                    <a:lstStyle/>
                    <a:p>
                      <a:pPr algn="l" rtl="0" fontAlgn="t">
                        <a:spcBef>
                          <a:spcPts val="1200"/>
                        </a:spcBef>
                        <a:spcAft>
                          <a:spcPts val="0"/>
                        </a:spcAft>
                      </a:pPr>
                      <a:br>
                        <a:rPr lang="en-US" sz="1500" b="0" i="0" u="none" strike="noStrike" dirty="0">
                          <a:solidFill>
                            <a:srgbClr val="404040"/>
                          </a:solidFill>
                          <a:effectLst/>
                          <a:latin typeface="Roboto" panose="02000000000000000000" pitchFamily="2" charset="0"/>
                          <a:ea typeface="Roboto" panose="02000000000000000000" pitchFamily="2" charset="0"/>
                        </a:rPr>
                      </a:br>
                      <a:r>
                        <a:rPr lang="en-US" sz="1500" b="0" i="0" u="none" strike="noStrike" dirty="0">
                          <a:solidFill>
                            <a:srgbClr val="404040"/>
                          </a:solidFill>
                          <a:effectLst/>
                          <a:latin typeface="Roboto" panose="02000000000000000000" pitchFamily="2" charset="0"/>
                          <a:ea typeface="Roboto" panose="02000000000000000000" pitchFamily="2" charset="0"/>
                        </a:rPr>
                        <a:t>      </a:t>
                      </a:r>
                      <a:endParaRPr lang="en-US" sz="1500" b="1" dirty="0">
                        <a:solidFill>
                          <a:srgbClr val="404040"/>
                        </a:solidFill>
                        <a:effectLst/>
                        <a:latin typeface="Roboto" panose="02000000000000000000" pitchFamily="2" charset="0"/>
                        <a:ea typeface="Roboto" panose="02000000000000000000" pitchFamily="2" charset="0"/>
                      </a:endParaRPr>
                    </a:p>
                  </a:txBody>
                  <a:tcPr marL="63500" marR="63500" marT="63500" marB="635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002338">
                <a:tc>
                  <a:txBody>
                    <a:bodyPr/>
                    <a:lstStyle/>
                    <a:p>
                      <a:pPr algn="l" latinLnBrk="1"/>
                      <a:endParaRPr lang="ko-KR" altLang="en-US" sz="1500" b="1" dirty="0">
                        <a:solidFill>
                          <a:srgbClr val="404040"/>
                        </a:solidFill>
                        <a:latin typeface="Roboto" panose="02000000000000000000" pitchFamily="2" charset="0"/>
                        <a:ea typeface="+mn-ea"/>
                      </a:endParaRP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5370577"/>
                  </a:ext>
                </a:extLst>
              </a:tr>
            </a:tbl>
          </a:graphicData>
        </a:graphic>
      </p:graphicFrame>
      <p:grpSp>
        <p:nvGrpSpPr>
          <p:cNvPr id="2" name="Group 1">
            <a:extLst>
              <a:ext uri="{FF2B5EF4-FFF2-40B4-BE49-F238E27FC236}">
                <a16:creationId xmlns:a16="http://schemas.microsoft.com/office/drawing/2014/main" id="{AFECE30F-526F-4E96-AAFC-EA032AF87F74}"/>
              </a:ext>
            </a:extLst>
          </p:cNvPr>
          <p:cNvGrpSpPr/>
          <p:nvPr/>
        </p:nvGrpSpPr>
        <p:grpSpPr>
          <a:xfrm>
            <a:off x="1816988" y="1865125"/>
            <a:ext cx="2406812" cy="391696"/>
            <a:chOff x="1816988" y="1865125"/>
            <a:chExt cx="2406812" cy="391696"/>
          </a:xfrm>
        </p:grpSpPr>
        <p:sp>
          <p:nvSpPr>
            <p:cNvPr id="52" name="TextBox 51">
              <a:extLst>
                <a:ext uri="{FF2B5EF4-FFF2-40B4-BE49-F238E27FC236}">
                  <a16:creationId xmlns:a16="http://schemas.microsoft.com/office/drawing/2014/main" id="{5E0EA6CF-6831-4FDB-AA33-E3AADCD556CD}"/>
                </a:ext>
              </a:extLst>
            </p:cNvPr>
            <p:cNvSpPr txBox="1"/>
            <p:nvPr/>
          </p:nvSpPr>
          <p:spPr>
            <a:xfrm>
              <a:off x="1816988" y="1887489"/>
              <a:ext cx="1003868" cy="369332"/>
            </a:xfrm>
            <a:prstGeom prst="rect">
              <a:avLst/>
            </a:prstGeom>
            <a:noFill/>
          </p:spPr>
          <p:txBody>
            <a:bodyPr wrap="square" rtlCol="0">
              <a:spAutoFit/>
            </a:bodyPr>
            <a:lstStyle/>
            <a:p>
              <a:r>
                <a:rPr lang="en-US" dirty="0">
                  <a:solidFill>
                    <a:srgbClr val="404040"/>
                  </a:solidFill>
                  <a:ea typeface="Roboto" panose="02000000000000000000" pitchFamily="2" charset="0"/>
                  <a:sym typeface="Wingdings" panose="05000000000000000000" pitchFamily="2" charset="2"/>
                </a:rPr>
                <a:t>A) 20% </a:t>
              </a:r>
              <a:endParaRPr lang="en-US" dirty="0">
                <a:solidFill>
                  <a:srgbClr val="404040"/>
                </a:solidFill>
                <a:ea typeface="Roboto" panose="02000000000000000000" pitchFamily="2" charset="0"/>
              </a:endParaRPr>
            </a:p>
          </p:txBody>
        </p:sp>
        <p:sp>
          <p:nvSpPr>
            <p:cNvPr id="53" name="TextBox 52">
              <a:extLst>
                <a:ext uri="{FF2B5EF4-FFF2-40B4-BE49-F238E27FC236}">
                  <a16:creationId xmlns:a16="http://schemas.microsoft.com/office/drawing/2014/main" id="{49CB9339-FDE2-4D42-A535-B30F50017522}"/>
                </a:ext>
              </a:extLst>
            </p:cNvPr>
            <p:cNvSpPr txBox="1"/>
            <p:nvPr/>
          </p:nvSpPr>
          <p:spPr>
            <a:xfrm>
              <a:off x="3219932" y="1865125"/>
              <a:ext cx="1003868" cy="369332"/>
            </a:xfrm>
            <a:prstGeom prst="rect">
              <a:avLst/>
            </a:prstGeom>
            <a:noFill/>
          </p:spPr>
          <p:txBody>
            <a:bodyPr wrap="square" rtlCol="0">
              <a:spAutoFit/>
            </a:bodyPr>
            <a:lstStyle/>
            <a:p>
              <a:r>
                <a:rPr lang="en-US" dirty="0">
                  <a:solidFill>
                    <a:srgbClr val="404040"/>
                  </a:solidFill>
                  <a:ea typeface="Roboto" panose="02000000000000000000" pitchFamily="2" charset="0"/>
                  <a:sym typeface="Wingdings" panose="05000000000000000000" pitchFamily="2" charset="2"/>
                </a:rPr>
                <a:t>B) 40% </a:t>
              </a:r>
              <a:endParaRPr lang="en-US" dirty="0">
                <a:solidFill>
                  <a:srgbClr val="404040"/>
                </a:solidFill>
                <a:ea typeface="Roboto" panose="02000000000000000000" pitchFamily="2" charset="0"/>
              </a:endParaRPr>
            </a:p>
          </p:txBody>
        </p:sp>
      </p:grpSp>
      <p:sp>
        <p:nvSpPr>
          <p:cNvPr id="54" name="TextBox 53">
            <a:extLst>
              <a:ext uri="{FF2B5EF4-FFF2-40B4-BE49-F238E27FC236}">
                <a16:creationId xmlns:a16="http://schemas.microsoft.com/office/drawing/2014/main" id="{C59EB157-23F0-4B54-861D-C925E5DCA5CC}"/>
              </a:ext>
            </a:extLst>
          </p:cNvPr>
          <p:cNvSpPr txBox="1"/>
          <p:nvPr/>
        </p:nvSpPr>
        <p:spPr>
          <a:xfrm>
            <a:off x="1440689" y="1429286"/>
            <a:ext cx="9290181" cy="323165"/>
          </a:xfrm>
          <a:prstGeom prst="rect">
            <a:avLst/>
          </a:prstGeom>
          <a:noFill/>
        </p:spPr>
        <p:txBody>
          <a:bodyPr wrap="square" rtlCol="0">
            <a:spAutoFit/>
          </a:bodyPr>
          <a:lstStyle/>
          <a:p>
            <a:r>
              <a:rPr lang="en-US" altLang="ko-KR" sz="1500" dirty="0">
                <a:solidFill>
                  <a:srgbClr val="404040"/>
                </a:solidFill>
                <a:ea typeface="Roboto" panose="02000000000000000000" pitchFamily="2" charset="0"/>
              </a:rPr>
              <a:t>Q1. In all low-income countries across the world today, how many girls finish primary school?</a:t>
            </a:r>
          </a:p>
        </p:txBody>
      </p:sp>
      <p:sp>
        <p:nvSpPr>
          <p:cNvPr id="55" name="TextBox 54">
            <a:extLst>
              <a:ext uri="{FF2B5EF4-FFF2-40B4-BE49-F238E27FC236}">
                <a16:creationId xmlns:a16="http://schemas.microsoft.com/office/drawing/2014/main" id="{934536C2-4D7C-4F9C-9D41-094923D63EA4}"/>
              </a:ext>
            </a:extLst>
          </p:cNvPr>
          <p:cNvSpPr txBox="1"/>
          <p:nvPr/>
        </p:nvSpPr>
        <p:spPr>
          <a:xfrm>
            <a:off x="1450909" y="2564964"/>
            <a:ext cx="9290181" cy="323165"/>
          </a:xfrm>
          <a:prstGeom prst="rect">
            <a:avLst/>
          </a:prstGeom>
          <a:noFill/>
        </p:spPr>
        <p:txBody>
          <a:bodyPr wrap="square" rtlCol="0">
            <a:spAutoFit/>
          </a:bodyPr>
          <a:lstStyle/>
          <a:p>
            <a:r>
              <a:rPr lang="en-US" sz="1500" dirty="0">
                <a:solidFill>
                  <a:srgbClr val="404040"/>
                </a:solidFill>
                <a:ea typeface="Roboto" panose="02000000000000000000" pitchFamily="2" charset="0"/>
              </a:rPr>
              <a:t>Q3. In the last 20 years, the proportion of the world population living in extreme poverty has . . .</a:t>
            </a:r>
            <a:endParaRPr lang="en-US" altLang="ko-KR" sz="1500" dirty="0">
              <a:solidFill>
                <a:srgbClr val="404040"/>
              </a:solidFill>
              <a:ea typeface="Roboto" panose="02000000000000000000" pitchFamily="2" charset="0"/>
            </a:endParaRPr>
          </a:p>
        </p:txBody>
      </p:sp>
      <p:sp>
        <p:nvSpPr>
          <p:cNvPr id="57" name="TextBox 56">
            <a:extLst>
              <a:ext uri="{FF2B5EF4-FFF2-40B4-BE49-F238E27FC236}">
                <a16:creationId xmlns:a16="http://schemas.microsoft.com/office/drawing/2014/main" id="{0ED9E0E5-5215-46F4-AA99-8B6EF3AAEE74}"/>
              </a:ext>
            </a:extLst>
          </p:cNvPr>
          <p:cNvSpPr txBox="1"/>
          <p:nvPr/>
        </p:nvSpPr>
        <p:spPr>
          <a:xfrm>
            <a:off x="1816988" y="3101021"/>
            <a:ext cx="2139192" cy="369332"/>
          </a:xfrm>
          <a:prstGeom prst="rect">
            <a:avLst/>
          </a:prstGeom>
          <a:noFill/>
        </p:spPr>
        <p:txBody>
          <a:bodyPr wrap="square" rtlCol="0">
            <a:spAutoFit/>
          </a:bodyPr>
          <a:lstStyle/>
          <a:p>
            <a:r>
              <a:rPr lang="en-US" dirty="0">
                <a:solidFill>
                  <a:srgbClr val="404040"/>
                </a:solidFill>
                <a:ea typeface="Roboto" panose="02000000000000000000" pitchFamily="2" charset="0"/>
                <a:sym typeface="Wingdings" panose="05000000000000000000" pitchFamily="2" charset="2"/>
              </a:rPr>
              <a:t>A) Almost doubled </a:t>
            </a:r>
          </a:p>
        </p:txBody>
      </p:sp>
      <p:sp>
        <p:nvSpPr>
          <p:cNvPr id="58" name="TextBox 57">
            <a:extLst>
              <a:ext uri="{FF2B5EF4-FFF2-40B4-BE49-F238E27FC236}">
                <a16:creationId xmlns:a16="http://schemas.microsoft.com/office/drawing/2014/main" id="{2E6FAC85-8C78-4717-90EE-725B3B608581}"/>
              </a:ext>
            </a:extLst>
          </p:cNvPr>
          <p:cNvSpPr txBox="1"/>
          <p:nvPr/>
        </p:nvSpPr>
        <p:spPr>
          <a:xfrm>
            <a:off x="4120942" y="3085457"/>
            <a:ext cx="3898525" cy="369332"/>
          </a:xfrm>
          <a:prstGeom prst="rect">
            <a:avLst/>
          </a:prstGeom>
          <a:noFill/>
        </p:spPr>
        <p:txBody>
          <a:bodyPr wrap="square" rtlCol="0">
            <a:spAutoFit/>
          </a:bodyPr>
          <a:lstStyle/>
          <a:p>
            <a:r>
              <a:rPr lang="en-US" dirty="0">
                <a:solidFill>
                  <a:srgbClr val="404040"/>
                </a:solidFill>
                <a:ea typeface="Roboto" panose="02000000000000000000" pitchFamily="2" charset="0"/>
                <a:sym typeface="Wingdings" panose="05000000000000000000" pitchFamily="2" charset="2"/>
              </a:rPr>
              <a:t>B. Remained more or less the same</a:t>
            </a:r>
            <a:endParaRPr lang="en-US" dirty="0">
              <a:solidFill>
                <a:srgbClr val="404040"/>
              </a:solidFill>
              <a:ea typeface="Roboto" panose="02000000000000000000" pitchFamily="2" charset="0"/>
            </a:endParaRPr>
          </a:p>
        </p:txBody>
      </p:sp>
      <p:sp>
        <p:nvSpPr>
          <p:cNvPr id="59" name="TextBox 58">
            <a:extLst>
              <a:ext uri="{FF2B5EF4-FFF2-40B4-BE49-F238E27FC236}">
                <a16:creationId xmlns:a16="http://schemas.microsoft.com/office/drawing/2014/main" id="{479CE130-93EC-4F18-85E2-DDE01AD37FF1}"/>
              </a:ext>
            </a:extLst>
          </p:cNvPr>
          <p:cNvSpPr txBox="1"/>
          <p:nvPr/>
        </p:nvSpPr>
        <p:spPr>
          <a:xfrm>
            <a:off x="1450909" y="3826007"/>
            <a:ext cx="9290181" cy="553998"/>
          </a:xfrm>
          <a:prstGeom prst="rect">
            <a:avLst/>
          </a:prstGeom>
          <a:noFill/>
        </p:spPr>
        <p:txBody>
          <a:bodyPr wrap="square" rtlCol="0">
            <a:spAutoFit/>
          </a:bodyPr>
          <a:lstStyle/>
          <a:p>
            <a:r>
              <a:rPr lang="en-US" sz="1500" dirty="0">
                <a:solidFill>
                  <a:srgbClr val="404040"/>
                </a:solidFill>
                <a:ea typeface="Roboto" panose="02000000000000000000" pitchFamily="2" charset="0"/>
              </a:rPr>
              <a:t>Q5. There are 2 billion children in the world today, aged 0 to 15 years old.</a:t>
            </a:r>
          </a:p>
          <a:p>
            <a:r>
              <a:rPr lang="en-US" sz="1500" dirty="0">
                <a:solidFill>
                  <a:srgbClr val="404040"/>
                </a:solidFill>
                <a:ea typeface="Roboto" panose="02000000000000000000" pitchFamily="2" charset="0"/>
              </a:rPr>
              <a:t>       How many children will there be in the year 2100, according to the United Nations</a:t>
            </a:r>
            <a:endParaRPr lang="en-US" altLang="ko-KR" sz="1500" dirty="0">
              <a:solidFill>
                <a:srgbClr val="404040"/>
              </a:solidFill>
              <a:ea typeface="Roboto" panose="02000000000000000000" pitchFamily="2" charset="0"/>
            </a:endParaRPr>
          </a:p>
        </p:txBody>
      </p:sp>
      <p:sp>
        <p:nvSpPr>
          <p:cNvPr id="61" name="TextBox 60">
            <a:extLst>
              <a:ext uri="{FF2B5EF4-FFF2-40B4-BE49-F238E27FC236}">
                <a16:creationId xmlns:a16="http://schemas.microsoft.com/office/drawing/2014/main" id="{C08B8A81-6186-4601-A22F-52984C18B2E1}"/>
              </a:ext>
            </a:extLst>
          </p:cNvPr>
          <p:cNvSpPr txBox="1"/>
          <p:nvPr/>
        </p:nvSpPr>
        <p:spPr>
          <a:xfrm>
            <a:off x="1816988" y="4470219"/>
            <a:ext cx="2139192" cy="369332"/>
          </a:xfrm>
          <a:prstGeom prst="rect">
            <a:avLst/>
          </a:prstGeom>
          <a:noFill/>
        </p:spPr>
        <p:txBody>
          <a:bodyPr wrap="square" rtlCol="0">
            <a:spAutoFit/>
          </a:bodyPr>
          <a:lstStyle/>
          <a:p>
            <a:r>
              <a:rPr lang="en-US" dirty="0">
                <a:solidFill>
                  <a:srgbClr val="404040"/>
                </a:solidFill>
                <a:ea typeface="Roboto" panose="02000000000000000000" pitchFamily="2" charset="0"/>
                <a:sym typeface="Wingdings" panose="05000000000000000000" pitchFamily="2" charset="2"/>
              </a:rPr>
              <a:t>A) 4 billion </a:t>
            </a:r>
          </a:p>
        </p:txBody>
      </p:sp>
      <p:sp>
        <p:nvSpPr>
          <p:cNvPr id="62" name="TextBox 61">
            <a:extLst>
              <a:ext uri="{FF2B5EF4-FFF2-40B4-BE49-F238E27FC236}">
                <a16:creationId xmlns:a16="http://schemas.microsoft.com/office/drawing/2014/main" id="{129FBE38-0CE2-48D7-8DC3-2241654383B3}"/>
              </a:ext>
            </a:extLst>
          </p:cNvPr>
          <p:cNvSpPr txBox="1"/>
          <p:nvPr/>
        </p:nvSpPr>
        <p:spPr>
          <a:xfrm>
            <a:off x="4665018" y="4470219"/>
            <a:ext cx="1608054" cy="369332"/>
          </a:xfrm>
          <a:prstGeom prst="rect">
            <a:avLst/>
          </a:prstGeom>
          <a:noFill/>
        </p:spPr>
        <p:txBody>
          <a:bodyPr wrap="square" rtlCol="0">
            <a:spAutoFit/>
          </a:bodyPr>
          <a:lstStyle/>
          <a:p>
            <a:r>
              <a:rPr lang="en-US" dirty="0">
                <a:solidFill>
                  <a:srgbClr val="404040"/>
                </a:solidFill>
                <a:ea typeface="Roboto" panose="02000000000000000000" pitchFamily="2" charset="0"/>
                <a:sym typeface="Wingdings" panose="05000000000000000000" pitchFamily="2" charset="2"/>
              </a:rPr>
              <a:t>B. 3 billion</a:t>
            </a:r>
            <a:endParaRPr lang="en-US" dirty="0">
              <a:solidFill>
                <a:srgbClr val="404040"/>
              </a:solidFill>
              <a:ea typeface="Roboto" panose="02000000000000000000" pitchFamily="2" charset="0"/>
            </a:endParaRPr>
          </a:p>
        </p:txBody>
      </p:sp>
      <p:sp>
        <p:nvSpPr>
          <p:cNvPr id="63" name="TextBox 62">
            <a:extLst>
              <a:ext uri="{FF2B5EF4-FFF2-40B4-BE49-F238E27FC236}">
                <a16:creationId xmlns:a16="http://schemas.microsoft.com/office/drawing/2014/main" id="{532FAC40-E6F6-43EE-BE51-C52EE90468A6}"/>
              </a:ext>
            </a:extLst>
          </p:cNvPr>
          <p:cNvSpPr txBox="1"/>
          <p:nvPr/>
        </p:nvSpPr>
        <p:spPr>
          <a:xfrm>
            <a:off x="1450909" y="5095408"/>
            <a:ext cx="9290181" cy="323165"/>
          </a:xfrm>
          <a:prstGeom prst="rect">
            <a:avLst/>
          </a:prstGeom>
          <a:noFill/>
        </p:spPr>
        <p:txBody>
          <a:bodyPr wrap="square" rtlCol="0">
            <a:spAutoFit/>
          </a:bodyPr>
          <a:lstStyle/>
          <a:p>
            <a:r>
              <a:rPr lang="en-US" altLang="ko-KR" sz="1500" dirty="0">
                <a:solidFill>
                  <a:srgbClr val="404040"/>
                </a:solidFill>
                <a:ea typeface="Roboto" panose="02000000000000000000" pitchFamily="2" charset="0"/>
              </a:rPr>
              <a:t>Q13. Global climate experts believe that, over the next 100 years, the average temperature will...      </a:t>
            </a:r>
            <a:endParaRPr lang="ko-KR" altLang="en-US" sz="1500" b="1" dirty="0">
              <a:solidFill>
                <a:srgbClr val="404040"/>
              </a:solidFill>
            </a:endParaRPr>
          </a:p>
        </p:txBody>
      </p:sp>
      <p:sp>
        <p:nvSpPr>
          <p:cNvPr id="67" name="TextBox 66">
            <a:extLst>
              <a:ext uri="{FF2B5EF4-FFF2-40B4-BE49-F238E27FC236}">
                <a16:creationId xmlns:a16="http://schemas.microsoft.com/office/drawing/2014/main" id="{C46E83EC-03F8-4772-9B8A-5F3EE354BE25}"/>
              </a:ext>
            </a:extLst>
          </p:cNvPr>
          <p:cNvSpPr txBox="1"/>
          <p:nvPr/>
        </p:nvSpPr>
        <p:spPr>
          <a:xfrm>
            <a:off x="8184229" y="5468472"/>
            <a:ext cx="2368693" cy="369332"/>
          </a:xfrm>
          <a:prstGeom prst="rect">
            <a:avLst/>
          </a:prstGeom>
          <a:noFill/>
        </p:spPr>
        <p:txBody>
          <a:bodyPr wrap="square" rtlCol="0">
            <a:spAutoFit/>
          </a:bodyPr>
          <a:lstStyle/>
          <a:p>
            <a:r>
              <a:rPr lang="en-US" dirty="0">
                <a:solidFill>
                  <a:srgbClr val="404040"/>
                </a:solidFill>
                <a:ea typeface="Roboto" panose="02000000000000000000" pitchFamily="2" charset="0"/>
              </a:rPr>
              <a:t>C) get colder</a:t>
            </a:r>
          </a:p>
        </p:txBody>
      </p:sp>
      <p:grpSp>
        <p:nvGrpSpPr>
          <p:cNvPr id="3" name="Group 2">
            <a:extLst>
              <a:ext uri="{FF2B5EF4-FFF2-40B4-BE49-F238E27FC236}">
                <a16:creationId xmlns:a16="http://schemas.microsoft.com/office/drawing/2014/main" id="{10317A81-CE49-4251-9C4B-3D91C4CE5327}"/>
              </a:ext>
            </a:extLst>
          </p:cNvPr>
          <p:cNvGrpSpPr/>
          <p:nvPr/>
        </p:nvGrpSpPr>
        <p:grpSpPr>
          <a:xfrm>
            <a:off x="1816988" y="1865871"/>
            <a:ext cx="8735934" cy="3971933"/>
            <a:chOff x="1816988" y="1865871"/>
            <a:chExt cx="8735934" cy="3971933"/>
          </a:xfrm>
        </p:grpSpPr>
        <p:sp>
          <p:nvSpPr>
            <p:cNvPr id="51" name="TextBox 50">
              <a:extLst>
                <a:ext uri="{FF2B5EF4-FFF2-40B4-BE49-F238E27FC236}">
                  <a16:creationId xmlns:a16="http://schemas.microsoft.com/office/drawing/2014/main" id="{73B6A961-A3C0-4AD2-96B1-2919599AF3C9}"/>
                </a:ext>
              </a:extLst>
            </p:cNvPr>
            <p:cNvSpPr txBox="1"/>
            <p:nvPr/>
          </p:nvSpPr>
          <p:spPr>
            <a:xfrm>
              <a:off x="4622877" y="1865871"/>
              <a:ext cx="1009309" cy="369332"/>
            </a:xfrm>
            <a:prstGeom prst="rect">
              <a:avLst/>
            </a:prstGeom>
            <a:noFill/>
          </p:spPr>
          <p:txBody>
            <a:bodyPr wrap="square" rtlCol="0">
              <a:spAutoFit/>
            </a:bodyPr>
            <a:lstStyle/>
            <a:p>
              <a:r>
                <a:rPr lang="en-US" b="1" dirty="0">
                  <a:solidFill>
                    <a:schemeClr val="accent1">
                      <a:lumMod val="75000"/>
                    </a:schemeClr>
                  </a:solidFill>
                  <a:ea typeface="Roboto" panose="02000000000000000000" pitchFamily="2" charset="0"/>
                  <a:sym typeface="Wingdings" panose="05000000000000000000" pitchFamily="2" charset="2"/>
                </a:rPr>
                <a:t>C) </a:t>
              </a:r>
              <a:r>
                <a:rPr lang="en-US" b="1" dirty="0">
                  <a:solidFill>
                    <a:schemeClr val="accent1">
                      <a:lumMod val="75000"/>
                    </a:schemeClr>
                  </a:solidFill>
                  <a:ea typeface="Roboto" panose="02000000000000000000" pitchFamily="2" charset="0"/>
                </a:rPr>
                <a:t>60 %</a:t>
              </a:r>
            </a:p>
          </p:txBody>
        </p:sp>
        <p:sp>
          <p:nvSpPr>
            <p:cNvPr id="56" name="TextBox 55">
              <a:extLst>
                <a:ext uri="{FF2B5EF4-FFF2-40B4-BE49-F238E27FC236}">
                  <a16:creationId xmlns:a16="http://schemas.microsoft.com/office/drawing/2014/main" id="{12DEB4DD-E554-40AD-9B79-0BB0EB2BBCF1}"/>
                </a:ext>
              </a:extLst>
            </p:cNvPr>
            <p:cNvSpPr txBox="1"/>
            <p:nvPr/>
          </p:nvSpPr>
          <p:spPr>
            <a:xfrm>
              <a:off x="8184229" y="3085457"/>
              <a:ext cx="2368693" cy="369332"/>
            </a:xfrm>
            <a:prstGeom prst="rect">
              <a:avLst/>
            </a:prstGeom>
            <a:noFill/>
          </p:spPr>
          <p:txBody>
            <a:bodyPr wrap="square" rtlCol="0">
              <a:spAutoFit/>
            </a:bodyPr>
            <a:lstStyle/>
            <a:p>
              <a:r>
                <a:rPr lang="en-US" b="1" dirty="0">
                  <a:solidFill>
                    <a:schemeClr val="accent1">
                      <a:lumMod val="75000"/>
                    </a:schemeClr>
                  </a:solidFill>
                  <a:ea typeface="Roboto" panose="02000000000000000000" pitchFamily="2" charset="0"/>
                </a:rPr>
                <a:t>C) Almost halved</a:t>
              </a:r>
            </a:p>
          </p:txBody>
        </p:sp>
        <p:sp>
          <p:nvSpPr>
            <p:cNvPr id="60" name="TextBox 59">
              <a:extLst>
                <a:ext uri="{FF2B5EF4-FFF2-40B4-BE49-F238E27FC236}">
                  <a16:creationId xmlns:a16="http://schemas.microsoft.com/office/drawing/2014/main" id="{7C2579EF-3C84-4E87-8D80-2FCFC0E25CC7}"/>
                </a:ext>
              </a:extLst>
            </p:cNvPr>
            <p:cNvSpPr txBox="1"/>
            <p:nvPr/>
          </p:nvSpPr>
          <p:spPr>
            <a:xfrm>
              <a:off x="8184229" y="4470219"/>
              <a:ext cx="2368693" cy="369332"/>
            </a:xfrm>
            <a:prstGeom prst="rect">
              <a:avLst/>
            </a:prstGeom>
            <a:noFill/>
          </p:spPr>
          <p:txBody>
            <a:bodyPr wrap="square" rtlCol="0">
              <a:spAutoFit/>
            </a:bodyPr>
            <a:lstStyle/>
            <a:p>
              <a:r>
                <a:rPr lang="en-US" b="1" dirty="0">
                  <a:solidFill>
                    <a:schemeClr val="accent1">
                      <a:lumMod val="75000"/>
                    </a:schemeClr>
                  </a:solidFill>
                  <a:ea typeface="Roboto" panose="02000000000000000000" pitchFamily="2" charset="0"/>
                </a:rPr>
                <a:t>C) 2 billion</a:t>
              </a:r>
            </a:p>
          </p:txBody>
        </p:sp>
        <p:sp>
          <p:nvSpPr>
            <p:cNvPr id="68" name="TextBox 67">
              <a:extLst>
                <a:ext uri="{FF2B5EF4-FFF2-40B4-BE49-F238E27FC236}">
                  <a16:creationId xmlns:a16="http://schemas.microsoft.com/office/drawing/2014/main" id="{65892BDB-FBA4-40A9-B749-DDBED5A2A199}"/>
                </a:ext>
              </a:extLst>
            </p:cNvPr>
            <p:cNvSpPr txBox="1"/>
            <p:nvPr/>
          </p:nvSpPr>
          <p:spPr>
            <a:xfrm>
              <a:off x="1816988" y="5468472"/>
              <a:ext cx="2139192" cy="369332"/>
            </a:xfrm>
            <a:prstGeom prst="rect">
              <a:avLst/>
            </a:prstGeom>
            <a:noFill/>
          </p:spPr>
          <p:txBody>
            <a:bodyPr wrap="square" rtlCol="0">
              <a:spAutoFit/>
            </a:bodyPr>
            <a:lstStyle/>
            <a:p>
              <a:r>
                <a:rPr lang="en-US" b="1" dirty="0">
                  <a:solidFill>
                    <a:schemeClr val="accent1">
                      <a:lumMod val="75000"/>
                    </a:schemeClr>
                  </a:solidFill>
                  <a:ea typeface="Roboto" panose="02000000000000000000" pitchFamily="2" charset="0"/>
                  <a:sym typeface="Wingdings" panose="05000000000000000000" pitchFamily="2" charset="2"/>
                </a:rPr>
                <a:t>A) get warmer</a:t>
              </a:r>
            </a:p>
          </p:txBody>
        </p:sp>
      </p:grpSp>
      <p:sp>
        <p:nvSpPr>
          <p:cNvPr id="69" name="TextBox 68">
            <a:extLst>
              <a:ext uri="{FF2B5EF4-FFF2-40B4-BE49-F238E27FC236}">
                <a16:creationId xmlns:a16="http://schemas.microsoft.com/office/drawing/2014/main" id="{347CFF76-B865-4105-9F0E-604D1EA5C0BF}"/>
              </a:ext>
            </a:extLst>
          </p:cNvPr>
          <p:cNvSpPr txBox="1"/>
          <p:nvPr/>
        </p:nvSpPr>
        <p:spPr>
          <a:xfrm>
            <a:off x="4665018" y="5468472"/>
            <a:ext cx="2276958" cy="369332"/>
          </a:xfrm>
          <a:prstGeom prst="rect">
            <a:avLst/>
          </a:prstGeom>
          <a:noFill/>
        </p:spPr>
        <p:txBody>
          <a:bodyPr wrap="square" rtlCol="0">
            <a:spAutoFit/>
          </a:bodyPr>
          <a:lstStyle/>
          <a:p>
            <a:r>
              <a:rPr lang="en-US" dirty="0">
                <a:solidFill>
                  <a:srgbClr val="404040"/>
                </a:solidFill>
                <a:ea typeface="Roboto" panose="02000000000000000000" pitchFamily="2" charset="0"/>
                <a:sym typeface="Wingdings" panose="05000000000000000000" pitchFamily="2" charset="2"/>
              </a:rPr>
              <a:t>B. remain the same</a:t>
            </a:r>
            <a:endParaRPr lang="en-US" dirty="0">
              <a:solidFill>
                <a:srgbClr val="404040"/>
              </a:solidFill>
              <a:ea typeface="Roboto" panose="02000000000000000000" pitchFamily="2" charset="0"/>
            </a:endParaRPr>
          </a:p>
        </p:txBody>
      </p:sp>
    </p:spTree>
    <p:extLst>
      <p:ext uri="{BB962C8B-B14F-4D97-AF65-F5344CB8AC3E}">
        <p14:creationId xmlns:p14="http://schemas.microsoft.com/office/powerpoint/2010/main" val="4172723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Google Shape;143;gdedb7a5c26_0_0"/>
          <p:cNvPicPr preferRelativeResize="0"/>
          <p:nvPr/>
        </p:nvPicPr>
        <p:blipFill rotWithShape="1">
          <a:blip r:embed="rId3">
            <a:alphaModFix/>
          </a:blip>
          <a:srcRect/>
          <a:stretch/>
        </p:blipFill>
        <p:spPr>
          <a:xfrm>
            <a:off x="-1" y="0"/>
            <a:ext cx="12192001" cy="6858000"/>
          </a:xfrm>
          <a:prstGeom prst="rect">
            <a:avLst/>
          </a:prstGeom>
          <a:noFill/>
          <a:ln>
            <a:noFill/>
          </a:ln>
        </p:spPr>
      </p:pic>
      <p:sp>
        <p:nvSpPr>
          <p:cNvPr id="144" name="Google Shape;144;gdedb7a5c26_0_0"/>
          <p:cNvSpPr/>
          <p:nvPr/>
        </p:nvSpPr>
        <p:spPr>
          <a:xfrm>
            <a:off x="265814" y="382572"/>
            <a:ext cx="720000" cy="720000"/>
          </a:xfrm>
          <a:prstGeom prst="rect">
            <a:avLst/>
          </a:prstGeom>
          <a:solidFill>
            <a:srgbClr val="3A38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5" name="Google Shape;145;gdedb7a5c26_0_0"/>
          <p:cNvSpPr txBox="1"/>
          <p:nvPr/>
        </p:nvSpPr>
        <p:spPr>
          <a:xfrm>
            <a:off x="1141126" y="309243"/>
            <a:ext cx="3415944"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1">
                    <a:lumMod val="75000"/>
                  </a:schemeClr>
                </a:solidFill>
                <a:latin typeface="Calibri"/>
                <a:ea typeface="Calibri"/>
                <a:cs typeface="Calibri"/>
                <a:sym typeface="Calibri"/>
              </a:rPr>
              <a:t>Motivation</a:t>
            </a:r>
          </a:p>
          <a:p>
            <a:pPr marL="0" marR="0" lvl="0" indent="0" algn="l" rtl="0">
              <a:spcBef>
                <a:spcPts val="0"/>
              </a:spcBef>
              <a:spcAft>
                <a:spcPts val="0"/>
              </a:spcAft>
              <a:buNone/>
            </a:pPr>
            <a:r>
              <a:rPr lang="en-US" sz="2400" b="1" dirty="0">
                <a:solidFill>
                  <a:srgbClr val="404040"/>
                </a:solidFill>
                <a:latin typeface="Calibri"/>
                <a:cs typeface="Calibri"/>
                <a:sym typeface="Calibri"/>
              </a:rPr>
              <a:t>: ‘</a:t>
            </a:r>
            <a:r>
              <a:rPr lang="en-US" sz="2400" b="1" dirty="0" err="1">
                <a:solidFill>
                  <a:srgbClr val="404040"/>
                </a:solidFill>
                <a:latin typeface="Calibri"/>
                <a:cs typeface="Calibri"/>
                <a:sym typeface="Calibri"/>
              </a:rPr>
              <a:t>Factfulness</a:t>
            </a:r>
            <a:r>
              <a:rPr lang="en-US" sz="2400" b="1" dirty="0">
                <a:solidFill>
                  <a:srgbClr val="404040"/>
                </a:solidFill>
                <a:latin typeface="Calibri"/>
                <a:cs typeface="Calibri"/>
                <a:sym typeface="Calibri"/>
              </a:rPr>
              <a:t>’ and AID</a:t>
            </a:r>
            <a:endParaRPr dirty="0">
              <a:solidFill>
                <a:srgbClr val="404040"/>
              </a:solidFill>
            </a:endParaRPr>
          </a:p>
        </p:txBody>
      </p:sp>
      <p:sp>
        <p:nvSpPr>
          <p:cNvPr id="167" name="Google Shape;167;gdedb7a5c26_0_0"/>
          <p:cNvSpPr txBox="1"/>
          <p:nvPr/>
        </p:nvSpPr>
        <p:spPr>
          <a:xfrm>
            <a:off x="368575" y="450075"/>
            <a:ext cx="514500" cy="585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a:solidFill>
                  <a:schemeClr val="lt1"/>
                </a:solidFill>
                <a:latin typeface="Calibri"/>
                <a:ea typeface="Calibri"/>
                <a:cs typeface="Calibri"/>
                <a:sym typeface="Calibri"/>
              </a:rPr>
              <a:t>1</a:t>
            </a:r>
            <a:endParaRPr sz="3200" b="1">
              <a:solidFill>
                <a:schemeClr val="lt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6130D4D9-8911-429D-988F-BEB77342924A}"/>
              </a:ext>
            </a:extLst>
          </p:cNvPr>
          <p:cNvPicPr>
            <a:picLocks noChangeAspect="1"/>
          </p:cNvPicPr>
          <p:nvPr/>
        </p:nvPicPr>
        <p:blipFill>
          <a:blip r:embed="rId4"/>
          <a:stretch>
            <a:fillRect/>
          </a:stretch>
        </p:blipFill>
        <p:spPr>
          <a:xfrm>
            <a:off x="791579" y="2781195"/>
            <a:ext cx="5581229" cy="2593013"/>
          </a:xfrm>
          <a:prstGeom prst="rect">
            <a:avLst/>
          </a:prstGeom>
        </p:spPr>
      </p:pic>
      <p:sp>
        <p:nvSpPr>
          <p:cNvPr id="32" name="TextBox 31">
            <a:extLst>
              <a:ext uri="{FF2B5EF4-FFF2-40B4-BE49-F238E27FC236}">
                <a16:creationId xmlns:a16="http://schemas.microsoft.com/office/drawing/2014/main" id="{77734AD5-D312-42CD-B0C4-CD59ED0E2AEE}"/>
              </a:ext>
            </a:extLst>
          </p:cNvPr>
          <p:cNvSpPr txBox="1"/>
          <p:nvPr/>
        </p:nvSpPr>
        <p:spPr>
          <a:xfrm>
            <a:off x="791439" y="1577313"/>
            <a:ext cx="10986454" cy="477054"/>
          </a:xfrm>
          <a:prstGeom prst="rect">
            <a:avLst/>
          </a:prstGeom>
          <a:noFill/>
        </p:spPr>
        <p:txBody>
          <a:bodyPr wrap="square">
            <a:spAutoFit/>
          </a:bodyPr>
          <a:lstStyle/>
          <a:p>
            <a:r>
              <a:rPr lang="en-US" sz="2500" b="1" dirty="0">
                <a:solidFill>
                  <a:srgbClr val="404040"/>
                </a:solidFill>
              </a:rPr>
              <a:t>Why do we need Foreign Aid? </a:t>
            </a:r>
          </a:p>
        </p:txBody>
      </p:sp>
      <p:sp>
        <p:nvSpPr>
          <p:cNvPr id="2" name="TextBox 1">
            <a:extLst>
              <a:ext uri="{FF2B5EF4-FFF2-40B4-BE49-F238E27FC236}">
                <a16:creationId xmlns:a16="http://schemas.microsoft.com/office/drawing/2014/main" id="{3BCEDDEB-5CC2-44DA-8F7A-7B8A2BDE5086}"/>
              </a:ext>
            </a:extLst>
          </p:cNvPr>
          <p:cNvSpPr txBox="1"/>
          <p:nvPr/>
        </p:nvSpPr>
        <p:spPr>
          <a:xfrm>
            <a:off x="6445172" y="3625575"/>
            <a:ext cx="4863363" cy="1446550"/>
          </a:xfrm>
          <a:prstGeom prst="rect">
            <a:avLst/>
          </a:prstGeom>
          <a:noFill/>
        </p:spPr>
        <p:txBody>
          <a:bodyPr wrap="square" rtlCol="0">
            <a:spAutoFit/>
          </a:bodyPr>
          <a:lstStyle/>
          <a:p>
            <a:pPr algn="ctr"/>
            <a:r>
              <a:rPr lang="en-US" sz="2200" i="0" dirty="0">
                <a:solidFill>
                  <a:srgbClr val="1A1A1A"/>
                </a:solidFill>
                <a:effectLst/>
              </a:rPr>
              <a:t>The most common type of foreign aid is official development assistance(ODA), which is assistance given to promote development and to combat poverty.</a:t>
            </a:r>
            <a:endParaRPr lang="en-US" sz="2200" dirty="0"/>
          </a:p>
        </p:txBody>
      </p:sp>
      <p:pic>
        <p:nvPicPr>
          <p:cNvPr id="14" name="Graphic 13" descr="Open quotation mark with solid fill">
            <a:extLst>
              <a:ext uri="{FF2B5EF4-FFF2-40B4-BE49-F238E27FC236}">
                <a16:creationId xmlns:a16="http://schemas.microsoft.com/office/drawing/2014/main" id="{BB603C2D-DB5E-46D0-BE58-526DE7F2BF2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096000" y="3075730"/>
            <a:ext cx="448626" cy="414410"/>
          </a:xfrm>
          <a:prstGeom prst="rect">
            <a:avLst/>
          </a:prstGeom>
        </p:spPr>
      </p:pic>
      <p:grpSp>
        <p:nvGrpSpPr>
          <p:cNvPr id="4" name="Group 3">
            <a:extLst>
              <a:ext uri="{FF2B5EF4-FFF2-40B4-BE49-F238E27FC236}">
                <a16:creationId xmlns:a16="http://schemas.microsoft.com/office/drawing/2014/main" id="{1ACCF78C-C3DD-44E2-9CF4-6825AD4FCCB4}"/>
              </a:ext>
            </a:extLst>
          </p:cNvPr>
          <p:cNvGrpSpPr/>
          <p:nvPr/>
        </p:nvGrpSpPr>
        <p:grpSpPr>
          <a:xfrm>
            <a:off x="11041307" y="319070"/>
            <a:ext cx="762828" cy="783502"/>
            <a:chOff x="11041307" y="319070"/>
            <a:chExt cx="762828" cy="783502"/>
          </a:xfrm>
        </p:grpSpPr>
        <p:sp>
          <p:nvSpPr>
            <p:cNvPr id="30" name="Oval 29">
              <a:extLst>
                <a:ext uri="{FF2B5EF4-FFF2-40B4-BE49-F238E27FC236}">
                  <a16:creationId xmlns:a16="http://schemas.microsoft.com/office/drawing/2014/main" id="{D33A6DA0-E98F-495E-8728-5D1329F960F5}"/>
                </a:ext>
              </a:extLst>
            </p:cNvPr>
            <p:cNvSpPr/>
            <p:nvPr/>
          </p:nvSpPr>
          <p:spPr>
            <a:xfrm>
              <a:off x="11041307" y="319070"/>
              <a:ext cx="762828" cy="783502"/>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Google Shape;88;p1" descr="A picture containing text, vector graphics&#10;&#10;Description automatically generated">
              <a:extLst>
                <a:ext uri="{FF2B5EF4-FFF2-40B4-BE49-F238E27FC236}">
                  <a16:creationId xmlns:a16="http://schemas.microsoft.com/office/drawing/2014/main" id="{E69BD81B-E71E-4E7A-B43E-2B602C231F29}"/>
                </a:ext>
              </a:extLst>
            </p:cNvPr>
            <p:cNvPicPr preferRelativeResize="0"/>
            <p:nvPr/>
          </p:nvPicPr>
          <p:blipFill rotWithShape="1">
            <a:blip r:embed="rId7">
              <a:alphaModFix/>
            </a:blip>
            <a:srcRect l="27254" t="5694" r="22057" b="60278"/>
            <a:stretch/>
          </p:blipFill>
          <p:spPr>
            <a:xfrm>
              <a:off x="11126983" y="351677"/>
              <a:ext cx="650910" cy="683398"/>
            </a:xfrm>
            <a:prstGeom prst="rect">
              <a:avLst/>
            </a:prstGeom>
            <a:noFill/>
            <a:ln>
              <a:noFill/>
            </a:ln>
          </p:spPr>
        </p:pic>
      </p:grpSp>
      <p:pic>
        <p:nvPicPr>
          <p:cNvPr id="18" name="Graphic 17" descr="Open quotation mark with solid fill">
            <a:extLst>
              <a:ext uri="{FF2B5EF4-FFF2-40B4-BE49-F238E27FC236}">
                <a16:creationId xmlns:a16="http://schemas.microsoft.com/office/drawing/2014/main" id="{494D06E2-4283-4C21-87A2-2C7D2E8D207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0800000">
            <a:off x="11126983" y="3022481"/>
            <a:ext cx="448626" cy="414410"/>
          </a:xfrm>
          <a:prstGeom prst="rect">
            <a:avLst/>
          </a:prstGeom>
        </p:spPr>
      </p:pic>
    </p:spTree>
    <p:extLst>
      <p:ext uri="{BB962C8B-B14F-4D97-AF65-F5344CB8AC3E}">
        <p14:creationId xmlns:p14="http://schemas.microsoft.com/office/powerpoint/2010/main" val="1728204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Google Shape;143;gdedb7a5c26_0_0"/>
          <p:cNvPicPr preferRelativeResize="0"/>
          <p:nvPr/>
        </p:nvPicPr>
        <p:blipFill rotWithShape="1">
          <a:blip r:embed="rId3">
            <a:alphaModFix/>
          </a:blip>
          <a:srcRect/>
          <a:stretch/>
        </p:blipFill>
        <p:spPr>
          <a:xfrm>
            <a:off x="-1" y="0"/>
            <a:ext cx="12192001" cy="6858000"/>
          </a:xfrm>
          <a:prstGeom prst="rect">
            <a:avLst/>
          </a:prstGeom>
          <a:noFill/>
          <a:ln>
            <a:noFill/>
          </a:ln>
        </p:spPr>
      </p:pic>
      <p:sp>
        <p:nvSpPr>
          <p:cNvPr id="144" name="Google Shape;144;gdedb7a5c26_0_0"/>
          <p:cNvSpPr/>
          <p:nvPr/>
        </p:nvSpPr>
        <p:spPr>
          <a:xfrm>
            <a:off x="265814" y="382572"/>
            <a:ext cx="720000" cy="720000"/>
          </a:xfrm>
          <a:prstGeom prst="rect">
            <a:avLst/>
          </a:prstGeom>
          <a:solidFill>
            <a:srgbClr val="3A38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5" name="Google Shape;145;gdedb7a5c26_0_0"/>
          <p:cNvSpPr txBox="1"/>
          <p:nvPr/>
        </p:nvSpPr>
        <p:spPr>
          <a:xfrm>
            <a:off x="1141126" y="309243"/>
            <a:ext cx="5635116"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1">
                    <a:lumMod val="75000"/>
                  </a:schemeClr>
                </a:solidFill>
                <a:latin typeface="Calibri"/>
                <a:ea typeface="Calibri"/>
                <a:cs typeface="Calibri"/>
                <a:sym typeface="Calibri"/>
              </a:rPr>
              <a:t>Motivation</a:t>
            </a:r>
          </a:p>
          <a:p>
            <a:pPr marL="0" marR="0" lvl="0" indent="0" algn="l" rtl="0">
              <a:spcBef>
                <a:spcPts val="0"/>
              </a:spcBef>
              <a:spcAft>
                <a:spcPts val="0"/>
              </a:spcAft>
              <a:buNone/>
            </a:pPr>
            <a:r>
              <a:rPr lang="en-US" sz="2400" b="1" dirty="0">
                <a:solidFill>
                  <a:srgbClr val="404040"/>
                </a:solidFill>
                <a:latin typeface="Calibri"/>
                <a:cs typeface="Calibri"/>
                <a:sym typeface="Calibri"/>
              </a:rPr>
              <a:t>: ‘</a:t>
            </a:r>
            <a:r>
              <a:rPr lang="en-US" sz="2400" b="1" dirty="0" err="1">
                <a:solidFill>
                  <a:srgbClr val="404040"/>
                </a:solidFill>
                <a:latin typeface="Calibri"/>
                <a:cs typeface="Calibri"/>
                <a:sym typeface="Calibri"/>
              </a:rPr>
              <a:t>Factfulness</a:t>
            </a:r>
            <a:r>
              <a:rPr lang="en-US" sz="2400" b="1" dirty="0">
                <a:solidFill>
                  <a:srgbClr val="404040"/>
                </a:solidFill>
                <a:latin typeface="Calibri"/>
                <a:cs typeface="Calibri"/>
                <a:sym typeface="Calibri"/>
              </a:rPr>
              <a:t>’ and Foreign Aid</a:t>
            </a:r>
            <a:endParaRPr dirty="0">
              <a:solidFill>
                <a:srgbClr val="404040"/>
              </a:solidFill>
            </a:endParaRPr>
          </a:p>
        </p:txBody>
      </p:sp>
      <p:sp>
        <p:nvSpPr>
          <p:cNvPr id="167" name="Google Shape;167;gdedb7a5c26_0_0"/>
          <p:cNvSpPr txBox="1"/>
          <p:nvPr/>
        </p:nvSpPr>
        <p:spPr>
          <a:xfrm>
            <a:off x="368575" y="450075"/>
            <a:ext cx="514500" cy="585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a:solidFill>
                  <a:schemeClr val="lt1"/>
                </a:solidFill>
                <a:latin typeface="Calibri"/>
                <a:ea typeface="Calibri"/>
                <a:cs typeface="Calibri"/>
                <a:sym typeface="Calibri"/>
              </a:rPr>
              <a:t>1</a:t>
            </a:r>
            <a:endParaRPr sz="3200" b="1">
              <a:solidFill>
                <a:schemeClr val="lt1"/>
              </a:solidFill>
              <a:latin typeface="Calibri"/>
              <a:ea typeface="Calibri"/>
              <a:cs typeface="Calibri"/>
              <a:sym typeface="Calibri"/>
            </a:endParaRPr>
          </a:p>
        </p:txBody>
      </p:sp>
      <p:sp>
        <p:nvSpPr>
          <p:cNvPr id="32" name="TextBox 31">
            <a:extLst>
              <a:ext uri="{FF2B5EF4-FFF2-40B4-BE49-F238E27FC236}">
                <a16:creationId xmlns:a16="http://schemas.microsoft.com/office/drawing/2014/main" id="{77734AD5-D312-42CD-B0C4-CD59ED0E2AEE}"/>
              </a:ext>
            </a:extLst>
          </p:cNvPr>
          <p:cNvSpPr txBox="1"/>
          <p:nvPr/>
        </p:nvSpPr>
        <p:spPr>
          <a:xfrm>
            <a:off x="791439" y="1577313"/>
            <a:ext cx="7150778" cy="477054"/>
          </a:xfrm>
          <a:prstGeom prst="rect">
            <a:avLst/>
          </a:prstGeom>
          <a:noFill/>
        </p:spPr>
        <p:txBody>
          <a:bodyPr wrap="square">
            <a:spAutoFit/>
          </a:bodyPr>
          <a:lstStyle/>
          <a:p>
            <a:r>
              <a:rPr lang="en-US" sz="2500" b="1" dirty="0">
                <a:solidFill>
                  <a:srgbClr val="404040"/>
                </a:solidFill>
              </a:rPr>
              <a:t>Is dividing in the ‘rich’ and ‘poor’ countries enough?</a:t>
            </a:r>
          </a:p>
        </p:txBody>
      </p:sp>
      <p:grpSp>
        <p:nvGrpSpPr>
          <p:cNvPr id="9" name="Group 8">
            <a:extLst>
              <a:ext uri="{FF2B5EF4-FFF2-40B4-BE49-F238E27FC236}">
                <a16:creationId xmlns:a16="http://schemas.microsoft.com/office/drawing/2014/main" id="{03001C83-34E0-4521-89B6-B5DEDA9428A5}"/>
              </a:ext>
            </a:extLst>
          </p:cNvPr>
          <p:cNvGrpSpPr/>
          <p:nvPr/>
        </p:nvGrpSpPr>
        <p:grpSpPr>
          <a:xfrm>
            <a:off x="1327526" y="2388844"/>
            <a:ext cx="9536948" cy="2640356"/>
            <a:chOff x="1252973" y="2388844"/>
            <a:chExt cx="9536948" cy="2640356"/>
          </a:xfrm>
        </p:grpSpPr>
        <p:pic>
          <p:nvPicPr>
            <p:cNvPr id="7" name="Picture 6" descr="A picture containing text, standing, overlooking&#10;&#10;Description automatically generated">
              <a:extLst>
                <a:ext uri="{FF2B5EF4-FFF2-40B4-BE49-F238E27FC236}">
                  <a16:creationId xmlns:a16="http://schemas.microsoft.com/office/drawing/2014/main" id="{26551A9C-1ED4-47EA-8DF6-DAA21C0603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2973" y="2388844"/>
              <a:ext cx="3820090" cy="2640356"/>
            </a:xfrm>
            <a:prstGeom prst="rect">
              <a:avLst/>
            </a:prstGeom>
          </p:spPr>
        </p:pic>
        <p:sp>
          <p:nvSpPr>
            <p:cNvPr id="20" name="TextBox 19">
              <a:extLst>
                <a:ext uri="{FF2B5EF4-FFF2-40B4-BE49-F238E27FC236}">
                  <a16:creationId xmlns:a16="http://schemas.microsoft.com/office/drawing/2014/main" id="{48FEB168-B453-431C-96FD-4416764F24DA}"/>
                </a:ext>
              </a:extLst>
            </p:cNvPr>
            <p:cNvSpPr txBox="1"/>
            <p:nvPr/>
          </p:nvSpPr>
          <p:spPr>
            <a:xfrm>
              <a:off x="6096000" y="3293523"/>
              <a:ext cx="4693921" cy="830997"/>
            </a:xfrm>
            <a:prstGeom prst="rect">
              <a:avLst/>
            </a:prstGeom>
            <a:noFill/>
          </p:spPr>
          <p:txBody>
            <a:bodyPr wrap="square" rtlCol="0">
              <a:spAutoFit/>
            </a:bodyPr>
            <a:lstStyle/>
            <a:p>
              <a:pPr algn="ctr"/>
              <a:r>
                <a:rPr lang="en-US" sz="2400" b="0" i="0" dirty="0">
                  <a:solidFill>
                    <a:srgbClr val="000000"/>
                  </a:solidFill>
                  <a:effectLst/>
                  <a:latin typeface="Lusitana"/>
                </a:rPr>
                <a:t> standing on top of a skyscraper </a:t>
              </a:r>
            </a:p>
            <a:p>
              <a:pPr algn="ctr"/>
              <a:r>
                <a:rPr lang="en-US" sz="2400" b="0" i="0" dirty="0">
                  <a:solidFill>
                    <a:srgbClr val="000000"/>
                  </a:solidFill>
                  <a:effectLst/>
                  <a:latin typeface="Lusitana"/>
                </a:rPr>
                <a:t>and looking down at a city</a:t>
              </a:r>
              <a:endParaRPr lang="en-US" sz="2200" dirty="0"/>
            </a:p>
          </p:txBody>
        </p:sp>
        <p:sp>
          <p:nvSpPr>
            <p:cNvPr id="21" name="TextBox 20">
              <a:extLst>
                <a:ext uri="{FF2B5EF4-FFF2-40B4-BE49-F238E27FC236}">
                  <a16:creationId xmlns:a16="http://schemas.microsoft.com/office/drawing/2014/main" id="{37A20F69-7FBA-4845-9A1D-75A807670B97}"/>
                </a:ext>
              </a:extLst>
            </p:cNvPr>
            <p:cNvSpPr txBox="1"/>
            <p:nvPr/>
          </p:nvSpPr>
          <p:spPr>
            <a:xfrm>
              <a:off x="5280786" y="3216181"/>
              <a:ext cx="1045251" cy="861774"/>
            </a:xfrm>
            <a:prstGeom prst="rect">
              <a:avLst/>
            </a:prstGeom>
            <a:noFill/>
          </p:spPr>
          <p:txBody>
            <a:bodyPr wrap="square" rtlCol="0">
              <a:spAutoFit/>
            </a:bodyPr>
            <a:lstStyle/>
            <a:p>
              <a:pPr algn="ctr"/>
              <a:r>
                <a:rPr lang="en-US" sz="5000" dirty="0">
                  <a:solidFill>
                    <a:srgbClr val="000000"/>
                  </a:solidFill>
                  <a:latin typeface="Lusitana"/>
                </a:rPr>
                <a:t>=</a:t>
              </a:r>
              <a:endParaRPr lang="en-US" sz="5000" dirty="0"/>
            </a:p>
          </p:txBody>
        </p:sp>
      </p:grpSp>
      <p:grpSp>
        <p:nvGrpSpPr>
          <p:cNvPr id="22" name="Group 21">
            <a:extLst>
              <a:ext uri="{FF2B5EF4-FFF2-40B4-BE49-F238E27FC236}">
                <a16:creationId xmlns:a16="http://schemas.microsoft.com/office/drawing/2014/main" id="{73040C0E-62BC-4055-9D4E-A93E6744D08A}"/>
              </a:ext>
            </a:extLst>
          </p:cNvPr>
          <p:cNvGrpSpPr/>
          <p:nvPr/>
        </p:nvGrpSpPr>
        <p:grpSpPr>
          <a:xfrm>
            <a:off x="11041307" y="319070"/>
            <a:ext cx="762828" cy="783502"/>
            <a:chOff x="11041307" y="319070"/>
            <a:chExt cx="762828" cy="783502"/>
          </a:xfrm>
        </p:grpSpPr>
        <p:sp>
          <p:nvSpPr>
            <p:cNvPr id="23" name="Oval 22">
              <a:extLst>
                <a:ext uri="{FF2B5EF4-FFF2-40B4-BE49-F238E27FC236}">
                  <a16:creationId xmlns:a16="http://schemas.microsoft.com/office/drawing/2014/main" id="{ED46D38D-EB18-4F6E-9A9E-0DBA2D5954AE}"/>
                </a:ext>
              </a:extLst>
            </p:cNvPr>
            <p:cNvSpPr/>
            <p:nvPr/>
          </p:nvSpPr>
          <p:spPr>
            <a:xfrm>
              <a:off x="11041307" y="319070"/>
              <a:ext cx="762828" cy="783502"/>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Google Shape;88;p1" descr="A picture containing text, vector graphics&#10;&#10;Description automatically generated">
              <a:extLst>
                <a:ext uri="{FF2B5EF4-FFF2-40B4-BE49-F238E27FC236}">
                  <a16:creationId xmlns:a16="http://schemas.microsoft.com/office/drawing/2014/main" id="{C2953184-83AB-4843-AEEB-8960EC1A590A}"/>
                </a:ext>
              </a:extLst>
            </p:cNvPr>
            <p:cNvPicPr preferRelativeResize="0"/>
            <p:nvPr/>
          </p:nvPicPr>
          <p:blipFill rotWithShape="1">
            <a:blip r:embed="rId5">
              <a:alphaModFix/>
            </a:blip>
            <a:srcRect l="27254" t="5694" r="22057" b="60278"/>
            <a:stretch/>
          </p:blipFill>
          <p:spPr>
            <a:xfrm>
              <a:off x="11126983" y="351677"/>
              <a:ext cx="650910" cy="683398"/>
            </a:xfrm>
            <a:prstGeom prst="rect">
              <a:avLst/>
            </a:prstGeom>
            <a:noFill/>
            <a:ln>
              <a:noFill/>
            </a:ln>
          </p:spPr>
        </p:pic>
      </p:grpSp>
      <p:sp>
        <p:nvSpPr>
          <p:cNvPr id="26" name="TextBox 25">
            <a:extLst>
              <a:ext uri="{FF2B5EF4-FFF2-40B4-BE49-F238E27FC236}">
                <a16:creationId xmlns:a16="http://schemas.microsoft.com/office/drawing/2014/main" id="{8B1579A5-7658-4F46-B326-728A3799286D}"/>
              </a:ext>
            </a:extLst>
          </p:cNvPr>
          <p:cNvSpPr txBox="1"/>
          <p:nvPr/>
        </p:nvSpPr>
        <p:spPr>
          <a:xfrm>
            <a:off x="1948925" y="5440761"/>
            <a:ext cx="9178058" cy="110799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a:solidFill>
                  <a:srgbClr val="000000"/>
                </a:solidFill>
                <a:latin typeface="Lusitana"/>
              </a:rPr>
              <a:t>I</a:t>
            </a:r>
            <a:r>
              <a:rPr lang="en-US" sz="2200" b="0" i="0" dirty="0">
                <a:solidFill>
                  <a:srgbClr val="000000"/>
                </a:solidFill>
                <a:effectLst/>
                <a:latin typeface="Lusitana"/>
              </a:rPr>
              <a:t>t’s hard to prioritize which country should be aided first for the efficiency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i="0" dirty="0">
                <a:solidFill>
                  <a:srgbClr val="000000"/>
                </a:solidFill>
                <a:effectLst/>
                <a:latin typeface="Lusitana"/>
              </a:rPr>
              <a:t>and pick up on progress if you divide the world into just two options!</a:t>
            </a:r>
            <a:endParaRPr lang="en-US" sz="2200" dirty="0">
              <a:solidFill>
                <a:srgbClr val="000000"/>
              </a:solidFill>
              <a:latin typeface="Lusitan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200" b="0" i="0" dirty="0">
              <a:solidFill>
                <a:srgbClr val="000000"/>
              </a:solidFill>
              <a:effectLst/>
              <a:latin typeface="Lusitana"/>
            </a:endParaRPr>
          </a:p>
        </p:txBody>
      </p:sp>
      <p:sp>
        <p:nvSpPr>
          <p:cNvPr id="34" name="Google Shape;319;gded672123d_0_0">
            <a:extLst>
              <a:ext uri="{FF2B5EF4-FFF2-40B4-BE49-F238E27FC236}">
                <a16:creationId xmlns:a16="http://schemas.microsoft.com/office/drawing/2014/main" id="{F111B44F-D384-41D8-932F-96300D2653D7}"/>
              </a:ext>
            </a:extLst>
          </p:cNvPr>
          <p:cNvSpPr/>
          <p:nvPr/>
        </p:nvSpPr>
        <p:spPr>
          <a:xfrm>
            <a:off x="1413202" y="5622444"/>
            <a:ext cx="442711" cy="372315"/>
          </a:xfrm>
          <a:prstGeom prst="rightArrow">
            <a:avLst>
              <a:gd name="adj1" fmla="val 25624"/>
              <a:gd name="adj2" fmla="val 50000"/>
            </a:avLst>
          </a:prstGeom>
          <a:solidFill>
            <a:schemeClr val="accent1">
              <a:lumMod val="75000"/>
            </a:schemeClr>
          </a:solidFill>
          <a:ln w="12700" cap="flat" cmpd="sng">
            <a:solidFill>
              <a:schemeClr val="accent1">
                <a:lumMod val="7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accent1">
                  <a:lumMod val="75000"/>
                </a:schemeClr>
              </a:solidFill>
              <a:latin typeface="Calibri"/>
              <a:ea typeface="Calibri"/>
              <a:cs typeface="Calibri"/>
              <a:sym typeface="Calibri"/>
            </a:endParaRPr>
          </a:p>
        </p:txBody>
      </p:sp>
    </p:spTree>
    <p:extLst>
      <p:ext uri="{BB962C8B-B14F-4D97-AF65-F5344CB8AC3E}">
        <p14:creationId xmlns:p14="http://schemas.microsoft.com/office/powerpoint/2010/main" val="3886563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Google Shape;143;gdedb7a5c26_0_0"/>
          <p:cNvPicPr preferRelativeResize="0"/>
          <p:nvPr/>
        </p:nvPicPr>
        <p:blipFill rotWithShape="1">
          <a:blip r:embed="rId3">
            <a:alphaModFix/>
          </a:blip>
          <a:srcRect/>
          <a:stretch/>
        </p:blipFill>
        <p:spPr>
          <a:xfrm>
            <a:off x="-1" y="0"/>
            <a:ext cx="12192001" cy="6858000"/>
          </a:xfrm>
          <a:prstGeom prst="rect">
            <a:avLst/>
          </a:prstGeom>
          <a:noFill/>
          <a:ln>
            <a:noFill/>
          </a:ln>
        </p:spPr>
      </p:pic>
      <p:sp>
        <p:nvSpPr>
          <p:cNvPr id="144" name="Google Shape;144;gdedb7a5c26_0_0"/>
          <p:cNvSpPr/>
          <p:nvPr/>
        </p:nvSpPr>
        <p:spPr>
          <a:xfrm>
            <a:off x="265814" y="382572"/>
            <a:ext cx="720000" cy="720000"/>
          </a:xfrm>
          <a:prstGeom prst="rect">
            <a:avLst/>
          </a:prstGeom>
          <a:solidFill>
            <a:srgbClr val="3A38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5" name="Google Shape;145;gdedb7a5c26_0_0"/>
          <p:cNvSpPr txBox="1"/>
          <p:nvPr/>
        </p:nvSpPr>
        <p:spPr>
          <a:xfrm>
            <a:off x="1141126" y="309243"/>
            <a:ext cx="9505554" cy="110795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1">
                    <a:lumMod val="75000"/>
                  </a:schemeClr>
                </a:solidFill>
                <a:latin typeface="Calibri"/>
                <a:ea typeface="Calibri"/>
                <a:cs typeface="Calibri"/>
                <a:sym typeface="Calibri"/>
              </a:rPr>
              <a:t>Question to Answer</a:t>
            </a:r>
          </a:p>
          <a:p>
            <a:pPr marL="0" marR="0" lvl="0" indent="0" algn="l" rtl="0">
              <a:spcBef>
                <a:spcPts val="0"/>
              </a:spcBef>
              <a:spcAft>
                <a:spcPts val="0"/>
              </a:spcAft>
              <a:buNone/>
            </a:pPr>
            <a:r>
              <a:rPr lang="en-US" sz="2400" b="1" dirty="0">
                <a:solidFill>
                  <a:srgbClr val="404040"/>
                </a:solidFill>
                <a:latin typeface="Calibri"/>
                <a:cs typeface="Calibri"/>
                <a:sym typeface="Calibri"/>
              </a:rPr>
              <a:t>: How to predict which countries should be prioritized to Foreign Aid?</a:t>
            </a:r>
          </a:p>
          <a:p>
            <a:pPr marL="0" marR="0" lvl="0" indent="0" algn="l" rtl="0">
              <a:spcBef>
                <a:spcPts val="0"/>
              </a:spcBef>
              <a:spcAft>
                <a:spcPts val="0"/>
              </a:spcAft>
              <a:buNone/>
            </a:pPr>
            <a:endParaRPr lang="en-US" dirty="0">
              <a:solidFill>
                <a:srgbClr val="404040"/>
              </a:solidFill>
            </a:endParaRPr>
          </a:p>
        </p:txBody>
      </p:sp>
      <p:sp>
        <p:nvSpPr>
          <p:cNvPr id="167" name="Google Shape;167;gdedb7a5c26_0_0"/>
          <p:cNvSpPr txBox="1"/>
          <p:nvPr/>
        </p:nvSpPr>
        <p:spPr>
          <a:xfrm>
            <a:off x="368575" y="450075"/>
            <a:ext cx="514500" cy="585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dirty="0">
                <a:solidFill>
                  <a:schemeClr val="lt1"/>
                </a:solidFill>
                <a:latin typeface="Calibri"/>
                <a:ea typeface="Calibri"/>
                <a:cs typeface="Calibri"/>
                <a:sym typeface="Calibri"/>
              </a:rPr>
              <a:t>2</a:t>
            </a:r>
            <a:endParaRPr sz="3200" b="1" dirty="0">
              <a:solidFill>
                <a:schemeClr val="lt1"/>
              </a:solidFill>
              <a:latin typeface="Calibri"/>
              <a:ea typeface="Calibri"/>
              <a:cs typeface="Calibri"/>
              <a:sym typeface="Calibri"/>
            </a:endParaRPr>
          </a:p>
        </p:txBody>
      </p:sp>
      <p:grpSp>
        <p:nvGrpSpPr>
          <p:cNvPr id="19" name="Group 18">
            <a:extLst>
              <a:ext uri="{FF2B5EF4-FFF2-40B4-BE49-F238E27FC236}">
                <a16:creationId xmlns:a16="http://schemas.microsoft.com/office/drawing/2014/main" id="{1D35B9A9-7CA0-4054-89AC-9D967FF4A554}"/>
              </a:ext>
            </a:extLst>
          </p:cNvPr>
          <p:cNvGrpSpPr/>
          <p:nvPr/>
        </p:nvGrpSpPr>
        <p:grpSpPr>
          <a:xfrm>
            <a:off x="11041307" y="319070"/>
            <a:ext cx="762828" cy="783502"/>
            <a:chOff x="11041307" y="319070"/>
            <a:chExt cx="762828" cy="783502"/>
          </a:xfrm>
        </p:grpSpPr>
        <p:sp>
          <p:nvSpPr>
            <p:cNvPr id="22" name="Oval 21">
              <a:extLst>
                <a:ext uri="{FF2B5EF4-FFF2-40B4-BE49-F238E27FC236}">
                  <a16:creationId xmlns:a16="http://schemas.microsoft.com/office/drawing/2014/main" id="{50BE9775-6427-4083-B3EE-6ECA7061B4D8}"/>
                </a:ext>
              </a:extLst>
            </p:cNvPr>
            <p:cNvSpPr/>
            <p:nvPr/>
          </p:nvSpPr>
          <p:spPr>
            <a:xfrm>
              <a:off x="11041307" y="319070"/>
              <a:ext cx="762828" cy="783502"/>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oogle Shape;88;p1" descr="A picture containing text, vector graphics&#10;&#10;Description automatically generated">
              <a:extLst>
                <a:ext uri="{FF2B5EF4-FFF2-40B4-BE49-F238E27FC236}">
                  <a16:creationId xmlns:a16="http://schemas.microsoft.com/office/drawing/2014/main" id="{9A83ABB7-06A2-441A-B878-AC17141D2F31}"/>
                </a:ext>
              </a:extLst>
            </p:cNvPr>
            <p:cNvPicPr preferRelativeResize="0"/>
            <p:nvPr/>
          </p:nvPicPr>
          <p:blipFill rotWithShape="1">
            <a:blip r:embed="rId4">
              <a:alphaModFix/>
            </a:blip>
            <a:srcRect l="27254" t="5694" r="22057" b="60278"/>
            <a:stretch/>
          </p:blipFill>
          <p:spPr>
            <a:xfrm>
              <a:off x="11126983" y="351677"/>
              <a:ext cx="650910" cy="683398"/>
            </a:xfrm>
            <a:prstGeom prst="rect">
              <a:avLst/>
            </a:prstGeom>
            <a:noFill/>
            <a:ln>
              <a:noFill/>
            </a:ln>
          </p:spPr>
        </p:pic>
      </p:grpSp>
      <p:sp>
        <p:nvSpPr>
          <p:cNvPr id="14" name="TextBox 13">
            <a:extLst>
              <a:ext uri="{FF2B5EF4-FFF2-40B4-BE49-F238E27FC236}">
                <a16:creationId xmlns:a16="http://schemas.microsoft.com/office/drawing/2014/main" id="{955EA03F-E6C4-4797-A801-6416B932C1D4}"/>
              </a:ext>
            </a:extLst>
          </p:cNvPr>
          <p:cNvSpPr txBox="1"/>
          <p:nvPr/>
        </p:nvSpPr>
        <p:spPr>
          <a:xfrm>
            <a:off x="1141126" y="2686333"/>
            <a:ext cx="9630306" cy="2924071"/>
          </a:xfrm>
          <a:prstGeom prst="rect">
            <a:avLst/>
          </a:prstGeom>
          <a:noFill/>
          <a:ln w="28575">
            <a:solidFill>
              <a:srgbClr val="363636"/>
            </a:solidFill>
            <a:prstDash val="sysDot"/>
          </a:ln>
        </p:spPr>
        <p:txBody>
          <a:bodyPr wrap="square" rtlCol="0">
            <a:spAutoFit/>
          </a:bodyPr>
          <a:lstStyle/>
          <a:p>
            <a:endParaRPr lang="en-US" dirty="0"/>
          </a:p>
        </p:txBody>
      </p:sp>
      <p:sp>
        <p:nvSpPr>
          <p:cNvPr id="16" name="TextBox 15">
            <a:extLst>
              <a:ext uri="{FF2B5EF4-FFF2-40B4-BE49-F238E27FC236}">
                <a16:creationId xmlns:a16="http://schemas.microsoft.com/office/drawing/2014/main" id="{98EF99FA-4AA3-433C-B0F3-EB9733DFC7BB}"/>
              </a:ext>
            </a:extLst>
          </p:cNvPr>
          <p:cNvSpPr txBox="1"/>
          <p:nvPr/>
        </p:nvSpPr>
        <p:spPr>
          <a:xfrm>
            <a:off x="1327696" y="3826532"/>
            <a:ext cx="9318984" cy="609782"/>
          </a:xfrm>
          <a:prstGeom prst="rect">
            <a:avLst/>
          </a:prstGeom>
          <a:noFill/>
        </p:spPr>
        <p:txBody>
          <a:bodyPr wrap="square" rtlCol="0">
            <a:spAutoFit/>
          </a:bodyPr>
          <a:lstStyle/>
          <a:p>
            <a:pPr latinLnBrk="0">
              <a:lnSpc>
                <a:spcPct val="150000"/>
              </a:lnSpc>
              <a:defRPr/>
            </a:pPr>
            <a:r>
              <a:rPr lang="en-US" altLang="ko-KR" sz="2500" b="1" kern="0" dirty="0">
                <a:solidFill>
                  <a:srgbClr val="404040"/>
                </a:solidFill>
                <a:latin typeface="calirbi"/>
                <a:ea typeface="Roboto" panose="02000000000000000000" pitchFamily="2" charset="0"/>
              </a:rPr>
              <a:t>How to </a:t>
            </a:r>
            <a:r>
              <a:rPr lang="en-US" altLang="ko-KR" sz="2500" b="1" kern="0" dirty="0">
                <a:solidFill>
                  <a:schemeClr val="accent1">
                    <a:lumMod val="75000"/>
                  </a:schemeClr>
                </a:solidFill>
                <a:latin typeface="calirbi"/>
                <a:ea typeface="Roboto" panose="02000000000000000000" pitchFamily="2" charset="0"/>
              </a:rPr>
              <a:t>predict</a:t>
            </a:r>
            <a:r>
              <a:rPr lang="en-US" altLang="ko-KR" sz="2500" b="1" kern="0" dirty="0">
                <a:solidFill>
                  <a:srgbClr val="404040"/>
                </a:solidFill>
                <a:latin typeface="calirbi"/>
                <a:ea typeface="Roboto" panose="02000000000000000000" pitchFamily="2" charset="0"/>
              </a:rPr>
              <a:t> which countries should be </a:t>
            </a:r>
            <a:r>
              <a:rPr lang="en-US" altLang="ko-KR" sz="2500" b="1" kern="0" dirty="0">
                <a:solidFill>
                  <a:schemeClr val="accent1">
                    <a:lumMod val="75000"/>
                  </a:schemeClr>
                </a:solidFill>
                <a:latin typeface="calirbi"/>
                <a:ea typeface="Roboto" panose="02000000000000000000" pitchFamily="2" charset="0"/>
              </a:rPr>
              <a:t>prioritized to Foreign Aid</a:t>
            </a:r>
            <a:r>
              <a:rPr lang="en-US" altLang="ko-KR" sz="2500" b="1" kern="0" dirty="0">
                <a:solidFill>
                  <a:srgbClr val="404040"/>
                </a:solidFill>
                <a:latin typeface="calirbi"/>
                <a:ea typeface="Roboto" panose="02000000000000000000" pitchFamily="2" charset="0"/>
              </a:rPr>
              <a:t>?</a:t>
            </a:r>
          </a:p>
        </p:txBody>
      </p:sp>
      <p:grpSp>
        <p:nvGrpSpPr>
          <p:cNvPr id="3" name="Group 2">
            <a:extLst>
              <a:ext uri="{FF2B5EF4-FFF2-40B4-BE49-F238E27FC236}">
                <a16:creationId xmlns:a16="http://schemas.microsoft.com/office/drawing/2014/main" id="{78C6A68B-31C7-4510-8D02-31F36C631392}"/>
              </a:ext>
            </a:extLst>
          </p:cNvPr>
          <p:cNvGrpSpPr/>
          <p:nvPr/>
        </p:nvGrpSpPr>
        <p:grpSpPr>
          <a:xfrm>
            <a:off x="9699661" y="1979183"/>
            <a:ext cx="1894040" cy="1809722"/>
            <a:chOff x="9281802" y="1140199"/>
            <a:chExt cx="1334278" cy="1266787"/>
          </a:xfrm>
        </p:grpSpPr>
        <p:sp>
          <p:nvSpPr>
            <p:cNvPr id="2" name="Oval 1">
              <a:extLst>
                <a:ext uri="{FF2B5EF4-FFF2-40B4-BE49-F238E27FC236}">
                  <a16:creationId xmlns:a16="http://schemas.microsoft.com/office/drawing/2014/main" id="{FBAB874D-5E59-4DC1-AACE-D3345BB8AA1B}"/>
                </a:ext>
              </a:extLst>
            </p:cNvPr>
            <p:cNvSpPr/>
            <p:nvPr/>
          </p:nvSpPr>
          <p:spPr>
            <a:xfrm>
              <a:off x="9281802" y="1140199"/>
              <a:ext cx="1334278" cy="12667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a:extLst>
                <a:ext uri="{FF2B5EF4-FFF2-40B4-BE49-F238E27FC236}">
                  <a16:creationId xmlns:a16="http://schemas.microsoft.com/office/drawing/2014/main" id="{24F2FCF6-BA72-49FF-BBCF-4F74B003325F}"/>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469870" y="1263529"/>
              <a:ext cx="958141" cy="898760"/>
            </a:xfrm>
            <a:prstGeom prst="rect">
              <a:avLst/>
            </a:prstGeom>
          </p:spPr>
        </p:pic>
      </p:grpSp>
    </p:spTree>
    <p:extLst>
      <p:ext uri="{BB962C8B-B14F-4D97-AF65-F5344CB8AC3E}">
        <p14:creationId xmlns:p14="http://schemas.microsoft.com/office/powerpoint/2010/main" val="1068994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Google Shape;143;gdedb7a5c26_0_0"/>
          <p:cNvPicPr preferRelativeResize="0"/>
          <p:nvPr/>
        </p:nvPicPr>
        <p:blipFill rotWithShape="1">
          <a:blip r:embed="rId3">
            <a:alphaModFix/>
          </a:blip>
          <a:srcRect/>
          <a:stretch/>
        </p:blipFill>
        <p:spPr>
          <a:xfrm>
            <a:off x="-1" y="-99171"/>
            <a:ext cx="12192001" cy="6858000"/>
          </a:xfrm>
          <a:prstGeom prst="rect">
            <a:avLst/>
          </a:prstGeom>
          <a:noFill/>
          <a:ln>
            <a:noFill/>
          </a:ln>
        </p:spPr>
      </p:pic>
      <p:sp>
        <p:nvSpPr>
          <p:cNvPr id="144" name="Google Shape;144;gdedb7a5c26_0_0"/>
          <p:cNvSpPr/>
          <p:nvPr/>
        </p:nvSpPr>
        <p:spPr>
          <a:xfrm>
            <a:off x="265814" y="382572"/>
            <a:ext cx="720000" cy="720000"/>
          </a:xfrm>
          <a:prstGeom prst="rect">
            <a:avLst/>
          </a:prstGeom>
          <a:solidFill>
            <a:srgbClr val="3A38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5" name="Google Shape;145;gdedb7a5c26_0_0"/>
          <p:cNvSpPr txBox="1"/>
          <p:nvPr/>
        </p:nvSpPr>
        <p:spPr>
          <a:xfrm>
            <a:off x="1141126" y="309243"/>
            <a:ext cx="9505554" cy="738623"/>
          </a:xfrm>
          <a:prstGeom prst="rect">
            <a:avLst/>
          </a:prstGeom>
          <a:noFill/>
          <a:ln>
            <a:noFill/>
          </a:ln>
        </p:spPr>
        <p:txBody>
          <a:bodyPr spcFirstLastPara="1" wrap="square" lIns="91425" tIns="45700" rIns="91425" bIns="45700" anchor="t" anchorCtr="0">
            <a:spAutoFit/>
          </a:bodyPr>
          <a:lstStyle/>
          <a:p>
            <a:r>
              <a:rPr lang="en-US" sz="2400" b="1" dirty="0">
                <a:solidFill>
                  <a:schemeClr val="accent1">
                    <a:lumMod val="75000"/>
                  </a:schemeClr>
                </a:solidFill>
                <a:latin typeface="Calibri"/>
                <a:ea typeface="Calibri"/>
                <a:cs typeface="Calibri"/>
                <a:sym typeface="Calibri"/>
              </a:rPr>
              <a:t>Key Approaches</a:t>
            </a:r>
          </a:p>
          <a:p>
            <a:r>
              <a:rPr lang="en-US" b="1" dirty="0">
                <a:solidFill>
                  <a:srgbClr val="404040"/>
                </a:solidFill>
              </a:rPr>
              <a:t>Dataset Summary: 1) World Health Statistics	2) Socio-Economic Factors</a:t>
            </a:r>
          </a:p>
        </p:txBody>
      </p:sp>
      <p:sp>
        <p:nvSpPr>
          <p:cNvPr id="167" name="Google Shape;167;gdedb7a5c26_0_0"/>
          <p:cNvSpPr txBox="1"/>
          <p:nvPr/>
        </p:nvSpPr>
        <p:spPr>
          <a:xfrm>
            <a:off x="368575" y="450075"/>
            <a:ext cx="514500" cy="5847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dirty="0">
                <a:solidFill>
                  <a:schemeClr val="lt1"/>
                </a:solidFill>
                <a:latin typeface="Calibri"/>
                <a:ea typeface="Calibri"/>
                <a:cs typeface="Calibri"/>
                <a:sym typeface="Calibri"/>
              </a:rPr>
              <a:t>3</a:t>
            </a:r>
            <a:endParaRPr sz="3200" b="1" dirty="0">
              <a:solidFill>
                <a:schemeClr val="lt1"/>
              </a:solidFill>
              <a:latin typeface="Calibri"/>
              <a:ea typeface="Calibri"/>
              <a:cs typeface="Calibri"/>
              <a:sym typeface="Calibri"/>
            </a:endParaRPr>
          </a:p>
        </p:txBody>
      </p:sp>
      <p:grpSp>
        <p:nvGrpSpPr>
          <p:cNvPr id="19" name="Group 18">
            <a:extLst>
              <a:ext uri="{FF2B5EF4-FFF2-40B4-BE49-F238E27FC236}">
                <a16:creationId xmlns:a16="http://schemas.microsoft.com/office/drawing/2014/main" id="{1D35B9A9-7CA0-4054-89AC-9D967FF4A554}"/>
              </a:ext>
            </a:extLst>
          </p:cNvPr>
          <p:cNvGrpSpPr/>
          <p:nvPr/>
        </p:nvGrpSpPr>
        <p:grpSpPr>
          <a:xfrm>
            <a:off x="11041307" y="319070"/>
            <a:ext cx="762828" cy="783502"/>
            <a:chOff x="11041307" y="319070"/>
            <a:chExt cx="762828" cy="783502"/>
          </a:xfrm>
        </p:grpSpPr>
        <p:sp>
          <p:nvSpPr>
            <p:cNvPr id="22" name="Oval 21">
              <a:extLst>
                <a:ext uri="{FF2B5EF4-FFF2-40B4-BE49-F238E27FC236}">
                  <a16:creationId xmlns:a16="http://schemas.microsoft.com/office/drawing/2014/main" id="{50BE9775-6427-4083-B3EE-6ECA7061B4D8}"/>
                </a:ext>
              </a:extLst>
            </p:cNvPr>
            <p:cNvSpPr/>
            <p:nvPr/>
          </p:nvSpPr>
          <p:spPr>
            <a:xfrm>
              <a:off x="11041307" y="319070"/>
              <a:ext cx="762828" cy="783502"/>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oogle Shape;88;p1" descr="A picture containing text, vector graphics&#10;&#10;Description automatically generated">
              <a:extLst>
                <a:ext uri="{FF2B5EF4-FFF2-40B4-BE49-F238E27FC236}">
                  <a16:creationId xmlns:a16="http://schemas.microsoft.com/office/drawing/2014/main" id="{9A83ABB7-06A2-441A-B878-AC17141D2F31}"/>
                </a:ext>
              </a:extLst>
            </p:cNvPr>
            <p:cNvPicPr preferRelativeResize="0"/>
            <p:nvPr/>
          </p:nvPicPr>
          <p:blipFill rotWithShape="1">
            <a:blip r:embed="rId4">
              <a:alphaModFix/>
            </a:blip>
            <a:srcRect l="27254" t="5694" r="22057" b="60278"/>
            <a:stretch/>
          </p:blipFill>
          <p:spPr>
            <a:xfrm>
              <a:off x="11126983" y="351677"/>
              <a:ext cx="650910" cy="683398"/>
            </a:xfrm>
            <a:prstGeom prst="rect">
              <a:avLst/>
            </a:prstGeom>
            <a:noFill/>
            <a:ln>
              <a:noFill/>
            </a:ln>
          </p:spPr>
        </p:pic>
      </p:grpSp>
      <p:sp>
        <p:nvSpPr>
          <p:cNvPr id="68" name="Google Shape;156;gc768a9f218_2_581">
            <a:extLst>
              <a:ext uri="{FF2B5EF4-FFF2-40B4-BE49-F238E27FC236}">
                <a16:creationId xmlns:a16="http://schemas.microsoft.com/office/drawing/2014/main" id="{65B716B4-A781-47B3-B733-EED5CEE5AE7B}"/>
              </a:ext>
            </a:extLst>
          </p:cNvPr>
          <p:cNvSpPr/>
          <p:nvPr/>
        </p:nvSpPr>
        <p:spPr>
          <a:xfrm>
            <a:off x="755181" y="1647357"/>
            <a:ext cx="208800" cy="210000"/>
          </a:xfrm>
          <a:prstGeom prst="rect">
            <a:avLst/>
          </a:prstGeom>
          <a:solidFill>
            <a:schemeClr val="accent1">
              <a:lumMod val="75000"/>
            </a:schemeClr>
          </a:solidFill>
          <a:ln>
            <a:solidFill>
              <a:schemeClr val="accent1">
                <a:lumMod val="75000"/>
              </a:schemeClr>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9" name="Google Shape;157;gc768a9f218_2_581">
            <a:extLst>
              <a:ext uri="{FF2B5EF4-FFF2-40B4-BE49-F238E27FC236}">
                <a16:creationId xmlns:a16="http://schemas.microsoft.com/office/drawing/2014/main" id="{454D5214-45D3-49A3-BD5B-FEC783CC1B37}"/>
              </a:ext>
            </a:extLst>
          </p:cNvPr>
          <p:cNvSpPr txBox="1"/>
          <p:nvPr/>
        </p:nvSpPr>
        <p:spPr>
          <a:xfrm>
            <a:off x="985814" y="1571440"/>
            <a:ext cx="5529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rgbClr val="262626"/>
                </a:solidFill>
                <a:latin typeface="Calibri"/>
                <a:ea typeface="Calibri"/>
                <a:cs typeface="Calibri"/>
                <a:sym typeface="Calibri"/>
              </a:rPr>
              <a:t>Data Source: Kaggle</a:t>
            </a:r>
            <a:endParaRPr dirty="0"/>
          </a:p>
        </p:txBody>
      </p:sp>
      <p:sp>
        <p:nvSpPr>
          <p:cNvPr id="70" name="Google Shape;158;gc768a9f218_2_581">
            <a:extLst>
              <a:ext uri="{FF2B5EF4-FFF2-40B4-BE49-F238E27FC236}">
                <a16:creationId xmlns:a16="http://schemas.microsoft.com/office/drawing/2014/main" id="{95EAAEA0-898C-4BEE-9E7F-528A744D13E5}"/>
              </a:ext>
            </a:extLst>
          </p:cNvPr>
          <p:cNvSpPr txBox="1"/>
          <p:nvPr/>
        </p:nvSpPr>
        <p:spPr>
          <a:xfrm>
            <a:off x="985814" y="3023179"/>
            <a:ext cx="2648891" cy="369291"/>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pPr>
            <a:r>
              <a:rPr lang="en-US" b="1" dirty="0">
                <a:solidFill>
                  <a:srgbClr val="404040"/>
                </a:solidFill>
                <a:latin typeface="Calibri"/>
                <a:ea typeface="Calibri"/>
                <a:cs typeface="Calibri"/>
                <a:sym typeface="Calibri"/>
              </a:rPr>
              <a:t>Independent variables (X)</a:t>
            </a:r>
          </a:p>
        </p:txBody>
      </p:sp>
      <p:grpSp>
        <p:nvGrpSpPr>
          <p:cNvPr id="38" name="Group 37">
            <a:extLst>
              <a:ext uri="{FF2B5EF4-FFF2-40B4-BE49-F238E27FC236}">
                <a16:creationId xmlns:a16="http://schemas.microsoft.com/office/drawing/2014/main" id="{0D5A444E-76EA-4219-814A-235AB57D4E37}"/>
              </a:ext>
            </a:extLst>
          </p:cNvPr>
          <p:cNvGrpSpPr/>
          <p:nvPr/>
        </p:nvGrpSpPr>
        <p:grpSpPr>
          <a:xfrm>
            <a:off x="6391470" y="2578033"/>
            <a:ext cx="4898572" cy="3361205"/>
            <a:chOff x="6199664" y="2322836"/>
            <a:chExt cx="5760000" cy="3815900"/>
          </a:xfrm>
        </p:grpSpPr>
        <p:sp>
          <p:nvSpPr>
            <p:cNvPr id="39" name="Google Shape;177;gc768a9f218_2_597">
              <a:extLst>
                <a:ext uri="{FF2B5EF4-FFF2-40B4-BE49-F238E27FC236}">
                  <a16:creationId xmlns:a16="http://schemas.microsoft.com/office/drawing/2014/main" id="{7445C025-7216-420F-8359-B06E66CFF33C}"/>
                </a:ext>
              </a:extLst>
            </p:cNvPr>
            <p:cNvSpPr/>
            <p:nvPr/>
          </p:nvSpPr>
          <p:spPr>
            <a:xfrm>
              <a:off x="6199664" y="2746636"/>
              <a:ext cx="5760000" cy="3392100"/>
            </a:xfrm>
            <a:prstGeom prst="rect">
              <a:avLst/>
            </a:prstGeom>
            <a:noFill/>
            <a:ln w="12700" cap="flat" cmpd="sng">
              <a:solidFill>
                <a:srgbClr val="42191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40" name="Google Shape;175;gc768a9f218_2_597">
              <a:extLst>
                <a:ext uri="{FF2B5EF4-FFF2-40B4-BE49-F238E27FC236}">
                  <a16:creationId xmlns:a16="http://schemas.microsoft.com/office/drawing/2014/main" id="{7E583023-C7DD-45E8-82B2-C9E50B90062E}"/>
                </a:ext>
              </a:extLst>
            </p:cNvPr>
            <p:cNvSpPr txBox="1"/>
            <p:nvPr/>
          </p:nvSpPr>
          <p:spPr>
            <a:xfrm>
              <a:off x="6834576" y="2322836"/>
              <a:ext cx="4832612" cy="419248"/>
            </a:xfrm>
            <a:prstGeom prst="rect">
              <a:avLst/>
            </a:prstGeom>
            <a:solidFill>
              <a:schemeClr val="accent1">
                <a:lumMod val="75000"/>
              </a:schemeClr>
            </a:solidFill>
            <a:ln>
              <a:solidFill>
                <a:schemeClr val="accent1">
                  <a:lumMod val="75000"/>
                </a:schemeClr>
              </a:solidFill>
            </a:ln>
          </p:spPr>
          <p:txBody>
            <a:bodyPr spcFirstLastPara="1" wrap="square" lIns="91425" tIns="45700" rIns="91425" bIns="45700" anchor="t" anchorCtr="0">
              <a:spAutoFit/>
            </a:bodyPr>
            <a:lstStyle/>
            <a:p>
              <a:pPr marL="285750" marR="0" lvl="0" indent="-285750" rtl="0">
                <a:spcBef>
                  <a:spcPts val="0"/>
                </a:spcBef>
                <a:spcAft>
                  <a:spcPts val="0"/>
                </a:spcAft>
                <a:buFont typeface="Arial" panose="020B0604020202020204" pitchFamily="34" charset="0"/>
                <a:buChar char="•"/>
              </a:pPr>
              <a:r>
                <a:rPr lang="en-US" sz="1800" b="1" dirty="0">
                  <a:solidFill>
                    <a:schemeClr val="lt1"/>
                  </a:solidFill>
                  <a:latin typeface="Calibri"/>
                  <a:ea typeface="Calibri"/>
                  <a:cs typeface="Calibri"/>
                  <a:sym typeface="Calibri"/>
                </a:rPr>
                <a:t>aid_to_underdeveloped_countries.csv</a:t>
              </a:r>
            </a:p>
          </p:txBody>
        </p:sp>
      </p:grpSp>
      <p:grpSp>
        <p:nvGrpSpPr>
          <p:cNvPr id="45" name="Group 44">
            <a:extLst>
              <a:ext uri="{FF2B5EF4-FFF2-40B4-BE49-F238E27FC236}">
                <a16:creationId xmlns:a16="http://schemas.microsoft.com/office/drawing/2014/main" id="{04DB8020-E3AE-415E-9D7B-A65389FAD5F9}"/>
              </a:ext>
            </a:extLst>
          </p:cNvPr>
          <p:cNvGrpSpPr/>
          <p:nvPr/>
        </p:nvGrpSpPr>
        <p:grpSpPr>
          <a:xfrm>
            <a:off x="859581" y="2305044"/>
            <a:ext cx="5088517" cy="3634194"/>
            <a:chOff x="6199664" y="2012918"/>
            <a:chExt cx="5760000" cy="4125818"/>
          </a:xfrm>
        </p:grpSpPr>
        <p:sp>
          <p:nvSpPr>
            <p:cNvPr id="46" name="Google Shape;177;gc768a9f218_2_597">
              <a:extLst>
                <a:ext uri="{FF2B5EF4-FFF2-40B4-BE49-F238E27FC236}">
                  <a16:creationId xmlns:a16="http://schemas.microsoft.com/office/drawing/2014/main" id="{C7470998-0A6C-4199-9E1A-21F8CB192368}"/>
                </a:ext>
              </a:extLst>
            </p:cNvPr>
            <p:cNvSpPr/>
            <p:nvPr/>
          </p:nvSpPr>
          <p:spPr>
            <a:xfrm>
              <a:off x="6199664" y="2746636"/>
              <a:ext cx="5760000" cy="3392100"/>
            </a:xfrm>
            <a:prstGeom prst="rect">
              <a:avLst/>
            </a:prstGeom>
            <a:noFill/>
            <a:ln w="12700" cap="flat" cmpd="sng">
              <a:solidFill>
                <a:srgbClr val="42191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47" name="Google Shape;175;gc768a9f218_2_597">
              <a:extLst>
                <a:ext uri="{FF2B5EF4-FFF2-40B4-BE49-F238E27FC236}">
                  <a16:creationId xmlns:a16="http://schemas.microsoft.com/office/drawing/2014/main" id="{366E159E-1F2B-4493-A39F-7B76561B816C}"/>
                </a:ext>
              </a:extLst>
            </p:cNvPr>
            <p:cNvSpPr txBox="1"/>
            <p:nvPr/>
          </p:nvSpPr>
          <p:spPr>
            <a:xfrm>
              <a:off x="6871816" y="2012918"/>
              <a:ext cx="4203081" cy="733718"/>
            </a:xfrm>
            <a:prstGeom prst="rect">
              <a:avLst/>
            </a:prstGeom>
            <a:solidFill>
              <a:schemeClr val="accent1">
                <a:lumMod val="75000"/>
              </a:schemeClr>
            </a:solidFill>
            <a:ln>
              <a:solidFill>
                <a:schemeClr val="accent1">
                  <a:lumMod val="75000"/>
                </a:schemeClr>
              </a:solidFill>
            </a:ln>
          </p:spPr>
          <p:txBody>
            <a:bodyPr spcFirstLastPara="1" wrap="square" lIns="91425" tIns="45700" rIns="91425" bIns="45700" anchor="t" anchorCtr="0">
              <a:spAutoFit/>
            </a:bodyPr>
            <a:lstStyle/>
            <a:p>
              <a:pPr marL="285750" marR="0" lvl="0" indent="-285750" rtl="0">
                <a:spcBef>
                  <a:spcPts val="0"/>
                </a:spcBef>
                <a:spcAft>
                  <a:spcPts val="0"/>
                </a:spcAft>
                <a:buFont typeface="Arial" panose="020B0604020202020204" pitchFamily="34" charset="0"/>
                <a:buChar char="•"/>
              </a:pPr>
              <a:r>
                <a:rPr lang="en-US" sz="1800" b="1" dirty="0">
                  <a:solidFill>
                    <a:schemeClr val="lt1"/>
                  </a:solidFill>
                  <a:latin typeface="Calibri"/>
                  <a:ea typeface="Calibri"/>
                  <a:cs typeface="Calibri"/>
                  <a:sym typeface="Calibri"/>
                </a:rPr>
                <a:t>world_health_statistics.csv</a:t>
              </a:r>
            </a:p>
            <a:p>
              <a:pPr marL="285750" marR="0" lvl="0" indent="-285750" rtl="0">
                <a:spcBef>
                  <a:spcPts val="0"/>
                </a:spcBef>
                <a:spcAft>
                  <a:spcPts val="0"/>
                </a:spcAft>
                <a:buFont typeface="Arial" panose="020B0604020202020204" pitchFamily="34" charset="0"/>
                <a:buChar char="•"/>
              </a:pPr>
              <a:r>
                <a:rPr lang="en-US" sz="1800" b="1" dirty="0">
                  <a:solidFill>
                    <a:schemeClr val="lt1"/>
                  </a:solidFill>
                  <a:latin typeface="Calibri"/>
                  <a:ea typeface="Calibri"/>
                  <a:cs typeface="Calibri"/>
                  <a:sym typeface="Calibri"/>
                </a:rPr>
                <a:t>US_health_disbursement.csv</a:t>
              </a:r>
            </a:p>
          </p:txBody>
        </p:sp>
      </p:grpSp>
      <p:sp>
        <p:nvSpPr>
          <p:cNvPr id="48" name="Google Shape;158;gc768a9f218_2_581">
            <a:extLst>
              <a:ext uri="{FF2B5EF4-FFF2-40B4-BE49-F238E27FC236}">
                <a16:creationId xmlns:a16="http://schemas.microsoft.com/office/drawing/2014/main" id="{309AB454-8C63-47D0-9C76-FA6B3B760CC7}"/>
              </a:ext>
            </a:extLst>
          </p:cNvPr>
          <p:cNvSpPr txBox="1"/>
          <p:nvPr/>
        </p:nvSpPr>
        <p:spPr>
          <a:xfrm>
            <a:off x="985814" y="4474148"/>
            <a:ext cx="2648891" cy="369291"/>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pPr>
            <a:r>
              <a:rPr lang="en-US" b="1" dirty="0">
                <a:solidFill>
                  <a:srgbClr val="404040"/>
                </a:solidFill>
                <a:latin typeface="Calibri"/>
                <a:ea typeface="Calibri"/>
                <a:cs typeface="Calibri"/>
                <a:sym typeface="Calibri"/>
              </a:rPr>
              <a:t>Dependent Variables(Y)</a:t>
            </a:r>
            <a:endParaRPr lang="en-US" sz="1800" b="1" dirty="0">
              <a:solidFill>
                <a:srgbClr val="404040"/>
              </a:solidFill>
              <a:latin typeface="Calibri"/>
              <a:ea typeface="Calibri"/>
              <a:cs typeface="Calibri"/>
              <a:sym typeface="Calibri"/>
            </a:endParaRPr>
          </a:p>
        </p:txBody>
      </p:sp>
      <p:sp>
        <p:nvSpPr>
          <p:cNvPr id="49" name="Google Shape;158;gc768a9f218_2_581">
            <a:extLst>
              <a:ext uri="{FF2B5EF4-FFF2-40B4-BE49-F238E27FC236}">
                <a16:creationId xmlns:a16="http://schemas.microsoft.com/office/drawing/2014/main" id="{45E2D290-05CC-476E-8779-C4F1DEFBD9C4}"/>
              </a:ext>
            </a:extLst>
          </p:cNvPr>
          <p:cNvSpPr txBox="1"/>
          <p:nvPr/>
        </p:nvSpPr>
        <p:spPr>
          <a:xfrm>
            <a:off x="985814" y="3368078"/>
            <a:ext cx="4822925" cy="1077178"/>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pPr>
            <a:r>
              <a:rPr lang="en-US" sz="1600" dirty="0">
                <a:solidFill>
                  <a:srgbClr val="404040"/>
                </a:solidFill>
                <a:latin typeface="Calibri"/>
                <a:ea typeface="Calibri"/>
                <a:cs typeface="Calibri"/>
                <a:sym typeface="Calibri"/>
              </a:rPr>
              <a:t>cancer, </a:t>
            </a:r>
            <a:r>
              <a:rPr lang="en-US" sz="1600" dirty="0" err="1">
                <a:solidFill>
                  <a:srgbClr val="404040"/>
                </a:solidFill>
                <a:latin typeface="Calibri"/>
                <a:ea typeface="Calibri"/>
                <a:cs typeface="Calibri"/>
                <a:sym typeface="Calibri"/>
              </a:rPr>
              <a:t>air_pollution_death</a:t>
            </a:r>
            <a:r>
              <a:rPr lang="en-US" sz="1600" dirty="0">
                <a:solidFill>
                  <a:srgbClr val="404040"/>
                </a:solidFill>
                <a:latin typeface="Calibri"/>
                <a:ea typeface="Calibri"/>
                <a:cs typeface="Calibri"/>
                <a:sym typeface="Calibri"/>
              </a:rPr>
              <a:t>, </a:t>
            </a:r>
            <a:r>
              <a:rPr lang="en-US" sz="1600" dirty="0" err="1">
                <a:solidFill>
                  <a:srgbClr val="404040"/>
                </a:solidFill>
                <a:latin typeface="Calibri"/>
                <a:ea typeface="Calibri"/>
                <a:cs typeface="Calibri"/>
                <a:sym typeface="Calibri"/>
              </a:rPr>
              <a:t>alchol_abuse</a:t>
            </a:r>
            <a:r>
              <a:rPr lang="en-US" sz="1600" dirty="0">
                <a:solidFill>
                  <a:srgbClr val="404040"/>
                </a:solidFill>
                <a:latin typeface="Calibri"/>
                <a:ea typeface="Calibri"/>
                <a:cs typeface="Calibri"/>
                <a:sym typeface="Calibri"/>
              </a:rPr>
              <a:t>, </a:t>
            </a:r>
            <a:r>
              <a:rPr lang="en-US" sz="1600" dirty="0" err="1">
                <a:solidFill>
                  <a:srgbClr val="404040"/>
                </a:solidFill>
                <a:latin typeface="Calibri"/>
                <a:ea typeface="Calibri"/>
                <a:cs typeface="Calibri"/>
                <a:sym typeface="Calibri"/>
              </a:rPr>
              <a:t>drinking_water</a:t>
            </a:r>
            <a:r>
              <a:rPr lang="en-US" sz="1600" dirty="0">
                <a:solidFill>
                  <a:srgbClr val="404040"/>
                </a:solidFill>
                <a:latin typeface="Calibri"/>
                <a:ea typeface="Calibri"/>
                <a:cs typeface="Calibri"/>
                <a:sym typeface="Calibri"/>
              </a:rPr>
              <a:t>, </a:t>
            </a:r>
            <a:r>
              <a:rPr lang="en-US" sz="1600" dirty="0" err="1">
                <a:solidFill>
                  <a:srgbClr val="404040"/>
                </a:solidFill>
                <a:latin typeface="Calibri"/>
                <a:ea typeface="Calibri"/>
                <a:cs typeface="Calibri"/>
                <a:sym typeface="Calibri"/>
              </a:rPr>
              <a:t>hand_wash</a:t>
            </a:r>
            <a:r>
              <a:rPr lang="en-US" sz="1600" dirty="0">
                <a:solidFill>
                  <a:srgbClr val="404040"/>
                </a:solidFill>
                <a:latin typeface="Calibri"/>
                <a:ea typeface="Calibri"/>
                <a:cs typeface="Calibri"/>
                <a:sym typeface="Calibri"/>
              </a:rPr>
              <a:t>, </a:t>
            </a:r>
            <a:r>
              <a:rPr lang="en-US" sz="1600" dirty="0" err="1">
                <a:solidFill>
                  <a:srgbClr val="404040"/>
                </a:solidFill>
                <a:latin typeface="Calibri"/>
                <a:ea typeface="Calibri"/>
                <a:cs typeface="Calibri"/>
                <a:sym typeface="Calibri"/>
              </a:rPr>
              <a:t>fuel_tech</a:t>
            </a:r>
            <a:r>
              <a:rPr lang="en-US" sz="1600" dirty="0">
                <a:solidFill>
                  <a:srgbClr val="404040"/>
                </a:solidFill>
                <a:latin typeface="Calibri"/>
                <a:ea typeface="Calibri"/>
                <a:cs typeface="Calibri"/>
                <a:sym typeface="Calibri"/>
              </a:rPr>
              <a:t>, </a:t>
            </a:r>
            <a:r>
              <a:rPr lang="en-US" sz="1600" dirty="0" err="1">
                <a:solidFill>
                  <a:srgbClr val="404040"/>
                </a:solidFill>
                <a:latin typeface="Calibri"/>
                <a:ea typeface="Calibri"/>
                <a:cs typeface="Calibri"/>
                <a:sym typeface="Calibri"/>
              </a:rPr>
              <a:t>UHC_data_access</a:t>
            </a:r>
            <a:r>
              <a:rPr lang="en-US" sz="1600" dirty="0">
                <a:solidFill>
                  <a:srgbClr val="404040"/>
                </a:solidFill>
                <a:latin typeface="Calibri"/>
                <a:ea typeface="Calibri"/>
                <a:cs typeface="Calibri"/>
                <a:sym typeface="Calibri"/>
              </a:rPr>
              <a:t> , tuberculosis, doctors, poisoning, </a:t>
            </a:r>
            <a:r>
              <a:rPr lang="en-US" sz="1600" dirty="0" err="1">
                <a:solidFill>
                  <a:srgbClr val="404040"/>
                </a:solidFill>
                <a:latin typeface="Calibri"/>
                <a:ea typeface="Calibri"/>
                <a:cs typeface="Calibri"/>
                <a:sym typeface="Calibri"/>
              </a:rPr>
              <a:t>unsafe_wash</a:t>
            </a:r>
            <a:r>
              <a:rPr lang="en-US" sz="1600" dirty="0">
                <a:solidFill>
                  <a:srgbClr val="404040"/>
                </a:solidFill>
                <a:latin typeface="Calibri"/>
                <a:ea typeface="Calibri"/>
                <a:cs typeface="Calibri"/>
                <a:sym typeface="Calibri"/>
              </a:rPr>
              <a:t>, </a:t>
            </a:r>
            <a:r>
              <a:rPr lang="en-US" sz="1600" dirty="0" err="1">
                <a:solidFill>
                  <a:srgbClr val="404040"/>
                </a:solidFill>
                <a:latin typeface="Calibri"/>
                <a:ea typeface="Calibri"/>
                <a:cs typeface="Calibri"/>
                <a:sym typeface="Calibri"/>
              </a:rPr>
              <a:t>tabacco</a:t>
            </a:r>
            <a:r>
              <a:rPr lang="en-US" sz="1600" dirty="0">
                <a:solidFill>
                  <a:srgbClr val="404040"/>
                </a:solidFill>
                <a:latin typeface="Calibri"/>
                <a:ea typeface="Calibri"/>
                <a:cs typeface="Calibri"/>
                <a:sym typeface="Calibri"/>
              </a:rPr>
              <a:t>, </a:t>
            </a:r>
            <a:r>
              <a:rPr lang="en-US" sz="1600" dirty="0" err="1">
                <a:solidFill>
                  <a:srgbClr val="404040"/>
                </a:solidFill>
                <a:latin typeface="Calibri"/>
                <a:ea typeface="Calibri"/>
                <a:cs typeface="Calibri"/>
                <a:sym typeface="Calibri"/>
              </a:rPr>
              <a:t>life_expectancy</a:t>
            </a:r>
            <a:r>
              <a:rPr lang="en-US" sz="1600" dirty="0">
                <a:solidFill>
                  <a:srgbClr val="404040"/>
                </a:solidFill>
                <a:latin typeface="Calibri"/>
                <a:ea typeface="Calibri"/>
                <a:cs typeface="Calibri"/>
                <a:sym typeface="Calibri"/>
              </a:rPr>
              <a:t>, population, etc. </a:t>
            </a:r>
          </a:p>
        </p:txBody>
      </p:sp>
      <p:sp>
        <p:nvSpPr>
          <p:cNvPr id="50" name="Google Shape;158;gc768a9f218_2_581">
            <a:extLst>
              <a:ext uri="{FF2B5EF4-FFF2-40B4-BE49-F238E27FC236}">
                <a16:creationId xmlns:a16="http://schemas.microsoft.com/office/drawing/2014/main" id="{E8845A48-05FC-4366-AC16-CEF152D67112}"/>
              </a:ext>
            </a:extLst>
          </p:cNvPr>
          <p:cNvSpPr txBox="1"/>
          <p:nvPr/>
        </p:nvSpPr>
        <p:spPr>
          <a:xfrm>
            <a:off x="985814" y="4848311"/>
            <a:ext cx="3003456" cy="338514"/>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pPr>
            <a:r>
              <a:rPr lang="en-US" sz="1600" dirty="0" err="1">
                <a:solidFill>
                  <a:srgbClr val="404040"/>
                </a:solidFill>
                <a:latin typeface="Calibri"/>
                <a:ea typeface="Calibri"/>
                <a:cs typeface="Calibri"/>
                <a:sym typeface="Calibri"/>
              </a:rPr>
              <a:t>US_disbursement_health_sector</a:t>
            </a:r>
            <a:endParaRPr lang="en-US" sz="1600" dirty="0">
              <a:solidFill>
                <a:srgbClr val="404040"/>
              </a:solidFill>
              <a:latin typeface="Calibri"/>
              <a:ea typeface="Calibri"/>
              <a:cs typeface="Calibri"/>
              <a:sym typeface="Calibri"/>
            </a:endParaRPr>
          </a:p>
        </p:txBody>
      </p:sp>
      <p:sp>
        <p:nvSpPr>
          <p:cNvPr id="51" name="Google Shape;158;gc768a9f218_2_581">
            <a:extLst>
              <a:ext uri="{FF2B5EF4-FFF2-40B4-BE49-F238E27FC236}">
                <a16:creationId xmlns:a16="http://schemas.microsoft.com/office/drawing/2014/main" id="{AA08756B-1B4E-47D5-BD68-0B0EA2005D27}"/>
              </a:ext>
            </a:extLst>
          </p:cNvPr>
          <p:cNvSpPr txBox="1"/>
          <p:nvPr/>
        </p:nvSpPr>
        <p:spPr>
          <a:xfrm>
            <a:off x="6630402" y="3827837"/>
            <a:ext cx="4822925" cy="830956"/>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pPr>
            <a:r>
              <a:rPr lang="en-US" sz="1600" dirty="0">
                <a:solidFill>
                  <a:srgbClr val="404040"/>
                </a:solidFill>
                <a:latin typeface="Calibri"/>
                <a:ea typeface="Calibri"/>
                <a:cs typeface="Calibri"/>
                <a:sym typeface="Calibri"/>
              </a:rPr>
              <a:t>Country, </a:t>
            </a:r>
            <a:r>
              <a:rPr lang="en-US" sz="1600" dirty="0" err="1">
                <a:solidFill>
                  <a:srgbClr val="404040"/>
                </a:solidFill>
                <a:latin typeface="Calibri"/>
                <a:ea typeface="Calibri"/>
                <a:cs typeface="Calibri"/>
                <a:sym typeface="Calibri"/>
              </a:rPr>
              <a:t>child_mortality</a:t>
            </a:r>
            <a:r>
              <a:rPr lang="en-US" sz="1600" dirty="0">
                <a:solidFill>
                  <a:srgbClr val="404040"/>
                </a:solidFill>
                <a:latin typeface="Calibri"/>
                <a:ea typeface="Calibri"/>
                <a:cs typeface="Calibri"/>
                <a:sym typeface="Calibri"/>
              </a:rPr>
              <a:t>, Exports, Imports, Health,</a:t>
            </a:r>
          </a:p>
          <a:p>
            <a:pPr marR="0" lvl="0" algn="l" rtl="0">
              <a:spcBef>
                <a:spcPts val="0"/>
              </a:spcBef>
              <a:spcAft>
                <a:spcPts val="0"/>
              </a:spcAft>
            </a:pPr>
            <a:r>
              <a:rPr lang="en-US" sz="1600" dirty="0">
                <a:solidFill>
                  <a:srgbClr val="404040"/>
                </a:solidFill>
                <a:latin typeface="Calibri"/>
                <a:ea typeface="Calibri"/>
                <a:cs typeface="Calibri"/>
                <a:sym typeface="Calibri"/>
              </a:rPr>
              <a:t>Income, Inflation, </a:t>
            </a:r>
            <a:r>
              <a:rPr lang="en-US" sz="1600" dirty="0" err="1">
                <a:solidFill>
                  <a:srgbClr val="404040"/>
                </a:solidFill>
                <a:latin typeface="Calibri"/>
                <a:ea typeface="Calibri"/>
                <a:cs typeface="Calibri"/>
                <a:sym typeface="Calibri"/>
              </a:rPr>
              <a:t>Life_expectancy</a:t>
            </a:r>
            <a:r>
              <a:rPr lang="en-US" sz="1600" dirty="0">
                <a:solidFill>
                  <a:srgbClr val="404040"/>
                </a:solidFill>
                <a:latin typeface="Calibri"/>
                <a:ea typeface="Calibri"/>
                <a:cs typeface="Calibri"/>
                <a:sym typeface="Calibri"/>
              </a:rPr>
              <a:t>, </a:t>
            </a:r>
            <a:r>
              <a:rPr lang="en-US" sz="1600" dirty="0" err="1">
                <a:solidFill>
                  <a:srgbClr val="404040"/>
                </a:solidFill>
                <a:latin typeface="Calibri"/>
                <a:ea typeface="Calibri"/>
                <a:cs typeface="Calibri"/>
                <a:sym typeface="Calibri"/>
              </a:rPr>
              <a:t>Totla</a:t>
            </a:r>
            <a:r>
              <a:rPr lang="en-US" sz="1600" dirty="0">
                <a:solidFill>
                  <a:srgbClr val="404040"/>
                </a:solidFill>
                <a:latin typeface="Calibri"/>
                <a:ea typeface="Calibri"/>
                <a:cs typeface="Calibri"/>
                <a:sym typeface="Calibri"/>
              </a:rPr>
              <a:t>_ fertility, </a:t>
            </a:r>
            <a:r>
              <a:rPr lang="en-US" sz="1600" dirty="0" err="1">
                <a:solidFill>
                  <a:srgbClr val="404040"/>
                </a:solidFill>
                <a:latin typeface="Calibri"/>
                <a:ea typeface="Calibri"/>
                <a:cs typeface="Calibri"/>
                <a:sym typeface="Calibri"/>
              </a:rPr>
              <a:t>gdp</a:t>
            </a:r>
            <a:endParaRPr lang="en-US" sz="1600" dirty="0">
              <a:solidFill>
                <a:srgbClr val="404040"/>
              </a:solidFill>
              <a:latin typeface="Calibri"/>
              <a:ea typeface="Calibri"/>
              <a:cs typeface="Calibri"/>
              <a:sym typeface="Calibri"/>
            </a:endParaRPr>
          </a:p>
          <a:p>
            <a:pPr marR="0" lvl="0" algn="l" rtl="0">
              <a:spcBef>
                <a:spcPts val="0"/>
              </a:spcBef>
              <a:spcAft>
                <a:spcPts val="0"/>
              </a:spcAft>
            </a:pPr>
            <a:endParaRPr lang="en-US" sz="1600" dirty="0">
              <a:solidFill>
                <a:srgbClr val="404040"/>
              </a:solidFill>
              <a:latin typeface="Calibri"/>
              <a:ea typeface="Calibri"/>
              <a:cs typeface="Calibri"/>
              <a:sym typeface="Calibri"/>
            </a:endParaRPr>
          </a:p>
        </p:txBody>
      </p:sp>
      <p:sp>
        <p:nvSpPr>
          <p:cNvPr id="52" name="Google Shape;158;gc768a9f218_2_581">
            <a:extLst>
              <a:ext uri="{FF2B5EF4-FFF2-40B4-BE49-F238E27FC236}">
                <a16:creationId xmlns:a16="http://schemas.microsoft.com/office/drawing/2014/main" id="{6F743D21-FC57-4E1C-A889-538C3E957184}"/>
              </a:ext>
            </a:extLst>
          </p:cNvPr>
          <p:cNvSpPr txBox="1"/>
          <p:nvPr/>
        </p:nvSpPr>
        <p:spPr>
          <a:xfrm>
            <a:off x="7137949" y="5314003"/>
            <a:ext cx="4478663" cy="369291"/>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pPr>
            <a:r>
              <a:rPr lang="en-US" b="1" dirty="0">
                <a:solidFill>
                  <a:schemeClr val="accent1">
                    <a:lumMod val="75000"/>
                  </a:schemeClr>
                </a:solidFill>
                <a:latin typeface="Calibri"/>
                <a:ea typeface="Calibri"/>
                <a:cs typeface="Calibri"/>
                <a:sym typeface="Calibri"/>
              </a:rPr>
              <a:t>Can we cluster by its characteristics?</a:t>
            </a:r>
          </a:p>
        </p:txBody>
      </p:sp>
      <p:sp>
        <p:nvSpPr>
          <p:cNvPr id="53" name="Google Shape;319;gded672123d_0_0">
            <a:extLst>
              <a:ext uri="{FF2B5EF4-FFF2-40B4-BE49-F238E27FC236}">
                <a16:creationId xmlns:a16="http://schemas.microsoft.com/office/drawing/2014/main" id="{D423158E-8894-4457-9661-A723A4FC9877}"/>
              </a:ext>
            </a:extLst>
          </p:cNvPr>
          <p:cNvSpPr/>
          <p:nvPr/>
        </p:nvSpPr>
        <p:spPr>
          <a:xfrm>
            <a:off x="6787273" y="5388367"/>
            <a:ext cx="275639" cy="231589"/>
          </a:xfrm>
          <a:prstGeom prst="rightArrow">
            <a:avLst>
              <a:gd name="adj1" fmla="val 25624"/>
              <a:gd name="adj2" fmla="val 50000"/>
            </a:avLst>
          </a:prstGeom>
          <a:solidFill>
            <a:srgbClr val="404040"/>
          </a:solidFill>
          <a:ln w="12700" cap="flat" cmpd="sng">
            <a:solidFill>
              <a:srgbClr val="4040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rgbClr val="404040"/>
              </a:solidFill>
              <a:latin typeface="Calibri"/>
              <a:ea typeface="Calibri"/>
              <a:cs typeface="Calibri"/>
              <a:sym typeface="Calibri"/>
            </a:endParaRPr>
          </a:p>
        </p:txBody>
      </p:sp>
      <p:sp>
        <p:nvSpPr>
          <p:cNvPr id="54" name="Google Shape;158;gc768a9f218_2_581">
            <a:extLst>
              <a:ext uri="{FF2B5EF4-FFF2-40B4-BE49-F238E27FC236}">
                <a16:creationId xmlns:a16="http://schemas.microsoft.com/office/drawing/2014/main" id="{885F93E5-5B9D-496D-8F34-23AE67A37CD8}"/>
              </a:ext>
            </a:extLst>
          </p:cNvPr>
          <p:cNvSpPr txBox="1"/>
          <p:nvPr/>
        </p:nvSpPr>
        <p:spPr>
          <a:xfrm>
            <a:off x="1430725" y="5305083"/>
            <a:ext cx="4822925" cy="369291"/>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pPr>
            <a:r>
              <a:rPr lang="en-US" b="1" dirty="0">
                <a:solidFill>
                  <a:schemeClr val="accent1">
                    <a:lumMod val="75000"/>
                  </a:schemeClr>
                </a:solidFill>
                <a:latin typeface="Calibri"/>
                <a:ea typeface="Calibri"/>
                <a:cs typeface="Calibri"/>
                <a:sym typeface="Calibri"/>
              </a:rPr>
              <a:t>Can we predict the amount of disbursement?</a:t>
            </a:r>
          </a:p>
        </p:txBody>
      </p:sp>
      <p:sp>
        <p:nvSpPr>
          <p:cNvPr id="55" name="Google Shape;319;gded672123d_0_0">
            <a:extLst>
              <a:ext uri="{FF2B5EF4-FFF2-40B4-BE49-F238E27FC236}">
                <a16:creationId xmlns:a16="http://schemas.microsoft.com/office/drawing/2014/main" id="{059F5370-6035-49D6-88F7-9230AD39E225}"/>
              </a:ext>
            </a:extLst>
          </p:cNvPr>
          <p:cNvSpPr/>
          <p:nvPr/>
        </p:nvSpPr>
        <p:spPr>
          <a:xfrm>
            <a:off x="1082186" y="5382855"/>
            <a:ext cx="275639" cy="231589"/>
          </a:xfrm>
          <a:prstGeom prst="rightArrow">
            <a:avLst>
              <a:gd name="adj1" fmla="val 25624"/>
              <a:gd name="adj2" fmla="val 50000"/>
            </a:avLst>
          </a:prstGeom>
          <a:solidFill>
            <a:srgbClr val="404040"/>
          </a:solidFill>
          <a:ln w="12700" cap="flat" cmpd="sng">
            <a:solidFill>
              <a:srgbClr val="4040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rgbClr val="404040"/>
              </a:solidFill>
              <a:latin typeface="Calibri"/>
              <a:ea typeface="Calibri"/>
              <a:cs typeface="Calibri"/>
              <a:sym typeface="Calibri"/>
            </a:endParaRPr>
          </a:p>
        </p:txBody>
      </p:sp>
    </p:spTree>
    <p:extLst>
      <p:ext uri="{BB962C8B-B14F-4D97-AF65-F5344CB8AC3E}">
        <p14:creationId xmlns:p14="http://schemas.microsoft.com/office/powerpoint/2010/main" val="3180613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Google Shape;143;gdedb7a5c26_0_0"/>
          <p:cNvPicPr preferRelativeResize="0"/>
          <p:nvPr/>
        </p:nvPicPr>
        <p:blipFill rotWithShape="1">
          <a:blip r:embed="rId3">
            <a:alphaModFix/>
          </a:blip>
          <a:srcRect/>
          <a:stretch/>
        </p:blipFill>
        <p:spPr>
          <a:xfrm>
            <a:off x="0" y="0"/>
            <a:ext cx="12192001" cy="6858000"/>
          </a:xfrm>
          <a:prstGeom prst="rect">
            <a:avLst/>
          </a:prstGeom>
          <a:noFill/>
          <a:ln>
            <a:noFill/>
          </a:ln>
        </p:spPr>
      </p:pic>
      <p:sp>
        <p:nvSpPr>
          <p:cNvPr id="144" name="Google Shape;144;gdedb7a5c26_0_0"/>
          <p:cNvSpPr/>
          <p:nvPr/>
        </p:nvSpPr>
        <p:spPr>
          <a:xfrm>
            <a:off x="265814" y="382572"/>
            <a:ext cx="720000" cy="720000"/>
          </a:xfrm>
          <a:prstGeom prst="rect">
            <a:avLst/>
          </a:prstGeom>
          <a:solidFill>
            <a:srgbClr val="3A38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ea typeface="Calibri"/>
              <a:cs typeface="Calibri"/>
              <a:sym typeface="Calibri"/>
            </a:endParaRPr>
          </a:p>
        </p:txBody>
      </p:sp>
      <p:sp>
        <p:nvSpPr>
          <p:cNvPr id="145" name="Google Shape;145;gdedb7a5c26_0_0"/>
          <p:cNvSpPr txBox="1"/>
          <p:nvPr/>
        </p:nvSpPr>
        <p:spPr>
          <a:xfrm>
            <a:off x="1141126" y="309243"/>
            <a:ext cx="9505554" cy="738623"/>
          </a:xfrm>
          <a:prstGeom prst="rect">
            <a:avLst/>
          </a:prstGeom>
          <a:noFill/>
          <a:ln>
            <a:noFill/>
          </a:ln>
        </p:spPr>
        <p:txBody>
          <a:bodyPr spcFirstLastPara="1" wrap="square" lIns="91425" tIns="45700" rIns="91425" bIns="45700" anchor="t" anchorCtr="0">
            <a:spAutoFit/>
          </a:bodyPr>
          <a:lstStyle/>
          <a:p>
            <a:r>
              <a:rPr lang="en-US" sz="2400" b="1" dirty="0">
                <a:solidFill>
                  <a:schemeClr val="accent1">
                    <a:lumMod val="75000"/>
                  </a:schemeClr>
                </a:solidFill>
                <a:ea typeface="Calibri"/>
                <a:cs typeface="Calibri"/>
                <a:sym typeface="Calibri"/>
              </a:rPr>
              <a:t>Key Approaches</a:t>
            </a:r>
          </a:p>
          <a:p>
            <a:pPr marL="0" marR="0" lvl="0" indent="0" algn="l" rtl="0">
              <a:spcBef>
                <a:spcPts val="0"/>
              </a:spcBef>
              <a:spcAft>
                <a:spcPts val="0"/>
              </a:spcAft>
              <a:buNone/>
            </a:pPr>
            <a:r>
              <a:rPr lang="en-US" b="1" dirty="0">
                <a:solidFill>
                  <a:srgbClr val="404040"/>
                </a:solidFill>
              </a:rPr>
              <a:t>: Overall process</a:t>
            </a:r>
          </a:p>
        </p:txBody>
      </p:sp>
      <p:sp>
        <p:nvSpPr>
          <p:cNvPr id="167" name="Google Shape;167;gdedb7a5c26_0_0"/>
          <p:cNvSpPr txBox="1"/>
          <p:nvPr/>
        </p:nvSpPr>
        <p:spPr>
          <a:xfrm>
            <a:off x="368575" y="450075"/>
            <a:ext cx="514500" cy="5847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dirty="0">
                <a:solidFill>
                  <a:schemeClr val="lt1"/>
                </a:solidFill>
                <a:ea typeface="Calibri"/>
                <a:cs typeface="Calibri"/>
                <a:sym typeface="Calibri"/>
              </a:rPr>
              <a:t>3</a:t>
            </a:r>
            <a:endParaRPr sz="3200" b="1" dirty="0">
              <a:solidFill>
                <a:schemeClr val="lt1"/>
              </a:solidFill>
              <a:ea typeface="Calibri"/>
              <a:cs typeface="Calibri"/>
              <a:sym typeface="Calibri"/>
            </a:endParaRPr>
          </a:p>
        </p:txBody>
      </p:sp>
      <p:grpSp>
        <p:nvGrpSpPr>
          <p:cNvPr id="19" name="Group 18">
            <a:extLst>
              <a:ext uri="{FF2B5EF4-FFF2-40B4-BE49-F238E27FC236}">
                <a16:creationId xmlns:a16="http://schemas.microsoft.com/office/drawing/2014/main" id="{1D35B9A9-7CA0-4054-89AC-9D967FF4A554}"/>
              </a:ext>
            </a:extLst>
          </p:cNvPr>
          <p:cNvGrpSpPr/>
          <p:nvPr/>
        </p:nvGrpSpPr>
        <p:grpSpPr>
          <a:xfrm>
            <a:off x="11041307" y="319070"/>
            <a:ext cx="762828" cy="783502"/>
            <a:chOff x="11041307" y="319070"/>
            <a:chExt cx="762828" cy="783502"/>
          </a:xfrm>
        </p:grpSpPr>
        <p:sp>
          <p:nvSpPr>
            <p:cNvPr id="22" name="Oval 21">
              <a:extLst>
                <a:ext uri="{FF2B5EF4-FFF2-40B4-BE49-F238E27FC236}">
                  <a16:creationId xmlns:a16="http://schemas.microsoft.com/office/drawing/2014/main" id="{50BE9775-6427-4083-B3EE-6ECA7061B4D8}"/>
                </a:ext>
              </a:extLst>
            </p:cNvPr>
            <p:cNvSpPr/>
            <p:nvPr/>
          </p:nvSpPr>
          <p:spPr>
            <a:xfrm>
              <a:off x="11041307" y="319070"/>
              <a:ext cx="762828" cy="783502"/>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oogle Shape;88;p1" descr="A picture containing text, vector graphics&#10;&#10;Description automatically generated">
              <a:extLst>
                <a:ext uri="{FF2B5EF4-FFF2-40B4-BE49-F238E27FC236}">
                  <a16:creationId xmlns:a16="http://schemas.microsoft.com/office/drawing/2014/main" id="{9A83ABB7-06A2-441A-B878-AC17141D2F31}"/>
                </a:ext>
              </a:extLst>
            </p:cNvPr>
            <p:cNvPicPr preferRelativeResize="0"/>
            <p:nvPr/>
          </p:nvPicPr>
          <p:blipFill rotWithShape="1">
            <a:blip r:embed="rId4">
              <a:alphaModFix/>
            </a:blip>
            <a:srcRect l="27254" t="5694" r="22057" b="60278"/>
            <a:stretch/>
          </p:blipFill>
          <p:spPr>
            <a:xfrm>
              <a:off x="11126983" y="351677"/>
              <a:ext cx="650910" cy="683398"/>
            </a:xfrm>
            <a:prstGeom prst="rect">
              <a:avLst/>
            </a:prstGeom>
            <a:noFill/>
            <a:ln>
              <a:noFill/>
            </a:ln>
          </p:spPr>
        </p:pic>
      </p:grpSp>
      <p:grpSp>
        <p:nvGrpSpPr>
          <p:cNvPr id="2" name="Group 1">
            <a:extLst>
              <a:ext uri="{FF2B5EF4-FFF2-40B4-BE49-F238E27FC236}">
                <a16:creationId xmlns:a16="http://schemas.microsoft.com/office/drawing/2014/main" id="{FE3DA614-A607-473C-9CC6-38045F75EB72}"/>
              </a:ext>
            </a:extLst>
          </p:cNvPr>
          <p:cNvGrpSpPr/>
          <p:nvPr/>
        </p:nvGrpSpPr>
        <p:grpSpPr>
          <a:xfrm>
            <a:off x="1067113" y="2873718"/>
            <a:ext cx="10259633" cy="3091175"/>
            <a:chOff x="1197741" y="2276559"/>
            <a:chExt cx="10259633" cy="3091175"/>
          </a:xfrm>
        </p:grpSpPr>
        <p:sp>
          <p:nvSpPr>
            <p:cNvPr id="26" name="직사각형 19">
              <a:extLst>
                <a:ext uri="{FF2B5EF4-FFF2-40B4-BE49-F238E27FC236}">
                  <a16:creationId xmlns:a16="http://schemas.microsoft.com/office/drawing/2014/main" id="{D7B56924-88B6-428D-9098-2EB65CFECEEB}"/>
                </a:ext>
              </a:extLst>
            </p:cNvPr>
            <p:cNvSpPr/>
            <p:nvPr/>
          </p:nvSpPr>
          <p:spPr>
            <a:xfrm>
              <a:off x="3114926" y="3104402"/>
              <a:ext cx="1998906" cy="1531445"/>
            </a:xfrm>
            <a:prstGeom prst="rect">
              <a:avLst/>
            </a:prstGeom>
          </p:spPr>
          <p:txBody>
            <a:bodyPr wrap="square">
              <a:spAutoFit/>
            </a:bodyPr>
            <a:lstStyle/>
            <a:p>
              <a:pPr algn="ctr">
                <a:lnSpc>
                  <a:spcPct val="150000"/>
                </a:lnSpc>
              </a:pPr>
              <a:r>
                <a:rPr lang="en-US" altLang="ko-KR" sz="1600" b="1" dirty="0">
                  <a:solidFill>
                    <a:prstClr val="black">
                      <a:lumMod val="65000"/>
                      <a:lumOff val="35000"/>
                    </a:prstClr>
                  </a:solidFill>
                  <a:ea typeface="Roboto" panose="02000000000000000000" pitchFamily="2" charset="0"/>
                </a:rPr>
                <a:t>Data clean up</a:t>
              </a:r>
              <a:br>
                <a:rPr lang="en-US" altLang="ko-KR" sz="1600" b="1" dirty="0">
                  <a:solidFill>
                    <a:prstClr val="black">
                      <a:lumMod val="65000"/>
                      <a:lumOff val="35000"/>
                    </a:prstClr>
                  </a:solidFill>
                  <a:ea typeface="Roboto" panose="02000000000000000000" pitchFamily="2" charset="0"/>
                </a:rPr>
              </a:br>
              <a:r>
                <a:rPr lang="en-US" altLang="ko-KR" sz="1600" b="1" dirty="0">
                  <a:solidFill>
                    <a:prstClr val="black">
                      <a:lumMod val="65000"/>
                      <a:lumOff val="35000"/>
                    </a:prstClr>
                  </a:solidFill>
                  <a:ea typeface="Roboto" panose="02000000000000000000" pitchFamily="2" charset="0"/>
                </a:rPr>
                <a:t>(Python)</a:t>
              </a:r>
            </a:p>
            <a:p>
              <a:pPr algn="ctr">
                <a:lnSpc>
                  <a:spcPct val="150000"/>
                </a:lnSpc>
              </a:pPr>
              <a:r>
                <a:rPr lang="en-US" altLang="ko-KR" sz="1600" b="1" dirty="0">
                  <a:solidFill>
                    <a:prstClr val="black">
                      <a:lumMod val="65000"/>
                      <a:lumOff val="35000"/>
                    </a:prstClr>
                  </a:solidFill>
                  <a:ea typeface="Roboto" panose="02000000000000000000" pitchFamily="2" charset="0"/>
                </a:rPr>
                <a:t>&amp;</a:t>
              </a:r>
            </a:p>
            <a:p>
              <a:pPr algn="ctr">
                <a:lnSpc>
                  <a:spcPct val="150000"/>
                </a:lnSpc>
              </a:pPr>
              <a:r>
                <a:rPr lang="en-US" altLang="ko-KR" sz="1600" b="1" dirty="0">
                  <a:solidFill>
                    <a:prstClr val="black">
                      <a:lumMod val="65000"/>
                      <a:lumOff val="35000"/>
                    </a:prstClr>
                  </a:solidFill>
                  <a:ea typeface="Roboto" panose="02000000000000000000" pitchFamily="2" charset="0"/>
                </a:rPr>
                <a:t>Exploration</a:t>
              </a:r>
              <a:endParaRPr lang="ko-KR" altLang="en-US" sz="1600" dirty="0">
                <a:solidFill>
                  <a:prstClr val="black">
                    <a:lumMod val="65000"/>
                    <a:lumOff val="35000"/>
                  </a:prstClr>
                </a:solidFill>
              </a:endParaRPr>
            </a:p>
          </p:txBody>
        </p:sp>
        <p:sp>
          <p:nvSpPr>
            <p:cNvPr id="27" name="Freeform 9">
              <a:extLst>
                <a:ext uri="{FF2B5EF4-FFF2-40B4-BE49-F238E27FC236}">
                  <a16:creationId xmlns:a16="http://schemas.microsoft.com/office/drawing/2014/main" id="{C1CC8949-A4B0-4357-A188-F3067F426AC8}"/>
                </a:ext>
              </a:extLst>
            </p:cNvPr>
            <p:cNvSpPr>
              <a:spLocks/>
            </p:cNvSpPr>
            <p:nvPr/>
          </p:nvSpPr>
          <p:spPr bwMode="auto">
            <a:xfrm>
              <a:off x="9463183" y="2728963"/>
              <a:ext cx="236452" cy="312042"/>
            </a:xfrm>
            <a:custGeom>
              <a:avLst/>
              <a:gdLst>
                <a:gd name="T0" fmla="*/ 1093 w 9310"/>
                <a:gd name="T1" fmla="*/ 12245 h 12286"/>
                <a:gd name="T2" fmla="*/ 582 w 9310"/>
                <a:gd name="T3" fmla="*/ 12007 h 12286"/>
                <a:gd name="T4" fmla="*/ 279 w 9310"/>
                <a:gd name="T5" fmla="*/ 11710 h 12286"/>
                <a:gd name="T6" fmla="*/ 42 w 9310"/>
                <a:gd name="T7" fmla="*/ 11209 h 12286"/>
                <a:gd name="T8" fmla="*/ 0 w 9310"/>
                <a:gd name="T9" fmla="*/ 1919 h 12286"/>
                <a:gd name="T10" fmla="*/ 117 w 9310"/>
                <a:gd name="T11" fmla="*/ 1260 h 12286"/>
                <a:gd name="T12" fmla="*/ 498 w 9310"/>
                <a:gd name="T13" fmla="*/ 629 h 12286"/>
                <a:gd name="T14" fmla="*/ 1088 w 9310"/>
                <a:gd name="T15" fmla="*/ 189 h 12286"/>
                <a:gd name="T16" fmla="*/ 1821 w 9310"/>
                <a:gd name="T17" fmla="*/ 1 h 12286"/>
                <a:gd name="T18" fmla="*/ 7682 w 9310"/>
                <a:gd name="T19" fmla="*/ 22 h 12286"/>
                <a:gd name="T20" fmla="*/ 8385 w 9310"/>
                <a:gd name="T21" fmla="*/ 278 h 12286"/>
                <a:gd name="T22" fmla="*/ 8929 w 9310"/>
                <a:gd name="T23" fmla="*/ 772 h 12286"/>
                <a:gd name="T24" fmla="*/ 9250 w 9310"/>
                <a:gd name="T25" fmla="*/ 1440 h 12286"/>
                <a:gd name="T26" fmla="*/ 9310 w 9310"/>
                <a:gd name="T27" fmla="*/ 8471 h 12286"/>
                <a:gd name="T28" fmla="*/ 9201 w 9310"/>
                <a:gd name="T29" fmla="*/ 8777 h 12286"/>
                <a:gd name="T30" fmla="*/ 8880 w 9310"/>
                <a:gd name="T31" fmla="*/ 8949 h 12286"/>
                <a:gd name="T32" fmla="*/ 8601 w 9310"/>
                <a:gd name="T33" fmla="*/ 8894 h 12286"/>
                <a:gd name="T34" fmla="*/ 8370 w 9310"/>
                <a:gd name="T35" fmla="*/ 8615 h 12286"/>
                <a:gd name="T36" fmla="*/ 8349 w 9310"/>
                <a:gd name="T37" fmla="*/ 1870 h 12286"/>
                <a:gd name="T38" fmla="*/ 8255 w 9310"/>
                <a:gd name="T39" fmla="*/ 1503 h 12286"/>
                <a:gd name="T40" fmla="*/ 8035 w 9310"/>
                <a:gd name="T41" fmla="*/ 1209 h 12286"/>
                <a:gd name="T42" fmla="*/ 7720 w 9310"/>
                <a:gd name="T43" fmla="*/ 1018 h 12286"/>
                <a:gd name="T44" fmla="*/ 7390 w 9310"/>
                <a:gd name="T45" fmla="*/ 960 h 12286"/>
                <a:gd name="T46" fmla="*/ 1680 w 9310"/>
                <a:gd name="T47" fmla="*/ 989 h 12286"/>
                <a:gd name="T48" fmla="*/ 1346 w 9310"/>
                <a:gd name="T49" fmla="*/ 1150 h 12286"/>
                <a:gd name="T50" fmla="*/ 1098 w 9310"/>
                <a:gd name="T51" fmla="*/ 1423 h 12286"/>
                <a:gd name="T52" fmla="*/ 970 w 9310"/>
                <a:gd name="T53" fmla="*/ 1774 h 12286"/>
                <a:gd name="T54" fmla="*/ 962 w 9310"/>
                <a:gd name="T55" fmla="*/ 10904 h 12286"/>
                <a:gd name="T56" fmla="*/ 1091 w 9310"/>
                <a:gd name="T57" fmla="*/ 11185 h 12286"/>
                <a:gd name="T58" fmla="*/ 1405 w 9310"/>
                <a:gd name="T59" fmla="*/ 11326 h 12286"/>
                <a:gd name="T60" fmla="*/ 1677 w 9310"/>
                <a:gd name="T61" fmla="*/ 11273 h 12286"/>
                <a:gd name="T62" fmla="*/ 4346 w 9310"/>
                <a:gd name="T63" fmla="*/ 8559 h 12286"/>
                <a:gd name="T64" fmla="*/ 4655 w 9310"/>
                <a:gd name="T65" fmla="*/ 8448 h 12286"/>
                <a:gd name="T66" fmla="*/ 4964 w 9310"/>
                <a:gd name="T67" fmla="*/ 8559 h 12286"/>
                <a:gd name="T68" fmla="*/ 7633 w 9310"/>
                <a:gd name="T69" fmla="*/ 11273 h 12286"/>
                <a:gd name="T70" fmla="*/ 7902 w 9310"/>
                <a:gd name="T71" fmla="*/ 11326 h 12286"/>
                <a:gd name="T72" fmla="*/ 8215 w 9310"/>
                <a:gd name="T73" fmla="*/ 11182 h 12286"/>
                <a:gd name="T74" fmla="*/ 8349 w 9310"/>
                <a:gd name="T75" fmla="*/ 10897 h 12286"/>
                <a:gd name="T76" fmla="*/ 8408 w 9310"/>
                <a:gd name="T77" fmla="*/ 10618 h 12286"/>
                <a:gd name="T78" fmla="*/ 8687 w 9310"/>
                <a:gd name="T79" fmla="*/ 10387 h 12286"/>
                <a:gd name="T80" fmla="*/ 8974 w 9310"/>
                <a:gd name="T81" fmla="*/ 10387 h 12286"/>
                <a:gd name="T82" fmla="*/ 9253 w 9310"/>
                <a:gd name="T83" fmla="*/ 10618 h 12286"/>
                <a:gd name="T84" fmla="*/ 9309 w 9310"/>
                <a:gd name="T85" fmla="*/ 10920 h 12286"/>
                <a:gd name="T86" fmla="*/ 9174 w 9310"/>
                <a:gd name="T87" fmla="*/ 11466 h 12286"/>
                <a:gd name="T88" fmla="*/ 8890 w 9310"/>
                <a:gd name="T89" fmla="*/ 11865 h 12286"/>
                <a:gd name="T90" fmla="*/ 8474 w 9310"/>
                <a:gd name="T91" fmla="*/ 12151 h 12286"/>
                <a:gd name="T92" fmla="*/ 7913 w 9310"/>
                <a:gd name="T93" fmla="*/ 12286 h 12286"/>
                <a:gd name="T94" fmla="*/ 7489 w 9310"/>
                <a:gd name="T95" fmla="*/ 12242 h 12286"/>
                <a:gd name="T96" fmla="*/ 6997 w 9310"/>
                <a:gd name="T97" fmla="*/ 12001 h 12286"/>
                <a:gd name="T98" fmla="*/ 2472 w 9310"/>
                <a:gd name="T99" fmla="*/ 11859 h 12286"/>
                <a:gd name="T100" fmla="*/ 2080 w 9310"/>
                <a:gd name="T101" fmla="*/ 12145 h 12286"/>
                <a:gd name="T102" fmla="*/ 1545 w 9310"/>
                <a:gd name="T103" fmla="*/ 12285 h 12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310" h="12286">
                  <a:moveTo>
                    <a:pt x="1447" y="12286"/>
                  </a:moveTo>
                  <a:lnTo>
                    <a:pt x="1375" y="12286"/>
                  </a:lnTo>
                  <a:lnTo>
                    <a:pt x="1232" y="12272"/>
                  </a:lnTo>
                  <a:lnTo>
                    <a:pt x="1093" y="12245"/>
                  </a:lnTo>
                  <a:lnTo>
                    <a:pt x="957" y="12203"/>
                  </a:lnTo>
                  <a:lnTo>
                    <a:pt x="826" y="12150"/>
                  </a:lnTo>
                  <a:lnTo>
                    <a:pt x="700" y="12085"/>
                  </a:lnTo>
                  <a:lnTo>
                    <a:pt x="582" y="12007"/>
                  </a:lnTo>
                  <a:lnTo>
                    <a:pt x="471" y="11918"/>
                  </a:lnTo>
                  <a:lnTo>
                    <a:pt x="419" y="11869"/>
                  </a:lnTo>
                  <a:lnTo>
                    <a:pt x="370" y="11818"/>
                  </a:lnTo>
                  <a:lnTo>
                    <a:pt x="279" y="11710"/>
                  </a:lnTo>
                  <a:lnTo>
                    <a:pt x="202" y="11595"/>
                  </a:lnTo>
                  <a:lnTo>
                    <a:pt x="135" y="11471"/>
                  </a:lnTo>
                  <a:lnTo>
                    <a:pt x="82" y="11343"/>
                  </a:lnTo>
                  <a:lnTo>
                    <a:pt x="42" y="11209"/>
                  </a:lnTo>
                  <a:lnTo>
                    <a:pt x="14" y="11070"/>
                  </a:lnTo>
                  <a:lnTo>
                    <a:pt x="1" y="10927"/>
                  </a:lnTo>
                  <a:lnTo>
                    <a:pt x="0" y="10855"/>
                  </a:lnTo>
                  <a:lnTo>
                    <a:pt x="0" y="1919"/>
                  </a:lnTo>
                  <a:lnTo>
                    <a:pt x="1" y="1821"/>
                  </a:lnTo>
                  <a:lnTo>
                    <a:pt x="22" y="1627"/>
                  </a:lnTo>
                  <a:lnTo>
                    <a:pt x="60" y="1440"/>
                  </a:lnTo>
                  <a:lnTo>
                    <a:pt x="117" y="1260"/>
                  </a:lnTo>
                  <a:lnTo>
                    <a:pt x="189" y="1089"/>
                  </a:lnTo>
                  <a:lnTo>
                    <a:pt x="278" y="924"/>
                  </a:lnTo>
                  <a:lnTo>
                    <a:pt x="382" y="772"/>
                  </a:lnTo>
                  <a:lnTo>
                    <a:pt x="498" y="629"/>
                  </a:lnTo>
                  <a:lnTo>
                    <a:pt x="629" y="498"/>
                  </a:lnTo>
                  <a:lnTo>
                    <a:pt x="772" y="382"/>
                  </a:lnTo>
                  <a:lnTo>
                    <a:pt x="924" y="278"/>
                  </a:lnTo>
                  <a:lnTo>
                    <a:pt x="1088" y="189"/>
                  </a:lnTo>
                  <a:lnTo>
                    <a:pt x="1260" y="117"/>
                  </a:lnTo>
                  <a:lnTo>
                    <a:pt x="1440" y="60"/>
                  </a:lnTo>
                  <a:lnTo>
                    <a:pt x="1627" y="22"/>
                  </a:lnTo>
                  <a:lnTo>
                    <a:pt x="1821" y="1"/>
                  </a:lnTo>
                  <a:lnTo>
                    <a:pt x="1919" y="0"/>
                  </a:lnTo>
                  <a:lnTo>
                    <a:pt x="7390" y="0"/>
                  </a:lnTo>
                  <a:lnTo>
                    <a:pt x="7489" y="1"/>
                  </a:lnTo>
                  <a:lnTo>
                    <a:pt x="7682" y="22"/>
                  </a:lnTo>
                  <a:lnTo>
                    <a:pt x="7869" y="60"/>
                  </a:lnTo>
                  <a:lnTo>
                    <a:pt x="8049" y="117"/>
                  </a:lnTo>
                  <a:lnTo>
                    <a:pt x="8222" y="189"/>
                  </a:lnTo>
                  <a:lnTo>
                    <a:pt x="8385" y="278"/>
                  </a:lnTo>
                  <a:lnTo>
                    <a:pt x="8539" y="382"/>
                  </a:lnTo>
                  <a:lnTo>
                    <a:pt x="8681" y="498"/>
                  </a:lnTo>
                  <a:lnTo>
                    <a:pt x="8811" y="629"/>
                  </a:lnTo>
                  <a:lnTo>
                    <a:pt x="8929" y="772"/>
                  </a:lnTo>
                  <a:lnTo>
                    <a:pt x="9033" y="924"/>
                  </a:lnTo>
                  <a:lnTo>
                    <a:pt x="9120" y="1089"/>
                  </a:lnTo>
                  <a:lnTo>
                    <a:pt x="9194" y="1260"/>
                  </a:lnTo>
                  <a:lnTo>
                    <a:pt x="9250" y="1440"/>
                  </a:lnTo>
                  <a:lnTo>
                    <a:pt x="9289" y="1627"/>
                  </a:lnTo>
                  <a:lnTo>
                    <a:pt x="9308" y="1821"/>
                  </a:lnTo>
                  <a:lnTo>
                    <a:pt x="9310" y="1919"/>
                  </a:lnTo>
                  <a:lnTo>
                    <a:pt x="9310" y="8471"/>
                  </a:lnTo>
                  <a:lnTo>
                    <a:pt x="9308" y="8521"/>
                  </a:lnTo>
                  <a:lnTo>
                    <a:pt x="9289" y="8615"/>
                  </a:lnTo>
                  <a:lnTo>
                    <a:pt x="9253" y="8700"/>
                  </a:lnTo>
                  <a:lnTo>
                    <a:pt x="9201" y="8777"/>
                  </a:lnTo>
                  <a:lnTo>
                    <a:pt x="9136" y="8842"/>
                  </a:lnTo>
                  <a:lnTo>
                    <a:pt x="9058" y="8894"/>
                  </a:lnTo>
                  <a:lnTo>
                    <a:pt x="8974" y="8930"/>
                  </a:lnTo>
                  <a:lnTo>
                    <a:pt x="8880" y="8949"/>
                  </a:lnTo>
                  <a:lnTo>
                    <a:pt x="8830" y="8952"/>
                  </a:lnTo>
                  <a:lnTo>
                    <a:pt x="8781" y="8949"/>
                  </a:lnTo>
                  <a:lnTo>
                    <a:pt x="8687" y="8930"/>
                  </a:lnTo>
                  <a:lnTo>
                    <a:pt x="8601" y="8894"/>
                  </a:lnTo>
                  <a:lnTo>
                    <a:pt x="8524" y="8842"/>
                  </a:lnTo>
                  <a:lnTo>
                    <a:pt x="8460" y="8777"/>
                  </a:lnTo>
                  <a:lnTo>
                    <a:pt x="8408" y="8700"/>
                  </a:lnTo>
                  <a:lnTo>
                    <a:pt x="8370" y="8615"/>
                  </a:lnTo>
                  <a:lnTo>
                    <a:pt x="8352" y="8521"/>
                  </a:lnTo>
                  <a:lnTo>
                    <a:pt x="8350" y="8471"/>
                  </a:lnTo>
                  <a:lnTo>
                    <a:pt x="8350" y="1919"/>
                  </a:lnTo>
                  <a:lnTo>
                    <a:pt x="8349" y="1870"/>
                  </a:lnTo>
                  <a:lnTo>
                    <a:pt x="8340" y="1774"/>
                  </a:lnTo>
                  <a:lnTo>
                    <a:pt x="8320" y="1680"/>
                  </a:lnTo>
                  <a:lnTo>
                    <a:pt x="8293" y="1590"/>
                  </a:lnTo>
                  <a:lnTo>
                    <a:pt x="8255" y="1503"/>
                  </a:lnTo>
                  <a:lnTo>
                    <a:pt x="8211" y="1423"/>
                  </a:lnTo>
                  <a:lnTo>
                    <a:pt x="8160" y="1346"/>
                  </a:lnTo>
                  <a:lnTo>
                    <a:pt x="8101" y="1274"/>
                  </a:lnTo>
                  <a:lnTo>
                    <a:pt x="8035" y="1209"/>
                  </a:lnTo>
                  <a:lnTo>
                    <a:pt x="7964" y="1150"/>
                  </a:lnTo>
                  <a:lnTo>
                    <a:pt x="7888" y="1099"/>
                  </a:lnTo>
                  <a:lnTo>
                    <a:pt x="7806" y="1054"/>
                  </a:lnTo>
                  <a:lnTo>
                    <a:pt x="7720" y="1018"/>
                  </a:lnTo>
                  <a:lnTo>
                    <a:pt x="7630" y="989"/>
                  </a:lnTo>
                  <a:lnTo>
                    <a:pt x="7537" y="970"/>
                  </a:lnTo>
                  <a:lnTo>
                    <a:pt x="7440" y="960"/>
                  </a:lnTo>
                  <a:lnTo>
                    <a:pt x="7390" y="960"/>
                  </a:lnTo>
                  <a:lnTo>
                    <a:pt x="1919" y="960"/>
                  </a:lnTo>
                  <a:lnTo>
                    <a:pt x="1870" y="960"/>
                  </a:lnTo>
                  <a:lnTo>
                    <a:pt x="1774" y="970"/>
                  </a:lnTo>
                  <a:lnTo>
                    <a:pt x="1680" y="989"/>
                  </a:lnTo>
                  <a:lnTo>
                    <a:pt x="1589" y="1018"/>
                  </a:lnTo>
                  <a:lnTo>
                    <a:pt x="1503" y="1054"/>
                  </a:lnTo>
                  <a:lnTo>
                    <a:pt x="1422" y="1099"/>
                  </a:lnTo>
                  <a:lnTo>
                    <a:pt x="1346" y="1150"/>
                  </a:lnTo>
                  <a:lnTo>
                    <a:pt x="1274" y="1209"/>
                  </a:lnTo>
                  <a:lnTo>
                    <a:pt x="1209" y="1274"/>
                  </a:lnTo>
                  <a:lnTo>
                    <a:pt x="1150" y="1346"/>
                  </a:lnTo>
                  <a:lnTo>
                    <a:pt x="1098" y="1423"/>
                  </a:lnTo>
                  <a:lnTo>
                    <a:pt x="1054" y="1503"/>
                  </a:lnTo>
                  <a:lnTo>
                    <a:pt x="1018" y="1590"/>
                  </a:lnTo>
                  <a:lnTo>
                    <a:pt x="989" y="1680"/>
                  </a:lnTo>
                  <a:lnTo>
                    <a:pt x="970" y="1774"/>
                  </a:lnTo>
                  <a:lnTo>
                    <a:pt x="960" y="1870"/>
                  </a:lnTo>
                  <a:lnTo>
                    <a:pt x="960" y="1919"/>
                  </a:lnTo>
                  <a:lnTo>
                    <a:pt x="960" y="10855"/>
                  </a:lnTo>
                  <a:lnTo>
                    <a:pt x="962" y="10904"/>
                  </a:lnTo>
                  <a:lnTo>
                    <a:pt x="978" y="10995"/>
                  </a:lnTo>
                  <a:lnTo>
                    <a:pt x="1011" y="11078"/>
                  </a:lnTo>
                  <a:lnTo>
                    <a:pt x="1061" y="11152"/>
                  </a:lnTo>
                  <a:lnTo>
                    <a:pt x="1091" y="11185"/>
                  </a:lnTo>
                  <a:lnTo>
                    <a:pt x="1129" y="11218"/>
                  </a:lnTo>
                  <a:lnTo>
                    <a:pt x="1212" y="11271"/>
                  </a:lnTo>
                  <a:lnTo>
                    <a:pt x="1306" y="11307"/>
                  </a:lnTo>
                  <a:lnTo>
                    <a:pt x="1405" y="11326"/>
                  </a:lnTo>
                  <a:lnTo>
                    <a:pt x="1456" y="11327"/>
                  </a:lnTo>
                  <a:lnTo>
                    <a:pt x="1504" y="11325"/>
                  </a:lnTo>
                  <a:lnTo>
                    <a:pt x="1595" y="11307"/>
                  </a:lnTo>
                  <a:lnTo>
                    <a:pt x="1677" y="11273"/>
                  </a:lnTo>
                  <a:lnTo>
                    <a:pt x="1751" y="11222"/>
                  </a:lnTo>
                  <a:lnTo>
                    <a:pt x="1784" y="11191"/>
                  </a:lnTo>
                  <a:lnTo>
                    <a:pt x="4310" y="8592"/>
                  </a:lnTo>
                  <a:lnTo>
                    <a:pt x="4346" y="8559"/>
                  </a:lnTo>
                  <a:lnTo>
                    <a:pt x="4426" y="8505"/>
                  </a:lnTo>
                  <a:lnTo>
                    <a:pt x="4513" y="8468"/>
                  </a:lnTo>
                  <a:lnTo>
                    <a:pt x="4607" y="8449"/>
                  </a:lnTo>
                  <a:lnTo>
                    <a:pt x="4655" y="8448"/>
                  </a:lnTo>
                  <a:lnTo>
                    <a:pt x="4703" y="8449"/>
                  </a:lnTo>
                  <a:lnTo>
                    <a:pt x="4797" y="8468"/>
                  </a:lnTo>
                  <a:lnTo>
                    <a:pt x="4885" y="8505"/>
                  </a:lnTo>
                  <a:lnTo>
                    <a:pt x="4964" y="8559"/>
                  </a:lnTo>
                  <a:lnTo>
                    <a:pt x="4999" y="8592"/>
                  </a:lnTo>
                  <a:lnTo>
                    <a:pt x="7527" y="11191"/>
                  </a:lnTo>
                  <a:lnTo>
                    <a:pt x="7560" y="11222"/>
                  </a:lnTo>
                  <a:lnTo>
                    <a:pt x="7633" y="11273"/>
                  </a:lnTo>
                  <a:lnTo>
                    <a:pt x="7714" y="11307"/>
                  </a:lnTo>
                  <a:lnTo>
                    <a:pt x="7803" y="11325"/>
                  </a:lnTo>
                  <a:lnTo>
                    <a:pt x="7852" y="11327"/>
                  </a:lnTo>
                  <a:lnTo>
                    <a:pt x="7902" y="11326"/>
                  </a:lnTo>
                  <a:lnTo>
                    <a:pt x="8002" y="11306"/>
                  </a:lnTo>
                  <a:lnTo>
                    <a:pt x="8095" y="11270"/>
                  </a:lnTo>
                  <a:lnTo>
                    <a:pt x="8179" y="11215"/>
                  </a:lnTo>
                  <a:lnTo>
                    <a:pt x="8215" y="11182"/>
                  </a:lnTo>
                  <a:lnTo>
                    <a:pt x="8248" y="11148"/>
                  </a:lnTo>
                  <a:lnTo>
                    <a:pt x="8298" y="11073"/>
                  </a:lnTo>
                  <a:lnTo>
                    <a:pt x="8331" y="10989"/>
                  </a:lnTo>
                  <a:lnTo>
                    <a:pt x="8349" y="10897"/>
                  </a:lnTo>
                  <a:lnTo>
                    <a:pt x="8350" y="10847"/>
                  </a:lnTo>
                  <a:lnTo>
                    <a:pt x="8352" y="10798"/>
                  </a:lnTo>
                  <a:lnTo>
                    <a:pt x="8370" y="10704"/>
                  </a:lnTo>
                  <a:lnTo>
                    <a:pt x="8408" y="10618"/>
                  </a:lnTo>
                  <a:lnTo>
                    <a:pt x="8460" y="10541"/>
                  </a:lnTo>
                  <a:lnTo>
                    <a:pt x="8524" y="10477"/>
                  </a:lnTo>
                  <a:lnTo>
                    <a:pt x="8601" y="10425"/>
                  </a:lnTo>
                  <a:lnTo>
                    <a:pt x="8687" y="10387"/>
                  </a:lnTo>
                  <a:lnTo>
                    <a:pt x="8781" y="10369"/>
                  </a:lnTo>
                  <a:lnTo>
                    <a:pt x="8830" y="10367"/>
                  </a:lnTo>
                  <a:lnTo>
                    <a:pt x="8880" y="10369"/>
                  </a:lnTo>
                  <a:lnTo>
                    <a:pt x="8974" y="10387"/>
                  </a:lnTo>
                  <a:lnTo>
                    <a:pt x="9058" y="10425"/>
                  </a:lnTo>
                  <a:lnTo>
                    <a:pt x="9136" y="10477"/>
                  </a:lnTo>
                  <a:lnTo>
                    <a:pt x="9201" y="10541"/>
                  </a:lnTo>
                  <a:lnTo>
                    <a:pt x="9253" y="10618"/>
                  </a:lnTo>
                  <a:lnTo>
                    <a:pt x="9289" y="10704"/>
                  </a:lnTo>
                  <a:lnTo>
                    <a:pt x="9308" y="10798"/>
                  </a:lnTo>
                  <a:lnTo>
                    <a:pt x="9310" y="10847"/>
                  </a:lnTo>
                  <a:lnTo>
                    <a:pt x="9309" y="10920"/>
                  </a:lnTo>
                  <a:lnTo>
                    <a:pt x="9295" y="11063"/>
                  </a:lnTo>
                  <a:lnTo>
                    <a:pt x="9267" y="11202"/>
                  </a:lnTo>
                  <a:lnTo>
                    <a:pt x="9227" y="11336"/>
                  </a:lnTo>
                  <a:lnTo>
                    <a:pt x="9174" y="11466"/>
                  </a:lnTo>
                  <a:lnTo>
                    <a:pt x="9107" y="11588"/>
                  </a:lnTo>
                  <a:lnTo>
                    <a:pt x="9030" y="11705"/>
                  </a:lnTo>
                  <a:lnTo>
                    <a:pt x="8939" y="11814"/>
                  </a:lnTo>
                  <a:lnTo>
                    <a:pt x="8890" y="11865"/>
                  </a:lnTo>
                  <a:lnTo>
                    <a:pt x="8837" y="11915"/>
                  </a:lnTo>
                  <a:lnTo>
                    <a:pt x="8724" y="12006"/>
                  </a:lnTo>
                  <a:lnTo>
                    <a:pt x="8602" y="12085"/>
                  </a:lnTo>
                  <a:lnTo>
                    <a:pt x="8474" y="12151"/>
                  </a:lnTo>
                  <a:lnTo>
                    <a:pt x="8340" y="12206"/>
                  </a:lnTo>
                  <a:lnTo>
                    <a:pt x="8200" y="12246"/>
                  </a:lnTo>
                  <a:lnTo>
                    <a:pt x="8058" y="12273"/>
                  </a:lnTo>
                  <a:lnTo>
                    <a:pt x="7913" y="12286"/>
                  </a:lnTo>
                  <a:lnTo>
                    <a:pt x="7841" y="12286"/>
                  </a:lnTo>
                  <a:lnTo>
                    <a:pt x="7767" y="12285"/>
                  </a:lnTo>
                  <a:lnTo>
                    <a:pt x="7626" y="12269"/>
                  </a:lnTo>
                  <a:lnTo>
                    <a:pt x="7489" y="12242"/>
                  </a:lnTo>
                  <a:lnTo>
                    <a:pt x="7358" y="12200"/>
                  </a:lnTo>
                  <a:lnTo>
                    <a:pt x="7232" y="12147"/>
                  </a:lnTo>
                  <a:lnTo>
                    <a:pt x="7111" y="12079"/>
                  </a:lnTo>
                  <a:lnTo>
                    <a:pt x="6997" y="12001"/>
                  </a:lnTo>
                  <a:lnTo>
                    <a:pt x="6889" y="11911"/>
                  </a:lnTo>
                  <a:lnTo>
                    <a:pt x="6839" y="11859"/>
                  </a:lnTo>
                  <a:lnTo>
                    <a:pt x="4655" y="9615"/>
                  </a:lnTo>
                  <a:lnTo>
                    <a:pt x="2472" y="11859"/>
                  </a:lnTo>
                  <a:lnTo>
                    <a:pt x="2422" y="11909"/>
                  </a:lnTo>
                  <a:lnTo>
                    <a:pt x="2315" y="12000"/>
                  </a:lnTo>
                  <a:lnTo>
                    <a:pt x="2201" y="12079"/>
                  </a:lnTo>
                  <a:lnTo>
                    <a:pt x="2080" y="12145"/>
                  </a:lnTo>
                  <a:lnTo>
                    <a:pt x="1955" y="12199"/>
                  </a:lnTo>
                  <a:lnTo>
                    <a:pt x="1823" y="12240"/>
                  </a:lnTo>
                  <a:lnTo>
                    <a:pt x="1686" y="12269"/>
                  </a:lnTo>
                  <a:lnTo>
                    <a:pt x="1545" y="12285"/>
                  </a:lnTo>
                  <a:lnTo>
                    <a:pt x="1473" y="12286"/>
                  </a:lnTo>
                  <a:lnTo>
                    <a:pt x="1460" y="12286"/>
                  </a:lnTo>
                  <a:lnTo>
                    <a:pt x="1447" y="12286"/>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8" name="자유형 23">
              <a:extLst>
                <a:ext uri="{FF2B5EF4-FFF2-40B4-BE49-F238E27FC236}">
                  <a16:creationId xmlns:a16="http://schemas.microsoft.com/office/drawing/2014/main" id="{BE81A917-AC2E-4A2D-8B6A-594A28B2A715}"/>
                </a:ext>
              </a:extLst>
            </p:cNvPr>
            <p:cNvSpPr>
              <a:spLocks/>
            </p:cNvSpPr>
            <p:nvPr/>
          </p:nvSpPr>
          <p:spPr bwMode="auto">
            <a:xfrm>
              <a:off x="6727675" y="4860102"/>
              <a:ext cx="284918" cy="249359"/>
            </a:xfrm>
            <a:custGeom>
              <a:avLst/>
              <a:gdLst>
                <a:gd name="connsiteX0" fmla="*/ 149021 w 448462"/>
                <a:gd name="connsiteY0" fmla="*/ 328125 h 392491"/>
                <a:gd name="connsiteX1" fmla="*/ 210588 w 448462"/>
                <a:gd name="connsiteY1" fmla="*/ 357224 h 392491"/>
                <a:gd name="connsiteX2" fmla="*/ 160375 w 448462"/>
                <a:gd name="connsiteY2" fmla="*/ 391211 h 392491"/>
                <a:gd name="connsiteX3" fmla="*/ 158502 w 448462"/>
                <a:gd name="connsiteY3" fmla="*/ 392025 h 392491"/>
                <a:gd name="connsiteX4" fmla="*/ 156629 w 448462"/>
                <a:gd name="connsiteY4" fmla="*/ 392491 h 392491"/>
                <a:gd name="connsiteX5" fmla="*/ 154757 w 448462"/>
                <a:gd name="connsiteY5" fmla="*/ 392375 h 392491"/>
                <a:gd name="connsiteX6" fmla="*/ 153001 w 448462"/>
                <a:gd name="connsiteY6" fmla="*/ 391676 h 392491"/>
                <a:gd name="connsiteX7" fmla="*/ 151362 w 448462"/>
                <a:gd name="connsiteY7" fmla="*/ 390396 h 392491"/>
                <a:gd name="connsiteX8" fmla="*/ 150075 w 448462"/>
                <a:gd name="connsiteY8" fmla="*/ 388883 h 392491"/>
                <a:gd name="connsiteX9" fmla="*/ 149255 w 448462"/>
                <a:gd name="connsiteY9" fmla="*/ 387137 h 392491"/>
                <a:gd name="connsiteX10" fmla="*/ 149021 w 448462"/>
                <a:gd name="connsiteY10" fmla="*/ 385158 h 392491"/>
                <a:gd name="connsiteX11" fmla="*/ 441235 w 448462"/>
                <a:gd name="connsiteY11" fmla="*/ 0 h 392491"/>
                <a:gd name="connsiteX12" fmla="*/ 442983 w 448462"/>
                <a:gd name="connsiteY12" fmla="*/ 233 h 392491"/>
                <a:gd name="connsiteX13" fmla="*/ 444615 w 448462"/>
                <a:gd name="connsiteY13" fmla="*/ 816 h 392491"/>
                <a:gd name="connsiteX14" fmla="*/ 446131 w 448462"/>
                <a:gd name="connsiteY14" fmla="*/ 1866 h 392491"/>
                <a:gd name="connsiteX15" fmla="*/ 447530 w 448462"/>
                <a:gd name="connsiteY15" fmla="*/ 3615 h 392491"/>
                <a:gd name="connsiteX16" fmla="*/ 448346 w 448462"/>
                <a:gd name="connsiteY16" fmla="*/ 5714 h 392491"/>
                <a:gd name="connsiteX17" fmla="*/ 448462 w 448462"/>
                <a:gd name="connsiteY17" fmla="*/ 7696 h 392491"/>
                <a:gd name="connsiteX18" fmla="*/ 447879 w 448462"/>
                <a:gd name="connsiteY18" fmla="*/ 9911 h 392491"/>
                <a:gd name="connsiteX19" fmla="*/ 307990 w 448462"/>
                <a:gd name="connsiteY19" fmla="*/ 362641 h 392491"/>
                <a:gd name="connsiteX20" fmla="*/ 306708 w 448462"/>
                <a:gd name="connsiteY20" fmla="*/ 364973 h 392491"/>
                <a:gd name="connsiteX21" fmla="*/ 305076 w 448462"/>
                <a:gd name="connsiteY21" fmla="*/ 366955 h 392491"/>
                <a:gd name="connsiteX22" fmla="*/ 303094 w 448462"/>
                <a:gd name="connsiteY22" fmla="*/ 368588 h 392491"/>
                <a:gd name="connsiteX23" fmla="*/ 300646 w 448462"/>
                <a:gd name="connsiteY23" fmla="*/ 369870 h 392491"/>
                <a:gd name="connsiteX24" fmla="*/ 298314 w 448462"/>
                <a:gd name="connsiteY24" fmla="*/ 370570 h 392491"/>
                <a:gd name="connsiteX25" fmla="*/ 295983 w 448462"/>
                <a:gd name="connsiteY25" fmla="*/ 370803 h 392491"/>
                <a:gd name="connsiteX26" fmla="*/ 293068 w 448462"/>
                <a:gd name="connsiteY26" fmla="*/ 370453 h 392491"/>
                <a:gd name="connsiteX27" fmla="*/ 290387 w 448462"/>
                <a:gd name="connsiteY27" fmla="*/ 369404 h 392491"/>
                <a:gd name="connsiteX28" fmla="*/ 148982 w 448462"/>
                <a:gd name="connsiteY28" fmla="*/ 302123 h 392491"/>
                <a:gd name="connsiteX29" fmla="*/ 347858 w 448462"/>
                <a:gd name="connsiteY29" fmla="*/ 102379 h 392491"/>
                <a:gd name="connsiteX30" fmla="*/ 120771 w 448462"/>
                <a:gd name="connsiteY30" fmla="*/ 288830 h 392491"/>
                <a:gd name="connsiteX31" fmla="*/ 7344 w 448462"/>
                <a:gd name="connsiteY31" fmla="*/ 234842 h 392491"/>
                <a:gd name="connsiteX32" fmla="*/ 4896 w 448462"/>
                <a:gd name="connsiteY32" fmla="*/ 233209 h 392491"/>
                <a:gd name="connsiteX33" fmla="*/ 2798 w 448462"/>
                <a:gd name="connsiteY33" fmla="*/ 231227 h 392491"/>
                <a:gd name="connsiteX34" fmla="*/ 1282 w 448462"/>
                <a:gd name="connsiteY34" fmla="*/ 228895 h 392491"/>
                <a:gd name="connsiteX35" fmla="*/ 349 w 448462"/>
                <a:gd name="connsiteY35" fmla="*/ 226213 h 392491"/>
                <a:gd name="connsiteX36" fmla="*/ 0 w 448462"/>
                <a:gd name="connsiteY36" fmla="*/ 223298 h 392491"/>
                <a:gd name="connsiteX37" fmla="*/ 233 w 448462"/>
                <a:gd name="connsiteY37" fmla="*/ 220499 h 392491"/>
                <a:gd name="connsiteX38" fmla="*/ 1165 w 448462"/>
                <a:gd name="connsiteY38" fmla="*/ 217701 h 392491"/>
                <a:gd name="connsiteX39" fmla="*/ 2681 w 448462"/>
                <a:gd name="connsiteY39" fmla="*/ 215252 h 392491"/>
                <a:gd name="connsiteX40" fmla="*/ 4779 w 448462"/>
                <a:gd name="connsiteY40" fmla="*/ 213270 h 392491"/>
                <a:gd name="connsiteX41" fmla="*/ 7227 w 448462"/>
                <a:gd name="connsiteY41" fmla="*/ 211754 h 392491"/>
                <a:gd name="connsiteX42" fmla="*/ 437971 w 448462"/>
                <a:gd name="connsiteY42" fmla="*/ 583 h 392491"/>
                <a:gd name="connsiteX43" fmla="*/ 439603 w 448462"/>
                <a:gd name="connsiteY43" fmla="*/ 117 h 392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48462" h="392491">
                  <a:moveTo>
                    <a:pt x="149021" y="328125"/>
                  </a:moveTo>
                  <a:lnTo>
                    <a:pt x="210588" y="357224"/>
                  </a:lnTo>
                  <a:lnTo>
                    <a:pt x="160375" y="391211"/>
                  </a:lnTo>
                  <a:lnTo>
                    <a:pt x="158502" y="392025"/>
                  </a:lnTo>
                  <a:lnTo>
                    <a:pt x="156629" y="392491"/>
                  </a:lnTo>
                  <a:lnTo>
                    <a:pt x="154757" y="392375"/>
                  </a:lnTo>
                  <a:lnTo>
                    <a:pt x="153001" y="391676"/>
                  </a:lnTo>
                  <a:lnTo>
                    <a:pt x="151362" y="390396"/>
                  </a:lnTo>
                  <a:lnTo>
                    <a:pt x="150075" y="388883"/>
                  </a:lnTo>
                  <a:lnTo>
                    <a:pt x="149255" y="387137"/>
                  </a:lnTo>
                  <a:lnTo>
                    <a:pt x="149021" y="385158"/>
                  </a:lnTo>
                  <a:close/>
                  <a:moveTo>
                    <a:pt x="441235" y="0"/>
                  </a:moveTo>
                  <a:lnTo>
                    <a:pt x="442983" y="233"/>
                  </a:lnTo>
                  <a:lnTo>
                    <a:pt x="444615" y="816"/>
                  </a:lnTo>
                  <a:lnTo>
                    <a:pt x="446131" y="1866"/>
                  </a:lnTo>
                  <a:lnTo>
                    <a:pt x="447530" y="3615"/>
                  </a:lnTo>
                  <a:lnTo>
                    <a:pt x="448346" y="5714"/>
                  </a:lnTo>
                  <a:lnTo>
                    <a:pt x="448462" y="7696"/>
                  </a:lnTo>
                  <a:lnTo>
                    <a:pt x="447879" y="9911"/>
                  </a:lnTo>
                  <a:lnTo>
                    <a:pt x="307990" y="362641"/>
                  </a:lnTo>
                  <a:lnTo>
                    <a:pt x="306708" y="364973"/>
                  </a:lnTo>
                  <a:lnTo>
                    <a:pt x="305076" y="366955"/>
                  </a:lnTo>
                  <a:lnTo>
                    <a:pt x="303094" y="368588"/>
                  </a:lnTo>
                  <a:lnTo>
                    <a:pt x="300646" y="369870"/>
                  </a:lnTo>
                  <a:lnTo>
                    <a:pt x="298314" y="370570"/>
                  </a:lnTo>
                  <a:lnTo>
                    <a:pt x="295983" y="370803"/>
                  </a:lnTo>
                  <a:lnTo>
                    <a:pt x="293068" y="370453"/>
                  </a:lnTo>
                  <a:lnTo>
                    <a:pt x="290387" y="369404"/>
                  </a:lnTo>
                  <a:lnTo>
                    <a:pt x="148982" y="302123"/>
                  </a:lnTo>
                  <a:lnTo>
                    <a:pt x="347858" y="102379"/>
                  </a:lnTo>
                  <a:lnTo>
                    <a:pt x="120771" y="288830"/>
                  </a:lnTo>
                  <a:lnTo>
                    <a:pt x="7344" y="234842"/>
                  </a:lnTo>
                  <a:lnTo>
                    <a:pt x="4896" y="233209"/>
                  </a:lnTo>
                  <a:lnTo>
                    <a:pt x="2798" y="231227"/>
                  </a:lnTo>
                  <a:lnTo>
                    <a:pt x="1282" y="228895"/>
                  </a:lnTo>
                  <a:lnTo>
                    <a:pt x="349" y="226213"/>
                  </a:lnTo>
                  <a:lnTo>
                    <a:pt x="0" y="223298"/>
                  </a:lnTo>
                  <a:lnTo>
                    <a:pt x="233" y="220499"/>
                  </a:lnTo>
                  <a:lnTo>
                    <a:pt x="1165" y="217701"/>
                  </a:lnTo>
                  <a:lnTo>
                    <a:pt x="2681" y="215252"/>
                  </a:lnTo>
                  <a:lnTo>
                    <a:pt x="4779" y="213270"/>
                  </a:lnTo>
                  <a:lnTo>
                    <a:pt x="7227" y="211754"/>
                  </a:lnTo>
                  <a:lnTo>
                    <a:pt x="437971" y="583"/>
                  </a:lnTo>
                  <a:lnTo>
                    <a:pt x="439603" y="117"/>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ko-KR" altLang="en-US">
                <a:solidFill>
                  <a:prstClr val="black"/>
                </a:solidFill>
              </a:endParaRPr>
            </a:p>
          </p:txBody>
        </p:sp>
        <p:sp>
          <p:nvSpPr>
            <p:cNvPr id="29" name="Freeform 6">
              <a:extLst>
                <a:ext uri="{FF2B5EF4-FFF2-40B4-BE49-F238E27FC236}">
                  <a16:creationId xmlns:a16="http://schemas.microsoft.com/office/drawing/2014/main" id="{4C782C95-FD63-43A6-B8EA-54CB5CF2BF44}"/>
                </a:ext>
              </a:extLst>
            </p:cNvPr>
            <p:cNvSpPr>
              <a:spLocks/>
            </p:cNvSpPr>
            <p:nvPr/>
          </p:nvSpPr>
          <p:spPr bwMode="auto">
            <a:xfrm rot="10800000" flipH="1" flipV="1">
              <a:off x="3970431" y="2728963"/>
              <a:ext cx="287896" cy="255248"/>
            </a:xfrm>
            <a:custGeom>
              <a:avLst/>
              <a:gdLst>
                <a:gd name="T0" fmla="*/ 2689 w 3491"/>
                <a:gd name="T1" fmla="*/ 15 h 3097"/>
                <a:gd name="T2" fmla="*/ 2963 w 3491"/>
                <a:gd name="T3" fmla="*/ 108 h 3097"/>
                <a:gd name="T4" fmla="*/ 3204 w 3491"/>
                <a:gd name="T5" fmla="*/ 281 h 3097"/>
                <a:gd name="T6" fmla="*/ 3382 w 3491"/>
                <a:gd name="T7" fmla="*/ 518 h 3097"/>
                <a:gd name="T8" fmla="*/ 3475 w 3491"/>
                <a:gd name="T9" fmla="*/ 786 h 3097"/>
                <a:gd name="T10" fmla="*/ 3486 w 3491"/>
                <a:gd name="T11" fmla="*/ 1066 h 3097"/>
                <a:gd name="T12" fmla="*/ 3413 w 3491"/>
                <a:gd name="T13" fmla="*/ 1339 h 3097"/>
                <a:gd name="T14" fmla="*/ 3256 w 3491"/>
                <a:gd name="T15" fmla="*/ 1586 h 3097"/>
                <a:gd name="T16" fmla="*/ 1965 w 3491"/>
                <a:gd name="T17" fmla="*/ 2838 h 3097"/>
                <a:gd name="T18" fmla="*/ 1873 w 3491"/>
                <a:gd name="T19" fmla="*/ 2828 h 3097"/>
                <a:gd name="T20" fmla="*/ 1821 w 3491"/>
                <a:gd name="T21" fmla="*/ 2749 h 3097"/>
                <a:gd name="T22" fmla="*/ 1853 w 3491"/>
                <a:gd name="T23" fmla="*/ 2662 h 3097"/>
                <a:gd name="T24" fmla="*/ 3153 w 3491"/>
                <a:gd name="T25" fmla="*/ 1355 h 3097"/>
                <a:gd name="T26" fmla="*/ 3242 w 3491"/>
                <a:gd name="T27" fmla="*/ 1126 h 3097"/>
                <a:gd name="T28" fmla="*/ 3253 w 3491"/>
                <a:gd name="T29" fmla="*/ 885 h 3097"/>
                <a:gd name="T30" fmla="*/ 3183 w 3491"/>
                <a:gd name="T31" fmla="*/ 653 h 3097"/>
                <a:gd name="T32" fmla="*/ 3035 w 3491"/>
                <a:gd name="T33" fmla="*/ 448 h 3097"/>
                <a:gd name="T34" fmla="*/ 2825 w 3491"/>
                <a:gd name="T35" fmla="*/ 301 h 3097"/>
                <a:gd name="T36" fmla="*/ 2586 w 3491"/>
                <a:gd name="T37" fmla="*/ 234 h 3097"/>
                <a:gd name="T38" fmla="*/ 2340 w 3491"/>
                <a:gd name="T39" fmla="*/ 243 h 3097"/>
                <a:gd name="T40" fmla="*/ 2108 w 3491"/>
                <a:gd name="T41" fmla="*/ 331 h 3097"/>
                <a:gd name="T42" fmla="*/ 378 w 3491"/>
                <a:gd name="T43" fmla="*/ 1972 h 3097"/>
                <a:gd name="T44" fmla="*/ 258 w 3491"/>
                <a:gd name="T45" fmla="*/ 2149 h 3097"/>
                <a:gd name="T46" fmla="*/ 218 w 3491"/>
                <a:gd name="T47" fmla="*/ 2350 h 3097"/>
                <a:gd name="T48" fmla="*/ 258 w 3491"/>
                <a:gd name="T49" fmla="*/ 2551 h 3097"/>
                <a:gd name="T50" fmla="*/ 378 w 3491"/>
                <a:gd name="T51" fmla="*/ 2728 h 3097"/>
                <a:gd name="T52" fmla="*/ 558 w 3491"/>
                <a:gd name="T53" fmla="*/ 2846 h 3097"/>
                <a:gd name="T54" fmla="*/ 763 w 3491"/>
                <a:gd name="T55" fmla="*/ 2885 h 3097"/>
                <a:gd name="T56" fmla="*/ 968 w 3491"/>
                <a:gd name="T57" fmla="*/ 2846 h 3097"/>
                <a:gd name="T58" fmla="*/ 1149 w 3491"/>
                <a:gd name="T59" fmla="*/ 2728 h 3097"/>
                <a:gd name="T60" fmla="*/ 2809 w 3491"/>
                <a:gd name="T61" fmla="*/ 1091 h 3097"/>
                <a:gd name="T62" fmla="*/ 2837 w 3491"/>
                <a:gd name="T63" fmla="*/ 942 h 3097"/>
                <a:gd name="T64" fmla="*/ 2791 w 3491"/>
                <a:gd name="T65" fmla="*/ 797 h 3097"/>
                <a:gd name="T66" fmla="*/ 2677 w 3491"/>
                <a:gd name="T67" fmla="*/ 685 h 3097"/>
                <a:gd name="T68" fmla="*/ 2528 w 3491"/>
                <a:gd name="T69" fmla="*/ 641 h 3097"/>
                <a:gd name="T70" fmla="*/ 2377 w 3491"/>
                <a:gd name="T71" fmla="*/ 668 h 3097"/>
                <a:gd name="T72" fmla="*/ 1082 w 3491"/>
                <a:gd name="T73" fmla="*/ 1906 h 3097"/>
                <a:gd name="T74" fmla="*/ 992 w 3491"/>
                <a:gd name="T75" fmla="*/ 1937 h 3097"/>
                <a:gd name="T76" fmla="*/ 911 w 3491"/>
                <a:gd name="T77" fmla="*/ 1887 h 3097"/>
                <a:gd name="T78" fmla="*/ 900 w 3491"/>
                <a:gd name="T79" fmla="*/ 1796 h 3097"/>
                <a:gd name="T80" fmla="*/ 2165 w 3491"/>
                <a:gd name="T81" fmla="*/ 546 h 3097"/>
                <a:gd name="T82" fmla="*/ 2354 w 3491"/>
                <a:gd name="T83" fmla="*/ 449 h 3097"/>
                <a:gd name="T84" fmla="*/ 2562 w 3491"/>
                <a:gd name="T85" fmla="*/ 429 h 3097"/>
                <a:gd name="T86" fmla="*/ 2763 w 3491"/>
                <a:gd name="T87" fmla="*/ 488 h 3097"/>
                <a:gd name="T88" fmla="*/ 2932 w 3491"/>
                <a:gd name="T89" fmla="*/ 623 h 3097"/>
                <a:gd name="T90" fmla="*/ 3032 w 3491"/>
                <a:gd name="T91" fmla="*/ 809 h 3097"/>
                <a:gd name="T92" fmla="*/ 3053 w 3491"/>
                <a:gd name="T93" fmla="*/ 1012 h 3097"/>
                <a:gd name="T94" fmla="*/ 2993 w 3491"/>
                <a:gd name="T95" fmla="*/ 1209 h 3097"/>
                <a:gd name="T96" fmla="*/ 1303 w 3491"/>
                <a:gd name="T97" fmla="*/ 2879 h 3097"/>
                <a:gd name="T98" fmla="*/ 1094 w 3491"/>
                <a:gd name="T99" fmla="*/ 3025 h 3097"/>
                <a:gd name="T100" fmla="*/ 855 w 3491"/>
                <a:gd name="T101" fmla="*/ 3092 h 3097"/>
                <a:gd name="T102" fmla="*/ 609 w 3491"/>
                <a:gd name="T103" fmla="*/ 3083 h 3097"/>
                <a:gd name="T104" fmla="*/ 377 w 3491"/>
                <a:gd name="T105" fmla="*/ 2995 h 3097"/>
                <a:gd name="T106" fmla="*/ 178 w 3491"/>
                <a:gd name="T107" fmla="*/ 2832 h 3097"/>
                <a:gd name="T108" fmla="*/ 51 w 3491"/>
                <a:gd name="T109" fmla="*/ 2617 h 3097"/>
                <a:gd name="T110" fmla="*/ 0 w 3491"/>
                <a:gd name="T111" fmla="*/ 2381 h 3097"/>
                <a:gd name="T112" fmla="*/ 30 w 3491"/>
                <a:gd name="T113" fmla="*/ 2141 h 3097"/>
                <a:gd name="T114" fmla="*/ 139 w 3491"/>
                <a:gd name="T115" fmla="*/ 1920 h 3097"/>
                <a:gd name="T116" fmla="*/ 1872 w 3491"/>
                <a:gd name="T117" fmla="*/ 230 h 3097"/>
                <a:gd name="T118" fmla="*/ 2123 w 3491"/>
                <a:gd name="T119" fmla="*/ 76 h 3097"/>
                <a:gd name="T120" fmla="*/ 2402 w 3491"/>
                <a:gd name="T121" fmla="*/ 5 h 3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91" h="3097">
                  <a:moveTo>
                    <a:pt x="2474" y="0"/>
                  </a:moveTo>
                  <a:lnTo>
                    <a:pt x="2546" y="0"/>
                  </a:lnTo>
                  <a:lnTo>
                    <a:pt x="2618" y="5"/>
                  </a:lnTo>
                  <a:lnTo>
                    <a:pt x="2689" y="15"/>
                  </a:lnTo>
                  <a:lnTo>
                    <a:pt x="2758" y="31"/>
                  </a:lnTo>
                  <a:lnTo>
                    <a:pt x="2828" y="51"/>
                  </a:lnTo>
                  <a:lnTo>
                    <a:pt x="2896" y="76"/>
                  </a:lnTo>
                  <a:lnTo>
                    <a:pt x="2963" y="108"/>
                  </a:lnTo>
                  <a:lnTo>
                    <a:pt x="3026" y="143"/>
                  </a:lnTo>
                  <a:lnTo>
                    <a:pt x="3088" y="183"/>
                  </a:lnTo>
                  <a:lnTo>
                    <a:pt x="3147" y="230"/>
                  </a:lnTo>
                  <a:lnTo>
                    <a:pt x="3204" y="281"/>
                  </a:lnTo>
                  <a:lnTo>
                    <a:pt x="3256" y="336"/>
                  </a:lnTo>
                  <a:lnTo>
                    <a:pt x="3303" y="394"/>
                  </a:lnTo>
                  <a:lnTo>
                    <a:pt x="3345" y="455"/>
                  </a:lnTo>
                  <a:lnTo>
                    <a:pt x="3382" y="518"/>
                  </a:lnTo>
                  <a:lnTo>
                    <a:pt x="3413" y="582"/>
                  </a:lnTo>
                  <a:lnTo>
                    <a:pt x="3439" y="650"/>
                  </a:lnTo>
                  <a:lnTo>
                    <a:pt x="3460" y="717"/>
                  </a:lnTo>
                  <a:lnTo>
                    <a:pt x="3475" y="786"/>
                  </a:lnTo>
                  <a:lnTo>
                    <a:pt x="3486" y="856"/>
                  </a:lnTo>
                  <a:lnTo>
                    <a:pt x="3491" y="926"/>
                  </a:lnTo>
                  <a:lnTo>
                    <a:pt x="3491" y="996"/>
                  </a:lnTo>
                  <a:lnTo>
                    <a:pt x="3486" y="1066"/>
                  </a:lnTo>
                  <a:lnTo>
                    <a:pt x="3475" y="1136"/>
                  </a:lnTo>
                  <a:lnTo>
                    <a:pt x="3460" y="1205"/>
                  </a:lnTo>
                  <a:lnTo>
                    <a:pt x="3439" y="1273"/>
                  </a:lnTo>
                  <a:lnTo>
                    <a:pt x="3413" y="1339"/>
                  </a:lnTo>
                  <a:lnTo>
                    <a:pt x="3382" y="1404"/>
                  </a:lnTo>
                  <a:lnTo>
                    <a:pt x="3345" y="1467"/>
                  </a:lnTo>
                  <a:lnTo>
                    <a:pt x="3303" y="1528"/>
                  </a:lnTo>
                  <a:lnTo>
                    <a:pt x="3256" y="1586"/>
                  </a:lnTo>
                  <a:lnTo>
                    <a:pt x="3204" y="1641"/>
                  </a:lnTo>
                  <a:lnTo>
                    <a:pt x="2007" y="2813"/>
                  </a:lnTo>
                  <a:lnTo>
                    <a:pt x="1988" y="2828"/>
                  </a:lnTo>
                  <a:lnTo>
                    <a:pt x="1965" y="2838"/>
                  </a:lnTo>
                  <a:lnTo>
                    <a:pt x="1942" y="2844"/>
                  </a:lnTo>
                  <a:lnTo>
                    <a:pt x="1918" y="2844"/>
                  </a:lnTo>
                  <a:lnTo>
                    <a:pt x="1894" y="2838"/>
                  </a:lnTo>
                  <a:lnTo>
                    <a:pt x="1873" y="2828"/>
                  </a:lnTo>
                  <a:lnTo>
                    <a:pt x="1853" y="2813"/>
                  </a:lnTo>
                  <a:lnTo>
                    <a:pt x="1837" y="2793"/>
                  </a:lnTo>
                  <a:lnTo>
                    <a:pt x="1827" y="2772"/>
                  </a:lnTo>
                  <a:lnTo>
                    <a:pt x="1821" y="2749"/>
                  </a:lnTo>
                  <a:lnTo>
                    <a:pt x="1821" y="2726"/>
                  </a:lnTo>
                  <a:lnTo>
                    <a:pt x="1827" y="2703"/>
                  </a:lnTo>
                  <a:lnTo>
                    <a:pt x="1837" y="2681"/>
                  </a:lnTo>
                  <a:lnTo>
                    <a:pt x="1853" y="2662"/>
                  </a:lnTo>
                  <a:lnTo>
                    <a:pt x="3035" y="1505"/>
                  </a:lnTo>
                  <a:lnTo>
                    <a:pt x="3079" y="1458"/>
                  </a:lnTo>
                  <a:lnTo>
                    <a:pt x="3118" y="1407"/>
                  </a:lnTo>
                  <a:lnTo>
                    <a:pt x="3153" y="1355"/>
                  </a:lnTo>
                  <a:lnTo>
                    <a:pt x="3183" y="1300"/>
                  </a:lnTo>
                  <a:lnTo>
                    <a:pt x="3208" y="1243"/>
                  </a:lnTo>
                  <a:lnTo>
                    <a:pt x="3228" y="1185"/>
                  </a:lnTo>
                  <a:lnTo>
                    <a:pt x="3242" y="1126"/>
                  </a:lnTo>
                  <a:lnTo>
                    <a:pt x="3253" y="1066"/>
                  </a:lnTo>
                  <a:lnTo>
                    <a:pt x="3257" y="1006"/>
                  </a:lnTo>
                  <a:lnTo>
                    <a:pt x="3257" y="946"/>
                  </a:lnTo>
                  <a:lnTo>
                    <a:pt x="3253" y="885"/>
                  </a:lnTo>
                  <a:lnTo>
                    <a:pt x="3242" y="826"/>
                  </a:lnTo>
                  <a:lnTo>
                    <a:pt x="3228" y="766"/>
                  </a:lnTo>
                  <a:lnTo>
                    <a:pt x="3208" y="709"/>
                  </a:lnTo>
                  <a:lnTo>
                    <a:pt x="3183" y="653"/>
                  </a:lnTo>
                  <a:lnTo>
                    <a:pt x="3153" y="598"/>
                  </a:lnTo>
                  <a:lnTo>
                    <a:pt x="3118" y="545"/>
                  </a:lnTo>
                  <a:lnTo>
                    <a:pt x="3079" y="495"/>
                  </a:lnTo>
                  <a:lnTo>
                    <a:pt x="3035" y="448"/>
                  </a:lnTo>
                  <a:lnTo>
                    <a:pt x="2985" y="403"/>
                  </a:lnTo>
                  <a:lnTo>
                    <a:pt x="2935" y="364"/>
                  </a:lnTo>
                  <a:lnTo>
                    <a:pt x="2881" y="331"/>
                  </a:lnTo>
                  <a:lnTo>
                    <a:pt x="2825" y="301"/>
                  </a:lnTo>
                  <a:lnTo>
                    <a:pt x="2767" y="277"/>
                  </a:lnTo>
                  <a:lnTo>
                    <a:pt x="2708" y="258"/>
                  </a:lnTo>
                  <a:lnTo>
                    <a:pt x="2648" y="243"/>
                  </a:lnTo>
                  <a:lnTo>
                    <a:pt x="2586" y="234"/>
                  </a:lnTo>
                  <a:lnTo>
                    <a:pt x="2525" y="229"/>
                  </a:lnTo>
                  <a:lnTo>
                    <a:pt x="2464" y="229"/>
                  </a:lnTo>
                  <a:lnTo>
                    <a:pt x="2402" y="234"/>
                  </a:lnTo>
                  <a:lnTo>
                    <a:pt x="2340" y="243"/>
                  </a:lnTo>
                  <a:lnTo>
                    <a:pt x="2280" y="258"/>
                  </a:lnTo>
                  <a:lnTo>
                    <a:pt x="2221" y="277"/>
                  </a:lnTo>
                  <a:lnTo>
                    <a:pt x="2164" y="301"/>
                  </a:lnTo>
                  <a:lnTo>
                    <a:pt x="2108" y="331"/>
                  </a:lnTo>
                  <a:lnTo>
                    <a:pt x="2055" y="364"/>
                  </a:lnTo>
                  <a:lnTo>
                    <a:pt x="2003" y="403"/>
                  </a:lnTo>
                  <a:lnTo>
                    <a:pt x="1955" y="448"/>
                  </a:lnTo>
                  <a:lnTo>
                    <a:pt x="378" y="1972"/>
                  </a:lnTo>
                  <a:lnTo>
                    <a:pt x="341" y="2013"/>
                  </a:lnTo>
                  <a:lnTo>
                    <a:pt x="307" y="2057"/>
                  </a:lnTo>
                  <a:lnTo>
                    <a:pt x="280" y="2102"/>
                  </a:lnTo>
                  <a:lnTo>
                    <a:pt x="258" y="2149"/>
                  </a:lnTo>
                  <a:lnTo>
                    <a:pt x="241" y="2199"/>
                  </a:lnTo>
                  <a:lnTo>
                    <a:pt x="228" y="2248"/>
                  </a:lnTo>
                  <a:lnTo>
                    <a:pt x="220" y="2299"/>
                  </a:lnTo>
                  <a:lnTo>
                    <a:pt x="218" y="2350"/>
                  </a:lnTo>
                  <a:lnTo>
                    <a:pt x="220" y="2402"/>
                  </a:lnTo>
                  <a:lnTo>
                    <a:pt x="228" y="2452"/>
                  </a:lnTo>
                  <a:lnTo>
                    <a:pt x="241" y="2503"/>
                  </a:lnTo>
                  <a:lnTo>
                    <a:pt x="258" y="2551"/>
                  </a:lnTo>
                  <a:lnTo>
                    <a:pt x="280" y="2599"/>
                  </a:lnTo>
                  <a:lnTo>
                    <a:pt x="307" y="2644"/>
                  </a:lnTo>
                  <a:lnTo>
                    <a:pt x="341" y="2687"/>
                  </a:lnTo>
                  <a:lnTo>
                    <a:pt x="378" y="2728"/>
                  </a:lnTo>
                  <a:lnTo>
                    <a:pt x="419" y="2765"/>
                  </a:lnTo>
                  <a:lnTo>
                    <a:pt x="463" y="2796"/>
                  </a:lnTo>
                  <a:lnTo>
                    <a:pt x="509" y="2824"/>
                  </a:lnTo>
                  <a:lnTo>
                    <a:pt x="558" y="2846"/>
                  </a:lnTo>
                  <a:lnTo>
                    <a:pt x="608" y="2863"/>
                  </a:lnTo>
                  <a:lnTo>
                    <a:pt x="660" y="2874"/>
                  </a:lnTo>
                  <a:lnTo>
                    <a:pt x="711" y="2882"/>
                  </a:lnTo>
                  <a:lnTo>
                    <a:pt x="763" y="2885"/>
                  </a:lnTo>
                  <a:lnTo>
                    <a:pt x="816" y="2882"/>
                  </a:lnTo>
                  <a:lnTo>
                    <a:pt x="867" y="2874"/>
                  </a:lnTo>
                  <a:lnTo>
                    <a:pt x="919" y="2863"/>
                  </a:lnTo>
                  <a:lnTo>
                    <a:pt x="968" y="2846"/>
                  </a:lnTo>
                  <a:lnTo>
                    <a:pt x="1018" y="2824"/>
                  </a:lnTo>
                  <a:lnTo>
                    <a:pt x="1064" y="2796"/>
                  </a:lnTo>
                  <a:lnTo>
                    <a:pt x="1108" y="2765"/>
                  </a:lnTo>
                  <a:lnTo>
                    <a:pt x="1149" y="2728"/>
                  </a:lnTo>
                  <a:lnTo>
                    <a:pt x="2741" y="1187"/>
                  </a:lnTo>
                  <a:lnTo>
                    <a:pt x="2768" y="1158"/>
                  </a:lnTo>
                  <a:lnTo>
                    <a:pt x="2791" y="1125"/>
                  </a:lnTo>
                  <a:lnTo>
                    <a:pt x="2809" y="1091"/>
                  </a:lnTo>
                  <a:lnTo>
                    <a:pt x="2823" y="1055"/>
                  </a:lnTo>
                  <a:lnTo>
                    <a:pt x="2831" y="1018"/>
                  </a:lnTo>
                  <a:lnTo>
                    <a:pt x="2837" y="980"/>
                  </a:lnTo>
                  <a:lnTo>
                    <a:pt x="2837" y="942"/>
                  </a:lnTo>
                  <a:lnTo>
                    <a:pt x="2831" y="904"/>
                  </a:lnTo>
                  <a:lnTo>
                    <a:pt x="2823" y="867"/>
                  </a:lnTo>
                  <a:lnTo>
                    <a:pt x="2809" y="832"/>
                  </a:lnTo>
                  <a:lnTo>
                    <a:pt x="2791" y="797"/>
                  </a:lnTo>
                  <a:lnTo>
                    <a:pt x="2768" y="764"/>
                  </a:lnTo>
                  <a:lnTo>
                    <a:pt x="2741" y="734"/>
                  </a:lnTo>
                  <a:lnTo>
                    <a:pt x="2710" y="707"/>
                  </a:lnTo>
                  <a:lnTo>
                    <a:pt x="2677" y="685"/>
                  </a:lnTo>
                  <a:lnTo>
                    <a:pt x="2642" y="668"/>
                  </a:lnTo>
                  <a:lnTo>
                    <a:pt x="2605" y="654"/>
                  </a:lnTo>
                  <a:lnTo>
                    <a:pt x="2567" y="645"/>
                  </a:lnTo>
                  <a:lnTo>
                    <a:pt x="2528" y="641"/>
                  </a:lnTo>
                  <a:lnTo>
                    <a:pt x="2490" y="641"/>
                  </a:lnTo>
                  <a:lnTo>
                    <a:pt x="2452" y="645"/>
                  </a:lnTo>
                  <a:lnTo>
                    <a:pt x="2415" y="654"/>
                  </a:lnTo>
                  <a:lnTo>
                    <a:pt x="2377" y="668"/>
                  </a:lnTo>
                  <a:lnTo>
                    <a:pt x="2343" y="685"/>
                  </a:lnTo>
                  <a:lnTo>
                    <a:pt x="2309" y="707"/>
                  </a:lnTo>
                  <a:lnTo>
                    <a:pt x="2278" y="734"/>
                  </a:lnTo>
                  <a:lnTo>
                    <a:pt x="1082" y="1906"/>
                  </a:lnTo>
                  <a:lnTo>
                    <a:pt x="1062" y="1922"/>
                  </a:lnTo>
                  <a:lnTo>
                    <a:pt x="1040" y="1931"/>
                  </a:lnTo>
                  <a:lnTo>
                    <a:pt x="1017" y="1937"/>
                  </a:lnTo>
                  <a:lnTo>
                    <a:pt x="992" y="1937"/>
                  </a:lnTo>
                  <a:lnTo>
                    <a:pt x="969" y="1931"/>
                  </a:lnTo>
                  <a:lnTo>
                    <a:pt x="947" y="1922"/>
                  </a:lnTo>
                  <a:lnTo>
                    <a:pt x="927" y="1906"/>
                  </a:lnTo>
                  <a:lnTo>
                    <a:pt x="911" y="1887"/>
                  </a:lnTo>
                  <a:lnTo>
                    <a:pt x="900" y="1865"/>
                  </a:lnTo>
                  <a:lnTo>
                    <a:pt x="896" y="1842"/>
                  </a:lnTo>
                  <a:lnTo>
                    <a:pt x="896" y="1819"/>
                  </a:lnTo>
                  <a:lnTo>
                    <a:pt x="900" y="1796"/>
                  </a:lnTo>
                  <a:lnTo>
                    <a:pt x="911" y="1775"/>
                  </a:lnTo>
                  <a:lnTo>
                    <a:pt x="927" y="1755"/>
                  </a:lnTo>
                  <a:lnTo>
                    <a:pt x="2123" y="583"/>
                  </a:lnTo>
                  <a:lnTo>
                    <a:pt x="2165" y="546"/>
                  </a:lnTo>
                  <a:lnTo>
                    <a:pt x="2209" y="515"/>
                  </a:lnTo>
                  <a:lnTo>
                    <a:pt x="2255" y="488"/>
                  </a:lnTo>
                  <a:lnTo>
                    <a:pt x="2304" y="465"/>
                  </a:lnTo>
                  <a:lnTo>
                    <a:pt x="2354" y="449"/>
                  </a:lnTo>
                  <a:lnTo>
                    <a:pt x="2405" y="436"/>
                  </a:lnTo>
                  <a:lnTo>
                    <a:pt x="2457" y="429"/>
                  </a:lnTo>
                  <a:lnTo>
                    <a:pt x="2509" y="427"/>
                  </a:lnTo>
                  <a:lnTo>
                    <a:pt x="2562" y="429"/>
                  </a:lnTo>
                  <a:lnTo>
                    <a:pt x="2613" y="436"/>
                  </a:lnTo>
                  <a:lnTo>
                    <a:pt x="2665" y="449"/>
                  </a:lnTo>
                  <a:lnTo>
                    <a:pt x="2714" y="465"/>
                  </a:lnTo>
                  <a:lnTo>
                    <a:pt x="2763" y="488"/>
                  </a:lnTo>
                  <a:lnTo>
                    <a:pt x="2810" y="515"/>
                  </a:lnTo>
                  <a:lnTo>
                    <a:pt x="2854" y="546"/>
                  </a:lnTo>
                  <a:lnTo>
                    <a:pt x="2895" y="583"/>
                  </a:lnTo>
                  <a:lnTo>
                    <a:pt x="2932" y="623"/>
                  </a:lnTo>
                  <a:lnTo>
                    <a:pt x="2965" y="666"/>
                  </a:lnTo>
                  <a:lnTo>
                    <a:pt x="2993" y="713"/>
                  </a:lnTo>
                  <a:lnTo>
                    <a:pt x="3015" y="760"/>
                  </a:lnTo>
                  <a:lnTo>
                    <a:pt x="3032" y="809"/>
                  </a:lnTo>
                  <a:lnTo>
                    <a:pt x="3045" y="859"/>
                  </a:lnTo>
                  <a:lnTo>
                    <a:pt x="3053" y="910"/>
                  </a:lnTo>
                  <a:lnTo>
                    <a:pt x="3055" y="961"/>
                  </a:lnTo>
                  <a:lnTo>
                    <a:pt x="3053" y="1012"/>
                  </a:lnTo>
                  <a:lnTo>
                    <a:pt x="3045" y="1063"/>
                  </a:lnTo>
                  <a:lnTo>
                    <a:pt x="3032" y="1113"/>
                  </a:lnTo>
                  <a:lnTo>
                    <a:pt x="3015" y="1162"/>
                  </a:lnTo>
                  <a:lnTo>
                    <a:pt x="2993" y="1209"/>
                  </a:lnTo>
                  <a:lnTo>
                    <a:pt x="2965" y="1255"/>
                  </a:lnTo>
                  <a:lnTo>
                    <a:pt x="2932" y="1298"/>
                  </a:lnTo>
                  <a:lnTo>
                    <a:pt x="2895" y="1339"/>
                  </a:lnTo>
                  <a:lnTo>
                    <a:pt x="1303" y="2879"/>
                  </a:lnTo>
                  <a:lnTo>
                    <a:pt x="1255" y="2923"/>
                  </a:lnTo>
                  <a:lnTo>
                    <a:pt x="1203" y="2962"/>
                  </a:lnTo>
                  <a:lnTo>
                    <a:pt x="1150" y="2995"/>
                  </a:lnTo>
                  <a:lnTo>
                    <a:pt x="1094" y="3025"/>
                  </a:lnTo>
                  <a:lnTo>
                    <a:pt x="1036" y="3049"/>
                  </a:lnTo>
                  <a:lnTo>
                    <a:pt x="977" y="3068"/>
                  </a:lnTo>
                  <a:lnTo>
                    <a:pt x="917" y="3083"/>
                  </a:lnTo>
                  <a:lnTo>
                    <a:pt x="855" y="3092"/>
                  </a:lnTo>
                  <a:lnTo>
                    <a:pt x="794" y="3097"/>
                  </a:lnTo>
                  <a:lnTo>
                    <a:pt x="733" y="3097"/>
                  </a:lnTo>
                  <a:lnTo>
                    <a:pt x="671" y="3092"/>
                  </a:lnTo>
                  <a:lnTo>
                    <a:pt x="609" y="3083"/>
                  </a:lnTo>
                  <a:lnTo>
                    <a:pt x="549" y="3068"/>
                  </a:lnTo>
                  <a:lnTo>
                    <a:pt x="490" y="3049"/>
                  </a:lnTo>
                  <a:lnTo>
                    <a:pt x="433" y="3025"/>
                  </a:lnTo>
                  <a:lnTo>
                    <a:pt x="377" y="2995"/>
                  </a:lnTo>
                  <a:lnTo>
                    <a:pt x="323" y="2962"/>
                  </a:lnTo>
                  <a:lnTo>
                    <a:pt x="272" y="2923"/>
                  </a:lnTo>
                  <a:lnTo>
                    <a:pt x="224" y="2879"/>
                  </a:lnTo>
                  <a:lnTo>
                    <a:pt x="178" y="2832"/>
                  </a:lnTo>
                  <a:lnTo>
                    <a:pt x="139" y="2782"/>
                  </a:lnTo>
                  <a:lnTo>
                    <a:pt x="104" y="2729"/>
                  </a:lnTo>
                  <a:lnTo>
                    <a:pt x="75" y="2674"/>
                  </a:lnTo>
                  <a:lnTo>
                    <a:pt x="51" y="2617"/>
                  </a:lnTo>
                  <a:lnTo>
                    <a:pt x="30" y="2560"/>
                  </a:lnTo>
                  <a:lnTo>
                    <a:pt x="15" y="2501"/>
                  </a:lnTo>
                  <a:lnTo>
                    <a:pt x="5" y="2441"/>
                  </a:lnTo>
                  <a:lnTo>
                    <a:pt x="0" y="2381"/>
                  </a:lnTo>
                  <a:lnTo>
                    <a:pt x="0" y="2321"/>
                  </a:lnTo>
                  <a:lnTo>
                    <a:pt x="5" y="2260"/>
                  </a:lnTo>
                  <a:lnTo>
                    <a:pt x="15" y="2200"/>
                  </a:lnTo>
                  <a:lnTo>
                    <a:pt x="30" y="2141"/>
                  </a:lnTo>
                  <a:lnTo>
                    <a:pt x="51" y="2083"/>
                  </a:lnTo>
                  <a:lnTo>
                    <a:pt x="75" y="2027"/>
                  </a:lnTo>
                  <a:lnTo>
                    <a:pt x="104" y="1972"/>
                  </a:lnTo>
                  <a:lnTo>
                    <a:pt x="139" y="1920"/>
                  </a:lnTo>
                  <a:lnTo>
                    <a:pt x="178" y="1869"/>
                  </a:lnTo>
                  <a:lnTo>
                    <a:pt x="224" y="1822"/>
                  </a:lnTo>
                  <a:lnTo>
                    <a:pt x="1815" y="281"/>
                  </a:lnTo>
                  <a:lnTo>
                    <a:pt x="1872" y="230"/>
                  </a:lnTo>
                  <a:lnTo>
                    <a:pt x="1931" y="183"/>
                  </a:lnTo>
                  <a:lnTo>
                    <a:pt x="1992" y="143"/>
                  </a:lnTo>
                  <a:lnTo>
                    <a:pt x="2057" y="108"/>
                  </a:lnTo>
                  <a:lnTo>
                    <a:pt x="2123" y="76"/>
                  </a:lnTo>
                  <a:lnTo>
                    <a:pt x="2191" y="51"/>
                  </a:lnTo>
                  <a:lnTo>
                    <a:pt x="2261" y="31"/>
                  </a:lnTo>
                  <a:lnTo>
                    <a:pt x="2331" y="15"/>
                  </a:lnTo>
                  <a:lnTo>
                    <a:pt x="2402" y="5"/>
                  </a:lnTo>
                  <a:lnTo>
                    <a:pt x="2474"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nvGrpSpPr>
            <p:cNvPr id="30" name="그룹 35">
              <a:extLst>
                <a:ext uri="{FF2B5EF4-FFF2-40B4-BE49-F238E27FC236}">
                  <a16:creationId xmlns:a16="http://schemas.microsoft.com/office/drawing/2014/main" id="{61722445-A953-4F07-9912-D777DEB3DDE2}"/>
                </a:ext>
              </a:extLst>
            </p:cNvPr>
            <p:cNvGrpSpPr/>
            <p:nvPr/>
          </p:nvGrpSpPr>
          <p:grpSpPr>
            <a:xfrm flipV="1">
              <a:off x="5386766" y="3920888"/>
              <a:ext cx="2846547" cy="1446846"/>
              <a:chOff x="2031517" y="2753557"/>
              <a:chExt cx="2846547" cy="1446846"/>
            </a:xfrm>
          </p:grpSpPr>
          <p:sp>
            <p:nvSpPr>
              <p:cNvPr id="31" name="타원 36">
                <a:extLst>
                  <a:ext uri="{FF2B5EF4-FFF2-40B4-BE49-F238E27FC236}">
                    <a16:creationId xmlns:a16="http://schemas.microsoft.com/office/drawing/2014/main" id="{5E9324B6-9F7C-40F3-AFA4-F703148196B0}"/>
                  </a:ext>
                </a:extLst>
              </p:cNvPr>
              <p:cNvSpPr/>
              <p:nvPr/>
            </p:nvSpPr>
            <p:spPr>
              <a:xfrm>
                <a:off x="2031517" y="3960021"/>
                <a:ext cx="240382" cy="240382"/>
              </a:xfrm>
              <a:prstGeom prst="ellipse">
                <a:avLst/>
              </a:prstGeom>
              <a:solidFill>
                <a:srgbClr val="FF5500">
                  <a:alpha val="62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32" name="오른쪽 대괄호 37">
                <a:extLst>
                  <a:ext uri="{FF2B5EF4-FFF2-40B4-BE49-F238E27FC236}">
                    <a16:creationId xmlns:a16="http://schemas.microsoft.com/office/drawing/2014/main" id="{AEB8263F-195B-413B-ACF6-F423B1E1620A}"/>
                  </a:ext>
                </a:extLst>
              </p:cNvPr>
              <p:cNvSpPr/>
              <p:nvPr/>
            </p:nvSpPr>
            <p:spPr>
              <a:xfrm rot="16200000">
                <a:off x="2851558" y="2053706"/>
                <a:ext cx="1326655" cy="2726357"/>
              </a:xfrm>
              <a:prstGeom prst="rightBracket">
                <a:avLst>
                  <a:gd name="adj" fmla="val 0"/>
                </a:avLst>
              </a:prstGeom>
              <a:ln w="25400">
                <a:solidFill>
                  <a:schemeClr val="tx1">
                    <a:lumMod val="75000"/>
                    <a:lumOff val="25000"/>
                  </a:schemeClr>
                </a:solidFill>
                <a:headEnd type="oval" w="lg" len="lg"/>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prstClr val="black"/>
                  </a:solidFill>
                </a:endParaRPr>
              </a:p>
            </p:txBody>
          </p:sp>
        </p:grpSp>
        <p:grpSp>
          <p:nvGrpSpPr>
            <p:cNvPr id="33" name="그룹 40">
              <a:extLst>
                <a:ext uri="{FF2B5EF4-FFF2-40B4-BE49-F238E27FC236}">
                  <a16:creationId xmlns:a16="http://schemas.microsoft.com/office/drawing/2014/main" id="{DFF2FA7E-5FA6-492A-88F4-DFDF053255D7}"/>
                </a:ext>
              </a:extLst>
            </p:cNvPr>
            <p:cNvGrpSpPr/>
            <p:nvPr/>
          </p:nvGrpSpPr>
          <p:grpSpPr>
            <a:xfrm>
              <a:off x="8098041" y="2276559"/>
              <a:ext cx="2848723" cy="2622654"/>
              <a:chOff x="7874103" y="2461911"/>
              <a:chExt cx="2848723" cy="2622654"/>
            </a:xfrm>
          </p:grpSpPr>
          <p:grpSp>
            <p:nvGrpSpPr>
              <p:cNvPr id="34" name="그룹 41">
                <a:extLst>
                  <a:ext uri="{FF2B5EF4-FFF2-40B4-BE49-F238E27FC236}">
                    <a16:creationId xmlns:a16="http://schemas.microsoft.com/office/drawing/2014/main" id="{37B0505A-E421-43AB-B561-2EF7541EBB0D}"/>
                  </a:ext>
                </a:extLst>
              </p:cNvPr>
              <p:cNvGrpSpPr/>
              <p:nvPr/>
            </p:nvGrpSpPr>
            <p:grpSpPr>
              <a:xfrm>
                <a:off x="7874103" y="2461911"/>
                <a:ext cx="2846547" cy="1446846"/>
                <a:chOff x="7361229" y="2765671"/>
                <a:chExt cx="2846547" cy="1446846"/>
              </a:xfrm>
            </p:grpSpPr>
            <p:sp>
              <p:nvSpPr>
                <p:cNvPr id="36" name="타원 43">
                  <a:extLst>
                    <a:ext uri="{FF2B5EF4-FFF2-40B4-BE49-F238E27FC236}">
                      <a16:creationId xmlns:a16="http://schemas.microsoft.com/office/drawing/2014/main" id="{BD4EF1FC-6A61-4167-AC35-01C911AD06DF}"/>
                    </a:ext>
                  </a:extLst>
                </p:cNvPr>
                <p:cNvSpPr/>
                <p:nvPr/>
              </p:nvSpPr>
              <p:spPr>
                <a:xfrm>
                  <a:off x="7361229" y="3972135"/>
                  <a:ext cx="240382" cy="240382"/>
                </a:xfrm>
                <a:prstGeom prst="ellipse">
                  <a:avLst/>
                </a:prstGeom>
                <a:solidFill>
                  <a:srgbClr val="FF5500">
                    <a:alpha val="62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37" name="오른쪽 대괄호 44">
                  <a:extLst>
                    <a:ext uri="{FF2B5EF4-FFF2-40B4-BE49-F238E27FC236}">
                      <a16:creationId xmlns:a16="http://schemas.microsoft.com/office/drawing/2014/main" id="{C61C85AC-7BC1-49FD-8050-37BE8EFD66FE}"/>
                    </a:ext>
                  </a:extLst>
                </p:cNvPr>
                <p:cNvSpPr/>
                <p:nvPr/>
              </p:nvSpPr>
              <p:spPr>
                <a:xfrm rot="16200000">
                  <a:off x="8181270" y="2065820"/>
                  <a:ext cx="1326655" cy="2726357"/>
                </a:xfrm>
                <a:prstGeom prst="rightBracket">
                  <a:avLst>
                    <a:gd name="adj" fmla="val 0"/>
                  </a:avLst>
                </a:prstGeom>
                <a:ln w="25400">
                  <a:solidFill>
                    <a:schemeClr val="tx1">
                      <a:lumMod val="75000"/>
                      <a:lumOff val="25000"/>
                    </a:schemeClr>
                  </a:solidFill>
                  <a:headEnd type="oval" w="lg" len="lg"/>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prstClr val="black"/>
                    </a:solidFill>
                  </a:endParaRPr>
                </a:p>
              </p:txBody>
            </p:sp>
          </p:grpSp>
          <p:cxnSp>
            <p:nvCxnSpPr>
              <p:cNvPr id="35" name="직선 화살표 연결선 42">
                <a:extLst>
                  <a:ext uri="{FF2B5EF4-FFF2-40B4-BE49-F238E27FC236}">
                    <a16:creationId xmlns:a16="http://schemas.microsoft.com/office/drawing/2014/main" id="{4BB4DC77-6B55-4F5B-8865-07ECDC626C82}"/>
                  </a:ext>
                </a:extLst>
              </p:cNvPr>
              <p:cNvCxnSpPr>
                <a:cxnSpLocks/>
              </p:cNvCxnSpPr>
              <p:nvPr/>
            </p:nvCxnSpPr>
            <p:spPr>
              <a:xfrm>
                <a:off x="10722826" y="3788565"/>
                <a:ext cx="0" cy="1296000"/>
              </a:xfrm>
              <a:prstGeom prst="straightConnector1">
                <a:avLst/>
              </a:prstGeom>
              <a:ln w="254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41" name="직사각형 45">
              <a:extLst>
                <a:ext uri="{FF2B5EF4-FFF2-40B4-BE49-F238E27FC236}">
                  <a16:creationId xmlns:a16="http://schemas.microsoft.com/office/drawing/2014/main" id="{930CA63F-4709-40D4-8F50-CFF9018381E5}"/>
                </a:ext>
              </a:extLst>
            </p:cNvPr>
            <p:cNvSpPr/>
            <p:nvPr/>
          </p:nvSpPr>
          <p:spPr>
            <a:xfrm>
              <a:off x="10431802" y="5008948"/>
              <a:ext cx="1025572" cy="358786"/>
            </a:xfrm>
            <a:prstGeom prst="rect">
              <a:avLst/>
            </a:prstGeom>
            <a:solidFill>
              <a:schemeClr val="accent1">
                <a:lumMod val="75000"/>
              </a:schemeClr>
            </a:solid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dirty="0">
                  <a:solidFill>
                    <a:prstClr val="white"/>
                  </a:solidFill>
                  <a:ea typeface="Roboto" panose="02000000000000000000" pitchFamily="2" charset="0"/>
                </a:rPr>
                <a:t>Website</a:t>
              </a:r>
              <a:endParaRPr lang="ko-KR" altLang="en-US" sz="1400" b="1" dirty="0">
                <a:solidFill>
                  <a:prstClr val="white"/>
                </a:solidFill>
              </a:endParaRPr>
            </a:p>
          </p:txBody>
        </p:sp>
        <p:grpSp>
          <p:nvGrpSpPr>
            <p:cNvPr id="42" name="그룹 46">
              <a:extLst>
                <a:ext uri="{FF2B5EF4-FFF2-40B4-BE49-F238E27FC236}">
                  <a16:creationId xmlns:a16="http://schemas.microsoft.com/office/drawing/2014/main" id="{0726A00B-89AF-46FE-8E4A-66BF889795AE}"/>
                </a:ext>
              </a:extLst>
            </p:cNvPr>
            <p:cNvGrpSpPr/>
            <p:nvPr/>
          </p:nvGrpSpPr>
          <p:grpSpPr>
            <a:xfrm>
              <a:off x="1197741" y="2276559"/>
              <a:ext cx="4279817" cy="1506047"/>
              <a:chOff x="973803" y="2461911"/>
              <a:chExt cx="4279817" cy="1506047"/>
            </a:xfrm>
          </p:grpSpPr>
          <p:sp>
            <p:nvSpPr>
              <p:cNvPr id="43" name="오른쪽 대괄호 47">
                <a:extLst>
                  <a:ext uri="{FF2B5EF4-FFF2-40B4-BE49-F238E27FC236}">
                    <a16:creationId xmlns:a16="http://schemas.microsoft.com/office/drawing/2014/main" id="{62A80900-FAF6-49D6-8429-67166F585354}"/>
                  </a:ext>
                </a:extLst>
              </p:cNvPr>
              <p:cNvSpPr/>
              <p:nvPr/>
            </p:nvSpPr>
            <p:spPr>
              <a:xfrm rot="16200000">
                <a:off x="3227114" y="1762060"/>
                <a:ext cx="1326655" cy="2726357"/>
              </a:xfrm>
              <a:prstGeom prst="rightBracket">
                <a:avLst>
                  <a:gd name="adj" fmla="val 0"/>
                </a:avLst>
              </a:prstGeom>
              <a:ln w="25400">
                <a:solidFill>
                  <a:schemeClr val="tx1">
                    <a:lumMod val="75000"/>
                    <a:lumOff val="25000"/>
                  </a:schemeClr>
                </a:solidFill>
                <a:headEnd type="none" w="lg" len="lg"/>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prstClr val="black"/>
                  </a:solidFill>
                </a:endParaRPr>
              </a:p>
            </p:txBody>
          </p:sp>
          <p:sp>
            <p:nvSpPr>
              <p:cNvPr id="44" name="직사각형 48">
                <a:extLst>
                  <a:ext uri="{FF2B5EF4-FFF2-40B4-BE49-F238E27FC236}">
                    <a16:creationId xmlns:a16="http://schemas.microsoft.com/office/drawing/2014/main" id="{1A60A26E-A877-4103-AE02-DAFEA16E3F30}"/>
                  </a:ext>
                </a:extLst>
              </p:cNvPr>
              <p:cNvSpPr/>
              <p:nvPr/>
            </p:nvSpPr>
            <p:spPr>
              <a:xfrm>
                <a:off x="973803" y="3609172"/>
                <a:ext cx="1025572" cy="358786"/>
              </a:xfrm>
              <a:prstGeom prst="rect">
                <a:avLst/>
              </a:prstGeom>
              <a:solidFill>
                <a:schemeClr val="accent1">
                  <a:lumMod val="75000"/>
                </a:schemeClr>
              </a:solid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dirty="0">
                    <a:solidFill>
                      <a:prstClr val="white"/>
                    </a:solidFill>
                    <a:ea typeface="Roboto" panose="02000000000000000000" pitchFamily="2" charset="0"/>
                  </a:rPr>
                  <a:t>START</a:t>
                </a:r>
                <a:endParaRPr lang="ko-KR" altLang="en-US" sz="1400" b="1" dirty="0">
                  <a:solidFill>
                    <a:prstClr val="white"/>
                  </a:solidFill>
                </a:endParaRPr>
              </a:p>
            </p:txBody>
          </p:sp>
          <p:cxnSp>
            <p:nvCxnSpPr>
              <p:cNvPr id="56" name="직선 화살표 연결선 49">
                <a:extLst>
                  <a:ext uri="{FF2B5EF4-FFF2-40B4-BE49-F238E27FC236}">
                    <a16:creationId xmlns:a16="http://schemas.microsoft.com/office/drawing/2014/main" id="{FE61D154-202D-48AE-B826-DC9572EA55DC}"/>
                  </a:ext>
                </a:extLst>
              </p:cNvPr>
              <p:cNvCxnSpPr>
                <a:cxnSpLocks/>
              </p:cNvCxnSpPr>
              <p:nvPr/>
            </p:nvCxnSpPr>
            <p:spPr>
              <a:xfrm rot="5400000">
                <a:off x="2271551" y="3518565"/>
                <a:ext cx="0" cy="540000"/>
              </a:xfrm>
              <a:prstGeom prst="straightConnector1">
                <a:avLst/>
              </a:prstGeom>
              <a:ln w="25400">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grpSp>
        <p:sp>
          <p:nvSpPr>
            <p:cNvPr id="57" name="직사각형 19">
              <a:extLst>
                <a:ext uri="{FF2B5EF4-FFF2-40B4-BE49-F238E27FC236}">
                  <a16:creationId xmlns:a16="http://schemas.microsoft.com/office/drawing/2014/main" id="{8A2F2A94-C3E0-40AC-887D-120EAB24D783}"/>
                </a:ext>
              </a:extLst>
            </p:cNvPr>
            <p:cNvSpPr/>
            <p:nvPr/>
          </p:nvSpPr>
          <p:spPr>
            <a:xfrm>
              <a:off x="5860269" y="3152548"/>
              <a:ext cx="2450930" cy="1162113"/>
            </a:xfrm>
            <a:prstGeom prst="rect">
              <a:avLst/>
            </a:prstGeom>
          </p:spPr>
          <p:txBody>
            <a:bodyPr wrap="square">
              <a:spAutoFit/>
            </a:bodyPr>
            <a:lstStyle/>
            <a:p>
              <a:pPr>
                <a:lnSpc>
                  <a:spcPct val="150000"/>
                </a:lnSpc>
              </a:pPr>
              <a:r>
                <a:rPr lang="en-US" altLang="ko-KR" sz="1600" b="1" dirty="0">
                  <a:solidFill>
                    <a:prstClr val="black">
                      <a:lumMod val="65000"/>
                      <a:lumOff val="35000"/>
                    </a:prstClr>
                  </a:solidFill>
                  <a:ea typeface="Roboto" panose="02000000000000000000" pitchFamily="2" charset="0"/>
                </a:rPr>
                <a:t>Multi-linear regression</a:t>
              </a:r>
            </a:p>
            <a:p>
              <a:pPr>
                <a:lnSpc>
                  <a:spcPct val="150000"/>
                </a:lnSpc>
              </a:pPr>
              <a:r>
                <a:rPr lang="en-US" altLang="ko-KR" sz="1600" b="1" dirty="0">
                  <a:solidFill>
                    <a:prstClr val="black">
                      <a:lumMod val="65000"/>
                      <a:lumOff val="35000"/>
                    </a:prstClr>
                  </a:solidFill>
                  <a:ea typeface="Roboto" panose="02000000000000000000" pitchFamily="2" charset="0"/>
                </a:rPr>
                <a:t>K-means</a:t>
              </a:r>
            </a:p>
            <a:p>
              <a:pPr>
                <a:lnSpc>
                  <a:spcPct val="150000"/>
                </a:lnSpc>
              </a:pPr>
              <a:r>
                <a:rPr lang="en-US" altLang="ko-KR" sz="1600" b="1" dirty="0">
                  <a:solidFill>
                    <a:prstClr val="black">
                      <a:lumMod val="65000"/>
                      <a:lumOff val="35000"/>
                    </a:prstClr>
                  </a:solidFill>
                  <a:ea typeface="Roboto" panose="02000000000000000000" pitchFamily="2" charset="0"/>
                </a:rPr>
                <a:t>Hierarchical Clustering</a:t>
              </a:r>
            </a:p>
          </p:txBody>
        </p:sp>
        <p:sp>
          <p:nvSpPr>
            <p:cNvPr id="58" name="직사각형 19">
              <a:extLst>
                <a:ext uri="{FF2B5EF4-FFF2-40B4-BE49-F238E27FC236}">
                  <a16:creationId xmlns:a16="http://schemas.microsoft.com/office/drawing/2014/main" id="{06160775-4FDC-454E-BB71-C30A2CA18899}"/>
                </a:ext>
              </a:extLst>
            </p:cNvPr>
            <p:cNvSpPr/>
            <p:nvPr/>
          </p:nvSpPr>
          <p:spPr>
            <a:xfrm>
              <a:off x="8616024" y="3096548"/>
              <a:ext cx="1998906" cy="1162113"/>
            </a:xfrm>
            <a:prstGeom prst="rect">
              <a:avLst/>
            </a:prstGeom>
          </p:spPr>
          <p:txBody>
            <a:bodyPr wrap="square">
              <a:spAutoFit/>
            </a:bodyPr>
            <a:lstStyle/>
            <a:p>
              <a:pPr algn="ctr">
                <a:lnSpc>
                  <a:spcPct val="150000"/>
                </a:lnSpc>
              </a:pPr>
              <a:r>
                <a:rPr lang="en-US" altLang="ko-KR" sz="1600" b="1" dirty="0" err="1">
                  <a:solidFill>
                    <a:prstClr val="black">
                      <a:lumMod val="65000"/>
                      <a:lumOff val="35000"/>
                    </a:prstClr>
                  </a:solidFill>
                  <a:ea typeface="Roboto" panose="02000000000000000000" pitchFamily="2" charset="0"/>
                </a:rPr>
                <a:t>Hiroku</a:t>
              </a:r>
              <a:endParaRPr lang="en-US" altLang="ko-KR" sz="1600" b="1" dirty="0">
                <a:solidFill>
                  <a:prstClr val="black">
                    <a:lumMod val="65000"/>
                    <a:lumOff val="35000"/>
                  </a:prstClr>
                </a:solidFill>
                <a:ea typeface="Roboto" panose="02000000000000000000" pitchFamily="2" charset="0"/>
              </a:endParaRPr>
            </a:p>
            <a:p>
              <a:pPr algn="ctr">
                <a:lnSpc>
                  <a:spcPct val="150000"/>
                </a:lnSpc>
              </a:pPr>
              <a:r>
                <a:rPr lang="en-US" altLang="ko-KR" sz="1600" b="1" dirty="0">
                  <a:solidFill>
                    <a:prstClr val="black">
                      <a:lumMod val="65000"/>
                      <a:lumOff val="35000"/>
                    </a:prstClr>
                  </a:solidFill>
                  <a:ea typeface="Roboto" panose="02000000000000000000" pitchFamily="2" charset="0"/>
                </a:rPr>
                <a:t>&amp;</a:t>
              </a:r>
            </a:p>
            <a:p>
              <a:pPr algn="ctr">
                <a:lnSpc>
                  <a:spcPct val="150000"/>
                </a:lnSpc>
              </a:pPr>
              <a:r>
                <a:rPr lang="en-US" altLang="ko-KR" sz="1600" b="1" dirty="0">
                  <a:solidFill>
                    <a:prstClr val="black">
                      <a:lumMod val="65000"/>
                      <a:lumOff val="35000"/>
                    </a:prstClr>
                  </a:solidFill>
                  <a:ea typeface="Roboto" panose="02000000000000000000" pitchFamily="2" charset="0"/>
                </a:rPr>
                <a:t>Tableau</a:t>
              </a:r>
              <a:endParaRPr lang="ko-KR" altLang="en-US" sz="1600" dirty="0">
                <a:solidFill>
                  <a:prstClr val="black">
                    <a:lumMod val="65000"/>
                    <a:lumOff val="35000"/>
                  </a:prstClr>
                </a:solidFill>
              </a:endParaRPr>
            </a:p>
          </p:txBody>
        </p:sp>
      </p:grpSp>
      <p:sp>
        <p:nvSpPr>
          <p:cNvPr id="59" name="직사각형 48">
            <a:extLst>
              <a:ext uri="{FF2B5EF4-FFF2-40B4-BE49-F238E27FC236}">
                <a16:creationId xmlns:a16="http://schemas.microsoft.com/office/drawing/2014/main" id="{41A579C1-6C79-4AA1-B10C-74D6CC3C6FB3}"/>
              </a:ext>
            </a:extLst>
          </p:cNvPr>
          <p:cNvSpPr/>
          <p:nvPr/>
        </p:nvSpPr>
        <p:spPr>
          <a:xfrm>
            <a:off x="3470963" y="2104938"/>
            <a:ext cx="1110367" cy="358786"/>
          </a:xfrm>
          <a:prstGeom prst="rect">
            <a:avLst/>
          </a:prstGeom>
          <a:solidFill>
            <a:srgbClr val="40404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dirty="0">
                <a:solidFill>
                  <a:prstClr val="white"/>
                </a:solidFill>
                <a:ea typeface="Roboto" panose="02000000000000000000" pitchFamily="2" charset="0"/>
              </a:rPr>
              <a:t>Data Load</a:t>
            </a:r>
            <a:endParaRPr lang="ko-KR" altLang="en-US" sz="1400" b="1" dirty="0">
              <a:solidFill>
                <a:prstClr val="white"/>
              </a:solidFill>
            </a:endParaRPr>
          </a:p>
        </p:txBody>
      </p:sp>
      <p:sp>
        <p:nvSpPr>
          <p:cNvPr id="60" name="직사각형 48">
            <a:extLst>
              <a:ext uri="{FF2B5EF4-FFF2-40B4-BE49-F238E27FC236}">
                <a16:creationId xmlns:a16="http://schemas.microsoft.com/office/drawing/2014/main" id="{E3DC6876-B867-444D-8EE4-AEC8D7B21C6D}"/>
              </a:ext>
            </a:extLst>
          </p:cNvPr>
          <p:cNvSpPr/>
          <p:nvPr/>
        </p:nvSpPr>
        <p:spPr>
          <a:xfrm>
            <a:off x="5959846" y="2110123"/>
            <a:ext cx="1481406" cy="358786"/>
          </a:xfrm>
          <a:prstGeom prst="rect">
            <a:avLst/>
          </a:prstGeom>
          <a:solidFill>
            <a:srgbClr val="40404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dirty="0">
                <a:solidFill>
                  <a:prstClr val="white"/>
                </a:solidFill>
                <a:ea typeface="Roboto" panose="02000000000000000000" pitchFamily="2" charset="0"/>
              </a:rPr>
              <a:t>Build ML models</a:t>
            </a:r>
            <a:endParaRPr lang="ko-KR" altLang="en-US" sz="1400" b="1" dirty="0">
              <a:solidFill>
                <a:prstClr val="white"/>
              </a:solidFill>
            </a:endParaRPr>
          </a:p>
        </p:txBody>
      </p:sp>
      <p:sp>
        <p:nvSpPr>
          <p:cNvPr id="61" name="직사각형 48">
            <a:extLst>
              <a:ext uri="{FF2B5EF4-FFF2-40B4-BE49-F238E27FC236}">
                <a16:creationId xmlns:a16="http://schemas.microsoft.com/office/drawing/2014/main" id="{BD8849AE-CCAA-4BF9-BD1D-4F23A006F54B}"/>
              </a:ext>
            </a:extLst>
          </p:cNvPr>
          <p:cNvSpPr/>
          <p:nvPr/>
        </p:nvSpPr>
        <p:spPr>
          <a:xfrm>
            <a:off x="8744146" y="2104938"/>
            <a:ext cx="1481406" cy="358786"/>
          </a:xfrm>
          <a:prstGeom prst="rect">
            <a:avLst/>
          </a:prstGeom>
          <a:solidFill>
            <a:srgbClr val="40404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dirty="0">
                <a:solidFill>
                  <a:prstClr val="white"/>
                </a:solidFill>
                <a:ea typeface="Roboto" panose="02000000000000000000" pitchFamily="2" charset="0"/>
              </a:rPr>
              <a:t>Web application</a:t>
            </a:r>
            <a:endParaRPr lang="ko-KR" altLang="en-US" sz="1400" b="1" dirty="0">
              <a:solidFill>
                <a:prstClr val="white"/>
              </a:solidFill>
            </a:endParaRPr>
          </a:p>
        </p:txBody>
      </p:sp>
    </p:spTree>
    <p:extLst>
      <p:ext uri="{BB962C8B-B14F-4D97-AF65-F5344CB8AC3E}">
        <p14:creationId xmlns:p14="http://schemas.microsoft.com/office/powerpoint/2010/main" val="3276032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Google Shape;143;gdedb7a5c26_0_0"/>
          <p:cNvPicPr preferRelativeResize="0"/>
          <p:nvPr/>
        </p:nvPicPr>
        <p:blipFill rotWithShape="1">
          <a:blip r:embed="rId3">
            <a:alphaModFix/>
          </a:blip>
          <a:srcRect/>
          <a:stretch/>
        </p:blipFill>
        <p:spPr>
          <a:xfrm>
            <a:off x="-1" y="0"/>
            <a:ext cx="12192001" cy="6858000"/>
          </a:xfrm>
          <a:prstGeom prst="rect">
            <a:avLst/>
          </a:prstGeom>
          <a:noFill/>
          <a:ln>
            <a:noFill/>
          </a:ln>
        </p:spPr>
      </p:pic>
      <p:sp>
        <p:nvSpPr>
          <p:cNvPr id="144" name="Google Shape;144;gdedb7a5c26_0_0"/>
          <p:cNvSpPr/>
          <p:nvPr/>
        </p:nvSpPr>
        <p:spPr>
          <a:xfrm>
            <a:off x="265814" y="382572"/>
            <a:ext cx="720000" cy="720000"/>
          </a:xfrm>
          <a:prstGeom prst="rect">
            <a:avLst/>
          </a:prstGeom>
          <a:solidFill>
            <a:srgbClr val="3A38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ea typeface="Calibri"/>
              <a:cs typeface="Calibri"/>
              <a:sym typeface="Calibri"/>
            </a:endParaRPr>
          </a:p>
        </p:txBody>
      </p:sp>
      <p:sp>
        <p:nvSpPr>
          <p:cNvPr id="145" name="Google Shape;145;gdedb7a5c26_0_0"/>
          <p:cNvSpPr txBox="1"/>
          <p:nvPr/>
        </p:nvSpPr>
        <p:spPr>
          <a:xfrm>
            <a:off x="1141126" y="309243"/>
            <a:ext cx="9505554" cy="1015622"/>
          </a:xfrm>
          <a:prstGeom prst="rect">
            <a:avLst/>
          </a:prstGeom>
          <a:noFill/>
          <a:ln>
            <a:noFill/>
          </a:ln>
        </p:spPr>
        <p:txBody>
          <a:bodyPr spcFirstLastPara="1" wrap="square" lIns="91425" tIns="45700" rIns="91425" bIns="45700" anchor="t" anchorCtr="0">
            <a:spAutoFit/>
          </a:bodyPr>
          <a:lstStyle/>
          <a:p>
            <a:r>
              <a:rPr lang="en-US" sz="2400" b="1" dirty="0">
                <a:solidFill>
                  <a:schemeClr val="accent1">
                    <a:lumMod val="75000"/>
                  </a:schemeClr>
                </a:solidFill>
                <a:ea typeface="Calibri"/>
                <a:cs typeface="Calibri"/>
                <a:sym typeface="Calibri"/>
              </a:rPr>
              <a:t>Machine Learning Models</a:t>
            </a:r>
          </a:p>
          <a:p>
            <a:r>
              <a:rPr lang="en-US" b="1" dirty="0">
                <a:solidFill>
                  <a:srgbClr val="404040"/>
                </a:solidFill>
              </a:rPr>
              <a:t>1) multi-linear regression : </a:t>
            </a:r>
            <a:r>
              <a:rPr lang="en-US" b="1" dirty="0">
                <a:solidFill>
                  <a:srgbClr val="404040"/>
                </a:solidFill>
                <a:latin typeface="Calibri"/>
                <a:ea typeface="Calibri"/>
                <a:cs typeface="Calibri"/>
                <a:sym typeface="Calibri"/>
              </a:rPr>
              <a:t>Can we predict the amount of disbursement?</a:t>
            </a:r>
          </a:p>
          <a:p>
            <a:pPr marL="0" marR="0" lvl="0" indent="0" algn="l" rtl="0">
              <a:spcBef>
                <a:spcPts val="0"/>
              </a:spcBef>
              <a:spcAft>
                <a:spcPts val="0"/>
              </a:spcAft>
              <a:buNone/>
            </a:pPr>
            <a:endParaRPr lang="en-US" b="1" dirty="0">
              <a:solidFill>
                <a:srgbClr val="404040"/>
              </a:solidFill>
            </a:endParaRPr>
          </a:p>
        </p:txBody>
      </p:sp>
      <p:sp>
        <p:nvSpPr>
          <p:cNvPr id="167" name="Google Shape;167;gdedb7a5c26_0_0"/>
          <p:cNvSpPr txBox="1"/>
          <p:nvPr/>
        </p:nvSpPr>
        <p:spPr>
          <a:xfrm>
            <a:off x="368575" y="450075"/>
            <a:ext cx="514500" cy="5847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dirty="0">
                <a:solidFill>
                  <a:schemeClr val="lt1"/>
                </a:solidFill>
                <a:ea typeface="Calibri"/>
                <a:cs typeface="Calibri"/>
                <a:sym typeface="Calibri"/>
              </a:rPr>
              <a:t>4</a:t>
            </a:r>
            <a:endParaRPr sz="3200" b="1" dirty="0">
              <a:solidFill>
                <a:schemeClr val="lt1"/>
              </a:solidFill>
              <a:ea typeface="Calibri"/>
              <a:cs typeface="Calibri"/>
              <a:sym typeface="Calibri"/>
            </a:endParaRPr>
          </a:p>
        </p:txBody>
      </p:sp>
      <p:grpSp>
        <p:nvGrpSpPr>
          <p:cNvPr id="19" name="Group 18">
            <a:extLst>
              <a:ext uri="{FF2B5EF4-FFF2-40B4-BE49-F238E27FC236}">
                <a16:creationId xmlns:a16="http://schemas.microsoft.com/office/drawing/2014/main" id="{1D35B9A9-7CA0-4054-89AC-9D967FF4A554}"/>
              </a:ext>
            </a:extLst>
          </p:cNvPr>
          <p:cNvGrpSpPr/>
          <p:nvPr/>
        </p:nvGrpSpPr>
        <p:grpSpPr>
          <a:xfrm>
            <a:off x="11041307" y="319070"/>
            <a:ext cx="762828" cy="783502"/>
            <a:chOff x="11041307" y="319070"/>
            <a:chExt cx="762828" cy="783502"/>
          </a:xfrm>
        </p:grpSpPr>
        <p:sp>
          <p:nvSpPr>
            <p:cNvPr id="22" name="Oval 21">
              <a:extLst>
                <a:ext uri="{FF2B5EF4-FFF2-40B4-BE49-F238E27FC236}">
                  <a16:creationId xmlns:a16="http://schemas.microsoft.com/office/drawing/2014/main" id="{50BE9775-6427-4083-B3EE-6ECA7061B4D8}"/>
                </a:ext>
              </a:extLst>
            </p:cNvPr>
            <p:cNvSpPr/>
            <p:nvPr/>
          </p:nvSpPr>
          <p:spPr>
            <a:xfrm>
              <a:off x="11041307" y="319070"/>
              <a:ext cx="762828" cy="783502"/>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oogle Shape;88;p1" descr="A picture containing text, vector graphics&#10;&#10;Description automatically generated">
              <a:extLst>
                <a:ext uri="{FF2B5EF4-FFF2-40B4-BE49-F238E27FC236}">
                  <a16:creationId xmlns:a16="http://schemas.microsoft.com/office/drawing/2014/main" id="{9A83ABB7-06A2-441A-B878-AC17141D2F31}"/>
                </a:ext>
              </a:extLst>
            </p:cNvPr>
            <p:cNvPicPr preferRelativeResize="0"/>
            <p:nvPr/>
          </p:nvPicPr>
          <p:blipFill rotWithShape="1">
            <a:blip r:embed="rId4">
              <a:alphaModFix/>
            </a:blip>
            <a:srcRect l="27254" t="5694" r="22057" b="60278"/>
            <a:stretch/>
          </p:blipFill>
          <p:spPr>
            <a:xfrm>
              <a:off x="11126983" y="351677"/>
              <a:ext cx="650910" cy="683398"/>
            </a:xfrm>
            <a:prstGeom prst="rect">
              <a:avLst/>
            </a:prstGeom>
            <a:noFill/>
            <a:ln>
              <a:noFill/>
            </a:ln>
          </p:spPr>
        </p:pic>
      </p:grpSp>
      <p:cxnSp>
        <p:nvCxnSpPr>
          <p:cNvPr id="63" name="Google Shape;182;gdedb7a5c26_0_29">
            <a:extLst>
              <a:ext uri="{FF2B5EF4-FFF2-40B4-BE49-F238E27FC236}">
                <a16:creationId xmlns:a16="http://schemas.microsoft.com/office/drawing/2014/main" id="{8D21E5C1-58CF-47E7-BCDA-F106DF48A4C7}"/>
              </a:ext>
            </a:extLst>
          </p:cNvPr>
          <p:cNvCxnSpPr>
            <a:cxnSpLocks/>
          </p:cNvCxnSpPr>
          <p:nvPr/>
        </p:nvCxnSpPr>
        <p:spPr>
          <a:xfrm flipV="1">
            <a:off x="5893903" y="1505203"/>
            <a:ext cx="0" cy="4921845"/>
          </a:xfrm>
          <a:prstGeom prst="straightConnector1">
            <a:avLst/>
          </a:prstGeom>
          <a:noFill/>
          <a:ln w="9525" cap="flat" cmpd="sng">
            <a:solidFill>
              <a:srgbClr val="3A3838"/>
            </a:solidFill>
            <a:prstDash val="dash"/>
            <a:miter lim="800000"/>
            <a:headEnd type="none" w="sm" len="sm"/>
            <a:tailEnd type="none" w="sm" len="sm"/>
          </a:ln>
        </p:spPr>
      </p:cxnSp>
      <p:sp>
        <p:nvSpPr>
          <p:cNvPr id="99" name="Google Shape;158;gc768a9f218_2_581">
            <a:extLst>
              <a:ext uri="{FF2B5EF4-FFF2-40B4-BE49-F238E27FC236}">
                <a16:creationId xmlns:a16="http://schemas.microsoft.com/office/drawing/2014/main" id="{49EEA0EF-645C-4118-AC29-4F2D13F7E35C}"/>
              </a:ext>
            </a:extLst>
          </p:cNvPr>
          <p:cNvSpPr txBox="1"/>
          <p:nvPr/>
        </p:nvSpPr>
        <p:spPr>
          <a:xfrm>
            <a:off x="6761803" y="1545238"/>
            <a:ext cx="4521305" cy="400069"/>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pPr>
            <a:r>
              <a:rPr lang="en-US" sz="2000" b="1" dirty="0">
                <a:solidFill>
                  <a:srgbClr val="404040"/>
                </a:solidFill>
                <a:latin typeface="Calibri"/>
                <a:ea typeface="Calibri"/>
                <a:cs typeface="Calibri"/>
                <a:sym typeface="Calibri"/>
              </a:rPr>
              <a:t>Hurdles</a:t>
            </a:r>
          </a:p>
        </p:txBody>
      </p:sp>
      <p:pic>
        <p:nvPicPr>
          <p:cNvPr id="100" name="Graphic 99" descr="Aspiration with solid fill">
            <a:extLst>
              <a:ext uri="{FF2B5EF4-FFF2-40B4-BE49-F238E27FC236}">
                <a16:creationId xmlns:a16="http://schemas.microsoft.com/office/drawing/2014/main" id="{7635A276-3BE9-4EC2-B730-35B73EE9B57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246006" y="1442072"/>
            <a:ext cx="503235" cy="503235"/>
          </a:xfrm>
          <a:prstGeom prst="rect">
            <a:avLst/>
          </a:prstGeom>
        </p:spPr>
      </p:pic>
      <p:cxnSp>
        <p:nvCxnSpPr>
          <p:cNvPr id="101" name="Straight Connector 100">
            <a:extLst>
              <a:ext uri="{FF2B5EF4-FFF2-40B4-BE49-F238E27FC236}">
                <a16:creationId xmlns:a16="http://schemas.microsoft.com/office/drawing/2014/main" id="{ADE2D3B2-4BED-49EB-910D-7F7EEC98C164}"/>
              </a:ext>
            </a:extLst>
          </p:cNvPr>
          <p:cNvCxnSpPr>
            <a:cxnSpLocks/>
          </p:cNvCxnSpPr>
          <p:nvPr/>
        </p:nvCxnSpPr>
        <p:spPr>
          <a:xfrm>
            <a:off x="6246006" y="2046635"/>
            <a:ext cx="4995347"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pic>
        <p:nvPicPr>
          <p:cNvPr id="102" name="Picture 101">
            <a:extLst>
              <a:ext uri="{FF2B5EF4-FFF2-40B4-BE49-F238E27FC236}">
                <a16:creationId xmlns:a16="http://schemas.microsoft.com/office/drawing/2014/main" id="{088BFC94-A76B-49FE-9E37-D835FCEC1EAB}"/>
              </a:ext>
            </a:extLst>
          </p:cNvPr>
          <p:cNvPicPr>
            <a:picLocks noChangeAspect="1"/>
          </p:cNvPicPr>
          <p:nvPr/>
        </p:nvPicPr>
        <p:blipFill>
          <a:blip r:embed="rId7"/>
          <a:stretch>
            <a:fillRect/>
          </a:stretch>
        </p:blipFill>
        <p:spPr>
          <a:xfrm>
            <a:off x="753727" y="1471280"/>
            <a:ext cx="4738551" cy="4894372"/>
          </a:xfrm>
          <a:prstGeom prst="rect">
            <a:avLst/>
          </a:prstGeom>
        </p:spPr>
      </p:pic>
      <p:sp>
        <p:nvSpPr>
          <p:cNvPr id="110" name="Google Shape;158;gc768a9f218_2_581">
            <a:extLst>
              <a:ext uri="{FF2B5EF4-FFF2-40B4-BE49-F238E27FC236}">
                <a16:creationId xmlns:a16="http://schemas.microsoft.com/office/drawing/2014/main" id="{71095CAF-6259-49C2-8168-356D1DDBD2D9}"/>
              </a:ext>
            </a:extLst>
          </p:cNvPr>
          <p:cNvSpPr txBox="1"/>
          <p:nvPr/>
        </p:nvSpPr>
        <p:spPr>
          <a:xfrm>
            <a:off x="6246006" y="2097220"/>
            <a:ext cx="4786824" cy="1754286"/>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Font typeface="Wingdings" panose="05000000000000000000" pitchFamily="2" charset="2"/>
              <a:buChar char="ü"/>
            </a:pPr>
            <a:r>
              <a:rPr lang="en-US" dirty="0">
                <a:solidFill>
                  <a:srgbClr val="404040"/>
                </a:solidFill>
                <a:latin typeface="Calibri"/>
                <a:ea typeface="Calibri"/>
                <a:cs typeface="Calibri"/>
                <a:sym typeface="Calibri"/>
              </a:rPr>
              <a:t>Creating a new dataset</a:t>
            </a:r>
          </a:p>
          <a:p>
            <a:pPr marL="342900" marR="0" lvl="0" indent="-342900" algn="l" rtl="0">
              <a:lnSpc>
                <a:spcPct val="150000"/>
              </a:lnSpc>
              <a:spcBef>
                <a:spcPts val="0"/>
              </a:spcBef>
              <a:spcAft>
                <a:spcPts val="0"/>
              </a:spcAft>
              <a:buFont typeface="Wingdings" panose="05000000000000000000" pitchFamily="2" charset="2"/>
              <a:buChar char="ü"/>
            </a:pPr>
            <a:r>
              <a:rPr lang="en-US" dirty="0">
                <a:solidFill>
                  <a:srgbClr val="404040"/>
                </a:solidFill>
                <a:latin typeface="Calibri"/>
                <a:ea typeface="Calibri"/>
                <a:cs typeface="Calibri"/>
                <a:sym typeface="Calibri"/>
              </a:rPr>
              <a:t>Dealing with null values</a:t>
            </a:r>
          </a:p>
          <a:p>
            <a:pPr marL="342900" marR="0" lvl="0" indent="-342900" algn="l" rtl="0">
              <a:lnSpc>
                <a:spcPct val="150000"/>
              </a:lnSpc>
              <a:spcBef>
                <a:spcPts val="0"/>
              </a:spcBef>
              <a:spcAft>
                <a:spcPts val="0"/>
              </a:spcAft>
              <a:buFont typeface="Wingdings" panose="05000000000000000000" pitchFamily="2" charset="2"/>
              <a:buChar char="ü"/>
            </a:pPr>
            <a:r>
              <a:rPr lang="en-US" dirty="0">
                <a:solidFill>
                  <a:srgbClr val="404040"/>
                </a:solidFill>
                <a:latin typeface="Calibri"/>
                <a:ea typeface="Calibri"/>
                <a:cs typeface="Calibri"/>
                <a:sym typeface="Calibri"/>
              </a:rPr>
              <a:t>Low correlations between X and Y</a:t>
            </a:r>
          </a:p>
          <a:p>
            <a:pPr marL="342900" marR="0" lvl="0" indent="-342900" algn="l" rtl="0">
              <a:lnSpc>
                <a:spcPct val="150000"/>
              </a:lnSpc>
              <a:spcBef>
                <a:spcPts val="0"/>
              </a:spcBef>
              <a:spcAft>
                <a:spcPts val="0"/>
              </a:spcAft>
              <a:buFont typeface="Wingdings" panose="05000000000000000000" pitchFamily="2" charset="2"/>
              <a:buChar char="ü"/>
            </a:pPr>
            <a:r>
              <a:rPr lang="en-US" dirty="0">
                <a:solidFill>
                  <a:srgbClr val="404040"/>
                </a:solidFill>
                <a:latin typeface="Calibri"/>
                <a:ea typeface="Calibri"/>
                <a:cs typeface="Calibri"/>
                <a:sym typeface="Calibri"/>
              </a:rPr>
              <a:t>High p-value and low R-squared</a:t>
            </a:r>
          </a:p>
        </p:txBody>
      </p:sp>
      <p:sp>
        <p:nvSpPr>
          <p:cNvPr id="18" name="Rectangle 17">
            <a:extLst>
              <a:ext uri="{FF2B5EF4-FFF2-40B4-BE49-F238E27FC236}">
                <a16:creationId xmlns:a16="http://schemas.microsoft.com/office/drawing/2014/main" id="{A53F1861-62A2-44F7-8254-2179D9589A64}"/>
              </a:ext>
            </a:extLst>
          </p:cNvPr>
          <p:cNvSpPr/>
          <p:nvPr/>
        </p:nvSpPr>
        <p:spPr>
          <a:xfrm>
            <a:off x="2864345" y="1735494"/>
            <a:ext cx="2472769" cy="12129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Rectangle 110">
            <a:extLst>
              <a:ext uri="{FF2B5EF4-FFF2-40B4-BE49-F238E27FC236}">
                <a16:creationId xmlns:a16="http://schemas.microsoft.com/office/drawing/2014/main" id="{E5238330-9CF0-478A-B5E9-8EA2896047C8}"/>
              </a:ext>
            </a:extLst>
          </p:cNvPr>
          <p:cNvSpPr/>
          <p:nvPr/>
        </p:nvSpPr>
        <p:spPr>
          <a:xfrm>
            <a:off x="3623231" y="2886717"/>
            <a:ext cx="584876" cy="27303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Google Shape;158;gc768a9f218_2_581">
            <a:extLst>
              <a:ext uri="{FF2B5EF4-FFF2-40B4-BE49-F238E27FC236}">
                <a16:creationId xmlns:a16="http://schemas.microsoft.com/office/drawing/2014/main" id="{4C5F313A-E07F-4EFD-9C9B-842529820031}"/>
              </a:ext>
            </a:extLst>
          </p:cNvPr>
          <p:cNvSpPr txBox="1"/>
          <p:nvPr/>
        </p:nvSpPr>
        <p:spPr>
          <a:xfrm>
            <a:off x="6749241" y="4021633"/>
            <a:ext cx="5054893" cy="400069"/>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pPr>
            <a:r>
              <a:rPr lang="en-US" sz="2000" b="1" dirty="0">
                <a:solidFill>
                  <a:srgbClr val="404040"/>
                </a:solidFill>
                <a:latin typeface="Calibri"/>
                <a:ea typeface="Calibri"/>
                <a:cs typeface="Calibri"/>
                <a:sym typeface="Calibri"/>
              </a:rPr>
              <a:t>Lesson learned: “too many external factors!”</a:t>
            </a:r>
          </a:p>
        </p:txBody>
      </p:sp>
      <p:cxnSp>
        <p:nvCxnSpPr>
          <p:cNvPr id="115" name="Straight Connector 114">
            <a:extLst>
              <a:ext uri="{FF2B5EF4-FFF2-40B4-BE49-F238E27FC236}">
                <a16:creationId xmlns:a16="http://schemas.microsoft.com/office/drawing/2014/main" id="{B1C77605-4EFC-4B19-90FD-7B52E996E25B}"/>
              </a:ext>
            </a:extLst>
          </p:cNvPr>
          <p:cNvCxnSpPr>
            <a:cxnSpLocks/>
          </p:cNvCxnSpPr>
          <p:nvPr/>
        </p:nvCxnSpPr>
        <p:spPr>
          <a:xfrm>
            <a:off x="6233444" y="4523030"/>
            <a:ext cx="5252540"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pic>
        <p:nvPicPr>
          <p:cNvPr id="21" name="Graphic 20" descr="Books with solid fill">
            <a:extLst>
              <a:ext uri="{FF2B5EF4-FFF2-40B4-BE49-F238E27FC236}">
                <a16:creationId xmlns:a16="http://schemas.microsoft.com/office/drawing/2014/main" id="{EEFC8BD4-4BF0-45F7-9677-521D20DB2ED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246006" y="3918466"/>
            <a:ext cx="503235" cy="503235"/>
          </a:xfrm>
          <a:prstGeom prst="rect">
            <a:avLst/>
          </a:prstGeom>
        </p:spPr>
      </p:pic>
      <p:sp>
        <p:nvSpPr>
          <p:cNvPr id="118" name="Google Shape;158;gc768a9f218_2_581">
            <a:extLst>
              <a:ext uri="{FF2B5EF4-FFF2-40B4-BE49-F238E27FC236}">
                <a16:creationId xmlns:a16="http://schemas.microsoft.com/office/drawing/2014/main" id="{7BD6CD63-4D9C-45C2-895D-F963EB67BF41}"/>
              </a:ext>
            </a:extLst>
          </p:cNvPr>
          <p:cNvSpPr txBox="1"/>
          <p:nvPr/>
        </p:nvSpPr>
        <p:spPr>
          <a:xfrm>
            <a:off x="6246006" y="4577736"/>
            <a:ext cx="5437729" cy="1754286"/>
          </a:xfrm>
          <a:prstGeom prst="rect">
            <a:avLst/>
          </a:prstGeom>
          <a:noFill/>
          <a:ln>
            <a:noFill/>
          </a:ln>
        </p:spPr>
        <p:txBody>
          <a:bodyPr spcFirstLastPara="1" wrap="square" lIns="91425" tIns="45700" rIns="91425" bIns="45700" anchor="t" anchorCtr="0">
            <a:spAutoFit/>
          </a:bodyPr>
          <a:lstStyle/>
          <a:p>
            <a:pPr marR="0" lvl="0" algn="l" rtl="0">
              <a:lnSpc>
                <a:spcPct val="150000"/>
              </a:lnSpc>
              <a:spcBef>
                <a:spcPts val="0"/>
              </a:spcBef>
              <a:spcAft>
                <a:spcPts val="0"/>
              </a:spcAft>
            </a:pPr>
            <a:r>
              <a:rPr lang="en-US" dirty="0">
                <a:solidFill>
                  <a:srgbClr val="404040"/>
                </a:solidFill>
                <a:latin typeface="Calibri"/>
                <a:ea typeface="Calibri"/>
                <a:cs typeface="Calibri"/>
                <a:sym typeface="Calibri"/>
              </a:rPr>
              <a:t>Countries often provide foreign aid …</a:t>
            </a:r>
          </a:p>
          <a:p>
            <a:pPr marL="285750" marR="0" lvl="0" indent="-285750" algn="l" rtl="0">
              <a:lnSpc>
                <a:spcPct val="150000"/>
              </a:lnSpc>
              <a:spcBef>
                <a:spcPts val="0"/>
              </a:spcBef>
              <a:spcAft>
                <a:spcPts val="0"/>
              </a:spcAft>
              <a:buFont typeface="Wingdings" panose="05000000000000000000" pitchFamily="2" charset="2"/>
              <a:buChar char="ü"/>
            </a:pPr>
            <a:r>
              <a:rPr lang="en-US" dirty="0">
                <a:solidFill>
                  <a:srgbClr val="404040"/>
                </a:solidFill>
                <a:latin typeface="Calibri"/>
                <a:ea typeface="Calibri"/>
                <a:cs typeface="Calibri"/>
                <a:sym typeface="Calibri"/>
              </a:rPr>
              <a:t> to enhance their own security</a:t>
            </a:r>
          </a:p>
          <a:p>
            <a:pPr marL="342900" marR="0" lvl="0" indent="-342900" algn="l" rtl="0">
              <a:lnSpc>
                <a:spcPct val="150000"/>
              </a:lnSpc>
              <a:spcBef>
                <a:spcPts val="0"/>
              </a:spcBef>
              <a:spcAft>
                <a:spcPts val="0"/>
              </a:spcAft>
              <a:buFont typeface="Wingdings" panose="05000000000000000000" pitchFamily="2" charset="2"/>
              <a:buChar char="ü"/>
            </a:pPr>
            <a:r>
              <a:rPr lang="en-US" dirty="0">
                <a:solidFill>
                  <a:srgbClr val="404040"/>
                </a:solidFill>
                <a:latin typeface="Calibri"/>
                <a:ea typeface="Calibri"/>
                <a:cs typeface="Calibri"/>
                <a:sym typeface="Calibri"/>
              </a:rPr>
              <a:t>to achieve a country’s diplomatic goals</a:t>
            </a:r>
          </a:p>
          <a:p>
            <a:pPr marL="342900" marR="0" lvl="0" indent="-342900" algn="l" rtl="0">
              <a:lnSpc>
                <a:spcPct val="150000"/>
              </a:lnSpc>
              <a:spcBef>
                <a:spcPts val="0"/>
              </a:spcBef>
              <a:spcAft>
                <a:spcPts val="0"/>
              </a:spcAft>
              <a:buFont typeface="Wingdings" panose="05000000000000000000" pitchFamily="2" charset="2"/>
              <a:buChar char="ü"/>
            </a:pPr>
            <a:r>
              <a:rPr lang="en-US" dirty="0">
                <a:solidFill>
                  <a:srgbClr val="404040"/>
                </a:solidFill>
                <a:latin typeface="Calibri"/>
                <a:ea typeface="Calibri"/>
                <a:cs typeface="Calibri"/>
                <a:sym typeface="Calibri"/>
              </a:rPr>
              <a:t>to promoting a country’s exports</a:t>
            </a:r>
          </a:p>
        </p:txBody>
      </p:sp>
    </p:spTree>
    <p:extLst>
      <p:ext uri="{BB962C8B-B14F-4D97-AF65-F5344CB8AC3E}">
        <p14:creationId xmlns:p14="http://schemas.microsoft.com/office/powerpoint/2010/main" val="2573823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42B226D2205D940945431F91FE6D693" ma:contentTypeVersion="12" ma:contentTypeDescription="Create a new document." ma:contentTypeScope="" ma:versionID="a0cfd5116a5b7d4670a3e5a316bdeac6">
  <xsd:schema xmlns:xsd="http://www.w3.org/2001/XMLSchema" xmlns:xs="http://www.w3.org/2001/XMLSchema" xmlns:p="http://schemas.microsoft.com/office/2006/metadata/properties" xmlns:ns3="ed1f0453-c1ac-4837-bd78-ed2f45344e90" xmlns:ns4="18525225-e3c7-4a06-8eb4-9ccfeb9e7998" targetNamespace="http://schemas.microsoft.com/office/2006/metadata/properties" ma:root="true" ma:fieldsID="75d8da8f6bd074d12478fb1d814fa3f2" ns3:_="" ns4:_="">
    <xsd:import namespace="ed1f0453-c1ac-4837-bd78-ed2f45344e90"/>
    <xsd:import namespace="18525225-e3c7-4a06-8eb4-9ccfeb9e7998"/>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d1f0453-c1ac-4837-bd78-ed2f45344e9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8525225-e3c7-4a06-8eb4-9ccfeb9e7998"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88EF041-89CF-4F75-9174-FC9CCA5297B1}">
  <ds:schemaRefs>
    <ds:schemaRef ds:uri="http://schemas.microsoft.com/sharepoint/v3/contenttype/forms"/>
  </ds:schemaRefs>
</ds:datastoreItem>
</file>

<file path=customXml/itemProps2.xml><?xml version="1.0" encoding="utf-8"?>
<ds:datastoreItem xmlns:ds="http://schemas.openxmlformats.org/officeDocument/2006/customXml" ds:itemID="{F66B0349-3FA6-495F-B468-D06904BC58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d1f0453-c1ac-4837-bd78-ed2f45344e90"/>
    <ds:schemaRef ds:uri="18525225-e3c7-4a06-8eb4-9ccfeb9e799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F176247-098A-43D4-8FD8-ADDC9DA3F448}">
  <ds:schemaRefs>
    <ds:schemaRef ds:uri="ed1f0453-c1ac-4837-bd78-ed2f45344e90"/>
    <ds:schemaRef ds:uri="http://purl.org/dc/dcmitype/"/>
    <ds:schemaRef ds:uri="18525225-e3c7-4a06-8eb4-9ccfeb9e7998"/>
    <ds:schemaRef ds:uri="http://purl.org/dc/terms/"/>
    <ds:schemaRef ds:uri="http://schemas.microsoft.com/office/2006/metadata/properties"/>
    <ds:schemaRef ds:uri="http://www.w3.org/XML/1998/namespac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1065</TotalTime>
  <Words>2195</Words>
  <Application>Microsoft Office PowerPoint</Application>
  <PresentationFormat>Widescreen</PresentationFormat>
  <Paragraphs>200</Paragraphs>
  <Slides>18</Slides>
  <Notes>17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calirbi</vt:lpstr>
      <vt:lpstr>Lusitana</vt:lpstr>
      <vt:lpstr>Malgun Gothic</vt:lpstr>
      <vt:lpstr>Slack-Lato</vt:lpstr>
      <vt:lpstr>Arial</vt:lpstr>
      <vt:lpstr>Calibri</vt:lpstr>
      <vt:lpstr>Calibri Light</vt:lpstr>
      <vt:lpstr>Georgia</vt:lpstr>
      <vt:lpstr>Roboto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Heo, Eunjeong</dc:creator>
  <cp:lastModifiedBy>Heo, Eunjeong</cp:lastModifiedBy>
  <cp:revision>12</cp:revision>
  <dcterms:created xsi:type="dcterms:W3CDTF">2021-08-18T05:15:22Z</dcterms:created>
  <dcterms:modified xsi:type="dcterms:W3CDTF">2021-09-27T11:43:22Z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0x010100842B226D2205D940945431F91FE6D693</vt:lpwstr>
  </property>
</Properties>
</file>