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11,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11,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CodeAcademy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Attribution queries</a:t>
            </a:r>
          </a:p>
        </p:txBody>
      </p:sp>
    </p:spTree>
    <p:extLst>
      <p:ext uri="{BB962C8B-B14F-4D97-AF65-F5344CB8AC3E}">
        <p14:creationId xmlns:p14="http://schemas.microsoft.com/office/powerpoint/2010/main" val="1464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07" y="365760"/>
            <a:ext cx="8618751" cy="548640"/>
          </a:xfrm>
        </p:spPr>
        <p:txBody>
          <a:bodyPr/>
          <a:lstStyle/>
          <a:p>
            <a:r>
              <a:rPr lang="en-US" dirty="0"/>
              <a:t>How many campaigns and sources does </a:t>
            </a:r>
            <a:r>
              <a:rPr lang="en-US" dirty="0" err="1"/>
              <a:t>CoolTShirts</a:t>
            </a:r>
            <a:r>
              <a:rPr lang="en-US" dirty="0"/>
              <a:t> use and how are they related?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95335"/>
            <a:ext cx="7520940" cy="348514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/>
              <a:t>CoolTShirts</a:t>
            </a:r>
            <a:r>
              <a:rPr lang="en-US" dirty="0"/>
              <a:t> currently uses 8 distinct campaigns </a:t>
            </a:r>
          </a:p>
          <a:p>
            <a:pPr>
              <a:buFont typeface="Arial"/>
              <a:buChar char="•"/>
            </a:pPr>
            <a:r>
              <a:rPr lang="en-US" dirty="0" err="1"/>
              <a:t>CoolTShirts</a:t>
            </a:r>
            <a:r>
              <a:rPr lang="en-US" dirty="0"/>
              <a:t> currently uses 6 distinct sources 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Campaigns represent the various methods that </a:t>
            </a:r>
            <a:r>
              <a:rPr lang="en-US" dirty="0" err="1"/>
              <a:t>CoolTShirts</a:t>
            </a:r>
            <a:r>
              <a:rPr lang="en-US" dirty="0"/>
              <a:t> is using to reach the public about their company</a:t>
            </a:r>
          </a:p>
          <a:p>
            <a:pPr>
              <a:buFont typeface="Arial"/>
              <a:buChar char="•"/>
            </a:pPr>
            <a:r>
              <a:rPr lang="en-US" dirty="0"/>
              <a:t>Sources represent the channel in which an individual reached by a given campaign reaches </a:t>
            </a:r>
            <a:r>
              <a:rPr lang="en-US" dirty="0" err="1"/>
              <a:t>CoolTShirts.com</a:t>
            </a:r>
            <a:r>
              <a:rPr lang="en-US" dirty="0"/>
              <a:t>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pages are on their website?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dirty="0" err="1"/>
              <a:t>landing_page</a:t>
            </a:r>
            <a:endParaRPr lang="en-US" dirty="0"/>
          </a:p>
          <a:p>
            <a:r>
              <a:rPr lang="en-US" dirty="0"/>
              <a:t>2 - </a:t>
            </a:r>
            <a:r>
              <a:rPr lang="en-US" dirty="0" err="1"/>
              <a:t>shopping_cart</a:t>
            </a:r>
            <a:endParaRPr lang="en-US" dirty="0"/>
          </a:p>
          <a:p>
            <a:r>
              <a:rPr lang="en-US" dirty="0"/>
              <a:t>3 - checkout</a:t>
            </a:r>
          </a:p>
          <a:p>
            <a:r>
              <a:rPr lang="en-US" dirty="0"/>
              <a:t>4 - purchase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EB89-0B08-4AD5-9587-E44C335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user journey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FB55-3B80-4186-82A4-105E77DF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How many first touches is each campaign responsible for?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How many last touches is each campaign responsible for?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47D999-162F-41C7-A3B2-80675D9CB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15815"/>
              </p:ext>
            </p:extLst>
          </p:nvPr>
        </p:nvGraphicFramePr>
        <p:xfrm>
          <a:off x="1238008" y="1386729"/>
          <a:ext cx="4780238" cy="1390086"/>
        </p:xfrm>
        <a:graphic>
          <a:graphicData uri="http://schemas.openxmlformats.org/drawingml/2006/table">
            <a:tbl>
              <a:tblPr/>
              <a:tblGrid>
                <a:gridCol w="2849211">
                  <a:extLst>
                    <a:ext uri="{9D8B030D-6E8A-4147-A177-3AD203B41FA5}">
                      <a16:colId xmlns:a16="http://schemas.microsoft.com/office/drawing/2014/main" val="2736927750"/>
                    </a:ext>
                  </a:extLst>
                </a:gridCol>
                <a:gridCol w="1931027">
                  <a:extLst>
                    <a:ext uri="{9D8B030D-6E8A-4147-A177-3AD203B41FA5}">
                      <a16:colId xmlns:a16="http://schemas.microsoft.com/office/drawing/2014/main" val="1233125841"/>
                    </a:ext>
                  </a:extLst>
                </a:gridCol>
              </a:tblGrid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Campaign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Number of First Touches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92859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interview-with-cool-</a:t>
                      </a:r>
                      <a:r>
                        <a:rPr lang="en-US" sz="12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-founder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622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36804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612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05770"/>
                  </a:ext>
                </a:extLst>
              </a:tr>
              <a:tr h="2332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576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0314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cool-</a:t>
                      </a:r>
                      <a:r>
                        <a:rPr lang="en-US" sz="12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-search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169</a:t>
                      </a:r>
                    </a:p>
                  </a:txBody>
                  <a:tcPr marL="58685" marR="58685" marT="29343" marB="29343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083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061A6-C09B-4C65-BD2A-59C9D8E2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31570"/>
              </p:ext>
            </p:extLst>
          </p:nvPr>
        </p:nvGraphicFramePr>
        <p:xfrm>
          <a:off x="1238008" y="3221390"/>
          <a:ext cx="6120882" cy="1903662"/>
        </p:xfrm>
        <a:graphic>
          <a:graphicData uri="http://schemas.openxmlformats.org/drawingml/2006/table">
            <a:tbl>
              <a:tblPr/>
              <a:tblGrid>
                <a:gridCol w="3524465">
                  <a:extLst>
                    <a:ext uri="{9D8B030D-6E8A-4147-A177-3AD203B41FA5}">
                      <a16:colId xmlns:a16="http://schemas.microsoft.com/office/drawing/2014/main" val="3535308810"/>
                    </a:ext>
                  </a:extLst>
                </a:gridCol>
                <a:gridCol w="2596417">
                  <a:extLst>
                    <a:ext uri="{9D8B030D-6E8A-4147-A177-3AD203B41FA5}">
                      <a16:colId xmlns:a16="http://schemas.microsoft.com/office/drawing/2014/main" val="3366520828"/>
                    </a:ext>
                  </a:extLst>
                </a:gridCol>
              </a:tblGrid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Campaign 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Last Touches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39938"/>
                  </a:ext>
                </a:extLst>
              </a:tr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weekly-newsletter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447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67027"/>
                  </a:ext>
                </a:extLst>
              </a:tr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retargetting</a:t>
                      </a:r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-ad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55234"/>
                  </a:ext>
                </a:extLst>
              </a:tr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retargetting</a:t>
                      </a:r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-campaign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65919"/>
                  </a:ext>
                </a:extLst>
              </a:tr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getting-to-know-cool-</a:t>
                      </a:r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tshirts</a:t>
                      </a:r>
                      <a:endParaRPr lang="en-US" sz="1200" kern="1200" dirty="0">
                        <a:solidFill>
                          <a:srgbClr val="52525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ten-crazy-cool-</a:t>
                      </a:r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tshirts</a:t>
                      </a:r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-facts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50001"/>
                  </a:ext>
                </a:extLst>
              </a:tr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interview-with-cool-tshirts-founder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64121"/>
                  </a:ext>
                </a:extLst>
              </a:tr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paid-search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81010"/>
                  </a:ext>
                </a:extLst>
              </a:tr>
              <a:tr h="20835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cool-</a:t>
                      </a:r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tshirts</a:t>
                      </a:r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-search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28638" marR="28638" marT="14319" marB="1431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7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EB89-0B08-4AD5-9587-E44C335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user journey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FB55-3B80-4186-82A4-105E77DF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How many visitors make a purchase? </a:t>
            </a:r>
            <a:r>
              <a:rPr lang="en-US" dirty="0"/>
              <a:t>361 distinct visitors have made a purchase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How many last touches </a:t>
            </a:r>
            <a:r>
              <a:rPr lang="en-US" b="0" i="1" dirty="0"/>
              <a:t>on the purchase page</a:t>
            </a:r>
            <a:r>
              <a:rPr lang="en-US" b="0" dirty="0"/>
              <a:t> is each campaign responsible for?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What is the typical user journey? Most users get to coolTshirts.com via published material about cool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A20E81-307D-42F8-B383-390D4F899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80540"/>
              </p:ext>
            </p:extLst>
          </p:nvPr>
        </p:nvGraphicFramePr>
        <p:xfrm>
          <a:off x="1241480" y="1828800"/>
          <a:ext cx="5784469" cy="1968212"/>
        </p:xfrm>
        <a:graphic>
          <a:graphicData uri="http://schemas.openxmlformats.org/drawingml/2006/table">
            <a:tbl>
              <a:tblPr/>
              <a:tblGrid>
                <a:gridCol w="2871671">
                  <a:extLst>
                    <a:ext uri="{9D8B030D-6E8A-4147-A177-3AD203B41FA5}">
                      <a16:colId xmlns:a16="http://schemas.microsoft.com/office/drawing/2014/main" val="351503862"/>
                    </a:ext>
                  </a:extLst>
                </a:gridCol>
                <a:gridCol w="2912798">
                  <a:extLst>
                    <a:ext uri="{9D8B030D-6E8A-4147-A177-3AD203B41FA5}">
                      <a16:colId xmlns:a16="http://schemas.microsoft.com/office/drawing/2014/main" val="1727590004"/>
                    </a:ext>
                  </a:extLst>
                </a:gridCol>
              </a:tblGrid>
              <a:tr h="2010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Campaign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Purchases responsible for 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396167"/>
                  </a:ext>
                </a:extLst>
              </a:tr>
              <a:tr h="2010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weekly-newsletter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52686"/>
                  </a:ext>
                </a:extLst>
              </a:tr>
              <a:tr h="1747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retargetting</a:t>
                      </a:r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-ad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53577"/>
                  </a:ext>
                </a:extLst>
              </a:tr>
              <a:tr h="2010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retargetting</a:t>
                      </a:r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-campaign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98039"/>
                  </a:ext>
                </a:extLst>
              </a:tr>
              <a:tr h="2010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paid-search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894274"/>
                  </a:ext>
                </a:extLst>
              </a:tr>
              <a:tr h="2360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getting-to-know-cool-tshirts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72561"/>
                  </a:ext>
                </a:extLst>
              </a:tr>
              <a:tr h="1747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ten-crazy-cool-tshirts-facts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89804"/>
                  </a:ext>
                </a:extLst>
              </a:tr>
              <a:tr h="2360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interview-with-cool-tshirts-founder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18337"/>
                  </a:ext>
                </a:extLst>
              </a:tr>
              <a:tr h="2010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cool-</a:t>
                      </a:r>
                      <a:r>
                        <a:rPr lang="en-US" sz="1200" kern="1200" dirty="0" err="1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tshirts</a:t>
                      </a:r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-search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5252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0860" marR="30860" marT="15430" marB="1543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93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10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EB89-0B08-4AD5-9587-E44C335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Typical user journey?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FB55-3B80-4186-82A4-105E77DF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Most users get to coolTshirts.com via published material about </a:t>
            </a:r>
            <a:r>
              <a:rPr lang="en-US" b="0" dirty="0" err="1"/>
              <a:t>coolTshirts</a:t>
            </a:r>
            <a:r>
              <a:rPr lang="en-US" b="0" dirty="0"/>
              <a:t> on some kind of publisher. Top sources are: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 published interviews with the founder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NY Times article about </a:t>
            </a:r>
            <a:r>
              <a:rPr lang="en-US" b="0" dirty="0" err="1"/>
              <a:t>coolTshirts</a:t>
            </a:r>
            <a:endParaRPr lang="en-US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buzzfeed</a:t>
            </a:r>
            <a:r>
              <a:rPr lang="en-US" dirty="0"/>
              <a:t> article about T-shirts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However, re-engagement with a user who has gone to coolTshirts.com generally happens via a targeted campaign after </a:t>
            </a:r>
            <a:r>
              <a:rPr lang="en-US" b="0" dirty="0" err="1"/>
              <a:t>coolTshirts</a:t>
            </a:r>
            <a:r>
              <a:rPr lang="en-US" b="0" dirty="0"/>
              <a:t> collects information from that customer. Top mechanisms are: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A customer signs up for a weekly</a:t>
            </a:r>
            <a:r>
              <a:rPr lang="en-US" dirty="0"/>
              <a:t> newsletter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Retargeting ads targeted to that user via </a:t>
            </a:r>
            <a:r>
              <a:rPr lang="en-US" b="0" dirty="0" err="1"/>
              <a:t>facebook</a:t>
            </a:r>
            <a:r>
              <a:rPr lang="en-US" b="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Email marketing material sent to that user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Those same mechanisms above are also responsible for the most purchases after that user revisits coolTshirts.com 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8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</TotalTime>
  <Words>308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Franklin Gothic Book</vt:lpstr>
      <vt:lpstr>Franklin Gothic Medium</vt:lpstr>
      <vt:lpstr>Tunga</vt:lpstr>
      <vt:lpstr>Wingdings</vt:lpstr>
      <vt:lpstr>Angles</vt:lpstr>
      <vt:lpstr>CodeAcademy sql capstone</vt:lpstr>
      <vt:lpstr>How many campaigns and sources does CoolTShirts use and how are they related?</vt:lpstr>
      <vt:lpstr>What pages are on their website? </vt:lpstr>
      <vt:lpstr>What is the user journey </vt:lpstr>
      <vt:lpstr>What is the user journey cont. </vt:lpstr>
      <vt:lpstr>What is the Typical user journey?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CodeAcademy sql capstone</dc:title>
  <dc:creator>Jason He</dc:creator>
  <cp:lastModifiedBy>Jianshan He</cp:lastModifiedBy>
  <cp:revision>4</cp:revision>
  <dcterms:created xsi:type="dcterms:W3CDTF">2019-01-06T21:51:12Z</dcterms:created>
  <dcterms:modified xsi:type="dcterms:W3CDTF">2019-01-11T16:17:21Z</dcterms:modified>
</cp:coreProperties>
</file>