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4" r:id="rId5"/>
    <p:sldId id="285" r:id="rId6"/>
    <p:sldId id="287" r:id="rId7"/>
    <p:sldId id="315" r:id="rId8"/>
    <p:sldId id="294" r:id="rId9"/>
    <p:sldId id="286" r:id="rId10"/>
    <p:sldId id="291" r:id="rId11"/>
    <p:sldId id="317" r:id="rId12"/>
    <p:sldId id="299" r:id="rId13"/>
    <p:sldId id="289" r:id="rId14"/>
    <p:sldId id="292" r:id="rId15"/>
    <p:sldId id="318" r:id="rId16"/>
    <p:sldId id="319" r:id="rId17"/>
    <p:sldId id="320" r:id="rId18"/>
    <p:sldId id="322" r:id="rId19"/>
    <p:sldId id="323" r:id="rId20"/>
    <p:sldId id="324" r:id="rId21"/>
    <p:sldId id="326" r:id="rId22"/>
    <p:sldId id="28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E41"/>
    <a:srgbClr val="A48D91"/>
    <a:srgbClr val="EDDACC"/>
    <a:srgbClr val="DAC2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8" d="100"/>
          <a:sy n="88" d="100"/>
        </p:scale>
        <p:origin x="2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E29FD-5CB0-43B2-8DE4-7A81EECF5A0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2CAD8-F91A-409A-B778-AA74111763F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456EF-EDA7-466D-90A9-97D47B7037C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73ED-7EBB-4E11-B60B-79773C5177D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rot="16200000">
            <a:off x="5235427" y="-2272115"/>
            <a:ext cx="1666028" cy="11592706"/>
            <a:chOff x="5136372" y="363293"/>
            <a:chExt cx="1666028" cy="11592706"/>
          </a:xfrm>
        </p:grpSpPr>
        <p:cxnSp>
          <p:nvCxnSpPr>
            <p:cNvPr id="17" name="直接连接符 16"/>
            <p:cNvCxnSpPr>
              <a:stCxn id="20" idx="4"/>
              <a:endCxn id="22" idx="0"/>
            </p:cNvCxnSpPr>
            <p:nvPr/>
          </p:nvCxnSpPr>
          <p:spPr>
            <a:xfrm rot="5400000">
              <a:off x="1107399" y="6159646"/>
              <a:ext cx="1118730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9" idx="4"/>
              <a:endCxn id="21" idx="0"/>
            </p:cNvCxnSpPr>
            <p:nvPr/>
          </p:nvCxnSpPr>
          <p:spPr>
            <a:xfrm rot="5400000">
              <a:off x="-355926" y="6159646"/>
              <a:ext cx="1118729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5136372" y="363293"/>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599697" y="363293"/>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136372" y="11753295"/>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599697" y="11753296"/>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367155" y="2146300"/>
            <a:ext cx="9402445" cy="2765425"/>
          </a:xfrm>
          <a:prstGeom prst="rect">
            <a:avLst/>
          </a:prstGeom>
          <a:solidFill>
            <a:schemeClr val="tx1">
              <a:lumMod val="75000"/>
              <a:lumOff val="25000"/>
            </a:schemeClr>
          </a:solidFill>
          <a:ln>
            <a:noFill/>
          </a:ln>
          <a:effectLst>
            <a:outerShdw blurRad="190500" dist="88900" dir="5400000" sx="101000" sy="101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77365" y="2571750"/>
            <a:ext cx="8578850" cy="1753235"/>
          </a:xfrm>
          <a:prstGeom prst="rect">
            <a:avLst/>
          </a:prstGeom>
          <a:noFill/>
        </p:spPr>
        <p:txBody>
          <a:bodyPr wrap="square" rtlCol="0">
            <a:spAutoFit/>
            <a:scene3d>
              <a:camera prst="orthographicFront"/>
              <a:lightRig rig="threePt" dir="t"/>
            </a:scene3d>
            <a:sp3d contourW="12700"/>
          </a:bodyPr>
          <a:lstStyle/>
          <a:p>
            <a:pPr algn="ctr" defTabSz="685800">
              <a:defRPr/>
            </a:pPr>
            <a:r>
              <a:rPr lang="zh-CN" altLang="en-US" sz="5400" dirty="0">
                <a:solidFill>
                  <a:schemeClr val="bg1"/>
                </a:solidFill>
                <a:ea typeface="微软雅黑" panose="020B0503020204020204" pitchFamily="34" charset="-122"/>
                <a:cs typeface="经典综艺体简" panose="02010609000101010101" pitchFamily="49" charset="-122"/>
              </a:rPr>
              <a:t>基于生成对抗网络的电力设备图像扩充模型及算法研究</a:t>
            </a:r>
            <a:endParaRPr lang="zh-CN" altLang="en-US" sz="5400" dirty="0">
              <a:solidFill>
                <a:schemeClr val="bg1"/>
              </a:solidFill>
              <a:ea typeface="微软雅黑" panose="020B0503020204020204" pitchFamily="34" charset="-122"/>
              <a:cs typeface="经典综艺体简" panose="02010609000101010101" pitchFamily="49" charset="-122"/>
            </a:endParaRPr>
          </a:p>
        </p:txBody>
      </p:sp>
      <p:sp>
        <p:nvSpPr>
          <p:cNvPr id="14" name="文本框 13"/>
          <p:cNvSpPr txBox="1"/>
          <p:nvPr/>
        </p:nvSpPr>
        <p:spPr>
          <a:xfrm>
            <a:off x="6565611" y="5081171"/>
            <a:ext cx="5655886" cy="1306830"/>
          </a:xfrm>
          <a:prstGeom prst="rect">
            <a:avLst/>
          </a:prstGeom>
          <a:noFill/>
        </p:spPr>
        <p:txBody>
          <a:bodyPr wrap="square" rtlCol="0">
            <a:spAutoFit/>
          </a:bodyPr>
          <a:lstStyle/>
          <a:p>
            <a:pPr algn="ctr">
              <a:spcBef>
                <a:spcPts val="600"/>
              </a:spcBef>
            </a:pPr>
            <a:r>
              <a:rPr lang="zh-CN" altLang="en-US" sz="1600" b="1" dirty="0">
                <a:solidFill>
                  <a:schemeClr val="tx1"/>
                </a:solidFill>
                <a:ea typeface="微软雅黑" panose="020B0503020204020204" pitchFamily="34" charset="-122"/>
                <a:cs typeface="Hiragino Sans GB W3" charset="-122"/>
              </a:rPr>
              <a:t>姓     名：  何      佳       美 </a:t>
            </a:r>
            <a:endParaRPr lang="zh-CN" altLang="en-US" sz="1600" b="1" dirty="0">
              <a:solidFill>
                <a:schemeClr val="tx1"/>
              </a:solidFill>
              <a:ea typeface="微软雅黑" panose="020B0503020204020204" pitchFamily="34" charset="-122"/>
              <a:cs typeface="Hiragino Sans GB W3" charset="-122"/>
            </a:endParaRPr>
          </a:p>
          <a:p>
            <a:pPr algn="ctr">
              <a:spcBef>
                <a:spcPts val="600"/>
              </a:spcBef>
            </a:pPr>
            <a:r>
              <a:rPr lang="zh-CN" altLang="en-US" sz="1600" b="1" dirty="0">
                <a:solidFill>
                  <a:schemeClr val="tx1"/>
                </a:solidFill>
                <a:ea typeface="微软雅黑" panose="020B0503020204020204" pitchFamily="34" charset="-122"/>
                <a:cs typeface="Hiragino Sans GB W3" charset="-122"/>
              </a:rPr>
              <a:t>学     号：  </a:t>
            </a:r>
            <a:r>
              <a:rPr lang="en-US" altLang="zh-CN" sz="1600" b="1" dirty="0">
                <a:solidFill>
                  <a:schemeClr val="tx1"/>
                </a:solidFill>
                <a:ea typeface="微软雅黑" panose="020B0503020204020204" pitchFamily="34" charset="-122"/>
                <a:cs typeface="Hiragino Sans GB W3" charset="-122"/>
              </a:rPr>
              <a:t>201721100222    </a:t>
            </a:r>
            <a:endParaRPr lang="en-US" altLang="zh-CN" sz="1600" b="1" dirty="0">
              <a:solidFill>
                <a:schemeClr val="tx1"/>
              </a:solidFill>
              <a:ea typeface="微软雅黑" panose="020B0503020204020204" pitchFamily="34" charset="-122"/>
              <a:cs typeface="Hiragino Sans GB W3" charset="-122"/>
            </a:endParaRPr>
          </a:p>
          <a:p>
            <a:pPr algn="ctr">
              <a:spcBef>
                <a:spcPts val="600"/>
              </a:spcBef>
            </a:pPr>
            <a:r>
              <a:rPr lang="zh-CN" altLang="en-US" sz="1600" b="1" dirty="0">
                <a:solidFill>
                  <a:schemeClr val="tx1"/>
                </a:solidFill>
                <a:ea typeface="微软雅黑" panose="020B0503020204020204" pitchFamily="34" charset="-122"/>
                <a:cs typeface="Hiragino Sans GB W3" charset="-122"/>
              </a:rPr>
              <a:t>专 业： 计算机科学与技术</a:t>
            </a:r>
            <a:endParaRPr lang="zh-CN" altLang="en-US" sz="1600" b="1" dirty="0">
              <a:solidFill>
                <a:schemeClr val="tx1"/>
              </a:solidFill>
              <a:ea typeface="微软雅黑" panose="020B0503020204020204" pitchFamily="34" charset="-122"/>
              <a:cs typeface="Hiragino Sans GB W3" charset="-122"/>
            </a:endParaRPr>
          </a:p>
          <a:p>
            <a:pPr algn="ctr">
              <a:spcBef>
                <a:spcPts val="600"/>
              </a:spcBef>
            </a:pPr>
            <a:r>
              <a:rPr lang="zh-CN" altLang="en-US" sz="1600" b="1" dirty="0">
                <a:solidFill>
                  <a:schemeClr val="tx1"/>
                </a:solidFill>
                <a:ea typeface="微软雅黑" panose="020B0503020204020204" pitchFamily="34" charset="-122"/>
                <a:cs typeface="Hiragino Sans GB W3" charset="-122"/>
              </a:rPr>
              <a:t>指导教师：李 毅 超    教授</a:t>
            </a:r>
            <a:endParaRPr lang="zh-CN" altLang="en-US" sz="1600" b="1" dirty="0">
              <a:solidFill>
                <a:schemeClr val="tx1"/>
              </a:solidFill>
              <a:ea typeface="微软雅黑" panose="020B0503020204020204" pitchFamily="34" charset="-122"/>
              <a:cs typeface="Hiragino Sans GB W3" charset="-122"/>
            </a:endParaRPr>
          </a:p>
        </p:txBody>
      </p:sp>
      <p:sp>
        <p:nvSpPr>
          <p:cNvPr id="15" name="文本框 14"/>
          <p:cNvSpPr txBox="1"/>
          <p:nvPr/>
        </p:nvSpPr>
        <p:spPr>
          <a:xfrm>
            <a:off x="1870275" y="1297324"/>
            <a:ext cx="8398109" cy="860425"/>
          </a:xfrm>
          <a:prstGeom prst="rect">
            <a:avLst/>
          </a:prstGeom>
          <a:noFill/>
          <a:extLst>
            <a:ext uri="{909E8E84-426E-40DD-AFC4-6F175D3DCCD1}">
              <a14:hiddenFill xmlns:a14="http://schemas.microsoft.com/office/drawing/2010/main">
                <a:solidFill>
                  <a:schemeClr val="tx1"/>
                </a:solidFill>
              </a14:hiddenFill>
            </a:ext>
          </a:extLst>
        </p:spPr>
        <p:txBody>
          <a:bodyPr wrap="square" rtlCol="0">
            <a:spAutoFit/>
            <a:scene3d>
              <a:camera prst="orthographicFront"/>
              <a:lightRig rig="threePt" dir="t"/>
            </a:scene3d>
            <a:sp3d contourW="12700"/>
          </a:bodyPr>
          <a:lstStyle/>
          <a:p>
            <a:pPr algn="ctr" defTabSz="685800">
              <a:defRPr/>
            </a:pPr>
            <a:r>
              <a:rPr lang="en-US" altLang="zh-CN" sz="5000" dirty="0">
                <a:solidFill>
                  <a:schemeClr val="tx1"/>
                </a:solidFill>
                <a:ea typeface="微软雅黑" panose="020B0503020204020204" pitchFamily="34" charset="-122"/>
                <a:cs typeface="经典综艺体简" panose="02010609000101010101" pitchFamily="49" charset="-122"/>
              </a:rPr>
              <a:t>2018</a:t>
            </a:r>
            <a:r>
              <a:rPr lang="zh-CN" altLang="en-US" sz="5000" dirty="0">
                <a:solidFill>
                  <a:schemeClr val="tx1"/>
                </a:solidFill>
                <a:ea typeface="微软雅黑" panose="020B0503020204020204" pitchFamily="34" charset="-122"/>
                <a:cs typeface="经典综艺体简" panose="02010609000101010101" pitchFamily="49" charset="-122"/>
              </a:rPr>
              <a:t>开题报告答辩</a:t>
            </a:r>
            <a:endParaRPr lang="zh-CN" altLang="en-US" sz="5000" dirty="0">
              <a:solidFill>
                <a:schemeClr val="tx1"/>
              </a:solidFill>
              <a:ea typeface="微软雅黑" panose="020B0503020204020204" pitchFamily="34" charset="-122"/>
              <a:cs typeface="经典综艺体简" panose="0201060900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689633" y="2218872"/>
            <a:ext cx="2185350" cy="3097494"/>
            <a:chOff x="735349" y="1560176"/>
            <a:chExt cx="2419318" cy="3850140"/>
          </a:xfrm>
        </p:grpSpPr>
        <p:sp>
          <p:nvSpPr>
            <p:cNvPr id="8" name="任意多边形 8"/>
            <p:cNvSpPr/>
            <p:nvPr/>
          </p:nvSpPr>
          <p:spPr bwMode="auto">
            <a:xfrm>
              <a:off x="738726" y="1560176"/>
              <a:ext cx="2415941" cy="3850140"/>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rgbClr val="53585F"/>
              </a:solidFill>
              <a:prstDash val="solid"/>
              <a:miter lim="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sz="1400">
                <a:latin typeface="微软雅黑" panose="020B0503020204020204" pitchFamily="34" charset="-122"/>
                <a:ea typeface="微软雅黑" panose="020B0503020204020204" pitchFamily="34" charset="-122"/>
                <a:cs typeface="+mn-ea"/>
                <a:sym typeface="+mn-lt"/>
              </a:endParaRPr>
            </a:p>
          </p:txBody>
        </p:sp>
        <p:sp>
          <p:nvSpPr>
            <p:cNvPr id="9" name="任意多边形 9"/>
            <p:cNvSpPr/>
            <p:nvPr/>
          </p:nvSpPr>
          <p:spPr bwMode="auto">
            <a:xfrm>
              <a:off x="735349"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chemeClr val="bg2">
                <a:lumMod val="10000"/>
              </a:schemeClr>
            </a:solidFill>
            <a:ln>
              <a:noFill/>
            </a:ln>
            <a:effectLst/>
          </p:spPr>
          <p:txBody>
            <a:bodyPr anchor="ctr"/>
            <a:lstStyle/>
            <a:p>
              <a:pPr algn="ctr"/>
              <a:endParaRPr sz="1400">
                <a:latin typeface="微软雅黑" panose="020B0503020204020204" pitchFamily="34" charset="-122"/>
                <a:ea typeface="微软雅黑" panose="020B0503020204020204" pitchFamily="34" charset="-122"/>
                <a:cs typeface="+mn-ea"/>
                <a:sym typeface="+mn-lt"/>
              </a:endParaRPr>
            </a:p>
          </p:txBody>
        </p:sp>
        <p:sp>
          <p:nvSpPr>
            <p:cNvPr id="10" name="任意多边形 10"/>
            <p:cNvSpPr/>
            <p:nvPr/>
          </p:nvSpPr>
          <p:spPr bwMode="auto">
            <a:xfrm flipH="1">
              <a:off x="738726" y="3815728"/>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chemeClr val="tx1">
                <a:lumMod val="95000"/>
                <a:lumOff val="5000"/>
              </a:schemeClr>
            </a:solidFill>
            <a:ln>
              <a:noFill/>
            </a:ln>
            <a:effectLst/>
          </p:spPr>
          <p:txBody>
            <a:bodyPr anchor="ctr"/>
            <a:lstStyle/>
            <a:p>
              <a:pPr algn="ctr"/>
              <a:endParaRPr sz="1400" dirty="0">
                <a:latin typeface="微软雅黑" panose="020B0503020204020204" pitchFamily="34" charset="-122"/>
                <a:ea typeface="微软雅黑" panose="020B0503020204020204" pitchFamily="34" charset="-122"/>
                <a:cs typeface="+mn-ea"/>
                <a:sym typeface="+mn-lt"/>
              </a:endParaRPr>
            </a:p>
          </p:txBody>
        </p:sp>
        <p:sp>
          <p:nvSpPr>
            <p:cNvPr id="11" name="任意多边形 19"/>
            <p:cNvSpPr/>
            <p:nvPr/>
          </p:nvSpPr>
          <p:spPr bwMode="auto">
            <a:xfrm>
              <a:off x="929502" y="4905517"/>
              <a:ext cx="2008220"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rmAutofit/>
            </a:bodyPr>
            <a:lstStyle/>
            <a:p>
              <a:pPr defTabSz="583565">
                <a:defRPr/>
              </a:pPr>
              <a:r>
                <a:rPr lang="zh-CN" altLang="en-US" sz="1400" b="1" dirty="0">
                  <a:solidFill>
                    <a:srgbClr val="FFFFFF"/>
                  </a:solidFill>
                  <a:latin typeface="微软雅黑" panose="020B0503020204020204" pitchFamily="34" charset="-122"/>
                  <a:ea typeface="微软雅黑" panose="020B0503020204020204" pitchFamily="34" charset="-122"/>
                  <a:cs typeface="+mn-ea"/>
                  <a:sym typeface="+mn-lt"/>
                </a:rPr>
                <a:t>电力设备检测技术现状</a:t>
              </a:r>
              <a:endParaRPr lang="zh-CN" altLang="en-US" sz="1400" b="1" dirty="0">
                <a:solidFill>
                  <a:srgbClr val="FFFFFF"/>
                </a:solidFill>
                <a:latin typeface="微软雅黑" panose="020B0503020204020204" pitchFamily="34" charset="-122"/>
                <a:ea typeface="微软雅黑" panose="020B0503020204020204" pitchFamily="34" charset="-122"/>
                <a:cs typeface="+mn-ea"/>
                <a:sym typeface="+mn-lt"/>
              </a:endParaRPr>
            </a:p>
          </p:txBody>
        </p:sp>
      </p:grpSp>
      <p:grpSp>
        <p:nvGrpSpPr>
          <p:cNvPr id="13" name="组合 12"/>
          <p:cNvGrpSpPr/>
          <p:nvPr/>
        </p:nvGrpSpPr>
        <p:grpSpPr>
          <a:xfrm>
            <a:off x="4838629" y="2218872"/>
            <a:ext cx="2185350" cy="3097494"/>
            <a:chOff x="3508363" y="1560176"/>
            <a:chExt cx="2419318" cy="3850140"/>
          </a:xfrm>
        </p:grpSpPr>
        <p:sp>
          <p:nvSpPr>
            <p:cNvPr id="14" name="任意多边形 6"/>
            <p:cNvSpPr/>
            <p:nvPr/>
          </p:nvSpPr>
          <p:spPr bwMode="auto">
            <a:xfrm>
              <a:off x="3511740" y="1560176"/>
              <a:ext cx="2415941" cy="3850140"/>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rgbClr val="53585F"/>
              </a:solidFill>
              <a:prstDash val="solid"/>
              <a:miter lim="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sz="1400">
                <a:latin typeface="微软雅黑" panose="020B0503020204020204" pitchFamily="34" charset="-122"/>
                <a:ea typeface="微软雅黑" panose="020B0503020204020204" pitchFamily="34" charset="-122"/>
                <a:cs typeface="+mn-ea"/>
                <a:sym typeface="+mn-lt"/>
              </a:endParaRPr>
            </a:p>
          </p:txBody>
        </p:sp>
        <p:sp>
          <p:nvSpPr>
            <p:cNvPr id="15" name="任意多边形 7"/>
            <p:cNvSpPr/>
            <p:nvPr/>
          </p:nvSpPr>
          <p:spPr bwMode="auto">
            <a:xfrm>
              <a:off x="3508363"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chemeClr val="bg1">
                <a:lumMod val="50000"/>
              </a:schemeClr>
            </a:solidFill>
            <a:ln>
              <a:noFill/>
            </a:ln>
            <a:effectLst/>
          </p:spPr>
          <p:txBody>
            <a:bodyPr anchor="ctr"/>
            <a:lstStyle/>
            <a:p>
              <a:pPr algn="ctr"/>
              <a:endParaRPr sz="1400" dirty="0">
                <a:latin typeface="微软雅黑" panose="020B0503020204020204" pitchFamily="34" charset="-122"/>
                <a:ea typeface="微软雅黑" panose="020B0503020204020204" pitchFamily="34" charset="-122"/>
                <a:cs typeface="+mn-ea"/>
                <a:sym typeface="+mn-lt"/>
              </a:endParaRPr>
            </a:p>
          </p:txBody>
        </p:sp>
        <p:sp>
          <p:nvSpPr>
            <p:cNvPr id="16" name="任意多边形 12"/>
            <p:cNvSpPr/>
            <p:nvPr/>
          </p:nvSpPr>
          <p:spPr bwMode="auto">
            <a:xfrm flipH="1">
              <a:off x="3511740" y="3815728"/>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chemeClr val="bg1">
                <a:lumMod val="50000"/>
              </a:schemeClr>
            </a:solidFill>
            <a:ln>
              <a:noFill/>
            </a:ln>
            <a:effectLst/>
          </p:spPr>
          <p:txBody>
            <a:bodyPr anchor="ctr"/>
            <a:lstStyle/>
            <a:p>
              <a:pPr algn="ctr"/>
              <a:endParaRPr sz="1400" dirty="0">
                <a:latin typeface="微软雅黑" panose="020B0503020204020204" pitchFamily="34" charset="-122"/>
                <a:ea typeface="微软雅黑" panose="020B0503020204020204" pitchFamily="34" charset="-122"/>
                <a:cs typeface="+mn-ea"/>
                <a:sym typeface="+mn-lt"/>
              </a:endParaRPr>
            </a:p>
          </p:txBody>
        </p:sp>
        <p:sp>
          <p:nvSpPr>
            <p:cNvPr id="17" name="任意多边形 20"/>
            <p:cNvSpPr/>
            <p:nvPr/>
          </p:nvSpPr>
          <p:spPr bwMode="auto">
            <a:xfrm>
              <a:off x="3727841" y="4905517"/>
              <a:ext cx="2003156"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rmAutofit/>
            </a:bodyPr>
            <a:lstStyle/>
            <a:p>
              <a:pPr defTabSz="583565">
                <a:defRPr/>
              </a:pPr>
              <a:r>
                <a:rPr lang="zh-CN" altLang="en-US" sz="1400" b="1" dirty="0">
                  <a:solidFill>
                    <a:srgbClr val="FFFFFF"/>
                  </a:solidFill>
                  <a:latin typeface="微软雅黑" panose="020B0503020204020204" pitchFamily="34" charset="-122"/>
                  <a:ea typeface="微软雅黑" panose="020B0503020204020204" pitchFamily="34" charset="-122"/>
                  <a:cs typeface="+mn-ea"/>
                  <a:sym typeface="+mn-lt"/>
                </a:rPr>
                <a:t>生成对抗网络研究现状</a:t>
              </a:r>
              <a:endParaRPr lang="zh-CN" altLang="en-US" sz="1400" b="1" dirty="0">
                <a:solidFill>
                  <a:srgbClr val="FFFFFF"/>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p:cNvGrpSpPr/>
          <p:nvPr/>
        </p:nvGrpSpPr>
        <p:grpSpPr>
          <a:xfrm>
            <a:off x="8038427" y="2217681"/>
            <a:ext cx="2185349" cy="3100210"/>
            <a:chOff x="6281377" y="1560176"/>
            <a:chExt cx="2419317" cy="3853516"/>
          </a:xfrm>
        </p:grpSpPr>
        <p:sp>
          <p:nvSpPr>
            <p:cNvPr id="20" name="任意多边形 4"/>
            <p:cNvSpPr/>
            <p:nvPr/>
          </p:nvSpPr>
          <p:spPr bwMode="auto">
            <a:xfrm>
              <a:off x="6284753" y="1560176"/>
              <a:ext cx="2415941" cy="3850140"/>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rgbClr val="53585F"/>
              </a:solidFill>
              <a:prstDash val="solid"/>
              <a:miter lim="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sz="1400">
                <a:latin typeface="微软雅黑" panose="020B0503020204020204" pitchFamily="34" charset="-122"/>
                <a:ea typeface="微软雅黑" panose="020B0503020204020204" pitchFamily="34" charset="-122"/>
                <a:cs typeface="+mn-ea"/>
                <a:sym typeface="+mn-lt"/>
              </a:endParaRPr>
            </a:p>
          </p:txBody>
        </p:sp>
        <p:sp>
          <p:nvSpPr>
            <p:cNvPr id="21" name="任意多边形 5"/>
            <p:cNvSpPr/>
            <p:nvPr/>
          </p:nvSpPr>
          <p:spPr bwMode="auto">
            <a:xfrm>
              <a:off x="6281377"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chemeClr val="bg2">
                <a:lumMod val="10000"/>
              </a:schemeClr>
            </a:solidFill>
            <a:ln>
              <a:noFill/>
            </a:ln>
            <a:effectLst/>
          </p:spPr>
          <p:txBody>
            <a:bodyPr anchor="ctr"/>
            <a:lstStyle/>
            <a:p>
              <a:pPr algn="ctr"/>
              <a:endParaRPr sz="1400">
                <a:latin typeface="微软雅黑" panose="020B0503020204020204" pitchFamily="34" charset="-122"/>
                <a:ea typeface="微软雅黑" panose="020B0503020204020204" pitchFamily="34" charset="-122"/>
                <a:cs typeface="+mn-ea"/>
                <a:sym typeface="+mn-lt"/>
              </a:endParaRPr>
            </a:p>
          </p:txBody>
        </p:sp>
        <p:sp>
          <p:nvSpPr>
            <p:cNvPr id="22" name="任意多边形 14"/>
            <p:cNvSpPr/>
            <p:nvPr/>
          </p:nvSpPr>
          <p:spPr bwMode="auto">
            <a:xfrm flipH="1">
              <a:off x="6284753" y="3819105"/>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chemeClr val="tx1">
                <a:lumMod val="95000"/>
                <a:lumOff val="5000"/>
              </a:schemeClr>
            </a:solidFill>
            <a:ln>
              <a:noFill/>
            </a:ln>
            <a:effectLst/>
          </p:spPr>
          <p:txBody>
            <a:bodyPr anchor="ctr"/>
            <a:lstStyle/>
            <a:p>
              <a:pPr algn="ctr"/>
              <a:endParaRPr sz="1400" dirty="0">
                <a:latin typeface="微软雅黑" panose="020B0503020204020204" pitchFamily="34" charset="-122"/>
                <a:ea typeface="微软雅黑" panose="020B0503020204020204" pitchFamily="34" charset="-122"/>
                <a:cs typeface="+mn-ea"/>
                <a:sym typeface="+mn-lt"/>
              </a:endParaRPr>
            </a:p>
          </p:txBody>
        </p:sp>
        <p:sp>
          <p:nvSpPr>
            <p:cNvPr id="23" name="任意多边形 21"/>
            <p:cNvSpPr/>
            <p:nvPr/>
          </p:nvSpPr>
          <p:spPr bwMode="auto">
            <a:xfrm>
              <a:off x="6461181" y="4905517"/>
              <a:ext cx="2216724"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0" tIns="0" rIns="0" bIns="0" anchor="ctr">
              <a:normAutofit/>
            </a:bodyPr>
            <a:lstStyle/>
            <a:p>
              <a:pPr defTabSz="583565">
                <a:defRPr/>
              </a:pPr>
              <a:r>
                <a:rPr lang="zh-CN" altLang="en-US" sz="1400" b="1" dirty="0">
                  <a:solidFill>
                    <a:srgbClr val="FFFFFF"/>
                  </a:solidFill>
                  <a:latin typeface="微软雅黑" panose="020B0503020204020204" pitchFamily="34" charset="-122"/>
                  <a:ea typeface="微软雅黑" panose="020B0503020204020204" pitchFamily="34" charset="-122"/>
                  <a:cs typeface="+mn-ea"/>
                  <a:sym typeface="+mn-lt"/>
                </a:rPr>
                <a:t>生成对抗网络应用现状</a:t>
              </a:r>
              <a:endParaRPr lang="zh-CN" altLang="en-US" sz="1400" b="1" dirty="0">
                <a:solidFill>
                  <a:srgbClr val="FFFFFF"/>
                </a:solidFill>
                <a:latin typeface="微软雅黑" panose="020B0503020204020204" pitchFamily="34" charset="-122"/>
                <a:ea typeface="微软雅黑" panose="020B0503020204020204" pitchFamily="34" charset="-122"/>
                <a:cs typeface="+mn-ea"/>
                <a:sym typeface="+mn-lt"/>
              </a:endParaRPr>
            </a:p>
          </p:txBody>
        </p:sp>
      </p:grpSp>
      <p:sp>
        <p:nvSpPr>
          <p:cNvPr id="25" name="文本框 24"/>
          <p:cNvSpPr txBox="1"/>
          <p:nvPr/>
        </p:nvSpPr>
        <p:spPr>
          <a:xfrm>
            <a:off x="1769116" y="2273448"/>
            <a:ext cx="1963844" cy="1706880"/>
          </a:xfrm>
          <a:prstGeom prst="rect">
            <a:avLst/>
          </a:prstGeom>
          <a:noFill/>
        </p:spPr>
        <p:txBody>
          <a:bodyPr wrap="square" rtlCol="0">
            <a:spAutoFit/>
          </a:bodyPr>
          <a:lstStyle/>
          <a:p>
            <a:pPr algn="l" fontAlgn="auto">
              <a:lnSpc>
                <a:spcPct val="150000"/>
              </a:lnSpc>
              <a:spcBef>
                <a:spcPts val="600"/>
              </a:spcBef>
            </a:pPr>
            <a:r>
              <a:rPr lang="zh-CN" altLang="en-US" sz="1400" dirty="0">
                <a:latin typeface="微软雅黑" panose="020B0503020204020204" pitchFamily="34" charset="-122"/>
                <a:ea typeface="微软雅黑" panose="020B0503020204020204" pitchFamily="34" charset="-122"/>
                <a:cs typeface="Hiragino Sans GB W3" charset="-122"/>
                <a:sym typeface="+mn-ea"/>
              </a:rPr>
              <a:t>目前电力设备状态检测技术主要采用无损检测技术，常用的无损检测技术包括射线检测、红外检测等</a:t>
            </a:r>
            <a:endParaRPr lang="zh-CN" altLang="en-US" sz="1400" dirty="0">
              <a:latin typeface="微软雅黑" panose="020B0503020204020204" pitchFamily="34" charset="-122"/>
              <a:ea typeface="微软雅黑" panose="020B0503020204020204" pitchFamily="34" charset="-122"/>
              <a:cs typeface="Hiragino Sans GB W3" charset="-122"/>
              <a:sym typeface="+mn-ea"/>
            </a:endParaRPr>
          </a:p>
        </p:txBody>
      </p:sp>
      <p:sp>
        <p:nvSpPr>
          <p:cNvPr id="27" name="文本框 26"/>
          <p:cNvSpPr txBox="1"/>
          <p:nvPr/>
        </p:nvSpPr>
        <p:spPr>
          <a:xfrm>
            <a:off x="8127365" y="2285365"/>
            <a:ext cx="2036445" cy="2030095"/>
          </a:xfrm>
          <a:prstGeom prst="rect">
            <a:avLst/>
          </a:prstGeom>
          <a:noFill/>
        </p:spPr>
        <p:txBody>
          <a:bodyPr wrap="square" rtlCol="0">
            <a:spAutoFit/>
          </a:bodyPr>
          <a:lstStyle/>
          <a:p>
            <a:pPr algn="l" fontAlgn="auto">
              <a:lnSpc>
                <a:spcPct val="150000"/>
              </a:lnSpc>
              <a:spcBef>
                <a:spcPts val="600"/>
              </a:spcBef>
            </a:pPr>
            <a:r>
              <a:rPr lang="en-US" altLang="zh-CN" sz="1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GAN</a:t>
            </a:r>
            <a:r>
              <a:rPr sz="1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目前主要应用于提高图像的分辨率、合成人工样本、由卫星照片生成地图、黑白图像生成彩色图像、图像风格迁移等</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7" name="矩形 76"/>
          <p:cNvSpPr/>
          <p:nvPr/>
        </p:nvSpPr>
        <p:spPr>
          <a:xfrm>
            <a:off x="6509385" y="-13335"/>
            <a:ext cx="2889885" cy="698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8" name="文本框 77"/>
          <p:cNvSpPr txBox="1"/>
          <p:nvPr/>
        </p:nvSpPr>
        <p:spPr>
          <a:xfrm>
            <a:off x="2399814" y="146880"/>
            <a:ext cx="10972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选题依据</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79" name="文本框 78"/>
          <p:cNvSpPr txBox="1"/>
          <p:nvPr/>
        </p:nvSpPr>
        <p:spPr>
          <a:xfrm>
            <a:off x="4464985" y="146880"/>
            <a:ext cx="10972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研究意义</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80" name="文本框 79"/>
          <p:cNvSpPr txBox="1"/>
          <p:nvPr/>
        </p:nvSpPr>
        <p:spPr>
          <a:xfrm>
            <a:off x="6489700" y="146685"/>
            <a:ext cx="3179445" cy="368300"/>
          </a:xfrm>
          <a:prstGeom prst="rect">
            <a:avLst/>
          </a:prstGeom>
          <a:noFill/>
        </p:spPr>
        <p:txBody>
          <a:bodyPr wrap="square" rtlCol="0">
            <a:spAutoFit/>
            <a:scene3d>
              <a:camera prst="orthographicFront"/>
              <a:lightRig rig="threePt" dir="t"/>
            </a:scene3d>
          </a:bodyPr>
          <a:p>
            <a:r>
              <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国内外发展态势及研究现状</a:t>
            </a:r>
            <a:endPar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28" name="文本框 27"/>
          <p:cNvSpPr txBox="1"/>
          <p:nvPr/>
        </p:nvSpPr>
        <p:spPr>
          <a:xfrm>
            <a:off x="4881880" y="2272030"/>
            <a:ext cx="2142490" cy="2030095"/>
          </a:xfrm>
          <a:prstGeom prst="rect">
            <a:avLst/>
          </a:prstGeom>
          <a:noFill/>
        </p:spPr>
        <p:txBody>
          <a:bodyPr wrap="square" rtlCol="0">
            <a:spAutoFit/>
          </a:bodyPr>
          <a:p>
            <a:pPr algn="l" fontAlgn="auto">
              <a:lnSpc>
                <a:spcPct val="150000"/>
              </a:lnSpc>
              <a:spcBef>
                <a:spcPts val="600"/>
              </a:spcBef>
            </a:pPr>
            <a:r>
              <a:rPr lang="zh-CN" altLang="en-US" sz="1400" dirty="0">
                <a:latin typeface="微软雅黑" panose="020B0503020204020204" pitchFamily="34" charset="-122"/>
                <a:ea typeface="微软雅黑" panose="020B0503020204020204" pitchFamily="34" charset="-122"/>
                <a:cs typeface="Hiragino Sans GB W3" charset="-122"/>
                <a:sym typeface="+mn-ea"/>
              </a:rPr>
              <a:t>生成对抗网络模型的发展由GAN到后续不断改进衍生出CGAN、DCGAN、WGAN等，还有其他在不同方面进行改进衍生出的生成对抗网络</a:t>
            </a:r>
            <a:endParaRPr lang="zh-CN" altLang="en-US" sz="1400" dirty="0">
              <a:latin typeface="微软雅黑" panose="020B0503020204020204" pitchFamily="34" charset="-122"/>
              <a:ea typeface="微软雅黑" panose="020B0503020204020204" pitchFamily="34" charset="-122"/>
              <a:cs typeface="Hiragino Sans GB W3"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16200000">
            <a:off x="5235427" y="-2081615"/>
            <a:ext cx="1666028" cy="11592706"/>
            <a:chOff x="5136372" y="363293"/>
            <a:chExt cx="1666028" cy="11592706"/>
          </a:xfrm>
        </p:grpSpPr>
        <p:cxnSp>
          <p:nvCxnSpPr>
            <p:cNvPr id="13" name="直接连接符 12"/>
            <p:cNvCxnSpPr>
              <a:stCxn id="16" idx="4"/>
              <a:endCxn id="18" idx="0"/>
            </p:cNvCxnSpPr>
            <p:nvPr/>
          </p:nvCxnSpPr>
          <p:spPr>
            <a:xfrm rot="5400000">
              <a:off x="1107399" y="6159646"/>
              <a:ext cx="1118730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5" idx="4"/>
              <a:endCxn id="17" idx="0"/>
            </p:cNvCxnSpPr>
            <p:nvPr/>
          </p:nvCxnSpPr>
          <p:spPr>
            <a:xfrm rot="5400000">
              <a:off x="-355926" y="6159646"/>
              <a:ext cx="1118729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136372" y="363293"/>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599697" y="363293"/>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136372" y="11753295"/>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599697" y="11753296"/>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1756124" y="4547752"/>
            <a:ext cx="7540276" cy="937260"/>
          </a:xfrm>
          <a:prstGeom prst="rect">
            <a:avLst/>
          </a:prstGeom>
          <a:noFill/>
        </p:spPr>
        <p:txBody>
          <a:bodyPr wrap="square" rtlCol="0">
            <a:spAutoFit/>
          </a:bodyPr>
          <a:lstStyle/>
          <a:p>
            <a:pPr>
              <a:spcBef>
                <a:spcPts val="600"/>
              </a:spcBef>
            </a:pPr>
            <a:r>
              <a:rPr lang="en-US" altLang="zh-CN" sz="1500" dirty="0">
                <a:solidFill>
                  <a:schemeClr val="tx1"/>
                </a:solidFill>
                <a:latin typeface="等线" panose="02010600030101010101" pitchFamily="2" charset="-122"/>
                <a:cs typeface="Hiragino Sans GB W3" charset="-122"/>
              </a:rPr>
              <a:t>1</a:t>
            </a:r>
            <a:r>
              <a:rPr lang="zh-CN" altLang="en-US" sz="1500" dirty="0">
                <a:solidFill>
                  <a:schemeClr val="tx1"/>
                </a:solidFill>
                <a:latin typeface="等线" panose="02010600030101010101" pitchFamily="2" charset="-122"/>
                <a:cs typeface="Hiragino Sans GB W3" charset="-122"/>
              </a:rPr>
              <a:t>、拟采取的主要理论、研究方法、技术路线和实施方案</a:t>
            </a:r>
            <a:endParaRPr lang="zh-CN" altLang="en-US" sz="1500" dirty="0">
              <a:solidFill>
                <a:schemeClr val="tx1"/>
              </a:solidFill>
              <a:latin typeface="等线" panose="02010600030101010101" pitchFamily="2" charset="-122"/>
              <a:cs typeface="Hiragino Sans GB W3" charset="-122"/>
            </a:endParaRPr>
          </a:p>
          <a:p>
            <a:pPr>
              <a:spcBef>
                <a:spcPts val="600"/>
              </a:spcBef>
            </a:pPr>
            <a:r>
              <a:rPr lang="en-US" altLang="zh-CN" sz="1500" dirty="0">
                <a:solidFill>
                  <a:schemeClr val="tx1"/>
                </a:solidFill>
                <a:latin typeface="等线" panose="02010600030101010101" pitchFamily="2" charset="-122"/>
                <a:cs typeface="Hiragino Sans GB W3" charset="-122"/>
              </a:rPr>
              <a:t>2</a:t>
            </a:r>
            <a:r>
              <a:rPr lang="zh-CN" altLang="en-US" sz="1500" dirty="0">
                <a:solidFill>
                  <a:schemeClr val="tx1"/>
                </a:solidFill>
                <a:latin typeface="等线" panose="02010600030101010101" pitchFamily="2" charset="-122"/>
                <a:cs typeface="Hiragino Sans GB W3" charset="-122"/>
              </a:rPr>
              <a:t>、研究计划可行性、研究条件落实情况，可能存在的问题及解决办法</a:t>
            </a:r>
            <a:endParaRPr lang="zh-CN" altLang="en-US" sz="1500" dirty="0">
              <a:solidFill>
                <a:schemeClr val="tx1"/>
              </a:solidFill>
              <a:latin typeface="等线" panose="02010600030101010101" pitchFamily="2" charset="-122"/>
              <a:cs typeface="Hiragino Sans GB W3" charset="-122"/>
            </a:endParaRPr>
          </a:p>
          <a:p>
            <a:pPr>
              <a:spcBef>
                <a:spcPts val="600"/>
              </a:spcBef>
            </a:pPr>
            <a:r>
              <a:rPr lang="en-US" altLang="zh-CN" sz="1500" dirty="0">
                <a:solidFill>
                  <a:schemeClr val="tx1"/>
                </a:solidFill>
                <a:latin typeface="等线" panose="02010600030101010101" pitchFamily="2" charset="-122"/>
                <a:cs typeface="Hiragino Sans GB W3" charset="-122"/>
              </a:rPr>
              <a:t>3</a:t>
            </a:r>
            <a:r>
              <a:rPr lang="zh-CN" altLang="en-US" sz="1500" dirty="0">
                <a:solidFill>
                  <a:schemeClr val="tx1"/>
                </a:solidFill>
                <a:latin typeface="等线" panose="02010600030101010101" pitchFamily="2" charset="-122"/>
                <a:cs typeface="Hiragino Sans GB W3" charset="-122"/>
              </a:rPr>
              <a:t>、研究计划、预期创新点及成果形式</a:t>
            </a:r>
            <a:endParaRPr lang="zh-CN" altLang="en-US" sz="1500" dirty="0">
              <a:solidFill>
                <a:schemeClr val="tx1"/>
              </a:solidFill>
              <a:latin typeface="等线" panose="02010600030101010101" pitchFamily="2" charset="-122"/>
              <a:cs typeface="Hiragino Sans GB W3" charset="-122"/>
            </a:endParaRPr>
          </a:p>
        </p:txBody>
      </p:sp>
      <p:sp>
        <p:nvSpPr>
          <p:cNvPr id="9" name="矩形 8"/>
          <p:cNvSpPr/>
          <p:nvPr/>
        </p:nvSpPr>
        <p:spPr>
          <a:xfrm rot="10800000">
            <a:off x="1714500" y="2058890"/>
            <a:ext cx="8926732" cy="1705618"/>
          </a:xfrm>
          <a:prstGeom prst="rect">
            <a:avLst/>
          </a:prstGeom>
          <a:solidFill>
            <a:schemeClr val="tx1">
              <a:lumMod val="75000"/>
              <a:lumOff val="25000"/>
            </a:schemeClr>
          </a:solidFill>
          <a:ln>
            <a:noFill/>
          </a:ln>
          <a:effectLst>
            <a:outerShdw blurRad="190500" dist="88900" dir="5400000" sx="101000" sy="101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756410" y="2404110"/>
            <a:ext cx="8623300" cy="1014730"/>
          </a:xfrm>
          <a:prstGeom prst="rect">
            <a:avLst/>
          </a:prstGeom>
          <a:noFill/>
        </p:spPr>
        <p:txBody>
          <a:bodyPr wrap="square" rtlCol="0">
            <a:spAutoFit/>
            <a:scene3d>
              <a:camera prst="orthographicFront"/>
              <a:lightRig rig="threePt" dir="t"/>
            </a:scene3d>
            <a:sp3d contourW="12700"/>
          </a:bodyPr>
          <a:lstStyle/>
          <a:p>
            <a:r>
              <a:rPr lang="zh-CN" altLang="en-US" sz="6000" b="1" dirty="0">
                <a:solidFill>
                  <a:schemeClr val="bg1"/>
                </a:solidFill>
                <a:latin typeface="等线" panose="02010600030101010101" pitchFamily="2" charset="-122"/>
              </a:rPr>
              <a:t>研究计划及预期目标</a:t>
            </a:r>
            <a:endParaRPr lang="zh-CN" altLang="en-US" sz="6000" b="1" dirty="0">
              <a:solidFill>
                <a:schemeClr val="bg1"/>
              </a:solidFill>
              <a:latin typeface="等线"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15845" y="-13335"/>
            <a:ext cx="3276600" cy="7232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2552214" y="146880"/>
            <a:ext cx="1097280" cy="368300"/>
          </a:xfrm>
          <a:prstGeom prst="rect">
            <a:avLst/>
          </a:prstGeom>
          <a:noFill/>
        </p:spPr>
        <p:txBody>
          <a:bodyPr wrap="none" rtlCol="0">
            <a:spAutoFit/>
            <a:scene3d>
              <a:camera prst="orthographicFront"/>
              <a:lightRig rig="threePt" dir="t"/>
            </a:scene3d>
          </a:bodyPr>
          <a:lstStyle/>
          <a:p>
            <a:r>
              <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主要理论</a:t>
            </a:r>
            <a:endPar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4" name="文本框 3"/>
          <p:cNvSpPr txBox="1"/>
          <p:nvPr/>
        </p:nvSpPr>
        <p:spPr>
          <a:xfrm>
            <a:off x="4350685" y="146880"/>
            <a:ext cx="1097280" cy="368300"/>
          </a:xfrm>
          <a:prstGeom prst="rect">
            <a:avLst/>
          </a:prstGeom>
          <a:noFill/>
        </p:spPr>
        <p:txBody>
          <a:bodyPr wrap="none" rtlCol="0">
            <a:spAutoFit/>
            <a:scene3d>
              <a:camera prst="orthographicFront"/>
              <a:lightRig rig="threePt" dir="t"/>
            </a:scene3d>
          </a:bodyPr>
          <a:lstStyle/>
          <a:p>
            <a:r>
              <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研究方法</a:t>
            </a:r>
            <a:endPar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5" name="文本框 4"/>
          <p:cNvSpPr txBox="1"/>
          <p:nvPr/>
        </p:nvSpPr>
        <p:spPr>
          <a:xfrm>
            <a:off x="6223000" y="146685"/>
            <a:ext cx="1316990" cy="368300"/>
          </a:xfrm>
          <a:prstGeom prst="rect">
            <a:avLst/>
          </a:prstGeom>
          <a:noFill/>
        </p:spPr>
        <p:txBody>
          <a:bodyPr wrap="square" rtlCol="0">
            <a:spAutoFit/>
            <a:scene3d>
              <a:camera prst="orthographicFront"/>
              <a:lightRig rig="threePt" dir="t"/>
            </a:scene3d>
          </a:bodyPr>
          <a:lstStyle/>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技术路线</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6" name="文本框 5"/>
          <p:cNvSpPr txBox="1"/>
          <p:nvPr/>
        </p:nvSpPr>
        <p:spPr>
          <a:xfrm>
            <a:off x="8010880" y="146880"/>
            <a:ext cx="1097280" cy="368300"/>
          </a:xfrm>
          <a:prstGeom prst="rect">
            <a:avLst/>
          </a:prstGeom>
          <a:noFill/>
        </p:spPr>
        <p:txBody>
          <a:bodyPr wrap="none" rtlCol="0">
            <a:spAutoFit/>
            <a:scene3d>
              <a:camera prst="orthographicFront"/>
              <a:lightRig rig="threePt" dir="t"/>
            </a:scene3d>
          </a:bodyPr>
          <a:lstStyle/>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实施方案</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grpSp>
        <p:nvGrpSpPr>
          <p:cNvPr id="43" name="Group 21"/>
          <p:cNvGrpSpPr/>
          <p:nvPr/>
        </p:nvGrpSpPr>
        <p:grpSpPr>
          <a:xfrm rot="0">
            <a:off x="1452245" y="2235835"/>
            <a:ext cx="1085215" cy="1085215"/>
            <a:chOff x="484285" y="1616468"/>
            <a:chExt cx="2472584" cy="2472584"/>
          </a:xfrm>
        </p:grpSpPr>
        <p:sp>
          <p:nvSpPr>
            <p:cNvPr id="49" name="Freeform: Shape 22"/>
            <p:cNvSpPr/>
            <p:nvPr/>
          </p:nvSpPr>
          <p:spPr bwMode="auto">
            <a:xfrm rot="4026370">
              <a:off x="484285" y="1616468"/>
              <a:ext cx="2472584" cy="2472584"/>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bg2">
                <a:lumMod val="10000"/>
                <a:alpha val="79999"/>
              </a:schemeClr>
            </a:solidFill>
            <a:ln>
              <a:noFill/>
            </a:ln>
            <a:extLst>
              <a:ext uri="{91240B29-F687-4F45-9708-019B960494DF}">
                <a14:hiddenLine xmlns:a14="http://schemas.microsoft.com/office/drawing/2010/main" w="19050">
                  <a:solidFill>
                    <a:srgbClr val="000000"/>
                  </a:solidFill>
                  <a:prstDash val="sysDot"/>
                  <a:round/>
                </a14:hiddenLine>
              </a:ext>
            </a:extLst>
          </p:spPr>
          <p:txBody>
            <a:bodyPr anchor="ctr"/>
            <a:p>
              <a:pPr algn="ctr"/>
              <a:endParaRPr sz="2400">
                <a:cs typeface="+mn-ea"/>
                <a:sym typeface="+mn-lt"/>
              </a:endParaRPr>
            </a:p>
          </p:txBody>
        </p:sp>
        <p:sp>
          <p:nvSpPr>
            <p:cNvPr id="50" name="Oval 23"/>
            <p:cNvSpPr/>
            <p:nvPr/>
          </p:nvSpPr>
          <p:spPr bwMode="auto">
            <a:xfrm rot="4026370">
              <a:off x="749260" y="1881297"/>
              <a:ext cx="1943725" cy="1942581"/>
            </a:xfrm>
            <a:prstGeom prst="ellipse">
              <a:avLst/>
            </a:prstGeom>
            <a:solidFill>
              <a:schemeClr val="bg2">
                <a:lumMod val="10000"/>
              </a:schemeClr>
            </a:solidFill>
            <a:ln>
              <a:noFill/>
            </a:ln>
            <a:extLst>
              <a:ext uri="{91240B29-F687-4F45-9708-019B960494DF}">
                <a14:hiddenLine xmlns:a14="http://schemas.microsoft.com/office/drawing/2010/main" w="19050">
                  <a:solidFill>
                    <a:srgbClr val="000000"/>
                  </a:solidFill>
                  <a:round/>
                </a14:hiddenLine>
              </a:ext>
            </a:extLst>
          </p:spPr>
          <p:txBody>
            <a:bodyPr anchor="ctr"/>
            <a:p>
              <a:pPr algn="ctr"/>
              <a:endParaRPr sz="2400">
                <a:cs typeface="+mn-ea"/>
                <a:sym typeface="+mn-lt"/>
              </a:endParaRPr>
            </a:p>
          </p:txBody>
        </p:sp>
      </p:grpSp>
      <p:grpSp>
        <p:nvGrpSpPr>
          <p:cNvPr id="55" name="Group 33"/>
          <p:cNvGrpSpPr/>
          <p:nvPr/>
        </p:nvGrpSpPr>
        <p:grpSpPr>
          <a:xfrm>
            <a:off x="6492782" y="2662969"/>
            <a:ext cx="404441" cy="269684"/>
            <a:chOff x="1474788" y="1266826"/>
            <a:chExt cx="3792538" cy="2528888"/>
          </a:xfrm>
          <a:solidFill>
            <a:schemeClr val="bg1"/>
          </a:solidFill>
        </p:grpSpPr>
        <p:sp>
          <p:nvSpPr>
            <p:cNvPr id="56" name="Freeform: Shape 37"/>
            <p:cNvSpPr/>
            <p:nvPr/>
          </p:nvSpPr>
          <p:spPr bwMode="auto">
            <a:xfrm>
              <a:off x="2528888" y="2533651"/>
              <a:ext cx="628650" cy="1262063"/>
            </a:xfrm>
            <a:custGeom>
              <a:avLst/>
              <a:gdLst>
                <a:gd name="T0" fmla="*/ 125 w 167"/>
                <a:gd name="T1" fmla="*/ 0 h 336"/>
                <a:gd name="T2" fmla="*/ 42 w 167"/>
                <a:gd name="T3" fmla="*/ 0 h 336"/>
                <a:gd name="T4" fmla="*/ 0 w 167"/>
                <a:gd name="T5" fmla="*/ 42 h 336"/>
                <a:gd name="T6" fmla="*/ 0 w 167"/>
                <a:gd name="T7" fmla="*/ 294 h 336"/>
                <a:gd name="T8" fmla="*/ 42 w 167"/>
                <a:gd name="T9" fmla="*/ 336 h 336"/>
                <a:gd name="T10" fmla="*/ 125 w 167"/>
                <a:gd name="T11" fmla="*/ 336 h 336"/>
                <a:gd name="T12" fmla="*/ 167 w 167"/>
                <a:gd name="T13" fmla="*/ 294 h 336"/>
                <a:gd name="T14" fmla="*/ 167 w 167"/>
                <a:gd name="T15" fmla="*/ 42 h 336"/>
                <a:gd name="T16" fmla="*/ 125 w 167"/>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336">
                  <a:moveTo>
                    <a:pt x="125" y="0"/>
                  </a:moveTo>
                  <a:cubicBezTo>
                    <a:pt x="42" y="0"/>
                    <a:pt x="42" y="0"/>
                    <a:pt x="42" y="0"/>
                  </a:cubicBezTo>
                  <a:cubicBezTo>
                    <a:pt x="19" y="0"/>
                    <a:pt x="0" y="18"/>
                    <a:pt x="0" y="42"/>
                  </a:cubicBezTo>
                  <a:cubicBezTo>
                    <a:pt x="0" y="294"/>
                    <a:pt x="0" y="294"/>
                    <a:pt x="0" y="294"/>
                  </a:cubicBezTo>
                  <a:cubicBezTo>
                    <a:pt x="0" y="317"/>
                    <a:pt x="19" y="336"/>
                    <a:pt x="42" y="336"/>
                  </a:cubicBezTo>
                  <a:cubicBezTo>
                    <a:pt x="125" y="336"/>
                    <a:pt x="125" y="336"/>
                    <a:pt x="125" y="336"/>
                  </a:cubicBezTo>
                  <a:cubicBezTo>
                    <a:pt x="148" y="336"/>
                    <a:pt x="167" y="317"/>
                    <a:pt x="167" y="294"/>
                  </a:cubicBezTo>
                  <a:cubicBezTo>
                    <a:pt x="167" y="42"/>
                    <a:pt x="167" y="42"/>
                    <a:pt x="167" y="42"/>
                  </a:cubicBezTo>
                  <a:cubicBezTo>
                    <a:pt x="167" y="18"/>
                    <a:pt x="148" y="0"/>
                    <a:pt x="125" y="0"/>
                  </a:cubicBezTo>
                  <a:close/>
                </a:path>
              </a:pathLst>
            </a:custGeom>
            <a:grpFill/>
            <a:ln>
              <a:noFill/>
            </a:ln>
          </p:spPr>
          <p:txBody>
            <a:bodyPr anchor="ctr"/>
            <a:p>
              <a:pPr algn="ctr"/>
              <a:endParaRPr sz="2400">
                <a:cs typeface="+mn-ea"/>
                <a:sym typeface="+mn-lt"/>
              </a:endParaRPr>
            </a:p>
          </p:txBody>
        </p:sp>
        <p:sp>
          <p:nvSpPr>
            <p:cNvPr id="57" name="Freeform: Shape 38"/>
            <p:cNvSpPr/>
            <p:nvPr/>
          </p:nvSpPr>
          <p:spPr bwMode="auto">
            <a:xfrm>
              <a:off x="4632326" y="1266826"/>
              <a:ext cx="635000" cy="2528888"/>
            </a:xfrm>
            <a:custGeom>
              <a:avLst/>
              <a:gdLst>
                <a:gd name="T0" fmla="*/ 126 w 169"/>
                <a:gd name="T1" fmla="*/ 0 h 673"/>
                <a:gd name="T2" fmla="*/ 42 w 169"/>
                <a:gd name="T3" fmla="*/ 0 h 673"/>
                <a:gd name="T4" fmla="*/ 0 w 169"/>
                <a:gd name="T5" fmla="*/ 41 h 673"/>
                <a:gd name="T6" fmla="*/ 0 w 169"/>
                <a:gd name="T7" fmla="*/ 632 h 673"/>
                <a:gd name="T8" fmla="*/ 42 w 169"/>
                <a:gd name="T9" fmla="*/ 673 h 673"/>
                <a:gd name="T10" fmla="*/ 126 w 169"/>
                <a:gd name="T11" fmla="*/ 673 h 673"/>
                <a:gd name="T12" fmla="*/ 169 w 169"/>
                <a:gd name="T13" fmla="*/ 632 h 673"/>
                <a:gd name="T14" fmla="*/ 169 w 169"/>
                <a:gd name="T15" fmla="*/ 41 h 673"/>
                <a:gd name="T16" fmla="*/ 126 w 169"/>
                <a:gd name="T1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673">
                  <a:moveTo>
                    <a:pt x="126" y="0"/>
                  </a:moveTo>
                  <a:cubicBezTo>
                    <a:pt x="42" y="0"/>
                    <a:pt x="42" y="0"/>
                    <a:pt x="42" y="0"/>
                  </a:cubicBezTo>
                  <a:cubicBezTo>
                    <a:pt x="19" y="0"/>
                    <a:pt x="0" y="19"/>
                    <a:pt x="0" y="41"/>
                  </a:cubicBezTo>
                  <a:cubicBezTo>
                    <a:pt x="0" y="632"/>
                    <a:pt x="0" y="632"/>
                    <a:pt x="0" y="632"/>
                  </a:cubicBezTo>
                  <a:cubicBezTo>
                    <a:pt x="0" y="655"/>
                    <a:pt x="19" y="673"/>
                    <a:pt x="42" y="673"/>
                  </a:cubicBezTo>
                  <a:cubicBezTo>
                    <a:pt x="126" y="673"/>
                    <a:pt x="126" y="673"/>
                    <a:pt x="126" y="673"/>
                  </a:cubicBezTo>
                  <a:cubicBezTo>
                    <a:pt x="150" y="673"/>
                    <a:pt x="169" y="655"/>
                    <a:pt x="169" y="632"/>
                  </a:cubicBezTo>
                  <a:cubicBezTo>
                    <a:pt x="169" y="41"/>
                    <a:pt x="169" y="41"/>
                    <a:pt x="169" y="41"/>
                  </a:cubicBezTo>
                  <a:cubicBezTo>
                    <a:pt x="169" y="19"/>
                    <a:pt x="150" y="0"/>
                    <a:pt x="126" y="0"/>
                  </a:cubicBezTo>
                  <a:close/>
                </a:path>
              </a:pathLst>
            </a:custGeom>
            <a:grpFill/>
            <a:ln>
              <a:noFill/>
            </a:ln>
          </p:spPr>
          <p:txBody>
            <a:bodyPr anchor="ctr"/>
            <a:p>
              <a:pPr algn="ctr"/>
              <a:endParaRPr sz="2400">
                <a:cs typeface="+mn-ea"/>
                <a:sym typeface="+mn-lt"/>
              </a:endParaRPr>
            </a:p>
          </p:txBody>
        </p:sp>
        <p:sp>
          <p:nvSpPr>
            <p:cNvPr id="58" name="Freeform: Shape 39"/>
            <p:cNvSpPr/>
            <p:nvPr/>
          </p:nvSpPr>
          <p:spPr bwMode="auto">
            <a:xfrm>
              <a:off x="3584576" y="2112963"/>
              <a:ext cx="627063" cy="1682750"/>
            </a:xfrm>
            <a:custGeom>
              <a:avLst/>
              <a:gdLst>
                <a:gd name="T0" fmla="*/ 125 w 167"/>
                <a:gd name="T1" fmla="*/ 0 h 448"/>
                <a:gd name="T2" fmla="*/ 41 w 167"/>
                <a:gd name="T3" fmla="*/ 0 h 448"/>
                <a:gd name="T4" fmla="*/ 0 w 167"/>
                <a:gd name="T5" fmla="*/ 40 h 448"/>
                <a:gd name="T6" fmla="*/ 0 w 167"/>
                <a:gd name="T7" fmla="*/ 407 h 448"/>
                <a:gd name="T8" fmla="*/ 41 w 167"/>
                <a:gd name="T9" fmla="*/ 448 h 448"/>
                <a:gd name="T10" fmla="*/ 125 w 167"/>
                <a:gd name="T11" fmla="*/ 448 h 448"/>
                <a:gd name="T12" fmla="*/ 167 w 167"/>
                <a:gd name="T13" fmla="*/ 407 h 448"/>
                <a:gd name="T14" fmla="*/ 167 w 167"/>
                <a:gd name="T15" fmla="*/ 40 h 448"/>
                <a:gd name="T16" fmla="*/ 125 w 167"/>
                <a:gd name="T1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48">
                  <a:moveTo>
                    <a:pt x="125" y="0"/>
                  </a:moveTo>
                  <a:cubicBezTo>
                    <a:pt x="41" y="0"/>
                    <a:pt x="41" y="0"/>
                    <a:pt x="41" y="0"/>
                  </a:cubicBezTo>
                  <a:cubicBezTo>
                    <a:pt x="18" y="0"/>
                    <a:pt x="0" y="18"/>
                    <a:pt x="0" y="40"/>
                  </a:cubicBezTo>
                  <a:cubicBezTo>
                    <a:pt x="0" y="407"/>
                    <a:pt x="0" y="407"/>
                    <a:pt x="0" y="407"/>
                  </a:cubicBezTo>
                  <a:cubicBezTo>
                    <a:pt x="0" y="430"/>
                    <a:pt x="18" y="448"/>
                    <a:pt x="41" y="448"/>
                  </a:cubicBezTo>
                  <a:cubicBezTo>
                    <a:pt x="125" y="448"/>
                    <a:pt x="125" y="448"/>
                    <a:pt x="125" y="448"/>
                  </a:cubicBezTo>
                  <a:cubicBezTo>
                    <a:pt x="148" y="448"/>
                    <a:pt x="167" y="430"/>
                    <a:pt x="167" y="407"/>
                  </a:cubicBezTo>
                  <a:cubicBezTo>
                    <a:pt x="167" y="40"/>
                    <a:pt x="167" y="40"/>
                    <a:pt x="167" y="40"/>
                  </a:cubicBezTo>
                  <a:cubicBezTo>
                    <a:pt x="167" y="18"/>
                    <a:pt x="148" y="0"/>
                    <a:pt x="125" y="0"/>
                  </a:cubicBezTo>
                  <a:close/>
                </a:path>
              </a:pathLst>
            </a:custGeom>
            <a:grpFill/>
            <a:ln>
              <a:noFill/>
            </a:ln>
          </p:spPr>
          <p:txBody>
            <a:bodyPr anchor="ctr"/>
            <a:p>
              <a:pPr algn="ctr"/>
              <a:endParaRPr sz="2400">
                <a:cs typeface="+mn-ea"/>
                <a:sym typeface="+mn-lt"/>
              </a:endParaRPr>
            </a:p>
          </p:txBody>
        </p:sp>
        <p:sp>
          <p:nvSpPr>
            <p:cNvPr id="59" name="Freeform: Shape 40"/>
            <p:cNvSpPr/>
            <p:nvPr/>
          </p:nvSpPr>
          <p:spPr bwMode="auto">
            <a:xfrm>
              <a:off x="1474788" y="1687513"/>
              <a:ext cx="633413" cy="2108200"/>
            </a:xfrm>
            <a:custGeom>
              <a:avLst/>
              <a:gdLst>
                <a:gd name="T0" fmla="*/ 127 w 169"/>
                <a:gd name="T1" fmla="*/ 0 h 561"/>
                <a:gd name="T2" fmla="*/ 43 w 169"/>
                <a:gd name="T3" fmla="*/ 0 h 561"/>
                <a:gd name="T4" fmla="*/ 0 w 169"/>
                <a:gd name="T5" fmla="*/ 40 h 561"/>
                <a:gd name="T6" fmla="*/ 0 w 169"/>
                <a:gd name="T7" fmla="*/ 521 h 561"/>
                <a:gd name="T8" fmla="*/ 43 w 169"/>
                <a:gd name="T9" fmla="*/ 561 h 561"/>
                <a:gd name="T10" fmla="*/ 127 w 169"/>
                <a:gd name="T11" fmla="*/ 561 h 561"/>
                <a:gd name="T12" fmla="*/ 169 w 169"/>
                <a:gd name="T13" fmla="*/ 521 h 561"/>
                <a:gd name="T14" fmla="*/ 169 w 169"/>
                <a:gd name="T15" fmla="*/ 40 h 561"/>
                <a:gd name="T16" fmla="*/ 127 w 169"/>
                <a:gd name="T17"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561">
                  <a:moveTo>
                    <a:pt x="127" y="0"/>
                  </a:moveTo>
                  <a:cubicBezTo>
                    <a:pt x="43" y="0"/>
                    <a:pt x="43" y="0"/>
                    <a:pt x="43" y="0"/>
                  </a:cubicBezTo>
                  <a:cubicBezTo>
                    <a:pt x="19" y="0"/>
                    <a:pt x="0" y="18"/>
                    <a:pt x="0" y="40"/>
                  </a:cubicBezTo>
                  <a:cubicBezTo>
                    <a:pt x="0" y="521"/>
                    <a:pt x="0" y="521"/>
                    <a:pt x="0" y="521"/>
                  </a:cubicBezTo>
                  <a:cubicBezTo>
                    <a:pt x="0" y="543"/>
                    <a:pt x="19" y="561"/>
                    <a:pt x="43" y="561"/>
                  </a:cubicBezTo>
                  <a:cubicBezTo>
                    <a:pt x="127" y="561"/>
                    <a:pt x="127" y="561"/>
                    <a:pt x="127" y="561"/>
                  </a:cubicBezTo>
                  <a:cubicBezTo>
                    <a:pt x="150" y="561"/>
                    <a:pt x="169" y="543"/>
                    <a:pt x="169" y="521"/>
                  </a:cubicBezTo>
                  <a:cubicBezTo>
                    <a:pt x="169" y="40"/>
                    <a:pt x="169" y="40"/>
                    <a:pt x="169" y="40"/>
                  </a:cubicBezTo>
                  <a:cubicBezTo>
                    <a:pt x="169" y="18"/>
                    <a:pt x="150" y="0"/>
                    <a:pt x="127" y="0"/>
                  </a:cubicBezTo>
                  <a:close/>
                </a:path>
              </a:pathLst>
            </a:custGeom>
            <a:grpFill/>
            <a:ln>
              <a:noFill/>
            </a:ln>
          </p:spPr>
          <p:txBody>
            <a:bodyPr anchor="ctr"/>
            <a:p>
              <a:pPr algn="ctr"/>
              <a:endParaRPr sz="2400">
                <a:cs typeface="+mn-ea"/>
                <a:sym typeface="+mn-lt"/>
              </a:endParaRPr>
            </a:p>
          </p:txBody>
        </p:sp>
      </p:grpSp>
      <p:grpSp>
        <p:nvGrpSpPr>
          <p:cNvPr id="61" name="Group 21"/>
          <p:cNvGrpSpPr/>
          <p:nvPr/>
        </p:nvGrpSpPr>
        <p:grpSpPr>
          <a:xfrm rot="0">
            <a:off x="6249670" y="2244090"/>
            <a:ext cx="1085215" cy="1085215"/>
            <a:chOff x="484285" y="1616468"/>
            <a:chExt cx="2472584" cy="2472584"/>
          </a:xfrm>
        </p:grpSpPr>
        <p:sp>
          <p:nvSpPr>
            <p:cNvPr id="67" name="Freeform: Shape 22"/>
            <p:cNvSpPr/>
            <p:nvPr/>
          </p:nvSpPr>
          <p:spPr bwMode="auto">
            <a:xfrm rot="4026370">
              <a:off x="484285" y="1616468"/>
              <a:ext cx="2472584" cy="2472584"/>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bg2">
                <a:lumMod val="10000"/>
                <a:alpha val="79999"/>
              </a:schemeClr>
            </a:solidFill>
            <a:ln>
              <a:noFill/>
            </a:ln>
            <a:extLst>
              <a:ext uri="{91240B29-F687-4F45-9708-019B960494DF}">
                <a14:hiddenLine xmlns:a14="http://schemas.microsoft.com/office/drawing/2010/main" w="19050">
                  <a:solidFill>
                    <a:srgbClr val="000000"/>
                  </a:solidFill>
                  <a:prstDash val="sysDot"/>
                  <a:round/>
                </a14:hiddenLine>
              </a:ext>
            </a:extLst>
          </p:spPr>
          <p:txBody>
            <a:bodyPr anchor="ctr"/>
            <a:p>
              <a:pPr algn="ctr"/>
              <a:endParaRPr sz="2400">
                <a:cs typeface="+mn-ea"/>
                <a:sym typeface="+mn-lt"/>
              </a:endParaRPr>
            </a:p>
          </p:txBody>
        </p:sp>
        <p:sp>
          <p:nvSpPr>
            <p:cNvPr id="68" name="Oval 23"/>
            <p:cNvSpPr/>
            <p:nvPr/>
          </p:nvSpPr>
          <p:spPr bwMode="auto">
            <a:xfrm rot="4026370">
              <a:off x="749260" y="1881297"/>
              <a:ext cx="1943725" cy="1942581"/>
            </a:xfrm>
            <a:prstGeom prst="ellipse">
              <a:avLst/>
            </a:prstGeom>
            <a:solidFill>
              <a:schemeClr val="bg2">
                <a:lumMod val="10000"/>
              </a:schemeClr>
            </a:solidFill>
            <a:ln>
              <a:noFill/>
            </a:ln>
            <a:extLst>
              <a:ext uri="{91240B29-F687-4F45-9708-019B960494DF}">
                <a14:hiddenLine xmlns:a14="http://schemas.microsoft.com/office/drawing/2010/main" w="19050">
                  <a:solidFill>
                    <a:srgbClr val="000000"/>
                  </a:solidFill>
                  <a:round/>
                </a14:hiddenLine>
              </a:ext>
            </a:extLst>
          </p:spPr>
          <p:txBody>
            <a:bodyPr anchor="ctr"/>
            <a:p>
              <a:pPr algn="ctr"/>
              <a:endParaRPr sz="2400">
                <a:cs typeface="+mn-ea"/>
                <a:sym typeface="+mn-lt"/>
              </a:endParaRPr>
            </a:p>
          </p:txBody>
        </p:sp>
      </p:grpSp>
      <p:sp>
        <p:nvSpPr>
          <p:cNvPr id="85" name="Freeform: Shape 8"/>
          <p:cNvSpPr/>
          <p:nvPr/>
        </p:nvSpPr>
        <p:spPr>
          <a:xfrm>
            <a:off x="3079750" y="2399665"/>
            <a:ext cx="2653665" cy="768985"/>
          </a:xfrm>
          <a:custGeom>
            <a:avLst/>
            <a:gdLst>
              <a:gd name="connsiteX0" fmla="*/ 0 w 2604980"/>
              <a:gd name="connsiteY0" fmla="*/ 0 h 529458"/>
              <a:gd name="connsiteX1" fmla="*/ 2516735 w 2604980"/>
              <a:gd name="connsiteY1" fmla="*/ 0 h 529458"/>
              <a:gd name="connsiteX2" fmla="*/ 2604980 w 2604980"/>
              <a:gd name="connsiteY2" fmla="*/ 88245 h 529458"/>
              <a:gd name="connsiteX3" fmla="*/ 2604980 w 2604980"/>
              <a:gd name="connsiteY3" fmla="*/ 441213 h 529458"/>
              <a:gd name="connsiteX4" fmla="*/ 2516735 w 2604980"/>
              <a:gd name="connsiteY4" fmla="*/ 529458 h 529458"/>
              <a:gd name="connsiteX5" fmla="*/ 0 w 2604980"/>
              <a:gd name="connsiteY5" fmla="*/ 529458 h 5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980" h="529458">
                <a:moveTo>
                  <a:pt x="0" y="0"/>
                </a:moveTo>
                <a:lnTo>
                  <a:pt x="2516735" y="0"/>
                </a:lnTo>
                <a:cubicBezTo>
                  <a:pt x="2565471" y="0"/>
                  <a:pt x="2604980" y="39509"/>
                  <a:pt x="2604980" y="88245"/>
                </a:cubicBezTo>
                <a:lnTo>
                  <a:pt x="2604980" y="441213"/>
                </a:lnTo>
                <a:cubicBezTo>
                  <a:pt x="2604980" y="489949"/>
                  <a:pt x="2565471" y="529458"/>
                  <a:pt x="2516735" y="529458"/>
                </a:cubicBezTo>
                <a:lnTo>
                  <a:pt x="0" y="529458"/>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endParaRPr lang="zh-CN" altLang="en-US" sz="2400" dirty="0">
              <a:cs typeface="+mn-ea"/>
              <a:sym typeface="+mn-lt"/>
            </a:endParaRPr>
          </a:p>
        </p:txBody>
      </p:sp>
      <p:sp>
        <p:nvSpPr>
          <p:cNvPr id="86" name="Freeform: Shape 9"/>
          <p:cNvSpPr/>
          <p:nvPr/>
        </p:nvSpPr>
        <p:spPr>
          <a:xfrm rot="16200000">
            <a:off x="2701925" y="2426335"/>
            <a:ext cx="389255" cy="367665"/>
          </a:xfrm>
          <a:custGeom>
            <a:avLst/>
            <a:gdLst>
              <a:gd name="connsiteX0" fmla="*/ 194649 w 194649"/>
              <a:gd name="connsiteY0" fmla="*/ 335602 h 335602"/>
              <a:gd name="connsiteX1" fmla="*/ 0 w 194649"/>
              <a:gd name="connsiteY1" fmla="*/ 335602 h 335602"/>
              <a:gd name="connsiteX2" fmla="*/ 0 w 194649"/>
              <a:gd name="connsiteY2" fmla="*/ 0 h 335602"/>
            </a:gdLst>
            <a:ahLst/>
            <a:cxnLst>
              <a:cxn ang="0">
                <a:pos x="connsiteX0" y="connsiteY0"/>
              </a:cxn>
              <a:cxn ang="0">
                <a:pos x="connsiteX1" y="connsiteY1"/>
              </a:cxn>
              <a:cxn ang="0">
                <a:pos x="connsiteX2" y="connsiteY2"/>
              </a:cxn>
            </a:cxnLst>
            <a:rect l="l" t="t" r="r" b="b"/>
            <a:pathLst>
              <a:path w="194649" h="335602">
                <a:moveTo>
                  <a:pt x="194649" y="335602"/>
                </a:moveTo>
                <a:lnTo>
                  <a:pt x="0" y="335602"/>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cs typeface="+mn-ea"/>
              <a:sym typeface="+mn-lt"/>
            </a:endParaRPr>
          </a:p>
        </p:txBody>
      </p:sp>
      <p:sp>
        <p:nvSpPr>
          <p:cNvPr id="87" name="Freeform: Shape 6"/>
          <p:cNvSpPr/>
          <p:nvPr/>
        </p:nvSpPr>
        <p:spPr>
          <a:xfrm rot="16200000">
            <a:off x="2727960" y="2815590"/>
            <a:ext cx="364490" cy="340995"/>
          </a:xfrm>
          <a:custGeom>
            <a:avLst/>
            <a:gdLst>
              <a:gd name="connsiteX0" fmla="*/ 194651 w 194651"/>
              <a:gd name="connsiteY0" fmla="*/ 1 h 335603"/>
              <a:gd name="connsiteX1" fmla="*/ 194651 w 194651"/>
              <a:gd name="connsiteY1" fmla="*/ 335603 h 335603"/>
              <a:gd name="connsiteX2" fmla="*/ 0 w 194651"/>
              <a:gd name="connsiteY2" fmla="*/ 335603 h 335603"/>
              <a:gd name="connsiteX3" fmla="*/ 194650 w 194651"/>
              <a:gd name="connsiteY3" fmla="*/ 0 h 335603"/>
            </a:gdLst>
            <a:ahLst/>
            <a:cxnLst>
              <a:cxn ang="0">
                <a:pos x="connsiteX0" y="connsiteY0"/>
              </a:cxn>
              <a:cxn ang="0">
                <a:pos x="connsiteX1" y="connsiteY1"/>
              </a:cxn>
              <a:cxn ang="0">
                <a:pos x="connsiteX2" y="connsiteY2"/>
              </a:cxn>
              <a:cxn ang="0">
                <a:pos x="connsiteX3" y="connsiteY3"/>
              </a:cxn>
            </a:cxnLst>
            <a:rect l="l" t="t" r="r" b="b"/>
            <a:pathLst>
              <a:path w="194651" h="335603">
                <a:moveTo>
                  <a:pt x="194651" y="1"/>
                </a:moveTo>
                <a:lnTo>
                  <a:pt x="194651" y="335603"/>
                </a:lnTo>
                <a:lnTo>
                  <a:pt x="0" y="335603"/>
                </a:lnTo>
                <a:lnTo>
                  <a:pt x="194650" y="0"/>
                </a:lnTo>
                <a:close/>
              </a:path>
            </a:pathLst>
          </a:cu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cs typeface="+mn-ea"/>
              <a:sym typeface="+mn-lt"/>
            </a:endParaRPr>
          </a:p>
        </p:txBody>
      </p:sp>
      <p:sp>
        <p:nvSpPr>
          <p:cNvPr id="89" name="TextBox 33"/>
          <p:cNvSpPr txBox="1"/>
          <p:nvPr/>
        </p:nvSpPr>
        <p:spPr>
          <a:xfrm>
            <a:off x="3213735" y="2590165"/>
            <a:ext cx="2219325" cy="478790"/>
          </a:xfrm>
          <a:prstGeom prst="rect">
            <a:avLst/>
          </a:prstGeom>
        </p:spPr>
        <p:txBody>
          <a:bodyPr vert="horz" wrap="none" lIns="144025" rIns="144025">
            <a:noAutofit/>
          </a:bodyPr>
          <a:p>
            <a:r>
              <a:rPr lang="zh-CN" altLang="en-US" b="1" kern="900" dirty="0">
                <a:solidFill>
                  <a:schemeClr val="bg1"/>
                </a:solidFill>
                <a:latin typeface="微软雅黑" panose="020B0503020204020204" pitchFamily="34" charset="-122"/>
                <a:ea typeface="微软雅黑" panose="020B0503020204020204" pitchFamily="34" charset="-122"/>
              </a:rPr>
              <a:t>主要理论</a:t>
            </a:r>
            <a:endParaRPr lang="zh-CN" altLang="en-US" b="1" kern="900" dirty="0">
              <a:solidFill>
                <a:schemeClr val="bg1"/>
              </a:solidFill>
              <a:latin typeface="微软雅黑" panose="020B0503020204020204" pitchFamily="34" charset="-122"/>
              <a:ea typeface="微软雅黑" panose="020B0503020204020204" pitchFamily="34" charset="-122"/>
            </a:endParaRPr>
          </a:p>
        </p:txBody>
      </p:sp>
      <p:sp>
        <p:nvSpPr>
          <p:cNvPr id="90" name="Freeform: Shape 8"/>
          <p:cNvSpPr/>
          <p:nvPr/>
        </p:nvSpPr>
        <p:spPr>
          <a:xfrm>
            <a:off x="7893050" y="2416175"/>
            <a:ext cx="2653665" cy="768985"/>
          </a:xfrm>
          <a:custGeom>
            <a:avLst/>
            <a:gdLst>
              <a:gd name="connsiteX0" fmla="*/ 0 w 2604980"/>
              <a:gd name="connsiteY0" fmla="*/ 0 h 529458"/>
              <a:gd name="connsiteX1" fmla="*/ 2516735 w 2604980"/>
              <a:gd name="connsiteY1" fmla="*/ 0 h 529458"/>
              <a:gd name="connsiteX2" fmla="*/ 2604980 w 2604980"/>
              <a:gd name="connsiteY2" fmla="*/ 88245 h 529458"/>
              <a:gd name="connsiteX3" fmla="*/ 2604980 w 2604980"/>
              <a:gd name="connsiteY3" fmla="*/ 441213 h 529458"/>
              <a:gd name="connsiteX4" fmla="*/ 2516735 w 2604980"/>
              <a:gd name="connsiteY4" fmla="*/ 529458 h 529458"/>
              <a:gd name="connsiteX5" fmla="*/ 0 w 2604980"/>
              <a:gd name="connsiteY5" fmla="*/ 529458 h 5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980" h="529458">
                <a:moveTo>
                  <a:pt x="0" y="0"/>
                </a:moveTo>
                <a:lnTo>
                  <a:pt x="2516735" y="0"/>
                </a:lnTo>
                <a:cubicBezTo>
                  <a:pt x="2565471" y="0"/>
                  <a:pt x="2604980" y="39509"/>
                  <a:pt x="2604980" y="88245"/>
                </a:cubicBezTo>
                <a:lnTo>
                  <a:pt x="2604980" y="441213"/>
                </a:lnTo>
                <a:cubicBezTo>
                  <a:pt x="2604980" y="489949"/>
                  <a:pt x="2565471" y="529458"/>
                  <a:pt x="2516735" y="529458"/>
                </a:cubicBezTo>
                <a:lnTo>
                  <a:pt x="0" y="529458"/>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endParaRPr lang="zh-CN" altLang="en-US" sz="2400" dirty="0">
              <a:cs typeface="+mn-ea"/>
              <a:sym typeface="+mn-lt"/>
            </a:endParaRPr>
          </a:p>
        </p:txBody>
      </p:sp>
      <p:sp>
        <p:nvSpPr>
          <p:cNvPr id="91" name="Freeform: Shape 9"/>
          <p:cNvSpPr/>
          <p:nvPr/>
        </p:nvSpPr>
        <p:spPr>
          <a:xfrm rot="16200000">
            <a:off x="7507605" y="2435225"/>
            <a:ext cx="405130" cy="367665"/>
          </a:xfrm>
          <a:custGeom>
            <a:avLst/>
            <a:gdLst>
              <a:gd name="connsiteX0" fmla="*/ 194649 w 194649"/>
              <a:gd name="connsiteY0" fmla="*/ 335602 h 335602"/>
              <a:gd name="connsiteX1" fmla="*/ 0 w 194649"/>
              <a:gd name="connsiteY1" fmla="*/ 335602 h 335602"/>
              <a:gd name="connsiteX2" fmla="*/ 0 w 194649"/>
              <a:gd name="connsiteY2" fmla="*/ 0 h 335602"/>
            </a:gdLst>
            <a:ahLst/>
            <a:cxnLst>
              <a:cxn ang="0">
                <a:pos x="connsiteX0" y="connsiteY0"/>
              </a:cxn>
              <a:cxn ang="0">
                <a:pos x="connsiteX1" y="connsiteY1"/>
              </a:cxn>
              <a:cxn ang="0">
                <a:pos x="connsiteX2" y="connsiteY2"/>
              </a:cxn>
            </a:cxnLst>
            <a:rect l="l" t="t" r="r" b="b"/>
            <a:pathLst>
              <a:path w="194649" h="335602">
                <a:moveTo>
                  <a:pt x="194649" y="335602"/>
                </a:moveTo>
                <a:lnTo>
                  <a:pt x="0" y="335602"/>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cs typeface="+mn-ea"/>
              <a:sym typeface="+mn-lt"/>
            </a:endParaRPr>
          </a:p>
        </p:txBody>
      </p:sp>
      <p:sp>
        <p:nvSpPr>
          <p:cNvPr id="92" name="Freeform: Shape 6"/>
          <p:cNvSpPr/>
          <p:nvPr/>
        </p:nvSpPr>
        <p:spPr>
          <a:xfrm rot="16200000">
            <a:off x="7549515" y="2823845"/>
            <a:ext cx="347980" cy="340995"/>
          </a:xfrm>
          <a:custGeom>
            <a:avLst/>
            <a:gdLst>
              <a:gd name="connsiteX0" fmla="*/ 194651 w 194651"/>
              <a:gd name="connsiteY0" fmla="*/ 1 h 335603"/>
              <a:gd name="connsiteX1" fmla="*/ 194651 w 194651"/>
              <a:gd name="connsiteY1" fmla="*/ 335603 h 335603"/>
              <a:gd name="connsiteX2" fmla="*/ 0 w 194651"/>
              <a:gd name="connsiteY2" fmla="*/ 335603 h 335603"/>
              <a:gd name="connsiteX3" fmla="*/ 194650 w 194651"/>
              <a:gd name="connsiteY3" fmla="*/ 0 h 335603"/>
            </a:gdLst>
            <a:ahLst/>
            <a:cxnLst>
              <a:cxn ang="0">
                <a:pos x="connsiteX0" y="connsiteY0"/>
              </a:cxn>
              <a:cxn ang="0">
                <a:pos x="connsiteX1" y="connsiteY1"/>
              </a:cxn>
              <a:cxn ang="0">
                <a:pos x="connsiteX2" y="connsiteY2"/>
              </a:cxn>
              <a:cxn ang="0">
                <a:pos x="connsiteX3" y="connsiteY3"/>
              </a:cxn>
            </a:cxnLst>
            <a:rect l="l" t="t" r="r" b="b"/>
            <a:pathLst>
              <a:path w="194651" h="335603">
                <a:moveTo>
                  <a:pt x="194651" y="1"/>
                </a:moveTo>
                <a:lnTo>
                  <a:pt x="194651" y="335603"/>
                </a:lnTo>
                <a:lnTo>
                  <a:pt x="0" y="335603"/>
                </a:lnTo>
                <a:lnTo>
                  <a:pt x="194650" y="0"/>
                </a:lnTo>
                <a:close/>
              </a:path>
            </a:pathLst>
          </a:cu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cs typeface="+mn-ea"/>
              <a:sym typeface="+mn-lt"/>
            </a:endParaRPr>
          </a:p>
        </p:txBody>
      </p:sp>
      <p:sp>
        <p:nvSpPr>
          <p:cNvPr id="93" name="TextBox 33"/>
          <p:cNvSpPr txBox="1"/>
          <p:nvPr/>
        </p:nvSpPr>
        <p:spPr>
          <a:xfrm>
            <a:off x="8052435" y="2619375"/>
            <a:ext cx="2736215" cy="565785"/>
          </a:xfrm>
          <a:prstGeom prst="rect">
            <a:avLst/>
          </a:prstGeom>
        </p:spPr>
        <p:txBody>
          <a:bodyPr vert="horz" wrap="none" lIns="144025" rIns="144025">
            <a:noAutofit/>
          </a:bodyPr>
          <a:p>
            <a:r>
              <a:rPr lang="zh-CN" altLang="en-US" b="1" kern="900" dirty="0">
                <a:solidFill>
                  <a:schemeClr val="bg1"/>
                </a:solidFill>
                <a:latin typeface="微软雅黑" panose="020B0503020204020204" pitchFamily="34" charset="-122"/>
                <a:ea typeface="微软雅黑" panose="020B0503020204020204" pitchFamily="34" charset="-122"/>
              </a:rPr>
              <a:t>研究方法</a:t>
            </a:r>
            <a:endParaRPr lang="zh-CN" altLang="en-US" b="1" kern="900" dirty="0">
              <a:solidFill>
                <a:schemeClr val="bg1"/>
              </a:solidFill>
              <a:latin typeface="微软雅黑" panose="020B0503020204020204" pitchFamily="34" charset="-122"/>
              <a:ea typeface="微软雅黑" panose="020B0503020204020204" pitchFamily="34" charset="-122"/>
            </a:endParaRPr>
          </a:p>
        </p:txBody>
      </p:sp>
      <p:sp>
        <p:nvSpPr>
          <p:cNvPr id="98" name="Freeform: Shape 8"/>
          <p:cNvSpPr/>
          <p:nvPr/>
        </p:nvSpPr>
        <p:spPr>
          <a:xfrm>
            <a:off x="3079750" y="3168650"/>
            <a:ext cx="2666365" cy="2009775"/>
          </a:xfrm>
          <a:custGeom>
            <a:avLst/>
            <a:gdLst>
              <a:gd name="connsiteX0" fmla="*/ 0 w 2604980"/>
              <a:gd name="connsiteY0" fmla="*/ 0 h 529458"/>
              <a:gd name="connsiteX1" fmla="*/ 2516735 w 2604980"/>
              <a:gd name="connsiteY1" fmla="*/ 0 h 529458"/>
              <a:gd name="connsiteX2" fmla="*/ 2604980 w 2604980"/>
              <a:gd name="connsiteY2" fmla="*/ 88245 h 529458"/>
              <a:gd name="connsiteX3" fmla="*/ 2604980 w 2604980"/>
              <a:gd name="connsiteY3" fmla="*/ 441213 h 529458"/>
              <a:gd name="connsiteX4" fmla="*/ 2516735 w 2604980"/>
              <a:gd name="connsiteY4" fmla="*/ 529458 h 529458"/>
              <a:gd name="connsiteX5" fmla="*/ 0 w 2604980"/>
              <a:gd name="connsiteY5" fmla="*/ 529458 h 5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980" h="529458">
                <a:moveTo>
                  <a:pt x="0" y="0"/>
                </a:moveTo>
                <a:lnTo>
                  <a:pt x="2516735" y="0"/>
                </a:lnTo>
                <a:cubicBezTo>
                  <a:pt x="2565471" y="0"/>
                  <a:pt x="2604980" y="39509"/>
                  <a:pt x="2604980" y="88245"/>
                </a:cubicBezTo>
                <a:lnTo>
                  <a:pt x="2604980" y="441213"/>
                </a:lnTo>
                <a:cubicBezTo>
                  <a:pt x="2604980" y="489949"/>
                  <a:pt x="2565471" y="529458"/>
                  <a:pt x="2516735" y="529458"/>
                </a:cubicBezTo>
                <a:lnTo>
                  <a:pt x="0" y="529458"/>
                </a:lnTo>
                <a:close/>
              </a:path>
            </a:pathLst>
          </a:custGeom>
        </p:spPr>
        <p:style>
          <a:lnRef idx="2">
            <a:schemeClr val="dk1"/>
          </a:lnRef>
          <a:fillRef idx="1">
            <a:schemeClr val="lt1"/>
          </a:fillRef>
          <a:effectRef idx="0">
            <a:schemeClr val="dk1"/>
          </a:effectRef>
          <a:fontRef idx="minor">
            <a:schemeClr val="dk1"/>
          </a:fontRef>
        </p:style>
        <p:txBody>
          <a:bodyPr wrap="none" anchor="ctr">
            <a:normAutofit/>
          </a:bodyPr>
          <a:p>
            <a:pPr algn="ctr"/>
            <a:endParaRPr lang="zh-CN" altLang="en-US" sz="2400" dirty="0">
              <a:cs typeface="+mn-ea"/>
              <a:sym typeface="+mn-lt"/>
            </a:endParaRPr>
          </a:p>
        </p:txBody>
      </p:sp>
      <p:sp>
        <p:nvSpPr>
          <p:cNvPr id="100" name="文本框 99"/>
          <p:cNvSpPr txBox="1"/>
          <p:nvPr/>
        </p:nvSpPr>
        <p:spPr>
          <a:xfrm>
            <a:off x="3237865" y="3332480"/>
            <a:ext cx="2261235" cy="3122930"/>
          </a:xfrm>
          <a:prstGeom prst="rect">
            <a:avLst/>
          </a:prstGeom>
          <a:noFill/>
        </p:spPr>
        <p:txBody>
          <a:bodyPr wrap="square" rtlCol="0">
            <a:spAutoFit/>
          </a:bodyPr>
          <a:p>
            <a:pPr marL="285750" indent="-285750" algn="l" fontAlgn="auto">
              <a:lnSpc>
                <a:spcPct val="150000"/>
              </a:lnSpc>
              <a:buFont typeface="Wingdings" panose="05000000000000000000" charset="0"/>
              <a:buChar char="l"/>
            </a:pPr>
            <a:r>
              <a:rPr lang="zh-CN" altLang="en-US" sz="1600" dirty="0" smtClean="0">
                <a:latin typeface="微软雅黑" panose="020B0503020204020204" pitchFamily="34" charset="-122"/>
                <a:ea typeface="微软雅黑" panose="020B0503020204020204" pitchFamily="34" charset="-122"/>
                <a:sym typeface="+mn-ea"/>
              </a:rPr>
              <a:t>数据增强</a:t>
            </a:r>
            <a:endParaRPr lang="zh-CN" altLang="en-US" sz="1600" dirty="0" smtClean="0">
              <a:latin typeface="微软雅黑" panose="020B0503020204020204" pitchFamily="34" charset="-122"/>
              <a:ea typeface="微软雅黑" panose="020B0503020204020204" pitchFamily="34" charset="-122"/>
              <a:sym typeface="+mn-ea"/>
            </a:endParaRPr>
          </a:p>
          <a:p>
            <a:pPr marL="285750" indent="-285750" algn="l" fontAlgn="auto">
              <a:lnSpc>
                <a:spcPct val="150000"/>
              </a:lnSpc>
              <a:buFont typeface="Wingdings" panose="05000000000000000000" charset="0"/>
              <a:buChar char="l"/>
            </a:pPr>
            <a:r>
              <a:rPr lang="zh-CN" altLang="en-US" sz="1600" dirty="0" smtClean="0">
                <a:latin typeface="微软雅黑" panose="020B0503020204020204" pitchFamily="34" charset="-122"/>
                <a:ea typeface="微软雅黑" panose="020B0503020204020204" pitchFamily="34" charset="-122"/>
                <a:sym typeface="+mn-ea"/>
              </a:rPr>
              <a:t>生成对抗网络</a:t>
            </a:r>
            <a:endParaRPr lang="zh-CN" altLang="en-US" sz="1600" dirty="0" smtClean="0">
              <a:latin typeface="微软雅黑" panose="020B0503020204020204" pitchFamily="34" charset="-122"/>
              <a:ea typeface="微软雅黑" panose="020B0503020204020204" pitchFamily="34" charset="-122"/>
              <a:sym typeface="+mn-ea"/>
            </a:endParaRPr>
          </a:p>
          <a:p>
            <a:pPr marL="285750" indent="-285750" algn="l" fontAlgn="auto">
              <a:lnSpc>
                <a:spcPct val="150000"/>
              </a:lnSpc>
              <a:buFont typeface="Wingdings" panose="05000000000000000000" charset="0"/>
              <a:buChar char="l"/>
            </a:pPr>
            <a:r>
              <a:rPr lang="zh-CN" altLang="en-US" sz="1600" dirty="0" smtClean="0">
                <a:latin typeface="微软雅黑" panose="020B0503020204020204" pitchFamily="34" charset="-122"/>
                <a:ea typeface="微软雅黑" panose="020B0503020204020204" pitchFamily="34" charset="-122"/>
                <a:sym typeface="+mn-ea"/>
              </a:rPr>
              <a:t>卷积神经网络</a:t>
            </a:r>
            <a:endParaRPr lang="zh-CN" altLang="en-US" sz="1600" dirty="0" smtClean="0">
              <a:latin typeface="微软雅黑" panose="020B0503020204020204" pitchFamily="34" charset="-122"/>
              <a:ea typeface="微软雅黑" panose="020B0503020204020204" pitchFamily="34" charset="-122"/>
            </a:endParaRPr>
          </a:p>
          <a:p>
            <a:pPr marL="285750" indent="-285750" algn="l" fontAlgn="auto">
              <a:lnSpc>
                <a:spcPct val="150000"/>
              </a:lnSpc>
              <a:buFont typeface="Wingdings" panose="05000000000000000000" charset="0"/>
              <a:buChar char="l"/>
            </a:pPr>
            <a:r>
              <a:rPr lang="zh-CN" altLang="en-US" sz="1600" dirty="0" smtClean="0">
                <a:latin typeface="微软雅黑" panose="020B0503020204020204" pitchFamily="34" charset="-122"/>
                <a:ea typeface="微软雅黑" panose="020B0503020204020204" pitchFamily="34" charset="-122"/>
                <a:sym typeface="+mn-ea"/>
              </a:rPr>
              <a:t>残差神经网络</a:t>
            </a:r>
            <a:endParaRPr lang="zh-CN" altLang="en-US" sz="1600" dirty="0" smtClean="0"/>
          </a:p>
          <a:p>
            <a:pPr indent="0" algn="l" fontAlgn="auto">
              <a:lnSpc>
                <a:spcPct val="150000"/>
              </a:lnSpc>
              <a:buFont typeface="Wingdings" panose="05000000000000000000" charset="0"/>
              <a:buNone/>
            </a:pPr>
            <a:endParaRPr lang="zh-CN" altLang="en-US" sz="1600" dirty="0" smtClean="0"/>
          </a:p>
          <a:p>
            <a:pPr algn="l" fontAlgn="auto">
              <a:lnSpc>
                <a:spcPct val="150000"/>
              </a:lnSpc>
            </a:pPr>
            <a:endParaRPr lang="zh-CN" altLang="en-US" sz="1600" dirty="0" smtClean="0"/>
          </a:p>
          <a:p>
            <a:pPr algn="l" fontAlgn="auto">
              <a:lnSpc>
                <a:spcPct val="150000"/>
              </a:lnSpc>
            </a:pPr>
            <a:endPar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a:p>
            <a:pPr algn="l" fontAlgn="auto">
              <a:lnSpc>
                <a:spcPct val="150000"/>
              </a:lnSpc>
              <a:spcBef>
                <a:spcPts val="600"/>
              </a:spcBef>
            </a:pPr>
            <a:endPar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101" name="Freeform: Shape 8"/>
          <p:cNvSpPr/>
          <p:nvPr/>
        </p:nvSpPr>
        <p:spPr>
          <a:xfrm>
            <a:off x="7893685" y="3168650"/>
            <a:ext cx="2666365" cy="2009775"/>
          </a:xfrm>
          <a:custGeom>
            <a:avLst/>
            <a:gdLst>
              <a:gd name="connsiteX0" fmla="*/ 0 w 2604980"/>
              <a:gd name="connsiteY0" fmla="*/ 0 h 529458"/>
              <a:gd name="connsiteX1" fmla="*/ 2516735 w 2604980"/>
              <a:gd name="connsiteY1" fmla="*/ 0 h 529458"/>
              <a:gd name="connsiteX2" fmla="*/ 2604980 w 2604980"/>
              <a:gd name="connsiteY2" fmla="*/ 88245 h 529458"/>
              <a:gd name="connsiteX3" fmla="*/ 2604980 w 2604980"/>
              <a:gd name="connsiteY3" fmla="*/ 441213 h 529458"/>
              <a:gd name="connsiteX4" fmla="*/ 2516735 w 2604980"/>
              <a:gd name="connsiteY4" fmla="*/ 529458 h 529458"/>
              <a:gd name="connsiteX5" fmla="*/ 0 w 2604980"/>
              <a:gd name="connsiteY5" fmla="*/ 529458 h 5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980" h="529458">
                <a:moveTo>
                  <a:pt x="0" y="0"/>
                </a:moveTo>
                <a:lnTo>
                  <a:pt x="2516735" y="0"/>
                </a:lnTo>
                <a:cubicBezTo>
                  <a:pt x="2565471" y="0"/>
                  <a:pt x="2604980" y="39509"/>
                  <a:pt x="2604980" y="88245"/>
                </a:cubicBezTo>
                <a:lnTo>
                  <a:pt x="2604980" y="441213"/>
                </a:lnTo>
                <a:cubicBezTo>
                  <a:pt x="2604980" y="489949"/>
                  <a:pt x="2565471" y="529458"/>
                  <a:pt x="2516735" y="529458"/>
                </a:cubicBezTo>
                <a:lnTo>
                  <a:pt x="0" y="529458"/>
                </a:lnTo>
                <a:close/>
              </a:path>
            </a:pathLst>
          </a:custGeom>
        </p:spPr>
        <p:style>
          <a:lnRef idx="2">
            <a:schemeClr val="dk1"/>
          </a:lnRef>
          <a:fillRef idx="1">
            <a:schemeClr val="lt1"/>
          </a:fillRef>
          <a:effectRef idx="0">
            <a:schemeClr val="dk1"/>
          </a:effectRef>
          <a:fontRef idx="minor">
            <a:schemeClr val="dk1"/>
          </a:fontRef>
        </p:style>
        <p:txBody>
          <a:bodyPr wrap="none" anchor="ctr">
            <a:normAutofit/>
          </a:bodyPr>
          <a:p>
            <a:pPr algn="ctr"/>
            <a:endParaRPr lang="zh-CN" altLang="en-US" sz="2400" dirty="0">
              <a:cs typeface="+mn-ea"/>
              <a:sym typeface="+mn-lt"/>
            </a:endParaRPr>
          </a:p>
        </p:txBody>
      </p:sp>
      <p:sp>
        <p:nvSpPr>
          <p:cNvPr id="32" name="文本框 31"/>
          <p:cNvSpPr txBox="1"/>
          <p:nvPr/>
        </p:nvSpPr>
        <p:spPr>
          <a:xfrm>
            <a:off x="8128000" y="3355975"/>
            <a:ext cx="2261235" cy="2753360"/>
          </a:xfrm>
          <a:prstGeom prst="rect">
            <a:avLst/>
          </a:prstGeom>
          <a:noFill/>
        </p:spPr>
        <p:txBody>
          <a:bodyPr wrap="square" rtlCol="0">
            <a:spAutoFit/>
          </a:bodyPr>
          <a:p>
            <a:pPr marL="285750" indent="-285750" algn="l" fontAlgn="auto">
              <a:lnSpc>
                <a:spcPct val="150000"/>
              </a:lnSpc>
              <a:buFont typeface="Wingdings" panose="05000000000000000000" charset="0"/>
              <a:buChar char="l"/>
            </a:pPr>
            <a:r>
              <a:rPr lang="zh-CN" altLang="en-US" sz="1600" dirty="0" smtClean="0">
                <a:latin typeface="微软雅黑" panose="020B0503020204020204" pitchFamily="34" charset="-122"/>
                <a:ea typeface="微软雅黑" panose="020B0503020204020204" pitchFamily="34" charset="-122"/>
                <a:sym typeface="+mn-ea"/>
              </a:rPr>
              <a:t>文献调研法</a:t>
            </a:r>
            <a:endParaRPr lang="zh-CN" altLang="en-US" sz="1600" dirty="0" smtClean="0">
              <a:latin typeface="微软雅黑" panose="020B0503020204020204" pitchFamily="34" charset="-122"/>
              <a:ea typeface="微软雅黑" panose="020B0503020204020204" pitchFamily="34" charset="-122"/>
              <a:sym typeface="+mn-ea"/>
            </a:endParaRPr>
          </a:p>
          <a:p>
            <a:pPr marL="285750" indent="-285750" algn="l" fontAlgn="auto">
              <a:lnSpc>
                <a:spcPct val="150000"/>
              </a:lnSpc>
              <a:buFont typeface="Wingdings" panose="05000000000000000000" charset="0"/>
              <a:buChar char="l"/>
            </a:pPr>
            <a:r>
              <a:rPr lang="zh-CN" altLang="en-US" sz="1600" dirty="0" smtClean="0">
                <a:latin typeface="微软雅黑" panose="020B0503020204020204" pitchFamily="34" charset="-122"/>
                <a:ea typeface="微软雅黑" panose="020B0503020204020204" pitchFamily="34" charset="-122"/>
                <a:sym typeface="+mn-ea"/>
              </a:rPr>
              <a:t>实验法</a:t>
            </a:r>
            <a:endParaRPr lang="zh-CN" altLang="en-US" sz="1600" dirty="0" smtClean="0">
              <a:latin typeface="微软雅黑" panose="020B0503020204020204" pitchFamily="34" charset="-122"/>
              <a:ea typeface="微软雅黑" panose="020B0503020204020204" pitchFamily="34" charset="-122"/>
              <a:sym typeface="+mn-ea"/>
            </a:endParaRPr>
          </a:p>
          <a:p>
            <a:pPr indent="0" algn="l" fontAlgn="auto">
              <a:lnSpc>
                <a:spcPct val="150000"/>
              </a:lnSpc>
              <a:buFont typeface="Wingdings" panose="05000000000000000000" charset="0"/>
              <a:buNone/>
            </a:pPr>
            <a:endParaRPr lang="zh-CN" altLang="en-US" sz="1600" dirty="0" smtClean="0"/>
          </a:p>
          <a:p>
            <a:pPr indent="0" algn="l" fontAlgn="auto">
              <a:lnSpc>
                <a:spcPct val="150000"/>
              </a:lnSpc>
              <a:buFont typeface="Wingdings" panose="05000000000000000000" charset="0"/>
              <a:buNone/>
            </a:pPr>
            <a:endParaRPr lang="zh-CN" altLang="en-US" sz="1600" dirty="0" smtClean="0"/>
          </a:p>
          <a:p>
            <a:pPr algn="l" fontAlgn="auto">
              <a:lnSpc>
                <a:spcPct val="150000"/>
              </a:lnSpc>
            </a:pPr>
            <a:endParaRPr lang="zh-CN" altLang="en-US" sz="1600" dirty="0" smtClean="0"/>
          </a:p>
          <a:p>
            <a:pPr algn="l" fontAlgn="auto">
              <a:lnSpc>
                <a:spcPct val="150000"/>
              </a:lnSpc>
            </a:pPr>
            <a:endPar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a:p>
            <a:pPr algn="l" fontAlgn="auto">
              <a:lnSpc>
                <a:spcPct val="150000"/>
              </a:lnSpc>
              <a:spcBef>
                <a:spcPts val="600"/>
              </a:spcBef>
            </a:pPr>
            <a:endPar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pic>
        <p:nvPicPr>
          <p:cNvPr id="35" name="图片 34" descr="理论 (1)"/>
          <p:cNvPicPr>
            <a:picLocks noChangeAspect="1"/>
          </p:cNvPicPr>
          <p:nvPr/>
        </p:nvPicPr>
        <p:blipFill>
          <a:blip r:embed="rId1"/>
          <a:stretch>
            <a:fillRect/>
          </a:stretch>
        </p:blipFill>
        <p:spPr>
          <a:xfrm>
            <a:off x="1773555" y="2569210"/>
            <a:ext cx="443230" cy="443230"/>
          </a:xfrm>
          <a:prstGeom prst="rect">
            <a:avLst/>
          </a:prstGeom>
        </p:spPr>
      </p:pic>
      <p:pic>
        <p:nvPicPr>
          <p:cNvPr id="36" name="图片 35" descr="研究方法"/>
          <p:cNvPicPr>
            <a:picLocks noChangeAspect="1"/>
          </p:cNvPicPr>
          <p:nvPr/>
        </p:nvPicPr>
        <p:blipFill>
          <a:blip r:embed="rId2"/>
          <a:stretch>
            <a:fillRect/>
          </a:stretch>
        </p:blipFill>
        <p:spPr>
          <a:xfrm>
            <a:off x="6560185" y="2559050"/>
            <a:ext cx="479425" cy="4794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760" y="-13335"/>
            <a:ext cx="1423035" cy="7232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2552214" y="146880"/>
            <a:ext cx="1097280" cy="368300"/>
          </a:xfrm>
          <a:prstGeom prst="rect">
            <a:avLst/>
          </a:prstGeom>
          <a:noFill/>
        </p:spPr>
        <p:txBody>
          <a:bodyPr wrap="none" rtlCol="0">
            <a:spAutoFit/>
            <a:scene3d>
              <a:camera prst="orthographicFront"/>
              <a:lightRig rig="threePt" dir="t"/>
            </a:scene3d>
          </a:bodyPr>
          <a:lstStyle/>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主要理论</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4" name="文本框 3"/>
          <p:cNvSpPr txBox="1"/>
          <p:nvPr/>
        </p:nvSpPr>
        <p:spPr>
          <a:xfrm>
            <a:off x="4350685" y="146880"/>
            <a:ext cx="1097280" cy="368300"/>
          </a:xfrm>
          <a:prstGeom prst="rect">
            <a:avLst/>
          </a:prstGeom>
          <a:noFill/>
        </p:spPr>
        <p:txBody>
          <a:bodyPr wrap="none" rtlCol="0">
            <a:spAutoFit/>
            <a:scene3d>
              <a:camera prst="orthographicFront"/>
              <a:lightRig rig="threePt" dir="t"/>
            </a:scene3d>
          </a:bodyPr>
          <a:lstStyle/>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研究方法</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5" name="文本框 4"/>
          <p:cNvSpPr txBox="1"/>
          <p:nvPr/>
        </p:nvSpPr>
        <p:spPr>
          <a:xfrm>
            <a:off x="6223000" y="146685"/>
            <a:ext cx="1316990" cy="368300"/>
          </a:xfrm>
          <a:prstGeom prst="rect">
            <a:avLst/>
          </a:prstGeom>
          <a:noFill/>
        </p:spPr>
        <p:txBody>
          <a:bodyPr wrap="square" rtlCol="0">
            <a:spAutoFit/>
            <a:scene3d>
              <a:camera prst="orthographicFront"/>
              <a:lightRig rig="threePt" dir="t"/>
            </a:scene3d>
          </a:bodyPr>
          <a:lstStyle/>
          <a:p>
            <a:r>
              <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技术路线</a:t>
            </a:r>
            <a:endPar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6" name="文本框 5"/>
          <p:cNvSpPr txBox="1"/>
          <p:nvPr/>
        </p:nvSpPr>
        <p:spPr>
          <a:xfrm>
            <a:off x="8010880" y="146880"/>
            <a:ext cx="1097280" cy="368300"/>
          </a:xfrm>
          <a:prstGeom prst="rect">
            <a:avLst/>
          </a:prstGeom>
          <a:noFill/>
        </p:spPr>
        <p:txBody>
          <a:bodyPr wrap="none" rtlCol="0">
            <a:spAutoFit/>
            <a:scene3d>
              <a:camera prst="orthographicFront"/>
              <a:lightRig rig="threePt" dir="t"/>
            </a:scene3d>
          </a:bodyPr>
          <a:lstStyle/>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实施方案</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pic>
        <p:nvPicPr>
          <p:cNvPr id="7" name="图片 1" descr="未命名文件"/>
          <p:cNvPicPr>
            <a:picLocks noChangeAspect="1"/>
          </p:cNvPicPr>
          <p:nvPr/>
        </p:nvPicPr>
        <p:blipFill>
          <a:blip r:embed="rId1"/>
          <a:stretch>
            <a:fillRect/>
          </a:stretch>
        </p:blipFill>
        <p:spPr>
          <a:xfrm>
            <a:off x="2893060" y="855980"/>
            <a:ext cx="5976620" cy="48418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rot="2700000">
            <a:off x="6488430" y="2628265"/>
            <a:ext cx="574675" cy="574675"/>
          </a:xfrm>
          <a:prstGeom prst="rect">
            <a:avLst/>
          </a:prstGeom>
          <a:solidFill>
            <a:schemeClr val="dk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rial" panose="020B0604020202020204"/>
              <a:ea typeface="微软雅黑" panose="020B0503020204020204" pitchFamily="34" charset="-122"/>
              <a:sym typeface="Arial" panose="020B0604020202020204"/>
            </a:endParaRPr>
          </a:p>
        </p:txBody>
      </p:sp>
      <p:sp>
        <p:nvSpPr>
          <p:cNvPr id="17" name="矩形 16"/>
          <p:cNvSpPr/>
          <p:nvPr/>
        </p:nvSpPr>
        <p:spPr>
          <a:xfrm rot="2700000">
            <a:off x="5135880" y="1741805"/>
            <a:ext cx="574675" cy="57467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pitchFamily="34" charset="-122"/>
              <a:sym typeface="Arial" panose="020B0604020202020204"/>
            </a:endParaRPr>
          </a:p>
        </p:txBody>
      </p:sp>
      <p:sp>
        <p:nvSpPr>
          <p:cNvPr id="22" name="矩形 21"/>
          <p:cNvSpPr/>
          <p:nvPr/>
        </p:nvSpPr>
        <p:spPr>
          <a:xfrm rot="2700000">
            <a:off x="5135880" y="5288280"/>
            <a:ext cx="574675" cy="574675"/>
          </a:xfrm>
          <a:prstGeom prst="rect">
            <a:avLst/>
          </a:prstGeom>
          <a:solidFill>
            <a:schemeClr val="dk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rial" panose="020B0604020202020204"/>
              <a:ea typeface="微软雅黑" panose="020B0503020204020204" pitchFamily="34" charset="-122"/>
              <a:sym typeface="Arial" panose="020B0604020202020204"/>
            </a:endParaRPr>
          </a:p>
        </p:txBody>
      </p:sp>
      <p:sp>
        <p:nvSpPr>
          <p:cNvPr id="27" name="矩形 26"/>
          <p:cNvSpPr/>
          <p:nvPr/>
        </p:nvSpPr>
        <p:spPr>
          <a:xfrm rot="2700000">
            <a:off x="5135880" y="3515360"/>
            <a:ext cx="574675" cy="57467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pitchFamily="34" charset="-122"/>
              <a:sym typeface="Arial" panose="020B0604020202020204"/>
            </a:endParaRPr>
          </a:p>
        </p:txBody>
      </p:sp>
      <p:sp>
        <p:nvSpPr>
          <p:cNvPr id="32" name="矩形 31"/>
          <p:cNvSpPr/>
          <p:nvPr/>
        </p:nvSpPr>
        <p:spPr>
          <a:xfrm rot="2700000">
            <a:off x="6488430" y="4401820"/>
            <a:ext cx="574675" cy="57467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pitchFamily="34" charset="-122"/>
              <a:sym typeface="Arial" panose="020B0604020202020204"/>
            </a:endParaRPr>
          </a:p>
        </p:txBody>
      </p:sp>
      <p:cxnSp>
        <p:nvCxnSpPr>
          <p:cNvPr id="36" name="直接连接符 35"/>
          <p:cNvCxnSpPr/>
          <p:nvPr/>
        </p:nvCxnSpPr>
        <p:spPr>
          <a:xfrm>
            <a:off x="5426619" y="2397425"/>
            <a:ext cx="0" cy="1027111"/>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426619" y="4190396"/>
            <a:ext cx="0" cy="1020079"/>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5426620" y="2910019"/>
            <a:ext cx="96052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5426620" y="4687226"/>
            <a:ext cx="96052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229290" y="1706106"/>
            <a:ext cx="3458556" cy="368300"/>
          </a:xfrm>
          <a:prstGeom prst="rect">
            <a:avLst/>
          </a:prstGeom>
        </p:spPr>
        <p:txBody>
          <a:bodyPr wrap="square">
            <a:spAutoFit/>
            <a:scene3d>
              <a:camera prst="orthographicFront"/>
              <a:lightRig rig="threePt" dir="t"/>
            </a:scene3d>
            <a:sp3d contourW="12700"/>
          </a:bodyPr>
          <a:lstStyle/>
          <a:p>
            <a:pPr marL="0" marR="0" lvl="0" indent="0" algn="r" defTabSz="914400" rtl="0" eaLnBrk="0" fontAlgn="base" latinLnBrk="0" hangingPunct="0">
              <a:lnSpc>
                <a:spcPct val="150000"/>
              </a:lnSpc>
              <a:spcBef>
                <a:spcPct val="0"/>
              </a:spcBef>
              <a:spcAft>
                <a:spcPct val="0"/>
              </a:spcAft>
              <a:buClrTx/>
              <a:buSzTx/>
              <a:buFontTx/>
              <a:buNone/>
              <a:defRPr/>
            </a:pPr>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rPr>
              <a:t>对几大经典的生成对抗网络进行深入研究</a:t>
            </a:r>
            <a:endParaRPr kumimoji="0" lang="zh-CN" altLang="en-US" sz="1200" b="0" i="0" u="none" strike="noStrike" kern="1200" cap="none" spc="0" normalizeH="0" baseline="0" dirty="0">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41" name="矩形 40"/>
          <p:cNvSpPr/>
          <p:nvPr/>
        </p:nvSpPr>
        <p:spPr>
          <a:xfrm>
            <a:off x="1229290" y="3466197"/>
            <a:ext cx="3458556" cy="645160"/>
          </a:xfrm>
          <a:prstGeom prst="rect">
            <a:avLst/>
          </a:prstGeom>
        </p:spPr>
        <p:txBody>
          <a:bodyPr wrap="square">
            <a:spAutoFit/>
            <a:scene3d>
              <a:camera prst="orthographicFront"/>
              <a:lightRig rig="threePt" dir="t"/>
            </a:scene3d>
            <a:sp3d contourW="12700"/>
          </a:bodyPr>
          <a:lstStyle/>
          <a:p>
            <a:pPr algn="l" eaLnBrk="0" fontAlgn="base" hangingPunct="0">
              <a:lnSpc>
                <a:spcPct val="150000"/>
              </a:lnSpc>
              <a:spcBef>
                <a:spcPct val="0"/>
              </a:spcBef>
              <a:spcAft>
                <a:spcPct val="0"/>
              </a:spcAft>
              <a:defRPr/>
            </a:pPr>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Arial" panose="020B0604020202020204"/>
              </a:rPr>
              <a:t>原始样本预处理，包括图像增强、尺寸、格式等统一</a:t>
            </a:r>
            <a:endParaRPr lang="zh-CN" altLang="en-US" sz="1200" dirty="0">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p:txBody>
      </p:sp>
      <p:sp>
        <p:nvSpPr>
          <p:cNvPr id="42" name="矩形 41"/>
          <p:cNvSpPr/>
          <p:nvPr/>
        </p:nvSpPr>
        <p:spPr>
          <a:xfrm>
            <a:off x="1229290" y="5249809"/>
            <a:ext cx="3458556" cy="922020"/>
          </a:xfrm>
          <a:prstGeom prst="rect">
            <a:avLst/>
          </a:prstGeom>
        </p:spPr>
        <p:txBody>
          <a:bodyPr wrap="square">
            <a:spAutoFit/>
            <a:scene3d>
              <a:camera prst="orthographicFront"/>
              <a:lightRig rig="threePt" dir="t"/>
            </a:scene3d>
            <a:sp3d contourW="12700"/>
          </a:bodyPr>
          <a:lstStyle/>
          <a:p>
            <a:pPr marR="0" lvl="0" indent="0" algn="l" eaLnBrk="0" fontAlgn="base" hangingPunct="0">
              <a:lnSpc>
                <a:spcPct val="150000"/>
              </a:lnSpc>
              <a:spcBef>
                <a:spcPct val="0"/>
              </a:spcBef>
              <a:spcAft>
                <a:spcPct val="0"/>
              </a:spcAft>
              <a:buClrTx/>
              <a:buSzTx/>
              <a:buFontTx/>
              <a:buNone/>
              <a:defRPr/>
            </a:pPr>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Arial" panose="020B0604020202020204"/>
              </a:rPr>
              <a:t>利用缺陷智能检测模型对模型生成的最终数据集进行测试和评估，从而评价该模型，最终实现图像扩充模型</a:t>
            </a:r>
            <a:endParaRPr lang="zh-CN" altLang="en-US" sz="1200" dirty="0">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p:txBody>
      </p:sp>
      <p:sp>
        <p:nvSpPr>
          <p:cNvPr id="43" name="矩形 42"/>
          <p:cNvSpPr/>
          <p:nvPr/>
        </p:nvSpPr>
        <p:spPr>
          <a:xfrm>
            <a:off x="7428230" y="2600325"/>
            <a:ext cx="3613785" cy="922020"/>
          </a:xfrm>
          <a:prstGeom prst="rect">
            <a:avLst/>
          </a:prstGeom>
        </p:spPr>
        <p:txBody>
          <a:bodyPr wrap="square">
            <a:spAutoFit/>
            <a:scene3d>
              <a:camera prst="orthographicFront"/>
              <a:lightRig rig="threePt" dir="t"/>
            </a:scene3d>
            <a:sp3d contourW="12700"/>
          </a:bodyPr>
          <a:lstStyle/>
          <a:p>
            <a:pPr eaLnBrk="0" fontAlgn="base" hangingPunct="0">
              <a:lnSpc>
                <a:spcPct val="150000"/>
              </a:lnSpc>
              <a:spcBef>
                <a:spcPct val="0"/>
              </a:spcBef>
              <a:spcAft>
                <a:spcPct val="0"/>
              </a:spcAft>
              <a:defRPr/>
            </a:pPr>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Arial" panose="020B0604020202020204"/>
              </a:rPr>
              <a:t>模型复现，选出模型和算法，构建图像扩充模型的初始模型，包括生成器和判别器的构建、生成器与判别器目标函数、优化器的选择，参数的初始化等</a:t>
            </a:r>
            <a:endParaRPr lang="zh-CN" altLang="en-US" sz="1200" dirty="0">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p:txBody>
      </p:sp>
      <p:sp>
        <p:nvSpPr>
          <p:cNvPr id="44" name="矩形 43"/>
          <p:cNvSpPr/>
          <p:nvPr/>
        </p:nvSpPr>
        <p:spPr>
          <a:xfrm>
            <a:off x="7428457" y="4380379"/>
            <a:ext cx="3458556" cy="368300"/>
          </a:xfrm>
          <a:prstGeom prst="rect">
            <a:avLst/>
          </a:prstGeom>
        </p:spPr>
        <p:txBody>
          <a:bodyPr wrap="square">
            <a:spAutoFit/>
            <a:scene3d>
              <a:camera prst="orthographicFront"/>
              <a:lightRig rig="threePt" dir="t"/>
            </a:scene3d>
            <a:sp3d contourW="12700"/>
          </a:bodyPr>
          <a:lstStyle/>
          <a:p>
            <a:pPr marR="0" lvl="0" indent="0" eaLnBrk="0" fontAlgn="base" hangingPunct="0">
              <a:lnSpc>
                <a:spcPct val="150000"/>
              </a:lnSpc>
              <a:spcBef>
                <a:spcPct val="0"/>
              </a:spcBef>
              <a:spcAft>
                <a:spcPct val="0"/>
              </a:spcAft>
              <a:buClrTx/>
              <a:buSzTx/>
              <a:buFontTx/>
              <a:buNone/>
              <a:defRPr/>
            </a:pPr>
            <a:r>
              <a:rPr lang="zh-CN" altLang="en-US" sz="1200" dirty="0" smtClean="0">
                <a:latin typeface="微软雅黑" panose="020B0503020204020204" pitchFamily="34" charset="-122"/>
                <a:ea typeface="微软雅黑" panose="020B0503020204020204" pitchFamily="34" charset="-122"/>
                <a:cs typeface="Arial" panose="020B0604020202020204" pitchFamily="34" charset="0"/>
                <a:sym typeface="Arial" panose="020B0604020202020204"/>
              </a:rPr>
              <a:t>选用训练策略及优化策略对模型进行训练优化</a:t>
            </a:r>
            <a:endParaRPr lang="zh-CN" altLang="en-US" sz="1200" dirty="0" smtClean="0">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p:txBody>
      </p:sp>
      <p:sp>
        <p:nvSpPr>
          <p:cNvPr id="50" name="矩形 49"/>
          <p:cNvSpPr/>
          <p:nvPr/>
        </p:nvSpPr>
        <p:spPr>
          <a:xfrm>
            <a:off x="7858760" y="-13335"/>
            <a:ext cx="1423035" cy="7232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文本框 50"/>
          <p:cNvSpPr txBox="1"/>
          <p:nvPr/>
        </p:nvSpPr>
        <p:spPr>
          <a:xfrm>
            <a:off x="2552214" y="146880"/>
            <a:ext cx="1097280" cy="368300"/>
          </a:xfrm>
          <a:prstGeom prst="rect">
            <a:avLst/>
          </a:prstGeom>
          <a:noFill/>
        </p:spPr>
        <p:txBody>
          <a:bodyPr wrap="none" rtlCol="0">
            <a:spAutoFit/>
            <a:scene3d>
              <a:camera prst="orthographicFront"/>
              <a:lightRig rig="threePt" dir="t"/>
            </a:scene3d>
          </a:bodyPr>
          <a:lstStyle/>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主要理论</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52" name="文本框 51"/>
          <p:cNvSpPr txBox="1"/>
          <p:nvPr/>
        </p:nvSpPr>
        <p:spPr>
          <a:xfrm>
            <a:off x="4350685" y="146880"/>
            <a:ext cx="1097280" cy="368300"/>
          </a:xfrm>
          <a:prstGeom prst="rect">
            <a:avLst/>
          </a:prstGeom>
          <a:noFill/>
        </p:spPr>
        <p:txBody>
          <a:bodyPr wrap="none" rtlCol="0">
            <a:spAutoFit/>
            <a:scene3d>
              <a:camera prst="orthographicFront"/>
              <a:lightRig rig="threePt" dir="t"/>
            </a:scene3d>
          </a:bodyPr>
          <a:lstStyle/>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研究方法</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53" name="文本框 52"/>
          <p:cNvSpPr txBox="1"/>
          <p:nvPr/>
        </p:nvSpPr>
        <p:spPr>
          <a:xfrm>
            <a:off x="6223000" y="146685"/>
            <a:ext cx="1316990" cy="368300"/>
          </a:xfrm>
          <a:prstGeom prst="rect">
            <a:avLst/>
          </a:prstGeom>
          <a:noFill/>
        </p:spPr>
        <p:txBody>
          <a:bodyPr wrap="square" rtlCol="0">
            <a:spAutoFit/>
            <a:scene3d>
              <a:camera prst="orthographicFront"/>
              <a:lightRig rig="threePt" dir="t"/>
            </a:scene3d>
          </a:bodyPr>
          <a:lstStyle/>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技术路线</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54" name="文本框 53"/>
          <p:cNvSpPr txBox="1"/>
          <p:nvPr/>
        </p:nvSpPr>
        <p:spPr>
          <a:xfrm>
            <a:off x="8010880" y="146880"/>
            <a:ext cx="1097280" cy="368300"/>
          </a:xfrm>
          <a:prstGeom prst="rect">
            <a:avLst/>
          </a:prstGeom>
          <a:noFill/>
        </p:spPr>
        <p:txBody>
          <a:bodyPr wrap="none" rtlCol="0">
            <a:spAutoFit/>
            <a:scene3d>
              <a:camera prst="orthographicFront"/>
              <a:lightRig rig="threePt" dir="t"/>
            </a:scene3d>
          </a:bodyPr>
          <a:lstStyle/>
          <a:p>
            <a:r>
              <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实施方案</a:t>
            </a:r>
            <a:endPar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pic>
        <p:nvPicPr>
          <p:cNvPr id="55" name="图片 54" descr="神经网络"/>
          <p:cNvPicPr>
            <a:picLocks noChangeAspect="1"/>
          </p:cNvPicPr>
          <p:nvPr/>
        </p:nvPicPr>
        <p:blipFill>
          <a:blip r:embed="rId1"/>
          <a:stretch>
            <a:fillRect/>
          </a:stretch>
        </p:blipFill>
        <p:spPr>
          <a:xfrm>
            <a:off x="5262880" y="1852295"/>
            <a:ext cx="327660" cy="327660"/>
          </a:xfrm>
          <a:prstGeom prst="rect">
            <a:avLst/>
          </a:prstGeom>
        </p:spPr>
      </p:pic>
      <p:pic>
        <p:nvPicPr>
          <p:cNvPr id="56" name="图片 55" descr="模型"/>
          <p:cNvPicPr>
            <a:picLocks noChangeAspect="1"/>
          </p:cNvPicPr>
          <p:nvPr/>
        </p:nvPicPr>
        <p:blipFill>
          <a:blip r:embed="rId2"/>
          <a:stretch>
            <a:fillRect/>
          </a:stretch>
        </p:blipFill>
        <p:spPr>
          <a:xfrm>
            <a:off x="6548120" y="2682240"/>
            <a:ext cx="455930" cy="455930"/>
          </a:xfrm>
          <a:prstGeom prst="rect">
            <a:avLst/>
          </a:prstGeom>
        </p:spPr>
      </p:pic>
      <p:pic>
        <p:nvPicPr>
          <p:cNvPr id="57" name="图片 56" descr="样本数据"/>
          <p:cNvPicPr>
            <a:picLocks noChangeAspect="1"/>
          </p:cNvPicPr>
          <p:nvPr/>
        </p:nvPicPr>
        <p:blipFill>
          <a:blip r:embed="rId3"/>
          <a:stretch>
            <a:fillRect/>
          </a:stretch>
        </p:blipFill>
        <p:spPr>
          <a:xfrm>
            <a:off x="5195570" y="3562350"/>
            <a:ext cx="456565" cy="456565"/>
          </a:xfrm>
          <a:prstGeom prst="rect">
            <a:avLst/>
          </a:prstGeom>
        </p:spPr>
      </p:pic>
      <p:pic>
        <p:nvPicPr>
          <p:cNvPr id="58" name="图片 57" descr="策略"/>
          <p:cNvPicPr>
            <a:picLocks noChangeAspect="1"/>
          </p:cNvPicPr>
          <p:nvPr/>
        </p:nvPicPr>
        <p:blipFill>
          <a:blip r:embed="rId4"/>
          <a:stretch>
            <a:fillRect/>
          </a:stretch>
        </p:blipFill>
        <p:spPr>
          <a:xfrm>
            <a:off x="6594475" y="4491990"/>
            <a:ext cx="365125" cy="365125"/>
          </a:xfrm>
          <a:prstGeom prst="rect">
            <a:avLst/>
          </a:prstGeom>
        </p:spPr>
      </p:pic>
      <p:pic>
        <p:nvPicPr>
          <p:cNvPr id="59" name="图片 58" descr="测试"/>
          <p:cNvPicPr>
            <a:picLocks noChangeAspect="1"/>
          </p:cNvPicPr>
          <p:nvPr/>
        </p:nvPicPr>
        <p:blipFill>
          <a:blip r:embed="rId5"/>
          <a:stretch>
            <a:fillRect/>
          </a:stretch>
        </p:blipFill>
        <p:spPr>
          <a:xfrm>
            <a:off x="5228590" y="5381625"/>
            <a:ext cx="361950" cy="3619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292985" y="-13335"/>
            <a:ext cx="4250055" cy="78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5" name="文本框 94"/>
          <p:cNvSpPr txBox="1"/>
          <p:nvPr/>
        </p:nvSpPr>
        <p:spPr>
          <a:xfrm>
            <a:off x="2399814" y="146880"/>
            <a:ext cx="1783080" cy="368300"/>
          </a:xfrm>
          <a:prstGeom prst="rect">
            <a:avLst/>
          </a:prstGeom>
          <a:noFill/>
        </p:spPr>
        <p:txBody>
          <a:bodyPr wrap="none" rtlCol="0">
            <a:spAutoFit/>
            <a:scene3d>
              <a:camera prst="orthographicFront"/>
              <a:lightRig rig="threePt" dir="t"/>
            </a:scene3d>
          </a:bodyPr>
          <a:p>
            <a:r>
              <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研究计划可行性</a:t>
            </a:r>
            <a:endPar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96" name="文本框 95"/>
          <p:cNvSpPr txBox="1"/>
          <p:nvPr/>
        </p:nvSpPr>
        <p:spPr>
          <a:xfrm>
            <a:off x="4464985" y="146880"/>
            <a:ext cx="2011680" cy="368300"/>
          </a:xfrm>
          <a:prstGeom prst="rect">
            <a:avLst/>
          </a:prstGeom>
          <a:noFill/>
        </p:spPr>
        <p:txBody>
          <a:bodyPr wrap="none" rtlCol="0">
            <a:spAutoFit/>
            <a:scene3d>
              <a:camera prst="orthographicFront"/>
              <a:lightRig rig="threePt" dir="t"/>
            </a:scene3d>
          </a:bodyPr>
          <a:p>
            <a:r>
              <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研究条件落实情况</a:t>
            </a:r>
            <a:endPar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97" name="文本框 96"/>
          <p:cNvSpPr txBox="1"/>
          <p:nvPr/>
        </p:nvSpPr>
        <p:spPr>
          <a:xfrm>
            <a:off x="6616700" y="146685"/>
            <a:ext cx="3166745" cy="368300"/>
          </a:xfrm>
          <a:prstGeom prst="rect">
            <a:avLst/>
          </a:prstGeom>
          <a:noFill/>
        </p:spPr>
        <p:txBody>
          <a:bodyPr wrap="square" rtlCol="0">
            <a:spAutoFit/>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可能存在的问题及解决办法</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grpSp>
        <p:nvGrpSpPr>
          <p:cNvPr id="3" name="组合 2"/>
          <p:cNvGrpSpPr/>
          <p:nvPr/>
        </p:nvGrpSpPr>
        <p:grpSpPr>
          <a:xfrm>
            <a:off x="1401507" y="2135623"/>
            <a:ext cx="1085298" cy="1085298"/>
            <a:chOff x="885898" y="1518229"/>
            <a:chExt cx="1355011" cy="1355011"/>
          </a:xfrm>
        </p:grpSpPr>
        <p:grpSp>
          <p:nvGrpSpPr>
            <p:cNvPr id="4" name="Group 21"/>
            <p:cNvGrpSpPr/>
            <p:nvPr/>
          </p:nvGrpSpPr>
          <p:grpSpPr>
            <a:xfrm>
              <a:off x="885898" y="1518229"/>
              <a:ext cx="1355011" cy="1355011"/>
              <a:chOff x="484285" y="1616468"/>
              <a:chExt cx="2472584" cy="2472584"/>
            </a:xfrm>
          </p:grpSpPr>
          <p:sp>
            <p:nvSpPr>
              <p:cNvPr id="5" name="Freeform: Shape 22"/>
              <p:cNvSpPr/>
              <p:nvPr/>
            </p:nvSpPr>
            <p:spPr bwMode="auto">
              <a:xfrm rot="4026370">
                <a:off x="484285" y="1616468"/>
                <a:ext cx="2472584" cy="2472584"/>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bg2">
                  <a:lumMod val="10000"/>
                  <a:alpha val="79999"/>
                </a:schemeClr>
              </a:solidFill>
              <a:ln>
                <a:noFill/>
              </a:ln>
              <a:extLst>
                <a:ext uri="{91240B29-F687-4F45-9708-019B960494DF}">
                  <a14:hiddenLine xmlns:a14="http://schemas.microsoft.com/office/drawing/2010/main" w="19050">
                    <a:solidFill>
                      <a:srgbClr val="000000"/>
                    </a:solidFill>
                    <a:prstDash val="sysDot"/>
                    <a:round/>
                  </a14:hiddenLine>
                </a:ext>
              </a:extLst>
            </p:spPr>
            <p:txBody>
              <a:bodyPr anchor="ctr"/>
              <a:p>
                <a:pPr algn="ctr"/>
                <a:endParaRPr sz="2400">
                  <a:cs typeface="+mn-ea"/>
                  <a:sym typeface="+mn-lt"/>
                </a:endParaRPr>
              </a:p>
            </p:txBody>
          </p:sp>
          <p:sp>
            <p:nvSpPr>
              <p:cNvPr id="6" name="Oval 23"/>
              <p:cNvSpPr/>
              <p:nvPr/>
            </p:nvSpPr>
            <p:spPr bwMode="auto">
              <a:xfrm rot="4026370">
                <a:off x="749260" y="1881297"/>
                <a:ext cx="1943725" cy="1942581"/>
              </a:xfrm>
              <a:prstGeom prst="ellipse">
                <a:avLst/>
              </a:prstGeom>
              <a:solidFill>
                <a:schemeClr val="bg2">
                  <a:lumMod val="10000"/>
                </a:schemeClr>
              </a:solidFill>
              <a:ln>
                <a:noFill/>
              </a:ln>
              <a:extLst>
                <a:ext uri="{91240B29-F687-4F45-9708-019B960494DF}">
                  <a14:hiddenLine xmlns:a14="http://schemas.microsoft.com/office/drawing/2010/main" w="19050">
                    <a:solidFill>
                      <a:srgbClr val="000000"/>
                    </a:solidFill>
                    <a:round/>
                  </a14:hiddenLine>
                </a:ext>
              </a:extLst>
            </p:spPr>
            <p:txBody>
              <a:bodyPr anchor="ctr"/>
              <a:p>
                <a:pPr algn="ctr"/>
                <a:endParaRPr sz="2400">
                  <a:cs typeface="+mn-ea"/>
                  <a:sym typeface="+mn-lt"/>
                </a:endParaRPr>
              </a:p>
            </p:txBody>
          </p:sp>
        </p:grpSp>
        <p:grpSp>
          <p:nvGrpSpPr>
            <p:cNvPr id="7" name="Group 33"/>
            <p:cNvGrpSpPr/>
            <p:nvPr/>
          </p:nvGrpSpPr>
          <p:grpSpPr>
            <a:xfrm>
              <a:off x="1408233" y="2080027"/>
              <a:ext cx="309304" cy="206246"/>
              <a:chOff x="1474788" y="1266826"/>
              <a:chExt cx="3792538" cy="2528888"/>
            </a:xfrm>
            <a:solidFill>
              <a:schemeClr val="bg1"/>
            </a:solidFill>
          </p:grpSpPr>
          <p:sp>
            <p:nvSpPr>
              <p:cNvPr id="8" name="Freeform: Shape 37"/>
              <p:cNvSpPr/>
              <p:nvPr/>
            </p:nvSpPr>
            <p:spPr bwMode="auto">
              <a:xfrm>
                <a:off x="2528888" y="2533651"/>
                <a:ext cx="628650" cy="1262063"/>
              </a:xfrm>
              <a:custGeom>
                <a:avLst/>
                <a:gdLst>
                  <a:gd name="T0" fmla="*/ 125 w 167"/>
                  <a:gd name="T1" fmla="*/ 0 h 336"/>
                  <a:gd name="T2" fmla="*/ 42 w 167"/>
                  <a:gd name="T3" fmla="*/ 0 h 336"/>
                  <a:gd name="T4" fmla="*/ 0 w 167"/>
                  <a:gd name="T5" fmla="*/ 42 h 336"/>
                  <a:gd name="T6" fmla="*/ 0 w 167"/>
                  <a:gd name="T7" fmla="*/ 294 h 336"/>
                  <a:gd name="T8" fmla="*/ 42 w 167"/>
                  <a:gd name="T9" fmla="*/ 336 h 336"/>
                  <a:gd name="T10" fmla="*/ 125 w 167"/>
                  <a:gd name="T11" fmla="*/ 336 h 336"/>
                  <a:gd name="T12" fmla="*/ 167 w 167"/>
                  <a:gd name="T13" fmla="*/ 294 h 336"/>
                  <a:gd name="T14" fmla="*/ 167 w 167"/>
                  <a:gd name="T15" fmla="*/ 42 h 336"/>
                  <a:gd name="T16" fmla="*/ 125 w 167"/>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336">
                    <a:moveTo>
                      <a:pt x="125" y="0"/>
                    </a:moveTo>
                    <a:cubicBezTo>
                      <a:pt x="42" y="0"/>
                      <a:pt x="42" y="0"/>
                      <a:pt x="42" y="0"/>
                    </a:cubicBezTo>
                    <a:cubicBezTo>
                      <a:pt x="19" y="0"/>
                      <a:pt x="0" y="18"/>
                      <a:pt x="0" y="42"/>
                    </a:cubicBezTo>
                    <a:cubicBezTo>
                      <a:pt x="0" y="294"/>
                      <a:pt x="0" y="294"/>
                      <a:pt x="0" y="294"/>
                    </a:cubicBezTo>
                    <a:cubicBezTo>
                      <a:pt x="0" y="317"/>
                      <a:pt x="19" y="336"/>
                      <a:pt x="42" y="336"/>
                    </a:cubicBezTo>
                    <a:cubicBezTo>
                      <a:pt x="125" y="336"/>
                      <a:pt x="125" y="336"/>
                      <a:pt x="125" y="336"/>
                    </a:cubicBezTo>
                    <a:cubicBezTo>
                      <a:pt x="148" y="336"/>
                      <a:pt x="167" y="317"/>
                      <a:pt x="167" y="294"/>
                    </a:cubicBezTo>
                    <a:cubicBezTo>
                      <a:pt x="167" y="42"/>
                      <a:pt x="167" y="42"/>
                      <a:pt x="167" y="42"/>
                    </a:cubicBezTo>
                    <a:cubicBezTo>
                      <a:pt x="167" y="18"/>
                      <a:pt x="148" y="0"/>
                      <a:pt x="125" y="0"/>
                    </a:cubicBezTo>
                    <a:close/>
                  </a:path>
                </a:pathLst>
              </a:custGeom>
              <a:grpFill/>
              <a:ln>
                <a:noFill/>
              </a:ln>
            </p:spPr>
            <p:txBody>
              <a:bodyPr anchor="ctr"/>
              <a:p>
                <a:pPr algn="ctr"/>
                <a:endParaRPr sz="2400">
                  <a:cs typeface="+mn-ea"/>
                  <a:sym typeface="+mn-lt"/>
                </a:endParaRPr>
              </a:p>
            </p:txBody>
          </p:sp>
          <p:sp>
            <p:nvSpPr>
              <p:cNvPr id="9" name="Freeform: Shape 38"/>
              <p:cNvSpPr/>
              <p:nvPr/>
            </p:nvSpPr>
            <p:spPr bwMode="auto">
              <a:xfrm>
                <a:off x="4632326" y="1266826"/>
                <a:ext cx="635000" cy="2528888"/>
              </a:xfrm>
              <a:custGeom>
                <a:avLst/>
                <a:gdLst>
                  <a:gd name="T0" fmla="*/ 126 w 169"/>
                  <a:gd name="T1" fmla="*/ 0 h 673"/>
                  <a:gd name="T2" fmla="*/ 42 w 169"/>
                  <a:gd name="T3" fmla="*/ 0 h 673"/>
                  <a:gd name="T4" fmla="*/ 0 w 169"/>
                  <a:gd name="T5" fmla="*/ 41 h 673"/>
                  <a:gd name="T6" fmla="*/ 0 w 169"/>
                  <a:gd name="T7" fmla="*/ 632 h 673"/>
                  <a:gd name="T8" fmla="*/ 42 w 169"/>
                  <a:gd name="T9" fmla="*/ 673 h 673"/>
                  <a:gd name="T10" fmla="*/ 126 w 169"/>
                  <a:gd name="T11" fmla="*/ 673 h 673"/>
                  <a:gd name="T12" fmla="*/ 169 w 169"/>
                  <a:gd name="T13" fmla="*/ 632 h 673"/>
                  <a:gd name="T14" fmla="*/ 169 w 169"/>
                  <a:gd name="T15" fmla="*/ 41 h 673"/>
                  <a:gd name="T16" fmla="*/ 126 w 169"/>
                  <a:gd name="T1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673">
                    <a:moveTo>
                      <a:pt x="126" y="0"/>
                    </a:moveTo>
                    <a:cubicBezTo>
                      <a:pt x="42" y="0"/>
                      <a:pt x="42" y="0"/>
                      <a:pt x="42" y="0"/>
                    </a:cubicBezTo>
                    <a:cubicBezTo>
                      <a:pt x="19" y="0"/>
                      <a:pt x="0" y="19"/>
                      <a:pt x="0" y="41"/>
                    </a:cubicBezTo>
                    <a:cubicBezTo>
                      <a:pt x="0" y="632"/>
                      <a:pt x="0" y="632"/>
                      <a:pt x="0" y="632"/>
                    </a:cubicBezTo>
                    <a:cubicBezTo>
                      <a:pt x="0" y="655"/>
                      <a:pt x="19" y="673"/>
                      <a:pt x="42" y="673"/>
                    </a:cubicBezTo>
                    <a:cubicBezTo>
                      <a:pt x="126" y="673"/>
                      <a:pt x="126" y="673"/>
                      <a:pt x="126" y="673"/>
                    </a:cubicBezTo>
                    <a:cubicBezTo>
                      <a:pt x="150" y="673"/>
                      <a:pt x="169" y="655"/>
                      <a:pt x="169" y="632"/>
                    </a:cubicBezTo>
                    <a:cubicBezTo>
                      <a:pt x="169" y="41"/>
                      <a:pt x="169" y="41"/>
                      <a:pt x="169" y="41"/>
                    </a:cubicBezTo>
                    <a:cubicBezTo>
                      <a:pt x="169" y="19"/>
                      <a:pt x="150" y="0"/>
                      <a:pt x="126" y="0"/>
                    </a:cubicBezTo>
                    <a:close/>
                  </a:path>
                </a:pathLst>
              </a:custGeom>
              <a:grpFill/>
              <a:ln>
                <a:noFill/>
              </a:ln>
            </p:spPr>
            <p:txBody>
              <a:bodyPr anchor="ctr"/>
              <a:p>
                <a:pPr algn="ctr"/>
                <a:endParaRPr sz="2400">
                  <a:cs typeface="+mn-ea"/>
                  <a:sym typeface="+mn-lt"/>
                </a:endParaRPr>
              </a:p>
            </p:txBody>
          </p:sp>
          <p:sp>
            <p:nvSpPr>
              <p:cNvPr id="10" name="Freeform: Shape 39"/>
              <p:cNvSpPr/>
              <p:nvPr/>
            </p:nvSpPr>
            <p:spPr bwMode="auto">
              <a:xfrm>
                <a:off x="3584576" y="2112963"/>
                <a:ext cx="627063" cy="1682750"/>
              </a:xfrm>
              <a:custGeom>
                <a:avLst/>
                <a:gdLst>
                  <a:gd name="T0" fmla="*/ 125 w 167"/>
                  <a:gd name="T1" fmla="*/ 0 h 448"/>
                  <a:gd name="T2" fmla="*/ 41 w 167"/>
                  <a:gd name="T3" fmla="*/ 0 h 448"/>
                  <a:gd name="T4" fmla="*/ 0 w 167"/>
                  <a:gd name="T5" fmla="*/ 40 h 448"/>
                  <a:gd name="T6" fmla="*/ 0 w 167"/>
                  <a:gd name="T7" fmla="*/ 407 h 448"/>
                  <a:gd name="T8" fmla="*/ 41 w 167"/>
                  <a:gd name="T9" fmla="*/ 448 h 448"/>
                  <a:gd name="T10" fmla="*/ 125 w 167"/>
                  <a:gd name="T11" fmla="*/ 448 h 448"/>
                  <a:gd name="T12" fmla="*/ 167 w 167"/>
                  <a:gd name="T13" fmla="*/ 407 h 448"/>
                  <a:gd name="T14" fmla="*/ 167 w 167"/>
                  <a:gd name="T15" fmla="*/ 40 h 448"/>
                  <a:gd name="T16" fmla="*/ 125 w 167"/>
                  <a:gd name="T1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48">
                    <a:moveTo>
                      <a:pt x="125" y="0"/>
                    </a:moveTo>
                    <a:cubicBezTo>
                      <a:pt x="41" y="0"/>
                      <a:pt x="41" y="0"/>
                      <a:pt x="41" y="0"/>
                    </a:cubicBezTo>
                    <a:cubicBezTo>
                      <a:pt x="18" y="0"/>
                      <a:pt x="0" y="18"/>
                      <a:pt x="0" y="40"/>
                    </a:cubicBezTo>
                    <a:cubicBezTo>
                      <a:pt x="0" y="407"/>
                      <a:pt x="0" y="407"/>
                      <a:pt x="0" y="407"/>
                    </a:cubicBezTo>
                    <a:cubicBezTo>
                      <a:pt x="0" y="430"/>
                      <a:pt x="18" y="448"/>
                      <a:pt x="41" y="448"/>
                    </a:cubicBezTo>
                    <a:cubicBezTo>
                      <a:pt x="125" y="448"/>
                      <a:pt x="125" y="448"/>
                      <a:pt x="125" y="448"/>
                    </a:cubicBezTo>
                    <a:cubicBezTo>
                      <a:pt x="148" y="448"/>
                      <a:pt x="167" y="430"/>
                      <a:pt x="167" y="407"/>
                    </a:cubicBezTo>
                    <a:cubicBezTo>
                      <a:pt x="167" y="40"/>
                      <a:pt x="167" y="40"/>
                      <a:pt x="167" y="40"/>
                    </a:cubicBezTo>
                    <a:cubicBezTo>
                      <a:pt x="167" y="18"/>
                      <a:pt x="148" y="0"/>
                      <a:pt x="125" y="0"/>
                    </a:cubicBezTo>
                    <a:close/>
                  </a:path>
                </a:pathLst>
              </a:custGeom>
              <a:grpFill/>
              <a:ln>
                <a:noFill/>
              </a:ln>
            </p:spPr>
            <p:txBody>
              <a:bodyPr anchor="ctr"/>
              <a:p>
                <a:pPr algn="ctr"/>
                <a:endParaRPr sz="2400">
                  <a:cs typeface="+mn-ea"/>
                  <a:sym typeface="+mn-lt"/>
                </a:endParaRPr>
              </a:p>
            </p:txBody>
          </p:sp>
          <p:sp>
            <p:nvSpPr>
              <p:cNvPr id="11" name="Freeform: Shape 40"/>
              <p:cNvSpPr/>
              <p:nvPr/>
            </p:nvSpPr>
            <p:spPr bwMode="auto">
              <a:xfrm>
                <a:off x="1474788" y="1687513"/>
                <a:ext cx="633413" cy="2108200"/>
              </a:xfrm>
              <a:custGeom>
                <a:avLst/>
                <a:gdLst>
                  <a:gd name="T0" fmla="*/ 127 w 169"/>
                  <a:gd name="T1" fmla="*/ 0 h 561"/>
                  <a:gd name="T2" fmla="*/ 43 w 169"/>
                  <a:gd name="T3" fmla="*/ 0 h 561"/>
                  <a:gd name="T4" fmla="*/ 0 w 169"/>
                  <a:gd name="T5" fmla="*/ 40 h 561"/>
                  <a:gd name="T6" fmla="*/ 0 w 169"/>
                  <a:gd name="T7" fmla="*/ 521 h 561"/>
                  <a:gd name="T8" fmla="*/ 43 w 169"/>
                  <a:gd name="T9" fmla="*/ 561 h 561"/>
                  <a:gd name="T10" fmla="*/ 127 w 169"/>
                  <a:gd name="T11" fmla="*/ 561 h 561"/>
                  <a:gd name="T12" fmla="*/ 169 w 169"/>
                  <a:gd name="T13" fmla="*/ 521 h 561"/>
                  <a:gd name="T14" fmla="*/ 169 w 169"/>
                  <a:gd name="T15" fmla="*/ 40 h 561"/>
                  <a:gd name="T16" fmla="*/ 127 w 169"/>
                  <a:gd name="T17"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561">
                    <a:moveTo>
                      <a:pt x="127" y="0"/>
                    </a:moveTo>
                    <a:cubicBezTo>
                      <a:pt x="43" y="0"/>
                      <a:pt x="43" y="0"/>
                      <a:pt x="43" y="0"/>
                    </a:cubicBezTo>
                    <a:cubicBezTo>
                      <a:pt x="19" y="0"/>
                      <a:pt x="0" y="18"/>
                      <a:pt x="0" y="40"/>
                    </a:cubicBezTo>
                    <a:cubicBezTo>
                      <a:pt x="0" y="521"/>
                      <a:pt x="0" y="521"/>
                      <a:pt x="0" y="521"/>
                    </a:cubicBezTo>
                    <a:cubicBezTo>
                      <a:pt x="0" y="543"/>
                      <a:pt x="19" y="561"/>
                      <a:pt x="43" y="561"/>
                    </a:cubicBezTo>
                    <a:cubicBezTo>
                      <a:pt x="127" y="561"/>
                      <a:pt x="127" y="561"/>
                      <a:pt x="127" y="561"/>
                    </a:cubicBezTo>
                    <a:cubicBezTo>
                      <a:pt x="150" y="561"/>
                      <a:pt x="169" y="543"/>
                      <a:pt x="169" y="521"/>
                    </a:cubicBezTo>
                    <a:cubicBezTo>
                      <a:pt x="169" y="40"/>
                      <a:pt x="169" y="40"/>
                      <a:pt x="169" y="40"/>
                    </a:cubicBezTo>
                    <a:cubicBezTo>
                      <a:pt x="169" y="18"/>
                      <a:pt x="150" y="0"/>
                      <a:pt x="127" y="0"/>
                    </a:cubicBezTo>
                    <a:close/>
                  </a:path>
                </a:pathLst>
              </a:custGeom>
              <a:grpFill/>
              <a:ln>
                <a:noFill/>
              </a:ln>
            </p:spPr>
            <p:txBody>
              <a:bodyPr anchor="ctr"/>
              <a:p>
                <a:pPr algn="ctr"/>
                <a:endParaRPr sz="2400">
                  <a:cs typeface="+mn-ea"/>
                  <a:sym typeface="+mn-lt"/>
                </a:endParaRPr>
              </a:p>
            </p:txBody>
          </p:sp>
        </p:grpSp>
      </p:grpSp>
      <p:grpSp>
        <p:nvGrpSpPr>
          <p:cNvPr id="12" name="Group 33"/>
          <p:cNvGrpSpPr/>
          <p:nvPr/>
        </p:nvGrpSpPr>
        <p:grpSpPr>
          <a:xfrm>
            <a:off x="6594382" y="2562639"/>
            <a:ext cx="404441" cy="269684"/>
            <a:chOff x="1474788" y="1266826"/>
            <a:chExt cx="3792538" cy="2528888"/>
          </a:xfrm>
          <a:solidFill>
            <a:schemeClr val="bg1"/>
          </a:solidFill>
        </p:grpSpPr>
        <p:sp>
          <p:nvSpPr>
            <p:cNvPr id="13" name="Freeform: Shape 37"/>
            <p:cNvSpPr/>
            <p:nvPr/>
          </p:nvSpPr>
          <p:spPr bwMode="auto">
            <a:xfrm>
              <a:off x="2528888" y="2533651"/>
              <a:ext cx="628650" cy="1262063"/>
            </a:xfrm>
            <a:custGeom>
              <a:avLst/>
              <a:gdLst>
                <a:gd name="T0" fmla="*/ 125 w 167"/>
                <a:gd name="T1" fmla="*/ 0 h 336"/>
                <a:gd name="T2" fmla="*/ 42 w 167"/>
                <a:gd name="T3" fmla="*/ 0 h 336"/>
                <a:gd name="T4" fmla="*/ 0 w 167"/>
                <a:gd name="T5" fmla="*/ 42 h 336"/>
                <a:gd name="T6" fmla="*/ 0 w 167"/>
                <a:gd name="T7" fmla="*/ 294 h 336"/>
                <a:gd name="T8" fmla="*/ 42 w 167"/>
                <a:gd name="T9" fmla="*/ 336 h 336"/>
                <a:gd name="T10" fmla="*/ 125 w 167"/>
                <a:gd name="T11" fmla="*/ 336 h 336"/>
                <a:gd name="T12" fmla="*/ 167 w 167"/>
                <a:gd name="T13" fmla="*/ 294 h 336"/>
                <a:gd name="T14" fmla="*/ 167 w 167"/>
                <a:gd name="T15" fmla="*/ 42 h 336"/>
                <a:gd name="T16" fmla="*/ 125 w 167"/>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336">
                  <a:moveTo>
                    <a:pt x="125" y="0"/>
                  </a:moveTo>
                  <a:cubicBezTo>
                    <a:pt x="42" y="0"/>
                    <a:pt x="42" y="0"/>
                    <a:pt x="42" y="0"/>
                  </a:cubicBezTo>
                  <a:cubicBezTo>
                    <a:pt x="19" y="0"/>
                    <a:pt x="0" y="18"/>
                    <a:pt x="0" y="42"/>
                  </a:cubicBezTo>
                  <a:cubicBezTo>
                    <a:pt x="0" y="294"/>
                    <a:pt x="0" y="294"/>
                    <a:pt x="0" y="294"/>
                  </a:cubicBezTo>
                  <a:cubicBezTo>
                    <a:pt x="0" y="317"/>
                    <a:pt x="19" y="336"/>
                    <a:pt x="42" y="336"/>
                  </a:cubicBezTo>
                  <a:cubicBezTo>
                    <a:pt x="125" y="336"/>
                    <a:pt x="125" y="336"/>
                    <a:pt x="125" y="336"/>
                  </a:cubicBezTo>
                  <a:cubicBezTo>
                    <a:pt x="148" y="336"/>
                    <a:pt x="167" y="317"/>
                    <a:pt x="167" y="294"/>
                  </a:cubicBezTo>
                  <a:cubicBezTo>
                    <a:pt x="167" y="42"/>
                    <a:pt x="167" y="42"/>
                    <a:pt x="167" y="42"/>
                  </a:cubicBezTo>
                  <a:cubicBezTo>
                    <a:pt x="167" y="18"/>
                    <a:pt x="148" y="0"/>
                    <a:pt x="125" y="0"/>
                  </a:cubicBezTo>
                  <a:close/>
                </a:path>
              </a:pathLst>
            </a:custGeom>
            <a:grpFill/>
            <a:ln>
              <a:noFill/>
            </a:ln>
          </p:spPr>
          <p:txBody>
            <a:bodyPr anchor="ctr"/>
            <a:p>
              <a:pPr algn="ctr"/>
              <a:endParaRPr sz="2400">
                <a:cs typeface="+mn-ea"/>
                <a:sym typeface="+mn-lt"/>
              </a:endParaRPr>
            </a:p>
          </p:txBody>
        </p:sp>
        <p:sp>
          <p:nvSpPr>
            <p:cNvPr id="14" name="Freeform: Shape 38"/>
            <p:cNvSpPr/>
            <p:nvPr/>
          </p:nvSpPr>
          <p:spPr bwMode="auto">
            <a:xfrm>
              <a:off x="4632326" y="1266826"/>
              <a:ext cx="635000" cy="2528888"/>
            </a:xfrm>
            <a:custGeom>
              <a:avLst/>
              <a:gdLst>
                <a:gd name="T0" fmla="*/ 126 w 169"/>
                <a:gd name="T1" fmla="*/ 0 h 673"/>
                <a:gd name="T2" fmla="*/ 42 w 169"/>
                <a:gd name="T3" fmla="*/ 0 h 673"/>
                <a:gd name="T4" fmla="*/ 0 w 169"/>
                <a:gd name="T5" fmla="*/ 41 h 673"/>
                <a:gd name="T6" fmla="*/ 0 w 169"/>
                <a:gd name="T7" fmla="*/ 632 h 673"/>
                <a:gd name="T8" fmla="*/ 42 w 169"/>
                <a:gd name="T9" fmla="*/ 673 h 673"/>
                <a:gd name="T10" fmla="*/ 126 w 169"/>
                <a:gd name="T11" fmla="*/ 673 h 673"/>
                <a:gd name="T12" fmla="*/ 169 w 169"/>
                <a:gd name="T13" fmla="*/ 632 h 673"/>
                <a:gd name="T14" fmla="*/ 169 w 169"/>
                <a:gd name="T15" fmla="*/ 41 h 673"/>
                <a:gd name="T16" fmla="*/ 126 w 169"/>
                <a:gd name="T1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673">
                  <a:moveTo>
                    <a:pt x="126" y="0"/>
                  </a:moveTo>
                  <a:cubicBezTo>
                    <a:pt x="42" y="0"/>
                    <a:pt x="42" y="0"/>
                    <a:pt x="42" y="0"/>
                  </a:cubicBezTo>
                  <a:cubicBezTo>
                    <a:pt x="19" y="0"/>
                    <a:pt x="0" y="19"/>
                    <a:pt x="0" y="41"/>
                  </a:cubicBezTo>
                  <a:cubicBezTo>
                    <a:pt x="0" y="632"/>
                    <a:pt x="0" y="632"/>
                    <a:pt x="0" y="632"/>
                  </a:cubicBezTo>
                  <a:cubicBezTo>
                    <a:pt x="0" y="655"/>
                    <a:pt x="19" y="673"/>
                    <a:pt x="42" y="673"/>
                  </a:cubicBezTo>
                  <a:cubicBezTo>
                    <a:pt x="126" y="673"/>
                    <a:pt x="126" y="673"/>
                    <a:pt x="126" y="673"/>
                  </a:cubicBezTo>
                  <a:cubicBezTo>
                    <a:pt x="150" y="673"/>
                    <a:pt x="169" y="655"/>
                    <a:pt x="169" y="632"/>
                  </a:cubicBezTo>
                  <a:cubicBezTo>
                    <a:pt x="169" y="41"/>
                    <a:pt x="169" y="41"/>
                    <a:pt x="169" y="41"/>
                  </a:cubicBezTo>
                  <a:cubicBezTo>
                    <a:pt x="169" y="19"/>
                    <a:pt x="150" y="0"/>
                    <a:pt x="126" y="0"/>
                  </a:cubicBezTo>
                  <a:close/>
                </a:path>
              </a:pathLst>
            </a:custGeom>
            <a:grpFill/>
            <a:ln>
              <a:noFill/>
            </a:ln>
          </p:spPr>
          <p:txBody>
            <a:bodyPr anchor="ctr"/>
            <a:p>
              <a:pPr algn="ctr"/>
              <a:endParaRPr sz="2400">
                <a:cs typeface="+mn-ea"/>
                <a:sym typeface="+mn-lt"/>
              </a:endParaRPr>
            </a:p>
          </p:txBody>
        </p:sp>
        <p:sp>
          <p:nvSpPr>
            <p:cNvPr id="15" name="Freeform: Shape 39"/>
            <p:cNvSpPr/>
            <p:nvPr/>
          </p:nvSpPr>
          <p:spPr bwMode="auto">
            <a:xfrm>
              <a:off x="3584576" y="2112963"/>
              <a:ext cx="627063" cy="1682750"/>
            </a:xfrm>
            <a:custGeom>
              <a:avLst/>
              <a:gdLst>
                <a:gd name="T0" fmla="*/ 125 w 167"/>
                <a:gd name="T1" fmla="*/ 0 h 448"/>
                <a:gd name="T2" fmla="*/ 41 w 167"/>
                <a:gd name="T3" fmla="*/ 0 h 448"/>
                <a:gd name="T4" fmla="*/ 0 w 167"/>
                <a:gd name="T5" fmla="*/ 40 h 448"/>
                <a:gd name="T6" fmla="*/ 0 w 167"/>
                <a:gd name="T7" fmla="*/ 407 h 448"/>
                <a:gd name="T8" fmla="*/ 41 w 167"/>
                <a:gd name="T9" fmla="*/ 448 h 448"/>
                <a:gd name="T10" fmla="*/ 125 w 167"/>
                <a:gd name="T11" fmla="*/ 448 h 448"/>
                <a:gd name="T12" fmla="*/ 167 w 167"/>
                <a:gd name="T13" fmla="*/ 407 h 448"/>
                <a:gd name="T14" fmla="*/ 167 w 167"/>
                <a:gd name="T15" fmla="*/ 40 h 448"/>
                <a:gd name="T16" fmla="*/ 125 w 167"/>
                <a:gd name="T1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48">
                  <a:moveTo>
                    <a:pt x="125" y="0"/>
                  </a:moveTo>
                  <a:cubicBezTo>
                    <a:pt x="41" y="0"/>
                    <a:pt x="41" y="0"/>
                    <a:pt x="41" y="0"/>
                  </a:cubicBezTo>
                  <a:cubicBezTo>
                    <a:pt x="18" y="0"/>
                    <a:pt x="0" y="18"/>
                    <a:pt x="0" y="40"/>
                  </a:cubicBezTo>
                  <a:cubicBezTo>
                    <a:pt x="0" y="407"/>
                    <a:pt x="0" y="407"/>
                    <a:pt x="0" y="407"/>
                  </a:cubicBezTo>
                  <a:cubicBezTo>
                    <a:pt x="0" y="430"/>
                    <a:pt x="18" y="448"/>
                    <a:pt x="41" y="448"/>
                  </a:cubicBezTo>
                  <a:cubicBezTo>
                    <a:pt x="125" y="448"/>
                    <a:pt x="125" y="448"/>
                    <a:pt x="125" y="448"/>
                  </a:cubicBezTo>
                  <a:cubicBezTo>
                    <a:pt x="148" y="448"/>
                    <a:pt x="167" y="430"/>
                    <a:pt x="167" y="407"/>
                  </a:cubicBezTo>
                  <a:cubicBezTo>
                    <a:pt x="167" y="40"/>
                    <a:pt x="167" y="40"/>
                    <a:pt x="167" y="40"/>
                  </a:cubicBezTo>
                  <a:cubicBezTo>
                    <a:pt x="167" y="18"/>
                    <a:pt x="148" y="0"/>
                    <a:pt x="125" y="0"/>
                  </a:cubicBezTo>
                  <a:close/>
                </a:path>
              </a:pathLst>
            </a:custGeom>
            <a:grpFill/>
            <a:ln>
              <a:noFill/>
            </a:ln>
          </p:spPr>
          <p:txBody>
            <a:bodyPr anchor="ctr"/>
            <a:p>
              <a:pPr algn="ctr"/>
              <a:endParaRPr sz="2400">
                <a:cs typeface="+mn-ea"/>
                <a:sym typeface="+mn-lt"/>
              </a:endParaRPr>
            </a:p>
          </p:txBody>
        </p:sp>
        <p:sp>
          <p:nvSpPr>
            <p:cNvPr id="16" name="Freeform: Shape 40"/>
            <p:cNvSpPr/>
            <p:nvPr/>
          </p:nvSpPr>
          <p:spPr bwMode="auto">
            <a:xfrm>
              <a:off x="1474788" y="1687513"/>
              <a:ext cx="633413" cy="2108200"/>
            </a:xfrm>
            <a:custGeom>
              <a:avLst/>
              <a:gdLst>
                <a:gd name="T0" fmla="*/ 127 w 169"/>
                <a:gd name="T1" fmla="*/ 0 h 561"/>
                <a:gd name="T2" fmla="*/ 43 w 169"/>
                <a:gd name="T3" fmla="*/ 0 h 561"/>
                <a:gd name="T4" fmla="*/ 0 w 169"/>
                <a:gd name="T5" fmla="*/ 40 h 561"/>
                <a:gd name="T6" fmla="*/ 0 w 169"/>
                <a:gd name="T7" fmla="*/ 521 h 561"/>
                <a:gd name="T8" fmla="*/ 43 w 169"/>
                <a:gd name="T9" fmla="*/ 561 h 561"/>
                <a:gd name="T10" fmla="*/ 127 w 169"/>
                <a:gd name="T11" fmla="*/ 561 h 561"/>
                <a:gd name="T12" fmla="*/ 169 w 169"/>
                <a:gd name="T13" fmla="*/ 521 h 561"/>
                <a:gd name="T14" fmla="*/ 169 w 169"/>
                <a:gd name="T15" fmla="*/ 40 h 561"/>
                <a:gd name="T16" fmla="*/ 127 w 169"/>
                <a:gd name="T17"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561">
                  <a:moveTo>
                    <a:pt x="127" y="0"/>
                  </a:moveTo>
                  <a:cubicBezTo>
                    <a:pt x="43" y="0"/>
                    <a:pt x="43" y="0"/>
                    <a:pt x="43" y="0"/>
                  </a:cubicBezTo>
                  <a:cubicBezTo>
                    <a:pt x="19" y="0"/>
                    <a:pt x="0" y="18"/>
                    <a:pt x="0" y="40"/>
                  </a:cubicBezTo>
                  <a:cubicBezTo>
                    <a:pt x="0" y="521"/>
                    <a:pt x="0" y="521"/>
                    <a:pt x="0" y="521"/>
                  </a:cubicBezTo>
                  <a:cubicBezTo>
                    <a:pt x="0" y="543"/>
                    <a:pt x="19" y="561"/>
                    <a:pt x="43" y="561"/>
                  </a:cubicBezTo>
                  <a:cubicBezTo>
                    <a:pt x="127" y="561"/>
                    <a:pt x="127" y="561"/>
                    <a:pt x="127" y="561"/>
                  </a:cubicBezTo>
                  <a:cubicBezTo>
                    <a:pt x="150" y="561"/>
                    <a:pt x="169" y="543"/>
                    <a:pt x="169" y="521"/>
                  </a:cubicBezTo>
                  <a:cubicBezTo>
                    <a:pt x="169" y="40"/>
                    <a:pt x="169" y="40"/>
                    <a:pt x="169" y="40"/>
                  </a:cubicBezTo>
                  <a:cubicBezTo>
                    <a:pt x="169" y="18"/>
                    <a:pt x="150" y="0"/>
                    <a:pt x="127" y="0"/>
                  </a:cubicBezTo>
                  <a:close/>
                </a:path>
              </a:pathLst>
            </a:custGeom>
            <a:grpFill/>
            <a:ln>
              <a:noFill/>
            </a:ln>
          </p:spPr>
          <p:txBody>
            <a:bodyPr anchor="ctr"/>
            <a:p>
              <a:pPr algn="ctr"/>
              <a:endParaRPr sz="2400">
                <a:cs typeface="+mn-ea"/>
                <a:sym typeface="+mn-lt"/>
              </a:endParaRPr>
            </a:p>
          </p:txBody>
        </p:sp>
      </p:grpSp>
      <p:grpSp>
        <p:nvGrpSpPr>
          <p:cNvPr id="18" name="Group 21"/>
          <p:cNvGrpSpPr/>
          <p:nvPr/>
        </p:nvGrpSpPr>
        <p:grpSpPr>
          <a:xfrm rot="0">
            <a:off x="6351270" y="2143760"/>
            <a:ext cx="1085215" cy="1085215"/>
            <a:chOff x="484285" y="1616468"/>
            <a:chExt cx="2472584" cy="2472584"/>
          </a:xfrm>
        </p:grpSpPr>
        <p:sp>
          <p:nvSpPr>
            <p:cNvPr id="19" name="Freeform: Shape 22"/>
            <p:cNvSpPr/>
            <p:nvPr/>
          </p:nvSpPr>
          <p:spPr bwMode="auto">
            <a:xfrm rot="4026370">
              <a:off x="484285" y="1616468"/>
              <a:ext cx="2472584" cy="2472584"/>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bg2">
                <a:lumMod val="10000"/>
                <a:alpha val="79999"/>
              </a:schemeClr>
            </a:solidFill>
            <a:ln>
              <a:noFill/>
            </a:ln>
            <a:extLst>
              <a:ext uri="{91240B29-F687-4F45-9708-019B960494DF}">
                <a14:hiddenLine xmlns:a14="http://schemas.microsoft.com/office/drawing/2010/main" w="19050">
                  <a:solidFill>
                    <a:srgbClr val="000000"/>
                  </a:solidFill>
                  <a:prstDash val="sysDot"/>
                  <a:round/>
                </a14:hiddenLine>
              </a:ext>
            </a:extLst>
          </p:spPr>
          <p:txBody>
            <a:bodyPr anchor="ctr"/>
            <a:p>
              <a:pPr algn="ctr"/>
              <a:endParaRPr sz="2400">
                <a:cs typeface="+mn-ea"/>
                <a:sym typeface="+mn-lt"/>
              </a:endParaRPr>
            </a:p>
          </p:txBody>
        </p:sp>
        <p:sp>
          <p:nvSpPr>
            <p:cNvPr id="20" name="Oval 23"/>
            <p:cNvSpPr/>
            <p:nvPr/>
          </p:nvSpPr>
          <p:spPr bwMode="auto">
            <a:xfrm rot="4026370">
              <a:off x="749260" y="1881297"/>
              <a:ext cx="1943725" cy="1942581"/>
            </a:xfrm>
            <a:prstGeom prst="ellipse">
              <a:avLst/>
            </a:prstGeom>
            <a:solidFill>
              <a:schemeClr val="bg2">
                <a:lumMod val="10000"/>
              </a:schemeClr>
            </a:solidFill>
            <a:ln>
              <a:noFill/>
            </a:ln>
            <a:extLst>
              <a:ext uri="{91240B29-F687-4F45-9708-019B960494DF}">
                <a14:hiddenLine xmlns:a14="http://schemas.microsoft.com/office/drawing/2010/main" w="19050">
                  <a:solidFill>
                    <a:srgbClr val="000000"/>
                  </a:solidFill>
                  <a:round/>
                </a14:hiddenLine>
              </a:ext>
            </a:extLst>
          </p:spPr>
          <p:txBody>
            <a:bodyPr anchor="ctr"/>
            <a:p>
              <a:pPr algn="ctr"/>
              <a:endParaRPr sz="2400">
                <a:cs typeface="+mn-ea"/>
                <a:sym typeface="+mn-lt"/>
              </a:endParaRPr>
            </a:p>
          </p:txBody>
        </p:sp>
      </p:grpSp>
      <p:sp>
        <p:nvSpPr>
          <p:cNvPr id="26" name="Freeform: Shape 8"/>
          <p:cNvSpPr/>
          <p:nvPr/>
        </p:nvSpPr>
        <p:spPr>
          <a:xfrm>
            <a:off x="3028950" y="2299335"/>
            <a:ext cx="2653665" cy="768985"/>
          </a:xfrm>
          <a:custGeom>
            <a:avLst/>
            <a:gdLst>
              <a:gd name="connsiteX0" fmla="*/ 0 w 2604980"/>
              <a:gd name="connsiteY0" fmla="*/ 0 h 529458"/>
              <a:gd name="connsiteX1" fmla="*/ 2516735 w 2604980"/>
              <a:gd name="connsiteY1" fmla="*/ 0 h 529458"/>
              <a:gd name="connsiteX2" fmla="*/ 2604980 w 2604980"/>
              <a:gd name="connsiteY2" fmla="*/ 88245 h 529458"/>
              <a:gd name="connsiteX3" fmla="*/ 2604980 w 2604980"/>
              <a:gd name="connsiteY3" fmla="*/ 441213 h 529458"/>
              <a:gd name="connsiteX4" fmla="*/ 2516735 w 2604980"/>
              <a:gd name="connsiteY4" fmla="*/ 529458 h 529458"/>
              <a:gd name="connsiteX5" fmla="*/ 0 w 2604980"/>
              <a:gd name="connsiteY5" fmla="*/ 529458 h 5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980" h="529458">
                <a:moveTo>
                  <a:pt x="0" y="0"/>
                </a:moveTo>
                <a:lnTo>
                  <a:pt x="2516735" y="0"/>
                </a:lnTo>
                <a:cubicBezTo>
                  <a:pt x="2565471" y="0"/>
                  <a:pt x="2604980" y="39509"/>
                  <a:pt x="2604980" y="88245"/>
                </a:cubicBezTo>
                <a:lnTo>
                  <a:pt x="2604980" y="441213"/>
                </a:lnTo>
                <a:cubicBezTo>
                  <a:pt x="2604980" y="489949"/>
                  <a:pt x="2565471" y="529458"/>
                  <a:pt x="2516735" y="529458"/>
                </a:cubicBezTo>
                <a:lnTo>
                  <a:pt x="0" y="529458"/>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endParaRPr lang="zh-CN" altLang="en-US" sz="2400" dirty="0">
              <a:cs typeface="+mn-ea"/>
              <a:sym typeface="+mn-lt"/>
            </a:endParaRPr>
          </a:p>
        </p:txBody>
      </p:sp>
      <p:sp>
        <p:nvSpPr>
          <p:cNvPr id="27" name="Freeform: Shape 9"/>
          <p:cNvSpPr/>
          <p:nvPr/>
        </p:nvSpPr>
        <p:spPr>
          <a:xfrm rot="16200000">
            <a:off x="2651760" y="2326640"/>
            <a:ext cx="388620" cy="367665"/>
          </a:xfrm>
          <a:custGeom>
            <a:avLst/>
            <a:gdLst>
              <a:gd name="connsiteX0" fmla="*/ 194649 w 194649"/>
              <a:gd name="connsiteY0" fmla="*/ 335602 h 335602"/>
              <a:gd name="connsiteX1" fmla="*/ 0 w 194649"/>
              <a:gd name="connsiteY1" fmla="*/ 335602 h 335602"/>
              <a:gd name="connsiteX2" fmla="*/ 0 w 194649"/>
              <a:gd name="connsiteY2" fmla="*/ 0 h 335602"/>
            </a:gdLst>
            <a:ahLst/>
            <a:cxnLst>
              <a:cxn ang="0">
                <a:pos x="connsiteX0" y="connsiteY0"/>
              </a:cxn>
              <a:cxn ang="0">
                <a:pos x="connsiteX1" y="connsiteY1"/>
              </a:cxn>
              <a:cxn ang="0">
                <a:pos x="connsiteX2" y="connsiteY2"/>
              </a:cxn>
            </a:cxnLst>
            <a:rect l="l" t="t" r="r" b="b"/>
            <a:pathLst>
              <a:path w="194649" h="335602">
                <a:moveTo>
                  <a:pt x="194649" y="335602"/>
                </a:moveTo>
                <a:lnTo>
                  <a:pt x="0" y="335602"/>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cs typeface="+mn-ea"/>
              <a:sym typeface="+mn-lt"/>
            </a:endParaRPr>
          </a:p>
        </p:txBody>
      </p:sp>
      <p:sp>
        <p:nvSpPr>
          <p:cNvPr id="28" name="Freeform: Shape 6"/>
          <p:cNvSpPr/>
          <p:nvPr/>
        </p:nvSpPr>
        <p:spPr>
          <a:xfrm rot="16200000">
            <a:off x="2676525" y="2715895"/>
            <a:ext cx="364490" cy="339725"/>
          </a:xfrm>
          <a:custGeom>
            <a:avLst/>
            <a:gdLst>
              <a:gd name="connsiteX0" fmla="*/ 194651 w 194651"/>
              <a:gd name="connsiteY0" fmla="*/ 1 h 335603"/>
              <a:gd name="connsiteX1" fmla="*/ 194651 w 194651"/>
              <a:gd name="connsiteY1" fmla="*/ 335603 h 335603"/>
              <a:gd name="connsiteX2" fmla="*/ 0 w 194651"/>
              <a:gd name="connsiteY2" fmla="*/ 335603 h 335603"/>
              <a:gd name="connsiteX3" fmla="*/ 194650 w 194651"/>
              <a:gd name="connsiteY3" fmla="*/ 0 h 335603"/>
            </a:gdLst>
            <a:ahLst/>
            <a:cxnLst>
              <a:cxn ang="0">
                <a:pos x="connsiteX0" y="connsiteY0"/>
              </a:cxn>
              <a:cxn ang="0">
                <a:pos x="connsiteX1" y="connsiteY1"/>
              </a:cxn>
              <a:cxn ang="0">
                <a:pos x="connsiteX2" y="connsiteY2"/>
              </a:cxn>
              <a:cxn ang="0">
                <a:pos x="connsiteX3" y="connsiteY3"/>
              </a:cxn>
            </a:cxnLst>
            <a:rect l="l" t="t" r="r" b="b"/>
            <a:pathLst>
              <a:path w="194651" h="335603">
                <a:moveTo>
                  <a:pt x="194651" y="1"/>
                </a:moveTo>
                <a:lnTo>
                  <a:pt x="194651" y="335603"/>
                </a:lnTo>
                <a:lnTo>
                  <a:pt x="0" y="335603"/>
                </a:lnTo>
                <a:lnTo>
                  <a:pt x="194650" y="0"/>
                </a:lnTo>
                <a:close/>
              </a:path>
            </a:pathLst>
          </a:cu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cs typeface="+mn-ea"/>
              <a:sym typeface="+mn-lt"/>
            </a:endParaRPr>
          </a:p>
        </p:txBody>
      </p:sp>
      <p:sp>
        <p:nvSpPr>
          <p:cNvPr id="29" name="TextBox 33"/>
          <p:cNvSpPr txBox="1"/>
          <p:nvPr/>
        </p:nvSpPr>
        <p:spPr>
          <a:xfrm>
            <a:off x="3099435" y="2489835"/>
            <a:ext cx="2219325" cy="478790"/>
          </a:xfrm>
          <a:prstGeom prst="rect">
            <a:avLst/>
          </a:prstGeom>
        </p:spPr>
        <p:txBody>
          <a:bodyPr vert="horz" wrap="none" lIns="144025" rIns="144025">
            <a:noAutofit/>
          </a:bodyPr>
          <a:p>
            <a:r>
              <a:rPr lang="zh-CN" altLang="en-US" b="1" kern="900" dirty="0">
                <a:solidFill>
                  <a:schemeClr val="bg1"/>
                </a:solidFill>
                <a:latin typeface="微软雅黑" panose="020B0503020204020204" pitchFamily="34" charset="-122"/>
                <a:ea typeface="微软雅黑" panose="020B0503020204020204" pitchFamily="34" charset="-122"/>
              </a:rPr>
              <a:t>研究计划可行性</a:t>
            </a:r>
            <a:endParaRPr lang="zh-CN" altLang="en-US" b="1" kern="900" dirty="0">
              <a:solidFill>
                <a:schemeClr val="bg1"/>
              </a:solidFill>
              <a:latin typeface="微软雅黑" panose="020B0503020204020204" pitchFamily="34" charset="-122"/>
              <a:ea typeface="微软雅黑" panose="020B0503020204020204" pitchFamily="34" charset="-122"/>
            </a:endParaRPr>
          </a:p>
        </p:txBody>
      </p:sp>
      <p:sp>
        <p:nvSpPr>
          <p:cNvPr id="30" name="Freeform: Shape 8"/>
          <p:cNvSpPr/>
          <p:nvPr/>
        </p:nvSpPr>
        <p:spPr>
          <a:xfrm>
            <a:off x="7994650" y="2315845"/>
            <a:ext cx="2653665" cy="768985"/>
          </a:xfrm>
          <a:custGeom>
            <a:avLst/>
            <a:gdLst>
              <a:gd name="connsiteX0" fmla="*/ 0 w 2604980"/>
              <a:gd name="connsiteY0" fmla="*/ 0 h 529458"/>
              <a:gd name="connsiteX1" fmla="*/ 2516735 w 2604980"/>
              <a:gd name="connsiteY1" fmla="*/ 0 h 529458"/>
              <a:gd name="connsiteX2" fmla="*/ 2604980 w 2604980"/>
              <a:gd name="connsiteY2" fmla="*/ 88245 h 529458"/>
              <a:gd name="connsiteX3" fmla="*/ 2604980 w 2604980"/>
              <a:gd name="connsiteY3" fmla="*/ 441213 h 529458"/>
              <a:gd name="connsiteX4" fmla="*/ 2516735 w 2604980"/>
              <a:gd name="connsiteY4" fmla="*/ 529458 h 529458"/>
              <a:gd name="connsiteX5" fmla="*/ 0 w 2604980"/>
              <a:gd name="connsiteY5" fmla="*/ 529458 h 5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980" h="529458">
                <a:moveTo>
                  <a:pt x="0" y="0"/>
                </a:moveTo>
                <a:lnTo>
                  <a:pt x="2516735" y="0"/>
                </a:lnTo>
                <a:cubicBezTo>
                  <a:pt x="2565471" y="0"/>
                  <a:pt x="2604980" y="39509"/>
                  <a:pt x="2604980" y="88245"/>
                </a:cubicBezTo>
                <a:lnTo>
                  <a:pt x="2604980" y="441213"/>
                </a:lnTo>
                <a:cubicBezTo>
                  <a:pt x="2604980" y="489949"/>
                  <a:pt x="2565471" y="529458"/>
                  <a:pt x="2516735" y="529458"/>
                </a:cubicBezTo>
                <a:lnTo>
                  <a:pt x="0" y="529458"/>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endParaRPr lang="zh-CN" altLang="en-US" sz="2400" dirty="0">
              <a:cs typeface="+mn-ea"/>
              <a:sym typeface="+mn-lt"/>
            </a:endParaRPr>
          </a:p>
        </p:txBody>
      </p:sp>
      <p:sp>
        <p:nvSpPr>
          <p:cNvPr id="31" name="Freeform: Shape 9"/>
          <p:cNvSpPr/>
          <p:nvPr/>
        </p:nvSpPr>
        <p:spPr>
          <a:xfrm rot="16200000">
            <a:off x="7609205" y="2334895"/>
            <a:ext cx="404495" cy="367665"/>
          </a:xfrm>
          <a:custGeom>
            <a:avLst/>
            <a:gdLst>
              <a:gd name="connsiteX0" fmla="*/ 194649 w 194649"/>
              <a:gd name="connsiteY0" fmla="*/ 335602 h 335602"/>
              <a:gd name="connsiteX1" fmla="*/ 0 w 194649"/>
              <a:gd name="connsiteY1" fmla="*/ 335602 h 335602"/>
              <a:gd name="connsiteX2" fmla="*/ 0 w 194649"/>
              <a:gd name="connsiteY2" fmla="*/ 0 h 335602"/>
            </a:gdLst>
            <a:ahLst/>
            <a:cxnLst>
              <a:cxn ang="0">
                <a:pos x="connsiteX0" y="connsiteY0"/>
              </a:cxn>
              <a:cxn ang="0">
                <a:pos x="connsiteX1" y="connsiteY1"/>
              </a:cxn>
              <a:cxn ang="0">
                <a:pos x="connsiteX2" y="connsiteY2"/>
              </a:cxn>
            </a:cxnLst>
            <a:rect l="l" t="t" r="r" b="b"/>
            <a:pathLst>
              <a:path w="194649" h="335602">
                <a:moveTo>
                  <a:pt x="194649" y="335602"/>
                </a:moveTo>
                <a:lnTo>
                  <a:pt x="0" y="335602"/>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cs typeface="+mn-ea"/>
              <a:sym typeface="+mn-lt"/>
            </a:endParaRPr>
          </a:p>
        </p:txBody>
      </p:sp>
      <p:sp>
        <p:nvSpPr>
          <p:cNvPr id="32" name="Freeform: Shape 6"/>
          <p:cNvSpPr/>
          <p:nvPr/>
        </p:nvSpPr>
        <p:spPr>
          <a:xfrm rot="16200000">
            <a:off x="7664450" y="2710180"/>
            <a:ext cx="364490" cy="384175"/>
          </a:xfrm>
          <a:custGeom>
            <a:avLst/>
            <a:gdLst>
              <a:gd name="connsiteX0" fmla="*/ 194651 w 194651"/>
              <a:gd name="connsiteY0" fmla="*/ 1 h 335603"/>
              <a:gd name="connsiteX1" fmla="*/ 194651 w 194651"/>
              <a:gd name="connsiteY1" fmla="*/ 335603 h 335603"/>
              <a:gd name="connsiteX2" fmla="*/ 0 w 194651"/>
              <a:gd name="connsiteY2" fmla="*/ 335603 h 335603"/>
              <a:gd name="connsiteX3" fmla="*/ 194650 w 194651"/>
              <a:gd name="connsiteY3" fmla="*/ 0 h 335603"/>
            </a:gdLst>
            <a:ahLst/>
            <a:cxnLst>
              <a:cxn ang="0">
                <a:pos x="connsiteX0" y="connsiteY0"/>
              </a:cxn>
              <a:cxn ang="0">
                <a:pos x="connsiteX1" y="connsiteY1"/>
              </a:cxn>
              <a:cxn ang="0">
                <a:pos x="connsiteX2" y="connsiteY2"/>
              </a:cxn>
              <a:cxn ang="0">
                <a:pos x="connsiteX3" y="connsiteY3"/>
              </a:cxn>
            </a:cxnLst>
            <a:rect l="l" t="t" r="r" b="b"/>
            <a:pathLst>
              <a:path w="194651" h="335603">
                <a:moveTo>
                  <a:pt x="194651" y="1"/>
                </a:moveTo>
                <a:lnTo>
                  <a:pt x="194651" y="335603"/>
                </a:lnTo>
                <a:lnTo>
                  <a:pt x="0" y="335603"/>
                </a:lnTo>
                <a:lnTo>
                  <a:pt x="194650" y="0"/>
                </a:lnTo>
                <a:close/>
              </a:path>
            </a:pathLst>
          </a:cu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cs typeface="+mn-ea"/>
              <a:sym typeface="+mn-lt"/>
            </a:endParaRPr>
          </a:p>
        </p:txBody>
      </p:sp>
      <p:sp>
        <p:nvSpPr>
          <p:cNvPr id="33" name="TextBox 33"/>
          <p:cNvSpPr txBox="1"/>
          <p:nvPr/>
        </p:nvSpPr>
        <p:spPr>
          <a:xfrm>
            <a:off x="8039735" y="2519045"/>
            <a:ext cx="2736215" cy="565785"/>
          </a:xfrm>
          <a:prstGeom prst="rect">
            <a:avLst/>
          </a:prstGeom>
        </p:spPr>
        <p:txBody>
          <a:bodyPr vert="horz" wrap="none" lIns="144025" rIns="144025">
            <a:noAutofit/>
          </a:bodyPr>
          <a:p>
            <a:r>
              <a:rPr lang="zh-CN" altLang="en-US" b="1" kern="900" dirty="0">
                <a:solidFill>
                  <a:schemeClr val="bg1"/>
                </a:solidFill>
                <a:latin typeface="微软雅黑" panose="020B0503020204020204" pitchFamily="34" charset="-122"/>
                <a:ea typeface="微软雅黑" panose="020B0503020204020204" pitchFamily="34" charset="-122"/>
              </a:rPr>
              <a:t>研究条件落实情况</a:t>
            </a:r>
            <a:endParaRPr lang="zh-CN" altLang="en-US" b="1" kern="900" dirty="0">
              <a:solidFill>
                <a:schemeClr val="bg1"/>
              </a:solidFill>
              <a:latin typeface="微软雅黑" panose="020B0503020204020204" pitchFamily="34" charset="-122"/>
              <a:ea typeface="微软雅黑" panose="020B0503020204020204" pitchFamily="34" charset="-122"/>
            </a:endParaRPr>
          </a:p>
        </p:txBody>
      </p:sp>
      <p:sp>
        <p:nvSpPr>
          <p:cNvPr id="34" name="Freeform: Shape 8"/>
          <p:cNvSpPr/>
          <p:nvPr/>
        </p:nvSpPr>
        <p:spPr>
          <a:xfrm>
            <a:off x="3028950" y="3068320"/>
            <a:ext cx="2666365" cy="2850515"/>
          </a:xfrm>
          <a:custGeom>
            <a:avLst/>
            <a:gdLst>
              <a:gd name="connsiteX0" fmla="*/ 0 w 2604980"/>
              <a:gd name="connsiteY0" fmla="*/ 0 h 529458"/>
              <a:gd name="connsiteX1" fmla="*/ 2516735 w 2604980"/>
              <a:gd name="connsiteY1" fmla="*/ 0 h 529458"/>
              <a:gd name="connsiteX2" fmla="*/ 2604980 w 2604980"/>
              <a:gd name="connsiteY2" fmla="*/ 88245 h 529458"/>
              <a:gd name="connsiteX3" fmla="*/ 2604980 w 2604980"/>
              <a:gd name="connsiteY3" fmla="*/ 441213 h 529458"/>
              <a:gd name="connsiteX4" fmla="*/ 2516735 w 2604980"/>
              <a:gd name="connsiteY4" fmla="*/ 529458 h 529458"/>
              <a:gd name="connsiteX5" fmla="*/ 0 w 2604980"/>
              <a:gd name="connsiteY5" fmla="*/ 529458 h 5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980" h="529458">
                <a:moveTo>
                  <a:pt x="0" y="0"/>
                </a:moveTo>
                <a:lnTo>
                  <a:pt x="2516735" y="0"/>
                </a:lnTo>
                <a:cubicBezTo>
                  <a:pt x="2565471" y="0"/>
                  <a:pt x="2604980" y="39509"/>
                  <a:pt x="2604980" y="88245"/>
                </a:cubicBezTo>
                <a:lnTo>
                  <a:pt x="2604980" y="441213"/>
                </a:lnTo>
                <a:cubicBezTo>
                  <a:pt x="2604980" y="489949"/>
                  <a:pt x="2565471" y="529458"/>
                  <a:pt x="2516735" y="529458"/>
                </a:cubicBezTo>
                <a:lnTo>
                  <a:pt x="0" y="529458"/>
                </a:lnTo>
                <a:close/>
              </a:path>
            </a:pathLst>
          </a:custGeom>
        </p:spPr>
        <p:style>
          <a:lnRef idx="2">
            <a:schemeClr val="dk1"/>
          </a:lnRef>
          <a:fillRef idx="1">
            <a:schemeClr val="lt1"/>
          </a:fillRef>
          <a:effectRef idx="0">
            <a:schemeClr val="dk1"/>
          </a:effectRef>
          <a:fontRef idx="minor">
            <a:schemeClr val="dk1"/>
          </a:fontRef>
        </p:style>
        <p:txBody>
          <a:bodyPr wrap="none" anchor="ctr">
            <a:normAutofit/>
          </a:bodyPr>
          <a:p>
            <a:pPr algn="ctr"/>
            <a:endParaRPr lang="zh-CN" altLang="en-US" sz="2400" dirty="0">
              <a:cs typeface="+mn-ea"/>
              <a:sym typeface="+mn-lt"/>
            </a:endParaRPr>
          </a:p>
        </p:txBody>
      </p:sp>
      <p:sp>
        <p:nvSpPr>
          <p:cNvPr id="35" name="Freeform: Shape 8"/>
          <p:cNvSpPr/>
          <p:nvPr/>
        </p:nvSpPr>
        <p:spPr>
          <a:xfrm>
            <a:off x="7995285" y="3068320"/>
            <a:ext cx="2666365" cy="2849880"/>
          </a:xfrm>
          <a:custGeom>
            <a:avLst/>
            <a:gdLst>
              <a:gd name="connsiteX0" fmla="*/ 0 w 2604980"/>
              <a:gd name="connsiteY0" fmla="*/ 0 h 529458"/>
              <a:gd name="connsiteX1" fmla="*/ 2516735 w 2604980"/>
              <a:gd name="connsiteY1" fmla="*/ 0 h 529458"/>
              <a:gd name="connsiteX2" fmla="*/ 2604980 w 2604980"/>
              <a:gd name="connsiteY2" fmla="*/ 88245 h 529458"/>
              <a:gd name="connsiteX3" fmla="*/ 2604980 w 2604980"/>
              <a:gd name="connsiteY3" fmla="*/ 441213 h 529458"/>
              <a:gd name="connsiteX4" fmla="*/ 2516735 w 2604980"/>
              <a:gd name="connsiteY4" fmla="*/ 529458 h 529458"/>
              <a:gd name="connsiteX5" fmla="*/ 0 w 2604980"/>
              <a:gd name="connsiteY5" fmla="*/ 529458 h 5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980" h="529458">
                <a:moveTo>
                  <a:pt x="0" y="0"/>
                </a:moveTo>
                <a:lnTo>
                  <a:pt x="2516735" y="0"/>
                </a:lnTo>
                <a:cubicBezTo>
                  <a:pt x="2565471" y="0"/>
                  <a:pt x="2604980" y="39509"/>
                  <a:pt x="2604980" y="88245"/>
                </a:cubicBezTo>
                <a:lnTo>
                  <a:pt x="2604980" y="441213"/>
                </a:lnTo>
                <a:cubicBezTo>
                  <a:pt x="2604980" y="489949"/>
                  <a:pt x="2565471" y="529458"/>
                  <a:pt x="2516735" y="529458"/>
                </a:cubicBezTo>
                <a:lnTo>
                  <a:pt x="0" y="529458"/>
                </a:lnTo>
                <a:close/>
              </a:path>
            </a:pathLst>
          </a:custGeom>
        </p:spPr>
        <p:style>
          <a:lnRef idx="2">
            <a:schemeClr val="dk1"/>
          </a:lnRef>
          <a:fillRef idx="1">
            <a:schemeClr val="lt1"/>
          </a:fillRef>
          <a:effectRef idx="0">
            <a:schemeClr val="dk1"/>
          </a:effectRef>
          <a:fontRef idx="minor">
            <a:schemeClr val="dk1"/>
          </a:fontRef>
        </p:style>
        <p:txBody>
          <a:bodyPr wrap="none" anchor="ctr">
            <a:normAutofit/>
          </a:bodyPr>
          <a:p>
            <a:pPr algn="ctr"/>
            <a:endParaRPr lang="zh-CN" altLang="en-US" sz="2400" dirty="0">
              <a:cs typeface="+mn-ea"/>
              <a:sym typeface="+mn-lt"/>
            </a:endParaRPr>
          </a:p>
        </p:txBody>
      </p:sp>
      <p:sp>
        <p:nvSpPr>
          <p:cNvPr id="36" name="文本框 35"/>
          <p:cNvSpPr txBox="1"/>
          <p:nvPr/>
        </p:nvSpPr>
        <p:spPr>
          <a:xfrm>
            <a:off x="8039100" y="3154045"/>
            <a:ext cx="2737485" cy="2461260"/>
          </a:xfrm>
          <a:prstGeom prst="rect">
            <a:avLst/>
          </a:prstGeom>
          <a:noFill/>
        </p:spPr>
        <p:txBody>
          <a:bodyPr wrap="square" rtlCol="0">
            <a:spAutoFit/>
          </a:bodyPr>
          <a:p>
            <a:pPr algn="l" fontAlgn="auto">
              <a:lnSpc>
                <a:spcPct val="150000"/>
              </a:lnSpc>
              <a:spcBef>
                <a:spcPts val="600"/>
              </a:spcBef>
            </a:pPr>
            <a:r>
              <a:rPr lang="zh-CN" altLang="en-US" sz="1600" smtClean="0">
                <a:sym typeface="+mn-ea"/>
              </a:rPr>
              <a:t>硬件环境：双1080T显卡，服务器DELL T630</a:t>
            </a:r>
            <a:endParaRPr lang="zh-CN" altLang="en-US" sz="1600" smtClean="0"/>
          </a:p>
          <a:p>
            <a:pPr algn="l" fontAlgn="auto">
              <a:lnSpc>
                <a:spcPct val="150000"/>
              </a:lnSpc>
              <a:spcBef>
                <a:spcPts val="600"/>
              </a:spcBef>
            </a:pPr>
            <a:r>
              <a:rPr lang="zh-CN" altLang="en-US" sz="1600" smtClean="0">
                <a:sym typeface="+mn-ea"/>
              </a:rPr>
              <a:t>软件环境：TensorFlow1.12，</a:t>
            </a:r>
            <a:r>
              <a:rPr sz="1600">
                <a:sym typeface="+mn-ea"/>
              </a:rPr>
              <a:t>Python 3.</a:t>
            </a:r>
            <a:r>
              <a:rPr lang="en-US" sz="1600">
                <a:sym typeface="+mn-ea"/>
              </a:rPr>
              <a:t>5</a:t>
            </a:r>
            <a:r>
              <a:rPr lang="zh-CN" sz="1600">
                <a:sym typeface="+mn-ea"/>
              </a:rPr>
              <a:t>，</a:t>
            </a:r>
            <a:r>
              <a:rPr lang="en-US" altLang="zh-CN" sz="1600">
                <a:sym typeface="+mn-ea"/>
              </a:rPr>
              <a:t>Keras 2.2.4</a:t>
            </a:r>
            <a:endParaRPr lang="zh-CN" altLang="en-US" sz="1600" smtClean="0"/>
          </a:p>
          <a:p>
            <a:pPr algn="l" fontAlgn="auto">
              <a:lnSpc>
                <a:spcPct val="150000"/>
              </a:lnSpc>
              <a:spcBef>
                <a:spcPts val="600"/>
              </a:spcBef>
            </a:pPr>
            <a:r>
              <a:rPr sz="1600">
                <a:sym typeface="+mn-ea"/>
              </a:rPr>
              <a:t>电力设备图像数据集</a:t>
            </a:r>
            <a:r>
              <a:rPr lang="zh-CN" sz="1600">
                <a:sym typeface="+mn-ea"/>
              </a:rPr>
              <a:t>：</a:t>
            </a:r>
            <a:r>
              <a:rPr lang="zh-CN" altLang="en-US" sz="1600" smtClean="0">
                <a:sym typeface="+mn-ea"/>
              </a:rPr>
              <a:t>四川赛康智能科技有限公司提供</a:t>
            </a:r>
            <a:endPar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37" name="文本框 36"/>
          <p:cNvSpPr txBox="1"/>
          <p:nvPr/>
        </p:nvSpPr>
        <p:spPr>
          <a:xfrm>
            <a:off x="3112135" y="3156585"/>
            <a:ext cx="2520315" cy="2676525"/>
          </a:xfrm>
          <a:prstGeom prst="rect">
            <a:avLst/>
          </a:prstGeom>
          <a:noFill/>
        </p:spPr>
        <p:txBody>
          <a:bodyPr wrap="square" rtlCol="0">
            <a:spAutoFit/>
          </a:bodyPr>
          <a:p>
            <a:pPr indent="0" algn="l" fontAlgn="auto">
              <a:lnSpc>
                <a:spcPct val="150000"/>
              </a:lnSpc>
              <a:buFont typeface="Wingdings" panose="05000000000000000000" charset="0"/>
              <a:buNone/>
            </a:pPr>
            <a:r>
              <a:rPr lang="zh-CN" altLang="en-US" sz="1600" dirty="0" smtClean="0">
                <a:sym typeface="+mn-ea"/>
              </a:rPr>
              <a:t>在医学领域已经使用生成对抗网络进行医学影像数据集的生成，以扩充医学影像数据集。因此，将生成对抗网络用于电力设备图像数据集的扩充也是可行的</a:t>
            </a:r>
            <a:endPar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pic>
        <p:nvPicPr>
          <p:cNvPr id="38" name="图片 37" descr="电脑"/>
          <p:cNvPicPr>
            <a:picLocks noChangeAspect="1"/>
          </p:cNvPicPr>
          <p:nvPr/>
        </p:nvPicPr>
        <p:blipFill>
          <a:blip r:embed="rId1"/>
          <a:stretch>
            <a:fillRect/>
          </a:stretch>
        </p:blipFill>
        <p:spPr>
          <a:xfrm>
            <a:off x="6640195" y="2422525"/>
            <a:ext cx="510540" cy="5105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6585585" y="-13335"/>
            <a:ext cx="3027680" cy="78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5" name="文本框 94"/>
          <p:cNvSpPr txBox="1"/>
          <p:nvPr/>
        </p:nvSpPr>
        <p:spPr>
          <a:xfrm>
            <a:off x="2399814" y="146880"/>
            <a:ext cx="17830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研究计划可行性</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96" name="文本框 95"/>
          <p:cNvSpPr txBox="1"/>
          <p:nvPr/>
        </p:nvSpPr>
        <p:spPr>
          <a:xfrm>
            <a:off x="4464985" y="146880"/>
            <a:ext cx="20116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研究条件落实情况</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97" name="文本框 96"/>
          <p:cNvSpPr txBox="1"/>
          <p:nvPr/>
        </p:nvSpPr>
        <p:spPr>
          <a:xfrm>
            <a:off x="6616700" y="146685"/>
            <a:ext cx="3166745" cy="368300"/>
          </a:xfrm>
          <a:prstGeom prst="rect">
            <a:avLst/>
          </a:prstGeom>
          <a:noFill/>
        </p:spPr>
        <p:txBody>
          <a:bodyPr wrap="square" rtlCol="0">
            <a:spAutoFit/>
          </a:bodyPr>
          <a:p>
            <a:r>
              <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可能存在的问题及解决办法</a:t>
            </a:r>
            <a:endPar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grpSp>
        <p:nvGrpSpPr>
          <p:cNvPr id="4" name="Group 21"/>
          <p:cNvGrpSpPr/>
          <p:nvPr/>
        </p:nvGrpSpPr>
        <p:grpSpPr>
          <a:xfrm rot="0">
            <a:off x="1401445" y="2135505"/>
            <a:ext cx="1085215" cy="1085215"/>
            <a:chOff x="484285" y="1616468"/>
            <a:chExt cx="2472584" cy="2472584"/>
          </a:xfrm>
        </p:grpSpPr>
        <p:sp>
          <p:nvSpPr>
            <p:cNvPr id="5" name="Freeform: Shape 22"/>
            <p:cNvSpPr/>
            <p:nvPr/>
          </p:nvSpPr>
          <p:spPr bwMode="auto">
            <a:xfrm rot="4026370">
              <a:off x="484285" y="1616468"/>
              <a:ext cx="2472584" cy="2472584"/>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bg2">
                <a:lumMod val="10000"/>
                <a:alpha val="79999"/>
              </a:schemeClr>
            </a:solidFill>
            <a:ln>
              <a:noFill/>
            </a:ln>
            <a:extLst>
              <a:ext uri="{91240B29-F687-4F45-9708-019B960494DF}">
                <a14:hiddenLine xmlns:a14="http://schemas.microsoft.com/office/drawing/2010/main" w="19050">
                  <a:solidFill>
                    <a:srgbClr val="000000"/>
                  </a:solidFill>
                  <a:prstDash val="sysDot"/>
                  <a:round/>
                </a14:hiddenLine>
              </a:ext>
            </a:extLst>
          </p:spPr>
          <p:txBody>
            <a:bodyPr anchor="ctr"/>
            <a:p>
              <a:pPr algn="ctr"/>
              <a:endParaRPr sz="2400">
                <a:cs typeface="+mn-ea"/>
                <a:sym typeface="+mn-lt"/>
              </a:endParaRPr>
            </a:p>
          </p:txBody>
        </p:sp>
        <p:sp>
          <p:nvSpPr>
            <p:cNvPr id="6" name="Oval 23"/>
            <p:cNvSpPr/>
            <p:nvPr/>
          </p:nvSpPr>
          <p:spPr bwMode="auto">
            <a:xfrm rot="4026370">
              <a:off x="749260" y="1881297"/>
              <a:ext cx="1943725" cy="1942581"/>
            </a:xfrm>
            <a:prstGeom prst="ellipse">
              <a:avLst/>
            </a:prstGeom>
            <a:solidFill>
              <a:schemeClr val="bg2">
                <a:lumMod val="10000"/>
              </a:schemeClr>
            </a:solidFill>
            <a:ln>
              <a:noFill/>
            </a:ln>
            <a:extLst>
              <a:ext uri="{91240B29-F687-4F45-9708-019B960494DF}">
                <a14:hiddenLine xmlns:a14="http://schemas.microsoft.com/office/drawing/2010/main" w="19050">
                  <a:solidFill>
                    <a:srgbClr val="000000"/>
                  </a:solidFill>
                  <a:round/>
                </a14:hiddenLine>
              </a:ext>
            </a:extLst>
          </p:spPr>
          <p:txBody>
            <a:bodyPr anchor="ctr"/>
            <a:p>
              <a:pPr algn="ctr"/>
              <a:endParaRPr sz="2400">
                <a:cs typeface="+mn-ea"/>
                <a:sym typeface="+mn-lt"/>
              </a:endParaRPr>
            </a:p>
          </p:txBody>
        </p:sp>
      </p:grpSp>
      <p:grpSp>
        <p:nvGrpSpPr>
          <p:cNvPr id="12" name="Group 33"/>
          <p:cNvGrpSpPr/>
          <p:nvPr/>
        </p:nvGrpSpPr>
        <p:grpSpPr>
          <a:xfrm>
            <a:off x="6594382" y="2562639"/>
            <a:ext cx="404441" cy="269684"/>
            <a:chOff x="1474788" y="1266826"/>
            <a:chExt cx="3792538" cy="2528888"/>
          </a:xfrm>
          <a:solidFill>
            <a:schemeClr val="bg1"/>
          </a:solidFill>
        </p:grpSpPr>
        <p:sp>
          <p:nvSpPr>
            <p:cNvPr id="13" name="Freeform: Shape 37"/>
            <p:cNvSpPr/>
            <p:nvPr/>
          </p:nvSpPr>
          <p:spPr bwMode="auto">
            <a:xfrm>
              <a:off x="2528888" y="2533651"/>
              <a:ext cx="628650" cy="1262063"/>
            </a:xfrm>
            <a:custGeom>
              <a:avLst/>
              <a:gdLst>
                <a:gd name="T0" fmla="*/ 125 w 167"/>
                <a:gd name="T1" fmla="*/ 0 h 336"/>
                <a:gd name="T2" fmla="*/ 42 w 167"/>
                <a:gd name="T3" fmla="*/ 0 h 336"/>
                <a:gd name="T4" fmla="*/ 0 w 167"/>
                <a:gd name="T5" fmla="*/ 42 h 336"/>
                <a:gd name="T6" fmla="*/ 0 w 167"/>
                <a:gd name="T7" fmla="*/ 294 h 336"/>
                <a:gd name="T8" fmla="*/ 42 w 167"/>
                <a:gd name="T9" fmla="*/ 336 h 336"/>
                <a:gd name="T10" fmla="*/ 125 w 167"/>
                <a:gd name="T11" fmla="*/ 336 h 336"/>
                <a:gd name="T12" fmla="*/ 167 w 167"/>
                <a:gd name="T13" fmla="*/ 294 h 336"/>
                <a:gd name="T14" fmla="*/ 167 w 167"/>
                <a:gd name="T15" fmla="*/ 42 h 336"/>
                <a:gd name="T16" fmla="*/ 125 w 167"/>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336">
                  <a:moveTo>
                    <a:pt x="125" y="0"/>
                  </a:moveTo>
                  <a:cubicBezTo>
                    <a:pt x="42" y="0"/>
                    <a:pt x="42" y="0"/>
                    <a:pt x="42" y="0"/>
                  </a:cubicBezTo>
                  <a:cubicBezTo>
                    <a:pt x="19" y="0"/>
                    <a:pt x="0" y="18"/>
                    <a:pt x="0" y="42"/>
                  </a:cubicBezTo>
                  <a:cubicBezTo>
                    <a:pt x="0" y="294"/>
                    <a:pt x="0" y="294"/>
                    <a:pt x="0" y="294"/>
                  </a:cubicBezTo>
                  <a:cubicBezTo>
                    <a:pt x="0" y="317"/>
                    <a:pt x="19" y="336"/>
                    <a:pt x="42" y="336"/>
                  </a:cubicBezTo>
                  <a:cubicBezTo>
                    <a:pt x="125" y="336"/>
                    <a:pt x="125" y="336"/>
                    <a:pt x="125" y="336"/>
                  </a:cubicBezTo>
                  <a:cubicBezTo>
                    <a:pt x="148" y="336"/>
                    <a:pt x="167" y="317"/>
                    <a:pt x="167" y="294"/>
                  </a:cubicBezTo>
                  <a:cubicBezTo>
                    <a:pt x="167" y="42"/>
                    <a:pt x="167" y="42"/>
                    <a:pt x="167" y="42"/>
                  </a:cubicBezTo>
                  <a:cubicBezTo>
                    <a:pt x="167" y="18"/>
                    <a:pt x="148" y="0"/>
                    <a:pt x="125" y="0"/>
                  </a:cubicBezTo>
                  <a:close/>
                </a:path>
              </a:pathLst>
            </a:custGeom>
            <a:grpFill/>
            <a:ln>
              <a:noFill/>
            </a:ln>
          </p:spPr>
          <p:txBody>
            <a:bodyPr anchor="ctr"/>
            <a:p>
              <a:pPr algn="ctr"/>
              <a:endParaRPr sz="2400">
                <a:cs typeface="+mn-ea"/>
                <a:sym typeface="+mn-lt"/>
              </a:endParaRPr>
            </a:p>
          </p:txBody>
        </p:sp>
        <p:sp>
          <p:nvSpPr>
            <p:cNvPr id="14" name="Freeform: Shape 38"/>
            <p:cNvSpPr/>
            <p:nvPr/>
          </p:nvSpPr>
          <p:spPr bwMode="auto">
            <a:xfrm>
              <a:off x="4632326" y="1266826"/>
              <a:ext cx="635000" cy="2528888"/>
            </a:xfrm>
            <a:custGeom>
              <a:avLst/>
              <a:gdLst>
                <a:gd name="T0" fmla="*/ 126 w 169"/>
                <a:gd name="T1" fmla="*/ 0 h 673"/>
                <a:gd name="T2" fmla="*/ 42 w 169"/>
                <a:gd name="T3" fmla="*/ 0 h 673"/>
                <a:gd name="T4" fmla="*/ 0 w 169"/>
                <a:gd name="T5" fmla="*/ 41 h 673"/>
                <a:gd name="T6" fmla="*/ 0 w 169"/>
                <a:gd name="T7" fmla="*/ 632 h 673"/>
                <a:gd name="T8" fmla="*/ 42 w 169"/>
                <a:gd name="T9" fmla="*/ 673 h 673"/>
                <a:gd name="T10" fmla="*/ 126 w 169"/>
                <a:gd name="T11" fmla="*/ 673 h 673"/>
                <a:gd name="T12" fmla="*/ 169 w 169"/>
                <a:gd name="T13" fmla="*/ 632 h 673"/>
                <a:gd name="T14" fmla="*/ 169 w 169"/>
                <a:gd name="T15" fmla="*/ 41 h 673"/>
                <a:gd name="T16" fmla="*/ 126 w 169"/>
                <a:gd name="T1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673">
                  <a:moveTo>
                    <a:pt x="126" y="0"/>
                  </a:moveTo>
                  <a:cubicBezTo>
                    <a:pt x="42" y="0"/>
                    <a:pt x="42" y="0"/>
                    <a:pt x="42" y="0"/>
                  </a:cubicBezTo>
                  <a:cubicBezTo>
                    <a:pt x="19" y="0"/>
                    <a:pt x="0" y="19"/>
                    <a:pt x="0" y="41"/>
                  </a:cubicBezTo>
                  <a:cubicBezTo>
                    <a:pt x="0" y="632"/>
                    <a:pt x="0" y="632"/>
                    <a:pt x="0" y="632"/>
                  </a:cubicBezTo>
                  <a:cubicBezTo>
                    <a:pt x="0" y="655"/>
                    <a:pt x="19" y="673"/>
                    <a:pt x="42" y="673"/>
                  </a:cubicBezTo>
                  <a:cubicBezTo>
                    <a:pt x="126" y="673"/>
                    <a:pt x="126" y="673"/>
                    <a:pt x="126" y="673"/>
                  </a:cubicBezTo>
                  <a:cubicBezTo>
                    <a:pt x="150" y="673"/>
                    <a:pt x="169" y="655"/>
                    <a:pt x="169" y="632"/>
                  </a:cubicBezTo>
                  <a:cubicBezTo>
                    <a:pt x="169" y="41"/>
                    <a:pt x="169" y="41"/>
                    <a:pt x="169" y="41"/>
                  </a:cubicBezTo>
                  <a:cubicBezTo>
                    <a:pt x="169" y="19"/>
                    <a:pt x="150" y="0"/>
                    <a:pt x="126" y="0"/>
                  </a:cubicBezTo>
                  <a:close/>
                </a:path>
              </a:pathLst>
            </a:custGeom>
            <a:grpFill/>
            <a:ln>
              <a:noFill/>
            </a:ln>
          </p:spPr>
          <p:txBody>
            <a:bodyPr anchor="ctr"/>
            <a:p>
              <a:pPr algn="ctr"/>
              <a:endParaRPr sz="2400">
                <a:cs typeface="+mn-ea"/>
                <a:sym typeface="+mn-lt"/>
              </a:endParaRPr>
            </a:p>
          </p:txBody>
        </p:sp>
        <p:sp>
          <p:nvSpPr>
            <p:cNvPr id="15" name="Freeform: Shape 39"/>
            <p:cNvSpPr/>
            <p:nvPr/>
          </p:nvSpPr>
          <p:spPr bwMode="auto">
            <a:xfrm>
              <a:off x="3584576" y="2112963"/>
              <a:ext cx="627063" cy="1682750"/>
            </a:xfrm>
            <a:custGeom>
              <a:avLst/>
              <a:gdLst>
                <a:gd name="T0" fmla="*/ 125 w 167"/>
                <a:gd name="T1" fmla="*/ 0 h 448"/>
                <a:gd name="T2" fmla="*/ 41 w 167"/>
                <a:gd name="T3" fmla="*/ 0 h 448"/>
                <a:gd name="T4" fmla="*/ 0 w 167"/>
                <a:gd name="T5" fmla="*/ 40 h 448"/>
                <a:gd name="T6" fmla="*/ 0 w 167"/>
                <a:gd name="T7" fmla="*/ 407 h 448"/>
                <a:gd name="T8" fmla="*/ 41 w 167"/>
                <a:gd name="T9" fmla="*/ 448 h 448"/>
                <a:gd name="T10" fmla="*/ 125 w 167"/>
                <a:gd name="T11" fmla="*/ 448 h 448"/>
                <a:gd name="T12" fmla="*/ 167 w 167"/>
                <a:gd name="T13" fmla="*/ 407 h 448"/>
                <a:gd name="T14" fmla="*/ 167 w 167"/>
                <a:gd name="T15" fmla="*/ 40 h 448"/>
                <a:gd name="T16" fmla="*/ 125 w 167"/>
                <a:gd name="T1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48">
                  <a:moveTo>
                    <a:pt x="125" y="0"/>
                  </a:moveTo>
                  <a:cubicBezTo>
                    <a:pt x="41" y="0"/>
                    <a:pt x="41" y="0"/>
                    <a:pt x="41" y="0"/>
                  </a:cubicBezTo>
                  <a:cubicBezTo>
                    <a:pt x="18" y="0"/>
                    <a:pt x="0" y="18"/>
                    <a:pt x="0" y="40"/>
                  </a:cubicBezTo>
                  <a:cubicBezTo>
                    <a:pt x="0" y="407"/>
                    <a:pt x="0" y="407"/>
                    <a:pt x="0" y="407"/>
                  </a:cubicBezTo>
                  <a:cubicBezTo>
                    <a:pt x="0" y="430"/>
                    <a:pt x="18" y="448"/>
                    <a:pt x="41" y="448"/>
                  </a:cubicBezTo>
                  <a:cubicBezTo>
                    <a:pt x="125" y="448"/>
                    <a:pt x="125" y="448"/>
                    <a:pt x="125" y="448"/>
                  </a:cubicBezTo>
                  <a:cubicBezTo>
                    <a:pt x="148" y="448"/>
                    <a:pt x="167" y="430"/>
                    <a:pt x="167" y="407"/>
                  </a:cubicBezTo>
                  <a:cubicBezTo>
                    <a:pt x="167" y="40"/>
                    <a:pt x="167" y="40"/>
                    <a:pt x="167" y="40"/>
                  </a:cubicBezTo>
                  <a:cubicBezTo>
                    <a:pt x="167" y="18"/>
                    <a:pt x="148" y="0"/>
                    <a:pt x="125" y="0"/>
                  </a:cubicBezTo>
                  <a:close/>
                </a:path>
              </a:pathLst>
            </a:custGeom>
            <a:grpFill/>
            <a:ln>
              <a:noFill/>
            </a:ln>
          </p:spPr>
          <p:txBody>
            <a:bodyPr anchor="ctr"/>
            <a:p>
              <a:pPr algn="ctr"/>
              <a:endParaRPr sz="2400">
                <a:cs typeface="+mn-ea"/>
                <a:sym typeface="+mn-lt"/>
              </a:endParaRPr>
            </a:p>
          </p:txBody>
        </p:sp>
        <p:sp>
          <p:nvSpPr>
            <p:cNvPr id="16" name="Freeform: Shape 40"/>
            <p:cNvSpPr/>
            <p:nvPr/>
          </p:nvSpPr>
          <p:spPr bwMode="auto">
            <a:xfrm>
              <a:off x="1474788" y="1687513"/>
              <a:ext cx="633413" cy="2108200"/>
            </a:xfrm>
            <a:custGeom>
              <a:avLst/>
              <a:gdLst>
                <a:gd name="T0" fmla="*/ 127 w 169"/>
                <a:gd name="T1" fmla="*/ 0 h 561"/>
                <a:gd name="T2" fmla="*/ 43 w 169"/>
                <a:gd name="T3" fmla="*/ 0 h 561"/>
                <a:gd name="T4" fmla="*/ 0 w 169"/>
                <a:gd name="T5" fmla="*/ 40 h 561"/>
                <a:gd name="T6" fmla="*/ 0 w 169"/>
                <a:gd name="T7" fmla="*/ 521 h 561"/>
                <a:gd name="T8" fmla="*/ 43 w 169"/>
                <a:gd name="T9" fmla="*/ 561 h 561"/>
                <a:gd name="T10" fmla="*/ 127 w 169"/>
                <a:gd name="T11" fmla="*/ 561 h 561"/>
                <a:gd name="T12" fmla="*/ 169 w 169"/>
                <a:gd name="T13" fmla="*/ 521 h 561"/>
                <a:gd name="T14" fmla="*/ 169 w 169"/>
                <a:gd name="T15" fmla="*/ 40 h 561"/>
                <a:gd name="T16" fmla="*/ 127 w 169"/>
                <a:gd name="T17"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561">
                  <a:moveTo>
                    <a:pt x="127" y="0"/>
                  </a:moveTo>
                  <a:cubicBezTo>
                    <a:pt x="43" y="0"/>
                    <a:pt x="43" y="0"/>
                    <a:pt x="43" y="0"/>
                  </a:cubicBezTo>
                  <a:cubicBezTo>
                    <a:pt x="19" y="0"/>
                    <a:pt x="0" y="18"/>
                    <a:pt x="0" y="40"/>
                  </a:cubicBezTo>
                  <a:cubicBezTo>
                    <a:pt x="0" y="521"/>
                    <a:pt x="0" y="521"/>
                    <a:pt x="0" y="521"/>
                  </a:cubicBezTo>
                  <a:cubicBezTo>
                    <a:pt x="0" y="543"/>
                    <a:pt x="19" y="561"/>
                    <a:pt x="43" y="561"/>
                  </a:cubicBezTo>
                  <a:cubicBezTo>
                    <a:pt x="127" y="561"/>
                    <a:pt x="127" y="561"/>
                    <a:pt x="127" y="561"/>
                  </a:cubicBezTo>
                  <a:cubicBezTo>
                    <a:pt x="150" y="561"/>
                    <a:pt x="169" y="543"/>
                    <a:pt x="169" y="521"/>
                  </a:cubicBezTo>
                  <a:cubicBezTo>
                    <a:pt x="169" y="40"/>
                    <a:pt x="169" y="40"/>
                    <a:pt x="169" y="40"/>
                  </a:cubicBezTo>
                  <a:cubicBezTo>
                    <a:pt x="169" y="18"/>
                    <a:pt x="150" y="0"/>
                    <a:pt x="127" y="0"/>
                  </a:cubicBezTo>
                  <a:close/>
                </a:path>
              </a:pathLst>
            </a:custGeom>
            <a:grpFill/>
            <a:ln>
              <a:noFill/>
            </a:ln>
          </p:spPr>
          <p:txBody>
            <a:bodyPr anchor="ctr"/>
            <a:p>
              <a:pPr algn="ctr"/>
              <a:endParaRPr sz="2400">
                <a:cs typeface="+mn-ea"/>
                <a:sym typeface="+mn-lt"/>
              </a:endParaRPr>
            </a:p>
          </p:txBody>
        </p:sp>
      </p:grpSp>
      <p:grpSp>
        <p:nvGrpSpPr>
          <p:cNvPr id="18" name="Group 21"/>
          <p:cNvGrpSpPr/>
          <p:nvPr/>
        </p:nvGrpSpPr>
        <p:grpSpPr>
          <a:xfrm rot="0">
            <a:off x="6351270" y="2143760"/>
            <a:ext cx="1085215" cy="1085215"/>
            <a:chOff x="484285" y="1616468"/>
            <a:chExt cx="2472584" cy="2472584"/>
          </a:xfrm>
        </p:grpSpPr>
        <p:sp>
          <p:nvSpPr>
            <p:cNvPr id="19" name="Freeform: Shape 22"/>
            <p:cNvSpPr/>
            <p:nvPr/>
          </p:nvSpPr>
          <p:spPr bwMode="auto">
            <a:xfrm rot="4026370">
              <a:off x="484285" y="1616468"/>
              <a:ext cx="2472584" cy="2472584"/>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bg2">
                <a:lumMod val="10000"/>
                <a:alpha val="79999"/>
              </a:schemeClr>
            </a:solidFill>
            <a:ln>
              <a:noFill/>
            </a:ln>
            <a:extLst>
              <a:ext uri="{91240B29-F687-4F45-9708-019B960494DF}">
                <a14:hiddenLine xmlns:a14="http://schemas.microsoft.com/office/drawing/2010/main" w="19050">
                  <a:solidFill>
                    <a:srgbClr val="000000"/>
                  </a:solidFill>
                  <a:prstDash val="sysDot"/>
                  <a:round/>
                </a14:hiddenLine>
              </a:ext>
            </a:extLst>
          </p:spPr>
          <p:txBody>
            <a:bodyPr anchor="ctr"/>
            <a:p>
              <a:pPr algn="ctr"/>
              <a:endParaRPr sz="2400">
                <a:cs typeface="+mn-ea"/>
                <a:sym typeface="+mn-lt"/>
              </a:endParaRPr>
            </a:p>
          </p:txBody>
        </p:sp>
        <p:sp>
          <p:nvSpPr>
            <p:cNvPr id="20" name="Oval 23"/>
            <p:cNvSpPr/>
            <p:nvPr/>
          </p:nvSpPr>
          <p:spPr bwMode="auto">
            <a:xfrm rot="4026370">
              <a:off x="749260" y="1881297"/>
              <a:ext cx="1943725" cy="1942581"/>
            </a:xfrm>
            <a:prstGeom prst="ellipse">
              <a:avLst/>
            </a:prstGeom>
            <a:solidFill>
              <a:schemeClr val="bg2">
                <a:lumMod val="10000"/>
              </a:schemeClr>
            </a:solidFill>
            <a:ln>
              <a:noFill/>
            </a:ln>
            <a:extLst>
              <a:ext uri="{91240B29-F687-4F45-9708-019B960494DF}">
                <a14:hiddenLine xmlns:a14="http://schemas.microsoft.com/office/drawing/2010/main" w="19050">
                  <a:solidFill>
                    <a:srgbClr val="000000"/>
                  </a:solidFill>
                  <a:round/>
                </a14:hiddenLine>
              </a:ext>
            </a:extLst>
          </p:spPr>
          <p:txBody>
            <a:bodyPr anchor="ctr"/>
            <a:p>
              <a:pPr algn="ctr"/>
              <a:endParaRPr sz="2400">
                <a:cs typeface="+mn-ea"/>
                <a:sym typeface="+mn-lt"/>
              </a:endParaRPr>
            </a:p>
          </p:txBody>
        </p:sp>
      </p:grpSp>
      <p:sp>
        <p:nvSpPr>
          <p:cNvPr id="26" name="Freeform: Shape 8"/>
          <p:cNvSpPr/>
          <p:nvPr/>
        </p:nvSpPr>
        <p:spPr>
          <a:xfrm>
            <a:off x="3028950" y="2299335"/>
            <a:ext cx="2653665" cy="768985"/>
          </a:xfrm>
          <a:custGeom>
            <a:avLst/>
            <a:gdLst>
              <a:gd name="connsiteX0" fmla="*/ 0 w 2604980"/>
              <a:gd name="connsiteY0" fmla="*/ 0 h 529458"/>
              <a:gd name="connsiteX1" fmla="*/ 2516735 w 2604980"/>
              <a:gd name="connsiteY1" fmla="*/ 0 h 529458"/>
              <a:gd name="connsiteX2" fmla="*/ 2604980 w 2604980"/>
              <a:gd name="connsiteY2" fmla="*/ 88245 h 529458"/>
              <a:gd name="connsiteX3" fmla="*/ 2604980 w 2604980"/>
              <a:gd name="connsiteY3" fmla="*/ 441213 h 529458"/>
              <a:gd name="connsiteX4" fmla="*/ 2516735 w 2604980"/>
              <a:gd name="connsiteY4" fmla="*/ 529458 h 529458"/>
              <a:gd name="connsiteX5" fmla="*/ 0 w 2604980"/>
              <a:gd name="connsiteY5" fmla="*/ 529458 h 5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980" h="529458">
                <a:moveTo>
                  <a:pt x="0" y="0"/>
                </a:moveTo>
                <a:lnTo>
                  <a:pt x="2516735" y="0"/>
                </a:lnTo>
                <a:cubicBezTo>
                  <a:pt x="2565471" y="0"/>
                  <a:pt x="2604980" y="39509"/>
                  <a:pt x="2604980" y="88245"/>
                </a:cubicBezTo>
                <a:lnTo>
                  <a:pt x="2604980" y="441213"/>
                </a:lnTo>
                <a:cubicBezTo>
                  <a:pt x="2604980" y="489949"/>
                  <a:pt x="2565471" y="529458"/>
                  <a:pt x="2516735" y="529458"/>
                </a:cubicBezTo>
                <a:lnTo>
                  <a:pt x="0" y="529458"/>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endParaRPr lang="zh-CN" altLang="en-US" sz="2400" dirty="0">
              <a:cs typeface="+mn-ea"/>
              <a:sym typeface="+mn-lt"/>
            </a:endParaRPr>
          </a:p>
        </p:txBody>
      </p:sp>
      <p:sp>
        <p:nvSpPr>
          <p:cNvPr id="27" name="Freeform: Shape 9"/>
          <p:cNvSpPr/>
          <p:nvPr/>
        </p:nvSpPr>
        <p:spPr>
          <a:xfrm rot="16200000">
            <a:off x="2651125" y="2326640"/>
            <a:ext cx="389255" cy="367030"/>
          </a:xfrm>
          <a:custGeom>
            <a:avLst/>
            <a:gdLst>
              <a:gd name="connsiteX0" fmla="*/ 194649 w 194649"/>
              <a:gd name="connsiteY0" fmla="*/ 335602 h 335602"/>
              <a:gd name="connsiteX1" fmla="*/ 0 w 194649"/>
              <a:gd name="connsiteY1" fmla="*/ 335602 h 335602"/>
              <a:gd name="connsiteX2" fmla="*/ 0 w 194649"/>
              <a:gd name="connsiteY2" fmla="*/ 0 h 335602"/>
            </a:gdLst>
            <a:ahLst/>
            <a:cxnLst>
              <a:cxn ang="0">
                <a:pos x="connsiteX0" y="connsiteY0"/>
              </a:cxn>
              <a:cxn ang="0">
                <a:pos x="connsiteX1" y="connsiteY1"/>
              </a:cxn>
              <a:cxn ang="0">
                <a:pos x="connsiteX2" y="connsiteY2"/>
              </a:cxn>
            </a:cxnLst>
            <a:rect l="l" t="t" r="r" b="b"/>
            <a:pathLst>
              <a:path w="194649" h="335602">
                <a:moveTo>
                  <a:pt x="194649" y="335602"/>
                </a:moveTo>
                <a:lnTo>
                  <a:pt x="0" y="335602"/>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cs typeface="+mn-ea"/>
              <a:sym typeface="+mn-lt"/>
            </a:endParaRPr>
          </a:p>
        </p:txBody>
      </p:sp>
      <p:sp>
        <p:nvSpPr>
          <p:cNvPr id="28" name="Freeform: Shape 6"/>
          <p:cNvSpPr/>
          <p:nvPr/>
        </p:nvSpPr>
        <p:spPr>
          <a:xfrm rot="16200000">
            <a:off x="2676525" y="2715895"/>
            <a:ext cx="364490" cy="339725"/>
          </a:xfrm>
          <a:custGeom>
            <a:avLst/>
            <a:gdLst>
              <a:gd name="connsiteX0" fmla="*/ 194651 w 194651"/>
              <a:gd name="connsiteY0" fmla="*/ 1 h 335603"/>
              <a:gd name="connsiteX1" fmla="*/ 194651 w 194651"/>
              <a:gd name="connsiteY1" fmla="*/ 335603 h 335603"/>
              <a:gd name="connsiteX2" fmla="*/ 0 w 194651"/>
              <a:gd name="connsiteY2" fmla="*/ 335603 h 335603"/>
              <a:gd name="connsiteX3" fmla="*/ 194650 w 194651"/>
              <a:gd name="connsiteY3" fmla="*/ 0 h 335603"/>
            </a:gdLst>
            <a:ahLst/>
            <a:cxnLst>
              <a:cxn ang="0">
                <a:pos x="connsiteX0" y="connsiteY0"/>
              </a:cxn>
              <a:cxn ang="0">
                <a:pos x="connsiteX1" y="connsiteY1"/>
              </a:cxn>
              <a:cxn ang="0">
                <a:pos x="connsiteX2" y="connsiteY2"/>
              </a:cxn>
              <a:cxn ang="0">
                <a:pos x="connsiteX3" y="connsiteY3"/>
              </a:cxn>
            </a:cxnLst>
            <a:rect l="l" t="t" r="r" b="b"/>
            <a:pathLst>
              <a:path w="194651" h="335603">
                <a:moveTo>
                  <a:pt x="194651" y="1"/>
                </a:moveTo>
                <a:lnTo>
                  <a:pt x="194651" y="335603"/>
                </a:lnTo>
                <a:lnTo>
                  <a:pt x="0" y="335603"/>
                </a:lnTo>
                <a:lnTo>
                  <a:pt x="194650" y="0"/>
                </a:lnTo>
                <a:close/>
              </a:path>
            </a:pathLst>
          </a:cu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cs typeface="+mn-ea"/>
              <a:sym typeface="+mn-lt"/>
            </a:endParaRPr>
          </a:p>
        </p:txBody>
      </p:sp>
      <p:sp>
        <p:nvSpPr>
          <p:cNvPr id="29" name="TextBox 33"/>
          <p:cNvSpPr txBox="1"/>
          <p:nvPr/>
        </p:nvSpPr>
        <p:spPr>
          <a:xfrm>
            <a:off x="3162935" y="2489835"/>
            <a:ext cx="2219325" cy="478790"/>
          </a:xfrm>
          <a:prstGeom prst="rect">
            <a:avLst/>
          </a:prstGeom>
        </p:spPr>
        <p:txBody>
          <a:bodyPr vert="horz" wrap="none" lIns="144025" rIns="144025">
            <a:noAutofit/>
          </a:bodyPr>
          <a:p>
            <a:r>
              <a:rPr lang="zh-CN" altLang="en-US" b="1" kern="900" dirty="0">
                <a:solidFill>
                  <a:schemeClr val="bg1"/>
                </a:solidFill>
                <a:latin typeface="微软雅黑" panose="020B0503020204020204" pitchFamily="34" charset="-122"/>
                <a:ea typeface="微软雅黑" panose="020B0503020204020204" pitchFamily="34" charset="-122"/>
              </a:rPr>
              <a:t>人工样本质量的评估</a:t>
            </a:r>
            <a:endParaRPr lang="zh-CN" altLang="en-US" b="1" kern="900" dirty="0">
              <a:solidFill>
                <a:schemeClr val="bg1"/>
              </a:solidFill>
              <a:latin typeface="微软雅黑" panose="020B0503020204020204" pitchFamily="34" charset="-122"/>
              <a:ea typeface="微软雅黑" panose="020B0503020204020204" pitchFamily="34" charset="-122"/>
            </a:endParaRPr>
          </a:p>
        </p:txBody>
      </p:sp>
      <p:sp>
        <p:nvSpPr>
          <p:cNvPr id="30" name="Freeform: Shape 8"/>
          <p:cNvSpPr/>
          <p:nvPr/>
        </p:nvSpPr>
        <p:spPr>
          <a:xfrm>
            <a:off x="7994650" y="2315845"/>
            <a:ext cx="2653665" cy="768985"/>
          </a:xfrm>
          <a:custGeom>
            <a:avLst/>
            <a:gdLst>
              <a:gd name="connsiteX0" fmla="*/ 0 w 2604980"/>
              <a:gd name="connsiteY0" fmla="*/ 0 h 529458"/>
              <a:gd name="connsiteX1" fmla="*/ 2516735 w 2604980"/>
              <a:gd name="connsiteY1" fmla="*/ 0 h 529458"/>
              <a:gd name="connsiteX2" fmla="*/ 2604980 w 2604980"/>
              <a:gd name="connsiteY2" fmla="*/ 88245 h 529458"/>
              <a:gd name="connsiteX3" fmla="*/ 2604980 w 2604980"/>
              <a:gd name="connsiteY3" fmla="*/ 441213 h 529458"/>
              <a:gd name="connsiteX4" fmla="*/ 2516735 w 2604980"/>
              <a:gd name="connsiteY4" fmla="*/ 529458 h 529458"/>
              <a:gd name="connsiteX5" fmla="*/ 0 w 2604980"/>
              <a:gd name="connsiteY5" fmla="*/ 529458 h 5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980" h="529458">
                <a:moveTo>
                  <a:pt x="0" y="0"/>
                </a:moveTo>
                <a:lnTo>
                  <a:pt x="2516735" y="0"/>
                </a:lnTo>
                <a:cubicBezTo>
                  <a:pt x="2565471" y="0"/>
                  <a:pt x="2604980" y="39509"/>
                  <a:pt x="2604980" y="88245"/>
                </a:cubicBezTo>
                <a:lnTo>
                  <a:pt x="2604980" y="441213"/>
                </a:lnTo>
                <a:cubicBezTo>
                  <a:pt x="2604980" y="489949"/>
                  <a:pt x="2565471" y="529458"/>
                  <a:pt x="2516735" y="529458"/>
                </a:cubicBezTo>
                <a:lnTo>
                  <a:pt x="0" y="529458"/>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endParaRPr lang="zh-CN" altLang="en-US" sz="2400" dirty="0">
              <a:cs typeface="+mn-ea"/>
              <a:sym typeface="+mn-lt"/>
            </a:endParaRPr>
          </a:p>
        </p:txBody>
      </p:sp>
      <p:sp>
        <p:nvSpPr>
          <p:cNvPr id="31" name="Freeform: Shape 9"/>
          <p:cNvSpPr/>
          <p:nvPr/>
        </p:nvSpPr>
        <p:spPr>
          <a:xfrm rot="16200000">
            <a:off x="7608570" y="2334895"/>
            <a:ext cx="405130" cy="367030"/>
          </a:xfrm>
          <a:custGeom>
            <a:avLst/>
            <a:gdLst>
              <a:gd name="connsiteX0" fmla="*/ 194649 w 194649"/>
              <a:gd name="connsiteY0" fmla="*/ 335602 h 335602"/>
              <a:gd name="connsiteX1" fmla="*/ 0 w 194649"/>
              <a:gd name="connsiteY1" fmla="*/ 335602 h 335602"/>
              <a:gd name="connsiteX2" fmla="*/ 0 w 194649"/>
              <a:gd name="connsiteY2" fmla="*/ 0 h 335602"/>
            </a:gdLst>
            <a:ahLst/>
            <a:cxnLst>
              <a:cxn ang="0">
                <a:pos x="connsiteX0" y="connsiteY0"/>
              </a:cxn>
              <a:cxn ang="0">
                <a:pos x="connsiteX1" y="connsiteY1"/>
              </a:cxn>
              <a:cxn ang="0">
                <a:pos x="connsiteX2" y="connsiteY2"/>
              </a:cxn>
            </a:cxnLst>
            <a:rect l="l" t="t" r="r" b="b"/>
            <a:pathLst>
              <a:path w="194649" h="335602">
                <a:moveTo>
                  <a:pt x="194649" y="335602"/>
                </a:moveTo>
                <a:lnTo>
                  <a:pt x="0" y="335602"/>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cs typeface="+mn-ea"/>
              <a:sym typeface="+mn-lt"/>
            </a:endParaRPr>
          </a:p>
        </p:txBody>
      </p:sp>
      <p:sp>
        <p:nvSpPr>
          <p:cNvPr id="32" name="Freeform: Shape 6"/>
          <p:cNvSpPr/>
          <p:nvPr/>
        </p:nvSpPr>
        <p:spPr>
          <a:xfrm rot="16200000">
            <a:off x="7642225" y="2732405"/>
            <a:ext cx="365760" cy="340995"/>
          </a:xfrm>
          <a:custGeom>
            <a:avLst/>
            <a:gdLst>
              <a:gd name="connsiteX0" fmla="*/ 194651 w 194651"/>
              <a:gd name="connsiteY0" fmla="*/ 1 h 335603"/>
              <a:gd name="connsiteX1" fmla="*/ 194651 w 194651"/>
              <a:gd name="connsiteY1" fmla="*/ 335603 h 335603"/>
              <a:gd name="connsiteX2" fmla="*/ 0 w 194651"/>
              <a:gd name="connsiteY2" fmla="*/ 335603 h 335603"/>
              <a:gd name="connsiteX3" fmla="*/ 194650 w 194651"/>
              <a:gd name="connsiteY3" fmla="*/ 0 h 335603"/>
            </a:gdLst>
            <a:ahLst/>
            <a:cxnLst>
              <a:cxn ang="0">
                <a:pos x="connsiteX0" y="connsiteY0"/>
              </a:cxn>
              <a:cxn ang="0">
                <a:pos x="connsiteX1" y="connsiteY1"/>
              </a:cxn>
              <a:cxn ang="0">
                <a:pos x="connsiteX2" y="connsiteY2"/>
              </a:cxn>
              <a:cxn ang="0">
                <a:pos x="connsiteX3" y="connsiteY3"/>
              </a:cxn>
            </a:cxnLst>
            <a:rect l="l" t="t" r="r" b="b"/>
            <a:pathLst>
              <a:path w="194651" h="335603">
                <a:moveTo>
                  <a:pt x="194651" y="1"/>
                </a:moveTo>
                <a:lnTo>
                  <a:pt x="194651" y="335603"/>
                </a:lnTo>
                <a:lnTo>
                  <a:pt x="0" y="335603"/>
                </a:lnTo>
                <a:lnTo>
                  <a:pt x="194650" y="0"/>
                </a:lnTo>
                <a:close/>
              </a:path>
            </a:pathLst>
          </a:cu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cs typeface="+mn-ea"/>
              <a:sym typeface="+mn-lt"/>
            </a:endParaRPr>
          </a:p>
        </p:txBody>
      </p:sp>
      <p:sp>
        <p:nvSpPr>
          <p:cNvPr id="33" name="TextBox 33"/>
          <p:cNvSpPr txBox="1"/>
          <p:nvPr/>
        </p:nvSpPr>
        <p:spPr>
          <a:xfrm>
            <a:off x="8154035" y="2519045"/>
            <a:ext cx="2736215" cy="565785"/>
          </a:xfrm>
          <a:prstGeom prst="rect">
            <a:avLst/>
          </a:prstGeom>
        </p:spPr>
        <p:txBody>
          <a:bodyPr vert="horz" wrap="none" lIns="144025" rIns="144025">
            <a:noAutofit/>
          </a:bodyPr>
          <a:p>
            <a:r>
              <a:rPr lang="zh-CN" altLang="en-US" b="1" kern="900" dirty="0">
                <a:solidFill>
                  <a:schemeClr val="bg1"/>
                </a:solidFill>
                <a:latin typeface="微软雅黑" panose="020B0503020204020204" pitchFamily="34" charset="-122"/>
                <a:ea typeface="微软雅黑" panose="020B0503020204020204" pitchFamily="34" charset="-122"/>
              </a:rPr>
              <a:t>人工样本质量不佳</a:t>
            </a:r>
            <a:endParaRPr lang="zh-CN" altLang="en-US" b="1" kern="900" dirty="0">
              <a:solidFill>
                <a:schemeClr val="bg1"/>
              </a:solidFill>
              <a:latin typeface="微软雅黑" panose="020B0503020204020204" pitchFamily="34" charset="-122"/>
              <a:ea typeface="微软雅黑" panose="020B0503020204020204" pitchFamily="34" charset="-122"/>
            </a:endParaRPr>
          </a:p>
        </p:txBody>
      </p:sp>
      <p:sp>
        <p:nvSpPr>
          <p:cNvPr id="34" name="Freeform: Shape 8"/>
          <p:cNvSpPr/>
          <p:nvPr/>
        </p:nvSpPr>
        <p:spPr>
          <a:xfrm>
            <a:off x="3028315" y="3068320"/>
            <a:ext cx="2667000" cy="2850515"/>
          </a:xfrm>
          <a:custGeom>
            <a:avLst/>
            <a:gdLst>
              <a:gd name="connsiteX0" fmla="*/ 0 w 2604980"/>
              <a:gd name="connsiteY0" fmla="*/ 0 h 529458"/>
              <a:gd name="connsiteX1" fmla="*/ 2516735 w 2604980"/>
              <a:gd name="connsiteY1" fmla="*/ 0 h 529458"/>
              <a:gd name="connsiteX2" fmla="*/ 2604980 w 2604980"/>
              <a:gd name="connsiteY2" fmla="*/ 88245 h 529458"/>
              <a:gd name="connsiteX3" fmla="*/ 2604980 w 2604980"/>
              <a:gd name="connsiteY3" fmla="*/ 441213 h 529458"/>
              <a:gd name="connsiteX4" fmla="*/ 2516735 w 2604980"/>
              <a:gd name="connsiteY4" fmla="*/ 529458 h 529458"/>
              <a:gd name="connsiteX5" fmla="*/ 0 w 2604980"/>
              <a:gd name="connsiteY5" fmla="*/ 529458 h 5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980" h="529458">
                <a:moveTo>
                  <a:pt x="0" y="0"/>
                </a:moveTo>
                <a:lnTo>
                  <a:pt x="2516735" y="0"/>
                </a:lnTo>
                <a:cubicBezTo>
                  <a:pt x="2565471" y="0"/>
                  <a:pt x="2604980" y="39509"/>
                  <a:pt x="2604980" y="88245"/>
                </a:cubicBezTo>
                <a:lnTo>
                  <a:pt x="2604980" y="441213"/>
                </a:lnTo>
                <a:cubicBezTo>
                  <a:pt x="2604980" y="489949"/>
                  <a:pt x="2565471" y="529458"/>
                  <a:pt x="2516735" y="529458"/>
                </a:cubicBezTo>
                <a:lnTo>
                  <a:pt x="0" y="529458"/>
                </a:lnTo>
                <a:close/>
              </a:path>
            </a:pathLst>
          </a:custGeom>
        </p:spPr>
        <p:style>
          <a:lnRef idx="2">
            <a:schemeClr val="dk1"/>
          </a:lnRef>
          <a:fillRef idx="1">
            <a:schemeClr val="lt1"/>
          </a:fillRef>
          <a:effectRef idx="0">
            <a:schemeClr val="dk1"/>
          </a:effectRef>
          <a:fontRef idx="minor">
            <a:schemeClr val="dk1"/>
          </a:fontRef>
        </p:style>
        <p:txBody>
          <a:bodyPr wrap="none" anchor="ctr">
            <a:normAutofit/>
          </a:bodyPr>
          <a:p>
            <a:pPr algn="ctr"/>
            <a:endParaRPr lang="zh-CN" altLang="en-US" sz="2400" dirty="0">
              <a:cs typeface="+mn-ea"/>
              <a:sym typeface="+mn-lt"/>
            </a:endParaRPr>
          </a:p>
        </p:txBody>
      </p:sp>
      <p:sp>
        <p:nvSpPr>
          <p:cNvPr id="35" name="Freeform: Shape 8"/>
          <p:cNvSpPr/>
          <p:nvPr/>
        </p:nvSpPr>
        <p:spPr>
          <a:xfrm>
            <a:off x="7995285" y="3068320"/>
            <a:ext cx="2666365" cy="2849880"/>
          </a:xfrm>
          <a:custGeom>
            <a:avLst/>
            <a:gdLst>
              <a:gd name="connsiteX0" fmla="*/ 0 w 2604980"/>
              <a:gd name="connsiteY0" fmla="*/ 0 h 529458"/>
              <a:gd name="connsiteX1" fmla="*/ 2516735 w 2604980"/>
              <a:gd name="connsiteY1" fmla="*/ 0 h 529458"/>
              <a:gd name="connsiteX2" fmla="*/ 2604980 w 2604980"/>
              <a:gd name="connsiteY2" fmla="*/ 88245 h 529458"/>
              <a:gd name="connsiteX3" fmla="*/ 2604980 w 2604980"/>
              <a:gd name="connsiteY3" fmla="*/ 441213 h 529458"/>
              <a:gd name="connsiteX4" fmla="*/ 2516735 w 2604980"/>
              <a:gd name="connsiteY4" fmla="*/ 529458 h 529458"/>
              <a:gd name="connsiteX5" fmla="*/ 0 w 2604980"/>
              <a:gd name="connsiteY5" fmla="*/ 529458 h 5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980" h="529458">
                <a:moveTo>
                  <a:pt x="0" y="0"/>
                </a:moveTo>
                <a:lnTo>
                  <a:pt x="2516735" y="0"/>
                </a:lnTo>
                <a:cubicBezTo>
                  <a:pt x="2565471" y="0"/>
                  <a:pt x="2604980" y="39509"/>
                  <a:pt x="2604980" y="88245"/>
                </a:cubicBezTo>
                <a:lnTo>
                  <a:pt x="2604980" y="441213"/>
                </a:lnTo>
                <a:cubicBezTo>
                  <a:pt x="2604980" y="489949"/>
                  <a:pt x="2565471" y="529458"/>
                  <a:pt x="2516735" y="529458"/>
                </a:cubicBezTo>
                <a:lnTo>
                  <a:pt x="0" y="529458"/>
                </a:lnTo>
                <a:close/>
              </a:path>
            </a:pathLst>
          </a:custGeom>
        </p:spPr>
        <p:style>
          <a:lnRef idx="2">
            <a:schemeClr val="dk1"/>
          </a:lnRef>
          <a:fillRef idx="1">
            <a:schemeClr val="lt1"/>
          </a:fillRef>
          <a:effectRef idx="0">
            <a:schemeClr val="dk1"/>
          </a:effectRef>
          <a:fontRef idx="minor">
            <a:schemeClr val="dk1"/>
          </a:fontRef>
        </p:style>
        <p:txBody>
          <a:bodyPr wrap="none" anchor="ctr">
            <a:normAutofit/>
          </a:bodyPr>
          <a:p>
            <a:pPr algn="ctr"/>
            <a:endParaRPr lang="zh-CN" altLang="en-US" sz="2400" dirty="0">
              <a:cs typeface="+mn-ea"/>
              <a:sym typeface="+mn-lt"/>
            </a:endParaRPr>
          </a:p>
        </p:txBody>
      </p:sp>
      <p:sp>
        <p:nvSpPr>
          <p:cNvPr id="36" name="文本框 35"/>
          <p:cNvSpPr txBox="1"/>
          <p:nvPr/>
        </p:nvSpPr>
        <p:spPr>
          <a:xfrm>
            <a:off x="8178800" y="3234055"/>
            <a:ext cx="2377440" cy="1568450"/>
          </a:xfrm>
          <a:prstGeom prst="rect">
            <a:avLst/>
          </a:prstGeom>
          <a:noFill/>
        </p:spPr>
        <p:txBody>
          <a:bodyPr wrap="square" rtlCol="0">
            <a:spAutoFit/>
          </a:bodyPr>
          <a:p>
            <a:pPr algn="l" fontAlgn="auto">
              <a:lnSpc>
                <a:spcPct val="150000"/>
              </a:lnSpc>
              <a:spcBef>
                <a:spcPts val="600"/>
              </a:spcBef>
            </a:pPr>
            <a:r>
              <a:rPr lang="zh-CN" altLang="en-US" sz="1600" smtClean="0">
                <a:sym typeface="+mn-ea"/>
              </a:rPr>
              <a:t>通过对模型的参数、学习率、网络结构等进行修改优化模型，以提高人工样本的质量</a:t>
            </a:r>
            <a:endParaRPr lang="zh-CN" altLang="en-US" sz="1600" smtClean="0">
              <a:sym typeface="+mn-ea"/>
            </a:endParaRPr>
          </a:p>
        </p:txBody>
      </p:sp>
      <p:sp>
        <p:nvSpPr>
          <p:cNvPr id="37" name="文本框 36"/>
          <p:cNvSpPr txBox="1"/>
          <p:nvPr/>
        </p:nvSpPr>
        <p:spPr>
          <a:xfrm>
            <a:off x="3162935" y="3285490"/>
            <a:ext cx="2308225" cy="2306955"/>
          </a:xfrm>
          <a:prstGeom prst="rect">
            <a:avLst/>
          </a:prstGeom>
          <a:noFill/>
        </p:spPr>
        <p:txBody>
          <a:bodyPr wrap="square" rtlCol="0">
            <a:spAutoFit/>
          </a:bodyPr>
          <a:p>
            <a:pPr indent="0" algn="l" fontAlgn="auto">
              <a:lnSpc>
                <a:spcPct val="150000"/>
              </a:lnSpc>
              <a:buFont typeface="Wingdings" panose="05000000000000000000" charset="0"/>
              <a:buNone/>
            </a:pPr>
            <a:r>
              <a:rPr lang="zh-CN" altLang="en-US" sz="1600" dirty="0" smtClean="0">
                <a:sym typeface="+mn-ea"/>
              </a:rPr>
              <a:t>将最终数据集用于缺陷检测模型的训练、验证和测试，查看缺陷检测模型的准确率较使用原始样本是否提高作为评估标准</a:t>
            </a:r>
            <a:endParaRPr lang="zh-CN" altLang="en-US" sz="1600" dirty="0" smtClean="0">
              <a:sym typeface="+mn-ea"/>
            </a:endParaRPr>
          </a:p>
        </p:txBody>
      </p:sp>
      <p:pic>
        <p:nvPicPr>
          <p:cNvPr id="39" name="图片 38" descr="问题 (1)"/>
          <p:cNvPicPr>
            <a:picLocks noChangeAspect="1"/>
          </p:cNvPicPr>
          <p:nvPr/>
        </p:nvPicPr>
        <p:blipFill>
          <a:blip r:embed="rId1"/>
          <a:stretch>
            <a:fillRect/>
          </a:stretch>
        </p:blipFill>
        <p:spPr>
          <a:xfrm>
            <a:off x="6665595" y="2446020"/>
            <a:ext cx="466725" cy="466725"/>
          </a:xfrm>
          <a:prstGeom prst="rect">
            <a:avLst/>
          </a:prstGeom>
        </p:spPr>
      </p:pic>
      <p:pic>
        <p:nvPicPr>
          <p:cNvPr id="40" name="图片 39" descr="问题 (1)"/>
          <p:cNvPicPr>
            <a:picLocks noChangeAspect="1"/>
          </p:cNvPicPr>
          <p:nvPr/>
        </p:nvPicPr>
        <p:blipFill>
          <a:blip r:embed="rId1"/>
          <a:stretch>
            <a:fillRect/>
          </a:stretch>
        </p:blipFill>
        <p:spPr>
          <a:xfrm>
            <a:off x="1711325" y="2444115"/>
            <a:ext cx="466725" cy="4667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742565" y="-12065"/>
            <a:ext cx="1591945" cy="7092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5" name="文本框 94"/>
          <p:cNvSpPr txBox="1"/>
          <p:nvPr/>
        </p:nvSpPr>
        <p:spPr>
          <a:xfrm>
            <a:off x="2989729" y="159580"/>
            <a:ext cx="1097280" cy="368300"/>
          </a:xfrm>
          <a:prstGeom prst="rect">
            <a:avLst/>
          </a:prstGeom>
          <a:noFill/>
        </p:spPr>
        <p:txBody>
          <a:bodyPr wrap="none" rtlCol="0">
            <a:spAutoFit/>
            <a:scene3d>
              <a:camera prst="orthographicFront"/>
              <a:lightRig rig="threePt" dir="t"/>
            </a:scene3d>
          </a:bodyPr>
          <a:p>
            <a:r>
              <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研究计划</a:t>
            </a:r>
            <a:endPar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96" name="文本框 95"/>
          <p:cNvSpPr txBox="1"/>
          <p:nvPr/>
        </p:nvSpPr>
        <p:spPr>
          <a:xfrm>
            <a:off x="7271685" y="159580"/>
            <a:ext cx="10972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成果形式</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graphicFrame>
        <p:nvGraphicFramePr>
          <p:cNvPr id="38" name="表格 37"/>
          <p:cNvGraphicFramePr/>
          <p:nvPr/>
        </p:nvGraphicFramePr>
        <p:xfrm>
          <a:off x="1038225" y="1576070"/>
          <a:ext cx="10100310" cy="4386580"/>
        </p:xfrm>
        <a:graphic>
          <a:graphicData uri="http://schemas.openxmlformats.org/drawingml/2006/table">
            <a:tbl>
              <a:tblPr firstRow="1" bandRow="1">
                <a:tableStyleId>{5940675A-B579-460E-94D1-54222C63F5DA}</a:tableStyleId>
              </a:tblPr>
              <a:tblGrid>
                <a:gridCol w="2323465"/>
                <a:gridCol w="7776845"/>
              </a:tblGrid>
              <a:tr h="494665">
                <a:tc>
                  <a:txBody>
                    <a:bodyPr/>
                    <a:p>
                      <a:pPr indent="0" algn="ctr">
                        <a:buNone/>
                      </a:pPr>
                      <a:r>
                        <a:rPr lang="en-US" sz="1800" b="0">
                          <a:ea typeface="+mn-lt"/>
                          <a:cs typeface="宋体" panose="02010600030101010101" pitchFamily="2" charset="-122"/>
                        </a:rPr>
                        <a:t>起止年月</a:t>
                      </a:r>
                      <a:endParaRPr lang="en-US" altLang="en-US" sz="1800" b="0">
                        <a:ea typeface="+mn-lt"/>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ea typeface="+mn-lt"/>
                          <a:cs typeface="宋体" panose="02010600030101010101" pitchFamily="2" charset="-122"/>
                        </a:rPr>
                        <a:t>完成内容</a:t>
                      </a:r>
                      <a:endParaRPr lang="en-US" altLang="en-US" sz="1800" b="0">
                        <a:ea typeface="+mn-lt"/>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9630">
                <a:tc>
                  <a:txBody>
                    <a:bodyPr/>
                    <a:p>
                      <a:pPr indent="0" algn="ctr">
                        <a:buNone/>
                      </a:pPr>
                      <a:r>
                        <a:rPr lang="en-US" sz="1800" b="0">
                          <a:ea typeface="+mn-lt"/>
                          <a:cs typeface="宋体" panose="02010600030101010101" pitchFamily="2" charset="-122"/>
                        </a:rPr>
                        <a:t>2018.09-2018.11</a:t>
                      </a:r>
                      <a:endParaRPr lang="en-US" altLang="en-US" sz="1800" b="0">
                        <a:ea typeface="+mn-lt"/>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ea typeface="+mn-lt"/>
                          <a:cs typeface="宋体" panose="02010600030101010101" pitchFamily="2" charset="-122"/>
                        </a:rPr>
                        <a:t>查阅国内外相关文献，对于研究方向有个初步的认识和分析；学习生成对抗网络</a:t>
                      </a:r>
                      <a:endParaRPr lang="en-US" altLang="en-US" sz="1800" b="0">
                        <a:ea typeface="+mn-lt"/>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8995">
                <a:tc>
                  <a:txBody>
                    <a:bodyPr/>
                    <a:p>
                      <a:pPr indent="0" algn="ctr">
                        <a:buNone/>
                      </a:pPr>
                      <a:r>
                        <a:rPr lang="en-US" sz="1800" b="0">
                          <a:ea typeface="+mn-lt"/>
                          <a:cs typeface="宋体" panose="02010600030101010101" pitchFamily="2" charset="-122"/>
                        </a:rPr>
                        <a:t>2018.12-2019.01</a:t>
                      </a:r>
                      <a:endParaRPr lang="en-US" altLang="en-US" sz="1800" b="0">
                        <a:ea typeface="+mn-lt"/>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ea typeface="+mn-lt"/>
                          <a:cs typeface="宋体" panose="02010600030101010101" pitchFamily="2" charset="-122"/>
                        </a:rPr>
                        <a:t>通过文献的调研以及实验验证，选出适用性强以及生成图像质量好的模型、算法</a:t>
                      </a:r>
                      <a:endParaRPr lang="en-US" altLang="en-US" sz="1800" b="0">
                        <a:ea typeface="+mn-lt"/>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8995">
                <a:tc>
                  <a:txBody>
                    <a:bodyPr/>
                    <a:p>
                      <a:pPr indent="0" algn="ctr">
                        <a:buNone/>
                      </a:pPr>
                      <a:r>
                        <a:rPr lang="en-US" sz="1800" b="0">
                          <a:ea typeface="+mn-lt"/>
                          <a:cs typeface="宋体" panose="02010600030101010101" pitchFamily="2" charset="-122"/>
                        </a:rPr>
                        <a:t>2019.02-2019.05</a:t>
                      </a:r>
                      <a:endParaRPr lang="en-US" altLang="en-US" sz="1800" b="0">
                        <a:ea typeface="+mn-lt"/>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ea typeface="+mn-lt"/>
                          <a:cs typeface="宋体" panose="02010600030101010101" pitchFamily="2" charset="-122"/>
                        </a:rPr>
                        <a:t>对电力设备图像数据集进行预处理；基于选出的模型算法构建图像扩充模型的初始模型</a:t>
                      </a:r>
                      <a:endParaRPr lang="en-US" altLang="en-US" sz="1800" b="0">
                        <a:ea typeface="+mn-lt"/>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9630">
                <a:tc>
                  <a:txBody>
                    <a:bodyPr/>
                    <a:p>
                      <a:pPr indent="0" algn="ctr">
                        <a:buNone/>
                      </a:pPr>
                      <a:r>
                        <a:rPr lang="en-US" sz="1800" b="0">
                          <a:ea typeface="+mn-lt"/>
                          <a:cs typeface="宋体" panose="02010600030101010101" pitchFamily="2" charset="-122"/>
                        </a:rPr>
                        <a:t>2019.06-2019.11</a:t>
                      </a:r>
                      <a:endParaRPr lang="en-US" altLang="en-US" sz="1800" b="0">
                        <a:ea typeface="+mn-lt"/>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ea typeface="+mn-lt"/>
                          <a:cs typeface="宋体" panose="02010600030101010101" pitchFamily="2" charset="-122"/>
                        </a:rPr>
                        <a:t>利用训练数据集对图像扩充模型进行训练优化，完成最终模型的测试和评估，实现图像扩充模型</a:t>
                      </a:r>
                      <a:endParaRPr lang="en-US" altLang="en-US" sz="1800" b="0">
                        <a:ea typeface="+mn-lt"/>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665">
                <a:tc>
                  <a:txBody>
                    <a:bodyPr/>
                    <a:p>
                      <a:pPr indent="0" algn="ctr">
                        <a:buNone/>
                      </a:pPr>
                      <a:r>
                        <a:rPr lang="en-US" sz="1800" b="0">
                          <a:ea typeface="+mn-lt"/>
                          <a:cs typeface="宋体" panose="02010600030101010101" pitchFamily="2" charset="-122"/>
                        </a:rPr>
                        <a:t>2019.12-2020.03</a:t>
                      </a:r>
                      <a:endParaRPr lang="en-US" altLang="en-US" sz="1800" b="0">
                        <a:ea typeface="+mn-lt"/>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ea typeface="+mn-lt"/>
                          <a:cs typeface="宋体" panose="02010600030101010101" pitchFamily="2" charset="-122"/>
                        </a:rPr>
                        <a:t>按照相关要求和规定完成毕业论文的撰写</a:t>
                      </a:r>
                      <a:endParaRPr lang="en-US" altLang="en-US" sz="1800" b="0">
                        <a:ea typeface="+mn-lt"/>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9" name="文本框 38"/>
          <p:cNvSpPr txBox="1"/>
          <p:nvPr/>
        </p:nvSpPr>
        <p:spPr>
          <a:xfrm>
            <a:off x="4934885" y="159580"/>
            <a:ext cx="17830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学位论文创新点</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75530" y="-12065"/>
            <a:ext cx="1919605" cy="7226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8" name="文本框 37"/>
          <p:cNvSpPr txBox="1"/>
          <p:nvPr/>
        </p:nvSpPr>
        <p:spPr>
          <a:xfrm>
            <a:off x="2984014" y="146880"/>
            <a:ext cx="10972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研究计划</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39" name="文本框 38"/>
          <p:cNvSpPr txBox="1"/>
          <p:nvPr/>
        </p:nvSpPr>
        <p:spPr>
          <a:xfrm>
            <a:off x="7271685" y="146880"/>
            <a:ext cx="10972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成果形式</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40" name="文本框 39"/>
          <p:cNvSpPr txBox="1"/>
          <p:nvPr/>
        </p:nvSpPr>
        <p:spPr>
          <a:xfrm>
            <a:off x="4934885" y="146880"/>
            <a:ext cx="1783080" cy="368300"/>
          </a:xfrm>
          <a:prstGeom prst="rect">
            <a:avLst/>
          </a:prstGeom>
          <a:noFill/>
        </p:spPr>
        <p:txBody>
          <a:bodyPr wrap="none" rtlCol="0">
            <a:spAutoFit/>
            <a:scene3d>
              <a:camera prst="orthographicFront"/>
              <a:lightRig rig="threePt" dir="t"/>
            </a:scene3d>
          </a:bodyPr>
          <a:p>
            <a:r>
              <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学位论文创新点</a:t>
            </a:r>
            <a:endPar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grpSp>
        <p:nvGrpSpPr>
          <p:cNvPr id="41" name="Group 33"/>
          <p:cNvGrpSpPr/>
          <p:nvPr/>
        </p:nvGrpSpPr>
        <p:grpSpPr>
          <a:xfrm>
            <a:off x="1993807" y="2215929"/>
            <a:ext cx="404441" cy="269684"/>
            <a:chOff x="1474788" y="1266826"/>
            <a:chExt cx="3792538" cy="2528888"/>
          </a:xfrm>
          <a:solidFill>
            <a:schemeClr val="bg1"/>
          </a:solidFill>
        </p:grpSpPr>
        <p:sp>
          <p:nvSpPr>
            <p:cNvPr id="42" name="Freeform: Shape 37"/>
            <p:cNvSpPr/>
            <p:nvPr/>
          </p:nvSpPr>
          <p:spPr bwMode="auto">
            <a:xfrm>
              <a:off x="2528888" y="2533651"/>
              <a:ext cx="628650" cy="1262063"/>
            </a:xfrm>
            <a:custGeom>
              <a:avLst/>
              <a:gdLst>
                <a:gd name="T0" fmla="*/ 125 w 167"/>
                <a:gd name="T1" fmla="*/ 0 h 336"/>
                <a:gd name="T2" fmla="*/ 42 w 167"/>
                <a:gd name="T3" fmla="*/ 0 h 336"/>
                <a:gd name="T4" fmla="*/ 0 w 167"/>
                <a:gd name="T5" fmla="*/ 42 h 336"/>
                <a:gd name="T6" fmla="*/ 0 w 167"/>
                <a:gd name="T7" fmla="*/ 294 h 336"/>
                <a:gd name="T8" fmla="*/ 42 w 167"/>
                <a:gd name="T9" fmla="*/ 336 h 336"/>
                <a:gd name="T10" fmla="*/ 125 w 167"/>
                <a:gd name="T11" fmla="*/ 336 h 336"/>
                <a:gd name="T12" fmla="*/ 167 w 167"/>
                <a:gd name="T13" fmla="*/ 294 h 336"/>
                <a:gd name="T14" fmla="*/ 167 w 167"/>
                <a:gd name="T15" fmla="*/ 42 h 336"/>
                <a:gd name="T16" fmla="*/ 125 w 167"/>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336">
                  <a:moveTo>
                    <a:pt x="125" y="0"/>
                  </a:moveTo>
                  <a:cubicBezTo>
                    <a:pt x="42" y="0"/>
                    <a:pt x="42" y="0"/>
                    <a:pt x="42" y="0"/>
                  </a:cubicBezTo>
                  <a:cubicBezTo>
                    <a:pt x="19" y="0"/>
                    <a:pt x="0" y="18"/>
                    <a:pt x="0" y="42"/>
                  </a:cubicBezTo>
                  <a:cubicBezTo>
                    <a:pt x="0" y="294"/>
                    <a:pt x="0" y="294"/>
                    <a:pt x="0" y="294"/>
                  </a:cubicBezTo>
                  <a:cubicBezTo>
                    <a:pt x="0" y="317"/>
                    <a:pt x="19" y="336"/>
                    <a:pt x="42" y="336"/>
                  </a:cubicBezTo>
                  <a:cubicBezTo>
                    <a:pt x="125" y="336"/>
                    <a:pt x="125" y="336"/>
                    <a:pt x="125" y="336"/>
                  </a:cubicBezTo>
                  <a:cubicBezTo>
                    <a:pt x="148" y="336"/>
                    <a:pt x="167" y="317"/>
                    <a:pt x="167" y="294"/>
                  </a:cubicBezTo>
                  <a:cubicBezTo>
                    <a:pt x="167" y="42"/>
                    <a:pt x="167" y="42"/>
                    <a:pt x="167" y="42"/>
                  </a:cubicBezTo>
                  <a:cubicBezTo>
                    <a:pt x="167" y="18"/>
                    <a:pt x="148" y="0"/>
                    <a:pt x="125" y="0"/>
                  </a:cubicBezTo>
                  <a:close/>
                </a:path>
              </a:pathLst>
            </a:custGeom>
            <a:grpFill/>
            <a:ln>
              <a:noFill/>
            </a:ln>
          </p:spPr>
          <p:txBody>
            <a:bodyPr anchor="ctr"/>
            <a:p>
              <a:pPr algn="ctr"/>
              <a:endParaRPr sz="2400">
                <a:cs typeface="+mn-ea"/>
                <a:sym typeface="+mn-lt"/>
              </a:endParaRPr>
            </a:p>
          </p:txBody>
        </p:sp>
        <p:sp>
          <p:nvSpPr>
            <p:cNvPr id="43" name="Freeform: Shape 38"/>
            <p:cNvSpPr/>
            <p:nvPr/>
          </p:nvSpPr>
          <p:spPr bwMode="auto">
            <a:xfrm>
              <a:off x="4632326" y="1266826"/>
              <a:ext cx="635000" cy="2528888"/>
            </a:xfrm>
            <a:custGeom>
              <a:avLst/>
              <a:gdLst>
                <a:gd name="T0" fmla="*/ 126 w 169"/>
                <a:gd name="T1" fmla="*/ 0 h 673"/>
                <a:gd name="T2" fmla="*/ 42 w 169"/>
                <a:gd name="T3" fmla="*/ 0 h 673"/>
                <a:gd name="T4" fmla="*/ 0 w 169"/>
                <a:gd name="T5" fmla="*/ 41 h 673"/>
                <a:gd name="T6" fmla="*/ 0 w 169"/>
                <a:gd name="T7" fmla="*/ 632 h 673"/>
                <a:gd name="T8" fmla="*/ 42 w 169"/>
                <a:gd name="T9" fmla="*/ 673 h 673"/>
                <a:gd name="T10" fmla="*/ 126 w 169"/>
                <a:gd name="T11" fmla="*/ 673 h 673"/>
                <a:gd name="T12" fmla="*/ 169 w 169"/>
                <a:gd name="T13" fmla="*/ 632 h 673"/>
                <a:gd name="T14" fmla="*/ 169 w 169"/>
                <a:gd name="T15" fmla="*/ 41 h 673"/>
                <a:gd name="T16" fmla="*/ 126 w 169"/>
                <a:gd name="T1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673">
                  <a:moveTo>
                    <a:pt x="126" y="0"/>
                  </a:moveTo>
                  <a:cubicBezTo>
                    <a:pt x="42" y="0"/>
                    <a:pt x="42" y="0"/>
                    <a:pt x="42" y="0"/>
                  </a:cubicBezTo>
                  <a:cubicBezTo>
                    <a:pt x="19" y="0"/>
                    <a:pt x="0" y="19"/>
                    <a:pt x="0" y="41"/>
                  </a:cubicBezTo>
                  <a:cubicBezTo>
                    <a:pt x="0" y="632"/>
                    <a:pt x="0" y="632"/>
                    <a:pt x="0" y="632"/>
                  </a:cubicBezTo>
                  <a:cubicBezTo>
                    <a:pt x="0" y="655"/>
                    <a:pt x="19" y="673"/>
                    <a:pt x="42" y="673"/>
                  </a:cubicBezTo>
                  <a:cubicBezTo>
                    <a:pt x="126" y="673"/>
                    <a:pt x="126" y="673"/>
                    <a:pt x="126" y="673"/>
                  </a:cubicBezTo>
                  <a:cubicBezTo>
                    <a:pt x="150" y="673"/>
                    <a:pt x="169" y="655"/>
                    <a:pt x="169" y="632"/>
                  </a:cubicBezTo>
                  <a:cubicBezTo>
                    <a:pt x="169" y="41"/>
                    <a:pt x="169" y="41"/>
                    <a:pt x="169" y="41"/>
                  </a:cubicBezTo>
                  <a:cubicBezTo>
                    <a:pt x="169" y="19"/>
                    <a:pt x="150" y="0"/>
                    <a:pt x="126" y="0"/>
                  </a:cubicBezTo>
                  <a:close/>
                </a:path>
              </a:pathLst>
            </a:custGeom>
            <a:grpFill/>
            <a:ln>
              <a:noFill/>
            </a:ln>
          </p:spPr>
          <p:txBody>
            <a:bodyPr anchor="ctr"/>
            <a:p>
              <a:pPr algn="ctr"/>
              <a:endParaRPr sz="2400">
                <a:cs typeface="+mn-ea"/>
                <a:sym typeface="+mn-lt"/>
              </a:endParaRPr>
            </a:p>
          </p:txBody>
        </p:sp>
        <p:sp>
          <p:nvSpPr>
            <p:cNvPr id="44" name="Freeform: Shape 39"/>
            <p:cNvSpPr/>
            <p:nvPr/>
          </p:nvSpPr>
          <p:spPr bwMode="auto">
            <a:xfrm>
              <a:off x="3584576" y="2112963"/>
              <a:ext cx="627063" cy="1682750"/>
            </a:xfrm>
            <a:custGeom>
              <a:avLst/>
              <a:gdLst>
                <a:gd name="T0" fmla="*/ 125 w 167"/>
                <a:gd name="T1" fmla="*/ 0 h 448"/>
                <a:gd name="T2" fmla="*/ 41 w 167"/>
                <a:gd name="T3" fmla="*/ 0 h 448"/>
                <a:gd name="T4" fmla="*/ 0 w 167"/>
                <a:gd name="T5" fmla="*/ 40 h 448"/>
                <a:gd name="T6" fmla="*/ 0 w 167"/>
                <a:gd name="T7" fmla="*/ 407 h 448"/>
                <a:gd name="T8" fmla="*/ 41 w 167"/>
                <a:gd name="T9" fmla="*/ 448 h 448"/>
                <a:gd name="T10" fmla="*/ 125 w 167"/>
                <a:gd name="T11" fmla="*/ 448 h 448"/>
                <a:gd name="T12" fmla="*/ 167 w 167"/>
                <a:gd name="T13" fmla="*/ 407 h 448"/>
                <a:gd name="T14" fmla="*/ 167 w 167"/>
                <a:gd name="T15" fmla="*/ 40 h 448"/>
                <a:gd name="T16" fmla="*/ 125 w 167"/>
                <a:gd name="T1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48">
                  <a:moveTo>
                    <a:pt x="125" y="0"/>
                  </a:moveTo>
                  <a:cubicBezTo>
                    <a:pt x="41" y="0"/>
                    <a:pt x="41" y="0"/>
                    <a:pt x="41" y="0"/>
                  </a:cubicBezTo>
                  <a:cubicBezTo>
                    <a:pt x="18" y="0"/>
                    <a:pt x="0" y="18"/>
                    <a:pt x="0" y="40"/>
                  </a:cubicBezTo>
                  <a:cubicBezTo>
                    <a:pt x="0" y="407"/>
                    <a:pt x="0" y="407"/>
                    <a:pt x="0" y="407"/>
                  </a:cubicBezTo>
                  <a:cubicBezTo>
                    <a:pt x="0" y="430"/>
                    <a:pt x="18" y="448"/>
                    <a:pt x="41" y="448"/>
                  </a:cubicBezTo>
                  <a:cubicBezTo>
                    <a:pt x="125" y="448"/>
                    <a:pt x="125" y="448"/>
                    <a:pt x="125" y="448"/>
                  </a:cubicBezTo>
                  <a:cubicBezTo>
                    <a:pt x="148" y="448"/>
                    <a:pt x="167" y="430"/>
                    <a:pt x="167" y="407"/>
                  </a:cubicBezTo>
                  <a:cubicBezTo>
                    <a:pt x="167" y="40"/>
                    <a:pt x="167" y="40"/>
                    <a:pt x="167" y="40"/>
                  </a:cubicBezTo>
                  <a:cubicBezTo>
                    <a:pt x="167" y="18"/>
                    <a:pt x="148" y="0"/>
                    <a:pt x="125" y="0"/>
                  </a:cubicBezTo>
                  <a:close/>
                </a:path>
              </a:pathLst>
            </a:custGeom>
            <a:grpFill/>
            <a:ln>
              <a:noFill/>
            </a:ln>
          </p:spPr>
          <p:txBody>
            <a:bodyPr anchor="ctr"/>
            <a:p>
              <a:pPr algn="ctr"/>
              <a:endParaRPr sz="2400">
                <a:cs typeface="+mn-ea"/>
                <a:sym typeface="+mn-lt"/>
              </a:endParaRPr>
            </a:p>
          </p:txBody>
        </p:sp>
        <p:sp>
          <p:nvSpPr>
            <p:cNvPr id="45" name="Freeform: Shape 40"/>
            <p:cNvSpPr/>
            <p:nvPr/>
          </p:nvSpPr>
          <p:spPr bwMode="auto">
            <a:xfrm>
              <a:off x="1474788" y="1687513"/>
              <a:ext cx="633413" cy="2108200"/>
            </a:xfrm>
            <a:custGeom>
              <a:avLst/>
              <a:gdLst>
                <a:gd name="T0" fmla="*/ 127 w 169"/>
                <a:gd name="T1" fmla="*/ 0 h 561"/>
                <a:gd name="T2" fmla="*/ 43 w 169"/>
                <a:gd name="T3" fmla="*/ 0 h 561"/>
                <a:gd name="T4" fmla="*/ 0 w 169"/>
                <a:gd name="T5" fmla="*/ 40 h 561"/>
                <a:gd name="T6" fmla="*/ 0 w 169"/>
                <a:gd name="T7" fmla="*/ 521 h 561"/>
                <a:gd name="T8" fmla="*/ 43 w 169"/>
                <a:gd name="T9" fmla="*/ 561 h 561"/>
                <a:gd name="T10" fmla="*/ 127 w 169"/>
                <a:gd name="T11" fmla="*/ 561 h 561"/>
                <a:gd name="T12" fmla="*/ 169 w 169"/>
                <a:gd name="T13" fmla="*/ 521 h 561"/>
                <a:gd name="T14" fmla="*/ 169 w 169"/>
                <a:gd name="T15" fmla="*/ 40 h 561"/>
                <a:gd name="T16" fmla="*/ 127 w 169"/>
                <a:gd name="T17"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561">
                  <a:moveTo>
                    <a:pt x="127" y="0"/>
                  </a:moveTo>
                  <a:cubicBezTo>
                    <a:pt x="43" y="0"/>
                    <a:pt x="43" y="0"/>
                    <a:pt x="43" y="0"/>
                  </a:cubicBezTo>
                  <a:cubicBezTo>
                    <a:pt x="19" y="0"/>
                    <a:pt x="0" y="18"/>
                    <a:pt x="0" y="40"/>
                  </a:cubicBezTo>
                  <a:cubicBezTo>
                    <a:pt x="0" y="521"/>
                    <a:pt x="0" y="521"/>
                    <a:pt x="0" y="521"/>
                  </a:cubicBezTo>
                  <a:cubicBezTo>
                    <a:pt x="0" y="543"/>
                    <a:pt x="19" y="561"/>
                    <a:pt x="43" y="561"/>
                  </a:cubicBezTo>
                  <a:cubicBezTo>
                    <a:pt x="127" y="561"/>
                    <a:pt x="127" y="561"/>
                    <a:pt x="127" y="561"/>
                  </a:cubicBezTo>
                  <a:cubicBezTo>
                    <a:pt x="150" y="561"/>
                    <a:pt x="169" y="543"/>
                    <a:pt x="169" y="521"/>
                  </a:cubicBezTo>
                  <a:cubicBezTo>
                    <a:pt x="169" y="40"/>
                    <a:pt x="169" y="40"/>
                    <a:pt x="169" y="40"/>
                  </a:cubicBezTo>
                  <a:cubicBezTo>
                    <a:pt x="169" y="18"/>
                    <a:pt x="150" y="0"/>
                    <a:pt x="127" y="0"/>
                  </a:cubicBezTo>
                  <a:close/>
                </a:path>
              </a:pathLst>
            </a:custGeom>
            <a:grpFill/>
            <a:ln>
              <a:noFill/>
            </a:ln>
          </p:spPr>
          <p:txBody>
            <a:bodyPr anchor="ctr"/>
            <a:p>
              <a:pPr algn="ctr"/>
              <a:endParaRPr sz="2400">
                <a:cs typeface="+mn-ea"/>
                <a:sym typeface="+mn-lt"/>
              </a:endParaRPr>
            </a:p>
          </p:txBody>
        </p:sp>
      </p:grpSp>
      <p:grpSp>
        <p:nvGrpSpPr>
          <p:cNvPr id="46" name="Group 21"/>
          <p:cNvGrpSpPr/>
          <p:nvPr/>
        </p:nvGrpSpPr>
        <p:grpSpPr>
          <a:xfrm rot="0">
            <a:off x="1750695" y="1797050"/>
            <a:ext cx="1085215" cy="1085215"/>
            <a:chOff x="484285" y="1616468"/>
            <a:chExt cx="2472584" cy="2472584"/>
          </a:xfrm>
        </p:grpSpPr>
        <p:sp>
          <p:nvSpPr>
            <p:cNvPr id="47" name="Freeform: Shape 22"/>
            <p:cNvSpPr/>
            <p:nvPr/>
          </p:nvSpPr>
          <p:spPr bwMode="auto">
            <a:xfrm rot="4026370">
              <a:off x="484285" y="1616468"/>
              <a:ext cx="2472584" cy="2472584"/>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bg2">
                <a:lumMod val="10000"/>
                <a:alpha val="79999"/>
              </a:schemeClr>
            </a:solidFill>
            <a:ln>
              <a:noFill/>
            </a:ln>
            <a:extLst>
              <a:ext uri="{91240B29-F687-4F45-9708-019B960494DF}">
                <a14:hiddenLine xmlns:a14="http://schemas.microsoft.com/office/drawing/2010/main" w="19050">
                  <a:solidFill>
                    <a:srgbClr val="000000"/>
                  </a:solidFill>
                  <a:prstDash val="sysDot"/>
                  <a:round/>
                </a14:hiddenLine>
              </a:ext>
            </a:extLst>
          </p:spPr>
          <p:txBody>
            <a:bodyPr anchor="ctr"/>
            <a:p>
              <a:pPr algn="ctr"/>
              <a:endParaRPr sz="2400">
                <a:cs typeface="+mn-ea"/>
                <a:sym typeface="+mn-lt"/>
              </a:endParaRPr>
            </a:p>
          </p:txBody>
        </p:sp>
        <p:sp>
          <p:nvSpPr>
            <p:cNvPr id="48" name="Oval 23"/>
            <p:cNvSpPr/>
            <p:nvPr/>
          </p:nvSpPr>
          <p:spPr bwMode="auto">
            <a:xfrm rot="4026370">
              <a:off x="749260" y="1881297"/>
              <a:ext cx="1943725" cy="1942581"/>
            </a:xfrm>
            <a:prstGeom prst="ellipse">
              <a:avLst/>
            </a:prstGeom>
            <a:solidFill>
              <a:schemeClr val="bg2">
                <a:lumMod val="10000"/>
              </a:schemeClr>
            </a:solidFill>
            <a:ln>
              <a:noFill/>
            </a:ln>
            <a:extLst>
              <a:ext uri="{91240B29-F687-4F45-9708-019B960494DF}">
                <a14:hiddenLine xmlns:a14="http://schemas.microsoft.com/office/drawing/2010/main" w="19050">
                  <a:solidFill>
                    <a:srgbClr val="000000"/>
                  </a:solidFill>
                  <a:round/>
                </a14:hiddenLine>
              </a:ext>
            </a:extLst>
          </p:spPr>
          <p:txBody>
            <a:bodyPr anchor="ctr"/>
            <a:p>
              <a:pPr algn="ctr"/>
              <a:endParaRPr sz="2400">
                <a:cs typeface="+mn-ea"/>
                <a:sym typeface="+mn-lt"/>
              </a:endParaRPr>
            </a:p>
          </p:txBody>
        </p:sp>
      </p:grpSp>
      <p:sp>
        <p:nvSpPr>
          <p:cNvPr id="54" name="文本框 53"/>
          <p:cNvSpPr txBox="1"/>
          <p:nvPr/>
        </p:nvSpPr>
        <p:spPr>
          <a:xfrm>
            <a:off x="2908935" y="2577465"/>
            <a:ext cx="7456805" cy="2306955"/>
          </a:xfrm>
          <a:prstGeom prst="rect">
            <a:avLst/>
          </a:prstGeom>
          <a:noFill/>
        </p:spPr>
        <p:txBody>
          <a:bodyPr wrap="square" rtlCol="0">
            <a:spAutoFit/>
          </a:bodyPr>
          <a:p>
            <a:pPr marL="0" indent="0" fontAlgn="auto">
              <a:lnSpc>
                <a:spcPct val="150000"/>
              </a:lnSpc>
              <a:buNone/>
            </a:pPr>
            <a:r>
              <a:rPr lang="zh-CN" altLang="en-US" sz="2400" dirty="0" smtClean="0">
                <a:sym typeface="+mn-ea"/>
              </a:rPr>
              <a:t>目前，在医学领域已经使用生成对抗网络进行医学影像数据集的生成。但是，尚没有将GAN用于电力设备图像扩充的研究，本课题首次将生成对抗网络用于电力设备图像的扩充。</a:t>
            </a:r>
            <a:endParaRPr lang="zh-CN" altLang="en-US" sz="2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endParaRPr>
          </a:p>
        </p:txBody>
      </p:sp>
      <p:pic>
        <p:nvPicPr>
          <p:cNvPr id="56" name="图片 55" descr="创新点"/>
          <p:cNvPicPr>
            <a:picLocks noChangeAspect="1"/>
          </p:cNvPicPr>
          <p:nvPr/>
        </p:nvPicPr>
        <p:blipFill>
          <a:blip r:embed="rId1"/>
          <a:stretch>
            <a:fillRect/>
          </a:stretch>
        </p:blipFill>
        <p:spPr>
          <a:xfrm>
            <a:off x="2061210" y="2070735"/>
            <a:ext cx="468630" cy="4686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2984014" y="146880"/>
            <a:ext cx="10972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研究计划</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39" name="文本框 38"/>
          <p:cNvSpPr txBox="1"/>
          <p:nvPr/>
        </p:nvSpPr>
        <p:spPr>
          <a:xfrm>
            <a:off x="7271685" y="146880"/>
            <a:ext cx="1097280" cy="368300"/>
          </a:xfrm>
          <a:prstGeom prst="rect">
            <a:avLst/>
          </a:prstGeom>
          <a:noFill/>
        </p:spPr>
        <p:txBody>
          <a:bodyPr wrap="none" rtlCol="0">
            <a:spAutoFit/>
            <a:scene3d>
              <a:camera prst="orthographicFront"/>
              <a:lightRig rig="threePt" dir="t"/>
            </a:scene3d>
          </a:bodyPr>
          <a:p>
            <a:r>
              <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成果形式</a:t>
            </a:r>
            <a:endPar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40" name="文本框 39"/>
          <p:cNvSpPr txBox="1"/>
          <p:nvPr/>
        </p:nvSpPr>
        <p:spPr>
          <a:xfrm>
            <a:off x="4934885" y="146880"/>
            <a:ext cx="17830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学位论文创新点</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94" name="矩形 93"/>
          <p:cNvSpPr/>
          <p:nvPr/>
        </p:nvSpPr>
        <p:spPr>
          <a:xfrm>
            <a:off x="7047865" y="-12065"/>
            <a:ext cx="1591945" cy="7092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5" name="文本框 94"/>
          <p:cNvSpPr txBox="1"/>
          <p:nvPr/>
        </p:nvSpPr>
        <p:spPr>
          <a:xfrm>
            <a:off x="2989729" y="159580"/>
            <a:ext cx="10972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研究计划</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96" name="文本框 95"/>
          <p:cNvSpPr txBox="1"/>
          <p:nvPr/>
        </p:nvSpPr>
        <p:spPr>
          <a:xfrm>
            <a:off x="7271685" y="159580"/>
            <a:ext cx="1097280" cy="368300"/>
          </a:xfrm>
          <a:prstGeom prst="rect">
            <a:avLst/>
          </a:prstGeom>
          <a:noFill/>
        </p:spPr>
        <p:txBody>
          <a:bodyPr wrap="none" rtlCol="0">
            <a:spAutoFit/>
            <a:scene3d>
              <a:camera prst="orthographicFront"/>
              <a:lightRig rig="threePt" dir="t"/>
            </a:scene3d>
          </a:bodyPr>
          <a:p>
            <a:r>
              <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成果形式</a:t>
            </a:r>
            <a:endPar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6" name="文本框 5"/>
          <p:cNvSpPr txBox="1"/>
          <p:nvPr/>
        </p:nvSpPr>
        <p:spPr>
          <a:xfrm>
            <a:off x="4934885" y="159580"/>
            <a:ext cx="17830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学位论文创新点</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grpSp>
        <p:nvGrpSpPr>
          <p:cNvPr id="56" name="组合 55"/>
          <p:cNvGrpSpPr/>
          <p:nvPr/>
        </p:nvGrpSpPr>
        <p:grpSpPr>
          <a:xfrm>
            <a:off x="3824728" y="1528549"/>
            <a:ext cx="4469470" cy="4340635"/>
            <a:chOff x="3994918" y="1713605"/>
            <a:chExt cx="3744913" cy="3636964"/>
          </a:xfrm>
        </p:grpSpPr>
        <p:sp>
          <p:nvSpPr>
            <p:cNvPr id="57" name="Freeform 5"/>
            <p:cNvSpPr/>
            <p:nvPr/>
          </p:nvSpPr>
          <p:spPr bwMode="auto">
            <a:xfrm>
              <a:off x="4650556" y="2305744"/>
              <a:ext cx="2619375" cy="3044825"/>
            </a:xfrm>
            <a:custGeom>
              <a:avLst/>
              <a:gdLst>
                <a:gd name="T0" fmla="*/ 553107085 w 5977"/>
                <a:gd name="T1" fmla="*/ 70285550 h 6949"/>
                <a:gd name="T2" fmla="*/ 487233550 w 5977"/>
                <a:gd name="T3" fmla="*/ 359685891 h 6949"/>
                <a:gd name="T4" fmla="*/ 350301198 w 5977"/>
                <a:gd name="T5" fmla="*/ 115798432 h 6949"/>
                <a:gd name="T6" fmla="*/ 336665723 w 5977"/>
                <a:gd name="T7" fmla="*/ 128664779 h 6949"/>
                <a:gd name="T8" fmla="*/ 487425501 w 5977"/>
                <a:gd name="T9" fmla="*/ 487966836 h 6949"/>
                <a:gd name="T10" fmla="*/ 426737689 w 5977"/>
                <a:gd name="T11" fmla="*/ 535784040 h 6949"/>
                <a:gd name="T12" fmla="*/ 102747252 w 5977"/>
                <a:gd name="T13" fmla="*/ 361990214 h 6949"/>
                <a:gd name="T14" fmla="*/ 72211396 w 5977"/>
                <a:gd name="T15" fmla="*/ 375625106 h 6949"/>
                <a:gd name="T16" fmla="*/ 300559805 w 5977"/>
                <a:gd name="T17" fmla="*/ 476252431 h 6949"/>
                <a:gd name="T18" fmla="*/ 458810023 w 5977"/>
                <a:gd name="T19" fmla="*/ 679236091 h 6949"/>
                <a:gd name="T20" fmla="*/ 410029258 w 5977"/>
                <a:gd name="T21" fmla="*/ 814238084 h 6949"/>
                <a:gd name="T22" fmla="*/ 2304717 w 5977"/>
                <a:gd name="T23" fmla="*/ 744144451 h 6949"/>
                <a:gd name="T24" fmla="*/ 0 w 5977"/>
                <a:gd name="T25" fmla="*/ 778519119 h 6949"/>
                <a:gd name="T26" fmla="*/ 419439638 w 5977"/>
                <a:gd name="T27" fmla="*/ 879530717 h 6949"/>
                <a:gd name="T28" fmla="*/ 430770396 w 5977"/>
                <a:gd name="T29" fmla="*/ 1158560951 h 6949"/>
                <a:gd name="T30" fmla="*/ 300559805 w 5977"/>
                <a:gd name="T31" fmla="*/ 1274167466 h 6949"/>
                <a:gd name="T32" fmla="*/ 174382360 w 5977"/>
                <a:gd name="T33" fmla="*/ 1298364383 h 6949"/>
                <a:gd name="T34" fmla="*/ 763979262 w 5977"/>
                <a:gd name="T35" fmla="*/ 1322752778 h 6949"/>
                <a:gd name="T36" fmla="*/ 853474940 w 5977"/>
                <a:gd name="T37" fmla="*/ 1303164944 h 6949"/>
                <a:gd name="T38" fmla="*/ 766283979 w 5977"/>
                <a:gd name="T39" fmla="*/ 1282233251 h 6949"/>
                <a:gd name="T40" fmla="*/ 599391621 w 5977"/>
                <a:gd name="T41" fmla="*/ 1171043463 h 6949"/>
                <a:gd name="T42" fmla="*/ 595934326 w 5977"/>
                <a:gd name="T43" fmla="*/ 916593980 h 6949"/>
                <a:gd name="T44" fmla="*/ 886123563 w 5977"/>
                <a:gd name="T45" fmla="*/ 798298870 h 6949"/>
                <a:gd name="T46" fmla="*/ 1147889272 w 5977"/>
                <a:gd name="T47" fmla="*/ 773910474 h 6949"/>
                <a:gd name="T48" fmla="*/ 1146544744 w 5977"/>
                <a:gd name="T49" fmla="*/ 735310997 h 6949"/>
                <a:gd name="T50" fmla="*/ 1096611840 w 5977"/>
                <a:gd name="T51" fmla="*/ 748561178 h 6949"/>
                <a:gd name="T52" fmla="*/ 589788853 w 5977"/>
                <a:gd name="T53" fmla="*/ 814814274 h 6949"/>
                <a:gd name="T54" fmla="*/ 635305150 w 5977"/>
                <a:gd name="T55" fmla="*/ 568238220 h 6949"/>
                <a:gd name="T56" fmla="*/ 1048982776 w 5977"/>
                <a:gd name="T57" fmla="*/ 422866120 h 6949"/>
                <a:gd name="T58" fmla="*/ 1035347301 w 5977"/>
                <a:gd name="T59" fmla="*/ 406926906 h 6949"/>
                <a:gd name="T60" fmla="*/ 734403157 w 5977"/>
                <a:gd name="T61" fmla="*/ 474524299 h 6949"/>
                <a:gd name="T62" fmla="*/ 560020797 w 5977"/>
                <a:gd name="T63" fmla="*/ 545386039 h 6949"/>
                <a:gd name="T64" fmla="*/ 592093570 w 5977"/>
                <a:gd name="T65" fmla="*/ 456472680 h 6949"/>
                <a:gd name="T66" fmla="*/ 779535115 w 5977"/>
                <a:gd name="T67" fmla="*/ 194533602 h 6949"/>
                <a:gd name="T68" fmla="*/ 656430626 w 5977"/>
                <a:gd name="T69" fmla="*/ 351812462 h 6949"/>
                <a:gd name="T70" fmla="*/ 538895321 w 5977"/>
                <a:gd name="T71" fmla="*/ 408463120 h 6949"/>
                <a:gd name="T72" fmla="*/ 572120233 w 5977"/>
                <a:gd name="T73" fmla="*/ 103700193 h 6949"/>
                <a:gd name="T74" fmla="*/ 563093753 w 5977"/>
                <a:gd name="T75" fmla="*/ 191917 h 6949"/>
                <a:gd name="T76" fmla="*/ 534862176 w 5977"/>
                <a:gd name="T77" fmla="*/ 0 h 69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77" h="6949">
                  <a:moveTo>
                    <a:pt x="2785" y="0"/>
                  </a:moveTo>
                  <a:cubicBezTo>
                    <a:pt x="2841" y="42"/>
                    <a:pt x="2858" y="134"/>
                    <a:pt x="2880" y="366"/>
                  </a:cubicBezTo>
                  <a:cubicBezTo>
                    <a:pt x="2910" y="674"/>
                    <a:pt x="2891" y="857"/>
                    <a:pt x="2760" y="1513"/>
                  </a:cubicBezTo>
                  <a:cubicBezTo>
                    <a:pt x="2638" y="2133"/>
                    <a:pt x="2639" y="2130"/>
                    <a:pt x="2537" y="1873"/>
                  </a:cubicBezTo>
                  <a:cubicBezTo>
                    <a:pt x="2413" y="1562"/>
                    <a:pt x="2149" y="1060"/>
                    <a:pt x="1997" y="847"/>
                  </a:cubicBezTo>
                  <a:cubicBezTo>
                    <a:pt x="1912" y="730"/>
                    <a:pt x="1834" y="619"/>
                    <a:pt x="1824" y="603"/>
                  </a:cubicBezTo>
                  <a:cubicBezTo>
                    <a:pt x="1821" y="599"/>
                    <a:pt x="1822" y="588"/>
                    <a:pt x="1825" y="573"/>
                  </a:cubicBezTo>
                  <a:cubicBezTo>
                    <a:pt x="1802" y="607"/>
                    <a:pt x="1779" y="639"/>
                    <a:pt x="1753" y="670"/>
                  </a:cubicBezTo>
                  <a:cubicBezTo>
                    <a:pt x="1818" y="723"/>
                    <a:pt x="2054" y="1118"/>
                    <a:pt x="2190" y="1400"/>
                  </a:cubicBezTo>
                  <a:cubicBezTo>
                    <a:pt x="2346" y="1724"/>
                    <a:pt x="2539" y="2359"/>
                    <a:pt x="2538" y="2541"/>
                  </a:cubicBezTo>
                  <a:cubicBezTo>
                    <a:pt x="2537" y="2685"/>
                    <a:pt x="2494" y="2855"/>
                    <a:pt x="2446" y="2903"/>
                  </a:cubicBezTo>
                  <a:cubicBezTo>
                    <a:pt x="2409" y="2940"/>
                    <a:pt x="2382" y="2926"/>
                    <a:pt x="2222" y="2790"/>
                  </a:cubicBezTo>
                  <a:cubicBezTo>
                    <a:pt x="1978" y="2584"/>
                    <a:pt x="1756" y="2436"/>
                    <a:pt x="1436" y="2266"/>
                  </a:cubicBezTo>
                  <a:cubicBezTo>
                    <a:pt x="1187" y="2133"/>
                    <a:pt x="694" y="1925"/>
                    <a:pt x="535" y="1885"/>
                  </a:cubicBezTo>
                  <a:cubicBezTo>
                    <a:pt x="470" y="1868"/>
                    <a:pt x="435" y="1856"/>
                    <a:pt x="420" y="1823"/>
                  </a:cubicBezTo>
                  <a:cubicBezTo>
                    <a:pt x="408" y="1868"/>
                    <a:pt x="393" y="1913"/>
                    <a:pt x="376" y="1956"/>
                  </a:cubicBezTo>
                  <a:cubicBezTo>
                    <a:pt x="383" y="1953"/>
                    <a:pt x="389" y="1951"/>
                    <a:pt x="395" y="1951"/>
                  </a:cubicBezTo>
                  <a:cubicBezTo>
                    <a:pt x="549" y="1951"/>
                    <a:pt x="1204" y="2247"/>
                    <a:pt x="1565" y="2480"/>
                  </a:cubicBezTo>
                  <a:cubicBezTo>
                    <a:pt x="1801" y="2632"/>
                    <a:pt x="2168" y="2981"/>
                    <a:pt x="2287" y="3167"/>
                  </a:cubicBezTo>
                  <a:cubicBezTo>
                    <a:pt x="2358" y="3279"/>
                    <a:pt x="2375" y="3338"/>
                    <a:pt x="2389" y="3537"/>
                  </a:cubicBezTo>
                  <a:cubicBezTo>
                    <a:pt x="2407" y="3784"/>
                    <a:pt x="2356" y="4253"/>
                    <a:pt x="2309" y="4282"/>
                  </a:cubicBezTo>
                  <a:cubicBezTo>
                    <a:pt x="2294" y="4291"/>
                    <a:pt x="2216" y="4272"/>
                    <a:pt x="2135" y="4240"/>
                  </a:cubicBezTo>
                  <a:cubicBezTo>
                    <a:pt x="1771" y="4095"/>
                    <a:pt x="1129" y="3975"/>
                    <a:pt x="401" y="3915"/>
                  </a:cubicBezTo>
                  <a:cubicBezTo>
                    <a:pt x="234" y="3901"/>
                    <a:pt x="89" y="3886"/>
                    <a:pt x="12" y="3875"/>
                  </a:cubicBezTo>
                  <a:cubicBezTo>
                    <a:pt x="12" y="3877"/>
                    <a:pt x="12" y="3878"/>
                    <a:pt x="12" y="3880"/>
                  </a:cubicBezTo>
                  <a:cubicBezTo>
                    <a:pt x="12" y="3939"/>
                    <a:pt x="8" y="3997"/>
                    <a:pt x="0" y="4054"/>
                  </a:cubicBezTo>
                  <a:lnTo>
                    <a:pt x="229" y="4057"/>
                  </a:lnTo>
                  <a:cubicBezTo>
                    <a:pt x="1035" y="4066"/>
                    <a:pt x="1849" y="4284"/>
                    <a:pt x="2184" y="4580"/>
                  </a:cubicBezTo>
                  <a:cubicBezTo>
                    <a:pt x="2296" y="4678"/>
                    <a:pt x="2311" y="4707"/>
                    <a:pt x="2329" y="4848"/>
                  </a:cubicBezTo>
                  <a:cubicBezTo>
                    <a:pt x="2353" y="5035"/>
                    <a:pt x="2303" y="5720"/>
                    <a:pt x="2243" y="6033"/>
                  </a:cubicBezTo>
                  <a:cubicBezTo>
                    <a:pt x="2219" y="6155"/>
                    <a:pt x="2177" y="6286"/>
                    <a:pt x="2148" y="6324"/>
                  </a:cubicBezTo>
                  <a:cubicBezTo>
                    <a:pt x="2078" y="6419"/>
                    <a:pt x="1739" y="6599"/>
                    <a:pt x="1565" y="6635"/>
                  </a:cubicBezTo>
                  <a:cubicBezTo>
                    <a:pt x="1488" y="6651"/>
                    <a:pt x="1312" y="6682"/>
                    <a:pt x="1175" y="6704"/>
                  </a:cubicBezTo>
                  <a:cubicBezTo>
                    <a:pt x="1037" y="6727"/>
                    <a:pt x="917" y="6752"/>
                    <a:pt x="908" y="6761"/>
                  </a:cubicBezTo>
                  <a:cubicBezTo>
                    <a:pt x="846" y="6823"/>
                    <a:pt x="1154" y="6882"/>
                    <a:pt x="1733" y="6919"/>
                  </a:cubicBezTo>
                  <a:cubicBezTo>
                    <a:pt x="2214" y="6949"/>
                    <a:pt x="3600" y="6930"/>
                    <a:pt x="3978" y="6888"/>
                  </a:cubicBezTo>
                  <a:cubicBezTo>
                    <a:pt x="4141" y="6870"/>
                    <a:pt x="4313" y="6840"/>
                    <a:pt x="4359" y="6821"/>
                  </a:cubicBezTo>
                  <a:lnTo>
                    <a:pt x="4444" y="6786"/>
                  </a:lnTo>
                  <a:lnTo>
                    <a:pt x="4380" y="6752"/>
                  </a:lnTo>
                  <a:cubicBezTo>
                    <a:pt x="4344" y="6733"/>
                    <a:pt x="4169" y="6699"/>
                    <a:pt x="3990" y="6677"/>
                  </a:cubicBezTo>
                  <a:cubicBezTo>
                    <a:pt x="3636" y="6633"/>
                    <a:pt x="3384" y="6538"/>
                    <a:pt x="3223" y="6387"/>
                  </a:cubicBezTo>
                  <a:cubicBezTo>
                    <a:pt x="3147" y="6317"/>
                    <a:pt x="3136" y="6284"/>
                    <a:pt x="3121" y="6098"/>
                  </a:cubicBezTo>
                  <a:cubicBezTo>
                    <a:pt x="3098" y="5808"/>
                    <a:pt x="3092" y="5584"/>
                    <a:pt x="3098" y="5147"/>
                  </a:cubicBezTo>
                  <a:lnTo>
                    <a:pt x="3103" y="4773"/>
                  </a:lnTo>
                  <a:lnTo>
                    <a:pt x="3201" y="4665"/>
                  </a:lnTo>
                  <a:cubicBezTo>
                    <a:pt x="3389" y="4458"/>
                    <a:pt x="3879" y="4281"/>
                    <a:pt x="4614" y="4157"/>
                  </a:cubicBezTo>
                  <a:cubicBezTo>
                    <a:pt x="4997" y="4092"/>
                    <a:pt x="5912" y="4000"/>
                    <a:pt x="5966" y="4021"/>
                  </a:cubicBezTo>
                  <a:cubicBezTo>
                    <a:pt x="5969" y="4022"/>
                    <a:pt x="5973" y="4026"/>
                    <a:pt x="5977" y="4030"/>
                  </a:cubicBezTo>
                  <a:cubicBezTo>
                    <a:pt x="5971" y="3983"/>
                    <a:pt x="5968" y="3935"/>
                    <a:pt x="5968" y="3887"/>
                  </a:cubicBezTo>
                  <a:cubicBezTo>
                    <a:pt x="5968" y="3867"/>
                    <a:pt x="5969" y="3848"/>
                    <a:pt x="5970" y="3829"/>
                  </a:cubicBezTo>
                  <a:cubicBezTo>
                    <a:pt x="5961" y="3854"/>
                    <a:pt x="5951" y="3871"/>
                    <a:pt x="5942" y="3877"/>
                  </a:cubicBezTo>
                  <a:cubicBezTo>
                    <a:pt x="5925" y="3888"/>
                    <a:pt x="5821" y="3898"/>
                    <a:pt x="5710" y="3898"/>
                  </a:cubicBezTo>
                  <a:cubicBezTo>
                    <a:pt x="5247" y="3899"/>
                    <a:pt x="4355" y="4013"/>
                    <a:pt x="3586" y="4169"/>
                  </a:cubicBezTo>
                  <a:cubicBezTo>
                    <a:pt x="3302" y="4226"/>
                    <a:pt x="3085" y="4257"/>
                    <a:pt x="3071" y="4243"/>
                  </a:cubicBezTo>
                  <a:cubicBezTo>
                    <a:pt x="3043" y="4215"/>
                    <a:pt x="2962" y="3612"/>
                    <a:pt x="2962" y="3431"/>
                  </a:cubicBezTo>
                  <a:cubicBezTo>
                    <a:pt x="2962" y="3287"/>
                    <a:pt x="3037" y="3185"/>
                    <a:pt x="3308" y="2959"/>
                  </a:cubicBezTo>
                  <a:cubicBezTo>
                    <a:pt x="3708" y="2626"/>
                    <a:pt x="4264" y="2412"/>
                    <a:pt x="5130" y="2260"/>
                  </a:cubicBezTo>
                  <a:lnTo>
                    <a:pt x="5462" y="2202"/>
                  </a:lnTo>
                  <a:cubicBezTo>
                    <a:pt x="5441" y="2169"/>
                    <a:pt x="5420" y="2136"/>
                    <a:pt x="5403" y="2101"/>
                  </a:cubicBezTo>
                  <a:cubicBezTo>
                    <a:pt x="5400" y="2110"/>
                    <a:pt x="5397" y="2116"/>
                    <a:pt x="5391" y="2119"/>
                  </a:cubicBezTo>
                  <a:cubicBezTo>
                    <a:pt x="5374" y="2130"/>
                    <a:pt x="5204" y="2161"/>
                    <a:pt x="5015" y="2189"/>
                  </a:cubicBezTo>
                  <a:cubicBezTo>
                    <a:pt x="4603" y="2249"/>
                    <a:pt x="4090" y="2371"/>
                    <a:pt x="3824" y="2471"/>
                  </a:cubicBezTo>
                  <a:cubicBezTo>
                    <a:pt x="3718" y="2511"/>
                    <a:pt x="3480" y="2623"/>
                    <a:pt x="3296" y="2720"/>
                  </a:cubicBezTo>
                  <a:cubicBezTo>
                    <a:pt x="2967" y="2892"/>
                    <a:pt x="2959" y="2895"/>
                    <a:pt x="2916" y="2840"/>
                  </a:cubicBezTo>
                  <a:cubicBezTo>
                    <a:pt x="2888" y="2802"/>
                    <a:pt x="2878" y="2747"/>
                    <a:pt x="2887" y="2673"/>
                  </a:cubicBezTo>
                  <a:cubicBezTo>
                    <a:pt x="2899" y="2585"/>
                    <a:pt x="2938" y="2526"/>
                    <a:pt x="3083" y="2377"/>
                  </a:cubicBezTo>
                  <a:cubicBezTo>
                    <a:pt x="3474" y="1976"/>
                    <a:pt x="3779" y="1561"/>
                    <a:pt x="3990" y="1139"/>
                  </a:cubicBezTo>
                  <a:cubicBezTo>
                    <a:pt x="4014" y="1091"/>
                    <a:pt x="4038" y="1048"/>
                    <a:pt x="4059" y="1013"/>
                  </a:cubicBezTo>
                  <a:cubicBezTo>
                    <a:pt x="4029" y="994"/>
                    <a:pt x="4001" y="975"/>
                    <a:pt x="3973" y="953"/>
                  </a:cubicBezTo>
                  <a:cubicBezTo>
                    <a:pt x="3895" y="1157"/>
                    <a:pt x="3635" y="1579"/>
                    <a:pt x="3418" y="1832"/>
                  </a:cubicBezTo>
                  <a:cubicBezTo>
                    <a:pt x="3264" y="2012"/>
                    <a:pt x="2893" y="2318"/>
                    <a:pt x="2830" y="2318"/>
                  </a:cubicBezTo>
                  <a:cubicBezTo>
                    <a:pt x="2793" y="2318"/>
                    <a:pt x="2789" y="2289"/>
                    <a:pt x="2806" y="2127"/>
                  </a:cubicBezTo>
                  <a:cubicBezTo>
                    <a:pt x="2817" y="2022"/>
                    <a:pt x="2845" y="1835"/>
                    <a:pt x="2867" y="1711"/>
                  </a:cubicBezTo>
                  <a:cubicBezTo>
                    <a:pt x="2974" y="1120"/>
                    <a:pt x="2996" y="891"/>
                    <a:pt x="2979" y="540"/>
                  </a:cubicBezTo>
                  <a:cubicBezTo>
                    <a:pt x="2970" y="346"/>
                    <a:pt x="2955" y="140"/>
                    <a:pt x="2946" y="84"/>
                  </a:cubicBezTo>
                  <a:lnTo>
                    <a:pt x="2932" y="1"/>
                  </a:lnTo>
                  <a:cubicBezTo>
                    <a:pt x="2909" y="2"/>
                    <a:pt x="2886" y="3"/>
                    <a:pt x="2863" y="3"/>
                  </a:cubicBezTo>
                  <a:cubicBezTo>
                    <a:pt x="2836" y="3"/>
                    <a:pt x="2811" y="2"/>
                    <a:pt x="2785" y="0"/>
                  </a:cubicBezTo>
                  <a:close/>
                </a:path>
              </a:pathLst>
            </a:custGeom>
            <a:solidFill>
              <a:schemeClr val="accent3"/>
            </a:solidFill>
            <a:ln>
              <a:noFill/>
            </a:ln>
          </p:spPr>
          <p:txBody>
            <a:bodyPr lIns="91431" tIns="45715" rIns="91431" bIns="45715"/>
            <a:lstStyle/>
            <a:p>
              <a:endParaRPr lang="zh-CN" altLang="en-US">
                <a:solidFill>
                  <a:schemeClr val="tx1">
                    <a:lumMod val="65000"/>
                    <a:lumOff val="35000"/>
                  </a:schemeClr>
                </a:solidFill>
              </a:endParaRPr>
            </a:p>
          </p:txBody>
        </p:sp>
        <p:sp>
          <p:nvSpPr>
            <p:cNvPr id="58" name="橢圓 4"/>
            <p:cNvSpPr/>
            <p:nvPr/>
          </p:nvSpPr>
          <p:spPr>
            <a:xfrm>
              <a:off x="4190182" y="2678805"/>
              <a:ext cx="712787" cy="711200"/>
            </a:xfrm>
            <a:prstGeom prst="ellipse">
              <a:avLst/>
            </a:prstGeom>
            <a:solidFill>
              <a:schemeClr val="dk1">
                <a:lumMod val="100000"/>
              </a:schemeClr>
            </a:solidFill>
            <a:ln w="25400" cap="flat" cmpd="sng" algn="ctr">
              <a:noFill/>
              <a:prstDash val="solid"/>
              <a:headEnd type="none" w="med" len="med"/>
              <a:tailEnd type="none" w="med" len="med"/>
            </a:ln>
            <a:effectLst/>
          </p:spPr>
          <p:txBody>
            <a:bodyPr lIns="91431" tIns="45715" rIns="91431" bIns="45715"/>
            <a:lstStyle/>
            <a:p>
              <a:pPr marL="233680" indent="-233680">
                <a:lnSpc>
                  <a:spcPct val="95000"/>
                </a:lnSpc>
                <a:spcBef>
                  <a:spcPct val="50000"/>
                </a:spcBef>
                <a:spcAft>
                  <a:spcPct val="35000"/>
                </a:spcAft>
                <a:buClr>
                  <a:srgbClr val="678BA8"/>
                </a:buClr>
                <a:buFontTx/>
                <a:buChar char="•"/>
                <a:defRPr/>
              </a:pPr>
              <a:endParaRPr lang="zh-TW" altLang="en-US" sz="3200" kern="0" dirty="0">
                <a:solidFill>
                  <a:schemeClr val="tx1">
                    <a:lumMod val="65000"/>
                    <a:lumOff val="35000"/>
                  </a:schemeClr>
                </a:solidFill>
                <a:latin typeface="Arial" panose="020B0604020202020204"/>
                <a:ea typeface="Microsoft JhengHei" panose="020B0604030504040204" charset="-120"/>
              </a:endParaRPr>
            </a:p>
          </p:txBody>
        </p:sp>
        <p:sp>
          <p:nvSpPr>
            <p:cNvPr id="59" name="橢圓 6"/>
            <p:cNvSpPr/>
            <p:nvPr/>
          </p:nvSpPr>
          <p:spPr>
            <a:xfrm>
              <a:off x="5603057" y="1713605"/>
              <a:ext cx="712787" cy="712788"/>
            </a:xfrm>
            <a:prstGeom prst="ellipse">
              <a:avLst/>
            </a:prstGeom>
            <a:solidFill>
              <a:schemeClr val="dk1">
                <a:lumMod val="100000"/>
              </a:schemeClr>
            </a:solidFill>
            <a:ln w="25400" cap="flat" cmpd="sng" algn="ctr">
              <a:noFill/>
              <a:prstDash val="solid"/>
              <a:headEnd type="none" w="med" len="med"/>
              <a:tailEnd type="none" w="med" len="med"/>
            </a:ln>
            <a:effectLst/>
          </p:spPr>
          <p:txBody>
            <a:bodyPr lIns="91431" tIns="45715" rIns="91431" bIns="45715"/>
            <a:lstStyle/>
            <a:p>
              <a:pPr marL="233680" indent="-233680">
                <a:lnSpc>
                  <a:spcPct val="95000"/>
                </a:lnSpc>
                <a:spcBef>
                  <a:spcPct val="50000"/>
                </a:spcBef>
                <a:spcAft>
                  <a:spcPct val="35000"/>
                </a:spcAft>
                <a:buClr>
                  <a:srgbClr val="678BA8"/>
                </a:buClr>
                <a:buFontTx/>
                <a:buChar char="•"/>
                <a:defRPr/>
              </a:pPr>
              <a:endParaRPr lang="zh-TW" altLang="en-US" sz="3200" kern="0" dirty="0">
                <a:solidFill>
                  <a:schemeClr val="tx1">
                    <a:lumMod val="65000"/>
                    <a:lumOff val="35000"/>
                  </a:schemeClr>
                </a:solidFill>
                <a:latin typeface="Arial" panose="020B0604020202020204"/>
                <a:ea typeface="Microsoft JhengHei" panose="020B0604030504040204" charset="-120"/>
              </a:endParaRPr>
            </a:p>
          </p:txBody>
        </p:sp>
        <p:sp>
          <p:nvSpPr>
            <p:cNvPr id="60" name="橢圓 8"/>
            <p:cNvSpPr/>
            <p:nvPr/>
          </p:nvSpPr>
          <p:spPr>
            <a:xfrm>
              <a:off x="6912743" y="2921693"/>
              <a:ext cx="712788" cy="711200"/>
            </a:xfrm>
            <a:prstGeom prst="ellipse">
              <a:avLst/>
            </a:prstGeom>
            <a:solidFill>
              <a:schemeClr val="dk1">
                <a:lumMod val="100000"/>
              </a:schemeClr>
            </a:solidFill>
            <a:ln w="25400" cap="flat" cmpd="sng" algn="ctr">
              <a:noFill/>
              <a:prstDash val="solid"/>
              <a:headEnd type="none" w="med" len="med"/>
              <a:tailEnd type="none" w="med" len="med"/>
            </a:ln>
            <a:effectLst/>
          </p:spPr>
          <p:txBody>
            <a:bodyPr lIns="91431" tIns="45715" rIns="91431" bIns="45715"/>
            <a:lstStyle/>
            <a:p>
              <a:pPr marL="233680" indent="-233680">
                <a:lnSpc>
                  <a:spcPct val="95000"/>
                </a:lnSpc>
                <a:spcBef>
                  <a:spcPct val="50000"/>
                </a:spcBef>
                <a:spcAft>
                  <a:spcPct val="35000"/>
                </a:spcAft>
                <a:buClr>
                  <a:srgbClr val="678BA8"/>
                </a:buClr>
                <a:buFontTx/>
                <a:buChar char="•"/>
                <a:defRPr/>
              </a:pPr>
              <a:endParaRPr lang="zh-TW" altLang="en-US" sz="3200" kern="0" dirty="0">
                <a:solidFill>
                  <a:schemeClr val="tx1">
                    <a:lumMod val="65000"/>
                    <a:lumOff val="35000"/>
                  </a:schemeClr>
                </a:solidFill>
                <a:latin typeface="Arial" panose="020B0604020202020204"/>
                <a:ea typeface="Microsoft JhengHei" panose="020B0604030504040204" charset="-120"/>
              </a:endParaRPr>
            </a:p>
          </p:txBody>
        </p:sp>
        <p:sp>
          <p:nvSpPr>
            <p:cNvPr id="62" name="橢圓 3"/>
            <p:cNvSpPr/>
            <p:nvPr/>
          </p:nvSpPr>
          <p:spPr>
            <a:xfrm>
              <a:off x="3994918" y="3642419"/>
              <a:ext cx="711200" cy="712787"/>
            </a:xfrm>
            <a:prstGeom prst="ellipse">
              <a:avLst/>
            </a:prstGeom>
            <a:solidFill>
              <a:schemeClr val="bg1">
                <a:lumMod val="50000"/>
              </a:schemeClr>
            </a:solidFill>
            <a:ln w="25400" cap="flat" cmpd="sng" algn="ctr">
              <a:noFill/>
              <a:prstDash val="solid"/>
              <a:headEnd type="none" w="med" len="med"/>
              <a:tailEnd type="none" w="med" len="med"/>
            </a:ln>
            <a:effectLst/>
          </p:spPr>
          <p:txBody>
            <a:bodyPr/>
            <a:lstStyle/>
            <a:p>
              <a:pPr marL="233680" indent="-233680">
                <a:lnSpc>
                  <a:spcPct val="95000"/>
                </a:lnSpc>
                <a:spcBef>
                  <a:spcPct val="50000"/>
                </a:spcBef>
                <a:spcAft>
                  <a:spcPct val="35000"/>
                </a:spcAft>
                <a:buClr>
                  <a:srgbClr val="678BA8"/>
                </a:buClr>
                <a:buFontTx/>
                <a:buChar char="•"/>
                <a:defRPr/>
              </a:pPr>
              <a:endParaRPr lang="zh-TW" altLang="en-US" sz="3200" kern="0" dirty="0">
                <a:solidFill>
                  <a:schemeClr val="tx1">
                    <a:lumMod val="65000"/>
                    <a:lumOff val="35000"/>
                  </a:schemeClr>
                </a:solidFill>
                <a:latin typeface="Arial" panose="020B0604020202020204"/>
                <a:ea typeface="Microsoft JhengHei" panose="020B0604030504040204" charset="-120"/>
              </a:endParaRPr>
            </a:p>
          </p:txBody>
        </p:sp>
        <p:grpSp>
          <p:nvGrpSpPr>
            <p:cNvPr id="64" name="组合 63"/>
            <p:cNvGrpSpPr/>
            <p:nvPr/>
          </p:nvGrpSpPr>
          <p:grpSpPr>
            <a:xfrm>
              <a:off x="4810893" y="2150168"/>
              <a:ext cx="712788" cy="711200"/>
              <a:chOff x="3719072" y="1304007"/>
              <a:chExt cx="712788" cy="711200"/>
            </a:xfrm>
          </p:grpSpPr>
          <p:sp>
            <p:nvSpPr>
              <p:cNvPr id="65" name="橢圓 5"/>
              <p:cNvSpPr/>
              <p:nvPr/>
            </p:nvSpPr>
            <p:spPr>
              <a:xfrm>
                <a:off x="3719072" y="1304007"/>
                <a:ext cx="712788" cy="711200"/>
              </a:xfrm>
              <a:prstGeom prst="ellipse">
                <a:avLst/>
              </a:prstGeom>
              <a:solidFill>
                <a:schemeClr val="tx1">
                  <a:lumMod val="95000"/>
                  <a:lumOff val="5000"/>
                </a:schemeClr>
              </a:solidFill>
              <a:ln w="25400" cap="flat" cmpd="sng" algn="ctr">
                <a:noFill/>
                <a:prstDash val="solid"/>
                <a:headEnd type="none" w="med" len="med"/>
                <a:tailEnd type="none" w="med" len="med"/>
              </a:ln>
              <a:effectLst/>
            </p:spPr>
            <p:txBody>
              <a:bodyPr/>
              <a:lstStyle/>
              <a:p>
                <a:pPr marL="233680" indent="-233680">
                  <a:lnSpc>
                    <a:spcPct val="95000"/>
                  </a:lnSpc>
                  <a:spcBef>
                    <a:spcPct val="50000"/>
                  </a:spcBef>
                  <a:spcAft>
                    <a:spcPct val="35000"/>
                  </a:spcAft>
                  <a:buClr>
                    <a:srgbClr val="678BA8"/>
                  </a:buClr>
                  <a:buFontTx/>
                  <a:buChar char="•"/>
                  <a:defRPr/>
                </a:pPr>
                <a:endParaRPr lang="zh-TW" altLang="en-US" sz="3200" kern="0" dirty="0">
                  <a:solidFill>
                    <a:schemeClr val="tx1">
                      <a:lumMod val="65000"/>
                      <a:lumOff val="35000"/>
                    </a:schemeClr>
                  </a:solidFill>
                  <a:latin typeface="Arial" panose="020B0604020202020204"/>
                  <a:ea typeface="Microsoft JhengHei" panose="020B0604030504040204" charset="-120"/>
                </a:endParaRPr>
              </a:p>
            </p:txBody>
          </p:sp>
          <p:sp>
            <p:nvSpPr>
              <p:cNvPr id="66" name="KSO_Shape"/>
              <p:cNvSpPr/>
              <p:nvPr/>
            </p:nvSpPr>
            <p:spPr bwMode="auto">
              <a:xfrm>
                <a:off x="3930210" y="1497682"/>
                <a:ext cx="288925" cy="323850"/>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latin typeface="+mn-lt"/>
                  <a:ea typeface="+mn-ea"/>
                </a:endParaRPr>
              </a:p>
            </p:txBody>
          </p:sp>
        </p:grpSp>
        <p:grpSp>
          <p:nvGrpSpPr>
            <p:cNvPr id="67" name="组合 66"/>
            <p:cNvGrpSpPr/>
            <p:nvPr/>
          </p:nvGrpSpPr>
          <p:grpSpPr>
            <a:xfrm>
              <a:off x="6315843" y="2302569"/>
              <a:ext cx="712788" cy="712787"/>
              <a:chOff x="5224022" y="1456407"/>
              <a:chExt cx="712788" cy="712787"/>
            </a:xfrm>
          </p:grpSpPr>
          <p:sp>
            <p:nvSpPr>
              <p:cNvPr id="68" name="橢圓 7"/>
              <p:cNvSpPr/>
              <p:nvPr/>
            </p:nvSpPr>
            <p:spPr>
              <a:xfrm>
                <a:off x="5224022" y="1456407"/>
                <a:ext cx="712788" cy="712787"/>
              </a:xfrm>
              <a:prstGeom prst="ellipse">
                <a:avLst/>
              </a:prstGeom>
              <a:solidFill>
                <a:schemeClr val="dk1">
                  <a:lumMod val="100000"/>
                </a:schemeClr>
              </a:solidFill>
              <a:ln w="25400" cap="flat" cmpd="sng" algn="ctr">
                <a:noFill/>
                <a:prstDash val="solid"/>
                <a:headEnd type="none" w="med" len="med"/>
                <a:tailEnd type="none" w="med" len="med"/>
              </a:ln>
              <a:effectLst/>
            </p:spPr>
            <p:txBody>
              <a:bodyPr/>
              <a:lstStyle/>
              <a:p>
                <a:pPr marL="233680" indent="-233680">
                  <a:lnSpc>
                    <a:spcPct val="95000"/>
                  </a:lnSpc>
                  <a:spcBef>
                    <a:spcPct val="50000"/>
                  </a:spcBef>
                  <a:spcAft>
                    <a:spcPct val="35000"/>
                  </a:spcAft>
                  <a:buClr>
                    <a:srgbClr val="678BA8"/>
                  </a:buClr>
                  <a:buFontTx/>
                  <a:buChar char="•"/>
                  <a:defRPr/>
                </a:pPr>
                <a:endParaRPr lang="zh-TW" altLang="en-US" sz="3200" kern="0" dirty="0">
                  <a:solidFill>
                    <a:schemeClr val="tx1">
                      <a:lumMod val="65000"/>
                      <a:lumOff val="35000"/>
                    </a:schemeClr>
                  </a:solidFill>
                  <a:latin typeface="Arial" panose="020B0604020202020204"/>
                  <a:ea typeface="Microsoft JhengHei" panose="020B0604030504040204" charset="-120"/>
                </a:endParaRPr>
              </a:p>
            </p:txBody>
          </p:sp>
          <p:sp>
            <p:nvSpPr>
              <p:cNvPr id="69" name="KSO_Shape"/>
              <p:cNvSpPr/>
              <p:nvPr/>
            </p:nvSpPr>
            <p:spPr bwMode="auto">
              <a:xfrm>
                <a:off x="5390710" y="1619919"/>
                <a:ext cx="414337" cy="352425"/>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latin typeface="+mn-lt"/>
                  <a:ea typeface="+mn-ea"/>
                </a:endParaRPr>
              </a:p>
            </p:txBody>
          </p:sp>
        </p:grpSp>
        <p:sp>
          <p:nvSpPr>
            <p:cNvPr id="71" name="橢圓 9"/>
            <p:cNvSpPr/>
            <p:nvPr/>
          </p:nvSpPr>
          <p:spPr>
            <a:xfrm>
              <a:off x="7028631" y="3828155"/>
              <a:ext cx="711200" cy="711200"/>
            </a:xfrm>
            <a:prstGeom prst="ellipse">
              <a:avLst/>
            </a:prstGeom>
            <a:solidFill>
              <a:schemeClr val="bg1">
                <a:lumMod val="50000"/>
              </a:schemeClr>
            </a:solidFill>
            <a:ln w="25400" cap="flat" cmpd="sng" algn="ctr">
              <a:noFill/>
              <a:prstDash val="solid"/>
              <a:headEnd type="none" w="med" len="med"/>
              <a:tailEnd type="none" w="med" len="med"/>
            </a:ln>
            <a:effectLst/>
          </p:spPr>
          <p:txBody>
            <a:bodyPr/>
            <a:lstStyle/>
            <a:p>
              <a:pPr marL="233680" indent="-233680">
                <a:lnSpc>
                  <a:spcPct val="95000"/>
                </a:lnSpc>
                <a:spcBef>
                  <a:spcPct val="50000"/>
                </a:spcBef>
                <a:spcAft>
                  <a:spcPct val="35000"/>
                </a:spcAft>
                <a:buClr>
                  <a:srgbClr val="678BA8"/>
                </a:buClr>
                <a:buFontTx/>
                <a:buChar char="•"/>
                <a:defRPr/>
              </a:pPr>
              <a:endParaRPr lang="zh-TW" altLang="en-US" sz="3200" kern="0" dirty="0">
                <a:solidFill>
                  <a:schemeClr val="tx1">
                    <a:lumMod val="65000"/>
                    <a:lumOff val="35000"/>
                  </a:schemeClr>
                </a:solidFill>
                <a:latin typeface="Arial" panose="020B0604020202020204"/>
                <a:ea typeface="Microsoft JhengHei" panose="020B0604030504040204" charset="-120"/>
              </a:endParaRPr>
            </a:p>
          </p:txBody>
        </p:sp>
      </p:grpSp>
      <p:sp>
        <p:nvSpPr>
          <p:cNvPr id="73" name="文本框 72"/>
          <p:cNvSpPr txBox="1"/>
          <p:nvPr/>
        </p:nvSpPr>
        <p:spPr>
          <a:xfrm>
            <a:off x="2193519" y="1890589"/>
            <a:ext cx="2807502" cy="460375"/>
          </a:xfrm>
          <a:prstGeom prst="rect">
            <a:avLst/>
          </a:prstGeom>
          <a:noFill/>
        </p:spPr>
        <p:txBody>
          <a:bodyPr wrap="square" rtlCol="0">
            <a:spAutoFit/>
          </a:bodyPr>
          <a:lstStyle/>
          <a:p>
            <a:pPr algn="ctr">
              <a:spcBef>
                <a:spcPts val="600"/>
              </a:spcBef>
            </a:pPr>
            <a:r>
              <a:rPr lang="zh-CN" altLang="en-US" sz="1200" dirty="0" smtClean="0">
                <a:sym typeface="+mn-ea"/>
              </a:rPr>
              <a:t>一篇《基于生成对抗网络的电力设备图像扩充模型及算法研究》学位论文</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74" name="Rectangle 24"/>
          <p:cNvSpPr>
            <a:spLocks noChangeArrowheads="1"/>
          </p:cNvSpPr>
          <p:nvPr/>
        </p:nvSpPr>
        <p:spPr bwMode="auto">
          <a:xfrm>
            <a:off x="2702909" y="1458685"/>
            <a:ext cx="1793078"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2000" b="1" dirty="0">
                <a:solidFill>
                  <a:schemeClr val="bg2">
                    <a:lumMod val="25000"/>
                  </a:schemeClr>
                </a:solidFill>
              </a:rPr>
              <a:t>学位论文</a:t>
            </a:r>
            <a:endParaRPr lang="zh-CN" altLang="en-US" sz="2000" b="1" dirty="0">
              <a:solidFill>
                <a:schemeClr val="bg2">
                  <a:lumMod val="25000"/>
                </a:schemeClr>
              </a:solidFill>
            </a:endParaRPr>
          </a:p>
        </p:txBody>
      </p:sp>
      <p:sp>
        <p:nvSpPr>
          <p:cNvPr id="75" name="文本框 74"/>
          <p:cNvSpPr txBox="1"/>
          <p:nvPr/>
        </p:nvSpPr>
        <p:spPr>
          <a:xfrm>
            <a:off x="996425" y="4251080"/>
            <a:ext cx="2807502" cy="460375"/>
          </a:xfrm>
          <a:prstGeom prst="rect">
            <a:avLst/>
          </a:prstGeom>
          <a:noFill/>
        </p:spPr>
        <p:txBody>
          <a:bodyPr wrap="square" rtlCol="0">
            <a:spAutoFit/>
          </a:bodyPr>
          <a:lstStyle/>
          <a:p>
            <a:pPr algn="ctr">
              <a:spcBef>
                <a:spcPts val="600"/>
              </a:spcBef>
            </a:pPr>
            <a:r>
              <a:rPr lang="zh-CN" altLang="en-US" sz="1200" dirty="0" smtClean="0">
                <a:sym typeface="+mn-ea"/>
              </a:rPr>
              <a:t>基于生成对抗网络的电力设备图像扩充模型及算法的源代码</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76" name="Rectangle 24"/>
          <p:cNvSpPr>
            <a:spLocks noChangeArrowheads="1"/>
          </p:cNvSpPr>
          <p:nvPr/>
        </p:nvSpPr>
        <p:spPr bwMode="auto">
          <a:xfrm>
            <a:off x="1505815" y="3819176"/>
            <a:ext cx="1793078"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2000" b="1" dirty="0">
                <a:solidFill>
                  <a:schemeClr val="bg2">
                    <a:lumMod val="25000"/>
                  </a:schemeClr>
                </a:solidFill>
              </a:rPr>
              <a:t>模型及源代码</a:t>
            </a:r>
            <a:endParaRPr lang="zh-CN" altLang="en-US" sz="2000" b="1" dirty="0">
              <a:solidFill>
                <a:schemeClr val="bg2">
                  <a:lumMod val="25000"/>
                </a:schemeClr>
              </a:solidFill>
            </a:endParaRPr>
          </a:p>
        </p:txBody>
      </p:sp>
      <p:sp>
        <p:nvSpPr>
          <p:cNvPr id="77" name="文本框 76"/>
          <p:cNvSpPr txBox="1"/>
          <p:nvPr/>
        </p:nvSpPr>
        <p:spPr>
          <a:xfrm>
            <a:off x="7746215" y="2514576"/>
            <a:ext cx="2807502" cy="460375"/>
          </a:xfrm>
          <a:prstGeom prst="rect">
            <a:avLst/>
          </a:prstGeom>
          <a:noFill/>
        </p:spPr>
        <p:txBody>
          <a:bodyPr wrap="square" rtlCol="0">
            <a:spAutoFit/>
          </a:bodyPr>
          <a:lstStyle/>
          <a:p>
            <a:pPr algn="ctr">
              <a:spcBef>
                <a:spcPts val="600"/>
              </a:spcBef>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rPr>
              <a:t>一篇《基于生成对抗网络的电力设备图像增强》学术论文</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78" name="Rectangle 24"/>
          <p:cNvSpPr>
            <a:spLocks noChangeArrowheads="1"/>
          </p:cNvSpPr>
          <p:nvPr/>
        </p:nvSpPr>
        <p:spPr bwMode="auto">
          <a:xfrm>
            <a:off x="8255605" y="2082672"/>
            <a:ext cx="1793078"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2000" b="1" dirty="0">
                <a:solidFill>
                  <a:schemeClr val="bg2">
                    <a:lumMod val="25000"/>
                  </a:schemeClr>
                </a:solidFill>
              </a:rPr>
              <a:t>学术论文</a:t>
            </a:r>
            <a:endParaRPr lang="zh-CN" altLang="en-US" sz="2000" b="1" dirty="0">
              <a:solidFill>
                <a:schemeClr val="bg2">
                  <a:lumMod val="25000"/>
                </a:schemeClr>
              </a:solidFill>
            </a:endParaRPr>
          </a:p>
        </p:txBody>
      </p:sp>
      <p:sp>
        <p:nvSpPr>
          <p:cNvPr id="79" name="文本框 78"/>
          <p:cNvSpPr txBox="1"/>
          <p:nvPr/>
        </p:nvSpPr>
        <p:spPr>
          <a:xfrm>
            <a:off x="8098378" y="4442670"/>
            <a:ext cx="2807502" cy="460375"/>
          </a:xfrm>
          <a:prstGeom prst="rect">
            <a:avLst/>
          </a:prstGeom>
          <a:noFill/>
        </p:spPr>
        <p:txBody>
          <a:bodyPr wrap="square" rtlCol="0">
            <a:spAutoFit/>
          </a:bodyPr>
          <a:lstStyle/>
          <a:p>
            <a:pPr algn="ctr">
              <a:spcBef>
                <a:spcPts val="600"/>
              </a:spcBef>
            </a:pPr>
            <a:r>
              <a:rPr lang="zh-CN" altLang="en-US" sz="1200" dirty="0" smtClean="0">
                <a:sym typeface="+mn-ea"/>
              </a:rPr>
              <a:t>一个“基于生成对抗网络的电力设备图像增强方法”的专利</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80" name="Rectangle 24"/>
          <p:cNvSpPr>
            <a:spLocks noChangeArrowheads="1"/>
          </p:cNvSpPr>
          <p:nvPr/>
        </p:nvSpPr>
        <p:spPr bwMode="auto">
          <a:xfrm>
            <a:off x="8607768" y="4010766"/>
            <a:ext cx="1793078"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2000" b="1" dirty="0">
                <a:solidFill>
                  <a:schemeClr val="bg2">
                    <a:lumMod val="25000"/>
                  </a:schemeClr>
                </a:solidFill>
              </a:rPr>
              <a:t>专利</a:t>
            </a:r>
            <a:endParaRPr lang="zh-CN" altLang="en-US" sz="2000" b="1" dirty="0">
              <a:solidFill>
                <a:schemeClr val="bg2">
                  <a:lumMod val="25000"/>
                </a:schemeClr>
              </a:solidFill>
            </a:endParaRPr>
          </a:p>
        </p:txBody>
      </p:sp>
      <p:pic>
        <p:nvPicPr>
          <p:cNvPr id="81" name="图片 80" descr="专利"/>
          <p:cNvPicPr>
            <a:picLocks noChangeAspect="1"/>
          </p:cNvPicPr>
          <p:nvPr/>
        </p:nvPicPr>
        <p:blipFill>
          <a:blip r:embed="rId1"/>
          <a:stretch>
            <a:fillRect/>
          </a:stretch>
        </p:blipFill>
        <p:spPr>
          <a:xfrm>
            <a:off x="7611745" y="4198620"/>
            <a:ext cx="549275" cy="549275"/>
          </a:xfrm>
          <a:prstGeom prst="rect">
            <a:avLst/>
          </a:prstGeom>
        </p:spPr>
      </p:pic>
      <p:pic>
        <p:nvPicPr>
          <p:cNvPr id="82" name="图片 81" descr="源代码"/>
          <p:cNvPicPr>
            <a:picLocks noChangeAspect="1"/>
          </p:cNvPicPr>
          <p:nvPr/>
        </p:nvPicPr>
        <p:blipFill>
          <a:blip r:embed="rId2"/>
          <a:stretch>
            <a:fillRect/>
          </a:stretch>
        </p:blipFill>
        <p:spPr>
          <a:xfrm>
            <a:off x="4022725" y="4024630"/>
            <a:ext cx="467360" cy="4673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07249" y="310829"/>
            <a:ext cx="202703" cy="6277699"/>
            <a:chOff x="6599697" y="858593"/>
            <a:chExt cx="202703" cy="6277699"/>
          </a:xfrm>
        </p:grpSpPr>
        <p:cxnSp>
          <p:nvCxnSpPr>
            <p:cNvPr id="4" name="直接连接符 3"/>
            <p:cNvCxnSpPr/>
            <p:nvPr/>
          </p:nvCxnSpPr>
          <p:spPr>
            <a:xfrm>
              <a:off x="6701049" y="1021569"/>
              <a:ext cx="0" cy="588889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599697" y="858593"/>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599697" y="6933589"/>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rot="16200000">
            <a:off x="268872" y="2576192"/>
            <a:ext cx="4728944" cy="1705618"/>
          </a:xfrm>
          <a:prstGeom prst="rect">
            <a:avLst/>
          </a:prstGeom>
          <a:solidFill>
            <a:schemeClr val="tx1">
              <a:lumMod val="75000"/>
              <a:lumOff val="25000"/>
            </a:schemeClr>
          </a:solidFill>
          <a:ln>
            <a:noFill/>
          </a:ln>
          <a:effectLst>
            <a:outerShdw blurRad="190500" dist="88900" dir="5400000" sx="101000" sy="101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rot="5400000">
            <a:off x="110326" y="2921168"/>
            <a:ext cx="5099753" cy="1015663"/>
          </a:xfrm>
          <a:prstGeom prst="rect">
            <a:avLst/>
          </a:prstGeom>
          <a:noFill/>
        </p:spPr>
        <p:txBody>
          <a:bodyPr wrap="square" rtlCol="0">
            <a:spAutoFit/>
            <a:scene3d>
              <a:camera prst="orthographicFront"/>
              <a:lightRig rig="threePt" dir="t"/>
            </a:scene3d>
            <a:sp3d contourW="12700"/>
          </a:bodyPr>
          <a:lstStyle/>
          <a:p>
            <a:pPr algn="ctr" defTabSz="685800">
              <a:defRPr/>
            </a:pPr>
            <a:r>
              <a:rPr lang="en-US" altLang="zh-CN" sz="6000" dirty="0">
                <a:solidFill>
                  <a:schemeClr val="bg1"/>
                </a:solidFill>
                <a:ea typeface="微软雅黑" panose="020B0503020204020204" pitchFamily="34" charset="-122"/>
                <a:cs typeface="经典综艺体简" panose="02010609000101010101" pitchFamily="49" charset="-122"/>
              </a:rPr>
              <a:t>CONTENTS</a:t>
            </a:r>
            <a:endParaRPr lang="zh-CN" altLang="en-US" sz="6000" dirty="0">
              <a:solidFill>
                <a:schemeClr val="bg1"/>
              </a:solidFill>
              <a:ea typeface="微软雅黑" panose="020B0503020204020204" pitchFamily="34" charset="-122"/>
              <a:cs typeface="经典综艺体简" panose="02010609000101010101" pitchFamily="49" charset="-122"/>
            </a:endParaRPr>
          </a:p>
        </p:txBody>
      </p:sp>
      <p:grpSp>
        <p:nvGrpSpPr>
          <p:cNvPr id="14" name="组合 13"/>
          <p:cNvGrpSpPr/>
          <p:nvPr/>
        </p:nvGrpSpPr>
        <p:grpSpPr>
          <a:xfrm>
            <a:off x="5217795" y="1618582"/>
            <a:ext cx="5831205" cy="745395"/>
            <a:chOff x="5452003" y="1692137"/>
            <a:chExt cx="5831237" cy="543284"/>
          </a:xfrm>
        </p:grpSpPr>
        <p:sp>
          <p:nvSpPr>
            <p:cNvPr id="15" name="流程图: 数据 14"/>
            <p:cNvSpPr/>
            <p:nvPr/>
          </p:nvSpPr>
          <p:spPr>
            <a:xfrm>
              <a:off x="5452003" y="1692137"/>
              <a:ext cx="832223" cy="543284"/>
            </a:xfrm>
            <a:prstGeom prst="flowChartInputOutpu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585969" y="1759267"/>
              <a:ext cx="537327" cy="403118"/>
            </a:xfrm>
            <a:prstGeom prst="rect">
              <a:avLst/>
            </a:prstGeom>
          </p:spPr>
          <p:txBody>
            <a:bodyPr wrap="square">
              <a:spAutoFit/>
            </a:bodyPr>
            <a:lstStyle/>
            <a:p>
              <a:r>
                <a:rPr lang="en-US" altLang="zh-CN" sz="3000" dirty="0">
                  <a:solidFill>
                    <a:schemeClr val="bg1"/>
                  </a:solidFill>
                  <a:latin typeface="Impact" panose="020B0806030902050204" pitchFamily="34" charset="0"/>
                </a:rPr>
                <a:t>01</a:t>
              </a:r>
              <a:endParaRPr lang="zh-CN" altLang="en-US" sz="3000" dirty="0">
                <a:solidFill>
                  <a:schemeClr val="bg1"/>
                </a:solidFill>
                <a:latin typeface="Impact" panose="020B0806030902050204" pitchFamily="34" charset="0"/>
              </a:endParaRPr>
            </a:p>
          </p:txBody>
        </p:sp>
        <p:sp>
          <p:nvSpPr>
            <p:cNvPr id="17" name="矩形 16"/>
            <p:cNvSpPr/>
            <p:nvPr/>
          </p:nvSpPr>
          <p:spPr>
            <a:xfrm>
              <a:off x="6096000" y="1692137"/>
              <a:ext cx="5187240" cy="54328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456579" y="1793959"/>
              <a:ext cx="3117232" cy="380440"/>
            </a:xfrm>
            <a:prstGeom prst="rect">
              <a:avLst/>
            </a:prstGeom>
            <a:noFill/>
          </p:spPr>
          <p:txBody>
            <a:bodyPr wrap="square" rtlCol="0">
              <a:spAutoFit/>
            </a:bodyPr>
            <a:lstStyle/>
            <a:p>
              <a:r>
                <a:rPr lang="zh-CN" altLang="en-US" sz="2800" b="1" dirty="0">
                  <a:latin typeface="等线" panose="02010600030101010101" pitchFamily="2" charset="-122"/>
                </a:rPr>
                <a:t>学位论文研究内容</a:t>
              </a:r>
              <a:endParaRPr lang="zh-CN" altLang="en-US" sz="2800" b="1" dirty="0">
                <a:latin typeface="等线" panose="02010600030101010101" pitchFamily="2" charset="-122"/>
              </a:endParaRPr>
            </a:p>
          </p:txBody>
        </p:sp>
      </p:grpSp>
      <p:grpSp>
        <p:nvGrpSpPr>
          <p:cNvPr id="12" name="组合 11"/>
          <p:cNvGrpSpPr/>
          <p:nvPr/>
        </p:nvGrpSpPr>
        <p:grpSpPr>
          <a:xfrm>
            <a:off x="5217795" y="3096227"/>
            <a:ext cx="5831205" cy="745395"/>
            <a:chOff x="5452003" y="1692137"/>
            <a:chExt cx="5831237" cy="543284"/>
          </a:xfrm>
        </p:grpSpPr>
        <p:sp>
          <p:nvSpPr>
            <p:cNvPr id="19" name="流程图: 数据 18"/>
            <p:cNvSpPr/>
            <p:nvPr/>
          </p:nvSpPr>
          <p:spPr>
            <a:xfrm>
              <a:off x="5452003" y="1692137"/>
              <a:ext cx="832223" cy="543284"/>
            </a:xfrm>
            <a:prstGeom prst="flowChartInputOutpu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5585989" y="1759246"/>
              <a:ext cx="699139" cy="403118"/>
            </a:xfrm>
            <a:prstGeom prst="rect">
              <a:avLst/>
            </a:prstGeom>
          </p:spPr>
          <p:txBody>
            <a:bodyPr wrap="square">
              <a:spAutoFit/>
            </a:bodyPr>
            <a:p>
              <a:r>
                <a:rPr lang="en-US" altLang="zh-CN" sz="3000" dirty="0">
                  <a:solidFill>
                    <a:schemeClr val="bg1"/>
                  </a:solidFill>
                  <a:latin typeface="Impact" panose="020B0806030902050204" pitchFamily="34" charset="0"/>
                </a:rPr>
                <a:t>02</a:t>
              </a:r>
              <a:endParaRPr lang="zh-CN" altLang="en-US" sz="3000" dirty="0">
                <a:solidFill>
                  <a:schemeClr val="bg1"/>
                </a:solidFill>
                <a:latin typeface="Impact" panose="020B0806030902050204" pitchFamily="34" charset="0"/>
              </a:endParaRPr>
            </a:p>
          </p:txBody>
        </p:sp>
        <p:sp>
          <p:nvSpPr>
            <p:cNvPr id="31" name="矩形 30"/>
            <p:cNvSpPr/>
            <p:nvPr/>
          </p:nvSpPr>
          <p:spPr>
            <a:xfrm>
              <a:off x="6096000" y="1692137"/>
              <a:ext cx="5187240" cy="54328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nvSpPr>
          <p:spPr>
            <a:xfrm>
              <a:off x="6456579" y="1793959"/>
              <a:ext cx="3117232" cy="380440"/>
            </a:xfrm>
            <a:prstGeom prst="rect">
              <a:avLst/>
            </a:prstGeom>
            <a:noFill/>
          </p:spPr>
          <p:txBody>
            <a:bodyPr wrap="square" rtlCol="0">
              <a:spAutoFit/>
            </a:bodyPr>
            <a:p>
              <a:r>
                <a:rPr lang="zh-CN" altLang="en-US" sz="2800" b="1" dirty="0">
                  <a:latin typeface="等线" panose="02010600030101010101" pitchFamily="2" charset="-122"/>
                </a:rPr>
                <a:t>学位论文研究依据</a:t>
              </a:r>
              <a:endParaRPr lang="zh-CN" altLang="en-US" sz="2800" b="1" dirty="0">
                <a:latin typeface="等线" panose="02010600030101010101" pitchFamily="2" charset="-122"/>
              </a:endParaRPr>
            </a:p>
          </p:txBody>
        </p:sp>
      </p:grpSp>
      <p:grpSp>
        <p:nvGrpSpPr>
          <p:cNvPr id="38" name="组合 37"/>
          <p:cNvGrpSpPr/>
          <p:nvPr/>
        </p:nvGrpSpPr>
        <p:grpSpPr>
          <a:xfrm>
            <a:off x="5217795" y="4536407"/>
            <a:ext cx="5831205" cy="745395"/>
            <a:chOff x="5452003" y="1692137"/>
            <a:chExt cx="5831237" cy="543284"/>
          </a:xfrm>
        </p:grpSpPr>
        <p:sp>
          <p:nvSpPr>
            <p:cNvPr id="39" name="流程图: 数据 38"/>
            <p:cNvSpPr/>
            <p:nvPr/>
          </p:nvSpPr>
          <p:spPr>
            <a:xfrm>
              <a:off x="5452003" y="1692137"/>
              <a:ext cx="832223" cy="543284"/>
            </a:xfrm>
            <a:prstGeom prst="flowChartInputOutpu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矩形 39"/>
            <p:cNvSpPr/>
            <p:nvPr/>
          </p:nvSpPr>
          <p:spPr>
            <a:xfrm>
              <a:off x="5585989" y="1759246"/>
              <a:ext cx="699774" cy="403118"/>
            </a:xfrm>
            <a:prstGeom prst="rect">
              <a:avLst/>
            </a:prstGeom>
          </p:spPr>
          <p:txBody>
            <a:bodyPr wrap="square">
              <a:spAutoFit/>
            </a:bodyPr>
            <a:p>
              <a:r>
                <a:rPr lang="en-US" altLang="zh-CN" sz="3000" dirty="0">
                  <a:solidFill>
                    <a:schemeClr val="bg1"/>
                  </a:solidFill>
                  <a:latin typeface="Impact" panose="020B0806030902050204" pitchFamily="34" charset="0"/>
                </a:rPr>
                <a:t>03</a:t>
              </a:r>
              <a:endParaRPr lang="zh-CN" altLang="en-US" sz="3000" dirty="0">
                <a:solidFill>
                  <a:schemeClr val="bg1"/>
                </a:solidFill>
                <a:latin typeface="Impact" panose="020B0806030902050204" pitchFamily="34" charset="0"/>
              </a:endParaRPr>
            </a:p>
          </p:txBody>
        </p:sp>
        <p:sp>
          <p:nvSpPr>
            <p:cNvPr id="41" name="矩形 40"/>
            <p:cNvSpPr/>
            <p:nvPr/>
          </p:nvSpPr>
          <p:spPr>
            <a:xfrm>
              <a:off x="6096000" y="1692137"/>
              <a:ext cx="5187240" cy="54328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文本框 41"/>
            <p:cNvSpPr txBox="1"/>
            <p:nvPr/>
          </p:nvSpPr>
          <p:spPr>
            <a:xfrm>
              <a:off x="6456579" y="1793958"/>
              <a:ext cx="4826661" cy="380440"/>
            </a:xfrm>
            <a:prstGeom prst="rect">
              <a:avLst/>
            </a:prstGeom>
            <a:noFill/>
          </p:spPr>
          <p:txBody>
            <a:bodyPr wrap="square" rtlCol="0">
              <a:spAutoFit/>
            </a:bodyPr>
            <a:p>
              <a:r>
                <a:rPr lang="zh-CN" altLang="en-US" sz="2800" b="1" dirty="0">
                  <a:latin typeface="等线" panose="02010600030101010101" pitchFamily="2" charset="-122"/>
                </a:rPr>
                <a:t>研究计划及预期成果</a:t>
              </a:r>
              <a:endParaRPr lang="zh-CN" altLang="en-US" sz="2800" b="1" dirty="0">
                <a:latin typeface="等线" panose="02010600030101010101" pitchFamily="2"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rot="16200000">
            <a:off x="5235427" y="-2272115"/>
            <a:ext cx="1666028" cy="11592706"/>
            <a:chOff x="5136372" y="363293"/>
            <a:chExt cx="1666028" cy="11592706"/>
          </a:xfrm>
        </p:grpSpPr>
        <p:cxnSp>
          <p:nvCxnSpPr>
            <p:cNvPr id="15" name="直接连接符 14"/>
            <p:cNvCxnSpPr>
              <a:stCxn id="18" idx="4"/>
              <a:endCxn id="20" idx="0"/>
            </p:cNvCxnSpPr>
            <p:nvPr/>
          </p:nvCxnSpPr>
          <p:spPr>
            <a:xfrm rot="5400000">
              <a:off x="1107399" y="6159646"/>
              <a:ext cx="1118730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7" idx="4"/>
              <a:endCxn id="19" idx="0"/>
            </p:cNvCxnSpPr>
            <p:nvPr/>
          </p:nvCxnSpPr>
          <p:spPr>
            <a:xfrm rot="5400000">
              <a:off x="-355926" y="6159646"/>
              <a:ext cx="1118729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136372" y="363293"/>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599697" y="363293"/>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136372" y="11753295"/>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599697" y="11753296"/>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1367051" y="2057399"/>
            <a:ext cx="9457898" cy="2934269"/>
          </a:xfrm>
          <a:prstGeom prst="rect">
            <a:avLst/>
          </a:prstGeom>
          <a:solidFill>
            <a:schemeClr val="tx1">
              <a:lumMod val="75000"/>
              <a:lumOff val="25000"/>
            </a:schemeClr>
          </a:solidFill>
          <a:ln>
            <a:noFill/>
          </a:ln>
          <a:effectLst>
            <a:outerShdw blurRad="190500" dist="88900" dir="5400000" sx="101000" sy="101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631997" y="2830632"/>
            <a:ext cx="8928004" cy="1015663"/>
          </a:xfrm>
          <a:prstGeom prst="rect">
            <a:avLst/>
          </a:prstGeom>
          <a:noFill/>
        </p:spPr>
        <p:txBody>
          <a:bodyPr wrap="square" rtlCol="0">
            <a:spAutoFit/>
            <a:scene3d>
              <a:camera prst="orthographicFront"/>
              <a:lightRig rig="threePt" dir="t"/>
            </a:scene3d>
            <a:sp3d contourW="12700"/>
          </a:bodyPr>
          <a:lstStyle/>
          <a:p>
            <a:pPr algn="ctr" defTabSz="685800">
              <a:defRPr/>
            </a:pPr>
            <a:r>
              <a:rPr lang="en-US" altLang="zh-CN" sz="6000" dirty="0">
                <a:solidFill>
                  <a:schemeClr val="bg1"/>
                </a:solidFill>
                <a:ea typeface="微软雅黑" panose="020B0503020204020204" pitchFamily="34" charset="-122"/>
                <a:cs typeface="经典综艺体简" panose="02010609000101010101" pitchFamily="49" charset="-122"/>
              </a:rPr>
              <a:t>THANKS FOR WATCHING</a:t>
            </a:r>
            <a:endParaRPr lang="zh-CN" altLang="en-US" sz="6000" dirty="0">
              <a:solidFill>
                <a:schemeClr val="bg1"/>
              </a:solidFill>
              <a:ea typeface="微软雅黑" panose="020B0503020204020204" pitchFamily="34" charset="-122"/>
              <a:cs typeface="经典综艺体简" panose="02010609000101010101" pitchFamily="49" charset="-122"/>
            </a:endParaRPr>
          </a:p>
        </p:txBody>
      </p:sp>
      <p:sp>
        <p:nvSpPr>
          <p:cNvPr id="13" name="文本框 12"/>
          <p:cNvSpPr txBox="1"/>
          <p:nvPr/>
        </p:nvSpPr>
        <p:spPr>
          <a:xfrm>
            <a:off x="1896945" y="2095316"/>
            <a:ext cx="8398109" cy="861774"/>
          </a:xfrm>
          <a:prstGeom prst="rect">
            <a:avLst/>
          </a:prstGeom>
          <a:noFill/>
        </p:spPr>
        <p:txBody>
          <a:bodyPr wrap="square" rtlCol="0">
            <a:spAutoFit/>
            <a:scene3d>
              <a:camera prst="orthographicFront"/>
              <a:lightRig rig="threePt" dir="t"/>
            </a:scene3d>
            <a:sp3d contourW="12700"/>
          </a:bodyPr>
          <a:lstStyle/>
          <a:p>
            <a:pPr algn="ctr" defTabSz="685800">
              <a:defRPr/>
            </a:pPr>
            <a:r>
              <a:rPr lang="en-US" altLang="zh-CN" sz="5000" dirty="0" smtClean="0">
                <a:solidFill>
                  <a:schemeClr val="bg1"/>
                </a:solidFill>
                <a:ea typeface="微软雅黑" panose="020B0503020204020204" pitchFamily="34" charset="-122"/>
                <a:cs typeface="经典综艺体简" panose="02010609000101010101" pitchFamily="49" charset="-122"/>
              </a:rPr>
              <a:t>2018</a:t>
            </a:r>
            <a:endParaRPr lang="zh-CN" altLang="en-US" sz="5000" dirty="0">
              <a:solidFill>
                <a:schemeClr val="bg1"/>
              </a:solidFill>
              <a:ea typeface="微软雅黑" panose="020B0503020204020204" pitchFamily="34" charset="-122"/>
              <a:cs typeface="经典综艺体简" panose="02010609000101010101" pitchFamily="49" charset="-122"/>
            </a:endParaRPr>
          </a:p>
        </p:txBody>
      </p:sp>
      <p:sp>
        <p:nvSpPr>
          <p:cNvPr id="21" name="文本框 20"/>
          <p:cNvSpPr txBox="1"/>
          <p:nvPr/>
        </p:nvSpPr>
        <p:spPr>
          <a:xfrm>
            <a:off x="3446279" y="4648202"/>
            <a:ext cx="5655886" cy="275590"/>
          </a:xfrm>
          <a:prstGeom prst="rect">
            <a:avLst/>
          </a:prstGeom>
          <a:noFill/>
        </p:spPr>
        <p:txBody>
          <a:bodyPr wrap="square" rtlCol="0">
            <a:spAutoFit/>
          </a:bodyPr>
          <a:lstStyle/>
          <a:p>
            <a:pPr algn="ctr">
              <a:spcBef>
                <a:spcPts val="600"/>
              </a:spcBef>
            </a:pPr>
            <a:r>
              <a:rPr lang="en-US" sz="1200" dirty="0">
                <a:solidFill>
                  <a:schemeClr val="bg1"/>
                </a:solidFill>
                <a:ea typeface="微软雅黑" panose="020B0503020204020204" pitchFamily="34" charset="-122"/>
                <a:cs typeface="Hiragino Sans GB W3" charset="-122"/>
              </a:rPr>
              <a:t>2018-12-18</a:t>
            </a:r>
            <a:endParaRPr lang="en-US" sz="1200" dirty="0">
              <a:solidFill>
                <a:schemeClr val="bg1"/>
              </a:solidFill>
              <a:ea typeface="微软雅黑" panose="020B0503020204020204" pitchFamily="34" charset="-122"/>
              <a:cs typeface="Hiragino Sans GB W3"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rot="16200000">
            <a:off x="5235427" y="-2081615"/>
            <a:ext cx="1666028" cy="11592706"/>
            <a:chOff x="5136372" y="363293"/>
            <a:chExt cx="1666028" cy="11592706"/>
          </a:xfrm>
        </p:grpSpPr>
        <p:cxnSp>
          <p:nvCxnSpPr>
            <p:cNvPr id="20" name="直接连接符 19"/>
            <p:cNvCxnSpPr>
              <a:stCxn id="23" idx="4"/>
              <a:endCxn id="25" idx="0"/>
            </p:cNvCxnSpPr>
            <p:nvPr/>
          </p:nvCxnSpPr>
          <p:spPr>
            <a:xfrm rot="5400000">
              <a:off x="1107399" y="6159646"/>
              <a:ext cx="1118730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22" idx="4"/>
              <a:endCxn id="24" idx="0"/>
            </p:cNvCxnSpPr>
            <p:nvPr/>
          </p:nvCxnSpPr>
          <p:spPr>
            <a:xfrm rot="5400000">
              <a:off x="-355926" y="6159646"/>
              <a:ext cx="1118729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136372" y="363293"/>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599697" y="363293"/>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136372" y="11753295"/>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599697" y="11753296"/>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rot="10800000">
            <a:off x="1714500" y="2058890"/>
            <a:ext cx="8926732" cy="1705618"/>
          </a:xfrm>
          <a:prstGeom prst="rect">
            <a:avLst/>
          </a:prstGeom>
          <a:solidFill>
            <a:schemeClr val="tx1">
              <a:lumMod val="75000"/>
              <a:lumOff val="25000"/>
            </a:schemeClr>
          </a:solidFill>
          <a:ln>
            <a:noFill/>
          </a:ln>
          <a:effectLst>
            <a:outerShdw blurRad="190500" dist="88900" dir="5400000" sx="101000" sy="101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769110" y="2462530"/>
            <a:ext cx="6546215" cy="1014730"/>
          </a:xfrm>
          <a:prstGeom prst="rect">
            <a:avLst/>
          </a:prstGeom>
          <a:noFill/>
        </p:spPr>
        <p:txBody>
          <a:bodyPr wrap="square" rtlCol="0">
            <a:spAutoFit/>
            <a:scene3d>
              <a:camera prst="orthographicFront"/>
              <a:lightRig rig="threePt" dir="t"/>
            </a:scene3d>
            <a:sp3d contourW="12700"/>
          </a:bodyPr>
          <a:lstStyle/>
          <a:p>
            <a:r>
              <a:rPr lang="zh-CN" altLang="en-US" sz="6000" b="1" dirty="0">
                <a:solidFill>
                  <a:schemeClr val="bg1"/>
                </a:solidFill>
                <a:latin typeface="等线" panose="02010600030101010101" pitchFamily="2" charset="-122"/>
              </a:rPr>
              <a:t>学位论文研究内容</a:t>
            </a:r>
            <a:endParaRPr lang="zh-CN" altLang="en-US" sz="6000" b="1" dirty="0">
              <a:solidFill>
                <a:schemeClr val="bg1"/>
              </a:solidFill>
              <a:latin typeface="等线" panose="02010600030101010101" pitchFamily="2" charset="-122"/>
            </a:endParaRPr>
          </a:p>
        </p:txBody>
      </p:sp>
      <p:sp>
        <p:nvSpPr>
          <p:cNvPr id="18" name="文本框 17"/>
          <p:cNvSpPr txBox="1"/>
          <p:nvPr/>
        </p:nvSpPr>
        <p:spPr>
          <a:xfrm>
            <a:off x="1816100" y="4547235"/>
            <a:ext cx="7543800" cy="321945"/>
          </a:xfrm>
          <a:prstGeom prst="rect">
            <a:avLst/>
          </a:prstGeom>
          <a:noFill/>
        </p:spPr>
        <p:txBody>
          <a:bodyPr wrap="square" rtlCol="0">
            <a:spAutoFit/>
          </a:bodyPr>
          <a:lstStyle/>
          <a:p>
            <a:pPr>
              <a:spcBef>
                <a:spcPts val="600"/>
              </a:spcBef>
            </a:pPr>
            <a:r>
              <a:rPr lang="zh-CN" altLang="en-US" sz="1500" dirty="0">
                <a:latin typeface="等线" panose="02010600030101010101" pitchFamily="2" charset="-122"/>
                <a:cs typeface="Hiragino Sans GB W3" charset="-122"/>
              </a:rPr>
              <a:t>学位论文的研究目标、研究内容及拟解决的关键性问题</a:t>
            </a:r>
            <a:endParaRPr lang="zh-CN" altLang="en-US" sz="1500" dirty="0">
              <a:latin typeface="等线" panose="02010600030101010101" pitchFamily="2" charset="-122"/>
              <a:cs typeface="Hiragino Sans GB W3"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1ide-Rectangle: Rounded Corners 170"/>
          <p:cNvSpPr/>
          <p:nvPr/>
        </p:nvSpPr>
        <p:spPr bwMode="auto">
          <a:xfrm>
            <a:off x="1845446" y="1917250"/>
            <a:ext cx="752872" cy="684979"/>
          </a:xfrm>
          <a:prstGeom prst="roundRect">
            <a:avLst/>
          </a:prstGeom>
          <a:solidFill>
            <a:schemeClr val="dk1">
              <a:lumMod val="100000"/>
            </a:schemeClr>
          </a:solidFill>
          <a:ln w="19050">
            <a:noFill/>
            <a:round/>
          </a:ln>
        </p:spPr>
        <p:txBody>
          <a:bodyPr anchor="ctr"/>
          <a:lstStyle/>
          <a:p>
            <a:pPr algn="ctr"/>
            <a:endParaRPr sz="1350" dirty="0"/>
          </a:p>
        </p:txBody>
      </p:sp>
      <p:sp>
        <p:nvSpPr>
          <p:cNvPr id="27" name="íṩľíḍè-Rectangle: Rounded Corners 189"/>
          <p:cNvSpPr/>
          <p:nvPr/>
        </p:nvSpPr>
        <p:spPr bwMode="auto">
          <a:xfrm>
            <a:off x="5475605" y="1905000"/>
            <a:ext cx="753110" cy="685165"/>
          </a:xfrm>
          <a:prstGeom prst="roundRect">
            <a:avLst/>
          </a:prstGeom>
          <a:solidFill>
            <a:schemeClr val="tx1">
              <a:lumMod val="50000"/>
              <a:lumOff val="50000"/>
            </a:schemeClr>
          </a:solidFill>
          <a:ln w="19050">
            <a:noFill/>
            <a:round/>
          </a:ln>
        </p:spPr>
        <p:txBody>
          <a:bodyPr anchor="ctr"/>
          <a:lstStyle/>
          <a:p>
            <a:pPr algn="ctr"/>
            <a:endParaRPr sz="1350" dirty="0"/>
          </a:p>
        </p:txBody>
      </p:sp>
      <p:sp>
        <p:nvSpPr>
          <p:cNvPr id="45" name="íṩľíḍè-Rectangle: Rounded Corners 193"/>
          <p:cNvSpPr/>
          <p:nvPr/>
        </p:nvSpPr>
        <p:spPr bwMode="auto">
          <a:xfrm>
            <a:off x="9214485" y="1893570"/>
            <a:ext cx="753110" cy="685165"/>
          </a:xfrm>
          <a:prstGeom prst="roundRect">
            <a:avLst/>
          </a:prstGeom>
          <a:solidFill>
            <a:schemeClr val="tx1">
              <a:lumMod val="50000"/>
              <a:lumOff val="50000"/>
            </a:schemeClr>
          </a:solidFill>
          <a:ln w="19050">
            <a:noFill/>
            <a:round/>
          </a:ln>
        </p:spPr>
        <p:txBody>
          <a:bodyPr anchor="ctr"/>
          <a:lstStyle/>
          <a:p>
            <a:pPr algn="ctr"/>
            <a:endParaRPr sz="1350" dirty="0"/>
          </a:p>
        </p:txBody>
      </p:sp>
      <p:sp>
        <p:nvSpPr>
          <p:cNvPr id="50" name="Oval 39"/>
          <p:cNvSpPr>
            <a:spLocks noChangeAspect="1" noChangeArrowheads="1"/>
          </p:cNvSpPr>
          <p:nvPr/>
        </p:nvSpPr>
        <p:spPr bwMode="auto">
          <a:xfrm>
            <a:off x="2076453" y="2917378"/>
            <a:ext cx="199959" cy="213345"/>
          </a:xfrm>
          <a:prstGeom prst="ellipse">
            <a:avLst/>
          </a:prstGeom>
          <a:solidFill>
            <a:srgbClr val="3C3A3F"/>
          </a:solidFill>
          <a:ln w="28575" cap="flat">
            <a:solidFill>
              <a:schemeClr val="bg1"/>
            </a:solidFill>
            <a:prstDash val="solid"/>
            <a:miter lim="800000"/>
          </a:ln>
        </p:spPr>
        <p:txBody>
          <a:bodyPr vert="horz" wrap="square" lIns="91398" tIns="45699" rIns="91398" bIns="45699" numCol="1" anchor="t" anchorCtr="0" compatLnSpc="1"/>
          <a:lstStyle/>
          <a:p>
            <a:endParaRPr lang="zh-CN" altLang="en-US" sz="2800">
              <a:solidFill>
                <a:schemeClr val="accent1"/>
              </a:solidFill>
            </a:endParaRPr>
          </a:p>
        </p:txBody>
      </p:sp>
      <p:sp>
        <p:nvSpPr>
          <p:cNvPr id="51" name="Oval 40"/>
          <p:cNvSpPr>
            <a:spLocks noChangeAspect="1" noChangeArrowheads="1"/>
          </p:cNvSpPr>
          <p:nvPr/>
        </p:nvSpPr>
        <p:spPr bwMode="auto">
          <a:xfrm>
            <a:off x="5728302" y="2879278"/>
            <a:ext cx="199959" cy="213345"/>
          </a:xfrm>
          <a:prstGeom prst="ellipse">
            <a:avLst/>
          </a:prstGeom>
          <a:solidFill>
            <a:srgbClr val="3C3A3F"/>
          </a:solidFill>
          <a:ln w="28575" cap="flat">
            <a:solidFill>
              <a:schemeClr val="bg1"/>
            </a:solidFill>
            <a:prstDash val="solid"/>
            <a:miter lim="800000"/>
          </a:ln>
        </p:spPr>
        <p:txBody>
          <a:bodyPr vert="horz" wrap="square" lIns="91398" tIns="45699" rIns="91398" bIns="45699" numCol="1" anchor="t" anchorCtr="0" compatLnSpc="1"/>
          <a:lstStyle/>
          <a:p>
            <a:endParaRPr lang="zh-CN" altLang="en-US" sz="2800">
              <a:solidFill>
                <a:schemeClr val="accent1"/>
              </a:solidFill>
            </a:endParaRPr>
          </a:p>
        </p:txBody>
      </p:sp>
      <p:sp>
        <p:nvSpPr>
          <p:cNvPr id="53" name="Oval 42"/>
          <p:cNvSpPr>
            <a:spLocks noChangeAspect="1" noChangeArrowheads="1"/>
          </p:cNvSpPr>
          <p:nvPr/>
        </p:nvSpPr>
        <p:spPr bwMode="auto">
          <a:xfrm>
            <a:off x="9491025" y="2874672"/>
            <a:ext cx="199959" cy="213345"/>
          </a:xfrm>
          <a:prstGeom prst="ellipse">
            <a:avLst/>
          </a:prstGeom>
          <a:solidFill>
            <a:srgbClr val="3C3A3F"/>
          </a:solidFill>
          <a:ln w="28575" cap="flat">
            <a:solidFill>
              <a:schemeClr val="bg1"/>
            </a:solidFill>
            <a:prstDash val="solid"/>
            <a:miter lim="800000"/>
          </a:ln>
        </p:spPr>
        <p:txBody>
          <a:bodyPr vert="horz" wrap="square" lIns="91398" tIns="45699" rIns="91398" bIns="45699" numCol="1" anchor="t" anchorCtr="0" compatLnSpc="1"/>
          <a:lstStyle/>
          <a:p>
            <a:endParaRPr lang="zh-CN" altLang="en-US" sz="2800">
              <a:solidFill>
                <a:schemeClr val="accent1"/>
              </a:solidFill>
            </a:endParaRPr>
          </a:p>
        </p:txBody>
      </p:sp>
      <p:sp>
        <p:nvSpPr>
          <p:cNvPr id="54" name="文本框 53"/>
          <p:cNvSpPr txBox="1"/>
          <p:nvPr/>
        </p:nvSpPr>
        <p:spPr>
          <a:xfrm>
            <a:off x="986790" y="3877945"/>
            <a:ext cx="2738755" cy="829945"/>
          </a:xfrm>
          <a:prstGeom prst="rect">
            <a:avLst/>
          </a:prstGeom>
          <a:noFill/>
        </p:spPr>
        <p:txBody>
          <a:bodyPr wrap="square" rtlCol="0">
            <a:spAutoFit/>
          </a:bodyPr>
          <a:lstStyle/>
          <a:p>
            <a:pPr algn="l" fontAlgn="auto">
              <a:lnSpc>
                <a:spcPct val="150000"/>
              </a:lnSpc>
              <a:spcBef>
                <a:spcPts val="600"/>
              </a:spcBef>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rPr>
              <a:t>建立并实现基于生成对抗网络的电力设备图像扩充模型</a:t>
            </a:r>
            <a:endPar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55" name="Rectangle 24"/>
          <p:cNvSpPr>
            <a:spLocks noChangeArrowheads="1"/>
          </p:cNvSpPr>
          <p:nvPr/>
        </p:nvSpPr>
        <p:spPr bwMode="auto">
          <a:xfrm>
            <a:off x="1406013" y="3400932"/>
            <a:ext cx="1551697"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b="1" dirty="0">
                <a:solidFill>
                  <a:schemeClr val="bg2">
                    <a:lumMod val="25000"/>
                  </a:schemeClr>
                </a:solidFill>
              </a:rPr>
              <a:t>目标</a:t>
            </a:r>
            <a:endParaRPr lang="zh-CN" altLang="en-US" b="1" dirty="0">
              <a:solidFill>
                <a:schemeClr val="bg2">
                  <a:lumMod val="25000"/>
                </a:schemeClr>
              </a:solidFill>
            </a:endParaRPr>
          </a:p>
        </p:txBody>
      </p:sp>
      <p:sp>
        <p:nvSpPr>
          <p:cNvPr id="57" name="Rectangle 24"/>
          <p:cNvSpPr>
            <a:spLocks noChangeArrowheads="1"/>
          </p:cNvSpPr>
          <p:nvPr/>
        </p:nvSpPr>
        <p:spPr bwMode="auto">
          <a:xfrm>
            <a:off x="5065091" y="3386962"/>
            <a:ext cx="1551697"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b="1" dirty="0">
                <a:solidFill>
                  <a:schemeClr val="bg2">
                    <a:lumMod val="25000"/>
                  </a:schemeClr>
                </a:solidFill>
              </a:rPr>
              <a:t>功能</a:t>
            </a:r>
            <a:endParaRPr lang="zh-CN" altLang="en-US" b="1" dirty="0">
              <a:solidFill>
                <a:schemeClr val="bg2">
                  <a:lumMod val="25000"/>
                </a:schemeClr>
              </a:solidFill>
            </a:endParaRPr>
          </a:p>
        </p:txBody>
      </p:sp>
      <p:sp>
        <p:nvSpPr>
          <p:cNvPr id="61" name="Rectangle 24"/>
          <p:cNvSpPr>
            <a:spLocks noChangeArrowheads="1"/>
          </p:cNvSpPr>
          <p:nvPr/>
        </p:nvSpPr>
        <p:spPr bwMode="auto">
          <a:xfrm>
            <a:off x="8834288" y="3387121"/>
            <a:ext cx="1551697"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b="1" dirty="0">
                <a:solidFill>
                  <a:schemeClr val="bg2">
                    <a:lumMod val="25000"/>
                  </a:schemeClr>
                </a:solidFill>
              </a:rPr>
              <a:t>性能指标</a:t>
            </a:r>
            <a:endParaRPr lang="zh-CN" altLang="en-US" b="1" dirty="0">
              <a:solidFill>
                <a:schemeClr val="bg2">
                  <a:lumMod val="25000"/>
                </a:schemeClr>
              </a:solidFill>
            </a:endParaRPr>
          </a:p>
        </p:txBody>
      </p:sp>
      <p:sp>
        <p:nvSpPr>
          <p:cNvPr id="72" name="文本框 71"/>
          <p:cNvSpPr txBox="1"/>
          <p:nvPr/>
        </p:nvSpPr>
        <p:spPr>
          <a:xfrm>
            <a:off x="4299585" y="3876040"/>
            <a:ext cx="3282315" cy="1938020"/>
          </a:xfrm>
          <a:prstGeom prst="rect">
            <a:avLst/>
          </a:prstGeom>
          <a:noFill/>
        </p:spPr>
        <p:txBody>
          <a:bodyPr wrap="square" rtlCol="0">
            <a:spAutoFit/>
          </a:bodyPr>
          <a:p>
            <a:pPr algn="l" fontAlgn="auto">
              <a:lnSpc>
                <a:spcPct val="150000"/>
              </a:lnSpc>
              <a:spcBef>
                <a:spcPts val="600"/>
              </a:spcBef>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rPr>
              <a:t>该模型能够生成与原始图像类似的电力设备图像。利用生成的人工样本对原始样本进行扩充，使得扩充后的数据集（最终数据集）能够满足缺陷检测模型的训练要求</a:t>
            </a:r>
            <a:endPar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73" name="文本框 72"/>
          <p:cNvSpPr txBox="1"/>
          <p:nvPr/>
        </p:nvSpPr>
        <p:spPr>
          <a:xfrm>
            <a:off x="8321675" y="3876040"/>
            <a:ext cx="2738755" cy="1198880"/>
          </a:xfrm>
          <a:prstGeom prst="rect">
            <a:avLst/>
          </a:prstGeom>
          <a:noFill/>
        </p:spPr>
        <p:txBody>
          <a:bodyPr wrap="square" rtlCol="0">
            <a:spAutoFit/>
          </a:bodyPr>
          <a:p>
            <a:pPr algn="l" fontAlgn="auto">
              <a:lnSpc>
                <a:spcPct val="150000"/>
              </a:lnSpc>
              <a:spcBef>
                <a:spcPts val="600"/>
              </a:spcBef>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rPr>
              <a:t>利用最终数据集对缺陷检测模型进行训练，使得缺陷检测模型的准确率至少提高2%</a:t>
            </a:r>
            <a:endPar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77" name="矩形 76"/>
          <p:cNvSpPr/>
          <p:nvPr/>
        </p:nvSpPr>
        <p:spPr>
          <a:xfrm>
            <a:off x="2292985" y="-13335"/>
            <a:ext cx="1341120" cy="7232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8" name="文本框 77"/>
          <p:cNvSpPr txBox="1"/>
          <p:nvPr/>
        </p:nvSpPr>
        <p:spPr>
          <a:xfrm>
            <a:off x="2399814" y="146880"/>
            <a:ext cx="1097280" cy="368300"/>
          </a:xfrm>
          <a:prstGeom prst="rect">
            <a:avLst/>
          </a:prstGeom>
          <a:noFill/>
        </p:spPr>
        <p:txBody>
          <a:bodyPr wrap="none" rtlCol="0">
            <a:spAutoFit/>
            <a:scene3d>
              <a:camera prst="orthographicFront"/>
              <a:lightRig rig="threePt" dir="t"/>
            </a:scene3d>
          </a:bodyPr>
          <a:p>
            <a:r>
              <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研究目标</a:t>
            </a:r>
            <a:endPar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79" name="文本框 78"/>
          <p:cNvSpPr txBox="1"/>
          <p:nvPr/>
        </p:nvSpPr>
        <p:spPr>
          <a:xfrm>
            <a:off x="4464985" y="146880"/>
            <a:ext cx="10972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研究内容</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80" name="文本框 79"/>
          <p:cNvSpPr txBox="1"/>
          <p:nvPr/>
        </p:nvSpPr>
        <p:spPr>
          <a:xfrm>
            <a:off x="6527800" y="146880"/>
            <a:ext cx="2262158" cy="368300"/>
          </a:xfrm>
          <a:prstGeom prst="rect">
            <a:avLst/>
          </a:prstGeom>
          <a:noFill/>
        </p:spPr>
        <p:txBody>
          <a:bodyPr wrap="squar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拟解决的关键性问题</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pic>
        <p:nvPicPr>
          <p:cNvPr id="81" name="图片 80" descr="目标"/>
          <p:cNvPicPr>
            <a:picLocks noChangeAspect="1"/>
          </p:cNvPicPr>
          <p:nvPr/>
        </p:nvPicPr>
        <p:blipFill>
          <a:blip r:embed="rId1"/>
          <a:stretch>
            <a:fillRect/>
          </a:stretch>
        </p:blipFill>
        <p:spPr>
          <a:xfrm>
            <a:off x="2023110" y="2049145"/>
            <a:ext cx="410210" cy="410210"/>
          </a:xfrm>
          <a:prstGeom prst="rect">
            <a:avLst/>
          </a:prstGeom>
        </p:spPr>
      </p:pic>
      <p:pic>
        <p:nvPicPr>
          <p:cNvPr id="82" name="图片 81" descr="功能"/>
          <p:cNvPicPr>
            <a:picLocks noChangeAspect="1"/>
          </p:cNvPicPr>
          <p:nvPr/>
        </p:nvPicPr>
        <p:blipFill>
          <a:blip r:embed="rId2"/>
          <a:stretch>
            <a:fillRect/>
          </a:stretch>
        </p:blipFill>
        <p:spPr>
          <a:xfrm>
            <a:off x="5615940" y="2000885"/>
            <a:ext cx="471805" cy="471805"/>
          </a:xfrm>
          <a:prstGeom prst="rect">
            <a:avLst/>
          </a:prstGeom>
        </p:spPr>
      </p:pic>
      <p:pic>
        <p:nvPicPr>
          <p:cNvPr id="83" name="图片 82" descr="性能指标"/>
          <p:cNvPicPr>
            <a:picLocks noChangeAspect="1"/>
          </p:cNvPicPr>
          <p:nvPr/>
        </p:nvPicPr>
        <p:blipFill>
          <a:blip r:embed="rId3"/>
          <a:stretch>
            <a:fillRect/>
          </a:stretch>
        </p:blipFill>
        <p:spPr>
          <a:xfrm>
            <a:off x="9352280" y="1995805"/>
            <a:ext cx="463550" cy="4635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1ide-Rectangle: Rounded Corners 170"/>
          <p:cNvSpPr/>
          <p:nvPr/>
        </p:nvSpPr>
        <p:spPr bwMode="auto">
          <a:xfrm>
            <a:off x="1845446" y="1610545"/>
            <a:ext cx="752872" cy="684979"/>
          </a:xfrm>
          <a:prstGeom prst="roundRect">
            <a:avLst/>
          </a:prstGeom>
          <a:solidFill>
            <a:schemeClr val="dk1">
              <a:lumMod val="100000"/>
            </a:schemeClr>
          </a:solidFill>
          <a:ln w="19050">
            <a:noFill/>
            <a:round/>
          </a:ln>
        </p:spPr>
        <p:txBody>
          <a:bodyPr anchor="ctr"/>
          <a:lstStyle/>
          <a:p>
            <a:pPr algn="ctr"/>
            <a:endParaRPr sz="1350" dirty="0"/>
          </a:p>
        </p:txBody>
      </p:sp>
      <p:sp>
        <p:nvSpPr>
          <p:cNvPr id="27" name="íṩľíḍè-Rectangle: Rounded Corners 189"/>
          <p:cNvSpPr/>
          <p:nvPr/>
        </p:nvSpPr>
        <p:spPr bwMode="auto">
          <a:xfrm>
            <a:off x="5475605" y="1595755"/>
            <a:ext cx="753110" cy="685165"/>
          </a:xfrm>
          <a:prstGeom prst="roundRect">
            <a:avLst/>
          </a:prstGeom>
          <a:solidFill>
            <a:schemeClr val="tx1">
              <a:lumMod val="50000"/>
              <a:lumOff val="50000"/>
            </a:schemeClr>
          </a:solidFill>
          <a:ln w="19050">
            <a:noFill/>
            <a:round/>
          </a:ln>
        </p:spPr>
        <p:txBody>
          <a:bodyPr anchor="ctr"/>
          <a:lstStyle/>
          <a:p>
            <a:pPr algn="ctr"/>
            <a:endParaRPr sz="1350" dirty="0"/>
          </a:p>
        </p:txBody>
      </p:sp>
      <p:sp>
        <p:nvSpPr>
          <p:cNvPr id="45" name="íṩľíḍè-Rectangle: Rounded Corners 193"/>
          <p:cNvSpPr/>
          <p:nvPr/>
        </p:nvSpPr>
        <p:spPr bwMode="auto">
          <a:xfrm>
            <a:off x="9214485" y="1586865"/>
            <a:ext cx="753110" cy="685165"/>
          </a:xfrm>
          <a:prstGeom prst="roundRect">
            <a:avLst/>
          </a:prstGeom>
          <a:solidFill>
            <a:schemeClr val="tx1">
              <a:lumMod val="50000"/>
              <a:lumOff val="50000"/>
            </a:schemeClr>
          </a:solidFill>
          <a:ln w="19050">
            <a:noFill/>
            <a:round/>
          </a:ln>
        </p:spPr>
        <p:txBody>
          <a:bodyPr anchor="ctr"/>
          <a:lstStyle/>
          <a:p>
            <a:pPr algn="ctr"/>
            <a:endParaRPr sz="1350" dirty="0"/>
          </a:p>
        </p:txBody>
      </p:sp>
      <p:sp>
        <p:nvSpPr>
          <p:cNvPr id="50" name="Oval 39"/>
          <p:cNvSpPr>
            <a:spLocks noChangeAspect="1" noChangeArrowheads="1"/>
          </p:cNvSpPr>
          <p:nvPr/>
        </p:nvSpPr>
        <p:spPr bwMode="auto">
          <a:xfrm>
            <a:off x="2076453" y="2610673"/>
            <a:ext cx="199959" cy="213345"/>
          </a:xfrm>
          <a:prstGeom prst="ellipse">
            <a:avLst/>
          </a:prstGeom>
          <a:solidFill>
            <a:srgbClr val="3C3A3F"/>
          </a:solidFill>
          <a:ln w="28575" cap="flat">
            <a:solidFill>
              <a:schemeClr val="bg1"/>
            </a:solidFill>
            <a:prstDash val="solid"/>
            <a:miter lim="800000"/>
          </a:ln>
        </p:spPr>
        <p:txBody>
          <a:bodyPr vert="horz" wrap="square" lIns="91398" tIns="45699" rIns="91398" bIns="45699" numCol="1" anchor="t" anchorCtr="0" compatLnSpc="1"/>
          <a:lstStyle/>
          <a:p>
            <a:endParaRPr lang="zh-CN" altLang="en-US" sz="2800">
              <a:solidFill>
                <a:schemeClr val="accent1"/>
              </a:solidFill>
            </a:endParaRPr>
          </a:p>
        </p:txBody>
      </p:sp>
      <p:sp>
        <p:nvSpPr>
          <p:cNvPr id="51" name="Oval 40"/>
          <p:cNvSpPr>
            <a:spLocks noChangeAspect="1" noChangeArrowheads="1"/>
          </p:cNvSpPr>
          <p:nvPr/>
        </p:nvSpPr>
        <p:spPr bwMode="auto">
          <a:xfrm>
            <a:off x="5728302" y="2572573"/>
            <a:ext cx="199959" cy="213345"/>
          </a:xfrm>
          <a:prstGeom prst="ellipse">
            <a:avLst/>
          </a:prstGeom>
          <a:solidFill>
            <a:srgbClr val="3C3A3F"/>
          </a:solidFill>
          <a:ln w="28575" cap="flat">
            <a:solidFill>
              <a:schemeClr val="bg1"/>
            </a:solidFill>
            <a:prstDash val="solid"/>
            <a:miter lim="800000"/>
          </a:ln>
        </p:spPr>
        <p:txBody>
          <a:bodyPr vert="horz" wrap="square" lIns="91398" tIns="45699" rIns="91398" bIns="45699" numCol="1" anchor="t" anchorCtr="0" compatLnSpc="1"/>
          <a:lstStyle/>
          <a:p>
            <a:endParaRPr lang="zh-CN" altLang="en-US" sz="2800">
              <a:solidFill>
                <a:schemeClr val="accent1"/>
              </a:solidFill>
            </a:endParaRPr>
          </a:p>
        </p:txBody>
      </p:sp>
      <p:sp>
        <p:nvSpPr>
          <p:cNvPr id="53" name="Oval 42"/>
          <p:cNvSpPr>
            <a:spLocks noChangeAspect="1" noChangeArrowheads="1"/>
          </p:cNvSpPr>
          <p:nvPr/>
        </p:nvSpPr>
        <p:spPr bwMode="auto">
          <a:xfrm>
            <a:off x="9491025" y="2567967"/>
            <a:ext cx="199959" cy="213345"/>
          </a:xfrm>
          <a:prstGeom prst="ellipse">
            <a:avLst/>
          </a:prstGeom>
          <a:solidFill>
            <a:srgbClr val="3C3A3F"/>
          </a:solidFill>
          <a:ln w="28575" cap="flat">
            <a:solidFill>
              <a:schemeClr val="bg1"/>
            </a:solidFill>
            <a:prstDash val="solid"/>
            <a:miter lim="800000"/>
          </a:ln>
        </p:spPr>
        <p:txBody>
          <a:bodyPr vert="horz" wrap="square" lIns="91398" tIns="45699" rIns="91398" bIns="45699" numCol="1" anchor="t" anchorCtr="0" compatLnSpc="1"/>
          <a:lstStyle/>
          <a:p>
            <a:endParaRPr lang="zh-CN" altLang="en-US" sz="2800">
              <a:solidFill>
                <a:schemeClr val="accent1"/>
              </a:solidFill>
            </a:endParaRPr>
          </a:p>
        </p:txBody>
      </p:sp>
      <p:sp>
        <p:nvSpPr>
          <p:cNvPr id="54" name="文本框 53"/>
          <p:cNvSpPr txBox="1"/>
          <p:nvPr/>
        </p:nvSpPr>
        <p:spPr>
          <a:xfrm>
            <a:off x="796290" y="3569335"/>
            <a:ext cx="3007995" cy="1783715"/>
          </a:xfrm>
          <a:prstGeom prst="rect">
            <a:avLst/>
          </a:prstGeom>
          <a:noFill/>
        </p:spPr>
        <p:txBody>
          <a:bodyPr wrap="square" rtlCol="0">
            <a:spAutoFit/>
          </a:bodyPr>
          <a:lstStyle/>
          <a:p>
            <a:pPr algn="l" fontAlgn="auto">
              <a:lnSpc>
                <a:spcPct val="150000"/>
              </a:lnSpc>
              <a:spcBef>
                <a:spcPts val="600"/>
              </a:spcBef>
            </a:pP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rPr>
              <a:t>利用传统的图像增强方法对原始样本增强得到训练数据集 </a:t>
            </a:r>
            <a:endParaRPr lang="zh-CN" altLang="en-US" sz="1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endParaRPr>
          </a:p>
          <a:p>
            <a:pPr algn="l" fontAlgn="auto">
              <a:lnSpc>
                <a:spcPct val="150000"/>
              </a:lnSpc>
              <a:spcBef>
                <a:spcPts val="600"/>
              </a:spcBef>
            </a:pP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rPr>
              <a:t>对训练数据集尺寸、格式等进行统一使得训练集满足图像扩充模型的输入要求</a:t>
            </a:r>
            <a:endParaRPr lang="zh-CN" altLang="en-US" sz="1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endParaRPr>
          </a:p>
        </p:txBody>
      </p:sp>
      <p:sp>
        <p:nvSpPr>
          <p:cNvPr id="55" name="Rectangle 24"/>
          <p:cNvSpPr>
            <a:spLocks noChangeArrowheads="1"/>
          </p:cNvSpPr>
          <p:nvPr/>
        </p:nvSpPr>
        <p:spPr bwMode="auto">
          <a:xfrm>
            <a:off x="1329690" y="3094355"/>
            <a:ext cx="1732915"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b="1" dirty="0">
                <a:solidFill>
                  <a:schemeClr val="bg2">
                    <a:lumMod val="25000"/>
                  </a:schemeClr>
                </a:solidFill>
              </a:rPr>
              <a:t>原始样本预处理</a:t>
            </a:r>
            <a:endParaRPr lang="zh-CN" altLang="en-US" b="1" dirty="0">
              <a:solidFill>
                <a:schemeClr val="bg2">
                  <a:lumMod val="25000"/>
                </a:schemeClr>
              </a:solidFill>
            </a:endParaRPr>
          </a:p>
        </p:txBody>
      </p:sp>
      <p:sp>
        <p:nvSpPr>
          <p:cNvPr id="57" name="Rectangle 24"/>
          <p:cNvSpPr>
            <a:spLocks noChangeArrowheads="1"/>
          </p:cNvSpPr>
          <p:nvPr/>
        </p:nvSpPr>
        <p:spPr bwMode="auto">
          <a:xfrm>
            <a:off x="4925695" y="3080385"/>
            <a:ext cx="1862455"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b="1" dirty="0">
                <a:solidFill>
                  <a:schemeClr val="bg2">
                    <a:lumMod val="25000"/>
                  </a:schemeClr>
                </a:solidFill>
              </a:rPr>
              <a:t>模型构建及实现</a:t>
            </a:r>
            <a:endParaRPr lang="zh-CN" altLang="en-US" b="1" dirty="0">
              <a:solidFill>
                <a:schemeClr val="bg2">
                  <a:lumMod val="25000"/>
                </a:schemeClr>
              </a:solidFill>
            </a:endParaRPr>
          </a:p>
        </p:txBody>
      </p:sp>
      <p:sp>
        <p:nvSpPr>
          <p:cNvPr id="72" name="文本框 71"/>
          <p:cNvSpPr txBox="1"/>
          <p:nvPr/>
        </p:nvSpPr>
        <p:spPr>
          <a:xfrm>
            <a:off x="4376420" y="3520440"/>
            <a:ext cx="3101340" cy="2506980"/>
          </a:xfrm>
          <a:prstGeom prst="rect">
            <a:avLst/>
          </a:prstGeom>
          <a:noFill/>
        </p:spPr>
        <p:txBody>
          <a:bodyPr wrap="square" rtlCol="0">
            <a:spAutoFit/>
          </a:bodyPr>
          <a:p>
            <a:pPr algn="l" fontAlgn="auto">
              <a:lnSpc>
                <a:spcPct val="150000"/>
              </a:lnSpc>
              <a:spcBef>
                <a:spcPts val="600"/>
              </a:spcBef>
            </a:pP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rPr>
              <a:t>研究经典的生成对抗网络模型及算法，包括DCGAN、WGAN</a:t>
            </a:r>
            <a:endParaRPr lang="zh-CN" altLang="en-US" sz="1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endParaRPr>
          </a:p>
          <a:p>
            <a:pPr algn="l" fontAlgn="auto">
              <a:lnSpc>
                <a:spcPct val="150000"/>
              </a:lnSpc>
              <a:spcBef>
                <a:spcPts val="600"/>
              </a:spcBef>
            </a:pP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rPr>
              <a:t>从中选出几种适用性强且生成图像质量好的生成对抗网络模型进行模型的复现</a:t>
            </a:r>
            <a:endParaRPr lang="zh-CN" altLang="en-US" sz="1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a:p>
            <a:pPr algn="l" fontAlgn="auto">
              <a:lnSpc>
                <a:spcPct val="150000"/>
              </a:lnSpc>
              <a:spcBef>
                <a:spcPts val="600"/>
              </a:spcBef>
            </a:pP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rPr>
              <a:t>基于上述研究，构建并实现电力设备图像扩充模型的初始模型</a:t>
            </a:r>
            <a:endParaRPr lang="zh-CN" altLang="en-US" sz="1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endParaRPr>
          </a:p>
        </p:txBody>
      </p:sp>
      <p:sp>
        <p:nvSpPr>
          <p:cNvPr id="73" name="文本框 72"/>
          <p:cNvSpPr txBox="1"/>
          <p:nvPr/>
        </p:nvSpPr>
        <p:spPr>
          <a:xfrm>
            <a:off x="8161020" y="3569335"/>
            <a:ext cx="3191510" cy="2830195"/>
          </a:xfrm>
          <a:prstGeom prst="rect">
            <a:avLst/>
          </a:prstGeom>
          <a:noFill/>
        </p:spPr>
        <p:txBody>
          <a:bodyPr wrap="square" rtlCol="0">
            <a:spAutoFit/>
          </a:bodyPr>
          <a:p>
            <a:pPr algn="l" fontAlgn="auto">
              <a:lnSpc>
                <a:spcPct val="150000"/>
              </a:lnSpc>
              <a:spcBef>
                <a:spcPts val="600"/>
              </a:spcBef>
            </a:pP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rPr>
              <a:t>选用合适的训练策略、迭代次数、批次数量等，利用训练数据集对图像扩充模型进行训练</a:t>
            </a:r>
            <a:endParaRPr lang="zh-CN" altLang="en-US" sz="1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a:p>
            <a:pPr algn="l" fontAlgn="auto">
              <a:lnSpc>
                <a:spcPct val="150000"/>
              </a:lnSpc>
              <a:spcBef>
                <a:spcPts val="600"/>
              </a:spcBef>
            </a:pP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rPr>
              <a:t>针对训练过程中出现的问题及生成图像质量，选用合适的优化方法，比如修改学习率等，实现对图像扩充模型的优化</a:t>
            </a:r>
            <a:endParaRPr lang="zh-CN" altLang="en-US" sz="1400" dirty="0" smtClean="0"/>
          </a:p>
          <a:p>
            <a:pPr algn="l" fontAlgn="auto">
              <a:lnSpc>
                <a:spcPct val="150000"/>
              </a:lnSpc>
              <a:spcBef>
                <a:spcPts val="600"/>
              </a:spcBef>
            </a:pPr>
            <a:endParaRPr lang="zh-CN" altLang="en-US" sz="1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2" name="矩形 1"/>
          <p:cNvSpPr/>
          <p:nvPr/>
        </p:nvSpPr>
        <p:spPr>
          <a:xfrm>
            <a:off x="4324985" y="-13335"/>
            <a:ext cx="1341120" cy="7232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 name="文本框 2"/>
          <p:cNvSpPr txBox="1"/>
          <p:nvPr/>
        </p:nvSpPr>
        <p:spPr>
          <a:xfrm>
            <a:off x="2399814" y="146880"/>
            <a:ext cx="10972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研究目标</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4" name="文本框 3"/>
          <p:cNvSpPr txBox="1"/>
          <p:nvPr/>
        </p:nvSpPr>
        <p:spPr>
          <a:xfrm>
            <a:off x="4464985" y="146880"/>
            <a:ext cx="1097280" cy="368300"/>
          </a:xfrm>
          <a:prstGeom prst="rect">
            <a:avLst/>
          </a:prstGeom>
          <a:noFill/>
        </p:spPr>
        <p:txBody>
          <a:bodyPr wrap="none" rtlCol="0">
            <a:spAutoFit/>
            <a:scene3d>
              <a:camera prst="orthographicFront"/>
              <a:lightRig rig="threePt" dir="t"/>
            </a:scene3d>
          </a:bodyPr>
          <a:p>
            <a:r>
              <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研究内容</a:t>
            </a:r>
            <a:endPar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5" name="文本框 4"/>
          <p:cNvSpPr txBox="1"/>
          <p:nvPr/>
        </p:nvSpPr>
        <p:spPr>
          <a:xfrm>
            <a:off x="6527800" y="146880"/>
            <a:ext cx="2262158" cy="368300"/>
          </a:xfrm>
          <a:prstGeom prst="rect">
            <a:avLst/>
          </a:prstGeom>
          <a:noFill/>
        </p:spPr>
        <p:txBody>
          <a:bodyPr wrap="squar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拟解决的关键性问题</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6" name="Rectangle 24"/>
          <p:cNvSpPr>
            <a:spLocks noChangeArrowheads="1"/>
          </p:cNvSpPr>
          <p:nvPr/>
        </p:nvSpPr>
        <p:spPr bwMode="auto">
          <a:xfrm>
            <a:off x="8670925" y="3094355"/>
            <a:ext cx="1862455"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en-US" b="1" dirty="0">
                <a:solidFill>
                  <a:schemeClr val="bg2">
                    <a:lumMod val="25000"/>
                  </a:schemeClr>
                </a:solidFill>
              </a:rPr>
              <a:t>模型训练及优化</a:t>
            </a:r>
            <a:endParaRPr lang="zh-CN" altLang="en-US" b="1" dirty="0">
              <a:solidFill>
                <a:schemeClr val="bg2">
                  <a:lumMod val="25000"/>
                </a:schemeClr>
              </a:solidFill>
            </a:endParaRPr>
          </a:p>
        </p:txBody>
      </p:sp>
      <p:pic>
        <p:nvPicPr>
          <p:cNvPr id="39" name="图片 38" descr="样本处理服务"/>
          <p:cNvPicPr>
            <a:picLocks noChangeAspect="1"/>
          </p:cNvPicPr>
          <p:nvPr/>
        </p:nvPicPr>
        <p:blipFill>
          <a:blip r:embed="rId1"/>
          <a:stretch>
            <a:fillRect/>
          </a:stretch>
        </p:blipFill>
        <p:spPr>
          <a:xfrm>
            <a:off x="1974850" y="1692275"/>
            <a:ext cx="520700" cy="520700"/>
          </a:xfrm>
          <a:prstGeom prst="rect">
            <a:avLst/>
          </a:prstGeom>
        </p:spPr>
      </p:pic>
      <p:pic>
        <p:nvPicPr>
          <p:cNvPr id="40" name="图片 39" descr="模型构建与部署"/>
          <p:cNvPicPr>
            <a:picLocks noChangeAspect="1"/>
          </p:cNvPicPr>
          <p:nvPr/>
        </p:nvPicPr>
        <p:blipFill>
          <a:blip r:embed="rId2"/>
          <a:stretch>
            <a:fillRect/>
          </a:stretch>
        </p:blipFill>
        <p:spPr>
          <a:xfrm>
            <a:off x="5645785" y="1700530"/>
            <a:ext cx="458470" cy="458470"/>
          </a:xfrm>
          <a:prstGeom prst="rect">
            <a:avLst/>
          </a:prstGeom>
        </p:spPr>
      </p:pic>
      <p:pic>
        <p:nvPicPr>
          <p:cNvPr id="41" name="图片 40" descr="模型训练"/>
          <p:cNvPicPr>
            <a:picLocks noChangeAspect="1"/>
          </p:cNvPicPr>
          <p:nvPr/>
        </p:nvPicPr>
        <p:blipFill>
          <a:blip r:embed="rId3"/>
          <a:stretch>
            <a:fillRect/>
          </a:stretch>
        </p:blipFill>
        <p:spPr>
          <a:xfrm>
            <a:off x="9335770" y="1710690"/>
            <a:ext cx="482600" cy="4826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21"/>
          <p:cNvGrpSpPr/>
          <p:nvPr/>
        </p:nvGrpSpPr>
        <p:grpSpPr>
          <a:xfrm rot="0">
            <a:off x="1452245" y="2062480"/>
            <a:ext cx="1085215" cy="1085215"/>
            <a:chOff x="484285" y="1616468"/>
            <a:chExt cx="2472584" cy="2472584"/>
          </a:xfrm>
        </p:grpSpPr>
        <p:sp>
          <p:nvSpPr>
            <p:cNvPr id="49" name="Freeform: Shape 22"/>
            <p:cNvSpPr/>
            <p:nvPr/>
          </p:nvSpPr>
          <p:spPr bwMode="auto">
            <a:xfrm rot="4026370">
              <a:off x="484285" y="1616468"/>
              <a:ext cx="2472584" cy="2472584"/>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bg2">
                <a:lumMod val="10000"/>
                <a:alpha val="79999"/>
              </a:schemeClr>
            </a:solidFill>
            <a:ln>
              <a:noFill/>
            </a:ln>
            <a:extLst>
              <a:ext uri="{91240B29-F687-4F45-9708-019B960494DF}">
                <a14:hiddenLine xmlns:a14="http://schemas.microsoft.com/office/drawing/2010/main" w="19050">
                  <a:solidFill>
                    <a:srgbClr val="000000"/>
                  </a:solidFill>
                  <a:prstDash val="sysDot"/>
                  <a:round/>
                </a14:hiddenLine>
              </a:ext>
            </a:extLst>
          </p:spPr>
          <p:txBody>
            <a:bodyPr anchor="ctr"/>
            <a:lstStyle/>
            <a:p>
              <a:pPr algn="ctr"/>
              <a:endParaRPr sz="2400">
                <a:cs typeface="+mn-ea"/>
                <a:sym typeface="+mn-lt"/>
              </a:endParaRPr>
            </a:p>
          </p:txBody>
        </p:sp>
        <p:sp>
          <p:nvSpPr>
            <p:cNvPr id="50" name="Oval 23"/>
            <p:cNvSpPr/>
            <p:nvPr/>
          </p:nvSpPr>
          <p:spPr bwMode="auto">
            <a:xfrm rot="4026370">
              <a:off x="749260" y="1881297"/>
              <a:ext cx="1943725" cy="1942581"/>
            </a:xfrm>
            <a:prstGeom prst="ellipse">
              <a:avLst/>
            </a:prstGeom>
            <a:solidFill>
              <a:schemeClr val="bg2">
                <a:lumMod val="10000"/>
              </a:schemeClr>
            </a:solidFill>
            <a:ln>
              <a:noFill/>
            </a:ln>
            <a:extLst>
              <a:ext uri="{91240B29-F687-4F45-9708-019B960494DF}">
                <a14:hiddenLine xmlns:a14="http://schemas.microsoft.com/office/drawing/2010/main" w="19050">
                  <a:solidFill>
                    <a:srgbClr val="000000"/>
                  </a:solidFill>
                  <a:round/>
                </a14:hiddenLine>
              </a:ext>
            </a:extLst>
          </p:spPr>
          <p:txBody>
            <a:bodyPr anchor="ctr"/>
            <a:lstStyle/>
            <a:p>
              <a:pPr algn="ctr"/>
              <a:endParaRPr sz="2400">
                <a:cs typeface="+mn-ea"/>
                <a:sym typeface="+mn-lt"/>
              </a:endParaRPr>
            </a:p>
          </p:txBody>
        </p:sp>
      </p:grpSp>
      <p:grpSp>
        <p:nvGrpSpPr>
          <p:cNvPr id="55" name="Group 33"/>
          <p:cNvGrpSpPr/>
          <p:nvPr/>
        </p:nvGrpSpPr>
        <p:grpSpPr>
          <a:xfrm>
            <a:off x="6492782" y="2489614"/>
            <a:ext cx="404441" cy="269684"/>
            <a:chOff x="1474788" y="1266826"/>
            <a:chExt cx="3792538" cy="2528888"/>
          </a:xfrm>
          <a:solidFill>
            <a:schemeClr val="bg1"/>
          </a:solidFill>
        </p:grpSpPr>
        <p:sp>
          <p:nvSpPr>
            <p:cNvPr id="56" name="Freeform: Shape 37"/>
            <p:cNvSpPr/>
            <p:nvPr/>
          </p:nvSpPr>
          <p:spPr bwMode="auto">
            <a:xfrm>
              <a:off x="2528888" y="2533651"/>
              <a:ext cx="628650" cy="1262063"/>
            </a:xfrm>
            <a:custGeom>
              <a:avLst/>
              <a:gdLst>
                <a:gd name="T0" fmla="*/ 125 w 167"/>
                <a:gd name="T1" fmla="*/ 0 h 336"/>
                <a:gd name="T2" fmla="*/ 42 w 167"/>
                <a:gd name="T3" fmla="*/ 0 h 336"/>
                <a:gd name="T4" fmla="*/ 0 w 167"/>
                <a:gd name="T5" fmla="*/ 42 h 336"/>
                <a:gd name="T6" fmla="*/ 0 w 167"/>
                <a:gd name="T7" fmla="*/ 294 h 336"/>
                <a:gd name="T8" fmla="*/ 42 w 167"/>
                <a:gd name="T9" fmla="*/ 336 h 336"/>
                <a:gd name="T10" fmla="*/ 125 w 167"/>
                <a:gd name="T11" fmla="*/ 336 h 336"/>
                <a:gd name="T12" fmla="*/ 167 w 167"/>
                <a:gd name="T13" fmla="*/ 294 h 336"/>
                <a:gd name="T14" fmla="*/ 167 w 167"/>
                <a:gd name="T15" fmla="*/ 42 h 336"/>
                <a:gd name="T16" fmla="*/ 125 w 167"/>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336">
                  <a:moveTo>
                    <a:pt x="125" y="0"/>
                  </a:moveTo>
                  <a:cubicBezTo>
                    <a:pt x="42" y="0"/>
                    <a:pt x="42" y="0"/>
                    <a:pt x="42" y="0"/>
                  </a:cubicBezTo>
                  <a:cubicBezTo>
                    <a:pt x="19" y="0"/>
                    <a:pt x="0" y="18"/>
                    <a:pt x="0" y="42"/>
                  </a:cubicBezTo>
                  <a:cubicBezTo>
                    <a:pt x="0" y="294"/>
                    <a:pt x="0" y="294"/>
                    <a:pt x="0" y="294"/>
                  </a:cubicBezTo>
                  <a:cubicBezTo>
                    <a:pt x="0" y="317"/>
                    <a:pt x="19" y="336"/>
                    <a:pt x="42" y="336"/>
                  </a:cubicBezTo>
                  <a:cubicBezTo>
                    <a:pt x="125" y="336"/>
                    <a:pt x="125" y="336"/>
                    <a:pt x="125" y="336"/>
                  </a:cubicBezTo>
                  <a:cubicBezTo>
                    <a:pt x="148" y="336"/>
                    <a:pt x="167" y="317"/>
                    <a:pt x="167" y="294"/>
                  </a:cubicBezTo>
                  <a:cubicBezTo>
                    <a:pt x="167" y="42"/>
                    <a:pt x="167" y="42"/>
                    <a:pt x="167" y="42"/>
                  </a:cubicBezTo>
                  <a:cubicBezTo>
                    <a:pt x="167" y="18"/>
                    <a:pt x="148" y="0"/>
                    <a:pt x="125" y="0"/>
                  </a:cubicBezTo>
                  <a:close/>
                </a:path>
              </a:pathLst>
            </a:custGeom>
            <a:grpFill/>
            <a:ln>
              <a:noFill/>
            </a:ln>
          </p:spPr>
          <p:txBody>
            <a:bodyPr anchor="ctr"/>
            <a:lstStyle/>
            <a:p>
              <a:pPr algn="ctr"/>
              <a:endParaRPr sz="2400">
                <a:cs typeface="+mn-ea"/>
                <a:sym typeface="+mn-lt"/>
              </a:endParaRPr>
            </a:p>
          </p:txBody>
        </p:sp>
        <p:sp>
          <p:nvSpPr>
            <p:cNvPr id="57" name="Freeform: Shape 38"/>
            <p:cNvSpPr/>
            <p:nvPr/>
          </p:nvSpPr>
          <p:spPr bwMode="auto">
            <a:xfrm>
              <a:off x="4632326" y="1266826"/>
              <a:ext cx="635000" cy="2528888"/>
            </a:xfrm>
            <a:custGeom>
              <a:avLst/>
              <a:gdLst>
                <a:gd name="T0" fmla="*/ 126 w 169"/>
                <a:gd name="T1" fmla="*/ 0 h 673"/>
                <a:gd name="T2" fmla="*/ 42 w 169"/>
                <a:gd name="T3" fmla="*/ 0 h 673"/>
                <a:gd name="T4" fmla="*/ 0 w 169"/>
                <a:gd name="T5" fmla="*/ 41 h 673"/>
                <a:gd name="T6" fmla="*/ 0 w 169"/>
                <a:gd name="T7" fmla="*/ 632 h 673"/>
                <a:gd name="T8" fmla="*/ 42 w 169"/>
                <a:gd name="T9" fmla="*/ 673 h 673"/>
                <a:gd name="T10" fmla="*/ 126 w 169"/>
                <a:gd name="T11" fmla="*/ 673 h 673"/>
                <a:gd name="T12" fmla="*/ 169 w 169"/>
                <a:gd name="T13" fmla="*/ 632 h 673"/>
                <a:gd name="T14" fmla="*/ 169 w 169"/>
                <a:gd name="T15" fmla="*/ 41 h 673"/>
                <a:gd name="T16" fmla="*/ 126 w 169"/>
                <a:gd name="T1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673">
                  <a:moveTo>
                    <a:pt x="126" y="0"/>
                  </a:moveTo>
                  <a:cubicBezTo>
                    <a:pt x="42" y="0"/>
                    <a:pt x="42" y="0"/>
                    <a:pt x="42" y="0"/>
                  </a:cubicBezTo>
                  <a:cubicBezTo>
                    <a:pt x="19" y="0"/>
                    <a:pt x="0" y="19"/>
                    <a:pt x="0" y="41"/>
                  </a:cubicBezTo>
                  <a:cubicBezTo>
                    <a:pt x="0" y="632"/>
                    <a:pt x="0" y="632"/>
                    <a:pt x="0" y="632"/>
                  </a:cubicBezTo>
                  <a:cubicBezTo>
                    <a:pt x="0" y="655"/>
                    <a:pt x="19" y="673"/>
                    <a:pt x="42" y="673"/>
                  </a:cubicBezTo>
                  <a:cubicBezTo>
                    <a:pt x="126" y="673"/>
                    <a:pt x="126" y="673"/>
                    <a:pt x="126" y="673"/>
                  </a:cubicBezTo>
                  <a:cubicBezTo>
                    <a:pt x="150" y="673"/>
                    <a:pt x="169" y="655"/>
                    <a:pt x="169" y="632"/>
                  </a:cubicBezTo>
                  <a:cubicBezTo>
                    <a:pt x="169" y="41"/>
                    <a:pt x="169" y="41"/>
                    <a:pt x="169" y="41"/>
                  </a:cubicBezTo>
                  <a:cubicBezTo>
                    <a:pt x="169" y="19"/>
                    <a:pt x="150" y="0"/>
                    <a:pt x="126" y="0"/>
                  </a:cubicBezTo>
                  <a:close/>
                </a:path>
              </a:pathLst>
            </a:custGeom>
            <a:grpFill/>
            <a:ln>
              <a:noFill/>
            </a:ln>
          </p:spPr>
          <p:txBody>
            <a:bodyPr anchor="ctr"/>
            <a:lstStyle/>
            <a:p>
              <a:pPr algn="ctr"/>
              <a:endParaRPr sz="2400">
                <a:cs typeface="+mn-ea"/>
                <a:sym typeface="+mn-lt"/>
              </a:endParaRPr>
            </a:p>
          </p:txBody>
        </p:sp>
        <p:sp>
          <p:nvSpPr>
            <p:cNvPr id="58" name="Freeform: Shape 39"/>
            <p:cNvSpPr/>
            <p:nvPr/>
          </p:nvSpPr>
          <p:spPr bwMode="auto">
            <a:xfrm>
              <a:off x="3584576" y="2112963"/>
              <a:ext cx="627063" cy="1682750"/>
            </a:xfrm>
            <a:custGeom>
              <a:avLst/>
              <a:gdLst>
                <a:gd name="T0" fmla="*/ 125 w 167"/>
                <a:gd name="T1" fmla="*/ 0 h 448"/>
                <a:gd name="T2" fmla="*/ 41 w 167"/>
                <a:gd name="T3" fmla="*/ 0 h 448"/>
                <a:gd name="T4" fmla="*/ 0 w 167"/>
                <a:gd name="T5" fmla="*/ 40 h 448"/>
                <a:gd name="T6" fmla="*/ 0 w 167"/>
                <a:gd name="T7" fmla="*/ 407 h 448"/>
                <a:gd name="T8" fmla="*/ 41 w 167"/>
                <a:gd name="T9" fmla="*/ 448 h 448"/>
                <a:gd name="T10" fmla="*/ 125 w 167"/>
                <a:gd name="T11" fmla="*/ 448 h 448"/>
                <a:gd name="T12" fmla="*/ 167 w 167"/>
                <a:gd name="T13" fmla="*/ 407 h 448"/>
                <a:gd name="T14" fmla="*/ 167 w 167"/>
                <a:gd name="T15" fmla="*/ 40 h 448"/>
                <a:gd name="T16" fmla="*/ 125 w 167"/>
                <a:gd name="T1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48">
                  <a:moveTo>
                    <a:pt x="125" y="0"/>
                  </a:moveTo>
                  <a:cubicBezTo>
                    <a:pt x="41" y="0"/>
                    <a:pt x="41" y="0"/>
                    <a:pt x="41" y="0"/>
                  </a:cubicBezTo>
                  <a:cubicBezTo>
                    <a:pt x="18" y="0"/>
                    <a:pt x="0" y="18"/>
                    <a:pt x="0" y="40"/>
                  </a:cubicBezTo>
                  <a:cubicBezTo>
                    <a:pt x="0" y="407"/>
                    <a:pt x="0" y="407"/>
                    <a:pt x="0" y="407"/>
                  </a:cubicBezTo>
                  <a:cubicBezTo>
                    <a:pt x="0" y="430"/>
                    <a:pt x="18" y="448"/>
                    <a:pt x="41" y="448"/>
                  </a:cubicBezTo>
                  <a:cubicBezTo>
                    <a:pt x="125" y="448"/>
                    <a:pt x="125" y="448"/>
                    <a:pt x="125" y="448"/>
                  </a:cubicBezTo>
                  <a:cubicBezTo>
                    <a:pt x="148" y="448"/>
                    <a:pt x="167" y="430"/>
                    <a:pt x="167" y="407"/>
                  </a:cubicBezTo>
                  <a:cubicBezTo>
                    <a:pt x="167" y="40"/>
                    <a:pt x="167" y="40"/>
                    <a:pt x="167" y="40"/>
                  </a:cubicBezTo>
                  <a:cubicBezTo>
                    <a:pt x="167" y="18"/>
                    <a:pt x="148" y="0"/>
                    <a:pt x="125" y="0"/>
                  </a:cubicBezTo>
                  <a:close/>
                </a:path>
              </a:pathLst>
            </a:custGeom>
            <a:grpFill/>
            <a:ln>
              <a:noFill/>
            </a:ln>
          </p:spPr>
          <p:txBody>
            <a:bodyPr anchor="ctr"/>
            <a:lstStyle/>
            <a:p>
              <a:pPr algn="ctr"/>
              <a:endParaRPr sz="2400">
                <a:cs typeface="+mn-ea"/>
                <a:sym typeface="+mn-lt"/>
              </a:endParaRPr>
            </a:p>
          </p:txBody>
        </p:sp>
        <p:sp>
          <p:nvSpPr>
            <p:cNvPr id="59" name="Freeform: Shape 40"/>
            <p:cNvSpPr/>
            <p:nvPr/>
          </p:nvSpPr>
          <p:spPr bwMode="auto">
            <a:xfrm>
              <a:off x="1474788" y="1687513"/>
              <a:ext cx="633413" cy="2108200"/>
            </a:xfrm>
            <a:custGeom>
              <a:avLst/>
              <a:gdLst>
                <a:gd name="T0" fmla="*/ 127 w 169"/>
                <a:gd name="T1" fmla="*/ 0 h 561"/>
                <a:gd name="T2" fmla="*/ 43 w 169"/>
                <a:gd name="T3" fmla="*/ 0 h 561"/>
                <a:gd name="T4" fmla="*/ 0 w 169"/>
                <a:gd name="T5" fmla="*/ 40 h 561"/>
                <a:gd name="T6" fmla="*/ 0 w 169"/>
                <a:gd name="T7" fmla="*/ 521 h 561"/>
                <a:gd name="T8" fmla="*/ 43 w 169"/>
                <a:gd name="T9" fmla="*/ 561 h 561"/>
                <a:gd name="T10" fmla="*/ 127 w 169"/>
                <a:gd name="T11" fmla="*/ 561 h 561"/>
                <a:gd name="T12" fmla="*/ 169 w 169"/>
                <a:gd name="T13" fmla="*/ 521 h 561"/>
                <a:gd name="T14" fmla="*/ 169 w 169"/>
                <a:gd name="T15" fmla="*/ 40 h 561"/>
                <a:gd name="T16" fmla="*/ 127 w 169"/>
                <a:gd name="T17"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561">
                  <a:moveTo>
                    <a:pt x="127" y="0"/>
                  </a:moveTo>
                  <a:cubicBezTo>
                    <a:pt x="43" y="0"/>
                    <a:pt x="43" y="0"/>
                    <a:pt x="43" y="0"/>
                  </a:cubicBezTo>
                  <a:cubicBezTo>
                    <a:pt x="19" y="0"/>
                    <a:pt x="0" y="18"/>
                    <a:pt x="0" y="40"/>
                  </a:cubicBezTo>
                  <a:cubicBezTo>
                    <a:pt x="0" y="521"/>
                    <a:pt x="0" y="521"/>
                    <a:pt x="0" y="521"/>
                  </a:cubicBezTo>
                  <a:cubicBezTo>
                    <a:pt x="0" y="543"/>
                    <a:pt x="19" y="561"/>
                    <a:pt x="43" y="561"/>
                  </a:cubicBezTo>
                  <a:cubicBezTo>
                    <a:pt x="127" y="561"/>
                    <a:pt x="127" y="561"/>
                    <a:pt x="127" y="561"/>
                  </a:cubicBezTo>
                  <a:cubicBezTo>
                    <a:pt x="150" y="561"/>
                    <a:pt x="169" y="543"/>
                    <a:pt x="169" y="521"/>
                  </a:cubicBezTo>
                  <a:cubicBezTo>
                    <a:pt x="169" y="40"/>
                    <a:pt x="169" y="40"/>
                    <a:pt x="169" y="40"/>
                  </a:cubicBezTo>
                  <a:cubicBezTo>
                    <a:pt x="169" y="18"/>
                    <a:pt x="150" y="0"/>
                    <a:pt x="127" y="0"/>
                  </a:cubicBezTo>
                  <a:close/>
                </a:path>
              </a:pathLst>
            </a:custGeom>
            <a:grpFill/>
            <a:ln>
              <a:noFill/>
            </a:ln>
          </p:spPr>
          <p:txBody>
            <a:bodyPr anchor="ctr"/>
            <a:lstStyle/>
            <a:p>
              <a:pPr algn="ctr"/>
              <a:endParaRPr sz="2400">
                <a:cs typeface="+mn-ea"/>
                <a:sym typeface="+mn-lt"/>
              </a:endParaRPr>
            </a:p>
          </p:txBody>
        </p:sp>
      </p:grpSp>
      <p:grpSp>
        <p:nvGrpSpPr>
          <p:cNvPr id="61" name="Group 21"/>
          <p:cNvGrpSpPr/>
          <p:nvPr/>
        </p:nvGrpSpPr>
        <p:grpSpPr>
          <a:xfrm rot="0">
            <a:off x="6249670" y="2070735"/>
            <a:ext cx="1085215" cy="1085215"/>
            <a:chOff x="484285" y="1616468"/>
            <a:chExt cx="2472584" cy="2472584"/>
          </a:xfrm>
        </p:grpSpPr>
        <p:sp>
          <p:nvSpPr>
            <p:cNvPr id="67" name="Freeform: Shape 22"/>
            <p:cNvSpPr/>
            <p:nvPr/>
          </p:nvSpPr>
          <p:spPr bwMode="auto">
            <a:xfrm rot="4026370">
              <a:off x="484285" y="1616468"/>
              <a:ext cx="2472584" cy="2472584"/>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bg2">
                <a:lumMod val="10000"/>
                <a:alpha val="79999"/>
              </a:schemeClr>
            </a:solidFill>
            <a:ln>
              <a:noFill/>
            </a:ln>
            <a:extLst>
              <a:ext uri="{91240B29-F687-4F45-9708-019B960494DF}">
                <a14:hiddenLine xmlns:a14="http://schemas.microsoft.com/office/drawing/2010/main" w="19050">
                  <a:solidFill>
                    <a:srgbClr val="000000"/>
                  </a:solidFill>
                  <a:prstDash val="sysDot"/>
                  <a:round/>
                </a14:hiddenLine>
              </a:ext>
            </a:extLst>
          </p:spPr>
          <p:txBody>
            <a:bodyPr anchor="ctr"/>
            <a:lstStyle/>
            <a:p>
              <a:pPr algn="ctr"/>
              <a:endParaRPr sz="2400">
                <a:cs typeface="+mn-ea"/>
                <a:sym typeface="+mn-lt"/>
              </a:endParaRPr>
            </a:p>
          </p:txBody>
        </p:sp>
        <p:sp>
          <p:nvSpPr>
            <p:cNvPr id="68" name="Oval 23"/>
            <p:cNvSpPr/>
            <p:nvPr/>
          </p:nvSpPr>
          <p:spPr bwMode="auto">
            <a:xfrm rot="4026370">
              <a:off x="749260" y="1881297"/>
              <a:ext cx="1943725" cy="1942581"/>
            </a:xfrm>
            <a:prstGeom prst="ellipse">
              <a:avLst/>
            </a:prstGeom>
            <a:solidFill>
              <a:schemeClr val="bg2">
                <a:lumMod val="10000"/>
              </a:schemeClr>
            </a:solidFill>
            <a:ln>
              <a:noFill/>
            </a:ln>
            <a:extLst>
              <a:ext uri="{91240B29-F687-4F45-9708-019B960494DF}">
                <a14:hiddenLine xmlns:a14="http://schemas.microsoft.com/office/drawing/2010/main" w="19050">
                  <a:solidFill>
                    <a:srgbClr val="000000"/>
                  </a:solidFill>
                  <a:round/>
                </a14:hiddenLine>
              </a:ext>
            </a:extLst>
          </p:spPr>
          <p:txBody>
            <a:bodyPr anchor="ctr"/>
            <a:lstStyle/>
            <a:p>
              <a:pPr algn="ctr"/>
              <a:endParaRPr sz="2400">
                <a:cs typeface="+mn-ea"/>
                <a:sym typeface="+mn-lt"/>
              </a:endParaRPr>
            </a:p>
          </p:txBody>
        </p:sp>
      </p:grpSp>
      <p:sp>
        <p:nvSpPr>
          <p:cNvPr id="85" name="Freeform: Shape 8"/>
          <p:cNvSpPr/>
          <p:nvPr/>
        </p:nvSpPr>
        <p:spPr>
          <a:xfrm>
            <a:off x="3079750" y="2226310"/>
            <a:ext cx="2653665" cy="768985"/>
          </a:xfrm>
          <a:custGeom>
            <a:avLst/>
            <a:gdLst>
              <a:gd name="connsiteX0" fmla="*/ 0 w 2604980"/>
              <a:gd name="connsiteY0" fmla="*/ 0 h 529458"/>
              <a:gd name="connsiteX1" fmla="*/ 2516735 w 2604980"/>
              <a:gd name="connsiteY1" fmla="*/ 0 h 529458"/>
              <a:gd name="connsiteX2" fmla="*/ 2604980 w 2604980"/>
              <a:gd name="connsiteY2" fmla="*/ 88245 h 529458"/>
              <a:gd name="connsiteX3" fmla="*/ 2604980 w 2604980"/>
              <a:gd name="connsiteY3" fmla="*/ 441213 h 529458"/>
              <a:gd name="connsiteX4" fmla="*/ 2516735 w 2604980"/>
              <a:gd name="connsiteY4" fmla="*/ 529458 h 529458"/>
              <a:gd name="connsiteX5" fmla="*/ 0 w 2604980"/>
              <a:gd name="connsiteY5" fmla="*/ 529458 h 5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980" h="529458">
                <a:moveTo>
                  <a:pt x="0" y="0"/>
                </a:moveTo>
                <a:lnTo>
                  <a:pt x="2516735" y="0"/>
                </a:lnTo>
                <a:cubicBezTo>
                  <a:pt x="2565471" y="0"/>
                  <a:pt x="2604980" y="39509"/>
                  <a:pt x="2604980" y="88245"/>
                </a:cubicBezTo>
                <a:lnTo>
                  <a:pt x="2604980" y="441213"/>
                </a:lnTo>
                <a:cubicBezTo>
                  <a:pt x="2604980" y="489949"/>
                  <a:pt x="2565471" y="529458"/>
                  <a:pt x="2516735" y="529458"/>
                </a:cubicBezTo>
                <a:lnTo>
                  <a:pt x="0" y="529458"/>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endParaRPr lang="zh-CN" altLang="en-US" sz="2400" dirty="0">
              <a:cs typeface="+mn-ea"/>
              <a:sym typeface="+mn-lt"/>
            </a:endParaRPr>
          </a:p>
        </p:txBody>
      </p:sp>
      <p:sp>
        <p:nvSpPr>
          <p:cNvPr id="86" name="Freeform: Shape 9"/>
          <p:cNvSpPr/>
          <p:nvPr/>
        </p:nvSpPr>
        <p:spPr>
          <a:xfrm rot="16200000">
            <a:off x="2694305" y="2245360"/>
            <a:ext cx="405130" cy="367665"/>
          </a:xfrm>
          <a:custGeom>
            <a:avLst/>
            <a:gdLst>
              <a:gd name="connsiteX0" fmla="*/ 194649 w 194649"/>
              <a:gd name="connsiteY0" fmla="*/ 335602 h 335602"/>
              <a:gd name="connsiteX1" fmla="*/ 0 w 194649"/>
              <a:gd name="connsiteY1" fmla="*/ 335602 h 335602"/>
              <a:gd name="connsiteX2" fmla="*/ 0 w 194649"/>
              <a:gd name="connsiteY2" fmla="*/ 0 h 335602"/>
            </a:gdLst>
            <a:ahLst/>
            <a:cxnLst>
              <a:cxn ang="0">
                <a:pos x="connsiteX0" y="connsiteY0"/>
              </a:cxn>
              <a:cxn ang="0">
                <a:pos x="connsiteX1" y="connsiteY1"/>
              </a:cxn>
              <a:cxn ang="0">
                <a:pos x="connsiteX2" y="connsiteY2"/>
              </a:cxn>
            </a:cxnLst>
            <a:rect l="l" t="t" r="r" b="b"/>
            <a:pathLst>
              <a:path w="194649" h="335602">
                <a:moveTo>
                  <a:pt x="194649" y="335602"/>
                </a:moveTo>
                <a:lnTo>
                  <a:pt x="0" y="335602"/>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cs typeface="+mn-ea"/>
              <a:sym typeface="+mn-lt"/>
            </a:endParaRPr>
          </a:p>
        </p:txBody>
      </p:sp>
      <p:sp>
        <p:nvSpPr>
          <p:cNvPr id="87" name="Freeform: Shape 6"/>
          <p:cNvSpPr/>
          <p:nvPr/>
        </p:nvSpPr>
        <p:spPr>
          <a:xfrm rot="16200000">
            <a:off x="2726690" y="2643505"/>
            <a:ext cx="365760" cy="339725"/>
          </a:xfrm>
          <a:custGeom>
            <a:avLst/>
            <a:gdLst>
              <a:gd name="connsiteX0" fmla="*/ 194651 w 194651"/>
              <a:gd name="connsiteY0" fmla="*/ 1 h 335603"/>
              <a:gd name="connsiteX1" fmla="*/ 194651 w 194651"/>
              <a:gd name="connsiteY1" fmla="*/ 335603 h 335603"/>
              <a:gd name="connsiteX2" fmla="*/ 0 w 194651"/>
              <a:gd name="connsiteY2" fmla="*/ 335603 h 335603"/>
              <a:gd name="connsiteX3" fmla="*/ 194650 w 194651"/>
              <a:gd name="connsiteY3" fmla="*/ 0 h 335603"/>
            </a:gdLst>
            <a:ahLst/>
            <a:cxnLst>
              <a:cxn ang="0">
                <a:pos x="connsiteX0" y="connsiteY0"/>
              </a:cxn>
              <a:cxn ang="0">
                <a:pos x="connsiteX1" y="connsiteY1"/>
              </a:cxn>
              <a:cxn ang="0">
                <a:pos x="connsiteX2" y="connsiteY2"/>
              </a:cxn>
              <a:cxn ang="0">
                <a:pos x="connsiteX3" y="connsiteY3"/>
              </a:cxn>
            </a:cxnLst>
            <a:rect l="l" t="t" r="r" b="b"/>
            <a:pathLst>
              <a:path w="194651" h="335603">
                <a:moveTo>
                  <a:pt x="194651" y="1"/>
                </a:moveTo>
                <a:lnTo>
                  <a:pt x="194651" y="335603"/>
                </a:lnTo>
                <a:lnTo>
                  <a:pt x="0" y="335603"/>
                </a:lnTo>
                <a:lnTo>
                  <a:pt x="194650" y="0"/>
                </a:lnTo>
                <a:close/>
              </a:path>
            </a:pathLst>
          </a:cu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cs typeface="+mn-ea"/>
              <a:sym typeface="+mn-lt"/>
            </a:endParaRPr>
          </a:p>
        </p:txBody>
      </p:sp>
      <p:sp>
        <p:nvSpPr>
          <p:cNvPr id="89" name="TextBox 33"/>
          <p:cNvSpPr txBox="1"/>
          <p:nvPr/>
        </p:nvSpPr>
        <p:spPr>
          <a:xfrm>
            <a:off x="3175635" y="2416810"/>
            <a:ext cx="2219325" cy="478790"/>
          </a:xfrm>
          <a:prstGeom prst="rect">
            <a:avLst/>
          </a:prstGeom>
        </p:spPr>
        <p:txBody>
          <a:bodyPr vert="horz" wrap="none" lIns="144025" rIns="144025">
            <a:noAutofit/>
          </a:bodyPr>
          <a:p>
            <a:r>
              <a:rPr lang="zh-CN" altLang="en-US" b="1" kern="900" dirty="0">
                <a:solidFill>
                  <a:schemeClr val="bg1"/>
                </a:solidFill>
                <a:latin typeface="微软雅黑" panose="020B0503020204020204" pitchFamily="34" charset="-122"/>
                <a:ea typeface="微软雅黑" panose="020B0503020204020204" pitchFamily="34" charset="-122"/>
              </a:rPr>
              <a:t>图像扩充模型构建</a:t>
            </a:r>
            <a:endParaRPr lang="zh-CN" altLang="en-US" b="1" kern="900" dirty="0">
              <a:solidFill>
                <a:schemeClr val="bg1"/>
              </a:solidFill>
              <a:latin typeface="微软雅黑" panose="020B0503020204020204" pitchFamily="34" charset="-122"/>
              <a:ea typeface="微软雅黑" panose="020B0503020204020204" pitchFamily="34" charset="-122"/>
            </a:endParaRPr>
          </a:p>
        </p:txBody>
      </p:sp>
      <p:sp>
        <p:nvSpPr>
          <p:cNvPr id="90" name="Freeform: Shape 8"/>
          <p:cNvSpPr/>
          <p:nvPr/>
        </p:nvSpPr>
        <p:spPr>
          <a:xfrm>
            <a:off x="7893050" y="2242820"/>
            <a:ext cx="2653665" cy="768985"/>
          </a:xfrm>
          <a:custGeom>
            <a:avLst/>
            <a:gdLst>
              <a:gd name="connsiteX0" fmla="*/ 0 w 2604980"/>
              <a:gd name="connsiteY0" fmla="*/ 0 h 529458"/>
              <a:gd name="connsiteX1" fmla="*/ 2516735 w 2604980"/>
              <a:gd name="connsiteY1" fmla="*/ 0 h 529458"/>
              <a:gd name="connsiteX2" fmla="*/ 2604980 w 2604980"/>
              <a:gd name="connsiteY2" fmla="*/ 88245 h 529458"/>
              <a:gd name="connsiteX3" fmla="*/ 2604980 w 2604980"/>
              <a:gd name="connsiteY3" fmla="*/ 441213 h 529458"/>
              <a:gd name="connsiteX4" fmla="*/ 2516735 w 2604980"/>
              <a:gd name="connsiteY4" fmla="*/ 529458 h 529458"/>
              <a:gd name="connsiteX5" fmla="*/ 0 w 2604980"/>
              <a:gd name="connsiteY5" fmla="*/ 529458 h 5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980" h="529458">
                <a:moveTo>
                  <a:pt x="0" y="0"/>
                </a:moveTo>
                <a:lnTo>
                  <a:pt x="2516735" y="0"/>
                </a:lnTo>
                <a:cubicBezTo>
                  <a:pt x="2565471" y="0"/>
                  <a:pt x="2604980" y="39509"/>
                  <a:pt x="2604980" y="88245"/>
                </a:cubicBezTo>
                <a:lnTo>
                  <a:pt x="2604980" y="441213"/>
                </a:lnTo>
                <a:cubicBezTo>
                  <a:pt x="2604980" y="489949"/>
                  <a:pt x="2565471" y="529458"/>
                  <a:pt x="2516735" y="529458"/>
                </a:cubicBezTo>
                <a:lnTo>
                  <a:pt x="0" y="529458"/>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endParaRPr lang="zh-CN" altLang="en-US" sz="2400" dirty="0">
              <a:cs typeface="+mn-ea"/>
              <a:sym typeface="+mn-lt"/>
            </a:endParaRPr>
          </a:p>
        </p:txBody>
      </p:sp>
      <p:sp>
        <p:nvSpPr>
          <p:cNvPr id="91" name="Freeform: Shape 9"/>
          <p:cNvSpPr/>
          <p:nvPr/>
        </p:nvSpPr>
        <p:spPr>
          <a:xfrm rot="16200000">
            <a:off x="7507605" y="2261870"/>
            <a:ext cx="404495" cy="367665"/>
          </a:xfrm>
          <a:custGeom>
            <a:avLst/>
            <a:gdLst>
              <a:gd name="connsiteX0" fmla="*/ 194649 w 194649"/>
              <a:gd name="connsiteY0" fmla="*/ 335602 h 335602"/>
              <a:gd name="connsiteX1" fmla="*/ 0 w 194649"/>
              <a:gd name="connsiteY1" fmla="*/ 335602 h 335602"/>
              <a:gd name="connsiteX2" fmla="*/ 0 w 194649"/>
              <a:gd name="connsiteY2" fmla="*/ 0 h 335602"/>
            </a:gdLst>
            <a:ahLst/>
            <a:cxnLst>
              <a:cxn ang="0">
                <a:pos x="connsiteX0" y="connsiteY0"/>
              </a:cxn>
              <a:cxn ang="0">
                <a:pos x="connsiteX1" y="connsiteY1"/>
              </a:cxn>
              <a:cxn ang="0">
                <a:pos x="connsiteX2" y="connsiteY2"/>
              </a:cxn>
            </a:cxnLst>
            <a:rect l="l" t="t" r="r" b="b"/>
            <a:pathLst>
              <a:path w="194649" h="335602">
                <a:moveTo>
                  <a:pt x="194649" y="335602"/>
                </a:moveTo>
                <a:lnTo>
                  <a:pt x="0" y="335602"/>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cs typeface="+mn-ea"/>
              <a:sym typeface="+mn-lt"/>
            </a:endParaRPr>
          </a:p>
        </p:txBody>
      </p:sp>
      <p:sp>
        <p:nvSpPr>
          <p:cNvPr id="92" name="Freeform: Shape 6"/>
          <p:cNvSpPr/>
          <p:nvPr/>
        </p:nvSpPr>
        <p:spPr>
          <a:xfrm rot="16200000">
            <a:off x="7550150" y="2651125"/>
            <a:ext cx="347345" cy="340360"/>
          </a:xfrm>
          <a:custGeom>
            <a:avLst/>
            <a:gdLst>
              <a:gd name="connsiteX0" fmla="*/ 194651 w 194651"/>
              <a:gd name="connsiteY0" fmla="*/ 1 h 335603"/>
              <a:gd name="connsiteX1" fmla="*/ 194651 w 194651"/>
              <a:gd name="connsiteY1" fmla="*/ 335603 h 335603"/>
              <a:gd name="connsiteX2" fmla="*/ 0 w 194651"/>
              <a:gd name="connsiteY2" fmla="*/ 335603 h 335603"/>
              <a:gd name="connsiteX3" fmla="*/ 194650 w 194651"/>
              <a:gd name="connsiteY3" fmla="*/ 0 h 335603"/>
            </a:gdLst>
            <a:ahLst/>
            <a:cxnLst>
              <a:cxn ang="0">
                <a:pos x="connsiteX0" y="connsiteY0"/>
              </a:cxn>
              <a:cxn ang="0">
                <a:pos x="connsiteX1" y="connsiteY1"/>
              </a:cxn>
              <a:cxn ang="0">
                <a:pos x="connsiteX2" y="connsiteY2"/>
              </a:cxn>
              <a:cxn ang="0">
                <a:pos x="connsiteX3" y="connsiteY3"/>
              </a:cxn>
            </a:cxnLst>
            <a:rect l="l" t="t" r="r" b="b"/>
            <a:pathLst>
              <a:path w="194651" h="335603">
                <a:moveTo>
                  <a:pt x="194651" y="1"/>
                </a:moveTo>
                <a:lnTo>
                  <a:pt x="194651" y="335603"/>
                </a:lnTo>
                <a:lnTo>
                  <a:pt x="0" y="335603"/>
                </a:lnTo>
                <a:lnTo>
                  <a:pt x="194650" y="0"/>
                </a:lnTo>
                <a:close/>
              </a:path>
            </a:pathLst>
          </a:cu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a:cs typeface="+mn-ea"/>
              <a:sym typeface="+mn-lt"/>
            </a:endParaRPr>
          </a:p>
        </p:txBody>
      </p:sp>
      <p:sp>
        <p:nvSpPr>
          <p:cNvPr id="93" name="TextBox 33"/>
          <p:cNvSpPr txBox="1"/>
          <p:nvPr/>
        </p:nvSpPr>
        <p:spPr>
          <a:xfrm>
            <a:off x="7849235" y="2446020"/>
            <a:ext cx="2736215" cy="565785"/>
          </a:xfrm>
          <a:prstGeom prst="rect">
            <a:avLst/>
          </a:prstGeom>
        </p:spPr>
        <p:txBody>
          <a:bodyPr vert="horz" wrap="none" lIns="144025" rIns="144025">
            <a:noAutofit/>
          </a:bodyPr>
          <a:p>
            <a:r>
              <a:rPr lang="zh-CN" altLang="en-US" b="1" kern="900" dirty="0">
                <a:solidFill>
                  <a:schemeClr val="bg1"/>
                </a:solidFill>
                <a:latin typeface="微软雅黑" panose="020B0503020204020204" pitchFamily="34" charset="-122"/>
                <a:ea typeface="微软雅黑" panose="020B0503020204020204" pitchFamily="34" charset="-122"/>
              </a:rPr>
              <a:t>图像扩充模型训练与优化</a:t>
            </a:r>
            <a:endParaRPr lang="zh-CN" altLang="en-US" b="1" kern="900" dirty="0">
              <a:solidFill>
                <a:schemeClr val="bg1"/>
              </a:solidFill>
              <a:latin typeface="微软雅黑" panose="020B0503020204020204" pitchFamily="34" charset="-122"/>
              <a:ea typeface="微软雅黑" panose="020B0503020204020204" pitchFamily="34" charset="-122"/>
            </a:endParaRPr>
          </a:p>
        </p:txBody>
      </p:sp>
      <p:sp>
        <p:nvSpPr>
          <p:cNvPr id="94" name="矩形 93"/>
          <p:cNvSpPr/>
          <p:nvPr/>
        </p:nvSpPr>
        <p:spPr>
          <a:xfrm>
            <a:off x="6547485" y="-13335"/>
            <a:ext cx="2230120" cy="78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5" name="文本框 94"/>
          <p:cNvSpPr txBox="1"/>
          <p:nvPr/>
        </p:nvSpPr>
        <p:spPr>
          <a:xfrm>
            <a:off x="2399814" y="146880"/>
            <a:ext cx="10972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研究目标</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96" name="文本框 95"/>
          <p:cNvSpPr txBox="1"/>
          <p:nvPr/>
        </p:nvSpPr>
        <p:spPr>
          <a:xfrm>
            <a:off x="4464985" y="146880"/>
            <a:ext cx="10972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研究内容</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97" name="文本框 96"/>
          <p:cNvSpPr txBox="1"/>
          <p:nvPr/>
        </p:nvSpPr>
        <p:spPr>
          <a:xfrm>
            <a:off x="6527800" y="146880"/>
            <a:ext cx="2262158" cy="368300"/>
          </a:xfrm>
          <a:prstGeom prst="rect">
            <a:avLst/>
          </a:prstGeom>
          <a:noFill/>
        </p:spPr>
        <p:txBody>
          <a:bodyPr wrap="square" rtlCol="0">
            <a:spAutoFit/>
            <a:scene3d>
              <a:camera prst="orthographicFront"/>
              <a:lightRig rig="threePt" dir="t"/>
            </a:scene3d>
          </a:bodyPr>
          <a:p>
            <a:r>
              <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拟解决的关键性问题</a:t>
            </a:r>
            <a:endPar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98" name="Freeform: Shape 8"/>
          <p:cNvSpPr/>
          <p:nvPr/>
        </p:nvSpPr>
        <p:spPr>
          <a:xfrm>
            <a:off x="3079750" y="2995295"/>
            <a:ext cx="2666365" cy="2941955"/>
          </a:xfrm>
          <a:custGeom>
            <a:avLst/>
            <a:gdLst>
              <a:gd name="connsiteX0" fmla="*/ 0 w 2604980"/>
              <a:gd name="connsiteY0" fmla="*/ 0 h 529458"/>
              <a:gd name="connsiteX1" fmla="*/ 2516735 w 2604980"/>
              <a:gd name="connsiteY1" fmla="*/ 0 h 529458"/>
              <a:gd name="connsiteX2" fmla="*/ 2604980 w 2604980"/>
              <a:gd name="connsiteY2" fmla="*/ 88245 h 529458"/>
              <a:gd name="connsiteX3" fmla="*/ 2604980 w 2604980"/>
              <a:gd name="connsiteY3" fmla="*/ 441213 h 529458"/>
              <a:gd name="connsiteX4" fmla="*/ 2516735 w 2604980"/>
              <a:gd name="connsiteY4" fmla="*/ 529458 h 529458"/>
              <a:gd name="connsiteX5" fmla="*/ 0 w 2604980"/>
              <a:gd name="connsiteY5" fmla="*/ 529458 h 5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980" h="529458">
                <a:moveTo>
                  <a:pt x="0" y="0"/>
                </a:moveTo>
                <a:lnTo>
                  <a:pt x="2516735" y="0"/>
                </a:lnTo>
                <a:cubicBezTo>
                  <a:pt x="2565471" y="0"/>
                  <a:pt x="2604980" y="39509"/>
                  <a:pt x="2604980" y="88245"/>
                </a:cubicBezTo>
                <a:lnTo>
                  <a:pt x="2604980" y="441213"/>
                </a:lnTo>
                <a:cubicBezTo>
                  <a:pt x="2604980" y="489949"/>
                  <a:pt x="2565471" y="529458"/>
                  <a:pt x="2516735" y="529458"/>
                </a:cubicBezTo>
                <a:lnTo>
                  <a:pt x="0" y="529458"/>
                </a:lnTo>
                <a:close/>
              </a:path>
            </a:pathLst>
          </a:custGeom>
        </p:spPr>
        <p:style>
          <a:lnRef idx="2">
            <a:schemeClr val="dk1"/>
          </a:lnRef>
          <a:fillRef idx="1">
            <a:schemeClr val="lt1"/>
          </a:fillRef>
          <a:effectRef idx="0">
            <a:schemeClr val="dk1"/>
          </a:effectRef>
          <a:fontRef idx="minor">
            <a:schemeClr val="dk1"/>
          </a:fontRef>
        </p:style>
        <p:txBody>
          <a:bodyPr wrap="none" anchor="ctr">
            <a:normAutofit/>
          </a:bodyPr>
          <a:p>
            <a:pPr algn="ctr"/>
            <a:endParaRPr lang="zh-CN" altLang="en-US" sz="2400" dirty="0">
              <a:cs typeface="+mn-ea"/>
              <a:sym typeface="+mn-lt"/>
            </a:endParaRPr>
          </a:p>
        </p:txBody>
      </p:sp>
      <p:sp>
        <p:nvSpPr>
          <p:cNvPr id="100" name="文本框 99"/>
          <p:cNvSpPr txBox="1"/>
          <p:nvPr/>
        </p:nvSpPr>
        <p:spPr>
          <a:xfrm>
            <a:off x="3237865" y="3079115"/>
            <a:ext cx="2261235" cy="3122930"/>
          </a:xfrm>
          <a:prstGeom prst="rect">
            <a:avLst/>
          </a:prstGeom>
          <a:noFill/>
        </p:spPr>
        <p:txBody>
          <a:bodyPr wrap="square" rtlCol="0">
            <a:spAutoFit/>
          </a:bodyPr>
          <a:p>
            <a:pPr algn="l" fontAlgn="auto">
              <a:lnSpc>
                <a:spcPct val="150000"/>
              </a:lnSpc>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rPr>
              <a:t>通过对现有的生成对抗网络模型的研究，并且选出几种适用的生成对抗网络模型对其进行复现。最终构建出适合电力设备图像生成的图像扩充模型的初始模型</a:t>
            </a:r>
            <a:endPar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a:p>
            <a:pPr algn="l" fontAlgn="auto">
              <a:lnSpc>
                <a:spcPct val="150000"/>
              </a:lnSpc>
              <a:spcBef>
                <a:spcPts val="600"/>
              </a:spcBef>
            </a:pPr>
            <a:endPar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101" name="Freeform: Shape 8"/>
          <p:cNvSpPr/>
          <p:nvPr/>
        </p:nvSpPr>
        <p:spPr>
          <a:xfrm>
            <a:off x="7893685" y="2995295"/>
            <a:ext cx="2666365" cy="2941955"/>
          </a:xfrm>
          <a:custGeom>
            <a:avLst/>
            <a:gdLst>
              <a:gd name="connsiteX0" fmla="*/ 0 w 2604980"/>
              <a:gd name="connsiteY0" fmla="*/ 0 h 529458"/>
              <a:gd name="connsiteX1" fmla="*/ 2516735 w 2604980"/>
              <a:gd name="connsiteY1" fmla="*/ 0 h 529458"/>
              <a:gd name="connsiteX2" fmla="*/ 2604980 w 2604980"/>
              <a:gd name="connsiteY2" fmla="*/ 88245 h 529458"/>
              <a:gd name="connsiteX3" fmla="*/ 2604980 w 2604980"/>
              <a:gd name="connsiteY3" fmla="*/ 441213 h 529458"/>
              <a:gd name="connsiteX4" fmla="*/ 2516735 w 2604980"/>
              <a:gd name="connsiteY4" fmla="*/ 529458 h 529458"/>
              <a:gd name="connsiteX5" fmla="*/ 0 w 2604980"/>
              <a:gd name="connsiteY5" fmla="*/ 529458 h 5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980" h="529458">
                <a:moveTo>
                  <a:pt x="0" y="0"/>
                </a:moveTo>
                <a:lnTo>
                  <a:pt x="2516735" y="0"/>
                </a:lnTo>
                <a:cubicBezTo>
                  <a:pt x="2565471" y="0"/>
                  <a:pt x="2604980" y="39509"/>
                  <a:pt x="2604980" y="88245"/>
                </a:cubicBezTo>
                <a:lnTo>
                  <a:pt x="2604980" y="441213"/>
                </a:lnTo>
                <a:cubicBezTo>
                  <a:pt x="2604980" y="489949"/>
                  <a:pt x="2565471" y="529458"/>
                  <a:pt x="2516735" y="529458"/>
                </a:cubicBezTo>
                <a:lnTo>
                  <a:pt x="0" y="529458"/>
                </a:lnTo>
                <a:close/>
              </a:path>
            </a:pathLst>
          </a:custGeom>
        </p:spPr>
        <p:style>
          <a:lnRef idx="2">
            <a:schemeClr val="dk1"/>
          </a:lnRef>
          <a:fillRef idx="1">
            <a:schemeClr val="lt1"/>
          </a:fillRef>
          <a:effectRef idx="0">
            <a:schemeClr val="dk1"/>
          </a:effectRef>
          <a:fontRef idx="minor">
            <a:schemeClr val="dk1"/>
          </a:fontRef>
        </p:style>
        <p:txBody>
          <a:bodyPr wrap="none" anchor="ctr">
            <a:normAutofit/>
          </a:bodyPr>
          <a:p>
            <a:pPr algn="ctr"/>
            <a:endParaRPr lang="zh-CN" altLang="en-US" sz="2400" dirty="0">
              <a:cs typeface="+mn-ea"/>
              <a:sym typeface="+mn-lt"/>
            </a:endParaRPr>
          </a:p>
        </p:txBody>
      </p:sp>
      <p:sp>
        <p:nvSpPr>
          <p:cNvPr id="102" name="文本框 101"/>
          <p:cNvSpPr txBox="1"/>
          <p:nvPr/>
        </p:nvSpPr>
        <p:spPr>
          <a:xfrm>
            <a:off x="8096250" y="3092450"/>
            <a:ext cx="2261235" cy="2676525"/>
          </a:xfrm>
          <a:prstGeom prst="rect">
            <a:avLst/>
          </a:prstGeom>
          <a:noFill/>
        </p:spPr>
        <p:txBody>
          <a:bodyPr wrap="square" rtlCol="0">
            <a:spAutoFit/>
          </a:bodyPr>
          <a:p>
            <a:pPr algn="l" fontAlgn="auto">
              <a:lnSpc>
                <a:spcPct val="150000"/>
              </a:lnSpc>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选择合适的训练策略和优化器对初始模型进行训练。针对训练过程中出现的问题以及生成图像的质量，选择适合的优化方法，对图像扩充模型进行优化改进</a:t>
            </a:r>
            <a:endPar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pic>
        <p:nvPicPr>
          <p:cNvPr id="103" name="图片 102" descr="模型构建与部署"/>
          <p:cNvPicPr>
            <a:picLocks noChangeAspect="1"/>
          </p:cNvPicPr>
          <p:nvPr/>
        </p:nvPicPr>
        <p:blipFill>
          <a:blip r:embed="rId1"/>
          <a:stretch>
            <a:fillRect/>
          </a:stretch>
        </p:blipFill>
        <p:spPr>
          <a:xfrm>
            <a:off x="1779905" y="2363470"/>
            <a:ext cx="482600" cy="482600"/>
          </a:xfrm>
          <a:prstGeom prst="rect">
            <a:avLst/>
          </a:prstGeom>
        </p:spPr>
      </p:pic>
      <p:pic>
        <p:nvPicPr>
          <p:cNvPr id="104" name="图片 103" descr="模型训练"/>
          <p:cNvPicPr>
            <a:picLocks noChangeAspect="1"/>
          </p:cNvPicPr>
          <p:nvPr/>
        </p:nvPicPr>
        <p:blipFill>
          <a:blip r:embed="rId2"/>
          <a:stretch>
            <a:fillRect/>
          </a:stretch>
        </p:blipFill>
        <p:spPr>
          <a:xfrm>
            <a:off x="6578600" y="2403475"/>
            <a:ext cx="464185" cy="4641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16200000">
            <a:off x="5235427" y="-2081615"/>
            <a:ext cx="1666028" cy="11592706"/>
            <a:chOff x="5136372" y="363293"/>
            <a:chExt cx="1666028" cy="11592706"/>
          </a:xfrm>
        </p:grpSpPr>
        <p:cxnSp>
          <p:nvCxnSpPr>
            <p:cNvPr id="13" name="直接连接符 12"/>
            <p:cNvCxnSpPr>
              <a:stCxn id="16" idx="4"/>
              <a:endCxn id="18" idx="0"/>
            </p:cNvCxnSpPr>
            <p:nvPr/>
          </p:nvCxnSpPr>
          <p:spPr>
            <a:xfrm rot="5400000">
              <a:off x="1107399" y="6159646"/>
              <a:ext cx="1118730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5" idx="4"/>
              <a:endCxn id="17" idx="0"/>
            </p:cNvCxnSpPr>
            <p:nvPr/>
          </p:nvCxnSpPr>
          <p:spPr>
            <a:xfrm rot="5400000">
              <a:off x="-355926" y="6159646"/>
              <a:ext cx="1118729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136372" y="363293"/>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599697" y="363293"/>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136372" y="11753295"/>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599697" y="11753296"/>
              <a:ext cx="202703" cy="20270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1794224" y="4547752"/>
            <a:ext cx="7540276" cy="553085"/>
          </a:xfrm>
          <a:prstGeom prst="rect">
            <a:avLst/>
          </a:prstGeom>
          <a:noFill/>
        </p:spPr>
        <p:txBody>
          <a:bodyPr wrap="square" rtlCol="0">
            <a:spAutoFit/>
          </a:bodyPr>
          <a:lstStyle/>
          <a:p>
            <a:pPr>
              <a:spcBef>
                <a:spcPts val="600"/>
              </a:spcBef>
            </a:pPr>
            <a:r>
              <a:rPr lang="zh-CN" altLang="en-US" sz="1500" dirty="0">
                <a:latin typeface="等线" panose="02010600030101010101" pitchFamily="2" charset="-122"/>
                <a:cs typeface="Hiragino Sans GB W3" charset="-122"/>
              </a:rPr>
              <a:t>学位论文的选题依据和研究意义，国内外研究现状和发展态势，主要参考文献，以及已有的工作积累和研究成果。</a:t>
            </a:r>
            <a:endParaRPr lang="zh-CN" altLang="en-US" sz="1500" dirty="0">
              <a:latin typeface="等线" panose="02010600030101010101" pitchFamily="2" charset="-122"/>
              <a:cs typeface="Hiragino Sans GB W3" charset="-122"/>
            </a:endParaRPr>
          </a:p>
        </p:txBody>
      </p:sp>
      <p:sp>
        <p:nvSpPr>
          <p:cNvPr id="9" name="矩形 8"/>
          <p:cNvSpPr/>
          <p:nvPr/>
        </p:nvSpPr>
        <p:spPr>
          <a:xfrm rot="10800000">
            <a:off x="1714500" y="2058890"/>
            <a:ext cx="8926732" cy="1705618"/>
          </a:xfrm>
          <a:prstGeom prst="rect">
            <a:avLst/>
          </a:prstGeom>
          <a:solidFill>
            <a:schemeClr val="tx1">
              <a:lumMod val="75000"/>
              <a:lumOff val="25000"/>
            </a:schemeClr>
          </a:solidFill>
          <a:ln>
            <a:noFill/>
          </a:ln>
          <a:effectLst>
            <a:outerShdw blurRad="190500" dist="88900" dir="5400000" sx="101000" sy="101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756125" y="2403867"/>
            <a:ext cx="6558736" cy="1014730"/>
          </a:xfrm>
          <a:prstGeom prst="rect">
            <a:avLst/>
          </a:prstGeom>
          <a:noFill/>
        </p:spPr>
        <p:txBody>
          <a:bodyPr wrap="square" rtlCol="0">
            <a:spAutoFit/>
            <a:scene3d>
              <a:camera prst="orthographicFront"/>
              <a:lightRig rig="threePt" dir="t"/>
            </a:scene3d>
            <a:sp3d contourW="12700"/>
          </a:bodyPr>
          <a:lstStyle/>
          <a:p>
            <a:r>
              <a:rPr lang="zh-CN" altLang="en-US" sz="6000" b="1" dirty="0">
                <a:solidFill>
                  <a:schemeClr val="bg1"/>
                </a:solidFill>
                <a:latin typeface="等线" panose="02010600030101010101" pitchFamily="2" charset="-122"/>
              </a:rPr>
              <a:t>学位论文研究依据</a:t>
            </a:r>
            <a:endParaRPr lang="zh-CN" altLang="en-US" sz="6000" b="1" dirty="0">
              <a:solidFill>
                <a:schemeClr val="bg1"/>
              </a:solidFill>
              <a:latin typeface="等线"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2292985" y="-13335"/>
            <a:ext cx="1341120" cy="7232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8" name="文本框 77"/>
          <p:cNvSpPr txBox="1"/>
          <p:nvPr/>
        </p:nvSpPr>
        <p:spPr>
          <a:xfrm>
            <a:off x="2399814" y="146880"/>
            <a:ext cx="1097280" cy="368300"/>
          </a:xfrm>
          <a:prstGeom prst="rect">
            <a:avLst/>
          </a:prstGeom>
          <a:noFill/>
        </p:spPr>
        <p:txBody>
          <a:bodyPr wrap="none" rtlCol="0">
            <a:spAutoFit/>
          </a:bodyPr>
          <a:p>
            <a:r>
              <a:rPr lang="zh-CN" altLang="en-US" b="1" dirty="0">
                <a:solidFill>
                  <a:schemeClr val="bg1"/>
                </a:solidFill>
                <a:latin typeface="等线" panose="02010600030101010101" pitchFamily="2" charset="-122"/>
                <a:ea typeface="等线" panose="02010600030101010101" pitchFamily="2" charset="-122"/>
              </a:rPr>
              <a:t>选题依据</a:t>
            </a:r>
            <a:endParaRPr lang="zh-CN" altLang="en-US" b="1" dirty="0">
              <a:solidFill>
                <a:schemeClr val="bg1"/>
              </a:solidFill>
              <a:latin typeface="等线" panose="02010600030101010101" pitchFamily="2" charset="-122"/>
              <a:ea typeface="等线" panose="02010600030101010101" pitchFamily="2" charset="-122"/>
            </a:endParaRPr>
          </a:p>
        </p:txBody>
      </p:sp>
      <p:sp>
        <p:nvSpPr>
          <p:cNvPr id="79" name="文本框 78"/>
          <p:cNvSpPr txBox="1"/>
          <p:nvPr/>
        </p:nvSpPr>
        <p:spPr>
          <a:xfrm>
            <a:off x="4464985" y="146880"/>
            <a:ext cx="10972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研究意义</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80" name="文本框 79"/>
          <p:cNvSpPr txBox="1"/>
          <p:nvPr/>
        </p:nvSpPr>
        <p:spPr>
          <a:xfrm>
            <a:off x="6489700" y="146685"/>
            <a:ext cx="3179445" cy="368300"/>
          </a:xfrm>
          <a:prstGeom prst="rect">
            <a:avLst/>
          </a:prstGeom>
          <a:noFill/>
        </p:spPr>
        <p:txBody>
          <a:bodyPr wrap="squar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国内外发展态势及研究现状</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54" name="文本框 53"/>
          <p:cNvSpPr txBox="1"/>
          <p:nvPr/>
        </p:nvSpPr>
        <p:spPr>
          <a:xfrm>
            <a:off x="1597660" y="1344930"/>
            <a:ext cx="8933180" cy="4246245"/>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zh-CN" altLang="en-US" sz="2000" dirty="0" smtClean="0">
                <a:sym typeface="+mn-ea"/>
              </a:rPr>
              <a:t>随着人工智能的兴起与发展，人工智能被应用到各个领域。国家对于人工智能在各个领域的发展进行了规划和指导。</a:t>
            </a:r>
            <a:endParaRPr lang="zh-CN" altLang="en-US" sz="2000" dirty="0" smtClean="0">
              <a:sym typeface="+mn-ea"/>
            </a:endParaRPr>
          </a:p>
          <a:p>
            <a:pPr marL="342900" indent="-342900" fontAlgn="auto">
              <a:lnSpc>
                <a:spcPct val="150000"/>
              </a:lnSpc>
              <a:buFont typeface="Wingdings" panose="05000000000000000000" charset="0"/>
              <a:buChar char="l"/>
            </a:pPr>
            <a:r>
              <a:rPr lang="zh-CN" altLang="en-US" sz="2000" dirty="0" smtClean="0">
                <a:sym typeface="+mn-ea"/>
              </a:rPr>
              <a:t>根据国家人工智能总体规划，四川赛康智能科技股份有限公司提出了智能电网大数据平台。</a:t>
            </a:r>
            <a:endParaRPr lang="zh-CN" altLang="en-US" sz="2000" dirty="0" smtClean="0">
              <a:sym typeface="+mn-ea"/>
            </a:endParaRPr>
          </a:p>
          <a:p>
            <a:pPr marL="342900" indent="-342900" fontAlgn="auto">
              <a:lnSpc>
                <a:spcPct val="150000"/>
              </a:lnSpc>
              <a:buFont typeface="Wingdings" panose="05000000000000000000" charset="0"/>
              <a:buChar char="l"/>
            </a:pPr>
            <a:r>
              <a:rPr lang="zh-CN" altLang="en-US" sz="2000" dirty="0" smtClean="0">
                <a:sym typeface="+mn-ea"/>
              </a:rPr>
              <a:t>该平台的建设需要用到大量深度学习的有关模型及算法，其中核心部分就包括电力设备缺陷智能检测模型，对于模型的训练需要大量的数据集。</a:t>
            </a:r>
            <a:endParaRPr lang="zh-CN" altLang="en-US" sz="2000" dirty="0" smtClean="0">
              <a:sym typeface="+mn-ea"/>
            </a:endParaRPr>
          </a:p>
          <a:p>
            <a:pPr marL="342900" indent="-342900" fontAlgn="auto">
              <a:lnSpc>
                <a:spcPct val="150000"/>
              </a:lnSpc>
              <a:buFont typeface="Wingdings" panose="05000000000000000000" charset="0"/>
              <a:buChar char="l"/>
            </a:pPr>
            <a:r>
              <a:rPr lang="zh-CN" altLang="en-US" sz="2000" dirty="0" smtClean="0">
                <a:sym typeface="+mn-ea"/>
              </a:rPr>
              <a:t>现有的电力设备图像数据集不足以支持缺陷智能检测模型的训练。</a:t>
            </a:r>
            <a:endParaRPr lang="zh-CN" altLang="en-US" sz="2000" dirty="0" smtClean="0">
              <a:sym typeface="+mn-ea"/>
            </a:endParaRPr>
          </a:p>
          <a:p>
            <a:pPr marL="342900" indent="-342900" fontAlgn="auto">
              <a:lnSpc>
                <a:spcPct val="150000"/>
              </a:lnSpc>
              <a:buFont typeface="Wingdings" panose="05000000000000000000" charset="0"/>
              <a:buChar char="l"/>
            </a:pPr>
            <a:r>
              <a:rPr lang="zh-CN" altLang="en-US" sz="2000" dirty="0" smtClean="0">
                <a:sym typeface="+mn-ea"/>
              </a:rPr>
              <a:t>因此，非常需要一种扩充数据集的方法来解决电力设备图像数据集过少的问题。</a:t>
            </a:r>
            <a:endParaRPr lang="zh-CN" altLang="en-US" sz="2000" dirty="0" smtClean="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711919" y="2343782"/>
            <a:ext cx="10435484" cy="3054375"/>
            <a:chOff x="611558" y="1539927"/>
            <a:chExt cx="7879169" cy="2306164"/>
          </a:xfrm>
        </p:grpSpPr>
        <p:sp>
          <p:nvSpPr>
            <p:cNvPr id="7" name="矩形 6"/>
            <p:cNvSpPr/>
            <p:nvPr/>
          </p:nvSpPr>
          <p:spPr>
            <a:xfrm>
              <a:off x="611558" y="2767126"/>
              <a:ext cx="1097683" cy="107896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11558" y="1539927"/>
              <a:ext cx="1097683" cy="122718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709242" y="1539927"/>
              <a:ext cx="2862758" cy="1227190"/>
            </a:xfrm>
            <a:prstGeom prst="rect">
              <a:avLst/>
            </a:prstGeom>
            <a:solidFill>
              <a:schemeClr val="bg1">
                <a:alpha val="9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709242" y="2767126"/>
              <a:ext cx="2862758" cy="1078965"/>
            </a:xfrm>
            <a:prstGeom prst="rect">
              <a:avLst/>
            </a:prstGeom>
            <a:solidFill>
              <a:schemeClr val="bg1">
                <a:alpha val="9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849011" y="1812478"/>
              <a:ext cx="2268496" cy="626639"/>
            </a:xfrm>
            <a:prstGeom prst="rect">
              <a:avLst/>
            </a:prstGeom>
            <a:noFill/>
          </p:spPr>
          <p:txBody>
            <a:bodyPr wrap="square" rtlCol="0">
              <a:spAutoFit/>
            </a:bodyPr>
            <a:lstStyle/>
            <a:p>
              <a:pPr>
                <a:lnSpc>
                  <a:spcPct val="150000"/>
                </a:lnSpc>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弥补目前电力设备图像数据集不足的问题</a:t>
              </a:r>
              <a:endParaRPr lang="zh-CN" altLang="en-US" sz="16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16" name="文本框 15"/>
            <p:cNvSpPr txBox="1"/>
            <p:nvPr/>
          </p:nvSpPr>
          <p:spPr>
            <a:xfrm>
              <a:off x="1849011" y="2928929"/>
              <a:ext cx="2268496" cy="905198"/>
            </a:xfrm>
            <a:prstGeom prst="rect">
              <a:avLst/>
            </a:prstGeom>
            <a:noFill/>
          </p:spPr>
          <p:txBody>
            <a:bodyPr wrap="square" rtlCol="0">
              <a:spAutoFit/>
            </a:bodyPr>
            <a:lstStyle/>
            <a:p>
              <a:pPr indent="0" fontAlgn="auto">
                <a:lnSpc>
                  <a:spcPct val="150000"/>
                </a:lnSpc>
                <a:buSzTx/>
                <a:buFont typeface="Arial" panose="020B0604020202020204" pitchFamily="34" charset="0"/>
                <a:buNone/>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rPr>
                <a:t>电力设备缺陷智能检测得到有效应用，从而推进智能电网大数据平台的建设</a:t>
              </a:r>
              <a:endParaRPr lang="zh-CN" altLang="en-US" sz="16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17" name="矩形 16"/>
            <p:cNvSpPr/>
            <p:nvPr/>
          </p:nvSpPr>
          <p:spPr>
            <a:xfrm>
              <a:off x="4530285" y="2767126"/>
              <a:ext cx="1097683" cy="107896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4530285" y="1539927"/>
              <a:ext cx="1097683" cy="122718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627969" y="1539927"/>
              <a:ext cx="2862758" cy="1227190"/>
            </a:xfrm>
            <a:prstGeom prst="rect">
              <a:avLst/>
            </a:prstGeom>
            <a:solidFill>
              <a:schemeClr val="bg1">
                <a:alpha val="9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627969" y="2767126"/>
              <a:ext cx="2862758" cy="1078965"/>
            </a:xfrm>
            <a:prstGeom prst="rect">
              <a:avLst/>
            </a:prstGeom>
            <a:solidFill>
              <a:schemeClr val="bg1">
                <a:alpha val="9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5767738" y="1802410"/>
              <a:ext cx="2268496" cy="905198"/>
            </a:xfrm>
            <a:prstGeom prst="rect">
              <a:avLst/>
            </a:prstGeom>
            <a:noFill/>
          </p:spPr>
          <p:txBody>
            <a:bodyPr wrap="square" rtlCol="0">
              <a:spAutoFit/>
            </a:bodyPr>
            <a:lstStyle/>
            <a:p>
              <a:pPr>
                <a:lnSpc>
                  <a:spcPct val="150000"/>
                </a:lnSpc>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rPr>
                <a:t>模型生成的最终数据集能够提高电力设备缺陷智能检测模型的准确率</a:t>
              </a:r>
              <a:endParaRPr lang="zh-CN" altLang="en-US" sz="16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26" name="文本框 25"/>
            <p:cNvSpPr txBox="1"/>
            <p:nvPr/>
          </p:nvSpPr>
          <p:spPr>
            <a:xfrm>
              <a:off x="5767738" y="2928929"/>
              <a:ext cx="2268496" cy="626639"/>
            </a:xfrm>
            <a:prstGeom prst="rect">
              <a:avLst/>
            </a:prstGeom>
            <a:noFill/>
          </p:spPr>
          <p:txBody>
            <a:bodyPr wrap="square" rtlCol="0">
              <a:spAutoFit/>
            </a:bodyPr>
            <a:lstStyle/>
            <a:p>
              <a:pPr>
                <a:lnSpc>
                  <a:spcPct val="150000"/>
                </a:lnSpc>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rPr>
                <a:t>促进电力设备状态检测的发展以及我国智能电网的建设</a:t>
              </a:r>
              <a:endPar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grpSp>
      <p:sp>
        <p:nvSpPr>
          <p:cNvPr id="77" name="矩形 76"/>
          <p:cNvSpPr/>
          <p:nvPr/>
        </p:nvSpPr>
        <p:spPr>
          <a:xfrm>
            <a:off x="4324985" y="-13335"/>
            <a:ext cx="1341120" cy="7232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8" name="文本框 77"/>
          <p:cNvSpPr txBox="1"/>
          <p:nvPr/>
        </p:nvSpPr>
        <p:spPr>
          <a:xfrm>
            <a:off x="2399814" y="146880"/>
            <a:ext cx="1097280" cy="368300"/>
          </a:xfrm>
          <a:prstGeom prst="rect">
            <a:avLst/>
          </a:prstGeom>
          <a:noFill/>
        </p:spPr>
        <p:txBody>
          <a:bodyPr wrap="non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选题依据</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79" name="文本框 78"/>
          <p:cNvSpPr txBox="1"/>
          <p:nvPr/>
        </p:nvSpPr>
        <p:spPr>
          <a:xfrm>
            <a:off x="4464985" y="146880"/>
            <a:ext cx="1097280" cy="368300"/>
          </a:xfrm>
          <a:prstGeom prst="rect">
            <a:avLst/>
          </a:prstGeom>
          <a:noFill/>
        </p:spPr>
        <p:txBody>
          <a:bodyPr wrap="none" rtlCol="0">
            <a:spAutoFit/>
            <a:scene3d>
              <a:camera prst="orthographicFront"/>
              <a:lightRig rig="threePt" dir="t"/>
            </a:scene3d>
          </a:bodyPr>
          <a:p>
            <a:r>
              <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研究意义</a:t>
            </a:r>
            <a:endParaRPr lang="zh-CN" altLang="en-US" b="1" dirty="0">
              <a:solidFill>
                <a:schemeClr val="bg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80" name="文本框 79"/>
          <p:cNvSpPr txBox="1"/>
          <p:nvPr/>
        </p:nvSpPr>
        <p:spPr>
          <a:xfrm>
            <a:off x="6489700" y="146685"/>
            <a:ext cx="3179445" cy="368300"/>
          </a:xfrm>
          <a:prstGeom prst="rect">
            <a:avLst/>
          </a:prstGeom>
          <a:noFill/>
        </p:spPr>
        <p:txBody>
          <a:bodyPr wrap="square" rtlCol="0">
            <a:spAutoFit/>
            <a:scene3d>
              <a:camera prst="orthographicFront"/>
              <a:lightRig rig="threePt" dir="t"/>
            </a:scene3d>
          </a:bodyPr>
          <a:p>
            <a:r>
              <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国内外发展态势及研究现状</a:t>
            </a:r>
            <a:endParaRPr lang="zh-CN" altLang="en-US" b="1" dirty="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pic>
        <p:nvPicPr>
          <p:cNvPr id="2" name="图片 1" descr="选题意义"/>
          <p:cNvPicPr>
            <a:picLocks noChangeAspect="1"/>
          </p:cNvPicPr>
          <p:nvPr/>
        </p:nvPicPr>
        <p:blipFill>
          <a:blip r:embed="rId1"/>
          <a:stretch>
            <a:fillRect/>
          </a:stretch>
        </p:blipFill>
        <p:spPr>
          <a:xfrm>
            <a:off x="976630" y="2674620"/>
            <a:ext cx="821055" cy="821055"/>
          </a:xfrm>
          <a:prstGeom prst="rect">
            <a:avLst/>
          </a:prstGeom>
        </p:spPr>
      </p:pic>
      <p:pic>
        <p:nvPicPr>
          <p:cNvPr id="3" name="图片 2" descr="选题意义"/>
          <p:cNvPicPr>
            <a:picLocks noChangeAspect="1"/>
          </p:cNvPicPr>
          <p:nvPr/>
        </p:nvPicPr>
        <p:blipFill>
          <a:blip r:embed="rId1"/>
          <a:stretch>
            <a:fillRect/>
          </a:stretch>
        </p:blipFill>
        <p:spPr>
          <a:xfrm>
            <a:off x="976630" y="4185285"/>
            <a:ext cx="821055" cy="821055"/>
          </a:xfrm>
          <a:prstGeom prst="rect">
            <a:avLst/>
          </a:prstGeom>
        </p:spPr>
      </p:pic>
      <p:pic>
        <p:nvPicPr>
          <p:cNvPr id="4" name="图片 3" descr="选题意义"/>
          <p:cNvPicPr>
            <a:picLocks noChangeAspect="1"/>
          </p:cNvPicPr>
          <p:nvPr/>
        </p:nvPicPr>
        <p:blipFill>
          <a:blip r:embed="rId1"/>
          <a:stretch>
            <a:fillRect/>
          </a:stretch>
        </p:blipFill>
        <p:spPr>
          <a:xfrm>
            <a:off x="6218555" y="2674620"/>
            <a:ext cx="821055" cy="821055"/>
          </a:xfrm>
          <a:prstGeom prst="rect">
            <a:avLst/>
          </a:prstGeom>
        </p:spPr>
      </p:pic>
      <p:pic>
        <p:nvPicPr>
          <p:cNvPr id="5" name="图片 4" descr="选题意义"/>
          <p:cNvPicPr>
            <a:picLocks noChangeAspect="1"/>
          </p:cNvPicPr>
          <p:nvPr/>
        </p:nvPicPr>
        <p:blipFill>
          <a:blip r:embed="rId1"/>
          <a:stretch>
            <a:fillRect/>
          </a:stretch>
        </p:blipFill>
        <p:spPr>
          <a:xfrm>
            <a:off x="6218555" y="4183380"/>
            <a:ext cx="821055" cy="8210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heme/theme1.xml><?xml version="1.0" encoding="utf-8"?>
<a:theme xmlns:a="http://schemas.openxmlformats.org/drawingml/2006/main" name="千图网海量PPT模板www.58pic.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en-US" altLang="zh-CN" sz="2800" b="1" dirty="0">
            <a:latin typeface="等线" panose="02010600030101010101" pitchFamily="2"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2656</Words>
  <Application>WPS 演示</Application>
  <PresentationFormat>宽屏</PresentationFormat>
  <Paragraphs>294</Paragraphs>
  <Slides>20</Slides>
  <Notes>25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等线</vt:lpstr>
      <vt:lpstr>微软雅黑</vt:lpstr>
      <vt:lpstr>经典综艺体简</vt:lpstr>
      <vt:lpstr>Hiragino Sans GB W3</vt:lpstr>
      <vt:lpstr>Impact</vt:lpstr>
      <vt:lpstr>Wingdings</vt:lpstr>
      <vt:lpstr>Arial Unicode MS</vt:lpstr>
      <vt:lpstr>等线 Light</vt:lpstr>
      <vt:lpstr>Arial</vt:lpstr>
      <vt:lpstr>Microsoft JhengHei</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rainy1427775226</cp:lastModifiedBy>
  <cp:revision>161</cp:revision>
  <dcterms:created xsi:type="dcterms:W3CDTF">2018-04-10T08:10:00Z</dcterms:created>
  <dcterms:modified xsi:type="dcterms:W3CDTF">2018-12-12T14:04:31Z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2052-11.1.0.8013</vt:lpwstr>
  </property>
</Properties>
</file>