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59" r:id="rId3"/>
    <p:sldId id="363" r:id="rId4"/>
    <p:sldId id="284" r:id="rId5"/>
    <p:sldId id="307" r:id="rId6"/>
    <p:sldId id="293" r:id="rId7"/>
    <p:sldId id="360" r:id="rId8"/>
    <p:sldId id="361" r:id="rId9"/>
    <p:sldId id="362" r:id="rId10"/>
    <p:sldId id="366" r:id="rId11"/>
    <p:sldId id="367" r:id="rId12"/>
    <p:sldId id="368" r:id="rId13"/>
    <p:sldId id="302" r:id="rId14"/>
    <p:sldId id="340" r:id="rId15"/>
    <p:sldId id="341" r:id="rId16"/>
    <p:sldId id="345" r:id="rId17"/>
    <p:sldId id="298" r:id="rId18"/>
    <p:sldId id="299" r:id="rId19"/>
    <p:sldId id="351" r:id="rId20"/>
    <p:sldId id="336" r:id="rId21"/>
    <p:sldId id="317" r:id="rId22"/>
    <p:sldId id="318" r:id="rId23"/>
    <p:sldId id="324" r:id="rId24"/>
    <p:sldId id="372" r:id="rId25"/>
    <p:sldId id="373" r:id="rId26"/>
    <p:sldId id="374" r:id="rId27"/>
    <p:sldId id="376" r:id="rId28"/>
    <p:sldId id="364" r:id="rId29"/>
    <p:sldId id="365" r:id="rId30"/>
    <p:sldId id="375" r:id="rId31"/>
    <p:sldId id="326" r:id="rId32"/>
    <p:sldId id="369" r:id="rId33"/>
    <p:sldId id="370" r:id="rId34"/>
    <p:sldId id="371" r:id="rId35"/>
    <p:sldId id="325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860" autoAdjust="0"/>
  </p:normalViewPr>
  <p:slideViewPr>
    <p:cSldViewPr>
      <p:cViewPr varScale="1">
        <p:scale>
          <a:sx n="79" d="100"/>
          <a:sy n="79" d="100"/>
        </p:scale>
        <p:origin x="1140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2A964-D301-4195-B78A-3A8A04E26EB4}" type="datetimeFigureOut">
              <a:rPr lang="zh-CN" altLang="en-US" smtClean="0"/>
              <a:pPr/>
              <a:t>2017/2/12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0C4FD-71EB-4C4B-A725-AE012A08C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IFE</a:t>
            </a:r>
            <a:r>
              <a:rPr lang="zh-CN" altLang="en-US" dirty="0"/>
              <a:t>目前使用的就是</a:t>
            </a:r>
            <a:r>
              <a:rPr lang="en-US" altLang="zh-CN" dirty="0"/>
              <a:t>tomcat,</a:t>
            </a:r>
            <a:r>
              <a:rPr lang="zh-CN" altLang="en-US" dirty="0"/>
              <a:t>同时也使用了</a:t>
            </a:r>
            <a:r>
              <a:rPr lang="en-US" altLang="zh-CN" dirty="0"/>
              <a:t>apache</a:t>
            </a:r>
            <a:r>
              <a:rPr lang="zh-CN" altLang="en-US" dirty="0"/>
              <a:t>服务作为</a:t>
            </a:r>
            <a:r>
              <a:rPr lang="en-US" altLang="zh-CN" dirty="0"/>
              <a:t>http</a:t>
            </a:r>
            <a:r>
              <a:rPr lang="zh-CN" altLang="en-US" baseline="0"/>
              <a:t>文件静态服务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B4722-7C41-4784-8400-1EFB786D68FC}" type="datetimeFigureOut">
              <a:rPr lang="zh-CN" altLang="en-US" smtClean="0"/>
              <a:pPr/>
              <a:t>2017/2/12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ib.csdn.net/base/17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1/XMLSchema-instanc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pringMVC_01/jersey/object/2" TargetMode="External"/><Relationship Id="rId2" Type="http://schemas.openxmlformats.org/officeDocument/2006/relationships/hyperlink" Target="http://localhost:8080/SpringMVC_01/jersey/objec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5%BA%94%E7%94%A8%E6%9C%8D%E5%8A%A1%E5%99%A8" TargetMode="External"/><Relationship Id="rId3" Type="http://schemas.openxmlformats.org/officeDocument/2006/relationships/hyperlink" Target="https://zh.wikipedia.org/wiki/%E6%9C%8D%E5%8A%A1%E5%99%A8" TargetMode="External"/><Relationship Id="rId7" Type="http://schemas.openxmlformats.org/officeDocument/2006/relationships/hyperlink" Target="https://zh.wikipedia.org/wiki/%E7%B1%BB_(%E8%AE%A1%E7%AE%97%E6%9C%BA%E7%A7%91%E5%AD%A6)" TargetMode="External"/><Relationship Id="rId2" Type="http://schemas.openxmlformats.org/officeDocument/2006/relationships/hyperlink" Target="https://zh.wikipedia.org/wiki/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6%8E%A5%E5%8F%A3" TargetMode="External"/><Relationship Id="rId11" Type="http://schemas.openxmlformats.org/officeDocument/2006/relationships/hyperlink" Target="https://zh.wikipedia.org/wiki/Web%E6%9C%8D%E5%8A%A1%E5%99%A8" TargetMode="External"/><Relationship Id="rId5" Type="http://schemas.openxmlformats.org/officeDocument/2006/relationships/hyperlink" Target="https://zh.wikipedia.org/wiki/Web" TargetMode="External"/><Relationship Id="rId10" Type="http://schemas.openxmlformats.org/officeDocument/2006/relationships/hyperlink" Target="https://zh.wikipedia.org/wiki/%E5%8D%8F%E8%AE%AE" TargetMode="External"/><Relationship Id="rId4" Type="http://schemas.openxmlformats.org/officeDocument/2006/relationships/hyperlink" Target="https://zh.wikipedia.org/wiki/%E7%A8%8B%E5%BA%8F" TargetMode="External"/><Relationship Id="rId9" Type="http://schemas.openxmlformats.org/officeDocument/2006/relationships/hyperlink" Target="https://zh.wikipedia.org/wiki/HTT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IFE</a:t>
            </a:r>
            <a:r>
              <a:rPr lang="zh-CN" altLang="en-US" dirty="0"/>
              <a:t>系统设计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DispatcherServlet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dirty="0" err="1"/>
              <a:t>DispatcherServlet</a:t>
            </a:r>
            <a:r>
              <a:rPr lang="zh-CN" altLang="en-US" dirty="0"/>
              <a:t>是前端控制器设计模式的实现，提供</a:t>
            </a:r>
            <a:r>
              <a:rPr lang="en-US" altLang="zh-CN" b="1" dirty="0">
                <a:hlinkClick r:id="rId2" tooltip="Java EE知识库"/>
              </a:rPr>
              <a:t>spring</a:t>
            </a:r>
            <a:r>
              <a:rPr lang="en-US" altLang="zh-CN" dirty="0"/>
              <a:t> Web MVC</a:t>
            </a:r>
            <a:r>
              <a:rPr lang="zh-CN" altLang="en-US" dirty="0"/>
              <a:t>的集中访问点，而且负责职责的分派，而且与</a:t>
            </a:r>
            <a:r>
              <a:rPr lang="en-US" altLang="zh-CN" dirty="0"/>
              <a:t>Spring </a:t>
            </a:r>
            <a:r>
              <a:rPr lang="en-US" altLang="zh-CN" dirty="0" err="1"/>
              <a:t>IoC</a:t>
            </a:r>
            <a:r>
              <a:rPr lang="zh-CN" altLang="en-US" dirty="0"/>
              <a:t>容器无缝集成，从而可以获得</a:t>
            </a:r>
            <a:r>
              <a:rPr lang="en-US" altLang="zh-CN" dirty="0"/>
              <a:t>Spring</a:t>
            </a:r>
            <a:r>
              <a:rPr lang="zh-CN" altLang="en-US" dirty="0"/>
              <a:t>的所有好处。  </a:t>
            </a:r>
          </a:p>
          <a:p>
            <a:pPr>
              <a:buNone/>
            </a:pPr>
            <a:r>
              <a:rPr lang="en-US" altLang="zh-CN" dirty="0" err="1"/>
              <a:t>DispatcherServlet</a:t>
            </a:r>
            <a:r>
              <a:rPr lang="zh-CN" altLang="en-US" dirty="0"/>
              <a:t>主要用作职责调度工作，本身主要用于控制流程，主要职责如下：</a:t>
            </a:r>
          </a:p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、文件上传解析，如果请求类型是</a:t>
            </a:r>
            <a:r>
              <a:rPr lang="en-US" altLang="zh-CN" dirty="0"/>
              <a:t>multipart</a:t>
            </a:r>
            <a:r>
              <a:rPr lang="zh-CN" altLang="en-US" dirty="0"/>
              <a:t>将通过</a:t>
            </a:r>
            <a:r>
              <a:rPr lang="en-US" altLang="zh-CN" dirty="0" err="1"/>
              <a:t>MultipartResolver</a:t>
            </a:r>
            <a:r>
              <a:rPr lang="zh-CN" altLang="en-US" dirty="0"/>
              <a:t>进行文件上传解析；</a:t>
            </a:r>
          </a:p>
          <a:p>
            <a:pPr>
              <a:buNone/>
            </a:pPr>
            <a:r>
              <a:rPr lang="en-US" altLang="zh-CN" dirty="0"/>
              <a:t>2</a:t>
            </a:r>
            <a:r>
              <a:rPr lang="zh-CN" altLang="en-US" dirty="0"/>
              <a:t>、通过</a:t>
            </a:r>
            <a:r>
              <a:rPr lang="en-US" altLang="zh-CN" dirty="0" err="1"/>
              <a:t>HandlerMapping</a:t>
            </a:r>
            <a:r>
              <a:rPr lang="zh-CN" altLang="en-US" dirty="0"/>
              <a:t>，将请求映射到处理器（返回一个</a:t>
            </a:r>
            <a:r>
              <a:rPr lang="en-US" altLang="zh-CN" dirty="0" err="1"/>
              <a:t>HandlerExecutionChain</a:t>
            </a:r>
            <a:r>
              <a:rPr lang="zh-CN" altLang="en-US" dirty="0"/>
              <a:t>，它包括一个处理器、多个</a:t>
            </a:r>
            <a:r>
              <a:rPr lang="en-US" altLang="zh-CN" dirty="0" err="1"/>
              <a:t>HandlerInterceptor</a:t>
            </a:r>
            <a:r>
              <a:rPr lang="zh-CN" altLang="en-US" dirty="0"/>
              <a:t>拦截器）；</a:t>
            </a:r>
          </a:p>
          <a:p>
            <a:pPr>
              <a:buNone/>
            </a:pPr>
            <a:r>
              <a:rPr lang="en-US" altLang="zh-CN" dirty="0"/>
              <a:t>3</a:t>
            </a:r>
            <a:r>
              <a:rPr lang="zh-CN" altLang="en-US" dirty="0"/>
              <a:t>、通过</a:t>
            </a:r>
            <a:r>
              <a:rPr lang="en-US" altLang="zh-CN" dirty="0" err="1"/>
              <a:t>HandlerAdapter</a:t>
            </a:r>
            <a:r>
              <a:rPr lang="zh-CN" altLang="en-US" dirty="0"/>
              <a:t>支持多种类型的处理器</a:t>
            </a:r>
            <a:r>
              <a:rPr lang="en-US" altLang="zh-CN" dirty="0"/>
              <a:t>(</a:t>
            </a:r>
            <a:r>
              <a:rPr lang="en-US" altLang="zh-CN" dirty="0" err="1"/>
              <a:t>HandlerExecutionChain</a:t>
            </a:r>
            <a:r>
              <a:rPr lang="zh-CN" altLang="en-US" dirty="0"/>
              <a:t>中的处理器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>
              <a:buNone/>
            </a:pPr>
            <a:r>
              <a:rPr lang="en-US" altLang="zh-CN" dirty="0"/>
              <a:t>4</a:t>
            </a:r>
            <a:r>
              <a:rPr lang="zh-CN" altLang="en-US" dirty="0"/>
              <a:t>、通过</a:t>
            </a:r>
            <a:r>
              <a:rPr lang="en-US" altLang="zh-CN" dirty="0" err="1"/>
              <a:t>ViewResolver</a:t>
            </a:r>
            <a:r>
              <a:rPr lang="zh-CN" altLang="en-US" dirty="0"/>
              <a:t>解析逻辑视图名到具体视图实现；</a:t>
            </a:r>
          </a:p>
          <a:p>
            <a:pPr>
              <a:buNone/>
            </a:pPr>
            <a:r>
              <a:rPr lang="en-US" altLang="zh-CN" dirty="0"/>
              <a:t>5</a:t>
            </a:r>
            <a:r>
              <a:rPr lang="zh-CN" altLang="en-US" dirty="0"/>
              <a:t>、本地化解析；</a:t>
            </a:r>
          </a:p>
          <a:p>
            <a:pPr>
              <a:buNone/>
            </a:pPr>
            <a:r>
              <a:rPr lang="en-US" altLang="zh-CN" dirty="0"/>
              <a:t>6</a:t>
            </a:r>
            <a:r>
              <a:rPr lang="zh-CN" altLang="en-US" dirty="0"/>
              <a:t>、渲染具体的视图等；</a:t>
            </a:r>
          </a:p>
          <a:p>
            <a:pPr>
              <a:buNone/>
            </a:pPr>
            <a:r>
              <a:rPr lang="en-US" altLang="zh-CN" dirty="0"/>
              <a:t>7</a:t>
            </a:r>
            <a:r>
              <a:rPr lang="zh-CN" altLang="en-US" dirty="0"/>
              <a:t>、如果执行过程中遇到异常将交给</a:t>
            </a:r>
            <a:r>
              <a:rPr lang="en-US" altLang="zh-CN" dirty="0" err="1"/>
              <a:t>HandlerExceptionResolver</a:t>
            </a:r>
            <a:r>
              <a:rPr lang="zh-CN" altLang="en-US" dirty="0"/>
              <a:t>来解析。</a:t>
            </a:r>
          </a:p>
          <a:p>
            <a:pPr>
              <a:buNone/>
            </a:pPr>
            <a:r>
              <a:rPr lang="zh-CN" altLang="en-US" dirty="0"/>
              <a:t> </a:t>
            </a: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7328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DispatcherServlet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200" dirty="0"/>
              <a:t>&lt;!-- </a:t>
            </a:r>
            <a:r>
              <a:rPr lang="zh-CN" altLang="en-US" sz="1200" dirty="0"/>
              <a:t>配置</a:t>
            </a:r>
            <a:r>
              <a:rPr lang="en-US" altLang="zh-CN" sz="1200" dirty="0"/>
              <a:t>Spring MVC </a:t>
            </a:r>
            <a:r>
              <a:rPr lang="en-US" altLang="zh-CN" sz="1200" dirty="0" err="1"/>
              <a:t>DispatcherServlet</a:t>
            </a:r>
            <a:r>
              <a:rPr lang="en-US" altLang="zh-CN" sz="1200" dirty="0"/>
              <a:t> --&gt;</a:t>
            </a:r>
          </a:p>
          <a:p>
            <a:pPr>
              <a:buNone/>
            </a:pPr>
            <a:r>
              <a:rPr lang="en-US" altLang="zh-CN" sz="1200" dirty="0"/>
              <a:t>&lt;servlet&gt;</a:t>
            </a:r>
          </a:p>
          <a:p>
            <a:pPr>
              <a:buNone/>
            </a:pPr>
            <a:r>
              <a:rPr lang="en-US" altLang="zh-CN" sz="1200" dirty="0"/>
              <a:t>	&lt;servlet-name&gt;MVC&lt;/servlet-name&gt;</a:t>
            </a:r>
          </a:p>
          <a:p>
            <a:pPr>
              <a:buNone/>
            </a:pPr>
            <a:r>
              <a:rPr lang="en-US" altLang="zh-CN" sz="1200" dirty="0"/>
              <a:t>	&lt;servlet-class&gt;</a:t>
            </a:r>
            <a:r>
              <a:rPr lang="en-US" altLang="zh-CN" sz="1200" dirty="0" err="1"/>
              <a:t>org.springframework.web.servlet.DispatcherServlet</a:t>
            </a:r>
            <a:r>
              <a:rPr lang="en-US" altLang="zh-CN" sz="1200" dirty="0"/>
              <a:t>&lt;/servlet-class&gt;</a:t>
            </a:r>
          </a:p>
          <a:p>
            <a:pPr>
              <a:buNone/>
            </a:pPr>
            <a:r>
              <a:rPr lang="en-US" altLang="zh-CN" sz="1200" dirty="0"/>
              <a:t>		&lt;!-- </a:t>
            </a:r>
            <a:r>
              <a:rPr lang="zh-CN" altLang="en-US" sz="1200" dirty="0"/>
              <a:t>初始化参数 </a:t>
            </a:r>
            <a:r>
              <a:rPr lang="en-US" altLang="zh-CN" sz="1200" dirty="0"/>
              <a:t>--&gt;</a:t>
            </a:r>
          </a:p>
          <a:p>
            <a:pPr>
              <a:buNone/>
            </a:pPr>
            <a:r>
              <a:rPr lang="en-US" altLang="zh-CN" sz="1200" dirty="0"/>
              <a:t>	&lt;init-</a:t>
            </a:r>
            <a:r>
              <a:rPr lang="en-US" altLang="zh-CN" sz="1200" dirty="0" err="1"/>
              <a:t>param</a:t>
            </a:r>
            <a:r>
              <a:rPr lang="en-US" altLang="zh-CN" sz="1200" dirty="0"/>
              <a:t>&gt;</a:t>
            </a:r>
          </a:p>
          <a:p>
            <a:pPr>
              <a:buNone/>
            </a:pPr>
            <a:r>
              <a:rPr lang="en-US" altLang="zh-CN" sz="1200" dirty="0"/>
              <a:t>		&lt;!-- </a:t>
            </a:r>
            <a:r>
              <a:rPr lang="zh-CN" altLang="en-US" sz="1200" dirty="0"/>
              <a:t>加载</a:t>
            </a:r>
            <a:r>
              <a:rPr lang="en-US" altLang="zh-CN" sz="1200" dirty="0" err="1"/>
              <a:t>SpringMVC</a:t>
            </a:r>
            <a:r>
              <a:rPr lang="zh-CN" altLang="en-US" sz="1200" dirty="0"/>
              <a:t>的</a:t>
            </a:r>
            <a:r>
              <a:rPr lang="en-US" altLang="zh-CN" sz="1200" dirty="0"/>
              <a:t>xml</a:t>
            </a:r>
            <a:r>
              <a:rPr lang="zh-CN" altLang="en-US" sz="1200" dirty="0"/>
              <a:t>到 </a:t>
            </a:r>
            <a:r>
              <a:rPr lang="en-US" altLang="zh-CN" sz="1200" dirty="0"/>
              <a:t>spring</a:t>
            </a:r>
            <a:r>
              <a:rPr lang="zh-CN" altLang="en-US" sz="1200" dirty="0"/>
              <a:t>的上下文容器中 </a:t>
            </a:r>
            <a:r>
              <a:rPr lang="en-US" altLang="zh-CN" sz="1200" dirty="0"/>
              <a:t>--&gt;</a:t>
            </a:r>
          </a:p>
          <a:p>
            <a:pPr>
              <a:buNone/>
            </a:pPr>
            <a:r>
              <a:rPr lang="en-US" altLang="zh-CN" sz="1200" dirty="0"/>
              <a:t>		&lt;</a:t>
            </a:r>
            <a:r>
              <a:rPr lang="en-US" altLang="zh-CN" sz="1200" dirty="0" err="1"/>
              <a:t>param</a:t>
            </a:r>
            <a:r>
              <a:rPr lang="en-US" altLang="zh-CN" sz="1200" dirty="0"/>
              <a:t>-name&gt;</a:t>
            </a:r>
            <a:r>
              <a:rPr lang="en-US" altLang="zh-CN" sz="1200" dirty="0" err="1"/>
              <a:t>contextConfigLocation</a:t>
            </a:r>
            <a:r>
              <a:rPr lang="en-US" altLang="zh-CN" sz="1200" dirty="0"/>
              <a:t>&lt;/</a:t>
            </a:r>
            <a:r>
              <a:rPr lang="en-US" altLang="zh-CN" sz="1200" dirty="0" err="1"/>
              <a:t>param</a:t>
            </a:r>
            <a:r>
              <a:rPr lang="en-US" altLang="zh-CN" sz="1200" dirty="0"/>
              <a:t>-name&gt;</a:t>
            </a:r>
          </a:p>
          <a:p>
            <a:pPr>
              <a:buNone/>
            </a:pPr>
            <a:r>
              <a:rPr lang="en-US" altLang="zh-CN" sz="1200" dirty="0"/>
              <a:t>		&lt;</a:t>
            </a:r>
            <a:r>
              <a:rPr lang="en-US" altLang="zh-CN" sz="1200" dirty="0" err="1"/>
              <a:t>param</a:t>
            </a:r>
            <a:r>
              <a:rPr lang="en-US" altLang="zh-CN" sz="1200" dirty="0"/>
              <a:t>-value&gt;</a:t>
            </a:r>
          </a:p>
          <a:p>
            <a:pPr>
              <a:buNone/>
            </a:pPr>
            <a:r>
              <a:rPr lang="en-US" altLang="zh-CN" sz="1200" dirty="0">
                <a:solidFill>
                  <a:srgbClr val="FF0000"/>
                </a:solidFill>
              </a:rPr>
              <a:t>			</a:t>
            </a:r>
            <a:r>
              <a:rPr lang="en-US" altLang="zh-CN" sz="1200" dirty="0" err="1">
                <a:solidFill>
                  <a:srgbClr val="FF0000"/>
                </a:solidFill>
              </a:rPr>
              <a:t>classpath:mvc-context.xml</a:t>
            </a:r>
            <a:endParaRPr lang="en-US" altLang="zh-CN" sz="12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1200" dirty="0"/>
              <a:t>		&lt;/</a:t>
            </a:r>
            <a:r>
              <a:rPr lang="en-US" altLang="zh-CN" sz="1200" dirty="0" err="1"/>
              <a:t>param</a:t>
            </a:r>
            <a:r>
              <a:rPr lang="en-US" altLang="zh-CN" sz="1200" dirty="0"/>
              <a:t>-value&gt;</a:t>
            </a:r>
          </a:p>
          <a:p>
            <a:pPr>
              <a:buNone/>
            </a:pPr>
            <a:r>
              <a:rPr lang="en-US" altLang="zh-CN" sz="1200" dirty="0"/>
              <a:t>	&lt;/init-</a:t>
            </a:r>
            <a:r>
              <a:rPr lang="en-US" altLang="zh-CN" sz="1200" dirty="0" err="1"/>
              <a:t>param</a:t>
            </a:r>
            <a:r>
              <a:rPr lang="en-US" altLang="zh-CN" sz="1200" dirty="0"/>
              <a:t>&gt;</a:t>
            </a:r>
          </a:p>
          <a:p>
            <a:pPr>
              <a:buNone/>
            </a:pPr>
            <a:r>
              <a:rPr lang="en-US" altLang="zh-CN" sz="1200" dirty="0"/>
              <a:t>&lt;/servlet&gt;</a:t>
            </a:r>
            <a:endParaRPr lang="zh-CN" altLang="en-US" sz="1200" dirty="0"/>
          </a:p>
          <a:p>
            <a:pPr>
              <a:buNone/>
            </a:pPr>
            <a:r>
              <a:rPr lang="en-US" altLang="zh-CN" sz="1200" dirty="0"/>
              <a:t>&lt;!-- </a:t>
            </a:r>
            <a:r>
              <a:rPr lang="zh-CN" altLang="en-US" sz="1200" dirty="0"/>
              <a:t>配置</a:t>
            </a:r>
            <a:r>
              <a:rPr lang="en-US" altLang="zh-CN" sz="1200" dirty="0" err="1"/>
              <a:t>DispatcherServlet</a:t>
            </a:r>
            <a:r>
              <a:rPr lang="zh-CN" altLang="en-US" sz="1200" dirty="0"/>
              <a:t>所需要拦截的 </a:t>
            </a:r>
            <a:r>
              <a:rPr lang="en-US" altLang="zh-CN" sz="1200" dirty="0" err="1"/>
              <a:t>url</a:t>
            </a:r>
            <a:r>
              <a:rPr lang="en-US" altLang="zh-CN" sz="1200" dirty="0"/>
              <a:t> --&gt;</a:t>
            </a:r>
          </a:p>
          <a:p>
            <a:pPr>
              <a:buNone/>
            </a:pPr>
            <a:r>
              <a:rPr lang="en-US" altLang="zh-CN" sz="1200" dirty="0"/>
              <a:t>&lt;servlet-mapping&gt;</a:t>
            </a:r>
          </a:p>
          <a:p>
            <a:pPr>
              <a:buNone/>
            </a:pPr>
            <a:r>
              <a:rPr lang="en-US" altLang="zh-CN" sz="1200" dirty="0"/>
              <a:t>	&lt;servlet-name&gt;MVC&lt;/servlet-name&gt;</a:t>
            </a:r>
          </a:p>
          <a:p>
            <a:pPr>
              <a:buNone/>
            </a:pPr>
            <a:r>
              <a:rPr lang="en-US" altLang="zh-CN" sz="1200" dirty="0"/>
              <a:t>	&lt;</a:t>
            </a:r>
            <a:r>
              <a:rPr lang="en-US" altLang="zh-CN" sz="1200" dirty="0" err="1"/>
              <a:t>url</a:t>
            </a:r>
            <a:r>
              <a:rPr lang="en-US" altLang="zh-CN" sz="1200" dirty="0"/>
              <a:t>-pattern&gt;/&lt;/</a:t>
            </a:r>
            <a:r>
              <a:rPr lang="en-US" altLang="zh-CN" sz="1200" dirty="0" err="1"/>
              <a:t>url</a:t>
            </a:r>
            <a:r>
              <a:rPr lang="en-US" altLang="zh-CN" sz="1200" dirty="0"/>
              <a:t>-pattern&gt;</a:t>
            </a:r>
          </a:p>
          <a:p>
            <a:pPr>
              <a:buNone/>
            </a:pPr>
            <a:r>
              <a:rPr lang="en-US" altLang="zh-CN" sz="1200" dirty="0"/>
              <a:t>&lt;/servlet-mapping&gt;</a:t>
            </a:r>
          </a:p>
          <a:p>
            <a:pPr>
              <a:buNone/>
            </a:pP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55258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mvc</a:t>
            </a:r>
            <a:r>
              <a:rPr lang="en-US" altLang="zh-CN" dirty="0"/>
              <a:t>-context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/>
              <a:t>&lt;?xml version=</a:t>
            </a:r>
            <a:r>
              <a:rPr lang="en-US" altLang="zh-CN" sz="2000" i="1" dirty="0"/>
              <a:t>"1.0" encoding="UTF-8"?&gt;</a:t>
            </a:r>
          </a:p>
          <a:p>
            <a:pPr>
              <a:buNone/>
            </a:pPr>
            <a:r>
              <a:rPr lang="en-US" altLang="zh-CN" sz="2000" dirty="0"/>
              <a:t>&lt;beans </a:t>
            </a:r>
            <a:r>
              <a:rPr lang="en-US" altLang="zh-CN" sz="2000" dirty="0" err="1"/>
              <a:t>xmlns</a:t>
            </a:r>
            <a:r>
              <a:rPr lang="en-US" altLang="zh-CN" sz="2000" dirty="0"/>
              <a:t>=</a:t>
            </a:r>
            <a:r>
              <a:rPr lang="en-US" altLang="zh-CN" sz="2000" i="1" dirty="0"/>
              <a:t>"http://www.springframework.org/schema/beans" </a:t>
            </a:r>
            <a:r>
              <a:rPr lang="en-US" altLang="zh-CN" sz="2000" i="1" dirty="0" err="1"/>
              <a:t>xmlns:xsi</a:t>
            </a:r>
            <a:r>
              <a:rPr lang="en-US" altLang="zh-CN" sz="2000" i="1" dirty="0"/>
              <a:t>=</a:t>
            </a:r>
            <a:r>
              <a:rPr lang="en-US" altLang="zh-CN" sz="2000" i="1" dirty="0">
                <a:hlinkClick r:id="rId2"/>
              </a:rPr>
              <a:t>http://www.w3.org/2001/XMLSchema-instance</a:t>
            </a:r>
            <a:r>
              <a:rPr lang="en-US" altLang="zh-CN" sz="2000" i="1" dirty="0"/>
              <a:t>&gt;</a:t>
            </a:r>
          </a:p>
          <a:p>
            <a:pPr lvl="1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context:component-scan</a:t>
            </a:r>
            <a:r>
              <a:rPr lang="en-US" altLang="zh-CN" sz="1800" dirty="0"/>
              <a:t> base-package=</a:t>
            </a:r>
            <a:r>
              <a:rPr lang="en-US" altLang="zh-CN" sz="1800" i="1" dirty="0"/>
              <a:t>"</a:t>
            </a:r>
            <a:r>
              <a:rPr lang="en-US" altLang="zh-CN" sz="1800" i="1" dirty="0" err="1"/>
              <a:t>org.test.controller</a:t>
            </a:r>
            <a:r>
              <a:rPr lang="en-US" altLang="zh-CN" sz="1800" i="1" dirty="0"/>
              <a:t>"&gt;&lt;/</a:t>
            </a:r>
            <a:r>
              <a:rPr lang="en-US" altLang="zh-CN" sz="1800" i="1" dirty="0" err="1"/>
              <a:t>context:component-scan</a:t>
            </a:r>
            <a:r>
              <a:rPr lang="en-US" altLang="zh-CN" sz="1800" i="1" dirty="0"/>
              <a:t>&gt;</a:t>
            </a:r>
            <a:endParaRPr lang="zh-CN" altLang="en-US" sz="1800" dirty="0"/>
          </a:p>
          <a:p>
            <a:pPr lvl="1">
              <a:buNone/>
            </a:pPr>
            <a:r>
              <a:rPr lang="en-US" altLang="zh-CN" sz="1800" dirty="0">
                <a:solidFill>
                  <a:srgbClr val="00B050"/>
                </a:solidFill>
              </a:rPr>
              <a:t>&lt;!-- </a:t>
            </a:r>
            <a:r>
              <a:rPr lang="zh-CN" altLang="en-US" sz="1800" dirty="0">
                <a:solidFill>
                  <a:srgbClr val="00B050"/>
                </a:solidFill>
              </a:rPr>
              <a:t>配置</a:t>
            </a:r>
            <a:r>
              <a:rPr lang="en-US" altLang="zh-CN" sz="1800" dirty="0" err="1">
                <a:solidFill>
                  <a:srgbClr val="00B050"/>
                </a:solidFill>
              </a:rPr>
              <a:t>SpringMVC</a:t>
            </a:r>
            <a:r>
              <a:rPr lang="zh-CN" altLang="en-US" sz="1800" dirty="0">
                <a:solidFill>
                  <a:srgbClr val="00B050"/>
                </a:solidFill>
              </a:rPr>
              <a:t>的视图渲染器 </a:t>
            </a:r>
            <a:r>
              <a:rPr lang="en-US" altLang="zh-CN" sz="1800" dirty="0">
                <a:solidFill>
                  <a:srgbClr val="00B050"/>
                </a:solidFill>
              </a:rPr>
              <a:t>--&gt;</a:t>
            </a:r>
          </a:p>
          <a:p>
            <a:pPr lvl="1">
              <a:buNone/>
            </a:pPr>
            <a:r>
              <a:rPr lang="en-US" altLang="zh-CN" sz="1800" dirty="0"/>
              <a:t>&lt;bean class=</a:t>
            </a:r>
            <a:r>
              <a:rPr lang="en-US" altLang="zh-CN" sz="1800" i="1" dirty="0"/>
              <a:t>"org.springframework.web.servlet.view.InternalResourceViewResolver" p:prefix="/" p:suffix=""&gt;</a:t>
            </a:r>
          </a:p>
          <a:p>
            <a:pPr lvl="1">
              <a:buNone/>
            </a:pPr>
            <a:r>
              <a:rPr lang="en-US" altLang="zh-CN" sz="1800" dirty="0"/>
              <a:t>&lt;/bean&gt;</a:t>
            </a:r>
          </a:p>
          <a:p>
            <a:pPr>
              <a:buNone/>
            </a:pPr>
            <a:r>
              <a:rPr lang="en-US" altLang="zh-CN" sz="2000" dirty="0"/>
              <a:t>&lt;/</a:t>
            </a:r>
            <a:r>
              <a:rPr lang="en-US" altLang="zh-CN" sz="2000" dirty="0" err="1"/>
              <a:t>beans:bean</a:t>
            </a:r>
            <a:r>
              <a:rPr lang="en-US" altLang="zh-CN" sz="2000" dirty="0"/>
              <a:t>&gt;</a:t>
            </a:r>
          </a:p>
          <a:p>
            <a:pPr>
              <a:buNone/>
            </a:pPr>
            <a:endParaRPr lang="en-US" altLang="zh-CN" sz="2000" i="1" dirty="0"/>
          </a:p>
        </p:txBody>
      </p:sp>
    </p:spTree>
    <p:extLst>
      <p:ext uri="{BB962C8B-B14F-4D97-AF65-F5344CB8AC3E}">
        <p14:creationId xmlns:p14="http://schemas.microsoft.com/office/powerpoint/2010/main" val="2198024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Default 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/>
              <a:t>&lt;servlet-mapping&gt;</a:t>
            </a:r>
          </a:p>
          <a:p>
            <a:pPr lvl="1">
              <a:buNone/>
            </a:pPr>
            <a:r>
              <a:rPr lang="en-US" altLang="zh-CN" dirty="0"/>
              <a:t>&lt;servlet-name&gt;default&lt;/servlet-name&gt;</a:t>
            </a:r>
          </a:p>
          <a:p>
            <a:pPr lvl="1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-pattern&gt;*.js&lt;/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</a:p>
          <a:p>
            <a:pPr lvl="1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-pattern&gt;*.jpg&lt;/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</a:p>
          <a:p>
            <a:pPr lvl="1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-pattern&gt;*.html&lt;/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</a:p>
          <a:p>
            <a:pPr lvl="1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-pattern&gt;*.css&lt;/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</a:p>
          <a:p>
            <a:pPr lvl="1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-pattern&gt;*.png&lt;/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</a:p>
          <a:p>
            <a:pPr lvl="1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-pattern&gt;*.mp4&lt;/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</a:p>
          <a:p>
            <a:pPr>
              <a:buNone/>
            </a:pPr>
            <a:r>
              <a:rPr lang="en-US" altLang="zh-CN" dirty="0"/>
              <a:t>&lt;/servlet-mapping&gt;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RESTful</a:t>
            </a:r>
            <a:r>
              <a:rPr lang="zh-CN" altLang="en-US" b="1" dirty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REST</a:t>
            </a:r>
            <a:r>
              <a:rPr lang="zh-CN" altLang="en-US" dirty="0"/>
              <a:t>全称是</a:t>
            </a:r>
            <a:r>
              <a:rPr lang="en-US" altLang="zh-CN" dirty="0"/>
              <a:t>Representational State Transfer</a:t>
            </a:r>
            <a:r>
              <a:rPr lang="zh-CN" altLang="en-US" dirty="0"/>
              <a:t>，中文意思是</a:t>
            </a:r>
            <a:r>
              <a:rPr lang="en-US" altLang="zh-CN" dirty="0"/>
              <a:t>"</a:t>
            </a:r>
            <a:r>
              <a:rPr lang="zh-CN" altLang="en-US" dirty="0"/>
              <a:t>表现层状态转化</a:t>
            </a:r>
            <a:r>
              <a:rPr lang="en-US" altLang="zh-CN" dirty="0"/>
              <a:t>" </a:t>
            </a:r>
            <a:r>
              <a:rPr lang="zh-CN" altLang="en-US" dirty="0"/>
              <a:t>，省略了主语。</a:t>
            </a:r>
            <a:r>
              <a:rPr lang="en-US" altLang="zh-CN" dirty="0"/>
              <a:t>"</a:t>
            </a:r>
            <a:r>
              <a:rPr lang="zh-CN" altLang="en-US" dirty="0"/>
              <a:t>表现层</a:t>
            </a:r>
            <a:r>
              <a:rPr lang="en-US" altLang="zh-CN" dirty="0"/>
              <a:t>"</a:t>
            </a:r>
            <a:r>
              <a:rPr lang="zh-CN" altLang="en-US" dirty="0"/>
              <a:t>其实指的是</a:t>
            </a:r>
            <a:r>
              <a:rPr lang="en-US" altLang="zh-CN" dirty="0"/>
              <a:t>"</a:t>
            </a:r>
            <a:r>
              <a:rPr lang="zh-CN" altLang="en-US" dirty="0"/>
              <a:t>资源</a:t>
            </a:r>
            <a:r>
              <a:rPr lang="en-US" altLang="zh-CN" dirty="0"/>
              <a:t>"</a:t>
            </a:r>
            <a:r>
              <a:rPr lang="zh-CN" altLang="en-US" dirty="0"/>
              <a:t>（</a:t>
            </a:r>
            <a:r>
              <a:rPr lang="en-US" altLang="zh-CN" dirty="0"/>
              <a:t>Resources</a:t>
            </a:r>
            <a:r>
              <a:rPr lang="zh-CN" altLang="en-US" dirty="0"/>
              <a:t>）的</a:t>
            </a:r>
            <a:r>
              <a:rPr lang="en-US" altLang="zh-CN" dirty="0"/>
              <a:t>"</a:t>
            </a:r>
            <a:r>
              <a:rPr lang="zh-CN" altLang="en-US" dirty="0"/>
              <a:t>表现层</a:t>
            </a:r>
            <a:r>
              <a:rPr lang="en-US" altLang="zh-CN" dirty="0"/>
              <a:t>"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所谓</a:t>
            </a:r>
            <a:r>
              <a:rPr lang="en-US" altLang="zh-CN" b="1" dirty="0"/>
              <a:t>"</a:t>
            </a:r>
            <a:r>
              <a:rPr lang="zh-CN" altLang="en-US" b="1" dirty="0"/>
              <a:t>资源</a:t>
            </a:r>
            <a:r>
              <a:rPr lang="en-US" altLang="zh-CN" b="1" dirty="0"/>
              <a:t>"</a:t>
            </a:r>
            <a:r>
              <a:rPr lang="zh-CN" altLang="en-US" b="1" dirty="0"/>
              <a:t>，就是网络上的一个实体，或者说是网络上的一个具体信息。</a:t>
            </a:r>
            <a:r>
              <a:rPr lang="zh-CN" altLang="en-US" dirty="0"/>
              <a:t>它可以是一段文本、一张图片、一首歌曲、一种服务，总之就是一个具体的实在。你可以用一个</a:t>
            </a:r>
            <a:r>
              <a:rPr lang="en-US" altLang="zh-CN" dirty="0"/>
              <a:t>URI</a:t>
            </a:r>
            <a:r>
              <a:rPr lang="zh-CN" altLang="en-US" dirty="0"/>
              <a:t>（统一资源定位符）指向它，每种资源对应一个特定的</a:t>
            </a:r>
            <a:r>
              <a:rPr lang="en-US" altLang="zh-CN" dirty="0"/>
              <a:t>URI</a:t>
            </a:r>
            <a:r>
              <a:rPr lang="zh-CN" altLang="en-US" dirty="0"/>
              <a:t>。要获取这个资源，访问它的</a:t>
            </a:r>
            <a:r>
              <a:rPr lang="en-US" altLang="zh-CN" dirty="0"/>
              <a:t>URI</a:t>
            </a:r>
            <a:r>
              <a:rPr lang="zh-CN" altLang="en-US" dirty="0"/>
              <a:t>就可以，因此</a:t>
            </a:r>
            <a:r>
              <a:rPr lang="en-US" altLang="zh-CN" dirty="0"/>
              <a:t>URI</a:t>
            </a:r>
            <a:r>
              <a:rPr lang="zh-CN" altLang="en-US" dirty="0"/>
              <a:t>就成了每一个资源的地址或独一无二的识别符。</a:t>
            </a:r>
          </a:p>
          <a:p>
            <a:r>
              <a:rPr lang="zh-CN" altLang="en-US" dirty="0"/>
              <a:t>所谓</a:t>
            </a:r>
            <a:r>
              <a:rPr lang="en-US" altLang="zh-CN" dirty="0"/>
              <a:t>"</a:t>
            </a:r>
            <a:r>
              <a:rPr lang="zh-CN" altLang="en-US" dirty="0"/>
              <a:t>上网</a:t>
            </a:r>
            <a:r>
              <a:rPr lang="en-US" altLang="zh-CN" dirty="0"/>
              <a:t>"</a:t>
            </a:r>
            <a:r>
              <a:rPr lang="zh-CN" altLang="en-US" dirty="0"/>
              <a:t>，就是与互联网上一系列的</a:t>
            </a:r>
            <a:r>
              <a:rPr lang="en-US" altLang="zh-CN" dirty="0"/>
              <a:t>"</a:t>
            </a:r>
            <a:r>
              <a:rPr lang="zh-CN" altLang="en-US" dirty="0"/>
              <a:t>资源</a:t>
            </a:r>
            <a:r>
              <a:rPr lang="en-US" altLang="zh-CN" dirty="0"/>
              <a:t>"</a:t>
            </a:r>
            <a:r>
              <a:rPr lang="zh-CN" altLang="en-US" dirty="0"/>
              <a:t>互动，调用它的</a:t>
            </a:r>
            <a:r>
              <a:rPr lang="en-US" altLang="zh-CN" dirty="0"/>
              <a:t>URI</a:t>
            </a:r>
            <a:r>
              <a:rPr lang="zh-CN" altLang="en-US" dirty="0"/>
              <a:t>。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状态转化</a:t>
            </a:r>
            <a:r>
              <a:rPr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访问一个网站，就代表了客户端和服务器的一个互动过程。在这个过程中，势必涉及到数据和状态的变化。</a:t>
            </a:r>
          </a:p>
          <a:p>
            <a:r>
              <a:rPr lang="zh-CN" altLang="en-US" sz="2000" dirty="0"/>
              <a:t>互联网通信协议</a:t>
            </a:r>
            <a:r>
              <a:rPr lang="en-US" altLang="zh-CN" sz="2000" dirty="0"/>
              <a:t>HTTP</a:t>
            </a:r>
            <a:r>
              <a:rPr lang="zh-CN" altLang="en-US" sz="2000" dirty="0"/>
              <a:t>协议，是一个无状态协议。这意味着，所有的状态都保存在服务器端。因此，如果客户端想要操作服务器，必须通过某种手段，让服务器端发生</a:t>
            </a:r>
            <a:r>
              <a:rPr lang="en-US" altLang="zh-CN" sz="2000" dirty="0"/>
              <a:t>"</a:t>
            </a:r>
            <a:r>
              <a:rPr lang="zh-CN" altLang="en-US" sz="2000" dirty="0"/>
              <a:t>状态转化</a:t>
            </a:r>
            <a:r>
              <a:rPr lang="en-US" altLang="zh-CN" sz="2000" dirty="0"/>
              <a:t>"</a:t>
            </a:r>
            <a:r>
              <a:rPr lang="zh-CN" altLang="en-US" sz="2000" dirty="0"/>
              <a:t>（</a:t>
            </a:r>
            <a:r>
              <a:rPr lang="en-US" altLang="zh-CN" sz="2000" dirty="0"/>
              <a:t>State Transfer</a:t>
            </a:r>
            <a:r>
              <a:rPr lang="zh-CN" altLang="en-US" sz="2000" dirty="0"/>
              <a:t>）。而这种转化是建立在表现层之上的，所以就是</a:t>
            </a:r>
            <a:r>
              <a:rPr lang="en-US" altLang="zh-CN" sz="2000" dirty="0"/>
              <a:t>"</a:t>
            </a:r>
            <a:r>
              <a:rPr lang="zh-CN" altLang="en-US" sz="2000" dirty="0"/>
              <a:t>表现层状态转化</a:t>
            </a:r>
            <a:r>
              <a:rPr lang="en-US" altLang="zh-CN" sz="2000" dirty="0"/>
              <a:t>"</a:t>
            </a:r>
            <a:r>
              <a:rPr lang="zh-CN" altLang="en-US" sz="2000" dirty="0"/>
              <a:t>。</a:t>
            </a:r>
          </a:p>
          <a:p>
            <a:r>
              <a:rPr lang="zh-CN" altLang="en-US" sz="2000" dirty="0"/>
              <a:t>客户端用到的手段，只能是</a:t>
            </a:r>
            <a:r>
              <a:rPr lang="en-US" altLang="zh-CN" sz="2000" dirty="0"/>
              <a:t>HTTP</a:t>
            </a:r>
            <a:r>
              <a:rPr lang="zh-CN" altLang="en-US" sz="2000" dirty="0"/>
              <a:t>协议。具体来说，就是</a:t>
            </a:r>
            <a:r>
              <a:rPr lang="en-US" altLang="zh-CN" sz="2000" dirty="0"/>
              <a:t>HTTP</a:t>
            </a:r>
            <a:r>
              <a:rPr lang="zh-CN" altLang="en-US" sz="2000" dirty="0"/>
              <a:t>协议里面，四个表示操作方式的动词：</a:t>
            </a:r>
            <a:r>
              <a:rPr lang="en-US" altLang="zh-CN" sz="2000" b="1" dirty="0"/>
              <a:t>GET</a:t>
            </a:r>
            <a:r>
              <a:rPr lang="zh-CN" altLang="en-US" sz="2000" dirty="0"/>
              <a:t>、</a:t>
            </a:r>
            <a:r>
              <a:rPr lang="en-US" altLang="zh-CN" sz="2000" b="1" dirty="0"/>
              <a:t>POST</a:t>
            </a:r>
            <a:r>
              <a:rPr lang="zh-CN" altLang="en-US" sz="2000" dirty="0"/>
              <a:t>、</a:t>
            </a:r>
            <a:r>
              <a:rPr lang="en-US" altLang="zh-CN" sz="2000" b="1" dirty="0"/>
              <a:t>PUT</a:t>
            </a:r>
            <a:r>
              <a:rPr lang="zh-CN" altLang="en-US" sz="2000" dirty="0"/>
              <a:t>、</a:t>
            </a:r>
            <a:r>
              <a:rPr lang="en-US" altLang="zh-CN" sz="2000" b="1" dirty="0"/>
              <a:t>DELETE</a:t>
            </a:r>
            <a:r>
              <a:rPr lang="zh-CN" altLang="en-US" sz="2000" dirty="0"/>
              <a:t>。它们分别对应四种基本操作：</a:t>
            </a:r>
            <a:r>
              <a:rPr lang="en-US" altLang="zh-CN" sz="2000" dirty="0"/>
              <a:t>GET</a:t>
            </a:r>
            <a:r>
              <a:rPr lang="zh-CN" altLang="en-US" sz="2000" dirty="0"/>
              <a:t>用来获取资源，</a:t>
            </a:r>
            <a:r>
              <a:rPr lang="en-US" altLang="zh-CN" sz="2000" dirty="0"/>
              <a:t>POST</a:t>
            </a:r>
            <a:r>
              <a:rPr lang="zh-CN" altLang="en-US" sz="2000" dirty="0"/>
              <a:t>用来新建资源（也可以用于更新资源），</a:t>
            </a:r>
            <a:r>
              <a:rPr lang="en-US" altLang="zh-CN" sz="2000" dirty="0"/>
              <a:t>PUT</a:t>
            </a:r>
            <a:r>
              <a:rPr lang="zh-CN" altLang="en-US" sz="2000" dirty="0"/>
              <a:t>用来更新资源，</a:t>
            </a:r>
            <a:r>
              <a:rPr lang="en-US" altLang="zh-CN" sz="2000" dirty="0"/>
              <a:t>DELETE</a:t>
            </a:r>
            <a:r>
              <a:rPr lang="zh-CN" altLang="en-US" sz="2000" dirty="0"/>
              <a:t>用来删除资源。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curl -X POST -H "Content-Type: application/</a:t>
            </a:r>
            <a:r>
              <a:rPr lang="en-US" altLang="zh-CN" sz="2400" dirty="0" err="1"/>
              <a:t>json</a:t>
            </a:r>
            <a:r>
              <a:rPr lang="en-US" altLang="zh-CN" sz="2400" dirty="0"/>
              <a:t>" -d "{\"id\":2,\"name\":\"Mike\"}" </a:t>
            </a:r>
            <a:r>
              <a:rPr lang="en-US" altLang="zh-CN" sz="2400" dirty="0">
                <a:hlinkClick r:id="rId2"/>
              </a:rPr>
              <a:t>http://localhost:8080/SpringMVC_01/service/object</a:t>
            </a:r>
            <a:endParaRPr lang="en-US" altLang="zh-CN" sz="2400" dirty="0"/>
          </a:p>
          <a:p>
            <a:r>
              <a:rPr lang="en-US" altLang="zh-CN" sz="2400" dirty="0"/>
              <a:t>curl </a:t>
            </a:r>
            <a:r>
              <a:rPr lang="en-US" altLang="zh-CN" sz="2400" dirty="0">
                <a:hlinkClick r:id="rId3"/>
              </a:rPr>
              <a:t>http://localhost:8080/SpringMVC_01/</a:t>
            </a:r>
            <a:r>
              <a:rPr lang="en-US" altLang="zh-CN" sz="2400" dirty="0">
                <a:hlinkClick r:id="rId2"/>
              </a:rPr>
              <a:t> service </a:t>
            </a:r>
            <a:r>
              <a:rPr lang="en-US" altLang="zh-CN" sz="2400" dirty="0">
                <a:hlinkClick r:id="rId3"/>
              </a:rPr>
              <a:t>/object/2</a:t>
            </a:r>
            <a:endParaRPr lang="en-US" altLang="zh-CN" sz="2400" dirty="0"/>
          </a:p>
          <a:p>
            <a:r>
              <a:rPr lang="en-US" altLang="zh-CN" sz="2400" dirty="0"/>
              <a:t>curl -X PUT -H "Content-Type: application/</a:t>
            </a:r>
            <a:r>
              <a:rPr lang="en-US" altLang="zh-CN" sz="2400" dirty="0" err="1"/>
              <a:t>json</a:t>
            </a:r>
            <a:r>
              <a:rPr lang="en-US" altLang="zh-CN" sz="2400" dirty="0"/>
              <a:t>" -d "{\"id\":2,\"name\":\"Mike\"}" </a:t>
            </a:r>
            <a:r>
              <a:rPr lang="en-US" altLang="zh-CN" sz="2400" dirty="0">
                <a:hlinkClick r:id="rId2"/>
              </a:rPr>
              <a:t>http://localhost:8080/SpringMVC_01/ service /object</a:t>
            </a:r>
            <a:endParaRPr lang="en-US" altLang="zh-CN" sz="2400" dirty="0"/>
          </a:p>
          <a:p>
            <a:r>
              <a:rPr lang="en-US" altLang="zh-CN" sz="2400" dirty="0"/>
              <a:t>curl -X DELETE </a:t>
            </a:r>
            <a:r>
              <a:rPr lang="en-US" altLang="zh-CN" sz="2400" dirty="0">
                <a:hlinkClick r:id="rId3"/>
              </a:rPr>
              <a:t>http://localhost:8080/SpringMVC_01/</a:t>
            </a:r>
            <a:r>
              <a:rPr lang="en-US" altLang="zh-CN" sz="2400" dirty="0">
                <a:hlinkClick r:id="rId2"/>
              </a:rPr>
              <a:t> service </a:t>
            </a:r>
            <a:r>
              <a:rPr lang="en-US" altLang="zh-CN" sz="2400" dirty="0">
                <a:hlinkClick r:id="rId3"/>
              </a:rPr>
              <a:t>/object/2</a:t>
            </a:r>
            <a:endParaRPr lang="en-US" altLang="zh-CN" sz="2400" dirty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200" dirty="0"/>
              <a:t>@Controller</a:t>
            </a:r>
          </a:p>
          <a:p>
            <a:pPr marL="0" indent="0">
              <a:buNone/>
            </a:pPr>
            <a:r>
              <a:rPr lang="en-US" altLang="zh-CN" sz="1200" b="1" dirty="0"/>
              <a:t>public class </a:t>
            </a:r>
            <a:r>
              <a:rPr lang="en-US" altLang="zh-CN" sz="1200" b="1" dirty="0" err="1"/>
              <a:t>WebController</a:t>
            </a:r>
            <a:r>
              <a:rPr lang="en-US" altLang="zh-CN" sz="1200" b="1" dirty="0"/>
              <a:t> {</a:t>
            </a: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   @</a:t>
            </a:r>
            <a:r>
              <a:rPr lang="en-US" altLang="zh-CN" sz="1200" dirty="0" err="1"/>
              <a:t>RequestMapping</a:t>
            </a:r>
            <a:r>
              <a:rPr lang="en-US" altLang="zh-CN" sz="1200" dirty="0"/>
              <a:t>({ "/" })</a:t>
            </a:r>
          </a:p>
          <a:p>
            <a:pPr marL="0" indent="0">
              <a:buNone/>
            </a:pPr>
            <a:r>
              <a:rPr lang="en-US" altLang="zh-CN" sz="1200" dirty="0"/>
              <a:t>    </a:t>
            </a:r>
            <a:r>
              <a:rPr lang="en-US" altLang="zh-CN" sz="1200" b="1" dirty="0"/>
              <a:t>public String root() {</a:t>
            </a:r>
          </a:p>
          <a:p>
            <a:pPr marL="0" indent="0">
              <a:buNone/>
            </a:pPr>
            <a:r>
              <a:rPr lang="en-US" altLang="zh-CN" sz="1200" dirty="0"/>
              <a:t>        </a:t>
            </a:r>
            <a:r>
              <a:rPr lang="en-US" altLang="zh-CN" sz="1200" b="1" dirty="0"/>
              <a:t>return "index.html";</a:t>
            </a:r>
          </a:p>
          <a:p>
            <a:pPr marL="0" indent="0">
              <a:buNone/>
            </a:pPr>
            <a:r>
              <a:rPr lang="zh-CN" altLang="en-US" sz="1200" dirty="0"/>
              <a:t>    </a:t>
            </a:r>
            <a:r>
              <a:rPr lang="en-US" altLang="zh-CN" sz="1200" dirty="0"/>
              <a:t>}</a:t>
            </a: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   @</a:t>
            </a:r>
            <a:r>
              <a:rPr lang="en-US" altLang="zh-CN" sz="1200" dirty="0" err="1"/>
              <a:t>RequestMapping</a:t>
            </a:r>
            <a:r>
              <a:rPr lang="en-US" altLang="zh-CN" sz="1200" dirty="0"/>
              <a:t>({ "/</a:t>
            </a:r>
            <a:r>
              <a:rPr lang="en-US" altLang="zh-CN" sz="1200" dirty="0" err="1"/>
              <a:t>restful_test</a:t>
            </a:r>
            <a:r>
              <a:rPr lang="en-US" altLang="zh-CN" sz="1200" dirty="0"/>
              <a:t>" })</a:t>
            </a:r>
          </a:p>
          <a:p>
            <a:pPr marL="0" indent="0">
              <a:buNone/>
            </a:pPr>
            <a:r>
              <a:rPr lang="en-US" altLang="zh-CN" sz="1200" dirty="0"/>
              <a:t>    </a:t>
            </a:r>
            <a:r>
              <a:rPr lang="en-US" altLang="zh-CN" sz="1200" b="1" dirty="0"/>
              <a:t>public String home() {</a:t>
            </a:r>
          </a:p>
          <a:p>
            <a:pPr marL="0" indent="0">
              <a:buNone/>
            </a:pPr>
            <a:r>
              <a:rPr lang="en-US" altLang="zh-CN" sz="1200" dirty="0"/>
              <a:t>        </a:t>
            </a:r>
            <a:r>
              <a:rPr lang="en-US" altLang="zh-CN" sz="1200" b="1" dirty="0"/>
              <a:t>return "page/</a:t>
            </a:r>
            <a:r>
              <a:rPr lang="en-US" altLang="zh-CN" sz="1200" b="1" dirty="0" err="1"/>
              <a:t>restful.jsp</a:t>
            </a:r>
            <a:r>
              <a:rPr lang="en-US" altLang="zh-CN" sz="1200" b="1" dirty="0"/>
              <a:t>";</a:t>
            </a:r>
          </a:p>
          <a:p>
            <a:pPr marL="0" indent="0">
              <a:buNone/>
            </a:pPr>
            <a:r>
              <a:rPr lang="zh-CN" altLang="en-US" sz="1200" dirty="0"/>
              <a:t>    </a:t>
            </a:r>
            <a:r>
              <a:rPr lang="en-US" altLang="zh-CN" sz="1200" dirty="0"/>
              <a:t>}</a:t>
            </a: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   @</a:t>
            </a:r>
            <a:r>
              <a:rPr lang="en-US" altLang="zh-CN" sz="1200" dirty="0" err="1"/>
              <a:t>RequestMapping</a:t>
            </a:r>
            <a:r>
              <a:rPr lang="en-US" altLang="zh-CN" sz="1200" dirty="0"/>
              <a:t>(value = "login", method = </a:t>
            </a:r>
            <a:r>
              <a:rPr lang="en-US" altLang="zh-CN" sz="1200" dirty="0" err="1"/>
              <a:t>RequestMethod.</a:t>
            </a:r>
            <a:r>
              <a:rPr lang="en-US" altLang="zh-CN" sz="1200" i="1" dirty="0" err="1"/>
              <a:t>POST</a:t>
            </a:r>
            <a:r>
              <a:rPr lang="en-US" altLang="zh-CN" sz="1200" i="1" dirty="0"/>
              <a:t>)</a:t>
            </a:r>
          </a:p>
          <a:p>
            <a:pPr marL="0" indent="0">
              <a:buNone/>
            </a:pPr>
            <a:r>
              <a:rPr lang="en-US" altLang="zh-CN" sz="1200" dirty="0"/>
              <a:t>    </a:t>
            </a:r>
            <a:r>
              <a:rPr lang="en-US" altLang="zh-CN" sz="1200" b="1" dirty="0"/>
              <a:t>public </a:t>
            </a:r>
            <a:r>
              <a:rPr lang="en-US" altLang="zh-CN" sz="1200" b="1" dirty="0" err="1"/>
              <a:t>ModelAndView</a:t>
            </a:r>
            <a:r>
              <a:rPr lang="en-US" altLang="zh-CN" sz="1200" b="1" dirty="0"/>
              <a:t> login(String username, String password) {</a:t>
            </a:r>
          </a:p>
          <a:p>
            <a:pPr marL="0" indent="0">
              <a:buNone/>
            </a:pPr>
            <a:r>
              <a:rPr lang="en-US" altLang="zh-CN" sz="1200" dirty="0"/>
              <a:t>        </a:t>
            </a:r>
            <a:r>
              <a:rPr lang="en-US" altLang="zh-CN" sz="1200" b="1" dirty="0"/>
              <a:t>if (</a:t>
            </a:r>
            <a:r>
              <a:rPr lang="en-US" altLang="zh-CN" sz="1200" b="1" dirty="0" err="1"/>
              <a:t>this.checkParams</a:t>
            </a:r>
            <a:r>
              <a:rPr lang="en-US" altLang="zh-CN" sz="1200" b="1" dirty="0"/>
              <a:t>(new String[] { username, password })) {</a:t>
            </a:r>
          </a:p>
          <a:p>
            <a:pPr marL="0" indent="0">
              <a:buNone/>
            </a:pPr>
            <a:r>
              <a:rPr lang="en-US" altLang="zh-CN" sz="1200" dirty="0"/>
              <a:t>            </a:t>
            </a:r>
            <a:r>
              <a:rPr lang="en-US" altLang="zh-CN" sz="1200" dirty="0" err="1"/>
              <a:t>ModelAndView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mav</a:t>
            </a:r>
            <a:r>
              <a:rPr lang="en-US" altLang="zh-CN" sz="1200" dirty="0"/>
              <a:t> = </a:t>
            </a:r>
            <a:r>
              <a:rPr lang="en-US" altLang="zh-CN" sz="1200" b="1" dirty="0"/>
              <a:t>new </a:t>
            </a:r>
            <a:r>
              <a:rPr lang="en-US" altLang="zh-CN" sz="1200" b="1" dirty="0" err="1"/>
              <a:t>ModelAndView</a:t>
            </a:r>
            <a:r>
              <a:rPr lang="en-US" altLang="zh-CN" sz="1200" b="1" dirty="0"/>
              <a:t>("page/</a:t>
            </a:r>
            <a:r>
              <a:rPr lang="en-US" altLang="zh-CN" sz="1200" b="1" dirty="0" err="1"/>
              <a:t>succ.jsp</a:t>
            </a:r>
            <a:r>
              <a:rPr lang="en-US" altLang="zh-CN" sz="1200" b="1" dirty="0"/>
              <a:t>");</a:t>
            </a:r>
          </a:p>
          <a:p>
            <a:pPr marL="0" indent="0">
              <a:buNone/>
            </a:pPr>
            <a:r>
              <a:rPr lang="en-US" altLang="zh-CN" sz="1200" dirty="0"/>
              <a:t>            </a:t>
            </a:r>
            <a:r>
              <a:rPr lang="en-US" altLang="zh-CN" sz="1200" dirty="0" err="1"/>
              <a:t>mav.addObject</a:t>
            </a:r>
            <a:r>
              <a:rPr lang="en-US" altLang="zh-CN" sz="1200" dirty="0"/>
              <a:t>("username", username);</a:t>
            </a:r>
          </a:p>
          <a:p>
            <a:pPr marL="0" indent="0">
              <a:buNone/>
            </a:pPr>
            <a:r>
              <a:rPr lang="en-US" altLang="zh-CN" sz="1200" dirty="0"/>
              <a:t>            </a:t>
            </a:r>
            <a:r>
              <a:rPr lang="en-US" altLang="zh-CN" sz="1200" dirty="0" err="1"/>
              <a:t>mav.addObject</a:t>
            </a:r>
            <a:r>
              <a:rPr lang="en-US" altLang="zh-CN" sz="1200" dirty="0"/>
              <a:t>("password", password);</a:t>
            </a:r>
          </a:p>
          <a:p>
            <a:pPr marL="0" indent="0">
              <a:buNone/>
            </a:pPr>
            <a:r>
              <a:rPr lang="en-US" altLang="zh-CN" sz="1200" dirty="0"/>
              <a:t>            </a:t>
            </a:r>
            <a:r>
              <a:rPr lang="en-US" altLang="zh-CN" sz="1200" b="1" dirty="0"/>
              <a:t>return </a:t>
            </a:r>
            <a:r>
              <a:rPr lang="en-US" altLang="zh-CN" sz="1200" b="1" dirty="0" err="1"/>
              <a:t>mav</a:t>
            </a:r>
            <a:r>
              <a:rPr lang="en-US" altLang="zh-CN" sz="1200" b="1" dirty="0"/>
              <a:t>;</a:t>
            </a:r>
          </a:p>
          <a:p>
            <a:pPr marL="0" indent="0">
              <a:buNone/>
            </a:pPr>
            <a:r>
              <a:rPr lang="zh-CN" altLang="en-US" sz="1200" dirty="0"/>
              <a:t>        </a:t>
            </a:r>
            <a:r>
              <a:rPr lang="en-US" altLang="zh-CN" sz="1200" dirty="0"/>
              <a:t>}</a:t>
            </a:r>
          </a:p>
          <a:p>
            <a:pPr marL="0" indent="0">
              <a:buNone/>
            </a:pPr>
            <a:r>
              <a:rPr lang="en-US" altLang="zh-CN" sz="1200" dirty="0"/>
              <a:t>        </a:t>
            </a:r>
            <a:r>
              <a:rPr lang="en-US" altLang="zh-CN" sz="1200" b="1" dirty="0"/>
              <a:t>return new </a:t>
            </a:r>
            <a:r>
              <a:rPr lang="en-US" altLang="zh-CN" sz="1200" b="1" dirty="0" err="1"/>
              <a:t>ModelAndView</a:t>
            </a:r>
            <a:r>
              <a:rPr lang="en-US" altLang="zh-CN" sz="1200" b="1" dirty="0"/>
              <a:t>("home");</a:t>
            </a:r>
          </a:p>
          <a:p>
            <a:pPr marL="0" indent="0">
              <a:buNone/>
            </a:pPr>
            <a:r>
              <a:rPr lang="zh-CN" altLang="en-US" sz="1200" dirty="0"/>
              <a:t>    </a:t>
            </a:r>
            <a:r>
              <a:rPr lang="en-US" altLang="zh-CN" sz="1200" dirty="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service 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</a:rPr>
              <a:t>RequestMapping</a:t>
            </a:r>
            <a:r>
              <a:rPr lang="en-US" altLang="zh-CN" sz="1800" dirty="0"/>
              <a:t>(value = "/object/{id}", method = </a:t>
            </a:r>
            <a:r>
              <a:rPr lang="en-US" altLang="zh-CN" sz="1800" dirty="0" err="1">
                <a:solidFill>
                  <a:srgbClr val="FF0000"/>
                </a:solidFill>
              </a:rPr>
              <a:t>RequestMethod.</a:t>
            </a:r>
            <a:r>
              <a:rPr lang="en-US" altLang="zh-CN" sz="1800" i="1" dirty="0" err="1">
                <a:solidFill>
                  <a:srgbClr val="FF0000"/>
                </a:solidFill>
              </a:rPr>
              <a:t>GET</a:t>
            </a:r>
            <a:r>
              <a:rPr lang="en-US" altLang="zh-CN" sz="1800" i="1" dirty="0"/>
              <a:t>)</a:t>
            </a:r>
          </a:p>
          <a:p>
            <a:pPr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</a:rPr>
              <a:t>ResponseBody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sz="1800" b="1" dirty="0"/>
              <a:t>public </a:t>
            </a:r>
            <a:r>
              <a:rPr lang="en-US" altLang="zh-CN" sz="1800" b="1" dirty="0" err="1"/>
              <a:t>JsonObject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getObject</a:t>
            </a:r>
            <a:r>
              <a:rPr lang="en-US" altLang="zh-CN" sz="1800" b="1" dirty="0"/>
              <a:t>(</a:t>
            </a: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b="1" dirty="0" err="1">
                <a:solidFill>
                  <a:schemeClr val="bg1">
                    <a:lumMod val="50000"/>
                  </a:schemeClr>
                </a:solidFill>
              </a:rPr>
              <a:t>PathVariable</a:t>
            </a: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800" b="1" dirty="0"/>
              <a:t>final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id) {</a:t>
            </a:r>
          </a:p>
          <a:p>
            <a:pPr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JsonObject</a:t>
            </a:r>
            <a:r>
              <a:rPr lang="en-US" altLang="zh-CN" sz="1800" dirty="0"/>
              <a:t> object = </a:t>
            </a:r>
            <a:r>
              <a:rPr lang="en-US" altLang="zh-CN" sz="1800" dirty="0" err="1"/>
              <a:t>objectMap.get</a:t>
            </a:r>
            <a:r>
              <a:rPr lang="en-US" altLang="zh-CN" sz="1800" dirty="0"/>
              <a:t>(id);</a:t>
            </a:r>
          </a:p>
          <a:p>
            <a:pPr>
              <a:buNone/>
            </a:pPr>
            <a:r>
              <a:rPr lang="en-US" altLang="zh-CN" sz="1800" dirty="0"/>
              <a:t>        </a:t>
            </a:r>
            <a:r>
              <a:rPr lang="en-US" altLang="zh-CN" sz="1800" b="1" dirty="0"/>
              <a:t>return object;</a:t>
            </a:r>
          </a:p>
          <a:p>
            <a:pPr>
              <a:buNone/>
            </a:pPr>
            <a:r>
              <a:rPr lang="en-US" altLang="zh-CN" sz="1800" dirty="0"/>
              <a:t>}</a:t>
            </a:r>
          </a:p>
          <a:p>
            <a:pPr>
              <a:buNone/>
            </a:pPr>
            <a:endParaRPr lang="zh-CN" altLang="en-US" sz="1800" dirty="0"/>
          </a:p>
          <a:p>
            <a:pPr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</a:rPr>
              <a:t>RequestMapping</a:t>
            </a:r>
            <a:r>
              <a:rPr lang="en-US" altLang="zh-CN" sz="1800" dirty="0"/>
              <a:t>(value = "/object", method = </a:t>
            </a:r>
            <a:r>
              <a:rPr lang="en-US" altLang="zh-CN" sz="1800" dirty="0">
                <a:solidFill>
                  <a:srgbClr val="FF0000"/>
                </a:solidFill>
              </a:rPr>
              <a:t>RequestMethod.</a:t>
            </a:r>
            <a:r>
              <a:rPr lang="en-US" altLang="zh-CN" sz="1800" i="1" dirty="0">
                <a:solidFill>
                  <a:srgbClr val="FF0000"/>
                </a:solidFill>
              </a:rPr>
              <a:t>POST</a:t>
            </a:r>
            <a:r>
              <a:rPr lang="en-US" altLang="zh-CN" sz="1800" i="1" dirty="0"/>
              <a:t>, consumes = "application/</a:t>
            </a:r>
            <a:r>
              <a:rPr lang="en-US" altLang="zh-CN" sz="1800" i="1" dirty="0" err="1"/>
              <a:t>json</a:t>
            </a:r>
            <a:r>
              <a:rPr lang="en-US" altLang="zh-CN" sz="1800" i="1" dirty="0"/>
              <a:t>")</a:t>
            </a:r>
          </a:p>
          <a:p>
            <a:pPr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</a:rPr>
              <a:t>ResponseBody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sz="1800" b="1" dirty="0"/>
              <a:t>public void </a:t>
            </a:r>
            <a:r>
              <a:rPr lang="en-US" altLang="zh-CN" sz="1800" b="1" dirty="0" err="1"/>
              <a:t>postObject</a:t>
            </a:r>
            <a:r>
              <a:rPr lang="en-US" altLang="zh-CN" sz="1800" b="1" dirty="0"/>
              <a:t>(</a:t>
            </a: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b="1" dirty="0" err="1">
                <a:solidFill>
                  <a:schemeClr val="bg1">
                    <a:lumMod val="50000"/>
                  </a:schemeClr>
                </a:solidFill>
              </a:rPr>
              <a:t>RequestBody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JsonObject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json</a:t>
            </a:r>
            <a:r>
              <a:rPr lang="en-US" altLang="zh-CN" sz="1800" b="1" dirty="0"/>
              <a:t>) {</a:t>
            </a:r>
          </a:p>
          <a:p>
            <a:pPr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objectMap.put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json.getId</a:t>
            </a:r>
            <a:r>
              <a:rPr lang="en-US" altLang="zh-CN" sz="1800" dirty="0"/>
              <a:t>(), </a:t>
            </a:r>
            <a:r>
              <a:rPr lang="en-US" altLang="zh-CN" sz="1800" dirty="0" err="1"/>
              <a:t>json</a:t>
            </a:r>
            <a:r>
              <a:rPr lang="en-US" altLang="zh-CN" sz="1800" dirty="0"/>
              <a:t>);</a:t>
            </a:r>
          </a:p>
          <a:p>
            <a:pPr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service 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RequestMapping</a:t>
            </a:r>
            <a:r>
              <a:rPr lang="en-US" altLang="zh-CN" sz="2000" dirty="0"/>
              <a:t>(value = "/object", method = </a:t>
            </a:r>
            <a:r>
              <a:rPr lang="en-US" altLang="zh-CN" sz="2000" dirty="0" err="1">
                <a:solidFill>
                  <a:srgbClr val="FF0000"/>
                </a:solidFill>
              </a:rPr>
              <a:t>RequestMethod.</a:t>
            </a:r>
            <a:r>
              <a:rPr lang="en-US" altLang="zh-CN" sz="2000" i="1" dirty="0" err="1">
                <a:solidFill>
                  <a:srgbClr val="FF0000"/>
                </a:solidFill>
              </a:rPr>
              <a:t>PUT</a:t>
            </a:r>
            <a:r>
              <a:rPr lang="en-US" altLang="zh-CN" sz="2000" i="1" dirty="0"/>
              <a:t>, consumes = "application/</a:t>
            </a:r>
            <a:r>
              <a:rPr lang="en-US" altLang="zh-CN" sz="2000" i="1" dirty="0" err="1"/>
              <a:t>json</a:t>
            </a:r>
            <a:r>
              <a:rPr lang="en-US" altLang="zh-CN" sz="2000" i="1" dirty="0"/>
              <a:t>")</a:t>
            </a:r>
          </a:p>
          <a:p>
            <a:pPr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ResponseBody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sz="2000" b="1" dirty="0"/>
              <a:t>public void </a:t>
            </a:r>
            <a:r>
              <a:rPr lang="en-US" altLang="zh-CN" sz="2000" b="1" dirty="0" err="1"/>
              <a:t>putObject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JsonObject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json</a:t>
            </a:r>
            <a:r>
              <a:rPr lang="en-US" altLang="zh-CN" sz="2000" b="1" dirty="0"/>
              <a:t>) {</a:t>
            </a:r>
          </a:p>
          <a:p>
            <a:pPr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objectMap.put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json.getId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json</a:t>
            </a:r>
            <a:r>
              <a:rPr lang="en-US" altLang="zh-CN" sz="2000" dirty="0"/>
              <a:t>);</a:t>
            </a:r>
          </a:p>
          <a:p>
            <a:pPr>
              <a:buNone/>
            </a:pPr>
            <a:r>
              <a:rPr lang="en-US" altLang="zh-CN" sz="2000" dirty="0"/>
              <a:t>}</a:t>
            </a:r>
          </a:p>
          <a:p>
            <a:pPr>
              <a:buNone/>
            </a:pPr>
            <a:endParaRPr lang="zh-CN" altLang="en-US" sz="2000" dirty="0"/>
          </a:p>
          <a:p>
            <a:pPr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RequestMapping</a:t>
            </a:r>
            <a:r>
              <a:rPr lang="en-US" altLang="zh-CN" sz="2000" dirty="0"/>
              <a:t>(value = "/object/{id}", method = </a:t>
            </a:r>
            <a:r>
              <a:rPr lang="en-US" altLang="zh-CN" sz="2000" dirty="0" err="1">
                <a:solidFill>
                  <a:srgbClr val="FF0000"/>
                </a:solidFill>
              </a:rPr>
              <a:t>RequestMethod.</a:t>
            </a:r>
            <a:r>
              <a:rPr lang="en-US" altLang="zh-CN" sz="2000" i="1" dirty="0" err="1">
                <a:solidFill>
                  <a:srgbClr val="FF0000"/>
                </a:solidFill>
              </a:rPr>
              <a:t>DELETE</a:t>
            </a:r>
            <a:r>
              <a:rPr lang="en-US" altLang="zh-CN" sz="2000" i="1" dirty="0"/>
              <a:t>)</a:t>
            </a:r>
          </a:p>
          <a:p>
            <a:pPr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ResponseBody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sz="2000" b="1" dirty="0"/>
              <a:t>public void </a:t>
            </a:r>
            <a:r>
              <a:rPr lang="en-US" altLang="zh-CN" sz="2000" b="1" dirty="0" err="1"/>
              <a:t>deleteObject</a:t>
            </a:r>
            <a:r>
              <a:rPr lang="en-US" altLang="zh-CN" sz="2000" b="1" dirty="0"/>
              <a:t>(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</a:rPr>
              <a:t>PathVariable</a:t>
            </a:r>
            <a:r>
              <a:rPr lang="en-US" altLang="zh-CN" sz="2000" b="1" dirty="0"/>
              <a:t> final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id) {</a:t>
            </a:r>
          </a:p>
          <a:p>
            <a:pPr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objectMap.remove</a:t>
            </a:r>
            <a:r>
              <a:rPr lang="en-US" altLang="zh-CN" sz="2000" dirty="0"/>
              <a:t>(id);</a:t>
            </a:r>
          </a:p>
          <a:p>
            <a:pPr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IFE</a:t>
            </a:r>
            <a:r>
              <a:rPr lang="zh-CN" altLang="en-US" dirty="0"/>
              <a:t>架构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44541"/>
            <a:ext cx="8229600" cy="3637280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mvc</a:t>
            </a:r>
            <a:r>
              <a:rPr lang="en-US" altLang="zh-CN" dirty="0"/>
              <a:t>-context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400" dirty="0"/>
              <a:t>&lt;bean class=</a:t>
            </a:r>
            <a:r>
              <a:rPr lang="en-US" altLang="zh-CN" sz="1400" i="1" dirty="0"/>
              <a:t>"org.springframework.web.servlet.mvc.annotation.AnnotationMethodHandlerAdapter"&gt;</a:t>
            </a:r>
          </a:p>
          <a:p>
            <a:pPr>
              <a:buNone/>
            </a:pPr>
            <a:r>
              <a:rPr lang="en-US" altLang="zh-CN" sz="1400" dirty="0"/>
              <a:t>&lt;property name=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messageConverters</a:t>
            </a:r>
            <a:r>
              <a:rPr lang="en-US" altLang="zh-CN" sz="1400" i="1" dirty="0"/>
              <a:t>"&gt;</a:t>
            </a:r>
          </a:p>
          <a:p>
            <a:pPr>
              <a:buNone/>
            </a:pPr>
            <a:r>
              <a:rPr lang="en-US" altLang="zh-CN" sz="1400" dirty="0"/>
              <a:t>&lt;list&gt;</a:t>
            </a:r>
          </a:p>
          <a:p>
            <a:pPr>
              <a:buNone/>
            </a:pPr>
            <a:r>
              <a:rPr lang="en-US" altLang="zh-CN" sz="1400" dirty="0"/>
              <a:t>&lt;ref bean=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mappingJacksonHttpMessageConverter</a:t>
            </a:r>
            <a:r>
              <a:rPr lang="en-US" altLang="zh-CN" sz="1400" i="1" dirty="0"/>
              <a:t>" /&gt;</a:t>
            </a:r>
          </a:p>
          <a:p>
            <a:pPr>
              <a:buNone/>
            </a:pPr>
            <a:r>
              <a:rPr lang="en-US" altLang="zh-CN" sz="1400" dirty="0"/>
              <a:t>&lt;/list&gt;</a:t>
            </a:r>
          </a:p>
          <a:p>
            <a:pPr>
              <a:buNone/>
            </a:pPr>
            <a:r>
              <a:rPr lang="en-US" altLang="zh-CN" sz="1400" dirty="0"/>
              <a:t>&lt;/property&gt;</a:t>
            </a:r>
          </a:p>
          <a:p>
            <a:pPr>
              <a:buNone/>
            </a:pPr>
            <a:r>
              <a:rPr lang="en-US" altLang="zh-CN" sz="1400" dirty="0"/>
              <a:t>&lt;/bean&gt;</a:t>
            </a:r>
            <a:endParaRPr lang="zh-CN" altLang="en-US" sz="1400" dirty="0"/>
          </a:p>
          <a:p>
            <a:pPr>
              <a:buNone/>
            </a:pPr>
            <a:r>
              <a:rPr lang="en-US" altLang="zh-CN" sz="1400" dirty="0"/>
              <a:t>&lt;bean id=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mappingJacksonHttpMessageConverter</a:t>
            </a:r>
            <a:r>
              <a:rPr lang="en-US" altLang="zh-CN" sz="1400" i="1" dirty="0"/>
              <a:t>" class="org.springframework.http.converter.json.MappingJackson2HttpMessageConverter"&gt;</a:t>
            </a:r>
          </a:p>
          <a:p>
            <a:pPr>
              <a:buNone/>
            </a:pPr>
            <a:r>
              <a:rPr lang="en-US" altLang="zh-CN" sz="1400" dirty="0"/>
              <a:t>&lt;property name=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supportedMediaTypes</a:t>
            </a:r>
            <a:r>
              <a:rPr lang="en-US" altLang="zh-CN" sz="1400" i="1" dirty="0"/>
              <a:t>"&gt;</a:t>
            </a:r>
          </a:p>
          <a:p>
            <a:pPr>
              <a:buNone/>
            </a:pPr>
            <a:r>
              <a:rPr lang="en-US" altLang="zh-CN" sz="1400" dirty="0"/>
              <a:t>&lt;list&gt;</a:t>
            </a:r>
          </a:p>
          <a:p>
            <a:pPr>
              <a:buNone/>
            </a:pPr>
            <a:r>
              <a:rPr lang="en-US" altLang="zh-CN" sz="1400" dirty="0"/>
              <a:t>&lt;value&gt;application/</a:t>
            </a:r>
            <a:r>
              <a:rPr lang="en-US" altLang="zh-CN" sz="1400" dirty="0" err="1"/>
              <a:t>json;charset</a:t>
            </a:r>
            <a:r>
              <a:rPr lang="en-US" altLang="zh-CN" sz="1400" dirty="0"/>
              <a:t>=UTF-8&lt;/value&gt;</a:t>
            </a:r>
          </a:p>
          <a:p>
            <a:pPr>
              <a:buNone/>
            </a:pPr>
            <a:r>
              <a:rPr lang="en-US" altLang="zh-CN" sz="1400" dirty="0"/>
              <a:t>&lt;/list&gt;</a:t>
            </a:r>
          </a:p>
          <a:p>
            <a:pPr>
              <a:buNone/>
            </a:pPr>
            <a:r>
              <a:rPr lang="en-US" altLang="zh-CN" sz="1400" dirty="0"/>
              <a:t>&lt;/property&gt;</a:t>
            </a:r>
          </a:p>
          <a:p>
            <a:pPr>
              <a:buNone/>
            </a:pPr>
            <a:r>
              <a:rPr lang="en-US" altLang="zh-CN" sz="1400" dirty="0"/>
              <a:t>&lt;/bean&gt;</a:t>
            </a:r>
          </a:p>
          <a:p>
            <a:pPr>
              <a:buNone/>
            </a:pPr>
            <a:endParaRPr lang="zh-CN" alt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Exception Handling in Spring MVC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Controller Based Exception Handling</a:t>
            </a:r>
          </a:p>
          <a:p>
            <a:r>
              <a:rPr lang="en-US" altLang="zh-CN" b="1" dirty="0"/>
              <a:t>Global Exception Handling</a:t>
            </a:r>
          </a:p>
          <a:p>
            <a:r>
              <a:rPr lang="en-US" altLang="zh-CN" b="1" dirty="0" err="1"/>
              <a:t>HandlerExceptionResolver</a:t>
            </a:r>
            <a:endParaRPr lang="en-US" altLang="zh-CN" b="1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Controller Based Exception Handling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sz="1600" dirty="0" err="1">
                <a:solidFill>
                  <a:srgbClr val="646464"/>
                </a:solidFill>
                <a:latin typeface="Courier New" panose="02070309020205020404" pitchFamily="49" charset="0"/>
              </a:rPr>
              <a:t>RequestMapping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(value = </a:t>
            </a:r>
            <a:r>
              <a:rPr lang="en-US" altLang="zh-CN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"/</a:t>
            </a:r>
            <a:r>
              <a:rPr lang="en-US" altLang="zh-CN" sz="1600" dirty="0" err="1">
                <a:solidFill>
                  <a:srgbClr val="2A00FF"/>
                </a:solidFill>
                <a:latin typeface="Courier New" panose="02070309020205020404" pitchFamily="49" charset="0"/>
              </a:rPr>
              <a:t>throwException</a:t>
            </a:r>
            <a:r>
              <a:rPr lang="en-US" altLang="zh-CN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method =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RequestMethod.</a:t>
            </a:r>
            <a:r>
              <a:rPr lang="en-US" altLang="zh-CN" sz="160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GET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sz="1600" dirty="0" err="1">
                <a:solidFill>
                  <a:srgbClr val="646464"/>
                </a:solidFill>
                <a:latin typeface="Courier New" panose="02070309020205020404" pitchFamily="49" charset="0"/>
              </a:rPr>
              <a:t>ResponseBody</a:t>
            </a:r>
            <a:endParaRPr lang="en-US" altLang="zh-CN" sz="1600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throwException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	throw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RuntimeException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altLang="zh-CN" sz="1600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sz="1600" dirty="0" err="1">
                <a:solidFill>
                  <a:srgbClr val="646464"/>
                </a:solidFill>
                <a:latin typeface="Courier New" panose="02070309020205020404" pitchFamily="49" charset="0"/>
              </a:rPr>
              <a:t>ExceptionHandler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Exception.</a:t>
            </a:r>
            <a:r>
              <a:rPr lang="en-US" altLang="zh-CN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sz="1600" dirty="0" err="1">
                <a:solidFill>
                  <a:srgbClr val="646464"/>
                </a:solidFill>
                <a:latin typeface="Courier New" panose="02070309020205020404" pitchFamily="49" charset="0"/>
              </a:rPr>
              <a:t>ResponseBody</a:t>
            </a:r>
            <a:endParaRPr lang="en-US" altLang="zh-CN" sz="1600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Exception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handleError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HttpServletRequest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Exception exception) {</a:t>
            </a:r>
            <a:endParaRPr lang="zh-CN" altLang="en-US" sz="16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exception.printStackTrace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exception;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config</a:t>
            </a:r>
          </a:p>
          <a:p>
            <a:r>
              <a:rPr lang="en-US" altLang="zh-CN" dirty="0"/>
              <a:t>Mapper</a:t>
            </a:r>
          </a:p>
          <a:p>
            <a:r>
              <a:rPr lang="en-US" altLang="zh-CN" dirty="0"/>
              <a:t>@Transitional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sz="4400" dirty="0">
                <a:solidFill>
                  <a:srgbClr val="3F5FBF"/>
                </a:solidFill>
                <a:latin typeface="Courier New" panose="02070309020205020404" pitchFamily="49" charset="0"/>
              </a:rPr>
              <a:t>&lt;!-- in-memory database and a </a:t>
            </a:r>
            <a:r>
              <a:rPr lang="en-US" altLang="zh-CN" sz="4400" dirty="0" err="1">
                <a:solidFill>
                  <a:srgbClr val="3F5FBF"/>
                </a:solidFill>
                <a:latin typeface="Courier New" panose="02070309020205020404" pitchFamily="49" charset="0"/>
              </a:rPr>
              <a:t>datasource</a:t>
            </a:r>
            <a:r>
              <a:rPr lang="en-US" altLang="zh-CN" sz="4400" dirty="0">
                <a:solidFill>
                  <a:srgbClr val="3F5FBF"/>
                </a:solidFill>
                <a:latin typeface="Courier New" panose="02070309020205020404" pitchFamily="49" charset="0"/>
              </a:rPr>
              <a:t> --&gt;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4400" dirty="0" err="1">
                <a:solidFill>
                  <a:srgbClr val="3F7F7F"/>
                </a:solidFill>
                <a:latin typeface="Courier New" panose="02070309020205020404" pitchFamily="49" charset="0"/>
              </a:rPr>
              <a:t>jdbc:embedded-database</a:t>
            </a:r>
            <a:r>
              <a:rPr lang="en-US" altLang="zh-CN" sz="44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44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4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4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dataSource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44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4400" dirty="0" err="1">
                <a:solidFill>
                  <a:srgbClr val="3F7F7F"/>
                </a:solidFill>
                <a:latin typeface="Courier New" panose="02070309020205020404" pitchFamily="49" charset="0"/>
              </a:rPr>
              <a:t>jdbc:script</a:t>
            </a:r>
            <a:r>
              <a:rPr lang="en-US" altLang="zh-CN" sz="44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4400" dirty="0">
                <a:solidFill>
                  <a:srgbClr val="7F007F"/>
                </a:solidFill>
                <a:latin typeface="Courier New" panose="02070309020205020404" pitchFamily="49" charset="0"/>
              </a:rPr>
              <a:t>location</a:t>
            </a:r>
            <a:r>
              <a:rPr lang="en-US" altLang="zh-CN" sz="4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4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classpath:database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sz="4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jpetstore-hsqldb-schema.sql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44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4400" dirty="0" err="1">
                <a:solidFill>
                  <a:srgbClr val="3F7F7F"/>
                </a:solidFill>
                <a:latin typeface="Courier New" panose="02070309020205020404" pitchFamily="49" charset="0"/>
              </a:rPr>
              <a:t>jdbc:embedded-database</a:t>
            </a:r>
            <a:r>
              <a:rPr lang="en-US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zh-CN" altLang="en-US" sz="4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rgbClr val="3F5FBF"/>
                </a:solidFill>
                <a:latin typeface="Courier New" panose="02070309020205020404" pitchFamily="49" charset="0"/>
              </a:rPr>
              <a:t>&lt;!-- transaction manager, use </a:t>
            </a:r>
            <a:r>
              <a:rPr lang="en-US" altLang="zh-CN" sz="4400" dirty="0" err="1">
                <a:solidFill>
                  <a:srgbClr val="3F5FBF"/>
                </a:solidFill>
                <a:latin typeface="Courier New" panose="02070309020205020404" pitchFamily="49" charset="0"/>
              </a:rPr>
              <a:t>DataSourceTransactionManager</a:t>
            </a:r>
            <a:r>
              <a:rPr lang="en-US" altLang="zh-CN" sz="4400" dirty="0">
                <a:solidFill>
                  <a:srgbClr val="3F5FBF"/>
                </a:solidFill>
                <a:latin typeface="Courier New" panose="02070309020205020404" pitchFamily="49" charset="0"/>
              </a:rPr>
              <a:t>" for JDBC local </a:t>
            </a:r>
          </a:p>
          <a:p>
            <a:pPr marL="0" indent="0">
              <a:buNone/>
            </a:pPr>
            <a:r>
              <a:rPr lang="en-US" altLang="zh-CN" sz="4400" dirty="0" err="1">
                <a:solidFill>
                  <a:srgbClr val="3F5FBF"/>
                </a:solidFill>
                <a:latin typeface="Courier New" panose="02070309020205020404" pitchFamily="49" charset="0"/>
              </a:rPr>
              <a:t>tx</a:t>
            </a:r>
            <a:r>
              <a:rPr lang="en-US" altLang="zh-CN" sz="4400" dirty="0">
                <a:solidFill>
                  <a:srgbClr val="3F5FBF"/>
                </a:solidFill>
                <a:latin typeface="Courier New" panose="02070309020205020404" pitchFamily="49" charset="0"/>
              </a:rPr>
              <a:t> --&gt;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4400" dirty="0">
                <a:solidFill>
                  <a:srgbClr val="3F7F7F"/>
                </a:solidFill>
                <a:latin typeface="Courier New" panose="02070309020205020404" pitchFamily="49" charset="0"/>
              </a:rPr>
              <a:t>bean </a:t>
            </a:r>
            <a:r>
              <a:rPr lang="en-US" altLang="zh-CN" sz="44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4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4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transactionManager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7F007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4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"org.springframework.jdbc.datasource.DataSourceTransactionManager"</a:t>
            </a:r>
            <a:r>
              <a:rPr lang="en-US" altLang="zh-CN" sz="44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4400" dirty="0">
                <a:solidFill>
                  <a:srgbClr val="3F7F7F"/>
                </a:solidFill>
                <a:latin typeface="Courier New" panose="02070309020205020404" pitchFamily="49" charset="0"/>
              </a:rPr>
              <a:t>property </a:t>
            </a:r>
            <a:r>
              <a:rPr lang="en-US" altLang="zh-CN" sz="44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4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4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dataSource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4400" i="1" dirty="0">
                <a:solidFill>
                  <a:srgbClr val="7F007F"/>
                </a:solidFill>
                <a:latin typeface="Courier New" panose="02070309020205020404" pitchFamily="49" charset="0"/>
              </a:rPr>
              <a:t>ref</a:t>
            </a:r>
            <a:r>
              <a:rPr lang="en-US" altLang="zh-CN" sz="44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4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dataSource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44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4400" dirty="0">
                <a:solidFill>
                  <a:srgbClr val="3F7F7F"/>
                </a:solidFill>
                <a:latin typeface="Courier New" panose="02070309020205020404" pitchFamily="49" charset="0"/>
              </a:rPr>
              <a:t>bean</a:t>
            </a:r>
            <a:r>
              <a:rPr lang="en-US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zh-CN" altLang="en-US" sz="4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rgbClr val="3F5FBF"/>
                </a:solidFill>
                <a:latin typeface="Courier New" panose="02070309020205020404" pitchFamily="49" charset="0"/>
              </a:rPr>
              <a:t>&lt;!-- enable component scanning and </a:t>
            </a:r>
            <a:r>
              <a:rPr lang="en-US" altLang="zh-CN" sz="4400" dirty="0" err="1">
                <a:solidFill>
                  <a:srgbClr val="3F5FBF"/>
                </a:solidFill>
                <a:latin typeface="Courier New" panose="02070309020205020404" pitchFamily="49" charset="0"/>
              </a:rPr>
              <a:t>autowire</a:t>
            </a:r>
            <a:r>
              <a:rPr lang="en-US" altLang="zh-CN" sz="4400" dirty="0">
                <a:solidFill>
                  <a:srgbClr val="3F5FBF"/>
                </a:solidFill>
                <a:latin typeface="Courier New" panose="02070309020205020404" pitchFamily="49" charset="0"/>
              </a:rPr>
              <a:t> (beware that this does not enable 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3F5FBF"/>
                </a:solidFill>
                <a:latin typeface="Courier New" panose="02070309020205020404" pitchFamily="49" charset="0"/>
              </a:rPr>
              <a:t>mapper scanning!) --&gt;</a:t>
            </a:r>
          </a:p>
          <a:p>
            <a:pPr marL="0" indent="0">
              <a:buNone/>
            </a:pPr>
            <a:r>
              <a:rPr lang="fr-FR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fr-FR" altLang="zh-CN" sz="4400" dirty="0">
                <a:solidFill>
                  <a:srgbClr val="3F7F7F"/>
                </a:solidFill>
                <a:latin typeface="Courier New" panose="02070309020205020404" pitchFamily="49" charset="0"/>
              </a:rPr>
              <a:t>context:component-scan </a:t>
            </a:r>
            <a:r>
              <a:rPr lang="fr-FR" altLang="zh-CN" sz="4400" dirty="0">
                <a:solidFill>
                  <a:srgbClr val="7F007F"/>
                </a:solidFill>
                <a:latin typeface="Courier New" panose="02070309020205020404" pitchFamily="49" charset="0"/>
              </a:rPr>
              <a:t>base-package</a:t>
            </a:r>
            <a:r>
              <a:rPr lang="fr-FR" altLang="zh-CN" sz="4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fr-FR" altLang="zh-CN" sz="4400" i="1" dirty="0">
                <a:solidFill>
                  <a:srgbClr val="FF0000"/>
                </a:solidFill>
                <a:latin typeface="Courier New" panose="02070309020205020404" pitchFamily="49" charset="0"/>
              </a:rPr>
              <a:t>org.test.service</a:t>
            </a:r>
            <a:r>
              <a:rPr lang="fr-FR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fr-FR" altLang="zh-CN" sz="44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endParaRPr lang="zh-CN" altLang="en-US" sz="4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rgbClr val="3F5FBF"/>
                </a:solidFill>
                <a:latin typeface="Courier New" panose="02070309020205020404" pitchFamily="49" charset="0"/>
              </a:rPr>
              <a:t>&lt;!-- enable transaction demarcation with annotations --&gt;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4400" dirty="0" err="1">
                <a:solidFill>
                  <a:srgbClr val="3F7F7F"/>
                </a:solidFill>
                <a:latin typeface="Courier New" panose="02070309020205020404" pitchFamily="49" charset="0"/>
              </a:rPr>
              <a:t>tx:annotation-driven</a:t>
            </a:r>
            <a:r>
              <a:rPr lang="en-US" altLang="zh-CN" sz="44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endParaRPr lang="zh-CN" altLang="en-US" sz="4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rgbClr val="3F5FBF"/>
                </a:solidFill>
                <a:latin typeface="Courier New" panose="02070309020205020404" pitchFamily="49" charset="0"/>
              </a:rPr>
              <a:t>&lt;!-- define the </a:t>
            </a:r>
            <a:r>
              <a:rPr lang="en-US" altLang="zh-CN" sz="4400" dirty="0" err="1">
                <a:solidFill>
                  <a:srgbClr val="3F5FBF"/>
                </a:solidFill>
                <a:latin typeface="Courier New" panose="02070309020205020404" pitchFamily="49" charset="0"/>
              </a:rPr>
              <a:t>SqlSessionFactory</a:t>
            </a:r>
            <a:r>
              <a:rPr lang="en-US" altLang="zh-CN" sz="4400" dirty="0">
                <a:solidFill>
                  <a:srgbClr val="3F5FBF"/>
                </a:solidFill>
                <a:latin typeface="Courier New" panose="02070309020205020404" pitchFamily="49" charset="0"/>
              </a:rPr>
              <a:t> --&gt;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4400" dirty="0">
                <a:solidFill>
                  <a:srgbClr val="3F7F7F"/>
                </a:solidFill>
                <a:latin typeface="Courier New" panose="02070309020205020404" pitchFamily="49" charset="0"/>
              </a:rPr>
              <a:t>bean </a:t>
            </a:r>
            <a:r>
              <a:rPr lang="en-US" altLang="zh-CN" sz="44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4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4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sqlSessionFactory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4400" i="1" dirty="0">
                <a:solidFill>
                  <a:srgbClr val="7F007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44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4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org.mybatis.spring.SqlSessionFactoryBean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44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4400" dirty="0">
                <a:solidFill>
                  <a:srgbClr val="3F7F7F"/>
                </a:solidFill>
                <a:latin typeface="Courier New" panose="02070309020205020404" pitchFamily="49" charset="0"/>
              </a:rPr>
              <a:t>property </a:t>
            </a:r>
            <a:r>
              <a:rPr lang="en-US" altLang="zh-CN" sz="44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4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4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dataSource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4400" i="1" dirty="0">
                <a:solidFill>
                  <a:srgbClr val="7F007F"/>
                </a:solidFill>
                <a:latin typeface="Courier New" panose="02070309020205020404" pitchFamily="49" charset="0"/>
              </a:rPr>
              <a:t>ref</a:t>
            </a:r>
            <a:r>
              <a:rPr lang="en-US" altLang="zh-CN" sz="44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4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dataSource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44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4400" dirty="0">
                <a:solidFill>
                  <a:srgbClr val="3F7F7F"/>
                </a:solidFill>
                <a:latin typeface="Courier New" panose="02070309020205020404" pitchFamily="49" charset="0"/>
              </a:rPr>
              <a:t>property </a:t>
            </a:r>
            <a:r>
              <a:rPr lang="en-US" altLang="zh-CN" sz="44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4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4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typeAliasesPackage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4400" i="1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sz="44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4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org.test.data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44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4400" dirty="0">
                <a:solidFill>
                  <a:srgbClr val="3F7F7F"/>
                </a:solidFill>
                <a:latin typeface="Courier New" panose="02070309020205020404" pitchFamily="49" charset="0"/>
              </a:rPr>
              <a:t>bean</a:t>
            </a:r>
            <a:r>
              <a:rPr lang="en-US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zh-CN" altLang="en-US" sz="4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rgbClr val="3F5FBF"/>
                </a:solidFill>
                <a:latin typeface="Courier New" panose="02070309020205020404" pitchFamily="49" charset="0"/>
              </a:rPr>
              <a:t>&lt;!-- scan for mappers and let them be </a:t>
            </a:r>
            <a:r>
              <a:rPr lang="en-US" altLang="zh-CN" sz="4400" dirty="0" err="1">
                <a:solidFill>
                  <a:srgbClr val="3F5FBF"/>
                </a:solidFill>
                <a:latin typeface="Courier New" panose="02070309020205020404" pitchFamily="49" charset="0"/>
              </a:rPr>
              <a:t>autowired</a:t>
            </a:r>
            <a:r>
              <a:rPr lang="en-US" altLang="zh-CN" sz="4400" dirty="0">
                <a:solidFill>
                  <a:srgbClr val="3F5FBF"/>
                </a:solidFill>
                <a:latin typeface="Courier New" panose="02070309020205020404" pitchFamily="49" charset="0"/>
              </a:rPr>
              <a:t> --&gt;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4400" dirty="0" err="1">
                <a:solidFill>
                  <a:srgbClr val="3F7F7F"/>
                </a:solidFill>
                <a:latin typeface="Courier New" panose="02070309020205020404" pitchFamily="49" charset="0"/>
              </a:rPr>
              <a:t>mybatis:scan</a:t>
            </a:r>
            <a:r>
              <a:rPr lang="en-US" altLang="zh-CN" sz="44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4400" dirty="0">
                <a:solidFill>
                  <a:srgbClr val="7F007F"/>
                </a:solidFill>
                <a:latin typeface="Courier New" panose="02070309020205020404" pitchFamily="49" charset="0"/>
              </a:rPr>
              <a:t>base-package</a:t>
            </a:r>
            <a:r>
              <a:rPr lang="en-US" altLang="zh-CN" sz="4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4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org.test.mapper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44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940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mapper interface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public interface </a:t>
            </a:r>
            <a:r>
              <a:rPr lang="en-US" altLang="zh-CN" b="1" dirty="0" err="1"/>
              <a:t>AccountMapper</a:t>
            </a:r>
            <a:r>
              <a:rPr lang="en-US" altLang="zh-CN" b="1" dirty="0"/>
              <a:t> {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Account </a:t>
            </a:r>
            <a:r>
              <a:rPr lang="en-US" altLang="zh-CN" dirty="0" err="1"/>
              <a:t>getAccountByUsername</a:t>
            </a:r>
            <a:r>
              <a:rPr lang="en-US" altLang="zh-CN" dirty="0"/>
              <a:t>(String username);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/>
              <a:t>void </a:t>
            </a:r>
            <a:r>
              <a:rPr lang="en-US" altLang="zh-CN" b="1" dirty="0" err="1"/>
              <a:t>insertAccount</a:t>
            </a:r>
            <a:r>
              <a:rPr lang="en-US" altLang="zh-CN" b="1" dirty="0"/>
              <a:t>(Account account);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/>
              <a:t>void </a:t>
            </a:r>
            <a:r>
              <a:rPr lang="en-US" altLang="zh-CN" b="1" dirty="0" err="1"/>
              <a:t>updateAccount</a:t>
            </a:r>
            <a:r>
              <a:rPr lang="en-US" altLang="zh-CN" b="1" dirty="0"/>
              <a:t>(Account account);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/>
              <a:t>void </a:t>
            </a:r>
            <a:r>
              <a:rPr lang="en-US" altLang="zh-CN" b="1" dirty="0" err="1"/>
              <a:t>deleteAccount</a:t>
            </a:r>
            <a:r>
              <a:rPr lang="en-US" altLang="zh-CN" b="1" dirty="0"/>
              <a:t>(String username);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2207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mapper 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mapper </a:t>
            </a:r>
            <a:r>
              <a:rPr lang="en-US" altLang="zh-CN" sz="1400" dirty="0">
                <a:solidFill>
                  <a:srgbClr val="7F007F"/>
                </a:solidFill>
                <a:latin typeface="Courier New" panose="02070309020205020404" pitchFamily="49" charset="0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org.test.mapper.AccountMapper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4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zh-CN" sz="14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getAccountByUsername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14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resultType</a:t>
            </a:r>
            <a:r>
              <a:rPr lang="en-US" altLang="zh-CN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"Account"</a:t>
            </a:r>
            <a:r>
              <a:rPr lang="en-US" altLang="zh-CN" sz="14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select * from account where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account.username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#{username}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update </a:t>
            </a:r>
            <a:r>
              <a:rPr lang="en-US" altLang="zh-CN" sz="14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updateAccount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14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parameterType</a:t>
            </a:r>
            <a:r>
              <a:rPr lang="en-US" altLang="zh-CN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"Account"</a:t>
            </a:r>
            <a:r>
              <a:rPr lang="en-US" altLang="zh-CN" sz="14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update account set email = #{email}, where username = #{username}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update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insert </a:t>
            </a:r>
            <a:r>
              <a:rPr lang="en-US" altLang="zh-CN" sz="14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insertAccount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14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parameterType</a:t>
            </a:r>
            <a:r>
              <a:rPr lang="en-US" altLang="zh-CN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"Account"</a:t>
            </a:r>
            <a:r>
              <a:rPr lang="en-US" altLang="zh-CN" sz="14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insert into account (email, username) values (#{email}, #{username})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insert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delete </a:t>
            </a:r>
            <a:r>
              <a:rPr lang="en-US" altLang="zh-CN" sz="14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deleteAccount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4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delete from account where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account.username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#{username}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delete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mapper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0763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@Transitional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646464"/>
                </a:solidFill>
                <a:latin typeface="Courier New" panose="02070309020205020404" pitchFamily="49" charset="0"/>
              </a:rPr>
              <a:t>@Service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AccountService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zh-CN" alt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dirty="0" err="1">
                <a:solidFill>
                  <a:srgbClr val="646464"/>
                </a:solidFill>
                <a:latin typeface="Courier New" panose="02070309020205020404" pitchFamily="49" charset="0"/>
              </a:rPr>
              <a:t>Autowired</a:t>
            </a:r>
            <a:endParaRPr lang="en-US" altLang="zh-CN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AccountMapper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accountMapper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zh-CN" alt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646464"/>
                </a:solidFill>
                <a:latin typeface="Courier New" panose="02070309020205020404" pitchFamily="49" charset="0"/>
              </a:rPr>
              <a:t>@Transactional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(propagation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Propagation.</a:t>
            </a:r>
            <a:r>
              <a:rPr lang="en-US" altLang="zh-CN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SUPPORTS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, isolation = </a:t>
            </a:r>
            <a:r>
              <a:rPr lang="en-US" altLang="zh-CN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Isolation.</a:t>
            </a:r>
            <a:r>
              <a:rPr lang="en-US" altLang="zh-CN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REPEATABLE_READ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readOnly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b="1" i="1" dirty="0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CN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Account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getAccount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(String username) {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accountMapper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.getAccountByUsername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(username);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zh-CN" alt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646464"/>
                </a:solidFill>
                <a:latin typeface="Courier New" panose="02070309020205020404" pitchFamily="49" charset="0"/>
              </a:rPr>
              <a:t>@Transactional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(propagation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Propagation.</a:t>
            </a:r>
            <a:r>
              <a:rPr lang="en-US" altLang="zh-CN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REQUIRED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, isolation = </a:t>
            </a:r>
            <a:r>
              <a:rPr lang="en-US" altLang="zh-CN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Isolation.</a:t>
            </a:r>
            <a:r>
              <a:rPr lang="en-US" altLang="zh-CN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REPEATABLE_READ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rollbackFor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Exception.</a:t>
            </a:r>
            <a:r>
              <a:rPr lang="en-US" altLang="zh-CN" b="1" i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insertAccount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(Account account)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C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 err="1">
                <a:solidFill>
                  <a:srgbClr val="0000C0"/>
                </a:solidFill>
                <a:latin typeface="Courier New" panose="02070309020205020404" pitchFamily="49" charset="0"/>
              </a:rPr>
              <a:t>accountMapper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.insertAccount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(account);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zh-CN" alt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3205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/>
              <a:t>READ_UNCOMMITTED</a:t>
            </a:r>
            <a:r>
              <a:rPr lang="en-US" altLang="zh-CN" dirty="0"/>
              <a:t> :Allows to read changes that haven’t yet been committed</a:t>
            </a:r>
          </a:p>
          <a:p>
            <a:r>
              <a:rPr lang="en-US" altLang="zh-CN" b="1" dirty="0" err="1"/>
              <a:t>READ_COMMITTED</a:t>
            </a:r>
            <a:r>
              <a:rPr lang="en-US" altLang="zh-CN" dirty="0" err="1"/>
              <a:t>:Allows</a:t>
            </a:r>
            <a:r>
              <a:rPr lang="en-US" altLang="zh-CN" dirty="0"/>
              <a:t> reads from concurrent transactions that have been com- mitted.</a:t>
            </a:r>
          </a:p>
          <a:p>
            <a:r>
              <a:rPr lang="en-US" altLang="zh-CN" b="1" dirty="0" err="1"/>
              <a:t>REPEATABLE_READ</a:t>
            </a:r>
            <a:r>
              <a:rPr lang="en-US" altLang="zh-CN" dirty="0" err="1"/>
              <a:t>:Multiple</a:t>
            </a:r>
            <a:r>
              <a:rPr lang="en-US" altLang="zh-CN" dirty="0"/>
              <a:t> reads of the same field will yield the same results </a:t>
            </a:r>
            <a:r>
              <a:rPr lang="en-US" altLang="zh-CN" dirty="0" err="1"/>
              <a:t>untill</a:t>
            </a:r>
            <a:r>
              <a:rPr lang="en-US" altLang="zh-CN" dirty="0"/>
              <a:t> it is changed by itself</a:t>
            </a:r>
          </a:p>
          <a:p>
            <a:r>
              <a:rPr lang="en-US" altLang="zh-CN" b="1" dirty="0"/>
              <a:t>SERIALIZABLE</a:t>
            </a:r>
            <a:r>
              <a:rPr lang="en-US" altLang="zh-CN" dirty="0"/>
              <a:t>: It is complete </a:t>
            </a:r>
            <a:r>
              <a:rPr lang="en-US" altLang="zh-CN" dirty="0" err="1"/>
              <a:t>isolation.It</a:t>
            </a:r>
            <a:r>
              <a:rPr lang="en-US" altLang="zh-CN" dirty="0"/>
              <a:t> involves full </a:t>
            </a:r>
            <a:r>
              <a:rPr lang="en-US" altLang="zh-CN" dirty="0" err="1"/>
              <a:t>locking.It</a:t>
            </a:r>
            <a:r>
              <a:rPr lang="en-US" altLang="zh-CN" dirty="0"/>
              <a:t> </a:t>
            </a:r>
            <a:r>
              <a:rPr lang="en-US" altLang="zh-CN" dirty="0" err="1"/>
              <a:t>affets</a:t>
            </a:r>
            <a:r>
              <a:rPr lang="en-US" altLang="zh-CN" dirty="0"/>
              <a:t> </a:t>
            </a:r>
            <a:r>
              <a:rPr lang="en-US" altLang="zh-CN" dirty="0" err="1"/>
              <a:t>performace</a:t>
            </a:r>
            <a:r>
              <a:rPr lang="en-US" altLang="zh-CN" dirty="0"/>
              <a:t> because of locking.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077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Propagation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REQUIRED behavior means that the same transaction will be used if there is an already opened transaction in the current bean method execution context.</a:t>
            </a:r>
          </a:p>
          <a:p>
            <a:r>
              <a:rPr lang="en-US" altLang="zh-CN" dirty="0"/>
              <a:t>REQUIRES_NEW behavior means that a new physical transaction will always be created by the container.</a:t>
            </a:r>
          </a:p>
          <a:p>
            <a:r>
              <a:rPr lang="en-US" altLang="zh-CN" dirty="0"/>
              <a:t>The NESTED behavior makes nested Spring transactions to use the same physical transaction but sets save points between nested invocations so inner transactions may also rollback independently of outer transactions.</a:t>
            </a:r>
          </a:p>
          <a:p>
            <a:r>
              <a:rPr lang="en-US" altLang="zh-CN" dirty="0"/>
              <a:t>The MANDATORY behavior states that an existing opened transaction must already exist. If not an exception will be thrown by the container.</a:t>
            </a:r>
          </a:p>
          <a:p>
            <a:r>
              <a:rPr lang="en-US" altLang="zh-CN" dirty="0"/>
              <a:t>The NEVER behavior states that an existing opened transaction must not already exist. If a transaction exists an exception will be thrown by the container.</a:t>
            </a:r>
          </a:p>
          <a:p>
            <a:r>
              <a:rPr lang="en-US" altLang="zh-CN" dirty="0"/>
              <a:t>The NOT_SUPPORTED behavior will execute outside of the scope of any transaction. If an opened transaction already exists it will be paused.</a:t>
            </a:r>
          </a:p>
          <a:p>
            <a:r>
              <a:rPr lang="en-US" altLang="zh-CN" dirty="0"/>
              <a:t>The SUPPORTS behavior will execute in the scope of a transaction if an opened transaction already exists. If there isn't an already opened transaction the method will execute anyway but in a non-transactional way.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7670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IFE</a:t>
            </a:r>
            <a:r>
              <a:rPr lang="zh-CN" altLang="en-US" dirty="0"/>
              <a:t>架构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59" y="1536936"/>
            <a:ext cx="7339682" cy="37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82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57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junit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 domain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024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179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2941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Service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 servlet</a:t>
            </a:r>
          </a:p>
          <a:p>
            <a:r>
              <a:rPr lang="en-US" altLang="zh-CN" dirty="0"/>
              <a:t>restful</a:t>
            </a:r>
          </a:p>
          <a:p>
            <a:r>
              <a:rPr lang="en-US" altLang="zh-CN" dirty="0" err="1"/>
              <a:t>MyBatis</a:t>
            </a:r>
            <a:endParaRPr lang="en-US" altLang="zh-CN" dirty="0"/>
          </a:p>
          <a:p>
            <a:r>
              <a:rPr lang="en-US" altLang="zh-CN" dirty="0"/>
              <a:t>Exception</a:t>
            </a:r>
          </a:p>
          <a:p>
            <a:r>
              <a:rPr lang="en-US" altLang="zh-CN" dirty="0"/>
              <a:t>Unit Test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b="1" dirty="0"/>
              <a:t>Servlet</a:t>
            </a:r>
            <a:r>
              <a:rPr lang="zh-CN" altLang="en-US" dirty="0"/>
              <a:t>（</a:t>
            </a:r>
            <a:r>
              <a:rPr lang="en-US" altLang="zh-CN" dirty="0"/>
              <a:t>Server Applet</a:t>
            </a:r>
            <a:r>
              <a:rPr lang="zh-CN" altLang="en-US" dirty="0"/>
              <a:t>），全称</a:t>
            </a:r>
            <a:r>
              <a:rPr lang="en-US" altLang="zh-CN" b="1" dirty="0"/>
              <a:t>Java Servlet</a:t>
            </a:r>
            <a:r>
              <a:rPr lang="zh-CN" altLang="en-US" dirty="0"/>
              <a:t>，未有中文译文。是用</a:t>
            </a:r>
            <a:r>
              <a:rPr lang="en-US" altLang="zh-CN" dirty="0">
                <a:hlinkClick r:id="rId2" tooltip="Java"/>
              </a:rPr>
              <a:t>Java</a:t>
            </a:r>
            <a:r>
              <a:rPr lang="zh-CN" altLang="en-US" dirty="0"/>
              <a:t>编写的</a:t>
            </a:r>
            <a:r>
              <a:rPr lang="zh-CN" altLang="en-US" dirty="0">
                <a:hlinkClick r:id="rId3" tooltip="服务器"/>
              </a:rPr>
              <a:t>服务器</a:t>
            </a:r>
            <a:r>
              <a:rPr lang="zh-CN" altLang="en-US" dirty="0"/>
              <a:t>端</a:t>
            </a:r>
            <a:r>
              <a:rPr lang="zh-CN" altLang="en-US" dirty="0">
                <a:hlinkClick r:id="rId4" tooltip="程序"/>
              </a:rPr>
              <a:t>程序</a:t>
            </a:r>
            <a:r>
              <a:rPr lang="zh-CN" altLang="en-US" dirty="0"/>
              <a:t>。其主要功能在于交互式地浏览和修改数据，生成动态</a:t>
            </a:r>
            <a:r>
              <a:rPr lang="en-US" altLang="zh-CN" dirty="0">
                <a:hlinkClick r:id="rId5" tooltip="Web"/>
              </a:rPr>
              <a:t>Web</a:t>
            </a:r>
            <a:r>
              <a:rPr lang="zh-CN" altLang="en-US" dirty="0"/>
              <a:t>内容。狭义的</a:t>
            </a:r>
            <a:r>
              <a:rPr lang="en-US" altLang="zh-CN" dirty="0"/>
              <a:t>Servlet</a:t>
            </a:r>
            <a:r>
              <a:rPr lang="zh-CN" altLang="en-US" dirty="0"/>
              <a:t>是指</a:t>
            </a:r>
            <a:r>
              <a:rPr lang="en-US" altLang="zh-CN" dirty="0"/>
              <a:t>Java</a:t>
            </a:r>
            <a:r>
              <a:rPr lang="zh-CN" altLang="en-US" dirty="0"/>
              <a:t>语言实现的一个</a:t>
            </a:r>
            <a:r>
              <a:rPr lang="zh-CN" altLang="en-US" dirty="0">
                <a:hlinkClick r:id="rId6" tooltip="接口"/>
              </a:rPr>
              <a:t>接口</a:t>
            </a:r>
            <a:r>
              <a:rPr lang="zh-CN" altLang="en-US" dirty="0"/>
              <a:t>，广义的</a:t>
            </a:r>
            <a:r>
              <a:rPr lang="en-US" altLang="zh-CN" dirty="0"/>
              <a:t>Servlet</a:t>
            </a:r>
            <a:r>
              <a:rPr lang="zh-CN" altLang="en-US" dirty="0"/>
              <a:t>是指任何实现了这个</a:t>
            </a:r>
            <a:r>
              <a:rPr lang="en-US" altLang="zh-CN" dirty="0"/>
              <a:t>Servlet</a:t>
            </a:r>
            <a:r>
              <a:rPr lang="zh-CN" altLang="en-US" dirty="0"/>
              <a:t>接口的</a:t>
            </a:r>
            <a:r>
              <a:rPr lang="zh-CN" altLang="en-US" dirty="0">
                <a:hlinkClick r:id="rId7" tooltip="类 (计算机科学)"/>
              </a:rPr>
              <a:t>类</a:t>
            </a:r>
            <a:r>
              <a:rPr lang="zh-CN" altLang="en-US" dirty="0"/>
              <a:t>，一般情况下，人们将</a:t>
            </a:r>
            <a:r>
              <a:rPr lang="en-US" altLang="zh-CN" dirty="0"/>
              <a:t>Servlet</a:t>
            </a:r>
            <a:r>
              <a:rPr lang="zh-CN" altLang="en-US" dirty="0"/>
              <a:t>理解为后者。</a:t>
            </a:r>
          </a:p>
          <a:p>
            <a:pPr>
              <a:buNone/>
            </a:pPr>
            <a:r>
              <a:rPr lang="en-US" altLang="zh-CN" dirty="0"/>
              <a:t>Servlet</a:t>
            </a:r>
            <a:r>
              <a:rPr lang="zh-CN" altLang="en-US" dirty="0"/>
              <a:t>运行于支持</a:t>
            </a:r>
            <a:r>
              <a:rPr lang="en-US" altLang="zh-CN" dirty="0"/>
              <a:t>Java</a:t>
            </a:r>
            <a:r>
              <a:rPr lang="zh-CN" altLang="en-US" dirty="0"/>
              <a:t>的</a:t>
            </a:r>
            <a:r>
              <a:rPr lang="zh-CN" altLang="en-US" dirty="0">
                <a:hlinkClick r:id="rId8" tooltip="应用服务器"/>
              </a:rPr>
              <a:t>应用服务器</a:t>
            </a:r>
            <a:r>
              <a:rPr lang="zh-CN" altLang="en-US" dirty="0"/>
              <a:t>中。从实现上讲，</a:t>
            </a:r>
            <a:r>
              <a:rPr lang="en-US" altLang="zh-CN" dirty="0"/>
              <a:t>Servlet</a:t>
            </a:r>
            <a:r>
              <a:rPr lang="zh-CN" altLang="en-US" dirty="0"/>
              <a:t>可以响应任何类型的请求，但绝大多数情况下</a:t>
            </a:r>
            <a:r>
              <a:rPr lang="en-US" altLang="zh-CN" dirty="0"/>
              <a:t>Servlet</a:t>
            </a:r>
            <a:r>
              <a:rPr lang="zh-CN" altLang="en-US" dirty="0"/>
              <a:t>只用来扩展基于</a:t>
            </a:r>
            <a:r>
              <a:rPr lang="en-US" altLang="zh-CN" dirty="0">
                <a:hlinkClick r:id="rId9" tooltip="HTTP"/>
              </a:rPr>
              <a:t>HTTP</a:t>
            </a:r>
            <a:r>
              <a:rPr lang="zh-CN" altLang="en-US" dirty="0">
                <a:hlinkClick r:id="rId10" tooltip="协议"/>
              </a:rPr>
              <a:t>协议</a:t>
            </a:r>
            <a:r>
              <a:rPr lang="zh-CN" altLang="en-US" dirty="0"/>
              <a:t>的</a:t>
            </a:r>
            <a:r>
              <a:rPr lang="en-US" altLang="zh-CN" dirty="0">
                <a:hlinkClick r:id="rId11" tooltip="Web服务器"/>
              </a:rPr>
              <a:t>Web</a:t>
            </a:r>
            <a:r>
              <a:rPr lang="zh-CN" altLang="en-US" dirty="0">
                <a:hlinkClick r:id="rId11" tooltip="Web服务器"/>
              </a:rPr>
              <a:t>服务器</a:t>
            </a:r>
            <a:r>
              <a:rPr lang="zh-CN" altLang="en-US" dirty="0"/>
              <a:t>。</a:t>
            </a:r>
          </a:p>
          <a:p>
            <a:pPr>
              <a:buNone/>
            </a:pPr>
            <a:r>
              <a:rPr lang="zh-CN" altLang="en-US" dirty="0"/>
              <a:t>最早支持</a:t>
            </a:r>
            <a:r>
              <a:rPr lang="en-US" altLang="zh-CN" dirty="0"/>
              <a:t>Servlet</a:t>
            </a:r>
            <a:r>
              <a:rPr lang="zh-CN" altLang="en-US" dirty="0"/>
              <a:t>标准的是</a:t>
            </a:r>
            <a:r>
              <a:rPr lang="en-US" altLang="zh-CN" dirty="0" err="1"/>
              <a:t>JavaSoft</a:t>
            </a:r>
            <a:r>
              <a:rPr lang="zh-CN" altLang="en-US" dirty="0"/>
              <a:t>的</a:t>
            </a:r>
            <a:r>
              <a:rPr lang="en-US" altLang="zh-CN" dirty="0"/>
              <a:t>Java Web Server</a:t>
            </a:r>
            <a:r>
              <a:rPr lang="zh-CN" altLang="en-US" dirty="0"/>
              <a:t>。此后，一些其它的基于</a:t>
            </a:r>
            <a:r>
              <a:rPr lang="en-US" altLang="zh-CN" dirty="0"/>
              <a:t>Java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服务器开始支持标准的</a:t>
            </a:r>
            <a:r>
              <a:rPr lang="en-US" altLang="zh-CN" dirty="0"/>
              <a:t>Servlet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2800" dirty="0"/>
              <a:t>&lt;servlet&gt;</a:t>
            </a:r>
          </a:p>
          <a:p>
            <a:pPr lvl="1">
              <a:buNone/>
            </a:pPr>
            <a:r>
              <a:rPr lang="en-US" altLang="zh-CN" sz="2000" dirty="0"/>
              <a:t>&lt;servlet-name&gt;</a:t>
            </a:r>
            <a:r>
              <a:rPr lang="en-US" altLang="zh-CN" sz="2000" dirty="0" err="1"/>
              <a:t>HelloServlet</a:t>
            </a:r>
            <a:r>
              <a:rPr lang="en-US" altLang="zh-CN" sz="2000" dirty="0"/>
              <a:t>&lt;/servlet-name&gt;</a:t>
            </a:r>
          </a:p>
          <a:p>
            <a:pPr lvl="1">
              <a:buNone/>
            </a:pPr>
            <a:r>
              <a:rPr lang="en-US" altLang="zh-CN" sz="2000" dirty="0"/>
              <a:t>&lt;servlet-class&gt;</a:t>
            </a:r>
            <a:r>
              <a:rPr lang="en-US" altLang="zh-CN" sz="2000" dirty="0" err="1"/>
              <a:t>org.swinglife.controller.HelloServlet</a:t>
            </a:r>
            <a:r>
              <a:rPr lang="en-US" altLang="zh-CN" sz="2000" dirty="0"/>
              <a:t>&lt;/servlet-class&gt;</a:t>
            </a:r>
          </a:p>
          <a:p>
            <a:pPr lvl="1">
              <a:buNone/>
            </a:pPr>
            <a:r>
              <a:rPr lang="en-US" altLang="zh-CN" sz="2000" dirty="0"/>
              <a:t>&lt;load-on-startup&gt;1&lt;/load-on-startup&gt;</a:t>
            </a:r>
          </a:p>
          <a:p>
            <a:pPr>
              <a:buNone/>
            </a:pPr>
            <a:r>
              <a:rPr lang="en-US" altLang="zh-CN" sz="2800" dirty="0"/>
              <a:t>&lt;/servlet&gt;</a:t>
            </a:r>
          </a:p>
          <a:p>
            <a:pPr>
              <a:buNone/>
            </a:pPr>
            <a:r>
              <a:rPr lang="en-US" altLang="zh-CN" sz="2800" dirty="0"/>
              <a:t>&lt;</a:t>
            </a:r>
            <a:r>
              <a:rPr lang="en-US" altLang="zh-CN" sz="2800" dirty="0" err="1"/>
              <a:t>servlet</a:t>
            </a:r>
            <a:r>
              <a:rPr lang="en-US" altLang="zh-CN" sz="2800" dirty="0"/>
              <a:t>-mapping&gt;</a:t>
            </a:r>
          </a:p>
          <a:p>
            <a:pPr lvl="1">
              <a:buNone/>
            </a:pPr>
            <a:r>
              <a:rPr lang="en-US" altLang="zh-CN" sz="2000" dirty="0"/>
              <a:t>&lt;servlet-name&gt;</a:t>
            </a:r>
            <a:r>
              <a:rPr lang="en-US" altLang="zh-CN" sz="2000" dirty="0" err="1"/>
              <a:t>HelloServlet</a:t>
            </a:r>
            <a:r>
              <a:rPr lang="en-US" altLang="zh-CN" sz="2000" dirty="0"/>
              <a:t>&lt;/servlet-name&gt;</a:t>
            </a:r>
          </a:p>
          <a:p>
            <a:pPr lvl="1">
              <a:buNone/>
            </a:pPr>
            <a:r>
              <a:rPr lang="en-US" altLang="zh-CN" sz="2000" dirty="0"/>
              <a:t>&lt;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-pattern&gt;/</a:t>
            </a:r>
            <a:r>
              <a:rPr lang="en-US" altLang="zh-CN" sz="2000" dirty="0" err="1"/>
              <a:t>simple_servlet</a:t>
            </a:r>
            <a:r>
              <a:rPr lang="en-US" altLang="zh-CN" sz="2000" dirty="0"/>
              <a:t>&lt;/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-pattern&gt;</a:t>
            </a:r>
          </a:p>
          <a:p>
            <a:pPr>
              <a:buNone/>
            </a:pPr>
            <a:r>
              <a:rPr lang="en-US" altLang="zh-CN" sz="2800" dirty="0"/>
              <a:t>&lt;/servlet-mapping&gt;</a:t>
            </a:r>
          </a:p>
          <a:p>
            <a:pPr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&lt;servlet-name&gt;&lt;/servlet-name&gt; </a:t>
            </a:r>
            <a:r>
              <a:rPr lang="zh-CN" altLang="en-US" dirty="0"/>
              <a:t>指定</a:t>
            </a:r>
            <a:r>
              <a:rPr lang="en-US" altLang="zh-CN" dirty="0"/>
              <a:t>servlet</a:t>
            </a:r>
            <a:r>
              <a:rPr lang="zh-CN" altLang="en-US" dirty="0"/>
              <a:t>的名称</a:t>
            </a:r>
          </a:p>
          <a:p>
            <a:r>
              <a:rPr lang="en-US" altLang="zh-CN" dirty="0"/>
              <a:t>&lt;servlet-class&gt;&lt;/servlet-class&gt; </a:t>
            </a:r>
            <a:r>
              <a:rPr lang="zh-CN" altLang="en-US" dirty="0"/>
              <a:t>指定</a:t>
            </a:r>
            <a:r>
              <a:rPr lang="en-US" altLang="zh-CN" dirty="0"/>
              <a:t>servlet</a:t>
            </a:r>
            <a:r>
              <a:rPr lang="zh-CN" altLang="en-US" dirty="0"/>
              <a:t>的类名称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&lt;init-</a:t>
            </a:r>
            <a:r>
              <a:rPr lang="en-US" altLang="zh-CN" dirty="0" err="1"/>
              <a:t>param</a:t>
            </a:r>
            <a:r>
              <a:rPr lang="en-US" altLang="zh-CN" dirty="0"/>
              <a:t>&gt;&lt;/init-</a:t>
            </a:r>
            <a:r>
              <a:rPr lang="en-US" altLang="zh-CN" dirty="0" err="1"/>
              <a:t>param</a:t>
            </a:r>
            <a:r>
              <a:rPr lang="en-US" altLang="zh-CN" dirty="0"/>
              <a:t>&gt; </a:t>
            </a:r>
            <a:r>
              <a:rPr lang="zh-CN" altLang="en-US" dirty="0"/>
              <a:t>用来定义参数，可有多个</a:t>
            </a:r>
            <a:r>
              <a:rPr lang="en-US" altLang="zh-CN" dirty="0"/>
              <a:t>init-</a:t>
            </a:r>
            <a:r>
              <a:rPr lang="en-US" altLang="zh-CN" dirty="0" err="1"/>
              <a:t>param</a:t>
            </a:r>
            <a:r>
              <a:rPr lang="zh-CN" altLang="en-US" dirty="0"/>
              <a:t>。在</a:t>
            </a:r>
            <a:r>
              <a:rPr lang="en-US" altLang="zh-CN" dirty="0"/>
              <a:t>servlet</a:t>
            </a:r>
            <a:r>
              <a:rPr lang="zh-CN" altLang="en-US" dirty="0"/>
              <a:t>类中通过</a:t>
            </a:r>
            <a:r>
              <a:rPr lang="en-US" altLang="zh-CN" dirty="0"/>
              <a:t>getInitParamenter(String name)</a:t>
            </a:r>
            <a:r>
              <a:rPr lang="zh-CN" altLang="en-US" dirty="0"/>
              <a:t>方法访问初始化参数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&lt;load-on-startup&gt;&lt;/load-on- startup&gt;</a:t>
            </a:r>
            <a:r>
              <a:rPr lang="zh-CN" altLang="en-US" dirty="0"/>
              <a:t>指定当</a:t>
            </a:r>
            <a:r>
              <a:rPr lang="en-US" altLang="zh-CN" dirty="0"/>
              <a:t>Web</a:t>
            </a:r>
            <a:r>
              <a:rPr lang="zh-CN" altLang="en-US" dirty="0"/>
              <a:t>应用启动时，装载</a:t>
            </a:r>
            <a:r>
              <a:rPr lang="en-US" altLang="zh-CN" dirty="0"/>
              <a:t>Servlet</a:t>
            </a:r>
            <a:r>
              <a:rPr lang="zh-CN" altLang="en-US" dirty="0"/>
              <a:t>的次序。当值为正数或零时：</a:t>
            </a:r>
            <a:r>
              <a:rPr lang="en-US" altLang="zh-CN" dirty="0"/>
              <a:t>Servlet</a:t>
            </a:r>
            <a:r>
              <a:rPr lang="zh-CN" altLang="en-US" dirty="0"/>
              <a:t>容器先加载数值小的</a:t>
            </a:r>
            <a:r>
              <a:rPr lang="en-US" altLang="zh-CN" dirty="0"/>
              <a:t>servlet</a:t>
            </a:r>
            <a:r>
              <a:rPr lang="zh-CN" altLang="en-US" dirty="0"/>
              <a:t>，再依次 加载其他数值大的</a:t>
            </a:r>
            <a:r>
              <a:rPr lang="en-US" altLang="zh-CN" dirty="0"/>
              <a:t>servlet</a:t>
            </a:r>
            <a:r>
              <a:rPr lang="zh-CN" altLang="en-US" dirty="0"/>
              <a:t>。当值为负或未定义：</a:t>
            </a:r>
            <a:r>
              <a:rPr lang="en-US" altLang="zh-CN" dirty="0"/>
              <a:t>Servlet</a:t>
            </a:r>
            <a:r>
              <a:rPr lang="zh-CN" altLang="en-US" dirty="0"/>
              <a:t>容器将在</a:t>
            </a:r>
            <a:r>
              <a:rPr lang="en-US" altLang="zh-CN" dirty="0"/>
              <a:t>Web</a:t>
            </a:r>
            <a:r>
              <a:rPr lang="zh-CN" altLang="en-US" dirty="0"/>
              <a:t>客户首次访问这个</a:t>
            </a:r>
            <a:r>
              <a:rPr lang="en-US" altLang="zh-CN" dirty="0"/>
              <a:t>servlet</a:t>
            </a:r>
            <a:r>
              <a:rPr lang="zh-CN" altLang="en-US" dirty="0"/>
              <a:t>时加载它。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&lt;servlet-mapping&gt;&lt;/servlet-mapping&gt; </a:t>
            </a:r>
            <a:r>
              <a:rPr lang="zh-CN" altLang="en-US" dirty="0"/>
              <a:t>用来定义</a:t>
            </a:r>
            <a:r>
              <a:rPr lang="en-US" altLang="zh-CN" dirty="0"/>
              <a:t>servlet</a:t>
            </a:r>
            <a:r>
              <a:rPr lang="zh-CN" altLang="en-US" dirty="0"/>
              <a:t>所对应的</a:t>
            </a:r>
            <a:r>
              <a:rPr lang="en-US" altLang="zh-CN" dirty="0"/>
              <a:t>URL</a:t>
            </a:r>
            <a:r>
              <a:rPr lang="zh-CN" altLang="en-US" dirty="0"/>
              <a:t>，包含两个子元素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-pattern&gt;&lt;/</a:t>
            </a:r>
            <a:r>
              <a:rPr lang="en-US" altLang="zh-CN" dirty="0" err="1"/>
              <a:t>url</a:t>
            </a:r>
            <a:r>
              <a:rPr lang="en-US" altLang="zh-CN" dirty="0"/>
              <a:t>-pattern&gt; </a:t>
            </a:r>
            <a:r>
              <a:rPr lang="zh-CN" altLang="en-US" dirty="0"/>
              <a:t>指定</a:t>
            </a:r>
            <a:r>
              <a:rPr lang="en-US" altLang="zh-CN" dirty="0"/>
              <a:t>servlet</a:t>
            </a:r>
            <a:r>
              <a:rPr lang="zh-CN" altLang="en-US" dirty="0"/>
              <a:t>所对应的</a:t>
            </a:r>
            <a:r>
              <a:rPr lang="en-US" altLang="zh-CN" dirty="0"/>
              <a:t>URL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load-on-startup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/>
              <a:t>在</a:t>
            </a:r>
            <a:r>
              <a:rPr lang="en-US" altLang="zh-CN" sz="2400" dirty="0"/>
              <a:t>servlet</a:t>
            </a:r>
            <a:r>
              <a:rPr lang="zh-CN" altLang="en-US" sz="2400" dirty="0"/>
              <a:t>的配置当中，</a:t>
            </a:r>
            <a:r>
              <a:rPr lang="en-US" altLang="zh-CN" sz="2400" dirty="0"/>
              <a:t>&lt;load-on-startup&gt;5&lt;/load-on-startup&gt;</a:t>
            </a:r>
            <a:r>
              <a:rPr lang="zh-CN" altLang="en-US" sz="2400" dirty="0"/>
              <a:t>的含义是：</a:t>
            </a:r>
          </a:p>
          <a:p>
            <a:pPr>
              <a:buNone/>
            </a:pPr>
            <a:r>
              <a:rPr lang="zh-CN" altLang="en-US" sz="2400" dirty="0"/>
              <a:t>标记容器是否在启动的时候就加载这个</a:t>
            </a:r>
            <a:r>
              <a:rPr lang="en-US" altLang="zh-CN" sz="2400" dirty="0"/>
              <a:t>servlet</a:t>
            </a:r>
            <a:r>
              <a:rPr lang="zh-CN" altLang="en-US" sz="2400" dirty="0"/>
              <a:t>。</a:t>
            </a:r>
          </a:p>
          <a:p>
            <a:pPr>
              <a:buNone/>
            </a:pPr>
            <a:r>
              <a:rPr lang="zh-CN" altLang="en-US" sz="2400" dirty="0"/>
              <a:t>当值为</a:t>
            </a:r>
            <a:r>
              <a:rPr lang="en-US" altLang="zh-CN" sz="2400" dirty="0"/>
              <a:t>0</a:t>
            </a:r>
            <a:r>
              <a:rPr lang="zh-CN" altLang="en-US" sz="2400" dirty="0"/>
              <a:t>或者大于</a:t>
            </a:r>
            <a:r>
              <a:rPr lang="en-US" altLang="zh-CN" sz="2400" dirty="0"/>
              <a:t>0</a:t>
            </a:r>
            <a:r>
              <a:rPr lang="zh-CN" altLang="en-US" sz="2400" dirty="0"/>
              <a:t>时，表示容器在应用启动时就加载这个</a:t>
            </a:r>
            <a:r>
              <a:rPr lang="en-US" altLang="zh-CN" sz="2400" dirty="0"/>
              <a:t>servlet</a:t>
            </a:r>
            <a:r>
              <a:rPr lang="zh-CN" altLang="en-US" sz="2400" dirty="0"/>
              <a:t>；</a:t>
            </a:r>
          </a:p>
          <a:p>
            <a:pPr>
              <a:buNone/>
            </a:pPr>
            <a:r>
              <a:rPr lang="zh-CN" altLang="en-US" sz="2400" dirty="0"/>
              <a:t>当是一个负数时或者没有指定时，则指示容器在该</a:t>
            </a:r>
            <a:r>
              <a:rPr lang="en-US" altLang="zh-CN" sz="2400" dirty="0"/>
              <a:t>servlet</a:t>
            </a:r>
            <a:r>
              <a:rPr lang="zh-CN" altLang="en-US" sz="2400" dirty="0"/>
              <a:t>被选择时才加载。</a:t>
            </a:r>
          </a:p>
          <a:p>
            <a:pPr>
              <a:buNone/>
            </a:pPr>
            <a:r>
              <a:rPr lang="zh-CN" altLang="en-US" sz="2400" dirty="0"/>
              <a:t>正数的值越小，启动该</a:t>
            </a:r>
            <a:r>
              <a:rPr lang="en-US" altLang="zh-CN" sz="2400" dirty="0"/>
              <a:t>servlet</a:t>
            </a:r>
            <a:r>
              <a:rPr lang="zh-CN" altLang="en-US" sz="2400" dirty="0"/>
              <a:t>的优先级越高。</a:t>
            </a:r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b="1" dirty="0"/>
              <a:t>1.     </a:t>
            </a:r>
            <a:r>
              <a:rPr lang="zh-CN" altLang="en-US" b="1" dirty="0"/>
              <a:t>精确路径匹配。</a:t>
            </a:r>
            <a:r>
              <a:rPr lang="zh-CN" altLang="en-US" dirty="0"/>
              <a:t>例子：比如</a:t>
            </a:r>
            <a:r>
              <a:rPr lang="en-US" altLang="zh-CN" dirty="0" err="1"/>
              <a:t>servletA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r>
              <a:rPr lang="zh-CN" altLang="en-US" dirty="0"/>
              <a:t>为 </a:t>
            </a:r>
            <a:r>
              <a:rPr lang="en-US" altLang="zh-CN" dirty="0"/>
              <a:t>/test</a:t>
            </a:r>
            <a:r>
              <a:rPr lang="zh-CN" altLang="en-US" dirty="0"/>
              <a:t>，</a:t>
            </a:r>
            <a:r>
              <a:rPr lang="en-US" altLang="zh-CN" dirty="0" err="1"/>
              <a:t>servletB</a:t>
            </a:r>
            <a:r>
              <a:rPr lang="zh-CN" altLang="en-US" dirty="0"/>
              <a:t>的</a:t>
            </a:r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r>
              <a:rPr lang="zh-CN" altLang="en-US" dirty="0"/>
              <a:t>为 </a:t>
            </a:r>
            <a:r>
              <a:rPr lang="en-US" altLang="zh-CN" dirty="0"/>
              <a:t>/* </a:t>
            </a:r>
            <a:r>
              <a:rPr lang="zh-CN" altLang="en-US" dirty="0"/>
              <a:t>，这个时候，如果我访问的</a:t>
            </a:r>
            <a:r>
              <a:rPr lang="en-US" altLang="zh-CN" dirty="0" err="1"/>
              <a:t>url</a:t>
            </a:r>
            <a:r>
              <a:rPr lang="zh-CN" altLang="en-US" dirty="0"/>
              <a:t>为</a:t>
            </a:r>
            <a:r>
              <a:rPr lang="en-US" altLang="zh-CN" dirty="0"/>
              <a:t>http://localhost/test </a:t>
            </a:r>
            <a:r>
              <a:rPr lang="zh-CN" altLang="en-US" dirty="0"/>
              <a:t>，这个时候容器就会先进行精确路径匹配，发现</a:t>
            </a:r>
            <a:r>
              <a:rPr lang="en-US" altLang="zh-CN" dirty="0"/>
              <a:t>/test</a:t>
            </a:r>
            <a:r>
              <a:rPr lang="zh-CN" altLang="en-US" dirty="0"/>
              <a:t>正好被</a:t>
            </a:r>
            <a:r>
              <a:rPr lang="en-US" altLang="zh-CN" dirty="0" err="1"/>
              <a:t>servletA</a:t>
            </a:r>
            <a:r>
              <a:rPr lang="zh-CN" altLang="en-US" dirty="0"/>
              <a:t>精确匹配，那么就去调用</a:t>
            </a:r>
            <a:r>
              <a:rPr lang="en-US" altLang="zh-CN" dirty="0" err="1"/>
              <a:t>servletA</a:t>
            </a:r>
            <a:r>
              <a:rPr lang="zh-CN" altLang="en-US" dirty="0"/>
              <a:t>，也不会去理会其他的 </a:t>
            </a:r>
            <a:r>
              <a:rPr lang="en-US" altLang="zh-CN" dirty="0"/>
              <a:t>servlet</a:t>
            </a:r>
            <a:r>
              <a:rPr lang="zh-CN" altLang="en-US" dirty="0"/>
              <a:t>了。 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b="1" dirty="0"/>
              <a:t>2.     </a:t>
            </a:r>
            <a:r>
              <a:rPr lang="zh-CN" altLang="en-US" b="1" dirty="0"/>
              <a:t>最长路径匹配</a:t>
            </a:r>
            <a:r>
              <a:rPr lang="zh-CN" altLang="en-US" dirty="0"/>
              <a:t>。例子：</a:t>
            </a:r>
            <a:r>
              <a:rPr lang="en-US" altLang="zh-CN" dirty="0" err="1"/>
              <a:t>servletA</a:t>
            </a:r>
            <a:r>
              <a:rPr lang="zh-CN" altLang="en-US" dirty="0"/>
              <a:t>的</a:t>
            </a:r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r>
              <a:rPr lang="zh-CN" altLang="en-US" dirty="0"/>
              <a:t>为</a:t>
            </a:r>
            <a:r>
              <a:rPr lang="en-US" altLang="zh-CN" dirty="0"/>
              <a:t>/test/*</a:t>
            </a:r>
            <a:r>
              <a:rPr lang="zh-CN" altLang="en-US" dirty="0"/>
              <a:t>，而</a:t>
            </a:r>
            <a:r>
              <a:rPr lang="en-US" altLang="zh-CN" dirty="0" err="1"/>
              <a:t>servletB</a:t>
            </a:r>
            <a:r>
              <a:rPr lang="zh-CN" altLang="en-US" dirty="0"/>
              <a:t>的</a:t>
            </a:r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r>
              <a:rPr lang="zh-CN" altLang="en-US" dirty="0"/>
              <a:t>为</a:t>
            </a:r>
            <a:r>
              <a:rPr lang="en-US" altLang="zh-CN" dirty="0"/>
              <a:t>/test/a/*</a:t>
            </a:r>
            <a:r>
              <a:rPr lang="zh-CN" altLang="en-US" dirty="0"/>
              <a:t>，此 时访问</a:t>
            </a:r>
            <a:r>
              <a:rPr lang="en-US" altLang="zh-CN" dirty="0"/>
              <a:t>http://localhost/test/a</a:t>
            </a:r>
            <a:r>
              <a:rPr lang="zh-CN" altLang="en-US" dirty="0"/>
              <a:t>时，容器会选择路径最长的</a:t>
            </a:r>
            <a:r>
              <a:rPr lang="en-US" altLang="zh-CN" dirty="0"/>
              <a:t>servlet</a:t>
            </a:r>
            <a:r>
              <a:rPr lang="zh-CN" altLang="en-US" dirty="0"/>
              <a:t>来匹配，也就是这里的</a:t>
            </a:r>
            <a:r>
              <a:rPr lang="en-US" altLang="zh-CN" dirty="0" err="1"/>
              <a:t>servletB</a:t>
            </a:r>
            <a:r>
              <a:rPr lang="zh-CN" altLang="en-US" dirty="0"/>
              <a:t>。 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b="1" dirty="0"/>
              <a:t>3.     </a:t>
            </a:r>
            <a:r>
              <a:rPr lang="zh-CN" altLang="en-US" b="1" dirty="0"/>
              <a:t>扩展匹配</a:t>
            </a:r>
            <a:r>
              <a:rPr lang="zh-CN" altLang="en-US" dirty="0"/>
              <a:t>，如果</a:t>
            </a:r>
            <a:r>
              <a:rPr lang="en-US" altLang="zh-CN" dirty="0" err="1"/>
              <a:t>url</a:t>
            </a:r>
            <a:r>
              <a:rPr lang="zh-CN" altLang="en-US" dirty="0"/>
              <a:t>最后一段包含扩展，容器将会根据扩展选择合适的</a:t>
            </a:r>
            <a:r>
              <a:rPr lang="en-US" altLang="zh-CN" dirty="0"/>
              <a:t>servlet</a:t>
            </a:r>
            <a:r>
              <a:rPr lang="zh-CN" altLang="en-US" dirty="0"/>
              <a:t>。例子：</a:t>
            </a:r>
            <a:r>
              <a:rPr lang="en-US" altLang="zh-CN" dirty="0" err="1"/>
              <a:t>servletA</a:t>
            </a:r>
            <a:r>
              <a:rPr lang="zh-CN" altLang="en-US" dirty="0"/>
              <a:t>的</a:t>
            </a:r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r>
              <a:rPr lang="zh-CN" altLang="en-US" dirty="0"/>
              <a:t>：*</a:t>
            </a:r>
            <a:r>
              <a:rPr lang="en-US" altLang="zh-CN" dirty="0"/>
              <a:t>.action 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4.     </a:t>
            </a:r>
            <a:r>
              <a:rPr lang="zh-CN" altLang="en-US" dirty="0"/>
              <a:t>如果前面三条规则都没有找到一个</a:t>
            </a:r>
            <a:r>
              <a:rPr lang="en-US" altLang="zh-CN" dirty="0"/>
              <a:t>servlet</a:t>
            </a:r>
            <a:r>
              <a:rPr lang="zh-CN" altLang="en-US" dirty="0"/>
              <a:t>，容器会根据</a:t>
            </a:r>
            <a:r>
              <a:rPr lang="en-US" altLang="zh-CN" dirty="0" err="1"/>
              <a:t>url</a:t>
            </a:r>
            <a:r>
              <a:rPr lang="zh-CN" altLang="en-US" dirty="0"/>
              <a:t>选择对应的请求资源。如果应用定义了一个</a:t>
            </a:r>
            <a:r>
              <a:rPr lang="en-US" altLang="zh-CN" b="1" dirty="0"/>
              <a:t>default servlet</a:t>
            </a:r>
            <a:r>
              <a:rPr lang="zh-CN" altLang="en-US" dirty="0"/>
              <a:t>，则容器会将请求丢给</a:t>
            </a:r>
            <a:r>
              <a:rPr lang="en-US" altLang="zh-CN" dirty="0"/>
              <a:t>default servlet</a:t>
            </a:r>
            <a:r>
              <a:rPr lang="zh-CN" altLang="en-US" dirty="0"/>
              <a:t>（什么是</a:t>
            </a:r>
            <a:r>
              <a:rPr lang="en-US" altLang="zh-CN" dirty="0"/>
              <a:t>default servlet</a:t>
            </a:r>
            <a:r>
              <a:rPr lang="zh-CN" altLang="en-US" dirty="0"/>
              <a:t>？后面会讲）。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23291</TotalTime>
  <Words>2134</Words>
  <Application>Microsoft Office PowerPoint</Application>
  <PresentationFormat>全屏显示(4:3)</PresentationFormat>
  <Paragraphs>280</Paragraphs>
  <Slides>35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宋体</vt:lpstr>
      <vt:lpstr>Arial</vt:lpstr>
      <vt:lpstr>Calibri</vt:lpstr>
      <vt:lpstr>Courier New</vt:lpstr>
      <vt:lpstr>Office 主题</vt:lpstr>
      <vt:lpstr>IFE系统设计</vt:lpstr>
      <vt:lpstr>IFE架构</vt:lpstr>
      <vt:lpstr>IFE架构</vt:lpstr>
      <vt:lpstr>Web Service</vt:lpstr>
      <vt:lpstr>servlet</vt:lpstr>
      <vt:lpstr>servlet</vt:lpstr>
      <vt:lpstr>servlet</vt:lpstr>
      <vt:lpstr>load-on-startup</vt:lpstr>
      <vt:lpstr>url-pattern</vt:lpstr>
      <vt:lpstr>DispatcherServlet</vt:lpstr>
      <vt:lpstr>DispatcherServlet</vt:lpstr>
      <vt:lpstr>mvc-context</vt:lpstr>
      <vt:lpstr>Default servlet</vt:lpstr>
      <vt:lpstr>RESTful架构</vt:lpstr>
      <vt:lpstr>状态转化 </vt:lpstr>
      <vt:lpstr>test</vt:lpstr>
      <vt:lpstr>web controller</vt:lpstr>
      <vt:lpstr>service controller</vt:lpstr>
      <vt:lpstr>service controller</vt:lpstr>
      <vt:lpstr>mvc-context</vt:lpstr>
      <vt:lpstr>Exception Handling in Spring MVC</vt:lpstr>
      <vt:lpstr>Controller Based Exception Handling</vt:lpstr>
      <vt:lpstr>Mybatis</vt:lpstr>
      <vt:lpstr>config</vt:lpstr>
      <vt:lpstr>mapper interface</vt:lpstr>
      <vt:lpstr>mapper xml</vt:lpstr>
      <vt:lpstr>@Transitional</vt:lpstr>
      <vt:lpstr>Isolation</vt:lpstr>
      <vt:lpstr>Propagation </vt:lpstr>
      <vt:lpstr>log</vt:lpstr>
      <vt:lpstr>junit</vt:lpstr>
      <vt:lpstr>cross domain</vt:lpstr>
      <vt:lpstr>react</vt:lpstr>
      <vt:lpstr>webpack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</dc:title>
  <dc:creator>John</dc:creator>
  <cp:lastModifiedBy>Jian He</cp:lastModifiedBy>
  <cp:revision>581</cp:revision>
  <dcterms:created xsi:type="dcterms:W3CDTF">2015-01-17T15:47:40Z</dcterms:created>
  <dcterms:modified xsi:type="dcterms:W3CDTF">2017-02-12T04:03:51Z</dcterms:modified>
</cp:coreProperties>
</file>