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3" r:id="rId3"/>
    <p:sldId id="284" r:id="rId4"/>
    <p:sldId id="307" r:id="rId5"/>
    <p:sldId id="293" r:id="rId6"/>
    <p:sldId id="360" r:id="rId7"/>
    <p:sldId id="361" r:id="rId8"/>
    <p:sldId id="362" r:id="rId9"/>
    <p:sldId id="366" r:id="rId10"/>
    <p:sldId id="367" r:id="rId11"/>
    <p:sldId id="368" r:id="rId12"/>
    <p:sldId id="302" r:id="rId13"/>
    <p:sldId id="340" r:id="rId14"/>
    <p:sldId id="341" r:id="rId15"/>
    <p:sldId id="345" r:id="rId16"/>
    <p:sldId id="298" r:id="rId17"/>
    <p:sldId id="299" r:id="rId18"/>
    <p:sldId id="351" r:id="rId19"/>
    <p:sldId id="336" r:id="rId20"/>
    <p:sldId id="317" r:id="rId21"/>
    <p:sldId id="318" r:id="rId22"/>
    <p:sldId id="324" r:id="rId23"/>
    <p:sldId id="372" r:id="rId24"/>
    <p:sldId id="373" r:id="rId25"/>
    <p:sldId id="374" r:id="rId26"/>
    <p:sldId id="376" r:id="rId27"/>
    <p:sldId id="364" r:id="rId28"/>
    <p:sldId id="365" r:id="rId29"/>
    <p:sldId id="375" r:id="rId30"/>
    <p:sldId id="326" r:id="rId31"/>
    <p:sldId id="377" r:id="rId32"/>
    <p:sldId id="383" r:id="rId33"/>
    <p:sldId id="387" r:id="rId34"/>
    <p:sldId id="380" r:id="rId35"/>
    <p:sldId id="381" r:id="rId36"/>
    <p:sldId id="370" r:id="rId37"/>
    <p:sldId id="384" r:id="rId38"/>
    <p:sldId id="371" r:id="rId39"/>
    <p:sldId id="389" r:id="rId40"/>
    <p:sldId id="390" r:id="rId41"/>
    <p:sldId id="386" r:id="rId42"/>
    <p:sldId id="391" r:id="rId43"/>
    <p:sldId id="392" r:id="rId44"/>
    <p:sldId id="394" r:id="rId45"/>
    <p:sldId id="393" r:id="rId46"/>
    <p:sldId id="379" r:id="rId47"/>
    <p:sldId id="388" r:id="rId48"/>
    <p:sldId id="32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后台主要是动态</a:t>
            </a:r>
            <a:r>
              <a:rPr lang="en-US" altLang="zh-CN" dirty="0"/>
              <a:t>http</a:t>
            </a:r>
            <a:r>
              <a:rPr lang="zh-CN" altLang="en-US" dirty="0"/>
              <a:t>服务和静态</a:t>
            </a:r>
            <a:r>
              <a:rPr lang="en-US" altLang="zh-CN" dirty="0"/>
              <a:t>http</a:t>
            </a:r>
            <a:r>
              <a:rPr lang="zh-CN" altLang="en-US" dirty="0"/>
              <a:t>服务配合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7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简单的</a:t>
            </a:r>
            <a:r>
              <a:rPr lang="en-US" altLang="zh-CN" dirty="0"/>
              <a:t>servlet </a:t>
            </a:r>
            <a:r>
              <a:rPr lang="zh-CN" altLang="en-US" dirty="0"/>
              <a:t>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划分协议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6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划分页面模块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按模块打包，</a:t>
            </a:r>
            <a:r>
              <a:rPr lang="en-US" altLang="zh-CN" dirty="0"/>
              <a:t>html</a:t>
            </a:r>
            <a:r>
              <a:rPr lang="zh-CN" altLang="en-US" dirty="0"/>
              <a:t>模板填充，生成文件</a:t>
            </a:r>
            <a:r>
              <a:rPr lang="en-US" altLang="zh-CN" dirty="0"/>
              <a:t>hash 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4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自动完成样式名编纂，限制使用范围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3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完全打包到</a:t>
            </a:r>
            <a:r>
              <a:rPr lang="en-US" altLang="zh-CN" dirty="0"/>
              <a:t>bundle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系统设计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2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context:component-scan</a:t>
            </a:r>
            <a:r>
              <a:rPr lang="en-US" altLang="zh-CN" sz="1800" dirty="0"/>
              <a:t>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org.test.controller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context:component-scan</a:t>
            </a:r>
            <a:r>
              <a:rPr lang="en-US" altLang="zh-CN" sz="1800" i="1" dirty="0"/>
              <a:t>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19802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http://localhost:8080/SpringMVC_01/service/object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 service 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@Controller</a:t>
            </a:r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b="1" dirty="0" err="1"/>
              <a:t>WebController</a:t>
            </a:r>
            <a:r>
              <a:rPr lang="en-US" altLang="zh-CN" sz="1200" b="1" dirty="0"/>
              <a:t> {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root()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"index.html";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</a:t>
            </a:r>
            <a:r>
              <a:rPr lang="en-US" altLang="zh-CN" sz="1200" dirty="0" err="1"/>
              <a:t>restful_test</a:t>
            </a:r>
            <a:r>
              <a:rPr lang="en-US" altLang="zh-CN" sz="1200" dirty="0"/>
              <a:t>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home()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"page/</a:t>
            </a:r>
            <a:r>
              <a:rPr lang="en-US" altLang="zh-CN" sz="1200" b="1" dirty="0" err="1"/>
              <a:t>restful.jsp</a:t>
            </a:r>
            <a:r>
              <a:rPr lang="en-US" altLang="zh-CN" sz="1200" b="1" dirty="0"/>
              <a:t>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(value = "login", method = </a:t>
            </a:r>
            <a:r>
              <a:rPr lang="en-US" altLang="zh-CN" sz="1200" dirty="0" err="1"/>
              <a:t>RequestMethod.</a:t>
            </a:r>
            <a:r>
              <a:rPr lang="en-US" altLang="zh-CN" sz="1200" i="1" dirty="0" err="1"/>
              <a:t>POST</a:t>
            </a:r>
            <a:r>
              <a:rPr lang="en-US" altLang="zh-CN" sz="1200" i="1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 login(String username, String password)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if (</a:t>
            </a:r>
            <a:r>
              <a:rPr lang="en-US" altLang="zh-CN" sz="1200" b="1" dirty="0" err="1"/>
              <a:t>this.checkParams</a:t>
            </a:r>
            <a:r>
              <a:rPr lang="en-US" altLang="zh-CN" sz="1200" b="1" dirty="0"/>
              <a:t>(new String[] { username, password })) {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mav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("page/</a:t>
            </a:r>
            <a:r>
              <a:rPr lang="en-US" altLang="zh-CN" sz="1200" b="1" dirty="0" err="1"/>
              <a:t>succ.jsp</a:t>
            </a:r>
            <a:r>
              <a:rPr lang="en-US" altLang="zh-CN" sz="1200" b="1" dirty="0"/>
              <a:t>");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("username", username);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("password", password);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mav</a:t>
            </a:r>
            <a:r>
              <a:rPr lang="en-US" altLang="zh-CN" sz="1200" b="1" dirty="0"/>
              <a:t>;</a:t>
            </a:r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("home");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 err="1">
                <a:solidFill>
                  <a:srgbClr val="FF0000"/>
                </a:solidFill>
              </a:rPr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</a:t>
            </a:r>
            <a:r>
              <a:rPr lang="en-US" altLang="zh-CN" sz="1800" dirty="0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>
                <a:solidFill>
                  <a:srgbClr val="FF0000"/>
                </a:solidFill>
              </a:rPr>
              <a:t>POST</a:t>
            </a:r>
            <a:r>
              <a:rPr lang="en-US" altLang="zh-CN" sz="1800" i="1" dirty="0"/>
              <a:t>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&lt;bean class=</a:t>
            </a:r>
            <a:r>
              <a:rPr lang="en-US" altLang="zh-CN" sz="1400" i="1" dirty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messageConverters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&lt;ref bean=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supportedMediaTypes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&lt;value&gt;application/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=UTF-8&lt;/value&gt;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9" y="1536936"/>
            <a:ext cx="7339682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method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RequestMethod.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throw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ExceptionHandler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handleError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Exception exception) {</a:t>
            </a:r>
            <a:endParaRPr lang="zh-CN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exception.printStackTrace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</a:p>
          <a:p>
            <a:r>
              <a:rPr lang="en-US" altLang="zh-CN" dirty="0"/>
              <a:t>Mapper</a:t>
            </a:r>
          </a:p>
          <a:p>
            <a:r>
              <a:rPr lang="en-US" altLang="zh-CN" dirty="0"/>
              <a:t>@Transitional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in-memory database and a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jdbc:script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classpath:database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jpetstore-hsqldb-schema.sql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transaction manager, use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DataSourceTransactionManager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" for JDBC local </a:t>
            </a:r>
          </a:p>
          <a:p>
            <a:pPr marL="0" indent="0">
              <a:buNone/>
            </a:pP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"org.springframework.jdbc.datasource.DataSourceTransactionManager"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component scanning and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(beware that this does not enable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mapper scanning!) --&gt;</a:t>
            </a:r>
          </a:p>
          <a:p>
            <a:pPr marL="0" indent="0">
              <a:buNone/>
            </a:pPr>
            <a:r>
              <a:rPr lang="fr-FR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fr-FR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 </a:t>
            </a:r>
            <a:r>
              <a:rPr lang="fr-FR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fr-FR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altLang="zh-CN" sz="4400" i="1" dirty="0">
                <a:solidFill>
                  <a:srgbClr val="FF0000"/>
                </a:solidFill>
                <a:latin typeface="Courier New" panose="02070309020205020404" pitchFamily="49" charset="0"/>
              </a:rPr>
              <a:t>org.test.service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fr-FR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transaction demarcation with annotations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define the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org.mybatis.spring.SqlSessionFactoryBean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typeAliasesPackage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org.test.data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scan for mappers and let them be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autowired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mybatis:scan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org.test.mapper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4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b="1" dirty="0" err="1"/>
              <a:t>AccountMapper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Account </a:t>
            </a:r>
            <a:r>
              <a:rPr lang="en-US" altLang="zh-CN" dirty="0" err="1"/>
              <a:t>getAccountByUsername</a:t>
            </a:r>
            <a:r>
              <a:rPr lang="en-US" altLang="zh-CN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insertAccount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updateAccount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deleteAccount</a:t>
            </a:r>
            <a:r>
              <a:rPr lang="en-US" altLang="zh-CN" b="1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0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org.test.mapper.AccountMapper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getAccountByUsername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resultType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select *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updateAccount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update account set email = #{email}, where username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insertAccount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account (email, username) values (#{email}, #{username})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deleteAccount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delete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76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@Transitional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C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SUPPORTS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getAccount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username)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.getAccountByUsername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REQUIRED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rollbackFor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insertAccount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(Account account)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(account);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0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READ_UNCOMMITTED</a:t>
            </a:r>
            <a:r>
              <a:rPr lang="en-US" altLang="zh-CN" dirty="0"/>
              <a:t> :Allows to read changes that haven’t yet been committed</a:t>
            </a:r>
          </a:p>
          <a:p>
            <a:r>
              <a:rPr lang="en-US" altLang="zh-CN" b="1" dirty="0" err="1"/>
              <a:t>READ_COMMITTED</a:t>
            </a:r>
            <a:r>
              <a:rPr lang="en-US" altLang="zh-CN" dirty="0" err="1"/>
              <a:t>:Allows</a:t>
            </a:r>
            <a:r>
              <a:rPr lang="en-US" altLang="zh-CN" dirty="0"/>
              <a:t> reads from concurrent transactions that have been com- mitted.</a:t>
            </a:r>
          </a:p>
          <a:p>
            <a:r>
              <a:rPr lang="en-US" altLang="zh-CN" b="1" dirty="0" err="1"/>
              <a:t>REPEATABLE_READ</a:t>
            </a:r>
            <a:r>
              <a:rPr lang="en-US" altLang="zh-CN" dirty="0" err="1"/>
              <a:t>:Multiple</a:t>
            </a:r>
            <a:r>
              <a:rPr lang="en-US" altLang="zh-CN" dirty="0"/>
              <a:t> reads of the same field will yield the same results </a:t>
            </a:r>
            <a:r>
              <a:rPr lang="en-US" altLang="zh-CN" dirty="0" err="1"/>
              <a:t>untill</a:t>
            </a:r>
            <a:r>
              <a:rPr lang="en-US" altLang="zh-CN" dirty="0"/>
              <a:t> it is changed by itself</a:t>
            </a:r>
          </a:p>
          <a:p>
            <a:r>
              <a:rPr lang="en-US" altLang="zh-CN" b="1" dirty="0"/>
              <a:t>SERIALIZABLE</a:t>
            </a:r>
            <a:r>
              <a:rPr lang="en-US" altLang="zh-CN" dirty="0"/>
              <a:t>: It is complete </a:t>
            </a:r>
            <a:r>
              <a:rPr lang="en-US" altLang="zh-CN" dirty="0" err="1"/>
              <a:t>isolation.It</a:t>
            </a:r>
            <a:r>
              <a:rPr lang="en-US" altLang="zh-CN" dirty="0"/>
              <a:t> involves full </a:t>
            </a:r>
            <a:r>
              <a:rPr lang="en-US" altLang="zh-CN" dirty="0" err="1"/>
              <a:t>locking.It</a:t>
            </a:r>
            <a:r>
              <a:rPr lang="en-US" altLang="zh-CN" dirty="0"/>
              <a:t> </a:t>
            </a:r>
            <a:r>
              <a:rPr lang="en-US" altLang="zh-CN" dirty="0" err="1"/>
              <a:t>affets</a:t>
            </a:r>
            <a:r>
              <a:rPr lang="en-US" altLang="zh-CN" dirty="0"/>
              <a:t> </a:t>
            </a:r>
            <a:r>
              <a:rPr lang="en-US" altLang="zh-CN" dirty="0" err="1"/>
              <a:t>performace</a:t>
            </a:r>
            <a:r>
              <a:rPr lang="en-US" altLang="zh-CN" dirty="0"/>
              <a:t> because of locking.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Propagation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REQUIRED behavior means that the same transaction will be used if there is an already opened transaction in the current bean method execution context.</a:t>
            </a:r>
          </a:p>
          <a:p>
            <a:r>
              <a:rPr lang="en-US" altLang="zh-CN" dirty="0"/>
              <a:t>REQUIRES_NEW behavior means that a new physical transaction will always be created by the container.</a:t>
            </a:r>
          </a:p>
          <a:p>
            <a:r>
              <a:rPr lang="en-US" altLang="zh-CN" dirty="0"/>
              <a:t>The NESTED behavior makes nested Spring transactions to use the same physical transaction but sets save points between nested invocations so inner transactions may also rollback independently of outer transactions.</a:t>
            </a:r>
          </a:p>
          <a:p>
            <a:r>
              <a:rPr lang="en-US" altLang="zh-CN" dirty="0"/>
              <a:t>The MANDATORY behavior states that an existing opened transaction must already exist. If not an exception will be thrown by the container.</a:t>
            </a:r>
          </a:p>
          <a:p>
            <a:r>
              <a:rPr lang="en-US" altLang="zh-CN" dirty="0"/>
              <a:t>The NEVER behavior states that an existing opened transaction must not already exist. If a transaction exists an exception will be thrown by the container.</a:t>
            </a:r>
          </a:p>
          <a:p>
            <a:r>
              <a:rPr lang="en-US" altLang="zh-CN" dirty="0"/>
              <a:t>The NOT_SUPPORTED behavior will execute outside of the scope of any transaction. If an opened transaction already exists it will be paused.</a:t>
            </a:r>
          </a:p>
          <a:p>
            <a:r>
              <a:rPr lang="en-US" altLang="zh-CN" dirty="0"/>
              <a:t>The SUPPORTS behavior will execute in the scope of a transaction if an opened transaction already exists. If there isn't an already opened transaction the method will execute anyway but in a non-transactional way.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7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0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servlet</a:t>
            </a:r>
          </a:p>
          <a:p>
            <a:r>
              <a:rPr lang="en-US" altLang="zh-CN" dirty="0"/>
              <a:t>restful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ContextConfiguration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(locations = { 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classpath:root-context.xml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RunWith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(SpringJUnit4ClassRunner.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AccountServiceTest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C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testGetAdsById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Account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account.setUsername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account.setEmail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(account);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Account account2 = 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not equal"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account.getEmail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(), account2.getEmail());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jmockit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AccountResourceTest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@Injectable</a:t>
            </a: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@Before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setup()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NoSuchFieldException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SecurityException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IllegalAccessException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Map&lt;String, Object&gt;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memMap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zh-CN" sz="9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Object&gt;() {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{             put(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(Entry&lt;String, Object&gt; e :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memMap.entrySet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Field f =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MyBatisServiceController.</a:t>
            </a:r>
            <a:r>
              <a:rPr lang="en-US" altLang="zh-CN" sz="9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.getDeclaredField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e.getKey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f.setAccessible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f.set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e.getValue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Expectations() {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anyString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Account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Account();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account.setEmail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C0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account;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Account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Assert.</a:t>
            </a:r>
            <a:r>
              <a:rPr lang="en-US" altLang="zh-CN" sz="9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not equal"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account.getEmail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874752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Requirejs</a:t>
            </a:r>
            <a:r>
              <a:rPr lang="en-US" altLang="zh-CN" dirty="0"/>
              <a:t>(</a:t>
            </a:r>
            <a:r>
              <a:rPr lang="zh-CN" altLang="en-US" dirty="0"/>
              <a:t>模块化协议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React(</a:t>
            </a:r>
            <a:r>
              <a:rPr lang="zh-CN" altLang="en-US" dirty="0"/>
              <a:t>模块化语言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(</a:t>
            </a:r>
            <a:r>
              <a:rPr lang="zh-CN" altLang="en-US" dirty="0"/>
              <a:t>构建工具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862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&lt;body&gt;</a:t>
            </a:r>
          </a:p>
          <a:p>
            <a:pPr marL="0" indent="0">
              <a:buNone/>
            </a:pPr>
            <a:r>
              <a:rPr lang="en-US" altLang="zh-CN" sz="2400" dirty="0"/>
              <a:t>    &lt;div id="wrapper"&gt;&lt;/div&gt;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="react-transition.js"&gt;&lt;/script&gt;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="react.js"&gt;&lt;/script&gt;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="react-dom.js"&gt;&lt;/script&gt;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="react-addons-css-transition-group.js"&gt;&lt;/script&gt;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="bundle.js"&gt;&lt;/script&gt;</a:t>
            </a:r>
          </a:p>
          <a:p>
            <a:pPr marL="0" indent="0">
              <a:buNone/>
            </a:pPr>
            <a:r>
              <a:rPr lang="en-US" altLang="zh-CN" sz="2400" dirty="0"/>
              <a:t>&lt;/body&gt;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476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="lib/require.js"&gt;&lt;/script&gt;</a:t>
            </a:r>
          </a:p>
          <a:p>
            <a:pPr marL="0" indent="0">
              <a:buNone/>
            </a:pPr>
            <a:r>
              <a:rPr lang="en-US" altLang="zh-CN" dirty="0"/>
              <a:t>   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requirejs.config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baseUrl</a:t>
            </a:r>
            <a:r>
              <a:rPr lang="en-US" altLang="zh-CN" dirty="0"/>
              <a:t>: 'lib',</a:t>
            </a:r>
          </a:p>
          <a:p>
            <a:pPr marL="0" indent="0">
              <a:buNone/>
            </a:pPr>
            <a:r>
              <a:rPr lang="en-US" altLang="zh-CN" dirty="0"/>
              <a:t>            paths: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dist</a:t>
            </a:r>
            <a:r>
              <a:rPr lang="en-US" altLang="zh-CN" dirty="0"/>
              <a:t>: '../</a:t>
            </a:r>
            <a:r>
              <a:rPr lang="en-US" altLang="zh-CN" dirty="0" err="1"/>
              <a:t>dist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 Start loading the main app file. Put all of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// your application logic in there.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requirejs</a:t>
            </a:r>
            <a:r>
              <a:rPr lang="en-US" altLang="zh-CN" dirty="0"/>
              <a:t>(['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en-US" altLang="zh-CN" dirty="0"/>
              <a:t>']);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5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(function (root, factory) {</a:t>
            </a:r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typeof</a:t>
            </a:r>
            <a:r>
              <a:rPr lang="en-US" altLang="zh-CN" dirty="0"/>
              <a:t> define === "function" &amp;&amp; </a:t>
            </a:r>
            <a:r>
              <a:rPr lang="en-US" altLang="zh-CN" dirty="0" err="1"/>
              <a:t>define.amd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define</a:t>
            </a:r>
            <a:r>
              <a:rPr lang="en-US" altLang="zh-CN" dirty="0"/>
              <a:t>(["</a:t>
            </a:r>
            <a:r>
              <a:rPr lang="en-US" altLang="zh-CN" dirty="0" err="1"/>
              <a:t>jquery</a:t>
            </a:r>
            <a:r>
              <a:rPr lang="en-US" altLang="zh-CN" dirty="0"/>
              <a:t>", "underscore"], factory);</a:t>
            </a:r>
          </a:p>
          <a:p>
            <a:pPr marL="0" indent="0">
              <a:buNone/>
            </a:pPr>
            <a:r>
              <a:rPr lang="en-US" altLang="zh-CN" dirty="0"/>
              <a:t>    } else if (</a:t>
            </a:r>
            <a:r>
              <a:rPr lang="en-US" altLang="zh-CN" dirty="0" err="1"/>
              <a:t>typeof</a:t>
            </a:r>
            <a:r>
              <a:rPr lang="en-US" altLang="zh-CN" dirty="0"/>
              <a:t> exports === "object")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module.exports</a:t>
            </a:r>
            <a:r>
              <a:rPr lang="en-US" altLang="zh-CN" dirty="0"/>
              <a:t> = factory(require("</a:t>
            </a:r>
            <a:r>
              <a:rPr lang="en-US" altLang="zh-CN" dirty="0" err="1"/>
              <a:t>jquery</a:t>
            </a:r>
            <a:r>
              <a:rPr lang="en-US" altLang="zh-CN" dirty="0"/>
              <a:t>"), require("underscore"));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root.Requester</a:t>
            </a:r>
            <a:r>
              <a:rPr lang="en-US" altLang="zh-CN" dirty="0"/>
              <a:t> = factory(root.$, root._);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}(this, function </a:t>
            </a:r>
            <a:r>
              <a:rPr lang="en-US" altLang="zh-CN" dirty="0">
                <a:solidFill>
                  <a:srgbClr val="FF0000"/>
                </a:solidFill>
              </a:rPr>
              <a:t>($, _)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// this is where I defined my module implementation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Requester = { // ... 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Requester;</a:t>
            </a:r>
          </a:p>
          <a:p>
            <a:pPr marL="0" indent="0">
              <a:buNone/>
            </a:pPr>
            <a:r>
              <a:rPr lang="en-US" altLang="zh-CN" dirty="0"/>
              <a:t>}));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18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/>
              <a:t>export default class </a:t>
            </a:r>
            <a:r>
              <a:rPr lang="en-US" altLang="zh-CN" sz="1600" dirty="0" err="1"/>
              <a:t>ReactPage</a:t>
            </a:r>
            <a:r>
              <a:rPr lang="en-US" altLang="zh-CN" sz="1600" dirty="0"/>
              <a:t> extends </a:t>
            </a:r>
            <a:r>
              <a:rPr lang="en-US" altLang="zh-CN" sz="1600" dirty="0" err="1"/>
              <a:t>React.Component</a:t>
            </a: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 constructor(props) {</a:t>
            </a:r>
          </a:p>
          <a:p>
            <a:pPr marL="0" indent="0">
              <a:buNone/>
            </a:pPr>
            <a:r>
              <a:rPr lang="en-US" altLang="zh-CN" sz="1600" dirty="0"/>
              <a:t>        super(props)</a:t>
            </a:r>
          </a:p>
          <a:p>
            <a:pPr marL="0" indent="0">
              <a:buNone/>
            </a:pPr>
            <a:r>
              <a:rPr lang="en-US" altLang="zh-CN" sz="1600" dirty="0"/>
              <a:t>   }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componentDidMount</a:t>
            </a:r>
            <a:r>
              <a:rPr lang="en-US" altLang="zh-CN" sz="1600" dirty="0"/>
              <a:t>() {</a:t>
            </a:r>
          </a:p>
          <a:p>
            <a:pPr marL="0" indent="0">
              <a:buNone/>
            </a:pPr>
            <a:r>
              <a:rPr lang="en-US" altLang="zh-CN" sz="1600" dirty="0"/>
              <a:t>        console.log('</a:t>
            </a:r>
            <a:r>
              <a:rPr lang="en-US" altLang="zh-CN" sz="1600" dirty="0" err="1"/>
              <a:t>componentDidMount</a:t>
            </a:r>
            <a:r>
              <a:rPr lang="en-US" altLang="zh-CN" sz="1600" dirty="0"/>
              <a:t>');   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componentWillUnmount</a:t>
            </a:r>
            <a:r>
              <a:rPr lang="en-US" altLang="zh-CN" sz="1600" dirty="0"/>
              <a:t>() {</a:t>
            </a:r>
          </a:p>
          <a:p>
            <a:pPr marL="0" indent="0">
              <a:buNone/>
            </a:pPr>
            <a:r>
              <a:rPr lang="en-US" altLang="zh-CN" sz="1600" dirty="0"/>
              <a:t>        console.log('</a:t>
            </a:r>
            <a:r>
              <a:rPr lang="en-US" altLang="zh-CN" sz="1600" dirty="0" err="1"/>
              <a:t>componentWillUnmount</a:t>
            </a:r>
            <a:r>
              <a:rPr lang="en-US" altLang="zh-CN" sz="1600" dirty="0"/>
              <a:t>');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render() {</a:t>
            </a:r>
          </a:p>
          <a:p>
            <a:pPr marL="0" indent="0">
              <a:buNone/>
            </a:pPr>
            <a:r>
              <a:rPr lang="en-US" altLang="zh-CN" sz="1600" dirty="0"/>
              <a:t>        return (</a:t>
            </a:r>
          </a:p>
          <a:p>
            <a:pPr marL="0" indent="0">
              <a:buNone/>
            </a:pPr>
            <a:r>
              <a:rPr lang="en-US" altLang="zh-CN" sz="1600" dirty="0"/>
              <a:t>            &lt;div style={{padding: '10px' }}&gt;</a:t>
            </a:r>
          </a:p>
          <a:p>
            <a:pPr marL="0" indent="0">
              <a:buNone/>
            </a:pPr>
            <a:r>
              <a:rPr lang="en-US" altLang="zh-CN" sz="1600" dirty="0"/>
              <a:t>                &lt;h1&gt;Hello, React Page&lt;/h1&gt;</a:t>
            </a:r>
          </a:p>
          <a:p>
            <a:pPr marL="0" indent="0">
              <a:buNone/>
            </a:pPr>
            <a:r>
              <a:rPr lang="en-US" altLang="zh-CN" sz="1600" dirty="0"/>
              <a:t>            &lt;/div&gt;</a:t>
            </a:r>
          </a:p>
          <a:p>
            <a:pPr marL="0" indent="0">
              <a:buNone/>
            </a:pPr>
            <a:r>
              <a:rPr lang="en-US" altLang="zh-CN" sz="1600" dirty="0"/>
              <a:t>        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17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Lifecycle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052736"/>
            <a:ext cx="2875376" cy="54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丰富的插件（</a:t>
            </a:r>
            <a:r>
              <a:rPr lang="en-US" altLang="zh-CN" dirty="0"/>
              <a:t>loader, plugin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方便引用第三方库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打包器而不是加载器</a:t>
            </a:r>
          </a:p>
        </p:txBody>
      </p:sp>
    </p:spTree>
    <p:extLst>
      <p:ext uri="{BB962C8B-B14F-4D97-AF65-F5344CB8AC3E}">
        <p14:creationId xmlns:p14="http://schemas.microsoft.com/office/powerpoint/2010/main" val="2061294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React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('react');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ReactDOM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('react-</a:t>
            </a:r>
            <a:r>
              <a:rPr lang="en-US" altLang="zh-CN" dirty="0" err="1"/>
              <a:t>dom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style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('./app.css');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&lt;div&gt;</a:t>
            </a:r>
          </a:p>
          <a:p>
            <a:pPr marL="0" indent="0">
              <a:buNone/>
            </a:pPr>
            <a:r>
              <a:rPr lang="en-US" altLang="zh-CN" dirty="0"/>
              <a:t>    &lt;h1 </a:t>
            </a:r>
            <a:r>
              <a:rPr lang="en-US" altLang="zh-CN" dirty="0" err="1"/>
              <a:t>className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FF0000"/>
                </a:solidFill>
              </a:rPr>
              <a:t>style.h1</a:t>
            </a:r>
            <a:r>
              <a:rPr lang="en-US" altLang="zh-CN" dirty="0"/>
              <a:t>}&gt;Hello World&lt;/h1&gt;</a:t>
            </a:r>
          </a:p>
          <a:p>
            <a:pPr marL="0" indent="0">
              <a:buNone/>
            </a:pPr>
            <a:r>
              <a:rPr lang="en-US" altLang="zh-CN" dirty="0"/>
              <a:t>    &lt;h2 </a:t>
            </a:r>
            <a:r>
              <a:rPr lang="en-US" altLang="zh-CN" dirty="0" err="1"/>
              <a:t>className</a:t>
            </a:r>
            <a:r>
              <a:rPr lang="en-US" altLang="zh-CN" dirty="0"/>
              <a:t>="h2"&gt;Hello </a:t>
            </a:r>
            <a:r>
              <a:rPr lang="en-US" altLang="zh-CN" dirty="0" err="1"/>
              <a:t>Webpack</a:t>
            </a:r>
            <a:r>
              <a:rPr lang="en-US" altLang="zh-CN" dirty="0"/>
              <a:t>&lt;/h2&gt;</a:t>
            </a:r>
          </a:p>
          <a:p>
            <a:pPr marL="0" indent="0">
              <a:buNone/>
            </a:pPr>
            <a:r>
              <a:rPr lang="en-US" altLang="zh-CN" dirty="0"/>
              <a:t>  &lt;/div&gt;,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module.exports</a:t>
            </a:r>
            <a:r>
              <a:rPr lang="en-US" altLang="zh-CN" dirty="0"/>
              <a:t> = {</a:t>
            </a:r>
          </a:p>
          <a:p>
            <a:pPr marL="0" indent="0">
              <a:buNone/>
            </a:pPr>
            <a:r>
              <a:rPr lang="en-US" altLang="zh-CN" dirty="0"/>
              <a:t>  entry: './</a:t>
            </a:r>
            <a:r>
              <a:rPr lang="en-US" altLang="zh-CN" dirty="0" err="1"/>
              <a:t>main.jsx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output: {</a:t>
            </a:r>
          </a:p>
          <a:p>
            <a:pPr marL="0" indent="0">
              <a:buNone/>
            </a:pPr>
            <a:r>
              <a:rPr lang="en-US" altLang="zh-CN" dirty="0"/>
              <a:t>    filename: 'bundle.js'</a:t>
            </a:r>
          </a:p>
          <a:p>
            <a:pPr marL="0" indent="0">
              <a:buNone/>
            </a:pPr>
            <a:r>
              <a:rPr lang="en-US" altLang="zh-CN" dirty="0"/>
              <a:t>  },</a:t>
            </a:r>
          </a:p>
          <a:p>
            <a:pPr marL="0" indent="0">
              <a:buNone/>
            </a:pPr>
            <a:r>
              <a:rPr lang="en-US" altLang="zh-CN" dirty="0"/>
              <a:t>  module: {</a:t>
            </a:r>
          </a:p>
          <a:p>
            <a:pPr marL="0" indent="0">
              <a:buNone/>
            </a:pPr>
            <a:r>
              <a:rPr lang="en-US" altLang="zh-CN" dirty="0"/>
              <a:t>    loaders:[</a:t>
            </a:r>
          </a:p>
          <a:p>
            <a:pPr marL="0" indent="0">
              <a:buNone/>
            </a:pPr>
            <a:r>
              <a:rPr lang="en-US" altLang="zh-CN" dirty="0"/>
              <a:t>      { test: /\.</a:t>
            </a:r>
            <a:r>
              <a:rPr lang="en-US" altLang="zh-CN" dirty="0" err="1"/>
              <a:t>js</a:t>
            </a:r>
            <a:r>
              <a:rPr lang="en-US" altLang="zh-CN" dirty="0"/>
              <a:t>[x]?$/,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/, loader: '</a:t>
            </a:r>
            <a:r>
              <a:rPr lang="en-US" altLang="zh-CN" dirty="0" err="1"/>
              <a:t>babel-loader?presets</a:t>
            </a:r>
            <a:r>
              <a:rPr lang="en-US" altLang="zh-CN" dirty="0"/>
              <a:t>[]=es2015&amp;presets[]=react' },</a:t>
            </a:r>
          </a:p>
          <a:p>
            <a:pPr marL="0" indent="0">
              <a:buNone/>
            </a:pPr>
            <a:r>
              <a:rPr lang="en-US" altLang="zh-CN" dirty="0"/>
              <a:t>      { test: /\.</a:t>
            </a:r>
            <a:r>
              <a:rPr lang="en-US" altLang="zh-CN" dirty="0" err="1"/>
              <a:t>css</a:t>
            </a:r>
            <a:r>
              <a:rPr lang="en-US" altLang="zh-CN" dirty="0"/>
              <a:t>$/, loader: '</a:t>
            </a:r>
            <a:r>
              <a:rPr lang="en-US" altLang="zh-CN" dirty="0" err="1"/>
              <a:t>style-loader!css-loader?modules</a:t>
            </a:r>
            <a:r>
              <a:rPr lang="en-US" altLang="zh-CN" dirty="0"/>
              <a:t>' }</a:t>
            </a:r>
          </a:p>
          <a:p>
            <a:pPr marL="0" indent="0">
              <a:buNone/>
            </a:pPr>
            <a:r>
              <a:rPr lang="en-US" altLang="zh-CN" dirty="0"/>
              <a:t>    ]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31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lib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" y="1035349"/>
            <a:ext cx="9130158" cy="47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生成公共库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'react-</a:t>
            </a:r>
            <a:r>
              <a:rPr lang="en-US" altLang="zh-CN" sz="2000" dirty="0" err="1"/>
              <a:t>addons</a:t>
            </a:r>
            <a:r>
              <a:rPr lang="en-US" altLang="zh-CN" sz="2000" dirty="0"/>
              <a:t>-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-transition-group';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};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_React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_React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React };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'react-</a:t>
            </a:r>
            <a:r>
              <a:rPr lang="en-US" altLang="zh-CN" sz="2000" dirty="0" err="1"/>
              <a:t>dom</a:t>
            </a:r>
            <a:r>
              <a:rPr lang="en-US" altLang="zh-CN" sz="2000" dirty="0"/>
              <a:t>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};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28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重新导出目标库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ReactDOM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ReactDOM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{React}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= React;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ReactCSSTransitionGroup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ReactCSSTransitionGroup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634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dirty="0"/>
              <a:t> 'react': {</a:t>
            </a:r>
          </a:p>
          <a:p>
            <a:pPr marL="0" indent="0">
              <a:buNone/>
            </a:pPr>
            <a:r>
              <a:rPr lang="en-US" altLang="zh-CN" sz="1200" dirty="0"/>
              <a:t>            root: 'React',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ReactCSSTransitionGroup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'react-transition':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ReactTransition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'react-transition',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'react-transition',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'react-transition'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2487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React-router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&lt;Router history={</a:t>
            </a:r>
            <a:r>
              <a:rPr lang="en-US" altLang="zh-CN" sz="2400" dirty="0" err="1"/>
              <a:t>withExampleBasename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browserHistory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browserHistory.getCurrentLocation</a:t>
            </a:r>
            <a:r>
              <a:rPr lang="en-US" altLang="zh-CN" sz="2400" dirty="0"/>
              <a:t>().pathname</a:t>
            </a:r>
            <a:r>
              <a:rPr lang="en-US" altLang="zh-CN" sz="2400" dirty="0"/>
              <a:t>)}&gt;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path="/" component={Home}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</a:t>
            </a:r>
            <a:r>
              <a:rPr lang="en-US" altLang="zh-CN" sz="2400" dirty="0" err="1"/>
              <a:t>react_page</a:t>
            </a:r>
            <a:r>
              <a:rPr lang="en-US" altLang="zh-CN" sz="2400" dirty="0"/>
              <a:t>" component={</a:t>
            </a:r>
            <a:r>
              <a:rPr lang="en-US" altLang="zh-CN" sz="2400" dirty="0" err="1"/>
              <a:t>ReactPage</a:t>
            </a:r>
            <a:r>
              <a:rPr lang="en-US" altLang="zh-CN" sz="2400" dirty="0"/>
              <a:t>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path="/form" component={Form}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</a:t>
            </a:r>
            <a:r>
              <a:rPr lang="en-US" altLang="zh-CN" sz="2400" dirty="0" err="1"/>
              <a:t>jmui</a:t>
            </a:r>
            <a:r>
              <a:rPr lang="en-US" altLang="zh-CN" sz="2400" dirty="0"/>
              <a:t>" component={JMUI}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path="/animation" component={Animation} /&gt;</a:t>
            </a:r>
          </a:p>
          <a:p>
            <a:pPr marL="0" indent="0">
              <a:buNone/>
            </a:pPr>
            <a:r>
              <a:rPr lang="en-US" altLang="zh-CN" sz="2400" dirty="0"/>
              <a:t>      {routes}</a:t>
            </a:r>
          </a:p>
          <a:p>
            <a:pPr marL="0" indent="0">
              <a:buNone/>
            </a:pPr>
            <a:r>
              <a:rPr lang="en-US" altLang="zh-CN" sz="2400" dirty="0"/>
              <a:t>      &lt;Route path="/music" component={Music} /&gt;</a:t>
            </a:r>
          </a:p>
          <a:p>
            <a:pPr marL="0" indent="0">
              <a:buNone/>
            </a:pPr>
            <a:r>
              <a:rPr lang="en-US" altLang="zh-CN" sz="2400" dirty="0"/>
              <a:t>&lt;/Router&gt;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9185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552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单页应用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实现局部加载</a:t>
            </a:r>
            <a:endParaRPr lang="en-US" altLang="zh-CN" dirty="0"/>
          </a:p>
          <a:p>
            <a:pPr lvl="1"/>
            <a:r>
              <a:rPr lang="zh-CN" altLang="en-US" dirty="0"/>
              <a:t>在前端保持当前状态（如播放音乐）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13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org.swinglife.controller.HelloServlet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&lt;servlet-name&gt;&lt;/servlet-name&gt;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的名称</a:t>
            </a:r>
          </a:p>
          <a:p>
            <a:r>
              <a:rPr lang="en-US" altLang="zh-CN" dirty="0"/>
              <a:t>&lt;servlet-class&gt;&lt;/servlet-class&gt;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的类名称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&lt;init-</a:t>
            </a:r>
            <a:r>
              <a:rPr lang="en-US" altLang="zh-CN" dirty="0" err="1"/>
              <a:t>param</a:t>
            </a:r>
            <a:r>
              <a:rPr lang="en-US" altLang="zh-CN" dirty="0"/>
              <a:t>&gt;&lt;/init-</a:t>
            </a:r>
            <a:r>
              <a:rPr lang="en-US" altLang="zh-CN" dirty="0" err="1"/>
              <a:t>param</a:t>
            </a:r>
            <a:r>
              <a:rPr lang="en-US" altLang="zh-CN" dirty="0"/>
              <a:t>&gt; </a:t>
            </a:r>
            <a:r>
              <a:rPr lang="zh-CN" altLang="en-US" dirty="0"/>
              <a:t>用来定义参数，可有多个</a:t>
            </a:r>
            <a:r>
              <a:rPr lang="en-US" altLang="zh-CN" dirty="0"/>
              <a:t>init-</a:t>
            </a:r>
            <a:r>
              <a:rPr lang="en-US" altLang="zh-CN" dirty="0" err="1"/>
              <a:t>param</a:t>
            </a:r>
            <a:r>
              <a:rPr lang="zh-CN" altLang="en-US" dirty="0"/>
              <a:t>。在</a:t>
            </a:r>
            <a:r>
              <a:rPr lang="en-US" altLang="zh-CN" dirty="0"/>
              <a:t>servlet</a:t>
            </a:r>
            <a:r>
              <a:rPr lang="zh-CN" altLang="en-US" dirty="0"/>
              <a:t>类中通过</a:t>
            </a:r>
            <a:r>
              <a:rPr lang="en-US" altLang="zh-CN" dirty="0"/>
              <a:t>getInitParamenter(String name)</a:t>
            </a:r>
            <a:r>
              <a:rPr lang="zh-CN" altLang="en-US" dirty="0"/>
              <a:t>方法访问初始化参数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&lt;load-on-startup&gt;&lt;/load-on- startup&gt;</a:t>
            </a:r>
            <a:r>
              <a:rPr lang="zh-CN" altLang="en-US" dirty="0"/>
              <a:t>指定当</a:t>
            </a:r>
            <a:r>
              <a:rPr lang="en-US" altLang="zh-CN" dirty="0"/>
              <a:t>Web</a:t>
            </a:r>
            <a:r>
              <a:rPr lang="zh-CN" altLang="en-US" dirty="0"/>
              <a:t>应用启动时，装载</a:t>
            </a:r>
            <a:r>
              <a:rPr lang="en-US" altLang="zh-CN" dirty="0"/>
              <a:t>Servlet</a:t>
            </a:r>
            <a:r>
              <a:rPr lang="zh-CN" altLang="en-US" dirty="0"/>
              <a:t>的次序。当值为正数或零时：</a:t>
            </a:r>
            <a:r>
              <a:rPr lang="en-US" altLang="zh-CN" dirty="0"/>
              <a:t>Servlet</a:t>
            </a:r>
            <a:r>
              <a:rPr lang="zh-CN" altLang="en-US" dirty="0"/>
              <a:t>容器先加载数值小的</a:t>
            </a:r>
            <a:r>
              <a:rPr lang="en-US" altLang="zh-CN" dirty="0"/>
              <a:t>servlet</a:t>
            </a:r>
            <a:r>
              <a:rPr lang="zh-CN" altLang="en-US" dirty="0"/>
              <a:t>，再依次 加载其他数值大的</a:t>
            </a:r>
            <a:r>
              <a:rPr lang="en-US" altLang="zh-CN" dirty="0"/>
              <a:t>servlet</a:t>
            </a:r>
            <a:r>
              <a:rPr lang="zh-CN" altLang="en-US" dirty="0"/>
              <a:t>。当值为负或未定义：</a:t>
            </a:r>
            <a:r>
              <a:rPr lang="en-US" altLang="zh-CN" dirty="0"/>
              <a:t>Servlet</a:t>
            </a:r>
            <a:r>
              <a:rPr lang="zh-CN" altLang="en-US" dirty="0"/>
              <a:t>容器将在</a:t>
            </a:r>
            <a:r>
              <a:rPr lang="en-US" altLang="zh-CN" dirty="0"/>
              <a:t>Web</a:t>
            </a:r>
            <a:r>
              <a:rPr lang="zh-CN" altLang="en-US" dirty="0"/>
              <a:t>客户首次访问这个</a:t>
            </a:r>
            <a:r>
              <a:rPr lang="en-US" altLang="zh-CN" dirty="0"/>
              <a:t>servlet</a:t>
            </a:r>
            <a:r>
              <a:rPr lang="zh-CN" altLang="en-US" dirty="0"/>
              <a:t>时加载它。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&lt;servlet-mapping&gt;&lt;/servlet-mapping&gt; </a:t>
            </a:r>
            <a:r>
              <a:rPr lang="zh-CN" altLang="en-US" dirty="0"/>
              <a:t>用来定义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  <a:r>
              <a:rPr lang="zh-CN" altLang="en-US" dirty="0"/>
              <a:t>，包含两个子元素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的配置当中，</a:t>
            </a:r>
            <a:r>
              <a:rPr lang="en-US" altLang="zh-CN" sz="2400" dirty="0"/>
              <a:t>&lt;load-on-startup&gt;5&lt;/load-on-startup&gt;</a:t>
            </a:r>
            <a:r>
              <a:rPr lang="zh-CN" altLang="en-US" sz="2400" dirty="0"/>
              <a:t>的含义是：</a:t>
            </a:r>
          </a:p>
          <a:p>
            <a:pPr>
              <a:buNone/>
            </a:pPr>
            <a:r>
              <a:rPr lang="zh-CN" altLang="en-US" sz="2400" dirty="0"/>
              <a:t>标记容器是否在启动的时候就加载这个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。</a:t>
            </a:r>
          </a:p>
          <a:p>
            <a:pPr>
              <a:buNone/>
            </a:pPr>
            <a:r>
              <a:rPr lang="zh-CN" altLang="en-US" sz="2400" dirty="0"/>
              <a:t>当值为</a:t>
            </a:r>
            <a:r>
              <a:rPr lang="en-US" altLang="zh-CN" sz="2400" dirty="0"/>
              <a:t>0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时，表示容器在应用启动时就加载这个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；</a:t>
            </a:r>
          </a:p>
          <a:p>
            <a:pPr>
              <a:buNone/>
            </a:pPr>
            <a:r>
              <a:rPr lang="zh-CN" altLang="en-US" sz="2400" dirty="0"/>
              <a:t>当是一个负数时或者没有指定时，则指示容器在该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被选择时才加载。</a:t>
            </a:r>
          </a:p>
          <a:p>
            <a:pPr>
              <a:buNone/>
            </a:pPr>
            <a:r>
              <a:rPr lang="zh-CN" altLang="en-US" sz="2400" dirty="0"/>
              <a:t>正数的值越小，启动该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>
                <a:hlinkClick r:id="rId2" tooltip="Java EE知识库"/>
              </a:rPr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32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23977</TotalTime>
  <Words>3305</Words>
  <Application>Microsoft Office PowerPoint</Application>
  <PresentationFormat>全屏显示(4:3)</PresentationFormat>
  <Paragraphs>492</Paragraphs>
  <Slides>48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宋体</vt:lpstr>
      <vt:lpstr>Arial</vt:lpstr>
      <vt:lpstr>Calibri</vt:lpstr>
      <vt:lpstr>Courier New</vt:lpstr>
      <vt:lpstr>Office 主题</vt:lpstr>
      <vt:lpstr>IFE系统设计</vt:lpstr>
      <vt:lpstr>IFE架构</vt:lpstr>
      <vt:lpstr>Web Service</vt:lpstr>
      <vt:lpstr>servlet</vt:lpstr>
      <vt:lpstr>servlet</vt:lpstr>
      <vt:lpstr>servlet</vt:lpstr>
      <vt:lpstr>load-on-startup</vt:lpstr>
      <vt:lpstr>url-pattern</vt:lpstr>
      <vt:lpstr>DispatcherServlet</vt:lpstr>
      <vt:lpstr>DispatcherServlet</vt:lpstr>
      <vt:lpstr>mvc-context</vt:lpstr>
      <vt:lpstr>Default servlet</vt:lpstr>
      <vt:lpstr>RESTful架构</vt:lpstr>
      <vt:lpstr>状态转化 </vt:lpstr>
      <vt:lpstr>test</vt:lpstr>
      <vt:lpstr>web controller</vt:lpstr>
      <vt:lpstr>service controller</vt:lpstr>
      <vt:lpstr>service controller</vt:lpstr>
      <vt:lpstr>mvc-context</vt:lpstr>
      <vt:lpstr>Exception Handling in Spring MVC</vt:lpstr>
      <vt:lpstr>Controller Based Exception Handling</vt:lpstr>
      <vt:lpstr>Mybatis</vt:lpstr>
      <vt:lpstr>config</vt:lpstr>
      <vt:lpstr>mapper interface</vt:lpstr>
      <vt:lpstr>mapper xml</vt:lpstr>
      <vt:lpstr>@Transitional</vt:lpstr>
      <vt:lpstr>Isolation</vt:lpstr>
      <vt:lpstr>Propagation </vt:lpstr>
      <vt:lpstr>log4j</vt:lpstr>
      <vt:lpstr>junit</vt:lpstr>
      <vt:lpstr>jmockit</vt:lpstr>
      <vt:lpstr>web</vt:lpstr>
      <vt:lpstr>非模块化</vt:lpstr>
      <vt:lpstr>requirejs</vt:lpstr>
      <vt:lpstr>umd</vt:lpstr>
      <vt:lpstr>react</vt:lpstr>
      <vt:lpstr>Lifecycle</vt:lpstr>
      <vt:lpstr>webpack</vt:lpstr>
      <vt:lpstr>webpack</vt:lpstr>
      <vt:lpstr>webpack</vt:lpstr>
      <vt:lpstr>3rd party lib</vt:lpstr>
      <vt:lpstr>生成公共库</vt:lpstr>
      <vt:lpstr>重新导出目标库</vt:lpstr>
      <vt:lpstr>external</vt:lpstr>
      <vt:lpstr>React-router</vt:lpstr>
      <vt:lpstr>redux</vt:lpstr>
      <vt:lpstr>单页应用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636</cp:revision>
  <dcterms:created xsi:type="dcterms:W3CDTF">2015-01-17T15:47:40Z</dcterms:created>
  <dcterms:modified xsi:type="dcterms:W3CDTF">2017-02-12T16:29:40Z</dcterms:modified>
</cp:coreProperties>
</file>