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59" r:id="rId3"/>
    <p:sldId id="284" r:id="rId4"/>
    <p:sldId id="285" r:id="rId5"/>
    <p:sldId id="286" r:id="rId6"/>
    <p:sldId id="283" r:id="rId7"/>
    <p:sldId id="355" r:id="rId8"/>
    <p:sldId id="282" r:id="rId9"/>
    <p:sldId id="291" r:id="rId10"/>
    <p:sldId id="306" r:id="rId11"/>
    <p:sldId id="288" r:id="rId12"/>
    <p:sldId id="305" r:id="rId13"/>
    <p:sldId id="307" r:id="rId14"/>
    <p:sldId id="293" r:id="rId15"/>
    <p:sldId id="360" r:id="rId16"/>
    <p:sldId id="361" r:id="rId17"/>
    <p:sldId id="272" r:id="rId18"/>
    <p:sldId id="362" r:id="rId19"/>
    <p:sldId id="275" r:id="rId20"/>
    <p:sldId id="301" r:id="rId21"/>
    <p:sldId id="302" r:id="rId22"/>
    <p:sldId id="303" r:id="rId23"/>
    <p:sldId id="349" r:id="rId24"/>
    <p:sldId id="350" r:id="rId25"/>
    <p:sldId id="357" r:id="rId26"/>
    <p:sldId id="358" r:id="rId27"/>
    <p:sldId id="356" r:id="rId28"/>
    <p:sldId id="340" r:id="rId29"/>
    <p:sldId id="341" r:id="rId30"/>
    <p:sldId id="292" r:id="rId31"/>
    <p:sldId id="294" r:id="rId32"/>
    <p:sldId id="311" r:id="rId33"/>
    <p:sldId id="313" r:id="rId34"/>
    <p:sldId id="343" r:id="rId35"/>
    <p:sldId id="345" r:id="rId36"/>
    <p:sldId id="347" r:id="rId37"/>
    <p:sldId id="300" r:id="rId38"/>
    <p:sldId id="310" r:id="rId39"/>
    <p:sldId id="298" r:id="rId40"/>
    <p:sldId id="299" r:id="rId41"/>
    <p:sldId id="351" r:id="rId42"/>
    <p:sldId id="353" r:id="rId43"/>
    <p:sldId id="336" r:id="rId44"/>
    <p:sldId id="315" r:id="rId45"/>
    <p:sldId id="316" r:id="rId46"/>
    <p:sldId id="274" r:id="rId47"/>
    <p:sldId id="317" r:id="rId48"/>
    <p:sldId id="318" r:id="rId49"/>
    <p:sldId id="319" r:id="rId50"/>
    <p:sldId id="335" r:id="rId51"/>
    <p:sldId id="308" r:id="rId52"/>
    <p:sldId id="321" r:id="rId53"/>
    <p:sldId id="322" r:id="rId54"/>
    <p:sldId id="320" r:id="rId55"/>
    <p:sldId id="278" r:id="rId56"/>
    <p:sldId id="259" r:id="rId57"/>
    <p:sldId id="328" r:id="rId58"/>
    <p:sldId id="330" r:id="rId59"/>
    <p:sldId id="331" r:id="rId60"/>
    <p:sldId id="332" r:id="rId61"/>
    <p:sldId id="329" r:id="rId62"/>
    <p:sldId id="327" r:id="rId63"/>
    <p:sldId id="333" r:id="rId64"/>
    <p:sldId id="354" r:id="rId65"/>
    <p:sldId id="323" r:id="rId66"/>
    <p:sldId id="348" r:id="rId67"/>
    <p:sldId id="334" r:id="rId68"/>
    <p:sldId id="324" r:id="rId69"/>
    <p:sldId id="326" r:id="rId70"/>
    <p:sldId id="325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46" d="100"/>
          <a:sy n="46" d="100"/>
        </p:scale>
        <p:origin x="-184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B5%8F%E8%A7%88%E5%99%A8" TargetMode="External"/><Relationship Id="rId3" Type="http://schemas.openxmlformats.org/officeDocument/2006/relationships/hyperlink" Target="https://zh.wikipedia.org/wiki/Java" TargetMode="External"/><Relationship Id="rId7" Type="http://schemas.openxmlformats.org/officeDocument/2006/relationships/hyperlink" Target="https://zh.wikipedia.org/wiki/%E5%AE%A2%E6%88%B7%E7%AB%AF" TargetMode="External"/><Relationship Id="rId12" Type="http://schemas.openxmlformats.org/officeDocument/2006/relationships/hyperlink" Target="https://zh.wikipedia.org/wiki/%E5%AE%89%E5%85%A8%E7%AD%96%E7%95%A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Web" TargetMode="External"/><Relationship Id="rId11" Type="http://schemas.openxmlformats.org/officeDocument/2006/relationships/hyperlink" Target="https://zh.wikipedia.org/wiki/Hello_World%E7%A8%8B%E5%BA%8F" TargetMode="External"/><Relationship Id="rId5" Type="http://schemas.openxmlformats.org/officeDocument/2006/relationships/hyperlink" Target="https://zh.wikipedia.org/wiki/%E7%A8%8B%E5%BA%8F" TargetMode="External"/><Relationship Id="rId10" Type="http://schemas.openxmlformats.org/officeDocument/2006/relationships/hyperlink" Target="https://zh.wikipedia.org/wiki/%E5%BA%94%E7%94%A8%E7%A8%8B%E5%BA%8F" TargetMode="External"/><Relationship Id="rId4" Type="http://schemas.openxmlformats.org/officeDocument/2006/relationships/hyperlink" Target="https://zh.wikipedia.org/wiki/%E6%9C%8D%E5%8A%A1%E5%99%A8" TargetMode="External"/><Relationship Id="rId9" Type="http://schemas.openxmlformats.org/officeDocument/2006/relationships/hyperlink" Target="https://zh.wikipedia.org/wiki/%E6%8F%92%E4%BB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IFE</a:t>
            </a:r>
            <a:r>
              <a:rPr lang="zh-CN" altLang="en-US" smtClean="0"/>
              <a:t>目前</a:t>
            </a:r>
            <a:r>
              <a:rPr lang="zh-CN" altLang="en-US" dirty="0" smtClean="0"/>
              <a:t>使用的就是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文件目录分两部分，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代码部分和前端页面部分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xmlns="http://java.sun.com/xml/ns/javaee"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 http://java.sun.com/xml/ns/javaee/web-app_2_5.xsd"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"2.5"&gt;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&lt;display-name&gt;services&lt;/display-name&gt;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webAppRootKey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ife.services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/applicationContext.xml&lt;/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-name&gt;log4jConfigLocation&lt;/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/log4j.properties&lt;/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-name&gt;log4jRefreshInterval&lt;/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-value&gt;6000&lt;/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&lt;listener-class&gt;org.springframework.web.util.Log4jConfigListener&lt;/listener-class&gt;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com.fairlink.ifeservice.contextlistener.ContextStartListener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com.fairlink.ifeservice.filter.UserSessionListener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-pattern&gt;/fonts/*&lt;/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-pattern&gt;/pages/*&lt;/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-pattern&gt;/images/*&lt;/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-pattern&gt;/favicon.ico&lt;/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-pattern&gt;*.jsp&lt;/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/spring-mvc.xml&lt;/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com.fairlink.webapp.controllers.RootSessionFilter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&lt;/filter-mapping&gt;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com.sun.jersey.spi.spring.container.servlet.SpringServlet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com.sun.jersey.config.property.packages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&lt;load-on-startup&gt;2&lt;/load-on-startup&gt;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org.springframework.web.filter.CharacterEncodingFilter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-name&gt;encoding&lt;/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-value&gt;UTF-8&lt;/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forceEncoding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org.springframework.web.filter.HiddenHttpMethodFilter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com.thetransactioncompany.cors.CORSFilter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cors.allowOrigin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cors.supportedMethods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-value&gt;GET, POST, HEAD, PUT, DELETE&lt;/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cors.supportedHeaders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-value&gt;Accept, Origin, X-Requested-With, Content-Type, Last-Modified&lt;/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cors.exposedHeaders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-value&gt;Set-Cookie&lt;/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cors.supportsCredentials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&lt;session-timeout&gt;5&lt;/session-timeout&gt;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&lt;/session-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&lt;error-page&gt;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&lt;error-code&gt;404&lt;/error-code&gt;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&lt;location&gt;/index.jsp&lt;/location&gt;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&lt;/error-page&gt;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paymentHttps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HTTPSonly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-pattern&gt;/payment&lt;/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webOrderPay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&lt;transport-guarantee&gt;CONFIDENTIAL&lt;/transport-guarantee&gt;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&lt;display-name&gt;resource&lt;/display-name&gt;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&lt;transport-guarantee&gt;NONE&lt;/transport-guarantee&gt;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Servlet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Server Applet</a:t>
            </a:r>
            <a:r>
              <a:rPr lang="zh-CN" altLang="en-US" dirty="0" smtClean="0"/>
              <a:t>），全称</a:t>
            </a:r>
            <a:r>
              <a:rPr lang="en-US" altLang="zh-CN" b="1" dirty="0" smtClean="0"/>
              <a:t>Java Servlet</a:t>
            </a:r>
            <a:r>
              <a:rPr lang="zh-CN" altLang="en-US" dirty="0" smtClean="0"/>
              <a:t>，未有中文译文。是用</a:t>
            </a:r>
            <a:r>
              <a:rPr lang="en-US" altLang="zh-CN" dirty="0" smtClean="0">
                <a:hlinkClick r:id="rId3" tooltip="Java"/>
              </a:rPr>
              <a:t>Java</a:t>
            </a:r>
            <a:r>
              <a:rPr lang="zh-CN" altLang="en-US" dirty="0" smtClean="0"/>
              <a:t>编写的</a:t>
            </a:r>
            <a:r>
              <a:rPr lang="zh-CN" altLang="en-US" dirty="0" smtClean="0">
                <a:hlinkClick r:id="rId4" tooltip="服务器"/>
              </a:rPr>
              <a:t>服务器</a:t>
            </a:r>
            <a:r>
              <a:rPr lang="zh-CN" altLang="en-US" dirty="0" smtClean="0"/>
              <a:t>端</a:t>
            </a:r>
            <a:r>
              <a:rPr lang="zh-CN" altLang="en-US" dirty="0" smtClean="0">
                <a:hlinkClick r:id="rId5" tooltip="程序"/>
              </a:rPr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Applet</a:t>
            </a:r>
            <a:r>
              <a:rPr lang="zh-CN" altLang="en-US" dirty="0" smtClean="0"/>
              <a:t>或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小应用程序</a:t>
            </a:r>
            <a:r>
              <a:rPr lang="zh-CN" altLang="en-US" dirty="0" smtClean="0"/>
              <a:t>是一种在</a:t>
            </a:r>
            <a:r>
              <a:rPr lang="en-US" altLang="zh-CN" dirty="0" smtClean="0">
                <a:hlinkClick r:id="rId6" tooltip="Web"/>
              </a:rPr>
              <a:t>Web</a:t>
            </a:r>
            <a:r>
              <a:rPr lang="zh-CN" altLang="en-US" dirty="0" smtClean="0"/>
              <a:t>环境下，运行于</a:t>
            </a:r>
            <a:r>
              <a:rPr lang="zh-CN" altLang="en-US" dirty="0" smtClean="0">
                <a:hlinkClick r:id="rId7" tooltip="客户端"/>
              </a:rPr>
              <a:t>客户端</a:t>
            </a:r>
            <a:r>
              <a:rPr lang="zh-CN" altLang="en-US" dirty="0" smtClean="0"/>
              <a:t>的</a:t>
            </a:r>
            <a:r>
              <a:rPr lang="en-US" altLang="zh-CN" dirty="0" smtClean="0">
                <a:hlinkClick r:id="rId3" tooltip="Java"/>
              </a:rPr>
              <a:t>Java</a:t>
            </a:r>
            <a:r>
              <a:rPr lang="zh-CN" altLang="en-US" dirty="0" smtClean="0"/>
              <a:t>程序组件。</a:t>
            </a:r>
          </a:p>
          <a:p>
            <a:r>
              <a:rPr lang="en-US" altLang="zh-CN" dirty="0" smtClean="0"/>
              <a:t>Applet</a:t>
            </a:r>
            <a:r>
              <a:rPr lang="zh-CN" altLang="en-US" dirty="0" smtClean="0"/>
              <a:t>必须运行于某个特定的“容器”，这个容器可以是</a:t>
            </a:r>
            <a:r>
              <a:rPr lang="zh-CN" altLang="en-US" dirty="0" smtClean="0">
                <a:hlinkClick r:id="rId8" tooltip="浏览器"/>
              </a:rPr>
              <a:t>浏览器</a:t>
            </a:r>
            <a:r>
              <a:rPr lang="zh-CN" altLang="en-US" dirty="0" smtClean="0"/>
              <a:t>本身，也可以是通过各种</a:t>
            </a:r>
            <a:r>
              <a:rPr lang="zh-CN" altLang="en-US" dirty="0" smtClean="0">
                <a:hlinkClick r:id="rId9" tooltip="插件"/>
              </a:rPr>
              <a:t>插件</a:t>
            </a:r>
            <a:r>
              <a:rPr lang="zh-CN" altLang="en-US" dirty="0" smtClean="0"/>
              <a:t>，或者包括支持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的移动设备在内的其他各种程序来运行。与一般的</a:t>
            </a:r>
            <a:r>
              <a:rPr lang="en-US" altLang="zh-CN" dirty="0" smtClean="0"/>
              <a:t>Java</a:t>
            </a:r>
            <a:r>
              <a:rPr lang="zh-CN" altLang="en-US" dirty="0" smtClean="0">
                <a:hlinkClick r:id="rId10" tooltip="应用程序"/>
              </a:rPr>
              <a:t>应用程序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不是通过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方法来运行的（参见</a:t>
            </a:r>
            <a:r>
              <a:rPr lang="en-US" altLang="zh-CN" dirty="0" smtClean="0">
                <a:hlinkClick r:id="rId11" tooltip="Hello World程序"/>
              </a:rPr>
              <a:t>Java</a:t>
            </a:r>
            <a:r>
              <a:rPr lang="zh-CN" altLang="en-US" dirty="0" smtClean="0">
                <a:hlinkClick r:id="rId11" tooltip="Hello World程序"/>
              </a:rPr>
              <a:t>的</a:t>
            </a:r>
            <a:r>
              <a:rPr lang="en-US" altLang="zh-CN" dirty="0" smtClean="0">
                <a:hlinkClick r:id="rId11" tooltip="Hello World程序"/>
              </a:rPr>
              <a:t>Hello World</a:t>
            </a:r>
            <a:r>
              <a:rPr lang="zh-CN" altLang="en-US" dirty="0" smtClean="0">
                <a:hlinkClick r:id="rId11" tooltip="Hello World程序"/>
              </a:rPr>
              <a:t>程序</a:t>
            </a:r>
            <a:r>
              <a:rPr lang="zh-CN" altLang="en-US" dirty="0" smtClean="0"/>
              <a:t>和</a:t>
            </a:r>
            <a:r>
              <a:rPr lang="en-US" altLang="zh-CN" dirty="0" smtClean="0">
                <a:hlinkClick r:id="rId11" tooltip="Hello World程序"/>
              </a:rPr>
              <a:t>Java Applet</a:t>
            </a:r>
            <a:r>
              <a:rPr lang="zh-CN" altLang="en-US" dirty="0" smtClean="0">
                <a:hlinkClick r:id="rId11" tooltip="Hello World程序"/>
              </a:rPr>
              <a:t>的</a:t>
            </a:r>
            <a:r>
              <a:rPr lang="en-US" altLang="zh-CN" dirty="0" smtClean="0">
                <a:hlinkClick r:id="rId11" tooltip="Hello World程序"/>
              </a:rPr>
              <a:t>Hello World</a:t>
            </a:r>
            <a:r>
              <a:rPr lang="zh-CN" altLang="en-US" dirty="0" smtClean="0">
                <a:hlinkClick r:id="rId11" tooltip="Hello World程序"/>
              </a:rPr>
              <a:t>程序</a:t>
            </a:r>
            <a:r>
              <a:rPr lang="zh-CN" altLang="en-US" dirty="0" smtClean="0"/>
              <a:t>）。在运行时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通常会与用户进行互动，显示动态的画面，并且还会遵循严格的安全检查，阻止潜在的不安全因素（例如根据</a:t>
            </a:r>
            <a:r>
              <a:rPr lang="zh-CN" altLang="en-US" dirty="0" smtClean="0">
                <a:hlinkClick r:id="rId12" tooltip="安全策略"/>
              </a:rPr>
              <a:t>安全策略</a:t>
            </a:r>
            <a:r>
              <a:rPr lang="zh-CN" altLang="en-US" dirty="0" smtClean="0"/>
              <a:t>，限制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对客户端文件系统的访问）。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HTTP" TargetMode="External"/><Relationship Id="rId3" Type="http://schemas.openxmlformats.org/officeDocument/2006/relationships/hyperlink" Target="https://zh.wikipedia.org/wiki/Jakarta%E9%A1%B9%E7%9B%AE" TargetMode="External"/><Relationship Id="rId7" Type="http://schemas.openxmlformats.org/officeDocument/2006/relationships/hyperlink" Target="https://zh.wikipedia.org/wiki/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JavaServer_Page" TargetMode="External"/><Relationship Id="rId5" Type="http://schemas.openxmlformats.org/officeDocument/2006/relationships/hyperlink" Target="https://zh.wikipedia.org/wiki/Sun_Microsystems" TargetMode="External"/><Relationship Id="rId10" Type="http://schemas.openxmlformats.org/officeDocument/2006/relationships/hyperlink" Target="https://zh.wikipedia.org/wiki/Web%E6%9C%8D%E5%8A%A1%E5%99%A8" TargetMode="External"/><Relationship Id="rId4" Type="http://schemas.openxmlformats.org/officeDocument/2006/relationships/hyperlink" Target="https://zh.wikipedia.org/wiki/Servlet" TargetMode="External"/><Relationship Id="rId9" Type="http://schemas.openxmlformats.org/officeDocument/2006/relationships/hyperlink" Target="https://zh.wikipedia.org/wiki/%E6%9C%8D%E5%8A%A1%E5%99%A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object/2" TargetMode="External"/><Relationship Id="rId2" Type="http://schemas.openxmlformats.org/officeDocument/2006/relationships/hyperlink" Target="http://localhost:8080/SpringMVC_01/objec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&amp; 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 beginner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&lt;listener&gt;</a:t>
            </a:r>
          </a:p>
          <a:p>
            <a:pPr>
              <a:buNone/>
            </a:pPr>
            <a:r>
              <a:rPr lang="en-US" altLang="zh-CN" sz="1800" dirty="0" smtClean="0"/>
              <a:t>        &lt;listener-class&gt;</a:t>
            </a:r>
            <a:r>
              <a:rPr lang="en-US" altLang="zh-CN" sz="1800" dirty="0" err="1" smtClean="0"/>
              <a:t>org.swinglife.controller.ContextStartListener</a:t>
            </a:r>
            <a:r>
              <a:rPr lang="en-US" altLang="zh-CN" sz="1800" dirty="0" smtClean="0"/>
              <a:t>&lt;/listener-class&gt;</a:t>
            </a:r>
          </a:p>
          <a:p>
            <a:pPr>
              <a:buNone/>
            </a:pPr>
            <a:r>
              <a:rPr lang="en-US" altLang="zh-CN" sz="1800" dirty="0" smtClean="0"/>
              <a:t>&lt;/listener&gt;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b="1" dirty="0" smtClean="0"/>
              <a:t>public class </a:t>
            </a:r>
            <a:r>
              <a:rPr lang="en-US" altLang="zh-CN" sz="1800" b="1" dirty="0" err="1" smtClean="0"/>
              <a:t>ContextStartListener</a:t>
            </a:r>
            <a:r>
              <a:rPr lang="en-US" altLang="zh-CN" sz="1800" b="1" dirty="0" smtClean="0"/>
              <a:t> implements </a:t>
            </a:r>
            <a:r>
              <a:rPr lang="en-US" altLang="zh-CN" sz="1800" b="1" dirty="0" err="1" smtClean="0"/>
              <a:t>ServletContextListener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</a:p>
          <a:p>
            <a:pPr>
              <a:buNone/>
            </a:pPr>
            <a:r>
              <a:rPr lang="en-US" altLang="zh-CN" sz="1800" dirty="0" smtClean="0"/>
              <a:t>@Override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contextDestroyed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ServletContextEvent</a:t>
            </a:r>
            <a:r>
              <a:rPr lang="en-US" altLang="zh-CN" sz="1800" b="1" dirty="0" smtClean="0"/>
              <a:t> arg0) {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@Override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contextInitialized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ServletContextEvent</a:t>
            </a:r>
            <a:r>
              <a:rPr lang="en-US" altLang="zh-CN" sz="1800" b="1" dirty="0" smtClean="0"/>
              <a:t> arg0) {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webAppRootKey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 &lt;context-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webAppRootKey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  <a:r>
              <a:rPr lang="en-US" altLang="zh-CN" sz="1800" dirty="0" err="1" smtClean="0"/>
              <a:t>springMVC.root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 &lt;/context-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&lt;listener&gt;</a:t>
            </a:r>
          </a:p>
          <a:p>
            <a:pPr>
              <a:buNone/>
            </a:pPr>
            <a:r>
              <a:rPr lang="en-US" altLang="zh-CN" sz="1800" dirty="0" smtClean="0"/>
              <a:t>   &lt;listener-class&gt;</a:t>
            </a:r>
            <a:r>
              <a:rPr lang="en-US" altLang="zh-CN" sz="1800" dirty="0" err="1" smtClean="0"/>
              <a:t>org.springframework.web.util.WebAppRootListener</a:t>
            </a:r>
            <a:r>
              <a:rPr lang="en-US" altLang="zh-CN" sz="1800" dirty="0" smtClean="0"/>
              <a:t>&lt;/listener-class&gt;</a:t>
            </a:r>
          </a:p>
          <a:p>
            <a:pPr>
              <a:buNone/>
            </a:pPr>
            <a:r>
              <a:rPr lang="en-US" altLang="zh-CN" sz="1800" dirty="0" smtClean="0"/>
              <a:t>&lt;/listener&gt;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en-US" altLang="zh-CN" sz="1800" i="1" dirty="0" err="1" smtClean="0"/>
              <a:t>web.root</a:t>
            </a:r>
            <a:r>
              <a:rPr lang="en-US" altLang="zh-CN" sz="1800" i="1" dirty="0" smtClean="0"/>
              <a:t>:"+ </a:t>
            </a:r>
            <a:r>
              <a:rPr lang="en-US" altLang="zh-CN" sz="1800" i="1" dirty="0" err="1" smtClean="0"/>
              <a:t>System.getProperty</a:t>
            </a:r>
            <a:r>
              <a:rPr lang="en-US" altLang="zh-CN" sz="1800" i="1" dirty="0" smtClean="0"/>
              <a:t>("</a:t>
            </a:r>
            <a:r>
              <a:rPr lang="en-US" altLang="zh-CN" sz="1800" i="1" dirty="0" err="1" smtClean="0"/>
              <a:t>springMVC.root</a:t>
            </a:r>
            <a:r>
              <a:rPr lang="en-US" altLang="zh-CN" sz="1800" i="1" dirty="0" smtClean="0"/>
              <a:t>"));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WebAppRootListener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public void </a:t>
            </a:r>
            <a:r>
              <a:rPr lang="en-US" altLang="zh-CN" sz="2400" b="1" dirty="0" err="1" smtClean="0"/>
              <a:t>contextInitialized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ServletContextEvent</a:t>
            </a:r>
            <a:r>
              <a:rPr lang="en-US" altLang="zh-CN" sz="2400" b="1" dirty="0" smtClean="0"/>
              <a:t> arg0) {</a:t>
            </a:r>
          </a:p>
          <a:p>
            <a:pPr lvl="1">
              <a:buNone/>
            </a:pPr>
            <a:r>
              <a:rPr lang="en-US" altLang="zh-CN" sz="1800" dirty="0" smtClean="0"/>
              <a:t>String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servletContext.getInitParameter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WEB_APP_ROOT_KEY_PARAM);</a:t>
            </a:r>
          </a:p>
          <a:p>
            <a:pPr lvl="1">
              <a:buNone/>
            </a:pPr>
            <a:r>
              <a:rPr lang="en-US" altLang="zh-CN" sz="1800" dirty="0" smtClean="0"/>
              <a:t>String key = (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!= </a:t>
            </a:r>
            <a:r>
              <a:rPr lang="en-US" altLang="zh-CN" sz="1800" b="1" dirty="0" smtClean="0"/>
              <a:t>null ? </a:t>
            </a:r>
            <a:r>
              <a:rPr lang="en-US" altLang="zh-CN" sz="1800" b="1" dirty="0" err="1" smtClean="0"/>
              <a:t>param</a:t>
            </a:r>
            <a:r>
              <a:rPr lang="en-US" altLang="zh-CN" sz="1800" b="1" dirty="0" smtClean="0"/>
              <a:t> : </a:t>
            </a:r>
            <a:r>
              <a:rPr lang="en-US" altLang="zh-CN" sz="1800" b="1" i="1" dirty="0" smtClean="0"/>
              <a:t>DEFAULT_WEB_APP_ROOT_KEY);</a:t>
            </a:r>
          </a:p>
          <a:p>
            <a:pPr lvl="1"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setProperty</a:t>
            </a:r>
            <a:r>
              <a:rPr lang="en-US" altLang="zh-CN" sz="1800" i="1" dirty="0" smtClean="0"/>
              <a:t>(key, root);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/>
              <a:t>Servlet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Server Applet</a:t>
            </a:r>
            <a:r>
              <a:rPr lang="zh-CN" altLang="en-US" dirty="0" smtClean="0"/>
              <a:t>），全称</a:t>
            </a:r>
            <a:r>
              <a:rPr lang="en-US" altLang="zh-CN" b="1" dirty="0" smtClean="0"/>
              <a:t>Java Servlet</a:t>
            </a:r>
            <a:r>
              <a:rPr lang="zh-CN" altLang="en-US" dirty="0" smtClean="0"/>
              <a:t>，未有中文译文。是用</a:t>
            </a:r>
            <a:r>
              <a:rPr lang="en-US" altLang="zh-CN" dirty="0" smtClean="0">
                <a:hlinkClick r:id="rId2" tooltip="Java"/>
              </a:rPr>
              <a:t>Java</a:t>
            </a:r>
            <a:r>
              <a:rPr lang="zh-CN" altLang="en-US" dirty="0" smtClean="0"/>
              <a:t>编写的</a:t>
            </a:r>
            <a:r>
              <a:rPr lang="zh-CN" altLang="en-US" dirty="0" smtClean="0">
                <a:hlinkClick r:id="rId3" tooltip="服务器"/>
              </a:rPr>
              <a:t>服务器</a:t>
            </a:r>
            <a:r>
              <a:rPr lang="zh-CN" altLang="en-US" dirty="0" smtClean="0"/>
              <a:t>端</a:t>
            </a:r>
            <a:r>
              <a:rPr lang="zh-CN" altLang="en-US" dirty="0" smtClean="0">
                <a:hlinkClick r:id="rId4" tooltip="程序"/>
              </a:rPr>
              <a:t>程序</a:t>
            </a:r>
            <a:r>
              <a:rPr lang="zh-CN" altLang="en-US" dirty="0" smtClean="0"/>
              <a:t>。其主要功能在于交互式地浏览和修改数据，生成动态</a:t>
            </a:r>
            <a:r>
              <a:rPr lang="en-US" altLang="zh-CN" dirty="0" smtClean="0">
                <a:hlinkClick r:id="rId5" tooltip="Web"/>
              </a:rPr>
              <a:t>Web</a:t>
            </a:r>
            <a:r>
              <a:rPr lang="zh-CN" altLang="en-US" dirty="0" smtClean="0"/>
              <a:t>内容。狭义的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语言实现的一个</a:t>
            </a:r>
            <a:r>
              <a:rPr lang="zh-CN" altLang="en-US" dirty="0" smtClean="0">
                <a:hlinkClick r:id="rId6" tooltip="接口"/>
              </a:rPr>
              <a:t>接口</a:t>
            </a:r>
            <a:r>
              <a:rPr lang="zh-CN" altLang="en-US" dirty="0" smtClean="0"/>
              <a:t>，广义的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是指任何实现了这个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接口的</a:t>
            </a:r>
            <a:r>
              <a:rPr lang="zh-CN" altLang="en-US" dirty="0" smtClean="0">
                <a:hlinkClick r:id="rId7" tooltip="类 (计算机科学)"/>
              </a:rPr>
              <a:t>类</a:t>
            </a:r>
            <a:r>
              <a:rPr lang="zh-CN" altLang="en-US" dirty="0" smtClean="0"/>
              <a:t>，一般情况下，人们将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理解为后者。</a:t>
            </a:r>
          </a:p>
          <a:p>
            <a:pPr>
              <a:buNone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运行于支持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8" tooltip="应用服务器"/>
              </a:rPr>
              <a:t>应用服务器</a:t>
            </a:r>
            <a:r>
              <a:rPr lang="zh-CN" altLang="en-US" dirty="0" smtClean="0"/>
              <a:t>中。从实现上讲，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可以响应任何类型的请求，但绝大多数情况下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只用来扩展基于</a:t>
            </a:r>
            <a:r>
              <a:rPr lang="en-US" altLang="zh-CN" dirty="0" smtClean="0">
                <a:hlinkClick r:id="rId9" tooltip="HTTP"/>
              </a:rPr>
              <a:t>HTTP</a:t>
            </a:r>
            <a:r>
              <a:rPr lang="zh-CN" altLang="en-US" dirty="0" smtClean="0">
                <a:hlinkClick r:id="rId10" tooltip="协议"/>
              </a:rPr>
              <a:t>协议</a:t>
            </a:r>
            <a:r>
              <a:rPr lang="zh-CN" altLang="en-US" dirty="0" smtClean="0"/>
              <a:t>的</a:t>
            </a:r>
            <a:r>
              <a:rPr lang="en-US" altLang="zh-CN" dirty="0" smtClean="0">
                <a:hlinkClick r:id="rId11" tooltip="Web服务器"/>
              </a:rPr>
              <a:t>Web</a:t>
            </a:r>
            <a:r>
              <a:rPr lang="zh-CN" altLang="en-US" dirty="0" smtClean="0">
                <a:hlinkClick r:id="rId11" tooltip="Web服务器"/>
              </a:rPr>
              <a:t>服务器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最早支持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标准的是</a:t>
            </a:r>
            <a:r>
              <a:rPr lang="en-US" altLang="zh-CN" dirty="0" err="1" smtClean="0"/>
              <a:t>JavaSoft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 Web Server</a:t>
            </a:r>
            <a:r>
              <a:rPr lang="zh-CN" altLang="en-US" dirty="0" smtClean="0"/>
              <a:t>。此后，一些其它的基于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服务器开始支持标准的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&lt;servlet&gt;</a:t>
            </a:r>
          </a:p>
          <a:p>
            <a:pPr lvl="1">
              <a:buNone/>
            </a:pPr>
            <a:r>
              <a:rPr lang="en-US" altLang="zh-CN" sz="2000" dirty="0" smtClean="0"/>
              <a:t>&lt;servlet-name&gt;</a:t>
            </a:r>
            <a:r>
              <a:rPr lang="en-US" altLang="zh-CN" sz="2000" dirty="0" err="1" smtClean="0"/>
              <a:t>HelloServlet</a:t>
            </a:r>
            <a:r>
              <a:rPr lang="en-US" altLang="zh-CN" sz="2000" dirty="0" smtClean="0"/>
              <a:t>&lt;/servlet-name</a:t>
            </a:r>
            <a:r>
              <a:rPr lang="en-US" altLang="zh-CN" sz="2000" dirty="0" smtClean="0"/>
              <a:t>&gt;</a:t>
            </a:r>
          </a:p>
          <a:p>
            <a:pPr lvl="1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smtClean="0"/>
              <a:t>servlet-class&gt;</a:t>
            </a:r>
            <a:r>
              <a:rPr lang="en-US" altLang="zh-CN" sz="2000" dirty="0" err="1" smtClean="0"/>
              <a:t>org.swinglife.controller.HelloServlet</a:t>
            </a:r>
            <a:r>
              <a:rPr lang="en-US" altLang="zh-CN" sz="2000" dirty="0" smtClean="0"/>
              <a:t>&lt;/servlet-class</a:t>
            </a:r>
            <a:r>
              <a:rPr lang="en-US" altLang="zh-CN" sz="2000" dirty="0" smtClean="0"/>
              <a:t>&gt;</a:t>
            </a:r>
          </a:p>
          <a:p>
            <a:pPr lvl="1">
              <a:buNone/>
            </a:pPr>
            <a:r>
              <a:rPr lang="en-US" altLang="zh-CN" sz="2000" dirty="0" smtClean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 smtClean="0"/>
              <a:t>servlet&gt;</a:t>
            </a:r>
          </a:p>
          <a:p>
            <a:pPr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servlet</a:t>
            </a:r>
            <a:r>
              <a:rPr lang="en-US" altLang="zh-CN" sz="2800" dirty="0" smtClean="0"/>
              <a:t>-mapping&gt;</a:t>
            </a:r>
          </a:p>
          <a:p>
            <a:pPr lvl="1">
              <a:buNone/>
            </a:pPr>
            <a:r>
              <a:rPr lang="en-US" altLang="zh-CN" sz="2000" dirty="0" smtClean="0"/>
              <a:t>&lt;servlet-name&gt;</a:t>
            </a:r>
            <a:r>
              <a:rPr lang="en-US" altLang="zh-CN" sz="2000" dirty="0" err="1" smtClean="0"/>
              <a:t>HelloServlet</a:t>
            </a:r>
            <a:r>
              <a:rPr lang="en-US" altLang="zh-CN" sz="2000" dirty="0" smtClean="0"/>
              <a:t>&lt;/servlet-name&gt;</a:t>
            </a:r>
          </a:p>
          <a:p>
            <a:pPr lvl="1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-pattern&gt;/</a:t>
            </a:r>
            <a:r>
              <a:rPr lang="en-US" altLang="zh-CN" sz="2000" dirty="0" err="1" smtClean="0"/>
              <a:t>simple_servlet</a:t>
            </a: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</a:t>
            </a:r>
          </a:p>
          <a:p>
            <a:pPr>
              <a:buNone/>
            </a:pPr>
            <a:r>
              <a:rPr lang="en-US" altLang="zh-CN" sz="2800" dirty="0" smtClean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&lt;servlet-name&gt;&lt;/servlet-name&gt;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名称</a:t>
            </a:r>
            <a:endParaRPr lang="zh-CN" altLang="en-US" dirty="0" smtClean="0"/>
          </a:p>
          <a:p>
            <a:r>
              <a:rPr lang="en-US" altLang="zh-CN" dirty="0" smtClean="0"/>
              <a:t>&lt;servlet-class&gt;&lt;/servlet-class&gt;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的类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用来定义参数，可有多个</a:t>
            </a:r>
            <a:r>
              <a:rPr lang="en-US" altLang="zh-CN" dirty="0" smtClean="0"/>
              <a:t>init-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类中通过</a:t>
            </a:r>
            <a:r>
              <a:rPr lang="en-US" altLang="zh-CN" dirty="0" smtClean="0"/>
              <a:t>getInitParamenter(String name)</a:t>
            </a:r>
            <a:r>
              <a:rPr lang="zh-CN" altLang="en-US" dirty="0" smtClean="0"/>
              <a:t>方法访问初始化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&lt;load-on-startup&gt;&lt;/load-on- startup&gt;</a:t>
            </a:r>
            <a:r>
              <a:rPr lang="zh-CN" altLang="en-US" dirty="0" smtClean="0"/>
              <a:t>指定当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应用启动时，装载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的次序。当值为正数或零时：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容器先加载数值小的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，再依次 加载其他数值大的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。当值为负或未定义：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容器将在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客户首次访问这个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时加载它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&lt;servlet-mapping&gt;&lt;/servlet-mapping&gt; </a:t>
            </a:r>
            <a:r>
              <a:rPr lang="zh-CN" altLang="en-US" dirty="0" smtClean="0"/>
              <a:t>用来定义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，包含两个子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URL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的配置当中，</a:t>
            </a:r>
            <a:r>
              <a:rPr lang="en-US" altLang="zh-CN" sz="2400" dirty="0" smtClean="0"/>
              <a:t>&lt;load-on-startup&gt;5&lt;/load-on-startup&gt;</a:t>
            </a:r>
            <a:r>
              <a:rPr lang="zh-CN" altLang="en-US" sz="2400" dirty="0" smtClean="0"/>
              <a:t>的含义是：</a:t>
            </a:r>
          </a:p>
          <a:p>
            <a:pPr>
              <a:buNone/>
            </a:pPr>
            <a:r>
              <a:rPr lang="zh-CN" altLang="en-US" sz="2400" dirty="0" smtClean="0"/>
              <a:t>标记容器是否在启动的时候就加载这个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当值为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或者大于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时，表示容器在应用启动时就加载这个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；</a:t>
            </a:r>
          </a:p>
          <a:p>
            <a:pPr>
              <a:buNone/>
            </a:pPr>
            <a:r>
              <a:rPr lang="zh-CN" altLang="en-US" sz="2400" dirty="0" smtClean="0"/>
              <a:t>当是一个负数时或者没有指定时，则指示容器在该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被选择时才加载。</a:t>
            </a:r>
          </a:p>
          <a:p>
            <a:pPr>
              <a:buNone/>
            </a:pPr>
            <a:r>
              <a:rPr lang="zh-CN" altLang="en-US" sz="2400" dirty="0" smtClean="0"/>
              <a:t>正数的值越小，启动该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以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/’</a:t>
            </a:r>
            <a:r>
              <a:rPr lang="zh-CN" altLang="en-US" b="1" dirty="0" smtClean="0"/>
              <a:t>开头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以”</a:t>
            </a:r>
            <a:r>
              <a:rPr lang="en-US" altLang="zh-CN" b="1" dirty="0" smtClean="0"/>
              <a:t>/*”</a:t>
            </a:r>
            <a:r>
              <a:rPr lang="zh-CN" altLang="en-US" b="1" dirty="0" smtClean="0"/>
              <a:t>结尾</a:t>
            </a:r>
            <a:r>
              <a:rPr lang="zh-CN" altLang="en-US" dirty="0" smtClean="0"/>
              <a:t>的是用来做</a:t>
            </a:r>
            <a:r>
              <a:rPr lang="zh-CN" altLang="en-US" b="1" dirty="0" smtClean="0"/>
              <a:t>路径映射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以</a:t>
            </a:r>
            <a:r>
              <a:rPr lang="zh-CN" altLang="en-US" b="1" dirty="0" smtClean="0"/>
              <a:t>前缀”*</a:t>
            </a:r>
            <a:r>
              <a:rPr lang="en-US" altLang="zh-CN" b="1" dirty="0" smtClean="0"/>
              <a:t>.”</a:t>
            </a:r>
            <a:r>
              <a:rPr lang="zh-CN" altLang="en-US" b="1" dirty="0" smtClean="0"/>
              <a:t>开头</a:t>
            </a:r>
            <a:r>
              <a:rPr lang="zh-CN" altLang="en-US" dirty="0" smtClean="0"/>
              <a:t>的是用来做</a:t>
            </a:r>
            <a:r>
              <a:rPr lang="zh-CN" altLang="en-US" b="1" dirty="0" smtClean="0"/>
              <a:t>扩展映射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3. 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/”</a:t>
            </a:r>
            <a:r>
              <a:rPr lang="zh-CN" altLang="en-US" dirty="0" smtClean="0"/>
              <a:t> 是用来定义</a:t>
            </a:r>
            <a:r>
              <a:rPr lang="en-US" altLang="zh-CN" b="1" dirty="0" smtClean="0"/>
              <a:t>default servlet</a:t>
            </a:r>
            <a:r>
              <a:rPr lang="zh-CN" altLang="en-US" b="1" dirty="0" smtClean="0"/>
              <a:t>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剩下的都是用来定义</a:t>
            </a:r>
            <a:r>
              <a:rPr lang="zh-CN" altLang="en-US" b="1" dirty="0" smtClean="0"/>
              <a:t>详细映射</a:t>
            </a:r>
            <a:r>
              <a:rPr lang="zh-CN" altLang="en-US" dirty="0" smtClean="0"/>
              <a:t>的。比如：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/bb/</a:t>
            </a:r>
            <a:r>
              <a:rPr lang="en-US" altLang="zh-CN" dirty="0" err="1" smtClean="0"/>
              <a:t>cc.action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1.     </a:t>
            </a:r>
            <a:r>
              <a:rPr lang="zh-CN" altLang="en-US" b="1" dirty="0" smtClean="0"/>
              <a:t>精确路径匹配。</a:t>
            </a:r>
            <a:r>
              <a:rPr lang="zh-CN" altLang="en-US" dirty="0" smtClean="0"/>
              <a:t>例子：比如</a:t>
            </a:r>
            <a:r>
              <a:rPr lang="en-US" altLang="zh-CN" dirty="0" err="1" smtClean="0"/>
              <a:t>servletA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/test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，这个时候，如果我访问的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http://localhost/test </a:t>
            </a:r>
            <a:r>
              <a:rPr lang="zh-CN" altLang="en-US" dirty="0" smtClean="0"/>
              <a:t>，这个时候容器就会先进行精确路径匹配，发现</a:t>
            </a:r>
            <a:r>
              <a:rPr lang="en-US" altLang="zh-CN" dirty="0" smtClean="0"/>
              <a:t>/test</a:t>
            </a:r>
            <a:r>
              <a:rPr lang="zh-CN" altLang="en-US" dirty="0" smtClean="0"/>
              <a:t>正好被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精确匹配，那么就去调用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，也不会去理会其他的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了。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2.     </a:t>
            </a:r>
            <a:r>
              <a:rPr lang="zh-CN" altLang="en-US" b="1" dirty="0" smtClean="0"/>
              <a:t>最长路径匹配</a:t>
            </a:r>
            <a:r>
              <a:rPr lang="zh-CN" altLang="en-US" dirty="0" smtClean="0"/>
              <a:t>。例子：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/test/*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/test/a/*</a:t>
            </a:r>
            <a:r>
              <a:rPr lang="zh-CN" altLang="en-US" dirty="0" smtClean="0"/>
              <a:t>，此 时访问</a:t>
            </a:r>
            <a:r>
              <a:rPr lang="en-US" altLang="zh-CN" dirty="0" smtClean="0"/>
              <a:t>http://localhost/test/a</a:t>
            </a:r>
            <a:r>
              <a:rPr lang="zh-CN" altLang="en-US" dirty="0" smtClean="0"/>
              <a:t>时，容器会选择路径最长的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来匹配，也就是这里的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3.     </a:t>
            </a:r>
            <a:r>
              <a:rPr lang="zh-CN" altLang="en-US" b="1" dirty="0" smtClean="0"/>
              <a:t>扩展匹配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最后一段包含扩展，容器将会根据扩展选择合适的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。例子：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：*</a:t>
            </a:r>
            <a:r>
              <a:rPr lang="en-US" altLang="zh-CN" dirty="0" smtClean="0"/>
              <a:t>.action 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4.     </a:t>
            </a:r>
            <a:r>
              <a:rPr lang="zh-CN" altLang="en-US" dirty="0" smtClean="0"/>
              <a:t>如果前面三条规则都没有找到一个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，容器会根据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选择对应的请求资源。如果应用定义了一个</a:t>
            </a:r>
            <a:r>
              <a:rPr lang="en-US" altLang="zh-CN" b="1" dirty="0" smtClean="0"/>
              <a:t>default servlet</a:t>
            </a:r>
            <a:r>
              <a:rPr lang="zh-CN" altLang="en-US" dirty="0" smtClean="0"/>
              <a:t>，则容器会将请求丢给</a:t>
            </a:r>
            <a:r>
              <a:rPr lang="en-US" altLang="zh-CN" dirty="0" smtClean="0"/>
              <a:t>default servlet</a:t>
            </a:r>
            <a:r>
              <a:rPr lang="zh-CN" altLang="en-US" dirty="0" smtClean="0"/>
              <a:t>（什么是</a:t>
            </a:r>
            <a:r>
              <a:rPr lang="en-US" altLang="zh-CN" dirty="0" smtClean="0"/>
              <a:t>default servlet</a:t>
            </a:r>
            <a:r>
              <a:rPr lang="zh-CN" altLang="en-US" dirty="0" smtClean="0"/>
              <a:t>？后面会讲）。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//Initialize global variables  </a:t>
            </a:r>
          </a:p>
          <a:p>
            <a:pPr>
              <a:buNone/>
            </a:pPr>
            <a:r>
              <a:rPr lang="en-US" altLang="zh-CN" sz="1400" b="1" dirty="0" smtClean="0"/>
              <a:t>public void init(</a:t>
            </a:r>
            <a:r>
              <a:rPr lang="en-US" altLang="zh-CN" sz="1400" b="1" dirty="0" err="1" smtClean="0"/>
              <a:t>ServletConfig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config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ServletException</a:t>
            </a:r>
            <a:r>
              <a:rPr lang="en-US" altLang="zh-CN" sz="1400" b="1" dirty="0" smtClean="0"/>
              <a:t> {</a:t>
            </a:r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super.init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config</a:t>
            </a:r>
            <a:r>
              <a:rPr lang="en-US" altLang="zh-CN" sz="1400" b="1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//Process the HTTP Get request  </a:t>
            </a:r>
          </a:p>
          <a:p>
            <a:pPr>
              <a:buNone/>
            </a:pPr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doGet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HttpServletRequest</a:t>
            </a:r>
            <a:r>
              <a:rPr lang="en-US" altLang="zh-CN" sz="1400" b="1" dirty="0" smtClean="0"/>
              <a:t> request, </a:t>
            </a:r>
            <a:r>
              <a:rPr lang="en-US" altLang="zh-CN" sz="1400" b="1" dirty="0" err="1" smtClean="0"/>
              <a:t>HttpServletResponse</a:t>
            </a:r>
            <a:r>
              <a:rPr lang="en-US" altLang="zh-CN" sz="1400" b="1" dirty="0" smtClean="0"/>
              <a:t> response)</a:t>
            </a:r>
          </a:p>
          <a:p>
            <a:pPr>
              <a:buNone/>
            </a:pPr>
            <a:r>
              <a:rPr lang="en-US" altLang="zh-CN" sz="1400" b="1" dirty="0" smtClean="0"/>
              <a:t>throws </a:t>
            </a:r>
            <a:r>
              <a:rPr lang="en-US" altLang="zh-CN" sz="1400" b="1" dirty="0" err="1" smtClean="0"/>
              <a:t>ServletException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 {</a:t>
            </a:r>
          </a:p>
          <a:p>
            <a:pPr lvl="1">
              <a:buNone/>
            </a:pPr>
            <a:r>
              <a:rPr lang="en-US" altLang="zh-CN" sz="1400" dirty="0" err="1" smtClean="0"/>
              <a:t>response.setContentType</a:t>
            </a:r>
            <a:r>
              <a:rPr lang="en-US" altLang="zh-CN" sz="1400" dirty="0" smtClean="0"/>
              <a:t>("text/</a:t>
            </a:r>
            <a:r>
              <a:rPr lang="en-US" altLang="zh-CN" sz="1400" dirty="0" err="1" smtClean="0"/>
              <a:t>html;charset</a:t>
            </a:r>
            <a:r>
              <a:rPr lang="en-US" altLang="zh-CN" sz="1400" dirty="0" smtClean="0"/>
              <a:t>=utf8");</a:t>
            </a:r>
          </a:p>
          <a:p>
            <a:pPr lvl="1">
              <a:buNone/>
            </a:pPr>
            <a:r>
              <a:rPr lang="en-US" altLang="zh-CN" sz="1400" dirty="0" err="1" smtClean="0"/>
              <a:t>PrintWriter</a:t>
            </a:r>
            <a:r>
              <a:rPr lang="en-US" altLang="zh-CN" sz="1400" dirty="0" smtClean="0"/>
              <a:t> out = </a:t>
            </a:r>
            <a:r>
              <a:rPr lang="en-US" altLang="zh-CN" sz="1400" dirty="0" err="1" smtClean="0"/>
              <a:t>response.getWriter</a:t>
            </a:r>
            <a:r>
              <a:rPr lang="en-US" altLang="zh-CN" sz="1400" dirty="0" smtClean="0"/>
              <a:t>();</a:t>
            </a:r>
            <a:endParaRPr lang="zh-CN" altLang="en-US" sz="1400" dirty="0" smtClean="0"/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("&lt;html&gt;");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("&lt;head&gt;&lt;title&gt;</a:t>
            </a:r>
            <a:r>
              <a:rPr lang="en-US" altLang="zh-CN" sz="1400" dirty="0" err="1" smtClean="0"/>
              <a:t>HelloServlet</a:t>
            </a:r>
            <a:r>
              <a:rPr lang="en-US" altLang="zh-CN" sz="1400" dirty="0" smtClean="0"/>
              <a:t>&lt;/title&gt;&lt;/head&gt;");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("&lt;body&gt;");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 Hello World 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("&lt;/body&gt;");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("&lt;/html&gt;");</a:t>
            </a:r>
            <a:endParaRPr lang="zh-CN" altLang="en-US" sz="1400" dirty="0" smtClean="0"/>
          </a:p>
          <a:p>
            <a:pPr lvl="1">
              <a:buNone/>
            </a:pPr>
            <a:r>
              <a:rPr lang="en-US" altLang="zh-CN" sz="1400" dirty="0" err="1" smtClean="0"/>
              <a:t>out.close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} 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Tomcat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软件基金会下属的</a:t>
            </a:r>
            <a:r>
              <a:rPr lang="en-US" altLang="zh-CN" dirty="0" smtClean="0">
                <a:hlinkClick r:id="rId3" tooltip="Jakarta项目"/>
              </a:rPr>
              <a:t>Jakarta</a:t>
            </a:r>
            <a:r>
              <a:rPr lang="zh-CN" altLang="en-US" dirty="0" smtClean="0">
                <a:hlinkClick r:id="rId3" tooltip="Jakarta项目"/>
              </a:rPr>
              <a:t>项目</a:t>
            </a:r>
            <a:r>
              <a:rPr lang="zh-CN" altLang="en-US" dirty="0" smtClean="0"/>
              <a:t>开发的一个</a:t>
            </a:r>
            <a:r>
              <a:rPr lang="en-US" altLang="zh-CN" dirty="0" smtClean="0">
                <a:hlinkClick r:id="rId4" tooltip="Servlet"/>
              </a:rPr>
              <a:t>Servlet</a:t>
            </a:r>
            <a:r>
              <a:rPr lang="zh-CN" altLang="en-US" dirty="0" smtClean="0"/>
              <a:t>容器，按照</a:t>
            </a:r>
            <a:r>
              <a:rPr lang="en-US" altLang="zh-CN" dirty="0" smtClean="0">
                <a:hlinkClick r:id="rId5" tooltip="Sun Microsystems"/>
              </a:rPr>
              <a:t>Sun Microsystems</a:t>
            </a:r>
            <a:r>
              <a:rPr lang="zh-CN" altLang="en-US" dirty="0" smtClean="0"/>
              <a:t>提供的技术规范，实现了对</a:t>
            </a:r>
            <a:r>
              <a:rPr lang="en-US" altLang="zh-CN" dirty="0" smtClean="0">
                <a:hlinkClick r:id="rId4" tooltip="Servlet"/>
              </a:rPr>
              <a:t>Servlet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hlinkClick r:id="rId6" tooltip="JavaServer Page"/>
              </a:rPr>
              <a:t>JavaServer</a:t>
            </a:r>
            <a:r>
              <a:rPr lang="en-US" altLang="zh-CN" dirty="0" smtClean="0">
                <a:hlinkClick r:id="rId6" tooltip="JavaServer Page"/>
              </a:rPr>
              <a:t> Page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7" tooltip="JSP"/>
              </a:rPr>
              <a:t>JSP</a:t>
            </a:r>
            <a:r>
              <a:rPr lang="zh-CN" altLang="en-US" dirty="0" smtClean="0"/>
              <a:t>）的支持，并提供了作为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服务器的一些特有功能，如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管理和控制平台、安全域管理和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阀等。由于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本身也内含了一个</a:t>
            </a:r>
            <a:r>
              <a:rPr lang="en-US" altLang="zh-CN" dirty="0" smtClean="0">
                <a:hlinkClick r:id="rId8" tooltip="HTTP"/>
              </a:rPr>
              <a:t>HTTP</a:t>
            </a:r>
            <a:r>
              <a:rPr lang="zh-CN" altLang="en-US" dirty="0" smtClean="0">
                <a:hlinkClick r:id="rId9" tooltip="服务器"/>
              </a:rPr>
              <a:t>服务器</a:t>
            </a:r>
            <a:r>
              <a:rPr lang="zh-CN" altLang="en-US" dirty="0" smtClean="0"/>
              <a:t>，它也可以被视作一个单独的</a:t>
            </a:r>
            <a:r>
              <a:rPr lang="en-US" altLang="zh-CN" dirty="0" smtClean="0">
                <a:hlinkClick r:id="rId10" tooltip="Web服务器"/>
              </a:rPr>
              <a:t>Web</a:t>
            </a:r>
            <a:r>
              <a:rPr lang="zh-CN" altLang="en-US" dirty="0" smtClean="0">
                <a:hlinkClick r:id="rId10" tooltip="Web服务器"/>
              </a:rPr>
              <a:t>服务器</a:t>
            </a:r>
            <a:r>
              <a:rPr lang="zh-CN" altLang="en-US" dirty="0" smtClean="0"/>
              <a:t>。 但是，不能将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 Web</a:t>
            </a:r>
            <a:r>
              <a:rPr lang="zh-CN" altLang="en-US" dirty="0" smtClean="0"/>
              <a:t>服务器混淆，</a:t>
            </a:r>
            <a:r>
              <a:rPr lang="en-US" altLang="zh-CN" dirty="0" smtClean="0"/>
              <a:t>Apache Web Server</a:t>
            </a:r>
            <a:r>
              <a:rPr lang="zh-CN" altLang="en-US" dirty="0" smtClean="0"/>
              <a:t>是一个用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语言实现的</a:t>
            </a:r>
            <a:r>
              <a:rPr lang="en-US" altLang="zh-CN" dirty="0" smtClean="0"/>
              <a:t>HTTP web server</a:t>
            </a:r>
            <a:r>
              <a:rPr lang="zh-CN" altLang="en-US" dirty="0" smtClean="0"/>
              <a:t>；这两个</a:t>
            </a:r>
            <a:r>
              <a:rPr lang="en-US" altLang="zh-CN" dirty="0" smtClean="0"/>
              <a:t>HTTP web server</a:t>
            </a:r>
            <a:r>
              <a:rPr lang="zh-CN" altLang="en-US" dirty="0" smtClean="0"/>
              <a:t>不是捆绑在一起的。</a:t>
            </a:r>
            <a:r>
              <a:rPr lang="en-US" altLang="zh-CN" dirty="0" smtClean="0"/>
              <a:t>Apache Tomcat</a:t>
            </a:r>
            <a:r>
              <a:rPr lang="zh-CN" altLang="en-US" dirty="0" smtClean="0"/>
              <a:t>包含了一个配置管理工具，也可以通过编辑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格式的配置文件来进行配置。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 &lt;servlet&gt;</a:t>
            </a:r>
          </a:p>
          <a:p>
            <a:pPr>
              <a:buNone/>
            </a:pPr>
            <a:r>
              <a:rPr lang="en-US" altLang="zh-CN" sz="2000" dirty="0" smtClean="0"/>
              <a:t>        &lt;servlet-name&gt;default&lt;/servlet-name&gt;</a:t>
            </a:r>
          </a:p>
          <a:p>
            <a:pPr>
              <a:buNone/>
            </a:pPr>
            <a:r>
              <a:rPr lang="en-US" altLang="zh-CN" sz="2000" dirty="0" smtClean="0"/>
              <a:t>        &lt;servlet-class&gt;</a:t>
            </a:r>
            <a:r>
              <a:rPr lang="en-US" altLang="zh-CN" sz="2000" dirty="0" err="1" smtClean="0"/>
              <a:t>org.apache.catalina.servlets.DefaultServlet</a:t>
            </a:r>
            <a:r>
              <a:rPr lang="en-US" altLang="zh-CN" sz="2000" dirty="0" smtClean="0"/>
              <a:t>&lt;/servlet-class&gt;</a:t>
            </a:r>
          </a:p>
          <a:p>
            <a:pPr>
              <a:buNone/>
            </a:pPr>
            <a:r>
              <a:rPr lang="en-US" altLang="zh-CN" sz="2000" dirty="0" smtClean="0"/>
              <a:t>        &lt;init-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-name&gt;debug&lt;/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-value&gt;0&lt;/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</a:t>
            </a:r>
          </a:p>
          <a:p>
            <a:pPr>
              <a:buNone/>
            </a:pPr>
            <a:r>
              <a:rPr lang="en-US" altLang="zh-CN" sz="2000" dirty="0" smtClean="0"/>
              <a:t>        &lt;/init-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&lt;init-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-name&gt;listings&lt;/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-value&gt;false&lt;/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</a:t>
            </a:r>
          </a:p>
          <a:p>
            <a:pPr>
              <a:buNone/>
            </a:pPr>
            <a:r>
              <a:rPr lang="en-US" altLang="zh-CN" sz="2000" dirty="0" smtClean="0"/>
              <a:t>        &lt;/init-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&lt;load-on-startup&gt;1&lt;/load-on-startup&gt;</a:t>
            </a:r>
          </a:p>
          <a:p>
            <a:pPr>
              <a:buNone/>
            </a:pPr>
            <a:r>
              <a:rPr lang="en-US" altLang="zh-CN" sz="2000" dirty="0" smtClean="0"/>
              <a:t>&lt;/servlet&gt;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&lt;servlet-mapping&gt;</a:t>
            </a:r>
          </a:p>
          <a:p>
            <a:pPr lvl="1">
              <a:buNone/>
            </a:pPr>
            <a:r>
              <a:rPr lang="en-US" altLang="zh-CN" dirty="0" smtClean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-pattern&gt;*.js&lt;/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-pattern&gt;*.jpg&lt;/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-pattern&gt;*.html&lt;/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-pattern&gt;*.css&lt;/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-pattern&gt;*.png&lt;/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-pattern&gt;*.mp4&lt;/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>
              <a:buNone/>
            </a:pPr>
            <a:r>
              <a:rPr lang="en-US" altLang="zh-CN" dirty="0" smtClean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DefaultServlet</a:t>
            </a:r>
            <a:r>
              <a:rPr lang="en-US" altLang="zh-CN" sz="1800" dirty="0" smtClean="0"/>
              <a:t> extends </a:t>
            </a:r>
            <a:r>
              <a:rPr lang="en-US" altLang="zh-CN" sz="1800" dirty="0" err="1" smtClean="0"/>
              <a:t>HttpServlet</a:t>
            </a:r>
            <a:r>
              <a:rPr lang="en-US" altLang="zh-CN" sz="1800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	// Process the HTTP Get request</a:t>
            </a:r>
          </a:p>
          <a:p>
            <a:pPr>
              <a:buNone/>
            </a:pPr>
            <a:r>
              <a:rPr lang="en-US" altLang="zh-CN" sz="1800" dirty="0" smtClean="0"/>
              <a:t>	public void </a:t>
            </a:r>
            <a:r>
              <a:rPr lang="en-US" altLang="zh-CN" sz="1800" dirty="0" err="1" smtClean="0"/>
              <a:t>doGet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HttpServletRequest</a:t>
            </a:r>
            <a:r>
              <a:rPr lang="en-US" altLang="zh-CN" sz="1800" dirty="0" smtClean="0"/>
              <a:t> request, </a:t>
            </a:r>
            <a:r>
              <a:rPr lang="en-US" altLang="zh-CN" sz="1800" dirty="0" err="1" smtClean="0"/>
              <a:t>HttpServletResponse</a:t>
            </a:r>
            <a:r>
              <a:rPr lang="en-US" altLang="zh-CN" sz="1800" dirty="0" smtClean="0"/>
              <a:t> response) throws </a:t>
            </a:r>
            <a:r>
              <a:rPr lang="en-US" altLang="zh-CN" sz="1800" dirty="0" err="1" smtClean="0"/>
              <a:t>ServletException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IOException</a:t>
            </a:r>
            <a:r>
              <a:rPr lang="en-US" altLang="zh-CN" sz="1800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</a:p>
          <a:p>
            <a:pPr>
              <a:buNone/>
            </a:pPr>
            <a:r>
              <a:rPr lang="en-US" altLang="zh-CN" sz="1800" dirty="0" smtClean="0"/>
              <a:t>		String path = </a:t>
            </a:r>
            <a:r>
              <a:rPr lang="en-US" altLang="zh-CN" sz="1800" dirty="0" err="1" smtClean="0"/>
              <a:t>getRelativePath</a:t>
            </a:r>
            <a:r>
              <a:rPr lang="en-US" altLang="zh-CN" sz="1800" dirty="0" smtClean="0"/>
              <a:t>(request, false);</a:t>
            </a:r>
          </a:p>
          <a:p>
            <a:pPr>
              <a:buNone/>
            </a:pPr>
            <a:r>
              <a:rPr lang="en-US" altLang="zh-CN" sz="1800" dirty="0" smtClean="0"/>
              <a:t>		File </a:t>
            </a:r>
            <a:r>
              <a:rPr lang="en-US" altLang="zh-CN" sz="1800" dirty="0" err="1" smtClean="0"/>
              <a:t>downloadFile</a:t>
            </a:r>
            <a:r>
              <a:rPr lang="en-US" altLang="zh-CN" sz="1800" dirty="0" smtClean="0"/>
              <a:t> = new File("D:/htdocs/" + path);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OutputStream</a:t>
            </a:r>
            <a:r>
              <a:rPr lang="en-US" altLang="zh-CN" sz="1800" dirty="0" smtClean="0"/>
              <a:t> output = null;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response.setContentType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Files.probeContentType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downloadFile.toPath</a:t>
            </a:r>
            <a:r>
              <a:rPr lang="en-US" altLang="zh-CN" sz="1800" dirty="0" smtClean="0"/>
              <a:t>()));</a:t>
            </a:r>
          </a:p>
          <a:p>
            <a:pPr>
              <a:buNone/>
            </a:pPr>
            <a:r>
              <a:rPr lang="en-US" altLang="zh-CN" sz="1800" dirty="0" smtClean="0"/>
              <a:t>		output = </a:t>
            </a:r>
            <a:r>
              <a:rPr lang="en-US" altLang="zh-CN" sz="1800" dirty="0" err="1" smtClean="0"/>
              <a:t>response.getOutputStream</a:t>
            </a:r>
            <a:r>
              <a:rPr lang="en-US" altLang="zh-CN" sz="1800" dirty="0" smtClean="0"/>
              <a:t>();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getFile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downloadFile.getAbsolutePath</a:t>
            </a:r>
            <a:r>
              <a:rPr lang="en-US" altLang="zh-CN" sz="1800" dirty="0" smtClean="0"/>
              <a:t>(), output);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&lt;filter&gt;</a:t>
            </a:r>
          </a:p>
          <a:p>
            <a:pPr lvl="1">
              <a:buNone/>
            </a:pPr>
            <a:r>
              <a:rPr lang="en-US" altLang="zh-CN" sz="2000" dirty="0" smtClean="0"/>
              <a:t>&lt;filter-name&gt;</a:t>
            </a:r>
            <a:r>
              <a:rPr lang="en-US" altLang="zh-CN" sz="2000" dirty="0" err="1" smtClean="0"/>
              <a:t>httpSessionFilter</a:t>
            </a:r>
            <a:r>
              <a:rPr lang="en-US" altLang="zh-CN" sz="2000" dirty="0" smtClean="0"/>
              <a:t>&lt;/filter-name&gt;</a:t>
            </a:r>
          </a:p>
          <a:p>
            <a:pPr lvl="1">
              <a:buNone/>
            </a:pPr>
            <a:r>
              <a:rPr lang="en-US" altLang="zh-CN" sz="2000" dirty="0" smtClean="0"/>
              <a:t>&lt;filter-class&gt;</a:t>
            </a:r>
            <a:r>
              <a:rPr lang="en-US" altLang="zh-CN" sz="2000" dirty="0" err="1" smtClean="0"/>
              <a:t>org.swinglife.controller.HttpSessionFilter</a:t>
            </a:r>
            <a:r>
              <a:rPr lang="en-US" altLang="zh-CN" sz="2000" dirty="0" smtClean="0"/>
              <a:t>&lt;/filter-class&gt;</a:t>
            </a:r>
          </a:p>
          <a:p>
            <a:pPr>
              <a:buNone/>
            </a:pPr>
            <a:r>
              <a:rPr lang="en-US" altLang="zh-CN" sz="2800" dirty="0" smtClean="0"/>
              <a:t>&lt;/filter&gt;</a:t>
            </a:r>
          </a:p>
          <a:p>
            <a:pPr>
              <a:buNone/>
            </a:pPr>
            <a:r>
              <a:rPr lang="en-US" altLang="zh-CN" sz="2800" dirty="0" smtClean="0"/>
              <a:t>&lt;filter-mapping&gt;</a:t>
            </a:r>
          </a:p>
          <a:p>
            <a:pPr lvl="1">
              <a:buNone/>
            </a:pPr>
            <a:r>
              <a:rPr lang="en-US" altLang="zh-CN" sz="2000" dirty="0" smtClean="0"/>
              <a:t>&lt;filter-name&gt;</a:t>
            </a:r>
            <a:r>
              <a:rPr lang="en-US" altLang="zh-CN" sz="2000" dirty="0" err="1" smtClean="0"/>
              <a:t>httpSessionFilter</a:t>
            </a:r>
            <a:r>
              <a:rPr lang="en-US" altLang="zh-CN" sz="2000" dirty="0" smtClean="0"/>
              <a:t>&lt;/filter-name&gt;</a:t>
            </a:r>
          </a:p>
          <a:p>
            <a:pPr lvl="1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-pattern&gt;/*&lt;/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</a:t>
            </a:r>
          </a:p>
          <a:p>
            <a:pPr>
              <a:buNone/>
            </a:pPr>
            <a:r>
              <a:rPr lang="en-US" altLang="zh-CN" sz="2800" dirty="0" smtClean="0"/>
              <a:t>&lt;/filter-mapping&gt;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HttpSessionFilter</a:t>
            </a:r>
            <a:r>
              <a:rPr lang="en-US" altLang="zh-CN" b="1" dirty="0" smtClean="0"/>
              <a:t> implements Filter{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destroy() {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doFilter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ServletResponse</a:t>
            </a:r>
            <a:r>
              <a:rPr lang="en-US" altLang="zh-CN" b="1" dirty="0" smtClean="0"/>
              <a:t> response, </a:t>
            </a:r>
            <a:r>
              <a:rPr lang="en-US" altLang="zh-CN" b="1" dirty="0" err="1" smtClean="0"/>
              <a:t>FilterChain</a:t>
            </a:r>
            <a:r>
              <a:rPr lang="en-US" altLang="zh-CN" b="1" dirty="0" smtClean="0"/>
              <a:t> chain) throws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chain.doFilter</a:t>
            </a:r>
            <a:r>
              <a:rPr lang="en-US" altLang="zh-CN" dirty="0" smtClean="0"/>
              <a:t>(request, response);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init(</a:t>
            </a:r>
            <a:r>
              <a:rPr lang="en-US" altLang="zh-CN" b="1" dirty="0" err="1" smtClean="0"/>
              <a:t>FilterConfig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filterConfig</a:t>
            </a:r>
            <a:r>
              <a:rPr lang="en-US" altLang="zh-CN" b="1" dirty="0" smtClean="0"/>
              <a:t>) 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&lt;filter&gt;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smtClean="0"/>
              <a:t>filter-name&gt;</a:t>
            </a:r>
            <a:r>
              <a:rPr lang="en-US" altLang="zh-CN" sz="1800" dirty="0" err="1" smtClean="0"/>
              <a:t>encodingFilter</a:t>
            </a:r>
            <a:r>
              <a:rPr lang="en-US" altLang="zh-CN" sz="1800" dirty="0" smtClean="0"/>
              <a:t>&lt;/filter-name&gt;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smtClean="0"/>
              <a:t>filter-class&gt;</a:t>
            </a:r>
            <a:r>
              <a:rPr lang="en-US" altLang="zh-CN" sz="1800" dirty="0" err="1" smtClean="0"/>
              <a:t>org.springframework.web.filter.CharacterEncodingFilter</a:t>
            </a:r>
            <a:r>
              <a:rPr lang="en-US" altLang="zh-CN" sz="1800" dirty="0" smtClean="0"/>
              <a:t>&lt;/filter-class&gt;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smtClean="0"/>
              <a:t>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-name&gt;encoding&lt;/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-value&gt;UTF-8&lt;/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	&lt;/</a:t>
            </a:r>
            <a:r>
              <a:rPr lang="en-US" altLang="zh-CN" sz="1800" dirty="0" smtClean="0"/>
              <a:t>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smtClean="0"/>
              <a:t>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forceEncoding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-value&gt;true&lt;/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	&lt;/</a:t>
            </a:r>
            <a:r>
              <a:rPr lang="en-US" altLang="zh-CN" sz="1800" dirty="0" smtClean="0"/>
              <a:t>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&lt;/filter&gt;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protected void </a:t>
            </a:r>
            <a:r>
              <a:rPr lang="en-US" altLang="zh-CN" b="1" dirty="0" err="1" smtClean="0"/>
              <a:t>doFilterInternal</a:t>
            </a:r>
            <a:r>
              <a:rPr lang="en-US" altLang="zh-CN" b="1" dirty="0" smtClean="0"/>
              <a:t>(</a:t>
            </a:r>
          </a:p>
          <a:p>
            <a:pPr>
              <a:buNone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response, </a:t>
            </a:r>
            <a:r>
              <a:rPr lang="en-US" altLang="zh-CN" dirty="0" err="1" smtClean="0"/>
              <a:t>FilterChain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filterChain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b="1" dirty="0" smtClean="0"/>
              <a:t> {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 != null &amp;&amp; (</a:t>
            </a:r>
            <a:r>
              <a:rPr lang="en-US" altLang="zh-CN" b="1" dirty="0" err="1" smtClean="0"/>
              <a:t>this.forceEncoding</a:t>
            </a:r>
            <a:r>
              <a:rPr lang="en-US" altLang="zh-CN" b="1" dirty="0" smtClean="0"/>
              <a:t> || </a:t>
            </a:r>
            <a:r>
              <a:rPr lang="en-US" altLang="zh-CN" b="1" dirty="0" err="1" smtClean="0"/>
              <a:t>request.getCharacterEncoding</a:t>
            </a:r>
            <a:r>
              <a:rPr lang="en-US" altLang="zh-CN" b="1" dirty="0" smtClean="0"/>
              <a:t>() == null))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b="1" dirty="0" smtClean="0"/>
              <a:t>		if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this.forceEncoding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response.setCharacterEncoding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filterChain.doFilter</a:t>
            </a:r>
            <a:r>
              <a:rPr lang="en-US" altLang="zh-CN" dirty="0" smtClean="0"/>
              <a:t>(request</a:t>
            </a:r>
            <a:r>
              <a:rPr lang="en-US" altLang="zh-CN" dirty="0" smtClean="0"/>
              <a:t>, response);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welcome-file-list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&lt;welcome-file-list&gt;</a:t>
            </a:r>
          </a:p>
          <a:p>
            <a:pPr>
              <a:buNone/>
            </a:pPr>
            <a:r>
              <a:rPr lang="en-US" altLang="zh-CN" dirty="0" smtClean="0"/>
              <a:t>    &lt;welcome-file&gt;index.jsp&lt;/welcome-file&gt;</a:t>
            </a:r>
          </a:p>
          <a:p>
            <a:pPr>
              <a:buNone/>
            </a:pPr>
            <a:r>
              <a:rPr lang="en-US" altLang="zh-CN" dirty="0" smtClean="0"/>
              <a:t>    &lt;welcome-file&gt;index.html&lt;/welcome-file&gt;</a:t>
            </a:r>
          </a:p>
          <a:p>
            <a:pPr>
              <a:buNone/>
            </a:pPr>
            <a:r>
              <a:rPr lang="en-US" altLang="zh-CN" dirty="0" smtClean="0"/>
              <a:t>    &lt;welcome-file&gt;index.htm&lt;/welcome-file&gt;</a:t>
            </a:r>
          </a:p>
          <a:p>
            <a:pPr>
              <a:buNone/>
            </a:pPr>
            <a:r>
              <a:rPr lang="en-US" altLang="zh-CN" dirty="0" smtClean="0"/>
              <a:t>&lt;/welcome-file-list&gt;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RESTful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全称是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，中文意思是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表现层状态转化</a:t>
            </a:r>
            <a:r>
              <a:rPr lang="en-US" altLang="zh-CN" dirty="0" smtClean="0"/>
              <a:t>" </a:t>
            </a:r>
            <a:r>
              <a:rPr lang="zh-CN" altLang="en-US" dirty="0" smtClean="0"/>
              <a:t>，省略了主语。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</a:t>
            </a:r>
            <a:r>
              <a:rPr lang="en-US" altLang="zh-CN" dirty="0" smtClean="0"/>
              <a:t>"</a:t>
            </a:r>
            <a:r>
              <a:rPr lang="zh-CN" altLang="en-US" dirty="0" smtClean="0"/>
              <a:t>其实指的是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所谓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资源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，就是网络上的一个实体，或者说是网络上的一个具体信息。</a:t>
            </a:r>
            <a:r>
              <a:rPr lang="zh-CN" altLang="en-US" dirty="0" smtClean="0"/>
              <a:t>它可以是一段文本、一张图片、一首歌曲、一种服务，总之就是一个具体的实在。你可以用一个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（统一资源定位符）指向它，每种资源对应一个特定的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。要获取这个资源，访问它的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就可以，因此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就成了每一个资源的地址或独一无二的识别符。</a:t>
            </a:r>
          </a:p>
          <a:p>
            <a:r>
              <a:rPr lang="zh-CN" altLang="en-US" dirty="0" smtClean="0"/>
              <a:t>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上网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，就是与互联网上一系列的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"</a:t>
            </a:r>
            <a:r>
              <a:rPr lang="zh-CN" altLang="en-US" dirty="0" smtClean="0"/>
              <a:t>互动，调用它的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状态转化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 smtClean="0"/>
              <a:t>互联网通信协议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状态转化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State Transfer</a:t>
            </a:r>
            <a:r>
              <a:rPr lang="zh-CN" altLang="en-US" sz="2000" dirty="0" smtClean="0"/>
              <a:t>）。而这种转化是建立在表现层之上的，所以就是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表现层状态转化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客户端用到的手段，只能是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协议。具体来说，就是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协议里面，四个表示操作方式的动词：</a:t>
            </a:r>
            <a:r>
              <a:rPr lang="en-US" altLang="zh-CN" sz="2000" b="1" dirty="0" smtClean="0"/>
              <a:t>GET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POST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PUT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DELETE</a:t>
            </a:r>
            <a:r>
              <a:rPr lang="zh-CN" altLang="en-US" sz="2000" dirty="0" smtClean="0"/>
              <a:t>。它们分别对应四种基本操作：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用来获取资源，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用来新建资源（也可以用于更新资源），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用来更新资源，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用来删除资源。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创建工程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869" y="1600200"/>
            <a:ext cx="47522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&lt;servlet&gt;</a:t>
            </a:r>
          </a:p>
          <a:p>
            <a:pPr lvl="1">
              <a:buNone/>
            </a:pPr>
            <a:r>
              <a:rPr lang="en-US" altLang="zh-CN" sz="1800" dirty="0" smtClean="0"/>
              <a:t>&lt;servlet-name&gt;</a:t>
            </a:r>
            <a:r>
              <a:rPr lang="en-US" altLang="zh-CN" sz="1800" dirty="0" err="1" smtClean="0"/>
              <a:t>JerseyServlet</a:t>
            </a:r>
            <a:r>
              <a:rPr lang="en-US" altLang="zh-CN" sz="1800" dirty="0" smtClean="0"/>
              <a:t>&lt;/servlet-name&gt;</a:t>
            </a:r>
          </a:p>
          <a:p>
            <a:pPr lvl="1">
              <a:buNone/>
            </a:pPr>
            <a:r>
              <a:rPr lang="en-US" altLang="zh-CN" sz="1800" dirty="0" smtClean="0"/>
              <a:t>&lt;servlet-class&gt;</a:t>
            </a:r>
            <a:r>
              <a:rPr lang="en-US" altLang="zh-CN" sz="1800" dirty="0" err="1" smtClean="0"/>
              <a:t>com.sun.jersey.spi.spring.container.servlet.SpringServlet</a:t>
            </a:r>
            <a:r>
              <a:rPr lang="en-US" altLang="zh-CN" sz="1800" dirty="0" smtClean="0"/>
              <a:t>&lt;/servlet-class&gt;</a:t>
            </a:r>
          </a:p>
          <a:p>
            <a:pPr lvl="1">
              <a:buNone/>
            </a:pPr>
            <a:r>
              <a:rPr lang="en-US" altLang="zh-CN" sz="1800" dirty="0" smtClean="0"/>
              <a:t>&lt;init-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com.sun.jersey.config.property.packages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  <a:r>
              <a:rPr lang="en-US" altLang="zh-CN" sz="1800" dirty="0" err="1" smtClean="0"/>
              <a:t>org.swinglife.controller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 lvl="1">
              <a:buNone/>
            </a:pPr>
            <a:r>
              <a:rPr lang="en-US" altLang="zh-CN" sz="1800" dirty="0" smtClean="0"/>
              <a:t>&lt;/init-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&lt;/servlet&gt;</a:t>
            </a:r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-mapping&gt;</a:t>
            </a:r>
          </a:p>
          <a:p>
            <a:pPr lvl="1">
              <a:buNone/>
            </a:pPr>
            <a:r>
              <a:rPr lang="en-US" altLang="zh-CN" sz="1800" dirty="0" smtClean="0"/>
              <a:t>&lt;servlet-name&gt;</a:t>
            </a:r>
            <a:r>
              <a:rPr lang="en-US" altLang="zh-CN" sz="1800" dirty="0" err="1" smtClean="0"/>
              <a:t>JerseyServlet</a:t>
            </a:r>
            <a:r>
              <a:rPr lang="en-US" altLang="zh-CN" sz="1800" dirty="0" smtClean="0"/>
              <a:t>&lt;/servlet-name&gt;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-pattern&gt;/jersey/*&lt;/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-pattern&gt;</a:t>
            </a:r>
          </a:p>
          <a:p>
            <a:pPr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-mapping&gt;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 smtClean="0"/>
              <a:t>("/")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 smtClean="0"/>
              <a:t>({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MediaType.TEXT_HTML</a:t>
            </a:r>
            <a:r>
              <a:rPr lang="en-US" altLang="zh-CN" sz="1600" i="1" dirty="0" smtClean="0"/>
              <a:t>})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@Consumes</a:t>
            </a:r>
            <a:r>
              <a:rPr lang="en-US" altLang="zh-CN" sz="1600" dirty="0" smtClean="0"/>
              <a:t>({ 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MediaType.APPLICATION_XML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MediaType.APPLICATION_FORM_URLENCODED</a:t>
            </a:r>
            <a:r>
              <a:rPr lang="en-US" altLang="zh-CN" sz="1600" i="1" dirty="0" smtClean="0"/>
              <a:t> })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public class </a:t>
            </a:r>
            <a:r>
              <a:rPr lang="en-US" altLang="zh-CN" sz="1600" b="1" dirty="0" err="1" smtClean="0"/>
              <a:t>JerseyServlet</a:t>
            </a:r>
            <a:r>
              <a:rPr lang="en-US" altLang="zh-CN" sz="1600" b="1" dirty="0" smtClean="0"/>
              <a:t> {</a:t>
            </a:r>
            <a:r>
              <a:rPr lang="zh-CN" altLang="en-US" sz="1600" dirty="0" smtClean="0"/>
              <a:t>    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 smtClean="0"/>
              <a:t>("/object/{id}")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 smtClean="0"/>
              <a:t>({ 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 })</a:t>
            </a:r>
          </a:p>
          <a:p>
            <a:pPr>
              <a:buNone/>
            </a:pPr>
            <a:r>
              <a:rPr lang="en-US" altLang="zh-CN" sz="1600" b="1" dirty="0" smtClean="0"/>
              <a:t>	public </a:t>
            </a:r>
            <a:r>
              <a:rPr lang="en-US" altLang="zh-CN" sz="1600" b="1" dirty="0" err="1" smtClean="0"/>
              <a:t>JsonObject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getObject</a:t>
            </a:r>
            <a:r>
              <a:rPr lang="en-US" altLang="zh-CN" sz="1600" b="1" dirty="0" smtClean="0"/>
              <a:t>(@</a:t>
            </a:r>
            <a:r>
              <a:rPr lang="en-US" altLang="zh-CN" sz="1600" b="1" dirty="0" err="1" smtClean="0"/>
              <a:t>PathParam</a:t>
            </a:r>
            <a:r>
              <a:rPr lang="en-US" altLang="zh-CN" sz="1600" b="1" dirty="0" smtClean="0"/>
              <a:t>("id") final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id) {</a:t>
            </a:r>
          </a:p>
          <a:p>
            <a:pPr>
              <a:buNone/>
            </a:pPr>
            <a:r>
              <a:rPr lang="en-US" altLang="zh-CN" sz="1600" dirty="0" smtClean="0"/>
              <a:t>       	 	</a:t>
            </a:r>
            <a:r>
              <a:rPr lang="en-US" altLang="zh-CN" sz="1600" dirty="0" err="1" smtClean="0"/>
              <a:t>JsonObject</a:t>
            </a:r>
            <a:r>
              <a:rPr lang="en-US" altLang="zh-CN" sz="1600" dirty="0" smtClean="0"/>
              <a:t> object = </a:t>
            </a:r>
            <a:r>
              <a:rPr lang="en-US" altLang="zh-CN" sz="1600" dirty="0" err="1" smtClean="0"/>
              <a:t>objectMap.get</a:t>
            </a:r>
            <a:r>
              <a:rPr lang="en-US" altLang="zh-CN" sz="1600" dirty="0" smtClean="0"/>
              <a:t>(id);</a:t>
            </a:r>
          </a:p>
          <a:p>
            <a:pPr>
              <a:buNone/>
            </a:pPr>
            <a:r>
              <a:rPr lang="en-US" altLang="zh-CN" sz="1600" b="1" dirty="0" smtClean="0"/>
              <a:t>		return object;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@</a:t>
            </a:r>
            <a:r>
              <a:rPr lang="en-US" altLang="zh-CN" sz="1800" dirty="0" err="1" smtClean="0"/>
              <a:t>XmlRootElement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@Consumes({ "application/xml", "application/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" })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7030A0"/>
                </a:solidFill>
              </a:rPr>
              <a:t>public class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   	</a:t>
            </a:r>
            <a:r>
              <a:rPr lang="en-US" altLang="zh-CN" sz="1800" b="1" dirty="0" smtClean="0"/>
              <a:t>private Integer id;</a:t>
            </a:r>
          </a:p>
          <a:p>
            <a:pPr>
              <a:buNone/>
            </a:pPr>
            <a:r>
              <a:rPr lang="en-US" altLang="zh-CN" sz="1800" dirty="0" smtClean="0"/>
              <a:t>    	</a:t>
            </a:r>
            <a:r>
              <a:rPr lang="en-US" altLang="zh-CN" sz="1800" b="1" dirty="0" smtClean="0"/>
              <a:t>private String name;</a:t>
            </a:r>
          </a:p>
          <a:p>
            <a:pPr>
              <a:buNone/>
            </a:pPr>
            <a:r>
              <a:rPr lang="en-US" altLang="zh-CN" sz="1800" b="1" dirty="0" smtClean="0"/>
              <a:t>	public String </a:t>
            </a:r>
            <a:r>
              <a:rPr lang="en-US" altLang="zh-CN" sz="1800" b="1" dirty="0" err="1" smtClean="0"/>
              <a:t>getName</a:t>
            </a:r>
            <a:r>
              <a:rPr lang="en-US" altLang="zh-CN" sz="1800" b="1" dirty="0" smtClean="0"/>
              <a:t>() {</a:t>
            </a:r>
          </a:p>
          <a:p>
            <a:pPr>
              <a:buNone/>
            </a:pPr>
            <a:r>
              <a:rPr lang="en-US" altLang="zh-CN" sz="1800" b="1" dirty="0" smtClean="0"/>
              <a:t>       	return name;</a:t>
            </a:r>
          </a:p>
          <a:p>
            <a:pPr>
              <a:buNone/>
            </a:pPr>
            <a:r>
              <a:rPr lang="en-US" altLang="zh-CN" sz="1800" dirty="0" smtClean="0"/>
              <a:t>    	}</a:t>
            </a:r>
          </a:p>
          <a:p>
            <a:pPr>
              <a:buNone/>
            </a:pPr>
            <a:r>
              <a:rPr lang="en-US" altLang="zh-CN" sz="1800" b="1" dirty="0" smtClean="0"/>
              <a:t>	public void </a:t>
            </a:r>
            <a:r>
              <a:rPr lang="en-US" altLang="zh-CN" sz="1800" b="1" dirty="0" err="1" smtClean="0"/>
              <a:t>setName</a:t>
            </a:r>
            <a:r>
              <a:rPr lang="en-US" altLang="zh-CN" sz="1800" b="1" dirty="0" smtClean="0"/>
              <a:t>(String name) {</a:t>
            </a:r>
          </a:p>
          <a:p>
            <a:pPr>
              <a:buNone/>
            </a:pPr>
            <a:r>
              <a:rPr lang="en-US" altLang="zh-CN" sz="1800" b="1" dirty="0" smtClean="0"/>
              <a:t>		this.name = name;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800" dirty="0" smtClean="0"/>
              <a:t>@Path("/object/{id}")</a:t>
            </a:r>
          </a:p>
          <a:p>
            <a:pPr>
              <a:buNone/>
            </a:pPr>
            <a:r>
              <a:rPr lang="en-US" altLang="zh-CN" sz="1800" dirty="0" smtClean="0"/>
              <a:t>@Produces({ </a:t>
            </a:r>
            <a:r>
              <a:rPr lang="en-US" altLang="zh-CN" sz="1800" dirty="0" err="1" smtClean="0"/>
              <a:t>MediaType.</a:t>
            </a:r>
            <a:r>
              <a:rPr lang="en-US" altLang="zh-CN" sz="1800" i="1" dirty="0" err="1" smtClean="0"/>
              <a:t>APPLICATION_JSON</a:t>
            </a:r>
            <a:r>
              <a:rPr lang="en-US" altLang="zh-CN" sz="1800" i="1" dirty="0" smtClean="0"/>
              <a:t> })</a:t>
            </a:r>
          </a:p>
          <a:p>
            <a:pPr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getObject</a:t>
            </a:r>
            <a:r>
              <a:rPr lang="en-US" altLang="zh-CN" sz="1800" b="1" dirty="0" smtClean="0"/>
              <a:t>(@</a:t>
            </a:r>
            <a:r>
              <a:rPr lang="en-US" altLang="zh-CN" sz="1800" b="1" dirty="0" err="1" smtClean="0"/>
              <a:t>PathParam</a:t>
            </a:r>
            <a:r>
              <a:rPr lang="en-US" altLang="zh-CN" sz="1800" b="1" dirty="0" smtClean="0"/>
              <a:t>("id") final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id) 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JsonObject</a:t>
            </a:r>
            <a:r>
              <a:rPr lang="en-US" altLang="zh-CN" sz="1800" dirty="0" smtClean="0"/>
              <a:t> object = </a:t>
            </a:r>
            <a:r>
              <a:rPr lang="en-US" altLang="zh-CN" sz="1800" dirty="0" err="1" smtClean="0"/>
              <a:t>objectMap.get</a:t>
            </a:r>
            <a:r>
              <a:rPr lang="en-US" altLang="zh-CN" sz="1800" dirty="0" smtClean="0"/>
              <a:t>(id);</a:t>
            </a:r>
          </a:p>
          <a:p>
            <a:pPr>
              <a:buNone/>
            </a:pPr>
            <a:r>
              <a:rPr lang="en-US" altLang="zh-CN" sz="1800" b="1" dirty="0" smtClean="0"/>
              <a:t>	return object;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@POST</a:t>
            </a:r>
          </a:p>
          <a:p>
            <a:pPr>
              <a:buNone/>
            </a:pPr>
            <a:r>
              <a:rPr lang="en-US" altLang="zh-CN" sz="1800" dirty="0" smtClean="0"/>
              <a:t>@Path("/object")</a:t>
            </a:r>
          </a:p>
          <a:p>
            <a:pPr>
              <a:buNone/>
            </a:pPr>
            <a:r>
              <a:rPr lang="en-US" altLang="zh-CN" sz="1800" dirty="0" smtClean="0"/>
              <a:t>@Consumes({ </a:t>
            </a:r>
            <a:r>
              <a:rPr lang="en-US" altLang="zh-CN" sz="1800" dirty="0" err="1" smtClean="0"/>
              <a:t>MediaType.</a:t>
            </a:r>
            <a:r>
              <a:rPr lang="en-US" altLang="zh-CN" sz="1800" i="1" dirty="0" err="1" smtClean="0"/>
              <a:t>APPLICATION_JSON</a:t>
            </a:r>
            <a:r>
              <a:rPr lang="en-US" altLang="zh-CN" sz="1800" i="1" dirty="0" smtClean="0"/>
              <a:t> })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postObject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</a:t>
            </a:r>
            <a:r>
              <a:rPr lang="en-US" altLang="zh-CN" sz="1800" b="1" dirty="0" smtClean="0"/>
              <a:t>) {</a:t>
            </a:r>
          </a:p>
          <a:p>
            <a:pPr>
              <a:buNone/>
            </a:pPr>
            <a:r>
              <a:rPr lang="en-US" altLang="zh-CN" sz="1800" dirty="0" smtClean="0"/>
              <a:t>   	 </a:t>
            </a:r>
            <a:r>
              <a:rPr lang="en-US" altLang="zh-CN" sz="1800" dirty="0" err="1" smtClean="0"/>
              <a:t>objectMap.put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json.getId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@PUT</a:t>
            </a:r>
          </a:p>
          <a:p>
            <a:pPr>
              <a:buNone/>
            </a:pPr>
            <a:r>
              <a:rPr lang="en-US" altLang="zh-CN" dirty="0" smtClean="0"/>
              <a:t> @Path("/object")</a:t>
            </a:r>
          </a:p>
          <a:p>
            <a:pPr>
              <a:buNone/>
            </a:pPr>
            <a:r>
              <a:rPr lang="en-US" altLang="zh-CN" dirty="0" smtClean="0"/>
              <a:t> @Consumes({ </a:t>
            </a:r>
            <a:r>
              <a:rPr lang="en-US" altLang="zh-CN" dirty="0" err="1" smtClean="0"/>
              <a:t>MediaType.</a:t>
            </a:r>
            <a:r>
              <a:rPr lang="en-US" altLang="zh-CN" i="1" dirty="0" err="1" smtClean="0"/>
              <a:t>APPLICATION_JSON</a:t>
            </a:r>
            <a:r>
              <a:rPr lang="en-US" altLang="zh-CN" i="1" dirty="0" smtClean="0"/>
              <a:t> })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putObject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JsonObject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json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objectMap.put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json.getId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@DELETE</a:t>
            </a:r>
          </a:p>
          <a:p>
            <a:pPr>
              <a:buNone/>
            </a:pPr>
            <a:r>
              <a:rPr lang="en-US" altLang="zh-CN" dirty="0" smtClean="0"/>
              <a:t>@Path("/object/{id}")</a:t>
            </a:r>
          </a:p>
          <a:p>
            <a:pPr>
              <a:buNone/>
            </a:pP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deleteObject</a:t>
            </a:r>
            <a:r>
              <a:rPr lang="en-US" altLang="zh-CN" b="1" dirty="0" smtClean="0"/>
              <a:t>(@</a:t>
            </a:r>
            <a:r>
              <a:rPr lang="en-US" altLang="zh-CN" b="1" dirty="0" err="1" smtClean="0"/>
              <a:t>PathParam</a:t>
            </a:r>
            <a:r>
              <a:rPr lang="en-US" altLang="zh-CN" b="1" dirty="0" smtClean="0"/>
              <a:t>(“id”) final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id) {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objectMap.remove</a:t>
            </a:r>
            <a:r>
              <a:rPr lang="en-US" altLang="zh-CN" dirty="0" smtClean="0"/>
              <a:t>(id);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curl -X POST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http://localhost:8080/SpringMVC_01/jersey/object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</a:t>
            </a:r>
            <a:r>
              <a:rPr lang="en-US" altLang="zh-CN" sz="2400" dirty="0" smtClean="0">
                <a:hlinkClick r:id="rId3"/>
              </a:rPr>
              <a:t>http://localhost:8080/SpringMVC_01/jersey/object/2</a:t>
            </a:r>
            <a:endParaRPr lang="en-US" altLang="zh-CN" sz="2400" dirty="0" smtClean="0"/>
          </a:p>
          <a:p>
            <a:r>
              <a:rPr lang="en-US" altLang="zh-CN" sz="2400" dirty="0" smtClean="0"/>
              <a:t>curl -X PUT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http://localhost:8080/SpringMVC_01/jersey/object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-X DELETE </a:t>
            </a:r>
            <a:r>
              <a:rPr lang="en-US" altLang="zh-CN" sz="2400" dirty="0" smtClean="0">
                <a:hlinkClick r:id="rId3"/>
              </a:rPr>
              <a:t>http://localhost:8080/SpringMVC_01/jersey/object/2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b="1" dirty="0" smtClean="0">
                <a:hlinkClick r:id="rId2" tooltip="Java EE知识库"/>
              </a:rPr>
              <a:t>spring</a:t>
            </a:r>
            <a:r>
              <a:rPr lang="en-US" altLang="zh-CN" dirty="0" smtClean="0"/>
              <a:t>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  </a:t>
            </a:r>
          </a:p>
          <a:p>
            <a:pPr>
              <a:buNone/>
            </a:pPr>
            <a:r>
              <a:rPr lang="en-US" altLang="zh-CN" dirty="0" err="1" smtClean="0"/>
              <a:t>DispatcherServlet</a:t>
            </a:r>
            <a:r>
              <a:rPr lang="zh-CN" altLang="en-US" dirty="0" smtClean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、文件上传解析，如果请求类型是</a:t>
            </a:r>
            <a:r>
              <a:rPr lang="en-US" altLang="zh-CN" dirty="0" smtClean="0"/>
              <a:t>multipart</a:t>
            </a:r>
            <a:r>
              <a:rPr lang="zh-CN" altLang="en-US" dirty="0" smtClean="0"/>
              <a:t>将通过</a:t>
            </a:r>
            <a:r>
              <a:rPr lang="en-US" altLang="zh-CN" dirty="0" err="1" smtClean="0"/>
              <a:t>MultipartResolver</a:t>
            </a:r>
            <a:r>
              <a:rPr lang="zh-CN" altLang="en-US" dirty="0" smtClean="0"/>
              <a:t>进行文件上传解析；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HandlerMapping</a:t>
            </a:r>
            <a:r>
              <a:rPr lang="zh-CN" altLang="en-US" dirty="0" smtClean="0"/>
              <a:t>，将请求映射到处理器（返回一个</a:t>
            </a:r>
            <a:r>
              <a:rPr lang="en-US" altLang="zh-CN" dirty="0" err="1" smtClean="0"/>
              <a:t>HandlerExecutionChain</a:t>
            </a:r>
            <a:r>
              <a:rPr lang="zh-CN" altLang="en-US" dirty="0" smtClean="0"/>
              <a:t>，它包括一个处理器、多个</a:t>
            </a:r>
            <a:r>
              <a:rPr lang="en-US" altLang="zh-CN" dirty="0" err="1" smtClean="0"/>
              <a:t>HandlerInterceptor</a:t>
            </a:r>
            <a:r>
              <a:rPr lang="zh-CN" altLang="en-US" dirty="0" smtClean="0"/>
              <a:t>拦截器）；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HandlerAdapter</a:t>
            </a:r>
            <a:r>
              <a:rPr lang="zh-CN" altLang="en-US" dirty="0" smtClean="0"/>
              <a:t>支持多种类型的处理器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HandlerExecutionChain</a:t>
            </a:r>
            <a:r>
              <a:rPr lang="zh-CN" altLang="en-US" dirty="0" smtClean="0"/>
              <a:t>中的处理器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ViewResolver</a:t>
            </a:r>
            <a:r>
              <a:rPr lang="zh-CN" altLang="en-US" dirty="0" smtClean="0"/>
              <a:t>解析逻辑视图名到具体视图实现；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、本地化解析；</a:t>
            </a:r>
          </a:p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、渲染具体的视图等；</a:t>
            </a:r>
          </a:p>
          <a:p>
            <a:pPr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、如果执行过程中遇到异常将交给</a:t>
            </a:r>
            <a:r>
              <a:rPr lang="en-US" altLang="zh-CN" dirty="0" err="1" smtClean="0"/>
              <a:t>HandlerExceptionResolver</a:t>
            </a:r>
            <a:r>
              <a:rPr lang="zh-CN" altLang="en-US" dirty="0" smtClean="0"/>
              <a:t>来解析。</a:t>
            </a:r>
          </a:p>
          <a:p>
            <a:pPr>
              <a:buNone/>
            </a:pPr>
            <a:r>
              <a:rPr lang="zh-CN" altLang="en-US" dirty="0" smtClean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 smtClean="0"/>
              <a:t>&lt;!-- </a:t>
            </a:r>
            <a:r>
              <a:rPr lang="zh-CN" altLang="en-US" sz="1200" dirty="0" smtClean="0"/>
              <a:t>配置</a:t>
            </a:r>
            <a:r>
              <a:rPr lang="en-US" altLang="zh-CN" sz="1200" dirty="0" smtClean="0"/>
              <a:t>Spring MVC </a:t>
            </a:r>
            <a:r>
              <a:rPr lang="en-US" altLang="zh-CN" sz="1200" dirty="0" err="1" smtClean="0"/>
              <a:t>DispatcherServlet</a:t>
            </a:r>
            <a:r>
              <a:rPr lang="en-US" altLang="zh-CN" sz="1200" dirty="0" smtClean="0"/>
              <a:t> --&gt;</a:t>
            </a:r>
          </a:p>
          <a:p>
            <a:pPr>
              <a:buNone/>
            </a:pPr>
            <a:r>
              <a:rPr lang="en-US" altLang="zh-CN" sz="1200" dirty="0" smtClean="0"/>
              <a:t>&lt;servlet&gt;</a:t>
            </a:r>
          </a:p>
          <a:p>
            <a:pPr>
              <a:buNone/>
            </a:pPr>
            <a:r>
              <a:rPr lang="en-US" altLang="zh-CN" sz="1200" dirty="0" smtClean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 smtClean="0"/>
              <a:t>	&lt;servlet-class&gt;</a:t>
            </a:r>
            <a:r>
              <a:rPr lang="en-US" altLang="zh-CN" sz="1200" dirty="0" err="1" smtClean="0"/>
              <a:t>org.springframework.web.servlet.DispatcherServlet</a:t>
            </a:r>
            <a:r>
              <a:rPr lang="en-US" altLang="zh-CN" sz="1200" dirty="0" smtClean="0"/>
              <a:t>&lt;/servlet-class&gt;</a:t>
            </a:r>
          </a:p>
          <a:p>
            <a:pPr>
              <a:buNone/>
            </a:pPr>
            <a:r>
              <a:rPr lang="en-US" altLang="zh-CN" sz="1200" dirty="0" smtClean="0"/>
              <a:t>		&lt;!-- </a:t>
            </a:r>
            <a:r>
              <a:rPr lang="zh-CN" altLang="en-US" sz="1200" dirty="0" smtClean="0"/>
              <a:t>初始化参数 </a:t>
            </a:r>
            <a:r>
              <a:rPr lang="en-US" altLang="zh-CN" sz="1200" dirty="0" smtClean="0"/>
              <a:t>--&gt;</a:t>
            </a:r>
          </a:p>
          <a:p>
            <a:pPr>
              <a:buNone/>
            </a:pPr>
            <a:r>
              <a:rPr lang="en-US" altLang="zh-CN" sz="1200" dirty="0" smtClean="0"/>
              <a:t>	&lt;init-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		&lt;!-- </a:t>
            </a:r>
            <a:r>
              <a:rPr lang="zh-CN" altLang="en-US" sz="1200" dirty="0" smtClean="0"/>
              <a:t>加载</a:t>
            </a:r>
            <a:r>
              <a:rPr lang="en-US" altLang="zh-CN" sz="1200" dirty="0" err="1" smtClean="0"/>
              <a:t>SpringMVC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到 </a:t>
            </a:r>
            <a:r>
              <a:rPr lang="en-US" altLang="zh-CN" sz="1200" dirty="0" smtClean="0"/>
              <a:t>spring</a:t>
            </a:r>
            <a:r>
              <a:rPr lang="zh-CN" altLang="en-US" sz="1200" dirty="0" smtClean="0"/>
              <a:t>的上下文容器中 </a:t>
            </a:r>
            <a:r>
              <a:rPr lang="en-US" altLang="zh-CN" sz="1200" dirty="0" smtClean="0"/>
              <a:t>--&gt;</a:t>
            </a:r>
          </a:p>
          <a:p>
            <a:pPr>
              <a:buNone/>
            </a:pPr>
            <a:r>
              <a:rPr lang="en-US" altLang="zh-CN" sz="1200" dirty="0" smtClean="0"/>
              <a:t>		&lt;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-name&gt;</a:t>
            </a:r>
            <a:r>
              <a:rPr lang="en-US" altLang="zh-CN" sz="1200" dirty="0" err="1" smtClean="0"/>
              <a:t>contextConfigLocation</a:t>
            </a:r>
            <a:r>
              <a:rPr lang="en-US" altLang="zh-CN" sz="1200" dirty="0" smtClean="0"/>
              <a:t>&lt;/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-name&gt;</a:t>
            </a:r>
          </a:p>
          <a:p>
            <a:pPr>
              <a:buNone/>
            </a:pPr>
            <a:r>
              <a:rPr lang="en-US" altLang="zh-CN" sz="1200" dirty="0" smtClean="0"/>
              <a:t>		&lt;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-value&gt;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			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classpath:mvc-context.xml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 smtClean="0"/>
              <a:t>		&lt;/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-value&gt;</a:t>
            </a:r>
          </a:p>
          <a:p>
            <a:pPr>
              <a:buNone/>
            </a:pPr>
            <a:r>
              <a:rPr lang="en-US" altLang="zh-CN" sz="1200" dirty="0" smtClean="0"/>
              <a:t>	&lt;/init-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&lt;/servlet&gt;</a:t>
            </a: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/>
              <a:t>&lt;!-- </a:t>
            </a:r>
            <a:r>
              <a:rPr lang="zh-CN" altLang="en-US" sz="1200" dirty="0" smtClean="0"/>
              <a:t>配置</a:t>
            </a:r>
            <a:r>
              <a:rPr lang="en-US" altLang="zh-CN" sz="1200" dirty="0" err="1" smtClean="0"/>
              <a:t>DispatcherServlet</a:t>
            </a:r>
            <a:r>
              <a:rPr lang="zh-CN" altLang="en-US" sz="1200" dirty="0" smtClean="0"/>
              <a:t>所需要拦截的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--&gt;</a:t>
            </a:r>
          </a:p>
          <a:p>
            <a:pPr>
              <a:buNone/>
            </a:pPr>
            <a:r>
              <a:rPr lang="en-US" altLang="zh-CN" sz="1200" dirty="0" smtClean="0"/>
              <a:t>&lt;servlet-mapping&gt;</a:t>
            </a:r>
          </a:p>
          <a:p>
            <a:pPr>
              <a:buNone/>
            </a:pPr>
            <a:r>
              <a:rPr lang="en-US" altLang="zh-CN" sz="1200" dirty="0" smtClean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 smtClean="0"/>
              <a:t>	&lt;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-pattern&gt;/&lt;/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-pattern&gt;</a:t>
            </a:r>
          </a:p>
          <a:p>
            <a:pPr>
              <a:buNone/>
            </a:pPr>
            <a:r>
              <a:rPr lang="en-US" altLang="zh-CN" sz="1200" dirty="0" smtClean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&lt;?xml version=</a:t>
            </a:r>
            <a:r>
              <a:rPr lang="en-US" altLang="zh-CN" sz="2000" i="1" dirty="0" smtClean="0"/>
              <a:t>"1.0" encoding="UTF-8"?&gt;</a:t>
            </a:r>
          </a:p>
          <a:p>
            <a:pPr>
              <a:buNone/>
            </a:pPr>
            <a:r>
              <a:rPr lang="en-US" altLang="zh-CN" sz="2000" dirty="0" smtClean="0"/>
              <a:t>&lt;beans </a:t>
            </a:r>
            <a:r>
              <a:rPr lang="en-US" altLang="zh-CN" sz="2000" dirty="0" err="1" smtClean="0"/>
              <a:t>xmlns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"http://www.springframework.org/schema/beans" </a:t>
            </a:r>
            <a:r>
              <a:rPr lang="en-US" altLang="zh-CN" sz="2000" i="1" dirty="0" err="1" smtClean="0"/>
              <a:t>xmlns:xsi</a:t>
            </a:r>
            <a:r>
              <a:rPr lang="en-US" altLang="zh-CN" sz="2000" i="1" dirty="0" smtClean="0"/>
              <a:t>=</a:t>
            </a:r>
            <a:r>
              <a:rPr lang="en-US" altLang="zh-CN" sz="2000" i="1" dirty="0" smtClean="0">
                <a:hlinkClick r:id="rId2"/>
              </a:rPr>
              <a:t>http://www.w3.org/2001/XMLSchema-instance</a:t>
            </a:r>
            <a:r>
              <a:rPr lang="en-US" altLang="zh-CN" sz="2000" i="1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context:component</a:t>
            </a:r>
            <a:r>
              <a:rPr lang="en-US" altLang="zh-CN" sz="1800" dirty="0" smtClean="0"/>
              <a:t>-scan base-package=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org.swinglife.controller</a:t>
            </a:r>
            <a:r>
              <a:rPr lang="en-US" altLang="zh-CN" sz="1800" i="1" dirty="0" smtClean="0"/>
              <a:t>"&gt;&lt;/</a:t>
            </a:r>
            <a:r>
              <a:rPr lang="en-US" altLang="zh-CN" sz="1800" i="1" dirty="0" err="1" smtClean="0"/>
              <a:t>context:component</a:t>
            </a:r>
            <a:r>
              <a:rPr lang="en-US" altLang="zh-CN" sz="1800" i="1" dirty="0" smtClean="0"/>
              <a:t>-scan&gt;</a:t>
            </a:r>
            <a:endParaRPr lang="zh-CN" altLang="en-US" sz="1800" dirty="0" smtClean="0"/>
          </a:p>
          <a:p>
            <a:pPr lvl="1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800" dirty="0" smtClean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SpringMVC</a:t>
            </a:r>
            <a:r>
              <a:rPr lang="zh-CN" altLang="en-US" sz="1800" dirty="0" smtClean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 smtClean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 smtClean="0"/>
              <a:t>&lt;bean class=</a:t>
            </a:r>
            <a:r>
              <a:rPr lang="en-US" altLang="zh-CN" sz="1800" i="1" dirty="0" smtClean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 smtClean="0"/>
              <a:t>&lt;/bean&gt;</a:t>
            </a:r>
          </a:p>
          <a:p>
            <a:pPr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beans:bean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endParaRPr lang="en-US" altLang="zh-CN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@Controller </a:t>
            </a:r>
          </a:p>
          <a:p>
            <a:pPr>
              <a:buNone/>
            </a:pPr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/>
              <a:t>HomeController</a:t>
            </a:r>
            <a:r>
              <a:rPr lang="en-US" altLang="zh-CN" sz="2400" b="1" dirty="0" smtClean="0"/>
              <a:t> {</a:t>
            </a:r>
            <a:endParaRPr lang="zh-CN" altLang="en-US" sz="2400" dirty="0" smtClean="0"/>
          </a:p>
          <a:p>
            <a:pPr lvl="1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("/”)</a:t>
            </a:r>
          </a:p>
          <a:p>
            <a:pPr lvl="1">
              <a:buNone/>
            </a:pPr>
            <a:r>
              <a:rPr lang="en-US" altLang="zh-CN" sz="2000" b="1" dirty="0" smtClean="0"/>
              <a:t>public String home(){</a:t>
            </a:r>
          </a:p>
          <a:p>
            <a:pPr lvl="1">
              <a:buNone/>
            </a:pPr>
            <a:r>
              <a:rPr lang="en-US" altLang="zh-CN" sz="2000" b="1" dirty="0" smtClean="0"/>
              <a:t>	return "page/home.jsp";</a:t>
            </a:r>
          </a:p>
          <a:p>
            <a:pPr lvl="1">
              <a:buNone/>
            </a:pPr>
            <a:r>
              <a:rPr lang="en-US" altLang="zh-CN" sz="2000" dirty="0" smtClean="0"/>
              <a:t>}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("/index”</a:t>
            </a:r>
            <a:r>
              <a:rPr lang="en-US" altLang="zh-CN" sz="2000" i="1" dirty="0" smtClean="0"/>
              <a:t>)</a:t>
            </a:r>
          </a:p>
          <a:p>
            <a:pPr lvl="1">
              <a:buNone/>
            </a:pPr>
            <a:r>
              <a:rPr lang="en-US" altLang="zh-CN" sz="2000" b="1" dirty="0" smtClean="0"/>
              <a:t>public String index(){</a:t>
            </a:r>
          </a:p>
          <a:p>
            <a:pPr lvl="1">
              <a:buNone/>
            </a:pPr>
            <a:r>
              <a:rPr lang="en-US" altLang="zh-CN" sz="2000" b="1" dirty="0" smtClean="0"/>
              <a:t>	return "pages/index.html";</a:t>
            </a:r>
          </a:p>
          <a:p>
            <a:pPr lvl="1"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工程属性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/>
              <a:t>(value = "/object/{id}", method = </a:t>
            </a:r>
            <a:r>
              <a:rPr lang="en-US" altLang="zh-CN" sz="1800" dirty="0" err="1" smtClean="0"/>
              <a:t>RequestMethod.</a:t>
            </a:r>
            <a:r>
              <a:rPr lang="en-US" altLang="zh-CN" sz="1800" i="1" dirty="0" err="1" smtClean="0"/>
              <a:t>GET</a:t>
            </a:r>
            <a:r>
              <a:rPr lang="en-US" altLang="zh-CN" sz="1800" i="1" dirty="0" smtClean="0"/>
              <a:t>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getObject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 smtClean="0"/>
              <a:t>final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id) 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JsonObject</a:t>
            </a:r>
            <a:r>
              <a:rPr lang="en-US" altLang="zh-CN" sz="1800" dirty="0" smtClean="0"/>
              <a:t> object = </a:t>
            </a:r>
            <a:r>
              <a:rPr lang="en-US" altLang="zh-CN" sz="1800" dirty="0" err="1" smtClean="0"/>
              <a:t>objectMap.get</a:t>
            </a:r>
            <a:r>
              <a:rPr lang="en-US" altLang="zh-CN" sz="1800" dirty="0" smtClean="0"/>
              <a:t>(id);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return object;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/>
              <a:t>(value = "/object", method = RequestMethod.</a:t>
            </a:r>
            <a:r>
              <a:rPr lang="en-US" altLang="zh-CN" sz="1800" i="1" dirty="0" smtClean="0"/>
              <a:t>POST, consumes = "application/</a:t>
            </a:r>
            <a:r>
              <a:rPr lang="en-US" altLang="zh-CN" sz="1800" i="1" dirty="0" err="1" smtClean="0"/>
              <a:t>json</a:t>
            </a:r>
            <a:r>
              <a:rPr lang="en-US" altLang="zh-CN" sz="1800" i="1" dirty="0" smtClean="0"/>
              <a:t>")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postObject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</a:t>
            </a:r>
            <a:r>
              <a:rPr lang="en-US" altLang="zh-CN" sz="1800" b="1" dirty="0" smtClean="0"/>
              <a:t>) {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objectMap.put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json.getId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(value = "/object", method = </a:t>
            </a:r>
            <a:r>
              <a:rPr lang="en-US" altLang="zh-CN" sz="2000" dirty="0" err="1" smtClean="0"/>
              <a:t>RequestMethod.</a:t>
            </a:r>
            <a:r>
              <a:rPr lang="en-US" altLang="zh-CN" sz="2000" i="1" dirty="0" err="1" smtClean="0"/>
              <a:t>PUT</a:t>
            </a:r>
            <a:r>
              <a:rPr lang="en-US" altLang="zh-CN" sz="2000" i="1" dirty="0" smtClean="0"/>
              <a:t>, consumes = "application/</a:t>
            </a:r>
            <a:r>
              <a:rPr lang="en-US" altLang="zh-CN" sz="2000" i="1" dirty="0" err="1" smtClean="0"/>
              <a:t>json</a:t>
            </a:r>
            <a:r>
              <a:rPr lang="en-US" altLang="zh-CN" sz="2000" i="1" dirty="0" smtClean="0"/>
              <a:t>")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public void </a:t>
            </a:r>
            <a:r>
              <a:rPr lang="en-US" altLang="zh-CN" sz="2000" b="1" dirty="0" err="1" smtClean="0"/>
              <a:t>putObject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JsonObject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json</a:t>
            </a:r>
            <a:r>
              <a:rPr lang="en-US" altLang="zh-CN" sz="2000" b="1" dirty="0" smtClean="0"/>
              <a:t>)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objectMap.put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json.getId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(value = "/object/{id}", method = </a:t>
            </a:r>
            <a:r>
              <a:rPr lang="en-US" altLang="zh-CN" sz="2000" dirty="0" err="1" smtClean="0"/>
              <a:t>RequestMethod.</a:t>
            </a:r>
            <a:r>
              <a:rPr lang="en-US" altLang="zh-CN" sz="2000" i="1" dirty="0" err="1" smtClean="0"/>
              <a:t>DELETE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public void </a:t>
            </a:r>
            <a:r>
              <a:rPr lang="en-US" altLang="zh-CN" sz="2000" b="1" dirty="0" err="1" smtClean="0"/>
              <a:t>deleteObject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 smtClean="0"/>
              <a:t> final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id)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objectMap.remove</a:t>
            </a:r>
            <a:r>
              <a:rPr lang="en-US" altLang="zh-CN" sz="2000" dirty="0" smtClean="0"/>
              <a:t>(id);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curl -X POST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</a:t>
            </a:r>
            <a:r>
              <a:rPr lang="en-US" altLang="zh-CN" sz="2400" dirty="0" smtClean="0">
                <a:hlinkClick r:id="rId3"/>
              </a:rPr>
              <a:t>http://localhost:8080/SpringMVC_01/object/2</a:t>
            </a:r>
            <a:endParaRPr lang="en-US" altLang="zh-CN" sz="2400" dirty="0" smtClean="0"/>
          </a:p>
          <a:p>
            <a:r>
              <a:rPr lang="en-US" altLang="zh-CN" sz="2400" dirty="0" smtClean="0"/>
              <a:t>curl -X PUT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-X DELETE </a:t>
            </a:r>
            <a:r>
              <a:rPr lang="en-US" altLang="zh-CN" sz="2400" dirty="0" smtClean="0">
                <a:hlinkClick r:id="rId3"/>
              </a:rPr>
              <a:t>http://localhost:8080/SpringMVC_01/object/2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&lt;bean class=</a:t>
            </a:r>
            <a:r>
              <a:rPr lang="en-US" altLang="zh-CN" sz="1400" i="1" dirty="0" smtClean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messageConverters</a:t>
            </a:r>
            <a:r>
              <a:rPr lang="en-US" altLang="zh-CN" sz="1400" i="1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&lt;list&gt;</a:t>
            </a:r>
          </a:p>
          <a:p>
            <a:pPr>
              <a:buNone/>
            </a:pPr>
            <a:r>
              <a:rPr lang="en-US" altLang="zh-CN" sz="1400" dirty="0" smtClean="0"/>
              <a:t>&lt;ref bean=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mappingJacksonHttpMessageConverter</a:t>
            </a:r>
            <a:r>
              <a:rPr lang="en-US" altLang="zh-CN" sz="1400" i="1" dirty="0" smtClean="0"/>
              <a:t>" /&gt;</a:t>
            </a:r>
          </a:p>
          <a:p>
            <a:pPr>
              <a:buNone/>
            </a:pPr>
            <a:r>
              <a:rPr lang="en-US" altLang="zh-CN" sz="1400" dirty="0" smtClean="0"/>
              <a:t>&lt;/list&gt;</a:t>
            </a:r>
          </a:p>
          <a:p>
            <a:pPr>
              <a:buNone/>
            </a:pPr>
            <a:r>
              <a:rPr lang="en-US" altLang="zh-CN" sz="1400" dirty="0" smtClean="0"/>
              <a:t>&lt;/property&gt;</a:t>
            </a:r>
          </a:p>
          <a:p>
            <a:pPr>
              <a:buNone/>
            </a:pPr>
            <a:r>
              <a:rPr lang="en-US" altLang="zh-CN" sz="1400" dirty="0" smtClean="0"/>
              <a:t>&lt;/bean&gt;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mappingJacksonHttpMessageConverter</a:t>
            </a:r>
            <a:r>
              <a:rPr lang="en-US" altLang="zh-CN" sz="1400" i="1" dirty="0" smtClean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supportedMediaTypes</a:t>
            </a:r>
            <a:r>
              <a:rPr lang="en-US" altLang="zh-CN" sz="1400" i="1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&lt;list&gt;</a:t>
            </a:r>
          </a:p>
          <a:p>
            <a:pPr>
              <a:buNone/>
            </a:pPr>
            <a:r>
              <a:rPr lang="en-US" altLang="zh-CN" sz="1400" dirty="0" smtClean="0"/>
              <a:t>&lt;value&gt;application/</a:t>
            </a:r>
            <a:r>
              <a:rPr lang="en-US" altLang="zh-CN" sz="1400" dirty="0" err="1" smtClean="0"/>
              <a:t>json;charset</a:t>
            </a:r>
            <a:r>
              <a:rPr lang="en-US" altLang="zh-CN" sz="1400" dirty="0" smtClean="0"/>
              <a:t>=UTF-8&lt;/value&gt;</a:t>
            </a:r>
          </a:p>
          <a:p>
            <a:pPr>
              <a:buNone/>
            </a:pPr>
            <a:r>
              <a:rPr lang="en-US" altLang="zh-CN" sz="1400" dirty="0" smtClean="0"/>
              <a:t>&lt;/list&gt;</a:t>
            </a:r>
          </a:p>
          <a:p>
            <a:pPr>
              <a:buNone/>
            </a:pPr>
            <a:r>
              <a:rPr lang="en-US" altLang="zh-CN" sz="1400" dirty="0" smtClean="0"/>
              <a:t>&lt;/property&gt;</a:t>
            </a:r>
          </a:p>
          <a:p>
            <a:pPr>
              <a:buNone/>
            </a:pPr>
            <a:r>
              <a:rPr lang="en-US" altLang="zh-CN" sz="1400" dirty="0" smtClean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wiselyMessageConverter</a:t>
            </a:r>
            <a:r>
              <a:rPr lang="en-US" altLang="zh-CN" sz="2400" i="1" dirty="0" smtClean="0"/>
              <a:t>" class="</a:t>
            </a:r>
            <a:r>
              <a:rPr lang="en-US" altLang="zh-CN" sz="2400" i="1" dirty="0" err="1" smtClean="0"/>
              <a:t>org.swinglife.controller.WiselyMessageConverter</a:t>
            </a:r>
            <a:r>
              <a:rPr lang="en-US" altLang="zh-CN" sz="2400" i="1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&lt;property name=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supportedMediaTypes</a:t>
            </a:r>
            <a:r>
              <a:rPr lang="en-US" altLang="zh-CN" sz="2400" i="1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&lt;list&gt;</a:t>
            </a:r>
          </a:p>
          <a:p>
            <a:pPr>
              <a:buNone/>
            </a:pPr>
            <a:r>
              <a:rPr lang="en-US" altLang="zh-CN" sz="2400" dirty="0" smtClean="0"/>
              <a:t>&lt;value&gt;application/x-</a:t>
            </a:r>
            <a:r>
              <a:rPr lang="en-US" altLang="zh-CN" sz="2400" dirty="0" err="1" smtClean="0"/>
              <a:t>wisely;charset</a:t>
            </a:r>
            <a:r>
              <a:rPr lang="en-US" altLang="zh-CN" sz="2400" dirty="0" smtClean="0"/>
              <a:t>=UTF-8&lt;/value&gt;</a:t>
            </a:r>
          </a:p>
          <a:p>
            <a:pPr>
              <a:buNone/>
            </a:pPr>
            <a:r>
              <a:rPr lang="en-US" altLang="zh-CN" sz="2400" dirty="0" smtClean="0"/>
              <a:t>&lt;/list&gt;</a:t>
            </a:r>
          </a:p>
          <a:p>
            <a:pPr>
              <a:buNone/>
            </a:pPr>
            <a:r>
              <a:rPr lang="en-US" altLang="zh-CN" sz="2400" dirty="0" smtClean="0"/>
              <a:t>&lt;/property&gt;</a:t>
            </a:r>
          </a:p>
          <a:p>
            <a:pPr>
              <a:buNone/>
            </a:pPr>
            <a:r>
              <a:rPr lang="en-US" altLang="zh-CN" sz="2400" dirty="0" smtClean="0"/>
              <a:t>&lt;/bean&gt;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 smtClean="0"/>
              <a:t>public class </a:t>
            </a:r>
            <a:r>
              <a:rPr lang="en-US" altLang="zh-CN" sz="1400" b="1" dirty="0" err="1" smtClean="0"/>
              <a:t>WiselyMessageConverter</a:t>
            </a:r>
            <a:r>
              <a:rPr lang="en-US" altLang="zh-CN" sz="1400" b="1" dirty="0" smtClean="0"/>
              <a:t> extends </a:t>
            </a:r>
            <a:r>
              <a:rPr lang="en-US" altLang="zh-CN" sz="1400" b="1" dirty="0" err="1" smtClean="0"/>
              <a:t>AbstractHttpMessageConverter</a:t>
            </a:r>
            <a:r>
              <a:rPr lang="en-US" altLang="zh-CN" sz="1400" b="1" dirty="0" smtClean="0"/>
              <a:t>&lt;Person&gt; {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从</a:t>
            </a:r>
            <a:r>
              <a:rPr lang="en-US" altLang="zh-CN" sz="1400" dirty="0" smtClean="0">
                <a:solidFill>
                  <a:srgbClr val="00B050"/>
                </a:solidFill>
              </a:rPr>
              <a:t>request</a:t>
            </a:r>
            <a:r>
              <a:rPr lang="zh-CN" altLang="en-US" sz="1400" dirty="0" smtClean="0">
                <a:solidFill>
                  <a:srgbClr val="00B050"/>
                </a:solidFill>
              </a:rPr>
              <a:t>里获得构造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</a:t>
            </a:r>
            <a:r>
              <a:rPr lang="zh-CN" altLang="en-US" sz="1400" dirty="0" smtClean="0">
                <a:solidFill>
                  <a:srgbClr val="00B050"/>
                </a:solidFill>
              </a:rPr>
              <a:t>实例的数据</a:t>
            </a:r>
          </a:p>
          <a:p>
            <a:pPr>
              <a:buNone/>
            </a:pPr>
            <a:r>
              <a:rPr lang="en-US" altLang="zh-CN" sz="1400" dirty="0" smtClean="0"/>
              <a:t>    @Override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protected Person </a:t>
            </a:r>
            <a:r>
              <a:rPr lang="en-US" altLang="zh-CN" sz="1400" b="1" dirty="0" err="1" smtClean="0"/>
              <a:t>readInternal</a:t>
            </a:r>
            <a:r>
              <a:rPr lang="en-US" altLang="zh-CN" sz="1400" b="1" dirty="0" smtClean="0"/>
              <a:t>(Class&lt;? extends Person&gt; </a:t>
            </a:r>
            <a:r>
              <a:rPr lang="en-US" altLang="zh-CN" sz="1400" b="1" dirty="0" err="1" smtClean="0"/>
              <a:t>clazz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HttpInputMessage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inputMessage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,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HttpMessageNotReadableException</a:t>
            </a:r>
            <a:r>
              <a:rPr lang="en-US" altLang="zh-CN" sz="1400" dirty="0" smtClean="0"/>
              <a:t> {</a:t>
            </a:r>
          </a:p>
          <a:p>
            <a:pPr>
              <a:buNone/>
            </a:pPr>
            <a:r>
              <a:rPr lang="en-US" altLang="zh-CN" sz="1400" dirty="0" smtClean="0"/>
              <a:t>        String temp = </a:t>
            </a:r>
            <a:r>
              <a:rPr lang="en-US" altLang="zh-CN" sz="1400" dirty="0" err="1" smtClean="0"/>
              <a:t>StreamUtils.</a:t>
            </a:r>
            <a:r>
              <a:rPr lang="en-US" altLang="zh-CN" sz="1400" i="1" dirty="0" err="1" smtClean="0"/>
              <a:t>copyToString</a:t>
            </a:r>
            <a:r>
              <a:rPr lang="en-US" altLang="zh-CN" sz="1400" i="1" dirty="0" smtClean="0"/>
              <a:t>(</a:t>
            </a:r>
            <a:r>
              <a:rPr lang="en-US" altLang="zh-CN" sz="1400" i="1" dirty="0" err="1" smtClean="0"/>
              <a:t>inputMessage.getBody</a:t>
            </a:r>
            <a:r>
              <a:rPr lang="en-US" altLang="zh-CN" sz="1400" i="1" dirty="0" smtClean="0"/>
              <a:t>(),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Charset.</a:t>
            </a:r>
            <a:r>
              <a:rPr lang="en-US" altLang="zh-CN" sz="1400" i="1" dirty="0" err="1" smtClean="0"/>
              <a:t>forName</a:t>
            </a:r>
            <a:r>
              <a:rPr lang="en-US" altLang="zh-CN" sz="1400" i="1" dirty="0" smtClean="0"/>
              <a:t>("UTF-8"));</a:t>
            </a:r>
          </a:p>
          <a:p>
            <a:pPr>
              <a:buNone/>
            </a:pPr>
            <a:r>
              <a:rPr lang="en-US" altLang="zh-CN" sz="1400" dirty="0" smtClean="0"/>
              <a:t>        String[] </a:t>
            </a:r>
            <a:r>
              <a:rPr lang="en-US" altLang="zh-CN" sz="1400" dirty="0" err="1" smtClean="0"/>
              <a:t>tempArr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temp.split</a:t>
            </a:r>
            <a:r>
              <a:rPr lang="en-US" altLang="zh-CN" sz="1400" dirty="0" smtClean="0"/>
              <a:t>("-");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b="1" dirty="0" smtClean="0"/>
              <a:t>return new Person(</a:t>
            </a:r>
            <a:r>
              <a:rPr lang="en-US" altLang="zh-CN" sz="1400" b="1" dirty="0" err="1" smtClean="0"/>
              <a:t>tempArr</a:t>
            </a:r>
            <a:r>
              <a:rPr lang="en-US" altLang="zh-CN" sz="1400" b="1" dirty="0" smtClean="0"/>
              <a:t>[0], </a:t>
            </a:r>
            <a:r>
              <a:rPr lang="en-US" altLang="zh-CN" sz="1400" b="1" dirty="0" err="1" smtClean="0"/>
              <a:t>tempArr</a:t>
            </a:r>
            <a:r>
              <a:rPr lang="en-US" altLang="zh-CN" sz="1400" b="1" dirty="0" smtClean="0"/>
              <a:t>[1]);</a:t>
            </a:r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</a:t>
            </a:r>
            <a:r>
              <a:rPr lang="zh-CN" altLang="en-US" sz="1400" dirty="0" smtClean="0">
                <a:solidFill>
                  <a:srgbClr val="00B050"/>
                </a:solidFill>
              </a:rPr>
              <a:t>实例转换成你想要的字符串格式</a:t>
            </a:r>
          </a:p>
          <a:p>
            <a:pPr>
              <a:buNone/>
            </a:pPr>
            <a:r>
              <a:rPr lang="en-US" altLang="zh-CN" sz="1400" dirty="0" smtClean="0"/>
              <a:t>    @Override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protected void </a:t>
            </a:r>
            <a:r>
              <a:rPr lang="en-US" altLang="zh-CN" sz="1400" b="1" dirty="0" err="1" smtClean="0"/>
              <a:t>writeInternal</a:t>
            </a:r>
            <a:r>
              <a:rPr lang="en-US" altLang="zh-CN" sz="1400" b="1" dirty="0" smtClean="0"/>
              <a:t>(Person </a:t>
            </a:r>
            <a:r>
              <a:rPr lang="en-US" altLang="zh-CN" sz="1400" b="1" dirty="0" err="1" smtClean="0"/>
              <a:t>person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HttpOutputMessage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outputMessage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,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HttpMessageNotWritableException</a:t>
            </a:r>
            <a:r>
              <a:rPr lang="en-US" altLang="zh-CN" sz="1400" dirty="0" smtClean="0"/>
              <a:t> {</a:t>
            </a:r>
          </a:p>
          <a:p>
            <a:pPr>
              <a:buNone/>
            </a:pPr>
            <a:r>
              <a:rPr lang="en-US" altLang="zh-CN" sz="1400" dirty="0" smtClean="0"/>
              <a:t>        String out = "hello:" + </a:t>
            </a:r>
            <a:r>
              <a:rPr lang="en-US" altLang="zh-CN" sz="1400" dirty="0" err="1" smtClean="0"/>
              <a:t>person.getFirstName</a:t>
            </a:r>
            <a:r>
              <a:rPr lang="en-US" altLang="zh-CN" sz="1400" dirty="0" smtClean="0"/>
              <a:t>() + "-" + </a:t>
            </a:r>
            <a:r>
              <a:rPr lang="en-US" altLang="zh-CN" sz="1400" dirty="0" err="1" smtClean="0"/>
              <a:t>person.getLastName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outputMessage.getBody</a:t>
            </a:r>
            <a:r>
              <a:rPr lang="en-US" altLang="zh-CN" sz="1400" dirty="0" smtClean="0"/>
              <a:t>().write(</a:t>
            </a:r>
            <a:r>
              <a:rPr lang="en-US" altLang="zh-CN" sz="1400" dirty="0" err="1" smtClean="0"/>
              <a:t>out.getBytes</a:t>
            </a:r>
            <a:r>
              <a:rPr lang="en-US" altLang="zh-CN" sz="1400" dirty="0" smtClean="0"/>
              <a:t>());</a:t>
            </a:r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   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exception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@Provider</a:t>
            </a:r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BaseExceptionHandler</a:t>
            </a:r>
            <a:r>
              <a:rPr lang="en-US" altLang="zh-CN" b="1" dirty="0" smtClean="0"/>
              <a:t> implements </a:t>
            </a:r>
            <a:r>
              <a:rPr lang="en-US" altLang="zh-CN" b="1" dirty="0" err="1" smtClean="0"/>
              <a:t>ExceptionMapper</a:t>
            </a:r>
            <a:r>
              <a:rPr lang="en-US" altLang="zh-CN" b="1" dirty="0" smtClean="0"/>
              <a:t>&lt;Exception&gt; {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Handle Jersey exceptions.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 *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</a:t>
            </a:r>
            <a:r>
              <a:rPr lang="en-US" altLang="zh-CN" b="1" dirty="0" smtClean="0">
                <a:solidFill>
                  <a:srgbClr val="00B050"/>
                </a:solidFill>
              </a:rPr>
              <a:t>@</a:t>
            </a:r>
            <a:r>
              <a:rPr lang="en-US" altLang="zh-CN" b="1" dirty="0" err="1" smtClean="0">
                <a:solidFill>
                  <a:srgbClr val="00B050"/>
                </a:solidFill>
              </a:rPr>
              <a:t>param</a:t>
            </a:r>
            <a:r>
              <a:rPr lang="en-US" altLang="zh-CN" b="1" dirty="0" smtClean="0">
                <a:solidFill>
                  <a:srgbClr val="00B050"/>
                </a:solidFill>
              </a:rPr>
              <a:t> Exception object.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</a:t>
            </a:r>
            <a:r>
              <a:rPr lang="en-US" altLang="zh-CN" b="1" dirty="0" smtClean="0">
                <a:solidFill>
                  <a:srgbClr val="00B050"/>
                </a:solidFill>
              </a:rPr>
              <a:t>@return Response object.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public Response </a:t>
            </a:r>
            <a:r>
              <a:rPr lang="en-US" altLang="zh-CN" b="1" dirty="0" err="1" smtClean="0"/>
              <a:t>toResponse</a:t>
            </a:r>
            <a:r>
              <a:rPr lang="en-US" altLang="zh-CN" b="1" dirty="0" smtClean="0"/>
              <a:t>(Exception </a:t>
            </a:r>
            <a:r>
              <a:rPr lang="en-US" altLang="zh-CN" b="1" dirty="0" err="1" smtClean="0"/>
              <a:t>exception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Status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Status.</a:t>
            </a:r>
            <a:r>
              <a:rPr lang="en-US" altLang="zh-CN" i="1" dirty="0" err="1" smtClean="0"/>
              <a:t>INTERNAL_SERVER_ERROR</a:t>
            </a:r>
            <a:r>
              <a:rPr lang="en-US" altLang="zh-CN" i="1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   String message = </a:t>
            </a:r>
            <a:r>
              <a:rPr lang="en-US" altLang="zh-CN" dirty="0" err="1" smtClean="0"/>
              <a:t>exception.getMessage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b="1" dirty="0" smtClean="0"/>
              <a:t>return </a:t>
            </a:r>
            <a:r>
              <a:rPr lang="en-US" altLang="zh-CN" b="1" dirty="0" err="1" smtClean="0"/>
              <a:t>Response.</a:t>
            </a:r>
            <a:r>
              <a:rPr lang="en-US" altLang="zh-CN" b="1" i="1" dirty="0" err="1" smtClean="0"/>
              <a:t>ok</a:t>
            </a:r>
            <a:r>
              <a:rPr lang="en-US" altLang="zh-CN" b="1" i="1" dirty="0" smtClean="0"/>
              <a:t>(message, </a:t>
            </a:r>
            <a:r>
              <a:rPr lang="en-US" altLang="zh-CN" b="1" i="1" dirty="0" err="1" smtClean="0"/>
              <a:t>MediaType.TEXT_PLAIN</a:t>
            </a:r>
            <a:r>
              <a:rPr lang="en-US" altLang="zh-CN" b="1" i="1" dirty="0" smtClean="0"/>
              <a:t>).status(</a:t>
            </a:r>
            <a:r>
              <a:rPr lang="en-US" altLang="zh-CN" b="1" i="1" dirty="0" err="1" smtClean="0"/>
              <a:t>statusCode</a:t>
            </a:r>
            <a:r>
              <a:rPr lang="en-US" altLang="zh-CN" b="1" i="1" dirty="0" smtClean="0"/>
              <a:t>).build();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Controller Based Exception Handling</a:t>
            </a:r>
          </a:p>
          <a:p>
            <a:r>
              <a:rPr lang="en-US" altLang="zh-CN" b="1" dirty="0" smtClean="0"/>
              <a:t>Global Exception Handling</a:t>
            </a:r>
          </a:p>
          <a:p>
            <a:r>
              <a:rPr lang="en-US" altLang="zh-CN" b="1" dirty="0" err="1" smtClean="0"/>
              <a:t>HandlerExceptionResolver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800" b="1" dirty="0" smtClean="0"/>
              <a:t>public class </a:t>
            </a:r>
            <a:r>
              <a:rPr lang="en-US" altLang="zh-CN" sz="1800" b="1" dirty="0" err="1" smtClean="0"/>
              <a:t>HomeController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(value</a:t>
            </a:r>
            <a:r>
              <a:rPr lang="en-US" altLang="zh-CN" sz="1800" dirty="0" smtClean="0"/>
              <a:t> = "/</a:t>
            </a:r>
            <a:r>
              <a:rPr lang="en-US" altLang="zh-CN" sz="1800" dirty="0" err="1" smtClean="0"/>
              <a:t>throwException</a:t>
            </a:r>
            <a:r>
              <a:rPr lang="en-US" altLang="zh-CN" sz="1800" dirty="0" smtClean="0"/>
              <a:t>", method = </a:t>
            </a:r>
            <a:r>
              <a:rPr lang="en-US" altLang="zh-CN" sz="1800" dirty="0" err="1" smtClean="0"/>
              <a:t>RequestMethod.</a:t>
            </a:r>
            <a:r>
              <a:rPr lang="en-US" altLang="zh-CN" sz="1800" i="1" dirty="0" err="1" smtClean="0"/>
              <a:t>GET</a:t>
            </a:r>
            <a:r>
              <a:rPr lang="en-US" altLang="zh-CN" sz="1800" i="1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throwException</a:t>
            </a:r>
            <a:r>
              <a:rPr lang="en-US" altLang="zh-CN" sz="1800" b="1" dirty="0" smtClean="0"/>
              <a:t>() {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throw new </a:t>
            </a:r>
            <a:r>
              <a:rPr lang="en-US" altLang="zh-CN" sz="1800" b="1" dirty="0" err="1" smtClean="0"/>
              <a:t>RuntimeException</a:t>
            </a:r>
            <a:r>
              <a:rPr lang="en-US" altLang="zh-CN" sz="1800" b="1" dirty="0" smtClean="0"/>
              <a:t>();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NullPointerException.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String </a:t>
            </a:r>
            <a:r>
              <a:rPr lang="en-US" altLang="zh-CN" sz="1800" b="1" dirty="0" err="1" smtClean="0"/>
              <a:t>defaultErrorHandler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HttpServletRequest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req</a:t>
            </a:r>
            <a:r>
              <a:rPr lang="en-US" altLang="zh-CN" sz="1800" b="1" dirty="0" smtClean="0"/>
              <a:t>, Exception </a:t>
            </a:r>
            <a:r>
              <a:rPr lang="en-US" altLang="zh-CN" sz="1800" b="1" dirty="0" err="1" smtClean="0"/>
              <a:t>exception</a:t>
            </a:r>
            <a:r>
              <a:rPr lang="en-US" altLang="zh-CN" sz="1800" b="1" dirty="0" smtClean="0"/>
              <a:t>) {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return "default.html";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Global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ControllerAdvice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ExceptionController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@</a:t>
            </a:r>
            <a:r>
              <a:rPr lang="en-US" altLang="zh-CN" dirty="0" err="1" smtClean="0"/>
              <a:t>ExceptionHandler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Exception.</a:t>
            </a:r>
            <a:r>
              <a:rPr lang="en-US" altLang="zh-CN" b="1" dirty="0" err="1" smtClean="0"/>
              <a:t>class</a:t>
            </a:r>
            <a:r>
              <a:rPr lang="en-US" altLang="zh-CN" b="1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errorResponse</a:t>
            </a:r>
            <a:r>
              <a:rPr lang="en-US" altLang="zh-CN" b="1" dirty="0" smtClean="0"/>
              <a:t>(Exception ex,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 throws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    Map&lt;String, String&gt; </a:t>
            </a:r>
            <a:r>
              <a:rPr lang="en-US" altLang="zh-CN" dirty="0" err="1" smtClean="0"/>
              <a:t>errorMap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HashMap</a:t>
            </a:r>
            <a:r>
              <a:rPr lang="en-US" altLang="zh-CN" b="1" dirty="0" smtClean="0"/>
              <a:t>&lt;String, String&gt;();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response.setStatus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HttpStatus.</a:t>
            </a:r>
            <a:r>
              <a:rPr lang="en-US" altLang="zh-CN" i="1" dirty="0" err="1" smtClean="0"/>
              <a:t>INTERNAL_SERVER_ERROR.value</a:t>
            </a:r>
            <a:r>
              <a:rPr lang="en-US" altLang="zh-CN" i="1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("application/</a:t>
            </a:r>
            <a:r>
              <a:rPr lang="en-US" altLang="zh-CN" dirty="0" err="1" smtClean="0"/>
              <a:t>json;charset</a:t>
            </a:r>
            <a:r>
              <a:rPr lang="en-US" altLang="zh-CN" dirty="0" smtClean="0"/>
              <a:t>=utf8");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out = 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JSON.</a:t>
            </a:r>
            <a:r>
              <a:rPr lang="en-US" altLang="zh-CN" i="1" dirty="0" err="1" smtClean="0"/>
              <a:t>toJSONString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errorMap</a:t>
            </a:r>
            <a:r>
              <a:rPr lang="en-US" altLang="zh-CN" i="1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out.close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工程属性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ExceptionHandlerExceptionResolver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ExampleExceptionHandlerExceptionResolver</a:t>
            </a:r>
            <a:r>
              <a:rPr lang="en-US" altLang="zh-CN" sz="1600" b="1" dirty="0" smtClean="0"/>
              <a:t> extends </a:t>
            </a:r>
            <a:r>
              <a:rPr lang="en-US" altLang="zh-CN" sz="1600" dirty="0" err="1" smtClean="0"/>
              <a:t>ExceptionHandlerExceptionResolver</a:t>
            </a:r>
            <a:r>
              <a:rPr lang="en-US" altLang="zh-CN" sz="1600" dirty="0" smtClean="0"/>
              <a:t> {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altLang="zh-CN" sz="1600" b="1" dirty="0" smtClean="0"/>
              <a:t>protected </a:t>
            </a:r>
            <a:r>
              <a:rPr lang="en-US" altLang="zh-CN" sz="1600" b="1" dirty="0" err="1" smtClean="0"/>
              <a:t>ModelAndView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doResolveHandlerMethodException</a:t>
            </a:r>
            <a:r>
              <a:rPr lang="en-US" altLang="zh-CN" sz="1600" b="1" dirty="0" smtClean="0"/>
              <a:t>(</a:t>
            </a:r>
            <a:r>
              <a:rPr lang="en-US" altLang="zh-CN" sz="1600" dirty="0" smtClean="0"/>
              <a:t>) {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</a:rPr>
              <a:t>// Get the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ModelAndView</a:t>
            </a:r>
            <a:r>
              <a:rPr lang="en-US" altLang="zh-CN" sz="1600" dirty="0" smtClean="0">
                <a:solidFill>
                  <a:srgbClr val="00B050"/>
                </a:solidFill>
              </a:rPr>
              <a:t> to use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ModelAndView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mav</a:t>
            </a:r>
            <a:r>
              <a:rPr lang="en-US" altLang="zh-CN" sz="1600" dirty="0" smtClean="0"/>
              <a:t> = </a:t>
            </a:r>
            <a:r>
              <a:rPr lang="en-US" altLang="zh-CN" sz="1600" b="1" dirty="0" err="1" smtClean="0"/>
              <a:t>super.doResolveHandlerMethodException</a:t>
            </a:r>
            <a:r>
              <a:rPr lang="en-US" altLang="zh-CN" sz="1600" b="1" dirty="0" smtClean="0"/>
              <a:t>(request, </a:t>
            </a:r>
            <a:r>
              <a:rPr lang="en-US" altLang="zh-CN" sz="1600" dirty="0" smtClean="0"/>
              <a:t>response, </a:t>
            </a:r>
            <a:r>
              <a:rPr lang="en-US" altLang="zh-CN" sz="1600" dirty="0" err="1" smtClean="0"/>
              <a:t>handlerMethod</a:t>
            </a:r>
            <a:r>
              <a:rPr lang="en-US" altLang="zh-CN" sz="1600" dirty="0" smtClean="0"/>
              <a:t>, exception);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</a:rPr>
              <a:t>// Make more information available to the view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("exception", exception);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request.getRequestURL</a:t>
            </a:r>
            <a:r>
              <a:rPr lang="en-US" altLang="zh-CN" sz="1600" dirty="0" smtClean="0"/>
              <a:t>());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("timestamp", </a:t>
            </a:r>
            <a:r>
              <a:rPr lang="en-US" altLang="zh-CN" sz="1600" b="1" dirty="0" smtClean="0"/>
              <a:t>new Date());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(“status”, 500);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b="1" dirty="0" smtClean="0"/>
              <a:t>	return </a:t>
            </a:r>
            <a:r>
              <a:rPr lang="en-US" altLang="zh-CN" sz="1600" b="1" dirty="0" err="1" smtClean="0"/>
              <a:t>mav</a:t>
            </a:r>
            <a:r>
              <a:rPr lang="en-US" altLang="zh-CN" sz="1600" b="1" dirty="0" smtClean="0"/>
              <a:t>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pic>
        <p:nvPicPr>
          <p:cNvPr id="2050" name="Picture 2" descr="C:\Users\John\Downloads\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53" y="1600200"/>
            <a:ext cx="738649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&lt;%@ page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"text/</a:t>
            </a:r>
            <a:r>
              <a:rPr lang="en-US" altLang="zh-CN" i="1" dirty="0" err="1" smtClean="0"/>
              <a:t>html;charset</a:t>
            </a:r>
            <a:r>
              <a:rPr lang="en-US" altLang="zh-CN" i="1" dirty="0" smtClean="0"/>
              <a:t>=UTF-8" %&gt;</a:t>
            </a:r>
          </a:p>
          <a:p>
            <a:pPr>
              <a:buNone/>
            </a:pPr>
            <a:r>
              <a:rPr lang="en-US" altLang="zh-CN" dirty="0" smtClean="0"/>
              <a:t>&lt;%@ page import=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java.util.Date</a:t>
            </a:r>
            <a:r>
              <a:rPr lang="en-US" altLang="zh-CN" i="1" dirty="0" smtClean="0"/>
              <a:t>" %&gt;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&lt;html&gt;</a:t>
            </a:r>
          </a:p>
          <a:p>
            <a:pPr>
              <a:buNone/>
            </a:pPr>
            <a:r>
              <a:rPr lang="en-US" altLang="zh-CN" dirty="0" smtClean="0"/>
              <a:t>&lt;head&gt;</a:t>
            </a:r>
          </a:p>
          <a:p>
            <a:pPr>
              <a:buNone/>
            </a:pPr>
            <a:r>
              <a:rPr lang="en-US" altLang="zh-CN" dirty="0" smtClean="0"/>
              <a:t>  &lt;title&gt;Date.jsp&lt;/title&gt;</a:t>
            </a:r>
          </a:p>
          <a:p>
            <a:pPr>
              <a:buNone/>
            </a:pPr>
            <a:r>
              <a:rPr lang="en-US" altLang="zh-CN" dirty="0" smtClean="0"/>
              <a:t>&lt;/head&gt;</a:t>
            </a:r>
          </a:p>
          <a:p>
            <a:pPr>
              <a:buNone/>
            </a:pPr>
            <a:r>
              <a:rPr lang="en-US" altLang="zh-CN" dirty="0" smtClean="0"/>
              <a:t>&lt;body&gt;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&lt;h2&gt;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顯示目前時間</a:t>
            </a:r>
            <a:r>
              <a:rPr lang="en-US" altLang="zh-CN" dirty="0" smtClean="0"/>
              <a:t>&lt;/h2&gt;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&lt;%</a:t>
            </a:r>
          </a:p>
          <a:p>
            <a:pPr lvl="1">
              <a:buNone/>
            </a:pPr>
            <a:r>
              <a:rPr lang="en-US" altLang="zh-CN" dirty="0" smtClean="0"/>
              <a:t>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Date();</a:t>
            </a:r>
          </a:p>
          <a:p>
            <a:pPr lvl="1">
              <a:buNone/>
            </a:pPr>
            <a:r>
              <a:rPr lang="en-US" altLang="zh-CN" dirty="0" err="1" smtClean="0"/>
              <a:t>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現在時間：</a:t>
            </a:r>
            <a:r>
              <a:rPr lang="en-US" altLang="zh-CN" dirty="0" smtClean="0"/>
              <a:t>"+date);</a:t>
            </a:r>
          </a:p>
          <a:p>
            <a:pPr>
              <a:buNone/>
            </a:pPr>
            <a:r>
              <a:rPr lang="en-US" altLang="zh-CN" dirty="0" smtClean="0"/>
              <a:t>%&gt;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&lt;/body&gt;</a:t>
            </a:r>
          </a:p>
          <a:p>
            <a:pPr>
              <a:buNone/>
            </a:pPr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Date_jsp.java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public final class </a:t>
            </a:r>
            <a:r>
              <a:rPr lang="en-US" altLang="zh-CN" dirty="0" err="1" smtClean="0"/>
              <a:t>Date_jsp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org.apache.jasper.runtime.HttpJspBase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public void _</a:t>
            </a:r>
            <a:r>
              <a:rPr lang="en-US" altLang="zh-CN" dirty="0" err="1" smtClean="0"/>
              <a:t>jspService</a:t>
            </a:r>
            <a:r>
              <a:rPr lang="en-US" altLang="zh-CN" dirty="0" smtClean="0"/>
              <a:t>(final </a:t>
            </a:r>
            <a:r>
              <a:rPr lang="en-US" altLang="zh-CN" dirty="0" err="1" smtClean="0"/>
              <a:t>javax.servlet.http.HttpServletRequest</a:t>
            </a:r>
            <a:r>
              <a:rPr lang="en-US" altLang="zh-CN" dirty="0" smtClean="0"/>
              <a:t> request, final </a:t>
            </a:r>
            <a:r>
              <a:rPr lang="en-US" altLang="zh-CN" dirty="0" err="1" smtClean="0"/>
              <a:t>javax.servlet.http.HttpServletResponse</a:t>
            </a:r>
            <a:r>
              <a:rPr lang="en-US" altLang="zh-CN" dirty="0" smtClean="0"/>
              <a:t> response)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("text/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=UTF-8");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pageContext</a:t>
            </a:r>
            <a:r>
              <a:rPr lang="en-US" altLang="zh-CN" dirty="0" smtClean="0"/>
              <a:t> = _</a:t>
            </a:r>
            <a:r>
              <a:rPr lang="en-US" altLang="zh-CN" dirty="0" err="1" smtClean="0"/>
              <a:t>jspxFactory.getPageContext</a:t>
            </a:r>
            <a:r>
              <a:rPr lang="en-US" altLang="zh-CN" dirty="0" smtClean="0"/>
              <a:t>(this, request, response,</a:t>
            </a:r>
          </a:p>
          <a:p>
            <a:pPr>
              <a:buNone/>
            </a:pPr>
            <a:r>
              <a:rPr lang="en-US" altLang="zh-CN" dirty="0" smtClean="0"/>
              <a:t>      			null, true, 8192, true);</a:t>
            </a:r>
          </a:p>
          <a:p>
            <a:pPr>
              <a:buNone/>
            </a:pPr>
            <a:r>
              <a:rPr lang="en-US" altLang="zh-CN" dirty="0" smtClean="0"/>
              <a:t>out = </a:t>
            </a:r>
            <a:r>
              <a:rPr lang="en-US" altLang="zh-CN" dirty="0" err="1" smtClean="0"/>
              <a:t>pageContext.getOut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("\r\n\r\n\r\n&lt;html&gt;\r\n&lt;head&gt;\r\n  &lt;title&gt;Date.jsp&lt;/title&gt;\r\n&lt;/head&gt;\r\n&lt;body&gt;\r\n\r\n&lt;h2&gt;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顯示目前時間</a:t>
            </a:r>
            <a:r>
              <a:rPr lang="en-US" altLang="zh-CN" dirty="0" smtClean="0"/>
              <a:t>&lt;/h2&gt;\r\n\r\n");</a:t>
            </a:r>
          </a:p>
          <a:p>
            <a:pPr>
              <a:buNone/>
            </a:pPr>
            <a:r>
              <a:rPr lang="en-US" altLang="zh-CN" dirty="0" smtClean="0"/>
              <a:t>	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 = new Date();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現在時間：</a:t>
            </a:r>
            <a:r>
              <a:rPr lang="en-US" altLang="zh-CN" dirty="0" smtClean="0"/>
              <a:t>"+date);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/&gt;");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/&gt;");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("\r\n\r\n&lt;/body&gt;\r\n&lt;/html&gt;");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DynamicJSP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DynamicJSP</a:t>
            </a:r>
            <a:r>
              <a:rPr lang="en-US" altLang="zh-CN" sz="1600" b="1" dirty="0" smtClean="0"/>
              <a:t> extends </a:t>
            </a:r>
            <a:r>
              <a:rPr lang="en-US" altLang="zh-CN" sz="1600" b="1" dirty="0" err="1" smtClean="0"/>
              <a:t>HttpServlet</a:t>
            </a:r>
            <a:r>
              <a:rPr lang="en-US" altLang="zh-CN" sz="1600" b="1" dirty="0" smtClean="0"/>
              <a:t> {</a:t>
            </a:r>
          </a:p>
          <a:p>
            <a:pPr>
              <a:buNone/>
            </a:pPr>
            <a:r>
              <a:rPr lang="en-US" altLang="zh-CN" sz="1600" dirty="0" smtClean="0"/>
              <a:t>// Process the HTTP Get request</a:t>
            </a:r>
          </a:p>
          <a:p>
            <a:pPr>
              <a:buNone/>
            </a:pPr>
            <a:r>
              <a:rPr lang="en-US" altLang="zh-CN" sz="1600" b="1" dirty="0" smtClean="0"/>
              <a:t>public void </a:t>
            </a:r>
            <a:r>
              <a:rPr lang="en-US" altLang="zh-CN" sz="1600" b="1" dirty="0" err="1" smtClean="0"/>
              <a:t>doGet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HttpServletRequest</a:t>
            </a:r>
            <a:r>
              <a:rPr lang="en-US" altLang="zh-CN" sz="1600" b="1" dirty="0" smtClean="0"/>
              <a:t> request, </a:t>
            </a:r>
            <a:r>
              <a:rPr lang="en-US" altLang="zh-CN" sz="1600" b="1" dirty="0" err="1" smtClean="0"/>
              <a:t>HttpServletResponse</a:t>
            </a:r>
            <a:r>
              <a:rPr lang="en-US" altLang="zh-CN" sz="1600" b="1" dirty="0" smtClean="0"/>
              <a:t> response) throws </a:t>
            </a:r>
            <a:r>
              <a:rPr lang="en-US" altLang="zh-CN" sz="1600" b="1" dirty="0" err="1" smtClean="0"/>
              <a:t>ServletException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IOException</a:t>
            </a:r>
            <a:r>
              <a:rPr lang="en-US" altLang="zh-CN" sz="1600" b="1" dirty="0" smtClean="0"/>
              <a:t> {</a:t>
            </a:r>
          </a:p>
          <a:p>
            <a:pPr lvl="1">
              <a:buNone/>
            </a:pPr>
            <a:r>
              <a:rPr lang="en-US" altLang="zh-CN" sz="1050" dirty="0" err="1" smtClean="0"/>
              <a:t>JspC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jspc</a:t>
            </a:r>
            <a:r>
              <a:rPr lang="en-US" altLang="zh-CN" sz="1050" dirty="0" smtClean="0"/>
              <a:t> = </a:t>
            </a:r>
            <a:r>
              <a:rPr lang="en-US" altLang="zh-CN" sz="1050" b="1" dirty="0" smtClean="0"/>
              <a:t>new </a:t>
            </a:r>
            <a:r>
              <a:rPr lang="en-US" altLang="zh-CN" sz="1050" b="1" dirty="0" err="1" smtClean="0"/>
              <a:t>JspC</a:t>
            </a:r>
            <a:r>
              <a:rPr lang="en-US" altLang="zh-CN" sz="1050" b="1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jspc.setUriroot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err="1" smtClean="0"/>
              <a:t>jspc.setOutputDir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err="1" smtClean="0"/>
              <a:t>jspc.setJspFiles</a:t>
            </a:r>
            <a:r>
              <a:rPr lang="en-US" altLang="zh-CN" sz="1050" dirty="0" smtClean="0"/>
              <a:t>("home.jsp");</a:t>
            </a:r>
          </a:p>
          <a:p>
            <a:pPr lvl="1">
              <a:buNone/>
            </a:pPr>
            <a:r>
              <a:rPr lang="en-US" altLang="zh-CN" sz="1050" dirty="0" err="1" smtClean="0"/>
              <a:t>jspc.setCompile</a:t>
            </a:r>
            <a:r>
              <a:rPr lang="en-US" altLang="zh-CN" sz="1050" dirty="0" smtClean="0"/>
              <a:t>(</a:t>
            </a:r>
            <a:r>
              <a:rPr lang="en-US" altLang="zh-CN" sz="1050" b="1" dirty="0" smtClean="0"/>
              <a:t>true);</a:t>
            </a:r>
          </a:p>
          <a:p>
            <a:pPr lvl="1">
              <a:buNone/>
            </a:pPr>
            <a:r>
              <a:rPr lang="en-US" altLang="zh-CN" sz="1050" dirty="0" err="1" smtClean="0"/>
              <a:t>jspc.execute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smtClean="0"/>
              <a:t>//URL </a:t>
            </a:r>
            <a:r>
              <a:rPr lang="en-US" altLang="zh-CN" sz="1050" dirty="0" err="1" smtClean="0"/>
              <a:t>xUrl</a:t>
            </a:r>
            <a:r>
              <a:rPr lang="en-US" altLang="zh-CN" sz="1050" dirty="0" smtClean="0"/>
              <a:t> = new URI(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("/")+"page/").</a:t>
            </a:r>
            <a:r>
              <a:rPr lang="en-US" altLang="zh-CN" sz="1050" dirty="0" err="1" smtClean="0"/>
              <a:t>toURL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smtClean="0"/>
              <a:t>File </a:t>
            </a:r>
            <a:r>
              <a:rPr lang="en-US" altLang="zh-CN" sz="1050" dirty="0" err="1" smtClean="0"/>
              <a:t>filePath</a:t>
            </a:r>
            <a:r>
              <a:rPr lang="en-US" altLang="zh-CN" sz="1050" dirty="0" smtClean="0"/>
              <a:t> = </a:t>
            </a:r>
            <a:r>
              <a:rPr lang="en-US" altLang="zh-CN" sz="1050" b="1" dirty="0" smtClean="0"/>
              <a:t>new File(</a:t>
            </a:r>
            <a:r>
              <a:rPr lang="en-US" altLang="zh-CN" sz="1050" b="1" dirty="0" err="1" smtClean="0"/>
              <a:t>getServletContext</a:t>
            </a:r>
            <a:r>
              <a:rPr lang="en-US" altLang="zh-CN" sz="1050" b="1" dirty="0" smtClean="0"/>
              <a:t>().</a:t>
            </a:r>
            <a:r>
              <a:rPr lang="en-US" altLang="zh-CN" sz="1050" b="1" dirty="0" err="1" smtClean="0"/>
              <a:t>getRealPath</a:t>
            </a:r>
            <a:r>
              <a:rPr lang="en-US" altLang="zh-CN" sz="1050" b="1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smtClean="0"/>
              <a:t>URL </a:t>
            </a:r>
            <a:r>
              <a:rPr lang="en-US" altLang="zh-CN" sz="1050" dirty="0" err="1" smtClean="0"/>
              <a:t>xUrl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filePath.</a:t>
            </a:r>
            <a:r>
              <a:rPr lang="en-US" altLang="zh-CN" sz="1050" u="sng" strike="sngStrike" dirty="0" err="1" smtClean="0"/>
              <a:t>toURL</a:t>
            </a:r>
            <a:r>
              <a:rPr lang="en-US" altLang="zh-CN" sz="1050" u="sng" strike="sngStrike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URLClassLoader</a:t>
            </a:r>
            <a:r>
              <a:rPr lang="en-US" altLang="zh-CN" sz="1050" dirty="0" smtClean="0"/>
              <a:t> loader = </a:t>
            </a:r>
            <a:r>
              <a:rPr lang="en-US" altLang="zh-CN" sz="1050" b="1" dirty="0" smtClean="0"/>
              <a:t>new </a:t>
            </a:r>
            <a:r>
              <a:rPr lang="en-US" altLang="zh-CN" sz="1050" b="1" dirty="0" err="1" smtClean="0"/>
              <a:t>URLClassLoader</a:t>
            </a:r>
            <a:r>
              <a:rPr lang="en-US" altLang="zh-CN" sz="1050" b="1" dirty="0" smtClean="0"/>
              <a:t>(new URL[] { </a:t>
            </a:r>
            <a:r>
              <a:rPr lang="en-US" altLang="zh-CN" sz="1050" b="1" dirty="0" err="1" smtClean="0"/>
              <a:t>xUrl</a:t>
            </a:r>
            <a:r>
              <a:rPr lang="en-US" altLang="zh-CN" sz="1050" b="1" dirty="0" smtClean="0"/>
              <a:t> }, </a:t>
            </a:r>
            <a:r>
              <a:rPr lang="en-US" altLang="zh-CN" sz="1050" b="1" dirty="0" err="1" smtClean="0"/>
              <a:t>Thread.</a:t>
            </a:r>
            <a:r>
              <a:rPr lang="en-US" altLang="zh-CN" sz="1050" b="1" i="1" dirty="0" err="1" smtClean="0"/>
              <a:t>currentThread</a:t>
            </a:r>
            <a:r>
              <a:rPr lang="en-US" altLang="zh-CN" sz="1050" b="1" i="1" dirty="0" smtClean="0"/>
              <a:t>().</a:t>
            </a:r>
            <a:r>
              <a:rPr lang="en-US" altLang="zh-CN" sz="1050" b="1" i="1" dirty="0" err="1" smtClean="0"/>
              <a:t>getContextClassLoader</a:t>
            </a:r>
            <a:r>
              <a:rPr lang="en-US" altLang="zh-CN" sz="1050" b="1" i="1" dirty="0" smtClean="0"/>
              <a:t>());</a:t>
            </a:r>
          </a:p>
          <a:p>
            <a:pPr lvl="1">
              <a:buNone/>
            </a:pPr>
            <a:r>
              <a:rPr lang="en-US" altLang="zh-CN" sz="1050" dirty="0" smtClean="0"/>
              <a:t>Class&lt;?&gt; </a:t>
            </a:r>
            <a:r>
              <a:rPr lang="en-US" altLang="zh-CN" sz="1050" dirty="0" err="1" smtClean="0"/>
              <a:t>xClass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loader.loadClass</a:t>
            </a:r>
            <a:r>
              <a:rPr lang="en-US" altLang="zh-CN" sz="1050" dirty="0" smtClean="0"/>
              <a:t>("</a:t>
            </a:r>
            <a:r>
              <a:rPr lang="en-US" altLang="zh-CN" sz="1050" dirty="0" err="1" smtClean="0"/>
              <a:t>org.apache.jsp.home_jsp</a:t>
            </a:r>
            <a:r>
              <a:rPr lang="en-US" altLang="zh-CN" sz="1050" dirty="0" smtClean="0"/>
              <a:t>");</a:t>
            </a:r>
          </a:p>
          <a:p>
            <a:pPr lvl="1">
              <a:buNone/>
            </a:pPr>
            <a:r>
              <a:rPr lang="en-US" altLang="zh-CN" sz="1050" dirty="0" err="1" smtClean="0"/>
              <a:t>request.setAttribute</a:t>
            </a:r>
            <a:r>
              <a:rPr lang="en-US" altLang="zh-CN" sz="1050" dirty="0" smtClean="0"/>
              <a:t>("</a:t>
            </a:r>
            <a:r>
              <a:rPr lang="en-US" altLang="zh-CN" sz="1050" dirty="0" err="1" smtClean="0"/>
              <a:t>msg</a:t>
            </a:r>
            <a:r>
              <a:rPr lang="en-US" altLang="zh-CN" sz="1050" dirty="0" smtClean="0"/>
              <a:t>", </a:t>
            </a:r>
            <a:r>
              <a:rPr lang="en-US" altLang="zh-CN" sz="1050" dirty="0" err="1" smtClean="0"/>
              <a:t>msg</a:t>
            </a:r>
            <a:r>
              <a:rPr lang="en-US" altLang="zh-CN" sz="1050" dirty="0" smtClean="0"/>
              <a:t>);</a:t>
            </a:r>
          </a:p>
          <a:p>
            <a:pPr lvl="1">
              <a:buNone/>
            </a:pPr>
            <a:r>
              <a:rPr lang="en-US" altLang="zh-CN" sz="1050" dirty="0" smtClean="0"/>
              <a:t>Servlet </a:t>
            </a:r>
            <a:r>
              <a:rPr lang="en-US" altLang="zh-CN" sz="1050" dirty="0" err="1" smtClean="0"/>
              <a:t>servlet</a:t>
            </a:r>
            <a:r>
              <a:rPr lang="en-US" altLang="zh-CN" sz="1050" dirty="0" smtClean="0"/>
              <a:t> = (Servlet) </a:t>
            </a:r>
            <a:r>
              <a:rPr lang="en-US" altLang="zh-CN" sz="1050" dirty="0" err="1" smtClean="0"/>
              <a:t>xClass.newInstance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servlet.init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getServletConfig</a:t>
            </a:r>
            <a:r>
              <a:rPr lang="en-US" altLang="zh-CN" sz="1050" dirty="0" smtClean="0"/>
              <a:t>());</a:t>
            </a:r>
          </a:p>
          <a:p>
            <a:pPr lvl="1">
              <a:buNone/>
            </a:pPr>
            <a:r>
              <a:rPr lang="fr-FR" altLang="zh-CN" sz="1050" dirty="0" smtClean="0"/>
              <a:t>servlet.service((ServletRequest) request, (ServletResponse) response);</a:t>
            </a:r>
          </a:p>
          <a:p>
            <a:pPr lvl="1">
              <a:buNone/>
            </a:pPr>
            <a:r>
              <a:rPr lang="en-US" altLang="zh-CN" sz="1050" dirty="0" err="1" smtClean="0"/>
              <a:t>loader.close</a:t>
            </a:r>
            <a:r>
              <a:rPr lang="en-US" altLang="zh-CN" sz="105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Annotation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　 </a:t>
            </a:r>
            <a:r>
              <a:rPr lang="en-US" altLang="zh-CN" dirty="0" err="1" smtClean="0"/>
              <a:t>Annontation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Java5</a:t>
            </a:r>
            <a:r>
              <a:rPr lang="zh-CN" altLang="en-US" dirty="0" smtClean="0"/>
              <a:t>开始引入的新特征。中文名称一般叫注解。它提供了一种安全的类似注释的机制，用来将任何的信息或元数据（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）与程序元素（类、方法、成员变量等）进行关联。</a:t>
            </a:r>
          </a:p>
          <a:p>
            <a:pPr>
              <a:buNone/>
            </a:pPr>
            <a:r>
              <a:rPr lang="zh-CN" altLang="en-US" dirty="0" smtClean="0"/>
              <a:t>　更通俗的意思是为程序的元素（类、方法、成员变量）加上更直观更明了的说明，这些说明信息是与程序的业务逻辑无关，并且是供指定的工具或框架使用的。 </a:t>
            </a:r>
            <a:r>
              <a:rPr lang="en-US" altLang="zh-CN" dirty="0" err="1" smtClean="0"/>
              <a:t>Annontation</a:t>
            </a:r>
            <a:r>
              <a:rPr lang="zh-CN" altLang="en-US" dirty="0" smtClean="0"/>
              <a:t>像一种修饰符一样，应用于包、类型、构造方法、方法、成员变量、参数及本地变量的声明语句中。</a:t>
            </a:r>
          </a:p>
          <a:p>
            <a:pPr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</a:p>
          <a:p>
            <a:r>
              <a:rPr lang="en-US" altLang="zh-CN" dirty="0" smtClean="0"/>
              <a:t>@Deprecated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SuppressWarnings</a:t>
            </a:r>
            <a:endParaRPr lang="en-US" altLang="zh-CN" dirty="0" smtClean="0"/>
          </a:p>
          <a:p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ElementType.</a:t>
            </a:r>
            <a:r>
              <a:rPr lang="en-US" altLang="zh-CN" i="1" dirty="0" err="1" smtClean="0"/>
              <a:t>METHOD</a:t>
            </a:r>
            <a:r>
              <a:rPr lang="en-US" altLang="zh-CN" i="1" dirty="0" smtClean="0"/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RetentionPolicy.</a:t>
            </a:r>
            <a:r>
              <a:rPr lang="en-US" altLang="zh-CN" i="1" dirty="0" err="1" smtClean="0"/>
              <a:t>SOURCE</a:t>
            </a:r>
            <a:r>
              <a:rPr lang="en-US" altLang="zh-CN" i="1" dirty="0" smtClean="0"/>
              <a:t>)</a:t>
            </a:r>
          </a:p>
          <a:p>
            <a:pPr>
              <a:buNone/>
            </a:pPr>
            <a:r>
              <a:rPr lang="en-US" altLang="zh-CN" b="1" dirty="0" smtClean="0"/>
              <a:t>public @interface Override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@Retention(</a:t>
            </a:r>
            <a:r>
              <a:rPr lang="en-US" altLang="zh-CN" sz="2000" dirty="0" err="1" smtClean="0"/>
              <a:t>RetentionPolicy.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RUNTIME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@Target(</a:t>
            </a:r>
            <a:r>
              <a:rPr lang="en-US" altLang="zh-CN" sz="2000" dirty="0" err="1" smtClean="0"/>
              <a:t>ElementType.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METHOD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@Documented</a:t>
            </a:r>
          </a:p>
          <a:p>
            <a:pPr>
              <a:buNone/>
            </a:pPr>
            <a:r>
              <a:rPr lang="en-US" altLang="zh-CN" sz="2000" b="1" dirty="0" smtClean="0"/>
              <a:t>public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@interface </a:t>
            </a:r>
            <a:r>
              <a:rPr lang="en-US" altLang="zh-CN" sz="2000" b="1" dirty="0" smtClean="0"/>
              <a:t>Author {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String name();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String group();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 @Retention(</a:t>
            </a:r>
            <a:r>
              <a:rPr lang="en-US" altLang="zh-CN" sz="2400" dirty="0" err="1" smtClean="0"/>
              <a:t>RetentionPolicy.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RUNTIME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@Target(</a:t>
            </a:r>
            <a:r>
              <a:rPr lang="en-US" altLang="zh-CN" sz="2400" dirty="0" err="1" smtClean="0"/>
              <a:t>ElementType.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TYPE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@Documented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b="1" dirty="0" smtClean="0"/>
              <a:t>public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@interface </a:t>
            </a:r>
            <a:r>
              <a:rPr lang="en-US" altLang="zh-CN" sz="2400" b="1" dirty="0" smtClean="0"/>
              <a:t>Description {</a:t>
            </a:r>
          </a:p>
          <a:p>
            <a:pPr>
              <a:buNone/>
            </a:pPr>
            <a:r>
              <a:rPr lang="en-US" altLang="zh-CN" sz="2400" dirty="0" smtClean="0"/>
              <a:t>        String value();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├─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│  └─org</a:t>
            </a:r>
          </a:p>
          <a:p>
            <a:pPr>
              <a:buNone/>
            </a:pPr>
            <a:r>
              <a:rPr lang="en-US" altLang="zh-CN" dirty="0" smtClean="0"/>
              <a:t>│      └─</a:t>
            </a:r>
            <a:r>
              <a:rPr lang="en-US" altLang="zh-CN" dirty="0" err="1" smtClean="0"/>
              <a:t>swinglife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│          └─controller</a:t>
            </a:r>
          </a:p>
          <a:p>
            <a:pPr>
              <a:buNone/>
            </a:pPr>
            <a:r>
              <a:rPr lang="en-US" altLang="zh-CN" dirty="0" smtClean="0"/>
              <a:t>└─</a:t>
            </a:r>
            <a:r>
              <a:rPr lang="en-US" altLang="zh-CN" dirty="0" err="1" smtClean="0"/>
              <a:t>WebContent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├─font</a:t>
            </a:r>
          </a:p>
          <a:p>
            <a:pPr>
              <a:buNone/>
            </a:pPr>
            <a:r>
              <a:rPr lang="en-US" altLang="zh-CN" dirty="0" smtClean="0"/>
              <a:t>    ├─images</a:t>
            </a:r>
          </a:p>
          <a:p>
            <a:pPr>
              <a:buNone/>
            </a:pPr>
            <a:r>
              <a:rPr lang="en-US" altLang="zh-CN" dirty="0" smtClean="0"/>
              <a:t>    ├─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├─META-INF</a:t>
            </a:r>
          </a:p>
          <a:p>
            <a:pPr>
              <a:buNone/>
            </a:pPr>
            <a:r>
              <a:rPr lang="en-US" altLang="zh-CN" dirty="0" smtClean="0"/>
              <a:t>    ├─pages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└─WEB-INF</a:t>
            </a:r>
          </a:p>
          <a:p>
            <a:pPr>
              <a:buNone/>
            </a:pPr>
            <a:r>
              <a:rPr lang="en-US" altLang="zh-CN" dirty="0" smtClean="0"/>
              <a:t>        ├─web.xml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└─lib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@Description</a:t>
            </a:r>
            <a:r>
              <a:rPr lang="en-US" altLang="zh-CN" sz="2400" dirty="0" smtClean="0"/>
              <a:t>(value = "</a:t>
            </a:r>
            <a:r>
              <a:rPr lang="zh-CN" altLang="en-US" sz="2400" dirty="0" smtClean="0"/>
              <a:t>这是一个有用的工具类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b="1" dirty="0" smtClean="0"/>
              <a:t>public class Utility {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@Author</a:t>
            </a:r>
            <a:r>
              <a:rPr lang="en-US" altLang="zh-CN" sz="2400" dirty="0" smtClean="0"/>
              <a:t>(name = "haoran_202", group = "</a:t>
            </a:r>
            <a:r>
              <a:rPr lang="en-US" altLang="zh-CN" sz="2400" dirty="0" err="1" smtClean="0"/>
              <a:t>com.magc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public String work() {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b="1" dirty="0" smtClean="0"/>
              <a:t>return "work over!";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Class&lt;?&gt; </a:t>
            </a:r>
            <a:r>
              <a:rPr lang="en-US" altLang="zh-CN" sz="1800" dirty="0" err="1" smtClean="0"/>
              <a:t>rt_class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Class.</a:t>
            </a:r>
            <a:r>
              <a:rPr lang="en-US" altLang="zh-CN" sz="1800" i="1" dirty="0" err="1" smtClean="0"/>
              <a:t>forName</a:t>
            </a:r>
            <a:r>
              <a:rPr lang="en-US" altLang="zh-CN" sz="1800" i="1" dirty="0" smtClean="0"/>
              <a:t>("Utility");</a:t>
            </a:r>
          </a:p>
          <a:p>
            <a:pPr>
              <a:buNone/>
            </a:pPr>
            <a:r>
              <a:rPr lang="en-US" altLang="zh-CN" sz="1800" dirty="0" smtClean="0"/>
              <a:t>Method[] methods = </a:t>
            </a:r>
            <a:r>
              <a:rPr lang="en-US" altLang="zh-CN" sz="1800" dirty="0" err="1" smtClean="0"/>
              <a:t>rt_class.getMethods</a:t>
            </a:r>
            <a:r>
              <a:rPr lang="en-US" altLang="zh-CN" sz="1800" dirty="0" smtClean="0"/>
              <a:t>(); Description </a:t>
            </a:r>
            <a:r>
              <a:rPr lang="en-US" altLang="zh-CN" sz="1800" dirty="0" err="1" smtClean="0"/>
              <a:t>description</a:t>
            </a:r>
            <a:r>
              <a:rPr lang="en-US" altLang="zh-CN" sz="1800" dirty="0" smtClean="0"/>
              <a:t> = (Description)</a:t>
            </a:r>
            <a:r>
              <a:rPr lang="en-US" altLang="zh-CN" sz="1800" dirty="0" err="1" smtClean="0"/>
              <a:t>rt_class.getAnnotation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Description.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);</a:t>
            </a:r>
          </a:p>
          <a:p>
            <a:pPr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("Utility's Description---&gt;"+</a:t>
            </a:r>
            <a:r>
              <a:rPr lang="en-US" altLang="zh-CN" sz="1800" i="1" dirty="0" err="1" smtClean="0"/>
              <a:t>description.value</a:t>
            </a:r>
            <a:r>
              <a:rPr lang="en-US" altLang="zh-CN" sz="1800" i="1" dirty="0" smtClean="0"/>
              <a:t>());</a:t>
            </a:r>
          </a:p>
          <a:p>
            <a:pPr>
              <a:buNone/>
            </a:pPr>
            <a:r>
              <a:rPr lang="en-US" altLang="zh-CN" sz="1800" b="1" dirty="0" smtClean="0"/>
              <a:t>for (Method </a:t>
            </a:r>
            <a:r>
              <a:rPr lang="en-US" altLang="zh-CN" sz="1800" b="1" dirty="0" err="1" smtClean="0"/>
              <a:t>method</a:t>
            </a:r>
            <a:r>
              <a:rPr lang="en-US" altLang="zh-CN" sz="1800" b="1" dirty="0" smtClean="0"/>
              <a:t> : methods) {</a:t>
            </a:r>
          </a:p>
          <a:p>
            <a:pPr lvl="1">
              <a:buNone/>
            </a:pPr>
            <a:r>
              <a:rPr lang="en-US" altLang="zh-CN" sz="1800" b="1" dirty="0" smtClean="0"/>
              <a:t>if(</a:t>
            </a:r>
            <a:r>
              <a:rPr lang="en-US" altLang="zh-CN" sz="1800" b="1" dirty="0" err="1" smtClean="0"/>
              <a:t>method.isAnnotationPresent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Author.class</a:t>
            </a:r>
            <a:r>
              <a:rPr lang="en-US" altLang="zh-CN" sz="1800" b="1" dirty="0" smtClean="0"/>
              <a:t>))</a:t>
            </a:r>
            <a:r>
              <a:rPr lang="en-US" altLang="zh-CN" sz="1800" dirty="0" smtClean="0"/>
              <a:t>{</a:t>
            </a:r>
          </a:p>
          <a:p>
            <a:pPr lvl="1">
              <a:buNone/>
            </a:pPr>
            <a:r>
              <a:rPr lang="en-US" altLang="zh-CN" sz="1800" dirty="0" smtClean="0"/>
              <a:t>Author </a:t>
            </a:r>
            <a:r>
              <a:rPr lang="en-US" altLang="zh-CN" sz="1800" dirty="0" err="1" smtClean="0"/>
              <a:t>author</a:t>
            </a:r>
            <a:r>
              <a:rPr lang="en-US" altLang="zh-CN" sz="1800" dirty="0" smtClean="0"/>
              <a:t> = (Author)</a:t>
            </a:r>
            <a:r>
              <a:rPr lang="en-US" altLang="zh-CN" sz="1800" dirty="0" err="1" smtClean="0"/>
              <a:t>method.getAnnotation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Author.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);</a:t>
            </a:r>
          </a:p>
          <a:p>
            <a:pPr lvl="1"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("Utility's Author---&gt;"+author.name()+" from "+</a:t>
            </a:r>
            <a:r>
              <a:rPr lang="en-US" altLang="zh-CN" sz="1800" i="1" dirty="0" err="1" smtClean="0"/>
              <a:t>author.group</a:t>
            </a:r>
            <a:r>
              <a:rPr lang="en-US" altLang="zh-CN" sz="1800" i="1" dirty="0" smtClean="0"/>
              <a:t>());</a:t>
            </a:r>
          </a:p>
          <a:p>
            <a:pPr lvl="1">
              <a:buNone/>
            </a:pPr>
            <a:r>
              <a:rPr lang="zh-CN" altLang="en-US" sz="1800" dirty="0" smtClean="0"/>
              <a:t>                            </a:t>
            </a:r>
          </a:p>
          <a:p>
            <a:pPr lvl="1"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@</a:t>
            </a:r>
            <a:r>
              <a:rPr lang="en-US" altLang="zh-CN" b="1" dirty="0" err="1" smtClean="0"/>
              <a:t>MyController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sz="2400" dirty="0" smtClean="0"/>
              <a:t>({ </a:t>
            </a:r>
            <a:r>
              <a:rPr lang="en-US" altLang="zh-CN" sz="2400" dirty="0" err="1" smtClean="0"/>
              <a:t>ElementType.</a:t>
            </a:r>
            <a:r>
              <a:rPr lang="en-US" altLang="zh-CN" sz="2400" i="1" dirty="0" err="1" smtClean="0"/>
              <a:t>METHOD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ElementType.TYPE</a:t>
            </a:r>
            <a:r>
              <a:rPr lang="en-US" altLang="zh-CN" sz="2400" i="1" dirty="0" smtClean="0"/>
              <a:t> })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RetentionPolicy.</a:t>
            </a:r>
            <a:r>
              <a:rPr lang="en-US" altLang="zh-CN" sz="2400" i="1" dirty="0" err="1" smtClean="0"/>
              <a:t>RUNTIME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@Documented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2400" b="1" dirty="0" smtClean="0"/>
              <a:t>public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@interface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MyController</a:t>
            </a:r>
            <a:r>
              <a:rPr lang="en-US" altLang="zh-CN" sz="2400" b="1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String value() </a:t>
            </a:r>
            <a:r>
              <a:rPr lang="en-US" altLang="zh-CN" sz="2400" b="1" dirty="0" smtClean="0"/>
              <a:t>default "";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MyRequestMappingHandlerMapping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MyRequestMappingHandlerMapping</a:t>
            </a:r>
            <a:r>
              <a:rPr lang="en-US" altLang="zh-CN" sz="1600" b="1" dirty="0" smtClean="0"/>
              <a:t> extends </a:t>
            </a:r>
            <a:r>
              <a:rPr lang="en-US" altLang="zh-CN" sz="1600" b="1" dirty="0" err="1" smtClean="0"/>
              <a:t>RequestMappingHandlerMapping</a:t>
            </a:r>
            <a:r>
              <a:rPr lang="en-US" altLang="zh-CN" sz="1600" b="1" dirty="0" smtClean="0"/>
              <a:t> {</a:t>
            </a:r>
            <a:r>
              <a:rPr lang="zh-CN" altLang="en-US" sz="1600" dirty="0" smtClean="0"/>
              <a:t>    </a:t>
            </a:r>
          </a:p>
          <a:p>
            <a:pPr>
              <a:buNone/>
            </a:pPr>
            <a:r>
              <a:rPr lang="en-US" altLang="zh-CN" sz="1600" dirty="0" smtClean="0"/>
              <a:t>    @Override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protected </a:t>
            </a:r>
            <a:r>
              <a:rPr lang="en-US" altLang="zh-CN" sz="1600" b="1" dirty="0" err="1" smtClean="0"/>
              <a:t>RequestMappingInfo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getMappingForMethod</a:t>
            </a:r>
            <a:r>
              <a:rPr lang="en-US" altLang="zh-CN" sz="1600" b="1" dirty="0" smtClean="0"/>
              <a:t>(Method </a:t>
            </a:r>
            <a:r>
              <a:rPr lang="en-US" altLang="zh-CN" sz="1600" b="1" dirty="0" err="1" smtClean="0"/>
              <a:t>method</a:t>
            </a:r>
            <a:r>
              <a:rPr lang="en-US" altLang="zh-CN" sz="1600" b="1" dirty="0" smtClean="0"/>
              <a:t>, Class&lt;?&gt; </a:t>
            </a:r>
            <a:r>
              <a:rPr lang="en-US" altLang="zh-CN" sz="1600" b="1" dirty="0" err="1" smtClean="0"/>
              <a:t>handlerType</a:t>
            </a:r>
            <a:r>
              <a:rPr lang="en-US" altLang="zh-CN" sz="1600" b="1" dirty="0" smtClean="0"/>
              <a:t>) {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RequestMappingInfo</a:t>
            </a:r>
            <a:r>
              <a:rPr lang="en-US" altLang="zh-CN" sz="1600" dirty="0" smtClean="0"/>
              <a:t> info = </a:t>
            </a:r>
            <a:r>
              <a:rPr lang="en-US" altLang="zh-CN" sz="1600" u="sng" dirty="0" err="1" smtClean="0"/>
              <a:t>createCustomRequestMappingInfo</a:t>
            </a:r>
            <a:r>
              <a:rPr lang="en-US" altLang="zh-CN" sz="1600" u="sng" dirty="0" smtClean="0"/>
              <a:t>(method);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b="1" dirty="0" smtClean="0"/>
              <a:t>if (info != null) {</a:t>
            </a:r>
          </a:p>
          <a:p>
            <a:pPr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RequestMappingInfo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typeInfo</a:t>
            </a:r>
            <a:r>
              <a:rPr lang="en-US" altLang="zh-CN" sz="1600" dirty="0" smtClean="0"/>
              <a:t> = </a:t>
            </a:r>
            <a:r>
              <a:rPr lang="en-US" altLang="zh-CN" sz="1600" u="sng" dirty="0" err="1" smtClean="0"/>
              <a:t>createCustomRequestMappingInfo</a:t>
            </a:r>
            <a:r>
              <a:rPr lang="en-US" altLang="zh-CN" sz="1600" u="sng" dirty="0" smtClean="0"/>
              <a:t>(</a:t>
            </a:r>
            <a:r>
              <a:rPr lang="en-US" altLang="zh-CN" sz="1600" u="sng" dirty="0" err="1" smtClean="0"/>
              <a:t>handlerType</a:t>
            </a:r>
            <a:r>
              <a:rPr lang="en-US" altLang="zh-CN" sz="1600" u="sng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b="1" dirty="0" smtClean="0"/>
              <a:t>if (</a:t>
            </a:r>
            <a:r>
              <a:rPr lang="en-US" altLang="zh-CN" sz="1600" b="1" dirty="0" err="1" smtClean="0"/>
              <a:t>typeInfo</a:t>
            </a:r>
            <a:r>
              <a:rPr lang="en-US" altLang="zh-CN" sz="1600" b="1" dirty="0" smtClean="0"/>
              <a:t> != null) {</a:t>
            </a:r>
          </a:p>
          <a:p>
            <a:pPr>
              <a:buNone/>
            </a:pPr>
            <a:r>
              <a:rPr lang="en-US" altLang="zh-CN" sz="1600" dirty="0" smtClean="0"/>
              <a:t>                info = </a:t>
            </a:r>
            <a:r>
              <a:rPr lang="en-US" altLang="zh-CN" sz="1600" dirty="0" err="1" smtClean="0"/>
              <a:t>typeInfo.combine</a:t>
            </a:r>
            <a:r>
              <a:rPr lang="en-US" altLang="zh-CN" sz="1600" dirty="0" smtClean="0"/>
              <a:t>(info);</a:t>
            </a:r>
          </a:p>
          <a:p>
            <a:pPr>
              <a:buNone/>
            </a:pPr>
            <a:r>
              <a:rPr lang="zh-CN" altLang="en-US" sz="1600" dirty="0" smtClean="0"/>
              <a:t>            </a:t>
            </a: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zh-CN" altLang="en-US" sz="1600" dirty="0" smtClean="0"/>
              <a:t>        </a:t>
            </a: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b="1" dirty="0" smtClean="0"/>
              <a:t>return info;</a:t>
            </a:r>
          </a:p>
          <a:p>
            <a:pPr>
              <a:buNone/>
            </a:pPr>
            <a:r>
              <a:rPr lang="zh-CN" altLang="en-US" sz="1600" dirty="0" smtClean="0"/>
              <a:t>    </a:t>
            </a:r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Interceptor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工程中都会用到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主要用来配置，可以方便的开发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工程。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主要用来配置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context-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r>
              <a:rPr lang="en-US" altLang="zh-CN" dirty="0" smtClean="0"/>
              <a:t>listener</a:t>
            </a:r>
          </a:p>
          <a:p>
            <a:r>
              <a:rPr lang="en-US" altLang="zh-CN" dirty="0" smtClean="0"/>
              <a:t>servlet</a:t>
            </a:r>
          </a:p>
          <a:p>
            <a:r>
              <a:rPr lang="en-US" altLang="zh-CN" dirty="0" smtClean="0"/>
              <a:t>filter</a:t>
            </a:r>
          </a:p>
          <a:p>
            <a:r>
              <a:rPr lang="en-US" altLang="zh-CN" dirty="0" smtClean="0"/>
              <a:t>welcome-file-list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context-</a:t>
            </a:r>
            <a:r>
              <a:rPr lang="en-US" altLang="zh-CN" dirty="0" err="1" smtClean="0"/>
              <a:t>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&lt;context-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  <a:r>
              <a:rPr lang="en-US" altLang="zh-CN" sz="2400" dirty="0" err="1" smtClean="0"/>
              <a:t>contextConfigLocation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</a:p>
          <a:p>
            <a:pPr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  <a:r>
              <a:rPr lang="en-US" altLang="zh-CN" sz="2400" dirty="0" err="1" smtClean="0"/>
              <a:t>classpath:root-context.xml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</a:p>
          <a:p>
            <a:pPr>
              <a:buNone/>
            </a:pPr>
            <a:r>
              <a:rPr lang="en-US" altLang="zh-CN" sz="2400" dirty="0" smtClean="0"/>
              <a:t>&lt;/context-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servletContext.getInitParameter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contextConfigLocation</a:t>
            </a:r>
            <a:r>
              <a:rPr lang="en-US" altLang="zh-CN" sz="2400" dirty="0" smtClean="0"/>
              <a:t>")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21552</TotalTime>
  <Words>3799</Words>
  <Application>Microsoft Office PowerPoint</Application>
  <PresentationFormat>全屏显示(4:3)</PresentationFormat>
  <Paragraphs>830</Paragraphs>
  <Slides>70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Spring &amp; JSP</vt:lpstr>
      <vt:lpstr>tomcat</vt:lpstr>
      <vt:lpstr>创建工程</vt:lpstr>
      <vt:lpstr>工程属性</vt:lpstr>
      <vt:lpstr>工程属性</vt:lpstr>
      <vt:lpstr>工程目录结构</vt:lpstr>
      <vt:lpstr>web.xml</vt:lpstr>
      <vt:lpstr>web.xml</vt:lpstr>
      <vt:lpstr>context-param</vt:lpstr>
      <vt:lpstr>listener</vt:lpstr>
      <vt:lpstr>webAppRootKey</vt:lpstr>
      <vt:lpstr>WebAppRootListener</vt:lpstr>
      <vt:lpstr>servlet</vt:lpstr>
      <vt:lpstr>servlet</vt:lpstr>
      <vt:lpstr>servlet</vt:lpstr>
      <vt:lpstr>load-on-startup</vt:lpstr>
      <vt:lpstr>url-pattern</vt:lpstr>
      <vt:lpstr>url-pattern</vt:lpstr>
      <vt:lpstr>Servlet</vt:lpstr>
      <vt:lpstr>Default servlet</vt:lpstr>
      <vt:lpstr>Default servlet</vt:lpstr>
      <vt:lpstr>My Default servlet</vt:lpstr>
      <vt:lpstr>filter</vt:lpstr>
      <vt:lpstr>filter</vt:lpstr>
      <vt:lpstr>CharacterEncodingFilter</vt:lpstr>
      <vt:lpstr>CharacterEncodingFilter</vt:lpstr>
      <vt:lpstr>welcome-file-list</vt:lpstr>
      <vt:lpstr>RESTful架构</vt:lpstr>
      <vt:lpstr>状态转化 </vt:lpstr>
      <vt:lpstr>Jersey servlet</vt:lpstr>
      <vt:lpstr>Jersey servlet</vt:lpstr>
      <vt:lpstr>Jersey servlet</vt:lpstr>
      <vt:lpstr>Jersey servlet</vt:lpstr>
      <vt:lpstr>Jersey servlet</vt:lpstr>
      <vt:lpstr>test</vt:lpstr>
      <vt:lpstr>DispatcherServlet</vt:lpstr>
      <vt:lpstr>DispatcherServlet</vt:lpstr>
      <vt:lpstr>mvc-context</vt:lpstr>
      <vt:lpstr>controller</vt:lpstr>
      <vt:lpstr>controller</vt:lpstr>
      <vt:lpstr>controller</vt:lpstr>
      <vt:lpstr>test</vt:lpstr>
      <vt:lpstr>mvc-context</vt:lpstr>
      <vt:lpstr>HttpMessageConverter</vt:lpstr>
      <vt:lpstr>HttpMessageConverter</vt:lpstr>
      <vt:lpstr>Jersey exception</vt:lpstr>
      <vt:lpstr>Exception Handling in Spring MVC</vt:lpstr>
      <vt:lpstr>Controller Based Exception Handling</vt:lpstr>
      <vt:lpstr>Global Exception Handling</vt:lpstr>
      <vt:lpstr>ExceptionHandlerExceptionResolver</vt:lpstr>
      <vt:lpstr>JSP</vt:lpstr>
      <vt:lpstr>Date.jsp</vt:lpstr>
      <vt:lpstr>Date_jsp.java</vt:lpstr>
      <vt:lpstr>DynamicJSP</vt:lpstr>
      <vt:lpstr>Annotation </vt:lpstr>
      <vt:lpstr>Annotation </vt:lpstr>
      <vt:lpstr>@Override</vt:lpstr>
      <vt:lpstr>自定义Annotation</vt:lpstr>
      <vt:lpstr>自定义Annotation</vt:lpstr>
      <vt:lpstr>自定义Annotation</vt:lpstr>
      <vt:lpstr>自定义Annotation</vt:lpstr>
      <vt:lpstr>@MyController</vt:lpstr>
      <vt:lpstr>MyRequestMappingHandlerMapping</vt:lpstr>
      <vt:lpstr>session</vt:lpstr>
      <vt:lpstr>AOP</vt:lpstr>
      <vt:lpstr>Interceptor</vt:lpstr>
      <vt:lpstr>Bean</vt:lpstr>
      <vt:lpstr>Mybatis</vt:lpstr>
      <vt:lpstr>junit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John</cp:lastModifiedBy>
  <cp:revision>497</cp:revision>
  <dcterms:created xsi:type="dcterms:W3CDTF">2015-01-17T15:47:40Z</dcterms:created>
  <dcterms:modified xsi:type="dcterms:W3CDTF">2016-05-13T08:31:30Z</dcterms:modified>
</cp:coreProperties>
</file>