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3"/>
    <p:sldId id="324" r:id="rId4"/>
    <p:sldId id="336" r:id="rId5"/>
    <p:sldId id="326" r:id="rId7"/>
    <p:sldId id="338" r:id="rId8"/>
    <p:sldId id="311" r:id="rId9"/>
    <p:sldId id="340" r:id="rId10"/>
    <p:sldId id="333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d240" initials="y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4E759"/>
    <a:srgbClr val="D7E7DD"/>
    <a:srgbClr val="8EC67F"/>
    <a:srgbClr val="C4C3D5"/>
    <a:srgbClr val="CDDFD1"/>
    <a:srgbClr val="1F74AD"/>
    <a:srgbClr val="07FFFF"/>
    <a:srgbClr val="69A35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2" autoAdjust="0"/>
    <p:restoredTop sz="94660"/>
  </p:normalViewPr>
  <p:slideViewPr>
    <p:cSldViewPr snapToGrid="0">
      <p:cViewPr>
        <p:scale>
          <a:sx n="122" d="100"/>
          <a:sy n="122" d="100"/>
        </p:scale>
        <p:origin x="8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992-C537-4FA7-A761-D1A67F72A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081D-7C51-46F1-8A9E-8F3DB6E81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992-C537-4FA7-A761-D1A67F72A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081D-7C51-46F1-8A9E-8F3DB6E81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992-C537-4FA7-A761-D1A67F72A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081D-7C51-46F1-8A9E-8F3DB6E81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目录（内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489" y="-70937"/>
            <a:ext cx="1591546" cy="1591546"/>
          </a:xfrm>
          <a:prstGeom prst="rect">
            <a:avLst/>
          </a:prstGeom>
        </p:spPr>
      </p:pic>
      <p:sp>
        <p:nvSpPr>
          <p:cNvPr id="52" name="矩形: 圆角 51"/>
          <p:cNvSpPr/>
          <p:nvPr userDrawn="1"/>
        </p:nvSpPr>
        <p:spPr>
          <a:xfrm rot="5400000">
            <a:off x="11728382" y="660824"/>
            <a:ext cx="361500" cy="136238"/>
          </a:xfrm>
          <a:prstGeom prst="roundRect">
            <a:avLst/>
          </a:prstGeom>
          <a:solidFill>
            <a:srgbClr val="F5BB0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 userDrawn="1"/>
        </p:nvGrpSpPr>
        <p:grpSpPr>
          <a:xfrm>
            <a:off x="384471" y="447745"/>
            <a:ext cx="405245" cy="581891"/>
            <a:chOff x="1624445" y="1160318"/>
            <a:chExt cx="405245" cy="581891"/>
          </a:xfrm>
        </p:grpSpPr>
        <p:sp>
          <p:nvSpPr>
            <p:cNvPr id="54" name="流程图: 决策 53"/>
            <p:cNvSpPr/>
            <p:nvPr/>
          </p:nvSpPr>
          <p:spPr>
            <a:xfrm rot="5400000">
              <a:off x="1612322" y="1172441"/>
              <a:ext cx="277091" cy="252845"/>
            </a:xfrm>
            <a:prstGeom prst="flowChartDecision">
              <a:avLst/>
            </a:prstGeom>
            <a:solidFill>
              <a:srgbClr val="F5B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决策 54"/>
            <p:cNvSpPr/>
            <p:nvPr/>
          </p:nvSpPr>
          <p:spPr>
            <a:xfrm rot="5400000">
              <a:off x="1764722" y="1324841"/>
              <a:ext cx="277091" cy="252845"/>
            </a:xfrm>
            <a:prstGeom prst="flowChartDecision">
              <a:avLst/>
            </a:prstGeom>
            <a:solidFill>
              <a:srgbClr val="F5B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决策 55"/>
            <p:cNvSpPr/>
            <p:nvPr/>
          </p:nvSpPr>
          <p:spPr>
            <a:xfrm rot="5400000">
              <a:off x="1612322" y="1477241"/>
              <a:ext cx="277091" cy="252845"/>
            </a:xfrm>
            <a:prstGeom prst="flowChartDecision">
              <a:avLst/>
            </a:prstGeom>
            <a:solidFill>
              <a:srgbClr val="F5B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4"/>
          <p:cNvSpPr txBox="1">
            <a:spLocks noChangeArrowheads="1"/>
          </p:cNvSpPr>
          <p:nvPr userDrawn="1"/>
        </p:nvSpPr>
        <p:spPr bwMode="auto">
          <a:xfrm>
            <a:off x="1074883" y="540359"/>
            <a:ext cx="828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Segoe UI Light 8" charset="0"/>
                <a:ea typeface="微软雅黑 Light" panose="020B0502040204020203" pitchFamily="34" charset="-122"/>
              </a:rPr>
              <a:t>目录</a:t>
            </a:r>
            <a:endParaRPr lang="zh-CN" altLang="en-US" b="1" dirty="0">
              <a:solidFill>
                <a:schemeClr val="bg1"/>
              </a:solidFill>
              <a:latin typeface="Segoe UI Light 8" charset="0"/>
              <a:ea typeface="微软雅黑 Light" panose="020B0502040204020203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859968" y="633195"/>
            <a:ext cx="0" cy="230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 userDrawn="1"/>
        </p:nvSpPr>
        <p:spPr>
          <a:xfrm>
            <a:off x="0" y="6514340"/>
            <a:ext cx="1404499" cy="342725"/>
          </a:xfrm>
          <a:prstGeom prst="rect">
            <a:avLst/>
          </a:prstGeom>
          <a:solidFill>
            <a:srgbClr val="45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434006" y="6518563"/>
            <a:ext cx="10837755" cy="334689"/>
          </a:xfrm>
          <a:prstGeom prst="rect">
            <a:avLst/>
          </a:prstGeom>
          <a:solidFill>
            <a:srgbClr val="F5B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摘录 60"/>
          <p:cNvSpPr/>
          <p:nvPr userDrawn="1"/>
        </p:nvSpPr>
        <p:spPr>
          <a:xfrm>
            <a:off x="1100855" y="6514339"/>
            <a:ext cx="614789" cy="342725"/>
          </a:xfrm>
          <a:prstGeom prst="flowChartExtract">
            <a:avLst/>
          </a:prstGeom>
          <a:solidFill>
            <a:srgbClr val="F5BB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8271156" y="6483920"/>
            <a:ext cx="48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让制造更智能     使工业更绿色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2" y="1029636"/>
            <a:ext cx="7743535" cy="79327"/>
          </a:xfrm>
          <a:prstGeom prst="rect">
            <a:avLst/>
          </a:prstGeom>
        </p:spPr>
      </p:pic>
      <p:sp>
        <p:nvSpPr>
          <p:cNvPr id="65" name="标题 64"/>
          <p:cNvSpPr>
            <a:spLocks noGrp="1"/>
          </p:cNvSpPr>
          <p:nvPr>
            <p:ph type="title"/>
          </p:nvPr>
        </p:nvSpPr>
        <p:spPr>
          <a:xfrm>
            <a:off x="1067962" y="365126"/>
            <a:ext cx="10285838" cy="743838"/>
          </a:xfrm>
        </p:spPr>
        <p:txBody>
          <a:bodyPr>
            <a:normAutofit/>
          </a:bodyPr>
          <a:lstStyle>
            <a:lvl1pPr>
              <a:defRPr sz="2000" b="1">
                <a:latin typeface="方正正中黑简体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7" name="文本占位符 66"/>
          <p:cNvSpPr>
            <a:spLocks noGrp="1"/>
          </p:cNvSpPr>
          <p:nvPr>
            <p:ph type="body" sz="quarter" idx="10"/>
          </p:nvPr>
        </p:nvSpPr>
        <p:spPr>
          <a:xfrm>
            <a:off x="1067962" y="1640554"/>
            <a:ext cx="10285837" cy="4584251"/>
          </a:xfrm>
        </p:spPr>
        <p:txBody>
          <a:bodyPr/>
          <a:lstStyle>
            <a:lvl1pPr>
              <a:defRPr>
                <a:latin typeface="方正正中黑简体"/>
              </a:defRPr>
            </a:lvl1pPr>
            <a:lvl2pPr>
              <a:defRPr>
                <a:latin typeface="方正正中黑简体"/>
              </a:defRPr>
            </a:lvl2pPr>
            <a:lvl3pPr>
              <a:defRPr>
                <a:latin typeface="方正正中黑简体"/>
              </a:defRPr>
            </a:lvl3pPr>
            <a:lvl4pPr>
              <a:defRPr>
                <a:latin typeface="方正正中黑简体"/>
              </a:defRPr>
            </a:lvl4pPr>
            <a:lvl5pPr>
              <a:defRPr>
                <a:latin typeface="方正正中黑简体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992-C537-4FA7-A761-D1A67F72A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081D-7C51-46F1-8A9E-8F3DB6E81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992-C537-4FA7-A761-D1A67F72A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081D-7C51-46F1-8A9E-8F3DB6E81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992-C537-4FA7-A761-D1A67F72A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081D-7C51-46F1-8A9E-8F3DB6E81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992-C537-4FA7-A761-D1A67F72A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081D-7C51-46F1-8A9E-8F3DB6E81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7754"/>
          <a:stretch>
            <a:fillRect/>
          </a:stretch>
        </p:blipFill>
        <p:spPr>
          <a:xfrm>
            <a:off x="0" y="0"/>
            <a:ext cx="5868536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6" r="125"/>
          <a:stretch>
            <a:fillRect/>
          </a:stretch>
        </p:blipFill>
        <p:spPr>
          <a:xfrm>
            <a:off x="5868536" y="0"/>
            <a:ext cx="6323463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1" y="423550"/>
            <a:ext cx="1488373" cy="7395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rgbClr val="000000"/>
            </a:gs>
            <a:gs pos="90000">
              <a:srgbClr val="1D334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992-C537-4FA7-A761-D1A67F72A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081D-7C51-46F1-8A9E-8F3DB6E81BC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1" y="423550"/>
            <a:ext cx="1488373" cy="7395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992-C537-4FA7-A761-D1A67F72A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081D-7C51-46F1-8A9E-8F3DB6E81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992-C537-4FA7-A761-D1A67F72A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081D-7C51-46F1-8A9E-8F3DB6E81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F992-C537-4FA7-A761-D1A67F72A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E081D-7C51-46F1-8A9E-8F3DB6E81B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GIF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23875" y="2821305"/>
            <a:ext cx="7252970" cy="1290320"/>
            <a:chOff x="-934" y="4406"/>
            <a:chExt cx="11422" cy="2032"/>
          </a:xfrm>
        </p:grpSpPr>
        <p:sp>
          <p:nvSpPr>
            <p:cNvPr id="9" name="文本框 8"/>
            <p:cNvSpPr txBox="1"/>
            <p:nvPr/>
          </p:nvSpPr>
          <p:spPr>
            <a:xfrm>
              <a:off x="-934" y="5325"/>
              <a:ext cx="11422" cy="111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000" dirty="0">
                <a:solidFill>
                  <a:srgbClr val="07FFFF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" y="4406"/>
              <a:ext cx="1568" cy="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07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分享</a:t>
              </a:r>
              <a:endParaRPr lang="zh-CN" altLang="en-US" sz="3200" dirty="0">
                <a:solidFill>
                  <a:srgbClr val="07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727325" y="5125720"/>
            <a:ext cx="400177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质量组</a:t>
            </a: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罗智贵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0"/>
          <p:cNvSpPr txBox="1"/>
          <p:nvPr/>
        </p:nvSpPr>
        <p:spPr>
          <a:xfrm>
            <a:off x="6972935" y="2589530"/>
            <a:ext cx="3865245" cy="476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92D050"/>
                </a:solidFill>
              </a:rPr>
              <a:t>PART 2   </a:t>
            </a:r>
            <a:r>
              <a:rPr lang="zh-CN" altLang="en-US" dirty="0">
                <a:solidFill>
                  <a:srgbClr val="92D050"/>
                </a:solidFill>
              </a:rPr>
              <a:t>关于公司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文本占位符 25"/>
          <p:cNvSpPr txBox="1"/>
          <p:nvPr/>
        </p:nvSpPr>
        <p:spPr>
          <a:xfrm>
            <a:off x="6973008" y="3457292"/>
            <a:ext cx="4365551" cy="41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92D050"/>
                </a:solidFill>
              </a:rPr>
              <a:t>PART 3   </a:t>
            </a:r>
            <a:r>
              <a:rPr lang="zh-CN" altLang="en-US" dirty="0">
                <a:solidFill>
                  <a:srgbClr val="92D050"/>
                </a:solidFill>
              </a:rPr>
              <a:t>工作总结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3" name="文本占位符 27"/>
          <p:cNvSpPr txBox="1"/>
          <p:nvPr/>
        </p:nvSpPr>
        <p:spPr>
          <a:xfrm>
            <a:off x="6973009" y="4330823"/>
            <a:ext cx="4577307" cy="41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92D050"/>
                </a:solidFill>
              </a:rPr>
              <a:t>PART 4   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成长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&amp;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收获</a:t>
            </a:r>
            <a:endParaRPr lang="zh-CN" altLang="en-US" dirty="0">
              <a:solidFill>
                <a:srgbClr val="92D050"/>
              </a:solidFill>
            </a:endParaRPr>
          </a:p>
          <a:p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5" name="文本占位符 29"/>
          <p:cNvSpPr txBox="1"/>
          <p:nvPr/>
        </p:nvSpPr>
        <p:spPr>
          <a:xfrm>
            <a:off x="6973009" y="5204990"/>
            <a:ext cx="4365550" cy="415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92D050"/>
                </a:solidFill>
              </a:rPr>
              <a:t>PART 5   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个人规划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537970"/>
            <a:ext cx="4822190" cy="4558665"/>
          </a:xfrm>
          <a:prstGeom prst="rect">
            <a:avLst/>
          </a:prstGeom>
        </p:spPr>
      </p:pic>
      <p:sp>
        <p:nvSpPr>
          <p:cNvPr id="28" name="椭圆 27"/>
          <p:cNvSpPr>
            <a:spLocks noChangeAspect="1"/>
          </p:cNvSpPr>
          <p:nvPr/>
        </p:nvSpPr>
        <p:spPr>
          <a:xfrm>
            <a:off x="6321425" y="1537970"/>
            <a:ext cx="575945" cy="604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3200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3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321235" y="3399939"/>
            <a:ext cx="575925" cy="575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32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3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321234" y="4268424"/>
            <a:ext cx="575925" cy="575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3200" kern="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3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321233" y="5181291"/>
            <a:ext cx="575925" cy="575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3200" kern="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3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>
            <a:spLocks noChangeAspect="1"/>
          </p:cNvSpPr>
          <p:nvPr/>
        </p:nvSpPr>
        <p:spPr>
          <a:xfrm>
            <a:off x="6321425" y="2448560"/>
            <a:ext cx="575945" cy="5822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3200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3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占位符 10"/>
          <p:cNvSpPr txBox="1"/>
          <p:nvPr/>
        </p:nvSpPr>
        <p:spPr>
          <a:xfrm>
            <a:off x="6972300" y="1632585"/>
            <a:ext cx="3992880" cy="415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92D050"/>
                </a:solidFill>
              </a:rPr>
              <a:t>PART 1   </a:t>
            </a:r>
            <a:r>
              <a:rPr lang="zh-CN" altLang="en-US" dirty="0">
                <a:solidFill>
                  <a:srgbClr val="92D050"/>
                </a:solidFill>
              </a:rPr>
              <a:t>关于我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445000" y="1850390"/>
            <a:ext cx="3697605" cy="3926840"/>
            <a:chOff x="3390122" y="2270635"/>
            <a:chExt cx="5411756" cy="3006213"/>
          </a:xfrm>
        </p:grpSpPr>
        <p:sp>
          <p:nvSpPr>
            <p:cNvPr id="5" name="矩形 4"/>
            <p:cNvSpPr/>
            <p:nvPr/>
          </p:nvSpPr>
          <p:spPr>
            <a:xfrm>
              <a:off x="3390122" y="2270635"/>
              <a:ext cx="5411756" cy="3006213"/>
            </a:xfrm>
            <a:prstGeom prst="rect">
              <a:avLst/>
            </a:prstGeom>
            <a:gradFill>
              <a:gsLst>
                <a:gs pos="0">
                  <a:srgbClr val="FED700"/>
                </a:gs>
                <a:gs pos="28000">
                  <a:srgbClr val="FECF00"/>
                </a:gs>
                <a:gs pos="100000">
                  <a:srgbClr val="FEBD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blocks-with-angled-cuts_1423"/>
            <p:cNvSpPr>
              <a:spLocks noChangeAspect="1"/>
            </p:cNvSpPr>
            <p:nvPr/>
          </p:nvSpPr>
          <p:spPr bwMode="auto">
            <a:xfrm>
              <a:off x="3705021" y="2508677"/>
              <a:ext cx="554661" cy="415318"/>
            </a:xfrm>
            <a:custGeom>
              <a:avLst/>
              <a:gdLst>
                <a:gd name="connsiteX0" fmla="*/ 551492 w 551492"/>
                <a:gd name="connsiteY0" fmla="*/ 0 h 412946"/>
                <a:gd name="connsiteX1" fmla="*/ 551492 w 551492"/>
                <a:gd name="connsiteY1" fmla="*/ 412946 h 412946"/>
                <a:gd name="connsiteX2" fmla="*/ 344812 w 551492"/>
                <a:gd name="connsiteY2" fmla="*/ 412946 h 412946"/>
                <a:gd name="connsiteX3" fmla="*/ 344812 w 551492"/>
                <a:gd name="connsiteY3" fmla="*/ 206473 h 412946"/>
                <a:gd name="connsiteX4" fmla="*/ 206680 w 551492"/>
                <a:gd name="connsiteY4" fmla="*/ 0 h 412946"/>
                <a:gd name="connsiteX5" fmla="*/ 206680 w 551492"/>
                <a:gd name="connsiteY5" fmla="*/ 412946 h 412946"/>
                <a:gd name="connsiteX6" fmla="*/ 0 w 551492"/>
                <a:gd name="connsiteY6" fmla="*/ 412946 h 412946"/>
                <a:gd name="connsiteX7" fmla="*/ 0 w 551492"/>
                <a:gd name="connsiteY7" fmla="*/ 206473 h 41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1492" h="412946">
                  <a:moveTo>
                    <a:pt x="551492" y="0"/>
                  </a:moveTo>
                  <a:lnTo>
                    <a:pt x="551492" y="412946"/>
                  </a:lnTo>
                  <a:lnTo>
                    <a:pt x="344812" y="412946"/>
                  </a:lnTo>
                  <a:lnTo>
                    <a:pt x="344812" y="206473"/>
                  </a:lnTo>
                  <a:close/>
                  <a:moveTo>
                    <a:pt x="206680" y="0"/>
                  </a:moveTo>
                  <a:lnTo>
                    <a:pt x="206680" y="412946"/>
                  </a:lnTo>
                  <a:lnTo>
                    <a:pt x="0" y="412946"/>
                  </a:lnTo>
                  <a:lnTo>
                    <a:pt x="0" y="206473"/>
                  </a:lnTo>
                  <a:close/>
                </a:path>
              </a:pathLst>
            </a:custGeom>
            <a:solidFill>
              <a:srgbClr val="F6F6F6">
                <a:alpha val="5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blocks-with-angled-cuts_1423"/>
            <p:cNvSpPr>
              <a:spLocks noChangeAspect="1"/>
            </p:cNvSpPr>
            <p:nvPr/>
          </p:nvSpPr>
          <p:spPr bwMode="auto">
            <a:xfrm rot="10800000">
              <a:off x="7940076" y="4653872"/>
              <a:ext cx="554661" cy="415318"/>
            </a:xfrm>
            <a:custGeom>
              <a:avLst/>
              <a:gdLst>
                <a:gd name="connsiteX0" fmla="*/ 551492 w 551492"/>
                <a:gd name="connsiteY0" fmla="*/ 0 h 412946"/>
                <a:gd name="connsiteX1" fmla="*/ 551492 w 551492"/>
                <a:gd name="connsiteY1" fmla="*/ 412946 h 412946"/>
                <a:gd name="connsiteX2" fmla="*/ 344812 w 551492"/>
                <a:gd name="connsiteY2" fmla="*/ 412946 h 412946"/>
                <a:gd name="connsiteX3" fmla="*/ 344812 w 551492"/>
                <a:gd name="connsiteY3" fmla="*/ 206473 h 412946"/>
                <a:gd name="connsiteX4" fmla="*/ 206680 w 551492"/>
                <a:gd name="connsiteY4" fmla="*/ 0 h 412946"/>
                <a:gd name="connsiteX5" fmla="*/ 206680 w 551492"/>
                <a:gd name="connsiteY5" fmla="*/ 412946 h 412946"/>
                <a:gd name="connsiteX6" fmla="*/ 0 w 551492"/>
                <a:gd name="connsiteY6" fmla="*/ 412946 h 412946"/>
                <a:gd name="connsiteX7" fmla="*/ 0 w 551492"/>
                <a:gd name="connsiteY7" fmla="*/ 206473 h 41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1492" h="412946">
                  <a:moveTo>
                    <a:pt x="551492" y="0"/>
                  </a:moveTo>
                  <a:lnTo>
                    <a:pt x="551492" y="412946"/>
                  </a:lnTo>
                  <a:lnTo>
                    <a:pt x="344812" y="412946"/>
                  </a:lnTo>
                  <a:lnTo>
                    <a:pt x="344812" y="206473"/>
                  </a:lnTo>
                  <a:close/>
                  <a:moveTo>
                    <a:pt x="206680" y="0"/>
                  </a:moveTo>
                  <a:lnTo>
                    <a:pt x="206680" y="412946"/>
                  </a:lnTo>
                  <a:lnTo>
                    <a:pt x="0" y="412946"/>
                  </a:lnTo>
                  <a:lnTo>
                    <a:pt x="0" y="206473"/>
                  </a:lnTo>
                  <a:close/>
                </a:path>
              </a:pathLst>
            </a:custGeom>
            <a:solidFill>
              <a:srgbClr val="F6F6F6">
                <a:alpha val="5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74745" y="3923665"/>
            <a:ext cx="6229350" cy="1408432"/>
            <a:chOff x="-224662" y="1481132"/>
            <a:chExt cx="4782983" cy="1408615"/>
          </a:xfrm>
        </p:grpSpPr>
        <p:sp>
          <p:nvSpPr>
            <p:cNvPr id="17" name="矩形 16"/>
            <p:cNvSpPr/>
            <p:nvPr/>
          </p:nvSpPr>
          <p:spPr>
            <a:xfrm rot="10800000">
              <a:off x="2018927" y="2214794"/>
              <a:ext cx="501347" cy="6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37217" y="1481132"/>
              <a:ext cx="2394858" cy="58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3200" b="1" spc="300" dirty="0">
                  <a:solidFill>
                    <a:schemeClr val="bg1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我</a:t>
              </a:r>
              <a:r>
                <a:rPr lang="zh-CN" altLang="zh-CN" sz="32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？</a:t>
              </a:r>
              <a:endParaRPr lang="zh-CN" altLang="zh-CN" sz="32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-224662" y="2382951"/>
              <a:ext cx="4782983" cy="506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0" y="231775"/>
            <a:ext cx="13106400" cy="6625590"/>
            <a:chOff x="0" y="365"/>
            <a:chExt cx="20640" cy="10434"/>
          </a:xfrm>
        </p:grpSpPr>
        <p:sp>
          <p:nvSpPr>
            <p:cNvPr id="14" name="矩形: 圆角 9"/>
            <p:cNvSpPr/>
            <p:nvPr/>
          </p:nvSpPr>
          <p:spPr>
            <a:xfrm rot="5400000">
              <a:off x="18470" y="1041"/>
              <a:ext cx="569" cy="215"/>
            </a:xfrm>
            <a:prstGeom prst="roundRect">
              <a:avLst/>
            </a:prstGeom>
            <a:solidFill>
              <a:srgbClr val="F5BB0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5" y="705"/>
              <a:ext cx="638" cy="916"/>
              <a:chOff x="1624445" y="1160318"/>
              <a:chExt cx="405245" cy="581891"/>
            </a:xfrm>
          </p:grpSpPr>
          <p:sp>
            <p:nvSpPr>
              <p:cNvPr id="16" name="流程图: 决策 15"/>
              <p:cNvSpPr/>
              <p:nvPr/>
            </p:nvSpPr>
            <p:spPr>
              <a:xfrm rot="5400000">
                <a:off x="1612322" y="1172441"/>
                <a:ext cx="277091" cy="252845"/>
              </a:xfrm>
              <a:prstGeom prst="flowChartDecision">
                <a:avLst/>
              </a:prstGeom>
              <a:solidFill>
                <a:srgbClr val="F5BB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流程图: 决策 19"/>
              <p:cNvSpPr/>
              <p:nvPr/>
            </p:nvSpPr>
            <p:spPr>
              <a:xfrm rot="5400000">
                <a:off x="1764722" y="1324841"/>
                <a:ext cx="277091" cy="252845"/>
              </a:xfrm>
              <a:prstGeom prst="flowChartDecision">
                <a:avLst/>
              </a:prstGeom>
              <a:solidFill>
                <a:srgbClr val="F5BB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流程图: 决策 20"/>
              <p:cNvSpPr/>
              <p:nvPr/>
            </p:nvSpPr>
            <p:spPr>
              <a:xfrm rot="5400000">
                <a:off x="1612322" y="1477241"/>
                <a:ext cx="277091" cy="252845"/>
              </a:xfrm>
              <a:prstGeom prst="flowChartDecision">
                <a:avLst/>
              </a:prstGeom>
              <a:solidFill>
                <a:srgbClr val="F5BB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0" y="10259"/>
              <a:ext cx="2212" cy="540"/>
            </a:xfrm>
            <a:prstGeom prst="rect">
              <a:avLst/>
            </a:prstGeom>
            <a:solidFill>
              <a:srgbClr val="45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258" y="10265"/>
              <a:ext cx="17067" cy="527"/>
            </a:xfrm>
            <a:prstGeom prst="rect">
              <a:avLst/>
            </a:prstGeom>
            <a:solidFill>
              <a:srgbClr val="F5B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流程图: 摘录 44"/>
            <p:cNvSpPr/>
            <p:nvPr/>
          </p:nvSpPr>
          <p:spPr>
            <a:xfrm>
              <a:off x="1734" y="10259"/>
              <a:ext cx="968" cy="540"/>
            </a:xfrm>
            <a:prstGeom prst="flowChartExtract">
              <a:avLst/>
            </a:prstGeom>
            <a:solidFill>
              <a:srgbClr val="F5BB0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3025" y="10211"/>
              <a:ext cx="761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>
                  <a:solidFill>
                    <a:schemeClr val="bg1"/>
                  </a:solidFill>
                </a:rPr>
                <a:t>让制造更智能     使工业更绿色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2" name="图片 21" descr="横版（黄logo+黑字体）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716" y="365"/>
              <a:ext cx="2527" cy="1256"/>
            </a:xfrm>
            <a:prstGeom prst="rect">
              <a:avLst/>
            </a:prstGeom>
          </p:spPr>
        </p:pic>
      </p:grpSp>
      <p:pic>
        <p:nvPicPr>
          <p:cNvPr id="8" name="图片 7" descr="摄图网_401389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35" y="2879090"/>
            <a:ext cx="3403600" cy="26720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20520000">
            <a:off x="85090" y="3308350"/>
            <a:ext cx="3814445" cy="5416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别人说闷其实</a:t>
            </a: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...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 rot="3840000">
            <a:off x="1297940" y="2917190"/>
            <a:ext cx="1152525" cy="41268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prstTxWarp prst="textPlain">
              <a:avLst/>
            </a:prstTxWarp>
            <a:spAutoFit/>
          </a:bodyPr>
          <a:p>
            <a:pPr algn="ctr"/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喜欢大自然，热爱生活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矩形 25"/>
          <p:cNvSpPr/>
          <p:nvPr/>
        </p:nvSpPr>
        <p:spPr>
          <a:xfrm rot="20760000">
            <a:off x="257175" y="1724660"/>
            <a:ext cx="3417570" cy="7677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prstTxWarp prst="textPlain">
              <a:avLst/>
            </a:prstTxWarp>
            <a:spAutoFit/>
          </a:bodyPr>
          <a:p>
            <a:pPr algn="ctr"/>
            <a:endParaRPr lang="zh-CN" altLang="en-US" sz="2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周末懒到不吃早餐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 rot="20400000">
            <a:off x="8521065" y="963295"/>
            <a:ext cx="37261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传播正能量</a:t>
            </a:r>
            <a:endParaRPr lang="zh-CN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 rot="20100000">
            <a:off x="7943215" y="2696845"/>
            <a:ext cx="415988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爱学习，爱运动</a:t>
            </a:r>
            <a:endParaRPr lang="zh-CN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426710" y="2120265"/>
            <a:ext cx="1823085" cy="583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/>
              <a:t>我 ？</a:t>
            </a:r>
            <a:endParaRPr lang="zh-CN" altLang="en-US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2484755" y="5784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endParaRPr lang="zh-CN" altLang="en-US">
              <a:solidFill>
                <a:schemeClr val="accent4"/>
              </a:solidFill>
              <a:effectLst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013585" y="1061720"/>
            <a:ext cx="3056890" cy="114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189220" y="1061720"/>
            <a:ext cx="350710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67890" y="548640"/>
            <a:ext cx="140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 </a:t>
            </a:r>
            <a:r>
              <a:rPr lang="zh-CN" altLang="en-US" sz="2400" b="1">
                <a:solidFill>
                  <a:schemeClr val="bg1"/>
                </a:solidFill>
              </a:rPr>
              <a:t>关于我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2749550" y="3611245"/>
            <a:ext cx="66929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96000" y="1835150"/>
            <a:ext cx="0" cy="39243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62075" y="1737995"/>
            <a:ext cx="1205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公</a:t>
            </a:r>
            <a:endParaRPr kumimoji="0" lang="zh-CN" altLang="en-US" sz="96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24060" y="1813560"/>
            <a:ext cx="1205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认</a:t>
            </a:r>
            <a:endParaRPr kumimoji="0" lang="zh-CN" altLang="en-US" sz="96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62075" y="4488180"/>
            <a:ext cx="1173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司</a:t>
            </a:r>
            <a:endParaRPr kumimoji="0" lang="zh-CN" altLang="en-US" sz="96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805670" y="4776470"/>
            <a:ext cx="10242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知</a:t>
            </a:r>
            <a:endParaRPr kumimoji="0" lang="zh-CN" altLang="en-US" sz="96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362200" y="2154223"/>
            <a:ext cx="3391037" cy="1105515"/>
            <a:chOff x="2749550" y="1689218"/>
            <a:chExt cx="2990398" cy="1105515"/>
          </a:xfrm>
        </p:grpSpPr>
        <p:sp>
          <p:nvSpPr>
            <p:cNvPr id="18" name="文本框 17"/>
            <p:cNvSpPr txBox="1"/>
            <p:nvPr/>
          </p:nvSpPr>
          <p:spPr>
            <a:xfrm>
              <a:off x="3435077" y="1689218"/>
              <a:ext cx="230487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细心有内涵</a:t>
              </a:r>
              <a:endParaRPr kumimoji="0" lang="zh-CN" altLang="en-US" sz="2800" b="0" i="0" u="none" strike="noStrike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49550" y="2211168"/>
              <a:ext cx="299039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cs typeface="+mn-ea"/>
                  <a:sym typeface="+mn-lt"/>
                </a:rPr>
                <a:t>下午茶，团建，</a:t>
              </a:r>
              <a:r>
                <a:rPr lang="zh-CN" altLang="en-US" sz="16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博仕</a:t>
              </a:r>
              <a:r>
                <a:rPr kumimoji="0" lang="zh-CN" altLang="en-US" sz="1600" b="0" i="0" u="none" strike="noStrike" kern="0" cap="none" spc="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cs typeface="+mn-ea"/>
                  <a:sym typeface="+mn-lt"/>
                </a:rPr>
                <a:t>堂</a:t>
              </a:r>
              <a:endParaRPr kumimoji="0" lang="zh-CN" altLang="en-US" sz="1600" b="0" i="0" u="none" strike="noStrike" kern="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38764" y="2152953"/>
            <a:ext cx="3225936" cy="1353165"/>
            <a:chOff x="2749550" y="1687948"/>
            <a:chExt cx="2990398" cy="1353165"/>
          </a:xfrm>
        </p:grpSpPr>
        <p:sp>
          <p:nvSpPr>
            <p:cNvPr id="21" name="文本框 20"/>
            <p:cNvSpPr txBox="1"/>
            <p:nvPr/>
          </p:nvSpPr>
          <p:spPr>
            <a:xfrm>
              <a:off x="2749550" y="1687948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环境优雅</a:t>
              </a:r>
              <a:endParaRPr kumimoji="0" lang="zh-CN" altLang="en-US" sz="2800" b="0" i="0" u="none" strike="noStrike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9550" y="2211168"/>
              <a:ext cx="2990398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cs typeface="+mn-ea"/>
                  <a:sym typeface="+mn-lt"/>
                </a:rPr>
                <a:t>清新空气</a:t>
              </a:r>
              <a:r>
                <a:rPr kumimoji="0" lang="en-US" altLang="zh-CN" sz="1600" b="0" i="0" u="none" strike="noStrike" kern="0" cap="none" spc="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cs typeface="+mn-ea"/>
                  <a:sym typeface="+mn-lt"/>
                </a:rPr>
                <a:t>,</a:t>
              </a:r>
              <a:r>
                <a:rPr lang="zh-CN" altLang="en-US" sz="1600" kern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cs typeface="+mn-ea"/>
                  <a:sym typeface="+mn-lt"/>
                </a:rPr>
                <a:t>远离</a:t>
              </a:r>
              <a:r>
                <a:rPr kumimoji="0" lang="zh-CN" altLang="en-US" sz="1600" b="0" i="0" u="none" strike="noStrike" kern="0" cap="none" spc="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cs typeface="+mn-ea"/>
                  <a:sym typeface="+mn-lt"/>
                </a:rPr>
                <a:t>喧闹都市</a:t>
              </a:r>
              <a:endParaRPr kumimoji="0" lang="en-US" altLang="zh-CN" sz="1600" b="0" i="0" u="none" strike="noStrike" kern="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cs typeface="+mn-ea"/>
                  <a:sym typeface="+mn-lt"/>
                </a:rPr>
                <a:t>宽敞明亮的办公环境</a:t>
              </a:r>
              <a:r>
                <a:rPr kumimoji="0" lang="en-US" altLang="zh-CN" sz="1600" b="0" i="0" u="none" strike="noStrike" kern="0" cap="none" spc="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cs typeface="+mn-ea"/>
                  <a:sym typeface="+mn-lt"/>
                </a:rPr>
                <a:t>,</a:t>
              </a:r>
              <a:endParaRPr kumimoji="0" lang="en-US" altLang="zh-CN" sz="1600" b="0" i="0" u="none" strike="noStrike" kern="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61920" y="3716591"/>
            <a:ext cx="3091180" cy="3324225"/>
            <a:chOff x="3013859" y="1189473"/>
            <a:chExt cx="2725968" cy="3324225"/>
          </a:xfrm>
        </p:grpSpPr>
        <p:sp>
          <p:nvSpPr>
            <p:cNvPr id="24" name="文本框 23"/>
            <p:cNvSpPr txBox="1"/>
            <p:nvPr/>
          </p:nvSpPr>
          <p:spPr>
            <a:xfrm>
              <a:off x="3434962" y="1189473"/>
              <a:ext cx="23048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认识公司</a:t>
              </a:r>
              <a:endParaRPr kumimoji="0" lang="zh-CN" altLang="en-US" sz="2800" b="0" i="0" u="none" strike="noStrike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13859" y="1960363"/>
              <a:ext cx="2725968" cy="255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1.</a:t>
              </a:r>
              <a:r>
                <a:rPr lang="zh-CN" altLang="en-US" sz="16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由互联网公司转型，向大数据公司转型</a:t>
              </a:r>
              <a:endParaRPr lang="zh-CN" altLang="en-US" sz="1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2..</a:t>
              </a:r>
              <a:r>
                <a:rPr lang="zh-CN" altLang="en-US" sz="16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数据量采集的维度丰富，数值质量高</a:t>
              </a:r>
              <a:r>
                <a:rPr lang="en-US" altLang="zh-CN" sz="16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,</a:t>
              </a:r>
              <a:r>
                <a:rPr lang="zh-CN" altLang="en-US" sz="16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集成生产到管理、原料供应到产品销售等多维度实时历史数据， 基于物联网、云计算和大数据技术，挖掘工业数</a:t>
              </a:r>
              <a:endParaRPr lang="zh-CN" altLang="en-US" sz="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据价值</a:t>
              </a:r>
              <a:r>
                <a:rPr lang="zh-CN" altLang="en-US" sz="16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，提供第三方解决方案</a:t>
              </a:r>
              <a:endParaRPr lang="zh-CN" altLang="en-US" sz="1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3</a:t>
              </a:r>
              <a:r>
                <a:rPr lang="zh-CN" altLang="en-US" sz="16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、工业大数据</a:t>
              </a:r>
              <a:r>
                <a:rPr lang="en-US" altLang="zh-CN" sz="16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AI</a:t>
              </a:r>
              <a:r>
                <a:rPr lang="zh-CN" altLang="en-US" sz="16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+mn-ea"/>
                </a:rPr>
                <a:t>趋势</a:t>
              </a:r>
              <a:endParaRPr lang="zh-CN" altLang="en-US" sz="1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38764" y="4087431"/>
            <a:ext cx="3225936" cy="1725910"/>
            <a:chOff x="2633000" y="1687948"/>
            <a:chExt cx="2990398" cy="1725910"/>
          </a:xfrm>
        </p:grpSpPr>
        <p:sp>
          <p:nvSpPr>
            <p:cNvPr id="27" name="文本框 26"/>
            <p:cNvSpPr txBox="1"/>
            <p:nvPr/>
          </p:nvSpPr>
          <p:spPr>
            <a:xfrm>
              <a:off x="2749550" y="1687948"/>
              <a:ext cx="2304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这里的人</a:t>
              </a:r>
              <a:endParaRPr kumimoji="0" lang="zh-CN" altLang="en-US" sz="2800" b="0" i="0" u="none" strike="noStrike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33000" y="2337533"/>
              <a:ext cx="2990398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cs typeface="+mn-ea"/>
                  <a:sym typeface="+mn-lt"/>
                </a:rPr>
                <a:t>BAT</a:t>
              </a:r>
              <a:r>
                <a:rPr kumimoji="0" lang="zh-CN" altLang="en-US" sz="1600" b="0" i="0" u="none" strike="noStrike" kern="0" cap="none" spc="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cs typeface="+mn-ea"/>
                  <a:sym typeface="+mn-lt"/>
                </a:rPr>
                <a:t>大佬云集</a:t>
              </a:r>
              <a:endParaRPr kumimoji="0" lang="zh-CN" altLang="en-US" sz="1600" b="0" i="0" u="none" strike="noStrike" kern="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cs typeface="+mn-ea"/>
                  <a:sym typeface="+mn-lt"/>
                </a:rPr>
                <a:t>最爱，爱分享</a:t>
              </a:r>
              <a:endParaRPr kumimoji="0" lang="zh-CN" altLang="en-US" sz="1600" b="0" i="0" u="none" strike="noStrike" kern="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cs typeface="+mn-ea"/>
                  <a:sym typeface="+mn-lt"/>
                </a:rPr>
                <a:t>也有隐姓的无名高手</a:t>
              </a:r>
              <a:endParaRPr kumimoji="0" lang="en-US" altLang="zh-CN" sz="1600" b="0" i="0" u="none" strike="noStrike" kern="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189220" y="1061720"/>
            <a:ext cx="3495040" cy="234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013585" y="1061720"/>
            <a:ext cx="3056890" cy="114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74570" y="57594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对公司认知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1080661" y="3245446"/>
            <a:ext cx="671512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057623" y="1965855"/>
            <a:ext cx="6722291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3605421" y="1261624"/>
            <a:ext cx="3946526" cy="3294376"/>
            <a:chOff x="3636536" y="1217722"/>
            <a:chExt cx="3946526" cy="3654845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3636536" y="1233944"/>
              <a:ext cx="6351" cy="3613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4262012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4469975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4671431" y="1230420"/>
              <a:ext cx="4919" cy="3642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5090687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5300237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5505025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5919362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>
              <a:off x="6127325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6335287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 flipH="1">
              <a:off x="6754386" y="1230421"/>
              <a:ext cx="6351" cy="3627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6959175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>
              <a:off x="7167137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7583062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4882725" y="1651530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5677269" y="1217722"/>
              <a:ext cx="34132" cy="3627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6541661" y="1622799"/>
              <a:ext cx="34290" cy="3232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3852437" y="1667405"/>
              <a:ext cx="0" cy="3179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>
              <a:off x="4047700" y="1651530"/>
              <a:ext cx="0" cy="3195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76" name="Line 39"/>
            <p:cNvSpPr>
              <a:spLocks noChangeShapeType="1"/>
            </p:cNvSpPr>
            <p:nvPr/>
          </p:nvSpPr>
          <p:spPr bwMode="auto">
            <a:xfrm>
              <a:off x="7381450" y="1646767"/>
              <a:ext cx="0" cy="320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1269365" y="365760"/>
            <a:ext cx="10084435" cy="809625"/>
          </a:xfrm>
        </p:spPr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工作进度</a:t>
            </a:r>
            <a:endParaRPr lang="zh-CN" altLang="en-US" dirty="0"/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1066375" y="1965855"/>
            <a:ext cx="67135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spAutoFit/>
          </a:bodyPr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068070" y="1273175"/>
            <a:ext cx="6727190" cy="331216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68" name="Rectangle 31" descr="深色上对角线"/>
          <p:cNvSpPr>
            <a:spLocks noChangeArrowheads="1"/>
          </p:cNvSpPr>
          <p:nvPr/>
        </p:nvSpPr>
        <p:spPr bwMode="auto">
          <a:xfrm>
            <a:off x="3848735" y="4074795"/>
            <a:ext cx="3501390" cy="222885"/>
          </a:xfrm>
          <a:prstGeom prst="rect">
            <a:avLst/>
          </a:prstGeom>
          <a:pattFill prst="dkUpDiag">
            <a:fgClr>
              <a:srgbClr val="0033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6576057" y="4069137"/>
            <a:ext cx="244208" cy="3137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</a:t>
            </a:r>
            <a:endParaRPr lang="en-US" altLang="zh-CN" sz="14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 flipV="1">
            <a:off x="3638126" y="1651530"/>
            <a:ext cx="41417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3563512" y="1361017"/>
            <a:ext cx="1079500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887" tIns="0" rIns="3887" bIns="0"/>
          <a:lstStyle/>
          <a:p>
            <a:pPr marL="742950" lvl="1" indent="-285750" algn="l">
              <a:lnSpc>
                <a:spcPct val="115000"/>
              </a:lnSpc>
              <a:spcBef>
                <a:spcPct val="20000"/>
              </a:spcBef>
              <a:buClr>
                <a:srgbClr val="006666"/>
              </a:buClr>
              <a:buSzPct val="80000"/>
            </a:pPr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10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月</a:t>
            </a:r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</p:txBody>
      </p:sp>
      <p:sp>
        <p:nvSpPr>
          <p:cNvPr id="80" name="Rectangle 43"/>
          <p:cNvSpPr>
            <a:spLocks noChangeArrowheads="1"/>
          </p:cNvSpPr>
          <p:nvPr/>
        </p:nvSpPr>
        <p:spPr bwMode="auto">
          <a:xfrm>
            <a:off x="4597768" y="1361017"/>
            <a:ext cx="1079500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887" tIns="0" rIns="3887" bIns="0"/>
          <a:lstStyle/>
          <a:p>
            <a:pPr marL="742950" lvl="1" indent="-285750" algn="l">
              <a:lnSpc>
                <a:spcPct val="115000"/>
              </a:lnSpc>
              <a:spcBef>
                <a:spcPct val="20000"/>
              </a:spcBef>
              <a:buClr>
                <a:srgbClr val="006666"/>
              </a:buClr>
              <a:buSzPct val="80000"/>
            </a:pPr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11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月</a:t>
            </a:r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</p:txBody>
      </p: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5677532" y="1361017"/>
            <a:ext cx="1079500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887" tIns="0" rIns="3887" bIns="0"/>
          <a:lstStyle/>
          <a:p>
            <a:pPr marL="742950" lvl="1" indent="-285750" algn="l">
              <a:lnSpc>
                <a:spcPct val="115000"/>
              </a:lnSpc>
              <a:spcBef>
                <a:spcPct val="20000"/>
              </a:spcBef>
              <a:buClr>
                <a:srgbClr val="006666"/>
              </a:buClr>
              <a:buSzPct val="80000"/>
            </a:pPr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12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月</a:t>
            </a:r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6688508" y="1361016"/>
            <a:ext cx="1079500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887" tIns="0" rIns="3887" bIns="0"/>
          <a:lstStyle/>
          <a:p>
            <a:pPr marL="742950" lvl="1" indent="-285750" algn="l">
              <a:lnSpc>
                <a:spcPct val="115000"/>
              </a:lnSpc>
              <a:spcBef>
                <a:spcPct val="20000"/>
              </a:spcBef>
              <a:buClr>
                <a:srgbClr val="006666"/>
              </a:buClr>
              <a:buSzPct val="80000"/>
            </a:pPr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1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月</a:t>
            </a:r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</p:txBody>
      </p:sp>
      <p:sp>
        <p:nvSpPr>
          <p:cNvPr id="85" name="Text Box 48"/>
          <p:cNvSpPr txBox="1">
            <a:spLocks noChangeArrowheads="1"/>
          </p:cNvSpPr>
          <p:nvPr/>
        </p:nvSpPr>
        <p:spPr bwMode="auto">
          <a:xfrm>
            <a:off x="1347470" y="5385435"/>
            <a:ext cx="1305560" cy="737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2019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迭代</a:t>
            </a:r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Sprint7-9</a:t>
            </a:r>
            <a:endParaRPr lang="en-US" altLang="zh-CN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  <a:p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结果：完成</a:t>
            </a:r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5990" y="2125498"/>
            <a:ext cx="19235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rPr>
              <a:t>市平台需求</a:t>
            </a:r>
            <a:r>
              <a:rPr lang="zh-CN" altLang="en-US" sz="14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rPr>
              <a:t>迭代</a:t>
            </a:r>
            <a:endParaRPr lang="zh-CN" altLang="en-US" sz="1400" dirty="0">
              <a:latin typeface="Segoe UI" panose="020B0502040204020203" charset="0"/>
              <a:ea typeface="微软雅黑" panose="020B0503020204020204" charset="-122"/>
              <a:cs typeface="Segoe UI" panose="020B0502040204020203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368266" y="2795488"/>
            <a:ext cx="19235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rPr>
              <a:t>测试工具服务与研究</a:t>
            </a:r>
            <a:endParaRPr lang="zh-CN" altLang="en-US" sz="1400" dirty="0">
              <a:latin typeface="Segoe UI" panose="020B0502040204020203" charset="0"/>
              <a:ea typeface="微软雅黑" panose="020B0503020204020204" charset="-122"/>
              <a:cs typeface="Segoe UI" panose="020B0502040204020203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361384" y="3415407"/>
            <a:ext cx="19235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  <a:sym typeface="+mn-ea"/>
              </a:rPr>
              <a:t>接口自动化</a:t>
            </a:r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  <a:sym typeface="+mn-ea"/>
              </a:rPr>
              <a:t>+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  <a:sym typeface="+mn-ea"/>
              </a:rPr>
              <a:t>持续集成</a:t>
            </a:r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48735" y="2143125"/>
            <a:ext cx="2809240" cy="2520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3822804" y="2105555"/>
            <a:ext cx="3429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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42" name="Text Box 48"/>
          <p:cNvSpPr txBox="1">
            <a:spLocks noChangeArrowheads="1"/>
          </p:cNvSpPr>
          <p:nvPr/>
        </p:nvSpPr>
        <p:spPr bwMode="auto">
          <a:xfrm>
            <a:off x="2498725" y="5220970"/>
            <a:ext cx="1732280" cy="1599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1.app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异常测试工具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2.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市平台生产数据慢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SQL</a:t>
            </a: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3.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事件：内部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运维工具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结果：完成</a:t>
            </a: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</p:txBody>
      </p:sp>
      <p:sp>
        <p:nvSpPr>
          <p:cNvPr id="144" name="Text Box 47"/>
          <p:cNvSpPr txBox="1">
            <a:spLocks noChangeArrowheads="1"/>
          </p:cNvSpPr>
          <p:nvPr/>
        </p:nvSpPr>
        <p:spPr bwMode="auto">
          <a:xfrm>
            <a:off x="4671695" y="2143125"/>
            <a:ext cx="2011045" cy="737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              </a:t>
            </a:r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        </a:t>
            </a:r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6376878" y="3500039"/>
            <a:ext cx="360046" cy="1702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Text Box 47"/>
          <p:cNvSpPr txBox="1">
            <a:spLocks noChangeArrowheads="1"/>
          </p:cNvSpPr>
          <p:nvPr/>
        </p:nvSpPr>
        <p:spPr bwMode="auto">
          <a:xfrm>
            <a:off x="6485778" y="3424833"/>
            <a:ext cx="3429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</a:t>
            </a:r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168" name="连接符: 肘形 167"/>
          <p:cNvCxnSpPr>
            <a:stCxn id="84" idx="2"/>
          </p:cNvCxnSpPr>
          <p:nvPr/>
        </p:nvCxnSpPr>
        <p:spPr>
          <a:xfrm rot="5400000">
            <a:off x="1475105" y="2865755"/>
            <a:ext cx="2974340" cy="20637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肘形 169"/>
          <p:cNvCxnSpPr/>
          <p:nvPr/>
        </p:nvCxnSpPr>
        <p:spPr>
          <a:xfrm rot="5400000">
            <a:off x="3886200" y="3089275"/>
            <a:ext cx="2914650" cy="1492250"/>
          </a:xfrm>
          <a:prstGeom prst="bentConnector3">
            <a:avLst>
              <a:gd name="adj1" fmla="val 5002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/>
          <p:cNvCxnSpPr/>
          <p:nvPr/>
        </p:nvCxnSpPr>
        <p:spPr>
          <a:xfrm rot="5400000">
            <a:off x="5683250" y="4422140"/>
            <a:ext cx="1657350" cy="271145"/>
          </a:xfrm>
          <a:prstGeom prst="bentConnector3">
            <a:avLst>
              <a:gd name="adj1" fmla="val 49981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1346832" y="4075078"/>
            <a:ext cx="1907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rPr>
              <a:t>其他</a:t>
            </a:r>
            <a:endParaRPr lang="zh-CN" altLang="en-US" sz="1400" dirty="0">
              <a:latin typeface="Segoe UI" panose="020B0502040204020203" charset="0"/>
              <a:ea typeface="微软雅黑" panose="020B0503020204020204" charset="-122"/>
              <a:cs typeface="Segoe UI" panose="020B0502040204020203" charset="0"/>
            </a:endParaRPr>
          </a:p>
        </p:txBody>
      </p:sp>
      <p:sp>
        <p:nvSpPr>
          <p:cNvPr id="183" name="Text Box 49"/>
          <p:cNvSpPr txBox="1">
            <a:spLocks noChangeArrowheads="1"/>
          </p:cNvSpPr>
          <p:nvPr/>
        </p:nvSpPr>
        <p:spPr bwMode="auto">
          <a:xfrm>
            <a:off x="7904622" y="2518354"/>
            <a:ext cx="4189840" cy="1383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其他：</a:t>
            </a:r>
            <a:endParaRPr lang="en-US" altLang="zh-CN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  <a:p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1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）参加一系列培训；</a:t>
            </a:r>
            <a:endParaRPr lang="en-US" altLang="zh-CN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  <a:p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2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）</a:t>
            </a:r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OKR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方向</a:t>
            </a:r>
            <a:endParaRPr lang="en-US" altLang="zh-CN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  <a:p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3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）</a:t>
            </a:r>
            <a:r>
              <a:rPr lang="zh-CN" altLang="en-US" sz="1400">
                <a:sym typeface="+mn-ea"/>
              </a:rPr>
              <a:t>研究</a:t>
            </a:r>
            <a:r>
              <a:rPr lang="en-US" altLang="zh-CN" sz="1400">
                <a:sym typeface="+mn-ea"/>
              </a:rPr>
              <a:t>UI</a:t>
            </a:r>
            <a:r>
              <a:rPr lang="zh-CN" altLang="en-US" sz="1400">
                <a:sym typeface="+mn-ea"/>
              </a:rPr>
              <a:t>测试框架</a:t>
            </a:r>
            <a:r>
              <a:rPr lang="en-US" altLang="zh-CN" sz="1400">
                <a:sym typeface="+mn-ea"/>
              </a:rPr>
              <a:t>20%</a:t>
            </a:r>
            <a:endParaRPr lang="en-US" altLang="zh-CN" sz="1400"/>
          </a:p>
          <a:p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4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）</a:t>
            </a:r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  <a:sym typeface="+mn-ea"/>
              </a:rPr>
              <a:t>Python 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  <a:sym typeface="+mn-ea"/>
              </a:rPr>
              <a:t>协程工具研究</a:t>
            </a:r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  <a:sym typeface="+mn-ea"/>
              </a:rPr>
              <a:t>80%</a:t>
            </a:r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  <a:sym typeface="+mn-ea"/>
            </a:endParaRPr>
          </a:p>
          <a:p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5) </a:t>
            </a:r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熟悉云平台</a:t>
            </a:r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1385990" y="1508156"/>
            <a:ext cx="192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rPr>
              <a:t>工作内容</a:t>
            </a:r>
            <a:endParaRPr lang="zh-CN" altLang="en-US" sz="1400" dirty="0">
              <a:latin typeface="Segoe UI" panose="020B0502040204020203" charset="0"/>
              <a:ea typeface="微软雅黑" panose="020B0503020204020204" charset="-122"/>
              <a:cs typeface="Segoe UI" panose="020B0502040204020203" charset="0"/>
            </a:endParaRPr>
          </a:p>
        </p:txBody>
      </p:sp>
      <p:cxnSp>
        <p:nvCxnSpPr>
          <p:cNvPr id="191" name="连接符: 肘形 190"/>
          <p:cNvCxnSpPr>
            <a:stCxn id="69" idx="3"/>
          </p:cNvCxnSpPr>
          <p:nvPr/>
        </p:nvCxnSpPr>
        <p:spPr>
          <a:xfrm flipV="1">
            <a:off x="6820535" y="3192780"/>
            <a:ext cx="1092200" cy="10331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连接符: 肘形 169"/>
          <p:cNvCxnSpPr>
            <a:endCxn id="142" idx="0"/>
          </p:cNvCxnSpPr>
          <p:nvPr/>
        </p:nvCxnSpPr>
        <p:spPr>
          <a:xfrm rot="5400000">
            <a:off x="2859405" y="2847975"/>
            <a:ext cx="2878455" cy="1867535"/>
          </a:xfrm>
          <a:prstGeom prst="bentConnector3">
            <a:avLst>
              <a:gd name="adj1" fmla="val 50011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292600" y="5384800"/>
            <a:ext cx="20840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  <a:sym typeface="+mn-ea"/>
              </a:rPr>
              <a:t>2019.12</a:t>
            </a:r>
            <a:endParaRPr lang="en-US" altLang="zh-CN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  <a:p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  <a:sym typeface="+mn-ea"/>
              </a:rPr>
              <a:t>市平台</a:t>
            </a:r>
            <a:r>
              <a:rPr lang="en-US" altLang="zh-CN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  <a:sym typeface="+mn-ea"/>
              </a:rPr>
              <a:t>App</a:t>
            </a:r>
            <a:endParaRPr lang="en-US" altLang="zh-CN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  <a:p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  <a:sym typeface="+mn-ea"/>
              </a:rPr>
              <a:t>市平台产品化</a:t>
            </a:r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  <a:sym typeface="+mn-ea"/>
            </a:endParaRPr>
          </a:p>
          <a:p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接口测试框架</a:t>
            </a:r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  <a:p>
            <a:r>
              <a:rPr lang="zh-CN" altLang="en-US" sz="1400" dirty="0"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rPr>
              <a:t>结果：完成</a:t>
            </a:r>
            <a:endParaRPr lang="zh-CN" altLang="en-US" sz="1400" dirty="0">
              <a:latin typeface="Segoe UI" panose="020B0502040204020203" charset="0"/>
              <a:ea typeface="楷体" panose="02010609060101010101" pitchFamily="49" charset="-122"/>
              <a:cs typeface="Segoe UI" panose="020B0502040204020203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28058" y="2105579"/>
            <a:ext cx="360046" cy="1702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</a:t>
            </a:r>
            <a:endParaRPr lang="zh-CN" altLang="en-US"/>
          </a:p>
        </p:txBody>
      </p:sp>
      <p:cxnSp>
        <p:nvCxnSpPr>
          <p:cNvPr id="33" name="连接符: 肘形 178"/>
          <p:cNvCxnSpPr/>
          <p:nvPr/>
        </p:nvCxnSpPr>
        <p:spPr>
          <a:xfrm rot="5400000" flipV="1">
            <a:off x="5588635" y="3824605"/>
            <a:ext cx="3241040" cy="1460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136130" y="5516245"/>
            <a:ext cx="1265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迭代</a:t>
            </a:r>
            <a:endParaRPr lang="en-US" sz="1400"/>
          </a:p>
          <a:p>
            <a:r>
              <a:rPr lang="en-US" sz="1400"/>
              <a:t>Sprint10</a:t>
            </a:r>
            <a:endParaRPr lang="en-US" sz="140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" y="432435"/>
            <a:ext cx="96393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9595" y="1172845"/>
            <a:ext cx="964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6910" y="1172845"/>
            <a:ext cx="94348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在测试整个周期，即要保证质量还要引进学习新的技术知识，测试流程的规范和文档建立，都极大</a:t>
            </a:r>
            <a:r>
              <a:rPr 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把控住质量这一关。</a:t>
            </a:r>
            <a:endParaRPr 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测试用例落实和checklist逐步推进，以及双周版本</a:t>
            </a:r>
            <a:r>
              <a:rPr 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，都是整个产研线一次进步</a:t>
            </a:r>
            <a:endParaRPr 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测试同学积极填补技术的不足，加强学习，更好的服务各个产品线。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自身而言沟通是最大的努力方向，要加多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思考</a:t>
            </a:r>
            <a:endParaRPr 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13585" y="1061720"/>
            <a:ext cx="3056890" cy="114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189220" y="1061720"/>
            <a:ext cx="3495040" cy="234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357120" y="567055"/>
            <a:ext cx="1425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工作总结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 charset="0"/>
                <a:cs typeface="Segoe UI" panose="020B0502040204020203" charset="0"/>
              </a:rPr>
              <a:t>    </a:t>
            </a:r>
            <a:r>
              <a:rPr lang="zh-CN" altLang="en-US" dirty="0">
                <a:latin typeface="Segoe UI" panose="020B0502040204020203" charset="0"/>
                <a:cs typeface="Segoe UI" panose="020B0502040204020203" charset="0"/>
              </a:rPr>
              <a:t>成长</a:t>
            </a:r>
            <a:r>
              <a:rPr lang="en-US" altLang="zh-CN" dirty="0">
                <a:latin typeface="Segoe UI" panose="020B0502040204020203" charset="0"/>
                <a:cs typeface="Segoe UI" panose="020B0502040204020203" charset="0"/>
              </a:rPr>
              <a:t>&amp;</a:t>
            </a:r>
            <a:r>
              <a:rPr lang="zh-CN" altLang="en-US" dirty="0">
                <a:latin typeface="Segoe UI" panose="020B0502040204020203" charset="0"/>
                <a:cs typeface="Segoe UI" panose="020B0502040204020203" charset="0"/>
              </a:rPr>
              <a:t>收获</a:t>
            </a:r>
            <a:endParaRPr lang="zh-CN" altLang="en-US" dirty="0">
              <a:latin typeface="Segoe UI" panose="020B0502040204020203" charset="0"/>
              <a:cs typeface="Segoe UI" panose="020B0502040204020203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6965" y="1031962"/>
            <a:ext cx="10225344" cy="5180714"/>
            <a:chOff x="1745348" y="1087808"/>
            <a:chExt cx="10225344" cy="5180714"/>
          </a:xfrm>
        </p:grpSpPr>
        <p:sp>
          <p:nvSpPr>
            <p:cNvPr id="5" name="正五边形 13"/>
            <p:cNvSpPr/>
            <p:nvPr/>
          </p:nvSpPr>
          <p:spPr bwMode="auto">
            <a:xfrm>
              <a:off x="4845136" y="2614063"/>
              <a:ext cx="2520280" cy="2232248"/>
            </a:xfrm>
            <a:prstGeom prst="pentag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cene3d>
                <a:camera prst="orthographicFront"/>
                <a:lightRig rig="threePt" dir="t"/>
              </a:scene3d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charset="0"/>
                <a:ea typeface="楷体" panose="02010609060101010101" pitchFamily="49" charset="-122"/>
                <a:cs typeface="Segoe UI" panose="020B0502040204020203" charset="0"/>
              </a:endParaRPr>
            </a:p>
          </p:txBody>
        </p:sp>
        <p:sp>
          <p:nvSpPr>
            <p:cNvPr id="6" name="流程图: 联系 5"/>
            <p:cNvSpPr>
              <a:spLocks noChangeArrowheads="1"/>
            </p:cNvSpPr>
            <p:nvPr/>
          </p:nvSpPr>
          <p:spPr bwMode="auto">
            <a:xfrm>
              <a:off x="3522860" y="2830087"/>
              <a:ext cx="1439862" cy="1439863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algn="ctr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2000" b="1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新环境</a:t>
              </a:r>
              <a:endParaRPr lang="en-US" altLang="zh-CN" sz="2000" b="1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  <a:p>
              <a:pPr algn="ctr"/>
              <a:r>
                <a:rPr lang="zh-CN" altLang="en-US" sz="2000" b="1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新团队</a:t>
              </a:r>
              <a:endParaRPr lang="zh-CN" altLang="en-US" sz="2000" b="1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7" name="流程图: 联系 6"/>
            <p:cNvSpPr>
              <a:spLocks noChangeArrowheads="1"/>
            </p:cNvSpPr>
            <p:nvPr/>
          </p:nvSpPr>
          <p:spPr bwMode="auto">
            <a:xfrm>
              <a:off x="5395067" y="1317919"/>
              <a:ext cx="1439863" cy="1439863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2000" b="1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新行业</a:t>
              </a:r>
              <a:endParaRPr lang="en-US" altLang="zh-CN" sz="2000" b="1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  <a:p>
              <a:pPr algn="ctr"/>
              <a:r>
                <a:rPr lang="zh-CN" altLang="en-US" sz="2000" b="1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新业务</a:t>
              </a:r>
              <a:endParaRPr lang="en-US" altLang="zh-CN" sz="2000" b="1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11" name="流程图: 联系 27"/>
            <p:cNvSpPr>
              <a:spLocks noChangeArrowheads="1"/>
            </p:cNvSpPr>
            <p:nvPr/>
          </p:nvSpPr>
          <p:spPr bwMode="auto">
            <a:xfrm>
              <a:off x="5384595" y="4828660"/>
              <a:ext cx="1439863" cy="1439862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2000" b="1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12" name="流程图: 联系 28"/>
            <p:cNvSpPr>
              <a:spLocks noChangeArrowheads="1"/>
            </p:cNvSpPr>
            <p:nvPr/>
          </p:nvSpPr>
          <p:spPr bwMode="auto">
            <a:xfrm>
              <a:off x="7266978" y="2830087"/>
              <a:ext cx="1439863" cy="143986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OKR</a:t>
              </a:r>
              <a:endParaRPr lang="zh-CN" altLang="en-US" sz="2000" b="1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1745348" y="2202298"/>
              <a:ext cx="3217374" cy="48549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 lIns="90000" tIns="90000" rIns="90000" bIns="90000">
              <a:spAutoFit/>
            </a:bodyPr>
            <a:lstStyle/>
            <a:p>
              <a:pPr algn="l" defTabSz="989330">
                <a:lnSpc>
                  <a:spcPct val="120000"/>
                </a:lnSpc>
                <a:buFont typeface="Wingdings 2" pitchFamily="18" charset="2"/>
                <a:buNone/>
              </a:pPr>
              <a:r>
                <a:rPr lang="zh-CN" altLang="en-US" b="1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开放的平台、有爱的团队</a:t>
              </a:r>
              <a:endParaRPr lang="zh-CN" altLang="en-US" b="1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1983473" y="2895018"/>
              <a:ext cx="2018030" cy="8248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 lIns="90000" tIns="90000" rIns="90000" bIns="90000">
              <a:spAutoFit/>
            </a:bodyPr>
            <a:lstStyle/>
            <a:p>
              <a:pPr algn="l" defTabSz="989330">
                <a:lnSpc>
                  <a:spcPct val="150000"/>
                </a:lnSpc>
              </a:pPr>
              <a:r>
                <a:rPr lang="en-US" altLang="zh-CN" sz="1400" b="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-</a:t>
              </a:r>
              <a:r>
                <a:rPr lang="zh-CN" altLang="en-US" sz="1400" b="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人间美食</a:t>
              </a:r>
              <a:r>
                <a:rPr lang="zh-CN" altLang="en-US" sz="1400" b="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：下午茶</a:t>
              </a:r>
              <a:endParaRPr lang="zh-CN" altLang="en-US" sz="1400" b="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  <a:p>
              <a:pPr algn="l" defTabSz="989330">
                <a:lnSpc>
                  <a:spcPct val="150000"/>
                </a:lnSpc>
              </a:pPr>
              <a:r>
                <a:rPr lang="en-US" altLang="zh-CN" sz="14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-</a:t>
              </a:r>
              <a:r>
                <a:rPr lang="zh-CN" altLang="en-US" sz="14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人：大佬多，爱</a:t>
              </a:r>
              <a:r>
                <a:rPr lang="zh-CN" altLang="en-US" sz="14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分享</a:t>
              </a:r>
              <a:endParaRPr lang="zh-CN" altLang="en-US" sz="14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>
              <a:off x="8896943" y="2784274"/>
              <a:ext cx="1944687" cy="4860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lIns="90000" tIns="90000" rIns="90000" bIns="90000">
              <a:spAutoFit/>
            </a:bodyPr>
            <a:lstStyle/>
            <a:p>
              <a:pPr marL="328930" indent="-328930" algn="l" defTabSz="989330">
                <a:lnSpc>
                  <a:spcPct val="120000"/>
                </a:lnSpc>
                <a:buFont typeface="Wingdings 2" pitchFamily="18" charset="2"/>
                <a:buNone/>
              </a:pPr>
              <a:r>
                <a:rPr lang="en-US" altLang="zh-CN" b="1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OKR</a:t>
              </a:r>
              <a:r>
                <a:rPr lang="zh-CN" altLang="en-US" b="1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工具的使用</a:t>
              </a:r>
              <a:endParaRPr lang="zh-CN" altLang="en-US" b="1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8896942" y="3168511"/>
              <a:ext cx="3073750" cy="10788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 lIns="90000" tIns="90000" rIns="90000" bIns="90000">
              <a:spAutoFit/>
            </a:bodyPr>
            <a:lstStyle/>
            <a:p>
              <a:pPr algn="l" defTabSz="989330">
                <a:lnSpc>
                  <a:spcPct val="150000"/>
                </a:lnSpc>
              </a:pPr>
              <a:r>
                <a:rPr lang="en-US" altLang="zh-CN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-</a:t>
              </a:r>
              <a:r>
                <a:rPr lang="zh-CN" altLang="en-US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个人发展</a:t>
              </a:r>
              <a:r>
                <a:rPr lang="en-US" altLang="zh-CN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&amp;</a:t>
              </a:r>
              <a:r>
                <a:rPr lang="zh-CN" altLang="en-US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公司发展相辅相成</a:t>
              </a:r>
              <a:endParaRPr lang="en-US" altLang="zh-CN" sz="13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  <a:p>
              <a:pPr algn="l" defTabSz="989330">
                <a:lnSpc>
                  <a:spcPct val="150000"/>
                </a:lnSpc>
              </a:pPr>
              <a:r>
                <a:rPr lang="en-US" altLang="zh-CN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-</a:t>
              </a:r>
              <a:r>
                <a:rPr lang="zh-CN" altLang="en-US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短期目标更明确</a:t>
              </a:r>
              <a:endParaRPr lang="en-US" altLang="zh-CN" sz="13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  <a:p>
              <a:pPr algn="l" defTabSz="989330">
                <a:lnSpc>
                  <a:spcPct val="150000"/>
                </a:lnSpc>
              </a:pPr>
              <a:endParaRPr lang="zh-CN" altLang="en-US" sz="13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6952256" y="1087808"/>
              <a:ext cx="1944687" cy="4860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lIns="90000" tIns="90000" rIns="90000" bIns="90000">
              <a:spAutoFit/>
            </a:bodyPr>
            <a:lstStyle/>
            <a:p>
              <a:pPr marL="328930" indent="-328930" algn="l" defTabSz="989330">
                <a:lnSpc>
                  <a:spcPct val="120000"/>
                </a:lnSpc>
                <a:buFont typeface="Wingdings 2" pitchFamily="18" charset="2"/>
                <a:buNone/>
              </a:pPr>
              <a:r>
                <a:rPr lang="zh-CN" altLang="en-US" b="1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工业智造</a:t>
              </a:r>
              <a:endParaRPr lang="zh-CN" altLang="en-US" b="1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6952255" y="1515860"/>
              <a:ext cx="3118645" cy="137922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 lIns="90000" tIns="90000" rIns="90000" bIns="90000">
              <a:spAutoFit/>
            </a:bodyPr>
            <a:lstStyle/>
            <a:p>
              <a:pPr algn="l" defTabSz="989330">
                <a:lnSpc>
                  <a:spcPct val="150000"/>
                </a:lnSpc>
              </a:pPr>
              <a:r>
                <a:rPr lang="zh-CN" altLang="en-US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行业有发展，有潜力，有实力</a:t>
              </a:r>
              <a:endParaRPr lang="zh-CN" altLang="en-US" sz="13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  <a:p>
              <a:pPr algn="l" defTabSz="989330">
                <a:lnSpc>
                  <a:spcPct val="150000"/>
                </a:lnSpc>
              </a:pPr>
              <a:r>
                <a:rPr lang="zh-CN" altLang="en-US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熟悉自身领域</a:t>
              </a:r>
              <a:r>
                <a:rPr lang="en-US" altLang="zh-CN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-</a:t>
              </a:r>
              <a:r>
                <a:rPr lang="zh-CN" altLang="en-US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物联网的潜力</a:t>
              </a:r>
              <a:endParaRPr lang="zh-CN" altLang="en-US" sz="13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  <a:p>
              <a:pPr algn="l" defTabSz="989330">
                <a:lnSpc>
                  <a:spcPct val="150000"/>
                </a:lnSpc>
              </a:pPr>
              <a:endParaRPr lang="en-US" altLang="zh-CN" sz="13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  <a:p>
              <a:pPr algn="l" defTabSz="989330">
                <a:lnSpc>
                  <a:spcPct val="150000"/>
                </a:lnSpc>
              </a:pPr>
              <a:endParaRPr lang="en-US" altLang="zh-CN" sz="13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2080616" y="4828243"/>
              <a:ext cx="1944687" cy="5111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lIns="90000" tIns="90000" rIns="90000" bIns="90000">
              <a:spAutoFit/>
            </a:bodyPr>
            <a:lstStyle/>
            <a:p>
              <a:pPr marL="328930" indent="-328930" algn="l" defTabSz="989330">
                <a:lnSpc>
                  <a:spcPct val="120000"/>
                </a:lnSpc>
                <a:buFont typeface="Wingdings 2" pitchFamily="18" charset="2"/>
                <a:buNone/>
              </a:pPr>
              <a:endParaRPr lang="zh-CN" altLang="en-US" b="1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7266037" y="4969563"/>
              <a:ext cx="2926080" cy="5111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 lIns="90000" tIns="90000" rIns="90000" bIns="90000">
              <a:spAutoFit/>
            </a:bodyPr>
            <a:lstStyle/>
            <a:p>
              <a:pPr marL="328930" indent="-328930" algn="l" defTabSz="989330">
                <a:lnSpc>
                  <a:spcPct val="120000"/>
                </a:lnSpc>
                <a:buFont typeface="Wingdings 2" pitchFamily="18" charset="2"/>
                <a:buNone/>
              </a:pPr>
              <a:r>
                <a:rPr lang="zh-CN" altLang="en-US" b="1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新管理</a:t>
              </a:r>
              <a:endParaRPr lang="zh-CN" altLang="en-US" b="1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7267307" y="5314368"/>
              <a:ext cx="2924810" cy="77914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 lIns="90000" tIns="90000" rIns="90000" bIns="90000">
              <a:spAutoFit/>
            </a:bodyPr>
            <a:lstStyle/>
            <a:p>
              <a:pPr defTabSz="989330">
                <a:lnSpc>
                  <a:spcPct val="150000"/>
                </a:lnSpc>
              </a:pPr>
              <a:r>
                <a:rPr lang="en-US" altLang="zh-CN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-</a:t>
              </a:r>
              <a:r>
                <a:rPr lang="zh-CN" altLang="en-US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互联网人性化制度</a:t>
              </a:r>
              <a:endParaRPr lang="en-US" altLang="zh-CN" sz="13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  <a:p>
              <a:pPr defTabSz="989330">
                <a:lnSpc>
                  <a:spcPct val="150000"/>
                </a:lnSpc>
              </a:pPr>
              <a:r>
                <a:rPr lang="en-US" altLang="zh-CN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-</a:t>
              </a:r>
              <a:r>
                <a:rPr lang="zh-CN" altLang="en-US" sz="1300" dirty="0">
                  <a:latin typeface="Segoe UI" panose="020B0502040204020203" charset="0"/>
                  <a:ea typeface="微软雅黑" panose="020B0503020204020204" charset="-122"/>
                  <a:cs typeface="Segoe UI" panose="020B0502040204020203" charset="0"/>
                </a:rPr>
                <a:t>沟通协作更高效</a:t>
              </a:r>
              <a:endParaRPr lang="zh-CN" altLang="en-US" sz="1300" dirty="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" y="432435"/>
            <a:ext cx="1165860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559435"/>
            <a:ext cx="116586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11140" y="5185410"/>
            <a:ext cx="1102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Microsoft YaHei UI" panose="020B0503020204020204" charset="-122"/>
                <a:ea typeface="Microsoft YaHei UI" panose="020B0503020204020204" charset="-122"/>
              </a:rPr>
              <a:t>新管理</a:t>
            </a:r>
            <a:endParaRPr lang="zh-CN" altLang="en-US" sz="2000" b="1"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0"/>
          <p:cNvGrpSpPr>
            <a:grpSpLocks noChangeAspect="1"/>
          </p:cNvGrpSpPr>
          <p:nvPr/>
        </p:nvGrpSpPr>
        <p:grpSpPr>
          <a:xfrm flipH="1">
            <a:off x="4698906" y="3635042"/>
            <a:ext cx="1730309" cy="1536000"/>
            <a:chOff x="4206876" y="5697538"/>
            <a:chExt cx="890587" cy="790575"/>
          </a:xfrm>
          <a:solidFill>
            <a:schemeClr val="accent2"/>
          </a:solidFill>
        </p:grpSpPr>
        <p:sp>
          <p:nvSpPr>
            <p:cNvPr id="6" name="Freeform 163"/>
            <p:cNvSpPr/>
            <p:nvPr/>
          </p:nvSpPr>
          <p:spPr bwMode="auto">
            <a:xfrm>
              <a:off x="4335463" y="5697538"/>
              <a:ext cx="187325" cy="185737"/>
            </a:xfrm>
            <a:custGeom>
              <a:avLst/>
              <a:gdLst>
                <a:gd name="T0" fmla="*/ 60 w 118"/>
                <a:gd name="T1" fmla="*/ 117 h 117"/>
                <a:gd name="T2" fmla="*/ 60 w 118"/>
                <a:gd name="T3" fmla="*/ 117 h 117"/>
                <a:gd name="T4" fmla="*/ 70 w 118"/>
                <a:gd name="T5" fmla="*/ 116 h 117"/>
                <a:gd name="T6" fmla="*/ 82 w 118"/>
                <a:gd name="T7" fmla="*/ 113 h 117"/>
                <a:gd name="T8" fmla="*/ 92 w 118"/>
                <a:gd name="T9" fmla="*/ 108 h 117"/>
                <a:gd name="T10" fmla="*/ 101 w 118"/>
                <a:gd name="T11" fmla="*/ 101 h 117"/>
                <a:gd name="T12" fmla="*/ 108 w 118"/>
                <a:gd name="T13" fmla="*/ 92 h 117"/>
                <a:gd name="T14" fmla="*/ 113 w 118"/>
                <a:gd name="T15" fmla="*/ 82 h 117"/>
                <a:gd name="T16" fmla="*/ 118 w 118"/>
                <a:gd name="T17" fmla="*/ 70 h 117"/>
                <a:gd name="T18" fmla="*/ 118 w 118"/>
                <a:gd name="T19" fmla="*/ 60 h 117"/>
                <a:gd name="T20" fmla="*/ 118 w 118"/>
                <a:gd name="T21" fmla="*/ 60 h 117"/>
                <a:gd name="T22" fmla="*/ 118 w 118"/>
                <a:gd name="T23" fmla="*/ 47 h 117"/>
                <a:gd name="T24" fmla="*/ 113 w 118"/>
                <a:gd name="T25" fmla="*/ 35 h 117"/>
                <a:gd name="T26" fmla="*/ 108 w 118"/>
                <a:gd name="T27" fmla="*/ 26 h 117"/>
                <a:gd name="T28" fmla="*/ 101 w 118"/>
                <a:gd name="T29" fmla="*/ 17 h 117"/>
                <a:gd name="T30" fmla="*/ 92 w 118"/>
                <a:gd name="T31" fmla="*/ 9 h 117"/>
                <a:gd name="T32" fmla="*/ 82 w 118"/>
                <a:gd name="T33" fmla="*/ 5 h 117"/>
                <a:gd name="T34" fmla="*/ 70 w 118"/>
                <a:gd name="T35" fmla="*/ 2 h 117"/>
                <a:gd name="T36" fmla="*/ 60 w 118"/>
                <a:gd name="T37" fmla="*/ 0 h 117"/>
                <a:gd name="T38" fmla="*/ 60 w 118"/>
                <a:gd name="T39" fmla="*/ 0 h 117"/>
                <a:gd name="T40" fmla="*/ 47 w 118"/>
                <a:gd name="T41" fmla="*/ 2 h 117"/>
                <a:gd name="T42" fmla="*/ 37 w 118"/>
                <a:gd name="T43" fmla="*/ 5 h 117"/>
                <a:gd name="T44" fmla="*/ 26 w 118"/>
                <a:gd name="T45" fmla="*/ 9 h 117"/>
                <a:gd name="T46" fmla="*/ 17 w 118"/>
                <a:gd name="T47" fmla="*/ 17 h 117"/>
                <a:gd name="T48" fmla="*/ 11 w 118"/>
                <a:gd name="T49" fmla="*/ 26 h 117"/>
                <a:gd name="T50" fmla="*/ 5 w 118"/>
                <a:gd name="T51" fmla="*/ 35 h 117"/>
                <a:gd name="T52" fmla="*/ 2 w 118"/>
                <a:gd name="T53" fmla="*/ 47 h 117"/>
                <a:gd name="T54" fmla="*/ 0 w 118"/>
                <a:gd name="T55" fmla="*/ 60 h 117"/>
                <a:gd name="T56" fmla="*/ 0 w 118"/>
                <a:gd name="T57" fmla="*/ 60 h 117"/>
                <a:gd name="T58" fmla="*/ 2 w 118"/>
                <a:gd name="T59" fmla="*/ 70 h 117"/>
                <a:gd name="T60" fmla="*/ 5 w 118"/>
                <a:gd name="T61" fmla="*/ 82 h 117"/>
                <a:gd name="T62" fmla="*/ 11 w 118"/>
                <a:gd name="T63" fmla="*/ 92 h 117"/>
                <a:gd name="T64" fmla="*/ 17 w 118"/>
                <a:gd name="T65" fmla="*/ 101 h 117"/>
                <a:gd name="T66" fmla="*/ 26 w 118"/>
                <a:gd name="T67" fmla="*/ 108 h 117"/>
                <a:gd name="T68" fmla="*/ 37 w 118"/>
                <a:gd name="T69" fmla="*/ 113 h 117"/>
                <a:gd name="T70" fmla="*/ 47 w 118"/>
                <a:gd name="T71" fmla="*/ 116 h 117"/>
                <a:gd name="T72" fmla="*/ 60 w 118"/>
                <a:gd name="T73" fmla="*/ 117 h 117"/>
                <a:gd name="T74" fmla="*/ 60 w 118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117">
                  <a:moveTo>
                    <a:pt x="60" y="117"/>
                  </a:moveTo>
                  <a:lnTo>
                    <a:pt x="60" y="117"/>
                  </a:lnTo>
                  <a:lnTo>
                    <a:pt x="70" y="116"/>
                  </a:lnTo>
                  <a:lnTo>
                    <a:pt x="82" y="113"/>
                  </a:lnTo>
                  <a:lnTo>
                    <a:pt x="92" y="108"/>
                  </a:lnTo>
                  <a:lnTo>
                    <a:pt x="101" y="101"/>
                  </a:lnTo>
                  <a:lnTo>
                    <a:pt x="108" y="92"/>
                  </a:lnTo>
                  <a:lnTo>
                    <a:pt x="113" y="82"/>
                  </a:lnTo>
                  <a:lnTo>
                    <a:pt x="118" y="70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47"/>
                  </a:lnTo>
                  <a:lnTo>
                    <a:pt x="113" y="35"/>
                  </a:lnTo>
                  <a:lnTo>
                    <a:pt x="108" y="26"/>
                  </a:lnTo>
                  <a:lnTo>
                    <a:pt x="101" y="17"/>
                  </a:lnTo>
                  <a:lnTo>
                    <a:pt x="92" y="9"/>
                  </a:lnTo>
                  <a:lnTo>
                    <a:pt x="82" y="5"/>
                  </a:lnTo>
                  <a:lnTo>
                    <a:pt x="7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7" y="2"/>
                  </a:lnTo>
                  <a:lnTo>
                    <a:pt x="37" y="5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6"/>
                  </a:lnTo>
                  <a:lnTo>
                    <a:pt x="5" y="35"/>
                  </a:lnTo>
                  <a:lnTo>
                    <a:pt x="2" y="4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5" y="82"/>
                  </a:lnTo>
                  <a:lnTo>
                    <a:pt x="11" y="92"/>
                  </a:lnTo>
                  <a:lnTo>
                    <a:pt x="17" y="101"/>
                  </a:lnTo>
                  <a:lnTo>
                    <a:pt x="26" y="108"/>
                  </a:lnTo>
                  <a:lnTo>
                    <a:pt x="37" y="113"/>
                  </a:lnTo>
                  <a:lnTo>
                    <a:pt x="47" y="116"/>
                  </a:lnTo>
                  <a:lnTo>
                    <a:pt x="60" y="117"/>
                  </a:lnTo>
                  <a:lnTo>
                    <a:pt x="60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164"/>
            <p:cNvSpPr/>
            <p:nvPr/>
          </p:nvSpPr>
          <p:spPr bwMode="auto">
            <a:xfrm>
              <a:off x="4324351" y="5862638"/>
              <a:ext cx="328613" cy="625475"/>
            </a:xfrm>
            <a:custGeom>
              <a:avLst/>
              <a:gdLst>
                <a:gd name="T0" fmla="*/ 169 w 207"/>
                <a:gd name="T1" fmla="*/ 21 h 394"/>
                <a:gd name="T2" fmla="*/ 166 w 207"/>
                <a:gd name="T3" fmla="*/ 15 h 394"/>
                <a:gd name="T4" fmla="*/ 153 w 207"/>
                <a:gd name="T5" fmla="*/ 6 h 394"/>
                <a:gd name="T6" fmla="*/ 138 w 207"/>
                <a:gd name="T7" fmla="*/ 1 h 394"/>
                <a:gd name="T8" fmla="*/ 123 w 207"/>
                <a:gd name="T9" fmla="*/ 0 h 394"/>
                <a:gd name="T10" fmla="*/ 115 w 207"/>
                <a:gd name="T11" fmla="*/ 1 h 394"/>
                <a:gd name="T12" fmla="*/ 102 w 207"/>
                <a:gd name="T13" fmla="*/ 9 h 394"/>
                <a:gd name="T14" fmla="*/ 21 w 207"/>
                <a:gd name="T15" fmla="*/ 87 h 394"/>
                <a:gd name="T16" fmla="*/ 16 w 207"/>
                <a:gd name="T17" fmla="*/ 94 h 394"/>
                <a:gd name="T18" fmla="*/ 16 w 207"/>
                <a:gd name="T19" fmla="*/ 111 h 394"/>
                <a:gd name="T20" fmla="*/ 21 w 207"/>
                <a:gd name="T21" fmla="*/ 117 h 394"/>
                <a:gd name="T22" fmla="*/ 27 w 207"/>
                <a:gd name="T23" fmla="*/ 123 h 394"/>
                <a:gd name="T24" fmla="*/ 36 w 207"/>
                <a:gd name="T25" fmla="*/ 125 h 394"/>
                <a:gd name="T26" fmla="*/ 51 w 207"/>
                <a:gd name="T27" fmla="*/ 119 h 394"/>
                <a:gd name="T28" fmla="*/ 123 w 207"/>
                <a:gd name="T29" fmla="*/ 160 h 394"/>
                <a:gd name="T30" fmla="*/ 15 w 207"/>
                <a:gd name="T31" fmla="*/ 212 h 394"/>
                <a:gd name="T32" fmla="*/ 7 w 207"/>
                <a:gd name="T33" fmla="*/ 218 h 394"/>
                <a:gd name="T34" fmla="*/ 0 w 207"/>
                <a:gd name="T35" fmla="*/ 236 h 394"/>
                <a:gd name="T36" fmla="*/ 1 w 207"/>
                <a:gd name="T37" fmla="*/ 247 h 394"/>
                <a:gd name="T38" fmla="*/ 35 w 207"/>
                <a:gd name="T39" fmla="*/ 378 h 394"/>
                <a:gd name="T40" fmla="*/ 39 w 207"/>
                <a:gd name="T41" fmla="*/ 387 h 394"/>
                <a:gd name="T42" fmla="*/ 51 w 207"/>
                <a:gd name="T43" fmla="*/ 393 h 394"/>
                <a:gd name="T44" fmla="*/ 64 w 207"/>
                <a:gd name="T45" fmla="*/ 394 h 394"/>
                <a:gd name="T46" fmla="*/ 73 w 207"/>
                <a:gd name="T47" fmla="*/ 390 h 394"/>
                <a:gd name="T48" fmla="*/ 80 w 207"/>
                <a:gd name="T49" fmla="*/ 382 h 394"/>
                <a:gd name="T50" fmla="*/ 85 w 207"/>
                <a:gd name="T51" fmla="*/ 369 h 394"/>
                <a:gd name="T52" fmla="*/ 85 w 207"/>
                <a:gd name="T53" fmla="*/ 362 h 394"/>
                <a:gd name="T54" fmla="*/ 82 w 207"/>
                <a:gd name="T55" fmla="*/ 341 h 394"/>
                <a:gd name="T56" fmla="*/ 59 w 207"/>
                <a:gd name="T57" fmla="*/ 251 h 394"/>
                <a:gd name="T58" fmla="*/ 137 w 207"/>
                <a:gd name="T59" fmla="*/ 222 h 394"/>
                <a:gd name="T60" fmla="*/ 166 w 207"/>
                <a:gd name="T61" fmla="*/ 210 h 394"/>
                <a:gd name="T62" fmla="*/ 193 w 207"/>
                <a:gd name="T63" fmla="*/ 198 h 394"/>
                <a:gd name="T64" fmla="*/ 204 w 207"/>
                <a:gd name="T65" fmla="*/ 184 h 394"/>
                <a:gd name="T66" fmla="*/ 207 w 207"/>
                <a:gd name="T67" fmla="*/ 172 h 394"/>
                <a:gd name="T68" fmla="*/ 207 w 207"/>
                <a:gd name="T69" fmla="*/ 16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94">
                  <a:moveTo>
                    <a:pt x="207" y="167"/>
                  </a:moveTo>
                  <a:lnTo>
                    <a:pt x="169" y="21"/>
                  </a:lnTo>
                  <a:lnTo>
                    <a:pt x="169" y="21"/>
                  </a:lnTo>
                  <a:lnTo>
                    <a:pt x="166" y="15"/>
                  </a:lnTo>
                  <a:lnTo>
                    <a:pt x="161" y="10"/>
                  </a:lnTo>
                  <a:lnTo>
                    <a:pt x="153" y="6"/>
                  </a:lnTo>
                  <a:lnTo>
                    <a:pt x="147" y="3"/>
                  </a:lnTo>
                  <a:lnTo>
                    <a:pt x="138" y="1"/>
                  </a:lnTo>
                  <a:lnTo>
                    <a:pt x="131" y="0"/>
                  </a:lnTo>
                  <a:lnTo>
                    <a:pt x="123" y="0"/>
                  </a:lnTo>
                  <a:lnTo>
                    <a:pt x="115" y="1"/>
                  </a:lnTo>
                  <a:lnTo>
                    <a:pt x="115" y="1"/>
                  </a:lnTo>
                  <a:lnTo>
                    <a:pt x="109" y="4"/>
                  </a:lnTo>
                  <a:lnTo>
                    <a:pt x="102" y="9"/>
                  </a:lnTo>
                  <a:lnTo>
                    <a:pt x="89" y="20"/>
                  </a:lnTo>
                  <a:lnTo>
                    <a:pt x="21" y="87"/>
                  </a:lnTo>
                  <a:lnTo>
                    <a:pt x="21" y="87"/>
                  </a:lnTo>
                  <a:lnTo>
                    <a:pt x="16" y="94"/>
                  </a:lnTo>
                  <a:lnTo>
                    <a:pt x="15" y="102"/>
                  </a:lnTo>
                  <a:lnTo>
                    <a:pt x="16" y="111"/>
                  </a:lnTo>
                  <a:lnTo>
                    <a:pt x="21" y="117"/>
                  </a:lnTo>
                  <a:lnTo>
                    <a:pt x="21" y="117"/>
                  </a:lnTo>
                  <a:lnTo>
                    <a:pt x="24" y="120"/>
                  </a:lnTo>
                  <a:lnTo>
                    <a:pt x="27" y="123"/>
                  </a:lnTo>
                  <a:lnTo>
                    <a:pt x="36" y="125"/>
                  </a:lnTo>
                  <a:lnTo>
                    <a:pt x="36" y="125"/>
                  </a:lnTo>
                  <a:lnTo>
                    <a:pt x="44" y="123"/>
                  </a:lnTo>
                  <a:lnTo>
                    <a:pt x="51" y="119"/>
                  </a:lnTo>
                  <a:lnTo>
                    <a:pt x="100" y="73"/>
                  </a:lnTo>
                  <a:lnTo>
                    <a:pt x="123" y="160"/>
                  </a:lnTo>
                  <a:lnTo>
                    <a:pt x="15" y="212"/>
                  </a:lnTo>
                  <a:lnTo>
                    <a:pt x="15" y="212"/>
                  </a:lnTo>
                  <a:lnTo>
                    <a:pt x="10" y="215"/>
                  </a:lnTo>
                  <a:lnTo>
                    <a:pt x="7" y="218"/>
                  </a:lnTo>
                  <a:lnTo>
                    <a:pt x="3" y="227"/>
                  </a:lnTo>
                  <a:lnTo>
                    <a:pt x="0" y="236"/>
                  </a:lnTo>
                  <a:lnTo>
                    <a:pt x="1" y="245"/>
                  </a:lnTo>
                  <a:lnTo>
                    <a:pt x="1" y="247"/>
                  </a:lnTo>
                  <a:lnTo>
                    <a:pt x="35" y="378"/>
                  </a:lnTo>
                  <a:lnTo>
                    <a:pt x="35" y="378"/>
                  </a:lnTo>
                  <a:lnTo>
                    <a:pt x="36" y="382"/>
                  </a:lnTo>
                  <a:lnTo>
                    <a:pt x="39" y="387"/>
                  </a:lnTo>
                  <a:lnTo>
                    <a:pt x="45" y="391"/>
                  </a:lnTo>
                  <a:lnTo>
                    <a:pt x="51" y="393"/>
                  </a:lnTo>
                  <a:lnTo>
                    <a:pt x="51" y="393"/>
                  </a:lnTo>
                  <a:lnTo>
                    <a:pt x="64" y="394"/>
                  </a:lnTo>
                  <a:lnTo>
                    <a:pt x="68" y="393"/>
                  </a:lnTo>
                  <a:lnTo>
                    <a:pt x="73" y="390"/>
                  </a:lnTo>
                  <a:lnTo>
                    <a:pt x="77" y="387"/>
                  </a:lnTo>
                  <a:lnTo>
                    <a:pt x="80" y="382"/>
                  </a:lnTo>
                  <a:lnTo>
                    <a:pt x="83" y="376"/>
                  </a:lnTo>
                  <a:lnTo>
                    <a:pt x="85" y="369"/>
                  </a:lnTo>
                  <a:lnTo>
                    <a:pt x="85" y="369"/>
                  </a:lnTo>
                  <a:lnTo>
                    <a:pt x="85" y="362"/>
                  </a:lnTo>
                  <a:lnTo>
                    <a:pt x="85" y="356"/>
                  </a:lnTo>
                  <a:lnTo>
                    <a:pt x="82" y="341"/>
                  </a:lnTo>
                  <a:lnTo>
                    <a:pt x="77" y="326"/>
                  </a:lnTo>
                  <a:lnTo>
                    <a:pt x="59" y="251"/>
                  </a:lnTo>
                  <a:lnTo>
                    <a:pt x="59" y="251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66" y="210"/>
                  </a:lnTo>
                  <a:lnTo>
                    <a:pt x="193" y="198"/>
                  </a:lnTo>
                  <a:lnTo>
                    <a:pt x="193" y="198"/>
                  </a:lnTo>
                  <a:lnTo>
                    <a:pt x="199" y="192"/>
                  </a:lnTo>
                  <a:lnTo>
                    <a:pt x="204" y="184"/>
                  </a:lnTo>
                  <a:lnTo>
                    <a:pt x="207" y="176"/>
                  </a:lnTo>
                  <a:lnTo>
                    <a:pt x="207" y="172"/>
                  </a:lnTo>
                  <a:lnTo>
                    <a:pt x="207" y="167"/>
                  </a:lnTo>
                  <a:lnTo>
                    <a:pt x="207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65"/>
            <p:cNvSpPr/>
            <p:nvPr/>
          </p:nvSpPr>
          <p:spPr bwMode="auto">
            <a:xfrm>
              <a:off x="4206876" y="5919788"/>
              <a:ext cx="206375" cy="141287"/>
            </a:xfrm>
            <a:custGeom>
              <a:avLst/>
              <a:gdLst>
                <a:gd name="T0" fmla="*/ 9 w 130"/>
                <a:gd name="T1" fmla="*/ 38 h 89"/>
                <a:gd name="T2" fmla="*/ 9 w 130"/>
                <a:gd name="T3" fmla="*/ 38 h 89"/>
                <a:gd name="T4" fmla="*/ 3 w 130"/>
                <a:gd name="T5" fmla="*/ 32 h 89"/>
                <a:gd name="T6" fmla="*/ 0 w 130"/>
                <a:gd name="T7" fmla="*/ 25 h 89"/>
                <a:gd name="T8" fmla="*/ 0 w 130"/>
                <a:gd name="T9" fmla="*/ 17 h 89"/>
                <a:gd name="T10" fmla="*/ 3 w 130"/>
                <a:gd name="T11" fmla="*/ 9 h 89"/>
                <a:gd name="T12" fmla="*/ 3 w 130"/>
                <a:gd name="T13" fmla="*/ 9 h 89"/>
                <a:gd name="T14" fmla="*/ 9 w 130"/>
                <a:gd name="T15" fmla="*/ 3 h 89"/>
                <a:gd name="T16" fmla="*/ 17 w 130"/>
                <a:gd name="T17" fmla="*/ 0 h 89"/>
                <a:gd name="T18" fmla="*/ 25 w 130"/>
                <a:gd name="T19" fmla="*/ 0 h 89"/>
                <a:gd name="T20" fmla="*/ 32 w 130"/>
                <a:gd name="T21" fmla="*/ 3 h 89"/>
                <a:gd name="T22" fmla="*/ 121 w 130"/>
                <a:gd name="T23" fmla="*/ 51 h 89"/>
                <a:gd name="T24" fmla="*/ 121 w 130"/>
                <a:gd name="T25" fmla="*/ 51 h 89"/>
                <a:gd name="T26" fmla="*/ 127 w 130"/>
                <a:gd name="T27" fmla="*/ 57 h 89"/>
                <a:gd name="T28" fmla="*/ 130 w 130"/>
                <a:gd name="T29" fmla="*/ 64 h 89"/>
                <a:gd name="T30" fmla="*/ 130 w 130"/>
                <a:gd name="T31" fmla="*/ 72 h 89"/>
                <a:gd name="T32" fmla="*/ 127 w 130"/>
                <a:gd name="T33" fmla="*/ 80 h 89"/>
                <a:gd name="T34" fmla="*/ 127 w 130"/>
                <a:gd name="T35" fmla="*/ 80 h 89"/>
                <a:gd name="T36" fmla="*/ 121 w 130"/>
                <a:gd name="T37" fmla="*/ 86 h 89"/>
                <a:gd name="T38" fmla="*/ 113 w 130"/>
                <a:gd name="T39" fmla="*/ 89 h 89"/>
                <a:gd name="T40" fmla="*/ 106 w 130"/>
                <a:gd name="T41" fmla="*/ 89 h 89"/>
                <a:gd name="T42" fmla="*/ 98 w 130"/>
                <a:gd name="T43" fmla="*/ 86 h 89"/>
                <a:gd name="T44" fmla="*/ 9 w 130"/>
                <a:gd name="T45" fmla="*/ 3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" h="89">
                  <a:moveTo>
                    <a:pt x="9" y="38"/>
                  </a:moveTo>
                  <a:lnTo>
                    <a:pt x="9" y="38"/>
                  </a:lnTo>
                  <a:lnTo>
                    <a:pt x="3" y="32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3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3"/>
                  </a:lnTo>
                  <a:lnTo>
                    <a:pt x="121" y="51"/>
                  </a:lnTo>
                  <a:lnTo>
                    <a:pt x="121" y="51"/>
                  </a:lnTo>
                  <a:lnTo>
                    <a:pt x="127" y="57"/>
                  </a:lnTo>
                  <a:lnTo>
                    <a:pt x="130" y="64"/>
                  </a:lnTo>
                  <a:lnTo>
                    <a:pt x="130" y="72"/>
                  </a:lnTo>
                  <a:lnTo>
                    <a:pt x="127" y="80"/>
                  </a:lnTo>
                  <a:lnTo>
                    <a:pt x="127" y="80"/>
                  </a:lnTo>
                  <a:lnTo>
                    <a:pt x="121" y="86"/>
                  </a:lnTo>
                  <a:lnTo>
                    <a:pt x="113" y="89"/>
                  </a:lnTo>
                  <a:lnTo>
                    <a:pt x="106" y="89"/>
                  </a:lnTo>
                  <a:lnTo>
                    <a:pt x="98" y="86"/>
                  </a:ln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Freeform 166"/>
            <p:cNvSpPr/>
            <p:nvPr/>
          </p:nvSpPr>
          <p:spPr bwMode="auto">
            <a:xfrm>
              <a:off x="4500563" y="5864225"/>
              <a:ext cx="336550" cy="142875"/>
            </a:xfrm>
            <a:custGeom>
              <a:avLst/>
              <a:gdLst>
                <a:gd name="T0" fmla="*/ 14 w 212"/>
                <a:gd name="T1" fmla="*/ 40 h 90"/>
                <a:gd name="T2" fmla="*/ 14 w 212"/>
                <a:gd name="T3" fmla="*/ 40 h 90"/>
                <a:gd name="T4" fmla="*/ 6 w 212"/>
                <a:gd name="T5" fmla="*/ 35 h 90"/>
                <a:gd name="T6" fmla="*/ 1 w 212"/>
                <a:gd name="T7" fmla="*/ 29 h 90"/>
                <a:gd name="T8" fmla="*/ 0 w 212"/>
                <a:gd name="T9" fmla="*/ 22 h 90"/>
                <a:gd name="T10" fmla="*/ 1 w 212"/>
                <a:gd name="T11" fmla="*/ 12 h 90"/>
                <a:gd name="T12" fmla="*/ 1 w 212"/>
                <a:gd name="T13" fmla="*/ 12 h 90"/>
                <a:gd name="T14" fmla="*/ 6 w 212"/>
                <a:gd name="T15" fmla="*/ 6 h 90"/>
                <a:gd name="T16" fmla="*/ 14 w 212"/>
                <a:gd name="T17" fmla="*/ 2 h 90"/>
                <a:gd name="T18" fmla="*/ 21 w 212"/>
                <a:gd name="T19" fmla="*/ 0 h 90"/>
                <a:gd name="T20" fmla="*/ 29 w 212"/>
                <a:gd name="T21" fmla="*/ 2 h 90"/>
                <a:gd name="T22" fmla="*/ 198 w 212"/>
                <a:gd name="T23" fmla="*/ 49 h 90"/>
                <a:gd name="T24" fmla="*/ 198 w 212"/>
                <a:gd name="T25" fmla="*/ 49 h 90"/>
                <a:gd name="T26" fmla="*/ 206 w 212"/>
                <a:gd name="T27" fmla="*/ 54 h 90"/>
                <a:gd name="T28" fmla="*/ 210 w 212"/>
                <a:gd name="T29" fmla="*/ 61 h 90"/>
                <a:gd name="T30" fmla="*/ 212 w 212"/>
                <a:gd name="T31" fmla="*/ 69 h 90"/>
                <a:gd name="T32" fmla="*/ 210 w 212"/>
                <a:gd name="T33" fmla="*/ 76 h 90"/>
                <a:gd name="T34" fmla="*/ 210 w 212"/>
                <a:gd name="T35" fmla="*/ 76 h 90"/>
                <a:gd name="T36" fmla="*/ 206 w 212"/>
                <a:gd name="T37" fmla="*/ 84 h 90"/>
                <a:gd name="T38" fmla="*/ 198 w 212"/>
                <a:gd name="T39" fmla="*/ 89 h 90"/>
                <a:gd name="T40" fmla="*/ 190 w 212"/>
                <a:gd name="T41" fmla="*/ 90 h 90"/>
                <a:gd name="T42" fmla="*/ 183 w 212"/>
                <a:gd name="T43" fmla="*/ 89 h 90"/>
                <a:gd name="T44" fmla="*/ 14 w 212"/>
                <a:gd name="T45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90">
                  <a:moveTo>
                    <a:pt x="14" y="40"/>
                  </a:moveTo>
                  <a:lnTo>
                    <a:pt x="14" y="40"/>
                  </a:lnTo>
                  <a:lnTo>
                    <a:pt x="6" y="35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198" y="49"/>
                  </a:lnTo>
                  <a:lnTo>
                    <a:pt x="198" y="49"/>
                  </a:lnTo>
                  <a:lnTo>
                    <a:pt x="206" y="54"/>
                  </a:lnTo>
                  <a:lnTo>
                    <a:pt x="210" y="61"/>
                  </a:lnTo>
                  <a:lnTo>
                    <a:pt x="212" y="69"/>
                  </a:lnTo>
                  <a:lnTo>
                    <a:pt x="210" y="76"/>
                  </a:lnTo>
                  <a:lnTo>
                    <a:pt x="210" y="76"/>
                  </a:lnTo>
                  <a:lnTo>
                    <a:pt x="206" y="84"/>
                  </a:lnTo>
                  <a:lnTo>
                    <a:pt x="198" y="89"/>
                  </a:lnTo>
                  <a:lnTo>
                    <a:pt x="190" y="90"/>
                  </a:lnTo>
                  <a:lnTo>
                    <a:pt x="183" y="89"/>
                  </a:lnTo>
                  <a:lnTo>
                    <a:pt x="14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4548188" y="6080125"/>
              <a:ext cx="233363" cy="276225"/>
            </a:xfrm>
            <a:custGeom>
              <a:avLst/>
              <a:gdLst>
                <a:gd name="T0" fmla="*/ 140 w 147"/>
                <a:gd name="T1" fmla="*/ 126 h 174"/>
                <a:gd name="T2" fmla="*/ 140 w 147"/>
                <a:gd name="T3" fmla="*/ 126 h 174"/>
                <a:gd name="T4" fmla="*/ 144 w 147"/>
                <a:gd name="T5" fmla="*/ 132 h 174"/>
                <a:gd name="T6" fmla="*/ 145 w 147"/>
                <a:gd name="T7" fmla="*/ 137 h 174"/>
                <a:gd name="T8" fmla="*/ 147 w 147"/>
                <a:gd name="T9" fmla="*/ 143 h 174"/>
                <a:gd name="T10" fmla="*/ 147 w 147"/>
                <a:gd name="T11" fmla="*/ 148 h 174"/>
                <a:gd name="T12" fmla="*/ 145 w 147"/>
                <a:gd name="T13" fmla="*/ 154 h 174"/>
                <a:gd name="T14" fmla="*/ 144 w 147"/>
                <a:gd name="T15" fmla="*/ 158 h 174"/>
                <a:gd name="T16" fmla="*/ 139 w 147"/>
                <a:gd name="T17" fmla="*/ 163 h 174"/>
                <a:gd name="T18" fmla="*/ 136 w 147"/>
                <a:gd name="T19" fmla="*/ 168 h 174"/>
                <a:gd name="T20" fmla="*/ 136 w 147"/>
                <a:gd name="T21" fmla="*/ 168 h 174"/>
                <a:gd name="T22" fmla="*/ 130 w 147"/>
                <a:gd name="T23" fmla="*/ 171 h 174"/>
                <a:gd name="T24" fmla="*/ 125 w 147"/>
                <a:gd name="T25" fmla="*/ 172 h 174"/>
                <a:gd name="T26" fmla="*/ 119 w 147"/>
                <a:gd name="T27" fmla="*/ 174 h 174"/>
                <a:gd name="T28" fmla="*/ 113 w 147"/>
                <a:gd name="T29" fmla="*/ 174 h 174"/>
                <a:gd name="T30" fmla="*/ 108 w 147"/>
                <a:gd name="T31" fmla="*/ 172 h 174"/>
                <a:gd name="T32" fmla="*/ 102 w 147"/>
                <a:gd name="T33" fmla="*/ 171 h 174"/>
                <a:gd name="T34" fmla="*/ 98 w 147"/>
                <a:gd name="T35" fmla="*/ 166 h 174"/>
                <a:gd name="T36" fmla="*/ 95 w 147"/>
                <a:gd name="T37" fmla="*/ 163 h 174"/>
                <a:gd name="T38" fmla="*/ 6 w 147"/>
                <a:gd name="T39" fmla="*/ 47 h 174"/>
                <a:gd name="T40" fmla="*/ 6 w 147"/>
                <a:gd name="T41" fmla="*/ 47 h 174"/>
                <a:gd name="T42" fmla="*/ 3 w 147"/>
                <a:gd name="T43" fmla="*/ 43 h 174"/>
                <a:gd name="T44" fmla="*/ 0 w 147"/>
                <a:gd name="T45" fmla="*/ 36 h 174"/>
                <a:gd name="T46" fmla="*/ 0 w 147"/>
                <a:gd name="T47" fmla="*/ 32 h 174"/>
                <a:gd name="T48" fmla="*/ 0 w 147"/>
                <a:gd name="T49" fmla="*/ 26 h 174"/>
                <a:gd name="T50" fmla="*/ 2 w 147"/>
                <a:gd name="T51" fmla="*/ 20 h 174"/>
                <a:gd name="T52" fmla="*/ 3 w 147"/>
                <a:gd name="T53" fmla="*/ 15 h 174"/>
                <a:gd name="T54" fmla="*/ 6 w 147"/>
                <a:gd name="T55" fmla="*/ 11 h 174"/>
                <a:gd name="T56" fmla="*/ 11 w 147"/>
                <a:gd name="T57" fmla="*/ 6 h 174"/>
                <a:gd name="T58" fmla="*/ 11 w 147"/>
                <a:gd name="T59" fmla="*/ 6 h 174"/>
                <a:gd name="T60" fmla="*/ 16 w 147"/>
                <a:gd name="T61" fmla="*/ 3 h 174"/>
                <a:gd name="T62" fmla="*/ 22 w 147"/>
                <a:gd name="T63" fmla="*/ 1 h 174"/>
                <a:gd name="T64" fmla="*/ 28 w 147"/>
                <a:gd name="T65" fmla="*/ 0 h 174"/>
                <a:gd name="T66" fmla="*/ 32 w 147"/>
                <a:gd name="T67" fmla="*/ 1 h 174"/>
                <a:gd name="T68" fmla="*/ 38 w 147"/>
                <a:gd name="T69" fmla="*/ 1 h 174"/>
                <a:gd name="T70" fmla="*/ 43 w 147"/>
                <a:gd name="T71" fmla="*/ 4 h 174"/>
                <a:gd name="T72" fmla="*/ 48 w 147"/>
                <a:gd name="T73" fmla="*/ 7 h 174"/>
                <a:gd name="T74" fmla="*/ 52 w 147"/>
                <a:gd name="T75" fmla="*/ 12 h 174"/>
                <a:gd name="T76" fmla="*/ 140 w 147"/>
                <a:gd name="T77" fmla="*/ 12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74">
                  <a:moveTo>
                    <a:pt x="140" y="126"/>
                  </a:moveTo>
                  <a:lnTo>
                    <a:pt x="140" y="126"/>
                  </a:lnTo>
                  <a:lnTo>
                    <a:pt x="144" y="132"/>
                  </a:lnTo>
                  <a:lnTo>
                    <a:pt x="145" y="137"/>
                  </a:lnTo>
                  <a:lnTo>
                    <a:pt x="147" y="143"/>
                  </a:lnTo>
                  <a:lnTo>
                    <a:pt x="147" y="148"/>
                  </a:lnTo>
                  <a:lnTo>
                    <a:pt x="145" y="154"/>
                  </a:lnTo>
                  <a:lnTo>
                    <a:pt x="144" y="158"/>
                  </a:lnTo>
                  <a:lnTo>
                    <a:pt x="139" y="163"/>
                  </a:lnTo>
                  <a:lnTo>
                    <a:pt x="136" y="168"/>
                  </a:lnTo>
                  <a:lnTo>
                    <a:pt x="136" y="168"/>
                  </a:lnTo>
                  <a:lnTo>
                    <a:pt x="130" y="171"/>
                  </a:lnTo>
                  <a:lnTo>
                    <a:pt x="125" y="172"/>
                  </a:lnTo>
                  <a:lnTo>
                    <a:pt x="119" y="174"/>
                  </a:lnTo>
                  <a:lnTo>
                    <a:pt x="113" y="174"/>
                  </a:lnTo>
                  <a:lnTo>
                    <a:pt x="108" y="172"/>
                  </a:lnTo>
                  <a:lnTo>
                    <a:pt x="102" y="171"/>
                  </a:lnTo>
                  <a:lnTo>
                    <a:pt x="98" y="166"/>
                  </a:lnTo>
                  <a:lnTo>
                    <a:pt x="95" y="163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3" y="43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3" y="15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2" y="12"/>
                  </a:lnTo>
                  <a:lnTo>
                    <a:pt x="140" y="1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4694238" y="6278563"/>
              <a:ext cx="269875" cy="103187"/>
            </a:xfrm>
            <a:custGeom>
              <a:avLst/>
              <a:gdLst>
                <a:gd name="T0" fmla="*/ 149 w 170"/>
                <a:gd name="T1" fmla="*/ 17 h 65"/>
                <a:gd name="T2" fmla="*/ 149 w 170"/>
                <a:gd name="T3" fmla="*/ 17 h 65"/>
                <a:gd name="T4" fmla="*/ 154 w 170"/>
                <a:gd name="T5" fmla="*/ 18 h 65"/>
                <a:gd name="T6" fmla="*/ 158 w 170"/>
                <a:gd name="T7" fmla="*/ 20 h 65"/>
                <a:gd name="T8" fmla="*/ 161 w 170"/>
                <a:gd name="T9" fmla="*/ 23 h 65"/>
                <a:gd name="T10" fmla="*/ 166 w 170"/>
                <a:gd name="T11" fmla="*/ 26 h 65"/>
                <a:gd name="T12" fmla="*/ 167 w 170"/>
                <a:gd name="T13" fmla="*/ 30 h 65"/>
                <a:gd name="T14" fmla="*/ 169 w 170"/>
                <a:gd name="T15" fmla="*/ 33 h 65"/>
                <a:gd name="T16" fmla="*/ 170 w 170"/>
                <a:gd name="T17" fmla="*/ 39 h 65"/>
                <a:gd name="T18" fmla="*/ 170 w 170"/>
                <a:gd name="T19" fmla="*/ 44 h 65"/>
                <a:gd name="T20" fmla="*/ 170 w 170"/>
                <a:gd name="T21" fmla="*/ 44 h 65"/>
                <a:gd name="T22" fmla="*/ 169 w 170"/>
                <a:gd name="T23" fmla="*/ 49 h 65"/>
                <a:gd name="T24" fmla="*/ 167 w 170"/>
                <a:gd name="T25" fmla="*/ 53 h 65"/>
                <a:gd name="T26" fmla="*/ 164 w 170"/>
                <a:gd name="T27" fmla="*/ 56 h 65"/>
                <a:gd name="T28" fmla="*/ 161 w 170"/>
                <a:gd name="T29" fmla="*/ 59 h 65"/>
                <a:gd name="T30" fmla="*/ 157 w 170"/>
                <a:gd name="T31" fmla="*/ 62 h 65"/>
                <a:gd name="T32" fmla="*/ 152 w 170"/>
                <a:gd name="T33" fmla="*/ 64 h 65"/>
                <a:gd name="T34" fmla="*/ 148 w 170"/>
                <a:gd name="T35" fmla="*/ 65 h 65"/>
                <a:gd name="T36" fmla="*/ 143 w 170"/>
                <a:gd name="T37" fmla="*/ 65 h 65"/>
                <a:gd name="T38" fmla="*/ 21 w 170"/>
                <a:gd name="T39" fmla="*/ 49 h 65"/>
                <a:gd name="T40" fmla="*/ 21 w 170"/>
                <a:gd name="T41" fmla="*/ 49 h 65"/>
                <a:gd name="T42" fmla="*/ 16 w 170"/>
                <a:gd name="T43" fmla="*/ 49 h 65"/>
                <a:gd name="T44" fmla="*/ 12 w 170"/>
                <a:gd name="T45" fmla="*/ 46 h 65"/>
                <a:gd name="T46" fmla="*/ 9 w 170"/>
                <a:gd name="T47" fmla="*/ 43 h 65"/>
                <a:gd name="T48" fmla="*/ 6 w 170"/>
                <a:gd name="T49" fmla="*/ 39 h 65"/>
                <a:gd name="T50" fmla="*/ 1 w 170"/>
                <a:gd name="T51" fmla="*/ 32 h 65"/>
                <a:gd name="T52" fmla="*/ 0 w 170"/>
                <a:gd name="T53" fmla="*/ 27 h 65"/>
                <a:gd name="T54" fmla="*/ 1 w 170"/>
                <a:gd name="T55" fmla="*/ 21 h 65"/>
                <a:gd name="T56" fmla="*/ 1 w 170"/>
                <a:gd name="T57" fmla="*/ 21 h 65"/>
                <a:gd name="T58" fmla="*/ 1 w 170"/>
                <a:gd name="T59" fmla="*/ 17 h 65"/>
                <a:gd name="T60" fmla="*/ 4 w 170"/>
                <a:gd name="T61" fmla="*/ 12 h 65"/>
                <a:gd name="T62" fmla="*/ 6 w 170"/>
                <a:gd name="T63" fmla="*/ 9 h 65"/>
                <a:gd name="T64" fmla="*/ 10 w 170"/>
                <a:gd name="T65" fmla="*/ 6 h 65"/>
                <a:gd name="T66" fmla="*/ 13 w 170"/>
                <a:gd name="T67" fmla="*/ 3 h 65"/>
                <a:gd name="T68" fmla="*/ 18 w 170"/>
                <a:gd name="T69" fmla="*/ 1 h 65"/>
                <a:gd name="T70" fmla="*/ 23 w 170"/>
                <a:gd name="T71" fmla="*/ 0 h 65"/>
                <a:gd name="T72" fmla="*/ 29 w 170"/>
                <a:gd name="T73" fmla="*/ 0 h 65"/>
                <a:gd name="T74" fmla="*/ 149 w 170"/>
                <a:gd name="T75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65">
                  <a:moveTo>
                    <a:pt x="149" y="17"/>
                  </a:moveTo>
                  <a:lnTo>
                    <a:pt x="149" y="17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1" y="23"/>
                  </a:lnTo>
                  <a:lnTo>
                    <a:pt x="166" y="26"/>
                  </a:lnTo>
                  <a:lnTo>
                    <a:pt x="167" y="30"/>
                  </a:lnTo>
                  <a:lnTo>
                    <a:pt x="169" y="33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0" y="44"/>
                  </a:lnTo>
                  <a:lnTo>
                    <a:pt x="169" y="49"/>
                  </a:lnTo>
                  <a:lnTo>
                    <a:pt x="167" y="53"/>
                  </a:lnTo>
                  <a:lnTo>
                    <a:pt x="164" y="56"/>
                  </a:lnTo>
                  <a:lnTo>
                    <a:pt x="161" y="59"/>
                  </a:lnTo>
                  <a:lnTo>
                    <a:pt x="157" y="62"/>
                  </a:lnTo>
                  <a:lnTo>
                    <a:pt x="152" y="64"/>
                  </a:lnTo>
                  <a:lnTo>
                    <a:pt x="148" y="65"/>
                  </a:lnTo>
                  <a:lnTo>
                    <a:pt x="143" y="65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16" y="49"/>
                  </a:lnTo>
                  <a:lnTo>
                    <a:pt x="12" y="46"/>
                  </a:lnTo>
                  <a:lnTo>
                    <a:pt x="9" y="43"/>
                  </a:lnTo>
                  <a:lnTo>
                    <a:pt x="6" y="39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17"/>
                  </a:lnTo>
                  <a:lnTo>
                    <a:pt x="4" y="12"/>
                  </a:lnTo>
                  <a:lnTo>
                    <a:pt x="6" y="9"/>
                  </a:lnTo>
                  <a:lnTo>
                    <a:pt x="10" y="6"/>
                  </a:lnTo>
                  <a:lnTo>
                    <a:pt x="13" y="3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14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Freeform 169"/>
            <p:cNvSpPr>
              <a:spLocks noEditPoints="1"/>
            </p:cNvSpPr>
            <p:nvPr/>
          </p:nvSpPr>
          <p:spPr bwMode="auto">
            <a:xfrm>
              <a:off x="4773613" y="5910263"/>
              <a:ext cx="323850" cy="341312"/>
            </a:xfrm>
            <a:custGeom>
              <a:avLst/>
              <a:gdLst>
                <a:gd name="T0" fmla="*/ 201 w 204"/>
                <a:gd name="T1" fmla="*/ 82 h 215"/>
                <a:gd name="T2" fmla="*/ 201 w 204"/>
                <a:gd name="T3" fmla="*/ 82 h 215"/>
                <a:gd name="T4" fmla="*/ 204 w 204"/>
                <a:gd name="T5" fmla="*/ 78 h 215"/>
                <a:gd name="T6" fmla="*/ 204 w 204"/>
                <a:gd name="T7" fmla="*/ 75 h 215"/>
                <a:gd name="T8" fmla="*/ 203 w 204"/>
                <a:gd name="T9" fmla="*/ 70 h 215"/>
                <a:gd name="T10" fmla="*/ 200 w 204"/>
                <a:gd name="T11" fmla="*/ 67 h 215"/>
                <a:gd name="T12" fmla="*/ 117 w 204"/>
                <a:gd name="T13" fmla="*/ 3 h 215"/>
                <a:gd name="T14" fmla="*/ 117 w 204"/>
                <a:gd name="T15" fmla="*/ 3 h 215"/>
                <a:gd name="T16" fmla="*/ 114 w 204"/>
                <a:gd name="T17" fmla="*/ 2 h 215"/>
                <a:gd name="T18" fmla="*/ 110 w 204"/>
                <a:gd name="T19" fmla="*/ 0 h 215"/>
                <a:gd name="T20" fmla="*/ 107 w 204"/>
                <a:gd name="T21" fmla="*/ 2 h 215"/>
                <a:gd name="T22" fmla="*/ 104 w 204"/>
                <a:gd name="T23" fmla="*/ 5 h 215"/>
                <a:gd name="T24" fmla="*/ 70 w 204"/>
                <a:gd name="T25" fmla="*/ 46 h 215"/>
                <a:gd name="T26" fmla="*/ 55 w 204"/>
                <a:gd name="T27" fmla="*/ 34 h 215"/>
                <a:gd name="T28" fmla="*/ 55 w 204"/>
                <a:gd name="T29" fmla="*/ 34 h 215"/>
                <a:gd name="T30" fmla="*/ 50 w 204"/>
                <a:gd name="T31" fmla="*/ 31 h 215"/>
                <a:gd name="T32" fmla="*/ 46 w 204"/>
                <a:gd name="T33" fmla="*/ 29 h 215"/>
                <a:gd name="T34" fmla="*/ 37 w 204"/>
                <a:gd name="T35" fmla="*/ 29 h 215"/>
                <a:gd name="T36" fmla="*/ 29 w 204"/>
                <a:gd name="T37" fmla="*/ 32 h 215"/>
                <a:gd name="T38" fmla="*/ 24 w 204"/>
                <a:gd name="T39" fmla="*/ 35 h 215"/>
                <a:gd name="T40" fmla="*/ 21 w 204"/>
                <a:gd name="T41" fmla="*/ 38 h 215"/>
                <a:gd name="T42" fmla="*/ 15 w 204"/>
                <a:gd name="T43" fmla="*/ 46 h 215"/>
                <a:gd name="T44" fmla="*/ 15 w 204"/>
                <a:gd name="T45" fmla="*/ 46 h 215"/>
                <a:gd name="T46" fmla="*/ 12 w 204"/>
                <a:gd name="T47" fmla="*/ 50 h 215"/>
                <a:gd name="T48" fmla="*/ 11 w 204"/>
                <a:gd name="T49" fmla="*/ 55 h 215"/>
                <a:gd name="T50" fmla="*/ 11 w 204"/>
                <a:gd name="T51" fmla="*/ 64 h 215"/>
                <a:gd name="T52" fmla="*/ 12 w 204"/>
                <a:gd name="T53" fmla="*/ 72 h 215"/>
                <a:gd name="T54" fmla="*/ 15 w 204"/>
                <a:gd name="T55" fmla="*/ 76 h 215"/>
                <a:gd name="T56" fmla="*/ 18 w 204"/>
                <a:gd name="T57" fmla="*/ 79 h 215"/>
                <a:gd name="T58" fmla="*/ 35 w 204"/>
                <a:gd name="T59" fmla="*/ 92 h 215"/>
                <a:gd name="T60" fmla="*/ 2 w 204"/>
                <a:gd name="T61" fmla="*/ 134 h 215"/>
                <a:gd name="T62" fmla="*/ 2 w 204"/>
                <a:gd name="T63" fmla="*/ 134 h 215"/>
                <a:gd name="T64" fmla="*/ 0 w 204"/>
                <a:gd name="T65" fmla="*/ 137 h 215"/>
                <a:gd name="T66" fmla="*/ 0 w 204"/>
                <a:gd name="T67" fmla="*/ 140 h 215"/>
                <a:gd name="T68" fmla="*/ 2 w 204"/>
                <a:gd name="T69" fmla="*/ 145 h 215"/>
                <a:gd name="T70" fmla="*/ 3 w 204"/>
                <a:gd name="T71" fmla="*/ 148 h 215"/>
                <a:gd name="T72" fmla="*/ 87 w 204"/>
                <a:gd name="T73" fmla="*/ 212 h 215"/>
                <a:gd name="T74" fmla="*/ 87 w 204"/>
                <a:gd name="T75" fmla="*/ 212 h 215"/>
                <a:gd name="T76" fmla="*/ 90 w 204"/>
                <a:gd name="T77" fmla="*/ 215 h 215"/>
                <a:gd name="T78" fmla="*/ 95 w 204"/>
                <a:gd name="T79" fmla="*/ 215 h 215"/>
                <a:gd name="T80" fmla="*/ 98 w 204"/>
                <a:gd name="T81" fmla="*/ 214 h 215"/>
                <a:gd name="T82" fmla="*/ 101 w 204"/>
                <a:gd name="T83" fmla="*/ 210 h 215"/>
                <a:gd name="T84" fmla="*/ 201 w 204"/>
                <a:gd name="T85" fmla="*/ 82 h 215"/>
                <a:gd name="T86" fmla="*/ 27 w 204"/>
                <a:gd name="T87" fmla="*/ 69 h 215"/>
                <a:gd name="T88" fmla="*/ 27 w 204"/>
                <a:gd name="T89" fmla="*/ 69 h 215"/>
                <a:gd name="T90" fmla="*/ 26 w 204"/>
                <a:gd name="T91" fmla="*/ 66 h 215"/>
                <a:gd name="T92" fmla="*/ 24 w 204"/>
                <a:gd name="T93" fmla="*/ 63 h 215"/>
                <a:gd name="T94" fmla="*/ 24 w 204"/>
                <a:gd name="T95" fmla="*/ 58 h 215"/>
                <a:gd name="T96" fmla="*/ 26 w 204"/>
                <a:gd name="T97" fmla="*/ 54 h 215"/>
                <a:gd name="T98" fmla="*/ 32 w 204"/>
                <a:gd name="T99" fmla="*/ 47 h 215"/>
                <a:gd name="T100" fmla="*/ 32 w 204"/>
                <a:gd name="T101" fmla="*/ 47 h 215"/>
                <a:gd name="T102" fmla="*/ 35 w 204"/>
                <a:gd name="T103" fmla="*/ 44 h 215"/>
                <a:gd name="T104" fmla="*/ 38 w 204"/>
                <a:gd name="T105" fmla="*/ 43 h 215"/>
                <a:gd name="T106" fmla="*/ 43 w 204"/>
                <a:gd name="T107" fmla="*/ 44 h 215"/>
                <a:gd name="T108" fmla="*/ 47 w 204"/>
                <a:gd name="T109" fmla="*/ 46 h 215"/>
                <a:gd name="T110" fmla="*/ 61 w 204"/>
                <a:gd name="T111" fmla="*/ 58 h 215"/>
                <a:gd name="T112" fmla="*/ 43 w 204"/>
                <a:gd name="T113" fmla="*/ 81 h 215"/>
                <a:gd name="T114" fmla="*/ 27 w 204"/>
                <a:gd name="T115" fmla="*/ 6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4" h="215">
                  <a:moveTo>
                    <a:pt x="201" y="82"/>
                  </a:moveTo>
                  <a:lnTo>
                    <a:pt x="201" y="82"/>
                  </a:lnTo>
                  <a:lnTo>
                    <a:pt x="204" y="78"/>
                  </a:lnTo>
                  <a:lnTo>
                    <a:pt x="204" y="75"/>
                  </a:lnTo>
                  <a:lnTo>
                    <a:pt x="203" y="70"/>
                  </a:lnTo>
                  <a:lnTo>
                    <a:pt x="200" y="67"/>
                  </a:lnTo>
                  <a:lnTo>
                    <a:pt x="117" y="3"/>
                  </a:lnTo>
                  <a:lnTo>
                    <a:pt x="117" y="3"/>
                  </a:lnTo>
                  <a:lnTo>
                    <a:pt x="114" y="2"/>
                  </a:lnTo>
                  <a:lnTo>
                    <a:pt x="110" y="0"/>
                  </a:lnTo>
                  <a:lnTo>
                    <a:pt x="107" y="2"/>
                  </a:lnTo>
                  <a:lnTo>
                    <a:pt x="104" y="5"/>
                  </a:lnTo>
                  <a:lnTo>
                    <a:pt x="70" y="46"/>
                  </a:lnTo>
                  <a:lnTo>
                    <a:pt x="55" y="34"/>
                  </a:lnTo>
                  <a:lnTo>
                    <a:pt x="55" y="34"/>
                  </a:lnTo>
                  <a:lnTo>
                    <a:pt x="50" y="31"/>
                  </a:lnTo>
                  <a:lnTo>
                    <a:pt x="46" y="29"/>
                  </a:lnTo>
                  <a:lnTo>
                    <a:pt x="37" y="29"/>
                  </a:lnTo>
                  <a:lnTo>
                    <a:pt x="29" y="32"/>
                  </a:lnTo>
                  <a:lnTo>
                    <a:pt x="24" y="35"/>
                  </a:lnTo>
                  <a:lnTo>
                    <a:pt x="21" y="38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2" y="50"/>
                  </a:lnTo>
                  <a:lnTo>
                    <a:pt x="11" y="55"/>
                  </a:lnTo>
                  <a:lnTo>
                    <a:pt x="11" y="64"/>
                  </a:lnTo>
                  <a:lnTo>
                    <a:pt x="12" y="72"/>
                  </a:lnTo>
                  <a:lnTo>
                    <a:pt x="15" y="76"/>
                  </a:lnTo>
                  <a:lnTo>
                    <a:pt x="18" y="79"/>
                  </a:lnTo>
                  <a:lnTo>
                    <a:pt x="35" y="92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2" y="145"/>
                  </a:lnTo>
                  <a:lnTo>
                    <a:pt x="3" y="148"/>
                  </a:lnTo>
                  <a:lnTo>
                    <a:pt x="87" y="212"/>
                  </a:lnTo>
                  <a:lnTo>
                    <a:pt x="87" y="212"/>
                  </a:lnTo>
                  <a:lnTo>
                    <a:pt x="90" y="215"/>
                  </a:lnTo>
                  <a:lnTo>
                    <a:pt x="95" y="215"/>
                  </a:lnTo>
                  <a:lnTo>
                    <a:pt x="98" y="214"/>
                  </a:lnTo>
                  <a:lnTo>
                    <a:pt x="101" y="210"/>
                  </a:lnTo>
                  <a:lnTo>
                    <a:pt x="201" y="82"/>
                  </a:lnTo>
                  <a:close/>
                  <a:moveTo>
                    <a:pt x="27" y="69"/>
                  </a:moveTo>
                  <a:lnTo>
                    <a:pt x="27" y="69"/>
                  </a:lnTo>
                  <a:lnTo>
                    <a:pt x="26" y="66"/>
                  </a:lnTo>
                  <a:lnTo>
                    <a:pt x="24" y="63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32" y="47"/>
                  </a:lnTo>
                  <a:lnTo>
                    <a:pt x="32" y="47"/>
                  </a:lnTo>
                  <a:lnTo>
                    <a:pt x="35" y="44"/>
                  </a:lnTo>
                  <a:lnTo>
                    <a:pt x="38" y="43"/>
                  </a:lnTo>
                  <a:lnTo>
                    <a:pt x="43" y="44"/>
                  </a:lnTo>
                  <a:lnTo>
                    <a:pt x="47" y="46"/>
                  </a:lnTo>
                  <a:lnTo>
                    <a:pt x="61" y="58"/>
                  </a:lnTo>
                  <a:lnTo>
                    <a:pt x="43" y="81"/>
                  </a:lnTo>
                  <a:lnTo>
                    <a:pt x="27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任意多边形 55"/>
          <p:cNvSpPr/>
          <p:nvPr/>
        </p:nvSpPr>
        <p:spPr>
          <a:xfrm>
            <a:off x="3421818" y="5349933"/>
            <a:ext cx="1983543" cy="1517553"/>
          </a:xfrm>
          <a:custGeom>
            <a:avLst/>
            <a:gdLst>
              <a:gd name="connsiteX0" fmla="*/ 1371475 w 1371475"/>
              <a:gd name="connsiteY0" fmla="*/ 0 h 1054634"/>
              <a:gd name="connsiteX1" fmla="*/ 1371475 w 1371475"/>
              <a:gd name="connsiteY1" fmla="*/ 1054634 h 1054634"/>
              <a:gd name="connsiteX2" fmla="*/ 0 w 1371475"/>
              <a:gd name="connsiteY2" fmla="*/ 1054634 h 1054634"/>
              <a:gd name="connsiteX3" fmla="*/ 0 w 1371475"/>
              <a:gd name="connsiteY3" fmla="*/ 146430 h 1054634"/>
              <a:gd name="connsiteX4" fmla="*/ 443456 w 1371475"/>
              <a:gd name="connsiteY4" fmla="*/ 116346 h 1054634"/>
              <a:gd name="connsiteX5" fmla="*/ 1106438 w 1371475"/>
              <a:gd name="connsiteY5" fmla="*/ 41881 h 105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475" h="1054634">
                <a:moveTo>
                  <a:pt x="1371475" y="0"/>
                </a:moveTo>
                <a:lnTo>
                  <a:pt x="1371475" y="1054634"/>
                </a:lnTo>
                <a:lnTo>
                  <a:pt x="0" y="1054634"/>
                </a:lnTo>
                <a:lnTo>
                  <a:pt x="0" y="146430"/>
                </a:lnTo>
                <a:lnTo>
                  <a:pt x="443456" y="116346"/>
                </a:lnTo>
                <a:cubicBezTo>
                  <a:pt x="668152" y="96111"/>
                  <a:pt x="889329" y="71199"/>
                  <a:pt x="1106438" y="41881"/>
                </a:cubicBezTo>
                <a:close/>
              </a:path>
            </a:pathLst>
          </a:cu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任意多边形 58"/>
          <p:cNvSpPr/>
          <p:nvPr/>
        </p:nvSpPr>
        <p:spPr>
          <a:xfrm>
            <a:off x="6241369" y="4660824"/>
            <a:ext cx="1983543" cy="2212496"/>
          </a:xfrm>
          <a:custGeom>
            <a:avLst/>
            <a:gdLst>
              <a:gd name="connsiteX0" fmla="*/ 1371475 w 1371475"/>
              <a:gd name="connsiteY0" fmla="*/ 0 h 1537590"/>
              <a:gd name="connsiteX1" fmla="*/ 1371475 w 1371475"/>
              <a:gd name="connsiteY1" fmla="*/ 1537590 h 1537590"/>
              <a:gd name="connsiteX2" fmla="*/ 0 w 1371475"/>
              <a:gd name="connsiteY2" fmla="*/ 1537590 h 1537590"/>
              <a:gd name="connsiteX3" fmla="*/ 0 w 1371475"/>
              <a:gd name="connsiteY3" fmla="*/ 362891 h 1537590"/>
              <a:gd name="connsiteX4" fmla="*/ 314327 w 1371475"/>
              <a:gd name="connsiteY4" fmla="*/ 298189 h 1537590"/>
              <a:gd name="connsiteX5" fmla="*/ 894179 w 1371475"/>
              <a:gd name="connsiteY5" fmla="*/ 149230 h 153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475" h="1537590">
                <a:moveTo>
                  <a:pt x="1371475" y="0"/>
                </a:moveTo>
                <a:lnTo>
                  <a:pt x="1371475" y="1537590"/>
                </a:lnTo>
                <a:lnTo>
                  <a:pt x="0" y="1537590"/>
                </a:lnTo>
                <a:lnTo>
                  <a:pt x="0" y="362891"/>
                </a:lnTo>
                <a:lnTo>
                  <a:pt x="314327" y="298189"/>
                </a:lnTo>
                <a:cubicBezTo>
                  <a:pt x="512963" y="252317"/>
                  <a:pt x="706430" y="202574"/>
                  <a:pt x="894179" y="14923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任意多边形 59"/>
          <p:cNvSpPr/>
          <p:nvPr/>
        </p:nvSpPr>
        <p:spPr>
          <a:xfrm>
            <a:off x="8224912" y="3803076"/>
            <a:ext cx="1983543" cy="3070244"/>
          </a:xfrm>
          <a:custGeom>
            <a:avLst/>
            <a:gdLst>
              <a:gd name="connsiteX0" fmla="*/ 1371475 w 1371475"/>
              <a:gd name="connsiteY0" fmla="*/ 0 h 2133688"/>
              <a:gd name="connsiteX1" fmla="*/ 1371475 w 1371475"/>
              <a:gd name="connsiteY1" fmla="*/ 2133688 h 2133688"/>
              <a:gd name="connsiteX2" fmla="*/ 0 w 1371475"/>
              <a:gd name="connsiteY2" fmla="*/ 2133688 h 2133688"/>
              <a:gd name="connsiteX3" fmla="*/ 0 w 1371475"/>
              <a:gd name="connsiteY3" fmla="*/ 596098 h 2133688"/>
              <a:gd name="connsiteX4" fmla="*/ 68247 w 1371475"/>
              <a:gd name="connsiteY4" fmla="*/ 574760 h 2133688"/>
              <a:gd name="connsiteX5" fmla="*/ 1043205 w 1371475"/>
              <a:gd name="connsiteY5" fmla="*/ 175247 h 213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475" h="2133688">
                <a:moveTo>
                  <a:pt x="1371475" y="0"/>
                </a:moveTo>
                <a:lnTo>
                  <a:pt x="1371475" y="2133688"/>
                </a:lnTo>
                <a:lnTo>
                  <a:pt x="0" y="2133688"/>
                </a:lnTo>
                <a:lnTo>
                  <a:pt x="0" y="596098"/>
                </a:lnTo>
                <a:lnTo>
                  <a:pt x="68247" y="574760"/>
                </a:lnTo>
                <a:cubicBezTo>
                  <a:pt x="419772" y="454204"/>
                  <a:pt x="746225" y="320316"/>
                  <a:pt x="1043205" y="175247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 60"/>
          <p:cNvSpPr/>
          <p:nvPr/>
        </p:nvSpPr>
        <p:spPr>
          <a:xfrm>
            <a:off x="10208456" y="2002709"/>
            <a:ext cx="1983543" cy="4870612"/>
          </a:xfrm>
          <a:custGeom>
            <a:avLst/>
            <a:gdLst>
              <a:gd name="connsiteX0" fmla="*/ 1371475 w 1371475"/>
              <a:gd name="connsiteY0" fmla="*/ 0 h 3384866"/>
              <a:gd name="connsiteX1" fmla="*/ 1371475 w 1371475"/>
              <a:gd name="connsiteY1" fmla="*/ 3384866 h 3384866"/>
              <a:gd name="connsiteX2" fmla="*/ 0 w 1371475"/>
              <a:gd name="connsiteY2" fmla="*/ 3384866 h 3384866"/>
              <a:gd name="connsiteX3" fmla="*/ 0 w 1371475"/>
              <a:gd name="connsiteY3" fmla="*/ 1251178 h 3384866"/>
              <a:gd name="connsiteX4" fmla="*/ 94547 w 1371475"/>
              <a:gd name="connsiteY4" fmla="*/ 1200704 h 3384866"/>
              <a:gd name="connsiteX5" fmla="*/ 1361671 w 1371475"/>
              <a:gd name="connsiteY5" fmla="*/ 20612 h 33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475" h="3384866">
                <a:moveTo>
                  <a:pt x="1371475" y="0"/>
                </a:moveTo>
                <a:lnTo>
                  <a:pt x="1371475" y="3384866"/>
                </a:lnTo>
                <a:lnTo>
                  <a:pt x="0" y="3384866"/>
                </a:lnTo>
                <a:lnTo>
                  <a:pt x="0" y="1251178"/>
                </a:lnTo>
                <a:lnTo>
                  <a:pt x="94547" y="1200704"/>
                </a:lnTo>
                <a:cubicBezTo>
                  <a:pt x="693965" y="850348"/>
                  <a:pt x="1133044" y="448825"/>
                  <a:pt x="1361671" y="2061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42098" y="5461002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335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5335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89425" y="5461002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335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5335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67970" y="5461002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335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5335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54011" y="5461002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335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5335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5025" y="1704161"/>
            <a:ext cx="9812993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  <a:buNone/>
              <a:defRPr/>
            </a:pPr>
            <a:r>
              <a:rPr lang="zh-CN" altLang="en-US" sz="200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未来期望的发展方向、计划和需要提升的能力</a:t>
            </a:r>
            <a:endParaRPr lang="zh-CN" altLang="en-US" sz="200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buNone/>
              <a:defRPr/>
            </a:pPr>
            <a:r>
              <a:rPr lang="en-US" altLang="zh-CN" sz="200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1.</a:t>
            </a:r>
            <a:r>
              <a:rPr lang="zh-CN" altLang="en-US" sz="200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学习微服务技术</a:t>
            </a:r>
            <a:r>
              <a:rPr lang="zh-CN" altLang="en-US" sz="200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知识</a:t>
            </a:r>
            <a:endParaRPr lang="zh-CN" altLang="en-US" sz="200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indent="0">
              <a:lnSpc>
                <a:spcPct val="130000"/>
              </a:lnSpc>
              <a:buNone/>
              <a:defRPr/>
            </a:pPr>
            <a:r>
              <a:rPr lang="zh-CN" altLang="en-US" sz="200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公司业务行业方向，购买书籍补充知识点</a:t>
            </a:r>
            <a:endParaRPr lang="zh-CN" altLang="en-US" sz="200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buNone/>
              <a:defRPr/>
            </a:pPr>
            <a:r>
              <a:rPr lang="en-US" altLang="zh-CN" sz="200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3.</a:t>
            </a:r>
            <a:r>
              <a:rPr lang="zh-CN" altLang="en-US" sz="200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提供出更多解决历史繁重任务测试办法。</a:t>
            </a:r>
            <a:endParaRPr lang="zh-CN" altLang="en-US" sz="200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buNone/>
              <a:defRPr/>
            </a:pPr>
            <a:r>
              <a:rPr lang="en-US" altLang="zh-CN" sz="200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4.</a:t>
            </a:r>
            <a:r>
              <a:rPr lang="zh-CN" altLang="en-US" sz="200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学习主流的编程语言，巩固知识点</a:t>
            </a:r>
            <a:endParaRPr lang="zh-CN" altLang="en-US" sz="200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>
              <a:lnSpc>
                <a:spcPct val="130000"/>
              </a:lnSpc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25025" y="4660824"/>
            <a:ext cx="39318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33"/>
          <p:cNvSpPr txBox="1"/>
          <p:nvPr/>
        </p:nvSpPr>
        <p:spPr>
          <a:xfrm>
            <a:off x="891577" y="481648"/>
            <a:ext cx="375011" cy="535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4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2013585" y="1061720"/>
            <a:ext cx="3056890" cy="114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5189220" y="1061720"/>
            <a:ext cx="3495040" cy="234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26945" y="6159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个人规划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27541" y="2591128"/>
            <a:ext cx="3507521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07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lang="zh-CN" altLang="en-US" sz="5400" dirty="0">
                <a:solidFill>
                  <a:srgbClr val="07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5400" dirty="0">
              <a:solidFill>
                <a:srgbClr val="07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541" y="3450088"/>
            <a:ext cx="3927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EFBD08"/>
                </a:solidFill>
                <a:latin typeface="微软雅黑" panose="020B0503020204020204" charset="-122"/>
                <a:ea typeface="微软雅黑" panose="020B0503020204020204" charset="-122"/>
              </a:rPr>
              <a:t>让 制 造 更 智 能    使 工 业 更 绿 色</a:t>
            </a:r>
            <a:endParaRPr lang="zh-CN" altLang="en-US" dirty="0">
              <a:solidFill>
                <a:srgbClr val="EFBD0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7541" y="3882480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7FFFF"/>
                </a:solidFill>
                <a:latin typeface="微软雅黑" panose="020B0503020204020204" charset="-122"/>
                <a:ea typeface="微软雅黑" panose="020B0503020204020204" charset="-122"/>
              </a:rPr>
              <a:t>广州博依特智能信息科技有限公司</a:t>
            </a:r>
            <a:endParaRPr lang="zh-CN" altLang="en-US" sz="1400" dirty="0">
              <a:solidFill>
                <a:srgbClr val="07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1051</Words>
  <Application>WPS 演示</Application>
  <PresentationFormat>宽屏</PresentationFormat>
  <Paragraphs>206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宋体</vt:lpstr>
      <vt:lpstr>Wingdings</vt:lpstr>
      <vt:lpstr>Segoe UI Light 8</vt:lpstr>
      <vt:lpstr>Segoe UI</vt:lpstr>
      <vt:lpstr>微软雅黑 Light</vt:lpstr>
      <vt:lpstr>方正正中黑简体</vt:lpstr>
      <vt:lpstr>微软雅黑</vt:lpstr>
      <vt:lpstr>楷体</vt:lpstr>
      <vt:lpstr>Wingdings 2</vt:lpstr>
      <vt:lpstr>Wingdings</vt:lpstr>
      <vt:lpstr>等线</vt:lpstr>
      <vt:lpstr>Arial Unicode MS</vt:lpstr>
      <vt:lpstr>等线 Light</vt:lpstr>
      <vt:lpstr>Calibri</vt:lpstr>
      <vt:lpstr>黑体</vt:lpstr>
      <vt:lpstr>仿宋</vt:lpstr>
      <vt:lpstr>Malgun Gothic Semilight</vt:lpstr>
      <vt:lpstr>MingLiU-ExtB</vt:lpstr>
      <vt:lpstr>Microsoft JhengHei UI Light</vt:lpstr>
      <vt:lpstr>Microsoft YaHei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  工作进度</vt:lpstr>
      <vt:lpstr>PowerPoint 演示文稿</vt:lpstr>
      <vt:lpstr>    成长&amp;收获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博依特智能信息</dc:creator>
  <cp:lastModifiedBy>罗罗</cp:lastModifiedBy>
  <cp:revision>194</cp:revision>
  <dcterms:created xsi:type="dcterms:W3CDTF">2019-12-02T09:52:00Z</dcterms:created>
  <dcterms:modified xsi:type="dcterms:W3CDTF">2020-01-08T07:57:41Z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