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8" r:id="rId3"/>
    <p:sldId id="259" r:id="rId4"/>
    <p:sldId id="260" r:id="rId5"/>
    <p:sldId id="261" r:id="rId6"/>
    <p:sldId id="263" r:id="rId7"/>
    <p:sldId id="265" r:id="rId8"/>
    <p:sldId id="274" r:id="rId9"/>
    <p:sldId id="266" r:id="rId10"/>
    <p:sldId id="267" r:id="rId11"/>
    <p:sldId id="268" r:id="rId12"/>
    <p:sldId id="269" r:id="rId13"/>
    <p:sldId id="272" r:id="rId14"/>
    <p:sldId id="270" r:id="rId15"/>
    <p:sldId id="271" r:id="rId16"/>
    <p:sldId id="273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0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96" autoAdjust="0"/>
    <p:restoredTop sz="74069" autoAdjust="0"/>
  </p:normalViewPr>
  <p:slideViewPr>
    <p:cSldViewPr snapToGrid="0" snapToObjects="1">
      <p:cViewPr varScale="1">
        <p:scale>
          <a:sx n="83" d="100"/>
          <a:sy n="83" d="100"/>
        </p:scale>
        <p:origin x="-872" y="-112"/>
      </p:cViewPr>
      <p:guideLst>
        <p:guide orient="horz" pos="4064"/>
        <p:guide pos="3616"/>
      </p:guideLst>
    </p:cSldViewPr>
  </p:slideViewPr>
  <p:outlineViewPr>
    <p:cViewPr>
      <p:scale>
        <a:sx n="50" d="100"/>
        <a:sy n="50" d="100"/>
      </p:scale>
      <p:origin x="0" y="264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880"/>
    </p:cViewPr>
  </p:sorterViewPr>
  <p:notesViewPr>
    <p:cSldViewPr snapToGrid="0" snapToObjects="1">
      <p:cViewPr varScale="1">
        <p:scale>
          <a:sx n="47" d="100"/>
          <a:sy n="47" d="100"/>
        </p:scale>
        <p:origin x="-197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C9CBEFF7-DCB0-2847-9711-6BA89F485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077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52442F45-57E4-644D-B5F1-B3B3A19646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1445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C1CA05-9B08-424E-8B1B-77CAFC3BABFC}" type="slidenum">
              <a:rPr lang="en-US"/>
              <a:pPr/>
              <a:t>1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9A8EBB-E1B4-FF4B-86BF-E88FBAE03CBF}" type="slidenum">
              <a:rPr lang="en-US"/>
              <a:pPr/>
              <a:t>9</a:t>
            </a:fld>
            <a:endParaRPr lang="en-U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D9EA3C-8F48-4540-A012-EF173C5B29EE}" type="slidenum">
              <a:rPr lang="en-US"/>
              <a:pPr/>
              <a:t>11</a:t>
            </a:fld>
            <a:endParaRPr lang="en-US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BFEB5E-6E3E-B14F-9CA1-31A9B93868EA}" type="slidenum">
              <a:rPr lang="en-US"/>
              <a:pPr/>
              <a:t>12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BFEB5E-6E3E-B14F-9CA1-31A9B93868EA}" type="slidenum">
              <a:rPr lang="en-US"/>
              <a:pPr/>
              <a:t>13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733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4953000"/>
            <a:ext cx="6400800" cy="1219200"/>
          </a:xfrm>
        </p:spPr>
        <p:txBody>
          <a:bodyPr/>
          <a:lstStyle>
            <a:lvl1pPr marL="0" indent="0" algn="r">
              <a:buFontTx/>
              <a:buNone/>
              <a:defRPr sz="1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33C5B8-6B38-FE4E-A7A8-FD14D0ACA8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1312B9-892C-2F4C-8985-1AB7E5CDC6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28600"/>
            <a:ext cx="2057400" cy="5867400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6019800" cy="5867400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B54522-EA14-F74D-9305-E6972635E1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310FDD-E563-EE4C-ACB0-EC5E20CEA8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99C37E-45E5-2548-846F-2F13C4EE86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9DC052-D4D5-B04B-8481-398B0DD4E8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1B9050-7E7D-5C43-B8B9-3A1CA41222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7114E5-6ACD-F445-B2E4-258D9ADF9E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799CDD-B4DA-0445-9337-3C349AE671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61D7A5-B887-F049-8399-7EA9EE513B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107658-8991-464B-AA44-C6A68D6628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6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1400" y="228600"/>
            <a:ext cx="533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83C988C8-ABAF-F344-8A6E-FA064BAC53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3" name="Picture 2" descr="UoN-UK-C-M.BlueRGB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6" y="6073734"/>
            <a:ext cx="1800529" cy="755731"/>
          </a:xfrm>
          <a:prstGeom prst="rect">
            <a:avLst/>
          </a:prstGeom>
        </p:spPr>
      </p:pic>
      <p:pic>
        <p:nvPicPr>
          <p:cNvPr id="12" name="Picture 11" descr="psychopy256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1" y="219075"/>
            <a:ext cx="1177925" cy="1177925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1109006" y="199564"/>
            <a:ext cx="25049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4150" indent="-184150" algn="l"/>
            <a:r>
              <a:rPr lang="en-US" sz="3600" dirty="0" smtClean="0">
                <a:latin typeface="Monotype Corsiva"/>
                <a:cs typeface="Monotype Corsiva"/>
              </a:rPr>
              <a:t>PsychoPy</a:t>
            </a:r>
            <a:br>
              <a:rPr lang="en-US" sz="3600" dirty="0" smtClean="0">
                <a:latin typeface="Monotype Corsiva"/>
                <a:cs typeface="Monotype Corsiva"/>
              </a:rPr>
            </a:br>
            <a:r>
              <a:rPr lang="en-US" sz="1200" dirty="0" smtClean="0">
                <a:latin typeface="Arial"/>
                <a:cs typeface="Arial"/>
              </a:rPr>
              <a:t>Psychology software</a:t>
            </a:r>
            <a:r>
              <a:rPr lang="en-US" sz="1200" baseline="0" dirty="0" smtClean="0">
                <a:latin typeface="Arial"/>
                <a:cs typeface="Arial"/>
              </a:rPr>
              <a:t> in Python</a:t>
            </a:r>
            <a:endParaRPr lang="en-US" sz="1200" dirty="0"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ill Sans MT" charset="-18"/>
          <a:ea typeface="ＭＳ Ｐゴシック" charset="-128"/>
          <a:cs typeface="ＭＳ Ｐゴシック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ill Sans MT" charset="-18"/>
          <a:ea typeface="ＭＳ Ｐゴシック" charset="-128"/>
          <a:cs typeface="ＭＳ Ｐゴシック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ill Sans MT" charset="-18"/>
          <a:ea typeface="ＭＳ Ｐゴシック" charset="-128"/>
          <a:cs typeface="ＭＳ Ｐゴシック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ill Sans MT" charset="-18"/>
          <a:ea typeface="ＭＳ Ｐゴシック" charset="-128"/>
          <a:cs typeface="ＭＳ Ｐゴシック" charset="-128"/>
        </a:defRPr>
      </a:lvl5pPr>
      <a:lvl6pPr marL="457200" algn="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ill Sans MT" charset="-18"/>
          <a:ea typeface="ＭＳ Ｐゴシック" charset="-128"/>
          <a:cs typeface="ＭＳ Ｐゴシック" charset="-128"/>
        </a:defRPr>
      </a:lvl6pPr>
      <a:lvl7pPr marL="914400" algn="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ill Sans MT" charset="-18"/>
          <a:ea typeface="ＭＳ Ｐゴシック" charset="-128"/>
          <a:cs typeface="ＭＳ Ｐゴシック" charset="-128"/>
        </a:defRPr>
      </a:lvl7pPr>
      <a:lvl8pPr marL="1371600" algn="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ill Sans MT" charset="-18"/>
          <a:ea typeface="ＭＳ Ｐゴシック" charset="-128"/>
          <a:cs typeface="ＭＳ Ｐゴシック" charset="-128"/>
        </a:defRPr>
      </a:lvl8pPr>
      <a:lvl9pPr marL="1828800" algn="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ill Sans MT" charset="-18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5000"/>
        </a:spcBef>
        <a:spcAft>
          <a:spcPct val="25000"/>
        </a:spcAf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  <a:ea typeface="ヒラギノ角ゴ Pro W3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  <a:ea typeface="ヒラギノ角ゴ Pro W3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  <a:ea typeface="ヒラギノ角ゴ Pro W3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psychopy.org/general/units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psychopy.org/general/colours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sychopy.org/api/data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sychopy.org/api/api.html" TargetMode="External"/><Relationship Id="rId4" Type="http://schemas.openxmlformats.org/officeDocument/2006/relationships/hyperlink" Target="http://www.psychopy.org/recipes/recipes.html" TargetMode="External"/><Relationship Id="rId5" Type="http://schemas.openxmlformats.org/officeDocument/2006/relationships/hyperlink" Target="http://www.psychopy.org/PsychoPyManual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sychopy.org/documentation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oN-UK-C-M.BlueRG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934" y="125813"/>
            <a:ext cx="2472066" cy="1037593"/>
          </a:xfrm>
          <a:prstGeom prst="rect">
            <a:avLst/>
          </a:prstGeom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4135438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Jonathan </a:t>
            </a:r>
            <a:r>
              <a:rPr lang="en-US" dirty="0"/>
              <a:t>Peirce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5060950"/>
            <a:ext cx="6400800" cy="1219200"/>
          </a:xfrm>
        </p:spPr>
        <p:txBody>
          <a:bodyPr/>
          <a:lstStyle/>
          <a:p>
            <a:pPr eaLnBrk="1" hangingPunct="1"/>
            <a:r>
              <a:rPr lang="en-US" dirty="0"/>
              <a:t>Nottingham Visual Neuroscience</a:t>
            </a:r>
            <a:br>
              <a:rPr lang="en-US" dirty="0"/>
            </a:br>
            <a:r>
              <a:rPr lang="en-US" dirty="0"/>
              <a:t>School of Psychology</a:t>
            </a:r>
            <a:br>
              <a:rPr lang="en-US" dirty="0"/>
            </a:br>
            <a:r>
              <a:rPr lang="en-US" dirty="0"/>
              <a:t>University of </a:t>
            </a:r>
            <a:r>
              <a:rPr lang="en-US" dirty="0" smtClean="0"/>
              <a:t>Nottingham</a:t>
            </a:r>
          </a:p>
        </p:txBody>
      </p:sp>
      <p:pic>
        <p:nvPicPr>
          <p:cNvPr id="13" name="Picture 12" descr="psychopy25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41" y="1416707"/>
            <a:ext cx="2803621" cy="280362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59333" y="1463757"/>
            <a:ext cx="596213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8163" indent="-538163" algn="l"/>
            <a:r>
              <a:rPr lang="en-US" sz="6400" dirty="0" smtClean="0">
                <a:latin typeface="Monotype Corsiva"/>
                <a:cs typeface="Monotype Corsiva"/>
              </a:rPr>
              <a:t>PsychoPy</a:t>
            </a:r>
            <a:br>
              <a:rPr lang="en-US" sz="6400" dirty="0" smtClean="0">
                <a:latin typeface="Monotype Corsiva"/>
                <a:cs typeface="Monotype Corsiva"/>
              </a:rPr>
            </a:br>
            <a:r>
              <a:rPr lang="en-US" dirty="0" smtClean="0">
                <a:latin typeface="Arial"/>
                <a:cs typeface="Arial"/>
              </a:rPr>
              <a:t>Psychology software</a:t>
            </a:r>
            <a:r>
              <a:rPr lang="en-US" baseline="0" dirty="0" smtClean="0">
                <a:latin typeface="Arial"/>
                <a:cs typeface="Arial"/>
              </a:rPr>
              <a:t> in Python</a:t>
            </a:r>
            <a:endParaRPr lang="en-US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</a:t>
            </a:r>
            <a:r>
              <a:rPr lang="en-US" dirty="0" smtClean="0"/>
              <a:t>t as much done by the graphics card as possible</a:t>
            </a:r>
          </a:p>
          <a:p>
            <a:r>
              <a:rPr lang="en-US" dirty="0" smtClean="0"/>
              <a:t>Reduce the amount of data transferred to the card</a:t>
            </a:r>
          </a:p>
          <a:p>
            <a:r>
              <a:rPr lang="en-US" dirty="0" smtClean="0"/>
              <a:t>For example</a:t>
            </a: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The </a:t>
            </a:r>
            <a:r>
              <a:rPr lang="en-US" dirty="0" err="1" smtClean="0"/>
              <a:t>ImageStim</a:t>
            </a:r>
            <a:r>
              <a:rPr lang="en-US" dirty="0" smtClean="0"/>
              <a:t> and </a:t>
            </a:r>
            <a:r>
              <a:rPr lang="en-US" dirty="0" err="1" smtClean="0"/>
              <a:t>GratingStim</a:t>
            </a:r>
            <a:r>
              <a:rPr lang="en-US" dirty="0" smtClean="0"/>
              <a:t> each have a </a:t>
            </a:r>
            <a:r>
              <a:rPr lang="en-US" i="1" dirty="0" smtClean="0"/>
              <a:t>texture</a:t>
            </a:r>
            <a:r>
              <a:rPr lang="en-US" dirty="0" smtClean="0"/>
              <a:t> (or </a:t>
            </a:r>
            <a:r>
              <a:rPr lang="en-US" i="1" dirty="0" smtClean="0"/>
              <a:t>image</a:t>
            </a:r>
            <a:r>
              <a:rPr lang="en-US" dirty="0" smtClean="0"/>
              <a:t>) and a </a:t>
            </a:r>
            <a:r>
              <a:rPr lang="en-US" i="1" dirty="0" smtClean="0"/>
              <a:t>mask</a:t>
            </a:r>
            <a:r>
              <a:rPr lang="en-US" dirty="0" smtClean="0"/>
              <a:t> which are sent to the graphics card memory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On each frame we can move them, rotate them, resize </a:t>
            </a:r>
            <a:r>
              <a:rPr lang="en-US" dirty="0" smtClean="0"/>
              <a:t>them, change contrast or transparency… without </a:t>
            </a:r>
            <a:r>
              <a:rPr lang="en-US" dirty="0" smtClean="0"/>
              <a:t>re-sending the texture to the card</a:t>
            </a:r>
          </a:p>
        </p:txBody>
      </p:sp>
    </p:spTree>
    <p:extLst>
      <p:ext uri="{BB962C8B-B14F-4D97-AF65-F5344CB8AC3E}">
        <p14:creationId xmlns:p14="http://schemas.microsoft.com/office/powerpoint/2010/main" val="3488282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Example: Use of textures</a:t>
            </a:r>
            <a:endParaRPr 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54150"/>
            <a:ext cx="7772400" cy="4419600"/>
          </a:xfrm>
        </p:spPr>
        <p:txBody>
          <a:bodyPr/>
          <a:lstStyle/>
          <a:p>
            <a:r>
              <a:rPr lang="en-GB" sz="2000" dirty="0" err="1" smtClean="0">
                <a:latin typeface="Courier New" charset="0"/>
              </a:rPr>
              <a:t>GratingStim</a:t>
            </a:r>
            <a:r>
              <a:rPr lang="en-GB" sz="2000" dirty="0" smtClean="0"/>
              <a:t> using a texture and a mask</a:t>
            </a:r>
            <a:endParaRPr lang="en-GB" sz="2000" dirty="0"/>
          </a:p>
          <a:p>
            <a:pPr lvl="1"/>
            <a:r>
              <a:rPr lang="en-US" sz="2000" dirty="0"/>
              <a:t>load simple textures as building blocks into graphics memory</a:t>
            </a:r>
          </a:p>
          <a:p>
            <a:pPr lvl="1"/>
            <a:r>
              <a:rPr lang="en-US" sz="2000" dirty="0"/>
              <a:t>use the GPU to work out how these should be combined</a:t>
            </a:r>
          </a:p>
        </p:txBody>
      </p:sp>
      <p:pic>
        <p:nvPicPr>
          <p:cNvPr id="25635" name="Picture 35" descr="textures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362" y="3086100"/>
            <a:ext cx="1517650" cy="151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36" name="Picture 36" descr="textures00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362" y="4878388"/>
            <a:ext cx="1517650" cy="151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37" name="Picture 37" descr="textures00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119563"/>
            <a:ext cx="1517650" cy="151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639" name="Rectangle 39"/>
          <p:cNvSpPr>
            <a:spLocks noChangeArrowheads="1"/>
          </p:cNvSpPr>
          <p:nvPr/>
        </p:nvSpPr>
        <p:spPr bwMode="auto">
          <a:xfrm>
            <a:off x="3930650" y="3706813"/>
            <a:ext cx="31559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create 6 cycles of A</a:t>
            </a:r>
          </a:p>
          <a:p>
            <a:endParaRPr lang="en-US" dirty="0"/>
          </a:p>
          <a:p>
            <a:r>
              <a:rPr lang="en-US" dirty="0"/>
              <a:t>view it through B (an alpha mask)</a:t>
            </a:r>
          </a:p>
          <a:p>
            <a:endParaRPr lang="en-US" dirty="0"/>
          </a:p>
          <a:p>
            <a:r>
              <a:rPr lang="en-US" dirty="0"/>
              <a:t>rotate it 45deg</a:t>
            </a:r>
          </a:p>
        </p:txBody>
      </p:sp>
      <p:sp>
        <p:nvSpPr>
          <p:cNvPr id="25640" name="Text Box 40"/>
          <p:cNvSpPr txBox="1">
            <a:spLocks noChangeArrowheads="1"/>
          </p:cNvSpPr>
          <p:nvPr/>
        </p:nvSpPr>
        <p:spPr bwMode="auto">
          <a:xfrm>
            <a:off x="2183362" y="30861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5641" name="Text Box 41"/>
          <p:cNvSpPr txBox="1">
            <a:spLocks noChangeArrowheads="1"/>
          </p:cNvSpPr>
          <p:nvPr/>
        </p:nvSpPr>
        <p:spPr bwMode="auto">
          <a:xfrm>
            <a:off x="2183362" y="487838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349931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Stimulus coordinates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>
              <a:spcBef>
                <a:spcPct val="25000"/>
              </a:spcBef>
              <a:spcAft>
                <a:spcPct val="25000"/>
              </a:spcAft>
            </a:pPr>
            <a:r>
              <a:rPr lang="en-US" sz="2000" dirty="0"/>
              <a:t>(0,0) is always the </a:t>
            </a:r>
            <a:r>
              <a:rPr lang="en-US" sz="2000" dirty="0" err="1"/>
              <a:t>centre</a:t>
            </a:r>
            <a:r>
              <a:rPr lang="en-US" sz="2000" dirty="0"/>
              <a:t> of the screen</a:t>
            </a:r>
          </a:p>
          <a:p>
            <a:r>
              <a:rPr lang="en-US" sz="2000" dirty="0" smtClean="0"/>
              <a:t>Various units </a:t>
            </a:r>
            <a:r>
              <a:rPr lang="en-US" sz="2000" dirty="0"/>
              <a:t>available for the coordinates of your stimuli</a:t>
            </a:r>
          </a:p>
          <a:p>
            <a:pPr lvl="1"/>
            <a:r>
              <a:rPr lang="ja-JP" altLang="en-US" sz="2000" dirty="0" smtClean="0"/>
              <a:t>‘</a:t>
            </a:r>
            <a:r>
              <a:rPr lang="en-US" sz="2000" dirty="0" smtClean="0"/>
              <a:t>norm</a:t>
            </a:r>
            <a:r>
              <a:rPr lang="ja-JP" altLang="en-US" sz="2000" dirty="0" smtClean="0"/>
              <a:t>’</a:t>
            </a:r>
            <a:r>
              <a:rPr lang="en-GB" altLang="ja-JP" sz="2000" dirty="0" smtClean="0"/>
              <a:t>: </a:t>
            </a:r>
            <a:r>
              <a:rPr lang="en-US" sz="2000" dirty="0" smtClean="0"/>
              <a:t>the screen goes </a:t>
            </a:r>
            <a:r>
              <a:rPr lang="en-US" sz="2000" dirty="0" smtClean="0">
                <a:latin typeface="Courier"/>
                <a:cs typeface="Courier"/>
              </a:rPr>
              <a:t>-1 </a:t>
            </a:r>
            <a:r>
              <a:rPr lang="en-US" sz="2000" dirty="0" smtClean="0"/>
              <a:t>to </a:t>
            </a:r>
            <a:r>
              <a:rPr lang="en-US" sz="2000" dirty="0" smtClean="0">
                <a:latin typeface="Courier"/>
                <a:cs typeface="Courier"/>
              </a:rPr>
              <a:t>+1 </a:t>
            </a:r>
            <a:r>
              <a:rPr lang="en-US" sz="2000" dirty="0" smtClean="0">
                <a:latin typeface="Gill Sans"/>
                <a:cs typeface="Gill Sans"/>
              </a:rPr>
              <a:t>in X and Y</a:t>
            </a:r>
            <a:endParaRPr lang="en-US" sz="2000" dirty="0">
              <a:latin typeface="Gill Sans"/>
              <a:cs typeface="Gill Sans"/>
            </a:endParaRPr>
          </a:p>
          <a:p>
            <a:pPr lvl="1"/>
            <a:r>
              <a:rPr lang="ja-JP" altLang="en-US" sz="2000" dirty="0" smtClean="0"/>
              <a:t>‘</a:t>
            </a:r>
            <a:r>
              <a:rPr lang="en-US" sz="2000" dirty="0" smtClean="0"/>
              <a:t>height</a:t>
            </a:r>
            <a:r>
              <a:rPr lang="ja-JP" altLang="en-US" sz="2000" dirty="0" smtClean="0"/>
              <a:t>’</a:t>
            </a:r>
            <a:r>
              <a:rPr lang="en-US" altLang="ja-JP" sz="2000" dirty="0" smtClean="0"/>
              <a:t>: a value of 1.0 is equal to the height of the screen</a:t>
            </a:r>
          </a:p>
          <a:p>
            <a:pPr lvl="1"/>
            <a:r>
              <a:rPr lang="ja-JP" altLang="en-US" sz="2000" dirty="0" smtClean="0"/>
              <a:t>‘</a:t>
            </a:r>
            <a:r>
              <a:rPr lang="en-US" sz="2000" dirty="0" smtClean="0"/>
              <a:t>pix</a:t>
            </a:r>
            <a:r>
              <a:rPr lang="ja-JP" altLang="en-US" sz="2000" dirty="0" smtClean="0"/>
              <a:t>’</a:t>
            </a:r>
            <a:r>
              <a:rPr lang="en-GB" altLang="ja-JP" sz="2000" dirty="0"/>
              <a:t>:</a:t>
            </a:r>
            <a:r>
              <a:rPr lang="en-US" sz="2000" dirty="0"/>
              <a:t> </a:t>
            </a:r>
            <a:r>
              <a:rPr lang="en-US" sz="2000" dirty="0" smtClean="0"/>
              <a:t>number of pixels</a:t>
            </a:r>
            <a:endParaRPr lang="en-US" sz="2000" dirty="0"/>
          </a:p>
          <a:p>
            <a:pPr lvl="1"/>
            <a:r>
              <a:rPr lang="ja-JP" altLang="en-US" sz="2000" dirty="0" smtClean="0"/>
              <a:t>‘</a:t>
            </a:r>
            <a:r>
              <a:rPr lang="en-US" sz="2000" dirty="0"/>
              <a:t>cm</a:t>
            </a:r>
            <a:r>
              <a:rPr lang="ja-JP" altLang="en-US" sz="2000" dirty="0" smtClean="0"/>
              <a:t>’</a:t>
            </a:r>
            <a:r>
              <a:rPr lang="en-US" altLang="ja-JP" sz="2000" dirty="0" smtClean="0"/>
              <a:t>: </a:t>
            </a:r>
            <a:r>
              <a:rPr lang="en-US" sz="2000" dirty="0" smtClean="0"/>
              <a:t>requires the </a:t>
            </a:r>
            <a:r>
              <a:rPr lang="en-US" sz="2000" dirty="0"/>
              <a:t>resolution and width of the </a:t>
            </a:r>
            <a:r>
              <a:rPr lang="en-US" sz="2000" dirty="0" smtClean="0"/>
              <a:t>display</a:t>
            </a:r>
            <a:endParaRPr lang="en-US" sz="2000" dirty="0"/>
          </a:p>
          <a:p>
            <a:pPr lvl="1"/>
            <a:r>
              <a:rPr lang="ja-JP" altLang="en-US" sz="2000" dirty="0"/>
              <a:t>‘</a:t>
            </a:r>
            <a:r>
              <a:rPr lang="en-US" sz="2000" dirty="0" err="1"/>
              <a:t>deg</a:t>
            </a:r>
            <a:r>
              <a:rPr lang="ja-JP" altLang="en-US" sz="2000" dirty="0" smtClean="0"/>
              <a:t>’</a:t>
            </a:r>
            <a:r>
              <a:rPr lang="en-GB" altLang="ja-JP" sz="2000" dirty="0" smtClean="0"/>
              <a:t>:</a:t>
            </a:r>
            <a:r>
              <a:rPr lang="en-US" sz="2000" dirty="0" smtClean="0"/>
              <a:t> requires the </a:t>
            </a:r>
            <a:r>
              <a:rPr lang="en-US" sz="2000" dirty="0"/>
              <a:t>resolution, width and distance of the </a:t>
            </a:r>
            <a:r>
              <a:rPr lang="en-US" sz="2000" dirty="0" smtClean="0"/>
              <a:t>display</a:t>
            </a:r>
          </a:p>
          <a:p>
            <a:r>
              <a:rPr lang="en-US" sz="2000" dirty="0" smtClean="0"/>
              <a:t>Units apply to </a:t>
            </a:r>
            <a:r>
              <a:rPr lang="en-US" sz="2000" dirty="0" err="1" smtClean="0"/>
              <a:t>pos</a:t>
            </a:r>
            <a:r>
              <a:rPr lang="en-US" sz="2000" dirty="0" smtClean="0"/>
              <a:t>, size, spatial frequency and can be different for each </a:t>
            </a:r>
            <a:r>
              <a:rPr lang="en-US" sz="2000" dirty="0" smtClean="0"/>
              <a:t>stimulus</a:t>
            </a:r>
          </a:p>
          <a:p>
            <a:r>
              <a:rPr lang="en-US" sz="2000" dirty="0" smtClean="0"/>
              <a:t>For </a:t>
            </a:r>
            <a:r>
              <a:rPr lang="en-US" sz="2000" dirty="0"/>
              <a:t>more info see </a:t>
            </a:r>
            <a:r>
              <a:rPr lang="en-US" sz="2000" dirty="0">
                <a:hlinkClick r:id="rId3"/>
              </a:rPr>
              <a:t>http://www.psychopy.org/general/</a:t>
            </a:r>
            <a:r>
              <a:rPr lang="en-US" sz="2000" dirty="0" smtClean="0">
                <a:hlinkClick r:id="rId3"/>
              </a:rPr>
              <a:t>units.html</a:t>
            </a:r>
            <a:r>
              <a:rPr lang="en-US" sz="2000" dirty="0" smtClean="0"/>
              <a:t> 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682361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Colours</a:t>
            </a:r>
            <a:r>
              <a:rPr lang="en-US" dirty="0" smtClean="0"/>
              <a:t>/colors</a:t>
            </a:r>
            <a:endParaRPr lang="en-US" dirty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>
              <a:spcBef>
                <a:spcPct val="25000"/>
              </a:spcBef>
              <a:spcAft>
                <a:spcPct val="25000"/>
              </a:spcAft>
            </a:pPr>
            <a:r>
              <a:rPr lang="en-US" sz="2000" dirty="0" smtClean="0"/>
              <a:t>Stimulus </a:t>
            </a:r>
            <a:r>
              <a:rPr lang="en-US" sz="2000" dirty="0" err="1" smtClean="0"/>
              <a:t>colour</a:t>
            </a:r>
            <a:r>
              <a:rPr lang="en-US" sz="2000" dirty="0" smtClean="0"/>
              <a:t> can be written in various ways:</a:t>
            </a:r>
          </a:p>
          <a:p>
            <a:pPr marL="742950" lvl="2" indent="-342900">
              <a:lnSpc>
                <a:spcPct val="50000"/>
              </a:lnSpc>
              <a:spcBef>
                <a:spcPct val="25000"/>
              </a:spcBef>
              <a:spcAft>
                <a:spcPct val="25000"/>
              </a:spcAft>
              <a:buFont typeface="Arial"/>
              <a:buChar char="•"/>
            </a:pPr>
            <a:r>
              <a:rPr lang="en-US" sz="2000" dirty="0" smtClean="0"/>
              <a:t>web/X11 named </a:t>
            </a:r>
            <a:r>
              <a:rPr lang="en-US" sz="2000" dirty="0" err="1" smtClean="0"/>
              <a:t>colours</a:t>
            </a:r>
            <a:r>
              <a:rPr lang="en-US" sz="2000" dirty="0" smtClean="0"/>
              <a:t>, e.g. "blue", "cornflower", "firebrick"…</a:t>
            </a:r>
          </a:p>
          <a:p>
            <a:pPr marL="742950" lvl="2" indent="-342900">
              <a:lnSpc>
                <a:spcPct val="50000"/>
              </a:lnSpc>
              <a:spcBef>
                <a:spcPct val="25000"/>
              </a:spcBef>
              <a:spcAft>
                <a:spcPct val="25000"/>
              </a:spcAft>
              <a:buFont typeface="Arial"/>
              <a:buChar char="•"/>
            </a:pPr>
            <a:r>
              <a:rPr lang="en-US" sz="2000" dirty="0" smtClean="0"/>
              <a:t>hex values e.g. "#FF7F50"</a:t>
            </a:r>
          </a:p>
          <a:p>
            <a:pPr marL="742950" lvl="2" indent="-342900">
              <a:lnSpc>
                <a:spcPct val="50000"/>
              </a:lnSpc>
              <a:spcBef>
                <a:spcPct val="25000"/>
              </a:spcBef>
              <a:spcAft>
                <a:spcPct val="25000"/>
              </a:spcAft>
              <a:buFont typeface="Arial"/>
              <a:buChar char="•"/>
            </a:pPr>
            <a:r>
              <a:rPr lang="en-US" sz="2000" dirty="0" err="1" smtClean="0"/>
              <a:t>rgb</a:t>
            </a:r>
            <a:r>
              <a:rPr lang="en-US" sz="2000" dirty="0" smtClean="0"/>
              <a:t> values (-1:1) or rgb256 (0:255)</a:t>
            </a:r>
          </a:p>
          <a:p>
            <a:pPr marL="742950" lvl="2" indent="-342900">
              <a:lnSpc>
                <a:spcPct val="50000"/>
              </a:lnSpc>
              <a:spcBef>
                <a:spcPct val="25000"/>
              </a:spcBef>
              <a:spcAft>
                <a:spcPct val="25000"/>
              </a:spcAft>
              <a:buFont typeface="Arial"/>
              <a:buChar char="•"/>
            </a:pPr>
            <a:r>
              <a:rPr lang="en-US" sz="2000" dirty="0" smtClean="0"/>
              <a:t>physiological </a:t>
            </a:r>
            <a:r>
              <a:rPr lang="en-US" sz="2000" dirty="0" err="1" smtClean="0"/>
              <a:t>colour</a:t>
            </a:r>
            <a:r>
              <a:rPr lang="en-US" sz="2000" dirty="0" smtClean="0"/>
              <a:t> spaces (DKL space, cone space)</a:t>
            </a:r>
          </a:p>
          <a:p>
            <a:pPr marL="342900" lvl="1" indent="-342900">
              <a:spcBef>
                <a:spcPct val="25000"/>
              </a:spcBef>
              <a:spcAft>
                <a:spcPct val="25000"/>
              </a:spcAft>
            </a:pPr>
            <a:r>
              <a:rPr lang="en-US" sz="2000" dirty="0" smtClean="0"/>
              <a:t>PsychoPy treats these </a:t>
            </a:r>
            <a:r>
              <a:rPr lang="en-US" sz="2000" dirty="0" err="1" smtClean="0"/>
              <a:t>colours</a:t>
            </a:r>
            <a:r>
              <a:rPr lang="en-US" sz="2000" dirty="0" smtClean="0"/>
              <a:t> as deviations from the mid-gray of the </a:t>
            </a:r>
            <a:r>
              <a:rPr lang="en-US" sz="2000" dirty="0" smtClean="0"/>
              <a:t>monitor (due to roots in vision-science). </a:t>
            </a:r>
            <a:r>
              <a:rPr lang="en-US" sz="2000" dirty="0" smtClean="0"/>
              <a:t>The </a:t>
            </a:r>
            <a:r>
              <a:rPr lang="en-US" sz="2000" dirty="0" err="1" smtClean="0"/>
              <a:t>colour</a:t>
            </a:r>
            <a:r>
              <a:rPr lang="en-US" sz="2000" dirty="0" smtClean="0"/>
              <a:t> value determines the </a:t>
            </a:r>
            <a:r>
              <a:rPr lang="en-US" sz="2000" dirty="0" err="1" smtClean="0"/>
              <a:t>colour</a:t>
            </a:r>
            <a:r>
              <a:rPr lang="en-US" sz="2000" dirty="0" smtClean="0"/>
              <a:t> of 'white' pixels in the texture. 'Black' pixels in your texture will be </a:t>
            </a:r>
            <a:r>
              <a:rPr lang="en-US" sz="2000" dirty="0" err="1" smtClean="0"/>
              <a:t>coloure</a:t>
            </a:r>
            <a:r>
              <a:rPr lang="en-US" sz="2000" dirty="0" err="1" smtClean="0"/>
              <a:t>d</a:t>
            </a:r>
            <a:r>
              <a:rPr lang="en-US" sz="2000" dirty="0" smtClean="0"/>
              <a:t> with the inverse of your specified </a:t>
            </a:r>
            <a:r>
              <a:rPr lang="en-US" sz="2000" dirty="0" err="1" smtClean="0"/>
              <a:t>colour</a:t>
            </a:r>
            <a:r>
              <a:rPr lang="en-US" sz="2000" dirty="0" smtClean="0"/>
              <a:t>.</a:t>
            </a:r>
          </a:p>
          <a:p>
            <a:pPr marL="342900" lvl="1" indent="-342900">
              <a:spcBef>
                <a:spcPct val="25000"/>
              </a:spcBef>
              <a:spcAft>
                <a:spcPct val="25000"/>
              </a:spcAft>
            </a:pPr>
            <a:r>
              <a:rPr lang="en-US" sz="2000" dirty="0" smtClean="0"/>
              <a:t>The stimulus 'contrast' is effectively a multiplier for the </a:t>
            </a:r>
            <a:r>
              <a:rPr lang="en-US" sz="2000" dirty="0" err="1" smtClean="0"/>
              <a:t>colour</a:t>
            </a:r>
            <a:r>
              <a:rPr lang="en-US" sz="2000" dirty="0"/>
              <a:t> </a:t>
            </a:r>
            <a:r>
              <a:rPr lang="en-US" sz="2000" dirty="0" smtClean="0"/>
              <a:t>setting</a:t>
            </a:r>
          </a:p>
          <a:p>
            <a:pPr marL="342900" lvl="1" indent="-342900">
              <a:spcBef>
                <a:spcPct val="25000"/>
              </a:spcBef>
              <a:spcAft>
                <a:spcPct val="25000"/>
              </a:spcAft>
            </a:pPr>
            <a:r>
              <a:rPr lang="en-US" sz="2000" dirty="0" smtClean="0"/>
              <a:t>For more info </a:t>
            </a:r>
            <a:r>
              <a:rPr lang="en-US" sz="2000" dirty="0"/>
              <a:t>see </a:t>
            </a:r>
            <a:r>
              <a:rPr lang="en-US" sz="2000" dirty="0">
                <a:hlinkClick r:id="rId3"/>
              </a:rPr>
              <a:t>http://www.psychopy.org/general/</a:t>
            </a:r>
            <a:r>
              <a:rPr lang="en-US" sz="2000" dirty="0" smtClean="0">
                <a:hlinkClick r:id="rId3"/>
              </a:rPr>
              <a:t>colours.html</a:t>
            </a:r>
            <a:r>
              <a:rPr lang="en-US" sz="2000" dirty="0" smtClean="0"/>
              <a:t> 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692865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trials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You could control trials yourself using the lists and </a:t>
            </a:r>
            <a:r>
              <a:rPr lang="en-US" sz="2000" dirty="0" err="1" smtClean="0"/>
              <a:t>dicts</a:t>
            </a:r>
            <a:r>
              <a:rPr lang="en-US" sz="2000" dirty="0" smtClean="0"/>
              <a:t> that you learned about yesterday. But </a:t>
            </a:r>
            <a:r>
              <a:rPr lang="en-US" sz="2000" dirty="0" err="1" smtClean="0"/>
              <a:t>psychopy.data</a:t>
            </a:r>
            <a:r>
              <a:rPr lang="en-US" sz="2000" dirty="0" smtClean="0"/>
              <a:t> provides tools to help:</a:t>
            </a:r>
          </a:p>
          <a:p>
            <a:r>
              <a:rPr lang="en-US" sz="2000" dirty="0">
                <a:hlinkClick r:id="rId2"/>
              </a:rPr>
              <a:t>http://www.psychopy.org/api/</a:t>
            </a:r>
            <a:r>
              <a:rPr lang="en-US" sz="2000" dirty="0" smtClean="0">
                <a:hlinkClick r:id="rId2"/>
              </a:rPr>
              <a:t>data.html</a:t>
            </a:r>
            <a:endParaRPr lang="en-US" sz="2000" dirty="0" smtClean="0"/>
          </a:p>
          <a:p>
            <a:r>
              <a:rPr lang="en-US" sz="2000" dirty="0" smtClean="0"/>
              <a:t>e.g. </a:t>
            </a:r>
          </a:p>
          <a:p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1800" b="1" dirty="0" smtClean="0">
                <a:latin typeface="Courier"/>
                <a:cs typeface="Courier"/>
              </a:rPr>
              <a:t>from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 err="1" smtClean="0">
                <a:latin typeface="Courier"/>
                <a:cs typeface="Courier"/>
              </a:rPr>
              <a:t>psychopy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b="1" dirty="0" smtClean="0">
                <a:latin typeface="Courier"/>
                <a:cs typeface="Courier"/>
              </a:rPr>
              <a:t>import</a:t>
            </a:r>
            <a:r>
              <a:rPr lang="en-US" sz="1800" dirty="0" smtClean="0">
                <a:latin typeface="Courier"/>
                <a:cs typeface="Courier"/>
              </a:rPr>
              <a:t> data</a:t>
            </a:r>
            <a:br>
              <a:rPr lang="en-US" sz="1800" dirty="0" smtClean="0">
                <a:latin typeface="Courier"/>
                <a:cs typeface="Courier"/>
              </a:rPr>
            </a:br>
            <a:r>
              <a:rPr lang="en-US" sz="1800" dirty="0" smtClean="0">
                <a:latin typeface="Courier"/>
                <a:cs typeface="Courier"/>
              </a:rPr>
              <a:t/>
            </a:r>
            <a:br>
              <a:rPr lang="en-US" sz="1800" dirty="0" smtClean="0">
                <a:latin typeface="Courier"/>
                <a:cs typeface="Courier"/>
              </a:rPr>
            </a:br>
            <a:r>
              <a:rPr lang="en-US" sz="1800" dirty="0" err="1" smtClean="0">
                <a:latin typeface="Courier"/>
                <a:cs typeface="Courier"/>
              </a:rPr>
              <a:t>trialList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= </a:t>
            </a:r>
            <a:r>
              <a:rPr lang="en-US" sz="1800" dirty="0" err="1" smtClean="0">
                <a:latin typeface="Courier"/>
                <a:cs typeface="Courier"/>
              </a:rPr>
              <a:t>data.importConditions</a:t>
            </a:r>
            <a:r>
              <a:rPr lang="en-US" sz="1800" dirty="0" smtClean="0">
                <a:latin typeface="Courier"/>
                <a:cs typeface="Courier"/>
              </a:rPr>
              <a:t>(</a:t>
            </a:r>
            <a:r>
              <a:rPr lang="en-US" sz="1800" dirty="0">
                <a:latin typeface="Courier"/>
                <a:cs typeface="Courier"/>
              </a:rPr>
              <a:t>'</a:t>
            </a:r>
            <a:r>
              <a:rPr lang="en-US" sz="1800" dirty="0" err="1" smtClean="0">
                <a:latin typeface="Courier"/>
                <a:cs typeface="Courier"/>
              </a:rPr>
              <a:t>conditions.xlsx</a:t>
            </a:r>
            <a:r>
              <a:rPr lang="en-US" sz="1800" dirty="0">
                <a:latin typeface="Courier"/>
                <a:cs typeface="Courier"/>
              </a:rPr>
              <a:t>'</a:t>
            </a:r>
            <a:r>
              <a:rPr lang="en-US" sz="1800" dirty="0" smtClean="0">
                <a:latin typeface="Courier"/>
                <a:cs typeface="Courier"/>
              </a:rPr>
              <a:t>)</a:t>
            </a:r>
            <a:br>
              <a:rPr lang="en-US" sz="1800" dirty="0" smtClean="0">
                <a:latin typeface="Courier"/>
                <a:cs typeface="Courier"/>
              </a:rPr>
            </a:br>
            <a:r>
              <a:rPr lang="en-US" sz="1800" dirty="0" smtClean="0">
                <a:latin typeface="Courier"/>
                <a:cs typeface="Courier"/>
              </a:rPr>
              <a:t>trials = </a:t>
            </a:r>
            <a:r>
              <a:rPr lang="en-US" sz="1800" dirty="0" err="1" smtClean="0">
                <a:latin typeface="Courier"/>
                <a:cs typeface="Courier"/>
              </a:rPr>
              <a:t>data.TrialHandler</a:t>
            </a:r>
            <a:r>
              <a:rPr lang="en-US" sz="1800" dirty="0">
                <a:latin typeface="Courier"/>
                <a:cs typeface="Courier"/>
              </a:rPr>
              <a:t>(</a:t>
            </a:r>
            <a:r>
              <a:rPr lang="en-US" sz="1800" dirty="0" err="1">
                <a:latin typeface="Courier"/>
                <a:cs typeface="Courier"/>
              </a:rPr>
              <a:t>trialList</a:t>
            </a:r>
            <a:r>
              <a:rPr lang="en-US" sz="1800" dirty="0">
                <a:latin typeface="Courier"/>
                <a:cs typeface="Courier"/>
              </a:rPr>
              <a:t>, </a:t>
            </a:r>
            <a:r>
              <a:rPr lang="en-US" sz="1800" dirty="0" err="1" smtClean="0">
                <a:latin typeface="Courier"/>
                <a:cs typeface="Courier"/>
              </a:rPr>
              <a:t>nReps</a:t>
            </a:r>
            <a:r>
              <a:rPr lang="en-US" sz="1800" dirty="0" smtClean="0">
                <a:latin typeface="Courier"/>
                <a:cs typeface="Courier"/>
              </a:rPr>
              <a:t>=5, 	</a:t>
            </a:r>
            <a:r>
              <a:rPr lang="en-US" sz="1800" dirty="0" err="1" smtClean="0">
                <a:latin typeface="Courier"/>
                <a:cs typeface="Courier"/>
              </a:rPr>
              <a:t>extraInfo</a:t>
            </a:r>
            <a:r>
              <a:rPr lang="en-US" sz="1800" dirty="0" smtClean="0">
                <a:latin typeface="Courier"/>
                <a:cs typeface="Courier"/>
              </a:rPr>
              <a:t>=</a:t>
            </a:r>
            <a:r>
              <a:rPr lang="en-US" sz="1800" dirty="0" err="1" smtClean="0">
                <a:latin typeface="Courier"/>
                <a:cs typeface="Courier"/>
              </a:rPr>
              <a:t>infoDict</a:t>
            </a:r>
            <a:r>
              <a:rPr lang="en-US" sz="1800" dirty="0" smtClean="0">
                <a:latin typeface="Courier"/>
                <a:cs typeface="Courier"/>
              </a:rPr>
              <a:t>, name=</a:t>
            </a:r>
            <a:r>
              <a:rPr lang="en-US" sz="1800" dirty="0">
                <a:latin typeface="Courier"/>
                <a:cs typeface="Courier"/>
              </a:rPr>
              <a:t>'</a:t>
            </a:r>
            <a:r>
              <a:rPr lang="en-US" sz="1800" dirty="0" err="1" smtClean="0">
                <a:latin typeface="Courier"/>
                <a:cs typeface="Courier"/>
              </a:rPr>
              <a:t>mainTrials</a:t>
            </a:r>
            <a:r>
              <a:rPr lang="en-US" sz="1800" dirty="0" smtClean="0">
                <a:latin typeface="Courier"/>
                <a:cs typeface="Courier"/>
              </a:rPr>
              <a:t>')</a:t>
            </a:r>
            <a:br>
              <a:rPr lang="en-US" sz="1800" dirty="0" smtClean="0">
                <a:latin typeface="Courier"/>
                <a:cs typeface="Courier"/>
              </a:rPr>
            </a:br>
            <a:r>
              <a:rPr lang="en-US" sz="1800" dirty="0" smtClean="0">
                <a:latin typeface="Courier"/>
                <a:cs typeface="Courier"/>
              </a:rPr>
              <a:t>for </a:t>
            </a:r>
            <a:r>
              <a:rPr lang="en-US" sz="1800" dirty="0" err="1" smtClean="0">
                <a:latin typeface="Courier"/>
                <a:cs typeface="Courier"/>
              </a:rPr>
              <a:t>thisTrial</a:t>
            </a:r>
            <a:r>
              <a:rPr lang="en-US" sz="1800" dirty="0" smtClean="0">
                <a:latin typeface="Courier"/>
                <a:cs typeface="Courier"/>
              </a:rPr>
              <a:t> in trials:</a:t>
            </a:r>
            <a:br>
              <a:rPr lang="en-US" sz="1800" dirty="0" smtClean="0">
                <a:latin typeface="Courier"/>
                <a:cs typeface="Courier"/>
              </a:rPr>
            </a:b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solidFill>
                  <a:srgbClr val="008000"/>
                </a:solidFill>
                <a:latin typeface="Courier"/>
                <a:cs typeface="Courier"/>
              </a:rPr>
              <a:t>#do stuff</a:t>
            </a:r>
            <a:r>
              <a:rPr lang="en-US" sz="1800" dirty="0" smtClean="0">
                <a:latin typeface="Courier"/>
                <a:cs typeface="Courier"/>
              </a:rPr>
              <a:t/>
            </a:r>
            <a:br>
              <a:rPr lang="en-US" sz="1800" dirty="0" smtClean="0">
                <a:latin typeface="Courier"/>
                <a:cs typeface="Courier"/>
              </a:rPr>
            </a:br>
            <a:r>
              <a:rPr lang="en-US" sz="1800" dirty="0" smtClean="0">
                <a:latin typeface="Courier"/>
                <a:cs typeface="Courier"/>
              </a:rPr>
              <a:t>	</a:t>
            </a:r>
            <a:r>
              <a:rPr lang="en-US" sz="1800" dirty="0" err="1" smtClean="0">
                <a:latin typeface="Courier"/>
                <a:cs typeface="Courier"/>
              </a:rPr>
              <a:t>trials.addData</a:t>
            </a:r>
            <a:r>
              <a:rPr lang="en-US" sz="1800" dirty="0" smtClean="0">
                <a:latin typeface="Courier"/>
                <a:cs typeface="Courier"/>
              </a:rPr>
              <a:t>(‘RT’,</a:t>
            </a:r>
            <a:r>
              <a:rPr lang="en-US" sz="1800" dirty="0" err="1" smtClean="0">
                <a:latin typeface="Courier"/>
                <a:cs typeface="Courier"/>
              </a:rPr>
              <a:t>thisRT</a:t>
            </a:r>
            <a:r>
              <a:rPr lang="en-US" sz="1800" dirty="0" smtClean="0">
                <a:latin typeface="Courier"/>
                <a:cs typeface="Courier"/>
              </a:rPr>
              <a:t>)</a:t>
            </a:r>
          </a:p>
          <a:p>
            <a:r>
              <a:rPr lang="en-US" sz="2000" dirty="0" smtClean="0"/>
              <a:t>	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19629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PsychoPy can manage various formats of data output: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Python pickle file (</a:t>
            </a:r>
            <a:r>
              <a:rPr lang="en-US" dirty="0" err="1" smtClean="0"/>
              <a:t>psydat</a:t>
            </a:r>
            <a:r>
              <a:rPr lang="en-US" dirty="0" smtClean="0"/>
              <a:t>). Literally a copy of the Handler that saved the data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Long-wide data file (</a:t>
            </a:r>
            <a:r>
              <a:rPr lang="en-US" dirty="0" err="1" smtClean="0"/>
              <a:t>csv</a:t>
            </a:r>
            <a:r>
              <a:rPr lang="en-US" dirty="0" smtClean="0"/>
              <a:t>). Trial-by-trial chronological format with all info on every row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Summarized data (excel or </a:t>
            </a:r>
            <a:r>
              <a:rPr lang="en-US" dirty="0" err="1" smtClean="0"/>
              <a:t>csv</a:t>
            </a:r>
            <a:r>
              <a:rPr lang="en-US" dirty="0" smtClean="0"/>
              <a:t>). One row represents one </a:t>
            </a:r>
            <a:r>
              <a:rPr lang="en-US" i="1" dirty="0" smtClean="0"/>
              <a:t>condition</a:t>
            </a:r>
            <a:r>
              <a:rPr lang="en-US" dirty="0" smtClean="0"/>
              <a:t>, rather tha</a:t>
            </a:r>
            <a:r>
              <a:rPr lang="en-US" dirty="0" smtClean="0"/>
              <a:t>n one </a:t>
            </a:r>
            <a:r>
              <a:rPr lang="en-US" i="1" dirty="0" smtClean="0"/>
              <a:t>trial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Log files. Not easy to analyze but good for checking what happened, including time-stamps</a:t>
            </a:r>
          </a:p>
          <a:p>
            <a:pPr marL="800100" lvl="1" indent="-3429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072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TrialHandler</a:t>
            </a:r>
            <a:r>
              <a:rPr lang="en-US" dirty="0" smtClean="0"/>
              <a:t>, </a:t>
            </a:r>
            <a:r>
              <a:rPr lang="en-US" dirty="0" err="1" smtClean="0"/>
              <a:t>StairHandler</a:t>
            </a:r>
            <a:r>
              <a:rPr lang="en-US" dirty="0" smtClean="0"/>
              <a:t>, </a:t>
            </a:r>
            <a:r>
              <a:rPr lang="en-US" dirty="0" err="1" smtClean="0"/>
              <a:t>QuestHandler</a:t>
            </a:r>
            <a:r>
              <a:rPr lang="en-US" dirty="0" smtClean="0"/>
              <a:t>, </a:t>
            </a:r>
            <a:r>
              <a:rPr lang="en-US" dirty="0" err="1" smtClean="0"/>
              <a:t>MultiStairHandler</a:t>
            </a:r>
            <a:r>
              <a:rPr lang="en-US" dirty="0"/>
              <a:t> </a:t>
            </a:r>
            <a:r>
              <a:rPr lang="en-US" dirty="0" smtClean="0"/>
              <a:t>each represent essentially one loop. All have methods:</a:t>
            </a:r>
          </a:p>
          <a:p>
            <a:pPr lvl="1">
              <a:buFont typeface="Arial"/>
              <a:buChar char="•"/>
            </a:pPr>
            <a:r>
              <a:rPr lang="en-US" dirty="0" err="1" smtClean="0"/>
              <a:t>saveAsPickle</a:t>
            </a:r>
            <a:r>
              <a:rPr lang="en-US" dirty="0" smtClean="0"/>
              <a:t>(</a:t>
            </a:r>
            <a:r>
              <a:rPr lang="en-US" dirty="0" smtClean="0"/>
              <a:t>file), </a:t>
            </a:r>
            <a:r>
              <a:rPr lang="en-US" dirty="0" err="1" smtClean="0"/>
              <a:t>saveAsText</a:t>
            </a:r>
            <a:r>
              <a:rPr lang="en-US" dirty="0" smtClean="0"/>
              <a:t>(file), </a:t>
            </a:r>
            <a:r>
              <a:rPr lang="en-US" dirty="0" err="1" smtClean="0"/>
              <a:t>saveAsWideText</a:t>
            </a:r>
            <a:r>
              <a:rPr lang="en-US" dirty="0" smtClean="0"/>
              <a:t>(file), </a:t>
            </a:r>
            <a:r>
              <a:rPr lang="en-US" dirty="0" err="1" smtClean="0"/>
              <a:t>saveAsExcel</a:t>
            </a:r>
            <a:r>
              <a:rPr lang="en-US" dirty="0" smtClean="0"/>
              <a:t>(</a:t>
            </a:r>
            <a:r>
              <a:rPr lang="en-US" dirty="0" err="1" smtClean="0"/>
              <a:t>file,sheet</a:t>
            </a:r>
            <a:r>
              <a:rPr lang="en-US" dirty="0" smtClean="0"/>
              <a:t>)</a:t>
            </a:r>
          </a:p>
          <a:p>
            <a:pPr marL="57150" indent="0"/>
            <a:r>
              <a:rPr lang="en-US" dirty="0" smtClean="0"/>
              <a:t>In addition, there's </a:t>
            </a:r>
            <a:r>
              <a:rPr lang="en-US" i="1" dirty="0" err="1" smtClean="0"/>
              <a:t>ExperimentHandler</a:t>
            </a:r>
            <a:r>
              <a:rPr lang="en-US" dirty="0" smtClean="0"/>
              <a:t>. This can handle </a:t>
            </a:r>
            <a:r>
              <a:rPr lang="en-US" dirty="0" err="1" smtClean="0"/>
              <a:t>mutiple</a:t>
            </a:r>
            <a:r>
              <a:rPr lang="en-US" dirty="0" smtClean="0"/>
              <a:t> loops and will </a:t>
            </a:r>
            <a:r>
              <a:rPr lang="en-US" dirty="0" err="1" smtClean="0"/>
              <a:t>autosave</a:t>
            </a:r>
            <a:r>
              <a:rPr lang="en-US" dirty="0" smtClean="0"/>
              <a:t> any file format in the event of an aborted run or an error</a:t>
            </a:r>
            <a:endParaRPr lang="en-US" dirty="0"/>
          </a:p>
          <a:p>
            <a:pPr lvl="1">
              <a:buFont typeface="Arial"/>
              <a:buChar char="•"/>
            </a:pPr>
            <a:endParaRPr lang="en-US" dirty="0" smtClean="0"/>
          </a:p>
          <a:p>
            <a:endParaRPr lang="en-US" dirty="0" smtClean="0"/>
          </a:p>
          <a:p>
            <a:pPr marL="800100" lvl="1" indent="-3429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283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I knew how to generating dynamic visual stimuli ‘on-the-fly’ in OpenGL (using C programming)</a:t>
            </a:r>
          </a:p>
          <a:p>
            <a:pPr marL="0" indent="0"/>
            <a:r>
              <a:rPr lang="en-US" sz="2000" dirty="0"/>
              <a:t>Python</a:t>
            </a:r>
          </a:p>
          <a:p>
            <a:pPr lvl="1" indent="-342900">
              <a:buFont typeface="Arial"/>
              <a:buChar char="•"/>
            </a:pPr>
            <a:r>
              <a:rPr lang="en-US" sz="2000" dirty="0"/>
              <a:t>Supported OpenGL directly (and other libs for joysticks </a:t>
            </a:r>
            <a:r>
              <a:rPr lang="en-US" sz="2000" dirty="0" err="1"/>
              <a:t>etc</a:t>
            </a:r>
            <a:r>
              <a:rPr lang="en-US" sz="2000" dirty="0"/>
              <a:t>), whereas </a:t>
            </a:r>
            <a:r>
              <a:rPr lang="en-US" sz="2000" dirty="0" err="1"/>
              <a:t>Matlab</a:t>
            </a:r>
            <a:r>
              <a:rPr lang="en-US" sz="2000" dirty="0"/>
              <a:t> needed C </a:t>
            </a:r>
            <a:r>
              <a:rPr lang="en-US" sz="2000" dirty="0" smtClean="0"/>
              <a:t>code</a:t>
            </a:r>
          </a:p>
          <a:p>
            <a:pPr lvl="1" indent="-342900">
              <a:buFont typeface="Arial"/>
              <a:buChar char="•"/>
            </a:pPr>
            <a:r>
              <a:rPr lang="en-US" sz="2000" dirty="0" smtClean="0"/>
              <a:t>Supported OS X, </a:t>
            </a:r>
            <a:r>
              <a:rPr lang="en-US" sz="2000" dirty="0" err="1" smtClean="0"/>
              <a:t>Matlab</a:t>
            </a:r>
            <a:r>
              <a:rPr lang="en-US" sz="2000" dirty="0" smtClean="0"/>
              <a:t> in 2002 was undecided</a:t>
            </a:r>
          </a:p>
          <a:p>
            <a:pPr lvl="1" indent="-342900">
              <a:buFont typeface="Arial"/>
              <a:buChar char="•"/>
            </a:pPr>
            <a:r>
              <a:rPr lang="en-US" sz="2000" dirty="0"/>
              <a:t>Was free, </a:t>
            </a:r>
            <a:r>
              <a:rPr lang="en-US" sz="2000" dirty="0" err="1"/>
              <a:t>Matlab</a:t>
            </a:r>
            <a:r>
              <a:rPr lang="en-US" sz="2000" dirty="0"/>
              <a:t> was </a:t>
            </a:r>
            <a:r>
              <a:rPr lang="en-US" sz="2000" dirty="0" smtClean="0"/>
              <a:t>expensive</a:t>
            </a:r>
          </a:p>
          <a:p>
            <a:r>
              <a:rPr lang="en-US" sz="2000" dirty="0"/>
              <a:t>Began writing </a:t>
            </a:r>
            <a:r>
              <a:rPr lang="en-US" sz="2000" dirty="0" err="1"/>
              <a:t>PsychoPy</a:t>
            </a:r>
            <a:r>
              <a:rPr lang="en-US" sz="2000" dirty="0"/>
              <a:t> in 2002/03</a:t>
            </a:r>
          </a:p>
          <a:p>
            <a:r>
              <a:rPr lang="en-US" sz="2000" dirty="0"/>
              <a:t>Initially just a toolbox/lib that could be imported into scripts</a:t>
            </a:r>
          </a:p>
          <a:p>
            <a:r>
              <a:rPr lang="en-US" sz="2000" dirty="0"/>
              <a:t>Used for all my experiments since </a:t>
            </a:r>
            <a:r>
              <a:rPr lang="en-US" sz="2000" dirty="0" smtClean="0"/>
              <a:t>Jan 2004</a:t>
            </a:r>
            <a:endParaRPr lang="en-US" sz="2000" dirty="0"/>
          </a:p>
          <a:p>
            <a:r>
              <a:rPr lang="en-US" sz="2000" dirty="0"/>
              <a:t>Released via </a:t>
            </a:r>
            <a:r>
              <a:rPr lang="en-US" sz="2000" dirty="0" err="1"/>
              <a:t>sourceforge</a:t>
            </a:r>
            <a:r>
              <a:rPr lang="en-US" sz="2000" dirty="0"/>
              <a:t> and had a small following of enthusiasts</a:t>
            </a:r>
          </a:p>
          <a:p>
            <a:pPr marL="0" indent="0"/>
            <a:endParaRPr lang="en-US" sz="2000" dirty="0"/>
          </a:p>
          <a:p>
            <a:pPr lvl="1" indent="-342900">
              <a:buFont typeface="Arial"/>
              <a:buChar char="•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060861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1073048" y="4760960"/>
            <a:ext cx="5605161" cy="81341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>
                <a:solidFill>
                  <a:schemeClr val="tx1"/>
                </a:solidFill>
                <a:latin typeface="Arial" pitchFamily="-108" charset="0"/>
              </a:rPr>
              <a:t>Python</a:t>
            </a:r>
            <a:r>
              <a:rPr lang="en-US" sz="1800">
                <a:solidFill>
                  <a:schemeClr val="tx1"/>
                </a:solidFill>
                <a:latin typeface="Arial" pitchFamily="-108" charset="0"/>
              </a:rPr>
              <a:t> (language)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2012755" y="5849516"/>
            <a:ext cx="3725748" cy="589384"/>
            <a:chOff x="1337807" y="1298562"/>
            <a:chExt cx="3932241" cy="621828"/>
          </a:xfrm>
        </p:grpSpPr>
        <p:sp>
          <p:nvSpPr>
            <p:cNvPr id="9" name="Rounded Rectangle 8"/>
            <p:cNvSpPr/>
            <p:nvPr/>
          </p:nvSpPr>
          <p:spPr bwMode="auto">
            <a:xfrm>
              <a:off x="1337807" y="1298562"/>
              <a:ext cx="1185384" cy="62182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-108" charset="0"/>
                </a:rPr>
                <a:t>OpenGL</a:t>
              </a: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2712028" y="1298562"/>
              <a:ext cx="1183798" cy="62182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-108" charset="0"/>
                </a:rPr>
                <a:t>maths</a:t>
              </a: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4084663" y="1298562"/>
              <a:ext cx="1185385" cy="62182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>
                <a:defRPr/>
              </a:pPr>
              <a:r>
                <a:rPr lang="en-US" sz="1800">
                  <a:solidFill>
                    <a:schemeClr val="tx1"/>
                  </a:solidFill>
                  <a:latin typeface="Arial" pitchFamily="-108" charset="0"/>
                </a:rPr>
                <a:t>user interface</a:t>
              </a:r>
            </a:p>
          </p:txBody>
        </p:sp>
      </p:grpSp>
      <p:sp>
        <p:nvSpPr>
          <p:cNvPr id="23557" name="TextBox 16"/>
          <p:cNvSpPr txBox="1">
            <a:spLocks noChangeArrowheads="1"/>
          </p:cNvSpPr>
          <p:nvPr/>
        </p:nvSpPr>
        <p:spPr bwMode="auto">
          <a:xfrm>
            <a:off x="6846605" y="5007539"/>
            <a:ext cx="2297394" cy="320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Programming interface</a:t>
            </a:r>
          </a:p>
        </p:txBody>
      </p:sp>
      <p:sp>
        <p:nvSpPr>
          <p:cNvPr id="23558" name="TextBox 17"/>
          <p:cNvSpPr txBox="1">
            <a:spLocks noChangeArrowheads="1"/>
          </p:cNvSpPr>
          <p:nvPr/>
        </p:nvSpPr>
        <p:spPr bwMode="auto">
          <a:xfrm>
            <a:off x="6846605" y="5926197"/>
            <a:ext cx="2080886" cy="32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/>
              <a:t>Low-level libraries</a:t>
            </a:r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1805268" y="2021528"/>
            <a:ext cx="7122223" cy="781836"/>
            <a:chOff x="1395413" y="1774825"/>
            <a:chExt cx="7519987" cy="825500"/>
          </a:xfrm>
        </p:grpSpPr>
        <p:sp>
          <p:nvSpPr>
            <p:cNvPr id="12" name="Rounded Rectangle 11"/>
            <p:cNvSpPr/>
            <p:nvPr/>
          </p:nvSpPr>
          <p:spPr bwMode="auto">
            <a:xfrm>
              <a:off x="1395413" y="1774825"/>
              <a:ext cx="4371975" cy="8255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Monotype Corsiva"/>
                  <a:cs typeface="Monotype Corsiva"/>
                </a:rPr>
                <a:t>PsychoPy </a:t>
              </a:r>
              <a:r>
                <a:rPr lang="en-US" dirty="0">
                  <a:solidFill>
                    <a:schemeClr val="tx1"/>
                  </a:solidFill>
                  <a:latin typeface="Arial" charset="0"/>
                </a:rPr>
                <a:t>Coder</a:t>
              </a:r>
            </a:p>
          </p:txBody>
        </p:sp>
        <p:sp>
          <p:nvSpPr>
            <p:cNvPr id="23569" name="TextBox 18"/>
            <p:cNvSpPr txBox="1">
              <a:spLocks noChangeArrowheads="1"/>
            </p:cNvSpPr>
            <p:nvPr/>
          </p:nvSpPr>
          <p:spPr bwMode="auto">
            <a:xfrm>
              <a:off x="6718300" y="1895475"/>
              <a:ext cx="2197100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600" dirty="0"/>
                <a:t>To make it feel more like an application</a:t>
              </a:r>
            </a:p>
          </p:txBody>
        </p:sp>
      </p:grpSp>
      <p:grpSp>
        <p:nvGrpSpPr>
          <p:cNvPr id="13" name="Group 18"/>
          <p:cNvGrpSpPr>
            <a:grpSpLocks/>
          </p:cNvGrpSpPr>
          <p:nvPr/>
        </p:nvGrpSpPr>
        <p:grpSpPr bwMode="auto">
          <a:xfrm>
            <a:off x="1805268" y="3080013"/>
            <a:ext cx="7122223" cy="1404297"/>
            <a:chOff x="1395413" y="2892425"/>
            <a:chExt cx="7519987" cy="1482725"/>
          </a:xfrm>
        </p:grpSpPr>
        <p:grpSp>
          <p:nvGrpSpPr>
            <p:cNvPr id="14" name="Group 15"/>
            <p:cNvGrpSpPr>
              <a:grpSpLocks/>
            </p:cNvGrpSpPr>
            <p:nvPr/>
          </p:nvGrpSpPr>
          <p:grpSpPr bwMode="auto">
            <a:xfrm>
              <a:off x="1395413" y="2892425"/>
              <a:ext cx="4371975" cy="1482725"/>
              <a:chOff x="1395098" y="3228435"/>
              <a:chExt cx="4372603" cy="1483613"/>
            </a:xfrm>
          </p:grpSpPr>
          <p:sp>
            <p:nvSpPr>
              <p:cNvPr id="5" name="Rounded Rectangle 4"/>
              <p:cNvSpPr/>
              <p:nvPr/>
            </p:nvSpPr>
            <p:spPr bwMode="auto">
              <a:xfrm>
                <a:off x="1395098" y="3228435"/>
                <a:ext cx="4372603" cy="1483613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r>
                  <a:rPr lang="en-US" dirty="0">
                    <a:solidFill>
                      <a:schemeClr val="tx1"/>
                    </a:solidFill>
                    <a:latin typeface="Monotype Corsiva"/>
                    <a:cs typeface="Monotype Corsiva"/>
                  </a:rPr>
                  <a:t>PsychoPy </a:t>
                </a:r>
                <a:r>
                  <a:rPr lang="en-US" dirty="0">
                    <a:solidFill>
                      <a:schemeClr val="tx1"/>
                    </a:solidFill>
                    <a:latin typeface="Arial" charset="0"/>
                  </a:rPr>
                  <a:t>Library</a:t>
                </a:r>
              </a:p>
            </p:txBody>
          </p:sp>
          <p:grpSp>
            <p:nvGrpSpPr>
              <p:cNvPr id="15" name="Group 13"/>
              <p:cNvGrpSpPr>
                <a:grpSpLocks/>
              </p:cNvGrpSpPr>
              <p:nvPr/>
            </p:nvGrpSpPr>
            <p:grpSpPr bwMode="auto">
              <a:xfrm>
                <a:off x="1615279" y="3907085"/>
                <a:ext cx="3932241" cy="621828"/>
                <a:chOff x="1337807" y="4090220"/>
                <a:chExt cx="3932241" cy="621828"/>
              </a:xfrm>
            </p:grpSpPr>
            <p:sp>
              <p:nvSpPr>
                <p:cNvPr id="6" name="Rounded Rectangle 5"/>
                <p:cNvSpPr/>
                <p:nvPr/>
              </p:nvSpPr>
              <p:spPr bwMode="auto">
                <a:xfrm>
                  <a:off x="1338320" y="4089839"/>
                  <a:ext cx="1184445" cy="622673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algn="ctr">
                    <a:defRPr/>
                  </a:pPr>
                  <a:r>
                    <a:rPr lang="en-US" sz="1800">
                      <a:solidFill>
                        <a:schemeClr val="tx1"/>
                      </a:solidFill>
                      <a:latin typeface="Arial" pitchFamily="-108" charset="0"/>
                    </a:rPr>
                    <a:t>stimuli</a:t>
                  </a:r>
                </a:p>
              </p:txBody>
            </p:sp>
            <p:sp>
              <p:nvSpPr>
                <p:cNvPr id="7" name="Rounded Rectangle 6"/>
                <p:cNvSpPr/>
                <p:nvPr/>
              </p:nvSpPr>
              <p:spPr bwMode="auto">
                <a:xfrm>
                  <a:off x="2711705" y="4089839"/>
                  <a:ext cx="1184445" cy="622673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algn="ctr">
                    <a:defRPr/>
                  </a:pPr>
                  <a:r>
                    <a:rPr lang="en-US" sz="1800" dirty="0">
                      <a:solidFill>
                        <a:schemeClr val="tx1"/>
                      </a:solidFill>
                      <a:latin typeface="Arial" pitchFamily="-108" charset="0"/>
                    </a:rPr>
                    <a:t>timing</a:t>
                  </a:r>
                </a:p>
              </p:txBody>
            </p:sp>
            <p:sp>
              <p:nvSpPr>
                <p:cNvPr id="8" name="Rounded Rectangle 7"/>
                <p:cNvSpPr/>
                <p:nvPr/>
              </p:nvSpPr>
              <p:spPr bwMode="auto">
                <a:xfrm>
                  <a:off x="4085090" y="4089839"/>
                  <a:ext cx="1184445" cy="622673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 algn="ctr">
                    <a:defRPr/>
                  </a:pPr>
                  <a:r>
                    <a:rPr lang="en-US" sz="1800" dirty="0">
                      <a:solidFill>
                        <a:schemeClr val="tx1"/>
                      </a:solidFill>
                      <a:latin typeface="Arial" pitchFamily="-108" charset="0"/>
                    </a:rPr>
                    <a:t>trial controls</a:t>
                  </a:r>
                </a:p>
              </p:txBody>
            </p:sp>
          </p:grpSp>
        </p:grpSp>
        <p:sp>
          <p:nvSpPr>
            <p:cNvPr id="23562" name="TextBox 19"/>
            <p:cNvSpPr txBox="1">
              <a:spLocks noChangeArrowheads="1"/>
            </p:cNvSpPr>
            <p:nvPr/>
          </p:nvSpPr>
          <p:spPr bwMode="auto">
            <a:xfrm>
              <a:off x="6718300" y="3400425"/>
              <a:ext cx="2197100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600" dirty="0"/>
                <a:t>Like a </a:t>
              </a:r>
              <a:r>
                <a:rPr lang="en-US" sz="1600" dirty="0" err="1"/>
                <a:t>Matlab</a:t>
              </a:r>
              <a:r>
                <a:rPr lang="en-US" sz="1600" dirty="0"/>
                <a:t> ‘toolbox’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154087" y="1378017"/>
            <a:ext cx="6989912" cy="781836"/>
            <a:chOff x="1763713" y="1095375"/>
            <a:chExt cx="7380287" cy="825500"/>
          </a:xfrm>
        </p:grpSpPr>
        <p:sp>
          <p:nvSpPr>
            <p:cNvPr id="21" name="Rounded Rectangle 20"/>
            <p:cNvSpPr/>
            <p:nvPr/>
          </p:nvSpPr>
          <p:spPr bwMode="auto">
            <a:xfrm>
              <a:off x="1763713" y="1095375"/>
              <a:ext cx="4371975" cy="8255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Monotype Corsiva"/>
                  <a:cs typeface="Monotype Corsiva"/>
                </a:rPr>
                <a:t>PsychoPy </a:t>
              </a:r>
              <a:r>
                <a:rPr lang="en-US" dirty="0">
                  <a:solidFill>
                    <a:schemeClr val="tx1"/>
                  </a:solidFill>
                  <a:latin typeface="Arial" charset="0"/>
                </a:rPr>
                <a:t>Builder</a:t>
              </a:r>
            </a:p>
          </p:txBody>
        </p:sp>
        <p:sp>
          <p:nvSpPr>
            <p:cNvPr id="24" name="TextBox 16"/>
            <p:cNvSpPr txBox="1">
              <a:spLocks noChangeArrowheads="1"/>
            </p:cNvSpPr>
            <p:nvPr/>
          </p:nvSpPr>
          <p:spPr bwMode="auto">
            <a:xfrm>
              <a:off x="6718300" y="1208986"/>
              <a:ext cx="2425700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600" dirty="0" smtClean="0"/>
                <a:t>For non-programmers and teaching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76242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goal of </a:t>
            </a:r>
            <a:r>
              <a:rPr lang="en-US" i="1" baseline="0" dirty="0" smtClean="0"/>
              <a:t>PsychoPy</a:t>
            </a:r>
            <a:endParaRPr lang="en-US" i="1" dirty="0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685800" y="2179638"/>
            <a:ext cx="7772400" cy="3916362"/>
          </a:xfrm>
        </p:spPr>
        <p:txBody>
          <a:bodyPr/>
          <a:lstStyle/>
          <a:p>
            <a:pPr marL="449263" indent="-449263"/>
            <a:r>
              <a:rPr lang="en-US" dirty="0" smtClean="0"/>
              <a:t>To enable scientists to run as wide a range of experiments as possible, as easily as possible, with standard computer hardware</a:t>
            </a:r>
          </a:p>
          <a:p>
            <a:pPr marL="449263" indent="-449263"/>
            <a:r>
              <a:rPr lang="en-US" dirty="0" smtClean="0"/>
              <a:t>A single piece of software; </a:t>
            </a:r>
            <a:br>
              <a:rPr lang="en-US" dirty="0" smtClean="0"/>
            </a:br>
            <a:r>
              <a:rPr lang="en-US" dirty="0" smtClean="0">
                <a:latin typeface="Monotype Corsiva"/>
                <a:cs typeface="Monotype Corsiva"/>
              </a:rPr>
              <a:t>precise </a:t>
            </a:r>
            <a:r>
              <a:rPr lang="en-US" dirty="0" smtClean="0"/>
              <a:t>enough for psychophysics</a:t>
            </a:r>
            <a:br>
              <a:rPr lang="en-US" dirty="0" smtClean="0"/>
            </a:br>
            <a:r>
              <a:rPr lang="en-US" dirty="0" smtClean="0">
                <a:latin typeface="Monotype Corsiva"/>
                <a:cs typeface="Monotype Corsiva"/>
              </a:rPr>
              <a:t>intuitive </a:t>
            </a:r>
            <a:r>
              <a:rPr lang="en-US" dirty="0" smtClean="0"/>
              <a:t>enough for undergraduate psychology</a:t>
            </a:r>
            <a:br>
              <a:rPr lang="en-US" dirty="0" smtClean="0"/>
            </a:br>
            <a:r>
              <a:rPr lang="en-US" dirty="0" smtClean="0">
                <a:latin typeface="Monotype Corsiva"/>
                <a:cs typeface="Monotype Corsiva"/>
              </a:rPr>
              <a:t>flexible </a:t>
            </a:r>
            <a:r>
              <a:rPr lang="en-US" dirty="0" smtClean="0"/>
              <a:t>enough for everything else</a:t>
            </a:r>
          </a:p>
        </p:txBody>
      </p:sp>
    </p:spTree>
    <p:extLst>
      <p:ext uri="{BB962C8B-B14F-4D97-AF65-F5344CB8AC3E}">
        <p14:creationId xmlns:p14="http://schemas.microsoft.com/office/powerpoint/2010/main" val="1654119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r>
              <a:rPr lang="en-US" sz="2000" dirty="0" smtClean="0"/>
              <a:t>Very wide range of stimuli available</a:t>
            </a:r>
            <a:r>
              <a:rPr lang="en-US" sz="1600" dirty="0" smtClean="0"/>
              <a:t> (photos, movies, text, sounds, geometric shapes and mathematical textures like sinusoids)</a:t>
            </a:r>
          </a:p>
          <a:p>
            <a:pPr algn="r"/>
            <a:r>
              <a:rPr lang="en-US" sz="2000" dirty="0" smtClean="0"/>
              <a:t>Python based (free, cross-platform, general purpose)</a:t>
            </a:r>
          </a:p>
          <a:p>
            <a:pPr algn="r"/>
            <a:r>
              <a:rPr lang="en-US" sz="2000" dirty="0" smtClean="0"/>
              <a:t>Calibration tools</a:t>
            </a:r>
          </a:p>
          <a:p>
            <a:pPr algn="r"/>
            <a:r>
              <a:rPr lang="en-US" sz="2000" dirty="0" smtClean="0"/>
              <a:t>Wide range of units </a:t>
            </a:r>
          </a:p>
          <a:p>
            <a:pPr algn="r"/>
            <a:r>
              <a:rPr lang="en-US" sz="2000" dirty="0" smtClean="0"/>
              <a:t>Dynamic stimuli</a:t>
            </a:r>
          </a:p>
          <a:p>
            <a:pPr algn="r"/>
            <a:r>
              <a:rPr lang="en-US" sz="2000" dirty="0" smtClean="0"/>
              <a:t>Good temporal precision</a:t>
            </a:r>
          </a:p>
          <a:p>
            <a:pPr algn="r"/>
            <a:r>
              <a:rPr lang="en-US" sz="2000" dirty="0" smtClean="0"/>
              <a:t>Easy install (and auto-update)</a:t>
            </a:r>
          </a:p>
          <a:p>
            <a:pPr algn="r"/>
            <a:r>
              <a:rPr lang="en-US" sz="2000" dirty="0" smtClean="0"/>
              <a:t>Good documentation and lots of demos</a:t>
            </a:r>
          </a:p>
          <a:p>
            <a:pPr algn="r"/>
            <a:r>
              <a:rPr lang="en-US" sz="2000" dirty="0" smtClean="0"/>
              <a:t>Active community (</a:t>
            </a:r>
            <a:r>
              <a:rPr lang="en-US" sz="2000" dirty="0" err="1" smtClean="0"/>
              <a:t>devs</a:t>
            </a:r>
            <a:r>
              <a:rPr lang="en-US" sz="2000" dirty="0" smtClean="0"/>
              <a:t> and users)</a:t>
            </a:r>
          </a:p>
        </p:txBody>
      </p:sp>
    </p:spTree>
    <p:extLst>
      <p:ext uri="{BB962C8B-B14F-4D97-AF65-F5344CB8AC3E}">
        <p14:creationId xmlns:p14="http://schemas.microsoft.com/office/powerpoint/2010/main" val="1705217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</a:t>
            </a:r>
            <a:r>
              <a:rPr lang="en-US" dirty="0" smtClean="0"/>
              <a:t>documentation: </a:t>
            </a:r>
          </a:p>
          <a:p>
            <a:pPr lvl="1"/>
            <a:r>
              <a:rPr lang="en-US" dirty="0">
                <a:hlinkClick r:id="rId2"/>
              </a:rPr>
              <a:t>http://www.psychopy.org/</a:t>
            </a:r>
            <a:r>
              <a:rPr lang="en-US" dirty="0" smtClean="0">
                <a:hlinkClick r:id="rId2"/>
              </a:rPr>
              <a:t>documentation.html</a:t>
            </a:r>
            <a:r>
              <a:rPr lang="en-US" dirty="0" smtClean="0"/>
              <a:t> </a:t>
            </a:r>
          </a:p>
          <a:p>
            <a:r>
              <a:rPr lang="en-US" dirty="0"/>
              <a:t>Reference pages (API): 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://www.psychopy.org/api/</a:t>
            </a:r>
            <a:r>
              <a:rPr lang="en-US" dirty="0" smtClean="0">
                <a:hlinkClick r:id="rId3"/>
              </a:rPr>
              <a:t>api.html</a:t>
            </a:r>
            <a:r>
              <a:rPr lang="en-US" dirty="0" smtClean="0"/>
              <a:t> </a:t>
            </a:r>
          </a:p>
          <a:p>
            <a:r>
              <a:rPr lang="en-US" dirty="0" smtClean="0"/>
              <a:t>Recipes (how-</a:t>
            </a:r>
            <a:r>
              <a:rPr lang="en-US" dirty="0" err="1" smtClean="0"/>
              <a:t>tos</a:t>
            </a:r>
            <a:r>
              <a:rPr lang="en-US" dirty="0" smtClean="0"/>
              <a:t>):</a:t>
            </a:r>
          </a:p>
          <a:p>
            <a:pPr lvl="1"/>
            <a:r>
              <a:rPr lang="en-US" dirty="0">
                <a:hlinkClick r:id="rId4"/>
              </a:rPr>
              <a:t>http://www.psychopy.org/recipes/</a:t>
            </a:r>
            <a:r>
              <a:rPr lang="en-US" dirty="0" smtClean="0">
                <a:hlinkClick r:id="rId4"/>
              </a:rPr>
              <a:t>recipes.html</a:t>
            </a:r>
            <a:r>
              <a:rPr lang="en-US" dirty="0" smtClean="0"/>
              <a:t> </a:t>
            </a:r>
          </a:p>
          <a:p>
            <a:r>
              <a:rPr lang="en-US" dirty="0" smtClean="0"/>
              <a:t>Downloadable </a:t>
            </a:r>
            <a:r>
              <a:rPr lang="en-US" dirty="0" err="1" smtClean="0"/>
              <a:t>pdf</a:t>
            </a:r>
            <a:r>
              <a:rPr lang="en-US" dirty="0" smtClean="0"/>
              <a:t> manual:</a:t>
            </a:r>
          </a:p>
          <a:p>
            <a:pPr lvl="1"/>
            <a:r>
              <a:rPr lang="en-US" dirty="0">
                <a:hlinkClick r:id="rId5"/>
              </a:rPr>
              <a:t>http://www.psychopy.org/</a:t>
            </a:r>
            <a:r>
              <a:rPr lang="en-US" dirty="0" smtClean="0">
                <a:hlinkClick r:id="rId5"/>
              </a:rPr>
              <a:t>PsychoPyManual.pdf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083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Presenting visual stimuli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39466" y="1765878"/>
            <a:ext cx="750656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0000FF"/>
                </a:solidFill>
              </a:rPr>
              <a:t>from</a:t>
            </a:r>
            <a:r>
              <a:rPr lang="en-US" sz="1800" dirty="0" smtClean="0">
                <a:solidFill>
                  <a:srgbClr val="0000FF"/>
                </a:solidFill>
              </a:rPr>
              <a:t> </a:t>
            </a:r>
            <a:r>
              <a:rPr lang="en-US" sz="1800" dirty="0" err="1"/>
              <a:t>psychopy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0000FF"/>
                </a:solidFill>
              </a:rPr>
              <a:t>import</a:t>
            </a:r>
            <a:r>
              <a:rPr lang="en-US" sz="1800" dirty="0">
                <a:solidFill>
                  <a:srgbClr val="0000FF"/>
                </a:solidFill>
              </a:rPr>
              <a:t> </a:t>
            </a:r>
            <a:r>
              <a:rPr lang="en-US" sz="1800" dirty="0"/>
              <a:t>core, visual, </a:t>
            </a:r>
            <a:r>
              <a:rPr lang="en-US" sz="1800" dirty="0" smtClean="0"/>
              <a:t>event</a:t>
            </a:r>
          </a:p>
          <a:p>
            <a:endParaRPr lang="en-US" sz="1800" dirty="0" smtClean="0"/>
          </a:p>
          <a:p>
            <a:r>
              <a:rPr lang="en-US" sz="1800" dirty="0"/>
              <a:t>w</a:t>
            </a:r>
            <a:r>
              <a:rPr lang="en-US" sz="1800" dirty="0" smtClean="0"/>
              <a:t>in </a:t>
            </a:r>
            <a:r>
              <a:rPr lang="en-US" sz="1800" dirty="0"/>
              <a:t>= </a:t>
            </a:r>
            <a:r>
              <a:rPr lang="en-US" sz="1800" dirty="0" err="1"/>
              <a:t>visual.Window</a:t>
            </a:r>
            <a:r>
              <a:rPr lang="en-US" sz="1800" dirty="0"/>
              <a:t>([</a:t>
            </a:r>
            <a:r>
              <a:rPr lang="en-US" sz="1800" dirty="0" smtClean="0"/>
              <a:t>400,400])</a:t>
            </a:r>
          </a:p>
          <a:p>
            <a:endParaRPr lang="en-US" sz="1800" dirty="0" smtClean="0"/>
          </a:p>
          <a:p>
            <a:r>
              <a:rPr lang="en-US" sz="1800" dirty="0" smtClean="0">
                <a:solidFill>
                  <a:srgbClr val="008000"/>
                </a:solidFill>
              </a:rPr>
              <a:t>#</a:t>
            </a:r>
            <a:r>
              <a:rPr lang="en-US" sz="1800" dirty="0" err="1" smtClean="0">
                <a:solidFill>
                  <a:srgbClr val="008000"/>
                </a:solidFill>
              </a:rPr>
              <a:t>initialise</a:t>
            </a:r>
            <a:r>
              <a:rPr lang="en-US" sz="1800" dirty="0" smtClean="0">
                <a:solidFill>
                  <a:srgbClr val="008000"/>
                </a:solidFill>
              </a:rPr>
              <a:t> some stimuli</a:t>
            </a:r>
          </a:p>
          <a:p>
            <a:r>
              <a:rPr lang="en-US" sz="1800" dirty="0" err="1" smtClean="0"/>
              <a:t>gabor</a:t>
            </a:r>
            <a:r>
              <a:rPr lang="en-US" sz="1800" dirty="0" smtClean="0"/>
              <a:t> </a:t>
            </a:r>
            <a:r>
              <a:rPr lang="en-US" sz="1800" dirty="0"/>
              <a:t>= </a:t>
            </a:r>
            <a:r>
              <a:rPr lang="en-US" sz="1800" dirty="0" err="1"/>
              <a:t>visual.GratingStim</a:t>
            </a:r>
            <a:r>
              <a:rPr lang="en-US" sz="1800" dirty="0"/>
              <a:t>(</a:t>
            </a:r>
            <a:r>
              <a:rPr lang="en-US" sz="1800" dirty="0" err="1"/>
              <a:t>myWin</a:t>
            </a:r>
            <a:r>
              <a:rPr lang="en-US" sz="1800" dirty="0" smtClean="0"/>
              <a:t>, </a:t>
            </a:r>
            <a:r>
              <a:rPr lang="en-US" sz="1800" dirty="0" err="1" smtClean="0"/>
              <a:t>tex</a:t>
            </a:r>
            <a:r>
              <a:rPr lang="en-US" sz="1800" dirty="0"/>
              <a:t>="sin"</a:t>
            </a:r>
            <a:r>
              <a:rPr lang="en-US" sz="1800" dirty="0" smtClean="0"/>
              <a:t>, mask</a:t>
            </a:r>
            <a:r>
              <a:rPr lang="en-US" sz="1800" dirty="0"/>
              <a:t>="gauss"</a:t>
            </a:r>
            <a:r>
              <a:rPr lang="en-US" sz="1800" dirty="0" smtClean="0"/>
              <a:t>, 	</a:t>
            </a:r>
            <a:r>
              <a:rPr lang="en-US" sz="1800" dirty="0" err="1" smtClean="0"/>
              <a:t>texRes</a:t>
            </a:r>
            <a:r>
              <a:rPr lang="en-US" sz="1800" dirty="0"/>
              <a:t>=256</a:t>
            </a:r>
            <a:r>
              <a:rPr lang="en-US" sz="1800" dirty="0" smtClean="0"/>
              <a:t>, size</a:t>
            </a:r>
            <a:r>
              <a:rPr lang="en-US" sz="1800" dirty="0"/>
              <a:t>=[1.0,1.0], </a:t>
            </a:r>
            <a:r>
              <a:rPr lang="en-US" sz="1800" dirty="0" err="1"/>
              <a:t>sf</a:t>
            </a:r>
            <a:r>
              <a:rPr lang="en-US" sz="1800" dirty="0"/>
              <a:t>=[4,0], </a:t>
            </a:r>
            <a:r>
              <a:rPr lang="en-US" sz="1800" dirty="0" err="1"/>
              <a:t>ori</a:t>
            </a:r>
            <a:r>
              <a:rPr lang="en-US" sz="1800" dirty="0"/>
              <a:t> = 0, name='gabor1'</a:t>
            </a:r>
            <a:r>
              <a:rPr lang="en-US" sz="1800" dirty="0" smtClean="0"/>
              <a:t>)</a:t>
            </a:r>
          </a:p>
          <a:p>
            <a:r>
              <a:rPr lang="en-US" sz="1800" dirty="0" err="1" smtClean="0"/>
              <a:t>trialClock</a:t>
            </a:r>
            <a:r>
              <a:rPr lang="en-US" sz="1800" dirty="0" smtClean="0"/>
              <a:t> </a:t>
            </a:r>
            <a:r>
              <a:rPr lang="en-US" sz="1800" dirty="0"/>
              <a:t>= </a:t>
            </a:r>
            <a:r>
              <a:rPr lang="en-US" sz="1800" dirty="0" err="1"/>
              <a:t>core.Clock</a:t>
            </a:r>
            <a:r>
              <a:rPr lang="en-US" sz="1800" dirty="0"/>
              <a:t>(</a:t>
            </a:r>
            <a:r>
              <a:rPr lang="en-US" sz="1800" dirty="0" smtClean="0"/>
              <a:t>)</a:t>
            </a:r>
          </a:p>
          <a:p>
            <a:endParaRPr lang="en-US" sz="1800" dirty="0" smtClean="0"/>
          </a:p>
          <a:p>
            <a:r>
              <a:rPr lang="en-US" sz="1800" dirty="0" smtClean="0">
                <a:solidFill>
                  <a:srgbClr val="008000"/>
                </a:solidFill>
              </a:rPr>
              <a:t>#</a:t>
            </a:r>
            <a:r>
              <a:rPr lang="en-US" sz="1800" dirty="0">
                <a:solidFill>
                  <a:srgbClr val="008000"/>
                </a:solidFill>
              </a:rPr>
              <a:t>repeat drawing for each </a:t>
            </a:r>
            <a:r>
              <a:rPr lang="en-US" sz="1800" dirty="0" smtClean="0">
                <a:solidFill>
                  <a:srgbClr val="008000"/>
                </a:solidFill>
              </a:rPr>
              <a:t>frame</a:t>
            </a:r>
          </a:p>
          <a:p>
            <a:r>
              <a:rPr lang="en-US" sz="1800" dirty="0" smtClean="0"/>
              <a:t>while </a:t>
            </a:r>
            <a:r>
              <a:rPr lang="en-US" sz="1800" dirty="0" err="1"/>
              <a:t>trialClock.getTime</a:t>
            </a:r>
            <a:r>
              <a:rPr lang="en-US" sz="1800" dirty="0"/>
              <a:t>()</a:t>
            </a:r>
            <a:r>
              <a:rPr lang="en-US" sz="1800" dirty="0" smtClean="0"/>
              <a:t>&lt;</a:t>
            </a:r>
            <a:r>
              <a:rPr lang="en-US" sz="1800" dirty="0" smtClean="0"/>
              <a:t>0.25</a:t>
            </a:r>
            <a:r>
              <a:rPr lang="en-US" sz="1800" dirty="0" smtClean="0"/>
              <a:t>:</a:t>
            </a:r>
            <a:endParaRPr lang="en-US" sz="1800" dirty="0" smtClean="0"/>
          </a:p>
          <a:p>
            <a:r>
              <a:rPr lang="en-US" sz="1800" dirty="0" smtClean="0"/>
              <a:t>    </a:t>
            </a:r>
            <a:r>
              <a:rPr lang="en-US" sz="1800" dirty="0" err="1"/>
              <a:t>gabor.setPhase</a:t>
            </a:r>
            <a:r>
              <a:rPr lang="en-US" sz="1800" dirty="0"/>
              <a:t>(0.01,'+'</a:t>
            </a:r>
            <a:r>
              <a:rPr lang="en-US" sz="1800" dirty="0" smtClean="0"/>
              <a:t>)</a:t>
            </a:r>
          </a:p>
          <a:p>
            <a:r>
              <a:rPr lang="en-US" sz="1800" dirty="0" smtClean="0"/>
              <a:t>    </a:t>
            </a:r>
            <a:r>
              <a:rPr lang="en-US" sz="1800" dirty="0" err="1"/>
              <a:t>gabor.draw</a:t>
            </a:r>
            <a:r>
              <a:rPr lang="en-US" sz="1800" dirty="0"/>
              <a:t>(</a:t>
            </a:r>
            <a:r>
              <a:rPr lang="en-US" sz="1800" dirty="0" smtClean="0"/>
              <a:t>)</a:t>
            </a:r>
          </a:p>
          <a:p>
            <a:r>
              <a:rPr lang="en-US" sz="1800" dirty="0" smtClean="0"/>
              <a:t>    </a:t>
            </a:r>
            <a:r>
              <a:rPr lang="en-US" sz="1800" dirty="0" err="1"/>
              <a:t>myWin.flip</a:t>
            </a:r>
            <a:r>
              <a:rPr lang="en-US" sz="18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7168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by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aren't 'dropping' frames then the most precise timing method is to use a fixed number of screen frames</a:t>
            </a:r>
          </a:p>
          <a:p>
            <a:pPr lvl="1"/>
            <a:r>
              <a:rPr lang="en-US" dirty="0">
                <a:solidFill>
                  <a:srgbClr val="008000"/>
                </a:solidFill>
              </a:rPr>
              <a:t>#repeat drawing for each frame</a:t>
            </a:r>
          </a:p>
          <a:p>
            <a:pPr lvl="1"/>
            <a:r>
              <a:rPr lang="en-US" strike="sngStrike" dirty="0">
                <a:solidFill>
                  <a:srgbClr val="FF0000"/>
                </a:solidFill>
              </a:rPr>
              <a:t>while </a:t>
            </a:r>
            <a:r>
              <a:rPr lang="en-US" strike="sngStrike" dirty="0" err="1" smtClean="0">
                <a:solidFill>
                  <a:srgbClr val="FF0000"/>
                </a:solidFill>
              </a:rPr>
              <a:t>trialClock.getTime</a:t>
            </a:r>
            <a:r>
              <a:rPr lang="en-US" strike="sngStrike" dirty="0" smtClean="0">
                <a:solidFill>
                  <a:srgbClr val="FF0000"/>
                </a:solidFill>
              </a:rPr>
              <a:t>()&lt;0.25:</a:t>
            </a:r>
            <a:endParaRPr lang="en-US" strike="sngStrike" dirty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for frame in range(15):</a:t>
            </a:r>
            <a:r>
              <a:rPr lang="en-US" dirty="0" smtClean="0">
                <a:solidFill>
                  <a:srgbClr val="008000"/>
                </a:solidFill>
              </a:rPr>
              <a:t> #15 frames at 60Hz = 250ms</a:t>
            </a:r>
            <a:r>
              <a:rPr lang="en-US" dirty="0" smtClean="0"/>
              <a:t>    </a:t>
            </a:r>
          </a:p>
          <a:p>
            <a:pPr lvl="1"/>
            <a:r>
              <a:rPr lang="en-US" dirty="0" smtClean="0"/>
              <a:t>	</a:t>
            </a:r>
            <a:r>
              <a:rPr lang="en-US" dirty="0" err="1" smtClean="0"/>
              <a:t>gabor.setPhase</a:t>
            </a:r>
            <a:r>
              <a:rPr lang="en-US" dirty="0"/>
              <a:t>(0.01,'+')</a:t>
            </a:r>
          </a:p>
          <a:p>
            <a:pPr lvl="1"/>
            <a:r>
              <a:rPr lang="en-US" dirty="0"/>
              <a:t>    </a:t>
            </a:r>
            <a:r>
              <a:rPr lang="en-US" dirty="0" err="1"/>
              <a:t>gabor.draw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    </a:t>
            </a:r>
            <a:r>
              <a:rPr lang="en-US" dirty="0" err="1"/>
              <a:t>myWin.flip</a:t>
            </a:r>
            <a:r>
              <a:rPr lang="en-US" dirty="0"/>
              <a:t>()</a:t>
            </a:r>
          </a:p>
          <a:p>
            <a:r>
              <a:rPr lang="en-US" dirty="0" smtClean="0"/>
              <a:t>You can test the frame intervals on your computer using the </a:t>
            </a:r>
            <a:r>
              <a:rPr lang="en-US" i="1" dirty="0" err="1" smtClean="0"/>
              <a:t>timeByFrames</a:t>
            </a:r>
            <a:r>
              <a:rPr lang="en-US" dirty="0" smtClean="0"/>
              <a:t> demo</a:t>
            </a:r>
          </a:p>
        </p:txBody>
      </p:sp>
    </p:spTree>
    <p:extLst>
      <p:ext uri="{BB962C8B-B14F-4D97-AF65-F5344CB8AC3E}">
        <p14:creationId xmlns:p14="http://schemas.microsoft.com/office/powerpoint/2010/main" val="717416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477838" y="2054225"/>
            <a:ext cx="3644900" cy="3086100"/>
          </a:xfrm>
          <a:prstGeom prst="rect">
            <a:avLst/>
          </a:prstGeom>
          <a:solidFill>
            <a:srgbClr val="FFF0D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4446588" y="1463675"/>
            <a:ext cx="4256087" cy="4646613"/>
          </a:xfrm>
          <a:prstGeom prst="rect">
            <a:avLst/>
          </a:prstGeom>
          <a:solidFill>
            <a:srgbClr val="FFF0D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4602163" y="1709738"/>
            <a:ext cx="3930650" cy="2471737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Computers and graphics</a:t>
            </a:r>
            <a:endParaRPr lang="en-US" dirty="0"/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657225" y="2266950"/>
            <a:ext cx="3286125" cy="2640013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/>
              <a:t>Monitor</a:t>
            </a:r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4735513" y="1789113"/>
            <a:ext cx="3686175" cy="265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look-up table (CLUT)</a:t>
            </a:r>
          </a:p>
        </p:txBody>
      </p:sp>
      <p:cxnSp>
        <p:nvCxnSpPr>
          <p:cNvPr id="43016" name="AutoShape 8"/>
          <p:cNvCxnSpPr>
            <a:cxnSpLocks noChangeShapeType="1"/>
            <a:stCxn id="43014" idx="0"/>
            <a:endCxn id="43015" idx="0"/>
          </p:cNvCxnSpPr>
          <p:nvPr/>
        </p:nvCxnSpPr>
        <p:spPr bwMode="auto">
          <a:xfrm rot="16200000">
            <a:off x="4200525" y="-111124"/>
            <a:ext cx="477837" cy="4278312"/>
          </a:xfrm>
          <a:prstGeom prst="bentConnector3">
            <a:avLst>
              <a:gd name="adj1" fmla="val 192669"/>
            </a:avLst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3017" name="Rectangle 9"/>
          <p:cNvSpPr>
            <a:spLocks noChangeArrowheads="1"/>
          </p:cNvSpPr>
          <p:nvPr/>
        </p:nvSpPr>
        <p:spPr bwMode="auto">
          <a:xfrm>
            <a:off x="4735513" y="2054225"/>
            <a:ext cx="3686175" cy="568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frame buffer</a:t>
            </a:r>
          </a:p>
        </p:txBody>
      </p:sp>
      <p:sp>
        <p:nvSpPr>
          <p:cNvPr id="43019" name="Rectangle 11"/>
          <p:cNvSpPr>
            <a:spLocks noChangeArrowheads="1"/>
          </p:cNvSpPr>
          <p:nvPr/>
        </p:nvSpPr>
        <p:spPr bwMode="auto">
          <a:xfrm>
            <a:off x="6997700" y="3044825"/>
            <a:ext cx="1423988" cy="8921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Graphics</a:t>
            </a:r>
            <a:br>
              <a:rPr lang="en-US"/>
            </a:br>
            <a:r>
              <a:rPr lang="en-US"/>
              <a:t>memory</a:t>
            </a:r>
          </a:p>
        </p:txBody>
      </p:sp>
      <p:sp>
        <p:nvSpPr>
          <p:cNvPr id="43023" name="Rectangle 15"/>
          <p:cNvSpPr>
            <a:spLocks noChangeArrowheads="1"/>
          </p:cNvSpPr>
          <p:nvPr/>
        </p:nvSpPr>
        <p:spPr bwMode="auto">
          <a:xfrm>
            <a:off x="6997700" y="4371975"/>
            <a:ext cx="1423988" cy="1247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Main</a:t>
            </a:r>
            <a:br>
              <a:rPr lang="en-US"/>
            </a:br>
            <a:r>
              <a:rPr lang="en-US"/>
              <a:t>memory</a:t>
            </a:r>
          </a:p>
        </p:txBody>
      </p:sp>
      <p:sp>
        <p:nvSpPr>
          <p:cNvPr id="43024" name="AutoShape 16"/>
          <p:cNvSpPr>
            <a:spLocks noChangeArrowheads="1"/>
          </p:cNvSpPr>
          <p:nvPr/>
        </p:nvSpPr>
        <p:spPr bwMode="auto">
          <a:xfrm>
            <a:off x="6022975" y="4625975"/>
            <a:ext cx="1112838" cy="741363"/>
          </a:xfrm>
          <a:prstGeom prst="leftRightArrow">
            <a:avLst>
              <a:gd name="adj1" fmla="val 75454"/>
              <a:gd name="adj2" fmla="val 33809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6" name="Rectangle 18"/>
          <p:cNvSpPr>
            <a:spLocks noChangeArrowheads="1"/>
          </p:cNvSpPr>
          <p:nvPr/>
        </p:nvSpPr>
        <p:spPr bwMode="auto">
          <a:xfrm>
            <a:off x="4446588" y="6110288"/>
            <a:ext cx="4256087" cy="495300"/>
          </a:xfrm>
          <a:prstGeom prst="rect">
            <a:avLst/>
          </a:prstGeom>
          <a:solidFill>
            <a:srgbClr val="FFF0D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5" name="Rectangle 27"/>
          <p:cNvSpPr>
            <a:spLocks noChangeArrowheads="1"/>
          </p:cNvSpPr>
          <p:nvPr/>
        </p:nvSpPr>
        <p:spPr bwMode="auto">
          <a:xfrm>
            <a:off x="4759325" y="4610100"/>
            <a:ext cx="1423988" cy="7715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9" name="Rectangle 21"/>
          <p:cNvSpPr>
            <a:spLocks noChangeArrowheads="1"/>
          </p:cNvSpPr>
          <p:nvPr/>
        </p:nvSpPr>
        <p:spPr bwMode="auto">
          <a:xfrm>
            <a:off x="4916488" y="4773613"/>
            <a:ext cx="1111250" cy="4445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i="1">
                <a:solidFill>
                  <a:schemeClr val="bg1"/>
                </a:solidFill>
              </a:rPr>
              <a:t>C</a:t>
            </a:r>
            <a:r>
              <a:rPr lang="en-US">
                <a:solidFill>
                  <a:schemeClr val="bg1"/>
                </a:solidFill>
              </a:rPr>
              <a:t>PU</a:t>
            </a:r>
          </a:p>
        </p:txBody>
      </p:sp>
      <p:sp>
        <p:nvSpPr>
          <p:cNvPr id="43031" name="AutoShape 23"/>
          <p:cNvSpPr>
            <a:spLocks noChangeArrowheads="1"/>
          </p:cNvSpPr>
          <p:nvPr/>
        </p:nvSpPr>
        <p:spPr bwMode="auto">
          <a:xfrm>
            <a:off x="6022975" y="4625975"/>
            <a:ext cx="1112838" cy="741363"/>
          </a:xfrm>
          <a:prstGeom prst="leftRightArrow">
            <a:avLst>
              <a:gd name="adj1" fmla="val 75454"/>
              <a:gd name="adj2" fmla="val 33809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8" name="Rectangle 30"/>
          <p:cNvSpPr>
            <a:spLocks noChangeArrowheads="1"/>
          </p:cNvSpPr>
          <p:nvPr/>
        </p:nvSpPr>
        <p:spPr bwMode="auto">
          <a:xfrm>
            <a:off x="5113338" y="3300413"/>
            <a:ext cx="714375" cy="381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i="1">
                <a:solidFill>
                  <a:schemeClr val="bg1"/>
                </a:solidFill>
              </a:rPr>
              <a:t>G</a:t>
            </a:r>
            <a:r>
              <a:rPr lang="en-US">
                <a:solidFill>
                  <a:schemeClr val="bg1"/>
                </a:solidFill>
              </a:rPr>
              <a:t>PU</a:t>
            </a:r>
          </a:p>
        </p:txBody>
      </p:sp>
      <p:sp>
        <p:nvSpPr>
          <p:cNvPr id="43018" name="Rectangle 10"/>
          <p:cNvSpPr>
            <a:spLocks noChangeArrowheads="1"/>
          </p:cNvSpPr>
          <p:nvPr/>
        </p:nvSpPr>
        <p:spPr bwMode="auto">
          <a:xfrm>
            <a:off x="4602163" y="3044825"/>
            <a:ext cx="1729606" cy="89669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i="1">
                <a:solidFill>
                  <a:schemeClr val="bg1"/>
                </a:solidFill>
              </a:rPr>
              <a:t>G</a:t>
            </a:r>
            <a:r>
              <a:rPr lang="en-US">
                <a:solidFill>
                  <a:schemeClr val="bg1"/>
                </a:solidFill>
              </a:rPr>
              <a:t>PU</a:t>
            </a:r>
          </a:p>
        </p:txBody>
      </p:sp>
      <p:sp>
        <p:nvSpPr>
          <p:cNvPr id="43020" name="AutoShape 12"/>
          <p:cNvSpPr>
            <a:spLocks noChangeArrowheads="1"/>
          </p:cNvSpPr>
          <p:nvPr/>
        </p:nvSpPr>
        <p:spPr bwMode="auto">
          <a:xfrm>
            <a:off x="6022975" y="2867025"/>
            <a:ext cx="1112838" cy="1247775"/>
          </a:xfrm>
          <a:prstGeom prst="leftRightArrow">
            <a:avLst>
              <a:gd name="adj1" fmla="val 75454"/>
              <a:gd name="adj2" fmla="val 2252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7" name="AutoShape 29"/>
          <p:cNvSpPr>
            <a:spLocks noChangeArrowheads="1"/>
          </p:cNvSpPr>
          <p:nvPr/>
        </p:nvSpPr>
        <p:spPr bwMode="auto">
          <a:xfrm rot="5400000">
            <a:off x="5065712" y="2339976"/>
            <a:ext cx="811213" cy="1109662"/>
          </a:xfrm>
          <a:prstGeom prst="leftRightArrow">
            <a:avLst>
              <a:gd name="adj1" fmla="val 72537"/>
              <a:gd name="adj2" fmla="val 27736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9" name="AutoShape 31"/>
          <p:cNvSpPr>
            <a:spLocks noChangeArrowheads="1"/>
          </p:cNvSpPr>
          <p:nvPr/>
        </p:nvSpPr>
        <p:spPr bwMode="auto">
          <a:xfrm rot="5400000">
            <a:off x="4931569" y="4112419"/>
            <a:ext cx="1079500" cy="195262"/>
          </a:xfrm>
          <a:prstGeom prst="leftRightArrow">
            <a:avLst>
              <a:gd name="adj1" fmla="val 36593"/>
              <a:gd name="adj2" fmla="val 115279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5" name="AutoShape 17"/>
          <p:cNvSpPr>
            <a:spLocks noChangeArrowheads="1"/>
          </p:cNvSpPr>
          <p:nvPr/>
        </p:nvSpPr>
        <p:spPr bwMode="auto">
          <a:xfrm rot="5400000">
            <a:off x="4929187" y="3995738"/>
            <a:ext cx="1082675" cy="431800"/>
          </a:xfrm>
          <a:prstGeom prst="leftRightArrow">
            <a:avLst>
              <a:gd name="adj1" fmla="val 70037"/>
              <a:gd name="adj2" fmla="val 50019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99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3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9" grpId="0" animBg="1"/>
      <p:bldP spid="43035" grpId="0" animBg="1"/>
      <p:bldP spid="43018" grpId="0" animBg="1"/>
      <p:bldP spid="43020" grpId="0" animBg="1"/>
      <p:bldP spid="43025" grpId="0" animBg="1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Gill Sans MT"/>
        <a:ea typeface="ＭＳ Ｐゴシック"/>
        <a:cs typeface="ＭＳ Ｐゴシック"/>
      </a:majorFont>
      <a:minorFont>
        <a:latin typeface="Gill Sans MT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9113</TotalTime>
  <Words>993</Words>
  <Application>Microsoft Macintosh PowerPoint</Application>
  <PresentationFormat>On-screen Show (4:3)</PresentationFormat>
  <Paragraphs>141</Paragraphs>
  <Slides>16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Blank Presentation</vt:lpstr>
      <vt:lpstr>Jonathan Peirce</vt:lpstr>
      <vt:lpstr>Some history</vt:lpstr>
      <vt:lpstr>Architecture</vt:lpstr>
      <vt:lpstr>The goal of PsychoPy</vt:lpstr>
      <vt:lpstr>Features</vt:lpstr>
      <vt:lpstr>Documentation</vt:lpstr>
      <vt:lpstr>Presenting visual stimuli</vt:lpstr>
      <vt:lpstr>Timing by frames</vt:lpstr>
      <vt:lpstr>Computers and graphics</vt:lpstr>
      <vt:lpstr>General Principles</vt:lpstr>
      <vt:lpstr>Example: Use of textures</vt:lpstr>
      <vt:lpstr>Stimulus coordinates</vt:lpstr>
      <vt:lpstr>Colours/colors</vt:lpstr>
      <vt:lpstr>Controlling trials</vt:lpstr>
      <vt:lpstr>Saving data</vt:lpstr>
      <vt:lpstr>Saving data</vt:lpstr>
    </vt:vector>
  </TitlesOfParts>
  <Company>School of Psychology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Jonathan Peirce</dc:title>
  <dc:creator>Jon Peirce</dc:creator>
  <cp:lastModifiedBy>Jonathan Peirce</cp:lastModifiedBy>
  <cp:revision>201</cp:revision>
  <dcterms:created xsi:type="dcterms:W3CDTF">2012-01-24T09:03:11Z</dcterms:created>
  <dcterms:modified xsi:type="dcterms:W3CDTF">2013-03-25T18:23:33Z</dcterms:modified>
</cp:coreProperties>
</file>