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9" r:id="rId3"/>
    <p:sldId id="280" r:id="rId4"/>
    <p:sldId id="282" r:id="rId5"/>
    <p:sldId id="283" r:id="rId6"/>
    <p:sldId id="284" r:id="rId7"/>
    <p:sldId id="285" r:id="rId8"/>
    <p:sldId id="286" r:id="rId9"/>
    <p:sldId id="28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1" autoAdjust="0"/>
    <p:restoredTop sz="86351" autoAdjust="0"/>
  </p:normalViewPr>
  <p:slideViewPr>
    <p:cSldViewPr snapToGrid="0" snapToObjects="1">
      <p:cViewPr varScale="1">
        <p:scale>
          <a:sx n="62" d="100"/>
          <a:sy n="62" d="100"/>
        </p:scale>
        <p:origin x="-680" y="-120"/>
      </p:cViewPr>
      <p:guideLst>
        <p:guide orient="horz" pos="4064"/>
        <p:guide pos="3616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80"/>
    </p:cViewPr>
  </p:sorterViewPr>
  <p:notesViewPr>
    <p:cSldViewPr snapToGrid="0" snapToObjects="1">
      <p:cViewPr varScale="1">
        <p:scale>
          <a:sx n="47" d="100"/>
          <a:sy n="47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C9CBEFF7-DCB0-2847-9711-6BA89F485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7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52442F45-57E4-644D-B5F1-B3B3A1964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4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1CA05-9B08-424E-8B1B-77CAFC3BABFC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F788A-2919-3D4A-A863-28830F8EA856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33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953000"/>
            <a:ext cx="6400800" cy="1219200"/>
          </a:xfrm>
        </p:spPr>
        <p:txBody>
          <a:bodyPr/>
          <a:lstStyle>
            <a:lvl1pPr marL="0" indent="0" algn="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3C5B8-6B38-FE4E-A7A8-FD14D0ACA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312B9-892C-2F4C-8985-1AB7E5CDC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057400" cy="58674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54522-EA14-F74D-9305-E6972635E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10FDD-E563-EE4C-ACB0-EC5E20CEA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9C37E-45E5-2548-846F-2F13C4EE8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DC052-D4D5-B04B-8481-398B0DD4E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B9050-7E7D-5C43-B8B9-3A1CA4122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114E5-6ACD-F445-B2E4-258D9ADF9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99CDD-B4DA-0445-9337-3C349AE67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1D7A5-B887-F049-8399-7EA9EE513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07658-8991-464B-AA44-C6A68D662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1400" y="228600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3C988C8-ABAF-F344-8A6E-FA064BAC5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 descr="P4N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0" y="146948"/>
            <a:ext cx="1143983" cy="114398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" name="Picture 2" descr="UoN-UK-C-M.BlueRGB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" y="6073734"/>
            <a:ext cx="1800529" cy="7557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250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oN-UK-C-M.Blue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34" y="125813"/>
            <a:ext cx="2472066" cy="1037593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35438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Jonathan </a:t>
            </a:r>
            <a:r>
              <a:rPr lang="en-US" dirty="0"/>
              <a:t>Peirce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5060950"/>
            <a:ext cx="6400800" cy="1219200"/>
          </a:xfrm>
        </p:spPr>
        <p:txBody>
          <a:bodyPr/>
          <a:lstStyle/>
          <a:p>
            <a:pPr eaLnBrk="1" hangingPunct="1"/>
            <a:r>
              <a:rPr lang="en-US"/>
              <a:t>Nottingham Visual Neuroscience</a:t>
            </a:r>
            <a:br>
              <a:rPr lang="en-US"/>
            </a:br>
            <a:r>
              <a:rPr lang="en-US"/>
              <a:t>School of Psychology</a:t>
            </a:r>
            <a:br>
              <a:rPr lang="en-US"/>
            </a:br>
            <a:r>
              <a:rPr lang="en-US"/>
              <a:t>University of Nottingham</a:t>
            </a:r>
          </a:p>
        </p:txBody>
      </p:sp>
      <p:pic>
        <p:nvPicPr>
          <p:cNvPr id="9" name="Picture 8" descr="P4N_bann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3" y="1581526"/>
            <a:ext cx="7953735" cy="2651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psychopy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219075"/>
            <a:ext cx="1177925" cy="1177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9006" y="199564"/>
            <a:ext cx="2504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4150" indent="-184150" algn="l"/>
            <a:r>
              <a:rPr lang="en-US" sz="3600" dirty="0" smtClean="0">
                <a:latin typeface="Monotype Corsiva"/>
                <a:cs typeface="Monotype Corsiva"/>
              </a:rPr>
              <a:t>PsychoPy</a:t>
            </a:r>
            <a:br>
              <a:rPr lang="en-US" sz="3600" dirty="0" smtClean="0">
                <a:latin typeface="Monotype Corsiva"/>
                <a:cs typeface="Monotype Corsiva"/>
              </a:rPr>
            </a:br>
            <a:r>
              <a:rPr lang="en-US" sz="1200" dirty="0" smtClean="0">
                <a:latin typeface="Arial"/>
                <a:cs typeface="Arial"/>
              </a:rPr>
              <a:t>Psychology software</a:t>
            </a:r>
            <a:r>
              <a:rPr lang="en-US" sz="1200" baseline="0" dirty="0" smtClean="0">
                <a:latin typeface="Arial"/>
                <a:cs typeface="Arial"/>
              </a:rPr>
              <a:t> in Python</a:t>
            </a:r>
            <a:endParaRPr lang="en-US"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Workshop Overview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GB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 1: Python</a:t>
            </a:r>
            <a:endParaRPr lang="en-GB" dirty="0" smtClean="0">
              <a:effectLst/>
            </a:endParaRPr>
          </a:p>
          <a:p>
            <a:pPr rtl="0" eaLnBrk="1" fontAlgn="base" hangingPunct="1"/>
            <a:r>
              <a:rPr lang="en-GB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 2: PsychoPy coding</a:t>
            </a:r>
            <a:endParaRPr lang="en-GB" dirty="0" smtClean="0">
              <a:effectLst/>
            </a:endParaRPr>
          </a:p>
          <a:p>
            <a:pPr rtl="0" eaLnBrk="1" fontAlgn="base" hangingPunct="1"/>
            <a:r>
              <a:rPr lang="en-GB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 3: Analysis and advanced topics</a:t>
            </a:r>
          </a:p>
          <a:p>
            <a:pPr rtl="0" eaLnBrk="1" fontAlgn="base" hangingPunct="1"/>
            <a:endParaRPr lang="en-GB" dirty="0"/>
          </a:p>
          <a:p>
            <a:pPr rtl="0" eaLnBrk="1" fontAlgn="base" hangingPunct="1"/>
            <a:r>
              <a:rPr lang="en-GB" dirty="0" smtClean="0"/>
              <a:t>Materials available here:</a:t>
            </a:r>
          </a:p>
          <a:p>
            <a:pPr eaLnBrk="1" hangingPunct="1"/>
            <a:r>
              <a:rPr lang="en-GB" dirty="0"/>
              <a:t>	http://</a:t>
            </a:r>
            <a:r>
              <a:rPr lang="en-GB" dirty="0" err="1"/>
              <a:t>www.psychology.nottingham.ac.uk</a:t>
            </a:r>
            <a:r>
              <a:rPr lang="en-GB" dirty="0"/>
              <a:t>/staff/</a:t>
            </a:r>
            <a:r>
              <a:rPr lang="en-GB" dirty="0" err="1"/>
              <a:t>jwp</a:t>
            </a:r>
            <a:r>
              <a:rPr lang="en-GB" dirty="0"/>
              <a:t>/P4N/</a:t>
            </a:r>
          </a:p>
          <a:p>
            <a:pPr rtl="0" eaLnBrk="1" fontAlgn="base" hangingPunct="1"/>
            <a:r>
              <a:rPr lang="en-GB" dirty="0" smtClean="0">
                <a:effectLst/>
              </a:rPr>
              <a:t>We'll start with more 'teaching' material and get more 'freeform' as the workshop progresses.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'High-level' </a:t>
            </a:r>
            <a:r>
              <a:rPr lang="en-US" i="1" dirty="0" smtClean="0"/>
              <a:t>interpreted</a:t>
            </a:r>
            <a:r>
              <a:rPr lang="en-US" dirty="0" smtClean="0"/>
              <a:t> language (like </a:t>
            </a:r>
            <a:r>
              <a:rPr lang="en-US" dirty="0" err="1" smtClean="0"/>
              <a:t>Matlab</a:t>
            </a:r>
            <a:r>
              <a:rPr lang="en-US" dirty="0" smtClean="0"/>
              <a:t>, Java)</a:t>
            </a:r>
          </a:p>
          <a:p>
            <a:r>
              <a:rPr lang="en-US" dirty="0" smtClean="0"/>
              <a:t>Very good for reading and writing code</a:t>
            </a:r>
          </a:p>
          <a:p>
            <a:r>
              <a:rPr lang="en-US" dirty="0" smtClean="0"/>
              <a:t>Not as fast at run time as </a:t>
            </a:r>
            <a:r>
              <a:rPr lang="en-US" i="1" dirty="0" smtClean="0"/>
              <a:t>compiled</a:t>
            </a:r>
            <a:r>
              <a:rPr lang="en-US" dirty="0" smtClean="0"/>
              <a:t> languages (like C/C++, </a:t>
            </a:r>
            <a:r>
              <a:rPr lang="en-US" dirty="0" err="1" smtClean="0"/>
              <a:t>fortran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Extensible:</a:t>
            </a:r>
          </a:p>
          <a:p>
            <a:pPr lvl="1"/>
            <a:r>
              <a:rPr lang="en-US" dirty="0" smtClean="0"/>
              <a:t>Has access to almost any C library on your system and can be extended with compiled C extensions for things that need to run faster</a:t>
            </a:r>
          </a:p>
        </p:txBody>
      </p:sp>
    </p:spTree>
    <p:extLst>
      <p:ext uri="{BB962C8B-B14F-4D97-AF65-F5344CB8AC3E}">
        <p14:creationId xmlns:p14="http://schemas.microsoft.com/office/powerpoint/2010/main" val="224983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Matlab</a:t>
            </a:r>
            <a:r>
              <a:rPr lang="en-US" sz="1800" dirty="0" smtClean="0"/>
              <a:t> was written as a </a:t>
            </a:r>
            <a:r>
              <a:rPr lang="en-US" sz="1800" dirty="0" err="1" smtClean="0"/>
              <a:t>maths</a:t>
            </a:r>
            <a:r>
              <a:rPr lang="en-US" sz="1800" dirty="0" smtClean="0"/>
              <a:t> tool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Easier to get started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Less elegant (harder to up-scale)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Proprietary (licensing hassles, but commercial support)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A single well-developed editor environment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Many users in neuroscience</a:t>
            </a:r>
          </a:p>
          <a:p>
            <a:r>
              <a:rPr lang="en-US" sz="1800" dirty="0" smtClean="0"/>
              <a:t>Python was written as a general purpose scripting language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More powerful syntax, but harder to get started?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Open source – you can investigate and change </a:t>
            </a:r>
            <a:r>
              <a:rPr lang="en-US" sz="1800" i="1" dirty="0" smtClean="0"/>
              <a:t>everything</a:t>
            </a:r>
            <a:endParaRPr lang="en-US" sz="1800" dirty="0" smtClean="0"/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M</a:t>
            </a:r>
            <a:r>
              <a:rPr lang="en-US" sz="1800" dirty="0" smtClean="0"/>
              <a:t>any </a:t>
            </a:r>
            <a:r>
              <a:rPr lang="en-US" sz="1800" i="1" dirty="0" smtClean="0"/>
              <a:t>more</a:t>
            </a:r>
            <a:r>
              <a:rPr lang="en-US" sz="1800" dirty="0" smtClean="0"/>
              <a:t> users in general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Similar performance issues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Many different editor options (free and simple, or advanced to buy)</a:t>
            </a:r>
          </a:p>
        </p:txBody>
      </p:sp>
    </p:spTree>
    <p:extLst>
      <p:ext uri="{BB962C8B-B14F-4D97-AF65-F5344CB8AC3E}">
        <p14:creationId xmlns:p14="http://schemas.microsoft.com/office/powerpoint/2010/main" val="113410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www.psychology.nottingham.ac.uk</a:t>
            </a:r>
            <a:r>
              <a:rPr lang="en-GB" dirty="0"/>
              <a:t>/staff/</a:t>
            </a:r>
            <a:r>
              <a:rPr lang="en-GB" dirty="0" err="1"/>
              <a:t>jwp</a:t>
            </a:r>
            <a:r>
              <a:rPr lang="en-GB" dirty="0"/>
              <a:t>/P4N/</a:t>
            </a:r>
          </a:p>
          <a:p>
            <a:r>
              <a:rPr lang="en-US" dirty="0" smtClean="0"/>
              <a:t>Fetch the materials for the first day. These start off with tutorial-style information about the basic Python concepts, followed by a series of exercises</a:t>
            </a:r>
          </a:p>
          <a:p>
            <a:r>
              <a:rPr lang="en-US" dirty="0" smtClean="0"/>
              <a:t>Today is just about Python programming concepts and syntax. Get this right and the rest is going to be easy!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5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see parentheses () it means you're calling a </a:t>
            </a:r>
            <a:r>
              <a:rPr lang="en-US" i="1" dirty="0" smtClean="0"/>
              <a:t>function</a:t>
            </a:r>
            <a:r>
              <a:rPr lang="en-US" dirty="0" smtClean="0"/>
              <a:t> (we'll come on to those later)</a:t>
            </a:r>
          </a:p>
          <a:p>
            <a:r>
              <a:rPr lang="en-US" dirty="0" smtClean="0"/>
              <a:t> </a:t>
            </a:r>
            <a:r>
              <a:rPr lang="en-US" sz="3600" dirty="0"/>
              <a:t>	</a:t>
            </a:r>
            <a:r>
              <a:rPr lang="en-US" sz="3600" dirty="0" smtClean="0"/>
              <a:t>a = 'hello'</a:t>
            </a:r>
            <a:br>
              <a:rPr lang="en-US" sz="3600" dirty="0" smtClean="0"/>
            </a:br>
            <a:r>
              <a:rPr lang="en-US" sz="3600" dirty="0" err="1" smtClean="0"/>
              <a:t>a.upper</a:t>
            </a:r>
            <a:r>
              <a:rPr lang="en-US" sz="3600" dirty="0" smtClean="0"/>
              <a:t>() #</a:t>
            </a:r>
            <a:r>
              <a:rPr lang="en-US" sz="2000" dirty="0" smtClean="0"/>
              <a:t>calls the upper function which returns a string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3600" dirty="0" smtClean="0"/>
              <a:t>b = </a:t>
            </a:r>
            <a:r>
              <a:rPr lang="en-US" sz="3600" dirty="0" err="1"/>
              <a:t>a.upper</a:t>
            </a:r>
            <a:r>
              <a:rPr lang="en-US" sz="3600" dirty="0"/>
              <a:t>(</a:t>
            </a:r>
            <a:r>
              <a:rPr lang="en-US" sz="3600" dirty="0" smtClean="0"/>
              <a:t>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print </a:t>
            </a:r>
            <a:r>
              <a:rPr lang="en-US" sz="3600" dirty="0" err="1" smtClean="0"/>
              <a:t>b.split</a:t>
            </a:r>
            <a:r>
              <a:rPr lang="en-US" sz="3600" dirty="0" smtClean="0"/>
              <a:t>()</a:t>
            </a:r>
            <a:br>
              <a:rPr lang="en-US" sz="3600" dirty="0" smtClean="0"/>
            </a:br>
            <a:r>
              <a:rPr lang="en-US" sz="3600" dirty="0" smtClean="0"/>
              <a:t>print </a:t>
            </a:r>
            <a:r>
              <a:rPr lang="en-US" sz="3600" dirty="0" err="1" smtClean="0"/>
              <a:t>a.upper</a:t>
            </a:r>
            <a:r>
              <a:rPr lang="en-US" sz="3600" dirty="0" smtClean="0"/>
              <a:t>().split()</a:t>
            </a:r>
          </a:p>
        </p:txBody>
      </p:sp>
    </p:spTree>
    <p:extLst>
      <p:ext uri="{BB962C8B-B14F-4D97-AF65-F5344CB8AC3E}">
        <p14:creationId xmlns:p14="http://schemas.microsoft.com/office/powerpoint/2010/main" val="208448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are passed by reference not copied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a = [1,2,3]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2947" y="2765737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837" y="2765737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61585"/>
              </p:ext>
            </p:extLst>
          </p:nvPr>
        </p:nvGraphicFramePr>
        <p:xfrm>
          <a:off x="5108876" y="1676400"/>
          <a:ext cx="2491065" cy="42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55"/>
                <a:gridCol w="830355"/>
                <a:gridCol w="830355"/>
              </a:tblGrid>
              <a:tr h="4263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4" idx="0"/>
            <a:endCxn id="8" idx="2"/>
          </p:cNvCxnSpPr>
          <p:nvPr/>
        </p:nvCxnSpPr>
        <p:spPr bwMode="auto">
          <a:xfrm flipV="1">
            <a:off x="5758499" y="2102737"/>
            <a:ext cx="595909" cy="66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432946" y="4529907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48836" y="4529907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95528"/>
              </p:ext>
            </p:extLst>
          </p:nvPr>
        </p:nvGraphicFramePr>
        <p:xfrm>
          <a:off x="5108875" y="3440570"/>
          <a:ext cx="2491065" cy="42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55"/>
                <a:gridCol w="830355"/>
                <a:gridCol w="830355"/>
              </a:tblGrid>
              <a:tr h="4263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1" idx="0"/>
            <a:endCxn id="13" idx="2"/>
          </p:cNvCxnSpPr>
          <p:nvPr/>
        </p:nvCxnSpPr>
        <p:spPr bwMode="auto">
          <a:xfrm flipV="1">
            <a:off x="5758498" y="3866907"/>
            <a:ext cx="595909" cy="66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2" idx="0"/>
            <a:endCxn id="13" idx="2"/>
          </p:cNvCxnSpPr>
          <p:nvPr/>
        </p:nvCxnSpPr>
        <p:spPr bwMode="auto">
          <a:xfrm flipH="1" flipV="1">
            <a:off x="6354407" y="3866907"/>
            <a:ext cx="919981" cy="66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432945" y="6233309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48835" y="6233309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17633"/>
              </p:ext>
            </p:extLst>
          </p:nvPr>
        </p:nvGraphicFramePr>
        <p:xfrm>
          <a:off x="5108874" y="5143972"/>
          <a:ext cx="2491065" cy="42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55"/>
                <a:gridCol w="830355"/>
                <a:gridCol w="830355"/>
              </a:tblGrid>
              <a:tr h="4263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18" idx="0"/>
            <a:endCxn id="20" idx="2"/>
          </p:cNvCxnSpPr>
          <p:nvPr/>
        </p:nvCxnSpPr>
        <p:spPr bwMode="auto">
          <a:xfrm flipV="1">
            <a:off x="5758497" y="5570309"/>
            <a:ext cx="595909" cy="66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9" idx="0"/>
            <a:endCxn id="20" idx="2"/>
          </p:cNvCxnSpPr>
          <p:nvPr/>
        </p:nvCxnSpPr>
        <p:spPr bwMode="auto">
          <a:xfrm flipH="1" flipV="1">
            <a:off x="6354406" y="5570309"/>
            <a:ext cx="919981" cy="66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85800" y="3564726"/>
            <a:ext cx="1502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&gt;&gt;&gt; b = a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" y="5143972"/>
            <a:ext cx="1947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&gt;&gt;&gt; b[-1]=10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4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8" grpId="0"/>
      <p:bldP spid="19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are passed by reference not copied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215" y="1676400"/>
            <a:ext cx="8068985" cy="4419600"/>
          </a:xfrm>
        </p:spPr>
        <p:txBody>
          <a:bodyPr/>
          <a:lstStyle/>
          <a:p>
            <a:r>
              <a:rPr lang="en-US" dirty="0" smtClean="0"/>
              <a:t>&gt;&gt;&gt; a = [1,2,3]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b = [10,4,5]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&gt;&gt;&gt; b[-1]=10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2947" y="2765737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837" y="2765737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81820"/>
              </p:ext>
            </p:extLst>
          </p:nvPr>
        </p:nvGraphicFramePr>
        <p:xfrm>
          <a:off x="5108876" y="1676400"/>
          <a:ext cx="2491065" cy="42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55"/>
                <a:gridCol w="830355"/>
                <a:gridCol w="830355"/>
              </a:tblGrid>
              <a:tr h="4263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4" idx="0"/>
            <a:endCxn id="8" idx="2"/>
          </p:cNvCxnSpPr>
          <p:nvPr/>
        </p:nvCxnSpPr>
        <p:spPr bwMode="auto">
          <a:xfrm flipV="1">
            <a:off x="5758499" y="2102737"/>
            <a:ext cx="595909" cy="66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351006" y="4529907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66896" y="4529907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88200"/>
              </p:ext>
            </p:extLst>
          </p:nvPr>
        </p:nvGraphicFramePr>
        <p:xfrm>
          <a:off x="3765333" y="3440570"/>
          <a:ext cx="2491065" cy="42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55"/>
                <a:gridCol w="830355"/>
                <a:gridCol w="830355"/>
              </a:tblGrid>
              <a:tr h="4263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1" idx="0"/>
            <a:endCxn id="13" idx="2"/>
          </p:cNvCxnSpPr>
          <p:nvPr/>
        </p:nvCxnSpPr>
        <p:spPr bwMode="auto">
          <a:xfrm flipH="1" flipV="1">
            <a:off x="5010865" y="3866907"/>
            <a:ext cx="665693" cy="66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2" idx="0"/>
          </p:cNvCxnSpPr>
          <p:nvPr/>
        </p:nvCxnSpPr>
        <p:spPr bwMode="auto">
          <a:xfrm flipV="1">
            <a:off x="7192448" y="3866907"/>
            <a:ext cx="325551" cy="66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43570"/>
              </p:ext>
            </p:extLst>
          </p:nvPr>
        </p:nvGraphicFramePr>
        <p:xfrm>
          <a:off x="6570995" y="3440570"/>
          <a:ext cx="2491065" cy="42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55"/>
                <a:gridCol w="830355"/>
                <a:gridCol w="830355"/>
              </a:tblGrid>
              <a:tr h="4263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51005" y="6142370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66895" y="6142370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55649"/>
              </p:ext>
            </p:extLst>
          </p:nvPr>
        </p:nvGraphicFramePr>
        <p:xfrm>
          <a:off x="3765332" y="5053033"/>
          <a:ext cx="2491065" cy="42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55"/>
                <a:gridCol w="830355"/>
                <a:gridCol w="830355"/>
              </a:tblGrid>
              <a:tr h="4263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stCxn id="25" idx="0"/>
            <a:endCxn id="27" idx="2"/>
          </p:cNvCxnSpPr>
          <p:nvPr/>
        </p:nvCxnSpPr>
        <p:spPr bwMode="auto">
          <a:xfrm flipH="1" flipV="1">
            <a:off x="5010864" y="5479370"/>
            <a:ext cx="665693" cy="66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6" idx="0"/>
          </p:cNvCxnSpPr>
          <p:nvPr/>
        </p:nvCxnSpPr>
        <p:spPr bwMode="auto">
          <a:xfrm flipV="1">
            <a:off x="7192447" y="5479370"/>
            <a:ext cx="325551" cy="66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2872"/>
              </p:ext>
            </p:extLst>
          </p:nvPr>
        </p:nvGraphicFramePr>
        <p:xfrm>
          <a:off x="6570994" y="5053033"/>
          <a:ext cx="2491065" cy="42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55"/>
                <a:gridCol w="830355"/>
                <a:gridCol w="830355"/>
              </a:tblGrid>
              <a:tr h="4263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78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are passed by reference not copied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215" y="1676400"/>
            <a:ext cx="8068985" cy="4419600"/>
          </a:xfrm>
        </p:spPr>
        <p:txBody>
          <a:bodyPr/>
          <a:lstStyle/>
          <a:p>
            <a:r>
              <a:rPr lang="en-US" dirty="0" smtClean="0"/>
              <a:t>&gt;&gt;&gt; a = [1,2,3]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2947" y="2765737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837" y="2765737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09054"/>
              </p:ext>
            </p:extLst>
          </p:nvPr>
        </p:nvGraphicFramePr>
        <p:xfrm>
          <a:off x="5108876" y="1676400"/>
          <a:ext cx="2491065" cy="42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55"/>
                <a:gridCol w="830355"/>
                <a:gridCol w="830355"/>
              </a:tblGrid>
              <a:tr h="4263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4" idx="0"/>
            <a:endCxn id="8" idx="2"/>
          </p:cNvCxnSpPr>
          <p:nvPr/>
        </p:nvCxnSpPr>
        <p:spPr bwMode="auto">
          <a:xfrm flipV="1">
            <a:off x="5758499" y="2102737"/>
            <a:ext cx="595909" cy="66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351006" y="4529907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66896" y="4529907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30272"/>
              </p:ext>
            </p:extLst>
          </p:nvPr>
        </p:nvGraphicFramePr>
        <p:xfrm>
          <a:off x="3765333" y="3440570"/>
          <a:ext cx="2491065" cy="42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55"/>
                <a:gridCol w="830355"/>
                <a:gridCol w="830355"/>
              </a:tblGrid>
              <a:tr h="4263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1" idx="0"/>
            <a:endCxn id="13" idx="2"/>
          </p:cNvCxnSpPr>
          <p:nvPr/>
        </p:nvCxnSpPr>
        <p:spPr bwMode="auto">
          <a:xfrm flipH="1" flipV="1">
            <a:off x="5010865" y="3866907"/>
            <a:ext cx="665693" cy="66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2" idx="0"/>
          </p:cNvCxnSpPr>
          <p:nvPr/>
        </p:nvCxnSpPr>
        <p:spPr bwMode="auto">
          <a:xfrm flipV="1">
            <a:off x="7192448" y="3866907"/>
            <a:ext cx="325551" cy="66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21947"/>
              </p:ext>
            </p:extLst>
          </p:nvPr>
        </p:nvGraphicFramePr>
        <p:xfrm>
          <a:off x="6570995" y="3440570"/>
          <a:ext cx="2491065" cy="42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55"/>
                <a:gridCol w="830355"/>
                <a:gridCol w="830355"/>
              </a:tblGrid>
              <a:tr h="4263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51005" y="6144410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66895" y="6144410"/>
            <a:ext cx="6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56925"/>
              </p:ext>
            </p:extLst>
          </p:nvPr>
        </p:nvGraphicFramePr>
        <p:xfrm>
          <a:off x="3765332" y="5055073"/>
          <a:ext cx="2491065" cy="42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55"/>
                <a:gridCol w="830355"/>
                <a:gridCol w="830355"/>
              </a:tblGrid>
              <a:tr h="4263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stCxn id="25" idx="0"/>
            <a:endCxn id="27" idx="2"/>
          </p:cNvCxnSpPr>
          <p:nvPr/>
        </p:nvCxnSpPr>
        <p:spPr bwMode="auto">
          <a:xfrm flipH="1" flipV="1">
            <a:off x="5010864" y="5481410"/>
            <a:ext cx="665693" cy="66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6" idx="0"/>
          </p:cNvCxnSpPr>
          <p:nvPr/>
        </p:nvCxnSpPr>
        <p:spPr bwMode="auto">
          <a:xfrm flipV="1">
            <a:off x="7192447" y="5481410"/>
            <a:ext cx="325551" cy="66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47773"/>
              </p:ext>
            </p:extLst>
          </p:nvPr>
        </p:nvGraphicFramePr>
        <p:xfrm>
          <a:off x="6570994" y="5055073"/>
          <a:ext cx="2491065" cy="42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55"/>
                <a:gridCol w="830355"/>
                <a:gridCol w="830355"/>
              </a:tblGrid>
              <a:tr h="4263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9215" y="3341869"/>
            <a:ext cx="3070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&gt;&gt;&gt; b = </a:t>
            </a:r>
            <a:r>
              <a:rPr lang="en-US" dirty="0" err="1"/>
              <a:t>copy.copy</a:t>
            </a:r>
            <a:r>
              <a:rPr lang="en-US" dirty="0"/>
              <a:t>(a)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9215" y="4960076"/>
            <a:ext cx="1947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&gt;&gt;&gt; b[-1]=10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9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9188</TotalTime>
  <Words>436</Words>
  <Application>Microsoft Macintosh PowerPoint</Application>
  <PresentationFormat>On-screen Show (4:3)</PresentationFormat>
  <Paragraphs>116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 Presentation</vt:lpstr>
      <vt:lpstr>Jonathan Peirce</vt:lpstr>
      <vt:lpstr>Workshop Overview</vt:lpstr>
      <vt:lpstr>What is Python?</vt:lpstr>
      <vt:lpstr>Python vs Matlab</vt:lpstr>
      <vt:lpstr>Getting started</vt:lpstr>
      <vt:lpstr>Functions and variables</vt:lpstr>
      <vt:lpstr>Variables are passed by reference not copied</vt:lpstr>
      <vt:lpstr>Variables are passed by reference not copied</vt:lpstr>
      <vt:lpstr>Variables are passed by reference not copied</vt:lpstr>
    </vt:vector>
  </TitlesOfParts>
  <Company>School of Psychology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Jonathan Peirce</dc:title>
  <dc:creator>Jon Peirce</dc:creator>
  <cp:lastModifiedBy>School of Psychology</cp:lastModifiedBy>
  <cp:revision>196</cp:revision>
  <dcterms:created xsi:type="dcterms:W3CDTF">2013-03-25T20:09:22Z</dcterms:created>
  <dcterms:modified xsi:type="dcterms:W3CDTF">2013-03-26T15:01:28Z</dcterms:modified>
</cp:coreProperties>
</file>