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17.bin" ContentType="application/vnd.openxmlformats-officedocument.oleObject"/>
  <Override PartName="/ppt/notesSlides/notesSlide17.xml" ContentType="application/vnd.openxmlformats-officedocument.presentationml.notesSlide+xml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1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79" r:id="rId3"/>
    <p:sldId id="280" r:id="rId4"/>
    <p:sldId id="304" r:id="rId5"/>
    <p:sldId id="308" r:id="rId6"/>
    <p:sldId id="305" r:id="rId7"/>
    <p:sldId id="306" r:id="rId8"/>
    <p:sldId id="258" r:id="rId9"/>
    <p:sldId id="262" r:id="rId10"/>
    <p:sldId id="309" r:id="rId11"/>
    <p:sldId id="264" r:id="rId12"/>
    <p:sldId id="283" r:id="rId13"/>
    <p:sldId id="295" r:id="rId14"/>
    <p:sldId id="310" r:id="rId15"/>
    <p:sldId id="296" r:id="rId16"/>
    <p:sldId id="284" r:id="rId17"/>
    <p:sldId id="297" r:id="rId18"/>
    <p:sldId id="287" r:id="rId19"/>
    <p:sldId id="288" r:id="rId20"/>
    <p:sldId id="289" r:id="rId21"/>
    <p:sldId id="290" r:id="rId22"/>
    <p:sldId id="292" r:id="rId23"/>
    <p:sldId id="298" r:id="rId24"/>
    <p:sldId id="271" r:id="rId25"/>
    <p:sldId id="325" r:id="rId26"/>
    <p:sldId id="323" r:id="rId27"/>
    <p:sldId id="324" r:id="rId28"/>
    <p:sldId id="273" r:id="rId29"/>
    <p:sldId id="312" r:id="rId30"/>
    <p:sldId id="274" r:id="rId31"/>
    <p:sldId id="275" r:id="rId32"/>
    <p:sldId id="313" r:id="rId33"/>
    <p:sldId id="276" r:id="rId34"/>
    <p:sldId id="314" r:id="rId35"/>
    <p:sldId id="277" r:id="rId36"/>
    <p:sldId id="315" r:id="rId37"/>
    <p:sldId id="278" r:id="rId38"/>
    <p:sldId id="319" r:id="rId39"/>
    <p:sldId id="327" r:id="rId40"/>
    <p:sldId id="320" r:id="rId41"/>
    <p:sldId id="326" r:id="rId42"/>
    <p:sldId id="321" r:id="rId43"/>
    <p:sldId id="328" r:id="rId44"/>
    <p:sldId id="329" r:id="rId45"/>
    <p:sldId id="322" r:id="rId46"/>
    <p:sldId id="303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81622" autoAdjust="0"/>
  </p:normalViewPr>
  <p:slideViewPr>
    <p:cSldViewPr>
      <p:cViewPr varScale="1">
        <p:scale>
          <a:sx n="111" d="100"/>
          <a:sy n="111" d="100"/>
        </p:scale>
        <p:origin x="-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DA215-AF22-475F-A961-78881B639E67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3E788-E5D7-49E5-B044-59200F4E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2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F9CD7A9-0DC6-47D7-894C-35B8153AD2CB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FCA7DA4-B62C-4360-888C-4613587FA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bability_theory" TargetMode="External"/><Relationship Id="rId4" Type="http://schemas.openxmlformats.org/officeDocument/2006/relationships/hyperlink" Target="http://en.wikipedia.org/wiki/Theorem" TargetMode="External"/><Relationship Id="rId5" Type="http://schemas.openxmlformats.org/officeDocument/2006/relationships/hyperlink" Target="http://en.wikipedia.org/wiki/Average" TargetMode="External"/><Relationship Id="rId6" Type="http://schemas.openxmlformats.org/officeDocument/2006/relationships/hyperlink" Target="http://en.wikipedia.org/wiki/Expected_valu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difference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6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the difference between a sample statistic</a:t>
            </a:r>
            <a:r>
              <a:rPr lang="en-US" baseline="0" dirty="0"/>
              <a:t> and a population parameter that is due to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A7DA4-B62C-4360-888C-4613587FA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527">
              <a:defRPr/>
            </a:pPr>
            <a:r>
              <a:rPr lang="en-US" dirty="0"/>
              <a:t>The most basic concept underlying all statistical tests is the sampling distribution of a statistic.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677F9-9FFE-46C5-955A-CA7EADCCE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4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wiki for law of large numbers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hlinkClick r:id="rId3" tooltip="Probability theory"/>
              </a:rPr>
              <a:t>probability theory</a:t>
            </a:r>
            <a:r>
              <a:rPr lang="en-US" dirty="0"/>
              <a:t>, the </a:t>
            </a:r>
            <a:r>
              <a:rPr lang="en-US" b="1" dirty="0"/>
              <a:t>law of large numbers</a:t>
            </a:r>
            <a:r>
              <a:rPr lang="en-US" dirty="0"/>
              <a:t> (</a:t>
            </a:r>
            <a:r>
              <a:rPr lang="en-US" b="1" dirty="0" err="1"/>
              <a:t>LLN</a:t>
            </a:r>
            <a:r>
              <a:rPr lang="en-US" dirty="0"/>
              <a:t>) is a </a:t>
            </a:r>
            <a:r>
              <a:rPr lang="en-US" dirty="0">
                <a:hlinkClick r:id="rId4" tooltip="Theorem"/>
              </a:rPr>
              <a:t>theorem</a:t>
            </a:r>
            <a:r>
              <a:rPr lang="en-US" dirty="0"/>
              <a:t> that describes the result of performing the same experiment a large number of times. According to the law, the </a:t>
            </a:r>
            <a:r>
              <a:rPr lang="en-US" dirty="0">
                <a:hlinkClick r:id="rId5" tooltip="Average"/>
              </a:rPr>
              <a:t>average</a:t>
            </a:r>
            <a:r>
              <a:rPr lang="en-US" dirty="0"/>
              <a:t> of the results obtained from a large number of trials should be close to the </a:t>
            </a:r>
            <a:r>
              <a:rPr lang="en-US" dirty="0">
                <a:hlinkClick r:id="rId6" tooltip="Expected value"/>
              </a:rPr>
              <a:t>expected value</a:t>
            </a:r>
            <a:r>
              <a:rPr lang="en-US" dirty="0"/>
              <a:t>, and will tend to become closer as more trials are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BC65-8AAA-4439-AFEF-DA78B7FAA1F0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5236-C4E6-45E2-B14E-65E57952A16C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88B-096E-4794-BE78-FD317393E06C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176C-60DB-42B7-B2CC-39CEA12A3F36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FAFB-F3AC-4A27-8F73-8E9D8D9AE92E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3FFE-1E43-4BE4-9CA8-135C8CCE7E7D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0A66-06D8-4E4C-9F95-F774ABBFEB3A}" type="datetime1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AB99-5DD0-4F05-A139-3E0056110267}" type="datetime1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F5FC-381C-48F0-8DC7-1A679BB4F04E}" type="datetime1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E3B-C8B0-4E25-BAD3-943E463C96CB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1528-4B59-495A-BA54-39C7AABD0870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0F93B-6865-4A14-BFD2-8E2908B94C9F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36538-61FF-498C-AE50-3DCC7CF1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10.emf"/><Relationship Id="rId14" Type="http://schemas.openxmlformats.org/officeDocument/2006/relationships/oleObject" Target="../embeddings/oleObject10.bin"/><Relationship Id="rId1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4.wmf"/><Relationship Id="rId10" Type="http://schemas.openxmlformats.org/officeDocument/2006/relationships/image" Target="../media/image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7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8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9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9</a:t>
            </a:r>
            <a:r>
              <a:rPr lang="en-US" sz="36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: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graphicFrame>
        <p:nvGraphicFramePr>
          <p:cNvPr id="102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74904"/>
              </p:ext>
            </p:extLst>
          </p:nvPr>
        </p:nvGraphicFramePr>
        <p:xfrm>
          <a:off x="1706563" y="2087563"/>
          <a:ext cx="572928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Bitmap Image" r:id="rId4" imgW="4915080" imgH="3017520" progId="Paint.Picture">
                  <p:embed/>
                </p:oleObj>
              </mc:Choice>
              <mc:Fallback>
                <p:oleObj name="Bitmap Image" r:id="rId4" imgW="4915080" imgH="30175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2087563"/>
                        <a:ext cx="5729287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115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1295400" y="2362200"/>
            <a:ext cx="6553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Characteristics of Sampling Distribution of the Mean</a:t>
            </a:r>
          </a:p>
          <a:p>
            <a:pPr algn="ctr">
              <a:spcBef>
                <a:spcPct val="50000"/>
              </a:spcBef>
            </a:pPr>
            <a:endParaRPr lang="en-US" sz="48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 of the Mean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If we draw samples of size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, the mean of the sampling distribution (    ) , called the expected value of sample mean, is equal to the population mean, </a:t>
            </a:r>
            <a:r>
              <a:rPr lang="el-GR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μ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This is true, regardless of the population variance, or the shape of the population of scores </a:t>
            </a:r>
          </a:p>
          <a:p>
            <a:pPr marL="457200" lvl="1" indent="0">
              <a:buNone/>
            </a:pPr>
            <a:endParaRPr lang="en-US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endParaRPr lang="en-US" sz="800" dirty="0">
              <a:latin typeface="Garamond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23124"/>
              </p:ext>
            </p:extLst>
          </p:nvPr>
        </p:nvGraphicFramePr>
        <p:xfrm>
          <a:off x="4851400" y="2590800"/>
          <a:ext cx="40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4" imgW="203040" imgH="228600" progId="">
                  <p:embed/>
                </p:oleObj>
              </mc:Choice>
              <mc:Fallback>
                <p:oleObj name="Equation" r:id="rId4" imgW="2030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590800"/>
                        <a:ext cx="4064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Standard deviation of the sampling distribution of the mean is called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of the mean. </a:t>
            </a:r>
            <a:r>
              <a:rPr lang="en-US" sz="2400" dirty="0">
                <a:latin typeface="Palatino Linotype" pitchFamily="18" charset="0"/>
              </a:rPr>
              <a:t>It’s a yardstick to measure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how much sample means vary</a:t>
            </a:r>
            <a:endParaRPr lang="en-US" sz="2400" dirty="0">
              <a:solidFill>
                <a:srgbClr val="C00000"/>
              </a:solidFill>
              <a:latin typeface="Palatino Linotype" pitchFamily="18" charset="0"/>
              <a:ea typeface="宋体" pitchFamily="2" charset="-122"/>
            </a:endParaRPr>
          </a:p>
          <a:p>
            <a:pPr marL="0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6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standard error of the mean is dependent on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variation in the data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(population standard deviation) and the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size of the sample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. </a:t>
            </a:r>
          </a:p>
          <a:p>
            <a:pPr marL="742950" lvl="1" indent="-285750">
              <a:spcBef>
                <a:spcPct val="0"/>
              </a:spcBef>
              <a:buFont typeface="Verdana" pitchFamily="34" charset="0"/>
              <a:buNone/>
            </a:pP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-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From the above equation, it’s easy to see that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if the population standard deviation (the numerator) increases and/or the sample size (the denominator) decreases, the variation of the sample means will increase.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96913" y="436282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Variability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16928"/>
              </p:ext>
            </p:extLst>
          </p:nvPr>
        </p:nvGraphicFramePr>
        <p:xfrm>
          <a:off x="3276600" y="2254844"/>
          <a:ext cx="1396136" cy="95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54844"/>
                        <a:ext cx="1396136" cy="959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27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88730"/>
              </p:ext>
            </p:extLst>
          </p:nvPr>
        </p:nvGraphicFramePr>
        <p:xfrm>
          <a:off x="3540125" y="3173413"/>
          <a:ext cx="20621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Worksheet" r:id="rId4" imgW="4457734" imgH="1952640" progId="Excel.Sheet.8">
                  <p:embed/>
                </p:oleObj>
              </mc:Choice>
              <mc:Fallback>
                <p:oleObj name="Worksheet" r:id="rId4" imgW="4457734" imgH="1952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173413"/>
                        <a:ext cx="20621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-190500" y="0"/>
          <a:ext cx="9525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Worksheet" r:id="rId6" imgW="37363400" imgH="18516600" progId="Excel.Sheet.8">
                  <p:embed/>
                </p:oleObj>
              </mc:Choice>
              <mc:Fallback>
                <p:oleObj name="Worksheet" r:id="rId6" imgW="37363400" imgH="18516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0" y="0"/>
                        <a:ext cx="9525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37" name="Group 5"/>
          <p:cNvGrpSpPr>
            <a:grpSpLocks/>
          </p:cNvGrpSpPr>
          <p:nvPr/>
        </p:nvGrpSpPr>
        <p:grpSpPr bwMode="auto">
          <a:xfrm>
            <a:off x="4305300" y="2209800"/>
            <a:ext cx="533400" cy="701675"/>
            <a:chOff x="2712" y="1392"/>
            <a:chExt cx="336" cy="442"/>
          </a:xfrm>
        </p:grpSpPr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>
              <a:off x="2880" y="13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39" name="Text Box 7"/>
            <p:cNvSpPr txBox="1">
              <a:spLocks noChangeArrowheads="1"/>
            </p:cNvSpPr>
            <p:nvPr/>
          </p:nvSpPr>
          <p:spPr bwMode="auto">
            <a:xfrm>
              <a:off x="2712" y="1392"/>
              <a:ext cx="3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000">
                  <a:latin typeface="Times New Roman" pitchFamily="18" charset="0"/>
                  <a:sym typeface="Symbol" pitchFamily="18" charset="2"/>
                </a:rPr>
                <a:t></a:t>
              </a:r>
              <a:endParaRPr lang="en-US" sz="4000"/>
            </a:p>
          </p:txBody>
        </p:sp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4343400" y="914400"/>
            <a:ext cx="53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sz="4000">
                <a:latin typeface="Times New Roman" pitchFamily="18" charset="0"/>
                <a:sym typeface="Symbol" pitchFamily="18" charset="2"/>
              </a:rPr>
              <a:t></a:t>
            </a:r>
            <a:endParaRPr lang="en-US" sz="4000"/>
          </a:p>
        </p:txBody>
      </p:sp>
      <p:graphicFrame>
        <p:nvGraphicFramePr>
          <p:cNvPr id="197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01743"/>
              </p:ext>
            </p:extLst>
          </p:nvPr>
        </p:nvGraphicFramePr>
        <p:xfrm>
          <a:off x="1985963" y="4937125"/>
          <a:ext cx="19843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Worksheet" r:id="rId8" imgW="3076544" imgH="1381050" progId="Excel.Sheet.8">
                  <p:embed/>
                </p:oleObj>
              </mc:Choice>
              <mc:Fallback>
                <p:oleObj name="Worksheet" r:id="rId8" imgW="3076544" imgH="13810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937125"/>
                        <a:ext cx="19843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5" name="Group 13"/>
          <p:cNvGrpSpPr>
            <a:grpSpLocks/>
          </p:cNvGrpSpPr>
          <p:nvPr/>
        </p:nvGrpSpPr>
        <p:grpSpPr bwMode="auto">
          <a:xfrm>
            <a:off x="2895600" y="5943600"/>
            <a:ext cx="381000" cy="609600"/>
            <a:chOff x="4608" y="3600"/>
            <a:chExt cx="240" cy="384"/>
          </a:xfrm>
        </p:grpSpPr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728" y="36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9" name="Object 15"/>
            <p:cNvGraphicFramePr>
              <a:graphicFrameLocks noChangeAspect="1"/>
            </p:cNvGraphicFramePr>
            <p:nvPr/>
          </p:nvGraphicFramePr>
          <p:xfrm>
            <a:off x="4608" y="374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3" name="Equation" r:id="rId10" imgW="152400" imgH="152400" progId="Equation.3">
                    <p:embed/>
                  </p:oleObj>
                </mc:Choice>
                <mc:Fallback>
                  <p:oleObj name="Equation" r:id="rId10" imgW="1524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274638" y="508000"/>
            <a:ext cx="20812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chemeClr val="tx2"/>
                </a:solidFill>
                <a:latin typeface="Textile" pitchFamily="-80" charset="0"/>
              </a:rPr>
              <a:t>Population</a:t>
            </a:r>
            <a:endParaRPr lang="en-US"/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274638" y="5486400"/>
            <a:ext cx="1373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FF0000"/>
                </a:solidFill>
                <a:latin typeface="Courier New Bold" pitchFamily="2" charset="0"/>
              </a:rPr>
              <a:t>Sample</a:t>
            </a:r>
            <a:endParaRPr lang="en-US" sz="2600"/>
          </a:p>
        </p:txBody>
      </p:sp>
      <p:sp>
        <p:nvSpPr>
          <p:cNvPr id="197651" name="Line 19"/>
          <p:cNvSpPr>
            <a:spLocks noChangeShapeType="1"/>
          </p:cNvSpPr>
          <p:nvPr/>
        </p:nvSpPr>
        <p:spPr bwMode="auto">
          <a:xfrm>
            <a:off x="4572000" y="2743200"/>
            <a:ext cx="0" cy="1752600"/>
          </a:xfrm>
          <a:prstGeom prst="line">
            <a:avLst/>
          </a:prstGeom>
          <a:noFill/>
          <a:ln w="28575">
            <a:solidFill>
              <a:srgbClr val="666666"/>
            </a:solidFill>
            <a:prstDash val="dash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3048000" y="4724400"/>
            <a:ext cx="990600" cy="1295400"/>
          </a:xfrm>
          <a:prstGeom prst="line">
            <a:avLst/>
          </a:prstGeom>
          <a:noFill/>
          <a:ln w="22225">
            <a:solidFill>
              <a:srgbClr val="666666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ＭＳ Ｐゴシック" charset="0"/>
            </a:endParaRPr>
          </a:p>
        </p:txBody>
      </p:sp>
      <p:sp>
        <p:nvSpPr>
          <p:cNvPr id="197653" name="Oval 21"/>
          <p:cNvSpPr>
            <a:spLocks noChangeArrowheads="1"/>
          </p:cNvSpPr>
          <p:nvPr/>
        </p:nvSpPr>
        <p:spPr bwMode="auto">
          <a:xfrm>
            <a:off x="4022725" y="4632325"/>
            <a:ext cx="92075" cy="9207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7668" name="Group 36"/>
          <p:cNvGrpSpPr>
            <a:grpSpLocks/>
          </p:cNvGrpSpPr>
          <p:nvPr/>
        </p:nvGrpSpPr>
        <p:grpSpPr bwMode="auto">
          <a:xfrm>
            <a:off x="977900" y="1752600"/>
            <a:ext cx="4508500" cy="3962400"/>
            <a:chOff x="616" y="1104"/>
            <a:chExt cx="2840" cy="2496"/>
          </a:xfrm>
        </p:grpSpPr>
        <p:sp>
          <p:nvSpPr>
            <p:cNvPr id="197660" name="Freeform 28"/>
            <p:cNvSpPr>
              <a:spLocks/>
            </p:cNvSpPr>
            <p:nvPr/>
          </p:nvSpPr>
          <p:spPr bwMode="auto">
            <a:xfrm>
              <a:off x="616" y="1248"/>
              <a:ext cx="1736" cy="2352"/>
            </a:xfrm>
            <a:custGeom>
              <a:avLst/>
              <a:gdLst>
                <a:gd name="T0" fmla="*/ 1736 w 1736"/>
                <a:gd name="T1" fmla="*/ 0 h 2352"/>
                <a:gd name="T2" fmla="*/ 152 w 1736"/>
                <a:gd name="T3" fmla="*/ 1344 h 2352"/>
                <a:gd name="T4" fmla="*/ 824 w 1736"/>
                <a:gd name="T5" fmla="*/ 2352 h 23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6" h="2352">
                  <a:moveTo>
                    <a:pt x="1736" y="0"/>
                  </a:moveTo>
                  <a:cubicBezTo>
                    <a:pt x="1020" y="476"/>
                    <a:pt x="304" y="952"/>
                    <a:pt x="152" y="1344"/>
                  </a:cubicBezTo>
                  <a:cubicBezTo>
                    <a:pt x="0" y="1736"/>
                    <a:pt x="412" y="2044"/>
                    <a:pt x="824" y="2352"/>
                  </a:cubicBez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5" name="Line 33"/>
            <p:cNvSpPr>
              <a:spLocks noChangeShapeType="1"/>
            </p:cNvSpPr>
            <p:nvPr/>
          </p:nvSpPr>
          <p:spPr bwMode="auto">
            <a:xfrm flipH="1">
              <a:off x="1248" y="1248"/>
              <a:ext cx="1440" cy="76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6" name="Line 34"/>
            <p:cNvSpPr>
              <a:spLocks noChangeShapeType="1"/>
            </p:cNvSpPr>
            <p:nvPr/>
          </p:nvSpPr>
          <p:spPr bwMode="auto">
            <a:xfrm flipH="1">
              <a:off x="1248" y="1104"/>
              <a:ext cx="912" cy="91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 flipV="1">
              <a:off x="1056" y="1152"/>
              <a:ext cx="2400" cy="105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274638" y="3124200"/>
            <a:ext cx="2235200" cy="8858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Sampling</a:t>
            </a:r>
            <a:br>
              <a:rPr lang="en-US" sz="2600" b="1">
                <a:solidFill>
                  <a:srgbClr val="8000FF"/>
                </a:solidFill>
                <a:latin typeface="Lucida Grande" pitchFamily="2" charset="0"/>
              </a:rPr>
            </a:br>
            <a:r>
              <a:rPr lang="en-US" sz="2600" b="1">
                <a:solidFill>
                  <a:srgbClr val="8000FF"/>
                </a:solidFill>
                <a:latin typeface="Lucida Grande" pitchFamily="2" charset="0"/>
              </a:rPr>
              <a:t>Distribution</a:t>
            </a:r>
            <a:endParaRPr lang="en-US"/>
          </a:p>
        </p:txBody>
      </p:sp>
      <p:grpSp>
        <p:nvGrpSpPr>
          <p:cNvPr id="197670" name="Group 38"/>
          <p:cNvGrpSpPr>
            <a:grpSpLocks/>
          </p:cNvGrpSpPr>
          <p:nvPr/>
        </p:nvGrpSpPr>
        <p:grpSpPr bwMode="auto">
          <a:xfrm>
            <a:off x="4267200" y="4495800"/>
            <a:ext cx="642938" cy="762000"/>
            <a:chOff x="2688" y="2832"/>
            <a:chExt cx="405" cy="480"/>
          </a:xfrm>
        </p:grpSpPr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>
              <a:off x="2880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  <p:graphicFrame>
          <p:nvGraphicFramePr>
            <p:cNvPr id="20503" name="Object 37"/>
            <p:cNvGraphicFramePr>
              <a:graphicFrameLocks noChangeAspect="1"/>
            </p:cNvGraphicFramePr>
            <p:nvPr/>
          </p:nvGraphicFramePr>
          <p:xfrm>
            <a:off x="2688" y="2880"/>
            <a:ext cx="40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4" name="Equation" r:id="rId12" imgW="190500" imgH="203200" progId="Equation.3">
                    <p:embed/>
                  </p:oleObj>
                </mc:Choice>
                <mc:Fallback>
                  <p:oleObj name="Equation" r:id="rId12" imgW="190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80"/>
                          <a:ext cx="40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457200" y="6019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/>
              <a:t>size = n</a:t>
            </a:r>
            <a:endParaRPr lang="en-US">
              <a:latin typeface="Courier" pitchFamily="2" charset="0"/>
            </a:endParaRPr>
          </a:p>
        </p:txBody>
      </p:sp>
      <p:graphicFrame>
        <p:nvGraphicFramePr>
          <p:cNvPr id="197673" name="Object 41"/>
          <p:cNvGraphicFramePr>
            <a:graphicFrameLocks noChangeAspect="1"/>
          </p:cNvGraphicFramePr>
          <p:nvPr/>
        </p:nvGraphicFramePr>
        <p:xfrm>
          <a:off x="5638800" y="3200400"/>
          <a:ext cx="1600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14" imgW="596900" imgH="381000" progId="Equation.3">
                  <p:embed/>
                </p:oleObj>
              </mc:Choice>
              <mc:Fallback>
                <p:oleObj name="Equation" r:id="rId14" imgW="596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1600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5334000" y="2895600"/>
            <a:ext cx="3788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ja-JP" altLang="en-US" dirty="0"/>
              <a:t>“</a:t>
            </a:r>
            <a:r>
              <a:rPr lang="en-US" altLang="ja-JP" dirty="0"/>
              <a:t>Standard error of the mean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197678" name="Group 46"/>
          <p:cNvGrpSpPr>
            <a:grpSpLocks/>
          </p:cNvGrpSpPr>
          <p:nvPr/>
        </p:nvGrpSpPr>
        <p:grpSpPr bwMode="auto">
          <a:xfrm>
            <a:off x="3352801" y="6096008"/>
            <a:ext cx="2363788" cy="369888"/>
            <a:chOff x="2112" y="3840"/>
            <a:chExt cx="1489" cy="233"/>
          </a:xfrm>
        </p:grpSpPr>
        <p:sp>
          <p:nvSpPr>
            <p:cNvPr id="197675" name="Text Box 43"/>
            <p:cNvSpPr txBox="1">
              <a:spLocks noChangeArrowheads="1"/>
            </p:cNvSpPr>
            <p:nvPr/>
          </p:nvSpPr>
          <p:spPr bwMode="auto">
            <a:xfrm>
              <a:off x="2592" y="3840"/>
              <a:ext cx="10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" charset="0"/>
                  <a:ea typeface="ＭＳ Ｐゴシック" charset="0"/>
                </a:rPr>
                <a:t>sample statistic</a:t>
              </a:r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 flipH="1">
              <a:off x="2112" y="39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21590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solidFill>
                  <a:srgbClr val="8000FF"/>
                </a:solidFill>
                <a:latin typeface="Lucida Grande" pitchFamily="2" charset="0"/>
              </a:rPr>
              <a:t>(of the mean)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5D8-B1D0-4DB2-9C80-87D49B51D0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7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97634" grpId="0"/>
      <p:bldP spid="197640" grpId="0"/>
      <p:bldOleChart spid="197644" grpId="0"/>
      <p:bldP spid="197649" grpId="0"/>
      <p:bldP spid="197653" grpId="0" animBg="1"/>
      <p:bldP spid="197650" grpId="0" animBg="1"/>
      <p:bldP spid="197672" grpId="0"/>
      <p:bldP spid="197674" grpId="0"/>
      <p:bldP spid="1976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39624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population of scores is normally distributed, the sampling distribution of the mean will be normal as well, regardless of sample size;</a:t>
            </a: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If the scores are </a:t>
            </a:r>
            <a:r>
              <a:rPr lang="en-US" sz="2800" u="sng" dirty="0">
                <a:latin typeface="Palatino Linotype" pitchFamily="18" charset="0"/>
                <a:ea typeface="宋体" pitchFamily="2" charset="-122"/>
              </a:rPr>
              <a:t>not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normally distributed, the mean still might be normally distributed due to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Central Limit Theorem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04800" y="3810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Shape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3028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Sampling Distributions</a:t>
            </a:r>
            <a:endParaRPr lang="en-US" dirty="0"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Central Limit Theorem</a:t>
            </a:r>
          </a:p>
          <a:p>
            <a:pPr lvl="1"/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Given a population with mean µ and variance   , the sampling distribution of the mean will have a mean equal to µ (           ), a variance       equal to </a:t>
            </a:r>
            <a:r>
              <a:rPr lang="en-US" dirty="0">
                <a:solidFill>
                  <a:schemeClr val="bg1"/>
                </a:solidFill>
                <a:latin typeface="Garamond" pitchFamily="18" charset="0"/>
                <a:ea typeface="Cambria Math" pitchFamily="18" charset="0"/>
                <a:cs typeface="Times New Roman" pitchFamily="18" charset="0"/>
              </a:rPr>
              <a:t>AAAA 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. The distribution will approach the normal distribution as </a:t>
            </a:r>
            <a:r>
              <a:rPr lang="en-US" i="1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Garamond" pitchFamily="18" charset="0"/>
                <a:ea typeface="Cambria Math" pitchFamily="18" charset="0"/>
                <a:cs typeface="Times New Roman" pitchFamily="18" charset="0"/>
              </a:rPr>
              <a:t>, the sample size, increases. (Howell, 2007).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43220"/>
              </p:ext>
            </p:extLst>
          </p:nvPr>
        </p:nvGraphicFramePr>
        <p:xfrm>
          <a:off x="2895600" y="3124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Equation" r:id="rId4" imgW="469800" imgH="228600" progId="">
                  <p:embed/>
                </p:oleObj>
              </mc:Choice>
              <mc:Fallback>
                <p:oleObj name="Equation" r:id="rId4" imgW="469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6357"/>
              </p:ext>
            </p:extLst>
          </p:nvPr>
        </p:nvGraphicFramePr>
        <p:xfrm>
          <a:off x="5562600" y="3048000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Equation" r:id="rId6" imgW="203040" imgH="241200" progId="">
                  <p:embed/>
                </p:oleObj>
              </mc:Choice>
              <mc:Fallback>
                <p:oleObj name="Equation" r:id="rId6" imgW="203040" imgH="241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40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24536"/>
              </p:ext>
            </p:extLst>
          </p:nvPr>
        </p:nvGraphicFramePr>
        <p:xfrm>
          <a:off x="7289800" y="3048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Equation" r:id="rId8" imgW="355320" imgH="228600" progId="Equation.DSMT4">
                  <p:embed/>
                </p:oleObj>
              </mc:Choice>
              <mc:Fallback>
                <p:oleObj name="Equation" r:id="rId8" imgW="355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048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55" y="2197000"/>
                <a:ext cx="627145" cy="470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The sampling distribution of the mean tends toward a normal distribution as the size of the sample increase</a:t>
            </a:r>
          </a:p>
          <a:p>
            <a:pPr lvl="1"/>
            <a:r>
              <a:rPr lang="en-US" sz="2400" dirty="0">
                <a:latin typeface="Palatino Linotype" pitchFamily="18" charset="0"/>
                <a:ea typeface="宋体" pitchFamily="2" charset="-122"/>
              </a:rPr>
              <a:t>True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regardless of the shape of the original distribution of scores 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in the population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400" dirty="0">
                <a:latin typeface="Palatino Linotype" pitchFamily="18" charset="0"/>
              </a:rPr>
              <a:t>For</a:t>
            </a:r>
            <a:r>
              <a:rPr lang="en-US" sz="2400" dirty="0">
                <a:solidFill>
                  <a:schemeClr val="tx2"/>
                </a:solidFill>
                <a:latin typeface="Palatino Linotype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sample sizes of 30 or larger</a:t>
            </a:r>
            <a:r>
              <a:rPr lang="en-US" sz="2400" dirty="0">
                <a:latin typeface="Palatino Linotype" pitchFamily="18" charset="0"/>
              </a:rPr>
              <a:t>, we can assume the sampling distribution of the mean is normally distributed even if the original data is not normally distributed</a:t>
            </a:r>
            <a:endParaRPr lang="en-US" sz="2400" b="1" dirty="0">
              <a:latin typeface="Palatino Linotype" pitchFamily="18" charset="0"/>
            </a:endParaRPr>
          </a:p>
          <a:p>
            <a:pPr lvl="1"/>
            <a:r>
              <a:rPr lang="en-US" sz="2400" dirty="0">
                <a:latin typeface="Palatino Linotype" pitchFamily="18" charset="0"/>
              </a:rPr>
              <a:t>Central Limit Theorem is </a:t>
            </a:r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extremely important</a:t>
            </a:r>
            <a:r>
              <a:rPr lang="en-US" sz="2400" dirty="0">
                <a:latin typeface="Palatino Linotype" pitchFamily="18" charset="0"/>
              </a:rPr>
              <a:t>. It allows us to use the standard normal curve as a statistical model for the sampling distribution of the mean </a:t>
            </a:r>
            <a:endParaRPr lang="en-US" sz="2400" b="1" dirty="0"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400" dirty="0">
              <a:solidFill>
                <a:schemeClr val="tx2"/>
              </a:solidFill>
              <a:latin typeface="Palatino Linotype" pitchFamily="18" charset="0"/>
            </a:endParaRPr>
          </a:p>
          <a:p>
            <a:pPr lvl="2">
              <a:buFont typeface="Wingdings" pitchFamily="2" charset="2"/>
              <a:buChar char="§"/>
            </a:pPr>
            <a:endParaRPr lang="en-US" sz="2200" b="1" dirty="0">
              <a:solidFill>
                <a:schemeClr val="tx2"/>
              </a:solidFill>
              <a:latin typeface="Palatino Linotype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  <a:cs typeface="+mj-cs"/>
              </a:rPr>
              <a:t>Central Limit Theorem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0922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Suppose we have a skewed population distribution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07" y="1752600"/>
            <a:ext cx="56515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7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3" y="1600200"/>
            <a:ext cx="56832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Sample space, event, random variable</a:t>
            </a:r>
          </a:p>
          <a:p>
            <a:r>
              <a:rPr lang="en-US" dirty="0">
                <a:latin typeface="Palatino Linotype" pitchFamily="18" charset="0"/>
              </a:rPr>
              <a:t>Relationship between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Mutually exclusive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Exhaustive set of events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events</a:t>
            </a:r>
          </a:p>
          <a:p>
            <a:r>
              <a:rPr lang="en-US" dirty="0">
                <a:latin typeface="Palatino Linotype" pitchFamily="18" charset="0"/>
              </a:rPr>
              <a:t>Probability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u="sng" dirty="0">
                <a:latin typeface="Palatino Linotype" pitchFamily="18" charset="0"/>
              </a:rPr>
              <a:t># outcomes in some event__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>
                <a:latin typeface="Palatino Linotype" pitchFamily="18" charset="0"/>
              </a:rPr>
              <a:t># outcomes in sample space</a:t>
            </a:r>
          </a:p>
          <a:p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lvl="1"/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600200"/>
            <a:ext cx="530225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mean: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=50</a:t>
            </a:r>
            <a:endParaRPr lang="en-US" sz="3600" dirty="0">
              <a:latin typeface="Palatino Linotyp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524000"/>
            <a:ext cx="52197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distribution of log-normal: </a:t>
            </a:r>
            <a:r>
              <a:rPr lang="en-US" sz="3600" b="1" i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n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=1000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18" y="1524000"/>
            <a:ext cx="492125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Central Limit Theorem: Take 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If a variable is normally distributed, the sampling distribution of the mean is also normally distributed (regardless of sample size).</a:t>
            </a:r>
          </a:p>
          <a:p>
            <a:r>
              <a:rPr lang="en-US" dirty="0">
                <a:latin typeface="Palatino Linotype" pitchFamily="18" charset="0"/>
              </a:rPr>
              <a:t>The original distribution affects the shape of the sampling distribution of the mean</a:t>
            </a:r>
          </a:p>
          <a:p>
            <a:pPr lvl="1"/>
            <a:r>
              <a:rPr lang="en-US" dirty="0">
                <a:latin typeface="Palatino Linotype" pitchFamily="18" charset="0"/>
              </a:rPr>
              <a:t>Less normal population 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less normal sampling distribution of the mean </a:t>
            </a:r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In psychology, we will rely on the </a:t>
            </a:r>
            <a:r>
              <a:rPr lang="en-US" dirty="0" err="1">
                <a:latin typeface="Palatino Linotype" pitchFamily="18" charset="0"/>
              </a:rPr>
              <a:t>CLT</a:t>
            </a:r>
            <a:r>
              <a:rPr lang="en-US" dirty="0">
                <a:latin typeface="Palatino Linotype" pitchFamily="18" charset="0"/>
              </a:rPr>
              <a:t> for sampling distributions of the mean when figuring out sampling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7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9050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Assumptions about the data (normal distribution) or large enough samples (according to </a:t>
            </a:r>
            <a:r>
              <a:rPr lang="en-US" sz="2400" dirty="0" err="1">
                <a:latin typeface="Palatino Linotype" pitchFamily="18" charset="0"/>
                <a:ea typeface="宋体" pitchFamily="2" charset="-122"/>
              </a:rPr>
              <a:t>CLT</a:t>
            </a:r>
            <a:r>
              <a:rPr lang="en-US" sz="2400" dirty="0">
                <a:latin typeface="Palatino Linotype" pitchFamily="18" charset="0"/>
                <a:ea typeface="宋体" pitchFamily="2" charset="-122"/>
              </a:rPr>
              <a:t>) insure the distribution of the sample mean follows a normal distribution.</a:t>
            </a:r>
            <a:endParaRPr lang="en-US" sz="1800" dirty="0">
              <a:latin typeface="Palatino Linotype" pitchFamily="18" charset="0"/>
              <a:ea typeface="宋体" pitchFamily="2" charset="-122"/>
            </a:endParaRPr>
          </a:p>
          <a:p>
            <a:r>
              <a:rPr lang="en-US" sz="2400" dirty="0">
                <a:latin typeface="Palatino Linotype" pitchFamily="18" charset="0"/>
                <a:ea typeface="宋体" pitchFamily="2" charset="-122"/>
              </a:rPr>
              <a:t>Find the probabilities of Means:</a:t>
            </a:r>
            <a:r>
              <a:rPr lang="en-US" sz="2400" dirty="0">
                <a:latin typeface="Palatino Linotype" pitchFamily="18" charset="0"/>
              </a:rPr>
              <a:t> 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want to know, what is the probability of observing a certain range of sample means?</a:t>
            </a:r>
          </a:p>
          <a:p>
            <a:pPr lvl="1"/>
            <a:r>
              <a:rPr lang="en-US" sz="2000" dirty="0">
                <a:latin typeface="Palatino Linotype" pitchFamily="18" charset="0"/>
                <a:ea typeface="宋体" pitchFamily="2" charset="-122"/>
              </a:rPr>
              <a:t>We do this by transforming raw scores into Z scores and then using a table to look up areas under the normal curve</a:t>
            </a:r>
          </a:p>
          <a:p>
            <a:pPr marL="742950" lvl="1" indent="-285750">
              <a:buFont typeface="Verdana" pitchFamily="34" charset="0"/>
              <a:buNone/>
            </a:pP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latin typeface="Palatino Linotype" pitchFamily="18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Using the Sampling Distribution of the Mean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18751"/>
              </p:ext>
            </p:extLst>
          </p:nvPr>
        </p:nvGraphicFramePr>
        <p:xfrm>
          <a:off x="2895600" y="5334000"/>
          <a:ext cx="2286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4" imgW="1015920" imgH="444240" progId="Equation.DSMT4">
                  <p:embed/>
                </p:oleObj>
              </mc:Choice>
              <mc:Fallback>
                <p:oleObj name="Equation" r:id="rId4" imgW="101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5334000"/>
                        <a:ext cx="22860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19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8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  <a:ea typeface="宋体" pitchFamily="2" charset="-122"/>
              </a:rPr>
              <a:t>IQ scores are normally distributed with a (population) mean of 100 and a (population) standard deviation of 15. What is the sampling distribution of the mean for a sample size of 25?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u="sng" dirty="0">
                <a:latin typeface="Palatino Linotype" pitchFamily="18" charset="0"/>
                <a:ea typeface="宋体" pitchFamily="2" charset="-122"/>
              </a:rPr>
              <a:t>Solution:</a:t>
            </a:r>
          </a:p>
          <a:p>
            <a:pPr>
              <a:buFont typeface="Wingdings 3" pitchFamily="18" charset="2"/>
              <a:buNone/>
            </a:pPr>
            <a:r>
              <a:rPr lang="en-US" dirty="0">
                <a:latin typeface="Palatino Linotype" pitchFamily="18" charset="0"/>
                <a:ea typeface="宋体" pitchFamily="2" charset="-122"/>
              </a:rPr>
              <a:t>	First, because IQ scores are normally distributed, so the sampling distribution of the mean will be normally distributed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0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mean</a:t>
            </a: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will be equal to</a:t>
            </a: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endParaRPr lang="en-US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r>
              <a:rPr lang="en-US" sz="2800" dirty="0">
                <a:latin typeface="Palatino Linotype" pitchFamily="18" charset="0"/>
                <a:ea typeface="宋体" pitchFamily="2" charset="-122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standard error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of the sampling distribution of the mean is equal to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7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88202"/>
              </p:ext>
            </p:extLst>
          </p:nvPr>
        </p:nvGraphicFramePr>
        <p:xfrm>
          <a:off x="2895600" y="2209800"/>
          <a:ext cx="297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4" imgW="977900" imgH="241300" progId="Equation.3">
                  <p:embed/>
                </p:oleObj>
              </mc:Choice>
              <mc:Fallback>
                <p:oleObj name="Equation" r:id="rId4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2971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697559"/>
              </p:ext>
            </p:extLst>
          </p:nvPr>
        </p:nvGraphicFramePr>
        <p:xfrm>
          <a:off x="2743200" y="4038600"/>
          <a:ext cx="3505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6" imgW="1333500" imgH="431800" progId="Equation.3">
                  <p:embed/>
                </p:oleObj>
              </mc:Choice>
              <mc:Fallback>
                <p:oleObj name="Equation" r:id="rId6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5052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67695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796" y="1524000"/>
            <a:ext cx="8305800" cy="3886200"/>
          </a:xfrm>
        </p:spPr>
        <p:txBody>
          <a:bodyPr>
            <a:normAutofit fontScale="92500"/>
          </a:bodyPr>
          <a:lstStyle/>
          <a:p>
            <a:pPr marL="0" lvl="1" indent="0">
              <a:spcBef>
                <a:spcPct val="0"/>
              </a:spcBef>
              <a:buFont typeface="Verdana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1.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What’s the probability of obtaining a sample of 25 IQ scores with a mean of 106 or higher? Suppose the mean and standard deviation of IQ scores are 100 and 15.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0" lvl="2" indent="0">
              <a:spcBef>
                <a:spcPct val="0"/>
              </a:spcBef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Now use the z-table to read the area beyond 2</a:t>
            </a:r>
          </a:p>
          <a:p>
            <a:pPr marL="0" lvl="1" indent="0"/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0" lvl="1" indent="0">
              <a:buFont typeface="Verdana" pitchFamily="34" charset="0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i.e., P(≥106) = P (Z ≥ 2) = .0228</a:t>
            </a:r>
          </a:p>
          <a:p>
            <a:pPr marL="0" lvl="1" indent="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83928"/>
              </p:ext>
            </p:extLst>
          </p:nvPr>
        </p:nvGraphicFramePr>
        <p:xfrm>
          <a:off x="2133600" y="2904847"/>
          <a:ext cx="4114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4" imgW="2019300" imgH="469900" progId="Equation.3">
                  <p:embed/>
                </p:oleObj>
              </mc:Choice>
              <mc:Fallback>
                <p:oleObj name="Equation" r:id="rId4" imgW="2019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04847"/>
                        <a:ext cx="41148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240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15692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3892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of Probability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Palatino Linotype" pitchFamily="18" charset="0"/>
              </a:rPr>
              <a:t>Sampling with and without replacement</a:t>
            </a:r>
          </a:p>
          <a:p>
            <a:r>
              <a:rPr lang="en-US" sz="2800" dirty="0">
                <a:latin typeface="Palatino Linotype" pitchFamily="18" charset="0"/>
              </a:rPr>
              <a:t>Conditional probability and Bayes theorem</a:t>
            </a:r>
          </a:p>
          <a:p>
            <a:endParaRPr lang="en-US" sz="2800" dirty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  <a:p>
            <a:r>
              <a:rPr lang="en-US" sz="2800" dirty="0">
                <a:latin typeface="Palatino Linotype" pitchFamily="18" charset="0"/>
              </a:rPr>
              <a:t>Probability rules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or general addition rule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sz="2000" i="1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sz="2000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pPr lvl="1"/>
            <a:r>
              <a:rPr lang="en-US" sz="24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</a:t>
            </a:r>
          </a:p>
          <a:p>
            <a:pPr lvl="1"/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54649"/>
              </p:ext>
            </p:extLst>
          </p:nvPr>
        </p:nvGraphicFramePr>
        <p:xfrm>
          <a:off x="2667000" y="25908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3" imgW="1295280" imgH="419040" progId="Equation.DSMT4">
                  <p:embed/>
                </p:oleObj>
              </mc:Choice>
              <mc:Fallback>
                <p:oleObj name="Equation" r:id="rId3" imgW="1295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295400" y="5867400"/>
            <a:ext cx="335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6324600"/>
            <a:ext cx="381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1206" y="12192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2. We have a population of scores with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 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= 60 and </a:t>
            </a:r>
            <a:r>
              <a:rPr lang="en-US" sz="28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</a:t>
            </a:r>
            <a:r>
              <a:rPr lang="en-US" sz="2800" baseline="-25000" dirty="0">
                <a:latin typeface="Palatino Linotype" pitchFamily="18" charset="0"/>
                <a:ea typeface="宋体" pitchFamily="2" charset="-122"/>
              </a:rPr>
              <a:t>X</a:t>
            </a:r>
            <a:r>
              <a:rPr lang="en-US" sz="2800" dirty="0">
                <a:latin typeface="Palatino Linotype" pitchFamily="18" charset="0"/>
                <a:ea typeface="宋体" pitchFamily="2" charset="-122"/>
              </a:rPr>
              <a:t> = 24. Assume the sample size is n = 36.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000" dirty="0">
              <a:latin typeface="Palatino Linotype" pitchFamily="18" charset="0"/>
              <a:ea typeface="宋体" pitchFamily="2" charset="-122"/>
            </a:endParaRPr>
          </a:p>
          <a:p>
            <a:pPr marL="0" lvl="3" indent="0">
              <a:spcBef>
                <a:spcPct val="0"/>
              </a:spcBef>
              <a:buClr>
                <a:schemeClr val="accent1"/>
              </a:buClr>
              <a:buSzPct val="68000"/>
              <a:buFont typeface="Wingdings 2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a.</a:t>
            </a:r>
            <a:r>
              <a:rPr lang="en-US" sz="2800" dirty="0">
                <a:latin typeface="Palatino Linotype" pitchFamily="18" charset="0"/>
              </a:rPr>
              <a:t> What is     (the mean of the sampling distribution of the mean)?  What is the standard error of the sample mean?</a:t>
            </a: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8600" y="495299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Exercise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30109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31303"/>
              </p:ext>
            </p:extLst>
          </p:nvPr>
        </p:nvGraphicFramePr>
        <p:xfrm>
          <a:off x="2057400" y="243840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4" imgW="215640" imgH="241200" progId="Equation.DSMT4">
                  <p:embed/>
                </p:oleObj>
              </mc:Choice>
              <mc:Fallback>
                <p:oleObj name="Equation" r:id="rId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6216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58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solidFill>
                  <a:schemeClr val="tx2"/>
                </a:solidFill>
                <a:latin typeface="Bookman Old Style" pitchFamily="18" charset="0"/>
                <a:ea typeface="宋体" pitchFamily="2" charset="-122"/>
              </a:rPr>
              <a:t> </a:t>
            </a:r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8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002588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8978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23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305800" cy="5791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endParaRPr lang="en-US" sz="2400" dirty="0">
              <a:solidFill>
                <a:schemeClr val="tx2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  <a:ea typeface="宋体" pitchFamily="2" charset="-122"/>
              </a:rPr>
              <a:t>c. What is the probability of obtaining a sample mean that differs from the population mean by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10 points or more? (Note: could be 10 or more points higher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baseline="-25000" dirty="0">
                <a:latin typeface="Palatino Linotype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or 10 or more points lower than 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  <a:sym typeface="Symbol" pitchFamily="18" charset="2"/>
              </a:rPr>
              <a:t></a:t>
            </a:r>
            <a:r>
              <a:rPr lang="en-US" altLang="zh-CN" sz="2400" dirty="0">
                <a:latin typeface="Palatino Linotype" pitchFamily="18" charset="0"/>
                <a:ea typeface="宋体" pitchFamily="2" charset="-122"/>
              </a:rPr>
              <a:t>) </a:t>
            </a:r>
            <a:endParaRPr lang="en-US" sz="24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85644"/>
              </p:ext>
            </p:extLst>
          </p:nvPr>
        </p:nvGraphicFramePr>
        <p:xfrm>
          <a:off x="438056" y="3657600"/>
          <a:ext cx="79248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Bitmap Image" r:id="rId4" imgW="4086795" imgH="685714" progId="Paint.Picture">
                  <p:embed/>
                </p:oleObj>
              </mc:Choice>
              <mc:Fallback>
                <p:oleObj name="Bitmap Image" r:id="rId4" imgW="4086795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56" y="3657600"/>
                        <a:ext cx="79248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186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2794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05800" cy="4495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  <a:ea typeface="宋体" pitchFamily="2" charset="-122"/>
              </a:rPr>
              <a:t>d. For what sample mean value is the probability 1% of obtaining that sample mean or a higher sample mean?</a:t>
            </a:r>
            <a:r>
              <a:rPr lang="en-US" sz="2800" dirty="0">
                <a:latin typeface="Palatino Linotype" pitchFamily="18" charset="0"/>
              </a:rPr>
              <a:t> 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96144"/>
              </p:ext>
            </p:extLst>
          </p:nvPr>
        </p:nvGraphicFramePr>
        <p:xfrm>
          <a:off x="472006" y="3048000"/>
          <a:ext cx="7288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Bitmap Image" r:id="rId4" imgW="3123810" imgH="942857" progId="Paint.Picture">
                  <p:embed/>
                </p:oleObj>
              </mc:Choice>
              <mc:Fallback>
                <p:oleObj name="Bitmap Image" r:id="rId4" imgW="3123810" imgH="9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06" y="3048000"/>
                        <a:ext cx="7288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3466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4258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itchFamily="18" charset="2"/>
              <a:buNone/>
            </a:pPr>
            <a:r>
              <a:rPr lang="en-US" altLang="zh-CN" sz="2800" dirty="0">
                <a:latin typeface="Palatino Linotype" pitchFamily="18" charset="0"/>
                <a:ea typeface="宋体" pitchFamily="2" charset="-122"/>
              </a:rPr>
              <a:t>e. Within what sample mean values do the middle 95% of the sample means fall?</a:t>
            </a:r>
            <a:endParaRPr lang="en-US" sz="2800" dirty="0">
              <a:latin typeface="Palatino Linotype" pitchFamily="18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1143000" lvl="2"/>
            <a:endParaRPr lang="en-US" sz="18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  <a:p>
            <a:pPr marL="742950" lvl="1" indent="-285750"/>
            <a:endParaRPr lang="en-US" sz="2400" dirty="0">
              <a:solidFill>
                <a:schemeClr val="tx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Example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46181"/>
              </p:ext>
            </p:extLst>
          </p:nvPr>
        </p:nvGraphicFramePr>
        <p:xfrm>
          <a:off x="450850" y="2895600"/>
          <a:ext cx="82423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Bitmap Image" r:id="rId4" imgW="4323810" imgH="961905" progId="Paint.Picture">
                  <p:embed/>
                </p:oleObj>
              </mc:Choice>
              <mc:Fallback>
                <p:oleObj name="Bitmap Image" r:id="rId4" imgW="4323810" imgH="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895600"/>
                        <a:ext cx="82423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2790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A population has a mean (</a:t>
            </a:r>
            <a:r>
              <a:rPr lang="el-GR" dirty="0">
                <a:latin typeface="Palatino Linotype" pitchFamily="18" charset="0"/>
              </a:rPr>
              <a:t>μ</a:t>
            </a:r>
            <a:r>
              <a:rPr lang="en-US" dirty="0">
                <a:latin typeface="Palatino Linotype" pitchFamily="18" charset="0"/>
              </a:rPr>
              <a:t>) of 24.12, and standard deviation (</a:t>
            </a:r>
            <a:r>
              <a:rPr lang="el-GR" dirty="0">
                <a:latin typeface="Palatino Linotype" pitchFamily="18" charset="0"/>
              </a:rPr>
              <a:t>σ</a:t>
            </a:r>
            <a:r>
              <a:rPr lang="en-US" dirty="0">
                <a:latin typeface="Palatino Linotype" pitchFamily="18" charset="0"/>
              </a:rPr>
              <a:t>) of 4. Assume that a sampling distribution of sample means has been constructed, based on repeated samples of n=100 from this population.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mean of the sampling distribution?</a:t>
            </a:r>
          </a:p>
          <a:p>
            <a:pPr lvl="1"/>
            <a:r>
              <a:rPr lang="en-US" dirty="0">
                <a:latin typeface="Palatino Linotype" pitchFamily="18" charset="0"/>
              </a:rPr>
              <a:t>What would be the value of the standard error of the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39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5334000" cy="180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3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</a:rPr>
              <a:t>“Inferential statistics” tries to make inferences about the population of interest (population parameters) from sample data (sample statistics).</a:t>
            </a:r>
          </a:p>
          <a:p>
            <a:r>
              <a:rPr lang="en-US" dirty="0">
                <a:latin typeface="Palatino Linotype" pitchFamily="18" charset="0"/>
              </a:rPr>
              <a:t>To do this, we need to figure out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Sampling error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Variability of a statistic from sample to sample due to chance</a:t>
            </a:r>
            <a:endParaRPr lang="en-US" dirty="0">
              <a:latin typeface="Palatino Linotype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</a:rPr>
              <a:t>How to figure out the magnitude of sampling error?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Through sampling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6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________.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</a:t>
                </a:r>
                <a:r>
                  <a:rPr lang="en-US" dirty="0" err="1">
                    <a:latin typeface="Palatino Linotype" pitchFamily="18" charset="0"/>
                  </a:rPr>
                  <a:t>CLT</a:t>
                </a:r>
                <a:r>
                  <a:rPr lang="en-US" dirty="0">
                    <a:latin typeface="Palatino Linotype" pitchFamily="18" charset="0"/>
                  </a:rPr>
                  <a:t>, and given a sampling distribution of sample means, the standard error of the mean will equal the _____of the population divided by the ______of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6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Learning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Palatino Linotype" pitchFamily="18" charset="0"/>
                  </a:rPr>
                  <a:t>The mean of a population (</a:t>
                </a:r>
                <a:r>
                  <a:rPr lang="el-GR" dirty="0">
                    <a:latin typeface="Palatino Linotype" pitchFamily="18" charset="0"/>
                  </a:rPr>
                  <a:t>μ</a:t>
                </a:r>
                <a:r>
                  <a:rPr lang="en-US" dirty="0">
                    <a:latin typeface="Palatino Linotype" pitchFamily="18" charset="0"/>
                  </a:rPr>
                  <a:t>)=54.72, and the mean of a sample from that population (</a:t>
                </a:r>
                <a14:m>
                  <m:oMath xmlns=""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=54.92</m:t>
                    </m:r>
                  </m:oMath>
                </a14:m>
                <a:r>
                  <a:rPr lang="en-US" dirty="0">
                    <a:latin typeface="Palatino Linotype" pitchFamily="18" charset="0"/>
                  </a:rPr>
                  <a:t>). Assuming the difference between the two values is due to chance, we can refer to the difference as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sampling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The standard deviation of a sampling distribution of sample means is referred to as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standard error</a:t>
                </a:r>
                <a:r>
                  <a:rPr lang="en-US" dirty="0">
                    <a:latin typeface="Palatino Linotype" pitchFamily="18" charset="0"/>
                  </a:rPr>
                  <a:t>.</a:t>
                </a:r>
              </a:p>
              <a:p>
                <a:r>
                  <a:rPr lang="en-US" dirty="0">
                    <a:latin typeface="Palatino Linotype" pitchFamily="18" charset="0"/>
                  </a:rPr>
                  <a:t>According to the CLT, and given a sampling distribution of sample means, the standard error of the mean will equal the _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mean </a:t>
                </a:r>
                <a:r>
                  <a:rPr lang="en-US" dirty="0">
                    <a:latin typeface="Palatino Linotype" pitchFamily="18" charset="0"/>
                  </a:rPr>
                  <a:t>of the population divided by the </a:t>
                </a:r>
                <a:r>
                  <a:rPr lang="en-US" u="sng" dirty="0">
                    <a:solidFill>
                      <a:srgbClr val="FF0000"/>
                    </a:solidFill>
                    <a:latin typeface="Palatino Linotype" pitchFamily="18" charset="0"/>
                  </a:rPr>
                  <a:t>square root </a:t>
                </a:r>
                <a:r>
                  <a:rPr lang="en-US" dirty="0">
                    <a:latin typeface="Palatino Linotype" pitchFamily="18" charset="0"/>
                  </a:rPr>
                  <a:t>of the sample size.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185" t="-2541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</a:t>
            </a:r>
            <a:endParaRPr lang="en-US" sz="4000" b="1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 dirty="0">
                <a:latin typeface="Palatino Linotype" pitchFamily="18" charset="0"/>
              </a:rPr>
              <a:t>Suppose you have a set of scores that are normally distributed with </a:t>
            </a:r>
            <a:r>
              <a:rPr lang="en-US" sz="3600" dirty="0">
                <a:latin typeface="Palatino Linotype" pitchFamily="18" charset="0"/>
                <a:sym typeface="Symbol"/>
              </a:rPr>
              <a:t></a:t>
            </a:r>
            <a:r>
              <a:rPr lang="en-US" sz="3600" dirty="0">
                <a:latin typeface="Palatino Linotype" pitchFamily="18" charset="0"/>
              </a:rPr>
              <a:t> = 200 and </a:t>
            </a:r>
            <a:r>
              <a:rPr lang="en-US" sz="3600" dirty="0">
                <a:latin typeface="Palatino Linotype" pitchFamily="18" charset="0"/>
                <a:sym typeface="Symbol"/>
              </a:rPr>
              <a:t></a:t>
            </a:r>
            <a:r>
              <a:rPr lang="en-US" sz="3600" dirty="0">
                <a:latin typeface="Palatino Linotype" pitchFamily="18" charset="0"/>
              </a:rPr>
              <a:t> = 40.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(a) What proportion of scores is greater than a raw score of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(b) If you randomly select one score from the distribution, what is the probability that the score is greater than 250?</a:t>
            </a:r>
          </a:p>
          <a:p>
            <a:pPr lvl="1"/>
            <a:r>
              <a:rPr lang="en-US" sz="3100" dirty="0">
                <a:latin typeface="Palatino Linotype" pitchFamily="18" charset="0"/>
              </a:rPr>
              <a:t>(c) If you randomly select one score from the distribution, what is the probability that the score is NOT between 150 and 190?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6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Palatino Linotype" pitchFamily="18" charset="0"/>
              </a:rPr>
              <a:t>(a)  0.11</a:t>
            </a: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endParaRPr lang="en-US" sz="2900" dirty="0">
              <a:latin typeface="Palatino Linotype" pitchFamily="18" charset="0"/>
            </a:endParaRPr>
          </a:p>
          <a:p>
            <a:r>
              <a:rPr lang="en-US" sz="2900" dirty="0">
                <a:latin typeface="Palatino Linotype" pitchFamily="18" charset="0"/>
              </a:rPr>
              <a:t>(b) 0.11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0600" cy="17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77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44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35"/>
            <a:ext cx="7467600" cy="606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92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800" dirty="0">
                <a:latin typeface="Palatino Linotype" pitchFamily="18" charset="0"/>
              </a:rPr>
              <a:t>Suppose all of the third graders at Wilson Elementary School take a math test.  The scores are normally distributed with </a:t>
            </a:r>
            <a:r>
              <a:rPr lang="en-US" sz="3800" dirty="0">
                <a:latin typeface="Palatino Linotype" pitchFamily="18" charset="0"/>
                <a:sym typeface="Symbol"/>
              </a:rPr>
              <a:t></a:t>
            </a:r>
            <a:r>
              <a:rPr lang="en-US" sz="3800" dirty="0">
                <a:latin typeface="Palatino Linotype" pitchFamily="18" charset="0"/>
              </a:rPr>
              <a:t> = 75 and </a:t>
            </a:r>
            <a:r>
              <a:rPr lang="en-US" sz="3800" dirty="0">
                <a:latin typeface="Palatino Linotype" pitchFamily="18" charset="0"/>
                <a:sym typeface="Symbol"/>
              </a:rPr>
              <a:t></a:t>
            </a:r>
            <a:r>
              <a:rPr lang="en-US" sz="3800" dirty="0">
                <a:latin typeface="Palatino Linotype" pitchFamily="18" charset="0"/>
              </a:rPr>
              <a:t> = 12.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(a) For the distribution of math test scores, what is the mean and standard error of the sampling distribution of the mean for samples of size 16?</a:t>
            </a:r>
          </a:p>
          <a:p>
            <a:pPr lvl="1"/>
            <a:r>
              <a:rPr lang="en-US" sz="3300" dirty="0">
                <a:latin typeface="Palatino Linotype" pitchFamily="18" charset="0"/>
              </a:rPr>
              <a:t>(b) Suppose a sample of 16 third graders is selected from Wilson Elementary School.  What is the probability that the mean math test score for the sample is greater than 81?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9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Sampling distribution</a:t>
            </a:r>
          </a:p>
          <a:p>
            <a:pPr lvl="1"/>
            <a:r>
              <a:rPr lang="en-US" dirty="0">
                <a:latin typeface="Palatino Linotype" pitchFamily="18" charset="0"/>
              </a:rPr>
              <a:t>Mean, standard error, and shape</a:t>
            </a:r>
          </a:p>
          <a:p>
            <a:pPr lvl="1"/>
            <a:r>
              <a:rPr lang="en-US" dirty="0">
                <a:latin typeface="Palatino Linotype" pitchFamily="18" charset="0"/>
              </a:rPr>
              <a:t>Central limit theorem</a:t>
            </a:r>
          </a:p>
          <a:p>
            <a:r>
              <a:rPr lang="en-US" dirty="0">
                <a:latin typeface="Palatino Linotype" pitchFamily="18" charset="0"/>
              </a:rPr>
              <a:t>Z-score &amp;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Palatino Linotype" pitchFamily="18" charset="0"/>
              </a:rPr>
              <a:t>In statistics, </a:t>
            </a:r>
            <a:r>
              <a:rPr lang="en-US" sz="2400" b="1" dirty="0">
                <a:latin typeface="Palatino Linotype" pitchFamily="18" charset="0"/>
              </a:rPr>
              <a:t>sampling error</a:t>
            </a:r>
            <a:r>
              <a:rPr lang="en-US" sz="2400" dirty="0">
                <a:latin typeface="Palatino Linotype" pitchFamily="18" charset="0"/>
              </a:rPr>
              <a:t> or </a:t>
            </a:r>
            <a:r>
              <a:rPr lang="en-US" sz="2400" b="1" dirty="0">
                <a:latin typeface="Palatino Linotype" pitchFamily="18" charset="0"/>
              </a:rPr>
              <a:t>estimation error</a:t>
            </a:r>
            <a:r>
              <a:rPr lang="en-US" sz="2400" dirty="0">
                <a:latin typeface="Palatino Linotype" pitchFamily="18" charset="0"/>
              </a:rPr>
              <a:t> is the amount of inaccuracy in estimating some value that is caused by only a portion of a population (i.e. a </a:t>
            </a:r>
            <a:r>
              <a:rPr lang="en-US" sz="2400" i="1" dirty="0">
                <a:latin typeface="Palatino Linotype" pitchFamily="18" charset="0"/>
              </a:rPr>
              <a:t>sample</a:t>
            </a:r>
            <a:r>
              <a:rPr lang="en-US" sz="2400" dirty="0">
                <a:latin typeface="Palatino Linotype" pitchFamily="18" charset="0"/>
              </a:rPr>
              <a:t>) rather than the whole population</a:t>
            </a:r>
            <a:r>
              <a:rPr lang="en-US" dirty="0">
                <a:latin typeface="Palatino Linotype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4F529C8-E550-3F45-8988-9B0107BD0B3C}"/>
              </a:ext>
            </a:extLst>
          </p:cNvPr>
          <p:cNvGrpSpPr/>
          <p:nvPr/>
        </p:nvGrpSpPr>
        <p:grpSpPr>
          <a:xfrm>
            <a:off x="2590800" y="3033712"/>
            <a:ext cx="5409485" cy="3824288"/>
            <a:chOff x="2590800" y="3033712"/>
            <a:chExt cx="5409485" cy="3824288"/>
          </a:xfrm>
        </p:grpSpPr>
        <p:pic>
          <p:nvPicPr>
            <p:cNvPr id="158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3033712"/>
              <a:ext cx="5409485" cy="382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EE77C56-F899-D548-B499-36961A9AB296}"/>
                </a:ext>
              </a:extLst>
            </p:cNvPr>
            <p:cNvSpPr/>
            <p:nvPr/>
          </p:nvSpPr>
          <p:spPr>
            <a:xfrm>
              <a:off x="4419600" y="3235215"/>
              <a:ext cx="1828800" cy="498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C93EBEA-3004-9344-BE12-2F2B15789E63}"/>
                </a:ext>
              </a:extLst>
            </p:cNvPr>
            <p:cNvSpPr txBox="1"/>
            <p:nvPr/>
          </p:nvSpPr>
          <p:spPr>
            <a:xfrm>
              <a:off x="4267200" y="3200400"/>
              <a:ext cx="266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Population of Wichita State University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21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Palatino Linotype" pitchFamily="18" charset="0"/>
              </a:rPr>
              <a:t>Ruback</a:t>
            </a:r>
            <a:r>
              <a:rPr lang="en-US" dirty="0">
                <a:latin typeface="Palatino Linotype" pitchFamily="18" charset="0"/>
              </a:rPr>
              <a:t> and </a:t>
            </a:r>
            <a:r>
              <a:rPr lang="en-US" dirty="0" err="1">
                <a:latin typeface="Palatino Linotype" pitchFamily="18" charset="0"/>
              </a:rPr>
              <a:t>Juieng</a:t>
            </a:r>
            <a:r>
              <a:rPr lang="en-US" dirty="0">
                <a:latin typeface="Palatino Linotype" pitchFamily="18" charset="0"/>
              </a:rPr>
              <a:t> (1997) ran a simple study in which they divided drivers into two groups of 100 participants each---</a:t>
            </a:r>
            <a:r>
              <a:rPr lang="en-US" u="sng" dirty="0">
                <a:latin typeface="Palatino Linotype" pitchFamily="18" charset="0"/>
              </a:rPr>
              <a:t>those who had someone waiting for their space </a:t>
            </a:r>
            <a:r>
              <a:rPr lang="en-US" dirty="0">
                <a:latin typeface="Palatino Linotype" pitchFamily="18" charset="0"/>
              </a:rPr>
              <a:t>and </a:t>
            </a:r>
            <a:r>
              <a:rPr lang="en-US" u="sng" dirty="0">
                <a:latin typeface="Palatino Linotype" pitchFamily="18" charset="0"/>
              </a:rPr>
              <a:t>those who did not</a:t>
            </a:r>
            <a:r>
              <a:rPr lang="en-US" dirty="0">
                <a:latin typeface="Palatino Linotype" pitchFamily="18" charset="0"/>
              </a:rPr>
              <a:t>. They then recorded the amount of time it took the driver to leave the parking space. For those who have no one waiting, it took an average of </a:t>
            </a:r>
            <a:r>
              <a:rPr lang="en-US" u="sng" dirty="0">
                <a:latin typeface="Palatino Linotype" pitchFamily="18" charset="0"/>
              </a:rPr>
              <a:t>32.15</a:t>
            </a:r>
            <a:r>
              <a:rPr lang="en-US" dirty="0">
                <a:latin typeface="Palatino Linotype" pitchFamily="18" charset="0"/>
              </a:rPr>
              <a:t> seconds to leave the space. For those drivers who had someone waiting, it took an average of </a:t>
            </a:r>
            <a:r>
              <a:rPr lang="en-US" u="sng" dirty="0">
                <a:latin typeface="Palatino Linotype" pitchFamily="18" charset="0"/>
              </a:rPr>
              <a:t>39.03 </a:t>
            </a:r>
            <a:r>
              <a:rPr lang="en-US" dirty="0">
                <a:latin typeface="Palatino Linotype" pitchFamily="18" charset="0"/>
              </a:rPr>
              <a:t>seconds. For each of these groups, the standard deviation of waiting time was 14.6 seconds. Notice that a driver took 6.88 seconds longer to leave a space when someone was waiting for it.</a:t>
            </a:r>
          </a:p>
          <a:p>
            <a:endParaRPr lang="en-US" dirty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 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It is entirely possible that having someone waiting does not make any difference in how long it takes to leave a space, and the difference is due to sampling error. There is actually no difference in the corresponding population;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>
                <a:latin typeface="Palatino Linotype" pitchFamily="18" charset="0"/>
              </a:rPr>
              <a:t>The population means really are different.</a:t>
            </a:r>
          </a:p>
          <a:p>
            <a:pPr marL="0" lvl="0" indent="0">
              <a:buNone/>
            </a:pPr>
            <a:endParaRPr lang="en-US" sz="24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itchFamily="18" charset="0"/>
              </a:rPr>
              <a:t>“</a:t>
            </a:r>
            <a:r>
              <a:rPr lang="en-US" sz="2400" b="1" dirty="0">
                <a:latin typeface="Palatino Linotype" pitchFamily="18" charset="0"/>
              </a:rPr>
              <a:t>Is the obtained difference too great to be attributable to chance?” </a:t>
            </a:r>
            <a:r>
              <a:rPr lang="en-US" sz="2400" dirty="0">
                <a:latin typeface="Palatino Linotype" pitchFamily="18" charset="0"/>
              </a:rPr>
              <a:t>To answer this, we have to use what are called </a:t>
            </a:r>
            <a:r>
              <a:rPr lang="en-US" sz="2400" b="1" u="sng" dirty="0">
                <a:latin typeface="Palatino Linotype" pitchFamily="18" charset="0"/>
              </a:rPr>
              <a:t>sampling distributions</a:t>
            </a:r>
            <a:r>
              <a:rPr lang="en-US" sz="2400" dirty="0">
                <a:latin typeface="Palatino Linotype" pitchFamily="18" charset="0"/>
              </a:rPr>
              <a:t>, which tell us specifically what degree of sample-to-sample variability we can expect by chance as a function of sampling error.</a:t>
            </a:r>
          </a:p>
          <a:p>
            <a:pPr marL="0" lvl="0" indent="0">
              <a:buNone/>
            </a:pPr>
            <a:endParaRPr lang="en-US" sz="2400" dirty="0">
              <a:latin typeface="Garamond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76400"/>
            <a:ext cx="8305800" cy="38862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We use </a:t>
            </a:r>
            <a:r>
              <a:rPr lang="en-US" sz="2800" u="sng" dirty="0">
                <a:latin typeface="Palatino Linotype" pitchFamily="18" charset="0"/>
              </a:rPr>
              <a:t>sample statistics </a:t>
            </a:r>
            <a:r>
              <a:rPr lang="en-US" sz="2800" dirty="0">
                <a:latin typeface="Palatino Linotype" pitchFamily="18" charset="0"/>
              </a:rPr>
              <a:t>to make inferences about </a:t>
            </a:r>
            <a:r>
              <a:rPr lang="en-US" sz="2800" u="sng" dirty="0">
                <a:latin typeface="Palatino Linotype" pitchFamily="18" charset="0"/>
              </a:rPr>
              <a:t>population parameters</a:t>
            </a:r>
            <a:endParaRPr lang="en-US" sz="28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latin typeface="Palatino Linotype" pitchFamily="18" charset="0"/>
              </a:rPr>
              <a:t> Suppose you draw samples again and again from a population</a:t>
            </a:r>
          </a:p>
          <a:p>
            <a:pPr marL="400050" lvl="1" indent="0">
              <a:spcBef>
                <a:spcPct val="0"/>
              </a:spcBef>
            </a:pPr>
            <a:r>
              <a:rPr lang="en-US" sz="2400" dirty="0">
                <a:latin typeface="Palatino Linotype" pitchFamily="18" charset="0"/>
              </a:rPr>
              <a:t>however from sample to sample, a statistic will </a:t>
            </a:r>
            <a:r>
              <a:rPr lang="en-US" sz="2400" u="sng" dirty="0">
                <a:latin typeface="Palatino Linotype" pitchFamily="18" charset="0"/>
              </a:rPr>
              <a:t>vary</a:t>
            </a:r>
            <a:r>
              <a:rPr lang="en-US" sz="2400" dirty="0">
                <a:latin typeface="Palatino Linotype" pitchFamily="18" charset="0"/>
              </a:rPr>
              <a:t> due to the sampling error. </a:t>
            </a:r>
          </a:p>
          <a:p>
            <a:pPr marL="0" indent="0">
              <a:spcBef>
                <a:spcPct val="0"/>
              </a:spcBef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alatino Linotype" pitchFamily="18" charset="0"/>
            </a:endParaRPr>
          </a:p>
          <a:p>
            <a:pPr marL="742950" lvl="1" indent="-285750">
              <a:buFont typeface="Symbol" pitchFamily="18" charset="2"/>
              <a:buNone/>
            </a:pPr>
            <a:endParaRPr lang="en-US" altLang="zh-CN" sz="2800" dirty="0">
              <a:solidFill>
                <a:schemeClr val="tx2"/>
              </a:solidFill>
              <a:latin typeface="Palatino Linotype" pitchFamily="18" charset="0"/>
              <a:ea typeface="宋体" pitchFamily="2" charset="-122"/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381000" y="3048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 Sampling Distributions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078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marL="0" lvl="1" indent="0">
              <a:spcBef>
                <a:spcPts val="0"/>
              </a:spcBef>
              <a:buFont typeface="Symbol" pitchFamily="18" charset="2"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Process: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solidFill>
                  <a:schemeClr val="tx2"/>
                </a:solidFill>
                <a:latin typeface="Palatino Linotype" pitchFamily="18" charset="0"/>
                <a:ea typeface="宋体" pitchFamily="2" charset="-122"/>
              </a:rPr>
              <a:t>   </a:t>
            </a:r>
            <a:r>
              <a:rPr lang="en-US" sz="2600" dirty="0">
                <a:latin typeface="Palatino Linotype" pitchFamily="18" charset="0"/>
                <a:ea typeface="宋体" pitchFamily="2" charset="-122"/>
              </a:rPr>
              <a:t>1. Draw a sample and compute the sample mean then,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2. Draw another sample and compute the mean;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   3. Sample and compute the mean over and over again (for infinite number of times) </a:t>
            </a:r>
          </a:p>
          <a:p>
            <a:pPr marL="742950" lvl="1" indent="-285750">
              <a:buFont typeface="Symbol" pitchFamily="18" charset="2"/>
              <a:buNone/>
              <a:defRPr/>
            </a:pPr>
            <a:r>
              <a:rPr lang="en-US" sz="2600" dirty="0">
                <a:latin typeface="Palatino Linotype" pitchFamily="18" charset="0"/>
                <a:ea typeface="宋体" pitchFamily="2" charset="-122"/>
              </a:rPr>
              <a:t>	4. From all sample means, plot the distribution of sample means – this is the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  <a:ea typeface="宋体" pitchFamily="2" charset="-122"/>
              </a:rPr>
              <a:t>sampling distribution of the mean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Sampling Distribution of the Mean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25" y="5638800"/>
            <a:ext cx="7381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Palatino Linotype" pitchFamily="18" charset="0"/>
              </a:rPr>
              <a:t>Sampling distribution of Mean </a:t>
            </a:r>
            <a:r>
              <a:rPr lang="en-US" sz="2000" dirty="0">
                <a:latin typeface="Palatino Linotype" pitchFamily="18" charset="0"/>
              </a:rPr>
              <a:t>is a theoretical distribution of sample means for an infinite # of random samplings for a given sample size (n)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36538-61FF-498C-AE50-3DCC7CF1F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745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2330</Words>
  <Application>Microsoft Macintosh PowerPoint</Application>
  <PresentationFormat>On-screen Show (4:3)</PresentationFormat>
  <Paragraphs>262</Paragraphs>
  <Slides>46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Office Theme</vt:lpstr>
      <vt:lpstr>Equation</vt:lpstr>
      <vt:lpstr>Bitmap Image</vt:lpstr>
      <vt:lpstr>Worksheet</vt:lpstr>
      <vt:lpstr>Lecture 9: Sampling Distribution</vt:lpstr>
      <vt:lpstr>Review of Probability</vt:lpstr>
      <vt:lpstr>Review of Probability</vt:lpstr>
      <vt:lpstr>Inferential Statistics</vt:lpstr>
      <vt:lpstr>Sampling error</vt:lpstr>
      <vt:lpstr>A motivating example</vt:lpstr>
      <vt:lpstr>A motivating example</vt:lpstr>
      <vt:lpstr>PowerPoint Presentation</vt:lpstr>
      <vt:lpstr>PowerPoint Presentation</vt:lpstr>
      <vt:lpstr>PowerPoint Presentation</vt:lpstr>
      <vt:lpstr>PowerPoint Presentation</vt:lpstr>
      <vt:lpstr>Sampling Distribution of the Mean</vt:lpstr>
      <vt:lpstr>PowerPoint Presentation</vt:lpstr>
      <vt:lpstr>PowerPoint Presentation</vt:lpstr>
      <vt:lpstr>PowerPoint Presentation</vt:lpstr>
      <vt:lpstr>Sampling Distributions</vt:lpstr>
      <vt:lpstr>PowerPoint Presentation</vt:lpstr>
      <vt:lpstr>Suppose we have a skewed population distribution</vt:lpstr>
      <vt:lpstr>Sampling distribution of mean: n=10</vt:lpstr>
      <vt:lpstr>Sampling distribution of mean: n=30</vt:lpstr>
      <vt:lpstr>Sampling distribution of mean: n=50</vt:lpstr>
      <vt:lpstr>Sampling distribution of log-normal: n=1000</vt:lpstr>
      <vt:lpstr>Central Limit Theorem: Take home message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Answer</vt:lpstr>
      <vt:lpstr>Learning check</vt:lpstr>
      <vt:lpstr>Learning check</vt:lpstr>
      <vt:lpstr>Example 1</vt:lpstr>
      <vt:lpstr>PowerPoint Presentation</vt:lpstr>
      <vt:lpstr>PowerPoint Presentation</vt:lpstr>
      <vt:lpstr>Example 2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Sampling Distribution</dc:title>
  <dc:creator>Chun Wang</dc:creator>
  <cp:lastModifiedBy>Jibo He</cp:lastModifiedBy>
  <cp:revision>97</cp:revision>
  <cp:lastPrinted>2015-10-26T22:20:42Z</cp:lastPrinted>
  <dcterms:created xsi:type="dcterms:W3CDTF">2013-02-26T18:03:12Z</dcterms:created>
  <dcterms:modified xsi:type="dcterms:W3CDTF">2018-03-08T16:07:25Z</dcterms:modified>
</cp:coreProperties>
</file>