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8" r:id="rId3"/>
    <p:sldId id="269" r:id="rId4"/>
    <p:sldId id="283" r:id="rId5"/>
    <p:sldId id="264" r:id="rId6"/>
    <p:sldId id="265" r:id="rId7"/>
    <p:sldId id="270" r:id="rId8"/>
    <p:sldId id="285" r:id="rId9"/>
    <p:sldId id="284" r:id="rId10"/>
    <p:sldId id="272" r:id="rId11"/>
    <p:sldId id="273" r:id="rId12"/>
    <p:sldId id="274" r:id="rId13"/>
    <p:sldId id="275" r:id="rId14"/>
    <p:sldId id="271" r:id="rId15"/>
    <p:sldId id="286" r:id="rId16"/>
    <p:sldId id="277" r:id="rId17"/>
    <p:sldId id="278" r:id="rId18"/>
    <p:sldId id="281" r:id="rId19"/>
    <p:sldId id="282"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625" autoAdjust="0"/>
  </p:normalViewPr>
  <p:slideViewPr>
    <p:cSldViewPr>
      <p:cViewPr varScale="1">
        <p:scale>
          <a:sx n="120" d="100"/>
          <a:sy n="120" d="100"/>
        </p:scale>
        <p:origin x="-17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1968C3A-54A6-47D2-9EA1-6FB9110BD087}" type="datetimeFigureOut">
              <a:rPr lang="en-US" smtClean="0"/>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4BC610B-ED29-443A-ABE7-F4EF3E17B520}" type="slidenum">
              <a:rPr lang="en-US" smtClean="0"/>
              <a:t>‹#›</a:t>
            </a:fld>
            <a:endParaRPr lang="en-US"/>
          </a:p>
        </p:txBody>
      </p:sp>
    </p:spTree>
    <p:extLst>
      <p:ext uri="{BB962C8B-B14F-4D97-AF65-F5344CB8AC3E}">
        <p14:creationId xmlns:p14="http://schemas.microsoft.com/office/powerpoint/2010/main" val="311723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Alpha</a:t>
            </a:r>
            <a:r>
              <a:rPr lang="en-US" baseline="0" dirty="0"/>
              <a:t> is also known as “rejection level”, or “significance level”</a:t>
            </a:r>
          </a:p>
          <a:p>
            <a:pPr marL="543656" indent="-543656"/>
            <a:r>
              <a:rPr lang="en-US" b="1" dirty="0">
                <a:latin typeface="Garamond" pitchFamily="18" charset="0"/>
                <a:ea typeface="Cambria Math" pitchFamily="18" charset="0"/>
                <a:cs typeface="Times New Roman" pitchFamily="18" charset="0"/>
              </a:rPr>
              <a:t>Rejection Region</a:t>
            </a:r>
          </a:p>
          <a:p>
            <a:pPr marL="708096" lvl="1" indent="-343981">
              <a:lnSpc>
                <a:spcPct val="90000"/>
              </a:lnSpc>
            </a:pPr>
            <a:r>
              <a:rPr lang="en-US" sz="2500" dirty="0">
                <a:solidFill>
                  <a:srgbClr val="000000"/>
                </a:solidFill>
                <a:latin typeface="Garamond" pitchFamily="18" charset="0"/>
                <a:cs typeface="Times New Roman" pitchFamily="18" charset="0"/>
              </a:rPr>
              <a:t>Area of the sampling distribution where we feel confident enough to </a:t>
            </a:r>
            <a:r>
              <a:rPr lang="en-US" sz="2500" b="1" dirty="0">
                <a:solidFill>
                  <a:srgbClr val="000000"/>
                </a:solidFill>
                <a:latin typeface="Garamond" pitchFamily="18" charset="0"/>
                <a:cs typeface="Times New Roman" pitchFamily="18" charset="0"/>
              </a:rPr>
              <a:t>reject </a:t>
            </a:r>
            <a:r>
              <a:rPr lang="en-US" sz="2500" dirty="0">
                <a:solidFill>
                  <a:srgbClr val="000000"/>
                </a:solidFill>
                <a:latin typeface="Garamond" pitchFamily="18" charset="0"/>
                <a:cs typeface="Times New Roman" pitchFamily="18" charset="0"/>
              </a:rPr>
              <a:t>the Null</a:t>
            </a:r>
          </a:p>
          <a:p>
            <a:pPr marL="708096" lvl="1" indent="-343981">
              <a:lnSpc>
                <a:spcPct val="90000"/>
              </a:lnSpc>
            </a:pPr>
            <a:r>
              <a:rPr lang="en-US" sz="2500" dirty="0">
                <a:solidFill>
                  <a:srgbClr val="000000"/>
                </a:solidFill>
                <a:latin typeface="Garamond" pitchFamily="18" charset="0"/>
                <a:cs typeface="Times New Roman" pitchFamily="18" charset="0"/>
              </a:rPr>
              <a:t>Use critical </a:t>
            </a:r>
            <a:r>
              <a:rPr lang="el-GR" sz="2500" dirty="0">
                <a:solidFill>
                  <a:srgbClr val="000000"/>
                </a:solidFill>
                <a:latin typeface="Garamond" pitchFamily="18" charset="0"/>
                <a:cs typeface="Times New Roman" pitchFamily="18" charset="0"/>
              </a:rPr>
              <a:t>α</a:t>
            </a:r>
            <a:r>
              <a:rPr lang="en-US" sz="2500" dirty="0">
                <a:solidFill>
                  <a:srgbClr val="000000"/>
                </a:solidFill>
                <a:latin typeface="Garamond" pitchFamily="18" charset="0"/>
                <a:cs typeface="Times New Roman" pitchFamily="18" charset="0"/>
              </a:rPr>
              <a:t> to identify region</a:t>
            </a:r>
          </a:p>
          <a:p>
            <a:pPr marL="543656" indent="-543656"/>
            <a:r>
              <a:rPr lang="en-US" b="1" dirty="0">
                <a:latin typeface="Garamond" pitchFamily="18" charset="0"/>
                <a:ea typeface="Cambria Math" pitchFamily="18" charset="0"/>
                <a:cs typeface="Times New Roman" pitchFamily="18" charset="0"/>
              </a:rPr>
              <a:t>Implications of Rejection</a:t>
            </a:r>
          </a:p>
          <a:p>
            <a:pPr marL="708096" lvl="1" indent="-343981">
              <a:lnSpc>
                <a:spcPct val="90000"/>
              </a:lnSpc>
            </a:pPr>
            <a:r>
              <a:rPr lang="en-US" sz="2500" dirty="0">
                <a:solidFill>
                  <a:srgbClr val="000000"/>
                </a:solidFill>
                <a:latin typeface="Garamond" pitchFamily="18" charset="0"/>
                <a:cs typeface="Times New Roman" pitchFamily="18" charset="0"/>
              </a:rPr>
              <a:t>Deterministic versus probabilistic</a:t>
            </a:r>
          </a:p>
          <a:p>
            <a:pPr marL="708096" lvl="1" indent="-343981">
              <a:lnSpc>
                <a:spcPct val="90000"/>
              </a:lnSpc>
            </a:pPr>
            <a:r>
              <a:rPr lang="en-US" sz="2500" dirty="0">
                <a:solidFill>
                  <a:srgbClr val="000000"/>
                </a:solidFill>
                <a:latin typeface="Garamond" pitchFamily="18" charset="0"/>
                <a:cs typeface="Times New Roman" pitchFamily="18" charset="0"/>
              </a:rPr>
              <a:t>Obtain evidence for/against null</a:t>
            </a:r>
          </a:p>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D4A5D6-489E-4AA0-B440-858EA60F63CA}"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05192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8269E-246C-4202-A5A1-80F957F6FF2C}"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8725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A7DD9-96E1-48C0-8B74-FF4DE8DBC99E}"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183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E4FFA-35DA-4F7D-94E6-33B39F0D57CD}"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31651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8B45B-F8F1-40F0-87B7-6EEC11DC78AA}" type="datetime1">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150984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E9070-AEF5-4F2D-8530-8BCC5A9697C5}"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55019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4F4924-7D7D-4778-8790-A46425C607D1}" type="datetime1">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57320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116BDE-FDE8-4736-B592-146CB5AA4AE7}" type="datetime1">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48766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E8C7C-51F0-4CFF-BE38-AFC0945DC8B2}" type="datetime1">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0576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48C9A-526F-4EC9-B005-FEA886DF1D27}"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47179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DDA32-4F5A-4C1D-8ADD-8A564545ACF3}" type="datetime1">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6294701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EC95B-C0CC-4492-851E-D147CB45414D}" type="datetime1">
              <a:rPr lang="en-US" smtClean="0"/>
              <a:t>4/3/18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1143D-68F3-4874-89B1-6CE0D4C12EB6}" type="slidenum">
              <a:rPr lang="en-US" smtClean="0"/>
              <a:t>‹#›</a:t>
            </a:fld>
            <a:endParaRPr lang="en-US"/>
          </a:p>
        </p:txBody>
      </p:sp>
    </p:spTree>
    <p:extLst>
      <p:ext uri="{BB962C8B-B14F-4D97-AF65-F5344CB8AC3E}">
        <p14:creationId xmlns:p14="http://schemas.microsoft.com/office/powerpoint/2010/main" val="71317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a:t>
            </a:r>
            <a:r>
              <a:rPr lang="en-US" sz="3600" b="1" dirty="0" smtClean="0">
                <a:solidFill>
                  <a:srgbClr val="000099"/>
                </a:solidFill>
                <a:latin typeface="Palatino Linotype" pitchFamily="18" charset="0"/>
                <a:ea typeface="Cambria Math" pitchFamily="18" charset="0"/>
              </a:rPr>
              <a:t>12: </a:t>
            </a:r>
            <a:r>
              <a:rPr lang="en-US" sz="3600" b="1" dirty="0">
                <a:solidFill>
                  <a:srgbClr val="000099"/>
                </a:solidFill>
                <a:latin typeface="Palatino Linotype" pitchFamily="18" charset="0"/>
                <a:ea typeface="Cambria Math" pitchFamily="18" charset="0"/>
              </a:rPr>
              <a:t>Interpreting Hypothesis Testing Results (Type I Error and Power)</a:t>
            </a:r>
          </a:p>
        </p:txBody>
      </p:sp>
      <p:sp>
        <p:nvSpPr>
          <p:cNvPr id="3" name="Subtitle 2"/>
          <p:cNvSpPr>
            <a:spLocks noGrp="1"/>
          </p:cNvSpPr>
          <p:nvPr>
            <p:ph type="subTitle" idx="1"/>
          </p:nvPr>
        </p:nvSpPr>
        <p:spPr/>
        <p:txBody>
          <a:bodyPr>
            <a:normAutofit fontScale="92500" lnSpcReduction="20000"/>
          </a:bodyPr>
          <a:lstStyle/>
          <a:p>
            <a:r>
              <a:rPr lang="en-US" altLang="zh-CHS" sz="2800" dirty="0">
                <a:solidFill>
                  <a:srgbClr val="898989"/>
                </a:solidFill>
                <a:latin typeface="Garamond" pitchFamily="18" charset="0"/>
              </a:rPr>
              <a:t>Jibo</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He,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Ph.D.</a:t>
            </a:r>
          </a:p>
          <a:p>
            <a:r>
              <a:rPr lang="en-US" altLang="zh-CHS" sz="2800" dirty="0">
                <a:solidFill>
                  <a:srgbClr val="898989"/>
                </a:solidFill>
                <a:latin typeface="Garamond" pitchFamily="18" charset="0"/>
              </a:rPr>
              <a:t>Associate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Professor</a:t>
            </a:r>
          </a:p>
          <a:p>
            <a:r>
              <a:rPr lang="en-US" altLang="zh-CHS" sz="2800" dirty="0">
                <a:solidFill>
                  <a:srgbClr val="898989"/>
                </a:solidFill>
                <a:latin typeface="Garamond" pitchFamily="18" charset="0"/>
              </a:rPr>
              <a:t>Wichita</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State</a:t>
            </a:r>
            <a:r>
              <a:rPr lang="zh-CHS" altLang="en-US" sz="2800" dirty="0">
                <a:solidFill>
                  <a:srgbClr val="898989"/>
                </a:solidFill>
                <a:latin typeface="Garamond" pitchFamily="18" charset="0"/>
              </a:rPr>
              <a:t> </a:t>
            </a:r>
            <a:r>
              <a:rPr lang="en-US" altLang="zh-CHS" sz="2800" dirty="0">
                <a:solidFill>
                  <a:srgbClr val="898989"/>
                </a:solidFill>
                <a:latin typeface="Garamond" pitchFamily="18" charset="0"/>
              </a:rPr>
              <a:t>University</a:t>
            </a:r>
          </a:p>
          <a:p>
            <a:r>
              <a:rPr lang="en-US" altLang="zh-CH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a:t>
            </a:fld>
            <a:endParaRPr lang="en-US"/>
          </a:p>
        </p:txBody>
      </p:sp>
    </p:spTree>
    <p:extLst>
      <p:ext uri="{BB962C8B-B14F-4D97-AF65-F5344CB8AC3E}">
        <p14:creationId xmlns:p14="http://schemas.microsoft.com/office/powerpoint/2010/main" val="376114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04800" y="1676400"/>
            <a:ext cx="8534400" cy="4800600"/>
          </a:xfrm>
        </p:spPr>
        <p:txBody>
          <a:bodyPr/>
          <a:lstStyle/>
          <a:p>
            <a:r>
              <a:rPr lang="en-US" altLang="zh-CN" sz="2800" dirty="0">
                <a:latin typeface="Palatino Linotype" pitchFamily="18" charset="0"/>
                <a:ea typeface="宋体" pitchFamily="2" charset="-122"/>
              </a:rPr>
              <a:t>We can also define these conditional probabilities in terms of </a:t>
            </a:r>
            <a:r>
              <a:rPr lang="en-US" altLang="zh-CN" sz="2800" dirty="0">
                <a:solidFill>
                  <a:srgbClr val="C00000"/>
                </a:solidFill>
                <a:latin typeface="Palatino Linotype" pitchFamily="18" charset="0"/>
                <a:ea typeface="宋体" pitchFamily="2" charset="-122"/>
              </a:rPr>
              <a:t>areas under the null or non-null (alternative) sampling distributions:</a:t>
            </a:r>
          </a:p>
          <a:p>
            <a:endParaRPr lang="en-US" altLang="zh-CN" sz="1000" dirty="0">
              <a:solidFill>
                <a:schemeClr val="tx2"/>
              </a:solidFill>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a:p>
            <a:pPr marL="742950" lvl="1" indent="-285750"/>
            <a:endParaRPr lang="en-US" altLang="zh-CN" sz="10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correctly retaining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p:txBody>
      </p:sp>
      <p:sp>
        <p:nvSpPr>
          <p:cNvPr id="20484" name="Text Box 6"/>
          <p:cNvSpPr txBox="1">
            <a:spLocks noChangeArrowheads="1"/>
          </p:cNvSpPr>
          <p:nvPr/>
        </p:nvSpPr>
        <p:spPr bwMode="auto">
          <a:xfrm>
            <a:off x="304800" y="2286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Relate the decision error to the area under the curve</a:t>
            </a:r>
          </a:p>
        </p:txBody>
      </p:sp>
      <p:sp>
        <p:nvSpPr>
          <p:cNvPr id="2" name="Slide Number Placeholder 1"/>
          <p:cNvSpPr>
            <a:spLocks noGrp="1"/>
          </p:cNvSpPr>
          <p:nvPr>
            <p:ph type="sldNum" sz="quarter" idx="12"/>
          </p:nvPr>
        </p:nvSpPr>
        <p:spPr/>
        <p:txBody>
          <a:bodyPr/>
          <a:lstStyle/>
          <a:p>
            <a:fld id="{BAD1143D-68F3-4874-89B1-6CE0D4C12EB6}" type="slidenum">
              <a:rPr lang="en-US" smtClean="0"/>
              <a:t>10</a:t>
            </a:fld>
            <a:endParaRPr lang="en-US"/>
          </a:p>
        </p:txBody>
      </p:sp>
    </p:spTree>
    <p:extLst>
      <p:ext uri="{BB962C8B-B14F-4D97-AF65-F5344CB8AC3E}">
        <p14:creationId xmlns:p14="http://schemas.microsoft.com/office/powerpoint/2010/main" val="7156995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4294967295"/>
          </p:nvPr>
        </p:nvSpPr>
        <p:spPr>
          <a:xfrm>
            <a:off x="409575" y="1101447"/>
            <a:ext cx="8305800" cy="4572000"/>
          </a:xfrm>
        </p:spPr>
        <p:txBody>
          <a:bodyPr>
            <a:normAutofit/>
          </a:bodyPr>
          <a:lstStyle/>
          <a:p>
            <a:r>
              <a:rPr lang="en-US" altLang="zh-CN" sz="2800" dirty="0">
                <a:latin typeface="Palatino Linotype" pitchFamily="18" charset="0"/>
                <a:ea typeface="宋体" pitchFamily="2" charset="-122"/>
              </a:rPr>
              <a:t>Suppose we are working with the hypotheses: </a:t>
            </a:r>
          </a:p>
          <a:p>
            <a:pPr>
              <a:buFont typeface="Wingdings 3" pitchFamily="18" charset="2"/>
              <a:buNone/>
            </a:pP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10 and H</a:t>
            </a:r>
            <a:r>
              <a:rPr lang="en-US" altLang="zh-CN" sz="2800" baseline="-25000" dirty="0">
                <a:latin typeface="Palatino Linotype" pitchFamily="18" charset="0"/>
                <a:ea typeface="宋体" pitchFamily="2" charset="-122"/>
              </a:rPr>
              <a:t>A </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&gt; 10.  We can depict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and 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as areas under the </a:t>
            </a:r>
            <a:r>
              <a:rPr lang="en-US" altLang="zh-CN" sz="2800" u="sng" dirty="0">
                <a:latin typeface="Palatino Linotype" pitchFamily="18" charset="0"/>
                <a:ea typeface="宋体" pitchFamily="2" charset="-122"/>
              </a:rPr>
              <a:t>null sampling distribution </a:t>
            </a:r>
            <a:r>
              <a:rPr lang="en-US" altLang="zh-CN" sz="2800" dirty="0">
                <a:latin typeface="Palatino Linotype" pitchFamily="18" charset="0"/>
                <a:ea typeface="宋体" pitchFamily="2" charset="-122"/>
              </a:rPr>
              <a:t>of the test statistic: </a:t>
            </a:r>
          </a:p>
        </p:txBody>
      </p:sp>
      <p:sp>
        <p:nvSpPr>
          <p:cNvPr id="1029"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graphicFrame>
        <p:nvGraphicFramePr>
          <p:cNvPr id="1026" name="Object 6"/>
          <p:cNvGraphicFramePr>
            <a:graphicFrameLocks noChangeAspect="1"/>
          </p:cNvGraphicFramePr>
          <p:nvPr>
            <p:extLst>
              <p:ext uri="{D42A27DB-BD31-4B8C-83A1-F6EECF244321}">
                <p14:modId xmlns:p14="http://schemas.microsoft.com/office/powerpoint/2010/main" val="1241229576"/>
              </p:ext>
            </p:extLst>
          </p:nvPr>
        </p:nvGraphicFramePr>
        <p:xfrm>
          <a:off x="873125" y="2971800"/>
          <a:ext cx="7813675" cy="3048000"/>
        </p:xfrm>
        <a:graphic>
          <a:graphicData uri="http://schemas.openxmlformats.org/presentationml/2006/ole">
            <mc:AlternateContent xmlns:mc="http://schemas.openxmlformats.org/markup-compatibility/2006">
              <mc:Choice xmlns:v="urn:schemas-microsoft-com:vml" Requires="v">
                <p:oleObj spid="_x0000_s1074" name="Bitmap Image" r:id="rId4" imgW="4791744" imgH="2085714" progId="Paint.Picture">
                  <p:embed/>
                </p:oleObj>
              </mc:Choice>
              <mc:Fallback>
                <p:oleObj name="Bitmap Image" r:id="rId4" imgW="4791744"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2971800"/>
                        <a:ext cx="78136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11</a:t>
            </a:fld>
            <a:endParaRPr lang="en-US"/>
          </a:p>
        </p:txBody>
      </p:sp>
    </p:spTree>
    <p:extLst>
      <p:ext uri="{BB962C8B-B14F-4D97-AF65-F5344CB8AC3E}">
        <p14:creationId xmlns:p14="http://schemas.microsoft.com/office/powerpoint/2010/main" val="1050690091"/>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466725" y="1524000"/>
            <a:ext cx="8305800" cy="4572000"/>
          </a:xfrm>
        </p:spPr>
        <p:txBody>
          <a:bodyPr/>
          <a:lstStyle/>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 rejection of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The Correct rejection of the null, 1 -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is Power</a:t>
            </a:r>
          </a:p>
        </p:txBody>
      </p:sp>
      <p:sp>
        <p:nvSpPr>
          <p:cNvPr id="21508" name="Text Box 6"/>
          <p:cNvSpPr txBox="1">
            <a:spLocks noChangeArrowheads="1"/>
          </p:cNvSpPr>
          <p:nvPr/>
        </p:nvSpPr>
        <p:spPr bwMode="auto">
          <a:xfrm>
            <a:off x="304800" y="511314"/>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12</a:t>
            </a:fld>
            <a:endParaRPr lang="en-US"/>
          </a:p>
        </p:txBody>
      </p:sp>
    </p:spTree>
    <p:extLst>
      <p:ext uri="{BB962C8B-B14F-4D97-AF65-F5344CB8AC3E}">
        <p14:creationId xmlns:p14="http://schemas.microsoft.com/office/powerpoint/2010/main" val="90540777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3"/>
          <p:cNvGraphicFramePr>
            <a:graphicFrameLocks noGrp="1"/>
          </p:cNvGraphicFramePr>
          <p:nvPr>
            <p:ph type="body" idx="4294967295"/>
            <p:extLst>
              <p:ext uri="{D42A27DB-BD31-4B8C-83A1-F6EECF244321}">
                <p14:modId xmlns:p14="http://schemas.microsoft.com/office/powerpoint/2010/main" val="22789195"/>
              </p:ext>
            </p:extLst>
          </p:nvPr>
        </p:nvGraphicFramePr>
        <p:xfrm>
          <a:off x="447675" y="1447800"/>
          <a:ext cx="8305800" cy="4686300"/>
        </p:xfrm>
        <a:graphic>
          <a:graphicData uri="http://schemas.openxmlformats.org/presentationml/2006/ole">
            <mc:AlternateContent xmlns:mc="http://schemas.openxmlformats.org/markup-compatibility/2006">
              <mc:Choice xmlns:v="urn:schemas-microsoft-com:vml" Requires="v">
                <p:oleObj spid="_x0000_s2098" name="Bitmap Image" r:id="rId4" imgW="5866667" imgH="2676899" progId="Paint.Picture">
                  <p:embed/>
                </p:oleObj>
              </mc:Choice>
              <mc:Fallback>
                <p:oleObj name="Bitmap Image" r:id="rId4" imgW="5866667" imgH="2676899" progId="Paint.Picture">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447800"/>
                        <a:ext cx="8305800" cy="4686300"/>
                      </a:xfrm>
                      <a:prstGeom prst="rect">
                        <a:avLst/>
                      </a:prstGeom>
                    </p:spPr>
                  </p:pic>
                </p:oleObj>
              </mc:Fallback>
            </mc:AlternateContent>
          </a:graphicData>
        </a:graphic>
      </p:graphicFrame>
      <p:sp>
        <p:nvSpPr>
          <p:cNvPr id="2052"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13</a:t>
            </a:fld>
            <a:endParaRPr lang="en-US"/>
          </a:p>
        </p:txBody>
      </p:sp>
    </p:spTree>
    <p:extLst>
      <p:ext uri="{BB962C8B-B14F-4D97-AF65-F5344CB8AC3E}">
        <p14:creationId xmlns:p14="http://schemas.microsoft.com/office/powerpoint/2010/main" val="1706334325"/>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normAutofit fontScale="90000"/>
          </a:bodyPr>
          <a:lstStyle/>
          <a:p>
            <a:r>
              <a:rPr lang="en-US" altLang="zh-CN" b="1" dirty="0">
                <a:solidFill>
                  <a:srgbClr val="000099"/>
                </a:solidFill>
                <a:latin typeface="Palatino Linotype" pitchFamily="18" charset="0"/>
              </a:rPr>
              <a:t>A Visualization of Decision Error</a:t>
            </a:r>
          </a:p>
        </p:txBody>
      </p:sp>
      <p:sp>
        <p:nvSpPr>
          <p:cNvPr id="48131" name="Content Placeholder 2"/>
          <p:cNvSpPr>
            <a:spLocks noGrp="1"/>
          </p:cNvSpPr>
          <p:nvPr>
            <p:ph idx="4294967295"/>
          </p:nvPr>
        </p:nvSpPr>
        <p:spPr/>
        <p:txBody>
          <a:bodyPr/>
          <a:lstStyle/>
          <a:p>
            <a:endParaRPr lang="zh-CN" altLang="en-US"/>
          </a:p>
        </p:txBody>
      </p:sp>
      <p:pic>
        <p:nvPicPr>
          <p:cNvPr id="48132" name="Picture 2"/>
          <p:cNvPicPr>
            <a:picLocks noChangeAspect="1" noChangeArrowheads="1"/>
          </p:cNvPicPr>
          <p:nvPr/>
        </p:nvPicPr>
        <p:blipFill>
          <a:blip r:embed="rId2"/>
          <a:srcRect/>
          <a:stretch>
            <a:fillRect/>
          </a:stretch>
        </p:blipFill>
        <p:spPr bwMode="auto">
          <a:xfrm>
            <a:off x="168275" y="1371600"/>
            <a:ext cx="8823325" cy="5334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AD1143D-68F3-4874-89B1-6CE0D4C12EB6}" type="slidenum">
              <a:rPr lang="en-US" smtClean="0"/>
              <a:t>14</a:t>
            </a:fld>
            <a:endParaRPr lang="en-US"/>
          </a:p>
        </p:txBody>
      </p:sp>
    </p:spTree>
    <p:extLst>
      <p:ext uri="{BB962C8B-B14F-4D97-AF65-F5344CB8AC3E}">
        <p14:creationId xmlns:p14="http://schemas.microsoft.com/office/powerpoint/2010/main" val="42383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15</a:t>
            </a:fld>
            <a:endParaRPr lang="en-US"/>
          </a:p>
        </p:txBody>
      </p:sp>
      <p:pic>
        <p:nvPicPr>
          <p:cNvPr id="3" name="Picture 2" descr="Screen Shot 2018-03-27 at 8.02.24 AM.png"/>
          <p:cNvPicPr>
            <a:picLocks noChangeAspect="1"/>
          </p:cNvPicPr>
          <p:nvPr/>
        </p:nvPicPr>
        <p:blipFill rotWithShape="1">
          <a:blip r:embed="rId2">
            <a:extLst>
              <a:ext uri="{28A0092B-C50C-407E-A947-70E740481C1C}">
                <a14:useLocalDpi xmlns:a14="http://schemas.microsoft.com/office/drawing/2010/main" val="0"/>
              </a:ext>
            </a:extLst>
          </a:blip>
          <a:srcRect l="1" t="1524" r="904" b="2425"/>
          <a:stretch/>
        </p:blipFill>
        <p:spPr>
          <a:xfrm>
            <a:off x="0" y="1323310"/>
            <a:ext cx="9061285" cy="4162023"/>
          </a:xfrm>
          <a:prstGeom prst="rect">
            <a:avLst/>
          </a:prstGeom>
        </p:spPr>
      </p:pic>
    </p:spTree>
    <p:extLst>
      <p:ext uri="{BB962C8B-B14F-4D97-AF65-F5344CB8AC3E}">
        <p14:creationId xmlns:p14="http://schemas.microsoft.com/office/powerpoint/2010/main" val="420181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905000"/>
            <a:ext cx="8305800" cy="4572000"/>
          </a:xfrm>
        </p:spPr>
        <p:txBody>
          <a:bodyPr/>
          <a:lstStyle/>
          <a:p>
            <a:r>
              <a:rPr lang="en-US" sz="2800" dirty="0">
                <a:latin typeface="Palatino Linotype" pitchFamily="18" charset="0"/>
              </a:rPr>
              <a:t>Whenever we reject the null hypothesis, we say that there is a </a:t>
            </a:r>
            <a:r>
              <a:rPr lang="en-US" sz="2800" dirty="0">
                <a:solidFill>
                  <a:srgbClr val="C00000"/>
                </a:solidFill>
                <a:latin typeface="Palatino Linotype" pitchFamily="18" charset="0"/>
              </a:rPr>
              <a:t>“statistically significant result.”  </a:t>
            </a:r>
          </a:p>
          <a:p>
            <a:r>
              <a:rPr lang="en-US" sz="2800" dirty="0">
                <a:latin typeface="Palatino Linotype" pitchFamily="18" charset="0"/>
              </a:rPr>
              <a:t>For example, if we are comparing the means of two groups and reject the null hypothesis that the means are equal, we may say that there is a statistically significant difference between the means.  </a:t>
            </a:r>
          </a:p>
          <a:p>
            <a:r>
              <a:rPr lang="en-US" sz="2800" dirty="0">
                <a:solidFill>
                  <a:srgbClr val="C00000"/>
                </a:solidFill>
                <a:latin typeface="Palatino Linotype" pitchFamily="18" charset="0"/>
              </a:rPr>
              <a:t>This does not necessarily mean that the different is big!</a:t>
            </a:r>
          </a:p>
          <a:p>
            <a:endParaRPr lang="en-US" sz="2400" dirty="0"/>
          </a:p>
        </p:txBody>
      </p:sp>
      <p:sp>
        <p:nvSpPr>
          <p:cNvPr id="23556" name="Text Box 6"/>
          <p:cNvSpPr txBox="1">
            <a:spLocks noChangeArrowheads="1"/>
          </p:cNvSpPr>
          <p:nvPr/>
        </p:nvSpPr>
        <p:spPr bwMode="auto">
          <a:xfrm>
            <a:off x="381000" y="3810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Effect Size and the Practical Importance of Results</a:t>
            </a:r>
          </a:p>
        </p:txBody>
      </p:sp>
      <p:sp>
        <p:nvSpPr>
          <p:cNvPr id="2" name="Slide Number Placeholder 1"/>
          <p:cNvSpPr>
            <a:spLocks noGrp="1"/>
          </p:cNvSpPr>
          <p:nvPr>
            <p:ph type="sldNum" sz="quarter" idx="12"/>
          </p:nvPr>
        </p:nvSpPr>
        <p:spPr/>
        <p:txBody>
          <a:bodyPr/>
          <a:lstStyle/>
          <a:p>
            <a:fld id="{BAD1143D-68F3-4874-89B1-6CE0D4C12EB6}" type="slidenum">
              <a:rPr lang="en-US" smtClean="0"/>
              <a:t>16</a:t>
            </a:fld>
            <a:endParaRPr lang="en-US"/>
          </a:p>
        </p:txBody>
      </p:sp>
    </p:spTree>
    <p:extLst>
      <p:ext uri="{BB962C8B-B14F-4D97-AF65-F5344CB8AC3E}">
        <p14:creationId xmlns:p14="http://schemas.microsoft.com/office/powerpoint/2010/main" val="2280952434"/>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504825" y="1905000"/>
            <a:ext cx="8305800" cy="4572000"/>
          </a:xfrm>
        </p:spPr>
        <p:txBody>
          <a:bodyPr/>
          <a:lstStyle/>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statistically significant result </a:t>
            </a:r>
            <a:r>
              <a:rPr lang="en-US" sz="2800" dirty="0">
                <a:latin typeface="Palatino Linotype" pitchFamily="18" charset="0"/>
              </a:rPr>
              <a:t>is an obtained sample statistic that has a low probability of occurring </a:t>
            </a:r>
            <a:r>
              <a:rPr lang="en-US" sz="2800" i="1" dirty="0">
                <a:latin typeface="Palatino Linotype" pitchFamily="18" charset="0"/>
              </a:rPr>
              <a:t>by chance </a:t>
            </a:r>
            <a:r>
              <a:rPr lang="en-US" sz="2800" dirty="0">
                <a:latin typeface="Palatino Linotype" pitchFamily="18" charset="0"/>
              </a:rPr>
              <a:t>if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true (and thus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rejected).</a:t>
            </a:r>
          </a:p>
          <a:p>
            <a:endParaRPr lang="en-US" sz="2800" dirty="0">
              <a:solidFill>
                <a:schemeClr val="tx2"/>
              </a:solidFill>
              <a:latin typeface="Palatino Linotype" pitchFamily="18" charset="0"/>
            </a:endParaRPr>
          </a:p>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practically significant result </a:t>
            </a:r>
            <a:r>
              <a:rPr lang="en-US" sz="2800" dirty="0">
                <a:latin typeface="Palatino Linotype" pitchFamily="18" charset="0"/>
              </a:rPr>
              <a:t>is a difference that is large enough to be a meaningful difference in the real world. </a:t>
            </a:r>
          </a:p>
          <a:p>
            <a:endParaRPr lang="en-US" sz="2400" dirty="0">
              <a:solidFill>
                <a:schemeClr val="tx2"/>
              </a:solidFill>
              <a:latin typeface="Bookman Old Style" pitchFamily="18" charset="0"/>
            </a:endParaRPr>
          </a:p>
        </p:txBody>
      </p:sp>
      <p:sp>
        <p:nvSpPr>
          <p:cNvPr id="24580" name="Text Box 6"/>
          <p:cNvSpPr txBox="1">
            <a:spLocks noChangeArrowheads="1"/>
          </p:cNvSpPr>
          <p:nvPr/>
        </p:nvSpPr>
        <p:spPr bwMode="auto">
          <a:xfrm>
            <a:off x="466725" y="4953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Statistical significance vs. Practical significance</a:t>
            </a:r>
          </a:p>
        </p:txBody>
      </p:sp>
      <p:sp>
        <p:nvSpPr>
          <p:cNvPr id="2" name="Slide Number Placeholder 1"/>
          <p:cNvSpPr>
            <a:spLocks noGrp="1"/>
          </p:cNvSpPr>
          <p:nvPr>
            <p:ph type="sldNum" sz="quarter" idx="12"/>
          </p:nvPr>
        </p:nvSpPr>
        <p:spPr/>
        <p:txBody>
          <a:bodyPr/>
          <a:lstStyle/>
          <a:p>
            <a:fld id="{BAD1143D-68F3-4874-89B1-6CE0D4C12EB6}" type="slidenum">
              <a:rPr lang="en-US" smtClean="0"/>
              <a:t>17</a:t>
            </a:fld>
            <a:endParaRPr lang="en-US"/>
          </a:p>
        </p:txBody>
      </p:sp>
    </p:spTree>
    <p:extLst>
      <p:ext uri="{BB962C8B-B14F-4D97-AF65-F5344CB8AC3E}">
        <p14:creationId xmlns:p14="http://schemas.microsoft.com/office/powerpoint/2010/main" val="3963278983"/>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Exercise</a:t>
            </a:r>
          </a:p>
        </p:txBody>
      </p:sp>
      <p:sp>
        <p:nvSpPr>
          <p:cNvPr id="3" name="Content Placeholder 2"/>
          <p:cNvSpPr>
            <a:spLocks noGrp="1"/>
          </p:cNvSpPr>
          <p:nvPr>
            <p:ph idx="1"/>
          </p:nvPr>
        </p:nvSpPr>
        <p:spPr/>
        <p:txBody>
          <a:bodyPr>
            <a:normAutofit fontScale="77500" lnSpcReduction="20000"/>
          </a:bodyPr>
          <a:lstStyle/>
          <a:p>
            <a:pPr lvl="0"/>
            <a:r>
              <a:rPr lang="en-US" dirty="0">
                <a:latin typeface="Palatino Linotype" pitchFamily="18" charset="0"/>
              </a:rPr>
              <a:t>A researcher has spent several years measuring how long it takes rats to run through a particular maze.  The researcher has concluded that rats take an average of 64.2 seconds to run the maze with a standard deviation of 6.3 seconds.  </a:t>
            </a:r>
            <a:r>
              <a:rPr lang="en-US" dirty="0">
                <a:solidFill>
                  <a:srgbClr val="FF0000"/>
                </a:solidFill>
                <a:latin typeface="Palatino Linotype" pitchFamily="18" charset="0"/>
              </a:rPr>
              <a:t>The researcher wants to determine whether placing food at the end of the maze will decrease the amount of time it takes for rats to finish.</a:t>
            </a:r>
            <a:r>
              <a:rPr lang="en-US" dirty="0">
                <a:latin typeface="Palatino Linotype" pitchFamily="18" charset="0"/>
              </a:rPr>
              <a:t>  He finds that a sample of 30 rats takes an average of 51.7 seconds to run the maze when there is food placed at the end.  At a significance level of .05, do rats finish the maze faster when food is placed at the end?</a:t>
            </a:r>
          </a:p>
          <a:p>
            <a:r>
              <a:rPr lang="en-US" dirty="0">
                <a:latin typeface="Palatino Linotype" pitchFamily="18" charset="0"/>
              </a:rPr>
              <a:t>State in words what a Type I and Type II error would be.</a:t>
            </a:r>
          </a:p>
          <a:p>
            <a:endParaRPr lang="en-US" dirty="0"/>
          </a:p>
          <a:p>
            <a:pPr lvl="0"/>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18</a:t>
            </a:fld>
            <a:endParaRPr lang="en-US"/>
          </a:p>
        </p:txBody>
      </p:sp>
    </p:spTree>
    <p:extLst>
      <p:ext uri="{BB962C8B-B14F-4D97-AF65-F5344CB8AC3E}">
        <p14:creationId xmlns:p14="http://schemas.microsoft.com/office/powerpoint/2010/main" val="336899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Answer</a:t>
            </a:r>
          </a:p>
        </p:txBody>
      </p:sp>
      <p:sp>
        <p:nvSpPr>
          <p:cNvPr id="3" name="Content Placeholder 2"/>
          <p:cNvSpPr>
            <a:spLocks noGrp="1"/>
          </p:cNvSpPr>
          <p:nvPr>
            <p:ph idx="1"/>
          </p:nvPr>
        </p:nvSpPr>
        <p:spPr/>
        <p:txBody>
          <a:bodyPr>
            <a:normAutofit fontScale="92500" lnSpcReduction="20000"/>
          </a:bodyPr>
          <a:lstStyle/>
          <a:p>
            <a:r>
              <a:rPr lang="en-US" sz="3000" dirty="0" err="1">
                <a:latin typeface="Palatino Linotype" pitchFamily="18" charset="0"/>
              </a:rPr>
              <a:t>H</a:t>
            </a:r>
            <a:r>
              <a:rPr lang="en-US" sz="3000" baseline="-25000" dirty="0" err="1">
                <a:latin typeface="Palatino Linotype" pitchFamily="18" charset="0"/>
              </a:rPr>
              <a:t>0</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a:t>
            </a:r>
            <a:r>
              <a:rPr lang="en-US" sz="3000" dirty="0">
                <a:latin typeface="Palatino Linotype" pitchFamily="18" charset="0"/>
                <a:sym typeface="Symbol"/>
              </a:rPr>
              <a:t></a:t>
            </a:r>
            <a:r>
              <a:rPr lang="en-US" sz="3000" dirty="0">
                <a:latin typeface="Palatino Linotype" pitchFamily="18" charset="0"/>
              </a:rPr>
              <a:t> 64.2.</a:t>
            </a:r>
          </a:p>
          <a:p>
            <a:r>
              <a:rPr lang="en-US" sz="3000" dirty="0" err="1">
                <a:latin typeface="Palatino Linotype" pitchFamily="18" charset="0"/>
              </a:rPr>
              <a:t>H</a:t>
            </a:r>
            <a:r>
              <a:rPr lang="en-US" sz="3000" baseline="-25000" dirty="0" err="1">
                <a:latin typeface="Palatino Linotype" pitchFamily="18" charset="0"/>
              </a:rPr>
              <a:t>1</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&lt; 64.2.</a:t>
            </a:r>
          </a:p>
          <a:p>
            <a:pPr lvl="0"/>
            <a:r>
              <a:rPr lang="en-US" sz="3000" b="1" dirty="0">
                <a:latin typeface="Palatino Linotype" pitchFamily="18" charset="0"/>
              </a:rPr>
              <a:t>Type I error</a:t>
            </a:r>
            <a:r>
              <a:rPr lang="en-US" sz="3000" dirty="0">
                <a:latin typeface="Palatino Linotype" pitchFamily="18" charset="0"/>
              </a:rPr>
              <a:t>:  The researcher concludes that rats run the maze faster when there is food at the end, but in reality, rats do not run the maze faster when there is food at the end</a:t>
            </a:r>
            <a:r>
              <a:rPr lang="en-US" sz="3000">
                <a:latin typeface="Palatino Linotype" pitchFamily="18" charset="0"/>
              </a:rPr>
              <a:t>.  </a:t>
            </a:r>
            <a:endParaRPr lang="en-US" sz="3000" smtClean="0">
              <a:latin typeface="Palatino Linotype" pitchFamily="18" charset="0"/>
            </a:endParaRPr>
          </a:p>
          <a:p>
            <a:pPr lvl="0"/>
            <a:r>
              <a:rPr lang="en-US" sz="3000" b="1" smtClean="0">
                <a:latin typeface="Palatino Linotype" pitchFamily="18" charset="0"/>
              </a:rPr>
              <a:t>Type </a:t>
            </a:r>
            <a:r>
              <a:rPr lang="en-US" sz="3000" b="1" dirty="0">
                <a:latin typeface="Palatino Linotype" pitchFamily="18" charset="0"/>
              </a:rPr>
              <a:t>II error</a:t>
            </a:r>
            <a:r>
              <a:rPr lang="en-US" sz="3000" dirty="0">
                <a:latin typeface="Palatino Linotype" pitchFamily="18" charset="0"/>
              </a:rPr>
              <a:t>:  The researcher concludes that rats do not run the maze faster when there is food at the end, but they really do.</a:t>
            </a: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19</a:t>
            </a:fld>
            <a:endParaRPr lang="en-US"/>
          </a:p>
        </p:txBody>
      </p:sp>
    </p:spTree>
    <p:extLst>
      <p:ext uri="{BB962C8B-B14F-4D97-AF65-F5344CB8AC3E}">
        <p14:creationId xmlns:p14="http://schemas.microsoft.com/office/powerpoint/2010/main" val="126832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2400" dirty="0">
                <a:latin typeface="Palatino Linotype" pitchFamily="18" charset="0"/>
              </a:rPr>
              <a:t>A statistical hypothesis may be true or false (true state of nature), and performing a hypothesis test we may reject or fail to reject the null hypothesis.  This leads to </a:t>
            </a:r>
            <a:r>
              <a:rPr lang="en-US" sz="2400" b="1" dirty="0">
                <a:latin typeface="Palatino Linotype" pitchFamily="18" charset="0"/>
              </a:rPr>
              <a:t>four possible outcomes</a:t>
            </a:r>
            <a:r>
              <a:rPr lang="en-US" sz="2400" dirty="0">
                <a:latin typeface="Palatino Linotype" pitchFamily="18" charset="0"/>
              </a:rPr>
              <a:t>, which we represent in the table below.</a:t>
            </a:r>
          </a:p>
          <a:p>
            <a:endParaRPr lang="en-US" sz="20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346603430"/>
              </p:ext>
            </p:extLst>
          </p:nvPr>
        </p:nvGraphicFramePr>
        <p:xfrm>
          <a:off x="914400" y="2950464"/>
          <a:ext cx="7848599" cy="2390595"/>
        </p:xfrm>
        <a:graphic>
          <a:graphicData uri="http://schemas.openxmlformats.org/drawingml/2006/table">
            <a:tbl>
              <a:tblPr/>
              <a:tblGrid>
                <a:gridCol w="2615589">
                  <a:extLst>
                    <a:ext uri="{9D8B030D-6E8A-4147-A177-3AD203B41FA5}">
                      <a16:colId xmlns="" xmlns:a16="http://schemas.microsoft.com/office/drawing/2014/main" val="20000"/>
                    </a:ext>
                  </a:extLst>
                </a:gridCol>
                <a:gridCol w="2617422">
                  <a:extLst>
                    <a:ext uri="{9D8B030D-6E8A-4147-A177-3AD203B41FA5}">
                      <a16:colId xmlns="" xmlns:a16="http://schemas.microsoft.com/office/drawing/2014/main" val="20001"/>
                    </a:ext>
                  </a:extLst>
                </a:gridCol>
                <a:gridCol w="2615588">
                  <a:extLst>
                    <a:ext uri="{9D8B030D-6E8A-4147-A177-3AD203B41FA5}">
                      <a16:colId xmlns=""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2</a:t>
            </a:fld>
            <a:endParaRPr lang="en-US"/>
          </a:p>
        </p:txBody>
      </p:sp>
    </p:spTree>
    <p:extLst>
      <p:ext uri="{BB962C8B-B14F-4D97-AF65-F5344CB8AC3E}">
        <p14:creationId xmlns:p14="http://schemas.microsoft.com/office/powerpoint/2010/main" val="391193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4754563"/>
          </a:xfrm>
        </p:spPr>
        <p:txBody>
          <a:bodyPr>
            <a:normAutofit/>
          </a:bodyPr>
          <a:lstStyle/>
          <a:p>
            <a:r>
              <a:rPr lang="en-US" sz="2800" u="sng" dirty="0">
                <a:latin typeface="Palatino Linotype" pitchFamily="18" charset="0"/>
              </a:rPr>
              <a:t>Conditional Probability of decision outcomes</a:t>
            </a:r>
            <a:r>
              <a:rPr lang="en-US" sz="2800" dirty="0">
                <a:latin typeface="Palatino Linotype" pitchFamily="18" charset="0"/>
              </a:rPr>
              <a:t>, that is, the probability of the hypothesis testing decision given the true state of nature (which is unknown):  P(</a:t>
            </a:r>
            <a:r>
              <a:rPr lang="en-US" sz="2800" i="1" dirty="0">
                <a:latin typeface="Palatino Linotype" pitchFamily="18" charset="0"/>
              </a:rPr>
              <a:t>Hypothesis Testing Decision</a:t>
            </a:r>
            <a:r>
              <a:rPr lang="en-US" sz="2800" dirty="0">
                <a:latin typeface="Palatino Linotype" pitchFamily="18" charset="0"/>
              </a:rPr>
              <a:t> | </a:t>
            </a:r>
            <a:r>
              <a:rPr lang="en-US" sz="2800" i="1" dirty="0">
                <a:latin typeface="Palatino Linotype" pitchFamily="18" charset="0"/>
              </a:rPr>
              <a:t>Actual situation</a:t>
            </a:r>
            <a:r>
              <a:rPr lang="en-US" sz="2800" dirty="0">
                <a:latin typeface="Palatino Linotype" pitchFamily="18" charset="0"/>
              </a:rPr>
              <a:t>)</a:t>
            </a:r>
            <a:endParaRPr lang="en-US" sz="24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530955446"/>
              </p:ext>
            </p:extLst>
          </p:nvPr>
        </p:nvGraphicFramePr>
        <p:xfrm>
          <a:off x="914400" y="2950464"/>
          <a:ext cx="7848599" cy="2390595"/>
        </p:xfrm>
        <a:graphic>
          <a:graphicData uri="http://schemas.openxmlformats.org/drawingml/2006/table">
            <a:tbl>
              <a:tblPr/>
              <a:tblGrid>
                <a:gridCol w="2615589">
                  <a:extLst>
                    <a:ext uri="{9D8B030D-6E8A-4147-A177-3AD203B41FA5}">
                      <a16:colId xmlns="" xmlns:a16="http://schemas.microsoft.com/office/drawing/2014/main" val="20000"/>
                    </a:ext>
                  </a:extLst>
                </a:gridCol>
                <a:gridCol w="2617422">
                  <a:extLst>
                    <a:ext uri="{9D8B030D-6E8A-4147-A177-3AD203B41FA5}">
                      <a16:colId xmlns="" xmlns:a16="http://schemas.microsoft.com/office/drawing/2014/main" val="20001"/>
                    </a:ext>
                  </a:extLst>
                </a:gridCol>
                <a:gridCol w="2615588">
                  <a:extLst>
                    <a:ext uri="{9D8B030D-6E8A-4147-A177-3AD203B41FA5}">
                      <a16:colId xmlns=""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3</a:t>
            </a:fld>
            <a:endParaRPr lang="en-US"/>
          </a:p>
        </p:txBody>
      </p:sp>
    </p:spTree>
    <p:extLst>
      <p:ext uri="{BB962C8B-B14F-4D97-AF65-F5344CB8AC3E}">
        <p14:creationId xmlns:p14="http://schemas.microsoft.com/office/powerpoint/2010/main" val="173410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4</a:t>
            </a:fld>
            <a:endParaRPr lang="en-US"/>
          </a:p>
        </p:txBody>
      </p:sp>
      <p:sp>
        <p:nvSpPr>
          <p:cNvPr id="5" name="Rectangle 4"/>
          <p:cNvSpPr/>
          <p:nvPr/>
        </p:nvSpPr>
        <p:spPr>
          <a:xfrm>
            <a:off x="228600" y="1371600"/>
            <a:ext cx="3886200" cy="2862323"/>
          </a:xfrm>
          <a:prstGeom prst="rect">
            <a:avLst/>
          </a:prstGeom>
        </p:spPr>
        <p:txBody>
          <a:bodyPr wrap="square">
            <a:spAutoFit/>
          </a:bodyPr>
          <a:lstStyle/>
          <a:p>
            <a:r>
              <a:rPr lang="en-US" dirty="0"/>
              <a:t>A </a:t>
            </a:r>
            <a:r>
              <a:rPr lang="en-US" b="1" u="sng" dirty="0"/>
              <a:t>type I error </a:t>
            </a:r>
            <a:r>
              <a:rPr lang="en-US" dirty="0"/>
              <a:t>occurs when the null hypothesis (H0) is true, but is rejected. It is asserting something that is absent, a false hit. A type I error may be likened to a so-called false positive (a result that indicates that a given condition is present when it actually is not present)</a:t>
            </a:r>
            <a:r>
              <a:rPr lang="en-US" dirty="0" smtClean="0"/>
              <a:t>.</a:t>
            </a:r>
          </a:p>
          <a:p>
            <a:endParaRPr lang="en-US" dirty="0"/>
          </a:p>
          <a:p>
            <a:endParaRPr lang="en-US" dirty="0"/>
          </a:p>
          <a:p>
            <a:endParaRPr lang="en-US" dirty="0"/>
          </a:p>
        </p:txBody>
      </p:sp>
      <p:sp>
        <p:nvSpPr>
          <p:cNvPr id="6" name="Rectangle 5"/>
          <p:cNvSpPr/>
          <p:nvPr/>
        </p:nvSpPr>
        <p:spPr>
          <a:xfrm>
            <a:off x="4573290" y="1295400"/>
            <a:ext cx="4572000" cy="3139321"/>
          </a:xfrm>
          <a:prstGeom prst="rect">
            <a:avLst/>
          </a:prstGeom>
        </p:spPr>
        <p:txBody>
          <a:bodyPr>
            <a:spAutoFit/>
          </a:bodyPr>
          <a:lstStyle/>
          <a:p>
            <a:r>
              <a:rPr lang="en-US" dirty="0"/>
              <a:t>A </a:t>
            </a:r>
            <a:r>
              <a:rPr lang="en-US" b="1" u="sng" dirty="0"/>
              <a:t>type II error </a:t>
            </a:r>
            <a:r>
              <a:rPr lang="en-US" dirty="0"/>
              <a:t>occurs when the null hypothesis is false, but erroneously fails to be rejected. It is failing to assert what is present, a miss. A type II error may be compared with a so-called false negative (where an actual 'hit' was disregarded by the test and seen as a 'miss') in a test checking for a single condition with a definitive result of true or false. A Type II error is committed when we fail to believe a true alternative hypothesis</a:t>
            </a:r>
            <a:r>
              <a:rPr lang="en-US" dirty="0" smtClean="0"/>
              <a:t>.</a:t>
            </a:r>
            <a:endParaRPr lang="en-US" dirty="0"/>
          </a:p>
          <a:p>
            <a:endParaRPr lang="en-US" dirty="0"/>
          </a:p>
        </p:txBody>
      </p:sp>
      <p:sp>
        <p:nvSpPr>
          <p:cNvPr id="7" name="Rectangle 6"/>
          <p:cNvSpPr/>
          <p:nvPr/>
        </p:nvSpPr>
        <p:spPr>
          <a:xfrm>
            <a:off x="152400" y="4021660"/>
            <a:ext cx="3962400" cy="2862323"/>
          </a:xfrm>
          <a:prstGeom prst="rect">
            <a:avLst/>
          </a:prstGeom>
        </p:spPr>
        <p:txBody>
          <a:bodyPr wrap="square">
            <a:spAutoFit/>
          </a:bodyPr>
          <a:lstStyle/>
          <a:p>
            <a:r>
              <a:rPr lang="en-US" dirty="0"/>
              <a:t>The type I error rate or significance level is the probability of rejecting the null hypothesis given that it is true</a:t>
            </a:r>
            <a:r>
              <a:rPr lang="en-US" dirty="0" smtClean="0"/>
              <a:t>. </a:t>
            </a:r>
            <a:r>
              <a:rPr lang="en-US" dirty="0"/>
              <a:t>It is denoted by the Greek letter α (alpha) and is also called the alpha level. Often, the </a:t>
            </a:r>
            <a:r>
              <a:rPr lang="en-US" b="1" u="sng" dirty="0"/>
              <a:t>significance level </a:t>
            </a:r>
            <a:r>
              <a:rPr lang="en-US" dirty="0"/>
              <a:t>is set to 0.05 (5%), implying that it is acceptable to have a 5% probability of incorrectly rejecting the null hypothesis</a:t>
            </a:r>
            <a:r>
              <a:rPr lang="en-US" dirty="0" smtClean="0"/>
              <a:t>.</a:t>
            </a:r>
            <a:endParaRPr lang="en-US" dirty="0"/>
          </a:p>
          <a:p>
            <a:endParaRPr lang="en-US" dirty="0"/>
          </a:p>
        </p:txBody>
      </p:sp>
      <p:sp>
        <p:nvSpPr>
          <p:cNvPr id="8" name="Rectangle 7"/>
          <p:cNvSpPr/>
          <p:nvPr/>
        </p:nvSpPr>
        <p:spPr>
          <a:xfrm>
            <a:off x="4648200" y="4419600"/>
            <a:ext cx="4572000" cy="1200329"/>
          </a:xfrm>
          <a:prstGeom prst="rect">
            <a:avLst/>
          </a:prstGeom>
        </p:spPr>
        <p:txBody>
          <a:bodyPr>
            <a:spAutoFit/>
          </a:bodyPr>
          <a:lstStyle/>
          <a:p>
            <a:r>
              <a:rPr lang="en-US" dirty="0"/>
              <a:t>The rate of the type II error is denoted by the Greek letter β (beta) and related to </a:t>
            </a:r>
            <a:r>
              <a:rPr lang="en-US" b="1" u="sng" dirty="0" smtClean="0"/>
              <a:t>the power of a test (which equals 1−β)</a:t>
            </a:r>
            <a:r>
              <a:rPr lang="en-US" dirty="0" smtClean="0"/>
              <a:t>.</a:t>
            </a:r>
            <a:endParaRPr lang="en-US" dirty="0"/>
          </a:p>
          <a:p>
            <a:endParaRPr lang="en-US" dirty="0"/>
          </a:p>
        </p:txBody>
      </p:sp>
      <p:cxnSp>
        <p:nvCxnSpPr>
          <p:cNvPr id="10" name="Straight Connector 9"/>
          <p:cNvCxnSpPr/>
          <p:nvPr/>
        </p:nvCxnSpPr>
        <p:spPr>
          <a:xfrm>
            <a:off x="4343400" y="1524000"/>
            <a:ext cx="0" cy="4953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59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rmAutofit fontScale="92500" lnSpcReduction="10000"/>
          </a:bodyPr>
          <a:lstStyle/>
          <a:p>
            <a:pPr marL="669925" lvl="1" indent="-325438">
              <a:lnSpc>
                <a:spcPct val="90000"/>
              </a:lnSpc>
              <a:buFont typeface="Wingdings" pitchFamily="2" charset="2"/>
              <a:buNone/>
            </a:pPr>
            <a:r>
              <a:rPr lang="en-US" u="sng" dirty="0">
                <a:solidFill>
                  <a:srgbClr val="000000"/>
                </a:solidFill>
                <a:latin typeface="Palatino Linotype" pitchFamily="18" charset="0"/>
                <a:cs typeface="Times New Roman" pitchFamily="18" charset="0"/>
              </a:rPr>
              <a:t>Decisions we can make concerning the null</a:t>
            </a:r>
          </a:p>
          <a:p>
            <a:pPr marL="669925" lvl="1" indent="-325438">
              <a:lnSpc>
                <a:spcPct val="90000"/>
              </a:lnSpc>
              <a:buFont typeface="Wingdings" pitchFamily="2" charset="2"/>
              <a:buNone/>
            </a:pPr>
            <a:endParaRPr lang="en-US" u="sng"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α:   </a:t>
            </a:r>
            <a:r>
              <a:rPr lang="en-US" sz="2800" dirty="0">
                <a:solidFill>
                  <a:srgbClr val="000000"/>
                </a:solidFill>
                <a:latin typeface="Palatino Linotype" pitchFamily="18" charset="0"/>
                <a:cs typeface="Times New Roman" pitchFamily="18" charset="0"/>
              </a:rPr>
              <a:t>Alpha is the 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i="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a:t>
            </a:r>
            <a:r>
              <a:rPr lang="en-US" sz="2800" b="1" dirty="0">
                <a:solidFill>
                  <a:srgbClr val="000000"/>
                </a:solidFill>
                <a:latin typeface="Palatino Linotype" pitchFamily="18" charset="0"/>
                <a:cs typeface="Times New Roman" pitchFamily="18" charset="0"/>
              </a:rPr>
              <a:t> Type I error (equal to the significance level)</a:t>
            </a:r>
          </a:p>
          <a:p>
            <a:pPr>
              <a:lnSpc>
                <a:spcPct val="90000"/>
              </a:lnSpc>
              <a:buFont typeface="Symbol" pitchFamily="18" charset="2"/>
              <a:buNone/>
            </a:pPr>
            <a:endParaRPr lang="en-US" sz="240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α</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5</a:t>
            </a:fld>
            <a:endParaRPr lang="en-US"/>
          </a:p>
        </p:txBody>
      </p:sp>
    </p:spTree>
    <p:extLst>
      <p:ext uri="{BB962C8B-B14F-4D97-AF65-F5344CB8AC3E}">
        <p14:creationId xmlns:p14="http://schemas.microsoft.com/office/powerpoint/2010/main" val="1681835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Autofit/>
          </a:bodyPr>
          <a:lstStyle/>
          <a:p>
            <a:pPr>
              <a:buFont typeface="Symbol" pitchFamily="18" charset="2"/>
              <a:buNone/>
            </a:pPr>
            <a:r>
              <a:rPr lang="en-US" dirty="0">
                <a:solidFill>
                  <a:srgbClr val="000000"/>
                </a:solidFill>
                <a:latin typeface="Palatino Linotype" pitchFamily="18" charset="0"/>
                <a:cs typeface="Times New Roman" pitchFamily="18" charset="0"/>
              </a:rPr>
              <a:t>β:   </a:t>
            </a:r>
            <a:r>
              <a:rPr lang="en-US" sz="2800" dirty="0">
                <a:solidFill>
                  <a:srgbClr val="000000"/>
                </a:solidFill>
                <a:latin typeface="Palatino Linotype" pitchFamily="18" charset="0"/>
                <a:cs typeface="Times New Roman" pitchFamily="18" charset="0"/>
              </a:rPr>
              <a:t>Beta is the 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i="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 </a:t>
            </a:r>
            <a:r>
              <a:rPr lang="en-US" sz="2800" b="1" dirty="0">
                <a:solidFill>
                  <a:srgbClr val="000000"/>
                </a:solidFill>
                <a:latin typeface="Palatino Linotype" pitchFamily="18" charset="0"/>
                <a:cs typeface="Times New Roman" pitchFamily="18" charset="0"/>
              </a:rPr>
              <a:t>Type II error</a:t>
            </a:r>
          </a:p>
          <a:p>
            <a:pPr>
              <a:buFont typeface="Symbol" pitchFamily="18" charset="2"/>
              <a:buNone/>
            </a:pPr>
            <a:endParaRPr lang="en-US" sz="2400" b="1" dirty="0">
              <a:solidFill>
                <a:srgbClr val="000000"/>
              </a:solidFill>
              <a:latin typeface="Palatino Linotype" pitchFamily="18" charset="0"/>
              <a:cs typeface="Times New Roman" pitchFamily="18" charset="0"/>
            </a:endParaRPr>
          </a:p>
          <a:p>
            <a:pPr>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β</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a:t>
            </a:r>
            <a:r>
              <a:rPr lang="en-US" sz="2800" b="1" dirty="0">
                <a:solidFill>
                  <a:srgbClr val="000000"/>
                </a:solidFill>
                <a:latin typeface="Palatino Linotype" pitchFamily="18" charset="0"/>
                <a:cs typeface="Times New Roman" pitchFamily="18" charset="0"/>
              </a:rPr>
              <a:t> Power </a:t>
            </a:r>
            <a:r>
              <a:rPr lang="en-US" sz="2800" dirty="0">
                <a:solidFill>
                  <a:srgbClr val="000000"/>
                </a:solidFill>
                <a:latin typeface="Palatino Linotype" pitchFamily="18" charset="0"/>
                <a:cs typeface="Times New Roman" pitchFamily="18" charset="0"/>
              </a:rPr>
              <a:t>(Correct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6</a:t>
            </a:fld>
            <a:endParaRPr lang="en-US"/>
          </a:p>
        </p:txBody>
      </p:sp>
    </p:spTree>
    <p:extLst>
      <p:ext uri="{BB962C8B-B14F-4D97-AF65-F5344CB8AC3E}">
        <p14:creationId xmlns:p14="http://schemas.microsoft.com/office/powerpoint/2010/main" val="1053631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3600" b="1" dirty="0">
                <a:latin typeface="Palatino Linotype" pitchFamily="18" charset="0"/>
              </a:rPr>
              <a:t>Statistical Decision Table</a:t>
            </a:r>
          </a:p>
          <a:p>
            <a:endParaRPr lang="en-US" b="1"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2203524334"/>
              </p:ext>
            </p:extLst>
          </p:nvPr>
        </p:nvGraphicFramePr>
        <p:xfrm>
          <a:off x="838200" y="2362200"/>
          <a:ext cx="7848599" cy="2613099"/>
        </p:xfrm>
        <a:graphic>
          <a:graphicData uri="http://schemas.openxmlformats.org/drawingml/2006/table">
            <a:tbl>
              <a:tblPr/>
              <a:tblGrid>
                <a:gridCol w="2615589">
                  <a:extLst>
                    <a:ext uri="{9D8B030D-6E8A-4147-A177-3AD203B41FA5}">
                      <a16:colId xmlns="" xmlns:a16="http://schemas.microsoft.com/office/drawing/2014/main" val="20000"/>
                    </a:ext>
                  </a:extLst>
                </a:gridCol>
                <a:gridCol w="2617422">
                  <a:extLst>
                    <a:ext uri="{9D8B030D-6E8A-4147-A177-3AD203B41FA5}">
                      <a16:colId xmlns="" xmlns:a16="http://schemas.microsoft.com/office/drawing/2014/main" val="20001"/>
                    </a:ext>
                  </a:extLst>
                </a:gridCol>
                <a:gridCol w="2615588">
                  <a:extLst>
                    <a:ext uri="{9D8B030D-6E8A-4147-A177-3AD203B41FA5}">
                      <a16:colId xmlns=""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7</a:t>
            </a:fld>
            <a:endParaRPr lang="en-US"/>
          </a:p>
        </p:txBody>
      </p:sp>
    </p:spTree>
    <p:extLst>
      <p:ext uri="{BB962C8B-B14F-4D97-AF65-F5344CB8AC3E}">
        <p14:creationId xmlns:p14="http://schemas.microsoft.com/office/powerpoint/2010/main" val="43699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errors</a:t>
            </a:r>
          </a:p>
        </p:txBody>
      </p:sp>
      <p:sp>
        <p:nvSpPr>
          <p:cNvPr id="4" name="Slide Number Placeholder 3"/>
          <p:cNvSpPr>
            <a:spLocks noGrp="1"/>
          </p:cNvSpPr>
          <p:nvPr>
            <p:ph type="sldNum" sz="quarter" idx="12"/>
          </p:nvPr>
        </p:nvSpPr>
        <p:spPr/>
        <p:txBody>
          <a:bodyPr/>
          <a:lstStyle/>
          <a:p>
            <a:fld id="{C70ABE09-AFE8-4E31-8931-ED4F417B2D5A}" type="slidenum">
              <a:rPr lang="en-US" smtClean="0"/>
              <a:t>8</a:t>
            </a:fld>
            <a:endParaRPr lang="en-US"/>
          </a:p>
        </p:txBody>
      </p:sp>
      <p:pic>
        <p:nvPicPr>
          <p:cNvPr id="5" name="Picture 4" descr="Screen Shot 2018-03-27 at 8.00.02 AM.png"/>
          <p:cNvPicPr>
            <a:picLocks noChangeAspect="1"/>
          </p:cNvPicPr>
          <p:nvPr/>
        </p:nvPicPr>
        <p:blipFill rotWithShape="1">
          <a:blip r:embed="rId2">
            <a:extLst>
              <a:ext uri="{28A0092B-C50C-407E-A947-70E740481C1C}">
                <a14:useLocalDpi xmlns:a14="http://schemas.microsoft.com/office/drawing/2010/main" val="0"/>
              </a:ext>
            </a:extLst>
          </a:blip>
          <a:srcRect l="1311"/>
          <a:stretch/>
        </p:blipFill>
        <p:spPr>
          <a:xfrm>
            <a:off x="1524000" y="1371600"/>
            <a:ext cx="5923904" cy="5205851"/>
          </a:xfrm>
          <a:prstGeom prst="rect">
            <a:avLst/>
          </a:prstGeom>
        </p:spPr>
      </p:pic>
    </p:spTree>
    <p:extLst>
      <p:ext uri="{BB962C8B-B14F-4D97-AF65-F5344CB8AC3E}">
        <p14:creationId xmlns:p14="http://schemas.microsoft.com/office/powerpoint/2010/main" val="160609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and II errors</a:t>
            </a:r>
            <a:endParaRPr lang="en-US" dirty="0"/>
          </a:p>
        </p:txBody>
      </p:sp>
      <p:sp>
        <p:nvSpPr>
          <p:cNvPr id="4" name="Slide Number Placeholder 3"/>
          <p:cNvSpPr>
            <a:spLocks noGrp="1"/>
          </p:cNvSpPr>
          <p:nvPr>
            <p:ph type="sldNum" sz="quarter" idx="12"/>
          </p:nvPr>
        </p:nvSpPr>
        <p:spPr/>
        <p:txBody>
          <a:bodyPr/>
          <a:lstStyle/>
          <a:p>
            <a:fld id="{C70ABE09-AFE8-4E31-8931-ED4F417B2D5A}" type="slidenum">
              <a:rPr lang="en-US" smtClean="0"/>
              <a:t>9</a:t>
            </a:fld>
            <a:endParaRPr lang="en-US"/>
          </a:p>
        </p:txBody>
      </p:sp>
      <p:pic>
        <p:nvPicPr>
          <p:cNvPr id="8" name="Picture 7" descr="Screen Shot 2018-03-27 at 7.5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6705600" cy="4962500"/>
          </a:xfrm>
          <a:prstGeom prst="rect">
            <a:avLst/>
          </a:prstGeom>
        </p:spPr>
      </p:pic>
    </p:spTree>
    <p:extLst>
      <p:ext uri="{BB962C8B-B14F-4D97-AF65-F5344CB8AC3E}">
        <p14:creationId xmlns:p14="http://schemas.microsoft.com/office/powerpoint/2010/main" val="819912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1115</Words>
  <Application>Microsoft Macintosh PowerPoint</Application>
  <PresentationFormat>On-screen Show (4:3)</PresentationFormat>
  <Paragraphs>124</Paragraphs>
  <Slides>19</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Bitmap Image</vt:lpstr>
      <vt:lpstr>Lecture 12: Interpreting Hypothesis Testing Results (Type I Error and Power)</vt:lpstr>
      <vt:lpstr>PowerPoint Presentation</vt:lpstr>
      <vt:lpstr>PowerPoint Presentation</vt:lpstr>
      <vt:lpstr>Type I and II errors</vt:lpstr>
      <vt:lpstr>Statistical Decisions</vt:lpstr>
      <vt:lpstr>Statistical Decisions</vt:lpstr>
      <vt:lpstr>PowerPoint Presentation</vt:lpstr>
      <vt:lpstr>Type I and II errors</vt:lpstr>
      <vt:lpstr>Type I and II errors</vt:lpstr>
      <vt:lpstr>PowerPoint Presentation</vt:lpstr>
      <vt:lpstr>PowerPoint Presentation</vt:lpstr>
      <vt:lpstr>PowerPoint Presentation</vt:lpstr>
      <vt:lpstr>PowerPoint Presentation</vt:lpstr>
      <vt:lpstr>A Visualization of Decision Error</vt:lpstr>
      <vt:lpstr>Type I and II errors</vt:lpstr>
      <vt:lpstr>PowerPoint Presentation</vt:lpstr>
      <vt:lpstr>PowerPoint Presentation</vt:lpstr>
      <vt:lpstr>Exercise</vt:lpstr>
      <vt:lpstr>Answer</vt:lpstr>
    </vt:vector>
  </TitlesOfParts>
  <Company>University Of Minnesota - 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Single Sample Hypothesis Testing</dc:title>
  <dc:creator>Chun Wang</dc:creator>
  <cp:lastModifiedBy>Jibo He</cp:lastModifiedBy>
  <cp:revision>49</cp:revision>
  <cp:lastPrinted>2015-11-10T19:24:12Z</cp:lastPrinted>
  <dcterms:created xsi:type="dcterms:W3CDTF">2013-04-01T02:00:32Z</dcterms:created>
  <dcterms:modified xsi:type="dcterms:W3CDTF">2018-04-03T15:12:56Z</dcterms:modified>
</cp:coreProperties>
</file>