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1.bin" ContentType="application/vnd.openxmlformats-officedocument.oleObject"/>
  <Override PartName="/ppt/notesSlides/notesSlide5.xml" ContentType="application/vnd.openxmlformats-officedocument.presentationml.notesSlide+xml"/>
  <Override PartName="/ppt/embeddings/oleObject2.bin" ContentType="application/vnd.openxmlformats-officedocument.oleObject"/>
  <Override PartName="/ppt/notesSlides/notesSlide6.xml" ContentType="application/vnd.openxmlformats-officedocument.presentationml.notesSlide+xml"/>
  <Override PartName="/ppt/notesSlides/notesSlide7.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notesSlides/notesSlide8.xml" ContentType="application/vnd.openxmlformats-officedocument.presentationml.notesSlide+xml"/>
  <Override PartName="/ppt/embeddings/oleObject7.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58" r:id="rId3"/>
    <p:sldId id="259" r:id="rId4"/>
    <p:sldId id="260" r:id="rId5"/>
    <p:sldId id="264" r:id="rId6"/>
    <p:sldId id="265" r:id="rId7"/>
    <p:sldId id="266" r:id="rId8"/>
    <p:sldId id="267" r:id="rId9"/>
    <p:sldId id="269" r:id="rId10"/>
    <p:sldId id="288" r:id="rId11"/>
    <p:sldId id="272" r:id="rId12"/>
    <p:sldId id="270" r:id="rId13"/>
    <p:sldId id="271" r:id="rId14"/>
    <p:sldId id="277" r:id="rId15"/>
    <p:sldId id="273" r:id="rId16"/>
    <p:sldId id="289" r:id="rId17"/>
    <p:sldId id="276" r:id="rId18"/>
    <p:sldId id="279" r:id="rId19"/>
    <p:sldId id="278" r:id="rId20"/>
    <p:sldId id="280" r:id="rId21"/>
    <p:sldId id="281" r:id="rId22"/>
    <p:sldId id="282" r:id="rId23"/>
    <p:sldId id="283" r:id="rId24"/>
    <p:sldId id="285" r:id="rId25"/>
    <p:sldId id="290" r:id="rId26"/>
    <p:sldId id="286" r:id="rId27"/>
    <p:sldId id="287" r:id="rId2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3"/>
  </p:normalViewPr>
  <p:slideViewPr>
    <p:cSldViewPr>
      <p:cViewPr varScale="1">
        <p:scale>
          <a:sx n="122" d="100"/>
          <a:sy n="122" d="100"/>
        </p:scale>
        <p:origin x="-120"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 Id="rId2"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DDC19DAE-F421-4B83-AF6F-354145FD3FB4}" type="datetimeFigureOut">
              <a:rPr lang="en-US" smtClean="0"/>
              <a:t>4/3/18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C4F8E3E-5481-40C8-9D67-401D0347C90E}" type="slidenum">
              <a:rPr lang="en-US" smtClean="0"/>
              <a:t>‹#›</a:t>
            </a:fld>
            <a:endParaRPr lang="en-US"/>
          </a:p>
        </p:txBody>
      </p:sp>
    </p:spTree>
    <p:extLst>
      <p:ext uri="{BB962C8B-B14F-4D97-AF65-F5344CB8AC3E}">
        <p14:creationId xmlns:p14="http://schemas.microsoft.com/office/powerpoint/2010/main" val="1941285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latin typeface="Palatino Linotype" pitchFamily="18" charset="0"/>
              </a:rPr>
              <a:t>samples---most of those sample means would be located toward the center of the distribution, but some of them would be located in the outer regions—the more extreme means</a:t>
            </a:r>
            <a:endParaRPr lang="en-US" dirty="0"/>
          </a:p>
        </p:txBody>
      </p:sp>
      <p:sp>
        <p:nvSpPr>
          <p:cNvPr id="4" name="Slide Number Placeholder 3"/>
          <p:cNvSpPr>
            <a:spLocks noGrp="1"/>
          </p:cNvSpPr>
          <p:nvPr>
            <p:ph type="sldNum" sz="quarter" idx="10"/>
          </p:nvPr>
        </p:nvSpPr>
        <p:spPr/>
        <p:txBody>
          <a:bodyPr/>
          <a:lstStyle/>
          <a:p>
            <a:fld id="{5C4F8E3E-5481-40C8-9D67-401D0347C90E}" type="slidenum">
              <a:rPr lang="en-US" smtClean="0"/>
              <a:t>7</a:t>
            </a:fld>
            <a:endParaRPr lang="en-US"/>
          </a:p>
        </p:txBody>
      </p:sp>
    </p:spTree>
    <p:extLst>
      <p:ext uri="{BB962C8B-B14F-4D97-AF65-F5344CB8AC3E}">
        <p14:creationId xmlns:p14="http://schemas.microsoft.com/office/powerpoint/2010/main" val="2372685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606+/-1.96*100/</a:t>
            </a:r>
            <a:r>
              <a:rPr lang="en-US" dirty="0" err="1"/>
              <a:t>sqrt</a:t>
            </a:r>
            <a:r>
              <a:rPr lang="en-US" dirty="0"/>
              <a:t>(225)=[592.9,619.1]</a:t>
            </a:r>
          </a:p>
        </p:txBody>
      </p:sp>
      <p:sp>
        <p:nvSpPr>
          <p:cNvPr id="4" name="Slide Number Placeholder 3"/>
          <p:cNvSpPr>
            <a:spLocks noGrp="1"/>
          </p:cNvSpPr>
          <p:nvPr>
            <p:ph type="sldNum" sz="quarter" idx="10"/>
          </p:nvPr>
        </p:nvSpPr>
        <p:spPr/>
        <p:txBody>
          <a:bodyPr/>
          <a:lstStyle/>
          <a:p>
            <a:fld id="{5C4F8E3E-5481-40C8-9D67-401D0347C90E}" type="slidenum">
              <a:rPr lang="en-US" smtClean="0"/>
              <a:t>8</a:t>
            </a:fld>
            <a:endParaRPr lang="en-US"/>
          </a:p>
        </p:txBody>
      </p:sp>
    </p:spTree>
    <p:extLst>
      <p:ext uri="{BB962C8B-B14F-4D97-AF65-F5344CB8AC3E}">
        <p14:creationId xmlns:p14="http://schemas.microsoft.com/office/powerpoint/2010/main" val="472477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4F8E3E-5481-40C8-9D67-401D0347C90E}" type="slidenum">
              <a:rPr lang="en-US" smtClean="0"/>
              <a:t>9</a:t>
            </a:fld>
            <a:endParaRPr lang="en-US"/>
          </a:p>
        </p:txBody>
      </p:sp>
    </p:spTree>
    <p:extLst>
      <p:ext uri="{BB962C8B-B14F-4D97-AF65-F5344CB8AC3E}">
        <p14:creationId xmlns:p14="http://schemas.microsoft.com/office/powerpoint/2010/main" val="3228750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We would always be wrapping the same amount around our sample mean</a:t>
            </a:r>
          </a:p>
          <a:p>
            <a:endParaRPr lang="en-US" dirty="0"/>
          </a:p>
        </p:txBody>
      </p:sp>
      <p:sp>
        <p:nvSpPr>
          <p:cNvPr id="4" name="Slide Number Placeholder 3"/>
          <p:cNvSpPr>
            <a:spLocks noGrp="1"/>
          </p:cNvSpPr>
          <p:nvPr>
            <p:ph type="sldNum" sz="quarter" idx="10"/>
          </p:nvPr>
        </p:nvSpPr>
        <p:spPr/>
        <p:txBody>
          <a:bodyPr/>
          <a:lstStyle/>
          <a:p>
            <a:fld id="{5C4F8E3E-5481-40C8-9D67-401D0347C90E}" type="slidenum">
              <a:rPr lang="en-US" smtClean="0"/>
              <a:t>10</a:t>
            </a:fld>
            <a:endParaRPr lang="en-US"/>
          </a:p>
        </p:txBody>
      </p:sp>
    </p:spTree>
    <p:extLst>
      <p:ext uri="{BB962C8B-B14F-4D97-AF65-F5344CB8AC3E}">
        <p14:creationId xmlns:p14="http://schemas.microsoft.com/office/powerpoint/2010/main" val="774931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EC348BC-EAD5-416F-A396-0B364132653C}" type="datetime1">
              <a:rPr lang="en-US" smtClean="0"/>
              <a:t>4/3/18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9104D-1AC1-4C62-B885-7288966F2196}" type="slidenum">
              <a:rPr lang="en-US" smtClean="0"/>
              <a:t>‹#›</a:t>
            </a:fld>
            <a:endParaRPr lang="en-US"/>
          </a:p>
        </p:txBody>
      </p:sp>
    </p:spTree>
    <p:extLst>
      <p:ext uri="{BB962C8B-B14F-4D97-AF65-F5344CB8AC3E}">
        <p14:creationId xmlns:p14="http://schemas.microsoft.com/office/powerpoint/2010/main" val="3273705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6E73F4-B72C-4287-A340-1B6549AADC45}" type="datetime1">
              <a:rPr lang="en-US" smtClean="0"/>
              <a:t>4/3/18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9104D-1AC1-4C62-B885-7288966F2196}" type="slidenum">
              <a:rPr lang="en-US" smtClean="0"/>
              <a:t>‹#›</a:t>
            </a:fld>
            <a:endParaRPr lang="en-US"/>
          </a:p>
        </p:txBody>
      </p:sp>
    </p:spTree>
    <p:extLst>
      <p:ext uri="{BB962C8B-B14F-4D97-AF65-F5344CB8AC3E}">
        <p14:creationId xmlns:p14="http://schemas.microsoft.com/office/powerpoint/2010/main" val="1462820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8A3E7B-A300-4342-835A-5799AF340D76}" type="datetime1">
              <a:rPr lang="en-US" smtClean="0"/>
              <a:t>4/3/18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9104D-1AC1-4C62-B885-7288966F2196}" type="slidenum">
              <a:rPr lang="en-US" smtClean="0"/>
              <a:t>‹#›</a:t>
            </a:fld>
            <a:endParaRPr lang="en-US"/>
          </a:p>
        </p:txBody>
      </p:sp>
    </p:spTree>
    <p:extLst>
      <p:ext uri="{BB962C8B-B14F-4D97-AF65-F5344CB8AC3E}">
        <p14:creationId xmlns:p14="http://schemas.microsoft.com/office/powerpoint/2010/main" val="1091880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97E54F-C52A-429D-BBE2-90BBD26F51BB}" type="datetime1">
              <a:rPr lang="en-US" smtClean="0"/>
              <a:t>4/3/18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9104D-1AC1-4C62-B885-7288966F2196}" type="slidenum">
              <a:rPr lang="en-US" smtClean="0"/>
              <a:t>‹#›</a:t>
            </a:fld>
            <a:endParaRPr lang="en-US"/>
          </a:p>
        </p:txBody>
      </p:sp>
    </p:spTree>
    <p:extLst>
      <p:ext uri="{BB962C8B-B14F-4D97-AF65-F5344CB8AC3E}">
        <p14:creationId xmlns:p14="http://schemas.microsoft.com/office/powerpoint/2010/main" val="3711357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CD5DB1-690B-4F50-9529-18B8B796E952}" type="datetime1">
              <a:rPr lang="en-US" smtClean="0"/>
              <a:t>4/3/18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9104D-1AC1-4C62-B885-7288966F2196}" type="slidenum">
              <a:rPr lang="en-US" smtClean="0"/>
              <a:t>‹#›</a:t>
            </a:fld>
            <a:endParaRPr lang="en-US"/>
          </a:p>
        </p:txBody>
      </p:sp>
    </p:spTree>
    <p:extLst>
      <p:ext uri="{BB962C8B-B14F-4D97-AF65-F5344CB8AC3E}">
        <p14:creationId xmlns:p14="http://schemas.microsoft.com/office/powerpoint/2010/main" val="3021600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9A389DF-6D12-4D44-BF58-13B38A50B6D7}" type="datetime1">
              <a:rPr lang="en-US" smtClean="0"/>
              <a:t>4/3/18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49104D-1AC1-4C62-B885-7288966F2196}" type="slidenum">
              <a:rPr lang="en-US" smtClean="0"/>
              <a:t>‹#›</a:t>
            </a:fld>
            <a:endParaRPr lang="en-US"/>
          </a:p>
        </p:txBody>
      </p:sp>
    </p:spTree>
    <p:extLst>
      <p:ext uri="{BB962C8B-B14F-4D97-AF65-F5344CB8AC3E}">
        <p14:creationId xmlns:p14="http://schemas.microsoft.com/office/powerpoint/2010/main" val="748952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B95709-B389-4A31-A335-4A071080E6A8}" type="datetime1">
              <a:rPr lang="en-US" smtClean="0"/>
              <a:t>4/3/18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49104D-1AC1-4C62-B885-7288966F2196}" type="slidenum">
              <a:rPr lang="en-US" smtClean="0"/>
              <a:t>‹#›</a:t>
            </a:fld>
            <a:endParaRPr lang="en-US"/>
          </a:p>
        </p:txBody>
      </p:sp>
    </p:spTree>
    <p:extLst>
      <p:ext uri="{BB962C8B-B14F-4D97-AF65-F5344CB8AC3E}">
        <p14:creationId xmlns:p14="http://schemas.microsoft.com/office/powerpoint/2010/main" val="3951596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1514DB5-E0BE-41C0-8A27-DEF17DEB6233}" type="datetime1">
              <a:rPr lang="en-US" smtClean="0"/>
              <a:t>4/3/18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49104D-1AC1-4C62-B885-7288966F2196}" type="slidenum">
              <a:rPr lang="en-US" smtClean="0"/>
              <a:t>‹#›</a:t>
            </a:fld>
            <a:endParaRPr lang="en-US"/>
          </a:p>
        </p:txBody>
      </p:sp>
    </p:spTree>
    <p:extLst>
      <p:ext uri="{BB962C8B-B14F-4D97-AF65-F5344CB8AC3E}">
        <p14:creationId xmlns:p14="http://schemas.microsoft.com/office/powerpoint/2010/main" val="2456681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A83AC6-E656-4240-BB13-B2170191F3BB}" type="datetime1">
              <a:rPr lang="en-US" smtClean="0"/>
              <a:t>4/3/18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49104D-1AC1-4C62-B885-7288966F2196}" type="slidenum">
              <a:rPr lang="en-US" smtClean="0"/>
              <a:t>‹#›</a:t>
            </a:fld>
            <a:endParaRPr lang="en-US"/>
          </a:p>
        </p:txBody>
      </p:sp>
    </p:spTree>
    <p:extLst>
      <p:ext uri="{BB962C8B-B14F-4D97-AF65-F5344CB8AC3E}">
        <p14:creationId xmlns:p14="http://schemas.microsoft.com/office/powerpoint/2010/main" val="2582693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23A2FE-49B9-4741-AB4C-59C3D5648B31}" type="datetime1">
              <a:rPr lang="en-US" smtClean="0"/>
              <a:t>4/3/18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49104D-1AC1-4C62-B885-7288966F2196}" type="slidenum">
              <a:rPr lang="en-US" smtClean="0"/>
              <a:t>‹#›</a:t>
            </a:fld>
            <a:endParaRPr lang="en-US"/>
          </a:p>
        </p:txBody>
      </p:sp>
    </p:spTree>
    <p:extLst>
      <p:ext uri="{BB962C8B-B14F-4D97-AF65-F5344CB8AC3E}">
        <p14:creationId xmlns:p14="http://schemas.microsoft.com/office/powerpoint/2010/main" val="2047614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00E7DE-5A04-43D1-9717-612C257ADBEF}" type="datetime1">
              <a:rPr lang="en-US" smtClean="0"/>
              <a:t>4/3/18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49104D-1AC1-4C62-B885-7288966F2196}" type="slidenum">
              <a:rPr lang="en-US" smtClean="0"/>
              <a:t>‹#›</a:t>
            </a:fld>
            <a:endParaRPr lang="en-US"/>
          </a:p>
        </p:txBody>
      </p:sp>
    </p:spTree>
    <p:extLst>
      <p:ext uri="{BB962C8B-B14F-4D97-AF65-F5344CB8AC3E}">
        <p14:creationId xmlns:p14="http://schemas.microsoft.com/office/powerpoint/2010/main" val="35879072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959594-99A2-4C71-9FA1-358E4142533F}" type="datetime1">
              <a:rPr lang="en-US" smtClean="0"/>
              <a:t>4/3/18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49104D-1AC1-4C62-B885-7288966F2196}" type="slidenum">
              <a:rPr lang="en-US" smtClean="0"/>
              <a:t>‹#›</a:t>
            </a:fld>
            <a:endParaRPr lang="en-US"/>
          </a:p>
        </p:txBody>
      </p:sp>
    </p:spTree>
    <p:extLst>
      <p:ext uri="{BB962C8B-B14F-4D97-AF65-F5344CB8AC3E}">
        <p14:creationId xmlns:p14="http://schemas.microsoft.com/office/powerpoint/2010/main" val="2047066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4.wmf"/><Relationship Id="rId5" Type="http://schemas.openxmlformats.org/officeDocument/2006/relationships/image" Target="../media/image5.png"/><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oleObject" Target="../embeddings/oleObject4.bin"/><Relationship Id="rId5" Type="http://schemas.openxmlformats.org/officeDocument/2006/relationships/image" Target="../media/image8.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oleObject" Target="../embeddings/oleObject5.bin"/><Relationship Id="rId5" Type="http://schemas.openxmlformats.org/officeDocument/2006/relationships/image" Target="../media/image8.wmf"/><Relationship Id="rId6" Type="http://schemas.openxmlformats.org/officeDocument/2006/relationships/oleObject" Target="../embeddings/oleObject6.bin"/><Relationship Id="rId7" Type="http://schemas.openxmlformats.org/officeDocument/2006/relationships/image" Target="../media/image9.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7.bin"/><Relationship Id="rId5" Type="http://schemas.openxmlformats.org/officeDocument/2006/relationships/image" Target="../media/image15.wmf"/><Relationship Id="rId1" Type="http://schemas.openxmlformats.org/officeDocument/2006/relationships/vmlDrawing" Target="../drawings/vmlDrawing6.vml"/><Relationship Id="rId2"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2.png"/><Relationship Id="rId5" Type="http://schemas.openxmlformats.org/officeDocument/2006/relationships/oleObject" Target="../embeddings/oleObject1.bin"/><Relationship Id="rId6"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2.bin"/><Relationship Id="rId5" Type="http://schemas.openxmlformats.org/officeDocument/2006/relationships/image" Target="../media/image2.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spcBef>
                <a:spcPct val="50000"/>
              </a:spcBef>
            </a:pPr>
            <a:r>
              <a:rPr lang="en-US" sz="3600" b="1" dirty="0">
                <a:solidFill>
                  <a:srgbClr val="000099"/>
                </a:solidFill>
                <a:latin typeface="Palatino Linotype" pitchFamily="18" charset="0"/>
                <a:ea typeface="Cambria Math" pitchFamily="18" charset="0"/>
              </a:rPr>
              <a:t>Lecture </a:t>
            </a:r>
            <a:r>
              <a:rPr lang="en-US" sz="3600" b="1" dirty="0" smtClean="0">
                <a:solidFill>
                  <a:srgbClr val="000099"/>
                </a:solidFill>
                <a:latin typeface="Palatino Linotype" pitchFamily="18" charset="0"/>
                <a:ea typeface="Cambria Math" pitchFamily="18" charset="0"/>
              </a:rPr>
              <a:t>13: </a:t>
            </a:r>
            <a:r>
              <a:rPr lang="en-US" sz="3600" b="1" dirty="0">
                <a:solidFill>
                  <a:srgbClr val="000099"/>
                </a:solidFill>
                <a:latin typeface="Palatino Linotype" pitchFamily="18" charset="0"/>
                <a:ea typeface="Cambria Math" pitchFamily="18" charset="0"/>
              </a:rPr>
              <a:t>Confidence Interval</a:t>
            </a:r>
          </a:p>
        </p:txBody>
      </p:sp>
      <p:sp>
        <p:nvSpPr>
          <p:cNvPr id="3" name="Subtitle 2"/>
          <p:cNvSpPr>
            <a:spLocks noGrp="1"/>
          </p:cNvSpPr>
          <p:nvPr>
            <p:ph type="subTitle" idx="1"/>
          </p:nvPr>
        </p:nvSpPr>
        <p:spPr/>
        <p:txBody>
          <a:bodyPr>
            <a:normAutofit fontScale="92500" lnSpcReduction="20000"/>
          </a:bodyPr>
          <a:lstStyle/>
          <a:p>
            <a:r>
              <a:rPr lang="en-US" altLang="zh-CHS" sz="2800" dirty="0">
                <a:solidFill>
                  <a:srgbClr val="898989"/>
                </a:solidFill>
                <a:latin typeface="Garamond" pitchFamily="18" charset="0"/>
              </a:rPr>
              <a:t>Jibo</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He,</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Ph.D.</a:t>
            </a:r>
          </a:p>
          <a:p>
            <a:r>
              <a:rPr lang="en-US" altLang="zh-CHS" sz="2800" dirty="0">
                <a:solidFill>
                  <a:srgbClr val="898989"/>
                </a:solidFill>
                <a:latin typeface="Garamond" pitchFamily="18" charset="0"/>
              </a:rPr>
              <a:t>Associate</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Professor</a:t>
            </a:r>
          </a:p>
          <a:p>
            <a:r>
              <a:rPr lang="en-US" altLang="zh-CHS" sz="2800" dirty="0">
                <a:solidFill>
                  <a:srgbClr val="898989"/>
                </a:solidFill>
                <a:latin typeface="Garamond" pitchFamily="18" charset="0"/>
              </a:rPr>
              <a:t>Wichita</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State</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University</a:t>
            </a:r>
          </a:p>
          <a:p>
            <a:r>
              <a:rPr lang="en-US" altLang="zh-CHS" sz="2800">
                <a:solidFill>
                  <a:srgbClr val="898989"/>
                </a:solidFill>
                <a:latin typeface="Garamond" pitchFamily="18" charset="0"/>
              </a:rPr>
              <a:t>jibo.he@Wichita.edu</a:t>
            </a:r>
            <a:endParaRPr lang="en-US" altLang="zh-CN" sz="2000" dirty="0">
              <a:solidFill>
                <a:srgbClr val="898989"/>
              </a:solidFill>
              <a:latin typeface="Garamond" pitchFamily="18" charset="0"/>
            </a:endParaRPr>
          </a:p>
        </p:txBody>
      </p:sp>
      <p:sp>
        <p:nvSpPr>
          <p:cNvPr id="4" name="Slide Number Placeholder 3"/>
          <p:cNvSpPr>
            <a:spLocks noGrp="1"/>
          </p:cNvSpPr>
          <p:nvPr>
            <p:ph type="sldNum" sz="quarter" idx="12"/>
          </p:nvPr>
        </p:nvSpPr>
        <p:spPr/>
        <p:txBody>
          <a:bodyPr/>
          <a:lstStyle/>
          <a:p>
            <a:fld id="{9249104D-1AC1-4C62-B885-7288966F2196}" type="slidenum">
              <a:rPr lang="en-US" smtClean="0"/>
              <a:t>1</a:t>
            </a:fld>
            <a:endParaRPr lang="en-US"/>
          </a:p>
        </p:txBody>
      </p:sp>
    </p:spTree>
    <p:extLst>
      <p:ext uri="{BB962C8B-B14F-4D97-AF65-F5344CB8AC3E}">
        <p14:creationId xmlns:p14="http://schemas.microsoft.com/office/powerpoint/2010/main" val="1241608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solidFill>
                  <a:srgbClr val="000099"/>
                </a:solidFill>
                <a:latin typeface="Palatino Linotype" pitchFamily="18" charset="0"/>
                <a:ea typeface="Cambria Math" pitchFamily="18" charset="0"/>
              </a:rPr>
              <a:t>Illustration of Confidence Interval: 95%</a:t>
            </a:r>
          </a:p>
        </p:txBody>
      </p:sp>
      <p:pic>
        <p:nvPicPr>
          <p:cNvPr id="4" name="Picture 2"/>
          <p:cNvPicPr>
            <a:picLocks noChangeAspect="1" noChangeArrowheads="1"/>
          </p:cNvPicPr>
          <p:nvPr/>
        </p:nvPicPr>
        <p:blipFill>
          <a:blip r:embed="rId3" cstate="print"/>
          <a:srcRect/>
          <a:stretch>
            <a:fillRect/>
          </a:stretch>
        </p:blipFill>
        <p:spPr bwMode="auto">
          <a:xfrm>
            <a:off x="1600200" y="1371600"/>
            <a:ext cx="5337179" cy="5329237"/>
          </a:xfrm>
          <a:prstGeom prst="rect">
            <a:avLst/>
          </a:prstGeom>
          <a:noFill/>
          <a:ln w="9525">
            <a:noFill/>
            <a:miter lim="800000"/>
            <a:headEnd/>
            <a:tailEnd/>
          </a:ln>
          <a:effectLst/>
        </p:spPr>
      </p:pic>
      <p:sp>
        <p:nvSpPr>
          <p:cNvPr id="5" name="TextBox 4"/>
          <p:cNvSpPr txBox="1"/>
          <p:nvPr/>
        </p:nvSpPr>
        <p:spPr>
          <a:xfrm>
            <a:off x="6781800" y="1752600"/>
            <a:ext cx="2057400" cy="1200329"/>
          </a:xfrm>
          <a:prstGeom prst="rect">
            <a:avLst/>
          </a:prstGeom>
          <a:noFill/>
        </p:spPr>
        <p:txBody>
          <a:bodyPr wrap="square" rtlCol="0">
            <a:spAutoFit/>
          </a:bodyPr>
          <a:lstStyle/>
          <a:p>
            <a:r>
              <a:rPr lang="en-US" dirty="0">
                <a:solidFill>
                  <a:srgbClr val="FF0000"/>
                </a:solidFill>
                <a:latin typeface="Palatino Linotype" pitchFamily="18" charset="0"/>
              </a:rPr>
              <a:t>The width of each confidence interval is the same</a:t>
            </a:r>
          </a:p>
        </p:txBody>
      </p:sp>
      <p:sp>
        <p:nvSpPr>
          <p:cNvPr id="3" name="Slide Number Placeholder 2"/>
          <p:cNvSpPr>
            <a:spLocks noGrp="1"/>
          </p:cNvSpPr>
          <p:nvPr>
            <p:ph type="sldNum" sz="quarter" idx="12"/>
          </p:nvPr>
        </p:nvSpPr>
        <p:spPr/>
        <p:txBody>
          <a:bodyPr/>
          <a:lstStyle/>
          <a:p>
            <a:fld id="{9249104D-1AC1-4C62-B885-7288966F2196}" type="slidenum">
              <a:rPr lang="en-US" smtClean="0"/>
              <a:t>10</a:t>
            </a:fld>
            <a:endParaRPr lang="en-US"/>
          </a:p>
        </p:txBody>
      </p:sp>
    </p:spTree>
    <p:extLst>
      <p:ext uri="{BB962C8B-B14F-4D97-AF65-F5344CB8AC3E}">
        <p14:creationId xmlns:p14="http://schemas.microsoft.com/office/powerpoint/2010/main" val="3247266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000099"/>
                </a:solidFill>
                <a:latin typeface="Palatino Linotype" pitchFamily="18" charset="0"/>
                <a:ea typeface="Cambria Math" pitchFamily="18" charset="0"/>
              </a:rPr>
              <a:t>Factors that will affect the width of the confidence interval</a:t>
            </a:r>
          </a:p>
        </p:txBody>
      </p:sp>
      <p:sp>
        <p:nvSpPr>
          <p:cNvPr id="3" name="Content Placeholder 2"/>
          <p:cNvSpPr>
            <a:spLocks noGrp="1"/>
          </p:cNvSpPr>
          <p:nvPr>
            <p:ph idx="1"/>
          </p:nvPr>
        </p:nvSpPr>
        <p:spPr/>
        <p:txBody>
          <a:bodyPr>
            <a:normAutofit/>
          </a:bodyPr>
          <a:lstStyle/>
          <a:p>
            <a:r>
              <a:rPr lang="en-US" dirty="0">
                <a:latin typeface="Palatino Linotype" pitchFamily="18" charset="0"/>
              </a:rPr>
              <a:t>Level of confidence</a:t>
            </a:r>
          </a:p>
          <a:p>
            <a:r>
              <a:rPr lang="en-US" dirty="0">
                <a:latin typeface="Palatino Linotype" pitchFamily="18" charset="0"/>
              </a:rPr>
              <a:t>Sample size</a:t>
            </a:r>
          </a:p>
          <a:p>
            <a:pPr lvl="1"/>
            <a:r>
              <a:rPr lang="en-US" dirty="0">
                <a:latin typeface="Palatino Linotype" pitchFamily="18" charset="0"/>
              </a:rPr>
              <a:t>What happens when we increase the sample size, N:</a:t>
            </a:r>
          </a:p>
          <a:p>
            <a:pPr lvl="1"/>
            <a:r>
              <a:rPr lang="en-US" dirty="0">
                <a:latin typeface="Palatino Linotype" pitchFamily="18" charset="0"/>
              </a:rPr>
              <a:t>The width of a 95% confidence interval  </a:t>
            </a:r>
          </a:p>
          <a:p>
            <a:pPr marL="0" indent="0">
              <a:buNone/>
            </a:pPr>
            <a:endParaRPr lang="en-US" dirty="0">
              <a:latin typeface="Palatino Linotype" pitchFamily="18" charset="0"/>
            </a:endParaRPr>
          </a:p>
          <a:p>
            <a:pPr lvl="1"/>
            <a:r>
              <a:rPr lang="en-US" sz="2400" dirty="0">
                <a:latin typeface="Palatino Linotype" pitchFamily="18" charset="0"/>
              </a:rPr>
              <a:t>Anything being equal, if we multiply the sample size by 4, what happened?</a:t>
            </a:r>
          </a:p>
        </p:txBody>
      </p:sp>
      <p:graphicFrame>
        <p:nvGraphicFramePr>
          <p:cNvPr id="5" name="Object 4"/>
          <p:cNvGraphicFramePr>
            <a:graphicFrameLocks noChangeAspect="1"/>
          </p:cNvGraphicFramePr>
          <p:nvPr>
            <p:extLst>
              <p:ext uri="{D42A27DB-BD31-4B8C-83A1-F6EECF244321}">
                <p14:modId xmlns:p14="http://schemas.microsoft.com/office/powerpoint/2010/main" val="574629898"/>
              </p:ext>
            </p:extLst>
          </p:nvPr>
        </p:nvGraphicFramePr>
        <p:xfrm>
          <a:off x="3124200" y="4114800"/>
          <a:ext cx="1752600" cy="761616"/>
        </p:xfrm>
        <a:graphic>
          <a:graphicData uri="http://schemas.openxmlformats.org/presentationml/2006/ole">
            <mc:AlternateContent xmlns:mc="http://schemas.openxmlformats.org/markup-compatibility/2006">
              <mc:Choice xmlns:v="urn:schemas-microsoft-com:vml" Requires="v">
                <p:oleObj spid="_x0000_s4142" name="Equation" r:id="rId3" imgW="965160" imgH="419040" progId="Equation.DSMT4">
                  <p:embed/>
                </p:oleObj>
              </mc:Choice>
              <mc:Fallback>
                <p:oleObj name="Equation" r:id="rId3" imgW="965160" imgH="419040" progId="Equation.DSMT4">
                  <p:embed/>
                  <p:pic>
                    <p:nvPicPr>
                      <p:cNvPr id="0" name=""/>
                      <p:cNvPicPr/>
                      <p:nvPr/>
                    </p:nvPicPr>
                    <p:blipFill>
                      <a:blip r:embed="rId4"/>
                      <a:stretch>
                        <a:fillRect/>
                      </a:stretch>
                    </p:blipFill>
                    <p:spPr>
                      <a:xfrm>
                        <a:off x="3124200" y="4114800"/>
                        <a:ext cx="1752600" cy="761616"/>
                      </a:xfrm>
                      <a:prstGeom prst="rect">
                        <a:avLst/>
                      </a:prstGeom>
                    </p:spPr>
                  </p:pic>
                </p:oleObj>
              </mc:Fallback>
            </mc:AlternateContent>
          </a:graphicData>
        </a:graphic>
      </p:graphicFrame>
      <p:pic>
        <p:nvPicPr>
          <p:cNvPr id="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5791200"/>
            <a:ext cx="7848600" cy="843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9249104D-1AC1-4C62-B885-7288966F2196}" type="slidenum">
              <a:rPr lang="en-US" smtClean="0"/>
              <a:t>11</a:t>
            </a:fld>
            <a:endParaRPr lang="en-US"/>
          </a:p>
        </p:txBody>
      </p:sp>
    </p:spTree>
    <p:extLst>
      <p:ext uri="{BB962C8B-B14F-4D97-AF65-F5344CB8AC3E}">
        <p14:creationId xmlns:p14="http://schemas.microsoft.com/office/powerpoint/2010/main" val="423282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000099"/>
                </a:solidFill>
                <a:latin typeface="Garamond" pitchFamily="18" charset="0"/>
                <a:ea typeface="Cambria Math" pitchFamily="18" charset="0"/>
              </a:rPr>
              <a:t>Illustration of Confidence Interval: 99%</a:t>
            </a:r>
          </a:p>
        </p:txBody>
      </p:sp>
      <p:pic>
        <p:nvPicPr>
          <p:cNvPr id="5" name="Picture 2"/>
          <p:cNvPicPr>
            <a:picLocks noChangeAspect="1" noChangeArrowheads="1"/>
          </p:cNvPicPr>
          <p:nvPr/>
        </p:nvPicPr>
        <p:blipFill>
          <a:blip r:embed="rId2" cstate="print"/>
          <a:srcRect/>
          <a:stretch>
            <a:fillRect/>
          </a:stretch>
        </p:blipFill>
        <p:spPr bwMode="auto">
          <a:xfrm>
            <a:off x="1672127" y="1143000"/>
            <a:ext cx="5337179" cy="5329237"/>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9249104D-1AC1-4C62-B885-7288966F2196}" type="slidenum">
              <a:rPr lang="en-US" smtClean="0"/>
              <a:t>12</a:t>
            </a:fld>
            <a:endParaRPr lang="en-US"/>
          </a:p>
        </p:txBody>
      </p:sp>
    </p:spTree>
    <p:extLst>
      <p:ext uri="{BB962C8B-B14F-4D97-AF65-F5344CB8AC3E}">
        <p14:creationId xmlns:p14="http://schemas.microsoft.com/office/powerpoint/2010/main" val="3598932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000099"/>
                </a:solidFill>
                <a:latin typeface="Garamond" pitchFamily="18" charset="0"/>
                <a:ea typeface="Cambria Math" pitchFamily="18" charset="0"/>
              </a:rPr>
              <a:t>Illustration of Confidence Interval: 80%</a:t>
            </a:r>
            <a:endParaRPr lang="en-US" sz="3600" dirty="0"/>
          </a:p>
        </p:txBody>
      </p:sp>
      <p:pic>
        <p:nvPicPr>
          <p:cNvPr id="4" name="Picture 2"/>
          <p:cNvPicPr>
            <a:picLocks noChangeAspect="1" noChangeArrowheads="1"/>
          </p:cNvPicPr>
          <p:nvPr/>
        </p:nvPicPr>
        <p:blipFill>
          <a:blip r:embed="rId2" cstate="print"/>
          <a:srcRect/>
          <a:stretch>
            <a:fillRect/>
          </a:stretch>
        </p:blipFill>
        <p:spPr bwMode="auto">
          <a:xfrm>
            <a:off x="1600199" y="1070408"/>
            <a:ext cx="5774821" cy="5766228"/>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9249104D-1AC1-4C62-B885-7288966F2196}" type="slidenum">
              <a:rPr lang="en-US" smtClean="0"/>
              <a:t>13</a:t>
            </a:fld>
            <a:endParaRPr lang="en-US"/>
          </a:p>
        </p:txBody>
      </p:sp>
    </p:spTree>
    <p:extLst>
      <p:ext uri="{BB962C8B-B14F-4D97-AF65-F5344CB8AC3E}">
        <p14:creationId xmlns:p14="http://schemas.microsoft.com/office/powerpoint/2010/main" val="3000275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rmAutofit/>
          </a:bodyPr>
          <a:lstStyle/>
          <a:p>
            <a:r>
              <a:rPr lang="en-US" dirty="0">
                <a:latin typeface="Palatino Linotype" pitchFamily="18" charset="0"/>
              </a:rPr>
              <a:t>More confidence</a:t>
            </a:r>
            <a:r>
              <a:rPr lang="en-US" dirty="0">
                <a:latin typeface="Palatino Linotype" pitchFamily="18" charset="0"/>
                <a:sym typeface="Wingdings" pitchFamily="2" charset="2"/>
              </a:rPr>
              <a:t> Need wider intervals</a:t>
            </a:r>
          </a:p>
          <a:p>
            <a:r>
              <a:rPr lang="en-US" dirty="0">
                <a:latin typeface="Palatino Linotype" pitchFamily="18" charset="0"/>
                <a:sym typeface="Wingdings" pitchFamily="2" charset="2"/>
              </a:rPr>
              <a:t>Comparing a 95% to a 99% CI for the mean</a:t>
            </a:r>
          </a:p>
          <a:p>
            <a:r>
              <a:rPr lang="en-US" dirty="0">
                <a:latin typeface="Palatino Linotype" pitchFamily="18" charset="0"/>
                <a:sym typeface="Wingdings" pitchFamily="2" charset="2"/>
              </a:rPr>
              <a:t>This idea makes sense</a:t>
            </a:r>
          </a:p>
          <a:p>
            <a:pPr lvl="1"/>
            <a:r>
              <a:rPr lang="en-US" dirty="0">
                <a:latin typeface="Palatino Linotype" pitchFamily="18" charset="0"/>
                <a:sym typeface="Wingdings" pitchFamily="2" charset="2"/>
              </a:rPr>
              <a:t>More confidence  larger area to cover</a:t>
            </a:r>
          </a:p>
          <a:p>
            <a:pPr lvl="1"/>
            <a:r>
              <a:rPr lang="en-US" dirty="0">
                <a:latin typeface="Palatino Linotype" pitchFamily="18" charset="0"/>
                <a:sym typeface="Wingdings" pitchFamily="2" charset="2"/>
              </a:rPr>
              <a:t>If we want to be more sure, we need to account for more things.</a:t>
            </a:r>
            <a:endParaRPr lang="en-US" dirty="0">
              <a:latin typeface="Palatino Linotype" pitchFamily="18" charset="0"/>
            </a:endParaRPr>
          </a:p>
        </p:txBody>
      </p:sp>
      <p:sp>
        <p:nvSpPr>
          <p:cNvPr id="2" name="Slide Number Placeholder 1"/>
          <p:cNvSpPr>
            <a:spLocks noGrp="1"/>
          </p:cNvSpPr>
          <p:nvPr>
            <p:ph type="sldNum" sz="quarter" idx="12"/>
          </p:nvPr>
        </p:nvSpPr>
        <p:spPr/>
        <p:txBody>
          <a:bodyPr/>
          <a:lstStyle/>
          <a:p>
            <a:fld id="{9249104D-1AC1-4C62-B885-7288966F2196}" type="slidenum">
              <a:rPr lang="en-US" smtClean="0"/>
              <a:t>14</a:t>
            </a:fld>
            <a:endParaRPr lang="en-US"/>
          </a:p>
        </p:txBody>
      </p:sp>
    </p:spTree>
    <p:extLst>
      <p:ext uri="{BB962C8B-B14F-4D97-AF65-F5344CB8AC3E}">
        <p14:creationId xmlns:p14="http://schemas.microsoft.com/office/powerpoint/2010/main" val="1294869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rgbClr val="000099"/>
                </a:solidFill>
                <a:latin typeface="Palatino Linotype" pitchFamily="18" charset="0"/>
                <a:ea typeface="Cambria Math" pitchFamily="18" charset="0"/>
              </a:rPr>
              <a:t>Practice with Confidence Intervals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latin typeface="Palatino Linotype" pitchFamily="18" charset="0"/>
                  </a:rPr>
                  <a:t>A random sample of </a:t>
                </a:r>
                <a:r>
                  <a:rPr lang="en-US" i="1" dirty="0">
                    <a:latin typeface="Palatino Linotype" pitchFamily="18" charset="0"/>
                  </a:rPr>
                  <a:t>N=300</a:t>
                </a:r>
                <a:r>
                  <a:rPr lang="en-US" dirty="0">
                    <a:latin typeface="Palatino Linotype" pitchFamily="18" charset="0"/>
                  </a:rPr>
                  <a:t> police officers have a mean score of </a:t>
                </a:r>
                <a14:m>
                  <m:oMath xmlns=""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𝑥</m:t>
                        </m:r>
                      </m:e>
                    </m:acc>
                  </m:oMath>
                </a14:m>
                <a:r>
                  <a:rPr lang="en-US" dirty="0">
                    <a:latin typeface="Palatino Linotype" pitchFamily="18" charset="0"/>
                  </a:rPr>
                  <a:t>=65 on an extraversion scale. Knowing that this extraversion scale has a population variance of             , calculate a 95% confidence interval for the population mean extraversion (µ) for police officers.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1752" r="-741"/>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1746845288"/>
              </p:ext>
            </p:extLst>
          </p:nvPr>
        </p:nvGraphicFramePr>
        <p:xfrm>
          <a:off x="2971800" y="3581400"/>
          <a:ext cx="1314450" cy="457200"/>
        </p:xfrm>
        <a:graphic>
          <a:graphicData uri="http://schemas.openxmlformats.org/presentationml/2006/ole">
            <mc:AlternateContent xmlns:mc="http://schemas.openxmlformats.org/markup-compatibility/2006">
              <mc:Choice xmlns:v="urn:schemas-microsoft-com:vml" Requires="v">
                <p:oleObj spid="_x0000_s5165" name="Equation" r:id="rId4" imgW="583920" imgH="203040" progId="Equation.DSMT4">
                  <p:embed/>
                </p:oleObj>
              </mc:Choice>
              <mc:Fallback>
                <p:oleObj name="Equation" r:id="rId4" imgW="583920" imgH="203040" progId="Equation.DSMT4">
                  <p:embed/>
                  <p:pic>
                    <p:nvPicPr>
                      <p:cNvPr id="0" name=""/>
                      <p:cNvPicPr>
                        <a:picLocks noChangeAspect="1" noChangeArrowheads="1"/>
                      </p:cNvPicPr>
                      <p:nvPr/>
                    </p:nvPicPr>
                    <p:blipFill>
                      <a:blip r:embed="rId5"/>
                      <a:srcRect/>
                      <a:stretch>
                        <a:fillRect/>
                      </a:stretch>
                    </p:blipFill>
                    <p:spPr bwMode="auto">
                      <a:xfrm>
                        <a:off x="2971800" y="3581400"/>
                        <a:ext cx="1314450" cy="457200"/>
                      </a:xfrm>
                      <a:prstGeom prst="rect">
                        <a:avLst/>
                      </a:prstGeom>
                      <a:noFill/>
                      <a:ln>
                        <a:noFill/>
                      </a:ln>
                    </p:spPr>
                  </p:pic>
                </p:oleObj>
              </mc:Fallback>
            </mc:AlternateContent>
          </a:graphicData>
        </a:graphic>
      </p:graphicFrame>
      <p:sp>
        <p:nvSpPr>
          <p:cNvPr id="5" name="Slide Number Placeholder 4"/>
          <p:cNvSpPr>
            <a:spLocks noGrp="1"/>
          </p:cNvSpPr>
          <p:nvPr>
            <p:ph type="sldNum" sz="quarter" idx="12"/>
          </p:nvPr>
        </p:nvSpPr>
        <p:spPr/>
        <p:txBody>
          <a:bodyPr/>
          <a:lstStyle/>
          <a:p>
            <a:fld id="{9249104D-1AC1-4C62-B885-7288966F2196}" type="slidenum">
              <a:rPr lang="en-US" smtClean="0"/>
              <a:t>15</a:t>
            </a:fld>
            <a:endParaRPr lang="en-US"/>
          </a:p>
        </p:txBody>
      </p:sp>
    </p:spTree>
    <p:extLst>
      <p:ext uri="{BB962C8B-B14F-4D97-AF65-F5344CB8AC3E}">
        <p14:creationId xmlns:p14="http://schemas.microsoft.com/office/powerpoint/2010/main" val="965833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rgbClr val="000099"/>
                </a:solidFill>
                <a:latin typeface="Palatino Linotype" pitchFamily="18" charset="0"/>
                <a:ea typeface="Cambria Math" pitchFamily="18" charset="0"/>
              </a:rPr>
              <a:t>Practice with Confidence Intervals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latin typeface="Palatino Linotype" pitchFamily="18" charset="0"/>
                  </a:rPr>
                  <a:t>A random sample of </a:t>
                </a:r>
                <a:r>
                  <a:rPr lang="en-US" i="1" dirty="0">
                    <a:latin typeface="Palatino Linotype" pitchFamily="18" charset="0"/>
                  </a:rPr>
                  <a:t>N=300</a:t>
                </a:r>
                <a:r>
                  <a:rPr lang="en-US" dirty="0">
                    <a:latin typeface="Palatino Linotype" pitchFamily="18" charset="0"/>
                  </a:rPr>
                  <a:t> police officers have a mean score of </a:t>
                </a:r>
                <a14:m>
                  <m:oMath xmlns=""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𝑥</m:t>
                        </m:r>
                      </m:e>
                    </m:acc>
                  </m:oMath>
                </a14:m>
                <a:r>
                  <a:rPr lang="en-US" dirty="0">
                    <a:latin typeface="Palatino Linotype" pitchFamily="18" charset="0"/>
                  </a:rPr>
                  <a:t>=65 on an extraversion scale. Knowing that this extraversion scale has a population variance of             , calculate a 95% confidence interval for the population mean extraversion (µ) for police officers.</a:t>
                </a:r>
              </a:p>
              <a:p>
                <a:pPr marL="0" indent="0">
                  <a:buNone/>
                </a:pPr>
                <a:endParaRPr lang="en-US" dirty="0">
                  <a:latin typeface="Palatino Linotype" pitchFamily="18" charset="0"/>
                </a:endParaRPr>
              </a:p>
              <a:p>
                <a:pPr marL="0" indent="0">
                  <a:buNone/>
                </a:pPr>
                <a:endParaRPr lang="en-US" sz="2400" dirty="0">
                  <a:latin typeface="Palatino Linotype"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1752" r="-741"/>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2231589379"/>
              </p:ext>
            </p:extLst>
          </p:nvPr>
        </p:nvGraphicFramePr>
        <p:xfrm>
          <a:off x="2971800" y="3581400"/>
          <a:ext cx="1314450" cy="457200"/>
        </p:xfrm>
        <a:graphic>
          <a:graphicData uri="http://schemas.openxmlformats.org/presentationml/2006/ole">
            <mc:AlternateContent xmlns:mc="http://schemas.openxmlformats.org/markup-compatibility/2006">
              <mc:Choice xmlns:v="urn:schemas-microsoft-com:vml" Requires="v">
                <p:oleObj spid="_x0000_s8226" name="Equation" r:id="rId4" imgW="583920" imgH="203040" progId="Equation.DSMT4">
                  <p:embed/>
                </p:oleObj>
              </mc:Choice>
              <mc:Fallback>
                <p:oleObj name="Equation" r:id="rId4" imgW="583920" imgH="203040" progId="Equation.DSMT4">
                  <p:embed/>
                  <p:pic>
                    <p:nvPicPr>
                      <p:cNvPr id="0" name=""/>
                      <p:cNvPicPr>
                        <a:picLocks noChangeAspect="1" noChangeArrowheads="1"/>
                      </p:cNvPicPr>
                      <p:nvPr/>
                    </p:nvPicPr>
                    <p:blipFill>
                      <a:blip r:embed="rId5"/>
                      <a:srcRect/>
                      <a:stretch>
                        <a:fillRect/>
                      </a:stretch>
                    </p:blipFill>
                    <p:spPr bwMode="auto">
                      <a:xfrm>
                        <a:off x="2971800" y="3581400"/>
                        <a:ext cx="1314450" cy="457200"/>
                      </a:xfrm>
                      <a:prstGeom prst="rect">
                        <a:avLst/>
                      </a:prstGeom>
                      <a:noFill/>
                      <a:ln>
                        <a:noFill/>
                      </a:ln>
                    </p:spPr>
                  </p:pic>
                </p:oleObj>
              </mc:Fallback>
            </mc:AlternateContent>
          </a:graphicData>
        </a:graphic>
      </p:graphicFrame>
      <p:sp>
        <p:nvSpPr>
          <p:cNvPr id="5" name="Slide Number Placeholder 4"/>
          <p:cNvSpPr>
            <a:spLocks noGrp="1"/>
          </p:cNvSpPr>
          <p:nvPr>
            <p:ph type="sldNum" sz="quarter" idx="12"/>
          </p:nvPr>
        </p:nvSpPr>
        <p:spPr/>
        <p:txBody>
          <a:bodyPr/>
          <a:lstStyle/>
          <a:p>
            <a:fld id="{9249104D-1AC1-4C62-B885-7288966F2196}" type="slidenum">
              <a:rPr lang="en-US" smtClean="0"/>
              <a:t>16</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567001509"/>
              </p:ext>
            </p:extLst>
          </p:nvPr>
        </p:nvGraphicFramePr>
        <p:xfrm>
          <a:off x="1371600" y="5334000"/>
          <a:ext cx="5638800" cy="721242"/>
        </p:xfrm>
        <a:graphic>
          <a:graphicData uri="http://schemas.openxmlformats.org/presentationml/2006/ole">
            <mc:AlternateContent xmlns:mc="http://schemas.openxmlformats.org/markup-compatibility/2006">
              <mc:Choice xmlns:v="urn:schemas-microsoft-com:vml" Requires="v">
                <p:oleObj spid="_x0000_s8227" name="Equation" r:id="rId6" imgW="3276360" imgH="419040" progId="Equation.DSMT4">
                  <p:embed/>
                </p:oleObj>
              </mc:Choice>
              <mc:Fallback>
                <p:oleObj name="Equation" r:id="rId6" imgW="3276360" imgH="419040" progId="Equation.DSMT4">
                  <p:embed/>
                  <p:pic>
                    <p:nvPicPr>
                      <p:cNvPr id="0" name=""/>
                      <p:cNvPicPr/>
                      <p:nvPr/>
                    </p:nvPicPr>
                    <p:blipFill>
                      <a:blip r:embed="rId7"/>
                      <a:stretch>
                        <a:fillRect/>
                      </a:stretch>
                    </p:blipFill>
                    <p:spPr>
                      <a:xfrm>
                        <a:off x="1371600" y="5334000"/>
                        <a:ext cx="5638800" cy="721242"/>
                      </a:xfrm>
                      <a:prstGeom prst="rect">
                        <a:avLst/>
                      </a:prstGeom>
                    </p:spPr>
                  </p:pic>
                </p:oleObj>
              </mc:Fallback>
            </mc:AlternateContent>
          </a:graphicData>
        </a:graphic>
      </p:graphicFrame>
    </p:spTree>
    <p:extLst>
      <p:ext uri="{BB962C8B-B14F-4D97-AF65-F5344CB8AC3E}">
        <p14:creationId xmlns:p14="http://schemas.microsoft.com/office/powerpoint/2010/main" val="2573066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ea typeface="Cambria Math" pitchFamily="18" charset="0"/>
              </a:rPr>
              <a:t>Confidence Interval Summary</a:t>
            </a:r>
            <a:endParaRPr lang="en-US" dirty="0">
              <a:latin typeface="Palatino Linotype" pitchFamily="18" charset="0"/>
            </a:endParaRPr>
          </a:p>
        </p:txBody>
      </p:sp>
      <p:sp>
        <p:nvSpPr>
          <p:cNvPr id="3" name="Content Placeholder 2"/>
          <p:cNvSpPr>
            <a:spLocks noGrp="1"/>
          </p:cNvSpPr>
          <p:nvPr>
            <p:ph idx="1"/>
          </p:nvPr>
        </p:nvSpPr>
        <p:spPr/>
        <p:txBody>
          <a:bodyPr>
            <a:normAutofit fontScale="92500"/>
          </a:bodyPr>
          <a:lstStyle/>
          <a:p>
            <a:r>
              <a:rPr lang="en-US" dirty="0">
                <a:latin typeface="Palatino Linotype" pitchFamily="18" charset="0"/>
              </a:rPr>
              <a:t>Remember</a:t>
            </a:r>
          </a:p>
          <a:p>
            <a:pPr lvl="1"/>
            <a:r>
              <a:rPr lang="en-US" dirty="0">
                <a:latin typeface="Palatino Linotype" pitchFamily="18" charset="0"/>
              </a:rPr>
              <a:t>The chance that a parameter is within a set of observed limits is not equal to the confidence interval—it is equal to 0 or 1. </a:t>
            </a:r>
          </a:p>
          <a:p>
            <a:pPr lvl="1"/>
            <a:r>
              <a:rPr lang="en-US" dirty="0">
                <a:latin typeface="Palatino Linotype" pitchFamily="18" charset="0"/>
              </a:rPr>
              <a:t> γ corresponds to how often one is willing to be correct in this assumption (the assumption that the unknown population parameter is in the interval)</a:t>
            </a:r>
          </a:p>
          <a:p>
            <a:pPr lvl="1"/>
            <a:r>
              <a:rPr lang="en-US" dirty="0">
                <a:latin typeface="Palatino Linotype" pitchFamily="18" charset="0"/>
              </a:rPr>
              <a:t>People usually set it to be γ = .95</a:t>
            </a:r>
          </a:p>
          <a:p>
            <a:pPr lvl="2"/>
            <a:r>
              <a:rPr lang="en-US" dirty="0">
                <a:latin typeface="Palatino Linotype" pitchFamily="18" charset="0"/>
              </a:rPr>
              <a:t>Corresponds to </a:t>
            </a:r>
            <a:r>
              <a:rPr lang="el-GR" dirty="0">
                <a:latin typeface="Palatino Linotype" pitchFamily="18" charset="0"/>
              </a:rPr>
              <a:t>α</a:t>
            </a:r>
            <a:r>
              <a:rPr lang="en-US" dirty="0">
                <a:latin typeface="Palatino Linotype" pitchFamily="18" charset="0"/>
              </a:rPr>
              <a:t>=.05, which we will talk about soon.</a:t>
            </a:r>
          </a:p>
        </p:txBody>
      </p:sp>
      <p:sp>
        <p:nvSpPr>
          <p:cNvPr id="4" name="Slide Number Placeholder 3"/>
          <p:cNvSpPr>
            <a:spLocks noGrp="1"/>
          </p:cNvSpPr>
          <p:nvPr>
            <p:ph type="sldNum" sz="quarter" idx="12"/>
          </p:nvPr>
        </p:nvSpPr>
        <p:spPr/>
        <p:txBody>
          <a:bodyPr/>
          <a:lstStyle/>
          <a:p>
            <a:fld id="{9249104D-1AC1-4C62-B885-7288966F2196}" type="slidenum">
              <a:rPr lang="en-US" smtClean="0"/>
              <a:t>17</a:t>
            </a:fld>
            <a:endParaRPr lang="en-US"/>
          </a:p>
        </p:txBody>
      </p:sp>
    </p:spTree>
    <p:extLst>
      <p:ext uri="{BB962C8B-B14F-4D97-AF65-F5344CB8AC3E}">
        <p14:creationId xmlns:p14="http://schemas.microsoft.com/office/powerpoint/2010/main" val="1563639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000099"/>
                </a:solidFill>
                <a:latin typeface="Palatino Linotype" pitchFamily="18" charset="0"/>
                <a:ea typeface="Cambria Math" pitchFamily="18" charset="0"/>
              </a:rPr>
              <a:t>NHST</a:t>
            </a:r>
            <a:r>
              <a:rPr lang="en-US" b="1" dirty="0">
                <a:solidFill>
                  <a:srgbClr val="000099"/>
                </a:solidFill>
                <a:latin typeface="Palatino Linotype" pitchFamily="18" charset="0"/>
                <a:ea typeface="Cambria Math" pitchFamily="18" charset="0"/>
              </a:rPr>
              <a:t> and Confidence Interval</a:t>
            </a:r>
            <a:endParaRPr lang="en-US" dirty="0">
              <a:latin typeface="Palatino Linotype"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latin typeface="Palatino Linotype" pitchFamily="18" charset="0"/>
                  </a:rPr>
                  <a:t>Suppose our test is based off of</a:t>
                </a:r>
              </a:p>
              <a:p>
                <a:pPr lvl="1"/>
                <a:r>
                  <a:rPr lang="en-US" dirty="0">
                    <a:latin typeface="Palatino Linotype" pitchFamily="18" charset="0"/>
                  </a:rPr>
                  <a:t>The </a:t>
                </a:r>
                <a:r>
                  <a:rPr lang="el-GR" dirty="0">
                    <a:latin typeface="Palatino Linotype" pitchFamily="18" charset="0"/>
                  </a:rPr>
                  <a:t>α</a:t>
                </a:r>
                <a:r>
                  <a:rPr lang="en-US" dirty="0">
                    <a:latin typeface="Palatino Linotype" pitchFamily="18" charset="0"/>
                  </a:rPr>
                  <a:t>=.05,</a:t>
                </a:r>
              </a:p>
              <a:p>
                <a:pPr lvl="1"/>
                <a14:m>
                  <m:oMath xmlns="" xmlns:m="http://schemas.openxmlformats.org/officeDocument/2006/math">
                    <m:acc>
                      <m:accPr>
                        <m:chr m:val="̅"/>
                        <m:ctrlPr>
                          <a:rPr lang="en-US" i="1">
                            <a:latin typeface="Cambria Math" panose="02040503050406030204" pitchFamily="18" charset="0"/>
                          </a:rPr>
                        </m:ctrlPr>
                      </m:accPr>
                      <m:e>
                        <m:r>
                          <a:rPr lang="en-US" i="1">
                            <a:latin typeface="Cambria Math"/>
                          </a:rPr>
                          <m:t>𝑥</m:t>
                        </m:r>
                      </m:e>
                    </m:acc>
                  </m:oMath>
                </a14:m>
                <a:r>
                  <a:rPr lang="en-US" dirty="0">
                    <a:latin typeface="Palatino Linotype" pitchFamily="18" charset="0"/>
                  </a:rPr>
                  <a:t>=24</a:t>
                </a:r>
              </a:p>
              <a:p>
                <a:pPr lvl="1"/>
                <a:r>
                  <a:rPr lang="en-US" dirty="0">
                    <a:latin typeface="Palatino Linotype" pitchFamily="18" charset="0"/>
                  </a:rPr>
                  <a:t>Standard error = </a:t>
                </a:r>
                <a14:m>
                  <m:oMath xmlns="" xmlns:m="http://schemas.openxmlformats.org/officeDocument/2006/math">
                    <m:f>
                      <m:fPr>
                        <m:type m:val="skw"/>
                        <m:ctrlPr>
                          <a:rPr lang="en-US" i="1">
                            <a:latin typeface="Cambria Math" panose="02040503050406030204" pitchFamily="18" charset="0"/>
                          </a:rPr>
                        </m:ctrlPr>
                      </m:fPr>
                      <m:num>
                        <m:r>
                          <m:rPr>
                            <m:sty m:val="p"/>
                          </m:rPr>
                          <a:rPr lang="el-GR" i="1">
                            <a:latin typeface="Cambria Math"/>
                          </a:rPr>
                          <m:t>α</m:t>
                        </m:r>
                      </m:num>
                      <m:den>
                        <m:r>
                          <a:rPr lang="en-US" i="1">
                            <a:latin typeface="Cambria Math"/>
                            <a:ea typeface="Cambria Math"/>
                          </a:rPr>
                          <m:t>√</m:t>
                        </m:r>
                        <m:r>
                          <a:rPr lang="en-US" i="1">
                            <a:latin typeface="Cambria Math"/>
                            <a:ea typeface="Cambria Math"/>
                          </a:rPr>
                          <m:t>𝑁</m:t>
                        </m:r>
                      </m:den>
                    </m:f>
                  </m:oMath>
                </a14:m>
                <a:r>
                  <a:rPr lang="en-US" dirty="0">
                    <a:latin typeface="Palatino Linotype" pitchFamily="18" charset="0"/>
                  </a:rPr>
                  <a:t>=</a:t>
                </a:r>
                <a14:m>
                  <m:oMath xmlns="" xmlns:m="http://schemas.openxmlformats.org/officeDocument/2006/math">
                    <m:f>
                      <m:fPr>
                        <m:type m:val="skw"/>
                        <m:ctrlPr>
                          <a:rPr lang="en-US" i="1">
                            <a:latin typeface="Cambria Math" panose="02040503050406030204" pitchFamily="18" charset="0"/>
                          </a:rPr>
                        </m:ctrlPr>
                      </m:fPr>
                      <m:num>
                        <m:r>
                          <a:rPr lang="en-US" i="1">
                            <a:latin typeface="Cambria Math"/>
                          </a:rPr>
                          <m:t>6</m:t>
                        </m:r>
                      </m:num>
                      <m:den>
                        <m:r>
                          <a:rPr lang="en-US" i="1">
                            <a:latin typeface="Cambria Math"/>
                            <a:ea typeface="Cambria Math"/>
                          </a:rPr>
                          <m:t>√36</m:t>
                        </m:r>
                      </m:den>
                    </m:f>
                  </m:oMath>
                </a14:m>
                <a:r>
                  <a:rPr lang="en-US" dirty="0">
                    <a:latin typeface="Palatino Linotype" pitchFamily="18" charset="0"/>
                  </a:rPr>
                  <a:t>=1</a:t>
                </a:r>
              </a:p>
              <a:p>
                <a:pPr lvl="1"/>
                <a:r>
                  <a:rPr lang="en-US" dirty="0">
                    <a:latin typeface="Palatino Linotype" pitchFamily="18" charset="0"/>
                  </a:rPr>
                  <a:t>Null hypothesis: </a:t>
                </a:r>
                <a:r>
                  <a:rPr lang="el-GR" dirty="0">
                    <a:latin typeface="Palatino Linotype" pitchFamily="18" charset="0"/>
                  </a:rPr>
                  <a:t>μ</a:t>
                </a:r>
                <a:r>
                  <a:rPr lang="en-US" dirty="0">
                    <a:latin typeface="Palatino Linotype" pitchFamily="18" charset="0"/>
                  </a:rPr>
                  <a:t>=21, two tailed test</a:t>
                </a:r>
              </a:p>
              <a:p>
                <a:pPr lvl="1"/>
                <a:r>
                  <a:rPr lang="en-US" dirty="0">
                    <a:latin typeface="Palatino Linotype" pitchFamily="18" charset="0"/>
                  </a:rPr>
                  <a:t>Will you reject the null?</a:t>
                </a:r>
              </a:p>
              <a:p>
                <a:endParaRPr lang="en-US" dirty="0">
                  <a:latin typeface="Palatino Linotype"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49104D-1AC1-4C62-B885-7288966F2196}" type="slidenum">
              <a:rPr lang="en-US" smtClean="0"/>
              <a:t>18</a:t>
            </a:fld>
            <a:endParaRPr lang="en-US"/>
          </a:p>
        </p:txBody>
      </p:sp>
    </p:spTree>
    <p:extLst>
      <p:ext uri="{BB962C8B-B14F-4D97-AF65-F5344CB8AC3E}">
        <p14:creationId xmlns:p14="http://schemas.microsoft.com/office/powerpoint/2010/main" val="2448440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ea typeface="Cambria Math" pitchFamily="18" charset="0"/>
              </a:rPr>
              <a:t>NHST and Confidence Interval</a:t>
            </a:r>
            <a:endParaRPr lang="en-US" dirty="0">
              <a:latin typeface="Palatino Linotype" pitchFamily="18" charset="0"/>
            </a:endParaRPr>
          </a:p>
        </p:txBody>
      </p:sp>
      <p:sp>
        <p:nvSpPr>
          <p:cNvPr id="3" name="Content Placeholder 2"/>
          <p:cNvSpPr>
            <a:spLocks noGrp="1"/>
          </p:cNvSpPr>
          <p:nvPr>
            <p:ph idx="1"/>
          </p:nvPr>
        </p:nvSpPr>
        <p:spPr/>
        <p:txBody>
          <a:bodyPr>
            <a:normAutofit lnSpcReduction="10000"/>
          </a:bodyPr>
          <a:lstStyle/>
          <a:p>
            <a:r>
              <a:rPr lang="en-US" dirty="0">
                <a:latin typeface="Palatino Linotype" pitchFamily="18" charset="0"/>
              </a:rPr>
              <a:t>Using a two-tailed test with </a:t>
            </a:r>
            <a:r>
              <a:rPr lang="el-GR" dirty="0">
                <a:latin typeface="Palatino Linotype" pitchFamily="18" charset="0"/>
              </a:rPr>
              <a:t>α</a:t>
            </a:r>
            <a:r>
              <a:rPr lang="en-US" dirty="0">
                <a:latin typeface="Palatino Linotype" pitchFamily="18" charset="0"/>
              </a:rPr>
              <a:t>=.05, we found that</a:t>
            </a:r>
          </a:p>
          <a:p>
            <a:pPr lvl="1"/>
            <a:r>
              <a:rPr lang="en-US" dirty="0">
                <a:latin typeface="Palatino Linotype" pitchFamily="18" charset="0"/>
              </a:rPr>
              <a:t>We rejected the null hypothesis that </a:t>
            </a:r>
            <a:r>
              <a:rPr lang="el-GR" dirty="0">
                <a:latin typeface="Palatino Linotype" pitchFamily="18" charset="0"/>
              </a:rPr>
              <a:t>μ</a:t>
            </a:r>
            <a:r>
              <a:rPr lang="en-US" dirty="0">
                <a:latin typeface="Palatino Linotype" pitchFamily="18" charset="0"/>
              </a:rPr>
              <a:t>=21</a:t>
            </a:r>
          </a:p>
          <a:p>
            <a:pPr lvl="1"/>
            <a:r>
              <a:rPr lang="en-US" dirty="0">
                <a:latin typeface="Palatino Linotype" pitchFamily="18" charset="0"/>
              </a:rPr>
              <a:t>Using a 95% confidence interval, we found that </a:t>
            </a:r>
            <a:r>
              <a:rPr lang="en-US" dirty="0">
                <a:solidFill>
                  <a:srgbClr val="FF0000"/>
                </a:solidFill>
                <a:latin typeface="Palatino Linotype" pitchFamily="18" charset="0"/>
              </a:rPr>
              <a:t>µ=21 was not a plausible parameter value</a:t>
            </a:r>
          </a:p>
          <a:p>
            <a:pPr marL="457200" lvl="1" indent="0">
              <a:buNone/>
            </a:pPr>
            <a:r>
              <a:rPr lang="en-US" dirty="0">
                <a:latin typeface="Palatino Linotype" pitchFamily="18" charset="0"/>
              </a:rPr>
              <a:t>So based on above</a:t>
            </a:r>
          </a:p>
          <a:p>
            <a:pPr lvl="1"/>
            <a:r>
              <a:rPr lang="en-US" dirty="0">
                <a:latin typeface="Palatino Linotype" pitchFamily="18" charset="0"/>
              </a:rPr>
              <a:t>a two tailed test using </a:t>
            </a:r>
            <a:r>
              <a:rPr lang="el-GR" dirty="0">
                <a:latin typeface="Palatino Linotype" pitchFamily="18" charset="0"/>
              </a:rPr>
              <a:t>α</a:t>
            </a:r>
            <a:r>
              <a:rPr lang="en-US" dirty="0">
                <a:latin typeface="Palatino Linotype" pitchFamily="18" charset="0"/>
              </a:rPr>
              <a:t>=.05 , and</a:t>
            </a:r>
          </a:p>
          <a:p>
            <a:pPr lvl="1"/>
            <a:r>
              <a:rPr lang="en-US" dirty="0">
                <a:latin typeface="Palatino Linotype" pitchFamily="18" charset="0"/>
              </a:rPr>
              <a:t>a confidence interval with level of 95%</a:t>
            </a:r>
          </a:p>
          <a:p>
            <a:pPr marL="457200" lvl="1" indent="0">
              <a:buNone/>
            </a:pPr>
            <a:r>
              <a:rPr lang="en-US" dirty="0">
                <a:latin typeface="Palatino Linotype" pitchFamily="18" charset="0"/>
              </a:rPr>
              <a:t>We reached the same decision.  Coincidence?</a:t>
            </a:r>
          </a:p>
          <a:p>
            <a:pPr marL="457200" lvl="1" indent="0">
              <a:buNone/>
            </a:pPr>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9249104D-1AC1-4C62-B885-7288966F2196}" type="slidenum">
              <a:rPr lang="en-US" smtClean="0"/>
              <a:t>19</a:t>
            </a:fld>
            <a:endParaRPr lang="en-US"/>
          </a:p>
        </p:txBody>
      </p:sp>
    </p:spTree>
    <p:extLst>
      <p:ext uri="{BB962C8B-B14F-4D97-AF65-F5344CB8AC3E}">
        <p14:creationId xmlns:p14="http://schemas.microsoft.com/office/powerpoint/2010/main" val="1978808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4294967295"/>
          </p:nvPr>
        </p:nvSpPr>
        <p:spPr>
          <a:xfrm>
            <a:off x="457200" y="1447800"/>
            <a:ext cx="8305800" cy="5105400"/>
          </a:xfrm>
        </p:spPr>
        <p:txBody>
          <a:bodyPr/>
          <a:lstStyle/>
          <a:p>
            <a:r>
              <a:rPr lang="en-US" sz="2600" dirty="0">
                <a:solidFill>
                  <a:srgbClr val="C00000"/>
                </a:solidFill>
                <a:latin typeface="Palatino Linotype" pitchFamily="18" charset="0"/>
              </a:rPr>
              <a:t>Dichotomous decision making: </a:t>
            </a:r>
            <a:r>
              <a:rPr lang="en-US" sz="2600" dirty="0">
                <a:latin typeface="Palatino Linotype" pitchFamily="18" charset="0"/>
              </a:rPr>
              <a:t>null hypothesis significance tests that can result in one of only two possible decisions: either we reject </a:t>
            </a:r>
            <a:r>
              <a:rPr lang="en-US" sz="2600" dirty="0" err="1">
                <a:latin typeface="Palatino Linotype" pitchFamily="18" charset="0"/>
              </a:rPr>
              <a:t>H</a:t>
            </a:r>
            <a:r>
              <a:rPr lang="en-US" sz="2600" baseline="-25000" dirty="0" err="1">
                <a:latin typeface="Palatino Linotype" pitchFamily="18" charset="0"/>
              </a:rPr>
              <a:t>0</a:t>
            </a:r>
            <a:r>
              <a:rPr lang="en-US" sz="2600" dirty="0">
                <a:latin typeface="Palatino Linotype" pitchFamily="18" charset="0"/>
              </a:rPr>
              <a:t> or do not reject it </a:t>
            </a:r>
            <a:r>
              <a:rPr lang="en-US" sz="2600" dirty="0" err="1">
                <a:latin typeface="Palatino Linotype" pitchFamily="18" charset="0"/>
              </a:rPr>
              <a:t>H</a:t>
            </a:r>
            <a:r>
              <a:rPr lang="en-US" sz="2600" baseline="-25000" dirty="0" err="1">
                <a:latin typeface="Palatino Linotype" pitchFamily="18" charset="0"/>
              </a:rPr>
              <a:t>0</a:t>
            </a:r>
            <a:r>
              <a:rPr lang="en-US" sz="2600" dirty="0">
                <a:latin typeface="Palatino Linotype" pitchFamily="18" charset="0"/>
              </a:rPr>
              <a:t>.</a:t>
            </a:r>
          </a:p>
          <a:p>
            <a:pPr>
              <a:buFont typeface="Wingdings 3" pitchFamily="18" charset="2"/>
              <a:buNone/>
            </a:pPr>
            <a:endParaRPr lang="en-US" sz="800" dirty="0">
              <a:latin typeface="Palatino Linotype" pitchFamily="18" charset="0"/>
            </a:endParaRPr>
          </a:p>
          <a:p>
            <a:r>
              <a:rPr lang="en-US" sz="2600" u="sng" dirty="0">
                <a:latin typeface="Palatino Linotype" pitchFamily="18" charset="0"/>
              </a:rPr>
              <a:t>Hypothesis testing has some important limitations</a:t>
            </a:r>
            <a:r>
              <a:rPr lang="en-US" sz="2600" dirty="0">
                <a:latin typeface="Palatino Linotype" pitchFamily="18" charset="0"/>
              </a:rPr>
              <a:t>: </a:t>
            </a:r>
          </a:p>
          <a:p>
            <a:pPr lvl="1">
              <a:buFont typeface="Verdana" pitchFamily="34" charset="0"/>
              <a:buNone/>
            </a:pPr>
            <a:r>
              <a:rPr lang="en-US" sz="2600" dirty="0">
                <a:latin typeface="Palatino Linotype" pitchFamily="18" charset="0"/>
              </a:rPr>
              <a:t>	</a:t>
            </a:r>
            <a:r>
              <a:rPr lang="en-US" sz="2400" dirty="0">
                <a:latin typeface="Palatino Linotype" pitchFamily="18" charset="0"/>
              </a:rPr>
              <a:t>1) When we do not reject the null, we are not able to conclude anything. Thus, we may go to all the trouble of carrying out a statistical test and yet have little results of interest to report.</a:t>
            </a:r>
          </a:p>
          <a:p>
            <a:endParaRPr lang="en-US" sz="2800" dirty="0">
              <a:latin typeface="Palatino Linotype" pitchFamily="18" charset="0"/>
            </a:endParaRPr>
          </a:p>
          <a:p>
            <a:endParaRPr lang="en-US" sz="2800" dirty="0"/>
          </a:p>
        </p:txBody>
      </p:sp>
      <p:sp>
        <p:nvSpPr>
          <p:cNvPr id="15364" name="Text Box 6"/>
          <p:cNvSpPr txBox="1">
            <a:spLocks noChangeArrowheads="1"/>
          </p:cNvSpPr>
          <p:nvPr/>
        </p:nvSpPr>
        <p:spPr bwMode="auto">
          <a:xfrm>
            <a:off x="457200" y="381000"/>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50000"/>
              </a:spcBef>
            </a:pPr>
            <a:r>
              <a:rPr lang="en-US" sz="3600" dirty="0">
                <a:solidFill>
                  <a:srgbClr val="000099"/>
                </a:solidFill>
                <a:latin typeface="Palatino Linotype" pitchFamily="18" charset="0"/>
                <a:ea typeface="Cambria Math" pitchFamily="18" charset="0"/>
                <a:cs typeface="+mj-cs"/>
              </a:rPr>
              <a:t>Shortcomings of Hypothesis Testing</a:t>
            </a:r>
          </a:p>
        </p:txBody>
      </p:sp>
      <p:sp>
        <p:nvSpPr>
          <p:cNvPr id="2" name="Slide Number Placeholder 1"/>
          <p:cNvSpPr>
            <a:spLocks noGrp="1"/>
          </p:cNvSpPr>
          <p:nvPr>
            <p:ph type="sldNum" sz="quarter" idx="12"/>
          </p:nvPr>
        </p:nvSpPr>
        <p:spPr/>
        <p:txBody>
          <a:bodyPr/>
          <a:lstStyle/>
          <a:p>
            <a:fld id="{9249104D-1AC1-4C62-B885-7288966F2196}" type="slidenum">
              <a:rPr lang="en-US" smtClean="0"/>
              <a:t>2</a:t>
            </a:fld>
            <a:endParaRPr lang="en-US"/>
          </a:p>
        </p:txBody>
      </p:sp>
    </p:spTree>
    <p:extLst>
      <p:ext uri="{BB962C8B-B14F-4D97-AF65-F5344CB8AC3E}">
        <p14:creationId xmlns:p14="http://schemas.microsoft.com/office/powerpoint/2010/main" val="3132183243"/>
      </p:ext>
    </p:extLst>
  </p:cSld>
  <p:clrMapOvr>
    <a:masterClrMapping/>
  </p:clrMapOvr>
  <p:transition xmlns:p14="http://schemas.microsoft.com/office/powerpoint/2010/mai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ea typeface="Cambria Math" pitchFamily="18" charset="0"/>
              </a:rPr>
              <a:t>NHST and Confidence Interval</a:t>
            </a:r>
            <a:endParaRPr lang="en-US" dirty="0">
              <a:latin typeface="Palatino Linotype" pitchFamily="18" charset="0"/>
            </a:endParaRPr>
          </a:p>
        </p:txBody>
      </p:sp>
      <p:sp>
        <p:nvSpPr>
          <p:cNvPr id="3" name="Content Placeholder 2"/>
          <p:cNvSpPr>
            <a:spLocks noGrp="1"/>
          </p:cNvSpPr>
          <p:nvPr>
            <p:ph idx="1"/>
          </p:nvPr>
        </p:nvSpPr>
        <p:spPr>
          <a:xfrm>
            <a:off x="457200" y="1600200"/>
            <a:ext cx="8229600" cy="4800600"/>
          </a:xfrm>
        </p:spPr>
        <p:txBody>
          <a:bodyPr>
            <a:normAutofit fontScale="92500"/>
          </a:bodyPr>
          <a:lstStyle/>
          <a:p>
            <a:r>
              <a:rPr lang="en-US" sz="2800" dirty="0">
                <a:latin typeface="Palatino Linotype" pitchFamily="18" charset="0"/>
              </a:rPr>
              <a:t>If you were to do the algebra, you would conclude</a:t>
            </a:r>
          </a:p>
          <a:p>
            <a:pPr lvl="1"/>
            <a:r>
              <a:rPr lang="en-US" sz="2400" dirty="0">
                <a:latin typeface="Palatino Linotype" pitchFamily="18" charset="0"/>
              </a:rPr>
              <a:t>Let γ =1-</a:t>
            </a:r>
            <a:r>
              <a:rPr lang="el-GR" sz="2400" dirty="0">
                <a:latin typeface="Palatino Linotype" pitchFamily="18" charset="0"/>
              </a:rPr>
              <a:t>α</a:t>
            </a:r>
            <a:endParaRPr lang="en-US" sz="2400" dirty="0">
              <a:latin typeface="Palatino Linotype" pitchFamily="18" charset="0"/>
            </a:endParaRPr>
          </a:p>
          <a:p>
            <a:pPr lvl="1"/>
            <a:r>
              <a:rPr lang="en-US" sz="2400" dirty="0">
                <a:latin typeface="Palatino Linotype" pitchFamily="18" charset="0"/>
              </a:rPr>
              <a:t>Make the hypothesis test two-tailed</a:t>
            </a:r>
          </a:p>
          <a:p>
            <a:pPr lvl="1"/>
            <a:r>
              <a:rPr lang="en-US" sz="2400" dirty="0">
                <a:latin typeface="Palatino Linotype" pitchFamily="18" charset="0"/>
              </a:rPr>
              <a:t>Then testing the null hypothesis is equivalent to determining whether the null value is within the confidence limits.</a:t>
            </a:r>
          </a:p>
          <a:p>
            <a:pPr marL="457200" lvl="1" indent="0">
              <a:buNone/>
            </a:pPr>
            <a:endParaRPr lang="en-US" sz="2400" dirty="0">
              <a:latin typeface="Palatino Linotype" pitchFamily="18" charset="0"/>
            </a:endParaRPr>
          </a:p>
          <a:p>
            <a:pPr marL="457200" lvl="1" indent="0">
              <a:buNone/>
            </a:pPr>
            <a:r>
              <a:rPr lang="en-US" sz="2400" dirty="0">
                <a:latin typeface="Palatino Linotype" pitchFamily="18" charset="0"/>
              </a:rPr>
              <a:t>This means that</a:t>
            </a:r>
          </a:p>
          <a:p>
            <a:pPr marL="914400" lvl="1" indent="-457200">
              <a:buFont typeface="+mj-lt"/>
              <a:buAutoNum type="arabicPeriod"/>
            </a:pPr>
            <a:r>
              <a:rPr lang="en-US" sz="2400" dirty="0">
                <a:latin typeface="Palatino Linotype" pitchFamily="18" charset="0"/>
              </a:rPr>
              <a:t>If the null hypothesis is rejected, then the null value </a:t>
            </a:r>
            <a:r>
              <a:rPr lang="en-US" sz="2400" b="1" dirty="0">
                <a:latin typeface="Palatino Linotype" pitchFamily="18" charset="0"/>
              </a:rPr>
              <a:t>will not be</a:t>
            </a:r>
            <a:r>
              <a:rPr lang="en-US" sz="2400" dirty="0">
                <a:latin typeface="Palatino Linotype" pitchFamily="18" charset="0"/>
              </a:rPr>
              <a:t> in the confidence limits.</a:t>
            </a:r>
          </a:p>
          <a:p>
            <a:pPr marL="914400" lvl="1" indent="-457200">
              <a:buFont typeface="+mj-lt"/>
              <a:buAutoNum type="arabicPeriod"/>
            </a:pPr>
            <a:r>
              <a:rPr lang="en-US" sz="2400" dirty="0">
                <a:latin typeface="Palatino Linotype" pitchFamily="18" charset="0"/>
              </a:rPr>
              <a:t>If the null hypothesis is not rejected, then the null value </a:t>
            </a:r>
            <a:r>
              <a:rPr lang="en-US" sz="2400" b="1" dirty="0">
                <a:latin typeface="Palatino Linotype" pitchFamily="18" charset="0"/>
              </a:rPr>
              <a:t>will be</a:t>
            </a:r>
            <a:r>
              <a:rPr lang="en-US" sz="2400" dirty="0">
                <a:latin typeface="Palatino Linotype" pitchFamily="18" charset="0"/>
              </a:rPr>
              <a:t> in the confidence limits.</a:t>
            </a:r>
          </a:p>
          <a:p>
            <a:pPr marL="914400" lvl="1" indent="-457200">
              <a:buFont typeface="+mj-lt"/>
              <a:buAutoNum type="arabicPeriod"/>
            </a:pPr>
            <a:endParaRPr lang="en-US" sz="2400" dirty="0">
              <a:latin typeface="Palatino Linotype" pitchFamily="18" charset="0"/>
            </a:endParaRPr>
          </a:p>
        </p:txBody>
      </p:sp>
      <p:sp>
        <p:nvSpPr>
          <p:cNvPr id="4" name="Slide Number Placeholder 3"/>
          <p:cNvSpPr>
            <a:spLocks noGrp="1"/>
          </p:cNvSpPr>
          <p:nvPr>
            <p:ph type="sldNum" sz="quarter" idx="12"/>
          </p:nvPr>
        </p:nvSpPr>
        <p:spPr/>
        <p:txBody>
          <a:bodyPr/>
          <a:lstStyle/>
          <a:p>
            <a:fld id="{9249104D-1AC1-4C62-B885-7288966F2196}" type="slidenum">
              <a:rPr lang="en-US" smtClean="0"/>
              <a:t>20</a:t>
            </a:fld>
            <a:endParaRPr lang="en-US"/>
          </a:p>
        </p:txBody>
      </p:sp>
    </p:spTree>
    <p:extLst>
      <p:ext uri="{BB962C8B-B14F-4D97-AF65-F5344CB8AC3E}">
        <p14:creationId xmlns:p14="http://schemas.microsoft.com/office/powerpoint/2010/main" val="2380389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ea typeface="Cambria Math" pitchFamily="18" charset="0"/>
              </a:rPr>
              <a:t>Need more visualization?</a:t>
            </a:r>
            <a:endParaRPr lang="en-US" dirty="0">
              <a:latin typeface="Palatino Linotype" pitchFamily="18" charset="0"/>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219200"/>
            <a:ext cx="4672088"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9249104D-1AC1-4C62-B885-7288966F2196}" type="slidenum">
              <a:rPr lang="en-US" smtClean="0"/>
              <a:t>21</a:t>
            </a:fld>
            <a:endParaRPr lang="en-US"/>
          </a:p>
        </p:txBody>
      </p:sp>
    </p:spTree>
    <p:extLst>
      <p:ext uri="{BB962C8B-B14F-4D97-AF65-F5344CB8AC3E}">
        <p14:creationId xmlns:p14="http://schemas.microsoft.com/office/powerpoint/2010/main" val="3998983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ea typeface="Cambria Math" pitchFamily="18" charset="0"/>
              </a:rPr>
              <a:t>Need more visualization?</a:t>
            </a:r>
            <a:endParaRPr lang="en-US" dirty="0">
              <a:latin typeface="Palatino Linotype" pitchFamily="18"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219200"/>
            <a:ext cx="4967158" cy="540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9249104D-1AC1-4C62-B885-7288966F2196}" type="slidenum">
              <a:rPr lang="en-US" smtClean="0"/>
              <a:t>22</a:t>
            </a:fld>
            <a:endParaRPr lang="en-US"/>
          </a:p>
        </p:txBody>
      </p:sp>
    </p:spTree>
    <p:extLst>
      <p:ext uri="{BB962C8B-B14F-4D97-AF65-F5344CB8AC3E}">
        <p14:creationId xmlns:p14="http://schemas.microsoft.com/office/powerpoint/2010/main" val="598901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51" y="1066800"/>
            <a:ext cx="8945949"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9249104D-1AC1-4C62-B885-7288966F2196}" type="slidenum">
              <a:rPr lang="en-US" smtClean="0"/>
              <a:t>23</a:t>
            </a:fld>
            <a:endParaRPr lang="en-US"/>
          </a:p>
        </p:txBody>
      </p:sp>
    </p:spTree>
    <p:extLst>
      <p:ext uri="{BB962C8B-B14F-4D97-AF65-F5344CB8AC3E}">
        <p14:creationId xmlns:p14="http://schemas.microsoft.com/office/powerpoint/2010/main" val="1959672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4294967295"/>
          </p:nvPr>
        </p:nvSpPr>
        <p:spPr>
          <a:xfrm>
            <a:off x="457200" y="1600200"/>
            <a:ext cx="8305800" cy="4495800"/>
          </a:xfrm>
        </p:spPr>
        <p:txBody>
          <a:bodyPr>
            <a:normAutofit/>
          </a:bodyPr>
          <a:lstStyle/>
          <a:p>
            <a:r>
              <a:rPr lang="en-US" sz="2800" dirty="0">
                <a:solidFill>
                  <a:srgbClr val="C00000"/>
                </a:solidFill>
                <a:latin typeface="Palatino Linotype" pitchFamily="18" charset="0"/>
              </a:rPr>
              <a:t>(1-</a:t>
            </a:r>
            <a:r>
              <a:rPr lang="en-US" sz="2800" dirty="0">
                <a:solidFill>
                  <a:srgbClr val="C00000"/>
                </a:solidFill>
                <a:latin typeface="Palatino Linotype" pitchFamily="18" charset="0"/>
                <a:sym typeface="Symbol" pitchFamily="18" charset="2"/>
              </a:rPr>
              <a:t></a:t>
            </a:r>
            <a:r>
              <a:rPr lang="en-US" sz="2800" dirty="0">
                <a:solidFill>
                  <a:srgbClr val="C00000"/>
                </a:solidFill>
                <a:latin typeface="Palatino Linotype" pitchFamily="18" charset="0"/>
              </a:rPr>
              <a:t>)% Confidence Interval for </a:t>
            </a:r>
            <a:r>
              <a:rPr lang="en-US" sz="2800" dirty="0">
                <a:solidFill>
                  <a:srgbClr val="C00000"/>
                </a:solidFill>
                <a:latin typeface="Palatino Linotype" pitchFamily="18" charset="0"/>
                <a:sym typeface="Symbol" pitchFamily="18" charset="2"/>
              </a:rPr>
              <a:t></a:t>
            </a:r>
            <a:r>
              <a:rPr lang="en-US" sz="2800" dirty="0">
                <a:solidFill>
                  <a:srgbClr val="C00000"/>
                </a:solidFill>
                <a:latin typeface="Palatino Linotype" pitchFamily="18" charset="0"/>
              </a:rPr>
              <a:t> when </a:t>
            </a:r>
            <a:r>
              <a:rPr lang="en-US" sz="2800" dirty="0">
                <a:solidFill>
                  <a:srgbClr val="C00000"/>
                </a:solidFill>
                <a:latin typeface="Palatino Linotype" pitchFamily="18" charset="0"/>
                <a:sym typeface="Symbol" pitchFamily="18" charset="2"/>
              </a:rPr>
              <a:t></a:t>
            </a:r>
            <a:r>
              <a:rPr lang="en-US" sz="2800" dirty="0">
                <a:solidFill>
                  <a:srgbClr val="C00000"/>
                </a:solidFill>
                <a:latin typeface="Palatino Linotype" pitchFamily="18" charset="0"/>
              </a:rPr>
              <a:t> is unknown</a:t>
            </a:r>
          </a:p>
          <a:p>
            <a:endParaRPr lang="en-US" sz="2400" dirty="0">
              <a:solidFill>
                <a:schemeClr val="tx2"/>
              </a:solidFill>
              <a:latin typeface="Palatino Linotype" pitchFamily="18" charset="0"/>
            </a:endParaRPr>
          </a:p>
          <a:p>
            <a:r>
              <a:rPr lang="en-US" sz="2800" dirty="0">
                <a:latin typeface="Palatino Linotype" pitchFamily="18" charset="0"/>
              </a:rPr>
              <a:t>As in hypothesis testing, we replace with and </a:t>
            </a:r>
            <a:r>
              <a:rPr lang="en-US" sz="2800" dirty="0" err="1">
                <a:latin typeface="Palatino Linotype" pitchFamily="18" charset="0"/>
              </a:rPr>
              <a:t>Z</a:t>
            </a:r>
            <a:r>
              <a:rPr lang="en-US" sz="2800" baseline="-25000" dirty="0" err="1">
                <a:latin typeface="Palatino Linotype" pitchFamily="18" charset="0"/>
              </a:rPr>
              <a:t>crit</a:t>
            </a:r>
            <a:r>
              <a:rPr lang="en-US" sz="2800" baseline="-25000" dirty="0">
                <a:latin typeface="Palatino Linotype" pitchFamily="18" charset="0"/>
              </a:rPr>
              <a:t>. </a:t>
            </a:r>
            <a:r>
              <a:rPr lang="en-US" sz="2800" dirty="0">
                <a:latin typeface="Palatino Linotype" pitchFamily="18" charset="0"/>
              </a:rPr>
              <a:t>with </a:t>
            </a:r>
            <a:r>
              <a:rPr lang="en-US" sz="2800" dirty="0" err="1">
                <a:latin typeface="Palatino Linotype" pitchFamily="18" charset="0"/>
              </a:rPr>
              <a:t>t</a:t>
            </a:r>
            <a:r>
              <a:rPr lang="en-US" sz="2800" baseline="-25000" dirty="0" err="1">
                <a:latin typeface="Palatino Linotype" pitchFamily="18" charset="0"/>
              </a:rPr>
              <a:t>crit</a:t>
            </a:r>
            <a:r>
              <a:rPr lang="en-US" sz="2800" baseline="-25000" dirty="0">
                <a:latin typeface="Palatino Linotype" pitchFamily="18" charset="0"/>
              </a:rPr>
              <a:t>.</a:t>
            </a:r>
            <a:r>
              <a:rPr lang="en-US" sz="2800" dirty="0">
                <a:latin typeface="Palatino Linotype" pitchFamily="18" charset="0"/>
              </a:rPr>
              <a:t>: </a:t>
            </a:r>
          </a:p>
          <a:p>
            <a:endParaRPr lang="en-US" sz="2400" dirty="0">
              <a:latin typeface="Palatino Linotype" pitchFamily="18" charset="0"/>
            </a:endParaRPr>
          </a:p>
          <a:p>
            <a:r>
              <a:rPr lang="en-US" sz="2800" dirty="0">
                <a:latin typeface="Palatino Linotype" pitchFamily="18" charset="0"/>
              </a:rPr>
              <a:t>This will result in a somewhat wider confidence interval.</a:t>
            </a:r>
          </a:p>
          <a:p>
            <a:endParaRPr lang="en-US" altLang="zh-CN" sz="2500" dirty="0">
              <a:solidFill>
                <a:schemeClr val="tx2"/>
              </a:solidFill>
              <a:latin typeface="Palatino Linotype" pitchFamily="18" charset="0"/>
              <a:ea typeface="宋体" pitchFamily="2" charset="-122"/>
            </a:endParaRPr>
          </a:p>
        </p:txBody>
      </p:sp>
      <p:sp>
        <p:nvSpPr>
          <p:cNvPr id="23556" name="Text Box 6"/>
          <p:cNvSpPr txBox="1">
            <a:spLocks noChangeArrowheads="1"/>
          </p:cNvSpPr>
          <p:nvPr/>
        </p:nvSpPr>
        <p:spPr bwMode="auto">
          <a:xfrm>
            <a:off x="457200" y="304800"/>
            <a:ext cx="8382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0"/>
              </a:spcBef>
            </a:pPr>
            <a:r>
              <a:rPr lang="en-US" sz="3600" dirty="0">
                <a:solidFill>
                  <a:srgbClr val="000099"/>
                </a:solidFill>
                <a:latin typeface="Palatino Linotype" pitchFamily="18" charset="0"/>
                <a:ea typeface="Cambria Math" pitchFamily="18" charset="0"/>
                <a:cs typeface="+mj-cs"/>
              </a:rPr>
              <a:t>Confidence Intervals for Population mean</a:t>
            </a:r>
          </a:p>
        </p:txBody>
      </p:sp>
      <p:graphicFrame>
        <p:nvGraphicFramePr>
          <p:cNvPr id="2" name="Object 1"/>
          <p:cNvGraphicFramePr>
            <a:graphicFrameLocks noChangeAspect="1"/>
          </p:cNvGraphicFramePr>
          <p:nvPr>
            <p:extLst>
              <p:ext uri="{D42A27DB-BD31-4B8C-83A1-F6EECF244321}">
                <p14:modId xmlns:p14="http://schemas.microsoft.com/office/powerpoint/2010/main" val="448397094"/>
              </p:ext>
            </p:extLst>
          </p:nvPr>
        </p:nvGraphicFramePr>
        <p:xfrm>
          <a:off x="3124200" y="3276600"/>
          <a:ext cx="1620838" cy="982662"/>
        </p:xfrm>
        <a:graphic>
          <a:graphicData uri="http://schemas.openxmlformats.org/presentationml/2006/ole">
            <mc:AlternateContent xmlns:mc="http://schemas.openxmlformats.org/markup-compatibility/2006">
              <mc:Choice xmlns:v="urn:schemas-microsoft-com:vml" Requires="v">
                <p:oleObj spid="_x0000_s7202" name="Equation" r:id="rId4" imgW="711000" imgH="431640" progId="Equation.DSMT4">
                  <p:embed/>
                </p:oleObj>
              </mc:Choice>
              <mc:Fallback>
                <p:oleObj name="Equation" r:id="rId4" imgW="711000" imgH="431640" progId="Equation.DSMT4">
                  <p:embed/>
                  <p:pic>
                    <p:nvPicPr>
                      <p:cNvPr id="0" name="Object 5"/>
                      <p:cNvPicPr>
                        <a:picLocks noChangeAspect="1" noChangeArrowheads="1"/>
                      </p:cNvPicPr>
                      <p:nvPr/>
                    </p:nvPicPr>
                    <p:blipFill>
                      <a:blip r:embed="rId5"/>
                      <a:srcRect/>
                      <a:stretch>
                        <a:fillRect/>
                      </a:stretch>
                    </p:blipFill>
                    <p:spPr bwMode="auto">
                      <a:xfrm>
                        <a:off x="3124200" y="3276600"/>
                        <a:ext cx="162083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9249104D-1AC1-4C62-B885-7288966F2196}" type="slidenum">
              <a:rPr lang="en-US" smtClean="0"/>
              <a:t>24</a:t>
            </a:fld>
            <a:endParaRPr lang="en-US"/>
          </a:p>
        </p:txBody>
      </p:sp>
    </p:spTree>
    <p:extLst>
      <p:ext uri="{BB962C8B-B14F-4D97-AF65-F5344CB8AC3E}">
        <p14:creationId xmlns:p14="http://schemas.microsoft.com/office/powerpoint/2010/main" val="1366916929"/>
      </p:ext>
    </p:extLst>
  </p:cSld>
  <p:clrMapOvr>
    <a:masterClrMapping/>
  </p:clrMapOvr>
  <p:transition xmlns:p14="http://schemas.microsoft.com/office/powerpoint/2010/mai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4294967295"/>
          </p:nvPr>
        </p:nvSpPr>
        <p:spPr>
          <a:xfrm>
            <a:off x="381000" y="1371600"/>
            <a:ext cx="8305800" cy="4495800"/>
          </a:xfrm>
        </p:spPr>
        <p:txBody>
          <a:bodyPr>
            <a:normAutofit/>
          </a:bodyPr>
          <a:lstStyle/>
          <a:p>
            <a:r>
              <a:rPr lang="en-US" sz="2800" u="sng" dirty="0">
                <a:latin typeface="Palatino Linotype" pitchFamily="18" charset="0"/>
              </a:rPr>
              <a:t>Example 2:</a:t>
            </a:r>
            <a:r>
              <a:rPr lang="en-US" sz="2800" b="1" dirty="0">
                <a:latin typeface="Palatino Linotype" pitchFamily="18" charset="0"/>
              </a:rPr>
              <a:t> </a:t>
            </a:r>
            <a:r>
              <a:rPr lang="en-US" sz="2800" dirty="0">
                <a:latin typeface="Palatino Linotype" pitchFamily="18" charset="0"/>
              </a:rPr>
              <a:t> The math SATs is administered to a random sample of 36 college freshmen at Spartan University and the sample mean is found to be 518.  We</a:t>
            </a:r>
            <a:r>
              <a:rPr lang="en-US" sz="2800" b="1" dirty="0">
                <a:latin typeface="Palatino Linotype" pitchFamily="18" charset="0"/>
              </a:rPr>
              <a:t> </a:t>
            </a:r>
            <a:r>
              <a:rPr lang="en-US" sz="2800" dirty="0">
                <a:latin typeface="Palatino Linotype" pitchFamily="18" charset="0"/>
              </a:rPr>
              <a:t>want a 95% confidence interval, but we do not know the population standard deviation.  Instead, we compute the sample estimate of the standard deviation and obtain a value of 110.</a:t>
            </a:r>
          </a:p>
        </p:txBody>
      </p:sp>
      <p:sp>
        <p:nvSpPr>
          <p:cNvPr id="2" name="Slide Number Placeholder 1"/>
          <p:cNvSpPr>
            <a:spLocks noGrp="1"/>
          </p:cNvSpPr>
          <p:nvPr>
            <p:ph type="sldNum" sz="quarter" idx="12"/>
          </p:nvPr>
        </p:nvSpPr>
        <p:spPr/>
        <p:txBody>
          <a:bodyPr/>
          <a:lstStyle/>
          <a:p>
            <a:fld id="{9249104D-1AC1-4C62-B885-7288966F2196}" type="slidenum">
              <a:rPr lang="en-US" smtClean="0"/>
              <a:t>25</a:t>
            </a:fld>
            <a:endParaRPr lang="en-US"/>
          </a:p>
        </p:txBody>
      </p:sp>
    </p:spTree>
    <p:extLst>
      <p:ext uri="{BB962C8B-B14F-4D97-AF65-F5344CB8AC3E}">
        <p14:creationId xmlns:p14="http://schemas.microsoft.com/office/powerpoint/2010/main" val="2949284355"/>
      </p:ext>
    </p:extLst>
  </p:cSld>
  <p:clrMapOvr>
    <a:masterClrMapping/>
  </p:clrMapOvr>
  <p:transition xmlns:p14="http://schemas.microsoft.com/office/powerpoint/2010/mai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4294967295"/>
          </p:nvPr>
        </p:nvSpPr>
        <p:spPr>
          <a:xfrm>
            <a:off x="381000" y="1371600"/>
            <a:ext cx="8305800" cy="4495800"/>
          </a:xfrm>
        </p:spPr>
        <p:txBody>
          <a:bodyPr>
            <a:normAutofit/>
          </a:bodyPr>
          <a:lstStyle/>
          <a:p>
            <a:r>
              <a:rPr lang="en-US" sz="2800" u="sng" dirty="0">
                <a:latin typeface="Palatino Linotype" pitchFamily="18" charset="0"/>
              </a:rPr>
              <a:t>Example 2:</a:t>
            </a:r>
            <a:r>
              <a:rPr lang="en-US" sz="2800" b="1" dirty="0">
                <a:latin typeface="Palatino Linotype" pitchFamily="18" charset="0"/>
              </a:rPr>
              <a:t> </a:t>
            </a:r>
            <a:r>
              <a:rPr lang="en-US" sz="2800" dirty="0">
                <a:latin typeface="Palatino Linotype" pitchFamily="18" charset="0"/>
              </a:rPr>
              <a:t> The math SATs is administered to a random sample of 36 college freshmen at Spartan University and the sample mean is found to be 518.  We</a:t>
            </a:r>
            <a:r>
              <a:rPr lang="en-US" sz="2800" b="1" dirty="0">
                <a:latin typeface="Palatino Linotype" pitchFamily="18" charset="0"/>
              </a:rPr>
              <a:t> </a:t>
            </a:r>
            <a:r>
              <a:rPr lang="en-US" sz="2800" dirty="0">
                <a:latin typeface="Palatino Linotype" pitchFamily="18" charset="0"/>
              </a:rPr>
              <a:t>want a 95% confidence interval, but we do not know the population standard deviation.  Instead, we compute the sample estimate of the standard deviation and obtain a value of 110.</a:t>
            </a:r>
          </a:p>
          <a:p>
            <a:r>
              <a:rPr lang="en-US" sz="2800" u="sng" dirty="0">
                <a:latin typeface="Palatino Linotype" pitchFamily="18" charset="0"/>
              </a:rPr>
              <a:t>Step 1:</a:t>
            </a:r>
            <a:r>
              <a:rPr lang="en-US" sz="2800" b="1" dirty="0">
                <a:latin typeface="Palatino Linotype" pitchFamily="18" charset="0"/>
              </a:rPr>
              <a:t> </a:t>
            </a:r>
            <a:r>
              <a:rPr lang="en-US" sz="2800" dirty="0">
                <a:latin typeface="Palatino Linotype" pitchFamily="18" charset="0"/>
              </a:rPr>
              <a:t>First, we compute the value of</a:t>
            </a:r>
          </a:p>
          <a:p>
            <a:endParaRPr lang="en-US" altLang="zh-CN" sz="2500" dirty="0">
              <a:solidFill>
                <a:schemeClr val="tx2"/>
              </a:solidFill>
              <a:latin typeface="Palatino Linotype" pitchFamily="18" charset="0"/>
              <a:ea typeface="宋体" pitchFamily="2" charset="-122"/>
            </a:endParaRPr>
          </a:p>
        </p:txBody>
      </p:sp>
      <p:pic>
        <p:nvPicPr>
          <p:cNvPr id="2458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5105400"/>
            <a:ext cx="3455987"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9249104D-1AC1-4C62-B885-7288966F2196}" type="slidenum">
              <a:rPr lang="en-US" smtClean="0"/>
              <a:t>26</a:t>
            </a:fld>
            <a:endParaRPr lang="en-US"/>
          </a:p>
        </p:txBody>
      </p:sp>
    </p:spTree>
    <p:extLst>
      <p:ext uri="{BB962C8B-B14F-4D97-AF65-F5344CB8AC3E}">
        <p14:creationId xmlns:p14="http://schemas.microsoft.com/office/powerpoint/2010/main" val="73157933"/>
      </p:ext>
    </p:extLst>
  </p:cSld>
  <p:clrMapOvr>
    <a:masterClrMapping/>
  </p:clrMapOvr>
  <p:transition xmlns:p14="http://schemas.microsoft.com/office/powerpoint/2010/mai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4294967295"/>
          </p:nvPr>
        </p:nvSpPr>
        <p:spPr>
          <a:xfrm>
            <a:off x="381000" y="1371600"/>
            <a:ext cx="8305800" cy="4191000"/>
          </a:xfrm>
        </p:spPr>
        <p:txBody>
          <a:bodyPr/>
          <a:lstStyle/>
          <a:p>
            <a:r>
              <a:rPr lang="en-US" sz="2600" u="sng" dirty="0">
                <a:latin typeface="Palatino Linotype" pitchFamily="18" charset="0"/>
              </a:rPr>
              <a:t>Step 2</a:t>
            </a:r>
            <a:r>
              <a:rPr lang="en-US" sz="2600" dirty="0">
                <a:latin typeface="Palatino Linotype" pitchFamily="18" charset="0"/>
              </a:rPr>
              <a:t>:</a:t>
            </a:r>
            <a:r>
              <a:rPr lang="en-US" sz="2600" b="1" dirty="0">
                <a:latin typeface="Palatino Linotype" pitchFamily="18" charset="0"/>
              </a:rPr>
              <a:t> </a:t>
            </a:r>
            <a:r>
              <a:rPr lang="en-US" sz="2600" dirty="0">
                <a:latin typeface="Palatino Linotype" pitchFamily="18" charset="0"/>
              </a:rPr>
              <a:t>Next, we find the appropriate value of </a:t>
            </a:r>
            <a:r>
              <a:rPr lang="en-US" sz="2600" dirty="0" err="1">
                <a:latin typeface="Palatino Linotype" pitchFamily="18" charset="0"/>
              </a:rPr>
              <a:t>t</a:t>
            </a:r>
            <a:r>
              <a:rPr lang="en-US" sz="2600" baseline="-25000" dirty="0" err="1">
                <a:latin typeface="Palatino Linotype" pitchFamily="18" charset="0"/>
              </a:rPr>
              <a:t>crit</a:t>
            </a:r>
            <a:r>
              <a:rPr lang="en-US" sz="2600" dirty="0">
                <a:latin typeface="Palatino Linotype" pitchFamily="18" charset="0"/>
              </a:rPr>
              <a:t>.  In this case, we want to construct a 95% confidence interval, so </a:t>
            </a:r>
            <a:r>
              <a:rPr lang="en-US" sz="2600" dirty="0">
                <a:latin typeface="Palatino Linotype" pitchFamily="18" charset="0"/>
                <a:sym typeface="Symbol" pitchFamily="18" charset="2"/>
              </a:rPr>
              <a:t></a:t>
            </a:r>
            <a:r>
              <a:rPr lang="en-US" sz="2600" dirty="0">
                <a:latin typeface="Palatino Linotype" pitchFamily="18" charset="0"/>
              </a:rPr>
              <a:t> = .05.  We are looking for a two-tailed </a:t>
            </a:r>
            <a:r>
              <a:rPr lang="en-US" sz="2600" dirty="0" err="1">
                <a:latin typeface="Palatino Linotype" pitchFamily="18" charset="0"/>
              </a:rPr>
              <a:t>t</a:t>
            </a:r>
            <a:r>
              <a:rPr lang="en-US" sz="2600" baseline="-25000" dirty="0" err="1">
                <a:latin typeface="Palatino Linotype" pitchFamily="18" charset="0"/>
              </a:rPr>
              <a:t>crit</a:t>
            </a:r>
            <a:r>
              <a:rPr lang="en-US" sz="2600" baseline="-25000" dirty="0">
                <a:latin typeface="Palatino Linotype" pitchFamily="18" charset="0"/>
              </a:rPr>
              <a:t>.</a:t>
            </a:r>
            <a:r>
              <a:rPr lang="en-US" sz="2600" dirty="0">
                <a:latin typeface="Palatino Linotype" pitchFamily="18" charset="0"/>
              </a:rPr>
              <a:t>, so we look in our t table for an area of .025 in each tail for </a:t>
            </a:r>
            <a:r>
              <a:rPr lang="en-US" sz="2600" dirty="0" err="1">
                <a:latin typeface="Palatino Linotype" pitchFamily="18" charset="0"/>
              </a:rPr>
              <a:t>df</a:t>
            </a:r>
            <a:r>
              <a:rPr lang="en-US" sz="2600" dirty="0">
                <a:latin typeface="Palatino Linotype" pitchFamily="18" charset="0"/>
              </a:rPr>
              <a:t> = n – 1 = 36 – 1 = 35. We find </a:t>
            </a:r>
            <a:r>
              <a:rPr lang="en-US" sz="2600" dirty="0" err="1">
                <a:latin typeface="Palatino Linotype" pitchFamily="18" charset="0"/>
              </a:rPr>
              <a:t>t</a:t>
            </a:r>
            <a:r>
              <a:rPr lang="en-US" sz="2600" baseline="-25000" dirty="0" err="1">
                <a:latin typeface="Palatino Linotype" pitchFamily="18" charset="0"/>
              </a:rPr>
              <a:t>crit</a:t>
            </a:r>
            <a:r>
              <a:rPr lang="en-US" sz="2600" baseline="-25000" dirty="0">
                <a:latin typeface="Palatino Linotype" pitchFamily="18" charset="0"/>
              </a:rPr>
              <a:t>.</a:t>
            </a:r>
            <a:r>
              <a:rPr lang="en-US" sz="2600" dirty="0">
                <a:latin typeface="Palatino Linotype" pitchFamily="18" charset="0"/>
              </a:rPr>
              <a:t> = </a:t>
            </a:r>
            <a:r>
              <a:rPr lang="en-US" sz="2600" dirty="0">
                <a:latin typeface="Palatino Linotype" pitchFamily="18" charset="0"/>
                <a:sym typeface="Symbol" pitchFamily="18" charset="2"/>
              </a:rPr>
              <a:t></a:t>
            </a:r>
            <a:r>
              <a:rPr lang="en-US" sz="2600" dirty="0">
                <a:latin typeface="Palatino Linotype" pitchFamily="18" charset="0"/>
              </a:rPr>
              <a:t>2.03.</a:t>
            </a:r>
          </a:p>
          <a:p>
            <a:endParaRPr lang="en-US" sz="800" dirty="0">
              <a:latin typeface="Palatino Linotype" pitchFamily="18" charset="0"/>
            </a:endParaRPr>
          </a:p>
          <a:p>
            <a:r>
              <a:rPr lang="en-US" sz="2600" u="sng" dirty="0">
                <a:latin typeface="Palatino Linotype" pitchFamily="18" charset="0"/>
              </a:rPr>
              <a:t>Step 3</a:t>
            </a:r>
            <a:r>
              <a:rPr lang="en-US" sz="2600" dirty="0">
                <a:latin typeface="Palatino Linotype" pitchFamily="18" charset="0"/>
              </a:rPr>
              <a:t>: Substituting these values, along with , into our confidence interval formula, we have:</a:t>
            </a:r>
          </a:p>
          <a:p>
            <a:endParaRPr lang="en-US" altLang="zh-CN" sz="2500" dirty="0">
              <a:latin typeface="Palatino Linotype" pitchFamily="18" charset="0"/>
              <a:ea typeface="宋体" pitchFamily="2" charset="-122"/>
            </a:endParaRPr>
          </a:p>
          <a:p>
            <a:endParaRPr lang="en-US" sz="2400" dirty="0">
              <a:latin typeface="Palatino Linotype" pitchFamily="18" charset="0"/>
            </a:endParaRPr>
          </a:p>
          <a:p>
            <a:endParaRPr lang="en-US" altLang="zh-CN" sz="2500" dirty="0">
              <a:latin typeface="Palatino Linotype" pitchFamily="18" charset="0"/>
              <a:ea typeface="宋体" pitchFamily="2" charset="-122"/>
            </a:endParaRPr>
          </a:p>
        </p:txBody>
      </p:sp>
      <p:pic>
        <p:nvPicPr>
          <p:cNvPr id="256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953000"/>
            <a:ext cx="7562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9249104D-1AC1-4C62-B885-7288966F2196}" type="slidenum">
              <a:rPr lang="en-US" smtClean="0"/>
              <a:t>27</a:t>
            </a:fld>
            <a:endParaRPr lang="en-US"/>
          </a:p>
        </p:txBody>
      </p:sp>
    </p:spTree>
    <p:extLst>
      <p:ext uri="{BB962C8B-B14F-4D97-AF65-F5344CB8AC3E}">
        <p14:creationId xmlns:p14="http://schemas.microsoft.com/office/powerpoint/2010/main" val="1761447813"/>
      </p:ext>
    </p:extLst>
  </p:cSld>
  <p:clrMapOvr>
    <a:masterClrMapping/>
  </p:clrMapOvr>
  <p:transition xmlns:p14="http://schemas.microsoft.com/office/powerpoint/2010/mai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4294967295"/>
          </p:nvPr>
        </p:nvSpPr>
        <p:spPr>
          <a:xfrm>
            <a:off x="381000" y="762000"/>
            <a:ext cx="8382000" cy="5715000"/>
          </a:xfrm>
        </p:spPr>
        <p:txBody>
          <a:bodyPr/>
          <a:lstStyle/>
          <a:p>
            <a:pPr lvl="1">
              <a:buFont typeface="Verdana" pitchFamily="34" charset="0"/>
              <a:buNone/>
            </a:pPr>
            <a:r>
              <a:rPr lang="en-US" sz="2200" dirty="0">
                <a:latin typeface="Palatino Linotype" pitchFamily="18" charset="0"/>
              </a:rPr>
              <a:t>	</a:t>
            </a:r>
            <a:r>
              <a:rPr lang="en-US" sz="2400" dirty="0">
                <a:latin typeface="Palatino Linotype" pitchFamily="18" charset="0"/>
              </a:rPr>
              <a:t>2) Further, the question of whether to reject/not reject the null hypothesis may be inappropriate in some research areas. In much social science research the goal is estimating the value of some parameter in the population where no particular value is specified in advance. In these situations, hypothesis testing is useless.</a:t>
            </a:r>
          </a:p>
          <a:p>
            <a:pPr>
              <a:buFont typeface="Wingdings 3" pitchFamily="18" charset="2"/>
              <a:buNone/>
            </a:pPr>
            <a:endParaRPr lang="en-US" sz="800" dirty="0">
              <a:latin typeface="Palatino Linotype" pitchFamily="18" charset="0"/>
            </a:endParaRPr>
          </a:p>
          <a:p>
            <a:pPr>
              <a:spcBef>
                <a:spcPts val="325"/>
              </a:spcBef>
              <a:buFont typeface="Wingdings 3" pitchFamily="18" charset="2"/>
              <a:buNone/>
            </a:pPr>
            <a:r>
              <a:rPr lang="en-US" sz="2400" dirty="0">
                <a:latin typeface="Palatino Linotype" pitchFamily="18" charset="0"/>
              </a:rPr>
              <a:t>  3) </a:t>
            </a:r>
            <a:r>
              <a:rPr lang="en-US" sz="2400" u="sng" dirty="0">
                <a:latin typeface="Palatino Linotype" pitchFamily="18" charset="0"/>
              </a:rPr>
              <a:t>For example</a:t>
            </a:r>
            <a:r>
              <a:rPr lang="en-US" sz="2400" dirty="0">
                <a:latin typeface="Palatino Linotype" pitchFamily="18" charset="0"/>
              </a:rPr>
              <a:t> in pre-election polling, there is no                   pre-specified proportion of the population choosing a particular candidate. Rather, we ask samples of voters how they plan to vote to obtain an estimate of what this proportion really is in the population.</a:t>
            </a:r>
          </a:p>
        </p:txBody>
      </p:sp>
      <p:sp>
        <p:nvSpPr>
          <p:cNvPr id="2" name="Slide Number Placeholder 1"/>
          <p:cNvSpPr>
            <a:spLocks noGrp="1"/>
          </p:cNvSpPr>
          <p:nvPr>
            <p:ph type="sldNum" sz="quarter" idx="12"/>
          </p:nvPr>
        </p:nvSpPr>
        <p:spPr/>
        <p:txBody>
          <a:bodyPr/>
          <a:lstStyle/>
          <a:p>
            <a:fld id="{9249104D-1AC1-4C62-B885-7288966F2196}" type="slidenum">
              <a:rPr lang="en-US" smtClean="0"/>
              <a:t>3</a:t>
            </a:fld>
            <a:endParaRPr lang="en-US"/>
          </a:p>
        </p:txBody>
      </p:sp>
    </p:spTree>
    <p:extLst>
      <p:ext uri="{BB962C8B-B14F-4D97-AF65-F5344CB8AC3E}">
        <p14:creationId xmlns:p14="http://schemas.microsoft.com/office/powerpoint/2010/main" val="3313678641"/>
      </p:ext>
    </p:extLst>
  </p:cSld>
  <p:clrMapOvr>
    <a:masterClrMapping/>
  </p:clrMapOvr>
  <p:transition xmlns:p14="http://schemas.microsoft.com/office/powerpoint/2010/mai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4294967295"/>
          </p:nvPr>
        </p:nvSpPr>
        <p:spPr>
          <a:xfrm>
            <a:off x="457200" y="1447800"/>
            <a:ext cx="8610600" cy="5029200"/>
          </a:xfrm>
        </p:spPr>
        <p:txBody>
          <a:bodyPr>
            <a:normAutofit/>
          </a:bodyPr>
          <a:lstStyle/>
          <a:p>
            <a:r>
              <a:rPr lang="en-US" sz="2800" dirty="0">
                <a:latin typeface="Palatino Linotype" pitchFamily="18" charset="0"/>
              </a:rPr>
              <a:t>Estimates may take two forms:</a:t>
            </a:r>
          </a:p>
          <a:p>
            <a:pPr lvl="1"/>
            <a:r>
              <a:rPr lang="en-US" sz="2400" dirty="0">
                <a:solidFill>
                  <a:srgbClr val="C00000"/>
                </a:solidFill>
                <a:latin typeface="Palatino Linotype" pitchFamily="18" charset="0"/>
              </a:rPr>
              <a:t>Point estimates</a:t>
            </a:r>
            <a:r>
              <a:rPr lang="en-US" sz="2400" dirty="0">
                <a:latin typeface="Palatino Linotype" pitchFamily="18" charset="0"/>
              </a:rPr>
              <a:t>: estimations of a  single value of a population parameter</a:t>
            </a:r>
          </a:p>
          <a:p>
            <a:pPr lvl="2"/>
            <a:r>
              <a:rPr lang="en-US" sz="2000" i="1" dirty="0">
                <a:latin typeface="Palatino Linotype" pitchFamily="18" charset="0"/>
              </a:rPr>
              <a:t>Sample mean </a:t>
            </a:r>
            <a:r>
              <a:rPr lang="en-US" sz="2000" dirty="0">
                <a:latin typeface="Palatino Linotype" pitchFamily="18" charset="0"/>
              </a:rPr>
              <a:t>as a point estimate of </a:t>
            </a:r>
            <a:r>
              <a:rPr lang="en-US" sz="2000" i="1" dirty="0">
                <a:latin typeface="Palatino Linotype" pitchFamily="18" charset="0"/>
              </a:rPr>
              <a:t>population mean</a:t>
            </a:r>
          </a:p>
          <a:p>
            <a:pPr lvl="1"/>
            <a:r>
              <a:rPr lang="en-US" sz="2400" dirty="0">
                <a:solidFill>
                  <a:srgbClr val="C00000"/>
                </a:solidFill>
                <a:latin typeface="Palatino Linotype" pitchFamily="18" charset="0"/>
              </a:rPr>
              <a:t>Interval estimates</a:t>
            </a:r>
            <a:r>
              <a:rPr lang="en-US" sz="2400" dirty="0">
                <a:latin typeface="Palatino Linotype" pitchFamily="18" charset="0"/>
              </a:rPr>
              <a:t>: estimations of a 	range of values of a population parameter.</a:t>
            </a:r>
          </a:p>
          <a:p>
            <a:pPr lvl="2"/>
            <a:r>
              <a:rPr lang="en-US" dirty="0">
                <a:latin typeface="Palatino Linotype" pitchFamily="18" charset="0"/>
              </a:rPr>
              <a:t>E.g., “I believe the mean age of all students at the university (</a:t>
            </a:r>
            <a:r>
              <a:rPr lang="el-GR" dirty="0">
                <a:latin typeface="Palatino Linotype" pitchFamily="18" charset="0"/>
              </a:rPr>
              <a:t>μ</a:t>
            </a:r>
            <a:r>
              <a:rPr lang="en-US" dirty="0">
                <a:latin typeface="Palatino Linotype" pitchFamily="18" charset="0"/>
              </a:rPr>
              <a:t>) is somewhere between 23.4 years and 26.1 years”</a:t>
            </a:r>
            <a:endParaRPr lang="en-US" sz="2400" dirty="0">
              <a:latin typeface="Palatino Linotype" pitchFamily="18" charset="0"/>
            </a:endParaRPr>
          </a:p>
          <a:p>
            <a:pPr>
              <a:buFont typeface="Wingdings 3" pitchFamily="18" charset="2"/>
              <a:buNone/>
            </a:pPr>
            <a:endParaRPr lang="en-US" sz="1000" u="sng" dirty="0">
              <a:solidFill>
                <a:schemeClr val="tx2"/>
              </a:solidFill>
              <a:latin typeface="Palatino Linotype" pitchFamily="18" charset="0"/>
            </a:endParaRPr>
          </a:p>
          <a:p>
            <a:r>
              <a:rPr lang="en-US" sz="2800" dirty="0">
                <a:latin typeface="Palatino Linotype" pitchFamily="18" charset="0"/>
              </a:rPr>
              <a:t>What is a confidence interval for the mean?</a:t>
            </a:r>
          </a:p>
          <a:p>
            <a:pPr lvl="1"/>
            <a:r>
              <a:rPr lang="en-US" sz="2000" dirty="0">
                <a:latin typeface="Palatino Linotype" pitchFamily="18" charset="0"/>
              </a:rPr>
              <a:t>It is an interval or range of values within which the true mean of the population is believed to be located. </a:t>
            </a:r>
          </a:p>
          <a:p>
            <a:endParaRPr lang="en-US" altLang="zh-CN" sz="2500" dirty="0">
              <a:solidFill>
                <a:schemeClr val="tx2"/>
              </a:solidFill>
              <a:latin typeface="Palatino Linotype" pitchFamily="18" charset="0"/>
              <a:ea typeface="宋体" pitchFamily="2" charset="-122"/>
            </a:endParaRPr>
          </a:p>
          <a:p>
            <a:endParaRPr lang="en-US" altLang="zh-CN" sz="2500" dirty="0">
              <a:solidFill>
                <a:schemeClr val="tx2"/>
              </a:solidFill>
              <a:latin typeface="Palatino Linotype" pitchFamily="18" charset="0"/>
              <a:ea typeface="宋体" pitchFamily="2" charset="-122"/>
            </a:endParaRPr>
          </a:p>
          <a:p>
            <a:endParaRPr lang="en-US" altLang="zh-CN" sz="2500" dirty="0">
              <a:solidFill>
                <a:schemeClr val="tx2"/>
              </a:solidFill>
              <a:latin typeface="Palatino Linotype" pitchFamily="18" charset="0"/>
              <a:ea typeface="宋体" pitchFamily="2" charset="-122"/>
            </a:endParaRPr>
          </a:p>
          <a:p>
            <a:endParaRPr lang="en-US" altLang="zh-CN" sz="2500" dirty="0">
              <a:solidFill>
                <a:schemeClr val="tx2"/>
              </a:solidFill>
              <a:latin typeface="Palatino Linotype" pitchFamily="18" charset="0"/>
              <a:ea typeface="宋体" pitchFamily="2" charset="-122"/>
            </a:endParaRPr>
          </a:p>
          <a:p>
            <a:endParaRPr lang="en-US" altLang="zh-CN" sz="2500" dirty="0">
              <a:solidFill>
                <a:schemeClr val="tx2"/>
              </a:solidFill>
              <a:latin typeface="Palatino Linotype" pitchFamily="18" charset="0"/>
              <a:ea typeface="宋体" pitchFamily="2" charset="-122"/>
            </a:endParaRPr>
          </a:p>
          <a:p>
            <a:pPr>
              <a:buFont typeface="Wingdings 3" pitchFamily="18" charset="2"/>
              <a:buNone/>
            </a:pPr>
            <a:endParaRPr lang="en-US" altLang="zh-CN" dirty="0">
              <a:latin typeface="Palatino Linotype" pitchFamily="18" charset="0"/>
              <a:ea typeface="宋体" pitchFamily="2" charset="-122"/>
            </a:endParaRPr>
          </a:p>
        </p:txBody>
      </p:sp>
      <p:sp>
        <p:nvSpPr>
          <p:cNvPr id="17412" name="Text Box 6"/>
          <p:cNvSpPr txBox="1">
            <a:spLocks noChangeArrowheads="1"/>
          </p:cNvSpPr>
          <p:nvPr/>
        </p:nvSpPr>
        <p:spPr bwMode="auto">
          <a:xfrm>
            <a:off x="152400" y="495300"/>
            <a:ext cx="86963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50000"/>
              </a:spcBef>
            </a:pPr>
            <a:r>
              <a:rPr lang="en-US" sz="3200" dirty="0">
                <a:solidFill>
                  <a:srgbClr val="000099"/>
                </a:solidFill>
                <a:latin typeface="Palatino Linotype" pitchFamily="18" charset="0"/>
                <a:ea typeface="Cambria Math" pitchFamily="18" charset="0"/>
                <a:cs typeface="+mj-cs"/>
              </a:rPr>
              <a:t>Estimates of Unknown Population Parameter</a:t>
            </a:r>
          </a:p>
        </p:txBody>
      </p:sp>
      <p:sp>
        <p:nvSpPr>
          <p:cNvPr id="2" name="Slide Number Placeholder 1"/>
          <p:cNvSpPr>
            <a:spLocks noGrp="1"/>
          </p:cNvSpPr>
          <p:nvPr>
            <p:ph type="sldNum" sz="quarter" idx="12"/>
          </p:nvPr>
        </p:nvSpPr>
        <p:spPr/>
        <p:txBody>
          <a:bodyPr/>
          <a:lstStyle/>
          <a:p>
            <a:fld id="{9249104D-1AC1-4C62-B885-7288966F2196}" type="slidenum">
              <a:rPr lang="en-US" smtClean="0"/>
              <a:t>4</a:t>
            </a:fld>
            <a:endParaRPr lang="en-US"/>
          </a:p>
        </p:txBody>
      </p:sp>
    </p:spTree>
    <p:extLst>
      <p:ext uri="{BB962C8B-B14F-4D97-AF65-F5344CB8AC3E}">
        <p14:creationId xmlns:p14="http://schemas.microsoft.com/office/powerpoint/2010/main" val="1867278735"/>
      </p:ext>
    </p:extLst>
  </p:cSld>
  <p:clrMapOvr>
    <a:masterClrMapping/>
  </p:clrMapOvr>
  <p:transition xmlns:p14="http://schemas.microsoft.com/office/powerpoint/2010/mai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spcBef>
                <a:spcPct val="50000"/>
              </a:spcBef>
            </a:pPr>
            <a:r>
              <a:rPr lang="en-US" sz="3400" b="1" dirty="0">
                <a:solidFill>
                  <a:srgbClr val="000099"/>
                </a:solidFill>
                <a:latin typeface="Palatino Linotype" pitchFamily="18" charset="0"/>
                <a:ea typeface="Cambria Math" pitchFamily="18" charset="0"/>
              </a:rPr>
              <a:t>How to construct a confidence interval?</a:t>
            </a:r>
          </a:p>
        </p:txBody>
      </p:sp>
      <p:sp>
        <p:nvSpPr>
          <p:cNvPr id="3" name="Content Placeholder 2"/>
          <p:cNvSpPr>
            <a:spLocks noGrp="1"/>
          </p:cNvSpPr>
          <p:nvPr>
            <p:ph idx="1"/>
          </p:nvPr>
        </p:nvSpPr>
        <p:spPr/>
        <p:txBody>
          <a:bodyPr>
            <a:normAutofit/>
          </a:bodyPr>
          <a:lstStyle/>
          <a:p>
            <a:r>
              <a:rPr lang="en-US" sz="2800" dirty="0">
                <a:latin typeface="Palatino Linotype" pitchFamily="18" charset="0"/>
              </a:rPr>
              <a:t>Sample mean is the point estimate, and it is the starting point.</a:t>
            </a:r>
          </a:p>
          <a:p>
            <a:r>
              <a:rPr lang="en-US" sz="2800" dirty="0">
                <a:latin typeface="Palatino Linotype" pitchFamily="18" charset="0"/>
              </a:rPr>
              <a:t>We build a cushion around sample mean to construct a confidence interval as follows</a:t>
            </a:r>
          </a:p>
          <a:p>
            <a:r>
              <a:rPr lang="en-US" sz="2800" dirty="0">
                <a:latin typeface="Palatino Linotype" pitchFamily="18" charset="0"/>
              </a:rPr>
              <a:t>CI=Sample Mean ± Z×(?)</a:t>
            </a:r>
            <a:endParaRPr lang="en-US" sz="2400" dirty="0">
              <a:latin typeface="Palatino Linotype" pitchFamily="18" charset="0"/>
            </a:endParaRPr>
          </a:p>
          <a:p>
            <a:r>
              <a:rPr lang="en-US" sz="2400" dirty="0">
                <a:latin typeface="Palatino Linotype" pitchFamily="18" charset="0"/>
              </a:rPr>
              <a:t>Let us review Z value for a second.</a:t>
            </a:r>
          </a:p>
          <a:p>
            <a:pPr lvl="1"/>
            <a:r>
              <a:rPr lang="en-US" sz="2400" dirty="0">
                <a:latin typeface="Palatino Linotype" pitchFamily="18" charset="0"/>
              </a:rPr>
              <a:t>With a mean of 40 and a standard deviation of 5, what values would encompass 95% of the scores?</a:t>
            </a:r>
          </a:p>
          <a:p>
            <a:pPr lvl="1"/>
            <a:r>
              <a:rPr lang="en-US" sz="2400" dirty="0">
                <a:latin typeface="Palatino Linotype" pitchFamily="18" charset="0"/>
              </a:rPr>
              <a:t>40 ± 5×1.96=[30.2, 49.8]</a:t>
            </a:r>
          </a:p>
        </p:txBody>
      </p:sp>
      <p:sp>
        <p:nvSpPr>
          <p:cNvPr id="4" name="Slide Number Placeholder 3"/>
          <p:cNvSpPr>
            <a:spLocks noGrp="1"/>
          </p:cNvSpPr>
          <p:nvPr>
            <p:ph type="sldNum" sz="quarter" idx="12"/>
          </p:nvPr>
        </p:nvSpPr>
        <p:spPr/>
        <p:txBody>
          <a:bodyPr/>
          <a:lstStyle/>
          <a:p>
            <a:fld id="{9249104D-1AC1-4C62-B885-7288966F2196}" type="slidenum">
              <a:rPr lang="en-US" smtClean="0"/>
              <a:t>5</a:t>
            </a:fld>
            <a:endParaRPr lang="en-US"/>
          </a:p>
        </p:txBody>
      </p:sp>
    </p:spTree>
    <p:extLst>
      <p:ext uri="{BB962C8B-B14F-4D97-AF65-F5344CB8AC3E}">
        <p14:creationId xmlns:p14="http://schemas.microsoft.com/office/powerpoint/2010/main" val="172460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b="1" dirty="0">
                <a:solidFill>
                  <a:srgbClr val="000099"/>
                </a:solidFill>
                <a:latin typeface="Palatino Linotype" pitchFamily="18" charset="0"/>
                <a:ea typeface="Cambria Math" pitchFamily="18" charset="0"/>
              </a:rPr>
              <a:t>How to construct a confidence interval?</a:t>
            </a:r>
            <a:endParaRPr lang="en-US" sz="3400" dirty="0">
              <a:latin typeface="Palatino Linotype" pitchFamily="18" charset="0"/>
            </a:endParaRPr>
          </a:p>
        </p:txBody>
      </p:sp>
      <p:sp>
        <p:nvSpPr>
          <p:cNvPr id="3" name="Content Placeholder 2"/>
          <p:cNvSpPr>
            <a:spLocks noGrp="1"/>
          </p:cNvSpPr>
          <p:nvPr>
            <p:ph idx="1"/>
          </p:nvPr>
        </p:nvSpPr>
        <p:spPr/>
        <p:txBody>
          <a:bodyPr>
            <a:normAutofit/>
          </a:bodyPr>
          <a:lstStyle/>
          <a:p>
            <a:r>
              <a:rPr lang="en-US" dirty="0">
                <a:latin typeface="Palatino Linotype" pitchFamily="18" charset="0"/>
              </a:rPr>
              <a:t>Frist, let us determine the Z value</a:t>
            </a:r>
          </a:p>
          <a:p>
            <a:pPr lvl="1"/>
            <a:r>
              <a:rPr lang="en-US" dirty="0">
                <a:latin typeface="Palatino Linotype" pitchFamily="18" charset="0"/>
              </a:rPr>
              <a:t>Statisticians typically aim for either 95% or 99% confidence.</a:t>
            </a:r>
          </a:p>
          <a:p>
            <a:pPr lvl="1"/>
            <a:r>
              <a:rPr lang="en-US" dirty="0">
                <a:latin typeface="Palatino Linotype" pitchFamily="18" charset="0"/>
              </a:rPr>
              <a:t>A Z-value of 1.96 is used for a 95% confidence interval</a:t>
            </a:r>
          </a:p>
          <a:p>
            <a:pPr lvl="1"/>
            <a:r>
              <a:rPr lang="en-US" dirty="0">
                <a:latin typeface="Palatino Linotype" pitchFamily="18" charset="0"/>
              </a:rPr>
              <a:t>A Z-value of 2.58 is used for a 99% confidence interval</a:t>
            </a:r>
          </a:p>
          <a:p>
            <a:r>
              <a:rPr lang="en-US" dirty="0">
                <a:latin typeface="Palatino Linotype" pitchFamily="18" charset="0"/>
              </a:rPr>
              <a:t>CI=Sample Mean ± Z×(?)</a:t>
            </a:r>
            <a:endParaRPr lang="en-US" sz="2800" dirty="0">
              <a:latin typeface="Palatino Linotype" pitchFamily="18" charset="0"/>
            </a:endParaRPr>
          </a:p>
          <a:p>
            <a:endParaRPr lang="en-US" dirty="0">
              <a:latin typeface="Palatino Linotype" pitchFamily="18" charset="0"/>
            </a:endParaRPr>
          </a:p>
          <a:p>
            <a:pPr marL="457200" lvl="1" indent="0">
              <a:buNone/>
            </a:pPr>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9249104D-1AC1-4C62-B885-7288966F2196}" type="slidenum">
              <a:rPr lang="en-US" smtClean="0"/>
              <a:t>6</a:t>
            </a:fld>
            <a:endParaRPr lang="en-US"/>
          </a:p>
        </p:txBody>
      </p:sp>
    </p:spTree>
    <p:extLst>
      <p:ext uri="{BB962C8B-B14F-4D97-AF65-F5344CB8AC3E}">
        <p14:creationId xmlns:p14="http://schemas.microsoft.com/office/powerpoint/2010/main" val="2448425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rgbClr val="000099"/>
                </a:solidFill>
                <a:latin typeface="Palatino Linotype" pitchFamily="18" charset="0"/>
                <a:ea typeface="Cambria Math" pitchFamily="18" charset="0"/>
              </a:rPr>
              <a:t>Logic behind confidence interval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800" dirty="0">
                    <a:latin typeface="Palatino Linotype" pitchFamily="18" charset="0"/>
                  </a:rPr>
                  <a:t>A sampling distribution of sample means is what you would get if you took a large number of samples.</a:t>
                </a:r>
              </a:p>
              <a:p>
                <a:pPr lvl="1"/>
                <a:r>
                  <a:rPr lang="en-US" sz="2400" dirty="0">
                    <a:latin typeface="Palatino Linotype" pitchFamily="18" charset="0"/>
                  </a:rPr>
                  <a:t>Example: suppose we want to estimate the average SAT score. Let us select 225 students, and there average score is </a:t>
                </a:r>
                <a14:m>
                  <m:oMath xmlns="" xmlns:m="http://schemas.openxmlformats.org/officeDocument/2006/math">
                    <m:acc>
                      <m:accPr>
                        <m:chr m:val="̅"/>
                        <m:ctrlPr>
                          <a:rPr lang="en-US" sz="2400" i="1">
                            <a:latin typeface="Cambria Math" panose="02040503050406030204" pitchFamily="18" charset="0"/>
                          </a:rPr>
                        </m:ctrlPr>
                      </m:accPr>
                      <m:e>
                        <m:r>
                          <a:rPr lang="en-US" sz="2400" b="0" i="1" smtClean="0">
                            <a:latin typeface="Cambria Math"/>
                          </a:rPr>
                          <m:t>𝑋</m:t>
                        </m:r>
                      </m:e>
                    </m:acc>
                  </m:oMath>
                </a14:m>
                <a:r>
                  <a:rPr lang="en-US" sz="2400" dirty="0">
                    <a:latin typeface="Palatino Linotype" pitchFamily="18" charset="0"/>
                  </a:rPr>
                  <a:t>=606. We know the SAT score has a standard deviation </a:t>
                </a:r>
                <a:r>
                  <a:rPr lang="el-GR" sz="2400" dirty="0">
                    <a:latin typeface="Palatino Linotype" pitchFamily="18" charset="0"/>
                  </a:rPr>
                  <a:t>σ</a:t>
                </a:r>
                <a:r>
                  <a:rPr lang="en-US" sz="2400" dirty="0">
                    <a:latin typeface="Palatino Linotype" pitchFamily="18" charset="0"/>
                  </a:rPr>
                  <a:t>=100.</a:t>
                </a:r>
              </a:p>
              <a:p>
                <a:pPr lvl="1"/>
                <a:r>
                  <a:rPr lang="en-US" sz="2400" dirty="0">
                    <a:latin typeface="Palatino Linotype" pitchFamily="18" charset="0"/>
                  </a:rPr>
                  <a:t>When we construct confidence interval</a:t>
                </a:r>
              </a:p>
              <a:p>
                <a:pPr lvl="2"/>
                <a:r>
                  <a:rPr lang="en-US" sz="2000" dirty="0">
                    <a:latin typeface="Palatino Linotype" pitchFamily="18" charset="0"/>
                  </a:rPr>
                  <a:t>we need to take into account, on average, how far different sample means would deviate from the true population mean---standard error (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4"/>
                <a:stretch>
                  <a:fillRect l="-1259" t="-1482" r="-741"/>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2098590749"/>
              </p:ext>
            </p:extLst>
          </p:nvPr>
        </p:nvGraphicFramePr>
        <p:xfrm>
          <a:off x="3657600" y="5486400"/>
          <a:ext cx="520700" cy="520700"/>
        </p:xfrm>
        <a:graphic>
          <a:graphicData uri="http://schemas.openxmlformats.org/presentationml/2006/ole">
            <mc:AlternateContent xmlns:mc="http://schemas.openxmlformats.org/markup-compatibility/2006">
              <mc:Choice xmlns:v="urn:schemas-microsoft-com:vml" Requires="v">
                <p:oleObj spid="_x0000_s3134" name="Equation" r:id="rId5" imgW="228600" imgH="228600" progId="Equation.DSMT4">
                  <p:embed/>
                </p:oleObj>
              </mc:Choice>
              <mc:Fallback>
                <p:oleObj name="Equation" r:id="rId5" imgW="228600" imgH="228600" progId="Equation.DSMT4">
                  <p:embed/>
                  <p:pic>
                    <p:nvPicPr>
                      <p:cNvPr id="0" name=""/>
                      <p:cNvPicPr/>
                      <p:nvPr/>
                    </p:nvPicPr>
                    <p:blipFill>
                      <a:blip r:embed="rId6"/>
                      <a:stretch>
                        <a:fillRect/>
                      </a:stretch>
                    </p:blipFill>
                    <p:spPr>
                      <a:xfrm>
                        <a:off x="3657600" y="5486400"/>
                        <a:ext cx="520700" cy="520700"/>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fld id="{9249104D-1AC1-4C62-B885-7288966F2196}" type="slidenum">
              <a:rPr lang="en-US" smtClean="0"/>
              <a:t>7</a:t>
            </a:fld>
            <a:endParaRPr lang="en-US"/>
          </a:p>
        </p:txBody>
      </p:sp>
    </p:spTree>
    <p:extLst>
      <p:ext uri="{BB962C8B-B14F-4D97-AF65-F5344CB8AC3E}">
        <p14:creationId xmlns:p14="http://schemas.microsoft.com/office/powerpoint/2010/main" val="2216232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ea typeface="Cambria Math" pitchFamily="18" charset="0"/>
              </a:rPr>
              <a:t>Confidence Intervals Meaning</a:t>
            </a:r>
          </a:p>
        </p:txBody>
      </p:sp>
      <p:sp>
        <p:nvSpPr>
          <p:cNvPr id="3" name="Content Placeholder 2"/>
          <p:cNvSpPr>
            <a:spLocks noGrp="1"/>
          </p:cNvSpPr>
          <p:nvPr>
            <p:ph idx="1"/>
          </p:nvPr>
        </p:nvSpPr>
        <p:spPr>
          <a:xfrm>
            <a:off x="457200" y="1600200"/>
            <a:ext cx="8153400" cy="4876800"/>
          </a:xfrm>
        </p:spPr>
        <p:txBody>
          <a:bodyPr>
            <a:normAutofit fontScale="92500" lnSpcReduction="10000"/>
          </a:bodyPr>
          <a:lstStyle/>
          <a:p>
            <a:r>
              <a:rPr lang="en-US" dirty="0">
                <a:latin typeface="Palatino Linotype" pitchFamily="18" charset="0"/>
              </a:rPr>
              <a:t>CI=Sample Mean ± Z×(?)</a:t>
            </a:r>
          </a:p>
          <a:p>
            <a:r>
              <a:rPr lang="en-US" dirty="0">
                <a:latin typeface="Palatino Linotype" pitchFamily="18" charset="0"/>
              </a:rPr>
              <a:t>? Is standard error unit</a:t>
            </a:r>
          </a:p>
          <a:p>
            <a:r>
              <a:rPr lang="en-US" dirty="0">
                <a:latin typeface="Palatino Linotype" pitchFamily="18" charset="0"/>
              </a:rPr>
              <a:t>If we have a confidence interval formula</a:t>
            </a:r>
          </a:p>
          <a:p>
            <a:endParaRPr lang="en-US" dirty="0">
              <a:latin typeface="Palatino Linotype" pitchFamily="18" charset="0"/>
            </a:endParaRPr>
          </a:p>
          <a:p>
            <a:pPr lvl="1"/>
            <a:endParaRPr lang="en-US" dirty="0">
              <a:solidFill>
                <a:srgbClr val="FF0000"/>
              </a:solidFill>
              <a:latin typeface="Palatino Linotype" pitchFamily="18" charset="0"/>
              <a:sym typeface="Wingdings" pitchFamily="2" charset="2"/>
            </a:endParaRPr>
          </a:p>
          <a:p>
            <a:pPr lvl="1"/>
            <a:r>
              <a:rPr lang="en-US" dirty="0">
                <a:solidFill>
                  <a:srgbClr val="FF0000"/>
                </a:solidFill>
                <a:latin typeface="Palatino Linotype" pitchFamily="18" charset="0"/>
                <a:sym typeface="Wingdings" pitchFamily="2" charset="2"/>
              </a:rPr>
              <a:t>means that if we calculated CIs using the above equation, the population parameter </a:t>
            </a:r>
            <a:r>
              <a:rPr lang="el-GR" dirty="0">
                <a:solidFill>
                  <a:srgbClr val="FF0000"/>
                </a:solidFill>
                <a:latin typeface="Palatino Linotype" pitchFamily="18" charset="0"/>
                <a:ea typeface="Cambria Math" pitchFamily="18" charset="0"/>
                <a:cs typeface="Times New Roman" pitchFamily="18" charset="0"/>
              </a:rPr>
              <a:t>μ </a:t>
            </a:r>
            <a:r>
              <a:rPr lang="en-US" dirty="0">
                <a:solidFill>
                  <a:srgbClr val="FF0000"/>
                </a:solidFill>
                <a:latin typeface="Palatino Linotype" pitchFamily="18" charset="0"/>
                <a:sym typeface="Wingdings" pitchFamily="2" charset="2"/>
              </a:rPr>
              <a:t>would be inside the confidence limits  </a:t>
            </a:r>
            <a:r>
              <a:rPr lang="el-GR" dirty="0">
                <a:solidFill>
                  <a:srgbClr val="FF0000"/>
                </a:solidFill>
                <a:latin typeface="Palatino Linotype" pitchFamily="18" charset="0"/>
                <a:sym typeface="Wingdings" pitchFamily="2" charset="2"/>
              </a:rPr>
              <a:t>γ</a:t>
            </a:r>
            <a:r>
              <a:rPr lang="en-US" dirty="0">
                <a:solidFill>
                  <a:srgbClr val="FF0000"/>
                </a:solidFill>
                <a:latin typeface="Palatino Linotype" pitchFamily="18" charset="0"/>
                <a:sym typeface="Wingdings" pitchFamily="2" charset="2"/>
              </a:rPr>
              <a:t>  percent of time, in the long run.</a:t>
            </a:r>
          </a:p>
          <a:p>
            <a:pPr lvl="1"/>
            <a:r>
              <a:rPr lang="en-US" dirty="0">
                <a:latin typeface="Palatino Linotype" pitchFamily="18" charset="0"/>
                <a:sym typeface="Wingdings" pitchFamily="2" charset="2"/>
              </a:rPr>
              <a:t>Let us compute the 95% confidence interval for the previous example</a:t>
            </a:r>
            <a:endParaRPr lang="en-US" dirty="0">
              <a:latin typeface="Palatino Linotype" pitchFamily="18" charset="0"/>
            </a:endParaRPr>
          </a:p>
          <a:p>
            <a:endParaRPr lang="en-US" dirty="0">
              <a:latin typeface="Palatino Linotype" pitchFamily="18" charset="0"/>
            </a:endParaRPr>
          </a:p>
          <a:p>
            <a:endParaRPr lang="en-US" dirty="0">
              <a:latin typeface="Palatino Linotype" pitchFamily="18" charset="0"/>
            </a:endParaRPr>
          </a:p>
          <a:p>
            <a:endParaRPr lang="en-US" dirty="0">
              <a:latin typeface="Palatino Linotype" pitchFamily="18" charset="0"/>
            </a:endParaRPr>
          </a:p>
          <a:p>
            <a:endParaRPr lang="en-US" dirty="0">
              <a:latin typeface="Palatino Linotype" pitchFamily="18" charset="0"/>
            </a:endParaRPr>
          </a:p>
          <a:p>
            <a:endParaRPr lang="en-US" sz="2400" dirty="0">
              <a:latin typeface="Palatino Linotype"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185295699"/>
              </p:ext>
            </p:extLst>
          </p:nvPr>
        </p:nvGraphicFramePr>
        <p:xfrm>
          <a:off x="1784350" y="3048000"/>
          <a:ext cx="5467350" cy="1041400"/>
        </p:xfrm>
        <a:graphic>
          <a:graphicData uri="http://schemas.openxmlformats.org/presentationml/2006/ole">
            <mc:AlternateContent xmlns:mc="http://schemas.openxmlformats.org/markup-compatibility/2006">
              <mc:Choice xmlns:v="urn:schemas-microsoft-com:vml" Requires="v">
                <p:oleObj spid="_x0000_s2115" name="Equation" r:id="rId4" imgW="2400120" imgH="457200" progId="Equation.DSMT4">
                  <p:embed/>
                </p:oleObj>
              </mc:Choice>
              <mc:Fallback>
                <p:oleObj name="Equation" r:id="rId4" imgW="2400120" imgH="457200" progId="Equation.DSMT4">
                  <p:embed/>
                  <p:pic>
                    <p:nvPicPr>
                      <p:cNvPr id="0" name="Object 3"/>
                      <p:cNvPicPr>
                        <a:picLocks noChangeAspect="1" noChangeArrowheads="1"/>
                      </p:cNvPicPr>
                      <p:nvPr/>
                    </p:nvPicPr>
                    <p:blipFill>
                      <a:blip r:embed="rId5"/>
                      <a:srcRect/>
                      <a:stretch>
                        <a:fillRect/>
                      </a:stretch>
                    </p:blipFill>
                    <p:spPr bwMode="auto">
                      <a:xfrm>
                        <a:off x="1784350" y="3048000"/>
                        <a:ext cx="546735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9249104D-1AC1-4C62-B885-7288966F2196}" type="slidenum">
              <a:rPr lang="en-US" smtClean="0"/>
              <a:t>8</a:t>
            </a:fld>
            <a:endParaRPr lang="en-US"/>
          </a:p>
        </p:txBody>
      </p:sp>
    </p:spTree>
    <p:extLst>
      <p:ext uri="{BB962C8B-B14F-4D97-AF65-F5344CB8AC3E}">
        <p14:creationId xmlns:p14="http://schemas.microsoft.com/office/powerpoint/2010/main" val="2585445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000099"/>
                </a:solidFill>
                <a:latin typeface="Palatino Linotype" pitchFamily="18" charset="0"/>
                <a:ea typeface="Cambria Math" pitchFamily="18" charset="0"/>
              </a:rPr>
              <a:t>Interpretation of Confidence interval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sz="2400" dirty="0">
                    <a:latin typeface="Palatino Linotype" pitchFamily="18" charset="0"/>
                  </a:rPr>
                  <a:t>Given known population mean </a:t>
                </a:r>
                <a:r>
                  <a:rPr lang="el-GR" sz="2400" dirty="0">
                    <a:latin typeface="Palatino Linotype" pitchFamily="18" charset="0"/>
                  </a:rPr>
                  <a:t>μ</a:t>
                </a:r>
                <a:r>
                  <a:rPr lang="en-US" sz="2400" dirty="0">
                    <a:latin typeface="Palatino Linotype" pitchFamily="18" charset="0"/>
                  </a:rPr>
                  <a:t>, the probability that the mean of a random sample (with sample size </a:t>
                </a:r>
                <a:r>
                  <a:rPr lang="en-US" sz="2400" i="1" dirty="0">
                    <a:latin typeface="Palatino Linotype" pitchFamily="18" charset="0"/>
                  </a:rPr>
                  <a:t>n</a:t>
                </a:r>
                <a:r>
                  <a:rPr lang="en-US" sz="2400" dirty="0">
                    <a:latin typeface="Palatino Linotype" pitchFamily="18" charset="0"/>
                  </a:rPr>
                  <a:t>) fall into the interval of [</a:t>
                </a:r>
                <a:r>
                  <a:rPr lang="el-GR" sz="2400" dirty="0">
                    <a:latin typeface="Palatino Linotype" pitchFamily="18" charset="0"/>
                  </a:rPr>
                  <a:t>μ</a:t>
                </a:r>
                <a:r>
                  <a:rPr lang="en-US" sz="2400" dirty="0">
                    <a:latin typeface="Palatino Linotype" pitchFamily="18" charset="0"/>
                  </a:rPr>
                  <a:t>-1.96] is 0.95.</a:t>
                </a:r>
              </a:p>
              <a:p>
                <a:r>
                  <a:rPr lang="en-US" sz="2400" dirty="0">
                    <a:latin typeface="Palatino Linotype" pitchFamily="18" charset="0"/>
                  </a:rPr>
                  <a:t>For unknown population mean </a:t>
                </a:r>
                <a:r>
                  <a:rPr lang="el-GR" sz="2400" dirty="0">
                    <a:latin typeface="Palatino Linotype" pitchFamily="18" charset="0"/>
                  </a:rPr>
                  <a:t>μ</a:t>
                </a:r>
                <a:r>
                  <a:rPr lang="en-US" sz="2400" dirty="0">
                    <a:latin typeface="Palatino Linotype" pitchFamily="18" charset="0"/>
                  </a:rPr>
                  <a:t>, given a random sample with sample size </a:t>
                </a:r>
                <a:r>
                  <a:rPr lang="en-US" sz="2400" i="1" dirty="0">
                    <a:latin typeface="Palatino Linotype" pitchFamily="18" charset="0"/>
                  </a:rPr>
                  <a:t>n </a:t>
                </a:r>
                <a:r>
                  <a:rPr lang="en-US" sz="2400" dirty="0">
                    <a:latin typeface="Palatino Linotype" pitchFamily="18" charset="0"/>
                  </a:rPr>
                  <a:t>and sample mean</a:t>
                </a:r>
                <a:r>
                  <a:rPr lang="en-US" sz="2400" dirty="0"/>
                  <a:t> </a:t>
                </a:r>
                <a:r>
                  <a:rPr lang="en-US" sz="2400" dirty="0">
                    <a:latin typeface="Palatino Linotype" pitchFamily="18" charset="0"/>
                  </a:rPr>
                  <a:t> then the 95% confidence interval of </a:t>
                </a:r>
                <a:r>
                  <a:rPr lang="el-GR" sz="2400" dirty="0">
                    <a:latin typeface="Palatino Linotype" pitchFamily="18" charset="0"/>
                  </a:rPr>
                  <a:t>μ</a:t>
                </a:r>
                <a:r>
                  <a:rPr lang="en-US" sz="2400" dirty="0">
                    <a:latin typeface="Palatino Linotype" pitchFamily="18" charset="0"/>
                  </a:rPr>
                  <a:t> is [-1.96]</a:t>
                </a:r>
              </a:p>
              <a:p>
                <a:pPr lvl="1"/>
                <a:r>
                  <a:rPr lang="en-US" sz="2000" b="1" dirty="0">
                    <a:latin typeface="Palatino Linotype" pitchFamily="18" charset="0"/>
                  </a:rPr>
                  <a:t>Wrong statement</a:t>
                </a:r>
                <a:r>
                  <a:rPr lang="en-US" sz="2000" dirty="0">
                    <a:latin typeface="Palatino Linotype" pitchFamily="18" charset="0"/>
                  </a:rPr>
                  <a:t>: the probability that the unknown population mean fall into the interval [-1.96] is 0.95.</a:t>
                </a:r>
              </a:p>
              <a:p>
                <a:pPr lvl="1"/>
                <a:r>
                  <a:rPr lang="en-US" sz="2000" b="1" dirty="0">
                    <a:latin typeface="Palatino Linotype" pitchFamily="18" charset="0"/>
                  </a:rPr>
                  <a:t>Correct statement: </a:t>
                </a:r>
                <a:r>
                  <a:rPr lang="en-US" sz="2000" dirty="0">
                    <a:latin typeface="Palatino Linotype" pitchFamily="18" charset="0"/>
                  </a:rPr>
                  <a:t>if we draw random sample repeatedly, and for each random sample, we construct the confidence interval, then 95% of the confidence intervals will cover the unknown parameter </a:t>
                </a:r>
                <a:r>
                  <a:rPr lang="el-GR" sz="2000" dirty="0">
                    <a:latin typeface="Palatino Linotype" pitchFamily="18" charset="0"/>
                  </a:rPr>
                  <a:t>μ</a:t>
                </a:r>
                <a:r>
                  <a:rPr lang="en-US" sz="2000" dirty="0">
                    <a:latin typeface="Palatino Linotype"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963" t="-188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49104D-1AC1-4C62-B885-7288966F2196}" type="slidenum">
              <a:rPr lang="en-US" smtClean="0"/>
              <a:t>9</a:t>
            </a:fld>
            <a:endParaRPr lang="en-US"/>
          </a:p>
        </p:txBody>
      </p:sp>
    </p:spTree>
    <p:extLst>
      <p:ext uri="{BB962C8B-B14F-4D97-AF65-F5344CB8AC3E}">
        <p14:creationId xmlns:p14="http://schemas.microsoft.com/office/powerpoint/2010/main" val="803792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497</TotalTime>
  <Words>1473</Words>
  <Application>Microsoft Macintosh PowerPoint</Application>
  <PresentationFormat>On-screen Show (4:3)</PresentationFormat>
  <Paragraphs>159</Paragraphs>
  <Slides>27</Slides>
  <Notes>11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Office Theme</vt:lpstr>
      <vt:lpstr>Equation</vt:lpstr>
      <vt:lpstr>Lecture 13: Confidence Interval</vt:lpstr>
      <vt:lpstr>PowerPoint Presentation</vt:lpstr>
      <vt:lpstr>PowerPoint Presentation</vt:lpstr>
      <vt:lpstr>PowerPoint Presentation</vt:lpstr>
      <vt:lpstr>How to construct a confidence interval?</vt:lpstr>
      <vt:lpstr>How to construct a confidence interval?</vt:lpstr>
      <vt:lpstr>Logic behind confidence interval</vt:lpstr>
      <vt:lpstr>Confidence Intervals Meaning</vt:lpstr>
      <vt:lpstr>Interpretation of Confidence interval</vt:lpstr>
      <vt:lpstr>Illustration of Confidence Interval: 95%</vt:lpstr>
      <vt:lpstr>Factors that will affect the width of the confidence interval</vt:lpstr>
      <vt:lpstr>Illustration of Confidence Interval: 99%</vt:lpstr>
      <vt:lpstr>Illustration of Confidence Interval: 80%</vt:lpstr>
      <vt:lpstr>PowerPoint Presentation</vt:lpstr>
      <vt:lpstr>Practice with Confidence Intervals</vt:lpstr>
      <vt:lpstr>Practice with Confidence Intervals</vt:lpstr>
      <vt:lpstr>Confidence Interval Summary</vt:lpstr>
      <vt:lpstr>NHST and Confidence Interval</vt:lpstr>
      <vt:lpstr>NHST and Confidence Interval</vt:lpstr>
      <vt:lpstr>NHST and Confidence Interval</vt:lpstr>
      <vt:lpstr>Need more visualization?</vt:lpstr>
      <vt:lpstr>Need more visualization?</vt:lpstr>
      <vt:lpstr>PowerPoint Presentation</vt:lpstr>
      <vt:lpstr>PowerPoint Presentation</vt:lpstr>
      <vt:lpstr>PowerPoint Presentation</vt:lpstr>
      <vt:lpstr>PowerPoint Presentation</vt:lpstr>
      <vt:lpstr>PowerPoint Presentation</vt:lpstr>
    </vt:vector>
  </TitlesOfParts>
  <Company>University Of Minnesota - TC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14: Confidence Interval</dc:title>
  <dc:creator>Chun Wang</dc:creator>
  <cp:lastModifiedBy>Jibo He</cp:lastModifiedBy>
  <cp:revision>54</cp:revision>
  <cp:lastPrinted>2015-11-12T17:58:35Z</cp:lastPrinted>
  <dcterms:created xsi:type="dcterms:W3CDTF">2013-04-04T14:09:34Z</dcterms:created>
  <dcterms:modified xsi:type="dcterms:W3CDTF">2018-04-03T15:46:15Z</dcterms:modified>
</cp:coreProperties>
</file>