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9.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0.xml" ContentType="application/vnd.openxmlformats-officedocument.presentationml.notesSlide+xml"/>
  <Override PartName="/ppt/embeddings/oleObject10.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13.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7.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8.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60" r:id="rId4"/>
    <p:sldId id="261" r:id="rId5"/>
    <p:sldId id="262" r:id="rId6"/>
    <p:sldId id="263" r:id="rId7"/>
    <p:sldId id="264" r:id="rId8"/>
    <p:sldId id="265" r:id="rId9"/>
    <p:sldId id="266" r:id="rId10"/>
    <p:sldId id="267" r:id="rId11"/>
    <p:sldId id="270" r:id="rId12"/>
    <p:sldId id="271" r:id="rId13"/>
    <p:sldId id="272" r:id="rId14"/>
    <p:sldId id="273" r:id="rId15"/>
    <p:sldId id="274" r:id="rId16"/>
    <p:sldId id="282" r:id="rId17"/>
    <p:sldId id="284" r:id="rId18"/>
    <p:sldId id="286" r:id="rId19"/>
    <p:sldId id="287" r:id="rId20"/>
    <p:sldId id="288" r:id="rId21"/>
    <p:sldId id="289" r:id="rId22"/>
    <p:sldId id="276" r:id="rId23"/>
    <p:sldId id="277" r:id="rId24"/>
    <p:sldId id="278" r:id="rId25"/>
    <p:sldId id="279" r:id="rId26"/>
    <p:sldId id="280" r:id="rId27"/>
    <p:sldId id="281" r:id="rId28"/>
    <p:sldId id="294" r:id="rId29"/>
    <p:sldId id="292" r:id="rId30"/>
    <p:sldId id="293" r:id="rId31"/>
    <p:sldId id="295" r:id="rId32"/>
    <p:sldId id="296" r:id="rId33"/>
    <p:sldId id="297" r:id="rId34"/>
    <p:sldId id="291"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p:cViewPr varScale="1">
        <p:scale>
          <a:sx n="122" d="100"/>
          <a:sy n="122" d="100"/>
        </p:scale>
        <p:origin x="-1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C7DD3E-9152-40F7-8222-8E14FA855B8F}" type="datetimeFigureOut">
              <a:rPr lang="en-US" smtClean="0"/>
              <a:t>4/10/18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75169-D753-49F3-A74C-AACC6E31DCAF}" type="slidenum">
              <a:rPr lang="en-US" smtClean="0"/>
              <a:t>‹#›</a:t>
            </a:fld>
            <a:endParaRPr lang="en-US"/>
          </a:p>
        </p:txBody>
      </p:sp>
    </p:spTree>
    <p:extLst>
      <p:ext uri="{BB962C8B-B14F-4D97-AF65-F5344CB8AC3E}">
        <p14:creationId xmlns:p14="http://schemas.microsoft.com/office/powerpoint/2010/main" val="157652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8799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90159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7617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7052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53967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5763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70565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02056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63025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83481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65928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9877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30454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27603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5907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4717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65455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1272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3125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B8BF54-6F96-4B6E-A8E8-549335A3310C}" type="datetime1">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319547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5DA39C-9B80-4C8D-82D9-6A7A3621C492}" type="datetime1">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36751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E657DF-A16C-4E70-B78B-E6E8E69BB955}" type="datetime1">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93973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997D52-121E-4977-9936-B99034F70F3E}" type="datetime1">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84776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0AEC1-F4C7-4888-9D6D-EE0CA1034EC9}" type="datetime1">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44238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C9DCC9-0F48-4201-865D-B2E7DB732E4D}" type="datetime1">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411157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2E3054-D25E-440C-A294-C55FE21EF66C}" type="datetime1">
              <a:rPr lang="en-US" smtClean="0"/>
              <a:t>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36515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7E2D6D-E80C-4177-A96E-051A89AA9996}" type="datetime1">
              <a:rPr lang="en-US" smtClean="0"/>
              <a:t>4/10/18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420152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69348-B08C-4CFB-A56A-DCFF204B2FC8}" type="datetime1">
              <a:rPr lang="en-US" smtClean="0"/>
              <a:t>4/10/18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33484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693CF-32E2-4511-B58C-10DE3092CDC8}" type="datetime1">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4773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9C2D1E-EC92-4524-B468-85987A9B61E7}" type="datetime1">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8328422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A74B8-68D0-455F-82AA-86C17831DE84}" type="datetime1">
              <a:rPr lang="en-US" smtClean="0"/>
              <a:t>4/10/18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92AFD-08A7-429B-863F-010284A09610}" type="slidenum">
              <a:rPr lang="en-US" smtClean="0"/>
              <a:t>‹#›</a:t>
            </a:fld>
            <a:endParaRPr lang="en-US"/>
          </a:p>
        </p:txBody>
      </p:sp>
    </p:spTree>
    <p:extLst>
      <p:ext uri="{BB962C8B-B14F-4D97-AF65-F5344CB8AC3E}">
        <p14:creationId xmlns:p14="http://schemas.microsoft.com/office/powerpoint/2010/main" val="4058963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7.png"/><Relationship Id="rId5" Type="http://schemas.openxmlformats.org/officeDocument/2006/relationships/oleObject" Target="../embeddings/oleObject5.bin"/><Relationship Id="rId6" Type="http://schemas.openxmlformats.org/officeDocument/2006/relationships/image" Target="../media/image5.wmf"/><Relationship Id="rId7" Type="http://schemas.openxmlformats.org/officeDocument/2006/relationships/oleObject" Target="../embeddings/oleObject6.bin"/><Relationship Id="rId8"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7.bin"/><Relationship Id="rId5" Type="http://schemas.openxmlformats.org/officeDocument/2006/relationships/image" Target="../media/image7.wmf"/><Relationship Id="rId6" Type="http://schemas.openxmlformats.org/officeDocument/2006/relationships/oleObject" Target="../embeddings/oleObject8.bin"/><Relationship Id="rId7" Type="http://schemas.openxmlformats.org/officeDocument/2006/relationships/image" Target="../media/image8.wmf"/><Relationship Id="rId8" Type="http://schemas.openxmlformats.org/officeDocument/2006/relationships/oleObject" Target="../embeddings/oleObject9.bin"/><Relationship Id="rId9"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0.bin"/><Relationship Id="rId5"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1.bin"/><Relationship Id="rId5" Type="http://schemas.openxmlformats.org/officeDocument/2006/relationships/image" Target="../media/image11.wmf"/><Relationship Id="rId6" Type="http://schemas.openxmlformats.org/officeDocument/2006/relationships/oleObject" Target="../embeddings/oleObject12.bin"/><Relationship Id="rId7" Type="http://schemas.openxmlformats.org/officeDocument/2006/relationships/image" Target="../media/image12.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3.bin"/><Relationship Id="rId5" Type="http://schemas.openxmlformats.org/officeDocument/2006/relationships/image" Target="../media/image13.wmf"/><Relationship Id="rId6" Type="http://schemas.openxmlformats.org/officeDocument/2006/relationships/oleObject" Target="../embeddings/oleObject14.bin"/><Relationship Id="rId7" Type="http://schemas.openxmlformats.org/officeDocument/2006/relationships/image" Target="../media/image14.wmf"/><Relationship Id="rId8" Type="http://schemas.openxmlformats.org/officeDocument/2006/relationships/oleObject" Target="../embeddings/oleObject15.bin"/><Relationship Id="rId9" Type="http://schemas.openxmlformats.org/officeDocument/2006/relationships/image" Target="../media/image15.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6.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7.bin"/><Relationship Id="rId5" Type="http://schemas.openxmlformats.org/officeDocument/2006/relationships/image" Target="../media/image26.png"/><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8.bin"/><Relationship Id="rId5" Type="http://schemas.openxmlformats.org/officeDocument/2006/relationships/image" Target="../media/image28.png"/><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5.wmf"/><Relationship Id="rId5" Type="http://schemas.openxmlformats.org/officeDocument/2006/relationships/oleObject" Target="../embeddings/oleObject20.bin"/><Relationship Id="rId6" Type="http://schemas.openxmlformats.org/officeDocument/2006/relationships/image" Target="../media/image36.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 Id="rId9" Type="http://schemas.openxmlformats.org/officeDocument/2006/relationships/image" Target="../media/image3.wmf"/><Relationship Id="rId10" Type="http://schemas.openxmlformats.org/officeDocument/2006/relationships/oleObject" Target="../embeddings/oleObject4.bin"/><Relationship Id="rId11"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14: </a:t>
            </a:r>
            <a:r>
              <a:rPr lang="en-US" sz="3600" b="1" dirty="0">
                <a:solidFill>
                  <a:srgbClr val="000099"/>
                </a:solidFill>
                <a:latin typeface="Palatino Linotype" pitchFamily="18" charset="0"/>
                <a:ea typeface="Cambria Math" pitchFamily="18" charset="0"/>
              </a:rPr>
              <a:t>Independent Sample </a:t>
            </a:r>
            <a:r>
              <a:rPr lang="en-US" sz="3600" b="1" i="1" dirty="0">
                <a:solidFill>
                  <a:srgbClr val="000099"/>
                </a:solidFill>
                <a:latin typeface="Palatino Linotype" pitchFamily="18" charset="0"/>
                <a:ea typeface="Cambria Math" pitchFamily="18" charset="0"/>
              </a:rPr>
              <a:t>t</a:t>
            </a:r>
            <a:r>
              <a:rPr lang="en-US" sz="3600" b="1" dirty="0">
                <a:solidFill>
                  <a:srgbClr val="000099"/>
                </a:solidFill>
                <a:latin typeface="Palatino Linotype" pitchFamily="18" charset="0"/>
                <a:ea typeface="Cambria Math" pitchFamily="18" charset="0"/>
              </a:rPr>
              <a:t>-test</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5" name="Slide Number Placeholder 4"/>
          <p:cNvSpPr>
            <a:spLocks noGrp="1"/>
          </p:cNvSpPr>
          <p:nvPr>
            <p:ph type="sldNum" sz="quarter" idx="12"/>
          </p:nvPr>
        </p:nvSpPr>
        <p:spPr/>
        <p:txBody>
          <a:bodyPr/>
          <a:lstStyle/>
          <a:p>
            <a:fld id="{19892AFD-08A7-429B-863F-010284A09610}" type="slidenum">
              <a:rPr lang="en-US" smtClean="0"/>
              <a:t>1</a:t>
            </a:fld>
            <a:endParaRPr lang="en-US"/>
          </a:p>
        </p:txBody>
      </p:sp>
    </p:spTree>
    <p:extLst>
      <p:ext uri="{BB962C8B-B14F-4D97-AF65-F5344CB8AC3E}">
        <p14:creationId xmlns:p14="http://schemas.microsoft.com/office/powerpoint/2010/main" val="100658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5" name="Rectangle 3"/>
              <p:cNvSpPr>
                <a:spLocks noGrp="1" noChangeArrowheads="1"/>
              </p:cNvSpPr>
              <p:nvPr>
                <p:ph type="body" idx="4294967295"/>
              </p:nvPr>
            </p:nvSpPr>
            <p:spPr>
              <a:xfrm>
                <a:off x="457200" y="1066800"/>
                <a:ext cx="8305800" cy="5029200"/>
              </a:xfrm>
            </p:spPr>
            <p:txBody>
              <a:bodyPr>
                <a:normAutofit fontScale="92500"/>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The statistic corresponding to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1</a:t>
                </a:r>
                <a:r>
                  <a:rPr lang="en-US" altLang="zh-CN" sz="2400" dirty="0">
                    <a:latin typeface="Palatino Linotype" pitchFamily="18" charset="0"/>
                    <a:ea typeface="宋体" pitchFamily="2" charset="-122"/>
                  </a:rPr>
                  <a:t> -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2</a:t>
                </a:r>
                <a:r>
                  <a:rPr lang="en-US" altLang="zh-CN" sz="2400" dirty="0">
                    <a:latin typeface="Palatino Linotype" pitchFamily="18" charset="0"/>
                    <a:ea typeface="宋体" pitchFamily="2" charset="-122"/>
                  </a:rPr>
                  <a:t>:  </a:t>
                </a:r>
                <a14:m/>
                <a:r>
                  <a:rPr lang="en-US" altLang="zh-CN" sz="2400" dirty="0">
                    <a:latin typeface="Palatino Linotype" pitchFamily="18" charset="0"/>
                    <a:ea typeface="宋体" pitchFamily="2" charset="-122"/>
                  </a:rPr>
                  <a:t>-</a:t>
                </a:r>
                <a14:m/>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8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There are </a:t>
                </a:r>
                <a:r>
                  <a:rPr lang="en-US" altLang="zh-CN" sz="2400" u="sng" dirty="0">
                    <a:latin typeface="Palatino Linotype" pitchFamily="18" charset="0"/>
                    <a:ea typeface="宋体" pitchFamily="2" charset="-122"/>
                  </a:rPr>
                  <a:t>three general properties </a:t>
                </a:r>
                <a:r>
                  <a:rPr lang="en-US" altLang="zh-CN" sz="2400" dirty="0">
                    <a:latin typeface="Palatino Linotype" pitchFamily="18" charset="0"/>
                    <a:ea typeface="宋体" pitchFamily="2" charset="-122"/>
                  </a:rPr>
                  <a:t>which define the sampling distribution of </a:t>
                </a:r>
                <a14:m/>
                <a:r>
                  <a:rPr lang="en-US" altLang="zh-CN" sz="2400" dirty="0">
                    <a:latin typeface="Palatino Linotype" pitchFamily="18" charset="0"/>
                    <a:ea typeface="宋体" pitchFamily="2" charset="-122"/>
                  </a:rPr>
                  <a:t>-</a:t>
                </a:r>
                <a14:m/>
                <a:endParaRPr lang="en-US" altLang="zh-CN" sz="2400" b="0" dirty="0">
                  <a:latin typeface="Palatino Linotype" pitchFamily="18" charset="0"/>
                  <a:ea typeface="宋体" pitchFamily="2" charset="-122"/>
                </a:endParaRPr>
              </a:p>
              <a:p>
                <a:pPr lvl="1">
                  <a:spcBef>
                    <a:spcPct val="0"/>
                  </a:spcBef>
                </a:pPr>
                <a:r>
                  <a:rPr lang="en-US" altLang="zh-CN" sz="2400" dirty="0">
                    <a:latin typeface="Palatino Linotype" pitchFamily="18" charset="0"/>
                    <a:ea typeface="宋体" pitchFamily="2" charset="-122"/>
                  </a:rPr>
                  <a:t>The distribution of  </a:t>
                </a:r>
                <a14:m/>
                <a:r>
                  <a:rPr lang="en-US" altLang="zh-CN" sz="2400" dirty="0">
                    <a:latin typeface="Palatino Linotype" pitchFamily="18" charset="0"/>
                    <a:ea typeface="宋体" pitchFamily="2" charset="-122"/>
                  </a:rPr>
                  <a:t>-</a:t>
                </a:r>
                <a14:m/>
                <a:r>
                  <a:rPr lang="en-US" altLang="zh-CN" sz="2400" dirty="0">
                    <a:latin typeface="Palatino Linotype" pitchFamily="18" charset="0"/>
                    <a:ea typeface="宋体" pitchFamily="2" charset="-122"/>
                  </a:rPr>
                  <a:t> is normally distributed</a:t>
                </a:r>
              </a:p>
              <a:p>
                <a:pPr lvl="1">
                  <a:spcBef>
                    <a:spcPct val="0"/>
                  </a:spcBef>
                </a:pPr>
                <a:r>
                  <a:rPr lang="en-US" altLang="zh-CN" sz="2400" dirty="0">
                    <a:latin typeface="Palatino Linotype" pitchFamily="18" charset="0"/>
                    <a:ea typeface="宋体" pitchFamily="2" charset="-122"/>
                  </a:rPr>
                  <a:t>The mean</a:t>
                </a:r>
                <a:r>
                  <a:rPr lang="en-US" altLang="zh-CN" sz="2400" i="1" dirty="0">
                    <a:latin typeface="Palatino Linotype" pitchFamily="18" charset="0"/>
                    <a:ea typeface="宋体" pitchFamily="2" charset="-122"/>
                  </a:rPr>
                  <a:t> </a:t>
                </a:r>
                <a:r>
                  <a:rPr lang="en-US" altLang="zh-CN" sz="2400" dirty="0">
                    <a:latin typeface="Palatino Linotype" pitchFamily="18" charset="0"/>
                    <a:ea typeface="宋体" pitchFamily="2" charset="-122"/>
                  </a:rPr>
                  <a:t>of the sampling distribution is: </a:t>
                </a:r>
              </a:p>
              <a:p>
                <a:pPr lvl="1">
                  <a:spcBef>
                    <a:spcPct val="0"/>
                  </a:spcBef>
                </a:pPr>
                <a:endParaRPr lang="en-US" altLang="zh-CN" sz="2400" dirty="0">
                  <a:latin typeface="Palatino Linotype" pitchFamily="18" charset="0"/>
                  <a:ea typeface="宋体" pitchFamily="2" charset="-122"/>
                </a:endParaRPr>
              </a:p>
              <a:p>
                <a:pPr lvl="1">
                  <a:spcBef>
                    <a:spcPct val="0"/>
                  </a:spcBef>
                </a:pPr>
                <a:endParaRPr lang="en-US" altLang="zh-CN" sz="2400" dirty="0">
                  <a:latin typeface="Palatino Linotype" pitchFamily="18" charset="0"/>
                  <a:ea typeface="宋体" pitchFamily="2" charset="-122"/>
                </a:endParaRPr>
              </a:p>
              <a:p>
                <a:pPr lvl="1">
                  <a:spcBef>
                    <a:spcPct val="0"/>
                  </a:spcBef>
                </a:pPr>
                <a:r>
                  <a:rPr lang="en-US" altLang="zh-CN" sz="2400" dirty="0">
                    <a:latin typeface="Palatino Linotype" pitchFamily="18" charset="0"/>
                    <a:ea typeface="宋体" pitchFamily="2" charset="-122"/>
                  </a:rPr>
                  <a:t>The standard deviation of the sampling distribution (also called the </a:t>
                </a:r>
                <a:r>
                  <a:rPr lang="en-US" altLang="zh-CN" sz="2400" u="sng" dirty="0">
                    <a:latin typeface="Palatino Linotype" pitchFamily="18" charset="0"/>
                    <a:ea typeface="宋体" pitchFamily="2" charset="-122"/>
                  </a:rPr>
                  <a:t>standard error of the difference between means</a:t>
                </a:r>
                <a:r>
                  <a:rPr lang="en-US" altLang="zh-CN" sz="2400" dirty="0">
                    <a:latin typeface="Palatino Linotype" pitchFamily="18" charset="0"/>
                    <a:ea typeface="宋体" pitchFamily="2" charset="-122"/>
                  </a:rPr>
                  <a:t>) is: </a:t>
                </a:r>
              </a:p>
            </p:txBody>
          </p:sp>
        </mc:Choice>
        <mc:Fallback xmlns="">
          <p:sp>
            <p:nvSpPr>
              <p:cNvPr id="2055" name="Rectangle 3"/>
              <p:cNvSpPr>
                <a:spLocks noGrp="1" noRot="1" noChangeAspect="1" noMove="1" noResize="1" noEditPoints="1" noAdjustHandles="1" noChangeArrowheads="1" noChangeShapeType="1" noTextEdit="1"/>
              </p:cNvSpPr>
              <p:nvPr>
                <p:ph type="body" idx="4294967295"/>
              </p:nvPr>
            </p:nvSpPr>
            <p:spPr>
              <a:xfrm>
                <a:off x="457200" y="1066800"/>
                <a:ext cx="8305800" cy="5029200"/>
              </a:xfrm>
              <a:blipFill rotWithShape="1">
                <a:blip r:embed="rId4"/>
                <a:stretch>
                  <a:fillRect l="-1101" t="-1212"/>
                </a:stretch>
              </a:blipFill>
            </p:spPr>
            <p:txBody>
              <a:bodyPr/>
              <a:lstStyle/>
              <a:p>
                <a:r>
                  <a:rPr lang="en-US">
                    <a:noFill/>
                  </a:rPr>
                  <a:t> </a:t>
                </a:r>
              </a:p>
            </p:txBody>
          </p:sp>
        </mc:Fallback>
      </mc:AlternateContent>
      <p:sp>
        <p:nvSpPr>
          <p:cNvPr id="2057" name="Text Box 6"/>
          <p:cNvSpPr txBox="1">
            <a:spLocks noChangeArrowheads="1"/>
          </p:cNvSpPr>
          <p:nvPr/>
        </p:nvSpPr>
        <p:spPr bwMode="auto">
          <a:xfrm>
            <a:off x="3048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Test statistic</a:t>
            </a:r>
          </a:p>
        </p:txBody>
      </p:sp>
      <p:sp>
        <p:nvSpPr>
          <p:cNvPr id="2058"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9"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60" name="Rectangle 10"/>
          <p:cNvSpPr>
            <a:spLocks noChangeArrowheads="1"/>
          </p:cNvSpPr>
          <p:nvPr/>
        </p:nvSpPr>
        <p:spPr bwMode="auto">
          <a:xfrm>
            <a:off x="0" y="3134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61" name="Rectangle 12"/>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053" name="Object 11"/>
          <p:cNvGraphicFramePr>
            <a:graphicFrameLocks noChangeAspect="1"/>
          </p:cNvGraphicFramePr>
          <p:nvPr>
            <p:extLst>
              <p:ext uri="{D42A27DB-BD31-4B8C-83A1-F6EECF244321}">
                <p14:modId xmlns:p14="http://schemas.microsoft.com/office/powerpoint/2010/main" val="2213128754"/>
              </p:ext>
            </p:extLst>
          </p:nvPr>
        </p:nvGraphicFramePr>
        <p:xfrm>
          <a:off x="2971800" y="3176588"/>
          <a:ext cx="2128838" cy="506413"/>
        </p:xfrm>
        <a:graphic>
          <a:graphicData uri="http://schemas.openxmlformats.org/presentationml/2006/ole">
            <mc:AlternateContent xmlns:mc="http://schemas.openxmlformats.org/markup-compatibility/2006">
              <mc:Choice xmlns:v="urn:schemas-microsoft-com:vml" Requires="v">
                <p:oleObj spid="_x0000_s2198" name="Equation" r:id="rId5" imgW="1028520" imgH="241200" progId="Equation.3">
                  <p:embed/>
                </p:oleObj>
              </mc:Choice>
              <mc:Fallback>
                <p:oleObj name="Equation" r:id="rId5" imgW="102852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176588"/>
                        <a:ext cx="2128838"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2" name="Rectangle 14"/>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28984418"/>
              </p:ext>
            </p:extLst>
          </p:nvPr>
        </p:nvGraphicFramePr>
        <p:xfrm>
          <a:off x="2971800" y="5105400"/>
          <a:ext cx="2286000" cy="919113"/>
        </p:xfrm>
        <a:graphic>
          <a:graphicData uri="http://schemas.openxmlformats.org/presentationml/2006/ole">
            <mc:AlternateContent xmlns:mc="http://schemas.openxmlformats.org/markup-compatibility/2006">
              <mc:Choice xmlns:v="urn:schemas-microsoft-com:vml" Requires="v">
                <p:oleObj spid="_x0000_s2199" name="Equation" r:id="rId7" imgW="1231560" imgH="495000" progId="Equation.DSMT4">
                  <p:embed/>
                </p:oleObj>
              </mc:Choice>
              <mc:Fallback>
                <p:oleObj name="Equation" r:id="rId7" imgW="1231560" imgH="495000" progId="Equation.DSMT4">
                  <p:embed/>
                  <p:pic>
                    <p:nvPicPr>
                      <p:cNvPr id="0" name=""/>
                      <p:cNvPicPr/>
                      <p:nvPr/>
                    </p:nvPicPr>
                    <p:blipFill>
                      <a:blip r:embed="rId8"/>
                      <a:stretch>
                        <a:fillRect/>
                      </a:stretch>
                    </p:blipFill>
                    <p:spPr>
                      <a:xfrm>
                        <a:off x="2971800" y="5105400"/>
                        <a:ext cx="2286000" cy="919113"/>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10</a:t>
            </a:fld>
            <a:endParaRPr lang="en-US"/>
          </a:p>
        </p:txBody>
      </p:sp>
    </p:spTree>
    <p:extLst>
      <p:ext uri="{BB962C8B-B14F-4D97-AF65-F5344CB8AC3E}">
        <p14:creationId xmlns:p14="http://schemas.microsoft.com/office/powerpoint/2010/main" val="3487407448"/>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3"/>
          <p:cNvSpPr>
            <a:spLocks noGrp="1" noChangeArrowheads="1"/>
          </p:cNvSpPr>
          <p:nvPr>
            <p:ph type="body" idx="4294967295"/>
          </p:nvPr>
        </p:nvSpPr>
        <p:spPr>
          <a:xfrm>
            <a:off x="457200" y="1143000"/>
            <a:ext cx="8305800" cy="4953000"/>
          </a:xfrm>
        </p:spPr>
        <p:txBody>
          <a:bodyPr/>
          <a:lstStyle/>
          <a:p>
            <a:pPr marL="0" indent="0">
              <a:spcBef>
                <a:spcPts val="0"/>
              </a:spcBef>
              <a:buFont typeface="Wingdings 3" pitchFamily="18" charset="2"/>
              <a:buNone/>
              <a:defRPr/>
            </a:pPr>
            <a:r>
              <a:rPr lang="en-US" altLang="zh-CN" sz="2400" dirty="0">
                <a:latin typeface="Palatino Linotype" pitchFamily="18" charset="0"/>
                <a:ea typeface="宋体" pitchFamily="2" charset="-122"/>
              </a:rPr>
              <a:t>Typically, we do not know     and        since they are population parameters, so we </a:t>
            </a:r>
            <a:r>
              <a:rPr lang="en-US" altLang="zh-CN" sz="2400" u="sng" dirty="0">
                <a:latin typeface="Palatino Linotype" pitchFamily="18" charset="0"/>
                <a:ea typeface="宋体" pitchFamily="2" charset="-122"/>
              </a:rPr>
              <a:t>MUST</a:t>
            </a:r>
            <a:r>
              <a:rPr lang="en-US" altLang="zh-CN" sz="2400" dirty="0">
                <a:latin typeface="Palatino Linotype" pitchFamily="18" charset="0"/>
                <a:ea typeface="宋体" pitchFamily="2" charset="-122"/>
              </a:rPr>
              <a:t> estimate the value of the standard error of the difference between means using the sample variances:</a:t>
            </a:r>
          </a:p>
          <a:p>
            <a:pPr marL="623888" indent="-514350">
              <a:defRPr/>
            </a:pPr>
            <a:endParaRPr lang="en-US" altLang="zh-CN" sz="2800" dirty="0">
              <a:solidFill>
                <a:schemeClr val="tx2"/>
              </a:solidFill>
              <a:latin typeface="Palatino Linotype" pitchFamily="18" charset="0"/>
              <a:ea typeface="宋体" pitchFamily="2" charset="-122"/>
            </a:endParaRPr>
          </a:p>
          <a:p>
            <a:pPr marL="623888" indent="-514350">
              <a:defRPr/>
            </a:pPr>
            <a:endParaRPr lang="en-US" altLang="zh-CN" sz="2800" dirty="0">
              <a:solidFill>
                <a:schemeClr val="tx2"/>
              </a:solidFill>
              <a:latin typeface="Palatino Linotype" pitchFamily="18" charset="0"/>
              <a:ea typeface="宋体" pitchFamily="2" charset="-122"/>
            </a:endParaRPr>
          </a:p>
          <a:p>
            <a:pPr marL="0" indent="0">
              <a:spcBef>
                <a:spcPct val="0"/>
              </a:spcBef>
              <a:buFont typeface="Wingdings 3" pitchFamily="18" charset="2"/>
              <a:buNone/>
              <a:defRPr/>
            </a:pPr>
            <a:endParaRPr lang="en-US" altLang="zh-CN" sz="2400" dirty="0">
              <a:solidFill>
                <a:srgbClr val="FF0000"/>
              </a:solidFill>
              <a:latin typeface="Palatino Linotype" pitchFamily="18" charset="0"/>
              <a:ea typeface="宋体" pitchFamily="2" charset="-122"/>
            </a:endParaRPr>
          </a:p>
          <a:p>
            <a:pPr marL="0" indent="0">
              <a:spcBef>
                <a:spcPct val="0"/>
              </a:spcBef>
              <a:buFont typeface="Wingdings 3" pitchFamily="18" charset="2"/>
              <a:buNone/>
              <a:defRPr/>
            </a:pPr>
            <a:r>
              <a:rPr lang="en-US" altLang="zh-CN" sz="2400" dirty="0">
                <a:solidFill>
                  <a:srgbClr val="C00000"/>
                </a:solidFill>
                <a:latin typeface="Palatino Linotype" pitchFamily="18" charset="0"/>
                <a:ea typeface="宋体" pitchFamily="2" charset="-122"/>
              </a:rPr>
              <a:t>Note:</a:t>
            </a:r>
          </a:p>
          <a:p>
            <a:pPr marL="0" indent="0">
              <a:spcBef>
                <a:spcPct val="0"/>
              </a:spcBef>
              <a:buFont typeface="Wingdings 3" pitchFamily="18" charset="2"/>
              <a:buNone/>
              <a:defRPr/>
            </a:pPr>
            <a:r>
              <a:rPr lang="en-US" altLang="zh-CN" sz="2400" dirty="0">
                <a:latin typeface="Palatino Linotype" pitchFamily="18" charset="0"/>
                <a:ea typeface="宋体" pitchFamily="2" charset="-122"/>
              </a:rPr>
              <a:t>The </a:t>
            </a:r>
            <a:r>
              <a:rPr lang="en-US" altLang="zh-CN" sz="2400" u="sng" dirty="0">
                <a:latin typeface="Palatino Linotype" pitchFamily="18" charset="0"/>
                <a:ea typeface="宋体" pitchFamily="2" charset="-122"/>
              </a:rPr>
              <a:t>standard error of the difference between means </a:t>
            </a:r>
            <a:r>
              <a:rPr lang="en-US" altLang="zh-CN" sz="2400" dirty="0">
                <a:latin typeface="Palatino Linotype" pitchFamily="18" charset="0"/>
                <a:ea typeface="宋体" pitchFamily="2" charset="-122"/>
              </a:rPr>
              <a:t>is a measure of how much sample fluctuation one would observe if drawing different data sets. </a:t>
            </a:r>
          </a:p>
          <a:p>
            <a:pPr marL="623888" indent="-514350">
              <a:defRPr/>
            </a:pPr>
            <a:endParaRPr lang="en-US" altLang="zh-CN" sz="2400" dirty="0">
              <a:solidFill>
                <a:schemeClr val="tx2"/>
              </a:solidFill>
              <a:latin typeface="Palatino Linotype" pitchFamily="18" charset="0"/>
              <a:ea typeface="宋体" pitchFamily="2" charset="-122"/>
            </a:endParaRPr>
          </a:p>
        </p:txBody>
      </p:sp>
      <p:sp>
        <p:nvSpPr>
          <p:cNvPr id="3080" name="Rectangle 6"/>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3074" name="Object 5"/>
          <p:cNvGraphicFramePr>
            <a:graphicFrameLocks noChangeAspect="1"/>
          </p:cNvGraphicFramePr>
          <p:nvPr>
            <p:extLst>
              <p:ext uri="{D42A27DB-BD31-4B8C-83A1-F6EECF244321}">
                <p14:modId xmlns:p14="http://schemas.microsoft.com/office/powerpoint/2010/main" val="2239554327"/>
              </p:ext>
            </p:extLst>
          </p:nvPr>
        </p:nvGraphicFramePr>
        <p:xfrm>
          <a:off x="4098628" y="1219200"/>
          <a:ext cx="365125" cy="381000"/>
        </p:xfrm>
        <a:graphic>
          <a:graphicData uri="http://schemas.openxmlformats.org/presentationml/2006/ole">
            <mc:AlternateContent xmlns:mc="http://schemas.openxmlformats.org/markup-compatibility/2006">
              <mc:Choice xmlns:v="urn:schemas-microsoft-com:vml" Requires="v">
                <p:oleObj spid="_x0000_s3289" name="Equation" r:id="rId4" imgW="215806" imgH="228501" progId="Equation.DSMT4">
                  <p:embed/>
                </p:oleObj>
              </mc:Choice>
              <mc:Fallback>
                <p:oleObj name="Equation" r:id="rId4" imgW="215806"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628" y="1219200"/>
                        <a:ext cx="3651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3075" name="Object 7"/>
          <p:cNvGraphicFramePr>
            <a:graphicFrameLocks noChangeAspect="1"/>
          </p:cNvGraphicFramePr>
          <p:nvPr>
            <p:extLst>
              <p:ext uri="{D42A27DB-BD31-4B8C-83A1-F6EECF244321}">
                <p14:modId xmlns:p14="http://schemas.microsoft.com/office/powerpoint/2010/main" val="608947683"/>
              </p:ext>
            </p:extLst>
          </p:nvPr>
        </p:nvGraphicFramePr>
        <p:xfrm>
          <a:off x="5105400" y="1143000"/>
          <a:ext cx="457200" cy="401638"/>
        </p:xfrm>
        <a:graphic>
          <a:graphicData uri="http://schemas.openxmlformats.org/presentationml/2006/ole">
            <mc:AlternateContent xmlns:mc="http://schemas.openxmlformats.org/markup-compatibility/2006">
              <mc:Choice xmlns:v="urn:schemas-microsoft-com:vml" Requires="v">
                <p:oleObj spid="_x0000_s3290" name="Equation" r:id="rId6" imgW="215806" imgH="228501" progId="Equation.DSMT4">
                  <p:embed/>
                </p:oleObj>
              </mc:Choice>
              <mc:Fallback>
                <p:oleObj name="Equation" r:id="rId6" imgW="215806"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143000"/>
                        <a:ext cx="4572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 name="Rectangle 12"/>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71231251"/>
              </p:ext>
            </p:extLst>
          </p:nvPr>
        </p:nvGraphicFramePr>
        <p:xfrm>
          <a:off x="2819400" y="2797139"/>
          <a:ext cx="2362200" cy="1035121"/>
        </p:xfrm>
        <a:graphic>
          <a:graphicData uri="http://schemas.openxmlformats.org/presentationml/2006/ole">
            <mc:AlternateContent xmlns:mc="http://schemas.openxmlformats.org/markup-compatibility/2006">
              <mc:Choice xmlns:v="urn:schemas-microsoft-com:vml" Requires="v">
                <p:oleObj spid="_x0000_s3291" name="Equation" r:id="rId8" imgW="1130040" imgH="495000" progId="Equation.DSMT4">
                  <p:embed/>
                </p:oleObj>
              </mc:Choice>
              <mc:Fallback>
                <p:oleObj name="Equation" r:id="rId8" imgW="1130040" imgH="495000" progId="Equation.DSMT4">
                  <p:embed/>
                  <p:pic>
                    <p:nvPicPr>
                      <p:cNvPr id="0" name=""/>
                      <p:cNvPicPr/>
                      <p:nvPr/>
                    </p:nvPicPr>
                    <p:blipFill>
                      <a:blip r:embed="rId9"/>
                      <a:stretch>
                        <a:fillRect/>
                      </a:stretch>
                    </p:blipFill>
                    <p:spPr>
                      <a:xfrm>
                        <a:off x="2819400" y="2797139"/>
                        <a:ext cx="2362200" cy="1035121"/>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11</a:t>
            </a:fld>
            <a:endParaRPr lang="en-US"/>
          </a:p>
        </p:txBody>
      </p:sp>
    </p:spTree>
    <p:extLst>
      <p:ext uri="{BB962C8B-B14F-4D97-AF65-F5344CB8AC3E}">
        <p14:creationId xmlns:p14="http://schemas.microsoft.com/office/powerpoint/2010/main" val="3657109837"/>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3"/>
          <p:cNvSpPr>
            <a:spLocks noGrp="1" noChangeArrowheads="1"/>
          </p:cNvSpPr>
          <p:nvPr>
            <p:ph type="body" idx="4294967295"/>
          </p:nvPr>
        </p:nvSpPr>
        <p:spPr>
          <a:xfrm>
            <a:off x="419100" y="1752600"/>
            <a:ext cx="8496300" cy="4572000"/>
          </a:xfrm>
        </p:spPr>
        <p:txBody>
          <a:bodyPr/>
          <a:lstStyle/>
          <a:p>
            <a:pPr marL="0" indent="0">
              <a:spcBef>
                <a:spcPts val="0"/>
              </a:spcBef>
              <a:buFont typeface="Wingdings 3" pitchFamily="18" charset="2"/>
              <a:buNone/>
              <a:defRPr/>
            </a:pPr>
            <a:r>
              <a:rPr lang="en-US" altLang="zh-CN" sz="2400" dirty="0">
                <a:latin typeface="Palatino Linotype" pitchFamily="18" charset="0"/>
                <a:ea typeface="宋体" pitchFamily="2" charset="-122"/>
              </a:rPr>
              <a:t>1. Scores on the dependent variable are measured independently both </a:t>
            </a:r>
            <a:r>
              <a:rPr lang="en-US" altLang="zh-CN" sz="2400" u="sng" dirty="0">
                <a:latin typeface="Palatino Linotype" pitchFamily="18" charset="0"/>
                <a:ea typeface="宋体" pitchFamily="2" charset="-122"/>
              </a:rPr>
              <a:t>within</a:t>
            </a:r>
            <a:r>
              <a:rPr lang="en-US" altLang="zh-CN" sz="2400" dirty="0">
                <a:latin typeface="Palatino Linotype" pitchFamily="18" charset="0"/>
                <a:ea typeface="宋体" pitchFamily="2" charset="-122"/>
              </a:rPr>
              <a:t> and </a:t>
            </a:r>
            <a:r>
              <a:rPr lang="en-US" altLang="zh-CN" sz="2400" u="sng" dirty="0">
                <a:latin typeface="Palatino Linotype" pitchFamily="18" charset="0"/>
                <a:ea typeface="宋体" pitchFamily="2" charset="-122"/>
              </a:rPr>
              <a:t>across</a:t>
            </a:r>
            <a:r>
              <a:rPr lang="en-US" altLang="zh-CN" sz="2400" dirty="0">
                <a:latin typeface="Palatino Linotype" pitchFamily="18" charset="0"/>
                <a:ea typeface="宋体" pitchFamily="2" charset="-122"/>
              </a:rPr>
              <a:t> treatments </a:t>
            </a:r>
          </a:p>
          <a:p>
            <a:pPr marL="457200" indent="-457200">
              <a:spcBef>
                <a:spcPts val="0"/>
              </a:spcBef>
              <a:buFont typeface="Wingdings 3" pitchFamily="18" charset="2"/>
              <a:buAutoNum type="arabicPeriod"/>
              <a:defRPr/>
            </a:pPr>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r>
              <a:rPr lang="en-US" altLang="zh-CN" sz="2400" dirty="0">
                <a:latin typeface="Palatino Linotype" pitchFamily="18" charset="0"/>
                <a:ea typeface="宋体" pitchFamily="2" charset="-122"/>
              </a:rPr>
              <a:t>2. Scores on the dependent variable are normally distributed in each population (i.e. each treatment group)</a:t>
            </a:r>
          </a:p>
          <a:p>
            <a:pPr marL="0" indent="0">
              <a:spcBef>
                <a:spcPts val="0"/>
              </a:spcBef>
              <a:buFont typeface="Wingdings 3" pitchFamily="18" charset="2"/>
              <a:buNone/>
              <a:defRPr/>
            </a:pPr>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r>
              <a:rPr lang="en-US" altLang="zh-CN" sz="2400" dirty="0">
                <a:latin typeface="Palatino Linotype" pitchFamily="18" charset="0"/>
                <a:ea typeface="宋体" pitchFamily="2" charset="-122"/>
              </a:rPr>
              <a:t>3. Homogeneity of variance, the variances in the two populations from which the samples are drawn are the same. In symbolic notation</a:t>
            </a:r>
          </a:p>
          <a:p>
            <a:pPr marL="623888" indent="-514350">
              <a:buFont typeface="Wingdings 3" pitchFamily="18" charset="2"/>
              <a:buAutoNum type="arabicPeriod"/>
              <a:defRPr/>
            </a:pPr>
            <a:endParaRPr lang="en-US" altLang="zh-CN" sz="2500" dirty="0">
              <a:latin typeface="Palatino Linotype" pitchFamily="18" charset="0"/>
              <a:ea typeface="宋体" pitchFamily="2" charset="-122"/>
            </a:endParaRPr>
          </a:p>
        </p:txBody>
      </p:sp>
      <p:sp>
        <p:nvSpPr>
          <p:cNvPr id="4102" name="Text Box 6"/>
          <p:cNvSpPr txBox="1">
            <a:spLocks noChangeArrowheads="1"/>
          </p:cNvSpPr>
          <p:nvPr/>
        </p:nvSpPr>
        <p:spPr bwMode="auto">
          <a:xfrm>
            <a:off x="228600" y="152400"/>
            <a:ext cx="868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Underlying Assumptions for the Two Sample </a:t>
            </a:r>
            <a:r>
              <a:rPr lang="en-US" altLang="zh-CN" sz="3600" i="1" dirty="0">
                <a:solidFill>
                  <a:srgbClr val="000099"/>
                </a:solidFill>
                <a:latin typeface="Palatino Linotype" pitchFamily="18" charset="0"/>
                <a:ea typeface="Cambria Math" pitchFamily="18" charset="0"/>
                <a:cs typeface="+mj-cs"/>
              </a:rPr>
              <a:t>t</a:t>
            </a:r>
            <a:r>
              <a:rPr lang="en-US" altLang="zh-CN" sz="3600" dirty="0">
                <a:solidFill>
                  <a:srgbClr val="000099"/>
                </a:solidFill>
                <a:latin typeface="Palatino Linotype" pitchFamily="18" charset="0"/>
                <a:ea typeface="Cambria Math" pitchFamily="18" charset="0"/>
                <a:cs typeface="+mj-cs"/>
              </a:rPr>
              <a:t> Test for Independent Groups</a:t>
            </a:r>
          </a:p>
          <a:p>
            <a:pPr>
              <a:spcBef>
                <a:spcPct val="50000"/>
              </a:spcBef>
            </a:pPr>
            <a:endParaRPr lang="en-US" altLang="zh-CN" sz="3200" b="0" dirty="0">
              <a:solidFill>
                <a:schemeClr val="tx1"/>
              </a:solidFill>
              <a:latin typeface="Arial" charset="0"/>
              <a:ea typeface="宋体" pitchFamily="2" charset="-122"/>
            </a:endParaRPr>
          </a:p>
        </p:txBody>
      </p:sp>
      <p:sp>
        <p:nvSpPr>
          <p:cNvPr id="4103"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5"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4098" name="Object 8"/>
          <p:cNvGraphicFramePr>
            <a:graphicFrameLocks noChangeAspect="1"/>
          </p:cNvGraphicFramePr>
          <p:nvPr>
            <p:extLst>
              <p:ext uri="{D42A27DB-BD31-4B8C-83A1-F6EECF244321}">
                <p14:modId xmlns:p14="http://schemas.microsoft.com/office/powerpoint/2010/main" val="3286825763"/>
              </p:ext>
            </p:extLst>
          </p:nvPr>
        </p:nvGraphicFramePr>
        <p:xfrm>
          <a:off x="3438525" y="4648200"/>
          <a:ext cx="1057275" cy="482600"/>
        </p:xfrm>
        <a:graphic>
          <a:graphicData uri="http://schemas.openxmlformats.org/presentationml/2006/ole">
            <mc:AlternateContent xmlns:mc="http://schemas.openxmlformats.org/markup-compatibility/2006">
              <mc:Choice xmlns:v="urn:schemas-microsoft-com:vml" Requires="v">
                <p:oleObj spid="_x0000_s4166" name="Equation" r:id="rId4" imgW="520560" imgH="241200" progId="Equation.DSMT4">
                  <p:embed/>
                </p:oleObj>
              </mc:Choice>
              <mc:Fallback>
                <p:oleObj name="Equation" r:id="rId4" imgW="520560" imgH="241200" progId="Equation.DSMT4">
                  <p:embed/>
                  <p:pic>
                    <p:nvPicPr>
                      <p:cNvPr id="0" name=""/>
                      <p:cNvPicPr>
                        <a:picLocks noChangeAspect="1" noChangeArrowheads="1"/>
                      </p:cNvPicPr>
                      <p:nvPr/>
                    </p:nvPicPr>
                    <p:blipFill>
                      <a:blip r:embed="rId5"/>
                      <a:srcRect/>
                      <a:stretch>
                        <a:fillRect/>
                      </a:stretch>
                    </p:blipFill>
                    <p:spPr bwMode="auto">
                      <a:xfrm>
                        <a:off x="3438525" y="4648200"/>
                        <a:ext cx="10572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11"/>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 name="Slide Number Placeholder 2"/>
          <p:cNvSpPr>
            <a:spLocks noGrp="1"/>
          </p:cNvSpPr>
          <p:nvPr>
            <p:ph type="sldNum" sz="quarter" idx="12"/>
          </p:nvPr>
        </p:nvSpPr>
        <p:spPr/>
        <p:txBody>
          <a:bodyPr/>
          <a:lstStyle/>
          <a:p>
            <a:fld id="{19892AFD-08A7-429B-863F-010284A09610}" type="slidenum">
              <a:rPr lang="en-US" smtClean="0"/>
              <a:t>12</a:t>
            </a:fld>
            <a:endParaRPr lang="en-US"/>
          </a:p>
        </p:txBody>
      </p:sp>
    </p:spTree>
    <p:extLst>
      <p:ext uri="{BB962C8B-B14F-4D97-AF65-F5344CB8AC3E}">
        <p14:creationId xmlns:p14="http://schemas.microsoft.com/office/powerpoint/2010/main" val="2665691357"/>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Rectangle 3"/>
              <p:cNvSpPr>
                <a:spLocks noGrp="1" noChangeArrowheads="1"/>
              </p:cNvSpPr>
              <p:nvPr>
                <p:ph type="body" idx="4294967295"/>
              </p:nvPr>
            </p:nvSpPr>
            <p:spPr>
              <a:xfrm>
                <a:off x="419100" y="1752600"/>
                <a:ext cx="8305800" cy="4572000"/>
              </a:xfrm>
            </p:spPr>
            <p:txBody>
              <a:bodyPr>
                <a:normAutofit lnSpcReduction="10000"/>
              </a:bodyPr>
              <a:lstStyle/>
              <a:p>
                <a:pPr marL="0" indent="0">
                  <a:spcBef>
                    <a:spcPct val="0"/>
                  </a:spcBef>
                  <a:buFont typeface="Wingdings 3" pitchFamily="18" charset="2"/>
                  <a:buNone/>
                </a:pPr>
                <a:r>
                  <a:rPr lang="en-US" altLang="zh-CN" sz="2400" dirty="0">
                    <a:solidFill>
                      <a:srgbClr val="C00000"/>
                    </a:solidFill>
                    <a:latin typeface="Palatino Linotype" pitchFamily="18" charset="0"/>
                    <a:ea typeface="宋体" pitchFamily="2" charset="-122"/>
                  </a:rPr>
                  <a:t>Note </a:t>
                </a:r>
              </a:p>
              <a:p>
                <a:pPr marL="0" indent="0">
                  <a:spcBef>
                    <a:spcPct val="0"/>
                  </a:spcBef>
                  <a:buFont typeface="Wingdings 3" pitchFamily="18" charset="2"/>
                  <a:buNone/>
                </a:pPr>
                <a:r>
                  <a:rPr lang="en-US" altLang="zh-CN" sz="2400" dirty="0">
                    <a:solidFill>
                      <a:schemeClr val="tx1"/>
                    </a:solidFill>
                    <a:latin typeface="Palatino Linotype" pitchFamily="18" charset="0"/>
                    <a:ea typeface="宋体" pitchFamily="2" charset="-122"/>
                  </a:rPr>
                  <a:t>When sample sizes are equal we can overlook assumption 3.  In other words if </a:t>
                </a:r>
                <a14:m/>
                <a:r>
                  <a:rPr lang="en-US" altLang="zh-CN" sz="2400" dirty="0">
                    <a:solidFill>
                      <a:schemeClr val="tx1"/>
                    </a:solidFill>
                    <a:latin typeface="Palatino Linotype" pitchFamily="18" charset="0"/>
                    <a:ea typeface="宋体" pitchFamily="2" charset="-122"/>
                  </a:rPr>
                  <a:t>= </a:t>
                </a:r>
                <a14:m/>
                <a:r>
                  <a:rPr lang="en-US" altLang="zh-CN" sz="2400" dirty="0">
                    <a:solidFill>
                      <a:schemeClr val="tx1"/>
                    </a:solidFill>
                    <a:latin typeface="Palatino Linotype" pitchFamily="18" charset="0"/>
                    <a:ea typeface="宋体" pitchFamily="2" charset="-122"/>
                  </a:rPr>
                  <a:t>, then we don’t care if the variances are equal, we can proceed with this test. Otherwise….</a:t>
                </a:r>
              </a:p>
              <a:p>
                <a:pPr marL="0" indent="0">
                  <a:spcBef>
                    <a:spcPct val="0"/>
                  </a:spcBef>
                  <a:buFont typeface="Wingdings 3" pitchFamily="18" charset="2"/>
                  <a:buNone/>
                </a:pPr>
                <a:endParaRPr lang="en-US" altLang="zh-CN" sz="2400" dirty="0">
                  <a:solidFill>
                    <a:schemeClr val="tx2"/>
                  </a:solidFill>
                  <a:latin typeface="Palatino Linotype" pitchFamily="18" charset="0"/>
                  <a:ea typeface="宋体" pitchFamily="2" charset="-122"/>
                </a:endParaRPr>
              </a:p>
              <a:p>
                <a:pPr marL="0" indent="0">
                  <a:spcBef>
                    <a:spcPct val="0"/>
                  </a:spcBef>
                  <a:buFont typeface="Wingdings 3" pitchFamily="18" charset="2"/>
                  <a:buNone/>
                </a:pPr>
                <a:r>
                  <a:rPr lang="en-US" altLang="zh-CN" sz="2400" dirty="0">
                    <a:solidFill>
                      <a:srgbClr val="C00000"/>
                    </a:solidFill>
                    <a:latin typeface="Palatino Linotype" pitchFamily="18" charset="0"/>
                    <a:ea typeface="宋体" pitchFamily="2" charset="-122"/>
                  </a:rPr>
                  <a:t>The Pooled Estimate of the Population Variance</a:t>
                </a:r>
              </a:p>
              <a:p>
                <a:pPr marL="0" indent="0">
                  <a:spcBef>
                    <a:spcPct val="0"/>
                  </a:spcBef>
                  <a:buFont typeface="Wingdings 3" pitchFamily="18" charset="2"/>
                  <a:buNone/>
                </a:pPr>
                <a:r>
                  <a:rPr lang="en-US" altLang="zh-CN" sz="2400" dirty="0">
                    <a:latin typeface="Palatino Linotype" pitchFamily="18" charset="0"/>
                    <a:ea typeface="宋体" pitchFamily="2" charset="-122"/>
                  </a:rPr>
                  <a:t>Under the assumption of homogeneity of variance, both sample variance are estimates of the </a:t>
                </a:r>
                <a:r>
                  <a:rPr lang="en-US" altLang="zh-CN" sz="2400" b="1" dirty="0">
                    <a:latin typeface="Palatino Linotype" pitchFamily="18" charset="0"/>
                    <a:ea typeface="宋体" pitchFamily="2" charset="-122"/>
                  </a:rPr>
                  <a:t>same</a:t>
                </a:r>
                <a:r>
                  <a:rPr lang="en-US" altLang="zh-CN" sz="2400" dirty="0">
                    <a:latin typeface="Palatino Linotype" pitchFamily="18" charset="0"/>
                    <a:ea typeface="宋体" pitchFamily="2" charset="-122"/>
                  </a:rPr>
                  <a:t> population variance.  Rather than we use two separate estimates for this value, we can pool them together to create a better estimate.</a:t>
                </a:r>
              </a:p>
              <a:p>
                <a:pPr marL="0" indent="0">
                  <a:spcBef>
                    <a:spcPct val="0"/>
                  </a:spcBef>
                  <a:buFont typeface="Wingdings 3" pitchFamily="18" charset="2"/>
                  <a:buNone/>
                </a:pPr>
                <a:r>
                  <a:rPr lang="en-US" altLang="zh-CN" sz="2400" u="sng" dirty="0">
                    <a:latin typeface="Palatino Linotype" pitchFamily="18" charset="0"/>
                    <a:ea typeface="宋体" pitchFamily="2" charset="-122"/>
                  </a:rPr>
                  <a:t> </a:t>
                </a: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solidFill>
                    <a:schemeClr val="tx2"/>
                  </a:solidFill>
                  <a:latin typeface="Palatino Linotype" pitchFamily="18" charset="0"/>
                  <a:ea typeface="宋体" pitchFamily="2" charset="-122"/>
                </a:endParaRPr>
              </a:p>
            </p:txBody>
          </p:sp>
        </mc:Choice>
        <mc:Fallback xmlns="">
          <p:sp>
            <p:nvSpPr>
              <p:cNvPr id="30722" name="Rectangle 3"/>
              <p:cNvSpPr>
                <a:spLocks noGrp="1" noRot="1" noChangeAspect="1" noMove="1" noResize="1" noEditPoints="1" noAdjustHandles="1" noChangeArrowheads="1" noChangeShapeType="1" noTextEdit="1"/>
              </p:cNvSpPr>
              <p:nvPr>
                <p:ph type="body" idx="4294967295"/>
              </p:nvPr>
            </p:nvSpPr>
            <p:spPr>
              <a:xfrm>
                <a:off x="419100" y="1752600"/>
                <a:ext cx="8305800" cy="4572000"/>
              </a:xfrm>
              <a:blipFill rotWithShape="1">
                <a:blip r:embed="rId3"/>
                <a:stretch>
                  <a:fillRect l="-1175" t="-1067" r="-3084"/>
                </a:stretch>
              </a:blipFill>
            </p:spPr>
            <p:txBody>
              <a:bodyPr/>
              <a:lstStyle/>
              <a:p>
                <a:r>
                  <a:rPr lang="en-US">
                    <a:noFill/>
                  </a:rPr>
                  <a:t> </a:t>
                </a:r>
              </a:p>
            </p:txBody>
          </p:sp>
        </mc:Fallback>
      </mc:AlternateContent>
      <p:sp>
        <p:nvSpPr>
          <p:cNvPr id="30724" name="Text Box 6"/>
          <p:cNvSpPr txBox="1">
            <a:spLocks noChangeArrowheads="1"/>
          </p:cNvSpPr>
          <p:nvPr/>
        </p:nvSpPr>
        <p:spPr bwMode="auto">
          <a:xfrm>
            <a:off x="152400" y="30480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Underlying Assumptions</a:t>
            </a:r>
            <a:endParaRPr lang="en-US" altLang="zh-CN" sz="3200" b="0" dirty="0">
              <a:solidFill>
                <a:schemeClr val="tx1"/>
              </a:solidFill>
              <a:latin typeface="Palatino Linotype" pitchFamily="18" charset="0"/>
              <a:ea typeface="宋体" pitchFamily="2" charset="-122"/>
            </a:endParaRPr>
          </a:p>
        </p:txBody>
      </p:sp>
      <p:sp>
        <p:nvSpPr>
          <p:cNvPr id="30725" name="Rectangle 5"/>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6"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7" name="Rectangle 7"/>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8"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9" name="Rectangle 10"/>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13</a:t>
            </a:fld>
            <a:endParaRPr lang="en-US"/>
          </a:p>
        </p:txBody>
      </p:sp>
    </p:spTree>
    <p:extLst>
      <p:ext uri="{BB962C8B-B14F-4D97-AF65-F5344CB8AC3E}">
        <p14:creationId xmlns:p14="http://schemas.microsoft.com/office/powerpoint/2010/main" val="3799122620"/>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4294967295"/>
          </p:nvPr>
        </p:nvSpPr>
        <p:spPr>
          <a:xfrm>
            <a:off x="336135" y="1676400"/>
            <a:ext cx="8534400" cy="4572000"/>
          </a:xfrm>
        </p:spPr>
        <p:txBody>
          <a:bodyPr/>
          <a:lstStyle/>
          <a:p>
            <a:pPr marL="0" lvl="1" indent="0">
              <a:spcBef>
                <a:spcPct val="0"/>
              </a:spcBef>
              <a:buFont typeface="Verdana" pitchFamily="34" charset="0"/>
              <a:buNone/>
            </a:pPr>
            <a:r>
              <a:rPr lang="en-US" altLang="zh-CN" sz="2800" dirty="0">
                <a:solidFill>
                  <a:srgbClr val="C00000"/>
                </a:solidFill>
                <a:latin typeface="Palatino Linotype" pitchFamily="18" charset="0"/>
                <a:ea typeface="宋体" pitchFamily="2" charset="-122"/>
              </a:rPr>
              <a:t>Pooled estimate of the population variance</a:t>
            </a:r>
            <a:r>
              <a:rPr lang="en-US" altLang="zh-CN" sz="2800" dirty="0">
                <a:latin typeface="Palatino Linotype" pitchFamily="18" charset="0"/>
                <a:ea typeface="宋体" pitchFamily="2" charset="-122"/>
              </a:rPr>
              <a:t> (    ): a single estimate of the population variance based on combining the data from both samples </a:t>
            </a:r>
          </a:p>
        </p:txBody>
      </p:sp>
      <p:sp>
        <p:nvSpPr>
          <p:cNvPr id="5126" name="Text Box 6"/>
          <p:cNvSpPr txBox="1">
            <a:spLocks noChangeArrowheads="1"/>
          </p:cNvSpPr>
          <p:nvPr/>
        </p:nvSpPr>
        <p:spPr bwMode="auto">
          <a:xfrm>
            <a:off x="304800" y="152400"/>
            <a:ext cx="838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The Pooled Estimate of the Population Variance </a:t>
            </a:r>
          </a:p>
          <a:p>
            <a:pPr>
              <a:spcBef>
                <a:spcPct val="50000"/>
              </a:spcBef>
            </a:pPr>
            <a:endParaRPr lang="en-US" altLang="zh-CN" sz="3200" b="0" dirty="0">
              <a:solidFill>
                <a:schemeClr val="tx1"/>
              </a:solidFill>
              <a:latin typeface="Arial" charset="0"/>
              <a:ea typeface="宋体" pitchFamily="2" charset="-122"/>
            </a:endParaRPr>
          </a:p>
        </p:txBody>
      </p:sp>
      <p:sp>
        <p:nvSpPr>
          <p:cNvPr id="5127"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2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29"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3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31"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32" name="Rectangle 11"/>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5122" name="Object 10"/>
          <p:cNvGraphicFramePr>
            <a:graphicFrameLocks noChangeAspect="1"/>
          </p:cNvGraphicFramePr>
          <p:nvPr>
            <p:extLst>
              <p:ext uri="{D42A27DB-BD31-4B8C-83A1-F6EECF244321}">
                <p14:modId xmlns:p14="http://schemas.microsoft.com/office/powerpoint/2010/main" val="2811101542"/>
              </p:ext>
            </p:extLst>
          </p:nvPr>
        </p:nvGraphicFramePr>
        <p:xfrm>
          <a:off x="7315200" y="1676400"/>
          <a:ext cx="376238" cy="533400"/>
        </p:xfrm>
        <a:graphic>
          <a:graphicData uri="http://schemas.openxmlformats.org/presentationml/2006/ole">
            <mc:AlternateContent xmlns:mc="http://schemas.openxmlformats.org/markup-compatibility/2006">
              <mc:Choice xmlns:v="urn:schemas-microsoft-com:vml" Requires="v">
                <p:oleObj spid="_x0000_s5258" name="Equation" r:id="rId4" imgW="177569" imgH="253670" progId="Equation.3">
                  <p:embed/>
                </p:oleObj>
              </mc:Choice>
              <mc:Fallback>
                <p:oleObj name="Equation" r:id="rId4" imgW="177569" imgH="25367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676400"/>
                        <a:ext cx="3762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13"/>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524245892"/>
              </p:ext>
            </p:extLst>
          </p:nvPr>
        </p:nvGraphicFramePr>
        <p:xfrm>
          <a:off x="2133600" y="3300413"/>
          <a:ext cx="4114800" cy="1171135"/>
        </p:xfrm>
        <a:graphic>
          <a:graphicData uri="http://schemas.openxmlformats.org/presentationml/2006/ole">
            <mc:AlternateContent xmlns:mc="http://schemas.openxmlformats.org/markup-compatibility/2006">
              <mc:Choice xmlns:v="urn:schemas-microsoft-com:vml" Requires="v">
                <p:oleObj spid="_x0000_s5259" name="Equation" r:id="rId6" imgW="1650960" imgH="469800" progId="Equation.DSMT4">
                  <p:embed/>
                </p:oleObj>
              </mc:Choice>
              <mc:Fallback>
                <p:oleObj name="Equation" r:id="rId6" imgW="1650960" imgH="469800" progId="Equation.DSMT4">
                  <p:embed/>
                  <p:pic>
                    <p:nvPicPr>
                      <p:cNvPr id="0" name=""/>
                      <p:cNvPicPr/>
                      <p:nvPr/>
                    </p:nvPicPr>
                    <p:blipFill>
                      <a:blip r:embed="rId7"/>
                      <a:stretch>
                        <a:fillRect/>
                      </a:stretch>
                    </p:blipFill>
                    <p:spPr>
                      <a:xfrm>
                        <a:off x="2133600" y="3300413"/>
                        <a:ext cx="4114800" cy="1171135"/>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14</a:t>
            </a:fld>
            <a:endParaRPr lang="en-US"/>
          </a:p>
        </p:txBody>
      </p:sp>
    </p:spTree>
    <p:extLst>
      <p:ext uri="{BB962C8B-B14F-4D97-AF65-F5344CB8AC3E}">
        <p14:creationId xmlns:p14="http://schemas.microsoft.com/office/powerpoint/2010/main" val="4232241948"/>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4294967295"/>
          </p:nvPr>
        </p:nvSpPr>
        <p:spPr>
          <a:xfrm>
            <a:off x="495300" y="1600200"/>
            <a:ext cx="8305800" cy="48006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Recall that the </a:t>
            </a:r>
            <a:r>
              <a:rPr lang="en-US" altLang="zh-CN" sz="2400" dirty="0">
                <a:solidFill>
                  <a:srgbClr val="FF0000"/>
                </a:solidFill>
                <a:latin typeface="Palatino Linotype" pitchFamily="18" charset="0"/>
                <a:ea typeface="宋体" pitchFamily="2" charset="-122"/>
              </a:rPr>
              <a:t>standard error of the difference between means </a:t>
            </a:r>
            <a:r>
              <a:rPr lang="en-US" altLang="zh-CN" sz="2400" dirty="0">
                <a:latin typeface="Palatino Linotype" pitchFamily="18" charset="0"/>
                <a:ea typeface="宋体" pitchFamily="2" charset="-122"/>
              </a:rPr>
              <a:t>(         ) is the standard deviation of the sampling distribution of         </a:t>
            </a:r>
          </a:p>
          <a:p>
            <a:pPr marL="0" indent="0">
              <a:spcBef>
                <a:spcPct val="0"/>
              </a:spcBef>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We can now estimate the value of the standard error of the difference between means using the pooled estimate of the population variance:</a:t>
            </a:r>
          </a:p>
        </p:txBody>
      </p:sp>
      <p:sp>
        <p:nvSpPr>
          <p:cNvPr id="6152" name="Rectangle 5"/>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3"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4" name="Rectangle 7"/>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5"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6" name="Rectangle 9"/>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7" name="Rectangle 10"/>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8" name="Rectangle 12"/>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9"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6146" name="Object 14"/>
          <p:cNvGraphicFramePr>
            <a:graphicFrameLocks noChangeAspect="1"/>
          </p:cNvGraphicFramePr>
          <p:nvPr>
            <p:extLst>
              <p:ext uri="{D42A27DB-BD31-4B8C-83A1-F6EECF244321}">
                <p14:modId xmlns:p14="http://schemas.microsoft.com/office/powerpoint/2010/main" val="2267181586"/>
              </p:ext>
            </p:extLst>
          </p:nvPr>
        </p:nvGraphicFramePr>
        <p:xfrm>
          <a:off x="1676400" y="1981200"/>
          <a:ext cx="714375" cy="477837"/>
        </p:xfrm>
        <a:graphic>
          <a:graphicData uri="http://schemas.openxmlformats.org/presentationml/2006/ole">
            <mc:AlternateContent xmlns:mc="http://schemas.openxmlformats.org/markup-compatibility/2006">
              <mc:Choice xmlns:v="urn:schemas-microsoft-com:vml" Requires="v">
                <p:oleObj spid="_x0000_s6339" name="Equation" r:id="rId4" imgW="380880" imgH="253800" progId="Equation.DSMT4">
                  <p:embed/>
                </p:oleObj>
              </mc:Choice>
              <mc:Fallback>
                <p:oleObj name="Equation" r:id="rId4" imgW="380880" imgH="253800" progId="Equation.DSMT4">
                  <p:embed/>
                  <p:pic>
                    <p:nvPicPr>
                      <p:cNvPr id="0" name=""/>
                      <p:cNvPicPr>
                        <a:picLocks noChangeAspect="1" noChangeArrowheads="1"/>
                      </p:cNvPicPr>
                      <p:nvPr/>
                    </p:nvPicPr>
                    <p:blipFill>
                      <a:blip r:embed="rId5"/>
                      <a:srcRect/>
                      <a:stretch>
                        <a:fillRect/>
                      </a:stretch>
                    </p:blipFill>
                    <p:spPr bwMode="auto">
                      <a:xfrm>
                        <a:off x="1676400" y="1981200"/>
                        <a:ext cx="71437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0" name="Rectangle 17"/>
          <p:cNvSpPr>
            <a:spLocks noChangeArrowheads="1"/>
          </p:cNvSpPr>
          <p:nvPr/>
        </p:nvSpPr>
        <p:spPr bwMode="auto">
          <a:xfrm>
            <a:off x="0" y="3134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6147" name="Object 16"/>
          <p:cNvGraphicFramePr>
            <a:graphicFrameLocks noChangeAspect="1"/>
          </p:cNvGraphicFramePr>
          <p:nvPr>
            <p:extLst>
              <p:ext uri="{D42A27DB-BD31-4B8C-83A1-F6EECF244321}">
                <p14:modId xmlns:p14="http://schemas.microsoft.com/office/powerpoint/2010/main" val="1637148899"/>
              </p:ext>
            </p:extLst>
          </p:nvPr>
        </p:nvGraphicFramePr>
        <p:xfrm>
          <a:off x="2667000" y="2386013"/>
          <a:ext cx="763587" cy="357187"/>
        </p:xfrm>
        <a:graphic>
          <a:graphicData uri="http://schemas.openxmlformats.org/presentationml/2006/ole">
            <mc:AlternateContent xmlns:mc="http://schemas.openxmlformats.org/markup-compatibility/2006">
              <mc:Choice xmlns:v="urn:schemas-microsoft-com:vml" Requires="v">
                <p:oleObj spid="_x0000_s6340" name="Equation" r:id="rId6" imgW="520560" imgH="241200" progId="Equation.DSMT4">
                  <p:embed/>
                </p:oleObj>
              </mc:Choice>
              <mc:Fallback>
                <p:oleObj name="Equation" r:id="rId6" imgW="520560" imgH="241200" progId="Equation.DSMT4">
                  <p:embed/>
                  <p:pic>
                    <p:nvPicPr>
                      <p:cNvPr id="0" name=""/>
                      <p:cNvPicPr>
                        <a:picLocks noChangeAspect="1" noChangeArrowheads="1"/>
                      </p:cNvPicPr>
                      <p:nvPr/>
                    </p:nvPicPr>
                    <p:blipFill>
                      <a:blip r:embed="rId7"/>
                      <a:srcRect/>
                      <a:stretch>
                        <a:fillRect/>
                      </a:stretch>
                    </p:blipFill>
                    <p:spPr bwMode="auto">
                      <a:xfrm>
                        <a:off x="2667000" y="2386013"/>
                        <a:ext cx="763587"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1" name="Rectangle 19"/>
          <p:cNvSpPr>
            <a:spLocks noChangeArrowheads="1"/>
          </p:cNvSpPr>
          <p:nvPr/>
        </p:nvSpPr>
        <p:spPr bwMode="auto">
          <a:xfrm>
            <a:off x="0" y="29681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496404231"/>
              </p:ext>
            </p:extLst>
          </p:nvPr>
        </p:nvGraphicFramePr>
        <p:xfrm>
          <a:off x="2362200" y="4343400"/>
          <a:ext cx="2209800" cy="1029566"/>
        </p:xfrm>
        <a:graphic>
          <a:graphicData uri="http://schemas.openxmlformats.org/presentationml/2006/ole">
            <mc:AlternateContent xmlns:mc="http://schemas.openxmlformats.org/markup-compatibility/2006">
              <mc:Choice xmlns:v="urn:schemas-microsoft-com:vml" Requires="v">
                <p:oleObj spid="_x0000_s6341" name="Equation" r:id="rId8" imgW="1117440" imgH="520560" progId="Equation.DSMT4">
                  <p:embed/>
                </p:oleObj>
              </mc:Choice>
              <mc:Fallback>
                <p:oleObj name="Equation" r:id="rId8" imgW="1117440" imgH="520560" progId="Equation.DSMT4">
                  <p:embed/>
                  <p:pic>
                    <p:nvPicPr>
                      <p:cNvPr id="0" name=""/>
                      <p:cNvPicPr/>
                      <p:nvPr/>
                    </p:nvPicPr>
                    <p:blipFill>
                      <a:blip r:embed="rId9"/>
                      <a:stretch>
                        <a:fillRect/>
                      </a:stretch>
                    </p:blipFill>
                    <p:spPr>
                      <a:xfrm>
                        <a:off x="2362200" y="4343400"/>
                        <a:ext cx="2209800" cy="1029566"/>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15</a:t>
            </a:fld>
            <a:endParaRPr lang="en-US"/>
          </a:p>
        </p:txBody>
      </p:sp>
    </p:spTree>
    <p:extLst>
      <p:ext uri="{BB962C8B-B14F-4D97-AF65-F5344CB8AC3E}">
        <p14:creationId xmlns:p14="http://schemas.microsoft.com/office/powerpoint/2010/main" val="290428947"/>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b="1" dirty="0">
                <a:solidFill>
                  <a:srgbClr val="000099"/>
                </a:solidFill>
                <a:latin typeface="Palatino Linotype" pitchFamily="18" charset="0"/>
                <a:ea typeface="Cambria Math" pitchFamily="18" charset="0"/>
              </a:rPr>
              <a:t>The t Statistic used in Testing Hypotheses regarding </a:t>
            </a:r>
            <a:r>
              <a:rPr lang="en-US" altLang="zh-CN" dirty="0">
                <a:solidFill>
                  <a:schemeClr val="tx1"/>
                </a:solidFill>
                <a:latin typeface="Palatino Linotype" pitchFamily="18" charset="0"/>
                <a:ea typeface="宋体" pitchFamily="2" charset="-122"/>
              </a:rPr>
              <a:t>μ</a:t>
            </a:r>
            <a:r>
              <a:rPr lang="en-US" altLang="zh-CN" baseline="-25000" dirty="0">
                <a:solidFill>
                  <a:schemeClr val="tx1"/>
                </a:solidFill>
                <a:latin typeface="Palatino Linotype" pitchFamily="18" charset="0"/>
                <a:ea typeface="宋体" pitchFamily="2" charset="-122"/>
              </a:rPr>
              <a:t>1</a:t>
            </a:r>
            <a:r>
              <a:rPr lang="en-US" altLang="zh-CN" dirty="0">
                <a:solidFill>
                  <a:schemeClr val="tx1"/>
                </a:solidFill>
                <a:latin typeface="Palatino Linotype" pitchFamily="18" charset="0"/>
                <a:ea typeface="宋体" pitchFamily="2" charset="-122"/>
              </a:rPr>
              <a:t>-μ</a:t>
            </a:r>
            <a:r>
              <a:rPr lang="en-US" altLang="zh-CN" baseline="-25000" dirty="0">
                <a:solidFill>
                  <a:schemeClr val="tx1"/>
                </a:solidFill>
                <a:latin typeface="Palatino Linotype" pitchFamily="18" charset="0"/>
                <a:ea typeface="宋体" pitchFamily="2" charset="-122"/>
              </a:rPr>
              <a:t>2</a:t>
            </a:r>
            <a:endParaRPr lang="en-US" dirty="0"/>
          </a:p>
        </p:txBody>
      </p:sp>
      <p:sp>
        <p:nvSpPr>
          <p:cNvPr id="3" name="Content Placeholder 2"/>
          <p:cNvSpPr>
            <a:spLocks noGrp="1"/>
          </p:cNvSpPr>
          <p:nvPr>
            <p:ph idx="1"/>
          </p:nvPr>
        </p:nvSpPr>
        <p:spPr/>
        <p:txBody>
          <a:bodyPr/>
          <a:lstStyle/>
          <a:p>
            <a:r>
              <a:rPr lang="en-US" altLang="zh-CN" sz="2400" dirty="0">
                <a:latin typeface="Palatino Linotype" pitchFamily="18" charset="0"/>
                <a:ea typeface="宋体" pitchFamily="2" charset="-122"/>
              </a:rPr>
              <a:t>The test statistic that we construct using the standard error with the pooled estimate of the population variance will be a </a:t>
            </a:r>
            <a:r>
              <a:rPr lang="en-US" altLang="zh-CN" sz="2400" i="1" dirty="0">
                <a:latin typeface="Palatino Linotype" pitchFamily="18" charset="0"/>
                <a:ea typeface="宋体" pitchFamily="2" charset="-122"/>
              </a:rPr>
              <a:t>t</a:t>
            </a:r>
            <a:r>
              <a:rPr lang="en-US" altLang="zh-CN" sz="2400" dirty="0">
                <a:latin typeface="Palatino Linotype" pitchFamily="18" charset="0"/>
                <a:ea typeface="宋体" pitchFamily="2" charset="-122"/>
              </a:rPr>
              <a:t> statistic:</a:t>
            </a:r>
          </a:p>
          <a:p>
            <a:endParaRPr lang="en-US" altLang="zh-CN" sz="2400" dirty="0">
              <a:latin typeface="Palatino Linotype" pitchFamily="18" charset="0"/>
              <a:ea typeface="宋体" pitchFamily="2" charset="-122"/>
            </a:endParaRPr>
          </a:p>
          <a:p>
            <a:endParaRPr lang="en-US" altLang="zh-CN" sz="2400" dirty="0">
              <a:latin typeface="Palatino Linotype" pitchFamily="18" charset="0"/>
              <a:ea typeface="宋体" pitchFamily="2" charset="-122"/>
            </a:endParaRPr>
          </a:p>
          <a:p>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r>
              <a:rPr lang="en-US" altLang="zh-CN" sz="2400" dirty="0">
                <a:latin typeface="Palatino Linotype" pitchFamily="18" charset="0"/>
                <a:ea typeface="宋体" pitchFamily="2" charset="-122"/>
              </a:rPr>
              <a:t>The </a:t>
            </a:r>
            <a:r>
              <a:rPr lang="en-US" altLang="zh-CN" sz="2400" u="sng" dirty="0">
                <a:latin typeface="Palatino Linotype" pitchFamily="18" charset="0"/>
                <a:ea typeface="宋体" pitchFamily="2" charset="-122"/>
              </a:rPr>
              <a:t>degrees of freedom </a:t>
            </a:r>
            <a:r>
              <a:rPr lang="en-US" altLang="zh-CN" sz="2400" dirty="0">
                <a:latin typeface="Palatino Linotype" pitchFamily="18" charset="0"/>
                <a:ea typeface="宋体" pitchFamily="2" charset="-122"/>
              </a:rPr>
              <a:t>for this statistic are computed as: </a:t>
            </a:r>
            <a:r>
              <a:rPr lang="en-US" altLang="zh-CN" sz="2400" dirty="0" err="1">
                <a:latin typeface="Palatino Linotype" pitchFamily="18" charset="0"/>
                <a:ea typeface="宋体" pitchFamily="2" charset="-122"/>
              </a:rPr>
              <a:t>df</a:t>
            </a:r>
            <a:r>
              <a:rPr lang="en-US" altLang="zh-CN" sz="2400" dirty="0">
                <a:latin typeface="Palatino Linotype" pitchFamily="18" charset="0"/>
                <a:ea typeface="宋体" pitchFamily="2" charset="-122"/>
              </a:rPr>
              <a:t> = n1 + n2 – 2</a:t>
            </a:r>
          </a:p>
          <a:p>
            <a:pPr marL="0" indent="0">
              <a:spcBef>
                <a:spcPts val="0"/>
              </a:spcBef>
              <a:buFont typeface="Wingdings 3" pitchFamily="18" charset="2"/>
              <a:buNone/>
              <a:defRPr/>
            </a:pPr>
            <a:r>
              <a:rPr lang="en-US" altLang="zh-CN" sz="2400" u="sng" dirty="0">
                <a:latin typeface="Palatino Linotype" pitchFamily="18" charset="0"/>
                <a:ea typeface="宋体" pitchFamily="2" charset="-122"/>
              </a:rPr>
              <a:t>Critical values</a:t>
            </a:r>
            <a:r>
              <a:rPr lang="en-US" altLang="zh-CN" sz="2400" dirty="0">
                <a:latin typeface="Palatino Linotype" pitchFamily="18" charset="0"/>
                <a:ea typeface="宋体" pitchFamily="2" charset="-122"/>
              </a:rPr>
              <a:t> are obtained using a </a:t>
            </a:r>
            <a:r>
              <a:rPr lang="en-US" altLang="zh-CN" sz="2400" i="1" dirty="0">
                <a:latin typeface="Palatino Linotype" pitchFamily="18" charset="0"/>
                <a:ea typeface="宋体" pitchFamily="2" charset="-122"/>
              </a:rPr>
              <a:t>t</a:t>
            </a:r>
            <a:r>
              <a:rPr lang="en-US" altLang="zh-CN" sz="2400" dirty="0">
                <a:latin typeface="Palatino Linotype" pitchFamily="18" charset="0"/>
                <a:ea typeface="宋体" pitchFamily="2" charset="-122"/>
              </a:rPr>
              <a:t> distribution table just as for the One Sample </a:t>
            </a:r>
            <a:r>
              <a:rPr lang="en-US" altLang="zh-CN" sz="2400" i="1" dirty="0">
                <a:latin typeface="Palatino Linotype" pitchFamily="18" charset="0"/>
                <a:ea typeface="宋体" pitchFamily="2" charset="-122"/>
              </a:rPr>
              <a:t>t </a:t>
            </a:r>
            <a:r>
              <a:rPr lang="en-US" altLang="zh-CN" sz="2400" dirty="0">
                <a:latin typeface="Palatino Linotype" pitchFamily="18" charset="0"/>
                <a:ea typeface="宋体" pitchFamily="2" charset="-122"/>
              </a:rPr>
              <a:t>Test</a:t>
            </a:r>
          </a:p>
          <a:p>
            <a:endParaRPr lang="en-US" altLang="zh-CN" sz="2400" dirty="0">
              <a:latin typeface="Palatino Linotype" pitchFamily="18" charset="0"/>
              <a:ea typeface="宋体" pitchFamily="2" charset="-122"/>
            </a:endParaRP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11215789"/>
              </p:ext>
            </p:extLst>
          </p:nvPr>
        </p:nvGraphicFramePr>
        <p:xfrm>
          <a:off x="2625725" y="2947988"/>
          <a:ext cx="2760663" cy="1190625"/>
        </p:xfrm>
        <a:graphic>
          <a:graphicData uri="http://schemas.openxmlformats.org/presentationml/2006/ole">
            <mc:AlternateContent xmlns:mc="http://schemas.openxmlformats.org/markup-compatibility/2006">
              <mc:Choice xmlns:v="urn:schemas-microsoft-com:vml" Requires="v">
                <p:oleObj spid="_x0000_s8260" name="Equation" r:id="rId3" imgW="1650960" imgH="711000" progId="Equation.DSMT4">
                  <p:embed/>
                </p:oleObj>
              </mc:Choice>
              <mc:Fallback>
                <p:oleObj name="Equation" r:id="rId3" imgW="1650960" imgH="711000" progId="Equation.DSMT4">
                  <p:embed/>
                  <p:pic>
                    <p:nvPicPr>
                      <p:cNvPr id="0" name=""/>
                      <p:cNvPicPr/>
                      <p:nvPr/>
                    </p:nvPicPr>
                    <p:blipFill>
                      <a:blip r:embed="rId4"/>
                      <a:stretch>
                        <a:fillRect/>
                      </a:stretch>
                    </p:blipFill>
                    <p:spPr>
                      <a:xfrm>
                        <a:off x="2625725" y="2947988"/>
                        <a:ext cx="2760663" cy="1190625"/>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19892AFD-08A7-429B-863F-010284A09610}" type="slidenum">
              <a:rPr lang="en-US" smtClean="0"/>
              <a:t>16</a:t>
            </a:fld>
            <a:endParaRPr lang="en-US"/>
          </a:p>
        </p:txBody>
      </p:sp>
    </p:spTree>
    <p:extLst>
      <p:ext uri="{BB962C8B-B14F-4D97-AF65-F5344CB8AC3E}">
        <p14:creationId xmlns:p14="http://schemas.microsoft.com/office/powerpoint/2010/main" val="139490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28625" y="76200"/>
            <a:ext cx="8229600" cy="1143000"/>
          </a:xfrm>
        </p:spPr>
        <p:txBody>
          <a:bodyPr/>
          <a:lstStyle/>
          <a:p>
            <a:r>
              <a:rPr lang="en-US" altLang="zh-CN" b="1">
                <a:solidFill>
                  <a:srgbClr val="000099"/>
                </a:solidFill>
                <a:latin typeface="Palatino Linotype" pitchFamily="18" charset="0"/>
                <a:ea typeface="Cambria Math" pitchFamily="18" charset="0"/>
                <a:cs typeface="Helvetica" pitchFamily="34" charset="0"/>
              </a:rPr>
              <a:t>Independent </a:t>
            </a:r>
            <a:r>
              <a:rPr lang="en-US" altLang="zh-CN" b="1" i="1">
                <a:solidFill>
                  <a:srgbClr val="000099"/>
                </a:solidFill>
                <a:latin typeface="Palatino Linotype" pitchFamily="18" charset="0"/>
                <a:ea typeface="Cambria Math" pitchFamily="18" charset="0"/>
                <a:cs typeface="Helvetica" pitchFamily="34" charset="0"/>
              </a:rPr>
              <a:t>t</a:t>
            </a:r>
            <a:r>
              <a:rPr lang="en-US" altLang="zh-CN" b="1">
                <a:solidFill>
                  <a:srgbClr val="000099"/>
                </a:solidFill>
                <a:latin typeface="Palatino Linotype" pitchFamily="18" charset="0"/>
                <a:ea typeface="Cambria Math" pitchFamily="18" charset="0"/>
                <a:cs typeface="Helvetica" pitchFamily="34" charset="0"/>
              </a:rPr>
              <a:t> test: Example 1</a:t>
            </a:r>
            <a:endParaRPr lang="en-US" altLang="zh-CN">
              <a:latin typeface="Palatino Linotype" pitchFamily="18" charset="0"/>
              <a:ea typeface="Cambria Math" pitchFamily="18" charset="0"/>
              <a:cs typeface="Helvetica" pitchFamily="34" charset="0"/>
            </a:endParaRPr>
          </a:p>
        </p:txBody>
      </p:sp>
      <p:sp>
        <p:nvSpPr>
          <p:cNvPr id="18434" name="Content Placeholder 2"/>
          <p:cNvSpPr>
            <a:spLocks noGrp="1"/>
          </p:cNvSpPr>
          <p:nvPr>
            <p:ph idx="1"/>
          </p:nvPr>
        </p:nvSpPr>
        <p:spPr/>
        <p:txBody>
          <a:bodyPr/>
          <a:lstStyle/>
          <a:p>
            <a:endParaRPr lang="zh-CN" altLang="en-US">
              <a:latin typeface="Palatino Linotype" pitchFamily="18" charset="0"/>
            </a:endParaRPr>
          </a:p>
        </p:txBody>
      </p:sp>
      <p:pic>
        <p:nvPicPr>
          <p:cNvPr id="18435" name="Picture 2"/>
          <p:cNvPicPr>
            <a:picLocks noChangeAspect="1" noChangeArrowheads="1"/>
          </p:cNvPicPr>
          <p:nvPr/>
        </p:nvPicPr>
        <p:blipFill>
          <a:blip r:embed="rId2"/>
          <a:srcRect/>
          <a:stretch>
            <a:fillRect/>
          </a:stretch>
        </p:blipFill>
        <p:spPr bwMode="auto">
          <a:xfrm>
            <a:off x="407988" y="1201738"/>
            <a:ext cx="8428037" cy="5334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17</a:t>
            </a:fld>
            <a:endParaRPr lang="en-US"/>
          </a:p>
        </p:txBody>
      </p:sp>
    </p:spTree>
    <p:extLst>
      <p:ext uri="{BB962C8B-B14F-4D97-AF65-F5344CB8AC3E}">
        <p14:creationId xmlns:p14="http://schemas.microsoft.com/office/powerpoint/2010/main" val="152367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endParaRPr lang="en-US" altLang="zh-CN" b="1" dirty="0">
              <a:solidFill>
                <a:srgbClr val="000099"/>
              </a:solidFill>
              <a:latin typeface="Palatino Linotype" pitchFamily="18" charset="0"/>
              <a:ea typeface="Cambria Math" pitchFamily="18" charset="0"/>
              <a:cs typeface="Helvetica" pitchFamily="34" charset="0"/>
            </a:endParaRPr>
          </a:p>
        </p:txBody>
      </p:sp>
      <p:sp>
        <p:nvSpPr>
          <p:cNvPr id="37890" name="Content Placeholder 2"/>
          <p:cNvSpPr>
            <a:spLocks noGrp="1"/>
          </p:cNvSpPr>
          <p:nvPr>
            <p:ph idx="1"/>
          </p:nvPr>
        </p:nvSpPr>
        <p:spPr>
          <a:xfrm>
            <a:off x="457200" y="1600200"/>
            <a:ext cx="8153400" cy="4953000"/>
          </a:xfrm>
        </p:spPr>
        <p:txBody>
          <a:bodyPr>
            <a:normAutofit lnSpcReduction="10000"/>
          </a:bodyPr>
          <a:lstStyle/>
          <a:p>
            <a:r>
              <a:rPr lang="en-US" altLang="zh-CN" sz="2400" dirty="0">
                <a:latin typeface="Palatino Linotype" pitchFamily="18" charset="0"/>
              </a:rPr>
              <a:t>To summarize the information we get</a:t>
            </a:r>
          </a:p>
          <a:p>
            <a:pPr lvl="1"/>
            <a:r>
              <a:rPr lang="en-US" altLang="zh-CN" sz="2000" dirty="0">
                <a:latin typeface="Palatino Linotype" pitchFamily="18" charset="0"/>
              </a:rPr>
              <a:t>A researcher wonders whether a directed reading activity improves reading scores relative to a control group</a:t>
            </a:r>
          </a:p>
          <a:p>
            <a:pPr lvl="1"/>
            <a:r>
              <a:rPr lang="en-US" altLang="zh-CN" sz="2000" dirty="0">
                <a:latin typeface="Palatino Linotype" pitchFamily="18" charset="0"/>
              </a:rPr>
              <a:t>She randomizes 44 children into two groups</a:t>
            </a:r>
          </a:p>
          <a:p>
            <a:pPr lvl="1"/>
            <a:endParaRPr lang="en-US" altLang="zh-CN" sz="2000" dirty="0">
              <a:latin typeface="Palatino Linotype" pitchFamily="18" charset="0"/>
            </a:endParaRPr>
          </a:p>
          <a:p>
            <a:pPr lvl="1"/>
            <a:endParaRPr lang="en-US" altLang="zh-CN" sz="2000" dirty="0">
              <a:latin typeface="Palatino Linotype" pitchFamily="18" charset="0"/>
            </a:endParaRPr>
          </a:p>
          <a:p>
            <a:pPr lvl="1"/>
            <a:r>
              <a:rPr lang="en-US" altLang="zh-CN" sz="2000" dirty="0">
                <a:latin typeface="Palatino Linotype" pitchFamily="18" charset="0"/>
              </a:rPr>
              <a:t>She found the mean DRP score for each group after 8 weeks</a:t>
            </a:r>
          </a:p>
          <a:p>
            <a:pPr lvl="1"/>
            <a:endParaRPr lang="en-US" altLang="zh-CN" sz="2000" dirty="0">
              <a:latin typeface="Palatino Linotype" pitchFamily="18" charset="0"/>
            </a:endParaRPr>
          </a:p>
          <a:p>
            <a:pPr lvl="1"/>
            <a:endParaRPr lang="zh-CN" altLang="en-US" sz="2000" dirty="0">
              <a:latin typeface="Palatino Linotype" pitchFamily="18" charset="0"/>
            </a:endParaRPr>
          </a:p>
          <a:p>
            <a:pPr lvl="1"/>
            <a:r>
              <a:rPr lang="en-US" altLang="zh-CN" sz="2000" dirty="0">
                <a:latin typeface="Palatino Linotype" pitchFamily="18" charset="0"/>
              </a:rPr>
              <a:t>And each group came with a sample variance</a:t>
            </a:r>
          </a:p>
          <a:p>
            <a:pPr lvl="1"/>
            <a:endParaRPr lang="en-US" altLang="zh-CN" sz="2000" dirty="0">
              <a:latin typeface="Palatino Linotype" pitchFamily="18" charset="0"/>
            </a:endParaRPr>
          </a:p>
          <a:p>
            <a:pPr lvl="1"/>
            <a:endParaRPr lang="en-US" altLang="zh-CN" sz="2000" dirty="0">
              <a:latin typeface="Palatino Linotype" pitchFamily="18" charset="0"/>
            </a:endParaRPr>
          </a:p>
          <a:p>
            <a:pPr lvl="2"/>
            <a:r>
              <a:rPr lang="en-US" altLang="zh-CN" dirty="0">
                <a:latin typeface="Palatino Linotype" pitchFamily="18" charset="0"/>
              </a:rPr>
              <a:t>Does the reading activity change the reading scores?</a:t>
            </a:r>
          </a:p>
        </p:txBody>
      </p:sp>
      <p:pic>
        <p:nvPicPr>
          <p:cNvPr id="37891" name="Picture 2"/>
          <p:cNvPicPr>
            <a:picLocks noChangeAspect="1" noChangeArrowheads="1"/>
          </p:cNvPicPr>
          <p:nvPr/>
        </p:nvPicPr>
        <p:blipFill>
          <a:blip r:embed="rId2"/>
          <a:srcRect/>
          <a:stretch>
            <a:fillRect/>
          </a:stretch>
        </p:blipFill>
        <p:spPr bwMode="auto">
          <a:xfrm>
            <a:off x="2362200" y="2971800"/>
            <a:ext cx="3352800" cy="627062"/>
          </a:xfrm>
          <a:prstGeom prst="rect">
            <a:avLst/>
          </a:prstGeom>
          <a:noFill/>
          <a:ln w="9525">
            <a:noFill/>
            <a:miter lim="800000"/>
            <a:headEnd/>
            <a:tailEnd/>
          </a:ln>
        </p:spPr>
      </p:pic>
      <p:pic>
        <p:nvPicPr>
          <p:cNvPr id="37892" name="Picture 3"/>
          <p:cNvPicPr>
            <a:picLocks noChangeAspect="1" noChangeArrowheads="1"/>
          </p:cNvPicPr>
          <p:nvPr/>
        </p:nvPicPr>
        <p:blipFill>
          <a:blip r:embed="rId3"/>
          <a:srcRect/>
          <a:stretch>
            <a:fillRect/>
          </a:stretch>
        </p:blipFill>
        <p:spPr bwMode="auto">
          <a:xfrm>
            <a:off x="2362200" y="4038600"/>
            <a:ext cx="1371600" cy="617538"/>
          </a:xfrm>
          <a:prstGeom prst="rect">
            <a:avLst/>
          </a:prstGeom>
          <a:noFill/>
          <a:ln w="9525">
            <a:noFill/>
            <a:miter lim="800000"/>
            <a:headEnd/>
            <a:tailEnd/>
          </a:ln>
        </p:spPr>
      </p:pic>
      <p:pic>
        <p:nvPicPr>
          <p:cNvPr id="37893" name="Picture 4"/>
          <p:cNvPicPr>
            <a:picLocks noChangeAspect="1" noChangeArrowheads="1"/>
          </p:cNvPicPr>
          <p:nvPr/>
        </p:nvPicPr>
        <p:blipFill>
          <a:blip r:embed="rId4"/>
          <a:srcRect/>
          <a:stretch>
            <a:fillRect/>
          </a:stretch>
        </p:blipFill>
        <p:spPr bwMode="auto">
          <a:xfrm>
            <a:off x="2368386" y="5029200"/>
            <a:ext cx="1366838" cy="62388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18</a:t>
            </a:fld>
            <a:endParaRPr lang="en-US"/>
          </a:p>
        </p:txBody>
      </p:sp>
    </p:spTree>
    <p:extLst>
      <p:ext uri="{BB962C8B-B14F-4D97-AF65-F5344CB8AC3E}">
        <p14:creationId xmlns:p14="http://schemas.microsoft.com/office/powerpoint/2010/main" val="108918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457199" y="533400"/>
            <a:ext cx="8229600" cy="5821363"/>
          </a:xfrm>
        </p:spPr>
        <p:txBody>
          <a:bodyPr>
            <a:normAutofit/>
          </a:bodyPr>
          <a:lstStyle/>
          <a:p>
            <a:r>
              <a:rPr lang="en-US" altLang="zh-CN" sz="2800" dirty="0">
                <a:latin typeface="Palatino Linotype" pitchFamily="18" charset="0"/>
              </a:rPr>
              <a:t>Study hypothesis</a:t>
            </a: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r>
              <a:rPr lang="en-US" altLang="zh-CN" sz="2800" dirty="0">
                <a:latin typeface="Palatino Linotype" pitchFamily="18" charset="0"/>
              </a:rPr>
              <a:t>Two questions you should always keep in mind</a:t>
            </a:r>
          </a:p>
          <a:p>
            <a:pPr lvl="1"/>
            <a:r>
              <a:rPr lang="en-US" altLang="zh-CN" sz="2400" dirty="0">
                <a:latin typeface="Palatino Linotype" pitchFamily="18" charset="0"/>
              </a:rPr>
              <a:t>What does 211.74 estimate?</a:t>
            </a:r>
          </a:p>
          <a:p>
            <a:pPr lvl="1"/>
            <a:r>
              <a:rPr lang="en-US" altLang="zh-CN" sz="2400" dirty="0">
                <a:latin typeface="Palatino Linotype" pitchFamily="18" charset="0"/>
              </a:rPr>
              <a:t>Under what assumption is this estimate valid?</a:t>
            </a:r>
          </a:p>
        </p:txBody>
      </p:sp>
      <p:pic>
        <p:nvPicPr>
          <p:cNvPr id="38914" name="Picture 2"/>
          <p:cNvPicPr>
            <a:picLocks noChangeAspect="1" noChangeArrowheads="1"/>
          </p:cNvPicPr>
          <p:nvPr/>
        </p:nvPicPr>
        <p:blipFill>
          <a:blip r:embed="rId2"/>
          <a:srcRect/>
          <a:stretch>
            <a:fillRect/>
          </a:stretch>
        </p:blipFill>
        <p:spPr bwMode="auto">
          <a:xfrm>
            <a:off x="2438399" y="1219200"/>
            <a:ext cx="1676400" cy="744538"/>
          </a:xfrm>
          <a:prstGeom prst="rect">
            <a:avLst/>
          </a:prstGeom>
          <a:noFill/>
          <a:ln w="9525">
            <a:noFill/>
            <a:miter lim="800000"/>
            <a:headEnd/>
            <a:tailEnd/>
          </a:ln>
        </p:spPr>
      </p:pic>
      <p:pic>
        <p:nvPicPr>
          <p:cNvPr id="38915" name="Picture 3"/>
          <p:cNvPicPr>
            <a:picLocks noChangeAspect="1" noChangeArrowheads="1"/>
          </p:cNvPicPr>
          <p:nvPr/>
        </p:nvPicPr>
        <p:blipFill>
          <a:blip r:embed="rId3"/>
          <a:srcRect/>
          <a:stretch>
            <a:fillRect/>
          </a:stretch>
        </p:blipFill>
        <p:spPr bwMode="auto">
          <a:xfrm>
            <a:off x="761999" y="2209800"/>
            <a:ext cx="7610475" cy="2286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19</a:t>
            </a:fld>
            <a:endParaRPr lang="en-US"/>
          </a:p>
        </p:txBody>
      </p:sp>
    </p:spTree>
    <p:extLst>
      <p:ext uri="{BB962C8B-B14F-4D97-AF65-F5344CB8AC3E}">
        <p14:creationId xmlns:p14="http://schemas.microsoft.com/office/powerpoint/2010/main" val="413342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3"/>
          <p:cNvSpPr>
            <a:spLocks noGrp="1" noChangeArrowheads="1"/>
          </p:cNvSpPr>
          <p:nvPr>
            <p:ph type="body" idx="4294967295"/>
          </p:nvPr>
        </p:nvSpPr>
        <p:spPr>
          <a:xfrm>
            <a:off x="457200" y="1676400"/>
            <a:ext cx="8305800" cy="4495800"/>
          </a:xfrm>
        </p:spPr>
        <p:txBody>
          <a:bodyPr/>
          <a:lstStyle/>
          <a:p>
            <a:pPr marL="0" indent="0">
              <a:spcBef>
                <a:spcPts val="0"/>
              </a:spcBef>
              <a:buFont typeface="Wingdings 3" pitchFamily="18" charset="2"/>
              <a:buNone/>
              <a:defRPr/>
            </a:pPr>
            <a:r>
              <a:rPr lang="en-US" altLang="zh-CN" sz="2800" dirty="0">
                <a:solidFill>
                  <a:srgbClr val="C00000"/>
                </a:solidFill>
                <a:latin typeface="Palatino Linotype" pitchFamily="18" charset="0"/>
                <a:ea typeface="宋体" pitchFamily="2" charset="-122"/>
              </a:rPr>
              <a:t>Independent samples</a:t>
            </a:r>
            <a:r>
              <a:rPr lang="en-US" altLang="zh-CN" sz="2800" dirty="0">
                <a:latin typeface="Palatino Linotype" pitchFamily="18" charset="0"/>
                <a:ea typeface="宋体" pitchFamily="2" charset="-122"/>
              </a:rPr>
              <a:t>: the selection of elements making up one sample is unrelated to the selection of elements in another sample</a:t>
            </a:r>
          </a:p>
          <a:p>
            <a:pPr marL="895350" lvl="1" indent="-438150">
              <a:buFont typeface="Verdana" pitchFamily="34" charset="0"/>
              <a:buNone/>
              <a:defRPr/>
            </a:pPr>
            <a:r>
              <a:rPr lang="en-US" altLang="zh-CN" sz="2800" dirty="0">
                <a:solidFill>
                  <a:schemeClr val="tx2"/>
                </a:solidFill>
                <a:latin typeface="Palatino Linotype" pitchFamily="18" charset="0"/>
                <a:ea typeface="宋体" pitchFamily="2" charset="-122"/>
              </a:rPr>
              <a:t>	</a:t>
            </a:r>
          </a:p>
          <a:p>
            <a:pPr marL="0" lvl="1" indent="0">
              <a:spcBef>
                <a:spcPts val="0"/>
              </a:spcBef>
              <a:buFont typeface="Verdana" pitchFamily="34" charset="0"/>
              <a:buNone/>
              <a:defRPr/>
            </a:pPr>
            <a:r>
              <a:rPr lang="en-US" altLang="zh-CN" sz="2800" dirty="0">
                <a:latin typeface="Palatino Linotype" pitchFamily="18" charset="0"/>
                <a:ea typeface="宋体" pitchFamily="2" charset="-122"/>
              </a:rPr>
              <a:t>There are two ways in which we can achieve independent samples:</a:t>
            </a:r>
          </a:p>
          <a:p>
            <a:pPr marL="0" lvl="1" indent="0">
              <a:spcBef>
                <a:spcPts val="0"/>
              </a:spcBef>
              <a:buFont typeface="Verdana" pitchFamily="34" charset="0"/>
              <a:buNone/>
              <a:defRPr/>
            </a:pPr>
            <a:r>
              <a:rPr lang="en-US" altLang="zh-CN" sz="2800" dirty="0">
                <a:latin typeface="Palatino Linotype" pitchFamily="18" charset="0"/>
                <a:ea typeface="宋体" pitchFamily="2" charset="-122"/>
              </a:rPr>
              <a:t>	1. Random selection </a:t>
            </a:r>
          </a:p>
          <a:p>
            <a:pPr marL="0" lvl="2" indent="0">
              <a:spcBef>
                <a:spcPts val="0"/>
              </a:spcBef>
              <a:buFont typeface="Wingdings 2" pitchFamily="18" charset="2"/>
              <a:buNone/>
              <a:defRPr/>
            </a:pPr>
            <a:r>
              <a:rPr lang="en-US" altLang="zh-CN" sz="2800" dirty="0">
                <a:latin typeface="Palatino Linotype" pitchFamily="18" charset="0"/>
                <a:ea typeface="宋体" pitchFamily="2" charset="-122"/>
              </a:rPr>
              <a:t>	2.Random assignment</a:t>
            </a:r>
          </a:p>
          <a:p>
            <a:pPr marL="623888" indent="-514350">
              <a:defRPr/>
            </a:pPr>
            <a:endParaRPr lang="en-US" altLang="zh-CN" sz="2800" dirty="0">
              <a:solidFill>
                <a:schemeClr val="tx2"/>
              </a:solidFill>
              <a:latin typeface="Palatino Linotype" pitchFamily="18" charset="0"/>
              <a:ea typeface="宋体" pitchFamily="2" charset="-122"/>
            </a:endParaRPr>
          </a:p>
          <a:p>
            <a:pPr marL="623888" indent="-514350">
              <a:defRPr/>
            </a:pPr>
            <a:endParaRPr lang="en-US" altLang="zh-CN" sz="2500" dirty="0">
              <a:solidFill>
                <a:schemeClr val="tx2"/>
              </a:solidFill>
              <a:latin typeface="Palatino Linotype" pitchFamily="18" charset="0"/>
              <a:ea typeface="宋体" pitchFamily="2" charset="-122"/>
            </a:endParaRPr>
          </a:p>
          <a:p>
            <a:pPr marL="623888" indent="-514350">
              <a:buFont typeface="Wingdings 3" pitchFamily="18" charset="2"/>
              <a:buNone/>
              <a:defRPr/>
            </a:pPr>
            <a:endParaRPr lang="en-US" altLang="zh-CN" dirty="0">
              <a:latin typeface="Palatino Linotype" pitchFamily="18" charset="0"/>
              <a:ea typeface="宋体" pitchFamily="2" charset="-122"/>
            </a:endParaRPr>
          </a:p>
        </p:txBody>
      </p:sp>
      <p:sp>
        <p:nvSpPr>
          <p:cNvPr id="23556" name="Text Box 6"/>
          <p:cNvSpPr txBox="1">
            <a:spLocks noChangeArrowheads="1"/>
          </p:cNvSpPr>
          <p:nvPr/>
        </p:nvSpPr>
        <p:spPr bwMode="auto">
          <a:xfrm>
            <a:off x="457200" y="3048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600" dirty="0">
                <a:solidFill>
                  <a:srgbClr val="000099"/>
                </a:solidFill>
                <a:latin typeface="Palatino Linotype" pitchFamily="18" charset="0"/>
                <a:ea typeface="Cambria Math" pitchFamily="18" charset="0"/>
                <a:cs typeface="+mj-cs"/>
              </a:rPr>
              <a:t>Research Considerations with Independent Samples</a:t>
            </a:r>
          </a:p>
        </p:txBody>
      </p:sp>
      <p:sp>
        <p:nvSpPr>
          <p:cNvPr id="3" name="Slide Number Placeholder 2"/>
          <p:cNvSpPr>
            <a:spLocks noGrp="1"/>
          </p:cNvSpPr>
          <p:nvPr>
            <p:ph type="sldNum" sz="quarter" idx="12"/>
          </p:nvPr>
        </p:nvSpPr>
        <p:spPr/>
        <p:txBody>
          <a:bodyPr/>
          <a:lstStyle/>
          <a:p>
            <a:fld id="{19892AFD-08A7-429B-863F-010284A09610}" type="slidenum">
              <a:rPr lang="en-US" smtClean="0"/>
              <a:t>2</a:t>
            </a:fld>
            <a:endParaRPr lang="en-US"/>
          </a:p>
        </p:txBody>
      </p:sp>
    </p:spTree>
    <p:extLst>
      <p:ext uri="{BB962C8B-B14F-4D97-AF65-F5344CB8AC3E}">
        <p14:creationId xmlns:p14="http://schemas.microsoft.com/office/powerpoint/2010/main" val="732365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
          <p:cNvPicPr>
            <a:picLocks noChangeAspect="1" noChangeArrowheads="1"/>
          </p:cNvPicPr>
          <p:nvPr/>
        </p:nvPicPr>
        <p:blipFill>
          <a:blip r:embed="rId2"/>
          <a:srcRect/>
          <a:stretch>
            <a:fillRect/>
          </a:stretch>
        </p:blipFill>
        <p:spPr bwMode="auto">
          <a:xfrm>
            <a:off x="381000" y="736600"/>
            <a:ext cx="8372475" cy="54356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20</a:t>
            </a:fld>
            <a:endParaRPr lang="en-US"/>
          </a:p>
        </p:txBody>
      </p:sp>
    </p:spTree>
    <p:extLst>
      <p:ext uri="{BB962C8B-B14F-4D97-AF65-F5344CB8AC3E}">
        <p14:creationId xmlns:p14="http://schemas.microsoft.com/office/powerpoint/2010/main" val="74230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b="1" dirty="0">
                <a:solidFill>
                  <a:srgbClr val="000099"/>
                </a:solidFill>
                <a:latin typeface="Garamond" pitchFamily="18" charset="0"/>
                <a:ea typeface="Cambria Math" pitchFamily="18" charset="0"/>
                <a:cs typeface="Helvetica" pitchFamily="34" charset="0"/>
              </a:rPr>
              <a:t>Decision—Find critical value</a:t>
            </a:r>
          </a:p>
        </p:txBody>
      </p:sp>
      <p:pic>
        <p:nvPicPr>
          <p:cNvPr id="40962" name="Picture 2"/>
          <p:cNvPicPr>
            <a:picLocks noChangeAspect="1" noChangeArrowheads="1"/>
          </p:cNvPicPr>
          <p:nvPr/>
        </p:nvPicPr>
        <p:blipFill>
          <a:blip r:embed="rId2"/>
          <a:srcRect/>
          <a:stretch>
            <a:fillRect/>
          </a:stretch>
        </p:blipFill>
        <p:spPr bwMode="auto">
          <a:xfrm>
            <a:off x="457200" y="1600200"/>
            <a:ext cx="6553200" cy="414338"/>
          </a:xfrm>
          <a:prstGeom prst="rect">
            <a:avLst/>
          </a:prstGeom>
          <a:noFill/>
          <a:ln w="9525">
            <a:noFill/>
            <a:miter lim="800000"/>
            <a:headEnd/>
            <a:tailEnd/>
          </a:ln>
        </p:spPr>
      </p:pic>
      <p:pic>
        <p:nvPicPr>
          <p:cNvPr id="40963" name="Picture 3"/>
          <p:cNvPicPr>
            <a:picLocks noChangeAspect="1" noChangeArrowheads="1"/>
          </p:cNvPicPr>
          <p:nvPr/>
        </p:nvPicPr>
        <p:blipFill>
          <a:blip r:embed="rId3"/>
          <a:srcRect/>
          <a:stretch>
            <a:fillRect/>
          </a:stretch>
        </p:blipFill>
        <p:spPr bwMode="auto">
          <a:xfrm>
            <a:off x="1905000" y="2133600"/>
            <a:ext cx="4565650" cy="442436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9892AFD-08A7-429B-863F-010284A09610}" type="slidenum">
              <a:rPr lang="en-US" smtClean="0"/>
              <a:t>21</a:t>
            </a:fld>
            <a:endParaRPr lang="en-US"/>
          </a:p>
        </p:txBody>
      </p:sp>
    </p:spTree>
    <p:extLst>
      <p:ext uri="{BB962C8B-B14F-4D97-AF65-F5344CB8AC3E}">
        <p14:creationId xmlns:p14="http://schemas.microsoft.com/office/powerpoint/2010/main" val="310551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538161" y="1447800"/>
            <a:ext cx="8305800" cy="4724400"/>
          </a:xfrm>
        </p:spPr>
        <p:txBody>
          <a:bodyPr/>
          <a:lstStyle/>
          <a:p>
            <a:pPr marL="0" indent="0">
              <a:spcBef>
                <a:spcPct val="0"/>
              </a:spcBef>
              <a:buFont typeface="Wingdings 3" pitchFamily="18" charset="2"/>
              <a:buNone/>
            </a:pPr>
            <a:r>
              <a:rPr lang="en-US" altLang="zh-CN" sz="2400" u="sng" dirty="0">
                <a:latin typeface="Palatino Linotype" pitchFamily="18" charset="0"/>
                <a:ea typeface="宋体" pitchFamily="2" charset="-122"/>
              </a:rPr>
              <a:t>Example 2</a:t>
            </a:r>
            <a:r>
              <a:rPr lang="en-US" altLang="zh-CN" sz="2400" dirty="0">
                <a:latin typeface="Palatino Linotype" pitchFamily="18" charset="0"/>
                <a:ea typeface="宋体" pitchFamily="2" charset="-122"/>
              </a:rPr>
              <a:t>: A researcher is interested in the effectiveness of different methods of teaching reading skills to elementary school students. The researcher obtains a sample of 15 students taught using the whole word method and a sample of 15 students taught using phonics. The researcher then administers a test of reading fluency to all students in the study. The scores obtained by students in the two groups are shown in the table on the next page. Conduct an appropriate test at the .05 level of significance. </a:t>
            </a:r>
          </a:p>
        </p:txBody>
      </p:sp>
      <p:sp>
        <p:nvSpPr>
          <p:cNvPr id="31748" name="Text Box 6"/>
          <p:cNvSpPr txBox="1">
            <a:spLocks noChangeArrowheads="1"/>
          </p:cNvSpPr>
          <p:nvPr/>
        </p:nvSpPr>
        <p:spPr bwMode="auto">
          <a:xfrm>
            <a:off x="0" y="321354"/>
            <a:ext cx="844867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4000" dirty="0">
                <a:solidFill>
                  <a:srgbClr val="000099"/>
                </a:solidFill>
                <a:latin typeface="Palatino Linotype" pitchFamily="18" charset="0"/>
                <a:ea typeface="Cambria Math" pitchFamily="18" charset="0"/>
                <a:cs typeface="+mj-cs"/>
              </a:rPr>
              <a:t>Example 2</a:t>
            </a:r>
          </a:p>
          <a:p>
            <a:pPr>
              <a:spcBef>
                <a:spcPct val="50000"/>
              </a:spcBef>
            </a:pPr>
            <a:endParaRPr lang="en-US" altLang="zh-CN" sz="3200" b="0" dirty="0">
              <a:solidFill>
                <a:schemeClr val="tx1"/>
              </a:solidFill>
              <a:latin typeface="Palatino Linotype" pitchFamily="18" charset="0"/>
              <a:ea typeface="宋体" pitchFamily="2" charset="-122"/>
            </a:endParaRPr>
          </a:p>
        </p:txBody>
      </p:sp>
      <p:sp>
        <p:nvSpPr>
          <p:cNvPr id="31749" name="Rectangle 5"/>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0"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1" name="Rectangle 7"/>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2"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3" name="Rectangle 9"/>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4" name="Rectangle 10"/>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5" name="Rectangle 11"/>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6" name="Rectangle 1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7" name="Rectangle 13"/>
          <p:cNvSpPr>
            <a:spLocks noChangeArrowheads="1"/>
          </p:cNvSpPr>
          <p:nvPr/>
        </p:nvSpPr>
        <p:spPr bwMode="auto">
          <a:xfrm>
            <a:off x="0" y="3134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8" name="Rectangle 14"/>
          <p:cNvSpPr>
            <a:spLocks noChangeArrowheads="1"/>
          </p:cNvSpPr>
          <p:nvPr/>
        </p:nvSpPr>
        <p:spPr bwMode="auto">
          <a:xfrm>
            <a:off x="0" y="29681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9" name="Rectangle 15"/>
          <p:cNvSpPr>
            <a:spLocks noChangeArrowheads="1"/>
          </p:cNvSpPr>
          <p:nvPr/>
        </p:nvSpPr>
        <p:spPr bwMode="auto">
          <a:xfrm>
            <a:off x="0" y="28585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22</a:t>
            </a:fld>
            <a:endParaRPr lang="en-US"/>
          </a:p>
        </p:txBody>
      </p:sp>
    </p:spTree>
    <p:extLst>
      <p:ext uri="{BB962C8B-B14F-4D97-AF65-F5344CB8AC3E}">
        <p14:creationId xmlns:p14="http://schemas.microsoft.com/office/powerpoint/2010/main" val="109588130"/>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4294967295"/>
          </p:nvPr>
        </p:nvSpPr>
        <p:spPr>
          <a:xfrm>
            <a:off x="457200" y="1181100"/>
            <a:ext cx="7696200" cy="5181600"/>
          </a:xfrm>
        </p:spPr>
        <p:txBody>
          <a:bodyPr/>
          <a:lstStyle/>
          <a:p>
            <a:pPr marL="0" indent="0">
              <a:spcBef>
                <a:spcPct val="0"/>
              </a:spcBef>
              <a:buFont typeface="Wingdings 3" pitchFamily="18" charset="2"/>
              <a:buNone/>
            </a:pPr>
            <a:r>
              <a:rPr lang="en-US" altLang="zh-CN" sz="2400" u="sng" dirty="0">
                <a:latin typeface="Palatino Linotype" pitchFamily="18" charset="0"/>
                <a:ea typeface="宋体" pitchFamily="2" charset="-122"/>
              </a:rPr>
              <a:t>Example 2:</a:t>
            </a:r>
          </a:p>
        </p:txBody>
      </p:sp>
      <p:sp>
        <p:nvSpPr>
          <p:cNvPr id="8198"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1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0"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2"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3"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4"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6"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7"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8"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8194" name="Object 16"/>
          <p:cNvGraphicFramePr>
            <a:graphicFrameLocks noChangeAspect="1"/>
          </p:cNvGraphicFramePr>
          <p:nvPr>
            <p:extLst>
              <p:ext uri="{D42A27DB-BD31-4B8C-83A1-F6EECF244321}">
                <p14:modId xmlns:p14="http://schemas.microsoft.com/office/powerpoint/2010/main" val="3640565349"/>
              </p:ext>
            </p:extLst>
          </p:nvPr>
        </p:nvGraphicFramePr>
        <p:xfrm>
          <a:off x="2895600" y="1219200"/>
          <a:ext cx="3962400" cy="4648200"/>
        </p:xfrm>
        <a:graphic>
          <a:graphicData uri="http://schemas.openxmlformats.org/presentationml/2006/ole">
            <mc:AlternateContent xmlns:mc="http://schemas.openxmlformats.org/markup-compatibility/2006">
              <mc:Choice xmlns:v="urn:schemas-microsoft-com:vml" Requires="v">
                <p:oleObj spid="_x0000_s9281" name="Bitmap Image" r:id="rId4" imgW="2734057" imgH="3142857" progId="Paint.Picture">
                  <p:embed/>
                </p:oleObj>
              </mc:Choice>
              <mc:Fallback>
                <p:oleObj name="Bitmap Image" r:id="rId4" imgW="2734057" imgH="314285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219200"/>
                        <a:ext cx="396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19892AFD-08A7-429B-863F-010284A09610}" type="slidenum">
              <a:rPr lang="en-US" smtClean="0"/>
              <a:t>23</a:t>
            </a:fld>
            <a:endParaRPr lang="en-US"/>
          </a:p>
        </p:txBody>
      </p:sp>
    </p:spTree>
    <p:extLst>
      <p:ext uri="{BB962C8B-B14F-4D97-AF65-F5344CB8AC3E}">
        <p14:creationId xmlns:p14="http://schemas.microsoft.com/office/powerpoint/2010/main" val="134066173"/>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4"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6"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7"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8"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80"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81"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82"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278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4947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892AFD-08A7-429B-863F-010284A09610}" type="slidenum">
              <a:rPr lang="en-US" smtClean="0"/>
              <a:t>24</a:t>
            </a:fld>
            <a:endParaRPr lang="en-US"/>
          </a:p>
        </p:txBody>
      </p:sp>
    </p:spTree>
    <p:extLst>
      <p:ext uri="{BB962C8B-B14F-4D97-AF65-F5344CB8AC3E}">
        <p14:creationId xmlns:p14="http://schemas.microsoft.com/office/powerpoint/2010/main" val="282144989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457200" y="1219200"/>
            <a:ext cx="8305800" cy="4572000"/>
          </a:xfrm>
        </p:spPr>
        <p:txBody>
          <a:bodyPr/>
          <a:lstStyle/>
          <a:p>
            <a:pPr marL="895350" lvl="1" indent="-438150"/>
            <a:endParaRPr lang="en-US" altLang="zh-CN" sz="2100">
              <a:solidFill>
                <a:schemeClr val="tx2"/>
              </a:solidFill>
              <a:latin typeface="Arial" charset="0"/>
              <a:ea typeface="宋体" pitchFamily="2" charset="-122"/>
            </a:endParaRPr>
          </a:p>
          <a:p>
            <a:pPr marL="895350" lvl="1" indent="-438150"/>
            <a:endParaRPr lang="en-US" altLang="zh-CN" sz="2100">
              <a:solidFill>
                <a:schemeClr val="tx2"/>
              </a:solidFill>
              <a:latin typeface="Arial" charset="0"/>
              <a:ea typeface="宋体" pitchFamily="2" charset="-122"/>
            </a:endParaRPr>
          </a:p>
        </p:txBody>
      </p:sp>
      <p:sp>
        <p:nvSpPr>
          <p:cNvPr id="9221" name="Text Box 6"/>
          <p:cNvSpPr txBox="1">
            <a:spLocks noChangeArrowheads="1"/>
          </p:cNvSpPr>
          <p:nvPr/>
        </p:nvSpPr>
        <p:spPr bwMode="auto">
          <a:xfrm>
            <a:off x="457200" y="304800"/>
            <a:ext cx="8382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a:solidFill>
                  <a:schemeClr val="tx1"/>
                </a:solidFill>
                <a:latin typeface="Bookman Old Style" pitchFamily="18" charset="0"/>
                <a:ea typeface="宋体" pitchFamily="2" charset="-122"/>
              </a:rPr>
              <a:t>Examples Using the Two Sample t Test for Independent Groups</a:t>
            </a:r>
          </a:p>
          <a:p>
            <a:pPr>
              <a:spcBef>
                <a:spcPct val="50000"/>
              </a:spcBef>
            </a:pPr>
            <a:endParaRPr lang="en-US" altLang="zh-CN" sz="3200" b="0">
              <a:solidFill>
                <a:schemeClr val="tx1"/>
              </a:solidFill>
              <a:latin typeface="Arial" charset="0"/>
              <a:ea typeface="宋体" pitchFamily="2" charset="-122"/>
            </a:endParaRPr>
          </a:p>
        </p:txBody>
      </p:sp>
      <p:sp>
        <p:nvSpPr>
          <p:cNvPr id="9222"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4"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6"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7"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8"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30"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31"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32"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9218" name="Object 18"/>
          <p:cNvGraphicFramePr>
            <a:graphicFrameLocks noChangeAspect="1"/>
          </p:cNvGraphicFramePr>
          <p:nvPr/>
        </p:nvGraphicFramePr>
        <p:xfrm>
          <a:off x="457200" y="2057400"/>
          <a:ext cx="8153400" cy="3810000"/>
        </p:xfrm>
        <a:graphic>
          <a:graphicData uri="http://schemas.openxmlformats.org/presentationml/2006/ole">
            <mc:AlternateContent xmlns:mc="http://schemas.openxmlformats.org/markup-compatibility/2006">
              <mc:Choice xmlns:v="urn:schemas-microsoft-com:vml" Requires="v">
                <p:oleObj spid="_x0000_s10305" name="Bitmap Image" r:id="rId4" imgW="5904762" imgH="2085714" progId="Paint.Picture">
                  <p:embed/>
                </p:oleObj>
              </mc:Choice>
              <mc:Fallback>
                <p:oleObj name="Bitmap Image" r:id="rId4" imgW="5904762" imgH="20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57400"/>
                        <a:ext cx="8153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19892AFD-08A7-429B-863F-010284A09610}" type="slidenum">
              <a:rPr lang="en-US" smtClean="0"/>
              <a:t>25</a:t>
            </a:fld>
            <a:endParaRPr lang="en-US"/>
          </a:p>
        </p:txBody>
      </p:sp>
    </p:spTree>
    <p:extLst>
      <p:ext uri="{BB962C8B-B14F-4D97-AF65-F5344CB8AC3E}">
        <p14:creationId xmlns:p14="http://schemas.microsoft.com/office/powerpoint/2010/main" val="1104245941"/>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6"/>
          <p:cNvSpPr txBox="1">
            <a:spLocks noChangeArrowheads="1"/>
          </p:cNvSpPr>
          <p:nvPr/>
        </p:nvSpPr>
        <p:spPr bwMode="auto">
          <a:xfrm>
            <a:off x="228600" y="228600"/>
            <a:ext cx="8382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a:solidFill>
                  <a:schemeClr val="tx1"/>
                </a:solidFill>
                <a:latin typeface="Bookman Old Style" pitchFamily="18" charset="0"/>
                <a:ea typeface="宋体" pitchFamily="2" charset="-122"/>
              </a:rPr>
              <a:t>Examples Using the Two Sample t Test for Independent Groups</a:t>
            </a:r>
          </a:p>
          <a:p>
            <a:pPr>
              <a:spcBef>
                <a:spcPct val="50000"/>
              </a:spcBef>
            </a:pPr>
            <a:endParaRPr lang="en-US" altLang="zh-CN" sz="3200" b="0">
              <a:solidFill>
                <a:schemeClr val="tx1"/>
              </a:solidFill>
              <a:latin typeface="Arial" charset="0"/>
              <a:ea typeface="宋体" pitchFamily="2" charset="-122"/>
            </a:endParaRPr>
          </a:p>
        </p:txBody>
      </p:sp>
      <p:sp>
        <p:nvSpPr>
          <p:cNvPr id="33796"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8"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0"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1"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2"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3"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4"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5"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6"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380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1371600"/>
            <a:ext cx="84137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892AFD-08A7-429B-863F-010284A09610}" type="slidenum">
              <a:rPr lang="en-US" smtClean="0"/>
              <a:t>26</a:t>
            </a:fld>
            <a:endParaRPr lang="en-US"/>
          </a:p>
        </p:txBody>
      </p:sp>
    </p:spTree>
    <p:extLst>
      <p:ext uri="{BB962C8B-B14F-4D97-AF65-F5344CB8AC3E}">
        <p14:creationId xmlns:p14="http://schemas.microsoft.com/office/powerpoint/2010/main" val="175763784"/>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2"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4"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5"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6"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7"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8"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9"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30"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483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84851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892AFD-08A7-429B-863F-010284A09610}" type="slidenum">
              <a:rPr lang="en-US" smtClean="0"/>
              <a:t>27</a:t>
            </a:fld>
            <a:endParaRPr lang="en-US"/>
          </a:p>
        </p:txBody>
      </p:sp>
    </p:spTree>
    <p:extLst>
      <p:ext uri="{BB962C8B-B14F-4D97-AF65-F5344CB8AC3E}">
        <p14:creationId xmlns:p14="http://schemas.microsoft.com/office/powerpoint/2010/main" val="252851155"/>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a:t>
            </a:r>
            <a:endParaRPr lang="en-US" dirty="0"/>
          </a:p>
        </p:txBody>
      </p:sp>
      <p:sp>
        <p:nvSpPr>
          <p:cNvPr id="4" name="Content Placeholder 3"/>
          <p:cNvSpPr>
            <a:spLocks noGrp="1"/>
          </p:cNvSpPr>
          <p:nvPr>
            <p:ph idx="1"/>
          </p:nvPr>
        </p:nvSpPr>
        <p:spPr/>
        <p:txBody>
          <a:bodyPr>
            <a:normAutofit fontScale="77500" lnSpcReduction="20000"/>
          </a:bodyPr>
          <a:lstStyle/>
          <a:p>
            <a:r>
              <a:rPr lang="en-US" b="1" dirty="0" err="1"/>
              <a:t>IntroQ</a:t>
            </a:r>
            <a:r>
              <a:rPr lang="en-US" b="1" dirty="0"/>
              <a:t> Questionnaire</a:t>
            </a:r>
            <a:endParaRPr lang="en-US" dirty="0"/>
          </a:p>
          <a:p>
            <a:r>
              <a:rPr lang="en-US" dirty="0"/>
              <a:t> </a:t>
            </a:r>
          </a:p>
          <a:p>
            <a:r>
              <a:rPr lang="en-US" dirty="0"/>
              <a:t>At the beginning of each semester, I ask each student to answer on paper (no names) each of these questions.  I explain that nobody is required to do this, but that the information would be handy for us to use to learn how to do basic descriptive statistics.</a:t>
            </a:r>
          </a:p>
          <a:p>
            <a:r>
              <a:rPr lang="en-US" dirty="0"/>
              <a:t> </a:t>
            </a:r>
          </a:p>
          <a:p>
            <a:r>
              <a:rPr lang="en-US" dirty="0"/>
              <a:t>	A.  What is your sex (gender)?  Female (1) or Male (2)</a:t>
            </a:r>
          </a:p>
          <a:p>
            <a:r>
              <a:rPr lang="en-US" dirty="0"/>
              <a:t> </a:t>
            </a:r>
          </a:p>
          <a:p>
            <a:r>
              <a:rPr lang="en-US" dirty="0"/>
              <a:t>	B.  What is the height </a:t>
            </a:r>
            <a:r>
              <a:rPr lang="en-US" b="1" dirty="0"/>
              <a:t>in inches</a:t>
            </a:r>
            <a:r>
              <a:rPr lang="en-US" dirty="0"/>
              <a:t> of your ideal mate?</a:t>
            </a:r>
          </a:p>
        </p:txBody>
      </p:sp>
      <p:sp>
        <p:nvSpPr>
          <p:cNvPr id="2" name="Slide Number Placeholder 1"/>
          <p:cNvSpPr>
            <a:spLocks noGrp="1"/>
          </p:cNvSpPr>
          <p:nvPr>
            <p:ph type="sldNum" sz="quarter" idx="12"/>
          </p:nvPr>
        </p:nvSpPr>
        <p:spPr/>
        <p:txBody>
          <a:bodyPr/>
          <a:lstStyle/>
          <a:p>
            <a:fld id="{19892AFD-08A7-429B-863F-010284A09610}" type="slidenum">
              <a:rPr lang="en-US" smtClean="0"/>
              <a:t>28</a:t>
            </a:fld>
            <a:endParaRPr lang="en-US"/>
          </a:p>
        </p:txBody>
      </p:sp>
    </p:spTree>
    <p:extLst>
      <p:ext uri="{BB962C8B-B14F-4D97-AF65-F5344CB8AC3E}">
        <p14:creationId xmlns:p14="http://schemas.microsoft.com/office/powerpoint/2010/main" val="1280374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 in R</a:t>
            </a:r>
            <a:endParaRPr lang="en-US" dirty="0"/>
          </a:p>
        </p:txBody>
      </p:sp>
      <p:sp>
        <p:nvSpPr>
          <p:cNvPr id="4" name="Content Placeholder 3"/>
          <p:cNvSpPr>
            <a:spLocks noGrp="1"/>
          </p:cNvSpPr>
          <p:nvPr>
            <p:ph idx="1"/>
          </p:nvPr>
        </p:nvSpPr>
        <p:spPr/>
        <p:txBody>
          <a:bodyPr>
            <a:normAutofit fontScale="70000" lnSpcReduction="20000"/>
          </a:bodyPr>
          <a:lstStyle/>
          <a:p>
            <a:r>
              <a:rPr lang="en-US" dirty="0"/>
              <a:t>#Independent Samples T Tests with R</a:t>
            </a:r>
          </a:p>
          <a:p>
            <a:r>
              <a:rPr lang="en-US" dirty="0"/>
              <a:t>#http://</a:t>
            </a:r>
            <a:r>
              <a:rPr lang="en-US" dirty="0" err="1"/>
              <a:t>core.ecu.edu</a:t>
            </a:r>
            <a:r>
              <a:rPr lang="en-US" dirty="0"/>
              <a:t>/</a:t>
            </a:r>
            <a:r>
              <a:rPr lang="en-US" dirty="0" err="1"/>
              <a:t>psyc</a:t>
            </a:r>
            <a:r>
              <a:rPr lang="en-US" dirty="0"/>
              <a:t>/</a:t>
            </a:r>
            <a:r>
              <a:rPr lang="en-US" dirty="0" err="1"/>
              <a:t>wuenschk</a:t>
            </a:r>
            <a:r>
              <a:rPr lang="en-US" dirty="0"/>
              <a:t>/R-Lessons/R-</a:t>
            </a:r>
            <a:r>
              <a:rPr lang="en-US" dirty="0" err="1"/>
              <a:t>t_Independent</a:t>
            </a:r>
            <a:r>
              <a:rPr lang="en-US" dirty="0"/>
              <a:t>-</a:t>
            </a:r>
            <a:r>
              <a:rPr lang="en-US" dirty="0" err="1"/>
              <a:t>Samples.pdf</a:t>
            </a:r>
            <a:endParaRPr lang="en-US" dirty="0"/>
          </a:p>
          <a:p>
            <a:r>
              <a:rPr lang="en-US" dirty="0" smtClean="0"/>
              <a:t>#</a:t>
            </a:r>
            <a:r>
              <a:rPr lang="en-US" dirty="0" err="1"/>
              <a:t>install.packages</a:t>
            </a:r>
            <a:r>
              <a:rPr lang="en-US" dirty="0"/>
              <a:t>("psych")</a:t>
            </a:r>
          </a:p>
          <a:p>
            <a:endParaRPr lang="en-US" dirty="0"/>
          </a:p>
          <a:p>
            <a:r>
              <a:rPr lang="en-US" dirty="0"/>
              <a:t>library(psych)</a:t>
            </a:r>
          </a:p>
          <a:p>
            <a:r>
              <a:rPr lang="en-US" dirty="0" err="1"/>
              <a:t>introq</a:t>
            </a:r>
            <a:r>
              <a:rPr lang="en-US" dirty="0"/>
              <a:t> &lt;- </a:t>
            </a:r>
            <a:r>
              <a:rPr lang="en-US" dirty="0" err="1"/>
              <a:t>read.table</a:t>
            </a:r>
            <a:r>
              <a:rPr lang="en-US" dirty="0"/>
              <a:t>("/Users/</a:t>
            </a:r>
            <a:r>
              <a:rPr lang="en-US" dirty="0" err="1"/>
              <a:t>hejibo</a:t>
            </a:r>
            <a:r>
              <a:rPr lang="en-US" dirty="0"/>
              <a:t>/Documents/Courses to teach /PSY 301 Psychological Statistics course/Psychological-Statistics/Lecture 14_Independent t-test/R independent sample t-test/</a:t>
            </a:r>
            <a:r>
              <a:rPr lang="en-US" dirty="0" err="1"/>
              <a:t>IntroQ.csv</a:t>
            </a:r>
            <a:r>
              <a:rPr lang="en-US" dirty="0"/>
              <a:t>", header=TRUE, </a:t>
            </a:r>
            <a:r>
              <a:rPr lang="en-US" dirty="0" err="1"/>
              <a:t>sep</a:t>
            </a:r>
            <a:r>
              <a:rPr lang="en-US" dirty="0"/>
              <a:t>=",")</a:t>
            </a:r>
          </a:p>
          <a:p>
            <a:r>
              <a:rPr lang="en-US" dirty="0" err="1"/>
              <a:t>describeBy</a:t>
            </a:r>
            <a:r>
              <a:rPr lang="en-US" dirty="0"/>
              <a:t>(</a:t>
            </a:r>
            <a:r>
              <a:rPr lang="en-US" dirty="0" err="1"/>
              <a:t>introq$Ideal</a:t>
            </a:r>
            <a:r>
              <a:rPr lang="en-US" dirty="0"/>
              <a:t>, </a:t>
            </a:r>
            <a:r>
              <a:rPr lang="en-US" dirty="0" err="1"/>
              <a:t>introq$Gender</a:t>
            </a:r>
            <a:r>
              <a:rPr lang="en-US" dirty="0"/>
              <a:t>)</a:t>
            </a:r>
          </a:p>
          <a:p>
            <a:r>
              <a:rPr lang="en-US" dirty="0" err="1"/>
              <a:t>t.test</a:t>
            </a:r>
            <a:r>
              <a:rPr lang="en-US" dirty="0"/>
              <a:t>(</a:t>
            </a:r>
            <a:r>
              <a:rPr lang="en-US" dirty="0" err="1"/>
              <a:t>introq$Ideal</a:t>
            </a:r>
            <a:r>
              <a:rPr lang="en-US" dirty="0"/>
              <a:t> ~ </a:t>
            </a:r>
            <a:r>
              <a:rPr lang="en-US" dirty="0" err="1"/>
              <a:t>introq$Gender</a:t>
            </a:r>
            <a:r>
              <a:rPr lang="en-US" dirty="0" smtClean="0"/>
              <a:t>)</a:t>
            </a: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29</a:t>
            </a:fld>
            <a:endParaRPr lang="en-US"/>
          </a:p>
        </p:txBody>
      </p:sp>
    </p:spTree>
    <p:extLst>
      <p:ext uri="{BB962C8B-B14F-4D97-AF65-F5344CB8AC3E}">
        <p14:creationId xmlns:p14="http://schemas.microsoft.com/office/powerpoint/2010/main" val="215355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481769" y="1143000"/>
            <a:ext cx="8305800" cy="48006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1. A researcher wants to see if teachers in </a:t>
            </a:r>
            <a:r>
              <a:rPr lang="en-US" altLang="zh-CN" sz="2400" u="sng" dirty="0">
                <a:latin typeface="Palatino Linotype" pitchFamily="18" charset="0"/>
                <a:ea typeface="宋体" pitchFamily="2" charset="-122"/>
              </a:rPr>
              <a:t>two different school districts </a:t>
            </a:r>
            <a:r>
              <a:rPr lang="en-US" altLang="zh-CN" sz="2400" dirty="0">
                <a:latin typeface="Palatino Linotype" pitchFamily="18" charset="0"/>
                <a:ea typeface="宋体" pitchFamily="2" charset="-122"/>
              </a:rPr>
              <a:t>spend different amounts of time teaching phonics. The researcher obtains complete lists of elementary school teachers in each district and randomly selects 50 teachers from each district to participate in the study.</a:t>
            </a: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2. A dietician wants to see if a </a:t>
            </a:r>
            <a:r>
              <a:rPr lang="en-US" altLang="zh-CN" sz="2400" u="sng" dirty="0">
                <a:latin typeface="Palatino Linotype" pitchFamily="18" charset="0"/>
                <a:ea typeface="宋体" pitchFamily="2" charset="-122"/>
              </a:rPr>
              <a:t>sugar-free diet </a:t>
            </a:r>
            <a:r>
              <a:rPr lang="en-US" altLang="zh-CN" sz="2400" dirty="0">
                <a:latin typeface="Palatino Linotype" pitchFamily="18" charset="0"/>
                <a:ea typeface="宋体" pitchFamily="2" charset="-122"/>
              </a:rPr>
              <a:t>will be more effective for weight loss than a </a:t>
            </a:r>
            <a:r>
              <a:rPr lang="en-US" altLang="zh-CN" sz="2400" u="sng" dirty="0">
                <a:latin typeface="Palatino Linotype" pitchFamily="18" charset="0"/>
                <a:ea typeface="宋体" pitchFamily="2" charset="-122"/>
              </a:rPr>
              <a:t>low-fat diet</a:t>
            </a:r>
            <a:r>
              <a:rPr lang="en-US" altLang="zh-CN" sz="2400" dirty="0">
                <a:latin typeface="Palatino Linotype" pitchFamily="18" charset="0"/>
                <a:ea typeface="宋体" pitchFamily="2" charset="-122"/>
              </a:rPr>
              <a:t>. She selects a group of patients who need to lose weight and randomly assigns half of the patients to a sugar-free diet and half of the patients to the low-fat diet.</a:t>
            </a:r>
          </a:p>
        </p:txBody>
      </p:sp>
      <p:sp>
        <p:nvSpPr>
          <p:cNvPr id="25604" name="Text Box 6"/>
          <p:cNvSpPr txBox="1">
            <a:spLocks noChangeArrowheads="1"/>
          </p:cNvSpPr>
          <p:nvPr/>
        </p:nvSpPr>
        <p:spPr bwMode="auto">
          <a:xfrm>
            <a:off x="304800" y="315893"/>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Examples: Independent Samples</a:t>
            </a:r>
          </a:p>
        </p:txBody>
      </p:sp>
      <p:sp>
        <p:nvSpPr>
          <p:cNvPr id="3" name="Slide Number Placeholder 2"/>
          <p:cNvSpPr>
            <a:spLocks noGrp="1"/>
          </p:cNvSpPr>
          <p:nvPr>
            <p:ph type="sldNum" sz="quarter" idx="12"/>
          </p:nvPr>
        </p:nvSpPr>
        <p:spPr/>
        <p:txBody>
          <a:bodyPr/>
          <a:lstStyle/>
          <a:p>
            <a:fld id="{19892AFD-08A7-429B-863F-010284A09610}" type="slidenum">
              <a:rPr lang="en-US" smtClean="0"/>
              <a:t>3</a:t>
            </a:fld>
            <a:endParaRPr lang="en-US"/>
          </a:p>
        </p:txBody>
      </p:sp>
    </p:spTree>
    <p:extLst>
      <p:ext uri="{BB962C8B-B14F-4D97-AF65-F5344CB8AC3E}">
        <p14:creationId xmlns:p14="http://schemas.microsoft.com/office/powerpoint/2010/main" val="2238121168"/>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 in R</a:t>
            </a:r>
            <a:endParaRPr lang="en-US" dirty="0"/>
          </a:p>
        </p:txBody>
      </p:sp>
      <p:sp>
        <p:nvSpPr>
          <p:cNvPr id="4" name="Content Placeholder 3"/>
          <p:cNvSpPr>
            <a:spLocks noGrp="1"/>
          </p:cNvSpPr>
          <p:nvPr>
            <p:ph idx="1"/>
          </p:nvPr>
        </p:nvSpPr>
        <p:spPr/>
        <p:txBody>
          <a:bodyPr>
            <a:normAutofit fontScale="40000" lnSpcReduction="20000"/>
          </a:bodyPr>
          <a:lstStyle/>
          <a:p>
            <a:r>
              <a:rPr lang="en-US" dirty="0"/>
              <a:t>#Independent Samples T Tests with R</a:t>
            </a:r>
          </a:p>
          <a:p>
            <a:r>
              <a:rPr lang="en-US" dirty="0"/>
              <a:t>#http://</a:t>
            </a:r>
            <a:r>
              <a:rPr lang="en-US" dirty="0" err="1"/>
              <a:t>core.ecu.edu</a:t>
            </a:r>
            <a:r>
              <a:rPr lang="en-US" dirty="0"/>
              <a:t>/</a:t>
            </a:r>
            <a:r>
              <a:rPr lang="en-US" dirty="0" err="1"/>
              <a:t>psyc</a:t>
            </a:r>
            <a:r>
              <a:rPr lang="en-US" dirty="0"/>
              <a:t>/</a:t>
            </a:r>
            <a:r>
              <a:rPr lang="en-US" dirty="0" err="1"/>
              <a:t>wuenschk</a:t>
            </a:r>
            <a:r>
              <a:rPr lang="en-US" dirty="0"/>
              <a:t>/R-Lessons/R-</a:t>
            </a:r>
            <a:r>
              <a:rPr lang="en-US" dirty="0" err="1"/>
              <a:t>t_Independent</a:t>
            </a:r>
            <a:r>
              <a:rPr lang="en-US" dirty="0"/>
              <a:t>-</a:t>
            </a:r>
            <a:r>
              <a:rPr lang="en-US" dirty="0" err="1"/>
              <a:t>Samples.pdf</a:t>
            </a:r>
            <a:endParaRPr lang="en-US" dirty="0"/>
          </a:p>
          <a:p>
            <a:r>
              <a:rPr lang="en-US" dirty="0"/>
              <a:t>#</a:t>
            </a:r>
            <a:r>
              <a:rPr lang="en-US" dirty="0" err="1"/>
              <a:t>install.packages</a:t>
            </a:r>
            <a:r>
              <a:rPr lang="en-US" dirty="0"/>
              <a:t>("</a:t>
            </a:r>
            <a:r>
              <a:rPr lang="en-US" dirty="0" err="1"/>
              <a:t>lsr</a:t>
            </a:r>
            <a:r>
              <a:rPr lang="en-US" dirty="0"/>
              <a:t>")</a:t>
            </a:r>
          </a:p>
          <a:p>
            <a:r>
              <a:rPr lang="en-US" dirty="0"/>
              <a:t>#</a:t>
            </a:r>
            <a:r>
              <a:rPr lang="en-US" dirty="0" err="1"/>
              <a:t>install.packages</a:t>
            </a:r>
            <a:r>
              <a:rPr lang="en-US" dirty="0"/>
              <a:t>("</a:t>
            </a:r>
            <a:r>
              <a:rPr lang="en-US" dirty="0" err="1"/>
              <a:t>compute.es</a:t>
            </a:r>
            <a:r>
              <a:rPr lang="en-US" dirty="0"/>
              <a:t>")</a:t>
            </a:r>
          </a:p>
          <a:p>
            <a:r>
              <a:rPr lang="en-US" dirty="0"/>
              <a:t>#</a:t>
            </a:r>
            <a:r>
              <a:rPr lang="en-US" dirty="0" err="1"/>
              <a:t>install.packages</a:t>
            </a:r>
            <a:r>
              <a:rPr lang="en-US" dirty="0"/>
              <a:t>("psych")</a:t>
            </a:r>
          </a:p>
          <a:p>
            <a:endParaRPr lang="en-US" dirty="0"/>
          </a:p>
          <a:p>
            <a:r>
              <a:rPr lang="en-US" dirty="0"/>
              <a:t>library(psych)</a:t>
            </a:r>
          </a:p>
          <a:p>
            <a:r>
              <a:rPr lang="en-US" dirty="0" err="1"/>
              <a:t>introq</a:t>
            </a:r>
            <a:r>
              <a:rPr lang="en-US" dirty="0"/>
              <a:t> &lt;- </a:t>
            </a:r>
            <a:r>
              <a:rPr lang="en-US" dirty="0" err="1"/>
              <a:t>read.table</a:t>
            </a:r>
            <a:r>
              <a:rPr lang="en-US" dirty="0"/>
              <a:t>("/Users/</a:t>
            </a:r>
            <a:r>
              <a:rPr lang="en-US" dirty="0" err="1"/>
              <a:t>hejibo</a:t>
            </a:r>
            <a:r>
              <a:rPr lang="en-US" dirty="0"/>
              <a:t>/Documents/Courses to teach /PSY 301 Psychological Statistics course/Psychological-Statistics/Lecture 14_Independent t-test/R independent sample t-test/</a:t>
            </a:r>
            <a:r>
              <a:rPr lang="en-US" dirty="0" err="1"/>
              <a:t>IntroQ.csv</a:t>
            </a:r>
            <a:r>
              <a:rPr lang="en-US" dirty="0"/>
              <a:t>", header=TRUE, </a:t>
            </a:r>
            <a:r>
              <a:rPr lang="en-US" dirty="0" err="1"/>
              <a:t>sep</a:t>
            </a:r>
            <a:r>
              <a:rPr lang="en-US" dirty="0"/>
              <a:t>=",")</a:t>
            </a:r>
          </a:p>
          <a:p>
            <a:r>
              <a:rPr lang="en-US" dirty="0" err="1"/>
              <a:t>describeBy</a:t>
            </a:r>
            <a:r>
              <a:rPr lang="en-US" dirty="0"/>
              <a:t>(</a:t>
            </a:r>
            <a:r>
              <a:rPr lang="en-US" dirty="0" err="1"/>
              <a:t>introq$Ideal</a:t>
            </a:r>
            <a:r>
              <a:rPr lang="en-US" dirty="0"/>
              <a:t>, </a:t>
            </a:r>
            <a:r>
              <a:rPr lang="en-US" dirty="0" err="1"/>
              <a:t>introq$Gender</a:t>
            </a:r>
            <a:r>
              <a:rPr lang="en-US" dirty="0"/>
              <a:t>)</a:t>
            </a:r>
          </a:p>
          <a:p>
            <a:r>
              <a:rPr lang="en-US" dirty="0" err="1"/>
              <a:t>t.test</a:t>
            </a:r>
            <a:r>
              <a:rPr lang="en-US" dirty="0"/>
              <a:t>(</a:t>
            </a:r>
            <a:r>
              <a:rPr lang="en-US" dirty="0" err="1"/>
              <a:t>introq$Ideal</a:t>
            </a:r>
            <a:r>
              <a:rPr lang="en-US" dirty="0"/>
              <a:t> ~ </a:t>
            </a:r>
            <a:r>
              <a:rPr lang="en-US" dirty="0" err="1"/>
              <a:t>introq$Gender</a:t>
            </a:r>
            <a:r>
              <a:rPr lang="en-US" dirty="0"/>
              <a:t>)</a:t>
            </a:r>
          </a:p>
          <a:p>
            <a:endParaRPr lang="en-US" dirty="0"/>
          </a:p>
          <a:p>
            <a:r>
              <a:rPr lang="en-US" dirty="0"/>
              <a:t>### additional good to know - </a:t>
            </a:r>
          </a:p>
          <a:p>
            <a:r>
              <a:rPr lang="en-US" dirty="0"/>
              <a:t>### effect size for independent sample t-test</a:t>
            </a:r>
          </a:p>
          <a:p>
            <a:endParaRPr lang="en-US" dirty="0"/>
          </a:p>
          <a:p>
            <a:r>
              <a:rPr lang="en-US" dirty="0"/>
              <a:t>library(</a:t>
            </a:r>
            <a:r>
              <a:rPr lang="en-US" dirty="0" err="1"/>
              <a:t>lsr</a:t>
            </a:r>
            <a:r>
              <a:rPr lang="en-US" dirty="0"/>
              <a:t>)</a:t>
            </a:r>
          </a:p>
          <a:p>
            <a:r>
              <a:rPr lang="en-US" dirty="0" err="1"/>
              <a:t>cohensD</a:t>
            </a:r>
            <a:r>
              <a:rPr lang="en-US" dirty="0"/>
              <a:t>(</a:t>
            </a:r>
            <a:r>
              <a:rPr lang="en-US" dirty="0" err="1"/>
              <a:t>introq$Ideal</a:t>
            </a:r>
            <a:r>
              <a:rPr lang="en-US" dirty="0"/>
              <a:t>~ </a:t>
            </a:r>
            <a:r>
              <a:rPr lang="en-US" dirty="0" err="1"/>
              <a:t>introq$Gender</a:t>
            </a:r>
            <a:r>
              <a:rPr lang="en-US" dirty="0"/>
              <a:t>)</a:t>
            </a:r>
          </a:p>
          <a:p>
            <a:r>
              <a:rPr lang="en-US" dirty="0"/>
              <a:t>library(</a:t>
            </a:r>
            <a:r>
              <a:rPr lang="en-US" dirty="0" err="1"/>
              <a:t>compute.es</a:t>
            </a:r>
            <a:r>
              <a:rPr lang="en-US" dirty="0"/>
              <a:t>)</a:t>
            </a:r>
          </a:p>
          <a:p>
            <a:r>
              <a:rPr lang="en-US" dirty="0"/>
              <a:t>des(d=1.487092, n.1=539, n.2=180)</a:t>
            </a:r>
          </a:p>
          <a:p>
            <a:pPr marL="0" indent="0">
              <a:buNone/>
            </a:pP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30</a:t>
            </a:fld>
            <a:endParaRPr lang="en-US"/>
          </a:p>
        </p:txBody>
      </p:sp>
    </p:spTree>
    <p:extLst>
      <p:ext uri="{BB962C8B-B14F-4D97-AF65-F5344CB8AC3E}">
        <p14:creationId xmlns:p14="http://schemas.microsoft.com/office/powerpoint/2010/main" val="2942064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 in SPSS</a:t>
            </a: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31</a:t>
            </a:fld>
            <a:endParaRPr lang="en-US"/>
          </a:p>
        </p:txBody>
      </p:sp>
      <p:pic>
        <p:nvPicPr>
          <p:cNvPr id="9" name="Picture 8" descr="Screen Shot 2018-04-10 at 10.45.0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24000"/>
            <a:ext cx="6197600" cy="4765741"/>
          </a:xfrm>
          <a:prstGeom prst="rect">
            <a:avLst/>
          </a:prstGeom>
        </p:spPr>
      </p:pic>
    </p:spTree>
    <p:extLst>
      <p:ext uri="{BB962C8B-B14F-4D97-AF65-F5344CB8AC3E}">
        <p14:creationId xmlns:p14="http://schemas.microsoft.com/office/powerpoint/2010/main" val="395873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 in SPSS</a:t>
            </a: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32</a:t>
            </a:fld>
            <a:endParaRPr lang="en-US"/>
          </a:p>
        </p:txBody>
      </p:sp>
      <p:pic>
        <p:nvPicPr>
          <p:cNvPr id="7" name="Picture 6" descr="Screen Shot 2018-04-10 at 10.42.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559166"/>
            <a:ext cx="4983240" cy="2914533"/>
          </a:xfrm>
          <a:prstGeom prst="rect">
            <a:avLst/>
          </a:prstGeom>
        </p:spPr>
      </p:pic>
      <p:pic>
        <p:nvPicPr>
          <p:cNvPr id="8" name="Picture 7" descr="Screen Shot 2018-04-10 at 10.41.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667000"/>
            <a:ext cx="3483321" cy="2743200"/>
          </a:xfrm>
          <a:prstGeom prst="rect">
            <a:avLst/>
          </a:prstGeom>
        </p:spPr>
      </p:pic>
    </p:spTree>
    <p:extLst>
      <p:ext uri="{BB962C8B-B14F-4D97-AF65-F5344CB8AC3E}">
        <p14:creationId xmlns:p14="http://schemas.microsoft.com/office/powerpoint/2010/main" val="4119125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 in SPSS</a:t>
            </a: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33</a:t>
            </a:fld>
            <a:endParaRPr lang="en-US"/>
          </a:p>
        </p:txBody>
      </p:sp>
      <p:pic>
        <p:nvPicPr>
          <p:cNvPr id="4" name="Picture 3" descr="Screen Shot 2018-04-10 at 10.45.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1000"/>
            <a:ext cx="9144000" cy="3539359"/>
          </a:xfrm>
          <a:prstGeom prst="rect">
            <a:avLst/>
          </a:prstGeom>
        </p:spPr>
      </p:pic>
    </p:spTree>
    <p:extLst>
      <p:ext uri="{BB962C8B-B14F-4D97-AF65-F5344CB8AC3E}">
        <p14:creationId xmlns:p14="http://schemas.microsoft.com/office/powerpoint/2010/main" val="4088742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Report results in APA style</a:t>
            </a:r>
            <a:endParaRPr lang="en-US" dirty="0"/>
          </a:p>
        </p:txBody>
      </p:sp>
      <p:sp>
        <p:nvSpPr>
          <p:cNvPr id="4" name="Content Placeholder 3"/>
          <p:cNvSpPr>
            <a:spLocks noGrp="1"/>
          </p:cNvSpPr>
          <p:nvPr>
            <p:ph idx="1"/>
          </p:nvPr>
        </p:nvSpPr>
        <p:spPr/>
        <p:txBody>
          <a:bodyPr/>
          <a:lstStyle/>
          <a:p>
            <a:r>
              <a:rPr lang="en-US" dirty="0"/>
              <a:t>Students in Professor Karl’s undergraduate statistics classes completed a brief survey. They were asked to indicate their sex/gender and the height, in inches, of their ideal mate. Mean height of ideal mate was significantly greater for female students (</a:t>
            </a:r>
            <a:r>
              <a:rPr lang="en-US" i="1" dirty="0"/>
              <a:t>M</a:t>
            </a:r>
            <a:r>
              <a:rPr lang="en-US" dirty="0"/>
              <a:t> = 71.43, </a:t>
            </a:r>
            <a:r>
              <a:rPr lang="en-US" i="1" dirty="0"/>
              <a:t>SD</a:t>
            </a:r>
            <a:r>
              <a:rPr lang="en-US" dirty="0"/>
              <a:t> = 3.25, </a:t>
            </a:r>
            <a:r>
              <a:rPr lang="en-US" i="1" dirty="0"/>
              <a:t>n</a:t>
            </a:r>
            <a:r>
              <a:rPr lang="en-US" dirty="0"/>
              <a:t> = 539) than for male students (</a:t>
            </a:r>
            <a:r>
              <a:rPr lang="en-US" i="1" dirty="0"/>
              <a:t>M</a:t>
            </a:r>
            <a:r>
              <a:rPr lang="en-US" dirty="0"/>
              <a:t> = 66.59, </a:t>
            </a:r>
            <a:r>
              <a:rPr lang="en-US" i="1" dirty="0"/>
              <a:t>SD</a:t>
            </a:r>
            <a:r>
              <a:rPr lang="en-US" dirty="0"/>
              <a:t> = 3.27, </a:t>
            </a:r>
            <a:r>
              <a:rPr lang="en-US" i="1" dirty="0"/>
              <a:t>n</a:t>
            </a:r>
            <a:r>
              <a:rPr lang="en-US" dirty="0"/>
              <a:t> = 180), </a:t>
            </a:r>
            <a:r>
              <a:rPr lang="en-US" i="1" dirty="0"/>
              <a:t>t</a:t>
            </a:r>
            <a:r>
              <a:rPr lang="en-US" dirty="0"/>
              <a:t>(717) = 17.27, </a:t>
            </a:r>
            <a:r>
              <a:rPr lang="en-US" i="1" dirty="0"/>
              <a:t>p</a:t>
            </a:r>
            <a:r>
              <a:rPr lang="en-US" dirty="0"/>
              <a:t> &lt; .001, </a:t>
            </a:r>
            <a:r>
              <a:rPr lang="en-US" i="1" dirty="0"/>
              <a:t>d </a:t>
            </a:r>
            <a:r>
              <a:rPr lang="en-US" dirty="0"/>
              <a:t>= 1.49, 95% CI [1.30. 1.67].</a:t>
            </a:r>
          </a:p>
        </p:txBody>
      </p:sp>
      <p:sp>
        <p:nvSpPr>
          <p:cNvPr id="2" name="Slide Number Placeholder 1"/>
          <p:cNvSpPr>
            <a:spLocks noGrp="1"/>
          </p:cNvSpPr>
          <p:nvPr>
            <p:ph type="sldNum" sz="quarter" idx="12"/>
          </p:nvPr>
        </p:nvSpPr>
        <p:spPr/>
        <p:txBody>
          <a:bodyPr/>
          <a:lstStyle/>
          <a:p>
            <a:fld id="{19892AFD-08A7-429B-863F-010284A09610}" type="slidenum">
              <a:rPr lang="en-US" smtClean="0"/>
              <a:t>34</a:t>
            </a:fld>
            <a:endParaRPr lang="en-US"/>
          </a:p>
        </p:txBody>
      </p:sp>
    </p:spTree>
    <p:extLst>
      <p:ext uri="{BB962C8B-B14F-4D97-AF65-F5344CB8AC3E}">
        <p14:creationId xmlns:p14="http://schemas.microsoft.com/office/powerpoint/2010/main" val="658843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sz="4000" b="1" dirty="0">
                <a:solidFill>
                  <a:srgbClr val="000099"/>
                </a:solidFill>
                <a:latin typeface="Palatino Linotype" pitchFamily="18" charset="0"/>
                <a:ea typeface="Cambria Math" pitchFamily="18" charset="0"/>
              </a:rPr>
              <a:t>Summary</a:t>
            </a:r>
          </a:p>
        </p:txBody>
      </p:sp>
      <p:sp>
        <p:nvSpPr>
          <p:cNvPr id="3" name="Content Placeholder 2"/>
          <p:cNvSpPr>
            <a:spLocks noGrp="1"/>
          </p:cNvSpPr>
          <p:nvPr>
            <p:ph idx="1"/>
          </p:nvPr>
        </p:nvSpPr>
        <p:spPr/>
        <p:txBody>
          <a:bodyPr>
            <a:normAutofit fontScale="92500" lnSpcReduction="10000"/>
          </a:bodyPr>
          <a:lstStyle/>
          <a:p>
            <a:r>
              <a:rPr lang="en-US" dirty="0">
                <a:latin typeface="Palatino Linotype" pitchFamily="18" charset="0"/>
              </a:rPr>
              <a:t>Compare with one-sample </a:t>
            </a:r>
            <a:r>
              <a:rPr lang="en-US" i="1" dirty="0">
                <a:latin typeface="Palatino Linotype" pitchFamily="18" charset="0"/>
              </a:rPr>
              <a:t>t</a:t>
            </a:r>
            <a:r>
              <a:rPr lang="en-US" dirty="0">
                <a:latin typeface="Palatino Linotype" pitchFamily="18" charset="0"/>
              </a:rPr>
              <a:t> test</a:t>
            </a: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pPr marL="0" indent="0">
              <a:buNone/>
            </a:pPr>
            <a:endParaRPr lang="en-US" dirty="0">
              <a:latin typeface="Palatino Linotype" pitchFamily="18" charset="0"/>
            </a:endParaRPr>
          </a:p>
          <a:p>
            <a:r>
              <a:rPr lang="en-US" dirty="0">
                <a:latin typeface="Palatino Linotype" pitchFamily="18" charset="0"/>
              </a:rPr>
              <a:t>Independent sample t-test</a:t>
            </a:r>
          </a:p>
          <a:p>
            <a:pPr lvl="1"/>
            <a:r>
              <a:rPr lang="en-US" dirty="0">
                <a:latin typeface="Palatino Linotype" pitchFamily="18" charset="0"/>
              </a:rPr>
              <a:t>Assumptions</a:t>
            </a:r>
          </a:p>
          <a:p>
            <a:pPr lvl="1"/>
            <a:r>
              <a:rPr lang="en-US" dirty="0">
                <a:latin typeface="Palatino Linotype" pitchFamily="18" charset="0"/>
              </a:rPr>
              <a:t>Pooled sample variance</a:t>
            </a:r>
          </a:p>
          <a:p>
            <a:pPr lvl="1"/>
            <a:r>
              <a:rPr lang="en-US" dirty="0">
                <a:latin typeface="Palatino Linotype" pitchFamily="18" charset="0"/>
              </a:rPr>
              <a:t>T-test statistic, degrees of freedom</a:t>
            </a:r>
          </a:p>
        </p:txBody>
      </p:sp>
      <p:graphicFrame>
        <p:nvGraphicFramePr>
          <p:cNvPr id="4" name="Object 3"/>
          <p:cNvGraphicFramePr>
            <a:graphicFrameLocks noChangeAspect="1"/>
          </p:cNvGraphicFramePr>
          <p:nvPr>
            <p:extLst>
              <p:ext uri="{D42A27DB-BD31-4B8C-83A1-F6EECF244321}">
                <p14:modId xmlns:p14="http://schemas.microsoft.com/office/powerpoint/2010/main" val="172409559"/>
              </p:ext>
            </p:extLst>
          </p:nvPr>
        </p:nvGraphicFramePr>
        <p:xfrm>
          <a:off x="773113" y="2514600"/>
          <a:ext cx="2339975" cy="1235075"/>
        </p:xfrm>
        <a:graphic>
          <a:graphicData uri="http://schemas.openxmlformats.org/presentationml/2006/ole">
            <mc:AlternateContent xmlns:mc="http://schemas.openxmlformats.org/markup-compatibility/2006">
              <mc:Choice xmlns:v="urn:schemas-microsoft-com:vml" Requires="v">
                <p:oleObj spid="_x0000_s11370" name="Equation" r:id="rId3" imgW="1155600" imgH="609480" progId="Equation.DSMT4">
                  <p:embed/>
                </p:oleObj>
              </mc:Choice>
              <mc:Fallback>
                <p:oleObj name="Equation" r:id="rId3" imgW="1155600" imgH="609480" progId="Equation.DSMT4">
                  <p:embed/>
                  <p:pic>
                    <p:nvPicPr>
                      <p:cNvPr id="0" name=""/>
                      <p:cNvPicPr/>
                      <p:nvPr/>
                    </p:nvPicPr>
                    <p:blipFill>
                      <a:blip r:embed="rId4"/>
                      <a:stretch>
                        <a:fillRect/>
                      </a:stretch>
                    </p:blipFill>
                    <p:spPr>
                      <a:xfrm>
                        <a:off x="773113" y="2514600"/>
                        <a:ext cx="2339975" cy="12350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03475434"/>
              </p:ext>
            </p:extLst>
          </p:nvPr>
        </p:nvGraphicFramePr>
        <p:xfrm>
          <a:off x="3657600" y="2438400"/>
          <a:ext cx="4343400" cy="1308779"/>
        </p:xfrm>
        <a:graphic>
          <a:graphicData uri="http://schemas.openxmlformats.org/presentationml/2006/ole">
            <mc:AlternateContent xmlns:mc="http://schemas.openxmlformats.org/markup-compatibility/2006">
              <mc:Choice xmlns:v="urn:schemas-microsoft-com:vml" Requires="v">
                <p:oleObj spid="_x0000_s11371" name="Equation" r:id="rId5" imgW="2361960" imgH="711000" progId="Equation.DSMT4">
                  <p:embed/>
                </p:oleObj>
              </mc:Choice>
              <mc:Fallback>
                <p:oleObj name="Equation" r:id="rId5" imgW="2361960" imgH="711000" progId="Equation.DSMT4">
                  <p:embed/>
                  <p:pic>
                    <p:nvPicPr>
                      <p:cNvPr id="0" name="Object 4"/>
                      <p:cNvPicPr>
                        <a:picLocks noChangeAspect="1" noChangeArrowheads="1"/>
                      </p:cNvPicPr>
                      <p:nvPr/>
                    </p:nvPicPr>
                    <p:blipFill>
                      <a:blip r:embed="rId6"/>
                      <a:srcRect/>
                      <a:stretch>
                        <a:fillRect/>
                      </a:stretch>
                    </p:blipFill>
                    <p:spPr bwMode="auto">
                      <a:xfrm>
                        <a:off x="3657600" y="2438400"/>
                        <a:ext cx="4343400" cy="1308779"/>
                      </a:xfrm>
                      <a:prstGeom prst="rect">
                        <a:avLst/>
                      </a:prstGeom>
                      <a:noFill/>
                      <a:ln>
                        <a:noFill/>
                      </a:ln>
                    </p:spPr>
                  </p:pic>
                </p:oleObj>
              </mc:Fallback>
            </mc:AlternateContent>
          </a:graphicData>
        </a:graphic>
      </p:graphicFrame>
      <p:sp>
        <p:nvSpPr>
          <p:cNvPr id="7" name="Slide Number Placeholder 6"/>
          <p:cNvSpPr>
            <a:spLocks noGrp="1"/>
          </p:cNvSpPr>
          <p:nvPr>
            <p:ph type="sldNum" sz="quarter" idx="12"/>
          </p:nvPr>
        </p:nvSpPr>
        <p:spPr/>
        <p:txBody>
          <a:bodyPr/>
          <a:lstStyle/>
          <a:p>
            <a:fld id="{19892AFD-08A7-429B-863F-010284A09610}" type="slidenum">
              <a:rPr lang="en-US" smtClean="0"/>
              <a:t>35</a:t>
            </a:fld>
            <a:endParaRPr lang="en-US"/>
          </a:p>
        </p:txBody>
      </p:sp>
    </p:spTree>
    <p:extLst>
      <p:ext uri="{BB962C8B-B14F-4D97-AF65-F5344CB8AC3E}">
        <p14:creationId xmlns:p14="http://schemas.microsoft.com/office/powerpoint/2010/main" val="126548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466458" y="1143000"/>
            <a:ext cx="8305800" cy="41148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3. A medical researcher wants to see if a new drug reduces recovery time in old patients who are recovering from a broken hip. The researcher randomly assigns some patients to a </a:t>
            </a:r>
            <a:r>
              <a:rPr lang="en-US" altLang="zh-CN" sz="2400" u="sng" dirty="0">
                <a:latin typeface="Palatino Linotype" pitchFamily="18" charset="0"/>
                <a:ea typeface="宋体" pitchFamily="2" charset="-122"/>
              </a:rPr>
              <a:t>treatment group</a:t>
            </a:r>
            <a:r>
              <a:rPr lang="en-US" altLang="zh-CN" sz="2400" dirty="0">
                <a:latin typeface="Palatino Linotype" pitchFamily="18" charset="0"/>
                <a:ea typeface="宋体" pitchFamily="2" charset="-122"/>
              </a:rPr>
              <a:t>, which receives the new drug in addition to physical therapy and other standard treatment, and other patients to a </a:t>
            </a:r>
            <a:r>
              <a:rPr lang="en-US" altLang="zh-CN" sz="2400" u="sng" dirty="0">
                <a:latin typeface="Palatino Linotype" pitchFamily="18" charset="0"/>
                <a:ea typeface="宋体" pitchFamily="2" charset="-122"/>
              </a:rPr>
              <a:t>control group</a:t>
            </a:r>
            <a:r>
              <a:rPr lang="en-US" altLang="zh-CN" sz="2400" dirty="0">
                <a:latin typeface="Palatino Linotype" pitchFamily="18" charset="0"/>
                <a:ea typeface="宋体" pitchFamily="2" charset="-122"/>
              </a:rPr>
              <a:t>, which receives a placebo in addition to physical therapy and other standard treatment. </a:t>
            </a:r>
          </a:p>
        </p:txBody>
      </p:sp>
      <p:sp>
        <p:nvSpPr>
          <p:cNvPr id="26628" name="Text Box 6"/>
          <p:cNvSpPr txBox="1">
            <a:spLocks noChangeArrowheads="1"/>
          </p:cNvSpPr>
          <p:nvPr/>
        </p:nvSpPr>
        <p:spPr bwMode="auto">
          <a:xfrm>
            <a:off x="3810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Examples: Independent Samples</a:t>
            </a:r>
          </a:p>
        </p:txBody>
      </p:sp>
      <p:sp>
        <p:nvSpPr>
          <p:cNvPr id="3" name="Slide Number Placeholder 2"/>
          <p:cNvSpPr>
            <a:spLocks noGrp="1"/>
          </p:cNvSpPr>
          <p:nvPr>
            <p:ph type="sldNum" sz="quarter" idx="12"/>
          </p:nvPr>
        </p:nvSpPr>
        <p:spPr/>
        <p:txBody>
          <a:bodyPr/>
          <a:lstStyle/>
          <a:p>
            <a:fld id="{19892AFD-08A7-429B-863F-010284A09610}" type="slidenum">
              <a:rPr lang="en-US" smtClean="0"/>
              <a:t>4</a:t>
            </a:fld>
            <a:endParaRPr lang="en-US"/>
          </a:p>
        </p:txBody>
      </p:sp>
    </p:spTree>
    <p:extLst>
      <p:ext uri="{BB962C8B-B14F-4D97-AF65-F5344CB8AC3E}">
        <p14:creationId xmlns:p14="http://schemas.microsoft.com/office/powerpoint/2010/main" val="601520836"/>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3"/>
          <p:cNvSpPr>
            <a:spLocks noGrp="1" noChangeArrowheads="1"/>
          </p:cNvSpPr>
          <p:nvPr>
            <p:ph type="body" idx="4294967295"/>
          </p:nvPr>
        </p:nvSpPr>
        <p:spPr>
          <a:xfrm>
            <a:off x="457200" y="951131"/>
            <a:ext cx="8267700" cy="5525869"/>
          </a:xfrm>
        </p:spPr>
        <p:txBody>
          <a:bodyPr/>
          <a:lstStyle/>
          <a:p>
            <a:pPr marL="0" lvl="1" indent="0">
              <a:spcBef>
                <a:spcPts val="0"/>
              </a:spcBef>
              <a:buFont typeface="Verdana" pitchFamily="34" charset="0"/>
              <a:buNone/>
              <a:defRPr/>
            </a:pPr>
            <a:r>
              <a:rPr lang="en-US" sz="2400" dirty="0">
                <a:latin typeface="Palatino Linotype" pitchFamily="18" charset="0"/>
              </a:rPr>
              <a:t>When we conduct a hypothesis test on independent groups we look at the </a:t>
            </a:r>
            <a:r>
              <a:rPr lang="en-US" sz="2400" dirty="0">
                <a:solidFill>
                  <a:srgbClr val="C00000"/>
                </a:solidFill>
                <a:latin typeface="Palatino Linotype" pitchFamily="18" charset="0"/>
              </a:rPr>
              <a:t>difference between the two population means</a:t>
            </a:r>
            <a:r>
              <a:rPr lang="en-US" sz="2400" dirty="0">
                <a:solidFill>
                  <a:schemeClr val="tx2"/>
                </a:solidFill>
                <a:latin typeface="Palatino Linotype" pitchFamily="18" charset="0"/>
              </a:rPr>
              <a:t>.</a:t>
            </a:r>
          </a:p>
          <a:p>
            <a:pPr marL="0" lvl="1" indent="0">
              <a:spcBef>
                <a:spcPts val="0"/>
              </a:spcBef>
              <a:buFont typeface="Verdana" pitchFamily="34" charset="0"/>
              <a:buNone/>
              <a:defRPr/>
            </a:pPr>
            <a:endParaRPr lang="en-US" altLang="zh-CN" sz="8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Statistical hypotheses with a </a:t>
            </a:r>
            <a:r>
              <a:rPr lang="en-US" altLang="zh-CN" sz="2400" dirty="0">
                <a:solidFill>
                  <a:srgbClr val="C00000"/>
                </a:solidFill>
                <a:latin typeface="Palatino Linotype" pitchFamily="18" charset="0"/>
                <a:ea typeface="宋体" pitchFamily="2" charset="-122"/>
              </a:rPr>
              <a:t>non-directional </a:t>
            </a:r>
            <a:r>
              <a:rPr lang="en-US" altLang="zh-CN" sz="2400" dirty="0">
                <a:latin typeface="Palatino Linotype" pitchFamily="18" charset="0"/>
                <a:ea typeface="宋体" pitchFamily="2" charset="-122"/>
              </a:rPr>
              <a:t>alternative:</a:t>
            </a:r>
          </a:p>
          <a:p>
            <a:pPr marL="895350" lvl="1" indent="-438150">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Statistical hypotheses with </a:t>
            </a:r>
            <a:r>
              <a:rPr lang="en-US" altLang="zh-CN" sz="2400" dirty="0">
                <a:solidFill>
                  <a:srgbClr val="C00000"/>
                </a:solidFill>
                <a:latin typeface="Palatino Linotype" pitchFamily="18" charset="0"/>
                <a:ea typeface="宋体" pitchFamily="2" charset="-122"/>
              </a:rPr>
              <a:t>directional</a:t>
            </a:r>
            <a:r>
              <a:rPr lang="en-US" altLang="zh-CN" sz="2400" dirty="0">
                <a:solidFill>
                  <a:schemeClr val="tx2"/>
                </a:solidFill>
                <a:latin typeface="Palatino Linotype" pitchFamily="18" charset="0"/>
                <a:ea typeface="宋体" pitchFamily="2" charset="-122"/>
              </a:rPr>
              <a:t> </a:t>
            </a:r>
            <a:r>
              <a:rPr lang="en-US" altLang="zh-CN" sz="2400" dirty="0">
                <a:latin typeface="Palatino Linotype" pitchFamily="18" charset="0"/>
                <a:ea typeface="宋体" pitchFamily="2" charset="-122"/>
              </a:rPr>
              <a:t>alternatives:</a:t>
            </a:r>
          </a:p>
          <a:p>
            <a:pPr marL="0" lvl="1" indent="0">
              <a:spcBef>
                <a:spcPts val="0"/>
              </a:spcBef>
              <a:buFont typeface="Verdana" pitchFamily="34" charset="0"/>
              <a:buNone/>
              <a:defRPr/>
            </a:pPr>
            <a:endParaRPr lang="en-US" altLang="zh-CN" sz="2400" dirty="0">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(a)</a:t>
            </a: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None/>
              <a:defRPr/>
            </a:pPr>
            <a:r>
              <a:rPr lang="en-US" altLang="zh-CN" sz="2400" dirty="0">
                <a:latin typeface="Palatino Linotype" pitchFamily="18" charset="0"/>
                <a:ea typeface="宋体" pitchFamily="2" charset="-122"/>
              </a:rPr>
              <a:t>(b)</a:t>
            </a:r>
          </a:p>
        </p:txBody>
      </p:sp>
      <p:sp>
        <p:nvSpPr>
          <p:cNvPr id="1030" name="Text Box 6"/>
          <p:cNvSpPr txBox="1">
            <a:spLocks noChangeArrowheads="1"/>
          </p:cNvSpPr>
          <p:nvPr/>
        </p:nvSpPr>
        <p:spPr bwMode="auto">
          <a:xfrm>
            <a:off x="4572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p:txBody>
      </p:sp>
      <p:sp>
        <p:nvSpPr>
          <p:cNvPr id="1031" name="Rectangle 6"/>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1026" name="Object 5"/>
          <p:cNvGraphicFramePr>
            <a:graphicFrameLocks noChangeAspect="1"/>
          </p:cNvGraphicFramePr>
          <p:nvPr>
            <p:extLst>
              <p:ext uri="{D42A27DB-BD31-4B8C-83A1-F6EECF244321}">
                <p14:modId xmlns:p14="http://schemas.microsoft.com/office/powerpoint/2010/main" val="2858738640"/>
              </p:ext>
            </p:extLst>
          </p:nvPr>
        </p:nvGraphicFramePr>
        <p:xfrm>
          <a:off x="1066800" y="2555359"/>
          <a:ext cx="1981200" cy="920750"/>
        </p:xfrm>
        <a:graphic>
          <a:graphicData uri="http://schemas.openxmlformats.org/presentationml/2006/ole">
            <mc:AlternateContent xmlns:mc="http://schemas.openxmlformats.org/markup-compatibility/2006">
              <mc:Choice xmlns:v="urn:schemas-microsoft-com:vml" Requires="v">
                <p:oleObj spid="_x0000_s1320" r:id="rId4" imgW="990600" imgH="457200" progId="Equation.DSMT4">
                  <p:embed/>
                </p:oleObj>
              </mc:Choice>
              <mc:Fallback>
                <p:oleObj r:id="rId4" imgW="9906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55359"/>
                        <a:ext cx="19812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8"/>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46884656"/>
              </p:ext>
            </p:extLst>
          </p:nvPr>
        </p:nvGraphicFramePr>
        <p:xfrm>
          <a:off x="1371600" y="4191000"/>
          <a:ext cx="1981200" cy="920750"/>
        </p:xfrm>
        <a:graphic>
          <a:graphicData uri="http://schemas.openxmlformats.org/presentationml/2006/ole">
            <mc:AlternateContent xmlns:mc="http://schemas.openxmlformats.org/markup-compatibility/2006">
              <mc:Choice xmlns:v="urn:schemas-microsoft-com:vml" Requires="v">
                <p:oleObj spid="_x0000_s1321" name="Equation" r:id="rId6" imgW="990360" imgH="457200" progId="Equation.DSMT4">
                  <p:embed/>
                </p:oleObj>
              </mc:Choice>
              <mc:Fallback>
                <p:oleObj name="Equation" r:id="rId6" imgW="990360" imgH="457200" progId="Equation.DSMT4">
                  <p:embed/>
                  <p:pic>
                    <p:nvPicPr>
                      <p:cNvPr id="0" name="Object 5"/>
                      <p:cNvPicPr>
                        <a:picLocks noChangeAspect="1" noChangeArrowheads="1"/>
                      </p:cNvPicPr>
                      <p:nvPr/>
                    </p:nvPicPr>
                    <p:blipFill>
                      <a:blip r:embed="rId7"/>
                      <a:srcRect/>
                      <a:stretch>
                        <a:fillRect/>
                      </a:stretch>
                    </p:blipFill>
                    <p:spPr bwMode="auto">
                      <a:xfrm>
                        <a:off x="1371600" y="4191000"/>
                        <a:ext cx="1981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64954568"/>
              </p:ext>
            </p:extLst>
          </p:nvPr>
        </p:nvGraphicFramePr>
        <p:xfrm>
          <a:off x="1447800" y="5486400"/>
          <a:ext cx="1981200" cy="920750"/>
        </p:xfrm>
        <a:graphic>
          <a:graphicData uri="http://schemas.openxmlformats.org/presentationml/2006/ole">
            <mc:AlternateContent xmlns:mc="http://schemas.openxmlformats.org/markup-compatibility/2006">
              <mc:Choice xmlns:v="urn:schemas-microsoft-com:vml" Requires="v">
                <p:oleObj spid="_x0000_s1322" name="Equation" r:id="rId8" imgW="990360" imgH="457200" progId="Equation.DSMT4">
                  <p:embed/>
                </p:oleObj>
              </mc:Choice>
              <mc:Fallback>
                <p:oleObj name="Equation" r:id="rId8" imgW="990360" imgH="457200" progId="Equation.DSMT4">
                  <p:embed/>
                  <p:pic>
                    <p:nvPicPr>
                      <p:cNvPr id="0" name="Object 1"/>
                      <p:cNvPicPr>
                        <a:picLocks noChangeAspect="1" noChangeArrowheads="1"/>
                      </p:cNvPicPr>
                      <p:nvPr/>
                    </p:nvPicPr>
                    <p:blipFill>
                      <a:blip r:embed="rId9"/>
                      <a:srcRect/>
                      <a:stretch>
                        <a:fillRect/>
                      </a:stretch>
                    </p:blipFill>
                    <p:spPr bwMode="auto">
                      <a:xfrm>
                        <a:off x="1447800" y="5486400"/>
                        <a:ext cx="1981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6095770"/>
              </p:ext>
            </p:extLst>
          </p:nvPr>
        </p:nvGraphicFramePr>
        <p:xfrm>
          <a:off x="4114800" y="2555359"/>
          <a:ext cx="2997200" cy="920750"/>
        </p:xfrm>
        <a:graphic>
          <a:graphicData uri="http://schemas.openxmlformats.org/presentationml/2006/ole">
            <mc:AlternateContent xmlns:mc="http://schemas.openxmlformats.org/markup-compatibility/2006">
              <mc:Choice xmlns:v="urn:schemas-microsoft-com:vml" Requires="v">
                <p:oleObj spid="_x0000_s1323" name="Equation" r:id="rId10" imgW="1498320" imgH="457200" progId="Equation.DSMT4">
                  <p:embed/>
                </p:oleObj>
              </mc:Choice>
              <mc:Fallback>
                <p:oleObj name="Equation" r:id="rId10" imgW="1498320" imgH="457200" progId="Equation.DSMT4">
                  <p:embed/>
                  <p:pic>
                    <p:nvPicPr>
                      <p:cNvPr id="0" name="Object 5"/>
                      <p:cNvPicPr>
                        <a:picLocks noChangeAspect="1" noChangeArrowheads="1"/>
                      </p:cNvPicPr>
                      <p:nvPr/>
                    </p:nvPicPr>
                    <p:blipFill>
                      <a:blip r:embed="rId11"/>
                      <a:srcRect/>
                      <a:stretch>
                        <a:fillRect/>
                      </a:stretch>
                    </p:blipFill>
                    <p:spPr bwMode="auto">
                      <a:xfrm>
                        <a:off x="4114800" y="2555359"/>
                        <a:ext cx="2997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19892AFD-08A7-429B-863F-010284A09610}" type="slidenum">
              <a:rPr lang="en-US" smtClean="0"/>
              <a:t>5</a:t>
            </a:fld>
            <a:endParaRPr lang="en-US"/>
          </a:p>
        </p:txBody>
      </p:sp>
    </p:spTree>
    <p:extLst>
      <p:ext uri="{BB962C8B-B14F-4D97-AF65-F5344CB8AC3E}">
        <p14:creationId xmlns:p14="http://schemas.microsoft.com/office/powerpoint/2010/main" val="2772709150"/>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3"/>
          <p:cNvSpPr>
            <a:spLocks noGrp="1" noChangeArrowheads="1"/>
          </p:cNvSpPr>
          <p:nvPr>
            <p:ph type="body" idx="4294967295"/>
          </p:nvPr>
        </p:nvSpPr>
        <p:spPr>
          <a:xfrm>
            <a:off x="457200" y="1219200"/>
            <a:ext cx="8305800" cy="5105400"/>
          </a:xfrm>
        </p:spPr>
        <p:txBody>
          <a:bodyPr/>
          <a:lstStyle/>
          <a:p>
            <a:pPr marL="0" indent="0">
              <a:spcBef>
                <a:spcPts val="0"/>
              </a:spcBef>
              <a:buFont typeface="Wingdings 3" pitchFamily="18" charset="2"/>
              <a:buNone/>
              <a:defRPr/>
            </a:pPr>
            <a:r>
              <a:rPr lang="en-US" altLang="zh-CN" sz="2800" dirty="0">
                <a:solidFill>
                  <a:srgbClr val="C00000"/>
                </a:solidFill>
                <a:latin typeface="Palatino Linotype" pitchFamily="18" charset="0"/>
                <a:ea typeface="宋体" pitchFamily="2" charset="-122"/>
              </a:rPr>
              <a:t>Warning!!</a:t>
            </a:r>
            <a:r>
              <a:rPr lang="en-US" altLang="zh-CN" sz="2800" dirty="0">
                <a:solidFill>
                  <a:schemeClr val="tx2"/>
                </a:solidFill>
                <a:latin typeface="Palatino Linotype" pitchFamily="18" charset="0"/>
                <a:ea typeface="宋体" pitchFamily="2" charset="-122"/>
              </a:rPr>
              <a:t> </a:t>
            </a:r>
          </a:p>
          <a:p>
            <a:pPr marL="0" lvl="1" indent="0">
              <a:spcBef>
                <a:spcPts val="0"/>
              </a:spcBef>
              <a:buFont typeface="Symbol" pitchFamily="18" charset="2"/>
              <a:buNone/>
              <a:defRPr/>
            </a:pPr>
            <a:r>
              <a:rPr lang="en-US" altLang="zh-CN" sz="2400" dirty="0">
                <a:latin typeface="Palatino Linotype" pitchFamily="18" charset="0"/>
                <a:ea typeface="宋体" pitchFamily="2" charset="-122"/>
              </a:rPr>
              <a:t>We have to be very careful in specifying our null and alternative hypotheses in situations with two groups when testing directional hypothesis because </a:t>
            </a:r>
            <a:r>
              <a:rPr lang="en-US" altLang="zh-CN" sz="2400" u="sng" dirty="0">
                <a:latin typeface="Palatino Linotype" pitchFamily="18" charset="0"/>
                <a:ea typeface="宋体" pitchFamily="2" charset="-122"/>
              </a:rPr>
              <a:t>THE ORDER OF THE GROUPS MATTERS</a:t>
            </a: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u="sng" dirty="0">
                <a:latin typeface="Palatino Linotype" pitchFamily="18" charset="0"/>
                <a:ea typeface="宋体" pitchFamily="2" charset="-122"/>
              </a:rPr>
              <a:t>For example: </a:t>
            </a:r>
          </a:p>
          <a:p>
            <a:pPr marL="0" lvl="1" indent="0">
              <a:spcBef>
                <a:spcPts val="0"/>
              </a:spcBef>
              <a:buFont typeface="Verdana" pitchFamily="34" charset="0"/>
              <a:buNone/>
              <a:defRPr/>
            </a:pPr>
            <a:r>
              <a:rPr lang="en-US" altLang="zh-CN" sz="2400" dirty="0">
                <a:latin typeface="Palatino Linotype" pitchFamily="18" charset="0"/>
                <a:ea typeface="宋体" pitchFamily="2" charset="-122"/>
              </a:rPr>
              <a:t>If we use the example with the medical researcher, suppose that “group 1” is the treatment group and “group 2” is the placebo group. Using a subscript “t” to represent treatment and a subscript “p” to represent placebo, the population parameter of interest is </a:t>
            </a:r>
            <a:r>
              <a:rPr lang="en-US" altLang="zh-CN" sz="2400" dirty="0">
                <a:solidFill>
                  <a:srgbClr val="FF0000"/>
                </a:solidFill>
                <a:latin typeface="Palatino Linotype" pitchFamily="18" charset="0"/>
                <a:ea typeface="宋体" pitchFamily="2" charset="-122"/>
                <a:sym typeface="Symbol" pitchFamily="18" charset="2"/>
              </a:rPr>
              <a:t></a:t>
            </a:r>
            <a:r>
              <a:rPr lang="en-US" altLang="zh-CN" sz="2400" baseline="-25000" dirty="0">
                <a:solidFill>
                  <a:srgbClr val="FF0000"/>
                </a:solidFill>
                <a:latin typeface="Palatino Linotype" pitchFamily="18" charset="0"/>
                <a:ea typeface="宋体" pitchFamily="2" charset="-122"/>
              </a:rPr>
              <a:t>t</a:t>
            </a:r>
            <a:r>
              <a:rPr lang="en-US" altLang="zh-CN" sz="2400" dirty="0">
                <a:solidFill>
                  <a:srgbClr val="FF0000"/>
                </a:solidFill>
                <a:latin typeface="Palatino Linotype" pitchFamily="18" charset="0"/>
                <a:ea typeface="宋体" pitchFamily="2" charset="-122"/>
              </a:rPr>
              <a:t> - </a:t>
            </a:r>
            <a:r>
              <a:rPr lang="en-US" altLang="zh-CN" sz="2400" dirty="0">
                <a:solidFill>
                  <a:srgbClr val="FF0000"/>
                </a:solidFill>
                <a:latin typeface="Palatino Linotype" pitchFamily="18" charset="0"/>
                <a:ea typeface="宋体" pitchFamily="2" charset="-122"/>
                <a:sym typeface="Symbol" pitchFamily="18" charset="2"/>
              </a:rPr>
              <a:t></a:t>
            </a:r>
            <a:r>
              <a:rPr lang="en-US" altLang="zh-CN" sz="2400" baseline="-25000" dirty="0">
                <a:solidFill>
                  <a:srgbClr val="FF0000"/>
                </a:solidFill>
                <a:latin typeface="Palatino Linotype" pitchFamily="18" charset="0"/>
                <a:ea typeface="宋体" pitchFamily="2" charset="-122"/>
              </a:rPr>
              <a:t>p</a:t>
            </a: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895350" lvl="1" indent="-438150">
              <a:buFont typeface="Symbol" pitchFamily="18" charset="2"/>
              <a:buNone/>
              <a:defRPr/>
            </a:pPr>
            <a:endParaRPr lang="en-US" altLang="zh-CN" sz="2100" dirty="0">
              <a:solidFill>
                <a:schemeClr val="tx2"/>
              </a:solidFill>
              <a:latin typeface="Palatino Linotype" pitchFamily="18" charset="0"/>
              <a:ea typeface="宋体" pitchFamily="2" charset="-122"/>
            </a:endParaRPr>
          </a:p>
          <a:p>
            <a:pPr marL="623888" indent="-514350">
              <a:buFont typeface="Symbol" pitchFamily="18" charset="2"/>
              <a:buChar char=""/>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1314450" lvl="2" indent="-400050">
              <a:buFont typeface="Wingdings 2" pitchFamily="18" charset="2"/>
              <a:buAutoNum type="arabicPeriod"/>
              <a:defRPr/>
            </a:pPr>
            <a:endParaRPr lang="en-US" altLang="zh-CN" sz="1900" dirty="0">
              <a:solidFill>
                <a:schemeClr val="tx2"/>
              </a:solidFill>
              <a:latin typeface="Palatino Linotype" pitchFamily="18" charset="0"/>
              <a:ea typeface="宋体" pitchFamily="2" charset="-122"/>
            </a:endParaRPr>
          </a:p>
        </p:txBody>
      </p:sp>
      <p:sp>
        <p:nvSpPr>
          <p:cNvPr id="27652" name="Text Box 6"/>
          <p:cNvSpPr txBox="1">
            <a:spLocks noChangeArrowheads="1"/>
          </p:cNvSpPr>
          <p:nvPr/>
        </p:nvSpPr>
        <p:spPr bwMode="auto">
          <a:xfrm>
            <a:off x="304800" y="307348"/>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p:txBody>
      </p:sp>
      <p:sp>
        <p:nvSpPr>
          <p:cNvPr id="27653" name="Rectangle 5"/>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7654" name="Rectangle 7"/>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6</a:t>
            </a:fld>
            <a:endParaRPr lang="en-US"/>
          </a:p>
        </p:txBody>
      </p:sp>
    </p:spTree>
    <p:extLst>
      <p:ext uri="{BB962C8B-B14F-4D97-AF65-F5344CB8AC3E}">
        <p14:creationId xmlns:p14="http://schemas.microsoft.com/office/powerpoint/2010/main" val="1655128298"/>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419100" y="1066800"/>
            <a:ext cx="8305800" cy="54102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If the researcher expects the treatment population to have a shorter recovery time than the placebo population, then we would expect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 to be a </a:t>
            </a:r>
            <a:r>
              <a:rPr lang="en-US" altLang="zh-CN" sz="2400" u="sng" dirty="0">
                <a:latin typeface="Palatino Linotype" pitchFamily="18" charset="0"/>
                <a:ea typeface="宋体" pitchFamily="2" charset="-122"/>
              </a:rPr>
              <a:t>negative number</a:t>
            </a:r>
            <a:r>
              <a:rPr lang="en-US" altLang="zh-CN" sz="2400" dirty="0">
                <a:latin typeface="Palatino Linotype" pitchFamily="18" charset="0"/>
                <a:ea typeface="宋体" pitchFamily="2" charset="-122"/>
              </a:rPr>
              <a:t>. That is, if the researcher’s hypothesis is correct, we expect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 to be less than zero, and our alternative hypothesis reflects this by stating H</a:t>
            </a:r>
            <a:r>
              <a:rPr lang="en-US" altLang="zh-CN" sz="2400" baseline="-25000" dirty="0">
                <a:latin typeface="Palatino Linotype" pitchFamily="18" charset="0"/>
                <a:ea typeface="宋体" pitchFamily="2" charset="-122"/>
              </a:rPr>
              <a:t>A</a:t>
            </a:r>
            <a:r>
              <a:rPr lang="en-US" altLang="zh-CN" sz="2400" dirty="0">
                <a:latin typeface="Palatino Linotype" pitchFamily="18" charset="0"/>
                <a:ea typeface="宋体" pitchFamily="2" charset="-122"/>
              </a:rPr>
              <a: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&lt; 0  </a:t>
            </a: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However, had the research specified “group 1” as the placebo group and “group 2” as the treatment group, we would expect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 to be a positive number, and our alternative hypothesis would have been </a:t>
            </a:r>
          </a:p>
          <a:p>
            <a:pPr marL="0" indent="0">
              <a:spcBef>
                <a:spcPct val="0"/>
              </a:spcBef>
              <a:buFont typeface="Wingdings 3" pitchFamily="18" charset="2"/>
              <a:buNone/>
            </a:pPr>
            <a:r>
              <a:rPr lang="en-US" altLang="zh-CN" sz="2400" dirty="0">
                <a:latin typeface="Palatino Linotype" pitchFamily="18" charset="0"/>
                <a:ea typeface="宋体" pitchFamily="2" charset="-122"/>
              </a:rPr>
              <a:t>H</a:t>
            </a:r>
            <a:r>
              <a:rPr lang="en-US" altLang="zh-CN" sz="2400" baseline="-25000" dirty="0">
                <a:latin typeface="Palatino Linotype" pitchFamily="18" charset="0"/>
                <a:ea typeface="宋体" pitchFamily="2" charset="-122"/>
              </a:rPr>
              <a:t>A</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&gt; 0 </a:t>
            </a: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p:txBody>
      </p:sp>
      <p:sp>
        <p:nvSpPr>
          <p:cNvPr id="28676" name="Text Box 6"/>
          <p:cNvSpPr txBox="1">
            <a:spLocks noChangeArrowheads="1"/>
          </p:cNvSpPr>
          <p:nvPr/>
        </p:nvSpPr>
        <p:spPr bwMode="auto">
          <a:xfrm>
            <a:off x="685800" y="228600"/>
            <a:ext cx="7772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a:p>
            <a:pPr>
              <a:spcBef>
                <a:spcPct val="50000"/>
              </a:spcBef>
            </a:pPr>
            <a:endParaRPr lang="en-US" altLang="zh-CN" sz="3200" b="0" dirty="0">
              <a:solidFill>
                <a:schemeClr val="tx1"/>
              </a:solidFill>
              <a:latin typeface="Arial" charset="0"/>
              <a:ea typeface="宋体" pitchFamily="2" charset="-122"/>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7</a:t>
            </a:fld>
            <a:endParaRPr lang="en-US"/>
          </a:p>
        </p:txBody>
      </p:sp>
    </p:spTree>
    <p:extLst>
      <p:ext uri="{BB962C8B-B14F-4D97-AF65-F5344CB8AC3E}">
        <p14:creationId xmlns:p14="http://schemas.microsoft.com/office/powerpoint/2010/main" val="2944487290"/>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19100" y="1371600"/>
            <a:ext cx="8305800" cy="2362200"/>
          </a:xfrm>
        </p:spPr>
        <p:txBody>
          <a:bodyPr/>
          <a:lstStyle/>
          <a:p>
            <a:pPr marL="0" indent="0">
              <a:spcBef>
                <a:spcPct val="0"/>
              </a:spcBef>
              <a:buFont typeface="Wingdings 3" pitchFamily="18" charset="2"/>
              <a:buNone/>
            </a:pPr>
            <a:r>
              <a:rPr lang="en-US" sz="2800" dirty="0">
                <a:solidFill>
                  <a:srgbClr val="C00000"/>
                </a:solidFill>
                <a:latin typeface="Palatino Linotype" pitchFamily="18" charset="0"/>
              </a:rPr>
              <a:t>Whatever order you choose for the groups when you specify the statistical hypotheses is the order that you keep for the groups for the remainder of the hypothesis test (particularly when you compute the test statistic).</a:t>
            </a:r>
            <a:endParaRPr lang="en-US" altLang="zh-CN" sz="2800" dirty="0">
              <a:solidFill>
                <a:srgbClr val="C00000"/>
              </a:solidFill>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p:txBody>
      </p:sp>
      <p:sp>
        <p:nvSpPr>
          <p:cNvPr id="29700" name="Text Box 6"/>
          <p:cNvSpPr txBox="1">
            <a:spLocks noChangeArrowheads="1"/>
          </p:cNvSpPr>
          <p:nvPr/>
        </p:nvSpPr>
        <p:spPr bwMode="auto">
          <a:xfrm>
            <a:off x="685800" y="381000"/>
            <a:ext cx="7772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a:p>
            <a:pPr>
              <a:spcBef>
                <a:spcPct val="50000"/>
              </a:spcBef>
            </a:pPr>
            <a:endParaRPr lang="en-US" altLang="zh-CN" sz="3200" b="0" dirty="0">
              <a:solidFill>
                <a:schemeClr val="tx1"/>
              </a:solidFill>
              <a:latin typeface="Palatino Linotype" pitchFamily="18" charset="0"/>
              <a:ea typeface="宋体" pitchFamily="2" charset="-122"/>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8</a:t>
            </a:fld>
            <a:endParaRPr lang="en-US"/>
          </a:p>
        </p:txBody>
      </p:sp>
    </p:spTree>
    <p:extLst>
      <p:ext uri="{BB962C8B-B14F-4D97-AF65-F5344CB8AC3E}">
        <p14:creationId xmlns:p14="http://schemas.microsoft.com/office/powerpoint/2010/main" val="1746495498"/>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sz="4000" b="1" dirty="0">
                <a:solidFill>
                  <a:srgbClr val="000099"/>
                </a:solidFill>
                <a:latin typeface="Palatino Linotype" pitchFamily="18" charset="0"/>
                <a:ea typeface="Cambria Math" pitchFamily="18" charset="0"/>
              </a:rPr>
              <a:t>Next Steps</a:t>
            </a:r>
          </a:p>
        </p:txBody>
      </p:sp>
      <p:sp>
        <p:nvSpPr>
          <p:cNvPr id="3" name="Content Placeholder 2"/>
          <p:cNvSpPr>
            <a:spLocks noGrp="1"/>
          </p:cNvSpPr>
          <p:nvPr>
            <p:ph idx="1"/>
          </p:nvPr>
        </p:nvSpPr>
        <p:spPr/>
        <p:txBody>
          <a:bodyPr>
            <a:normAutofit/>
          </a:bodyPr>
          <a:lstStyle/>
          <a:p>
            <a:r>
              <a:rPr lang="en-US" sz="2800" b="1" dirty="0">
                <a:latin typeface="Palatino Linotype" pitchFamily="18" charset="0"/>
              </a:rPr>
              <a:t>Figure out a sample statistic</a:t>
            </a:r>
            <a:r>
              <a:rPr lang="en-US" sz="2800" dirty="0">
                <a:latin typeface="Palatino Linotype" pitchFamily="18" charset="0"/>
              </a:rPr>
              <a:t>?</a:t>
            </a:r>
          </a:p>
          <a:p>
            <a:pPr lvl="1"/>
            <a:r>
              <a:rPr lang="en-US" sz="2400" dirty="0">
                <a:latin typeface="Palatino Linotype" pitchFamily="18" charset="0"/>
              </a:rPr>
              <a:t>In one-sample test, it is the sample mean</a:t>
            </a:r>
          </a:p>
          <a:p>
            <a:r>
              <a:rPr lang="en-US" sz="2800" b="1" dirty="0">
                <a:latin typeface="Palatino Linotype" pitchFamily="18" charset="0"/>
              </a:rPr>
              <a:t>Sketch out the sampling distribution of the sample statistic</a:t>
            </a:r>
            <a:r>
              <a:rPr lang="en-US" sz="2800" dirty="0">
                <a:latin typeface="Palatino Linotype" pitchFamily="18" charset="0"/>
              </a:rPr>
              <a:t>?</a:t>
            </a:r>
          </a:p>
          <a:p>
            <a:pPr lvl="1"/>
            <a:r>
              <a:rPr lang="en-US" sz="2400" dirty="0">
                <a:latin typeface="Palatino Linotype" pitchFamily="18" charset="0"/>
              </a:rPr>
              <a:t>In one sample Z-test, the sampling distribution is a normal distribution</a:t>
            </a:r>
          </a:p>
          <a:p>
            <a:pPr lvl="1"/>
            <a:r>
              <a:rPr lang="en-US" sz="2400" dirty="0">
                <a:latin typeface="Palatino Linotype" pitchFamily="18" charset="0"/>
              </a:rPr>
              <a:t>In one sample T-test, the sampling distribution is a t-distribution</a:t>
            </a:r>
          </a:p>
        </p:txBody>
      </p:sp>
      <p:sp>
        <p:nvSpPr>
          <p:cNvPr id="5" name="Slide Number Placeholder 4"/>
          <p:cNvSpPr>
            <a:spLocks noGrp="1"/>
          </p:cNvSpPr>
          <p:nvPr>
            <p:ph type="sldNum" sz="quarter" idx="12"/>
          </p:nvPr>
        </p:nvSpPr>
        <p:spPr/>
        <p:txBody>
          <a:bodyPr/>
          <a:lstStyle/>
          <a:p>
            <a:fld id="{19892AFD-08A7-429B-863F-010284A09610}" type="slidenum">
              <a:rPr lang="en-US" smtClean="0"/>
              <a:t>9</a:t>
            </a:fld>
            <a:endParaRPr lang="en-US"/>
          </a:p>
        </p:txBody>
      </p:sp>
    </p:spTree>
    <p:extLst>
      <p:ext uri="{BB962C8B-B14F-4D97-AF65-F5344CB8AC3E}">
        <p14:creationId xmlns:p14="http://schemas.microsoft.com/office/powerpoint/2010/main" val="73381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1795</Words>
  <Application>Microsoft Macintosh PowerPoint</Application>
  <PresentationFormat>On-screen Show (4:3)</PresentationFormat>
  <Paragraphs>213</Paragraphs>
  <Slides>35</Slides>
  <Notes>19</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35</vt:i4>
      </vt:variant>
    </vt:vector>
  </HeadingPairs>
  <TitlesOfParts>
    <vt:vector size="39" baseType="lpstr">
      <vt:lpstr>Office Theme</vt:lpstr>
      <vt:lpstr>Equation.DSMT4</vt:lpstr>
      <vt:lpstr>Equation</vt:lpstr>
      <vt:lpstr>Bitmap Image</vt:lpstr>
      <vt:lpstr>Lecture 14: Independent Sample t-test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lpstr>PowerPoint Presentation</vt:lpstr>
      <vt:lpstr>PowerPoint Presentation</vt:lpstr>
      <vt:lpstr>PowerPoint Presentation</vt:lpstr>
      <vt:lpstr>PowerPoint Presentation</vt:lpstr>
      <vt:lpstr>PowerPoint Presentation</vt:lpstr>
      <vt:lpstr>The t Statistic used in Testing Hypotheses regarding μ1-μ2</vt:lpstr>
      <vt:lpstr>Independent t test: Example 1</vt:lpstr>
      <vt:lpstr>PowerPoint Presentation</vt:lpstr>
      <vt:lpstr>PowerPoint Presentation</vt:lpstr>
      <vt:lpstr>PowerPoint Presentation</vt:lpstr>
      <vt:lpstr>Decision—Find critical value</vt:lpstr>
      <vt:lpstr>PowerPoint Presentation</vt:lpstr>
      <vt:lpstr>PowerPoint Presentation</vt:lpstr>
      <vt:lpstr>PowerPoint Presentation</vt:lpstr>
      <vt:lpstr>PowerPoint Presentation</vt:lpstr>
      <vt:lpstr>PowerPoint Presentation</vt:lpstr>
      <vt:lpstr>PowerPoint Presentation</vt:lpstr>
      <vt:lpstr>Independent sample T-Test</vt:lpstr>
      <vt:lpstr>Independent sample T-Test in R</vt:lpstr>
      <vt:lpstr>Independent sample T-Test in R</vt:lpstr>
      <vt:lpstr>Independent sample T-Test in SPSS</vt:lpstr>
      <vt:lpstr>Independent sample T-Test in SPSS</vt:lpstr>
      <vt:lpstr>Independent sample T-Test in SPSS</vt:lpstr>
      <vt:lpstr>Report results in APA style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Independent Sample T-test</dc:title>
  <dc:creator>Chun Wang</dc:creator>
  <cp:lastModifiedBy>Jibo He</cp:lastModifiedBy>
  <cp:revision>59</cp:revision>
  <dcterms:created xsi:type="dcterms:W3CDTF">2013-04-10T20:30:09Z</dcterms:created>
  <dcterms:modified xsi:type="dcterms:W3CDTF">2018-04-10T15:46:13Z</dcterms:modified>
</cp:coreProperties>
</file>