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12.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28.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notesSlides/notesSlide32.xml" ContentType="application/vnd.openxmlformats-officedocument.presentationml.notesSlide+xml"/>
  <Override PartName="/ppt/embeddings/oleObject34.bin" ContentType="application/vnd.openxmlformats-officedocument.oleObject"/>
  <Override PartName="/ppt/embeddings/oleObject35.bin" ContentType="application/vnd.openxmlformats-officedocument.oleObject"/>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36"/>
  </p:notesMasterIdLst>
  <p:handoutMasterIdLst>
    <p:handoutMasterId r:id="rId37"/>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6" r:id="rId29"/>
    <p:sldId id="283" r:id="rId30"/>
    <p:sldId id="284" r:id="rId31"/>
    <p:sldId id="285" r:id="rId32"/>
    <p:sldId id="287" r:id="rId33"/>
    <p:sldId id="288" r:id="rId34"/>
    <p:sldId id="289" r:id="rId35"/>
  </p:sldIdLst>
  <p:sldSz cx="9144000" cy="6858000" type="screen4x3"/>
  <p:notesSz cx="6858000" cy="9144000"/>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82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tags" Target="tags/tag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image" Target="../media/image6.emf"/><Relationship Id="rId2"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1" Type="http://schemas.openxmlformats.org/officeDocument/2006/relationships/image" Target="../media/image14.emf"/><Relationship Id="rId2"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 Id="rId3"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34.emf"/><Relationship Id="rId5" Type="http://schemas.openxmlformats.org/officeDocument/2006/relationships/image" Target="../media/image35.emf"/><Relationship Id="rId1" Type="http://schemas.openxmlformats.org/officeDocument/2006/relationships/image" Target="../media/image31.emf"/><Relationship Id="rId2"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1" Type="http://schemas.openxmlformats.org/officeDocument/2006/relationships/image" Target="../media/image38.emf"/><Relationship Id="rId2" Type="http://schemas.openxmlformats.org/officeDocument/2006/relationships/image" Target="../media/image3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emf"/><Relationship Id="rId4" Type="http://schemas.openxmlformats.org/officeDocument/2006/relationships/image" Target="../media/image48.emf"/><Relationship Id="rId5" Type="http://schemas.openxmlformats.org/officeDocument/2006/relationships/image" Target="../media/image49.emf"/><Relationship Id="rId1" Type="http://schemas.openxmlformats.org/officeDocument/2006/relationships/image" Target="../media/image45.emf"/><Relationship Id="rId2" Type="http://schemas.openxmlformats.org/officeDocument/2006/relationships/image" Target="../media/image4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emf"/><Relationship Id="rId2" Type="http://schemas.openxmlformats.org/officeDocument/2006/relationships/image" Target="../media/image5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A5A197B-7F43-42B9-B92C-D18AB67AD01A}" type="slidenum">
              <a:rPr lang="en-US" altLang="en-US"/>
              <a:pPr>
                <a:defRPr/>
              </a:pPr>
              <a:t>‹#›</a:t>
            </a:fld>
            <a:endParaRPr lang="en-US" altLang="en-US"/>
          </a:p>
        </p:txBody>
      </p:sp>
    </p:spTree>
    <p:extLst>
      <p:ext uri="{BB962C8B-B14F-4D97-AF65-F5344CB8AC3E}">
        <p14:creationId xmlns:p14="http://schemas.microsoft.com/office/powerpoint/2010/main" val="629568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CEE98B7-9CE3-4C2D-BA2B-83A77DB5D3D0}" type="slidenum">
              <a:rPr lang="en-US" altLang="en-US"/>
              <a:pPr>
                <a:defRPr/>
              </a:pPr>
              <a:t>‹#›</a:t>
            </a:fld>
            <a:endParaRPr lang="en-US" altLang="en-US"/>
          </a:p>
        </p:txBody>
      </p:sp>
    </p:spTree>
    <p:extLst>
      <p:ext uri="{BB962C8B-B14F-4D97-AF65-F5344CB8AC3E}">
        <p14:creationId xmlns:p14="http://schemas.microsoft.com/office/powerpoint/2010/main" val="10975886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D209A77-56BE-4111-8647-BA92277FB32A}" type="slidenum">
              <a:rPr lang="en-US" altLang="en-US" smtClean="0"/>
              <a:pPr eaLnBrk="1" hangingPunct="1"/>
              <a:t>1</a:t>
            </a:fld>
            <a:endParaRPr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Tree>
    <p:extLst>
      <p:ext uri="{BB962C8B-B14F-4D97-AF65-F5344CB8AC3E}">
        <p14:creationId xmlns:p14="http://schemas.microsoft.com/office/powerpoint/2010/main" val="2414015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97A6E61-6CFB-45E1-A761-4EEB255618B8}" type="slidenum">
              <a:rPr lang="en-US" altLang="en-US" smtClean="0"/>
              <a:pPr eaLnBrk="1" hangingPunct="1"/>
              <a:t>10</a:t>
            </a:fld>
            <a:endParaRPr lang="en-US" altLang="en-US" smtClean="0"/>
          </a:p>
        </p:txBody>
      </p:sp>
    </p:spTree>
    <p:extLst>
      <p:ext uri="{BB962C8B-B14F-4D97-AF65-F5344CB8AC3E}">
        <p14:creationId xmlns:p14="http://schemas.microsoft.com/office/powerpoint/2010/main" val="488000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00F32CF-D11B-4904-93F4-D2F28C1B8D11}" type="slidenum">
              <a:rPr lang="en-US" altLang="en-US" smtClean="0"/>
              <a:pPr eaLnBrk="1" hangingPunct="1"/>
              <a:t>11</a:t>
            </a:fld>
            <a:endParaRPr lang="en-US" altLang="en-US" smtClean="0"/>
          </a:p>
        </p:txBody>
      </p:sp>
    </p:spTree>
    <p:extLst>
      <p:ext uri="{BB962C8B-B14F-4D97-AF65-F5344CB8AC3E}">
        <p14:creationId xmlns:p14="http://schemas.microsoft.com/office/powerpoint/2010/main" val="822581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9E91034-E0CA-4806-ACE6-A30E280A9B36}" type="slidenum">
              <a:rPr lang="en-US" altLang="en-US" smtClean="0"/>
              <a:pPr eaLnBrk="1" hangingPunct="1"/>
              <a:t>12</a:t>
            </a:fld>
            <a:endParaRPr lang="en-US" altLang="en-US" smtClean="0"/>
          </a:p>
        </p:txBody>
      </p:sp>
    </p:spTree>
    <p:extLst>
      <p:ext uri="{BB962C8B-B14F-4D97-AF65-F5344CB8AC3E}">
        <p14:creationId xmlns:p14="http://schemas.microsoft.com/office/powerpoint/2010/main" val="2753270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ECAD38C-2C17-4C6E-BA70-0418BB3E6896}" type="slidenum">
              <a:rPr lang="en-US" altLang="en-US" smtClean="0"/>
              <a:pPr eaLnBrk="1" hangingPunct="1"/>
              <a:t>13</a:t>
            </a:fld>
            <a:endParaRPr lang="en-US" altLang="en-US" smtClean="0"/>
          </a:p>
        </p:txBody>
      </p:sp>
    </p:spTree>
    <p:extLst>
      <p:ext uri="{BB962C8B-B14F-4D97-AF65-F5344CB8AC3E}">
        <p14:creationId xmlns:p14="http://schemas.microsoft.com/office/powerpoint/2010/main" val="1024284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D8F8B80-F7D4-4781-98F0-7F9DCF8D0556}" type="slidenum">
              <a:rPr lang="en-US" altLang="en-US" smtClean="0"/>
              <a:pPr eaLnBrk="1" hangingPunct="1"/>
              <a:t>14</a:t>
            </a:fld>
            <a:endParaRPr lang="en-US" altLang="en-US" smtClean="0"/>
          </a:p>
        </p:txBody>
      </p:sp>
    </p:spTree>
    <p:extLst>
      <p:ext uri="{BB962C8B-B14F-4D97-AF65-F5344CB8AC3E}">
        <p14:creationId xmlns:p14="http://schemas.microsoft.com/office/powerpoint/2010/main" val="1165982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94D7BC4-8FB2-4186-AEDD-DFF49FAC6AEC}" type="slidenum">
              <a:rPr lang="en-US" altLang="en-US" smtClean="0"/>
              <a:pPr eaLnBrk="1" hangingPunct="1"/>
              <a:t>15</a:t>
            </a:fld>
            <a:endParaRPr lang="en-US" altLang="en-US" smtClean="0"/>
          </a:p>
        </p:txBody>
      </p:sp>
    </p:spTree>
    <p:extLst>
      <p:ext uri="{BB962C8B-B14F-4D97-AF65-F5344CB8AC3E}">
        <p14:creationId xmlns:p14="http://schemas.microsoft.com/office/powerpoint/2010/main" val="706733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9EFBF81-7FFF-4AF0-B149-C5ABD2BF8C2B}" type="slidenum">
              <a:rPr lang="en-US" altLang="en-US" smtClean="0"/>
              <a:pPr eaLnBrk="1" hangingPunct="1"/>
              <a:t>16</a:t>
            </a:fld>
            <a:endParaRPr lang="en-US" altLang="en-US" smtClean="0"/>
          </a:p>
        </p:txBody>
      </p:sp>
    </p:spTree>
    <p:extLst>
      <p:ext uri="{BB962C8B-B14F-4D97-AF65-F5344CB8AC3E}">
        <p14:creationId xmlns:p14="http://schemas.microsoft.com/office/powerpoint/2010/main" val="31529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91C8C8D-345F-46F9-8E9C-7799CBD51EA4}" type="slidenum">
              <a:rPr lang="en-US" altLang="en-US" smtClean="0"/>
              <a:pPr eaLnBrk="1" hangingPunct="1"/>
              <a:t>17</a:t>
            </a:fld>
            <a:endParaRPr lang="en-US" altLang="en-US" smtClean="0"/>
          </a:p>
        </p:txBody>
      </p:sp>
    </p:spTree>
    <p:extLst>
      <p:ext uri="{BB962C8B-B14F-4D97-AF65-F5344CB8AC3E}">
        <p14:creationId xmlns:p14="http://schemas.microsoft.com/office/powerpoint/2010/main" val="4203809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27819D2-43A6-42F0-ACE5-52FE4151BE1E}" type="slidenum">
              <a:rPr lang="en-US" altLang="en-US" smtClean="0"/>
              <a:pPr eaLnBrk="1" hangingPunct="1"/>
              <a:t>18</a:t>
            </a:fld>
            <a:endParaRPr lang="en-US" altLang="en-US" smtClean="0"/>
          </a:p>
        </p:txBody>
      </p:sp>
    </p:spTree>
    <p:extLst>
      <p:ext uri="{BB962C8B-B14F-4D97-AF65-F5344CB8AC3E}">
        <p14:creationId xmlns:p14="http://schemas.microsoft.com/office/powerpoint/2010/main" val="1490043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5C20093-5DE1-4FF7-938A-457FE2CE6F77}" type="slidenum">
              <a:rPr lang="en-US" altLang="en-US" smtClean="0"/>
              <a:pPr eaLnBrk="1" hangingPunct="1"/>
              <a:t>19</a:t>
            </a:fld>
            <a:endParaRPr lang="en-US" altLang="en-US" smtClean="0"/>
          </a:p>
        </p:txBody>
      </p:sp>
    </p:spTree>
    <p:extLst>
      <p:ext uri="{BB962C8B-B14F-4D97-AF65-F5344CB8AC3E}">
        <p14:creationId xmlns:p14="http://schemas.microsoft.com/office/powerpoint/2010/main" val="323740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A3501DB-24F5-466A-B15F-38E066533D6E}" type="slidenum">
              <a:rPr lang="en-US" altLang="en-US" smtClean="0"/>
              <a:pPr eaLnBrk="1" hangingPunct="1"/>
              <a:t>2</a:t>
            </a:fld>
            <a:endParaRPr lang="en-US" alt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Tree>
    <p:extLst>
      <p:ext uri="{BB962C8B-B14F-4D97-AF65-F5344CB8AC3E}">
        <p14:creationId xmlns:p14="http://schemas.microsoft.com/office/powerpoint/2010/main" val="3480354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86F9E5D-F385-4926-A524-815468A09FEA}" type="slidenum">
              <a:rPr lang="en-US" altLang="en-US" smtClean="0"/>
              <a:pPr eaLnBrk="1" hangingPunct="1"/>
              <a:t>20</a:t>
            </a:fld>
            <a:endParaRPr lang="en-US" altLang="en-US" smtClean="0"/>
          </a:p>
        </p:txBody>
      </p:sp>
    </p:spTree>
    <p:extLst>
      <p:ext uri="{BB962C8B-B14F-4D97-AF65-F5344CB8AC3E}">
        <p14:creationId xmlns:p14="http://schemas.microsoft.com/office/powerpoint/2010/main" val="781813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9100BAA-3A36-41D2-A03B-7FC779B9BDAB}" type="slidenum">
              <a:rPr lang="en-US" altLang="en-US" smtClean="0"/>
              <a:pPr eaLnBrk="1" hangingPunct="1"/>
              <a:t>21</a:t>
            </a:fld>
            <a:endParaRPr lang="en-US" altLang="en-US" smtClean="0"/>
          </a:p>
        </p:txBody>
      </p:sp>
    </p:spTree>
    <p:extLst>
      <p:ext uri="{BB962C8B-B14F-4D97-AF65-F5344CB8AC3E}">
        <p14:creationId xmlns:p14="http://schemas.microsoft.com/office/powerpoint/2010/main" val="2798966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753DF3B-AE7A-45ED-87A2-F3C72FEBBC69}" type="slidenum">
              <a:rPr lang="en-US" altLang="en-US" smtClean="0"/>
              <a:pPr eaLnBrk="1" hangingPunct="1"/>
              <a:t>22</a:t>
            </a:fld>
            <a:endParaRPr lang="en-US" altLang="en-US" smtClean="0"/>
          </a:p>
        </p:txBody>
      </p:sp>
    </p:spTree>
    <p:extLst>
      <p:ext uri="{BB962C8B-B14F-4D97-AF65-F5344CB8AC3E}">
        <p14:creationId xmlns:p14="http://schemas.microsoft.com/office/powerpoint/2010/main" val="1498237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A7DB250-7AB6-4E77-B8F5-C1CB78AEA230}" type="slidenum">
              <a:rPr lang="en-US" altLang="en-US" smtClean="0"/>
              <a:pPr eaLnBrk="1" hangingPunct="1"/>
              <a:t>23</a:t>
            </a:fld>
            <a:endParaRPr lang="en-US" altLang="en-US" smtClean="0"/>
          </a:p>
        </p:txBody>
      </p:sp>
    </p:spTree>
    <p:extLst>
      <p:ext uri="{BB962C8B-B14F-4D97-AF65-F5344CB8AC3E}">
        <p14:creationId xmlns:p14="http://schemas.microsoft.com/office/powerpoint/2010/main" val="3651482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8DB63D8-45B5-469C-AC39-608109F17A6C}" type="slidenum">
              <a:rPr lang="en-US" altLang="en-US" smtClean="0"/>
              <a:pPr eaLnBrk="1" hangingPunct="1"/>
              <a:t>24</a:t>
            </a:fld>
            <a:endParaRPr lang="en-US" altLang="en-US" smtClean="0"/>
          </a:p>
        </p:txBody>
      </p:sp>
    </p:spTree>
    <p:extLst>
      <p:ext uri="{BB962C8B-B14F-4D97-AF65-F5344CB8AC3E}">
        <p14:creationId xmlns:p14="http://schemas.microsoft.com/office/powerpoint/2010/main" val="280870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4F21A6C-FE76-476B-9C6C-E3DD7BE04625}" type="slidenum">
              <a:rPr lang="en-US" altLang="en-US" smtClean="0"/>
              <a:pPr eaLnBrk="1" hangingPunct="1"/>
              <a:t>25</a:t>
            </a:fld>
            <a:endParaRPr lang="en-US" altLang="en-US" smtClean="0"/>
          </a:p>
        </p:txBody>
      </p:sp>
    </p:spTree>
    <p:extLst>
      <p:ext uri="{BB962C8B-B14F-4D97-AF65-F5344CB8AC3E}">
        <p14:creationId xmlns:p14="http://schemas.microsoft.com/office/powerpoint/2010/main" val="4084461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CCDF000-0B5F-4CF5-9390-59F99820761C}" type="slidenum">
              <a:rPr lang="en-US" altLang="en-US" smtClean="0"/>
              <a:pPr eaLnBrk="1" hangingPunct="1"/>
              <a:t>26</a:t>
            </a:fld>
            <a:endParaRPr lang="en-US" altLang="en-US" smtClean="0"/>
          </a:p>
        </p:txBody>
      </p:sp>
    </p:spTree>
    <p:extLst>
      <p:ext uri="{BB962C8B-B14F-4D97-AF65-F5344CB8AC3E}">
        <p14:creationId xmlns:p14="http://schemas.microsoft.com/office/powerpoint/2010/main" val="3228487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642C084-09E0-4C09-9541-3178EC8CB370}" type="slidenum">
              <a:rPr lang="en-US" altLang="en-US" smtClean="0"/>
              <a:pPr eaLnBrk="1" hangingPunct="1"/>
              <a:t>27</a:t>
            </a:fld>
            <a:endParaRPr lang="en-US" altLang="en-US" smtClean="0"/>
          </a:p>
        </p:txBody>
      </p:sp>
    </p:spTree>
    <p:extLst>
      <p:ext uri="{BB962C8B-B14F-4D97-AF65-F5344CB8AC3E}">
        <p14:creationId xmlns:p14="http://schemas.microsoft.com/office/powerpoint/2010/main" val="1285720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AAECB88-37B0-4F29-A7B8-BBE0FAF3460E}" type="slidenum">
              <a:rPr lang="en-US" altLang="en-US" smtClean="0"/>
              <a:pPr eaLnBrk="1" hangingPunct="1"/>
              <a:t>28</a:t>
            </a:fld>
            <a:endParaRPr lang="en-US" altLang="en-US" smtClean="0"/>
          </a:p>
        </p:txBody>
      </p:sp>
    </p:spTree>
    <p:extLst>
      <p:ext uri="{BB962C8B-B14F-4D97-AF65-F5344CB8AC3E}">
        <p14:creationId xmlns:p14="http://schemas.microsoft.com/office/powerpoint/2010/main" val="855718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619701F-8904-464F-AB3F-EB465D49B06D}" type="slidenum">
              <a:rPr lang="en-US" altLang="en-US" smtClean="0"/>
              <a:pPr eaLnBrk="1" hangingPunct="1"/>
              <a:t>29</a:t>
            </a:fld>
            <a:endParaRPr lang="en-US" altLang="en-US" smtClean="0"/>
          </a:p>
        </p:txBody>
      </p:sp>
    </p:spTree>
    <p:extLst>
      <p:ext uri="{BB962C8B-B14F-4D97-AF65-F5344CB8AC3E}">
        <p14:creationId xmlns:p14="http://schemas.microsoft.com/office/powerpoint/2010/main" val="115807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5A5022E-CCAF-47E5-80AB-1237F228C8EB}" type="slidenum">
              <a:rPr lang="en-US" altLang="en-US" smtClean="0"/>
              <a:pPr eaLnBrk="1" hangingPunct="1"/>
              <a:t>3</a:t>
            </a:fld>
            <a:endParaRPr lang="en-US" altLang="en-US" smtClean="0"/>
          </a:p>
        </p:txBody>
      </p:sp>
    </p:spTree>
    <p:extLst>
      <p:ext uri="{BB962C8B-B14F-4D97-AF65-F5344CB8AC3E}">
        <p14:creationId xmlns:p14="http://schemas.microsoft.com/office/powerpoint/2010/main" val="44151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56CBD07-40AC-46B4-9A95-3E8D081BA68D}" type="slidenum">
              <a:rPr lang="en-US" altLang="en-US" smtClean="0"/>
              <a:pPr eaLnBrk="1" hangingPunct="1"/>
              <a:t>30</a:t>
            </a:fld>
            <a:endParaRPr lang="en-US" altLang="en-US" smtClean="0"/>
          </a:p>
        </p:txBody>
      </p:sp>
    </p:spTree>
    <p:extLst>
      <p:ext uri="{BB962C8B-B14F-4D97-AF65-F5344CB8AC3E}">
        <p14:creationId xmlns:p14="http://schemas.microsoft.com/office/powerpoint/2010/main" val="886753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E95D077-B87C-444C-9A50-7E33AC25A923}" type="slidenum">
              <a:rPr lang="en-US" altLang="en-US" smtClean="0"/>
              <a:pPr eaLnBrk="1" hangingPunct="1"/>
              <a:t>31</a:t>
            </a:fld>
            <a:endParaRPr lang="en-US" altLang="en-US" smtClean="0"/>
          </a:p>
        </p:txBody>
      </p:sp>
    </p:spTree>
    <p:extLst>
      <p:ext uri="{BB962C8B-B14F-4D97-AF65-F5344CB8AC3E}">
        <p14:creationId xmlns:p14="http://schemas.microsoft.com/office/powerpoint/2010/main" val="230253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453E0D9-2B7A-4784-A9F6-9F21401F1036}" type="slidenum">
              <a:rPr lang="en-US" altLang="en-US" smtClean="0"/>
              <a:pPr eaLnBrk="1" hangingPunct="1"/>
              <a:t>32</a:t>
            </a:fld>
            <a:endParaRPr lang="en-US" altLang="en-US" smtClean="0"/>
          </a:p>
        </p:txBody>
      </p:sp>
    </p:spTree>
    <p:extLst>
      <p:ext uri="{BB962C8B-B14F-4D97-AF65-F5344CB8AC3E}">
        <p14:creationId xmlns:p14="http://schemas.microsoft.com/office/powerpoint/2010/main" val="1077130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E2184DD-35D1-4373-A40B-9EB320696708}" type="slidenum">
              <a:rPr lang="en-US" altLang="en-US" smtClean="0"/>
              <a:pPr eaLnBrk="1" hangingPunct="1"/>
              <a:t>33</a:t>
            </a:fld>
            <a:endParaRPr lang="en-US" altLang="en-US" smtClean="0"/>
          </a:p>
        </p:txBody>
      </p:sp>
    </p:spTree>
    <p:extLst>
      <p:ext uri="{BB962C8B-B14F-4D97-AF65-F5344CB8AC3E}">
        <p14:creationId xmlns:p14="http://schemas.microsoft.com/office/powerpoint/2010/main" val="479318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E2184DD-35D1-4373-A40B-9EB320696708}" type="slidenum">
              <a:rPr lang="en-US" altLang="en-US" smtClean="0"/>
              <a:pPr eaLnBrk="1" hangingPunct="1"/>
              <a:t>34</a:t>
            </a:fld>
            <a:endParaRPr lang="en-US" altLang="en-US" smtClean="0"/>
          </a:p>
        </p:txBody>
      </p:sp>
    </p:spTree>
    <p:extLst>
      <p:ext uri="{BB962C8B-B14F-4D97-AF65-F5344CB8AC3E}">
        <p14:creationId xmlns:p14="http://schemas.microsoft.com/office/powerpoint/2010/main" val="479318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0067272-7309-4951-B0C4-36191E71C000}" type="slidenum">
              <a:rPr lang="en-US" altLang="en-US" smtClean="0"/>
              <a:pPr eaLnBrk="1" hangingPunct="1"/>
              <a:t>4</a:t>
            </a:fld>
            <a:endParaRPr lang="en-US" altLang="en-US" smtClean="0"/>
          </a:p>
        </p:txBody>
      </p:sp>
    </p:spTree>
    <p:extLst>
      <p:ext uri="{BB962C8B-B14F-4D97-AF65-F5344CB8AC3E}">
        <p14:creationId xmlns:p14="http://schemas.microsoft.com/office/powerpoint/2010/main" val="1522477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3CDB920-80B1-4F8E-9072-9D0CEC0D81C4}" type="slidenum">
              <a:rPr lang="en-US" altLang="en-US" smtClean="0"/>
              <a:pPr eaLnBrk="1" hangingPunct="1"/>
              <a:t>5</a:t>
            </a:fld>
            <a:endParaRPr lang="en-US" altLang="en-US" smtClean="0"/>
          </a:p>
        </p:txBody>
      </p:sp>
    </p:spTree>
    <p:extLst>
      <p:ext uri="{BB962C8B-B14F-4D97-AF65-F5344CB8AC3E}">
        <p14:creationId xmlns:p14="http://schemas.microsoft.com/office/powerpoint/2010/main" val="3938716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8D06301-D2C8-4C75-A85B-7CD565C0B681}" type="slidenum">
              <a:rPr lang="en-US" altLang="en-US" smtClean="0"/>
              <a:pPr eaLnBrk="1" hangingPunct="1"/>
              <a:t>6</a:t>
            </a:fld>
            <a:endParaRPr lang="en-US" altLang="en-US" smtClean="0"/>
          </a:p>
        </p:txBody>
      </p:sp>
    </p:spTree>
    <p:extLst>
      <p:ext uri="{BB962C8B-B14F-4D97-AF65-F5344CB8AC3E}">
        <p14:creationId xmlns:p14="http://schemas.microsoft.com/office/powerpoint/2010/main" val="295432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5985EDE-B25A-43BF-82CA-406E31250295}" type="slidenum">
              <a:rPr lang="en-US" altLang="en-US" smtClean="0"/>
              <a:pPr eaLnBrk="1" hangingPunct="1"/>
              <a:t>7</a:t>
            </a:fld>
            <a:endParaRPr lang="en-US" altLang="en-US" smtClean="0"/>
          </a:p>
        </p:txBody>
      </p:sp>
    </p:spTree>
    <p:extLst>
      <p:ext uri="{BB962C8B-B14F-4D97-AF65-F5344CB8AC3E}">
        <p14:creationId xmlns:p14="http://schemas.microsoft.com/office/powerpoint/2010/main" val="408444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C166392-DA90-44C2-AEF0-6BB71B120334}" type="slidenum">
              <a:rPr lang="en-US" altLang="en-US" smtClean="0"/>
              <a:pPr eaLnBrk="1" hangingPunct="1"/>
              <a:t>8</a:t>
            </a:fld>
            <a:endParaRPr lang="en-US" altLang="en-US" smtClean="0"/>
          </a:p>
        </p:txBody>
      </p:sp>
    </p:spTree>
    <p:extLst>
      <p:ext uri="{BB962C8B-B14F-4D97-AF65-F5344CB8AC3E}">
        <p14:creationId xmlns:p14="http://schemas.microsoft.com/office/powerpoint/2010/main" val="2706232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DC4ACB6-AF6B-45AD-8628-C9739B8AA280}" type="slidenum">
              <a:rPr lang="en-US" altLang="en-US" smtClean="0"/>
              <a:pPr eaLnBrk="1" hangingPunct="1"/>
              <a:t>9</a:t>
            </a:fld>
            <a:endParaRPr lang="en-US" altLang="en-US" smtClean="0"/>
          </a:p>
        </p:txBody>
      </p:sp>
    </p:spTree>
    <p:extLst>
      <p:ext uri="{BB962C8B-B14F-4D97-AF65-F5344CB8AC3E}">
        <p14:creationId xmlns:p14="http://schemas.microsoft.com/office/powerpoint/2010/main" val="19386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6F622807-B421-4F7A-A24C-A894E48DD32F}" type="slidenum">
              <a:rPr lang="en-US" altLang="en-US"/>
              <a:pPr>
                <a:defRPr/>
              </a:pPr>
              <a:t>‹#›</a:t>
            </a:fld>
            <a:endParaRPr lang="en-US" altLang="en-US"/>
          </a:p>
        </p:txBody>
      </p:sp>
    </p:spTree>
    <p:extLst>
      <p:ext uri="{BB962C8B-B14F-4D97-AF65-F5344CB8AC3E}">
        <p14:creationId xmlns:p14="http://schemas.microsoft.com/office/powerpoint/2010/main" val="90434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lstStyle>
            <a:lvl1pPr algn="ct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752600"/>
            <a:ext cx="8229600" cy="4419600"/>
          </a:xfrm>
        </p:spPr>
        <p:txBody>
          <a:bodyPr/>
          <a:lstStyle>
            <a:lvl1pPr>
              <a:defRPr sz="28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66DF54BF-E8F9-4039-B0C0-ADDB0C938F09}" type="slidenum">
              <a:rPr lang="en-US" altLang="en-US"/>
              <a:pPr>
                <a:defRPr/>
              </a:pPr>
              <a:t>‹#›</a:t>
            </a:fld>
            <a:endParaRPr lang="en-US" altLang="en-US"/>
          </a:p>
        </p:txBody>
      </p:sp>
    </p:spTree>
    <p:extLst>
      <p:ext uri="{BB962C8B-B14F-4D97-AF65-F5344CB8AC3E}">
        <p14:creationId xmlns:p14="http://schemas.microsoft.com/office/powerpoint/2010/main" val="429453007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7A279CDF-3797-4168-BBE2-D69A1688E235}" type="slidenum">
              <a:rPr lang="en-US" altLang="en-US"/>
              <a:pPr>
                <a:defRPr/>
              </a:pPr>
              <a:t>‹#›</a:t>
            </a:fld>
            <a:endParaRPr lang="en-US" altLang="en-US"/>
          </a:p>
        </p:txBody>
      </p:sp>
    </p:spTree>
    <p:extLst>
      <p:ext uri="{BB962C8B-B14F-4D97-AF65-F5344CB8AC3E}">
        <p14:creationId xmlns:p14="http://schemas.microsoft.com/office/powerpoint/2010/main" val="373102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6"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7"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B9A1F252-58EE-48D1-9BC3-BF30EF35621B}" type="slidenum">
              <a:rPr lang="en-US" altLang="en-US"/>
              <a:pPr>
                <a:defRPr/>
              </a:pPr>
              <a:t>‹#›</a:t>
            </a:fld>
            <a:endParaRPr lang="en-US" altLang="en-US"/>
          </a:p>
        </p:txBody>
      </p:sp>
    </p:spTree>
    <p:extLst>
      <p:ext uri="{BB962C8B-B14F-4D97-AF65-F5344CB8AC3E}">
        <p14:creationId xmlns:p14="http://schemas.microsoft.com/office/powerpoint/2010/main" val="163372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4"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5"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51087327-4461-4FB4-BD9F-D474DBE969A7}" type="slidenum">
              <a:rPr lang="en-US" altLang="en-US"/>
              <a:pPr>
                <a:defRPr/>
              </a:pPr>
              <a:t>‹#›</a:t>
            </a:fld>
            <a:endParaRPr lang="en-US" altLang="en-US"/>
          </a:p>
        </p:txBody>
      </p:sp>
    </p:spTree>
    <p:extLst>
      <p:ext uri="{BB962C8B-B14F-4D97-AF65-F5344CB8AC3E}">
        <p14:creationId xmlns:p14="http://schemas.microsoft.com/office/powerpoint/2010/main" val="331833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3"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4"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828C2D69-8096-41FF-A2EA-6489F7C630C5}" type="slidenum">
              <a:rPr lang="en-US" altLang="en-US"/>
              <a:pPr>
                <a:defRPr/>
              </a:pPr>
              <a:t>‹#›</a:t>
            </a:fld>
            <a:endParaRPr lang="en-US" altLang="en-US"/>
          </a:p>
        </p:txBody>
      </p:sp>
    </p:spTree>
    <p:extLst>
      <p:ext uri="{BB962C8B-B14F-4D97-AF65-F5344CB8AC3E}">
        <p14:creationId xmlns:p14="http://schemas.microsoft.com/office/powerpoint/2010/main" val="17467204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eg"/><Relationship Id="rId9" Type="http://schemas.openxmlformats.org/officeDocument/2006/relationships/image" Target="../media/image2.jpeg"/><Relationship Id="rId10"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838200"/>
            <a:ext cx="8229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Text Placeholder 2"/>
          <p:cNvSpPr>
            <a:spLocks noGrp="1"/>
          </p:cNvSpPr>
          <p:nvPr>
            <p:ph type="body" idx="1"/>
          </p:nvPr>
        </p:nvSpPr>
        <p:spPr bwMode="auto">
          <a:xfrm>
            <a:off x="457200" y="2057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charset="-128"/>
                <a:cs typeface="+mn-cs"/>
              </a:defRPr>
            </a:lvl1pPr>
          </a:lstStyle>
          <a:p>
            <a:pPr>
              <a:defRPr/>
            </a:pPr>
            <a:r>
              <a:rPr lang="en-US" smtClean="0"/>
              <a:t>Statistics for the Behavioral Sciences</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r>
              <a:rPr lang="en-US" altLang="en-US"/>
              <a:t>© 2014 SAGE Publications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FBB05F2B-AAE4-4AF1-8FE1-C2300D3F3031}" type="slidenum">
              <a:rPr lang="en-US" altLang="en-US"/>
              <a:pPr>
                <a:defRPr/>
              </a:pPr>
              <a:t>‹#›</a:t>
            </a:fld>
            <a:endParaRPr lang="en-US" altLang="en-US"/>
          </a:p>
        </p:txBody>
      </p:sp>
      <p:pic>
        <p:nvPicPr>
          <p:cNvPr id="3079" name="Picture 7" descr="Privitera_ppt_master.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304034" y="17583"/>
            <a:ext cx="8839966" cy="737680"/>
          </a:xfrm>
          <a:prstGeom prst="rect">
            <a:avLst/>
          </a:prstGeom>
        </p:spPr>
      </p:pic>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4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accent2"/>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rgbClr val="BF4D00"/>
          </a:solidFill>
          <a:latin typeface="+mn-lt"/>
          <a:ea typeface="ＭＳ Ｐゴシック" charset="-128"/>
          <a:cs typeface="+mn-cs"/>
        </a:defRPr>
      </a:lvl3pPr>
      <a:lvl4pPr marL="1600200" indent="-228600" algn="l" rtl="0" eaLnBrk="0" fontAlgn="base" hangingPunct="0">
        <a:spcBef>
          <a:spcPct val="20000"/>
        </a:spcBef>
        <a:spcAft>
          <a:spcPct val="0"/>
        </a:spcAft>
        <a:buSzPct val="100000"/>
        <a:buFont typeface="Wingdings" charset="2"/>
        <a:buChar char="§"/>
        <a:defRPr sz="2000" kern="1200">
          <a:solidFill>
            <a:srgbClr val="664C00"/>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rgbClr val="BF9000"/>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oleObject" Target="../embeddings/oleObject10.bin"/><Relationship Id="rId12" Type="http://schemas.openxmlformats.org/officeDocument/2006/relationships/image" Target="../media/image17.emf"/><Relationship Id="rId13" Type="http://schemas.openxmlformats.org/officeDocument/2006/relationships/oleObject" Target="../embeddings/oleObject11.bin"/><Relationship Id="rId14" Type="http://schemas.openxmlformats.org/officeDocument/2006/relationships/image" Target="../media/image18.emf"/><Relationship Id="rId15" Type="http://schemas.openxmlformats.org/officeDocument/2006/relationships/oleObject" Target="../embeddings/oleObject12.bin"/><Relationship Id="rId16" Type="http://schemas.openxmlformats.org/officeDocument/2006/relationships/image" Target="../media/image19.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image" Target="../media/image20.emf"/><Relationship Id="rId5" Type="http://schemas.openxmlformats.org/officeDocument/2006/relationships/oleObject" Target="../embeddings/oleObject7.bin"/><Relationship Id="rId6" Type="http://schemas.openxmlformats.org/officeDocument/2006/relationships/image" Target="../media/image14.emf"/><Relationship Id="rId7" Type="http://schemas.openxmlformats.org/officeDocument/2006/relationships/oleObject" Target="../embeddings/oleObject8.bin"/><Relationship Id="rId8" Type="http://schemas.openxmlformats.org/officeDocument/2006/relationships/image" Target="../media/image15.emf"/><Relationship Id="rId9" Type="http://schemas.openxmlformats.org/officeDocument/2006/relationships/oleObject" Target="../embeddings/oleObject9.bin"/><Relationship Id="rId10"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3.bin"/><Relationship Id="rId5" Type="http://schemas.openxmlformats.org/officeDocument/2006/relationships/image" Target="../media/image21.emf"/><Relationship Id="rId6" Type="http://schemas.openxmlformats.org/officeDocument/2006/relationships/oleObject" Target="../embeddings/oleObject14.bin"/><Relationship Id="rId7" Type="http://schemas.openxmlformats.org/officeDocument/2006/relationships/image" Target="../media/image2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5.bin"/><Relationship Id="rId5" Type="http://schemas.openxmlformats.org/officeDocument/2006/relationships/image" Target="../media/image25.emf"/><Relationship Id="rId6" Type="http://schemas.openxmlformats.org/officeDocument/2006/relationships/oleObject" Target="../embeddings/oleObject16.bin"/><Relationship Id="rId7" Type="http://schemas.openxmlformats.org/officeDocument/2006/relationships/image" Target="../media/image26.emf"/><Relationship Id="rId8" Type="http://schemas.openxmlformats.org/officeDocument/2006/relationships/oleObject" Target="../embeddings/oleObject17.bin"/><Relationship Id="rId9" Type="http://schemas.openxmlformats.org/officeDocument/2006/relationships/image" Target="../media/image2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image" Target="../media/image34.emf"/><Relationship Id="rId12" Type="http://schemas.openxmlformats.org/officeDocument/2006/relationships/oleObject" Target="../embeddings/oleObject22.bin"/><Relationship Id="rId13" Type="http://schemas.openxmlformats.org/officeDocument/2006/relationships/image" Target="../media/image35.e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notesSlide" Target="../notesSlides/notesSlide22.xml"/><Relationship Id="rId4" Type="http://schemas.openxmlformats.org/officeDocument/2006/relationships/oleObject" Target="../embeddings/oleObject18.bin"/><Relationship Id="rId5" Type="http://schemas.openxmlformats.org/officeDocument/2006/relationships/image" Target="../media/image31.emf"/><Relationship Id="rId6" Type="http://schemas.openxmlformats.org/officeDocument/2006/relationships/oleObject" Target="../embeddings/oleObject19.bin"/><Relationship Id="rId7" Type="http://schemas.openxmlformats.org/officeDocument/2006/relationships/image" Target="../media/image32.emf"/><Relationship Id="rId8" Type="http://schemas.openxmlformats.org/officeDocument/2006/relationships/oleObject" Target="../embeddings/oleObject20.bin"/><Relationship Id="rId9" Type="http://schemas.openxmlformats.org/officeDocument/2006/relationships/image" Target="../media/image33.emf"/><Relationship Id="rId10"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7.emf"/></Relationships>
</file>

<file path=ppt/slides/_rels/slide26.xml.rels><?xml version="1.0" encoding="UTF-8" standalone="yes"?>
<Relationships xmlns="http://schemas.openxmlformats.org/package/2006/relationships"><Relationship Id="rId11" Type="http://schemas.openxmlformats.org/officeDocument/2006/relationships/image" Target="../media/image41.emf"/><Relationship Id="rId12" Type="http://schemas.openxmlformats.org/officeDocument/2006/relationships/oleObject" Target="../embeddings/oleObject27.bin"/><Relationship Id="rId13" Type="http://schemas.openxmlformats.org/officeDocument/2006/relationships/image" Target="../media/image42.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26.xml"/><Relationship Id="rId4" Type="http://schemas.openxmlformats.org/officeDocument/2006/relationships/oleObject" Target="../embeddings/oleObject23.bin"/><Relationship Id="rId5" Type="http://schemas.openxmlformats.org/officeDocument/2006/relationships/image" Target="../media/image38.emf"/><Relationship Id="rId6" Type="http://schemas.openxmlformats.org/officeDocument/2006/relationships/oleObject" Target="../embeddings/oleObject24.bin"/><Relationship Id="rId7" Type="http://schemas.openxmlformats.org/officeDocument/2006/relationships/image" Target="../media/image39.emf"/><Relationship Id="rId8" Type="http://schemas.openxmlformats.org/officeDocument/2006/relationships/oleObject" Target="../embeddings/oleObject25.bin"/><Relationship Id="rId9" Type="http://schemas.openxmlformats.org/officeDocument/2006/relationships/image" Target="../media/image40.emf"/><Relationship Id="rId10" Type="http://schemas.openxmlformats.org/officeDocument/2006/relationships/oleObject" Target="../embeddings/oleObject26.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8.bin"/><Relationship Id="rId5" Type="http://schemas.openxmlformats.org/officeDocument/2006/relationships/image" Target="../media/image43.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4.emf"/></Relationships>
</file>

<file path=ppt/slides/_rels/slide31.xml.rels><?xml version="1.0" encoding="UTF-8" standalone="yes"?>
<Relationships xmlns="http://schemas.openxmlformats.org/package/2006/relationships"><Relationship Id="rId11" Type="http://schemas.openxmlformats.org/officeDocument/2006/relationships/image" Target="../media/image48.emf"/><Relationship Id="rId12" Type="http://schemas.openxmlformats.org/officeDocument/2006/relationships/oleObject" Target="../embeddings/oleObject33.bin"/><Relationship Id="rId13" Type="http://schemas.openxmlformats.org/officeDocument/2006/relationships/image" Target="../media/image49.e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31.xml"/><Relationship Id="rId4" Type="http://schemas.openxmlformats.org/officeDocument/2006/relationships/oleObject" Target="../embeddings/oleObject29.bin"/><Relationship Id="rId5" Type="http://schemas.openxmlformats.org/officeDocument/2006/relationships/image" Target="../media/image45.emf"/><Relationship Id="rId6" Type="http://schemas.openxmlformats.org/officeDocument/2006/relationships/oleObject" Target="../embeddings/oleObject30.bin"/><Relationship Id="rId7" Type="http://schemas.openxmlformats.org/officeDocument/2006/relationships/image" Target="../media/image46.emf"/><Relationship Id="rId8" Type="http://schemas.openxmlformats.org/officeDocument/2006/relationships/oleObject" Target="../embeddings/oleObject31.bin"/><Relationship Id="rId9" Type="http://schemas.openxmlformats.org/officeDocument/2006/relationships/image" Target="../media/image47.emf"/><Relationship Id="rId10"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34.bin"/><Relationship Id="rId5" Type="http://schemas.openxmlformats.org/officeDocument/2006/relationships/image" Target="../media/image50.emf"/><Relationship Id="rId6" Type="http://schemas.openxmlformats.org/officeDocument/2006/relationships/oleObject" Target="../embeddings/oleObject35.bin"/><Relationship Id="rId7" Type="http://schemas.openxmlformats.org/officeDocument/2006/relationships/image" Target="../media/image51.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oleObject" Target="../embeddings/oleObject5.bin"/><Relationship Id="rId13" Type="http://schemas.openxmlformats.org/officeDocument/2006/relationships/image" Target="../media/image10.emf"/><Relationship Id="rId14" Type="http://schemas.openxmlformats.org/officeDocument/2006/relationships/oleObject" Target="../embeddings/oleObject6.bin"/><Relationship Id="rId15" Type="http://schemas.openxmlformats.org/officeDocument/2006/relationships/image" Target="../media/image11.emf"/><Relationship Id="rId16" Type="http://schemas.openxmlformats.org/officeDocument/2006/relationships/image" Target="../media/image12.png"/><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6.emf"/><Relationship Id="rId6" Type="http://schemas.openxmlformats.org/officeDocument/2006/relationships/oleObject" Target="../embeddings/oleObject2.bin"/><Relationship Id="rId7" Type="http://schemas.openxmlformats.org/officeDocument/2006/relationships/image" Target="../media/image7.emf"/><Relationship Id="rId8" Type="http://schemas.openxmlformats.org/officeDocument/2006/relationships/oleObject" Target="../embeddings/oleObject3.bin"/><Relationship Id="rId9" Type="http://schemas.openxmlformats.org/officeDocument/2006/relationships/image" Target="../media/image8.emf"/><Relationship Id="rId10"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algn="ctr" eaLnBrk="1" hangingPunct="1"/>
            <a:r>
              <a:rPr lang="en-US" altLang="en-US" smtClean="0">
                <a:ea typeface="ＭＳ Ｐゴシック" charset="-128"/>
              </a:rPr>
              <a:t>Chapter 18</a:t>
            </a:r>
          </a:p>
        </p:txBody>
      </p:sp>
      <p:sp>
        <p:nvSpPr>
          <p:cNvPr id="15363" name="Rectangle 3"/>
          <p:cNvSpPr>
            <a:spLocks noGrp="1" noChangeArrowheads="1"/>
          </p:cNvSpPr>
          <p:nvPr>
            <p:ph type="subTitle" idx="1"/>
          </p:nvPr>
        </p:nvSpPr>
        <p:spPr/>
        <p:txBody>
          <a:bodyPr/>
          <a:lstStyle/>
          <a:p>
            <a:pPr eaLnBrk="1" hangingPunct="1">
              <a:buFont typeface="Wingdings" charset="2"/>
              <a:buNone/>
              <a:defRPr/>
            </a:pPr>
            <a:r>
              <a:rPr lang="en-US" dirty="0" smtClean="0">
                <a:ea typeface="+mn-ea"/>
                <a:cs typeface="+mn-cs"/>
              </a:rPr>
              <a:t>Nonparametric Tests</a:t>
            </a:r>
          </a:p>
          <a:p>
            <a:pPr eaLnBrk="1" hangingPunct="1">
              <a:buFont typeface="Wingdings" charset="2"/>
              <a:buNone/>
              <a:defRPr/>
            </a:pPr>
            <a:r>
              <a:rPr lang="en-US" dirty="0" smtClean="0">
                <a:ea typeface="+mn-ea"/>
                <a:cs typeface="+mn-cs"/>
              </a:rPr>
              <a:t>Tests for Ordinal Data</a:t>
            </a:r>
          </a:p>
        </p:txBody>
      </p:sp>
      <p:sp>
        <p:nvSpPr>
          <p:cNvPr id="102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C5267CB-AECF-4B34-8CA3-660EAF9C0815}" type="slidenum">
              <a:rPr lang="en-US" altLang="en-US" smtClean="0">
                <a:solidFill>
                  <a:srgbClr val="898989"/>
                </a:solidFill>
              </a:rPr>
              <a:pPr eaLnBrk="1" hangingPunct="1"/>
              <a:t>1</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z="2800" smtClean="0">
                <a:ea typeface="ＭＳ Ｐゴシック" charset="-128"/>
              </a:rPr>
              <a:t>Example 18.2: Related-Samples Sign Test (cont.)</a:t>
            </a:r>
          </a:p>
        </p:txBody>
      </p:sp>
      <p:sp>
        <p:nvSpPr>
          <p:cNvPr id="19459" name="Content Placeholder 2"/>
          <p:cNvSpPr>
            <a:spLocks noGrp="1"/>
          </p:cNvSpPr>
          <p:nvPr>
            <p:ph idx="1"/>
          </p:nvPr>
        </p:nvSpPr>
        <p:spPr>
          <a:xfrm>
            <a:off x="914400" y="1600200"/>
            <a:ext cx="3810000" cy="4530725"/>
          </a:xfrm>
        </p:spPr>
        <p:txBody>
          <a:bodyPr/>
          <a:lstStyle/>
          <a:p>
            <a:pPr marL="0" indent="0" eaLnBrk="1" hangingPunct="1">
              <a:buNone/>
            </a:pPr>
            <a:r>
              <a:rPr lang="en-US" altLang="en-US" sz="2000" dirty="0" smtClean="0">
                <a:ea typeface="ＭＳ Ｐゴシック" charset="-128"/>
              </a:rPr>
              <a:t>Step 1: State the hypotheses</a:t>
            </a:r>
          </a:p>
          <a:p>
            <a:pPr lvl="1" eaLnBrk="1" hangingPunct="1"/>
            <a:r>
              <a:rPr lang="en-US" altLang="en-US" sz="1800" dirty="0" smtClean="0"/>
              <a:t>H</a:t>
            </a:r>
            <a:r>
              <a:rPr lang="en-US" altLang="en-US" sz="1800" baseline="-25000" dirty="0" smtClean="0"/>
              <a:t>0</a:t>
            </a:r>
            <a:r>
              <a:rPr lang="en-US" altLang="en-US" sz="1800" dirty="0" smtClean="0"/>
              <a:t> : </a:t>
            </a:r>
            <a:r>
              <a:rPr lang="en-US" altLang="en-US" sz="1600" dirty="0" smtClean="0"/>
              <a:t>pluses = Minuses          Half the students will show more outbursts in the class taught by the substitute teacher and half will show more outbursts in the class taught by the full-time teacher. The number of pluses and minuses will be  the same</a:t>
            </a:r>
          </a:p>
          <a:p>
            <a:pPr lvl="1" eaLnBrk="1" hangingPunct="1"/>
            <a:r>
              <a:rPr lang="en-US" altLang="en-US" sz="1600" dirty="0" smtClean="0"/>
              <a:t>H</a:t>
            </a:r>
            <a:r>
              <a:rPr lang="en-US" altLang="en-US" sz="1600" baseline="-25000" dirty="0" smtClean="0"/>
              <a:t>1</a:t>
            </a:r>
            <a:r>
              <a:rPr lang="en-US" altLang="en-US" sz="1600" dirty="0" smtClean="0"/>
              <a:t> : pluses &gt; Minuses         More students will show more outbursts in the class taught by the substitute teacher than in the class taught by the full-time teacher. There will be more pluses than minuses</a:t>
            </a:r>
          </a:p>
        </p:txBody>
      </p:sp>
      <p:sp>
        <p:nvSpPr>
          <p:cNvPr id="19461" name="Content Placeholder 2"/>
          <p:cNvSpPr txBox="1">
            <a:spLocks/>
          </p:cNvSpPr>
          <p:nvPr/>
        </p:nvSpPr>
        <p:spPr bwMode="auto">
          <a:xfrm>
            <a:off x="4800600" y="1600200"/>
            <a:ext cx="38862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a:spcBef>
                <a:spcPct val="20000"/>
              </a:spcBef>
              <a:buSzPct val="90000"/>
            </a:pPr>
            <a:r>
              <a:rPr lang="en-US" altLang="en-US" sz="2000" dirty="0"/>
              <a:t>Step 2: Set the criteria</a:t>
            </a:r>
          </a:p>
          <a:p>
            <a:pPr lvl="1">
              <a:spcBef>
                <a:spcPct val="20000"/>
              </a:spcBef>
              <a:buClr>
                <a:schemeClr val="accent2"/>
              </a:buClr>
              <a:buSzPct val="75000"/>
              <a:buFont typeface="Arial" charset="0"/>
              <a:buChar char="•"/>
            </a:pPr>
            <a:r>
              <a:rPr lang="en-US" altLang="en-US" sz="1600" dirty="0">
                <a:solidFill>
                  <a:schemeClr val="accent2"/>
                </a:solidFill>
              </a:rPr>
              <a:t>Level of significance is .05</a:t>
            </a:r>
          </a:p>
          <a:p>
            <a:pPr lvl="1">
              <a:spcBef>
                <a:spcPct val="20000"/>
              </a:spcBef>
              <a:buClr>
                <a:schemeClr val="accent2"/>
              </a:buClr>
              <a:buSzPct val="75000"/>
              <a:buFont typeface="Arial" charset="0"/>
              <a:buChar char="•"/>
            </a:pPr>
            <a:r>
              <a:rPr lang="en-US" altLang="en-US" sz="1600" dirty="0">
                <a:solidFill>
                  <a:schemeClr val="accent2"/>
                </a:solidFill>
              </a:rPr>
              <a:t>Test statistic is the number of pluses or minuses, whichever occur more </a:t>
            </a:r>
            <a:r>
              <a:rPr lang="en-US" altLang="en-US" sz="1600" dirty="0" smtClean="0">
                <a:solidFill>
                  <a:schemeClr val="accent2"/>
                </a:solidFill>
              </a:rPr>
              <a:t>often</a:t>
            </a:r>
          </a:p>
          <a:p>
            <a:pPr lvl="1">
              <a:spcBef>
                <a:spcPct val="20000"/>
              </a:spcBef>
              <a:buClr>
                <a:schemeClr val="accent2"/>
              </a:buClr>
              <a:buSzPct val="75000"/>
              <a:buFont typeface="Arial" charset="0"/>
              <a:buChar char="•"/>
            </a:pPr>
            <a:endParaRPr lang="en-US" altLang="en-US" sz="1600" dirty="0">
              <a:solidFill>
                <a:schemeClr val="accent2"/>
              </a:solidFill>
            </a:endParaRPr>
          </a:p>
          <a:p>
            <a:pPr marL="0" indent="0">
              <a:spcBef>
                <a:spcPct val="20000"/>
              </a:spcBef>
              <a:buSzPct val="90000"/>
            </a:pPr>
            <a:r>
              <a:rPr lang="en-US" altLang="en-US" sz="2000" dirty="0"/>
              <a:t>Step 3: Compute the test statistic</a:t>
            </a:r>
          </a:p>
          <a:p>
            <a:pPr lvl="1">
              <a:spcBef>
                <a:spcPct val="20000"/>
              </a:spcBef>
              <a:buClr>
                <a:schemeClr val="accent2"/>
              </a:buClr>
              <a:buSzPct val="75000"/>
              <a:buFont typeface="Arial" charset="0"/>
              <a:buChar char="•"/>
            </a:pPr>
            <a:r>
              <a:rPr lang="en-US" altLang="en-US" sz="1600" dirty="0">
                <a:solidFill>
                  <a:schemeClr val="accent2"/>
                </a:solidFill>
              </a:rPr>
              <a:t>Subtract across rows in Table 18.3, which lists the pluses and minuses</a:t>
            </a:r>
          </a:p>
          <a:p>
            <a:pPr lvl="1">
              <a:spcBef>
                <a:spcPct val="20000"/>
              </a:spcBef>
              <a:buClr>
                <a:schemeClr val="accent2"/>
              </a:buClr>
              <a:buSzPct val="75000"/>
              <a:buFont typeface="Arial" charset="0"/>
              <a:buChar char="•"/>
            </a:pPr>
            <a:r>
              <a:rPr lang="en-US" altLang="en-US" sz="1600" dirty="0">
                <a:solidFill>
                  <a:schemeClr val="accent2"/>
                </a:solidFill>
              </a:rPr>
              <a:t>Assign a plus sign (+) for positive differences and a negative sign (-) for negative differences. Discard 0s</a:t>
            </a:r>
          </a:p>
          <a:p>
            <a:pPr lvl="1">
              <a:spcBef>
                <a:spcPct val="20000"/>
              </a:spcBef>
              <a:buClr>
                <a:schemeClr val="accent2"/>
              </a:buClr>
              <a:buSzPct val="75000"/>
              <a:buFont typeface="Arial" charset="0"/>
              <a:buChar char="•"/>
            </a:pPr>
            <a:r>
              <a:rPr lang="en-US" altLang="en-US" sz="1600" dirty="0">
                <a:solidFill>
                  <a:schemeClr val="accent2"/>
                </a:solidFill>
              </a:rPr>
              <a:t>Test statistic: x = 9 pluses</a:t>
            </a:r>
          </a:p>
        </p:txBody>
      </p:sp>
      <p:sp>
        <p:nvSpPr>
          <p:cNvPr id="19462"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90C7328-4E22-4216-98AD-843115CD6942}" type="slidenum">
              <a:rPr lang="en-US" altLang="en-US" smtClean="0">
                <a:solidFill>
                  <a:srgbClr val="898989"/>
                </a:solidFill>
              </a:rPr>
              <a:pPr eaLnBrk="1" hangingPunct="1"/>
              <a:t>10</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z="2800" smtClean="0">
                <a:ea typeface="ＭＳ Ｐゴシック" charset="-128"/>
              </a:rPr>
              <a:t>Example 18.2: Related-Samples Sign Test (cont.)</a:t>
            </a:r>
          </a:p>
        </p:txBody>
      </p:sp>
      <p:sp>
        <p:nvSpPr>
          <p:cNvPr id="20483" name="Content Placeholder 2"/>
          <p:cNvSpPr txBox="1">
            <a:spLocks/>
          </p:cNvSpPr>
          <p:nvPr/>
        </p:nvSpPr>
        <p:spPr bwMode="auto">
          <a:xfrm>
            <a:off x="5029200" y="1600200"/>
            <a:ext cx="4114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a:spcBef>
                <a:spcPct val="20000"/>
              </a:spcBef>
              <a:buSzPct val="90000"/>
            </a:pPr>
            <a:r>
              <a:rPr lang="en-US" altLang="en-US" sz="2000" dirty="0"/>
              <a:t>Step 4: Make a decision</a:t>
            </a:r>
          </a:p>
          <a:p>
            <a:pPr lvl="1">
              <a:spcBef>
                <a:spcPct val="20000"/>
              </a:spcBef>
              <a:buClr>
                <a:schemeClr val="accent2"/>
              </a:buClr>
              <a:buSzPct val="75000"/>
              <a:buFont typeface="Arial" charset="0"/>
              <a:buChar char="•"/>
            </a:pPr>
            <a:r>
              <a:rPr lang="en-US" altLang="en-US" sz="1600" dirty="0">
                <a:solidFill>
                  <a:schemeClr val="accent2"/>
                </a:solidFill>
              </a:rPr>
              <a:t>Find the probability of obtaining at least </a:t>
            </a:r>
            <a:r>
              <a:rPr lang="en-US" altLang="en-US" sz="1600" i="1" dirty="0">
                <a:solidFill>
                  <a:schemeClr val="accent2"/>
                </a:solidFill>
              </a:rPr>
              <a:t> </a:t>
            </a:r>
            <a:r>
              <a:rPr lang="en-US" altLang="en-US" sz="1600" i="1" dirty="0" smtClean="0">
                <a:solidFill>
                  <a:schemeClr val="accent2"/>
                </a:solidFill>
              </a:rPr>
              <a:t>       </a:t>
            </a:r>
            <a:r>
              <a:rPr lang="en-US" altLang="en-US" sz="1600" dirty="0" smtClean="0">
                <a:solidFill>
                  <a:schemeClr val="accent2"/>
                </a:solidFill>
              </a:rPr>
              <a:t>   when </a:t>
            </a:r>
            <a:endParaRPr lang="en-US" altLang="en-US" sz="1600" dirty="0">
              <a:solidFill>
                <a:schemeClr val="accent2"/>
              </a:solidFill>
            </a:endParaRPr>
          </a:p>
          <a:p>
            <a:pPr lvl="1">
              <a:spcBef>
                <a:spcPct val="20000"/>
              </a:spcBef>
              <a:buClr>
                <a:schemeClr val="accent2"/>
              </a:buClr>
              <a:buSzPct val="75000"/>
              <a:buFont typeface="Arial" charset="0"/>
              <a:buChar char="•"/>
            </a:pPr>
            <a:r>
              <a:rPr lang="en-US" altLang="en-US" sz="1600" dirty="0">
                <a:solidFill>
                  <a:schemeClr val="accent2"/>
                </a:solidFill>
              </a:rPr>
              <a:t>Use the list of binomial probabilities given in Table B8 in Appendix B</a:t>
            </a:r>
          </a:p>
          <a:p>
            <a:pPr lvl="1">
              <a:spcBef>
                <a:spcPct val="20000"/>
              </a:spcBef>
              <a:buClr>
                <a:schemeClr val="accent2"/>
              </a:buClr>
              <a:buSzPct val="75000"/>
              <a:buFont typeface="Arial" charset="0"/>
              <a:buChar char="•"/>
            </a:pPr>
            <a:r>
              <a:rPr lang="en-US" altLang="en-US" sz="1600" dirty="0">
                <a:solidFill>
                  <a:schemeClr val="accent2"/>
                </a:solidFill>
              </a:rPr>
              <a:t>The probability of obtaining at least nine positive scores below the median is the sum of the probabilities at </a:t>
            </a:r>
            <a:r>
              <a:rPr lang="en-US" altLang="en-US" sz="1600" i="1" dirty="0">
                <a:solidFill>
                  <a:schemeClr val="accent2"/>
                </a:solidFill>
              </a:rPr>
              <a:t> </a:t>
            </a:r>
            <a:r>
              <a:rPr lang="en-US" altLang="en-US" sz="1600" i="1" dirty="0" smtClean="0">
                <a:solidFill>
                  <a:schemeClr val="accent2"/>
                </a:solidFill>
              </a:rPr>
              <a:t>        </a:t>
            </a:r>
            <a:r>
              <a:rPr lang="en-US" altLang="en-US" sz="1600" dirty="0" smtClean="0">
                <a:solidFill>
                  <a:schemeClr val="accent2"/>
                </a:solidFill>
              </a:rPr>
              <a:t>, </a:t>
            </a:r>
            <a:r>
              <a:rPr lang="en-US" altLang="en-US" sz="1600" i="1" dirty="0">
                <a:solidFill>
                  <a:schemeClr val="accent2"/>
                </a:solidFill>
              </a:rPr>
              <a:t> </a:t>
            </a:r>
            <a:r>
              <a:rPr lang="en-US" altLang="en-US" sz="1600" i="1" dirty="0" smtClean="0">
                <a:solidFill>
                  <a:schemeClr val="accent2"/>
                </a:solidFill>
              </a:rPr>
              <a:t>           </a:t>
            </a:r>
            <a:r>
              <a:rPr lang="en-US" altLang="en-US" sz="1600" dirty="0" smtClean="0">
                <a:solidFill>
                  <a:schemeClr val="accent2"/>
                </a:solidFill>
              </a:rPr>
              <a:t>, </a:t>
            </a:r>
            <a:r>
              <a:rPr lang="en-US" altLang="en-US" sz="1600" dirty="0">
                <a:solidFill>
                  <a:schemeClr val="accent2"/>
                </a:solidFill>
              </a:rPr>
              <a:t>and </a:t>
            </a:r>
            <a:endParaRPr lang="en-US" altLang="en-US" sz="1600" dirty="0" smtClean="0">
              <a:solidFill>
                <a:schemeClr val="accent2"/>
              </a:solidFill>
            </a:endParaRPr>
          </a:p>
          <a:p>
            <a:pPr marL="457200" lvl="1" indent="0">
              <a:spcBef>
                <a:spcPct val="20000"/>
              </a:spcBef>
              <a:buClr>
                <a:schemeClr val="accent2"/>
              </a:buClr>
              <a:buSzPct val="75000"/>
            </a:pPr>
            <a:endParaRPr lang="en-US" altLang="en-US" sz="1600" i="1" dirty="0">
              <a:solidFill>
                <a:schemeClr val="accent2"/>
              </a:solidFill>
            </a:endParaRPr>
          </a:p>
          <a:p>
            <a:pPr lvl="1">
              <a:spcBef>
                <a:spcPct val="20000"/>
              </a:spcBef>
              <a:buClr>
                <a:schemeClr val="accent2"/>
              </a:buClr>
              <a:buSzPct val="75000"/>
              <a:buFont typeface="Arial" charset="0"/>
              <a:buChar char="•"/>
            </a:pPr>
            <a:r>
              <a:rPr lang="en-US" altLang="en-US" sz="1600" dirty="0" smtClean="0">
                <a:solidFill>
                  <a:schemeClr val="accent2"/>
                </a:solidFill>
              </a:rPr>
              <a:t> </a:t>
            </a:r>
          </a:p>
          <a:p>
            <a:pPr lvl="1">
              <a:spcBef>
                <a:spcPct val="20000"/>
              </a:spcBef>
              <a:buClr>
                <a:schemeClr val="accent2"/>
              </a:buClr>
              <a:buSzPct val="75000"/>
              <a:buFont typeface="Arial" charset="0"/>
              <a:buChar char="•"/>
            </a:pPr>
            <a:r>
              <a:rPr lang="en-US" altLang="en-US" sz="1600" dirty="0" smtClean="0">
                <a:solidFill>
                  <a:schemeClr val="accent2"/>
                </a:solidFill>
              </a:rPr>
              <a:t>The </a:t>
            </a:r>
            <a:r>
              <a:rPr lang="en-US" altLang="en-US" sz="1600" dirty="0">
                <a:solidFill>
                  <a:schemeClr val="accent2"/>
                </a:solidFill>
              </a:rPr>
              <a:t>missing value for </a:t>
            </a:r>
            <a:r>
              <a:rPr lang="en-US" altLang="en-US" sz="1600" i="1" dirty="0">
                <a:solidFill>
                  <a:schemeClr val="accent2"/>
                </a:solidFill>
              </a:rPr>
              <a:t>n</a:t>
            </a:r>
            <a:r>
              <a:rPr lang="en-US" altLang="en-US" sz="1600" dirty="0">
                <a:solidFill>
                  <a:schemeClr val="accent2"/>
                </a:solidFill>
              </a:rPr>
              <a:t> = 11 is negligible</a:t>
            </a:r>
          </a:p>
          <a:p>
            <a:pPr lvl="1">
              <a:spcBef>
                <a:spcPct val="20000"/>
              </a:spcBef>
              <a:buClr>
                <a:schemeClr val="accent2"/>
              </a:buClr>
              <a:buSzPct val="75000"/>
              <a:buFont typeface="Arial" charset="0"/>
              <a:buChar char="•"/>
            </a:pPr>
            <a:r>
              <a:rPr lang="en-US" altLang="en-US" sz="1600" i="1" dirty="0">
                <a:solidFill>
                  <a:schemeClr val="accent2"/>
                </a:solidFill>
              </a:rPr>
              <a:t>p</a:t>
            </a:r>
            <a:r>
              <a:rPr lang="en-US" altLang="en-US" sz="1600" dirty="0">
                <a:solidFill>
                  <a:schemeClr val="accent2"/>
                </a:solidFill>
              </a:rPr>
              <a:t> = 0.032 is smaller than .05</a:t>
            </a:r>
          </a:p>
          <a:p>
            <a:pPr lvl="1">
              <a:spcBef>
                <a:spcPct val="20000"/>
              </a:spcBef>
              <a:buClr>
                <a:schemeClr val="accent2"/>
              </a:buClr>
              <a:buSzPct val="75000"/>
              <a:buFont typeface="Arial" charset="0"/>
              <a:buChar char="•"/>
            </a:pPr>
            <a:r>
              <a:rPr lang="en-US" altLang="en-US" sz="1600" dirty="0">
                <a:solidFill>
                  <a:schemeClr val="accent2"/>
                </a:solidFill>
              </a:rPr>
              <a:t>Reject the null hypothesis</a:t>
            </a:r>
          </a:p>
          <a:p>
            <a:pPr lvl="1">
              <a:spcBef>
                <a:spcPct val="20000"/>
              </a:spcBef>
              <a:buClr>
                <a:schemeClr val="accent1"/>
              </a:buClr>
              <a:buSzPct val="75000"/>
              <a:buFont typeface="Wingdings" charset="2"/>
              <a:buChar char="n"/>
            </a:pPr>
            <a:endParaRPr lang="en-US" altLang="en-US" dirty="0"/>
          </a:p>
          <a:p>
            <a:pPr lvl="1">
              <a:spcBef>
                <a:spcPct val="20000"/>
              </a:spcBef>
              <a:buClr>
                <a:schemeClr val="accent1"/>
              </a:buClr>
              <a:buSzPct val="75000"/>
              <a:buFont typeface="Wingdings" charset="2"/>
              <a:buChar char="n"/>
            </a:pPr>
            <a:endParaRPr lang="en-US" altLang="en-US" dirty="0"/>
          </a:p>
        </p:txBody>
      </p:sp>
      <p:sp>
        <p:nvSpPr>
          <p:cNvPr id="2048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AECAE87-64BD-411D-B704-8037AB147D03}" type="slidenum">
              <a:rPr lang="en-US" altLang="en-US" smtClean="0">
                <a:solidFill>
                  <a:srgbClr val="898989"/>
                </a:solidFill>
              </a:rPr>
              <a:pPr eaLnBrk="1" hangingPunct="1"/>
              <a:t>11</a:t>
            </a:fld>
            <a:endParaRPr lang="en-US" altLang="en-US" smtClean="0">
              <a:solidFill>
                <a:srgbClr val="898989"/>
              </a:solidFill>
            </a:endParaRPr>
          </a:p>
        </p:txBody>
      </p:sp>
      <p:pic>
        <p:nvPicPr>
          <p:cNvPr id="2" name="Picture 1" descr="Privitera_2e_Figure 18.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057400"/>
            <a:ext cx="4678003" cy="3702830"/>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682358103"/>
              </p:ext>
            </p:extLst>
          </p:nvPr>
        </p:nvGraphicFramePr>
        <p:xfrm>
          <a:off x="6400800" y="2286000"/>
          <a:ext cx="457200" cy="209550"/>
        </p:xfrm>
        <a:graphic>
          <a:graphicData uri="http://schemas.openxmlformats.org/presentationml/2006/ole">
            <mc:AlternateContent xmlns:mc="http://schemas.openxmlformats.org/markup-compatibility/2006">
              <mc:Choice xmlns:v="urn:schemas-microsoft-com:vml" Requires="v">
                <p:oleObj spid="_x0000_s11644" name="Equation" r:id="rId5" imgW="304800" imgH="139700" progId="Equation.DSMT4">
                  <p:embed/>
                </p:oleObj>
              </mc:Choice>
              <mc:Fallback>
                <p:oleObj name="Equation" r:id="rId5" imgW="304800" imgH="139700" progId="Equation.DSMT4">
                  <p:embed/>
                  <p:pic>
                    <p:nvPicPr>
                      <p:cNvPr id="0" name=""/>
                      <p:cNvPicPr/>
                      <p:nvPr/>
                    </p:nvPicPr>
                    <p:blipFill>
                      <a:blip r:embed="rId6"/>
                      <a:stretch>
                        <a:fillRect/>
                      </a:stretch>
                    </p:blipFill>
                    <p:spPr>
                      <a:xfrm>
                        <a:off x="6400800" y="2286000"/>
                        <a:ext cx="457200" cy="2095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04959126"/>
              </p:ext>
            </p:extLst>
          </p:nvPr>
        </p:nvGraphicFramePr>
        <p:xfrm>
          <a:off x="7543800" y="2285999"/>
          <a:ext cx="457200" cy="186267"/>
        </p:xfrm>
        <a:graphic>
          <a:graphicData uri="http://schemas.openxmlformats.org/presentationml/2006/ole">
            <mc:AlternateContent xmlns:mc="http://schemas.openxmlformats.org/markup-compatibility/2006">
              <mc:Choice xmlns:v="urn:schemas-microsoft-com:vml" Requires="v">
                <p:oleObj spid="_x0000_s11645" name="Equation" r:id="rId7" imgW="342900" imgH="139700" progId="Equation.DSMT4">
                  <p:embed/>
                </p:oleObj>
              </mc:Choice>
              <mc:Fallback>
                <p:oleObj name="Equation" r:id="rId7" imgW="342900" imgH="139700" progId="Equation.DSMT4">
                  <p:embed/>
                  <p:pic>
                    <p:nvPicPr>
                      <p:cNvPr id="0" name=""/>
                      <p:cNvPicPr/>
                      <p:nvPr/>
                    </p:nvPicPr>
                    <p:blipFill>
                      <a:blip r:embed="rId8"/>
                      <a:stretch>
                        <a:fillRect/>
                      </a:stretch>
                    </p:blipFill>
                    <p:spPr>
                      <a:xfrm>
                        <a:off x="7543800" y="2285999"/>
                        <a:ext cx="457200" cy="18626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44525409"/>
              </p:ext>
            </p:extLst>
          </p:nvPr>
        </p:nvGraphicFramePr>
        <p:xfrm>
          <a:off x="7239000" y="3810000"/>
          <a:ext cx="498764" cy="228600"/>
        </p:xfrm>
        <a:graphic>
          <a:graphicData uri="http://schemas.openxmlformats.org/presentationml/2006/ole">
            <mc:AlternateContent xmlns:mc="http://schemas.openxmlformats.org/markup-compatibility/2006">
              <mc:Choice xmlns:v="urn:schemas-microsoft-com:vml" Requires="v">
                <p:oleObj spid="_x0000_s11646" name="Equation" r:id="rId9" imgW="304800" imgH="139700" progId="Equation.DSMT4">
                  <p:embed/>
                </p:oleObj>
              </mc:Choice>
              <mc:Fallback>
                <p:oleObj name="Equation" r:id="rId9" imgW="304800" imgH="139700" progId="Equation.DSMT4">
                  <p:embed/>
                  <p:pic>
                    <p:nvPicPr>
                      <p:cNvPr id="0" name=""/>
                      <p:cNvPicPr/>
                      <p:nvPr/>
                    </p:nvPicPr>
                    <p:blipFill>
                      <a:blip r:embed="rId10"/>
                      <a:stretch>
                        <a:fillRect/>
                      </a:stretch>
                    </p:blipFill>
                    <p:spPr>
                      <a:xfrm>
                        <a:off x="7239000" y="3810000"/>
                        <a:ext cx="498764" cy="228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50472442"/>
              </p:ext>
            </p:extLst>
          </p:nvPr>
        </p:nvGraphicFramePr>
        <p:xfrm>
          <a:off x="7848600" y="3810000"/>
          <a:ext cx="533400" cy="209550"/>
        </p:xfrm>
        <a:graphic>
          <a:graphicData uri="http://schemas.openxmlformats.org/presentationml/2006/ole">
            <mc:AlternateContent xmlns:mc="http://schemas.openxmlformats.org/markup-compatibility/2006">
              <mc:Choice xmlns:v="urn:schemas-microsoft-com:vml" Requires="v">
                <p:oleObj spid="_x0000_s11647" name="Equation" r:id="rId11" imgW="355600" imgH="139700" progId="Equation.DSMT4">
                  <p:embed/>
                </p:oleObj>
              </mc:Choice>
              <mc:Fallback>
                <p:oleObj name="Equation" r:id="rId11" imgW="355600" imgH="139700" progId="Equation.DSMT4">
                  <p:embed/>
                  <p:pic>
                    <p:nvPicPr>
                      <p:cNvPr id="0" name=""/>
                      <p:cNvPicPr/>
                      <p:nvPr/>
                    </p:nvPicPr>
                    <p:blipFill>
                      <a:blip r:embed="rId12"/>
                      <a:stretch>
                        <a:fillRect/>
                      </a:stretch>
                    </p:blipFill>
                    <p:spPr>
                      <a:xfrm>
                        <a:off x="7848600" y="3810000"/>
                        <a:ext cx="533400" cy="2095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20699912"/>
              </p:ext>
            </p:extLst>
          </p:nvPr>
        </p:nvGraphicFramePr>
        <p:xfrm>
          <a:off x="5867400" y="4114800"/>
          <a:ext cx="609600" cy="248356"/>
        </p:xfrm>
        <a:graphic>
          <a:graphicData uri="http://schemas.openxmlformats.org/presentationml/2006/ole">
            <mc:AlternateContent xmlns:mc="http://schemas.openxmlformats.org/markup-compatibility/2006">
              <mc:Choice xmlns:v="urn:schemas-microsoft-com:vml" Requires="v">
                <p:oleObj spid="_x0000_s11648" name="Equation" r:id="rId13" imgW="342900" imgH="139700" progId="Equation.DSMT4">
                  <p:embed/>
                </p:oleObj>
              </mc:Choice>
              <mc:Fallback>
                <p:oleObj name="Equation" r:id="rId13" imgW="342900" imgH="139700" progId="Equation.DSMT4">
                  <p:embed/>
                  <p:pic>
                    <p:nvPicPr>
                      <p:cNvPr id="0" name=""/>
                      <p:cNvPicPr/>
                      <p:nvPr/>
                    </p:nvPicPr>
                    <p:blipFill>
                      <a:blip r:embed="rId14"/>
                      <a:stretch>
                        <a:fillRect/>
                      </a:stretch>
                    </p:blipFill>
                    <p:spPr>
                      <a:xfrm>
                        <a:off x="5867400" y="4114800"/>
                        <a:ext cx="609600" cy="24835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817353733"/>
              </p:ext>
            </p:extLst>
          </p:nvPr>
        </p:nvGraphicFramePr>
        <p:xfrm>
          <a:off x="5867400" y="4419599"/>
          <a:ext cx="2286000" cy="275896"/>
        </p:xfrm>
        <a:graphic>
          <a:graphicData uri="http://schemas.openxmlformats.org/presentationml/2006/ole">
            <mc:AlternateContent xmlns:mc="http://schemas.openxmlformats.org/markup-compatibility/2006">
              <mc:Choice xmlns:v="urn:schemas-microsoft-com:vml" Requires="v">
                <p:oleObj spid="_x0000_s11649" name="Equation" r:id="rId15" imgW="1473200" imgH="177800" progId="Equation.DSMT4">
                  <p:embed/>
                </p:oleObj>
              </mc:Choice>
              <mc:Fallback>
                <p:oleObj name="Equation" r:id="rId15" imgW="1473200" imgH="177800" progId="Equation.DSMT4">
                  <p:embed/>
                  <p:pic>
                    <p:nvPicPr>
                      <p:cNvPr id="0" name=""/>
                      <p:cNvPicPr/>
                      <p:nvPr/>
                    </p:nvPicPr>
                    <p:blipFill>
                      <a:blip r:embed="rId16"/>
                      <a:stretch>
                        <a:fillRect/>
                      </a:stretch>
                    </p:blipFill>
                    <p:spPr>
                      <a:xfrm>
                        <a:off x="5867400" y="4419599"/>
                        <a:ext cx="2286000" cy="275896"/>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09600" y="1066800"/>
            <a:ext cx="8229600" cy="838200"/>
          </a:xfrm>
        </p:spPr>
        <p:txBody>
          <a:bodyPr/>
          <a:lstStyle/>
          <a:p>
            <a:pPr eaLnBrk="1" hangingPunct="1"/>
            <a:r>
              <a:rPr lang="en-US" altLang="en-US" dirty="0" smtClean="0">
                <a:ea typeface="ＭＳ Ｐゴシック" charset="-128"/>
              </a:rPr>
              <a:t>The Normal Approximation </a:t>
            </a:r>
            <a:br>
              <a:rPr lang="en-US" altLang="en-US" dirty="0" smtClean="0">
                <a:ea typeface="ＭＳ Ｐゴシック" charset="-128"/>
              </a:rPr>
            </a:br>
            <a:r>
              <a:rPr lang="en-US" altLang="en-US" dirty="0" smtClean="0">
                <a:ea typeface="ＭＳ Ｐゴシック" charset="-128"/>
              </a:rPr>
              <a:t>for the Sign Test</a:t>
            </a:r>
          </a:p>
        </p:txBody>
      </p:sp>
      <p:sp>
        <p:nvSpPr>
          <p:cNvPr id="29700" name="Content Placeholder 2"/>
          <p:cNvSpPr>
            <a:spLocks noGrp="1"/>
          </p:cNvSpPr>
          <p:nvPr>
            <p:ph idx="1"/>
          </p:nvPr>
        </p:nvSpPr>
        <p:spPr>
          <a:xfrm>
            <a:off x="609600" y="2057400"/>
            <a:ext cx="8229600" cy="4419600"/>
          </a:xfrm>
        </p:spPr>
        <p:txBody>
          <a:bodyPr/>
          <a:lstStyle/>
          <a:p>
            <a:pPr eaLnBrk="1" hangingPunct="1">
              <a:defRPr/>
            </a:pPr>
            <a:r>
              <a:rPr lang="en-US" sz="2400" dirty="0" smtClean="0">
                <a:ea typeface="+mn-ea"/>
                <a:cs typeface="+mn-cs"/>
              </a:rPr>
              <a:t>With larger samples, the binomial distribution approximates a normal distribution</a:t>
            </a:r>
          </a:p>
          <a:p>
            <a:pPr eaLnBrk="1" hangingPunct="1">
              <a:defRPr/>
            </a:pPr>
            <a:r>
              <a:rPr lang="en-US" sz="2400" dirty="0" smtClean="0">
                <a:ea typeface="+mn-ea"/>
                <a:cs typeface="+mn-cs"/>
              </a:rPr>
              <a:t>When you have a large sample size, you can approximate the binomial probabilities of the sign test using the following formula:</a:t>
            </a:r>
          </a:p>
          <a:p>
            <a:pPr marL="457200" lvl="1" indent="0" eaLnBrk="1" hangingPunct="1">
              <a:buNone/>
              <a:defRPr/>
            </a:pPr>
            <a:r>
              <a:rPr lang="en-US" dirty="0" smtClean="0">
                <a:ea typeface="+mn-ea"/>
              </a:rPr>
              <a:t> </a:t>
            </a:r>
          </a:p>
          <a:p>
            <a:pPr lvl="1" eaLnBrk="1" hangingPunct="1">
              <a:defRPr/>
            </a:pPr>
            <a:r>
              <a:rPr lang="en-US" sz="2200" i="1" spc="-100" dirty="0" smtClean="0">
                <a:ea typeface="+mn-ea"/>
              </a:rPr>
              <a:t>X</a:t>
            </a:r>
            <a:r>
              <a:rPr lang="en-US" sz="2200" spc="-100" dirty="0" smtClean="0">
                <a:ea typeface="+mn-ea"/>
              </a:rPr>
              <a:t> is the value of the test statistic, </a:t>
            </a:r>
            <a:r>
              <a:rPr lang="en-US" sz="2200" i="1" spc="-100" dirty="0" smtClean="0">
                <a:ea typeface="+mn-ea"/>
              </a:rPr>
              <a:t>n</a:t>
            </a:r>
            <a:r>
              <a:rPr lang="en-US" sz="2200" spc="-100" dirty="0" smtClean="0">
                <a:ea typeface="+mn-ea"/>
              </a:rPr>
              <a:t> is the sample size, and </a:t>
            </a:r>
            <a:r>
              <a:rPr lang="en-US" sz="2200" i="1" spc="-100" dirty="0" smtClean="0">
                <a:ea typeface="+mn-ea"/>
              </a:rPr>
              <a:t>p</a:t>
            </a:r>
            <a:r>
              <a:rPr lang="en-US" sz="2200" spc="-100" dirty="0" smtClean="0">
                <a:ea typeface="+mn-ea"/>
              </a:rPr>
              <a:t> is the probability that we obtain scores above or below the median when the null hypothesis is true</a:t>
            </a:r>
          </a:p>
          <a:p>
            <a:pPr lvl="1" eaLnBrk="1" hangingPunct="1">
              <a:defRPr/>
            </a:pPr>
            <a:r>
              <a:rPr lang="en-US" sz="2200" spc="-100" dirty="0" smtClean="0">
                <a:ea typeface="+mn-ea"/>
              </a:rPr>
              <a:t>The null hypothesis is that half the scores will be above and half below the median, so </a:t>
            </a:r>
            <a:r>
              <a:rPr lang="en-US" sz="2200" i="1" spc="-100" dirty="0" smtClean="0">
                <a:ea typeface="+mn-ea"/>
              </a:rPr>
              <a:t>p</a:t>
            </a:r>
            <a:r>
              <a:rPr lang="en-US" sz="2200" spc="-100" dirty="0" smtClean="0">
                <a:ea typeface="+mn-ea"/>
              </a:rPr>
              <a:t> = .50 for this test</a:t>
            </a:r>
          </a:p>
        </p:txBody>
      </p:sp>
      <p:sp>
        <p:nvSpPr>
          <p:cNvPr id="2150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8D0B59F-903E-4117-9433-03447D404FB3}" type="slidenum">
              <a:rPr lang="en-US" altLang="en-US" smtClean="0">
                <a:solidFill>
                  <a:srgbClr val="898989"/>
                </a:solidFill>
              </a:rPr>
              <a:pPr eaLnBrk="1" hangingPunct="1"/>
              <a:t>12</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702260115"/>
              </p:ext>
            </p:extLst>
          </p:nvPr>
        </p:nvGraphicFramePr>
        <p:xfrm>
          <a:off x="4508500" y="3327400"/>
          <a:ext cx="127000" cy="203200"/>
        </p:xfrm>
        <a:graphic>
          <a:graphicData uri="http://schemas.openxmlformats.org/presentationml/2006/ole">
            <mc:AlternateContent xmlns:mc="http://schemas.openxmlformats.org/markup-compatibility/2006">
              <mc:Choice xmlns:v="urn:schemas-microsoft-com:vml" Requires="v">
                <p:oleObj spid="_x0000_s3207" name="Equation" r:id="rId4" imgW="127000" imgH="203200" progId="Equation.DSMT4">
                  <p:embed/>
                </p:oleObj>
              </mc:Choice>
              <mc:Fallback>
                <p:oleObj name="Equation" r:id="rId4" imgW="127000" imgH="203200" progId="Equation.DSMT4">
                  <p:embed/>
                  <p:pic>
                    <p:nvPicPr>
                      <p:cNvPr id="0" name=""/>
                      <p:cNvPicPr/>
                      <p:nvPr/>
                    </p:nvPicPr>
                    <p:blipFill>
                      <a:blip r:embed="rId5"/>
                      <a:stretch>
                        <a:fillRect/>
                      </a:stretch>
                    </p:blipFill>
                    <p:spPr>
                      <a:xfrm>
                        <a:off x="4508500" y="3327400"/>
                        <a:ext cx="127000" cy="2032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263324213"/>
              </p:ext>
            </p:extLst>
          </p:nvPr>
        </p:nvGraphicFramePr>
        <p:xfrm>
          <a:off x="4800600" y="3657599"/>
          <a:ext cx="1600200" cy="825103"/>
        </p:xfrm>
        <a:graphic>
          <a:graphicData uri="http://schemas.openxmlformats.org/presentationml/2006/ole">
            <mc:AlternateContent xmlns:mc="http://schemas.openxmlformats.org/markup-compatibility/2006">
              <mc:Choice xmlns:v="urn:schemas-microsoft-com:vml" Requires="v">
                <p:oleObj spid="_x0000_s3208" name="Equation" r:id="rId6" imgW="812800" imgH="419100" progId="Equation.DSMT4">
                  <p:embed/>
                </p:oleObj>
              </mc:Choice>
              <mc:Fallback>
                <p:oleObj name="Equation" r:id="rId6" imgW="812800" imgH="419100" progId="Equation.DSMT4">
                  <p:embed/>
                  <p:pic>
                    <p:nvPicPr>
                      <p:cNvPr id="0" name=""/>
                      <p:cNvPicPr/>
                      <p:nvPr/>
                    </p:nvPicPr>
                    <p:blipFill>
                      <a:blip r:embed="rId7"/>
                      <a:stretch>
                        <a:fillRect/>
                      </a:stretch>
                    </p:blipFill>
                    <p:spPr>
                      <a:xfrm>
                        <a:off x="4800600" y="3657599"/>
                        <a:ext cx="1600200" cy="825103"/>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ea typeface="ＭＳ Ｐゴシック" charset="-128"/>
              </a:rPr>
              <a:t>The Wilcoxon Signed-Ranks </a:t>
            </a:r>
            <a:r>
              <a:rPr lang="en-US" altLang="en-US" i="1" smtClean="0">
                <a:ea typeface="ＭＳ Ｐゴシック" charset="-128"/>
              </a:rPr>
              <a:t>T</a:t>
            </a:r>
            <a:r>
              <a:rPr lang="en-US" altLang="en-US" smtClean="0">
                <a:ea typeface="ＭＳ Ｐゴシック" charset="-128"/>
              </a:rPr>
              <a:t> Test</a:t>
            </a:r>
          </a:p>
        </p:txBody>
      </p:sp>
      <p:sp>
        <p:nvSpPr>
          <p:cNvPr id="22531" name="Content Placeholder 2"/>
          <p:cNvSpPr>
            <a:spLocks noGrp="1"/>
          </p:cNvSpPr>
          <p:nvPr>
            <p:ph idx="1"/>
          </p:nvPr>
        </p:nvSpPr>
        <p:spPr/>
        <p:txBody>
          <a:bodyPr/>
          <a:lstStyle/>
          <a:p>
            <a:pPr marL="0" indent="0" eaLnBrk="1" hangingPunct="1">
              <a:buNone/>
            </a:pPr>
            <a:r>
              <a:rPr lang="en-US" altLang="en-US" sz="2400" dirty="0" smtClean="0">
                <a:ea typeface="ＭＳ Ｐゴシック" charset="-128"/>
              </a:rPr>
              <a:t>Wilcoxon signed ranks </a:t>
            </a:r>
            <a:r>
              <a:rPr lang="en-US" altLang="en-US" sz="2400" i="1" dirty="0" smtClean="0">
                <a:ea typeface="ＭＳ Ｐゴシック" charset="-128"/>
              </a:rPr>
              <a:t>T</a:t>
            </a:r>
            <a:r>
              <a:rPr lang="en-US" altLang="en-US" sz="2400" dirty="0" smtClean="0">
                <a:ea typeface="ＭＳ Ｐゴシック" charset="-128"/>
              </a:rPr>
              <a:t> test – statistical procedure to determine whether the total ranks in two related groups are significantly different. This test is used as a nonparametric alternative to the related samples </a:t>
            </a:r>
            <a:r>
              <a:rPr lang="en-US" altLang="en-US" sz="2400" i="1" dirty="0" smtClean="0">
                <a:ea typeface="ＭＳ Ｐゴシック" charset="-128"/>
              </a:rPr>
              <a:t>t </a:t>
            </a:r>
            <a:r>
              <a:rPr lang="en-US" altLang="en-US" sz="2400" dirty="0" smtClean="0">
                <a:ea typeface="ＭＳ Ｐゴシック" charset="-128"/>
              </a:rPr>
              <a:t>test</a:t>
            </a:r>
          </a:p>
          <a:p>
            <a:pPr marL="0" indent="0" eaLnBrk="1" hangingPunct="1">
              <a:buNone/>
            </a:pPr>
            <a:endParaRPr lang="en-US" altLang="en-US" sz="2400" dirty="0" smtClean="0">
              <a:ea typeface="ＭＳ Ｐゴシック" charset="-128"/>
            </a:endParaRPr>
          </a:p>
          <a:p>
            <a:pPr marL="0" indent="0" eaLnBrk="1" hangingPunct="1">
              <a:buNone/>
            </a:pPr>
            <a:r>
              <a:rPr lang="en-US" altLang="en-US" sz="2400" dirty="0" smtClean="0">
                <a:ea typeface="ＭＳ Ｐゴシック" charset="-128"/>
              </a:rPr>
              <a:t>To compute the Wilcoxon signed-ranks </a:t>
            </a:r>
            <a:r>
              <a:rPr lang="en-US" altLang="en-US" sz="2400" i="1" dirty="0" smtClean="0">
                <a:ea typeface="ＭＳ Ｐゴシック" charset="-128"/>
              </a:rPr>
              <a:t>T</a:t>
            </a:r>
            <a:r>
              <a:rPr lang="en-US" altLang="en-US" sz="2400" dirty="0" smtClean="0">
                <a:ea typeface="ＭＳ Ｐゴシック" charset="-128"/>
              </a:rPr>
              <a:t> test:</a:t>
            </a:r>
          </a:p>
          <a:p>
            <a:pPr lvl="1" eaLnBrk="1" hangingPunct="1"/>
            <a:r>
              <a:rPr lang="en-US" altLang="en-US" sz="2200" dirty="0" smtClean="0"/>
              <a:t>Step 1: Rank each difference score regardless of sign</a:t>
            </a:r>
          </a:p>
          <a:p>
            <a:pPr lvl="1" eaLnBrk="1" hangingPunct="1"/>
            <a:r>
              <a:rPr lang="en-US" altLang="en-US" sz="2200" dirty="0" smtClean="0"/>
              <a:t>Step 2: Separate the ranks into two groups: those associated with positive differences (+) and those associated with negative differences (-)</a:t>
            </a:r>
          </a:p>
          <a:p>
            <a:pPr lvl="1" eaLnBrk="1" hangingPunct="1"/>
            <a:r>
              <a:rPr lang="en-US" altLang="en-US" sz="2200" dirty="0" smtClean="0"/>
              <a:t>Step 3: Sum the ranks in each group. The smaller total is the test statistic (T)</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EF6A8CC-9124-4B78-A4C8-51BC89EC813B}" type="slidenum">
              <a:rPr lang="en-US" altLang="en-US" smtClean="0">
                <a:solidFill>
                  <a:srgbClr val="898989"/>
                </a:solidFill>
              </a:rPr>
              <a:pPr eaLnBrk="1" hangingPunct="1"/>
              <a:t>13</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657225"/>
            <a:ext cx="8229600" cy="838200"/>
          </a:xfrm>
        </p:spPr>
        <p:txBody>
          <a:bodyPr/>
          <a:lstStyle/>
          <a:p>
            <a:pPr eaLnBrk="1" hangingPunct="1"/>
            <a:r>
              <a:rPr lang="en-US" altLang="en-US" sz="2800" dirty="0" smtClean="0">
                <a:ea typeface="ＭＳ Ｐゴシック" charset="-128"/>
              </a:rPr>
              <a:t>Example 18.3: Wilcoxon Signed-Ranks </a:t>
            </a:r>
            <a:r>
              <a:rPr lang="en-US" altLang="en-US" sz="2800" i="1" dirty="0" smtClean="0">
                <a:ea typeface="ＭＳ Ｐゴシック" charset="-128"/>
              </a:rPr>
              <a:t>T </a:t>
            </a:r>
            <a:r>
              <a:rPr lang="en-US" altLang="en-US" sz="2800" dirty="0" smtClean="0">
                <a:ea typeface="ＭＳ Ｐゴシック" charset="-128"/>
              </a:rPr>
              <a:t>Test</a:t>
            </a:r>
          </a:p>
        </p:txBody>
      </p:sp>
      <p:sp>
        <p:nvSpPr>
          <p:cNvPr id="23555" name="Content Placeholder 2"/>
          <p:cNvSpPr>
            <a:spLocks noGrp="1"/>
          </p:cNvSpPr>
          <p:nvPr>
            <p:ph idx="1"/>
          </p:nvPr>
        </p:nvSpPr>
        <p:spPr>
          <a:xfrm>
            <a:off x="381000" y="1676400"/>
            <a:ext cx="3657600" cy="4530725"/>
          </a:xfrm>
        </p:spPr>
        <p:txBody>
          <a:bodyPr/>
          <a:lstStyle/>
          <a:p>
            <a:pPr marL="0" indent="0" eaLnBrk="1" hangingPunct="1">
              <a:buNone/>
            </a:pPr>
            <a:r>
              <a:rPr lang="en-US" altLang="en-US" sz="2000" dirty="0" smtClean="0">
                <a:ea typeface="ＭＳ Ｐゴシック" charset="-128"/>
              </a:rPr>
              <a:t>A researcher measures the number of cigarettes patients smoked (per day) in a sample of 12 patients before and 6 months following diagnosis of heart disease. Table 18.5 shows the pre- and post diagnosis results. Test whether patients significantly reduced smoking 6 months following diagnosis using the Wilcoxon signed-ranks </a:t>
            </a:r>
            <a:r>
              <a:rPr lang="en-US" altLang="en-US" sz="2000" i="1" dirty="0" smtClean="0">
                <a:ea typeface="ＭＳ Ｐゴシック" charset="-128"/>
              </a:rPr>
              <a:t>T</a:t>
            </a:r>
            <a:r>
              <a:rPr lang="en-US" altLang="en-US" sz="2000" dirty="0" smtClean="0">
                <a:ea typeface="ＭＳ Ｐゴシック" charset="-128"/>
              </a:rPr>
              <a:t> test at a .05 level of significance</a:t>
            </a:r>
          </a:p>
        </p:txBody>
      </p:sp>
      <p:sp>
        <p:nvSpPr>
          <p:cNvPr id="2355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FA0CE30-E1F5-4523-8A23-EDF231F57B79}" type="slidenum">
              <a:rPr lang="en-US" altLang="en-US" smtClean="0">
                <a:solidFill>
                  <a:srgbClr val="898989"/>
                </a:solidFill>
              </a:rPr>
              <a:pPr eaLnBrk="1" hangingPunct="1"/>
              <a:t>14</a:t>
            </a:fld>
            <a:endParaRPr lang="en-US" altLang="en-US" smtClean="0">
              <a:solidFill>
                <a:srgbClr val="898989"/>
              </a:solidFill>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628775"/>
            <a:ext cx="4695825"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838200"/>
            <a:ext cx="8534400" cy="838200"/>
          </a:xfrm>
        </p:spPr>
        <p:txBody>
          <a:bodyPr/>
          <a:lstStyle/>
          <a:p>
            <a:pPr eaLnBrk="1" hangingPunct="1"/>
            <a:r>
              <a:rPr lang="en-US" altLang="en-US" sz="2800" dirty="0" smtClean="0">
                <a:ea typeface="ＭＳ Ｐゴシック" charset="-128"/>
              </a:rPr>
              <a:t>Example 18.3: Wilcoxon Signed-Ranks </a:t>
            </a:r>
            <a:r>
              <a:rPr lang="en-US" altLang="en-US" sz="2800" i="1" dirty="0" smtClean="0">
                <a:ea typeface="ＭＳ Ｐゴシック" charset="-128"/>
              </a:rPr>
              <a:t>T </a:t>
            </a:r>
            <a:r>
              <a:rPr lang="en-US" altLang="en-US" sz="2800" dirty="0" smtClean="0">
                <a:ea typeface="ＭＳ Ｐゴシック" charset="-128"/>
              </a:rPr>
              <a:t>Test (cont.) </a:t>
            </a:r>
          </a:p>
        </p:txBody>
      </p:sp>
      <p:sp>
        <p:nvSpPr>
          <p:cNvPr id="24579" name="Content Placeholder 2"/>
          <p:cNvSpPr>
            <a:spLocks noGrp="1"/>
          </p:cNvSpPr>
          <p:nvPr>
            <p:ph idx="1"/>
          </p:nvPr>
        </p:nvSpPr>
        <p:spPr>
          <a:xfrm>
            <a:off x="685800" y="1600200"/>
            <a:ext cx="3733800" cy="4530725"/>
          </a:xfrm>
        </p:spPr>
        <p:txBody>
          <a:bodyPr/>
          <a:lstStyle/>
          <a:p>
            <a:pPr marL="0" indent="0" eaLnBrk="1" hangingPunct="1">
              <a:buNone/>
            </a:pPr>
            <a:r>
              <a:rPr lang="en-US" altLang="en-US" sz="2000" dirty="0" smtClean="0">
                <a:ea typeface="ＭＳ Ｐゴシック" charset="-128"/>
              </a:rPr>
              <a:t>Step 1: Rank each difference score regardless of sign</a:t>
            </a:r>
          </a:p>
          <a:p>
            <a:pPr lvl="1" eaLnBrk="1" hangingPunct="1"/>
            <a:r>
              <a:rPr lang="en-US" altLang="en-US" sz="1800" dirty="0" smtClean="0"/>
              <a:t>Rankings begin with the lowest nonnegative difference score (1) and continue incrementally until all difference scores have been ranked</a:t>
            </a:r>
          </a:p>
          <a:p>
            <a:pPr marL="0" indent="0" eaLnBrk="1" hangingPunct="1">
              <a:buNone/>
            </a:pPr>
            <a:endParaRPr lang="en-US" altLang="en-US" sz="2000" dirty="0" smtClean="0">
              <a:ea typeface="ＭＳ Ｐゴシック" charset="-128"/>
            </a:endParaRPr>
          </a:p>
          <a:p>
            <a:pPr marL="0" indent="0" eaLnBrk="1" hangingPunct="1">
              <a:buNone/>
            </a:pPr>
            <a:r>
              <a:rPr lang="en-US" altLang="en-US" sz="2000" dirty="0" smtClean="0">
                <a:ea typeface="ＭＳ Ｐゴシック" charset="-128"/>
              </a:rPr>
              <a:t>Step 2: Separate the ranks into two groups</a:t>
            </a:r>
          </a:p>
          <a:p>
            <a:pPr lvl="1" eaLnBrk="1" hangingPunct="1"/>
            <a:r>
              <a:rPr lang="en-US" altLang="en-US" sz="1800" dirty="0" smtClean="0"/>
              <a:t>Use the sign of the difference scores in column C to sort ranks into positive and negative groups</a:t>
            </a:r>
          </a:p>
        </p:txBody>
      </p:sp>
      <p:sp>
        <p:nvSpPr>
          <p:cNvPr id="24581" name="Content Placeholder 2"/>
          <p:cNvSpPr txBox="1">
            <a:spLocks/>
          </p:cNvSpPr>
          <p:nvPr/>
        </p:nvSpPr>
        <p:spPr bwMode="auto">
          <a:xfrm>
            <a:off x="4953000" y="1600200"/>
            <a:ext cx="3733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Clr>
                <a:schemeClr val="folHlink"/>
              </a:buClr>
              <a:buSzPct val="90000"/>
            </a:pPr>
            <a:endParaRPr lang="en-US" altLang="en-US"/>
          </a:p>
        </p:txBody>
      </p:sp>
      <p:sp>
        <p:nvSpPr>
          <p:cNvPr id="2458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1EA0F56-708F-4793-AB82-B52C1EBB3B60}" type="slidenum">
              <a:rPr lang="en-US" altLang="en-US" smtClean="0">
                <a:solidFill>
                  <a:srgbClr val="898989"/>
                </a:solidFill>
              </a:rPr>
              <a:pPr eaLnBrk="1" hangingPunct="1"/>
              <a:t>15</a:t>
            </a:fld>
            <a:endParaRPr lang="en-US" altLang="en-US" smtClean="0">
              <a:solidFill>
                <a:srgbClr val="898989"/>
              </a:solidFill>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676400"/>
            <a:ext cx="4333875"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z="2800" dirty="0" smtClean="0">
                <a:ea typeface="ＭＳ Ｐゴシック" charset="-128"/>
              </a:rPr>
              <a:t>Example 18.3: Wilcoxon Signed-Ranks </a:t>
            </a:r>
            <a:r>
              <a:rPr lang="en-US" altLang="en-US" sz="2800" i="1" dirty="0" smtClean="0">
                <a:ea typeface="ＭＳ Ｐゴシック" charset="-128"/>
              </a:rPr>
              <a:t>T </a:t>
            </a:r>
            <a:r>
              <a:rPr lang="en-US" altLang="en-US" sz="2800" dirty="0" smtClean="0">
                <a:ea typeface="ＭＳ Ｐゴシック" charset="-128"/>
              </a:rPr>
              <a:t>Test (cont.) </a:t>
            </a:r>
          </a:p>
        </p:txBody>
      </p:sp>
      <p:sp>
        <p:nvSpPr>
          <p:cNvPr id="25603" name="Content Placeholder 2"/>
          <p:cNvSpPr>
            <a:spLocks noGrp="1"/>
          </p:cNvSpPr>
          <p:nvPr>
            <p:ph idx="1"/>
          </p:nvPr>
        </p:nvSpPr>
        <p:spPr>
          <a:xfrm>
            <a:off x="914400" y="1600200"/>
            <a:ext cx="3733800" cy="4530725"/>
          </a:xfrm>
        </p:spPr>
        <p:txBody>
          <a:bodyPr/>
          <a:lstStyle/>
          <a:p>
            <a:pPr marL="0" indent="0" eaLnBrk="1" hangingPunct="1">
              <a:buNone/>
            </a:pPr>
            <a:r>
              <a:rPr lang="en-US" altLang="en-US" sz="2000" dirty="0" smtClean="0">
                <a:ea typeface="ＭＳ Ｐゴシック" charset="-128"/>
              </a:rPr>
              <a:t>Step 3: Sum the ranks in each group</a:t>
            </a:r>
          </a:p>
          <a:p>
            <a:pPr lvl="1" eaLnBrk="1" hangingPunct="1"/>
            <a:r>
              <a:rPr lang="en-US" altLang="en-US" dirty="0" smtClean="0"/>
              <a:t>The smaller total is the test statistic, which in this example is </a:t>
            </a:r>
            <a:r>
              <a:rPr lang="en-US" altLang="en-US" i="1" dirty="0" smtClean="0"/>
              <a:t>T</a:t>
            </a:r>
            <a:r>
              <a:rPr lang="en-US" altLang="en-US" dirty="0" smtClean="0"/>
              <a:t> = 10</a:t>
            </a:r>
          </a:p>
          <a:p>
            <a:pPr lvl="1" eaLnBrk="1" hangingPunct="1"/>
            <a:r>
              <a:rPr lang="en-US" altLang="en-US" dirty="0" smtClean="0"/>
              <a:t>Compare the value of </a:t>
            </a:r>
            <a:r>
              <a:rPr lang="en-US" altLang="en-US" i="1" dirty="0" smtClean="0"/>
              <a:t>T </a:t>
            </a:r>
            <a:r>
              <a:rPr lang="en-US" altLang="en-US" dirty="0" smtClean="0"/>
              <a:t>to the critical value listed in Table B.9 in Appendix B</a:t>
            </a:r>
          </a:p>
          <a:p>
            <a:pPr lvl="1" eaLnBrk="1" hangingPunct="1"/>
            <a:r>
              <a:rPr lang="en-US" altLang="en-US" dirty="0" smtClean="0"/>
              <a:t>The critical value for a two-tailed test with         </a:t>
            </a:r>
            <a:r>
              <a:rPr lang="en-US" altLang="en-US" i="1" dirty="0" smtClean="0"/>
              <a:t>n</a:t>
            </a:r>
            <a:r>
              <a:rPr lang="en-US" altLang="en-US" dirty="0" smtClean="0"/>
              <a:t> = 12 at a .05 level of significance is 13</a:t>
            </a:r>
          </a:p>
        </p:txBody>
      </p:sp>
      <p:sp>
        <p:nvSpPr>
          <p:cNvPr id="6" name="Content Placeholder 2"/>
          <p:cNvSpPr txBox="1">
            <a:spLocks/>
          </p:cNvSpPr>
          <p:nvPr/>
        </p:nvSpPr>
        <p:spPr bwMode="auto">
          <a:xfrm>
            <a:off x="4876800" y="1600200"/>
            <a:ext cx="3733800" cy="4530725"/>
          </a:xfrm>
          <a:prstGeom prst="rect">
            <a:avLst/>
          </a:prstGeom>
          <a:noFill/>
          <a:ln w="9525">
            <a:noFill/>
            <a:miter lim="800000"/>
            <a:headEnd/>
            <a:tailEnd/>
          </a:ln>
        </p:spPr>
        <p:txBody>
          <a:bodyPr/>
          <a:lstStyle/>
          <a:p>
            <a:pPr marL="285750" indent="-285750" eaLnBrk="0" hangingPunct="0">
              <a:spcBef>
                <a:spcPct val="20000"/>
              </a:spcBef>
              <a:buClr>
                <a:schemeClr val="accent2"/>
              </a:buClr>
              <a:buSzPct val="75000"/>
              <a:buFont typeface="Arial" pitchFamily="34" charset="0"/>
              <a:buChar char="•"/>
              <a:defRPr/>
            </a:pPr>
            <a:r>
              <a:rPr lang="en-US" sz="2000" dirty="0">
                <a:solidFill>
                  <a:schemeClr val="accent2"/>
                </a:solidFill>
                <a:latin typeface="+mn-lt"/>
                <a:ea typeface="+mn-ea"/>
              </a:rPr>
              <a:t>Compare the value of the test statistic </a:t>
            </a:r>
            <a:r>
              <a:rPr lang="en-US" sz="2000" i="1" dirty="0">
                <a:solidFill>
                  <a:schemeClr val="accent2"/>
                </a:solidFill>
                <a:latin typeface="+mn-lt"/>
                <a:ea typeface="+mn-ea"/>
              </a:rPr>
              <a:t>T</a:t>
            </a:r>
            <a:r>
              <a:rPr lang="en-US" sz="2000" dirty="0">
                <a:solidFill>
                  <a:schemeClr val="accent2"/>
                </a:solidFill>
                <a:latin typeface="+mn-lt"/>
                <a:ea typeface="+mn-ea"/>
              </a:rPr>
              <a:t> to the critical value of 13</a:t>
            </a:r>
          </a:p>
          <a:p>
            <a:pPr marL="285750" indent="-285750" eaLnBrk="0" hangingPunct="0">
              <a:spcBef>
                <a:spcPct val="20000"/>
              </a:spcBef>
              <a:buClr>
                <a:schemeClr val="accent2"/>
              </a:buClr>
              <a:buSzPct val="75000"/>
              <a:buFont typeface="Arial" pitchFamily="34" charset="0"/>
              <a:buChar char="•"/>
              <a:defRPr/>
            </a:pPr>
            <a:r>
              <a:rPr lang="en-US" sz="2000" dirty="0">
                <a:solidFill>
                  <a:schemeClr val="accent2"/>
                </a:solidFill>
                <a:latin typeface="+mn-lt"/>
                <a:ea typeface="+mn-ea"/>
              </a:rPr>
              <a:t>Because the test statistic     (</a:t>
            </a:r>
            <a:r>
              <a:rPr lang="en-US" sz="2000" i="1" dirty="0">
                <a:solidFill>
                  <a:schemeClr val="accent2"/>
                </a:solidFill>
                <a:latin typeface="+mn-lt"/>
                <a:ea typeface="+mn-ea"/>
              </a:rPr>
              <a:t>T</a:t>
            </a:r>
            <a:r>
              <a:rPr lang="en-US" sz="2000" dirty="0">
                <a:solidFill>
                  <a:schemeClr val="accent2"/>
                </a:solidFill>
                <a:latin typeface="+mn-lt"/>
                <a:ea typeface="+mn-ea"/>
              </a:rPr>
              <a:t> = 10) is smaller than the critical value, we reject the null hypothesis</a:t>
            </a:r>
          </a:p>
        </p:txBody>
      </p:sp>
      <p:sp>
        <p:nvSpPr>
          <p:cNvPr id="2560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3E3C20C-2474-479D-A02F-AD7D23B10136}" type="slidenum">
              <a:rPr lang="en-US" altLang="en-US" smtClean="0">
                <a:solidFill>
                  <a:srgbClr val="898989"/>
                </a:solidFill>
              </a:rPr>
              <a:pPr eaLnBrk="1" hangingPunct="1"/>
              <a:t>16</a:t>
            </a:fld>
            <a:endParaRPr lang="en-US" altLang="en-US" smtClean="0">
              <a:solidFill>
                <a:srgbClr val="898989"/>
              </a:solidFill>
            </a:endParaRPr>
          </a:p>
        </p:txBody>
      </p:sp>
      <p:sp>
        <p:nvSpPr>
          <p:cNvPr id="2" name="TextBox 1"/>
          <p:cNvSpPr txBox="1"/>
          <p:nvPr/>
        </p:nvSpPr>
        <p:spPr>
          <a:xfrm>
            <a:off x="1447800" y="6019800"/>
            <a:ext cx="3429000" cy="646331"/>
          </a:xfrm>
          <a:prstGeom prst="rect">
            <a:avLst/>
          </a:prstGeom>
          <a:noFill/>
        </p:spPr>
        <p:txBody>
          <a:bodyPr wrap="square" rtlCol="0">
            <a:spAutoFit/>
          </a:bodyPr>
          <a:lstStyle/>
          <a:p>
            <a:r>
              <a:rPr lang="en-US" dirty="0" smtClean="0"/>
              <a:t>See</a:t>
            </a:r>
            <a:r>
              <a:rPr lang="zh-CN" altLang="en-US" dirty="0" smtClean="0"/>
              <a:t> </a:t>
            </a:r>
            <a:r>
              <a:rPr lang="en-US" altLang="zh-CN" dirty="0" smtClean="0"/>
              <a:t>“Table </a:t>
            </a:r>
            <a:r>
              <a:rPr lang="en-US" altLang="zh-CN" dirty="0"/>
              <a:t>of critical values for the Wilcoxon </a:t>
            </a:r>
            <a:r>
              <a:rPr lang="en-US" altLang="zh-CN" dirty="0" smtClean="0"/>
              <a:t>test-.</a:t>
            </a:r>
            <a:r>
              <a:rPr lang="en-US" altLang="zh-CN" dirty="0" err="1" smtClean="0"/>
              <a:t>pdf</a:t>
            </a:r>
            <a:r>
              <a:rPr lang="en-US" altLang="zh-CN"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066800"/>
            <a:ext cx="8229600" cy="838200"/>
          </a:xfrm>
        </p:spPr>
        <p:txBody>
          <a:bodyPr/>
          <a:lstStyle/>
          <a:p>
            <a:pPr eaLnBrk="1" hangingPunct="1"/>
            <a:r>
              <a:rPr lang="en-US" altLang="en-US" dirty="0" smtClean="0">
                <a:ea typeface="ＭＳ Ｐゴシック" charset="-128"/>
              </a:rPr>
              <a:t>The Wilcoxon Signed-Ranks </a:t>
            </a:r>
            <a:r>
              <a:rPr lang="en-US" altLang="en-US" i="1" dirty="0" smtClean="0">
                <a:ea typeface="ＭＳ Ｐゴシック" charset="-128"/>
              </a:rPr>
              <a:t>T</a:t>
            </a:r>
            <a:r>
              <a:rPr lang="en-US" altLang="en-US" dirty="0" smtClean="0">
                <a:ea typeface="ＭＳ Ｐゴシック" charset="-128"/>
              </a:rPr>
              <a:t> Test (cont.)</a:t>
            </a:r>
          </a:p>
        </p:txBody>
      </p:sp>
      <p:sp>
        <p:nvSpPr>
          <p:cNvPr id="26627" name="Content Placeholder 2"/>
          <p:cNvSpPr>
            <a:spLocks noGrp="1"/>
          </p:cNvSpPr>
          <p:nvPr>
            <p:ph idx="1"/>
          </p:nvPr>
        </p:nvSpPr>
        <p:spPr>
          <a:xfrm>
            <a:off x="457200" y="1981200"/>
            <a:ext cx="8229600" cy="4191000"/>
          </a:xfrm>
        </p:spPr>
        <p:txBody>
          <a:bodyPr/>
          <a:lstStyle/>
          <a:p>
            <a:pPr marL="0" indent="0" eaLnBrk="1" hangingPunct="1">
              <a:buNone/>
            </a:pPr>
            <a:r>
              <a:rPr lang="en-US" altLang="en-US" sz="1800" dirty="0" smtClean="0">
                <a:ea typeface="ＭＳ Ｐゴシック" charset="-128"/>
              </a:rPr>
              <a:t>Interpretation of the Test Statistic </a:t>
            </a:r>
            <a:r>
              <a:rPr lang="en-US" altLang="en-US" sz="1800" i="1" dirty="0" smtClean="0">
                <a:ea typeface="ＭＳ Ｐゴシック" charset="-128"/>
              </a:rPr>
              <a:t>T</a:t>
            </a:r>
          </a:p>
          <a:p>
            <a:pPr lvl="1" eaLnBrk="1" hangingPunct="1"/>
            <a:r>
              <a:rPr lang="en-US" altLang="en-US" sz="1600" dirty="0" smtClean="0"/>
              <a:t>The smaller the test statistic, the more likely we are to reject the null hypothesis</a:t>
            </a:r>
          </a:p>
          <a:p>
            <a:pPr lvl="1" eaLnBrk="1" hangingPunct="1"/>
            <a:r>
              <a:rPr lang="en-US" altLang="en-US" sz="1600" dirty="0" smtClean="0"/>
              <a:t>A smaller value of</a:t>
            </a:r>
            <a:r>
              <a:rPr lang="en-US" altLang="en-US" sz="1600" i="1" dirty="0" smtClean="0"/>
              <a:t> T </a:t>
            </a:r>
            <a:r>
              <a:rPr lang="en-US" altLang="en-US" sz="1600" dirty="0" smtClean="0"/>
              <a:t>reflects larger differences between groups, meaning that smaller values of</a:t>
            </a:r>
            <a:r>
              <a:rPr lang="en-US" altLang="en-US" sz="1600" i="1" dirty="0" smtClean="0"/>
              <a:t> T </a:t>
            </a:r>
            <a:r>
              <a:rPr lang="en-US" altLang="en-US" sz="1600" dirty="0" smtClean="0"/>
              <a:t>are less likely to occur if the null hypothesis is true</a:t>
            </a:r>
          </a:p>
          <a:p>
            <a:pPr marL="0" indent="0" eaLnBrk="1" hangingPunct="1">
              <a:buNone/>
            </a:pPr>
            <a:r>
              <a:rPr lang="en-US" altLang="en-US" sz="1800" dirty="0" smtClean="0">
                <a:ea typeface="ＭＳ Ｐゴシック" charset="-128"/>
              </a:rPr>
              <a:t>The Normal Approximation for the Wilcoxon </a:t>
            </a:r>
            <a:r>
              <a:rPr lang="en-US" altLang="en-US" sz="1800" i="1" dirty="0" smtClean="0">
                <a:ea typeface="ＭＳ Ｐゴシック" charset="-128"/>
              </a:rPr>
              <a:t>T</a:t>
            </a:r>
          </a:p>
          <a:p>
            <a:pPr lvl="1" eaLnBrk="1" hangingPunct="1"/>
            <a:r>
              <a:rPr lang="en-US" altLang="en-US" sz="1600" dirty="0" smtClean="0"/>
              <a:t>With larger samples, we can use the normal approximation of the Wilcoxon signed-ranks </a:t>
            </a:r>
            <a:r>
              <a:rPr lang="en-US" altLang="en-US" sz="1600" i="1" dirty="0" smtClean="0"/>
              <a:t>T</a:t>
            </a:r>
            <a:r>
              <a:rPr lang="en-US" altLang="en-US" sz="1600" dirty="0" smtClean="0"/>
              <a:t> test to find the probability of obtaining the test statistic </a:t>
            </a:r>
            <a:r>
              <a:rPr lang="en-US" altLang="en-US" sz="1600" i="1" dirty="0" smtClean="0"/>
              <a:t>T</a:t>
            </a:r>
          </a:p>
          <a:p>
            <a:pPr lvl="1" eaLnBrk="1" hangingPunct="1"/>
            <a:r>
              <a:rPr lang="en-US" altLang="en-US" sz="1600" dirty="0" smtClean="0"/>
              <a:t>When the null hypothesis is true, the test statistic has a mean and SD equal to:</a:t>
            </a:r>
          </a:p>
          <a:p>
            <a:pPr lvl="2" eaLnBrk="1" hangingPunct="1"/>
            <a:r>
              <a:rPr lang="en-US" altLang="en-US" sz="1400" dirty="0" smtClean="0"/>
              <a:t>Mean = </a:t>
            </a:r>
          </a:p>
          <a:p>
            <a:pPr lvl="2" eaLnBrk="1" hangingPunct="1"/>
            <a:endParaRPr lang="en-US" altLang="en-US" sz="1400" dirty="0" smtClean="0"/>
          </a:p>
          <a:p>
            <a:pPr lvl="2" eaLnBrk="1" hangingPunct="1"/>
            <a:endParaRPr lang="en-US" altLang="en-US" sz="1400" dirty="0" smtClean="0"/>
          </a:p>
          <a:p>
            <a:pPr lvl="2" eaLnBrk="1" hangingPunct="1"/>
            <a:endParaRPr lang="en-US" altLang="en-US" sz="1400" dirty="0" smtClean="0"/>
          </a:p>
          <a:p>
            <a:pPr lvl="2" eaLnBrk="1" hangingPunct="1">
              <a:spcBef>
                <a:spcPts val="625"/>
              </a:spcBef>
            </a:pPr>
            <a:r>
              <a:rPr lang="en-US" altLang="en-US" sz="1400" dirty="0" smtClean="0"/>
              <a:t>SD = </a:t>
            </a:r>
          </a:p>
          <a:p>
            <a:pPr lvl="1" eaLnBrk="1" hangingPunct="1">
              <a:spcBef>
                <a:spcPts val="1225"/>
              </a:spcBef>
            </a:pPr>
            <a:r>
              <a:rPr lang="en-US" altLang="en-US" sz="1700" dirty="0" smtClean="0"/>
              <a:t>The test statistic corresponds to a </a:t>
            </a:r>
            <a:r>
              <a:rPr lang="en-US" altLang="en-US" sz="1700" i="1" dirty="0" smtClean="0"/>
              <a:t>z </a:t>
            </a:r>
            <a:r>
              <a:rPr lang="en-US" altLang="en-US" sz="1700" dirty="0" smtClean="0"/>
              <a:t>distribution:</a:t>
            </a:r>
          </a:p>
          <a:p>
            <a:pPr lvl="2" eaLnBrk="1" hangingPunct="1">
              <a:spcBef>
                <a:spcPts val="625"/>
              </a:spcBef>
            </a:pPr>
            <a:r>
              <a:rPr lang="en-US" altLang="en-US" sz="1400" dirty="0" smtClean="0"/>
              <a:t> </a:t>
            </a:r>
          </a:p>
          <a:p>
            <a:pPr eaLnBrk="1" hangingPunct="1"/>
            <a:endParaRPr lang="en-US" altLang="en-US" sz="1900" dirty="0" smtClean="0">
              <a:ea typeface="ＭＳ Ｐゴシック" charset="-128"/>
            </a:endParaRPr>
          </a:p>
        </p:txBody>
      </p:sp>
      <p:sp>
        <p:nvSpPr>
          <p:cNvPr id="26629"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819940B-BA3A-4F2C-A2EF-89B65E2A0D8E}" type="slidenum">
              <a:rPr lang="en-US" altLang="en-US" smtClean="0">
                <a:solidFill>
                  <a:srgbClr val="898989"/>
                </a:solidFill>
              </a:rPr>
              <a:pPr eaLnBrk="1" hangingPunct="1"/>
              <a:t>17</a:t>
            </a:fld>
            <a:endParaRPr lang="en-US" altLang="en-US" smtClean="0">
              <a:solidFill>
                <a:srgbClr val="898989"/>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733462129"/>
              </p:ext>
            </p:extLst>
          </p:nvPr>
        </p:nvGraphicFramePr>
        <p:xfrm>
          <a:off x="2362200" y="4343400"/>
          <a:ext cx="1295400" cy="647700"/>
        </p:xfrm>
        <a:graphic>
          <a:graphicData uri="http://schemas.openxmlformats.org/presentationml/2006/ole">
            <mc:AlternateContent xmlns:mc="http://schemas.openxmlformats.org/markup-compatibility/2006">
              <mc:Choice xmlns:v="urn:schemas-microsoft-com:vml" Requires="v">
                <p:oleObj spid="_x0000_s4297" name="Equation" r:id="rId4" imgW="711200" imgH="355600" progId="Equation.DSMT4">
                  <p:embed/>
                </p:oleObj>
              </mc:Choice>
              <mc:Fallback>
                <p:oleObj name="Equation" r:id="rId4" imgW="711200" imgH="355600" progId="Equation.DSMT4">
                  <p:embed/>
                  <p:pic>
                    <p:nvPicPr>
                      <p:cNvPr id="0" name=""/>
                      <p:cNvPicPr/>
                      <p:nvPr/>
                    </p:nvPicPr>
                    <p:blipFill>
                      <a:blip r:embed="rId5"/>
                      <a:stretch>
                        <a:fillRect/>
                      </a:stretch>
                    </p:blipFill>
                    <p:spPr>
                      <a:xfrm>
                        <a:off x="2362200" y="4343400"/>
                        <a:ext cx="1295400" cy="6477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91725553"/>
              </p:ext>
            </p:extLst>
          </p:nvPr>
        </p:nvGraphicFramePr>
        <p:xfrm>
          <a:off x="2133600" y="5135034"/>
          <a:ext cx="1905000" cy="656166"/>
        </p:xfrm>
        <a:graphic>
          <a:graphicData uri="http://schemas.openxmlformats.org/presentationml/2006/ole">
            <mc:AlternateContent xmlns:mc="http://schemas.openxmlformats.org/markup-compatibility/2006">
              <mc:Choice xmlns:v="urn:schemas-microsoft-com:vml" Requires="v">
                <p:oleObj spid="_x0000_s4298" name="Equation" r:id="rId6" imgW="1143000" imgH="393700" progId="Equation.DSMT4">
                  <p:embed/>
                </p:oleObj>
              </mc:Choice>
              <mc:Fallback>
                <p:oleObj name="Equation" r:id="rId6" imgW="1143000" imgH="393700" progId="Equation.DSMT4">
                  <p:embed/>
                  <p:pic>
                    <p:nvPicPr>
                      <p:cNvPr id="0" name=""/>
                      <p:cNvPicPr/>
                      <p:nvPr/>
                    </p:nvPicPr>
                    <p:blipFill>
                      <a:blip r:embed="rId7"/>
                      <a:stretch>
                        <a:fillRect/>
                      </a:stretch>
                    </p:blipFill>
                    <p:spPr>
                      <a:xfrm>
                        <a:off x="2133600" y="5135034"/>
                        <a:ext cx="1905000" cy="65616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77107446"/>
              </p:ext>
            </p:extLst>
          </p:nvPr>
        </p:nvGraphicFramePr>
        <p:xfrm>
          <a:off x="1676400" y="6019800"/>
          <a:ext cx="914400" cy="616226"/>
        </p:xfrm>
        <a:graphic>
          <a:graphicData uri="http://schemas.openxmlformats.org/presentationml/2006/ole">
            <mc:AlternateContent xmlns:mc="http://schemas.openxmlformats.org/markup-compatibility/2006">
              <mc:Choice xmlns:v="urn:schemas-microsoft-com:vml" Requires="v">
                <p:oleObj spid="_x0000_s4299" name="Equation" r:id="rId8" imgW="584200" imgH="393700" progId="Equation.DSMT4">
                  <p:embed/>
                </p:oleObj>
              </mc:Choice>
              <mc:Fallback>
                <p:oleObj name="Equation" r:id="rId8" imgW="584200" imgH="393700" progId="Equation.DSMT4">
                  <p:embed/>
                  <p:pic>
                    <p:nvPicPr>
                      <p:cNvPr id="0" name=""/>
                      <p:cNvPicPr/>
                      <p:nvPr/>
                    </p:nvPicPr>
                    <p:blipFill>
                      <a:blip r:embed="rId9"/>
                      <a:stretch>
                        <a:fillRect/>
                      </a:stretch>
                    </p:blipFill>
                    <p:spPr>
                      <a:xfrm>
                        <a:off x="1676400" y="6019800"/>
                        <a:ext cx="914400" cy="616226"/>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62000" y="762000"/>
            <a:ext cx="7772400" cy="1143000"/>
          </a:xfrm>
        </p:spPr>
        <p:txBody>
          <a:bodyPr/>
          <a:lstStyle/>
          <a:p>
            <a:pPr eaLnBrk="1" hangingPunct="1"/>
            <a:r>
              <a:rPr lang="en-US" altLang="en-US" smtClean="0">
                <a:ea typeface="ＭＳ Ｐゴシック" charset="-128"/>
              </a:rPr>
              <a:t>The Mann-Whitney </a:t>
            </a:r>
            <a:r>
              <a:rPr lang="en-US" altLang="en-US" i="1" smtClean="0">
                <a:ea typeface="ＭＳ Ｐゴシック" charset="-128"/>
              </a:rPr>
              <a:t>U</a:t>
            </a:r>
            <a:r>
              <a:rPr lang="en-US" altLang="en-US" smtClean="0">
                <a:ea typeface="ＭＳ Ｐゴシック" charset="-128"/>
              </a:rPr>
              <a:t> Test</a:t>
            </a:r>
          </a:p>
        </p:txBody>
      </p:sp>
      <p:sp>
        <p:nvSpPr>
          <p:cNvPr id="27651" name="Content Placeholder 2"/>
          <p:cNvSpPr>
            <a:spLocks noGrp="1"/>
          </p:cNvSpPr>
          <p:nvPr>
            <p:ph idx="1"/>
          </p:nvPr>
        </p:nvSpPr>
        <p:spPr/>
        <p:txBody>
          <a:bodyPr/>
          <a:lstStyle/>
          <a:p>
            <a:pPr marL="0" indent="0" eaLnBrk="1" hangingPunct="1">
              <a:buNone/>
            </a:pPr>
            <a:r>
              <a:rPr lang="en-US" altLang="en-US" sz="2200" dirty="0" smtClean="0">
                <a:ea typeface="ＭＳ Ｐゴシック" charset="-128"/>
              </a:rPr>
              <a:t>Mann-Whitney </a:t>
            </a:r>
            <a:r>
              <a:rPr lang="en-US" altLang="en-US" sz="2200" i="1" dirty="0" smtClean="0">
                <a:ea typeface="ＭＳ Ｐゴシック" charset="-128"/>
              </a:rPr>
              <a:t>U</a:t>
            </a:r>
            <a:r>
              <a:rPr lang="en-US" altLang="en-US" sz="2200" dirty="0" smtClean="0">
                <a:ea typeface="ＭＳ Ｐゴシック" charset="-128"/>
              </a:rPr>
              <a:t> test – statistical procedure used to determine whether the dispersion of ranks in two independent groups is equal. The Mann-Whitney </a:t>
            </a:r>
            <a:r>
              <a:rPr lang="en-US" altLang="en-US" sz="2200" i="1" dirty="0" smtClean="0">
                <a:ea typeface="ＭＳ Ｐゴシック" charset="-128"/>
              </a:rPr>
              <a:t>U</a:t>
            </a:r>
            <a:r>
              <a:rPr lang="en-US" altLang="en-US" sz="2200" dirty="0" smtClean="0">
                <a:ea typeface="ＭＳ Ｐゴシック" charset="-128"/>
              </a:rPr>
              <a:t> test is used as a nonparametric alternative to the two-independent sample </a:t>
            </a:r>
            <a:r>
              <a:rPr lang="en-US" altLang="en-US" sz="2200" i="1" dirty="0" smtClean="0">
                <a:ea typeface="ＭＳ Ｐゴシック" charset="-128"/>
              </a:rPr>
              <a:t>t</a:t>
            </a:r>
            <a:r>
              <a:rPr lang="en-US" altLang="en-US" sz="2200" dirty="0" smtClean="0">
                <a:ea typeface="ＭＳ Ｐゴシック" charset="-128"/>
              </a:rPr>
              <a:t> test</a:t>
            </a:r>
          </a:p>
          <a:p>
            <a:pPr marL="0" indent="0" eaLnBrk="1" hangingPunct="1">
              <a:buNone/>
            </a:pPr>
            <a:endParaRPr lang="en-US" altLang="en-US" sz="2200" dirty="0" smtClean="0">
              <a:ea typeface="ＭＳ Ｐゴシック" charset="-128"/>
            </a:endParaRPr>
          </a:p>
          <a:p>
            <a:pPr marL="0" indent="0" eaLnBrk="1" hangingPunct="1">
              <a:buNone/>
            </a:pPr>
            <a:r>
              <a:rPr lang="en-US" altLang="en-US" sz="2200" dirty="0" smtClean="0">
                <a:ea typeface="ＭＳ Ｐゴシック" charset="-128"/>
              </a:rPr>
              <a:t>To compute the Mann-Whitney </a:t>
            </a:r>
            <a:r>
              <a:rPr lang="en-US" altLang="en-US" sz="2200" i="1" dirty="0" smtClean="0">
                <a:ea typeface="ＭＳ Ｐゴシック" charset="-128"/>
              </a:rPr>
              <a:t>U</a:t>
            </a:r>
            <a:r>
              <a:rPr lang="en-US" altLang="en-US" sz="2200" dirty="0" smtClean="0">
                <a:ea typeface="ＭＳ Ｐゴシック" charset="-128"/>
              </a:rPr>
              <a:t> test:</a:t>
            </a:r>
          </a:p>
          <a:p>
            <a:pPr lvl="1" eaLnBrk="1" hangingPunct="1"/>
            <a:r>
              <a:rPr lang="en-US" altLang="en-US" dirty="0" smtClean="0"/>
              <a:t>Step 1: Combine scores from both samples and rank them in numerical order (keep track of the group that scores came from)</a:t>
            </a:r>
          </a:p>
          <a:p>
            <a:pPr lvl="1" eaLnBrk="1" hangingPunct="1"/>
            <a:r>
              <a:rPr lang="en-US" altLang="en-US" dirty="0" smtClean="0"/>
              <a:t>Step 2: Assign points when a score in one group outranks scores in another group</a:t>
            </a:r>
          </a:p>
          <a:p>
            <a:pPr lvl="1" eaLnBrk="1" hangingPunct="1"/>
            <a:r>
              <a:rPr lang="en-US" altLang="en-US" dirty="0" smtClean="0"/>
              <a:t>Step 3: Sum the points in each group to find the test statistic (</a:t>
            </a:r>
            <a:r>
              <a:rPr lang="en-US" altLang="en-US" i="1" dirty="0" smtClean="0"/>
              <a:t>U</a:t>
            </a:r>
            <a:r>
              <a:rPr lang="en-US" altLang="en-US" dirty="0" smtClean="0"/>
              <a:t>). The smaller total is the test statistic</a:t>
            </a:r>
          </a:p>
        </p:txBody>
      </p:sp>
      <p:sp>
        <p:nvSpPr>
          <p:cNvPr id="276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890719A-8B67-4795-B3E6-4635E569B0A6}" type="slidenum">
              <a:rPr lang="en-US" altLang="en-US" smtClean="0">
                <a:solidFill>
                  <a:srgbClr val="898989"/>
                </a:solidFill>
              </a:rPr>
              <a:pPr eaLnBrk="1" hangingPunct="1"/>
              <a:t>18</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z="2800" smtClean="0">
                <a:ea typeface="ＭＳ Ｐゴシック" charset="-128"/>
              </a:rPr>
              <a:t>Example 18.4: The Mann-Whitney </a:t>
            </a:r>
            <a:r>
              <a:rPr lang="en-US" altLang="en-US" sz="2800" i="1" smtClean="0">
                <a:ea typeface="ＭＳ Ｐゴシック" charset="-128"/>
              </a:rPr>
              <a:t>U</a:t>
            </a:r>
            <a:r>
              <a:rPr lang="en-US" altLang="en-US" sz="2800" smtClean="0">
                <a:ea typeface="ＭＳ Ｐゴシック" charset="-128"/>
              </a:rPr>
              <a:t> Test </a:t>
            </a:r>
          </a:p>
        </p:txBody>
      </p:sp>
      <p:sp>
        <p:nvSpPr>
          <p:cNvPr id="28675" name="Content Placeholder 2"/>
          <p:cNvSpPr>
            <a:spLocks noGrp="1"/>
          </p:cNvSpPr>
          <p:nvPr>
            <p:ph idx="1"/>
          </p:nvPr>
        </p:nvSpPr>
        <p:spPr>
          <a:xfrm>
            <a:off x="228600" y="1600200"/>
            <a:ext cx="8915400" cy="2438400"/>
          </a:xfrm>
        </p:spPr>
        <p:txBody>
          <a:bodyPr/>
          <a:lstStyle/>
          <a:p>
            <a:pPr marL="0" indent="0" eaLnBrk="1" hangingPunct="1">
              <a:buNone/>
            </a:pPr>
            <a:r>
              <a:rPr lang="en-US" altLang="en-US" sz="2000" dirty="0" smtClean="0">
                <a:ea typeface="ＭＳ Ｐゴシック" charset="-128"/>
              </a:rPr>
              <a:t>A business owner measured the job satisfaction of his day shift and night shift employees. Employees rated their job satisfaction on a rating scale from 1 (not satisfied at all) to 100 (completely satisfied). Table 18.8 lists each worker</a:t>
            </a:r>
            <a:r>
              <a:rPr lang="ja-JP" altLang="en-US" sz="2000" dirty="0" smtClean="0">
                <a:ea typeface="ＭＳ Ｐゴシック" charset="-128"/>
              </a:rPr>
              <a:t>’</a:t>
            </a:r>
            <a:r>
              <a:rPr lang="en-US" altLang="ja-JP" sz="2000" dirty="0" smtClean="0">
                <a:ea typeface="ＭＳ Ｐゴシック" charset="-128"/>
              </a:rPr>
              <a:t>s rating. Test whether ratings of job satisfaction differed between these two groups using the Mann-Whitney </a:t>
            </a:r>
            <a:r>
              <a:rPr lang="en-US" altLang="ja-JP" sz="2000" i="1" dirty="0" smtClean="0">
                <a:ea typeface="ＭＳ Ｐゴシック" charset="-128"/>
              </a:rPr>
              <a:t>U</a:t>
            </a:r>
            <a:r>
              <a:rPr lang="en-US" altLang="ja-JP" sz="2000" dirty="0" smtClean="0">
                <a:ea typeface="ＭＳ Ｐゴシック" charset="-128"/>
              </a:rPr>
              <a:t> test at a .05 level of significance</a:t>
            </a:r>
            <a:endParaRPr lang="en-US" altLang="en-US" sz="2000" dirty="0" smtClean="0">
              <a:ea typeface="ＭＳ Ｐゴシック" charset="-128"/>
            </a:endParaRPr>
          </a:p>
        </p:txBody>
      </p:sp>
      <p:sp>
        <p:nvSpPr>
          <p:cNvPr id="28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61F01E3-67CB-4D39-A3AD-770528F6764E}" type="slidenum">
              <a:rPr lang="en-US" altLang="en-US" smtClean="0">
                <a:solidFill>
                  <a:srgbClr val="898989"/>
                </a:solidFill>
              </a:rPr>
              <a:pPr eaLnBrk="1" hangingPunct="1"/>
              <a:t>19</a:t>
            </a:fld>
            <a:endParaRPr lang="en-US" altLang="en-US" smtClean="0">
              <a:solidFill>
                <a:srgbClr val="898989"/>
              </a:solidFill>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81400"/>
            <a:ext cx="59436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ea typeface="ＭＳ Ｐゴシック" charset="-128"/>
              </a:rPr>
              <a:t>Chapter Outline</a:t>
            </a:r>
          </a:p>
        </p:txBody>
      </p:sp>
      <p:sp>
        <p:nvSpPr>
          <p:cNvPr id="11267" name="Rectangle 3"/>
          <p:cNvSpPr>
            <a:spLocks noGrp="1" noChangeArrowheads="1"/>
          </p:cNvSpPr>
          <p:nvPr>
            <p:ph idx="1"/>
          </p:nvPr>
        </p:nvSpPr>
        <p:spPr/>
        <p:txBody>
          <a:bodyPr/>
          <a:lstStyle/>
          <a:p>
            <a:pPr eaLnBrk="1" hangingPunct="1"/>
            <a:r>
              <a:rPr lang="en-US" altLang="en-US" smtClean="0">
                <a:ea typeface="ＭＳ Ｐゴシック" charset="-128"/>
              </a:rPr>
              <a:t>Tests for Ordinal Data</a:t>
            </a:r>
          </a:p>
          <a:p>
            <a:pPr eaLnBrk="1" hangingPunct="1"/>
            <a:r>
              <a:rPr lang="en-US" altLang="en-US" smtClean="0">
                <a:ea typeface="ＭＳ Ｐゴシック" charset="-128"/>
              </a:rPr>
              <a:t>The Sign Test</a:t>
            </a:r>
          </a:p>
          <a:p>
            <a:pPr eaLnBrk="1" hangingPunct="1"/>
            <a:r>
              <a:rPr lang="en-US" altLang="en-US" smtClean="0">
                <a:ea typeface="ＭＳ Ｐゴシック" charset="-128"/>
              </a:rPr>
              <a:t>The Normal Approximation for the Sign Test</a:t>
            </a:r>
          </a:p>
          <a:p>
            <a:pPr eaLnBrk="1" hangingPunct="1"/>
            <a:r>
              <a:rPr lang="en-US" altLang="en-US" smtClean="0">
                <a:ea typeface="ＭＳ Ｐゴシック" charset="-128"/>
              </a:rPr>
              <a:t>The Wilcoxon Signed-Ranks </a:t>
            </a:r>
            <a:r>
              <a:rPr lang="en-US" altLang="en-US" i="1" smtClean="0">
                <a:ea typeface="ＭＳ Ｐゴシック" charset="-128"/>
              </a:rPr>
              <a:t>T</a:t>
            </a:r>
            <a:r>
              <a:rPr lang="en-US" altLang="en-US" smtClean="0">
                <a:ea typeface="ＭＳ Ｐゴシック" charset="-128"/>
              </a:rPr>
              <a:t> Test</a:t>
            </a:r>
          </a:p>
          <a:p>
            <a:pPr eaLnBrk="1" hangingPunct="1"/>
            <a:r>
              <a:rPr lang="en-US" altLang="en-US" smtClean="0">
                <a:ea typeface="ＭＳ Ｐゴシック" charset="-128"/>
              </a:rPr>
              <a:t>The Mann-Whitney </a:t>
            </a:r>
            <a:r>
              <a:rPr lang="en-US" altLang="en-US" i="1" smtClean="0">
                <a:ea typeface="ＭＳ Ｐゴシック" charset="-128"/>
              </a:rPr>
              <a:t>U</a:t>
            </a:r>
            <a:r>
              <a:rPr lang="en-US" altLang="en-US" smtClean="0">
                <a:ea typeface="ＭＳ Ｐゴシック" charset="-128"/>
              </a:rPr>
              <a:t> Test</a:t>
            </a:r>
          </a:p>
          <a:p>
            <a:pPr eaLnBrk="1" hangingPunct="1"/>
            <a:r>
              <a:rPr lang="en-US" altLang="en-US" smtClean="0">
                <a:ea typeface="ＭＳ Ｐゴシック" charset="-128"/>
              </a:rPr>
              <a:t>The Kruskal-Wallis </a:t>
            </a:r>
            <a:r>
              <a:rPr lang="en-US" altLang="en-US" i="1" smtClean="0">
                <a:ea typeface="ＭＳ Ｐゴシック" charset="-128"/>
              </a:rPr>
              <a:t>H</a:t>
            </a:r>
            <a:r>
              <a:rPr lang="en-US" altLang="en-US" smtClean="0">
                <a:ea typeface="ＭＳ Ｐゴシック" charset="-128"/>
              </a:rPr>
              <a:t> Test</a:t>
            </a:r>
          </a:p>
          <a:p>
            <a:pPr eaLnBrk="1" hangingPunct="1"/>
            <a:r>
              <a:rPr lang="en-US" altLang="en-US" smtClean="0">
                <a:ea typeface="ＭＳ Ｐゴシック" charset="-128"/>
              </a:rPr>
              <a:t>The Friedman Test</a:t>
            </a:r>
          </a:p>
          <a:p>
            <a:pPr eaLnBrk="1" hangingPunct="1"/>
            <a:r>
              <a:rPr lang="en-US" altLang="en-US" smtClean="0">
                <a:ea typeface="ＭＳ Ｐゴシック" charset="-128"/>
              </a:rPr>
              <a:t>APA in Focus: Reporting the Nonparametric Tests</a:t>
            </a:r>
          </a:p>
        </p:txBody>
      </p:sp>
      <p:sp>
        <p:nvSpPr>
          <p:cNvPr id="11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0FD2A9F-B168-4DFF-A6FE-3C1C24F3241C}" type="slidenum">
              <a:rPr lang="en-US" altLang="en-US" smtClean="0">
                <a:solidFill>
                  <a:srgbClr val="898989"/>
                </a:solidFill>
              </a:rPr>
              <a:pPr eaLnBrk="1" hangingPunct="1"/>
              <a:t>2</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z="2800" smtClean="0">
                <a:ea typeface="ＭＳ Ｐゴシック" charset="-128"/>
              </a:rPr>
              <a:t>Example 18.4: The Mann-Whitney </a:t>
            </a:r>
            <a:r>
              <a:rPr lang="en-US" altLang="en-US" sz="2800" i="1" smtClean="0">
                <a:ea typeface="ＭＳ Ｐゴシック" charset="-128"/>
              </a:rPr>
              <a:t>U</a:t>
            </a:r>
            <a:r>
              <a:rPr lang="en-US" altLang="en-US" sz="2800" smtClean="0">
                <a:ea typeface="ＭＳ Ｐゴシック" charset="-128"/>
              </a:rPr>
              <a:t> Test (cont.)</a:t>
            </a:r>
          </a:p>
        </p:txBody>
      </p:sp>
      <p:sp>
        <p:nvSpPr>
          <p:cNvPr id="29699" name="Content Placeholder 2"/>
          <p:cNvSpPr>
            <a:spLocks noGrp="1"/>
          </p:cNvSpPr>
          <p:nvPr>
            <p:ph idx="1"/>
          </p:nvPr>
        </p:nvSpPr>
        <p:spPr>
          <a:xfrm>
            <a:off x="152400" y="1600200"/>
            <a:ext cx="4343400" cy="4530725"/>
          </a:xfrm>
        </p:spPr>
        <p:txBody>
          <a:bodyPr/>
          <a:lstStyle/>
          <a:p>
            <a:pPr marL="0" indent="0" eaLnBrk="1" hangingPunct="1">
              <a:buNone/>
            </a:pPr>
            <a:r>
              <a:rPr lang="en-US" altLang="en-US" sz="2000" dirty="0" smtClean="0">
                <a:ea typeface="ＭＳ Ｐゴシック" charset="-128"/>
              </a:rPr>
              <a:t>Step 1: Combine scores from both samples</a:t>
            </a:r>
          </a:p>
          <a:p>
            <a:pPr eaLnBrk="1" hangingPunct="1">
              <a:buFont typeface="Wingdings" charset="2"/>
              <a:buNone/>
            </a:pPr>
            <a:endParaRPr lang="en-US" altLang="en-US" sz="2000" dirty="0" smtClean="0">
              <a:ea typeface="ＭＳ Ｐゴシック" charset="-128"/>
            </a:endParaRPr>
          </a:p>
          <a:p>
            <a:pPr lvl="1" eaLnBrk="1" hangingPunct="1"/>
            <a:endParaRPr lang="en-US" altLang="en-US" sz="1800" dirty="0" smtClean="0"/>
          </a:p>
        </p:txBody>
      </p:sp>
      <p:sp>
        <p:nvSpPr>
          <p:cNvPr id="29700" name="Content Placeholder 2"/>
          <p:cNvSpPr txBox="1">
            <a:spLocks/>
          </p:cNvSpPr>
          <p:nvPr/>
        </p:nvSpPr>
        <p:spPr bwMode="auto">
          <a:xfrm>
            <a:off x="4724400" y="1600200"/>
            <a:ext cx="419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a:spcBef>
                <a:spcPct val="20000"/>
              </a:spcBef>
              <a:buSzPct val="90000"/>
            </a:pPr>
            <a:r>
              <a:rPr lang="en-US" altLang="en-US" sz="2000" dirty="0"/>
              <a:t>Step 2: Award points when a score in one group outranks scores in another group</a:t>
            </a:r>
          </a:p>
        </p:txBody>
      </p:sp>
      <p:sp>
        <p:nvSpPr>
          <p:cNvPr id="2970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050DD80-67B6-4B1B-ADCC-555947C2262D}" type="slidenum">
              <a:rPr lang="en-US" altLang="en-US" smtClean="0">
                <a:solidFill>
                  <a:srgbClr val="898989"/>
                </a:solidFill>
              </a:rPr>
              <a:pPr eaLnBrk="1" hangingPunct="1"/>
              <a:t>20</a:t>
            </a:fld>
            <a:endParaRPr lang="en-US" altLang="en-US" smtClean="0">
              <a:solidFill>
                <a:srgbClr val="898989"/>
              </a:solidFill>
            </a:endParaRPr>
          </a:p>
        </p:txBody>
      </p:sp>
      <p:pic>
        <p:nvPicPr>
          <p:cNvPr id="2" name="Picture 1" descr="Privitera_2e_Table 18.9.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438400"/>
            <a:ext cx="4229100" cy="3467100"/>
          </a:xfrm>
          <a:prstGeom prst="rect">
            <a:avLst/>
          </a:prstGeom>
        </p:spPr>
      </p:pic>
      <p:pic>
        <p:nvPicPr>
          <p:cNvPr id="3" name="Picture 2" descr="Privitera_2e_Table 18.10.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2438400"/>
            <a:ext cx="4254500" cy="3327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z="2800" dirty="0" smtClean="0">
                <a:ea typeface="ＭＳ Ｐゴシック" charset="-128"/>
              </a:rPr>
              <a:t>Example 18.4: The Mann-Whitney </a:t>
            </a:r>
            <a:r>
              <a:rPr lang="en-US" altLang="en-US" sz="2800" i="1" dirty="0" smtClean="0">
                <a:ea typeface="ＭＳ Ｐゴシック" charset="-128"/>
              </a:rPr>
              <a:t>U</a:t>
            </a:r>
            <a:r>
              <a:rPr lang="en-US" altLang="en-US" sz="2800" dirty="0" smtClean="0">
                <a:ea typeface="ＭＳ Ｐゴシック" charset="-128"/>
              </a:rPr>
              <a:t> Test (cont.)</a:t>
            </a:r>
          </a:p>
        </p:txBody>
      </p:sp>
      <p:sp>
        <p:nvSpPr>
          <p:cNvPr id="30723" name="Content Placeholder 2"/>
          <p:cNvSpPr>
            <a:spLocks noGrp="1"/>
          </p:cNvSpPr>
          <p:nvPr>
            <p:ph idx="1"/>
          </p:nvPr>
        </p:nvSpPr>
        <p:spPr>
          <a:xfrm>
            <a:off x="914400" y="1600200"/>
            <a:ext cx="3886200" cy="4530725"/>
          </a:xfrm>
        </p:spPr>
        <p:txBody>
          <a:bodyPr/>
          <a:lstStyle/>
          <a:p>
            <a:pPr marL="0" indent="0" eaLnBrk="1" hangingPunct="1">
              <a:buNone/>
            </a:pPr>
            <a:r>
              <a:rPr lang="en-US" altLang="en-US" sz="2200" dirty="0" smtClean="0">
                <a:ea typeface="ＭＳ Ｐゴシック" charset="-128"/>
              </a:rPr>
              <a:t>Step 3: Sum the points in each group to find the test statistic (</a:t>
            </a:r>
            <a:r>
              <a:rPr lang="en-US" altLang="en-US" sz="2200" i="1" dirty="0" smtClean="0">
                <a:ea typeface="ＭＳ Ｐゴシック" charset="-128"/>
              </a:rPr>
              <a:t>U</a:t>
            </a:r>
            <a:r>
              <a:rPr lang="en-US" altLang="en-US" sz="2200" dirty="0" smtClean="0">
                <a:ea typeface="ＭＳ Ｐゴシック" charset="-128"/>
              </a:rPr>
              <a:t>)</a:t>
            </a:r>
          </a:p>
          <a:p>
            <a:pPr lvl="1" eaLnBrk="1" hangingPunct="1"/>
            <a:r>
              <a:rPr lang="en-US" altLang="en-US" dirty="0" smtClean="0"/>
              <a:t>Table 18.10 reorganizes the data into groups</a:t>
            </a:r>
          </a:p>
          <a:p>
            <a:pPr lvl="1" eaLnBrk="1" hangingPunct="1"/>
            <a:r>
              <a:rPr lang="en-US" altLang="en-US" dirty="0" smtClean="0"/>
              <a:t>Group D was assigned a total of 23 points and group N was assigned 2 points</a:t>
            </a:r>
          </a:p>
          <a:p>
            <a:pPr lvl="1" eaLnBrk="1" hangingPunct="1"/>
            <a:r>
              <a:rPr lang="en-US" altLang="en-US" dirty="0" smtClean="0"/>
              <a:t>The smaller total is the test statistic:</a:t>
            </a:r>
          </a:p>
          <a:p>
            <a:pPr lvl="2" eaLnBrk="1" hangingPunct="1"/>
            <a:r>
              <a:rPr lang="en-US" altLang="en-US" dirty="0" smtClean="0"/>
              <a:t>Test statistic: </a:t>
            </a:r>
            <a:r>
              <a:rPr lang="en-US" altLang="en-US" i="1" dirty="0" smtClean="0"/>
              <a:t>U</a:t>
            </a:r>
            <a:r>
              <a:rPr lang="en-US" altLang="en-US" dirty="0" smtClean="0"/>
              <a:t> = 2</a:t>
            </a:r>
          </a:p>
          <a:p>
            <a:pPr lvl="2" eaLnBrk="1" hangingPunct="1"/>
            <a:endParaRPr lang="en-US" altLang="en-US" sz="1500" dirty="0" smtClean="0"/>
          </a:p>
        </p:txBody>
      </p:sp>
      <p:sp>
        <p:nvSpPr>
          <p:cNvPr id="30725" name="Content Placeholder 2"/>
          <p:cNvSpPr txBox="1">
            <a:spLocks/>
          </p:cNvSpPr>
          <p:nvPr/>
        </p:nvSpPr>
        <p:spPr bwMode="auto">
          <a:xfrm>
            <a:off x="4800600" y="1600200"/>
            <a:ext cx="38862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lvl="1" eaLnBrk="1" hangingPunct="1">
              <a:spcBef>
                <a:spcPct val="20000"/>
              </a:spcBef>
              <a:buClr>
                <a:schemeClr val="accent2"/>
              </a:buClr>
              <a:buSzPct val="75000"/>
              <a:buFont typeface="Arial" charset="0"/>
              <a:buChar char="•"/>
            </a:pPr>
            <a:r>
              <a:rPr lang="en-US" altLang="en-US" sz="2000">
                <a:solidFill>
                  <a:schemeClr val="accent2"/>
                </a:solidFill>
              </a:rPr>
              <a:t>To decide whether to retain or reject the null hypothesis, compare value of test statistic to the critical value found in Table B.10 in Appendix B</a:t>
            </a:r>
          </a:p>
          <a:p>
            <a:pPr lvl="1" eaLnBrk="1" hangingPunct="1">
              <a:spcBef>
                <a:spcPct val="20000"/>
              </a:spcBef>
              <a:buClr>
                <a:schemeClr val="accent2"/>
              </a:buClr>
              <a:buSzPct val="75000"/>
              <a:buFont typeface="Arial" charset="0"/>
              <a:buChar char="•"/>
            </a:pPr>
            <a:r>
              <a:rPr lang="en-US" altLang="en-US" sz="2000">
                <a:solidFill>
                  <a:schemeClr val="accent2"/>
                </a:solidFill>
              </a:rPr>
              <a:t>The critical value for U is 2</a:t>
            </a:r>
          </a:p>
          <a:p>
            <a:pPr lvl="1" eaLnBrk="1" hangingPunct="1">
              <a:spcBef>
                <a:spcPct val="20000"/>
              </a:spcBef>
              <a:buClr>
                <a:schemeClr val="accent2"/>
              </a:buClr>
              <a:buSzPct val="75000"/>
              <a:buFont typeface="Arial" charset="0"/>
              <a:buChar char="•"/>
            </a:pPr>
            <a:r>
              <a:rPr lang="en-US" altLang="en-US" sz="2000">
                <a:solidFill>
                  <a:schemeClr val="accent2"/>
                </a:solidFill>
              </a:rPr>
              <a:t>Because the test statistic       (</a:t>
            </a:r>
            <a:r>
              <a:rPr lang="en-US" altLang="en-US" sz="2000" i="1">
                <a:solidFill>
                  <a:schemeClr val="accent2"/>
                </a:solidFill>
              </a:rPr>
              <a:t>U</a:t>
            </a:r>
            <a:r>
              <a:rPr lang="en-US" altLang="en-US" sz="2000">
                <a:solidFill>
                  <a:schemeClr val="accent2"/>
                </a:solidFill>
              </a:rPr>
              <a:t> = 2) is equal to the critical value, reject the null hypothesis</a:t>
            </a:r>
          </a:p>
          <a:p>
            <a:pPr lvl="2">
              <a:spcBef>
                <a:spcPct val="20000"/>
              </a:spcBef>
              <a:buClr>
                <a:schemeClr val="folHlink"/>
              </a:buClr>
              <a:buSzPct val="55000"/>
              <a:buFont typeface="Wingdings" charset="2"/>
              <a:buChar char="n"/>
            </a:pPr>
            <a:endParaRPr lang="en-US" altLang="en-US" sz="1500"/>
          </a:p>
        </p:txBody>
      </p:sp>
      <p:sp>
        <p:nvSpPr>
          <p:cNvPr id="3072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61E6A82-52F9-440B-8A23-9C1F541CE084}" type="slidenum">
              <a:rPr lang="en-US" altLang="en-US" smtClean="0">
                <a:solidFill>
                  <a:srgbClr val="898989"/>
                </a:solidFill>
              </a:rPr>
              <a:pPr eaLnBrk="1" hangingPunct="1"/>
              <a:t>21</a:t>
            </a:fld>
            <a:endParaRPr lang="en-US" altLang="en-US" smtClean="0">
              <a:solidFill>
                <a:srgbClr val="898989"/>
              </a:solidFill>
            </a:endParaRPr>
          </a:p>
        </p:txBody>
      </p:sp>
      <p:sp>
        <p:nvSpPr>
          <p:cNvPr id="2" name="TextBox 1"/>
          <p:cNvSpPr txBox="1"/>
          <p:nvPr/>
        </p:nvSpPr>
        <p:spPr>
          <a:xfrm>
            <a:off x="1143000" y="5943600"/>
            <a:ext cx="4572000" cy="646331"/>
          </a:xfrm>
          <a:prstGeom prst="rect">
            <a:avLst/>
          </a:prstGeom>
          <a:noFill/>
        </p:spPr>
        <p:txBody>
          <a:bodyPr wrap="square" rtlCol="0">
            <a:spAutoFit/>
          </a:bodyPr>
          <a:lstStyle/>
          <a:p>
            <a:r>
              <a:rPr lang="en-US" dirty="0" smtClean="0"/>
              <a:t>See</a:t>
            </a:r>
            <a:r>
              <a:rPr lang="en-US" dirty="0"/>
              <a:t> </a:t>
            </a:r>
            <a:r>
              <a:rPr lang="en-US" dirty="0" smtClean="0"/>
              <a:t>“Mann</a:t>
            </a:r>
            <a:r>
              <a:rPr lang="en-US" dirty="0"/>
              <a:t>-Whitney U Test critical </a:t>
            </a:r>
            <a:r>
              <a:rPr lang="en-US" dirty="0" err="1" smtClean="0"/>
              <a:t>values.pdf</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dirty="0" smtClean="0">
                <a:ea typeface="ＭＳ Ｐゴシック" charset="-128"/>
              </a:rPr>
              <a:t>The Mann-Whitney </a:t>
            </a:r>
            <a:r>
              <a:rPr lang="en-US" altLang="en-US" i="1" dirty="0" smtClean="0">
                <a:ea typeface="ＭＳ Ｐゴシック" charset="-128"/>
              </a:rPr>
              <a:t>U</a:t>
            </a:r>
            <a:r>
              <a:rPr lang="en-US" altLang="en-US" dirty="0" smtClean="0">
                <a:ea typeface="ＭＳ Ｐゴシック" charset="-128"/>
              </a:rPr>
              <a:t> Test (cont.)</a:t>
            </a:r>
          </a:p>
        </p:txBody>
      </p:sp>
      <p:sp>
        <p:nvSpPr>
          <p:cNvPr id="31747" name="Content Placeholder 2"/>
          <p:cNvSpPr>
            <a:spLocks noGrp="1"/>
          </p:cNvSpPr>
          <p:nvPr>
            <p:ph idx="1"/>
          </p:nvPr>
        </p:nvSpPr>
        <p:spPr>
          <a:xfrm>
            <a:off x="457200" y="1524000"/>
            <a:ext cx="8229600" cy="4648200"/>
          </a:xfrm>
        </p:spPr>
        <p:txBody>
          <a:bodyPr/>
          <a:lstStyle/>
          <a:p>
            <a:pPr marL="0" indent="0" eaLnBrk="1" hangingPunct="1">
              <a:buNone/>
            </a:pPr>
            <a:r>
              <a:rPr lang="en-US" altLang="en-US" sz="1800" dirty="0" smtClean="0">
                <a:ea typeface="ＭＳ Ｐゴシック" charset="-128"/>
              </a:rPr>
              <a:t>Interpretation of the Test Statistic </a:t>
            </a:r>
            <a:r>
              <a:rPr lang="en-US" altLang="en-US" sz="1800" i="1" dirty="0" smtClean="0">
                <a:ea typeface="ＭＳ Ｐゴシック" charset="-128"/>
              </a:rPr>
              <a:t>U</a:t>
            </a:r>
          </a:p>
          <a:p>
            <a:pPr lvl="1" eaLnBrk="1" hangingPunct="1"/>
            <a:r>
              <a:rPr lang="en-US" altLang="en-US" sz="1600" dirty="0" smtClean="0"/>
              <a:t>Smaller values of </a:t>
            </a:r>
            <a:r>
              <a:rPr lang="en-US" altLang="en-US" sz="1600" i="1" dirty="0" smtClean="0"/>
              <a:t>U</a:t>
            </a:r>
            <a:r>
              <a:rPr lang="en-US" altLang="en-US" sz="1600" dirty="0" smtClean="0"/>
              <a:t> are associated with a greater likelihood of rejecting the null hypothesis</a:t>
            </a:r>
          </a:p>
          <a:p>
            <a:pPr marL="0" indent="0" eaLnBrk="1" hangingPunct="1">
              <a:buNone/>
            </a:pPr>
            <a:r>
              <a:rPr lang="en-US" altLang="en-US" sz="1800" dirty="0" smtClean="0">
                <a:ea typeface="ＭＳ Ｐゴシック" charset="-128"/>
              </a:rPr>
              <a:t>Computing the Test Statistic </a:t>
            </a:r>
            <a:r>
              <a:rPr lang="en-US" altLang="en-US" sz="1800" i="1" dirty="0" smtClean="0">
                <a:ea typeface="ＭＳ Ｐゴシック" charset="-128"/>
              </a:rPr>
              <a:t>U</a:t>
            </a:r>
          </a:p>
          <a:p>
            <a:pPr lvl="1" eaLnBrk="1" hangingPunct="1"/>
            <a:r>
              <a:rPr lang="en-US" altLang="en-US" sz="1600" dirty="0" smtClean="0"/>
              <a:t>When the sample size is large, the test statistic for two independent groups (A and B) can be computed using the following formulas for each group: </a:t>
            </a:r>
          </a:p>
          <a:p>
            <a:pPr lvl="2" eaLnBrk="1" hangingPunct="1"/>
            <a:r>
              <a:rPr lang="en-US" altLang="en-US" sz="1500" dirty="0" smtClean="0"/>
              <a:t>Group A:</a:t>
            </a:r>
          </a:p>
          <a:p>
            <a:pPr marL="914400" lvl="2" indent="0" eaLnBrk="1" hangingPunct="1">
              <a:buNone/>
            </a:pPr>
            <a:endParaRPr lang="en-US" altLang="en-US" sz="1500" dirty="0" smtClean="0"/>
          </a:p>
          <a:p>
            <a:pPr lvl="2" eaLnBrk="1" hangingPunct="1"/>
            <a:r>
              <a:rPr lang="en-US" altLang="en-US" sz="1500" dirty="0" smtClean="0"/>
              <a:t>Group B:</a:t>
            </a:r>
          </a:p>
          <a:p>
            <a:pPr marL="0" indent="0" eaLnBrk="1" hangingPunct="1">
              <a:buNone/>
            </a:pPr>
            <a:r>
              <a:rPr lang="en-US" altLang="en-US" sz="1800" dirty="0" smtClean="0">
                <a:ea typeface="ＭＳ Ｐゴシック" charset="-128"/>
              </a:rPr>
              <a:t>The Normal Approximation for </a:t>
            </a:r>
            <a:r>
              <a:rPr lang="en-US" altLang="en-US" sz="1800" i="1" dirty="0" smtClean="0">
                <a:ea typeface="ＭＳ Ｐゴシック" charset="-128"/>
              </a:rPr>
              <a:t>U</a:t>
            </a:r>
          </a:p>
          <a:p>
            <a:pPr lvl="1" eaLnBrk="1" hangingPunct="1"/>
            <a:r>
              <a:rPr lang="en-US" altLang="en-US" sz="1600" dirty="0" smtClean="0"/>
              <a:t>With large samples, we can use the normal approximation for the Mann-Whitney </a:t>
            </a:r>
            <a:r>
              <a:rPr lang="en-US" altLang="en-US" sz="1600" i="1" dirty="0" smtClean="0"/>
              <a:t>U</a:t>
            </a:r>
            <a:r>
              <a:rPr lang="en-US" altLang="en-US" sz="1600" dirty="0" smtClean="0"/>
              <a:t> test to find the probability of obtaining the test statistic</a:t>
            </a:r>
          </a:p>
          <a:p>
            <a:pPr lvl="1" eaLnBrk="1" hangingPunct="1"/>
            <a:r>
              <a:rPr lang="en-US" altLang="en-US" sz="1600" dirty="0" smtClean="0"/>
              <a:t>When the null hypothesis is true, the mean and SD are equal to:</a:t>
            </a:r>
          </a:p>
          <a:p>
            <a:pPr lvl="2" eaLnBrk="1" hangingPunct="1"/>
            <a:r>
              <a:rPr lang="en-US" altLang="en-US" sz="1300" dirty="0" smtClean="0"/>
              <a:t> Mean:		       SD: </a:t>
            </a:r>
          </a:p>
          <a:p>
            <a:pPr lvl="2" eaLnBrk="1" hangingPunct="1"/>
            <a:endParaRPr lang="en-US" altLang="en-US" sz="1300" dirty="0" smtClean="0"/>
          </a:p>
          <a:p>
            <a:pPr lvl="1" eaLnBrk="1" hangingPunct="1"/>
            <a:r>
              <a:rPr lang="en-US" altLang="en-US" sz="1600" dirty="0" smtClean="0"/>
              <a:t>The test statistic corresponds to a </a:t>
            </a:r>
            <a:r>
              <a:rPr lang="en-US" altLang="en-US" sz="1600" i="1" dirty="0" smtClean="0"/>
              <a:t>z </a:t>
            </a:r>
            <a:r>
              <a:rPr lang="en-US" altLang="en-US" sz="1600" dirty="0" smtClean="0"/>
              <a:t>distribution:</a:t>
            </a:r>
          </a:p>
          <a:p>
            <a:pPr lvl="2" eaLnBrk="1" hangingPunct="1"/>
            <a:r>
              <a:rPr lang="en-US" altLang="en-US" sz="1300" i="1" dirty="0" smtClean="0"/>
              <a:t> </a:t>
            </a:r>
            <a:endParaRPr lang="en-US" altLang="en-US" sz="1300" dirty="0" smtClean="0"/>
          </a:p>
        </p:txBody>
      </p:sp>
      <p:sp>
        <p:nvSpPr>
          <p:cNvPr id="31749"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CA4EC5D-646B-45B7-87A1-2B56C41D12E3}" type="slidenum">
              <a:rPr lang="en-US" altLang="en-US" smtClean="0">
                <a:solidFill>
                  <a:srgbClr val="898989"/>
                </a:solidFill>
              </a:rPr>
              <a:pPr eaLnBrk="1" hangingPunct="1"/>
              <a:t>22</a:t>
            </a:fld>
            <a:endParaRPr lang="en-US" altLang="en-US" smtClean="0">
              <a:solidFill>
                <a:srgbClr val="898989"/>
              </a:solidFill>
            </a:endParaRPr>
          </a:p>
        </p:txBody>
      </p:sp>
      <p:sp>
        <p:nvSpPr>
          <p:cNvPr id="31753" name="Rectangle 39"/>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sp>
        <p:nvSpPr>
          <p:cNvPr id="31754" name="Rectangle 40"/>
          <p:cNvSpPr>
            <a:spLocks noChangeArrowheads="1"/>
          </p:cNvSpPr>
          <p:nvPr/>
        </p:nvSpPr>
        <p:spPr bwMode="auto">
          <a:xfrm>
            <a:off x="0" y="1038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2105025" algn="l"/>
                <a:tab pos="3943350" algn="l"/>
              </a:tabLst>
              <a:defRPr>
                <a:solidFill>
                  <a:schemeClr val="tx1"/>
                </a:solidFill>
                <a:latin typeface="Arial" charset="0"/>
                <a:ea typeface="ＭＳ Ｐゴシック" charset="-128"/>
              </a:defRPr>
            </a:lvl1pPr>
            <a:lvl2pPr marL="742950" indent="-285750" eaLnBrk="0" hangingPunct="0">
              <a:tabLst>
                <a:tab pos="2105025" algn="l"/>
                <a:tab pos="3943350" algn="l"/>
              </a:tabLst>
              <a:defRPr>
                <a:solidFill>
                  <a:schemeClr val="tx1"/>
                </a:solidFill>
                <a:latin typeface="Arial" charset="0"/>
                <a:ea typeface="ＭＳ Ｐゴシック" charset="-128"/>
              </a:defRPr>
            </a:lvl2pPr>
            <a:lvl3pPr marL="1143000" indent="-228600" eaLnBrk="0" hangingPunct="0">
              <a:tabLst>
                <a:tab pos="2105025" algn="l"/>
                <a:tab pos="3943350" algn="l"/>
              </a:tabLst>
              <a:defRPr>
                <a:solidFill>
                  <a:schemeClr val="tx1"/>
                </a:solidFill>
                <a:latin typeface="Arial" charset="0"/>
                <a:ea typeface="ＭＳ Ｐゴシック" charset="-128"/>
              </a:defRPr>
            </a:lvl3pPr>
            <a:lvl4pPr marL="1600200" indent="-228600" eaLnBrk="0" hangingPunct="0">
              <a:tabLst>
                <a:tab pos="2105025" algn="l"/>
                <a:tab pos="3943350" algn="l"/>
              </a:tabLst>
              <a:defRPr>
                <a:solidFill>
                  <a:schemeClr val="tx1"/>
                </a:solidFill>
                <a:latin typeface="Arial" charset="0"/>
                <a:ea typeface="ＭＳ Ｐゴシック" charset="-128"/>
              </a:defRPr>
            </a:lvl4pPr>
            <a:lvl5pPr marL="2057400" indent="-228600" eaLnBrk="0" hangingPunct="0">
              <a:tabLst>
                <a:tab pos="2105025" algn="l"/>
                <a:tab pos="3943350" algn="l"/>
              </a:tabLst>
              <a:defRPr>
                <a:solidFill>
                  <a:schemeClr val="tx1"/>
                </a:solidFill>
                <a:latin typeface="Arial" charset="0"/>
                <a:ea typeface="ＭＳ Ｐゴシック" charset="-128"/>
              </a:defRPr>
            </a:lvl5pPr>
            <a:lvl6pPr marL="2514600" indent="-228600" eaLnBrk="0" fontAlgn="base" hangingPunct="0">
              <a:spcBef>
                <a:spcPct val="0"/>
              </a:spcBef>
              <a:spcAft>
                <a:spcPct val="0"/>
              </a:spcAft>
              <a:tabLst>
                <a:tab pos="2105025" algn="l"/>
                <a:tab pos="3943350" algn="l"/>
              </a:tabLst>
              <a:defRPr>
                <a:solidFill>
                  <a:schemeClr val="tx1"/>
                </a:solidFill>
                <a:latin typeface="Arial" charset="0"/>
                <a:ea typeface="ＭＳ Ｐゴシック" charset="-128"/>
              </a:defRPr>
            </a:lvl6pPr>
            <a:lvl7pPr marL="2971800" indent="-228600" eaLnBrk="0" fontAlgn="base" hangingPunct="0">
              <a:spcBef>
                <a:spcPct val="0"/>
              </a:spcBef>
              <a:spcAft>
                <a:spcPct val="0"/>
              </a:spcAft>
              <a:tabLst>
                <a:tab pos="2105025" algn="l"/>
                <a:tab pos="3943350" algn="l"/>
              </a:tabLst>
              <a:defRPr>
                <a:solidFill>
                  <a:schemeClr val="tx1"/>
                </a:solidFill>
                <a:latin typeface="Arial" charset="0"/>
                <a:ea typeface="ＭＳ Ｐゴシック" charset="-128"/>
              </a:defRPr>
            </a:lvl7pPr>
            <a:lvl8pPr marL="3429000" indent="-228600" eaLnBrk="0" fontAlgn="base" hangingPunct="0">
              <a:spcBef>
                <a:spcPct val="0"/>
              </a:spcBef>
              <a:spcAft>
                <a:spcPct val="0"/>
              </a:spcAft>
              <a:tabLst>
                <a:tab pos="2105025" algn="l"/>
                <a:tab pos="3943350" algn="l"/>
              </a:tabLst>
              <a:defRPr>
                <a:solidFill>
                  <a:schemeClr val="tx1"/>
                </a:solidFill>
                <a:latin typeface="Arial" charset="0"/>
                <a:ea typeface="ＭＳ Ｐゴシック" charset="-128"/>
              </a:defRPr>
            </a:lvl8pPr>
            <a:lvl9pPr marL="3886200" indent="-228600" eaLnBrk="0" fontAlgn="base" hangingPunct="0">
              <a:spcBef>
                <a:spcPct val="0"/>
              </a:spcBef>
              <a:spcAft>
                <a:spcPct val="0"/>
              </a:spcAft>
              <a:tabLst>
                <a:tab pos="2105025" algn="l"/>
                <a:tab pos="3943350" algn="l"/>
              </a:tabLst>
              <a:defRPr>
                <a:solidFill>
                  <a:schemeClr val="tx1"/>
                </a:solidFill>
                <a:latin typeface="Arial" charset="0"/>
                <a:ea typeface="ＭＳ Ｐゴシック" charset="-128"/>
              </a:defRPr>
            </a:lvl9pPr>
          </a:lstStyle>
          <a:p>
            <a:endParaRPr lang="en-US" altLang="en-US" sz="2400"/>
          </a:p>
        </p:txBody>
      </p:sp>
      <p:graphicFrame>
        <p:nvGraphicFramePr>
          <p:cNvPr id="2" name="Object 1"/>
          <p:cNvGraphicFramePr>
            <a:graphicFrameLocks noChangeAspect="1"/>
          </p:cNvGraphicFramePr>
          <p:nvPr>
            <p:extLst>
              <p:ext uri="{D42A27DB-BD31-4B8C-83A1-F6EECF244321}">
                <p14:modId xmlns:p14="http://schemas.microsoft.com/office/powerpoint/2010/main" val="3539251317"/>
              </p:ext>
            </p:extLst>
          </p:nvPr>
        </p:nvGraphicFramePr>
        <p:xfrm>
          <a:off x="2286000" y="5257799"/>
          <a:ext cx="685800" cy="417443"/>
        </p:xfrm>
        <a:graphic>
          <a:graphicData uri="http://schemas.openxmlformats.org/presentationml/2006/ole">
            <mc:AlternateContent xmlns:mc="http://schemas.openxmlformats.org/markup-compatibility/2006">
              <mc:Choice xmlns:v="urn:schemas-microsoft-com:vml" Requires="v">
                <p:oleObj spid="_x0000_s5450" name="Equation" r:id="rId4" imgW="584200" imgH="355600" progId="Equation.DSMT4">
                  <p:embed/>
                </p:oleObj>
              </mc:Choice>
              <mc:Fallback>
                <p:oleObj name="Equation" r:id="rId4" imgW="584200" imgH="355600" progId="Equation.DSMT4">
                  <p:embed/>
                  <p:pic>
                    <p:nvPicPr>
                      <p:cNvPr id="0" name=""/>
                      <p:cNvPicPr/>
                      <p:nvPr/>
                    </p:nvPicPr>
                    <p:blipFill>
                      <a:blip r:embed="rId5"/>
                      <a:stretch>
                        <a:fillRect/>
                      </a:stretch>
                    </p:blipFill>
                    <p:spPr>
                      <a:xfrm>
                        <a:off x="2286000" y="5257799"/>
                        <a:ext cx="685800" cy="417443"/>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947286957"/>
              </p:ext>
            </p:extLst>
          </p:nvPr>
        </p:nvGraphicFramePr>
        <p:xfrm>
          <a:off x="3962400" y="5257799"/>
          <a:ext cx="1752600" cy="532653"/>
        </p:xfrm>
        <a:graphic>
          <a:graphicData uri="http://schemas.openxmlformats.org/presentationml/2006/ole">
            <mc:AlternateContent xmlns:mc="http://schemas.openxmlformats.org/markup-compatibility/2006">
              <mc:Choice xmlns:v="urn:schemas-microsoft-com:vml" Requires="v">
                <p:oleObj spid="_x0000_s5451" name="Equation" r:id="rId6" imgW="1295400" imgH="393700" progId="Equation.DSMT4">
                  <p:embed/>
                </p:oleObj>
              </mc:Choice>
              <mc:Fallback>
                <p:oleObj name="Equation" r:id="rId6" imgW="1295400" imgH="393700" progId="Equation.DSMT4">
                  <p:embed/>
                  <p:pic>
                    <p:nvPicPr>
                      <p:cNvPr id="0" name=""/>
                      <p:cNvPicPr/>
                      <p:nvPr/>
                    </p:nvPicPr>
                    <p:blipFill>
                      <a:blip r:embed="rId7"/>
                      <a:stretch>
                        <a:fillRect/>
                      </a:stretch>
                    </p:blipFill>
                    <p:spPr>
                      <a:xfrm>
                        <a:off x="3962400" y="5257799"/>
                        <a:ext cx="1752600" cy="532653"/>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60707692"/>
              </p:ext>
            </p:extLst>
          </p:nvPr>
        </p:nvGraphicFramePr>
        <p:xfrm>
          <a:off x="2514600" y="3276599"/>
          <a:ext cx="2133600" cy="474133"/>
        </p:xfrm>
        <a:graphic>
          <a:graphicData uri="http://schemas.openxmlformats.org/presentationml/2006/ole">
            <mc:AlternateContent xmlns:mc="http://schemas.openxmlformats.org/markup-compatibility/2006">
              <mc:Choice xmlns:v="urn:schemas-microsoft-com:vml" Requires="v">
                <p:oleObj spid="_x0000_s5452" name="Equation" r:id="rId8" imgW="1600200" imgH="355600" progId="Equation.DSMT4">
                  <p:embed/>
                </p:oleObj>
              </mc:Choice>
              <mc:Fallback>
                <p:oleObj name="Equation" r:id="rId8" imgW="1600200" imgH="355600" progId="Equation.DSMT4">
                  <p:embed/>
                  <p:pic>
                    <p:nvPicPr>
                      <p:cNvPr id="0" name=""/>
                      <p:cNvPicPr/>
                      <p:nvPr/>
                    </p:nvPicPr>
                    <p:blipFill>
                      <a:blip r:embed="rId9"/>
                      <a:stretch>
                        <a:fillRect/>
                      </a:stretch>
                    </p:blipFill>
                    <p:spPr>
                      <a:xfrm>
                        <a:off x="2514600" y="3276599"/>
                        <a:ext cx="2133600" cy="47413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49468280"/>
              </p:ext>
            </p:extLst>
          </p:nvPr>
        </p:nvGraphicFramePr>
        <p:xfrm>
          <a:off x="2514600" y="3733800"/>
          <a:ext cx="2057400" cy="457200"/>
        </p:xfrm>
        <a:graphic>
          <a:graphicData uri="http://schemas.openxmlformats.org/presentationml/2006/ole">
            <mc:AlternateContent xmlns:mc="http://schemas.openxmlformats.org/markup-compatibility/2006">
              <mc:Choice xmlns:v="urn:schemas-microsoft-com:vml" Requires="v">
                <p:oleObj spid="_x0000_s5453" name="Equation" r:id="rId10" imgW="1600200" imgH="355600" progId="Equation.DSMT4">
                  <p:embed/>
                </p:oleObj>
              </mc:Choice>
              <mc:Fallback>
                <p:oleObj name="Equation" r:id="rId10" imgW="1600200" imgH="355600" progId="Equation.DSMT4">
                  <p:embed/>
                  <p:pic>
                    <p:nvPicPr>
                      <p:cNvPr id="0" name=""/>
                      <p:cNvPicPr/>
                      <p:nvPr/>
                    </p:nvPicPr>
                    <p:blipFill>
                      <a:blip r:embed="rId11"/>
                      <a:stretch>
                        <a:fillRect/>
                      </a:stretch>
                    </p:blipFill>
                    <p:spPr>
                      <a:xfrm>
                        <a:off x="2514600" y="3733800"/>
                        <a:ext cx="2057400" cy="4572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03104206"/>
              </p:ext>
            </p:extLst>
          </p:nvPr>
        </p:nvGraphicFramePr>
        <p:xfrm>
          <a:off x="1676400" y="6019799"/>
          <a:ext cx="990600" cy="639763"/>
        </p:xfrm>
        <a:graphic>
          <a:graphicData uri="http://schemas.openxmlformats.org/presentationml/2006/ole">
            <mc:AlternateContent xmlns:mc="http://schemas.openxmlformats.org/markup-compatibility/2006">
              <mc:Choice xmlns:v="urn:schemas-microsoft-com:vml" Requires="v">
                <p:oleObj spid="_x0000_s5454" name="Equation" r:id="rId12" imgW="609600" imgH="393700" progId="Equation.DSMT4">
                  <p:embed/>
                </p:oleObj>
              </mc:Choice>
              <mc:Fallback>
                <p:oleObj name="Equation" r:id="rId12" imgW="609600" imgH="393700" progId="Equation.DSMT4">
                  <p:embed/>
                  <p:pic>
                    <p:nvPicPr>
                      <p:cNvPr id="0" name=""/>
                      <p:cNvPicPr/>
                      <p:nvPr/>
                    </p:nvPicPr>
                    <p:blipFill>
                      <a:blip r:embed="rId13"/>
                      <a:stretch>
                        <a:fillRect/>
                      </a:stretch>
                    </p:blipFill>
                    <p:spPr>
                      <a:xfrm>
                        <a:off x="1676400" y="6019799"/>
                        <a:ext cx="990600" cy="639763"/>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ea typeface="ＭＳ Ｐゴシック" charset="-128"/>
              </a:rPr>
              <a:t>The Kruskal-Wallis </a:t>
            </a:r>
            <a:r>
              <a:rPr lang="en-US" altLang="en-US" i="1" smtClean="0">
                <a:ea typeface="ＭＳ Ｐゴシック" charset="-128"/>
              </a:rPr>
              <a:t>H</a:t>
            </a:r>
            <a:r>
              <a:rPr lang="en-US" altLang="en-US" smtClean="0">
                <a:ea typeface="ＭＳ Ｐゴシック" charset="-128"/>
              </a:rPr>
              <a:t> Test</a:t>
            </a:r>
          </a:p>
        </p:txBody>
      </p:sp>
      <p:sp>
        <p:nvSpPr>
          <p:cNvPr id="32771" name="Content Placeholder 2"/>
          <p:cNvSpPr>
            <a:spLocks noGrp="1"/>
          </p:cNvSpPr>
          <p:nvPr>
            <p:ph idx="1"/>
          </p:nvPr>
        </p:nvSpPr>
        <p:spPr/>
        <p:txBody>
          <a:bodyPr/>
          <a:lstStyle/>
          <a:p>
            <a:pPr marL="0" indent="0" eaLnBrk="1" hangingPunct="1">
              <a:buNone/>
            </a:pPr>
            <a:r>
              <a:rPr lang="en-US" altLang="en-US" sz="2000" dirty="0" err="1" smtClean="0">
                <a:ea typeface="ＭＳ Ｐゴシック" charset="-128"/>
              </a:rPr>
              <a:t>Kruskal</a:t>
            </a:r>
            <a:r>
              <a:rPr lang="en-US" altLang="en-US" sz="2000" dirty="0" smtClean="0">
                <a:ea typeface="ＭＳ Ｐゴシック" charset="-128"/>
              </a:rPr>
              <a:t>-Wallis </a:t>
            </a:r>
            <a:r>
              <a:rPr lang="en-US" altLang="en-US" sz="2000" i="1" dirty="0" smtClean="0">
                <a:ea typeface="ＭＳ Ｐゴシック" charset="-128"/>
              </a:rPr>
              <a:t>H</a:t>
            </a:r>
            <a:r>
              <a:rPr lang="en-US" altLang="en-US" sz="2000" dirty="0" smtClean="0">
                <a:ea typeface="ＭＳ Ｐゴシック" charset="-128"/>
              </a:rPr>
              <a:t> test – statistical procedure used to determine whether the total ranks in two or more independent groups are significantly different. The </a:t>
            </a:r>
            <a:r>
              <a:rPr lang="en-US" altLang="en-US" sz="2000" dirty="0" err="1" smtClean="0">
                <a:ea typeface="ＭＳ Ｐゴシック" charset="-128"/>
              </a:rPr>
              <a:t>Kruskal</a:t>
            </a:r>
            <a:r>
              <a:rPr lang="en-US" altLang="en-US" sz="2000" dirty="0" smtClean="0">
                <a:ea typeface="ＭＳ Ｐゴシック" charset="-128"/>
              </a:rPr>
              <a:t>-Wallis</a:t>
            </a:r>
            <a:r>
              <a:rPr lang="en-US" altLang="en-US" sz="2000" i="1" dirty="0" smtClean="0">
                <a:ea typeface="ＭＳ Ｐゴシック" charset="-128"/>
              </a:rPr>
              <a:t> H </a:t>
            </a:r>
            <a:r>
              <a:rPr lang="en-US" altLang="en-US" sz="2000" dirty="0" smtClean="0">
                <a:ea typeface="ＭＳ Ｐゴシック" charset="-128"/>
              </a:rPr>
              <a:t>test is used as a nonparametric alternative to the one-way between-subjects ANOVA</a:t>
            </a:r>
          </a:p>
          <a:p>
            <a:pPr marL="0" indent="0" eaLnBrk="1" hangingPunct="1">
              <a:buNone/>
            </a:pPr>
            <a:endParaRPr lang="en-US" altLang="en-US" sz="2000" dirty="0" smtClean="0">
              <a:ea typeface="ＭＳ Ｐゴシック" charset="-128"/>
            </a:endParaRPr>
          </a:p>
          <a:p>
            <a:pPr marL="0" indent="0" eaLnBrk="1" hangingPunct="1">
              <a:buNone/>
            </a:pPr>
            <a:r>
              <a:rPr lang="en-US" altLang="en-US" sz="2000" dirty="0" smtClean="0">
                <a:ea typeface="ＭＳ Ｐゴシック" charset="-128"/>
              </a:rPr>
              <a:t>To compute the </a:t>
            </a:r>
            <a:r>
              <a:rPr lang="en-US" altLang="en-US" sz="2000" dirty="0" err="1" smtClean="0">
                <a:ea typeface="ＭＳ Ｐゴシック" charset="-128"/>
              </a:rPr>
              <a:t>Kruskal</a:t>
            </a:r>
            <a:r>
              <a:rPr lang="en-US" altLang="en-US" sz="2000" dirty="0" smtClean="0">
                <a:ea typeface="ＭＳ Ｐゴシック" charset="-128"/>
              </a:rPr>
              <a:t>-Wallis </a:t>
            </a:r>
            <a:r>
              <a:rPr lang="en-US" altLang="en-US" sz="2000" i="1" dirty="0" smtClean="0">
                <a:ea typeface="ＭＳ Ｐゴシック" charset="-128"/>
              </a:rPr>
              <a:t>H</a:t>
            </a:r>
            <a:r>
              <a:rPr lang="en-US" altLang="en-US" sz="2000" dirty="0" smtClean="0">
                <a:ea typeface="ＭＳ Ｐゴシック" charset="-128"/>
              </a:rPr>
              <a:t> test:</a:t>
            </a:r>
          </a:p>
          <a:p>
            <a:pPr lvl="1" eaLnBrk="1" hangingPunct="1"/>
            <a:r>
              <a:rPr lang="en-US" altLang="en-US" sz="1600" dirty="0" smtClean="0"/>
              <a:t>Step 1: Combine scores from each group and rank them in numerical order</a:t>
            </a:r>
          </a:p>
          <a:p>
            <a:pPr lvl="1" eaLnBrk="1" hangingPunct="1"/>
            <a:r>
              <a:rPr lang="en-US" altLang="en-US" sz="1600" dirty="0" smtClean="0"/>
              <a:t>Step 2: Sum the ranks for each group</a:t>
            </a:r>
          </a:p>
          <a:p>
            <a:pPr lvl="1" eaLnBrk="1" hangingPunct="1"/>
            <a:r>
              <a:rPr lang="en-US" altLang="en-US" sz="1600" dirty="0" smtClean="0"/>
              <a:t>Step 3: Compute the test statistic (</a:t>
            </a:r>
            <a:r>
              <a:rPr lang="en-US" altLang="en-US" sz="1600" i="1" dirty="0" smtClean="0"/>
              <a:t>H</a:t>
            </a:r>
            <a:r>
              <a:rPr lang="en-US" altLang="en-US" sz="1600" dirty="0" smtClean="0"/>
              <a:t>)</a:t>
            </a:r>
          </a:p>
          <a:p>
            <a:pPr marL="0" indent="0" eaLnBrk="1" hangingPunct="1">
              <a:buNone/>
            </a:pPr>
            <a:endParaRPr lang="en-US" altLang="en-US" sz="2000" dirty="0" smtClean="0">
              <a:ea typeface="ＭＳ Ｐゴシック" charset="-128"/>
            </a:endParaRPr>
          </a:p>
          <a:p>
            <a:pPr marL="0" indent="0" eaLnBrk="1" hangingPunct="1">
              <a:buNone/>
            </a:pPr>
            <a:r>
              <a:rPr lang="en-US" altLang="en-US" sz="2000" dirty="0" smtClean="0">
                <a:ea typeface="ＭＳ Ｐゴシック" charset="-128"/>
              </a:rPr>
              <a:t>Null is that the sum of ranks in each group do not differ; alternative is that they do differ in each group</a:t>
            </a:r>
          </a:p>
          <a:p>
            <a:pPr lvl="1" eaLnBrk="1" hangingPunct="1"/>
            <a:r>
              <a:rPr lang="en-US" altLang="en-US" sz="1600" dirty="0" smtClean="0"/>
              <a:t>When the null is true and </a:t>
            </a:r>
            <a:r>
              <a:rPr lang="en-US" altLang="en-US" sz="1600" i="1" dirty="0" smtClean="0"/>
              <a:t>n</a:t>
            </a:r>
            <a:r>
              <a:rPr lang="en-US" altLang="en-US" sz="1600" dirty="0" smtClean="0"/>
              <a:t> is greater than or equal to 5 per group, test statistic is approximately normally distributed as a chi-square with </a:t>
            </a:r>
            <a:r>
              <a:rPr lang="en-US" altLang="en-US" sz="1600" i="1" dirty="0" smtClean="0"/>
              <a:t>k</a:t>
            </a:r>
            <a:r>
              <a:rPr lang="en-US" altLang="en-US" sz="1600" dirty="0" smtClean="0"/>
              <a:t> – 1 degrees of freedom.</a:t>
            </a:r>
          </a:p>
        </p:txBody>
      </p:sp>
      <p:sp>
        <p:nvSpPr>
          <p:cNvPr id="327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CA5FA58-19EE-41B3-8FEB-0EBE46993A18}" type="slidenum">
              <a:rPr lang="en-US" altLang="en-US" smtClean="0">
                <a:solidFill>
                  <a:srgbClr val="898989"/>
                </a:solidFill>
              </a:rPr>
              <a:pPr eaLnBrk="1" hangingPunct="1"/>
              <a:t>23</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z="2800" smtClean="0">
                <a:ea typeface="ＭＳ Ｐゴシック" charset="-128"/>
              </a:rPr>
              <a:t>Example 18.5: The Kruskal-Wallis </a:t>
            </a:r>
            <a:r>
              <a:rPr lang="en-US" altLang="en-US" sz="2800" i="1" smtClean="0">
                <a:ea typeface="ＭＳ Ｐゴシック" charset="-128"/>
              </a:rPr>
              <a:t>H</a:t>
            </a:r>
            <a:r>
              <a:rPr lang="en-US" altLang="en-US" sz="2800" smtClean="0">
                <a:ea typeface="ＭＳ Ｐゴシック" charset="-128"/>
              </a:rPr>
              <a:t> Test </a:t>
            </a:r>
          </a:p>
        </p:txBody>
      </p:sp>
      <p:sp>
        <p:nvSpPr>
          <p:cNvPr id="33795" name="Content Placeholder 2"/>
          <p:cNvSpPr>
            <a:spLocks noGrp="1"/>
          </p:cNvSpPr>
          <p:nvPr>
            <p:ph idx="1"/>
          </p:nvPr>
        </p:nvSpPr>
        <p:spPr>
          <a:xfrm>
            <a:off x="304800" y="1676400"/>
            <a:ext cx="8610600" cy="1981200"/>
          </a:xfrm>
        </p:spPr>
        <p:txBody>
          <a:bodyPr/>
          <a:lstStyle/>
          <a:p>
            <a:pPr marL="0" indent="0" eaLnBrk="1" hangingPunct="1">
              <a:buNone/>
            </a:pPr>
            <a:r>
              <a:rPr lang="en-US" altLang="en-US" sz="2000" dirty="0" smtClean="0">
                <a:ea typeface="ＭＳ Ｐゴシック" charset="-128"/>
              </a:rPr>
              <a:t>A researcher asks a sample of 15 students (</a:t>
            </a:r>
            <a:r>
              <a:rPr lang="en-US" altLang="en-US" sz="2000" i="1" dirty="0" smtClean="0">
                <a:ea typeface="ＭＳ Ｐゴシック" charset="-128"/>
              </a:rPr>
              <a:t>n</a:t>
            </a:r>
            <a:r>
              <a:rPr lang="en-US" altLang="en-US" sz="2000" dirty="0" smtClean="0">
                <a:ea typeface="ＭＳ Ｐゴシック" charset="-128"/>
              </a:rPr>
              <a:t> = 5 per group) to view and rate how effectively they think one of three short video clips promote safe driving. The participants rated these clips from 1 (not effective at all) to 100 (very effective). Table 18.12 lists the ratings by participants in each group. Test whether ratings differ between groups using the </a:t>
            </a:r>
            <a:r>
              <a:rPr lang="en-US" altLang="en-US" sz="2000" dirty="0" err="1" smtClean="0">
                <a:ea typeface="ＭＳ Ｐゴシック" charset="-128"/>
              </a:rPr>
              <a:t>Kruskal</a:t>
            </a:r>
            <a:r>
              <a:rPr lang="en-US" altLang="en-US" sz="2000" dirty="0" smtClean="0">
                <a:ea typeface="ＭＳ Ｐゴシック" charset="-128"/>
              </a:rPr>
              <a:t>-Wallis </a:t>
            </a:r>
            <a:r>
              <a:rPr lang="en-US" altLang="en-US" sz="2000" i="1" dirty="0" smtClean="0">
                <a:ea typeface="ＭＳ Ｐゴシック" charset="-128"/>
              </a:rPr>
              <a:t>H</a:t>
            </a:r>
            <a:r>
              <a:rPr lang="en-US" altLang="en-US" sz="2000" dirty="0" smtClean="0">
                <a:ea typeface="ＭＳ Ｐゴシック" charset="-128"/>
              </a:rPr>
              <a:t> test at a .05 level of significance</a:t>
            </a: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65C5FA1-1AFF-4397-B218-F4277F0BA01E}" type="slidenum">
              <a:rPr lang="en-US" altLang="en-US" smtClean="0">
                <a:solidFill>
                  <a:srgbClr val="898989"/>
                </a:solidFill>
              </a:rPr>
              <a:pPr eaLnBrk="1" hangingPunct="1"/>
              <a:t>24</a:t>
            </a:fld>
            <a:endParaRPr lang="en-US" altLang="en-US" smtClean="0">
              <a:solidFill>
                <a:srgbClr val="898989"/>
              </a:solidFill>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733800"/>
            <a:ext cx="588645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sz="2800" smtClean="0">
                <a:ea typeface="ＭＳ Ｐゴシック" charset="-128"/>
              </a:rPr>
              <a:t>Example 18.5: The Kruskal-Wallis </a:t>
            </a:r>
            <a:r>
              <a:rPr lang="en-US" altLang="en-US" sz="2800" i="1" smtClean="0">
                <a:ea typeface="ＭＳ Ｐゴシック" charset="-128"/>
              </a:rPr>
              <a:t>H</a:t>
            </a:r>
            <a:r>
              <a:rPr lang="en-US" altLang="en-US" sz="2800" smtClean="0">
                <a:ea typeface="ＭＳ Ｐゴシック" charset="-128"/>
              </a:rPr>
              <a:t> Test (cont.) </a:t>
            </a:r>
          </a:p>
        </p:txBody>
      </p:sp>
      <p:sp>
        <p:nvSpPr>
          <p:cNvPr id="34819" name="Content Placeholder 2"/>
          <p:cNvSpPr>
            <a:spLocks noGrp="1"/>
          </p:cNvSpPr>
          <p:nvPr>
            <p:ph idx="1"/>
          </p:nvPr>
        </p:nvSpPr>
        <p:spPr>
          <a:xfrm>
            <a:off x="228600" y="1524000"/>
            <a:ext cx="4343400" cy="1143000"/>
          </a:xfrm>
        </p:spPr>
        <p:txBody>
          <a:bodyPr/>
          <a:lstStyle/>
          <a:p>
            <a:pPr marL="0" indent="0" eaLnBrk="1" hangingPunct="1">
              <a:buNone/>
            </a:pPr>
            <a:r>
              <a:rPr lang="en-US" altLang="en-US" sz="1800" dirty="0" smtClean="0">
                <a:ea typeface="ＭＳ Ｐゴシック" charset="-128"/>
              </a:rPr>
              <a:t>Step 1: Combine scores from each group and rank them in numerical order</a:t>
            </a:r>
          </a:p>
        </p:txBody>
      </p:sp>
      <p:sp>
        <p:nvSpPr>
          <p:cNvPr id="34821" name="Content Placeholder 2"/>
          <p:cNvSpPr txBox="1">
            <a:spLocks/>
          </p:cNvSpPr>
          <p:nvPr/>
        </p:nvSpPr>
        <p:spPr bwMode="auto">
          <a:xfrm>
            <a:off x="5181600" y="1524000"/>
            <a:ext cx="381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a:spcBef>
                <a:spcPct val="20000"/>
              </a:spcBef>
              <a:buSzPct val="90000"/>
            </a:pPr>
            <a:r>
              <a:rPr lang="en-US" altLang="en-US" dirty="0" smtClean="0"/>
              <a:t>Step </a:t>
            </a:r>
            <a:r>
              <a:rPr lang="en-US" altLang="en-US" dirty="0"/>
              <a:t>2: Sum the ranks for each group (this will be test statistic)</a:t>
            </a:r>
          </a:p>
        </p:txBody>
      </p:sp>
      <p:sp>
        <p:nvSpPr>
          <p:cNvPr id="34822"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1C15AFF-05EF-4515-9C11-9258D972A478}" type="slidenum">
              <a:rPr lang="en-US" altLang="en-US" smtClean="0">
                <a:solidFill>
                  <a:srgbClr val="898989"/>
                </a:solidFill>
              </a:rPr>
              <a:pPr eaLnBrk="1" hangingPunct="1"/>
              <a:t>25</a:t>
            </a:fld>
            <a:endParaRPr lang="en-US" altLang="en-US" smtClean="0">
              <a:solidFill>
                <a:srgbClr val="898989"/>
              </a:solidFill>
            </a:endParaRPr>
          </a:p>
        </p:txBody>
      </p:sp>
      <p:sp>
        <p:nvSpPr>
          <p:cNvPr id="8" name="Footer Placeholder 4"/>
          <p:cNvSpPr txBox="1">
            <a:spLocks/>
          </p:cNvSpPr>
          <p:nvPr/>
        </p:nvSpPr>
        <p:spPr bwMode="auto">
          <a:xfrm>
            <a:off x="3124200" y="6492875"/>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800" kern="1200">
                <a:solidFill>
                  <a:schemeClr val="tx1"/>
                </a:solidFill>
                <a:latin typeface="Arial" charset="0"/>
                <a:ea typeface="ＭＳ Ｐゴシック" charset="-128"/>
                <a:cs typeface="+mn-cs"/>
              </a:defRPr>
            </a:lvl1pPr>
            <a:lvl2pPr marL="742950" indent="-28575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1143000" indent="-2286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600200" indent="-228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2057400" indent="-2286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ＭＳ Ｐゴシック"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ＭＳ Ｐゴシック"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ＭＳ Ｐゴシック"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ＭＳ Ｐゴシック" charset="-128"/>
                <a:cs typeface="+mn-cs"/>
              </a:defRPr>
            </a:lvl9pPr>
          </a:lstStyle>
          <a:p>
            <a:pPr eaLnBrk="1" hangingPunct="1"/>
            <a:r>
              <a:rPr lang="en-US" altLang="en-US" smtClean="0">
                <a:solidFill>
                  <a:srgbClr val="898989"/>
                </a:solidFill>
              </a:rPr>
              <a:t>© 2014 SAGE Publications</a:t>
            </a:r>
            <a:endParaRPr lang="en-US" altLang="en-US" dirty="0" smtClean="0">
              <a:solidFill>
                <a:srgbClr val="898989"/>
              </a:solidFill>
            </a:endParaRPr>
          </a:p>
        </p:txBody>
      </p:sp>
      <p:pic>
        <p:nvPicPr>
          <p:cNvPr id="2" name="Picture 1" descr="Privitera_2e_Table 18.13.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362200"/>
            <a:ext cx="6032500" cy="4114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381000" y="685800"/>
            <a:ext cx="8229600" cy="838200"/>
          </a:xfrm>
        </p:spPr>
        <p:txBody>
          <a:bodyPr/>
          <a:lstStyle/>
          <a:p>
            <a:pPr eaLnBrk="1" hangingPunct="1"/>
            <a:r>
              <a:rPr lang="en-US" altLang="en-US" sz="2800" dirty="0" smtClean="0">
                <a:ea typeface="ＭＳ Ｐゴシック" charset="-128"/>
              </a:rPr>
              <a:t>Example 18.5: The </a:t>
            </a:r>
            <a:r>
              <a:rPr lang="en-US" altLang="en-US" sz="2800" dirty="0" err="1" smtClean="0">
                <a:ea typeface="ＭＳ Ｐゴシック" charset="-128"/>
              </a:rPr>
              <a:t>Kruskal</a:t>
            </a:r>
            <a:r>
              <a:rPr lang="en-US" altLang="en-US" sz="2800" dirty="0" smtClean="0">
                <a:ea typeface="ＭＳ Ｐゴシック" charset="-128"/>
              </a:rPr>
              <a:t>-Wallis </a:t>
            </a:r>
            <a:r>
              <a:rPr lang="en-US" altLang="en-US" sz="2800" i="1" dirty="0" smtClean="0">
                <a:ea typeface="ＭＳ Ｐゴシック" charset="-128"/>
              </a:rPr>
              <a:t>H</a:t>
            </a:r>
            <a:r>
              <a:rPr lang="en-US" altLang="en-US" sz="2800" dirty="0" smtClean="0">
                <a:ea typeface="ＭＳ Ｐゴシック" charset="-128"/>
              </a:rPr>
              <a:t> Test (cont.) </a:t>
            </a:r>
          </a:p>
        </p:txBody>
      </p:sp>
      <p:sp>
        <p:nvSpPr>
          <p:cNvPr id="1029" name="Content Placeholder 2"/>
          <p:cNvSpPr>
            <a:spLocks noGrp="1"/>
          </p:cNvSpPr>
          <p:nvPr>
            <p:ph idx="1"/>
          </p:nvPr>
        </p:nvSpPr>
        <p:spPr>
          <a:xfrm>
            <a:off x="457200" y="1524000"/>
            <a:ext cx="4191000" cy="4454525"/>
          </a:xfrm>
        </p:spPr>
        <p:txBody>
          <a:bodyPr/>
          <a:lstStyle/>
          <a:p>
            <a:pPr marL="0" indent="0" eaLnBrk="1" hangingPunct="1">
              <a:buNone/>
            </a:pPr>
            <a:r>
              <a:rPr lang="en-US" altLang="en-US" sz="2000" dirty="0" smtClean="0">
                <a:ea typeface="ＭＳ Ｐゴシック" charset="-128"/>
              </a:rPr>
              <a:t>Step 3: Compute the test statistic (</a:t>
            </a:r>
            <a:r>
              <a:rPr lang="en-US" altLang="en-US" sz="2000" i="1" dirty="0" smtClean="0">
                <a:ea typeface="ＭＳ Ｐゴシック" charset="-128"/>
              </a:rPr>
              <a:t>H</a:t>
            </a:r>
            <a:r>
              <a:rPr lang="en-US" altLang="en-US" sz="2000" dirty="0" smtClean="0">
                <a:ea typeface="ＭＳ Ｐゴシック" charset="-128"/>
              </a:rPr>
              <a:t>)</a:t>
            </a:r>
          </a:p>
          <a:p>
            <a:pPr lvl="1" eaLnBrk="1" hangingPunct="1"/>
            <a:r>
              <a:rPr lang="en-US" altLang="en-US" sz="1400" dirty="0" smtClean="0"/>
              <a:t>The formula is:</a:t>
            </a:r>
          </a:p>
          <a:p>
            <a:pPr lvl="2" eaLnBrk="1" hangingPunct="1"/>
            <a:r>
              <a:rPr lang="en-US" altLang="en-US" sz="1500" dirty="0" smtClean="0"/>
              <a:t> </a:t>
            </a:r>
          </a:p>
          <a:p>
            <a:pPr marL="457200" lvl="1" indent="0" eaLnBrk="1" hangingPunct="1">
              <a:buNone/>
            </a:pPr>
            <a:r>
              <a:rPr lang="en-US" altLang="en-US" sz="1800" dirty="0" smtClean="0"/>
              <a:t> </a:t>
            </a:r>
          </a:p>
          <a:p>
            <a:pPr lvl="1" eaLnBrk="1" hangingPunct="1"/>
            <a:r>
              <a:rPr lang="en-US" altLang="en-US" sz="1400" dirty="0" smtClean="0"/>
              <a:t>The test statistic is:</a:t>
            </a:r>
          </a:p>
          <a:p>
            <a:pPr lvl="2" eaLnBrk="1" hangingPunct="1"/>
            <a:r>
              <a:rPr lang="en-US" altLang="en-US" sz="1500" dirty="0" smtClean="0"/>
              <a:t> </a:t>
            </a:r>
            <a:endParaRPr lang="en-US" altLang="en-US" sz="1600" dirty="0" smtClean="0"/>
          </a:p>
          <a:p>
            <a:pPr lvl="2" eaLnBrk="1" hangingPunct="1"/>
            <a:r>
              <a:rPr lang="en-US" altLang="en-US" sz="1600" dirty="0" smtClean="0"/>
              <a:t>  </a:t>
            </a:r>
          </a:p>
          <a:p>
            <a:pPr lvl="2" eaLnBrk="1" hangingPunct="1"/>
            <a:r>
              <a:rPr lang="en-US" altLang="en-US" sz="1600" dirty="0" smtClean="0"/>
              <a:t> </a:t>
            </a:r>
          </a:p>
          <a:p>
            <a:pPr lvl="2" eaLnBrk="1" hangingPunct="1"/>
            <a:r>
              <a:rPr lang="en-US" altLang="en-US" sz="1600" dirty="0" smtClean="0"/>
              <a:t> </a:t>
            </a:r>
          </a:p>
        </p:txBody>
      </p:sp>
      <p:graphicFrame>
        <p:nvGraphicFramePr>
          <p:cNvPr id="1026" name="Object 2"/>
          <p:cNvGraphicFramePr>
            <a:graphicFrameLocks noChangeAspect="1"/>
          </p:cNvGraphicFramePr>
          <p:nvPr/>
        </p:nvGraphicFramePr>
        <p:xfrm>
          <a:off x="1600200" y="2438400"/>
          <a:ext cx="1981200" cy="420688"/>
        </p:xfrm>
        <a:graphic>
          <a:graphicData uri="http://schemas.openxmlformats.org/presentationml/2006/ole">
            <mc:AlternateContent xmlns:mc="http://schemas.openxmlformats.org/markup-compatibility/2006">
              <mc:Choice xmlns:v="urn:schemas-microsoft-com:vml" Requires="v">
                <p:oleObj spid="_x0000_s1356" name="Equation" r:id="rId4" imgW="2095500" imgH="444500" progId="Equation.3">
                  <p:embed/>
                </p:oleObj>
              </mc:Choice>
              <mc:Fallback>
                <p:oleObj name="Equation" r:id="rId4" imgW="20955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438400"/>
                        <a:ext cx="19812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027" name="Object 3"/>
          <p:cNvGraphicFramePr>
            <a:graphicFrameLocks noChangeAspect="1"/>
          </p:cNvGraphicFramePr>
          <p:nvPr>
            <p:extLst>
              <p:ext uri="{D42A27DB-BD31-4B8C-83A1-F6EECF244321}">
                <p14:modId xmlns:p14="http://schemas.microsoft.com/office/powerpoint/2010/main" val="625328891"/>
              </p:ext>
            </p:extLst>
          </p:nvPr>
        </p:nvGraphicFramePr>
        <p:xfrm>
          <a:off x="1676400" y="3352800"/>
          <a:ext cx="3292475" cy="457200"/>
        </p:xfrm>
        <a:graphic>
          <a:graphicData uri="http://schemas.openxmlformats.org/presentationml/2006/ole">
            <mc:AlternateContent xmlns:mc="http://schemas.openxmlformats.org/markup-compatibility/2006">
              <mc:Choice xmlns:v="urn:schemas-microsoft-com:vml" Requires="v">
                <p:oleObj spid="_x0000_s1357" name="Equation" r:id="rId6" imgW="3009900" imgH="444500" progId="Equation.3">
                  <p:embed/>
                </p:oleObj>
              </mc:Choice>
              <mc:Fallback>
                <p:oleObj name="Equation" r:id="rId6" imgW="3009900" imgH="4445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352800"/>
                        <a:ext cx="329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031" name="Content Placeholder 2"/>
          <p:cNvSpPr txBox="1">
            <a:spLocks/>
          </p:cNvSpPr>
          <p:nvPr/>
        </p:nvSpPr>
        <p:spPr bwMode="auto">
          <a:xfrm>
            <a:off x="4800600" y="1447800"/>
            <a:ext cx="38100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200150" indent="-28575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lvl="1" eaLnBrk="1" hangingPunct="1">
              <a:spcBef>
                <a:spcPct val="20000"/>
              </a:spcBef>
              <a:buFont typeface="Arial" charset="0"/>
              <a:buChar char="•"/>
            </a:pPr>
            <a:r>
              <a:rPr lang="en-US" altLang="en-US">
                <a:solidFill>
                  <a:srgbClr val="660066"/>
                </a:solidFill>
              </a:rPr>
              <a:t>The </a:t>
            </a:r>
            <a:r>
              <a:rPr lang="en-US" altLang="en-US" i="1">
                <a:solidFill>
                  <a:srgbClr val="660066"/>
                </a:solidFill>
              </a:rPr>
              <a:t>df</a:t>
            </a:r>
            <a:r>
              <a:rPr lang="en-US" altLang="en-US">
                <a:solidFill>
                  <a:srgbClr val="660066"/>
                </a:solidFill>
              </a:rPr>
              <a:t> are 3 – 1 = 2</a:t>
            </a:r>
          </a:p>
          <a:p>
            <a:pPr lvl="1" eaLnBrk="1" hangingPunct="1">
              <a:spcBef>
                <a:spcPct val="20000"/>
              </a:spcBef>
              <a:buFont typeface="Arial" charset="0"/>
              <a:buChar char="•"/>
            </a:pPr>
            <a:r>
              <a:rPr lang="en-US" altLang="en-US">
                <a:solidFill>
                  <a:srgbClr val="660066"/>
                </a:solidFill>
              </a:rPr>
              <a:t>Critical value is 5.99</a:t>
            </a:r>
          </a:p>
          <a:p>
            <a:pPr lvl="1" eaLnBrk="1" hangingPunct="1">
              <a:spcBef>
                <a:spcPct val="20000"/>
              </a:spcBef>
              <a:buFont typeface="Arial" charset="0"/>
              <a:buChar char="•"/>
            </a:pPr>
            <a:r>
              <a:rPr lang="en-US" altLang="en-US">
                <a:solidFill>
                  <a:srgbClr val="660066"/>
                </a:solidFill>
              </a:rPr>
              <a:t>Test statistic 7.28 exceeds 5.99</a:t>
            </a:r>
          </a:p>
          <a:p>
            <a:pPr lvl="1" eaLnBrk="1" hangingPunct="1">
              <a:spcBef>
                <a:spcPct val="20000"/>
              </a:spcBef>
              <a:buFont typeface="Arial" charset="0"/>
              <a:buChar char="•"/>
            </a:pPr>
            <a:r>
              <a:rPr lang="en-US" altLang="en-US">
                <a:solidFill>
                  <a:srgbClr val="660066"/>
                </a:solidFill>
              </a:rPr>
              <a:t>Reject the null hypothesis</a:t>
            </a:r>
          </a:p>
          <a:p>
            <a:pPr lvl="2" eaLnBrk="1" hangingPunct="1">
              <a:spcBef>
                <a:spcPct val="20000"/>
              </a:spcBef>
              <a:buFont typeface="Arial" charset="0"/>
              <a:buChar char="•"/>
            </a:pPr>
            <a:r>
              <a:rPr lang="en-US" altLang="en-US" sz="1600">
                <a:solidFill>
                  <a:srgbClr val="FF6600"/>
                </a:solidFill>
              </a:rPr>
              <a:t>Rankings of three save driving video clips were significantly different</a:t>
            </a:r>
          </a:p>
        </p:txBody>
      </p:sp>
      <p:sp>
        <p:nvSpPr>
          <p:cNvPr id="1032"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A6E6808-7CB7-4100-937B-35C64188A0DA}" type="slidenum">
              <a:rPr lang="en-US" altLang="en-US" smtClean="0">
                <a:solidFill>
                  <a:srgbClr val="898989"/>
                </a:solidFill>
              </a:rPr>
              <a:pPr eaLnBrk="1" hangingPunct="1"/>
              <a:t>26</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784940456"/>
              </p:ext>
            </p:extLst>
          </p:nvPr>
        </p:nvGraphicFramePr>
        <p:xfrm>
          <a:off x="1676400" y="3810000"/>
          <a:ext cx="2209800" cy="265176"/>
        </p:xfrm>
        <a:graphic>
          <a:graphicData uri="http://schemas.openxmlformats.org/presentationml/2006/ole">
            <mc:AlternateContent xmlns:mc="http://schemas.openxmlformats.org/markup-compatibility/2006">
              <mc:Choice xmlns:v="urn:schemas-microsoft-com:vml" Requires="v">
                <p:oleObj spid="_x0000_s1358" name="Equation" r:id="rId8" imgW="1587500" imgH="190500" progId="Equation.DSMT4">
                  <p:embed/>
                </p:oleObj>
              </mc:Choice>
              <mc:Fallback>
                <p:oleObj name="Equation" r:id="rId8" imgW="1587500" imgH="190500" progId="Equation.DSMT4">
                  <p:embed/>
                  <p:pic>
                    <p:nvPicPr>
                      <p:cNvPr id="0" name=""/>
                      <p:cNvPicPr/>
                      <p:nvPr/>
                    </p:nvPicPr>
                    <p:blipFill>
                      <a:blip r:embed="rId9"/>
                      <a:stretch>
                        <a:fillRect/>
                      </a:stretch>
                    </p:blipFill>
                    <p:spPr>
                      <a:xfrm>
                        <a:off x="1676400" y="3810000"/>
                        <a:ext cx="2209800" cy="265176"/>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9278941"/>
              </p:ext>
            </p:extLst>
          </p:nvPr>
        </p:nvGraphicFramePr>
        <p:xfrm>
          <a:off x="1676400" y="4114800"/>
          <a:ext cx="990600" cy="228600"/>
        </p:xfrm>
        <a:graphic>
          <a:graphicData uri="http://schemas.openxmlformats.org/presentationml/2006/ole">
            <mc:AlternateContent xmlns:mc="http://schemas.openxmlformats.org/markup-compatibility/2006">
              <mc:Choice xmlns:v="urn:schemas-microsoft-com:vml" Requires="v">
                <p:oleObj spid="_x0000_s1359" name="Equation" r:id="rId10" imgW="660400" imgH="152400" progId="Equation.DSMT4">
                  <p:embed/>
                </p:oleObj>
              </mc:Choice>
              <mc:Fallback>
                <p:oleObj name="Equation" r:id="rId10" imgW="660400" imgH="152400" progId="Equation.DSMT4">
                  <p:embed/>
                  <p:pic>
                    <p:nvPicPr>
                      <p:cNvPr id="0" name=""/>
                      <p:cNvPicPr/>
                      <p:nvPr/>
                    </p:nvPicPr>
                    <p:blipFill>
                      <a:blip r:embed="rId11"/>
                      <a:stretch>
                        <a:fillRect/>
                      </a:stretch>
                    </p:blipFill>
                    <p:spPr>
                      <a:xfrm>
                        <a:off x="1676400" y="4114800"/>
                        <a:ext cx="990600" cy="2286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544203715"/>
              </p:ext>
            </p:extLst>
          </p:nvPr>
        </p:nvGraphicFramePr>
        <p:xfrm>
          <a:off x="1676400" y="4419599"/>
          <a:ext cx="533400" cy="220717"/>
        </p:xfrm>
        <a:graphic>
          <a:graphicData uri="http://schemas.openxmlformats.org/presentationml/2006/ole">
            <mc:AlternateContent xmlns:mc="http://schemas.openxmlformats.org/markup-compatibility/2006">
              <mc:Choice xmlns:v="urn:schemas-microsoft-com:vml" Requires="v">
                <p:oleObj spid="_x0000_s1360" name="Equation" r:id="rId12" imgW="368300" imgH="152400" progId="Equation.DSMT4">
                  <p:embed/>
                </p:oleObj>
              </mc:Choice>
              <mc:Fallback>
                <p:oleObj name="Equation" r:id="rId12" imgW="368300" imgH="152400" progId="Equation.DSMT4">
                  <p:embed/>
                  <p:pic>
                    <p:nvPicPr>
                      <p:cNvPr id="0" name=""/>
                      <p:cNvPicPr/>
                      <p:nvPr/>
                    </p:nvPicPr>
                    <p:blipFill>
                      <a:blip r:embed="rId13"/>
                      <a:stretch>
                        <a:fillRect/>
                      </a:stretch>
                    </p:blipFill>
                    <p:spPr>
                      <a:xfrm>
                        <a:off x="1676400" y="4419599"/>
                        <a:ext cx="533400" cy="220717"/>
                      </a:xfrm>
                      <a:prstGeom prst="rect">
                        <a:avLst/>
                      </a:prstGeom>
                    </p:spPr>
                  </p:pic>
                </p:oleObj>
              </mc:Fallback>
            </mc:AlternateContent>
          </a:graphicData>
        </a:graphic>
      </p:graphicFrame>
      <p:sp>
        <p:nvSpPr>
          <p:cNvPr id="5" name="TextBox 4"/>
          <p:cNvSpPr txBox="1"/>
          <p:nvPr/>
        </p:nvSpPr>
        <p:spPr>
          <a:xfrm>
            <a:off x="5486400" y="4572000"/>
            <a:ext cx="3048000" cy="923330"/>
          </a:xfrm>
          <a:prstGeom prst="rect">
            <a:avLst/>
          </a:prstGeom>
          <a:noFill/>
        </p:spPr>
        <p:txBody>
          <a:bodyPr wrap="square" rtlCol="0">
            <a:spAutoFit/>
          </a:bodyPr>
          <a:lstStyle/>
          <a:p>
            <a:r>
              <a:rPr lang="en-US" dirty="0" smtClean="0"/>
              <a:t>See</a:t>
            </a:r>
            <a:r>
              <a:rPr lang="en-US" dirty="0"/>
              <a:t> “KW-expanded-tables-3groups.pdf</a:t>
            </a:r>
            <a:r>
              <a:rPr lang="en-US" dirty="0" smtClean="0"/>
              <a:t>” for critical values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dirty="0" smtClean="0">
                <a:ea typeface="ＭＳ Ｐゴシック" charset="-128"/>
              </a:rPr>
              <a:t>The </a:t>
            </a:r>
            <a:r>
              <a:rPr lang="en-US" altLang="en-US" dirty="0" err="1" smtClean="0">
                <a:ea typeface="ＭＳ Ｐゴシック" charset="-128"/>
              </a:rPr>
              <a:t>Kruskal</a:t>
            </a:r>
            <a:r>
              <a:rPr lang="en-US" altLang="en-US" dirty="0" smtClean="0">
                <a:ea typeface="ＭＳ Ｐゴシック" charset="-128"/>
              </a:rPr>
              <a:t>-Wallis </a:t>
            </a:r>
            <a:r>
              <a:rPr lang="en-US" altLang="en-US" i="1" dirty="0" smtClean="0">
                <a:ea typeface="ＭＳ Ｐゴシック" charset="-128"/>
              </a:rPr>
              <a:t>H</a:t>
            </a:r>
            <a:r>
              <a:rPr lang="en-US" altLang="en-US" dirty="0" smtClean="0">
                <a:ea typeface="ＭＳ Ｐゴシック" charset="-128"/>
              </a:rPr>
              <a:t> Test (cont.) </a:t>
            </a:r>
          </a:p>
        </p:txBody>
      </p:sp>
      <p:sp>
        <p:nvSpPr>
          <p:cNvPr id="35843" name="Content Placeholder 2"/>
          <p:cNvSpPr>
            <a:spLocks noGrp="1"/>
          </p:cNvSpPr>
          <p:nvPr>
            <p:ph idx="1"/>
          </p:nvPr>
        </p:nvSpPr>
        <p:spPr/>
        <p:txBody>
          <a:bodyPr/>
          <a:lstStyle/>
          <a:p>
            <a:pPr marL="0" indent="0" eaLnBrk="1" hangingPunct="1">
              <a:buNone/>
            </a:pPr>
            <a:r>
              <a:rPr lang="en-US" altLang="en-US" dirty="0" smtClean="0">
                <a:ea typeface="ＭＳ Ｐゴシック" charset="-128"/>
              </a:rPr>
              <a:t>Interpretation of the Test Statistic </a:t>
            </a:r>
            <a:r>
              <a:rPr lang="en-US" altLang="en-US" i="1" dirty="0" smtClean="0">
                <a:ea typeface="ＭＳ Ｐゴシック" charset="-128"/>
              </a:rPr>
              <a:t>H</a:t>
            </a:r>
          </a:p>
          <a:p>
            <a:pPr marL="0" indent="0" eaLnBrk="1" hangingPunct="1">
              <a:buNone/>
            </a:pPr>
            <a:endParaRPr lang="en-US" altLang="en-US" i="1" dirty="0" smtClean="0">
              <a:ea typeface="ＭＳ Ｐゴシック" charset="-128"/>
            </a:endParaRPr>
          </a:p>
          <a:p>
            <a:pPr lvl="1" eaLnBrk="1" hangingPunct="1"/>
            <a:r>
              <a:rPr lang="en-US" altLang="en-US" dirty="0" smtClean="0"/>
              <a:t>When the null hypothesis is true, the ranks will be evenly distributed between groups</a:t>
            </a:r>
          </a:p>
          <a:p>
            <a:pPr lvl="1" eaLnBrk="1" hangingPunct="1"/>
            <a:r>
              <a:rPr lang="en-US" altLang="en-US" dirty="0" smtClean="0"/>
              <a:t>When ranks dispersed unevenly, the total ranks will be very different between groups</a:t>
            </a:r>
          </a:p>
          <a:p>
            <a:pPr lvl="1" eaLnBrk="1" hangingPunct="1"/>
            <a:r>
              <a:rPr lang="en-US" altLang="en-US" dirty="0" smtClean="0"/>
              <a:t>The more uneven the dispersion of ranks between two or more independent groups the larger the test statistic. Thus, we are to reject the null hypothesis</a:t>
            </a:r>
          </a:p>
        </p:txBody>
      </p:sp>
      <p:sp>
        <p:nvSpPr>
          <p:cNvPr id="358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6574996-442E-4FC0-9C2F-C8A265D55BDF}" type="slidenum">
              <a:rPr lang="en-US" altLang="en-US" smtClean="0">
                <a:solidFill>
                  <a:srgbClr val="898989"/>
                </a:solidFill>
              </a:rPr>
              <a:pPr eaLnBrk="1" hangingPunct="1"/>
              <a:t>27</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smtClean="0">
                <a:ea typeface="ＭＳ Ｐゴシック" charset="-128"/>
              </a:rPr>
              <a:t>The Friedman Test</a:t>
            </a:r>
          </a:p>
        </p:txBody>
      </p:sp>
      <p:sp>
        <p:nvSpPr>
          <p:cNvPr id="36867" name="Content Placeholder 2"/>
          <p:cNvSpPr>
            <a:spLocks noGrp="1"/>
          </p:cNvSpPr>
          <p:nvPr>
            <p:ph idx="1"/>
          </p:nvPr>
        </p:nvSpPr>
        <p:spPr/>
        <p:txBody>
          <a:bodyPr/>
          <a:lstStyle/>
          <a:p>
            <a:pPr eaLnBrk="1" hangingPunct="1"/>
            <a:r>
              <a:rPr lang="en-US" altLang="en-US" sz="2000" dirty="0" smtClean="0">
                <a:ea typeface="ＭＳ Ｐゴシック" charset="-128"/>
              </a:rPr>
              <a:t>Friedman test – statistical procedure used to determine whether the total ranks in two or more groups are significantly different when the same participants are observed in each group. The Friedman test is used as a nonparametric alternative to the one-way within-subjects ANOVA</a:t>
            </a:r>
          </a:p>
          <a:p>
            <a:pPr eaLnBrk="1" hangingPunct="1"/>
            <a:r>
              <a:rPr lang="en-US" altLang="en-US" sz="2000" dirty="0" smtClean="0">
                <a:ea typeface="ＭＳ Ｐゴシック" charset="-128"/>
              </a:rPr>
              <a:t>To compute the Friedman test:</a:t>
            </a:r>
          </a:p>
          <a:p>
            <a:pPr lvl="1" eaLnBrk="1" hangingPunct="1"/>
            <a:r>
              <a:rPr lang="en-US" altLang="en-US" sz="1800" dirty="0" smtClean="0"/>
              <a:t>Step 1: Rank scores across each row for each individual participant</a:t>
            </a:r>
          </a:p>
          <a:p>
            <a:pPr lvl="1" eaLnBrk="1" hangingPunct="1"/>
            <a:r>
              <a:rPr lang="en-US" altLang="en-US" sz="1800" dirty="0" smtClean="0"/>
              <a:t>Step 2: Sum the ranks for each group</a:t>
            </a:r>
          </a:p>
          <a:p>
            <a:pPr lvl="1" eaLnBrk="1" hangingPunct="1"/>
            <a:r>
              <a:rPr lang="en-US" altLang="en-US" sz="1800" dirty="0" smtClean="0"/>
              <a:t>Step 3: Compute the test statistic (     )</a:t>
            </a:r>
          </a:p>
          <a:p>
            <a:pPr eaLnBrk="1" hangingPunct="1"/>
            <a:r>
              <a:rPr lang="en-US" altLang="en-US" sz="2000" dirty="0" smtClean="0">
                <a:ea typeface="ＭＳ Ｐゴシック" charset="-128"/>
              </a:rPr>
              <a:t>The null and alternative hypotheses do not differ from </a:t>
            </a:r>
            <a:r>
              <a:rPr lang="en-US" altLang="en-US" sz="2000" dirty="0" err="1" smtClean="0">
                <a:ea typeface="ＭＳ Ｐゴシック" charset="-128"/>
              </a:rPr>
              <a:t>Kruskal</a:t>
            </a:r>
            <a:r>
              <a:rPr lang="en-US" altLang="en-US" sz="2000" dirty="0" smtClean="0">
                <a:ea typeface="ＭＳ Ｐゴシック" charset="-128"/>
              </a:rPr>
              <a:t>-Wallis, nor does information regarding sample size per group and normal distribution of data as a chi-square </a:t>
            </a:r>
          </a:p>
        </p:txBody>
      </p:sp>
      <p:sp>
        <p:nvSpPr>
          <p:cNvPr id="3686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6ECE207-3B10-43FE-AE84-0D3EFCF66B95}" type="slidenum">
              <a:rPr lang="en-US" altLang="en-US" smtClean="0">
                <a:solidFill>
                  <a:srgbClr val="898989"/>
                </a:solidFill>
              </a:rPr>
              <a:pPr eaLnBrk="1" hangingPunct="1"/>
              <a:t>28</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684537"/>
              </p:ext>
            </p:extLst>
          </p:nvPr>
        </p:nvGraphicFramePr>
        <p:xfrm>
          <a:off x="4800599" y="4343400"/>
          <a:ext cx="237067" cy="304800"/>
        </p:xfrm>
        <a:graphic>
          <a:graphicData uri="http://schemas.openxmlformats.org/presentationml/2006/ole">
            <mc:AlternateContent xmlns:mc="http://schemas.openxmlformats.org/markup-compatibility/2006">
              <mc:Choice xmlns:v="urn:schemas-microsoft-com:vml" Requires="v">
                <p:oleObj spid="_x0000_s7235" name="Equation" r:id="rId4" imgW="177800" imgH="228600" progId="Equation.DSMT4">
                  <p:embed/>
                </p:oleObj>
              </mc:Choice>
              <mc:Fallback>
                <p:oleObj name="Equation" r:id="rId4" imgW="177800" imgH="228600" progId="Equation.DSMT4">
                  <p:embed/>
                  <p:pic>
                    <p:nvPicPr>
                      <p:cNvPr id="0" name=""/>
                      <p:cNvPicPr/>
                      <p:nvPr/>
                    </p:nvPicPr>
                    <p:blipFill>
                      <a:blip r:embed="rId5"/>
                      <a:stretch>
                        <a:fillRect/>
                      </a:stretch>
                    </p:blipFill>
                    <p:spPr>
                      <a:xfrm>
                        <a:off x="4800599" y="4343400"/>
                        <a:ext cx="237067" cy="304800"/>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sz="2800" smtClean="0">
                <a:ea typeface="ＭＳ Ｐゴシック" charset="-128"/>
              </a:rPr>
              <a:t>Example 18.6: The Friedman Test </a:t>
            </a:r>
          </a:p>
        </p:txBody>
      </p:sp>
      <p:sp>
        <p:nvSpPr>
          <p:cNvPr id="37891" name="Content Placeholder 2"/>
          <p:cNvSpPr>
            <a:spLocks noGrp="1"/>
          </p:cNvSpPr>
          <p:nvPr>
            <p:ph idx="1"/>
          </p:nvPr>
        </p:nvSpPr>
        <p:spPr/>
        <p:txBody>
          <a:bodyPr/>
          <a:lstStyle/>
          <a:p>
            <a:pPr marL="0" indent="0" eaLnBrk="1" hangingPunct="1">
              <a:buNone/>
            </a:pPr>
            <a:r>
              <a:rPr lang="en-US" altLang="en-US" sz="2400" dirty="0" smtClean="0">
                <a:ea typeface="ＭＳ Ｐゴシック" charset="-128"/>
              </a:rPr>
              <a:t>An obstetrician is concerned that women without health insurance will fail to make regular office visits during the course of their pregnancy. To test this concern, she selects a sample of seven expecting women who do not have health insurance and records the number of hospital visits made during each trimester of their pregnancy. The data are shown in Table 18.15a. Test whether the number of office visits during each trimester of pregnancy is significantly different using the Friedman test at a .05 level of significance</a:t>
            </a:r>
          </a:p>
        </p:txBody>
      </p:sp>
      <p:sp>
        <p:nvSpPr>
          <p:cNvPr id="378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AE3D22F-1FCE-4E40-8B7D-79D406FB0453}" type="slidenum">
              <a:rPr lang="en-US" altLang="en-US" smtClean="0">
                <a:solidFill>
                  <a:srgbClr val="898989"/>
                </a:solidFill>
              </a:rPr>
              <a:pPr eaLnBrk="1" hangingPunct="1"/>
              <a:t>29</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ea typeface="ＭＳ Ｐゴシック" charset="-128"/>
              </a:rPr>
              <a:t>Tests for Ordinal Data (cont.)</a:t>
            </a:r>
          </a:p>
        </p:txBody>
      </p:sp>
      <p:sp>
        <p:nvSpPr>
          <p:cNvPr id="12291" name="Content Placeholder 2"/>
          <p:cNvSpPr>
            <a:spLocks noGrp="1"/>
          </p:cNvSpPr>
          <p:nvPr>
            <p:ph idx="1"/>
          </p:nvPr>
        </p:nvSpPr>
        <p:spPr/>
        <p:txBody>
          <a:bodyPr/>
          <a:lstStyle/>
          <a:p>
            <a:pPr eaLnBrk="1" hangingPunct="1"/>
            <a:r>
              <a:rPr lang="en-US" altLang="en-US" sz="2000" dirty="0" smtClean="0">
                <a:ea typeface="ＭＳ Ｐゴシック" charset="-128"/>
              </a:rPr>
              <a:t>Ranked data, which is an ordinal scale measurement, do not convey the distance between scores; the data only indicate that one score is larger or smaller than another</a:t>
            </a:r>
          </a:p>
          <a:p>
            <a:pPr eaLnBrk="1" hangingPunct="1"/>
            <a:r>
              <a:rPr lang="en-US" altLang="en-US" sz="2000" dirty="0" smtClean="0">
                <a:ea typeface="ＭＳ Ｐゴシック" charset="-128"/>
              </a:rPr>
              <a:t>The variance can’</a:t>
            </a:r>
            <a:r>
              <a:rPr lang="en-US" altLang="ja-JP" sz="2000" dirty="0" smtClean="0">
                <a:ea typeface="ＭＳ Ｐゴシック" charset="-128"/>
              </a:rPr>
              <a:t>t be used to analyze data on an ordinal scale</a:t>
            </a:r>
          </a:p>
          <a:p>
            <a:pPr eaLnBrk="1" hangingPunct="1"/>
            <a:r>
              <a:rPr lang="en-US" altLang="en-US" sz="2000" dirty="0" smtClean="0">
                <a:ea typeface="ＭＳ Ｐゴシック" charset="-128"/>
              </a:rPr>
              <a:t>An additional concern when measuring ordinal data is tied ranks</a:t>
            </a:r>
          </a:p>
          <a:p>
            <a:pPr lvl="1" eaLnBrk="1" hangingPunct="1"/>
            <a:r>
              <a:rPr lang="en-US" altLang="en-US" sz="1800" dirty="0" smtClean="0"/>
              <a:t>Suppose we record four ranks: 1, 2, 2, and 3</a:t>
            </a:r>
          </a:p>
          <a:p>
            <a:pPr lvl="1" eaLnBrk="1" hangingPunct="1"/>
            <a:r>
              <a:rPr lang="en-US" altLang="en-US" sz="1800" dirty="0" smtClean="0"/>
              <a:t>To avoid bias, average the tied ranks</a:t>
            </a:r>
          </a:p>
          <a:p>
            <a:pPr lvl="1" eaLnBrk="1" hangingPunct="1"/>
            <a:r>
              <a:rPr lang="en-US" altLang="en-US" sz="1800" dirty="0" smtClean="0"/>
              <a:t>1. Assume the ranks are in order. Treat tied ranks as if they are not tied</a:t>
            </a:r>
          </a:p>
          <a:p>
            <a:pPr lvl="1" eaLnBrk="1" hangingPunct="1"/>
            <a:r>
              <a:rPr lang="en-US" altLang="en-US" sz="1800" dirty="0" smtClean="0"/>
              <a:t>2. Compute the means of the tied ranks</a:t>
            </a:r>
          </a:p>
          <a:p>
            <a:pPr lvl="2" eaLnBrk="1" hangingPunct="1"/>
            <a:r>
              <a:rPr lang="en-US" altLang="en-US" dirty="0" smtClean="0"/>
              <a:t>Mean rank =                          </a:t>
            </a:r>
          </a:p>
          <a:p>
            <a:pPr lvl="2" eaLnBrk="1" hangingPunct="1"/>
            <a:endParaRPr lang="en-US" altLang="en-US" dirty="0" smtClean="0"/>
          </a:p>
          <a:p>
            <a:pPr lvl="2" eaLnBrk="1" hangingPunct="1"/>
            <a:r>
              <a:rPr lang="en-US" altLang="en-US" dirty="0" smtClean="0"/>
              <a:t>Replace the tied ranks with this average rank, 2.5</a:t>
            </a:r>
          </a:p>
          <a:p>
            <a:pPr lvl="1" eaLnBrk="1" hangingPunct="1"/>
            <a:r>
              <a:rPr lang="en-US" altLang="en-US" sz="1800" dirty="0" smtClean="0"/>
              <a:t>3. Shift the remaining scores accordingly</a:t>
            </a:r>
          </a:p>
          <a:p>
            <a:pPr lvl="2" eaLnBrk="1" hangingPunct="1"/>
            <a:r>
              <a:rPr lang="en-US" altLang="en-US" sz="1500" dirty="0" smtClean="0"/>
              <a:t>We averaged ranks 2 and 3. The rank that follows 3 is 4</a:t>
            </a:r>
          </a:p>
          <a:p>
            <a:pPr lvl="1" eaLnBrk="1" hangingPunct="1"/>
            <a:endParaRPr lang="en-US" altLang="en-US" sz="2200" dirty="0" smtClean="0"/>
          </a:p>
        </p:txBody>
      </p:sp>
      <p:sp>
        <p:nvSpPr>
          <p:cNvPr id="12293"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4C5F39A-3646-4CBB-9ADC-E51E7FB4ACEC}" type="slidenum">
              <a:rPr lang="en-US" altLang="en-US" smtClean="0">
                <a:solidFill>
                  <a:srgbClr val="898989"/>
                </a:solidFill>
              </a:rPr>
              <a:pPr eaLnBrk="1" hangingPunct="1"/>
              <a:t>3</a:t>
            </a:fld>
            <a:endParaRPr lang="en-US" altLang="en-US" smtClean="0">
              <a:solidFill>
                <a:srgbClr val="898989"/>
              </a:solidFill>
            </a:endParaRPr>
          </a:p>
        </p:txBody>
      </p:sp>
      <p:grpSp>
        <p:nvGrpSpPr>
          <p:cNvPr id="12294" name="Group 32"/>
          <p:cNvGrpSpPr>
            <a:grpSpLocks/>
          </p:cNvGrpSpPr>
          <p:nvPr/>
        </p:nvGrpSpPr>
        <p:grpSpPr bwMode="auto">
          <a:xfrm>
            <a:off x="2971800" y="4813300"/>
            <a:ext cx="3249613" cy="596900"/>
            <a:chOff x="557213" y="6132513"/>
            <a:chExt cx="3249613" cy="596900"/>
          </a:xfrm>
        </p:grpSpPr>
        <p:sp>
          <p:nvSpPr>
            <p:cNvPr id="12307" name="Freeform 12"/>
            <p:cNvSpPr>
              <a:spLocks noEditPoints="1"/>
            </p:cNvSpPr>
            <p:nvPr/>
          </p:nvSpPr>
          <p:spPr bwMode="auto">
            <a:xfrm>
              <a:off x="1157288" y="6191250"/>
              <a:ext cx="466725" cy="120650"/>
            </a:xfrm>
            <a:custGeom>
              <a:avLst/>
              <a:gdLst>
                <a:gd name="T0" fmla="*/ 2147483647 w 307"/>
                <a:gd name="T1" fmla="*/ 2147483647 h 80"/>
                <a:gd name="T2" fmla="*/ 2147483647 w 307"/>
                <a:gd name="T3" fmla="*/ 2147483647 h 80"/>
                <a:gd name="T4" fmla="*/ 2147483647 w 307"/>
                <a:gd name="T5" fmla="*/ 2147483647 h 80"/>
                <a:gd name="T6" fmla="*/ 2147483647 w 307"/>
                <a:gd name="T7" fmla="*/ 2147483647 h 80"/>
                <a:gd name="T8" fmla="*/ 2147483647 w 307"/>
                <a:gd name="T9" fmla="*/ 2147483647 h 80"/>
                <a:gd name="T10" fmla="*/ 2147483647 w 307"/>
                <a:gd name="T11" fmla="*/ 2147483647 h 80"/>
                <a:gd name="T12" fmla="*/ 2147483647 w 307"/>
                <a:gd name="T13" fmla="*/ 2147483647 h 80"/>
                <a:gd name="T14" fmla="*/ 2147483647 w 307"/>
                <a:gd name="T15" fmla="*/ 2147483647 h 80"/>
                <a:gd name="T16" fmla="*/ 2147483647 w 307"/>
                <a:gd name="T17" fmla="*/ 2147483647 h 80"/>
                <a:gd name="T18" fmla="*/ 2147483647 w 307"/>
                <a:gd name="T19" fmla="*/ 2147483647 h 80"/>
                <a:gd name="T20" fmla="*/ 2147483647 w 307"/>
                <a:gd name="T21" fmla="*/ 2147483647 h 80"/>
                <a:gd name="T22" fmla="*/ 2147483647 w 307"/>
                <a:gd name="T23" fmla="*/ 2147483647 h 80"/>
                <a:gd name="T24" fmla="*/ 2147483647 w 307"/>
                <a:gd name="T25" fmla="*/ 2147483647 h 80"/>
                <a:gd name="T26" fmla="*/ 2147483647 w 307"/>
                <a:gd name="T27" fmla="*/ 2147483647 h 80"/>
                <a:gd name="T28" fmla="*/ 2147483647 w 307"/>
                <a:gd name="T29" fmla="*/ 2147483647 h 80"/>
                <a:gd name="T30" fmla="*/ 2147483647 w 307"/>
                <a:gd name="T31" fmla="*/ 2147483647 h 80"/>
                <a:gd name="T32" fmla="*/ 2147483647 w 307"/>
                <a:gd name="T33" fmla="*/ 2147483647 h 80"/>
                <a:gd name="T34" fmla="*/ 2147483647 w 307"/>
                <a:gd name="T35" fmla="*/ 2147483647 h 80"/>
                <a:gd name="T36" fmla="*/ 2147483647 w 307"/>
                <a:gd name="T37" fmla="*/ 2147483647 h 80"/>
                <a:gd name="T38" fmla="*/ 2147483647 w 307"/>
                <a:gd name="T39" fmla="*/ 2147483647 h 80"/>
                <a:gd name="T40" fmla="*/ 2147483647 w 307"/>
                <a:gd name="T41" fmla="*/ 2147483647 h 80"/>
                <a:gd name="T42" fmla="*/ 2147483647 w 307"/>
                <a:gd name="T43" fmla="*/ 2147483647 h 80"/>
                <a:gd name="T44" fmla="*/ 2147483647 w 307"/>
                <a:gd name="T45" fmla="*/ 2147483647 h 80"/>
                <a:gd name="T46" fmla="*/ 2147483647 w 307"/>
                <a:gd name="T47" fmla="*/ 2147483647 h 80"/>
                <a:gd name="T48" fmla="*/ 2147483647 w 307"/>
                <a:gd name="T49" fmla="*/ 2147483647 h 80"/>
                <a:gd name="T50" fmla="*/ 2147483647 w 307"/>
                <a:gd name="T51" fmla="*/ 2147483647 h 80"/>
                <a:gd name="T52" fmla="*/ 2147483647 w 307"/>
                <a:gd name="T53" fmla="*/ 2147483647 h 80"/>
                <a:gd name="T54" fmla="*/ 2147483647 w 307"/>
                <a:gd name="T55" fmla="*/ 2147483647 h 80"/>
                <a:gd name="T56" fmla="*/ 2147483647 w 307"/>
                <a:gd name="T57" fmla="*/ 2147483647 h 80"/>
                <a:gd name="T58" fmla="*/ 2147483647 w 307"/>
                <a:gd name="T59" fmla="*/ 2147483647 h 80"/>
                <a:gd name="T60" fmla="*/ 2147483647 w 307"/>
                <a:gd name="T61" fmla="*/ 2147483647 h 80"/>
                <a:gd name="T62" fmla="*/ 2147483647 w 307"/>
                <a:gd name="T63" fmla="*/ 2147483647 h 80"/>
                <a:gd name="T64" fmla="*/ 2147483647 w 307"/>
                <a:gd name="T65" fmla="*/ 2147483647 h 80"/>
                <a:gd name="T66" fmla="*/ 2147483647 w 307"/>
                <a:gd name="T67" fmla="*/ 2147483647 h 80"/>
                <a:gd name="T68" fmla="*/ 2147483647 w 307"/>
                <a:gd name="T69" fmla="*/ 2147483647 h 80"/>
                <a:gd name="T70" fmla="*/ 2147483647 w 307"/>
                <a:gd name="T71" fmla="*/ 2147483647 h 80"/>
                <a:gd name="T72" fmla="*/ 2147483647 w 307"/>
                <a:gd name="T73" fmla="*/ 2147483647 h 80"/>
                <a:gd name="T74" fmla="*/ 2147483647 w 307"/>
                <a:gd name="T75" fmla="*/ 2147483647 h 80"/>
                <a:gd name="T76" fmla="*/ 2147483647 w 307"/>
                <a:gd name="T77" fmla="*/ 2147483647 h 80"/>
                <a:gd name="T78" fmla="*/ 2147483647 w 307"/>
                <a:gd name="T79" fmla="*/ 2147483647 h 80"/>
                <a:gd name="T80" fmla="*/ 2147483647 w 307"/>
                <a:gd name="T81" fmla="*/ 2147483647 h 80"/>
                <a:gd name="T82" fmla="*/ 2147483647 w 307"/>
                <a:gd name="T83" fmla="*/ 2147483647 h 80"/>
                <a:gd name="T84" fmla="*/ 2147483647 w 307"/>
                <a:gd name="T85" fmla="*/ 2147483647 h 80"/>
                <a:gd name="T86" fmla="*/ 2147483647 w 307"/>
                <a:gd name="T87" fmla="*/ 2147483647 h 80"/>
                <a:gd name="T88" fmla="*/ 2147483647 w 307"/>
                <a:gd name="T89" fmla="*/ 2147483647 h 80"/>
                <a:gd name="T90" fmla="*/ 2147483647 w 307"/>
                <a:gd name="T91" fmla="*/ 2147483647 h 80"/>
                <a:gd name="T92" fmla="*/ 2147483647 w 307"/>
                <a:gd name="T93" fmla="*/ 2147483647 h 80"/>
                <a:gd name="T94" fmla="*/ 2147483647 w 307"/>
                <a:gd name="T95" fmla="*/ 2147483647 h 80"/>
                <a:gd name="T96" fmla="*/ 2147483647 w 307"/>
                <a:gd name="T97" fmla="*/ 2147483647 h 80"/>
                <a:gd name="T98" fmla="*/ 2147483647 w 307"/>
                <a:gd name="T99" fmla="*/ 2147483647 h 80"/>
                <a:gd name="T100" fmla="*/ 2147483647 w 307"/>
                <a:gd name="T101" fmla="*/ 2147483647 h 80"/>
                <a:gd name="T102" fmla="*/ 2147483647 w 307"/>
                <a:gd name="T103" fmla="*/ 2147483647 h 80"/>
                <a:gd name="T104" fmla="*/ 2147483647 w 307"/>
                <a:gd name="T105" fmla="*/ 2147483647 h 80"/>
                <a:gd name="T106" fmla="*/ 2147483647 w 307"/>
                <a:gd name="T107" fmla="*/ 2147483647 h 80"/>
                <a:gd name="T108" fmla="*/ 2147483647 w 307"/>
                <a:gd name="T109" fmla="*/ 2147483647 h 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7"/>
                <a:gd name="T166" fmla="*/ 0 h 80"/>
                <a:gd name="T167" fmla="*/ 307 w 307"/>
                <a:gd name="T168" fmla="*/ 80 h 8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7" h="80">
                  <a:moveTo>
                    <a:pt x="57" y="21"/>
                  </a:moveTo>
                  <a:lnTo>
                    <a:pt x="56" y="15"/>
                  </a:lnTo>
                  <a:lnTo>
                    <a:pt x="53" y="10"/>
                  </a:lnTo>
                  <a:lnTo>
                    <a:pt x="48" y="7"/>
                  </a:lnTo>
                  <a:lnTo>
                    <a:pt x="41" y="6"/>
                  </a:lnTo>
                  <a:lnTo>
                    <a:pt x="35" y="7"/>
                  </a:lnTo>
                  <a:lnTo>
                    <a:pt x="30" y="9"/>
                  </a:lnTo>
                  <a:lnTo>
                    <a:pt x="27" y="13"/>
                  </a:lnTo>
                  <a:lnTo>
                    <a:pt x="26" y="18"/>
                  </a:lnTo>
                  <a:lnTo>
                    <a:pt x="27" y="23"/>
                  </a:lnTo>
                  <a:lnTo>
                    <a:pt x="29" y="26"/>
                  </a:lnTo>
                  <a:lnTo>
                    <a:pt x="31" y="28"/>
                  </a:lnTo>
                  <a:lnTo>
                    <a:pt x="35" y="31"/>
                  </a:lnTo>
                  <a:lnTo>
                    <a:pt x="41" y="35"/>
                  </a:lnTo>
                  <a:lnTo>
                    <a:pt x="45" y="38"/>
                  </a:lnTo>
                  <a:lnTo>
                    <a:pt x="49" y="41"/>
                  </a:lnTo>
                  <a:lnTo>
                    <a:pt x="54" y="46"/>
                  </a:lnTo>
                  <a:lnTo>
                    <a:pt x="57" y="51"/>
                  </a:lnTo>
                  <a:lnTo>
                    <a:pt x="57" y="58"/>
                  </a:lnTo>
                  <a:lnTo>
                    <a:pt x="56" y="64"/>
                  </a:lnTo>
                  <a:lnTo>
                    <a:pt x="54" y="70"/>
                  </a:lnTo>
                  <a:lnTo>
                    <a:pt x="49" y="74"/>
                  </a:lnTo>
                  <a:lnTo>
                    <a:pt x="43" y="78"/>
                  </a:lnTo>
                  <a:lnTo>
                    <a:pt x="36" y="79"/>
                  </a:lnTo>
                  <a:lnTo>
                    <a:pt x="28" y="80"/>
                  </a:lnTo>
                  <a:lnTo>
                    <a:pt x="15" y="79"/>
                  </a:lnTo>
                  <a:lnTo>
                    <a:pt x="0" y="76"/>
                  </a:lnTo>
                  <a:lnTo>
                    <a:pt x="4" y="58"/>
                  </a:lnTo>
                  <a:lnTo>
                    <a:pt x="10" y="58"/>
                  </a:lnTo>
                  <a:lnTo>
                    <a:pt x="12" y="65"/>
                  </a:lnTo>
                  <a:lnTo>
                    <a:pt x="15" y="70"/>
                  </a:lnTo>
                  <a:lnTo>
                    <a:pt x="20" y="73"/>
                  </a:lnTo>
                  <a:lnTo>
                    <a:pt x="28" y="74"/>
                  </a:lnTo>
                  <a:lnTo>
                    <a:pt x="35" y="73"/>
                  </a:lnTo>
                  <a:lnTo>
                    <a:pt x="40" y="71"/>
                  </a:lnTo>
                  <a:lnTo>
                    <a:pt x="43" y="66"/>
                  </a:lnTo>
                  <a:lnTo>
                    <a:pt x="44" y="61"/>
                  </a:lnTo>
                  <a:lnTo>
                    <a:pt x="43" y="55"/>
                  </a:lnTo>
                  <a:lnTo>
                    <a:pt x="39" y="49"/>
                  </a:lnTo>
                  <a:lnTo>
                    <a:pt x="35" y="47"/>
                  </a:lnTo>
                  <a:lnTo>
                    <a:pt x="30" y="43"/>
                  </a:lnTo>
                  <a:lnTo>
                    <a:pt x="25" y="40"/>
                  </a:lnTo>
                  <a:lnTo>
                    <a:pt x="20" y="36"/>
                  </a:lnTo>
                  <a:lnTo>
                    <a:pt x="15" y="30"/>
                  </a:lnTo>
                  <a:lnTo>
                    <a:pt x="13" y="21"/>
                  </a:lnTo>
                  <a:lnTo>
                    <a:pt x="14" y="15"/>
                  </a:lnTo>
                  <a:lnTo>
                    <a:pt x="17" y="10"/>
                  </a:lnTo>
                  <a:lnTo>
                    <a:pt x="21" y="6"/>
                  </a:lnTo>
                  <a:lnTo>
                    <a:pt x="27" y="3"/>
                  </a:lnTo>
                  <a:lnTo>
                    <a:pt x="34" y="1"/>
                  </a:lnTo>
                  <a:lnTo>
                    <a:pt x="42" y="0"/>
                  </a:lnTo>
                  <a:lnTo>
                    <a:pt x="55" y="1"/>
                  </a:lnTo>
                  <a:lnTo>
                    <a:pt x="68" y="4"/>
                  </a:lnTo>
                  <a:lnTo>
                    <a:pt x="64" y="21"/>
                  </a:lnTo>
                  <a:lnTo>
                    <a:pt x="57" y="21"/>
                  </a:lnTo>
                  <a:close/>
                  <a:moveTo>
                    <a:pt x="147" y="53"/>
                  </a:moveTo>
                  <a:lnTo>
                    <a:pt x="145" y="60"/>
                  </a:lnTo>
                  <a:lnTo>
                    <a:pt x="145" y="65"/>
                  </a:lnTo>
                  <a:lnTo>
                    <a:pt x="145" y="68"/>
                  </a:lnTo>
                  <a:lnTo>
                    <a:pt x="146" y="70"/>
                  </a:lnTo>
                  <a:lnTo>
                    <a:pt x="149" y="71"/>
                  </a:lnTo>
                  <a:lnTo>
                    <a:pt x="152" y="71"/>
                  </a:lnTo>
                  <a:lnTo>
                    <a:pt x="154" y="69"/>
                  </a:lnTo>
                  <a:lnTo>
                    <a:pt x="158" y="66"/>
                  </a:lnTo>
                  <a:lnTo>
                    <a:pt x="162" y="61"/>
                  </a:lnTo>
                  <a:lnTo>
                    <a:pt x="167" y="66"/>
                  </a:lnTo>
                  <a:lnTo>
                    <a:pt x="160" y="72"/>
                  </a:lnTo>
                  <a:lnTo>
                    <a:pt x="154" y="77"/>
                  </a:lnTo>
                  <a:lnTo>
                    <a:pt x="149" y="79"/>
                  </a:lnTo>
                  <a:lnTo>
                    <a:pt x="143" y="80"/>
                  </a:lnTo>
                  <a:lnTo>
                    <a:pt x="139" y="79"/>
                  </a:lnTo>
                  <a:lnTo>
                    <a:pt x="135" y="77"/>
                  </a:lnTo>
                  <a:lnTo>
                    <a:pt x="133" y="73"/>
                  </a:lnTo>
                  <a:lnTo>
                    <a:pt x="132" y="68"/>
                  </a:lnTo>
                  <a:lnTo>
                    <a:pt x="133" y="63"/>
                  </a:lnTo>
                  <a:lnTo>
                    <a:pt x="134" y="58"/>
                  </a:lnTo>
                  <a:lnTo>
                    <a:pt x="133" y="57"/>
                  </a:lnTo>
                  <a:lnTo>
                    <a:pt x="125" y="68"/>
                  </a:lnTo>
                  <a:lnTo>
                    <a:pt x="118" y="75"/>
                  </a:lnTo>
                  <a:lnTo>
                    <a:pt x="110" y="79"/>
                  </a:lnTo>
                  <a:lnTo>
                    <a:pt x="103" y="80"/>
                  </a:lnTo>
                  <a:lnTo>
                    <a:pt x="96" y="79"/>
                  </a:lnTo>
                  <a:lnTo>
                    <a:pt x="91" y="76"/>
                  </a:lnTo>
                  <a:lnTo>
                    <a:pt x="88" y="71"/>
                  </a:lnTo>
                  <a:lnTo>
                    <a:pt x="87" y="64"/>
                  </a:lnTo>
                  <a:lnTo>
                    <a:pt x="88" y="58"/>
                  </a:lnTo>
                  <a:lnTo>
                    <a:pt x="90" y="49"/>
                  </a:lnTo>
                  <a:lnTo>
                    <a:pt x="95" y="28"/>
                  </a:lnTo>
                  <a:lnTo>
                    <a:pt x="97" y="20"/>
                  </a:lnTo>
                  <a:lnTo>
                    <a:pt x="97" y="15"/>
                  </a:lnTo>
                  <a:lnTo>
                    <a:pt x="96" y="11"/>
                  </a:lnTo>
                  <a:lnTo>
                    <a:pt x="93" y="9"/>
                  </a:lnTo>
                  <a:lnTo>
                    <a:pt x="90" y="10"/>
                  </a:lnTo>
                  <a:lnTo>
                    <a:pt x="87" y="11"/>
                  </a:lnTo>
                  <a:lnTo>
                    <a:pt x="84" y="14"/>
                  </a:lnTo>
                  <a:lnTo>
                    <a:pt x="80" y="19"/>
                  </a:lnTo>
                  <a:lnTo>
                    <a:pt x="75" y="14"/>
                  </a:lnTo>
                  <a:lnTo>
                    <a:pt x="81" y="9"/>
                  </a:lnTo>
                  <a:lnTo>
                    <a:pt x="85" y="5"/>
                  </a:lnTo>
                  <a:lnTo>
                    <a:pt x="92" y="1"/>
                  </a:lnTo>
                  <a:lnTo>
                    <a:pt x="99" y="0"/>
                  </a:lnTo>
                  <a:lnTo>
                    <a:pt x="104" y="1"/>
                  </a:lnTo>
                  <a:lnTo>
                    <a:pt x="108" y="4"/>
                  </a:lnTo>
                  <a:lnTo>
                    <a:pt x="110" y="8"/>
                  </a:lnTo>
                  <a:lnTo>
                    <a:pt x="111" y="13"/>
                  </a:lnTo>
                  <a:lnTo>
                    <a:pt x="110" y="20"/>
                  </a:lnTo>
                  <a:lnTo>
                    <a:pt x="108" y="29"/>
                  </a:lnTo>
                  <a:lnTo>
                    <a:pt x="104" y="43"/>
                  </a:lnTo>
                  <a:lnTo>
                    <a:pt x="103" y="47"/>
                  </a:lnTo>
                  <a:lnTo>
                    <a:pt x="102" y="51"/>
                  </a:lnTo>
                  <a:lnTo>
                    <a:pt x="102" y="56"/>
                  </a:lnTo>
                  <a:lnTo>
                    <a:pt x="101" y="60"/>
                  </a:lnTo>
                  <a:lnTo>
                    <a:pt x="102" y="64"/>
                  </a:lnTo>
                  <a:lnTo>
                    <a:pt x="103" y="68"/>
                  </a:lnTo>
                  <a:lnTo>
                    <a:pt x="106" y="69"/>
                  </a:lnTo>
                  <a:lnTo>
                    <a:pt x="109" y="70"/>
                  </a:lnTo>
                  <a:lnTo>
                    <a:pt x="113" y="69"/>
                  </a:lnTo>
                  <a:lnTo>
                    <a:pt x="117" y="67"/>
                  </a:lnTo>
                  <a:lnTo>
                    <a:pt x="121" y="64"/>
                  </a:lnTo>
                  <a:lnTo>
                    <a:pt x="125" y="59"/>
                  </a:lnTo>
                  <a:lnTo>
                    <a:pt x="132" y="49"/>
                  </a:lnTo>
                  <a:lnTo>
                    <a:pt x="135" y="43"/>
                  </a:lnTo>
                  <a:lnTo>
                    <a:pt x="137" y="36"/>
                  </a:lnTo>
                  <a:lnTo>
                    <a:pt x="144" y="1"/>
                  </a:lnTo>
                  <a:lnTo>
                    <a:pt x="158" y="1"/>
                  </a:lnTo>
                  <a:lnTo>
                    <a:pt x="147" y="53"/>
                  </a:lnTo>
                  <a:close/>
                  <a:moveTo>
                    <a:pt x="205" y="23"/>
                  </a:moveTo>
                  <a:lnTo>
                    <a:pt x="212" y="13"/>
                  </a:lnTo>
                  <a:lnTo>
                    <a:pt x="220" y="6"/>
                  </a:lnTo>
                  <a:lnTo>
                    <a:pt x="227" y="1"/>
                  </a:lnTo>
                  <a:lnTo>
                    <a:pt x="235" y="0"/>
                  </a:lnTo>
                  <a:lnTo>
                    <a:pt x="242" y="1"/>
                  </a:lnTo>
                  <a:lnTo>
                    <a:pt x="247" y="5"/>
                  </a:lnTo>
                  <a:lnTo>
                    <a:pt x="250" y="10"/>
                  </a:lnTo>
                  <a:lnTo>
                    <a:pt x="251" y="18"/>
                  </a:lnTo>
                  <a:lnTo>
                    <a:pt x="251" y="19"/>
                  </a:lnTo>
                  <a:lnTo>
                    <a:pt x="251" y="20"/>
                  </a:lnTo>
                  <a:lnTo>
                    <a:pt x="258" y="11"/>
                  </a:lnTo>
                  <a:lnTo>
                    <a:pt x="265" y="5"/>
                  </a:lnTo>
                  <a:lnTo>
                    <a:pt x="272" y="1"/>
                  </a:lnTo>
                  <a:lnTo>
                    <a:pt x="279" y="0"/>
                  </a:lnTo>
                  <a:lnTo>
                    <a:pt x="286" y="1"/>
                  </a:lnTo>
                  <a:lnTo>
                    <a:pt x="291" y="4"/>
                  </a:lnTo>
                  <a:lnTo>
                    <a:pt x="294" y="10"/>
                  </a:lnTo>
                  <a:lnTo>
                    <a:pt x="295" y="16"/>
                  </a:lnTo>
                  <a:lnTo>
                    <a:pt x="294" y="23"/>
                  </a:lnTo>
                  <a:lnTo>
                    <a:pt x="292" y="31"/>
                  </a:lnTo>
                  <a:lnTo>
                    <a:pt x="287" y="52"/>
                  </a:lnTo>
                  <a:lnTo>
                    <a:pt x="286" y="60"/>
                  </a:lnTo>
                  <a:lnTo>
                    <a:pt x="285" y="65"/>
                  </a:lnTo>
                  <a:lnTo>
                    <a:pt x="285" y="68"/>
                  </a:lnTo>
                  <a:lnTo>
                    <a:pt x="286" y="70"/>
                  </a:lnTo>
                  <a:lnTo>
                    <a:pt x="289" y="71"/>
                  </a:lnTo>
                  <a:lnTo>
                    <a:pt x="292" y="71"/>
                  </a:lnTo>
                  <a:lnTo>
                    <a:pt x="295" y="69"/>
                  </a:lnTo>
                  <a:lnTo>
                    <a:pt x="298" y="66"/>
                  </a:lnTo>
                  <a:lnTo>
                    <a:pt x="302" y="61"/>
                  </a:lnTo>
                  <a:lnTo>
                    <a:pt x="307" y="66"/>
                  </a:lnTo>
                  <a:lnTo>
                    <a:pt x="301" y="72"/>
                  </a:lnTo>
                  <a:lnTo>
                    <a:pt x="295" y="77"/>
                  </a:lnTo>
                  <a:lnTo>
                    <a:pt x="289" y="79"/>
                  </a:lnTo>
                  <a:lnTo>
                    <a:pt x="283" y="80"/>
                  </a:lnTo>
                  <a:lnTo>
                    <a:pt x="278" y="79"/>
                  </a:lnTo>
                  <a:lnTo>
                    <a:pt x="274" y="76"/>
                  </a:lnTo>
                  <a:lnTo>
                    <a:pt x="272" y="72"/>
                  </a:lnTo>
                  <a:lnTo>
                    <a:pt x="271" y="67"/>
                  </a:lnTo>
                  <a:lnTo>
                    <a:pt x="272" y="60"/>
                  </a:lnTo>
                  <a:lnTo>
                    <a:pt x="274" y="51"/>
                  </a:lnTo>
                  <a:lnTo>
                    <a:pt x="278" y="38"/>
                  </a:lnTo>
                  <a:lnTo>
                    <a:pt x="279" y="31"/>
                  </a:lnTo>
                  <a:lnTo>
                    <a:pt x="280" y="26"/>
                  </a:lnTo>
                  <a:lnTo>
                    <a:pt x="281" y="21"/>
                  </a:lnTo>
                  <a:lnTo>
                    <a:pt x="280" y="16"/>
                  </a:lnTo>
                  <a:lnTo>
                    <a:pt x="279" y="13"/>
                  </a:lnTo>
                  <a:lnTo>
                    <a:pt x="276" y="11"/>
                  </a:lnTo>
                  <a:lnTo>
                    <a:pt x="273" y="10"/>
                  </a:lnTo>
                  <a:lnTo>
                    <a:pt x="269" y="11"/>
                  </a:lnTo>
                  <a:lnTo>
                    <a:pt x="265" y="13"/>
                  </a:lnTo>
                  <a:lnTo>
                    <a:pt x="261" y="16"/>
                  </a:lnTo>
                  <a:lnTo>
                    <a:pt x="257" y="21"/>
                  </a:lnTo>
                  <a:lnTo>
                    <a:pt x="250" y="31"/>
                  </a:lnTo>
                  <a:lnTo>
                    <a:pt x="248" y="37"/>
                  </a:lnTo>
                  <a:lnTo>
                    <a:pt x="246" y="44"/>
                  </a:lnTo>
                  <a:lnTo>
                    <a:pt x="238" y="79"/>
                  </a:lnTo>
                  <a:lnTo>
                    <a:pt x="224" y="79"/>
                  </a:lnTo>
                  <a:lnTo>
                    <a:pt x="234" y="38"/>
                  </a:lnTo>
                  <a:lnTo>
                    <a:pt x="235" y="32"/>
                  </a:lnTo>
                  <a:lnTo>
                    <a:pt x="236" y="27"/>
                  </a:lnTo>
                  <a:lnTo>
                    <a:pt x="237" y="21"/>
                  </a:lnTo>
                  <a:lnTo>
                    <a:pt x="236" y="16"/>
                  </a:lnTo>
                  <a:lnTo>
                    <a:pt x="234" y="13"/>
                  </a:lnTo>
                  <a:lnTo>
                    <a:pt x="232" y="11"/>
                  </a:lnTo>
                  <a:lnTo>
                    <a:pt x="228" y="10"/>
                  </a:lnTo>
                  <a:lnTo>
                    <a:pt x="225" y="11"/>
                  </a:lnTo>
                  <a:lnTo>
                    <a:pt x="221" y="13"/>
                  </a:lnTo>
                  <a:lnTo>
                    <a:pt x="217" y="16"/>
                  </a:lnTo>
                  <a:lnTo>
                    <a:pt x="212" y="21"/>
                  </a:lnTo>
                  <a:lnTo>
                    <a:pt x="208" y="26"/>
                  </a:lnTo>
                  <a:lnTo>
                    <a:pt x="205" y="32"/>
                  </a:lnTo>
                  <a:lnTo>
                    <a:pt x="203" y="37"/>
                  </a:lnTo>
                  <a:lnTo>
                    <a:pt x="201" y="44"/>
                  </a:lnTo>
                  <a:lnTo>
                    <a:pt x="193" y="79"/>
                  </a:lnTo>
                  <a:lnTo>
                    <a:pt x="179" y="79"/>
                  </a:lnTo>
                  <a:lnTo>
                    <a:pt x="191" y="27"/>
                  </a:lnTo>
                  <a:lnTo>
                    <a:pt x="193" y="20"/>
                  </a:lnTo>
                  <a:lnTo>
                    <a:pt x="193" y="15"/>
                  </a:lnTo>
                  <a:lnTo>
                    <a:pt x="192" y="11"/>
                  </a:lnTo>
                  <a:lnTo>
                    <a:pt x="189" y="9"/>
                  </a:lnTo>
                  <a:lnTo>
                    <a:pt x="186" y="10"/>
                  </a:lnTo>
                  <a:lnTo>
                    <a:pt x="183" y="11"/>
                  </a:lnTo>
                  <a:lnTo>
                    <a:pt x="180" y="14"/>
                  </a:lnTo>
                  <a:lnTo>
                    <a:pt x="176" y="19"/>
                  </a:lnTo>
                  <a:lnTo>
                    <a:pt x="171" y="14"/>
                  </a:lnTo>
                  <a:lnTo>
                    <a:pt x="178" y="8"/>
                  </a:lnTo>
                  <a:lnTo>
                    <a:pt x="183" y="4"/>
                  </a:lnTo>
                  <a:lnTo>
                    <a:pt x="189" y="1"/>
                  </a:lnTo>
                  <a:lnTo>
                    <a:pt x="195" y="0"/>
                  </a:lnTo>
                  <a:lnTo>
                    <a:pt x="199" y="1"/>
                  </a:lnTo>
                  <a:lnTo>
                    <a:pt x="203" y="3"/>
                  </a:lnTo>
                  <a:lnTo>
                    <a:pt x="205" y="7"/>
                  </a:lnTo>
                  <a:lnTo>
                    <a:pt x="206" y="12"/>
                  </a:lnTo>
                  <a:lnTo>
                    <a:pt x="204" y="21"/>
                  </a:lnTo>
                  <a:lnTo>
                    <a:pt x="205" y="23"/>
                  </a:lnTo>
                  <a:close/>
                </a:path>
              </a:pathLst>
            </a:custGeom>
            <a:solidFill>
              <a:srgbClr val="000000"/>
            </a:solidFill>
            <a:ln w="0">
              <a:solidFill>
                <a:srgbClr val="000000"/>
              </a:solidFill>
              <a:round/>
              <a:headEnd/>
              <a:tailEnd/>
            </a:ln>
          </p:spPr>
          <p:txBody>
            <a:bodyPr/>
            <a:lstStyle/>
            <a:p>
              <a:endParaRPr lang="en-US"/>
            </a:p>
          </p:txBody>
        </p:sp>
        <p:sp>
          <p:nvSpPr>
            <p:cNvPr id="12308" name="Freeform 13"/>
            <p:cNvSpPr>
              <a:spLocks noEditPoints="1"/>
            </p:cNvSpPr>
            <p:nvPr/>
          </p:nvSpPr>
          <p:spPr bwMode="auto">
            <a:xfrm>
              <a:off x="1700213" y="6132513"/>
              <a:ext cx="261938" cy="233363"/>
            </a:xfrm>
            <a:custGeom>
              <a:avLst/>
              <a:gdLst>
                <a:gd name="T0" fmla="*/ 2147483647 w 171"/>
                <a:gd name="T1" fmla="*/ 2147483647 h 153"/>
                <a:gd name="T2" fmla="*/ 2147483647 w 171"/>
                <a:gd name="T3" fmla="*/ 2147483647 h 153"/>
                <a:gd name="T4" fmla="*/ 0 w 171"/>
                <a:gd name="T5" fmla="*/ 2147483647 h 153"/>
                <a:gd name="T6" fmla="*/ 2147483647 w 171"/>
                <a:gd name="T7" fmla="*/ 2147483647 h 153"/>
                <a:gd name="T8" fmla="*/ 2147483647 w 171"/>
                <a:gd name="T9" fmla="*/ 2147483647 h 153"/>
                <a:gd name="T10" fmla="*/ 2147483647 w 171"/>
                <a:gd name="T11" fmla="*/ 2147483647 h 153"/>
                <a:gd name="T12" fmla="*/ 2147483647 w 171"/>
                <a:gd name="T13" fmla="*/ 2147483647 h 153"/>
                <a:gd name="T14" fmla="*/ 2147483647 w 171"/>
                <a:gd name="T15" fmla="*/ 2147483647 h 153"/>
                <a:gd name="T16" fmla="*/ 2147483647 w 171"/>
                <a:gd name="T17" fmla="*/ 2147483647 h 153"/>
                <a:gd name="T18" fmla="*/ 2147483647 w 171"/>
                <a:gd name="T19" fmla="*/ 2147483647 h 153"/>
                <a:gd name="T20" fmla="*/ 2147483647 w 171"/>
                <a:gd name="T21" fmla="*/ 2147483647 h 153"/>
                <a:gd name="T22" fmla="*/ 2147483647 w 171"/>
                <a:gd name="T23" fmla="*/ 2147483647 h 153"/>
                <a:gd name="T24" fmla="*/ 2147483647 w 171"/>
                <a:gd name="T25" fmla="*/ 2147483647 h 153"/>
                <a:gd name="T26" fmla="*/ 2147483647 w 171"/>
                <a:gd name="T27" fmla="*/ 2147483647 h 153"/>
                <a:gd name="T28" fmla="*/ 2147483647 w 171"/>
                <a:gd name="T29" fmla="*/ 2147483647 h 153"/>
                <a:gd name="T30" fmla="*/ 2147483647 w 171"/>
                <a:gd name="T31" fmla="*/ 2147483647 h 153"/>
                <a:gd name="T32" fmla="*/ 2147483647 w 171"/>
                <a:gd name="T33" fmla="*/ 2147483647 h 153"/>
                <a:gd name="T34" fmla="*/ 2147483647 w 171"/>
                <a:gd name="T35" fmla="*/ 2147483647 h 153"/>
                <a:gd name="T36" fmla="*/ 2147483647 w 171"/>
                <a:gd name="T37" fmla="*/ 2147483647 h 153"/>
                <a:gd name="T38" fmla="*/ 2147483647 w 171"/>
                <a:gd name="T39" fmla="*/ 2147483647 h 153"/>
                <a:gd name="T40" fmla="*/ 2147483647 w 171"/>
                <a:gd name="T41" fmla="*/ 2147483647 h 153"/>
                <a:gd name="T42" fmla="*/ 2147483647 w 171"/>
                <a:gd name="T43" fmla="*/ 2147483647 h 153"/>
                <a:gd name="T44" fmla="*/ 2147483647 w 171"/>
                <a:gd name="T45" fmla="*/ 2147483647 h 153"/>
                <a:gd name="T46" fmla="*/ 2147483647 w 171"/>
                <a:gd name="T47" fmla="*/ 2147483647 h 153"/>
                <a:gd name="T48" fmla="*/ 2147483647 w 171"/>
                <a:gd name="T49" fmla="*/ 2147483647 h 153"/>
                <a:gd name="T50" fmla="*/ 2147483647 w 171"/>
                <a:gd name="T51" fmla="*/ 2147483647 h 153"/>
                <a:gd name="T52" fmla="*/ 2147483647 w 171"/>
                <a:gd name="T53" fmla="*/ 2147483647 h 153"/>
                <a:gd name="T54" fmla="*/ 2147483647 w 171"/>
                <a:gd name="T55" fmla="*/ 2147483647 h 153"/>
                <a:gd name="T56" fmla="*/ 2147483647 w 171"/>
                <a:gd name="T57" fmla="*/ 2147483647 h 153"/>
                <a:gd name="T58" fmla="*/ 2147483647 w 171"/>
                <a:gd name="T59" fmla="*/ 2147483647 h 153"/>
                <a:gd name="T60" fmla="*/ 2147483647 w 171"/>
                <a:gd name="T61" fmla="*/ 2147483647 h 153"/>
                <a:gd name="T62" fmla="*/ 2147483647 w 171"/>
                <a:gd name="T63" fmla="*/ 2147483647 h 153"/>
                <a:gd name="T64" fmla="*/ 2147483647 w 171"/>
                <a:gd name="T65" fmla="*/ 2147483647 h 153"/>
                <a:gd name="T66" fmla="*/ 2147483647 w 171"/>
                <a:gd name="T67" fmla="*/ 2147483647 h 153"/>
                <a:gd name="T68" fmla="*/ 2147483647 w 171"/>
                <a:gd name="T69" fmla="*/ 2147483647 h 153"/>
                <a:gd name="T70" fmla="*/ 2147483647 w 171"/>
                <a:gd name="T71" fmla="*/ 2147483647 h 153"/>
                <a:gd name="T72" fmla="*/ 2147483647 w 171"/>
                <a:gd name="T73" fmla="*/ 2147483647 h 153"/>
                <a:gd name="T74" fmla="*/ 2147483647 w 171"/>
                <a:gd name="T75" fmla="*/ 2147483647 h 153"/>
                <a:gd name="T76" fmla="*/ 2147483647 w 171"/>
                <a:gd name="T77" fmla="*/ 2147483647 h 153"/>
                <a:gd name="T78" fmla="*/ 2147483647 w 171"/>
                <a:gd name="T79" fmla="*/ 0 h 153"/>
                <a:gd name="T80" fmla="*/ 2147483647 w 171"/>
                <a:gd name="T81" fmla="*/ 2147483647 h 153"/>
                <a:gd name="T82" fmla="*/ 2147483647 w 171"/>
                <a:gd name="T83" fmla="*/ 2147483647 h 153"/>
                <a:gd name="T84" fmla="*/ 2147483647 w 171"/>
                <a:gd name="T85" fmla="*/ 2147483647 h 153"/>
                <a:gd name="T86" fmla="*/ 2147483647 w 171"/>
                <a:gd name="T87" fmla="*/ 2147483647 h 153"/>
                <a:gd name="T88" fmla="*/ 2147483647 w 171"/>
                <a:gd name="T89" fmla="*/ 2147483647 h 153"/>
                <a:gd name="T90" fmla="*/ 2147483647 w 171"/>
                <a:gd name="T91" fmla="*/ 2147483647 h 153"/>
                <a:gd name="T92" fmla="*/ 2147483647 w 171"/>
                <a:gd name="T93" fmla="*/ 2147483647 h 153"/>
                <a:gd name="T94" fmla="*/ 2147483647 w 171"/>
                <a:gd name="T95" fmla="*/ 2147483647 h 153"/>
                <a:gd name="T96" fmla="*/ 2147483647 w 171"/>
                <a:gd name="T97" fmla="*/ 2147483647 h 1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1"/>
                <a:gd name="T148" fmla="*/ 0 h 153"/>
                <a:gd name="T149" fmla="*/ 171 w 171"/>
                <a:gd name="T150" fmla="*/ 153 h 15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1" h="153">
                  <a:moveTo>
                    <a:pt x="27" y="118"/>
                  </a:moveTo>
                  <a:lnTo>
                    <a:pt x="15" y="116"/>
                  </a:lnTo>
                  <a:lnTo>
                    <a:pt x="7" y="111"/>
                  </a:lnTo>
                  <a:lnTo>
                    <a:pt x="2" y="103"/>
                  </a:lnTo>
                  <a:lnTo>
                    <a:pt x="0" y="91"/>
                  </a:lnTo>
                  <a:lnTo>
                    <a:pt x="0" y="84"/>
                  </a:lnTo>
                  <a:lnTo>
                    <a:pt x="2" y="76"/>
                  </a:lnTo>
                  <a:lnTo>
                    <a:pt x="5" y="65"/>
                  </a:lnTo>
                  <a:lnTo>
                    <a:pt x="10" y="56"/>
                  </a:lnTo>
                  <a:lnTo>
                    <a:pt x="17" y="48"/>
                  </a:lnTo>
                  <a:lnTo>
                    <a:pt x="25" y="43"/>
                  </a:lnTo>
                  <a:lnTo>
                    <a:pt x="34" y="39"/>
                  </a:lnTo>
                  <a:lnTo>
                    <a:pt x="44" y="38"/>
                  </a:lnTo>
                  <a:lnTo>
                    <a:pt x="56" y="40"/>
                  </a:lnTo>
                  <a:lnTo>
                    <a:pt x="64" y="45"/>
                  </a:lnTo>
                  <a:lnTo>
                    <a:pt x="69" y="54"/>
                  </a:lnTo>
                  <a:lnTo>
                    <a:pt x="71" y="65"/>
                  </a:lnTo>
                  <a:lnTo>
                    <a:pt x="70" y="75"/>
                  </a:lnTo>
                  <a:lnTo>
                    <a:pt x="68" y="86"/>
                  </a:lnTo>
                  <a:lnTo>
                    <a:pt x="64" y="95"/>
                  </a:lnTo>
                  <a:lnTo>
                    <a:pt x="59" y="103"/>
                  </a:lnTo>
                  <a:lnTo>
                    <a:pt x="52" y="110"/>
                  </a:lnTo>
                  <a:lnTo>
                    <a:pt x="45" y="114"/>
                  </a:lnTo>
                  <a:lnTo>
                    <a:pt x="36" y="117"/>
                  </a:lnTo>
                  <a:lnTo>
                    <a:pt x="27" y="118"/>
                  </a:lnTo>
                  <a:close/>
                  <a:moveTo>
                    <a:pt x="14" y="94"/>
                  </a:moveTo>
                  <a:lnTo>
                    <a:pt x="15" y="102"/>
                  </a:lnTo>
                  <a:lnTo>
                    <a:pt x="18" y="108"/>
                  </a:lnTo>
                  <a:lnTo>
                    <a:pt x="23" y="111"/>
                  </a:lnTo>
                  <a:lnTo>
                    <a:pt x="29" y="112"/>
                  </a:lnTo>
                  <a:lnTo>
                    <a:pt x="37" y="110"/>
                  </a:lnTo>
                  <a:lnTo>
                    <a:pt x="43" y="105"/>
                  </a:lnTo>
                  <a:lnTo>
                    <a:pt x="49" y="96"/>
                  </a:lnTo>
                  <a:lnTo>
                    <a:pt x="53" y="85"/>
                  </a:lnTo>
                  <a:lnTo>
                    <a:pt x="56" y="73"/>
                  </a:lnTo>
                  <a:lnTo>
                    <a:pt x="57" y="62"/>
                  </a:lnTo>
                  <a:lnTo>
                    <a:pt x="56" y="54"/>
                  </a:lnTo>
                  <a:lnTo>
                    <a:pt x="53" y="49"/>
                  </a:lnTo>
                  <a:lnTo>
                    <a:pt x="49" y="45"/>
                  </a:lnTo>
                  <a:lnTo>
                    <a:pt x="43" y="44"/>
                  </a:lnTo>
                  <a:lnTo>
                    <a:pt x="35" y="46"/>
                  </a:lnTo>
                  <a:lnTo>
                    <a:pt x="28" y="51"/>
                  </a:lnTo>
                  <a:lnTo>
                    <a:pt x="22" y="60"/>
                  </a:lnTo>
                  <a:lnTo>
                    <a:pt x="18" y="72"/>
                  </a:lnTo>
                  <a:lnTo>
                    <a:pt x="15" y="84"/>
                  </a:lnTo>
                  <a:lnTo>
                    <a:pt x="14" y="94"/>
                  </a:lnTo>
                  <a:close/>
                  <a:moveTo>
                    <a:pt x="115" y="118"/>
                  </a:moveTo>
                  <a:lnTo>
                    <a:pt x="113" y="126"/>
                  </a:lnTo>
                  <a:lnTo>
                    <a:pt x="110" y="133"/>
                  </a:lnTo>
                  <a:lnTo>
                    <a:pt x="107" y="140"/>
                  </a:lnTo>
                  <a:lnTo>
                    <a:pt x="104" y="144"/>
                  </a:lnTo>
                  <a:lnTo>
                    <a:pt x="100" y="148"/>
                  </a:lnTo>
                  <a:lnTo>
                    <a:pt x="95" y="151"/>
                  </a:lnTo>
                  <a:lnTo>
                    <a:pt x="90" y="152"/>
                  </a:lnTo>
                  <a:lnTo>
                    <a:pt x="84" y="153"/>
                  </a:lnTo>
                  <a:lnTo>
                    <a:pt x="79" y="153"/>
                  </a:lnTo>
                  <a:lnTo>
                    <a:pt x="80" y="146"/>
                  </a:lnTo>
                  <a:lnTo>
                    <a:pt x="82" y="146"/>
                  </a:lnTo>
                  <a:lnTo>
                    <a:pt x="84" y="146"/>
                  </a:lnTo>
                  <a:lnTo>
                    <a:pt x="90" y="144"/>
                  </a:lnTo>
                  <a:lnTo>
                    <a:pt x="93" y="142"/>
                  </a:lnTo>
                  <a:lnTo>
                    <a:pt x="95" y="138"/>
                  </a:lnTo>
                  <a:lnTo>
                    <a:pt x="97" y="132"/>
                  </a:lnTo>
                  <a:lnTo>
                    <a:pt x="99" y="125"/>
                  </a:lnTo>
                  <a:lnTo>
                    <a:pt x="117" y="47"/>
                  </a:lnTo>
                  <a:lnTo>
                    <a:pt x="103" y="47"/>
                  </a:lnTo>
                  <a:lnTo>
                    <a:pt x="104" y="42"/>
                  </a:lnTo>
                  <a:lnTo>
                    <a:pt x="109" y="42"/>
                  </a:lnTo>
                  <a:lnTo>
                    <a:pt x="112" y="41"/>
                  </a:lnTo>
                  <a:lnTo>
                    <a:pt x="116" y="39"/>
                  </a:lnTo>
                  <a:lnTo>
                    <a:pt x="118" y="36"/>
                  </a:lnTo>
                  <a:lnTo>
                    <a:pt x="119" y="34"/>
                  </a:lnTo>
                  <a:lnTo>
                    <a:pt x="121" y="30"/>
                  </a:lnTo>
                  <a:lnTo>
                    <a:pt x="126" y="17"/>
                  </a:lnTo>
                  <a:lnTo>
                    <a:pt x="134" y="8"/>
                  </a:lnTo>
                  <a:lnTo>
                    <a:pt x="144" y="2"/>
                  </a:lnTo>
                  <a:lnTo>
                    <a:pt x="157" y="0"/>
                  </a:lnTo>
                  <a:lnTo>
                    <a:pt x="164" y="0"/>
                  </a:lnTo>
                  <a:lnTo>
                    <a:pt x="171" y="1"/>
                  </a:lnTo>
                  <a:lnTo>
                    <a:pt x="167" y="15"/>
                  </a:lnTo>
                  <a:lnTo>
                    <a:pt x="160" y="15"/>
                  </a:lnTo>
                  <a:lnTo>
                    <a:pt x="159" y="11"/>
                  </a:lnTo>
                  <a:lnTo>
                    <a:pt x="157" y="8"/>
                  </a:lnTo>
                  <a:lnTo>
                    <a:pt x="155" y="7"/>
                  </a:lnTo>
                  <a:lnTo>
                    <a:pt x="152" y="6"/>
                  </a:lnTo>
                  <a:lnTo>
                    <a:pt x="148" y="7"/>
                  </a:lnTo>
                  <a:lnTo>
                    <a:pt x="144" y="9"/>
                  </a:lnTo>
                  <a:lnTo>
                    <a:pt x="141" y="12"/>
                  </a:lnTo>
                  <a:lnTo>
                    <a:pt x="139" y="16"/>
                  </a:lnTo>
                  <a:lnTo>
                    <a:pt x="136" y="22"/>
                  </a:lnTo>
                  <a:lnTo>
                    <a:pt x="134" y="30"/>
                  </a:lnTo>
                  <a:lnTo>
                    <a:pt x="132" y="39"/>
                  </a:lnTo>
                  <a:lnTo>
                    <a:pt x="153" y="39"/>
                  </a:lnTo>
                  <a:lnTo>
                    <a:pt x="151" y="47"/>
                  </a:lnTo>
                  <a:lnTo>
                    <a:pt x="130" y="47"/>
                  </a:lnTo>
                  <a:lnTo>
                    <a:pt x="115" y="118"/>
                  </a:lnTo>
                  <a:close/>
                </a:path>
              </a:pathLst>
            </a:custGeom>
            <a:solidFill>
              <a:srgbClr val="000000"/>
            </a:solidFill>
            <a:ln w="0">
              <a:solidFill>
                <a:srgbClr val="000000"/>
              </a:solidFill>
              <a:round/>
              <a:headEnd/>
              <a:tailEnd/>
            </a:ln>
          </p:spPr>
          <p:txBody>
            <a:bodyPr/>
            <a:lstStyle/>
            <a:p>
              <a:endParaRPr lang="en-US"/>
            </a:p>
          </p:txBody>
        </p:sp>
        <p:sp>
          <p:nvSpPr>
            <p:cNvPr id="12309" name="Freeform 14"/>
            <p:cNvSpPr>
              <a:spLocks noEditPoints="1"/>
            </p:cNvSpPr>
            <p:nvPr/>
          </p:nvSpPr>
          <p:spPr bwMode="auto">
            <a:xfrm>
              <a:off x="2041525" y="6132513"/>
              <a:ext cx="430213" cy="179388"/>
            </a:xfrm>
            <a:custGeom>
              <a:avLst/>
              <a:gdLst>
                <a:gd name="T0" fmla="*/ 2147483647 w 283"/>
                <a:gd name="T1" fmla="*/ 2147483647 h 118"/>
                <a:gd name="T2" fmla="*/ 2147483647 w 283"/>
                <a:gd name="T3" fmla="*/ 2147483647 h 118"/>
                <a:gd name="T4" fmla="*/ 0 w 283"/>
                <a:gd name="T5" fmla="*/ 2147483647 h 118"/>
                <a:gd name="T6" fmla="*/ 2147483647 w 283"/>
                <a:gd name="T7" fmla="*/ 2147483647 h 118"/>
                <a:gd name="T8" fmla="*/ 2147483647 w 283"/>
                <a:gd name="T9" fmla="*/ 2147483647 h 118"/>
                <a:gd name="T10" fmla="*/ 2147483647 w 283"/>
                <a:gd name="T11" fmla="*/ 2147483647 h 118"/>
                <a:gd name="T12" fmla="*/ 2147483647 w 283"/>
                <a:gd name="T13" fmla="*/ 2147483647 h 118"/>
                <a:gd name="T14" fmla="*/ 2147483647 w 283"/>
                <a:gd name="T15" fmla="*/ 2147483647 h 118"/>
                <a:gd name="T16" fmla="*/ 2147483647 w 283"/>
                <a:gd name="T17" fmla="*/ 2147483647 h 118"/>
                <a:gd name="T18" fmla="*/ 2147483647 w 283"/>
                <a:gd name="T19" fmla="*/ 2147483647 h 118"/>
                <a:gd name="T20" fmla="*/ 2147483647 w 283"/>
                <a:gd name="T21" fmla="*/ 2147483647 h 118"/>
                <a:gd name="T22" fmla="*/ 2147483647 w 283"/>
                <a:gd name="T23" fmla="*/ 2147483647 h 118"/>
                <a:gd name="T24" fmla="*/ 2147483647 w 283"/>
                <a:gd name="T25" fmla="*/ 2147483647 h 118"/>
                <a:gd name="T26" fmla="*/ 2147483647 w 283"/>
                <a:gd name="T27" fmla="*/ 2147483647 h 118"/>
                <a:gd name="T28" fmla="*/ 2147483647 w 283"/>
                <a:gd name="T29" fmla="*/ 2147483647 h 118"/>
                <a:gd name="T30" fmla="*/ 2147483647 w 283"/>
                <a:gd name="T31" fmla="*/ 2147483647 h 118"/>
                <a:gd name="T32" fmla="*/ 2147483647 w 283"/>
                <a:gd name="T33" fmla="*/ 2147483647 h 118"/>
                <a:gd name="T34" fmla="*/ 2147483647 w 283"/>
                <a:gd name="T35" fmla="*/ 2147483647 h 118"/>
                <a:gd name="T36" fmla="*/ 2147483647 w 283"/>
                <a:gd name="T37" fmla="*/ 2147483647 h 118"/>
                <a:gd name="T38" fmla="*/ 2147483647 w 283"/>
                <a:gd name="T39" fmla="*/ 2147483647 h 118"/>
                <a:gd name="T40" fmla="*/ 2147483647 w 283"/>
                <a:gd name="T41" fmla="*/ 2147483647 h 118"/>
                <a:gd name="T42" fmla="*/ 2147483647 w 283"/>
                <a:gd name="T43" fmla="*/ 2147483647 h 118"/>
                <a:gd name="T44" fmla="*/ 2147483647 w 283"/>
                <a:gd name="T45" fmla="*/ 2147483647 h 118"/>
                <a:gd name="T46" fmla="*/ 2147483647 w 283"/>
                <a:gd name="T47" fmla="*/ 2147483647 h 118"/>
                <a:gd name="T48" fmla="*/ 2147483647 w 283"/>
                <a:gd name="T49" fmla="*/ 2147483647 h 118"/>
                <a:gd name="T50" fmla="*/ 2147483647 w 283"/>
                <a:gd name="T51" fmla="*/ 2147483647 h 118"/>
                <a:gd name="T52" fmla="*/ 2147483647 w 283"/>
                <a:gd name="T53" fmla="*/ 2147483647 h 118"/>
                <a:gd name="T54" fmla="*/ 2147483647 w 283"/>
                <a:gd name="T55" fmla="*/ 2147483647 h 118"/>
                <a:gd name="T56" fmla="*/ 2147483647 w 283"/>
                <a:gd name="T57" fmla="*/ 2147483647 h 118"/>
                <a:gd name="T58" fmla="*/ 2147483647 w 283"/>
                <a:gd name="T59" fmla="*/ 2147483647 h 118"/>
                <a:gd name="T60" fmla="*/ 2147483647 w 283"/>
                <a:gd name="T61" fmla="*/ 2147483647 h 118"/>
                <a:gd name="T62" fmla="*/ 2147483647 w 283"/>
                <a:gd name="T63" fmla="*/ 2147483647 h 118"/>
                <a:gd name="T64" fmla="*/ 2147483647 w 283"/>
                <a:gd name="T65" fmla="*/ 2147483647 h 118"/>
                <a:gd name="T66" fmla="*/ 2147483647 w 283"/>
                <a:gd name="T67" fmla="*/ 2147483647 h 118"/>
                <a:gd name="T68" fmla="*/ 2147483647 w 283"/>
                <a:gd name="T69" fmla="*/ 2147483647 h 118"/>
                <a:gd name="T70" fmla="*/ 2147483647 w 283"/>
                <a:gd name="T71" fmla="*/ 2147483647 h 118"/>
                <a:gd name="T72" fmla="*/ 2147483647 w 283"/>
                <a:gd name="T73" fmla="*/ 2147483647 h 118"/>
                <a:gd name="T74" fmla="*/ 2147483647 w 283"/>
                <a:gd name="T75" fmla="*/ 2147483647 h 118"/>
                <a:gd name="T76" fmla="*/ 2147483647 w 283"/>
                <a:gd name="T77" fmla="*/ 2147483647 h 118"/>
                <a:gd name="T78" fmla="*/ 2147483647 w 283"/>
                <a:gd name="T79" fmla="*/ 2147483647 h 118"/>
                <a:gd name="T80" fmla="*/ 2147483647 w 283"/>
                <a:gd name="T81" fmla="*/ 2147483647 h 118"/>
                <a:gd name="T82" fmla="*/ 2147483647 w 283"/>
                <a:gd name="T83" fmla="*/ 2147483647 h 118"/>
                <a:gd name="T84" fmla="*/ 2147483647 w 283"/>
                <a:gd name="T85" fmla="*/ 2147483647 h 118"/>
                <a:gd name="T86" fmla="*/ 2147483647 w 283"/>
                <a:gd name="T87" fmla="*/ 2147483647 h 118"/>
                <a:gd name="T88" fmla="*/ 2147483647 w 283"/>
                <a:gd name="T89" fmla="*/ 2147483647 h 118"/>
                <a:gd name="T90" fmla="*/ 2147483647 w 283"/>
                <a:gd name="T91" fmla="*/ 2147483647 h 118"/>
                <a:gd name="T92" fmla="*/ 2147483647 w 283"/>
                <a:gd name="T93" fmla="*/ 2147483647 h 118"/>
                <a:gd name="T94" fmla="*/ 2147483647 w 283"/>
                <a:gd name="T95" fmla="*/ 2147483647 h 118"/>
                <a:gd name="T96" fmla="*/ 2147483647 w 283"/>
                <a:gd name="T97" fmla="*/ 2147483647 h 118"/>
                <a:gd name="T98" fmla="*/ 2147483647 w 283"/>
                <a:gd name="T99" fmla="*/ 2147483647 h 118"/>
                <a:gd name="T100" fmla="*/ 2147483647 w 283"/>
                <a:gd name="T101" fmla="*/ 2147483647 h 1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3"/>
                <a:gd name="T154" fmla="*/ 0 h 118"/>
                <a:gd name="T155" fmla="*/ 283 w 283"/>
                <a:gd name="T156" fmla="*/ 118 h 1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3" h="118">
                  <a:moveTo>
                    <a:pt x="47" y="101"/>
                  </a:moveTo>
                  <a:lnTo>
                    <a:pt x="40" y="109"/>
                  </a:lnTo>
                  <a:lnTo>
                    <a:pt x="33" y="114"/>
                  </a:lnTo>
                  <a:lnTo>
                    <a:pt x="26" y="117"/>
                  </a:lnTo>
                  <a:lnTo>
                    <a:pt x="19" y="118"/>
                  </a:lnTo>
                  <a:lnTo>
                    <a:pt x="12" y="117"/>
                  </a:lnTo>
                  <a:lnTo>
                    <a:pt x="6" y="114"/>
                  </a:lnTo>
                  <a:lnTo>
                    <a:pt x="3" y="108"/>
                  </a:lnTo>
                  <a:lnTo>
                    <a:pt x="2" y="101"/>
                  </a:lnTo>
                  <a:lnTo>
                    <a:pt x="4" y="89"/>
                  </a:lnTo>
                  <a:lnTo>
                    <a:pt x="13" y="47"/>
                  </a:lnTo>
                  <a:lnTo>
                    <a:pt x="0" y="47"/>
                  </a:lnTo>
                  <a:lnTo>
                    <a:pt x="1" y="42"/>
                  </a:lnTo>
                  <a:lnTo>
                    <a:pt x="5" y="42"/>
                  </a:lnTo>
                  <a:lnTo>
                    <a:pt x="8" y="41"/>
                  </a:lnTo>
                  <a:lnTo>
                    <a:pt x="12" y="40"/>
                  </a:lnTo>
                  <a:lnTo>
                    <a:pt x="15" y="36"/>
                  </a:lnTo>
                  <a:lnTo>
                    <a:pt x="18" y="31"/>
                  </a:lnTo>
                  <a:lnTo>
                    <a:pt x="20" y="26"/>
                  </a:lnTo>
                  <a:lnTo>
                    <a:pt x="22" y="19"/>
                  </a:lnTo>
                  <a:lnTo>
                    <a:pt x="33" y="19"/>
                  </a:lnTo>
                  <a:lnTo>
                    <a:pt x="29" y="39"/>
                  </a:lnTo>
                  <a:lnTo>
                    <a:pt x="53" y="39"/>
                  </a:lnTo>
                  <a:lnTo>
                    <a:pt x="52" y="47"/>
                  </a:lnTo>
                  <a:lnTo>
                    <a:pt x="27" y="47"/>
                  </a:lnTo>
                  <a:lnTo>
                    <a:pt x="20" y="78"/>
                  </a:lnTo>
                  <a:lnTo>
                    <a:pt x="18" y="86"/>
                  </a:lnTo>
                  <a:lnTo>
                    <a:pt x="17" y="92"/>
                  </a:lnTo>
                  <a:lnTo>
                    <a:pt x="16" y="98"/>
                  </a:lnTo>
                  <a:lnTo>
                    <a:pt x="17" y="102"/>
                  </a:lnTo>
                  <a:lnTo>
                    <a:pt x="18" y="106"/>
                  </a:lnTo>
                  <a:lnTo>
                    <a:pt x="21" y="107"/>
                  </a:lnTo>
                  <a:lnTo>
                    <a:pt x="25" y="108"/>
                  </a:lnTo>
                  <a:lnTo>
                    <a:pt x="28" y="107"/>
                  </a:lnTo>
                  <a:lnTo>
                    <a:pt x="32" y="105"/>
                  </a:lnTo>
                  <a:lnTo>
                    <a:pt x="37" y="102"/>
                  </a:lnTo>
                  <a:lnTo>
                    <a:pt x="42" y="96"/>
                  </a:lnTo>
                  <a:lnTo>
                    <a:pt x="47" y="101"/>
                  </a:lnTo>
                  <a:close/>
                  <a:moveTo>
                    <a:pt x="102" y="7"/>
                  </a:moveTo>
                  <a:lnTo>
                    <a:pt x="98" y="23"/>
                  </a:lnTo>
                  <a:lnTo>
                    <a:pt x="84" y="23"/>
                  </a:lnTo>
                  <a:lnTo>
                    <a:pt x="88" y="7"/>
                  </a:lnTo>
                  <a:lnTo>
                    <a:pt x="102" y="7"/>
                  </a:lnTo>
                  <a:close/>
                  <a:moveTo>
                    <a:pt x="76" y="62"/>
                  </a:moveTo>
                  <a:lnTo>
                    <a:pt x="77" y="55"/>
                  </a:lnTo>
                  <a:lnTo>
                    <a:pt x="78" y="50"/>
                  </a:lnTo>
                  <a:lnTo>
                    <a:pt x="77" y="47"/>
                  </a:lnTo>
                  <a:lnTo>
                    <a:pt x="76" y="45"/>
                  </a:lnTo>
                  <a:lnTo>
                    <a:pt x="73" y="44"/>
                  </a:lnTo>
                  <a:lnTo>
                    <a:pt x="69" y="43"/>
                  </a:lnTo>
                  <a:lnTo>
                    <a:pt x="70" y="39"/>
                  </a:lnTo>
                  <a:lnTo>
                    <a:pt x="90" y="38"/>
                  </a:lnTo>
                  <a:lnTo>
                    <a:pt x="95" y="38"/>
                  </a:lnTo>
                  <a:lnTo>
                    <a:pt x="83" y="91"/>
                  </a:lnTo>
                  <a:lnTo>
                    <a:pt x="82" y="98"/>
                  </a:lnTo>
                  <a:lnTo>
                    <a:pt x="81" y="103"/>
                  </a:lnTo>
                  <a:lnTo>
                    <a:pt x="81" y="106"/>
                  </a:lnTo>
                  <a:lnTo>
                    <a:pt x="82" y="108"/>
                  </a:lnTo>
                  <a:lnTo>
                    <a:pt x="86" y="109"/>
                  </a:lnTo>
                  <a:lnTo>
                    <a:pt x="88" y="109"/>
                  </a:lnTo>
                  <a:lnTo>
                    <a:pt x="91" y="107"/>
                  </a:lnTo>
                  <a:lnTo>
                    <a:pt x="94" y="104"/>
                  </a:lnTo>
                  <a:lnTo>
                    <a:pt x="99" y="99"/>
                  </a:lnTo>
                  <a:lnTo>
                    <a:pt x="103" y="104"/>
                  </a:lnTo>
                  <a:lnTo>
                    <a:pt x="96" y="111"/>
                  </a:lnTo>
                  <a:lnTo>
                    <a:pt x="90" y="115"/>
                  </a:lnTo>
                  <a:lnTo>
                    <a:pt x="85" y="117"/>
                  </a:lnTo>
                  <a:lnTo>
                    <a:pt x="79" y="118"/>
                  </a:lnTo>
                  <a:lnTo>
                    <a:pt x="74" y="117"/>
                  </a:lnTo>
                  <a:lnTo>
                    <a:pt x="71" y="114"/>
                  </a:lnTo>
                  <a:lnTo>
                    <a:pt x="68" y="110"/>
                  </a:lnTo>
                  <a:lnTo>
                    <a:pt x="67" y="104"/>
                  </a:lnTo>
                  <a:lnTo>
                    <a:pt x="68" y="97"/>
                  </a:lnTo>
                  <a:lnTo>
                    <a:pt x="70" y="88"/>
                  </a:lnTo>
                  <a:lnTo>
                    <a:pt x="76" y="62"/>
                  </a:lnTo>
                  <a:close/>
                  <a:moveTo>
                    <a:pt x="177" y="100"/>
                  </a:moveTo>
                  <a:lnTo>
                    <a:pt x="169" y="108"/>
                  </a:lnTo>
                  <a:lnTo>
                    <a:pt x="161" y="114"/>
                  </a:lnTo>
                  <a:lnTo>
                    <a:pt x="152" y="117"/>
                  </a:lnTo>
                  <a:lnTo>
                    <a:pt x="142" y="118"/>
                  </a:lnTo>
                  <a:lnTo>
                    <a:pt x="132" y="116"/>
                  </a:lnTo>
                  <a:lnTo>
                    <a:pt x="124" y="111"/>
                  </a:lnTo>
                  <a:lnTo>
                    <a:pt x="119" y="102"/>
                  </a:lnTo>
                  <a:lnTo>
                    <a:pt x="118" y="91"/>
                  </a:lnTo>
                  <a:lnTo>
                    <a:pt x="118" y="82"/>
                  </a:lnTo>
                  <a:lnTo>
                    <a:pt x="121" y="72"/>
                  </a:lnTo>
                  <a:lnTo>
                    <a:pt x="125" y="63"/>
                  </a:lnTo>
                  <a:lnTo>
                    <a:pt x="130" y="55"/>
                  </a:lnTo>
                  <a:lnTo>
                    <a:pt x="137" y="48"/>
                  </a:lnTo>
                  <a:lnTo>
                    <a:pt x="145" y="42"/>
                  </a:lnTo>
                  <a:lnTo>
                    <a:pt x="155" y="39"/>
                  </a:lnTo>
                  <a:lnTo>
                    <a:pt x="164" y="38"/>
                  </a:lnTo>
                  <a:lnTo>
                    <a:pt x="173" y="39"/>
                  </a:lnTo>
                  <a:lnTo>
                    <a:pt x="179" y="42"/>
                  </a:lnTo>
                  <a:lnTo>
                    <a:pt x="183" y="47"/>
                  </a:lnTo>
                  <a:lnTo>
                    <a:pt x="184" y="54"/>
                  </a:lnTo>
                  <a:lnTo>
                    <a:pt x="183" y="61"/>
                  </a:lnTo>
                  <a:lnTo>
                    <a:pt x="181" y="67"/>
                  </a:lnTo>
                  <a:lnTo>
                    <a:pt x="177" y="71"/>
                  </a:lnTo>
                  <a:lnTo>
                    <a:pt x="171" y="75"/>
                  </a:lnTo>
                  <a:lnTo>
                    <a:pt x="164" y="78"/>
                  </a:lnTo>
                  <a:lnTo>
                    <a:pt x="155" y="80"/>
                  </a:lnTo>
                  <a:lnTo>
                    <a:pt x="145" y="82"/>
                  </a:lnTo>
                  <a:lnTo>
                    <a:pt x="132" y="82"/>
                  </a:lnTo>
                  <a:lnTo>
                    <a:pt x="132" y="92"/>
                  </a:lnTo>
                  <a:lnTo>
                    <a:pt x="132" y="100"/>
                  </a:lnTo>
                  <a:lnTo>
                    <a:pt x="135" y="104"/>
                  </a:lnTo>
                  <a:lnTo>
                    <a:pt x="139" y="107"/>
                  </a:lnTo>
                  <a:lnTo>
                    <a:pt x="146" y="108"/>
                  </a:lnTo>
                  <a:lnTo>
                    <a:pt x="153" y="107"/>
                  </a:lnTo>
                  <a:lnTo>
                    <a:pt x="159" y="105"/>
                  </a:lnTo>
                  <a:lnTo>
                    <a:pt x="166" y="101"/>
                  </a:lnTo>
                  <a:lnTo>
                    <a:pt x="172" y="95"/>
                  </a:lnTo>
                  <a:lnTo>
                    <a:pt x="177" y="100"/>
                  </a:lnTo>
                  <a:close/>
                  <a:moveTo>
                    <a:pt x="134" y="75"/>
                  </a:moveTo>
                  <a:lnTo>
                    <a:pt x="145" y="75"/>
                  </a:lnTo>
                  <a:lnTo>
                    <a:pt x="154" y="73"/>
                  </a:lnTo>
                  <a:lnTo>
                    <a:pt x="161" y="70"/>
                  </a:lnTo>
                  <a:lnTo>
                    <a:pt x="166" y="67"/>
                  </a:lnTo>
                  <a:lnTo>
                    <a:pt x="170" y="61"/>
                  </a:lnTo>
                  <a:lnTo>
                    <a:pt x="171" y="55"/>
                  </a:lnTo>
                  <a:lnTo>
                    <a:pt x="170" y="50"/>
                  </a:lnTo>
                  <a:lnTo>
                    <a:pt x="168" y="47"/>
                  </a:lnTo>
                  <a:lnTo>
                    <a:pt x="165" y="45"/>
                  </a:lnTo>
                  <a:lnTo>
                    <a:pt x="161" y="44"/>
                  </a:lnTo>
                  <a:lnTo>
                    <a:pt x="157" y="45"/>
                  </a:lnTo>
                  <a:lnTo>
                    <a:pt x="153" y="46"/>
                  </a:lnTo>
                  <a:lnTo>
                    <a:pt x="149" y="49"/>
                  </a:lnTo>
                  <a:lnTo>
                    <a:pt x="146" y="52"/>
                  </a:lnTo>
                  <a:lnTo>
                    <a:pt x="139" y="62"/>
                  </a:lnTo>
                  <a:lnTo>
                    <a:pt x="134" y="75"/>
                  </a:lnTo>
                  <a:close/>
                  <a:moveTo>
                    <a:pt x="249" y="96"/>
                  </a:moveTo>
                  <a:lnTo>
                    <a:pt x="242" y="106"/>
                  </a:lnTo>
                  <a:lnTo>
                    <a:pt x="234" y="113"/>
                  </a:lnTo>
                  <a:lnTo>
                    <a:pt x="227" y="117"/>
                  </a:lnTo>
                  <a:lnTo>
                    <a:pt x="219" y="118"/>
                  </a:lnTo>
                  <a:lnTo>
                    <a:pt x="211" y="116"/>
                  </a:lnTo>
                  <a:lnTo>
                    <a:pt x="206" y="111"/>
                  </a:lnTo>
                  <a:lnTo>
                    <a:pt x="202" y="103"/>
                  </a:lnTo>
                  <a:lnTo>
                    <a:pt x="201" y="92"/>
                  </a:lnTo>
                  <a:lnTo>
                    <a:pt x="202" y="79"/>
                  </a:lnTo>
                  <a:lnTo>
                    <a:pt x="206" y="66"/>
                  </a:lnTo>
                  <a:lnTo>
                    <a:pt x="213" y="54"/>
                  </a:lnTo>
                  <a:lnTo>
                    <a:pt x="221" y="45"/>
                  </a:lnTo>
                  <a:lnTo>
                    <a:pt x="231" y="40"/>
                  </a:lnTo>
                  <a:lnTo>
                    <a:pt x="243" y="38"/>
                  </a:lnTo>
                  <a:lnTo>
                    <a:pt x="252" y="39"/>
                  </a:lnTo>
                  <a:lnTo>
                    <a:pt x="260" y="42"/>
                  </a:lnTo>
                  <a:lnTo>
                    <a:pt x="265" y="23"/>
                  </a:lnTo>
                  <a:lnTo>
                    <a:pt x="266" y="17"/>
                  </a:lnTo>
                  <a:lnTo>
                    <a:pt x="266" y="11"/>
                  </a:lnTo>
                  <a:lnTo>
                    <a:pt x="265" y="8"/>
                  </a:lnTo>
                  <a:lnTo>
                    <a:pt x="263" y="6"/>
                  </a:lnTo>
                  <a:lnTo>
                    <a:pt x="261" y="5"/>
                  </a:lnTo>
                  <a:lnTo>
                    <a:pt x="257" y="5"/>
                  </a:lnTo>
                  <a:lnTo>
                    <a:pt x="258" y="1"/>
                  </a:lnTo>
                  <a:lnTo>
                    <a:pt x="278" y="0"/>
                  </a:lnTo>
                  <a:lnTo>
                    <a:pt x="283" y="0"/>
                  </a:lnTo>
                  <a:lnTo>
                    <a:pt x="263" y="91"/>
                  </a:lnTo>
                  <a:lnTo>
                    <a:pt x="261" y="98"/>
                  </a:lnTo>
                  <a:lnTo>
                    <a:pt x="261" y="103"/>
                  </a:lnTo>
                  <a:lnTo>
                    <a:pt x="261" y="106"/>
                  </a:lnTo>
                  <a:lnTo>
                    <a:pt x="262" y="108"/>
                  </a:lnTo>
                  <a:lnTo>
                    <a:pt x="265" y="109"/>
                  </a:lnTo>
                  <a:lnTo>
                    <a:pt x="268" y="109"/>
                  </a:lnTo>
                  <a:lnTo>
                    <a:pt x="271" y="107"/>
                  </a:lnTo>
                  <a:lnTo>
                    <a:pt x="274" y="104"/>
                  </a:lnTo>
                  <a:lnTo>
                    <a:pt x="278" y="99"/>
                  </a:lnTo>
                  <a:lnTo>
                    <a:pt x="283" y="104"/>
                  </a:lnTo>
                  <a:lnTo>
                    <a:pt x="276" y="110"/>
                  </a:lnTo>
                  <a:lnTo>
                    <a:pt x="270" y="115"/>
                  </a:lnTo>
                  <a:lnTo>
                    <a:pt x="265" y="117"/>
                  </a:lnTo>
                  <a:lnTo>
                    <a:pt x="259" y="118"/>
                  </a:lnTo>
                  <a:lnTo>
                    <a:pt x="255" y="117"/>
                  </a:lnTo>
                  <a:lnTo>
                    <a:pt x="251" y="115"/>
                  </a:lnTo>
                  <a:lnTo>
                    <a:pt x="249" y="111"/>
                  </a:lnTo>
                  <a:lnTo>
                    <a:pt x="248" y="106"/>
                  </a:lnTo>
                  <a:lnTo>
                    <a:pt x="250" y="96"/>
                  </a:lnTo>
                  <a:lnTo>
                    <a:pt x="249" y="96"/>
                  </a:lnTo>
                  <a:close/>
                  <a:moveTo>
                    <a:pt x="255" y="67"/>
                  </a:moveTo>
                  <a:lnTo>
                    <a:pt x="256" y="56"/>
                  </a:lnTo>
                  <a:lnTo>
                    <a:pt x="255" y="51"/>
                  </a:lnTo>
                  <a:lnTo>
                    <a:pt x="253" y="47"/>
                  </a:lnTo>
                  <a:lnTo>
                    <a:pt x="250" y="45"/>
                  </a:lnTo>
                  <a:lnTo>
                    <a:pt x="244" y="44"/>
                  </a:lnTo>
                  <a:lnTo>
                    <a:pt x="236" y="46"/>
                  </a:lnTo>
                  <a:lnTo>
                    <a:pt x="229" y="51"/>
                  </a:lnTo>
                  <a:lnTo>
                    <a:pt x="223" y="59"/>
                  </a:lnTo>
                  <a:lnTo>
                    <a:pt x="219" y="69"/>
                  </a:lnTo>
                  <a:lnTo>
                    <a:pt x="216" y="80"/>
                  </a:lnTo>
                  <a:lnTo>
                    <a:pt x="215" y="91"/>
                  </a:lnTo>
                  <a:lnTo>
                    <a:pt x="216" y="99"/>
                  </a:lnTo>
                  <a:lnTo>
                    <a:pt x="217" y="104"/>
                  </a:lnTo>
                  <a:lnTo>
                    <a:pt x="220" y="107"/>
                  </a:lnTo>
                  <a:lnTo>
                    <a:pt x="225" y="108"/>
                  </a:lnTo>
                  <a:lnTo>
                    <a:pt x="230" y="107"/>
                  </a:lnTo>
                  <a:lnTo>
                    <a:pt x="236" y="103"/>
                  </a:lnTo>
                  <a:lnTo>
                    <a:pt x="241" y="98"/>
                  </a:lnTo>
                  <a:lnTo>
                    <a:pt x="246" y="91"/>
                  </a:lnTo>
                  <a:lnTo>
                    <a:pt x="250" y="82"/>
                  </a:lnTo>
                  <a:lnTo>
                    <a:pt x="252" y="77"/>
                  </a:lnTo>
                  <a:lnTo>
                    <a:pt x="254" y="71"/>
                  </a:lnTo>
                  <a:lnTo>
                    <a:pt x="255" y="67"/>
                  </a:lnTo>
                  <a:close/>
                </a:path>
              </a:pathLst>
            </a:custGeom>
            <a:solidFill>
              <a:srgbClr val="000000"/>
            </a:solidFill>
            <a:ln w="0">
              <a:solidFill>
                <a:srgbClr val="000000"/>
              </a:solidFill>
              <a:round/>
              <a:headEnd/>
              <a:tailEnd/>
            </a:ln>
          </p:spPr>
          <p:txBody>
            <a:bodyPr/>
            <a:lstStyle/>
            <a:p>
              <a:endParaRPr lang="en-US"/>
            </a:p>
          </p:txBody>
        </p:sp>
        <p:sp>
          <p:nvSpPr>
            <p:cNvPr id="12310" name="Freeform 15"/>
            <p:cNvSpPr>
              <a:spLocks noEditPoints="1"/>
            </p:cNvSpPr>
            <p:nvPr/>
          </p:nvSpPr>
          <p:spPr bwMode="auto">
            <a:xfrm>
              <a:off x="2546350" y="6132513"/>
              <a:ext cx="655638" cy="179388"/>
            </a:xfrm>
            <a:custGeom>
              <a:avLst/>
              <a:gdLst>
                <a:gd name="T0" fmla="*/ 2147483647 w 430"/>
                <a:gd name="T1" fmla="*/ 2147483647 h 118"/>
                <a:gd name="T2" fmla="*/ 2147483647 w 430"/>
                <a:gd name="T3" fmla="*/ 2147483647 h 118"/>
                <a:gd name="T4" fmla="*/ 2147483647 w 430"/>
                <a:gd name="T5" fmla="*/ 2147483647 h 118"/>
                <a:gd name="T6" fmla="*/ 2147483647 w 430"/>
                <a:gd name="T7" fmla="*/ 2147483647 h 118"/>
                <a:gd name="T8" fmla="*/ 2147483647 w 430"/>
                <a:gd name="T9" fmla="*/ 2147483647 h 118"/>
                <a:gd name="T10" fmla="*/ 2147483647 w 430"/>
                <a:gd name="T11" fmla="*/ 2147483647 h 118"/>
                <a:gd name="T12" fmla="*/ 2147483647 w 430"/>
                <a:gd name="T13" fmla="*/ 2147483647 h 118"/>
                <a:gd name="T14" fmla="*/ 2147483647 w 430"/>
                <a:gd name="T15" fmla="*/ 2147483647 h 118"/>
                <a:gd name="T16" fmla="*/ 2147483647 w 430"/>
                <a:gd name="T17" fmla="*/ 2147483647 h 118"/>
                <a:gd name="T18" fmla="*/ 2147483647 w 430"/>
                <a:gd name="T19" fmla="*/ 2147483647 h 118"/>
                <a:gd name="T20" fmla="*/ 2147483647 w 430"/>
                <a:gd name="T21" fmla="*/ 2147483647 h 118"/>
                <a:gd name="T22" fmla="*/ 2147483647 w 430"/>
                <a:gd name="T23" fmla="*/ 2147483647 h 118"/>
                <a:gd name="T24" fmla="*/ 2147483647 w 430"/>
                <a:gd name="T25" fmla="*/ 2147483647 h 118"/>
                <a:gd name="T26" fmla="*/ 2147483647 w 430"/>
                <a:gd name="T27" fmla="*/ 2147483647 h 118"/>
                <a:gd name="T28" fmla="*/ 2147483647 w 430"/>
                <a:gd name="T29" fmla="*/ 2147483647 h 118"/>
                <a:gd name="T30" fmla="*/ 2147483647 w 430"/>
                <a:gd name="T31" fmla="*/ 2147483647 h 118"/>
                <a:gd name="T32" fmla="*/ 2147483647 w 430"/>
                <a:gd name="T33" fmla="*/ 2147483647 h 118"/>
                <a:gd name="T34" fmla="*/ 2147483647 w 430"/>
                <a:gd name="T35" fmla="*/ 2147483647 h 118"/>
                <a:gd name="T36" fmla="*/ 2147483647 w 430"/>
                <a:gd name="T37" fmla="*/ 2147483647 h 118"/>
                <a:gd name="T38" fmla="*/ 2147483647 w 430"/>
                <a:gd name="T39" fmla="*/ 2147483647 h 118"/>
                <a:gd name="T40" fmla="*/ 2147483647 w 430"/>
                <a:gd name="T41" fmla="*/ 2147483647 h 118"/>
                <a:gd name="T42" fmla="*/ 2147483647 w 430"/>
                <a:gd name="T43" fmla="*/ 2147483647 h 118"/>
                <a:gd name="T44" fmla="*/ 2147483647 w 430"/>
                <a:gd name="T45" fmla="*/ 2147483647 h 118"/>
                <a:gd name="T46" fmla="*/ 2147483647 w 430"/>
                <a:gd name="T47" fmla="*/ 2147483647 h 118"/>
                <a:gd name="T48" fmla="*/ 2147483647 w 430"/>
                <a:gd name="T49" fmla="*/ 2147483647 h 118"/>
                <a:gd name="T50" fmla="*/ 2147483647 w 430"/>
                <a:gd name="T51" fmla="*/ 2147483647 h 118"/>
                <a:gd name="T52" fmla="*/ 2147483647 w 430"/>
                <a:gd name="T53" fmla="*/ 2147483647 h 118"/>
                <a:gd name="T54" fmla="*/ 2147483647 w 430"/>
                <a:gd name="T55" fmla="*/ 2147483647 h 118"/>
                <a:gd name="T56" fmla="*/ 2147483647 w 430"/>
                <a:gd name="T57" fmla="*/ 2147483647 h 118"/>
                <a:gd name="T58" fmla="*/ 2147483647 w 430"/>
                <a:gd name="T59" fmla="*/ 2147483647 h 118"/>
                <a:gd name="T60" fmla="*/ 2147483647 w 430"/>
                <a:gd name="T61" fmla="*/ 2147483647 h 118"/>
                <a:gd name="T62" fmla="*/ 2147483647 w 430"/>
                <a:gd name="T63" fmla="*/ 2147483647 h 118"/>
                <a:gd name="T64" fmla="*/ 2147483647 w 430"/>
                <a:gd name="T65" fmla="*/ 2147483647 h 118"/>
                <a:gd name="T66" fmla="*/ 2147483647 w 430"/>
                <a:gd name="T67" fmla="*/ 2147483647 h 118"/>
                <a:gd name="T68" fmla="*/ 2147483647 w 430"/>
                <a:gd name="T69" fmla="*/ 2147483647 h 118"/>
                <a:gd name="T70" fmla="*/ 2147483647 w 430"/>
                <a:gd name="T71" fmla="*/ 2147483647 h 118"/>
                <a:gd name="T72" fmla="*/ 2147483647 w 430"/>
                <a:gd name="T73" fmla="*/ 2147483647 h 118"/>
                <a:gd name="T74" fmla="*/ 2147483647 w 430"/>
                <a:gd name="T75" fmla="*/ 2147483647 h 118"/>
                <a:gd name="T76" fmla="*/ 2147483647 w 430"/>
                <a:gd name="T77" fmla="*/ 0 h 118"/>
                <a:gd name="T78" fmla="*/ 2147483647 w 430"/>
                <a:gd name="T79" fmla="*/ 2147483647 h 118"/>
                <a:gd name="T80" fmla="*/ 2147483647 w 430"/>
                <a:gd name="T81" fmla="*/ 2147483647 h 118"/>
                <a:gd name="T82" fmla="*/ 2147483647 w 430"/>
                <a:gd name="T83" fmla="*/ 2147483647 h 118"/>
                <a:gd name="T84" fmla="*/ 2147483647 w 430"/>
                <a:gd name="T85" fmla="*/ 2147483647 h 118"/>
                <a:gd name="T86" fmla="*/ 2147483647 w 430"/>
                <a:gd name="T87" fmla="*/ 2147483647 h 118"/>
                <a:gd name="T88" fmla="*/ 2147483647 w 430"/>
                <a:gd name="T89" fmla="*/ 2147483647 h 118"/>
                <a:gd name="T90" fmla="*/ 2147483647 w 430"/>
                <a:gd name="T91" fmla="*/ 2147483647 h 118"/>
                <a:gd name="T92" fmla="*/ 2147483647 w 430"/>
                <a:gd name="T93" fmla="*/ 2147483647 h 118"/>
                <a:gd name="T94" fmla="*/ 2147483647 w 430"/>
                <a:gd name="T95" fmla="*/ 2147483647 h 118"/>
                <a:gd name="T96" fmla="*/ 2147483647 w 430"/>
                <a:gd name="T97" fmla="*/ 2147483647 h 118"/>
                <a:gd name="T98" fmla="*/ 2147483647 w 430"/>
                <a:gd name="T99" fmla="*/ 2147483647 h 118"/>
                <a:gd name="T100" fmla="*/ 2147483647 w 430"/>
                <a:gd name="T101" fmla="*/ 2147483647 h 118"/>
                <a:gd name="T102" fmla="*/ 2147483647 w 430"/>
                <a:gd name="T103" fmla="*/ 2147483647 h 118"/>
                <a:gd name="T104" fmla="*/ 2147483647 w 430"/>
                <a:gd name="T105" fmla="*/ 2147483647 h 118"/>
                <a:gd name="T106" fmla="*/ 2147483647 w 430"/>
                <a:gd name="T107" fmla="*/ 2147483647 h 118"/>
                <a:gd name="T108" fmla="*/ 2147483647 w 430"/>
                <a:gd name="T109" fmla="*/ 2147483647 h 118"/>
                <a:gd name="T110" fmla="*/ 2147483647 w 430"/>
                <a:gd name="T111" fmla="*/ 2147483647 h 1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30"/>
                <a:gd name="T169" fmla="*/ 0 h 118"/>
                <a:gd name="T170" fmla="*/ 430 w 430"/>
                <a:gd name="T171" fmla="*/ 118 h 1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30" h="118">
                  <a:moveTo>
                    <a:pt x="34" y="59"/>
                  </a:moveTo>
                  <a:lnTo>
                    <a:pt x="42" y="50"/>
                  </a:lnTo>
                  <a:lnTo>
                    <a:pt x="50" y="43"/>
                  </a:lnTo>
                  <a:lnTo>
                    <a:pt x="57" y="39"/>
                  </a:lnTo>
                  <a:lnTo>
                    <a:pt x="65" y="38"/>
                  </a:lnTo>
                  <a:lnTo>
                    <a:pt x="70" y="38"/>
                  </a:lnTo>
                  <a:lnTo>
                    <a:pt x="74" y="39"/>
                  </a:lnTo>
                  <a:lnTo>
                    <a:pt x="71" y="58"/>
                  </a:lnTo>
                  <a:lnTo>
                    <a:pt x="62" y="58"/>
                  </a:lnTo>
                  <a:lnTo>
                    <a:pt x="61" y="53"/>
                  </a:lnTo>
                  <a:lnTo>
                    <a:pt x="59" y="50"/>
                  </a:lnTo>
                  <a:lnTo>
                    <a:pt x="56" y="49"/>
                  </a:lnTo>
                  <a:lnTo>
                    <a:pt x="53" y="50"/>
                  </a:lnTo>
                  <a:lnTo>
                    <a:pt x="49" y="52"/>
                  </a:lnTo>
                  <a:lnTo>
                    <a:pt x="46" y="55"/>
                  </a:lnTo>
                  <a:lnTo>
                    <a:pt x="41" y="59"/>
                  </a:lnTo>
                  <a:lnTo>
                    <a:pt x="35" y="70"/>
                  </a:lnTo>
                  <a:lnTo>
                    <a:pt x="32" y="75"/>
                  </a:lnTo>
                  <a:lnTo>
                    <a:pt x="30" y="82"/>
                  </a:lnTo>
                  <a:lnTo>
                    <a:pt x="22" y="117"/>
                  </a:lnTo>
                  <a:lnTo>
                    <a:pt x="8" y="117"/>
                  </a:lnTo>
                  <a:lnTo>
                    <a:pt x="20" y="65"/>
                  </a:lnTo>
                  <a:lnTo>
                    <a:pt x="21" y="61"/>
                  </a:lnTo>
                  <a:lnTo>
                    <a:pt x="22" y="58"/>
                  </a:lnTo>
                  <a:lnTo>
                    <a:pt x="22" y="53"/>
                  </a:lnTo>
                  <a:lnTo>
                    <a:pt x="21" y="49"/>
                  </a:lnTo>
                  <a:lnTo>
                    <a:pt x="18" y="47"/>
                  </a:lnTo>
                  <a:lnTo>
                    <a:pt x="15" y="48"/>
                  </a:lnTo>
                  <a:lnTo>
                    <a:pt x="12" y="49"/>
                  </a:lnTo>
                  <a:lnTo>
                    <a:pt x="9" y="52"/>
                  </a:lnTo>
                  <a:lnTo>
                    <a:pt x="5" y="57"/>
                  </a:lnTo>
                  <a:lnTo>
                    <a:pt x="0" y="52"/>
                  </a:lnTo>
                  <a:lnTo>
                    <a:pt x="7" y="46"/>
                  </a:lnTo>
                  <a:lnTo>
                    <a:pt x="12" y="41"/>
                  </a:lnTo>
                  <a:lnTo>
                    <a:pt x="18" y="39"/>
                  </a:lnTo>
                  <a:lnTo>
                    <a:pt x="24" y="38"/>
                  </a:lnTo>
                  <a:lnTo>
                    <a:pt x="28" y="39"/>
                  </a:lnTo>
                  <a:lnTo>
                    <a:pt x="32" y="41"/>
                  </a:lnTo>
                  <a:lnTo>
                    <a:pt x="34" y="45"/>
                  </a:lnTo>
                  <a:lnTo>
                    <a:pt x="35" y="50"/>
                  </a:lnTo>
                  <a:lnTo>
                    <a:pt x="33" y="58"/>
                  </a:lnTo>
                  <a:lnTo>
                    <a:pt x="34" y="59"/>
                  </a:lnTo>
                  <a:close/>
                  <a:moveTo>
                    <a:pt x="147" y="43"/>
                  </a:moveTo>
                  <a:lnTo>
                    <a:pt x="155" y="38"/>
                  </a:lnTo>
                  <a:lnTo>
                    <a:pt x="160" y="39"/>
                  </a:lnTo>
                  <a:lnTo>
                    <a:pt x="148" y="91"/>
                  </a:lnTo>
                  <a:lnTo>
                    <a:pt x="146" y="98"/>
                  </a:lnTo>
                  <a:lnTo>
                    <a:pt x="146" y="103"/>
                  </a:lnTo>
                  <a:lnTo>
                    <a:pt x="146" y="106"/>
                  </a:lnTo>
                  <a:lnTo>
                    <a:pt x="147" y="108"/>
                  </a:lnTo>
                  <a:lnTo>
                    <a:pt x="150" y="109"/>
                  </a:lnTo>
                  <a:lnTo>
                    <a:pt x="153" y="109"/>
                  </a:lnTo>
                  <a:lnTo>
                    <a:pt x="156" y="107"/>
                  </a:lnTo>
                  <a:lnTo>
                    <a:pt x="159" y="104"/>
                  </a:lnTo>
                  <a:lnTo>
                    <a:pt x="163" y="99"/>
                  </a:lnTo>
                  <a:lnTo>
                    <a:pt x="168" y="104"/>
                  </a:lnTo>
                  <a:lnTo>
                    <a:pt x="161" y="110"/>
                  </a:lnTo>
                  <a:lnTo>
                    <a:pt x="156" y="115"/>
                  </a:lnTo>
                  <a:lnTo>
                    <a:pt x="150" y="117"/>
                  </a:lnTo>
                  <a:lnTo>
                    <a:pt x="144" y="118"/>
                  </a:lnTo>
                  <a:lnTo>
                    <a:pt x="140" y="117"/>
                  </a:lnTo>
                  <a:lnTo>
                    <a:pt x="136" y="115"/>
                  </a:lnTo>
                  <a:lnTo>
                    <a:pt x="134" y="111"/>
                  </a:lnTo>
                  <a:lnTo>
                    <a:pt x="133" y="106"/>
                  </a:lnTo>
                  <a:lnTo>
                    <a:pt x="135" y="96"/>
                  </a:lnTo>
                  <a:lnTo>
                    <a:pt x="134" y="96"/>
                  </a:lnTo>
                  <a:lnTo>
                    <a:pt x="127" y="106"/>
                  </a:lnTo>
                  <a:lnTo>
                    <a:pt x="119" y="113"/>
                  </a:lnTo>
                  <a:lnTo>
                    <a:pt x="112" y="117"/>
                  </a:lnTo>
                  <a:lnTo>
                    <a:pt x="104" y="118"/>
                  </a:lnTo>
                  <a:lnTo>
                    <a:pt x="96" y="116"/>
                  </a:lnTo>
                  <a:lnTo>
                    <a:pt x="91" y="111"/>
                  </a:lnTo>
                  <a:lnTo>
                    <a:pt x="87" y="103"/>
                  </a:lnTo>
                  <a:lnTo>
                    <a:pt x="86" y="92"/>
                  </a:lnTo>
                  <a:lnTo>
                    <a:pt x="87" y="79"/>
                  </a:lnTo>
                  <a:lnTo>
                    <a:pt x="91" y="66"/>
                  </a:lnTo>
                  <a:lnTo>
                    <a:pt x="98" y="54"/>
                  </a:lnTo>
                  <a:lnTo>
                    <a:pt x="106" y="45"/>
                  </a:lnTo>
                  <a:lnTo>
                    <a:pt x="116" y="40"/>
                  </a:lnTo>
                  <a:lnTo>
                    <a:pt x="128" y="38"/>
                  </a:lnTo>
                  <a:lnTo>
                    <a:pt x="138" y="39"/>
                  </a:lnTo>
                  <a:lnTo>
                    <a:pt x="147" y="43"/>
                  </a:lnTo>
                  <a:close/>
                  <a:moveTo>
                    <a:pt x="140" y="67"/>
                  </a:moveTo>
                  <a:lnTo>
                    <a:pt x="141" y="61"/>
                  </a:lnTo>
                  <a:lnTo>
                    <a:pt x="141" y="56"/>
                  </a:lnTo>
                  <a:lnTo>
                    <a:pt x="140" y="51"/>
                  </a:lnTo>
                  <a:lnTo>
                    <a:pt x="138" y="47"/>
                  </a:lnTo>
                  <a:lnTo>
                    <a:pt x="135" y="45"/>
                  </a:lnTo>
                  <a:lnTo>
                    <a:pt x="129" y="44"/>
                  </a:lnTo>
                  <a:lnTo>
                    <a:pt x="121" y="46"/>
                  </a:lnTo>
                  <a:lnTo>
                    <a:pt x="114" y="51"/>
                  </a:lnTo>
                  <a:lnTo>
                    <a:pt x="108" y="59"/>
                  </a:lnTo>
                  <a:lnTo>
                    <a:pt x="104" y="69"/>
                  </a:lnTo>
                  <a:lnTo>
                    <a:pt x="101" y="80"/>
                  </a:lnTo>
                  <a:lnTo>
                    <a:pt x="100" y="91"/>
                  </a:lnTo>
                  <a:lnTo>
                    <a:pt x="101" y="99"/>
                  </a:lnTo>
                  <a:lnTo>
                    <a:pt x="102" y="104"/>
                  </a:lnTo>
                  <a:lnTo>
                    <a:pt x="105" y="107"/>
                  </a:lnTo>
                  <a:lnTo>
                    <a:pt x="110" y="108"/>
                  </a:lnTo>
                  <a:lnTo>
                    <a:pt x="115" y="107"/>
                  </a:lnTo>
                  <a:lnTo>
                    <a:pt x="121" y="103"/>
                  </a:lnTo>
                  <a:lnTo>
                    <a:pt x="126" y="98"/>
                  </a:lnTo>
                  <a:lnTo>
                    <a:pt x="131" y="90"/>
                  </a:lnTo>
                  <a:lnTo>
                    <a:pt x="136" y="81"/>
                  </a:lnTo>
                  <a:lnTo>
                    <a:pt x="139" y="71"/>
                  </a:lnTo>
                  <a:lnTo>
                    <a:pt x="140" y="67"/>
                  </a:lnTo>
                  <a:close/>
                  <a:moveTo>
                    <a:pt x="192" y="65"/>
                  </a:moveTo>
                  <a:lnTo>
                    <a:pt x="194" y="58"/>
                  </a:lnTo>
                  <a:lnTo>
                    <a:pt x="194" y="53"/>
                  </a:lnTo>
                  <a:lnTo>
                    <a:pt x="193" y="49"/>
                  </a:lnTo>
                  <a:lnTo>
                    <a:pt x="190" y="47"/>
                  </a:lnTo>
                  <a:lnTo>
                    <a:pt x="187" y="48"/>
                  </a:lnTo>
                  <a:lnTo>
                    <a:pt x="184" y="49"/>
                  </a:lnTo>
                  <a:lnTo>
                    <a:pt x="181" y="52"/>
                  </a:lnTo>
                  <a:lnTo>
                    <a:pt x="177" y="57"/>
                  </a:lnTo>
                  <a:lnTo>
                    <a:pt x="172" y="52"/>
                  </a:lnTo>
                  <a:lnTo>
                    <a:pt x="179" y="46"/>
                  </a:lnTo>
                  <a:lnTo>
                    <a:pt x="184" y="41"/>
                  </a:lnTo>
                  <a:lnTo>
                    <a:pt x="190" y="39"/>
                  </a:lnTo>
                  <a:lnTo>
                    <a:pt x="196" y="38"/>
                  </a:lnTo>
                  <a:lnTo>
                    <a:pt x="200" y="39"/>
                  </a:lnTo>
                  <a:lnTo>
                    <a:pt x="204" y="41"/>
                  </a:lnTo>
                  <a:lnTo>
                    <a:pt x="206" y="45"/>
                  </a:lnTo>
                  <a:lnTo>
                    <a:pt x="207" y="50"/>
                  </a:lnTo>
                  <a:lnTo>
                    <a:pt x="206" y="55"/>
                  </a:lnTo>
                  <a:lnTo>
                    <a:pt x="205" y="60"/>
                  </a:lnTo>
                  <a:lnTo>
                    <a:pt x="206" y="61"/>
                  </a:lnTo>
                  <a:lnTo>
                    <a:pt x="214" y="51"/>
                  </a:lnTo>
                  <a:lnTo>
                    <a:pt x="221" y="44"/>
                  </a:lnTo>
                  <a:lnTo>
                    <a:pt x="228" y="39"/>
                  </a:lnTo>
                  <a:lnTo>
                    <a:pt x="236" y="38"/>
                  </a:lnTo>
                  <a:lnTo>
                    <a:pt x="243" y="39"/>
                  </a:lnTo>
                  <a:lnTo>
                    <a:pt x="248" y="42"/>
                  </a:lnTo>
                  <a:lnTo>
                    <a:pt x="251" y="48"/>
                  </a:lnTo>
                  <a:lnTo>
                    <a:pt x="252" y="54"/>
                  </a:lnTo>
                  <a:lnTo>
                    <a:pt x="251" y="61"/>
                  </a:lnTo>
                  <a:lnTo>
                    <a:pt x="249" y="69"/>
                  </a:lnTo>
                  <a:lnTo>
                    <a:pt x="244" y="90"/>
                  </a:lnTo>
                  <a:lnTo>
                    <a:pt x="242" y="98"/>
                  </a:lnTo>
                  <a:lnTo>
                    <a:pt x="242" y="103"/>
                  </a:lnTo>
                  <a:lnTo>
                    <a:pt x="242" y="106"/>
                  </a:lnTo>
                  <a:lnTo>
                    <a:pt x="243" y="108"/>
                  </a:lnTo>
                  <a:lnTo>
                    <a:pt x="246" y="109"/>
                  </a:lnTo>
                  <a:lnTo>
                    <a:pt x="249" y="109"/>
                  </a:lnTo>
                  <a:lnTo>
                    <a:pt x="251" y="107"/>
                  </a:lnTo>
                  <a:lnTo>
                    <a:pt x="255" y="104"/>
                  </a:lnTo>
                  <a:lnTo>
                    <a:pt x="259" y="99"/>
                  </a:lnTo>
                  <a:lnTo>
                    <a:pt x="264" y="104"/>
                  </a:lnTo>
                  <a:lnTo>
                    <a:pt x="257" y="110"/>
                  </a:lnTo>
                  <a:lnTo>
                    <a:pt x="252" y="115"/>
                  </a:lnTo>
                  <a:lnTo>
                    <a:pt x="246" y="117"/>
                  </a:lnTo>
                  <a:lnTo>
                    <a:pt x="240" y="118"/>
                  </a:lnTo>
                  <a:lnTo>
                    <a:pt x="235" y="117"/>
                  </a:lnTo>
                  <a:lnTo>
                    <a:pt x="231" y="114"/>
                  </a:lnTo>
                  <a:lnTo>
                    <a:pt x="229" y="110"/>
                  </a:lnTo>
                  <a:lnTo>
                    <a:pt x="228" y="105"/>
                  </a:lnTo>
                  <a:lnTo>
                    <a:pt x="229" y="98"/>
                  </a:lnTo>
                  <a:lnTo>
                    <a:pt x="231" y="89"/>
                  </a:lnTo>
                  <a:lnTo>
                    <a:pt x="234" y="76"/>
                  </a:lnTo>
                  <a:lnTo>
                    <a:pt x="236" y="69"/>
                  </a:lnTo>
                  <a:lnTo>
                    <a:pt x="237" y="64"/>
                  </a:lnTo>
                  <a:lnTo>
                    <a:pt x="238" y="59"/>
                  </a:lnTo>
                  <a:lnTo>
                    <a:pt x="237" y="54"/>
                  </a:lnTo>
                  <a:lnTo>
                    <a:pt x="236" y="51"/>
                  </a:lnTo>
                  <a:lnTo>
                    <a:pt x="233" y="49"/>
                  </a:lnTo>
                  <a:lnTo>
                    <a:pt x="230" y="48"/>
                  </a:lnTo>
                  <a:lnTo>
                    <a:pt x="226" y="49"/>
                  </a:lnTo>
                  <a:lnTo>
                    <a:pt x="222" y="51"/>
                  </a:lnTo>
                  <a:lnTo>
                    <a:pt x="218" y="54"/>
                  </a:lnTo>
                  <a:lnTo>
                    <a:pt x="214" y="59"/>
                  </a:lnTo>
                  <a:lnTo>
                    <a:pt x="207" y="70"/>
                  </a:lnTo>
                  <a:lnTo>
                    <a:pt x="204" y="75"/>
                  </a:lnTo>
                  <a:lnTo>
                    <a:pt x="202" y="82"/>
                  </a:lnTo>
                  <a:lnTo>
                    <a:pt x="194" y="117"/>
                  </a:lnTo>
                  <a:lnTo>
                    <a:pt x="180" y="117"/>
                  </a:lnTo>
                  <a:lnTo>
                    <a:pt x="192" y="65"/>
                  </a:lnTo>
                  <a:close/>
                  <a:moveTo>
                    <a:pt x="309" y="83"/>
                  </a:moveTo>
                  <a:lnTo>
                    <a:pt x="307" y="79"/>
                  </a:lnTo>
                  <a:lnTo>
                    <a:pt x="305" y="77"/>
                  </a:lnTo>
                  <a:lnTo>
                    <a:pt x="302" y="77"/>
                  </a:lnTo>
                  <a:lnTo>
                    <a:pt x="296" y="77"/>
                  </a:lnTo>
                  <a:lnTo>
                    <a:pt x="288" y="117"/>
                  </a:lnTo>
                  <a:lnTo>
                    <a:pt x="274" y="117"/>
                  </a:lnTo>
                  <a:lnTo>
                    <a:pt x="294" y="24"/>
                  </a:lnTo>
                  <a:lnTo>
                    <a:pt x="295" y="19"/>
                  </a:lnTo>
                  <a:lnTo>
                    <a:pt x="296" y="16"/>
                  </a:lnTo>
                  <a:lnTo>
                    <a:pt x="296" y="11"/>
                  </a:lnTo>
                  <a:lnTo>
                    <a:pt x="296" y="9"/>
                  </a:lnTo>
                  <a:lnTo>
                    <a:pt x="294" y="7"/>
                  </a:lnTo>
                  <a:lnTo>
                    <a:pt x="291" y="6"/>
                  </a:lnTo>
                  <a:lnTo>
                    <a:pt x="287" y="5"/>
                  </a:lnTo>
                  <a:lnTo>
                    <a:pt x="288" y="1"/>
                  </a:lnTo>
                  <a:lnTo>
                    <a:pt x="308" y="0"/>
                  </a:lnTo>
                  <a:lnTo>
                    <a:pt x="313" y="0"/>
                  </a:lnTo>
                  <a:lnTo>
                    <a:pt x="297" y="72"/>
                  </a:lnTo>
                  <a:lnTo>
                    <a:pt x="300" y="72"/>
                  </a:lnTo>
                  <a:lnTo>
                    <a:pt x="306" y="71"/>
                  </a:lnTo>
                  <a:lnTo>
                    <a:pt x="314" y="67"/>
                  </a:lnTo>
                  <a:lnTo>
                    <a:pt x="320" y="61"/>
                  </a:lnTo>
                  <a:lnTo>
                    <a:pt x="326" y="57"/>
                  </a:lnTo>
                  <a:lnTo>
                    <a:pt x="329" y="52"/>
                  </a:lnTo>
                  <a:lnTo>
                    <a:pt x="330" y="48"/>
                  </a:lnTo>
                  <a:lnTo>
                    <a:pt x="329" y="45"/>
                  </a:lnTo>
                  <a:lnTo>
                    <a:pt x="325" y="43"/>
                  </a:lnTo>
                  <a:lnTo>
                    <a:pt x="326" y="39"/>
                  </a:lnTo>
                  <a:lnTo>
                    <a:pt x="352" y="39"/>
                  </a:lnTo>
                  <a:lnTo>
                    <a:pt x="354" y="43"/>
                  </a:lnTo>
                  <a:lnTo>
                    <a:pt x="339" y="55"/>
                  </a:lnTo>
                  <a:lnTo>
                    <a:pt x="319" y="71"/>
                  </a:lnTo>
                  <a:lnTo>
                    <a:pt x="327" y="100"/>
                  </a:lnTo>
                  <a:lnTo>
                    <a:pt x="328" y="104"/>
                  </a:lnTo>
                  <a:lnTo>
                    <a:pt x="329" y="106"/>
                  </a:lnTo>
                  <a:lnTo>
                    <a:pt x="331" y="108"/>
                  </a:lnTo>
                  <a:lnTo>
                    <a:pt x="333" y="109"/>
                  </a:lnTo>
                  <a:lnTo>
                    <a:pt x="336" y="109"/>
                  </a:lnTo>
                  <a:lnTo>
                    <a:pt x="338" y="107"/>
                  </a:lnTo>
                  <a:lnTo>
                    <a:pt x="342" y="104"/>
                  </a:lnTo>
                  <a:lnTo>
                    <a:pt x="345" y="100"/>
                  </a:lnTo>
                  <a:lnTo>
                    <a:pt x="350" y="105"/>
                  </a:lnTo>
                  <a:lnTo>
                    <a:pt x="343" y="111"/>
                  </a:lnTo>
                  <a:lnTo>
                    <a:pt x="338" y="115"/>
                  </a:lnTo>
                  <a:lnTo>
                    <a:pt x="333" y="117"/>
                  </a:lnTo>
                  <a:lnTo>
                    <a:pt x="328" y="118"/>
                  </a:lnTo>
                  <a:lnTo>
                    <a:pt x="323" y="117"/>
                  </a:lnTo>
                  <a:lnTo>
                    <a:pt x="320" y="115"/>
                  </a:lnTo>
                  <a:lnTo>
                    <a:pt x="317" y="111"/>
                  </a:lnTo>
                  <a:lnTo>
                    <a:pt x="314" y="105"/>
                  </a:lnTo>
                  <a:lnTo>
                    <a:pt x="309" y="83"/>
                  </a:lnTo>
                  <a:close/>
                  <a:moveTo>
                    <a:pt x="419" y="59"/>
                  </a:moveTo>
                  <a:lnTo>
                    <a:pt x="418" y="53"/>
                  </a:lnTo>
                  <a:lnTo>
                    <a:pt x="415" y="48"/>
                  </a:lnTo>
                  <a:lnTo>
                    <a:pt x="410" y="45"/>
                  </a:lnTo>
                  <a:lnTo>
                    <a:pt x="403" y="44"/>
                  </a:lnTo>
                  <a:lnTo>
                    <a:pt x="397" y="45"/>
                  </a:lnTo>
                  <a:lnTo>
                    <a:pt x="392" y="47"/>
                  </a:lnTo>
                  <a:lnTo>
                    <a:pt x="389" y="51"/>
                  </a:lnTo>
                  <a:lnTo>
                    <a:pt x="388" y="56"/>
                  </a:lnTo>
                  <a:lnTo>
                    <a:pt x="389" y="61"/>
                  </a:lnTo>
                  <a:lnTo>
                    <a:pt x="391" y="64"/>
                  </a:lnTo>
                  <a:lnTo>
                    <a:pt x="393" y="66"/>
                  </a:lnTo>
                  <a:lnTo>
                    <a:pt x="397" y="69"/>
                  </a:lnTo>
                  <a:lnTo>
                    <a:pt x="403" y="73"/>
                  </a:lnTo>
                  <a:lnTo>
                    <a:pt x="407" y="76"/>
                  </a:lnTo>
                  <a:lnTo>
                    <a:pt x="411" y="79"/>
                  </a:lnTo>
                  <a:lnTo>
                    <a:pt x="416" y="84"/>
                  </a:lnTo>
                  <a:lnTo>
                    <a:pt x="419" y="89"/>
                  </a:lnTo>
                  <a:lnTo>
                    <a:pt x="419" y="96"/>
                  </a:lnTo>
                  <a:lnTo>
                    <a:pt x="418" y="102"/>
                  </a:lnTo>
                  <a:lnTo>
                    <a:pt x="416" y="108"/>
                  </a:lnTo>
                  <a:lnTo>
                    <a:pt x="411" y="112"/>
                  </a:lnTo>
                  <a:lnTo>
                    <a:pt x="405" y="116"/>
                  </a:lnTo>
                  <a:lnTo>
                    <a:pt x="398" y="117"/>
                  </a:lnTo>
                  <a:lnTo>
                    <a:pt x="390" y="118"/>
                  </a:lnTo>
                  <a:lnTo>
                    <a:pt x="377" y="117"/>
                  </a:lnTo>
                  <a:lnTo>
                    <a:pt x="362" y="114"/>
                  </a:lnTo>
                  <a:lnTo>
                    <a:pt x="366" y="96"/>
                  </a:lnTo>
                  <a:lnTo>
                    <a:pt x="372" y="96"/>
                  </a:lnTo>
                  <a:lnTo>
                    <a:pt x="374" y="103"/>
                  </a:lnTo>
                  <a:lnTo>
                    <a:pt x="377" y="108"/>
                  </a:lnTo>
                  <a:lnTo>
                    <a:pt x="382" y="111"/>
                  </a:lnTo>
                  <a:lnTo>
                    <a:pt x="390" y="112"/>
                  </a:lnTo>
                  <a:lnTo>
                    <a:pt x="397" y="111"/>
                  </a:lnTo>
                  <a:lnTo>
                    <a:pt x="402" y="109"/>
                  </a:lnTo>
                  <a:lnTo>
                    <a:pt x="405" y="104"/>
                  </a:lnTo>
                  <a:lnTo>
                    <a:pt x="406" y="99"/>
                  </a:lnTo>
                  <a:lnTo>
                    <a:pt x="405" y="93"/>
                  </a:lnTo>
                  <a:lnTo>
                    <a:pt x="401" y="87"/>
                  </a:lnTo>
                  <a:lnTo>
                    <a:pt x="397" y="85"/>
                  </a:lnTo>
                  <a:lnTo>
                    <a:pt x="392" y="81"/>
                  </a:lnTo>
                  <a:lnTo>
                    <a:pt x="387" y="78"/>
                  </a:lnTo>
                  <a:lnTo>
                    <a:pt x="382" y="74"/>
                  </a:lnTo>
                  <a:lnTo>
                    <a:pt x="377" y="68"/>
                  </a:lnTo>
                  <a:lnTo>
                    <a:pt x="375" y="59"/>
                  </a:lnTo>
                  <a:lnTo>
                    <a:pt x="376" y="53"/>
                  </a:lnTo>
                  <a:lnTo>
                    <a:pt x="379" y="48"/>
                  </a:lnTo>
                  <a:lnTo>
                    <a:pt x="383" y="44"/>
                  </a:lnTo>
                  <a:lnTo>
                    <a:pt x="389" y="41"/>
                  </a:lnTo>
                  <a:lnTo>
                    <a:pt x="396" y="39"/>
                  </a:lnTo>
                  <a:lnTo>
                    <a:pt x="404" y="38"/>
                  </a:lnTo>
                  <a:lnTo>
                    <a:pt x="417" y="39"/>
                  </a:lnTo>
                  <a:lnTo>
                    <a:pt x="430" y="42"/>
                  </a:lnTo>
                  <a:lnTo>
                    <a:pt x="426" y="59"/>
                  </a:lnTo>
                  <a:lnTo>
                    <a:pt x="419" y="59"/>
                  </a:lnTo>
                  <a:close/>
                </a:path>
              </a:pathLst>
            </a:custGeom>
            <a:solidFill>
              <a:srgbClr val="000000"/>
            </a:solidFill>
            <a:ln w="0">
              <a:solidFill>
                <a:srgbClr val="000000"/>
              </a:solidFill>
              <a:round/>
              <a:headEnd/>
              <a:tailEnd/>
            </a:ln>
          </p:spPr>
          <p:txBody>
            <a:bodyPr/>
            <a:lstStyle/>
            <a:p>
              <a:endParaRPr lang="en-US"/>
            </a:p>
          </p:txBody>
        </p:sp>
        <p:sp>
          <p:nvSpPr>
            <p:cNvPr id="12311" name="Freeform 16"/>
            <p:cNvSpPr>
              <a:spLocks noEditPoints="1"/>
            </p:cNvSpPr>
            <p:nvPr/>
          </p:nvSpPr>
          <p:spPr bwMode="auto">
            <a:xfrm>
              <a:off x="560388" y="6496050"/>
              <a:ext cx="881063" cy="179388"/>
            </a:xfrm>
            <a:custGeom>
              <a:avLst/>
              <a:gdLst>
                <a:gd name="T0" fmla="*/ 2147483647 w 578"/>
                <a:gd name="T1" fmla="*/ 2147483647 h 118"/>
                <a:gd name="T2" fmla="*/ 2147483647 w 578"/>
                <a:gd name="T3" fmla="*/ 2147483647 h 118"/>
                <a:gd name="T4" fmla="*/ 2147483647 w 578"/>
                <a:gd name="T5" fmla="*/ 2147483647 h 118"/>
                <a:gd name="T6" fmla="*/ 2147483647 w 578"/>
                <a:gd name="T7" fmla="*/ 2147483647 h 118"/>
                <a:gd name="T8" fmla="*/ 2147483647 w 578"/>
                <a:gd name="T9" fmla="*/ 2147483647 h 118"/>
                <a:gd name="T10" fmla="*/ 2147483647 w 578"/>
                <a:gd name="T11" fmla="*/ 2147483647 h 118"/>
                <a:gd name="T12" fmla="*/ 2147483647 w 578"/>
                <a:gd name="T13" fmla="*/ 2147483647 h 118"/>
                <a:gd name="T14" fmla="*/ 2147483647 w 578"/>
                <a:gd name="T15" fmla="*/ 2147483647 h 118"/>
                <a:gd name="T16" fmla="*/ 2147483647 w 578"/>
                <a:gd name="T17" fmla="*/ 2147483647 h 118"/>
                <a:gd name="T18" fmla="*/ 2147483647 w 578"/>
                <a:gd name="T19" fmla="*/ 2147483647 h 118"/>
                <a:gd name="T20" fmla="*/ 2147483647 w 578"/>
                <a:gd name="T21" fmla="*/ 2147483647 h 118"/>
                <a:gd name="T22" fmla="*/ 2147483647 w 578"/>
                <a:gd name="T23" fmla="*/ 2147483647 h 118"/>
                <a:gd name="T24" fmla="*/ 2147483647 w 578"/>
                <a:gd name="T25" fmla="*/ 2147483647 h 118"/>
                <a:gd name="T26" fmla="*/ 2147483647 w 578"/>
                <a:gd name="T27" fmla="*/ 2147483647 h 118"/>
                <a:gd name="T28" fmla="*/ 2147483647 w 578"/>
                <a:gd name="T29" fmla="*/ 2147483647 h 118"/>
                <a:gd name="T30" fmla="*/ 2147483647 w 578"/>
                <a:gd name="T31" fmla="*/ 2147483647 h 118"/>
                <a:gd name="T32" fmla="*/ 2147483647 w 578"/>
                <a:gd name="T33" fmla="*/ 2147483647 h 118"/>
                <a:gd name="T34" fmla="*/ 2147483647 w 578"/>
                <a:gd name="T35" fmla="*/ 2147483647 h 118"/>
                <a:gd name="T36" fmla="*/ 2147483647 w 578"/>
                <a:gd name="T37" fmla="*/ 2147483647 h 118"/>
                <a:gd name="T38" fmla="*/ 2147483647 w 578"/>
                <a:gd name="T39" fmla="*/ 2147483647 h 118"/>
                <a:gd name="T40" fmla="*/ 2147483647 w 578"/>
                <a:gd name="T41" fmla="*/ 2147483647 h 118"/>
                <a:gd name="T42" fmla="*/ 2147483647 w 578"/>
                <a:gd name="T43" fmla="*/ 2147483647 h 118"/>
                <a:gd name="T44" fmla="*/ 2147483647 w 578"/>
                <a:gd name="T45" fmla="*/ 2147483647 h 118"/>
                <a:gd name="T46" fmla="*/ 2147483647 w 578"/>
                <a:gd name="T47" fmla="*/ 2147483647 h 118"/>
                <a:gd name="T48" fmla="*/ 2147483647 w 578"/>
                <a:gd name="T49" fmla="*/ 2147483647 h 118"/>
                <a:gd name="T50" fmla="*/ 2147483647 w 578"/>
                <a:gd name="T51" fmla="*/ 2147483647 h 118"/>
                <a:gd name="T52" fmla="*/ 2147483647 w 578"/>
                <a:gd name="T53" fmla="*/ 2147483647 h 118"/>
                <a:gd name="T54" fmla="*/ 2147483647 w 578"/>
                <a:gd name="T55" fmla="*/ 2147483647 h 118"/>
                <a:gd name="T56" fmla="*/ 2147483647 w 578"/>
                <a:gd name="T57" fmla="*/ 2147483647 h 118"/>
                <a:gd name="T58" fmla="*/ 2147483647 w 578"/>
                <a:gd name="T59" fmla="*/ 2147483647 h 118"/>
                <a:gd name="T60" fmla="*/ 2147483647 w 578"/>
                <a:gd name="T61" fmla="*/ 2147483647 h 118"/>
                <a:gd name="T62" fmla="*/ 2147483647 w 578"/>
                <a:gd name="T63" fmla="*/ 2147483647 h 118"/>
                <a:gd name="T64" fmla="*/ 2147483647 w 578"/>
                <a:gd name="T65" fmla="*/ 2147483647 h 118"/>
                <a:gd name="T66" fmla="*/ 2147483647 w 578"/>
                <a:gd name="T67" fmla="*/ 2147483647 h 118"/>
                <a:gd name="T68" fmla="*/ 2147483647 w 578"/>
                <a:gd name="T69" fmla="*/ 2147483647 h 118"/>
                <a:gd name="T70" fmla="*/ 2147483647 w 578"/>
                <a:gd name="T71" fmla="*/ 2147483647 h 118"/>
                <a:gd name="T72" fmla="*/ 2147483647 w 578"/>
                <a:gd name="T73" fmla="*/ 2147483647 h 118"/>
                <a:gd name="T74" fmla="*/ 2147483647 w 578"/>
                <a:gd name="T75" fmla="*/ 2147483647 h 118"/>
                <a:gd name="T76" fmla="*/ 2147483647 w 578"/>
                <a:gd name="T77" fmla="*/ 2147483647 h 118"/>
                <a:gd name="T78" fmla="*/ 2147483647 w 578"/>
                <a:gd name="T79" fmla="*/ 2147483647 h 118"/>
                <a:gd name="T80" fmla="*/ 2147483647 w 578"/>
                <a:gd name="T81" fmla="*/ 2147483647 h 118"/>
                <a:gd name="T82" fmla="*/ 2147483647 w 578"/>
                <a:gd name="T83" fmla="*/ 2147483647 h 118"/>
                <a:gd name="T84" fmla="*/ 2147483647 w 578"/>
                <a:gd name="T85" fmla="*/ 2147483647 h 118"/>
                <a:gd name="T86" fmla="*/ 2147483647 w 578"/>
                <a:gd name="T87" fmla="*/ 2147483647 h 118"/>
                <a:gd name="T88" fmla="*/ 2147483647 w 578"/>
                <a:gd name="T89" fmla="*/ 2147483647 h 118"/>
                <a:gd name="T90" fmla="*/ 2147483647 w 578"/>
                <a:gd name="T91" fmla="*/ 2147483647 h 118"/>
                <a:gd name="T92" fmla="*/ 2147483647 w 578"/>
                <a:gd name="T93" fmla="*/ 2147483647 h 118"/>
                <a:gd name="T94" fmla="*/ 2147483647 w 578"/>
                <a:gd name="T95" fmla="*/ 2147483647 h 118"/>
                <a:gd name="T96" fmla="*/ 2147483647 w 578"/>
                <a:gd name="T97" fmla="*/ 2147483647 h 118"/>
                <a:gd name="T98" fmla="*/ 2147483647 w 578"/>
                <a:gd name="T99" fmla="*/ 2147483647 h 118"/>
                <a:gd name="T100" fmla="*/ 2147483647 w 578"/>
                <a:gd name="T101" fmla="*/ 2147483647 h 118"/>
                <a:gd name="T102" fmla="*/ 2147483647 w 578"/>
                <a:gd name="T103" fmla="*/ 2147483647 h 118"/>
                <a:gd name="T104" fmla="*/ 2147483647 w 578"/>
                <a:gd name="T105" fmla="*/ 2147483647 h 118"/>
                <a:gd name="T106" fmla="*/ 2147483647 w 578"/>
                <a:gd name="T107" fmla="*/ 2147483647 h 118"/>
                <a:gd name="T108" fmla="*/ 2147483647 w 578"/>
                <a:gd name="T109" fmla="*/ 2147483647 h 118"/>
                <a:gd name="T110" fmla="*/ 2147483647 w 578"/>
                <a:gd name="T111" fmla="*/ 2147483647 h 1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8"/>
                <a:gd name="T169" fmla="*/ 0 h 118"/>
                <a:gd name="T170" fmla="*/ 578 w 578"/>
                <a:gd name="T171" fmla="*/ 118 h 1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8" h="118">
                  <a:moveTo>
                    <a:pt x="20" y="65"/>
                  </a:moveTo>
                  <a:lnTo>
                    <a:pt x="22" y="58"/>
                  </a:lnTo>
                  <a:lnTo>
                    <a:pt x="22" y="53"/>
                  </a:lnTo>
                  <a:lnTo>
                    <a:pt x="21" y="49"/>
                  </a:lnTo>
                  <a:lnTo>
                    <a:pt x="18" y="47"/>
                  </a:lnTo>
                  <a:lnTo>
                    <a:pt x="15" y="48"/>
                  </a:lnTo>
                  <a:lnTo>
                    <a:pt x="12" y="49"/>
                  </a:lnTo>
                  <a:lnTo>
                    <a:pt x="9" y="52"/>
                  </a:lnTo>
                  <a:lnTo>
                    <a:pt x="5" y="57"/>
                  </a:lnTo>
                  <a:lnTo>
                    <a:pt x="0" y="52"/>
                  </a:lnTo>
                  <a:lnTo>
                    <a:pt x="7" y="46"/>
                  </a:lnTo>
                  <a:lnTo>
                    <a:pt x="12" y="41"/>
                  </a:lnTo>
                  <a:lnTo>
                    <a:pt x="18" y="39"/>
                  </a:lnTo>
                  <a:lnTo>
                    <a:pt x="24" y="38"/>
                  </a:lnTo>
                  <a:lnTo>
                    <a:pt x="28" y="39"/>
                  </a:lnTo>
                  <a:lnTo>
                    <a:pt x="32" y="41"/>
                  </a:lnTo>
                  <a:lnTo>
                    <a:pt x="34" y="45"/>
                  </a:lnTo>
                  <a:lnTo>
                    <a:pt x="35" y="50"/>
                  </a:lnTo>
                  <a:lnTo>
                    <a:pt x="34" y="55"/>
                  </a:lnTo>
                  <a:lnTo>
                    <a:pt x="33" y="60"/>
                  </a:lnTo>
                  <a:lnTo>
                    <a:pt x="34" y="61"/>
                  </a:lnTo>
                  <a:lnTo>
                    <a:pt x="42" y="51"/>
                  </a:lnTo>
                  <a:lnTo>
                    <a:pt x="49" y="44"/>
                  </a:lnTo>
                  <a:lnTo>
                    <a:pt x="56" y="39"/>
                  </a:lnTo>
                  <a:lnTo>
                    <a:pt x="64" y="38"/>
                  </a:lnTo>
                  <a:lnTo>
                    <a:pt x="71" y="39"/>
                  </a:lnTo>
                  <a:lnTo>
                    <a:pt x="76" y="42"/>
                  </a:lnTo>
                  <a:lnTo>
                    <a:pt x="79" y="48"/>
                  </a:lnTo>
                  <a:lnTo>
                    <a:pt x="80" y="54"/>
                  </a:lnTo>
                  <a:lnTo>
                    <a:pt x="79" y="61"/>
                  </a:lnTo>
                  <a:lnTo>
                    <a:pt x="77" y="69"/>
                  </a:lnTo>
                  <a:lnTo>
                    <a:pt x="72" y="90"/>
                  </a:lnTo>
                  <a:lnTo>
                    <a:pt x="70" y="98"/>
                  </a:lnTo>
                  <a:lnTo>
                    <a:pt x="70" y="103"/>
                  </a:lnTo>
                  <a:lnTo>
                    <a:pt x="70" y="106"/>
                  </a:lnTo>
                  <a:lnTo>
                    <a:pt x="71" y="108"/>
                  </a:lnTo>
                  <a:lnTo>
                    <a:pt x="74" y="109"/>
                  </a:lnTo>
                  <a:lnTo>
                    <a:pt x="77" y="109"/>
                  </a:lnTo>
                  <a:lnTo>
                    <a:pt x="79" y="107"/>
                  </a:lnTo>
                  <a:lnTo>
                    <a:pt x="83" y="104"/>
                  </a:lnTo>
                  <a:lnTo>
                    <a:pt x="87" y="99"/>
                  </a:lnTo>
                  <a:lnTo>
                    <a:pt x="92" y="104"/>
                  </a:lnTo>
                  <a:lnTo>
                    <a:pt x="85" y="110"/>
                  </a:lnTo>
                  <a:lnTo>
                    <a:pt x="80" y="115"/>
                  </a:lnTo>
                  <a:lnTo>
                    <a:pt x="74" y="117"/>
                  </a:lnTo>
                  <a:lnTo>
                    <a:pt x="68" y="118"/>
                  </a:lnTo>
                  <a:lnTo>
                    <a:pt x="63" y="117"/>
                  </a:lnTo>
                  <a:lnTo>
                    <a:pt x="59" y="114"/>
                  </a:lnTo>
                  <a:lnTo>
                    <a:pt x="57" y="110"/>
                  </a:lnTo>
                  <a:lnTo>
                    <a:pt x="56" y="105"/>
                  </a:lnTo>
                  <a:lnTo>
                    <a:pt x="57" y="98"/>
                  </a:lnTo>
                  <a:lnTo>
                    <a:pt x="59" y="89"/>
                  </a:lnTo>
                  <a:lnTo>
                    <a:pt x="62" y="76"/>
                  </a:lnTo>
                  <a:lnTo>
                    <a:pt x="64" y="69"/>
                  </a:lnTo>
                  <a:lnTo>
                    <a:pt x="65" y="64"/>
                  </a:lnTo>
                  <a:lnTo>
                    <a:pt x="66" y="59"/>
                  </a:lnTo>
                  <a:lnTo>
                    <a:pt x="65" y="54"/>
                  </a:lnTo>
                  <a:lnTo>
                    <a:pt x="64" y="51"/>
                  </a:lnTo>
                  <a:lnTo>
                    <a:pt x="61" y="49"/>
                  </a:lnTo>
                  <a:lnTo>
                    <a:pt x="58" y="48"/>
                  </a:lnTo>
                  <a:lnTo>
                    <a:pt x="54" y="49"/>
                  </a:lnTo>
                  <a:lnTo>
                    <a:pt x="50" y="51"/>
                  </a:lnTo>
                  <a:lnTo>
                    <a:pt x="46" y="54"/>
                  </a:lnTo>
                  <a:lnTo>
                    <a:pt x="42" y="59"/>
                  </a:lnTo>
                  <a:lnTo>
                    <a:pt x="35" y="70"/>
                  </a:lnTo>
                  <a:lnTo>
                    <a:pt x="32" y="75"/>
                  </a:lnTo>
                  <a:lnTo>
                    <a:pt x="30" y="82"/>
                  </a:lnTo>
                  <a:lnTo>
                    <a:pt x="22" y="117"/>
                  </a:lnTo>
                  <a:lnTo>
                    <a:pt x="8" y="117"/>
                  </a:lnTo>
                  <a:lnTo>
                    <a:pt x="20" y="65"/>
                  </a:lnTo>
                  <a:close/>
                  <a:moveTo>
                    <a:pt x="168" y="91"/>
                  </a:moveTo>
                  <a:lnTo>
                    <a:pt x="166" y="98"/>
                  </a:lnTo>
                  <a:lnTo>
                    <a:pt x="166" y="103"/>
                  </a:lnTo>
                  <a:lnTo>
                    <a:pt x="166" y="106"/>
                  </a:lnTo>
                  <a:lnTo>
                    <a:pt x="167" y="108"/>
                  </a:lnTo>
                  <a:lnTo>
                    <a:pt x="170" y="109"/>
                  </a:lnTo>
                  <a:lnTo>
                    <a:pt x="173" y="109"/>
                  </a:lnTo>
                  <a:lnTo>
                    <a:pt x="175" y="107"/>
                  </a:lnTo>
                  <a:lnTo>
                    <a:pt x="179" y="104"/>
                  </a:lnTo>
                  <a:lnTo>
                    <a:pt x="183" y="99"/>
                  </a:lnTo>
                  <a:lnTo>
                    <a:pt x="188" y="104"/>
                  </a:lnTo>
                  <a:lnTo>
                    <a:pt x="181" y="110"/>
                  </a:lnTo>
                  <a:lnTo>
                    <a:pt x="175" y="115"/>
                  </a:lnTo>
                  <a:lnTo>
                    <a:pt x="170" y="117"/>
                  </a:lnTo>
                  <a:lnTo>
                    <a:pt x="164" y="118"/>
                  </a:lnTo>
                  <a:lnTo>
                    <a:pt x="160" y="117"/>
                  </a:lnTo>
                  <a:lnTo>
                    <a:pt x="156" y="115"/>
                  </a:lnTo>
                  <a:lnTo>
                    <a:pt x="154" y="111"/>
                  </a:lnTo>
                  <a:lnTo>
                    <a:pt x="153" y="106"/>
                  </a:lnTo>
                  <a:lnTo>
                    <a:pt x="154" y="101"/>
                  </a:lnTo>
                  <a:lnTo>
                    <a:pt x="155" y="96"/>
                  </a:lnTo>
                  <a:lnTo>
                    <a:pt x="154" y="95"/>
                  </a:lnTo>
                  <a:lnTo>
                    <a:pt x="146" y="106"/>
                  </a:lnTo>
                  <a:lnTo>
                    <a:pt x="139" y="113"/>
                  </a:lnTo>
                  <a:lnTo>
                    <a:pt x="131" y="117"/>
                  </a:lnTo>
                  <a:lnTo>
                    <a:pt x="124" y="118"/>
                  </a:lnTo>
                  <a:lnTo>
                    <a:pt x="117" y="117"/>
                  </a:lnTo>
                  <a:lnTo>
                    <a:pt x="112" y="114"/>
                  </a:lnTo>
                  <a:lnTo>
                    <a:pt x="109" y="109"/>
                  </a:lnTo>
                  <a:lnTo>
                    <a:pt x="108" y="102"/>
                  </a:lnTo>
                  <a:lnTo>
                    <a:pt x="109" y="96"/>
                  </a:lnTo>
                  <a:lnTo>
                    <a:pt x="111" y="87"/>
                  </a:lnTo>
                  <a:lnTo>
                    <a:pt x="116" y="66"/>
                  </a:lnTo>
                  <a:lnTo>
                    <a:pt x="118" y="58"/>
                  </a:lnTo>
                  <a:lnTo>
                    <a:pt x="118" y="53"/>
                  </a:lnTo>
                  <a:lnTo>
                    <a:pt x="117" y="49"/>
                  </a:lnTo>
                  <a:lnTo>
                    <a:pt x="114" y="47"/>
                  </a:lnTo>
                  <a:lnTo>
                    <a:pt x="111" y="48"/>
                  </a:lnTo>
                  <a:lnTo>
                    <a:pt x="108" y="49"/>
                  </a:lnTo>
                  <a:lnTo>
                    <a:pt x="105" y="52"/>
                  </a:lnTo>
                  <a:lnTo>
                    <a:pt x="101" y="57"/>
                  </a:lnTo>
                  <a:lnTo>
                    <a:pt x="96" y="52"/>
                  </a:lnTo>
                  <a:lnTo>
                    <a:pt x="102" y="47"/>
                  </a:lnTo>
                  <a:lnTo>
                    <a:pt x="106" y="43"/>
                  </a:lnTo>
                  <a:lnTo>
                    <a:pt x="113" y="39"/>
                  </a:lnTo>
                  <a:lnTo>
                    <a:pt x="120" y="38"/>
                  </a:lnTo>
                  <a:lnTo>
                    <a:pt x="125" y="39"/>
                  </a:lnTo>
                  <a:lnTo>
                    <a:pt x="129" y="42"/>
                  </a:lnTo>
                  <a:lnTo>
                    <a:pt x="131" y="46"/>
                  </a:lnTo>
                  <a:lnTo>
                    <a:pt x="132" y="51"/>
                  </a:lnTo>
                  <a:lnTo>
                    <a:pt x="131" y="58"/>
                  </a:lnTo>
                  <a:lnTo>
                    <a:pt x="129" y="67"/>
                  </a:lnTo>
                  <a:lnTo>
                    <a:pt x="125" y="81"/>
                  </a:lnTo>
                  <a:lnTo>
                    <a:pt x="124" y="85"/>
                  </a:lnTo>
                  <a:lnTo>
                    <a:pt x="123" y="89"/>
                  </a:lnTo>
                  <a:lnTo>
                    <a:pt x="123" y="94"/>
                  </a:lnTo>
                  <a:lnTo>
                    <a:pt x="122" y="98"/>
                  </a:lnTo>
                  <a:lnTo>
                    <a:pt x="123" y="102"/>
                  </a:lnTo>
                  <a:lnTo>
                    <a:pt x="124" y="106"/>
                  </a:lnTo>
                  <a:lnTo>
                    <a:pt x="127" y="107"/>
                  </a:lnTo>
                  <a:lnTo>
                    <a:pt x="130" y="108"/>
                  </a:lnTo>
                  <a:lnTo>
                    <a:pt x="134" y="107"/>
                  </a:lnTo>
                  <a:lnTo>
                    <a:pt x="138" y="105"/>
                  </a:lnTo>
                  <a:lnTo>
                    <a:pt x="142" y="102"/>
                  </a:lnTo>
                  <a:lnTo>
                    <a:pt x="146" y="97"/>
                  </a:lnTo>
                  <a:lnTo>
                    <a:pt x="153" y="87"/>
                  </a:lnTo>
                  <a:lnTo>
                    <a:pt x="156" y="81"/>
                  </a:lnTo>
                  <a:lnTo>
                    <a:pt x="158" y="74"/>
                  </a:lnTo>
                  <a:lnTo>
                    <a:pt x="165" y="39"/>
                  </a:lnTo>
                  <a:lnTo>
                    <a:pt x="179" y="39"/>
                  </a:lnTo>
                  <a:lnTo>
                    <a:pt x="168" y="91"/>
                  </a:lnTo>
                  <a:close/>
                  <a:moveTo>
                    <a:pt x="226" y="61"/>
                  </a:moveTo>
                  <a:lnTo>
                    <a:pt x="233" y="51"/>
                  </a:lnTo>
                  <a:lnTo>
                    <a:pt x="241" y="44"/>
                  </a:lnTo>
                  <a:lnTo>
                    <a:pt x="248" y="39"/>
                  </a:lnTo>
                  <a:lnTo>
                    <a:pt x="256" y="38"/>
                  </a:lnTo>
                  <a:lnTo>
                    <a:pt x="263" y="39"/>
                  </a:lnTo>
                  <a:lnTo>
                    <a:pt x="268" y="43"/>
                  </a:lnTo>
                  <a:lnTo>
                    <a:pt x="271" y="48"/>
                  </a:lnTo>
                  <a:lnTo>
                    <a:pt x="272" y="56"/>
                  </a:lnTo>
                  <a:lnTo>
                    <a:pt x="272" y="57"/>
                  </a:lnTo>
                  <a:lnTo>
                    <a:pt x="272" y="58"/>
                  </a:lnTo>
                  <a:lnTo>
                    <a:pt x="279" y="49"/>
                  </a:lnTo>
                  <a:lnTo>
                    <a:pt x="286" y="43"/>
                  </a:lnTo>
                  <a:lnTo>
                    <a:pt x="293" y="39"/>
                  </a:lnTo>
                  <a:lnTo>
                    <a:pt x="300" y="38"/>
                  </a:lnTo>
                  <a:lnTo>
                    <a:pt x="307" y="39"/>
                  </a:lnTo>
                  <a:lnTo>
                    <a:pt x="312" y="42"/>
                  </a:lnTo>
                  <a:lnTo>
                    <a:pt x="315" y="48"/>
                  </a:lnTo>
                  <a:lnTo>
                    <a:pt x="316" y="54"/>
                  </a:lnTo>
                  <a:lnTo>
                    <a:pt x="315" y="61"/>
                  </a:lnTo>
                  <a:lnTo>
                    <a:pt x="313" y="69"/>
                  </a:lnTo>
                  <a:lnTo>
                    <a:pt x="308" y="90"/>
                  </a:lnTo>
                  <a:lnTo>
                    <a:pt x="307" y="98"/>
                  </a:lnTo>
                  <a:lnTo>
                    <a:pt x="306" y="103"/>
                  </a:lnTo>
                  <a:lnTo>
                    <a:pt x="306" y="106"/>
                  </a:lnTo>
                  <a:lnTo>
                    <a:pt x="307" y="108"/>
                  </a:lnTo>
                  <a:lnTo>
                    <a:pt x="310" y="109"/>
                  </a:lnTo>
                  <a:lnTo>
                    <a:pt x="313" y="109"/>
                  </a:lnTo>
                  <a:lnTo>
                    <a:pt x="316" y="107"/>
                  </a:lnTo>
                  <a:lnTo>
                    <a:pt x="319" y="104"/>
                  </a:lnTo>
                  <a:lnTo>
                    <a:pt x="323" y="99"/>
                  </a:lnTo>
                  <a:lnTo>
                    <a:pt x="328" y="104"/>
                  </a:lnTo>
                  <a:lnTo>
                    <a:pt x="322" y="110"/>
                  </a:lnTo>
                  <a:lnTo>
                    <a:pt x="316" y="115"/>
                  </a:lnTo>
                  <a:lnTo>
                    <a:pt x="310" y="117"/>
                  </a:lnTo>
                  <a:lnTo>
                    <a:pt x="304" y="118"/>
                  </a:lnTo>
                  <a:lnTo>
                    <a:pt x="299" y="117"/>
                  </a:lnTo>
                  <a:lnTo>
                    <a:pt x="295" y="114"/>
                  </a:lnTo>
                  <a:lnTo>
                    <a:pt x="293" y="110"/>
                  </a:lnTo>
                  <a:lnTo>
                    <a:pt x="292" y="105"/>
                  </a:lnTo>
                  <a:lnTo>
                    <a:pt x="293" y="98"/>
                  </a:lnTo>
                  <a:lnTo>
                    <a:pt x="295" y="89"/>
                  </a:lnTo>
                  <a:lnTo>
                    <a:pt x="299" y="76"/>
                  </a:lnTo>
                  <a:lnTo>
                    <a:pt x="300" y="69"/>
                  </a:lnTo>
                  <a:lnTo>
                    <a:pt x="301" y="64"/>
                  </a:lnTo>
                  <a:lnTo>
                    <a:pt x="302" y="59"/>
                  </a:lnTo>
                  <a:lnTo>
                    <a:pt x="301" y="54"/>
                  </a:lnTo>
                  <a:lnTo>
                    <a:pt x="300" y="51"/>
                  </a:lnTo>
                  <a:lnTo>
                    <a:pt x="297" y="49"/>
                  </a:lnTo>
                  <a:lnTo>
                    <a:pt x="294" y="48"/>
                  </a:lnTo>
                  <a:lnTo>
                    <a:pt x="290" y="49"/>
                  </a:lnTo>
                  <a:lnTo>
                    <a:pt x="286" y="51"/>
                  </a:lnTo>
                  <a:lnTo>
                    <a:pt x="282" y="54"/>
                  </a:lnTo>
                  <a:lnTo>
                    <a:pt x="278" y="59"/>
                  </a:lnTo>
                  <a:lnTo>
                    <a:pt x="271" y="69"/>
                  </a:lnTo>
                  <a:lnTo>
                    <a:pt x="269" y="75"/>
                  </a:lnTo>
                  <a:lnTo>
                    <a:pt x="267" y="82"/>
                  </a:lnTo>
                  <a:lnTo>
                    <a:pt x="259" y="117"/>
                  </a:lnTo>
                  <a:lnTo>
                    <a:pt x="245" y="117"/>
                  </a:lnTo>
                  <a:lnTo>
                    <a:pt x="255" y="76"/>
                  </a:lnTo>
                  <a:lnTo>
                    <a:pt x="256" y="70"/>
                  </a:lnTo>
                  <a:lnTo>
                    <a:pt x="257" y="65"/>
                  </a:lnTo>
                  <a:lnTo>
                    <a:pt x="258" y="59"/>
                  </a:lnTo>
                  <a:lnTo>
                    <a:pt x="257" y="54"/>
                  </a:lnTo>
                  <a:lnTo>
                    <a:pt x="255" y="51"/>
                  </a:lnTo>
                  <a:lnTo>
                    <a:pt x="253" y="49"/>
                  </a:lnTo>
                  <a:lnTo>
                    <a:pt x="249" y="48"/>
                  </a:lnTo>
                  <a:lnTo>
                    <a:pt x="246" y="49"/>
                  </a:lnTo>
                  <a:lnTo>
                    <a:pt x="242" y="51"/>
                  </a:lnTo>
                  <a:lnTo>
                    <a:pt x="238" y="54"/>
                  </a:lnTo>
                  <a:lnTo>
                    <a:pt x="233" y="59"/>
                  </a:lnTo>
                  <a:lnTo>
                    <a:pt x="229" y="64"/>
                  </a:lnTo>
                  <a:lnTo>
                    <a:pt x="226" y="70"/>
                  </a:lnTo>
                  <a:lnTo>
                    <a:pt x="224" y="75"/>
                  </a:lnTo>
                  <a:lnTo>
                    <a:pt x="222" y="82"/>
                  </a:lnTo>
                  <a:lnTo>
                    <a:pt x="214" y="117"/>
                  </a:lnTo>
                  <a:lnTo>
                    <a:pt x="200" y="117"/>
                  </a:lnTo>
                  <a:lnTo>
                    <a:pt x="212" y="65"/>
                  </a:lnTo>
                  <a:lnTo>
                    <a:pt x="214" y="58"/>
                  </a:lnTo>
                  <a:lnTo>
                    <a:pt x="214" y="53"/>
                  </a:lnTo>
                  <a:lnTo>
                    <a:pt x="213" y="49"/>
                  </a:lnTo>
                  <a:lnTo>
                    <a:pt x="210" y="47"/>
                  </a:lnTo>
                  <a:lnTo>
                    <a:pt x="207" y="48"/>
                  </a:lnTo>
                  <a:lnTo>
                    <a:pt x="204" y="49"/>
                  </a:lnTo>
                  <a:lnTo>
                    <a:pt x="201" y="52"/>
                  </a:lnTo>
                  <a:lnTo>
                    <a:pt x="197" y="57"/>
                  </a:lnTo>
                  <a:lnTo>
                    <a:pt x="192" y="52"/>
                  </a:lnTo>
                  <a:lnTo>
                    <a:pt x="199" y="46"/>
                  </a:lnTo>
                  <a:lnTo>
                    <a:pt x="204" y="42"/>
                  </a:lnTo>
                  <a:lnTo>
                    <a:pt x="210" y="39"/>
                  </a:lnTo>
                  <a:lnTo>
                    <a:pt x="216" y="38"/>
                  </a:lnTo>
                  <a:lnTo>
                    <a:pt x="220" y="39"/>
                  </a:lnTo>
                  <a:lnTo>
                    <a:pt x="224" y="41"/>
                  </a:lnTo>
                  <a:lnTo>
                    <a:pt x="226" y="45"/>
                  </a:lnTo>
                  <a:lnTo>
                    <a:pt x="227" y="50"/>
                  </a:lnTo>
                  <a:lnTo>
                    <a:pt x="225" y="59"/>
                  </a:lnTo>
                  <a:lnTo>
                    <a:pt x="226" y="61"/>
                  </a:lnTo>
                  <a:close/>
                  <a:moveTo>
                    <a:pt x="350" y="113"/>
                  </a:moveTo>
                  <a:lnTo>
                    <a:pt x="343" y="118"/>
                  </a:lnTo>
                  <a:lnTo>
                    <a:pt x="338" y="117"/>
                  </a:lnTo>
                  <a:lnTo>
                    <a:pt x="359" y="23"/>
                  </a:lnTo>
                  <a:lnTo>
                    <a:pt x="360" y="16"/>
                  </a:lnTo>
                  <a:lnTo>
                    <a:pt x="361" y="11"/>
                  </a:lnTo>
                  <a:lnTo>
                    <a:pt x="360" y="9"/>
                  </a:lnTo>
                  <a:lnTo>
                    <a:pt x="358" y="7"/>
                  </a:lnTo>
                  <a:lnTo>
                    <a:pt x="356" y="6"/>
                  </a:lnTo>
                  <a:lnTo>
                    <a:pt x="351" y="5"/>
                  </a:lnTo>
                  <a:lnTo>
                    <a:pt x="352" y="1"/>
                  </a:lnTo>
                  <a:lnTo>
                    <a:pt x="373" y="0"/>
                  </a:lnTo>
                  <a:lnTo>
                    <a:pt x="377" y="0"/>
                  </a:lnTo>
                  <a:lnTo>
                    <a:pt x="363" y="58"/>
                  </a:lnTo>
                  <a:lnTo>
                    <a:pt x="364" y="59"/>
                  </a:lnTo>
                  <a:lnTo>
                    <a:pt x="372" y="49"/>
                  </a:lnTo>
                  <a:lnTo>
                    <a:pt x="379" y="43"/>
                  </a:lnTo>
                  <a:lnTo>
                    <a:pt x="386" y="39"/>
                  </a:lnTo>
                  <a:lnTo>
                    <a:pt x="393" y="38"/>
                  </a:lnTo>
                  <a:lnTo>
                    <a:pt x="401" y="40"/>
                  </a:lnTo>
                  <a:lnTo>
                    <a:pt x="407" y="45"/>
                  </a:lnTo>
                  <a:lnTo>
                    <a:pt x="410" y="53"/>
                  </a:lnTo>
                  <a:lnTo>
                    <a:pt x="411" y="64"/>
                  </a:lnTo>
                  <a:lnTo>
                    <a:pt x="410" y="77"/>
                  </a:lnTo>
                  <a:lnTo>
                    <a:pt x="406" y="90"/>
                  </a:lnTo>
                  <a:lnTo>
                    <a:pt x="400" y="102"/>
                  </a:lnTo>
                  <a:lnTo>
                    <a:pt x="391" y="111"/>
                  </a:lnTo>
                  <a:lnTo>
                    <a:pt x="381" y="116"/>
                  </a:lnTo>
                  <a:lnTo>
                    <a:pt x="369" y="118"/>
                  </a:lnTo>
                  <a:lnTo>
                    <a:pt x="359" y="117"/>
                  </a:lnTo>
                  <a:lnTo>
                    <a:pt x="350" y="113"/>
                  </a:lnTo>
                  <a:close/>
                  <a:moveTo>
                    <a:pt x="357" y="89"/>
                  </a:moveTo>
                  <a:lnTo>
                    <a:pt x="356" y="100"/>
                  </a:lnTo>
                  <a:lnTo>
                    <a:pt x="357" y="106"/>
                  </a:lnTo>
                  <a:lnTo>
                    <a:pt x="359" y="109"/>
                  </a:lnTo>
                  <a:lnTo>
                    <a:pt x="363" y="111"/>
                  </a:lnTo>
                  <a:lnTo>
                    <a:pt x="368" y="112"/>
                  </a:lnTo>
                  <a:lnTo>
                    <a:pt x="375" y="111"/>
                  </a:lnTo>
                  <a:lnTo>
                    <a:pt x="381" y="107"/>
                  </a:lnTo>
                  <a:lnTo>
                    <a:pt x="387" y="101"/>
                  </a:lnTo>
                  <a:lnTo>
                    <a:pt x="389" y="96"/>
                  </a:lnTo>
                  <a:lnTo>
                    <a:pt x="392" y="91"/>
                  </a:lnTo>
                  <a:lnTo>
                    <a:pt x="396" y="78"/>
                  </a:lnTo>
                  <a:lnTo>
                    <a:pt x="397" y="65"/>
                  </a:lnTo>
                  <a:lnTo>
                    <a:pt x="396" y="58"/>
                  </a:lnTo>
                  <a:lnTo>
                    <a:pt x="395" y="52"/>
                  </a:lnTo>
                  <a:lnTo>
                    <a:pt x="391" y="49"/>
                  </a:lnTo>
                  <a:lnTo>
                    <a:pt x="387" y="48"/>
                  </a:lnTo>
                  <a:lnTo>
                    <a:pt x="383" y="49"/>
                  </a:lnTo>
                  <a:lnTo>
                    <a:pt x="379" y="51"/>
                  </a:lnTo>
                  <a:lnTo>
                    <a:pt x="375" y="54"/>
                  </a:lnTo>
                  <a:lnTo>
                    <a:pt x="371" y="59"/>
                  </a:lnTo>
                  <a:lnTo>
                    <a:pt x="363" y="70"/>
                  </a:lnTo>
                  <a:lnTo>
                    <a:pt x="360" y="77"/>
                  </a:lnTo>
                  <a:lnTo>
                    <a:pt x="358" y="86"/>
                  </a:lnTo>
                  <a:lnTo>
                    <a:pt x="357" y="89"/>
                  </a:lnTo>
                  <a:close/>
                  <a:moveTo>
                    <a:pt x="488" y="100"/>
                  </a:moveTo>
                  <a:lnTo>
                    <a:pt x="480" y="108"/>
                  </a:lnTo>
                  <a:lnTo>
                    <a:pt x="472" y="114"/>
                  </a:lnTo>
                  <a:lnTo>
                    <a:pt x="463" y="117"/>
                  </a:lnTo>
                  <a:lnTo>
                    <a:pt x="453" y="118"/>
                  </a:lnTo>
                  <a:lnTo>
                    <a:pt x="443" y="116"/>
                  </a:lnTo>
                  <a:lnTo>
                    <a:pt x="435" y="111"/>
                  </a:lnTo>
                  <a:lnTo>
                    <a:pt x="430" y="102"/>
                  </a:lnTo>
                  <a:lnTo>
                    <a:pt x="429" y="91"/>
                  </a:lnTo>
                  <a:lnTo>
                    <a:pt x="429" y="82"/>
                  </a:lnTo>
                  <a:lnTo>
                    <a:pt x="432" y="72"/>
                  </a:lnTo>
                  <a:lnTo>
                    <a:pt x="436" y="63"/>
                  </a:lnTo>
                  <a:lnTo>
                    <a:pt x="441" y="55"/>
                  </a:lnTo>
                  <a:lnTo>
                    <a:pt x="448" y="48"/>
                  </a:lnTo>
                  <a:lnTo>
                    <a:pt x="456" y="42"/>
                  </a:lnTo>
                  <a:lnTo>
                    <a:pt x="466" y="39"/>
                  </a:lnTo>
                  <a:lnTo>
                    <a:pt x="475" y="38"/>
                  </a:lnTo>
                  <a:lnTo>
                    <a:pt x="484" y="39"/>
                  </a:lnTo>
                  <a:lnTo>
                    <a:pt x="490" y="42"/>
                  </a:lnTo>
                  <a:lnTo>
                    <a:pt x="494" y="47"/>
                  </a:lnTo>
                  <a:lnTo>
                    <a:pt x="495" y="54"/>
                  </a:lnTo>
                  <a:lnTo>
                    <a:pt x="494" y="61"/>
                  </a:lnTo>
                  <a:lnTo>
                    <a:pt x="492" y="67"/>
                  </a:lnTo>
                  <a:lnTo>
                    <a:pt x="488" y="71"/>
                  </a:lnTo>
                  <a:lnTo>
                    <a:pt x="482" y="75"/>
                  </a:lnTo>
                  <a:lnTo>
                    <a:pt x="475" y="78"/>
                  </a:lnTo>
                  <a:lnTo>
                    <a:pt x="466" y="80"/>
                  </a:lnTo>
                  <a:lnTo>
                    <a:pt x="456" y="82"/>
                  </a:lnTo>
                  <a:lnTo>
                    <a:pt x="443" y="82"/>
                  </a:lnTo>
                  <a:lnTo>
                    <a:pt x="443" y="92"/>
                  </a:lnTo>
                  <a:lnTo>
                    <a:pt x="443" y="100"/>
                  </a:lnTo>
                  <a:lnTo>
                    <a:pt x="446" y="104"/>
                  </a:lnTo>
                  <a:lnTo>
                    <a:pt x="450" y="107"/>
                  </a:lnTo>
                  <a:lnTo>
                    <a:pt x="457" y="108"/>
                  </a:lnTo>
                  <a:lnTo>
                    <a:pt x="464" y="107"/>
                  </a:lnTo>
                  <a:lnTo>
                    <a:pt x="470" y="105"/>
                  </a:lnTo>
                  <a:lnTo>
                    <a:pt x="477" y="101"/>
                  </a:lnTo>
                  <a:lnTo>
                    <a:pt x="483" y="95"/>
                  </a:lnTo>
                  <a:lnTo>
                    <a:pt x="488" y="100"/>
                  </a:lnTo>
                  <a:close/>
                  <a:moveTo>
                    <a:pt x="445" y="75"/>
                  </a:moveTo>
                  <a:lnTo>
                    <a:pt x="456" y="75"/>
                  </a:lnTo>
                  <a:lnTo>
                    <a:pt x="465" y="73"/>
                  </a:lnTo>
                  <a:lnTo>
                    <a:pt x="472" y="70"/>
                  </a:lnTo>
                  <a:lnTo>
                    <a:pt x="477" y="67"/>
                  </a:lnTo>
                  <a:lnTo>
                    <a:pt x="481" y="61"/>
                  </a:lnTo>
                  <a:lnTo>
                    <a:pt x="482" y="55"/>
                  </a:lnTo>
                  <a:lnTo>
                    <a:pt x="481" y="50"/>
                  </a:lnTo>
                  <a:lnTo>
                    <a:pt x="479" y="47"/>
                  </a:lnTo>
                  <a:lnTo>
                    <a:pt x="476" y="45"/>
                  </a:lnTo>
                  <a:lnTo>
                    <a:pt x="472" y="44"/>
                  </a:lnTo>
                  <a:lnTo>
                    <a:pt x="468" y="45"/>
                  </a:lnTo>
                  <a:lnTo>
                    <a:pt x="464" y="46"/>
                  </a:lnTo>
                  <a:lnTo>
                    <a:pt x="460" y="49"/>
                  </a:lnTo>
                  <a:lnTo>
                    <a:pt x="457" y="52"/>
                  </a:lnTo>
                  <a:lnTo>
                    <a:pt x="450" y="62"/>
                  </a:lnTo>
                  <a:lnTo>
                    <a:pt x="445" y="75"/>
                  </a:lnTo>
                  <a:close/>
                  <a:moveTo>
                    <a:pt x="538" y="59"/>
                  </a:moveTo>
                  <a:lnTo>
                    <a:pt x="546" y="50"/>
                  </a:lnTo>
                  <a:lnTo>
                    <a:pt x="554" y="43"/>
                  </a:lnTo>
                  <a:lnTo>
                    <a:pt x="561" y="39"/>
                  </a:lnTo>
                  <a:lnTo>
                    <a:pt x="569" y="38"/>
                  </a:lnTo>
                  <a:lnTo>
                    <a:pt x="574" y="38"/>
                  </a:lnTo>
                  <a:lnTo>
                    <a:pt x="578" y="39"/>
                  </a:lnTo>
                  <a:lnTo>
                    <a:pt x="575" y="58"/>
                  </a:lnTo>
                  <a:lnTo>
                    <a:pt x="566" y="58"/>
                  </a:lnTo>
                  <a:lnTo>
                    <a:pt x="565" y="53"/>
                  </a:lnTo>
                  <a:lnTo>
                    <a:pt x="563" y="50"/>
                  </a:lnTo>
                  <a:lnTo>
                    <a:pt x="560" y="49"/>
                  </a:lnTo>
                  <a:lnTo>
                    <a:pt x="557" y="50"/>
                  </a:lnTo>
                  <a:lnTo>
                    <a:pt x="553" y="52"/>
                  </a:lnTo>
                  <a:lnTo>
                    <a:pt x="550" y="55"/>
                  </a:lnTo>
                  <a:lnTo>
                    <a:pt x="545" y="59"/>
                  </a:lnTo>
                  <a:lnTo>
                    <a:pt x="539" y="70"/>
                  </a:lnTo>
                  <a:lnTo>
                    <a:pt x="536" y="75"/>
                  </a:lnTo>
                  <a:lnTo>
                    <a:pt x="534" y="82"/>
                  </a:lnTo>
                  <a:lnTo>
                    <a:pt x="526" y="117"/>
                  </a:lnTo>
                  <a:lnTo>
                    <a:pt x="512" y="117"/>
                  </a:lnTo>
                  <a:lnTo>
                    <a:pt x="524" y="65"/>
                  </a:lnTo>
                  <a:lnTo>
                    <a:pt x="525" y="61"/>
                  </a:lnTo>
                  <a:lnTo>
                    <a:pt x="526" y="58"/>
                  </a:lnTo>
                  <a:lnTo>
                    <a:pt x="526" y="53"/>
                  </a:lnTo>
                  <a:lnTo>
                    <a:pt x="525" y="49"/>
                  </a:lnTo>
                  <a:lnTo>
                    <a:pt x="522" y="47"/>
                  </a:lnTo>
                  <a:lnTo>
                    <a:pt x="519" y="48"/>
                  </a:lnTo>
                  <a:lnTo>
                    <a:pt x="516" y="49"/>
                  </a:lnTo>
                  <a:lnTo>
                    <a:pt x="513" y="52"/>
                  </a:lnTo>
                  <a:lnTo>
                    <a:pt x="509" y="57"/>
                  </a:lnTo>
                  <a:lnTo>
                    <a:pt x="504" y="52"/>
                  </a:lnTo>
                  <a:lnTo>
                    <a:pt x="511" y="46"/>
                  </a:lnTo>
                  <a:lnTo>
                    <a:pt x="516" y="41"/>
                  </a:lnTo>
                  <a:lnTo>
                    <a:pt x="522" y="39"/>
                  </a:lnTo>
                  <a:lnTo>
                    <a:pt x="528" y="38"/>
                  </a:lnTo>
                  <a:lnTo>
                    <a:pt x="532" y="39"/>
                  </a:lnTo>
                  <a:lnTo>
                    <a:pt x="536" y="41"/>
                  </a:lnTo>
                  <a:lnTo>
                    <a:pt x="538" y="45"/>
                  </a:lnTo>
                  <a:lnTo>
                    <a:pt x="539" y="50"/>
                  </a:lnTo>
                  <a:lnTo>
                    <a:pt x="537" y="58"/>
                  </a:lnTo>
                  <a:lnTo>
                    <a:pt x="538" y="59"/>
                  </a:lnTo>
                  <a:close/>
                </a:path>
              </a:pathLst>
            </a:custGeom>
            <a:solidFill>
              <a:srgbClr val="000000"/>
            </a:solidFill>
            <a:ln w="0">
              <a:solidFill>
                <a:srgbClr val="000000"/>
              </a:solidFill>
              <a:round/>
              <a:headEnd/>
              <a:tailEnd/>
            </a:ln>
          </p:spPr>
          <p:txBody>
            <a:bodyPr/>
            <a:lstStyle/>
            <a:p>
              <a:endParaRPr lang="en-US"/>
            </a:p>
          </p:txBody>
        </p:sp>
        <p:sp>
          <p:nvSpPr>
            <p:cNvPr id="12312" name="Freeform 17"/>
            <p:cNvSpPr>
              <a:spLocks noEditPoints="1"/>
            </p:cNvSpPr>
            <p:nvPr/>
          </p:nvSpPr>
          <p:spPr bwMode="auto">
            <a:xfrm>
              <a:off x="1520825" y="6496050"/>
              <a:ext cx="260350" cy="233363"/>
            </a:xfrm>
            <a:custGeom>
              <a:avLst/>
              <a:gdLst>
                <a:gd name="T0" fmla="*/ 2147483647 w 171"/>
                <a:gd name="T1" fmla="*/ 2147483647 h 153"/>
                <a:gd name="T2" fmla="*/ 2147483647 w 171"/>
                <a:gd name="T3" fmla="*/ 2147483647 h 153"/>
                <a:gd name="T4" fmla="*/ 0 w 171"/>
                <a:gd name="T5" fmla="*/ 2147483647 h 153"/>
                <a:gd name="T6" fmla="*/ 2147483647 w 171"/>
                <a:gd name="T7" fmla="*/ 2147483647 h 153"/>
                <a:gd name="T8" fmla="*/ 2147483647 w 171"/>
                <a:gd name="T9" fmla="*/ 2147483647 h 153"/>
                <a:gd name="T10" fmla="*/ 2147483647 w 171"/>
                <a:gd name="T11" fmla="*/ 2147483647 h 153"/>
                <a:gd name="T12" fmla="*/ 2147483647 w 171"/>
                <a:gd name="T13" fmla="*/ 2147483647 h 153"/>
                <a:gd name="T14" fmla="*/ 2147483647 w 171"/>
                <a:gd name="T15" fmla="*/ 2147483647 h 153"/>
                <a:gd name="T16" fmla="*/ 2147483647 w 171"/>
                <a:gd name="T17" fmla="*/ 2147483647 h 153"/>
                <a:gd name="T18" fmla="*/ 2147483647 w 171"/>
                <a:gd name="T19" fmla="*/ 2147483647 h 153"/>
                <a:gd name="T20" fmla="*/ 2147483647 w 171"/>
                <a:gd name="T21" fmla="*/ 2147483647 h 153"/>
                <a:gd name="T22" fmla="*/ 2147483647 w 171"/>
                <a:gd name="T23" fmla="*/ 2147483647 h 153"/>
                <a:gd name="T24" fmla="*/ 2147483647 w 171"/>
                <a:gd name="T25" fmla="*/ 2147483647 h 153"/>
                <a:gd name="T26" fmla="*/ 2147483647 w 171"/>
                <a:gd name="T27" fmla="*/ 2147483647 h 153"/>
                <a:gd name="T28" fmla="*/ 2147483647 w 171"/>
                <a:gd name="T29" fmla="*/ 2147483647 h 153"/>
                <a:gd name="T30" fmla="*/ 2147483647 w 171"/>
                <a:gd name="T31" fmla="*/ 2147483647 h 153"/>
                <a:gd name="T32" fmla="*/ 2147483647 w 171"/>
                <a:gd name="T33" fmla="*/ 2147483647 h 153"/>
                <a:gd name="T34" fmla="*/ 2147483647 w 171"/>
                <a:gd name="T35" fmla="*/ 2147483647 h 153"/>
                <a:gd name="T36" fmla="*/ 2147483647 w 171"/>
                <a:gd name="T37" fmla="*/ 2147483647 h 153"/>
                <a:gd name="T38" fmla="*/ 2147483647 w 171"/>
                <a:gd name="T39" fmla="*/ 2147483647 h 153"/>
                <a:gd name="T40" fmla="*/ 2147483647 w 171"/>
                <a:gd name="T41" fmla="*/ 2147483647 h 153"/>
                <a:gd name="T42" fmla="*/ 2147483647 w 171"/>
                <a:gd name="T43" fmla="*/ 2147483647 h 153"/>
                <a:gd name="T44" fmla="*/ 2147483647 w 171"/>
                <a:gd name="T45" fmla="*/ 2147483647 h 153"/>
                <a:gd name="T46" fmla="*/ 2147483647 w 171"/>
                <a:gd name="T47" fmla="*/ 2147483647 h 153"/>
                <a:gd name="T48" fmla="*/ 2147483647 w 171"/>
                <a:gd name="T49" fmla="*/ 2147483647 h 153"/>
                <a:gd name="T50" fmla="*/ 2147483647 w 171"/>
                <a:gd name="T51" fmla="*/ 2147483647 h 153"/>
                <a:gd name="T52" fmla="*/ 2147483647 w 171"/>
                <a:gd name="T53" fmla="*/ 2147483647 h 153"/>
                <a:gd name="T54" fmla="*/ 2147483647 w 171"/>
                <a:gd name="T55" fmla="*/ 2147483647 h 153"/>
                <a:gd name="T56" fmla="*/ 2147483647 w 171"/>
                <a:gd name="T57" fmla="*/ 2147483647 h 153"/>
                <a:gd name="T58" fmla="*/ 2147483647 w 171"/>
                <a:gd name="T59" fmla="*/ 2147483647 h 153"/>
                <a:gd name="T60" fmla="*/ 2147483647 w 171"/>
                <a:gd name="T61" fmla="*/ 2147483647 h 153"/>
                <a:gd name="T62" fmla="*/ 2147483647 w 171"/>
                <a:gd name="T63" fmla="*/ 2147483647 h 153"/>
                <a:gd name="T64" fmla="*/ 2147483647 w 171"/>
                <a:gd name="T65" fmla="*/ 2147483647 h 153"/>
                <a:gd name="T66" fmla="*/ 2147483647 w 171"/>
                <a:gd name="T67" fmla="*/ 2147483647 h 153"/>
                <a:gd name="T68" fmla="*/ 2147483647 w 171"/>
                <a:gd name="T69" fmla="*/ 2147483647 h 153"/>
                <a:gd name="T70" fmla="*/ 2147483647 w 171"/>
                <a:gd name="T71" fmla="*/ 2147483647 h 153"/>
                <a:gd name="T72" fmla="*/ 2147483647 w 171"/>
                <a:gd name="T73" fmla="*/ 2147483647 h 153"/>
                <a:gd name="T74" fmla="*/ 2147483647 w 171"/>
                <a:gd name="T75" fmla="*/ 2147483647 h 153"/>
                <a:gd name="T76" fmla="*/ 2147483647 w 171"/>
                <a:gd name="T77" fmla="*/ 2147483647 h 153"/>
                <a:gd name="T78" fmla="*/ 2147483647 w 171"/>
                <a:gd name="T79" fmla="*/ 0 h 153"/>
                <a:gd name="T80" fmla="*/ 2147483647 w 171"/>
                <a:gd name="T81" fmla="*/ 2147483647 h 153"/>
                <a:gd name="T82" fmla="*/ 2147483647 w 171"/>
                <a:gd name="T83" fmla="*/ 2147483647 h 153"/>
                <a:gd name="T84" fmla="*/ 2147483647 w 171"/>
                <a:gd name="T85" fmla="*/ 2147483647 h 153"/>
                <a:gd name="T86" fmla="*/ 2147483647 w 171"/>
                <a:gd name="T87" fmla="*/ 2147483647 h 153"/>
                <a:gd name="T88" fmla="*/ 2147483647 w 171"/>
                <a:gd name="T89" fmla="*/ 2147483647 h 153"/>
                <a:gd name="T90" fmla="*/ 2147483647 w 171"/>
                <a:gd name="T91" fmla="*/ 2147483647 h 153"/>
                <a:gd name="T92" fmla="*/ 2147483647 w 171"/>
                <a:gd name="T93" fmla="*/ 2147483647 h 153"/>
                <a:gd name="T94" fmla="*/ 2147483647 w 171"/>
                <a:gd name="T95" fmla="*/ 2147483647 h 153"/>
                <a:gd name="T96" fmla="*/ 2147483647 w 171"/>
                <a:gd name="T97" fmla="*/ 2147483647 h 1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1"/>
                <a:gd name="T148" fmla="*/ 0 h 153"/>
                <a:gd name="T149" fmla="*/ 171 w 171"/>
                <a:gd name="T150" fmla="*/ 153 h 15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1" h="153">
                  <a:moveTo>
                    <a:pt x="27" y="118"/>
                  </a:moveTo>
                  <a:lnTo>
                    <a:pt x="15" y="116"/>
                  </a:lnTo>
                  <a:lnTo>
                    <a:pt x="7" y="111"/>
                  </a:lnTo>
                  <a:lnTo>
                    <a:pt x="2" y="103"/>
                  </a:lnTo>
                  <a:lnTo>
                    <a:pt x="0" y="91"/>
                  </a:lnTo>
                  <a:lnTo>
                    <a:pt x="0" y="84"/>
                  </a:lnTo>
                  <a:lnTo>
                    <a:pt x="2" y="76"/>
                  </a:lnTo>
                  <a:lnTo>
                    <a:pt x="5" y="65"/>
                  </a:lnTo>
                  <a:lnTo>
                    <a:pt x="10" y="56"/>
                  </a:lnTo>
                  <a:lnTo>
                    <a:pt x="17" y="48"/>
                  </a:lnTo>
                  <a:lnTo>
                    <a:pt x="25" y="43"/>
                  </a:lnTo>
                  <a:lnTo>
                    <a:pt x="34" y="39"/>
                  </a:lnTo>
                  <a:lnTo>
                    <a:pt x="44" y="38"/>
                  </a:lnTo>
                  <a:lnTo>
                    <a:pt x="56" y="40"/>
                  </a:lnTo>
                  <a:lnTo>
                    <a:pt x="64" y="45"/>
                  </a:lnTo>
                  <a:lnTo>
                    <a:pt x="69" y="54"/>
                  </a:lnTo>
                  <a:lnTo>
                    <a:pt x="71" y="65"/>
                  </a:lnTo>
                  <a:lnTo>
                    <a:pt x="70" y="75"/>
                  </a:lnTo>
                  <a:lnTo>
                    <a:pt x="68" y="86"/>
                  </a:lnTo>
                  <a:lnTo>
                    <a:pt x="64" y="95"/>
                  </a:lnTo>
                  <a:lnTo>
                    <a:pt x="59" y="103"/>
                  </a:lnTo>
                  <a:lnTo>
                    <a:pt x="52" y="110"/>
                  </a:lnTo>
                  <a:lnTo>
                    <a:pt x="45" y="114"/>
                  </a:lnTo>
                  <a:lnTo>
                    <a:pt x="36" y="117"/>
                  </a:lnTo>
                  <a:lnTo>
                    <a:pt x="27" y="118"/>
                  </a:lnTo>
                  <a:close/>
                  <a:moveTo>
                    <a:pt x="14" y="94"/>
                  </a:moveTo>
                  <a:lnTo>
                    <a:pt x="15" y="102"/>
                  </a:lnTo>
                  <a:lnTo>
                    <a:pt x="18" y="108"/>
                  </a:lnTo>
                  <a:lnTo>
                    <a:pt x="23" y="111"/>
                  </a:lnTo>
                  <a:lnTo>
                    <a:pt x="29" y="112"/>
                  </a:lnTo>
                  <a:lnTo>
                    <a:pt x="37" y="110"/>
                  </a:lnTo>
                  <a:lnTo>
                    <a:pt x="43" y="105"/>
                  </a:lnTo>
                  <a:lnTo>
                    <a:pt x="49" y="96"/>
                  </a:lnTo>
                  <a:lnTo>
                    <a:pt x="53" y="85"/>
                  </a:lnTo>
                  <a:lnTo>
                    <a:pt x="56" y="73"/>
                  </a:lnTo>
                  <a:lnTo>
                    <a:pt x="57" y="62"/>
                  </a:lnTo>
                  <a:lnTo>
                    <a:pt x="56" y="54"/>
                  </a:lnTo>
                  <a:lnTo>
                    <a:pt x="53" y="49"/>
                  </a:lnTo>
                  <a:lnTo>
                    <a:pt x="49" y="45"/>
                  </a:lnTo>
                  <a:lnTo>
                    <a:pt x="43" y="44"/>
                  </a:lnTo>
                  <a:lnTo>
                    <a:pt x="35" y="46"/>
                  </a:lnTo>
                  <a:lnTo>
                    <a:pt x="28" y="51"/>
                  </a:lnTo>
                  <a:lnTo>
                    <a:pt x="22" y="60"/>
                  </a:lnTo>
                  <a:lnTo>
                    <a:pt x="18" y="72"/>
                  </a:lnTo>
                  <a:lnTo>
                    <a:pt x="15" y="84"/>
                  </a:lnTo>
                  <a:lnTo>
                    <a:pt x="14" y="94"/>
                  </a:lnTo>
                  <a:close/>
                  <a:moveTo>
                    <a:pt x="115" y="118"/>
                  </a:moveTo>
                  <a:lnTo>
                    <a:pt x="113" y="126"/>
                  </a:lnTo>
                  <a:lnTo>
                    <a:pt x="110" y="133"/>
                  </a:lnTo>
                  <a:lnTo>
                    <a:pt x="107" y="140"/>
                  </a:lnTo>
                  <a:lnTo>
                    <a:pt x="104" y="144"/>
                  </a:lnTo>
                  <a:lnTo>
                    <a:pt x="100" y="148"/>
                  </a:lnTo>
                  <a:lnTo>
                    <a:pt x="95" y="151"/>
                  </a:lnTo>
                  <a:lnTo>
                    <a:pt x="90" y="152"/>
                  </a:lnTo>
                  <a:lnTo>
                    <a:pt x="84" y="153"/>
                  </a:lnTo>
                  <a:lnTo>
                    <a:pt x="79" y="153"/>
                  </a:lnTo>
                  <a:lnTo>
                    <a:pt x="80" y="146"/>
                  </a:lnTo>
                  <a:lnTo>
                    <a:pt x="82" y="146"/>
                  </a:lnTo>
                  <a:lnTo>
                    <a:pt x="84" y="146"/>
                  </a:lnTo>
                  <a:lnTo>
                    <a:pt x="90" y="144"/>
                  </a:lnTo>
                  <a:lnTo>
                    <a:pt x="93" y="142"/>
                  </a:lnTo>
                  <a:lnTo>
                    <a:pt x="95" y="138"/>
                  </a:lnTo>
                  <a:lnTo>
                    <a:pt x="97" y="132"/>
                  </a:lnTo>
                  <a:lnTo>
                    <a:pt x="99" y="125"/>
                  </a:lnTo>
                  <a:lnTo>
                    <a:pt x="117" y="47"/>
                  </a:lnTo>
                  <a:lnTo>
                    <a:pt x="103" y="47"/>
                  </a:lnTo>
                  <a:lnTo>
                    <a:pt x="104" y="42"/>
                  </a:lnTo>
                  <a:lnTo>
                    <a:pt x="109" y="42"/>
                  </a:lnTo>
                  <a:lnTo>
                    <a:pt x="112" y="41"/>
                  </a:lnTo>
                  <a:lnTo>
                    <a:pt x="116" y="39"/>
                  </a:lnTo>
                  <a:lnTo>
                    <a:pt x="118" y="36"/>
                  </a:lnTo>
                  <a:lnTo>
                    <a:pt x="119" y="34"/>
                  </a:lnTo>
                  <a:lnTo>
                    <a:pt x="121" y="30"/>
                  </a:lnTo>
                  <a:lnTo>
                    <a:pt x="126" y="17"/>
                  </a:lnTo>
                  <a:lnTo>
                    <a:pt x="134" y="8"/>
                  </a:lnTo>
                  <a:lnTo>
                    <a:pt x="144" y="2"/>
                  </a:lnTo>
                  <a:lnTo>
                    <a:pt x="157" y="0"/>
                  </a:lnTo>
                  <a:lnTo>
                    <a:pt x="164" y="0"/>
                  </a:lnTo>
                  <a:lnTo>
                    <a:pt x="171" y="1"/>
                  </a:lnTo>
                  <a:lnTo>
                    <a:pt x="167" y="15"/>
                  </a:lnTo>
                  <a:lnTo>
                    <a:pt x="160" y="15"/>
                  </a:lnTo>
                  <a:lnTo>
                    <a:pt x="159" y="11"/>
                  </a:lnTo>
                  <a:lnTo>
                    <a:pt x="157" y="8"/>
                  </a:lnTo>
                  <a:lnTo>
                    <a:pt x="155" y="7"/>
                  </a:lnTo>
                  <a:lnTo>
                    <a:pt x="152" y="6"/>
                  </a:lnTo>
                  <a:lnTo>
                    <a:pt x="148" y="7"/>
                  </a:lnTo>
                  <a:lnTo>
                    <a:pt x="144" y="9"/>
                  </a:lnTo>
                  <a:lnTo>
                    <a:pt x="141" y="12"/>
                  </a:lnTo>
                  <a:lnTo>
                    <a:pt x="139" y="16"/>
                  </a:lnTo>
                  <a:lnTo>
                    <a:pt x="136" y="22"/>
                  </a:lnTo>
                  <a:lnTo>
                    <a:pt x="134" y="30"/>
                  </a:lnTo>
                  <a:lnTo>
                    <a:pt x="132" y="39"/>
                  </a:lnTo>
                  <a:lnTo>
                    <a:pt x="153" y="39"/>
                  </a:lnTo>
                  <a:lnTo>
                    <a:pt x="151" y="47"/>
                  </a:lnTo>
                  <a:lnTo>
                    <a:pt x="130" y="47"/>
                  </a:lnTo>
                  <a:lnTo>
                    <a:pt x="115" y="118"/>
                  </a:lnTo>
                  <a:close/>
                </a:path>
              </a:pathLst>
            </a:custGeom>
            <a:solidFill>
              <a:srgbClr val="000000"/>
            </a:solidFill>
            <a:ln w="0">
              <a:solidFill>
                <a:srgbClr val="000000"/>
              </a:solidFill>
              <a:round/>
              <a:headEnd/>
              <a:tailEnd/>
            </a:ln>
          </p:spPr>
          <p:txBody>
            <a:bodyPr/>
            <a:lstStyle/>
            <a:p>
              <a:endParaRPr lang="en-US"/>
            </a:p>
          </p:txBody>
        </p:sp>
        <p:sp>
          <p:nvSpPr>
            <p:cNvPr id="12313" name="Freeform 18"/>
            <p:cNvSpPr>
              <a:spLocks noEditPoints="1"/>
            </p:cNvSpPr>
            <p:nvPr/>
          </p:nvSpPr>
          <p:spPr bwMode="auto">
            <a:xfrm>
              <a:off x="1860550" y="6496050"/>
              <a:ext cx="431800" cy="179388"/>
            </a:xfrm>
            <a:custGeom>
              <a:avLst/>
              <a:gdLst>
                <a:gd name="T0" fmla="*/ 2147483647 w 283"/>
                <a:gd name="T1" fmla="*/ 2147483647 h 118"/>
                <a:gd name="T2" fmla="*/ 2147483647 w 283"/>
                <a:gd name="T3" fmla="*/ 2147483647 h 118"/>
                <a:gd name="T4" fmla="*/ 0 w 283"/>
                <a:gd name="T5" fmla="*/ 2147483647 h 118"/>
                <a:gd name="T6" fmla="*/ 2147483647 w 283"/>
                <a:gd name="T7" fmla="*/ 2147483647 h 118"/>
                <a:gd name="T8" fmla="*/ 2147483647 w 283"/>
                <a:gd name="T9" fmla="*/ 2147483647 h 118"/>
                <a:gd name="T10" fmla="*/ 2147483647 w 283"/>
                <a:gd name="T11" fmla="*/ 2147483647 h 118"/>
                <a:gd name="T12" fmla="*/ 2147483647 w 283"/>
                <a:gd name="T13" fmla="*/ 2147483647 h 118"/>
                <a:gd name="T14" fmla="*/ 2147483647 w 283"/>
                <a:gd name="T15" fmla="*/ 2147483647 h 118"/>
                <a:gd name="T16" fmla="*/ 2147483647 w 283"/>
                <a:gd name="T17" fmla="*/ 2147483647 h 118"/>
                <a:gd name="T18" fmla="*/ 2147483647 w 283"/>
                <a:gd name="T19" fmla="*/ 2147483647 h 118"/>
                <a:gd name="T20" fmla="*/ 2147483647 w 283"/>
                <a:gd name="T21" fmla="*/ 2147483647 h 118"/>
                <a:gd name="T22" fmla="*/ 2147483647 w 283"/>
                <a:gd name="T23" fmla="*/ 2147483647 h 118"/>
                <a:gd name="T24" fmla="*/ 2147483647 w 283"/>
                <a:gd name="T25" fmla="*/ 2147483647 h 118"/>
                <a:gd name="T26" fmla="*/ 2147483647 w 283"/>
                <a:gd name="T27" fmla="*/ 2147483647 h 118"/>
                <a:gd name="T28" fmla="*/ 2147483647 w 283"/>
                <a:gd name="T29" fmla="*/ 2147483647 h 118"/>
                <a:gd name="T30" fmla="*/ 2147483647 w 283"/>
                <a:gd name="T31" fmla="*/ 2147483647 h 118"/>
                <a:gd name="T32" fmla="*/ 2147483647 w 283"/>
                <a:gd name="T33" fmla="*/ 2147483647 h 118"/>
                <a:gd name="T34" fmla="*/ 2147483647 w 283"/>
                <a:gd name="T35" fmla="*/ 2147483647 h 118"/>
                <a:gd name="T36" fmla="*/ 2147483647 w 283"/>
                <a:gd name="T37" fmla="*/ 2147483647 h 118"/>
                <a:gd name="T38" fmla="*/ 2147483647 w 283"/>
                <a:gd name="T39" fmla="*/ 2147483647 h 118"/>
                <a:gd name="T40" fmla="*/ 2147483647 w 283"/>
                <a:gd name="T41" fmla="*/ 2147483647 h 118"/>
                <a:gd name="T42" fmla="*/ 2147483647 w 283"/>
                <a:gd name="T43" fmla="*/ 2147483647 h 118"/>
                <a:gd name="T44" fmla="*/ 2147483647 w 283"/>
                <a:gd name="T45" fmla="*/ 2147483647 h 118"/>
                <a:gd name="T46" fmla="*/ 2147483647 w 283"/>
                <a:gd name="T47" fmla="*/ 2147483647 h 118"/>
                <a:gd name="T48" fmla="*/ 2147483647 w 283"/>
                <a:gd name="T49" fmla="*/ 2147483647 h 118"/>
                <a:gd name="T50" fmla="*/ 2147483647 w 283"/>
                <a:gd name="T51" fmla="*/ 2147483647 h 118"/>
                <a:gd name="T52" fmla="*/ 2147483647 w 283"/>
                <a:gd name="T53" fmla="*/ 2147483647 h 118"/>
                <a:gd name="T54" fmla="*/ 2147483647 w 283"/>
                <a:gd name="T55" fmla="*/ 2147483647 h 118"/>
                <a:gd name="T56" fmla="*/ 2147483647 w 283"/>
                <a:gd name="T57" fmla="*/ 2147483647 h 118"/>
                <a:gd name="T58" fmla="*/ 2147483647 w 283"/>
                <a:gd name="T59" fmla="*/ 2147483647 h 118"/>
                <a:gd name="T60" fmla="*/ 2147483647 w 283"/>
                <a:gd name="T61" fmla="*/ 2147483647 h 118"/>
                <a:gd name="T62" fmla="*/ 2147483647 w 283"/>
                <a:gd name="T63" fmla="*/ 2147483647 h 118"/>
                <a:gd name="T64" fmla="*/ 2147483647 w 283"/>
                <a:gd name="T65" fmla="*/ 2147483647 h 118"/>
                <a:gd name="T66" fmla="*/ 2147483647 w 283"/>
                <a:gd name="T67" fmla="*/ 2147483647 h 118"/>
                <a:gd name="T68" fmla="*/ 2147483647 w 283"/>
                <a:gd name="T69" fmla="*/ 2147483647 h 118"/>
                <a:gd name="T70" fmla="*/ 2147483647 w 283"/>
                <a:gd name="T71" fmla="*/ 2147483647 h 118"/>
                <a:gd name="T72" fmla="*/ 2147483647 w 283"/>
                <a:gd name="T73" fmla="*/ 2147483647 h 118"/>
                <a:gd name="T74" fmla="*/ 2147483647 w 283"/>
                <a:gd name="T75" fmla="*/ 2147483647 h 118"/>
                <a:gd name="T76" fmla="*/ 2147483647 w 283"/>
                <a:gd name="T77" fmla="*/ 2147483647 h 118"/>
                <a:gd name="T78" fmla="*/ 2147483647 w 283"/>
                <a:gd name="T79" fmla="*/ 2147483647 h 118"/>
                <a:gd name="T80" fmla="*/ 2147483647 w 283"/>
                <a:gd name="T81" fmla="*/ 2147483647 h 118"/>
                <a:gd name="T82" fmla="*/ 2147483647 w 283"/>
                <a:gd name="T83" fmla="*/ 2147483647 h 118"/>
                <a:gd name="T84" fmla="*/ 2147483647 w 283"/>
                <a:gd name="T85" fmla="*/ 2147483647 h 118"/>
                <a:gd name="T86" fmla="*/ 2147483647 w 283"/>
                <a:gd name="T87" fmla="*/ 2147483647 h 118"/>
                <a:gd name="T88" fmla="*/ 2147483647 w 283"/>
                <a:gd name="T89" fmla="*/ 2147483647 h 118"/>
                <a:gd name="T90" fmla="*/ 2147483647 w 283"/>
                <a:gd name="T91" fmla="*/ 2147483647 h 118"/>
                <a:gd name="T92" fmla="*/ 2147483647 w 283"/>
                <a:gd name="T93" fmla="*/ 2147483647 h 118"/>
                <a:gd name="T94" fmla="*/ 2147483647 w 283"/>
                <a:gd name="T95" fmla="*/ 2147483647 h 118"/>
                <a:gd name="T96" fmla="*/ 2147483647 w 283"/>
                <a:gd name="T97" fmla="*/ 2147483647 h 118"/>
                <a:gd name="T98" fmla="*/ 2147483647 w 283"/>
                <a:gd name="T99" fmla="*/ 2147483647 h 118"/>
                <a:gd name="T100" fmla="*/ 2147483647 w 283"/>
                <a:gd name="T101" fmla="*/ 2147483647 h 1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3"/>
                <a:gd name="T154" fmla="*/ 0 h 118"/>
                <a:gd name="T155" fmla="*/ 283 w 283"/>
                <a:gd name="T156" fmla="*/ 118 h 1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3" h="118">
                  <a:moveTo>
                    <a:pt x="47" y="101"/>
                  </a:moveTo>
                  <a:lnTo>
                    <a:pt x="40" y="109"/>
                  </a:lnTo>
                  <a:lnTo>
                    <a:pt x="33" y="114"/>
                  </a:lnTo>
                  <a:lnTo>
                    <a:pt x="26" y="117"/>
                  </a:lnTo>
                  <a:lnTo>
                    <a:pt x="19" y="118"/>
                  </a:lnTo>
                  <a:lnTo>
                    <a:pt x="12" y="117"/>
                  </a:lnTo>
                  <a:lnTo>
                    <a:pt x="6" y="114"/>
                  </a:lnTo>
                  <a:lnTo>
                    <a:pt x="3" y="108"/>
                  </a:lnTo>
                  <a:lnTo>
                    <a:pt x="2" y="101"/>
                  </a:lnTo>
                  <a:lnTo>
                    <a:pt x="4" y="89"/>
                  </a:lnTo>
                  <a:lnTo>
                    <a:pt x="13" y="47"/>
                  </a:lnTo>
                  <a:lnTo>
                    <a:pt x="0" y="47"/>
                  </a:lnTo>
                  <a:lnTo>
                    <a:pt x="1" y="42"/>
                  </a:lnTo>
                  <a:lnTo>
                    <a:pt x="5" y="42"/>
                  </a:lnTo>
                  <a:lnTo>
                    <a:pt x="8" y="41"/>
                  </a:lnTo>
                  <a:lnTo>
                    <a:pt x="12" y="40"/>
                  </a:lnTo>
                  <a:lnTo>
                    <a:pt x="15" y="36"/>
                  </a:lnTo>
                  <a:lnTo>
                    <a:pt x="18" y="31"/>
                  </a:lnTo>
                  <a:lnTo>
                    <a:pt x="20" y="26"/>
                  </a:lnTo>
                  <a:lnTo>
                    <a:pt x="22" y="19"/>
                  </a:lnTo>
                  <a:lnTo>
                    <a:pt x="33" y="19"/>
                  </a:lnTo>
                  <a:lnTo>
                    <a:pt x="29" y="39"/>
                  </a:lnTo>
                  <a:lnTo>
                    <a:pt x="53" y="39"/>
                  </a:lnTo>
                  <a:lnTo>
                    <a:pt x="52" y="47"/>
                  </a:lnTo>
                  <a:lnTo>
                    <a:pt x="27" y="47"/>
                  </a:lnTo>
                  <a:lnTo>
                    <a:pt x="20" y="78"/>
                  </a:lnTo>
                  <a:lnTo>
                    <a:pt x="18" y="86"/>
                  </a:lnTo>
                  <a:lnTo>
                    <a:pt x="17" y="92"/>
                  </a:lnTo>
                  <a:lnTo>
                    <a:pt x="16" y="98"/>
                  </a:lnTo>
                  <a:lnTo>
                    <a:pt x="17" y="102"/>
                  </a:lnTo>
                  <a:lnTo>
                    <a:pt x="18" y="106"/>
                  </a:lnTo>
                  <a:lnTo>
                    <a:pt x="21" y="107"/>
                  </a:lnTo>
                  <a:lnTo>
                    <a:pt x="25" y="108"/>
                  </a:lnTo>
                  <a:lnTo>
                    <a:pt x="28" y="107"/>
                  </a:lnTo>
                  <a:lnTo>
                    <a:pt x="32" y="105"/>
                  </a:lnTo>
                  <a:lnTo>
                    <a:pt x="37" y="102"/>
                  </a:lnTo>
                  <a:lnTo>
                    <a:pt x="42" y="96"/>
                  </a:lnTo>
                  <a:lnTo>
                    <a:pt x="47" y="101"/>
                  </a:lnTo>
                  <a:close/>
                  <a:moveTo>
                    <a:pt x="102" y="7"/>
                  </a:moveTo>
                  <a:lnTo>
                    <a:pt x="98" y="23"/>
                  </a:lnTo>
                  <a:lnTo>
                    <a:pt x="84" y="23"/>
                  </a:lnTo>
                  <a:lnTo>
                    <a:pt x="88" y="7"/>
                  </a:lnTo>
                  <a:lnTo>
                    <a:pt x="102" y="7"/>
                  </a:lnTo>
                  <a:close/>
                  <a:moveTo>
                    <a:pt x="76" y="62"/>
                  </a:moveTo>
                  <a:lnTo>
                    <a:pt x="77" y="55"/>
                  </a:lnTo>
                  <a:lnTo>
                    <a:pt x="78" y="50"/>
                  </a:lnTo>
                  <a:lnTo>
                    <a:pt x="77" y="47"/>
                  </a:lnTo>
                  <a:lnTo>
                    <a:pt x="76" y="45"/>
                  </a:lnTo>
                  <a:lnTo>
                    <a:pt x="73" y="44"/>
                  </a:lnTo>
                  <a:lnTo>
                    <a:pt x="69" y="43"/>
                  </a:lnTo>
                  <a:lnTo>
                    <a:pt x="70" y="39"/>
                  </a:lnTo>
                  <a:lnTo>
                    <a:pt x="90" y="38"/>
                  </a:lnTo>
                  <a:lnTo>
                    <a:pt x="95" y="38"/>
                  </a:lnTo>
                  <a:lnTo>
                    <a:pt x="83" y="91"/>
                  </a:lnTo>
                  <a:lnTo>
                    <a:pt x="82" y="98"/>
                  </a:lnTo>
                  <a:lnTo>
                    <a:pt x="81" y="103"/>
                  </a:lnTo>
                  <a:lnTo>
                    <a:pt x="81" y="106"/>
                  </a:lnTo>
                  <a:lnTo>
                    <a:pt x="82" y="108"/>
                  </a:lnTo>
                  <a:lnTo>
                    <a:pt x="86" y="109"/>
                  </a:lnTo>
                  <a:lnTo>
                    <a:pt x="88" y="109"/>
                  </a:lnTo>
                  <a:lnTo>
                    <a:pt x="91" y="107"/>
                  </a:lnTo>
                  <a:lnTo>
                    <a:pt x="94" y="104"/>
                  </a:lnTo>
                  <a:lnTo>
                    <a:pt x="99" y="99"/>
                  </a:lnTo>
                  <a:lnTo>
                    <a:pt x="103" y="104"/>
                  </a:lnTo>
                  <a:lnTo>
                    <a:pt x="96" y="111"/>
                  </a:lnTo>
                  <a:lnTo>
                    <a:pt x="90" y="115"/>
                  </a:lnTo>
                  <a:lnTo>
                    <a:pt x="85" y="117"/>
                  </a:lnTo>
                  <a:lnTo>
                    <a:pt x="79" y="118"/>
                  </a:lnTo>
                  <a:lnTo>
                    <a:pt x="74" y="117"/>
                  </a:lnTo>
                  <a:lnTo>
                    <a:pt x="71" y="114"/>
                  </a:lnTo>
                  <a:lnTo>
                    <a:pt x="68" y="110"/>
                  </a:lnTo>
                  <a:lnTo>
                    <a:pt x="67" y="104"/>
                  </a:lnTo>
                  <a:lnTo>
                    <a:pt x="68" y="97"/>
                  </a:lnTo>
                  <a:lnTo>
                    <a:pt x="70" y="88"/>
                  </a:lnTo>
                  <a:lnTo>
                    <a:pt x="76" y="62"/>
                  </a:lnTo>
                  <a:close/>
                  <a:moveTo>
                    <a:pt x="177" y="100"/>
                  </a:moveTo>
                  <a:lnTo>
                    <a:pt x="169" y="108"/>
                  </a:lnTo>
                  <a:lnTo>
                    <a:pt x="161" y="114"/>
                  </a:lnTo>
                  <a:lnTo>
                    <a:pt x="152" y="117"/>
                  </a:lnTo>
                  <a:lnTo>
                    <a:pt x="142" y="118"/>
                  </a:lnTo>
                  <a:lnTo>
                    <a:pt x="132" y="116"/>
                  </a:lnTo>
                  <a:lnTo>
                    <a:pt x="124" y="111"/>
                  </a:lnTo>
                  <a:lnTo>
                    <a:pt x="119" y="102"/>
                  </a:lnTo>
                  <a:lnTo>
                    <a:pt x="118" y="91"/>
                  </a:lnTo>
                  <a:lnTo>
                    <a:pt x="118" y="82"/>
                  </a:lnTo>
                  <a:lnTo>
                    <a:pt x="121" y="72"/>
                  </a:lnTo>
                  <a:lnTo>
                    <a:pt x="125" y="63"/>
                  </a:lnTo>
                  <a:lnTo>
                    <a:pt x="130" y="55"/>
                  </a:lnTo>
                  <a:lnTo>
                    <a:pt x="137" y="48"/>
                  </a:lnTo>
                  <a:lnTo>
                    <a:pt x="145" y="42"/>
                  </a:lnTo>
                  <a:lnTo>
                    <a:pt x="155" y="39"/>
                  </a:lnTo>
                  <a:lnTo>
                    <a:pt x="164" y="38"/>
                  </a:lnTo>
                  <a:lnTo>
                    <a:pt x="173" y="39"/>
                  </a:lnTo>
                  <a:lnTo>
                    <a:pt x="179" y="42"/>
                  </a:lnTo>
                  <a:lnTo>
                    <a:pt x="183" y="47"/>
                  </a:lnTo>
                  <a:lnTo>
                    <a:pt x="184" y="54"/>
                  </a:lnTo>
                  <a:lnTo>
                    <a:pt x="183" y="61"/>
                  </a:lnTo>
                  <a:lnTo>
                    <a:pt x="181" y="67"/>
                  </a:lnTo>
                  <a:lnTo>
                    <a:pt x="177" y="71"/>
                  </a:lnTo>
                  <a:lnTo>
                    <a:pt x="171" y="75"/>
                  </a:lnTo>
                  <a:lnTo>
                    <a:pt x="164" y="78"/>
                  </a:lnTo>
                  <a:lnTo>
                    <a:pt x="155" y="80"/>
                  </a:lnTo>
                  <a:lnTo>
                    <a:pt x="145" y="82"/>
                  </a:lnTo>
                  <a:lnTo>
                    <a:pt x="132" y="82"/>
                  </a:lnTo>
                  <a:lnTo>
                    <a:pt x="132" y="92"/>
                  </a:lnTo>
                  <a:lnTo>
                    <a:pt x="132" y="100"/>
                  </a:lnTo>
                  <a:lnTo>
                    <a:pt x="135" y="104"/>
                  </a:lnTo>
                  <a:lnTo>
                    <a:pt x="139" y="107"/>
                  </a:lnTo>
                  <a:lnTo>
                    <a:pt x="146" y="108"/>
                  </a:lnTo>
                  <a:lnTo>
                    <a:pt x="153" y="107"/>
                  </a:lnTo>
                  <a:lnTo>
                    <a:pt x="159" y="105"/>
                  </a:lnTo>
                  <a:lnTo>
                    <a:pt x="166" y="101"/>
                  </a:lnTo>
                  <a:lnTo>
                    <a:pt x="172" y="95"/>
                  </a:lnTo>
                  <a:lnTo>
                    <a:pt x="177" y="100"/>
                  </a:lnTo>
                  <a:close/>
                  <a:moveTo>
                    <a:pt x="134" y="75"/>
                  </a:moveTo>
                  <a:lnTo>
                    <a:pt x="145" y="75"/>
                  </a:lnTo>
                  <a:lnTo>
                    <a:pt x="154" y="73"/>
                  </a:lnTo>
                  <a:lnTo>
                    <a:pt x="161" y="70"/>
                  </a:lnTo>
                  <a:lnTo>
                    <a:pt x="166" y="67"/>
                  </a:lnTo>
                  <a:lnTo>
                    <a:pt x="170" y="61"/>
                  </a:lnTo>
                  <a:lnTo>
                    <a:pt x="171" y="55"/>
                  </a:lnTo>
                  <a:lnTo>
                    <a:pt x="170" y="50"/>
                  </a:lnTo>
                  <a:lnTo>
                    <a:pt x="168" y="47"/>
                  </a:lnTo>
                  <a:lnTo>
                    <a:pt x="165" y="45"/>
                  </a:lnTo>
                  <a:lnTo>
                    <a:pt x="161" y="44"/>
                  </a:lnTo>
                  <a:lnTo>
                    <a:pt x="157" y="45"/>
                  </a:lnTo>
                  <a:lnTo>
                    <a:pt x="153" y="46"/>
                  </a:lnTo>
                  <a:lnTo>
                    <a:pt x="149" y="49"/>
                  </a:lnTo>
                  <a:lnTo>
                    <a:pt x="146" y="52"/>
                  </a:lnTo>
                  <a:lnTo>
                    <a:pt x="139" y="62"/>
                  </a:lnTo>
                  <a:lnTo>
                    <a:pt x="134" y="75"/>
                  </a:lnTo>
                  <a:close/>
                  <a:moveTo>
                    <a:pt x="249" y="96"/>
                  </a:moveTo>
                  <a:lnTo>
                    <a:pt x="242" y="106"/>
                  </a:lnTo>
                  <a:lnTo>
                    <a:pt x="234" y="113"/>
                  </a:lnTo>
                  <a:lnTo>
                    <a:pt x="227" y="117"/>
                  </a:lnTo>
                  <a:lnTo>
                    <a:pt x="219" y="118"/>
                  </a:lnTo>
                  <a:lnTo>
                    <a:pt x="211" y="116"/>
                  </a:lnTo>
                  <a:lnTo>
                    <a:pt x="206" y="111"/>
                  </a:lnTo>
                  <a:lnTo>
                    <a:pt x="202" y="103"/>
                  </a:lnTo>
                  <a:lnTo>
                    <a:pt x="201" y="92"/>
                  </a:lnTo>
                  <a:lnTo>
                    <a:pt x="202" y="79"/>
                  </a:lnTo>
                  <a:lnTo>
                    <a:pt x="206" y="66"/>
                  </a:lnTo>
                  <a:lnTo>
                    <a:pt x="213" y="54"/>
                  </a:lnTo>
                  <a:lnTo>
                    <a:pt x="221" y="45"/>
                  </a:lnTo>
                  <a:lnTo>
                    <a:pt x="231" y="40"/>
                  </a:lnTo>
                  <a:lnTo>
                    <a:pt x="243" y="38"/>
                  </a:lnTo>
                  <a:lnTo>
                    <a:pt x="252" y="39"/>
                  </a:lnTo>
                  <a:lnTo>
                    <a:pt x="260" y="42"/>
                  </a:lnTo>
                  <a:lnTo>
                    <a:pt x="265" y="23"/>
                  </a:lnTo>
                  <a:lnTo>
                    <a:pt x="266" y="17"/>
                  </a:lnTo>
                  <a:lnTo>
                    <a:pt x="266" y="11"/>
                  </a:lnTo>
                  <a:lnTo>
                    <a:pt x="265" y="8"/>
                  </a:lnTo>
                  <a:lnTo>
                    <a:pt x="263" y="6"/>
                  </a:lnTo>
                  <a:lnTo>
                    <a:pt x="261" y="5"/>
                  </a:lnTo>
                  <a:lnTo>
                    <a:pt x="257" y="5"/>
                  </a:lnTo>
                  <a:lnTo>
                    <a:pt x="258" y="1"/>
                  </a:lnTo>
                  <a:lnTo>
                    <a:pt x="278" y="0"/>
                  </a:lnTo>
                  <a:lnTo>
                    <a:pt x="283" y="0"/>
                  </a:lnTo>
                  <a:lnTo>
                    <a:pt x="263" y="91"/>
                  </a:lnTo>
                  <a:lnTo>
                    <a:pt x="261" y="98"/>
                  </a:lnTo>
                  <a:lnTo>
                    <a:pt x="261" y="103"/>
                  </a:lnTo>
                  <a:lnTo>
                    <a:pt x="261" y="106"/>
                  </a:lnTo>
                  <a:lnTo>
                    <a:pt x="262" y="108"/>
                  </a:lnTo>
                  <a:lnTo>
                    <a:pt x="265" y="109"/>
                  </a:lnTo>
                  <a:lnTo>
                    <a:pt x="268" y="109"/>
                  </a:lnTo>
                  <a:lnTo>
                    <a:pt x="271" y="107"/>
                  </a:lnTo>
                  <a:lnTo>
                    <a:pt x="274" y="104"/>
                  </a:lnTo>
                  <a:lnTo>
                    <a:pt x="278" y="99"/>
                  </a:lnTo>
                  <a:lnTo>
                    <a:pt x="283" y="104"/>
                  </a:lnTo>
                  <a:lnTo>
                    <a:pt x="276" y="110"/>
                  </a:lnTo>
                  <a:lnTo>
                    <a:pt x="270" y="115"/>
                  </a:lnTo>
                  <a:lnTo>
                    <a:pt x="265" y="117"/>
                  </a:lnTo>
                  <a:lnTo>
                    <a:pt x="259" y="118"/>
                  </a:lnTo>
                  <a:lnTo>
                    <a:pt x="255" y="117"/>
                  </a:lnTo>
                  <a:lnTo>
                    <a:pt x="251" y="115"/>
                  </a:lnTo>
                  <a:lnTo>
                    <a:pt x="249" y="111"/>
                  </a:lnTo>
                  <a:lnTo>
                    <a:pt x="248" y="106"/>
                  </a:lnTo>
                  <a:lnTo>
                    <a:pt x="250" y="96"/>
                  </a:lnTo>
                  <a:lnTo>
                    <a:pt x="249" y="96"/>
                  </a:lnTo>
                  <a:close/>
                  <a:moveTo>
                    <a:pt x="255" y="67"/>
                  </a:moveTo>
                  <a:lnTo>
                    <a:pt x="256" y="56"/>
                  </a:lnTo>
                  <a:lnTo>
                    <a:pt x="255" y="51"/>
                  </a:lnTo>
                  <a:lnTo>
                    <a:pt x="253" y="47"/>
                  </a:lnTo>
                  <a:lnTo>
                    <a:pt x="250" y="45"/>
                  </a:lnTo>
                  <a:lnTo>
                    <a:pt x="244" y="44"/>
                  </a:lnTo>
                  <a:lnTo>
                    <a:pt x="236" y="46"/>
                  </a:lnTo>
                  <a:lnTo>
                    <a:pt x="229" y="51"/>
                  </a:lnTo>
                  <a:lnTo>
                    <a:pt x="223" y="59"/>
                  </a:lnTo>
                  <a:lnTo>
                    <a:pt x="219" y="69"/>
                  </a:lnTo>
                  <a:lnTo>
                    <a:pt x="216" y="80"/>
                  </a:lnTo>
                  <a:lnTo>
                    <a:pt x="215" y="91"/>
                  </a:lnTo>
                  <a:lnTo>
                    <a:pt x="216" y="99"/>
                  </a:lnTo>
                  <a:lnTo>
                    <a:pt x="217" y="104"/>
                  </a:lnTo>
                  <a:lnTo>
                    <a:pt x="220" y="107"/>
                  </a:lnTo>
                  <a:lnTo>
                    <a:pt x="225" y="108"/>
                  </a:lnTo>
                  <a:lnTo>
                    <a:pt x="230" y="107"/>
                  </a:lnTo>
                  <a:lnTo>
                    <a:pt x="236" y="103"/>
                  </a:lnTo>
                  <a:lnTo>
                    <a:pt x="241" y="98"/>
                  </a:lnTo>
                  <a:lnTo>
                    <a:pt x="246" y="91"/>
                  </a:lnTo>
                  <a:lnTo>
                    <a:pt x="250" y="82"/>
                  </a:lnTo>
                  <a:lnTo>
                    <a:pt x="252" y="77"/>
                  </a:lnTo>
                  <a:lnTo>
                    <a:pt x="254" y="71"/>
                  </a:lnTo>
                  <a:lnTo>
                    <a:pt x="255" y="67"/>
                  </a:lnTo>
                  <a:close/>
                </a:path>
              </a:pathLst>
            </a:custGeom>
            <a:solidFill>
              <a:srgbClr val="000000"/>
            </a:solidFill>
            <a:ln w="0">
              <a:solidFill>
                <a:srgbClr val="000000"/>
              </a:solidFill>
              <a:round/>
              <a:headEnd/>
              <a:tailEnd/>
            </a:ln>
          </p:spPr>
          <p:txBody>
            <a:bodyPr/>
            <a:lstStyle/>
            <a:p>
              <a:endParaRPr lang="en-US"/>
            </a:p>
          </p:txBody>
        </p:sp>
        <p:sp>
          <p:nvSpPr>
            <p:cNvPr id="12314" name="Freeform 19"/>
            <p:cNvSpPr>
              <a:spLocks noEditPoints="1"/>
            </p:cNvSpPr>
            <p:nvPr/>
          </p:nvSpPr>
          <p:spPr bwMode="auto">
            <a:xfrm>
              <a:off x="2366963" y="6496050"/>
              <a:ext cx="655638" cy="179388"/>
            </a:xfrm>
            <a:custGeom>
              <a:avLst/>
              <a:gdLst>
                <a:gd name="T0" fmla="*/ 2147483647 w 430"/>
                <a:gd name="T1" fmla="*/ 2147483647 h 118"/>
                <a:gd name="T2" fmla="*/ 2147483647 w 430"/>
                <a:gd name="T3" fmla="*/ 2147483647 h 118"/>
                <a:gd name="T4" fmla="*/ 2147483647 w 430"/>
                <a:gd name="T5" fmla="*/ 2147483647 h 118"/>
                <a:gd name="T6" fmla="*/ 2147483647 w 430"/>
                <a:gd name="T7" fmla="*/ 2147483647 h 118"/>
                <a:gd name="T8" fmla="*/ 2147483647 w 430"/>
                <a:gd name="T9" fmla="*/ 2147483647 h 118"/>
                <a:gd name="T10" fmla="*/ 2147483647 w 430"/>
                <a:gd name="T11" fmla="*/ 2147483647 h 118"/>
                <a:gd name="T12" fmla="*/ 2147483647 w 430"/>
                <a:gd name="T13" fmla="*/ 2147483647 h 118"/>
                <a:gd name="T14" fmla="*/ 2147483647 w 430"/>
                <a:gd name="T15" fmla="*/ 2147483647 h 118"/>
                <a:gd name="T16" fmla="*/ 2147483647 w 430"/>
                <a:gd name="T17" fmla="*/ 2147483647 h 118"/>
                <a:gd name="T18" fmla="*/ 2147483647 w 430"/>
                <a:gd name="T19" fmla="*/ 2147483647 h 118"/>
                <a:gd name="T20" fmla="*/ 2147483647 w 430"/>
                <a:gd name="T21" fmla="*/ 2147483647 h 118"/>
                <a:gd name="T22" fmla="*/ 2147483647 w 430"/>
                <a:gd name="T23" fmla="*/ 2147483647 h 118"/>
                <a:gd name="T24" fmla="*/ 2147483647 w 430"/>
                <a:gd name="T25" fmla="*/ 2147483647 h 118"/>
                <a:gd name="T26" fmla="*/ 2147483647 w 430"/>
                <a:gd name="T27" fmla="*/ 2147483647 h 118"/>
                <a:gd name="T28" fmla="*/ 2147483647 w 430"/>
                <a:gd name="T29" fmla="*/ 2147483647 h 118"/>
                <a:gd name="T30" fmla="*/ 2147483647 w 430"/>
                <a:gd name="T31" fmla="*/ 2147483647 h 118"/>
                <a:gd name="T32" fmla="*/ 2147483647 w 430"/>
                <a:gd name="T33" fmla="*/ 2147483647 h 118"/>
                <a:gd name="T34" fmla="*/ 2147483647 w 430"/>
                <a:gd name="T35" fmla="*/ 2147483647 h 118"/>
                <a:gd name="T36" fmla="*/ 2147483647 w 430"/>
                <a:gd name="T37" fmla="*/ 2147483647 h 118"/>
                <a:gd name="T38" fmla="*/ 2147483647 w 430"/>
                <a:gd name="T39" fmla="*/ 2147483647 h 118"/>
                <a:gd name="T40" fmla="*/ 2147483647 w 430"/>
                <a:gd name="T41" fmla="*/ 2147483647 h 118"/>
                <a:gd name="T42" fmla="*/ 2147483647 w 430"/>
                <a:gd name="T43" fmla="*/ 2147483647 h 118"/>
                <a:gd name="T44" fmla="*/ 2147483647 w 430"/>
                <a:gd name="T45" fmla="*/ 2147483647 h 118"/>
                <a:gd name="T46" fmla="*/ 2147483647 w 430"/>
                <a:gd name="T47" fmla="*/ 2147483647 h 118"/>
                <a:gd name="T48" fmla="*/ 2147483647 w 430"/>
                <a:gd name="T49" fmla="*/ 2147483647 h 118"/>
                <a:gd name="T50" fmla="*/ 2147483647 w 430"/>
                <a:gd name="T51" fmla="*/ 2147483647 h 118"/>
                <a:gd name="T52" fmla="*/ 2147483647 w 430"/>
                <a:gd name="T53" fmla="*/ 2147483647 h 118"/>
                <a:gd name="T54" fmla="*/ 2147483647 w 430"/>
                <a:gd name="T55" fmla="*/ 2147483647 h 118"/>
                <a:gd name="T56" fmla="*/ 2147483647 w 430"/>
                <a:gd name="T57" fmla="*/ 2147483647 h 118"/>
                <a:gd name="T58" fmla="*/ 2147483647 w 430"/>
                <a:gd name="T59" fmla="*/ 2147483647 h 118"/>
                <a:gd name="T60" fmla="*/ 2147483647 w 430"/>
                <a:gd name="T61" fmla="*/ 2147483647 h 118"/>
                <a:gd name="T62" fmla="*/ 2147483647 w 430"/>
                <a:gd name="T63" fmla="*/ 2147483647 h 118"/>
                <a:gd name="T64" fmla="*/ 2147483647 w 430"/>
                <a:gd name="T65" fmla="*/ 2147483647 h 118"/>
                <a:gd name="T66" fmla="*/ 2147483647 w 430"/>
                <a:gd name="T67" fmla="*/ 2147483647 h 118"/>
                <a:gd name="T68" fmla="*/ 2147483647 w 430"/>
                <a:gd name="T69" fmla="*/ 2147483647 h 118"/>
                <a:gd name="T70" fmla="*/ 2147483647 w 430"/>
                <a:gd name="T71" fmla="*/ 2147483647 h 118"/>
                <a:gd name="T72" fmla="*/ 2147483647 w 430"/>
                <a:gd name="T73" fmla="*/ 2147483647 h 118"/>
                <a:gd name="T74" fmla="*/ 2147483647 w 430"/>
                <a:gd name="T75" fmla="*/ 2147483647 h 118"/>
                <a:gd name="T76" fmla="*/ 2147483647 w 430"/>
                <a:gd name="T77" fmla="*/ 0 h 118"/>
                <a:gd name="T78" fmla="*/ 2147483647 w 430"/>
                <a:gd name="T79" fmla="*/ 2147483647 h 118"/>
                <a:gd name="T80" fmla="*/ 2147483647 w 430"/>
                <a:gd name="T81" fmla="*/ 2147483647 h 118"/>
                <a:gd name="T82" fmla="*/ 2147483647 w 430"/>
                <a:gd name="T83" fmla="*/ 2147483647 h 118"/>
                <a:gd name="T84" fmla="*/ 2147483647 w 430"/>
                <a:gd name="T85" fmla="*/ 2147483647 h 118"/>
                <a:gd name="T86" fmla="*/ 2147483647 w 430"/>
                <a:gd name="T87" fmla="*/ 2147483647 h 118"/>
                <a:gd name="T88" fmla="*/ 2147483647 w 430"/>
                <a:gd name="T89" fmla="*/ 2147483647 h 118"/>
                <a:gd name="T90" fmla="*/ 2147483647 w 430"/>
                <a:gd name="T91" fmla="*/ 2147483647 h 118"/>
                <a:gd name="T92" fmla="*/ 2147483647 w 430"/>
                <a:gd name="T93" fmla="*/ 2147483647 h 118"/>
                <a:gd name="T94" fmla="*/ 2147483647 w 430"/>
                <a:gd name="T95" fmla="*/ 2147483647 h 118"/>
                <a:gd name="T96" fmla="*/ 2147483647 w 430"/>
                <a:gd name="T97" fmla="*/ 2147483647 h 118"/>
                <a:gd name="T98" fmla="*/ 2147483647 w 430"/>
                <a:gd name="T99" fmla="*/ 2147483647 h 118"/>
                <a:gd name="T100" fmla="*/ 2147483647 w 430"/>
                <a:gd name="T101" fmla="*/ 2147483647 h 118"/>
                <a:gd name="T102" fmla="*/ 2147483647 w 430"/>
                <a:gd name="T103" fmla="*/ 2147483647 h 118"/>
                <a:gd name="T104" fmla="*/ 2147483647 w 430"/>
                <a:gd name="T105" fmla="*/ 2147483647 h 118"/>
                <a:gd name="T106" fmla="*/ 2147483647 w 430"/>
                <a:gd name="T107" fmla="*/ 2147483647 h 118"/>
                <a:gd name="T108" fmla="*/ 2147483647 w 430"/>
                <a:gd name="T109" fmla="*/ 2147483647 h 118"/>
                <a:gd name="T110" fmla="*/ 2147483647 w 430"/>
                <a:gd name="T111" fmla="*/ 2147483647 h 1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30"/>
                <a:gd name="T169" fmla="*/ 0 h 118"/>
                <a:gd name="T170" fmla="*/ 430 w 430"/>
                <a:gd name="T171" fmla="*/ 118 h 1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30" h="118">
                  <a:moveTo>
                    <a:pt x="34" y="59"/>
                  </a:moveTo>
                  <a:lnTo>
                    <a:pt x="42" y="50"/>
                  </a:lnTo>
                  <a:lnTo>
                    <a:pt x="50" y="43"/>
                  </a:lnTo>
                  <a:lnTo>
                    <a:pt x="57" y="39"/>
                  </a:lnTo>
                  <a:lnTo>
                    <a:pt x="65" y="38"/>
                  </a:lnTo>
                  <a:lnTo>
                    <a:pt x="70" y="38"/>
                  </a:lnTo>
                  <a:lnTo>
                    <a:pt x="74" y="39"/>
                  </a:lnTo>
                  <a:lnTo>
                    <a:pt x="71" y="58"/>
                  </a:lnTo>
                  <a:lnTo>
                    <a:pt x="62" y="58"/>
                  </a:lnTo>
                  <a:lnTo>
                    <a:pt x="61" y="53"/>
                  </a:lnTo>
                  <a:lnTo>
                    <a:pt x="59" y="50"/>
                  </a:lnTo>
                  <a:lnTo>
                    <a:pt x="56" y="49"/>
                  </a:lnTo>
                  <a:lnTo>
                    <a:pt x="53" y="50"/>
                  </a:lnTo>
                  <a:lnTo>
                    <a:pt x="49" y="52"/>
                  </a:lnTo>
                  <a:lnTo>
                    <a:pt x="46" y="55"/>
                  </a:lnTo>
                  <a:lnTo>
                    <a:pt x="41" y="59"/>
                  </a:lnTo>
                  <a:lnTo>
                    <a:pt x="35" y="70"/>
                  </a:lnTo>
                  <a:lnTo>
                    <a:pt x="32" y="75"/>
                  </a:lnTo>
                  <a:lnTo>
                    <a:pt x="30" y="82"/>
                  </a:lnTo>
                  <a:lnTo>
                    <a:pt x="22" y="117"/>
                  </a:lnTo>
                  <a:lnTo>
                    <a:pt x="8" y="117"/>
                  </a:lnTo>
                  <a:lnTo>
                    <a:pt x="20" y="65"/>
                  </a:lnTo>
                  <a:lnTo>
                    <a:pt x="21" y="61"/>
                  </a:lnTo>
                  <a:lnTo>
                    <a:pt x="22" y="58"/>
                  </a:lnTo>
                  <a:lnTo>
                    <a:pt x="22" y="53"/>
                  </a:lnTo>
                  <a:lnTo>
                    <a:pt x="21" y="49"/>
                  </a:lnTo>
                  <a:lnTo>
                    <a:pt x="18" y="47"/>
                  </a:lnTo>
                  <a:lnTo>
                    <a:pt x="15" y="48"/>
                  </a:lnTo>
                  <a:lnTo>
                    <a:pt x="12" y="49"/>
                  </a:lnTo>
                  <a:lnTo>
                    <a:pt x="9" y="52"/>
                  </a:lnTo>
                  <a:lnTo>
                    <a:pt x="5" y="57"/>
                  </a:lnTo>
                  <a:lnTo>
                    <a:pt x="0" y="52"/>
                  </a:lnTo>
                  <a:lnTo>
                    <a:pt x="7" y="46"/>
                  </a:lnTo>
                  <a:lnTo>
                    <a:pt x="12" y="41"/>
                  </a:lnTo>
                  <a:lnTo>
                    <a:pt x="18" y="39"/>
                  </a:lnTo>
                  <a:lnTo>
                    <a:pt x="24" y="38"/>
                  </a:lnTo>
                  <a:lnTo>
                    <a:pt x="28" y="39"/>
                  </a:lnTo>
                  <a:lnTo>
                    <a:pt x="32" y="41"/>
                  </a:lnTo>
                  <a:lnTo>
                    <a:pt x="34" y="45"/>
                  </a:lnTo>
                  <a:lnTo>
                    <a:pt x="35" y="50"/>
                  </a:lnTo>
                  <a:lnTo>
                    <a:pt x="33" y="58"/>
                  </a:lnTo>
                  <a:lnTo>
                    <a:pt x="34" y="59"/>
                  </a:lnTo>
                  <a:close/>
                  <a:moveTo>
                    <a:pt x="147" y="43"/>
                  </a:moveTo>
                  <a:lnTo>
                    <a:pt x="155" y="38"/>
                  </a:lnTo>
                  <a:lnTo>
                    <a:pt x="160" y="39"/>
                  </a:lnTo>
                  <a:lnTo>
                    <a:pt x="148" y="91"/>
                  </a:lnTo>
                  <a:lnTo>
                    <a:pt x="146" y="98"/>
                  </a:lnTo>
                  <a:lnTo>
                    <a:pt x="146" y="103"/>
                  </a:lnTo>
                  <a:lnTo>
                    <a:pt x="146" y="106"/>
                  </a:lnTo>
                  <a:lnTo>
                    <a:pt x="147" y="108"/>
                  </a:lnTo>
                  <a:lnTo>
                    <a:pt x="150" y="109"/>
                  </a:lnTo>
                  <a:lnTo>
                    <a:pt x="153" y="109"/>
                  </a:lnTo>
                  <a:lnTo>
                    <a:pt x="156" y="107"/>
                  </a:lnTo>
                  <a:lnTo>
                    <a:pt x="159" y="104"/>
                  </a:lnTo>
                  <a:lnTo>
                    <a:pt x="163" y="99"/>
                  </a:lnTo>
                  <a:lnTo>
                    <a:pt x="168" y="104"/>
                  </a:lnTo>
                  <a:lnTo>
                    <a:pt x="161" y="110"/>
                  </a:lnTo>
                  <a:lnTo>
                    <a:pt x="156" y="115"/>
                  </a:lnTo>
                  <a:lnTo>
                    <a:pt x="150" y="117"/>
                  </a:lnTo>
                  <a:lnTo>
                    <a:pt x="144" y="118"/>
                  </a:lnTo>
                  <a:lnTo>
                    <a:pt x="140" y="117"/>
                  </a:lnTo>
                  <a:lnTo>
                    <a:pt x="136" y="115"/>
                  </a:lnTo>
                  <a:lnTo>
                    <a:pt x="134" y="111"/>
                  </a:lnTo>
                  <a:lnTo>
                    <a:pt x="133" y="106"/>
                  </a:lnTo>
                  <a:lnTo>
                    <a:pt x="135" y="96"/>
                  </a:lnTo>
                  <a:lnTo>
                    <a:pt x="134" y="96"/>
                  </a:lnTo>
                  <a:lnTo>
                    <a:pt x="127" y="106"/>
                  </a:lnTo>
                  <a:lnTo>
                    <a:pt x="119" y="113"/>
                  </a:lnTo>
                  <a:lnTo>
                    <a:pt x="112" y="117"/>
                  </a:lnTo>
                  <a:lnTo>
                    <a:pt x="104" y="118"/>
                  </a:lnTo>
                  <a:lnTo>
                    <a:pt x="96" y="116"/>
                  </a:lnTo>
                  <a:lnTo>
                    <a:pt x="91" y="111"/>
                  </a:lnTo>
                  <a:lnTo>
                    <a:pt x="87" y="103"/>
                  </a:lnTo>
                  <a:lnTo>
                    <a:pt x="86" y="92"/>
                  </a:lnTo>
                  <a:lnTo>
                    <a:pt x="87" y="79"/>
                  </a:lnTo>
                  <a:lnTo>
                    <a:pt x="91" y="66"/>
                  </a:lnTo>
                  <a:lnTo>
                    <a:pt x="98" y="54"/>
                  </a:lnTo>
                  <a:lnTo>
                    <a:pt x="106" y="45"/>
                  </a:lnTo>
                  <a:lnTo>
                    <a:pt x="116" y="40"/>
                  </a:lnTo>
                  <a:lnTo>
                    <a:pt x="128" y="38"/>
                  </a:lnTo>
                  <a:lnTo>
                    <a:pt x="138" y="39"/>
                  </a:lnTo>
                  <a:lnTo>
                    <a:pt x="147" y="43"/>
                  </a:lnTo>
                  <a:close/>
                  <a:moveTo>
                    <a:pt x="140" y="67"/>
                  </a:moveTo>
                  <a:lnTo>
                    <a:pt x="141" y="61"/>
                  </a:lnTo>
                  <a:lnTo>
                    <a:pt x="141" y="56"/>
                  </a:lnTo>
                  <a:lnTo>
                    <a:pt x="140" y="51"/>
                  </a:lnTo>
                  <a:lnTo>
                    <a:pt x="138" y="47"/>
                  </a:lnTo>
                  <a:lnTo>
                    <a:pt x="135" y="45"/>
                  </a:lnTo>
                  <a:lnTo>
                    <a:pt x="129" y="44"/>
                  </a:lnTo>
                  <a:lnTo>
                    <a:pt x="121" y="46"/>
                  </a:lnTo>
                  <a:lnTo>
                    <a:pt x="114" y="51"/>
                  </a:lnTo>
                  <a:lnTo>
                    <a:pt x="108" y="59"/>
                  </a:lnTo>
                  <a:lnTo>
                    <a:pt x="104" y="69"/>
                  </a:lnTo>
                  <a:lnTo>
                    <a:pt x="101" y="80"/>
                  </a:lnTo>
                  <a:lnTo>
                    <a:pt x="100" y="91"/>
                  </a:lnTo>
                  <a:lnTo>
                    <a:pt x="101" y="99"/>
                  </a:lnTo>
                  <a:lnTo>
                    <a:pt x="102" y="104"/>
                  </a:lnTo>
                  <a:lnTo>
                    <a:pt x="105" y="107"/>
                  </a:lnTo>
                  <a:lnTo>
                    <a:pt x="110" y="108"/>
                  </a:lnTo>
                  <a:lnTo>
                    <a:pt x="115" y="107"/>
                  </a:lnTo>
                  <a:lnTo>
                    <a:pt x="121" y="103"/>
                  </a:lnTo>
                  <a:lnTo>
                    <a:pt x="126" y="98"/>
                  </a:lnTo>
                  <a:lnTo>
                    <a:pt x="131" y="90"/>
                  </a:lnTo>
                  <a:lnTo>
                    <a:pt x="136" y="81"/>
                  </a:lnTo>
                  <a:lnTo>
                    <a:pt x="139" y="71"/>
                  </a:lnTo>
                  <a:lnTo>
                    <a:pt x="140" y="67"/>
                  </a:lnTo>
                  <a:close/>
                  <a:moveTo>
                    <a:pt x="192" y="65"/>
                  </a:moveTo>
                  <a:lnTo>
                    <a:pt x="194" y="58"/>
                  </a:lnTo>
                  <a:lnTo>
                    <a:pt x="194" y="53"/>
                  </a:lnTo>
                  <a:lnTo>
                    <a:pt x="193" y="49"/>
                  </a:lnTo>
                  <a:lnTo>
                    <a:pt x="190" y="47"/>
                  </a:lnTo>
                  <a:lnTo>
                    <a:pt x="187" y="48"/>
                  </a:lnTo>
                  <a:lnTo>
                    <a:pt x="184" y="49"/>
                  </a:lnTo>
                  <a:lnTo>
                    <a:pt x="181" y="52"/>
                  </a:lnTo>
                  <a:lnTo>
                    <a:pt x="177" y="57"/>
                  </a:lnTo>
                  <a:lnTo>
                    <a:pt x="172" y="52"/>
                  </a:lnTo>
                  <a:lnTo>
                    <a:pt x="179" y="46"/>
                  </a:lnTo>
                  <a:lnTo>
                    <a:pt x="184" y="41"/>
                  </a:lnTo>
                  <a:lnTo>
                    <a:pt x="190" y="39"/>
                  </a:lnTo>
                  <a:lnTo>
                    <a:pt x="196" y="38"/>
                  </a:lnTo>
                  <a:lnTo>
                    <a:pt x="200" y="39"/>
                  </a:lnTo>
                  <a:lnTo>
                    <a:pt x="204" y="41"/>
                  </a:lnTo>
                  <a:lnTo>
                    <a:pt x="206" y="45"/>
                  </a:lnTo>
                  <a:lnTo>
                    <a:pt x="207" y="50"/>
                  </a:lnTo>
                  <a:lnTo>
                    <a:pt x="206" y="55"/>
                  </a:lnTo>
                  <a:lnTo>
                    <a:pt x="205" y="60"/>
                  </a:lnTo>
                  <a:lnTo>
                    <a:pt x="206" y="61"/>
                  </a:lnTo>
                  <a:lnTo>
                    <a:pt x="214" y="51"/>
                  </a:lnTo>
                  <a:lnTo>
                    <a:pt x="221" y="44"/>
                  </a:lnTo>
                  <a:lnTo>
                    <a:pt x="228" y="39"/>
                  </a:lnTo>
                  <a:lnTo>
                    <a:pt x="236" y="38"/>
                  </a:lnTo>
                  <a:lnTo>
                    <a:pt x="243" y="39"/>
                  </a:lnTo>
                  <a:lnTo>
                    <a:pt x="248" y="42"/>
                  </a:lnTo>
                  <a:lnTo>
                    <a:pt x="251" y="48"/>
                  </a:lnTo>
                  <a:lnTo>
                    <a:pt x="252" y="54"/>
                  </a:lnTo>
                  <a:lnTo>
                    <a:pt x="251" y="61"/>
                  </a:lnTo>
                  <a:lnTo>
                    <a:pt x="249" y="69"/>
                  </a:lnTo>
                  <a:lnTo>
                    <a:pt x="244" y="90"/>
                  </a:lnTo>
                  <a:lnTo>
                    <a:pt x="242" y="98"/>
                  </a:lnTo>
                  <a:lnTo>
                    <a:pt x="242" y="103"/>
                  </a:lnTo>
                  <a:lnTo>
                    <a:pt x="242" y="106"/>
                  </a:lnTo>
                  <a:lnTo>
                    <a:pt x="243" y="108"/>
                  </a:lnTo>
                  <a:lnTo>
                    <a:pt x="246" y="109"/>
                  </a:lnTo>
                  <a:lnTo>
                    <a:pt x="249" y="109"/>
                  </a:lnTo>
                  <a:lnTo>
                    <a:pt x="251" y="107"/>
                  </a:lnTo>
                  <a:lnTo>
                    <a:pt x="255" y="104"/>
                  </a:lnTo>
                  <a:lnTo>
                    <a:pt x="259" y="99"/>
                  </a:lnTo>
                  <a:lnTo>
                    <a:pt x="264" y="104"/>
                  </a:lnTo>
                  <a:lnTo>
                    <a:pt x="257" y="110"/>
                  </a:lnTo>
                  <a:lnTo>
                    <a:pt x="252" y="115"/>
                  </a:lnTo>
                  <a:lnTo>
                    <a:pt x="246" y="117"/>
                  </a:lnTo>
                  <a:lnTo>
                    <a:pt x="240" y="118"/>
                  </a:lnTo>
                  <a:lnTo>
                    <a:pt x="235" y="117"/>
                  </a:lnTo>
                  <a:lnTo>
                    <a:pt x="231" y="114"/>
                  </a:lnTo>
                  <a:lnTo>
                    <a:pt x="229" y="110"/>
                  </a:lnTo>
                  <a:lnTo>
                    <a:pt x="228" y="105"/>
                  </a:lnTo>
                  <a:lnTo>
                    <a:pt x="229" y="98"/>
                  </a:lnTo>
                  <a:lnTo>
                    <a:pt x="231" y="89"/>
                  </a:lnTo>
                  <a:lnTo>
                    <a:pt x="234" y="76"/>
                  </a:lnTo>
                  <a:lnTo>
                    <a:pt x="236" y="69"/>
                  </a:lnTo>
                  <a:lnTo>
                    <a:pt x="237" y="64"/>
                  </a:lnTo>
                  <a:lnTo>
                    <a:pt x="238" y="59"/>
                  </a:lnTo>
                  <a:lnTo>
                    <a:pt x="237" y="54"/>
                  </a:lnTo>
                  <a:lnTo>
                    <a:pt x="236" y="51"/>
                  </a:lnTo>
                  <a:lnTo>
                    <a:pt x="233" y="49"/>
                  </a:lnTo>
                  <a:lnTo>
                    <a:pt x="230" y="48"/>
                  </a:lnTo>
                  <a:lnTo>
                    <a:pt x="226" y="49"/>
                  </a:lnTo>
                  <a:lnTo>
                    <a:pt x="222" y="51"/>
                  </a:lnTo>
                  <a:lnTo>
                    <a:pt x="218" y="54"/>
                  </a:lnTo>
                  <a:lnTo>
                    <a:pt x="214" y="59"/>
                  </a:lnTo>
                  <a:lnTo>
                    <a:pt x="207" y="70"/>
                  </a:lnTo>
                  <a:lnTo>
                    <a:pt x="204" y="75"/>
                  </a:lnTo>
                  <a:lnTo>
                    <a:pt x="202" y="82"/>
                  </a:lnTo>
                  <a:lnTo>
                    <a:pt x="194" y="117"/>
                  </a:lnTo>
                  <a:lnTo>
                    <a:pt x="180" y="117"/>
                  </a:lnTo>
                  <a:lnTo>
                    <a:pt x="192" y="65"/>
                  </a:lnTo>
                  <a:close/>
                  <a:moveTo>
                    <a:pt x="309" y="83"/>
                  </a:moveTo>
                  <a:lnTo>
                    <a:pt x="307" y="79"/>
                  </a:lnTo>
                  <a:lnTo>
                    <a:pt x="305" y="77"/>
                  </a:lnTo>
                  <a:lnTo>
                    <a:pt x="302" y="77"/>
                  </a:lnTo>
                  <a:lnTo>
                    <a:pt x="296" y="77"/>
                  </a:lnTo>
                  <a:lnTo>
                    <a:pt x="288" y="117"/>
                  </a:lnTo>
                  <a:lnTo>
                    <a:pt x="274" y="117"/>
                  </a:lnTo>
                  <a:lnTo>
                    <a:pt x="294" y="24"/>
                  </a:lnTo>
                  <a:lnTo>
                    <a:pt x="295" y="19"/>
                  </a:lnTo>
                  <a:lnTo>
                    <a:pt x="296" y="16"/>
                  </a:lnTo>
                  <a:lnTo>
                    <a:pt x="296" y="11"/>
                  </a:lnTo>
                  <a:lnTo>
                    <a:pt x="296" y="9"/>
                  </a:lnTo>
                  <a:lnTo>
                    <a:pt x="294" y="7"/>
                  </a:lnTo>
                  <a:lnTo>
                    <a:pt x="291" y="6"/>
                  </a:lnTo>
                  <a:lnTo>
                    <a:pt x="287" y="5"/>
                  </a:lnTo>
                  <a:lnTo>
                    <a:pt x="288" y="1"/>
                  </a:lnTo>
                  <a:lnTo>
                    <a:pt x="308" y="0"/>
                  </a:lnTo>
                  <a:lnTo>
                    <a:pt x="313" y="0"/>
                  </a:lnTo>
                  <a:lnTo>
                    <a:pt x="297" y="72"/>
                  </a:lnTo>
                  <a:lnTo>
                    <a:pt x="300" y="72"/>
                  </a:lnTo>
                  <a:lnTo>
                    <a:pt x="306" y="71"/>
                  </a:lnTo>
                  <a:lnTo>
                    <a:pt x="314" y="67"/>
                  </a:lnTo>
                  <a:lnTo>
                    <a:pt x="320" y="61"/>
                  </a:lnTo>
                  <a:lnTo>
                    <a:pt x="326" y="57"/>
                  </a:lnTo>
                  <a:lnTo>
                    <a:pt x="329" y="52"/>
                  </a:lnTo>
                  <a:lnTo>
                    <a:pt x="330" y="48"/>
                  </a:lnTo>
                  <a:lnTo>
                    <a:pt x="329" y="45"/>
                  </a:lnTo>
                  <a:lnTo>
                    <a:pt x="325" y="43"/>
                  </a:lnTo>
                  <a:lnTo>
                    <a:pt x="326" y="39"/>
                  </a:lnTo>
                  <a:lnTo>
                    <a:pt x="352" y="39"/>
                  </a:lnTo>
                  <a:lnTo>
                    <a:pt x="354" y="43"/>
                  </a:lnTo>
                  <a:lnTo>
                    <a:pt x="339" y="55"/>
                  </a:lnTo>
                  <a:lnTo>
                    <a:pt x="319" y="71"/>
                  </a:lnTo>
                  <a:lnTo>
                    <a:pt x="327" y="100"/>
                  </a:lnTo>
                  <a:lnTo>
                    <a:pt x="328" y="104"/>
                  </a:lnTo>
                  <a:lnTo>
                    <a:pt x="329" y="106"/>
                  </a:lnTo>
                  <a:lnTo>
                    <a:pt x="331" y="108"/>
                  </a:lnTo>
                  <a:lnTo>
                    <a:pt x="333" y="109"/>
                  </a:lnTo>
                  <a:lnTo>
                    <a:pt x="336" y="109"/>
                  </a:lnTo>
                  <a:lnTo>
                    <a:pt x="338" y="107"/>
                  </a:lnTo>
                  <a:lnTo>
                    <a:pt x="342" y="104"/>
                  </a:lnTo>
                  <a:lnTo>
                    <a:pt x="345" y="100"/>
                  </a:lnTo>
                  <a:lnTo>
                    <a:pt x="350" y="105"/>
                  </a:lnTo>
                  <a:lnTo>
                    <a:pt x="343" y="111"/>
                  </a:lnTo>
                  <a:lnTo>
                    <a:pt x="338" y="115"/>
                  </a:lnTo>
                  <a:lnTo>
                    <a:pt x="333" y="117"/>
                  </a:lnTo>
                  <a:lnTo>
                    <a:pt x="328" y="118"/>
                  </a:lnTo>
                  <a:lnTo>
                    <a:pt x="323" y="117"/>
                  </a:lnTo>
                  <a:lnTo>
                    <a:pt x="320" y="115"/>
                  </a:lnTo>
                  <a:lnTo>
                    <a:pt x="317" y="111"/>
                  </a:lnTo>
                  <a:lnTo>
                    <a:pt x="314" y="105"/>
                  </a:lnTo>
                  <a:lnTo>
                    <a:pt x="309" y="83"/>
                  </a:lnTo>
                  <a:close/>
                  <a:moveTo>
                    <a:pt x="419" y="59"/>
                  </a:moveTo>
                  <a:lnTo>
                    <a:pt x="418" y="53"/>
                  </a:lnTo>
                  <a:lnTo>
                    <a:pt x="415" y="48"/>
                  </a:lnTo>
                  <a:lnTo>
                    <a:pt x="410" y="45"/>
                  </a:lnTo>
                  <a:lnTo>
                    <a:pt x="403" y="44"/>
                  </a:lnTo>
                  <a:lnTo>
                    <a:pt x="397" y="45"/>
                  </a:lnTo>
                  <a:lnTo>
                    <a:pt x="392" y="47"/>
                  </a:lnTo>
                  <a:lnTo>
                    <a:pt x="389" y="51"/>
                  </a:lnTo>
                  <a:lnTo>
                    <a:pt x="388" y="56"/>
                  </a:lnTo>
                  <a:lnTo>
                    <a:pt x="389" y="61"/>
                  </a:lnTo>
                  <a:lnTo>
                    <a:pt x="391" y="64"/>
                  </a:lnTo>
                  <a:lnTo>
                    <a:pt x="393" y="66"/>
                  </a:lnTo>
                  <a:lnTo>
                    <a:pt x="397" y="69"/>
                  </a:lnTo>
                  <a:lnTo>
                    <a:pt x="403" y="73"/>
                  </a:lnTo>
                  <a:lnTo>
                    <a:pt x="407" y="76"/>
                  </a:lnTo>
                  <a:lnTo>
                    <a:pt x="411" y="79"/>
                  </a:lnTo>
                  <a:lnTo>
                    <a:pt x="416" y="84"/>
                  </a:lnTo>
                  <a:lnTo>
                    <a:pt x="419" y="89"/>
                  </a:lnTo>
                  <a:lnTo>
                    <a:pt x="419" y="96"/>
                  </a:lnTo>
                  <a:lnTo>
                    <a:pt x="418" y="102"/>
                  </a:lnTo>
                  <a:lnTo>
                    <a:pt x="416" y="108"/>
                  </a:lnTo>
                  <a:lnTo>
                    <a:pt x="411" y="112"/>
                  </a:lnTo>
                  <a:lnTo>
                    <a:pt x="405" y="116"/>
                  </a:lnTo>
                  <a:lnTo>
                    <a:pt x="398" y="117"/>
                  </a:lnTo>
                  <a:lnTo>
                    <a:pt x="390" y="118"/>
                  </a:lnTo>
                  <a:lnTo>
                    <a:pt x="377" y="117"/>
                  </a:lnTo>
                  <a:lnTo>
                    <a:pt x="362" y="114"/>
                  </a:lnTo>
                  <a:lnTo>
                    <a:pt x="366" y="96"/>
                  </a:lnTo>
                  <a:lnTo>
                    <a:pt x="372" y="96"/>
                  </a:lnTo>
                  <a:lnTo>
                    <a:pt x="374" y="103"/>
                  </a:lnTo>
                  <a:lnTo>
                    <a:pt x="377" y="108"/>
                  </a:lnTo>
                  <a:lnTo>
                    <a:pt x="382" y="111"/>
                  </a:lnTo>
                  <a:lnTo>
                    <a:pt x="390" y="112"/>
                  </a:lnTo>
                  <a:lnTo>
                    <a:pt x="397" y="111"/>
                  </a:lnTo>
                  <a:lnTo>
                    <a:pt x="402" y="109"/>
                  </a:lnTo>
                  <a:lnTo>
                    <a:pt x="405" y="104"/>
                  </a:lnTo>
                  <a:lnTo>
                    <a:pt x="406" y="99"/>
                  </a:lnTo>
                  <a:lnTo>
                    <a:pt x="405" y="93"/>
                  </a:lnTo>
                  <a:lnTo>
                    <a:pt x="401" y="87"/>
                  </a:lnTo>
                  <a:lnTo>
                    <a:pt x="397" y="85"/>
                  </a:lnTo>
                  <a:lnTo>
                    <a:pt x="392" y="81"/>
                  </a:lnTo>
                  <a:lnTo>
                    <a:pt x="387" y="78"/>
                  </a:lnTo>
                  <a:lnTo>
                    <a:pt x="382" y="74"/>
                  </a:lnTo>
                  <a:lnTo>
                    <a:pt x="377" y="68"/>
                  </a:lnTo>
                  <a:lnTo>
                    <a:pt x="375" y="59"/>
                  </a:lnTo>
                  <a:lnTo>
                    <a:pt x="376" y="53"/>
                  </a:lnTo>
                  <a:lnTo>
                    <a:pt x="379" y="48"/>
                  </a:lnTo>
                  <a:lnTo>
                    <a:pt x="383" y="44"/>
                  </a:lnTo>
                  <a:lnTo>
                    <a:pt x="389" y="41"/>
                  </a:lnTo>
                  <a:lnTo>
                    <a:pt x="396" y="39"/>
                  </a:lnTo>
                  <a:lnTo>
                    <a:pt x="404" y="38"/>
                  </a:lnTo>
                  <a:lnTo>
                    <a:pt x="417" y="39"/>
                  </a:lnTo>
                  <a:lnTo>
                    <a:pt x="430" y="42"/>
                  </a:lnTo>
                  <a:lnTo>
                    <a:pt x="426" y="59"/>
                  </a:lnTo>
                  <a:lnTo>
                    <a:pt x="419" y="59"/>
                  </a:lnTo>
                  <a:close/>
                </a:path>
              </a:pathLst>
            </a:custGeom>
            <a:solidFill>
              <a:srgbClr val="000000"/>
            </a:solidFill>
            <a:ln w="0">
              <a:solidFill>
                <a:srgbClr val="000000"/>
              </a:solidFill>
              <a:round/>
              <a:headEnd/>
              <a:tailEnd/>
            </a:ln>
          </p:spPr>
          <p:txBody>
            <a:bodyPr/>
            <a:lstStyle/>
            <a:p>
              <a:endParaRPr lang="en-US"/>
            </a:p>
          </p:txBody>
        </p:sp>
        <p:sp>
          <p:nvSpPr>
            <p:cNvPr id="12315" name="Freeform 20"/>
            <p:cNvSpPr>
              <a:spLocks noEditPoints="1"/>
            </p:cNvSpPr>
            <p:nvPr/>
          </p:nvSpPr>
          <p:spPr bwMode="auto">
            <a:xfrm>
              <a:off x="3105150" y="6496050"/>
              <a:ext cx="687388" cy="179388"/>
            </a:xfrm>
            <a:custGeom>
              <a:avLst/>
              <a:gdLst>
                <a:gd name="T0" fmla="*/ 2147483647 w 451"/>
                <a:gd name="T1" fmla="*/ 2147483647 h 118"/>
                <a:gd name="T2" fmla="*/ 2147483647 w 451"/>
                <a:gd name="T3" fmla="*/ 2147483647 h 118"/>
                <a:gd name="T4" fmla="*/ 2147483647 w 451"/>
                <a:gd name="T5" fmla="*/ 2147483647 h 118"/>
                <a:gd name="T6" fmla="*/ 2147483647 w 451"/>
                <a:gd name="T7" fmla="*/ 2147483647 h 118"/>
                <a:gd name="T8" fmla="*/ 2147483647 w 451"/>
                <a:gd name="T9" fmla="*/ 2147483647 h 118"/>
                <a:gd name="T10" fmla="*/ 2147483647 w 451"/>
                <a:gd name="T11" fmla="*/ 2147483647 h 118"/>
                <a:gd name="T12" fmla="*/ 2147483647 w 451"/>
                <a:gd name="T13" fmla="*/ 2147483647 h 118"/>
                <a:gd name="T14" fmla="*/ 2147483647 w 451"/>
                <a:gd name="T15" fmla="*/ 2147483647 h 118"/>
                <a:gd name="T16" fmla="*/ 2147483647 w 451"/>
                <a:gd name="T17" fmla="*/ 2147483647 h 118"/>
                <a:gd name="T18" fmla="*/ 2147483647 w 451"/>
                <a:gd name="T19" fmla="*/ 2147483647 h 118"/>
                <a:gd name="T20" fmla="*/ 2147483647 w 451"/>
                <a:gd name="T21" fmla="*/ 2147483647 h 118"/>
                <a:gd name="T22" fmla="*/ 2147483647 w 451"/>
                <a:gd name="T23" fmla="*/ 2147483647 h 118"/>
                <a:gd name="T24" fmla="*/ 2147483647 w 451"/>
                <a:gd name="T25" fmla="*/ 2147483647 h 118"/>
                <a:gd name="T26" fmla="*/ 2147483647 w 451"/>
                <a:gd name="T27" fmla="*/ 2147483647 h 118"/>
                <a:gd name="T28" fmla="*/ 2147483647 w 451"/>
                <a:gd name="T29" fmla="*/ 2147483647 h 118"/>
                <a:gd name="T30" fmla="*/ 2147483647 w 451"/>
                <a:gd name="T31" fmla="*/ 2147483647 h 118"/>
                <a:gd name="T32" fmla="*/ 2147483647 w 451"/>
                <a:gd name="T33" fmla="*/ 2147483647 h 118"/>
                <a:gd name="T34" fmla="*/ 2147483647 w 451"/>
                <a:gd name="T35" fmla="*/ 2147483647 h 118"/>
                <a:gd name="T36" fmla="*/ 2147483647 w 451"/>
                <a:gd name="T37" fmla="*/ 2147483647 h 118"/>
                <a:gd name="T38" fmla="*/ 2147483647 w 451"/>
                <a:gd name="T39" fmla="*/ 2147483647 h 118"/>
                <a:gd name="T40" fmla="*/ 2147483647 w 451"/>
                <a:gd name="T41" fmla="*/ 2147483647 h 118"/>
                <a:gd name="T42" fmla="*/ 2147483647 w 451"/>
                <a:gd name="T43" fmla="*/ 2147483647 h 118"/>
                <a:gd name="T44" fmla="*/ 2147483647 w 451"/>
                <a:gd name="T45" fmla="*/ 2147483647 h 118"/>
                <a:gd name="T46" fmla="*/ 2147483647 w 451"/>
                <a:gd name="T47" fmla="*/ 2147483647 h 118"/>
                <a:gd name="T48" fmla="*/ 2147483647 w 451"/>
                <a:gd name="T49" fmla="*/ 2147483647 h 118"/>
                <a:gd name="T50" fmla="*/ 2147483647 w 451"/>
                <a:gd name="T51" fmla="*/ 2147483647 h 118"/>
                <a:gd name="T52" fmla="*/ 2147483647 w 451"/>
                <a:gd name="T53" fmla="*/ 2147483647 h 118"/>
                <a:gd name="T54" fmla="*/ 2147483647 w 451"/>
                <a:gd name="T55" fmla="*/ 2147483647 h 118"/>
                <a:gd name="T56" fmla="*/ 2147483647 w 451"/>
                <a:gd name="T57" fmla="*/ 2147483647 h 118"/>
                <a:gd name="T58" fmla="*/ 2147483647 w 451"/>
                <a:gd name="T59" fmla="*/ 2147483647 h 118"/>
                <a:gd name="T60" fmla="*/ 2147483647 w 451"/>
                <a:gd name="T61" fmla="*/ 2147483647 h 118"/>
                <a:gd name="T62" fmla="*/ 2147483647 w 451"/>
                <a:gd name="T63" fmla="*/ 2147483647 h 118"/>
                <a:gd name="T64" fmla="*/ 2147483647 w 451"/>
                <a:gd name="T65" fmla="*/ 2147483647 h 118"/>
                <a:gd name="T66" fmla="*/ 2147483647 w 451"/>
                <a:gd name="T67" fmla="*/ 2147483647 h 118"/>
                <a:gd name="T68" fmla="*/ 2147483647 w 451"/>
                <a:gd name="T69" fmla="*/ 2147483647 h 118"/>
                <a:gd name="T70" fmla="*/ 2147483647 w 451"/>
                <a:gd name="T71" fmla="*/ 2147483647 h 118"/>
                <a:gd name="T72" fmla="*/ 2147483647 w 451"/>
                <a:gd name="T73" fmla="*/ 2147483647 h 118"/>
                <a:gd name="T74" fmla="*/ 2147483647 w 451"/>
                <a:gd name="T75" fmla="*/ 2147483647 h 118"/>
                <a:gd name="T76" fmla="*/ 2147483647 w 451"/>
                <a:gd name="T77" fmla="*/ 2147483647 h 118"/>
                <a:gd name="T78" fmla="*/ 2147483647 w 451"/>
                <a:gd name="T79" fmla="*/ 2147483647 h 118"/>
                <a:gd name="T80" fmla="*/ 2147483647 w 451"/>
                <a:gd name="T81" fmla="*/ 2147483647 h 118"/>
                <a:gd name="T82" fmla="*/ 2147483647 w 451"/>
                <a:gd name="T83" fmla="*/ 2147483647 h 118"/>
                <a:gd name="T84" fmla="*/ 2147483647 w 451"/>
                <a:gd name="T85" fmla="*/ 2147483647 h 118"/>
                <a:gd name="T86" fmla="*/ 2147483647 w 451"/>
                <a:gd name="T87" fmla="*/ 2147483647 h 118"/>
                <a:gd name="T88" fmla="*/ 2147483647 w 451"/>
                <a:gd name="T89" fmla="*/ 2147483647 h 118"/>
                <a:gd name="T90" fmla="*/ 2147483647 w 451"/>
                <a:gd name="T91" fmla="*/ 2147483647 h 118"/>
                <a:gd name="T92" fmla="*/ 2147483647 w 451"/>
                <a:gd name="T93" fmla="*/ 2147483647 h 118"/>
                <a:gd name="T94" fmla="*/ 2147483647 w 451"/>
                <a:gd name="T95" fmla="*/ 2147483647 h 118"/>
                <a:gd name="T96" fmla="*/ 2147483647 w 451"/>
                <a:gd name="T97" fmla="*/ 2147483647 h 118"/>
                <a:gd name="T98" fmla="*/ 2147483647 w 451"/>
                <a:gd name="T99" fmla="*/ 2147483647 h 118"/>
                <a:gd name="T100" fmla="*/ 2147483647 w 451"/>
                <a:gd name="T101" fmla="*/ 2147483647 h 118"/>
                <a:gd name="T102" fmla="*/ 2147483647 w 451"/>
                <a:gd name="T103" fmla="*/ 2147483647 h 118"/>
                <a:gd name="T104" fmla="*/ 2147483647 w 451"/>
                <a:gd name="T105" fmla="*/ 2147483647 h 118"/>
                <a:gd name="T106" fmla="*/ 2147483647 w 451"/>
                <a:gd name="T107" fmla="*/ 2147483647 h 118"/>
                <a:gd name="T108" fmla="*/ 2147483647 w 451"/>
                <a:gd name="T109" fmla="*/ 2147483647 h 118"/>
                <a:gd name="T110" fmla="*/ 2147483647 w 451"/>
                <a:gd name="T111" fmla="*/ 2147483647 h 1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51"/>
                <a:gd name="T169" fmla="*/ 0 h 118"/>
                <a:gd name="T170" fmla="*/ 451 w 451"/>
                <a:gd name="T171" fmla="*/ 118 h 1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51" h="118">
                  <a:moveTo>
                    <a:pt x="61" y="43"/>
                  </a:moveTo>
                  <a:lnTo>
                    <a:pt x="69" y="38"/>
                  </a:lnTo>
                  <a:lnTo>
                    <a:pt x="74" y="39"/>
                  </a:lnTo>
                  <a:lnTo>
                    <a:pt x="62" y="91"/>
                  </a:lnTo>
                  <a:lnTo>
                    <a:pt x="60" y="98"/>
                  </a:lnTo>
                  <a:lnTo>
                    <a:pt x="60" y="103"/>
                  </a:lnTo>
                  <a:lnTo>
                    <a:pt x="60" y="106"/>
                  </a:lnTo>
                  <a:lnTo>
                    <a:pt x="61" y="108"/>
                  </a:lnTo>
                  <a:lnTo>
                    <a:pt x="64" y="109"/>
                  </a:lnTo>
                  <a:lnTo>
                    <a:pt x="67" y="109"/>
                  </a:lnTo>
                  <a:lnTo>
                    <a:pt x="70" y="107"/>
                  </a:lnTo>
                  <a:lnTo>
                    <a:pt x="73" y="104"/>
                  </a:lnTo>
                  <a:lnTo>
                    <a:pt x="77" y="99"/>
                  </a:lnTo>
                  <a:lnTo>
                    <a:pt x="82" y="104"/>
                  </a:lnTo>
                  <a:lnTo>
                    <a:pt x="75" y="110"/>
                  </a:lnTo>
                  <a:lnTo>
                    <a:pt x="70" y="115"/>
                  </a:lnTo>
                  <a:lnTo>
                    <a:pt x="64" y="117"/>
                  </a:lnTo>
                  <a:lnTo>
                    <a:pt x="58" y="118"/>
                  </a:lnTo>
                  <a:lnTo>
                    <a:pt x="54" y="117"/>
                  </a:lnTo>
                  <a:lnTo>
                    <a:pt x="50" y="115"/>
                  </a:lnTo>
                  <a:lnTo>
                    <a:pt x="48" y="111"/>
                  </a:lnTo>
                  <a:lnTo>
                    <a:pt x="47" y="106"/>
                  </a:lnTo>
                  <a:lnTo>
                    <a:pt x="49" y="96"/>
                  </a:lnTo>
                  <a:lnTo>
                    <a:pt x="48" y="96"/>
                  </a:lnTo>
                  <a:lnTo>
                    <a:pt x="41" y="106"/>
                  </a:lnTo>
                  <a:lnTo>
                    <a:pt x="33" y="113"/>
                  </a:lnTo>
                  <a:lnTo>
                    <a:pt x="26" y="117"/>
                  </a:lnTo>
                  <a:lnTo>
                    <a:pt x="18" y="118"/>
                  </a:lnTo>
                  <a:lnTo>
                    <a:pt x="10" y="116"/>
                  </a:lnTo>
                  <a:lnTo>
                    <a:pt x="5" y="111"/>
                  </a:lnTo>
                  <a:lnTo>
                    <a:pt x="1" y="103"/>
                  </a:lnTo>
                  <a:lnTo>
                    <a:pt x="0" y="92"/>
                  </a:lnTo>
                  <a:lnTo>
                    <a:pt x="1" y="79"/>
                  </a:lnTo>
                  <a:lnTo>
                    <a:pt x="5" y="66"/>
                  </a:lnTo>
                  <a:lnTo>
                    <a:pt x="12" y="54"/>
                  </a:lnTo>
                  <a:lnTo>
                    <a:pt x="20" y="45"/>
                  </a:lnTo>
                  <a:lnTo>
                    <a:pt x="30" y="40"/>
                  </a:lnTo>
                  <a:lnTo>
                    <a:pt x="42" y="38"/>
                  </a:lnTo>
                  <a:lnTo>
                    <a:pt x="52" y="39"/>
                  </a:lnTo>
                  <a:lnTo>
                    <a:pt x="61" y="43"/>
                  </a:lnTo>
                  <a:close/>
                  <a:moveTo>
                    <a:pt x="54" y="67"/>
                  </a:moveTo>
                  <a:lnTo>
                    <a:pt x="55" y="61"/>
                  </a:lnTo>
                  <a:lnTo>
                    <a:pt x="55" y="56"/>
                  </a:lnTo>
                  <a:lnTo>
                    <a:pt x="54" y="51"/>
                  </a:lnTo>
                  <a:lnTo>
                    <a:pt x="52" y="47"/>
                  </a:lnTo>
                  <a:lnTo>
                    <a:pt x="49" y="45"/>
                  </a:lnTo>
                  <a:lnTo>
                    <a:pt x="43" y="44"/>
                  </a:lnTo>
                  <a:lnTo>
                    <a:pt x="35" y="46"/>
                  </a:lnTo>
                  <a:lnTo>
                    <a:pt x="28" y="51"/>
                  </a:lnTo>
                  <a:lnTo>
                    <a:pt x="22" y="59"/>
                  </a:lnTo>
                  <a:lnTo>
                    <a:pt x="18" y="69"/>
                  </a:lnTo>
                  <a:lnTo>
                    <a:pt x="15" y="80"/>
                  </a:lnTo>
                  <a:lnTo>
                    <a:pt x="14" y="91"/>
                  </a:lnTo>
                  <a:lnTo>
                    <a:pt x="15" y="99"/>
                  </a:lnTo>
                  <a:lnTo>
                    <a:pt x="16" y="104"/>
                  </a:lnTo>
                  <a:lnTo>
                    <a:pt x="19" y="107"/>
                  </a:lnTo>
                  <a:lnTo>
                    <a:pt x="24" y="108"/>
                  </a:lnTo>
                  <a:lnTo>
                    <a:pt x="29" y="107"/>
                  </a:lnTo>
                  <a:lnTo>
                    <a:pt x="35" y="103"/>
                  </a:lnTo>
                  <a:lnTo>
                    <a:pt x="40" y="98"/>
                  </a:lnTo>
                  <a:lnTo>
                    <a:pt x="45" y="90"/>
                  </a:lnTo>
                  <a:lnTo>
                    <a:pt x="50" y="81"/>
                  </a:lnTo>
                  <a:lnTo>
                    <a:pt x="53" y="71"/>
                  </a:lnTo>
                  <a:lnTo>
                    <a:pt x="54" y="67"/>
                  </a:lnTo>
                  <a:close/>
                  <a:moveTo>
                    <a:pt x="141" y="96"/>
                  </a:moveTo>
                  <a:lnTo>
                    <a:pt x="134" y="106"/>
                  </a:lnTo>
                  <a:lnTo>
                    <a:pt x="126" y="113"/>
                  </a:lnTo>
                  <a:lnTo>
                    <a:pt x="119" y="117"/>
                  </a:lnTo>
                  <a:lnTo>
                    <a:pt x="111" y="118"/>
                  </a:lnTo>
                  <a:lnTo>
                    <a:pt x="103" y="116"/>
                  </a:lnTo>
                  <a:lnTo>
                    <a:pt x="98" y="111"/>
                  </a:lnTo>
                  <a:lnTo>
                    <a:pt x="94" y="103"/>
                  </a:lnTo>
                  <a:lnTo>
                    <a:pt x="93" y="92"/>
                  </a:lnTo>
                  <a:lnTo>
                    <a:pt x="94" y="79"/>
                  </a:lnTo>
                  <a:lnTo>
                    <a:pt x="98" y="66"/>
                  </a:lnTo>
                  <a:lnTo>
                    <a:pt x="105" y="54"/>
                  </a:lnTo>
                  <a:lnTo>
                    <a:pt x="113" y="45"/>
                  </a:lnTo>
                  <a:lnTo>
                    <a:pt x="123" y="40"/>
                  </a:lnTo>
                  <a:lnTo>
                    <a:pt x="135" y="38"/>
                  </a:lnTo>
                  <a:lnTo>
                    <a:pt x="144" y="39"/>
                  </a:lnTo>
                  <a:lnTo>
                    <a:pt x="152" y="42"/>
                  </a:lnTo>
                  <a:lnTo>
                    <a:pt x="157" y="23"/>
                  </a:lnTo>
                  <a:lnTo>
                    <a:pt x="158" y="17"/>
                  </a:lnTo>
                  <a:lnTo>
                    <a:pt x="158" y="11"/>
                  </a:lnTo>
                  <a:lnTo>
                    <a:pt x="157" y="8"/>
                  </a:lnTo>
                  <a:lnTo>
                    <a:pt x="155" y="6"/>
                  </a:lnTo>
                  <a:lnTo>
                    <a:pt x="153" y="5"/>
                  </a:lnTo>
                  <a:lnTo>
                    <a:pt x="149" y="5"/>
                  </a:lnTo>
                  <a:lnTo>
                    <a:pt x="150" y="1"/>
                  </a:lnTo>
                  <a:lnTo>
                    <a:pt x="170" y="0"/>
                  </a:lnTo>
                  <a:lnTo>
                    <a:pt x="175" y="0"/>
                  </a:lnTo>
                  <a:lnTo>
                    <a:pt x="155" y="91"/>
                  </a:lnTo>
                  <a:lnTo>
                    <a:pt x="153" y="98"/>
                  </a:lnTo>
                  <a:lnTo>
                    <a:pt x="153" y="103"/>
                  </a:lnTo>
                  <a:lnTo>
                    <a:pt x="153" y="106"/>
                  </a:lnTo>
                  <a:lnTo>
                    <a:pt x="154" y="108"/>
                  </a:lnTo>
                  <a:lnTo>
                    <a:pt x="157" y="109"/>
                  </a:lnTo>
                  <a:lnTo>
                    <a:pt x="160" y="109"/>
                  </a:lnTo>
                  <a:lnTo>
                    <a:pt x="163" y="107"/>
                  </a:lnTo>
                  <a:lnTo>
                    <a:pt x="166" y="104"/>
                  </a:lnTo>
                  <a:lnTo>
                    <a:pt x="170" y="99"/>
                  </a:lnTo>
                  <a:lnTo>
                    <a:pt x="175" y="104"/>
                  </a:lnTo>
                  <a:lnTo>
                    <a:pt x="168" y="110"/>
                  </a:lnTo>
                  <a:lnTo>
                    <a:pt x="162" y="115"/>
                  </a:lnTo>
                  <a:lnTo>
                    <a:pt x="157" y="117"/>
                  </a:lnTo>
                  <a:lnTo>
                    <a:pt x="151" y="118"/>
                  </a:lnTo>
                  <a:lnTo>
                    <a:pt x="147" y="117"/>
                  </a:lnTo>
                  <a:lnTo>
                    <a:pt x="143" y="115"/>
                  </a:lnTo>
                  <a:lnTo>
                    <a:pt x="141" y="111"/>
                  </a:lnTo>
                  <a:lnTo>
                    <a:pt x="140" y="106"/>
                  </a:lnTo>
                  <a:lnTo>
                    <a:pt x="142" y="96"/>
                  </a:lnTo>
                  <a:lnTo>
                    <a:pt x="141" y="96"/>
                  </a:lnTo>
                  <a:close/>
                  <a:moveTo>
                    <a:pt x="147" y="67"/>
                  </a:moveTo>
                  <a:lnTo>
                    <a:pt x="148" y="56"/>
                  </a:lnTo>
                  <a:lnTo>
                    <a:pt x="147" y="51"/>
                  </a:lnTo>
                  <a:lnTo>
                    <a:pt x="145" y="47"/>
                  </a:lnTo>
                  <a:lnTo>
                    <a:pt x="142" y="45"/>
                  </a:lnTo>
                  <a:lnTo>
                    <a:pt x="136" y="44"/>
                  </a:lnTo>
                  <a:lnTo>
                    <a:pt x="128" y="46"/>
                  </a:lnTo>
                  <a:lnTo>
                    <a:pt x="121" y="51"/>
                  </a:lnTo>
                  <a:lnTo>
                    <a:pt x="115" y="59"/>
                  </a:lnTo>
                  <a:lnTo>
                    <a:pt x="111" y="69"/>
                  </a:lnTo>
                  <a:lnTo>
                    <a:pt x="108" y="80"/>
                  </a:lnTo>
                  <a:lnTo>
                    <a:pt x="107" y="91"/>
                  </a:lnTo>
                  <a:lnTo>
                    <a:pt x="108" y="99"/>
                  </a:lnTo>
                  <a:lnTo>
                    <a:pt x="109" y="104"/>
                  </a:lnTo>
                  <a:lnTo>
                    <a:pt x="112" y="107"/>
                  </a:lnTo>
                  <a:lnTo>
                    <a:pt x="117" y="108"/>
                  </a:lnTo>
                  <a:lnTo>
                    <a:pt x="122" y="107"/>
                  </a:lnTo>
                  <a:lnTo>
                    <a:pt x="128" y="103"/>
                  </a:lnTo>
                  <a:lnTo>
                    <a:pt x="133" y="98"/>
                  </a:lnTo>
                  <a:lnTo>
                    <a:pt x="138" y="91"/>
                  </a:lnTo>
                  <a:lnTo>
                    <a:pt x="142" y="82"/>
                  </a:lnTo>
                  <a:lnTo>
                    <a:pt x="144" y="77"/>
                  </a:lnTo>
                  <a:lnTo>
                    <a:pt x="146" y="71"/>
                  </a:lnTo>
                  <a:lnTo>
                    <a:pt x="147" y="67"/>
                  </a:lnTo>
                  <a:close/>
                  <a:moveTo>
                    <a:pt x="238" y="96"/>
                  </a:moveTo>
                  <a:lnTo>
                    <a:pt x="231" y="106"/>
                  </a:lnTo>
                  <a:lnTo>
                    <a:pt x="223" y="113"/>
                  </a:lnTo>
                  <a:lnTo>
                    <a:pt x="216" y="117"/>
                  </a:lnTo>
                  <a:lnTo>
                    <a:pt x="208" y="118"/>
                  </a:lnTo>
                  <a:lnTo>
                    <a:pt x="200" y="116"/>
                  </a:lnTo>
                  <a:lnTo>
                    <a:pt x="195" y="111"/>
                  </a:lnTo>
                  <a:lnTo>
                    <a:pt x="191" y="103"/>
                  </a:lnTo>
                  <a:lnTo>
                    <a:pt x="190" y="92"/>
                  </a:lnTo>
                  <a:lnTo>
                    <a:pt x="191" y="79"/>
                  </a:lnTo>
                  <a:lnTo>
                    <a:pt x="195" y="66"/>
                  </a:lnTo>
                  <a:lnTo>
                    <a:pt x="202" y="54"/>
                  </a:lnTo>
                  <a:lnTo>
                    <a:pt x="210" y="45"/>
                  </a:lnTo>
                  <a:lnTo>
                    <a:pt x="220" y="40"/>
                  </a:lnTo>
                  <a:lnTo>
                    <a:pt x="232" y="38"/>
                  </a:lnTo>
                  <a:lnTo>
                    <a:pt x="241" y="39"/>
                  </a:lnTo>
                  <a:lnTo>
                    <a:pt x="249" y="42"/>
                  </a:lnTo>
                  <a:lnTo>
                    <a:pt x="254" y="23"/>
                  </a:lnTo>
                  <a:lnTo>
                    <a:pt x="255" y="17"/>
                  </a:lnTo>
                  <a:lnTo>
                    <a:pt x="255" y="11"/>
                  </a:lnTo>
                  <a:lnTo>
                    <a:pt x="254" y="8"/>
                  </a:lnTo>
                  <a:lnTo>
                    <a:pt x="252" y="6"/>
                  </a:lnTo>
                  <a:lnTo>
                    <a:pt x="250" y="5"/>
                  </a:lnTo>
                  <a:lnTo>
                    <a:pt x="246" y="5"/>
                  </a:lnTo>
                  <a:lnTo>
                    <a:pt x="247" y="1"/>
                  </a:lnTo>
                  <a:lnTo>
                    <a:pt x="267" y="0"/>
                  </a:lnTo>
                  <a:lnTo>
                    <a:pt x="272" y="0"/>
                  </a:lnTo>
                  <a:lnTo>
                    <a:pt x="252" y="91"/>
                  </a:lnTo>
                  <a:lnTo>
                    <a:pt x="250" y="98"/>
                  </a:lnTo>
                  <a:lnTo>
                    <a:pt x="250" y="103"/>
                  </a:lnTo>
                  <a:lnTo>
                    <a:pt x="250" y="106"/>
                  </a:lnTo>
                  <a:lnTo>
                    <a:pt x="251" y="108"/>
                  </a:lnTo>
                  <a:lnTo>
                    <a:pt x="254" y="109"/>
                  </a:lnTo>
                  <a:lnTo>
                    <a:pt x="257" y="109"/>
                  </a:lnTo>
                  <a:lnTo>
                    <a:pt x="260" y="107"/>
                  </a:lnTo>
                  <a:lnTo>
                    <a:pt x="263" y="104"/>
                  </a:lnTo>
                  <a:lnTo>
                    <a:pt x="267" y="99"/>
                  </a:lnTo>
                  <a:lnTo>
                    <a:pt x="272" y="104"/>
                  </a:lnTo>
                  <a:lnTo>
                    <a:pt x="265" y="110"/>
                  </a:lnTo>
                  <a:lnTo>
                    <a:pt x="259" y="115"/>
                  </a:lnTo>
                  <a:lnTo>
                    <a:pt x="254" y="117"/>
                  </a:lnTo>
                  <a:lnTo>
                    <a:pt x="248" y="118"/>
                  </a:lnTo>
                  <a:lnTo>
                    <a:pt x="244" y="117"/>
                  </a:lnTo>
                  <a:lnTo>
                    <a:pt x="240" y="115"/>
                  </a:lnTo>
                  <a:lnTo>
                    <a:pt x="238" y="111"/>
                  </a:lnTo>
                  <a:lnTo>
                    <a:pt x="237" y="106"/>
                  </a:lnTo>
                  <a:lnTo>
                    <a:pt x="239" y="96"/>
                  </a:lnTo>
                  <a:lnTo>
                    <a:pt x="238" y="96"/>
                  </a:lnTo>
                  <a:close/>
                  <a:moveTo>
                    <a:pt x="244" y="67"/>
                  </a:moveTo>
                  <a:lnTo>
                    <a:pt x="245" y="56"/>
                  </a:lnTo>
                  <a:lnTo>
                    <a:pt x="244" y="51"/>
                  </a:lnTo>
                  <a:lnTo>
                    <a:pt x="242" y="47"/>
                  </a:lnTo>
                  <a:lnTo>
                    <a:pt x="239" y="45"/>
                  </a:lnTo>
                  <a:lnTo>
                    <a:pt x="233" y="44"/>
                  </a:lnTo>
                  <a:lnTo>
                    <a:pt x="225" y="46"/>
                  </a:lnTo>
                  <a:lnTo>
                    <a:pt x="218" y="51"/>
                  </a:lnTo>
                  <a:lnTo>
                    <a:pt x="212" y="59"/>
                  </a:lnTo>
                  <a:lnTo>
                    <a:pt x="208" y="69"/>
                  </a:lnTo>
                  <a:lnTo>
                    <a:pt x="205" y="80"/>
                  </a:lnTo>
                  <a:lnTo>
                    <a:pt x="204" y="91"/>
                  </a:lnTo>
                  <a:lnTo>
                    <a:pt x="205" y="99"/>
                  </a:lnTo>
                  <a:lnTo>
                    <a:pt x="206" y="104"/>
                  </a:lnTo>
                  <a:lnTo>
                    <a:pt x="209" y="107"/>
                  </a:lnTo>
                  <a:lnTo>
                    <a:pt x="214" y="108"/>
                  </a:lnTo>
                  <a:lnTo>
                    <a:pt x="219" y="107"/>
                  </a:lnTo>
                  <a:lnTo>
                    <a:pt x="225" y="103"/>
                  </a:lnTo>
                  <a:lnTo>
                    <a:pt x="230" y="98"/>
                  </a:lnTo>
                  <a:lnTo>
                    <a:pt x="235" y="91"/>
                  </a:lnTo>
                  <a:lnTo>
                    <a:pt x="239" y="82"/>
                  </a:lnTo>
                  <a:lnTo>
                    <a:pt x="241" y="77"/>
                  </a:lnTo>
                  <a:lnTo>
                    <a:pt x="243" y="71"/>
                  </a:lnTo>
                  <a:lnTo>
                    <a:pt x="244" y="67"/>
                  </a:lnTo>
                  <a:close/>
                  <a:moveTo>
                    <a:pt x="346" y="100"/>
                  </a:moveTo>
                  <a:lnTo>
                    <a:pt x="338" y="108"/>
                  </a:lnTo>
                  <a:lnTo>
                    <a:pt x="330" y="114"/>
                  </a:lnTo>
                  <a:lnTo>
                    <a:pt x="321" y="117"/>
                  </a:lnTo>
                  <a:lnTo>
                    <a:pt x="311" y="118"/>
                  </a:lnTo>
                  <a:lnTo>
                    <a:pt x="301" y="116"/>
                  </a:lnTo>
                  <a:lnTo>
                    <a:pt x="293" y="111"/>
                  </a:lnTo>
                  <a:lnTo>
                    <a:pt x="288" y="102"/>
                  </a:lnTo>
                  <a:lnTo>
                    <a:pt x="287" y="91"/>
                  </a:lnTo>
                  <a:lnTo>
                    <a:pt x="287" y="82"/>
                  </a:lnTo>
                  <a:lnTo>
                    <a:pt x="290" y="72"/>
                  </a:lnTo>
                  <a:lnTo>
                    <a:pt x="294" y="63"/>
                  </a:lnTo>
                  <a:lnTo>
                    <a:pt x="299" y="55"/>
                  </a:lnTo>
                  <a:lnTo>
                    <a:pt x="306" y="48"/>
                  </a:lnTo>
                  <a:lnTo>
                    <a:pt x="314" y="42"/>
                  </a:lnTo>
                  <a:lnTo>
                    <a:pt x="324" y="39"/>
                  </a:lnTo>
                  <a:lnTo>
                    <a:pt x="333" y="38"/>
                  </a:lnTo>
                  <a:lnTo>
                    <a:pt x="342" y="39"/>
                  </a:lnTo>
                  <a:lnTo>
                    <a:pt x="348" y="42"/>
                  </a:lnTo>
                  <a:lnTo>
                    <a:pt x="352" y="47"/>
                  </a:lnTo>
                  <a:lnTo>
                    <a:pt x="353" y="54"/>
                  </a:lnTo>
                  <a:lnTo>
                    <a:pt x="352" y="61"/>
                  </a:lnTo>
                  <a:lnTo>
                    <a:pt x="350" y="67"/>
                  </a:lnTo>
                  <a:lnTo>
                    <a:pt x="346" y="71"/>
                  </a:lnTo>
                  <a:lnTo>
                    <a:pt x="340" y="75"/>
                  </a:lnTo>
                  <a:lnTo>
                    <a:pt x="333" y="78"/>
                  </a:lnTo>
                  <a:lnTo>
                    <a:pt x="324" y="80"/>
                  </a:lnTo>
                  <a:lnTo>
                    <a:pt x="314" y="82"/>
                  </a:lnTo>
                  <a:lnTo>
                    <a:pt x="301" y="82"/>
                  </a:lnTo>
                  <a:lnTo>
                    <a:pt x="301" y="92"/>
                  </a:lnTo>
                  <a:lnTo>
                    <a:pt x="301" y="100"/>
                  </a:lnTo>
                  <a:lnTo>
                    <a:pt x="304" y="104"/>
                  </a:lnTo>
                  <a:lnTo>
                    <a:pt x="308" y="107"/>
                  </a:lnTo>
                  <a:lnTo>
                    <a:pt x="315" y="108"/>
                  </a:lnTo>
                  <a:lnTo>
                    <a:pt x="322" y="107"/>
                  </a:lnTo>
                  <a:lnTo>
                    <a:pt x="328" y="105"/>
                  </a:lnTo>
                  <a:lnTo>
                    <a:pt x="335" y="101"/>
                  </a:lnTo>
                  <a:lnTo>
                    <a:pt x="341" y="95"/>
                  </a:lnTo>
                  <a:lnTo>
                    <a:pt x="346" y="100"/>
                  </a:lnTo>
                  <a:close/>
                  <a:moveTo>
                    <a:pt x="303" y="75"/>
                  </a:moveTo>
                  <a:lnTo>
                    <a:pt x="314" y="75"/>
                  </a:lnTo>
                  <a:lnTo>
                    <a:pt x="323" y="73"/>
                  </a:lnTo>
                  <a:lnTo>
                    <a:pt x="330" y="70"/>
                  </a:lnTo>
                  <a:lnTo>
                    <a:pt x="335" y="67"/>
                  </a:lnTo>
                  <a:lnTo>
                    <a:pt x="339" y="61"/>
                  </a:lnTo>
                  <a:lnTo>
                    <a:pt x="340" y="55"/>
                  </a:lnTo>
                  <a:lnTo>
                    <a:pt x="339" y="50"/>
                  </a:lnTo>
                  <a:lnTo>
                    <a:pt x="337" y="47"/>
                  </a:lnTo>
                  <a:lnTo>
                    <a:pt x="334" y="45"/>
                  </a:lnTo>
                  <a:lnTo>
                    <a:pt x="330" y="44"/>
                  </a:lnTo>
                  <a:lnTo>
                    <a:pt x="326" y="45"/>
                  </a:lnTo>
                  <a:lnTo>
                    <a:pt x="322" y="46"/>
                  </a:lnTo>
                  <a:lnTo>
                    <a:pt x="318" y="49"/>
                  </a:lnTo>
                  <a:lnTo>
                    <a:pt x="315" y="52"/>
                  </a:lnTo>
                  <a:lnTo>
                    <a:pt x="308" y="62"/>
                  </a:lnTo>
                  <a:lnTo>
                    <a:pt x="303" y="75"/>
                  </a:lnTo>
                  <a:close/>
                  <a:moveTo>
                    <a:pt x="417" y="96"/>
                  </a:moveTo>
                  <a:lnTo>
                    <a:pt x="410" y="106"/>
                  </a:lnTo>
                  <a:lnTo>
                    <a:pt x="402" y="113"/>
                  </a:lnTo>
                  <a:lnTo>
                    <a:pt x="395" y="117"/>
                  </a:lnTo>
                  <a:lnTo>
                    <a:pt x="387" y="118"/>
                  </a:lnTo>
                  <a:lnTo>
                    <a:pt x="379" y="116"/>
                  </a:lnTo>
                  <a:lnTo>
                    <a:pt x="374" y="111"/>
                  </a:lnTo>
                  <a:lnTo>
                    <a:pt x="370" y="103"/>
                  </a:lnTo>
                  <a:lnTo>
                    <a:pt x="369" y="92"/>
                  </a:lnTo>
                  <a:lnTo>
                    <a:pt x="370" y="79"/>
                  </a:lnTo>
                  <a:lnTo>
                    <a:pt x="374" y="66"/>
                  </a:lnTo>
                  <a:lnTo>
                    <a:pt x="381" y="54"/>
                  </a:lnTo>
                  <a:lnTo>
                    <a:pt x="389" y="45"/>
                  </a:lnTo>
                  <a:lnTo>
                    <a:pt x="399" y="40"/>
                  </a:lnTo>
                  <a:lnTo>
                    <a:pt x="411" y="38"/>
                  </a:lnTo>
                  <a:lnTo>
                    <a:pt x="420" y="39"/>
                  </a:lnTo>
                  <a:lnTo>
                    <a:pt x="428" y="42"/>
                  </a:lnTo>
                  <a:lnTo>
                    <a:pt x="433" y="23"/>
                  </a:lnTo>
                  <a:lnTo>
                    <a:pt x="434" y="17"/>
                  </a:lnTo>
                  <a:lnTo>
                    <a:pt x="434" y="11"/>
                  </a:lnTo>
                  <a:lnTo>
                    <a:pt x="433" y="8"/>
                  </a:lnTo>
                  <a:lnTo>
                    <a:pt x="431" y="6"/>
                  </a:lnTo>
                  <a:lnTo>
                    <a:pt x="429" y="5"/>
                  </a:lnTo>
                  <a:lnTo>
                    <a:pt x="425" y="5"/>
                  </a:lnTo>
                  <a:lnTo>
                    <a:pt x="426" y="1"/>
                  </a:lnTo>
                  <a:lnTo>
                    <a:pt x="446" y="0"/>
                  </a:lnTo>
                  <a:lnTo>
                    <a:pt x="451" y="0"/>
                  </a:lnTo>
                  <a:lnTo>
                    <a:pt x="431" y="91"/>
                  </a:lnTo>
                  <a:lnTo>
                    <a:pt x="429" y="98"/>
                  </a:lnTo>
                  <a:lnTo>
                    <a:pt x="429" y="103"/>
                  </a:lnTo>
                  <a:lnTo>
                    <a:pt x="429" y="106"/>
                  </a:lnTo>
                  <a:lnTo>
                    <a:pt x="430" y="108"/>
                  </a:lnTo>
                  <a:lnTo>
                    <a:pt x="433" y="109"/>
                  </a:lnTo>
                  <a:lnTo>
                    <a:pt x="436" y="109"/>
                  </a:lnTo>
                  <a:lnTo>
                    <a:pt x="439" y="107"/>
                  </a:lnTo>
                  <a:lnTo>
                    <a:pt x="442" y="104"/>
                  </a:lnTo>
                  <a:lnTo>
                    <a:pt x="446" y="99"/>
                  </a:lnTo>
                  <a:lnTo>
                    <a:pt x="451" y="104"/>
                  </a:lnTo>
                  <a:lnTo>
                    <a:pt x="444" y="110"/>
                  </a:lnTo>
                  <a:lnTo>
                    <a:pt x="438" y="115"/>
                  </a:lnTo>
                  <a:lnTo>
                    <a:pt x="433" y="117"/>
                  </a:lnTo>
                  <a:lnTo>
                    <a:pt x="427" y="118"/>
                  </a:lnTo>
                  <a:lnTo>
                    <a:pt x="423" y="117"/>
                  </a:lnTo>
                  <a:lnTo>
                    <a:pt x="419" y="115"/>
                  </a:lnTo>
                  <a:lnTo>
                    <a:pt x="417" y="111"/>
                  </a:lnTo>
                  <a:lnTo>
                    <a:pt x="416" y="106"/>
                  </a:lnTo>
                  <a:lnTo>
                    <a:pt x="418" y="96"/>
                  </a:lnTo>
                  <a:lnTo>
                    <a:pt x="417" y="96"/>
                  </a:lnTo>
                  <a:close/>
                  <a:moveTo>
                    <a:pt x="423" y="67"/>
                  </a:moveTo>
                  <a:lnTo>
                    <a:pt x="424" y="56"/>
                  </a:lnTo>
                  <a:lnTo>
                    <a:pt x="423" y="51"/>
                  </a:lnTo>
                  <a:lnTo>
                    <a:pt x="421" y="47"/>
                  </a:lnTo>
                  <a:lnTo>
                    <a:pt x="418" y="45"/>
                  </a:lnTo>
                  <a:lnTo>
                    <a:pt x="412" y="44"/>
                  </a:lnTo>
                  <a:lnTo>
                    <a:pt x="404" y="46"/>
                  </a:lnTo>
                  <a:lnTo>
                    <a:pt x="397" y="51"/>
                  </a:lnTo>
                  <a:lnTo>
                    <a:pt x="391" y="59"/>
                  </a:lnTo>
                  <a:lnTo>
                    <a:pt x="387" y="69"/>
                  </a:lnTo>
                  <a:lnTo>
                    <a:pt x="384" y="80"/>
                  </a:lnTo>
                  <a:lnTo>
                    <a:pt x="383" y="91"/>
                  </a:lnTo>
                  <a:lnTo>
                    <a:pt x="384" y="99"/>
                  </a:lnTo>
                  <a:lnTo>
                    <a:pt x="385" y="104"/>
                  </a:lnTo>
                  <a:lnTo>
                    <a:pt x="388" y="107"/>
                  </a:lnTo>
                  <a:lnTo>
                    <a:pt x="393" y="108"/>
                  </a:lnTo>
                  <a:lnTo>
                    <a:pt x="398" y="107"/>
                  </a:lnTo>
                  <a:lnTo>
                    <a:pt x="404" y="103"/>
                  </a:lnTo>
                  <a:lnTo>
                    <a:pt x="409" y="98"/>
                  </a:lnTo>
                  <a:lnTo>
                    <a:pt x="414" y="91"/>
                  </a:lnTo>
                  <a:lnTo>
                    <a:pt x="418" y="82"/>
                  </a:lnTo>
                  <a:lnTo>
                    <a:pt x="420" y="77"/>
                  </a:lnTo>
                  <a:lnTo>
                    <a:pt x="422" y="71"/>
                  </a:lnTo>
                  <a:lnTo>
                    <a:pt x="423" y="67"/>
                  </a:lnTo>
                  <a:close/>
                </a:path>
              </a:pathLst>
            </a:custGeom>
            <a:solidFill>
              <a:srgbClr val="000000"/>
            </a:solidFill>
            <a:ln w="0">
              <a:solidFill>
                <a:srgbClr val="000000"/>
              </a:solidFill>
              <a:round/>
              <a:headEnd/>
              <a:tailEnd/>
            </a:ln>
          </p:spPr>
          <p:txBody>
            <a:bodyPr/>
            <a:lstStyle/>
            <a:p>
              <a:endParaRPr lang="en-US"/>
            </a:p>
          </p:txBody>
        </p:sp>
        <p:sp>
          <p:nvSpPr>
            <p:cNvPr id="12316" name="Rectangle 21"/>
            <p:cNvSpPr>
              <a:spLocks noChangeArrowheads="1"/>
            </p:cNvSpPr>
            <p:nvPr/>
          </p:nvSpPr>
          <p:spPr bwMode="auto">
            <a:xfrm>
              <a:off x="557213" y="6423025"/>
              <a:ext cx="324961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grpSp>
      <p:sp>
        <p:nvSpPr>
          <p:cNvPr id="12295" name="Freeform 22"/>
          <p:cNvSpPr>
            <a:spLocks noEditPoints="1"/>
          </p:cNvSpPr>
          <p:nvPr/>
        </p:nvSpPr>
        <p:spPr bwMode="auto">
          <a:xfrm>
            <a:off x="6310313" y="5075238"/>
            <a:ext cx="153987" cy="71437"/>
          </a:xfrm>
          <a:custGeom>
            <a:avLst/>
            <a:gdLst>
              <a:gd name="T0" fmla="*/ 0 w 101"/>
              <a:gd name="T1" fmla="*/ 2147483647 h 46"/>
              <a:gd name="T2" fmla="*/ 0 w 101"/>
              <a:gd name="T3" fmla="*/ 0 h 46"/>
              <a:gd name="T4" fmla="*/ 2147483647 w 101"/>
              <a:gd name="T5" fmla="*/ 0 h 46"/>
              <a:gd name="T6" fmla="*/ 2147483647 w 101"/>
              <a:gd name="T7" fmla="*/ 2147483647 h 46"/>
              <a:gd name="T8" fmla="*/ 0 w 101"/>
              <a:gd name="T9" fmla="*/ 2147483647 h 46"/>
              <a:gd name="T10" fmla="*/ 0 w 101"/>
              <a:gd name="T11" fmla="*/ 2147483647 h 46"/>
              <a:gd name="T12" fmla="*/ 0 w 101"/>
              <a:gd name="T13" fmla="*/ 2147483647 h 46"/>
              <a:gd name="T14" fmla="*/ 2147483647 w 101"/>
              <a:gd name="T15" fmla="*/ 2147483647 h 46"/>
              <a:gd name="T16" fmla="*/ 2147483647 w 101"/>
              <a:gd name="T17" fmla="*/ 2147483647 h 46"/>
              <a:gd name="T18" fmla="*/ 0 w 101"/>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46"/>
              <a:gd name="T32" fmla="*/ 101 w 101"/>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46">
                <a:moveTo>
                  <a:pt x="0" y="11"/>
                </a:moveTo>
                <a:lnTo>
                  <a:pt x="0" y="0"/>
                </a:lnTo>
                <a:lnTo>
                  <a:pt x="101" y="0"/>
                </a:lnTo>
                <a:lnTo>
                  <a:pt x="101" y="11"/>
                </a:lnTo>
                <a:lnTo>
                  <a:pt x="0" y="11"/>
                </a:lnTo>
                <a:close/>
                <a:moveTo>
                  <a:pt x="0" y="46"/>
                </a:moveTo>
                <a:lnTo>
                  <a:pt x="0" y="35"/>
                </a:lnTo>
                <a:lnTo>
                  <a:pt x="101" y="35"/>
                </a:lnTo>
                <a:lnTo>
                  <a:pt x="101" y="46"/>
                </a:lnTo>
                <a:lnTo>
                  <a:pt x="0" y="46"/>
                </a:lnTo>
                <a:close/>
              </a:path>
            </a:pathLst>
          </a:custGeom>
          <a:solidFill>
            <a:srgbClr val="000000"/>
          </a:solidFill>
          <a:ln w="0">
            <a:solidFill>
              <a:srgbClr val="000000"/>
            </a:solidFill>
            <a:round/>
            <a:headEnd/>
            <a:tailEnd/>
          </a:ln>
        </p:spPr>
        <p:txBody>
          <a:bodyPr/>
          <a:lstStyle/>
          <a:p>
            <a:endParaRPr lang="en-US"/>
          </a:p>
        </p:txBody>
      </p:sp>
      <p:grpSp>
        <p:nvGrpSpPr>
          <p:cNvPr id="12296" name="Group 33"/>
          <p:cNvGrpSpPr>
            <a:grpSpLocks/>
          </p:cNvGrpSpPr>
          <p:nvPr/>
        </p:nvGrpSpPr>
        <p:grpSpPr bwMode="auto">
          <a:xfrm>
            <a:off x="6553200" y="4821238"/>
            <a:ext cx="582613" cy="533400"/>
            <a:chOff x="4138613" y="6140450"/>
            <a:chExt cx="582613" cy="533401"/>
          </a:xfrm>
        </p:grpSpPr>
        <p:sp>
          <p:nvSpPr>
            <p:cNvPr id="12302" name="Freeform 23"/>
            <p:cNvSpPr>
              <a:spLocks/>
            </p:cNvSpPr>
            <p:nvPr/>
          </p:nvSpPr>
          <p:spPr bwMode="auto">
            <a:xfrm>
              <a:off x="4154488" y="6140450"/>
              <a:ext cx="101600" cy="171450"/>
            </a:xfrm>
            <a:custGeom>
              <a:avLst/>
              <a:gdLst>
                <a:gd name="T0" fmla="*/ 2147483647 w 67"/>
                <a:gd name="T1" fmla="*/ 2147483647 h 112"/>
                <a:gd name="T2" fmla="*/ 2147483647 w 67"/>
                <a:gd name="T3" fmla="*/ 2147483647 h 112"/>
                <a:gd name="T4" fmla="*/ 2147483647 w 67"/>
                <a:gd name="T5" fmla="*/ 2147483647 h 112"/>
                <a:gd name="T6" fmla="*/ 2147483647 w 67"/>
                <a:gd name="T7" fmla="*/ 2147483647 h 112"/>
                <a:gd name="T8" fmla="*/ 2147483647 w 67"/>
                <a:gd name="T9" fmla="*/ 2147483647 h 112"/>
                <a:gd name="T10" fmla="*/ 2147483647 w 67"/>
                <a:gd name="T11" fmla="*/ 2147483647 h 112"/>
                <a:gd name="T12" fmla="*/ 2147483647 w 67"/>
                <a:gd name="T13" fmla="*/ 2147483647 h 112"/>
                <a:gd name="T14" fmla="*/ 2147483647 w 67"/>
                <a:gd name="T15" fmla="*/ 2147483647 h 112"/>
                <a:gd name="T16" fmla="*/ 0 w 67"/>
                <a:gd name="T17" fmla="*/ 2147483647 h 112"/>
                <a:gd name="T18" fmla="*/ 0 w 67"/>
                <a:gd name="T19" fmla="*/ 2147483647 h 112"/>
                <a:gd name="T20" fmla="*/ 2147483647 w 67"/>
                <a:gd name="T21" fmla="*/ 2147483647 h 112"/>
                <a:gd name="T22" fmla="*/ 2147483647 w 67"/>
                <a:gd name="T23" fmla="*/ 2147483647 h 112"/>
                <a:gd name="T24" fmla="*/ 2147483647 w 67"/>
                <a:gd name="T25" fmla="*/ 2147483647 h 112"/>
                <a:gd name="T26" fmla="*/ 2147483647 w 67"/>
                <a:gd name="T27" fmla="*/ 2147483647 h 112"/>
                <a:gd name="T28" fmla="*/ 2147483647 w 67"/>
                <a:gd name="T29" fmla="*/ 2147483647 h 112"/>
                <a:gd name="T30" fmla="*/ 2147483647 w 67"/>
                <a:gd name="T31" fmla="*/ 2147483647 h 112"/>
                <a:gd name="T32" fmla="*/ 2147483647 w 67"/>
                <a:gd name="T33" fmla="*/ 2147483647 h 112"/>
                <a:gd name="T34" fmla="*/ 2147483647 w 67"/>
                <a:gd name="T35" fmla="*/ 2147483647 h 112"/>
                <a:gd name="T36" fmla="*/ 2147483647 w 67"/>
                <a:gd name="T37" fmla="*/ 2147483647 h 112"/>
                <a:gd name="T38" fmla="*/ 2147483647 w 67"/>
                <a:gd name="T39" fmla="*/ 2147483647 h 112"/>
                <a:gd name="T40" fmla="*/ 2147483647 w 67"/>
                <a:gd name="T41" fmla="*/ 2147483647 h 112"/>
                <a:gd name="T42" fmla="*/ 2147483647 w 67"/>
                <a:gd name="T43" fmla="*/ 2147483647 h 112"/>
                <a:gd name="T44" fmla="*/ 2147483647 w 67"/>
                <a:gd name="T45" fmla="*/ 2147483647 h 112"/>
                <a:gd name="T46" fmla="*/ 2147483647 w 67"/>
                <a:gd name="T47" fmla="*/ 2147483647 h 112"/>
                <a:gd name="T48" fmla="*/ 2147483647 w 67"/>
                <a:gd name="T49" fmla="*/ 2147483647 h 112"/>
                <a:gd name="T50" fmla="*/ 2147483647 w 67"/>
                <a:gd name="T51" fmla="*/ 2147483647 h 112"/>
                <a:gd name="T52" fmla="*/ 2147483647 w 67"/>
                <a:gd name="T53" fmla="*/ 2147483647 h 112"/>
                <a:gd name="T54" fmla="*/ 2147483647 w 67"/>
                <a:gd name="T55" fmla="*/ 2147483647 h 112"/>
                <a:gd name="T56" fmla="*/ 2147483647 w 67"/>
                <a:gd name="T57" fmla="*/ 2147483647 h 112"/>
                <a:gd name="T58" fmla="*/ 2147483647 w 67"/>
                <a:gd name="T59" fmla="*/ 2147483647 h 112"/>
                <a:gd name="T60" fmla="*/ 2147483647 w 67"/>
                <a:gd name="T61" fmla="*/ 2147483647 h 112"/>
                <a:gd name="T62" fmla="*/ 2147483647 w 67"/>
                <a:gd name="T63" fmla="*/ 2147483647 h 112"/>
                <a:gd name="T64" fmla="*/ 2147483647 w 67"/>
                <a:gd name="T65" fmla="*/ 2147483647 h 112"/>
                <a:gd name="T66" fmla="*/ 2147483647 w 67"/>
                <a:gd name="T67" fmla="*/ 2147483647 h 112"/>
                <a:gd name="T68" fmla="*/ 2147483647 w 67"/>
                <a:gd name="T69" fmla="*/ 2147483647 h 112"/>
                <a:gd name="T70" fmla="*/ 2147483647 w 67"/>
                <a:gd name="T71" fmla="*/ 0 h 112"/>
                <a:gd name="T72" fmla="*/ 2147483647 w 67"/>
                <a:gd name="T73" fmla="*/ 2147483647 h 112"/>
                <a:gd name="T74" fmla="*/ 2147483647 w 67"/>
                <a:gd name="T75" fmla="*/ 2147483647 h 112"/>
                <a:gd name="T76" fmla="*/ 2147483647 w 67"/>
                <a:gd name="T77" fmla="*/ 2147483647 h 112"/>
                <a:gd name="T78" fmla="*/ 2147483647 w 67"/>
                <a:gd name="T79" fmla="*/ 2147483647 h 112"/>
                <a:gd name="T80" fmla="*/ 2147483647 w 67"/>
                <a:gd name="T81" fmla="*/ 2147483647 h 112"/>
                <a:gd name="T82" fmla="*/ 2147483647 w 67"/>
                <a:gd name="T83" fmla="*/ 2147483647 h 112"/>
                <a:gd name="T84" fmla="*/ 2147483647 w 67"/>
                <a:gd name="T85" fmla="*/ 2147483647 h 112"/>
                <a:gd name="T86" fmla="*/ 2147483647 w 67"/>
                <a:gd name="T87" fmla="*/ 2147483647 h 112"/>
                <a:gd name="T88" fmla="*/ 2147483647 w 67"/>
                <a:gd name="T89" fmla="*/ 2147483647 h 112"/>
                <a:gd name="T90" fmla="*/ 2147483647 w 67"/>
                <a:gd name="T91" fmla="*/ 2147483647 h 112"/>
                <a:gd name="T92" fmla="*/ 2147483647 w 67"/>
                <a:gd name="T93" fmla="*/ 2147483647 h 112"/>
                <a:gd name="T94" fmla="*/ 2147483647 w 67"/>
                <a:gd name="T95" fmla="*/ 2147483647 h 112"/>
                <a:gd name="T96" fmla="*/ 2147483647 w 67"/>
                <a:gd name="T97" fmla="*/ 2147483647 h 112"/>
                <a:gd name="T98" fmla="*/ 2147483647 w 67"/>
                <a:gd name="T99" fmla="*/ 2147483647 h 112"/>
                <a:gd name="T100" fmla="*/ 2147483647 w 67"/>
                <a:gd name="T101" fmla="*/ 2147483647 h 1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7"/>
                <a:gd name="T154" fmla="*/ 0 h 112"/>
                <a:gd name="T155" fmla="*/ 67 w 67"/>
                <a:gd name="T156" fmla="*/ 112 h 11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7" h="112">
                  <a:moveTo>
                    <a:pt x="46" y="99"/>
                  </a:moveTo>
                  <a:lnTo>
                    <a:pt x="52" y="99"/>
                  </a:lnTo>
                  <a:lnTo>
                    <a:pt x="56" y="97"/>
                  </a:lnTo>
                  <a:lnTo>
                    <a:pt x="58" y="94"/>
                  </a:lnTo>
                  <a:lnTo>
                    <a:pt x="59" y="92"/>
                  </a:lnTo>
                  <a:lnTo>
                    <a:pt x="60" y="88"/>
                  </a:lnTo>
                  <a:lnTo>
                    <a:pt x="67" y="88"/>
                  </a:lnTo>
                  <a:lnTo>
                    <a:pt x="66" y="112"/>
                  </a:lnTo>
                  <a:lnTo>
                    <a:pt x="0" y="112"/>
                  </a:lnTo>
                  <a:lnTo>
                    <a:pt x="0" y="108"/>
                  </a:lnTo>
                  <a:lnTo>
                    <a:pt x="4" y="100"/>
                  </a:lnTo>
                  <a:lnTo>
                    <a:pt x="9" y="91"/>
                  </a:lnTo>
                  <a:lnTo>
                    <a:pt x="16" y="81"/>
                  </a:lnTo>
                  <a:lnTo>
                    <a:pt x="26" y="70"/>
                  </a:lnTo>
                  <a:lnTo>
                    <a:pt x="34" y="61"/>
                  </a:lnTo>
                  <a:lnTo>
                    <a:pt x="39" y="54"/>
                  </a:lnTo>
                  <a:lnTo>
                    <a:pt x="43" y="49"/>
                  </a:lnTo>
                  <a:lnTo>
                    <a:pt x="46" y="44"/>
                  </a:lnTo>
                  <a:lnTo>
                    <a:pt x="49" y="36"/>
                  </a:lnTo>
                  <a:lnTo>
                    <a:pt x="50" y="29"/>
                  </a:lnTo>
                  <a:lnTo>
                    <a:pt x="50" y="23"/>
                  </a:lnTo>
                  <a:lnTo>
                    <a:pt x="48" y="18"/>
                  </a:lnTo>
                  <a:lnTo>
                    <a:pt x="46" y="14"/>
                  </a:lnTo>
                  <a:lnTo>
                    <a:pt x="42" y="11"/>
                  </a:lnTo>
                  <a:lnTo>
                    <a:pt x="38" y="9"/>
                  </a:lnTo>
                  <a:lnTo>
                    <a:pt x="32" y="8"/>
                  </a:lnTo>
                  <a:lnTo>
                    <a:pt x="25" y="9"/>
                  </a:lnTo>
                  <a:lnTo>
                    <a:pt x="20" y="12"/>
                  </a:lnTo>
                  <a:lnTo>
                    <a:pt x="15" y="18"/>
                  </a:lnTo>
                  <a:lnTo>
                    <a:pt x="12" y="25"/>
                  </a:lnTo>
                  <a:lnTo>
                    <a:pt x="2" y="25"/>
                  </a:lnTo>
                  <a:lnTo>
                    <a:pt x="2" y="9"/>
                  </a:lnTo>
                  <a:lnTo>
                    <a:pt x="11" y="5"/>
                  </a:lnTo>
                  <a:lnTo>
                    <a:pt x="20" y="2"/>
                  </a:lnTo>
                  <a:lnTo>
                    <a:pt x="28" y="1"/>
                  </a:lnTo>
                  <a:lnTo>
                    <a:pt x="36" y="0"/>
                  </a:lnTo>
                  <a:lnTo>
                    <a:pt x="49" y="2"/>
                  </a:lnTo>
                  <a:lnTo>
                    <a:pt x="58" y="7"/>
                  </a:lnTo>
                  <a:lnTo>
                    <a:pt x="64" y="15"/>
                  </a:lnTo>
                  <a:lnTo>
                    <a:pt x="66" y="26"/>
                  </a:lnTo>
                  <a:lnTo>
                    <a:pt x="65" y="34"/>
                  </a:lnTo>
                  <a:lnTo>
                    <a:pt x="63" y="41"/>
                  </a:lnTo>
                  <a:lnTo>
                    <a:pt x="58" y="49"/>
                  </a:lnTo>
                  <a:lnTo>
                    <a:pt x="51" y="57"/>
                  </a:lnTo>
                  <a:lnTo>
                    <a:pt x="46" y="63"/>
                  </a:lnTo>
                  <a:lnTo>
                    <a:pt x="38" y="71"/>
                  </a:lnTo>
                  <a:lnTo>
                    <a:pt x="31" y="79"/>
                  </a:lnTo>
                  <a:lnTo>
                    <a:pt x="25" y="86"/>
                  </a:lnTo>
                  <a:lnTo>
                    <a:pt x="20" y="93"/>
                  </a:lnTo>
                  <a:lnTo>
                    <a:pt x="16" y="99"/>
                  </a:lnTo>
                  <a:lnTo>
                    <a:pt x="46" y="99"/>
                  </a:lnTo>
                  <a:close/>
                </a:path>
              </a:pathLst>
            </a:custGeom>
            <a:solidFill>
              <a:srgbClr val="000000"/>
            </a:solidFill>
            <a:ln w="0">
              <a:solidFill>
                <a:srgbClr val="000000"/>
              </a:solidFill>
              <a:round/>
              <a:headEnd/>
              <a:tailEnd/>
            </a:ln>
          </p:spPr>
          <p:txBody>
            <a:bodyPr/>
            <a:lstStyle/>
            <a:p>
              <a:endParaRPr lang="en-US"/>
            </a:p>
          </p:txBody>
        </p:sp>
        <p:sp>
          <p:nvSpPr>
            <p:cNvPr id="12303" name="Freeform 24"/>
            <p:cNvSpPr>
              <a:spLocks/>
            </p:cNvSpPr>
            <p:nvPr/>
          </p:nvSpPr>
          <p:spPr bwMode="auto">
            <a:xfrm>
              <a:off x="4354513" y="6157913"/>
              <a:ext cx="153988" cy="160338"/>
            </a:xfrm>
            <a:custGeom>
              <a:avLst/>
              <a:gdLst>
                <a:gd name="T0" fmla="*/ 2147483647 w 101"/>
                <a:gd name="T1" fmla="*/ 2147483647 h 105"/>
                <a:gd name="T2" fmla="*/ 2147483647 w 101"/>
                <a:gd name="T3" fmla="*/ 2147483647 h 105"/>
                <a:gd name="T4" fmla="*/ 2147483647 w 101"/>
                <a:gd name="T5" fmla="*/ 2147483647 h 105"/>
                <a:gd name="T6" fmla="*/ 2147483647 w 101"/>
                <a:gd name="T7" fmla="*/ 2147483647 h 105"/>
                <a:gd name="T8" fmla="*/ 0 w 101"/>
                <a:gd name="T9" fmla="*/ 2147483647 h 105"/>
                <a:gd name="T10" fmla="*/ 0 w 101"/>
                <a:gd name="T11" fmla="*/ 2147483647 h 105"/>
                <a:gd name="T12" fmla="*/ 2147483647 w 101"/>
                <a:gd name="T13" fmla="*/ 2147483647 h 105"/>
                <a:gd name="T14" fmla="*/ 2147483647 w 101"/>
                <a:gd name="T15" fmla="*/ 0 h 105"/>
                <a:gd name="T16" fmla="*/ 2147483647 w 101"/>
                <a:gd name="T17" fmla="*/ 0 h 105"/>
                <a:gd name="T18" fmla="*/ 2147483647 w 101"/>
                <a:gd name="T19" fmla="*/ 2147483647 h 105"/>
                <a:gd name="T20" fmla="*/ 2147483647 w 101"/>
                <a:gd name="T21" fmla="*/ 2147483647 h 105"/>
                <a:gd name="T22" fmla="*/ 2147483647 w 101"/>
                <a:gd name="T23" fmla="*/ 2147483647 h 105"/>
                <a:gd name="T24" fmla="*/ 2147483647 w 101"/>
                <a:gd name="T25" fmla="*/ 2147483647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05"/>
                <a:gd name="T41" fmla="*/ 101 w 101"/>
                <a:gd name="T42" fmla="*/ 105 h 1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05">
                  <a:moveTo>
                    <a:pt x="56" y="58"/>
                  </a:moveTo>
                  <a:lnTo>
                    <a:pt x="56" y="105"/>
                  </a:lnTo>
                  <a:lnTo>
                    <a:pt x="45" y="105"/>
                  </a:lnTo>
                  <a:lnTo>
                    <a:pt x="45" y="58"/>
                  </a:lnTo>
                  <a:lnTo>
                    <a:pt x="0" y="58"/>
                  </a:lnTo>
                  <a:lnTo>
                    <a:pt x="0" y="47"/>
                  </a:lnTo>
                  <a:lnTo>
                    <a:pt x="45" y="47"/>
                  </a:lnTo>
                  <a:lnTo>
                    <a:pt x="45" y="0"/>
                  </a:lnTo>
                  <a:lnTo>
                    <a:pt x="56" y="0"/>
                  </a:lnTo>
                  <a:lnTo>
                    <a:pt x="56" y="47"/>
                  </a:lnTo>
                  <a:lnTo>
                    <a:pt x="101" y="47"/>
                  </a:lnTo>
                  <a:lnTo>
                    <a:pt x="101" y="58"/>
                  </a:lnTo>
                  <a:lnTo>
                    <a:pt x="56" y="58"/>
                  </a:lnTo>
                  <a:close/>
                </a:path>
              </a:pathLst>
            </a:custGeom>
            <a:solidFill>
              <a:srgbClr val="000000"/>
            </a:solidFill>
            <a:ln w="0">
              <a:solidFill>
                <a:srgbClr val="000000"/>
              </a:solidFill>
              <a:round/>
              <a:headEnd/>
              <a:tailEnd/>
            </a:ln>
          </p:spPr>
          <p:txBody>
            <a:bodyPr/>
            <a:lstStyle/>
            <a:p>
              <a:endParaRPr lang="en-US"/>
            </a:p>
          </p:txBody>
        </p:sp>
        <p:sp>
          <p:nvSpPr>
            <p:cNvPr id="12304" name="Freeform 25"/>
            <p:cNvSpPr>
              <a:spLocks/>
            </p:cNvSpPr>
            <p:nvPr/>
          </p:nvSpPr>
          <p:spPr bwMode="auto">
            <a:xfrm>
              <a:off x="4598988" y="6140450"/>
              <a:ext cx="103188" cy="171450"/>
            </a:xfrm>
            <a:custGeom>
              <a:avLst/>
              <a:gdLst>
                <a:gd name="T0" fmla="*/ 2147483647 w 67"/>
                <a:gd name="T1" fmla="*/ 2147483647 h 113"/>
                <a:gd name="T2" fmla="*/ 2147483647 w 67"/>
                <a:gd name="T3" fmla="*/ 2147483647 h 113"/>
                <a:gd name="T4" fmla="*/ 2147483647 w 67"/>
                <a:gd name="T5" fmla="*/ 2147483647 h 113"/>
                <a:gd name="T6" fmla="*/ 2147483647 w 67"/>
                <a:gd name="T7" fmla="*/ 2147483647 h 113"/>
                <a:gd name="T8" fmla="*/ 2147483647 w 67"/>
                <a:gd name="T9" fmla="*/ 2147483647 h 113"/>
                <a:gd name="T10" fmla="*/ 2147483647 w 67"/>
                <a:gd name="T11" fmla="*/ 0 h 113"/>
                <a:gd name="T12" fmla="*/ 2147483647 w 67"/>
                <a:gd name="T13" fmla="*/ 2147483647 h 113"/>
                <a:gd name="T14" fmla="*/ 2147483647 w 67"/>
                <a:gd name="T15" fmla="*/ 2147483647 h 113"/>
                <a:gd name="T16" fmla="*/ 2147483647 w 67"/>
                <a:gd name="T17" fmla="*/ 2147483647 h 113"/>
                <a:gd name="T18" fmla="*/ 2147483647 w 67"/>
                <a:gd name="T19" fmla="*/ 2147483647 h 113"/>
                <a:gd name="T20" fmla="*/ 2147483647 w 67"/>
                <a:gd name="T21" fmla="*/ 2147483647 h 113"/>
                <a:gd name="T22" fmla="*/ 2147483647 w 67"/>
                <a:gd name="T23" fmla="*/ 2147483647 h 113"/>
                <a:gd name="T24" fmla="*/ 2147483647 w 67"/>
                <a:gd name="T25" fmla="*/ 2147483647 h 113"/>
                <a:gd name="T26" fmla="*/ 2147483647 w 67"/>
                <a:gd name="T27" fmla="*/ 2147483647 h 113"/>
                <a:gd name="T28" fmla="*/ 2147483647 w 67"/>
                <a:gd name="T29" fmla="*/ 2147483647 h 113"/>
                <a:gd name="T30" fmla="*/ 2147483647 w 67"/>
                <a:gd name="T31" fmla="*/ 2147483647 h 113"/>
                <a:gd name="T32" fmla="*/ 2147483647 w 67"/>
                <a:gd name="T33" fmla="*/ 2147483647 h 113"/>
                <a:gd name="T34" fmla="*/ 2147483647 w 67"/>
                <a:gd name="T35" fmla="*/ 2147483647 h 113"/>
                <a:gd name="T36" fmla="*/ 2147483647 w 67"/>
                <a:gd name="T37" fmla="*/ 2147483647 h 113"/>
                <a:gd name="T38" fmla="*/ 2147483647 w 67"/>
                <a:gd name="T39" fmla="*/ 2147483647 h 113"/>
                <a:gd name="T40" fmla="*/ 2147483647 w 67"/>
                <a:gd name="T41" fmla="*/ 2147483647 h 113"/>
                <a:gd name="T42" fmla="*/ 2147483647 w 67"/>
                <a:gd name="T43" fmla="*/ 2147483647 h 113"/>
                <a:gd name="T44" fmla="*/ 2147483647 w 67"/>
                <a:gd name="T45" fmla="*/ 2147483647 h 113"/>
                <a:gd name="T46" fmla="*/ 2147483647 w 67"/>
                <a:gd name="T47" fmla="*/ 2147483647 h 113"/>
                <a:gd name="T48" fmla="*/ 2147483647 w 67"/>
                <a:gd name="T49" fmla="*/ 2147483647 h 113"/>
                <a:gd name="T50" fmla="*/ 2147483647 w 67"/>
                <a:gd name="T51" fmla="*/ 2147483647 h 113"/>
                <a:gd name="T52" fmla="*/ 2147483647 w 67"/>
                <a:gd name="T53" fmla="*/ 2147483647 h 113"/>
                <a:gd name="T54" fmla="*/ 2147483647 w 67"/>
                <a:gd name="T55" fmla="*/ 2147483647 h 113"/>
                <a:gd name="T56" fmla="*/ 2147483647 w 67"/>
                <a:gd name="T57" fmla="*/ 2147483647 h 113"/>
                <a:gd name="T58" fmla="*/ 2147483647 w 67"/>
                <a:gd name="T59" fmla="*/ 2147483647 h 113"/>
                <a:gd name="T60" fmla="*/ 2147483647 w 67"/>
                <a:gd name="T61" fmla="*/ 2147483647 h 113"/>
                <a:gd name="T62" fmla="*/ 0 w 67"/>
                <a:gd name="T63" fmla="*/ 2147483647 h 113"/>
                <a:gd name="T64" fmla="*/ 0 w 67"/>
                <a:gd name="T65" fmla="*/ 2147483647 h 113"/>
                <a:gd name="T66" fmla="*/ 2147483647 w 67"/>
                <a:gd name="T67" fmla="*/ 2147483647 h 113"/>
                <a:gd name="T68" fmla="*/ 2147483647 w 67"/>
                <a:gd name="T69" fmla="*/ 2147483647 h 113"/>
                <a:gd name="T70" fmla="*/ 2147483647 w 67"/>
                <a:gd name="T71" fmla="*/ 2147483647 h 113"/>
                <a:gd name="T72" fmla="*/ 2147483647 w 67"/>
                <a:gd name="T73" fmla="*/ 2147483647 h 113"/>
                <a:gd name="T74" fmla="*/ 2147483647 w 67"/>
                <a:gd name="T75" fmla="*/ 2147483647 h 113"/>
                <a:gd name="T76" fmla="*/ 2147483647 w 67"/>
                <a:gd name="T77" fmla="*/ 2147483647 h 113"/>
                <a:gd name="T78" fmla="*/ 2147483647 w 67"/>
                <a:gd name="T79" fmla="*/ 2147483647 h 113"/>
                <a:gd name="T80" fmla="*/ 2147483647 w 67"/>
                <a:gd name="T81" fmla="*/ 2147483647 h 113"/>
                <a:gd name="T82" fmla="*/ 2147483647 w 67"/>
                <a:gd name="T83" fmla="*/ 2147483647 h 113"/>
                <a:gd name="T84" fmla="*/ 2147483647 w 67"/>
                <a:gd name="T85" fmla="*/ 2147483647 h 113"/>
                <a:gd name="T86" fmla="*/ 2147483647 w 67"/>
                <a:gd name="T87" fmla="*/ 2147483647 h 113"/>
                <a:gd name="T88" fmla="*/ 2147483647 w 67"/>
                <a:gd name="T89" fmla="*/ 2147483647 h 113"/>
                <a:gd name="T90" fmla="*/ 2147483647 w 67"/>
                <a:gd name="T91" fmla="*/ 2147483647 h 113"/>
                <a:gd name="T92" fmla="*/ 2147483647 w 67"/>
                <a:gd name="T93" fmla="*/ 2147483647 h 113"/>
                <a:gd name="T94" fmla="*/ 2147483647 w 67"/>
                <a:gd name="T95" fmla="*/ 2147483647 h 113"/>
                <a:gd name="T96" fmla="*/ 2147483647 w 67"/>
                <a:gd name="T97" fmla="*/ 2147483647 h 113"/>
                <a:gd name="T98" fmla="*/ 2147483647 w 67"/>
                <a:gd name="T99" fmla="*/ 2147483647 h 113"/>
                <a:gd name="T100" fmla="*/ 2147483647 w 67"/>
                <a:gd name="T101" fmla="*/ 2147483647 h 113"/>
                <a:gd name="T102" fmla="*/ 2147483647 w 67"/>
                <a:gd name="T103" fmla="*/ 2147483647 h 113"/>
                <a:gd name="T104" fmla="*/ 2147483647 w 67"/>
                <a:gd name="T105" fmla="*/ 2147483647 h 113"/>
                <a:gd name="T106" fmla="*/ 2147483647 w 67"/>
                <a:gd name="T107" fmla="*/ 2147483647 h 113"/>
                <a:gd name="T108" fmla="*/ 2147483647 w 67"/>
                <a:gd name="T109" fmla="*/ 2147483647 h 113"/>
                <a:gd name="T110" fmla="*/ 2147483647 w 67"/>
                <a:gd name="T111" fmla="*/ 2147483647 h 113"/>
                <a:gd name="T112" fmla="*/ 2147483647 w 67"/>
                <a:gd name="T113" fmla="*/ 2147483647 h 113"/>
                <a:gd name="T114" fmla="*/ 2147483647 w 67"/>
                <a:gd name="T115" fmla="*/ 2147483647 h 113"/>
                <a:gd name="T116" fmla="*/ 2147483647 w 67"/>
                <a:gd name="T117" fmla="*/ 2147483647 h 113"/>
                <a:gd name="T118" fmla="*/ 2147483647 w 67"/>
                <a:gd name="T119" fmla="*/ 2147483647 h 113"/>
                <a:gd name="T120" fmla="*/ 2147483647 w 67"/>
                <a:gd name="T121" fmla="*/ 2147483647 h 113"/>
                <a:gd name="T122" fmla="*/ 2147483647 w 67"/>
                <a:gd name="T123" fmla="*/ 2147483647 h 113"/>
                <a:gd name="T124" fmla="*/ 2147483647 w 67"/>
                <a:gd name="T125" fmla="*/ 2147483647 h 1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7"/>
                <a:gd name="T190" fmla="*/ 0 h 113"/>
                <a:gd name="T191" fmla="*/ 67 w 67"/>
                <a:gd name="T192" fmla="*/ 113 h 11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7" h="113">
                  <a:moveTo>
                    <a:pt x="1" y="25"/>
                  </a:moveTo>
                  <a:lnTo>
                    <a:pt x="1" y="9"/>
                  </a:lnTo>
                  <a:lnTo>
                    <a:pt x="10" y="5"/>
                  </a:lnTo>
                  <a:lnTo>
                    <a:pt x="19" y="2"/>
                  </a:lnTo>
                  <a:lnTo>
                    <a:pt x="27" y="1"/>
                  </a:lnTo>
                  <a:lnTo>
                    <a:pt x="35" y="0"/>
                  </a:lnTo>
                  <a:lnTo>
                    <a:pt x="43" y="1"/>
                  </a:lnTo>
                  <a:lnTo>
                    <a:pt x="51" y="3"/>
                  </a:lnTo>
                  <a:lnTo>
                    <a:pt x="57" y="6"/>
                  </a:lnTo>
                  <a:lnTo>
                    <a:pt x="61" y="11"/>
                  </a:lnTo>
                  <a:lnTo>
                    <a:pt x="64" y="17"/>
                  </a:lnTo>
                  <a:lnTo>
                    <a:pt x="65" y="24"/>
                  </a:lnTo>
                  <a:lnTo>
                    <a:pt x="64" y="30"/>
                  </a:lnTo>
                  <a:lnTo>
                    <a:pt x="62" y="36"/>
                  </a:lnTo>
                  <a:lnTo>
                    <a:pt x="59" y="41"/>
                  </a:lnTo>
                  <a:lnTo>
                    <a:pt x="55" y="45"/>
                  </a:lnTo>
                  <a:lnTo>
                    <a:pt x="49" y="49"/>
                  </a:lnTo>
                  <a:lnTo>
                    <a:pt x="42" y="52"/>
                  </a:lnTo>
                  <a:lnTo>
                    <a:pt x="42" y="53"/>
                  </a:lnTo>
                  <a:lnTo>
                    <a:pt x="51" y="56"/>
                  </a:lnTo>
                  <a:lnTo>
                    <a:pt x="59" y="62"/>
                  </a:lnTo>
                  <a:lnTo>
                    <a:pt x="65" y="70"/>
                  </a:lnTo>
                  <a:lnTo>
                    <a:pt x="67" y="75"/>
                  </a:lnTo>
                  <a:lnTo>
                    <a:pt x="67" y="81"/>
                  </a:lnTo>
                  <a:lnTo>
                    <a:pt x="66" y="90"/>
                  </a:lnTo>
                  <a:lnTo>
                    <a:pt x="63" y="97"/>
                  </a:lnTo>
                  <a:lnTo>
                    <a:pt x="58" y="104"/>
                  </a:lnTo>
                  <a:lnTo>
                    <a:pt x="50" y="109"/>
                  </a:lnTo>
                  <a:lnTo>
                    <a:pt x="41" y="112"/>
                  </a:lnTo>
                  <a:lnTo>
                    <a:pt x="30" y="113"/>
                  </a:lnTo>
                  <a:lnTo>
                    <a:pt x="15" y="111"/>
                  </a:lnTo>
                  <a:lnTo>
                    <a:pt x="0" y="107"/>
                  </a:lnTo>
                  <a:lnTo>
                    <a:pt x="0" y="90"/>
                  </a:lnTo>
                  <a:lnTo>
                    <a:pt x="10" y="90"/>
                  </a:lnTo>
                  <a:lnTo>
                    <a:pt x="13" y="97"/>
                  </a:lnTo>
                  <a:lnTo>
                    <a:pt x="17" y="102"/>
                  </a:lnTo>
                  <a:lnTo>
                    <a:pt x="23" y="105"/>
                  </a:lnTo>
                  <a:lnTo>
                    <a:pt x="30" y="106"/>
                  </a:lnTo>
                  <a:lnTo>
                    <a:pt x="39" y="105"/>
                  </a:lnTo>
                  <a:lnTo>
                    <a:pt x="46" y="100"/>
                  </a:lnTo>
                  <a:lnTo>
                    <a:pt x="50" y="93"/>
                  </a:lnTo>
                  <a:lnTo>
                    <a:pt x="51" y="83"/>
                  </a:lnTo>
                  <a:lnTo>
                    <a:pt x="49" y="73"/>
                  </a:lnTo>
                  <a:lnTo>
                    <a:pt x="44" y="65"/>
                  </a:lnTo>
                  <a:lnTo>
                    <a:pt x="35" y="61"/>
                  </a:lnTo>
                  <a:lnTo>
                    <a:pt x="23" y="59"/>
                  </a:lnTo>
                  <a:lnTo>
                    <a:pt x="16" y="59"/>
                  </a:lnTo>
                  <a:lnTo>
                    <a:pt x="16" y="52"/>
                  </a:lnTo>
                  <a:lnTo>
                    <a:pt x="26" y="51"/>
                  </a:lnTo>
                  <a:lnTo>
                    <a:pt x="34" y="48"/>
                  </a:lnTo>
                  <a:lnTo>
                    <a:pt x="41" y="44"/>
                  </a:lnTo>
                  <a:lnTo>
                    <a:pt x="45" y="39"/>
                  </a:lnTo>
                  <a:lnTo>
                    <a:pt x="48" y="33"/>
                  </a:lnTo>
                  <a:lnTo>
                    <a:pt x="49" y="27"/>
                  </a:lnTo>
                  <a:lnTo>
                    <a:pt x="48" y="19"/>
                  </a:lnTo>
                  <a:lnTo>
                    <a:pt x="44" y="13"/>
                  </a:lnTo>
                  <a:lnTo>
                    <a:pt x="38" y="9"/>
                  </a:lnTo>
                  <a:lnTo>
                    <a:pt x="30" y="8"/>
                  </a:lnTo>
                  <a:lnTo>
                    <a:pt x="24" y="9"/>
                  </a:lnTo>
                  <a:lnTo>
                    <a:pt x="18" y="12"/>
                  </a:lnTo>
                  <a:lnTo>
                    <a:pt x="14" y="18"/>
                  </a:lnTo>
                  <a:lnTo>
                    <a:pt x="11" y="25"/>
                  </a:lnTo>
                  <a:lnTo>
                    <a:pt x="1" y="25"/>
                  </a:lnTo>
                  <a:close/>
                </a:path>
              </a:pathLst>
            </a:custGeom>
            <a:solidFill>
              <a:srgbClr val="000000"/>
            </a:solidFill>
            <a:ln w="0">
              <a:solidFill>
                <a:srgbClr val="000000"/>
              </a:solidFill>
              <a:round/>
              <a:headEnd/>
              <a:tailEnd/>
            </a:ln>
          </p:spPr>
          <p:txBody>
            <a:bodyPr/>
            <a:lstStyle/>
            <a:p>
              <a:endParaRPr lang="en-US"/>
            </a:p>
          </p:txBody>
        </p:sp>
        <p:sp>
          <p:nvSpPr>
            <p:cNvPr id="12305" name="Freeform 26"/>
            <p:cNvSpPr>
              <a:spLocks/>
            </p:cNvSpPr>
            <p:nvPr/>
          </p:nvSpPr>
          <p:spPr bwMode="auto">
            <a:xfrm>
              <a:off x="4375150" y="6503988"/>
              <a:ext cx="103188" cy="169863"/>
            </a:xfrm>
            <a:custGeom>
              <a:avLst/>
              <a:gdLst>
                <a:gd name="T0" fmla="*/ 2147483647 w 67"/>
                <a:gd name="T1" fmla="*/ 2147483647 h 112"/>
                <a:gd name="T2" fmla="*/ 2147483647 w 67"/>
                <a:gd name="T3" fmla="*/ 2147483647 h 112"/>
                <a:gd name="T4" fmla="*/ 2147483647 w 67"/>
                <a:gd name="T5" fmla="*/ 2147483647 h 112"/>
                <a:gd name="T6" fmla="*/ 2147483647 w 67"/>
                <a:gd name="T7" fmla="*/ 2147483647 h 112"/>
                <a:gd name="T8" fmla="*/ 2147483647 w 67"/>
                <a:gd name="T9" fmla="*/ 2147483647 h 112"/>
                <a:gd name="T10" fmla="*/ 2147483647 w 67"/>
                <a:gd name="T11" fmla="*/ 2147483647 h 112"/>
                <a:gd name="T12" fmla="*/ 2147483647 w 67"/>
                <a:gd name="T13" fmla="*/ 2147483647 h 112"/>
                <a:gd name="T14" fmla="*/ 2147483647 w 67"/>
                <a:gd name="T15" fmla="*/ 2147483647 h 112"/>
                <a:gd name="T16" fmla="*/ 0 w 67"/>
                <a:gd name="T17" fmla="*/ 2147483647 h 112"/>
                <a:gd name="T18" fmla="*/ 0 w 67"/>
                <a:gd name="T19" fmla="*/ 2147483647 h 112"/>
                <a:gd name="T20" fmla="*/ 2147483647 w 67"/>
                <a:gd name="T21" fmla="*/ 2147483647 h 112"/>
                <a:gd name="T22" fmla="*/ 2147483647 w 67"/>
                <a:gd name="T23" fmla="*/ 2147483647 h 112"/>
                <a:gd name="T24" fmla="*/ 2147483647 w 67"/>
                <a:gd name="T25" fmla="*/ 2147483647 h 112"/>
                <a:gd name="T26" fmla="*/ 2147483647 w 67"/>
                <a:gd name="T27" fmla="*/ 2147483647 h 112"/>
                <a:gd name="T28" fmla="*/ 2147483647 w 67"/>
                <a:gd name="T29" fmla="*/ 2147483647 h 112"/>
                <a:gd name="T30" fmla="*/ 2147483647 w 67"/>
                <a:gd name="T31" fmla="*/ 2147483647 h 112"/>
                <a:gd name="T32" fmla="*/ 2147483647 w 67"/>
                <a:gd name="T33" fmla="*/ 2147483647 h 112"/>
                <a:gd name="T34" fmla="*/ 2147483647 w 67"/>
                <a:gd name="T35" fmla="*/ 2147483647 h 112"/>
                <a:gd name="T36" fmla="*/ 2147483647 w 67"/>
                <a:gd name="T37" fmla="*/ 2147483647 h 112"/>
                <a:gd name="T38" fmla="*/ 2147483647 w 67"/>
                <a:gd name="T39" fmla="*/ 2147483647 h 112"/>
                <a:gd name="T40" fmla="*/ 2147483647 w 67"/>
                <a:gd name="T41" fmla="*/ 2147483647 h 112"/>
                <a:gd name="T42" fmla="*/ 2147483647 w 67"/>
                <a:gd name="T43" fmla="*/ 2147483647 h 112"/>
                <a:gd name="T44" fmla="*/ 2147483647 w 67"/>
                <a:gd name="T45" fmla="*/ 2147483647 h 112"/>
                <a:gd name="T46" fmla="*/ 2147483647 w 67"/>
                <a:gd name="T47" fmla="*/ 2147483647 h 112"/>
                <a:gd name="T48" fmla="*/ 2147483647 w 67"/>
                <a:gd name="T49" fmla="*/ 2147483647 h 112"/>
                <a:gd name="T50" fmla="*/ 2147483647 w 67"/>
                <a:gd name="T51" fmla="*/ 2147483647 h 112"/>
                <a:gd name="T52" fmla="*/ 2147483647 w 67"/>
                <a:gd name="T53" fmla="*/ 2147483647 h 112"/>
                <a:gd name="T54" fmla="*/ 2147483647 w 67"/>
                <a:gd name="T55" fmla="*/ 2147483647 h 112"/>
                <a:gd name="T56" fmla="*/ 2147483647 w 67"/>
                <a:gd name="T57" fmla="*/ 2147483647 h 112"/>
                <a:gd name="T58" fmla="*/ 2147483647 w 67"/>
                <a:gd name="T59" fmla="*/ 2147483647 h 112"/>
                <a:gd name="T60" fmla="*/ 2147483647 w 67"/>
                <a:gd name="T61" fmla="*/ 2147483647 h 112"/>
                <a:gd name="T62" fmla="*/ 2147483647 w 67"/>
                <a:gd name="T63" fmla="*/ 2147483647 h 112"/>
                <a:gd name="T64" fmla="*/ 2147483647 w 67"/>
                <a:gd name="T65" fmla="*/ 2147483647 h 112"/>
                <a:gd name="T66" fmla="*/ 2147483647 w 67"/>
                <a:gd name="T67" fmla="*/ 2147483647 h 112"/>
                <a:gd name="T68" fmla="*/ 2147483647 w 67"/>
                <a:gd name="T69" fmla="*/ 2147483647 h 112"/>
                <a:gd name="T70" fmla="*/ 2147483647 w 67"/>
                <a:gd name="T71" fmla="*/ 0 h 112"/>
                <a:gd name="T72" fmla="*/ 2147483647 w 67"/>
                <a:gd name="T73" fmla="*/ 2147483647 h 112"/>
                <a:gd name="T74" fmla="*/ 2147483647 w 67"/>
                <a:gd name="T75" fmla="*/ 2147483647 h 112"/>
                <a:gd name="T76" fmla="*/ 2147483647 w 67"/>
                <a:gd name="T77" fmla="*/ 2147483647 h 112"/>
                <a:gd name="T78" fmla="*/ 2147483647 w 67"/>
                <a:gd name="T79" fmla="*/ 2147483647 h 112"/>
                <a:gd name="T80" fmla="*/ 2147483647 w 67"/>
                <a:gd name="T81" fmla="*/ 2147483647 h 112"/>
                <a:gd name="T82" fmla="*/ 2147483647 w 67"/>
                <a:gd name="T83" fmla="*/ 2147483647 h 112"/>
                <a:gd name="T84" fmla="*/ 2147483647 w 67"/>
                <a:gd name="T85" fmla="*/ 2147483647 h 112"/>
                <a:gd name="T86" fmla="*/ 2147483647 w 67"/>
                <a:gd name="T87" fmla="*/ 2147483647 h 112"/>
                <a:gd name="T88" fmla="*/ 2147483647 w 67"/>
                <a:gd name="T89" fmla="*/ 2147483647 h 112"/>
                <a:gd name="T90" fmla="*/ 2147483647 w 67"/>
                <a:gd name="T91" fmla="*/ 2147483647 h 112"/>
                <a:gd name="T92" fmla="*/ 2147483647 w 67"/>
                <a:gd name="T93" fmla="*/ 2147483647 h 112"/>
                <a:gd name="T94" fmla="*/ 2147483647 w 67"/>
                <a:gd name="T95" fmla="*/ 2147483647 h 112"/>
                <a:gd name="T96" fmla="*/ 2147483647 w 67"/>
                <a:gd name="T97" fmla="*/ 2147483647 h 112"/>
                <a:gd name="T98" fmla="*/ 2147483647 w 67"/>
                <a:gd name="T99" fmla="*/ 2147483647 h 112"/>
                <a:gd name="T100" fmla="*/ 2147483647 w 67"/>
                <a:gd name="T101" fmla="*/ 2147483647 h 1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7"/>
                <a:gd name="T154" fmla="*/ 0 h 112"/>
                <a:gd name="T155" fmla="*/ 67 w 67"/>
                <a:gd name="T156" fmla="*/ 112 h 11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7" h="112">
                  <a:moveTo>
                    <a:pt x="46" y="99"/>
                  </a:moveTo>
                  <a:lnTo>
                    <a:pt x="52" y="99"/>
                  </a:lnTo>
                  <a:lnTo>
                    <a:pt x="56" y="97"/>
                  </a:lnTo>
                  <a:lnTo>
                    <a:pt x="58" y="94"/>
                  </a:lnTo>
                  <a:lnTo>
                    <a:pt x="59" y="92"/>
                  </a:lnTo>
                  <a:lnTo>
                    <a:pt x="60" y="88"/>
                  </a:lnTo>
                  <a:lnTo>
                    <a:pt x="67" y="88"/>
                  </a:lnTo>
                  <a:lnTo>
                    <a:pt x="66" y="112"/>
                  </a:lnTo>
                  <a:lnTo>
                    <a:pt x="0" y="112"/>
                  </a:lnTo>
                  <a:lnTo>
                    <a:pt x="0" y="108"/>
                  </a:lnTo>
                  <a:lnTo>
                    <a:pt x="4" y="100"/>
                  </a:lnTo>
                  <a:lnTo>
                    <a:pt x="9" y="91"/>
                  </a:lnTo>
                  <a:lnTo>
                    <a:pt x="16" y="81"/>
                  </a:lnTo>
                  <a:lnTo>
                    <a:pt x="26" y="70"/>
                  </a:lnTo>
                  <a:lnTo>
                    <a:pt x="34" y="61"/>
                  </a:lnTo>
                  <a:lnTo>
                    <a:pt x="39" y="54"/>
                  </a:lnTo>
                  <a:lnTo>
                    <a:pt x="43" y="49"/>
                  </a:lnTo>
                  <a:lnTo>
                    <a:pt x="46" y="44"/>
                  </a:lnTo>
                  <a:lnTo>
                    <a:pt x="49" y="36"/>
                  </a:lnTo>
                  <a:lnTo>
                    <a:pt x="50" y="29"/>
                  </a:lnTo>
                  <a:lnTo>
                    <a:pt x="50" y="23"/>
                  </a:lnTo>
                  <a:lnTo>
                    <a:pt x="48" y="18"/>
                  </a:lnTo>
                  <a:lnTo>
                    <a:pt x="46" y="14"/>
                  </a:lnTo>
                  <a:lnTo>
                    <a:pt x="42" y="11"/>
                  </a:lnTo>
                  <a:lnTo>
                    <a:pt x="38" y="9"/>
                  </a:lnTo>
                  <a:lnTo>
                    <a:pt x="32" y="8"/>
                  </a:lnTo>
                  <a:lnTo>
                    <a:pt x="25" y="9"/>
                  </a:lnTo>
                  <a:lnTo>
                    <a:pt x="20" y="12"/>
                  </a:lnTo>
                  <a:lnTo>
                    <a:pt x="15" y="18"/>
                  </a:lnTo>
                  <a:lnTo>
                    <a:pt x="12" y="25"/>
                  </a:lnTo>
                  <a:lnTo>
                    <a:pt x="2" y="25"/>
                  </a:lnTo>
                  <a:lnTo>
                    <a:pt x="2" y="9"/>
                  </a:lnTo>
                  <a:lnTo>
                    <a:pt x="11" y="5"/>
                  </a:lnTo>
                  <a:lnTo>
                    <a:pt x="20" y="2"/>
                  </a:lnTo>
                  <a:lnTo>
                    <a:pt x="28" y="1"/>
                  </a:lnTo>
                  <a:lnTo>
                    <a:pt x="36" y="0"/>
                  </a:lnTo>
                  <a:lnTo>
                    <a:pt x="49" y="2"/>
                  </a:lnTo>
                  <a:lnTo>
                    <a:pt x="58" y="7"/>
                  </a:lnTo>
                  <a:lnTo>
                    <a:pt x="64" y="15"/>
                  </a:lnTo>
                  <a:lnTo>
                    <a:pt x="66" y="26"/>
                  </a:lnTo>
                  <a:lnTo>
                    <a:pt x="65" y="34"/>
                  </a:lnTo>
                  <a:lnTo>
                    <a:pt x="63" y="41"/>
                  </a:lnTo>
                  <a:lnTo>
                    <a:pt x="58" y="49"/>
                  </a:lnTo>
                  <a:lnTo>
                    <a:pt x="51" y="57"/>
                  </a:lnTo>
                  <a:lnTo>
                    <a:pt x="46" y="63"/>
                  </a:lnTo>
                  <a:lnTo>
                    <a:pt x="38" y="71"/>
                  </a:lnTo>
                  <a:lnTo>
                    <a:pt x="31" y="79"/>
                  </a:lnTo>
                  <a:lnTo>
                    <a:pt x="25" y="86"/>
                  </a:lnTo>
                  <a:lnTo>
                    <a:pt x="20" y="93"/>
                  </a:lnTo>
                  <a:lnTo>
                    <a:pt x="16" y="99"/>
                  </a:lnTo>
                  <a:lnTo>
                    <a:pt x="46" y="99"/>
                  </a:lnTo>
                  <a:close/>
                </a:path>
              </a:pathLst>
            </a:custGeom>
            <a:solidFill>
              <a:srgbClr val="000000"/>
            </a:solidFill>
            <a:ln w="0">
              <a:solidFill>
                <a:srgbClr val="000000"/>
              </a:solidFill>
              <a:round/>
              <a:headEnd/>
              <a:tailEnd/>
            </a:ln>
          </p:spPr>
          <p:txBody>
            <a:bodyPr/>
            <a:lstStyle/>
            <a:p>
              <a:endParaRPr lang="en-US"/>
            </a:p>
          </p:txBody>
        </p:sp>
        <p:sp>
          <p:nvSpPr>
            <p:cNvPr id="12306" name="Rectangle 27"/>
            <p:cNvSpPr>
              <a:spLocks noChangeArrowheads="1"/>
            </p:cNvSpPr>
            <p:nvPr/>
          </p:nvSpPr>
          <p:spPr bwMode="auto">
            <a:xfrm>
              <a:off x="4138613" y="6423025"/>
              <a:ext cx="58261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grpSp>
      <p:sp>
        <p:nvSpPr>
          <p:cNvPr id="12297" name="Freeform 28"/>
          <p:cNvSpPr>
            <a:spLocks noEditPoints="1"/>
          </p:cNvSpPr>
          <p:nvPr/>
        </p:nvSpPr>
        <p:spPr bwMode="auto">
          <a:xfrm>
            <a:off x="7226300" y="5075238"/>
            <a:ext cx="153988" cy="71437"/>
          </a:xfrm>
          <a:custGeom>
            <a:avLst/>
            <a:gdLst>
              <a:gd name="T0" fmla="*/ 0 w 101"/>
              <a:gd name="T1" fmla="*/ 2147483647 h 46"/>
              <a:gd name="T2" fmla="*/ 0 w 101"/>
              <a:gd name="T3" fmla="*/ 0 h 46"/>
              <a:gd name="T4" fmla="*/ 2147483647 w 101"/>
              <a:gd name="T5" fmla="*/ 0 h 46"/>
              <a:gd name="T6" fmla="*/ 2147483647 w 101"/>
              <a:gd name="T7" fmla="*/ 2147483647 h 46"/>
              <a:gd name="T8" fmla="*/ 0 w 101"/>
              <a:gd name="T9" fmla="*/ 2147483647 h 46"/>
              <a:gd name="T10" fmla="*/ 0 w 101"/>
              <a:gd name="T11" fmla="*/ 2147483647 h 46"/>
              <a:gd name="T12" fmla="*/ 0 w 101"/>
              <a:gd name="T13" fmla="*/ 2147483647 h 46"/>
              <a:gd name="T14" fmla="*/ 2147483647 w 101"/>
              <a:gd name="T15" fmla="*/ 2147483647 h 46"/>
              <a:gd name="T16" fmla="*/ 2147483647 w 101"/>
              <a:gd name="T17" fmla="*/ 2147483647 h 46"/>
              <a:gd name="T18" fmla="*/ 0 w 101"/>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46"/>
              <a:gd name="T32" fmla="*/ 101 w 101"/>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46">
                <a:moveTo>
                  <a:pt x="0" y="11"/>
                </a:moveTo>
                <a:lnTo>
                  <a:pt x="0" y="0"/>
                </a:lnTo>
                <a:lnTo>
                  <a:pt x="101" y="0"/>
                </a:lnTo>
                <a:lnTo>
                  <a:pt x="101" y="11"/>
                </a:lnTo>
                <a:lnTo>
                  <a:pt x="0" y="11"/>
                </a:lnTo>
                <a:close/>
                <a:moveTo>
                  <a:pt x="0" y="46"/>
                </a:moveTo>
                <a:lnTo>
                  <a:pt x="0" y="35"/>
                </a:lnTo>
                <a:lnTo>
                  <a:pt x="101" y="35"/>
                </a:lnTo>
                <a:lnTo>
                  <a:pt x="101" y="46"/>
                </a:lnTo>
                <a:lnTo>
                  <a:pt x="0" y="46"/>
                </a:lnTo>
                <a:close/>
              </a:path>
            </a:pathLst>
          </a:custGeom>
          <a:solidFill>
            <a:srgbClr val="000000"/>
          </a:solidFill>
          <a:ln w="0">
            <a:solidFill>
              <a:srgbClr val="000000"/>
            </a:solidFill>
            <a:round/>
            <a:headEnd/>
            <a:tailEnd/>
          </a:ln>
        </p:spPr>
        <p:txBody>
          <a:bodyPr/>
          <a:lstStyle/>
          <a:p>
            <a:endParaRPr lang="en-US"/>
          </a:p>
        </p:txBody>
      </p:sp>
      <p:grpSp>
        <p:nvGrpSpPr>
          <p:cNvPr id="12298" name="Group 34"/>
          <p:cNvGrpSpPr>
            <a:grpSpLocks/>
          </p:cNvGrpSpPr>
          <p:nvPr/>
        </p:nvGrpSpPr>
        <p:grpSpPr bwMode="auto">
          <a:xfrm>
            <a:off x="7485063" y="5006975"/>
            <a:ext cx="296862" cy="179388"/>
            <a:chOff x="5070475" y="6326188"/>
            <a:chExt cx="296863" cy="179388"/>
          </a:xfrm>
        </p:grpSpPr>
        <p:sp>
          <p:nvSpPr>
            <p:cNvPr id="12299" name="Freeform 29"/>
            <p:cNvSpPr>
              <a:spLocks/>
            </p:cNvSpPr>
            <p:nvPr/>
          </p:nvSpPr>
          <p:spPr bwMode="auto">
            <a:xfrm>
              <a:off x="5070475" y="6332538"/>
              <a:ext cx="101600" cy="171450"/>
            </a:xfrm>
            <a:custGeom>
              <a:avLst/>
              <a:gdLst>
                <a:gd name="T0" fmla="*/ 2147483647 w 67"/>
                <a:gd name="T1" fmla="*/ 2147483647 h 112"/>
                <a:gd name="T2" fmla="*/ 2147483647 w 67"/>
                <a:gd name="T3" fmla="*/ 2147483647 h 112"/>
                <a:gd name="T4" fmla="*/ 2147483647 w 67"/>
                <a:gd name="T5" fmla="*/ 2147483647 h 112"/>
                <a:gd name="T6" fmla="*/ 2147483647 w 67"/>
                <a:gd name="T7" fmla="*/ 2147483647 h 112"/>
                <a:gd name="T8" fmla="*/ 2147483647 w 67"/>
                <a:gd name="T9" fmla="*/ 2147483647 h 112"/>
                <a:gd name="T10" fmla="*/ 2147483647 w 67"/>
                <a:gd name="T11" fmla="*/ 2147483647 h 112"/>
                <a:gd name="T12" fmla="*/ 2147483647 w 67"/>
                <a:gd name="T13" fmla="*/ 2147483647 h 112"/>
                <a:gd name="T14" fmla="*/ 2147483647 w 67"/>
                <a:gd name="T15" fmla="*/ 2147483647 h 112"/>
                <a:gd name="T16" fmla="*/ 0 w 67"/>
                <a:gd name="T17" fmla="*/ 2147483647 h 112"/>
                <a:gd name="T18" fmla="*/ 0 w 67"/>
                <a:gd name="T19" fmla="*/ 2147483647 h 112"/>
                <a:gd name="T20" fmla="*/ 2147483647 w 67"/>
                <a:gd name="T21" fmla="*/ 2147483647 h 112"/>
                <a:gd name="T22" fmla="*/ 2147483647 w 67"/>
                <a:gd name="T23" fmla="*/ 2147483647 h 112"/>
                <a:gd name="T24" fmla="*/ 2147483647 w 67"/>
                <a:gd name="T25" fmla="*/ 2147483647 h 112"/>
                <a:gd name="T26" fmla="*/ 2147483647 w 67"/>
                <a:gd name="T27" fmla="*/ 2147483647 h 112"/>
                <a:gd name="T28" fmla="*/ 2147483647 w 67"/>
                <a:gd name="T29" fmla="*/ 2147483647 h 112"/>
                <a:gd name="T30" fmla="*/ 2147483647 w 67"/>
                <a:gd name="T31" fmla="*/ 2147483647 h 112"/>
                <a:gd name="T32" fmla="*/ 2147483647 w 67"/>
                <a:gd name="T33" fmla="*/ 2147483647 h 112"/>
                <a:gd name="T34" fmla="*/ 2147483647 w 67"/>
                <a:gd name="T35" fmla="*/ 2147483647 h 112"/>
                <a:gd name="T36" fmla="*/ 2147483647 w 67"/>
                <a:gd name="T37" fmla="*/ 2147483647 h 112"/>
                <a:gd name="T38" fmla="*/ 2147483647 w 67"/>
                <a:gd name="T39" fmla="*/ 2147483647 h 112"/>
                <a:gd name="T40" fmla="*/ 2147483647 w 67"/>
                <a:gd name="T41" fmla="*/ 2147483647 h 112"/>
                <a:gd name="T42" fmla="*/ 2147483647 w 67"/>
                <a:gd name="T43" fmla="*/ 2147483647 h 112"/>
                <a:gd name="T44" fmla="*/ 2147483647 w 67"/>
                <a:gd name="T45" fmla="*/ 2147483647 h 112"/>
                <a:gd name="T46" fmla="*/ 2147483647 w 67"/>
                <a:gd name="T47" fmla="*/ 2147483647 h 112"/>
                <a:gd name="T48" fmla="*/ 2147483647 w 67"/>
                <a:gd name="T49" fmla="*/ 2147483647 h 112"/>
                <a:gd name="T50" fmla="*/ 2147483647 w 67"/>
                <a:gd name="T51" fmla="*/ 2147483647 h 112"/>
                <a:gd name="T52" fmla="*/ 2147483647 w 67"/>
                <a:gd name="T53" fmla="*/ 2147483647 h 112"/>
                <a:gd name="T54" fmla="*/ 2147483647 w 67"/>
                <a:gd name="T55" fmla="*/ 2147483647 h 112"/>
                <a:gd name="T56" fmla="*/ 2147483647 w 67"/>
                <a:gd name="T57" fmla="*/ 2147483647 h 112"/>
                <a:gd name="T58" fmla="*/ 2147483647 w 67"/>
                <a:gd name="T59" fmla="*/ 2147483647 h 112"/>
                <a:gd name="T60" fmla="*/ 2147483647 w 67"/>
                <a:gd name="T61" fmla="*/ 2147483647 h 112"/>
                <a:gd name="T62" fmla="*/ 2147483647 w 67"/>
                <a:gd name="T63" fmla="*/ 2147483647 h 112"/>
                <a:gd name="T64" fmla="*/ 2147483647 w 67"/>
                <a:gd name="T65" fmla="*/ 2147483647 h 112"/>
                <a:gd name="T66" fmla="*/ 2147483647 w 67"/>
                <a:gd name="T67" fmla="*/ 2147483647 h 112"/>
                <a:gd name="T68" fmla="*/ 2147483647 w 67"/>
                <a:gd name="T69" fmla="*/ 2147483647 h 112"/>
                <a:gd name="T70" fmla="*/ 2147483647 w 67"/>
                <a:gd name="T71" fmla="*/ 0 h 112"/>
                <a:gd name="T72" fmla="*/ 2147483647 w 67"/>
                <a:gd name="T73" fmla="*/ 2147483647 h 112"/>
                <a:gd name="T74" fmla="*/ 2147483647 w 67"/>
                <a:gd name="T75" fmla="*/ 2147483647 h 112"/>
                <a:gd name="T76" fmla="*/ 2147483647 w 67"/>
                <a:gd name="T77" fmla="*/ 2147483647 h 112"/>
                <a:gd name="T78" fmla="*/ 2147483647 w 67"/>
                <a:gd name="T79" fmla="*/ 2147483647 h 112"/>
                <a:gd name="T80" fmla="*/ 2147483647 w 67"/>
                <a:gd name="T81" fmla="*/ 2147483647 h 112"/>
                <a:gd name="T82" fmla="*/ 2147483647 w 67"/>
                <a:gd name="T83" fmla="*/ 2147483647 h 112"/>
                <a:gd name="T84" fmla="*/ 2147483647 w 67"/>
                <a:gd name="T85" fmla="*/ 2147483647 h 112"/>
                <a:gd name="T86" fmla="*/ 2147483647 w 67"/>
                <a:gd name="T87" fmla="*/ 2147483647 h 112"/>
                <a:gd name="T88" fmla="*/ 2147483647 w 67"/>
                <a:gd name="T89" fmla="*/ 2147483647 h 112"/>
                <a:gd name="T90" fmla="*/ 2147483647 w 67"/>
                <a:gd name="T91" fmla="*/ 2147483647 h 112"/>
                <a:gd name="T92" fmla="*/ 2147483647 w 67"/>
                <a:gd name="T93" fmla="*/ 2147483647 h 112"/>
                <a:gd name="T94" fmla="*/ 2147483647 w 67"/>
                <a:gd name="T95" fmla="*/ 2147483647 h 112"/>
                <a:gd name="T96" fmla="*/ 2147483647 w 67"/>
                <a:gd name="T97" fmla="*/ 2147483647 h 112"/>
                <a:gd name="T98" fmla="*/ 2147483647 w 67"/>
                <a:gd name="T99" fmla="*/ 2147483647 h 112"/>
                <a:gd name="T100" fmla="*/ 2147483647 w 67"/>
                <a:gd name="T101" fmla="*/ 2147483647 h 1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7"/>
                <a:gd name="T154" fmla="*/ 0 h 112"/>
                <a:gd name="T155" fmla="*/ 67 w 67"/>
                <a:gd name="T156" fmla="*/ 112 h 11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7" h="112">
                  <a:moveTo>
                    <a:pt x="46" y="99"/>
                  </a:moveTo>
                  <a:lnTo>
                    <a:pt x="52" y="99"/>
                  </a:lnTo>
                  <a:lnTo>
                    <a:pt x="56" y="97"/>
                  </a:lnTo>
                  <a:lnTo>
                    <a:pt x="58" y="94"/>
                  </a:lnTo>
                  <a:lnTo>
                    <a:pt x="59" y="92"/>
                  </a:lnTo>
                  <a:lnTo>
                    <a:pt x="60" y="88"/>
                  </a:lnTo>
                  <a:lnTo>
                    <a:pt x="67" y="88"/>
                  </a:lnTo>
                  <a:lnTo>
                    <a:pt x="66" y="112"/>
                  </a:lnTo>
                  <a:lnTo>
                    <a:pt x="0" y="112"/>
                  </a:lnTo>
                  <a:lnTo>
                    <a:pt x="0" y="108"/>
                  </a:lnTo>
                  <a:lnTo>
                    <a:pt x="4" y="100"/>
                  </a:lnTo>
                  <a:lnTo>
                    <a:pt x="9" y="91"/>
                  </a:lnTo>
                  <a:lnTo>
                    <a:pt x="16" y="81"/>
                  </a:lnTo>
                  <a:lnTo>
                    <a:pt x="26" y="70"/>
                  </a:lnTo>
                  <a:lnTo>
                    <a:pt x="34" y="61"/>
                  </a:lnTo>
                  <a:lnTo>
                    <a:pt x="39" y="54"/>
                  </a:lnTo>
                  <a:lnTo>
                    <a:pt x="43" y="49"/>
                  </a:lnTo>
                  <a:lnTo>
                    <a:pt x="46" y="44"/>
                  </a:lnTo>
                  <a:lnTo>
                    <a:pt x="49" y="36"/>
                  </a:lnTo>
                  <a:lnTo>
                    <a:pt x="50" y="29"/>
                  </a:lnTo>
                  <a:lnTo>
                    <a:pt x="50" y="23"/>
                  </a:lnTo>
                  <a:lnTo>
                    <a:pt x="48" y="18"/>
                  </a:lnTo>
                  <a:lnTo>
                    <a:pt x="46" y="14"/>
                  </a:lnTo>
                  <a:lnTo>
                    <a:pt x="42" y="11"/>
                  </a:lnTo>
                  <a:lnTo>
                    <a:pt x="38" y="9"/>
                  </a:lnTo>
                  <a:lnTo>
                    <a:pt x="32" y="8"/>
                  </a:lnTo>
                  <a:lnTo>
                    <a:pt x="25" y="9"/>
                  </a:lnTo>
                  <a:lnTo>
                    <a:pt x="20" y="12"/>
                  </a:lnTo>
                  <a:lnTo>
                    <a:pt x="15" y="18"/>
                  </a:lnTo>
                  <a:lnTo>
                    <a:pt x="12" y="25"/>
                  </a:lnTo>
                  <a:lnTo>
                    <a:pt x="2" y="25"/>
                  </a:lnTo>
                  <a:lnTo>
                    <a:pt x="2" y="9"/>
                  </a:lnTo>
                  <a:lnTo>
                    <a:pt x="11" y="5"/>
                  </a:lnTo>
                  <a:lnTo>
                    <a:pt x="20" y="2"/>
                  </a:lnTo>
                  <a:lnTo>
                    <a:pt x="28" y="1"/>
                  </a:lnTo>
                  <a:lnTo>
                    <a:pt x="36" y="0"/>
                  </a:lnTo>
                  <a:lnTo>
                    <a:pt x="49" y="2"/>
                  </a:lnTo>
                  <a:lnTo>
                    <a:pt x="58" y="7"/>
                  </a:lnTo>
                  <a:lnTo>
                    <a:pt x="64" y="15"/>
                  </a:lnTo>
                  <a:lnTo>
                    <a:pt x="66" y="26"/>
                  </a:lnTo>
                  <a:lnTo>
                    <a:pt x="65" y="34"/>
                  </a:lnTo>
                  <a:lnTo>
                    <a:pt x="63" y="41"/>
                  </a:lnTo>
                  <a:lnTo>
                    <a:pt x="58" y="49"/>
                  </a:lnTo>
                  <a:lnTo>
                    <a:pt x="51" y="57"/>
                  </a:lnTo>
                  <a:lnTo>
                    <a:pt x="46" y="63"/>
                  </a:lnTo>
                  <a:lnTo>
                    <a:pt x="38" y="71"/>
                  </a:lnTo>
                  <a:lnTo>
                    <a:pt x="31" y="79"/>
                  </a:lnTo>
                  <a:lnTo>
                    <a:pt x="25" y="86"/>
                  </a:lnTo>
                  <a:lnTo>
                    <a:pt x="20" y="93"/>
                  </a:lnTo>
                  <a:lnTo>
                    <a:pt x="16" y="99"/>
                  </a:lnTo>
                  <a:lnTo>
                    <a:pt x="46" y="99"/>
                  </a:lnTo>
                  <a:close/>
                </a:path>
              </a:pathLst>
            </a:custGeom>
            <a:solidFill>
              <a:srgbClr val="000000"/>
            </a:solidFill>
            <a:ln w="0">
              <a:solidFill>
                <a:srgbClr val="000000"/>
              </a:solidFill>
              <a:round/>
              <a:headEnd/>
              <a:tailEnd/>
            </a:ln>
          </p:spPr>
          <p:txBody>
            <a:bodyPr/>
            <a:lstStyle/>
            <a:p>
              <a:endParaRPr lang="en-US"/>
            </a:p>
          </p:txBody>
        </p:sp>
        <p:sp>
          <p:nvSpPr>
            <p:cNvPr id="12300" name="Rectangle 30"/>
            <p:cNvSpPr>
              <a:spLocks noChangeArrowheads="1"/>
            </p:cNvSpPr>
            <p:nvPr/>
          </p:nvSpPr>
          <p:spPr bwMode="auto">
            <a:xfrm>
              <a:off x="5208588" y="6473825"/>
              <a:ext cx="23813" cy="30163"/>
            </a:xfrm>
            <a:prstGeom prst="rect">
              <a:avLst/>
            </a:prstGeom>
            <a:solidFill>
              <a:srgbClr val="000000"/>
            </a:solidFill>
            <a:ln w="0">
              <a:solidFill>
                <a:srgbClr val="000000"/>
              </a:solidFill>
              <a:miter lim="800000"/>
              <a:headEnd/>
              <a:tailEnd/>
            </a:ln>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sp>
          <p:nvSpPr>
            <p:cNvPr id="12301" name="Freeform 31"/>
            <p:cNvSpPr>
              <a:spLocks/>
            </p:cNvSpPr>
            <p:nvPr/>
          </p:nvSpPr>
          <p:spPr bwMode="auto">
            <a:xfrm>
              <a:off x="5264150" y="6326188"/>
              <a:ext cx="103188" cy="179388"/>
            </a:xfrm>
            <a:custGeom>
              <a:avLst/>
              <a:gdLst>
                <a:gd name="T0" fmla="*/ 0 w 68"/>
                <a:gd name="T1" fmla="*/ 2147483647 h 117"/>
                <a:gd name="T2" fmla="*/ 0 w 68"/>
                <a:gd name="T3" fmla="*/ 2147483647 h 117"/>
                <a:gd name="T4" fmla="*/ 2147483647 w 68"/>
                <a:gd name="T5" fmla="*/ 2147483647 h 117"/>
                <a:gd name="T6" fmla="*/ 2147483647 w 68"/>
                <a:gd name="T7" fmla="*/ 2147483647 h 117"/>
                <a:gd name="T8" fmla="*/ 2147483647 w 68"/>
                <a:gd name="T9" fmla="*/ 2147483647 h 117"/>
                <a:gd name="T10" fmla="*/ 2147483647 w 68"/>
                <a:gd name="T11" fmla="*/ 2147483647 h 117"/>
                <a:gd name="T12" fmla="*/ 2147483647 w 68"/>
                <a:gd name="T13" fmla="*/ 2147483647 h 117"/>
                <a:gd name="T14" fmla="*/ 2147483647 w 68"/>
                <a:gd name="T15" fmla="*/ 2147483647 h 117"/>
                <a:gd name="T16" fmla="*/ 2147483647 w 68"/>
                <a:gd name="T17" fmla="*/ 2147483647 h 117"/>
                <a:gd name="T18" fmla="*/ 2147483647 w 68"/>
                <a:gd name="T19" fmla="*/ 2147483647 h 117"/>
                <a:gd name="T20" fmla="*/ 2147483647 w 68"/>
                <a:gd name="T21" fmla="*/ 2147483647 h 117"/>
                <a:gd name="T22" fmla="*/ 2147483647 w 68"/>
                <a:gd name="T23" fmla="*/ 2147483647 h 117"/>
                <a:gd name="T24" fmla="*/ 2147483647 w 68"/>
                <a:gd name="T25" fmla="*/ 2147483647 h 117"/>
                <a:gd name="T26" fmla="*/ 2147483647 w 68"/>
                <a:gd name="T27" fmla="*/ 2147483647 h 117"/>
                <a:gd name="T28" fmla="*/ 2147483647 w 68"/>
                <a:gd name="T29" fmla="*/ 2147483647 h 117"/>
                <a:gd name="T30" fmla="*/ 2147483647 w 68"/>
                <a:gd name="T31" fmla="*/ 2147483647 h 117"/>
                <a:gd name="T32" fmla="*/ 2147483647 w 68"/>
                <a:gd name="T33" fmla="*/ 2147483647 h 117"/>
                <a:gd name="T34" fmla="*/ 2147483647 w 68"/>
                <a:gd name="T35" fmla="*/ 2147483647 h 117"/>
                <a:gd name="T36" fmla="*/ 2147483647 w 68"/>
                <a:gd name="T37" fmla="*/ 2147483647 h 117"/>
                <a:gd name="T38" fmla="*/ 2147483647 w 68"/>
                <a:gd name="T39" fmla="*/ 2147483647 h 117"/>
                <a:gd name="T40" fmla="*/ 2147483647 w 68"/>
                <a:gd name="T41" fmla="*/ 2147483647 h 117"/>
                <a:gd name="T42" fmla="*/ 2147483647 w 68"/>
                <a:gd name="T43" fmla="*/ 2147483647 h 117"/>
                <a:gd name="T44" fmla="*/ 2147483647 w 68"/>
                <a:gd name="T45" fmla="*/ 2147483647 h 117"/>
                <a:gd name="T46" fmla="*/ 2147483647 w 68"/>
                <a:gd name="T47" fmla="*/ 2147483647 h 117"/>
                <a:gd name="T48" fmla="*/ 2147483647 w 68"/>
                <a:gd name="T49" fmla="*/ 0 h 117"/>
                <a:gd name="T50" fmla="*/ 2147483647 w 68"/>
                <a:gd name="T51" fmla="*/ 0 h 117"/>
                <a:gd name="T52" fmla="*/ 2147483647 w 68"/>
                <a:gd name="T53" fmla="*/ 2147483647 h 117"/>
                <a:gd name="T54" fmla="*/ 2147483647 w 68"/>
                <a:gd name="T55" fmla="*/ 2147483647 h 117"/>
                <a:gd name="T56" fmla="*/ 2147483647 w 68"/>
                <a:gd name="T57" fmla="*/ 2147483647 h 117"/>
                <a:gd name="T58" fmla="*/ 2147483647 w 68"/>
                <a:gd name="T59" fmla="*/ 2147483647 h 117"/>
                <a:gd name="T60" fmla="*/ 2147483647 w 68"/>
                <a:gd name="T61" fmla="*/ 2147483647 h 117"/>
                <a:gd name="T62" fmla="*/ 2147483647 w 68"/>
                <a:gd name="T63" fmla="*/ 2147483647 h 117"/>
                <a:gd name="T64" fmla="*/ 2147483647 w 68"/>
                <a:gd name="T65" fmla="*/ 2147483647 h 117"/>
                <a:gd name="T66" fmla="*/ 2147483647 w 68"/>
                <a:gd name="T67" fmla="*/ 2147483647 h 117"/>
                <a:gd name="T68" fmla="*/ 2147483647 w 68"/>
                <a:gd name="T69" fmla="*/ 2147483647 h 117"/>
                <a:gd name="T70" fmla="*/ 2147483647 w 68"/>
                <a:gd name="T71" fmla="*/ 2147483647 h 117"/>
                <a:gd name="T72" fmla="*/ 2147483647 w 68"/>
                <a:gd name="T73" fmla="*/ 2147483647 h 117"/>
                <a:gd name="T74" fmla="*/ 2147483647 w 68"/>
                <a:gd name="T75" fmla="*/ 2147483647 h 117"/>
                <a:gd name="T76" fmla="*/ 2147483647 w 68"/>
                <a:gd name="T77" fmla="*/ 2147483647 h 117"/>
                <a:gd name="T78" fmla="*/ 2147483647 w 68"/>
                <a:gd name="T79" fmla="*/ 2147483647 h 117"/>
                <a:gd name="T80" fmla="*/ 2147483647 w 68"/>
                <a:gd name="T81" fmla="*/ 2147483647 h 117"/>
                <a:gd name="T82" fmla="*/ 2147483647 w 68"/>
                <a:gd name="T83" fmla="*/ 2147483647 h 117"/>
                <a:gd name="T84" fmla="*/ 2147483647 w 68"/>
                <a:gd name="T85" fmla="*/ 2147483647 h 117"/>
                <a:gd name="T86" fmla="*/ 2147483647 w 68"/>
                <a:gd name="T87" fmla="*/ 2147483647 h 117"/>
                <a:gd name="T88" fmla="*/ 0 w 68"/>
                <a:gd name="T89" fmla="*/ 2147483647 h 117"/>
                <a:gd name="T90" fmla="*/ 0 w 68"/>
                <a:gd name="T91" fmla="*/ 2147483647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8"/>
                <a:gd name="T139" fmla="*/ 0 h 117"/>
                <a:gd name="T140" fmla="*/ 68 w 68"/>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8" h="117">
                  <a:moveTo>
                    <a:pt x="0" y="111"/>
                  </a:moveTo>
                  <a:lnTo>
                    <a:pt x="0" y="94"/>
                  </a:lnTo>
                  <a:lnTo>
                    <a:pt x="10" y="94"/>
                  </a:lnTo>
                  <a:lnTo>
                    <a:pt x="13" y="101"/>
                  </a:lnTo>
                  <a:lnTo>
                    <a:pt x="17" y="106"/>
                  </a:lnTo>
                  <a:lnTo>
                    <a:pt x="23" y="109"/>
                  </a:lnTo>
                  <a:lnTo>
                    <a:pt x="30" y="110"/>
                  </a:lnTo>
                  <a:lnTo>
                    <a:pt x="40" y="108"/>
                  </a:lnTo>
                  <a:lnTo>
                    <a:pt x="47" y="104"/>
                  </a:lnTo>
                  <a:lnTo>
                    <a:pt x="51" y="95"/>
                  </a:lnTo>
                  <a:lnTo>
                    <a:pt x="52" y="84"/>
                  </a:lnTo>
                  <a:lnTo>
                    <a:pt x="51" y="76"/>
                  </a:lnTo>
                  <a:lnTo>
                    <a:pt x="49" y="70"/>
                  </a:lnTo>
                  <a:lnTo>
                    <a:pt x="46" y="65"/>
                  </a:lnTo>
                  <a:lnTo>
                    <a:pt x="41" y="62"/>
                  </a:lnTo>
                  <a:lnTo>
                    <a:pt x="36" y="60"/>
                  </a:lnTo>
                  <a:lnTo>
                    <a:pt x="30" y="59"/>
                  </a:lnTo>
                  <a:lnTo>
                    <a:pt x="20" y="60"/>
                  </a:lnTo>
                  <a:lnTo>
                    <a:pt x="12" y="62"/>
                  </a:lnTo>
                  <a:lnTo>
                    <a:pt x="5" y="58"/>
                  </a:lnTo>
                  <a:lnTo>
                    <a:pt x="5" y="5"/>
                  </a:lnTo>
                  <a:lnTo>
                    <a:pt x="50" y="5"/>
                  </a:lnTo>
                  <a:lnTo>
                    <a:pt x="54" y="5"/>
                  </a:lnTo>
                  <a:lnTo>
                    <a:pt x="56" y="3"/>
                  </a:lnTo>
                  <a:lnTo>
                    <a:pt x="58" y="0"/>
                  </a:lnTo>
                  <a:lnTo>
                    <a:pt x="64" y="0"/>
                  </a:lnTo>
                  <a:lnTo>
                    <a:pt x="63" y="18"/>
                  </a:lnTo>
                  <a:lnTo>
                    <a:pt x="16" y="18"/>
                  </a:lnTo>
                  <a:lnTo>
                    <a:pt x="16" y="54"/>
                  </a:lnTo>
                  <a:lnTo>
                    <a:pt x="25" y="51"/>
                  </a:lnTo>
                  <a:lnTo>
                    <a:pt x="35" y="50"/>
                  </a:lnTo>
                  <a:lnTo>
                    <a:pt x="44" y="51"/>
                  </a:lnTo>
                  <a:lnTo>
                    <a:pt x="52" y="54"/>
                  </a:lnTo>
                  <a:lnTo>
                    <a:pt x="59" y="59"/>
                  </a:lnTo>
                  <a:lnTo>
                    <a:pt x="64" y="65"/>
                  </a:lnTo>
                  <a:lnTo>
                    <a:pt x="67" y="73"/>
                  </a:lnTo>
                  <a:lnTo>
                    <a:pt x="68" y="82"/>
                  </a:lnTo>
                  <a:lnTo>
                    <a:pt x="67" y="92"/>
                  </a:lnTo>
                  <a:lnTo>
                    <a:pt x="63" y="101"/>
                  </a:lnTo>
                  <a:lnTo>
                    <a:pt x="58" y="108"/>
                  </a:lnTo>
                  <a:lnTo>
                    <a:pt x="50" y="113"/>
                  </a:lnTo>
                  <a:lnTo>
                    <a:pt x="41" y="116"/>
                  </a:lnTo>
                  <a:lnTo>
                    <a:pt x="30" y="117"/>
                  </a:lnTo>
                  <a:lnTo>
                    <a:pt x="15" y="116"/>
                  </a:lnTo>
                  <a:lnTo>
                    <a:pt x="0" y="111"/>
                  </a:lnTo>
                  <a:close/>
                </a:path>
              </a:pathLst>
            </a:custGeom>
            <a:solidFill>
              <a:srgbClr val="000000"/>
            </a:solidFill>
            <a:ln w="0">
              <a:solidFill>
                <a:srgbClr val="000000"/>
              </a:solidFill>
              <a:round/>
              <a:headEnd/>
              <a:tailEnd/>
            </a:ln>
          </p:spPr>
          <p:txBody>
            <a:bodyP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685800"/>
            <a:ext cx="8229600" cy="838200"/>
          </a:xfrm>
        </p:spPr>
        <p:txBody>
          <a:bodyPr/>
          <a:lstStyle/>
          <a:p>
            <a:pPr eaLnBrk="1" hangingPunct="1"/>
            <a:r>
              <a:rPr lang="en-US" altLang="en-US" sz="2800" smtClean="0">
                <a:ea typeface="ＭＳ Ｐゴシック" charset="-128"/>
              </a:rPr>
              <a:t>Example 18.6: The Friedman Test  (cont.)</a:t>
            </a:r>
          </a:p>
        </p:txBody>
      </p:sp>
      <p:sp>
        <p:nvSpPr>
          <p:cNvPr id="38915" name="Content Placeholder 2"/>
          <p:cNvSpPr>
            <a:spLocks noGrp="1"/>
          </p:cNvSpPr>
          <p:nvPr>
            <p:ph idx="1"/>
          </p:nvPr>
        </p:nvSpPr>
        <p:spPr>
          <a:xfrm>
            <a:off x="914400" y="1447800"/>
            <a:ext cx="7772400" cy="1371600"/>
          </a:xfrm>
        </p:spPr>
        <p:txBody>
          <a:bodyPr/>
          <a:lstStyle/>
          <a:p>
            <a:pPr marL="0" indent="0" eaLnBrk="1" hangingPunct="1">
              <a:buNone/>
            </a:pPr>
            <a:r>
              <a:rPr lang="en-US" altLang="en-US" sz="2000" dirty="0" smtClean="0">
                <a:ea typeface="ＭＳ Ｐゴシック" charset="-128"/>
              </a:rPr>
              <a:t>Step 1: Rank scores across each row for each individual participant (least to most)</a:t>
            </a:r>
          </a:p>
        </p:txBody>
      </p:sp>
      <p:sp>
        <p:nvSpPr>
          <p:cNvPr id="3891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B55C035-46D0-416D-B22B-C539840B8927}" type="slidenum">
              <a:rPr lang="en-US" altLang="en-US" smtClean="0">
                <a:solidFill>
                  <a:srgbClr val="898989"/>
                </a:solidFill>
              </a:rPr>
              <a:pPr eaLnBrk="1" hangingPunct="1"/>
              <a:t>30</a:t>
            </a:fld>
            <a:endParaRPr lang="en-US" altLang="en-US" smtClean="0">
              <a:solidFill>
                <a:srgbClr val="898989"/>
              </a:solidFill>
            </a:endParaRPr>
          </a:p>
        </p:txBody>
      </p:sp>
      <p:pic>
        <p:nvPicPr>
          <p:cNvPr id="2" name="Picture 1" descr="Privitera_2e_Table 18.15.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2362200"/>
            <a:ext cx="6836833" cy="3886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itle 1"/>
          <p:cNvSpPr>
            <a:spLocks noGrp="1"/>
          </p:cNvSpPr>
          <p:nvPr>
            <p:ph type="title"/>
          </p:nvPr>
        </p:nvSpPr>
        <p:spPr/>
        <p:txBody>
          <a:bodyPr/>
          <a:lstStyle/>
          <a:p>
            <a:pPr eaLnBrk="1" hangingPunct="1"/>
            <a:r>
              <a:rPr lang="en-US" altLang="en-US" sz="2800" dirty="0" smtClean="0">
                <a:ea typeface="ＭＳ Ｐゴシック" charset="-128"/>
              </a:rPr>
              <a:t>Example 18.6: The Friedman Test  (cont.)</a:t>
            </a:r>
          </a:p>
        </p:txBody>
      </p:sp>
      <p:sp>
        <p:nvSpPr>
          <p:cNvPr id="2055" name="Content Placeholder 2"/>
          <p:cNvSpPr>
            <a:spLocks noGrp="1"/>
          </p:cNvSpPr>
          <p:nvPr>
            <p:ph idx="1"/>
          </p:nvPr>
        </p:nvSpPr>
        <p:spPr>
          <a:xfrm>
            <a:off x="533400" y="1641475"/>
            <a:ext cx="3733800" cy="4530725"/>
          </a:xfrm>
        </p:spPr>
        <p:txBody>
          <a:bodyPr/>
          <a:lstStyle/>
          <a:p>
            <a:pPr marL="0" indent="0" eaLnBrk="1" hangingPunct="1">
              <a:buNone/>
            </a:pPr>
            <a:r>
              <a:rPr lang="en-US" altLang="en-US" sz="2000" dirty="0" smtClean="0">
                <a:ea typeface="ＭＳ Ｐゴシック" charset="-128"/>
              </a:rPr>
              <a:t>Step 2: Sum the ranks for each group</a:t>
            </a:r>
          </a:p>
          <a:p>
            <a:pPr lvl="1" eaLnBrk="1" hangingPunct="1"/>
            <a:r>
              <a:rPr lang="en-US" altLang="en-US" sz="1800" dirty="0" smtClean="0"/>
              <a:t>Once all scores are ranked, sum the ranks in each group</a:t>
            </a:r>
          </a:p>
          <a:p>
            <a:pPr lvl="1" eaLnBrk="1" hangingPunct="1"/>
            <a:r>
              <a:rPr lang="en-US" altLang="en-US" sz="1800" dirty="0" smtClean="0"/>
              <a:t>In Table 18.15b, this means that you sum down the columns</a:t>
            </a:r>
          </a:p>
          <a:p>
            <a:pPr lvl="1" eaLnBrk="1" hangingPunct="1"/>
            <a:r>
              <a:rPr lang="en-US" altLang="en-US" sz="1800" dirty="0" smtClean="0"/>
              <a:t>The sum of ranks will be used to compute the test statistic</a:t>
            </a:r>
          </a:p>
        </p:txBody>
      </p:sp>
      <p:sp>
        <p:nvSpPr>
          <p:cNvPr id="2057" name="Content Placeholder 2"/>
          <p:cNvSpPr txBox="1">
            <a:spLocks/>
          </p:cNvSpPr>
          <p:nvPr/>
        </p:nvSpPr>
        <p:spPr bwMode="auto">
          <a:xfrm>
            <a:off x="4572000" y="1600200"/>
            <a:ext cx="3733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a:spcBef>
                <a:spcPct val="20000"/>
              </a:spcBef>
              <a:buSzPct val="90000"/>
            </a:pPr>
            <a:r>
              <a:rPr lang="en-US" altLang="en-US" sz="2000" dirty="0" smtClean="0"/>
              <a:t>Step </a:t>
            </a:r>
            <a:r>
              <a:rPr lang="en-US" altLang="en-US" sz="2000" dirty="0"/>
              <a:t>3: Compute the test statistic</a:t>
            </a:r>
          </a:p>
          <a:p>
            <a:pPr lvl="1">
              <a:spcBef>
                <a:spcPct val="20000"/>
              </a:spcBef>
              <a:buClr>
                <a:schemeClr val="accent2"/>
              </a:buClr>
              <a:buSzPct val="75000"/>
              <a:buFont typeface="Arial" charset="0"/>
              <a:buChar char="•"/>
            </a:pPr>
            <a:r>
              <a:rPr lang="en-US" altLang="en-US" dirty="0"/>
              <a:t> </a:t>
            </a:r>
          </a:p>
          <a:p>
            <a:pPr lvl="1">
              <a:spcBef>
                <a:spcPct val="20000"/>
              </a:spcBef>
              <a:buClr>
                <a:schemeClr val="accent2"/>
              </a:buClr>
              <a:buSzPct val="75000"/>
              <a:buFont typeface="Arial" charset="0"/>
              <a:buChar char="•"/>
            </a:pPr>
            <a:r>
              <a:rPr lang="en-US" altLang="en-US" dirty="0"/>
              <a:t> </a:t>
            </a:r>
          </a:p>
          <a:p>
            <a:pPr lvl="1">
              <a:spcBef>
                <a:spcPct val="20000"/>
              </a:spcBef>
              <a:buClr>
                <a:schemeClr val="accent2"/>
              </a:buClr>
              <a:buSzPct val="75000"/>
              <a:buFont typeface="Arial" charset="0"/>
              <a:buChar char="•"/>
            </a:pPr>
            <a:endParaRPr lang="en-US" altLang="en-US" dirty="0"/>
          </a:p>
          <a:p>
            <a:pPr lvl="1">
              <a:spcBef>
                <a:spcPct val="20000"/>
              </a:spcBef>
              <a:buClr>
                <a:schemeClr val="accent2"/>
              </a:buClr>
              <a:buSzPct val="75000"/>
              <a:buFont typeface="Arial" charset="0"/>
              <a:buChar char="•"/>
            </a:pPr>
            <a:r>
              <a:rPr lang="en-US" altLang="en-US" dirty="0" smtClean="0">
                <a:solidFill>
                  <a:schemeClr val="accent2"/>
                </a:solidFill>
              </a:rPr>
              <a:t>  </a:t>
            </a:r>
            <a:endParaRPr lang="en-US" altLang="en-US" dirty="0">
              <a:solidFill>
                <a:schemeClr val="accent2"/>
              </a:solidFill>
            </a:endParaRPr>
          </a:p>
          <a:p>
            <a:pPr lvl="1">
              <a:spcBef>
                <a:spcPct val="20000"/>
              </a:spcBef>
              <a:buClr>
                <a:schemeClr val="accent2"/>
              </a:buClr>
              <a:buSzPct val="75000"/>
              <a:buFont typeface="Arial" charset="0"/>
              <a:buChar char="•"/>
            </a:pPr>
            <a:r>
              <a:rPr lang="en-US" altLang="en-US" dirty="0" smtClean="0">
                <a:solidFill>
                  <a:schemeClr val="accent2"/>
                </a:solidFill>
              </a:rPr>
              <a:t>              </a:t>
            </a:r>
            <a:endParaRPr lang="en-US" altLang="en-US" dirty="0">
              <a:solidFill>
                <a:schemeClr val="accent2"/>
              </a:solidFill>
            </a:endParaRPr>
          </a:p>
          <a:p>
            <a:pPr lvl="1">
              <a:spcBef>
                <a:spcPct val="20000"/>
              </a:spcBef>
              <a:buClr>
                <a:schemeClr val="accent2"/>
              </a:buClr>
              <a:buSzPct val="75000"/>
              <a:buFont typeface="Arial" charset="0"/>
              <a:buChar char="•"/>
            </a:pPr>
            <a:r>
              <a:rPr lang="en-US" altLang="en-US" dirty="0" err="1">
                <a:solidFill>
                  <a:schemeClr val="accent2"/>
                </a:solidFill>
              </a:rPr>
              <a:t>df</a:t>
            </a:r>
            <a:r>
              <a:rPr lang="en-US" altLang="en-US" dirty="0">
                <a:solidFill>
                  <a:schemeClr val="accent2"/>
                </a:solidFill>
              </a:rPr>
              <a:t> are </a:t>
            </a:r>
          </a:p>
          <a:p>
            <a:pPr lvl="1">
              <a:spcBef>
                <a:spcPct val="20000"/>
              </a:spcBef>
              <a:buClr>
                <a:schemeClr val="accent2"/>
              </a:buClr>
              <a:buSzPct val="75000"/>
              <a:buFont typeface="Arial" charset="0"/>
              <a:buChar char="•"/>
            </a:pPr>
            <a:r>
              <a:rPr lang="en-US" altLang="en-US" dirty="0">
                <a:solidFill>
                  <a:schemeClr val="accent2"/>
                </a:solidFill>
              </a:rPr>
              <a:t>Critical value is 5.99</a:t>
            </a:r>
          </a:p>
          <a:p>
            <a:pPr lvl="1">
              <a:spcBef>
                <a:spcPct val="20000"/>
              </a:spcBef>
              <a:buClr>
                <a:schemeClr val="accent2"/>
              </a:buClr>
              <a:buSzPct val="75000"/>
              <a:buFont typeface="Arial" charset="0"/>
              <a:buChar char="•"/>
            </a:pPr>
            <a:r>
              <a:rPr lang="en-US" altLang="en-US" dirty="0">
                <a:solidFill>
                  <a:schemeClr val="accent2"/>
                </a:solidFill>
              </a:rPr>
              <a:t>Test statistic of 2.658 does not exceed the critical value of 5.99</a:t>
            </a:r>
          </a:p>
          <a:p>
            <a:pPr lvl="1">
              <a:spcBef>
                <a:spcPct val="20000"/>
              </a:spcBef>
              <a:buClr>
                <a:schemeClr val="accent2"/>
              </a:buClr>
              <a:buSzPct val="75000"/>
              <a:buFont typeface="Arial" charset="0"/>
              <a:buChar char="•"/>
            </a:pPr>
            <a:r>
              <a:rPr lang="en-US" altLang="en-US" dirty="0">
                <a:solidFill>
                  <a:schemeClr val="accent2"/>
                </a:solidFill>
              </a:rPr>
              <a:t>Retain the null hypothesis</a:t>
            </a:r>
          </a:p>
        </p:txBody>
      </p:sp>
      <p:graphicFrame>
        <p:nvGraphicFramePr>
          <p:cNvPr id="2050" name="Object 2"/>
          <p:cNvGraphicFramePr>
            <a:graphicFrameLocks noChangeAspect="1"/>
          </p:cNvGraphicFramePr>
          <p:nvPr/>
        </p:nvGraphicFramePr>
        <p:xfrm>
          <a:off x="5410200" y="2209800"/>
          <a:ext cx="2241550" cy="457200"/>
        </p:xfrm>
        <a:graphic>
          <a:graphicData uri="http://schemas.openxmlformats.org/presentationml/2006/ole">
            <mc:AlternateContent xmlns:mc="http://schemas.openxmlformats.org/markup-compatibility/2006">
              <mc:Choice xmlns:v="urn:schemas-microsoft-com:vml" Requires="v">
                <p:oleObj spid="_x0000_s2392" name="Equation" r:id="rId4" imgW="1930400" imgH="393700" progId="Equation.3">
                  <p:embed/>
                </p:oleObj>
              </mc:Choice>
              <mc:Fallback>
                <p:oleObj name="Equation" r:id="rId4" imgW="1930400" imgH="3937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209800"/>
                        <a:ext cx="224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5334000" y="2667000"/>
          <a:ext cx="3598863" cy="457200"/>
        </p:xfrm>
        <a:graphic>
          <a:graphicData uri="http://schemas.openxmlformats.org/presentationml/2006/ole">
            <mc:AlternateContent xmlns:mc="http://schemas.openxmlformats.org/markup-compatibility/2006">
              <mc:Choice xmlns:v="urn:schemas-microsoft-com:vml" Requires="v">
                <p:oleObj spid="_x0000_s2393" name="Equation" r:id="rId6" imgW="3098800" imgH="393700" progId="Equation.3">
                  <p:embed/>
                </p:oleObj>
              </mc:Choice>
              <mc:Fallback>
                <p:oleObj name="Equation" r:id="rId6" imgW="3098800" imgH="3937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2667000"/>
                        <a:ext cx="359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58"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D8C05DD-A7C9-4651-920C-659EF54D2611}" type="slidenum">
              <a:rPr lang="en-US" altLang="en-US" smtClean="0">
                <a:solidFill>
                  <a:srgbClr val="898989"/>
                </a:solidFill>
              </a:rPr>
              <a:pPr eaLnBrk="1" hangingPunct="1"/>
              <a:t>31</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80479225"/>
              </p:ext>
            </p:extLst>
          </p:nvPr>
        </p:nvGraphicFramePr>
        <p:xfrm>
          <a:off x="5334000" y="3200399"/>
          <a:ext cx="1828800" cy="465513"/>
        </p:xfrm>
        <a:graphic>
          <a:graphicData uri="http://schemas.openxmlformats.org/presentationml/2006/ole">
            <mc:AlternateContent xmlns:mc="http://schemas.openxmlformats.org/markup-compatibility/2006">
              <mc:Choice xmlns:v="urn:schemas-microsoft-com:vml" Requires="v">
                <p:oleObj spid="_x0000_s2394" name="Equation" r:id="rId8" imgW="1397000" imgH="355600" progId="Equation.DSMT4">
                  <p:embed/>
                </p:oleObj>
              </mc:Choice>
              <mc:Fallback>
                <p:oleObj name="Equation" r:id="rId8" imgW="1397000" imgH="355600" progId="Equation.DSMT4">
                  <p:embed/>
                  <p:pic>
                    <p:nvPicPr>
                      <p:cNvPr id="0" name=""/>
                      <p:cNvPicPr/>
                      <p:nvPr/>
                    </p:nvPicPr>
                    <p:blipFill>
                      <a:blip r:embed="rId9"/>
                      <a:stretch>
                        <a:fillRect/>
                      </a:stretch>
                    </p:blipFill>
                    <p:spPr>
                      <a:xfrm>
                        <a:off x="5334000" y="3200399"/>
                        <a:ext cx="1828800" cy="465513"/>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880649352"/>
              </p:ext>
            </p:extLst>
          </p:nvPr>
        </p:nvGraphicFramePr>
        <p:xfrm>
          <a:off x="5334000" y="3657600"/>
          <a:ext cx="2057400" cy="273106"/>
        </p:xfrm>
        <a:graphic>
          <a:graphicData uri="http://schemas.openxmlformats.org/presentationml/2006/ole">
            <mc:AlternateContent xmlns:mc="http://schemas.openxmlformats.org/markup-compatibility/2006">
              <mc:Choice xmlns:v="urn:schemas-microsoft-com:vml" Requires="v">
                <p:oleObj spid="_x0000_s2395" name="Equation" r:id="rId10" imgW="1435100" imgH="190500" progId="Equation.DSMT4">
                  <p:embed/>
                </p:oleObj>
              </mc:Choice>
              <mc:Fallback>
                <p:oleObj name="Equation" r:id="rId10" imgW="1435100" imgH="190500" progId="Equation.DSMT4">
                  <p:embed/>
                  <p:pic>
                    <p:nvPicPr>
                      <p:cNvPr id="0" name=""/>
                      <p:cNvPicPr/>
                      <p:nvPr/>
                    </p:nvPicPr>
                    <p:blipFill>
                      <a:blip r:embed="rId11"/>
                      <a:stretch>
                        <a:fillRect/>
                      </a:stretch>
                    </p:blipFill>
                    <p:spPr>
                      <a:xfrm>
                        <a:off x="5334000" y="3657600"/>
                        <a:ext cx="2057400" cy="273106"/>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879496411"/>
              </p:ext>
            </p:extLst>
          </p:nvPr>
        </p:nvGraphicFramePr>
        <p:xfrm>
          <a:off x="6096000" y="3962400"/>
          <a:ext cx="762000" cy="239486"/>
        </p:xfrm>
        <a:graphic>
          <a:graphicData uri="http://schemas.openxmlformats.org/presentationml/2006/ole">
            <mc:AlternateContent xmlns:mc="http://schemas.openxmlformats.org/markup-compatibility/2006">
              <mc:Choice xmlns:v="urn:schemas-microsoft-com:vml" Requires="v">
                <p:oleObj spid="_x0000_s2396" name="Equation" r:id="rId12" imgW="444500" imgH="139700" progId="Equation.DSMT4">
                  <p:embed/>
                </p:oleObj>
              </mc:Choice>
              <mc:Fallback>
                <p:oleObj name="Equation" r:id="rId12" imgW="444500" imgH="139700" progId="Equation.DSMT4">
                  <p:embed/>
                  <p:pic>
                    <p:nvPicPr>
                      <p:cNvPr id="0" name=""/>
                      <p:cNvPicPr/>
                      <p:nvPr/>
                    </p:nvPicPr>
                    <p:blipFill>
                      <a:blip r:embed="rId13"/>
                      <a:stretch>
                        <a:fillRect/>
                      </a:stretch>
                    </p:blipFill>
                    <p:spPr>
                      <a:xfrm>
                        <a:off x="6096000" y="3962400"/>
                        <a:ext cx="762000" cy="239486"/>
                      </a:xfrm>
                      <a:prstGeom prst="rect">
                        <a:avLst/>
                      </a:prstGeom>
                    </p:spPr>
                  </p:pic>
                </p:oleObj>
              </mc:Fallback>
            </mc:AlternateContent>
          </a:graphicData>
        </a:graphic>
      </p:graphicFrame>
      <p:sp>
        <p:nvSpPr>
          <p:cNvPr id="5" name="TextBox 4"/>
          <p:cNvSpPr txBox="1"/>
          <p:nvPr/>
        </p:nvSpPr>
        <p:spPr>
          <a:xfrm>
            <a:off x="1143000" y="5867400"/>
            <a:ext cx="4114800" cy="646331"/>
          </a:xfrm>
          <a:prstGeom prst="rect">
            <a:avLst/>
          </a:prstGeom>
          <a:noFill/>
        </p:spPr>
        <p:txBody>
          <a:bodyPr wrap="square" rtlCol="0">
            <a:spAutoFit/>
          </a:bodyPr>
          <a:lstStyle/>
          <a:p>
            <a:r>
              <a:rPr lang="en-US" dirty="0" smtClean="0"/>
              <a:t>See</a:t>
            </a:r>
            <a:r>
              <a:rPr lang="en-US" dirty="0"/>
              <a:t> “Upper Critical Values for the Friedman </a:t>
            </a:r>
            <a:r>
              <a:rPr lang="en-US" dirty="0" err="1"/>
              <a:t>Test.pdf</a:t>
            </a:r>
            <a:r>
              <a:rPr lang="en-US" dirty="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dirty="0" smtClean="0">
                <a:ea typeface="ＭＳ Ｐゴシック" charset="-128"/>
              </a:rPr>
              <a:t>The Friedman Test (cont.)</a:t>
            </a:r>
          </a:p>
        </p:txBody>
      </p:sp>
      <p:sp>
        <p:nvSpPr>
          <p:cNvPr id="39939" name="Content Placeholder 2"/>
          <p:cNvSpPr>
            <a:spLocks noGrp="1"/>
          </p:cNvSpPr>
          <p:nvPr>
            <p:ph idx="1"/>
          </p:nvPr>
        </p:nvSpPr>
        <p:spPr/>
        <p:txBody>
          <a:bodyPr/>
          <a:lstStyle/>
          <a:p>
            <a:pPr marL="0" indent="0" eaLnBrk="1" hangingPunct="1">
              <a:buNone/>
            </a:pPr>
            <a:r>
              <a:rPr lang="en-US" altLang="en-US" dirty="0" smtClean="0">
                <a:ea typeface="ＭＳ Ｐゴシック" charset="-128"/>
              </a:rPr>
              <a:t>Interpretation of the Test Statistic</a:t>
            </a:r>
          </a:p>
          <a:p>
            <a:pPr marL="0" indent="0" eaLnBrk="1" hangingPunct="1">
              <a:buNone/>
            </a:pPr>
            <a:endParaRPr lang="en-US" altLang="en-US" dirty="0" smtClean="0">
              <a:ea typeface="ＭＳ Ｐゴシック" charset="-128"/>
            </a:endParaRPr>
          </a:p>
          <a:p>
            <a:pPr lvl="1" eaLnBrk="1" hangingPunct="1"/>
            <a:r>
              <a:rPr lang="en-US" altLang="en-US" dirty="0" smtClean="0"/>
              <a:t>The more consistent the ranks, the larger the differences will be in the total ranks for each group and the more likely we are to reject the null hypothesis</a:t>
            </a:r>
          </a:p>
          <a:p>
            <a:pPr lvl="1" eaLnBrk="1" hangingPunct="1"/>
            <a:r>
              <a:rPr lang="en-US" altLang="en-US" dirty="0" smtClean="0"/>
              <a:t>Larger values of      reflect larger differences between groups, meaning that larger values of       are less likely to occur if the null hypothesis is true</a:t>
            </a:r>
          </a:p>
        </p:txBody>
      </p:sp>
      <p:sp>
        <p:nvSpPr>
          <p:cNvPr id="3994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CBDEB61-7EDA-4204-A857-811E54C03A68}" type="slidenum">
              <a:rPr lang="en-US" altLang="en-US" smtClean="0">
                <a:solidFill>
                  <a:srgbClr val="898989"/>
                </a:solidFill>
              </a:rPr>
              <a:pPr eaLnBrk="1" hangingPunct="1"/>
              <a:t>32</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146404752"/>
              </p:ext>
            </p:extLst>
          </p:nvPr>
        </p:nvGraphicFramePr>
        <p:xfrm>
          <a:off x="4648200" y="4027713"/>
          <a:ext cx="304800" cy="391887"/>
        </p:xfrm>
        <a:graphic>
          <a:graphicData uri="http://schemas.openxmlformats.org/presentationml/2006/ole">
            <mc:AlternateContent xmlns:mc="http://schemas.openxmlformats.org/markup-compatibility/2006">
              <mc:Choice xmlns:v="urn:schemas-microsoft-com:vml" Requires="v">
                <p:oleObj spid="_x0000_s6277" name="Equation" r:id="rId4" imgW="177800" imgH="228600" progId="Equation.DSMT4">
                  <p:embed/>
                </p:oleObj>
              </mc:Choice>
              <mc:Fallback>
                <p:oleObj name="Equation" r:id="rId4" imgW="177800" imgH="228600" progId="Equation.DSMT4">
                  <p:embed/>
                  <p:pic>
                    <p:nvPicPr>
                      <p:cNvPr id="0" name=""/>
                      <p:cNvPicPr/>
                      <p:nvPr/>
                    </p:nvPicPr>
                    <p:blipFill>
                      <a:blip r:embed="rId5"/>
                      <a:stretch>
                        <a:fillRect/>
                      </a:stretch>
                    </p:blipFill>
                    <p:spPr>
                      <a:xfrm>
                        <a:off x="4648200" y="4027713"/>
                        <a:ext cx="304800" cy="391887"/>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78913710"/>
              </p:ext>
            </p:extLst>
          </p:nvPr>
        </p:nvGraphicFramePr>
        <p:xfrm>
          <a:off x="3200400" y="3733800"/>
          <a:ext cx="304800" cy="391886"/>
        </p:xfrm>
        <a:graphic>
          <a:graphicData uri="http://schemas.openxmlformats.org/presentationml/2006/ole">
            <mc:AlternateContent xmlns:mc="http://schemas.openxmlformats.org/markup-compatibility/2006">
              <mc:Choice xmlns:v="urn:schemas-microsoft-com:vml" Requires="v">
                <p:oleObj spid="_x0000_s6278" name="Equation" r:id="rId6" imgW="177800" imgH="228600" progId="Equation.DSMT4">
                  <p:embed/>
                </p:oleObj>
              </mc:Choice>
              <mc:Fallback>
                <p:oleObj name="Equation" r:id="rId6" imgW="177800" imgH="228600" progId="Equation.DSMT4">
                  <p:embed/>
                  <p:pic>
                    <p:nvPicPr>
                      <p:cNvPr id="0" name=""/>
                      <p:cNvPicPr/>
                      <p:nvPr/>
                    </p:nvPicPr>
                    <p:blipFill>
                      <a:blip r:embed="rId7"/>
                      <a:stretch>
                        <a:fillRect/>
                      </a:stretch>
                    </p:blipFill>
                    <p:spPr>
                      <a:xfrm>
                        <a:off x="3200400" y="3733800"/>
                        <a:ext cx="304800" cy="391886"/>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1066800"/>
            <a:ext cx="8229600" cy="838200"/>
          </a:xfrm>
        </p:spPr>
        <p:txBody>
          <a:bodyPr/>
          <a:lstStyle/>
          <a:p>
            <a:pPr eaLnBrk="1" hangingPunct="1"/>
            <a:r>
              <a:rPr lang="en-US" altLang="en-US" smtClean="0">
                <a:ea typeface="ＭＳ Ｐゴシック" charset="-128"/>
              </a:rPr>
              <a:t>APA in Focus: Reporting the Nonparametric Tests</a:t>
            </a:r>
          </a:p>
        </p:txBody>
      </p:sp>
      <p:sp>
        <p:nvSpPr>
          <p:cNvPr id="40963" name="Content Placeholder 2"/>
          <p:cNvSpPr>
            <a:spLocks noGrp="1"/>
          </p:cNvSpPr>
          <p:nvPr>
            <p:ph idx="1"/>
          </p:nvPr>
        </p:nvSpPr>
        <p:spPr>
          <a:xfrm>
            <a:off x="457200" y="2209800"/>
            <a:ext cx="8229600" cy="3962400"/>
          </a:xfrm>
        </p:spPr>
        <p:txBody>
          <a:bodyPr/>
          <a:lstStyle/>
          <a:p>
            <a:pPr eaLnBrk="1" hangingPunct="1"/>
            <a:r>
              <a:rPr lang="en-US" altLang="en-US" sz="2400" smtClean="0">
                <a:ea typeface="ＭＳ Ｐゴシック" charset="-128"/>
              </a:rPr>
              <a:t>To summarize any nonparametric test, report the test statistic, </a:t>
            </a:r>
            <a:r>
              <a:rPr lang="en-US" altLang="en-US" sz="2400" i="1" smtClean="0">
                <a:ea typeface="ＭＳ Ｐゴシック" charset="-128"/>
              </a:rPr>
              <a:t>df</a:t>
            </a:r>
            <a:r>
              <a:rPr lang="en-US" altLang="en-US" sz="2400" smtClean="0">
                <a:ea typeface="ＭＳ Ｐゴシック" charset="-128"/>
              </a:rPr>
              <a:t> (if applicable), and the </a:t>
            </a:r>
            <a:r>
              <a:rPr lang="en-US" altLang="en-US" sz="2400" i="1" smtClean="0">
                <a:ea typeface="ＭＳ Ｐゴシック" charset="-128"/>
              </a:rPr>
              <a:t>p</a:t>
            </a:r>
            <a:r>
              <a:rPr lang="en-US" altLang="en-US" sz="2400" smtClean="0">
                <a:ea typeface="ＭＳ Ｐゴシック" charset="-128"/>
              </a:rPr>
              <a:t> value</a:t>
            </a:r>
          </a:p>
          <a:p>
            <a:pPr eaLnBrk="1" hangingPunct="1"/>
            <a:r>
              <a:rPr lang="en-US" altLang="en-US" sz="2400" i="1" smtClean="0">
                <a:ea typeface="ＭＳ Ｐゴシック" charset="-128"/>
              </a:rPr>
              <a:t>df</a:t>
            </a:r>
            <a:r>
              <a:rPr lang="en-US" altLang="en-US" sz="2400" smtClean="0">
                <a:ea typeface="ＭＳ Ｐゴシック" charset="-128"/>
              </a:rPr>
              <a:t> would be applicable for the Friedman test and Kruskal-Wallis </a:t>
            </a:r>
            <a:r>
              <a:rPr lang="en-US" altLang="en-US" sz="2400" i="1" smtClean="0">
                <a:ea typeface="ＭＳ Ｐゴシック" charset="-128"/>
              </a:rPr>
              <a:t>H</a:t>
            </a:r>
            <a:r>
              <a:rPr lang="en-US" altLang="en-US" sz="2400" smtClean="0">
                <a:ea typeface="ＭＳ Ｐゴシック" charset="-128"/>
              </a:rPr>
              <a:t> test</a:t>
            </a:r>
          </a:p>
          <a:p>
            <a:pPr eaLnBrk="1" hangingPunct="1"/>
            <a:r>
              <a:rPr lang="en-US" altLang="en-US" sz="2400" smtClean="0">
                <a:ea typeface="ＭＳ Ｐゴシック" charset="-128"/>
              </a:rPr>
              <a:t>The sign test, Wilcoxon signed-ranked T test, and Mann-Whitney </a:t>
            </a:r>
            <a:r>
              <a:rPr lang="en-US" altLang="en-US" sz="2400" i="1" smtClean="0">
                <a:ea typeface="ＭＳ Ｐゴシック" charset="-128"/>
              </a:rPr>
              <a:t>U</a:t>
            </a:r>
            <a:r>
              <a:rPr lang="en-US" altLang="en-US" sz="2400" smtClean="0">
                <a:ea typeface="ＭＳ Ｐゴシック" charset="-128"/>
              </a:rPr>
              <a:t> test can be computed two ways because each has a normal approximation alternative with large samples</a:t>
            </a:r>
          </a:p>
          <a:p>
            <a:pPr lvl="1" eaLnBrk="1" hangingPunct="1"/>
            <a:r>
              <a:rPr lang="en-US" altLang="en-US" sz="2200" smtClean="0"/>
              <a:t>You can report the original test statistic or the </a:t>
            </a:r>
            <a:r>
              <a:rPr lang="en-US" altLang="en-US" sz="2200" i="1" smtClean="0"/>
              <a:t>z </a:t>
            </a:r>
            <a:r>
              <a:rPr lang="en-US" altLang="en-US" sz="2200" smtClean="0"/>
              <a:t>score for the normal approximation of these tests</a:t>
            </a:r>
          </a:p>
        </p:txBody>
      </p:sp>
      <p:sp>
        <p:nvSpPr>
          <p:cNvPr id="409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D15AA21-D5BB-45BC-A2E2-4B77762F2257}" type="slidenum">
              <a:rPr lang="en-US" altLang="en-US" smtClean="0">
                <a:solidFill>
                  <a:srgbClr val="898989"/>
                </a:solidFill>
              </a:rPr>
              <a:pPr eaLnBrk="1" hangingPunct="1"/>
              <a:t>33</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1066800"/>
            <a:ext cx="8229600" cy="838200"/>
          </a:xfrm>
        </p:spPr>
        <p:txBody>
          <a:bodyPr/>
          <a:lstStyle/>
          <a:p>
            <a:pPr eaLnBrk="1" hangingPunct="1"/>
            <a:r>
              <a:rPr lang="en-US" altLang="en-US" smtClean="0">
                <a:ea typeface="ＭＳ Ｐゴシック" charset="-128"/>
              </a:rPr>
              <a:t>APA in Focus: Reporting the Nonparametric Tests</a:t>
            </a:r>
          </a:p>
        </p:txBody>
      </p:sp>
      <p:sp>
        <p:nvSpPr>
          <p:cNvPr id="40963" name="Content Placeholder 2"/>
          <p:cNvSpPr>
            <a:spLocks noGrp="1"/>
          </p:cNvSpPr>
          <p:nvPr>
            <p:ph idx="1"/>
          </p:nvPr>
        </p:nvSpPr>
        <p:spPr>
          <a:xfrm>
            <a:off x="457200" y="2209800"/>
            <a:ext cx="8229600" cy="3962400"/>
          </a:xfrm>
        </p:spPr>
        <p:txBody>
          <a:bodyPr/>
          <a:lstStyle/>
          <a:p>
            <a:pPr eaLnBrk="1" hangingPunct="1"/>
            <a:r>
              <a:rPr lang="en-US" altLang="en-US" sz="2200" dirty="0"/>
              <a:t>3.9. User preference </a:t>
            </a:r>
            <a:endParaRPr lang="en-US" altLang="en-US" sz="2200" dirty="0" smtClean="0"/>
          </a:p>
          <a:p>
            <a:pPr eaLnBrk="1" hangingPunct="1"/>
            <a:r>
              <a:rPr lang="en-US" altLang="en-US" sz="2200" dirty="0" smtClean="0"/>
              <a:t>“At </a:t>
            </a:r>
            <a:r>
              <a:rPr lang="en-US" altLang="en-US" sz="2200" dirty="0"/>
              <a:t>the end of the experiment, we asked participants to report their opinions on the various texting approaches. </a:t>
            </a:r>
            <a:r>
              <a:rPr lang="en-US" altLang="en-US" sz="2200" b="1" u="sng" dirty="0"/>
              <a:t>Binomial sign tests</a:t>
            </a:r>
            <a:r>
              <a:rPr lang="en-US" altLang="en-US" sz="2200" dirty="0"/>
              <a:t> were used to compare participants’ preferences. Eighteen participants considered manual texting to be the most distracting, while seven considered speech-based texting with the smartphone to be more distracting</a:t>
            </a:r>
            <a:r>
              <a:rPr lang="en-US" altLang="en-US" sz="2200" b="1" i="1" u="sng" dirty="0"/>
              <a:t>, p &gt; 0.250</a:t>
            </a:r>
            <a:r>
              <a:rPr lang="en-US" altLang="en-US" sz="2200" dirty="0"/>
              <a:t>. </a:t>
            </a:r>
            <a:endParaRPr lang="en-US" altLang="en-US" sz="2200" dirty="0" smtClean="0"/>
          </a:p>
        </p:txBody>
      </p:sp>
      <p:sp>
        <p:nvSpPr>
          <p:cNvPr id="409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D15AA21-D5BB-45BC-A2E2-4B77762F2257}" type="slidenum">
              <a:rPr lang="en-US" altLang="en-US" smtClean="0">
                <a:solidFill>
                  <a:srgbClr val="898989"/>
                </a:solidFill>
              </a:rPr>
              <a:pPr eaLnBrk="1" hangingPunct="1"/>
              <a:t>34</a:t>
            </a:fld>
            <a:endParaRPr lang="en-US" altLang="en-US" smtClean="0">
              <a:solidFill>
                <a:srgbClr val="898989"/>
              </a:solidFill>
            </a:endParaRPr>
          </a:p>
        </p:txBody>
      </p:sp>
      <p:sp>
        <p:nvSpPr>
          <p:cNvPr id="2" name="TextBox 1"/>
          <p:cNvSpPr txBox="1"/>
          <p:nvPr/>
        </p:nvSpPr>
        <p:spPr>
          <a:xfrm>
            <a:off x="762000" y="5029200"/>
            <a:ext cx="7543800" cy="1200329"/>
          </a:xfrm>
          <a:prstGeom prst="rect">
            <a:avLst/>
          </a:prstGeom>
          <a:noFill/>
        </p:spPr>
        <p:txBody>
          <a:bodyPr wrap="square" rtlCol="0">
            <a:spAutoFit/>
          </a:bodyPr>
          <a:lstStyle/>
          <a:p>
            <a:r>
              <a:rPr lang="en-US" dirty="0" smtClean="0"/>
              <a:t>References</a:t>
            </a:r>
            <a:r>
              <a:rPr lang="en-US" altLang="zh-CN" dirty="0" smtClean="0"/>
              <a:t>:</a:t>
            </a:r>
          </a:p>
          <a:p>
            <a:r>
              <a:rPr lang="en-US" dirty="0"/>
              <a:t>He, J., Choi, W., </a:t>
            </a:r>
            <a:r>
              <a:rPr lang="en-US" dirty="0" err="1"/>
              <a:t>McCarley</a:t>
            </a:r>
            <a:r>
              <a:rPr lang="en-US" dirty="0"/>
              <a:t>, J. S., </a:t>
            </a:r>
            <a:r>
              <a:rPr lang="en-US" dirty="0" err="1"/>
              <a:t>Chaparro</a:t>
            </a:r>
            <a:r>
              <a:rPr lang="en-US" dirty="0"/>
              <a:t>, B. S., &amp; Wang, C. (2015). Texting while driving using Google Glass™: Promising but not distraction-free. </a:t>
            </a:r>
            <a:r>
              <a:rPr lang="en-US" i="1" dirty="0"/>
              <a:t>Accident Analysis &amp; Prevention</a:t>
            </a:r>
            <a:r>
              <a:rPr lang="en-US" dirty="0"/>
              <a:t>, 81, 218-229.</a:t>
            </a:r>
          </a:p>
        </p:txBody>
      </p:sp>
    </p:spTree>
    <p:extLst>
      <p:ext uri="{BB962C8B-B14F-4D97-AF65-F5344CB8AC3E}">
        <p14:creationId xmlns:p14="http://schemas.microsoft.com/office/powerpoint/2010/main" val="29801432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ea typeface="ＭＳ Ｐゴシック" charset="-128"/>
              </a:rPr>
              <a:t>Tests for Ordinal Data</a:t>
            </a:r>
          </a:p>
        </p:txBody>
      </p:sp>
      <p:sp>
        <p:nvSpPr>
          <p:cNvPr id="133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C3ECB60-BD82-4CA0-BA94-AE4A5F003232}" type="slidenum">
              <a:rPr lang="en-US" altLang="en-US" smtClean="0">
                <a:solidFill>
                  <a:srgbClr val="898989"/>
                </a:solidFill>
              </a:rPr>
              <a:pPr eaLnBrk="1" hangingPunct="1"/>
              <a:t>4</a:t>
            </a:fld>
            <a:endParaRPr lang="en-US" altLang="en-US" smtClean="0">
              <a:solidFill>
                <a:srgbClr val="898989"/>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924050"/>
            <a:ext cx="6829425"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ea typeface="ＭＳ Ｐゴシック" charset="-128"/>
              </a:rPr>
              <a:t>The Sign Test</a:t>
            </a:r>
          </a:p>
        </p:txBody>
      </p:sp>
      <p:sp>
        <p:nvSpPr>
          <p:cNvPr id="14339" name="Content Placeholder 2"/>
          <p:cNvSpPr>
            <a:spLocks noGrp="1"/>
          </p:cNvSpPr>
          <p:nvPr>
            <p:ph idx="1"/>
          </p:nvPr>
        </p:nvSpPr>
        <p:spPr/>
        <p:txBody>
          <a:bodyPr/>
          <a:lstStyle/>
          <a:p>
            <a:pPr eaLnBrk="1" hangingPunct="1"/>
            <a:r>
              <a:rPr lang="en-US" altLang="en-US" sz="2200" dirty="0" smtClean="0">
                <a:ea typeface="ＭＳ Ｐゴシック" charset="-128"/>
              </a:rPr>
              <a:t>Sign test – statistical procedure used to determine the binomial probability that an observed number of scores fall above and below the median (one sample) or are positive and negative (related samples). The sign test is used as a nonparametric alternative to the one-independent sample </a:t>
            </a:r>
            <a:r>
              <a:rPr lang="en-US" altLang="en-US" sz="2200" i="1" dirty="0" smtClean="0">
                <a:ea typeface="ＭＳ Ｐゴシック" charset="-128"/>
              </a:rPr>
              <a:t>t</a:t>
            </a:r>
            <a:r>
              <a:rPr lang="en-US" altLang="en-US" sz="2200" dirty="0" smtClean="0">
                <a:ea typeface="ＭＳ Ｐゴシック" charset="-128"/>
              </a:rPr>
              <a:t> test and the related samples </a:t>
            </a:r>
            <a:r>
              <a:rPr lang="en-US" altLang="en-US" sz="2200" i="1" dirty="0" smtClean="0">
                <a:ea typeface="ＭＳ Ｐゴシック" charset="-128"/>
              </a:rPr>
              <a:t>t</a:t>
            </a:r>
            <a:r>
              <a:rPr lang="en-US" altLang="en-US" sz="2200" dirty="0" smtClean="0">
                <a:ea typeface="ＭＳ Ｐゴシック" charset="-128"/>
              </a:rPr>
              <a:t> test</a:t>
            </a:r>
          </a:p>
          <a:p>
            <a:pPr eaLnBrk="1" hangingPunct="1"/>
            <a:r>
              <a:rPr lang="en-US" altLang="en-US" sz="2200" dirty="0" smtClean="0">
                <a:ea typeface="ＭＳ Ｐゴシック" charset="-128"/>
              </a:rPr>
              <a:t>One-sample sign test</a:t>
            </a:r>
          </a:p>
          <a:p>
            <a:pPr lvl="1" eaLnBrk="1" hangingPunct="1"/>
            <a:r>
              <a:rPr lang="en-US" altLang="en-US" dirty="0" smtClean="0"/>
              <a:t>Begin the test by reducing all measures to pluses and minuses</a:t>
            </a:r>
          </a:p>
          <a:p>
            <a:pPr lvl="1" eaLnBrk="1" hangingPunct="1"/>
            <a:r>
              <a:rPr lang="en-US" altLang="en-US" dirty="0" smtClean="0"/>
              <a:t>Assign plus sign (+) to any score above the median and assign a negative sign (-) to any score below the median</a:t>
            </a:r>
          </a:p>
          <a:p>
            <a:pPr lvl="1" eaLnBrk="1" hangingPunct="1"/>
            <a:r>
              <a:rPr lang="en-US" altLang="en-US" dirty="0" smtClean="0"/>
              <a:t>The test statistic (</a:t>
            </a:r>
            <a:r>
              <a:rPr lang="en-US" altLang="en-US" i="1" dirty="0" smtClean="0"/>
              <a:t>x</a:t>
            </a:r>
            <a:r>
              <a:rPr lang="en-US" altLang="en-US" dirty="0" smtClean="0"/>
              <a:t>) is the number of pluses or minuses, whichever occurs more often</a:t>
            </a:r>
          </a:p>
          <a:p>
            <a:pPr lvl="1" eaLnBrk="1" hangingPunct="1"/>
            <a:r>
              <a:rPr lang="en-US" altLang="en-US" dirty="0" smtClean="0"/>
              <a:t>The null is an equal number of scores falling above and below the mean</a:t>
            </a:r>
          </a:p>
        </p:txBody>
      </p:sp>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5A5F087-7ED5-4772-8B49-39BD5CF9F8F8}" type="slidenum">
              <a:rPr lang="en-US" altLang="en-US" smtClean="0">
                <a:solidFill>
                  <a:srgbClr val="898989"/>
                </a:solidFill>
              </a:rPr>
              <a:pPr eaLnBrk="1" hangingPunct="1"/>
              <a:t>5</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685800"/>
            <a:ext cx="8229600" cy="838200"/>
          </a:xfrm>
        </p:spPr>
        <p:txBody>
          <a:bodyPr/>
          <a:lstStyle/>
          <a:p>
            <a:pPr eaLnBrk="1" hangingPunct="1"/>
            <a:r>
              <a:rPr lang="en-US" altLang="en-US" sz="2800" smtClean="0">
                <a:ea typeface="ＭＳ Ｐゴシック" charset="-128"/>
              </a:rPr>
              <a:t>Example 18.1: One-Sample Sign Test</a:t>
            </a:r>
          </a:p>
        </p:txBody>
      </p:sp>
      <p:sp>
        <p:nvSpPr>
          <p:cNvPr id="15363" name="Content Placeholder 2"/>
          <p:cNvSpPr>
            <a:spLocks noGrp="1"/>
          </p:cNvSpPr>
          <p:nvPr>
            <p:ph idx="1"/>
          </p:nvPr>
        </p:nvSpPr>
        <p:spPr>
          <a:xfrm>
            <a:off x="152400" y="1295400"/>
            <a:ext cx="8991600" cy="2286000"/>
          </a:xfrm>
        </p:spPr>
        <p:txBody>
          <a:bodyPr/>
          <a:lstStyle/>
          <a:p>
            <a:pPr marL="0" indent="0" eaLnBrk="1" hangingPunct="1">
              <a:buNone/>
            </a:pPr>
            <a:r>
              <a:rPr lang="en-US" altLang="en-US" sz="1800" dirty="0" smtClean="0">
                <a:ea typeface="ＭＳ Ｐゴシック" charset="-128"/>
              </a:rPr>
              <a:t>A researchers finds that the median body mass index (BMI) in the general U.S. population is 28.3. The researcher hypothesizes that professional athletes have lower BMI scores than the general U.S. population and records the BMI scores for six professional athletes, listed in Table 18.2. Conduct a one-sample sign test using a .05 level of significance</a:t>
            </a:r>
          </a:p>
        </p:txBody>
      </p:sp>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EBD40BE-8C4F-44E1-92B6-F2666D820F31}" type="slidenum">
              <a:rPr lang="en-US" altLang="en-US" smtClean="0">
                <a:solidFill>
                  <a:srgbClr val="898989"/>
                </a:solidFill>
              </a:rPr>
              <a:pPr eaLnBrk="1" hangingPunct="1"/>
              <a:t>6</a:t>
            </a:fld>
            <a:endParaRPr lang="en-US" altLang="en-US" smtClean="0">
              <a:solidFill>
                <a:srgbClr val="898989"/>
              </a:solidFill>
            </a:endParaRPr>
          </a:p>
        </p:txBody>
      </p:sp>
      <p:pic>
        <p:nvPicPr>
          <p:cNvPr id="2" name="Picture 1" descr="Privitera_2e_Table 18.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743200"/>
            <a:ext cx="5638800" cy="401093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z="2800" smtClean="0">
                <a:ea typeface="ＭＳ Ｐゴシック" charset="-128"/>
              </a:rPr>
              <a:t>Example 18.1: One-Sample Sign Test (cont.)</a:t>
            </a:r>
          </a:p>
        </p:txBody>
      </p:sp>
      <p:sp>
        <p:nvSpPr>
          <p:cNvPr id="16387" name="Content Placeholder 2"/>
          <p:cNvSpPr>
            <a:spLocks noGrp="1"/>
          </p:cNvSpPr>
          <p:nvPr>
            <p:ph idx="1"/>
          </p:nvPr>
        </p:nvSpPr>
        <p:spPr>
          <a:xfrm>
            <a:off x="914400" y="1600200"/>
            <a:ext cx="3810000" cy="4530725"/>
          </a:xfrm>
        </p:spPr>
        <p:txBody>
          <a:bodyPr/>
          <a:lstStyle/>
          <a:p>
            <a:pPr marL="0" indent="0" eaLnBrk="1" hangingPunct="1">
              <a:buNone/>
            </a:pPr>
            <a:r>
              <a:rPr lang="en-US" altLang="en-US" sz="2000" dirty="0" smtClean="0">
                <a:ea typeface="ＭＳ Ｐゴシック" charset="-128"/>
              </a:rPr>
              <a:t>Step 1: State the hypotheses</a:t>
            </a:r>
          </a:p>
          <a:p>
            <a:pPr lvl="1" eaLnBrk="1" hangingPunct="1"/>
            <a:r>
              <a:rPr lang="en-US" altLang="en-US" sz="1800" dirty="0" smtClean="0"/>
              <a:t>H</a:t>
            </a:r>
            <a:r>
              <a:rPr lang="en-US" altLang="en-US" sz="1800" baseline="-25000" dirty="0" smtClean="0"/>
              <a:t>0</a:t>
            </a:r>
            <a:r>
              <a:rPr lang="en-US" altLang="en-US" sz="1800" dirty="0" smtClean="0"/>
              <a:t> : Median = 28.3   The number of BMI scores above and below 28.3 is the same. No difference in the number of pluses and minuses</a:t>
            </a:r>
          </a:p>
          <a:p>
            <a:pPr lvl="1" eaLnBrk="1" hangingPunct="1"/>
            <a:r>
              <a:rPr lang="en-US" altLang="en-US" sz="1800" dirty="0" smtClean="0"/>
              <a:t>H</a:t>
            </a:r>
            <a:r>
              <a:rPr lang="en-US" altLang="en-US" sz="1800" baseline="-25000" dirty="0" smtClean="0"/>
              <a:t>1</a:t>
            </a:r>
            <a:r>
              <a:rPr lang="en-US" altLang="en-US" sz="1800" dirty="0" smtClean="0"/>
              <a:t> : Median &lt; 28.3   There are more BMI scores below 28.3 than above it. There are more minuses than pluses</a:t>
            </a:r>
          </a:p>
          <a:p>
            <a:pPr marL="0" indent="0" eaLnBrk="1" hangingPunct="1">
              <a:buNone/>
            </a:pPr>
            <a:r>
              <a:rPr lang="en-US" altLang="en-US" sz="2000" dirty="0" smtClean="0">
                <a:ea typeface="ＭＳ Ｐゴシック" charset="-128"/>
              </a:rPr>
              <a:t>Step 2: Set the criteria</a:t>
            </a:r>
          </a:p>
          <a:p>
            <a:pPr lvl="1" eaLnBrk="1" hangingPunct="1"/>
            <a:r>
              <a:rPr lang="en-US" altLang="en-US" sz="1800" dirty="0" smtClean="0"/>
              <a:t>Level of significance is .05</a:t>
            </a:r>
          </a:p>
          <a:p>
            <a:pPr lvl="1" eaLnBrk="1" hangingPunct="1"/>
            <a:r>
              <a:rPr lang="en-US" altLang="en-US" sz="1800" i="1" dirty="0" smtClean="0"/>
              <a:t>n</a:t>
            </a:r>
            <a:r>
              <a:rPr lang="en-US" altLang="en-US" sz="1800" dirty="0" smtClean="0"/>
              <a:t> = 6; see Table B.8</a:t>
            </a:r>
            <a:endParaRPr lang="en-US" altLang="en-US" sz="1800" i="1" dirty="0" smtClean="0"/>
          </a:p>
        </p:txBody>
      </p:sp>
      <p:sp>
        <p:nvSpPr>
          <p:cNvPr id="24584" name="Content Placeholder 2"/>
          <p:cNvSpPr txBox="1">
            <a:spLocks/>
          </p:cNvSpPr>
          <p:nvPr/>
        </p:nvSpPr>
        <p:spPr bwMode="auto">
          <a:xfrm>
            <a:off x="4800600" y="1600200"/>
            <a:ext cx="3810000" cy="4530725"/>
          </a:xfrm>
          <a:prstGeom prst="rect">
            <a:avLst/>
          </a:prstGeom>
          <a:noFill/>
          <a:ln w="9525">
            <a:noFill/>
            <a:miter lim="800000"/>
            <a:headEnd/>
            <a:tailEnd/>
          </a:ln>
        </p:spPr>
        <p:txBody>
          <a:bodyPr/>
          <a:lstStyle/>
          <a:p>
            <a:pPr marL="800100" lvl="1" indent="-342900" eaLnBrk="0" hangingPunct="0">
              <a:spcBef>
                <a:spcPct val="20000"/>
              </a:spcBef>
              <a:buClr>
                <a:schemeClr val="accent2"/>
              </a:buClr>
              <a:buSzPct val="90000"/>
              <a:buFont typeface="Arial" pitchFamily="34" charset="0"/>
              <a:buChar char="•"/>
              <a:defRPr/>
            </a:pPr>
            <a:r>
              <a:rPr lang="en-US" dirty="0">
                <a:solidFill>
                  <a:schemeClr val="accent2"/>
                </a:solidFill>
                <a:latin typeface="+mn-lt"/>
                <a:ea typeface="+mn-ea"/>
              </a:rPr>
              <a:t>If the probability is less than .05, reject the null hypothesis</a:t>
            </a:r>
          </a:p>
          <a:p>
            <a:pPr>
              <a:spcBef>
                <a:spcPct val="20000"/>
              </a:spcBef>
              <a:buSzPct val="90000"/>
              <a:defRPr/>
            </a:pPr>
            <a:r>
              <a:rPr lang="en-US" sz="2000" dirty="0">
                <a:latin typeface="+mn-lt"/>
                <a:ea typeface="+mn-ea"/>
              </a:rPr>
              <a:t>Step 3: Compute the test statistic</a:t>
            </a:r>
          </a:p>
          <a:p>
            <a:pPr marL="800100" lvl="1" indent="-342900" eaLnBrk="0" hangingPunct="0">
              <a:spcBef>
                <a:spcPct val="20000"/>
              </a:spcBef>
              <a:buClr>
                <a:schemeClr val="accent2"/>
              </a:buClr>
              <a:buSzPct val="90000"/>
              <a:buFont typeface="Arial" pitchFamily="34" charset="0"/>
              <a:buChar char="•"/>
              <a:defRPr/>
            </a:pPr>
            <a:r>
              <a:rPr lang="en-US" dirty="0">
                <a:solidFill>
                  <a:schemeClr val="accent2"/>
                </a:solidFill>
                <a:latin typeface="+mn-lt"/>
                <a:ea typeface="+mn-ea"/>
              </a:rPr>
              <a:t>Assign a plus sign to each value above 28.3 and a negative sign to each value below 28.3. Discard any values that equal 28.3</a:t>
            </a:r>
          </a:p>
          <a:p>
            <a:pPr marL="800100" lvl="1" indent="-342900" eaLnBrk="0" hangingPunct="0">
              <a:spcBef>
                <a:spcPct val="20000"/>
              </a:spcBef>
              <a:buClr>
                <a:schemeClr val="accent2"/>
              </a:buClr>
              <a:buSzPct val="90000"/>
              <a:buFont typeface="Arial" pitchFamily="34" charset="0"/>
              <a:buChar char="•"/>
              <a:defRPr/>
            </a:pPr>
            <a:r>
              <a:rPr lang="en-US" dirty="0">
                <a:solidFill>
                  <a:schemeClr val="accent2"/>
                </a:solidFill>
                <a:latin typeface="+mn-lt"/>
                <a:ea typeface="+mn-ea"/>
              </a:rPr>
              <a:t>If the hypothesis is true, we should find the same number of pluses and minuses</a:t>
            </a:r>
          </a:p>
          <a:p>
            <a:pPr marL="800100" lvl="1" indent="-342900" eaLnBrk="0" hangingPunct="0">
              <a:spcBef>
                <a:spcPct val="20000"/>
              </a:spcBef>
              <a:buClr>
                <a:schemeClr val="accent2"/>
              </a:buClr>
              <a:buSzPct val="90000"/>
              <a:buFont typeface="Arial" pitchFamily="34" charset="0"/>
              <a:buChar char="•"/>
              <a:defRPr/>
            </a:pPr>
            <a:r>
              <a:rPr lang="en-US" dirty="0">
                <a:solidFill>
                  <a:schemeClr val="accent2"/>
                </a:solidFill>
                <a:latin typeface="+mn-lt"/>
                <a:ea typeface="+mn-ea"/>
              </a:rPr>
              <a:t>Test statistic: x = 4 minuses</a:t>
            </a:r>
          </a:p>
        </p:txBody>
      </p:sp>
      <p:sp>
        <p:nvSpPr>
          <p:cNvPr id="16390"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2C1950B-436A-4893-8DC2-101396AB326D}" type="slidenum">
              <a:rPr lang="en-US" altLang="en-US" smtClean="0">
                <a:solidFill>
                  <a:srgbClr val="898989"/>
                </a:solidFill>
              </a:rPr>
              <a:pPr eaLnBrk="1" hangingPunct="1"/>
              <a:t>7</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z="2800" smtClean="0">
                <a:ea typeface="ＭＳ Ｐゴシック" charset="-128"/>
              </a:rPr>
              <a:t>Example 18.1: One-Sample Sign Test (cont.)</a:t>
            </a:r>
          </a:p>
        </p:txBody>
      </p:sp>
      <p:sp>
        <p:nvSpPr>
          <p:cNvPr id="17411" name="Content Placeholder 2"/>
          <p:cNvSpPr>
            <a:spLocks noGrp="1"/>
          </p:cNvSpPr>
          <p:nvPr>
            <p:ph idx="1"/>
          </p:nvPr>
        </p:nvSpPr>
        <p:spPr>
          <a:xfrm>
            <a:off x="0" y="1828800"/>
            <a:ext cx="3505200" cy="4530725"/>
          </a:xfrm>
        </p:spPr>
        <p:txBody>
          <a:bodyPr/>
          <a:lstStyle/>
          <a:p>
            <a:pPr marL="0" indent="0" eaLnBrk="1" hangingPunct="1">
              <a:buNone/>
            </a:pPr>
            <a:r>
              <a:rPr lang="en-US" altLang="en-US" sz="1800" dirty="0" smtClean="0">
                <a:ea typeface="ＭＳ Ｐゴシック" charset="-128"/>
              </a:rPr>
              <a:t>Step 4: Make a decision</a:t>
            </a:r>
          </a:p>
          <a:p>
            <a:pPr lvl="1" eaLnBrk="1" hangingPunct="1"/>
            <a:r>
              <a:rPr lang="en-US" altLang="en-US" sz="1600" dirty="0" smtClean="0"/>
              <a:t>Find the probability of obtaining at least </a:t>
            </a:r>
            <a:r>
              <a:rPr lang="en-US" altLang="en-US" sz="1600" i="1" dirty="0"/>
              <a:t> </a:t>
            </a:r>
            <a:r>
              <a:rPr lang="en-US" altLang="en-US" sz="1600" i="1" dirty="0" smtClean="0"/>
              <a:t>      </a:t>
            </a:r>
            <a:r>
              <a:rPr lang="en-US" altLang="en-US" sz="1600" dirty="0" smtClean="0"/>
              <a:t>  when</a:t>
            </a:r>
            <a:r>
              <a:rPr lang="en-US" altLang="en-US" sz="1600" i="1" dirty="0" smtClean="0"/>
              <a:t> </a:t>
            </a:r>
            <a:endParaRPr lang="en-US" altLang="en-US" sz="1600" dirty="0" smtClean="0"/>
          </a:p>
          <a:p>
            <a:pPr lvl="1" eaLnBrk="1" hangingPunct="1"/>
            <a:r>
              <a:rPr lang="en-US" altLang="en-US" sz="1600" dirty="0" smtClean="0"/>
              <a:t>Use the list of binomial probabilities given in Table B8 in Appendix B</a:t>
            </a:r>
          </a:p>
          <a:p>
            <a:pPr lvl="1" eaLnBrk="1" hangingPunct="1"/>
            <a:r>
              <a:rPr lang="en-US" altLang="en-US" sz="1600" dirty="0" smtClean="0"/>
              <a:t>The probability of obtaining at least four scores below the median is the sum of the probabilities at         ,        and</a:t>
            </a:r>
          </a:p>
          <a:p>
            <a:pPr lvl="1" eaLnBrk="1" hangingPunct="1"/>
            <a:r>
              <a:rPr lang="en-US" altLang="en-US" sz="1600" i="1" dirty="0" smtClean="0"/>
              <a:t> </a:t>
            </a:r>
          </a:p>
          <a:p>
            <a:pPr lvl="1" eaLnBrk="1" hangingPunct="1"/>
            <a:r>
              <a:rPr lang="en-US" altLang="en-US" sz="1600" i="1" dirty="0" smtClean="0"/>
              <a:t>p</a:t>
            </a:r>
            <a:r>
              <a:rPr lang="en-US" altLang="en-US" sz="1600" dirty="0" smtClean="0"/>
              <a:t> = .344 is larger than .05</a:t>
            </a:r>
          </a:p>
          <a:p>
            <a:pPr lvl="1" eaLnBrk="1" hangingPunct="1"/>
            <a:r>
              <a:rPr lang="en-US" altLang="en-US" sz="1600" dirty="0" smtClean="0"/>
              <a:t>Retain the null hypothesis</a:t>
            </a:r>
          </a:p>
          <a:p>
            <a:pPr lvl="1" eaLnBrk="1" hangingPunct="1"/>
            <a:endParaRPr lang="en-US" altLang="en-US" sz="1800" dirty="0" smtClean="0"/>
          </a:p>
          <a:p>
            <a:pPr lvl="1" eaLnBrk="1" hangingPunct="1"/>
            <a:endParaRPr lang="en-US" altLang="en-US" sz="1800"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677019032"/>
              </p:ext>
            </p:extLst>
          </p:nvPr>
        </p:nvGraphicFramePr>
        <p:xfrm>
          <a:off x="2438400" y="2438400"/>
          <a:ext cx="457200" cy="209550"/>
        </p:xfrm>
        <a:graphic>
          <a:graphicData uri="http://schemas.openxmlformats.org/presentationml/2006/ole">
            <mc:AlternateContent xmlns:mc="http://schemas.openxmlformats.org/markup-compatibility/2006">
              <mc:Choice xmlns:v="urn:schemas-microsoft-com:vml" Requires="v">
                <p:oleObj spid="_x0000_s10621" name="Equation" r:id="rId4" imgW="304800" imgH="139700" progId="Equation.DSMT4">
                  <p:embed/>
                </p:oleObj>
              </mc:Choice>
              <mc:Fallback>
                <p:oleObj name="Equation" r:id="rId4" imgW="304800" imgH="139700" progId="Equation.DSMT4">
                  <p:embed/>
                  <p:pic>
                    <p:nvPicPr>
                      <p:cNvPr id="0" name=""/>
                      <p:cNvPicPr/>
                      <p:nvPr/>
                    </p:nvPicPr>
                    <p:blipFill>
                      <a:blip r:embed="rId5"/>
                      <a:stretch>
                        <a:fillRect/>
                      </a:stretch>
                    </p:blipFill>
                    <p:spPr>
                      <a:xfrm>
                        <a:off x="2438400" y="2438400"/>
                        <a:ext cx="457200" cy="20955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04421190"/>
              </p:ext>
            </p:extLst>
          </p:nvPr>
        </p:nvGraphicFramePr>
        <p:xfrm>
          <a:off x="1447800" y="2743200"/>
          <a:ext cx="457200" cy="209550"/>
        </p:xfrm>
        <a:graphic>
          <a:graphicData uri="http://schemas.openxmlformats.org/presentationml/2006/ole">
            <mc:AlternateContent xmlns:mc="http://schemas.openxmlformats.org/markup-compatibility/2006">
              <mc:Choice xmlns:v="urn:schemas-microsoft-com:vml" Requires="v">
                <p:oleObj spid="_x0000_s10622" name="Equation" r:id="rId6" imgW="304800" imgH="139700" progId="Equation.DSMT4">
                  <p:embed/>
                </p:oleObj>
              </mc:Choice>
              <mc:Fallback>
                <p:oleObj name="Equation" r:id="rId6" imgW="304800" imgH="139700" progId="Equation.DSMT4">
                  <p:embed/>
                  <p:pic>
                    <p:nvPicPr>
                      <p:cNvPr id="0" name=""/>
                      <p:cNvPicPr/>
                      <p:nvPr/>
                    </p:nvPicPr>
                    <p:blipFill>
                      <a:blip r:embed="rId7"/>
                      <a:stretch>
                        <a:fillRect/>
                      </a:stretch>
                    </p:blipFill>
                    <p:spPr>
                      <a:xfrm>
                        <a:off x="1447800" y="2743200"/>
                        <a:ext cx="457200" cy="2095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86202873"/>
              </p:ext>
            </p:extLst>
          </p:nvPr>
        </p:nvGraphicFramePr>
        <p:xfrm>
          <a:off x="2133600" y="4495800"/>
          <a:ext cx="471055" cy="215900"/>
        </p:xfrm>
        <a:graphic>
          <a:graphicData uri="http://schemas.openxmlformats.org/presentationml/2006/ole">
            <mc:AlternateContent xmlns:mc="http://schemas.openxmlformats.org/markup-compatibility/2006">
              <mc:Choice xmlns:v="urn:schemas-microsoft-com:vml" Requires="v">
                <p:oleObj spid="_x0000_s10623" name="Equation" r:id="rId8" imgW="304800" imgH="139700" progId="Equation.DSMT4">
                  <p:embed/>
                </p:oleObj>
              </mc:Choice>
              <mc:Fallback>
                <p:oleObj name="Equation" r:id="rId8" imgW="304800" imgH="139700" progId="Equation.DSMT4">
                  <p:embed/>
                  <p:pic>
                    <p:nvPicPr>
                      <p:cNvPr id="0" name=""/>
                      <p:cNvPicPr/>
                      <p:nvPr/>
                    </p:nvPicPr>
                    <p:blipFill>
                      <a:blip r:embed="rId9"/>
                      <a:stretch>
                        <a:fillRect/>
                      </a:stretch>
                    </p:blipFill>
                    <p:spPr>
                      <a:xfrm>
                        <a:off x="2133600" y="4495800"/>
                        <a:ext cx="471055" cy="2159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72594612"/>
              </p:ext>
            </p:extLst>
          </p:nvPr>
        </p:nvGraphicFramePr>
        <p:xfrm>
          <a:off x="2743200" y="4495800"/>
          <a:ext cx="451427" cy="215900"/>
        </p:xfrm>
        <a:graphic>
          <a:graphicData uri="http://schemas.openxmlformats.org/presentationml/2006/ole">
            <mc:AlternateContent xmlns:mc="http://schemas.openxmlformats.org/markup-compatibility/2006">
              <mc:Choice xmlns:v="urn:schemas-microsoft-com:vml" Requires="v">
                <p:oleObj spid="_x0000_s10624" name="Equation" r:id="rId10" imgW="292100" imgH="139700" progId="Equation.DSMT4">
                  <p:embed/>
                </p:oleObj>
              </mc:Choice>
              <mc:Fallback>
                <p:oleObj name="Equation" r:id="rId10" imgW="292100" imgH="139700" progId="Equation.DSMT4">
                  <p:embed/>
                  <p:pic>
                    <p:nvPicPr>
                      <p:cNvPr id="0" name=""/>
                      <p:cNvPicPr/>
                      <p:nvPr/>
                    </p:nvPicPr>
                    <p:blipFill>
                      <a:blip r:embed="rId11"/>
                      <a:stretch>
                        <a:fillRect/>
                      </a:stretch>
                    </p:blipFill>
                    <p:spPr>
                      <a:xfrm>
                        <a:off x="2743200" y="4495800"/>
                        <a:ext cx="451427" cy="2159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08965377"/>
              </p:ext>
            </p:extLst>
          </p:nvPr>
        </p:nvGraphicFramePr>
        <p:xfrm>
          <a:off x="1295400" y="4724400"/>
          <a:ext cx="471055" cy="215900"/>
        </p:xfrm>
        <a:graphic>
          <a:graphicData uri="http://schemas.openxmlformats.org/presentationml/2006/ole">
            <mc:AlternateContent xmlns:mc="http://schemas.openxmlformats.org/markup-compatibility/2006">
              <mc:Choice xmlns:v="urn:schemas-microsoft-com:vml" Requires="v">
                <p:oleObj spid="_x0000_s10625" name="Equation" r:id="rId12" imgW="304800" imgH="139700" progId="Equation.DSMT4">
                  <p:embed/>
                </p:oleObj>
              </mc:Choice>
              <mc:Fallback>
                <p:oleObj name="Equation" r:id="rId12" imgW="304800" imgH="139700" progId="Equation.DSMT4">
                  <p:embed/>
                  <p:pic>
                    <p:nvPicPr>
                      <p:cNvPr id="0" name=""/>
                      <p:cNvPicPr/>
                      <p:nvPr/>
                    </p:nvPicPr>
                    <p:blipFill>
                      <a:blip r:embed="rId13"/>
                      <a:stretch>
                        <a:fillRect/>
                      </a:stretch>
                    </p:blipFill>
                    <p:spPr>
                      <a:xfrm>
                        <a:off x="1295400" y="4724400"/>
                        <a:ext cx="471055" cy="2159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577227178"/>
              </p:ext>
            </p:extLst>
          </p:nvPr>
        </p:nvGraphicFramePr>
        <p:xfrm>
          <a:off x="838200" y="5029200"/>
          <a:ext cx="2133600" cy="235200"/>
        </p:xfrm>
        <a:graphic>
          <a:graphicData uri="http://schemas.openxmlformats.org/presentationml/2006/ole">
            <mc:AlternateContent xmlns:mc="http://schemas.openxmlformats.org/markup-compatibility/2006">
              <mc:Choice xmlns:v="urn:schemas-microsoft-com:vml" Requires="v">
                <p:oleObj spid="_x0000_s10626" name="Equation" r:id="rId14" imgW="1612900" imgH="177800" progId="Equation.DSMT4">
                  <p:embed/>
                </p:oleObj>
              </mc:Choice>
              <mc:Fallback>
                <p:oleObj name="Equation" r:id="rId14" imgW="1612900" imgH="177800" progId="Equation.DSMT4">
                  <p:embed/>
                  <p:pic>
                    <p:nvPicPr>
                      <p:cNvPr id="0" name=""/>
                      <p:cNvPicPr/>
                      <p:nvPr/>
                    </p:nvPicPr>
                    <p:blipFill>
                      <a:blip r:embed="rId15"/>
                      <a:stretch>
                        <a:fillRect/>
                      </a:stretch>
                    </p:blipFill>
                    <p:spPr>
                      <a:xfrm>
                        <a:off x="838200" y="5029200"/>
                        <a:ext cx="2133600" cy="235200"/>
                      </a:xfrm>
                      <a:prstGeom prst="rect">
                        <a:avLst/>
                      </a:prstGeom>
                    </p:spPr>
                  </p:pic>
                </p:oleObj>
              </mc:Fallback>
            </mc:AlternateContent>
          </a:graphicData>
        </a:graphic>
      </p:graphicFrame>
      <p:pic>
        <p:nvPicPr>
          <p:cNvPr id="10259" name="Picture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8600" y="1600200"/>
            <a:ext cx="420052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66DF54BF-E8F9-4039-B0C0-ADDB0C938F09}" type="slidenum">
              <a:rPr lang="en-US" altLang="en-US" smtClean="0"/>
              <a:pPr>
                <a:defRPr/>
              </a:pPr>
              <a:t>8</a:t>
            </a:fld>
            <a:endParaRPr lang="en-US" alt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685800"/>
            <a:ext cx="8229600" cy="838200"/>
          </a:xfrm>
        </p:spPr>
        <p:txBody>
          <a:bodyPr/>
          <a:lstStyle/>
          <a:p>
            <a:pPr eaLnBrk="1" hangingPunct="1"/>
            <a:r>
              <a:rPr lang="en-US" altLang="en-US" sz="2800" smtClean="0">
                <a:ea typeface="ＭＳ Ｐゴシック" charset="-128"/>
              </a:rPr>
              <a:t>Example 18.2: Related-Samples Sign Test</a:t>
            </a:r>
          </a:p>
        </p:txBody>
      </p:sp>
      <p:sp>
        <p:nvSpPr>
          <p:cNvPr id="18435" name="Content Placeholder 2"/>
          <p:cNvSpPr>
            <a:spLocks noGrp="1"/>
          </p:cNvSpPr>
          <p:nvPr>
            <p:ph idx="1"/>
          </p:nvPr>
        </p:nvSpPr>
        <p:spPr>
          <a:xfrm>
            <a:off x="533400" y="1524000"/>
            <a:ext cx="3048000" cy="4606925"/>
          </a:xfrm>
        </p:spPr>
        <p:txBody>
          <a:bodyPr/>
          <a:lstStyle/>
          <a:p>
            <a:pPr marL="0" indent="0" eaLnBrk="1" hangingPunct="1">
              <a:buNone/>
            </a:pPr>
            <a:r>
              <a:rPr lang="en-US" altLang="en-US" sz="1600" dirty="0" smtClean="0">
                <a:ea typeface="ＭＳ Ｐゴシック" charset="-128"/>
              </a:rPr>
              <a:t>An instructor notices an increase in student outbursts during class. To test this observation, she compares the difference in the number of student outbursts in a class of 11 students taught by a substitute teacher one day and by a full-time teacher the next day. </a:t>
            </a:r>
          </a:p>
          <a:p>
            <a:pPr marL="0" indent="0" eaLnBrk="1" hangingPunct="1">
              <a:buNone/>
            </a:pPr>
            <a:endParaRPr lang="en-US" altLang="en-US" sz="1600" dirty="0">
              <a:ea typeface="ＭＳ Ｐゴシック" charset="-128"/>
            </a:endParaRPr>
          </a:p>
          <a:p>
            <a:pPr marL="0" indent="0" eaLnBrk="1" hangingPunct="1">
              <a:buNone/>
            </a:pPr>
            <a:r>
              <a:rPr lang="en-US" altLang="en-US" sz="1600" dirty="0" smtClean="0">
                <a:ea typeface="ＭＳ Ｐゴシック" charset="-128"/>
              </a:rPr>
              <a:t>Table 18.3 shows the number of outbursts in each class. She hypothesizes that there will be more outbursts in the class taught by the substitute teacher. Conduct the related samples sign test using a .05 level of significance</a:t>
            </a:r>
          </a:p>
        </p:txBody>
      </p:sp>
      <p:sp>
        <p:nvSpPr>
          <p:cNvPr id="1843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2D06F31-775C-4D72-B073-D8C0377E9DF6}" type="slidenum">
              <a:rPr lang="en-US" altLang="en-US" smtClean="0">
                <a:solidFill>
                  <a:srgbClr val="898989"/>
                </a:solidFill>
              </a:rPr>
              <a:pPr eaLnBrk="1" hangingPunct="1"/>
              <a:t>9</a:t>
            </a:fld>
            <a:endParaRPr lang="en-US" altLang="en-US" smtClean="0">
              <a:solidFill>
                <a:srgbClr val="898989"/>
              </a:solidFill>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362075"/>
            <a:ext cx="5334000"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Custom Design">
  <a:themeElements>
    <a:clrScheme name="Custom 1">
      <a:dk1>
        <a:srgbClr val="000000"/>
      </a:dk1>
      <a:lt1>
        <a:srgbClr val="FFE599"/>
      </a:lt1>
      <a:dk2>
        <a:srgbClr val="006993"/>
      </a:dk2>
      <a:lt2>
        <a:srgbClr val="FFFFFF"/>
      </a:lt2>
      <a:accent1>
        <a:srgbClr val="FFC000"/>
      </a:accent1>
      <a:accent2>
        <a:srgbClr val="660066"/>
      </a:accent2>
      <a:accent3>
        <a:srgbClr val="FF6600"/>
      </a:accent3>
      <a:accent4>
        <a:srgbClr val="D6ADFF"/>
      </a:accent4>
      <a:accent5>
        <a:srgbClr val="E2E2AA"/>
      </a:accent5>
      <a:accent6>
        <a:srgbClr val="7030A0"/>
      </a:accent6>
      <a:hlink>
        <a:srgbClr val="FF6600"/>
      </a:hlink>
      <a:folHlink>
        <a:srgbClr val="D6AD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Privitera_PPTtemplate</Template>
  <TotalTime>1079</TotalTime>
  <Words>3258</Words>
  <Application>Microsoft Macintosh PowerPoint</Application>
  <PresentationFormat>On-screen Show (4:3)</PresentationFormat>
  <Paragraphs>309</Paragraphs>
  <Slides>34</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1_Custom Design</vt:lpstr>
      <vt:lpstr>Equation</vt:lpstr>
      <vt:lpstr>Chapter 18</vt:lpstr>
      <vt:lpstr>Chapter Outline</vt:lpstr>
      <vt:lpstr>Tests for Ordinal Data (cont.)</vt:lpstr>
      <vt:lpstr>Tests for Ordinal Data</vt:lpstr>
      <vt:lpstr>The Sign Test</vt:lpstr>
      <vt:lpstr>Example 18.1: One-Sample Sign Test</vt:lpstr>
      <vt:lpstr>Example 18.1: One-Sample Sign Test (cont.)</vt:lpstr>
      <vt:lpstr>Example 18.1: One-Sample Sign Test (cont.)</vt:lpstr>
      <vt:lpstr>Example 18.2: Related-Samples Sign Test</vt:lpstr>
      <vt:lpstr>Example 18.2: Related-Samples Sign Test (cont.)</vt:lpstr>
      <vt:lpstr>Example 18.2: Related-Samples Sign Test (cont.)</vt:lpstr>
      <vt:lpstr>The Normal Approximation  for the Sign Test</vt:lpstr>
      <vt:lpstr>The Wilcoxon Signed-Ranks T Test</vt:lpstr>
      <vt:lpstr>Example 18.3: Wilcoxon Signed-Ranks T Test</vt:lpstr>
      <vt:lpstr>Example 18.3: Wilcoxon Signed-Ranks T Test (cont.) </vt:lpstr>
      <vt:lpstr>Example 18.3: Wilcoxon Signed-Ranks T Test (cont.) </vt:lpstr>
      <vt:lpstr>The Wilcoxon Signed-Ranks T Test (cont.)</vt:lpstr>
      <vt:lpstr>The Mann-Whitney U Test</vt:lpstr>
      <vt:lpstr>Example 18.4: The Mann-Whitney U Test </vt:lpstr>
      <vt:lpstr>Example 18.4: The Mann-Whitney U Test (cont.)</vt:lpstr>
      <vt:lpstr>Example 18.4: The Mann-Whitney U Test (cont.)</vt:lpstr>
      <vt:lpstr>The Mann-Whitney U Test (cont.)</vt:lpstr>
      <vt:lpstr>The Kruskal-Wallis H Test</vt:lpstr>
      <vt:lpstr>Example 18.5: The Kruskal-Wallis H Test </vt:lpstr>
      <vt:lpstr>Example 18.5: The Kruskal-Wallis H Test (cont.) </vt:lpstr>
      <vt:lpstr>Example 18.5: The Kruskal-Wallis H Test (cont.) </vt:lpstr>
      <vt:lpstr>The Kruskal-Wallis H Test (cont.) </vt:lpstr>
      <vt:lpstr>The Friedman Test</vt:lpstr>
      <vt:lpstr>Example 18.6: The Friedman Test </vt:lpstr>
      <vt:lpstr>Example 18.6: The Friedman Test  (cont.)</vt:lpstr>
      <vt:lpstr>Example 18.6: The Friedman Test  (cont.)</vt:lpstr>
      <vt:lpstr>The Friedman Test (cont.)</vt:lpstr>
      <vt:lpstr>APA in Focus: Reporting the Nonparametric Tests</vt:lpstr>
      <vt:lpstr>APA in Focus: Reporting the Nonparametric Tests</vt:lpstr>
    </vt:vector>
  </TitlesOfParts>
  <Company>Sage Publications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LMori</dc:creator>
  <cp:lastModifiedBy>Jibo He</cp:lastModifiedBy>
  <cp:revision>130</cp:revision>
  <cp:lastPrinted>1601-01-01T00:00:00Z</cp:lastPrinted>
  <dcterms:created xsi:type="dcterms:W3CDTF">2014-06-26T02:32:06Z</dcterms:created>
  <dcterms:modified xsi:type="dcterms:W3CDTF">2018-04-24T15:46:43Z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TC010689801033</vt:lpwstr>
  </property>
</Properties>
</file>