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62" r:id="rId5"/>
    <p:sldId id="268" r:id="rId6"/>
    <p:sldId id="269" r:id="rId7"/>
    <p:sldId id="271" r:id="rId8"/>
    <p:sldId id="272" r:id="rId9"/>
    <p:sldId id="263" r:id="rId10"/>
    <p:sldId id="265" r:id="rId11"/>
    <p:sldId id="266" r:id="rId12"/>
    <p:sldId id="257" r:id="rId13"/>
    <p:sldId id="258" r:id="rId14"/>
    <p:sldId id="259" r:id="rId15"/>
    <p:sldId id="260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583" autoAdjust="0"/>
  </p:normalViewPr>
  <p:slideViewPr>
    <p:cSldViewPr>
      <p:cViewPr varScale="1">
        <p:scale>
          <a:sx n="101" d="100"/>
          <a:sy n="101" d="100"/>
        </p:scale>
        <p:origin x="-112" y="-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BAD6-C377-44EB-8279-71D20823D16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F025-69C4-4B52-8D61-F702AE12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 .16		b)  .02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EE28-B835-C747-BD7C-4AADCFF61603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64E1-2676-A540-A39A-7AD0332F7008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3240-26D6-2946-A47D-8EF956A84F3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75-00BD-7E42-B95F-AA9F83C92E40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395-585F-2147-98BB-3245B35FF7EF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5849-A4A8-6F46-8FE7-8F6A4CD0C1F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E25-D77F-EE4E-8FD0-BA4118D33A99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0A7-957B-C74C-89E9-1FFDA1BC53A0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CC3-219E-3145-95DB-C6195C7FAE1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D138-2DF7-B64D-A52E-B1FCD2B14B0A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567-C105-724D-97C2-EA77DFA453B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1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5: Exercise--Normal Curve, Linear Transformations, and Standard Scores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94A4F-9C3C-9741-8736-4067A81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F3D-2237-954E-8B4B-FAD74B24BB80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5F88C7-48B7-7648-9ABD-58B95E9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81138"/>
            <a:ext cx="8305800" cy="43862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percentage of scores </a:t>
            </a:r>
            <a:r>
              <a:rPr lang="en-US" sz="2800" dirty="0">
                <a:latin typeface="Palatino Linotype" pitchFamily="18" charset="0"/>
              </a:rPr>
              <a:t>falling below a given point on the measurement scale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Symbolized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alatino Linotype" pitchFamily="18" charset="0"/>
              </a:rPr>
              <a:t>PR</a:t>
            </a:r>
            <a:r>
              <a:rPr lang="en-US" sz="2800" baseline="-25000" dirty="0" err="1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sz="2800" b="1" dirty="0">
              <a:solidFill>
                <a:srgbClr val="C00000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Percentile rank may take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values only between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0 and 100</a:t>
            </a:r>
            <a:endParaRPr lang="en-US" sz="28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800" u="sng" dirty="0">
                <a:latin typeface="Palatino Linotype" pitchFamily="18" charset="0"/>
              </a:rPr>
              <a:t>Example</a:t>
            </a:r>
            <a:r>
              <a:rPr lang="en-US" sz="2800" dirty="0">
                <a:latin typeface="Palatino Linotype" pitchFamily="18" charset="0"/>
              </a:rPr>
              <a:t>: PR</a:t>
            </a:r>
            <a:r>
              <a:rPr lang="en-US" sz="2800" baseline="-25000" dirty="0">
                <a:latin typeface="Palatino Linotype" pitchFamily="18" charset="0"/>
              </a:rPr>
              <a:t>81</a:t>
            </a:r>
            <a:r>
              <a:rPr lang="en-US" sz="2800" dirty="0">
                <a:latin typeface="Palatino Linotype" pitchFamily="18" charset="0"/>
              </a:rPr>
              <a:t>=50: The percentile rank of a score of 81 is 50. 50% of the scores in the distribution fall below a score of 81. </a:t>
            </a:r>
            <a:endParaRPr lang="en-US" sz="28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Percentile Rank- (a percentage)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FF8011-62F2-BD4C-918F-0084302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802-949D-6643-9F6B-3BA99E62073A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4D1B0D-874A-5045-9021-39A8464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124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1: </a:t>
            </a:r>
            <a:r>
              <a:rPr lang="en-US" sz="2400" dirty="0">
                <a:latin typeface="Palatino Linotype" pitchFamily="18" charset="0"/>
              </a:rPr>
              <a:t>Suppose that John earned a score of 148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on a college entrance test and that 77% of applicants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score lower. What is the 77</a:t>
            </a:r>
            <a:r>
              <a:rPr lang="en-US" sz="2400" baseline="30000" dirty="0">
                <a:latin typeface="Palatino Linotype" pitchFamily="18" charset="0"/>
              </a:rPr>
              <a:t>th</a:t>
            </a:r>
            <a:r>
              <a:rPr lang="en-US" sz="2400" dirty="0">
                <a:latin typeface="Palatino Linotype" pitchFamily="18" charset="0"/>
              </a:rPr>
              <a:t> percentile? What is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John’s percentile rank? 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2: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(a) Can a percentile have the value of 600?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(b) Can a percentile have the value of – 3.5?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(c) Can a percentile rank have the value of 600?  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(d) Can a percentile rank have the value of -3.5?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288F1C-99B3-D74A-8FC9-11DAC94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016F-A9FE-0A44-A5B7-E3FA863F7614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D74045-D061-EA44-9848-1A179A31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1919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Simple 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distribution, what proportion of scores fall between 1 and 3 standard deviations above the mean?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a normal distribution, what proportion of scores fall between 2 and 4 standard deviations below the mean?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3BBDF4-57C0-A545-8755-FE8DDB5D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99C7-8ACB-D944-889B-87D0B91FA5D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B9BA00-9F05-EB40-AEBF-F40BA8DE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Suppose that we convert the IQ test score (raw scores </a:t>
            </a:r>
            <a:r>
              <a:rPr lang="en-US" i="1" dirty="0">
                <a:latin typeface="Palatino Linotype" pitchFamily="18" charset="0"/>
              </a:rPr>
              <a:t>X</a:t>
            </a:r>
            <a:r>
              <a:rPr lang="en-US" dirty="0">
                <a:latin typeface="Palatino Linotype" pitchFamily="18" charset="0"/>
              </a:rPr>
              <a:t>) into standard scores (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 units) using our usual equation for computing 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-scores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transform the Z scores once again into a distribution of IQ scores using the following equation: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What are the values of the mean and the standard deviation of this new IQ score?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6542"/>
              </p:ext>
            </p:extLst>
          </p:nvPr>
        </p:nvGraphicFramePr>
        <p:xfrm>
          <a:off x="2895600" y="4419600"/>
          <a:ext cx="2133600" cy="3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901700" imgH="152400" progId="Equation.DSMT4">
                  <p:embed/>
                </p:oleObj>
              </mc:Choice>
              <mc:Fallback>
                <p:oleObj name="Equation" r:id="rId3" imgW="9017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2133600" cy="35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A0D1FF5-BC34-424D-8200-C38CA20D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1E10-DE3C-BF47-97FA-474C905AFCDF}" type="datetime1">
              <a:rPr lang="en-US" smtClean="0"/>
              <a:t>1/30/18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C70E5-1E0E-AF48-9AAA-8D2C0F6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/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/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“The length of human pregnancies from conception to birth varies according to a distribution that is approximately normal with a mean 266 days and a standard deviation 16 days.”</a:t>
            </a:r>
          </a:p>
          <a:p>
            <a:r>
              <a:rPr lang="en-US" sz="2400" b="1" dirty="0">
                <a:latin typeface="Palatino Linotype" pitchFamily="18" charset="0"/>
              </a:rPr>
              <a:t>(1) What percent of pregnancies last less than 240 days (8 months-</a:t>
            </a:r>
            <a:r>
              <a:rPr lang="en-US" sz="2400" b="1" dirty="0" err="1">
                <a:latin typeface="Palatino Linotype" pitchFamily="18" charset="0"/>
              </a:rPr>
              <a:t>ish</a:t>
            </a:r>
            <a:r>
              <a:rPr lang="en-US" sz="2400" b="1" dirty="0">
                <a:latin typeface="Palatino Linotype" pitchFamily="18" charset="0"/>
              </a:rPr>
              <a:t>)?</a:t>
            </a:r>
          </a:p>
          <a:p>
            <a:r>
              <a:rPr lang="en-US" sz="2400" b="1" dirty="0">
                <a:latin typeface="Palatino Linotype" pitchFamily="18" charset="0"/>
              </a:rPr>
              <a:t>(2) What percent of pregnancies last between 240 and 270 days?</a:t>
            </a:r>
          </a:p>
          <a:p>
            <a:r>
              <a:rPr lang="en-US" sz="2400" b="1" dirty="0">
                <a:latin typeface="Palatino Linotype" pitchFamily="18" charset="0"/>
              </a:rPr>
              <a:t>(3) How long do the longest 20% pregnancies last?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Rule about normal curve--- The rule tells us the amount of area under the normal curve that is located between certain points (expressed in standard deviation units). Approximately 68% of the area is found between one standard deviation above and below the mean.</a:t>
            </a:r>
          </a:p>
          <a:p>
            <a:r>
              <a:rPr lang="en-US" sz="2400" dirty="0">
                <a:latin typeface="Palatino Linotype" pitchFamily="18" charset="0"/>
              </a:rPr>
              <a:t>Linear transformation---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Standardized Z-score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19582"/>
              </p:ext>
            </p:extLst>
          </p:nvPr>
        </p:nvGraphicFramePr>
        <p:xfrm>
          <a:off x="4191000" y="3581400"/>
          <a:ext cx="11001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11001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36771"/>
              </p:ext>
            </p:extLst>
          </p:nvPr>
        </p:nvGraphicFramePr>
        <p:xfrm>
          <a:off x="1524000" y="3922102"/>
          <a:ext cx="1524000" cy="42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22102"/>
                        <a:ext cx="1524000" cy="42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9341"/>
              </p:ext>
            </p:extLst>
          </p:nvPr>
        </p:nvGraphicFramePr>
        <p:xfrm>
          <a:off x="3429000" y="3962400"/>
          <a:ext cx="10919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091974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59792"/>
              </p:ext>
            </p:extLst>
          </p:nvPr>
        </p:nvGraphicFramePr>
        <p:xfrm>
          <a:off x="1512888" y="4876800"/>
          <a:ext cx="22320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876800"/>
                        <a:ext cx="22320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3920"/>
              </p:ext>
            </p:extLst>
          </p:nvPr>
        </p:nvGraphicFramePr>
        <p:xfrm>
          <a:off x="4038600" y="4953000"/>
          <a:ext cx="2057400" cy="50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11" imgW="965160" imgH="241200" progId="Equation.DSMT4">
                  <p:embed/>
                </p:oleObj>
              </mc:Choice>
              <mc:Fallback>
                <p:oleObj name="Equation" r:id="rId11" imgW="965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2057400" cy="50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AA0A6-A7C2-DD4A-A9D9-18F3FFE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8B0-570F-FD4A-8482-C6D35A227EED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C10CD3-5FF6-894E-8511-FA36CDC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73" y="5410200"/>
            <a:ext cx="8305800" cy="76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We can see that for a normally distributed variable (such as test score), approximately two-thirds of the scores lie within one standard deviation of the mean (34.1% + 34.1% = 68.2%)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46073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Distribution Features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74212"/>
              </p:ext>
            </p:extLst>
          </p:nvPr>
        </p:nvGraphicFramePr>
        <p:xfrm>
          <a:off x="560373" y="1150441"/>
          <a:ext cx="8153400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Bitmap Image" r:id="rId4" imgW="6047619" imgH="3371429" progId="Paint.Picture">
                  <p:embed/>
                </p:oleObj>
              </mc:Choice>
              <mc:Fallback>
                <p:oleObj name="Bitmap Image" r:id="rId4" imgW="6047619" imgH="3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73" y="1150441"/>
                        <a:ext cx="8153400" cy="411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B87860-7ABE-9746-B438-A91FC90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B1D-94B3-0044-A9F3-B610CF115FA9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EC6F43-DECA-9147-BECE-134776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sz="3200" dirty="0">
                <a:latin typeface="Palatino Linotype" pitchFamily="18" charset="0"/>
              </a:rPr>
              <a:t>Properties of Z-scores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Z scores always have a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400" dirty="0">
                <a:latin typeface="Palatino Linotype" pitchFamily="18" charset="0"/>
              </a:rPr>
              <a:t>and a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standard deviations between its raw score and the mean, where as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direction of the corresponding raw score relative to the mean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Z scores make it possible to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raw scores that have different units of measurement</a:t>
            </a:r>
            <a:endParaRPr lang="en-US" sz="3200" dirty="0">
              <a:latin typeface="Palatino Linotype" pitchFamily="18" charset="0"/>
            </a:endParaRPr>
          </a:p>
          <a:p>
            <a:pPr marL="342900" lvl="2" indent="-342900"/>
            <a:r>
              <a:rPr lang="en-US" sz="2800" dirty="0">
                <a:latin typeface="Palatino Linotype" pitchFamily="18" charset="0"/>
              </a:rPr>
              <a:t>Table of areas under the normal curve</a:t>
            </a:r>
          </a:p>
          <a:p>
            <a:pPr marL="457200" lvl="3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0B3EAD-A8D0-3449-8EB2-677FFB2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89AC-AD1B-134C-941B-EDB1622EEFA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C461DA-092D-5C45-B289-D3546BB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505200"/>
            <a:ext cx="8305800" cy="3124200"/>
          </a:xfrm>
        </p:spPr>
        <p:txBody>
          <a:bodyPr/>
          <a:lstStyle/>
          <a:p>
            <a:endParaRPr lang="en-US" sz="2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 area under the curve between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a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and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is:</a:t>
            </a: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percentage of all possible observations 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that have a score between a and b;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endParaRPr lang="en-US" sz="2400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Area under the curve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2133600" y="1295400"/>
          <a:ext cx="51054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Bitmap Image" r:id="rId4" imgW="3067478" imgH="1380952" progId="Paint.Picture">
                  <p:embed/>
                </p:oleObj>
              </mc:Choice>
              <mc:Fallback>
                <p:oleObj name="Bitmap Image" r:id="rId4" imgW="3067478" imgH="1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1054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17C41B-A1B0-4441-AE4B-7BC64810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DE4-A6D5-CC4D-B884-67476C5DF64B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E26AF36-7972-844A-BD1B-3CFF051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0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A score on the Z-axis divides the standard normal curve into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parts</a:t>
            </a:r>
            <a:r>
              <a:rPr lang="en-US" sz="2800" dirty="0">
                <a:latin typeface="Palatino Linotype" pitchFamily="18" charset="0"/>
              </a:rPr>
              <a:t>: There is a portion of the curve to the left of the Z score and a portion of the curve to the right of </a:t>
            </a:r>
            <a:r>
              <a:rPr lang="en-US" sz="2800">
                <a:latin typeface="Palatino Linotype" pitchFamily="18" charset="0"/>
              </a:rPr>
              <a:t>the Z </a:t>
            </a:r>
            <a:r>
              <a:rPr lang="en-US" sz="2800" dirty="0">
                <a:latin typeface="Palatino Linotype" pitchFamily="18" charset="0"/>
              </a:rPr>
              <a:t>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left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the 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less than </a:t>
            </a:r>
            <a:r>
              <a:rPr lang="en-US" sz="2600" dirty="0">
                <a:latin typeface="Palatino Linotype" pitchFamily="18" charset="0"/>
              </a:rPr>
              <a:t>that Z 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right</a:t>
            </a:r>
            <a:r>
              <a:rPr lang="en-US" sz="2600" b="1" dirty="0"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greater than </a:t>
            </a:r>
            <a:r>
              <a:rPr lang="en-US" sz="2600" dirty="0">
                <a:latin typeface="Palatino Linotype" pitchFamily="18" charset="0"/>
              </a:rPr>
              <a:t>that Z score.</a:t>
            </a:r>
          </a:p>
          <a:p>
            <a:pPr lvl="2"/>
            <a:endParaRPr lang="en-US" sz="2600" b="1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Normal Distribution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C2BE31-2718-634D-8C9D-9E40E2D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B003-90BC-2644-9C3A-2BD01B543757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1CA4B3F-433E-4A4E-909B-4048F0C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149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99" y="1752600"/>
            <a:ext cx="8534400" cy="4495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We can also use the normal distribution table to identify an interval which corresponds to a specified probability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solidFill>
                <a:schemeClr val="tx2"/>
              </a:solidFill>
              <a:latin typeface="Palatino Linotype" pitchFamily="18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Step 1: </a:t>
            </a:r>
            <a:r>
              <a:rPr lang="en-US" sz="2800" dirty="0">
                <a:latin typeface="Palatino Linotype" pitchFamily="18" charset="0"/>
              </a:rPr>
              <a:t>Identify the proportion / area designated in the question and graphically display it along with the boundaries of the interval that you are looking for</a:t>
            </a:r>
          </a:p>
          <a:p>
            <a:endParaRPr lang="en-US" altLang="zh-CN" dirty="0">
              <a:solidFill>
                <a:schemeClr val="tx2"/>
              </a:solidFill>
              <a:latin typeface="Bookman Old Style" pitchFamily="18" charset="0"/>
              <a:ea typeface="SimSun" pitchFamily="2" charset="-122"/>
            </a:endParaRPr>
          </a:p>
          <a:p>
            <a:pPr marL="742950" lvl="1" indent="-285750"/>
            <a:endParaRPr lang="en-US" altLang="zh-CN" sz="2400" dirty="0">
              <a:solidFill>
                <a:schemeClr val="tx2"/>
              </a:solidFill>
              <a:latin typeface="Arial" pitchFamily="34" charset="0"/>
              <a:ea typeface="SimSun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0037" y="381000"/>
            <a:ext cx="854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9C1810-5C59-534D-8F42-6AFB8346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C6E4-9FFE-C143-890B-48E26F15074A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DC9E033-4396-7546-99AF-7E9565D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984375"/>
            <a:ext cx="8534400" cy="2743200"/>
          </a:xfrm>
        </p:spPr>
        <p:txBody>
          <a:bodyPr/>
          <a:lstStyle/>
          <a:p>
            <a:pPr marL="742950" lvl="1" indent="-285750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Step 2: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Use the </a:t>
            </a:r>
            <a:r>
              <a:rPr lang="en-US" sz="2800" u="sng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Standard Normal Table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to find the value(s) of </a:t>
            </a:r>
            <a:r>
              <a:rPr lang="en-US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Z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that corresponds to the boundaries of the designated interval.  You may need to re-specify the area so that it corresponds to one of the areas in the table.</a:t>
            </a:r>
          </a:p>
          <a:p>
            <a:pPr marL="742950" lvl="1" indent="-285750"/>
            <a:endParaRPr lang="en-US" altLang="zh-CN" sz="2400" dirty="0">
              <a:solidFill>
                <a:srgbClr val="DB4931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59976D-CA89-9E46-BD39-C7E9C68E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F84-4DE2-D841-A2E7-4FCAB99C9A05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EF56BD5-90EB-7442-8211-EA6ED23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alatino Linotype" pitchFamily="18" charset="0"/>
                <a:ea typeface="Cambria Math" pitchFamily="18" charset="0"/>
              </a:rPr>
              <a:t>Percentile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Point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on the measurement scale below which a given percentage of the scores fall</a:t>
            </a:r>
            <a:endParaRPr lang="en-US" b="1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Symbolized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b="1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Percentile may have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any value that scores X may have</a:t>
            </a:r>
            <a:endParaRPr lang="en-US" b="1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u="sng" dirty="0">
                <a:latin typeface="Palatino Linotype" pitchFamily="18" charset="0"/>
              </a:rPr>
              <a:t>Example</a:t>
            </a:r>
            <a:r>
              <a:rPr lang="en-US" sz="2600" dirty="0">
                <a:latin typeface="Palatino Linotype" pitchFamily="18" charset="0"/>
              </a:rPr>
              <a:t>: P</a:t>
            </a:r>
            <a:r>
              <a:rPr lang="en-US" sz="2600" baseline="-25000" dirty="0">
                <a:latin typeface="Palatino Linotype" pitchFamily="18" charset="0"/>
              </a:rPr>
              <a:t>50</a:t>
            </a:r>
            <a:r>
              <a:rPr lang="en-US" sz="2600" dirty="0">
                <a:latin typeface="Palatino Linotype" pitchFamily="18" charset="0"/>
              </a:rPr>
              <a:t> = 81: The 50</a:t>
            </a:r>
            <a:r>
              <a:rPr lang="en-US" sz="2600" baseline="30000" dirty="0">
                <a:latin typeface="Palatino Linotype" pitchFamily="18" charset="0"/>
              </a:rPr>
              <a:t>th</a:t>
            </a:r>
            <a:r>
              <a:rPr lang="en-US" sz="2600" dirty="0">
                <a:latin typeface="Palatino Linotype" pitchFamily="18" charset="0"/>
              </a:rPr>
              <a:t> percentile is 81. 50% of the scores in the distribution fall below a score of 81</a:t>
            </a:r>
            <a:endParaRPr lang="en-US" sz="2600" b="1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DF8304-8CF6-C843-902A-CC698A5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4D17-2DD9-374D-ABB2-465A5F08B912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0CA6BE-C516-334C-8C8E-7B148587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1019</Words>
  <Application>Microsoft Macintosh PowerPoint</Application>
  <PresentationFormat>On-screen Show (4:3)</PresentationFormat>
  <Paragraphs>126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Bitmap Image</vt:lpstr>
      <vt:lpstr>Lecture 5: Exercise--Normal Curve, Linear Transformations, and Standard Scores</vt:lpstr>
      <vt:lpstr>Review of what we’ve learned</vt:lpstr>
      <vt:lpstr>PowerPoint Presentation</vt:lpstr>
      <vt:lpstr>Review 2</vt:lpstr>
      <vt:lpstr>PowerPoint Presentation</vt:lpstr>
      <vt:lpstr>PowerPoint Presentation</vt:lpstr>
      <vt:lpstr>PowerPoint Presentation</vt:lpstr>
      <vt:lpstr>PowerPoint Presentation</vt:lpstr>
      <vt:lpstr>Percentile and Percentile Ranks</vt:lpstr>
      <vt:lpstr>PowerPoint Presentation</vt:lpstr>
      <vt:lpstr>PowerPoint Presentation</vt:lpstr>
      <vt:lpstr>Simple Warm-up Exercise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Exercise--Normal Curve, Linear Transformations, and Standard Scores</dc:title>
  <dc:creator>Chun Wang</dc:creator>
  <cp:lastModifiedBy>Jibo He</cp:lastModifiedBy>
  <cp:revision>48</cp:revision>
  <dcterms:created xsi:type="dcterms:W3CDTF">2013-02-06T19:00:47Z</dcterms:created>
  <dcterms:modified xsi:type="dcterms:W3CDTF">2018-01-30T21:44:43Z</dcterms:modified>
</cp:coreProperties>
</file>