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88" r:id="rId11"/>
    <p:sldId id="264" r:id="rId12"/>
    <p:sldId id="266" r:id="rId13"/>
    <p:sldId id="267" r:id="rId14"/>
    <p:sldId id="268" r:id="rId15"/>
    <p:sldId id="273" r:id="rId16"/>
    <p:sldId id="271" r:id="rId17"/>
    <p:sldId id="272" r:id="rId18"/>
    <p:sldId id="289" r:id="rId19"/>
    <p:sldId id="279" r:id="rId20"/>
    <p:sldId id="280" r:id="rId21"/>
    <p:sldId id="281" r:id="rId22"/>
    <p:sldId id="282" r:id="rId23"/>
    <p:sldId id="284" r:id="rId24"/>
    <p:sldId id="290" r:id="rId25"/>
    <p:sldId id="291" r:id="rId26"/>
    <p:sldId id="285" r:id="rId27"/>
    <p:sldId id="293" r:id="rId28"/>
    <p:sldId id="292" r:id="rId29"/>
    <p:sldId id="286" r:id="rId30"/>
    <p:sldId id="295" r:id="rId31"/>
    <p:sldId id="296" r:id="rId32"/>
    <p:sldId id="294" r:id="rId33"/>
    <p:sldId id="297" r:id="rId34"/>
    <p:sldId id="298" r:id="rId35"/>
    <p:sldId id="299" r:id="rId36"/>
    <p:sldId id="300" r:id="rId37"/>
    <p:sldId id="301" r:id="rId38"/>
    <p:sldId id="287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B166-E2D2-4AB8-BFE4-E4B624D48011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588AC-7BF7-409D-B4FA-9D18DE37C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00963C-9951-41C0-A8EE-5C69EB031C80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242EC9-E52A-4491-9E56-BEA02921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7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606+/-1.96*100/</a:t>
            </a:r>
            <a:r>
              <a:rPr lang="en-US" dirty="0" err="1"/>
              <a:t>sqrt</a:t>
            </a:r>
            <a:r>
              <a:rPr lang="en-US" dirty="0"/>
              <a:t>(225)=[592.9,619.1]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8E3E-5481-40C8-9D67-401D0347C9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smtClean="0"/>
              <a:t>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Degree of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within-groups estimate of variance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757E-8A4B-4E9F-8BC6-B75D09CC4A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Degree of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42EC9-E52A-4491-9E56-BEA0292166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006-083D-4C9E-BC3B-80852D694107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D58F-0271-4144-BD95-CCB40AF4C571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258D-4870-4A62-8554-91C5E863DE55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DF34-1EFC-4862-AFD2-5CE4531A25DC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867A-DA5F-4AF4-9F44-96589204BAA9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04A8-672C-4559-A5B4-5E80CA39D2ED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E1B7-9589-4659-B282-0E8E9314F28B}" type="datetime1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116C-1720-4B84-888A-6ADF4558D878}" type="datetime1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AADA-9FDF-4FB9-8207-DE7D9E6CBF0F}" type="datetime1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3B49-CE71-4D17-8EC3-3730E29E97A3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B0FF-0E06-4B6F-BB4F-FF4A55AEBF78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3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3E56-7A25-4B5D-886C-9631851E52C0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688-00B8-4A9F-81F0-F9AC314C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ibo.he@wichit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0" Type="http://schemas.openxmlformats.org/officeDocument/2006/relationships/image" Target="../media/image9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image" Target="../media/image20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</a:t>
            </a:r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19</a:t>
            </a:r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: </a:t>
            </a:r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for Final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Palatino Linotype" pitchFamily="18" charset="0"/>
              </a:rPr>
              <a:t>Jibo He</a:t>
            </a:r>
          </a:p>
          <a:p>
            <a:r>
              <a:rPr lang="en-US" sz="2800" dirty="0" smtClean="0">
                <a:latin typeface="Palatino Linotype" pitchFamily="18" charset="0"/>
                <a:hlinkClick r:id="rId2"/>
              </a:rPr>
              <a:t>Jibo.he@wichita.edu</a:t>
            </a:r>
            <a:endParaRPr lang="en-US" sz="2800" dirty="0" smtClean="0">
              <a:latin typeface="Palatino Linotype" pitchFamily="18" charset="0"/>
            </a:endParaRPr>
          </a:p>
          <a:p>
            <a:r>
              <a:rPr lang="en-US" sz="2800" dirty="0" smtClean="0">
                <a:latin typeface="Palatino Linotype" pitchFamily="18" charset="0"/>
              </a:rPr>
              <a:t>Associate </a:t>
            </a:r>
            <a:r>
              <a:rPr lang="en-US" sz="2800" dirty="0" smtClean="0">
                <a:latin typeface="Palatino Linotype" pitchFamily="18" charset="0"/>
              </a:rPr>
              <a:t>Professor</a:t>
            </a:r>
          </a:p>
          <a:p>
            <a:r>
              <a:rPr lang="en-US" sz="2800" dirty="0" smtClean="0">
                <a:latin typeface="Palatino Linotype" pitchFamily="18" charset="0"/>
              </a:rPr>
              <a:t>Wichita State University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156771"/>
              </p:ext>
            </p:extLst>
          </p:nvPr>
        </p:nvGraphicFramePr>
        <p:xfrm>
          <a:off x="762000" y="2362200"/>
          <a:ext cx="75438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13"/>
                <a:gridCol w="7222787"/>
              </a:tblGrid>
              <a:tr h="358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probability of rejecting the null hypothesis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408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probability of retaining the null hypothesis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766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Palatino Linotype" pitchFamily="18" charset="0"/>
                        </a:rPr>
                        <a:t>The location of the population mean difference,</a:t>
                      </a:r>
                      <a:r>
                        <a:rPr lang="en-US" sz="1800" baseline="0" dirty="0" smtClean="0"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Palatino Linotype" pitchFamily="18" charset="0"/>
                        </a:rPr>
                        <a:t>- , relative </a:t>
                      </a: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to the mean of the sampling distribution of mean differences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13619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The location of the sample mean difference relative to the mean of the sampling distribution of mean differences in standard error of the difference units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721822"/>
            <a:ext cx="789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What does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indicate in an independent samples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-test?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486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Lecture 14 </a:t>
            </a:r>
            <a:r>
              <a:rPr lang="mr-IN" dirty="0" smtClean="0"/>
              <a:t>–</a:t>
            </a:r>
            <a:r>
              <a:rPr lang="en-US" dirty="0" smtClean="0"/>
              <a:t> slide 16. </a:t>
            </a:r>
          </a:p>
          <a:p>
            <a:r>
              <a:rPr lang="en-US" dirty="0" smtClean="0"/>
              <a:t>Correct answer is 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84293"/>
              </p:ext>
            </p:extLst>
          </p:nvPr>
        </p:nvGraphicFramePr>
        <p:xfrm>
          <a:off x="4343400" y="5486400"/>
          <a:ext cx="27606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4" imgW="1650960" imgH="711000" progId="Equation.3">
                  <p:embed/>
                </p:oleObj>
              </mc:Choice>
              <mc:Fallback>
                <p:oleObj name="Equation" r:id="rId4" imgW="16509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3400" y="5486400"/>
                        <a:ext cx="2760663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05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4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Independent vs. dependent sample </a:t>
            </a:r>
            <a:r>
              <a:rPr lang="en-US" i="1" dirty="0" smtClean="0">
                <a:latin typeface="Palatino Linotype" pitchFamily="18" charset="0"/>
              </a:rPr>
              <a:t>t</a:t>
            </a:r>
            <a:r>
              <a:rPr lang="en-US" dirty="0" smtClean="0">
                <a:latin typeface="Palatino Linotype" pitchFamily="18" charset="0"/>
              </a:rPr>
              <a:t>-test</a:t>
            </a:r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606"/>
              </p:ext>
            </p:extLst>
          </p:nvPr>
        </p:nvGraphicFramePr>
        <p:xfrm>
          <a:off x="762000" y="3200400"/>
          <a:ext cx="7315201" cy="228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85"/>
                <a:gridCol w="7003916"/>
              </a:tblGrid>
              <a:tr h="655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related samples result in more variability, and therefore the design is more powerful.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655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related samples result in less variability, and therefore the design is more powerful.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3183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related samples designs are simpler to use.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655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related samples designs are intrinsically better than independent samples designs.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1" y="2358482"/>
            <a:ext cx="7467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When one has the option, a related samples design should be chosen </a:t>
            </a:r>
            <a:r>
              <a:rPr kumimoji="0" lang="en-US" altLang="zh-CN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over an independent samples design because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for final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Final exam will worth 150 points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20 multiple choice question (5 points each)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5 complete sentence questions (4 points each)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2 computation/essay questions (15 points each)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Final exam </a:t>
            </a:r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content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Palatino Linotype" pitchFamily="18" charset="0"/>
              </a:rPr>
              <a:t>It will cover all materials learned this semester, primarily focus on 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Measure of central tendency/dispersion</a:t>
            </a:r>
          </a:p>
          <a:p>
            <a:pPr lvl="2"/>
            <a:r>
              <a:rPr lang="en-US" dirty="0">
                <a:latin typeface="Palatino Linotype" pitchFamily="18" charset="0"/>
              </a:rPr>
              <a:t>Sum of the deviation scores is </a:t>
            </a:r>
            <a:r>
              <a:rPr lang="en-US" dirty="0" smtClean="0">
                <a:latin typeface="Palatino Linotype" pitchFamily="18" charset="0"/>
              </a:rPr>
              <a:t>0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Normal curve</a:t>
            </a:r>
          </a:p>
          <a:p>
            <a:pPr lvl="2"/>
            <a:r>
              <a:rPr lang="en-US" dirty="0" smtClean="0">
                <a:latin typeface="Palatino Linotype" pitchFamily="18" charset="0"/>
              </a:rPr>
              <a:t>The area under the curve is always 1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Linear transformation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Z-score</a:t>
            </a:r>
          </a:p>
          <a:p>
            <a:pPr lvl="2"/>
            <a:r>
              <a:rPr lang="en-US" dirty="0" smtClean="0">
                <a:latin typeface="Palatino Linotype" pitchFamily="18" charset="0"/>
              </a:rPr>
              <a:t>It explains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“how far away a score is from the mean in standard deviation units?” </a:t>
            </a:r>
          </a:p>
          <a:p>
            <a:pPr lvl="1"/>
            <a:endParaRPr lang="en-US" dirty="0" smtClean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 and variance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17512"/>
              </p:ext>
            </p:extLst>
          </p:nvPr>
        </p:nvGraphicFramePr>
        <p:xfrm>
          <a:off x="457200" y="1600200"/>
          <a:ext cx="8229600" cy="283971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of your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35817"/>
              </p:ext>
            </p:extLst>
          </p:nvPr>
        </p:nvGraphicFramePr>
        <p:xfrm>
          <a:off x="3276600" y="2057399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57399"/>
                        <a:ext cx="9144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35868"/>
              </p:ext>
            </p:extLst>
          </p:nvPr>
        </p:nvGraphicFramePr>
        <p:xfrm>
          <a:off x="6026150" y="2057400"/>
          <a:ext cx="900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057400"/>
                        <a:ext cx="900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50094"/>
              </p:ext>
            </p:extLst>
          </p:nvPr>
        </p:nvGraphicFramePr>
        <p:xfrm>
          <a:off x="3276600" y="25908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7" imgW="1143000" imgH="609480" progId="Equation.DSMT4">
                  <p:embed/>
                </p:oleObj>
              </mc:Choice>
              <mc:Fallback>
                <p:oleObj name="Equation" r:id="rId7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1524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48253"/>
              </p:ext>
            </p:extLst>
          </p:nvPr>
        </p:nvGraphicFramePr>
        <p:xfrm>
          <a:off x="3330575" y="3581400"/>
          <a:ext cx="15167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9" imgW="1193760" imgH="660240" progId="Equation.DSMT4">
                  <p:embed/>
                </p:oleObj>
              </mc:Choice>
              <mc:Fallback>
                <p:oleObj name="Equation" r:id="rId9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581400"/>
                        <a:ext cx="151674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17758"/>
              </p:ext>
            </p:extLst>
          </p:nvPr>
        </p:nvGraphicFramePr>
        <p:xfrm>
          <a:off x="5943600" y="2667000"/>
          <a:ext cx="160020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1" imgW="1143000" imgH="609480" progId="Equation.DSMT4">
                  <p:embed/>
                </p:oleObj>
              </mc:Choice>
              <mc:Fallback>
                <p:oleObj name="Equation" r:id="rId11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2667000"/>
                        <a:ext cx="160020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52143"/>
              </p:ext>
            </p:extLst>
          </p:nvPr>
        </p:nvGraphicFramePr>
        <p:xfrm>
          <a:off x="5943600" y="3505200"/>
          <a:ext cx="16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3" imgW="1193760" imgH="660240" progId="Equation.DSMT4">
                  <p:embed/>
                </p:oleObj>
              </mc:Choice>
              <mc:Fallback>
                <p:oleObj name="Equation" r:id="rId13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165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For a distribution of </a:t>
                </a:r>
                <a:r>
                  <a:rPr lang="en-US" i="1" dirty="0">
                    <a:latin typeface="Palatino Linotype" pitchFamily="18" charset="0"/>
                  </a:rPr>
                  <a:t>X</a:t>
                </a:r>
                <a:r>
                  <a:rPr lang="en-US" dirty="0">
                    <a:latin typeface="Palatino Linotype" pitchFamily="18" charset="0"/>
                  </a:rPr>
                  <a:t> values,  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= 50 and </a:t>
                </a:r>
                <a:r>
                  <a:rPr lang="en-US" i="1" dirty="0">
                    <a:latin typeface="Palatino Linotype" pitchFamily="18" charset="0"/>
                  </a:rPr>
                  <a:t>s</a:t>
                </a:r>
                <a:r>
                  <a:rPr lang="en-US" dirty="0">
                    <a:latin typeface="Palatino Linotype" pitchFamily="18" charset="0"/>
                  </a:rPr>
                  <a:t> = 5.  Find what the mean and standard deviation will be if you: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a)  add 10 to every score in the original  	X distribution.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b)  multiply every score in the original 	X distribution by 4.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c)  divide every score in the original X 	distribution by 5, then subtract 5.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37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</a:t>
            </a:r>
            <a:r>
              <a:rPr lang="en-US" dirty="0" smtClean="0">
                <a:latin typeface="Palatino Linotype" pitchFamily="18" charset="0"/>
              </a:rPr>
              <a:t>10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what </a:t>
            </a:r>
            <a:r>
              <a:rPr lang="en-US" dirty="0">
                <a:latin typeface="Palatino Linotype" pitchFamily="18" charset="0"/>
              </a:rPr>
              <a:t>proportion of scores fall between </a:t>
            </a:r>
            <a:r>
              <a:rPr lang="en-US" dirty="0" smtClean="0">
                <a:latin typeface="Palatino Linotype" pitchFamily="18" charset="0"/>
              </a:rPr>
              <a:t>90 </a:t>
            </a:r>
            <a:r>
              <a:rPr lang="en-US" dirty="0">
                <a:latin typeface="Palatino Linotype" pitchFamily="18" charset="0"/>
              </a:rPr>
              <a:t>– </a:t>
            </a:r>
            <a:r>
              <a:rPr lang="en-US" dirty="0" smtClean="0">
                <a:latin typeface="Palatino Linotype" pitchFamily="18" charset="0"/>
              </a:rPr>
              <a:t>110?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</a:t>
            </a:r>
            <a:r>
              <a:rPr lang="en-US" dirty="0" smtClean="0">
                <a:latin typeface="Palatino Linotype" pitchFamily="18" charset="0"/>
              </a:rPr>
              <a:t>10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what </a:t>
            </a:r>
            <a:r>
              <a:rPr lang="en-US" dirty="0">
                <a:latin typeface="Palatino Linotype" pitchFamily="18" charset="0"/>
              </a:rPr>
              <a:t>proportion of scores fall between </a:t>
            </a:r>
            <a:r>
              <a:rPr lang="en-US" dirty="0" smtClean="0">
                <a:latin typeface="Palatino Linotype" pitchFamily="18" charset="0"/>
              </a:rPr>
              <a:t>90 </a:t>
            </a:r>
            <a:r>
              <a:rPr lang="en-US" dirty="0">
                <a:latin typeface="Palatino Linotype" pitchFamily="18" charset="0"/>
              </a:rPr>
              <a:t>– </a:t>
            </a:r>
            <a:r>
              <a:rPr lang="en-US" dirty="0" smtClean="0">
                <a:latin typeface="Palatino Linotype" pitchFamily="18" charset="0"/>
              </a:rPr>
              <a:t>110?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8-04-30 at 7.3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95800"/>
            <a:ext cx="574127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 Linotype" pitchFamily="18" charset="0"/>
              </a:rPr>
              <a:t>Probability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Sample space, event, random variable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Relationship between events</a:t>
            </a:r>
          </a:p>
          <a:p>
            <a:pPr lvl="2"/>
            <a:r>
              <a:rPr lang="en-US" dirty="0" smtClean="0">
                <a:latin typeface="Palatino Linotype" pitchFamily="18" charset="0"/>
              </a:rPr>
              <a:t>Mutually </a:t>
            </a:r>
            <a:r>
              <a:rPr lang="en-US" dirty="0">
                <a:latin typeface="Palatino Linotype" pitchFamily="18" charset="0"/>
              </a:rPr>
              <a:t>exclusive events</a:t>
            </a:r>
          </a:p>
          <a:p>
            <a:pPr lvl="2"/>
            <a:r>
              <a:rPr lang="en-US" dirty="0">
                <a:latin typeface="Palatino Linotype" pitchFamily="18" charset="0"/>
              </a:rPr>
              <a:t>Exhaustive set of events</a:t>
            </a:r>
          </a:p>
          <a:p>
            <a:pPr lvl="2"/>
            <a:r>
              <a:rPr lang="en-US" dirty="0">
                <a:latin typeface="Palatino Linotype" pitchFamily="18" charset="0"/>
              </a:rPr>
              <a:t>Independent events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u="sng" dirty="0" smtClean="0">
                <a:latin typeface="Palatino Linotype" pitchFamily="18" charset="0"/>
              </a:rPr>
              <a:t># </a:t>
            </a:r>
            <a:r>
              <a:rPr lang="en-US" sz="2000" u="sng" dirty="0">
                <a:latin typeface="Palatino Linotype" pitchFamily="18" charset="0"/>
              </a:rPr>
              <a:t>outcomes in some </a:t>
            </a:r>
            <a:r>
              <a:rPr lang="en-US" sz="2000" u="sng" dirty="0" smtClean="0">
                <a:latin typeface="Palatino Linotype" pitchFamily="18" charset="0"/>
              </a:rPr>
              <a:t>events__</a:t>
            </a:r>
            <a:endParaRPr lang="en-US" sz="2000" u="sng" dirty="0">
              <a:latin typeface="Palatino Linotype" pitchFamily="18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>
                <a:latin typeface="Palatino Linotype" pitchFamily="18" charset="0"/>
              </a:rPr>
              <a:t># outcomes in sample space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 4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 Linotype" pitchFamily="18" charset="0"/>
              </a:rPr>
              <a:t>Two-sample t-test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Independent vs. dependent sample t-test</a:t>
            </a:r>
          </a:p>
          <a:p>
            <a:r>
              <a:rPr lang="en-US" dirty="0" smtClean="0">
                <a:latin typeface="Palatino Linotype" pitchFamily="18" charset="0"/>
              </a:rPr>
              <a:t>ANOVA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Omnibus F-test</a:t>
            </a:r>
          </a:p>
          <a:p>
            <a:pPr lvl="2"/>
            <a:r>
              <a:rPr lang="en-US" dirty="0" smtClean="0">
                <a:latin typeface="Palatino Linotype" pitchFamily="18" charset="0"/>
              </a:rPr>
              <a:t>Null and alternative hypothesis</a:t>
            </a:r>
          </a:p>
          <a:p>
            <a:pPr lvl="2"/>
            <a:r>
              <a:rPr lang="en-US" dirty="0" smtClean="0">
                <a:latin typeface="Palatino Linotype" pitchFamily="18" charset="0"/>
              </a:rPr>
              <a:t>Fill out the ANOVA table</a:t>
            </a:r>
          </a:p>
          <a:p>
            <a:pPr lvl="2"/>
            <a:r>
              <a:rPr lang="en-US" dirty="0" smtClean="0">
                <a:latin typeface="Palatino Linotype" pitchFamily="18" charset="0"/>
              </a:rPr>
              <a:t>Remember the three assumptions of ANOVA</a:t>
            </a:r>
          </a:p>
          <a:p>
            <a:pPr lvl="2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Palatino Linotype" pitchFamily="18" charset="0"/>
              </a:rPr>
              <a:t>Sampling with and without replacement</a:t>
            </a:r>
          </a:p>
          <a:p>
            <a:r>
              <a:rPr lang="en-US" sz="2800" dirty="0" smtClean="0">
                <a:latin typeface="Palatino Linotype" pitchFamily="18" charset="0"/>
              </a:rPr>
              <a:t>Conditional probability and Bayes theorem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 smtClean="0">
              <a:latin typeface="Palatino Linotype" pitchFamily="18" charset="0"/>
            </a:endParaRPr>
          </a:p>
          <a:p>
            <a:r>
              <a:rPr lang="en-US" sz="2800" dirty="0" smtClean="0">
                <a:latin typeface="Palatino Linotype" pitchFamily="18" charset="0"/>
              </a:rPr>
              <a:t>Probability rules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</a:t>
            </a:r>
            <a:r>
              <a:rPr lang="en-US" sz="2400" dirty="0" smtClean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events </a:t>
            </a:r>
            <a:r>
              <a:rPr lang="en-US" sz="2000" i="1" dirty="0" smtClean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</a:t>
            </a:r>
            <a:r>
              <a:rPr lang="en-US" sz="2000" dirty="0" smtClean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) or general addition rule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</a:t>
            </a:r>
          </a:p>
          <a:p>
            <a:pPr lvl="1"/>
            <a:endParaRPr lang="en-US" sz="2400" dirty="0" smtClean="0">
              <a:latin typeface="Palatino Linotyp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516119"/>
              </p:ext>
            </p:extLst>
          </p:nvPr>
        </p:nvGraphicFramePr>
        <p:xfrm>
          <a:off x="2667000" y="22860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3" imgW="1295280" imgH="419040" progId="Equation.DSMT4">
                  <p:embed/>
                </p:oleObj>
              </mc:Choice>
              <mc:Fallback>
                <p:oleObj name="Equation" r:id="rId3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755142" y="5562600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960549"/>
            <a:ext cx="38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and sampling error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67434"/>
              </p:ext>
            </p:extLst>
          </p:nvPr>
        </p:nvGraphicFramePr>
        <p:xfrm>
          <a:off x="1524000" y="1905000"/>
          <a:ext cx="5705475" cy="350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Bitmap Image" r:id="rId3" imgW="0" imgH="0" progId="PBrush">
                  <p:embed/>
                </p:oleObj>
              </mc:Choice>
              <mc:Fallback>
                <p:oleObj name="Bitmap Image" r:id="rId3" imgW="0" imgH="0" progId="PBrush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5705475" cy="3502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Distributions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Central Limit Theorem</a:t>
            </a:r>
          </a:p>
          <a:p>
            <a:pPr lvl="1"/>
            <a:r>
              <a:rPr lang="en-US" dirty="0" smtClean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Given a population with mean µ and variance   , the sampling distribution of the mean will have a mean equal to µ (           ), a variance       equal to </a:t>
            </a:r>
            <a:r>
              <a:rPr lang="en-US" dirty="0" smtClean="0">
                <a:solidFill>
                  <a:schemeClr val="bg1"/>
                </a:solidFill>
                <a:latin typeface="Garamond" pitchFamily="18" charset="0"/>
                <a:ea typeface="Cambria Math" pitchFamily="18" charset="0"/>
                <a:cs typeface="Times New Roman" pitchFamily="18" charset="0"/>
              </a:rPr>
              <a:t>AAAA </a:t>
            </a:r>
            <a:r>
              <a:rPr lang="en-US" dirty="0" smtClean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. The distribution will approach the normal distribution as </a:t>
            </a:r>
            <a:r>
              <a:rPr lang="en-US" i="1" dirty="0" smtClean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, the sample size, increases. (Howell, 2007).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17245"/>
              </p:ext>
            </p:extLst>
          </p:nvPr>
        </p:nvGraphicFramePr>
        <p:xfrm>
          <a:off x="2895600" y="31242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Equation" r:id="rId4" imgW="469800" imgH="228600" progId="">
                  <p:embed/>
                </p:oleObj>
              </mc:Choice>
              <mc:Fallback>
                <p:oleObj name="Equation" r:id="rId4" imgW="469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30422"/>
              </p:ext>
            </p:extLst>
          </p:nvPr>
        </p:nvGraphicFramePr>
        <p:xfrm>
          <a:off x="5562600" y="30480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" name="Equation" r:id="rId6" imgW="203040" imgH="241200" progId="">
                  <p:embed/>
                </p:oleObj>
              </mc:Choice>
              <mc:Fallback>
                <p:oleObj name="Equation" r:id="rId6" imgW="20304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87742"/>
              </p:ext>
            </p:extLst>
          </p:nvPr>
        </p:nvGraphicFramePr>
        <p:xfrm>
          <a:off x="7289800" y="3048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9" name="Equation" r:id="rId8" imgW="355320" imgH="228600" progId="Equation.DSMT4">
                  <p:embed/>
                </p:oleObj>
              </mc:Choice>
              <mc:Fallback>
                <p:oleObj name="Equation" r:id="rId8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048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2800" dirty="0">
                <a:latin typeface="Palatino Linotype" pitchFamily="18" charset="0"/>
                <a:sym typeface="Symbol"/>
              </a:rPr>
              <a:t></a:t>
            </a:r>
            <a:r>
              <a:rPr lang="en-US" sz="2800" dirty="0">
                <a:latin typeface="Palatino Linotype" pitchFamily="18" charset="0"/>
              </a:rPr>
              <a:t> = 75 and </a:t>
            </a:r>
            <a:r>
              <a:rPr lang="en-US" sz="2800" dirty="0">
                <a:latin typeface="Palatino Linotype" pitchFamily="18" charset="0"/>
                <a:sym typeface="Symbol"/>
              </a:rPr>
              <a:t></a:t>
            </a:r>
            <a:r>
              <a:rPr lang="en-US" sz="2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2200" dirty="0" smtClean="0">
                <a:latin typeface="Palatino Linotype" pitchFamily="18" charset="0"/>
              </a:rPr>
              <a:t>(a) For </a:t>
            </a:r>
            <a:r>
              <a:rPr lang="en-US" sz="2200" dirty="0">
                <a:latin typeface="Palatino Linotype" pitchFamily="18" charset="0"/>
              </a:rPr>
              <a:t>the distribution of math test scores, what is the </a:t>
            </a:r>
            <a:r>
              <a:rPr lang="en-US" sz="2200" dirty="0" smtClean="0">
                <a:latin typeface="Palatino Linotype" pitchFamily="18" charset="0"/>
              </a:rPr>
              <a:t>mean and standard error </a:t>
            </a:r>
            <a:r>
              <a:rPr lang="en-US" sz="2200" dirty="0">
                <a:latin typeface="Palatino Linotype" pitchFamily="18" charset="0"/>
              </a:rPr>
              <a:t>of the sampling distribution of the </a:t>
            </a:r>
            <a:r>
              <a:rPr lang="en-US" sz="2200" dirty="0" smtClean="0">
                <a:latin typeface="Palatino Linotype" pitchFamily="18" charset="0"/>
              </a:rPr>
              <a:t>mean for </a:t>
            </a:r>
            <a:r>
              <a:rPr lang="en-US" sz="2200" dirty="0">
                <a:latin typeface="Palatino Linotype" pitchFamily="18" charset="0"/>
              </a:rPr>
              <a:t>samples of size 16?</a:t>
            </a:r>
          </a:p>
          <a:p>
            <a:pPr lvl="1"/>
            <a:r>
              <a:rPr lang="en-US" sz="2200" dirty="0" smtClean="0">
                <a:latin typeface="Palatino Linotype" pitchFamily="18" charset="0"/>
              </a:rPr>
              <a:t>(b) Suppose </a:t>
            </a:r>
            <a:r>
              <a:rPr lang="en-US" sz="2200" dirty="0">
                <a:latin typeface="Palatino Linotype" pitchFamily="18" charset="0"/>
              </a:rPr>
              <a:t>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2800" dirty="0">
                <a:latin typeface="Palatino Linotype" pitchFamily="18" charset="0"/>
                <a:sym typeface="Symbol"/>
              </a:rPr>
              <a:t></a:t>
            </a:r>
            <a:r>
              <a:rPr lang="en-US" sz="2800" dirty="0">
                <a:latin typeface="Palatino Linotype" pitchFamily="18" charset="0"/>
              </a:rPr>
              <a:t> = 75 and </a:t>
            </a:r>
            <a:r>
              <a:rPr lang="en-US" sz="2800" dirty="0">
                <a:latin typeface="Palatino Linotype" pitchFamily="18" charset="0"/>
                <a:sym typeface="Symbol"/>
              </a:rPr>
              <a:t></a:t>
            </a:r>
            <a:r>
              <a:rPr lang="en-US" sz="2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2200" dirty="0" smtClean="0">
                <a:latin typeface="Palatino Linotype" pitchFamily="18" charset="0"/>
              </a:rPr>
              <a:t>(a) For </a:t>
            </a:r>
            <a:r>
              <a:rPr lang="en-US" sz="2200" dirty="0">
                <a:latin typeface="Palatino Linotype" pitchFamily="18" charset="0"/>
              </a:rPr>
              <a:t>the distribution of math test scores, what is the </a:t>
            </a:r>
            <a:r>
              <a:rPr lang="en-US" sz="2200" dirty="0" smtClean="0">
                <a:latin typeface="Palatino Linotype" pitchFamily="18" charset="0"/>
              </a:rPr>
              <a:t>mean and standard error </a:t>
            </a:r>
            <a:r>
              <a:rPr lang="en-US" sz="2200" dirty="0">
                <a:latin typeface="Palatino Linotype" pitchFamily="18" charset="0"/>
              </a:rPr>
              <a:t>of the sampling distribution of the </a:t>
            </a:r>
            <a:r>
              <a:rPr lang="en-US" sz="2200" dirty="0" smtClean="0">
                <a:latin typeface="Palatino Linotype" pitchFamily="18" charset="0"/>
              </a:rPr>
              <a:t>mean for </a:t>
            </a:r>
            <a:r>
              <a:rPr lang="en-US" sz="2200" dirty="0">
                <a:latin typeface="Palatino Linotype" pitchFamily="18" charset="0"/>
              </a:rPr>
              <a:t>samples of size 16</a:t>
            </a:r>
            <a:r>
              <a:rPr lang="en-US" sz="2200" dirty="0" smtClean="0">
                <a:latin typeface="Palatino Linotype" pitchFamily="18" charset="0"/>
              </a:rPr>
              <a:t>?</a:t>
            </a:r>
          </a:p>
          <a:p>
            <a:pPr lvl="1"/>
            <a:endParaRPr lang="en-US" sz="2200" dirty="0">
              <a:latin typeface="Palatino Linotype" pitchFamily="18" charset="0"/>
            </a:endParaRPr>
          </a:p>
          <a:p>
            <a:pPr lvl="1"/>
            <a:endParaRPr lang="en-US" sz="2200" dirty="0" smtClean="0">
              <a:latin typeface="Palatino Linotype" pitchFamily="18" charset="0"/>
            </a:endParaRPr>
          </a:p>
          <a:p>
            <a:pPr lvl="1"/>
            <a:endParaRPr lang="en-US" sz="2200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creen Shot 2018-04-30 at 7.3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14800"/>
            <a:ext cx="573132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2800" dirty="0">
                <a:latin typeface="Palatino Linotype" pitchFamily="18" charset="0"/>
                <a:sym typeface="Symbol"/>
              </a:rPr>
              <a:t></a:t>
            </a:r>
            <a:r>
              <a:rPr lang="en-US" sz="2800" dirty="0">
                <a:latin typeface="Palatino Linotype" pitchFamily="18" charset="0"/>
              </a:rPr>
              <a:t> = 75 and </a:t>
            </a:r>
            <a:r>
              <a:rPr lang="en-US" sz="2800" dirty="0">
                <a:latin typeface="Palatino Linotype" pitchFamily="18" charset="0"/>
                <a:sym typeface="Symbol"/>
              </a:rPr>
              <a:t></a:t>
            </a:r>
            <a:r>
              <a:rPr lang="en-US" sz="2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2200" dirty="0" smtClean="0">
                <a:latin typeface="Palatino Linotype" pitchFamily="18" charset="0"/>
              </a:rPr>
              <a:t>(b) Suppose </a:t>
            </a:r>
            <a:r>
              <a:rPr lang="en-US" sz="2200" dirty="0">
                <a:latin typeface="Palatino Linotype" pitchFamily="18" charset="0"/>
              </a:rPr>
              <a:t>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Screen Shot 2018-04-30 at 7.3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582083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Sample question on the 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21. The within-groups sum of squares is transformed into an estimate of the within-group variance by dividing the within-groups sum of squares by an appropriate number of </a:t>
            </a:r>
            <a:r>
              <a:rPr lang="en-US" dirty="0" smtClean="0">
                <a:latin typeface="Palatino Linotype" pitchFamily="18" charset="0"/>
              </a:rPr>
              <a:t>___________________.</a:t>
            </a: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</a:rPr>
              <a:t>From sum of squares to estimates of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Palatino Linotype" pitchFamily="18" charset="0"/>
                  </a:rPr>
                  <a:t>Recall the definition of sample variance</a:t>
                </a:r>
              </a:p>
              <a:p>
                <a:endParaRPr lang="en-US" sz="2800" dirty="0">
                  <a:latin typeface="Palatino Linotype" pitchFamily="18" charset="0"/>
                </a:endParaRPr>
              </a:p>
              <a:p>
                <a:endParaRPr lang="en-US" sz="2800" dirty="0">
                  <a:latin typeface="Palatino Linotype" pitchFamily="18" charset="0"/>
                </a:endParaRPr>
              </a:p>
              <a:p>
                <a:endParaRPr lang="en-US" sz="2800" dirty="0">
                  <a:latin typeface="Palatino Linotype" pitchFamily="18" charset="0"/>
                </a:endParaRPr>
              </a:p>
              <a:p>
                <a:r>
                  <a:rPr lang="en-US" sz="2800" dirty="0">
                    <a:latin typeface="Palatino Linotype" pitchFamily="18" charset="0"/>
                  </a:rPr>
                  <a:t>Within groups estimate of variance (denoted as mean square within, or </a:t>
                </a:r>
                <a:r>
                  <a:rPr lang="en-US" sz="2800" b="1" dirty="0" err="1">
                    <a:latin typeface="Palatino Linotype" pitchFamily="18" charset="0"/>
                  </a:rPr>
                  <a:t>MS</a:t>
                </a:r>
                <a:r>
                  <a:rPr lang="en-US" sz="2800" b="1" baseline="-25000" dirty="0" err="1">
                    <a:latin typeface="Palatino Linotype" pitchFamily="18" charset="0"/>
                  </a:rPr>
                  <a:t>W</a:t>
                </a:r>
                <a:r>
                  <a:rPr lang="en-US" sz="2800" dirty="0">
                    <a:latin typeface="Palatino Linotype" pitchFamily="18" charset="0"/>
                  </a:rPr>
                  <a:t>)</a:t>
                </a:r>
              </a:p>
              <a:p>
                <a:pPr lvl="1"/>
                <a:r>
                  <a:rPr lang="en-US" sz="2400" b="1" dirty="0" err="1">
                    <a:latin typeface="Palatino Linotype" pitchFamily="18" charset="0"/>
                  </a:rPr>
                  <a:t>MS</a:t>
                </a:r>
                <a:r>
                  <a:rPr lang="en-US" sz="2400" b="1" baseline="-25000" dirty="0" err="1">
                    <a:latin typeface="Palatino Linotype" pitchFamily="18" charset="0"/>
                  </a:rPr>
                  <a:t>W</a:t>
                </a:r>
                <a:r>
                  <a:rPr lang="en-US" sz="2400" b="1" baseline="-25000" dirty="0"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=</a:t>
                </a:r>
                <a14:m>
                  <m:oMath xmlns=""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𝑊𝑖𝑡h𝑔𝑟𝑜𝑢𝑝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𝑠𝑢𝑚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𝑠𝑞𝑢𝑎𝑟𝑒𝑠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latin typeface="Palatino Linotype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="1" dirty="0" smtClean="0">
                            <a:latin typeface="Palatino Linotype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="1" baseline="-25000" dirty="0" smtClean="0">
                            <a:latin typeface="Palatino Linotype" pitchFamily="18" charset="0"/>
                          </a:rPr>
                          <m:t>W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𝑊𝑖𝑡h𝑖𝑛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𝑔𝑟𝑜𝑢𝑝𝑠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𝑑𝑒𝑔𝑟𝑒𝑒𝑠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𝑓𝑟𝑒𝑒𝑑𝑜𝑚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i="0" smtClean="0">
                            <a:latin typeface="Cambria Math"/>
                          </a:rPr>
                          <m:t>df</m:t>
                        </m:r>
                        <m:r>
                          <m:rPr>
                            <m:nor/>
                          </m:rPr>
                          <a:rPr lang="en-US" sz="2400" b="1" baseline="-25000" dirty="0" smtClean="0">
                            <a:latin typeface="Palatino Linotype" pitchFamily="18" charset="0"/>
                          </a:rPr>
                          <m:t>W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Palatino Linotype" pitchFamily="18" charset="0"/>
                </a:endParaRPr>
              </a:p>
              <a:p>
                <a:pPr lvl="1"/>
                <a:r>
                  <a:rPr lang="en-US" b="1" dirty="0" err="1">
                    <a:latin typeface="Palatino Linotype" pitchFamily="18" charset="0"/>
                  </a:rPr>
                  <a:t>df</a:t>
                </a:r>
                <a:r>
                  <a:rPr lang="en-US" b="1" baseline="-25000" dirty="0" err="1">
                    <a:latin typeface="Palatino Linotype" pitchFamily="18" charset="0"/>
                  </a:rPr>
                  <a:t>w</a:t>
                </a:r>
                <a:r>
                  <a:rPr lang="en-US" dirty="0">
                    <a:latin typeface="Palatino Linotype" pitchFamily="18" charset="0"/>
                  </a:rPr>
                  <a:t>=</a:t>
                </a:r>
                <a:r>
                  <a:rPr lang="en-US" dirty="0" err="1">
                    <a:latin typeface="Palatino Linotype" pitchFamily="18" charset="0"/>
                  </a:rPr>
                  <a:t>n</a:t>
                </a:r>
                <a:r>
                  <a:rPr lang="en-US" baseline="-25000" dirty="0" err="1">
                    <a:latin typeface="Palatino Linotype" pitchFamily="18" charset="0"/>
                  </a:rPr>
                  <a:t>total</a:t>
                </a:r>
                <a:r>
                  <a:rPr lang="en-US" dirty="0">
                    <a:latin typeface="Palatino Linotype" pitchFamily="18" charset="0"/>
                  </a:rPr>
                  <a:t>-k=N-k</a:t>
                </a:r>
              </a:p>
              <a:p>
                <a:pPr lvl="1"/>
                <a:endParaRPr lang="en-US" sz="24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72506"/>
              </p:ext>
            </p:extLst>
          </p:nvPr>
        </p:nvGraphicFramePr>
        <p:xfrm>
          <a:off x="2743200" y="2209800"/>
          <a:ext cx="2362200" cy="134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5" imgW="1066680" imgH="609480" progId="Equation.3">
                  <p:embed/>
                </p:oleObj>
              </mc:Choice>
              <mc:Fallback>
                <p:oleObj name="Equation" r:id="rId5" imgW="106668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209800"/>
                        <a:ext cx="2362200" cy="1349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F468-36C2-4A31-ABC4-3235B7B570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Sample question on the 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21. The within-groups sum of squares is transformed into an estimate of the within-group variance by dividing the within-groups sum of squares by an appropriate number of </a:t>
            </a:r>
            <a:r>
              <a:rPr lang="en-US" u="sng" dirty="0" smtClean="0">
                <a:solidFill>
                  <a:srgbClr val="FF0000"/>
                </a:solidFill>
                <a:latin typeface="Palatino Linotype" pitchFamily="18" charset="0"/>
              </a:rPr>
              <a:t>___(within-group)_degree of freedom</a:t>
            </a:r>
            <a:r>
              <a:rPr lang="en-US" dirty="0" smtClean="0">
                <a:latin typeface="Palatino Linotype" pitchFamily="18" charset="0"/>
              </a:rPr>
              <a:t>_______________.</a:t>
            </a: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The </a:t>
            </a:r>
            <a:r>
              <a:rPr lang="en-US" dirty="0">
                <a:latin typeface="Palatino Linotype" pitchFamily="18" charset="0"/>
              </a:rPr>
              <a:t>average score on a mandatory competency test for Westwood High School’s 500 sophomores is 400. Compute the 95% confidence interval if</a:t>
            </a:r>
          </a:p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a</a:t>
            </a:r>
            <a:r>
              <a:rPr lang="en-US" dirty="0">
                <a:latin typeface="Palatino Linotype" pitchFamily="18" charset="0"/>
              </a:rPr>
              <a:t>) </a:t>
            </a:r>
            <a:r>
              <a:rPr lang="en-US" dirty="0" smtClean="0">
                <a:latin typeface="Palatino Linotype" pitchFamily="18" charset="0"/>
              </a:rPr>
              <a:t>we </a:t>
            </a:r>
            <a:r>
              <a:rPr lang="en-US" dirty="0">
                <a:latin typeface="Palatino Linotype" pitchFamily="18" charset="0"/>
              </a:rPr>
              <a:t>know that the population standard deviation on the test is 100.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b</a:t>
            </a:r>
            <a:r>
              <a:rPr lang="en-US" dirty="0">
                <a:latin typeface="Palatino Linotype" pitchFamily="18" charset="0"/>
              </a:rPr>
              <a:t>) </a:t>
            </a:r>
            <a:r>
              <a:rPr lang="en-US" dirty="0" smtClean="0">
                <a:latin typeface="Palatino Linotype" pitchFamily="18" charset="0"/>
              </a:rPr>
              <a:t>we </a:t>
            </a:r>
            <a:r>
              <a:rPr lang="en-US" dirty="0">
                <a:latin typeface="Palatino Linotype" pitchFamily="18" charset="0"/>
              </a:rPr>
              <a:t>don’t know the population standard deviation, but we do know that the sample standard deviation is 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check-up about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Palatino Linotype" pitchFamily="18" charset="0"/>
              </a:rPr>
              <a:t>A researcher has been hired by a pizzeria to determine which type of crust is most preferred by customers. The restaurant offers three types of crust: hand-tossed, thick, and thin. Following are the means for each condition, from 30 participants who tasted each type of crust and rated them on a 1-10 scale with 10 as the highest rating. The ANOVA summary table also follows.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33313"/>
              </p:ext>
            </p:extLst>
          </p:nvPr>
        </p:nvGraphicFramePr>
        <p:xfrm>
          <a:off x="1447800" y="4495800"/>
          <a:ext cx="5105400" cy="1425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31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Crust Type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Hand-tossed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2.73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Thick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4.20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Thin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8.50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Confidence Intervals </a:t>
            </a:r>
            <a:r>
              <a:rPr lang="en-US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for </a:t>
            </a: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Population mean </a:t>
            </a:r>
            <a:r>
              <a:rPr lang="en-US" dirty="0" smtClean="0">
                <a:solidFill>
                  <a:srgbClr val="C00000"/>
                </a:solidFill>
                <a:latin typeface="Palatino Linotype" pitchFamily="18" charset="0"/>
              </a:rPr>
              <a:t>when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  <a:sym typeface="Symbol" pitchFamily="18" charset="2"/>
              </a:rPr>
              <a:t>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 is </a:t>
            </a:r>
            <a:r>
              <a:rPr lang="en-US" dirty="0" smtClean="0">
                <a:solidFill>
                  <a:srgbClr val="C00000"/>
                </a:solidFill>
                <a:latin typeface="Palatino Linotype" pitchFamily="18" charset="0"/>
              </a:rPr>
              <a:t>known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</a:rPr>
              <a:t>CI=Sample Mean ± Z×(?)</a:t>
            </a:r>
          </a:p>
          <a:p>
            <a:r>
              <a:rPr lang="en-US" dirty="0">
                <a:latin typeface="Palatino Linotype" pitchFamily="18" charset="0"/>
              </a:rPr>
              <a:t>? Is standard error unit</a:t>
            </a:r>
          </a:p>
          <a:p>
            <a:r>
              <a:rPr lang="en-US" dirty="0">
                <a:latin typeface="Palatino Linotype" pitchFamily="18" charset="0"/>
              </a:rPr>
              <a:t>If we have a confidence interval formula</a:t>
            </a:r>
          </a:p>
          <a:p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Palatino Linotype" pitchFamily="18" charset="0"/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means that if we calculated CIs using the above equation, the population parameter </a:t>
            </a:r>
            <a:r>
              <a:rPr lang="el-GR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μ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would be inside the confidence limits  </a:t>
            </a:r>
            <a:r>
              <a:rPr lang="el-GR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γ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  <a:sym typeface="Wingdings" pitchFamily="2" charset="2"/>
              </a:rPr>
              <a:t>  percent of time, in the long run.</a:t>
            </a:r>
          </a:p>
          <a:p>
            <a:pPr lvl="1"/>
            <a:r>
              <a:rPr lang="en-US" dirty="0">
                <a:latin typeface="Palatino Linotype" pitchFamily="18" charset="0"/>
                <a:sym typeface="Wingdings" pitchFamily="2" charset="2"/>
              </a:rPr>
              <a:t>Let us compute the 95% confidence interval for the previous example</a:t>
            </a: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08868"/>
              </p:ext>
            </p:extLst>
          </p:nvPr>
        </p:nvGraphicFramePr>
        <p:xfrm>
          <a:off x="1784350" y="3048000"/>
          <a:ext cx="54673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4" imgW="2400120" imgH="457200" progId="Equation.3">
                  <p:embed/>
                </p:oleObj>
              </mc:Choice>
              <mc:Fallback>
                <p:oleObj name="Equation" r:id="rId4" imgW="240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048000"/>
                        <a:ext cx="54673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104D-1AC1-4C62-B885-7288966F2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4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The </a:t>
            </a:r>
            <a:r>
              <a:rPr lang="en-US" dirty="0">
                <a:latin typeface="Palatino Linotype" pitchFamily="18" charset="0"/>
              </a:rPr>
              <a:t>average score on a mandatory competency test for Westwood High School’s 500 sophomores is 400. Compute the 95% confidence interval if</a:t>
            </a:r>
          </a:p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a</a:t>
            </a:r>
            <a:r>
              <a:rPr lang="en-US" dirty="0">
                <a:latin typeface="Palatino Linotype" pitchFamily="18" charset="0"/>
              </a:rPr>
              <a:t>) </a:t>
            </a:r>
            <a:r>
              <a:rPr lang="en-US" dirty="0" smtClean="0">
                <a:latin typeface="Palatino Linotype" pitchFamily="18" charset="0"/>
              </a:rPr>
              <a:t>we </a:t>
            </a:r>
            <a:r>
              <a:rPr lang="en-US" dirty="0">
                <a:latin typeface="Palatino Linotype" pitchFamily="18" charset="0"/>
              </a:rPr>
              <a:t>know that the population standard deviation on the test is 100.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962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Answer: For 95% confidence interval, the critical </a:t>
            </a:r>
            <a:r>
              <a:rPr lang="en-US" dirty="0" err="1" smtClean="0">
                <a:solidFill>
                  <a:srgbClr val="3366FF"/>
                </a:solidFill>
              </a:rPr>
              <a:t>Zcrit</a:t>
            </a:r>
            <a:r>
              <a:rPr lang="en-US" dirty="0" smtClean="0">
                <a:solidFill>
                  <a:srgbClr val="3366FF"/>
                </a:solidFill>
              </a:rPr>
              <a:t> score is 1.96 The confidence interval is 400+</a:t>
            </a:r>
            <a:r>
              <a:rPr lang="en-US" dirty="0">
                <a:solidFill>
                  <a:srgbClr val="3366FF"/>
                </a:solidFill>
              </a:rPr>
              <a:t>/-1.96*100/</a:t>
            </a:r>
            <a:r>
              <a:rPr lang="en-US" dirty="0" err="1">
                <a:solidFill>
                  <a:srgbClr val="3366FF"/>
                </a:solidFill>
              </a:rPr>
              <a:t>sqrt</a:t>
            </a:r>
            <a:r>
              <a:rPr lang="en-US" dirty="0" smtClean="0">
                <a:solidFill>
                  <a:srgbClr val="3366FF"/>
                </a:solidFill>
              </a:rPr>
              <a:t>(500)</a:t>
            </a:r>
            <a:r>
              <a:rPr lang="en-US" dirty="0">
                <a:solidFill>
                  <a:srgbClr val="3366FF"/>
                </a:solidFill>
              </a:rPr>
              <a:t>=</a:t>
            </a:r>
            <a:r>
              <a:rPr lang="en-US" dirty="0" smtClean="0">
                <a:solidFill>
                  <a:srgbClr val="3366FF"/>
                </a:solidFill>
              </a:rPr>
              <a:t>[</a:t>
            </a:r>
            <a:r>
              <a:rPr lang="hr-HR" dirty="0">
                <a:solidFill>
                  <a:srgbClr val="3366FF"/>
                </a:solidFill>
              </a:rPr>
              <a:t>391.2346</a:t>
            </a:r>
            <a:r>
              <a:rPr lang="en-US" dirty="0" smtClean="0">
                <a:solidFill>
                  <a:srgbClr val="3366FF"/>
                </a:solidFill>
              </a:rPr>
              <a:t>,</a:t>
            </a:r>
            <a:r>
              <a:rPr lang="hr-HR" dirty="0">
                <a:solidFill>
                  <a:srgbClr val="3366FF"/>
                </a:solidFill>
              </a:rPr>
              <a:t> 408.7654</a:t>
            </a:r>
            <a:r>
              <a:rPr lang="en-US" dirty="0" smtClean="0">
                <a:solidFill>
                  <a:srgbClr val="3366FF"/>
                </a:solidFill>
              </a:rPr>
              <a:t>]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2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05800" cy="4495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(1-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sym typeface="Symbol" pitchFamily="18" charset="2"/>
              </a:rPr>
              <a:t>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)% Confidence Interval for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sym typeface="Symbol" pitchFamily="18" charset="2"/>
              </a:rPr>
              <a:t>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 when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sym typeface="Symbol" pitchFamily="18" charset="2"/>
              </a:rPr>
              <a:t>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 is unknown</a:t>
            </a:r>
          </a:p>
          <a:p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As in hypothesis testing, we replace with and </a:t>
            </a:r>
            <a:r>
              <a:rPr lang="en-US" sz="2800" dirty="0" err="1">
                <a:latin typeface="Palatino Linotype" pitchFamily="18" charset="0"/>
              </a:rPr>
              <a:t>Z</a:t>
            </a:r>
            <a:r>
              <a:rPr lang="en-US" sz="2800" baseline="-25000" dirty="0" err="1">
                <a:latin typeface="Palatino Linotype" pitchFamily="18" charset="0"/>
              </a:rPr>
              <a:t>crit</a:t>
            </a:r>
            <a:r>
              <a:rPr lang="en-US" sz="2800" baseline="-25000" dirty="0">
                <a:latin typeface="Palatino Linotype" pitchFamily="18" charset="0"/>
              </a:rPr>
              <a:t>. </a:t>
            </a:r>
            <a:r>
              <a:rPr lang="en-US" sz="2800" dirty="0">
                <a:latin typeface="Palatino Linotype" pitchFamily="18" charset="0"/>
              </a:rPr>
              <a:t>with </a:t>
            </a:r>
            <a:r>
              <a:rPr lang="en-US" sz="2800" dirty="0" err="1">
                <a:latin typeface="Palatino Linotype" pitchFamily="18" charset="0"/>
              </a:rPr>
              <a:t>t</a:t>
            </a:r>
            <a:r>
              <a:rPr lang="en-US" sz="2800" baseline="-25000" dirty="0" err="1">
                <a:latin typeface="Palatino Linotype" pitchFamily="18" charset="0"/>
              </a:rPr>
              <a:t>crit</a:t>
            </a:r>
            <a:r>
              <a:rPr lang="en-US" sz="2800" baseline="-25000" dirty="0">
                <a:latin typeface="Palatino Linotype" pitchFamily="18" charset="0"/>
              </a:rPr>
              <a:t>.</a:t>
            </a:r>
            <a:r>
              <a:rPr lang="en-US" sz="2800" dirty="0">
                <a:latin typeface="Palatino Linotype" pitchFamily="18" charset="0"/>
              </a:rPr>
              <a:t>: 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This will result in a somewhat wider confidence interval.</a:t>
            </a:r>
          </a:p>
          <a:p>
            <a:endParaRPr lang="en-US" altLang="zh-CN" sz="25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57200" y="304800"/>
            <a:ext cx="838200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Confidence Intervals for Population </a:t>
            </a:r>
            <a:r>
              <a:rPr lang="en-US" sz="3600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</a:t>
            </a:r>
            <a:r>
              <a:rPr lang="en-US" sz="3600" dirty="0">
                <a:solidFill>
                  <a:srgbClr val="C00000"/>
                </a:solidFill>
                <a:latin typeface="Palatino Linotype" pitchFamily="18" charset="0"/>
              </a:rPr>
              <a:t>when </a:t>
            </a:r>
            <a:r>
              <a:rPr lang="en-US" sz="3600" dirty="0">
                <a:solidFill>
                  <a:srgbClr val="C00000"/>
                </a:solidFill>
                <a:latin typeface="Palatino Linotype" pitchFamily="18" charset="0"/>
                <a:sym typeface="Symbol" pitchFamily="18" charset="2"/>
              </a:rPr>
              <a:t></a:t>
            </a:r>
            <a:r>
              <a:rPr lang="en-US" sz="3600" dirty="0">
                <a:solidFill>
                  <a:srgbClr val="C00000"/>
                </a:solidFill>
                <a:latin typeface="Palatino Linotype" pitchFamily="18" charset="0"/>
              </a:rPr>
              <a:t> is unknown</a:t>
            </a:r>
          </a:p>
          <a:p>
            <a:pPr algn="ctr">
              <a:spcBef>
                <a:spcPct val="0"/>
              </a:spcBef>
            </a:pPr>
            <a:endParaRPr lang="en-US" sz="36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673598"/>
              </p:ext>
            </p:extLst>
          </p:nvPr>
        </p:nvGraphicFramePr>
        <p:xfrm>
          <a:off x="3124200" y="3276600"/>
          <a:ext cx="16208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4" imgW="711000" imgH="431640" progId="Equation.3">
                  <p:embed/>
                </p:oleObj>
              </mc:Choice>
              <mc:Fallback>
                <p:oleObj name="Equation" r:id="rId4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16208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104D-1AC1-4C62-B885-7288966F2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88344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The </a:t>
            </a:r>
            <a:r>
              <a:rPr lang="en-US" dirty="0">
                <a:latin typeface="Palatino Linotype" pitchFamily="18" charset="0"/>
              </a:rPr>
              <a:t>average score on a mandatory competency test for Westwood High School’s 500 sophomores is 400. Compute the 95% confidence interval </a:t>
            </a:r>
            <a:r>
              <a:rPr lang="en-US" dirty="0" smtClean="0">
                <a:latin typeface="Palatino Linotype" pitchFamily="18" charset="0"/>
              </a:rPr>
              <a:t>if</a:t>
            </a:r>
            <a:endParaRPr lang="en-US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Palatino Linotype" pitchFamily="18" charset="0"/>
              </a:rPr>
              <a:t>b</a:t>
            </a:r>
            <a:r>
              <a:rPr lang="en-US" dirty="0">
                <a:latin typeface="Palatino Linotype" pitchFamily="18" charset="0"/>
              </a:rPr>
              <a:t>) </a:t>
            </a:r>
            <a:r>
              <a:rPr lang="en-US" dirty="0" smtClean="0">
                <a:latin typeface="Palatino Linotype" pitchFamily="18" charset="0"/>
              </a:rPr>
              <a:t>we </a:t>
            </a:r>
            <a:r>
              <a:rPr lang="en-US" dirty="0">
                <a:latin typeface="Palatino Linotype" pitchFamily="18" charset="0"/>
              </a:rPr>
              <a:t>don’t know the population standard deviation, but we do know that the sample standard deviation is </a:t>
            </a:r>
            <a:r>
              <a:rPr lang="en-US" dirty="0" smtClean="0">
                <a:latin typeface="Palatino Linotype" pitchFamily="18" charset="0"/>
              </a:rPr>
              <a:t>120.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743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3657600"/>
            <a:ext cx="7620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Palatino Linotype" pitchFamily="18" charset="0"/>
              </a:rPr>
              <a:t>Step 2</a:t>
            </a:r>
            <a:r>
              <a:rPr lang="en-US" dirty="0">
                <a:latin typeface="Palatino Linotype" pitchFamily="18" charset="0"/>
              </a:rPr>
              <a:t>:</a:t>
            </a:r>
            <a:r>
              <a:rPr lang="en-US" b="1" dirty="0"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Next, we find the appropriate value of </a:t>
            </a:r>
            <a:r>
              <a:rPr lang="en-US" dirty="0" err="1">
                <a:latin typeface="Palatino Linotype" pitchFamily="18" charset="0"/>
              </a:rPr>
              <a:t>t</a:t>
            </a:r>
            <a:r>
              <a:rPr lang="en-US" baseline="-25000" dirty="0" err="1">
                <a:latin typeface="Palatino Linotype" pitchFamily="18" charset="0"/>
              </a:rPr>
              <a:t>crit</a:t>
            </a:r>
            <a:r>
              <a:rPr lang="en-US" dirty="0">
                <a:latin typeface="Palatino Linotype" pitchFamily="18" charset="0"/>
              </a:rPr>
              <a:t>.  In this case, we want to construct a 95% confidence interval, so </a:t>
            </a:r>
            <a:r>
              <a:rPr lang="en-US" dirty="0">
                <a:latin typeface="Palatino Linotype" pitchFamily="18" charset="0"/>
                <a:sym typeface="Symbol" pitchFamily="18" charset="2"/>
              </a:rPr>
              <a:t></a:t>
            </a:r>
            <a:r>
              <a:rPr lang="en-US" dirty="0">
                <a:latin typeface="Palatino Linotype" pitchFamily="18" charset="0"/>
              </a:rPr>
              <a:t> = .05.  We are looking for a two-tailed </a:t>
            </a:r>
            <a:r>
              <a:rPr lang="en-US" dirty="0" err="1">
                <a:latin typeface="Palatino Linotype" pitchFamily="18" charset="0"/>
              </a:rPr>
              <a:t>t</a:t>
            </a:r>
            <a:r>
              <a:rPr lang="en-US" baseline="-25000" dirty="0" err="1">
                <a:latin typeface="Palatino Linotype" pitchFamily="18" charset="0"/>
              </a:rPr>
              <a:t>crit</a:t>
            </a:r>
            <a:r>
              <a:rPr lang="en-US" baseline="-25000" dirty="0">
                <a:latin typeface="Palatino Linotype" pitchFamily="18" charset="0"/>
              </a:rPr>
              <a:t>.</a:t>
            </a:r>
            <a:r>
              <a:rPr lang="en-US" dirty="0">
                <a:latin typeface="Palatino Linotype" pitchFamily="18" charset="0"/>
              </a:rPr>
              <a:t>, so we look in our t table for an area of .025 in each tail for </a:t>
            </a:r>
            <a:r>
              <a:rPr lang="en-US" dirty="0" err="1">
                <a:latin typeface="Palatino Linotype" pitchFamily="18" charset="0"/>
              </a:rPr>
              <a:t>df</a:t>
            </a:r>
            <a:r>
              <a:rPr lang="en-US" dirty="0">
                <a:latin typeface="Palatino Linotype" pitchFamily="18" charset="0"/>
              </a:rPr>
              <a:t> = </a:t>
            </a:r>
            <a:r>
              <a:rPr lang="en-US" dirty="0" smtClean="0">
                <a:latin typeface="Palatino Linotype" pitchFamily="18" charset="0"/>
              </a:rPr>
              <a:t>500 </a:t>
            </a:r>
            <a:r>
              <a:rPr lang="en-US" dirty="0">
                <a:latin typeface="Palatino Linotype" pitchFamily="18" charset="0"/>
              </a:rPr>
              <a:t>– 1 = </a:t>
            </a:r>
            <a:r>
              <a:rPr lang="en-US" dirty="0" smtClean="0">
                <a:latin typeface="Palatino Linotype" pitchFamily="18" charset="0"/>
              </a:rPr>
              <a:t>500 </a:t>
            </a:r>
            <a:r>
              <a:rPr lang="en-US" dirty="0">
                <a:latin typeface="Palatino Linotype" pitchFamily="18" charset="0"/>
              </a:rPr>
              <a:t>– 1 = </a:t>
            </a:r>
            <a:r>
              <a:rPr lang="en-US" dirty="0" smtClean="0">
                <a:latin typeface="Palatino Linotype" pitchFamily="18" charset="0"/>
              </a:rPr>
              <a:t>499. </a:t>
            </a:r>
            <a:r>
              <a:rPr lang="en-US" dirty="0">
                <a:latin typeface="Palatino Linotype" pitchFamily="18" charset="0"/>
              </a:rPr>
              <a:t>We find </a:t>
            </a:r>
            <a:r>
              <a:rPr lang="en-US" dirty="0" err="1">
                <a:latin typeface="Palatino Linotype" pitchFamily="18" charset="0"/>
              </a:rPr>
              <a:t>t</a:t>
            </a:r>
            <a:r>
              <a:rPr lang="en-US" baseline="-25000" dirty="0" err="1">
                <a:latin typeface="Palatino Linotype" pitchFamily="18" charset="0"/>
              </a:rPr>
              <a:t>crit</a:t>
            </a:r>
            <a:r>
              <a:rPr lang="en-US" baseline="-25000" dirty="0">
                <a:latin typeface="Palatino Linotype" pitchFamily="18" charset="0"/>
              </a:rPr>
              <a:t>.</a:t>
            </a:r>
            <a:r>
              <a:rPr lang="en-US" dirty="0">
                <a:latin typeface="Palatino Linotype" pitchFamily="18" charset="0"/>
              </a:rPr>
              <a:t> = </a:t>
            </a:r>
            <a:r>
              <a:rPr lang="en-US" dirty="0" smtClean="0">
                <a:latin typeface="Palatino Linotype" pitchFamily="18" charset="0"/>
                <a:sym typeface="Symbol" pitchFamily="18" charset="2"/>
              </a:rPr>
              <a:t>1.964729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r>
              <a:rPr lang="en-US" dirty="0" smtClean="0">
                <a:solidFill>
                  <a:srgbClr val="3366FF"/>
                </a:solidFill>
                <a:latin typeface="Palatino Linotype" pitchFamily="18" charset="0"/>
              </a:rPr>
              <a:t>Or in R code: </a:t>
            </a:r>
            <a:r>
              <a:rPr lang="mr-IN" dirty="0">
                <a:solidFill>
                  <a:srgbClr val="3366FF"/>
                </a:solidFill>
                <a:latin typeface="Palatino Linotype" pitchFamily="18" charset="0"/>
              </a:rPr>
              <a:t>&gt; abs(qt(0.05/2, 499))</a:t>
            </a:r>
          </a:p>
          <a:p>
            <a:r>
              <a:rPr lang="en-US" dirty="0" smtClean="0">
                <a:solidFill>
                  <a:srgbClr val="3366FF"/>
                </a:solidFill>
                <a:latin typeface="Palatino Linotype" pitchFamily="18" charset="0"/>
              </a:rPr>
              <a:t>	        </a:t>
            </a:r>
            <a:r>
              <a:rPr lang="mr-IN" dirty="0" smtClean="0">
                <a:solidFill>
                  <a:srgbClr val="3366FF"/>
                </a:solidFill>
                <a:latin typeface="Palatino Linotype" pitchFamily="18" charset="0"/>
              </a:rPr>
              <a:t>[</a:t>
            </a:r>
            <a:r>
              <a:rPr lang="mr-IN" dirty="0">
                <a:solidFill>
                  <a:srgbClr val="3366FF"/>
                </a:solidFill>
                <a:latin typeface="Palatino Linotype" pitchFamily="18" charset="0"/>
              </a:rPr>
              <a:t>1] 1.964729</a:t>
            </a:r>
            <a:endParaRPr lang="en-US" dirty="0">
              <a:solidFill>
                <a:srgbClr val="3366FF"/>
              </a:solidFill>
              <a:latin typeface="Palatino Linotyp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48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3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45546"/>
              </p:ext>
            </p:extLst>
          </p:nvPr>
        </p:nvGraphicFramePr>
        <p:xfrm>
          <a:off x="1981200" y="5410200"/>
          <a:ext cx="16208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16208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86200" y="5562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Confidence interval is </a:t>
            </a:r>
          </a:p>
          <a:p>
            <a:r>
              <a:rPr lang="en-US" dirty="0" smtClean="0"/>
              <a:t>[</a:t>
            </a:r>
            <a:r>
              <a:rPr lang="is-IS" dirty="0"/>
              <a:t>399.5285</a:t>
            </a:r>
            <a:r>
              <a:rPr lang="hr-HR" dirty="0" smtClean="0"/>
              <a:t>,</a:t>
            </a:r>
            <a:r>
              <a:rPr lang="nb-NO" dirty="0"/>
              <a:t> 400.4715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11" name="Picture 10" descr="Screen Shot 2018-04-30 at 8.16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4991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ummary table for statistical test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2" r="-14262"/>
          <a:stretch>
            <a:fillRect/>
          </a:stretch>
        </p:blipFill>
        <p:spPr>
          <a:xfrm>
            <a:off x="-1143000" y="76200"/>
            <a:ext cx="11361522" cy="6248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8-04-30 at 8.19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42" r="-73442"/>
          <a:stretch>
            <a:fillRect/>
          </a:stretch>
        </p:blipFill>
        <p:spPr>
          <a:xfrm>
            <a:off x="-914400" y="0"/>
            <a:ext cx="11915744" cy="655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9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Screen Shot 2018-04-30 at 8.2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6581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2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F468-36C2-4A31-ABC4-3235B7B5704F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Screen Shot 2018-04-17 at 9.23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9144000" cy="67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0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Garamond" pitchFamily="18" charset="0"/>
              </a:rPr>
              <a:t>Final Exam! You are the BEST!</a:t>
            </a:r>
            <a:endParaRPr lang="en-US" b="1" dirty="0">
              <a:solidFill>
                <a:srgbClr val="000099"/>
              </a:solidFill>
              <a:latin typeface="Garamond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3576638" cy="3576638"/>
          </a:xfrm>
        </p:spPr>
      </p:pic>
    </p:spTree>
    <p:extLst>
      <p:ext uri="{BB962C8B-B14F-4D97-AF65-F5344CB8AC3E}">
        <p14:creationId xmlns:p14="http://schemas.microsoft.com/office/powerpoint/2010/main" val="267003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State the null hypothesis for an ANOVA testing the significance of the differences between </a:t>
            </a:r>
            <a:r>
              <a:rPr lang="en-US" sz="2800" dirty="0" smtClean="0">
                <a:latin typeface="Palatino Linotype" pitchFamily="18" charset="0"/>
              </a:rPr>
              <a:t>means.</a:t>
            </a:r>
          </a:p>
          <a:p>
            <a:r>
              <a:rPr lang="en-US" sz="2800" dirty="0" smtClean="0">
                <a:latin typeface="Palatino Linotype" pitchFamily="18" charset="0"/>
              </a:rPr>
              <a:t>Complete the ANOVA table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 smtClean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 smtClean="0">
                <a:latin typeface="Palatino Linotype" pitchFamily="18" charset="0"/>
              </a:rPr>
              <a:t>What is the critical value of F? Assume </a:t>
            </a:r>
            <a:r>
              <a:rPr lang="el-GR" sz="2800" dirty="0" smtClean="0">
                <a:latin typeface="Palatino Linotype" pitchFamily="18" charset="0"/>
              </a:rPr>
              <a:t>α</a:t>
            </a:r>
            <a:r>
              <a:rPr lang="en-US" sz="2800" dirty="0" smtClean="0">
                <a:latin typeface="Palatino Linotype" pitchFamily="18" charset="0"/>
              </a:rPr>
              <a:t>=.01. State your decision.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29931"/>
              </p:ext>
            </p:extLst>
          </p:nvPr>
        </p:nvGraphicFramePr>
        <p:xfrm>
          <a:off x="1066800" y="3733800"/>
          <a:ext cx="4902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Worksheet" r:id="rId3" imgW="3400433" imgH="676350" progId="Excel.Sheet.8">
                  <p:embed/>
                </p:oleObj>
              </mc:Choice>
              <mc:Fallback>
                <p:oleObj name="Worksheet" r:id="rId3" imgW="3400433" imgH="676350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902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Palatino Linotype" pitchFamily="18" charset="0"/>
              </a:rPr>
              <a:t>Compute the effect size, η</a:t>
            </a:r>
            <a:r>
              <a:rPr lang="en-US" baseline="30000" dirty="0" smtClean="0">
                <a:latin typeface="Palatino Linotype" pitchFamily="18" charset="0"/>
              </a:rPr>
              <a:t>2</a:t>
            </a:r>
            <a:r>
              <a:rPr lang="en-US" dirty="0" smtClean="0">
                <a:latin typeface="Palatino Linotype" pitchFamily="18" charset="0"/>
              </a:rPr>
              <a:t>, and give your interpretations.</a:t>
            </a:r>
          </a:p>
          <a:p>
            <a:pPr lvl="0"/>
            <a:endParaRPr lang="en-US" dirty="0" smtClean="0">
              <a:latin typeface="Palatino Linotype" pitchFamily="18" charset="0"/>
            </a:endParaRPr>
          </a:p>
          <a:p>
            <a:pPr lvl="0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Conceptual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Palatino Linotype" pitchFamily="18" charset="0"/>
              </a:rPr>
              <a:t>Identify independent and dependent variables</a:t>
            </a:r>
          </a:p>
          <a:p>
            <a:r>
              <a:rPr lang="en-US" dirty="0" smtClean="0">
                <a:latin typeface="Palatino Linotype" pitchFamily="18" charset="0"/>
              </a:rPr>
              <a:t>Two sample t-test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Standard error of the difference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The sampling distribution of differences between means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What is the pooled estimate of variance? When do you need to use it?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What is “homogeneity of variance” assumption? When can this assumption be overlooked?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How </a:t>
            </a:r>
            <a:r>
              <a:rPr lang="en-US" dirty="0" err="1" smtClean="0">
                <a:latin typeface="Palatino Linotype" pitchFamily="18" charset="0"/>
              </a:rPr>
              <a:t>t</a:t>
            </a:r>
            <a:r>
              <a:rPr lang="en-US" sz="1800" dirty="0" err="1" smtClean="0">
                <a:latin typeface="Palatino Linotype" pitchFamily="18" charset="0"/>
              </a:rPr>
              <a:t>obs</a:t>
            </a:r>
            <a:r>
              <a:rPr lang="en-US" dirty="0" smtClean="0">
                <a:latin typeface="Palatino Linotype" pitchFamily="18" charset="0"/>
              </a:rPr>
              <a:t> is computed, and what is the meaning of </a:t>
            </a:r>
            <a:r>
              <a:rPr lang="en-US" dirty="0" err="1" smtClean="0">
                <a:latin typeface="Palatino Linotype" pitchFamily="18" charset="0"/>
              </a:rPr>
              <a:t>t</a:t>
            </a:r>
            <a:r>
              <a:rPr lang="en-US" sz="1800" dirty="0" err="1" smtClean="0">
                <a:latin typeface="Palatino Linotype" pitchFamily="18" charset="0"/>
              </a:rPr>
              <a:t>obs</a:t>
            </a:r>
            <a:endParaRPr lang="en-US" sz="18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95028"/>
              </p:ext>
            </p:extLst>
          </p:nvPr>
        </p:nvGraphicFramePr>
        <p:xfrm>
          <a:off x="1143000" y="3505200"/>
          <a:ext cx="5372100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000250"/>
                <a:gridCol w="590550"/>
                <a:gridCol w="20955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20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20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67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Palatino Linotype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715127"/>
            <a:ext cx="862928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An experimenter studies the effect of type of music during practice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on recall of word lists using rock background music for 20 subjects,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classical music for 22 others, and country/western for another 25.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How many levels are there in the experiment?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</a:t>
            </a:r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questions 2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447412"/>
              </p:ext>
            </p:extLst>
          </p:nvPr>
        </p:nvGraphicFramePr>
        <p:xfrm>
          <a:off x="533400" y="2097280"/>
          <a:ext cx="7772400" cy="219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740"/>
                <a:gridCol w="7441660"/>
              </a:tblGrid>
              <a:tr h="3021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standard deviation of the sample means.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622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standard deviation of the sampling distribution of the mean.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622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The standard deviation of the sampling distribution of the mean differences.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622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pooled standard deviation from the populations from which the samples are drawn.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635155"/>
            <a:ext cx="4798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What is the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standard error of the difference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?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Possible questions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36007"/>
              </p:ext>
            </p:extLst>
          </p:nvPr>
        </p:nvGraphicFramePr>
        <p:xfrm>
          <a:off x="762000" y="2362200"/>
          <a:ext cx="75438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13"/>
                <a:gridCol w="7222787"/>
              </a:tblGrid>
              <a:tr h="358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a.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probability of rejecting the null hypothesis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408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Palatino Linotype" pitchFamily="18" charset="0"/>
                        </a:rPr>
                        <a:t>b.</a:t>
                      </a:r>
                      <a:endParaRPr lang="en-US" sz="180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The probability of retaining the null hypothesis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766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c.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Palatino Linotype" pitchFamily="18" charset="0"/>
                        </a:rPr>
                        <a:t>The location of the population mean difference,</a:t>
                      </a:r>
                      <a:r>
                        <a:rPr lang="en-US" sz="1800" baseline="0" dirty="0" smtClean="0">
                          <a:effectLst/>
                          <a:latin typeface="Palatino Linotype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Palatino Linotype" pitchFamily="18" charset="0"/>
                        </a:rPr>
                        <a:t>- , relative </a:t>
                      </a:r>
                      <a:r>
                        <a:rPr lang="en-US" sz="1800" dirty="0">
                          <a:effectLst/>
                          <a:latin typeface="Palatino Linotype" pitchFamily="18" charset="0"/>
                        </a:rPr>
                        <a:t>to the mean of the sampling distribution of mean differences</a:t>
                      </a:r>
                      <a:endParaRPr lang="en-US" sz="1800" dirty="0"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  <a:tr h="13619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d.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The location of the sample mean difference relative to the mean of the sampling distribution of mean differences in standard error of the difference units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721822"/>
            <a:ext cx="789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14300" algn="r"/>
                <a:tab pos="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What does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indicate in an independent samples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-test?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688-00B8-4A9F-81F0-F9AC314C09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1941</Words>
  <Application>Microsoft Macintosh PowerPoint</Application>
  <PresentationFormat>On-screen Show (4:3)</PresentationFormat>
  <Paragraphs>267</Paragraphs>
  <Slides>38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Worksheet</vt:lpstr>
      <vt:lpstr>Equation</vt:lpstr>
      <vt:lpstr>Bitmap Image</vt:lpstr>
      <vt:lpstr>Lecture 19: Review for Final exam</vt:lpstr>
      <vt:lpstr>Exam 4 contents</vt:lpstr>
      <vt:lpstr>A check-up about ANOVA</vt:lpstr>
      <vt:lpstr>PowerPoint Presentation</vt:lpstr>
      <vt:lpstr>PowerPoint Presentation</vt:lpstr>
      <vt:lpstr>Conceptual questions</vt:lpstr>
      <vt:lpstr>Possible questions 1</vt:lpstr>
      <vt:lpstr>Possible questions 2</vt:lpstr>
      <vt:lpstr>Possible questions 3</vt:lpstr>
      <vt:lpstr>Possible questions 3</vt:lpstr>
      <vt:lpstr>Possible questions 4</vt:lpstr>
      <vt:lpstr>Review for final exam</vt:lpstr>
      <vt:lpstr>Final exam</vt:lpstr>
      <vt:lpstr>Final exam content</vt:lpstr>
      <vt:lpstr>Mean and variance</vt:lpstr>
      <vt:lpstr>PowerPoint Presentation</vt:lpstr>
      <vt:lpstr>PowerPoint Presentation</vt:lpstr>
      <vt:lpstr>PowerPoint Presentation</vt:lpstr>
      <vt:lpstr>Probability</vt:lpstr>
      <vt:lpstr>PowerPoint Presentation</vt:lpstr>
      <vt:lpstr>Sampling distribution and sampling error</vt:lpstr>
      <vt:lpstr>Sampling Distributions</vt:lpstr>
      <vt:lpstr>PowerPoint Presentation</vt:lpstr>
      <vt:lpstr>PowerPoint Presentation</vt:lpstr>
      <vt:lpstr>PowerPoint Presentation</vt:lpstr>
      <vt:lpstr>Sample question on the final exam</vt:lpstr>
      <vt:lpstr>From sum of squares to estimates of variance</vt:lpstr>
      <vt:lpstr>Sample question on the final exam</vt:lpstr>
      <vt:lpstr>PowerPoint Presentation</vt:lpstr>
      <vt:lpstr>Confidence Intervals for Population mean when  is known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Exam! You are the BEST!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Review for exam 4 and final exam</dc:title>
  <dc:creator>Chun Wang</dc:creator>
  <cp:lastModifiedBy>Jibo He</cp:lastModifiedBy>
  <cp:revision>145</cp:revision>
  <cp:lastPrinted>2015-12-08T19:34:33Z</cp:lastPrinted>
  <dcterms:created xsi:type="dcterms:W3CDTF">2013-04-26T21:58:32Z</dcterms:created>
  <dcterms:modified xsi:type="dcterms:W3CDTF">2018-05-01T01:24:07Z</dcterms:modified>
</cp:coreProperties>
</file>