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bin" ContentType="application/vnd.openxmlformats-officedocument.oleObject"/>
  <Override PartName="/ppt/notesSlides/notesSlide14.xml" ContentType="application/vnd.openxmlformats-officedocument.presentationml.notesSlide+xml"/>
  <Override PartName="/ppt/embeddings/oleObject4.bin" ContentType="application/vnd.openxmlformats-officedocument.oleObject"/>
  <Override PartName="/ppt/notesSlides/notesSlide1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9.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31.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24.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5"/>
  </p:notesMasterIdLst>
  <p:handoutMasterIdLst>
    <p:handoutMasterId r:id="rId46"/>
  </p:handoutMasterIdLst>
  <p:sldIdLst>
    <p:sldId id="256" r:id="rId2"/>
    <p:sldId id="257" r:id="rId3"/>
    <p:sldId id="258" r:id="rId4"/>
    <p:sldId id="296"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91" r:id="rId19"/>
    <p:sldId id="274" r:id="rId20"/>
    <p:sldId id="275" r:id="rId21"/>
    <p:sldId id="276" r:id="rId22"/>
    <p:sldId id="297" r:id="rId23"/>
    <p:sldId id="277" r:id="rId24"/>
    <p:sldId id="278" r:id="rId25"/>
    <p:sldId id="279" r:id="rId26"/>
    <p:sldId id="292" r:id="rId27"/>
    <p:sldId id="281" r:id="rId28"/>
    <p:sldId id="299" r:id="rId29"/>
    <p:sldId id="298" r:id="rId30"/>
    <p:sldId id="282" r:id="rId31"/>
    <p:sldId id="283" r:id="rId32"/>
    <p:sldId id="285" r:id="rId33"/>
    <p:sldId id="293" r:id="rId34"/>
    <p:sldId id="284" r:id="rId35"/>
    <p:sldId id="301" r:id="rId36"/>
    <p:sldId id="300" r:id="rId37"/>
    <p:sldId id="286" r:id="rId38"/>
    <p:sldId id="287" r:id="rId39"/>
    <p:sldId id="288" r:id="rId40"/>
    <p:sldId id="302" r:id="rId41"/>
    <p:sldId id="295" r:id="rId42"/>
    <p:sldId id="289" r:id="rId43"/>
    <p:sldId id="290" r:id="rId44"/>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482"/>
  </p:normalViewPr>
  <p:slideViewPr>
    <p:cSldViewPr>
      <p:cViewPr varScale="1">
        <p:scale>
          <a:sx n="97" d="100"/>
          <a:sy n="97" d="100"/>
        </p:scale>
        <p:origin x="-17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emf"/><Relationship Id="rId2"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 Id="rId3"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5E2C47-66AE-4350-A428-3FA67D951E39}" type="slidenum">
              <a:rPr lang="en-US" altLang="en-US"/>
              <a:pPr>
                <a:defRPr/>
              </a:pPr>
              <a:t>‹#›</a:t>
            </a:fld>
            <a:endParaRPr lang="en-US" altLang="en-US"/>
          </a:p>
        </p:txBody>
      </p:sp>
    </p:spTree>
    <p:extLst>
      <p:ext uri="{BB962C8B-B14F-4D97-AF65-F5344CB8AC3E}">
        <p14:creationId xmlns:p14="http://schemas.microsoft.com/office/powerpoint/2010/main" val="4153680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2E34B10-CA72-4856-8FEA-AEDFE7B3DF2A}" type="slidenum">
              <a:rPr lang="en-US" altLang="en-US"/>
              <a:pPr>
                <a:defRPr/>
              </a:pPr>
              <a:t>‹#›</a:t>
            </a:fld>
            <a:endParaRPr lang="en-US" altLang="en-US"/>
          </a:p>
        </p:txBody>
      </p:sp>
    </p:spTree>
    <p:extLst>
      <p:ext uri="{BB962C8B-B14F-4D97-AF65-F5344CB8AC3E}">
        <p14:creationId xmlns:p14="http://schemas.microsoft.com/office/powerpoint/2010/main" val="2585600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DD081BF-D212-481F-A357-97074C40C4E8}" type="slidenum">
              <a:rPr lang="en-US" altLang="en-US" smtClean="0"/>
              <a:pPr eaLnBrk="1" hangingPunct="1"/>
              <a:t>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2355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89937BA-AEA0-4794-97C2-89B940F64A72}" type="slidenum">
              <a:rPr lang="en-US" altLang="en-US" smtClean="0"/>
              <a:pPr eaLnBrk="1" hangingPunct="1"/>
              <a:t>11</a:t>
            </a:fld>
            <a:endParaRPr lang="en-US" altLang="en-US"/>
          </a:p>
        </p:txBody>
      </p:sp>
    </p:spTree>
    <p:extLst>
      <p:ext uri="{BB962C8B-B14F-4D97-AF65-F5344CB8AC3E}">
        <p14:creationId xmlns:p14="http://schemas.microsoft.com/office/powerpoint/2010/main" val="365069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2493EDF-660E-4370-9247-487B298C5EDA}" type="slidenum">
              <a:rPr lang="en-US" altLang="en-US" smtClean="0"/>
              <a:pPr eaLnBrk="1" hangingPunct="1"/>
              <a:t>12</a:t>
            </a:fld>
            <a:endParaRPr lang="en-US" altLang="en-US"/>
          </a:p>
        </p:txBody>
      </p:sp>
    </p:spTree>
    <p:extLst>
      <p:ext uri="{BB962C8B-B14F-4D97-AF65-F5344CB8AC3E}">
        <p14:creationId xmlns:p14="http://schemas.microsoft.com/office/powerpoint/2010/main" val="201305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1CA2A82-0154-471E-B353-1314F597D652}" type="slidenum">
              <a:rPr lang="en-US" altLang="en-US" smtClean="0"/>
              <a:pPr eaLnBrk="1" hangingPunct="1"/>
              <a:t>13</a:t>
            </a:fld>
            <a:endParaRPr lang="en-US" altLang="en-US"/>
          </a:p>
        </p:txBody>
      </p:sp>
    </p:spTree>
    <p:extLst>
      <p:ext uri="{BB962C8B-B14F-4D97-AF65-F5344CB8AC3E}">
        <p14:creationId xmlns:p14="http://schemas.microsoft.com/office/powerpoint/2010/main" val="69729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AE3B6D5-0AFC-48EC-8E1B-5381994023F9}" type="slidenum">
              <a:rPr lang="en-US" altLang="en-US" smtClean="0"/>
              <a:pPr eaLnBrk="1" hangingPunct="1"/>
              <a:t>14</a:t>
            </a:fld>
            <a:endParaRPr lang="en-US" altLang="en-US"/>
          </a:p>
        </p:txBody>
      </p:sp>
    </p:spTree>
    <p:extLst>
      <p:ext uri="{BB962C8B-B14F-4D97-AF65-F5344CB8AC3E}">
        <p14:creationId xmlns:p14="http://schemas.microsoft.com/office/powerpoint/2010/main" val="102696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36D3C0D-F84B-46A0-B0C4-0240F70D754B}" type="slidenum">
              <a:rPr lang="en-US" altLang="en-US" smtClean="0"/>
              <a:pPr eaLnBrk="1" hangingPunct="1"/>
              <a:t>15</a:t>
            </a:fld>
            <a:endParaRPr lang="en-US" altLang="en-US"/>
          </a:p>
        </p:txBody>
      </p:sp>
    </p:spTree>
    <p:extLst>
      <p:ext uri="{BB962C8B-B14F-4D97-AF65-F5344CB8AC3E}">
        <p14:creationId xmlns:p14="http://schemas.microsoft.com/office/powerpoint/2010/main" val="81831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33B202-C148-46B6-B9C5-7082B60195DB}" type="slidenum">
              <a:rPr lang="en-US" altLang="en-US" smtClean="0"/>
              <a:pPr eaLnBrk="1" hangingPunct="1"/>
              <a:t>16</a:t>
            </a:fld>
            <a:endParaRPr lang="en-US" altLang="en-US"/>
          </a:p>
        </p:txBody>
      </p:sp>
    </p:spTree>
    <p:extLst>
      <p:ext uri="{BB962C8B-B14F-4D97-AF65-F5344CB8AC3E}">
        <p14:creationId xmlns:p14="http://schemas.microsoft.com/office/powerpoint/2010/main" val="255400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A58C79-0519-4BD7-8653-1E620E4AA511}" type="slidenum">
              <a:rPr lang="en-US" altLang="en-US" smtClean="0"/>
              <a:pPr eaLnBrk="1" hangingPunct="1"/>
              <a:t>17</a:t>
            </a:fld>
            <a:endParaRPr lang="en-US" altLang="en-US"/>
          </a:p>
        </p:txBody>
      </p:sp>
    </p:spTree>
    <p:extLst>
      <p:ext uri="{BB962C8B-B14F-4D97-AF65-F5344CB8AC3E}">
        <p14:creationId xmlns:p14="http://schemas.microsoft.com/office/powerpoint/2010/main" val="3955269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3FBE07E-A1A8-41A9-B6C1-135711550484}" type="slidenum">
              <a:rPr lang="en-US" altLang="en-US" smtClean="0"/>
              <a:pPr eaLnBrk="1" hangingPunct="1"/>
              <a:t>18</a:t>
            </a:fld>
            <a:endParaRPr lang="en-US" altLang="en-US"/>
          </a:p>
        </p:txBody>
      </p:sp>
    </p:spTree>
    <p:extLst>
      <p:ext uri="{BB962C8B-B14F-4D97-AF65-F5344CB8AC3E}">
        <p14:creationId xmlns:p14="http://schemas.microsoft.com/office/powerpoint/2010/main" val="1363823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42FBFE8-74C8-480D-90DB-B75760FABE60}" type="slidenum">
              <a:rPr lang="en-US" altLang="en-US" smtClean="0"/>
              <a:pPr eaLnBrk="1" hangingPunct="1"/>
              <a:t>19</a:t>
            </a:fld>
            <a:endParaRPr lang="en-US" altLang="en-US"/>
          </a:p>
        </p:txBody>
      </p:sp>
    </p:spTree>
    <p:extLst>
      <p:ext uri="{BB962C8B-B14F-4D97-AF65-F5344CB8AC3E}">
        <p14:creationId xmlns:p14="http://schemas.microsoft.com/office/powerpoint/2010/main" val="329099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871FE4-99B0-452F-A066-6816899A632C}" type="slidenum">
              <a:rPr lang="en-US" altLang="en-US" smtClean="0"/>
              <a:pPr eaLnBrk="1" hangingPunct="1"/>
              <a:t>20</a:t>
            </a:fld>
            <a:endParaRPr lang="en-US" altLang="en-US"/>
          </a:p>
        </p:txBody>
      </p:sp>
    </p:spTree>
    <p:extLst>
      <p:ext uri="{BB962C8B-B14F-4D97-AF65-F5344CB8AC3E}">
        <p14:creationId xmlns:p14="http://schemas.microsoft.com/office/powerpoint/2010/main" val="203193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1DB6A1-8CA4-4EE4-82B8-AC60BF8AE728}" type="slidenum">
              <a:rPr lang="en-US" altLang="en-US" smtClean="0"/>
              <a:pPr eaLnBrk="1" hangingPunct="1"/>
              <a:t>2</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8899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7B57B74-7963-4A57-A6C7-87B3079A1ADC}" type="slidenum">
              <a:rPr lang="en-US" altLang="en-US" smtClean="0"/>
              <a:pPr eaLnBrk="1" hangingPunct="1"/>
              <a:t>21</a:t>
            </a:fld>
            <a:endParaRPr lang="en-US" altLang="en-US"/>
          </a:p>
        </p:txBody>
      </p:sp>
    </p:spTree>
    <p:extLst>
      <p:ext uri="{BB962C8B-B14F-4D97-AF65-F5344CB8AC3E}">
        <p14:creationId xmlns:p14="http://schemas.microsoft.com/office/powerpoint/2010/main" val="52723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8E31821-EEAA-4829-B3AA-E2B174A47868}" type="slidenum">
              <a:rPr lang="en-US" altLang="en-US" smtClean="0"/>
              <a:pPr eaLnBrk="1" hangingPunct="1"/>
              <a:t>23</a:t>
            </a:fld>
            <a:endParaRPr lang="en-US" altLang="en-US"/>
          </a:p>
        </p:txBody>
      </p:sp>
    </p:spTree>
    <p:extLst>
      <p:ext uri="{BB962C8B-B14F-4D97-AF65-F5344CB8AC3E}">
        <p14:creationId xmlns:p14="http://schemas.microsoft.com/office/powerpoint/2010/main" val="16927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EBC09D5-F5E9-4FD6-A043-E56F8CA863E0}" type="slidenum">
              <a:rPr lang="en-US" altLang="en-US" smtClean="0"/>
              <a:pPr eaLnBrk="1" hangingPunct="1"/>
              <a:t>24</a:t>
            </a:fld>
            <a:endParaRPr lang="en-US" altLang="en-US"/>
          </a:p>
        </p:txBody>
      </p:sp>
    </p:spTree>
    <p:extLst>
      <p:ext uri="{BB962C8B-B14F-4D97-AF65-F5344CB8AC3E}">
        <p14:creationId xmlns:p14="http://schemas.microsoft.com/office/powerpoint/2010/main" val="111494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4C99F9-7304-4C30-8140-37DD4AF63ACE}" type="slidenum">
              <a:rPr lang="en-US" altLang="en-US" smtClean="0"/>
              <a:pPr eaLnBrk="1" hangingPunct="1"/>
              <a:t>25</a:t>
            </a:fld>
            <a:endParaRPr lang="en-US" altLang="en-US"/>
          </a:p>
        </p:txBody>
      </p:sp>
    </p:spTree>
    <p:extLst>
      <p:ext uri="{BB962C8B-B14F-4D97-AF65-F5344CB8AC3E}">
        <p14:creationId xmlns:p14="http://schemas.microsoft.com/office/powerpoint/2010/main" val="3828585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5CB7878-3214-4A01-917A-0E473E5135B9}" type="slidenum">
              <a:rPr lang="en-US" altLang="en-US" smtClean="0"/>
              <a:pPr eaLnBrk="1" hangingPunct="1"/>
              <a:t>26</a:t>
            </a:fld>
            <a:endParaRPr lang="en-US" altLang="en-US"/>
          </a:p>
        </p:txBody>
      </p:sp>
    </p:spTree>
    <p:extLst>
      <p:ext uri="{BB962C8B-B14F-4D97-AF65-F5344CB8AC3E}">
        <p14:creationId xmlns:p14="http://schemas.microsoft.com/office/powerpoint/2010/main" val="296257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F11B0-5278-4F6C-BD93-5EAAD171F662}" type="slidenum">
              <a:rPr lang="en-US" altLang="en-US" smtClean="0"/>
              <a:pPr eaLnBrk="1" hangingPunct="1"/>
              <a:t>27</a:t>
            </a:fld>
            <a:endParaRPr lang="en-US" altLang="en-US"/>
          </a:p>
        </p:txBody>
      </p:sp>
    </p:spTree>
    <p:extLst>
      <p:ext uri="{BB962C8B-B14F-4D97-AF65-F5344CB8AC3E}">
        <p14:creationId xmlns:p14="http://schemas.microsoft.com/office/powerpoint/2010/main" val="1243109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6F66553-F14F-452D-AE00-A9A242EB33F0}" type="slidenum">
              <a:rPr lang="en-US" altLang="en-US" smtClean="0"/>
              <a:pPr eaLnBrk="1" hangingPunct="1"/>
              <a:t>30</a:t>
            </a:fld>
            <a:endParaRPr lang="en-US" altLang="en-US"/>
          </a:p>
        </p:txBody>
      </p:sp>
    </p:spTree>
    <p:extLst>
      <p:ext uri="{BB962C8B-B14F-4D97-AF65-F5344CB8AC3E}">
        <p14:creationId xmlns:p14="http://schemas.microsoft.com/office/powerpoint/2010/main" val="208963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4D93D53-35EC-43EE-AAF7-2026AC6CD198}" type="slidenum">
              <a:rPr lang="en-US" altLang="en-US" smtClean="0"/>
              <a:pPr eaLnBrk="1" hangingPunct="1"/>
              <a:t>31</a:t>
            </a:fld>
            <a:endParaRPr lang="en-US" altLang="en-US"/>
          </a:p>
        </p:txBody>
      </p:sp>
    </p:spTree>
    <p:extLst>
      <p:ext uri="{BB962C8B-B14F-4D97-AF65-F5344CB8AC3E}">
        <p14:creationId xmlns:p14="http://schemas.microsoft.com/office/powerpoint/2010/main" val="3541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5D07B73-D5A7-487E-A7AF-D06CE1104BFF}" type="slidenum">
              <a:rPr lang="en-US" altLang="en-US" smtClean="0"/>
              <a:pPr eaLnBrk="1" hangingPunct="1"/>
              <a:t>32</a:t>
            </a:fld>
            <a:endParaRPr lang="en-US" altLang="en-US"/>
          </a:p>
        </p:txBody>
      </p:sp>
    </p:spTree>
    <p:extLst>
      <p:ext uri="{BB962C8B-B14F-4D97-AF65-F5344CB8AC3E}">
        <p14:creationId xmlns:p14="http://schemas.microsoft.com/office/powerpoint/2010/main" val="291300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40D8661-E3E8-4B92-BA30-EF707B9D7C2C}" type="slidenum">
              <a:rPr lang="en-US" altLang="en-US" smtClean="0"/>
              <a:pPr eaLnBrk="1" hangingPunct="1"/>
              <a:t>33</a:t>
            </a:fld>
            <a:endParaRPr lang="en-US" altLang="en-US"/>
          </a:p>
        </p:txBody>
      </p:sp>
    </p:spTree>
    <p:extLst>
      <p:ext uri="{BB962C8B-B14F-4D97-AF65-F5344CB8AC3E}">
        <p14:creationId xmlns:p14="http://schemas.microsoft.com/office/powerpoint/2010/main" val="106287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50D4154-565A-4D11-A20B-4D8ADCBF5117}" type="slidenum">
              <a:rPr lang="en-US" altLang="en-US" smtClean="0"/>
              <a:pPr eaLnBrk="1" hangingPunct="1"/>
              <a:t>3</a:t>
            </a:fld>
            <a:endParaRPr lang="en-US" altLang="en-US"/>
          </a:p>
        </p:txBody>
      </p:sp>
    </p:spTree>
    <p:extLst>
      <p:ext uri="{BB962C8B-B14F-4D97-AF65-F5344CB8AC3E}">
        <p14:creationId xmlns:p14="http://schemas.microsoft.com/office/powerpoint/2010/main" val="102552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4DDD420-47B6-45A9-911F-B0ED847E0C5B}" type="slidenum">
              <a:rPr lang="en-US" altLang="en-US" smtClean="0"/>
              <a:pPr eaLnBrk="1" hangingPunct="1"/>
              <a:t>34</a:t>
            </a:fld>
            <a:endParaRPr lang="en-US" altLang="en-US"/>
          </a:p>
        </p:txBody>
      </p:sp>
    </p:spTree>
    <p:extLst>
      <p:ext uri="{BB962C8B-B14F-4D97-AF65-F5344CB8AC3E}">
        <p14:creationId xmlns:p14="http://schemas.microsoft.com/office/powerpoint/2010/main" val="47843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B870D9A-2F06-4C8A-950B-6413229BFBC2}" type="slidenum">
              <a:rPr lang="en-US" altLang="en-US" smtClean="0"/>
              <a:pPr eaLnBrk="1" hangingPunct="1"/>
              <a:t>37</a:t>
            </a:fld>
            <a:endParaRPr lang="en-US" altLang="en-US"/>
          </a:p>
        </p:txBody>
      </p:sp>
    </p:spTree>
    <p:extLst>
      <p:ext uri="{BB962C8B-B14F-4D97-AF65-F5344CB8AC3E}">
        <p14:creationId xmlns:p14="http://schemas.microsoft.com/office/powerpoint/2010/main" val="3294002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61AEC6D-BCBC-48EB-8937-214FE38B87B8}" type="slidenum">
              <a:rPr lang="en-US" altLang="en-US" smtClean="0"/>
              <a:pPr eaLnBrk="1" hangingPunct="1"/>
              <a:t>38</a:t>
            </a:fld>
            <a:endParaRPr lang="en-US" altLang="en-US"/>
          </a:p>
        </p:txBody>
      </p:sp>
    </p:spTree>
    <p:extLst>
      <p:ext uri="{BB962C8B-B14F-4D97-AF65-F5344CB8AC3E}">
        <p14:creationId xmlns:p14="http://schemas.microsoft.com/office/powerpoint/2010/main" val="940531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BB1DA5C-90C5-48D6-A8B9-12C2DB1FD20C}" type="slidenum">
              <a:rPr lang="en-US" altLang="en-US" smtClean="0"/>
              <a:pPr eaLnBrk="1" hangingPunct="1"/>
              <a:t>39</a:t>
            </a:fld>
            <a:endParaRPr lang="en-US" altLang="en-US"/>
          </a:p>
        </p:txBody>
      </p:sp>
    </p:spTree>
    <p:extLst>
      <p:ext uri="{BB962C8B-B14F-4D97-AF65-F5344CB8AC3E}">
        <p14:creationId xmlns:p14="http://schemas.microsoft.com/office/powerpoint/2010/main" val="2410072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https://personality-</a:t>
            </a:r>
            <a:r>
              <a:rPr lang="en-US" dirty="0" err="1"/>
              <a:t>project.org</a:t>
            </a:r>
            <a:r>
              <a:rPr lang="en-US" dirty="0"/>
              <a:t>/r/html/</a:t>
            </a:r>
            <a:r>
              <a:rPr lang="en-US" dirty="0" err="1"/>
              <a:t>phi.html</a:t>
            </a:r>
            <a:endParaRPr lang="en-US" dirty="0"/>
          </a:p>
        </p:txBody>
      </p:sp>
      <p:sp>
        <p:nvSpPr>
          <p:cNvPr id="4" name="Slide Number Placeholder 3"/>
          <p:cNvSpPr>
            <a:spLocks noGrp="1"/>
          </p:cNvSpPr>
          <p:nvPr>
            <p:ph type="sldNum" sz="quarter" idx="10"/>
          </p:nvPr>
        </p:nvSpPr>
        <p:spPr/>
        <p:txBody>
          <a:bodyPr/>
          <a:lstStyle/>
          <a:p>
            <a:pPr>
              <a:defRPr/>
            </a:pPr>
            <a:fld id="{92E34B10-CA72-4856-8FEA-AEDFE7B3DF2A}" type="slidenum">
              <a:rPr lang="en-US" altLang="en-US" smtClean="0"/>
              <a:pPr>
                <a:defRPr/>
              </a:pPr>
              <a:t>40</a:t>
            </a:fld>
            <a:endParaRPr lang="en-US" altLang="en-US"/>
          </a:p>
        </p:txBody>
      </p:sp>
    </p:spTree>
    <p:extLst>
      <p:ext uri="{BB962C8B-B14F-4D97-AF65-F5344CB8AC3E}">
        <p14:creationId xmlns:p14="http://schemas.microsoft.com/office/powerpoint/2010/main" val="359075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D2DC08-FE3B-4C4E-B385-CC3EECD1291D}" type="slidenum">
              <a:rPr lang="en-US" altLang="en-US" smtClean="0"/>
              <a:pPr eaLnBrk="1" hangingPunct="1"/>
              <a:t>41</a:t>
            </a:fld>
            <a:endParaRPr lang="en-US" altLang="en-US"/>
          </a:p>
        </p:txBody>
      </p:sp>
    </p:spTree>
    <p:extLst>
      <p:ext uri="{BB962C8B-B14F-4D97-AF65-F5344CB8AC3E}">
        <p14:creationId xmlns:p14="http://schemas.microsoft.com/office/powerpoint/2010/main" val="965988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EAAC4A-C48D-4308-A127-3521AA14E9B7}" type="slidenum">
              <a:rPr lang="en-US" altLang="en-US" smtClean="0"/>
              <a:pPr eaLnBrk="1" hangingPunct="1"/>
              <a:t>42</a:t>
            </a:fld>
            <a:endParaRPr lang="en-US" altLang="en-US"/>
          </a:p>
        </p:txBody>
      </p:sp>
    </p:spTree>
    <p:extLst>
      <p:ext uri="{BB962C8B-B14F-4D97-AF65-F5344CB8AC3E}">
        <p14:creationId xmlns:p14="http://schemas.microsoft.com/office/powerpoint/2010/main" val="3395115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F29A12-79AC-4D9E-BB75-B60819B25A00}" type="slidenum">
              <a:rPr lang="en-US" altLang="en-US" smtClean="0"/>
              <a:pPr eaLnBrk="1" hangingPunct="1"/>
              <a:t>43</a:t>
            </a:fld>
            <a:endParaRPr lang="en-US" altLang="en-US"/>
          </a:p>
        </p:txBody>
      </p:sp>
    </p:spTree>
    <p:extLst>
      <p:ext uri="{BB962C8B-B14F-4D97-AF65-F5344CB8AC3E}">
        <p14:creationId xmlns:p14="http://schemas.microsoft.com/office/powerpoint/2010/main" val="172210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B7C2068-1053-45E0-8BA8-21E85CC94E0F}" type="slidenum">
              <a:rPr lang="en-US" altLang="en-US" smtClean="0"/>
              <a:pPr eaLnBrk="1" hangingPunct="1"/>
              <a:t>5</a:t>
            </a:fld>
            <a:endParaRPr lang="en-US" altLang="en-US"/>
          </a:p>
        </p:txBody>
      </p:sp>
    </p:spTree>
    <p:extLst>
      <p:ext uri="{BB962C8B-B14F-4D97-AF65-F5344CB8AC3E}">
        <p14:creationId xmlns:p14="http://schemas.microsoft.com/office/powerpoint/2010/main" val="261982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FF4A61-5AB0-4534-80E4-B16439262C51}" type="slidenum">
              <a:rPr lang="en-US" altLang="en-US" smtClean="0"/>
              <a:pPr eaLnBrk="1" hangingPunct="1"/>
              <a:t>6</a:t>
            </a:fld>
            <a:endParaRPr lang="en-US" altLang="en-US"/>
          </a:p>
        </p:txBody>
      </p:sp>
    </p:spTree>
    <p:extLst>
      <p:ext uri="{BB962C8B-B14F-4D97-AF65-F5344CB8AC3E}">
        <p14:creationId xmlns:p14="http://schemas.microsoft.com/office/powerpoint/2010/main" val="295602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82338F4-1A8E-4CF1-A48B-AF1824FEA15A}" type="slidenum">
              <a:rPr lang="en-US" altLang="en-US" smtClean="0"/>
              <a:pPr eaLnBrk="1" hangingPunct="1"/>
              <a:t>7</a:t>
            </a:fld>
            <a:endParaRPr lang="en-US" altLang="en-US"/>
          </a:p>
        </p:txBody>
      </p:sp>
    </p:spTree>
    <p:extLst>
      <p:ext uri="{BB962C8B-B14F-4D97-AF65-F5344CB8AC3E}">
        <p14:creationId xmlns:p14="http://schemas.microsoft.com/office/powerpoint/2010/main" val="240182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C983CCF-C3AF-49AE-BE1D-8B724B60C1FD}" type="slidenum">
              <a:rPr lang="en-US" altLang="en-US" smtClean="0"/>
              <a:pPr eaLnBrk="1" hangingPunct="1"/>
              <a:t>8</a:t>
            </a:fld>
            <a:endParaRPr lang="en-US" altLang="en-US"/>
          </a:p>
        </p:txBody>
      </p:sp>
    </p:spTree>
    <p:extLst>
      <p:ext uri="{BB962C8B-B14F-4D97-AF65-F5344CB8AC3E}">
        <p14:creationId xmlns:p14="http://schemas.microsoft.com/office/powerpoint/2010/main" val="285174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D918A92-59E6-4F56-9AC0-9ADD47C96759}" type="slidenum">
              <a:rPr lang="en-US" altLang="en-US" smtClean="0"/>
              <a:pPr eaLnBrk="1" hangingPunct="1"/>
              <a:t>9</a:t>
            </a:fld>
            <a:endParaRPr lang="en-US" altLang="en-US"/>
          </a:p>
        </p:txBody>
      </p:sp>
    </p:spTree>
    <p:extLst>
      <p:ext uri="{BB962C8B-B14F-4D97-AF65-F5344CB8AC3E}">
        <p14:creationId xmlns:p14="http://schemas.microsoft.com/office/powerpoint/2010/main" val="356152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5D94DE-936E-45A3-9861-C609B2645454}" type="slidenum">
              <a:rPr lang="en-US" altLang="en-US" smtClean="0"/>
              <a:pPr eaLnBrk="1" hangingPunct="1"/>
              <a:t>10</a:t>
            </a:fld>
            <a:endParaRPr lang="en-US" altLang="en-US"/>
          </a:p>
        </p:txBody>
      </p:sp>
    </p:spTree>
    <p:extLst>
      <p:ext uri="{BB962C8B-B14F-4D97-AF65-F5344CB8AC3E}">
        <p14:creationId xmlns:p14="http://schemas.microsoft.com/office/powerpoint/2010/main" val="276907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CEEEFC08-16E3-4125-A2D2-3E8D8CD0054D}" type="slidenum">
              <a:rPr lang="en-US" altLang="en-US"/>
              <a:pPr>
                <a:defRPr/>
              </a:pPr>
              <a:t>‹#›</a:t>
            </a:fld>
            <a:endParaRPr lang="en-US" altLang="en-US"/>
          </a:p>
        </p:txBody>
      </p:sp>
    </p:spTree>
    <p:extLst>
      <p:ext uri="{BB962C8B-B14F-4D97-AF65-F5344CB8AC3E}">
        <p14:creationId xmlns:p14="http://schemas.microsoft.com/office/powerpoint/2010/main" val="6234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1CA949C-820C-4DDE-B945-FD658317EB45}" type="slidenum">
              <a:rPr lang="en-US" altLang="en-US"/>
              <a:pPr>
                <a:defRPr/>
              </a:pPr>
              <a:t>‹#›</a:t>
            </a:fld>
            <a:endParaRPr lang="en-US" altLang="en-US"/>
          </a:p>
        </p:txBody>
      </p:sp>
    </p:spTree>
    <p:extLst>
      <p:ext uri="{BB962C8B-B14F-4D97-AF65-F5344CB8AC3E}">
        <p14:creationId xmlns:p14="http://schemas.microsoft.com/office/powerpoint/2010/main" val="358124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8E56FBF2-C2A1-4111-9B52-0C5DCFB3089E}" type="slidenum">
              <a:rPr lang="en-US" altLang="en-US"/>
              <a:pPr>
                <a:defRPr/>
              </a:pPr>
              <a:t>‹#›</a:t>
            </a:fld>
            <a:endParaRPr lang="en-US" altLang="en-US"/>
          </a:p>
        </p:txBody>
      </p:sp>
    </p:spTree>
    <p:extLst>
      <p:ext uri="{BB962C8B-B14F-4D97-AF65-F5344CB8AC3E}">
        <p14:creationId xmlns:p14="http://schemas.microsoft.com/office/powerpoint/2010/main" val="263167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8EF85FEC-7598-46AD-856A-282E12FB1336}" type="slidenum">
              <a:rPr lang="en-US" altLang="en-US"/>
              <a:pPr>
                <a:defRPr/>
              </a:pPr>
              <a:t>‹#›</a:t>
            </a:fld>
            <a:endParaRPr lang="en-US" altLang="en-US"/>
          </a:p>
        </p:txBody>
      </p:sp>
    </p:spTree>
    <p:extLst>
      <p:ext uri="{BB962C8B-B14F-4D97-AF65-F5344CB8AC3E}">
        <p14:creationId xmlns:p14="http://schemas.microsoft.com/office/powerpoint/2010/main" val="33027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47A8A7C1-9568-407F-8171-884FD8F87DD7}" type="slidenum">
              <a:rPr lang="en-US" altLang="en-US"/>
              <a:pPr>
                <a:defRPr/>
              </a:pPr>
              <a:t>‹#›</a:t>
            </a:fld>
            <a:endParaRPr lang="en-US" altLang="en-US"/>
          </a:p>
        </p:txBody>
      </p:sp>
    </p:spTree>
    <p:extLst>
      <p:ext uri="{BB962C8B-B14F-4D97-AF65-F5344CB8AC3E}">
        <p14:creationId xmlns:p14="http://schemas.microsoft.com/office/powerpoint/2010/main" val="386784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BAB55964-10F2-423D-B667-0451FC48FC0D}" type="slidenum">
              <a:rPr lang="en-US" altLang="en-US"/>
              <a:pPr>
                <a:defRPr/>
              </a:pPr>
              <a:t>‹#›</a:t>
            </a:fld>
            <a:endParaRPr lang="en-US" altLang="en-US"/>
          </a:p>
        </p:txBody>
      </p:sp>
    </p:spTree>
    <p:extLst>
      <p:ext uri="{BB962C8B-B14F-4D97-AF65-F5344CB8AC3E}">
        <p14:creationId xmlns:p14="http://schemas.microsoft.com/office/powerpoint/2010/main" val="2739469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jpe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11" charset="-128"/>
                <a:cs typeface="+mn-cs"/>
              </a:defRPr>
            </a:lvl1pPr>
          </a:lstStyle>
          <a:p>
            <a:pPr>
              <a:defRPr/>
            </a:pPr>
            <a:r>
              <a:rPr lang="en-US"/>
              <a:t>Statistics for the Behavioral Sciences</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2DD22E8-E4DB-423C-ADEB-3DA23531DFA1}" type="slidenum">
              <a:rPr lang="en-US" altLang="en-US"/>
              <a:pPr>
                <a:defRPr/>
              </a:pPr>
              <a:t>‹#›</a:t>
            </a:fld>
            <a:endParaRPr lang="en-US" altLang="en-US"/>
          </a:p>
        </p:txBody>
      </p:sp>
      <p:pic>
        <p:nvPicPr>
          <p:cNvPr id="5127" name="Picture 7" descr="Privitera_ppt_master.jp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307941" y="24075"/>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8.emf"/><Relationship Id="rId6" Type="http://schemas.openxmlformats.org/officeDocument/2006/relationships/oleObject" Target="../embeddings/oleObject2.bin"/><Relationship Id="rId7"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bin"/><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oleObject" Target="../embeddings/oleObject7.bin"/><Relationship Id="rId9" Type="http://schemas.openxmlformats.org/officeDocument/2006/relationships/image" Target="../media/image16.emf"/><Relationship Id="rId10" Type="http://schemas.openxmlformats.org/officeDocument/2006/relationships/oleObject" Target="../embeddings/oleObject8.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9.bin"/><Relationship Id="rId5"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0.bin"/><Relationship Id="rId5" Type="http://schemas.openxmlformats.org/officeDocument/2006/relationships/image" Target="../media/image25.emf"/><Relationship Id="rId6" Type="http://schemas.openxmlformats.org/officeDocument/2006/relationships/oleObject" Target="../embeddings/oleObject11.bin"/><Relationship Id="rId7" Type="http://schemas.openxmlformats.org/officeDocument/2006/relationships/image" Target="../media/image2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2.bin"/><Relationship Id="rId5" Type="http://schemas.openxmlformats.org/officeDocument/2006/relationships/image" Target="../media/image28.emf"/><Relationship Id="rId6" Type="http://schemas.openxmlformats.org/officeDocument/2006/relationships/oleObject" Target="../embeddings/oleObject13.bin"/><Relationship Id="rId7" Type="http://schemas.openxmlformats.org/officeDocument/2006/relationships/image" Target="../media/image29.emf"/><Relationship Id="rId8" Type="http://schemas.openxmlformats.org/officeDocument/2006/relationships/oleObject" Target="../embeddings/oleObject14.bin"/><Relationship Id="rId9" Type="http://schemas.openxmlformats.org/officeDocument/2006/relationships/image" Target="../media/image3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31.emf"/><Relationship Id="rId6" Type="http://schemas.openxmlformats.org/officeDocument/2006/relationships/oleObject" Target="../embeddings/oleObject16.bin"/><Relationship Id="rId7" Type="http://schemas.openxmlformats.org/officeDocument/2006/relationships/image" Target="../media/image32.emf"/><Relationship Id="rId8" Type="http://schemas.openxmlformats.org/officeDocument/2006/relationships/oleObject" Target="../embeddings/oleObject17.bin"/><Relationship Id="rId9" Type="http://schemas.openxmlformats.org/officeDocument/2006/relationships/image" Target="../media/image3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8.bin"/><Relationship Id="rId5" Type="http://schemas.openxmlformats.org/officeDocument/2006/relationships/image" Target="../media/image35.emf"/><Relationship Id="rId6" Type="http://schemas.openxmlformats.org/officeDocument/2006/relationships/oleObject" Target="../embeddings/oleObject19.bin"/><Relationship Id="rId7"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0.bin"/><Relationship Id="rId5" Type="http://schemas.openxmlformats.org/officeDocument/2006/relationships/image" Target="../media/image38.emf"/><Relationship Id="rId6" Type="http://schemas.openxmlformats.org/officeDocument/2006/relationships/oleObject" Target="../embeddings/oleObject21.bin"/><Relationship Id="rId7" Type="http://schemas.openxmlformats.org/officeDocument/2006/relationships/image" Target="../media/image3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2.bin"/><Relationship Id="rId5" Type="http://schemas.openxmlformats.org/officeDocument/2006/relationships/image" Target="../media/image40.emf"/><Relationship Id="rId6" Type="http://schemas.openxmlformats.org/officeDocument/2006/relationships/oleObject" Target="../embeddings/oleObject23.bin"/><Relationship Id="rId7" Type="http://schemas.openxmlformats.org/officeDocument/2006/relationships/image" Target="../media/image41.emf"/><Relationship Id="rId8" Type="http://schemas.openxmlformats.org/officeDocument/2006/relationships/image" Target="../media/image42.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4.bin"/><Relationship Id="rId5" Type="http://schemas.openxmlformats.org/officeDocument/2006/relationships/image" Target="../media/image4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5.bin"/><Relationship Id="rId5" Type="http://schemas.openxmlformats.org/officeDocument/2006/relationships/image" Target="../media/image45.emf"/><Relationship Id="rId6" Type="http://schemas.openxmlformats.org/officeDocument/2006/relationships/oleObject" Target="../embeddings/oleObject26.bin"/><Relationship Id="rId7" Type="http://schemas.openxmlformats.org/officeDocument/2006/relationships/image" Target="../media/image4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algn="ctr" eaLnBrk="1" hangingPunct="1"/>
            <a:r>
              <a:rPr lang="en-US" altLang="zh-CHS" dirty="0">
                <a:ea typeface="ＭＳ Ｐゴシック" charset="-128"/>
              </a:rPr>
              <a:t>Lecture</a:t>
            </a:r>
            <a:r>
              <a:rPr lang="zh-CHS" altLang="en-US" dirty="0">
                <a:ea typeface="ＭＳ Ｐゴシック" charset="-128"/>
              </a:rPr>
              <a:t> </a:t>
            </a:r>
            <a:r>
              <a:rPr lang="en-US" altLang="zh-CHS" dirty="0">
                <a:ea typeface="ＭＳ Ｐゴシック" charset="-128"/>
              </a:rPr>
              <a:t>6.2</a:t>
            </a:r>
            <a:r>
              <a:rPr lang="zh-CHS" altLang="en-US" dirty="0">
                <a:ea typeface="ＭＳ Ｐゴシック" charset="-128"/>
              </a:rPr>
              <a:t> </a:t>
            </a:r>
            <a:r>
              <a:rPr lang="en-US" altLang="zh-CHS" dirty="0">
                <a:ea typeface="ＭＳ Ｐゴシック" charset="-128"/>
              </a:rPr>
              <a:t>Correlation</a:t>
            </a:r>
            <a:endParaRPr lang="en-US" altLang="en-US" dirty="0">
              <a:ea typeface="ＭＳ Ｐゴシック" charset="-128"/>
            </a:endParaRPr>
          </a:p>
        </p:txBody>
      </p:sp>
      <p:sp>
        <p:nvSpPr>
          <p:cNvPr id="15363" name="Rectangle 3"/>
          <p:cNvSpPr>
            <a:spLocks noGrp="1" noChangeArrowheads="1"/>
          </p:cNvSpPr>
          <p:nvPr>
            <p:ph type="subTitle" idx="1"/>
          </p:nvPr>
        </p:nvSpPr>
        <p:spPr>
          <a:xfrm>
            <a:off x="1143000" y="3962400"/>
            <a:ext cx="7467600" cy="1600200"/>
          </a:xfrm>
        </p:spPr>
        <p:txBody>
          <a:bodyPr/>
          <a:lstStyle/>
          <a:p>
            <a:pPr eaLnBrk="1" hangingPunct="1">
              <a:buFont typeface="Wingdings" pitchFamily="-111" charset="2"/>
              <a:buNone/>
              <a:defRPr/>
            </a:pPr>
            <a:r>
              <a:rPr lang="en-US" altLang="zh-CHS" dirty="0">
                <a:ea typeface="ＭＳ Ｐゴシック" pitchFamily="-111" charset="-128"/>
                <a:cs typeface="+mn-cs"/>
              </a:rPr>
              <a:t>Jibo</a:t>
            </a:r>
            <a:r>
              <a:rPr lang="zh-CHS" altLang="en-US" dirty="0">
                <a:ea typeface="ＭＳ Ｐゴシック" pitchFamily="-111" charset="-128"/>
                <a:cs typeface="+mn-cs"/>
              </a:rPr>
              <a:t> </a:t>
            </a:r>
            <a:r>
              <a:rPr lang="en-US" altLang="zh-CHS" dirty="0">
                <a:ea typeface="ＭＳ Ｐゴシック" pitchFamily="-111" charset="-128"/>
                <a:cs typeface="+mn-cs"/>
              </a:rPr>
              <a:t>He</a:t>
            </a:r>
          </a:p>
          <a:p>
            <a:pPr eaLnBrk="1" hangingPunct="1">
              <a:buFont typeface="Wingdings" pitchFamily="-111" charset="2"/>
              <a:buNone/>
              <a:defRPr/>
            </a:pPr>
            <a:r>
              <a:rPr lang="en-US" altLang="zh-CHS" dirty="0">
                <a:ea typeface="ＭＳ Ｐゴシック" pitchFamily="-111" charset="-128"/>
                <a:cs typeface="+mn-cs"/>
              </a:rPr>
              <a:t>Associate</a:t>
            </a:r>
            <a:r>
              <a:rPr lang="zh-CHS" altLang="en-US" dirty="0">
                <a:ea typeface="ＭＳ Ｐゴシック" pitchFamily="-111" charset="-128"/>
                <a:cs typeface="+mn-cs"/>
              </a:rPr>
              <a:t> </a:t>
            </a:r>
            <a:r>
              <a:rPr lang="en-US" altLang="zh-CHS" dirty="0">
                <a:ea typeface="ＭＳ Ｐゴシック" pitchFamily="-111" charset="-128"/>
                <a:cs typeface="+mn-cs"/>
              </a:rPr>
              <a:t>Professor</a:t>
            </a:r>
          </a:p>
          <a:p>
            <a:pPr eaLnBrk="1" hangingPunct="1">
              <a:buFont typeface="Wingdings" pitchFamily="-111" charset="2"/>
              <a:buNone/>
              <a:defRPr/>
            </a:pPr>
            <a:r>
              <a:rPr lang="en-US" altLang="zh-CHS" dirty="0">
                <a:ea typeface="ＭＳ Ｐゴシック" pitchFamily="-111" charset="-128"/>
                <a:cs typeface="+mn-cs"/>
              </a:rPr>
              <a:t>Wichita</a:t>
            </a:r>
            <a:r>
              <a:rPr lang="zh-CHS" altLang="en-US" dirty="0">
                <a:ea typeface="ＭＳ Ｐゴシック" pitchFamily="-111" charset="-128"/>
                <a:cs typeface="+mn-cs"/>
              </a:rPr>
              <a:t> </a:t>
            </a:r>
            <a:r>
              <a:rPr lang="en-US" altLang="zh-CHS" dirty="0">
                <a:ea typeface="ＭＳ Ｐゴシック" pitchFamily="-111" charset="-128"/>
                <a:cs typeface="+mn-cs"/>
              </a:rPr>
              <a:t>State</a:t>
            </a:r>
            <a:r>
              <a:rPr lang="zh-CHS" altLang="en-US" dirty="0">
                <a:ea typeface="ＭＳ Ｐゴシック" pitchFamily="-111" charset="-128"/>
                <a:cs typeface="+mn-cs"/>
              </a:rPr>
              <a:t> </a:t>
            </a:r>
            <a:r>
              <a:rPr lang="en-US" altLang="zh-CHS" dirty="0">
                <a:ea typeface="ＭＳ Ｐゴシック" pitchFamily="-111" charset="-128"/>
                <a:cs typeface="+mn-cs"/>
              </a:rPr>
              <a:t>University</a:t>
            </a:r>
          </a:p>
          <a:p>
            <a:pPr eaLnBrk="1" hangingPunct="1">
              <a:buFont typeface="Wingdings" pitchFamily="-111" charset="2"/>
              <a:buNone/>
              <a:defRPr/>
            </a:pPr>
            <a:r>
              <a:rPr lang="en-US" altLang="zh-CHS" dirty="0" err="1">
                <a:ea typeface="ＭＳ Ｐゴシック" pitchFamily="-111" charset="-128"/>
                <a:cs typeface="+mn-cs"/>
              </a:rPr>
              <a:t>Jibo.he@Wichita.edu</a:t>
            </a:r>
            <a:endParaRPr lang="en-US" dirty="0">
              <a:ea typeface="ＭＳ Ｐゴシック" pitchFamily="-111" charset="-128"/>
              <a:cs typeface="+mn-cs"/>
            </a:endParaRP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0D2DF92-D9ED-49F1-A7A1-1D9553E92660}" type="slidenum">
              <a:rPr lang="en-US" altLang="en-US" smtClean="0">
                <a:solidFill>
                  <a:srgbClr val="898989"/>
                </a:solidFill>
              </a:rPr>
              <a:pPr eaLnBrk="1" hangingPunct="1"/>
              <a:t>1</a:t>
            </a:fld>
            <a:endParaRPr lang="en-US" altLang="en-US">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ea typeface="ＭＳ Ｐゴシック" charset="-128"/>
              </a:rPr>
              <a:t>Pearson Correlation Coefficient</a:t>
            </a:r>
          </a:p>
        </p:txBody>
      </p:sp>
      <p:sp>
        <p:nvSpPr>
          <p:cNvPr id="21507" name="Content Placeholder 2"/>
          <p:cNvSpPr>
            <a:spLocks noGrp="1"/>
          </p:cNvSpPr>
          <p:nvPr>
            <p:ph idx="1"/>
          </p:nvPr>
        </p:nvSpPr>
        <p:spPr/>
        <p:txBody>
          <a:bodyPr/>
          <a:lstStyle/>
          <a:p>
            <a:pPr marL="0" indent="0" eaLnBrk="1" hangingPunct="1">
              <a:buNone/>
            </a:pPr>
            <a:r>
              <a:rPr lang="en-US" altLang="en-US" sz="2000" dirty="0">
                <a:ea typeface="ＭＳ Ｐゴシック" charset="-128"/>
              </a:rPr>
              <a:t>The Pearson (product moment) correlation coefficient (</a:t>
            </a:r>
            <a:r>
              <a:rPr lang="en-US" altLang="en-US" sz="2000" i="1" dirty="0">
                <a:ea typeface="ＭＳ Ｐゴシック" charset="-128"/>
              </a:rPr>
              <a:t>r</a:t>
            </a:r>
            <a:r>
              <a:rPr lang="en-US" altLang="en-US" sz="2000" dirty="0">
                <a:ea typeface="ＭＳ Ｐゴシック" charset="-128"/>
              </a:rPr>
              <a:t>) – used to measure the direction and strength of the linear relationship of two factors in which the data for both factors are measured on an interval or ratio scale of measurement</a:t>
            </a:r>
          </a:p>
          <a:p>
            <a:pPr eaLnBrk="1" hangingPunct="1">
              <a:buFont typeface="Wingdings" charset="2"/>
              <a:buNone/>
            </a:pPr>
            <a:endParaRPr lang="en-US" altLang="en-US" sz="2000" dirty="0">
              <a:ea typeface="ＭＳ Ｐゴシック" charset="-128"/>
            </a:endParaRPr>
          </a:p>
          <a:p>
            <a:pPr lvl="1" eaLnBrk="1" hangingPunct="1"/>
            <a:r>
              <a:rPr lang="en-US" altLang="en-US" sz="2200" dirty="0"/>
              <a:t>Pearson </a:t>
            </a:r>
          </a:p>
          <a:p>
            <a:pPr lvl="1" eaLnBrk="1" hangingPunct="1"/>
            <a:endParaRPr lang="en-US" altLang="en-US" sz="1800" dirty="0"/>
          </a:p>
          <a:p>
            <a:pPr lvl="1" eaLnBrk="1" hangingPunct="1"/>
            <a:r>
              <a:rPr lang="en-US" altLang="en-US" sz="1800" dirty="0"/>
              <a:t>The value in the numerator reflects the extent to which values on the </a:t>
            </a:r>
            <a:r>
              <a:rPr lang="en-US" altLang="en-US" sz="1800" i="1" dirty="0"/>
              <a:t>x</a:t>
            </a:r>
            <a:r>
              <a:rPr lang="en-US" altLang="en-US" sz="1800" dirty="0"/>
              <a:t>-axis (</a:t>
            </a:r>
            <a:r>
              <a:rPr lang="en-US" altLang="en-US" sz="1800" i="1" dirty="0"/>
              <a:t>X</a:t>
            </a:r>
            <a:r>
              <a:rPr lang="en-US" altLang="en-US" sz="1800" dirty="0"/>
              <a:t>) and </a:t>
            </a:r>
            <a:r>
              <a:rPr lang="en-US" altLang="en-US" sz="1800" i="1" dirty="0"/>
              <a:t>y</a:t>
            </a:r>
            <a:r>
              <a:rPr lang="en-US" altLang="en-US" sz="1800" dirty="0"/>
              <a:t>-axis (</a:t>
            </a:r>
            <a:r>
              <a:rPr lang="en-US" altLang="en-US" sz="1800" i="1" dirty="0"/>
              <a:t>Y</a:t>
            </a:r>
            <a:r>
              <a:rPr lang="en-US" altLang="en-US" sz="1800" dirty="0"/>
              <a:t>) vary together</a:t>
            </a:r>
          </a:p>
          <a:p>
            <a:pPr lvl="2" eaLnBrk="1" hangingPunct="1"/>
            <a:r>
              <a:rPr lang="en-US" altLang="en-US" sz="1600" dirty="0"/>
              <a:t>The extent to which the values of two factors vary together is called covariance</a:t>
            </a:r>
          </a:p>
          <a:p>
            <a:pPr lvl="1" eaLnBrk="1" hangingPunct="1"/>
            <a:r>
              <a:rPr lang="en-US" altLang="en-US" sz="1800" dirty="0"/>
              <a:t>The extent to which values of </a:t>
            </a:r>
            <a:r>
              <a:rPr lang="en-US" altLang="en-US" sz="1800" i="1" dirty="0"/>
              <a:t>X</a:t>
            </a:r>
            <a:r>
              <a:rPr lang="en-US" altLang="en-US" sz="1800" dirty="0"/>
              <a:t> and </a:t>
            </a:r>
            <a:r>
              <a:rPr lang="en-US" altLang="en-US" sz="1800" i="1" dirty="0"/>
              <a:t>Y</a:t>
            </a:r>
            <a:r>
              <a:rPr lang="en-US" altLang="en-US" sz="1800" dirty="0"/>
              <a:t> vary independently, or separately, is placed in the denominator </a:t>
            </a:r>
          </a:p>
          <a:p>
            <a:pPr lvl="2" eaLnBrk="1" hangingPunct="1"/>
            <a:endParaRPr lang="en-US" altLang="en-US" sz="1900" dirty="0"/>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B778DFA-B693-4D70-96A5-33EE204EB4D6}" type="slidenum">
              <a:rPr lang="en-US" altLang="en-US" smtClean="0">
                <a:solidFill>
                  <a:srgbClr val="898989"/>
                </a:solidFill>
              </a:rPr>
              <a:pPr eaLnBrk="1" hangingPunct="1"/>
              <a:t>10</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9478987"/>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5268"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8203411"/>
              </p:ext>
            </p:extLst>
          </p:nvPr>
        </p:nvGraphicFramePr>
        <p:xfrm>
          <a:off x="2438400" y="3276600"/>
          <a:ext cx="1295400" cy="759372"/>
        </p:xfrm>
        <a:graphic>
          <a:graphicData uri="http://schemas.openxmlformats.org/presentationml/2006/ole">
            <mc:AlternateContent xmlns:mc="http://schemas.openxmlformats.org/markup-compatibility/2006">
              <mc:Choice xmlns:v="urn:schemas-microsoft-com:vml" Requires="v">
                <p:oleObj spid="_x0000_s5269" name="Equation" r:id="rId6" imgW="736600" imgH="431800" progId="Equation.DSMT4">
                  <p:embed/>
                </p:oleObj>
              </mc:Choice>
              <mc:Fallback>
                <p:oleObj name="Equation" r:id="rId6" imgW="736600" imgH="431800" progId="Equation.DSMT4">
                  <p:embed/>
                  <p:pic>
                    <p:nvPicPr>
                      <p:cNvPr id="0" name=""/>
                      <p:cNvPicPr/>
                      <p:nvPr/>
                    </p:nvPicPr>
                    <p:blipFill>
                      <a:blip r:embed="rId7"/>
                      <a:stretch>
                        <a:fillRect/>
                      </a:stretch>
                    </p:blipFill>
                    <p:spPr>
                      <a:xfrm>
                        <a:off x="2438400" y="3276600"/>
                        <a:ext cx="1295400" cy="759372"/>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a:t>
            </a:r>
          </a:p>
        </p:txBody>
      </p:sp>
      <p:sp>
        <p:nvSpPr>
          <p:cNvPr id="22531" name="Content Placeholder 2"/>
          <p:cNvSpPr>
            <a:spLocks noGrp="1"/>
          </p:cNvSpPr>
          <p:nvPr>
            <p:ph idx="1"/>
          </p:nvPr>
        </p:nvSpPr>
        <p:spPr/>
        <p:txBody>
          <a:bodyPr/>
          <a:lstStyle/>
          <a:p>
            <a:pPr marL="0" indent="0" eaLnBrk="1" hangingPunct="1">
              <a:buNone/>
            </a:pPr>
            <a:r>
              <a:rPr lang="en-US" altLang="en-US" dirty="0">
                <a:ea typeface="ＭＳ Ｐゴシック" charset="-128"/>
              </a:rPr>
              <a:t>A health psychologist measures the relationship between mood and eating. She measures mood using a 9-point rating scale, where higher ratings indicate better mood. </a:t>
            </a:r>
          </a:p>
          <a:p>
            <a:pPr lvl="1" eaLnBrk="1" hangingPunct="1"/>
            <a:r>
              <a:rPr lang="en-US" altLang="en-US" dirty="0"/>
              <a:t>She measures eating as the average number of daily calories that five participants consumed in the previous week. </a:t>
            </a:r>
          </a:p>
          <a:p>
            <a:pPr lvl="1" eaLnBrk="1" hangingPunct="1"/>
            <a:r>
              <a:rPr lang="en-US" altLang="en-US" dirty="0"/>
              <a:t>The results are listed in Figure 15.8. </a:t>
            </a:r>
          </a:p>
          <a:p>
            <a:pPr lvl="1" eaLnBrk="1" hangingPunct="1"/>
            <a:r>
              <a:rPr lang="en-US" altLang="en-US" dirty="0"/>
              <a:t>Find the Pearson correlation coefficient using these data.</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DE83117-C3E8-42D2-A772-17A424FDA6B5}" type="slidenum">
              <a:rPr lang="en-US" altLang="en-US" smtClean="0">
                <a:solidFill>
                  <a:srgbClr val="898989"/>
                </a:solidFill>
              </a:rPr>
              <a:pPr eaLnBrk="1" hangingPunct="1"/>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2800" dirty="0">
                <a:ea typeface="ＭＳ Ｐゴシック" charset="-128"/>
              </a:rPr>
              <a:t>Example 15.1: </a:t>
            </a:r>
            <a:br>
              <a:rPr lang="en-US" altLang="en-US" sz="2800" dirty="0">
                <a:ea typeface="ＭＳ Ｐゴシック" charset="-128"/>
              </a:rPr>
            </a:br>
            <a:r>
              <a:rPr lang="en-US" altLang="en-US" sz="2800" dirty="0">
                <a:ea typeface="ＭＳ Ｐゴシック" charset="-128"/>
              </a:rPr>
              <a:t>Pearson Correlation Coefficient (cont.)</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2C3F746-17C9-41A1-B845-6244607985F7}" type="slidenum">
              <a:rPr lang="en-US" altLang="en-US" smtClean="0">
                <a:solidFill>
                  <a:srgbClr val="898989"/>
                </a:solidFill>
              </a:rPr>
              <a:pPr eaLnBrk="1" hangingPunct="1"/>
              <a:t>12</a:t>
            </a:fld>
            <a:endParaRPr lang="en-US" altLang="en-US">
              <a:solidFill>
                <a:srgbClr val="898989"/>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7" y="1676400"/>
            <a:ext cx="69818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838200"/>
          </a:xfrm>
        </p:spPr>
        <p:txBody>
          <a:bodyPr/>
          <a:lstStyle/>
          <a:p>
            <a:pPr eaLnBrk="1" hangingPunct="1"/>
            <a:r>
              <a:rPr lang="en-US" altLang="en-US" sz="2800" dirty="0">
                <a:ea typeface="ＭＳ Ｐゴシック" charset="-128"/>
              </a:rPr>
              <a:t>Example </a:t>
            </a:r>
            <a:r>
              <a:rPr lang="en-US" altLang="zh-CHS" sz="2800" dirty="0">
                <a:ea typeface="ＭＳ Ｐゴシック" charset="-128"/>
              </a:rPr>
              <a:t>6</a:t>
            </a:r>
            <a:r>
              <a:rPr lang="en-US" altLang="en-US" sz="2800" dirty="0">
                <a:ea typeface="ＭＳ Ｐゴシック" charset="-128"/>
              </a:rPr>
              <a:t>.1: </a:t>
            </a:r>
            <a:br>
              <a:rPr lang="en-US" altLang="en-US" sz="2800" dirty="0">
                <a:ea typeface="ＭＳ Ｐゴシック" charset="-128"/>
              </a:rPr>
            </a:br>
            <a:r>
              <a:rPr lang="en-US" altLang="en-US" sz="2800" dirty="0">
                <a:ea typeface="ＭＳ Ｐゴシック" charset="-128"/>
              </a:rPr>
              <a:t>Compute Preliminary Calculations</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8D8EC8D-5050-4D94-BE2B-26E1D5C0A5C2}" type="slidenum">
              <a:rPr lang="en-US" altLang="en-US" smtClean="0">
                <a:solidFill>
                  <a:srgbClr val="898989"/>
                </a:solidFill>
              </a:rPr>
              <a:pPr eaLnBrk="1" hangingPunct="1"/>
              <a:t>13</a:t>
            </a:fld>
            <a:endParaRPr lang="en-US" altLang="en-US">
              <a:solidFill>
                <a:srgbClr val="898989"/>
              </a:solidFill>
            </a:endParaRPr>
          </a:p>
        </p:txBody>
      </p:sp>
      <p:sp>
        <p:nvSpPr>
          <p:cNvPr id="24581" name="Rectangle 6"/>
          <p:cNvSpPr>
            <a:spLocks noChangeArrowheads="1"/>
          </p:cNvSpPr>
          <p:nvPr/>
        </p:nvSpPr>
        <p:spPr bwMode="auto">
          <a:xfrm>
            <a:off x="228600" y="1951160"/>
            <a:ext cx="34290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ＭＳ Ｐゴシック" charset="-128"/>
              </a:defRPr>
            </a:lvl1pPr>
            <a:lvl2pPr marL="800100" indent="-34290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ct val="20000"/>
              </a:spcBef>
            </a:pPr>
            <a:r>
              <a:rPr lang="en-US" altLang="en-US" sz="2000" dirty="0"/>
              <a:t>Step 1: Compute preliminary calculations. </a:t>
            </a:r>
          </a:p>
          <a:p>
            <a:pPr lvl="1" eaLnBrk="1" hangingPunct="1">
              <a:spcBef>
                <a:spcPct val="20000"/>
              </a:spcBef>
              <a:buFont typeface="Arial" charset="0"/>
              <a:buChar char="•"/>
            </a:pPr>
            <a:r>
              <a:rPr lang="en-US" altLang="en-US" dirty="0">
                <a:solidFill>
                  <a:srgbClr val="660066"/>
                </a:solidFill>
              </a:rPr>
              <a:t>We begin by making the preliminary calculations listed in Table 15.1. The signs (+ and -) of the values we measure for each factor are essential to making accurate computations. The goal is to find the sum of squares needed to complete the formula for </a:t>
            </a:r>
            <a:r>
              <a:rPr lang="en-US" altLang="en-US" i="1" dirty="0">
                <a:solidFill>
                  <a:srgbClr val="660066"/>
                </a:solidFill>
              </a:rPr>
              <a:t>r</a:t>
            </a:r>
            <a:r>
              <a:rPr lang="en-US" altLang="en-US" dirty="0">
                <a:solidFill>
                  <a:srgbClr val="660066"/>
                </a:solidFill>
              </a:rPr>
              <a:t>.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51160"/>
            <a:ext cx="52387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914400"/>
            <a:ext cx="8229600" cy="838200"/>
          </a:xfrm>
        </p:spPr>
        <p:txBody>
          <a:bodyPr/>
          <a:lstStyle/>
          <a:p>
            <a:pPr eaLnBrk="1" hangingPunct="1"/>
            <a:r>
              <a:rPr lang="en-US" altLang="en-US" sz="2800" dirty="0">
                <a:ea typeface="ＭＳ Ｐゴシック" charset="-128"/>
              </a:rPr>
              <a:t>Example </a:t>
            </a:r>
            <a:r>
              <a:rPr lang="en-US" altLang="zh-CHS" sz="2800" dirty="0">
                <a:ea typeface="ＭＳ Ｐゴシック" charset="-128"/>
              </a:rPr>
              <a:t>6</a:t>
            </a:r>
            <a:r>
              <a:rPr lang="en-US" altLang="en-US" sz="2800" dirty="0">
                <a:ea typeface="ＭＳ Ｐゴシック" charset="-128"/>
              </a:rPr>
              <a:t>.1: Compute the </a:t>
            </a:r>
            <a:br>
              <a:rPr lang="en-US" altLang="en-US" sz="2800" dirty="0">
                <a:ea typeface="ＭＳ Ｐゴシック" charset="-128"/>
              </a:rPr>
            </a:br>
            <a:r>
              <a:rPr lang="en-US" altLang="en-US" sz="2800" dirty="0">
                <a:ea typeface="ＭＳ Ｐゴシック" charset="-128"/>
              </a:rPr>
              <a:t>Pearson Correlation Coefficient</a:t>
            </a:r>
          </a:p>
        </p:txBody>
      </p:sp>
      <p:sp>
        <p:nvSpPr>
          <p:cNvPr id="25603" name="Content Placeholder 2"/>
          <p:cNvSpPr>
            <a:spLocks noGrp="1"/>
          </p:cNvSpPr>
          <p:nvPr>
            <p:ph idx="1"/>
          </p:nvPr>
        </p:nvSpPr>
        <p:spPr>
          <a:xfrm>
            <a:off x="457200" y="1828800"/>
            <a:ext cx="8229600" cy="4419600"/>
          </a:xfrm>
        </p:spPr>
        <p:txBody>
          <a:bodyPr/>
          <a:lstStyle/>
          <a:p>
            <a:pPr marL="0" indent="0" eaLnBrk="1" hangingPunct="1">
              <a:buNone/>
            </a:pPr>
            <a:r>
              <a:rPr lang="en-US" altLang="en-US" sz="2000" dirty="0">
                <a:ea typeface="ＭＳ Ｐゴシック" charset="-128"/>
              </a:rPr>
              <a:t>Step 2: Compute the Pearson correlation coefficient (</a:t>
            </a:r>
            <a:r>
              <a:rPr lang="en-US" altLang="en-US" sz="2000" i="1" dirty="0">
                <a:ea typeface="ＭＳ Ｐゴシック" charset="-128"/>
              </a:rPr>
              <a:t>r</a:t>
            </a:r>
            <a:r>
              <a:rPr lang="en-US" altLang="en-US" sz="2000" dirty="0">
                <a:ea typeface="ＭＳ Ｐゴシック" charset="-128"/>
              </a:rPr>
              <a:t>)</a:t>
            </a:r>
          </a:p>
          <a:p>
            <a:pPr lvl="1" eaLnBrk="1" hangingPunct="1"/>
            <a:r>
              <a:rPr lang="en-US" altLang="en-US" dirty="0"/>
              <a:t>We computed each required computation for the formula in Step 1 (Table 15.1)</a:t>
            </a:r>
          </a:p>
          <a:p>
            <a:pPr lvl="2" eaLnBrk="1" hangingPunct="1"/>
            <a:r>
              <a:rPr lang="en-US" altLang="en-US" dirty="0"/>
              <a:t>Compute average </a:t>
            </a:r>
            <a:r>
              <a:rPr lang="en-US" altLang="en-US" i="1" dirty="0"/>
              <a:t>X</a:t>
            </a:r>
            <a:r>
              <a:rPr lang="en-US" altLang="en-US" dirty="0"/>
              <a:t> and </a:t>
            </a:r>
            <a:r>
              <a:rPr lang="en-US" altLang="en-US" i="1" dirty="0"/>
              <a:t>Y </a:t>
            </a:r>
            <a:r>
              <a:rPr lang="en-US" altLang="en-US" dirty="0"/>
              <a:t>score</a:t>
            </a:r>
          </a:p>
          <a:p>
            <a:pPr lvl="2" eaLnBrk="1" hangingPunct="1"/>
            <a:r>
              <a:rPr lang="en-US" altLang="en-US" dirty="0"/>
              <a:t>Subtract each score from its respective mean</a:t>
            </a:r>
          </a:p>
          <a:p>
            <a:pPr lvl="2" eaLnBrk="1" hangingPunct="1"/>
            <a:r>
              <a:rPr lang="en-US" altLang="en-US" dirty="0"/>
              <a:t>Multiply and sum the deviation scores for </a:t>
            </a:r>
            <a:r>
              <a:rPr lang="en-US" altLang="en-US" i="1" dirty="0"/>
              <a:t>X</a:t>
            </a:r>
            <a:endParaRPr lang="en-US" altLang="en-US" dirty="0"/>
          </a:p>
          <a:p>
            <a:pPr lvl="2" eaLnBrk="1" hangingPunct="1"/>
            <a:r>
              <a:rPr lang="en-US" altLang="en-US" dirty="0"/>
              <a:t>Multiply and sum the deviation scores for </a:t>
            </a:r>
            <a:r>
              <a:rPr lang="en-US" altLang="en-US" i="1" dirty="0"/>
              <a:t>Y</a:t>
            </a:r>
            <a:endParaRPr lang="en-US" altLang="en-US" dirty="0"/>
          </a:p>
          <a:p>
            <a:pPr lvl="1" eaLnBrk="1" hangingPunct="1"/>
            <a:r>
              <a:rPr lang="en-US" altLang="en-US" dirty="0"/>
              <a:t>Substitute these values into the formula to compute the Pearson correlation coefficient</a:t>
            </a:r>
          </a:p>
          <a:p>
            <a:pPr lvl="1" eaLnBrk="1" hangingPunct="1"/>
            <a:endParaRPr lang="en-US" altLang="en-US" dirty="0"/>
          </a:p>
          <a:p>
            <a:pPr lvl="1" eaLnBrk="1" hangingPunct="1"/>
            <a:r>
              <a:rPr lang="en-US" altLang="en-US" sz="1800" dirty="0"/>
              <a:t>                   	</a:t>
            </a:r>
            <a:endParaRPr lang="en-US" altLang="en-US" dirty="0">
              <a:solidFill>
                <a:schemeClr val="tx1"/>
              </a:solidFill>
            </a:endParaRPr>
          </a:p>
        </p:txBody>
      </p:sp>
      <p:sp>
        <p:nvSpPr>
          <p:cNvPr id="2560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8EFF387-BD5A-40D7-937F-ACB0143D3A28}" type="slidenum">
              <a:rPr lang="en-US" altLang="en-US" smtClean="0">
                <a:solidFill>
                  <a:srgbClr val="898989"/>
                </a:solidFill>
              </a:rPr>
              <a:pPr eaLnBrk="1" hangingPunct="1"/>
              <a:t>14</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39032605"/>
              </p:ext>
            </p:extLst>
          </p:nvPr>
        </p:nvGraphicFramePr>
        <p:xfrm>
          <a:off x="1295400" y="4953000"/>
          <a:ext cx="3166782" cy="685800"/>
        </p:xfrm>
        <a:graphic>
          <a:graphicData uri="http://schemas.openxmlformats.org/presentationml/2006/ole">
            <mc:AlternateContent xmlns:mc="http://schemas.openxmlformats.org/markup-compatibility/2006">
              <mc:Choice xmlns:v="urn:schemas-microsoft-com:vml" Requires="v">
                <p:oleObj spid="_x0000_s6220" name="Equation" r:id="rId4" imgW="1993900" imgH="431800" progId="Equation.DSMT4">
                  <p:embed/>
                </p:oleObj>
              </mc:Choice>
              <mc:Fallback>
                <p:oleObj name="Equation" r:id="rId4" imgW="1993900" imgH="431800" progId="Equation.DSMT4">
                  <p:embed/>
                  <p:pic>
                    <p:nvPicPr>
                      <p:cNvPr id="0" name=""/>
                      <p:cNvPicPr/>
                      <p:nvPr/>
                    </p:nvPicPr>
                    <p:blipFill>
                      <a:blip r:embed="rId5"/>
                      <a:stretch>
                        <a:fillRect/>
                      </a:stretch>
                    </p:blipFill>
                    <p:spPr>
                      <a:xfrm>
                        <a:off x="1295400" y="4953000"/>
                        <a:ext cx="3166782" cy="6858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66800"/>
            <a:ext cx="8229600" cy="838200"/>
          </a:xfrm>
        </p:spPr>
        <p:txBody>
          <a:bodyPr/>
          <a:lstStyle/>
          <a:p>
            <a:pPr eaLnBrk="1" hangingPunct="1"/>
            <a:r>
              <a:rPr lang="en-US" altLang="en-US" dirty="0">
                <a:ea typeface="ＭＳ Ｐゴシック" charset="-128"/>
              </a:rPr>
              <a:t>Effect Size: </a:t>
            </a:r>
            <a:br>
              <a:rPr lang="en-US" altLang="en-US" dirty="0">
                <a:ea typeface="ＭＳ Ｐゴシック" charset="-128"/>
              </a:rPr>
            </a:br>
            <a:r>
              <a:rPr lang="en-US" altLang="en-US" dirty="0">
                <a:ea typeface="ＭＳ Ｐゴシック" charset="-128"/>
              </a:rPr>
              <a:t>The Coefficient of Determination</a:t>
            </a:r>
          </a:p>
        </p:txBody>
      </p:sp>
      <p:sp>
        <p:nvSpPr>
          <p:cNvPr id="26627" name="Content Placeholder 2"/>
          <p:cNvSpPr>
            <a:spLocks noGrp="1"/>
          </p:cNvSpPr>
          <p:nvPr>
            <p:ph idx="1"/>
          </p:nvPr>
        </p:nvSpPr>
        <p:spPr>
          <a:xfrm>
            <a:off x="457200" y="2057400"/>
            <a:ext cx="8229600" cy="4419600"/>
          </a:xfrm>
        </p:spPr>
        <p:txBody>
          <a:bodyPr/>
          <a:lstStyle/>
          <a:p>
            <a:pPr marL="0" indent="0" eaLnBrk="1" hangingPunct="1">
              <a:buNone/>
            </a:pPr>
            <a:r>
              <a:rPr lang="en-US" altLang="en-US" sz="2200" dirty="0">
                <a:ea typeface="ＭＳ Ｐゴシック" charset="-128"/>
              </a:rPr>
              <a:t>Coefficient of determination (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or </a:t>
            </a:r>
            <a:r>
              <a:rPr lang="en-US" altLang="en-US" sz="2200" i="1" dirty="0">
                <a:ea typeface="ＭＳ Ｐゴシック" charset="-128"/>
              </a:rPr>
              <a:t>R</a:t>
            </a:r>
            <a:r>
              <a:rPr lang="en-US" altLang="en-US" sz="2200" baseline="30000" dirty="0">
                <a:ea typeface="ＭＳ Ｐゴシック" charset="-128"/>
              </a:rPr>
              <a:t>2</a:t>
            </a:r>
            <a:r>
              <a:rPr lang="en-US" altLang="en-US" sz="2200" dirty="0">
                <a:ea typeface="ＭＳ Ｐゴシック" charset="-128"/>
              </a:rPr>
              <a:t> ) – mathematically equivalent to eta-squared, and is used to measure the proportion of variance of one factor (</a:t>
            </a:r>
            <a:r>
              <a:rPr lang="en-US" altLang="en-US" sz="2200" i="1" dirty="0">
                <a:ea typeface="ＭＳ Ｐゴシック" charset="-128"/>
              </a:rPr>
              <a:t>Y</a:t>
            </a:r>
            <a:r>
              <a:rPr lang="en-US" altLang="en-US" sz="2200" dirty="0">
                <a:ea typeface="ＭＳ Ｐゴシック" charset="-128"/>
              </a:rPr>
              <a:t>) that can be explained by known values of a second factor (</a:t>
            </a:r>
            <a:r>
              <a:rPr lang="en-US" altLang="en-US" sz="2200" i="1" dirty="0">
                <a:ea typeface="ＭＳ Ｐゴシック" charset="-128"/>
              </a:rPr>
              <a:t>X</a:t>
            </a:r>
            <a:r>
              <a:rPr lang="en-US" altLang="en-US" sz="2200" dirty="0">
                <a:ea typeface="ＭＳ Ｐゴシック" charset="-128"/>
              </a:rPr>
              <a:t>)</a:t>
            </a:r>
          </a:p>
          <a:p>
            <a:pPr marL="0" indent="0" eaLnBrk="1" hangingPunct="1">
              <a:buNone/>
            </a:pPr>
            <a:endParaRPr lang="en-US" altLang="en-US" sz="2200" dirty="0">
              <a:ea typeface="ＭＳ Ｐゴシック" charset="-128"/>
            </a:endParaRPr>
          </a:p>
          <a:p>
            <a:pPr marL="0" indent="0" eaLnBrk="1" hangingPunct="1">
              <a:buNone/>
            </a:pPr>
            <a:r>
              <a:rPr lang="en-US" altLang="en-US" sz="2200" dirty="0">
                <a:ea typeface="ＭＳ Ｐゴシック" charset="-128"/>
              </a:rPr>
              <a:t>In Example </a:t>
            </a:r>
            <a:r>
              <a:rPr lang="en-US" altLang="zh-CHS" sz="2200" dirty="0">
                <a:ea typeface="ＭＳ Ｐゴシック" charset="-128"/>
              </a:rPr>
              <a:t>6</a:t>
            </a:r>
            <a:r>
              <a:rPr lang="en-US" altLang="en-US" sz="2200" dirty="0">
                <a:ea typeface="ＭＳ Ｐゴシック" charset="-128"/>
              </a:rPr>
              <a:t>.1, the coefficient of determination for the data is:</a:t>
            </a:r>
          </a:p>
          <a:p>
            <a:pPr lvl="1" eaLnBrk="1" hangingPunct="1"/>
            <a:r>
              <a:rPr lang="en-US" altLang="en-US" dirty="0"/>
              <a:t> </a:t>
            </a:r>
          </a:p>
          <a:p>
            <a:pPr lvl="1" eaLnBrk="1" hangingPunct="1"/>
            <a:r>
              <a:rPr lang="en-US" altLang="en-US" dirty="0"/>
              <a:t>We conclude that about 55% of the variability in calories consumed can be explained by participant</a:t>
            </a:r>
            <a:r>
              <a:rPr lang="ja-JP" altLang="en-US" dirty="0"/>
              <a:t>’</a:t>
            </a:r>
            <a:r>
              <a:rPr lang="en-US" altLang="ja-JP" dirty="0"/>
              <a:t>s ratings of their mood.</a:t>
            </a:r>
            <a:endParaRPr lang="en-US" altLang="en-US" dirty="0"/>
          </a:p>
        </p:txBody>
      </p:sp>
      <p:sp>
        <p:nvSpPr>
          <p:cNvPr id="2662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8DFF9C9-F592-44B7-B148-6AD63A03D0C4}" type="slidenum">
              <a:rPr lang="en-US" altLang="en-US" smtClean="0">
                <a:solidFill>
                  <a:srgbClr val="898989"/>
                </a:solidFill>
              </a:rPr>
              <a:pPr eaLnBrk="1" hangingPunct="1"/>
              <a:t>15</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2315989"/>
              </p:ext>
            </p:extLst>
          </p:nvPr>
        </p:nvGraphicFramePr>
        <p:xfrm>
          <a:off x="1295400" y="4343400"/>
          <a:ext cx="2209800" cy="403942"/>
        </p:xfrm>
        <a:graphic>
          <a:graphicData uri="http://schemas.openxmlformats.org/presentationml/2006/ole">
            <mc:AlternateContent xmlns:mc="http://schemas.openxmlformats.org/markup-compatibility/2006">
              <mc:Choice xmlns:v="urn:schemas-microsoft-com:vml" Requires="v">
                <p:oleObj spid="_x0000_s14407" name="Equation" r:id="rId4" imgW="1181100" imgH="215900" progId="Equation.DSMT4">
                  <p:embed/>
                </p:oleObj>
              </mc:Choice>
              <mc:Fallback>
                <p:oleObj name="Equation" r:id="rId4" imgW="1181100" imgH="215900" progId="Equation.DSMT4">
                  <p:embed/>
                  <p:pic>
                    <p:nvPicPr>
                      <p:cNvPr id="0" name=""/>
                      <p:cNvPicPr/>
                      <p:nvPr/>
                    </p:nvPicPr>
                    <p:blipFill>
                      <a:blip r:embed="rId5"/>
                      <a:stretch>
                        <a:fillRect/>
                      </a:stretch>
                    </p:blipFill>
                    <p:spPr>
                      <a:xfrm>
                        <a:off x="1295400" y="4343400"/>
                        <a:ext cx="2209800" cy="403942"/>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1066800"/>
            <a:ext cx="7772400" cy="838200"/>
          </a:xfrm>
        </p:spPr>
        <p:txBody>
          <a:bodyPr/>
          <a:lstStyle/>
          <a:p>
            <a:pPr eaLnBrk="1" hangingPunct="1">
              <a:defRPr/>
            </a:pPr>
            <a:r>
              <a:rPr lang="en-US" spc="-150" dirty="0">
                <a:ea typeface="ＭＳ Ｐゴシック" pitchFamily="-112" charset="-128"/>
                <a:cs typeface="+mj-cs"/>
              </a:rPr>
              <a:t>Hypothesis Testing: </a:t>
            </a:r>
            <a:br>
              <a:rPr lang="en-US" spc="-150" dirty="0">
                <a:ea typeface="ＭＳ Ｐゴシック" pitchFamily="-112" charset="-128"/>
                <a:cs typeface="+mj-cs"/>
              </a:rPr>
            </a:br>
            <a:r>
              <a:rPr lang="en-US" spc="-150" dirty="0">
                <a:ea typeface="ＭＳ Ｐゴシック" pitchFamily="-112" charset="-128"/>
                <a:cs typeface="+mj-cs"/>
              </a:rPr>
              <a:t>Testing for Significance</a:t>
            </a:r>
          </a:p>
        </p:txBody>
      </p:sp>
      <p:sp>
        <p:nvSpPr>
          <p:cNvPr id="27651" name="Content Placeholder 2"/>
          <p:cNvSpPr>
            <a:spLocks noGrp="1"/>
          </p:cNvSpPr>
          <p:nvPr>
            <p:ph idx="1"/>
          </p:nvPr>
        </p:nvSpPr>
        <p:spPr>
          <a:xfrm>
            <a:off x="685800" y="2286000"/>
            <a:ext cx="3810000" cy="3921125"/>
          </a:xfrm>
        </p:spPr>
        <p:txBody>
          <a:bodyPr/>
          <a:lstStyle/>
          <a:p>
            <a:pPr eaLnBrk="1" hangingPunct="1"/>
            <a:r>
              <a:rPr lang="en-US" altLang="en-US" sz="2000" dirty="0">
                <a:ea typeface="ＭＳ Ｐゴシック" charset="-128"/>
              </a:rPr>
              <a:t>Step 1: State the hypotheses</a:t>
            </a:r>
          </a:p>
          <a:p>
            <a:pPr lvl="1" eaLnBrk="1" hangingPunct="1"/>
            <a:r>
              <a:rPr lang="en-US" altLang="en-US" sz="1800" dirty="0"/>
              <a:t>           </a:t>
            </a:r>
            <a:r>
              <a:rPr lang="en-US" altLang="en-US" sz="1800" baseline="-25000" dirty="0"/>
              <a:t>     </a:t>
            </a:r>
            <a:r>
              <a:rPr lang="en-US" altLang="en-US" sz="1600" dirty="0"/>
              <a:t>Mood is not related to eating in the population</a:t>
            </a:r>
          </a:p>
          <a:p>
            <a:pPr lvl="1" eaLnBrk="1" hangingPunct="1"/>
            <a:r>
              <a:rPr lang="en-US" altLang="en-US" sz="1800" dirty="0"/>
              <a:t>               </a:t>
            </a:r>
            <a:r>
              <a:rPr lang="en-US" altLang="en-US" sz="1600" dirty="0"/>
              <a:t>Mood is related to eating in the population</a:t>
            </a:r>
          </a:p>
          <a:p>
            <a:pPr eaLnBrk="1" hangingPunct="1"/>
            <a:r>
              <a:rPr lang="en-US" altLang="en-US" sz="2000" dirty="0">
                <a:ea typeface="ＭＳ Ｐゴシック" charset="-128"/>
              </a:rPr>
              <a:t>Step 2: Set the criteria for a decision</a:t>
            </a:r>
          </a:p>
          <a:p>
            <a:pPr lvl="1" eaLnBrk="1" hangingPunct="1"/>
            <a:r>
              <a:rPr lang="en-US" altLang="en-US" sz="1600" dirty="0"/>
              <a:t>We will compute a two-tailed test at a .05 level of significance</a:t>
            </a:r>
          </a:p>
          <a:p>
            <a:pPr lvl="1" eaLnBrk="1" hangingPunct="1"/>
            <a:r>
              <a:rPr lang="en-US" altLang="en-US" sz="1600" i="1" dirty="0" err="1"/>
              <a:t>df</a:t>
            </a:r>
            <a:r>
              <a:rPr lang="en-US" altLang="en-US" sz="1600" i="1" dirty="0"/>
              <a:t> </a:t>
            </a:r>
            <a:r>
              <a:rPr lang="en-US" altLang="en-US" sz="1600" dirty="0"/>
              <a:t>for a correlation are </a:t>
            </a:r>
            <a:r>
              <a:rPr lang="en-US" altLang="en-US" sz="1600" i="1" dirty="0"/>
              <a:t>n </a:t>
            </a:r>
            <a:r>
              <a:rPr lang="en-US" altLang="en-US" sz="1600" dirty="0"/>
              <a:t>– 2</a:t>
            </a:r>
            <a:endParaRPr lang="en-US" altLang="en-US" sz="1600" i="1" dirty="0"/>
          </a:p>
          <a:p>
            <a:pPr lvl="1" eaLnBrk="1" hangingPunct="1"/>
            <a:r>
              <a:rPr lang="en-US" altLang="en-US" sz="1600" i="1" dirty="0" err="1"/>
              <a:t>df</a:t>
            </a:r>
            <a:r>
              <a:rPr lang="en-US" altLang="en-US" sz="1600" i="1" dirty="0"/>
              <a:t> </a:t>
            </a:r>
            <a:r>
              <a:rPr lang="en-US" altLang="en-US" sz="1600" dirty="0"/>
              <a:t>for Example </a:t>
            </a:r>
            <a:r>
              <a:rPr lang="en-US" altLang="zh-CHS" sz="1600" dirty="0"/>
              <a:t>6</a:t>
            </a:r>
            <a:r>
              <a:rPr lang="en-US" altLang="en-US" sz="1600" dirty="0"/>
              <a:t>.1 are 8 – 2 = 6</a:t>
            </a:r>
          </a:p>
          <a:p>
            <a:pPr lvl="1" eaLnBrk="1" hangingPunct="1"/>
            <a:r>
              <a:rPr lang="en-US" altLang="en-US" sz="1600" dirty="0"/>
              <a:t>Critical values found in Table B.5 (appendix B) = ±.707</a:t>
            </a:r>
          </a:p>
        </p:txBody>
      </p:sp>
      <p:sp>
        <p:nvSpPr>
          <p:cNvPr id="27653" name="Content Placeholder 2"/>
          <p:cNvSpPr txBox="1">
            <a:spLocks/>
          </p:cNvSpPr>
          <p:nvPr/>
        </p:nvSpPr>
        <p:spPr bwMode="auto">
          <a:xfrm>
            <a:off x="4724400" y="2286000"/>
            <a:ext cx="39624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Font typeface="Arial" charset="0"/>
              <a:buChar char="•"/>
            </a:pPr>
            <a:r>
              <a:rPr lang="en-US" altLang="en-US" sz="2000" dirty="0"/>
              <a:t>Step 3: Compute the test statistic</a:t>
            </a:r>
          </a:p>
          <a:p>
            <a:pPr lvl="1">
              <a:spcBef>
                <a:spcPct val="20000"/>
              </a:spcBef>
              <a:buClr>
                <a:schemeClr val="accent2"/>
              </a:buClr>
              <a:buFont typeface="Arial" charset="0"/>
              <a:buChar char="•"/>
            </a:pPr>
            <a:r>
              <a:rPr lang="en-US" altLang="en-US" sz="1600" dirty="0">
                <a:solidFill>
                  <a:schemeClr val="accent2"/>
                </a:solidFill>
              </a:rPr>
              <a:t>The correlation coefficient </a:t>
            </a:r>
            <a:r>
              <a:rPr lang="en-US" altLang="en-US" sz="1600" i="1" dirty="0">
                <a:solidFill>
                  <a:schemeClr val="accent2"/>
                </a:solidFill>
              </a:rPr>
              <a:t>r </a:t>
            </a:r>
            <a:r>
              <a:rPr lang="en-US" altLang="en-US" sz="1600" dirty="0">
                <a:solidFill>
                  <a:schemeClr val="accent2"/>
                </a:solidFill>
              </a:rPr>
              <a:t>is the test statistic for the hypothesis test (previously computed)</a:t>
            </a:r>
          </a:p>
          <a:p>
            <a:pPr lvl="1">
              <a:spcBef>
                <a:spcPct val="20000"/>
              </a:spcBef>
              <a:buClr>
                <a:schemeClr val="accent2"/>
              </a:buClr>
              <a:buFont typeface="Arial" charset="0"/>
              <a:buChar char="•"/>
            </a:pPr>
            <a:r>
              <a:rPr lang="en-US" altLang="en-US" sz="1600" i="1" dirty="0">
                <a:solidFill>
                  <a:schemeClr val="accent2"/>
                </a:solidFill>
              </a:rPr>
              <a:t> </a:t>
            </a:r>
          </a:p>
          <a:p>
            <a:pPr>
              <a:spcBef>
                <a:spcPct val="20000"/>
              </a:spcBef>
              <a:buFont typeface="Arial" charset="0"/>
              <a:buChar char="•"/>
            </a:pPr>
            <a:r>
              <a:rPr lang="en-US" altLang="en-US" sz="2000" dirty="0"/>
              <a:t>Step 4: Make a decision</a:t>
            </a:r>
          </a:p>
          <a:p>
            <a:pPr lvl="1">
              <a:spcBef>
                <a:spcPct val="20000"/>
              </a:spcBef>
              <a:buClr>
                <a:schemeClr val="accent2"/>
              </a:buClr>
              <a:buFont typeface="Arial" charset="0"/>
              <a:buChar char="•"/>
            </a:pPr>
            <a:r>
              <a:rPr lang="en-US" altLang="en-US" sz="1600" dirty="0">
                <a:solidFill>
                  <a:schemeClr val="accent2"/>
                </a:solidFill>
              </a:rPr>
              <a:t>Because </a:t>
            </a:r>
            <a:r>
              <a:rPr lang="en-US" altLang="en-US" sz="1600" i="1" dirty="0">
                <a:solidFill>
                  <a:schemeClr val="accent2"/>
                </a:solidFill>
              </a:rPr>
              <a:t>           </a:t>
            </a:r>
            <a:r>
              <a:rPr lang="en-US" altLang="en-US" sz="1600" dirty="0">
                <a:solidFill>
                  <a:schemeClr val="accent2"/>
                </a:solidFill>
              </a:rPr>
              <a:t>      exceeds the critical values (r = </a:t>
            </a:r>
            <a:r>
              <a:rPr lang="en-US" altLang="en-US" sz="1600" dirty="0">
                <a:solidFill>
                  <a:schemeClr val="accent2"/>
                </a:solidFill>
                <a:sym typeface="Symbol" charset="2"/>
              </a:rPr>
              <a:t></a:t>
            </a:r>
            <a:r>
              <a:rPr lang="en-US" altLang="en-US" sz="1600" dirty="0">
                <a:solidFill>
                  <a:schemeClr val="accent2"/>
                </a:solidFill>
              </a:rPr>
              <a:t> 0.707), reject the null hypothesis</a:t>
            </a:r>
          </a:p>
          <a:p>
            <a:pPr lvl="1">
              <a:spcBef>
                <a:spcPct val="20000"/>
              </a:spcBef>
              <a:buClr>
                <a:schemeClr val="accent2"/>
              </a:buClr>
              <a:buFont typeface="Arial" charset="0"/>
              <a:buChar char="•"/>
            </a:pPr>
            <a:r>
              <a:rPr lang="en-US" altLang="en-US" sz="1600" dirty="0">
                <a:solidFill>
                  <a:schemeClr val="accent2"/>
                </a:solidFill>
              </a:rPr>
              <a:t>The observed between mood and eating reflects a relationship between the two factors in the population.</a:t>
            </a:r>
          </a:p>
        </p:txBody>
      </p:sp>
      <p:sp>
        <p:nvSpPr>
          <p:cNvPr id="2765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0D5CA99-3971-4810-BF53-B0E79ABAE285}" type="slidenum">
              <a:rPr lang="en-US" altLang="en-US" smtClean="0">
                <a:solidFill>
                  <a:srgbClr val="898989"/>
                </a:solidFill>
              </a:rPr>
              <a:pPr eaLnBrk="1" hangingPunct="1"/>
              <a:t>16</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07759127"/>
              </p:ext>
            </p:extLst>
          </p:nvPr>
        </p:nvGraphicFramePr>
        <p:xfrm>
          <a:off x="1447800" y="2667000"/>
          <a:ext cx="963706" cy="381000"/>
        </p:xfrm>
        <a:graphic>
          <a:graphicData uri="http://schemas.openxmlformats.org/presentationml/2006/ole">
            <mc:AlternateContent xmlns:mc="http://schemas.openxmlformats.org/markup-compatibility/2006">
              <mc:Choice xmlns:v="urn:schemas-microsoft-com:vml" Requires="v">
                <p:oleObj spid="_x0000_s15638" name="Equation" r:id="rId4" imgW="546100" imgH="215900" progId="Equation.DSMT4">
                  <p:embed/>
                </p:oleObj>
              </mc:Choice>
              <mc:Fallback>
                <p:oleObj name="Equation" r:id="rId4" imgW="546100" imgH="215900" progId="Equation.DSMT4">
                  <p:embed/>
                  <p:pic>
                    <p:nvPicPr>
                      <p:cNvPr id="0" name=""/>
                      <p:cNvPicPr/>
                      <p:nvPr/>
                    </p:nvPicPr>
                    <p:blipFill>
                      <a:blip r:embed="rId5"/>
                      <a:stretch>
                        <a:fillRect/>
                      </a:stretch>
                    </p:blipFill>
                    <p:spPr>
                      <a:xfrm>
                        <a:off x="1447800" y="2667000"/>
                        <a:ext cx="963706" cy="381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60542427"/>
              </p:ext>
            </p:extLst>
          </p:nvPr>
        </p:nvGraphicFramePr>
        <p:xfrm>
          <a:off x="1447800" y="3276599"/>
          <a:ext cx="990600" cy="400957"/>
        </p:xfrm>
        <a:graphic>
          <a:graphicData uri="http://schemas.openxmlformats.org/presentationml/2006/ole">
            <mc:AlternateContent xmlns:mc="http://schemas.openxmlformats.org/markup-compatibility/2006">
              <mc:Choice xmlns:v="urn:schemas-microsoft-com:vml" Requires="v">
                <p:oleObj spid="_x0000_s15639" name="Equation" r:id="rId6" imgW="533400" imgH="215900" progId="Equation.DSMT4">
                  <p:embed/>
                </p:oleObj>
              </mc:Choice>
              <mc:Fallback>
                <p:oleObj name="Equation" r:id="rId6" imgW="533400" imgH="215900" progId="Equation.DSMT4">
                  <p:embed/>
                  <p:pic>
                    <p:nvPicPr>
                      <p:cNvPr id="0" name=""/>
                      <p:cNvPicPr/>
                      <p:nvPr/>
                    </p:nvPicPr>
                    <p:blipFill>
                      <a:blip r:embed="rId7"/>
                      <a:stretch>
                        <a:fillRect/>
                      </a:stretch>
                    </p:blipFill>
                    <p:spPr>
                      <a:xfrm>
                        <a:off x="1447800" y="3276599"/>
                        <a:ext cx="990600" cy="4009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65255061"/>
              </p:ext>
            </p:extLst>
          </p:nvPr>
        </p:nvGraphicFramePr>
        <p:xfrm>
          <a:off x="5562600" y="3733800"/>
          <a:ext cx="990600" cy="258417"/>
        </p:xfrm>
        <a:graphic>
          <a:graphicData uri="http://schemas.openxmlformats.org/presentationml/2006/ole">
            <mc:AlternateContent xmlns:mc="http://schemas.openxmlformats.org/markup-compatibility/2006">
              <mc:Choice xmlns:v="urn:schemas-microsoft-com:vml" Requires="v">
                <p:oleObj spid="_x0000_s15640" name="Equation" r:id="rId8" imgW="584200" imgH="152400" progId="Equation.DSMT4">
                  <p:embed/>
                </p:oleObj>
              </mc:Choice>
              <mc:Fallback>
                <p:oleObj name="Equation" r:id="rId8" imgW="584200" imgH="152400" progId="Equation.DSMT4">
                  <p:embed/>
                  <p:pic>
                    <p:nvPicPr>
                      <p:cNvPr id="0" name=""/>
                      <p:cNvPicPr/>
                      <p:nvPr/>
                    </p:nvPicPr>
                    <p:blipFill>
                      <a:blip r:embed="rId9"/>
                      <a:stretch>
                        <a:fillRect/>
                      </a:stretch>
                    </p:blipFill>
                    <p:spPr>
                      <a:xfrm>
                        <a:off x="5562600" y="3733800"/>
                        <a:ext cx="990600" cy="25841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55994204"/>
              </p:ext>
            </p:extLst>
          </p:nvPr>
        </p:nvGraphicFramePr>
        <p:xfrm>
          <a:off x="6400800" y="4419600"/>
          <a:ext cx="990600" cy="258417"/>
        </p:xfrm>
        <a:graphic>
          <a:graphicData uri="http://schemas.openxmlformats.org/presentationml/2006/ole">
            <mc:AlternateContent xmlns:mc="http://schemas.openxmlformats.org/markup-compatibility/2006">
              <mc:Choice xmlns:v="urn:schemas-microsoft-com:vml" Requires="v">
                <p:oleObj spid="_x0000_s15641" name="Equation" r:id="rId10" imgW="584200" imgH="152400" progId="Equation.DSMT4">
                  <p:embed/>
                </p:oleObj>
              </mc:Choice>
              <mc:Fallback>
                <p:oleObj name="Equation" r:id="rId10" imgW="584200" imgH="152400" progId="Equation.DSMT4">
                  <p:embed/>
                  <p:pic>
                    <p:nvPicPr>
                      <p:cNvPr id="0" name=""/>
                      <p:cNvPicPr/>
                      <p:nvPr/>
                    </p:nvPicPr>
                    <p:blipFill>
                      <a:blip r:embed="rId9"/>
                      <a:stretch>
                        <a:fillRect/>
                      </a:stretch>
                    </p:blipFill>
                    <p:spPr>
                      <a:xfrm>
                        <a:off x="6400800" y="4419600"/>
                        <a:ext cx="990600" cy="258417"/>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031849"/>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 (cont.)</a:t>
            </a:r>
          </a:p>
        </p:txBody>
      </p:sp>
      <p:sp>
        <p:nvSpPr>
          <p:cNvPr id="28675" name="Content Placeholder 2"/>
          <p:cNvSpPr>
            <a:spLocks noGrp="1"/>
          </p:cNvSpPr>
          <p:nvPr>
            <p:ph idx="1"/>
          </p:nvPr>
        </p:nvSpPr>
        <p:spPr>
          <a:xfrm>
            <a:off x="598169" y="5671417"/>
            <a:ext cx="3505200" cy="620018"/>
          </a:xfrm>
        </p:spPr>
        <p:txBody>
          <a:bodyPr/>
          <a:lstStyle/>
          <a:p>
            <a:pPr algn="r" eaLnBrk="1" hangingPunct="1">
              <a:buFont typeface="Arial" charset="0"/>
              <a:buNone/>
            </a:pPr>
            <a:r>
              <a:rPr lang="en-US" altLang="en-US" sz="1400" dirty="0">
                <a:ea typeface="ＭＳ Ｐゴシック" charset="-128"/>
              </a:rPr>
              <a:t>Linearity –  assumption that the best </a:t>
            </a:r>
          </a:p>
          <a:p>
            <a:pPr algn="r" eaLnBrk="1" hangingPunct="1">
              <a:buFont typeface="Arial" charset="0"/>
              <a:buNone/>
            </a:pPr>
            <a:r>
              <a:rPr lang="en-US" altLang="en-US" sz="1400" dirty="0">
                <a:ea typeface="ＭＳ Ｐゴシック" charset="-128"/>
              </a:rPr>
              <a:t>way to describe a pattern of data </a:t>
            </a:r>
          </a:p>
          <a:p>
            <a:pPr algn="r" eaLnBrk="1" hangingPunct="1">
              <a:buFont typeface="Arial" charset="0"/>
              <a:buNone/>
            </a:pPr>
            <a:r>
              <a:rPr lang="en-US" altLang="en-US" sz="1400" dirty="0">
                <a:ea typeface="ＭＳ Ｐゴシック" charset="-128"/>
              </a:rPr>
              <a:t>is using a straight line</a:t>
            </a:r>
          </a:p>
          <a:p>
            <a:pPr algn="r" eaLnBrk="1" hangingPunct="1">
              <a:buFont typeface="Arial" charset="0"/>
              <a:buNone/>
            </a:pPr>
            <a:endParaRPr lang="en-US" altLang="en-US" sz="1400" dirty="0">
              <a:ea typeface="ＭＳ Ｐゴシック" charset="-128"/>
            </a:endParaRPr>
          </a:p>
        </p:txBody>
      </p:sp>
      <p:sp>
        <p:nvSpPr>
          <p:cNvPr id="286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4C12C88-3904-4BCD-9C97-304C3A1E37F2}" type="slidenum">
              <a:rPr lang="en-US" altLang="en-US" smtClean="0">
                <a:solidFill>
                  <a:srgbClr val="898989"/>
                </a:solidFill>
              </a:rPr>
              <a:pPr eaLnBrk="1" hangingPunct="1"/>
              <a:t>17</a:t>
            </a:fld>
            <a:endParaRPr lang="en-US" altLang="en-US">
              <a:solidFill>
                <a:srgbClr val="898989"/>
              </a:solidFill>
            </a:endParaRPr>
          </a:p>
        </p:txBody>
      </p:sp>
      <p:sp>
        <p:nvSpPr>
          <p:cNvPr id="28678" name="Rectangle 8"/>
          <p:cNvSpPr>
            <a:spLocks noChangeArrowheads="1"/>
          </p:cNvSpPr>
          <p:nvPr/>
        </p:nvSpPr>
        <p:spPr bwMode="auto">
          <a:xfrm>
            <a:off x="4419600" y="2098321"/>
            <a:ext cx="4572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1400" dirty="0"/>
              <a:t>Homoscedasticity –  assumption that there is an equal (</a:t>
            </a:r>
            <a:r>
              <a:rPr lang="ja-JP" altLang="en-US" sz="1400" dirty="0"/>
              <a:t>“</a:t>
            </a:r>
            <a:r>
              <a:rPr lang="en-US" altLang="ja-JP" sz="1400" dirty="0"/>
              <a:t>homo</a:t>
            </a:r>
            <a:r>
              <a:rPr lang="ja-JP" altLang="en-US" sz="1400" dirty="0"/>
              <a:t>”</a:t>
            </a:r>
            <a:r>
              <a:rPr lang="en-US" altLang="ja-JP" sz="1400" dirty="0"/>
              <a:t>) variance or scatter (</a:t>
            </a:r>
            <a:r>
              <a:rPr lang="ja-JP" altLang="en-US" sz="1400" dirty="0"/>
              <a:t>“</a:t>
            </a:r>
            <a:r>
              <a:rPr lang="en-US" altLang="ja-JP" sz="1400" dirty="0" err="1"/>
              <a:t>scedasticity</a:t>
            </a:r>
            <a:r>
              <a:rPr lang="ja-JP" altLang="en-US" sz="1400" dirty="0"/>
              <a:t>”</a:t>
            </a:r>
            <a:r>
              <a:rPr lang="en-US" altLang="ja-JP" sz="1400" dirty="0"/>
              <a:t>) of data points dispersed along the regression line</a:t>
            </a:r>
            <a:endParaRPr lang="en-US" altLang="en-US" sz="1400" dirty="0"/>
          </a:p>
        </p:txBody>
      </p:sp>
      <p:pic>
        <p:nvPicPr>
          <p:cNvPr id="3" name="Picture 2" descr="Privitera_2e_Figure 15.10.pdf"/>
          <p:cNvPicPr>
            <a:picLocks noChangeAspect="1"/>
          </p:cNvPicPr>
          <p:nvPr/>
        </p:nvPicPr>
        <p:blipFill rotWithShape="1">
          <a:blip r:embed="rId3" cstate="email">
            <a:extLst>
              <a:ext uri="{28A0092B-C50C-407E-A947-70E740481C1C}">
                <a14:useLocalDpi xmlns:a14="http://schemas.microsoft.com/office/drawing/2010/main" val="0"/>
              </a:ext>
            </a:extLst>
          </a:blip>
          <a:srcRect b="8566"/>
          <a:stretch/>
        </p:blipFill>
        <p:spPr>
          <a:xfrm>
            <a:off x="4267200" y="2971800"/>
            <a:ext cx="5062878" cy="3266182"/>
          </a:xfrm>
          <a:prstGeom prst="rect">
            <a:avLst/>
          </a:prstGeom>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00" y="2070967"/>
            <a:ext cx="39624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5354" y="990600"/>
            <a:ext cx="8229600" cy="838200"/>
          </a:xfrm>
        </p:spPr>
        <p:txBody>
          <a:bodyPr/>
          <a:lstStyle/>
          <a:p>
            <a:pPr eaLnBrk="1" hangingPunct="1"/>
            <a:r>
              <a:rPr lang="en-US" altLang="en-US" dirty="0">
                <a:ea typeface="ＭＳ Ｐゴシック" charset="-128"/>
              </a:rPr>
              <a:t>Assumptions of Tests </a:t>
            </a:r>
            <a:br>
              <a:rPr lang="en-US" altLang="en-US" dirty="0">
                <a:ea typeface="ＭＳ Ｐゴシック" charset="-128"/>
              </a:rPr>
            </a:br>
            <a:r>
              <a:rPr lang="en-US" altLang="en-US" dirty="0">
                <a:ea typeface="ＭＳ Ｐゴシック" charset="-128"/>
              </a:rPr>
              <a:t>for Linear Correlations</a:t>
            </a:r>
          </a:p>
        </p:txBody>
      </p:sp>
      <p:sp>
        <p:nvSpPr>
          <p:cNvPr id="29699" name="Content Placeholder 2"/>
          <p:cNvSpPr>
            <a:spLocks noGrp="1"/>
          </p:cNvSpPr>
          <p:nvPr>
            <p:ph idx="1"/>
          </p:nvPr>
        </p:nvSpPr>
        <p:spPr>
          <a:xfrm>
            <a:off x="535354" y="2286000"/>
            <a:ext cx="3581400" cy="3921125"/>
          </a:xfrm>
        </p:spPr>
        <p:txBody>
          <a:bodyPr/>
          <a:lstStyle/>
          <a:p>
            <a:pPr marL="0" indent="0" eaLnBrk="1" hangingPunct="1">
              <a:buNone/>
            </a:pPr>
            <a:r>
              <a:rPr lang="en-US" altLang="en-US" sz="1800" dirty="0">
                <a:ea typeface="ＭＳ Ｐゴシック" charset="-128"/>
              </a:rPr>
              <a:t>Normality – assumption that data points are normally distributed, such that </a:t>
            </a:r>
            <a:r>
              <a:rPr lang="en-US" altLang="en-US" sz="1800" i="1" dirty="0">
                <a:ea typeface="ＭＳ Ｐゴシック" charset="-128"/>
              </a:rPr>
              <a:t>X</a:t>
            </a:r>
            <a:r>
              <a:rPr lang="en-US" altLang="en-US" sz="1800" dirty="0">
                <a:ea typeface="ＭＳ Ｐゴシック" charset="-128"/>
              </a:rPr>
              <a:t> and </a:t>
            </a:r>
            <a:r>
              <a:rPr lang="en-US" altLang="en-US" sz="1800" i="1" dirty="0">
                <a:ea typeface="ＭＳ Ｐゴシック" charset="-128"/>
              </a:rPr>
              <a:t>Y </a:t>
            </a:r>
            <a:r>
              <a:rPr lang="en-US" altLang="en-US" sz="1800" dirty="0">
                <a:ea typeface="ＭＳ Ｐゴシック" charset="-128"/>
              </a:rPr>
              <a:t>scores for two factors form a bivariate normal distribution and:</a:t>
            </a:r>
          </a:p>
          <a:p>
            <a:pPr lvl="1" eaLnBrk="1" hangingPunct="1"/>
            <a:r>
              <a:rPr lang="en-US" altLang="en-US" sz="1600" dirty="0"/>
              <a:t>1. The population of </a:t>
            </a:r>
            <a:r>
              <a:rPr lang="en-US" altLang="en-US" sz="1600" i="1" dirty="0"/>
              <a:t>X</a:t>
            </a:r>
            <a:r>
              <a:rPr lang="en-US" altLang="en-US" sz="1600" dirty="0"/>
              <a:t> scores is normally distributed</a:t>
            </a:r>
          </a:p>
          <a:p>
            <a:pPr lvl="1" eaLnBrk="1" hangingPunct="1"/>
            <a:r>
              <a:rPr lang="en-US" altLang="en-US" sz="1600" dirty="0"/>
              <a:t>2. The population of </a:t>
            </a:r>
            <a:r>
              <a:rPr lang="en-US" altLang="en-US" sz="1600" i="1" dirty="0"/>
              <a:t>Y</a:t>
            </a:r>
            <a:r>
              <a:rPr lang="en-US" altLang="en-US" sz="1600" dirty="0"/>
              <a:t> scores is normally distributed</a:t>
            </a:r>
          </a:p>
          <a:p>
            <a:pPr lvl="1" eaLnBrk="1" hangingPunct="1"/>
            <a:r>
              <a:rPr lang="en-US" altLang="en-US" sz="1600" dirty="0"/>
              <a:t>3. For each </a:t>
            </a:r>
            <a:r>
              <a:rPr lang="en-US" altLang="en-US" sz="1600" i="1" dirty="0"/>
              <a:t>X</a:t>
            </a:r>
            <a:r>
              <a:rPr lang="en-US" altLang="en-US" sz="1600" dirty="0"/>
              <a:t> score, the distribution of </a:t>
            </a:r>
            <a:r>
              <a:rPr lang="en-US" altLang="en-US" sz="1600" i="1" dirty="0"/>
              <a:t>Y</a:t>
            </a:r>
            <a:r>
              <a:rPr lang="en-US" altLang="en-US" sz="1600" dirty="0"/>
              <a:t> scores is normally distributed</a:t>
            </a:r>
          </a:p>
          <a:p>
            <a:pPr lvl="1" eaLnBrk="1" hangingPunct="1"/>
            <a:r>
              <a:rPr lang="en-US" altLang="en-US" sz="1600" dirty="0"/>
              <a:t>4. For each </a:t>
            </a:r>
            <a:r>
              <a:rPr lang="en-US" altLang="en-US" sz="1600" i="1" dirty="0"/>
              <a:t>Y</a:t>
            </a:r>
            <a:r>
              <a:rPr lang="en-US" altLang="en-US" sz="1600" dirty="0"/>
              <a:t> score, the distribution of </a:t>
            </a:r>
            <a:r>
              <a:rPr lang="en-US" altLang="en-US" sz="1600" i="1" dirty="0"/>
              <a:t>X</a:t>
            </a:r>
            <a:r>
              <a:rPr lang="en-US" altLang="en-US" sz="1600" dirty="0"/>
              <a:t> scores is normally distributed</a:t>
            </a:r>
          </a:p>
          <a:p>
            <a:pPr eaLnBrk="1" hangingPunct="1"/>
            <a:endParaRPr lang="en-US" altLang="en-US" sz="1800" dirty="0">
              <a:ea typeface="ＭＳ Ｐゴシック" charset="-128"/>
            </a:endParaRP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08B41E-40AE-4922-A5B9-3A9BAAAC5208}" type="slidenum">
              <a:rPr lang="en-US" altLang="en-US" smtClean="0">
                <a:solidFill>
                  <a:srgbClr val="898989"/>
                </a:solidFill>
              </a:rPr>
              <a:pPr eaLnBrk="1" hangingPunct="1"/>
              <a:t>18</a:t>
            </a:fld>
            <a:endParaRPr lang="en-US" altLang="en-US">
              <a:solidFill>
                <a:srgbClr val="898989"/>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27274"/>
            <a:ext cx="461962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762000"/>
            <a:ext cx="8229600" cy="838200"/>
          </a:xfrm>
        </p:spPr>
        <p:txBody>
          <a:bodyPr/>
          <a:lstStyle/>
          <a:p>
            <a:pPr eaLnBrk="1" hangingPunct="1"/>
            <a:r>
              <a:rPr lang="en-US" altLang="en-US" sz="2400" dirty="0">
                <a:ea typeface="ＭＳ Ｐゴシック" charset="-128"/>
              </a:rPr>
              <a:t>Limitations in Interpretation: Causality, </a:t>
            </a:r>
            <a:br>
              <a:rPr lang="en-US" altLang="en-US" sz="2400" dirty="0">
                <a:ea typeface="ＭＳ Ｐゴシック" charset="-128"/>
              </a:rPr>
            </a:br>
            <a:r>
              <a:rPr lang="en-US" altLang="en-US" sz="2400" dirty="0">
                <a:ea typeface="ＭＳ Ｐゴシック" charset="-128"/>
              </a:rPr>
              <a:t>Outliers, and Restriction of Range</a:t>
            </a:r>
          </a:p>
        </p:txBody>
      </p:sp>
      <p:sp>
        <p:nvSpPr>
          <p:cNvPr id="2" name="Content Placeholder 2"/>
          <p:cNvSpPr>
            <a:spLocks noGrp="1"/>
          </p:cNvSpPr>
          <p:nvPr>
            <p:ph idx="1"/>
          </p:nvPr>
        </p:nvSpPr>
        <p:spPr>
          <a:xfrm>
            <a:off x="447431" y="2133600"/>
            <a:ext cx="3810000" cy="4495800"/>
          </a:xfrm>
        </p:spPr>
        <p:txBody>
          <a:bodyPr/>
          <a:lstStyle/>
          <a:p>
            <a:pPr marL="0" indent="0" eaLnBrk="1" hangingPunct="1">
              <a:buNone/>
              <a:defRPr/>
            </a:pPr>
            <a:r>
              <a:rPr lang="en-US" sz="2000" dirty="0">
                <a:ea typeface="ＭＳ Ｐゴシック" pitchFamily="-112" charset="-128"/>
                <a:cs typeface="+mn-cs"/>
              </a:rPr>
              <a:t>Causality </a:t>
            </a:r>
          </a:p>
          <a:p>
            <a:pPr lvl="1" eaLnBrk="1" hangingPunct="1">
              <a:buFont typeface="Arial" pitchFamily="34" charset="0"/>
              <a:buChar char="•"/>
              <a:defRPr/>
            </a:pPr>
            <a:r>
              <a:rPr lang="en-US" sz="1600" spc="-100" dirty="0">
                <a:ea typeface="ＭＳ Ｐゴシック" pitchFamily="-112" charset="-128"/>
              </a:rPr>
              <a:t>A significant correlation does not show that one factor causes changes in a second factor</a:t>
            </a:r>
          </a:p>
          <a:p>
            <a:pPr lvl="1" eaLnBrk="1" hangingPunct="1">
              <a:buFont typeface="Arial" pitchFamily="34" charset="0"/>
              <a:buChar char="•"/>
              <a:defRPr/>
            </a:pPr>
            <a:r>
              <a:rPr lang="en-US" sz="1600" spc="-100" dirty="0">
                <a:ea typeface="ＭＳ Ｐゴシック" pitchFamily="-112" charset="-128"/>
              </a:rPr>
              <a:t>Reverse causality is a problem that arises when the direction of causality between two factors can be in either direction</a:t>
            </a:r>
          </a:p>
          <a:p>
            <a:pPr lvl="1" eaLnBrk="1" hangingPunct="1">
              <a:buFont typeface="Arial" pitchFamily="34" charset="0"/>
              <a:buChar char="•"/>
              <a:defRPr/>
            </a:pPr>
            <a:r>
              <a:rPr lang="en-US" sz="1600" spc="-100" dirty="0">
                <a:ea typeface="ＭＳ Ｐゴシック" pitchFamily="-112" charset="-128"/>
              </a:rPr>
              <a:t>Factors could be systematic; they work together to cause change</a:t>
            </a:r>
          </a:p>
          <a:p>
            <a:pPr lvl="1" eaLnBrk="1" hangingPunct="1">
              <a:buFont typeface="Arial" pitchFamily="34" charset="0"/>
              <a:buChar char="•"/>
              <a:defRPr/>
            </a:pPr>
            <a:r>
              <a:rPr lang="en-US" sz="1600" spc="-100" dirty="0">
                <a:ea typeface="ＭＳ Ｐゴシック" pitchFamily="-112" charset="-128"/>
              </a:rPr>
              <a:t>A confound variable, or third variable, is an unanticipated variable that could be causing changes in one or more measured variables </a:t>
            </a:r>
          </a:p>
        </p:txBody>
      </p:sp>
      <p:sp>
        <p:nvSpPr>
          <p:cNvPr id="3072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A4DAC73-CBFD-47FF-AF69-D45738C63E45}" type="slidenum">
              <a:rPr lang="en-US" altLang="en-US" smtClean="0">
                <a:solidFill>
                  <a:srgbClr val="898989"/>
                </a:solidFill>
              </a:rPr>
              <a:pPr eaLnBrk="1" hangingPunct="1"/>
              <a:t>19</a:t>
            </a:fld>
            <a:endParaRPr lang="en-US" altLang="en-US">
              <a:solidFill>
                <a:srgbClr val="898989"/>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67665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ea typeface="ＭＳ Ｐゴシック" charset="-128"/>
              </a:rPr>
              <a:t>Chapter Outline</a:t>
            </a:r>
          </a:p>
        </p:txBody>
      </p:sp>
      <p:sp>
        <p:nvSpPr>
          <p:cNvPr id="13315" name="Rectangle 3"/>
          <p:cNvSpPr>
            <a:spLocks noGrp="1" noChangeArrowheads="1"/>
          </p:cNvSpPr>
          <p:nvPr>
            <p:ph idx="1"/>
          </p:nvPr>
        </p:nvSpPr>
        <p:spPr>
          <a:xfrm>
            <a:off x="457200" y="1600200"/>
            <a:ext cx="8229600" cy="4419600"/>
          </a:xfrm>
        </p:spPr>
        <p:txBody>
          <a:bodyPr/>
          <a:lstStyle/>
          <a:p>
            <a:pPr eaLnBrk="1" hangingPunct="1"/>
            <a:r>
              <a:rPr lang="en-US" altLang="en-US" sz="2000">
                <a:ea typeface="ＭＳ Ｐゴシック" charset="-128"/>
              </a:rPr>
              <a:t>Describing a Correlation</a:t>
            </a:r>
          </a:p>
          <a:p>
            <a:pPr eaLnBrk="1" hangingPunct="1"/>
            <a:r>
              <a:rPr lang="en-US" altLang="en-US" sz="2000">
                <a:ea typeface="ＭＳ Ｐゴシック" charset="-128"/>
              </a:rPr>
              <a:t>The Direction of a Correlation</a:t>
            </a:r>
          </a:p>
          <a:p>
            <a:pPr eaLnBrk="1" hangingPunct="1"/>
            <a:r>
              <a:rPr lang="en-US" altLang="en-US" sz="2000">
                <a:ea typeface="ＭＳ Ｐゴシック" charset="-128"/>
              </a:rPr>
              <a:t>The Strength of a Correlation</a:t>
            </a:r>
          </a:p>
          <a:p>
            <a:pPr eaLnBrk="1" hangingPunct="1"/>
            <a:r>
              <a:rPr lang="en-US" altLang="en-US" sz="2000">
                <a:ea typeface="ＭＳ Ｐゴシック" charset="-128"/>
              </a:rPr>
              <a:t>Pearson Correlation Coefficient</a:t>
            </a:r>
          </a:p>
          <a:p>
            <a:pPr eaLnBrk="1" hangingPunct="1"/>
            <a:r>
              <a:rPr lang="en-US" altLang="en-US" sz="2000">
                <a:ea typeface="ＭＳ Ｐゴシック" charset="-128"/>
              </a:rPr>
              <a:t>Effect Size: The Coefficient of Determination</a:t>
            </a:r>
          </a:p>
          <a:p>
            <a:pPr eaLnBrk="1" hangingPunct="1"/>
            <a:r>
              <a:rPr lang="en-US" altLang="en-US" sz="2000">
                <a:ea typeface="ＭＳ Ｐゴシック" charset="-128"/>
              </a:rPr>
              <a:t>Hypothesis Testing: Testing for Significance</a:t>
            </a:r>
          </a:p>
          <a:p>
            <a:pPr eaLnBrk="1" hangingPunct="1"/>
            <a:r>
              <a:rPr lang="en-US" altLang="en-US" sz="2000">
                <a:ea typeface="ＭＳ Ｐゴシック" charset="-128"/>
              </a:rPr>
              <a:t>Assumptions of Tests for Linear Correlations</a:t>
            </a:r>
          </a:p>
          <a:p>
            <a:pPr eaLnBrk="1" hangingPunct="1"/>
            <a:r>
              <a:rPr lang="en-US" altLang="en-US" sz="2000">
                <a:ea typeface="ＭＳ Ｐゴシック" charset="-128"/>
              </a:rPr>
              <a:t>Limitations in Interpretation: Causality, Outliers, and Restriction of Range</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Spearman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Point Biserial Correlation Coefficient</a:t>
            </a:r>
          </a:p>
          <a:p>
            <a:pPr eaLnBrk="1" hangingPunct="1"/>
            <a:r>
              <a:rPr lang="en-US" altLang="en-US" sz="2000">
                <a:ea typeface="ＭＳ Ｐゴシック" charset="-128"/>
              </a:rPr>
              <a:t>Alternative to Pearson </a:t>
            </a:r>
            <a:r>
              <a:rPr lang="en-US" altLang="en-US" sz="2000" i="1">
                <a:ea typeface="ＭＳ Ｐゴシック" charset="-128"/>
              </a:rPr>
              <a:t>r</a:t>
            </a:r>
            <a:r>
              <a:rPr lang="en-US" altLang="en-US" sz="2000">
                <a:ea typeface="ＭＳ Ｐゴシック" charset="-128"/>
              </a:rPr>
              <a:t>: Phi Correlation Coefficient</a:t>
            </a:r>
          </a:p>
          <a:p>
            <a:pPr eaLnBrk="1" hangingPunct="1"/>
            <a:r>
              <a:rPr lang="en-US" altLang="en-US" sz="2000">
                <a:ea typeface="ＭＳ Ｐゴシック" charset="-128"/>
              </a:rPr>
              <a:t>APA in Focus: Reporting Correlations</a:t>
            </a:r>
            <a:endParaRPr lang="en-US" altLang="en-US" sz="2000" i="1">
              <a:ea typeface="ＭＳ Ｐゴシック" charset="-128"/>
            </a:endParaRP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49DFBD6-0642-4C48-9017-360DAA21B4B3}" type="slidenum">
              <a:rPr lang="en-US" altLang="en-US" smtClean="0">
                <a:solidFill>
                  <a:srgbClr val="898989"/>
                </a:solidFill>
              </a:rPr>
              <a:pPr eaLnBrk="1" hangingPunct="1"/>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1747" name="Content Placeholder 2"/>
          <p:cNvSpPr>
            <a:spLocks noGrp="1"/>
          </p:cNvSpPr>
          <p:nvPr>
            <p:ph idx="1"/>
          </p:nvPr>
        </p:nvSpPr>
        <p:spPr>
          <a:xfrm>
            <a:off x="228600" y="2133600"/>
            <a:ext cx="3352800" cy="1752600"/>
          </a:xfrm>
        </p:spPr>
        <p:txBody>
          <a:bodyPr/>
          <a:lstStyle/>
          <a:p>
            <a:pPr marL="0" indent="0" eaLnBrk="1" hangingPunct="1">
              <a:buNone/>
            </a:pPr>
            <a:r>
              <a:rPr lang="en-US" altLang="en-US" sz="2000" dirty="0">
                <a:ea typeface="ＭＳ Ｐゴシック" charset="-128"/>
              </a:rPr>
              <a:t>Outliers</a:t>
            </a:r>
          </a:p>
          <a:p>
            <a:pPr lvl="1" eaLnBrk="1" hangingPunct="1"/>
            <a:r>
              <a:rPr lang="en-US" altLang="en-US" sz="1800" dirty="0"/>
              <a:t>An outlier is a score that falls substantially above or below most other scores in a data set</a:t>
            </a:r>
          </a:p>
          <a:p>
            <a:pPr lvl="1" eaLnBrk="1" hangingPunct="1"/>
            <a:r>
              <a:rPr lang="en-US" altLang="en-US" sz="1800" dirty="0"/>
              <a:t>Outliers can obscure the relationship between two factors by altering the direction and strength of an observed correlation</a:t>
            </a:r>
            <a:endParaRPr lang="en-US" altLang="en-US" dirty="0"/>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C78D24-75D2-4601-A502-A7C8DB0C5E32}" type="slidenum">
              <a:rPr lang="en-US" altLang="en-US" smtClean="0">
                <a:solidFill>
                  <a:srgbClr val="898989"/>
                </a:solidFill>
              </a:rPr>
              <a:pPr eaLnBrk="1" hangingPunct="1"/>
              <a:t>20</a:t>
            </a:fld>
            <a:endParaRPr lang="en-US" altLang="en-US">
              <a:solidFill>
                <a:srgbClr val="898989"/>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2133600"/>
            <a:ext cx="50863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990600"/>
            <a:ext cx="8534400" cy="838200"/>
          </a:xfrm>
        </p:spPr>
        <p:txBody>
          <a:bodyPr/>
          <a:lstStyle/>
          <a:p>
            <a:pPr eaLnBrk="1" hangingPunct="1"/>
            <a:r>
              <a:rPr lang="en-US" altLang="en-US" sz="3600">
                <a:ea typeface="ＭＳ Ｐゴシック" charset="-128"/>
              </a:rPr>
              <a:t>Limitations in Interpretation: Causality, Outliers, and Restriction of Range (cont.)</a:t>
            </a:r>
          </a:p>
        </p:txBody>
      </p:sp>
      <p:sp>
        <p:nvSpPr>
          <p:cNvPr id="32771" name="Content Placeholder 2"/>
          <p:cNvSpPr>
            <a:spLocks noGrp="1"/>
          </p:cNvSpPr>
          <p:nvPr>
            <p:ph idx="1"/>
          </p:nvPr>
        </p:nvSpPr>
        <p:spPr>
          <a:xfrm>
            <a:off x="228600" y="2209800"/>
            <a:ext cx="4267200" cy="3921125"/>
          </a:xfrm>
        </p:spPr>
        <p:txBody>
          <a:bodyPr/>
          <a:lstStyle/>
          <a:p>
            <a:pPr marL="0" indent="0" eaLnBrk="1" hangingPunct="1">
              <a:buNone/>
            </a:pPr>
            <a:r>
              <a:rPr lang="en-US" altLang="en-US" sz="2000" dirty="0">
                <a:ea typeface="ＭＳ Ｐゴシック" charset="-128"/>
              </a:rPr>
              <a:t>Restriction of range</a:t>
            </a:r>
          </a:p>
          <a:p>
            <a:pPr lvl="1" eaLnBrk="1" hangingPunct="1"/>
            <a:r>
              <a:rPr lang="en-US" altLang="en-US" sz="1600" dirty="0"/>
              <a:t>A problem that arises when the range of data for one or both correlated factors in a sample is limited or restricted, compared to the range of data in the population from which the sample was selected</a:t>
            </a:r>
          </a:p>
          <a:p>
            <a:pPr lvl="1" eaLnBrk="1" hangingPunct="1"/>
            <a:r>
              <a:rPr lang="en-US" altLang="en-US" sz="1600" dirty="0"/>
              <a:t>When interpreting a correlation, it is important to avoid making conclusions about relationships that fall beyond the range of data measured</a:t>
            </a:r>
          </a:p>
          <a:p>
            <a:pPr lvl="1" eaLnBrk="1" hangingPunct="1"/>
            <a:endParaRPr lang="en-US" altLang="en-US" dirty="0"/>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A0DECAD-8A1F-45ED-BC8C-639534C09B53}" type="slidenum">
              <a:rPr lang="en-US" altLang="en-US" smtClean="0">
                <a:solidFill>
                  <a:srgbClr val="898989"/>
                </a:solidFill>
              </a:rPr>
              <a:pPr eaLnBrk="1" hangingPunct="1"/>
              <a:t>21</a:t>
            </a:fld>
            <a:endParaRPr lang="en-US" altLang="en-US">
              <a:solidFill>
                <a:srgbClr val="898989"/>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36099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340556A-634D-E44F-A4D7-C88613D88CAF}"/>
              </a:ext>
            </a:extLst>
          </p:cNvPr>
          <p:cNvSpPr>
            <a:spLocks noGrp="1"/>
          </p:cNvSpPr>
          <p:nvPr>
            <p:ph type="ctrTitle"/>
          </p:nvPr>
        </p:nvSpPr>
        <p:spPr/>
        <p:txBody>
          <a:bodyPr/>
          <a:lstStyle/>
          <a:p>
            <a:r>
              <a:rPr lang="en-US" altLang="en-US" dirty="0">
                <a:ea typeface="ＭＳ Ｐゴシック" charset="-128"/>
              </a:rPr>
              <a:t>Spearman Correlation Coefficient</a:t>
            </a:r>
            <a:endParaRPr lang="en-US" dirty="0"/>
          </a:p>
        </p:txBody>
      </p:sp>
      <p:sp>
        <p:nvSpPr>
          <p:cNvPr id="6" name="Subtitle 5">
            <a:extLst>
              <a:ext uri="{FF2B5EF4-FFF2-40B4-BE49-F238E27FC236}">
                <a16:creationId xmlns:a16="http://schemas.microsoft.com/office/drawing/2014/main" xmlns="" id="{73D2F005-1BF1-CC48-8D30-5C7CF131F208}"/>
              </a:ext>
            </a:extLst>
          </p:cNvPr>
          <p:cNvSpPr>
            <a:spLocks noGrp="1"/>
          </p:cNvSpPr>
          <p:nvPr>
            <p:ph type="subTitle" idx="1"/>
          </p:nvPr>
        </p:nvSpPr>
        <p:spPr/>
        <p:txBody>
          <a:bodyPr/>
          <a:lstStyle/>
          <a:p>
            <a:r>
              <a:rPr lang="en-US" altLang="zh-CHS" dirty="0"/>
              <a:t>For</a:t>
            </a:r>
            <a:r>
              <a:rPr lang="zh-CHS" altLang="en-US" dirty="0"/>
              <a:t> </a:t>
            </a:r>
            <a:r>
              <a:rPr lang="en-US" altLang="zh-CHS" dirty="0"/>
              <a:t>non-parametric</a:t>
            </a:r>
            <a:r>
              <a:rPr lang="zh-CHS" altLang="en-US" dirty="0"/>
              <a:t> </a:t>
            </a:r>
            <a:r>
              <a:rPr lang="en-US" altLang="zh-CHS" dirty="0"/>
              <a:t>data,</a:t>
            </a:r>
            <a:r>
              <a:rPr lang="zh-CHS" altLang="en-US" dirty="0"/>
              <a:t> </a:t>
            </a:r>
            <a:r>
              <a:rPr lang="en-US" altLang="zh-CHS" dirty="0"/>
              <a:t>Spearman</a:t>
            </a:r>
            <a:r>
              <a:rPr lang="zh-CHS" altLang="en-US" dirty="0"/>
              <a:t> </a:t>
            </a:r>
            <a:r>
              <a:rPr lang="en-US" dirty="0"/>
              <a:t>rank </a:t>
            </a:r>
            <a:r>
              <a:rPr lang="en-US" b="1" dirty="0"/>
              <a:t>correlation</a:t>
            </a:r>
            <a:r>
              <a:rPr lang="en-US" dirty="0"/>
              <a:t> rho </a:t>
            </a:r>
          </a:p>
        </p:txBody>
      </p:sp>
      <p:sp>
        <p:nvSpPr>
          <p:cNvPr id="4" name="Slide Number Placeholder 3">
            <a:extLst>
              <a:ext uri="{FF2B5EF4-FFF2-40B4-BE49-F238E27FC236}">
                <a16:creationId xmlns:a16="http://schemas.microsoft.com/office/drawing/2014/main" xmlns="" id="{EE5467BF-2EC5-E64D-977E-94261661C9DC}"/>
              </a:ext>
            </a:extLst>
          </p:cNvPr>
          <p:cNvSpPr>
            <a:spLocks noGrp="1"/>
          </p:cNvSpPr>
          <p:nvPr>
            <p:ph type="sldNum" sz="quarter" idx="12"/>
          </p:nvPr>
        </p:nvSpPr>
        <p:spPr/>
        <p:txBody>
          <a:bodyPr/>
          <a:lstStyle/>
          <a:p>
            <a:pPr>
              <a:defRPr/>
            </a:pPr>
            <a:fld id="{61CA949C-820C-4DDE-B945-FD658317EB45}" type="slidenum">
              <a:rPr lang="en-US" altLang="en-US" smtClean="0"/>
              <a:pPr>
                <a:defRPr/>
              </a:pPr>
              <a:t>22</a:t>
            </a:fld>
            <a:endParaRPr lang="en-US" altLang="en-US"/>
          </a:p>
        </p:txBody>
      </p:sp>
    </p:spTree>
    <p:extLst>
      <p:ext uri="{BB962C8B-B14F-4D97-AF65-F5344CB8AC3E}">
        <p14:creationId xmlns:p14="http://schemas.microsoft.com/office/powerpoint/2010/main" val="380887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a:t>
            </a:r>
            <a:br>
              <a:rPr lang="en-US" altLang="en-US" dirty="0">
                <a:ea typeface="ＭＳ Ｐゴシック" charset="-128"/>
              </a:rPr>
            </a:br>
            <a:r>
              <a:rPr lang="en-US" altLang="en-US" dirty="0">
                <a:ea typeface="ＭＳ Ｐゴシック" charset="-128"/>
              </a:rPr>
              <a:t>Spearman Correlation Coefficient</a:t>
            </a:r>
          </a:p>
        </p:txBody>
      </p:sp>
      <p:sp>
        <p:nvSpPr>
          <p:cNvPr id="33795" name="Content Placeholder 2"/>
          <p:cNvSpPr>
            <a:spLocks noGrp="1"/>
          </p:cNvSpPr>
          <p:nvPr>
            <p:ph idx="1"/>
          </p:nvPr>
        </p:nvSpPr>
        <p:spPr>
          <a:xfrm>
            <a:off x="457200" y="2209800"/>
            <a:ext cx="8229600" cy="3962400"/>
          </a:xfrm>
        </p:spPr>
        <p:txBody>
          <a:bodyPr/>
          <a:lstStyle/>
          <a:p>
            <a:pPr marL="0" indent="0" eaLnBrk="1" hangingPunct="1">
              <a:spcAft>
                <a:spcPts val="600"/>
              </a:spcAft>
              <a:buNone/>
            </a:pPr>
            <a:r>
              <a:rPr lang="en-US" altLang="en-US" sz="2600" dirty="0">
                <a:ea typeface="ＭＳ Ｐゴシック" charset="-128"/>
              </a:rPr>
              <a:t>Spearman rank-order correlation coefficient (</a:t>
            </a:r>
            <a:r>
              <a:rPr lang="en-US" altLang="en-US" sz="2600" i="1" dirty="0">
                <a:ea typeface="ＭＳ Ｐゴシック" charset="-128"/>
              </a:rPr>
              <a:t>r</a:t>
            </a:r>
            <a:r>
              <a:rPr lang="en-US" altLang="en-US" sz="2600" i="1" baseline="-25000" dirty="0">
                <a:ea typeface="ＭＳ Ｐゴシック" charset="-128"/>
              </a:rPr>
              <a:t>s</a:t>
            </a:r>
            <a:r>
              <a:rPr lang="en-US" altLang="en-US" sz="2600" dirty="0">
                <a:ea typeface="ＭＳ Ｐゴシック" charset="-128"/>
              </a:rPr>
              <a:t>) or Spearman</a:t>
            </a:r>
            <a:r>
              <a:rPr lang="ja-JP" altLang="en-US" sz="2600" dirty="0">
                <a:ea typeface="ＭＳ Ｐゴシック" charset="-128"/>
              </a:rPr>
              <a:t>’</a:t>
            </a:r>
            <a:r>
              <a:rPr lang="en-US" altLang="ja-JP" sz="2600" dirty="0">
                <a:ea typeface="ＭＳ Ｐゴシック" charset="-128"/>
              </a:rPr>
              <a:t>s rho – used to measure the direction and strength of the linear relationship of two ranked factors on an ordinal scale or measurement</a:t>
            </a:r>
          </a:p>
          <a:p>
            <a:pPr lvl="1" eaLnBrk="1" hangingPunct="1"/>
            <a:r>
              <a:rPr lang="en-US" altLang="en-US" dirty="0"/>
              <a:t> </a:t>
            </a:r>
          </a:p>
          <a:p>
            <a:pPr lvl="1" eaLnBrk="1" hangingPunct="1"/>
            <a:endParaRPr lang="en-US" altLang="en-US" i="1" dirty="0"/>
          </a:p>
          <a:p>
            <a:pPr lvl="1" eaLnBrk="1" hangingPunct="1"/>
            <a:r>
              <a:rPr lang="en-US" altLang="en-US" i="1" dirty="0"/>
              <a:t>D </a:t>
            </a:r>
            <a:r>
              <a:rPr lang="en-US" altLang="en-US" dirty="0"/>
              <a:t>is the difference between ranks of Factor </a:t>
            </a:r>
            <a:r>
              <a:rPr lang="en-US" altLang="en-US" i="1" dirty="0"/>
              <a:t>X</a:t>
            </a:r>
            <a:r>
              <a:rPr lang="en-US" altLang="en-US" dirty="0"/>
              <a:t> and Factor </a:t>
            </a:r>
            <a:r>
              <a:rPr lang="en-US" altLang="en-US" i="1" dirty="0"/>
              <a:t>Y</a:t>
            </a:r>
            <a:r>
              <a:rPr lang="en-US" altLang="en-US" dirty="0"/>
              <a:t>, and </a:t>
            </a:r>
            <a:r>
              <a:rPr lang="en-US" altLang="en-US" i="1" dirty="0"/>
              <a:t>n</a:t>
            </a:r>
            <a:r>
              <a:rPr lang="en-US" altLang="en-US" dirty="0"/>
              <a:t> is the number of pairs of ranks</a:t>
            </a:r>
          </a:p>
          <a:p>
            <a:pPr lvl="1" eaLnBrk="1" hangingPunct="1"/>
            <a:r>
              <a:rPr lang="en-US" altLang="en-US" dirty="0"/>
              <a:t>Will still produce a value between -1 and +1</a:t>
            </a:r>
          </a:p>
        </p:txBody>
      </p:sp>
      <p:sp>
        <p:nvSpPr>
          <p:cNvPr id="3379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1B3C2C-1DD5-4AC4-92B2-FB360E07B9BC}" type="slidenum">
              <a:rPr lang="en-US" altLang="en-US" smtClean="0">
                <a:solidFill>
                  <a:srgbClr val="898989"/>
                </a:solidFill>
              </a:rPr>
              <a:pPr eaLnBrk="1" hangingPunct="1"/>
              <a:t>23</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23639508"/>
              </p:ext>
            </p:extLst>
          </p:nvPr>
        </p:nvGraphicFramePr>
        <p:xfrm>
          <a:off x="1295400" y="3886199"/>
          <a:ext cx="1676400" cy="813547"/>
        </p:xfrm>
        <a:graphic>
          <a:graphicData uri="http://schemas.openxmlformats.org/presentationml/2006/ole">
            <mc:AlternateContent xmlns:mc="http://schemas.openxmlformats.org/markup-compatibility/2006">
              <mc:Choice xmlns:v="urn:schemas-microsoft-com:vml" Requires="v">
                <p:oleObj spid="_x0000_s7244" name="Equation" r:id="rId4" imgW="863600" imgH="419100" progId="Equation.DSMT4">
                  <p:embed/>
                </p:oleObj>
              </mc:Choice>
              <mc:Fallback>
                <p:oleObj name="Equation" r:id="rId4" imgW="863600" imgH="419100" progId="Equation.DSMT4">
                  <p:embed/>
                  <p:pic>
                    <p:nvPicPr>
                      <p:cNvPr id="0" name=""/>
                      <p:cNvPicPr/>
                      <p:nvPr/>
                    </p:nvPicPr>
                    <p:blipFill>
                      <a:blip r:embed="rId5"/>
                      <a:stretch>
                        <a:fillRect/>
                      </a:stretch>
                    </p:blipFill>
                    <p:spPr>
                      <a:xfrm>
                        <a:off x="1295400" y="3886199"/>
                        <a:ext cx="1676400" cy="813547"/>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199" y="763948"/>
            <a:ext cx="8229600" cy="838200"/>
          </a:xfrm>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Spearman Correlation Coefficient </a:t>
            </a:r>
          </a:p>
        </p:txBody>
      </p:sp>
      <p:sp>
        <p:nvSpPr>
          <p:cNvPr id="34819" name="Content Placeholder 2"/>
          <p:cNvSpPr>
            <a:spLocks noGrp="1"/>
          </p:cNvSpPr>
          <p:nvPr>
            <p:ph idx="1"/>
          </p:nvPr>
        </p:nvSpPr>
        <p:spPr>
          <a:xfrm>
            <a:off x="228600" y="1578705"/>
            <a:ext cx="8991600" cy="4530725"/>
          </a:xfrm>
        </p:spPr>
        <p:txBody>
          <a:bodyPr/>
          <a:lstStyle/>
          <a:p>
            <a:pPr marL="0" indent="0" eaLnBrk="1" hangingPunct="1">
              <a:buNone/>
            </a:pPr>
            <a:r>
              <a:rPr lang="en-US" altLang="en-US" sz="1800" dirty="0">
                <a:ea typeface="ＭＳ Ｐゴシック" charset="-128"/>
              </a:rPr>
              <a:t>To measure motivation, an animal behavior psychologist ranked the time it took </a:t>
            </a:r>
            <a:r>
              <a:rPr lang="en-US" altLang="en-US" sz="1800" dirty="0" smtClean="0">
                <a:ea typeface="ＭＳ Ｐゴシック" charset="-128"/>
              </a:rPr>
              <a:t>eight</a:t>
            </a:r>
            <a:r>
              <a:rPr lang="en-US" altLang="en-US" sz="1800" dirty="0" smtClean="0">
                <a:ea typeface="ＭＳ Ｐゴシック" charset="-128"/>
              </a:rPr>
              <a:t> </a:t>
            </a:r>
            <a:r>
              <a:rPr lang="en-US" altLang="en-US" sz="1800" dirty="0" smtClean="0">
                <a:ea typeface="ＭＳ Ｐゴシック" charset="-128"/>
              </a:rPr>
              <a:t>mice </a:t>
            </a:r>
            <a:r>
              <a:rPr lang="en-US" altLang="en-US" sz="1800" dirty="0">
                <a:ea typeface="ＭＳ Ｐゴシック" charset="-128"/>
              </a:rPr>
              <a:t>that were deprived of food and water to complete two tasks: one reinforced with food (food task) and a second with water (water task). He ranked the mice based on their times, with the fastest time being ranked 1 and so on for each test. The researcher hypothesized that mice would finish at a similar rank for each test. Figure 15.15 displays the results of this hypothetical study</a:t>
            </a:r>
          </a:p>
        </p:txBody>
      </p:sp>
      <p:sp>
        <p:nvSpPr>
          <p:cNvPr id="348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8A911A2-12C6-4C71-92AC-10E387D54CC8}" type="slidenum">
              <a:rPr lang="en-US" altLang="en-US" smtClean="0">
                <a:solidFill>
                  <a:srgbClr val="898989"/>
                </a:solidFill>
              </a:rPr>
              <a:pPr eaLnBrk="1" hangingPunct="1"/>
              <a:t>24</a:t>
            </a:fld>
            <a:endParaRPr lang="en-US" altLang="en-US">
              <a:solidFill>
                <a:srgbClr val="898989"/>
              </a:solidFill>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3267075"/>
            <a:ext cx="48863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pPr eaLnBrk="1" hangingPunct="1"/>
            <a:r>
              <a:rPr lang="en-US" altLang="en-US" sz="2800">
                <a:ea typeface="ＭＳ Ｐゴシック" charset="-128"/>
              </a:rPr>
              <a:t>Example 15.2: Average Tied Ranks</a:t>
            </a:r>
          </a:p>
        </p:txBody>
      </p:sp>
      <p:sp>
        <p:nvSpPr>
          <p:cNvPr id="1029" name="Content Placeholder 2"/>
          <p:cNvSpPr>
            <a:spLocks noGrp="1"/>
          </p:cNvSpPr>
          <p:nvPr>
            <p:ph idx="1"/>
          </p:nvPr>
        </p:nvSpPr>
        <p:spPr>
          <a:xfrm>
            <a:off x="914400" y="1600200"/>
            <a:ext cx="3733800" cy="4530725"/>
          </a:xfrm>
        </p:spPr>
        <p:txBody>
          <a:bodyPr/>
          <a:lstStyle/>
          <a:p>
            <a:pPr eaLnBrk="1" hangingPunct="1"/>
            <a:r>
              <a:rPr lang="en-US" altLang="en-US" sz="2000" dirty="0">
                <a:ea typeface="ＭＳ Ｐゴシック" charset="-128"/>
              </a:rPr>
              <a:t>Step 1: Average tied ranks</a:t>
            </a:r>
          </a:p>
          <a:p>
            <a:pPr marL="800100" lvl="1" indent="-342900" eaLnBrk="1" hangingPunct="1">
              <a:buFont typeface="+mj-lt"/>
              <a:buAutoNum type="arabicPeriod"/>
            </a:pPr>
            <a:r>
              <a:rPr lang="en-US" altLang="en-US" sz="1800" dirty="0"/>
              <a:t>Assume ranks are in order. Treat tied ranks as if they are not tied</a:t>
            </a:r>
          </a:p>
          <a:p>
            <a:pPr lvl="2" eaLnBrk="1" hangingPunct="1"/>
            <a:r>
              <a:rPr lang="en-US" altLang="en-US" sz="1600" dirty="0"/>
              <a:t>Assume that one mouse finished first (rank 1) and another finished second (rank 2)</a:t>
            </a:r>
          </a:p>
          <a:p>
            <a:pPr marL="800100" lvl="1" indent="-342900" eaLnBrk="1" hangingPunct="1">
              <a:buFont typeface="+mj-lt"/>
              <a:buAutoNum type="arabicPeriod"/>
            </a:pPr>
            <a:r>
              <a:rPr lang="en-US" altLang="en-US" sz="1800" dirty="0"/>
              <a:t>Compute the mean of the tied ranks. Average the tied ranks as if they are not tied</a:t>
            </a:r>
            <a:r>
              <a:rPr lang="en-US" altLang="en-US" sz="1600" dirty="0"/>
              <a:t>                 </a:t>
            </a:r>
          </a:p>
        </p:txBody>
      </p:sp>
      <p:graphicFrame>
        <p:nvGraphicFramePr>
          <p:cNvPr id="1026" name="Object 2"/>
          <p:cNvGraphicFramePr>
            <a:graphicFrameLocks noChangeAspect="1"/>
          </p:cNvGraphicFramePr>
          <p:nvPr/>
        </p:nvGraphicFramePr>
        <p:xfrm>
          <a:off x="1752600" y="5105400"/>
          <a:ext cx="1812925" cy="457200"/>
        </p:xfrm>
        <a:graphic>
          <a:graphicData uri="http://schemas.openxmlformats.org/presentationml/2006/ole">
            <mc:AlternateContent xmlns:mc="http://schemas.openxmlformats.org/markup-compatibility/2006">
              <mc:Choice xmlns:v="urn:schemas-microsoft-com:vml" Requires="v">
                <p:oleObj spid="_x0000_s1185" name="Equation" r:id="rId4" imgW="1765300" imgH="444500" progId="Equation.3">
                  <p:embed/>
                </p:oleObj>
              </mc:Choice>
              <mc:Fallback>
                <p:oleObj name="Equation" r:id="rId4" imgW="17653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105400"/>
                        <a:ext cx="181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581400" y="5105400"/>
          <a:ext cx="787400" cy="381000"/>
        </p:xfrm>
        <a:graphic>
          <a:graphicData uri="http://schemas.openxmlformats.org/presentationml/2006/ole">
            <mc:AlternateContent xmlns:mc="http://schemas.openxmlformats.org/markup-compatibility/2006">
              <mc:Choice xmlns:v="urn:schemas-microsoft-com:vml" Requires="v">
                <p:oleObj spid="_x0000_s1186" name="Equation" r:id="rId6" imgW="762000" imgH="368300" progId="Equation.3">
                  <p:embed/>
                </p:oleObj>
              </mc:Choice>
              <mc:Fallback>
                <p:oleObj name="Equation" r:id="rId6" imgW="762000" imgH="368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105400"/>
                        <a:ext cx="78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68" name="Content Placeholder 2"/>
          <p:cNvSpPr txBox="1">
            <a:spLocks/>
          </p:cNvSpPr>
          <p:nvPr/>
        </p:nvSpPr>
        <p:spPr bwMode="auto">
          <a:xfrm>
            <a:off x="4953000" y="1600200"/>
            <a:ext cx="3733800" cy="4530725"/>
          </a:xfrm>
          <a:prstGeom prst="rect">
            <a:avLst/>
          </a:prstGeom>
          <a:noFill/>
          <a:ln w="9525">
            <a:noFill/>
            <a:miter lim="800000"/>
            <a:headEnd/>
            <a:tailEnd/>
          </a:ln>
        </p:spPr>
        <p:txBody>
          <a:bodyPr/>
          <a:lstStyle/>
          <a:p>
            <a:pPr marL="1143000" lvl="2" indent="-228600" eaLnBrk="0" hangingPunct="0">
              <a:spcBef>
                <a:spcPct val="20000"/>
              </a:spcBef>
              <a:buClr>
                <a:schemeClr val="accent3">
                  <a:lumMod val="75000"/>
                </a:schemeClr>
              </a:buClr>
              <a:buSzPct val="100000"/>
              <a:buFont typeface="Arial" charset="0"/>
              <a:buChar char="•"/>
              <a:defRPr/>
            </a:pPr>
            <a:r>
              <a:rPr lang="en-US" sz="1600" dirty="0">
                <a:solidFill>
                  <a:srgbClr val="BF4D00"/>
                </a:solidFill>
                <a:latin typeface="+mn-lt"/>
                <a:ea typeface="ＭＳ Ｐゴシック" pitchFamily="-111" charset="-128"/>
              </a:rPr>
              <a:t>Assign this average rank, 1.5, to both mice that finished first</a:t>
            </a:r>
          </a:p>
          <a:p>
            <a:pPr marL="800100" lvl="1" indent="-342900" eaLnBrk="0" hangingPunct="0">
              <a:spcBef>
                <a:spcPct val="20000"/>
              </a:spcBef>
              <a:buClr>
                <a:schemeClr val="accent2"/>
              </a:buClr>
              <a:buSzPct val="75000"/>
              <a:buFont typeface="+mj-lt"/>
              <a:buAutoNum type="arabicPeriod" startAt="3"/>
              <a:defRPr/>
            </a:pPr>
            <a:r>
              <a:rPr lang="en-US" dirty="0">
                <a:solidFill>
                  <a:schemeClr val="accent2"/>
                </a:solidFill>
                <a:ea typeface="ＭＳ Ｐゴシック" pitchFamily="-111" charset="-128"/>
              </a:rPr>
              <a:t>Shift the remaining ranks accordingly</a:t>
            </a:r>
          </a:p>
          <a:p>
            <a:pPr marL="1257300" lvl="2" indent="-342900">
              <a:spcBef>
                <a:spcPct val="20000"/>
              </a:spcBef>
              <a:buClr>
                <a:schemeClr val="accent3">
                  <a:lumMod val="75000"/>
                </a:schemeClr>
              </a:buClr>
              <a:buSzPct val="100000"/>
              <a:buFont typeface="Arial"/>
              <a:buChar char="•"/>
              <a:defRPr/>
            </a:pPr>
            <a:r>
              <a:rPr lang="en-US" sz="1600" dirty="0">
                <a:solidFill>
                  <a:srgbClr val="BF4D00"/>
                </a:solidFill>
                <a:latin typeface="+mn-lt"/>
                <a:ea typeface="ＭＳ Ｐゴシック" pitchFamily="-111" charset="-128"/>
              </a:rPr>
              <a:t>The last rank should equal n or the total number of ranks recorded.</a:t>
            </a:r>
          </a:p>
        </p:txBody>
      </p:sp>
      <p:sp>
        <p:nvSpPr>
          <p:cNvPr id="103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5398AB5-4EFD-4ADF-A9A7-CEB8F338B067}" type="slidenum">
              <a:rPr lang="en-US" altLang="en-US" smtClean="0">
                <a:solidFill>
                  <a:srgbClr val="898989"/>
                </a:solidFill>
              </a:rPr>
              <a:pPr eaLnBrk="1" hangingPunct="1"/>
              <a:t>25</a:t>
            </a:fld>
            <a:endParaRPr lang="en-US" altLang="en-US">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z="2800" dirty="0">
                <a:ea typeface="ＭＳ Ｐゴシック" charset="-128"/>
              </a:rPr>
              <a:t>Example 15.2: </a:t>
            </a:r>
            <a:br>
              <a:rPr lang="en-US" altLang="en-US" sz="2800" dirty="0">
                <a:ea typeface="ＭＳ Ｐゴシック" charset="-128"/>
              </a:rPr>
            </a:br>
            <a:r>
              <a:rPr lang="en-US" altLang="en-US" sz="2800" dirty="0">
                <a:ea typeface="ＭＳ Ｐゴシック" charset="-128"/>
              </a:rPr>
              <a:t>Compute Preliminary Calculations</a:t>
            </a: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36837F-85EC-4FB4-A9DD-8D4CC100D267}" type="slidenum">
              <a:rPr lang="en-US" altLang="en-US" smtClean="0">
                <a:solidFill>
                  <a:srgbClr val="898989"/>
                </a:solidFill>
              </a:rPr>
              <a:pPr eaLnBrk="1" hangingPunct="1"/>
              <a:t>26</a:t>
            </a:fld>
            <a:endParaRPr lang="en-US" altLang="en-US">
              <a:solidFill>
                <a:srgbClr val="898989"/>
              </a:solidFill>
            </a:endParaRPr>
          </a:p>
        </p:txBody>
      </p:sp>
      <p:sp>
        <p:nvSpPr>
          <p:cNvPr id="7" name="Rectangle 6"/>
          <p:cNvSpPr/>
          <p:nvPr/>
        </p:nvSpPr>
        <p:spPr>
          <a:xfrm>
            <a:off x="609600" y="1714500"/>
            <a:ext cx="4917532" cy="400110"/>
          </a:xfrm>
          <a:prstGeom prst="rect">
            <a:avLst/>
          </a:prstGeom>
        </p:spPr>
        <p:txBody>
          <a:bodyPr wrap="none">
            <a:spAutoFit/>
          </a:bodyPr>
          <a:lstStyle/>
          <a:p>
            <a:pPr>
              <a:spcBef>
                <a:spcPct val="20000"/>
              </a:spcBef>
              <a:defRPr/>
            </a:pPr>
            <a:r>
              <a:rPr lang="en-US" sz="2000" dirty="0">
                <a:latin typeface="+mn-lt"/>
                <a:ea typeface="ＭＳ Ｐゴシック" pitchFamily="-112" charset="-128"/>
              </a:rPr>
              <a:t>Step 2: Compute preliminary calculations. </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43185"/>
            <a:ext cx="57912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457200" y="828504"/>
            <a:ext cx="8229600" cy="838200"/>
          </a:xfrm>
        </p:spPr>
        <p:txBody>
          <a:bodyPr/>
          <a:lstStyle/>
          <a:p>
            <a:pPr eaLnBrk="1" hangingPunct="1"/>
            <a:r>
              <a:rPr lang="en-US" altLang="en-US" sz="2800" dirty="0">
                <a:ea typeface="ＭＳ Ｐゴシック" charset="-128"/>
              </a:rPr>
              <a:t>Example 15.2: Compute the </a:t>
            </a:r>
            <a:br>
              <a:rPr lang="en-US" altLang="en-US" sz="2800" dirty="0">
                <a:ea typeface="ＭＳ Ｐゴシック" charset="-128"/>
              </a:rPr>
            </a:br>
            <a:r>
              <a:rPr lang="en-US" altLang="en-US" sz="2800" dirty="0">
                <a:ea typeface="ＭＳ Ｐゴシック" charset="-128"/>
              </a:rPr>
              <a:t>Spearman Correlation Coefficient</a:t>
            </a:r>
          </a:p>
        </p:txBody>
      </p:sp>
      <p:sp>
        <p:nvSpPr>
          <p:cNvPr id="2052" name="Content Placeholder 2"/>
          <p:cNvSpPr>
            <a:spLocks noGrp="1"/>
          </p:cNvSpPr>
          <p:nvPr>
            <p:ph idx="1"/>
          </p:nvPr>
        </p:nvSpPr>
        <p:spPr>
          <a:xfrm>
            <a:off x="914400" y="1925637"/>
            <a:ext cx="3733800" cy="4530725"/>
          </a:xfrm>
        </p:spPr>
        <p:txBody>
          <a:bodyPr/>
          <a:lstStyle/>
          <a:p>
            <a:pPr marL="0" indent="0" eaLnBrk="1" hangingPunct="1">
              <a:buNone/>
            </a:pPr>
            <a:r>
              <a:rPr lang="en-US" altLang="en-US" sz="2000" dirty="0">
                <a:ea typeface="ＭＳ Ｐゴシック" charset="-128"/>
              </a:rPr>
              <a:t>Step 3: Compute the Spearman correlation coefficient (</a:t>
            </a:r>
            <a:r>
              <a:rPr lang="en-US" altLang="en-US" sz="2000" i="1" dirty="0">
                <a:ea typeface="ＭＳ Ｐゴシック" charset="-128"/>
              </a:rPr>
              <a:t>r</a:t>
            </a:r>
            <a:r>
              <a:rPr lang="en-US" altLang="en-US" sz="2000" i="1" baseline="-25000" dirty="0">
                <a:ea typeface="ＭＳ Ｐゴシック" charset="-128"/>
              </a:rPr>
              <a:t>s</a:t>
            </a:r>
            <a:r>
              <a:rPr lang="en-US" altLang="en-US" sz="2000" dirty="0">
                <a:ea typeface="ＭＳ Ｐゴシック" charset="-128"/>
              </a:rPr>
              <a:t>)</a:t>
            </a:r>
          </a:p>
          <a:p>
            <a:pPr lvl="1" eaLnBrk="1" hangingPunct="1"/>
            <a:endParaRPr lang="en-US" altLang="en-US" dirty="0"/>
          </a:p>
          <a:p>
            <a:pPr lvl="1" eaLnBrk="1" hangingPunct="1">
              <a:spcAft>
                <a:spcPts val="1200"/>
              </a:spcAft>
            </a:pPr>
            <a:r>
              <a:rPr lang="en-US" altLang="en-US" dirty="0"/>
              <a:t>                </a:t>
            </a:r>
          </a:p>
          <a:p>
            <a:pPr lvl="1" eaLnBrk="1" hangingPunct="1">
              <a:spcAft>
                <a:spcPts val="1200"/>
              </a:spcAft>
            </a:pPr>
            <a:r>
              <a:rPr lang="en-US" altLang="en-US" dirty="0"/>
              <a:t> </a:t>
            </a:r>
          </a:p>
          <a:p>
            <a:pPr lvl="1" eaLnBrk="1" hangingPunct="1"/>
            <a:r>
              <a:rPr lang="en-US" altLang="en-US" dirty="0"/>
              <a:t> </a:t>
            </a:r>
          </a:p>
          <a:p>
            <a:pPr marL="457200" lvl="1" indent="0" eaLnBrk="1" hangingPunct="1">
              <a:buNone/>
            </a:pPr>
            <a:endParaRPr lang="en-US" altLang="en-US" sz="1800" dirty="0"/>
          </a:p>
        </p:txBody>
      </p:sp>
      <p:sp>
        <p:nvSpPr>
          <p:cNvPr id="2054" name="Content Placeholder 2"/>
          <p:cNvSpPr txBox="1">
            <a:spLocks/>
          </p:cNvSpPr>
          <p:nvPr/>
        </p:nvSpPr>
        <p:spPr bwMode="auto">
          <a:xfrm>
            <a:off x="5029200" y="1746164"/>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We can also test for significance</a:t>
            </a:r>
          </a:p>
          <a:p>
            <a:pPr lvl="1">
              <a:spcBef>
                <a:spcPct val="20000"/>
              </a:spcBef>
              <a:buClr>
                <a:srgbClr val="BF4D00"/>
              </a:buClr>
              <a:buFont typeface="Arial" charset="0"/>
              <a:buChar char="•"/>
            </a:pPr>
            <a:r>
              <a:rPr lang="en-US" altLang="en-US" dirty="0">
                <a:solidFill>
                  <a:srgbClr val="BF4D00"/>
                </a:solidFill>
              </a:rPr>
              <a:t>Use a two-tailed test at a .05 level of significance</a:t>
            </a:r>
          </a:p>
          <a:p>
            <a:pPr lvl="1">
              <a:spcBef>
                <a:spcPct val="20000"/>
              </a:spcBef>
              <a:buClr>
                <a:srgbClr val="BF4D00"/>
              </a:buClr>
              <a:buFont typeface="Arial" charset="0"/>
              <a:buChar char="•"/>
            </a:pPr>
            <a:r>
              <a:rPr lang="en-US" altLang="en-US" dirty="0">
                <a:solidFill>
                  <a:srgbClr val="BF4D00"/>
                </a:solidFill>
              </a:rPr>
              <a:t>Because </a:t>
            </a:r>
            <a:r>
              <a:rPr lang="en-US" altLang="en-US" i="1" dirty="0">
                <a:solidFill>
                  <a:srgbClr val="BF4D00"/>
                </a:solidFill>
              </a:rPr>
              <a:t>n </a:t>
            </a:r>
            <a:r>
              <a:rPr lang="en-US" altLang="en-US" dirty="0">
                <a:solidFill>
                  <a:srgbClr val="BF4D00"/>
                </a:solidFill>
              </a:rPr>
              <a:t>= 8, the critical values are </a:t>
            </a:r>
            <a:r>
              <a:rPr lang="en-US" altLang="en-US" dirty="0">
                <a:solidFill>
                  <a:srgbClr val="BF4D00"/>
                </a:solidFill>
                <a:sym typeface="Symbol" charset="2"/>
              </a:rPr>
              <a:t></a:t>
            </a:r>
            <a:r>
              <a:rPr lang="en-US" altLang="en-US" dirty="0">
                <a:solidFill>
                  <a:srgbClr val="BF4D00"/>
                </a:solidFill>
              </a:rPr>
              <a:t> 0.738</a:t>
            </a:r>
          </a:p>
          <a:p>
            <a:pPr lvl="1">
              <a:spcBef>
                <a:spcPct val="20000"/>
              </a:spcBef>
              <a:buClr>
                <a:srgbClr val="BF4D00"/>
              </a:buClr>
              <a:buFont typeface="Arial" charset="0"/>
              <a:buChar char="•"/>
            </a:pPr>
            <a:r>
              <a:rPr lang="en-US" altLang="en-US" dirty="0">
                <a:solidFill>
                  <a:srgbClr val="BF4D00"/>
                </a:solidFill>
              </a:rPr>
              <a:t>The Spearman correlation coefficient (0.768) exceeds the critical value </a:t>
            </a:r>
            <a:r>
              <a:rPr lang="en-US" altLang="en-US" i="1" dirty="0">
                <a:solidFill>
                  <a:srgbClr val="BF4D00"/>
                </a:solidFill>
              </a:rPr>
              <a:t>r</a:t>
            </a:r>
            <a:r>
              <a:rPr lang="en-US" altLang="en-US" i="1" baseline="-25000" dirty="0">
                <a:solidFill>
                  <a:srgbClr val="BF4D00"/>
                </a:solidFill>
              </a:rPr>
              <a:t>s</a:t>
            </a: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Decision: Reject the null hypothesis</a:t>
            </a:r>
          </a:p>
          <a:p>
            <a:pPr lvl="1">
              <a:spcBef>
                <a:spcPct val="20000"/>
              </a:spcBef>
              <a:buClr>
                <a:schemeClr val="accent1"/>
              </a:buClr>
              <a:buSzPct val="75000"/>
              <a:buFont typeface="Wingdings" charset="2"/>
              <a:buChar char="n"/>
            </a:pPr>
            <a:endParaRPr lang="en-US" altLang="en-US" dirty="0"/>
          </a:p>
          <a:p>
            <a:pPr lvl="1">
              <a:spcBef>
                <a:spcPct val="20000"/>
              </a:spcBef>
              <a:buClr>
                <a:schemeClr val="accent1"/>
              </a:buClr>
              <a:buSzPct val="75000"/>
              <a:buFont typeface="Wingdings" charset="2"/>
              <a:buChar char="n"/>
            </a:pPr>
            <a:endParaRPr lang="en-US" altLang="en-US" dirty="0"/>
          </a:p>
        </p:txBody>
      </p:sp>
      <p:sp>
        <p:nvSpPr>
          <p:cNvPr id="2055"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05587F8-182B-4D40-AED2-AF4879AEE487}" type="slidenum">
              <a:rPr lang="en-US" altLang="en-US" smtClean="0">
                <a:solidFill>
                  <a:srgbClr val="898989"/>
                </a:solidFill>
              </a:rPr>
              <a:pPr eaLnBrk="1" hangingPunct="1"/>
              <a:t>27</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65495107"/>
              </p:ext>
            </p:extLst>
          </p:nvPr>
        </p:nvGraphicFramePr>
        <p:xfrm>
          <a:off x="1714499" y="3080257"/>
          <a:ext cx="1447800" cy="650461"/>
        </p:xfrm>
        <a:graphic>
          <a:graphicData uri="http://schemas.openxmlformats.org/presentationml/2006/ole">
            <mc:AlternateContent xmlns:mc="http://schemas.openxmlformats.org/markup-compatibility/2006">
              <mc:Choice xmlns:v="urn:schemas-microsoft-com:vml" Requires="v">
                <p:oleObj spid="_x0000_s2273" name="Equation" r:id="rId4" imgW="876300" imgH="393700" progId="Equation.DSMT4">
                  <p:embed/>
                </p:oleObj>
              </mc:Choice>
              <mc:Fallback>
                <p:oleObj name="Equation" r:id="rId4" imgW="876300" imgH="393700" progId="Equation.DSMT4">
                  <p:embed/>
                  <p:pic>
                    <p:nvPicPr>
                      <p:cNvPr id="0" name=""/>
                      <p:cNvPicPr/>
                      <p:nvPr/>
                    </p:nvPicPr>
                    <p:blipFill>
                      <a:blip r:embed="rId5"/>
                      <a:stretch>
                        <a:fillRect/>
                      </a:stretch>
                    </p:blipFill>
                    <p:spPr>
                      <a:xfrm>
                        <a:off x="1714499" y="3080257"/>
                        <a:ext cx="1447800" cy="65046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87333277"/>
              </p:ext>
            </p:extLst>
          </p:nvPr>
        </p:nvGraphicFramePr>
        <p:xfrm>
          <a:off x="1707661" y="3870324"/>
          <a:ext cx="1676400" cy="239486"/>
        </p:xfrm>
        <a:graphic>
          <a:graphicData uri="http://schemas.openxmlformats.org/presentationml/2006/ole">
            <mc:AlternateContent xmlns:mc="http://schemas.openxmlformats.org/markup-compatibility/2006">
              <mc:Choice xmlns:v="urn:schemas-microsoft-com:vml" Requires="v">
                <p:oleObj spid="_x0000_s2274" name="Equation" r:id="rId6" imgW="1066800" imgH="152400" progId="Equation.DSMT4">
                  <p:embed/>
                </p:oleObj>
              </mc:Choice>
              <mc:Fallback>
                <p:oleObj name="Equation" r:id="rId6" imgW="1066800" imgH="152400" progId="Equation.DSMT4">
                  <p:embed/>
                  <p:pic>
                    <p:nvPicPr>
                      <p:cNvPr id="0" name=""/>
                      <p:cNvPicPr/>
                      <p:nvPr/>
                    </p:nvPicPr>
                    <p:blipFill>
                      <a:blip r:embed="rId7"/>
                      <a:stretch>
                        <a:fillRect/>
                      </a:stretch>
                    </p:blipFill>
                    <p:spPr>
                      <a:xfrm>
                        <a:off x="1707661" y="3870324"/>
                        <a:ext cx="1676400" cy="23948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65558843"/>
              </p:ext>
            </p:extLst>
          </p:nvPr>
        </p:nvGraphicFramePr>
        <p:xfrm>
          <a:off x="1759438" y="4389021"/>
          <a:ext cx="838200" cy="257908"/>
        </p:xfrm>
        <a:graphic>
          <a:graphicData uri="http://schemas.openxmlformats.org/presentationml/2006/ole">
            <mc:AlternateContent xmlns:mc="http://schemas.openxmlformats.org/markup-compatibility/2006">
              <mc:Choice xmlns:v="urn:schemas-microsoft-com:vml" Requires="v">
                <p:oleObj spid="_x0000_s2275" name="Equation" r:id="rId8" imgW="495300" imgH="152400" progId="Equation.DSMT4">
                  <p:embed/>
                </p:oleObj>
              </mc:Choice>
              <mc:Fallback>
                <p:oleObj name="Equation" r:id="rId8" imgW="495300" imgH="152400" progId="Equation.DSMT4">
                  <p:embed/>
                  <p:pic>
                    <p:nvPicPr>
                      <p:cNvPr id="0" name=""/>
                      <p:cNvPicPr/>
                      <p:nvPr/>
                    </p:nvPicPr>
                    <p:blipFill>
                      <a:blip r:embed="rId9"/>
                      <a:stretch>
                        <a:fillRect/>
                      </a:stretch>
                    </p:blipFill>
                    <p:spPr>
                      <a:xfrm>
                        <a:off x="1759438" y="4389021"/>
                        <a:ext cx="838200" cy="25790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6CC8D-EFAA-5344-9DDC-773342D375CF}"/>
              </a:ext>
            </a:extLst>
          </p:cNvPr>
          <p:cNvSpPr>
            <a:spLocks noGrp="1"/>
          </p:cNvSpPr>
          <p:nvPr>
            <p:ph type="title"/>
          </p:nvPr>
        </p:nvSpPr>
        <p:spPr>
          <a:xfrm>
            <a:off x="152400" y="838200"/>
            <a:ext cx="8915400" cy="838200"/>
          </a:xfrm>
        </p:spPr>
        <p:txBody>
          <a:bodyPr/>
          <a:lstStyle/>
          <a:p>
            <a:r>
              <a:rPr lang="en-US" altLang="en-US" dirty="0">
                <a:ea typeface="ＭＳ Ｐゴシック" charset="-128"/>
              </a:rPr>
              <a:t>Spearman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a16="http://schemas.microsoft.com/office/drawing/2014/main" xmlns="" id="{F5CD01D1-B984-D94D-B20D-B07A3383514E}"/>
              </a:ext>
            </a:extLst>
          </p:cNvPr>
          <p:cNvSpPr>
            <a:spLocks noGrp="1"/>
          </p:cNvSpPr>
          <p:nvPr>
            <p:ph idx="1"/>
          </p:nvPr>
        </p:nvSpPr>
        <p:spPr>
          <a:xfrm>
            <a:off x="457200" y="1752600"/>
            <a:ext cx="3505200" cy="4419600"/>
          </a:xfrm>
        </p:spPr>
        <p:txBody>
          <a:bodyPr/>
          <a:lstStyle/>
          <a:p>
            <a:r>
              <a:rPr lang="en-US" dirty="0" err="1"/>
              <a:t>FoodTask</a:t>
            </a:r>
            <a:r>
              <a:rPr lang="en-US" dirty="0"/>
              <a:t> &lt;-c(1,1,3,4,5,6,7,8)</a:t>
            </a:r>
          </a:p>
          <a:p>
            <a:r>
              <a:rPr lang="en-US" dirty="0" err="1"/>
              <a:t>WaterTask</a:t>
            </a:r>
            <a:r>
              <a:rPr lang="en-US" dirty="0"/>
              <a:t>&lt;-c(1,3,2,6,4,7,8,5)</a:t>
            </a:r>
          </a:p>
          <a:p>
            <a:endParaRPr lang="en-US" dirty="0"/>
          </a:p>
          <a:p>
            <a:r>
              <a:rPr lang="en-US" dirty="0" err="1"/>
              <a:t>cor.test</a:t>
            </a:r>
            <a:r>
              <a:rPr lang="en-US" dirty="0"/>
              <a:t>(</a:t>
            </a:r>
            <a:r>
              <a:rPr lang="en-US" dirty="0" err="1"/>
              <a:t>FoodTask</a:t>
            </a:r>
            <a:r>
              <a:rPr lang="en-US" dirty="0"/>
              <a:t>, </a:t>
            </a:r>
            <a:r>
              <a:rPr lang="en-US" dirty="0" err="1"/>
              <a:t>WaterTask</a:t>
            </a:r>
            <a:r>
              <a:rPr lang="en-US" dirty="0"/>
              <a:t>, method="spearman")</a:t>
            </a:r>
          </a:p>
          <a:p>
            <a:endParaRPr lang="en-US" dirty="0"/>
          </a:p>
        </p:txBody>
      </p:sp>
      <p:sp>
        <p:nvSpPr>
          <p:cNvPr id="4" name="Slide Number Placeholder 3">
            <a:extLst>
              <a:ext uri="{FF2B5EF4-FFF2-40B4-BE49-F238E27FC236}">
                <a16:creationId xmlns:a16="http://schemas.microsoft.com/office/drawing/2014/main" xmlns="" id="{225DABFC-F400-D045-AE45-626BB2F3C77B}"/>
              </a:ext>
            </a:extLst>
          </p:cNvPr>
          <p:cNvSpPr>
            <a:spLocks noGrp="1"/>
          </p:cNvSpPr>
          <p:nvPr>
            <p:ph type="sldNum" sz="quarter" idx="12"/>
          </p:nvPr>
        </p:nvSpPr>
        <p:spPr/>
        <p:txBody>
          <a:bodyPr/>
          <a:lstStyle/>
          <a:p>
            <a:pPr>
              <a:defRPr/>
            </a:pPr>
            <a:fld id="{61CA949C-820C-4DDE-B945-FD658317EB45}" type="slidenum">
              <a:rPr lang="en-US" altLang="en-US" smtClean="0"/>
              <a:pPr>
                <a:defRPr/>
              </a:pPr>
              <a:t>28</a:t>
            </a:fld>
            <a:endParaRPr lang="en-US" altLang="en-US"/>
          </a:p>
        </p:txBody>
      </p:sp>
      <p:sp>
        <p:nvSpPr>
          <p:cNvPr id="5" name="Content Placeholder 2">
            <a:extLst>
              <a:ext uri="{FF2B5EF4-FFF2-40B4-BE49-F238E27FC236}">
                <a16:creationId xmlns:a16="http://schemas.microsoft.com/office/drawing/2014/main" xmlns="" id="{397773BC-7B92-B94F-8F01-F3C67742EC43}"/>
              </a:ext>
            </a:extLst>
          </p:cNvPr>
          <p:cNvSpPr txBox="1">
            <a:spLocks/>
          </p:cNvSpPr>
          <p:nvPr/>
        </p:nvSpPr>
        <p:spPr bwMode="auto">
          <a:xfrm>
            <a:off x="4419600" y="1741714"/>
            <a:ext cx="449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0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18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18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8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data:  </a:t>
            </a:r>
            <a:r>
              <a:rPr lang="en-US" dirty="0" err="1"/>
              <a:t>FoodTask</a:t>
            </a:r>
            <a:r>
              <a:rPr lang="en-US" dirty="0"/>
              <a:t> and </a:t>
            </a:r>
            <a:r>
              <a:rPr lang="en-US" dirty="0" err="1"/>
              <a:t>WaterTask</a:t>
            </a:r>
            <a:endParaRPr lang="en-US" dirty="0"/>
          </a:p>
          <a:p>
            <a:r>
              <a:rPr lang="en-US" dirty="0"/>
              <a:t>S = 19.616, p-value = 0.02652</a:t>
            </a:r>
          </a:p>
          <a:p>
            <a:r>
              <a:rPr lang="en-US" dirty="0"/>
              <a:t>alternative hypothesis: true rho is not equal to 0</a:t>
            </a:r>
          </a:p>
          <a:p>
            <a:r>
              <a:rPr lang="en-US" dirty="0"/>
              <a:t>sample estimates:</a:t>
            </a:r>
          </a:p>
          <a:p>
            <a:r>
              <a:rPr lang="en-US" dirty="0"/>
              <a:t>      rho </a:t>
            </a:r>
          </a:p>
          <a:p>
            <a:r>
              <a:rPr lang="en-US" dirty="0"/>
              <a:t>0.7664808</a:t>
            </a:r>
          </a:p>
        </p:txBody>
      </p:sp>
    </p:spTree>
    <p:extLst>
      <p:ext uri="{BB962C8B-B14F-4D97-AF65-F5344CB8AC3E}">
        <p14:creationId xmlns:p14="http://schemas.microsoft.com/office/powerpoint/2010/main" val="3925469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4922257-3556-3248-BFF5-7F9DD05B78C4}"/>
              </a:ext>
            </a:extLst>
          </p:cNvPr>
          <p:cNvSpPr>
            <a:spLocks noGrp="1"/>
          </p:cNvSpPr>
          <p:nvPr>
            <p:ph type="ctrTitle"/>
          </p:nvPr>
        </p:nvSpPr>
        <p:spPr/>
        <p:txBody>
          <a:bodyPr/>
          <a:lstStyle/>
          <a:p>
            <a:r>
              <a:rPr lang="en-US" altLang="en-US" dirty="0">
                <a:ea typeface="ＭＳ Ｐゴシック" charset="-128"/>
              </a:rPr>
              <a:t>Point </a:t>
            </a:r>
            <a:r>
              <a:rPr lang="en-US" altLang="en-US" dirty="0" err="1">
                <a:ea typeface="ＭＳ Ｐゴシック" charset="-128"/>
              </a:rPr>
              <a:t>Biserial</a:t>
            </a:r>
            <a:r>
              <a:rPr lang="en-US" altLang="en-US" dirty="0">
                <a:ea typeface="ＭＳ Ｐゴシック" charset="-128"/>
              </a:rPr>
              <a:t> Correlation Coefficient</a:t>
            </a:r>
            <a:endParaRPr lang="en-US" dirty="0"/>
          </a:p>
        </p:txBody>
      </p:sp>
      <p:sp>
        <p:nvSpPr>
          <p:cNvPr id="6" name="Subtitle 5">
            <a:extLst>
              <a:ext uri="{FF2B5EF4-FFF2-40B4-BE49-F238E27FC236}">
                <a16:creationId xmlns:a16="http://schemas.microsoft.com/office/drawing/2014/main" xmlns="" id="{16A03DC1-4AA0-7440-8947-EB9ECA51F9A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xmlns="" id="{1262384D-A41C-444B-825E-5582E547F328}"/>
              </a:ext>
            </a:extLst>
          </p:cNvPr>
          <p:cNvSpPr>
            <a:spLocks noGrp="1"/>
          </p:cNvSpPr>
          <p:nvPr>
            <p:ph type="sldNum" sz="quarter" idx="12"/>
          </p:nvPr>
        </p:nvSpPr>
        <p:spPr/>
        <p:txBody>
          <a:bodyPr/>
          <a:lstStyle/>
          <a:p>
            <a:pPr>
              <a:defRPr/>
            </a:pPr>
            <a:fld id="{61CA949C-820C-4DDE-B945-FD658317EB45}" type="slidenum">
              <a:rPr lang="en-US" altLang="en-US" smtClean="0"/>
              <a:pPr>
                <a:defRPr/>
              </a:pPr>
              <a:t>29</a:t>
            </a:fld>
            <a:endParaRPr lang="en-US" altLang="en-US"/>
          </a:p>
        </p:txBody>
      </p:sp>
    </p:spTree>
    <p:extLst>
      <p:ext uri="{BB962C8B-B14F-4D97-AF65-F5344CB8AC3E}">
        <p14:creationId xmlns:p14="http://schemas.microsoft.com/office/powerpoint/2010/main" val="3248851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ea typeface="ＭＳ Ｐゴシック" charset="-128"/>
              </a:rPr>
              <a:t>Describing a Correlation</a:t>
            </a:r>
          </a:p>
        </p:txBody>
      </p:sp>
      <p:sp>
        <p:nvSpPr>
          <p:cNvPr id="14339" name="Content Placeholder 2"/>
          <p:cNvSpPr>
            <a:spLocks noGrp="1"/>
          </p:cNvSpPr>
          <p:nvPr>
            <p:ph idx="1"/>
          </p:nvPr>
        </p:nvSpPr>
        <p:spPr/>
        <p:txBody>
          <a:bodyPr/>
          <a:lstStyle/>
          <a:p>
            <a:pPr marL="0" indent="0" eaLnBrk="1" hangingPunct="1">
              <a:buNone/>
            </a:pPr>
            <a:r>
              <a:rPr lang="en-US" altLang="en-US" sz="2200" dirty="0">
                <a:ea typeface="ＭＳ Ｐゴシック" charset="-128"/>
              </a:rPr>
              <a:t>Correlation – statistical procedure used to describe the strength and direction of the linear relationship between two factors</a:t>
            </a:r>
          </a:p>
          <a:p>
            <a:pPr lvl="1" eaLnBrk="1" hangingPunct="1"/>
            <a:r>
              <a:rPr lang="en-US" altLang="en-US" sz="1800" dirty="0"/>
              <a:t>In a correlation we treat each factor like a dependent variable and measure the relationship between the pair</a:t>
            </a:r>
          </a:p>
          <a:p>
            <a:pPr lvl="2" eaLnBrk="1" hangingPunct="1"/>
            <a:r>
              <a:rPr lang="en-US" altLang="en-US" sz="1600" dirty="0"/>
              <a:t>i.e. texting during class (number of texts sent) and class performance (exam score)</a:t>
            </a:r>
          </a:p>
          <a:p>
            <a:pPr marL="0" indent="0" eaLnBrk="1" hangingPunct="1">
              <a:buNone/>
            </a:pPr>
            <a:r>
              <a:rPr lang="en-US" altLang="en-US" sz="2200" dirty="0">
                <a:ea typeface="ＭＳ Ｐゴシック" charset="-128"/>
              </a:rPr>
              <a:t>A correlation can be used to:</a:t>
            </a:r>
          </a:p>
          <a:p>
            <a:pPr lvl="1" eaLnBrk="1" hangingPunct="1"/>
            <a:r>
              <a:rPr lang="en-US" altLang="en-US" sz="1800" dirty="0"/>
              <a:t>(1) describe the pattern of data points for the values of two factors</a:t>
            </a:r>
          </a:p>
          <a:p>
            <a:pPr lvl="1" eaLnBrk="1" hangingPunct="1"/>
            <a:r>
              <a:rPr lang="en-US" altLang="en-US" sz="1800" dirty="0"/>
              <a:t>(2) determine whether the pattern observed in a sample is also present in the population from which the sample was selected</a:t>
            </a:r>
          </a:p>
          <a:p>
            <a:pPr marL="0" indent="0" eaLnBrk="1" hangingPunct="1">
              <a:buNone/>
            </a:pPr>
            <a:r>
              <a:rPr lang="en-US" altLang="en-US" sz="2200" dirty="0">
                <a:ea typeface="ＭＳ Ｐゴシック" charset="-128"/>
              </a:rPr>
              <a:t>In behavioral research, we mostly describe the linear (or straight line) relationship between two factors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80431BE-5565-457C-AD09-D433C6B2A11C}" type="slidenum">
              <a:rPr lang="en-US" altLang="en-US" smtClean="0">
                <a:solidFill>
                  <a:srgbClr val="898989"/>
                </a:solidFill>
              </a:rPr>
              <a:pPr eaLnBrk="1" hangingPunct="1"/>
              <a:t>3</a:t>
            </a:fld>
            <a:endParaRPr lang="en-US" altLang="en-US">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990600"/>
            <a:ext cx="8229600" cy="838200"/>
          </a:xfrm>
        </p:spPr>
        <p:txBody>
          <a:bodyPr/>
          <a:lstStyle/>
          <a:p>
            <a:pPr eaLnBrk="1" hangingPunct="1"/>
            <a:r>
              <a:rPr lang="en-US" altLang="en-US" dirty="0">
                <a:ea typeface="ＭＳ Ｐゴシック" charset="-128"/>
              </a:rPr>
              <a:t>Alternative to Pearson </a:t>
            </a:r>
            <a:r>
              <a:rPr lang="en-US" altLang="en-US" i="1" dirty="0">
                <a:ea typeface="ＭＳ Ｐゴシック" charset="-128"/>
              </a:rPr>
              <a:t>r</a:t>
            </a:r>
            <a:r>
              <a:rPr lang="en-US" altLang="en-US" dirty="0">
                <a:ea typeface="ＭＳ Ｐゴシック" charset="-128"/>
              </a:rPr>
              <a:t>: Point </a:t>
            </a:r>
            <a:r>
              <a:rPr lang="en-US" altLang="en-US" dirty="0" err="1">
                <a:ea typeface="ＭＳ Ｐゴシック" charset="-128"/>
              </a:rPr>
              <a:t>Biserial</a:t>
            </a:r>
            <a:r>
              <a:rPr lang="en-US" altLang="en-US" dirty="0">
                <a:ea typeface="ＭＳ Ｐゴシック" charset="-128"/>
              </a:rPr>
              <a:t> Correlation Coefficient</a:t>
            </a:r>
          </a:p>
        </p:txBody>
      </p:sp>
      <p:sp>
        <p:nvSpPr>
          <p:cNvPr id="36867" name="Content Placeholder 2"/>
          <p:cNvSpPr>
            <a:spLocks noGrp="1"/>
          </p:cNvSpPr>
          <p:nvPr>
            <p:ph idx="1"/>
          </p:nvPr>
        </p:nvSpPr>
        <p:spPr>
          <a:xfrm>
            <a:off x="457200" y="2057400"/>
            <a:ext cx="8229600" cy="4114800"/>
          </a:xfrm>
        </p:spPr>
        <p:txBody>
          <a:bodyPr/>
          <a:lstStyle/>
          <a:p>
            <a:pPr marL="0" indent="0" eaLnBrk="1" hangingPunct="1">
              <a:spcAft>
                <a:spcPts val="1200"/>
              </a:spcAft>
              <a:buNone/>
            </a:pPr>
            <a:r>
              <a:rPr lang="en-US" altLang="en-US" sz="2400" dirty="0">
                <a:ea typeface="ＭＳ Ｐゴシック" charset="-128"/>
              </a:rPr>
              <a:t>Point </a:t>
            </a:r>
            <a:r>
              <a:rPr lang="en-US" altLang="en-US" sz="2400" dirty="0" err="1">
                <a:ea typeface="ＭＳ Ｐゴシック" charset="-128"/>
              </a:rPr>
              <a:t>biserial</a:t>
            </a:r>
            <a:r>
              <a:rPr lang="en-US" altLang="en-US" sz="2400" dirty="0">
                <a:ea typeface="ＭＳ Ｐゴシック" charset="-128"/>
              </a:rPr>
              <a:t> correlation coefficient (    ) – used to measure the direction and strength of the linear relationship of one factor that is continuous (on an interval or ratio scale of measurement) and a second factor that is dichotomous (on a nominal scale of measurement)</a:t>
            </a:r>
          </a:p>
          <a:p>
            <a:pPr lvl="1" eaLnBrk="1" hangingPunct="1">
              <a:spcAft>
                <a:spcPts val="1200"/>
              </a:spcAft>
            </a:pPr>
            <a:r>
              <a:rPr lang="en-US" altLang="en-US" sz="2200" dirty="0"/>
              <a:t>                                     where</a:t>
            </a:r>
          </a:p>
          <a:p>
            <a:pPr lvl="1" eaLnBrk="1" hangingPunct="1"/>
            <a:r>
              <a:rPr lang="en-US" altLang="en-US" i="1" dirty="0"/>
              <a:t>p </a:t>
            </a:r>
            <a:r>
              <a:rPr lang="en-US" altLang="en-US" dirty="0"/>
              <a:t>and </a:t>
            </a:r>
            <a:r>
              <a:rPr lang="en-US" altLang="en-US" i="1" dirty="0"/>
              <a:t>q </a:t>
            </a:r>
            <a:r>
              <a:rPr lang="en-US" altLang="en-US" dirty="0"/>
              <a:t>are the proportions of scores for each level of the dichotomous variable,     is the standard deviation of </a:t>
            </a:r>
            <a:r>
              <a:rPr lang="en-US" altLang="en-US" i="1" dirty="0"/>
              <a:t>Y</a:t>
            </a:r>
            <a:r>
              <a:rPr lang="en-US" altLang="en-US" dirty="0"/>
              <a:t> scores (scores for the continuous factor), and </a:t>
            </a:r>
            <a:r>
              <a:rPr lang="en-US" altLang="en-US" i="1" dirty="0"/>
              <a:t>n </a:t>
            </a:r>
            <a:r>
              <a:rPr lang="en-US" altLang="en-US" dirty="0"/>
              <a:t>is the number of pairs of scores measured</a:t>
            </a:r>
            <a:endParaRPr lang="en-US" altLang="en-US" i="1" dirty="0"/>
          </a:p>
        </p:txBody>
      </p:sp>
      <p:sp>
        <p:nvSpPr>
          <p:cNvPr id="3686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325505-11CE-4EF7-BDF8-957AC0977F5E}" type="slidenum">
              <a:rPr lang="en-US" altLang="en-US" smtClean="0">
                <a:solidFill>
                  <a:srgbClr val="898989"/>
                </a:solidFill>
              </a:rPr>
              <a:pPr eaLnBrk="1" hangingPunct="1"/>
              <a:t>30</a:t>
            </a:fld>
            <a:endParaRPr lang="en-US" altLang="en-US">
              <a:solidFill>
                <a:srgbClr val="898989"/>
              </a:solidFill>
            </a:endParaRPr>
          </a:p>
        </p:txBody>
      </p:sp>
      <p:grpSp>
        <p:nvGrpSpPr>
          <p:cNvPr id="36877" name="Group 49"/>
          <p:cNvGrpSpPr>
            <a:grpSpLocks/>
          </p:cNvGrpSpPr>
          <p:nvPr/>
        </p:nvGrpSpPr>
        <p:grpSpPr bwMode="auto">
          <a:xfrm>
            <a:off x="3821113" y="5105400"/>
            <a:ext cx="217487" cy="171450"/>
            <a:chOff x="4313238" y="6257925"/>
            <a:chExt cx="217487" cy="171450"/>
          </a:xfrm>
        </p:grpSpPr>
        <p:sp>
          <p:nvSpPr>
            <p:cNvPr id="36878" name="Freeform 34"/>
            <p:cNvSpPr>
              <a:spLocks/>
            </p:cNvSpPr>
            <p:nvPr/>
          </p:nvSpPr>
          <p:spPr bwMode="auto">
            <a:xfrm>
              <a:off x="4313238" y="6257925"/>
              <a:ext cx="103188" cy="122238"/>
            </a:xfrm>
            <a:custGeom>
              <a:avLst/>
              <a:gdLst>
                <a:gd name="T0" fmla="*/ 2147483647 w 68"/>
                <a:gd name="T1" fmla="*/ 2147483647 h 80"/>
                <a:gd name="T2" fmla="*/ 2147483647 w 68"/>
                <a:gd name="T3" fmla="*/ 2147483647 h 80"/>
                <a:gd name="T4" fmla="*/ 2147483647 w 68"/>
                <a:gd name="T5" fmla="*/ 2147483647 h 80"/>
                <a:gd name="T6" fmla="*/ 2147483647 w 68"/>
                <a:gd name="T7" fmla="*/ 2147483647 h 80"/>
                <a:gd name="T8" fmla="*/ 2147483647 w 68"/>
                <a:gd name="T9" fmla="*/ 2147483647 h 80"/>
                <a:gd name="T10" fmla="*/ 2147483647 w 68"/>
                <a:gd name="T11" fmla="*/ 2147483647 h 80"/>
                <a:gd name="T12" fmla="*/ 2147483647 w 68"/>
                <a:gd name="T13" fmla="*/ 2147483647 h 80"/>
                <a:gd name="T14" fmla="*/ 2147483647 w 68"/>
                <a:gd name="T15" fmla="*/ 2147483647 h 80"/>
                <a:gd name="T16" fmla="*/ 2147483647 w 68"/>
                <a:gd name="T17" fmla="*/ 2147483647 h 80"/>
                <a:gd name="T18" fmla="*/ 2147483647 w 68"/>
                <a:gd name="T19" fmla="*/ 2147483647 h 80"/>
                <a:gd name="T20" fmla="*/ 2147483647 w 68"/>
                <a:gd name="T21" fmla="*/ 2147483647 h 80"/>
                <a:gd name="T22" fmla="*/ 2147483647 w 68"/>
                <a:gd name="T23" fmla="*/ 2147483647 h 80"/>
                <a:gd name="T24" fmla="*/ 2147483647 w 68"/>
                <a:gd name="T25" fmla="*/ 2147483647 h 80"/>
                <a:gd name="T26" fmla="*/ 2147483647 w 68"/>
                <a:gd name="T27" fmla="*/ 2147483647 h 80"/>
                <a:gd name="T28" fmla="*/ 2147483647 w 68"/>
                <a:gd name="T29" fmla="*/ 2147483647 h 80"/>
                <a:gd name="T30" fmla="*/ 2147483647 w 68"/>
                <a:gd name="T31" fmla="*/ 2147483647 h 80"/>
                <a:gd name="T32" fmla="*/ 2147483647 w 68"/>
                <a:gd name="T33" fmla="*/ 2147483647 h 80"/>
                <a:gd name="T34" fmla="*/ 2147483647 w 68"/>
                <a:gd name="T35" fmla="*/ 2147483647 h 80"/>
                <a:gd name="T36" fmla="*/ 2147483647 w 68"/>
                <a:gd name="T37" fmla="*/ 2147483647 h 80"/>
                <a:gd name="T38" fmla="*/ 2147483647 w 68"/>
                <a:gd name="T39" fmla="*/ 2147483647 h 80"/>
                <a:gd name="T40" fmla="*/ 2147483647 w 68"/>
                <a:gd name="T41" fmla="*/ 2147483647 h 80"/>
                <a:gd name="T42" fmla="*/ 2147483647 w 68"/>
                <a:gd name="T43" fmla="*/ 2147483647 h 80"/>
                <a:gd name="T44" fmla="*/ 2147483647 w 68"/>
                <a:gd name="T45" fmla="*/ 2147483647 h 80"/>
                <a:gd name="T46" fmla="*/ 2147483647 w 68"/>
                <a:gd name="T47" fmla="*/ 2147483647 h 80"/>
                <a:gd name="T48" fmla="*/ 2147483647 w 68"/>
                <a:gd name="T49" fmla="*/ 2147483647 h 80"/>
                <a:gd name="T50" fmla="*/ 2147483647 w 68"/>
                <a:gd name="T51" fmla="*/ 2147483647 h 80"/>
                <a:gd name="T52" fmla="*/ 0 w 68"/>
                <a:gd name="T53" fmla="*/ 2147483647 h 80"/>
                <a:gd name="T54" fmla="*/ 2147483647 w 68"/>
                <a:gd name="T55" fmla="*/ 2147483647 h 80"/>
                <a:gd name="T56" fmla="*/ 2147483647 w 68"/>
                <a:gd name="T57" fmla="*/ 2147483647 h 80"/>
                <a:gd name="T58" fmla="*/ 2147483647 w 68"/>
                <a:gd name="T59" fmla="*/ 2147483647 h 80"/>
                <a:gd name="T60" fmla="*/ 2147483647 w 68"/>
                <a:gd name="T61" fmla="*/ 2147483647 h 80"/>
                <a:gd name="T62" fmla="*/ 2147483647 w 68"/>
                <a:gd name="T63" fmla="*/ 2147483647 h 80"/>
                <a:gd name="T64" fmla="*/ 2147483647 w 68"/>
                <a:gd name="T65" fmla="*/ 2147483647 h 80"/>
                <a:gd name="T66" fmla="*/ 2147483647 w 68"/>
                <a:gd name="T67" fmla="*/ 2147483647 h 80"/>
                <a:gd name="T68" fmla="*/ 2147483647 w 68"/>
                <a:gd name="T69" fmla="*/ 2147483647 h 80"/>
                <a:gd name="T70" fmla="*/ 2147483647 w 68"/>
                <a:gd name="T71" fmla="*/ 2147483647 h 80"/>
                <a:gd name="T72" fmla="*/ 2147483647 w 68"/>
                <a:gd name="T73" fmla="*/ 2147483647 h 80"/>
                <a:gd name="T74" fmla="*/ 2147483647 w 68"/>
                <a:gd name="T75" fmla="*/ 2147483647 h 80"/>
                <a:gd name="T76" fmla="*/ 2147483647 w 68"/>
                <a:gd name="T77" fmla="*/ 2147483647 h 80"/>
                <a:gd name="T78" fmla="*/ 2147483647 w 68"/>
                <a:gd name="T79" fmla="*/ 2147483647 h 80"/>
                <a:gd name="T80" fmla="*/ 2147483647 w 68"/>
                <a:gd name="T81" fmla="*/ 2147483647 h 80"/>
                <a:gd name="T82" fmla="*/ 2147483647 w 68"/>
                <a:gd name="T83" fmla="*/ 2147483647 h 80"/>
                <a:gd name="T84" fmla="*/ 2147483647 w 68"/>
                <a:gd name="T85" fmla="*/ 2147483647 h 80"/>
                <a:gd name="T86" fmla="*/ 2147483647 w 68"/>
                <a:gd name="T87" fmla="*/ 2147483647 h 80"/>
                <a:gd name="T88" fmla="*/ 2147483647 w 68"/>
                <a:gd name="T89" fmla="*/ 2147483647 h 80"/>
                <a:gd name="T90" fmla="*/ 2147483647 w 68"/>
                <a:gd name="T91" fmla="*/ 2147483647 h 80"/>
                <a:gd name="T92" fmla="*/ 2147483647 w 68"/>
                <a:gd name="T93" fmla="*/ 2147483647 h 80"/>
                <a:gd name="T94" fmla="*/ 2147483647 w 68"/>
                <a:gd name="T95" fmla="*/ 2147483647 h 80"/>
                <a:gd name="T96" fmla="*/ 2147483647 w 68"/>
                <a:gd name="T97" fmla="*/ 2147483647 h 80"/>
                <a:gd name="T98" fmla="*/ 2147483647 w 68"/>
                <a:gd name="T99" fmla="*/ 2147483647 h 80"/>
                <a:gd name="T100" fmla="*/ 2147483647 w 68"/>
                <a:gd name="T101" fmla="*/ 0 h 80"/>
                <a:gd name="T102" fmla="*/ 2147483647 w 68"/>
                <a:gd name="T103" fmla="*/ 2147483647 h 80"/>
                <a:gd name="T104" fmla="*/ 2147483647 w 68"/>
                <a:gd name="T105" fmla="*/ 2147483647 h 80"/>
                <a:gd name="T106" fmla="*/ 2147483647 w 68"/>
                <a:gd name="T107" fmla="*/ 2147483647 h 80"/>
                <a:gd name="T108" fmla="*/ 2147483647 w 68"/>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8"/>
                <a:gd name="T166" fmla="*/ 0 h 80"/>
                <a:gd name="T167" fmla="*/ 68 w 68"/>
                <a:gd name="T168" fmla="*/ 80 h 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8" h="80">
                  <a:moveTo>
                    <a:pt x="57" y="21"/>
                  </a:moveTo>
                  <a:lnTo>
                    <a:pt x="56" y="15"/>
                  </a:lnTo>
                  <a:lnTo>
                    <a:pt x="53" y="10"/>
                  </a:lnTo>
                  <a:lnTo>
                    <a:pt x="48" y="7"/>
                  </a:lnTo>
                  <a:lnTo>
                    <a:pt x="41" y="6"/>
                  </a:lnTo>
                  <a:lnTo>
                    <a:pt x="35" y="7"/>
                  </a:lnTo>
                  <a:lnTo>
                    <a:pt x="30" y="9"/>
                  </a:lnTo>
                  <a:lnTo>
                    <a:pt x="27" y="13"/>
                  </a:lnTo>
                  <a:lnTo>
                    <a:pt x="26" y="18"/>
                  </a:lnTo>
                  <a:lnTo>
                    <a:pt x="27" y="23"/>
                  </a:lnTo>
                  <a:lnTo>
                    <a:pt x="29" y="26"/>
                  </a:lnTo>
                  <a:lnTo>
                    <a:pt x="31" y="28"/>
                  </a:lnTo>
                  <a:lnTo>
                    <a:pt x="35" y="31"/>
                  </a:lnTo>
                  <a:lnTo>
                    <a:pt x="41" y="35"/>
                  </a:lnTo>
                  <a:lnTo>
                    <a:pt x="45" y="38"/>
                  </a:lnTo>
                  <a:lnTo>
                    <a:pt x="49" y="41"/>
                  </a:lnTo>
                  <a:lnTo>
                    <a:pt x="54" y="46"/>
                  </a:lnTo>
                  <a:lnTo>
                    <a:pt x="57" y="51"/>
                  </a:lnTo>
                  <a:lnTo>
                    <a:pt x="57" y="58"/>
                  </a:lnTo>
                  <a:lnTo>
                    <a:pt x="56" y="64"/>
                  </a:lnTo>
                  <a:lnTo>
                    <a:pt x="54" y="70"/>
                  </a:lnTo>
                  <a:lnTo>
                    <a:pt x="49" y="74"/>
                  </a:lnTo>
                  <a:lnTo>
                    <a:pt x="43" y="78"/>
                  </a:lnTo>
                  <a:lnTo>
                    <a:pt x="36" y="79"/>
                  </a:lnTo>
                  <a:lnTo>
                    <a:pt x="28" y="80"/>
                  </a:lnTo>
                  <a:lnTo>
                    <a:pt x="15" y="79"/>
                  </a:lnTo>
                  <a:lnTo>
                    <a:pt x="0" y="76"/>
                  </a:lnTo>
                  <a:lnTo>
                    <a:pt x="4" y="58"/>
                  </a:lnTo>
                  <a:lnTo>
                    <a:pt x="10" y="58"/>
                  </a:lnTo>
                  <a:lnTo>
                    <a:pt x="12" y="65"/>
                  </a:lnTo>
                  <a:lnTo>
                    <a:pt x="15" y="70"/>
                  </a:lnTo>
                  <a:lnTo>
                    <a:pt x="20" y="73"/>
                  </a:lnTo>
                  <a:lnTo>
                    <a:pt x="28" y="74"/>
                  </a:lnTo>
                  <a:lnTo>
                    <a:pt x="35" y="73"/>
                  </a:lnTo>
                  <a:lnTo>
                    <a:pt x="40" y="71"/>
                  </a:lnTo>
                  <a:lnTo>
                    <a:pt x="43" y="66"/>
                  </a:lnTo>
                  <a:lnTo>
                    <a:pt x="44" y="61"/>
                  </a:lnTo>
                  <a:lnTo>
                    <a:pt x="43" y="55"/>
                  </a:lnTo>
                  <a:lnTo>
                    <a:pt x="39" y="49"/>
                  </a:lnTo>
                  <a:lnTo>
                    <a:pt x="35" y="47"/>
                  </a:lnTo>
                  <a:lnTo>
                    <a:pt x="30" y="43"/>
                  </a:lnTo>
                  <a:lnTo>
                    <a:pt x="25" y="40"/>
                  </a:lnTo>
                  <a:lnTo>
                    <a:pt x="20" y="36"/>
                  </a:lnTo>
                  <a:lnTo>
                    <a:pt x="15" y="30"/>
                  </a:lnTo>
                  <a:lnTo>
                    <a:pt x="13" y="21"/>
                  </a:lnTo>
                  <a:lnTo>
                    <a:pt x="14" y="15"/>
                  </a:lnTo>
                  <a:lnTo>
                    <a:pt x="17" y="10"/>
                  </a:lnTo>
                  <a:lnTo>
                    <a:pt x="21" y="6"/>
                  </a:lnTo>
                  <a:lnTo>
                    <a:pt x="27" y="3"/>
                  </a:lnTo>
                  <a:lnTo>
                    <a:pt x="34" y="1"/>
                  </a:lnTo>
                  <a:lnTo>
                    <a:pt x="42" y="0"/>
                  </a:lnTo>
                  <a:lnTo>
                    <a:pt x="55" y="1"/>
                  </a:lnTo>
                  <a:lnTo>
                    <a:pt x="68" y="4"/>
                  </a:lnTo>
                  <a:lnTo>
                    <a:pt x="64" y="21"/>
                  </a:lnTo>
                  <a:lnTo>
                    <a:pt x="57" y="21"/>
                  </a:lnTo>
                  <a:close/>
                </a:path>
              </a:pathLst>
            </a:custGeom>
            <a:solidFill>
              <a:srgbClr val="000000"/>
            </a:solidFill>
            <a:ln w="0">
              <a:solidFill>
                <a:srgbClr val="000000"/>
              </a:solidFill>
              <a:round/>
              <a:headEnd/>
              <a:tailEnd/>
            </a:ln>
          </p:spPr>
          <p:txBody>
            <a:bodyPr/>
            <a:lstStyle/>
            <a:p>
              <a:endParaRPr lang="en-US"/>
            </a:p>
          </p:txBody>
        </p:sp>
        <p:sp>
          <p:nvSpPr>
            <p:cNvPr id="36879" name="Freeform 35"/>
            <p:cNvSpPr>
              <a:spLocks/>
            </p:cNvSpPr>
            <p:nvPr/>
          </p:nvSpPr>
          <p:spPr bwMode="auto">
            <a:xfrm>
              <a:off x="4425950" y="6311900"/>
              <a:ext cx="104775" cy="117475"/>
            </a:xfrm>
            <a:custGeom>
              <a:avLst/>
              <a:gdLst>
                <a:gd name="T0" fmla="*/ 2147483647 w 69"/>
                <a:gd name="T1" fmla="*/ 0 h 77"/>
                <a:gd name="T2" fmla="*/ 2147483647 w 69"/>
                <a:gd name="T3" fmla="*/ 2147483647 h 77"/>
                <a:gd name="T4" fmla="*/ 2147483647 w 69"/>
                <a:gd name="T5" fmla="*/ 2147483647 h 77"/>
                <a:gd name="T6" fmla="*/ 2147483647 w 69"/>
                <a:gd name="T7" fmla="*/ 2147483647 h 77"/>
                <a:gd name="T8" fmla="*/ 2147483647 w 69"/>
                <a:gd name="T9" fmla="*/ 2147483647 h 77"/>
                <a:gd name="T10" fmla="*/ 2147483647 w 69"/>
                <a:gd name="T11" fmla="*/ 2147483647 h 77"/>
                <a:gd name="T12" fmla="*/ 2147483647 w 69"/>
                <a:gd name="T13" fmla="*/ 2147483647 h 77"/>
                <a:gd name="T14" fmla="*/ 2147483647 w 69"/>
                <a:gd name="T15" fmla="*/ 2147483647 h 77"/>
                <a:gd name="T16" fmla="*/ 2147483647 w 69"/>
                <a:gd name="T17" fmla="*/ 2147483647 h 77"/>
                <a:gd name="T18" fmla="*/ 2147483647 w 69"/>
                <a:gd name="T19" fmla="*/ 2147483647 h 77"/>
                <a:gd name="T20" fmla="*/ 2147483647 w 69"/>
                <a:gd name="T21" fmla="*/ 2147483647 h 77"/>
                <a:gd name="T22" fmla="*/ 2147483647 w 69"/>
                <a:gd name="T23" fmla="*/ 2147483647 h 77"/>
                <a:gd name="T24" fmla="*/ 2147483647 w 69"/>
                <a:gd name="T25" fmla="*/ 2147483647 h 77"/>
                <a:gd name="T26" fmla="*/ 2147483647 w 69"/>
                <a:gd name="T27" fmla="*/ 2147483647 h 77"/>
                <a:gd name="T28" fmla="*/ 2147483647 w 69"/>
                <a:gd name="T29" fmla="*/ 2147483647 h 77"/>
                <a:gd name="T30" fmla="*/ 2147483647 w 69"/>
                <a:gd name="T31" fmla="*/ 0 h 77"/>
                <a:gd name="T32" fmla="*/ 2147483647 w 69"/>
                <a:gd name="T33" fmla="*/ 0 h 77"/>
                <a:gd name="T34" fmla="*/ 2147483647 w 69"/>
                <a:gd name="T35" fmla="*/ 2147483647 h 77"/>
                <a:gd name="T36" fmla="*/ 2147483647 w 69"/>
                <a:gd name="T37" fmla="*/ 2147483647 h 77"/>
                <a:gd name="T38" fmla="*/ 2147483647 w 69"/>
                <a:gd name="T39" fmla="*/ 2147483647 h 77"/>
                <a:gd name="T40" fmla="*/ 2147483647 w 69"/>
                <a:gd name="T41" fmla="*/ 2147483647 h 77"/>
                <a:gd name="T42" fmla="*/ 2147483647 w 69"/>
                <a:gd name="T43" fmla="*/ 2147483647 h 77"/>
                <a:gd name="T44" fmla="*/ 2147483647 w 69"/>
                <a:gd name="T45" fmla="*/ 2147483647 h 77"/>
                <a:gd name="T46" fmla="*/ 2147483647 w 69"/>
                <a:gd name="T47" fmla="*/ 2147483647 h 77"/>
                <a:gd name="T48" fmla="*/ 2147483647 w 69"/>
                <a:gd name="T49" fmla="*/ 2147483647 h 77"/>
                <a:gd name="T50" fmla="*/ 2147483647 w 69"/>
                <a:gd name="T51" fmla="*/ 2147483647 h 77"/>
                <a:gd name="T52" fmla="*/ 2147483647 w 69"/>
                <a:gd name="T53" fmla="*/ 2147483647 h 77"/>
                <a:gd name="T54" fmla="*/ 2147483647 w 69"/>
                <a:gd name="T55" fmla="*/ 2147483647 h 77"/>
                <a:gd name="T56" fmla="*/ 2147483647 w 69"/>
                <a:gd name="T57" fmla="*/ 2147483647 h 77"/>
                <a:gd name="T58" fmla="*/ 2147483647 w 69"/>
                <a:gd name="T59" fmla="*/ 2147483647 h 77"/>
                <a:gd name="T60" fmla="*/ 2147483647 w 69"/>
                <a:gd name="T61" fmla="*/ 2147483647 h 77"/>
                <a:gd name="T62" fmla="*/ 2147483647 w 69"/>
                <a:gd name="T63" fmla="*/ 2147483647 h 77"/>
                <a:gd name="T64" fmla="*/ 2147483647 w 69"/>
                <a:gd name="T65" fmla="*/ 2147483647 h 77"/>
                <a:gd name="T66" fmla="*/ 2147483647 w 69"/>
                <a:gd name="T67" fmla="*/ 2147483647 h 77"/>
                <a:gd name="T68" fmla="*/ 2147483647 w 69"/>
                <a:gd name="T69" fmla="*/ 2147483647 h 77"/>
                <a:gd name="T70" fmla="*/ 2147483647 w 69"/>
                <a:gd name="T71" fmla="*/ 2147483647 h 77"/>
                <a:gd name="T72" fmla="*/ 2147483647 w 69"/>
                <a:gd name="T73" fmla="*/ 2147483647 h 77"/>
                <a:gd name="T74" fmla="*/ 2147483647 w 69"/>
                <a:gd name="T75" fmla="*/ 2147483647 h 77"/>
                <a:gd name="T76" fmla="*/ 2147483647 w 69"/>
                <a:gd name="T77" fmla="*/ 2147483647 h 77"/>
                <a:gd name="T78" fmla="*/ 2147483647 w 69"/>
                <a:gd name="T79" fmla="*/ 2147483647 h 77"/>
                <a:gd name="T80" fmla="*/ 2147483647 w 69"/>
                <a:gd name="T81" fmla="*/ 2147483647 h 77"/>
                <a:gd name="T82" fmla="*/ 2147483647 w 69"/>
                <a:gd name="T83" fmla="*/ 2147483647 h 77"/>
                <a:gd name="T84" fmla="*/ 2147483647 w 69"/>
                <a:gd name="T85" fmla="*/ 2147483647 h 77"/>
                <a:gd name="T86" fmla="*/ 2147483647 w 69"/>
                <a:gd name="T87" fmla="*/ 2147483647 h 77"/>
                <a:gd name="T88" fmla="*/ 2147483647 w 69"/>
                <a:gd name="T89" fmla="*/ 2147483647 h 77"/>
                <a:gd name="T90" fmla="*/ 2147483647 w 69"/>
                <a:gd name="T91" fmla="*/ 2147483647 h 77"/>
                <a:gd name="T92" fmla="*/ 2147483647 w 69"/>
                <a:gd name="T93" fmla="*/ 2147483647 h 77"/>
                <a:gd name="T94" fmla="*/ 0 w 69"/>
                <a:gd name="T95" fmla="*/ 2147483647 h 77"/>
                <a:gd name="T96" fmla="*/ 2147483647 w 69"/>
                <a:gd name="T97" fmla="*/ 0 h 77"/>
                <a:gd name="T98" fmla="*/ 2147483647 w 69"/>
                <a:gd name="T99" fmla="*/ 0 h 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
                <a:gd name="T151" fmla="*/ 0 h 77"/>
                <a:gd name="T152" fmla="*/ 69 w 69"/>
                <a:gd name="T153" fmla="*/ 77 h 7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 h="77">
                  <a:moveTo>
                    <a:pt x="26" y="0"/>
                  </a:moveTo>
                  <a:lnTo>
                    <a:pt x="25" y="4"/>
                  </a:lnTo>
                  <a:lnTo>
                    <a:pt x="21" y="5"/>
                  </a:lnTo>
                  <a:lnTo>
                    <a:pt x="20" y="8"/>
                  </a:lnTo>
                  <a:lnTo>
                    <a:pt x="21" y="14"/>
                  </a:lnTo>
                  <a:lnTo>
                    <a:pt x="23" y="21"/>
                  </a:lnTo>
                  <a:lnTo>
                    <a:pt x="25" y="30"/>
                  </a:lnTo>
                  <a:lnTo>
                    <a:pt x="28" y="38"/>
                  </a:lnTo>
                  <a:lnTo>
                    <a:pt x="42" y="20"/>
                  </a:lnTo>
                  <a:lnTo>
                    <a:pt x="46" y="15"/>
                  </a:lnTo>
                  <a:lnTo>
                    <a:pt x="48" y="12"/>
                  </a:lnTo>
                  <a:lnTo>
                    <a:pt x="49" y="9"/>
                  </a:lnTo>
                  <a:lnTo>
                    <a:pt x="50" y="7"/>
                  </a:lnTo>
                  <a:lnTo>
                    <a:pt x="49" y="5"/>
                  </a:lnTo>
                  <a:lnTo>
                    <a:pt x="45" y="4"/>
                  </a:lnTo>
                  <a:lnTo>
                    <a:pt x="46" y="0"/>
                  </a:lnTo>
                  <a:lnTo>
                    <a:pt x="69" y="0"/>
                  </a:lnTo>
                  <a:lnTo>
                    <a:pt x="69" y="4"/>
                  </a:lnTo>
                  <a:lnTo>
                    <a:pt x="65" y="5"/>
                  </a:lnTo>
                  <a:lnTo>
                    <a:pt x="62" y="8"/>
                  </a:lnTo>
                  <a:lnTo>
                    <a:pt x="57" y="14"/>
                  </a:lnTo>
                  <a:lnTo>
                    <a:pt x="51" y="21"/>
                  </a:lnTo>
                  <a:lnTo>
                    <a:pt x="44" y="29"/>
                  </a:lnTo>
                  <a:lnTo>
                    <a:pt x="37" y="37"/>
                  </a:lnTo>
                  <a:lnTo>
                    <a:pt x="31" y="45"/>
                  </a:lnTo>
                  <a:lnTo>
                    <a:pt x="29" y="51"/>
                  </a:lnTo>
                  <a:lnTo>
                    <a:pt x="28" y="58"/>
                  </a:lnTo>
                  <a:lnTo>
                    <a:pt x="27" y="64"/>
                  </a:lnTo>
                  <a:lnTo>
                    <a:pt x="26" y="68"/>
                  </a:lnTo>
                  <a:lnTo>
                    <a:pt x="27" y="70"/>
                  </a:lnTo>
                  <a:lnTo>
                    <a:pt x="28" y="72"/>
                  </a:lnTo>
                  <a:lnTo>
                    <a:pt x="30" y="73"/>
                  </a:lnTo>
                  <a:lnTo>
                    <a:pt x="33" y="73"/>
                  </a:lnTo>
                  <a:lnTo>
                    <a:pt x="32" y="77"/>
                  </a:lnTo>
                  <a:lnTo>
                    <a:pt x="6" y="77"/>
                  </a:lnTo>
                  <a:lnTo>
                    <a:pt x="7" y="73"/>
                  </a:lnTo>
                  <a:lnTo>
                    <a:pt x="10" y="72"/>
                  </a:lnTo>
                  <a:lnTo>
                    <a:pt x="12" y="71"/>
                  </a:lnTo>
                  <a:lnTo>
                    <a:pt x="13" y="68"/>
                  </a:lnTo>
                  <a:lnTo>
                    <a:pt x="15" y="64"/>
                  </a:lnTo>
                  <a:lnTo>
                    <a:pt x="17" y="56"/>
                  </a:lnTo>
                  <a:lnTo>
                    <a:pt x="18" y="51"/>
                  </a:lnTo>
                  <a:lnTo>
                    <a:pt x="19" y="45"/>
                  </a:lnTo>
                  <a:lnTo>
                    <a:pt x="10" y="17"/>
                  </a:lnTo>
                  <a:lnTo>
                    <a:pt x="8" y="11"/>
                  </a:lnTo>
                  <a:lnTo>
                    <a:pt x="6" y="7"/>
                  </a:lnTo>
                  <a:lnTo>
                    <a:pt x="4" y="5"/>
                  </a:lnTo>
                  <a:lnTo>
                    <a:pt x="0" y="4"/>
                  </a:lnTo>
                  <a:lnTo>
                    <a:pt x="1" y="0"/>
                  </a:lnTo>
                  <a:lnTo>
                    <a:pt x="26" y="0"/>
                  </a:lnTo>
                  <a:close/>
                </a:path>
              </a:pathLst>
            </a:custGeom>
            <a:solidFill>
              <a:srgbClr val="000000"/>
            </a:solidFill>
            <a:ln w="0">
              <a:solidFill>
                <a:srgbClr val="000000"/>
              </a:solidFill>
              <a:round/>
              <a:headEnd/>
              <a:tailEnd/>
            </a:ln>
          </p:spPr>
          <p:txBody>
            <a:bodyPr/>
            <a:lstStyle/>
            <a:p>
              <a:endParaRPr lang="en-US"/>
            </a:p>
          </p:txBody>
        </p:sp>
      </p:grpSp>
      <p:graphicFrame>
        <p:nvGraphicFramePr>
          <p:cNvPr id="6" name="Object 5"/>
          <p:cNvGraphicFramePr>
            <a:graphicFrameLocks noChangeAspect="1"/>
          </p:cNvGraphicFramePr>
          <p:nvPr>
            <p:extLst>
              <p:ext uri="{D42A27DB-BD31-4B8C-83A1-F6EECF244321}">
                <p14:modId xmlns:p14="http://schemas.microsoft.com/office/powerpoint/2010/main" val="369178999"/>
              </p:ext>
            </p:extLst>
          </p:nvPr>
        </p:nvGraphicFramePr>
        <p:xfrm>
          <a:off x="1371600" y="4038600"/>
          <a:ext cx="2057400" cy="685800"/>
        </p:xfrm>
        <a:graphic>
          <a:graphicData uri="http://schemas.openxmlformats.org/presentationml/2006/ole">
            <mc:AlternateContent xmlns:mc="http://schemas.openxmlformats.org/markup-compatibility/2006">
              <mc:Choice xmlns:v="urn:schemas-microsoft-com:vml" Requires="v">
                <p:oleObj spid="_x0000_s8411" name="Equation" r:id="rId4" imgW="1257300" imgH="419100" progId="Equation.DSMT4">
                  <p:embed/>
                </p:oleObj>
              </mc:Choice>
              <mc:Fallback>
                <p:oleObj name="Equation" r:id="rId4" imgW="1257300" imgH="419100" progId="Equation.DSMT4">
                  <p:embed/>
                  <p:pic>
                    <p:nvPicPr>
                      <p:cNvPr id="0" name=""/>
                      <p:cNvPicPr/>
                      <p:nvPr/>
                    </p:nvPicPr>
                    <p:blipFill>
                      <a:blip r:embed="rId5"/>
                      <a:stretch>
                        <a:fillRect/>
                      </a:stretch>
                    </p:blipFill>
                    <p:spPr>
                      <a:xfrm>
                        <a:off x="1371600" y="4038600"/>
                        <a:ext cx="20574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34860767"/>
              </p:ext>
            </p:extLst>
          </p:nvPr>
        </p:nvGraphicFramePr>
        <p:xfrm>
          <a:off x="5181600" y="3962400"/>
          <a:ext cx="990600" cy="695528"/>
        </p:xfrm>
        <a:graphic>
          <a:graphicData uri="http://schemas.openxmlformats.org/presentationml/2006/ole">
            <mc:AlternateContent xmlns:mc="http://schemas.openxmlformats.org/markup-compatibility/2006">
              <mc:Choice xmlns:v="urn:schemas-microsoft-com:vml" Requires="v">
                <p:oleObj spid="_x0000_s8412" name="Equation" r:id="rId6" imgW="596900" imgH="419100" progId="Equation.DSMT4">
                  <p:embed/>
                </p:oleObj>
              </mc:Choice>
              <mc:Fallback>
                <p:oleObj name="Equation" r:id="rId6" imgW="596900" imgH="419100" progId="Equation.DSMT4">
                  <p:embed/>
                  <p:pic>
                    <p:nvPicPr>
                      <p:cNvPr id="0" name=""/>
                      <p:cNvPicPr/>
                      <p:nvPr/>
                    </p:nvPicPr>
                    <p:blipFill>
                      <a:blip r:embed="rId7"/>
                      <a:stretch>
                        <a:fillRect/>
                      </a:stretch>
                    </p:blipFill>
                    <p:spPr>
                      <a:xfrm>
                        <a:off x="5181600" y="3962400"/>
                        <a:ext cx="990600" cy="695528"/>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63446733"/>
              </p:ext>
            </p:extLst>
          </p:nvPr>
        </p:nvGraphicFramePr>
        <p:xfrm>
          <a:off x="5410200" y="2063262"/>
          <a:ext cx="381000" cy="527538"/>
        </p:xfrm>
        <a:graphic>
          <a:graphicData uri="http://schemas.openxmlformats.org/presentationml/2006/ole">
            <mc:AlternateContent xmlns:mc="http://schemas.openxmlformats.org/markup-compatibility/2006">
              <mc:Choice xmlns:v="urn:schemas-microsoft-com:vml" Requires="v">
                <p:oleObj spid="_x0000_s8413" name="Equation" r:id="rId8" imgW="165100" imgH="228600" progId="Equation.DSMT4">
                  <p:embed/>
                </p:oleObj>
              </mc:Choice>
              <mc:Fallback>
                <p:oleObj name="Equation" r:id="rId8" imgW="165100" imgH="228600" progId="Equation.DSMT4">
                  <p:embed/>
                  <p:pic>
                    <p:nvPicPr>
                      <p:cNvPr id="0" name=""/>
                      <p:cNvPicPr/>
                      <p:nvPr/>
                    </p:nvPicPr>
                    <p:blipFill>
                      <a:blip r:embed="rId9"/>
                      <a:stretch>
                        <a:fillRect/>
                      </a:stretch>
                    </p:blipFill>
                    <p:spPr>
                      <a:xfrm>
                        <a:off x="5410200" y="2063262"/>
                        <a:ext cx="381000" cy="52753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Point </a:t>
            </a: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7891" name="Content Placeholder 2"/>
          <p:cNvSpPr>
            <a:spLocks noGrp="1"/>
          </p:cNvSpPr>
          <p:nvPr>
            <p:ph idx="1"/>
          </p:nvPr>
        </p:nvSpPr>
        <p:spPr>
          <a:xfrm>
            <a:off x="304800" y="1914525"/>
            <a:ext cx="4114800" cy="4530725"/>
          </a:xfrm>
        </p:spPr>
        <p:txBody>
          <a:bodyPr/>
          <a:lstStyle/>
          <a:p>
            <a:pPr marL="0" indent="0" eaLnBrk="1" hangingPunct="1">
              <a:buNone/>
            </a:pPr>
            <a:r>
              <a:rPr lang="en-US" altLang="en-US" sz="1800" dirty="0">
                <a:ea typeface="ＭＳ Ｐゴシック" charset="-128"/>
              </a:rPr>
              <a:t>In a study investigating how gender is related to perceptions of humor, 12 participants observed a videotape of a female comedian perform a one-minute comedy skit. </a:t>
            </a:r>
          </a:p>
          <a:p>
            <a:pPr lvl="1" eaLnBrk="1" hangingPunct="1"/>
            <a:r>
              <a:rPr lang="en-US" altLang="en-US" sz="1600" dirty="0"/>
              <a:t>The time spent laughing (in seconds) was recorded for each participant. </a:t>
            </a:r>
          </a:p>
          <a:p>
            <a:pPr lvl="1" eaLnBrk="1" hangingPunct="1"/>
            <a:r>
              <a:rPr lang="en-US" altLang="en-US" sz="1600" dirty="0"/>
              <a:t>The gender of the participant (male, female) is the dichotomous factor, and the time spent laughing during the skit is the continuous factor. </a:t>
            </a:r>
          </a:p>
          <a:p>
            <a:pPr lvl="1" eaLnBrk="1" hangingPunct="1"/>
            <a:r>
              <a:rPr lang="en-US" altLang="en-US" sz="1600" dirty="0"/>
              <a:t>Table 15.7 shows the results from this hypothetical study with Step 1 already completed</a:t>
            </a:r>
          </a:p>
        </p:txBody>
      </p:sp>
      <p:sp>
        <p:nvSpPr>
          <p:cNvPr id="378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A10DF55-1C7F-4E78-A7BA-C62F37894C1F}" type="slidenum">
              <a:rPr lang="en-US" altLang="en-US" smtClean="0">
                <a:solidFill>
                  <a:srgbClr val="898989"/>
                </a:solidFill>
              </a:rPr>
              <a:pPr eaLnBrk="1" hangingPunct="1"/>
              <a:t>31</a:t>
            </a:fld>
            <a:endParaRPr lang="en-US" altLang="en-US">
              <a:solidFill>
                <a:srgbClr val="898989"/>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05000"/>
            <a:ext cx="43434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Code the Dichotomous Factor</a:t>
            </a:r>
          </a:p>
        </p:txBody>
      </p:sp>
      <p:sp>
        <p:nvSpPr>
          <p:cNvPr id="3077" name="Content Placeholder 2"/>
          <p:cNvSpPr>
            <a:spLocks noGrp="1"/>
          </p:cNvSpPr>
          <p:nvPr>
            <p:ph idx="1"/>
          </p:nvPr>
        </p:nvSpPr>
        <p:spPr>
          <a:xfrm>
            <a:off x="914400" y="1828800"/>
            <a:ext cx="7848600" cy="4572000"/>
          </a:xfrm>
        </p:spPr>
        <p:txBody>
          <a:bodyPr/>
          <a:lstStyle/>
          <a:p>
            <a:pPr marL="0" indent="0" eaLnBrk="1" hangingPunct="1">
              <a:buNone/>
            </a:pPr>
            <a:r>
              <a:rPr lang="en-US" altLang="en-US" dirty="0">
                <a:ea typeface="ＭＳ Ｐゴシック" charset="-128"/>
              </a:rPr>
              <a:t>Step 1: Code the dichotomous factor</a:t>
            </a:r>
          </a:p>
          <a:p>
            <a:pPr lvl="1" eaLnBrk="1" hangingPunct="1"/>
            <a:r>
              <a:rPr lang="en-US" altLang="en-US" sz="2800" dirty="0"/>
              <a:t>Men are coded as 1 and women are coded as 2</a:t>
            </a:r>
          </a:p>
          <a:p>
            <a:pPr lvl="1" eaLnBrk="1" hangingPunct="1"/>
            <a:r>
              <a:rPr lang="en-US" altLang="en-US" sz="2800" dirty="0"/>
              <a:t>Proportion of men is       </a:t>
            </a:r>
          </a:p>
          <a:p>
            <a:pPr lvl="1" eaLnBrk="1" hangingPunct="1"/>
            <a:r>
              <a:rPr lang="en-US" altLang="en-US" sz="2800" dirty="0"/>
              <a:t>Proportion of women is </a:t>
            </a:r>
          </a:p>
          <a:p>
            <a:pPr lvl="1" eaLnBrk="1" hangingPunct="1"/>
            <a:r>
              <a:rPr lang="en-US" altLang="en-US" sz="2800" i="1" dirty="0"/>
              <a:t>p</a:t>
            </a:r>
            <a:r>
              <a:rPr lang="en-US" altLang="en-US" sz="2800" dirty="0"/>
              <a:t> and </a:t>
            </a:r>
            <a:r>
              <a:rPr lang="en-US" altLang="en-US" sz="2800" i="1" dirty="0"/>
              <a:t>q</a:t>
            </a:r>
            <a:r>
              <a:rPr lang="en-US" altLang="en-US" sz="2800" dirty="0"/>
              <a:t> should sum to 1.0</a:t>
            </a:r>
          </a:p>
        </p:txBody>
      </p:sp>
      <p:sp>
        <p:nvSpPr>
          <p:cNvPr id="307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95E615-6CC0-439E-8ABD-2A5987281A3E}" type="slidenum">
              <a:rPr lang="en-US" altLang="en-US" smtClean="0">
                <a:solidFill>
                  <a:srgbClr val="898989"/>
                </a:solidFill>
              </a:rPr>
              <a:pPr eaLnBrk="1" hangingPunct="1"/>
              <a:t>32</a:t>
            </a:fld>
            <a:endParaRPr lang="en-US" altLang="en-US">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83652297"/>
              </p:ext>
            </p:extLst>
          </p:nvPr>
        </p:nvGraphicFramePr>
        <p:xfrm>
          <a:off x="4953000" y="3276599"/>
          <a:ext cx="1219200" cy="588579"/>
        </p:xfrm>
        <a:graphic>
          <a:graphicData uri="http://schemas.openxmlformats.org/presentationml/2006/ole">
            <mc:AlternateContent xmlns:mc="http://schemas.openxmlformats.org/markup-compatibility/2006">
              <mc:Choice xmlns:v="urn:schemas-microsoft-com:vml" Requires="v">
                <p:oleObj spid="_x0000_s3234" name="Equation" r:id="rId4" imgW="736600" imgH="355600" progId="Equation.DSMT4">
                  <p:embed/>
                </p:oleObj>
              </mc:Choice>
              <mc:Fallback>
                <p:oleObj name="Equation" r:id="rId4" imgW="736600" imgH="355600" progId="Equation.DSMT4">
                  <p:embed/>
                  <p:pic>
                    <p:nvPicPr>
                      <p:cNvPr id="0" name=""/>
                      <p:cNvPicPr/>
                      <p:nvPr/>
                    </p:nvPicPr>
                    <p:blipFill>
                      <a:blip r:embed="rId5"/>
                      <a:stretch>
                        <a:fillRect/>
                      </a:stretch>
                    </p:blipFill>
                    <p:spPr>
                      <a:xfrm>
                        <a:off x="4953000" y="3276599"/>
                        <a:ext cx="1219200" cy="58857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19451261"/>
              </p:ext>
            </p:extLst>
          </p:nvPr>
        </p:nvGraphicFramePr>
        <p:xfrm>
          <a:off x="5486400" y="3962400"/>
          <a:ext cx="1295400" cy="329738"/>
        </p:xfrm>
        <a:graphic>
          <a:graphicData uri="http://schemas.openxmlformats.org/presentationml/2006/ole">
            <mc:AlternateContent xmlns:mc="http://schemas.openxmlformats.org/markup-compatibility/2006">
              <mc:Choice xmlns:v="urn:schemas-microsoft-com:vml" Requires="v">
                <p:oleObj spid="_x0000_s3235" name="Equation" r:id="rId6" imgW="698500" imgH="177800" progId="Equation.DSMT4">
                  <p:embed/>
                </p:oleObj>
              </mc:Choice>
              <mc:Fallback>
                <p:oleObj name="Equation" r:id="rId6" imgW="698500" imgH="177800" progId="Equation.DSMT4">
                  <p:embed/>
                  <p:pic>
                    <p:nvPicPr>
                      <p:cNvPr id="0" name=""/>
                      <p:cNvPicPr/>
                      <p:nvPr/>
                    </p:nvPicPr>
                    <p:blipFill>
                      <a:blip r:embed="rId7"/>
                      <a:stretch>
                        <a:fillRect/>
                      </a:stretch>
                    </p:blipFill>
                    <p:spPr>
                      <a:xfrm>
                        <a:off x="5486400" y="3962400"/>
                        <a:ext cx="1295400" cy="32973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z="2800" dirty="0">
                <a:ea typeface="ＭＳ Ｐゴシック" charset="-128"/>
              </a:rPr>
              <a:t>Example 15.3: </a:t>
            </a:r>
            <a:br>
              <a:rPr lang="en-US" altLang="en-US" sz="2800" dirty="0">
                <a:ea typeface="ＭＳ Ｐゴシック" charset="-128"/>
              </a:rPr>
            </a:br>
            <a:r>
              <a:rPr lang="en-US" altLang="en-US" sz="2800" dirty="0">
                <a:ea typeface="ＭＳ Ｐゴシック" charset="-128"/>
              </a:rPr>
              <a:t>Compute Preliminary Calculations</a:t>
            </a:r>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EA6255B-FF94-4C32-A815-9625007D39ED}" type="slidenum">
              <a:rPr lang="en-US" altLang="en-US" smtClean="0">
                <a:solidFill>
                  <a:srgbClr val="898989"/>
                </a:solidFill>
              </a:rPr>
              <a:pPr eaLnBrk="1" hangingPunct="1"/>
              <a:t>33</a:t>
            </a:fld>
            <a:endParaRPr lang="en-US" altLang="en-US">
              <a:solidFill>
                <a:srgbClr val="898989"/>
              </a:solidFill>
            </a:endParaRPr>
          </a:p>
        </p:txBody>
      </p:sp>
      <p:sp>
        <p:nvSpPr>
          <p:cNvPr id="7" name="Rectangle 6"/>
          <p:cNvSpPr/>
          <p:nvPr/>
        </p:nvSpPr>
        <p:spPr>
          <a:xfrm>
            <a:off x="228600" y="1828800"/>
            <a:ext cx="3581400" cy="1292662"/>
          </a:xfrm>
          <a:prstGeom prst="rect">
            <a:avLst/>
          </a:prstGeom>
        </p:spPr>
        <p:txBody>
          <a:bodyPr>
            <a:spAutoFit/>
          </a:bodyPr>
          <a:lstStyle/>
          <a:p>
            <a:pPr>
              <a:defRPr/>
            </a:pPr>
            <a:r>
              <a:rPr lang="en-US" sz="2600" dirty="0">
                <a:latin typeface="+mn-lt"/>
                <a:ea typeface="ＭＳ Ｐゴシック" pitchFamily="-112" charset="-128"/>
              </a:rPr>
              <a:t>Step 2: Compute preliminary calculations. </a:t>
            </a:r>
          </a:p>
        </p:txBody>
      </p:sp>
      <p:pic>
        <p:nvPicPr>
          <p:cNvPr id="2" name="Picture 1" descr="Privitera_2e_Table 15.8.pdf"/>
          <p:cNvPicPr>
            <a:picLocks noChangeAspect="1"/>
          </p:cNvPicPr>
          <p:nvPr/>
        </p:nvPicPr>
        <p:blipFill rotWithShape="1">
          <a:blip r:embed="rId3" cstate="email">
            <a:extLst>
              <a:ext uri="{28A0092B-C50C-407E-A947-70E740481C1C}">
                <a14:useLocalDpi xmlns:a14="http://schemas.microsoft.com/office/drawing/2010/main" val="0"/>
              </a:ext>
            </a:extLst>
          </a:blip>
          <a:srcRect b="3264"/>
          <a:stretch/>
        </p:blipFill>
        <p:spPr>
          <a:xfrm>
            <a:off x="3124200" y="1752600"/>
            <a:ext cx="4432300" cy="47053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838200"/>
            <a:ext cx="8458200" cy="838200"/>
          </a:xfrm>
        </p:spPr>
        <p:txBody>
          <a:bodyPr/>
          <a:lstStyle/>
          <a:p>
            <a:pPr eaLnBrk="1" hangingPunct="1"/>
            <a:r>
              <a:rPr lang="en-US" altLang="en-US" sz="2800" dirty="0">
                <a:ea typeface="ＭＳ Ｐゴシック" charset="-128"/>
              </a:rPr>
              <a:t>Example 15.3: Compute the Point </a:t>
            </a:r>
            <a:br>
              <a:rPr lang="en-US" altLang="en-US" sz="2800" dirty="0">
                <a:ea typeface="ＭＳ Ｐゴシック" charset="-128"/>
              </a:rPr>
            </a:br>
            <a:r>
              <a:rPr lang="en-US" altLang="en-US" sz="2800" dirty="0" err="1">
                <a:ea typeface="ＭＳ Ｐゴシック" charset="-128"/>
              </a:rPr>
              <a:t>Biserial</a:t>
            </a:r>
            <a:r>
              <a:rPr lang="en-US" altLang="en-US" sz="2800" dirty="0">
                <a:ea typeface="ＭＳ Ｐゴシック" charset="-128"/>
              </a:rPr>
              <a:t> Correlation Coefficient</a:t>
            </a:r>
          </a:p>
        </p:txBody>
      </p:sp>
      <p:sp>
        <p:nvSpPr>
          <p:cNvPr id="39939" name="Content Placeholder 2"/>
          <p:cNvSpPr>
            <a:spLocks noGrp="1"/>
          </p:cNvSpPr>
          <p:nvPr>
            <p:ph idx="1"/>
          </p:nvPr>
        </p:nvSpPr>
        <p:spPr>
          <a:xfrm>
            <a:off x="914400" y="1870075"/>
            <a:ext cx="3733800" cy="4530725"/>
          </a:xfrm>
        </p:spPr>
        <p:txBody>
          <a:bodyPr/>
          <a:lstStyle/>
          <a:p>
            <a:pPr marL="0" indent="0" eaLnBrk="1" hangingPunct="1">
              <a:buNone/>
            </a:pPr>
            <a:r>
              <a:rPr lang="en-US" altLang="en-US" sz="1800" dirty="0">
                <a:ea typeface="ＭＳ Ｐゴシック" charset="-128"/>
              </a:rPr>
              <a:t>Step 3: Compute the point </a:t>
            </a:r>
            <a:r>
              <a:rPr lang="en-US" altLang="en-US" sz="1800" dirty="0" err="1">
                <a:ea typeface="ＭＳ Ｐゴシック" charset="-128"/>
              </a:rPr>
              <a:t>biserial</a:t>
            </a:r>
            <a:r>
              <a:rPr lang="en-US" altLang="en-US" sz="1800" dirty="0">
                <a:ea typeface="ＭＳ Ｐゴシック" charset="-128"/>
              </a:rPr>
              <a:t> correlation coefficient   (     ): </a:t>
            </a:r>
          </a:p>
          <a:p>
            <a:pPr lvl="1" eaLnBrk="1" hangingPunct="1"/>
            <a:r>
              <a:rPr lang="en-US" altLang="en-US" sz="1600" dirty="0"/>
              <a:t>[1]                </a:t>
            </a:r>
          </a:p>
          <a:p>
            <a:pPr lvl="1" eaLnBrk="1" hangingPunct="1"/>
            <a:endParaRPr lang="en-US" altLang="en-US" sz="1600" dirty="0"/>
          </a:p>
          <a:p>
            <a:pPr lvl="1" eaLnBrk="1" hangingPunct="1"/>
            <a:endParaRPr lang="en-US" altLang="en-US" sz="1600" dirty="0"/>
          </a:p>
          <a:p>
            <a:pPr lvl="1" eaLnBrk="1" hangingPunct="1"/>
            <a:endParaRPr lang="en-US" altLang="en-US" sz="1600" dirty="0"/>
          </a:p>
          <a:p>
            <a:pPr lvl="1" eaLnBrk="1" hangingPunct="1"/>
            <a:r>
              <a:rPr lang="en-US" altLang="en-US" sz="1600" dirty="0"/>
              <a:t>[2]</a:t>
            </a:r>
          </a:p>
          <a:p>
            <a:pPr lvl="1" eaLnBrk="1" hangingPunct="1"/>
            <a:endParaRPr lang="en-US" altLang="en-US" sz="1600" dirty="0"/>
          </a:p>
          <a:p>
            <a:pPr lvl="1" eaLnBrk="1" hangingPunct="1"/>
            <a:endParaRPr lang="en-US" altLang="en-US" sz="1600" dirty="0"/>
          </a:p>
          <a:p>
            <a:pPr lvl="1" eaLnBrk="1" hangingPunct="1">
              <a:spcBef>
                <a:spcPts val="1225"/>
              </a:spcBef>
            </a:pPr>
            <a:r>
              <a:rPr lang="en-US" altLang="en-US" sz="1600" dirty="0"/>
              <a:t>The direction of the correlation is not meaningful because gender is dichotomous.</a:t>
            </a:r>
          </a:p>
          <a:p>
            <a:pPr lvl="1" eaLnBrk="1" hangingPunct="1">
              <a:buFont typeface="Wingdings" charset="2"/>
              <a:buNone/>
            </a:pPr>
            <a:r>
              <a:rPr lang="en-US" altLang="en-US" sz="1600" dirty="0"/>
              <a:t>                                      </a:t>
            </a:r>
          </a:p>
          <a:p>
            <a:pPr lvl="1" eaLnBrk="1" hangingPunct="1">
              <a:buFont typeface="Wingdings" charset="2"/>
              <a:buNone/>
            </a:pPr>
            <a:endParaRPr lang="en-US" altLang="en-US" sz="1600" dirty="0"/>
          </a:p>
          <a:p>
            <a:pPr lvl="1" eaLnBrk="1" hangingPunct="1">
              <a:buFont typeface="Wingdings" charset="2"/>
              <a:buNone/>
            </a:pPr>
            <a:r>
              <a:rPr lang="en-US" altLang="en-US" sz="1600" dirty="0"/>
              <a:t> </a:t>
            </a:r>
          </a:p>
        </p:txBody>
      </p:sp>
      <p:sp>
        <p:nvSpPr>
          <p:cNvPr id="39941" name="Content Placeholder 2"/>
          <p:cNvSpPr txBox="1">
            <a:spLocks/>
          </p:cNvSpPr>
          <p:nvPr/>
        </p:nvSpPr>
        <p:spPr bwMode="auto">
          <a:xfrm>
            <a:off x="4953000" y="1870075"/>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ts val="1225"/>
              </a:spcBef>
              <a:buClr>
                <a:schemeClr val="accent2"/>
              </a:buClr>
              <a:buFont typeface="Arial" charset="0"/>
              <a:buChar char="•"/>
            </a:pPr>
            <a:r>
              <a:rPr lang="en-US" altLang="en-US" sz="1600">
                <a:solidFill>
                  <a:schemeClr val="accent2"/>
                </a:solidFill>
              </a:rPr>
              <a:t>To test for significance, compute the two-independent sample t test (Chapter 9) by making each dichotomous factor (men, women) a separate group and duration of laughter the dependent variable in each group</a:t>
            </a:r>
          </a:p>
          <a:p>
            <a:pPr lvl="2" eaLnBrk="1" hangingPunct="1">
              <a:spcBef>
                <a:spcPts val="1225"/>
              </a:spcBef>
              <a:buClr>
                <a:schemeClr val="accent2"/>
              </a:buClr>
              <a:buFont typeface="Arial" charset="0"/>
              <a:buChar char="•"/>
            </a:pPr>
            <a:r>
              <a:rPr lang="en-US" altLang="en-US" sz="1400" i="1">
                <a:solidFill>
                  <a:srgbClr val="FF6600"/>
                </a:solidFill>
              </a:rPr>
              <a:t>t</a:t>
            </a:r>
            <a:r>
              <a:rPr lang="en-US" altLang="en-US" sz="1400">
                <a:solidFill>
                  <a:srgbClr val="FF6600"/>
                </a:solidFill>
              </a:rPr>
              <a:t> = .522, does not exceed critical value of ±2.228</a:t>
            </a:r>
            <a:endParaRPr lang="en-US" altLang="en-US" sz="1400" i="1">
              <a:solidFill>
                <a:srgbClr val="FF6600"/>
              </a:solidFill>
            </a:endParaRPr>
          </a:p>
          <a:p>
            <a:pPr lvl="1" eaLnBrk="1" hangingPunct="1">
              <a:spcBef>
                <a:spcPts val="1225"/>
              </a:spcBef>
              <a:buClr>
                <a:schemeClr val="accent2"/>
              </a:buClr>
              <a:buFont typeface="Arial" charset="0"/>
              <a:buChar char="•"/>
            </a:pPr>
            <a:r>
              <a:rPr lang="en-US" altLang="en-US" sz="1600">
                <a:solidFill>
                  <a:schemeClr val="accent2"/>
                </a:solidFill>
              </a:rPr>
              <a:t>Using the point biserial correlation coefficient, a correlation between gender and duration of laughter was not significant, p &gt; .05                                </a:t>
            </a:r>
            <a:r>
              <a:rPr lang="en-US" altLang="en-US"/>
              <a:t>  </a:t>
            </a:r>
          </a:p>
          <a:p>
            <a:pPr lvl="1">
              <a:spcBef>
                <a:spcPct val="20000"/>
              </a:spcBef>
              <a:buClr>
                <a:schemeClr val="accent1"/>
              </a:buClr>
              <a:buSzPct val="75000"/>
              <a:buFont typeface="Wingdings" charset="2"/>
              <a:buNone/>
            </a:pPr>
            <a:endParaRPr lang="en-US" altLang="en-US"/>
          </a:p>
          <a:p>
            <a:pPr lvl="1">
              <a:spcBef>
                <a:spcPct val="20000"/>
              </a:spcBef>
              <a:buClr>
                <a:schemeClr val="accent1"/>
              </a:buClr>
              <a:buSzPct val="75000"/>
              <a:buFont typeface="Wingdings" charset="2"/>
              <a:buNone/>
            </a:pPr>
            <a:r>
              <a:rPr lang="en-US" altLang="en-US"/>
              <a:t> </a:t>
            </a:r>
          </a:p>
        </p:txBody>
      </p:sp>
      <p:sp>
        <p:nvSpPr>
          <p:cNvPr id="39942"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03EB93D-60B5-4890-BE9F-9B3F8758ACA1}" type="slidenum">
              <a:rPr lang="en-US" altLang="en-US" smtClean="0">
                <a:solidFill>
                  <a:srgbClr val="898989"/>
                </a:solidFill>
              </a:rPr>
              <a:pPr eaLnBrk="1" hangingPunct="1"/>
              <a:t>34</a:t>
            </a:fld>
            <a:endParaRPr lang="en-US" altLang="en-US">
              <a:solidFill>
                <a:srgbClr val="898989"/>
              </a:solidFill>
            </a:endParaRPr>
          </a:p>
        </p:txBody>
      </p:sp>
      <p:grpSp>
        <p:nvGrpSpPr>
          <p:cNvPr id="2" name="Group 12"/>
          <p:cNvGrpSpPr>
            <a:grpSpLocks/>
          </p:cNvGrpSpPr>
          <p:nvPr/>
        </p:nvGrpSpPr>
        <p:grpSpPr bwMode="auto">
          <a:xfrm>
            <a:off x="3429000" y="2209800"/>
            <a:ext cx="304800" cy="206375"/>
            <a:chOff x="1554163" y="6257925"/>
            <a:chExt cx="304800" cy="206375"/>
          </a:xfrm>
        </p:grpSpPr>
        <p:sp>
          <p:nvSpPr>
            <p:cNvPr id="40019" name="Freeform 14"/>
            <p:cNvSpPr>
              <a:spLocks/>
            </p:cNvSpPr>
            <p:nvPr/>
          </p:nvSpPr>
          <p:spPr bwMode="auto">
            <a:xfrm>
              <a:off x="1554163" y="6257925"/>
              <a:ext cx="112713" cy="120650"/>
            </a:xfrm>
            <a:custGeom>
              <a:avLst/>
              <a:gdLst>
                <a:gd name="T0" fmla="*/ 2147483647 w 74"/>
                <a:gd name="T1" fmla="*/ 2147483647 h 79"/>
                <a:gd name="T2" fmla="*/ 2147483647 w 74"/>
                <a:gd name="T3" fmla="*/ 2147483647 h 79"/>
                <a:gd name="T4" fmla="*/ 2147483647 w 74"/>
                <a:gd name="T5" fmla="*/ 2147483647 h 79"/>
                <a:gd name="T6" fmla="*/ 2147483647 w 74"/>
                <a:gd name="T7" fmla="*/ 2147483647 h 79"/>
                <a:gd name="T8" fmla="*/ 2147483647 w 74"/>
                <a:gd name="T9" fmla="*/ 0 h 79"/>
                <a:gd name="T10" fmla="*/ 2147483647 w 74"/>
                <a:gd name="T11" fmla="*/ 0 h 79"/>
                <a:gd name="T12" fmla="*/ 2147483647 w 74"/>
                <a:gd name="T13" fmla="*/ 2147483647 h 79"/>
                <a:gd name="T14" fmla="*/ 2147483647 w 74"/>
                <a:gd name="T15" fmla="*/ 2147483647 h 79"/>
                <a:gd name="T16" fmla="*/ 2147483647 w 74"/>
                <a:gd name="T17" fmla="*/ 2147483647 h 79"/>
                <a:gd name="T18" fmla="*/ 2147483647 w 74"/>
                <a:gd name="T19" fmla="*/ 2147483647 h 79"/>
                <a:gd name="T20" fmla="*/ 2147483647 w 74"/>
                <a:gd name="T21" fmla="*/ 2147483647 h 79"/>
                <a:gd name="T22" fmla="*/ 2147483647 w 74"/>
                <a:gd name="T23" fmla="*/ 2147483647 h 79"/>
                <a:gd name="T24" fmla="*/ 2147483647 w 74"/>
                <a:gd name="T25" fmla="*/ 2147483647 h 79"/>
                <a:gd name="T26" fmla="*/ 2147483647 w 74"/>
                <a:gd name="T27" fmla="*/ 2147483647 h 79"/>
                <a:gd name="T28" fmla="*/ 2147483647 w 74"/>
                <a:gd name="T29" fmla="*/ 2147483647 h 79"/>
                <a:gd name="T30" fmla="*/ 2147483647 w 74"/>
                <a:gd name="T31" fmla="*/ 2147483647 h 79"/>
                <a:gd name="T32" fmla="*/ 2147483647 w 74"/>
                <a:gd name="T33" fmla="*/ 2147483647 h 79"/>
                <a:gd name="T34" fmla="*/ 2147483647 w 74"/>
                <a:gd name="T35" fmla="*/ 2147483647 h 79"/>
                <a:gd name="T36" fmla="*/ 2147483647 w 74"/>
                <a:gd name="T37" fmla="*/ 2147483647 h 79"/>
                <a:gd name="T38" fmla="*/ 2147483647 w 74"/>
                <a:gd name="T39" fmla="*/ 2147483647 h 79"/>
                <a:gd name="T40" fmla="*/ 2147483647 w 74"/>
                <a:gd name="T41" fmla="*/ 2147483647 h 79"/>
                <a:gd name="T42" fmla="*/ 2147483647 w 74"/>
                <a:gd name="T43" fmla="*/ 2147483647 h 79"/>
                <a:gd name="T44" fmla="*/ 2147483647 w 74"/>
                <a:gd name="T45" fmla="*/ 2147483647 h 79"/>
                <a:gd name="T46" fmla="*/ 2147483647 w 74"/>
                <a:gd name="T47" fmla="*/ 2147483647 h 79"/>
                <a:gd name="T48" fmla="*/ 2147483647 w 74"/>
                <a:gd name="T49" fmla="*/ 2147483647 h 79"/>
                <a:gd name="T50" fmla="*/ 2147483647 w 74"/>
                <a:gd name="T51" fmla="*/ 2147483647 h 79"/>
                <a:gd name="T52" fmla="*/ 2147483647 w 74"/>
                <a:gd name="T53" fmla="*/ 2147483647 h 79"/>
                <a:gd name="T54" fmla="*/ 2147483647 w 74"/>
                <a:gd name="T55" fmla="*/ 2147483647 h 79"/>
                <a:gd name="T56" fmla="*/ 2147483647 w 74"/>
                <a:gd name="T57" fmla="*/ 2147483647 h 79"/>
                <a:gd name="T58" fmla="*/ 2147483647 w 74"/>
                <a:gd name="T59" fmla="*/ 2147483647 h 79"/>
                <a:gd name="T60" fmla="*/ 2147483647 w 74"/>
                <a:gd name="T61" fmla="*/ 2147483647 h 79"/>
                <a:gd name="T62" fmla="*/ 0 w 74"/>
                <a:gd name="T63" fmla="*/ 2147483647 h 79"/>
                <a:gd name="T64" fmla="*/ 2147483647 w 74"/>
                <a:gd name="T65" fmla="*/ 2147483647 h 79"/>
                <a:gd name="T66" fmla="*/ 2147483647 w 74"/>
                <a:gd name="T67" fmla="*/ 2147483647 h 79"/>
                <a:gd name="T68" fmla="*/ 2147483647 w 74"/>
                <a:gd name="T69" fmla="*/ 2147483647 h 79"/>
                <a:gd name="T70" fmla="*/ 2147483647 w 74"/>
                <a:gd name="T71" fmla="*/ 0 h 79"/>
                <a:gd name="T72" fmla="*/ 2147483647 w 74"/>
                <a:gd name="T73" fmla="*/ 2147483647 h 79"/>
                <a:gd name="T74" fmla="*/ 2147483647 w 74"/>
                <a:gd name="T75" fmla="*/ 2147483647 h 79"/>
                <a:gd name="T76" fmla="*/ 2147483647 w 74"/>
                <a:gd name="T77" fmla="*/ 2147483647 h 79"/>
                <a:gd name="T78" fmla="*/ 2147483647 w 74"/>
                <a:gd name="T79" fmla="*/ 2147483647 h 79"/>
                <a:gd name="T80" fmla="*/ 2147483647 w 74"/>
                <a:gd name="T81" fmla="*/ 2147483647 h 79"/>
                <a:gd name="T82" fmla="*/ 2147483647 w 74"/>
                <a:gd name="T83" fmla="*/ 2147483647 h 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79"/>
                <a:gd name="T128" fmla="*/ 74 w 74"/>
                <a:gd name="T129" fmla="*/ 79 h 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79">
                  <a:moveTo>
                    <a:pt x="34" y="21"/>
                  </a:moveTo>
                  <a:lnTo>
                    <a:pt x="42" y="12"/>
                  </a:lnTo>
                  <a:lnTo>
                    <a:pt x="50" y="5"/>
                  </a:lnTo>
                  <a:lnTo>
                    <a:pt x="57" y="1"/>
                  </a:lnTo>
                  <a:lnTo>
                    <a:pt x="65" y="0"/>
                  </a:lnTo>
                  <a:lnTo>
                    <a:pt x="70" y="0"/>
                  </a:lnTo>
                  <a:lnTo>
                    <a:pt x="74" y="1"/>
                  </a:lnTo>
                  <a:lnTo>
                    <a:pt x="71" y="20"/>
                  </a:lnTo>
                  <a:lnTo>
                    <a:pt x="62" y="20"/>
                  </a:lnTo>
                  <a:lnTo>
                    <a:pt x="61" y="15"/>
                  </a:lnTo>
                  <a:lnTo>
                    <a:pt x="59" y="12"/>
                  </a:lnTo>
                  <a:lnTo>
                    <a:pt x="56" y="11"/>
                  </a:lnTo>
                  <a:lnTo>
                    <a:pt x="53" y="12"/>
                  </a:lnTo>
                  <a:lnTo>
                    <a:pt x="49" y="14"/>
                  </a:lnTo>
                  <a:lnTo>
                    <a:pt x="46" y="17"/>
                  </a:lnTo>
                  <a:lnTo>
                    <a:pt x="41" y="21"/>
                  </a:lnTo>
                  <a:lnTo>
                    <a:pt x="35" y="32"/>
                  </a:lnTo>
                  <a:lnTo>
                    <a:pt x="32" y="37"/>
                  </a:lnTo>
                  <a:lnTo>
                    <a:pt x="30" y="44"/>
                  </a:lnTo>
                  <a:lnTo>
                    <a:pt x="22" y="79"/>
                  </a:lnTo>
                  <a:lnTo>
                    <a:pt x="8" y="79"/>
                  </a:lnTo>
                  <a:lnTo>
                    <a:pt x="20" y="27"/>
                  </a:lnTo>
                  <a:lnTo>
                    <a:pt x="21" y="23"/>
                  </a:lnTo>
                  <a:lnTo>
                    <a:pt x="22" y="20"/>
                  </a:lnTo>
                  <a:lnTo>
                    <a:pt x="22" y="15"/>
                  </a:lnTo>
                  <a:lnTo>
                    <a:pt x="21" y="11"/>
                  </a:lnTo>
                  <a:lnTo>
                    <a:pt x="18" y="9"/>
                  </a:lnTo>
                  <a:lnTo>
                    <a:pt x="15" y="10"/>
                  </a:lnTo>
                  <a:lnTo>
                    <a:pt x="12" y="11"/>
                  </a:lnTo>
                  <a:lnTo>
                    <a:pt x="9" y="14"/>
                  </a:lnTo>
                  <a:lnTo>
                    <a:pt x="5" y="19"/>
                  </a:lnTo>
                  <a:lnTo>
                    <a:pt x="0" y="14"/>
                  </a:lnTo>
                  <a:lnTo>
                    <a:pt x="7" y="8"/>
                  </a:lnTo>
                  <a:lnTo>
                    <a:pt x="12" y="3"/>
                  </a:lnTo>
                  <a:lnTo>
                    <a:pt x="18" y="1"/>
                  </a:lnTo>
                  <a:lnTo>
                    <a:pt x="24" y="0"/>
                  </a:lnTo>
                  <a:lnTo>
                    <a:pt x="28" y="1"/>
                  </a:lnTo>
                  <a:lnTo>
                    <a:pt x="32" y="3"/>
                  </a:lnTo>
                  <a:lnTo>
                    <a:pt x="34" y="7"/>
                  </a:lnTo>
                  <a:lnTo>
                    <a:pt x="35" y="12"/>
                  </a:lnTo>
                  <a:lnTo>
                    <a:pt x="33" y="20"/>
                  </a:lnTo>
                  <a:lnTo>
                    <a:pt x="34" y="21"/>
                  </a:lnTo>
                  <a:close/>
                </a:path>
              </a:pathLst>
            </a:custGeom>
            <a:solidFill>
              <a:srgbClr val="000000"/>
            </a:solidFill>
            <a:ln w="0">
              <a:solidFill>
                <a:srgbClr val="000000"/>
              </a:solidFill>
              <a:round/>
              <a:headEnd/>
              <a:tailEnd/>
            </a:ln>
          </p:spPr>
          <p:txBody>
            <a:bodyPr/>
            <a:lstStyle/>
            <a:p>
              <a:endParaRPr lang="en-US"/>
            </a:p>
          </p:txBody>
        </p:sp>
        <p:sp>
          <p:nvSpPr>
            <p:cNvPr id="40020" name="Freeform 15"/>
            <p:cNvSpPr>
              <a:spLocks noEditPoints="1"/>
            </p:cNvSpPr>
            <p:nvPr/>
          </p:nvSpPr>
          <p:spPr bwMode="auto">
            <a:xfrm>
              <a:off x="1649413" y="6305550"/>
              <a:ext cx="209550" cy="158750"/>
            </a:xfrm>
            <a:custGeom>
              <a:avLst/>
              <a:gdLst>
                <a:gd name="T0" fmla="*/ 2147483647 w 138"/>
                <a:gd name="T1" fmla="*/ 2147483647 h 104"/>
                <a:gd name="T2" fmla="*/ 2147483647 w 138"/>
                <a:gd name="T3" fmla="*/ 2147483647 h 104"/>
                <a:gd name="T4" fmla="*/ 2147483647 w 138"/>
                <a:gd name="T5" fmla="*/ 2147483647 h 104"/>
                <a:gd name="T6" fmla="*/ 2147483647 w 138"/>
                <a:gd name="T7" fmla="*/ 2147483647 h 104"/>
                <a:gd name="T8" fmla="*/ 2147483647 w 138"/>
                <a:gd name="T9" fmla="*/ 2147483647 h 104"/>
                <a:gd name="T10" fmla="*/ 2147483647 w 138"/>
                <a:gd name="T11" fmla="*/ 2147483647 h 104"/>
                <a:gd name="T12" fmla="*/ 2147483647 w 138"/>
                <a:gd name="T13" fmla="*/ 2147483647 h 104"/>
                <a:gd name="T14" fmla="*/ 2147483647 w 138"/>
                <a:gd name="T15" fmla="*/ 2147483647 h 104"/>
                <a:gd name="T16" fmla="*/ 2147483647 w 138"/>
                <a:gd name="T17" fmla="*/ 2147483647 h 104"/>
                <a:gd name="T18" fmla="*/ 2147483647 w 138"/>
                <a:gd name="T19" fmla="*/ 2147483647 h 104"/>
                <a:gd name="T20" fmla="*/ 2147483647 w 138"/>
                <a:gd name="T21" fmla="*/ 2147483647 h 104"/>
                <a:gd name="T22" fmla="*/ 2147483647 w 138"/>
                <a:gd name="T23" fmla="*/ 2147483647 h 104"/>
                <a:gd name="T24" fmla="*/ 2147483647 w 138"/>
                <a:gd name="T25" fmla="*/ 2147483647 h 104"/>
                <a:gd name="T26" fmla="*/ 2147483647 w 138"/>
                <a:gd name="T27" fmla="*/ 2147483647 h 104"/>
                <a:gd name="T28" fmla="*/ 2147483647 w 138"/>
                <a:gd name="T29" fmla="*/ 2147483647 h 104"/>
                <a:gd name="T30" fmla="*/ 2147483647 w 138"/>
                <a:gd name="T31" fmla="*/ 2147483647 h 104"/>
                <a:gd name="T32" fmla="*/ 2147483647 w 138"/>
                <a:gd name="T33" fmla="*/ 2147483647 h 104"/>
                <a:gd name="T34" fmla="*/ 2147483647 w 138"/>
                <a:gd name="T35" fmla="*/ 2147483647 h 104"/>
                <a:gd name="T36" fmla="*/ 2147483647 w 138"/>
                <a:gd name="T37" fmla="*/ 2147483647 h 104"/>
                <a:gd name="T38" fmla="*/ 2147483647 w 138"/>
                <a:gd name="T39" fmla="*/ 2147483647 h 104"/>
                <a:gd name="T40" fmla="*/ 2147483647 w 138"/>
                <a:gd name="T41" fmla="*/ 2147483647 h 104"/>
                <a:gd name="T42" fmla="*/ 2147483647 w 138"/>
                <a:gd name="T43" fmla="*/ 2147483647 h 104"/>
                <a:gd name="T44" fmla="*/ 2147483647 w 138"/>
                <a:gd name="T45" fmla="*/ 2147483647 h 104"/>
                <a:gd name="T46" fmla="*/ 2147483647 w 138"/>
                <a:gd name="T47" fmla="*/ 2147483647 h 104"/>
                <a:gd name="T48" fmla="*/ 2147483647 w 138"/>
                <a:gd name="T49" fmla="*/ 2147483647 h 104"/>
                <a:gd name="T50" fmla="*/ 2147483647 w 138"/>
                <a:gd name="T51" fmla="*/ 2147483647 h 104"/>
                <a:gd name="T52" fmla="*/ 2147483647 w 138"/>
                <a:gd name="T53" fmla="*/ 2147483647 h 104"/>
                <a:gd name="T54" fmla="*/ 2147483647 w 138"/>
                <a:gd name="T55" fmla="*/ 2147483647 h 104"/>
                <a:gd name="T56" fmla="*/ 2147483647 w 138"/>
                <a:gd name="T57" fmla="*/ 2147483647 h 104"/>
                <a:gd name="T58" fmla="*/ 2147483647 w 138"/>
                <a:gd name="T59" fmla="*/ 2147483647 h 104"/>
                <a:gd name="T60" fmla="*/ 2147483647 w 138"/>
                <a:gd name="T61" fmla="*/ 2147483647 h 104"/>
                <a:gd name="T62" fmla="*/ 2147483647 w 138"/>
                <a:gd name="T63" fmla="*/ 2147483647 h 104"/>
                <a:gd name="T64" fmla="*/ 2147483647 w 138"/>
                <a:gd name="T65" fmla="*/ 2147483647 h 104"/>
                <a:gd name="T66" fmla="*/ 2147483647 w 138"/>
                <a:gd name="T67" fmla="*/ 2147483647 h 104"/>
                <a:gd name="T68" fmla="*/ 2147483647 w 138"/>
                <a:gd name="T69" fmla="*/ 2147483647 h 104"/>
                <a:gd name="T70" fmla="*/ 2147483647 w 138"/>
                <a:gd name="T71" fmla="*/ 2147483647 h 104"/>
                <a:gd name="T72" fmla="*/ 2147483647 w 138"/>
                <a:gd name="T73" fmla="*/ 2147483647 h 104"/>
                <a:gd name="T74" fmla="*/ 2147483647 w 138"/>
                <a:gd name="T75" fmla="*/ 2147483647 h 104"/>
                <a:gd name="T76" fmla="*/ 2147483647 w 138"/>
                <a:gd name="T77" fmla="*/ 2147483647 h 104"/>
                <a:gd name="T78" fmla="*/ 2147483647 w 138"/>
                <a:gd name="T79" fmla="*/ 2147483647 h 104"/>
                <a:gd name="T80" fmla="*/ 2147483647 w 138"/>
                <a:gd name="T81" fmla="*/ 2147483647 h 104"/>
                <a:gd name="T82" fmla="*/ 2147483647 w 138"/>
                <a:gd name="T83" fmla="*/ 2147483647 h 104"/>
                <a:gd name="T84" fmla="*/ 2147483647 w 138"/>
                <a:gd name="T85" fmla="*/ 2147483647 h 1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8"/>
                <a:gd name="T130" fmla="*/ 0 h 104"/>
                <a:gd name="T131" fmla="*/ 138 w 138"/>
                <a:gd name="T132" fmla="*/ 104 h 1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8" h="104">
                  <a:moveTo>
                    <a:pt x="16" y="43"/>
                  </a:moveTo>
                  <a:lnTo>
                    <a:pt x="17" y="37"/>
                  </a:lnTo>
                  <a:lnTo>
                    <a:pt x="18" y="33"/>
                  </a:lnTo>
                  <a:lnTo>
                    <a:pt x="17" y="30"/>
                  </a:lnTo>
                  <a:lnTo>
                    <a:pt x="14" y="29"/>
                  </a:lnTo>
                  <a:lnTo>
                    <a:pt x="12" y="30"/>
                  </a:lnTo>
                  <a:lnTo>
                    <a:pt x="10" y="31"/>
                  </a:lnTo>
                  <a:lnTo>
                    <a:pt x="7" y="33"/>
                  </a:lnTo>
                  <a:lnTo>
                    <a:pt x="4" y="36"/>
                  </a:lnTo>
                  <a:lnTo>
                    <a:pt x="0" y="32"/>
                  </a:lnTo>
                  <a:lnTo>
                    <a:pt x="5" y="27"/>
                  </a:lnTo>
                  <a:lnTo>
                    <a:pt x="10" y="24"/>
                  </a:lnTo>
                  <a:lnTo>
                    <a:pt x="14" y="22"/>
                  </a:lnTo>
                  <a:lnTo>
                    <a:pt x="19" y="21"/>
                  </a:lnTo>
                  <a:lnTo>
                    <a:pt x="23" y="22"/>
                  </a:lnTo>
                  <a:lnTo>
                    <a:pt x="26" y="24"/>
                  </a:lnTo>
                  <a:lnTo>
                    <a:pt x="27" y="27"/>
                  </a:lnTo>
                  <a:lnTo>
                    <a:pt x="28" y="31"/>
                  </a:lnTo>
                  <a:lnTo>
                    <a:pt x="28" y="34"/>
                  </a:lnTo>
                  <a:lnTo>
                    <a:pt x="27" y="36"/>
                  </a:lnTo>
                  <a:lnTo>
                    <a:pt x="28" y="37"/>
                  </a:lnTo>
                  <a:lnTo>
                    <a:pt x="34" y="30"/>
                  </a:lnTo>
                  <a:lnTo>
                    <a:pt x="39" y="25"/>
                  </a:lnTo>
                  <a:lnTo>
                    <a:pt x="45" y="22"/>
                  </a:lnTo>
                  <a:lnTo>
                    <a:pt x="51" y="21"/>
                  </a:lnTo>
                  <a:lnTo>
                    <a:pt x="57" y="22"/>
                  </a:lnTo>
                  <a:lnTo>
                    <a:pt x="62" y="26"/>
                  </a:lnTo>
                  <a:lnTo>
                    <a:pt x="64" y="32"/>
                  </a:lnTo>
                  <a:lnTo>
                    <a:pt x="65" y="41"/>
                  </a:lnTo>
                  <a:lnTo>
                    <a:pt x="65" y="49"/>
                  </a:lnTo>
                  <a:lnTo>
                    <a:pt x="63" y="57"/>
                  </a:lnTo>
                  <a:lnTo>
                    <a:pt x="56" y="70"/>
                  </a:lnTo>
                  <a:lnTo>
                    <a:pt x="51" y="75"/>
                  </a:lnTo>
                  <a:lnTo>
                    <a:pt x="45" y="79"/>
                  </a:lnTo>
                  <a:lnTo>
                    <a:pt x="39" y="81"/>
                  </a:lnTo>
                  <a:lnTo>
                    <a:pt x="33" y="82"/>
                  </a:lnTo>
                  <a:lnTo>
                    <a:pt x="25" y="81"/>
                  </a:lnTo>
                  <a:lnTo>
                    <a:pt x="19" y="79"/>
                  </a:lnTo>
                  <a:lnTo>
                    <a:pt x="18" y="84"/>
                  </a:lnTo>
                  <a:lnTo>
                    <a:pt x="17" y="89"/>
                  </a:lnTo>
                  <a:lnTo>
                    <a:pt x="16" y="93"/>
                  </a:lnTo>
                  <a:lnTo>
                    <a:pt x="15" y="96"/>
                  </a:lnTo>
                  <a:lnTo>
                    <a:pt x="16" y="98"/>
                  </a:lnTo>
                  <a:lnTo>
                    <a:pt x="17" y="99"/>
                  </a:lnTo>
                  <a:lnTo>
                    <a:pt x="19" y="100"/>
                  </a:lnTo>
                  <a:lnTo>
                    <a:pt x="23" y="100"/>
                  </a:lnTo>
                  <a:lnTo>
                    <a:pt x="23" y="104"/>
                  </a:lnTo>
                  <a:lnTo>
                    <a:pt x="2" y="104"/>
                  </a:lnTo>
                  <a:lnTo>
                    <a:pt x="16" y="43"/>
                  </a:lnTo>
                  <a:close/>
                  <a:moveTo>
                    <a:pt x="24" y="56"/>
                  </a:moveTo>
                  <a:lnTo>
                    <a:pt x="23" y="62"/>
                  </a:lnTo>
                  <a:lnTo>
                    <a:pt x="22" y="67"/>
                  </a:lnTo>
                  <a:lnTo>
                    <a:pt x="23" y="72"/>
                  </a:lnTo>
                  <a:lnTo>
                    <a:pt x="25" y="74"/>
                  </a:lnTo>
                  <a:lnTo>
                    <a:pt x="28" y="76"/>
                  </a:lnTo>
                  <a:lnTo>
                    <a:pt x="32" y="76"/>
                  </a:lnTo>
                  <a:lnTo>
                    <a:pt x="38" y="75"/>
                  </a:lnTo>
                  <a:lnTo>
                    <a:pt x="44" y="71"/>
                  </a:lnTo>
                  <a:lnTo>
                    <a:pt x="48" y="65"/>
                  </a:lnTo>
                  <a:lnTo>
                    <a:pt x="51" y="57"/>
                  </a:lnTo>
                  <a:lnTo>
                    <a:pt x="53" y="49"/>
                  </a:lnTo>
                  <a:lnTo>
                    <a:pt x="54" y="41"/>
                  </a:lnTo>
                  <a:lnTo>
                    <a:pt x="53" y="36"/>
                  </a:lnTo>
                  <a:lnTo>
                    <a:pt x="52" y="32"/>
                  </a:lnTo>
                  <a:lnTo>
                    <a:pt x="50" y="30"/>
                  </a:lnTo>
                  <a:lnTo>
                    <a:pt x="46" y="29"/>
                  </a:lnTo>
                  <a:lnTo>
                    <a:pt x="43" y="30"/>
                  </a:lnTo>
                  <a:lnTo>
                    <a:pt x="40" y="31"/>
                  </a:lnTo>
                  <a:lnTo>
                    <a:pt x="33" y="37"/>
                  </a:lnTo>
                  <a:lnTo>
                    <a:pt x="30" y="41"/>
                  </a:lnTo>
                  <a:lnTo>
                    <a:pt x="28" y="45"/>
                  </a:lnTo>
                  <a:lnTo>
                    <a:pt x="26" y="50"/>
                  </a:lnTo>
                  <a:lnTo>
                    <a:pt x="24" y="56"/>
                  </a:lnTo>
                  <a:close/>
                  <a:moveTo>
                    <a:pt x="101" y="34"/>
                  </a:moveTo>
                  <a:lnTo>
                    <a:pt x="102" y="35"/>
                  </a:lnTo>
                  <a:lnTo>
                    <a:pt x="107" y="29"/>
                  </a:lnTo>
                  <a:lnTo>
                    <a:pt x="113" y="24"/>
                  </a:lnTo>
                  <a:lnTo>
                    <a:pt x="118" y="22"/>
                  </a:lnTo>
                  <a:lnTo>
                    <a:pt x="123" y="21"/>
                  </a:lnTo>
                  <a:lnTo>
                    <a:pt x="130" y="22"/>
                  </a:lnTo>
                  <a:lnTo>
                    <a:pt x="134" y="26"/>
                  </a:lnTo>
                  <a:lnTo>
                    <a:pt x="137" y="32"/>
                  </a:lnTo>
                  <a:lnTo>
                    <a:pt x="138" y="41"/>
                  </a:lnTo>
                  <a:lnTo>
                    <a:pt x="137" y="49"/>
                  </a:lnTo>
                  <a:lnTo>
                    <a:pt x="135" y="57"/>
                  </a:lnTo>
                  <a:lnTo>
                    <a:pt x="128" y="70"/>
                  </a:lnTo>
                  <a:lnTo>
                    <a:pt x="123" y="75"/>
                  </a:lnTo>
                  <a:lnTo>
                    <a:pt x="118" y="79"/>
                  </a:lnTo>
                  <a:lnTo>
                    <a:pt x="112" y="81"/>
                  </a:lnTo>
                  <a:lnTo>
                    <a:pt x="105" y="82"/>
                  </a:lnTo>
                  <a:lnTo>
                    <a:pt x="97" y="81"/>
                  </a:lnTo>
                  <a:lnTo>
                    <a:pt x="90" y="78"/>
                  </a:lnTo>
                  <a:lnTo>
                    <a:pt x="87" y="80"/>
                  </a:lnTo>
                  <a:lnTo>
                    <a:pt x="84" y="82"/>
                  </a:lnTo>
                  <a:lnTo>
                    <a:pt x="82" y="82"/>
                  </a:lnTo>
                  <a:lnTo>
                    <a:pt x="80" y="81"/>
                  </a:lnTo>
                  <a:lnTo>
                    <a:pt x="94" y="18"/>
                  </a:lnTo>
                  <a:lnTo>
                    <a:pt x="95" y="13"/>
                  </a:lnTo>
                  <a:lnTo>
                    <a:pt x="95" y="9"/>
                  </a:lnTo>
                  <a:lnTo>
                    <a:pt x="95" y="7"/>
                  </a:lnTo>
                  <a:lnTo>
                    <a:pt x="94" y="6"/>
                  </a:lnTo>
                  <a:lnTo>
                    <a:pt x="91" y="5"/>
                  </a:lnTo>
                  <a:lnTo>
                    <a:pt x="88" y="5"/>
                  </a:lnTo>
                  <a:lnTo>
                    <a:pt x="89" y="1"/>
                  </a:lnTo>
                  <a:lnTo>
                    <a:pt x="105" y="0"/>
                  </a:lnTo>
                  <a:lnTo>
                    <a:pt x="109" y="0"/>
                  </a:lnTo>
                  <a:lnTo>
                    <a:pt x="101" y="34"/>
                  </a:lnTo>
                  <a:close/>
                  <a:moveTo>
                    <a:pt x="97" y="56"/>
                  </a:moveTo>
                  <a:lnTo>
                    <a:pt x="96" y="62"/>
                  </a:lnTo>
                  <a:lnTo>
                    <a:pt x="95" y="67"/>
                  </a:lnTo>
                  <a:lnTo>
                    <a:pt x="95" y="72"/>
                  </a:lnTo>
                  <a:lnTo>
                    <a:pt x="97" y="74"/>
                  </a:lnTo>
                  <a:lnTo>
                    <a:pt x="100" y="76"/>
                  </a:lnTo>
                  <a:lnTo>
                    <a:pt x="104" y="76"/>
                  </a:lnTo>
                  <a:lnTo>
                    <a:pt x="109" y="75"/>
                  </a:lnTo>
                  <a:lnTo>
                    <a:pt x="113" y="73"/>
                  </a:lnTo>
                  <a:lnTo>
                    <a:pt x="117" y="70"/>
                  </a:lnTo>
                  <a:lnTo>
                    <a:pt x="120" y="65"/>
                  </a:lnTo>
                  <a:lnTo>
                    <a:pt x="125" y="54"/>
                  </a:lnTo>
                  <a:lnTo>
                    <a:pt x="126" y="41"/>
                  </a:lnTo>
                  <a:lnTo>
                    <a:pt x="126" y="36"/>
                  </a:lnTo>
                  <a:lnTo>
                    <a:pt x="124" y="32"/>
                  </a:lnTo>
                  <a:lnTo>
                    <a:pt x="122" y="30"/>
                  </a:lnTo>
                  <a:lnTo>
                    <a:pt x="119" y="29"/>
                  </a:lnTo>
                  <a:lnTo>
                    <a:pt x="113" y="31"/>
                  </a:lnTo>
                  <a:lnTo>
                    <a:pt x="107" y="36"/>
                  </a:lnTo>
                  <a:lnTo>
                    <a:pt x="101" y="44"/>
                  </a:lnTo>
                  <a:lnTo>
                    <a:pt x="97" y="56"/>
                  </a:lnTo>
                  <a:close/>
                </a:path>
              </a:pathLst>
            </a:custGeom>
            <a:solidFill>
              <a:srgbClr val="000000"/>
            </a:solidFill>
            <a:ln w="0">
              <a:solidFill>
                <a:srgbClr val="000000"/>
              </a:solidFill>
              <a:round/>
              <a:headEnd/>
              <a:tailEnd/>
            </a:ln>
          </p:spPr>
          <p:txBody>
            <a:bodyPr/>
            <a:lstStyle/>
            <a:p>
              <a:endParaRPr lang="en-US"/>
            </a:p>
          </p:txBody>
        </p:sp>
      </p:grpSp>
      <p:graphicFrame>
        <p:nvGraphicFramePr>
          <p:cNvPr id="3" name="Object 2"/>
          <p:cNvGraphicFramePr>
            <a:graphicFrameLocks noChangeAspect="1"/>
          </p:cNvGraphicFramePr>
          <p:nvPr>
            <p:extLst>
              <p:ext uri="{D42A27DB-BD31-4B8C-83A1-F6EECF244321}">
                <p14:modId xmlns:p14="http://schemas.microsoft.com/office/powerpoint/2010/main" val="2382393639"/>
              </p:ext>
            </p:extLst>
          </p:nvPr>
        </p:nvGraphicFramePr>
        <p:xfrm>
          <a:off x="1447800" y="2819400"/>
          <a:ext cx="2209800" cy="578757"/>
        </p:xfrm>
        <a:graphic>
          <a:graphicData uri="http://schemas.openxmlformats.org/presentationml/2006/ole">
            <mc:AlternateContent xmlns:mc="http://schemas.openxmlformats.org/markup-compatibility/2006">
              <mc:Choice xmlns:v="urn:schemas-microsoft-com:vml" Requires="v">
                <p:oleObj spid="_x0000_s9365" name="Equation" r:id="rId4" imgW="1600200" imgH="419100" progId="Equation.DSMT4">
                  <p:embed/>
                </p:oleObj>
              </mc:Choice>
              <mc:Fallback>
                <p:oleObj name="Equation" r:id="rId4" imgW="1600200" imgH="419100" progId="Equation.DSMT4">
                  <p:embed/>
                  <p:pic>
                    <p:nvPicPr>
                      <p:cNvPr id="0" name=""/>
                      <p:cNvPicPr/>
                      <p:nvPr/>
                    </p:nvPicPr>
                    <p:blipFill>
                      <a:blip r:embed="rId5"/>
                      <a:stretch>
                        <a:fillRect/>
                      </a:stretch>
                    </p:blipFill>
                    <p:spPr>
                      <a:xfrm>
                        <a:off x="1447800" y="2819400"/>
                        <a:ext cx="2209800" cy="57875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82468417"/>
              </p:ext>
            </p:extLst>
          </p:nvPr>
        </p:nvGraphicFramePr>
        <p:xfrm>
          <a:off x="1524000" y="4114799"/>
          <a:ext cx="3581400" cy="496581"/>
        </p:xfrm>
        <a:graphic>
          <a:graphicData uri="http://schemas.openxmlformats.org/presentationml/2006/ole">
            <mc:AlternateContent xmlns:mc="http://schemas.openxmlformats.org/markup-compatibility/2006">
              <mc:Choice xmlns:v="urn:schemas-microsoft-com:vml" Requires="v">
                <p:oleObj spid="_x0000_s9366" name="Equation" r:id="rId6" imgW="3022600" imgH="419100" progId="Equation.DSMT4">
                  <p:embed/>
                </p:oleObj>
              </mc:Choice>
              <mc:Fallback>
                <p:oleObj name="Equation" r:id="rId6" imgW="3022600" imgH="419100" progId="Equation.DSMT4">
                  <p:embed/>
                  <p:pic>
                    <p:nvPicPr>
                      <p:cNvPr id="0" name=""/>
                      <p:cNvPicPr/>
                      <p:nvPr/>
                    </p:nvPicPr>
                    <p:blipFill>
                      <a:blip r:embed="rId7"/>
                      <a:stretch>
                        <a:fillRect/>
                      </a:stretch>
                    </p:blipFill>
                    <p:spPr>
                      <a:xfrm>
                        <a:off x="1524000" y="4114799"/>
                        <a:ext cx="3581400" cy="496581"/>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035BCF-87C6-6646-A421-D60C0B692C3E}"/>
              </a:ext>
            </a:extLst>
          </p:cNvPr>
          <p:cNvSpPr>
            <a:spLocks noGrp="1"/>
          </p:cNvSpPr>
          <p:nvPr>
            <p:ph type="title"/>
          </p:nvPr>
        </p:nvSpPr>
        <p:spPr/>
        <p:txBody>
          <a:bodyPr/>
          <a:lstStyle/>
          <a:p>
            <a:r>
              <a:rPr lang="en-US" altLang="en-US" dirty="0" err="1">
                <a:ea typeface="ＭＳ Ｐゴシック" charset="-128"/>
              </a:rPr>
              <a:t>Biserial</a:t>
            </a:r>
            <a:r>
              <a:rPr lang="en-US" altLang="en-US" dirty="0">
                <a:ea typeface="ＭＳ Ｐゴシック" charset="-128"/>
              </a:rPr>
              <a:t>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a16="http://schemas.microsoft.com/office/drawing/2014/main" xmlns="" id="{815EFA95-D049-1142-B0EB-530A7E81DCDC}"/>
              </a:ext>
            </a:extLst>
          </p:cNvPr>
          <p:cNvSpPr>
            <a:spLocks noGrp="1"/>
          </p:cNvSpPr>
          <p:nvPr>
            <p:ph idx="1"/>
          </p:nvPr>
        </p:nvSpPr>
        <p:spPr/>
        <p:txBody>
          <a:bodyPr/>
          <a:lstStyle/>
          <a:p>
            <a:r>
              <a:rPr lang="en-US" dirty="0"/>
              <a:t>#</a:t>
            </a:r>
            <a:r>
              <a:rPr lang="en-US" dirty="0" err="1"/>
              <a:t>install.packages</a:t>
            </a:r>
            <a:r>
              <a:rPr lang="en-US" dirty="0"/>
              <a:t>("</a:t>
            </a:r>
            <a:r>
              <a:rPr lang="en-US" dirty="0" err="1"/>
              <a:t>ltm</a:t>
            </a:r>
            <a:r>
              <a:rPr lang="en-US" dirty="0"/>
              <a:t>")</a:t>
            </a:r>
          </a:p>
          <a:p>
            <a:r>
              <a:rPr lang="en-US" dirty="0"/>
              <a:t>library(</a:t>
            </a:r>
            <a:r>
              <a:rPr lang="en-US" dirty="0" err="1"/>
              <a:t>ltm</a:t>
            </a:r>
            <a:r>
              <a:rPr lang="en-US" dirty="0"/>
              <a:t>)</a:t>
            </a:r>
          </a:p>
          <a:p>
            <a:endParaRPr lang="en-US" dirty="0"/>
          </a:p>
          <a:p>
            <a:r>
              <a:rPr lang="en-US" dirty="0"/>
              <a:t>sex&lt;-c(1,1,1,1,1,2,2,2,2,2,2,2)</a:t>
            </a:r>
          </a:p>
          <a:p>
            <a:r>
              <a:rPr lang="en-US" dirty="0" err="1"/>
              <a:t>LaughterDuration</a:t>
            </a:r>
            <a:r>
              <a:rPr lang="en-US" dirty="0"/>
              <a:t>&lt;-c(23,9,12,12,29,32,10,8,20,12,24,34)</a:t>
            </a:r>
          </a:p>
          <a:p>
            <a:r>
              <a:rPr lang="en-US" dirty="0"/>
              <a:t> </a:t>
            </a:r>
            <a:r>
              <a:rPr lang="en-US" dirty="0" err="1"/>
              <a:t>biserial.cor</a:t>
            </a:r>
            <a:r>
              <a:rPr lang="en-US" dirty="0"/>
              <a:t>(</a:t>
            </a:r>
            <a:r>
              <a:rPr lang="en-US" dirty="0" err="1"/>
              <a:t>LaughterDuration,sex</a:t>
            </a:r>
            <a:r>
              <a:rPr lang="en-US" dirty="0"/>
              <a:t>, level = 2)</a:t>
            </a:r>
          </a:p>
        </p:txBody>
      </p:sp>
      <p:sp>
        <p:nvSpPr>
          <p:cNvPr id="4" name="Slide Number Placeholder 3">
            <a:extLst>
              <a:ext uri="{FF2B5EF4-FFF2-40B4-BE49-F238E27FC236}">
                <a16:creationId xmlns:a16="http://schemas.microsoft.com/office/drawing/2014/main" xmlns="" id="{C4FB3C3C-C155-FC44-9110-77A79815BB2D}"/>
              </a:ext>
            </a:extLst>
          </p:cNvPr>
          <p:cNvSpPr>
            <a:spLocks noGrp="1"/>
          </p:cNvSpPr>
          <p:nvPr>
            <p:ph type="sldNum" sz="quarter" idx="12"/>
          </p:nvPr>
        </p:nvSpPr>
        <p:spPr/>
        <p:txBody>
          <a:bodyPr/>
          <a:lstStyle/>
          <a:p>
            <a:pPr>
              <a:defRPr/>
            </a:pPr>
            <a:fld id="{61CA949C-820C-4DDE-B945-FD658317EB45}" type="slidenum">
              <a:rPr lang="en-US" altLang="en-US" smtClean="0"/>
              <a:pPr>
                <a:defRPr/>
              </a:pPr>
              <a:t>35</a:t>
            </a:fld>
            <a:endParaRPr lang="en-US" altLang="en-US"/>
          </a:p>
        </p:txBody>
      </p:sp>
    </p:spTree>
    <p:extLst>
      <p:ext uri="{BB962C8B-B14F-4D97-AF65-F5344CB8AC3E}">
        <p14:creationId xmlns:p14="http://schemas.microsoft.com/office/powerpoint/2010/main" val="6859750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A3E749-817C-D74B-98B7-F655DE4087AF}"/>
              </a:ext>
            </a:extLst>
          </p:cNvPr>
          <p:cNvSpPr>
            <a:spLocks noGrp="1"/>
          </p:cNvSpPr>
          <p:nvPr>
            <p:ph type="ctrTitle"/>
          </p:nvPr>
        </p:nvSpPr>
        <p:spPr/>
        <p:txBody>
          <a:bodyPr/>
          <a:lstStyle/>
          <a:p>
            <a:r>
              <a:rPr lang="en-US" sz="4800" spc="-150" dirty="0">
                <a:ea typeface="ＭＳ Ｐゴシック" pitchFamily="-111" charset="-128"/>
              </a:rPr>
              <a:t>Phi Correlation Coefficient</a:t>
            </a:r>
            <a:endParaRPr lang="en-US" dirty="0"/>
          </a:p>
        </p:txBody>
      </p:sp>
      <p:sp>
        <p:nvSpPr>
          <p:cNvPr id="6" name="Subtitle 5">
            <a:extLst>
              <a:ext uri="{FF2B5EF4-FFF2-40B4-BE49-F238E27FC236}">
                <a16:creationId xmlns:a16="http://schemas.microsoft.com/office/drawing/2014/main" xmlns="" id="{EB41B3D4-38AA-AF45-803E-F8773C004F3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xmlns="" id="{C429173F-3D6B-FF42-9C5F-FA3244DB4420}"/>
              </a:ext>
            </a:extLst>
          </p:cNvPr>
          <p:cNvSpPr>
            <a:spLocks noGrp="1"/>
          </p:cNvSpPr>
          <p:nvPr>
            <p:ph type="sldNum" sz="quarter" idx="12"/>
          </p:nvPr>
        </p:nvSpPr>
        <p:spPr/>
        <p:txBody>
          <a:bodyPr/>
          <a:lstStyle/>
          <a:p>
            <a:pPr>
              <a:defRPr/>
            </a:pPr>
            <a:fld id="{61CA949C-820C-4DDE-B945-FD658317EB45}" type="slidenum">
              <a:rPr lang="en-US" altLang="en-US" smtClean="0"/>
              <a:pPr>
                <a:defRPr/>
              </a:pPr>
              <a:t>36</a:t>
            </a:fld>
            <a:endParaRPr lang="en-US" altLang="en-US"/>
          </a:p>
        </p:txBody>
      </p:sp>
    </p:spTree>
    <p:extLst>
      <p:ext uri="{BB962C8B-B14F-4D97-AF65-F5344CB8AC3E}">
        <p14:creationId xmlns:p14="http://schemas.microsoft.com/office/powerpoint/2010/main" val="7508348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p:nvPr>
        </p:nvSpPr>
        <p:spPr>
          <a:xfrm>
            <a:off x="457200" y="990600"/>
            <a:ext cx="8534400" cy="838200"/>
          </a:xfrm>
        </p:spPr>
        <p:txBody>
          <a:bodyPr/>
          <a:lstStyle/>
          <a:p>
            <a:pPr eaLnBrk="1" hangingPunct="1">
              <a:defRPr/>
            </a:pPr>
            <a:r>
              <a:rPr lang="en-US" spc="-150" dirty="0">
                <a:ea typeface="ＭＳ Ｐゴシック" pitchFamily="-111" charset="-128"/>
                <a:cs typeface="+mj-cs"/>
              </a:rPr>
              <a:t>Alternative to Pearson </a:t>
            </a:r>
            <a:r>
              <a:rPr lang="en-US" i="1" spc="-150" dirty="0">
                <a:ea typeface="ＭＳ Ｐゴシック" pitchFamily="-111" charset="-128"/>
                <a:cs typeface="+mj-cs"/>
              </a:rPr>
              <a:t>r</a:t>
            </a:r>
            <a:r>
              <a:rPr lang="en-US" spc="-150" dirty="0">
                <a:ea typeface="ＭＳ Ｐゴシック" pitchFamily="-111" charset="-128"/>
                <a:cs typeface="+mj-cs"/>
              </a:rPr>
              <a:t>: </a:t>
            </a:r>
            <a:br>
              <a:rPr lang="en-US" spc="-150" dirty="0">
                <a:ea typeface="ＭＳ Ｐゴシック" pitchFamily="-111" charset="-128"/>
                <a:cs typeface="+mj-cs"/>
              </a:rPr>
            </a:br>
            <a:r>
              <a:rPr lang="en-US" spc="-150" dirty="0">
                <a:ea typeface="ＭＳ Ｐゴシック" pitchFamily="-111" charset="-128"/>
                <a:cs typeface="+mj-cs"/>
              </a:rPr>
              <a:t>Phi Correlation Coefficient</a:t>
            </a:r>
          </a:p>
        </p:txBody>
      </p:sp>
      <p:sp>
        <p:nvSpPr>
          <p:cNvPr id="40963" name="Content Placeholder 2"/>
          <p:cNvSpPr>
            <a:spLocks noGrp="1"/>
          </p:cNvSpPr>
          <p:nvPr>
            <p:ph idx="1"/>
          </p:nvPr>
        </p:nvSpPr>
        <p:spPr>
          <a:xfrm>
            <a:off x="457200" y="1981200"/>
            <a:ext cx="8686800" cy="3962400"/>
          </a:xfrm>
        </p:spPr>
        <p:txBody>
          <a:bodyPr/>
          <a:lstStyle/>
          <a:p>
            <a:pPr eaLnBrk="1" hangingPunct="1"/>
            <a:r>
              <a:rPr lang="en-US" altLang="en-US" sz="2000">
                <a:ea typeface="ＭＳ Ｐゴシック" charset="-128"/>
              </a:rPr>
              <a:t>Phi correlation coefficient (   ) is used to measure the direction and strength of the linear relationship of two dichotomous factors on a nominal scale of measurement</a:t>
            </a:r>
          </a:p>
          <a:p>
            <a:pPr eaLnBrk="1" hangingPunct="1"/>
            <a:r>
              <a:rPr lang="en-US" altLang="en-US" sz="2000">
                <a:ea typeface="ＭＳ Ｐゴシック" charset="-128"/>
              </a:rPr>
              <a:t>The notation used for the phi correlation coefficient is taken from the outcomes in a 2 x 2 matrix</a:t>
            </a:r>
          </a:p>
          <a:p>
            <a:pPr eaLnBrk="1" hangingPunct="1">
              <a:spcBef>
                <a:spcPts val="1225"/>
              </a:spcBef>
            </a:pPr>
            <a:r>
              <a:rPr lang="en-US" altLang="en-US" sz="2000">
                <a:ea typeface="ＭＳ Ｐゴシック" charset="-128"/>
              </a:rPr>
              <a:t>The formula for the phi correlation coefficient using this notation is:</a:t>
            </a:r>
          </a:p>
          <a:p>
            <a:pPr lvl="1" eaLnBrk="1" hangingPunct="1">
              <a:buFont typeface="Wingdings" charset="2"/>
              <a:buNone/>
            </a:pPr>
            <a:endParaRPr lang="en-US" altLang="en-US"/>
          </a:p>
        </p:txBody>
      </p:sp>
      <p:sp>
        <p:nvSpPr>
          <p:cNvPr id="4096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93E1DD2-6C59-4D95-A8F4-9B3DADAEF6E4}" type="slidenum">
              <a:rPr lang="en-US" altLang="en-US" smtClean="0">
                <a:solidFill>
                  <a:srgbClr val="898989"/>
                </a:solidFill>
              </a:rPr>
              <a:pPr eaLnBrk="1" hangingPunct="1"/>
              <a:t>37</a:t>
            </a:fld>
            <a:endParaRPr lang="en-US" altLang="en-US">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41475420"/>
              </p:ext>
            </p:extLst>
          </p:nvPr>
        </p:nvGraphicFramePr>
        <p:xfrm>
          <a:off x="3886200" y="1889760"/>
          <a:ext cx="304800" cy="548640"/>
        </p:xfrm>
        <a:graphic>
          <a:graphicData uri="http://schemas.openxmlformats.org/presentationml/2006/ole">
            <mc:AlternateContent xmlns:mc="http://schemas.openxmlformats.org/markup-compatibility/2006">
              <mc:Choice xmlns:v="urn:schemas-microsoft-com:vml" Requires="v">
                <p:oleObj spid="_x0000_s16524" name="Equation" r:id="rId4" imgW="127000" imgH="228600" progId="Equation.DSMT4">
                  <p:embed/>
                </p:oleObj>
              </mc:Choice>
              <mc:Fallback>
                <p:oleObj name="Equation" r:id="rId4" imgW="127000" imgH="228600" progId="Equation.DSMT4">
                  <p:embed/>
                  <p:pic>
                    <p:nvPicPr>
                      <p:cNvPr id="0" name=""/>
                      <p:cNvPicPr/>
                      <p:nvPr/>
                    </p:nvPicPr>
                    <p:blipFill>
                      <a:blip r:embed="rId5"/>
                      <a:stretch>
                        <a:fillRect/>
                      </a:stretch>
                    </p:blipFill>
                    <p:spPr>
                      <a:xfrm>
                        <a:off x="3886200" y="1889760"/>
                        <a:ext cx="304800" cy="54864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9576038"/>
              </p:ext>
            </p:extLst>
          </p:nvPr>
        </p:nvGraphicFramePr>
        <p:xfrm>
          <a:off x="990600" y="4876800"/>
          <a:ext cx="1401097" cy="762000"/>
        </p:xfrm>
        <a:graphic>
          <a:graphicData uri="http://schemas.openxmlformats.org/presentationml/2006/ole">
            <mc:AlternateContent xmlns:mc="http://schemas.openxmlformats.org/markup-compatibility/2006">
              <mc:Choice xmlns:v="urn:schemas-microsoft-com:vml" Requires="v">
                <p:oleObj spid="_x0000_s16525" name="Equation" r:id="rId6" imgW="723900" imgH="393700" progId="Equation.DSMT4">
                  <p:embed/>
                </p:oleObj>
              </mc:Choice>
              <mc:Fallback>
                <p:oleObj name="Equation" r:id="rId6" imgW="723900" imgH="393700" progId="Equation.DSMT4">
                  <p:embed/>
                  <p:pic>
                    <p:nvPicPr>
                      <p:cNvPr id="0" name=""/>
                      <p:cNvPicPr/>
                      <p:nvPr/>
                    </p:nvPicPr>
                    <p:blipFill>
                      <a:blip r:embed="rId7"/>
                      <a:stretch>
                        <a:fillRect/>
                      </a:stretch>
                    </p:blipFill>
                    <p:spPr>
                      <a:xfrm>
                        <a:off x="990600" y="4876800"/>
                        <a:ext cx="1401097" cy="762000"/>
                      </a:xfrm>
                      <a:prstGeom prst="rect">
                        <a:avLst/>
                      </a:prstGeom>
                    </p:spPr>
                  </p:pic>
                </p:oleObj>
              </mc:Fallback>
            </mc:AlternateContent>
          </a:graphicData>
        </a:graphic>
      </p:graphicFrame>
      <p:pic>
        <p:nvPicPr>
          <p:cNvPr id="1639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114800"/>
            <a:ext cx="50863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a:t>
            </a:r>
          </a:p>
        </p:txBody>
      </p:sp>
      <p:sp>
        <p:nvSpPr>
          <p:cNvPr id="41987" name="Content Placeholder 2"/>
          <p:cNvSpPr>
            <a:spLocks noGrp="1"/>
          </p:cNvSpPr>
          <p:nvPr>
            <p:ph idx="1"/>
          </p:nvPr>
        </p:nvSpPr>
        <p:spPr>
          <a:xfrm>
            <a:off x="457200" y="1752600"/>
            <a:ext cx="8229600" cy="1828800"/>
          </a:xfrm>
        </p:spPr>
        <p:txBody>
          <a:bodyPr/>
          <a:lstStyle/>
          <a:p>
            <a:pPr marL="0" indent="0" eaLnBrk="1" hangingPunct="1">
              <a:buNone/>
            </a:pPr>
            <a:r>
              <a:rPr lang="en-US" altLang="en-US" sz="2200" dirty="0">
                <a:ea typeface="ＭＳ Ｐゴシック" charset="-128"/>
              </a:rPr>
              <a:t>A researcher wants to determine the relationship between employment (employed, unemployed) and happiness (happy, unhappy) using a sample of 40 participants. The number of participants in each category was recorded. The 2 x 2 matrix in Table 15.11 shows the results of this hypothetical study</a:t>
            </a:r>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5BC7BD0-4DF4-43DF-99DA-AE0E738F9DE6}" type="slidenum">
              <a:rPr lang="en-US" altLang="en-US" smtClean="0">
                <a:solidFill>
                  <a:srgbClr val="898989"/>
                </a:solidFill>
              </a:rPr>
              <a:pPr eaLnBrk="1" hangingPunct="1"/>
              <a:t>38</a:t>
            </a:fld>
            <a:endParaRPr lang="en-US" altLang="en-US">
              <a:solidFill>
                <a:srgbClr val="898989"/>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3733800"/>
            <a:ext cx="59912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sz="2800" dirty="0">
                <a:ea typeface="ＭＳ Ｐゴシック" charset="-128"/>
              </a:rPr>
              <a:t>Example 15.4: </a:t>
            </a:r>
            <a:br>
              <a:rPr lang="en-US" altLang="en-US" sz="2800" dirty="0">
                <a:ea typeface="ＭＳ Ｐゴシック" charset="-128"/>
              </a:rPr>
            </a:br>
            <a:r>
              <a:rPr lang="en-US" altLang="en-US" sz="2800" dirty="0">
                <a:ea typeface="ＭＳ Ｐゴシック" charset="-128"/>
              </a:rPr>
              <a:t>Phi Correlation Coefficient (cont.)</a:t>
            </a:r>
          </a:p>
        </p:txBody>
      </p:sp>
      <p:sp>
        <p:nvSpPr>
          <p:cNvPr id="4100" name="Content Placeholder 2"/>
          <p:cNvSpPr>
            <a:spLocks noGrp="1"/>
          </p:cNvSpPr>
          <p:nvPr>
            <p:ph idx="1"/>
          </p:nvPr>
        </p:nvSpPr>
        <p:spPr/>
        <p:txBody>
          <a:bodyPr/>
          <a:lstStyle/>
          <a:p>
            <a:pPr marL="0" indent="0" eaLnBrk="1" hangingPunct="1">
              <a:buNone/>
            </a:pPr>
            <a:r>
              <a:rPr lang="en-US" altLang="en-US" sz="2000" dirty="0">
                <a:ea typeface="ＭＳ Ｐゴシック" charset="-128"/>
              </a:rPr>
              <a:t>To compute the phi correlation coefficient, substitute the frequencies (or number of participants) in each cell of the matrix into the formula for the phi correlation:</a:t>
            </a:r>
          </a:p>
          <a:p>
            <a:pPr eaLnBrk="1" hangingPunct="1"/>
            <a:endParaRPr lang="en-US" altLang="en-US" sz="2000" dirty="0">
              <a:ea typeface="ＭＳ Ｐゴシック" charset="-128"/>
            </a:endParaRPr>
          </a:p>
          <a:p>
            <a:pPr lvl="1" eaLnBrk="1" hangingPunct="1"/>
            <a:r>
              <a:rPr lang="en-US" altLang="en-US" sz="1800" dirty="0"/>
              <a:t>                       	         </a:t>
            </a:r>
          </a:p>
          <a:p>
            <a:pPr lvl="1" eaLnBrk="1" hangingPunct="1"/>
            <a:endParaRPr lang="en-US" altLang="en-US" sz="1800" dirty="0"/>
          </a:p>
          <a:p>
            <a:pPr lvl="1" eaLnBrk="1" hangingPunct="1"/>
            <a:r>
              <a:rPr lang="en-US" altLang="en-US" sz="1800" dirty="0"/>
              <a:t>We conclude people who are happy tend to be employed and people who are unhappy tend to be unemployed</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graphicFrame>
        <p:nvGraphicFramePr>
          <p:cNvPr id="4098" name="Object 2"/>
          <p:cNvGraphicFramePr>
            <a:graphicFrameLocks noChangeAspect="1"/>
          </p:cNvGraphicFramePr>
          <p:nvPr/>
        </p:nvGraphicFramePr>
        <p:xfrm>
          <a:off x="1676400" y="2819400"/>
          <a:ext cx="3324225" cy="652463"/>
        </p:xfrm>
        <a:graphic>
          <a:graphicData uri="http://schemas.openxmlformats.org/presentationml/2006/ole">
            <mc:AlternateContent xmlns:mc="http://schemas.openxmlformats.org/markup-compatibility/2006">
              <mc:Choice xmlns:v="urn:schemas-microsoft-com:vml" Requires="v">
                <p:oleObj spid="_x0000_s4181" name="Equation" r:id="rId4" imgW="1943100" imgH="381000" progId="Equation.3">
                  <p:embed/>
                </p:oleObj>
              </mc:Choice>
              <mc:Fallback>
                <p:oleObj name="Equation" r:id="rId4" imgW="1943100" imgH="381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819400"/>
                        <a:ext cx="332422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0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C09A6D9-F384-4482-9632-B87B1017C6D2}" type="slidenum">
              <a:rPr lang="en-US" altLang="en-US" smtClean="0">
                <a:solidFill>
                  <a:srgbClr val="898989"/>
                </a:solidFill>
              </a:rPr>
              <a:pPr eaLnBrk="1" hangingPunct="1"/>
              <a:t>39</a:t>
            </a:fld>
            <a:endParaRPr lang="en-US" altLang="en-US">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charset="-128"/>
              </a:rPr>
              <a:t>Describing a Correlation (cont.)</a:t>
            </a:r>
          </a:p>
        </p:txBody>
      </p:sp>
      <p:sp>
        <p:nvSpPr>
          <p:cNvPr id="15363" name="Content Placeholder 2"/>
          <p:cNvSpPr>
            <a:spLocks noGrp="1"/>
          </p:cNvSpPr>
          <p:nvPr>
            <p:ph idx="1"/>
          </p:nvPr>
        </p:nvSpPr>
        <p:spPr/>
        <p:txBody>
          <a:bodyPr/>
          <a:lstStyle/>
          <a:p>
            <a:pPr marL="0" indent="0">
              <a:buNone/>
            </a:pPr>
            <a:r>
              <a:rPr lang="en-US" altLang="en-US" sz="2200" dirty="0">
                <a:ea typeface="ＭＳ Ｐゴシック" charset="-128"/>
              </a:rPr>
              <a:t>Correlations are typically illustrated through a scatter plot</a:t>
            </a:r>
          </a:p>
          <a:p>
            <a:pPr lvl="1"/>
            <a:endParaRPr lang="en-US" altLang="en-US" sz="2200" dirty="0"/>
          </a:p>
          <a:p>
            <a:pPr lvl="1"/>
            <a:r>
              <a:rPr lang="en-US" altLang="en-US" sz="1800" dirty="0"/>
              <a:t>Scatter plots illustrates the relationship between two variables (</a:t>
            </a:r>
            <a:r>
              <a:rPr lang="en-US" altLang="en-US" sz="1800" i="1" dirty="0" err="1"/>
              <a:t>x,y</a:t>
            </a:r>
            <a:r>
              <a:rPr lang="en-US" altLang="en-US" sz="1800" dirty="0"/>
              <a:t>) plotted on the </a:t>
            </a:r>
            <a:r>
              <a:rPr lang="en-US" altLang="en-US" sz="1800" i="1" dirty="0"/>
              <a:t>x </a:t>
            </a:r>
            <a:r>
              <a:rPr lang="en-US" altLang="en-US" sz="1800" dirty="0"/>
              <a:t>and </a:t>
            </a:r>
            <a:r>
              <a:rPr lang="en-US" altLang="en-US" sz="1800" i="1" dirty="0"/>
              <a:t>y </a:t>
            </a:r>
            <a:r>
              <a:rPr lang="en-US" altLang="en-US" sz="1800" dirty="0"/>
              <a:t>axes of the graph, respectively.</a:t>
            </a:r>
          </a:p>
          <a:p>
            <a:pPr lvl="1"/>
            <a:r>
              <a:rPr lang="en-US" altLang="en-US" sz="1800" dirty="0"/>
              <a:t>Pairs of values for </a:t>
            </a:r>
            <a:r>
              <a:rPr lang="en-US" altLang="en-US" sz="1800" i="1" dirty="0"/>
              <a:t>x</a:t>
            </a:r>
            <a:r>
              <a:rPr lang="en-US" altLang="en-US" sz="1800" dirty="0"/>
              <a:t> and </a:t>
            </a:r>
            <a:r>
              <a:rPr lang="en-US" altLang="en-US" sz="1800" i="1" dirty="0"/>
              <a:t>y</a:t>
            </a:r>
            <a:r>
              <a:rPr lang="en-US" altLang="en-US" sz="1800" dirty="0"/>
              <a:t> are called data points</a:t>
            </a:r>
          </a:p>
          <a:p>
            <a:pPr lvl="1"/>
            <a:r>
              <a:rPr lang="en-US" altLang="en-US" sz="1800" dirty="0"/>
              <a:t>Data points plotted to see if a pattern emerges</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9F09C31-E76E-4727-B7FD-1B3B0F9CB949}" type="slidenum">
              <a:rPr lang="en-US" altLang="en-US" smtClean="0">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A26ED-3EB5-FB41-95FB-DF7165C197CD}"/>
              </a:ext>
            </a:extLst>
          </p:cNvPr>
          <p:cNvSpPr>
            <a:spLocks noGrp="1"/>
          </p:cNvSpPr>
          <p:nvPr>
            <p:ph type="title"/>
          </p:nvPr>
        </p:nvSpPr>
        <p:spPr/>
        <p:txBody>
          <a:bodyPr/>
          <a:lstStyle/>
          <a:p>
            <a:r>
              <a:rPr lang="en-US" altLang="en-US" dirty="0">
                <a:ea typeface="ＭＳ Ｐゴシック" charset="-128"/>
              </a:rPr>
              <a:t>Phi Correlation Coefficient</a:t>
            </a:r>
            <a:r>
              <a:rPr lang="zh-CHS" altLang="en-US" dirty="0">
                <a:ea typeface="ＭＳ Ｐゴシック" charset="-128"/>
              </a:rPr>
              <a:t> </a:t>
            </a:r>
            <a:r>
              <a:rPr lang="en-US" altLang="zh-CHS" dirty="0">
                <a:ea typeface="ＭＳ Ｐゴシック" charset="-128"/>
              </a:rPr>
              <a:t>in</a:t>
            </a:r>
            <a:r>
              <a:rPr lang="zh-CHS" altLang="en-US" dirty="0">
                <a:ea typeface="ＭＳ Ｐゴシック" charset="-128"/>
              </a:rPr>
              <a:t> </a:t>
            </a:r>
            <a:r>
              <a:rPr lang="en-US" altLang="zh-CHS" dirty="0">
                <a:ea typeface="ＭＳ Ｐゴシック" charset="-128"/>
              </a:rPr>
              <a:t>R</a:t>
            </a:r>
            <a:endParaRPr lang="en-US" dirty="0"/>
          </a:p>
        </p:txBody>
      </p:sp>
      <p:sp>
        <p:nvSpPr>
          <p:cNvPr id="3" name="Content Placeholder 2">
            <a:extLst>
              <a:ext uri="{FF2B5EF4-FFF2-40B4-BE49-F238E27FC236}">
                <a16:creationId xmlns:a16="http://schemas.microsoft.com/office/drawing/2014/main" xmlns="" id="{38AAD0C9-F5CF-7A46-938F-9A5525347728}"/>
              </a:ext>
            </a:extLst>
          </p:cNvPr>
          <p:cNvSpPr>
            <a:spLocks noGrp="1"/>
          </p:cNvSpPr>
          <p:nvPr>
            <p:ph idx="1"/>
          </p:nvPr>
        </p:nvSpPr>
        <p:spPr/>
        <p:txBody>
          <a:bodyPr/>
          <a:lstStyle/>
          <a:p>
            <a:r>
              <a:rPr lang="en-US" altLang="zh-CHS" dirty="0"/>
              <a:t># https://personality-</a:t>
            </a:r>
            <a:r>
              <a:rPr lang="en-US" altLang="zh-CHS" dirty="0" err="1"/>
              <a:t>project.org</a:t>
            </a:r>
            <a:r>
              <a:rPr lang="en-US" altLang="zh-CHS" dirty="0"/>
              <a:t>/r/html/</a:t>
            </a:r>
            <a:r>
              <a:rPr lang="en-US" altLang="zh-CHS" dirty="0" err="1"/>
              <a:t>phi.html</a:t>
            </a:r>
            <a:endParaRPr lang="en-US" dirty="0"/>
          </a:p>
          <a:p>
            <a:r>
              <a:rPr lang="en-US" dirty="0"/>
              <a:t># require package psych</a:t>
            </a:r>
          </a:p>
          <a:p>
            <a:endParaRPr lang="en-US" dirty="0"/>
          </a:p>
          <a:p>
            <a:r>
              <a:rPr lang="en-US" dirty="0"/>
              <a:t>#</a:t>
            </a:r>
            <a:r>
              <a:rPr lang="en-US" dirty="0" err="1"/>
              <a:t>install.packages</a:t>
            </a:r>
            <a:r>
              <a:rPr lang="en-US" dirty="0"/>
              <a:t>("psych")</a:t>
            </a:r>
          </a:p>
          <a:p>
            <a:r>
              <a:rPr lang="en-US" dirty="0"/>
              <a:t>library(psych)</a:t>
            </a:r>
          </a:p>
          <a:p>
            <a:endParaRPr lang="en-US" dirty="0"/>
          </a:p>
          <a:p>
            <a:r>
              <a:rPr lang="en-US" dirty="0"/>
              <a:t>x &lt;- matrix(c(14,6,6,14),</a:t>
            </a:r>
            <a:r>
              <a:rPr lang="en-US" dirty="0" err="1"/>
              <a:t>ncol</a:t>
            </a:r>
            <a:r>
              <a:rPr lang="en-US" dirty="0"/>
              <a:t>=2)</a:t>
            </a:r>
          </a:p>
          <a:p>
            <a:r>
              <a:rPr lang="en-US" dirty="0"/>
              <a:t>phi(x)</a:t>
            </a:r>
          </a:p>
          <a:p>
            <a:endParaRPr lang="en-US" dirty="0"/>
          </a:p>
        </p:txBody>
      </p:sp>
      <p:sp>
        <p:nvSpPr>
          <p:cNvPr id="4" name="Slide Number Placeholder 3">
            <a:extLst>
              <a:ext uri="{FF2B5EF4-FFF2-40B4-BE49-F238E27FC236}">
                <a16:creationId xmlns:a16="http://schemas.microsoft.com/office/drawing/2014/main" xmlns="" id="{EC13BD65-3EF0-7D43-B7F3-805AC1CE3546}"/>
              </a:ext>
            </a:extLst>
          </p:cNvPr>
          <p:cNvSpPr>
            <a:spLocks noGrp="1"/>
          </p:cNvSpPr>
          <p:nvPr>
            <p:ph type="sldNum" sz="quarter" idx="12"/>
          </p:nvPr>
        </p:nvSpPr>
        <p:spPr/>
        <p:txBody>
          <a:bodyPr/>
          <a:lstStyle/>
          <a:p>
            <a:pPr>
              <a:defRPr/>
            </a:pPr>
            <a:fld id="{61CA949C-820C-4DDE-B945-FD658317EB45}" type="slidenum">
              <a:rPr lang="en-US" altLang="en-US" smtClean="0"/>
              <a:pPr>
                <a:defRPr/>
              </a:pPr>
              <a:t>40</a:t>
            </a:fld>
            <a:endParaRPr lang="en-US" altLang="en-US"/>
          </a:p>
        </p:txBody>
      </p:sp>
    </p:spTree>
    <p:extLst>
      <p:ext uri="{BB962C8B-B14F-4D97-AF65-F5344CB8AC3E}">
        <p14:creationId xmlns:p14="http://schemas.microsoft.com/office/powerpoint/2010/main" val="7072097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990600"/>
            <a:ext cx="8229600" cy="838200"/>
          </a:xfrm>
        </p:spPr>
        <p:txBody>
          <a:bodyPr/>
          <a:lstStyle/>
          <a:p>
            <a:pPr eaLnBrk="1" hangingPunct="1"/>
            <a:r>
              <a:rPr lang="en-US" altLang="en-US" sz="2800" dirty="0">
                <a:ea typeface="ＭＳ Ｐゴシック" charset="-128"/>
              </a:rPr>
              <a:t>Example 15.4: Phi Correlation </a:t>
            </a:r>
            <a:br>
              <a:rPr lang="en-US" altLang="en-US" sz="2800" dirty="0">
                <a:ea typeface="ＭＳ Ｐゴシック" charset="-128"/>
              </a:rPr>
            </a:br>
            <a:r>
              <a:rPr lang="en-US" altLang="en-US" sz="2800" dirty="0">
                <a:ea typeface="ＭＳ Ｐゴシック" charset="-128"/>
              </a:rPr>
              <a:t>Coefficient and Significance</a:t>
            </a:r>
          </a:p>
        </p:txBody>
      </p:sp>
      <p:sp>
        <p:nvSpPr>
          <p:cNvPr id="43011" name="Content Placeholder 2"/>
          <p:cNvSpPr>
            <a:spLocks noGrp="1"/>
          </p:cNvSpPr>
          <p:nvPr>
            <p:ph idx="1"/>
          </p:nvPr>
        </p:nvSpPr>
        <p:spPr>
          <a:xfrm>
            <a:off x="457200" y="1905000"/>
            <a:ext cx="8229600" cy="2895600"/>
          </a:xfrm>
        </p:spPr>
        <p:txBody>
          <a:bodyPr/>
          <a:lstStyle/>
          <a:p>
            <a:pPr marL="0" indent="0" eaLnBrk="1" hangingPunct="1">
              <a:buNone/>
            </a:pPr>
            <a:r>
              <a:rPr lang="en-US" altLang="en-US" sz="2000" dirty="0">
                <a:ea typeface="ＭＳ Ｐゴシック" charset="-128"/>
              </a:rPr>
              <a:t>To determine significance:</a:t>
            </a:r>
          </a:p>
          <a:p>
            <a:pPr lvl="1" eaLnBrk="1" hangingPunct="1"/>
            <a:r>
              <a:rPr lang="en-US" altLang="en-US" sz="1800" dirty="0"/>
              <a:t>Convert the value of </a:t>
            </a:r>
            <a:r>
              <a:rPr lang="en-US" altLang="en-US" sz="1800" i="1" dirty="0"/>
              <a:t>r</a:t>
            </a:r>
            <a:r>
              <a:rPr lang="en-US" altLang="en-US" sz="1800" dirty="0"/>
              <a:t> to     (introduced in Ch. 17)using the following equation:</a:t>
            </a:r>
          </a:p>
          <a:p>
            <a:pPr lvl="2" eaLnBrk="1" hangingPunct="1"/>
            <a:r>
              <a:rPr lang="en-US" altLang="en-US" dirty="0"/>
              <a:t>                                         </a:t>
            </a:r>
          </a:p>
          <a:p>
            <a:pPr lvl="1" eaLnBrk="1" hangingPunct="1">
              <a:spcBef>
                <a:spcPts val="1225"/>
              </a:spcBef>
            </a:pPr>
            <a:r>
              <a:rPr lang="en-US" altLang="en-US" sz="1800" dirty="0"/>
              <a:t>For this test, the </a:t>
            </a:r>
            <a:r>
              <a:rPr lang="en-US" altLang="en-US" sz="1800" i="1" dirty="0" err="1"/>
              <a:t>df</a:t>
            </a:r>
            <a:r>
              <a:rPr lang="en-US" altLang="en-US" sz="1800" i="1" dirty="0"/>
              <a:t> </a:t>
            </a:r>
            <a:r>
              <a:rPr lang="en-US" altLang="en-US" sz="1800" dirty="0"/>
              <a:t>are always equal to 1</a:t>
            </a:r>
          </a:p>
          <a:p>
            <a:pPr lvl="1" eaLnBrk="1" hangingPunct="1"/>
            <a:r>
              <a:rPr lang="en-US" altLang="en-US" sz="1800" dirty="0"/>
              <a:t>If you compute a two-tailed test at a .05 level of significance, then the critical value is 3.84</a:t>
            </a:r>
          </a:p>
          <a:p>
            <a:pPr lvl="1" eaLnBrk="1" hangingPunct="1"/>
            <a:r>
              <a:rPr lang="en-US" altLang="en-US" sz="1800" dirty="0"/>
              <a:t>Because the chi-square statistic (6.40) exceeds the critical value, we reject the null hypothesis</a:t>
            </a:r>
          </a:p>
          <a:p>
            <a:pPr lvl="1" eaLnBrk="1" hangingPunct="1"/>
            <a:endParaRPr lang="en-US" altLang="en-US" sz="1800" dirty="0"/>
          </a:p>
          <a:p>
            <a:pPr eaLnBrk="1" hangingPunct="1"/>
            <a:endParaRPr lang="en-US" altLang="en-US" sz="2000" dirty="0">
              <a:ea typeface="ＭＳ Ｐゴシック" charset="-128"/>
            </a:endParaRPr>
          </a:p>
          <a:p>
            <a:pPr lvl="1" eaLnBrk="1" hangingPunct="1"/>
            <a:endParaRPr lang="en-US" altLang="en-US" dirty="0"/>
          </a:p>
        </p:txBody>
      </p:sp>
      <p:sp>
        <p:nvSpPr>
          <p:cNvPr id="4301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C981E57-68F3-4B73-93A4-1BB44D400FEF}" type="slidenum">
              <a:rPr lang="en-US" altLang="en-US" smtClean="0">
                <a:solidFill>
                  <a:srgbClr val="898989"/>
                </a:solidFill>
              </a:rPr>
              <a:pPr eaLnBrk="1" hangingPunct="1"/>
              <a:t>41</a:t>
            </a:fld>
            <a:endParaRPr lang="en-US" altLang="en-US">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83731967"/>
              </p:ext>
            </p:extLst>
          </p:nvPr>
        </p:nvGraphicFramePr>
        <p:xfrm>
          <a:off x="1676400" y="2895600"/>
          <a:ext cx="2743200" cy="427220"/>
        </p:xfrm>
        <a:graphic>
          <a:graphicData uri="http://schemas.openxmlformats.org/presentationml/2006/ole">
            <mc:AlternateContent xmlns:mc="http://schemas.openxmlformats.org/markup-compatibility/2006">
              <mc:Choice xmlns:v="urn:schemas-microsoft-com:vml" Requires="v">
                <p:oleObj spid="_x0000_s13453" name="Equation" r:id="rId4" imgW="1549400" imgH="241300" progId="Equation.DSMT4">
                  <p:embed/>
                </p:oleObj>
              </mc:Choice>
              <mc:Fallback>
                <p:oleObj name="Equation" r:id="rId4" imgW="1549400" imgH="241300" progId="Equation.DSMT4">
                  <p:embed/>
                  <p:pic>
                    <p:nvPicPr>
                      <p:cNvPr id="0" name=""/>
                      <p:cNvPicPr/>
                      <p:nvPr/>
                    </p:nvPicPr>
                    <p:blipFill>
                      <a:blip r:embed="rId5"/>
                      <a:stretch>
                        <a:fillRect/>
                      </a:stretch>
                    </p:blipFill>
                    <p:spPr>
                      <a:xfrm>
                        <a:off x="1676400" y="2895600"/>
                        <a:ext cx="2743200" cy="42722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98331400"/>
              </p:ext>
            </p:extLst>
          </p:nvPr>
        </p:nvGraphicFramePr>
        <p:xfrm>
          <a:off x="3810000" y="2192215"/>
          <a:ext cx="304800" cy="398585"/>
        </p:xfrm>
        <a:graphic>
          <a:graphicData uri="http://schemas.openxmlformats.org/presentationml/2006/ole">
            <mc:AlternateContent xmlns:mc="http://schemas.openxmlformats.org/markup-compatibility/2006">
              <mc:Choice xmlns:v="urn:schemas-microsoft-com:vml" Requires="v">
                <p:oleObj spid="_x0000_s13454" name="Equation" r:id="rId6" imgW="165100" imgH="215900" progId="Equation.DSMT4">
                  <p:embed/>
                </p:oleObj>
              </mc:Choice>
              <mc:Fallback>
                <p:oleObj name="Equation" r:id="rId6" imgW="165100" imgH="215900" progId="Equation.DSMT4">
                  <p:embed/>
                  <p:pic>
                    <p:nvPicPr>
                      <p:cNvPr id="0" name=""/>
                      <p:cNvPicPr/>
                      <p:nvPr/>
                    </p:nvPicPr>
                    <p:blipFill>
                      <a:blip r:embed="rId7"/>
                      <a:stretch>
                        <a:fillRect/>
                      </a:stretch>
                    </p:blipFill>
                    <p:spPr>
                      <a:xfrm>
                        <a:off x="3810000" y="2192215"/>
                        <a:ext cx="304800" cy="398585"/>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charset="-128"/>
              </a:rPr>
              <a:t>Review of Correlation Coefficients</a:t>
            </a:r>
          </a:p>
        </p:txBody>
      </p:sp>
      <p:sp>
        <p:nvSpPr>
          <p:cNvPr id="440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0C8024-7BE3-4121-8794-3F07D3CC2207}" type="slidenum">
              <a:rPr lang="en-US" altLang="en-US" smtClean="0">
                <a:solidFill>
                  <a:srgbClr val="898989"/>
                </a:solidFill>
              </a:rPr>
              <a:pPr eaLnBrk="1" hangingPunct="1"/>
              <a:t>42</a:t>
            </a:fld>
            <a:endParaRPr lang="en-US" altLang="en-US">
              <a:solidFill>
                <a:srgbClr val="898989"/>
              </a:solidFill>
            </a:endParaRPr>
          </a:p>
        </p:txBody>
      </p:sp>
      <p:sp>
        <p:nvSpPr>
          <p:cNvPr id="44037" name="TextBox 6"/>
          <p:cNvSpPr txBox="1">
            <a:spLocks noChangeArrowheads="1"/>
          </p:cNvSpPr>
          <p:nvPr/>
        </p:nvSpPr>
        <p:spPr bwMode="auto">
          <a:xfrm>
            <a:off x="609600" y="17526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eaLnBrk="1" hangingPunct="1">
              <a:spcBef>
                <a:spcPts val="400"/>
              </a:spcBef>
            </a:pPr>
            <a:r>
              <a:rPr lang="en-US" altLang="en-US" sz="2400" dirty="0"/>
              <a:t>All correlation coefficients are derived from the </a:t>
            </a:r>
            <a:r>
              <a:rPr lang="en-US" altLang="en-US" sz="2400" i="1" dirty="0"/>
              <a:t>Pearson</a:t>
            </a:r>
            <a:r>
              <a:rPr lang="en-US" altLang="en-US" sz="2400" dirty="0"/>
              <a:t> correlation</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2819400"/>
            <a:ext cx="701992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38200"/>
            <a:ext cx="8534400" cy="838200"/>
          </a:xfrm>
        </p:spPr>
        <p:txBody>
          <a:bodyPr/>
          <a:lstStyle/>
          <a:p>
            <a:pPr eaLnBrk="1" hangingPunct="1">
              <a:defRPr/>
            </a:pPr>
            <a:r>
              <a:rPr lang="en-US" spc="-150" dirty="0">
                <a:ea typeface="ＭＳ Ｐゴシック" pitchFamily="-111" charset="-128"/>
                <a:cs typeface="+mj-cs"/>
              </a:rPr>
              <a:t>APA in Focus: Reporting Correlations</a:t>
            </a:r>
          </a:p>
        </p:txBody>
      </p:sp>
      <p:sp>
        <p:nvSpPr>
          <p:cNvPr id="45059" name="Content Placeholder 2"/>
          <p:cNvSpPr>
            <a:spLocks noGrp="1"/>
          </p:cNvSpPr>
          <p:nvPr>
            <p:ph idx="1"/>
          </p:nvPr>
        </p:nvSpPr>
        <p:spPr>
          <a:xfrm>
            <a:off x="457200" y="1676400"/>
            <a:ext cx="8229600" cy="2362200"/>
          </a:xfrm>
        </p:spPr>
        <p:txBody>
          <a:bodyPr/>
          <a:lstStyle/>
          <a:p>
            <a:pPr eaLnBrk="1" hangingPunct="1"/>
            <a:r>
              <a:rPr lang="en-US" altLang="en-US" sz="2000">
                <a:ea typeface="ＭＳ Ｐゴシック" charset="-128"/>
              </a:rPr>
              <a:t>To summarize correlations, report the strength, direction, and </a:t>
            </a:r>
            <a:r>
              <a:rPr lang="en-US" altLang="en-US" sz="2000" i="1">
                <a:ea typeface="ＭＳ Ｐゴシック" charset="-128"/>
              </a:rPr>
              <a:t>p </a:t>
            </a:r>
            <a:r>
              <a:rPr lang="en-US" altLang="en-US" sz="2000">
                <a:ea typeface="ＭＳ Ｐゴシック" charset="-128"/>
              </a:rPr>
              <a:t>value for each correlation coefficient</a:t>
            </a:r>
          </a:p>
          <a:p>
            <a:pPr eaLnBrk="1" hangingPunct="1"/>
            <a:r>
              <a:rPr lang="en-US" altLang="en-US" sz="2000">
                <a:ea typeface="ＭＳ Ｐゴシック" charset="-128"/>
              </a:rPr>
              <a:t>Sample size and effect size should also be reported</a:t>
            </a:r>
          </a:p>
          <a:p>
            <a:pPr eaLnBrk="1" hangingPunct="1"/>
            <a:r>
              <a:rPr lang="en-US" altLang="en-US" sz="2000">
                <a:ea typeface="ＭＳ Ｐゴシック" charset="-128"/>
              </a:rPr>
              <a:t>Means and standard error or SDs can be summarized in a figure or table in the main text</a:t>
            </a:r>
          </a:p>
          <a:p>
            <a:pPr eaLnBrk="1" hangingPunct="1"/>
            <a:r>
              <a:rPr lang="en-US" altLang="en-US" sz="2000">
                <a:ea typeface="ＭＳ Ｐゴシック" charset="-128"/>
              </a:rPr>
              <a:t>When we compute many correlations in a single study, report each correlation coefficient in a table called a correlation matrix</a:t>
            </a:r>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7D0FD74-EB7B-4D6E-92C7-F0E0EA4E5269}" type="slidenum">
              <a:rPr lang="en-US" altLang="en-US" smtClean="0">
                <a:solidFill>
                  <a:srgbClr val="898989"/>
                </a:solidFill>
              </a:rPr>
              <a:pPr eaLnBrk="1" hangingPunct="1"/>
              <a:t>43</a:t>
            </a:fld>
            <a:endParaRPr lang="en-US" altLang="en-US">
              <a:solidFill>
                <a:srgbClr val="898989"/>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73" y="4135437"/>
            <a:ext cx="77152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ea typeface="ＭＳ Ｐゴシック" charset="-128"/>
              </a:rPr>
              <a:t>The Direction of a Correlation</a:t>
            </a:r>
          </a:p>
        </p:txBody>
      </p:sp>
      <p:sp>
        <p:nvSpPr>
          <p:cNvPr id="16387" name="Content Placeholder 2"/>
          <p:cNvSpPr>
            <a:spLocks noGrp="1"/>
          </p:cNvSpPr>
          <p:nvPr>
            <p:ph idx="1"/>
          </p:nvPr>
        </p:nvSpPr>
        <p:spPr/>
        <p:txBody>
          <a:bodyPr/>
          <a:lstStyle/>
          <a:p>
            <a:pPr marL="0" indent="0" eaLnBrk="1" hangingPunct="1">
              <a:buNone/>
            </a:pPr>
            <a:r>
              <a:rPr lang="en-US" altLang="en-US" sz="2600" dirty="0">
                <a:ea typeface="ＭＳ Ｐゴシック" charset="-128"/>
              </a:rPr>
              <a:t>Correlation coefficient (</a:t>
            </a:r>
            <a:r>
              <a:rPr lang="en-US" altLang="en-US" sz="2600" i="1" dirty="0">
                <a:ea typeface="ＭＳ Ｐゴシック" charset="-128"/>
              </a:rPr>
              <a:t>r</a:t>
            </a:r>
            <a:r>
              <a:rPr lang="en-US" altLang="en-US" sz="2600" dirty="0">
                <a:ea typeface="ＭＳ Ｐゴシック" charset="-128"/>
              </a:rPr>
              <a:t>) – used to measure the strength and direction of the linear relationship, or correlation, between two factors. </a:t>
            </a:r>
          </a:p>
          <a:p>
            <a:pPr lvl="1" eaLnBrk="1" hangingPunct="1"/>
            <a:r>
              <a:rPr lang="en-US" altLang="en-US" sz="2400" dirty="0"/>
              <a:t>The value of </a:t>
            </a:r>
            <a:r>
              <a:rPr lang="en-US" altLang="en-US" sz="2400" i="1" dirty="0"/>
              <a:t>r</a:t>
            </a:r>
            <a:r>
              <a:rPr lang="en-US" altLang="en-US" sz="2400" dirty="0"/>
              <a:t> ranges from -1.0 to +1.0</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Values closer to </a:t>
            </a:r>
            <a:r>
              <a:rPr lang="en-US" altLang="en-US" sz="2400" dirty="0">
                <a:ea typeface="ＭＳ Ｐゴシック" charset="-128"/>
              </a:rPr>
              <a:t>±</a:t>
            </a:r>
            <a:r>
              <a:rPr lang="en-US" altLang="en-US" sz="2600" dirty="0">
                <a:ea typeface="ＭＳ Ｐゴシック" charset="-128"/>
              </a:rPr>
              <a:t>1.0 indicate stronger correlations</a:t>
            </a:r>
          </a:p>
          <a:p>
            <a:pPr marL="0" indent="0" eaLnBrk="1" hangingPunct="1">
              <a:buNone/>
            </a:pPr>
            <a:endParaRPr lang="en-US" altLang="en-US" sz="2600" dirty="0">
              <a:ea typeface="ＭＳ Ｐゴシック" charset="-128"/>
            </a:endParaRPr>
          </a:p>
          <a:p>
            <a:pPr marL="0" indent="0" eaLnBrk="1" hangingPunct="1">
              <a:buNone/>
            </a:pPr>
            <a:r>
              <a:rPr lang="en-US" altLang="en-US" sz="2600" dirty="0">
                <a:ea typeface="ＭＳ Ｐゴシック" charset="-128"/>
              </a:rPr>
              <a:t>The sign of the correlation coefficient (- or +) indicates only the direction or slope of the correlation</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37D16DC-B8BC-4F3E-8BA8-DB9072BF08E0}" type="slidenum">
              <a:rPr lang="en-US" altLang="en-US" smtClean="0">
                <a:solidFill>
                  <a:srgbClr val="898989"/>
                </a:solidFill>
              </a:rPr>
              <a:pPr eaLnBrk="1" hangingPunct="1"/>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7411" name="Content Placeholder 2"/>
          <p:cNvSpPr>
            <a:spLocks noGrp="1"/>
          </p:cNvSpPr>
          <p:nvPr>
            <p:ph idx="1"/>
          </p:nvPr>
        </p:nvSpPr>
        <p:spPr>
          <a:xfrm>
            <a:off x="228599" y="1981200"/>
            <a:ext cx="4114801" cy="4530725"/>
          </a:xfrm>
        </p:spPr>
        <p:txBody>
          <a:bodyPr/>
          <a:lstStyle/>
          <a:p>
            <a:pPr marL="0" indent="0" eaLnBrk="1" hangingPunct="1">
              <a:buNone/>
            </a:pPr>
            <a:r>
              <a:rPr lang="en-US" altLang="en-US" sz="2000" dirty="0">
                <a:ea typeface="ＭＳ Ｐゴシック" charset="-128"/>
              </a:rPr>
              <a:t>Positive correlation (0 &lt; </a:t>
            </a:r>
            <a:r>
              <a:rPr lang="en-US" altLang="en-US" sz="2000" i="1" dirty="0">
                <a:ea typeface="ＭＳ Ｐゴシック" charset="-128"/>
              </a:rPr>
              <a:t>r</a:t>
            </a:r>
            <a:r>
              <a:rPr lang="en-US" altLang="en-US" sz="2000" dirty="0">
                <a:ea typeface="ＭＳ Ｐゴシック" charset="-128"/>
              </a:rPr>
              <a:t> </a:t>
            </a:r>
            <a:r>
              <a:rPr lang="en-US" altLang="en-US" sz="2000" u="sng" dirty="0">
                <a:ea typeface="ＭＳ Ｐゴシック" charset="-128"/>
              </a:rPr>
              <a:t>&lt;</a:t>
            </a:r>
            <a:r>
              <a:rPr lang="en-US" altLang="en-US" sz="2000" dirty="0">
                <a:ea typeface="ＭＳ Ｐゴシック" charset="-128"/>
              </a:rPr>
              <a:t> + 1.0) is a positive value of </a:t>
            </a:r>
            <a:r>
              <a:rPr lang="en-US" altLang="en-US" sz="2000" i="1" dirty="0">
                <a:ea typeface="ＭＳ Ｐゴシック" charset="-128"/>
              </a:rPr>
              <a:t>r</a:t>
            </a:r>
            <a:r>
              <a:rPr lang="en-US" altLang="en-US" sz="2000" dirty="0">
                <a:ea typeface="ＭＳ Ｐゴシック" charset="-128"/>
              </a:rPr>
              <a:t> </a:t>
            </a:r>
          </a:p>
          <a:p>
            <a:pPr lvl="1" eaLnBrk="1" hangingPunct="1"/>
            <a:r>
              <a:rPr lang="en-US" altLang="en-US" dirty="0"/>
              <a:t>indicates that the values of two factors change in the same direction: </a:t>
            </a:r>
          </a:p>
          <a:p>
            <a:pPr lvl="2" eaLnBrk="1" hangingPunct="1"/>
            <a:r>
              <a:rPr lang="en-US" altLang="en-US" sz="1600" dirty="0"/>
              <a:t>As the values of one factor increases, values of the second factor also increase; as the values of one factor decreases, values of the second factor also decrease</a:t>
            </a:r>
          </a:p>
        </p:txBody>
      </p:sp>
      <p:sp>
        <p:nvSpPr>
          <p:cNvPr id="174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2FA2B1A-C712-49B4-B265-4DD00929C309}" type="slidenum">
              <a:rPr lang="en-US" altLang="en-US" smtClean="0">
                <a:solidFill>
                  <a:srgbClr val="898989"/>
                </a:solidFill>
              </a:rPr>
              <a:pPr eaLnBrk="1" hangingPunct="1"/>
              <a:t>6</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6291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Direction of a Correlation (cont.)</a:t>
            </a:r>
          </a:p>
        </p:txBody>
      </p:sp>
      <p:sp>
        <p:nvSpPr>
          <p:cNvPr id="18435" name="Content Placeholder 2"/>
          <p:cNvSpPr>
            <a:spLocks noGrp="1"/>
          </p:cNvSpPr>
          <p:nvPr>
            <p:ph idx="1"/>
          </p:nvPr>
        </p:nvSpPr>
        <p:spPr>
          <a:xfrm>
            <a:off x="5029200" y="1828800"/>
            <a:ext cx="3886200" cy="4530725"/>
          </a:xfrm>
        </p:spPr>
        <p:txBody>
          <a:bodyPr/>
          <a:lstStyle/>
          <a:p>
            <a:pPr marL="0" indent="0" eaLnBrk="1" hangingPunct="1">
              <a:buNone/>
            </a:pPr>
            <a:r>
              <a:rPr lang="en-US" altLang="en-US" sz="2200" dirty="0">
                <a:ea typeface="ＭＳ Ｐゴシック" charset="-128"/>
              </a:rPr>
              <a:t>Negative correlation (-1.0 </a:t>
            </a:r>
            <a:r>
              <a:rPr lang="en-US" altLang="en-US" sz="2200" u="sng" dirty="0">
                <a:ea typeface="ＭＳ Ｐゴシック" charset="-128"/>
              </a:rPr>
              <a:t>&lt;</a:t>
            </a:r>
            <a:r>
              <a:rPr lang="en-US" altLang="en-US" sz="2200" dirty="0">
                <a:ea typeface="ＭＳ Ｐゴシック" charset="-128"/>
              </a:rPr>
              <a:t> </a:t>
            </a:r>
            <a:r>
              <a:rPr lang="en-US" altLang="en-US" sz="2200" i="1" dirty="0">
                <a:ea typeface="ＭＳ Ｐゴシック" charset="-128"/>
              </a:rPr>
              <a:t>r</a:t>
            </a:r>
            <a:r>
              <a:rPr lang="en-US" altLang="en-US" sz="2200" dirty="0">
                <a:ea typeface="ＭＳ Ｐゴシック" charset="-128"/>
              </a:rPr>
              <a:t> &lt; 0) is a negative value of </a:t>
            </a:r>
            <a:r>
              <a:rPr lang="en-US" altLang="en-US" sz="2200" i="1" dirty="0">
                <a:ea typeface="ＭＳ Ｐゴシック" charset="-128"/>
              </a:rPr>
              <a:t>r</a:t>
            </a:r>
            <a:r>
              <a:rPr lang="en-US" altLang="en-US" sz="2200" dirty="0">
                <a:ea typeface="ＭＳ Ｐゴシック" charset="-128"/>
              </a:rPr>
              <a:t> </a:t>
            </a:r>
          </a:p>
          <a:p>
            <a:pPr lvl="1" eaLnBrk="1" hangingPunct="1"/>
            <a:r>
              <a:rPr lang="en-US" altLang="en-US" dirty="0"/>
              <a:t>indicates that the values of two factors change in different directions:</a:t>
            </a:r>
          </a:p>
          <a:p>
            <a:pPr lvl="2" eaLnBrk="1" hangingPunct="1"/>
            <a:r>
              <a:rPr lang="en-US" altLang="en-US" sz="1600" dirty="0"/>
              <a:t> meaning that as the values of one factor increases, values of the second factor decrease</a:t>
            </a:r>
          </a:p>
        </p:txBody>
      </p:sp>
      <p:sp>
        <p:nvSpPr>
          <p:cNvPr id="1843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D0C8251-018B-4469-A8FF-BC7CDA19E844}" type="slidenum">
              <a:rPr lang="en-US" altLang="en-US" smtClean="0">
                <a:solidFill>
                  <a:srgbClr val="898989"/>
                </a:solidFill>
              </a:rPr>
              <a:pPr eaLnBrk="1" hangingPunct="1"/>
              <a:t>7</a:t>
            </a:fld>
            <a:endParaRPr lang="en-US" altLang="en-US">
              <a:solidFill>
                <a:srgbClr val="898989"/>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441007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838200"/>
            <a:ext cx="8534400" cy="838200"/>
          </a:xfrm>
        </p:spPr>
        <p:txBody>
          <a:bodyPr/>
          <a:lstStyle/>
          <a:p>
            <a:pPr eaLnBrk="1" hangingPunct="1"/>
            <a:r>
              <a:rPr lang="en-US" altLang="en-US" dirty="0">
                <a:ea typeface="ＭＳ Ｐゴシック" charset="-128"/>
              </a:rPr>
              <a:t>The Strength of a Correlation</a:t>
            </a:r>
          </a:p>
        </p:txBody>
      </p:sp>
      <p:sp>
        <p:nvSpPr>
          <p:cNvPr id="19459" name="Content Placeholder 2"/>
          <p:cNvSpPr>
            <a:spLocks noGrp="1"/>
          </p:cNvSpPr>
          <p:nvPr>
            <p:ph idx="1"/>
          </p:nvPr>
        </p:nvSpPr>
        <p:spPr/>
        <p:txBody>
          <a:bodyPr/>
          <a:lstStyle/>
          <a:p>
            <a:pPr marL="0" indent="0" eaLnBrk="1" hangingPunct="1">
              <a:buNone/>
            </a:pPr>
            <a:r>
              <a:rPr lang="en-US" altLang="en-US" sz="2400" dirty="0">
                <a:ea typeface="ＭＳ Ｐゴシック" charset="-128"/>
              </a:rPr>
              <a:t>The strength of a correlation reflects how consistently scores for each factor change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When plotted in a graph, scores are more consistent the closer they fall to a regression line</a:t>
            </a:r>
          </a:p>
          <a:p>
            <a:pPr lvl="1" eaLnBrk="1" hangingPunct="1"/>
            <a:r>
              <a:rPr lang="en-US" altLang="en-US" dirty="0"/>
              <a:t>Zero correlation means there is no linear pattern between two factors</a:t>
            </a:r>
          </a:p>
          <a:p>
            <a:pPr lvl="1" eaLnBrk="1" hangingPunct="1"/>
            <a:r>
              <a:rPr lang="en-US" altLang="en-US" dirty="0"/>
              <a:t>Perfect correlation occurs when each data point falls exactly on a straight line</a:t>
            </a:r>
          </a:p>
          <a:p>
            <a:pPr marL="0" indent="0" eaLnBrk="1" hangingPunct="1">
              <a:buNone/>
            </a:pPr>
            <a:endParaRPr lang="en-US" altLang="en-US" sz="1500" dirty="0">
              <a:ea typeface="ＭＳ Ｐゴシック" charset="-128"/>
            </a:endParaRPr>
          </a:p>
          <a:p>
            <a:pPr marL="0" indent="0" eaLnBrk="1" hangingPunct="1">
              <a:buNone/>
            </a:pPr>
            <a:r>
              <a:rPr lang="en-US" altLang="en-US" sz="2400" dirty="0">
                <a:ea typeface="ＭＳ Ｐゴシック" charset="-128"/>
              </a:rPr>
              <a:t>Regression line – the best fitting straight line to a set of data points. A best fitting line is the line that minimizes the distance of all data points that fall from it</a:t>
            </a:r>
          </a:p>
          <a:p>
            <a:pPr eaLnBrk="1" hangingPunct="1"/>
            <a:endParaRPr lang="en-US" altLang="en-US" dirty="0">
              <a:ea typeface="ＭＳ Ｐゴシック" charset="-128"/>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09DF274-F0B0-496F-B003-C759E68E9A72}" type="slidenum">
              <a:rPr lang="en-US" altLang="en-US" smtClean="0">
                <a:solidFill>
                  <a:srgbClr val="898989"/>
                </a:solidFill>
              </a:rPr>
              <a:pPr eaLnBrk="1" hangingPunct="1"/>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838200"/>
            <a:ext cx="8686800" cy="838200"/>
          </a:xfrm>
        </p:spPr>
        <p:txBody>
          <a:bodyPr/>
          <a:lstStyle/>
          <a:p>
            <a:pPr eaLnBrk="1" hangingPunct="1"/>
            <a:r>
              <a:rPr lang="en-US" altLang="en-US">
                <a:ea typeface="ＭＳ Ｐゴシック" charset="-128"/>
              </a:rPr>
              <a:t>The Strength of a Correlation (cont.)</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C679C5-650B-4C2B-9711-4FB33BB77FAF}" type="slidenum">
              <a:rPr lang="en-US" altLang="en-US" smtClean="0">
                <a:solidFill>
                  <a:srgbClr val="898989"/>
                </a:solidFill>
              </a:rPr>
              <a:pPr eaLnBrk="1" hangingPunct="1"/>
              <a:t>9</a:t>
            </a:fld>
            <a:endParaRPr lang="en-US" altLang="en-US">
              <a:solidFill>
                <a:srgbClr val="898989"/>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76400"/>
            <a:ext cx="44481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362199"/>
            <a:ext cx="45815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2800</TotalTime>
  <Words>2727</Words>
  <Application>Microsoft Macintosh PowerPoint</Application>
  <PresentationFormat>On-screen Show (4:3)</PresentationFormat>
  <Paragraphs>333</Paragraphs>
  <Slides>43</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1_Custom Design</vt:lpstr>
      <vt:lpstr>Equation</vt:lpstr>
      <vt:lpstr>Lecture 6.2 Correlation</vt:lpstr>
      <vt:lpstr>Chapter Outline</vt:lpstr>
      <vt:lpstr>Describing a Correlation</vt:lpstr>
      <vt:lpstr>Describing a Correlation (cont.)</vt:lpstr>
      <vt:lpstr>The Direction of a Correlation</vt:lpstr>
      <vt:lpstr>The Direction of a Correlation (cont.)</vt:lpstr>
      <vt:lpstr>The Direction of a Correlation (cont.)</vt:lpstr>
      <vt:lpstr>The Strength of a Correlation</vt:lpstr>
      <vt:lpstr>The Strength of a Correlation (cont.)</vt:lpstr>
      <vt:lpstr>Pearson Correlation Coefficient</vt:lpstr>
      <vt:lpstr>Example 15.1:  Pearson Correlation Coefficient  </vt:lpstr>
      <vt:lpstr>Example 15.1:  Pearson Correlation Coefficient (cont.)</vt:lpstr>
      <vt:lpstr>Example 6.1:  Compute Preliminary Calculations</vt:lpstr>
      <vt:lpstr>Example 6.1: Compute the  Pearson Correlation Coefficient</vt:lpstr>
      <vt:lpstr>Effect Size:  The Coefficient of Determination</vt:lpstr>
      <vt:lpstr>Hypothesis Testing:  Testing for Significance</vt:lpstr>
      <vt:lpstr>Assumptions of Tests  for Linear Correlations (cont.)</vt:lpstr>
      <vt:lpstr>Assumptions of Tests  for Linear Correlations</vt:lpstr>
      <vt:lpstr>Limitations in Interpretation: Causality,  Outliers, and Restriction of Range</vt:lpstr>
      <vt:lpstr>Limitations in Interpretation: Causality, Outliers, and Restriction of Range (cont.)</vt:lpstr>
      <vt:lpstr>Limitations in Interpretation: Causality, Outliers, and Restriction of Range (cont.)</vt:lpstr>
      <vt:lpstr>Spearman Correlation Coefficient</vt:lpstr>
      <vt:lpstr>Alternative to Pearson r:  Spearman Correlation Coefficient</vt:lpstr>
      <vt:lpstr>Example 15.2:  Spearman Correlation Coefficient </vt:lpstr>
      <vt:lpstr>Example 15.2: Average Tied Ranks</vt:lpstr>
      <vt:lpstr>Example 15.2:  Compute Preliminary Calculations</vt:lpstr>
      <vt:lpstr>Example 15.2: Compute the  Spearman Correlation Coefficient</vt:lpstr>
      <vt:lpstr>Spearman Correlation Coefficient in R</vt:lpstr>
      <vt:lpstr>Point Biserial Correlation Coefficient</vt:lpstr>
      <vt:lpstr>Alternative to Pearson r: Point Biserial Correlation Coefficient</vt:lpstr>
      <vt:lpstr>Example 15.3:  Point Biserial Correlation Coefficient</vt:lpstr>
      <vt:lpstr>Example 15.3:  Code the Dichotomous Factor</vt:lpstr>
      <vt:lpstr>Example 15.3:  Compute Preliminary Calculations</vt:lpstr>
      <vt:lpstr>Example 15.3: Compute the Point  Biserial Correlation Coefficient</vt:lpstr>
      <vt:lpstr>Biserial Correlation Coefficient in R</vt:lpstr>
      <vt:lpstr>Phi Correlation Coefficient</vt:lpstr>
      <vt:lpstr>Alternative to Pearson r:  Phi Correlation Coefficient</vt:lpstr>
      <vt:lpstr>Example 15.4:  Phi Correlation Coefficient </vt:lpstr>
      <vt:lpstr>Example 15.4:  Phi Correlation Coefficient (cont.)</vt:lpstr>
      <vt:lpstr>Phi Correlation Coefficient in R</vt:lpstr>
      <vt:lpstr>Example 15.4: Phi Correlation  Coefficient and Significance</vt:lpstr>
      <vt:lpstr>Review of Correlation Coefficients</vt:lpstr>
      <vt:lpstr>APA in Focus: Reporting Correlations</vt:lpstr>
    </vt:vector>
  </TitlesOfParts>
  <Company>Sage Publications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Jibo He</cp:lastModifiedBy>
  <cp:revision>198</cp:revision>
  <cp:lastPrinted>2011-07-11T14:40:16Z</cp:lastPrinted>
  <dcterms:created xsi:type="dcterms:W3CDTF">2014-06-23T02:11:56Z</dcterms:created>
  <dcterms:modified xsi:type="dcterms:W3CDTF">2018-02-27T16:34:39Z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