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7" r:id="rId2"/>
    <p:sldId id="280" r:id="rId3"/>
    <p:sldId id="260" r:id="rId4"/>
    <p:sldId id="261" r:id="rId5"/>
    <p:sldId id="264" r:id="rId6"/>
    <p:sldId id="307" r:id="rId7"/>
    <p:sldId id="306" r:id="rId8"/>
    <p:sldId id="286" r:id="rId9"/>
    <p:sldId id="287" r:id="rId10"/>
    <p:sldId id="288" r:id="rId11"/>
    <p:sldId id="290" r:id="rId12"/>
    <p:sldId id="308" r:id="rId13"/>
    <p:sldId id="312" r:id="rId14"/>
    <p:sldId id="309" r:id="rId15"/>
    <p:sldId id="291" r:id="rId16"/>
    <p:sldId id="292" r:id="rId17"/>
    <p:sldId id="293" r:id="rId18"/>
    <p:sldId id="310" r:id="rId19"/>
    <p:sldId id="311" r:id="rId20"/>
    <p:sldId id="294" r:id="rId21"/>
    <p:sldId id="295" r:id="rId22"/>
    <p:sldId id="296" r:id="rId23"/>
    <p:sldId id="297" r:id="rId24"/>
    <p:sldId id="298" r:id="rId25"/>
    <p:sldId id="299" r:id="rId26"/>
    <p:sldId id="314" r:id="rId27"/>
    <p:sldId id="315" r:id="rId28"/>
    <p:sldId id="316" r:id="rId29"/>
    <p:sldId id="317" r:id="rId30"/>
    <p:sldId id="300" r:id="rId31"/>
    <p:sldId id="301" r:id="rId32"/>
    <p:sldId id="267"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426" autoAdjust="0"/>
  </p:normalViewPr>
  <p:slideViewPr>
    <p:cSldViewPr>
      <p:cViewPr varScale="1">
        <p:scale>
          <a:sx n="101" d="100"/>
          <a:sy n="101" d="100"/>
        </p:scale>
        <p:origin x="196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F225ADF-1973-45D0-B098-EFD70C5FCD4A}" type="datetimeFigureOut">
              <a:rPr lang="en-US" smtClean="0"/>
              <a:t>1/6/18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356428E-C5F3-460D-87FF-CA2AFDD56C51}" type="slidenum">
              <a:rPr lang="en-US" smtClean="0"/>
              <a:t>‹#›</a:t>
            </a:fld>
            <a:endParaRPr lang="en-US"/>
          </a:p>
        </p:txBody>
      </p:sp>
    </p:spTree>
    <p:extLst>
      <p:ext uri="{BB962C8B-B14F-4D97-AF65-F5344CB8AC3E}">
        <p14:creationId xmlns:p14="http://schemas.microsoft.com/office/powerpoint/2010/main" val="3495667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E9C375F-44E0-4C70-A1D0-E408F9279719}" type="datetimeFigureOut">
              <a:rPr lang="en-US" smtClean="0"/>
              <a:t>1/6/18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6BD3BAD-7693-409F-A04B-E9940D143C04}" type="slidenum">
              <a:rPr lang="en-US" smtClean="0"/>
              <a:t>‹#›</a:t>
            </a:fld>
            <a:endParaRPr lang="en-US"/>
          </a:p>
        </p:txBody>
      </p:sp>
    </p:spTree>
    <p:extLst>
      <p:ext uri="{BB962C8B-B14F-4D97-AF65-F5344CB8AC3E}">
        <p14:creationId xmlns:p14="http://schemas.microsoft.com/office/powerpoint/2010/main" val="2923385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26">
              <a:defRPr/>
            </a:pPr>
            <a:r>
              <a:rPr lang="en-US" dirty="0"/>
              <a:t>On the other hand, last time, we talked about </a:t>
            </a:r>
            <a:r>
              <a:rPr lang="en-US" dirty="0" err="1"/>
              <a:t>CLT</a:t>
            </a:r>
            <a:r>
              <a:rPr lang="en-US" dirty="0"/>
              <a:t>, which provides a sound statistical theory to show that certain sampling distribution, such as the sampling distribution of mean, could be well approximated by normal </a:t>
            </a:r>
            <a:r>
              <a:rPr lang="en-US" dirty="0" err="1"/>
              <a:t>distribuiton</a:t>
            </a:r>
            <a:r>
              <a:rPr lang="en-US" dirty="0"/>
              <a:t>.</a:t>
            </a:r>
          </a:p>
          <a:p>
            <a:pPr defTabSz="966526">
              <a:defRPr/>
            </a:pPr>
            <a:r>
              <a:rPr lang="en-US" dirty="0"/>
              <a:t>t, F, chi-square….</a:t>
            </a:r>
          </a:p>
          <a:p>
            <a:pPr defTabSz="966526">
              <a:defRPr/>
            </a:pPr>
            <a:r>
              <a:rPr lang="en-US" dirty="0"/>
              <a:t>Sampling distributions tell us what values we might or might not expect to obtain for a particular statistic under a set of predefined conditions (e.g., what the sample differences between our two samples might be expected to be if the true means of the populations from which those samples came are equal.) </a:t>
            </a:r>
          </a:p>
          <a:p>
            <a:endParaRPr lang="en-US" dirty="0"/>
          </a:p>
        </p:txBody>
      </p:sp>
      <p:sp>
        <p:nvSpPr>
          <p:cNvPr id="4" name="Slide Number Placeholder 3"/>
          <p:cNvSpPr>
            <a:spLocks noGrp="1"/>
          </p:cNvSpPr>
          <p:nvPr>
            <p:ph type="sldNum" sz="quarter" idx="10"/>
          </p:nvPr>
        </p:nvSpPr>
        <p:spPr/>
        <p:txBody>
          <a:bodyPr/>
          <a:lstStyle/>
          <a:p>
            <a:fld id="{2E820651-1D21-4082-B99D-74665A6205C3}" type="slidenum">
              <a:rPr lang="en-US" smtClean="0"/>
              <a:t>2</a:t>
            </a:fld>
            <a:endParaRPr lang="en-US"/>
          </a:p>
        </p:txBody>
      </p:sp>
    </p:spTree>
    <p:extLst>
      <p:ext uri="{BB962C8B-B14F-4D97-AF65-F5344CB8AC3E}">
        <p14:creationId xmlns:p14="http://schemas.microsoft.com/office/powerpoint/2010/main" val="1540045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49169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36336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5125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71613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9537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75062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4520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00680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49994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82109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we</a:t>
            </a:r>
            <a:r>
              <a:rPr lang="en-US" baseline="0" dirty="0"/>
              <a:t> care about sampling distribution is because we want to test hypothesis.</a:t>
            </a:r>
          </a:p>
          <a:p>
            <a:r>
              <a:rPr lang="en-US" baseline="0" dirty="0"/>
              <a:t>Let us go back to the previous example </a:t>
            </a:r>
            <a:endParaRPr lang="en-US" dirty="0"/>
          </a:p>
        </p:txBody>
      </p:sp>
      <p:sp>
        <p:nvSpPr>
          <p:cNvPr id="4" name="Slide Number Placeholder 3"/>
          <p:cNvSpPr>
            <a:spLocks noGrp="1"/>
          </p:cNvSpPr>
          <p:nvPr>
            <p:ph type="sldNum" sz="quarter" idx="10"/>
          </p:nvPr>
        </p:nvSpPr>
        <p:spPr/>
        <p:txBody>
          <a:bodyPr/>
          <a:lstStyle/>
          <a:p>
            <a:fld id="{BD0677F9-9FFE-46C5-955A-CA7EADCCE978}" type="slidenum">
              <a:rPr lang="en-US" smtClean="0"/>
              <a:t>4</a:t>
            </a:fld>
            <a:endParaRPr lang="en-US"/>
          </a:p>
        </p:txBody>
      </p:sp>
    </p:spTree>
    <p:extLst>
      <p:ext uri="{BB962C8B-B14F-4D97-AF65-F5344CB8AC3E}">
        <p14:creationId xmlns:p14="http://schemas.microsoft.com/office/powerpoint/2010/main" val="3753271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92207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24922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critical value is the beginning of the critical region. If our calculated test statistic meets or exceeds the critical value, thereby falling into the critical region, we are in a position</a:t>
            </a:r>
            <a:r>
              <a:rPr lang="en-US" baseline="0" dirty="0"/>
              <a:t> to reject the null hypothesis.</a:t>
            </a:r>
            <a:endParaRPr lang="en-US" dirty="0"/>
          </a:p>
        </p:txBody>
      </p:sp>
    </p:spTree>
    <p:extLst>
      <p:ext uri="{BB962C8B-B14F-4D97-AF65-F5344CB8AC3E}">
        <p14:creationId xmlns:p14="http://schemas.microsoft.com/office/powerpoint/2010/main" val="921532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89094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515199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85065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61191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41">
              <a:defRPr/>
            </a:pPr>
            <a:r>
              <a:rPr lang="en-US" dirty="0"/>
              <a:t>The cut-off probability is the “rejection level”, or the significance level. Whenever the probability obtained under </a:t>
            </a:r>
            <a:r>
              <a:rPr lang="en-US" dirty="0" err="1"/>
              <a:t>H_0</a:t>
            </a:r>
            <a:r>
              <a:rPr lang="en-US" dirty="0"/>
              <a:t> is less than or equal to our predetermined significance level, we will reject null hypothesis</a:t>
            </a:r>
            <a:endParaRPr lang="en-US" dirty="0">
              <a:latin typeface="Garamond" pitchFamily="18" charset="0"/>
            </a:endParaRPr>
          </a:p>
          <a:p>
            <a:endParaRPr lang="en-US" dirty="0"/>
          </a:p>
          <a:p>
            <a:r>
              <a:rPr lang="en-US" dirty="0"/>
              <a:t>Using the sampling distribution under the null:</a:t>
            </a:r>
          </a:p>
          <a:p>
            <a:r>
              <a:rPr lang="en-US" dirty="0"/>
              <a:t>We determine the distribution of a statistic and find the</a:t>
            </a:r>
          </a:p>
          <a:p>
            <a:r>
              <a:rPr lang="en-US" dirty="0"/>
              <a:t>likelihood of observing the statistic we did given the null being</a:t>
            </a:r>
          </a:p>
          <a:p>
            <a:r>
              <a:rPr lang="en-US" dirty="0"/>
              <a:t>true.</a:t>
            </a:r>
          </a:p>
        </p:txBody>
      </p:sp>
      <p:sp>
        <p:nvSpPr>
          <p:cNvPr id="4" name="Slide Number Placeholder 3"/>
          <p:cNvSpPr>
            <a:spLocks noGrp="1"/>
          </p:cNvSpPr>
          <p:nvPr>
            <p:ph type="sldNum" sz="quarter" idx="10"/>
          </p:nvPr>
        </p:nvSpPr>
        <p:spPr/>
        <p:txBody>
          <a:bodyPr/>
          <a:lstStyle/>
          <a:p>
            <a:fld id="{BD0677F9-9FFE-46C5-955A-CA7EADCCE978}" type="slidenum">
              <a:rPr lang="en-US" smtClean="0"/>
              <a:t>32</a:t>
            </a:fld>
            <a:endParaRPr lang="en-US"/>
          </a:p>
        </p:txBody>
      </p:sp>
    </p:spTree>
    <p:extLst>
      <p:ext uri="{BB962C8B-B14F-4D97-AF65-F5344CB8AC3E}">
        <p14:creationId xmlns:p14="http://schemas.microsoft.com/office/powerpoint/2010/main" val="3994805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find the logic a little rough , you might</a:t>
            </a:r>
            <a:r>
              <a:rPr lang="en-US" baseline="0" dirty="0"/>
              <a:t> have to go over it again and again. The logic of hypothesis testing is an essential element in the world of inferential statistics</a:t>
            </a:r>
            <a:endParaRPr lang="en-US" dirty="0"/>
          </a:p>
        </p:txBody>
      </p:sp>
      <p:sp>
        <p:nvSpPr>
          <p:cNvPr id="4" name="Slide Number Placeholder 3"/>
          <p:cNvSpPr>
            <a:spLocks noGrp="1"/>
          </p:cNvSpPr>
          <p:nvPr>
            <p:ph type="sldNum" sz="quarter" idx="10"/>
          </p:nvPr>
        </p:nvSpPr>
        <p:spPr/>
        <p:txBody>
          <a:bodyPr/>
          <a:lstStyle/>
          <a:p>
            <a:fld id="{86BD3BAD-7693-409F-A04B-E9940D143C04}" type="slidenum">
              <a:rPr lang="en-US" smtClean="0"/>
              <a:t>5</a:t>
            </a:fld>
            <a:endParaRPr lang="en-US"/>
          </a:p>
        </p:txBody>
      </p:sp>
    </p:spTree>
    <p:extLst>
      <p:ext uri="{BB962C8B-B14F-4D97-AF65-F5344CB8AC3E}">
        <p14:creationId xmlns:p14="http://schemas.microsoft.com/office/powerpoint/2010/main" val="3551745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a:t>
            </a:r>
            <a:r>
              <a:rPr lang="en-US" baseline="0" dirty="0"/>
              <a:t> are frequently puzzled by the fact that we </a:t>
            </a:r>
          </a:p>
          <a:p>
            <a:endParaRPr lang="en-US" baseline="0" dirty="0"/>
          </a:p>
          <a:p>
            <a:r>
              <a:rPr lang="en-US" baseline="0" dirty="0"/>
              <a:t>For example, if we hope to demonstrate the research hypothesis that college students do not come from a population with mean self-confidence score of 100, we immediately set up the null hypothesis that they do. </a:t>
            </a:r>
          </a:p>
          <a:p>
            <a:endParaRPr lang="en-US" baseline="0" dirty="0"/>
          </a:p>
          <a:p>
            <a:r>
              <a:rPr lang="en-US" baseline="0" dirty="0"/>
              <a:t>It is hard to prove that the hypothesis we are interested in is true, but it is easy to show the opposite is false.</a:t>
            </a:r>
            <a:endParaRPr lang="en-US" dirty="0"/>
          </a:p>
        </p:txBody>
      </p:sp>
      <p:sp>
        <p:nvSpPr>
          <p:cNvPr id="4" name="Slide Number Placeholder 3"/>
          <p:cNvSpPr>
            <a:spLocks noGrp="1"/>
          </p:cNvSpPr>
          <p:nvPr>
            <p:ph type="sldNum" sz="quarter" idx="10"/>
          </p:nvPr>
        </p:nvSpPr>
        <p:spPr/>
        <p:txBody>
          <a:bodyPr/>
          <a:lstStyle/>
          <a:p>
            <a:fld id="{2E820651-1D21-4082-B99D-74665A6205C3}" type="slidenum">
              <a:rPr lang="en-US" smtClean="0"/>
              <a:t>6</a:t>
            </a:fld>
            <a:endParaRPr lang="en-US"/>
          </a:p>
        </p:txBody>
      </p:sp>
    </p:spTree>
    <p:extLst>
      <p:ext uri="{BB962C8B-B14F-4D97-AF65-F5344CB8AC3E}">
        <p14:creationId xmlns:p14="http://schemas.microsoft.com/office/powerpoint/2010/main" val="1049286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5717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30783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39483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3245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846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013A2B-CB7C-4A7E-9733-DD17FA9D5549}"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86945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9BB2C7-168A-41BB-BEA1-6A0C6B88FF2C}"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51752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C0AD4C-0AD1-438B-A745-67AD199F4423}"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98555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08B20-7A32-42C0-8FEF-8AA1435F80C7}"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287543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C1D57-97FB-4E7D-8FEC-6C7F73006047}"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32517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84B9AD-E9B0-4C77-A5F8-7F446A00933D}"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37095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615521-9225-4AAE-BDED-92D7DB23BC34}" type="datetime1">
              <a:rPr lang="en-US" smtClean="0"/>
              <a:t>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80169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CD2FF4-F9F6-4F1C-A719-DA3CFE3C0BEB}" type="datetime1">
              <a:rPr lang="en-US" smtClean="0"/>
              <a:t>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83776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72554-5515-4425-93CE-706E382BF333}" type="datetime1">
              <a:rPr lang="en-US" smtClean="0"/>
              <a:t>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18897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7C297B-713A-431C-871F-A0A8E5388440}"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254164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7E435-F0E8-493D-A6A2-04D37F38F55A}"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2010525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A1A96-EDD5-4C7A-BA08-9C19F8D2B5CD}" type="datetime1">
              <a:rPr lang="en-US" smtClean="0"/>
              <a:t>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ABE09-AFE8-4E31-8931-ED4F417B2D5A}" type="slidenum">
              <a:rPr lang="en-US" smtClean="0"/>
              <a:t>‹#›</a:t>
            </a:fld>
            <a:endParaRPr lang="en-US"/>
          </a:p>
        </p:txBody>
      </p:sp>
    </p:spTree>
    <p:extLst>
      <p:ext uri="{BB962C8B-B14F-4D97-AF65-F5344CB8AC3E}">
        <p14:creationId xmlns:p14="http://schemas.microsoft.com/office/powerpoint/2010/main" val="3386524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dirty="0">
                <a:solidFill>
                  <a:srgbClr val="000099"/>
                </a:solidFill>
                <a:latin typeface="Palatino Linotype" pitchFamily="18" charset="0"/>
                <a:ea typeface="Cambria Math" pitchFamily="18" charset="0"/>
              </a:rPr>
              <a:t>Lecture 11: Introduction to Hypothesis Testing</a:t>
            </a:r>
            <a:endParaRPr lang="en-US" sz="3600" dirty="0"/>
          </a:p>
        </p:txBody>
      </p:sp>
      <p:sp>
        <p:nvSpPr>
          <p:cNvPr id="3" name="Subtitle 2"/>
          <p:cNvSpPr>
            <a:spLocks noGrp="1"/>
          </p:cNvSpPr>
          <p:nvPr>
            <p:ph type="subTitle" idx="1"/>
          </p:nvPr>
        </p:nvSpPr>
        <p:spPr/>
        <p:txBody>
          <a:bodyPr>
            <a:normAutofit fontScale="92500" lnSpcReduction="20000"/>
          </a:bodyPr>
          <a:lstStyle/>
          <a:p>
            <a:r>
              <a:rPr lang="en-US" altLang="zh-Hans" sz="2800" dirty="0">
                <a:solidFill>
                  <a:srgbClr val="898989"/>
                </a:solidFill>
                <a:latin typeface="Garamond" pitchFamily="18" charset="0"/>
              </a:rPr>
              <a:t>Jibo</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He,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Ph.D.</a:t>
            </a:r>
          </a:p>
          <a:p>
            <a:r>
              <a:rPr lang="en-US" altLang="zh-Hans" sz="2800" dirty="0">
                <a:solidFill>
                  <a:srgbClr val="898989"/>
                </a:solidFill>
                <a:latin typeface="Garamond" pitchFamily="18" charset="0"/>
              </a:rPr>
              <a:t>Associate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Professor</a:t>
            </a:r>
          </a:p>
          <a:p>
            <a:r>
              <a:rPr lang="en-US" altLang="zh-Hans" sz="2800" dirty="0">
                <a:solidFill>
                  <a:srgbClr val="898989"/>
                </a:solidFill>
                <a:latin typeface="Garamond" pitchFamily="18" charset="0"/>
              </a:rPr>
              <a:t>Wichita</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State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University</a:t>
            </a:r>
          </a:p>
          <a:p>
            <a:r>
              <a:rPr lang="en-US" altLang="zh-Han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C70ABE09-AFE8-4E31-8931-ED4F417B2D5A}" type="slidenum">
              <a:rPr lang="en-US" smtClean="0"/>
              <a:t>1</a:t>
            </a:fld>
            <a:endParaRPr lang="en-US"/>
          </a:p>
        </p:txBody>
      </p:sp>
    </p:spTree>
    <p:extLst>
      <p:ext uri="{BB962C8B-B14F-4D97-AF65-F5344CB8AC3E}">
        <p14:creationId xmlns:p14="http://schemas.microsoft.com/office/powerpoint/2010/main" val="939827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a:xfrm>
            <a:off x="381000" y="1524000"/>
            <a:ext cx="8305800" cy="2819400"/>
          </a:xfrm>
        </p:spPr>
        <p:txBody>
          <a:bodyPr>
            <a:normAutofit lnSpcReduction="10000"/>
          </a:bodyPr>
          <a:lstStyle/>
          <a:p>
            <a:r>
              <a:rPr lang="en-US" altLang="zh-CN" sz="2800" dirty="0">
                <a:latin typeface="Palatino Linotype" pitchFamily="18" charset="0"/>
                <a:ea typeface="宋体" pitchFamily="2" charset="-122"/>
              </a:rPr>
              <a:t>Research</a:t>
            </a:r>
            <a:r>
              <a:rPr lang="en-US" altLang="zh-CN" sz="2800" dirty="0">
                <a:solidFill>
                  <a:srgbClr val="C00000"/>
                </a:solidFill>
                <a:latin typeface="Palatino Linotype" pitchFamily="18" charset="0"/>
                <a:ea typeface="宋体" pitchFamily="2" charset="-122"/>
              </a:rPr>
              <a:t> </a:t>
            </a:r>
            <a:r>
              <a:rPr lang="en-US" altLang="zh-CN" sz="2800" dirty="0">
                <a:latin typeface="Palatino Linotype" pitchFamily="18" charset="0"/>
                <a:ea typeface="宋体" pitchFamily="2" charset="-122"/>
              </a:rPr>
              <a:t>question: </a:t>
            </a:r>
          </a:p>
          <a:p>
            <a:pPr marL="742950" lvl="1" indent="-285750"/>
            <a:r>
              <a:rPr lang="en-US" altLang="zh-CN" sz="2800" dirty="0">
                <a:latin typeface="Palatino Linotype" pitchFamily="18" charset="0"/>
                <a:ea typeface="宋体" pitchFamily="2" charset="-122"/>
              </a:rPr>
              <a:t>I believe that the average GPA of American college students is more than 2.7 </a:t>
            </a:r>
          </a:p>
          <a:p>
            <a:pPr marL="742950" lvl="1" indent="-285750"/>
            <a:endParaRPr lang="en-US" altLang="zh-CN" sz="2800" dirty="0">
              <a:solidFill>
                <a:schemeClr val="tx2"/>
              </a:solidFill>
              <a:latin typeface="Palatino Linotype" pitchFamily="18" charset="0"/>
              <a:ea typeface="宋体" pitchFamily="2" charset="-122"/>
            </a:endParaRPr>
          </a:p>
          <a:p>
            <a:r>
              <a:rPr lang="en-US" altLang="zh-CN" sz="2800" dirty="0">
                <a:solidFill>
                  <a:srgbClr val="C00000"/>
                </a:solidFill>
                <a:latin typeface="Palatino Linotype" pitchFamily="18" charset="0"/>
                <a:ea typeface="宋体" pitchFamily="2" charset="-122"/>
              </a:rPr>
              <a:t>Statistical </a:t>
            </a:r>
            <a:r>
              <a:rPr lang="en-US" altLang="zh-CN" sz="2800" dirty="0">
                <a:latin typeface="Palatino Linotype" pitchFamily="18" charset="0"/>
                <a:ea typeface="宋体" pitchFamily="2" charset="-122"/>
              </a:rPr>
              <a:t>hypothesis: </a:t>
            </a:r>
          </a:p>
          <a:p>
            <a:pPr marL="742950" lvl="1" indent="-285750"/>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μ ≤ 2.7 and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μ &gt; 2.7</a:t>
            </a:r>
          </a:p>
        </p:txBody>
      </p:sp>
      <p:sp>
        <p:nvSpPr>
          <p:cNvPr id="22532" name="Text Box 6"/>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Example </a:t>
            </a:r>
          </a:p>
        </p:txBody>
      </p:sp>
      <p:sp>
        <p:nvSpPr>
          <p:cNvPr id="2" name="Slide Number Placeholder 1"/>
          <p:cNvSpPr>
            <a:spLocks noGrp="1"/>
          </p:cNvSpPr>
          <p:nvPr>
            <p:ph type="sldNum" sz="quarter" idx="12"/>
          </p:nvPr>
        </p:nvSpPr>
        <p:spPr/>
        <p:txBody>
          <a:bodyPr/>
          <a:lstStyle/>
          <a:p>
            <a:fld id="{C70ABE09-AFE8-4E31-8931-ED4F417B2D5A}" type="slidenum">
              <a:rPr lang="en-US" smtClean="0"/>
              <a:t>10</a:t>
            </a:fld>
            <a:endParaRPr lang="en-US"/>
          </a:p>
        </p:txBody>
      </p:sp>
    </p:spTree>
    <p:extLst>
      <p:ext uri="{BB962C8B-B14F-4D97-AF65-F5344CB8AC3E}">
        <p14:creationId xmlns:p14="http://schemas.microsoft.com/office/powerpoint/2010/main" val="32738367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465104" y="1447800"/>
            <a:ext cx="8305800" cy="4572000"/>
          </a:xfrm>
        </p:spPr>
        <p:txBody>
          <a:bodyPr/>
          <a:lstStyle/>
          <a:p>
            <a:r>
              <a:rPr lang="en-US" altLang="zh-CN" sz="2600" u="sng" dirty="0">
                <a:latin typeface="Palatino Linotype" pitchFamily="18" charset="0"/>
                <a:ea typeface="宋体" pitchFamily="2" charset="-122"/>
              </a:rPr>
              <a:t>A teacher is interested in seeing if using computers in his teaching will improve students’ understanding</a:t>
            </a:r>
            <a:r>
              <a:rPr lang="en-US" altLang="zh-CN" sz="2600" dirty="0">
                <a:latin typeface="Palatino Linotype" pitchFamily="18" charset="0"/>
                <a:ea typeface="宋体" pitchFamily="2" charset="-122"/>
              </a:rPr>
              <a:t>. He randomly chooses students for two groups and teaches the exact same things, under the exact same conditions for both groups. The only difference is that he uses computers in his teaching for the first group and not for the second. He then applies a test to assess their understanding. He believes that the first group will do better.</a:t>
            </a:r>
          </a:p>
        </p:txBody>
      </p:sp>
      <p:sp>
        <p:nvSpPr>
          <p:cNvPr id="24580" name="Text Box 6"/>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4000" dirty="0">
                <a:solidFill>
                  <a:srgbClr val="000099"/>
                </a:solidFill>
                <a:latin typeface="Palatino Linotype" pitchFamily="18" charset="0"/>
                <a:ea typeface="Cambria Math" pitchFamily="18" charset="0"/>
              </a:rPr>
              <a:t>Practice example: 1</a:t>
            </a:r>
          </a:p>
        </p:txBody>
      </p:sp>
      <p:sp>
        <p:nvSpPr>
          <p:cNvPr id="2" name="Slide Number Placeholder 1"/>
          <p:cNvSpPr>
            <a:spLocks noGrp="1"/>
          </p:cNvSpPr>
          <p:nvPr>
            <p:ph type="sldNum" sz="quarter" idx="12"/>
          </p:nvPr>
        </p:nvSpPr>
        <p:spPr/>
        <p:txBody>
          <a:bodyPr/>
          <a:lstStyle/>
          <a:p>
            <a:fld id="{C70ABE09-AFE8-4E31-8931-ED4F417B2D5A}" type="slidenum">
              <a:rPr lang="en-US" smtClean="0"/>
              <a:t>11</a:t>
            </a:fld>
            <a:endParaRPr lang="en-US"/>
          </a:p>
        </p:txBody>
      </p:sp>
    </p:spTree>
    <p:extLst>
      <p:ext uri="{BB962C8B-B14F-4D97-AF65-F5344CB8AC3E}">
        <p14:creationId xmlns:p14="http://schemas.microsoft.com/office/powerpoint/2010/main" val="182187386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465104" y="1447800"/>
            <a:ext cx="8305800" cy="4572000"/>
          </a:xfrm>
        </p:spPr>
        <p:txBody>
          <a:bodyPr/>
          <a:lstStyle/>
          <a:p>
            <a:r>
              <a:rPr lang="en-US" altLang="zh-CN" sz="2600" u="sng" dirty="0">
                <a:latin typeface="Palatino Linotype" pitchFamily="18" charset="0"/>
                <a:ea typeface="宋体" pitchFamily="2" charset="-122"/>
              </a:rPr>
              <a:t>A teacher is interested in seeing if using computers in his teaching will improve students’ understanding</a:t>
            </a:r>
            <a:r>
              <a:rPr lang="en-US" altLang="zh-CN" sz="2600" dirty="0">
                <a:latin typeface="Palatino Linotype" pitchFamily="18" charset="0"/>
                <a:ea typeface="宋体" pitchFamily="2" charset="-122"/>
              </a:rPr>
              <a:t>. He randomly chooses students for two groups and teaches the exact same things, under the exact same conditions for both groups. The only difference is that he uses computers in his teaching for the first group and not for the second. He then applies a test to assess their understanding. He believes that the first group will do better.</a:t>
            </a:r>
          </a:p>
          <a:p>
            <a:pPr marL="1600200" lvl="3"/>
            <a:r>
              <a:rPr lang="en-US" altLang="zh-CN" sz="2800" dirty="0" err="1">
                <a:solidFill>
                  <a:srgbClr val="C00000"/>
                </a:solidFill>
                <a:latin typeface="Palatino Linotype" pitchFamily="18" charset="0"/>
                <a:ea typeface="宋体" pitchFamily="2" charset="-122"/>
              </a:rPr>
              <a:t>H</a:t>
            </a:r>
            <a:r>
              <a:rPr lang="en-US" altLang="zh-CN" sz="2800" baseline="-25000" dirty="0" err="1">
                <a:solidFill>
                  <a:srgbClr val="C00000"/>
                </a:solidFill>
                <a:latin typeface="Palatino Linotype" pitchFamily="18" charset="0"/>
                <a:ea typeface="宋体" pitchFamily="2" charset="-122"/>
              </a:rPr>
              <a:t>0</a:t>
            </a:r>
            <a:r>
              <a:rPr lang="en-US" altLang="zh-CN" sz="2800" dirty="0">
                <a:solidFill>
                  <a:srgbClr val="C00000"/>
                </a:solidFill>
                <a:latin typeface="Palatino Linotype" pitchFamily="18" charset="0"/>
                <a:ea typeface="宋体" pitchFamily="2" charset="-122"/>
              </a:rPr>
              <a:t>: </a:t>
            </a:r>
            <a:r>
              <a:rPr lang="en-US" altLang="zh-CN" sz="2800" dirty="0" err="1">
                <a:solidFill>
                  <a:srgbClr val="C00000"/>
                </a:solidFill>
                <a:latin typeface="Palatino Linotype" pitchFamily="18" charset="0"/>
                <a:ea typeface="宋体" pitchFamily="2" charset="-122"/>
              </a:rPr>
              <a:t>μ</a:t>
            </a:r>
            <a:r>
              <a:rPr lang="en-US" altLang="zh-CN" sz="2800" baseline="-25000" dirty="0" err="1">
                <a:solidFill>
                  <a:srgbClr val="C00000"/>
                </a:solidFill>
                <a:latin typeface="Palatino Linotype" pitchFamily="18" charset="0"/>
                <a:ea typeface="宋体" pitchFamily="2" charset="-122"/>
              </a:rPr>
              <a:t>1</a:t>
            </a:r>
            <a:r>
              <a:rPr lang="en-US" altLang="zh-CN" sz="2800" baseline="-25000" dirty="0">
                <a:solidFill>
                  <a:srgbClr val="C00000"/>
                </a:solidFill>
                <a:latin typeface="Palatino Linotype" pitchFamily="18" charset="0"/>
                <a:ea typeface="宋体" pitchFamily="2" charset="-122"/>
              </a:rPr>
              <a:t> </a:t>
            </a:r>
            <a:r>
              <a:rPr lang="en-US" altLang="zh-CN" sz="2800" dirty="0">
                <a:solidFill>
                  <a:srgbClr val="C00000"/>
                </a:solidFill>
                <a:latin typeface="Palatino Linotype" pitchFamily="18" charset="0"/>
                <a:ea typeface="宋体" pitchFamily="2" charset="-122"/>
              </a:rPr>
              <a:t>≤ </a:t>
            </a:r>
            <a:r>
              <a:rPr lang="en-US" altLang="zh-CN" sz="2800" dirty="0" err="1">
                <a:solidFill>
                  <a:srgbClr val="C00000"/>
                </a:solidFill>
                <a:latin typeface="Palatino Linotype" pitchFamily="18" charset="0"/>
                <a:ea typeface="宋体" pitchFamily="2" charset="-122"/>
              </a:rPr>
              <a:t>μ</a:t>
            </a:r>
            <a:r>
              <a:rPr lang="en-US" altLang="zh-CN" sz="2800" baseline="-25000" dirty="0" err="1">
                <a:solidFill>
                  <a:srgbClr val="C00000"/>
                </a:solidFill>
                <a:latin typeface="Palatino Linotype" pitchFamily="18" charset="0"/>
                <a:ea typeface="宋体" pitchFamily="2" charset="-122"/>
              </a:rPr>
              <a:t>2</a:t>
            </a:r>
            <a:r>
              <a:rPr lang="en-US" altLang="zh-CN" sz="2800" dirty="0">
                <a:solidFill>
                  <a:srgbClr val="C00000"/>
                </a:solidFill>
                <a:latin typeface="Palatino Linotype" pitchFamily="18" charset="0"/>
                <a:ea typeface="宋体" pitchFamily="2" charset="-122"/>
              </a:rPr>
              <a:t> and H</a:t>
            </a:r>
            <a:r>
              <a:rPr lang="en-US" altLang="zh-CN" sz="2800" baseline="-25000" dirty="0">
                <a:solidFill>
                  <a:srgbClr val="C00000"/>
                </a:solidFill>
                <a:latin typeface="Palatino Linotype" pitchFamily="18" charset="0"/>
                <a:ea typeface="宋体" pitchFamily="2" charset="-122"/>
              </a:rPr>
              <a:t>A</a:t>
            </a:r>
            <a:r>
              <a:rPr lang="en-US" altLang="zh-CN" sz="2800" dirty="0">
                <a:solidFill>
                  <a:srgbClr val="C00000"/>
                </a:solidFill>
                <a:latin typeface="Palatino Linotype" pitchFamily="18" charset="0"/>
                <a:ea typeface="宋体" pitchFamily="2" charset="-122"/>
              </a:rPr>
              <a:t>: </a:t>
            </a:r>
            <a:r>
              <a:rPr lang="en-US" altLang="zh-CN" sz="2800" dirty="0" err="1">
                <a:solidFill>
                  <a:srgbClr val="C00000"/>
                </a:solidFill>
                <a:latin typeface="Palatino Linotype" pitchFamily="18" charset="0"/>
                <a:ea typeface="宋体" pitchFamily="2" charset="-122"/>
              </a:rPr>
              <a:t>μ</a:t>
            </a:r>
            <a:r>
              <a:rPr lang="en-US" altLang="zh-CN" sz="2800" baseline="-25000" dirty="0" err="1">
                <a:solidFill>
                  <a:srgbClr val="C00000"/>
                </a:solidFill>
                <a:latin typeface="Palatino Linotype" pitchFamily="18" charset="0"/>
                <a:ea typeface="宋体" pitchFamily="2" charset="-122"/>
              </a:rPr>
              <a:t>1</a:t>
            </a:r>
            <a:r>
              <a:rPr lang="en-US" altLang="zh-CN" sz="2800" dirty="0">
                <a:solidFill>
                  <a:srgbClr val="C00000"/>
                </a:solidFill>
                <a:latin typeface="Palatino Linotype" pitchFamily="18" charset="0"/>
                <a:ea typeface="宋体" pitchFamily="2" charset="-122"/>
              </a:rPr>
              <a:t> &gt; </a:t>
            </a:r>
            <a:r>
              <a:rPr lang="en-US" altLang="zh-CN" sz="2800" dirty="0" err="1">
                <a:solidFill>
                  <a:srgbClr val="C00000"/>
                </a:solidFill>
                <a:latin typeface="Palatino Linotype" pitchFamily="18" charset="0"/>
                <a:ea typeface="宋体" pitchFamily="2" charset="-122"/>
              </a:rPr>
              <a:t>μ</a:t>
            </a:r>
            <a:r>
              <a:rPr lang="en-US" altLang="zh-CN" sz="2800" baseline="-25000" dirty="0" err="1">
                <a:solidFill>
                  <a:srgbClr val="C00000"/>
                </a:solidFill>
                <a:latin typeface="Palatino Linotype" pitchFamily="18" charset="0"/>
                <a:ea typeface="宋体" pitchFamily="2" charset="-122"/>
              </a:rPr>
              <a:t>2</a:t>
            </a:r>
            <a:endParaRPr lang="en-US" altLang="zh-CN" sz="2800" baseline="-25000" dirty="0">
              <a:solidFill>
                <a:srgbClr val="C00000"/>
              </a:solidFill>
              <a:latin typeface="Palatino Linotype" pitchFamily="18" charset="0"/>
              <a:ea typeface="宋体" pitchFamily="2" charset="-122"/>
            </a:endParaRPr>
          </a:p>
        </p:txBody>
      </p:sp>
      <p:sp>
        <p:nvSpPr>
          <p:cNvPr id="24580" name="Text Box 6"/>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4000" dirty="0">
                <a:solidFill>
                  <a:srgbClr val="000099"/>
                </a:solidFill>
                <a:latin typeface="Palatino Linotype" pitchFamily="18" charset="0"/>
                <a:ea typeface="Cambria Math" pitchFamily="18" charset="0"/>
              </a:rPr>
              <a:t>Practice example: 1</a:t>
            </a:r>
          </a:p>
        </p:txBody>
      </p:sp>
      <p:sp>
        <p:nvSpPr>
          <p:cNvPr id="2" name="Slide Number Placeholder 1"/>
          <p:cNvSpPr>
            <a:spLocks noGrp="1"/>
          </p:cNvSpPr>
          <p:nvPr>
            <p:ph type="sldNum" sz="quarter" idx="12"/>
          </p:nvPr>
        </p:nvSpPr>
        <p:spPr/>
        <p:txBody>
          <a:bodyPr/>
          <a:lstStyle/>
          <a:p>
            <a:fld id="{C70ABE09-AFE8-4E31-8931-ED4F417B2D5A}" type="slidenum">
              <a:rPr lang="en-US" smtClean="0"/>
              <a:t>12</a:t>
            </a:fld>
            <a:endParaRPr lang="en-US"/>
          </a:p>
        </p:txBody>
      </p:sp>
    </p:spTree>
    <p:extLst>
      <p:ext uri="{BB962C8B-B14F-4D97-AF65-F5344CB8AC3E}">
        <p14:creationId xmlns:p14="http://schemas.microsoft.com/office/powerpoint/2010/main" val="23723301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342900" y="1371600"/>
            <a:ext cx="8305800" cy="4572000"/>
          </a:xfrm>
        </p:spPr>
        <p:txBody>
          <a:bodyPr/>
          <a:lstStyle/>
          <a:p>
            <a:r>
              <a:rPr lang="en-US" altLang="zh-CN" sz="2800" dirty="0">
                <a:latin typeface="Palatino Linotype" pitchFamily="18" charset="0"/>
                <a:ea typeface="宋体" pitchFamily="2" charset="-122"/>
              </a:rPr>
              <a:t>In 1995, the “Times” reported that the mean travel time to work in 1980 for all Maryland residents was 13.00 minutes (with a standard deviation of 11.5). A transportation official obtained this year’s travel times, in minutes, for a random sample of 35 Maryland residents. </a:t>
            </a:r>
            <a:r>
              <a:rPr lang="en-US" altLang="zh-CN" sz="2800" u="sng" dirty="0">
                <a:latin typeface="Palatino Linotype" pitchFamily="18" charset="0"/>
                <a:ea typeface="宋体" pitchFamily="2" charset="-122"/>
              </a:rPr>
              <a:t>He is interested in seeing if the mean travel time has changed from that in 1980</a:t>
            </a:r>
          </a:p>
        </p:txBody>
      </p:sp>
      <p:sp>
        <p:nvSpPr>
          <p:cNvPr id="23556" name="Text Box 6"/>
          <p:cNvSpPr txBox="1">
            <a:spLocks noChangeArrowheads="1"/>
          </p:cNvSpPr>
          <p:nvPr/>
        </p:nvSpPr>
        <p:spPr bwMode="auto">
          <a:xfrm>
            <a:off x="3048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Practice example: 2</a:t>
            </a:r>
          </a:p>
        </p:txBody>
      </p:sp>
      <p:sp>
        <p:nvSpPr>
          <p:cNvPr id="2" name="Slide Number Placeholder 1"/>
          <p:cNvSpPr>
            <a:spLocks noGrp="1"/>
          </p:cNvSpPr>
          <p:nvPr>
            <p:ph type="sldNum" sz="quarter" idx="12"/>
          </p:nvPr>
        </p:nvSpPr>
        <p:spPr/>
        <p:txBody>
          <a:bodyPr/>
          <a:lstStyle/>
          <a:p>
            <a:fld id="{C70ABE09-AFE8-4E31-8931-ED4F417B2D5A}" type="slidenum">
              <a:rPr lang="en-US" smtClean="0"/>
              <a:t>13</a:t>
            </a:fld>
            <a:endParaRPr lang="en-US"/>
          </a:p>
        </p:txBody>
      </p:sp>
    </p:spTree>
    <p:extLst>
      <p:ext uri="{BB962C8B-B14F-4D97-AF65-F5344CB8AC3E}">
        <p14:creationId xmlns:p14="http://schemas.microsoft.com/office/powerpoint/2010/main" val="28063981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342900" y="1371600"/>
            <a:ext cx="8305800" cy="4572000"/>
          </a:xfrm>
        </p:spPr>
        <p:txBody>
          <a:bodyPr/>
          <a:lstStyle/>
          <a:p>
            <a:r>
              <a:rPr lang="en-US" altLang="zh-CN" sz="2800" dirty="0">
                <a:latin typeface="Palatino Linotype" pitchFamily="18" charset="0"/>
                <a:ea typeface="宋体" pitchFamily="2" charset="-122"/>
              </a:rPr>
              <a:t>In 1995, the “Times” reported that the mean travel time to work in 1980 for all Maryland residents was 13.00 minutes (with a standard deviation of 11.5). A transportation official obtained this year’s travel times, in minutes, for a random sample of 35 Maryland residents. </a:t>
            </a:r>
            <a:r>
              <a:rPr lang="en-US" altLang="zh-CN" sz="2800" u="sng" dirty="0">
                <a:latin typeface="Palatino Linotype" pitchFamily="18" charset="0"/>
                <a:ea typeface="宋体" pitchFamily="2" charset="-122"/>
              </a:rPr>
              <a:t>He is interested in seeing if the mean travel time has changed from that in 1980</a:t>
            </a:r>
          </a:p>
          <a:p>
            <a:pPr marL="1600200" lvl="3"/>
            <a:r>
              <a:rPr lang="en-US" altLang="zh-CN" sz="2800" dirty="0" err="1">
                <a:solidFill>
                  <a:srgbClr val="C00000"/>
                </a:solidFill>
                <a:latin typeface="Palatino Linotype" pitchFamily="18" charset="0"/>
                <a:ea typeface="宋体" pitchFamily="2" charset="-122"/>
              </a:rPr>
              <a:t>H</a:t>
            </a:r>
            <a:r>
              <a:rPr lang="en-US" altLang="zh-CN" sz="2800" baseline="-25000" dirty="0" err="1">
                <a:solidFill>
                  <a:srgbClr val="C00000"/>
                </a:solidFill>
                <a:latin typeface="Palatino Linotype" pitchFamily="18" charset="0"/>
                <a:ea typeface="宋体" pitchFamily="2" charset="-122"/>
              </a:rPr>
              <a:t>0</a:t>
            </a:r>
            <a:r>
              <a:rPr lang="en-US" altLang="zh-CN" sz="2800" dirty="0">
                <a:solidFill>
                  <a:srgbClr val="C00000"/>
                </a:solidFill>
                <a:latin typeface="Palatino Linotype" pitchFamily="18" charset="0"/>
                <a:ea typeface="宋体" pitchFamily="2" charset="-122"/>
              </a:rPr>
              <a:t>: μ = 13 and H</a:t>
            </a:r>
            <a:r>
              <a:rPr lang="en-US" altLang="zh-CN" sz="2800" baseline="-25000" dirty="0">
                <a:solidFill>
                  <a:srgbClr val="C00000"/>
                </a:solidFill>
                <a:latin typeface="Palatino Linotype" pitchFamily="18" charset="0"/>
                <a:ea typeface="宋体" pitchFamily="2" charset="-122"/>
              </a:rPr>
              <a:t>A</a:t>
            </a:r>
            <a:r>
              <a:rPr lang="en-US" altLang="zh-CN" sz="2800" dirty="0">
                <a:solidFill>
                  <a:srgbClr val="C00000"/>
                </a:solidFill>
                <a:latin typeface="Palatino Linotype" pitchFamily="18" charset="0"/>
                <a:ea typeface="宋体" pitchFamily="2" charset="-122"/>
              </a:rPr>
              <a:t>: μ ≠ 13</a:t>
            </a:r>
          </a:p>
        </p:txBody>
      </p:sp>
      <p:sp>
        <p:nvSpPr>
          <p:cNvPr id="23556" name="Text Box 6"/>
          <p:cNvSpPr txBox="1">
            <a:spLocks noChangeArrowheads="1"/>
          </p:cNvSpPr>
          <p:nvPr/>
        </p:nvSpPr>
        <p:spPr bwMode="auto">
          <a:xfrm>
            <a:off x="3048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Practice example: 2</a:t>
            </a:r>
          </a:p>
        </p:txBody>
      </p:sp>
      <p:sp>
        <p:nvSpPr>
          <p:cNvPr id="2" name="Slide Number Placeholder 1"/>
          <p:cNvSpPr>
            <a:spLocks noGrp="1"/>
          </p:cNvSpPr>
          <p:nvPr>
            <p:ph type="sldNum" sz="quarter" idx="12"/>
          </p:nvPr>
        </p:nvSpPr>
        <p:spPr/>
        <p:txBody>
          <a:bodyPr/>
          <a:lstStyle/>
          <a:p>
            <a:fld id="{C70ABE09-AFE8-4E31-8931-ED4F417B2D5A}" type="slidenum">
              <a:rPr lang="en-US" smtClean="0"/>
              <a:t>14</a:t>
            </a:fld>
            <a:endParaRPr lang="en-US"/>
          </a:p>
        </p:txBody>
      </p:sp>
    </p:spTree>
    <p:extLst>
      <p:ext uri="{BB962C8B-B14F-4D97-AF65-F5344CB8AC3E}">
        <p14:creationId xmlns:p14="http://schemas.microsoft.com/office/powerpoint/2010/main" val="24135710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304800" y="1676400"/>
            <a:ext cx="8305800" cy="4495800"/>
          </a:xfrm>
        </p:spPr>
        <p:txBody>
          <a:bodyPr>
            <a:normAutofit/>
          </a:bodyPr>
          <a:lstStyle/>
          <a:p>
            <a:r>
              <a:rPr lang="en-US" altLang="zh-CN" sz="2800" dirty="0">
                <a:latin typeface="Palatino Linotype" pitchFamily="18" charset="0"/>
                <a:ea typeface="宋体" pitchFamily="2" charset="-122"/>
              </a:rPr>
              <a:t>In statistical testing, we want to know something about a population parameter (</a:t>
            </a:r>
            <a:r>
              <a:rPr lang="en-US" altLang="zh-CN" sz="2800" dirty="0">
                <a:solidFill>
                  <a:srgbClr val="C00000"/>
                </a:solidFill>
                <a:latin typeface="Palatino Linotype" pitchFamily="18" charset="0"/>
                <a:ea typeface="宋体" pitchFamily="2" charset="-122"/>
              </a:rPr>
              <a:t>research question</a:t>
            </a:r>
            <a:r>
              <a:rPr lang="en-US" altLang="zh-CN" sz="2800" dirty="0">
                <a:latin typeface="Palatino Linotype" pitchFamily="18" charset="0"/>
                <a:ea typeface="宋体" pitchFamily="2" charset="-122"/>
              </a:rPr>
              <a:t>).</a:t>
            </a:r>
            <a:r>
              <a:rPr lang="en-US" altLang="zh-CN" sz="2800" dirty="0">
                <a:solidFill>
                  <a:schemeClr val="tx2"/>
                </a:solidFill>
                <a:latin typeface="Palatino Linotype" pitchFamily="18" charset="0"/>
                <a:ea typeface="宋体" pitchFamily="2" charset="-122"/>
              </a:rPr>
              <a:t> </a:t>
            </a:r>
          </a:p>
          <a:p>
            <a:r>
              <a:rPr lang="en-US" altLang="zh-CN" sz="2800" dirty="0">
                <a:latin typeface="Palatino Linotype" pitchFamily="18" charset="0"/>
                <a:ea typeface="宋体" pitchFamily="2" charset="-122"/>
              </a:rPr>
              <a:t>We then produce </a:t>
            </a:r>
            <a:r>
              <a:rPr lang="en-US" altLang="zh-CN" sz="2800" dirty="0">
                <a:solidFill>
                  <a:srgbClr val="C00000"/>
                </a:solidFill>
                <a:latin typeface="Palatino Linotype" pitchFamily="18" charset="0"/>
                <a:ea typeface="宋体" pitchFamily="2" charset="-122"/>
              </a:rPr>
              <a:t>statistical hypotheses </a:t>
            </a:r>
            <a:r>
              <a:rPr lang="en-US" altLang="zh-CN" sz="2800" dirty="0">
                <a:latin typeface="Palatino Linotype" pitchFamily="18" charset="0"/>
                <a:ea typeface="宋体" pitchFamily="2" charset="-122"/>
              </a:rPr>
              <a:t>for those parameters of interest and see which one is true. </a:t>
            </a:r>
          </a:p>
          <a:p>
            <a:r>
              <a:rPr lang="en-US" altLang="zh-CN" sz="2800" dirty="0">
                <a:latin typeface="Palatino Linotype" pitchFamily="18" charset="0"/>
                <a:ea typeface="宋体" pitchFamily="2" charset="-122"/>
              </a:rPr>
              <a:t>Since we can never assess the whole population, sample data are collected and a </a:t>
            </a:r>
            <a:r>
              <a:rPr lang="en-US" altLang="zh-CN" sz="2800" dirty="0">
                <a:solidFill>
                  <a:srgbClr val="FF0000"/>
                </a:solidFill>
                <a:latin typeface="Palatino Linotype" pitchFamily="18" charset="0"/>
                <a:ea typeface="宋体" pitchFamily="2" charset="-122"/>
              </a:rPr>
              <a:t>test statistic </a:t>
            </a:r>
            <a:r>
              <a:rPr lang="en-US" altLang="zh-CN" sz="2800" dirty="0">
                <a:latin typeface="Palatino Linotype" pitchFamily="18" charset="0"/>
                <a:ea typeface="宋体" pitchFamily="2" charset="-122"/>
              </a:rPr>
              <a:t>that is directly related to the parameter we are interested in is computed. </a:t>
            </a:r>
          </a:p>
          <a:p>
            <a:pPr>
              <a:buFont typeface="Wingdings 3" pitchFamily="18" charset="2"/>
              <a:buNone/>
            </a:pPr>
            <a:endParaRPr lang="en-US" altLang="zh-CN" sz="2400" dirty="0">
              <a:latin typeface="Palatino Linotype" pitchFamily="18" charset="0"/>
              <a:ea typeface="宋体" pitchFamily="2" charset="-122"/>
            </a:endParaRPr>
          </a:p>
        </p:txBody>
      </p:sp>
      <p:sp>
        <p:nvSpPr>
          <p:cNvPr id="25604" name="Text Box 6"/>
          <p:cNvSpPr txBox="1">
            <a:spLocks noChangeArrowheads="1"/>
          </p:cNvSpPr>
          <p:nvPr/>
        </p:nvSpPr>
        <p:spPr bwMode="auto">
          <a:xfrm>
            <a:off x="304800"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lnSpc>
                <a:spcPct val="100000"/>
              </a:lnSpc>
              <a:spcBef>
                <a:spcPct val="0"/>
              </a:spcBef>
            </a:pPr>
            <a:r>
              <a:rPr lang="en-US" sz="3600" dirty="0">
                <a:solidFill>
                  <a:srgbClr val="000099"/>
                </a:solidFill>
                <a:latin typeface="Palatino Linotype" pitchFamily="18" charset="0"/>
                <a:ea typeface="Cambria Math" pitchFamily="18" charset="0"/>
                <a:cs typeface="+mj-cs"/>
              </a:rPr>
              <a:t>Reasoning behind </a:t>
            </a:r>
            <a:r>
              <a:rPr lang="en-US" altLang="zh-CN" sz="3600" dirty="0">
                <a:solidFill>
                  <a:srgbClr val="000099"/>
                </a:solidFill>
                <a:latin typeface="Palatino Linotype" pitchFamily="18" charset="0"/>
                <a:ea typeface="Cambria Math" pitchFamily="18" charset="0"/>
                <a:cs typeface="+mj-cs"/>
              </a:rPr>
              <a:t>Hypothesis Testing</a:t>
            </a:r>
          </a:p>
        </p:txBody>
      </p:sp>
      <p:sp>
        <p:nvSpPr>
          <p:cNvPr id="2" name="Slide Number Placeholder 1"/>
          <p:cNvSpPr>
            <a:spLocks noGrp="1"/>
          </p:cNvSpPr>
          <p:nvPr>
            <p:ph type="sldNum" sz="quarter" idx="12"/>
          </p:nvPr>
        </p:nvSpPr>
        <p:spPr/>
        <p:txBody>
          <a:bodyPr/>
          <a:lstStyle/>
          <a:p>
            <a:fld id="{C70ABE09-AFE8-4E31-8931-ED4F417B2D5A}" type="slidenum">
              <a:rPr lang="en-US" smtClean="0"/>
              <a:t>15</a:t>
            </a:fld>
            <a:endParaRPr lang="en-US"/>
          </a:p>
        </p:txBody>
      </p:sp>
    </p:spTree>
    <p:extLst>
      <p:ext uri="{BB962C8B-B14F-4D97-AF65-F5344CB8AC3E}">
        <p14:creationId xmlns:p14="http://schemas.microsoft.com/office/powerpoint/2010/main" val="21815596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304800" y="1676400"/>
            <a:ext cx="8229600" cy="3962400"/>
          </a:xfrm>
        </p:spPr>
        <p:txBody>
          <a:bodyPr>
            <a:normAutofit/>
          </a:bodyPr>
          <a:lstStyle/>
          <a:p>
            <a:r>
              <a:rPr lang="en-US" altLang="zh-CN" sz="2800" dirty="0">
                <a:latin typeface="Palatino Linotype" pitchFamily="18" charset="0"/>
                <a:ea typeface="宋体" pitchFamily="2" charset="-122"/>
              </a:rPr>
              <a:t>If the sample statistic is </a:t>
            </a:r>
            <a:r>
              <a:rPr lang="en-US" altLang="zh-CN" sz="2800" dirty="0">
                <a:solidFill>
                  <a:srgbClr val="C00000"/>
                </a:solidFill>
                <a:latin typeface="Palatino Linotype" pitchFamily="18" charset="0"/>
                <a:ea typeface="宋体" pitchFamily="2" charset="-122"/>
              </a:rPr>
              <a:t>close </a:t>
            </a:r>
            <a:r>
              <a:rPr lang="en-US" altLang="zh-CN" sz="2800" dirty="0">
                <a:latin typeface="Palatino Linotype" pitchFamily="18" charset="0"/>
                <a:ea typeface="宋体" pitchFamily="2" charset="-122"/>
              </a:rPr>
              <a:t>to the hypothesized parameter, then we</a:t>
            </a:r>
            <a:r>
              <a:rPr lang="en-US" altLang="zh-CN" sz="2800" dirty="0">
                <a:solidFill>
                  <a:schemeClr val="tx2"/>
                </a:solidFill>
                <a:latin typeface="Palatino Linotype" pitchFamily="18" charset="0"/>
                <a:ea typeface="宋体" pitchFamily="2" charset="-122"/>
              </a:rPr>
              <a:t> </a:t>
            </a:r>
            <a:r>
              <a:rPr lang="en-US" altLang="zh-CN" sz="2800" dirty="0">
                <a:solidFill>
                  <a:srgbClr val="C00000"/>
                </a:solidFill>
                <a:latin typeface="Palatino Linotype" pitchFamily="18" charset="0"/>
                <a:ea typeface="宋体" pitchFamily="2" charset="-122"/>
              </a:rPr>
              <a:t>fail to reject (retain) the </a:t>
            </a:r>
            <a:r>
              <a:rPr lang="en-US" altLang="zh-CN" sz="2800" dirty="0" err="1">
                <a:solidFill>
                  <a:srgbClr val="C00000"/>
                </a:solidFill>
                <a:latin typeface="Palatino Linotype" pitchFamily="18" charset="0"/>
                <a:ea typeface="宋体" pitchFamily="2" charset="-122"/>
              </a:rPr>
              <a:t>H</a:t>
            </a:r>
            <a:r>
              <a:rPr lang="en-US" altLang="zh-CN" sz="2800" baseline="-25000" dirty="0" err="1">
                <a:solidFill>
                  <a:srgbClr val="C00000"/>
                </a:solidFill>
                <a:latin typeface="Palatino Linotype" pitchFamily="18" charset="0"/>
                <a:ea typeface="宋体" pitchFamily="2" charset="-122"/>
              </a:rPr>
              <a:t>0</a:t>
            </a:r>
            <a:r>
              <a:rPr lang="en-US" altLang="zh-CN" sz="2800" dirty="0">
                <a:latin typeface="Palatino Linotype" pitchFamily="18" charset="0"/>
                <a:ea typeface="宋体" pitchFamily="2" charset="-122"/>
              </a:rPr>
              <a:t>. If it is </a:t>
            </a:r>
            <a:r>
              <a:rPr lang="en-US" altLang="zh-CN" sz="2800" dirty="0">
                <a:solidFill>
                  <a:srgbClr val="C00000"/>
                </a:solidFill>
                <a:latin typeface="Palatino Linotype" pitchFamily="18" charset="0"/>
                <a:ea typeface="宋体" pitchFamily="2" charset="-122"/>
              </a:rPr>
              <a:t>very different</a:t>
            </a:r>
            <a:r>
              <a:rPr lang="en-US" altLang="zh-CN" sz="2800" dirty="0">
                <a:latin typeface="Palatino Linotype" pitchFamily="18" charset="0"/>
                <a:ea typeface="宋体" pitchFamily="2" charset="-122"/>
              </a:rPr>
              <a:t>, then we will </a:t>
            </a:r>
            <a:r>
              <a:rPr lang="en-US" altLang="zh-CN" sz="2800" dirty="0">
                <a:solidFill>
                  <a:srgbClr val="C00000"/>
                </a:solidFill>
                <a:latin typeface="Palatino Linotype" pitchFamily="18" charset="0"/>
                <a:ea typeface="宋体" pitchFamily="2" charset="-122"/>
              </a:rPr>
              <a:t>reject </a:t>
            </a:r>
            <a:r>
              <a:rPr lang="en-US" altLang="zh-CN" sz="2800" dirty="0" err="1">
                <a:solidFill>
                  <a:srgbClr val="C00000"/>
                </a:solidFill>
                <a:latin typeface="Palatino Linotype" pitchFamily="18" charset="0"/>
                <a:ea typeface="宋体" pitchFamily="2" charset="-122"/>
              </a:rPr>
              <a:t>H</a:t>
            </a:r>
            <a:r>
              <a:rPr lang="en-US" altLang="zh-CN" sz="2800" baseline="-25000" dirty="0" err="1">
                <a:solidFill>
                  <a:srgbClr val="C00000"/>
                </a:solidFill>
                <a:latin typeface="Palatino Linotype" pitchFamily="18" charset="0"/>
                <a:ea typeface="宋体" pitchFamily="2" charset="-122"/>
              </a:rPr>
              <a:t>0</a:t>
            </a:r>
            <a:r>
              <a:rPr lang="en-US" altLang="zh-CN" sz="2800" dirty="0">
                <a:latin typeface="Palatino Linotype" pitchFamily="18" charset="0"/>
                <a:ea typeface="宋体" pitchFamily="2" charset="-122"/>
              </a:rPr>
              <a:t>. </a:t>
            </a:r>
            <a:r>
              <a:rPr lang="en-US" altLang="zh-CN" sz="2800" u="sng" dirty="0">
                <a:latin typeface="Palatino Linotype" pitchFamily="18" charset="0"/>
                <a:ea typeface="宋体" pitchFamily="2" charset="-122"/>
              </a:rPr>
              <a:t>But how do we decide if it is close enough or not??</a:t>
            </a:r>
          </a:p>
          <a:p>
            <a:endParaRPr lang="en-US" altLang="zh-CN" sz="2800" u="sng" dirty="0">
              <a:latin typeface="Palatino Linotype" pitchFamily="18" charset="0"/>
              <a:ea typeface="宋体" pitchFamily="2" charset="-122"/>
            </a:endParaRPr>
          </a:p>
          <a:p>
            <a:endParaRPr lang="en-US" altLang="zh-CN" sz="2400" dirty="0">
              <a:latin typeface="Palatino Linotype" pitchFamily="18" charset="0"/>
              <a:ea typeface="宋体" pitchFamily="2" charset="-122"/>
            </a:endParaRPr>
          </a:p>
        </p:txBody>
      </p:sp>
      <p:sp>
        <p:nvSpPr>
          <p:cNvPr id="26628" name="Text Box 6"/>
          <p:cNvSpPr txBox="1">
            <a:spLocks noChangeArrowheads="1"/>
          </p:cNvSpPr>
          <p:nvPr/>
        </p:nvSpPr>
        <p:spPr bwMode="auto">
          <a:xfrm>
            <a:off x="466725"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sz="3600" dirty="0">
                <a:solidFill>
                  <a:srgbClr val="000099"/>
                </a:solidFill>
                <a:latin typeface="Palatino Linotype" pitchFamily="18" charset="0"/>
                <a:ea typeface="Cambria Math" pitchFamily="18" charset="0"/>
                <a:cs typeface="+mj-cs"/>
              </a:rPr>
              <a:t>Reasoning behind </a:t>
            </a:r>
            <a:r>
              <a:rPr lang="en-US" altLang="zh-CN" sz="3600" dirty="0">
                <a:solidFill>
                  <a:srgbClr val="000099"/>
                </a:solidFill>
                <a:latin typeface="Palatino Linotype" pitchFamily="18" charset="0"/>
                <a:ea typeface="Cambria Math" pitchFamily="18" charset="0"/>
                <a:cs typeface="+mj-cs"/>
              </a:rPr>
              <a:t>Hypothesis Testing</a:t>
            </a:r>
          </a:p>
        </p:txBody>
      </p:sp>
      <p:sp>
        <p:nvSpPr>
          <p:cNvPr id="2" name="Slide Number Placeholder 1"/>
          <p:cNvSpPr>
            <a:spLocks noGrp="1"/>
          </p:cNvSpPr>
          <p:nvPr>
            <p:ph type="sldNum" sz="quarter" idx="12"/>
          </p:nvPr>
        </p:nvSpPr>
        <p:spPr/>
        <p:txBody>
          <a:bodyPr/>
          <a:lstStyle/>
          <a:p>
            <a:fld id="{C70ABE09-AFE8-4E31-8931-ED4F417B2D5A}" type="slidenum">
              <a:rPr lang="en-US" smtClean="0"/>
              <a:t>16</a:t>
            </a:fld>
            <a:endParaRPr lang="en-US"/>
          </a:p>
        </p:txBody>
      </p:sp>
    </p:spTree>
    <p:extLst>
      <p:ext uri="{BB962C8B-B14F-4D97-AF65-F5344CB8AC3E}">
        <p14:creationId xmlns:p14="http://schemas.microsoft.com/office/powerpoint/2010/main" val="429256719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304800" y="1600200"/>
            <a:ext cx="8305800" cy="4953000"/>
          </a:xfrm>
        </p:spPr>
        <p:txBody>
          <a:bodyPr>
            <a:normAutofit fontScale="92500" lnSpcReduction="10000"/>
          </a:bodyPr>
          <a:lstStyle/>
          <a:p>
            <a:r>
              <a:rPr lang="en-US" altLang="zh-CN" sz="2800" dirty="0">
                <a:latin typeface="Palatino Linotype" pitchFamily="18" charset="0"/>
                <a:ea typeface="宋体" pitchFamily="2" charset="-122"/>
              </a:rPr>
              <a:t>The sampling distribution when Null hypothesis is </a:t>
            </a:r>
            <a:r>
              <a:rPr lang="en-US" altLang="zh-CN" sz="2800" u="sng" dirty="0">
                <a:latin typeface="Palatino Linotype" pitchFamily="18" charset="0"/>
                <a:ea typeface="宋体" pitchFamily="2" charset="-122"/>
              </a:rPr>
              <a:t>true</a:t>
            </a:r>
            <a:r>
              <a:rPr lang="en-US" altLang="zh-CN" sz="2800" dirty="0">
                <a:latin typeface="Palatino Linotype" pitchFamily="18" charset="0"/>
                <a:ea typeface="宋体" pitchFamily="2" charset="-122"/>
              </a:rPr>
              <a:t> (the </a:t>
            </a:r>
            <a:r>
              <a:rPr lang="en-US" altLang="zh-CN" sz="2800" dirty="0">
                <a:solidFill>
                  <a:srgbClr val="C00000"/>
                </a:solidFill>
                <a:latin typeface="Palatino Linotype" pitchFamily="18" charset="0"/>
                <a:ea typeface="宋体" pitchFamily="2" charset="-122"/>
              </a:rPr>
              <a:t>Null Sampling Distribution</a:t>
            </a:r>
            <a:r>
              <a:rPr lang="en-US" altLang="zh-CN" sz="2800" dirty="0">
                <a:latin typeface="Palatino Linotype" pitchFamily="18" charset="0"/>
                <a:ea typeface="宋体" pitchFamily="2" charset="-122"/>
              </a:rPr>
              <a:t>) tells us </a:t>
            </a:r>
            <a:r>
              <a:rPr lang="en-US" altLang="zh-CN" sz="2800" u="sng" dirty="0">
                <a:latin typeface="Palatino Linotype" pitchFamily="18" charset="0"/>
                <a:ea typeface="宋体" pitchFamily="2" charset="-122"/>
              </a:rPr>
              <a:t>what we should expect about the sample statistic</a:t>
            </a:r>
            <a:r>
              <a:rPr lang="en-US" altLang="zh-CN" sz="2800" dirty="0">
                <a:solidFill>
                  <a:schemeClr val="tx2"/>
                </a:solidFill>
                <a:latin typeface="Palatino Linotype" pitchFamily="18" charset="0"/>
                <a:ea typeface="宋体" pitchFamily="2" charset="-122"/>
              </a:rPr>
              <a:t>. </a:t>
            </a:r>
          </a:p>
          <a:p>
            <a:endParaRPr lang="en-US" altLang="zh-CN" sz="1050" dirty="0">
              <a:solidFill>
                <a:schemeClr val="tx2"/>
              </a:solidFill>
              <a:latin typeface="Palatino Linotype" pitchFamily="18" charset="0"/>
              <a:ea typeface="宋体" pitchFamily="2" charset="-122"/>
            </a:endParaRPr>
          </a:p>
          <a:p>
            <a:r>
              <a:rPr lang="en-US" altLang="zh-CN" sz="2800" dirty="0">
                <a:latin typeface="Palatino Linotype" pitchFamily="18" charset="0"/>
                <a:ea typeface="宋体" pitchFamily="2" charset="-122"/>
              </a:rPr>
              <a:t>We then </a:t>
            </a:r>
            <a:r>
              <a:rPr lang="en-US" altLang="zh-CN" sz="2800" u="sng" dirty="0">
                <a:latin typeface="Palatino Linotype" pitchFamily="18" charset="0"/>
                <a:ea typeface="宋体" pitchFamily="2" charset="-122"/>
              </a:rPr>
              <a:t>compute a sample statistic </a:t>
            </a:r>
            <a:r>
              <a:rPr lang="en-US" altLang="zh-CN" sz="2800" dirty="0">
                <a:latin typeface="Palatino Linotype" pitchFamily="18" charset="0"/>
                <a:ea typeface="宋体" pitchFamily="2" charset="-122"/>
              </a:rPr>
              <a:t>from an observed sample</a:t>
            </a:r>
            <a:endParaRPr lang="en-US" altLang="zh-CN" sz="1050" dirty="0">
              <a:latin typeface="Palatino Linotype" pitchFamily="18" charset="0"/>
              <a:ea typeface="宋体" pitchFamily="2" charset="-122"/>
            </a:endParaRPr>
          </a:p>
          <a:p>
            <a:r>
              <a:rPr lang="en-US" altLang="zh-CN" sz="2800" dirty="0">
                <a:latin typeface="Palatino Linotype" pitchFamily="18" charset="0"/>
                <a:ea typeface="宋体" pitchFamily="2" charset="-122"/>
              </a:rPr>
              <a:t>Then, we can </a:t>
            </a:r>
            <a:r>
              <a:rPr lang="en-US" altLang="zh-CN" sz="2800" u="sng" dirty="0">
                <a:latin typeface="Palatino Linotype" pitchFamily="18" charset="0"/>
                <a:ea typeface="宋体" pitchFamily="2" charset="-122"/>
              </a:rPr>
              <a:t>compare our sample statistic to that distribution</a:t>
            </a:r>
            <a:r>
              <a:rPr lang="en-US" altLang="zh-CN" sz="2800" dirty="0">
                <a:latin typeface="Palatino Linotype" pitchFamily="18" charset="0"/>
                <a:ea typeface="宋体" pitchFamily="2" charset="-122"/>
              </a:rPr>
              <a:t> and decide either to reject or retain the null hypothesis.</a:t>
            </a:r>
          </a:p>
          <a:p>
            <a:r>
              <a:rPr lang="en-US" altLang="zh-CN" sz="2800" dirty="0">
                <a:latin typeface="Palatino Linotype" pitchFamily="18" charset="0"/>
                <a:ea typeface="宋体" pitchFamily="2" charset="-122"/>
              </a:rPr>
              <a:t>Remember the concept of “probability”—what is the probability of observing a particular sample statistic if our sample is actually drawn from a certain population assumed by Null hypothesis.</a:t>
            </a:r>
          </a:p>
        </p:txBody>
      </p:sp>
      <p:sp>
        <p:nvSpPr>
          <p:cNvPr id="27652" name="Text Box 6"/>
          <p:cNvSpPr txBox="1">
            <a:spLocks noChangeArrowheads="1"/>
          </p:cNvSpPr>
          <p:nvPr/>
        </p:nvSpPr>
        <p:spPr bwMode="auto">
          <a:xfrm>
            <a:off x="466725"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lnSpc>
                <a:spcPct val="100000"/>
              </a:lnSpc>
              <a:spcBef>
                <a:spcPct val="0"/>
              </a:spcBef>
            </a:pPr>
            <a:r>
              <a:rPr lang="en-US" sz="3600" dirty="0">
                <a:solidFill>
                  <a:srgbClr val="000099"/>
                </a:solidFill>
                <a:latin typeface="Palatino Linotype" pitchFamily="18" charset="0"/>
                <a:ea typeface="Cambria Math" pitchFamily="18" charset="0"/>
                <a:cs typeface="+mj-cs"/>
              </a:rPr>
              <a:t>Reasoning behind </a:t>
            </a:r>
            <a:r>
              <a:rPr lang="en-US" altLang="zh-CN" sz="3600" dirty="0">
                <a:solidFill>
                  <a:srgbClr val="000099"/>
                </a:solidFill>
                <a:latin typeface="Palatino Linotype" pitchFamily="18" charset="0"/>
                <a:ea typeface="Cambria Math" pitchFamily="18" charset="0"/>
                <a:cs typeface="+mj-cs"/>
              </a:rPr>
              <a:t>Hypothesis Testing</a:t>
            </a:r>
          </a:p>
        </p:txBody>
      </p:sp>
      <p:sp>
        <p:nvSpPr>
          <p:cNvPr id="2" name="Slide Number Placeholder 1"/>
          <p:cNvSpPr>
            <a:spLocks noGrp="1"/>
          </p:cNvSpPr>
          <p:nvPr>
            <p:ph type="sldNum" sz="quarter" idx="12"/>
          </p:nvPr>
        </p:nvSpPr>
        <p:spPr/>
        <p:txBody>
          <a:bodyPr/>
          <a:lstStyle/>
          <a:p>
            <a:fld id="{C70ABE09-AFE8-4E31-8931-ED4F417B2D5A}" type="slidenum">
              <a:rPr lang="en-US" smtClean="0"/>
              <a:t>17</a:t>
            </a:fld>
            <a:endParaRPr lang="en-US"/>
          </a:p>
        </p:txBody>
      </p:sp>
    </p:spTree>
    <p:extLst>
      <p:ext uri="{BB962C8B-B14F-4D97-AF65-F5344CB8AC3E}">
        <p14:creationId xmlns:p14="http://schemas.microsoft.com/office/powerpoint/2010/main" val="41448509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Extreme score and probability</a:t>
            </a:r>
          </a:p>
        </p:txBody>
      </p:sp>
      <p:sp>
        <p:nvSpPr>
          <p:cNvPr id="3" name="Content Placeholder 2"/>
          <p:cNvSpPr>
            <a:spLocks noGrp="1"/>
          </p:cNvSpPr>
          <p:nvPr>
            <p:ph idx="1"/>
          </p:nvPr>
        </p:nvSpPr>
        <p:spPr/>
        <p:txBody>
          <a:bodyPr>
            <a:normAutofit fontScale="92500" lnSpcReduction="20000"/>
          </a:bodyPr>
          <a:lstStyle/>
          <a:p>
            <a:r>
              <a:rPr lang="en-US" dirty="0">
                <a:latin typeface="Palatino Linotype" pitchFamily="18" charset="0"/>
              </a:rPr>
              <a:t>A normal curve is, after all, a probabilistic distribution. It gives you a statement of probabilities associated with various portions of the curve.</a:t>
            </a:r>
          </a:p>
          <a:p>
            <a:pPr lvl="1"/>
            <a:r>
              <a:rPr lang="en-US" dirty="0">
                <a:latin typeface="Palatino Linotype" pitchFamily="18" charset="0"/>
              </a:rPr>
              <a:t>For instance, there is a 99% chance, or probability, that a score in a normal distribution will fall somewhere between 2.58 standard deviations above and below the mean.</a:t>
            </a:r>
          </a:p>
          <a:p>
            <a:r>
              <a:rPr lang="en-US" dirty="0">
                <a:latin typeface="Palatino Linotype" pitchFamily="18" charset="0"/>
              </a:rPr>
              <a:t>What is an extreme score? It is a score or value that has a low probability of occurrence.	</a:t>
            </a:r>
          </a:p>
          <a:p>
            <a:pPr lvl="1"/>
            <a:r>
              <a:rPr lang="en-US" dirty="0">
                <a:latin typeface="Palatino Linotype" pitchFamily="18" charset="0"/>
              </a:rPr>
              <a:t>For instance, Z value of -2.01 is extreme.</a:t>
            </a:r>
          </a:p>
        </p:txBody>
      </p:sp>
      <p:sp>
        <p:nvSpPr>
          <p:cNvPr id="4" name="Slide Number Placeholder 3"/>
          <p:cNvSpPr>
            <a:spLocks noGrp="1"/>
          </p:cNvSpPr>
          <p:nvPr>
            <p:ph type="sldNum" sz="quarter" idx="12"/>
          </p:nvPr>
        </p:nvSpPr>
        <p:spPr/>
        <p:txBody>
          <a:bodyPr/>
          <a:lstStyle/>
          <a:p>
            <a:fld id="{C70ABE09-AFE8-4E31-8931-ED4F417B2D5A}" type="slidenum">
              <a:rPr lang="en-US" smtClean="0"/>
              <a:t>18</a:t>
            </a:fld>
            <a:endParaRPr lang="en-US"/>
          </a:p>
        </p:txBody>
      </p:sp>
    </p:spTree>
    <p:extLst>
      <p:ext uri="{BB962C8B-B14F-4D97-AF65-F5344CB8AC3E}">
        <p14:creationId xmlns:p14="http://schemas.microsoft.com/office/powerpoint/2010/main" val="4053871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Single sample test with </a:t>
            </a:r>
            <a:r>
              <a:rPr lang="el-GR" sz="4000" b="1" dirty="0">
                <a:solidFill>
                  <a:srgbClr val="000099"/>
                </a:solidFill>
                <a:latin typeface="Palatino Linotype" pitchFamily="18" charset="0"/>
                <a:ea typeface="Cambria Math" pitchFamily="18" charset="0"/>
              </a:rPr>
              <a:t>σ</a:t>
            </a:r>
            <a:r>
              <a:rPr lang="en-US" sz="4000" b="1" dirty="0">
                <a:solidFill>
                  <a:srgbClr val="000099"/>
                </a:solidFill>
                <a:latin typeface="Palatino Linotype" pitchFamily="18" charset="0"/>
                <a:ea typeface="Cambria Math" pitchFamily="18" charset="0"/>
              </a:rPr>
              <a:t> known</a:t>
            </a:r>
          </a:p>
        </p:txBody>
      </p:sp>
      <p:sp>
        <p:nvSpPr>
          <p:cNvPr id="3" name="Content Placeholder 2"/>
          <p:cNvSpPr>
            <a:spLocks noGrp="1"/>
          </p:cNvSpPr>
          <p:nvPr>
            <p:ph idx="1"/>
          </p:nvPr>
        </p:nvSpPr>
        <p:spPr/>
        <p:txBody>
          <a:bodyPr>
            <a:normAutofit/>
          </a:bodyPr>
          <a:lstStyle/>
          <a:p>
            <a:r>
              <a:rPr lang="en-US" sz="2400" dirty="0">
                <a:latin typeface="Palatino Linotype" pitchFamily="18" charset="0"/>
              </a:rPr>
              <a:t>A team of industrial psychologists is interested in the productivity of assembly line workers. Historical data, based on the performance of all workers over the past three years, indicate that workers will (on average) produce 193.8 units per day (</a:t>
            </a:r>
            <a:r>
              <a:rPr lang="el-GR" sz="2400" dirty="0">
                <a:latin typeface="Palatino Linotype" pitchFamily="18" charset="0"/>
              </a:rPr>
              <a:t>σ</a:t>
            </a:r>
            <a:r>
              <a:rPr lang="en-US" sz="2400" dirty="0">
                <a:latin typeface="Palatino Linotype" pitchFamily="18" charset="0"/>
              </a:rPr>
              <a:t>=31.55). </a:t>
            </a:r>
            <a:r>
              <a:rPr lang="en-US" sz="2400" u="sng" dirty="0">
                <a:latin typeface="Palatino Linotype" pitchFamily="18" charset="0"/>
              </a:rPr>
              <a:t>The psychologists, however, believe that the level of productivity may be different for workers who have been given the option of a flextime schedule</a:t>
            </a:r>
            <a:r>
              <a:rPr lang="en-US" sz="2400" dirty="0">
                <a:latin typeface="Palatino Linotype" pitchFamily="18" charset="0"/>
              </a:rPr>
              <a:t>. Taking a sample of productivity records for those working on a flextime schedule, the psychologists can compare the sample mean with the historical population mean.</a:t>
            </a:r>
          </a:p>
          <a:p>
            <a:pPr lvl="1"/>
            <a:r>
              <a:rPr lang="en-US" sz="2000" dirty="0">
                <a:latin typeface="Palatino Linotype" pitchFamily="18" charset="0"/>
              </a:rPr>
              <a:t>Write out the Null and alternative hypothesis.</a:t>
            </a:r>
          </a:p>
        </p:txBody>
      </p:sp>
      <p:sp>
        <p:nvSpPr>
          <p:cNvPr id="4" name="Slide Number Placeholder 3"/>
          <p:cNvSpPr>
            <a:spLocks noGrp="1"/>
          </p:cNvSpPr>
          <p:nvPr>
            <p:ph type="sldNum" sz="quarter" idx="12"/>
          </p:nvPr>
        </p:nvSpPr>
        <p:spPr/>
        <p:txBody>
          <a:bodyPr/>
          <a:lstStyle/>
          <a:p>
            <a:fld id="{C70ABE09-AFE8-4E31-8931-ED4F417B2D5A}" type="slidenum">
              <a:rPr lang="en-US" smtClean="0"/>
              <a:t>19</a:t>
            </a:fld>
            <a:endParaRPr lang="en-US"/>
          </a:p>
        </p:txBody>
      </p:sp>
    </p:spTree>
    <p:extLst>
      <p:ext uri="{BB962C8B-B14F-4D97-AF65-F5344CB8AC3E}">
        <p14:creationId xmlns:p14="http://schemas.microsoft.com/office/powerpoint/2010/main" val="6516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Review of key concepts and theorems</a:t>
            </a:r>
          </a:p>
        </p:txBody>
      </p:sp>
      <p:sp>
        <p:nvSpPr>
          <p:cNvPr id="3" name="Content Placeholder 2"/>
          <p:cNvSpPr>
            <a:spLocks noGrp="1"/>
          </p:cNvSpPr>
          <p:nvPr>
            <p:ph idx="1"/>
          </p:nvPr>
        </p:nvSpPr>
        <p:spPr/>
        <p:txBody>
          <a:bodyPr>
            <a:normAutofit/>
          </a:bodyPr>
          <a:lstStyle/>
          <a:p>
            <a:r>
              <a:rPr lang="en-US" dirty="0">
                <a:latin typeface="Palatino Linotype" pitchFamily="18" charset="0"/>
              </a:rPr>
              <a:t>Sampling distribution</a:t>
            </a:r>
          </a:p>
          <a:p>
            <a:pPr lvl="1"/>
            <a:r>
              <a:rPr lang="en-US" dirty="0">
                <a:latin typeface="Palatino Linotype" pitchFamily="18" charset="0"/>
              </a:rPr>
              <a:t>A distribution of a statistic</a:t>
            </a:r>
          </a:p>
          <a:p>
            <a:pPr lvl="1"/>
            <a:r>
              <a:rPr lang="en-US" dirty="0">
                <a:latin typeface="Palatino Linotype" pitchFamily="18" charset="0"/>
              </a:rPr>
              <a:t>The sampling distribution could be obtained through sampling with replacement</a:t>
            </a:r>
          </a:p>
          <a:p>
            <a:pPr lvl="1"/>
            <a:r>
              <a:rPr lang="en-US" dirty="0">
                <a:latin typeface="Palatino Linotype" pitchFamily="18" charset="0"/>
              </a:rPr>
              <a:t>Sampling distribution of mean—central limit theorem</a:t>
            </a:r>
          </a:p>
        </p:txBody>
      </p:sp>
      <p:sp>
        <p:nvSpPr>
          <p:cNvPr id="4" name="Slide Number Placeholder 3"/>
          <p:cNvSpPr>
            <a:spLocks noGrp="1"/>
          </p:cNvSpPr>
          <p:nvPr>
            <p:ph type="sldNum" sz="quarter" idx="12"/>
          </p:nvPr>
        </p:nvSpPr>
        <p:spPr/>
        <p:txBody>
          <a:bodyPr/>
          <a:lstStyle/>
          <a:p>
            <a:fld id="{C70ABE09-AFE8-4E31-8931-ED4F417B2D5A}" type="slidenum">
              <a:rPr lang="en-US" smtClean="0"/>
              <a:t>2</a:t>
            </a:fld>
            <a:endParaRPr lang="en-US"/>
          </a:p>
        </p:txBody>
      </p:sp>
    </p:spTree>
    <p:extLst>
      <p:ext uri="{BB962C8B-B14F-4D97-AF65-F5344CB8AC3E}">
        <p14:creationId xmlns:p14="http://schemas.microsoft.com/office/powerpoint/2010/main" val="131784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256162" y="1371600"/>
            <a:ext cx="8305800" cy="4953000"/>
          </a:xfrm>
        </p:spPr>
        <p:txBody>
          <a:bodyPr>
            <a:normAutofit/>
          </a:bodyPr>
          <a:lstStyle/>
          <a:p>
            <a:r>
              <a:rPr lang="en-US" altLang="zh-CN" sz="2600" dirty="0">
                <a:solidFill>
                  <a:srgbClr val="C00000"/>
                </a:solidFill>
                <a:latin typeface="Palatino Linotype" pitchFamily="18" charset="0"/>
                <a:ea typeface="宋体" pitchFamily="2" charset="-122"/>
              </a:rPr>
              <a:t>Step 1.</a:t>
            </a:r>
            <a:r>
              <a:rPr lang="en-US" altLang="zh-CN" sz="2600" dirty="0">
                <a:solidFill>
                  <a:schemeClr val="tx2"/>
                </a:solidFill>
                <a:latin typeface="Palatino Linotype" pitchFamily="18" charset="0"/>
                <a:ea typeface="宋体" pitchFamily="2" charset="-122"/>
              </a:rPr>
              <a:t> </a:t>
            </a:r>
            <a:r>
              <a:rPr lang="en-US" altLang="zh-CN" sz="2600" dirty="0">
                <a:latin typeface="Palatino Linotype" pitchFamily="18" charset="0"/>
                <a:ea typeface="宋体" pitchFamily="2" charset="-122"/>
              </a:rPr>
              <a:t>Based on the research question, </a:t>
            </a:r>
            <a:r>
              <a:rPr lang="en-US" altLang="zh-CN" sz="2600" u="sng" dirty="0">
                <a:latin typeface="Palatino Linotype" pitchFamily="18" charset="0"/>
                <a:ea typeface="宋体" pitchFamily="2" charset="-122"/>
              </a:rPr>
              <a:t>specify the appropriate null &amp; alternative hypotheses </a:t>
            </a:r>
            <a:r>
              <a:rPr lang="en-US" altLang="zh-CN" sz="2600" dirty="0">
                <a:latin typeface="Palatino Linotype" pitchFamily="18" charset="0"/>
                <a:ea typeface="宋体" pitchFamily="2" charset="-122"/>
              </a:rPr>
              <a:t>(H</a:t>
            </a:r>
            <a:r>
              <a:rPr lang="en-US" altLang="zh-CN" sz="2600" baseline="-25000" dirty="0">
                <a:latin typeface="Palatino Linotype" pitchFamily="18" charset="0"/>
                <a:ea typeface="宋体" pitchFamily="2" charset="-122"/>
              </a:rPr>
              <a:t>A</a:t>
            </a:r>
            <a:r>
              <a:rPr lang="en-US" altLang="zh-CN" sz="2600" dirty="0">
                <a:latin typeface="Palatino Linotype" pitchFamily="18" charset="0"/>
                <a:ea typeface="宋体" pitchFamily="2" charset="-122"/>
              </a:rPr>
              <a:t> and </a:t>
            </a:r>
            <a:r>
              <a:rPr lang="en-US" altLang="zh-CN" sz="2600" dirty="0" err="1">
                <a:latin typeface="Palatino Linotype" pitchFamily="18" charset="0"/>
                <a:ea typeface="宋体" pitchFamily="2" charset="-122"/>
              </a:rPr>
              <a:t>H</a:t>
            </a:r>
            <a:r>
              <a:rPr lang="en-US" altLang="zh-CN" sz="2600" baseline="-25000" dirty="0" err="1">
                <a:latin typeface="Palatino Linotype" pitchFamily="18" charset="0"/>
                <a:ea typeface="宋体" pitchFamily="2" charset="-122"/>
              </a:rPr>
              <a:t>0</a:t>
            </a:r>
            <a:r>
              <a:rPr lang="en-US" altLang="zh-CN" sz="2600" dirty="0">
                <a:latin typeface="Palatino Linotype" pitchFamily="18" charset="0"/>
                <a:ea typeface="宋体" pitchFamily="2" charset="-122"/>
              </a:rPr>
              <a:t>)</a:t>
            </a:r>
          </a:p>
          <a:p>
            <a:pPr marL="742950" lvl="1" indent="-285750"/>
            <a:r>
              <a:rPr lang="en-US" altLang="zh-CN" sz="2600" dirty="0">
                <a:solidFill>
                  <a:srgbClr val="00B050"/>
                </a:solidFill>
                <a:latin typeface="Palatino Linotype" pitchFamily="18" charset="0"/>
                <a:ea typeface="宋体" pitchFamily="2" charset="-122"/>
              </a:rPr>
              <a:t>Strategy</a:t>
            </a:r>
            <a:r>
              <a:rPr lang="en-US" altLang="zh-CN" sz="2600" dirty="0">
                <a:latin typeface="Palatino Linotype" pitchFamily="18" charset="0"/>
                <a:ea typeface="宋体" pitchFamily="2" charset="-122"/>
              </a:rPr>
              <a:t>: Model the researcher’s belief in H</a:t>
            </a:r>
            <a:r>
              <a:rPr lang="en-US" altLang="zh-CN" sz="2600" baseline="-25000" dirty="0">
                <a:latin typeface="Palatino Linotype" pitchFamily="18" charset="0"/>
                <a:ea typeface="宋体" pitchFamily="2" charset="-122"/>
              </a:rPr>
              <a:t>A</a:t>
            </a:r>
            <a:r>
              <a:rPr lang="en-US" altLang="zh-CN" sz="2600" dirty="0">
                <a:latin typeface="Palatino Linotype" pitchFamily="18" charset="0"/>
                <a:ea typeface="宋体" pitchFamily="2" charset="-122"/>
              </a:rPr>
              <a:t>, set up </a:t>
            </a:r>
            <a:r>
              <a:rPr lang="en-US" altLang="zh-CN" sz="2600" dirty="0" err="1">
                <a:latin typeface="Palatino Linotype" pitchFamily="18" charset="0"/>
                <a:ea typeface="宋体" pitchFamily="2" charset="-122"/>
              </a:rPr>
              <a:t>H</a:t>
            </a:r>
            <a:r>
              <a:rPr lang="en-US" altLang="zh-CN" sz="2600" baseline="-25000" dirty="0" err="1">
                <a:latin typeface="Palatino Linotype" pitchFamily="18" charset="0"/>
                <a:ea typeface="宋体" pitchFamily="2" charset="-122"/>
              </a:rPr>
              <a:t>0</a:t>
            </a:r>
            <a:r>
              <a:rPr lang="en-US" altLang="zh-CN" sz="2600" dirty="0">
                <a:latin typeface="Palatino Linotype" pitchFamily="18" charset="0"/>
                <a:ea typeface="宋体" pitchFamily="2" charset="-122"/>
              </a:rPr>
              <a:t> as its logical opposite </a:t>
            </a:r>
          </a:p>
          <a:p>
            <a:pPr marL="742950" lvl="1" indent="-285750">
              <a:buFont typeface="Verdana" pitchFamily="34" charset="0"/>
              <a:buNone/>
            </a:pPr>
            <a:endParaRPr lang="en-US" altLang="zh-CN" sz="2600" dirty="0">
              <a:latin typeface="Palatino Linotype" pitchFamily="18" charset="0"/>
              <a:ea typeface="宋体" pitchFamily="2" charset="-122"/>
            </a:endParaRPr>
          </a:p>
          <a:p>
            <a:r>
              <a:rPr lang="en-US" altLang="zh-CN" sz="2600" dirty="0">
                <a:solidFill>
                  <a:srgbClr val="C00000"/>
                </a:solidFill>
                <a:latin typeface="Palatino Linotype" pitchFamily="18" charset="0"/>
                <a:ea typeface="宋体" pitchFamily="2" charset="-122"/>
              </a:rPr>
              <a:t>Step 2.</a:t>
            </a:r>
            <a:r>
              <a:rPr lang="en-US" altLang="zh-CN" sz="2600" dirty="0">
                <a:solidFill>
                  <a:schemeClr val="tx2"/>
                </a:solidFill>
                <a:latin typeface="Palatino Linotype" pitchFamily="18" charset="0"/>
                <a:ea typeface="宋体" pitchFamily="2" charset="-122"/>
              </a:rPr>
              <a:t> </a:t>
            </a:r>
            <a:r>
              <a:rPr lang="en-US" altLang="zh-CN" sz="2600" u="sng" dirty="0">
                <a:latin typeface="Palatino Linotype" pitchFamily="18" charset="0"/>
                <a:ea typeface="宋体" pitchFamily="2" charset="-122"/>
              </a:rPr>
              <a:t>Specify the test to perform</a:t>
            </a:r>
            <a:r>
              <a:rPr lang="en-US" sz="2600" dirty="0">
                <a:latin typeface="Palatino Linotype" pitchFamily="18" charset="0"/>
              </a:rPr>
              <a:t>(e.g., one-sample z-test, t-test, independent t-test, dependent t-test, chi-square),</a:t>
            </a:r>
            <a:r>
              <a:rPr lang="en-US" altLang="zh-CN" sz="2600" dirty="0">
                <a:latin typeface="Palatino Linotype" pitchFamily="18" charset="0"/>
                <a:ea typeface="宋体" pitchFamily="2" charset="-122"/>
              </a:rPr>
              <a:t> </a:t>
            </a:r>
            <a:r>
              <a:rPr lang="en-US" altLang="zh-CN" sz="2600" u="sng" dirty="0">
                <a:latin typeface="Palatino Linotype" pitchFamily="18" charset="0"/>
                <a:ea typeface="宋体" pitchFamily="2" charset="-122"/>
              </a:rPr>
              <a:t>the level of significance </a:t>
            </a:r>
            <a:r>
              <a:rPr lang="en-US" altLang="zh-CN" sz="2600" dirty="0">
                <a:latin typeface="Palatino Linotype" pitchFamily="18" charset="0"/>
                <a:ea typeface="宋体" pitchFamily="2" charset="-122"/>
              </a:rPr>
              <a:t>(usually 0.05), and </a:t>
            </a:r>
            <a:r>
              <a:rPr lang="en-US" altLang="zh-CN" sz="2600" u="sng" dirty="0">
                <a:latin typeface="Palatino Linotype" pitchFamily="18" charset="0"/>
                <a:ea typeface="宋体" pitchFamily="2" charset="-122"/>
              </a:rPr>
              <a:t>the directionality of the test</a:t>
            </a:r>
          </a:p>
        </p:txBody>
      </p:sp>
      <p:sp>
        <p:nvSpPr>
          <p:cNvPr id="28676" name="Text Box 6"/>
          <p:cNvSpPr txBox="1">
            <a:spLocks noChangeArrowheads="1"/>
          </p:cNvSpPr>
          <p:nvPr/>
        </p:nvSpPr>
        <p:spPr bwMode="auto">
          <a:xfrm>
            <a:off x="152400" y="3810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3600" dirty="0">
                <a:solidFill>
                  <a:srgbClr val="000099"/>
                </a:solidFill>
                <a:latin typeface="Palatino Linotype" pitchFamily="18" charset="0"/>
                <a:ea typeface="Cambria Math" pitchFamily="18" charset="0"/>
                <a:cs typeface="+mj-cs"/>
              </a:rPr>
              <a:t>Steps in Testing Hypotheses</a:t>
            </a:r>
          </a:p>
        </p:txBody>
      </p:sp>
      <p:sp>
        <p:nvSpPr>
          <p:cNvPr id="2" name="Slide Number Placeholder 1"/>
          <p:cNvSpPr>
            <a:spLocks noGrp="1"/>
          </p:cNvSpPr>
          <p:nvPr>
            <p:ph type="sldNum" sz="quarter" idx="12"/>
          </p:nvPr>
        </p:nvSpPr>
        <p:spPr/>
        <p:txBody>
          <a:bodyPr/>
          <a:lstStyle/>
          <a:p>
            <a:fld id="{C70ABE09-AFE8-4E31-8931-ED4F417B2D5A}" type="slidenum">
              <a:rPr lang="en-US" smtClean="0"/>
              <a:t>20</a:t>
            </a:fld>
            <a:endParaRPr lang="en-US"/>
          </a:p>
        </p:txBody>
      </p:sp>
    </p:spTree>
    <p:extLst>
      <p:ext uri="{BB962C8B-B14F-4D97-AF65-F5344CB8AC3E}">
        <p14:creationId xmlns:p14="http://schemas.microsoft.com/office/powerpoint/2010/main" val="340695632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442406" y="1371600"/>
            <a:ext cx="8305800" cy="3124200"/>
          </a:xfrm>
        </p:spPr>
        <p:txBody>
          <a:bodyPr>
            <a:normAutofit lnSpcReduction="10000"/>
          </a:bodyPr>
          <a:lstStyle/>
          <a:p>
            <a:r>
              <a:rPr lang="en-US" altLang="zh-CN" sz="2800" dirty="0">
                <a:solidFill>
                  <a:srgbClr val="C00000"/>
                </a:solidFill>
                <a:latin typeface="Palatino Linotype" pitchFamily="18" charset="0"/>
                <a:ea typeface="宋体" pitchFamily="2" charset="-122"/>
              </a:rPr>
              <a:t>Step 3.</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Sketch the sampling distribution of the test statistic with </a:t>
            </a:r>
            <a:r>
              <a:rPr lang="en-US" altLang="zh-CN" sz="2800" u="sng" dirty="0">
                <a:latin typeface="Palatino Linotype" pitchFamily="18" charset="0"/>
                <a:ea typeface="宋体" pitchFamily="2" charset="-122"/>
              </a:rPr>
              <a:t>the region of rejection shaded </a:t>
            </a:r>
            <a:r>
              <a:rPr lang="en-US" altLang="zh-CN" sz="2800" dirty="0">
                <a:latin typeface="Palatino Linotype" pitchFamily="18" charset="0"/>
                <a:ea typeface="宋体" pitchFamily="2" charset="-122"/>
              </a:rPr>
              <a:t>and </a:t>
            </a:r>
            <a:r>
              <a:rPr lang="en-US" altLang="zh-CN" sz="2800" u="sng" dirty="0">
                <a:latin typeface="Palatino Linotype" pitchFamily="18" charset="0"/>
                <a:ea typeface="宋体" pitchFamily="2" charset="-122"/>
              </a:rPr>
              <a:t>the critical value(s) </a:t>
            </a:r>
            <a:r>
              <a:rPr lang="en-US" altLang="zh-CN" sz="2800" dirty="0">
                <a:latin typeface="Palatino Linotype" pitchFamily="18" charset="0"/>
                <a:ea typeface="宋体" pitchFamily="2" charset="-122"/>
              </a:rPr>
              <a:t>(found from a proper table) clearly indicated  </a:t>
            </a:r>
          </a:p>
          <a:p>
            <a:endParaRPr lang="en-US" altLang="zh-CN" sz="2800" dirty="0">
              <a:solidFill>
                <a:srgbClr val="DB4931"/>
              </a:solidFill>
              <a:latin typeface="Palatino Linotype" pitchFamily="18" charset="0"/>
              <a:ea typeface="宋体" pitchFamily="2" charset="-122"/>
            </a:endParaRPr>
          </a:p>
          <a:p>
            <a:r>
              <a:rPr lang="en-US" altLang="zh-CN" sz="2800" dirty="0">
                <a:solidFill>
                  <a:srgbClr val="C00000"/>
                </a:solidFill>
                <a:latin typeface="Palatino Linotype" pitchFamily="18" charset="0"/>
                <a:ea typeface="宋体" pitchFamily="2" charset="-122"/>
              </a:rPr>
              <a:t>Step 4.</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Compute the test statistic using the sample data </a:t>
            </a:r>
          </a:p>
        </p:txBody>
      </p:sp>
      <p:sp>
        <p:nvSpPr>
          <p:cNvPr id="2" name="Slide Number Placeholder 1"/>
          <p:cNvSpPr>
            <a:spLocks noGrp="1"/>
          </p:cNvSpPr>
          <p:nvPr>
            <p:ph type="sldNum" sz="quarter" idx="12"/>
          </p:nvPr>
        </p:nvSpPr>
        <p:spPr/>
        <p:txBody>
          <a:bodyPr/>
          <a:lstStyle/>
          <a:p>
            <a:fld id="{C70ABE09-AFE8-4E31-8931-ED4F417B2D5A}" type="slidenum">
              <a:rPr lang="en-US" smtClean="0"/>
              <a:t>21</a:t>
            </a:fld>
            <a:endParaRPr lang="en-US"/>
          </a:p>
        </p:txBody>
      </p:sp>
    </p:spTree>
    <p:extLst>
      <p:ext uri="{BB962C8B-B14F-4D97-AF65-F5344CB8AC3E}">
        <p14:creationId xmlns:p14="http://schemas.microsoft.com/office/powerpoint/2010/main" val="215870618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304800" y="1143000"/>
            <a:ext cx="8305800" cy="4953000"/>
          </a:xfrm>
        </p:spPr>
        <p:txBody>
          <a:bodyPr/>
          <a:lstStyle/>
          <a:p>
            <a:r>
              <a:rPr lang="en-US" altLang="zh-CN" sz="2800" dirty="0">
                <a:solidFill>
                  <a:srgbClr val="C00000"/>
                </a:solidFill>
                <a:latin typeface="Palatino Linotype" pitchFamily="18" charset="0"/>
                <a:ea typeface="宋体" pitchFamily="2" charset="-122"/>
              </a:rPr>
              <a:t>Step 5.</a:t>
            </a:r>
            <a:r>
              <a:rPr lang="en-US" altLang="zh-CN" sz="2800" dirty="0">
                <a:solidFill>
                  <a:schemeClr val="tx2"/>
                </a:solidFill>
                <a:latin typeface="Palatino Linotype" pitchFamily="18" charset="0"/>
                <a:ea typeface="宋体" pitchFamily="2" charset="-122"/>
              </a:rPr>
              <a:t> </a:t>
            </a:r>
            <a:r>
              <a:rPr lang="en-US" altLang="zh-CN" sz="2800" u="sng" dirty="0">
                <a:latin typeface="Palatino Linotype" pitchFamily="18" charset="0"/>
                <a:ea typeface="宋体" pitchFamily="2" charset="-122"/>
              </a:rPr>
              <a:t>Locate</a:t>
            </a:r>
            <a:r>
              <a:rPr lang="en-US" altLang="zh-CN" sz="2800" dirty="0">
                <a:latin typeface="Palatino Linotype" pitchFamily="18" charset="0"/>
                <a:ea typeface="宋体" pitchFamily="2" charset="-122"/>
              </a:rPr>
              <a:t> the observed test statistic on the sampling distribution and </a:t>
            </a:r>
            <a:r>
              <a:rPr lang="en-US" altLang="zh-CN" sz="2800" u="sng" dirty="0">
                <a:latin typeface="Palatino Linotype" pitchFamily="18" charset="0"/>
                <a:ea typeface="宋体" pitchFamily="2" charset="-122"/>
              </a:rPr>
              <a:t>state the decision</a:t>
            </a:r>
            <a:r>
              <a:rPr lang="en-US" altLang="zh-CN" sz="2800" dirty="0">
                <a:latin typeface="Palatino Linotype" pitchFamily="18" charset="0"/>
                <a:ea typeface="宋体" pitchFamily="2" charset="-122"/>
              </a:rPr>
              <a:t> regarding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baseline="-25000" dirty="0">
                <a:latin typeface="Palatino Linotype" pitchFamily="18" charset="0"/>
                <a:ea typeface="宋体" pitchFamily="2" charset="-122"/>
              </a:rPr>
              <a:t> </a:t>
            </a:r>
            <a:r>
              <a:rPr lang="en-US" altLang="zh-CN" sz="2800" dirty="0">
                <a:latin typeface="Palatino Linotype" pitchFamily="18" charset="0"/>
                <a:ea typeface="宋体" pitchFamily="2" charset="-122"/>
              </a:rPr>
              <a:t>– reject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or retain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endParaRPr lang="en-US" altLang="zh-CN" sz="2800" baseline="-25000" dirty="0">
              <a:latin typeface="Palatino Linotype" pitchFamily="18" charset="0"/>
              <a:ea typeface="宋体" pitchFamily="2" charset="-122"/>
            </a:endParaRPr>
          </a:p>
          <a:p>
            <a:pPr marL="1143000" lvl="2"/>
            <a:r>
              <a:rPr lang="en-US" altLang="zh-CN" sz="2800" dirty="0">
                <a:latin typeface="Palatino Linotype" pitchFamily="18" charset="0"/>
                <a:ea typeface="宋体" pitchFamily="2" charset="-122"/>
              </a:rPr>
              <a:t>If the sample outcome is </a:t>
            </a:r>
            <a:r>
              <a:rPr lang="en-US" altLang="zh-CN" sz="2800" dirty="0">
                <a:solidFill>
                  <a:srgbClr val="C00000"/>
                </a:solidFill>
                <a:latin typeface="Palatino Linotype" pitchFamily="18" charset="0"/>
                <a:ea typeface="宋体" pitchFamily="2" charset="-122"/>
              </a:rPr>
              <a:t>unlikely</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(given the null hypothesis is true),</a:t>
            </a:r>
            <a:r>
              <a:rPr lang="en-US" altLang="zh-CN" sz="2800" dirty="0">
                <a:solidFill>
                  <a:schemeClr val="tx2"/>
                </a:solidFill>
                <a:latin typeface="Palatino Linotype" pitchFamily="18" charset="0"/>
                <a:ea typeface="宋体" pitchFamily="2" charset="-122"/>
              </a:rPr>
              <a:t> </a:t>
            </a:r>
            <a:r>
              <a:rPr lang="en-US" altLang="zh-CN" sz="2800" dirty="0">
                <a:solidFill>
                  <a:srgbClr val="C00000"/>
                </a:solidFill>
                <a:latin typeface="Palatino Linotype" pitchFamily="18" charset="0"/>
                <a:ea typeface="宋体" pitchFamily="2" charset="-122"/>
              </a:rPr>
              <a:t>reject</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the null. hypothesis in favor of the alternative hypothesis.</a:t>
            </a:r>
          </a:p>
          <a:p>
            <a:pPr marL="1143000" lvl="2"/>
            <a:r>
              <a:rPr lang="en-US" altLang="zh-CN" sz="2800" dirty="0">
                <a:latin typeface="Palatino Linotype" pitchFamily="18" charset="0"/>
                <a:ea typeface="宋体" pitchFamily="2" charset="-122"/>
              </a:rPr>
              <a:t>If the sample outcome is </a:t>
            </a:r>
            <a:r>
              <a:rPr lang="en-US" altLang="zh-CN" sz="2800" dirty="0">
                <a:solidFill>
                  <a:srgbClr val="C00000"/>
                </a:solidFill>
                <a:latin typeface="Palatino Linotype" pitchFamily="18" charset="0"/>
                <a:ea typeface="宋体" pitchFamily="2" charset="-122"/>
              </a:rPr>
              <a:t>likely </a:t>
            </a:r>
            <a:r>
              <a:rPr lang="en-US" altLang="zh-CN" sz="2800" dirty="0">
                <a:latin typeface="Palatino Linotype" pitchFamily="18" charset="0"/>
                <a:ea typeface="宋体" pitchFamily="2" charset="-122"/>
              </a:rPr>
              <a:t>(given the null hypothesis is true),</a:t>
            </a:r>
            <a:r>
              <a:rPr lang="en-US" altLang="zh-CN" sz="2800" dirty="0">
                <a:solidFill>
                  <a:schemeClr val="tx2"/>
                </a:solidFill>
                <a:latin typeface="Palatino Linotype" pitchFamily="18" charset="0"/>
                <a:ea typeface="宋体" pitchFamily="2" charset="-122"/>
              </a:rPr>
              <a:t> </a:t>
            </a:r>
            <a:r>
              <a:rPr lang="en-US" altLang="zh-CN" sz="2800" dirty="0">
                <a:solidFill>
                  <a:srgbClr val="C00000"/>
                </a:solidFill>
                <a:latin typeface="Palatino Linotype" pitchFamily="18" charset="0"/>
                <a:ea typeface="宋体" pitchFamily="2" charset="-122"/>
              </a:rPr>
              <a:t>fail to reject</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the null hypothesis.  </a:t>
            </a:r>
          </a:p>
        </p:txBody>
      </p:sp>
      <p:sp>
        <p:nvSpPr>
          <p:cNvPr id="2" name="Slide Number Placeholder 1"/>
          <p:cNvSpPr>
            <a:spLocks noGrp="1"/>
          </p:cNvSpPr>
          <p:nvPr>
            <p:ph type="sldNum" sz="quarter" idx="12"/>
          </p:nvPr>
        </p:nvSpPr>
        <p:spPr/>
        <p:txBody>
          <a:bodyPr/>
          <a:lstStyle/>
          <a:p>
            <a:fld id="{C70ABE09-AFE8-4E31-8931-ED4F417B2D5A}" type="slidenum">
              <a:rPr lang="en-US" smtClean="0"/>
              <a:t>22</a:t>
            </a:fld>
            <a:endParaRPr lang="en-US"/>
          </a:p>
        </p:txBody>
      </p:sp>
    </p:spTree>
    <p:extLst>
      <p:ext uri="{BB962C8B-B14F-4D97-AF65-F5344CB8AC3E}">
        <p14:creationId xmlns:p14="http://schemas.microsoft.com/office/powerpoint/2010/main" val="386703470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304800" y="1143000"/>
            <a:ext cx="8305800" cy="1905000"/>
          </a:xfrm>
        </p:spPr>
        <p:txBody>
          <a:bodyPr/>
          <a:lstStyle/>
          <a:p>
            <a:r>
              <a:rPr lang="en-US" altLang="zh-CN" sz="2800" dirty="0">
                <a:solidFill>
                  <a:srgbClr val="C00000"/>
                </a:solidFill>
                <a:latin typeface="Palatino Linotype" pitchFamily="18" charset="0"/>
                <a:ea typeface="宋体" pitchFamily="2" charset="-122"/>
              </a:rPr>
              <a:t>Step 6.</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Interpret the results (draw an inference) to answer the researcher’s question (</a:t>
            </a:r>
            <a:r>
              <a:rPr lang="en-US" altLang="zh-CN" sz="2800" dirty="0">
                <a:solidFill>
                  <a:srgbClr val="C00000"/>
                </a:solidFill>
                <a:latin typeface="Palatino Linotype" pitchFamily="18" charset="0"/>
                <a:ea typeface="宋体" pitchFamily="2" charset="-122"/>
              </a:rPr>
              <a:t>very important – do not forget this step!</a:t>
            </a:r>
            <a:r>
              <a:rPr lang="en-US" altLang="zh-CN" sz="2800" dirty="0">
                <a:latin typeface="Palatino Linotype" pitchFamily="18" charset="0"/>
                <a:ea typeface="宋体" pitchFamily="2" charset="-122"/>
              </a:rPr>
              <a:t>)</a:t>
            </a:r>
          </a:p>
        </p:txBody>
      </p:sp>
      <p:sp>
        <p:nvSpPr>
          <p:cNvPr id="2" name="Slide Number Placeholder 1"/>
          <p:cNvSpPr>
            <a:spLocks noGrp="1"/>
          </p:cNvSpPr>
          <p:nvPr>
            <p:ph type="sldNum" sz="quarter" idx="12"/>
          </p:nvPr>
        </p:nvSpPr>
        <p:spPr/>
        <p:txBody>
          <a:bodyPr/>
          <a:lstStyle/>
          <a:p>
            <a:fld id="{C70ABE09-AFE8-4E31-8931-ED4F417B2D5A}" type="slidenum">
              <a:rPr lang="en-US" smtClean="0"/>
              <a:t>23</a:t>
            </a:fld>
            <a:endParaRPr lang="en-US"/>
          </a:p>
        </p:txBody>
      </p:sp>
    </p:spTree>
    <p:extLst>
      <p:ext uri="{BB962C8B-B14F-4D97-AF65-F5344CB8AC3E}">
        <p14:creationId xmlns:p14="http://schemas.microsoft.com/office/powerpoint/2010/main" val="300849957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304800" y="1371600"/>
            <a:ext cx="8305800" cy="4800600"/>
          </a:xfrm>
        </p:spPr>
        <p:txBody>
          <a:bodyPr/>
          <a:lstStyle/>
          <a:p>
            <a:r>
              <a:rPr lang="en-US" sz="2800" dirty="0">
                <a:latin typeface="Palatino Linotype" pitchFamily="18" charset="0"/>
              </a:rPr>
              <a:t>We would like to </a:t>
            </a:r>
            <a:r>
              <a:rPr lang="en-US" sz="2800" u="sng" dirty="0">
                <a:latin typeface="Palatino Linotype" pitchFamily="18" charset="0"/>
              </a:rPr>
              <a:t>reject </a:t>
            </a:r>
            <a:r>
              <a:rPr lang="en-US" sz="2800" u="sng" dirty="0" err="1">
                <a:latin typeface="Palatino Linotype" pitchFamily="18" charset="0"/>
              </a:rPr>
              <a:t>H</a:t>
            </a:r>
            <a:r>
              <a:rPr lang="en-US" sz="2800" u="sng" baseline="-25000" dirty="0" err="1">
                <a:latin typeface="Palatino Linotype" pitchFamily="18" charset="0"/>
              </a:rPr>
              <a:t>0</a:t>
            </a:r>
            <a:r>
              <a:rPr lang="en-US" sz="2800" u="sng" dirty="0">
                <a:latin typeface="Palatino Linotype" pitchFamily="18" charset="0"/>
              </a:rPr>
              <a:t> when it is false</a:t>
            </a:r>
            <a:r>
              <a:rPr lang="en-US" sz="2800" dirty="0">
                <a:latin typeface="Palatino Linotype" pitchFamily="18" charset="0"/>
              </a:rPr>
              <a:t>, and we </a:t>
            </a:r>
            <a:r>
              <a:rPr lang="en-US" sz="2800" u="sng" dirty="0">
                <a:latin typeface="Palatino Linotype" pitchFamily="18" charset="0"/>
              </a:rPr>
              <a:t>don’t want to incorrectly reject </a:t>
            </a:r>
            <a:r>
              <a:rPr lang="en-US" sz="2800" u="sng" dirty="0" err="1">
                <a:latin typeface="Palatino Linotype" pitchFamily="18" charset="0"/>
              </a:rPr>
              <a:t>H</a:t>
            </a:r>
            <a:r>
              <a:rPr lang="en-US" sz="2800" u="sng" baseline="-25000" dirty="0" err="1">
                <a:latin typeface="Palatino Linotype" pitchFamily="18" charset="0"/>
              </a:rPr>
              <a:t>0</a:t>
            </a:r>
            <a:r>
              <a:rPr lang="en-US" sz="2800" u="sng" dirty="0">
                <a:latin typeface="Palatino Linotype" pitchFamily="18" charset="0"/>
              </a:rPr>
              <a:t> when it is true</a:t>
            </a:r>
            <a:r>
              <a:rPr lang="en-US" sz="2800" dirty="0">
                <a:latin typeface="Palatino Linotype" pitchFamily="18" charset="0"/>
              </a:rPr>
              <a:t>. The framework we use for testing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is the following:</a:t>
            </a:r>
          </a:p>
          <a:p>
            <a:pPr>
              <a:buFont typeface="Wingdings 3" pitchFamily="18" charset="2"/>
              <a:buNone/>
            </a:pPr>
            <a:endParaRPr lang="en-US" sz="1000" dirty="0">
              <a:latin typeface="Palatino Linotype" pitchFamily="18" charset="0"/>
            </a:endParaRPr>
          </a:p>
          <a:p>
            <a:pPr lvl="1"/>
            <a:r>
              <a:rPr lang="en-US" sz="2800" dirty="0">
                <a:latin typeface="Palatino Linotype" pitchFamily="18" charset="0"/>
              </a:rPr>
              <a:t>If the actual result that we observe is </a:t>
            </a:r>
            <a:r>
              <a:rPr lang="en-US" sz="2800" u="sng" dirty="0">
                <a:latin typeface="Palatino Linotype" pitchFamily="18" charset="0"/>
              </a:rPr>
              <a:t>unlikely to occur if </a:t>
            </a:r>
            <a:r>
              <a:rPr lang="en-US" sz="2800" u="sng" dirty="0" err="1">
                <a:latin typeface="Palatino Linotype" pitchFamily="18" charset="0"/>
              </a:rPr>
              <a:t>H</a:t>
            </a:r>
            <a:r>
              <a:rPr lang="en-US" sz="2800" u="sng" baseline="-25000" dirty="0" err="1">
                <a:latin typeface="Palatino Linotype" pitchFamily="18" charset="0"/>
              </a:rPr>
              <a:t>0</a:t>
            </a:r>
            <a:r>
              <a:rPr lang="en-US" sz="2800" u="sng" dirty="0">
                <a:latin typeface="Palatino Linotype" pitchFamily="18" charset="0"/>
              </a:rPr>
              <a:t> is true</a:t>
            </a:r>
            <a:r>
              <a:rPr lang="en-US" sz="2800" dirty="0">
                <a:latin typeface="Palatino Linotype" pitchFamily="18" charset="0"/>
              </a:rPr>
              <a:t>, then we </a:t>
            </a:r>
            <a:r>
              <a:rPr lang="en-US" sz="2800" u="sng" dirty="0">
                <a:latin typeface="Palatino Linotype" pitchFamily="18" charset="0"/>
              </a:rPr>
              <a:t>reject </a:t>
            </a:r>
            <a:r>
              <a:rPr lang="en-US" sz="2800" u="sng" dirty="0" err="1">
                <a:latin typeface="Palatino Linotype" pitchFamily="18" charset="0"/>
              </a:rPr>
              <a:t>H</a:t>
            </a:r>
            <a:r>
              <a:rPr lang="en-US" sz="2800" u="sng" baseline="-25000" dirty="0" err="1">
                <a:latin typeface="Palatino Linotype" pitchFamily="18" charset="0"/>
              </a:rPr>
              <a:t>0</a:t>
            </a:r>
            <a:r>
              <a:rPr lang="en-US" sz="2800" dirty="0">
                <a:latin typeface="Palatino Linotype" pitchFamily="18" charset="0"/>
              </a:rPr>
              <a:t>.  If the actual result is a </a:t>
            </a:r>
            <a:r>
              <a:rPr lang="en-US" sz="2800" u="sng" dirty="0">
                <a:latin typeface="Palatino Linotype" pitchFamily="18" charset="0"/>
              </a:rPr>
              <a:t>“typical” outcome when </a:t>
            </a:r>
            <a:r>
              <a:rPr lang="en-US" sz="2800" u="sng" dirty="0" err="1">
                <a:latin typeface="Palatino Linotype" pitchFamily="18" charset="0"/>
              </a:rPr>
              <a:t>H</a:t>
            </a:r>
            <a:r>
              <a:rPr lang="en-US" sz="2800" u="sng" baseline="-25000" dirty="0" err="1">
                <a:latin typeface="Palatino Linotype" pitchFamily="18" charset="0"/>
              </a:rPr>
              <a:t>0</a:t>
            </a:r>
            <a:r>
              <a:rPr lang="en-US" sz="2800" u="sng" dirty="0">
                <a:latin typeface="Palatino Linotype" pitchFamily="18" charset="0"/>
              </a:rPr>
              <a:t> is true</a:t>
            </a:r>
            <a:r>
              <a:rPr lang="en-US" sz="2800" dirty="0">
                <a:latin typeface="Palatino Linotype" pitchFamily="18" charset="0"/>
              </a:rPr>
              <a:t>, then we </a:t>
            </a:r>
            <a:r>
              <a:rPr lang="en-US" sz="2800" u="sng" dirty="0">
                <a:latin typeface="Palatino Linotype" pitchFamily="18" charset="0"/>
              </a:rPr>
              <a:t>do not reject </a:t>
            </a:r>
            <a:r>
              <a:rPr lang="en-US" sz="2800" u="sng" dirty="0" err="1">
                <a:latin typeface="Palatino Linotype" pitchFamily="18" charset="0"/>
              </a:rPr>
              <a:t>H</a:t>
            </a:r>
            <a:r>
              <a:rPr lang="en-US" sz="2800" u="sng" baseline="-25000" dirty="0" err="1">
                <a:latin typeface="Palatino Linotype" pitchFamily="18" charset="0"/>
              </a:rPr>
              <a:t>0</a:t>
            </a:r>
            <a:r>
              <a:rPr lang="en-US" sz="2800" dirty="0">
                <a:latin typeface="Palatino Linotype" pitchFamily="18" charset="0"/>
              </a:rPr>
              <a:t>. How unlikely? How typical?  That is up to the researcher.</a:t>
            </a:r>
          </a:p>
        </p:txBody>
      </p:sp>
      <p:sp>
        <p:nvSpPr>
          <p:cNvPr id="32772" name="Text Box 6"/>
          <p:cNvSpPr txBox="1">
            <a:spLocks noChangeArrowheads="1"/>
          </p:cNvSpPr>
          <p:nvPr/>
        </p:nvSpPr>
        <p:spPr bwMode="auto">
          <a:xfrm>
            <a:off x="152400"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Criterion for Rejecting </a:t>
            </a:r>
            <a:r>
              <a:rPr lang="en-US" altLang="zh-CN" sz="3600" dirty="0" err="1">
                <a:solidFill>
                  <a:schemeClr val="tx1"/>
                </a:solidFill>
                <a:latin typeface="Palatino Linotype" pitchFamily="18" charset="0"/>
                <a:ea typeface="宋体" pitchFamily="2" charset="-122"/>
              </a:rPr>
              <a:t>H</a:t>
            </a:r>
            <a:r>
              <a:rPr lang="en-US" altLang="zh-CN" sz="3600" baseline="-25000" dirty="0" err="1">
                <a:solidFill>
                  <a:schemeClr val="tx1"/>
                </a:solidFill>
                <a:latin typeface="Palatino Linotype" pitchFamily="18" charset="0"/>
                <a:ea typeface="宋体" pitchFamily="2" charset="-122"/>
              </a:rPr>
              <a:t>0</a:t>
            </a:r>
            <a:r>
              <a:rPr lang="en-US" altLang="zh-CN" sz="3600" dirty="0">
                <a:solidFill>
                  <a:schemeClr val="tx1"/>
                </a:solidFill>
                <a:latin typeface="Palatino Linotype" pitchFamily="18" charset="0"/>
                <a:ea typeface="宋体" pitchFamily="2" charset="-122"/>
              </a:rPr>
              <a:t> </a:t>
            </a:r>
          </a:p>
        </p:txBody>
      </p:sp>
      <p:sp>
        <p:nvSpPr>
          <p:cNvPr id="2" name="Slide Number Placeholder 1"/>
          <p:cNvSpPr>
            <a:spLocks noGrp="1"/>
          </p:cNvSpPr>
          <p:nvPr>
            <p:ph type="sldNum" sz="quarter" idx="12"/>
          </p:nvPr>
        </p:nvSpPr>
        <p:spPr/>
        <p:txBody>
          <a:bodyPr/>
          <a:lstStyle/>
          <a:p>
            <a:fld id="{C70ABE09-AFE8-4E31-8931-ED4F417B2D5A}" type="slidenum">
              <a:rPr lang="en-US" smtClean="0"/>
              <a:t>24</a:t>
            </a:fld>
            <a:endParaRPr lang="en-US"/>
          </a:p>
        </p:txBody>
      </p:sp>
    </p:spTree>
    <p:extLst>
      <p:ext uri="{BB962C8B-B14F-4D97-AF65-F5344CB8AC3E}">
        <p14:creationId xmlns:p14="http://schemas.microsoft.com/office/powerpoint/2010/main" val="22919043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4294967295"/>
          </p:nvPr>
        </p:nvSpPr>
        <p:spPr>
          <a:xfrm>
            <a:off x="304800" y="1371600"/>
            <a:ext cx="8305800" cy="4419600"/>
          </a:xfrm>
        </p:spPr>
        <p:txBody>
          <a:bodyPr>
            <a:normAutofit fontScale="92500"/>
          </a:bodyPr>
          <a:lstStyle/>
          <a:p>
            <a:r>
              <a:rPr lang="en-US" sz="2800" dirty="0">
                <a:latin typeface="Palatino Linotype" pitchFamily="18" charset="0"/>
              </a:rPr>
              <a:t>As a </a:t>
            </a:r>
            <a:r>
              <a:rPr lang="en-US" sz="2800" u="sng" dirty="0">
                <a:latin typeface="Palatino Linotype" pitchFamily="18" charset="0"/>
              </a:rPr>
              <a:t>first step</a:t>
            </a:r>
            <a:r>
              <a:rPr lang="en-US" sz="2800" dirty="0">
                <a:latin typeface="Palatino Linotype" pitchFamily="18" charset="0"/>
              </a:rPr>
              <a:t>, we need to decide on the </a:t>
            </a:r>
            <a:r>
              <a:rPr lang="en-US" sz="2800" dirty="0">
                <a:solidFill>
                  <a:srgbClr val="C00000"/>
                </a:solidFill>
                <a:latin typeface="Palatino Linotype" pitchFamily="18" charset="0"/>
              </a:rPr>
              <a:t>Level of Significance </a:t>
            </a:r>
            <a:r>
              <a:rPr lang="en-US" sz="2800" dirty="0">
                <a:latin typeface="Palatino Linotype" pitchFamily="18" charset="0"/>
              </a:rPr>
              <a:t>of the test. This value is denoted by the Greek letter </a:t>
            </a:r>
            <a:r>
              <a:rPr lang="en-US" sz="2800" dirty="0">
                <a:solidFill>
                  <a:srgbClr val="C00000"/>
                </a:solidFill>
                <a:latin typeface="Palatino Linotype" pitchFamily="18" charset="0"/>
              </a:rPr>
              <a:t>α (alpha)</a:t>
            </a:r>
            <a:r>
              <a:rPr lang="en-US" sz="2800" dirty="0">
                <a:solidFill>
                  <a:schemeClr val="tx2"/>
                </a:solidFill>
                <a:latin typeface="Palatino Linotype" pitchFamily="18" charset="0"/>
              </a:rPr>
              <a:t>. </a:t>
            </a:r>
          </a:p>
          <a:p>
            <a:r>
              <a:rPr lang="en-US" sz="2800" dirty="0">
                <a:latin typeface="Palatino Linotype" pitchFamily="18" charset="0"/>
              </a:rPr>
              <a:t>α =.05 means we are looking for a Z value that is so extreme it would occur by chance only 5% of the time, or less.</a:t>
            </a:r>
            <a:endParaRPr lang="en-US" sz="2800" dirty="0">
              <a:solidFill>
                <a:schemeClr val="tx2"/>
              </a:solidFill>
              <a:latin typeface="Palatino Linotype" pitchFamily="18" charset="0"/>
            </a:endParaRPr>
          </a:p>
          <a:p>
            <a:r>
              <a:rPr lang="en-US" sz="2800" dirty="0">
                <a:latin typeface="Palatino Linotype" pitchFamily="18" charset="0"/>
              </a:rPr>
              <a:t>α is a </a:t>
            </a:r>
            <a:r>
              <a:rPr lang="en-US" sz="2800" u="sng" dirty="0">
                <a:latin typeface="Palatino Linotype" pitchFamily="18" charset="0"/>
              </a:rPr>
              <a:t>conditional probability</a:t>
            </a:r>
            <a:r>
              <a:rPr lang="en-US" sz="2800" dirty="0">
                <a:latin typeface="Palatino Linotype" pitchFamily="18" charset="0"/>
              </a:rPr>
              <a:t>, that is it is the probability of </a:t>
            </a:r>
            <a:r>
              <a:rPr lang="en-US" sz="2800" i="1" dirty="0">
                <a:latin typeface="Palatino Linotype" pitchFamily="18" charset="0"/>
              </a:rPr>
              <a:t>incorrectly rejecting </a:t>
            </a:r>
            <a:r>
              <a:rPr lang="en-US" sz="2800" dirty="0">
                <a:latin typeface="Palatino Linotype" pitchFamily="18" charset="0"/>
              </a:rPr>
              <a:t>a true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a:t>
            </a:r>
            <a:r>
              <a:rPr lang="en-US" sz="2800" u="sng" dirty="0">
                <a:latin typeface="Palatino Linotype" pitchFamily="18" charset="0"/>
              </a:rPr>
              <a:t>The level of significance must be set in advance by the researcher</a:t>
            </a:r>
            <a:r>
              <a:rPr lang="en-US" sz="2800" i="1" dirty="0">
                <a:latin typeface="Palatino Linotype" pitchFamily="18" charset="0"/>
              </a:rPr>
              <a:t> </a:t>
            </a:r>
            <a:r>
              <a:rPr lang="en-US" sz="2800" dirty="0">
                <a:latin typeface="Palatino Linotype" pitchFamily="18" charset="0"/>
              </a:rPr>
              <a:t>(typical values are 0.10, 0.05, and 0.01).</a:t>
            </a:r>
            <a:endParaRPr lang="en-US" altLang="zh-CN" sz="2800" dirty="0">
              <a:latin typeface="Palatino Linotype" pitchFamily="18" charset="0"/>
              <a:ea typeface="宋体" pitchFamily="2" charset="-122"/>
            </a:endParaRPr>
          </a:p>
          <a:p>
            <a:endParaRPr lang="en-US" altLang="zh-CN" sz="2400" dirty="0">
              <a:solidFill>
                <a:schemeClr val="tx2"/>
              </a:solidFill>
              <a:latin typeface="Palatino Linotype" pitchFamily="18" charset="0"/>
              <a:ea typeface="宋体" pitchFamily="2" charset="-122"/>
            </a:endParaRPr>
          </a:p>
        </p:txBody>
      </p:sp>
      <p:sp>
        <p:nvSpPr>
          <p:cNvPr id="33796" name="Text Box 6"/>
          <p:cNvSpPr txBox="1">
            <a:spLocks noChangeArrowheads="1"/>
          </p:cNvSpPr>
          <p:nvPr/>
        </p:nvSpPr>
        <p:spPr bwMode="auto">
          <a:xfrm>
            <a:off x="466725"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Criterion for Rejecting </a:t>
            </a:r>
            <a:r>
              <a:rPr lang="en-US" altLang="zh-CN" sz="3600" dirty="0" err="1">
                <a:solidFill>
                  <a:schemeClr val="tx1"/>
                </a:solidFill>
                <a:latin typeface="Palatino Linotype" pitchFamily="18" charset="0"/>
                <a:ea typeface="宋体" pitchFamily="2" charset="-122"/>
              </a:rPr>
              <a:t>H</a:t>
            </a:r>
            <a:r>
              <a:rPr lang="en-US" altLang="zh-CN" sz="3600" baseline="-25000" dirty="0" err="1">
                <a:solidFill>
                  <a:schemeClr val="tx1"/>
                </a:solidFill>
                <a:latin typeface="Palatino Linotype" pitchFamily="18" charset="0"/>
                <a:ea typeface="宋体" pitchFamily="2" charset="-122"/>
              </a:rPr>
              <a:t>0</a:t>
            </a:r>
            <a:r>
              <a:rPr lang="en-US" altLang="zh-CN" sz="3600" dirty="0">
                <a:solidFill>
                  <a:schemeClr val="tx1"/>
                </a:solidFill>
                <a:latin typeface="Palatino Linotype" pitchFamily="18" charset="0"/>
                <a:ea typeface="宋体" pitchFamily="2" charset="-122"/>
              </a:rPr>
              <a:t> </a:t>
            </a:r>
          </a:p>
        </p:txBody>
      </p:sp>
      <p:sp>
        <p:nvSpPr>
          <p:cNvPr id="2" name="Slide Number Placeholder 1"/>
          <p:cNvSpPr>
            <a:spLocks noGrp="1"/>
          </p:cNvSpPr>
          <p:nvPr>
            <p:ph type="sldNum" sz="quarter" idx="12"/>
          </p:nvPr>
        </p:nvSpPr>
        <p:spPr/>
        <p:txBody>
          <a:bodyPr/>
          <a:lstStyle/>
          <a:p>
            <a:fld id="{C70ABE09-AFE8-4E31-8931-ED4F417B2D5A}" type="slidenum">
              <a:rPr lang="en-US" smtClean="0"/>
              <a:t>25</a:t>
            </a:fld>
            <a:endParaRPr lang="en-US"/>
          </a:p>
        </p:txBody>
      </p:sp>
    </p:spTree>
    <p:extLst>
      <p:ext uri="{BB962C8B-B14F-4D97-AF65-F5344CB8AC3E}">
        <p14:creationId xmlns:p14="http://schemas.microsoft.com/office/powerpoint/2010/main" val="93250259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ea typeface="Cambria Math" pitchFamily="18" charset="0"/>
              </a:rPr>
              <a:t>Critical Value &amp; Critical Region</a:t>
            </a:r>
          </a:p>
        </p:txBody>
      </p:sp>
      <p:sp>
        <p:nvSpPr>
          <p:cNvPr id="3" name="Content Placeholder 2"/>
          <p:cNvSpPr>
            <a:spLocks noGrp="1"/>
          </p:cNvSpPr>
          <p:nvPr>
            <p:ph idx="1"/>
          </p:nvPr>
        </p:nvSpPr>
        <p:spPr/>
        <p:txBody>
          <a:bodyPr>
            <a:normAutofit lnSpcReduction="10000"/>
          </a:bodyPr>
          <a:lstStyle/>
          <a:p>
            <a:r>
              <a:rPr lang="en-US" sz="2800" dirty="0">
                <a:latin typeface="Palatino Linotype" pitchFamily="18" charset="0"/>
              </a:rPr>
              <a:t>Value like +/- 1.96, +/-2.58 are called </a:t>
            </a:r>
            <a:r>
              <a:rPr lang="en-US" sz="2800" dirty="0">
                <a:solidFill>
                  <a:srgbClr val="FF0000"/>
                </a:solidFill>
                <a:latin typeface="Palatino Linotype" pitchFamily="18" charset="0"/>
              </a:rPr>
              <a:t>critical values</a:t>
            </a:r>
            <a:r>
              <a:rPr lang="en-US" sz="2800" dirty="0">
                <a:latin typeface="Palatino Linotype" pitchFamily="18" charset="0"/>
              </a:rPr>
              <a:t>---if our calculated test statistic meets or exceeds the critical value, then we can legitimately think of our observed difference (between sample mean and population mean) as being extreme. Critical value is determined by the level of significance.</a:t>
            </a:r>
          </a:p>
          <a:p>
            <a:r>
              <a:rPr lang="en-US" sz="2800" dirty="0">
                <a:solidFill>
                  <a:srgbClr val="FF0000"/>
                </a:solidFill>
                <a:latin typeface="Palatino Linotype" pitchFamily="18" charset="0"/>
              </a:rPr>
              <a:t>Critical region </a:t>
            </a:r>
            <a:r>
              <a:rPr lang="en-US" sz="2800" dirty="0">
                <a:latin typeface="Palatino Linotype" pitchFamily="18" charset="0"/>
              </a:rPr>
              <a:t>(a.k.a. </a:t>
            </a:r>
            <a:r>
              <a:rPr lang="en-US" sz="2800" dirty="0">
                <a:solidFill>
                  <a:srgbClr val="FF0000"/>
                </a:solidFill>
                <a:latin typeface="Palatino Linotype" pitchFamily="18" charset="0"/>
              </a:rPr>
              <a:t>region of rejection</a:t>
            </a:r>
            <a:r>
              <a:rPr lang="en-US" sz="2800" dirty="0">
                <a:latin typeface="Palatino Linotype" pitchFamily="18" charset="0"/>
              </a:rPr>
              <a:t>) is the area or portion in a sampling distribution that contains all the values that allow you to reject the null hypothesis.</a:t>
            </a:r>
          </a:p>
          <a:p>
            <a:endParaRPr lang="en-US" sz="2400" dirty="0">
              <a:latin typeface="Palatino Linotype" pitchFamily="18" charset="0"/>
            </a:endParaRPr>
          </a:p>
        </p:txBody>
      </p:sp>
    </p:spTree>
    <p:extLst>
      <p:ext uri="{BB962C8B-B14F-4D97-AF65-F5344CB8AC3E}">
        <p14:creationId xmlns:p14="http://schemas.microsoft.com/office/powerpoint/2010/main" val="106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6"/>
          <p:cNvSpPr txBox="1">
            <a:spLocks noChangeArrowheads="1"/>
          </p:cNvSpPr>
          <p:nvPr/>
        </p:nvSpPr>
        <p:spPr bwMode="auto">
          <a:xfrm>
            <a:off x="457200" y="2286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Graphic representation of the region of rejection and region of non-rejection</a:t>
            </a:r>
          </a:p>
        </p:txBody>
      </p:sp>
      <p:graphicFrame>
        <p:nvGraphicFramePr>
          <p:cNvPr id="2050" name="Object 5"/>
          <p:cNvGraphicFramePr>
            <a:graphicFrameLocks noChangeAspect="1"/>
          </p:cNvGraphicFramePr>
          <p:nvPr/>
        </p:nvGraphicFramePr>
        <p:xfrm>
          <a:off x="0" y="1600200"/>
          <a:ext cx="9144000" cy="4800600"/>
        </p:xfrm>
        <a:graphic>
          <a:graphicData uri="http://schemas.openxmlformats.org/presentationml/2006/ole">
            <mc:AlternateContent xmlns:mc="http://schemas.openxmlformats.org/markup-compatibility/2006">
              <mc:Choice xmlns:v="urn:schemas-microsoft-com:vml" Requires="v">
                <p:oleObj spid="_x0000_s3075" name="Bitmap Image" r:id="rId4" imgW="6144483" imgH="2333333" progId="Paint.Picture">
                  <p:embed/>
                </p:oleObj>
              </mc:Choice>
              <mc:Fallback>
                <p:oleObj name="Bitmap Image" r:id="rId4" imgW="6144483" imgH="2333333"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00200"/>
                        <a:ext cx="9144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2265797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381000" y="1371600"/>
            <a:ext cx="8305800" cy="5105400"/>
          </a:xfrm>
        </p:spPr>
        <p:txBody>
          <a:bodyPr/>
          <a:lstStyle/>
          <a:p>
            <a:pPr marL="0" indent="0">
              <a:spcBef>
                <a:spcPct val="0"/>
              </a:spcBef>
              <a:buFont typeface="Wingdings 3" pitchFamily="18" charset="2"/>
              <a:buNone/>
            </a:pPr>
            <a:r>
              <a:rPr lang="en-US" altLang="zh-CN" sz="2600" dirty="0">
                <a:latin typeface="Palatino Linotype" pitchFamily="18" charset="0"/>
                <a:ea typeface="宋体" pitchFamily="2" charset="-122"/>
              </a:rPr>
              <a:t>When the alternative hypothesis is </a:t>
            </a:r>
            <a:r>
              <a:rPr lang="en-US" altLang="zh-CN" sz="2600" dirty="0">
                <a:solidFill>
                  <a:srgbClr val="C00000"/>
                </a:solidFill>
                <a:latin typeface="Palatino Linotype" pitchFamily="18" charset="0"/>
                <a:ea typeface="宋体" pitchFamily="2" charset="-122"/>
              </a:rPr>
              <a:t>directional</a:t>
            </a:r>
            <a:r>
              <a:rPr lang="en-US" altLang="zh-CN" sz="2600" dirty="0">
                <a:solidFill>
                  <a:srgbClr val="DB4931"/>
                </a:solidFill>
                <a:latin typeface="Palatino Linotype" pitchFamily="18" charset="0"/>
                <a:ea typeface="宋体" pitchFamily="2" charset="-122"/>
              </a:rPr>
              <a:t> </a:t>
            </a:r>
            <a:r>
              <a:rPr lang="en-US" altLang="zh-CN" sz="2600" dirty="0">
                <a:latin typeface="Palatino Linotype" pitchFamily="18" charset="0"/>
                <a:ea typeface="宋体" pitchFamily="2" charset="-122"/>
              </a:rPr>
              <a:t>(H</a:t>
            </a:r>
            <a:r>
              <a:rPr lang="en-US" altLang="zh-CN" sz="2600" baseline="-25000" dirty="0">
                <a:latin typeface="Palatino Linotype" pitchFamily="18" charset="0"/>
                <a:ea typeface="宋体" pitchFamily="2" charset="-122"/>
              </a:rPr>
              <a:t>A</a:t>
            </a:r>
            <a:r>
              <a:rPr lang="en-US" altLang="zh-CN" sz="2600" dirty="0">
                <a:latin typeface="Palatino Linotype" pitchFamily="18" charset="0"/>
                <a:ea typeface="宋体" pitchFamily="2" charset="-122"/>
              </a:rPr>
              <a:t> contains “&gt;” or “&lt;”), we are interested in looking at just one tail of the sampling distribution.</a:t>
            </a:r>
          </a:p>
          <a:p>
            <a:pPr marL="273050" lvl="1" indent="-474663">
              <a:spcBef>
                <a:spcPct val="0"/>
              </a:spcBef>
              <a:buFont typeface="Verdana" pitchFamily="34" charset="0"/>
              <a:buNone/>
            </a:pPr>
            <a:endParaRPr lang="en-US" altLang="zh-CN" sz="2000" dirty="0">
              <a:solidFill>
                <a:schemeClr val="tx2"/>
              </a:solidFill>
              <a:latin typeface="Palatino Linotype" pitchFamily="18" charset="0"/>
              <a:ea typeface="宋体" pitchFamily="2" charset="-122"/>
            </a:endParaRPr>
          </a:p>
          <a:p>
            <a:pPr marL="273050" lvl="1" indent="-474663">
              <a:spcBef>
                <a:spcPct val="0"/>
              </a:spcBef>
              <a:buFont typeface="Verdana" pitchFamily="34" charset="0"/>
              <a:buNone/>
            </a:pPr>
            <a:r>
              <a:rPr lang="en-US" altLang="zh-CN" sz="2400" dirty="0">
                <a:latin typeface="Palatino Linotype" pitchFamily="18" charset="0"/>
                <a:ea typeface="宋体" pitchFamily="2" charset="-122"/>
              </a:rPr>
              <a:t>We need </a:t>
            </a:r>
            <a:r>
              <a:rPr lang="en-US" altLang="zh-CN" sz="2400" dirty="0">
                <a:solidFill>
                  <a:srgbClr val="C00000"/>
                </a:solidFill>
                <a:latin typeface="Palatino Linotype" pitchFamily="18" charset="0"/>
                <a:ea typeface="宋体" pitchFamily="2" charset="-122"/>
              </a:rPr>
              <a:t>only one </a:t>
            </a:r>
            <a:r>
              <a:rPr lang="en-US" altLang="zh-CN" sz="2400" dirty="0">
                <a:latin typeface="Palatino Linotype" pitchFamily="18" charset="0"/>
                <a:ea typeface="宋体" pitchFamily="2" charset="-122"/>
              </a:rPr>
              <a:t>critical value </a:t>
            </a:r>
          </a:p>
          <a:p>
            <a:pPr marL="273050" lvl="3" indent="-392113">
              <a:spcBef>
                <a:spcPct val="0"/>
              </a:spcBef>
            </a:pPr>
            <a:r>
              <a:rPr lang="en-US" altLang="zh-CN" sz="2400" dirty="0">
                <a:latin typeface="Palatino Linotype" pitchFamily="18" charset="0"/>
                <a:ea typeface="宋体" pitchFamily="2" charset="-122"/>
              </a:rPr>
              <a:t>If the alternative hypothesis has a “&gt;”, we will look for a critical value at the upper tail of the null distribution;</a:t>
            </a:r>
          </a:p>
          <a:p>
            <a:pPr marL="273050" lvl="3" indent="-392113">
              <a:spcBef>
                <a:spcPct val="0"/>
              </a:spcBef>
            </a:pPr>
            <a:r>
              <a:rPr lang="en-US" altLang="zh-CN" sz="2400" dirty="0">
                <a:latin typeface="Palatino Linotype" pitchFamily="18" charset="0"/>
                <a:ea typeface="宋体" pitchFamily="2" charset="-122"/>
              </a:rPr>
              <a:t>If the alternative hypothesis has a “&lt;”, we will look for a critical value at the lower tail of the null distribution</a:t>
            </a:r>
          </a:p>
          <a:p>
            <a:pPr marL="273050" lvl="3" indent="-392113">
              <a:spcBef>
                <a:spcPct val="0"/>
              </a:spcBef>
            </a:pPr>
            <a:r>
              <a:rPr lang="en-US" altLang="zh-CN" sz="2400" dirty="0">
                <a:latin typeface="Palatino Linotype" pitchFamily="18" charset="0"/>
                <a:ea typeface="宋体" pitchFamily="2" charset="-122"/>
              </a:rPr>
              <a:t>The area corresponding to the region of rejection is equal to </a:t>
            </a:r>
            <a:r>
              <a:rPr lang="el-GR" altLang="zh-CN" sz="2400" dirty="0">
                <a:latin typeface="Palatino Linotype" pitchFamily="18" charset="0"/>
                <a:ea typeface="宋体" pitchFamily="2" charset="-122"/>
              </a:rPr>
              <a:t>α</a:t>
            </a:r>
            <a:r>
              <a:rPr lang="en-US" altLang="zh-CN" sz="2400" dirty="0">
                <a:latin typeface="Palatino Linotype" pitchFamily="18" charset="0"/>
                <a:ea typeface="宋体" pitchFamily="2" charset="-122"/>
              </a:rPr>
              <a:t>. </a:t>
            </a:r>
          </a:p>
        </p:txBody>
      </p:sp>
      <p:sp>
        <p:nvSpPr>
          <p:cNvPr id="36868" name="Text Box 6"/>
          <p:cNvSpPr txBox="1">
            <a:spLocks noChangeArrowheads="1"/>
          </p:cNvSpPr>
          <p:nvPr/>
        </p:nvSpPr>
        <p:spPr bwMode="auto">
          <a:xfrm>
            <a:off x="466725"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One-tailed Test</a:t>
            </a:r>
          </a:p>
        </p:txBody>
      </p:sp>
    </p:spTree>
    <p:extLst>
      <p:ext uri="{BB962C8B-B14F-4D97-AF65-F5344CB8AC3E}">
        <p14:creationId xmlns:p14="http://schemas.microsoft.com/office/powerpoint/2010/main" val="11461465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0" y="1524000"/>
            <a:ext cx="8839200" cy="4267200"/>
          </a:xfrm>
        </p:spPr>
        <p:txBody>
          <a:bodyPr>
            <a:normAutofit/>
          </a:bodyPr>
          <a:lstStyle/>
          <a:p>
            <a:pPr marL="666750" indent="-557213"/>
            <a:r>
              <a:rPr lang="en-US" altLang="zh-CN" sz="2800" dirty="0">
                <a:latin typeface="Palatino Linotype" pitchFamily="18" charset="0"/>
                <a:ea typeface="宋体" pitchFamily="2" charset="-122"/>
              </a:rPr>
              <a:t>When the alternative hypothesis is </a:t>
            </a:r>
            <a:r>
              <a:rPr lang="en-US" altLang="zh-CN" sz="2800" dirty="0">
                <a:solidFill>
                  <a:srgbClr val="C00000"/>
                </a:solidFill>
                <a:latin typeface="Palatino Linotype" pitchFamily="18" charset="0"/>
                <a:ea typeface="宋体" pitchFamily="2" charset="-122"/>
              </a:rPr>
              <a:t>non-directional</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contains “≠”),</a:t>
            </a:r>
          </a:p>
          <a:p>
            <a:pPr marL="1347788" lvl="2" indent="-433388"/>
            <a:r>
              <a:rPr lang="en-US" altLang="zh-CN" sz="2800" dirty="0">
                <a:latin typeface="Palatino Linotype" pitchFamily="18" charset="0"/>
                <a:ea typeface="宋体" pitchFamily="2" charset="-122"/>
              </a:rPr>
              <a:t>We are interested in looking at both tails of the sampling distribution</a:t>
            </a:r>
          </a:p>
          <a:p>
            <a:pPr marL="1347788" lvl="2" indent="-433388"/>
            <a:r>
              <a:rPr lang="en-US" altLang="zh-CN" sz="2800" dirty="0">
                <a:latin typeface="Palatino Linotype" pitchFamily="18" charset="0"/>
                <a:ea typeface="宋体" pitchFamily="2" charset="-122"/>
              </a:rPr>
              <a:t>We need two critical values</a:t>
            </a:r>
          </a:p>
          <a:p>
            <a:pPr marL="1347788" lvl="2" indent="-433388"/>
            <a:r>
              <a:rPr lang="en-US" altLang="zh-CN" sz="2800" dirty="0">
                <a:latin typeface="Palatino Linotype" pitchFamily="18" charset="0"/>
                <a:ea typeface="宋体" pitchFamily="2" charset="-122"/>
              </a:rPr>
              <a:t>The area that each critical value corresponds to will be half of the value of </a:t>
            </a:r>
            <a:r>
              <a:rPr lang="el-GR" altLang="zh-CN" sz="2800" dirty="0">
                <a:latin typeface="Palatino Linotype" pitchFamily="18" charset="0"/>
                <a:ea typeface="宋体" pitchFamily="2" charset="-122"/>
              </a:rPr>
              <a:t>α</a:t>
            </a:r>
            <a:r>
              <a:rPr lang="en-US" altLang="zh-CN" sz="2800" dirty="0">
                <a:latin typeface="Palatino Linotype" pitchFamily="18" charset="0"/>
                <a:ea typeface="宋体" pitchFamily="2" charset="-122"/>
              </a:rPr>
              <a:t>.</a:t>
            </a:r>
            <a:endParaRPr lang="en-US" altLang="zh-CN" sz="2800" dirty="0">
              <a:solidFill>
                <a:schemeClr val="tx2"/>
              </a:solidFill>
              <a:latin typeface="Palatino Linotype" pitchFamily="18" charset="0"/>
              <a:ea typeface="宋体" pitchFamily="2" charset="-122"/>
            </a:endParaRPr>
          </a:p>
        </p:txBody>
      </p:sp>
      <p:sp>
        <p:nvSpPr>
          <p:cNvPr id="37892" name="Text Box 6"/>
          <p:cNvSpPr txBox="1">
            <a:spLocks noChangeArrowheads="1"/>
          </p:cNvSpPr>
          <p:nvPr/>
        </p:nvSpPr>
        <p:spPr bwMode="auto">
          <a:xfrm>
            <a:off x="466725"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Two-tailed Test</a:t>
            </a:r>
          </a:p>
        </p:txBody>
      </p:sp>
    </p:spTree>
    <p:extLst>
      <p:ext uri="{BB962C8B-B14F-4D97-AF65-F5344CB8AC3E}">
        <p14:creationId xmlns:p14="http://schemas.microsoft.com/office/powerpoint/2010/main" val="42829129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000099"/>
                </a:solidFill>
                <a:latin typeface="Palatino Linotype" pitchFamily="18" charset="0"/>
                <a:ea typeface="Cambria Math" pitchFamily="18" charset="0"/>
              </a:rPr>
              <a:t>HYPOTHESIS TESTING</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70ABE09-AFE8-4E31-8931-ED4F417B2D5A}" type="slidenum">
              <a:rPr lang="en-US" smtClean="0"/>
              <a:t>3</a:t>
            </a:fld>
            <a:endParaRPr lang="en-US"/>
          </a:p>
        </p:txBody>
      </p:sp>
      <p:sp>
        <p:nvSpPr>
          <p:cNvPr id="5" name="TextBox 4"/>
          <p:cNvSpPr txBox="1"/>
          <p:nvPr/>
        </p:nvSpPr>
        <p:spPr>
          <a:xfrm>
            <a:off x="3810000" y="5257800"/>
            <a:ext cx="3962400" cy="369332"/>
          </a:xfrm>
          <a:prstGeom prst="rect">
            <a:avLst/>
          </a:prstGeom>
          <a:noFill/>
        </p:spPr>
        <p:txBody>
          <a:bodyPr wrap="square" rtlCol="0">
            <a:spAutoFit/>
          </a:bodyPr>
          <a:lstStyle/>
          <a:p>
            <a:r>
              <a:rPr lang="en-US" dirty="0">
                <a:solidFill>
                  <a:srgbClr val="0000FF"/>
                </a:solidFill>
                <a:latin typeface="Palatino Linotype" panose="02040502050505030304" pitchFamily="18" charset="0"/>
              </a:rPr>
              <a:t>Chapter 7 of the Book</a:t>
            </a:r>
          </a:p>
        </p:txBody>
      </p:sp>
    </p:spTree>
    <p:extLst>
      <p:ext uri="{BB962C8B-B14F-4D97-AF65-F5344CB8AC3E}">
        <p14:creationId xmlns:p14="http://schemas.microsoft.com/office/powerpoint/2010/main" val="886973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04800" y="1371600"/>
            <a:ext cx="8305800" cy="4648200"/>
          </a:xfrm>
        </p:spPr>
        <p:txBody>
          <a:bodyPr/>
          <a:lstStyle/>
          <a:p>
            <a:r>
              <a:rPr lang="en-US" sz="2800" dirty="0">
                <a:latin typeface="Palatino Linotype" pitchFamily="18" charset="0"/>
              </a:rPr>
              <a:t>Then we need to compute </a:t>
            </a:r>
            <a:r>
              <a:rPr lang="en-US" sz="2800" u="sng" dirty="0">
                <a:latin typeface="Palatino Linotype" pitchFamily="18" charset="0"/>
              </a:rPr>
              <a:t>the probability, assuming </a:t>
            </a:r>
            <a:r>
              <a:rPr lang="en-US" sz="2800" u="sng" dirty="0" err="1">
                <a:latin typeface="Palatino Linotype" pitchFamily="18" charset="0"/>
              </a:rPr>
              <a:t>H</a:t>
            </a:r>
            <a:r>
              <a:rPr lang="en-US" sz="2800" u="sng" baseline="-25000" dirty="0" err="1">
                <a:latin typeface="Palatino Linotype" pitchFamily="18" charset="0"/>
              </a:rPr>
              <a:t>0</a:t>
            </a:r>
            <a:r>
              <a:rPr lang="en-US" sz="2800" u="sng" baseline="-25000" dirty="0">
                <a:latin typeface="Palatino Linotype" pitchFamily="18" charset="0"/>
              </a:rPr>
              <a:t> </a:t>
            </a:r>
            <a:r>
              <a:rPr lang="en-US" sz="2800" u="sng" dirty="0">
                <a:latin typeface="Palatino Linotype" pitchFamily="18" charset="0"/>
              </a:rPr>
              <a:t>is true, of obtaining a result more extreme than the observed test statistics</a:t>
            </a:r>
            <a:r>
              <a:rPr lang="en-US" sz="2800" dirty="0">
                <a:latin typeface="Palatino Linotype" pitchFamily="18" charset="0"/>
              </a:rPr>
              <a:t>. This probability value is called the </a:t>
            </a:r>
            <a:r>
              <a:rPr lang="en-US" sz="2800" i="1" dirty="0">
                <a:solidFill>
                  <a:srgbClr val="C00000"/>
                </a:solidFill>
                <a:latin typeface="Palatino Linotype" pitchFamily="18" charset="0"/>
              </a:rPr>
              <a:t>p</a:t>
            </a:r>
            <a:r>
              <a:rPr lang="en-US" sz="2800" dirty="0">
                <a:solidFill>
                  <a:srgbClr val="C00000"/>
                </a:solidFill>
                <a:latin typeface="Palatino Linotype" pitchFamily="18" charset="0"/>
              </a:rPr>
              <a:t>-value</a:t>
            </a:r>
            <a:r>
              <a:rPr lang="en-US" sz="2800" dirty="0">
                <a:solidFill>
                  <a:schemeClr val="tx2"/>
                </a:solidFill>
                <a:latin typeface="Palatino Linotype" pitchFamily="18" charset="0"/>
              </a:rPr>
              <a:t>. </a:t>
            </a:r>
          </a:p>
          <a:p>
            <a:r>
              <a:rPr lang="en-US" sz="2800" dirty="0">
                <a:latin typeface="Palatino Linotype" pitchFamily="18" charset="0"/>
              </a:rPr>
              <a:t>After computing the </a:t>
            </a:r>
            <a:r>
              <a:rPr lang="en-US" sz="2800" i="1" dirty="0">
                <a:latin typeface="Palatino Linotype" pitchFamily="18" charset="0"/>
              </a:rPr>
              <a:t>p</a:t>
            </a:r>
            <a:r>
              <a:rPr lang="en-US" sz="2800" dirty="0">
                <a:latin typeface="Palatino Linotype" pitchFamily="18" charset="0"/>
              </a:rPr>
              <a:t>-value, we then </a:t>
            </a:r>
            <a:r>
              <a:rPr lang="en-US" sz="2800" u="sng" dirty="0">
                <a:latin typeface="Palatino Linotype" pitchFamily="18" charset="0"/>
              </a:rPr>
              <a:t>compare it to the significance level </a:t>
            </a:r>
            <a:r>
              <a:rPr lang="en-US" sz="2800" dirty="0">
                <a:latin typeface="Palatino Linotype" pitchFamily="18" charset="0"/>
              </a:rPr>
              <a:t>that we have chosen.  If the p-value is </a:t>
            </a:r>
            <a:r>
              <a:rPr lang="en-US" sz="2800" u="sng" dirty="0">
                <a:latin typeface="Palatino Linotype" pitchFamily="18" charset="0"/>
              </a:rPr>
              <a:t>lower</a:t>
            </a:r>
            <a:r>
              <a:rPr lang="en-US" sz="2800" dirty="0">
                <a:latin typeface="Palatino Linotype" pitchFamily="18" charset="0"/>
              </a:rPr>
              <a:t> than the significance level α, then we </a:t>
            </a:r>
            <a:r>
              <a:rPr lang="en-US" sz="2800" u="sng" dirty="0">
                <a:latin typeface="Palatino Linotype" pitchFamily="18" charset="0"/>
              </a:rPr>
              <a:t>reject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a:t>
            </a:r>
            <a:r>
              <a:rPr lang="en-US" sz="2800" u="sng" dirty="0">
                <a:latin typeface="Palatino Linotype" pitchFamily="18" charset="0"/>
              </a:rPr>
              <a:t>Otherwise</a:t>
            </a:r>
            <a:r>
              <a:rPr lang="en-US" sz="2800" dirty="0">
                <a:latin typeface="Palatino Linotype" pitchFamily="18" charset="0"/>
              </a:rPr>
              <a:t>, we </a:t>
            </a:r>
            <a:r>
              <a:rPr lang="en-US" sz="2800" u="sng" dirty="0">
                <a:latin typeface="Palatino Linotype" pitchFamily="18" charset="0"/>
              </a:rPr>
              <a:t>do not reject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a:t>
            </a:r>
          </a:p>
        </p:txBody>
      </p:sp>
      <p:sp>
        <p:nvSpPr>
          <p:cNvPr id="34820" name="Text Box 6"/>
          <p:cNvSpPr txBox="1">
            <a:spLocks noChangeArrowheads="1"/>
          </p:cNvSpPr>
          <p:nvPr/>
        </p:nvSpPr>
        <p:spPr bwMode="auto">
          <a:xfrm>
            <a:off x="304800"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Criterion for Rejecting </a:t>
            </a:r>
            <a:r>
              <a:rPr lang="en-US" altLang="zh-CN" sz="3600" dirty="0" err="1">
                <a:solidFill>
                  <a:schemeClr val="tx1"/>
                </a:solidFill>
                <a:latin typeface="Palatino Linotype" pitchFamily="18" charset="0"/>
                <a:ea typeface="宋体" pitchFamily="2" charset="-122"/>
              </a:rPr>
              <a:t>H</a:t>
            </a:r>
            <a:r>
              <a:rPr lang="en-US" altLang="zh-CN" sz="3600" baseline="-25000" dirty="0" err="1">
                <a:solidFill>
                  <a:schemeClr val="tx1"/>
                </a:solidFill>
                <a:latin typeface="Palatino Linotype" pitchFamily="18" charset="0"/>
                <a:ea typeface="宋体" pitchFamily="2" charset="-122"/>
              </a:rPr>
              <a:t>0</a:t>
            </a:r>
            <a:r>
              <a:rPr lang="en-US" altLang="zh-CN" sz="3600" dirty="0">
                <a:solidFill>
                  <a:schemeClr val="tx1"/>
                </a:solidFill>
                <a:latin typeface="Palatino Linotype" pitchFamily="18" charset="0"/>
                <a:ea typeface="宋体" pitchFamily="2" charset="-122"/>
              </a:rPr>
              <a:t> </a:t>
            </a:r>
          </a:p>
        </p:txBody>
      </p:sp>
      <p:sp>
        <p:nvSpPr>
          <p:cNvPr id="2" name="Slide Number Placeholder 1"/>
          <p:cNvSpPr>
            <a:spLocks noGrp="1"/>
          </p:cNvSpPr>
          <p:nvPr>
            <p:ph type="sldNum" sz="quarter" idx="12"/>
          </p:nvPr>
        </p:nvSpPr>
        <p:spPr/>
        <p:txBody>
          <a:bodyPr/>
          <a:lstStyle/>
          <a:p>
            <a:fld id="{C70ABE09-AFE8-4E31-8931-ED4F417B2D5A}" type="slidenum">
              <a:rPr lang="en-US" smtClean="0"/>
              <a:t>30</a:t>
            </a:fld>
            <a:endParaRPr lang="en-US"/>
          </a:p>
        </p:txBody>
      </p:sp>
    </p:spTree>
    <p:extLst>
      <p:ext uri="{BB962C8B-B14F-4D97-AF65-F5344CB8AC3E}">
        <p14:creationId xmlns:p14="http://schemas.microsoft.com/office/powerpoint/2010/main" val="16666744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304800" y="1295400"/>
            <a:ext cx="8305800" cy="4648200"/>
          </a:xfrm>
        </p:spPr>
        <p:txBody>
          <a:bodyPr/>
          <a:lstStyle/>
          <a:p>
            <a:r>
              <a:rPr lang="en-US" sz="2800" dirty="0">
                <a:latin typeface="Palatino Linotype" pitchFamily="18" charset="0"/>
              </a:rPr>
              <a:t>For common tests that we will learn in this class, we need not directly compute the p-values. </a:t>
            </a:r>
          </a:p>
          <a:p>
            <a:r>
              <a:rPr lang="en-US" sz="2800" dirty="0">
                <a:latin typeface="Palatino Linotype" pitchFamily="18" charset="0"/>
              </a:rPr>
              <a:t>Instead, we compute a test statistic that we can compare to one or more </a:t>
            </a:r>
            <a:r>
              <a:rPr lang="en-US" sz="2800" dirty="0">
                <a:solidFill>
                  <a:srgbClr val="C00000"/>
                </a:solidFill>
                <a:latin typeface="Palatino Linotype" pitchFamily="18" charset="0"/>
              </a:rPr>
              <a:t>Critical Values </a:t>
            </a:r>
            <a:r>
              <a:rPr lang="en-US" sz="2800" dirty="0">
                <a:latin typeface="Palatino Linotype" pitchFamily="18" charset="0"/>
              </a:rPr>
              <a:t>that are </a:t>
            </a:r>
            <a:r>
              <a:rPr lang="en-US" sz="2800" dirty="0">
                <a:solidFill>
                  <a:srgbClr val="C00000"/>
                </a:solidFill>
                <a:latin typeface="Palatino Linotype" pitchFamily="18" charset="0"/>
              </a:rPr>
              <a:t>determined by: α and the type of test</a:t>
            </a:r>
            <a:r>
              <a:rPr lang="en-US" sz="2800" dirty="0">
                <a:solidFill>
                  <a:schemeClr val="tx2"/>
                </a:solidFill>
                <a:latin typeface="Palatino Linotype" pitchFamily="18" charset="0"/>
              </a:rPr>
              <a:t>.  </a:t>
            </a:r>
          </a:p>
          <a:p>
            <a:r>
              <a:rPr lang="en-US" sz="2800" dirty="0">
                <a:latin typeface="Palatino Linotype" pitchFamily="18" charset="0"/>
              </a:rPr>
              <a:t>Comparing observed test statistics to critical values is the same thing comparing p-values to α, but is often easier mathematically.</a:t>
            </a:r>
          </a:p>
        </p:txBody>
      </p:sp>
      <p:sp>
        <p:nvSpPr>
          <p:cNvPr id="35844" name="Text Box 6"/>
          <p:cNvSpPr txBox="1">
            <a:spLocks noChangeArrowheads="1"/>
          </p:cNvSpPr>
          <p:nvPr/>
        </p:nvSpPr>
        <p:spPr bwMode="auto">
          <a:xfrm>
            <a:off x="152400"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Criterion for Rejecting </a:t>
            </a:r>
            <a:r>
              <a:rPr lang="en-US" altLang="zh-CN" sz="3600" dirty="0" err="1">
                <a:solidFill>
                  <a:schemeClr val="tx1"/>
                </a:solidFill>
                <a:latin typeface="Palatino Linotype" pitchFamily="18" charset="0"/>
                <a:ea typeface="宋体" pitchFamily="2" charset="-122"/>
              </a:rPr>
              <a:t>H</a:t>
            </a:r>
            <a:r>
              <a:rPr lang="en-US" altLang="zh-CN" sz="3600" baseline="-25000" dirty="0" err="1">
                <a:solidFill>
                  <a:schemeClr val="tx1"/>
                </a:solidFill>
                <a:latin typeface="Palatino Linotype" pitchFamily="18" charset="0"/>
                <a:ea typeface="宋体" pitchFamily="2" charset="-122"/>
              </a:rPr>
              <a:t>0</a:t>
            </a:r>
            <a:r>
              <a:rPr lang="en-US" altLang="zh-CN" sz="3600" dirty="0">
                <a:solidFill>
                  <a:schemeClr val="tx1"/>
                </a:solidFill>
                <a:latin typeface="Palatino Linotype" pitchFamily="18" charset="0"/>
                <a:ea typeface="宋体" pitchFamily="2" charset="-122"/>
              </a:rPr>
              <a:t> </a:t>
            </a:r>
          </a:p>
        </p:txBody>
      </p:sp>
      <p:sp>
        <p:nvSpPr>
          <p:cNvPr id="2" name="Slide Number Placeholder 1"/>
          <p:cNvSpPr>
            <a:spLocks noGrp="1"/>
          </p:cNvSpPr>
          <p:nvPr>
            <p:ph type="sldNum" sz="quarter" idx="12"/>
          </p:nvPr>
        </p:nvSpPr>
        <p:spPr/>
        <p:txBody>
          <a:bodyPr/>
          <a:lstStyle/>
          <a:p>
            <a:fld id="{C70ABE09-AFE8-4E31-8931-ED4F417B2D5A}" type="slidenum">
              <a:rPr lang="en-US" smtClean="0"/>
              <a:t>31</a:t>
            </a:fld>
            <a:endParaRPr lang="en-US"/>
          </a:p>
        </p:txBody>
      </p:sp>
    </p:spTree>
    <p:extLst>
      <p:ext uri="{BB962C8B-B14F-4D97-AF65-F5344CB8AC3E}">
        <p14:creationId xmlns:p14="http://schemas.microsoft.com/office/powerpoint/2010/main" val="204460980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Summary of </a:t>
            </a:r>
            <a:r>
              <a:rPr lang="en-US" b="1" dirty="0" err="1">
                <a:solidFill>
                  <a:srgbClr val="000099"/>
                </a:solidFill>
                <a:latin typeface="Palatino Linotype" pitchFamily="18" charset="0"/>
                <a:ea typeface="Cambria Math" pitchFamily="18" charset="0"/>
              </a:rPr>
              <a:t>NHST</a:t>
            </a:r>
            <a:endParaRPr lang="en-US" b="1" dirty="0">
              <a:solidFill>
                <a:srgbClr val="000099"/>
              </a:solidFill>
              <a:latin typeface="Palatino Linotype" pitchFamily="18" charset="0"/>
              <a:ea typeface="Cambria Math" pitchFamily="18" charset="0"/>
            </a:endParaRPr>
          </a:p>
        </p:txBody>
      </p:sp>
      <p:sp>
        <p:nvSpPr>
          <p:cNvPr id="3" name="Content Placeholder 2"/>
          <p:cNvSpPr>
            <a:spLocks noGrp="1"/>
          </p:cNvSpPr>
          <p:nvPr>
            <p:ph idx="1"/>
          </p:nvPr>
        </p:nvSpPr>
        <p:spPr/>
        <p:txBody>
          <a:bodyPr>
            <a:normAutofit fontScale="85000" lnSpcReduction="20000"/>
          </a:bodyPr>
          <a:lstStyle/>
          <a:p>
            <a:r>
              <a:rPr lang="en-US" b="1" dirty="0">
                <a:latin typeface="Palatino Linotype" pitchFamily="18" charset="0"/>
              </a:rPr>
              <a:t>Set up the null hypothesis,</a:t>
            </a:r>
            <a:r>
              <a:rPr lang="en-US" b="1" i="1" dirty="0">
                <a:latin typeface="Palatino Linotype" pitchFamily="18" charset="0"/>
              </a:rPr>
              <a:t> </a:t>
            </a:r>
            <a:r>
              <a:rPr lang="en-US" b="1" i="1" dirty="0" err="1">
                <a:latin typeface="Palatino Linotype" pitchFamily="18" charset="0"/>
              </a:rPr>
              <a:t>H</a:t>
            </a:r>
            <a:r>
              <a:rPr lang="en-US" sz="2000" b="1" i="1" dirty="0" err="1">
                <a:latin typeface="Palatino Linotype" pitchFamily="18" charset="0"/>
              </a:rPr>
              <a:t>0</a:t>
            </a:r>
            <a:endParaRPr lang="en-US" sz="2000" b="1" i="1" dirty="0">
              <a:latin typeface="Palatino Linotype" pitchFamily="18" charset="0"/>
            </a:endParaRPr>
          </a:p>
          <a:p>
            <a:pPr lvl="1"/>
            <a:r>
              <a:rPr lang="en-US" dirty="0">
                <a:latin typeface="Palatino Linotype" pitchFamily="18" charset="0"/>
              </a:rPr>
              <a:t>The samples were in fact drawn from populations with the same means</a:t>
            </a:r>
          </a:p>
          <a:p>
            <a:r>
              <a:rPr lang="en-US" b="1" dirty="0">
                <a:latin typeface="Palatino Linotype" pitchFamily="18" charset="0"/>
              </a:rPr>
              <a:t>Calculate sample statistics, and figure out sampling distributions</a:t>
            </a:r>
          </a:p>
          <a:p>
            <a:pPr lvl="1"/>
            <a:r>
              <a:rPr lang="en-US" dirty="0">
                <a:latin typeface="Palatino Linotype" pitchFamily="18" charset="0"/>
              </a:rPr>
              <a:t>Normal distribution</a:t>
            </a:r>
          </a:p>
          <a:p>
            <a:pPr lvl="1"/>
            <a:r>
              <a:rPr lang="en-US" dirty="0">
                <a:solidFill>
                  <a:srgbClr val="92D050"/>
                </a:solidFill>
                <a:latin typeface="Palatino Linotype" pitchFamily="18" charset="0"/>
              </a:rPr>
              <a:t>t-distribution</a:t>
            </a:r>
          </a:p>
          <a:p>
            <a:pPr lvl="1"/>
            <a:r>
              <a:rPr lang="en-US" dirty="0">
                <a:solidFill>
                  <a:srgbClr val="92D050"/>
                </a:solidFill>
                <a:latin typeface="Palatino Linotype" pitchFamily="18" charset="0"/>
              </a:rPr>
              <a:t>Chi-square distribution</a:t>
            </a:r>
          </a:p>
          <a:p>
            <a:pPr lvl="1"/>
            <a:r>
              <a:rPr lang="en-US" dirty="0">
                <a:solidFill>
                  <a:srgbClr val="92D050"/>
                </a:solidFill>
                <a:latin typeface="Palatino Linotype" pitchFamily="18" charset="0"/>
              </a:rPr>
              <a:t>F-distribution</a:t>
            </a:r>
          </a:p>
          <a:p>
            <a:r>
              <a:rPr lang="en-US" b="1" dirty="0">
                <a:latin typeface="Palatino Linotype" pitchFamily="18" charset="0"/>
              </a:rPr>
              <a:t>Make decisions</a:t>
            </a:r>
            <a:r>
              <a:rPr lang="en-US" dirty="0">
                <a:latin typeface="Palatino Linotype" pitchFamily="18" charset="0"/>
              </a:rPr>
              <a:t>: we must decide whether an event with a probability of, say, 0.006, is </a:t>
            </a:r>
            <a:r>
              <a:rPr lang="en-US" dirty="0">
                <a:solidFill>
                  <a:srgbClr val="FF0000"/>
                </a:solidFill>
                <a:latin typeface="Palatino Linotype" pitchFamily="18" charset="0"/>
              </a:rPr>
              <a:t>sufficiently unlikely </a:t>
            </a:r>
            <a:r>
              <a:rPr lang="en-US" dirty="0">
                <a:latin typeface="Palatino Linotype" pitchFamily="18" charset="0"/>
              </a:rPr>
              <a:t>to reject null hypothesis.  </a:t>
            </a:r>
          </a:p>
        </p:txBody>
      </p:sp>
      <p:sp>
        <p:nvSpPr>
          <p:cNvPr id="4" name="Slide Number Placeholder 3"/>
          <p:cNvSpPr>
            <a:spLocks noGrp="1"/>
          </p:cNvSpPr>
          <p:nvPr>
            <p:ph type="sldNum" sz="quarter" idx="12"/>
          </p:nvPr>
        </p:nvSpPr>
        <p:spPr/>
        <p:txBody>
          <a:bodyPr/>
          <a:lstStyle/>
          <a:p>
            <a:fld id="{C70ABE09-AFE8-4E31-8931-ED4F417B2D5A}" type="slidenum">
              <a:rPr lang="en-US" smtClean="0"/>
              <a:t>32</a:t>
            </a:fld>
            <a:endParaRPr lang="en-US"/>
          </a:p>
        </p:txBody>
      </p:sp>
    </p:spTree>
    <p:extLst>
      <p:ext uri="{BB962C8B-B14F-4D97-AF65-F5344CB8AC3E}">
        <p14:creationId xmlns:p14="http://schemas.microsoft.com/office/powerpoint/2010/main" val="338368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Inferential statistics</a:t>
            </a:r>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a:latin typeface="Palatino Linotype" pitchFamily="18" charset="0"/>
              </a:rPr>
              <a:t>Null Hypothesis Significance Testing (NHST)</a:t>
            </a:r>
          </a:p>
          <a:p>
            <a:pPr lvl="1"/>
            <a:r>
              <a:rPr lang="en-US" sz="2400" dirty="0">
                <a:latin typeface="Palatino Linotype" pitchFamily="18" charset="0"/>
                <a:ea typeface="Cambria Math" pitchFamily="18" charset="0"/>
                <a:cs typeface="Times New Roman" pitchFamily="18" charset="0"/>
                <a:sym typeface="Wingdings" pitchFamily="2" charset="2"/>
              </a:rPr>
              <a:t>“A formal statement of the relations among the independent and dependent variables in a given area of research” (Smith and Davis, p. 14)</a:t>
            </a:r>
          </a:p>
          <a:p>
            <a:pPr lvl="1"/>
            <a:r>
              <a:rPr lang="en-US" sz="2400" dirty="0">
                <a:latin typeface="Palatino Linotype" pitchFamily="18" charset="0"/>
                <a:ea typeface="Cambria Math" pitchFamily="18" charset="0"/>
                <a:cs typeface="Times New Roman" pitchFamily="18" charset="0"/>
                <a:sym typeface="Wingdings" pitchFamily="2" charset="2"/>
              </a:rPr>
              <a:t>Examples of research questions </a:t>
            </a:r>
            <a:r>
              <a:rPr lang="en-US" sz="2400" dirty="0" err="1">
                <a:latin typeface="Palatino Linotype" pitchFamily="18" charset="0"/>
                <a:ea typeface="Cambria Math" pitchFamily="18" charset="0"/>
                <a:cs typeface="Times New Roman" pitchFamily="18" charset="0"/>
                <a:sym typeface="Wingdings" pitchFamily="2" charset="2"/>
              </a:rPr>
              <a:t>NHST</a:t>
            </a:r>
            <a:r>
              <a:rPr lang="en-US" sz="2400" dirty="0">
                <a:latin typeface="Palatino Linotype" pitchFamily="18" charset="0"/>
                <a:ea typeface="Cambria Math" pitchFamily="18" charset="0"/>
                <a:cs typeface="Times New Roman" pitchFamily="18" charset="0"/>
                <a:sym typeface="Wingdings" pitchFamily="2" charset="2"/>
              </a:rPr>
              <a:t> targets at</a:t>
            </a:r>
          </a:p>
          <a:p>
            <a:pPr lvl="2"/>
            <a:r>
              <a:rPr lang="en-US" sz="2000" dirty="0">
                <a:latin typeface="Palatino Linotype" pitchFamily="18" charset="0"/>
              </a:rPr>
              <a:t>Is the population parameter equal to (or different from) a particular value?</a:t>
            </a:r>
          </a:p>
          <a:p>
            <a:pPr lvl="2"/>
            <a:r>
              <a:rPr lang="en-US" sz="2000" dirty="0">
                <a:latin typeface="Palatino Linotype" pitchFamily="18" charset="0"/>
                <a:ea typeface="Cambria Math" pitchFamily="18" charset="0"/>
                <a:cs typeface="Times New Roman" pitchFamily="18" charset="0"/>
              </a:rPr>
              <a:t>Do undergraduates attitudes toward drinking differ from graduate students?</a:t>
            </a:r>
          </a:p>
          <a:p>
            <a:pPr marL="457200" lvl="1"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C70ABE09-AFE8-4E31-8931-ED4F417B2D5A}" type="slidenum">
              <a:rPr lang="en-US" smtClean="0"/>
              <a:t>4</a:t>
            </a:fld>
            <a:endParaRPr lang="en-US"/>
          </a:p>
        </p:txBody>
      </p:sp>
    </p:spTree>
    <p:extLst>
      <p:ext uri="{BB962C8B-B14F-4D97-AF65-F5344CB8AC3E}">
        <p14:creationId xmlns:p14="http://schemas.microsoft.com/office/powerpoint/2010/main" val="30167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Logic of Hypothesis Testing</a:t>
            </a:r>
          </a:p>
        </p:txBody>
      </p:sp>
      <p:sp>
        <p:nvSpPr>
          <p:cNvPr id="3" name="Content Placeholder 2"/>
          <p:cNvSpPr>
            <a:spLocks noGrp="1"/>
          </p:cNvSpPr>
          <p:nvPr>
            <p:ph idx="1"/>
          </p:nvPr>
        </p:nvSpPr>
        <p:spPr/>
        <p:txBody>
          <a:bodyPr>
            <a:normAutofit fontScale="92500" lnSpcReduction="20000"/>
          </a:bodyPr>
          <a:lstStyle/>
          <a:p>
            <a:r>
              <a:rPr lang="en-US" dirty="0">
                <a:latin typeface="Palatino Linotype" pitchFamily="18" charset="0"/>
              </a:rPr>
              <a:t>The idea of </a:t>
            </a:r>
            <a:r>
              <a:rPr lang="en-US" dirty="0" err="1">
                <a:latin typeface="Palatino Linotype" pitchFamily="18" charset="0"/>
              </a:rPr>
              <a:t>NHST</a:t>
            </a:r>
            <a:endParaRPr lang="en-US" dirty="0">
              <a:latin typeface="Palatino Linotype" pitchFamily="18" charset="0"/>
            </a:endParaRPr>
          </a:p>
          <a:p>
            <a:pPr lvl="1"/>
            <a:r>
              <a:rPr lang="en-US" dirty="0">
                <a:latin typeface="Palatino Linotype" pitchFamily="18" charset="0"/>
              </a:rPr>
              <a:t>Set up a particular hypothesis based on population parameters (null hypothesis and alternative hypothesis)</a:t>
            </a:r>
          </a:p>
          <a:p>
            <a:pPr lvl="1"/>
            <a:r>
              <a:rPr lang="en-US" dirty="0">
                <a:latin typeface="Palatino Linotype" pitchFamily="18" charset="0"/>
              </a:rPr>
              <a:t>Null hypothesis is typically opposite to our research question. </a:t>
            </a:r>
          </a:p>
          <a:p>
            <a:pPr lvl="2"/>
            <a:r>
              <a:rPr lang="en-US" dirty="0">
                <a:latin typeface="Palatino Linotype" pitchFamily="18" charset="0"/>
              </a:rPr>
              <a:t>A null hypothesis is the hypothesis that is tested. It can be a statement of no difference, or a statement of no relationship.</a:t>
            </a:r>
          </a:p>
          <a:p>
            <a:pPr lvl="1"/>
            <a:r>
              <a:rPr lang="en-US" dirty="0">
                <a:latin typeface="Palatino Linotype" pitchFamily="18" charset="0"/>
              </a:rPr>
              <a:t>Normally we assume the Null hypothesis is true, and check the data to see if this conclusion is appropriate.</a:t>
            </a:r>
          </a:p>
        </p:txBody>
      </p:sp>
      <p:sp>
        <p:nvSpPr>
          <p:cNvPr id="4" name="Slide Number Placeholder 3"/>
          <p:cNvSpPr>
            <a:spLocks noGrp="1"/>
          </p:cNvSpPr>
          <p:nvPr>
            <p:ph type="sldNum" sz="quarter" idx="12"/>
          </p:nvPr>
        </p:nvSpPr>
        <p:spPr/>
        <p:txBody>
          <a:bodyPr/>
          <a:lstStyle/>
          <a:p>
            <a:fld id="{C70ABE09-AFE8-4E31-8931-ED4F417B2D5A}" type="slidenum">
              <a:rPr lang="en-US" smtClean="0"/>
              <a:t>5</a:t>
            </a:fld>
            <a:endParaRPr lang="en-US"/>
          </a:p>
        </p:txBody>
      </p:sp>
    </p:spTree>
    <p:extLst>
      <p:ext uri="{BB962C8B-B14F-4D97-AF65-F5344CB8AC3E}">
        <p14:creationId xmlns:p14="http://schemas.microsoft.com/office/powerpoint/2010/main" val="266018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solidFill>
                <a:srgbClr val="000099"/>
              </a:solidFill>
              <a:latin typeface="Palatino Linotype" pitchFamily="18" charset="0"/>
              <a:ea typeface="Cambria Math" pitchFamily="18" charset="0"/>
            </a:endParaRPr>
          </a:p>
        </p:txBody>
      </p:sp>
      <p:sp>
        <p:nvSpPr>
          <p:cNvPr id="3" name="Content Placeholder 2"/>
          <p:cNvSpPr>
            <a:spLocks noGrp="1"/>
          </p:cNvSpPr>
          <p:nvPr>
            <p:ph idx="1"/>
          </p:nvPr>
        </p:nvSpPr>
        <p:spPr/>
        <p:txBody>
          <a:bodyPr>
            <a:normAutofit/>
          </a:bodyPr>
          <a:lstStyle/>
          <a:p>
            <a:r>
              <a:rPr lang="en-US" dirty="0">
                <a:latin typeface="Palatino Linotype" pitchFamily="18" charset="0"/>
              </a:rPr>
              <a:t>Why we set up a null hypothesis that is directly counter to what we hope to show?</a:t>
            </a:r>
          </a:p>
          <a:p>
            <a:r>
              <a:rPr lang="en-US" dirty="0">
                <a:latin typeface="Palatino Linotype" pitchFamily="18" charset="0"/>
              </a:rPr>
              <a:t>NHST is (sort of) based on </a:t>
            </a:r>
            <a:r>
              <a:rPr lang="en-US" dirty="0" err="1">
                <a:latin typeface="Palatino Linotype" pitchFamily="18" charset="0"/>
              </a:rPr>
              <a:t>Popperian</a:t>
            </a:r>
            <a:r>
              <a:rPr lang="en-US" dirty="0">
                <a:latin typeface="Palatino Linotype" pitchFamily="18" charset="0"/>
              </a:rPr>
              <a:t> philosophy (Karl Popper)</a:t>
            </a:r>
          </a:p>
          <a:p>
            <a:pPr lvl="1"/>
            <a:r>
              <a:rPr lang="en-US" dirty="0">
                <a:latin typeface="Palatino Linotype" pitchFamily="18" charset="0"/>
              </a:rPr>
              <a:t>“Science can never prove a theory but can only disconfirm.”</a:t>
            </a:r>
          </a:p>
          <a:p>
            <a:pPr lvl="1"/>
            <a:r>
              <a:rPr lang="en-US" dirty="0">
                <a:latin typeface="Palatino Linotype" pitchFamily="18" charset="0"/>
              </a:rPr>
              <a:t>we can never prove something to be true, but we can prove something to be false</a:t>
            </a:r>
          </a:p>
        </p:txBody>
      </p:sp>
      <p:sp>
        <p:nvSpPr>
          <p:cNvPr id="4" name="Slide Number Placeholder 3"/>
          <p:cNvSpPr>
            <a:spLocks noGrp="1"/>
          </p:cNvSpPr>
          <p:nvPr>
            <p:ph type="sldNum" sz="quarter" idx="12"/>
          </p:nvPr>
        </p:nvSpPr>
        <p:spPr/>
        <p:txBody>
          <a:bodyPr/>
          <a:lstStyle/>
          <a:p>
            <a:fld id="{C70ABE09-AFE8-4E31-8931-ED4F417B2D5A}" type="slidenum">
              <a:rPr lang="en-US" smtClean="0"/>
              <a:t>6</a:t>
            </a:fld>
            <a:endParaRPr lang="en-US"/>
          </a:p>
        </p:txBody>
      </p:sp>
    </p:spTree>
    <p:extLst>
      <p:ext uri="{BB962C8B-B14F-4D97-AF65-F5344CB8AC3E}">
        <p14:creationId xmlns:p14="http://schemas.microsoft.com/office/powerpoint/2010/main" val="78634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466725" y="1981200"/>
            <a:ext cx="8382000" cy="4648200"/>
          </a:xfrm>
        </p:spPr>
        <p:txBody>
          <a:bodyPr>
            <a:normAutofit/>
          </a:bodyPr>
          <a:lstStyle/>
          <a:p>
            <a:r>
              <a:rPr lang="en-US" altLang="zh-CN" sz="2800" dirty="0">
                <a:solidFill>
                  <a:srgbClr val="C00000"/>
                </a:solidFill>
                <a:latin typeface="Palatino Linotype" pitchFamily="18" charset="0"/>
                <a:ea typeface="宋体" pitchFamily="2" charset="-122"/>
              </a:rPr>
              <a:t>H</a:t>
            </a:r>
            <a:r>
              <a:rPr lang="en-US" altLang="zh-CN" sz="2800" baseline="-25000" dirty="0">
                <a:solidFill>
                  <a:srgbClr val="C00000"/>
                </a:solidFill>
                <a:latin typeface="Palatino Linotype" pitchFamily="18" charset="0"/>
                <a:ea typeface="宋体" pitchFamily="2" charset="-122"/>
              </a:rPr>
              <a:t>0</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and </a:t>
            </a:r>
            <a:r>
              <a:rPr lang="en-US" altLang="zh-CN" sz="2800" dirty="0">
                <a:solidFill>
                  <a:srgbClr val="C00000"/>
                </a:solidFill>
                <a:latin typeface="Palatino Linotype" pitchFamily="18" charset="0"/>
                <a:ea typeface="宋体" pitchFamily="2" charset="-122"/>
              </a:rPr>
              <a:t>H</a:t>
            </a:r>
            <a:r>
              <a:rPr lang="en-US" altLang="zh-CN" sz="2800" baseline="-25000" dirty="0">
                <a:solidFill>
                  <a:srgbClr val="C00000"/>
                </a:solidFill>
                <a:latin typeface="Palatino Linotype" pitchFamily="18" charset="0"/>
                <a:ea typeface="宋体" pitchFamily="2" charset="-122"/>
              </a:rPr>
              <a:t>A</a:t>
            </a:r>
            <a:r>
              <a:rPr lang="en-US" altLang="zh-CN" sz="2800" baseline="-250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denote the null and alternative hypothesis, respectively;</a:t>
            </a:r>
          </a:p>
          <a:p>
            <a:r>
              <a:rPr lang="en-US" altLang="zh-CN" sz="2800" dirty="0">
                <a:latin typeface="Palatino Linotype" pitchFamily="18" charset="0"/>
                <a:ea typeface="宋体" pitchFamily="2" charset="-122"/>
              </a:rPr>
              <a:t>Remember, hypothesis always refers to population parameters </a:t>
            </a:r>
          </a:p>
          <a:p>
            <a:r>
              <a:rPr lang="en-US" altLang="zh-CN" sz="2800" dirty="0">
                <a:latin typeface="Palatino Linotype" pitchFamily="18" charset="0"/>
                <a:ea typeface="宋体" pitchFamily="2" charset="-122"/>
              </a:rPr>
              <a:t>For every alternative hypothesis, there is always a corresponding null hypothesis</a:t>
            </a:r>
          </a:p>
          <a:p>
            <a:pPr marL="742950" lvl="1" indent="-285750"/>
            <a:r>
              <a:rPr lang="en-US" altLang="zh-CN" sz="2800" dirty="0">
                <a:latin typeface="Palatino Linotype" pitchFamily="18" charset="0"/>
                <a:ea typeface="宋体" pitchFamily="2" charset="-122"/>
              </a:rPr>
              <a:t>Example </a:t>
            </a:r>
          </a:p>
          <a:p>
            <a:pPr marL="1143000" lvl="2"/>
            <a:r>
              <a:rPr lang="en-US" altLang="zh-CN" sz="2800" dirty="0">
                <a:latin typeface="Palatino Linotype" pitchFamily="18" charset="0"/>
                <a:ea typeface="宋体" pitchFamily="2" charset="-122"/>
              </a:rPr>
              <a:t>If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a:t>
            </a:r>
            <a:r>
              <a:rPr lang="en-US" altLang="zh-CN" sz="2800" dirty="0" err="1">
                <a:latin typeface="Palatino Linotype" pitchFamily="18" charset="0"/>
                <a:ea typeface="宋体" pitchFamily="2" charset="-122"/>
              </a:rPr>
              <a:t>μ</a:t>
            </a:r>
            <a:r>
              <a:rPr lang="en-US" altLang="zh-CN" sz="2800" baseline="-25000" dirty="0" err="1">
                <a:latin typeface="Palatino Linotype" pitchFamily="18" charset="0"/>
                <a:ea typeface="宋体" pitchFamily="2" charset="-122"/>
              </a:rPr>
              <a:t>1</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μ</a:t>
            </a:r>
            <a:r>
              <a:rPr lang="en-US" altLang="zh-CN" sz="2800" baseline="-25000" dirty="0" err="1">
                <a:latin typeface="Palatino Linotype" pitchFamily="18" charset="0"/>
                <a:ea typeface="宋体" pitchFamily="2" charset="-122"/>
              </a:rPr>
              <a:t>2</a:t>
            </a:r>
            <a:r>
              <a:rPr lang="en-US" altLang="zh-CN" sz="2800" dirty="0">
                <a:latin typeface="Palatino Linotype" pitchFamily="18" charset="0"/>
                <a:ea typeface="宋体" pitchFamily="2" charset="-122"/>
              </a:rPr>
              <a:t> then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a:t>
            </a:r>
            <a:r>
              <a:rPr lang="en-US" altLang="zh-CN" sz="2800" dirty="0" err="1">
                <a:latin typeface="Palatino Linotype" pitchFamily="18" charset="0"/>
                <a:ea typeface="宋体" pitchFamily="2" charset="-122"/>
              </a:rPr>
              <a:t>μ</a:t>
            </a:r>
            <a:r>
              <a:rPr lang="en-US" altLang="zh-CN" sz="2800" baseline="-25000" dirty="0" err="1">
                <a:latin typeface="Palatino Linotype" pitchFamily="18" charset="0"/>
                <a:ea typeface="宋体" pitchFamily="2" charset="-122"/>
              </a:rPr>
              <a:t>1</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μ</a:t>
            </a:r>
            <a:r>
              <a:rPr lang="en-US" altLang="zh-CN" sz="2800" baseline="-25000" dirty="0" err="1">
                <a:latin typeface="Palatino Linotype" pitchFamily="18" charset="0"/>
                <a:ea typeface="宋体" pitchFamily="2" charset="-122"/>
              </a:rPr>
              <a:t>2</a:t>
            </a:r>
            <a:r>
              <a:rPr lang="en-US" altLang="zh-CN" sz="2800" baseline="-25000" dirty="0">
                <a:latin typeface="Palatino Linotype" pitchFamily="18" charset="0"/>
                <a:ea typeface="宋体" pitchFamily="2" charset="-122"/>
              </a:rPr>
              <a:t>  </a:t>
            </a:r>
            <a:r>
              <a:rPr lang="en-US" altLang="zh-CN" sz="2800" dirty="0">
                <a:latin typeface="Palatino Linotype" pitchFamily="18" charset="0"/>
                <a:ea typeface="宋体" pitchFamily="2" charset="-122"/>
              </a:rPr>
              <a:t>           </a:t>
            </a:r>
          </a:p>
          <a:p>
            <a:pPr marL="1143000" lvl="2"/>
            <a:r>
              <a:rPr lang="en-US" altLang="zh-CN" sz="2800" dirty="0">
                <a:latin typeface="Palatino Linotype" pitchFamily="18" charset="0"/>
                <a:ea typeface="宋体" pitchFamily="2" charset="-122"/>
              </a:rPr>
              <a:t>If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μ</a:t>
            </a:r>
            <a:r>
              <a:rPr lang="en-US" altLang="zh-CN" sz="2800" baseline="-25000" dirty="0">
                <a:latin typeface="Palatino Linotype" pitchFamily="18" charset="0"/>
                <a:ea typeface="宋体" pitchFamily="2" charset="-122"/>
              </a:rPr>
              <a:t> </a:t>
            </a:r>
            <a:r>
              <a:rPr lang="en-US" altLang="zh-CN" sz="2800" dirty="0">
                <a:latin typeface="Palatino Linotype" pitchFamily="18" charset="0"/>
                <a:ea typeface="宋体" pitchFamily="2" charset="-122"/>
              </a:rPr>
              <a:t>≠ 29 then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μ = 29 </a:t>
            </a:r>
          </a:p>
          <a:p>
            <a:endParaRPr lang="en-US" altLang="zh-CN" sz="2400" dirty="0">
              <a:solidFill>
                <a:schemeClr val="tx2"/>
              </a:solidFill>
              <a:latin typeface="Palatino Linotype" pitchFamily="18" charset="0"/>
              <a:ea typeface="宋体" pitchFamily="2" charset="-122"/>
            </a:endParaRPr>
          </a:p>
        </p:txBody>
      </p:sp>
      <p:sp>
        <p:nvSpPr>
          <p:cNvPr id="19460" name="Text Box 6"/>
          <p:cNvSpPr txBox="1">
            <a:spLocks noChangeArrowheads="1"/>
          </p:cNvSpPr>
          <p:nvPr/>
        </p:nvSpPr>
        <p:spPr bwMode="auto">
          <a:xfrm>
            <a:off x="466725" y="4953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3600" dirty="0">
                <a:solidFill>
                  <a:srgbClr val="000099"/>
                </a:solidFill>
                <a:latin typeface="Palatino Linotype" pitchFamily="18" charset="0"/>
                <a:ea typeface="Cambria Math" pitchFamily="18" charset="0"/>
                <a:cs typeface="+mj-cs"/>
              </a:rPr>
              <a:t>Characteristics of the Null and Alternative Hypothesis</a:t>
            </a:r>
          </a:p>
        </p:txBody>
      </p:sp>
      <p:sp>
        <p:nvSpPr>
          <p:cNvPr id="2" name="Slide Number Placeholder 1"/>
          <p:cNvSpPr>
            <a:spLocks noGrp="1"/>
          </p:cNvSpPr>
          <p:nvPr>
            <p:ph type="sldNum" sz="quarter" idx="12"/>
          </p:nvPr>
        </p:nvSpPr>
        <p:spPr/>
        <p:txBody>
          <a:bodyPr/>
          <a:lstStyle/>
          <a:p>
            <a:fld id="{C70ABE09-AFE8-4E31-8931-ED4F417B2D5A}" type="slidenum">
              <a:rPr lang="en-US" smtClean="0"/>
              <a:t>7</a:t>
            </a:fld>
            <a:endParaRPr lang="en-US"/>
          </a:p>
        </p:txBody>
      </p:sp>
    </p:spTree>
    <p:extLst>
      <p:ext uri="{BB962C8B-B14F-4D97-AF65-F5344CB8AC3E}">
        <p14:creationId xmlns:p14="http://schemas.microsoft.com/office/powerpoint/2010/main" val="15814305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381000" y="1524000"/>
            <a:ext cx="8305800" cy="4572000"/>
          </a:xfrm>
        </p:spPr>
        <p:txBody>
          <a:bodyPr>
            <a:normAutofit fontScale="92500"/>
          </a:bodyPr>
          <a:lstStyle/>
          <a:p>
            <a:r>
              <a:rPr lang="en-US" altLang="zh-CN" sz="2800" dirty="0">
                <a:latin typeface="Palatino Linotype" pitchFamily="18" charset="0"/>
                <a:ea typeface="宋体" pitchFamily="2" charset="-122"/>
              </a:rPr>
              <a:t>Pairs of statistical hypotheses (the null and the corresponding alternative) always involve the </a:t>
            </a:r>
            <a:r>
              <a:rPr lang="en-US" altLang="zh-CN" sz="2800" dirty="0">
                <a:solidFill>
                  <a:srgbClr val="C00000"/>
                </a:solidFill>
                <a:latin typeface="Palatino Linotype" pitchFamily="18" charset="0"/>
                <a:ea typeface="宋体" pitchFamily="2" charset="-122"/>
              </a:rPr>
              <a:t>same parameters </a:t>
            </a:r>
            <a:r>
              <a:rPr lang="en-US" altLang="zh-CN" sz="2800" dirty="0">
                <a:latin typeface="Palatino Linotype" pitchFamily="18" charset="0"/>
                <a:ea typeface="宋体" pitchFamily="2" charset="-122"/>
              </a:rPr>
              <a:t>and contain relations that are </a:t>
            </a:r>
            <a:r>
              <a:rPr lang="en-US" altLang="zh-CN" sz="2800" dirty="0">
                <a:solidFill>
                  <a:srgbClr val="C00000"/>
                </a:solidFill>
                <a:latin typeface="Palatino Linotype" pitchFamily="18" charset="0"/>
                <a:ea typeface="宋体" pitchFamily="2" charset="-122"/>
              </a:rPr>
              <a:t>mutually exclusive </a:t>
            </a:r>
            <a:r>
              <a:rPr lang="en-US" altLang="zh-CN" sz="2800" dirty="0">
                <a:latin typeface="Palatino Linotype" pitchFamily="18" charset="0"/>
                <a:ea typeface="宋体" pitchFamily="2" charset="-122"/>
              </a:rPr>
              <a:t>and</a:t>
            </a:r>
            <a:r>
              <a:rPr lang="en-US" altLang="zh-CN" sz="2800" dirty="0">
                <a:solidFill>
                  <a:schemeClr val="tx2"/>
                </a:solidFill>
                <a:latin typeface="Palatino Linotype" pitchFamily="18" charset="0"/>
                <a:ea typeface="宋体" pitchFamily="2" charset="-122"/>
              </a:rPr>
              <a:t> </a:t>
            </a:r>
            <a:r>
              <a:rPr lang="en-US" altLang="zh-CN" sz="2800" dirty="0">
                <a:solidFill>
                  <a:srgbClr val="C00000"/>
                </a:solidFill>
                <a:latin typeface="Palatino Linotype" pitchFamily="18" charset="0"/>
                <a:ea typeface="宋体" pitchFamily="2" charset="-122"/>
              </a:rPr>
              <a:t>exhaustive</a:t>
            </a:r>
            <a:r>
              <a:rPr lang="en-US" altLang="zh-CN" sz="2800" dirty="0">
                <a:latin typeface="Palatino Linotype" pitchFamily="18" charset="0"/>
                <a:ea typeface="宋体" pitchFamily="2" charset="-122"/>
              </a:rPr>
              <a:t> </a:t>
            </a:r>
          </a:p>
          <a:p>
            <a:pPr marL="742950" lvl="1" indent="-285750"/>
            <a:r>
              <a:rPr lang="en-US" altLang="zh-CN" sz="2800" dirty="0">
                <a:latin typeface="Palatino Linotype" pitchFamily="18" charset="0"/>
                <a:ea typeface="宋体" pitchFamily="2" charset="-122"/>
              </a:rPr>
              <a:t>When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then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a:t>
            </a:r>
          </a:p>
          <a:p>
            <a:pPr marL="742950" lvl="1" indent="-285750"/>
            <a:r>
              <a:rPr lang="en-US" altLang="zh-CN" sz="2800" dirty="0">
                <a:latin typeface="Palatino Linotype" pitchFamily="18" charset="0"/>
                <a:ea typeface="宋体" pitchFamily="2" charset="-122"/>
              </a:rPr>
              <a:t>When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then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&gt;</a:t>
            </a:r>
          </a:p>
          <a:p>
            <a:pPr marL="742950" lvl="1" indent="-285750"/>
            <a:r>
              <a:rPr lang="en-US" altLang="zh-CN" sz="2800" dirty="0">
                <a:latin typeface="Palatino Linotype" pitchFamily="18" charset="0"/>
                <a:ea typeface="宋体" pitchFamily="2" charset="-122"/>
              </a:rPr>
              <a:t>When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then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&lt;</a:t>
            </a:r>
          </a:p>
          <a:p>
            <a:r>
              <a:rPr lang="en-US" altLang="zh-CN" sz="2800" dirty="0">
                <a:solidFill>
                  <a:srgbClr val="C00000"/>
                </a:solidFill>
                <a:latin typeface="Palatino Linotype" pitchFamily="18" charset="0"/>
                <a:ea typeface="宋体" pitchFamily="2" charset="-122"/>
              </a:rPr>
              <a:t>H</a:t>
            </a:r>
            <a:r>
              <a:rPr lang="en-US" altLang="zh-CN" sz="2800" baseline="-25000" dirty="0">
                <a:solidFill>
                  <a:srgbClr val="C00000"/>
                </a:solidFill>
                <a:latin typeface="Palatino Linotype" pitchFamily="18" charset="0"/>
                <a:ea typeface="宋体" pitchFamily="2" charset="-122"/>
              </a:rPr>
              <a:t>A</a:t>
            </a:r>
            <a:r>
              <a:rPr lang="en-US" altLang="zh-CN" sz="2800" dirty="0">
                <a:solidFill>
                  <a:srgbClr val="C00000"/>
                </a:solidFill>
                <a:latin typeface="Palatino Linotype" pitchFamily="18" charset="0"/>
                <a:ea typeface="宋体" pitchFamily="2" charset="-122"/>
              </a:rPr>
              <a:t> is consistent with the research hypothesis; </a:t>
            </a:r>
            <a:r>
              <a:rPr lang="en-US" altLang="zh-CN" sz="2800" dirty="0" err="1">
                <a:solidFill>
                  <a:srgbClr val="C00000"/>
                </a:solidFill>
                <a:latin typeface="Palatino Linotype" pitchFamily="18" charset="0"/>
                <a:ea typeface="宋体" pitchFamily="2" charset="-122"/>
              </a:rPr>
              <a:t>H</a:t>
            </a:r>
            <a:r>
              <a:rPr lang="en-US" altLang="zh-CN" sz="2800" baseline="-25000" dirty="0" err="1">
                <a:solidFill>
                  <a:srgbClr val="C00000"/>
                </a:solidFill>
                <a:latin typeface="Palatino Linotype" pitchFamily="18" charset="0"/>
                <a:ea typeface="宋体" pitchFamily="2" charset="-122"/>
              </a:rPr>
              <a:t>0</a:t>
            </a:r>
            <a:r>
              <a:rPr lang="en-US" altLang="zh-CN" sz="2800" dirty="0">
                <a:solidFill>
                  <a:srgbClr val="C00000"/>
                </a:solidFill>
                <a:latin typeface="Palatino Linotype" pitchFamily="18" charset="0"/>
                <a:ea typeface="宋体" pitchFamily="2" charset="-122"/>
              </a:rPr>
              <a:t> is the logical opposite of H</a:t>
            </a:r>
            <a:r>
              <a:rPr lang="en-US" altLang="zh-CN" sz="2800" baseline="-25000" dirty="0">
                <a:solidFill>
                  <a:srgbClr val="C00000"/>
                </a:solidFill>
                <a:latin typeface="Palatino Linotype" pitchFamily="18" charset="0"/>
                <a:ea typeface="宋体" pitchFamily="2" charset="-122"/>
              </a:rPr>
              <a:t>A</a:t>
            </a:r>
          </a:p>
          <a:p>
            <a:r>
              <a:rPr lang="en-US" altLang="zh-CN" sz="2800" dirty="0" err="1">
                <a:solidFill>
                  <a:srgbClr val="C00000"/>
                </a:solidFill>
                <a:latin typeface="Palatino Linotype" pitchFamily="18" charset="0"/>
                <a:ea typeface="宋体" pitchFamily="2" charset="-122"/>
              </a:rPr>
              <a:t>H</a:t>
            </a:r>
            <a:r>
              <a:rPr lang="en-US" altLang="zh-CN" sz="2800" baseline="-25000" dirty="0" err="1">
                <a:solidFill>
                  <a:srgbClr val="C00000"/>
                </a:solidFill>
                <a:latin typeface="Palatino Linotype" pitchFamily="18" charset="0"/>
                <a:ea typeface="宋体" pitchFamily="2" charset="-122"/>
              </a:rPr>
              <a:t>0</a:t>
            </a:r>
            <a:r>
              <a:rPr lang="en-US" altLang="zh-CN" sz="2800" dirty="0">
                <a:solidFill>
                  <a:srgbClr val="C00000"/>
                </a:solidFill>
                <a:latin typeface="Palatino Linotype" pitchFamily="18" charset="0"/>
                <a:ea typeface="宋体" pitchFamily="2" charset="-122"/>
              </a:rPr>
              <a:t> </a:t>
            </a:r>
            <a:r>
              <a:rPr lang="en-US" altLang="zh-CN" sz="2800" dirty="0">
                <a:latin typeface="Palatino Linotype" pitchFamily="18" charset="0"/>
                <a:ea typeface="宋体" pitchFamily="2" charset="-122"/>
              </a:rPr>
              <a:t>is actually </a:t>
            </a:r>
            <a:r>
              <a:rPr lang="en-US" altLang="zh-CN" sz="2800" dirty="0">
                <a:solidFill>
                  <a:srgbClr val="C00000"/>
                </a:solidFill>
                <a:latin typeface="Palatino Linotype" pitchFamily="18" charset="0"/>
                <a:ea typeface="宋体" pitchFamily="2" charset="-122"/>
              </a:rPr>
              <a:t>tested</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and is either rejected or retained</a:t>
            </a:r>
          </a:p>
          <a:p>
            <a:endParaRPr lang="en-US" altLang="zh-CN" sz="2800" baseline="-25000" dirty="0">
              <a:solidFill>
                <a:srgbClr val="C00000"/>
              </a:solidFill>
              <a:latin typeface="Palatino Linotype" pitchFamily="18" charset="0"/>
              <a:ea typeface="宋体" pitchFamily="2" charset="-122"/>
            </a:endParaRPr>
          </a:p>
        </p:txBody>
      </p:sp>
      <p:sp>
        <p:nvSpPr>
          <p:cNvPr id="20484" name="Text Box 6"/>
          <p:cNvSpPr txBox="1">
            <a:spLocks noChangeArrowheads="1"/>
          </p:cNvSpPr>
          <p:nvPr/>
        </p:nvSpPr>
        <p:spPr bwMode="auto">
          <a:xfrm>
            <a:off x="304800" y="381000"/>
            <a:ext cx="838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3200" dirty="0">
                <a:solidFill>
                  <a:srgbClr val="000099"/>
                </a:solidFill>
                <a:latin typeface="Palatino Linotype" pitchFamily="18" charset="0"/>
                <a:ea typeface="Cambria Math" pitchFamily="18" charset="0"/>
                <a:cs typeface="+mj-cs"/>
              </a:rPr>
              <a:t>Characteristics of the Null and Alternative Hypothesis</a:t>
            </a:r>
          </a:p>
        </p:txBody>
      </p:sp>
      <p:sp>
        <p:nvSpPr>
          <p:cNvPr id="2" name="Slide Number Placeholder 1"/>
          <p:cNvSpPr>
            <a:spLocks noGrp="1"/>
          </p:cNvSpPr>
          <p:nvPr>
            <p:ph type="sldNum" sz="quarter" idx="12"/>
          </p:nvPr>
        </p:nvSpPr>
        <p:spPr/>
        <p:txBody>
          <a:bodyPr/>
          <a:lstStyle/>
          <a:p>
            <a:fld id="{C70ABE09-AFE8-4E31-8931-ED4F417B2D5A}" type="slidenum">
              <a:rPr lang="en-US" smtClean="0"/>
              <a:t>8</a:t>
            </a:fld>
            <a:endParaRPr lang="en-US"/>
          </a:p>
        </p:txBody>
      </p:sp>
    </p:spTree>
    <p:extLst>
      <p:ext uri="{BB962C8B-B14F-4D97-AF65-F5344CB8AC3E}">
        <p14:creationId xmlns:p14="http://schemas.microsoft.com/office/powerpoint/2010/main" val="18970163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381000" y="1524000"/>
            <a:ext cx="8305800" cy="4572000"/>
          </a:xfrm>
        </p:spPr>
        <p:txBody>
          <a:bodyPr/>
          <a:lstStyle/>
          <a:p>
            <a:pPr>
              <a:lnSpc>
                <a:spcPct val="90000"/>
              </a:lnSpc>
            </a:pPr>
            <a:r>
              <a:rPr lang="en-US" altLang="zh-CN" sz="2600" dirty="0">
                <a:solidFill>
                  <a:srgbClr val="C00000"/>
                </a:solidFill>
                <a:latin typeface="Palatino Linotype" pitchFamily="18" charset="0"/>
                <a:ea typeface="宋体" pitchFamily="2" charset="-122"/>
              </a:rPr>
              <a:t>Directional </a:t>
            </a:r>
            <a:r>
              <a:rPr lang="en-US" altLang="zh-CN" sz="2600" dirty="0">
                <a:latin typeface="Palatino Linotype" pitchFamily="18" charset="0"/>
                <a:ea typeface="宋体" pitchFamily="2" charset="-122"/>
              </a:rPr>
              <a:t>or</a:t>
            </a:r>
            <a:r>
              <a:rPr lang="en-US" altLang="zh-CN" sz="2600" dirty="0">
                <a:solidFill>
                  <a:schemeClr val="tx2"/>
                </a:solidFill>
                <a:latin typeface="Palatino Linotype" pitchFamily="18" charset="0"/>
                <a:ea typeface="宋体" pitchFamily="2" charset="-122"/>
              </a:rPr>
              <a:t> </a:t>
            </a:r>
            <a:r>
              <a:rPr lang="en-US" altLang="zh-CN" sz="2600" dirty="0">
                <a:solidFill>
                  <a:srgbClr val="C00000"/>
                </a:solidFill>
                <a:latin typeface="Palatino Linotype" pitchFamily="18" charset="0"/>
                <a:ea typeface="宋体" pitchFamily="2" charset="-122"/>
              </a:rPr>
              <a:t>Non-directional </a:t>
            </a:r>
            <a:r>
              <a:rPr lang="en-US" altLang="zh-CN" sz="2600" dirty="0">
                <a:latin typeface="Palatino Linotype" pitchFamily="18" charset="0"/>
                <a:ea typeface="宋体" pitchFamily="2" charset="-122"/>
              </a:rPr>
              <a:t>hypothesis</a:t>
            </a:r>
          </a:p>
          <a:p>
            <a:pPr marL="742950" lvl="1" indent="-285750">
              <a:lnSpc>
                <a:spcPct val="90000"/>
              </a:lnSpc>
            </a:pPr>
            <a:r>
              <a:rPr lang="en-US" altLang="zh-CN" sz="2600" dirty="0">
                <a:latin typeface="Palatino Linotype" pitchFamily="18" charset="0"/>
                <a:ea typeface="宋体" pitchFamily="2" charset="-122"/>
              </a:rPr>
              <a:t>If the alternative hypothesis contains </a:t>
            </a:r>
            <a:r>
              <a:rPr lang="en-US" altLang="zh-CN" sz="2600" dirty="0">
                <a:solidFill>
                  <a:srgbClr val="C00000"/>
                </a:solidFill>
                <a:latin typeface="Palatino Linotype" pitchFamily="18" charset="0"/>
                <a:ea typeface="宋体" pitchFamily="2" charset="-122"/>
              </a:rPr>
              <a:t>“≠”</a:t>
            </a:r>
            <a:r>
              <a:rPr lang="en-US" altLang="zh-CN" sz="2600" dirty="0">
                <a:latin typeface="Palatino Linotype" pitchFamily="18" charset="0"/>
                <a:ea typeface="宋体" pitchFamily="2" charset="-122"/>
              </a:rPr>
              <a:t>,</a:t>
            </a:r>
            <a:r>
              <a:rPr lang="en-US" altLang="zh-CN" sz="2600" dirty="0">
                <a:solidFill>
                  <a:schemeClr val="tx2"/>
                </a:solidFill>
                <a:latin typeface="Palatino Linotype" pitchFamily="18" charset="0"/>
                <a:ea typeface="宋体" pitchFamily="2" charset="-122"/>
              </a:rPr>
              <a:t> </a:t>
            </a:r>
            <a:r>
              <a:rPr lang="en-US" altLang="zh-CN" sz="2600" dirty="0">
                <a:latin typeface="Palatino Linotype" pitchFamily="18" charset="0"/>
                <a:ea typeface="宋体" pitchFamily="2" charset="-122"/>
              </a:rPr>
              <a:t>it is a non-directional hypothesis. The hypothesis test is called a </a:t>
            </a:r>
            <a:r>
              <a:rPr lang="en-US" altLang="zh-CN" sz="2600" dirty="0">
                <a:solidFill>
                  <a:srgbClr val="C00000"/>
                </a:solidFill>
                <a:latin typeface="Palatino Linotype" pitchFamily="18" charset="0"/>
                <a:ea typeface="宋体" pitchFamily="2" charset="-122"/>
              </a:rPr>
              <a:t>two-tailed test</a:t>
            </a:r>
          </a:p>
          <a:p>
            <a:pPr marL="742950" lvl="1" indent="-285750">
              <a:lnSpc>
                <a:spcPct val="90000"/>
              </a:lnSpc>
            </a:pPr>
            <a:r>
              <a:rPr lang="en-US" altLang="zh-CN" sz="2600" dirty="0">
                <a:latin typeface="Palatino Linotype" pitchFamily="18" charset="0"/>
                <a:ea typeface="宋体" pitchFamily="2" charset="-122"/>
              </a:rPr>
              <a:t>If the alternative hypothesis contains </a:t>
            </a:r>
            <a:r>
              <a:rPr lang="en-US" altLang="zh-CN" sz="2600" dirty="0">
                <a:solidFill>
                  <a:srgbClr val="C00000"/>
                </a:solidFill>
                <a:latin typeface="Palatino Linotype" pitchFamily="18" charset="0"/>
                <a:ea typeface="宋体" pitchFamily="2" charset="-122"/>
              </a:rPr>
              <a:t>“&gt;”</a:t>
            </a:r>
            <a:r>
              <a:rPr lang="en-US" altLang="zh-CN" sz="2600" dirty="0">
                <a:solidFill>
                  <a:schemeClr val="tx2"/>
                </a:solidFill>
                <a:latin typeface="Palatino Linotype" pitchFamily="18" charset="0"/>
                <a:ea typeface="宋体" pitchFamily="2" charset="-122"/>
              </a:rPr>
              <a:t> </a:t>
            </a:r>
            <a:r>
              <a:rPr lang="en-US" altLang="zh-CN" sz="2600" dirty="0">
                <a:latin typeface="Palatino Linotype" pitchFamily="18" charset="0"/>
                <a:ea typeface="宋体" pitchFamily="2" charset="-122"/>
              </a:rPr>
              <a:t>or</a:t>
            </a:r>
            <a:r>
              <a:rPr lang="en-US" altLang="zh-CN" sz="2600" dirty="0">
                <a:solidFill>
                  <a:schemeClr val="tx2"/>
                </a:solidFill>
                <a:latin typeface="Palatino Linotype" pitchFamily="18" charset="0"/>
                <a:ea typeface="宋体" pitchFamily="2" charset="-122"/>
              </a:rPr>
              <a:t> </a:t>
            </a:r>
            <a:r>
              <a:rPr lang="en-US" altLang="zh-CN" sz="2600" dirty="0">
                <a:solidFill>
                  <a:srgbClr val="C00000"/>
                </a:solidFill>
                <a:latin typeface="Palatino Linotype" pitchFamily="18" charset="0"/>
                <a:ea typeface="宋体" pitchFamily="2" charset="-122"/>
              </a:rPr>
              <a:t>“&lt;”</a:t>
            </a:r>
            <a:r>
              <a:rPr lang="en-US" altLang="zh-CN" sz="2600" dirty="0">
                <a:latin typeface="Palatino Linotype" pitchFamily="18" charset="0"/>
                <a:ea typeface="宋体" pitchFamily="2" charset="-122"/>
              </a:rPr>
              <a:t>,</a:t>
            </a:r>
            <a:r>
              <a:rPr lang="en-US" altLang="zh-CN" sz="2600" dirty="0">
                <a:solidFill>
                  <a:schemeClr val="tx2"/>
                </a:solidFill>
                <a:latin typeface="Palatino Linotype" pitchFamily="18" charset="0"/>
                <a:ea typeface="宋体" pitchFamily="2" charset="-122"/>
              </a:rPr>
              <a:t> </a:t>
            </a:r>
            <a:r>
              <a:rPr lang="en-US" altLang="zh-CN" sz="2600" dirty="0">
                <a:latin typeface="Palatino Linotype" pitchFamily="18" charset="0"/>
                <a:ea typeface="宋体" pitchFamily="2" charset="-122"/>
              </a:rPr>
              <a:t>it is a directional hypothesis. The hypothesis test is called a</a:t>
            </a:r>
            <a:r>
              <a:rPr lang="en-US" altLang="zh-CN" sz="2600" dirty="0">
                <a:solidFill>
                  <a:schemeClr val="tx2"/>
                </a:solidFill>
                <a:latin typeface="Palatino Linotype" pitchFamily="18" charset="0"/>
                <a:ea typeface="宋体" pitchFamily="2" charset="-122"/>
              </a:rPr>
              <a:t> </a:t>
            </a:r>
            <a:r>
              <a:rPr lang="en-US" altLang="zh-CN" sz="2600" dirty="0">
                <a:solidFill>
                  <a:srgbClr val="C00000"/>
                </a:solidFill>
                <a:latin typeface="Palatino Linotype" pitchFamily="18" charset="0"/>
                <a:ea typeface="宋体" pitchFamily="2" charset="-122"/>
              </a:rPr>
              <a:t>one-tailed test </a:t>
            </a:r>
          </a:p>
        </p:txBody>
      </p:sp>
      <p:sp>
        <p:nvSpPr>
          <p:cNvPr id="2" name="Slide Number Placeholder 1"/>
          <p:cNvSpPr>
            <a:spLocks noGrp="1"/>
          </p:cNvSpPr>
          <p:nvPr>
            <p:ph type="sldNum" sz="quarter" idx="12"/>
          </p:nvPr>
        </p:nvSpPr>
        <p:spPr/>
        <p:txBody>
          <a:bodyPr/>
          <a:lstStyle/>
          <a:p>
            <a:fld id="{C70ABE09-AFE8-4E31-8931-ED4F417B2D5A}" type="slidenum">
              <a:rPr lang="en-US" smtClean="0"/>
              <a:t>9</a:t>
            </a:fld>
            <a:endParaRPr lang="en-US"/>
          </a:p>
        </p:txBody>
      </p:sp>
    </p:spTree>
    <p:extLst>
      <p:ext uri="{BB962C8B-B14F-4D97-AF65-F5344CB8AC3E}">
        <p14:creationId xmlns:p14="http://schemas.microsoft.com/office/powerpoint/2010/main" val="3709999870"/>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TotalTime>
  <Words>2521</Words>
  <Application>Microsoft Macintosh PowerPoint</Application>
  <PresentationFormat>On-screen Show (4:3)</PresentationFormat>
  <Paragraphs>184</Paragraphs>
  <Slides>32</Slides>
  <Notes>27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4" baseType="lpstr">
      <vt:lpstr>宋体</vt:lpstr>
      <vt:lpstr>Arial</vt:lpstr>
      <vt:lpstr>Calibri</vt:lpstr>
      <vt:lpstr>Cambria Math</vt:lpstr>
      <vt:lpstr>Garamond</vt:lpstr>
      <vt:lpstr>Palatino Linotype</vt:lpstr>
      <vt:lpstr>Times New Roman</vt:lpstr>
      <vt:lpstr>Verdana</vt:lpstr>
      <vt:lpstr>Wingdings</vt:lpstr>
      <vt:lpstr>Wingdings 3</vt:lpstr>
      <vt:lpstr>Office Theme</vt:lpstr>
      <vt:lpstr>Bitmap Image</vt:lpstr>
      <vt:lpstr>Lecture 11: Introduction to Hypothesis Testing</vt:lpstr>
      <vt:lpstr>Review of key concepts and theorems</vt:lpstr>
      <vt:lpstr>HYPOTHESIS TESTING</vt:lpstr>
      <vt:lpstr>Inferential statistics</vt:lpstr>
      <vt:lpstr>Logic of 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Extreme score and probability</vt:lpstr>
      <vt:lpstr>Single sample test with σ known</vt:lpstr>
      <vt:lpstr>PowerPoint Presentation</vt:lpstr>
      <vt:lpstr>PowerPoint Presentation</vt:lpstr>
      <vt:lpstr>PowerPoint Presentation</vt:lpstr>
      <vt:lpstr>PowerPoint Presentation</vt:lpstr>
      <vt:lpstr>PowerPoint Presentation</vt:lpstr>
      <vt:lpstr>PowerPoint Presentation</vt:lpstr>
      <vt:lpstr>Critical Value &amp; Critical Region</vt:lpstr>
      <vt:lpstr>PowerPoint Presentation</vt:lpstr>
      <vt:lpstr>PowerPoint Presentation</vt:lpstr>
      <vt:lpstr>PowerPoint Presentation</vt:lpstr>
      <vt:lpstr>PowerPoint Presentation</vt:lpstr>
      <vt:lpstr>PowerPoint Presentation</vt:lpstr>
      <vt:lpstr>Summary of NHST</vt:lpstr>
    </vt:vector>
  </TitlesOfParts>
  <Company>University Of Minnesota - TC</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Introduction to Hypothesis Testing</dc:title>
  <dc:creator>Chun Wang</dc:creator>
  <cp:lastModifiedBy>He Jibo</cp:lastModifiedBy>
  <cp:revision>55</cp:revision>
  <cp:lastPrinted>2015-10-22T17:21:56Z</cp:lastPrinted>
  <dcterms:created xsi:type="dcterms:W3CDTF">2013-03-10T21:03:01Z</dcterms:created>
  <dcterms:modified xsi:type="dcterms:W3CDTF">2018-01-06T04:24:00Z</dcterms:modified>
</cp:coreProperties>
</file>