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7" r:id="rId2"/>
    <p:sldId id="319" r:id="rId3"/>
    <p:sldId id="320" r:id="rId4"/>
    <p:sldId id="302" r:id="rId5"/>
    <p:sldId id="314" r:id="rId6"/>
    <p:sldId id="315" r:id="rId7"/>
    <p:sldId id="321" r:id="rId8"/>
    <p:sldId id="322" r:id="rId9"/>
    <p:sldId id="361" r:id="rId10"/>
    <p:sldId id="325" r:id="rId11"/>
    <p:sldId id="326" r:id="rId12"/>
    <p:sldId id="328" r:id="rId13"/>
    <p:sldId id="330" r:id="rId14"/>
    <p:sldId id="332" r:id="rId15"/>
    <p:sldId id="333" r:id="rId16"/>
    <p:sldId id="334" r:id="rId17"/>
    <p:sldId id="335" r:id="rId18"/>
    <p:sldId id="362" r:id="rId19"/>
    <p:sldId id="336" r:id="rId20"/>
    <p:sldId id="337"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51" r:id="rId35"/>
    <p:sldId id="356" r:id="rId36"/>
    <p:sldId id="357" r:id="rId37"/>
    <p:sldId id="358" r:id="rId38"/>
    <p:sldId id="363" r:id="rId39"/>
    <p:sldId id="364"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7946" autoAdjust="0"/>
  </p:normalViewPr>
  <p:slideViewPr>
    <p:cSldViewPr>
      <p:cViewPr varScale="1">
        <p:scale>
          <a:sx n="102" d="100"/>
          <a:sy n="102" d="100"/>
        </p:scale>
        <p:origin x="192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47" tIns="48324" rIns="96647" bIns="48324" rtlCol="0"/>
          <a:lstStyle>
            <a:lvl1pPr algn="r">
              <a:defRPr sz="1300"/>
            </a:lvl1pPr>
          </a:lstStyle>
          <a:p>
            <a:fld id="{2F225ADF-1973-45D0-B098-EFD70C5FCD4A}" type="datetimeFigureOut">
              <a:rPr lang="en-US" smtClean="0"/>
              <a:t>1/6/18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47" tIns="48324" rIns="96647" bIns="48324"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47" tIns="48324" rIns="96647" bIns="48324" rtlCol="0" anchor="b"/>
          <a:lstStyle>
            <a:lvl1pPr algn="r">
              <a:defRPr sz="1300"/>
            </a:lvl1pPr>
          </a:lstStyle>
          <a:p>
            <a:fld id="{7356428E-C5F3-460D-87FF-CA2AFDD56C51}" type="slidenum">
              <a:rPr lang="en-US" smtClean="0"/>
              <a:t>‹#›</a:t>
            </a:fld>
            <a:endParaRPr lang="en-US"/>
          </a:p>
        </p:txBody>
      </p:sp>
    </p:spTree>
    <p:extLst>
      <p:ext uri="{BB962C8B-B14F-4D97-AF65-F5344CB8AC3E}">
        <p14:creationId xmlns:p14="http://schemas.microsoft.com/office/powerpoint/2010/main" val="3495667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47" tIns="48324" rIns="96647" bIns="48324" rtlCol="0"/>
          <a:lstStyle>
            <a:lvl1pPr algn="r">
              <a:defRPr sz="1300"/>
            </a:lvl1pPr>
          </a:lstStyle>
          <a:p>
            <a:fld id="{5E9C375F-44E0-4C70-A1D0-E408F9279719}" type="datetimeFigureOut">
              <a:rPr lang="en-US" smtClean="0"/>
              <a:t>1/6/18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7" tIns="48324" rIns="96647" bIns="48324"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47" tIns="48324" rIns="96647" bIns="483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47" tIns="48324" rIns="96647" bIns="48324"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47" tIns="48324" rIns="96647" bIns="48324" rtlCol="0" anchor="b"/>
          <a:lstStyle>
            <a:lvl1pPr algn="r">
              <a:defRPr sz="1300"/>
            </a:lvl1pPr>
          </a:lstStyle>
          <a:p>
            <a:fld id="{86BD3BAD-7693-409F-A04B-E9940D143C04}" type="slidenum">
              <a:rPr lang="en-US" smtClean="0"/>
              <a:t>‹#›</a:t>
            </a:fld>
            <a:endParaRPr lang="en-US"/>
          </a:p>
        </p:txBody>
      </p:sp>
    </p:spTree>
    <p:extLst>
      <p:ext uri="{BB962C8B-B14F-4D97-AF65-F5344CB8AC3E}">
        <p14:creationId xmlns:p14="http://schemas.microsoft.com/office/powerpoint/2010/main" val="2923385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critical value is the beginning of the critical region. If our calculated test statistic meets or exceeds the critical value, thereby falling into the critical region, we are in a position</a:t>
            </a:r>
            <a:r>
              <a:rPr lang="en-US" baseline="0" dirty="0"/>
              <a:t> to reject the null hypothesis.</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25D941-4F05-423F-B503-288D944D13BC}"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86945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A515D7-71B6-4E03-B63A-D9B88795245D}"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51752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32DBC7-C0CA-40A7-99AA-31183D09081D}"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98555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9998D0-A6AB-4887-B07A-CF6E1DDA2703}"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287543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173D2-1272-44D9-B49B-825D4762EA62}"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32517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59848C-51A9-4C90-B6FD-3C2DD96750B4}"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37095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8189BA-98A4-4604-80FA-83B7024F31BE}" type="datetime1">
              <a:rPr lang="en-US" smtClean="0"/>
              <a:t>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80169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4D4051-58C7-44A6-8ECE-B67E45DF3127}" type="datetime1">
              <a:rPr lang="en-US" smtClean="0"/>
              <a:t>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83776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F9DAD-C4C3-427B-9DE2-CA7B5C8C3620}" type="datetime1">
              <a:rPr lang="en-US" smtClean="0"/>
              <a:t>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188971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C494D-D222-4836-8F8F-C1A04AC70EF6}"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254164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E7012-F14C-4466-ABD3-BF421DEE6F07}"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2010525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EACA3-D797-466D-8DDC-DB9B5784A49C}" type="datetime1">
              <a:rPr lang="en-US" smtClean="0"/>
              <a:t>1/6/18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ABE09-AFE8-4E31-8931-ED4F417B2D5A}" type="slidenum">
              <a:rPr lang="en-US" smtClean="0"/>
              <a:t>‹#›</a:t>
            </a:fld>
            <a:endParaRPr lang="en-US"/>
          </a:p>
        </p:txBody>
      </p:sp>
    </p:spTree>
    <p:extLst>
      <p:ext uri="{BB962C8B-B14F-4D97-AF65-F5344CB8AC3E}">
        <p14:creationId xmlns:p14="http://schemas.microsoft.com/office/powerpoint/2010/main" val="3386524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6.xml"/><Relationship Id="rId7" Type="http://schemas.openxmlformats.org/officeDocument/2006/relationships/image" Target="../media/image3.wmf"/><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8.png"/><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8.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11.wmf"/><Relationship Id="rId4" Type="http://schemas.openxmlformats.org/officeDocument/2006/relationships/oleObject" Target="../embeddings/oleObject12.bin"/><Relationship Id="rId9" Type="http://schemas.openxmlformats.org/officeDocument/2006/relationships/image" Target="../media/image13.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4.wmf"/><Relationship Id="rId4" Type="http://schemas.openxmlformats.org/officeDocument/2006/relationships/oleObject" Target="../embeddings/oleObject15.bin"/></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6.wmf"/><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7.png"/><Relationship Id="rId4" Type="http://schemas.openxmlformats.org/officeDocument/2006/relationships/oleObject" Target="../embeddings/oleObject1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18.wmf"/><Relationship Id="rId4" Type="http://schemas.openxmlformats.org/officeDocument/2006/relationships/oleObject" Target="../embeddings/oleObject18.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b="1" dirty="0">
                <a:solidFill>
                  <a:srgbClr val="000099"/>
                </a:solidFill>
                <a:latin typeface="Palatino Linotype" pitchFamily="18" charset="0"/>
                <a:ea typeface="Cambria Math" pitchFamily="18" charset="0"/>
              </a:rPr>
              <a:t>Lecture 12: Single Sample Hypothesis Testing</a:t>
            </a:r>
            <a:endParaRPr lang="en-US" sz="3600" dirty="0"/>
          </a:p>
        </p:txBody>
      </p:sp>
      <p:sp>
        <p:nvSpPr>
          <p:cNvPr id="3" name="Subtitle 2"/>
          <p:cNvSpPr>
            <a:spLocks noGrp="1"/>
          </p:cNvSpPr>
          <p:nvPr>
            <p:ph type="subTitle" idx="1"/>
          </p:nvPr>
        </p:nvSpPr>
        <p:spPr/>
        <p:txBody>
          <a:bodyPr>
            <a:normAutofit fontScale="92500" lnSpcReduction="20000"/>
          </a:bodyPr>
          <a:lstStyle/>
          <a:p>
            <a:r>
              <a:rPr lang="en-US" altLang="zh-Hans" sz="2800" dirty="0">
                <a:solidFill>
                  <a:srgbClr val="898989"/>
                </a:solidFill>
                <a:latin typeface="Garamond" pitchFamily="18" charset="0"/>
              </a:rPr>
              <a:t>Jibo</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He,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Ph.D.</a:t>
            </a:r>
          </a:p>
          <a:p>
            <a:r>
              <a:rPr lang="en-US" altLang="zh-Hans" sz="2800" dirty="0">
                <a:solidFill>
                  <a:srgbClr val="898989"/>
                </a:solidFill>
                <a:latin typeface="Garamond" pitchFamily="18" charset="0"/>
              </a:rPr>
              <a:t>Associate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Professor</a:t>
            </a:r>
          </a:p>
          <a:p>
            <a:r>
              <a:rPr lang="en-US" altLang="zh-Hans" sz="2800" dirty="0">
                <a:solidFill>
                  <a:srgbClr val="898989"/>
                </a:solidFill>
                <a:latin typeface="Garamond" pitchFamily="18" charset="0"/>
              </a:rPr>
              <a:t>Wichita</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State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University</a:t>
            </a:r>
          </a:p>
          <a:p>
            <a:r>
              <a:rPr lang="en-US" altLang="zh-Hans" sz="2800">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C70ABE09-AFE8-4E31-8931-ED4F417B2D5A}" type="slidenum">
              <a:rPr lang="en-US" smtClean="0"/>
              <a:t>1</a:t>
            </a:fld>
            <a:endParaRPr lang="en-US"/>
          </a:p>
        </p:txBody>
      </p:sp>
    </p:spTree>
    <p:extLst>
      <p:ext uri="{BB962C8B-B14F-4D97-AF65-F5344CB8AC3E}">
        <p14:creationId xmlns:p14="http://schemas.microsoft.com/office/powerpoint/2010/main" val="939827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type="body" idx="4294967295"/>
          </p:nvPr>
        </p:nvSpPr>
        <p:spPr>
          <a:xfrm>
            <a:off x="304800" y="1371600"/>
            <a:ext cx="8305800" cy="5105400"/>
          </a:xfrm>
        </p:spPr>
        <p:txBody>
          <a:bodyPr/>
          <a:lstStyle/>
          <a:p>
            <a:r>
              <a:rPr lang="en-US" altLang="zh-CN" sz="2800" dirty="0">
                <a:latin typeface="Palatino Linotype" pitchFamily="18" charset="0"/>
                <a:ea typeface="宋体" pitchFamily="2" charset="-122"/>
              </a:rPr>
              <a:t>The statistic corresponding to </a:t>
            </a:r>
            <a:r>
              <a:rPr lang="en-US" altLang="zh-CN" sz="2800" dirty="0">
                <a:solidFill>
                  <a:srgbClr val="C00000"/>
                </a:solidFill>
                <a:latin typeface="Palatino Linotype" pitchFamily="18" charset="0"/>
                <a:ea typeface="宋体" pitchFamily="2" charset="-122"/>
                <a:sym typeface="Symbol" pitchFamily="18" charset="2"/>
              </a:rPr>
              <a:t></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is:</a:t>
            </a:r>
          </a:p>
          <a:p>
            <a:r>
              <a:rPr lang="en-US" sz="2800" dirty="0">
                <a:latin typeface="Palatino Linotype" pitchFamily="18" charset="0"/>
                <a:ea typeface="宋体" pitchFamily="2" charset="-122"/>
              </a:rPr>
              <a:t>There are three general properties which define the sampling distribution of </a:t>
            </a:r>
          </a:p>
          <a:p>
            <a:pPr marL="742950" lvl="1" indent="-285750">
              <a:buFont typeface="Symbol" pitchFamily="18" charset="2"/>
              <a:buChar char=""/>
            </a:pPr>
            <a:r>
              <a:rPr lang="en-US" sz="2400" dirty="0">
                <a:latin typeface="Palatino Linotype" pitchFamily="18" charset="0"/>
                <a:ea typeface="宋体" pitchFamily="2" charset="-122"/>
              </a:rPr>
              <a:t>The distribution of      is </a:t>
            </a:r>
            <a:r>
              <a:rPr lang="en-US" sz="2400" dirty="0">
                <a:solidFill>
                  <a:srgbClr val="C00000"/>
                </a:solidFill>
                <a:latin typeface="Palatino Linotype" pitchFamily="18" charset="0"/>
                <a:ea typeface="宋体" pitchFamily="2" charset="-122"/>
              </a:rPr>
              <a:t>normally</a:t>
            </a:r>
            <a:r>
              <a:rPr lang="en-US" sz="2400" dirty="0">
                <a:solidFill>
                  <a:schemeClr val="tx2"/>
                </a:solidFill>
                <a:latin typeface="Palatino Linotype" pitchFamily="18" charset="0"/>
                <a:ea typeface="宋体" pitchFamily="2" charset="-122"/>
              </a:rPr>
              <a:t> </a:t>
            </a:r>
            <a:r>
              <a:rPr lang="en-US" sz="2400" dirty="0">
                <a:latin typeface="Palatino Linotype" pitchFamily="18" charset="0"/>
                <a:ea typeface="宋体" pitchFamily="2" charset="-122"/>
              </a:rPr>
              <a:t>distributed</a:t>
            </a:r>
          </a:p>
          <a:p>
            <a:pPr marL="742950" lvl="1" indent="-285750">
              <a:buFont typeface="Symbol" pitchFamily="18" charset="2"/>
              <a:buChar char=""/>
            </a:pPr>
            <a:endParaRPr lang="en-US" sz="1000" dirty="0">
              <a:solidFill>
                <a:schemeClr val="tx2"/>
              </a:solidFill>
              <a:latin typeface="Palatino Linotype" pitchFamily="18" charset="0"/>
              <a:ea typeface="宋体" pitchFamily="2" charset="-122"/>
            </a:endParaRPr>
          </a:p>
          <a:p>
            <a:pPr marL="742950" lvl="1" indent="-285750">
              <a:buFont typeface="Symbol" pitchFamily="18" charset="2"/>
              <a:buChar char=""/>
            </a:pPr>
            <a:r>
              <a:rPr lang="en-US" sz="2400" dirty="0">
                <a:latin typeface="Palatino Linotype" pitchFamily="18" charset="0"/>
                <a:ea typeface="宋体" pitchFamily="2" charset="-122"/>
              </a:rPr>
              <a:t>The</a:t>
            </a:r>
            <a:r>
              <a:rPr lang="en-US" sz="2400" dirty="0">
                <a:solidFill>
                  <a:schemeClr val="tx2"/>
                </a:solidFill>
                <a:latin typeface="Palatino Linotype" pitchFamily="18" charset="0"/>
                <a:ea typeface="宋体" pitchFamily="2" charset="-122"/>
              </a:rPr>
              <a:t> </a:t>
            </a:r>
            <a:r>
              <a:rPr lang="en-US" sz="2400" dirty="0">
                <a:solidFill>
                  <a:srgbClr val="C00000"/>
                </a:solidFill>
                <a:latin typeface="Palatino Linotype" pitchFamily="18" charset="0"/>
                <a:ea typeface="宋体" pitchFamily="2" charset="-122"/>
              </a:rPr>
              <a:t>mean</a:t>
            </a:r>
            <a:r>
              <a:rPr lang="en-US" sz="2400" dirty="0">
                <a:solidFill>
                  <a:schemeClr val="tx2"/>
                </a:solidFill>
                <a:latin typeface="Palatino Linotype" pitchFamily="18" charset="0"/>
                <a:ea typeface="宋体" pitchFamily="2" charset="-122"/>
              </a:rPr>
              <a:t> </a:t>
            </a:r>
            <a:r>
              <a:rPr lang="en-US" sz="2400" dirty="0">
                <a:latin typeface="Palatino Linotype" pitchFamily="18" charset="0"/>
                <a:ea typeface="宋体" pitchFamily="2" charset="-122"/>
              </a:rPr>
              <a:t>of the sampling distribution is </a:t>
            </a:r>
          </a:p>
          <a:p>
            <a:pPr marL="742950" lvl="1" indent="-285750">
              <a:buFont typeface="Symbol" pitchFamily="18" charset="2"/>
              <a:buChar char=""/>
            </a:pPr>
            <a:endParaRPr lang="en-US" sz="1000" dirty="0">
              <a:solidFill>
                <a:schemeClr val="tx2"/>
              </a:solidFill>
              <a:latin typeface="Palatino Linotype" pitchFamily="18" charset="0"/>
              <a:ea typeface="宋体" pitchFamily="2" charset="-122"/>
            </a:endParaRPr>
          </a:p>
          <a:p>
            <a:pPr marL="742950" lvl="1" indent="-285750">
              <a:buFont typeface="Symbol" pitchFamily="18" charset="2"/>
              <a:buChar char=""/>
            </a:pPr>
            <a:endParaRPr lang="en-US" sz="2400" dirty="0">
              <a:solidFill>
                <a:schemeClr val="tx2"/>
              </a:solidFill>
              <a:latin typeface="Palatino Linotype" pitchFamily="18" charset="0"/>
              <a:ea typeface="宋体" pitchFamily="2" charset="-122"/>
            </a:endParaRPr>
          </a:p>
          <a:p>
            <a:pPr marL="742950" lvl="1" indent="-285750">
              <a:buFont typeface="Symbol" pitchFamily="18" charset="2"/>
              <a:buChar char=""/>
            </a:pPr>
            <a:r>
              <a:rPr lang="en-US" sz="2400" dirty="0">
                <a:latin typeface="Palatino Linotype" pitchFamily="18" charset="0"/>
                <a:ea typeface="宋体" pitchFamily="2" charset="-122"/>
              </a:rPr>
              <a:t>The standard deviation of the sampling distribution (also called the </a:t>
            </a:r>
            <a:r>
              <a:rPr lang="en-US" sz="2400" dirty="0">
                <a:solidFill>
                  <a:srgbClr val="C00000"/>
                </a:solidFill>
                <a:latin typeface="Palatino Linotype" pitchFamily="18" charset="0"/>
                <a:ea typeface="宋体" pitchFamily="2" charset="-122"/>
              </a:rPr>
              <a:t>standard error of the mean</a:t>
            </a:r>
            <a:r>
              <a:rPr lang="en-US" sz="2400" dirty="0">
                <a:latin typeface="Palatino Linotype" pitchFamily="18" charset="0"/>
                <a:ea typeface="宋体" pitchFamily="2" charset="-122"/>
              </a:rPr>
              <a:t>) is:</a:t>
            </a:r>
            <a:r>
              <a:rPr lang="en-US" sz="2400" dirty="0">
                <a:latin typeface="Palatino Linotype" pitchFamily="18" charset="0"/>
              </a:rPr>
              <a:t> </a:t>
            </a:r>
            <a:endParaRPr lang="en-US" sz="2400" dirty="0">
              <a:latin typeface="Palatino Linotype" pitchFamily="18" charset="0"/>
              <a:ea typeface="宋体" pitchFamily="2" charset="-122"/>
            </a:endParaRPr>
          </a:p>
          <a:p>
            <a:pPr marL="742950" lvl="1" indent="-285750"/>
            <a:endParaRPr lang="en-US" sz="2400" dirty="0">
              <a:solidFill>
                <a:schemeClr val="tx2"/>
              </a:solidFill>
              <a:latin typeface="Arial" charset="0"/>
              <a:ea typeface="宋体" pitchFamily="2" charset="-122"/>
            </a:endParaRPr>
          </a:p>
          <a:p>
            <a:pPr marL="742950" lvl="1" indent="-285750">
              <a:buFont typeface="Verdana" pitchFamily="34" charset="0"/>
              <a:buNone/>
            </a:pPr>
            <a:endParaRPr lang="en-US" sz="2500" dirty="0">
              <a:solidFill>
                <a:schemeClr val="tx2"/>
              </a:solidFill>
              <a:latin typeface="Arial" charset="0"/>
              <a:ea typeface="宋体" pitchFamily="2" charset="-122"/>
            </a:endParaRPr>
          </a:p>
        </p:txBody>
      </p:sp>
      <p:sp>
        <p:nvSpPr>
          <p:cNvPr id="2057" name="Text Box 6"/>
          <p:cNvSpPr txBox="1">
            <a:spLocks noChangeArrowheads="1"/>
          </p:cNvSpPr>
          <p:nvPr/>
        </p:nvSpPr>
        <p:spPr bwMode="auto">
          <a:xfrm>
            <a:off x="3048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4000" dirty="0">
                <a:solidFill>
                  <a:srgbClr val="000099"/>
                </a:solidFill>
                <a:latin typeface="Palatino Linotype" pitchFamily="18" charset="0"/>
                <a:ea typeface="Cambria Math" pitchFamily="18" charset="0"/>
                <a:cs typeface="+mj-cs"/>
              </a:rPr>
              <a:t>Sampling Distribution</a:t>
            </a:r>
          </a:p>
        </p:txBody>
      </p:sp>
      <p:sp>
        <p:nvSpPr>
          <p:cNvPr id="205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059" name="Rectangle 7"/>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06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061"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06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063" name="Rectangle 17"/>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053" name="Object 16"/>
          <p:cNvGraphicFramePr>
            <a:graphicFrameLocks noChangeAspect="1"/>
          </p:cNvGraphicFramePr>
          <p:nvPr>
            <p:extLst>
              <p:ext uri="{D42A27DB-BD31-4B8C-83A1-F6EECF244321}">
                <p14:modId xmlns:p14="http://schemas.microsoft.com/office/powerpoint/2010/main" val="1236113221"/>
              </p:ext>
            </p:extLst>
          </p:nvPr>
        </p:nvGraphicFramePr>
        <p:xfrm>
          <a:off x="3124200" y="3733800"/>
          <a:ext cx="1828800" cy="749300"/>
        </p:xfrm>
        <a:graphic>
          <a:graphicData uri="http://schemas.openxmlformats.org/presentationml/2006/ole">
            <mc:AlternateContent xmlns:mc="http://schemas.openxmlformats.org/markup-compatibility/2006">
              <mc:Choice xmlns:v="urn:schemas-microsoft-com:vml" Requires="v">
                <p:oleObj spid="_x0000_s4423" name="Equation" r:id="rId4" imgW="583947" imgH="241195" progId="Equation.3">
                  <p:embed/>
                </p:oleObj>
              </mc:Choice>
              <mc:Fallback>
                <p:oleObj name="Equation" r:id="rId4" imgW="583947" imgH="24119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733800"/>
                        <a:ext cx="182880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4" name="Rectangle 1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796465265"/>
              </p:ext>
            </p:extLst>
          </p:nvPr>
        </p:nvGraphicFramePr>
        <p:xfrm>
          <a:off x="3200400" y="5334000"/>
          <a:ext cx="1600200" cy="1100138"/>
        </p:xfrm>
        <a:graphic>
          <a:graphicData uri="http://schemas.openxmlformats.org/presentationml/2006/ole">
            <mc:AlternateContent xmlns:mc="http://schemas.openxmlformats.org/markup-compatibility/2006">
              <mc:Choice xmlns:v="urn:schemas-microsoft-com:vml" Requires="v">
                <p:oleObj spid="_x0000_s4424" name="Equation" r:id="rId6" imgW="609480" imgH="419040" progId="Equation.DSMT4">
                  <p:embed/>
                </p:oleObj>
              </mc:Choice>
              <mc:Fallback>
                <p:oleObj name="Equation" r:id="rId6" imgW="609480" imgH="419040" progId="Equation.DSMT4">
                  <p:embed/>
                  <p:pic>
                    <p:nvPicPr>
                      <p:cNvPr id="0" name=""/>
                      <p:cNvPicPr/>
                      <p:nvPr/>
                    </p:nvPicPr>
                    <p:blipFill>
                      <a:blip r:embed="rId7"/>
                      <a:stretch>
                        <a:fillRect/>
                      </a:stretch>
                    </p:blipFill>
                    <p:spPr>
                      <a:xfrm>
                        <a:off x="3200400" y="5334000"/>
                        <a:ext cx="1600200" cy="1100138"/>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58414904"/>
              </p:ext>
            </p:extLst>
          </p:nvPr>
        </p:nvGraphicFramePr>
        <p:xfrm>
          <a:off x="6172200" y="1371600"/>
          <a:ext cx="419100" cy="449036"/>
        </p:xfrm>
        <a:graphic>
          <a:graphicData uri="http://schemas.openxmlformats.org/presentationml/2006/ole">
            <mc:AlternateContent xmlns:mc="http://schemas.openxmlformats.org/markup-compatibility/2006">
              <mc:Choice xmlns:v="urn:schemas-microsoft-com:vml" Requires="v">
                <p:oleObj spid="_x0000_s4425" name="Equation" r:id="rId8" imgW="177480" imgH="190440" progId="Equation.DSMT4">
                  <p:embed/>
                </p:oleObj>
              </mc:Choice>
              <mc:Fallback>
                <p:oleObj name="Equation" r:id="rId8" imgW="177480" imgH="190440" progId="Equation.DSMT4">
                  <p:embed/>
                  <p:pic>
                    <p:nvPicPr>
                      <p:cNvPr id="0" name=""/>
                      <p:cNvPicPr/>
                      <p:nvPr/>
                    </p:nvPicPr>
                    <p:blipFill>
                      <a:blip r:embed="rId9"/>
                      <a:stretch>
                        <a:fillRect/>
                      </a:stretch>
                    </p:blipFill>
                    <p:spPr>
                      <a:xfrm>
                        <a:off x="6172200" y="1371600"/>
                        <a:ext cx="419100" cy="449036"/>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940149316"/>
              </p:ext>
            </p:extLst>
          </p:nvPr>
        </p:nvGraphicFramePr>
        <p:xfrm>
          <a:off x="5181600" y="2362200"/>
          <a:ext cx="393700" cy="421821"/>
        </p:xfrm>
        <a:graphic>
          <a:graphicData uri="http://schemas.openxmlformats.org/presentationml/2006/ole">
            <mc:AlternateContent xmlns:mc="http://schemas.openxmlformats.org/markup-compatibility/2006">
              <mc:Choice xmlns:v="urn:schemas-microsoft-com:vml" Requires="v">
                <p:oleObj spid="_x0000_s4426" name="Equation" r:id="rId10" imgW="177480" imgH="190440" progId="Equation.DSMT4">
                  <p:embed/>
                </p:oleObj>
              </mc:Choice>
              <mc:Fallback>
                <p:oleObj name="Equation" r:id="rId10" imgW="177480" imgH="190440" progId="Equation.DSMT4">
                  <p:embed/>
                  <p:pic>
                    <p:nvPicPr>
                      <p:cNvPr id="0" name=""/>
                      <p:cNvPicPr/>
                      <p:nvPr/>
                    </p:nvPicPr>
                    <p:blipFill>
                      <a:blip r:embed="rId11"/>
                      <a:stretch>
                        <a:fillRect/>
                      </a:stretch>
                    </p:blipFill>
                    <p:spPr>
                      <a:xfrm>
                        <a:off x="5181600" y="2362200"/>
                        <a:ext cx="393700" cy="42182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77476111"/>
              </p:ext>
            </p:extLst>
          </p:nvPr>
        </p:nvGraphicFramePr>
        <p:xfrm>
          <a:off x="3657600" y="2711224"/>
          <a:ext cx="469900" cy="503464"/>
        </p:xfrm>
        <a:graphic>
          <a:graphicData uri="http://schemas.openxmlformats.org/presentationml/2006/ole">
            <mc:AlternateContent xmlns:mc="http://schemas.openxmlformats.org/markup-compatibility/2006">
              <mc:Choice xmlns:v="urn:schemas-microsoft-com:vml" Requires="v">
                <p:oleObj spid="_x0000_s4427" name="Equation" r:id="rId12" imgW="177480" imgH="190440" progId="Equation.DSMT4">
                  <p:embed/>
                </p:oleObj>
              </mc:Choice>
              <mc:Fallback>
                <p:oleObj name="Equation" r:id="rId12" imgW="177480" imgH="190440" progId="Equation.DSMT4">
                  <p:embed/>
                  <p:pic>
                    <p:nvPicPr>
                      <p:cNvPr id="0" name=""/>
                      <p:cNvPicPr/>
                      <p:nvPr/>
                    </p:nvPicPr>
                    <p:blipFill>
                      <a:blip r:embed="rId11"/>
                      <a:stretch>
                        <a:fillRect/>
                      </a:stretch>
                    </p:blipFill>
                    <p:spPr>
                      <a:xfrm>
                        <a:off x="3657600" y="2711224"/>
                        <a:ext cx="469900" cy="503464"/>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C70ABE09-AFE8-4E31-8931-ED4F417B2D5A}" type="slidenum">
              <a:rPr lang="en-US" smtClean="0"/>
              <a:t>10</a:t>
            </a:fld>
            <a:endParaRPr lang="en-US"/>
          </a:p>
        </p:txBody>
      </p:sp>
    </p:spTree>
    <p:extLst>
      <p:ext uri="{BB962C8B-B14F-4D97-AF65-F5344CB8AC3E}">
        <p14:creationId xmlns:p14="http://schemas.microsoft.com/office/powerpoint/2010/main" val="209629139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4294967295"/>
          </p:nvPr>
        </p:nvSpPr>
        <p:spPr>
          <a:xfrm>
            <a:off x="381000" y="1231900"/>
            <a:ext cx="8534400" cy="5473700"/>
          </a:xfrm>
        </p:spPr>
        <p:txBody>
          <a:bodyPr>
            <a:normAutofit/>
          </a:bodyPr>
          <a:lstStyle/>
          <a:p>
            <a:r>
              <a:rPr lang="en-US" altLang="zh-CN" sz="2800" dirty="0">
                <a:latin typeface="Palatino Linotype" pitchFamily="18" charset="0"/>
                <a:ea typeface="宋体" pitchFamily="2" charset="-122"/>
              </a:rPr>
              <a:t>1. Independence of observations (through random sampling)</a:t>
            </a:r>
          </a:p>
          <a:p>
            <a:endParaRPr lang="en-US" altLang="zh-CN" sz="2800" dirty="0">
              <a:latin typeface="Palatino Linotype" pitchFamily="18" charset="0"/>
              <a:ea typeface="宋体" pitchFamily="2" charset="-122"/>
            </a:endParaRPr>
          </a:p>
          <a:p>
            <a:r>
              <a:rPr lang="en-US" altLang="zh-CN" sz="2800" dirty="0">
                <a:latin typeface="Palatino Linotype" pitchFamily="18" charset="0"/>
                <a:ea typeface="宋体" pitchFamily="2" charset="-122"/>
              </a:rPr>
              <a:t>2. Scores in the population are normally distributed</a:t>
            </a:r>
          </a:p>
          <a:p>
            <a:pPr lvl="1"/>
            <a:r>
              <a:rPr lang="en-US" sz="2200" dirty="0">
                <a:solidFill>
                  <a:srgbClr val="C00000"/>
                </a:solidFill>
                <a:latin typeface="Palatino Linotype" pitchFamily="18" charset="0"/>
              </a:rPr>
              <a:t>The Central Limit Theorem </a:t>
            </a:r>
            <a:r>
              <a:rPr lang="en-US" sz="2200" dirty="0">
                <a:latin typeface="Palatino Linotype" pitchFamily="18" charset="0"/>
              </a:rPr>
              <a:t>allows us to overlook assumption 2. </a:t>
            </a:r>
          </a:p>
          <a:p>
            <a:pPr lvl="1"/>
            <a:r>
              <a:rPr lang="en-US" sz="2200" u="sng" dirty="0">
                <a:latin typeface="Palatino Linotype" pitchFamily="18" charset="0"/>
              </a:rPr>
              <a:t>Recall</a:t>
            </a:r>
            <a:r>
              <a:rPr lang="en-US" sz="2200" dirty="0">
                <a:latin typeface="Palatino Linotype" pitchFamily="18" charset="0"/>
              </a:rPr>
              <a:t> that the </a:t>
            </a:r>
            <a:r>
              <a:rPr lang="en-US" sz="2200" i="1" dirty="0">
                <a:latin typeface="Palatino Linotype" pitchFamily="18" charset="0"/>
              </a:rPr>
              <a:t>Central Limit Theorem</a:t>
            </a:r>
            <a:r>
              <a:rPr lang="en-US" sz="2200" dirty="0">
                <a:latin typeface="Palatino Linotype" pitchFamily="18" charset="0"/>
              </a:rPr>
              <a:t> states that as the sample size increases (normally, </a:t>
            </a:r>
            <a:r>
              <a:rPr lang="en-US" sz="2200" i="1" dirty="0">
                <a:latin typeface="Palatino Linotype" pitchFamily="18" charset="0"/>
              </a:rPr>
              <a:t>n</a:t>
            </a:r>
            <a:r>
              <a:rPr lang="en-US" sz="2200" dirty="0">
                <a:latin typeface="Palatino Linotype" pitchFamily="18" charset="0"/>
              </a:rPr>
              <a:t> is greater than 30), the sampling distribution will approach a normal distribution. </a:t>
            </a:r>
            <a:endParaRPr lang="en-US" altLang="zh-CN" sz="2200" dirty="0">
              <a:latin typeface="Palatino Linotype" pitchFamily="18" charset="0"/>
              <a:ea typeface="宋体" pitchFamily="2" charset="-122"/>
            </a:endParaRPr>
          </a:p>
          <a:p>
            <a:r>
              <a:rPr lang="en-US" altLang="zh-CN" sz="2800" dirty="0">
                <a:solidFill>
                  <a:srgbClr val="C00000"/>
                </a:solidFill>
                <a:latin typeface="Palatino Linotype" pitchFamily="18" charset="0"/>
                <a:ea typeface="宋体" pitchFamily="2" charset="-122"/>
              </a:rPr>
              <a:t>3. population standard deviation (   ) is known</a:t>
            </a:r>
          </a:p>
          <a:p>
            <a:endParaRPr lang="en-US" altLang="zh-CN" sz="2800" dirty="0">
              <a:solidFill>
                <a:schemeClr val="tx2"/>
              </a:solidFill>
              <a:latin typeface="Palatino Linotype" pitchFamily="18" charset="0"/>
              <a:ea typeface="宋体" pitchFamily="2" charset="-122"/>
            </a:endParaRPr>
          </a:p>
        </p:txBody>
      </p:sp>
      <p:sp>
        <p:nvSpPr>
          <p:cNvPr id="3077" name="Text Box 6"/>
          <p:cNvSpPr txBox="1">
            <a:spLocks noChangeArrowheads="1"/>
          </p:cNvSpPr>
          <p:nvPr/>
        </p:nvSpPr>
        <p:spPr bwMode="auto">
          <a:xfrm>
            <a:off x="152400" y="21137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4000" dirty="0">
                <a:solidFill>
                  <a:srgbClr val="000099"/>
                </a:solidFill>
                <a:latin typeface="Palatino Linotype" pitchFamily="18" charset="0"/>
                <a:ea typeface="Cambria Math" pitchFamily="18" charset="0"/>
                <a:cs typeface="+mj-cs"/>
              </a:rPr>
              <a:t>Assumptions</a:t>
            </a:r>
          </a:p>
        </p:txBody>
      </p:sp>
      <p:sp>
        <p:nvSpPr>
          <p:cNvPr id="3078"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3074" name="Object 5"/>
          <p:cNvGraphicFramePr>
            <a:graphicFrameLocks noChangeAspect="1"/>
          </p:cNvGraphicFramePr>
          <p:nvPr>
            <p:extLst>
              <p:ext uri="{D42A27DB-BD31-4B8C-83A1-F6EECF244321}">
                <p14:modId xmlns:p14="http://schemas.microsoft.com/office/powerpoint/2010/main" val="4070289927"/>
              </p:ext>
            </p:extLst>
          </p:nvPr>
        </p:nvGraphicFramePr>
        <p:xfrm>
          <a:off x="6172200" y="5567362"/>
          <a:ext cx="314325" cy="376238"/>
        </p:xfrm>
        <a:graphic>
          <a:graphicData uri="http://schemas.openxmlformats.org/presentationml/2006/ole">
            <mc:AlternateContent xmlns:mc="http://schemas.openxmlformats.org/markup-compatibility/2006">
              <mc:Choice xmlns:v="urn:schemas-microsoft-com:vml" Requires="v">
                <p:oleObj spid="_x0000_s5187" name="Equation" r:id="rId4" imgW="152280" imgH="139680" progId="Equation.DSMT4">
                  <p:embed/>
                </p:oleObj>
              </mc:Choice>
              <mc:Fallback>
                <p:oleObj name="Equation" r:id="rId4" imgW="152280" imgH="139680" progId="Equation.DSMT4">
                  <p:embed/>
                  <p:pic>
                    <p:nvPicPr>
                      <p:cNvPr id="0" name=""/>
                      <p:cNvPicPr>
                        <a:picLocks noChangeAspect="1" noChangeArrowheads="1"/>
                      </p:cNvPicPr>
                      <p:nvPr/>
                    </p:nvPicPr>
                    <p:blipFill>
                      <a:blip r:embed="rId5"/>
                      <a:srcRect/>
                      <a:stretch>
                        <a:fillRect/>
                      </a:stretch>
                    </p:blipFill>
                    <p:spPr bwMode="auto">
                      <a:xfrm>
                        <a:off x="6172200" y="5567362"/>
                        <a:ext cx="314325"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70ABE09-AFE8-4E31-8931-ED4F417B2D5A}" type="slidenum">
              <a:rPr lang="en-US" smtClean="0"/>
              <a:t>11</a:t>
            </a:fld>
            <a:endParaRPr lang="en-US"/>
          </a:p>
        </p:txBody>
      </p:sp>
    </p:spTree>
    <p:extLst>
      <p:ext uri="{BB962C8B-B14F-4D97-AF65-F5344CB8AC3E}">
        <p14:creationId xmlns:p14="http://schemas.microsoft.com/office/powerpoint/2010/main" val="146008755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6"/>
          <p:cNvSpPr txBox="1">
            <a:spLocks noChangeArrowheads="1"/>
          </p:cNvSpPr>
          <p:nvPr/>
        </p:nvSpPr>
        <p:spPr bwMode="auto">
          <a:xfrm>
            <a:off x="466725" y="4953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altLang="zh-CN" sz="4000" dirty="0">
                <a:solidFill>
                  <a:srgbClr val="000099"/>
                </a:solidFill>
                <a:latin typeface="Palatino Linotype" pitchFamily="18" charset="0"/>
                <a:ea typeface="Cambria Math" pitchFamily="18" charset="0"/>
                <a:cs typeface="+mj-cs"/>
              </a:rPr>
              <a:t>The Z Statistic</a:t>
            </a:r>
          </a:p>
        </p:txBody>
      </p:sp>
      <p:sp>
        <p:nvSpPr>
          <p:cNvPr id="410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410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4098" name="Object 7"/>
          <p:cNvGraphicFramePr>
            <a:graphicFrameLocks noChangeAspect="1"/>
          </p:cNvGraphicFramePr>
          <p:nvPr>
            <p:extLst>
              <p:ext uri="{D42A27DB-BD31-4B8C-83A1-F6EECF244321}">
                <p14:modId xmlns:p14="http://schemas.microsoft.com/office/powerpoint/2010/main" val="1801394727"/>
              </p:ext>
            </p:extLst>
          </p:nvPr>
        </p:nvGraphicFramePr>
        <p:xfrm>
          <a:off x="1676400" y="1828800"/>
          <a:ext cx="5532437" cy="1968500"/>
        </p:xfrm>
        <a:graphic>
          <a:graphicData uri="http://schemas.openxmlformats.org/presentationml/2006/ole">
            <mc:AlternateContent xmlns:mc="http://schemas.openxmlformats.org/markup-compatibility/2006">
              <mc:Choice xmlns:v="urn:schemas-microsoft-com:vml" Requires="v">
                <p:oleObj spid="_x0000_s6211" name="Equation" r:id="rId4" imgW="1473120" imgH="457200" progId="Equation.DSMT4">
                  <p:embed/>
                </p:oleObj>
              </mc:Choice>
              <mc:Fallback>
                <p:oleObj name="Equation" r:id="rId4" imgW="1473120" imgH="457200" progId="Equation.DSMT4">
                  <p:embed/>
                  <p:pic>
                    <p:nvPicPr>
                      <p:cNvPr id="0" name=""/>
                      <p:cNvPicPr>
                        <a:picLocks noChangeAspect="1" noChangeArrowheads="1"/>
                      </p:cNvPicPr>
                      <p:nvPr/>
                    </p:nvPicPr>
                    <p:blipFill>
                      <a:blip r:embed="rId5"/>
                      <a:srcRect/>
                      <a:stretch>
                        <a:fillRect/>
                      </a:stretch>
                    </p:blipFill>
                    <p:spPr bwMode="auto">
                      <a:xfrm>
                        <a:off x="1676400" y="1828800"/>
                        <a:ext cx="5532437" cy="196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685799" y="4114800"/>
            <a:ext cx="8162925" cy="1384995"/>
          </a:xfrm>
          <a:prstGeom prst="rect">
            <a:avLst/>
          </a:prstGeom>
          <a:noFill/>
        </p:spPr>
        <p:txBody>
          <a:bodyPr wrap="square" rtlCol="0">
            <a:spAutoFit/>
          </a:bodyPr>
          <a:lstStyle/>
          <a:p>
            <a:r>
              <a:rPr lang="en-US" sz="2800" i="1" dirty="0">
                <a:latin typeface="Palatino Linotype" pitchFamily="18" charset="0"/>
              </a:rPr>
              <a:t>Z</a:t>
            </a:r>
            <a:r>
              <a:rPr lang="en-US" sz="2800" dirty="0">
                <a:latin typeface="Palatino Linotype" pitchFamily="18" charset="0"/>
              </a:rPr>
              <a:t> will follow a standard normal distribution, from which we can figure out the critical value and rejection region.</a:t>
            </a:r>
          </a:p>
        </p:txBody>
      </p:sp>
      <p:sp>
        <p:nvSpPr>
          <p:cNvPr id="3" name="Slide Number Placeholder 2"/>
          <p:cNvSpPr>
            <a:spLocks noGrp="1"/>
          </p:cNvSpPr>
          <p:nvPr>
            <p:ph type="sldNum" sz="quarter" idx="12"/>
          </p:nvPr>
        </p:nvSpPr>
        <p:spPr/>
        <p:txBody>
          <a:bodyPr/>
          <a:lstStyle/>
          <a:p>
            <a:fld id="{C70ABE09-AFE8-4E31-8931-ED4F417B2D5A}" type="slidenum">
              <a:rPr lang="en-US" smtClean="0"/>
              <a:t>12</a:t>
            </a:fld>
            <a:endParaRPr lang="en-US"/>
          </a:p>
        </p:txBody>
      </p:sp>
    </p:spTree>
    <p:extLst>
      <p:ext uri="{BB962C8B-B14F-4D97-AF65-F5344CB8AC3E}">
        <p14:creationId xmlns:p14="http://schemas.microsoft.com/office/powerpoint/2010/main" val="53698227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381000" y="1079500"/>
            <a:ext cx="8305800" cy="4572000"/>
          </a:xfrm>
        </p:spPr>
        <p:txBody>
          <a:bodyPr>
            <a:normAutofit lnSpcReduction="10000"/>
          </a:bodyPr>
          <a:lstStyle/>
          <a:p>
            <a:r>
              <a:rPr lang="en-US" altLang="zh-CN" sz="2800" dirty="0">
                <a:latin typeface="Palatino Linotype" pitchFamily="18" charset="0"/>
                <a:ea typeface="宋体" pitchFamily="2" charset="-122"/>
              </a:rPr>
              <a:t>Some </a:t>
            </a:r>
            <a:r>
              <a:rPr lang="en-US" altLang="zh-CN" sz="2800" u="sng" dirty="0">
                <a:latin typeface="Palatino Linotype" pitchFamily="18" charset="0"/>
                <a:ea typeface="宋体" pitchFamily="2" charset="-122"/>
              </a:rPr>
              <a:t>frequently</a:t>
            </a:r>
            <a:r>
              <a:rPr lang="en-US" altLang="zh-CN" sz="2800" dirty="0">
                <a:latin typeface="Palatino Linotype" pitchFamily="18" charset="0"/>
                <a:ea typeface="宋体" pitchFamily="2" charset="-122"/>
              </a:rPr>
              <a:t> used values from our standard normal distribution table:</a:t>
            </a:r>
          </a:p>
          <a:p>
            <a:endParaRPr lang="en-US" altLang="zh-CN" sz="2800" dirty="0">
              <a:latin typeface="Palatino Linotype" pitchFamily="18" charset="0"/>
              <a:ea typeface="宋体" pitchFamily="2" charset="-122"/>
            </a:endParaRPr>
          </a:p>
          <a:p>
            <a:endParaRPr lang="en-US" altLang="zh-CN" sz="2800" dirty="0">
              <a:solidFill>
                <a:schemeClr val="tx2"/>
              </a:solidFill>
              <a:latin typeface="Palatino Linotype" pitchFamily="18" charset="0"/>
              <a:ea typeface="宋体" pitchFamily="2" charset="-122"/>
            </a:endParaRPr>
          </a:p>
          <a:p>
            <a:endParaRPr lang="en-US" altLang="zh-CN" sz="2800" dirty="0">
              <a:solidFill>
                <a:schemeClr val="tx2"/>
              </a:solidFill>
              <a:latin typeface="Palatino Linotype" pitchFamily="18" charset="0"/>
              <a:ea typeface="宋体" pitchFamily="2" charset="-122"/>
            </a:endParaRPr>
          </a:p>
          <a:p>
            <a:endParaRPr lang="en-US" altLang="zh-CN" sz="2800" dirty="0">
              <a:solidFill>
                <a:schemeClr val="tx2"/>
              </a:solidFill>
              <a:latin typeface="Palatino Linotype" pitchFamily="18" charset="0"/>
              <a:ea typeface="宋体" pitchFamily="2" charset="-122"/>
            </a:endParaRPr>
          </a:p>
          <a:p>
            <a:endParaRPr lang="en-US" altLang="zh-CN" sz="2800" dirty="0">
              <a:solidFill>
                <a:schemeClr val="tx2"/>
              </a:solidFill>
              <a:latin typeface="Palatino Linotype" pitchFamily="18" charset="0"/>
              <a:ea typeface="宋体" pitchFamily="2" charset="-122"/>
            </a:endParaRPr>
          </a:p>
          <a:p>
            <a:endParaRPr lang="en-US" altLang="zh-CN" sz="2800" dirty="0">
              <a:solidFill>
                <a:schemeClr val="tx2"/>
              </a:solidFill>
              <a:latin typeface="Palatino Linotype" pitchFamily="18" charset="0"/>
              <a:ea typeface="宋体" pitchFamily="2" charset="-122"/>
            </a:endParaRPr>
          </a:p>
          <a:p>
            <a:r>
              <a:rPr lang="en-US" altLang="zh-CN" sz="2800" dirty="0">
                <a:latin typeface="Palatino Linotype" pitchFamily="18" charset="0"/>
                <a:ea typeface="宋体" pitchFamily="2" charset="-122"/>
              </a:rPr>
              <a:t>Follow the 6-step procedure to test the hypothesis</a:t>
            </a:r>
          </a:p>
        </p:txBody>
      </p:sp>
      <p:sp>
        <p:nvSpPr>
          <p:cNvPr id="26628" name="Text Box 6"/>
          <p:cNvSpPr txBox="1">
            <a:spLocks noChangeArrowheads="1"/>
          </p:cNvSpPr>
          <p:nvPr/>
        </p:nvSpPr>
        <p:spPr bwMode="auto">
          <a:xfrm>
            <a:off x="1524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altLang="zh-CN" sz="4000" dirty="0">
                <a:solidFill>
                  <a:srgbClr val="000099"/>
                </a:solidFill>
                <a:latin typeface="Palatino Linotype" pitchFamily="18" charset="0"/>
                <a:ea typeface="Cambria Math" pitchFamily="18" charset="0"/>
                <a:cs typeface="+mj-cs"/>
              </a:rPr>
              <a:t>Critical Values </a:t>
            </a:r>
            <a:endParaRPr lang="en-US" sz="4000" dirty="0">
              <a:solidFill>
                <a:srgbClr val="000099"/>
              </a:solidFill>
              <a:latin typeface="Palatino Linotype" pitchFamily="18" charset="0"/>
              <a:ea typeface="Cambria Math" pitchFamily="18" charset="0"/>
              <a:cs typeface="+mj-cs"/>
            </a:endParaRPr>
          </a:p>
        </p:txBody>
      </p:sp>
      <p:sp>
        <p:nvSpPr>
          <p:cNvPr id="26629"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57812781"/>
              </p:ext>
            </p:extLst>
          </p:nvPr>
        </p:nvGraphicFramePr>
        <p:xfrm>
          <a:off x="1295400" y="2209800"/>
          <a:ext cx="4572000" cy="2286000"/>
        </p:xfrm>
        <a:graphic>
          <a:graphicData uri="http://schemas.openxmlformats.org/drawingml/2006/table">
            <a:tbl>
              <a:tblPr firstRow="1" bandRow="1">
                <a:tableStyleId>{0E3FDE45-AF77-4B5C-9715-49D594BDF05E}</a:tableStyleId>
              </a:tblPr>
              <a:tblGrid>
                <a:gridCol w="1600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400" dirty="0">
                          <a:latin typeface="Palatino Linotype" pitchFamily="18" charset="0"/>
                        </a:rPr>
                        <a:t>Z</a:t>
                      </a:r>
                    </a:p>
                  </a:txBody>
                  <a:tcPr/>
                </a:tc>
                <a:tc>
                  <a:txBody>
                    <a:bodyPr/>
                    <a:lstStyle/>
                    <a:p>
                      <a:r>
                        <a:rPr lang="en-US" sz="2400" dirty="0">
                          <a:latin typeface="Palatino Linotype" pitchFamily="18" charset="0"/>
                        </a:rPr>
                        <a:t>Area</a:t>
                      </a:r>
                      <a:r>
                        <a:rPr lang="en-US" sz="2400" baseline="0" dirty="0">
                          <a:latin typeface="Palatino Linotype" pitchFamily="18" charset="0"/>
                        </a:rPr>
                        <a:t> beyond the Z</a:t>
                      </a:r>
                      <a:endParaRPr lang="en-US" sz="2400" dirty="0">
                        <a:latin typeface="Palatino Linotype" pitchFamily="18" charset="0"/>
                      </a:endParaRPr>
                    </a:p>
                  </a:txBody>
                  <a:tcPr/>
                </a:tc>
                <a:extLst>
                  <a:ext uri="{0D108BD9-81ED-4DB2-BD59-A6C34878D82A}">
                    <a16:rowId xmlns:a16="http://schemas.microsoft.com/office/drawing/2014/main" val="10000"/>
                  </a:ext>
                </a:extLst>
              </a:tr>
              <a:tr h="370840">
                <a:tc>
                  <a:txBody>
                    <a:bodyPr/>
                    <a:lstStyle/>
                    <a:p>
                      <a:r>
                        <a:rPr lang="en-US" sz="2400" dirty="0">
                          <a:latin typeface="Palatino Linotype" pitchFamily="18" charset="0"/>
                        </a:rPr>
                        <a:t>1.645</a:t>
                      </a:r>
                    </a:p>
                  </a:txBody>
                  <a:tcPr/>
                </a:tc>
                <a:tc>
                  <a:txBody>
                    <a:bodyPr/>
                    <a:lstStyle/>
                    <a:p>
                      <a:r>
                        <a:rPr lang="en-US" sz="2400" dirty="0">
                          <a:latin typeface="Palatino Linotype" pitchFamily="18" charset="0"/>
                        </a:rPr>
                        <a:t>.05</a:t>
                      </a:r>
                    </a:p>
                  </a:txBody>
                  <a:tcPr/>
                </a:tc>
                <a:extLst>
                  <a:ext uri="{0D108BD9-81ED-4DB2-BD59-A6C34878D82A}">
                    <a16:rowId xmlns:a16="http://schemas.microsoft.com/office/drawing/2014/main" val="10001"/>
                  </a:ext>
                </a:extLst>
              </a:tr>
              <a:tr h="370840">
                <a:tc>
                  <a:txBody>
                    <a:bodyPr/>
                    <a:lstStyle/>
                    <a:p>
                      <a:r>
                        <a:rPr lang="en-US" sz="2400" dirty="0">
                          <a:latin typeface="Palatino Linotype" pitchFamily="18" charset="0"/>
                        </a:rPr>
                        <a:t>1.96</a:t>
                      </a:r>
                    </a:p>
                  </a:txBody>
                  <a:tcPr/>
                </a:tc>
                <a:tc>
                  <a:txBody>
                    <a:bodyPr/>
                    <a:lstStyle/>
                    <a:p>
                      <a:r>
                        <a:rPr lang="en-US" sz="2400" dirty="0">
                          <a:latin typeface="Palatino Linotype" pitchFamily="18" charset="0"/>
                        </a:rPr>
                        <a:t>.025</a:t>
                      </a:r>
                    </a:p>
                  </a:txBody>
                  <a:tcPr/>
                </a:tc>
                <a:extLst>
                  <a:ext uri="{0D108BD9-81ED-4DB2-BD59-A6C34878D82A}">
                    <a16:rowId xmlns:a16="http://schemas.microsoft.com/office/drawing/2014/main" val="10002"/>
                  </a:ext>
                </a:extLst>
              </a:tr>
              <a:tr h="370840">
                <a:tc>
                  <a:txBody>
                    <a:bodyPr/>
                    <a:lstStyle/>
                    <a:p>
                      <a:r>
                        <a:rPr lang="en-US" sz="2400" dirty="0">
                          <a:latin typeface="Palatino Linotype" pitchFamily="18" charset="0"/>
                        </a:rPr>
                        <a:t>2.33</a:t>
                      </a:r>
                    </a:p>
                  </a:txBody>
                  <a:tcPr/>
                </a:tc>
                <a:tc>
                  <a:txBody>
                    <a:bodyPr/>
                    <a:lstStyle/>
                    <a:p>
                      <a:r>
                        <a:rPr lang="en-US" sz="2400" dirty="0">
                          <a:latin typeface="Palatino Linotype" pitchFamily="18" charset="0"/>
                        </a:rPr>
                        <a:t>.01</a:t>
                      </a:r>
                    </a:p>
                  </a:txBody>
                  <a:tcPr/>
                </a:tc>
                <a:extLst>
                  <a:ext uri="{0D108BD9-81ED-4DB2-BD59-A6C34878D82A}">
                    <a16:rowId xmlns:a16="http://schemas.microsoft.com/office/drawing/2014/main" val="10003"/>
                  </a:ext>
                </a:extLst>
              </a:tr>
              <a:tr h="370840">
                <a:tc>
                  <a:txBody>
                    <a:bodyPr/>
                    <a:lstStyle/>
                    <a:p>
                      <a:r>
                        <a:rPr lang="en-US" sz="2400" dirty="0">
                          <a:latin typeface="Palatino Linotype" pitchFamily="18" charset="0"/>
                        </a:rPr>
                        <a:t>2.58</a:t>
                      </a:r>
                    </a:p>
                  </a:txBody>
                  <a:tcPr/>
                </a:tc>
                <a:tc>
                  <a:txBody>
                    <a:bodyPr/>
                    <a:lstStyle/>
                    <a:p>
                      <a:r>
                        <a:rPr lang="en-US" sz="2400" dirty="0">
                          <a:latin typeface="Palatino Linotype" pitchFamily="18" charset="0"/>
                        </a:rPr>
                        <a:t>.005</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fld id="{C70ABE09-AFE8-4E31-8931-ED4F417B2D5A}" type="slidenum">
              <a:rPr lang="en-US" smtClean="0"/>
              <a:t>13</a:t>
            </a:fld>
            <a:endParaRPr lang="en-US"/>
          </a:p>
        </p:txBody>
      </p:sp>
    </p:spTree>
    <p:extLst>
      <p:ext uri="{BB962C8B-B14F-4D97-AF65-F5344CB8AC3E}">
        <p14:creationId xmlns:p14="http://schemas.microsoft.com/office/powerpoint/2010/main" val="6672194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381000" y="1079500"/>
            <a:ext cx="8305800" cy="4940300"/>
          </a:xfrm>
        </p:spPr>
        <p:txBody>
          <a:bodyPr>
            <a:normAutofit fontScale="92500" lnSpcReduction="10000"/>
          </a:bodyPr>
          <a:lstStyle/>
          <a:p>
            <a:pPr>
              <a:lnSpc>
                <a:spcPct val="90000"/>
              </a:lnSpc>
            </a:pPr>
            <a:r>
              <a:rPr lang="en-US" altLang="zh-CN" sz="2800" u="sng" dirty="0">
                <a:latin typeface="Palatino Linotype" pitchFamily="18" charset="0"/>
                <a:ea typeface="宋体" pitchFamily="2" charset="-122"/>
              </a:rPr>
              <a:t>Step 1.  </a:t>
            </a:r>
          </a:p>
          <a:p>
            <a:pPr marL="742950" lvl="1" indent="-285750">
              <a:lnSpc>
                <a:spcPct val="90000"/>
              </a:lnSpc>
            </a:pPr>
            <a:r>
              <a:rPr lang="en-US" altLang="zh-CN" dirty="0">
                <a:latin typeface="Palatino Linotype" pitchFamily="18" charset="0"/>
                <a:ea typeface="宋体" pitchFamily="2" charset="-122"/>
              </a:rPr>
              <a:t>Based on the Research Hypotheses, specify the appropriate statistical hypotheses (H</a:t>
            </a:r>
            <a:r>
              <a:rPr lang="en-US" altLang="zh-CN" baseline="-25000" dirty="0">
                <a:latin typeface="Palatino Linotype" pitchFamily="18" charset="0"/>
                <a:ea typeface="宋体" pitchFamily="2" charset="-122"/>
              </a:rPr>
              <a:t>A</a:t>
            </a:r>
            <a:r>
              <a:rPr lang="en-US" altLang="zh-CN" dirty="0">
                <a:latin typeface="Palatino Linotype" pitchFamily="18" charset="0"/>
                <a:ea typeface="宋体" pitchFamily="2" charset="-122"/>
              </a:rPr>
              <a:t> and H</a:t>
            </a:r>
            <a:r>
              <a:rPr lang="en-US" altLang="zh-CN" baseline="-25000" dirty="0">
                <a:latin typeface="Palatino Linotype" pitchFamily="18" charset="0"/>
                <a:ea typeface="宋体" pitchFamily="2" charset="-122"/>
              </a:rPr>
              <a:t>0</a:t>
            </a:r>
            <a:r>
              <a:rPr lang="en-US" altLang="zh-CN" dirty="0">
                <a:latin typeface="Palatino Linotype" pitchFamily="18" charset="0"/>
                <a:ea typeface="宋体" pitchFamily="2" charset="-122"/>
              </a:rPr>
              <a:t>)</a:t>
            </a:r>
          </a:p>
          <a:p>
            <a:pPr marL="742950" lvl="1" indent="-285750">
              <a:lnSpc>
                <a:spcPct val="90000"/>
              </a:lnSpc>
            </a:pPr>
            <a:r>
              <a:rPr lang="en-US" altLang="zh-CN" dirty="0">
                <a:latin typeface="Palatino Linotype" pitchFamily="18" charset="0"/>
                <a:ea typeface="宋体" pitchFamily="2" charset="-122"/>
              </a:rPr>
              <a:t>H</a:t>
            </a:r>
            <a:r>
              <a:rPr lang="en-US" altLang="zh-CN" baseline="-25000" dirty="0">
                <a:latin typeface="Palatino Linotype" pitchFamily="18" charset="0"/>
                <a:ea typeface="宋体" pitchFamily="2" charset="-122"/>
              </a:rPr>
              <a:t>0</a:t>
            </a:r>
            <a:r>
              <a:rPr lang="en-US" altLang="zh-CN" dirty="0">
                <a:latin typeface="Palatino Linotype" pitchFamily="18" charset="0"/>
                <a:ea typeface="宋体" pitchFamily="2" charset="-122"/>
              </a:rPr>
              <a:t>: μ ≤ 500 and H</a:t>
            </a:r>
            <a:r>
              <a:rPr lang="en-US" altLang="zh-CN" baseline="-25000" dirty="0">
                <a:latin typeface="Palatino Linotype" pitchFamily="18" charset="0"/>
                <a:ea typeface="宋体" pitchFamily="2" charset="-122"/>
              </a:rPr>
              <a:t>A</a:t>
            </a:r>
            <a:r>
              <a:rPr lang="en-US" altLang="zh-CN" dirty="0">
                <a:latin typeface="Palatino Linotype" pitchFamily="18" charset="0"/>
                <a:ea typeface="宋体" pitchFamily="2" charset="-122"/>
              </a:rPr>
              <a:t>: μ &gt; 500</a:t>
            </a:r>
          </a:p>
          <a:p>
            <a:pPr>
              <a:lnSpc>
                <a:spcPct val="90000"/>
              </a:lnSpc>
            </a:pPr>
            <a:r>
              <a:rPr lang="en-US" altLang="zh-CN" sz="2800" u="sng" dirty="0">
                <a:latin typeface="Palatino Linotype" pitchFamily="18" charset="0"/>
                <a:ea typeface="宋体" pitchFamily="2" charset="-122"/>
              </a:rPr>
              <a:t>Step 2.  </a:t>
            </a:r>
          </a:p>
          <a:p>
            <a:pPr marL="742950" lvl="1" indent="-285750">
              <a:lnSpc>
                <a:spcPct val="90000"/>
              </a:lnSpc>
            </a:pPr>
            <a:r>
              <a:rPr lang="en-US" altLang="zh-CN" dirty="0">
                <a:latin typeface="Palatino Linotype" pitchFamily="18" charset="0"/>
                <a:ea typeface="宋体" pitchFamily="2" charset="-122"/>
              </a:rPr>
              <a:t>Specify the test to perform, the level of significance, sample size and the directionality of the test </a:t>
            </a:r>
          </a:p>
          <a:p>
            <a:pPr marL="1143000" lvl="2">
              <a:lnSpc>
                <a:spcPct val="90000"/>
              </a:lnSpc>
            </a:pPr>
            <a:r>
              <a:rPr lang="en-US" altLang="zh-CN" sz="2800" dirty="0">
                <a:latin typeface="Palatino Linotype" pitchFamily="18" charset="0"/>
                <a:ea typeface="宋体" pitchFamily="2" charset="-122"/>
              </a:rPr>
              <a:t>One sample z test;</a:t>
            </a:r>
            <a:endParaRPr lang="en-US" altLang="zh-CN" sz="2800" dirty="0">
              <a:latin typeface="Palatino Linotype" pitchFamily="18" charset="0"/>
              <a:ea typeface="宋体" pitchFamily="2" charset="-122"/>
              <a:sym typeface="Symbol" pitchFamily="18" charset="2"/>
            </a:endParaRPr>
          </a:p>
          <a:p>
            <a:pPr marL="1143000" lvl="2">
              <a:lnSpc>
                <a:spcPct val="90000"/>
              </a:lnSpc>
            </a:pP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 .05</a:t>
            </a:r>
          </a:p>
          <a:p>
            <a:pPr marL="1143000" lvl="2">
              <a:lnSpc>
                <a:spcPct val="90000"/>
              </a:lnSpc>
            </a:pPr>
            <a:r>
              <a:rPr lang="en-US" altLang="zh-CN" sz="2800" dirty="0">
                <a:latin typeface="Palatino Linotype" pitchFamily="18" charset="0"/>
                <a:ea typeface="宋体" pitchFamily="2" charset="-122"/>
              </a:rPr>
              <a:t>n = 36</a:t>
            </a:r>
          </a:p>
          <a:p>
            <a:pPr marL="1143000" lvl="2">
              <a:lnSpc>
                <a:spcPct val="90000"/>
              </a:lnSpc>
            </a:pPr>
            <a:r>
              <a:rPr lang="en-US" altLang="zh-CN" sz="2800" dirty="0">
                <a:latin typeface="Palatino Linotype" pitchFamily="18" charset="0"/>
                <a:ea typeface="宋体" pitchFamily="2" charset="-122"/>
              </a:rPr>
              <a:t>One tailed test with region of rejection in the upper tail of the sampling distribution</a:t>
            </a:r>
          </a:p>
          <a:p>
            <a:pPr>
              <a:lnSpc>
                <a:spcPct val="90000"/>
              </a:lnSpc>
            </a:pPr>
            <a:endParaRPr lang="en-US" altLang="zh-CN" sz="2400" dirty="0">
              <a:solidFill>
                <a:schemeClr val="tx2"/>
              </a:solidFill>
              <a:latin typeface="Palatino Linotype" pitchFamily="18" charset="0"/>
              <a:ea typeface="宋体" pitchFamily="2" charset="-122"/>
            </a:endParaRPr>
          </a:p>
        </p:txBody>
      </p:sp>
      <p:sp>
        <p:nvSpPr>
          <p:cNvPr id="28677"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C70ABE09-AFE8-4E31-8931-ED4F417B2D5A}" type="slidenum">
              <a:rPr lang="en-US" smtClean="0"/>
              <a:t>14</a:t>
            </a:fld>
            <a:endParaRPr lang="en-US"/>
          </a:p>
        </p:txBody>
      </p:sp>
    </p:spTree>
    <p:extLst>
      <p:ext uri="{BB962C8B-B14F-4D97-AF65-F5344CB8AC3E}">
        <p14:creationId xmlns:p14="http://schemas.microsoft.com/office/powerpoint/2010/main" val="102233367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4294967295"/>
          </p:nvPr>
        </p:nvSpPr>
        <p:spPr>
          <a:xfrm>
            <a:off x="304800" y="762000"/>
            <a:ext cx="8382000" cy="5257800"/>
          </a:xfrm>
        </p:spPr>
        <p:txBody>
          <a:bodyPr/>
          <a:lstStyle/>
          <a:p>
            <a:r>
              <a:rPr lang="en-US" altLang="zh-CN" sz="2400" u="sng" dirty="0">
                <a:latin typeface="Palatino Linotype" pitchFamily="18" charset="0"/>
                <a:ea typeface="宋体" pitchFamily="2" charset="-122"/>
              </a:rPr>
              <a:t>Step 3.  </a:t>
            </a:r>
          </a:p>
          <a:p>
            <a:pPr marL="742950" lvl="1" indent="-285750"/>
            <a:r>
              <a:rPr lang="en-US" altLang="zh-CN" sz="2400" dirty="0">
                <a:latin typeface="Palatino Linotype" pitchFamily="18" charset="0"/>
                <a:ea typeface="宋体" pitchFamily="2" charset="-122"/>
              </a:rPr>
              <a:t>Sketch the sampling distribution of the test statistic with the region of rejection shaded and the critical value(s) clearly indicated</a:t>
            </a:r>
          </a:p>
          <a:p>
            <a:endParaRPr lang="en-US" altLang="zh-CN" sz="2400" dirty="0">
              <a:solidFill>
                <a:schemeClr val="tx2"/>
              </a:solidFill>
              <a:latin typeface="Arial" charset="0"/>
              <a:ea typeface="宋体" pitchFamily="2" charset="-122"/>
            </a:endParaRPr>
          </a:p>
        </p:txBody>
      </p:sp>
      <p:sp>
        <p:nvSpPr>
          <p:cNvPr id="615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6146" name="Object 6"/>
          <p:cNvGraphicFramePr>
            <a:graphicFrameLocks noChangeAspect="1"/>
          </p:cNvGraphicFramePr>
          <p:nvPr/>
        </p:nvGraphicFramePr>
        <p:xfrm>
          <a:off x="1143000" y="2819400"/>
          <a:ext cx="7086600" cy="3030538"/>
        </p:xfrm>
        <a:graphic>
          <a:graphicData uri="http://schemas.openxmlformats.org/presentationml/2006/ole">
            <mc:AlternateContent xmlns:mc="http://schemas.openxmlformats.org/markup-compatibility/2006">
              <mc:Choice xmlns:v="urn:schemas-microsoft-com:vml" Requires="v">
                <p:oleObj spid="_x0000_s8259" name="Bitmap Image" r:id="rId4" imgW="4552381" imgH="2057143" progId="Paint.Picture">
                  <p:embed/>
                </p:oleObj>
              </mc:Choice>
              <mc:Fallback>
                <p:oleObj name="Bitmap Image" r:id="rId4" imgW="4552381" imgH="2057143"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819400"/>
                        <a:ext cx="7086600" cy="303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70ABE09-AFE8-4E31-8931-ED4F417B2D5A}" type="slidenum">
              <a:rPr lang="en-US" smtClean="0"/>
              <a:t>15</a:t>
            </a:fld>
            <a:endParaRPr lang="en-US"/>
          </a:p>
        </p:txBody>
      </p:sp>
    </p:spTree>
    <p:extLst>
      <p:ext uri="{BB962C8B-B14F-4D97-AF65-F5344CB8AC3E}">
        <p14:creationId xmlns:p14="http://schemas.microsoft.com/office/powerpoint/2010/main" val="62953868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381000" y="762000"/>
            <a:ext cx="8343900" cy="5321300"/>
          </a:xfrm>
        </p:spPr>
        <p:txBody>
          <a:bodyPr>
            <a:noAutofit/>
          </a:bodyPr>
          <a:lstStyle/>
          <a:p>
            <a:r>
              <a:rPr lang="en-US" altLang="zh-CN" sz="2800" u="sng" dirty="0">
                <a:latin typeface="Palatino Linotype" pitchFamily="18" charset="0"/>
                <a:ea typeface="宋体" pitchFamily="2" charset="-122"/>
              </a:rPr>
              <a:t>Step 4. </a:t>
            </a:r>
          </a:p>
          <a:p>
            <a:pPr marL="742950" lvl="1" indent="-285750"/>
            <a:r>
              <a:rPr lang="en-US" altLang="zh-CN" dirty="0">
                <a:latin typeface="Palatino Linotype" pitchFamily="18" charset="0"/>
                <a:ea typeface="宋体" pitchFamily="2" charset="-122"/>
              </a:rPr>
              <a:t>Compute the test statistic using the sample</a:t>
            </a:r>
          </a:p>
          <a:p>
            <a:pPr marL="742950" lvl="1" indent="-285750"/>
            <a:endParaRPr lang="en-US" altLang="zh-CN" dirty="0">
              <a:latin typeface="Palatino Linotype" pitchFamily="18" charset="0"/>
              <a:ea typeface="宋体" pitchFamily="2" charset="-122"/>
            </a:endParaRPr>
          </a:p>
          <a:p>
            <a:pPr marL="742950" lvl="1" indent="-285750"/>
            <a:endParaRPr lang="en-US" altLang="zh-CN" sz="2000" dirty="0">
              <a:solidFill>
                <a:schemeClr val="tx2"/>
              </a:solidFill>
              <a:latin typeface="Palatino Linotype" pitchFamily="18" charset="0"/>
              <a:ea typeface="宋体" pitchFamily="2" charset="-122"/>
            </a:endParaRPr>
          </a:p>
          <a:p>
            <a:pPr marL="742950" lvl="1" indent="-285750"/>
            <a:endParaRPr lang="en-US" altLang="zh-CN" sz="2000" dirty="0">
              <a:solidFill>
                <a:schemeClr val="tx2"/>
              </a:solidFill>
              <a:latin typeface="Palatino Linotype" pitchFamily="18" charset="0"/>
              <a:ea typeface="宋体" pitchFamily="2" charset="-122"/>
            </a:endParaRPr>
          </a:p>
          <a:p>
            <a:endParaRPr lang="en-US" altLang="zh-CN" dirty="0">
              <a:solidFill>
                <a:srgbClr val="DB4931"/>
              </a:solidFill>
              <a:latin typeface="Palatino Linotype" pitchFamily="18" charset="0"/>
              <a:ea typeface="宋体" pitchFamily="2" charset="-122"/>
            </a:endParaRPr>
          </a:p>
          <a:p>
            <a:r>
              <a:rPr lang="en-US" altLang="zh-CN" sz="2800" u="sng" dirty="0">
                <a:latin typeface="Palatino Linotype" pitchFamily="18" charset="0"/>
                <a:ea typeface="宋体" pitchFamily="2" charset="-122"/>
              </a:rPr>
              <a:t>Step 5.  </a:t>
            </a:r>
          </a:p>
          <a:p>
            <a:pPr marL="742950" lvl="1" indent="-285750"/>
            <a:r>
              <a:rPr lang="en-US" altLang="zh-CN" dirty="0">
                <a:latin typeface="Palatino Linotype" pitchFamily="18" charset="0"/>
                <a:ea typeface="宋体" pitchFamily="2" charset="-122"/>
              </a:rPr>
              <a:t>Locate the observed test statistic on the sampling distribution and make decision</a:t>
            </a:r>
          </a:p>
          <a:p>
            <a:pPr marL="1143000" lvl="2"/>
            <a:r>
              <a:rPr lang="en-US" altLang="zh-CN" sz="2800" dirty="0">
                <a:solidFill>
                  <a:srgbClr val="C00000"/>
                </a:solidFill>
                <a:latin typeface="Palatino Linotype" pitchFamily="18" charset="0"/>
                <a:ea typeface="宋体" pitchFamily="2" charset="-122"/>
              </a:rPr>
              <a:t>Since the </a:t>
            </a:r>
            <a:r>
              <a:rPr lang="en-US" altLang="zh-CN" sz="2800" dirty="0" err="1">
                <a:solidFill>
                  <a:srgbClr val="C00000"/>
                </a:solidFill>
                <a:latin typeface="Palatino Linotype" pitchFamily="18" charset="0"/>
                <a:ea typeface="宋体" pitchFamily="2" charset="-122"/>
              </a:rPr>
              <a:t>Z</a:t>
            </a:r>
            <a:r>
              <a:rPr lang="en-US" altLang="zh-CN" sz="2800" baseline="-25000" dirty="0" err="1">
                <a:solidFill>
                  <a:srgbClr val="C00000"/>
                </a:solidFill>
                <a:latin typeface="Palatino Linotype" pitchFamily="18" charset="0"/>
                <a:ea typeface="宋体" pitchFamily="2" charset="-122"/>
              </a:rPr>
              <a:t>obs</a:t>
            </a:r>
            <a:r>
              <a:rPr lang="en-US" altLang="zh-CN" sz="2800" dirty="0">
                <a:solidFill>
                  <a:srgbClr val="C00000"/>
                </a:solidFill>
                <a:latin typeface="Palatino Linotype" pitchFamily="18" charset="0"/>
                <a:ea typeface="宋体" pitchFamily="2" charset="-122"/>
              </a:rPr>
              <a:t>. is smaller than </a:t>
            </a:r>
            <a:r>
              <a:rPr lang="en-US" altLang="zh-CN" sz="2800" dirty="0" err="1">
                <a:solidFill>
                  <a:srgbClr val="C00000"/>
                </a:solidFill>
                <a:latin typeface="Palatino Linotype" pitchFamily="18" charset="0"/>
                <a:ea typeface="宋体" pitchFamily="2" charset="-122"/>
              </a:rPr>
              <a:t>Z</a:t>
            </a:r>
            <a:r>
              <a:rPr lang="en-US" altLang="zh-CN" sz="2800" baseline="-25000" dirty="0" err="1">
                <a:solidFill>
                  <a:srgbClr val="C00000"/>
                </a:solidFill>
                <a:latin typeface="Palatino Linotype" pitchFamily="18" charset="0"/>
                <a:ea typeface="宋体" pitchFamily="2" charset="-122"/>
              </a:rPr>
              <a:t>crit</a:t>
            </a:r>
            <a:r>
              <a:rPr lang="en-US" altLang="zh-CN" sz="2800" dirty="0">
                <a:solidFill>
                  <a:srgbClr val="C00000"/>
                </a:solidFill>
                <a:latin typeface="Palatino Linotype" pitchFamily="18" charset="0"/>
                <a:ea typeface="宋体" pitchFamily="2" charset="-122"/>
              </a:rPr>
              <a:t>, we fail to reject (retain) H</a:t>
            </a:r>
            <a:r>
              <a:rPr lang="en-US" altLang="zh-CN" sz="2800" baseline="-25000" dirty="0">
                <a:solidFill>
                  <a:srgbClr val="C00000"/>
                </a:solidFill>
                <a:latin typeface="Palatino Linotype" pitchFamily="18" charset="0"/>
                <a:ea typeface="宋体" pitchFamily="2" charset="-122"/>
              </a:rPr>
              <a:t>0</a:t>
            </a:r>
            <a:r>
              <a:rPr lang="en-US" altLang="zh-CN" sz="2800" dirty="0">
                <a:solidFill>
                  <a:srgbClr val="C00000"/>
                </a:solidFill>
                <a:latin typeface="Palatino Linotype" pitchFamily="18" charset="0"/>
                <a:ea typeface="宋体" pitchFamily="2" charset="-122"/>
              </a:rPr>
              <a:t> </a:t>
            </a:r>
          </a:p>
        </p:txBody>
      </p:sp>
      <p:sp>
        <p:nvSpPr>
          <p:cNvPr id="717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717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385842528"/>
              </p:ext>
            </p:extLst>
          </p:nvPr>
        </p:nvGraphicFramePr>
        <p:xfrm>
          <a:off x="1295400" y="2057400"/>
          <a:ext cx="6134100" cy="1066800"/>
        </p:xfrm>
        <a:graphic>
          <a:graphicData uri="http://schemas.openxmlformats.org/presentationml/2006/ole">
            <mc:AlternateContent xmlns:mc="http://schemas.openxmlformats.org/markup-compatibility/2006">
              <mc:Choice xmlns:v="urn:schemas-microsoft-com:vml" Requires="v">
                <p:oleObj spid="_x0000_s9284" name="Equation" r:id="rId4" imgW="2628720" imgH="457200" progId="Equation.DSMT4">
                  <p:embed/>
                </p:oleObj>
              </mc:Choice>
              <mc:Fallback>
                <p:oleObj name="Equation" r:id="rId4" imgW="2628720" imgH="457200" progId="Equation.DSMT4">
                  <p:embed/>
                  <p:pic>
                    <p:nvPicPr>
                      <p:cNvPr id="0" name=""/>
                      <p:cNvPicPr/>
                      <p:nvPr/>
                    </p:nvPicPr>
                    <p:blipFill>
                      <a:blip r:embed="rId5"/>
                      <a:stretch>
                        <a:fillRect/>
                      </a:stretch>
                    </p:blipFill>
                    <p:spPr>
                      <a:xfrm>
                        <a:off x="1295400" y="2057400"/>
                        <a:ext cx="6134100" cy="1066800"/>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C70ABE09-AFE8-4E31-8931-ED4F417B2D5A}" type="slidenum">
              <a:rPr lang="en-US" smtClean="0"/>
              <a:t>16</a:t>
            </a:fld>
            <a:endParaRPr lang="en-US"/>
          </a:p>
        </p:txBody>
      </p:sp>
    </p:spTree>
    <p:extLst>
      <p:ext uri="{BB962C8B-B14F-4D97-AF65-F5344CB8AC3E}">
        <p14:creationId xmlns:p14="http://schemas.microsoft.com/office/powerpoint/2010/main" val="266730015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381000" y="1371600"/>
            <a:ext cx="8305800" cy="3797300"/>
          </a:xfrm>
        </p:spPr>
        <p:txBody>
          <a:bodyPr/>
          <a:lstStyle/>
          <a:p>
            <a:r>
              <a:rPr lang="en-US" altLang="zh-CN" sz="2800" u="sng">
                <a:latin typeface="Palatino Linotype" pitchFamily="18" charset="0"/>
                <a:ea typeface="宋体" pitchFamily="2" charset="-122"/>
              </a:rPr>
              <a:t>Step 6. </a:t>
            </a:r>
          </a:p>
          <a:p>
            <a:pPr marL="742950" lvl="1" indent="-285750"/>
            <a:r>
              <a:rPr lang="en-US" altLang="zh-CN" sz="2800">
                <a:latin typeface="Palatino Linotype" pitchFamily="18" charset="0"/>
                <a:ea typeface="宋体" pitchFamily="2" charset="-122"/>
              </a:rPr>
              <a:t>Interpret the results to answer the researcher’s question</a:t>
            </a:r>
          </a:p>
          <a:p>
            <a:pPr marL="742950" lvl="1" indent="-285750"/>
            <a:endParaRPr lang="en-US" altLang="zh-CN" sz="2800">
              <a:latin typeface="Palatino Linotype" pitchFamily="18" charset="0"/>
              <a:ea typeface="宋体" pitchFamily="2" charset="-122"/>
            </a:endParaRPr>
          </a:p>
          <a:p>
            <a:pPr marL="742950" lvl="1" indent="-285750">
              <a:buFont typeface="Verdana" pitchFamily="34" charset="0"/>
              <a:buNone/>
            </a:pPr>
            <a:r>
              <a:rPr lang="en-US" altLang="zh-CN" sz="2800">
                <a:latin typeface="Palatino Linotype" pitchFamily="18" charset="0"/>
                <a:ea typeface="宋体" pitchFamily="2" charset="-122"/>
              </a:rPr>
              <a:t>	“Our results do not suggest that the new math program improves math SAT scores” </a:t>
            </a:r>
          </a:p>
        </p:txBody>
      </p:sp>
      <p:sp>
        <p:nvSpPr>
          <p:cNvPr id="29701"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C70ABE09-AFE8-4E31-8931-ED4F417B2D5A}" type="slidenum">
              <a:rPr lang="en-US" smtClean="0"/>
              <a:t>17</a:t>
            </a:fld>
            <a:endParaRPr lang="en-US"/>
          </a:p>
        </p:txBody>
      </p:sp>
    </p:spTree>
    <p:extLst>
      <p:ext uri="{BB962C8B-B14F-4D97-AF65-F5344CB8AC3E}">
        <p14:creationId xmlns:p14="http://schemas.microsoft.com/office/powerpoint/2010/main" val="248258307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4294967295"/>
          </p:nvPr>
        </p:nvSpPr>
        <p:spPr>
          <a:xfrm>
            <a:off x="419100" y="1295400"/>
            <a:ext cx="8305800" cy="3352800"/>
          </a:xfrm>
        </p:spPr>
        <p:txBody>
          <a:bodyPr>
            <a:normAutofit/>
          </a:bodyPr>
          <a:lstStyle/>
          <a:p>
            <a:r>
              <a:rPr lang="en-US" altLang="zh-CN" sz="2800" dirty="0">
                <a:latin typeface="Palatino Linotype" pitchFamily="18" charset="0"/>
                <a:ea typeface="宋体" pitchFamily="2" charset="-122"/>
              </a:rPr>
              <a:t>What would our decision be if we found the sample mean of 518 based on 100 students?</a:t>
            </a:r>
          </a:p>
          <a:p>
            <a:endParaRPr lang="en-US" altLang="zh-CN" sz="2800" dirty="0">
              <a:latin typeface="Palatino Linotype" pitchFamily="18" charset="0"/>
              <a:ea typeface="宋体" pitchFamily="2" charset="-122"/>
            </a:endParaRPr>
          </a:p>
          <a:p>
            <a:endParaRPr lang="en-US" altLang="zh-CN" sz="2800" dirty="0">
              <a:latin typeface="Palatino Linotype" pitchFamily="18" charset="0"/>
              <a:ea typeface="宋体" pitchFamily="2" charset="-122"/>
            </a:endParaRPr>
          </a:p>
        </p:txBody>
      </p:sp>
      <p:sp>
        <p:nvSpPr>
          <p:cNvPr id="8197" name="Text Box 6"/>
          <p:cNvSpPr txBox="1">
            <a:spLocks noChangeArrowheads="1"/>
          </p:cNvSpPr>
          <p:nvPr/>
        </p:nvSpPr>
        <p:spPr bwMode="auto">
          <a:xfrm>
            <a:off x="3810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altLang="zh-CN" sz="4000" dirty="0">
                <a:solidFill>
                  <a:srgbClr val="000099"/>
                </a:solidFill>
                <a:latin typeface="Palatino Linotype" pitchFamily="18" charset="0"/>
                <a:ea typeface="Cambria Math" pitchFamily="18" charset="0"/>
                <a:cs typeface="+mj-cs"/>
              </a:rPr>
              <a:t>Example for One Sample Z Test </a:t>
            </a:r>
          </a:p>
        </p:txBody>
      </p:sp>
      <p:sp>
        <p:nvSpPr>
          <p:cNvPr id="8198"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8199" name="Rectangle 7"/>
          <p:cNvSpPr>
            <a:spLocks noChangeArrowheads="1"/>
          </p:cNvSpPr>
          <p:nvPr/>
        </p:nvSpPr>
        <p:spPr bwMode="auto">
          <a:xfrm>
            <a:off x="0"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C70ABE09-AFE8-4E31-8931-ED4F417B2D5A}" type="slidenum">
              <a:rPr lang="en-US" smtClean="0"/>
              <a:t>18</a:t>
            </a:fld>
            <a:endParaRPr lang="en-US"/>
          </a:p>
        </p:txBody>
      </p:sp>
    </p:spTree>
    <p:extLst>
      <p:ext uri="{BB962C8B-B14F-4D97-AF65-F5344CB8AC3E}">
        <p14:creationId xmlns:p14="http://schemas.microsoft.com/office/powerpoint/2010/main" val="187630728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4294967295"/>
          </p:nvPr>
        </p:nvSpPr>
        <p:spPr>
          <a:xfrm>
            <a:off x="419100" y="1295400"/>
            <a:ext cx="8305800" cy="3352800"/>
          </a:xfrm>
        </p:spPr>
        <p:txBody>
          <a:bodyPr>
            <a:normAutofit fontScale="92500" lnSpcReduction="10000"/>
          </a:bodyPr>
          <a:lstStyle/>
          <a:p>
            <a:r>
              <a:rPr lang="en-US" altLang="zh-CN" sz="2800" dirty="0">
                <a:latin typeface="Palatino Linotype" pitchFamily="18" charset="0"/>
                <a:ea typeface="宋体" pitchFamily="2" charset="-122"/>
              </a:rPr>
              <a:t>What would our decision be if we found the sample mean of 518 based on 100 students?</a:t>
            </a:r>
          </a:p>
          <a:p>
            <a:endParaRPr lang="en-US" altLang="zh-CN" sz="2800" dirty="0">
              <a:latin typeface="Palatino Linotype" pitchFamily="18" charset="0"/>
              <a:ea typeface="宋体" pitchFamily="2" charset="-122"/>
            </a:endParaRPr>
          </a:p>
          <a:p>
            <a:r>
              <a:rPr lang="en-US" altLang="zh-CN" sz="2600" dirty="0">
                <a:solidFill>
                  <a:srgbClr val="C00000"/>
                </a:solidFill>
                <a:latin typeface="Palatino Linotype" pitchFamily="18" charset="0"/>
                <a:ea typeface="宋体" pitchFamily="2" charset="-122"/>
              </a:rPr>
              <a:t>In this case, everything remains the same for step 1 – step 3 </a:t>
            </a:r>
          </a:p>
          <a:p>
            <a:endParaRPr lang="en-US" altLang="zh-CN" sz="2800" dirty="0">
              <a:latin typeface="Palatino Linotype" pitchFamily="18" charset="0"/>
              <a:ea typeface="宋体" pitchFamily="2" charset="-122"/>
            </a:endParaRPr>
          </a:p>
          <a:p>
            <a:r>
              <a:rPr lang="en-US" altLang="zh-CN" sz="2800" u="sng" dirty="0">
                <a:latin typeface="Palatino Linotype" pitchFamily="18" charset="0"/>
                <a:ea typeface="宋体" pitchFamily="2" charset="-122"/>
              </a:rPr>
              <a:t>Step 4. </a:t>
            </a:r>
          </a:p>
          <a:p>
            <a:pPr marL="742950" lvl="1" indent="-285750"/>
            <a:r>
              <a:rPr lang="en-US" altLang="zh-CN" dirty="0">
                <a:latin typeface="Palatino Linotype" pitchFamily="18" charset="0"/>
                <a:ea typeface="宋体" pitchFamily="2" charset="-122"/>
              </a:rPr>
              <a:t>Compute the test statistic using the sample data</a:t>
            </a:r>
          </a:p>
        </p:txBody>
      </p:sp>
      <p:sp>
        <p:nvSpPr>
          <p:cNvPr id="8197" name="Text Box 6"/>
          <p:cNvSpPr txBox="1">
            <a:spLocks noChangeArrowheads="1"/>
          </p:cNvSpPr>
          <p:nvPr/>
        </p:nvSpPr>
        <p:spPr bwMode="auto">
          <a:xfrm>
            <a:off x="3810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altLang="zh-CN" sz="4000" dirty="0">
                <a:solidFill>
                  <a:srgbClr val="000099"/>
                </a:solidFill>
                <a:latin typeface="Palatino Linotype" pitchFamily="18" charset="0"/>
                <a:ea typeface="Cambria Math" pitchFamily="18" charset="0"/>
                <a:cs typeface="+mj-cs"/>
              </a:rPr>
              <a:t>Example for One Sample Z Test </a:t>
            </a:r>
          </a:p>
        </p:txBody>
      </p:sp>
      <p:sp>
        <p:nvSpPr>
          <p:cNvPr id="8198"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8199" name="Rectangle 7"/>
          <p:cNvSpPr>
            <a:spLocks noChangeArrowheads="1"/>
          </p:cNvSpPr>
          <p:nvPr/>
        </p:nvSpPr>
        <p:spPr bwMode="auto">
          <a:xfrm>
            <a:off x="0"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30503743"/>
              </p:ext>
            </p:extLst>
          </p:nvPr>
        </p:nvGraphicFramePr>
        <p:xfrm>
          <a:off x="1520031" y="4724400"/>
          <a:ext cx="6103937" cy="1066800"/>
        </p:xfrm>
        <a:graphic>
          <a:graphicData uri="http://schemas.openxmlformats.org/presentationml/2006/ole">
            <mc:AlternateContent xmlns:mc="http://schemas.openxmlformats.org/markup-compatibility/2006">
              <mc:Choice xmlns:v="urn:schemas-microsoft-com:vml" Requires="v">
                <p:oleObj spid="_x0000_s10308" name="Equation" r:id="rId4" imgW="2616120" imgH="457200" progId="Equation.DSMT4">
                  <p:embed/>
                </p:oleObj>
              </mc:Choice>
              <mc:Fallback>
                <p:oleObj name="Equation" r:id="rId4" imgW="2616120" imgH="457200" progId="Equation.DSMT4">
                  <p:embed/>
                  <p:pic>
                    <p:nvPicPr>
                      <p:cNvPr id="0" name="Object 1"/>
                      <p:cNvPicPr>
                        <a:picLocks noChangeAspect="1" noChangeArrowheads="1"/>
                      </p:cNvPicPr>
                      <p:nvPr/>
                    </p:nvPicPr>
                    <p:blipFill>
                      <a:blip r:embed="rId5"/>
                      <a:srcRect/>
                      <a:stretch>
                        <a:fillRect/>
                      </a:stretch>
                    </p:blipFill>
                    <p:spPr bwMode="auto">
                      <a:xfrm>
                        <a:off x="1520031" y="4724400"/>
                        <a:ext cx="610393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C70ABE09-AFE8-4E31-8931-ED4F417B2D5A}" type="slidenum">
              <a:rPr lang="en-US" smtClean="0"/>
              <a:t>19</a:t>
            </a:fld>
            <a:endParaRPr lang="en-US"/>
          </a:p>
        </p:txBody>
      </p:sp>
    </p:spTree>
    <p:extLst>
      <p:ext uri="{BB962C8B-B14F-4D97-AF65-F5344CB8AC3E}">
        <p14:creationId xmlns:p14="http://schemas.microsoft.com/office/powerpoint/2010/main" val="6895104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Knowledge check</a:t>
            </a: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Null and Alternative hypothesis</a:t>
            </a:r>
          </a:p>
          <a:p>
            <a:r>
              <a:rPr lang="en-US" dirty="0">
                <a:latin typeface="Palatino Linotype" pitchFamily="18" charset="0"/>
              </a:rPr>
              <a:t>Directional vs. Non-directional hypothesis (one tail vs. two-tail tests)</a:t>
            </a:r>
          </a:p>
          <a:p>
            <a:r>
              <a:rPr lang="en-US" dirty="0">
                <a:latin typeface="Palatino Linotype" pitchFamily="18" charset="0"/>
              </a:rPr>
              <a:t>Extreme score</a:t>
            </a:r>
          </a:p>
          <a:p>
            <a:pPr lvl="1"/>
            <a:r>
              <a:rPr lang="en-US" dirty="0">
                <a:latin typeface="Palatino Linotype" pitchFamily="18" charset="0"/>
              </a:rPr>
              <a:t>It is a score that has a low probability of occurrence.</a:t>
            </a:r>
          </a:p>
          <a:p>
            <a:pPr lvl="1"/>
            <a:r>
              <a:rPr lang="en-US" dirty="0">
                <a:latin typeface="Palatino Linotype" pitchFamily="18" charset="0"/>
              </a:rPr>
              <a:t>How low is low? </a:t>
            </a:r>
          </a:p>
          <a:p>
            <a:pPr lvl="2"/>
            <a:r>
              <a:rPr lang="en-US" dirty="0">
                <a:latin typeface="Palatino Linotype" pitchFamily="18" charset="0"/>
              </a:rPr>
              <a:t>Level of significance, say, .05, which means if the probability of occurrence is lower than .05, we regard it as extreme. </a:t>
            </a:r>
          </a:p>
          <a:p>
            <a:endParaRPr lang="en-US" dirty="0">
              <a:latin typeface="Palatino Linotype" pitchFamily="18" charset="0"/>
            </a:endParaRPr>
          </a:p>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C70ABE09-AFE8-4E31-8931-ED4F417B2D5A}" type="slidenum">
              <a:rPr lang="en-US" smtClean="0"/>
              <a:t>2</a:t>
            </a:fld>
            <a:endParaRPr lang="en-US"/>
          </a:p>
        </p:txBody>
      </p:sp>
    </p:spTree>
    <p:extLst>
      <p:ext uri="{BB962C8B-B14F-4D97-AF65-F5344CB8AC3E}">
        <p14:creationId xmlns:p14="http://schemas.microsoft.com/office/powerpoint/2010/main" val="2708955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381000" y="1371600"/>
            <a:ext cx="8305800" cy="4343400"/>
          </a:xfrm>
        </p:spPr>
        <p:txBody>
          <a:bodyPr>
            <a:normAutofit/>
          </a:bodyPr>
          <a:lstStyle/>
          <a:p>
            <a:pPr>
              <a:lnSpc>
                <a:spcPct val="80000"/>
              </a:lnSpc>
            </a:pPr>
            <a:r>
              <a:rPr lang="en-US" altLang="zh-CN" sz="2400" u="sng" dirty="0">
                <a:latin typeface="Palatino Linotype" pitchFamily="18" charset="0"/>
                <a:ea typeface="宋体" pitchFamily="2" charset="-122"/>
              </a:rPr>
              <a:t>Step 5. </a:t>
            </a:r>
          </a:p>
          <a:p>
            <a:pPr marL="1143000" lvl="2">
              <a:lnSpc>
                <a:spcPct val="80000"/>
              </a:lnSpc>
            </a:pPr>
            <a:r>
              <a:rPr lang="en-US" altLang="zh-CN" sz="2400" dirty="0">
                <a:latin typeface="Palatino Linotype" pitchFamily="18" charset="0"/>
                <a:ea typeface="宋体" pitchFamily="2" charset="-122"/>
              </a:rPr>
              <a:t>Since the </a:t>
            </a:r>
            <a:r>
              <a:rPr lang="en-US" altLang="zh-CN" sz="2400" dirty="0" err="1">
                <a:latin typeface="Palatino Linotype" pitchFamily="18" charset="0"/>
                <a:ea typeface="宋体" pitchFamily="2" charset="-122"/>
              </a:rPr>
              <a:t>Z</a:t>
            </a:r>
            <a:r>
              <a:rPr lang="en-US" altLang="zh-CN" sz="2400" baseline="-25000" dirty="0" err="1">
                <a:latin typeface="Palatino Linotype" pitchFamily="18" charset="0"/>
                <a:ea typeface="宋体" pitchFamily="2" charset="-122"/>
              </a:rPr>
              <a:t>obs</a:t>
            </a:r>
            <a:r>
              <a:rPr lang="en-US" altLang="zh-CN" sz="2400" dirty="0">
                <a:latin typeface="Palatino Linotype" pitchFamily="18" charset="0"/>
                <a:ea typeface="宋体" pitchFamily="2" charset="-122"/>
              </a:rPr>
              <a:t>. is greater than </a:t>
            </a:r>
            <a:r>
              <a:rPr lang="en-US" altLang="zh-CN" sz="2400" dirty="0" err="1">
                <a:latin typeface="Palatino Linotype" pitchFamily="18" charset="0"/>
                <a:ea typeface="宋体" pitchFamily="2" charset="-122"/>
              </a:rPr>
              <a:t>Z</a:t>
            </a:r>
            <a:r>
              <a:rPr lang="en-US" altLang="zh-CN" sz="2400" baseline="-25000" dirty="0" err="1">
                <a:latin typeface="Palatino Linotype" pitchFamily="18" charset="0"/>
                <a:ea typeface="宋体" pitchFamily="2" charset="-122"/>
              </a:rPr>
              <a:t>crit</a:t>
            </a:r>
            <a:r>
              <a:rPr lang="en-US" altLang="zh-CN" sz="2400" dirty="0">
                <a:latin typeface="Palatino Linotype" pitchFamily="18" charset="0"/>
                <a:ea typeface="宋体" pitchFamily="2" charset="-122"/>
              </a:rPr>
              <a:t>, we reject H</a:t>
            </a:r>
            <a:r>
              <a:rPr lang="en-US" altLang="zh-CN" sz="2400" baseline="-25000" dirty="0">
                <a:latin typeface="Palatino Linotype" pitchFamily="18" charset="0"/>
                <a:ea typeface="宋体" pitchFamily="2" charset="-122"/>
              </a:rPr>
              <a:t>0</a:t>
            </a:r>
            <a:r>
              <a:rPr lang="en-US" altLang="zh-CN" sz="2400" dirty="0">
                <a:latin typeface="Palatino Linotype" pitchFamily="18" charset="0"/>
                <a:ea typeface="宋体" pitchFamily="2" charset="-122"/>
              </a:rPr>
              <a:t> </a:t>
            </a:r>
          </a:p>
          <a:p>
            <a:pPr>
              <a:lnSpc>
                <a:spcPct val="80000"/>
              </a:lnSpc>
            </a:pPr>
            <a:endParaRPr lang="en-US" altLang="zh-CN" sz="2400" dirty="0">
              <a:latin typeface="Palatino Linotype" pitchFamily="18" charset="0"/>
              <a:ea typeface="宋体" pitchFamily="2" charset="-122"/>
            </a:endParaRPr>
          </a:p>
          <a:p>
            <a:pPr>
              <a:lnSpc>
                <a:spcPct val="80000"/>
              </a:lnSpc>
            </a:pPr>
            <a:r>
              <a:rPr lang="en-US" altLang="zh-CN" sz="2400" u="sng" dirty="0">
                <a:latin typeface="Palatino Linotype" pitchFamily="18" charset="0"/>
                <a:ea typeface="宋体" pitchFamily="2" charset="-122"/>
              </a:rPr>
              <a:t>Step 6. </a:t>
            </a:r>
          </a:p>
          <a:p>
            <a:pPr marL="742950" lvl="1" indent="-285750">
              <a:lnSpc>
                <a:spcPct val="80000"/>
              </a:lnSpc>
            </a:pPr>
            <a:r>
              <a:rPr lang="en-US" altLang="zh-CN" sz="2400" dirty="0">
                <a:latin typeface="Palatino Linotype" pitchFamily="18" charset="0"/>
                <a:ea typeface="宋体" pitchFamily="2" charset="-122"/>
              </a:rPr>
              <a:t>Interpret the results to answer the researcher’s question </a:t>
            </a:r>
          </a:p>
          <a:p>
            <a:pPr marL="742950" lvl="1" indent="-285750">
              <a:lnSpc>
                <a:spcPct val="80000"/>
              </a:lnSpc>
            </a:pPr>
            <a:endParaRPr lang="en-US" altLang="zh-CN" sz="2400" dirty="0">
              <a:latin typeface="Palatino Linotype" pitchFamily="18" charset="0"/>
              <a:ea typeface="宋体" pitchFamily="2" charset="-122"/>
            </a:endParaRPr>
          </a:p>
          <a:p>
            <a:pPr>
              <a:lnSpc>
                <a:spcPct val="80000"/>
              </a:lnSpc>
              <a:buFont typeface="Wingdings 3" pitchFamily="18" charset="2"/>
              <a:buNone/>
            </a:pPr>
            <a:r>
              <a:rPr lang="en-US" altLang="zh-CN" sz="2400" dirty="0">
                <a:latin typeface="Palatino Linotype" pitchFamily="18" charset="0"/>
                <a:ea typeface="宋体" pitchFamily="2" charset="-122"/>
              </a:rPr>
              <a:t>	“Our results suggest that the new math program does improve math SAT scores.”</a:t>
            </a:r>
          </a:p>
          <a:p>
            <a:pPr marL="742950" lvl="1" indent="-285750">
              <a:lnSpc>
                <a:spcPct val="80000"/>
              </a:lnSpc>
              <a:buFont typeface="Verdana" pitchFamily="34" charset="0"/>
              <a:buNone/>
            </a:pPr>
            <a:endParaRPr lang="en-US" altLang="zh-CN" sz="2400" dirty="0">
              <a:solidFill>
                <a:schemeClr val="tx2"/>
              </a:solidFill>
              <a:latin typeface="Arial" charset="0"/>
              <a:ea typeface="宋体" pitchFamily="2" charset="-122"/>
            </a:endParaRPr>
          </a:p>
        </p:txBody>
      </p:sp>
      <p:sp>
        <p:nvSpPr>
          <p:cNvPr id="3072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fld id="{C70ABE09-AFE8-4E31-8931-ED4F417B2D5A}" type="slidenum">
              <a:rPr lang="en-US" smtClean="0"/>
              <a:t>20</a:t>
            </a:fld>
            <a:endParaRPr lang="en-US"/>
          </a:p>
        </p:txBody>
      </p:sp>
    </p:spTree>
    <p:extLst>
      <p:ext uri="{BB962C8B-B14F-4D97-AF65-F5344CB8AC3E}">
        <p14:creationId xmlns:p14="http://schemas.microsoft.com/office/powerpoint/2010/main" val="341201319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solidFill>
                  <a:srgbClr val="000099"/>
                </a:solidFill>
                <a:latin typeface="Palatino Linotype" pitchFamily="18" charset="0"/>
                <a:ea typeface="Cambria Math" pitchFamily="18" charset="0"/>
              </a:rPr>
              <a:t>One sample T-test</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70ABE09-AFE8-4E31-8931-ED4F417B2D5A}" type="slidenum">
              <a:rPr lang="en-US" smtClean="0"/>
              <a:t>21</a:t>
            </a:fld>
            <a:endParaRPr lang="en-US"/>
          </a:p>
        </p:txBody>
      </p:sp>
    </p:spTree>
    <p:extLst>
      <p:ext uri="{BB962C8B-B14F-4D97-AF65-F5344CB8AC3E}">
        <p14:creationId xmlns:p14="http://schemas.microsoft.com/office/powerpoint/2010/main" val="4272524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419100" y="1371600"/>
            <a:ext cx="8305800" cy="4343400"/>
          </a:xfrm>
        </p:spPr>
        <p:txBody>
          <a:bodyPr>
            <a:normAutofit/>
          </a:bodyPr>
          <a:lstStyle/>
          <a:p>
            <a:pPr>
              <a:lnSpc>
                <a:spcPct val="90000"/>
              </a:lnSpc>
            </a:pPr>
            <a:r>
              <a:rPr lang="en-US" altLang="zh-CN" dirty="0">
                <a:solidFill>
                  <a:srgbClr val="C00000"/>
                </a:solidFill>
                <a:latin typeface="Palatino Linotype" pitchFamily="18" charset="0"/>
                <a:ea typeface="宋体" pitchFamily="2" charset="-122"/>
              </a:rPr>
              <a:t>Purpose: </a:t>
            </a:r>
          </a:p>
          <a:p>
            <a:pPr>
              <a:lnSpc>
                <a:spcPct val="90000"/>
              </a:lnSpc>
              <a:buFont typeface="Wingdings 3" pitchFamily="18" charset="2"/>
              <a:buNone/>
            </a:pPr>
            <a:r>
              <a:rPr lang="en-US" altLang="zh-CN"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Use a sample mean to test a hypothesis about a population mean in order to determine if the sample drawn belongs to the specified population (or if it belongs to a different population)</a:t>
            </a:r>
          </a:p>
          <a:p>
            <a:pPr>
              <a:lnSpc>
                <a:spcPct val="90000"/>
              </a:lnSpc>
            </a:pPr>
            <a:endParaRPr lang="en-US" altLang="zh-CN" sz="1000" dirty="0">
              <a:solidFill>
                <a:schemeClr val="tx2"/>
              </a:solidFill>
              <a:latin typeface="Palatino Linotype" pitchFamily="18" charset="0"/>
              <a:ea typeface="宋体" pitchFamily="2" charset="-122"/>
            </a:endParaRPr>
          </a:p>
          <a:p>
            <a:pPr>
              <a:lnSpc>
                <a:spcPct val="90000"/>
              </a:lnSpc>
              <a:buFont typeface="Wingdings 3" pitchFamily="18" charset="2"/>
              <a:buNone/>
            </a:pPr>
            <a:r>
              <a:rPr lang="en-US" altLang="zh-CN" dirty="0">
                <a:solidFill>
                  <a:srgbClr val="DB4931"/>
                </a:solidFill>
                <a:latin typeface="Palatino Linotype" pitchFamily="18" charset="0"/>
                <a:ea typeface="宋体" pitchFamily="2" charset="-122"/>
              </a:rPr>
              <a:t>	</a:t>
            </a:r>
            <a:r>
              <a:rPr lang="en-US" altLang="zh-CN" sz="2800" dirty="0">
                <a:solidFill>
                  <a:srgbClr val="C00000"/>
                </a:solidFill>
                <a:latin typeface="Palatino Linotype" pitchFamily="18" charset="0"/>
                <a:ea typeface="宋体" pitchFamily="2" charset="-122"/>
              </a:rPr>
              <a:t>Distinction: σ is unknown </a:t>
            </a:r>
            <a:r>
              <a:rPr lang="en-US" altLang="zh-CN" sz="2800" dirty="0">
                <a:latin typeface="Palatino Linotype" pitchFamily="18" charset="0"/>
                <a:ea typeface="宋体" pitchFamily="2" charset="-122"/>
              </a:rPr>
              <a:t>(more realistic because σ is usually never known)</a:t>
            </a:r>
          </a:p>
          <a:p>
            <a:pPr marL="1143000" lvl="2">
              <a:lnSpc>
                <a:spcPct val="90000"/>
              </a:lnSpc>
            </a:pPr>
            <a:r>
              <a:rPr lang="en-US" altLang="zh-CN" sz="2800" dirty="0">
                <a:solidFill>
                  <a:srgbClr val="C00000"/>
                </a:solidFill>
                <a:latin typeface="Palatino Linotype" pitchFamily="18" charset="0"/>
                <a:ea typeface="宋体" pitchFamily="2" charset="-122"/>
              </a:rPr>
              <a:t>Solution:</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estimate σ</a:t>
            </a:r>
            <a:r>
              <a:rPr lang="en-US" altLang="zh-CN" sz="2800" baseline="-25000" dirty="0">
                <a:latin typeface="Palatino Linotype" pitchFamily="18" charset="0"/>
                <a:ea typeface="宋体" pitchFamily="2" charset="-122"/>
              </a:rPr>
              <a:t> </a:t>
            </a:r>
            <a:r>
              <a:rPr lang="en-US" altLang="zh-CN" sz="2800" dirty="0">
                <a:latin typeface="Palatino Linotype" pitchFamily="18" charset="0"/>
                <a:ea typeface="宋体" pitchFamily="2" charset="-122"/>
              </a:rPr>
              <a:t>with S</a:t>
            </a:r>
            <a:r>
              <a:rPr lang="en-US" altLang="zh-CN" sz="2800" baseline="-25000" dirty="0">
                <a:latin typeface="Palatino Linotype" pitchFamily="18" charset="0"/>
                <a:ea typeface="宋体" pitchFamily="2" charset="-122"/>
              </a:rPr>
              <a:t>X  </a:t>
            </a:r>
          </a:p>
        </p:txBody>
      </p:sp>
      <p:sp>
        <p:nvSpPr>
          <p:cNvPr id="27652" name="Text Box 6"/>
          <p:cNvSpPr txBox="1">
            <a:spLocks noChangeArrowheads="1"/>
          </p:cNvSpPr>
          <p:nvPr/>
        </p:nvSpPr>
        <p:spPr bwMode="auto">
          <a:xfrm>
            <a:off x="381000" y="3810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altLang="zh-CN" sz="4400" dirty="0">
                <a:solidFill>
                  <a:srgbClr val="000099"/>
                </a:solidFill>
                <a:latin typeface="Palatino Linotype" pitchFamily="18" charset="0"/>
                <a:ea typeface="Cambria Math" pitchFamily="18" charset="0"/>
                <a:cs typeface="+mj-cs"/>
              </a:rPr>
              <a:t>One Sample T-Test</a:t>
            </a:r>
          </a:p>
        </p:txBody>
      </p:sp>
      <p:sp>
        <p:nvSpPr>
          <p:cNvPr id="276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fld id="{C70ABE09-AFE8-4E31-8931-ED4F417B2D5A}" type="slidenum">
              <a:rPr lang="en-US" smtClean="0"/>
              <a:t>22</a:t>
            </a:fld>
            <a:endParaRPr lang="en-US"/>
          </a:p>
        </p:txBody>
      </p:sp>
    </p:spTree>
    <p:extLst>
      <p:ext uri="{BB962C8B-B14F-4D97-AF65-F5344CB8AC3E}">
        <p14:creationId xmlns:p14="http://schemas.microsoft.com/office/powerpoint/2010/main" val="33151049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419100" y="1295400"/>
            <a:ext cx="8305800" cy="4572000"/>
          </a:xfrm>
        </p:spPr>
        <p:txBody>
          <a:bodyPr/>
          <a:lstStyle/>
          <a:p>
            <a:pPr marL="547688" indent="-438150">
              <a:defRPr/>
            </a:pPr>
            <a:r>
              <a:rPr lang="en-US" altLang="zh-CN" sz="2800" dirty="0">
                <a:latin typeface="Palatino Linotype" pitchFamily="18" charset="0"/>
                <a:ea typeface="宋体" pitchFamily="2" charset="-122"/>
              </a:rPr>
              <a:t>1. Independence of observations (through random sampling)</a:t>
            </a:r>
          </a:p>
          <a:p>
            <a:pPr marL="547688" indent="-438150">
              <a:defRPr/>
            </a:pPr>
            <a:r>
              <a:rPr lang="en-US" altLang="zh-CN" sz="2800" dirty="0">
                <a:latin typeface="Palatino Linotype" pitchFamily="18" charset="0"/>
                <a:ea typeface="宋体" pitchFamily="2" charset="-122"/>
              </a:rPr>
              <a:t>2. scores in the population are normally distributed</a:t>
            </a:r>
          </a:p>
          <a:p>
            <a:pPr marL="547688" indent="-438150">
              <a:lnSpc>
                <a:spcPct val="80000"/>
              </a:lnSpc>
              <a:spcBef>
                <a:spcPct val="50000"/>
              </a:spcBef>
              <a:buClrTx/>
              <a:buSzTx/>
              <a:buFontTx/>
              <a:buNone/>
              <a:defRPr/>
            </a:pPr>
            <a:r>
              <a:rPr lang="en-US" altLang="zh-CN" sz="2000" dirty="0">
                <a:latin typeface="Palatino Linotype" pitchFamily="18" charset="0"/>
                <a:ea typeface="宋体" pitchFamily="2" charset="-122"/>
              </a:rPr>
              <a:t>	</a:t>
            </a:r>
          </a:p>
          <a:p>
            <a:pPr marL="547688" indent="-438150">
              <a:lnSpc>
                <a:spcPct val="80000"/>
              </a:lnSpc>
              <a:spcBef>
                <a:spcPct val="50000"/>
              </a:spcBef>
              <a:buClrTx/>
              <a:buSzTx/>
              <a:buFontTx/>
              <a:buNone/>
              <a:defRPr/>
            </a:pPr>
            <a:r>
              <a:rPr lang="en-US" altLang="zh-CN" sz="2800" dirty="0">
                <a:latin typeface="Palatino Linotype" pitchFamily="18" charset="0"/>
                <a:ea typeface="宋体" pitchFamily="2" charset="-122"/>
              </a:rPr>
              <a:t>The t-Statistic:</a:t>
            </a:r>
          </a:p>
          <a:p>
            <a:pPr marL="547688" indent="-438150">
              <a:defRPr/>
            </a:pPr>
            <a:endParaRPr lang="en-US" altLang="zh-CN" sz="2100" dirty="0">
              <a:latin typeface="Palatino Linotype" pitchFamily="18" charset="0"/>
              <a:ea typeface="宋体" pitchFamily="2" charset="-122"/>
            </a:endParaRPr>
          </a:p>
          <a:p>
            <a:pPr marL="0" indent="0">
              <a:spcBef>
                <a:spcPts val="0"/>
              </a:spcBef>
              <a:buFont typeface="Wingdings 3" pitchFamily="18" charset="2"/>
              <a:buNone/>
              <a:defRPr/>
            </a:pPr>
            <a:r>
              <a:rPr lang="en-US" altLang="zh-CN" sz="2400" dirty="0">
                <a:latin typeface="Palatino Linotype" pitchFamily="18" charset="0"/>
                <a:ea typeface="宋体" pitchFamily="2" charset="-122"/>
              </a:rPr>
              <a:t>Where      is the </a:t>
            </a:r>
            <a:r>
              <a:rPr lang="en-US" altLang="zh-CN" sz="2400" u="sng" dirty="0">
                <a:latin typeface="Palatino Linotype" pitchFamily="18" charset="0"/>
                <a:ea typeface="宋体" pitchFamily="2" charset="-122"/>
              </a:rPr>
              <a:t>estimated standard error of the mean</a:t>
            </a:r>
            <a:r>
              <a:rPr lang="en-US" altLang="zh-CN" sz="2400" dirty="0">
                <a:latin typeface="Palatino Linotype" pitchFamily="18" charset="0"/>
                <a:ea typeface="宋体" pitchFamily="2" charset="-122"/>
              </a:rPr>
              <a:t>, used to estimate </a:t>
            </a:r>
          </a:p>
          <a:p>
            <a:pPr marL="547688" indent="-438150">
              <a:defRPr/>
            </a:pPr>
            <a:endParaRPr lang="en-US" altLang="zh-CN" sz="2400" dirty="0">
              <a:latin typeface="Palatino Linotype" pitchFamily="18" charset="0"/>
              <a:ea typeface="宋体" pitchFamily="2" charset="-122"/>
            </a:endParaRPr>
          </a:p>
        </p:txBody>
      </p:sp>
      <p:sp>
        <p:nvSpPr>
          <p:cNvPr id="1031" name="Text Box 6"/>
          <p:cNvSpPr txBox="1">
            <a:spLocks noChangeArrowheads="1"/>
          </p:cNvSpPr>
          <p:nvPr/>
        </p:nvSpPr>
        <p:spPr bwMode="auto">
          <a:xfrm>
            <a:off x="152400" y="3048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altLang="zh-CN" sz="4400" dirty="0">
                <a:solidFill>
                  <a:srgbClr val="000099"/>
                </a:solidFill>
                <a:latin typeface="Palatino Linotype" pitchFamily="18" charset="0"/>
                <a:ea typeface="Cambria Math" pitchFamily="18" charset="0"/>
                <a:cs typeface="+mj-cs"/>
              </a:rPr>
              <a:t>Assumptions</a:t>
            </a:r>
          </a:p>
        </p:txBody>
      </p:sp>
      <p:sp>
        <p:nvSpPr>
          <p:cNvPr id="103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198703432"/>
              </p:ext>
            </p:extLst>
          </p:nvPr>
        </p:nvGraphicFramePr>
        <p:xfrm>
          <a:off x="1447800" y="4419600"/>
          <a:ext cx="381000" cy="457200"/>
        </p:xfrm>
        <a:graphic>
          <a:graphicData uri="http://schemas.openxmlformats.org/presentationml/2006/ole">
            <mc:AlternateContent xmlns:mc="http://schemas.openxmlformats.org/markup-compatibility/2006">
              <mc:Choice xmlns:v="urn:schemas-microsoft-com:vml" Requires="v">
                <p:oleObj spid="_x0000_s11417" name="Equation" r:id="rId4" imgW="190440" imgH="228600" progId="Equation.DSMT4">
                  <p:embed/>
                </p:oleObj>
              </mc:Choice>
              <mc:Fallback>
                <p:oleObj name="Equation" r:id="rId4" imgW="190440" imgH="228600" progId="Equation.DSMT4">
                  <p:embed/>
                  <p:pic>
                    <p:nvPicPr>
                      <p:cNvPr id="0" name=""/>
                      <p:cNvPicPr/>
                      <p:nvPr/>
                    </p:nvPicPr>
                    <p:blipFill>
                      <a:blip r:embed="rId5"/>
                      <a:stretch>
                        <a:fillRect/>
                      </a:stretch>
                    </p:blipFill>
                    <p:spPr>
                      <a:xfrm>
                        <a:off x="1447800" y="4419600"/>
                        <a:ext cx="381000" cy="4572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822886521"/>
              </p:ext>
            </p:extLst>
          </p:nvPr>
        </p:nvGraphicFramePr>
        <p:xfrm>
          <a:off x="2057400" y="4800600"/>
          <a:ext cx="457200" cy="457200"/>
        </p:xfrm>
        <a:graphic>
          <a:graphicData uri="http://schemas.openxmlformats.org/presentationml/2006/ole">
            <mc:AlternateContent xmlns:mc="http://schemas.openxmlformats.org/markup-compatibility/2006">
              <mc:Choice xmlns:v="urn:schemas-microsoft-com:vml" Requires="v">
                <p:oleObj spid="_x0000_s11418" name="Equation" r:id="rId6" imgW="228600" imgH="228600" progId="Equation.DSMT4">
                  <p:embed/>
                </p:oleObj>
              </mc:Choice>
              <mc:Fallback>
                <p:oleObj name="Equation" r:id="rId6" imgW="228600" imgH="228600" progId="Equation.DSMT4">
                  <p:embed/>
                  <p:pic>
                    <p:nvPicPr>
                      <p:cNvPr id="0" name="Object 1"/>
                      <p:cNvPicPr>
                        <a:picLocks noChangeAspect="1" noChangeArrowheads="1"/>
                      </p:cNvPicPr>
                      <p:nvPr/>
                    </p:nvPicPr>
                    <p:blipFill>
                      <a:blip r:embed="rId7"/>
                      <a:srcRect/>
                      <a:stretch>
                        <a:fillRect/>
                      </a:stretch>
                    </p:blipFill>
                    <p:spPr bwMode="auto">
                      <a:xfrm>
                        <a:off x="2057400" y="4800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643972453"/>
              </p:ext>
            </p:extLst>
          </p:nvPr>
        </p:nvGraphicFramePr>
        <p:xfrm>
          <a:off x="3124200" y="3433011"/>
          <a:ext cx="3124200" cy="986589"/>
        </p:xfrm>
        <a:graphic>
          <a:graphicData uri="http://schemas.openxmlformats.org/presentationml/2006/ole">
            <mc:AlternateContent xmlns:mc="http://schemas.openxmlformats.org/markup-compatibility/2006">
              <mc:Choice xmlns:v="urn:schemas-microsoft-com:vml" Requires="v">
                <p:oleObj spid="_x0000_s11419" name="Equation" r:id="rId8" imgW="1447560" imgH="457200" progId="Equation.DSMT4">
                  <p:embed/>
                </p:oleObj>
              </mc:Choice>
              <mc:Fallback>
                <p:oleObj name="Equation" r:id="rId8" imgW="1447560" imgH="457200" progId="Equation.DSMT4">
                  <p:embed/>
                  <p:pic>
                    <p:nvPicPr>
                      <p:cNvPr id="0" name=""/>
                      <p:cNvPicPr/>
                      <p:nvPr/>
                    </p:nvPicPr>
                    <p:blipFill>
                      <a:blip r:embed="rId9"/>
                      <a:stretch>
                        <a:fillRect/>
                      </a:stretch>
                    </p:blipFill>
                    <p:spPr>
                      <a:xfrm>
                        <a:off x="3124200" y="3433011"/>
                        <a:ext cx="3124200" cy="986589"/>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C70ABE09-AFE8-4E31-8931-ED4F417B2D5A}" type="slidenum">
              <a:rPr lang="en-US" smtClean="0"/>
              <a:t>23</a:t>
            </a:fld>
            <a:endParaRPr lang="en-US"/>
          </a:p>
        </p:txBody>
      </p:sp>
    </p:spTree>
    <p:extLst>
      <p:ext uri="{BB962C8B-B14F-4D97-AF65-F5344CB8AC3E}">
        <p14:creationId xmlns:p14="http://schemas.microsoft.com/office/powerpoint/2010/main" val="13387328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381000" y="1295400"/>
            <a:ext cx="8305800" cy="4038600"/>
          </a:xfrm>
        </p:spPr>
        <p:txBody>
          <a:bodyPr>
            <a:normAutofit fontScale="92500" lnSpcReduction="20000"/>
          </a:bodyPr>
          <a:lstStyle/>
          <a:p>
            <a:pPr marL="547688" indent="-438150"/>
            <a:r>
              <a:rPr lang="en-US" sz="3000" i="1" dirty="0">
                <a:latin typeface="Palatino Linotype" pitchFamily="18" charset="0"/>
              </a:rPr>
              <a:t>t </a:t>
            </a:r>
            <a:r>
              <a:rPr lang="en-US" sz="3000" dirty="0">
                <a:latin typeface="Palatino Linotype" pitchFamily="18" charset="0"/>
              </a:rPr>
              <a:t>distribution is a</a:t>
            </a:r>
            <a:r>
              <a:rPr lang="en-US" sz="3000" u="sng" dirty="0">
                <a:latin typeface="Palatino Linotype" pitchFamily="18" charset="0"/>
              </a:rPr>
              <a:t> family</a:t>
            </a:r>
            <a:r>
              <a:rPr lang="en-US" sz="3000" dirty="0">
                <a:latin typeface="Palatino Linotype" pitchFamily="18" charset="0"/>
              </a:rPr>
              <a:t> of distributions, where each distribution is characterized by its </a:t>
            </a:r>
            <a:r>
              <a:rPr lang="en-US" sz="3000" u="sng" dirty="0">
                <a:latin typeface="Palatino Linotype" pitchFamily="18" charset="0"/>
              </a:rPr>
              <a:t>degrees of freedom (</a:t>
            </a:r>
            <a:r>
              <a:rPr lang="en-US" sz="3000" u="sng" dirty="0" err="1">
                <a:latin typeface="Palatino Linotype" pitchFamily="18" charset="0"/>
              </a:rPr>
              <a:t>df</a:t>
            </a:r>
            <a:r>
              <a:rPr lang="en-US" sz="3000" u="sng" dirty="0">
                <a:latin typeface="Palatino Linotype" pitchFamily="18" charset="0"/>
              </a:rPr>
              <a:t>).</a:t>
            </a:r>
            <a:endParaRPr lang="en-US" sz="3000" dirty="0">
              <a:latin typeface="Palatino Linotype" pitchFamily="18" charset="0"/>
            </a:endParaRPr>
          </a:p>
          <a:p>
            <a:pPr marL="547688" indent="-438150"/>
            <a:endParaRPr lang="en-US" altLang="zh-CN" sz="3000" dirty="0">
              <a:solidFill>
                <a:schemeClr val="tx2"/>
              </a:solidFill>
              <a:latin typeface="Palatino Linotype" pitchFamily="18" charset="0"/>
              <a:ea typeface="宋体" pitchFamily="2" charset="-122"/>
            </a:endParaRPr>
          </a:p>
          <a:p>
            <a:pPr marL="547688" indent="-438150"/>
            <a:r>
              <a:rPr lang="en-US" altLang="zh-CN" sz="3000" dirty="0">
                <a:latin typeface="Palatino Linotype" pitchFamily="18" charset="0"/>
                <a:ea typeface="宋体" pitchFamily="2" charset="-122"/>
              </a:rPr>
              <a:t>The </a:t>
            </a:r>
            <a:r>
              <a:rPr lang="en-US" altLang="zh-CN" sz="3000" dirty="0">
                <a:solidFill>
                  <a:srgbClr val="C00000"/>
                </a:solidFill>
                <a:latin typeface="Palatino Linotype" pitchFamily="18" charset="0"/>
                <a:ea typeface="宋体" pitchFamily="2" charset="-122"/>
              </a:rPr>
              <a:t>mean </a:t>
            </a:r>
            <a:r>
              <a:rPr lang="en-US" altLang="zh-CN" sz="3000" dirty="0">
                <a:latin typeface="Palatino Linotype" pitchFamily="18" charset="0"/>
                <a:ea typeface="宋体" pitchFamily="2" charset="-122"/>
              </a:rPr>
              <a:t>of the </a:t>
            </a:r>
            <a:r>
              <a:rPr lang="en-US" altLang="zh-CN" sz="3000" i="1" dirty="0">
                <a:latin typeface="Palatino Linotype" pitchFamily="18" charset="0"/>
                <a:ea typeface="宋体" pitchFamily="2" charset="-122"/>
              </a:rPr>
              <a:t>t</a:t>
            </a:r>
            <a:r>
              <a:rPr lang="en-US" altLang="zh-CN" sz="3000" dirty="0">
                <a:latin typeface="Palatino Linotype" pitchFamily="18" charset="0"/>
                <a:ea typeface="宋体" pitchFamily="2" charset="-122"/>
              </a:rPr>
              <a:t> distribution = 0.</a:t>
            </a:r>
          </a:p>
          <a:p>
            <a:pPr marL="547688" indent="-438150"/>
            <a:endParaRPr lang="en-US" altLang="zh-CN" sz="3000" dirty="0">
              <a:latin typeface="Palatino Linotype" pitchFamily="18" charset="0"/>
              <a:ea typeface="宋体" pitchFamily="2" charset="-122"/>
            </a:endParaRPr>
          </a:p>
          <a:p>
            <a:pPr marL="547688" indent="-438150"/>
            <a:r>
              <a:rPr lang="en-US" altLang="zh-CN" sz="3000" i="1" dirty="0">
                <a:latin typeface="Palatino Linotype" pitchFamily="18" charset="0"/>
                <a:ea typeface="宋体" pitchFamily="2" charset="-122"/>
              </a:rPr>
              <a:t>t</a:t>
            </a:r>
            <a:r>
              <a:rPr lang="en-US" altLang="zh-CN" sz="3000" dirty="0">
                <a:latin typeface="Palatino Linotype" pitchFamily="18" charset="0"/>
                <a:ea typeface="宋体" pitchFamily="2" charset="-122"/>
              </a:rPr>
              <a:t> distribution is </a:t>
            </a:r>
            <a:r>
              <a:rPr lang="en-US" altLang="zh-CN" sz="3000" dirty="0">
                <a:solidFill>
                  <a:srgbClr val="C00000"/>
                </a:solidFill>
                <a:latin typeface="Palatino Linotype" pitchFamily="18" charset="0"/>
                <a:ea typeface="宋体" pitchFamily="2" charset="-122"/>
              </a:rPr>
              <a:t>symmetric</a:t>
            </a:r>
            <a:r>
              <a:rPr lang="en-US" altLang="zh-CN" sz="3000" dirty="0">
                <a:solidFill>
                  <a:schemeClr val="tx2"/>
                </a:solidFill>
                <a:latin typeface="Palatino Linotype" pitchFamily="18" charset="0"/>
                <a:ea typeface="宋体" pitchFamily="2" charset="-122"/>
              </a:rPr>
              <a:t> </a:t>
            </a:r>
            <a:r>
              <a:rPr lang="en-US" altLang="zh-CN" sz="3000" dirty="0">
                <a:latin typeface="Palatino Linotype" pitchFamily="18" charset="0"/>
                <a:ea typeface="宋体" pitchFamily="2" charset="-122"/>
              </a:rPr>
              <a:t>about its mean.</a:t>
            </a:r>
          </a:p>
          <a:p>
            <a:pPr marL="547688" indent="-438150"/>
            <a:endParaRPr lang="en-US" altLang="zh-CN" sz="3000" dirty="0">
              <a:latin typeface="Palatino Linotype" pitchFamily="18" charset="0"/>
              <a:ea typeface="宋体" pitchFamily="2" charset="-122"/>
            </a:endParaRPr>
          </a:p>
          <a:p>
            <a:pPr marL="547688" indent="-438150"/>
            <a:r>
              <a:rPr lang="en-US" altLang="zh-CN" sz="3000" i="1" dirty="0">
                <a:latin typeface="Palatino Linotype" pitchFamily="18" charset="0"/>
                <a:ea typeface="宋体" pitchFamily="2" charset="-122"/>
              </a:rPr>
              <a:t>t</a:t>
            </a:r>
            <a:r>
              <a:rPr lang="en-US" altLang="zh-CN" sz="3000" dirty="0">
                <a:latin typeface="Palatino Linotype" pitchFamily="18" charset="0"/>
                <a:ea typeface="宋体" pitchFamily="2" charset="-122"/>
              </a:rPr>
              <a:t> distribution is</a:t>
            </a:r>
            <a:r>
              <a:rPr lang="en-US" altLang="zh-CN" sz="3000" dirty="0">
                <a:solidFill>
                  <a:schemeClr val="tx2"/>
                </a:solidFill>
                <a:latin typeface="Palatino Linotype" pitchFamily="18" charset="0"/>
                <a:ea typeface="宋体" pitchFamily="2" charset="-122"/>
              </a:rPr>
              <a:t> </a:t>
            </a:r>
            <a:r>
              <a:rPr lang="en-US" altLang="zh-CN" sz="3000" dirty="0" err="1">
                <a:solidFill>
                  <a:srgbClr val="C00000"/>
                </a:solidFill>
                <a:latin typeface="Palatino Linotype" pitchFamily="18" charset="0"/>
                <a:ea typeface="宋体" pitchFamily="2" charset="-122"/>
              </a:rPr>
              <a:t>unimodal</a:t>
            </a:r>
            <a:r>
              <a:rPr lang="en-US" altLang="zh-CN" sz="3000" dirty="0">
                <a:solidFill>
                  <a:srgbClr val="C00000"/>
                </a:solidFill>
                <a:latin typeface="Palatino Linotype" pitchFamily="18" charset="0"/>
                <a:ea typeface="宋体" pitchFamily="2" charset="-122"/>
              </a:rPr>
              <a:t>.</a:t>
            </a:r>
          </a:p>
          <a:p>
            <a:pPr marL="547688" indent="-438150"/>
            <a:endParaRPr lang="en-US" altLang="zh-CN" sz="1000" dirty="0">
              <a:solidFill>
                <a:srgbClr val="DB4931"/>
              </a:solidFill>
              <a:ea typeface="宋体" pitchFamily="2" charset="-122"/>
            </a:endParaRPr>
          </a:p>
        </p:txBody>
      </p:sp>
      <p:sp>
        <p:nvSpPr>
          <p:cNvPr id="28676" name="Text Box 6"/>
          <p:cNvSpPr txBox="1">
            <a:spLocks noChangeArrowheads="1"/>
          </p:cNvSpPr>
          <p:nvPr/>
        </p:nvSpPr>
        <p:spPr bwMode="auto">
          <a:xfrm>
            <a:off x="457200" y="457200"/>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altLang="zh-CN" sz="3200" dirty="0">
                <a:solidFill>
                  <a:srgbClr val="000099"/>
                </a:solidFill>
                <a:latin typeface="Palatino Linotype" pitchFamily="18" charset="0"/>
                <a:ea typeface="Cambria Math" pitchFamily="18" charset="0"/>
                <a:cs typeface="+mj-cs"/>
              </a:rPr>
              <a:t>Characteristics of Student </a:t>
            </a:r>
            <a:r>
              <a:rPr lang="en-US" altLang="zh-CN" sz="3200" i="1" dirty="0">
                <a:solidFill>
                  <a:srgbClr val="000099"/>
                </a:solidFill>
                <a:latin typeface="Palatino Linotype" pitchFamily="18" charset="0"/>
                <a:ea typeface="Cambria Math" pitchFamily="18" charset="0"/>
                <a:cs typeface="+mj-cs"/>
              </a:rPr>
              <a:t>t</a:t>
            </a:r>
            <a:r>
              <a:rPr lang="en-US" altLang="zh-CN" sz="3200" dirty="0">
                <a:solidFill>
                  <a:srgbClr val="000099"/>
                </a:solidFill>
                <a:latin typeface="Palatino Linotype" pitchFamily="18" charset="0"/>
                <a:ea typeface="Cambria Math" pitchFamily="18" charset="0"/>
                <a:cs typeface="+mj-cs"/>
              </a:rPr>
              <a:t> Distribution</a:t>
            </a:r>
          </a:p>
        </p:txBody>
      </p:sp>
      <p:sp>
        <p:nvSpPr>
          <p:cNvPr id="2867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fld id="{C70ABE09-AFE8-4E31-8931-ED4F417B2D5A}" type="slidenum">
              <a:rPr lang="en-US" smtClean="0"/>
              <a:t>24</a:t>
            </a:fld>
            <a:endParaRPr lang="en-US"/>
          </a:p>
        </p:txBody>
      </p:sp>
    </p:spTree>
    <p:extLst>
      <p:ext uri="{BB962C8B-B14F-4D97-AF65-F5344CB8AC3E}">
        <p14:creationId xmlns:p14="http://schemas.microsoft.com/office/powerpoint/2010/main" val="380769214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4294967295"/>
          </p:nvPr>
        </p:nvSpPr>
        <p:spPr>
          <a:xfrm>
            <a:off x="381000" y="1295400"/>
            <a:ext cx="8382000" cy="4724400"/>
          </a:xfrm>
        </p:spPr>
        <p:txBody>
          <a:bodyPr/>
          <a:lstStyle/>
          <a:p>
            <a:pPr marL="547688" indent="-438150"/>
            <a:r>
              <a:rPr lang="en-US" altLang="zh-CN" sz="2800" i="1" dirty="0">
                <a:latin typeface="Palatino Linotype" pitchFamily="18" charset="0"/>
                <a:ea typeface="宋体" pitchFamily="2" charset="-122"/>
              </a:rPr>
              <a:t>t</a:t>
            </a:r>
            <a:r>
              <a:rPr lang="en-US" altLang="zh-CN" sz="2800" dirty="0">
                <a:latin typeface="Palatino Linotype" pitchFamily="18" charset="0"/>
                <a:ea typeface="宋体" pitchFamily="2" charset="-122"/>
              </a:rPr>
              <a:t> distribution has lower peak and fatter tail than the normal distribution (implies larger or more extreme critical value for </a:t>
            </a:r>
            <a:r>
              <a:rPr lang="en-US" altLang="zh-CN" sz="2800" i="1" dirty="0">
                <a:latin typeface="Palatino Linotype" pitchFamily="18" charset="0"/>
                <a:ea typeface="宋体" pitchFamily="2" charset="-122"/>
              </a:rPr>
              <a:t>t</a:t>
            </a:r>
            <a:r>
              <a:rPr lang="en-US" altLang="zh-CN" sz="2800" dirty="0">
                <a:latin typeface="Palatino Linotype" pitchFamily="18" charset="0"/>
                <a:ea typeface="宋体" pitchFamily="2" charset="-122"/>
              </a:rPr>
              <a:t> as compared to Z)</a:t>
            </a:r>
          </a:p>
          <a:p>
            <a:pPr marL="547688" indent="-438150"/>
            <a:endParaRPr lang="en-US" altLang="zh-CN" sz="400" dirty="0">
              <a:solidFill>
                <a:schemeClr val="tx2"/>
              </a:solidFill>
              <a:latin typeface="Palatino Linotype" pitchFamily="18" charset="0"/>
              <a:ea typeface="宋体" pitchFamily="2" charset="-122"/>
            </a:endParaRPr>
          </a:p>
          <a:p>
            <a:pPr marL="547688" indent="-438150"/>
            <a:r>
              <a:rPr lang="en-US" altLang="zh-CN" sz="2800" i="1" dirty="0">
                <a:latin typeface="Palatino Linotype" pitchFamily="18" charset="0"/>
                <a:ea typeface="宋体" pitchFamily="2" charset="-122"/>
              </a:rPr>
              <a:t>t</a:t>
            </a:r>
            <a:r>
              <a:rPr lang="en-US" altLang="zh-CN" sz="2800" dirty="0">
                <a:latin typeface="Palatino Linotype" pitchFamily="18" charset="0"/>
                <a:ea typeface="宋体" pitchFamily="2" charset="-122"/>
              </a:rPr>
              <a:t> distribution is a family of distributions, each distribution is </a:t>
            </a:r>
            <a:r>
              <a:rPr lang="en-US" altLang="zh-CN" sz="2800" dirty="0">
                <a:solidFill>
                  <a:srgbClr val="C00000"/>
                </a:solidFill>
                <a:latin typeface="Palatino Linotype" pitchFamily="18" charset="0"/>
                <a:ea typeface="宋体" pitchFamily="2" charset="-122"/>
              </a:rPr>
              <a:t>characterized</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by its </a:t>
            </a:r>
            <a:r>
              <a:rPr lang="en-US" altLang="zh-CN" sz="2800" dirty="0">
                <a:solidFill>
                  <a:srgbClr val="C00000"/>
                </a:solidFill>
                <a:latin typeface="Palatino Linotype" pitchFamily="18" charset="0"/>
                <a:ea typeface="宋体" pitchFamily="2" charset="-122"/>
              </a:rPr>
              <a:t>degrees of freedom (</a:t>
            </a:r>
            <a:r>
              <a:rPr lang="en-US" altLang="zh-CN" sz="2800" dirty="0" err="1">
                <a:solidFill>
                  <a:srgbClr val="C00000"/>
                </a:solidFill>
                <a:latin typeface="Palatino Linotype" pitchFamily="18" charset="0"/>
                <a:ea typeface="宋体" pitchFamily="2" charset="-122"/>
              </a:rPr>
              <a:t>df</a:t>
            </a:r>
            <a:r>
              <a:rPr lang="en-US" altLang="zh-CN" sz="2800" dirty="0">
                <a:solidFill>
                  <a:srgbClr val="C00000"/>
                </a:solidFill>
                <a:latin typeface="Palatino Linotype" pitchFamily="18" charset="0"/>
                <a:ea typeface="宋体" pitchFamily="2" charset="-122"/>
              </a:rPr>
              <a:t>)</a:t>
            </a:r>
            <a:r>
              <a:rPr lang="en-US" altLang="zh-CN" sz="2800" dirty="0">
                <a:solidFill>
                  <a:schemeClr val="tx2"/>
                </a:solidFill>
                <a:latin typeface="Palatino Linotype" pitchFamily="18" charset="0"/>
                <a:ea typeface="宋体" pitchFamily="2" charset="-122"/>
              </a:rPr>
              <a:t>.</a:t>
            </a:r>
          </a:p>
          <a:p>
            <a:pPr marL="547688" indent="-438150"/>
            <a:endParaRPr lang="en-US" altLang="zh-CN" sz="400" dirty="0">
              <a:solidFill>
                <a:schemeClr val="tx2"/>
              </a:solidFill>
              <a:latin typeface="Palatino Linotype" pitchFamily="18" charset="0"/>
              <a:ea typeface="宋体" pitchFamily="2" charset="-122"/>
            </a:endParaRPr>
          </a:p>
          <a:p>
            <a:pPr marL="547688" indent="-438150"/>
            <a:r>
              <a:rPr lang="en-US" altLang="zh-CN" sz="2800" dirty="0">
                <a:latin typeface="Palatino Linotype" pitchFamily="18" charset="0"/>
                <a:ea typeface="宋体" pitchFamily="2" charset="-122"/>
              </a:rPr>
              <a:t>As the sample size increases, </a:t>
            </a:r>
            <a:r>
              <a:rPr lang="en-US" altLang="zh-CN" sz="2800" i="1" dirty="0">
                <a:latin typeface="Palatino Linotype" pitchFamily="18" charset="0"/>
                <a:ea typeface="宋体" pitchFamily="2" charset="-122"/>
              </a:rPr>
              <a:t>t</a:t>
            </a:r>
            <a:r>
              <a:rPr lang="en-US" altLang="zh-CN" sz="2800" dirty="0">
                <a:latin typeface="Palatino Linotype" pitchFamily="18" charset="0"/>
                <a:ea typeface="宋体" pitchFamily="2" charset="-122"/>
              </a:rPr>
              <a:t> distribution approaches the standard normal distribution. When n          , t distribution </a:t>
            </a:r>
            <a:r>
              <a:rPr lang="en-US" altLang="zh-CN" sz="2800" dirty="0">
                <a:latin typeface="Palatino Linotype" pitchFamily="18" charset="0"/>
                <a:ea typeface="宋体" pitchFamily="2" charset="-122"/>
                <a:sym typeface="Wingdings" pitchFamily="2" charset="2"/>
              </a:rPr>
              <a:t></a:t>
            </a:r>
            <a:r>
              <a:rPr lang="en-US" altLang="zh-CN" sz="2800" dirty="0">
                <a:latin typeface="Palatino Linotype" pitchFamily="18" charset="0"/>
                <a:ea typeface="宋体" pitchFamily="2" charset="-122"/>
              </a:rPr>
              <a:t> Z distribution. </a:t>
            </a:r>
          </a:p>
        </p:txBody>
      </p:sp>
      <p:sp>
        <p:nvSpPr>
          <p:cNvPr id="2053" name="Text Box 6"/>
          <p:cNvSpPr txBox="1">
            <a:spLocks noChangeArrowheads="1"/>
          </p:cNvSpPr>
          <p:nvPr/>
        </p:nvSpPr>
        <p:spPr bwMode="auto">
          <a:xfrm>
            <a:off x="228600" y="381000"/>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altLang="zh-CN" sz="3200" dirty="0">
                <a:solidFill>
                  <a:srgbClr val="000099"/>
                </a:solidFill>
                <a:latin typeface="Palatino Linotype" pitchFamily="18" charset="0"/>
                <a:ea typeface="Cambria Math" pitchFamily="18" charset="0"/>
                <a:cs typeface="+mj-cs"/>
              </a:rPr>
              <a:t>Characteristics of Student </a:t>
            </a:r>
            <a:r>
              <a:rPr lang="en-US" altLang="zh-CN" sz="3200" i="1" dirty="0">
                <a:solidFill>
                  <a:srgbClr val="000099"/>
                </a:solidFill>
                <a:latin typeface="Palatino Linotype" pitchFamily="18" charset="0"/>
                <a:ea typeface="Cambria Math" pitchFamily="18" charset="0"/>
                <a:cs typeface="+mj-cs"/>
              </a:rPr>
              <a:t>t</a:t>
            </a:r>
            <a:r>
              <a:rPr lang="en-US" altLang="zh-CN" sz="3200" dirty="0">
                <a:solidFill>
                  <a:srgbClr val="000099"/>
                </a:solidFill>
                <a:latin typeface="Palatino Linotype" pitchFamily="18" charset="0"/>
                <a:ea typeface="Cambria Math" pitchFamily="18" charset="0"/>
                <a:cs typeface="+mj-cs"/>
              </a:rPr>
              <a:t> Distribution</a:t>
            </a:r>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055" name="Rectangle 7"/>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050" name="Object 6"/>
          <p:cNvGraphicFramePr>
            <a:graphicFrameLocks noChangeAspect="1"/>
          </p:cNvGraphicFramePr>
          <p:nvPr>
            <p:extLst>
              <p:ext uri="{D42A27DB-BD31-4B8C-83A1-F6EECF244321}">
                <p14:modId xmlns:p14="http://schemas.microsoft.com/office/powerpoint/2010/main" val="3407269047"/>
              </p:ext>
            </p:extLst>
          </p:nvPr>
        </p:nvGraphicFramePr>
        <p:xfrm>
          <a:off x="2209800" y="5160962"/>
          <a:ext cx="914400" cy="325438"/>
        </p:xfrm>
        <a:graphic>
          <a:graphicData uri="http://schemas.openxmlformats.org/presentationml/2006/ole">
            <mc:AlternateContent xmlns:mc="http://schemas.openxmlformats.org/markup-compatibility/2006">
              <mc:Choice xmlns:v="urn:schemas-microsoft-com:vml" Requires="v">
                <p:oleObj spid="_x0000_s12339" name="Equation" r:id="rId4" imgW="431613" imgH="152334" progId="Equation.3">
                  <p:embed/>
                </p:oleObj>
              </mc:Choice>
              <mc:Fallback>
                <p:oleObj name="Equation" r:id="rId4" imgW="431613" imgH="15233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5160962"/>
                        <a:ext cx="914400"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70ABE09-AFE8-4E31-8931-ED4F417B2D5A}" type="slidenum">
              <a:rPr lang="en-US" smtClean="0"/>
              <a:t>25</a:t>
            </a:fld>
            <a:endParaRPr lang="en-US"/>
          </a:p>
        </p:txBody>
      </p:sp>
    </p:spTree>
    <p:extLst>
      <p:ext uri="{BB962C8B-B14F-4D97-AF65-F5344CB8AC3E}">
        <p14:creationId xmlns:p14="http://schemas.microsoft.com/office/powerpoint/2010/main" val="52633036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381000" y="1066800"/>
            <a:ext cx="8458200" cy="5410200"/>
          </a:xfrm>
        </p:spPr>
        <p:txBody>
          <a:bodyPr>
            <a:normAutofit/>
          </a:bodyPr>
          <a:lstStyle/>
          <a:p>
            <a:pPr marL="547688" indent="-438150"/>
            <a:endParaRPr lang="en-US" altLang="zh-CN" sz="2500" dirty="0">
              <a:solidFill>
                <a:schemeClr val="tx2"/>
              </a:solidFill>
              <a:latin typeface="Arial" charset="0"/>
              <a:ea typeface="宋体" pitchFamily="2" charset="-122"/>
            </a:endParaRPr>
          </a:p>
          <a:p>
            <a:pPr marL="547688" indent="-438150"/>
            <a:endParaRPr lang="en-US" altLang="zh-CN" sz="2500" dirty="0">
              <a:solidFill>
                <a:schemeClr val="tx2"/>
              </a:solidFill>
              <a:latin typeface="Arial" charset="0"/>
              <a:ea typeface="宋体" pitchFamily="2" charset="-122"/>
            </a:endParaRPr>
          </a:p>
          <a:p>
            <a:pPr marL="547688" indent="-438150"/>
            <a:endParaRPr lang="en-US" altLang="zh-CN" sz="2500" dirty="0">
              <a:solidFill>
                <a:schemeClr val="tx2"/>
              </a:solidFill>
              <a:latin typeface="Arial" charset="0"/>
              <a:ea typeface="宋体" pitchFamily="2" charset="-122"/>
            </a:endParaRPr>
          </a:p>
          <a:p>
            <a:pPr marL="547688" indent="-438150"/>
            <a:endParaRPr lang="en-US" altLang="zh-CN" sz="2500" dirty="0">
              <a:solidFill>
                <a:schemeClr val="tx2"/>
              </a:solidFill>
              <a:latin typeface="Arial" charset="0"/>
              <a:ea typeface="宋体" pitchFamily="2" charset="-122"/>
            </a:endParaRPr>
          </a:p>
          <a:p>
            <a:pPr marL="547688" indent="-438150"/>
            <a:endParaRPr lang="en-US" altLang="zh-CN" sz="2500" dirty="0">
              <a:solidFill>
                <a:schemeClr val="tx2"/>
              </a:solidFill>
              <a:latin typeface="Arial" charset="0"/>
              <a:ea typeface="宋体" pitchFamily="2" charset="-122"/>
            </a:endParaRPr>
          </a:p>
          <a:p>
            <a:pPr marL="547688" indent="-438150"/>
            <a:endParaRPr lang="en-US" altLang="zh-CN" sz="2400" dirty="0">
              <a:solidFill>
                <a:schemeClr val="tx2"/>
              </a:solidFill>
              <a:latin typeface="Bookman Old Style" pitchFamily="18" charset="0"/>
              <a:ea typeface="宋体" pitchFamily="2" charset="-122"/>
            </a:endParaRPr>
          </a:p>
          <a:p>
            <a:pPr marL="547688" indent="-438150"/>
            <a:endParaRPr lang="en-US" altLang="zh-CN" sz="2400" dirty="0">
              <a:solidFill>
                <a:schemeClr val="tx2"/>
              </a:solidFill>
              <a:latin typeface="Bookman Old Style" pitchFamily="18" charset="0"/>
              <a:ea typeface="宋体" pitchFamily="2" charset="-122"/>
            </a:endParaRPr>
          </a:p>
          <a:p>
            <a:pPr marL="547688" indent="-438150"/>
            <a:endParaRPr lang="en-US" altLang="zh-CN" sz="2400" dirty="0">
              <a:solidFill>
                <a:schemeClr val="tx2"/>
              </a:solidFill>
              <a:latin typeface="Bookman Old Style" pitchFamily="18" charset="0"/>
              <a:ea typeface="宋体" pitchFamily="2" charset="-122"/>
            </a:endParaRPr>
          </a:p>
          <a:p>
            <a:pPr marL="547688" indent="-438150"/>
            <a:endParaRPr lang="en-US" altLang="zh-CN" sz="2400" dirty="0">
              <a:solidFill>
                <a:schemeClr val="tx2"/>
              </a:solidFill>
              <a:latin typeface="Bookman Old Style" pitchFamily="18" charset="0"/>
              <a:ea typeface="宋体" pitchFamily="2" charset="-122"/>
            </a:endParaRPr>
          </a:p>
          <a:p>
            <a:pPr marL="547688" indent="-438150"/>
            <a:r>
              <a:rPr lang="en-US" altLang="zh-CN" sz="2400" dirty="0" err="1">
                <a:latin typeface="Palatino Linotype" pitchFamily="18" charset="0"/>
                <a:ea typeface="宋体" pitchFamily="2" charset="-122"/>
              </a:rPr>
              <a:t>df</a:t>
            </a:r>
            <a:r>
              <a:rPr lang="en-US" altLang="zh-CN" sz="2400" dirty="0">
                <a:latin typeface="Palatino Linotype" pitchFamily="18" charset="0"/>
                <a:ea typeface="宋体" pitchFamily="2" charset="-122"/>
              </a:rPr>
              <a:t> corresponds to the </a:t>
            </a:r>
            <a:r>
              <a:rPr lang="en-US" altLang="zh-CN" sz="2400" dirty="0">
                <a:solidFill>
                  <a:srgbClr val="C00000"/>
                </a:solidFill>
                <a:latin typeface="Palatino Linotype" pitchFamily="18" charset="0"/>
                <a:ea typeface="宋体" pitchFamily="2" charset="-122"/>
              </a:rPr>
              <a:t># of observations that are completely free to vary</a:t>
            </a:r>
          </a:p>
          <a:p>
            <a:pPr marL="547688" indent="-438150">
              <a:buFont typeface="Wingdings 3" pitchFamily="18" charset="2"/>
              <a:buNone/>
            </a:pPr>
            <a:r>
              <a:rPr lang="en-US" altLang="zh-CN" sz="2400" dirty="0">
                <a:solidFill>
                  <a:schemeClr val="tx2"/>
                </a:solidFill>
                <a:latin typeface="Palatino Linotype" pitchFamily="18" charset="0"/>
                <a:ea typeface="宋体" pitchFamily="2" charset="-122"/>
              </a:rPr>
              <a:t>	</a:t>
            </a:r>
            <a:r>
              <a:rPr lang="en-US" altLang="zh-CN" sz="2400" dirty="0" err="1">
                <a:solidFill>
                  <a:srgbClr val="C00000"/>
                </a:solidFill>
                <a:latin typeface="Palatino Linotype" pitchFamily="18" charset="0"/>
                <a:ea typeface="宋体" pitchFamily="2" charset="-122"/>
              </a:rPr>
              <a:t>df</a:t>
            </a:r>
            <a:r>
              <a:rPr lang="en-US" altLang="zh-CN" sz="2400" dirty="0">
                <a:solidFill>
                  <a:srgbClr val="C00000"/>
                </a:solidFill>
                <a:latin typeface="Palatino Linotype" pitchFamily="18" charset="0"/>
                <a:ea typeface="宋体" pitchFamily="2" charset="-122"/>
              </a:rPr>
              <a:t> = n – 1</a:t>
            </a:r>
          </a:p>
        </p:txBody>
      </p:sp>
      <p:sp>
        <p:nvSpPr>
          <p:cNvPr id="29700" name="Text Box 6"/>
          <p:cNvSpPr txBox="1">
            <a:spLocks noChangeArrowheads="1"/>
          </p:cNvSpPr>
          <p:nvPr/>
        </p:nvSpPr>
        <p:spPr bwMode="auto">
          <a:xfrm>
            <a:off x="457200" y="2286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altLang="zh-CN" sz="4000" dirty="0">
                <a:solidFill>
                  <a:srgbClr val="000099"/>
                </a:solidFill>
                <a:latin typeface="Palatino Linotype" pitchFamily="18" charset="0"/>
                <a:ea typeface="Cambria Math" pitchFamily="18" charset="0"/>
                <a:cs typeface="+mj-cs"/>
              </a:rPr>
              <a:t>Degrees of Freedom (</a:t>
            </a:r>
            <a:r>
              <a:rPr lang="en-US" altLang="zh-CN" sz="4000" dirty="0" err="1">
                <a:solidFill>
                  <a:srgbClr val="000099"/>
                </a:solidFill>
                <a:latin typeface="Palatino Linotype" pitchFamily="18" charset="0"/>
                <a:ea typeface="Cambria Math" pitchFamily="18" charset="0"/>
                <a:cs typeface="+mj-cs"/>
              </a:rPr>
              <a:t>df</a:t>
            </a:r>
            <a:r>
              <a:rPr lang="en-US" altLang="zh-CN" sz="4000" dirty="0">
                <a:solidFill>
                  <a:srgbClr val="000099"/>
                </a:solidFill>
                <a:latin typeface="Palatino Linotype" pitchFamily="18" charset="0"/>
                <a:ea typeface="Cambria Math" pitchFamily="18" charset="0"/>
                <a:cs typeface="+mj-cs"/>
              </a:rPr>
              <a:t>)</a:t>
            </a:r>
          </a:p>
        </p:txBody>
      </p:sp>
      <p:sp>
        <p:nvSpPr>
          <p:cNvPr id="2970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9702" name="Rectangle 6"/>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8" name="Picture 2"/>
          <p:cNvPicPr>
            <a:picLocks noChangeAspect="1" noChangeArrowheads="1"/>
          </p:cNvPicPr>
          <p:nvPr/>
        </p:nvPicPr>
        <p:blipFill>
          <a:blip r:embed="rId3" cstate="print"/>
          <a:srcRect/>
          <a:stretch>
            <a:fillRect/>
          </a:stretch>
        </p:blipFill>
        <p:spPr>
          <a:xfrm>
            <a:off x="1905000" y="598707"/>
            <a:ext cx="4263232" cy="4572000"/>
          </a:xfrm>
          <a:prstGeom prst="rect">
            <a:avLst/>
          </a:prstGeom>
          <a:noFill/>
          <a:ln/>
        </p:spPr>
      </p:pic>
      <p:sp>
        <p:nvSpPr>
          <p:cNvPr id="2" name="Slide Number Placeholder 1"/>
          <p:cNvSpPr>
            <a:spLocks noGrp="1"/>
          </p:cNvSpPr>
          <p:nvPr>
            <p:ph type="sldNum" sz="quarter" idx="12"/>
          </p:nvPr>
        </p:nvSpPr>
        <p:spPr/>
        <p:txBody>
          <a:bodyPr/>
          <a:lstStyle/>
          <a:p>
            <a:fld id="{C70ABE09-AFE8-4E31-8931-ED4F417B2D5A}" type="slidenum">
              <a:rPr lang="en-US" smtClean="0"/>
              <a:t>26</a:t>
            </a:fld>
            <a:endParaRPr lang="en-US"/>
          </a:p>
        </p:txBody>
      </p:sp>
    </p:spTree>
    <p:extLst>
      <p:ext uri="{BB962C8B-B14F-4D97-AF65-F5344CB8AC3E}">
        <p14:creationId xmlns:p14="http://schemas.microsoft.com/office/powerpoint/2010/main" val="211585475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3"/>
          <p:cNvSpPr>
            <a:spLocks noGrp="1" noChangeArrowheads="1"/>
          </p:cNvSpPr>
          <p:nvPr>
            <p:ph type="body" idx="4294967295"/>
          </p:nvPr>
        </p:nvSpPr>
        <p:spPr>
          <a:xfrm>
            <a:off x="327025" y="1752600"/>
            <a:ext cx="8305800" cy="2895600"/>
          </a:xfrm>
        </p:spPr>
        <p:txBody>
          <a:bodyPr>
            <a:normAutofit/>
          </a:bodyPr>
          <a:lstStyle/>
          <a:p>
            <a:pPr marL="109538" indent="0">
              <a:buNone/>
              <a:defRPr/>
            </a:pPr>
            <a:endParaRPr lang="en-US" altLang="zh-CN" sz="1000" dirty="0">
              <a:latin typeface="Palatino Linotype" pitchFamily="18" charset="0"/>
              <a:ea typeface="宋体" pitchFamily="2" charset="-122"/>
            </a:endParaRPr>
          </a:p>
          <a:p>
            <a:pPr marL="547688" indent="-438150">
              <a:defRPr/>
            </a:pPr>
            <a:r>
              <a:rPr lang="en-US" altLang="zh-CN" sz="2800" dirty="0">
                <a:latin typeface="Palatino Linotype" pitchFamily="18" charset="0"/>
                <a:ea typeface="宋体" pitchFamily="2" charset="-122"/>
              </a:rPr>
              <a:t>To use the table, we need to know</a:t>
            </a:r>
          </a:p>
          <a:p>
            <a:pPr marL="857250" lvl="1" indent="-400050">
              <a:defRPr/>
            </a:pPr>
            <a:r>
              <a:rPr lang="en-US" altLang="zh-CN" sz="2800" dirty="0">
                <a:solidFill>
                  <a:srgbClr val="C00000"/>
                </a:solidFill>
                <a:effectLst>
                  <a:outerShdw blurRad="38100" dist="38100" dir="2700000" algn="tl">
                    <a:srgbClr val="C0C0C0"/>
                  </a:outerShdw>
                </a:effectLst>
                <a:latin typeface="Palatino Linotype" pitchFamily="18" charset="0"/>
                <a:ea typeface="宋体" pitchFamily="2" charset="-122"/>
              </a:rPr>
              <a:t>df</a:t>
            </a:r>
          </a:p>
          <a:p>
            <a:pPr marL="857250" lvl="1" indent="-400050">
              <a:defRPr/>
            </a:pPr>
            <a:r>
              <a:rPr lang="en-US" altLang="zh-CN" sz="2800" dirty="0">
                <a:solidFill>
                  <a:srgbClr val="C00000"/>
                </a:solidFill>
                <a:latin typeface="Palatino Linotype" pitchFamily="18" charset="0"/>
                <a:ea typeface="宋体" pitchFamily="2" charset="-122"/>
              </a:rPr>
              <a:t>Level of significance</a:t>
            </a:r>
          </a:p>
          <a:p>
            <a:pPr marL="857250" lvl="1" indent="-400050">
              <a:defRPr/>
            </a:pPr>
            <a:r>
              <a:rPr lang="en-US" altLang="zh-CN" dirty="0">
                <a:solidFill>
                  <a:srgbClr val="C00000"/>
                </a:solidFill>
                <a:latin typeface="Palatino Linotype" pitchFamily="18" charset="0"/>
                <a:ea typeface="宋体" pitchFamily="2" charset="-122"/>
              </a:rPr>
              <a:t>One-tail or two-tail test</a:t>
            </a:r>
            <a:endParaRPr lang="en-US" altLang="zh-CN" sz="2800" dirty="0">
              <a:solidFill>
                <a:srgbClr val="C00000"/>
              </a:solidFill>
              <a:latin typeface="Palatino Linotype" pitchFamily="18" charset="0"/>
              <a:ea typeface="宋体" pitchFamily="2" charset="-122"/>
            </a:endParaRPr>
          </a:p>
          <a:p>
            <a:pPr marL="857250" lvl="1" indent="-400050">
              <a:defRPr/>
            </a:pPr>
            <a:endParaRPr lang="en-US" altLang="zh-CN" sz="2800" dirty="0">
              <a:solidFill>
                <a:srgbClr val="C00000"/>
              </a:solidFill>
              <a:latin typeface="Palatino Linotype" pitchFamily="18" charset="0"/>
              <a:ea typeface="宋体" pitchFamily="2" charset="-122"/>
            </a:endParaRPr>
          </a:p>
        </p:txBody>
      </p:sp>
      <p:sp>
        <p:nvSpPr>
          <p:cNvPr id="30724" name="Text Box 6"/>
          <p:cNvSpPr txBox="1">
            <a:spLocks noChangeArrowheads="1"/>
          </p:cNvSpPr>
          <p:nvPr/>
        </p:nvSpPr>
        <p:spPr bwMode="auto">
          <a:xfrm>
            <a:off x="457200" y="2286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altLang="zh-CN" sz="3600" dirty="0">
                <a:solidFill>
                  <a:srgbClr val="000099"/>
                </a:solidFill>
                <a:latin typeface="Palatino Linotype" pitchFamily="18" charset="0"/>
                <a:ea typeface="Cambria Math" pitchFamily="18" charset="0"/>
                <a:cs typeface="+mj-cs"/>
              </a:rPr>
              <a:t>Finding Critical Values Under the t Distribution (</a:t>
            </a:r>
            <a:r>
              <a:rPr lang="en-US" altLang="zh-CN" sz="3600" dirty="0" err="1">
                <a:solidFill>
                  <a:srgbClr val="000099"/>
                </a:solidFill>
                <a:latin typeface="Palatino Linotype" pitchFamily="18" charset="0"/>
                <a:ea typeface="Cambria Math" pitchFamily="18" charset="0"/>
                <a:cs typeface="+mj-cs"/>
              </a:rPr>
              <a:t>tcrit</a:t>
            </a:r>
            <a:r>
              <a:rPr lang="en-US" altLang="zh-CN" sz="3600" dirty="0">
                <a:solidFill>
                  <a:srgbClr val="000099"/>
                </a:solidFill>
                <a:latin typeface="Palatino Linotype" pitchFamily="18" charset="0"/>
                <a:ea typeface="Cambria Math" pitchFamily="18" charset="0"/>
                <a:cs typeface="+mj-cs"/>
              </a:rPr>
              <a:t>.)</a:t>
            </a:r>
          </a:p>
        </p:txBody>
      </p:sp>
      <p:sp>
        <p:nvSpPr>
          <p:cNvPr id="30725"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6" name="Rectangle 6"/>
          <p:cNvSpPr>
            <a:spLocks noChangeArrowheads="1"/>
          </p:cNvSpPr>
          <p:nvPr/>
        </p:nvSpPr>
        <p:spPr bwMode="auto">
          <a:xfrm>
            <a:off x="288114" y="4077972"/>
            <a:ext cx="86423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r>
              <a:rPr lang="en-US" sz="2400" b="0" dirty="0">
                <a:solidFill>
                  <a:schemeClr val="tx1"/>
                </a:solidFill>
                <a:latin typeface="Palatino Linotype" pitchFamily="18" charset="0"/>
              </a:rPr>
              <a:t>(if the proper </a:t>
            </a:r>
            <a:r>
              <a:rPr lang="en-US" sz="2400" b="0" dirty="0" err="1">
                <a:solidFill>
                  <a:schemeClr val="tx1"/>
                </a:solidFill>
                <a:latin typeface="Palatino Linotype" pitchFamily="18" charset="0"/>
              </a:rPr>
              <a:t>df</a:t>
            </a:r>
            <a:r>
              <a:rPr lang="en-US" sz="2400" b="0" dirty="0">
                <a:solidFill>
                  <a:schemeClr val="tx1"/>
                </a:solidFill>
                <a:latin typeface="Palatino Linotype" pitchFamily="18" charset="0"/>
              </a:rPr>
              <a:t> is not listed in the table, choose the next LOWEST </a:t>
            </a:r>
            <a:r>
              <a:rPr lang="en-US" sz="2400" b="0" dirty="0" err="1">
                <a:solidFill>
                  <a:schemeClr val="tx1"/>
                </a:solidFill>
                <a:latin typeface="Palatino Linotype" pitchFamily="18" charset="0"/>
              </a:rPr>
              <a:t>df</a:t>
            </a:r>
            <a:r>
              <a:rPr lang="en-US" sz="2400" b="0" dirty="0">
                <a:solidFill>
                  <a:schemeClr val="tx1"/>
                </a:solidFill>
                <a:latin typeface="Palatino Linotype" pitchFamily="18" charset="0"/>
              </a:rPr>
              <a:t> in the table to get </a:t>
            </a:r>
            <a:r>
              <a:rPr lang="en-US" sz="2400" b="0" dirty="0" err="1">
                <a:solidFill>
                  <a:schemeClr val="tx1"/>
                </a:solidFill>
                <a:latin typeface="Palatino Linotype" pitchFamily="18" charset="0"/>
              </a:rPr>
              <a:t>t</a:t>
            </a:r>
            <a:r>
              <a:rPr lang="en-US" sz="2400" b="0" baseline="-25000" dirty="0" err="1">
                <a:solidFill>
                  <a:schemeClr val="tx1"/>
                </a:solidFill>
                <a:latin typeface="Palatino Linotype" pitchFamily="18" charset="0"/>
              </a:rPr>
              <a:t>crit</a:t>
            </a:r>
            <a:r>
              <a:rPr lang="en-US" sz="2400" b="0" dirty="0">
                <a:solidFill>
                  <a:schemeClr val="tx1"/>
                </a:solidFill>
                <a:latin typeface="Palatino Linotype" pitchFamily="18" charset="0"/>
              </a:rPr>
              <a:t>.)</a:t>
            </a:r>
          </a:p>
        </p:txBody>
      </p:sp>
      <p:sp>
        <p:nvSpPr>
          <p:cNvPr id="2" name="Slide Number Placeholder 1"/>
          <p:cNvSpPr>
            <a:spLocks noGrp="1"/>
          </p:cNvSpPr>
          <p:nvPr>
            <p:ph type="sldNum" sz="quarter" idx="12"/>
          </p:nvPr>
        </p:nvSpPr>
        <p:spPr/>
        <p:txBody>
          <a:bodyPr/>
          <a:lstStyle/>
          <a:p>
            <a:fld id="{C70ABE09-AFE8-4E31-8931-ED4F417B2D5A}" type="slidenum">
              <a:rPr lang="en-US" smtClean="0"/>
              <a:t>27</a:t>
            </a:fld>
            <a:endParaRPr lang="en-US"/>
          </a:p>
        </p:txBody>
      </p:sp>
    </p:spTree>
    <p:extLst>
      <p:ext uri="{BB962C8B-B14F-4D97-AF65-F5344CB8AC3E}">
        <p14:creationId xmlns:p14="http://schemas.microsoft.com/office/powerpoint/2010/main" val="268615847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381000" y="1371600"/>
            <a:ext cx="8305800" cy="2362200"/>
          </a:xfrm>
        </p:spPr>
        <p:txBody>
          <a:bodyPr>
            <a:normAutofit lnSpcReduction="10000"/>
          </a:bodyPr>
          <a:lstStyle/>
          <a:p>
            <a:pPr marL="623888" indent="-514350"/>
            <a:r>
              <a:rPr lang="en-US" altLang="zh-CN" sz="2800" dirty="0">
                <a:latin typeface="Palatino Linotype" pitchFamily="18" charset="0"/>
                <a:ea typeface="宋体" pitchFamily="2" charset="-122"/>
              </a:rPr>
              <a:t>Exercise for finding critical values for use in the 1-sample t-test:</a:t>
            </a:r>
          </a:p>
          <a:p>
            <a:pPr marL="623888" indent="-514350">
              <a:buFont typeface="Wingdings 3" pitchFamily="18" charset="2"/>
              <a:buNone/>
            </a:pPr>
            <a:endParaRPr lang="en-US" altLang="zh-CN" sz="2800" dirty="0">
              <a:latin typeface="Palatino Linotype" pitchFamily="18" charset="0"/>
              <a:ea typeface="宋体" pitchFamily="2" charset="-122"/>
            </a:endParaRPr>
          </a:p>
          <a:p>
            <a:pPr marL="895350" lvl="1" indent="-438150">
              <a:buFont typeface="Verdana" pitchFamily="34" charset="0"/>
              <a:buAutoNum type="arabicPeriod"/>
            </a:pPr>
            <a:r>
              <a:rPr lang="en-US" altLang="zh-CN" sz="2800" dirty="0">
                <a:latin typeface="Palatino Linotype" pitchFamily="18" charset="0"/>
                <a:ea typeface="宋体" pitchFamily="2" charset="-122"/>
              </a:rPr>
              <a:t>for n = 45, </a:t>
            </a:r>
            <a:r>
              <a:rPr lang="en-US" altLang="zh-CN" sz="2800" dirty="0" err="1">
                <a:latin typeface="Palatino Linotype" pitchFamily="18" charset="0"/>
                <a:ea typeface="宋体" pitchFamily="2" charset="-122"/>
              </a:rPr>
              <a:t>df</a:t>
            </a:r>
            <a:r>
              <a:rPr lang="en-US" altLang="zh-CN" sz="2800" dirty="0">
                <a:latin typeface="Palatino Linotype" pitchFamily="18" charset="0"/>
                <a:ea typeface="宋体" pitchFamily="2" charset="-122"/>
              </a:rPr>
              <a:t> = 44, α = .05, 1 tailed test:</a:t>
            </a:r>
          </a:p>
          <a:p>
            <a:pPr marL="895350" lvl="1" indent="-438150">
              <a:buFont typeface="Verdana" pitchFamily="34" charset="0"/>
              <a:buAutoNum type="arabicPeriod"/>
            </a:pPr>
            <a:r>
              <a:rPr lang="en-US" altLang="zh-CN" sz="2800" dirty="0">
                <a:latin typeface="Palatino Linotype" pitchFamily="18" charset="0"/>
                <a:ea typeface="宋体" pitchFamily="2" charset="-122"/>
              </a:rPr>
              <a:t>for n = 20, </a:t>
            </a:r>
            <a:r>
              <a:rPr lang="en-US" altLang="zh-CN" sz="2800" dirty="0" err="1">
                <a:latin typeface="Palatino Linotype" pitchFamily="18" charset="0"/>
                <a:ea typeface="宋体" pitchFamily="2" charset="-122"/>
              </a:rPr>
              <a:t>df</a:t>
            </a:r>
            <a:r>
              <a:rPr lang="en-US" altLang="zh-CN" sz="2800" dirty="0">
                <a:latin typeface="Palatino Linotype" pitchFamily="18" charset="0"/>
                <a:ea typeface="宋体" pitchFamily="2" charset="-122"/>
              </a:rPr>
              <a:t> = 19, α = .05, 2 tailed test:</a:t>
            </a:r>
          </a:p>
        </p:txBody>
      </p:sp>
      <p:sp>
        <p:nvSpPr>
          <p:cNvPr id="31749"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C70ABE09-AFE8-4E31-8931-ED4F417B2D5A}" type="slidenum">
              <a:rPr lang="en-US" smtClean="0"/>
              <a:t>28</a:t>
            </a:fld>
            <a:endParaRPr lang="en-US"/>
          </a:p>
        </p:txBody>
      </p:sp>
    </p:spTree>
    <p:extLst>
      <p:ext uri="{BB962C8B-B14F-4D97-AF65-F5344CB8AC3E}">
        <p14:creationId xmlns:p14="http://schemas.microsoft.com/office/powerpoint/2010/main" val="39198150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4294967295"/>
          </p:nvPr>
        </p:nvSpPr>
        <p:spPr>
          <a:xfrm>
            <a:off x="419100" y="1295400"/>
            <a:ext cx="8305800" cy="4648200"/>
          </a:xfrm>
        </p:spPr>
        <p:txBody>
          <a:bodyPr/>
          <a:lstStyle/>
          <a:p>
            <a:pPr marL="623888" indent="-514350"/>
            <a:r>
              <a:rPr lang="en-US" altLang="zh-CN" sz="2800" dirty="0">
                <a:latin typeface="Palatino Linotype" pitchFamily="18" charset="0"/>
                <a:ea typeface="宋体" pitchFamily="2" charset="-122"/>
              </a:rPr>
              <a:t>The national mean for the English component of the ACT test is 18.9. </a:t>
            </a:r>
            <a:r>
              <a:rPr lang="en-US" altLang="zh-CN" sz="2800" u="sng" dirty="0">
                <a:latin typeface="Palatino Linotype" pitchFamily="18" charset="0"/>
                <a:ea typeface="宋体" pitchFamily="2" charset="-122"/>
              </a:rPr>
              <a:t>You wish to know whether performance of students at a certain high school differs from the national mean on the test.</a:t>
            </a:r>
            <a:r>
              <a:rPr lang="en-US" altLang="zh-CN" sz="2800" dirty="0">
                <a:latin typeface="Palatino Linotype" pitchFamily="18" charset="0"/>
                <a:ea typeface="宋体" pitchFamily="2" charset="-122"/>
              </a:rPr>
              <a:t> You randomly select 25 students and obtain the following results:     = 16.1, S</a:t>
            </a:r>
            <a:r>
              <a:rPr lang="en-US" altLang="zh-CN" sz="2800" baseline="-25000" dirty="0">
                <a:latin typeface="Palatino Linotype" pitchFamily="18" charset="0"/>
                <a:ea typeface="宋体" pitchFamily="2" charset="-122"/>
              </a:rPr>
              <a:t>X</a:t>
            </a:r>
            <a:r>
              <a:rPr lang="en-US" altLang="zh-CN" sz="2800" dirty="0">
                <a:latin typeface="Palatino Linotype" pitchFamily="18" charset="0"/>
                <a:ea typeface="宋体" pitchFamily="2" charset="-122"/>
              </a:rPr>
              <a:t> = 5.2</a:t>
            </a:r>
          </a:p>
          <a:p>
            <a:pPr marL="623888" indent="-514350">
              <a:buFont typeface="Wingdings 3" pitchFamily="18" charset="2"/>
              <a:buNone/>
            </a:pPr>
            <a:r>
              <a:rPr lang="en-US" altLang="zh-CN" sz="2800" dirty="0">
                <a:latin typeface="Palatino Linotype" pitchFamily="18" charset="0"/>
                <a:ea typeface="宋体" pitchFamily="2" charset="-122"/>
              </a:rPr>
              <a:t>	Assume the data follow a normal distribution, evaluate these results at the </a:t>
            </a:r>
            <a:r>
              <a:rPr lang="en-US" altLang="zh-CN" sz="2800" u="sng" dirty="0">
                <a:latin typeface="Palatino Linotype" pitchFamily="18" charset="0"/>
                <a:ea typeface="宋体" pitchFamily="2" charset="-122"/>
              </a:rPr>
              <a:t>5% level of significance. </a:t>
            </a:r>
          </a:p>
          <a:p>
            <a:pPr marL="895350" lvl="1" indent="-438150">
              <a:buFont typeface="Verdana" pitchFamily="34" charset="0"/>
              <a:buAutoNum type="arabicPeriod"/>
            </a:pPr>
            <a:endParaRPr lang="en-US" altLang="zh-CN" sz="2800" dirty="0">
              <a:solidFill>
                <a:srgbClr val="DB4931"/>
              </a:solidFill>
              <a:latin typeface="Arial" charset="0"/>
              <a:ea typeface="宋体" pitchFamily="2" charset="-122"/>
            </a:endParaRPr>
          </a:p>
        </p:txBody>
      </p:sp>
      <p:sp>
        <p:nvSpPr>
          <p:cNvPr id="3077" name="Text Box 6"/>
          <p:cNvSpPr txBox="1">
            <a:spLocks noChangeArrowheads="1"/>
          </p:cNvSpPr>
          <p:nvPr/>
        </p:nvSpPr>
        <p:spPr bwMode="auto">
          <a:xfrm>
            <a:off x="0" y="29225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altLang="zh-CN" sz="4000" dirty="0">
                <a:solidFill>
                  <a:srgbClr val="000099"/>
                </a:solidFill>
                <a:latin typeface="Palatino Linotype" pitchFamily="18" charset="0"/>
                <a:ea typeface="Cambria Math" pitchFamily="18" charset="0"/>
                <a:cs typeface="+mj-cs"/>
              </a:rPr>
              <a:t>Example </a:t>
            </a:r>
          </a:p>
        </p:txBody>
      </p:sp>
      <p:sp>
        <p:nvSpPr>
          <p:cNvPr id="307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07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901726705"/>
              </p:ext>
            </p:extLst>
          </p:nvPr>
        </p:nvGraphicFramePr>
        <p:xfrm>
          <a:off x="5600700" y="3505200"/>
          <a:ext cx="342900" cy="367393"/>
        </p:xfrm>
        <a:graphic>
          <a:graphicData uri="http://schemas.openxmlformats.org/presentationml/2006/ole">
            <mc:AlternateContent xmlns:mc="http://schemas.openxmlformats.org/markup-compatibility/2006">
              <mc:Choice xmlns:v="urn:schemas-microsoft-com:vml" Requires="v">
                <p:oleObj spid="_x0000_s13363" name="Equation" r:id="rId4" imgW="177480" imgH="190440" progId="Equation.DSMT4">
                  <p:embed/>
                </p:oleObj>
              </mc:Choice>
              <mc:Fallback>
                <p:oleObj name="Equation" r:id="rId4" imgW="177480" imgH="190440" progId="Equation.DSMT4">
                  <p:embed/>
                  <p:pic>
                    <p:nvPicPr>
                      <p:cNvPr id="0" name=""/>
                      <p:cNvPicPr/>
                      <p:nvPr/>
                    </p:nvPicPr>
                    <p:blipFill>
                      <a:blip r:embed="rId5"/>
                      <a:stretch>
                        <a:fillRect/>
                      </a:stretch>
                    </p:blipFill>
                    <p:spPr>
                      <a:xfrm>
                        <a:off x="5600700" y="3505200"/>
                        <a:ext cx="342900" cy="367393"/>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C70ABE09-AFE8-4E31-8931-ED4F417B2D5A}" type="slidenum">
              <a:rPr lang="en-US" smtClean="0"/>
              <a:t>29</a:t>
            </a:fld>
            <a:endParaRPr lang="en-US"/>
          </a:p>
        </p:txBody>
      </p:sp>
    </p:spTree>
    <p:extLst>
      <p:ext uri="{BB962C8B-B14F-4D97-AF65-F5344CB8AC3E}">
        <p14:creationId xmlns:p14="http://schemas.microsoft.com/office/powerpoint/2010/main" val="18730274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Knowledge check</a:t>
            </a:r>
            <a:endParaRPr lang="en-US" dirty="0">
              <a:latin typeface="Palatino Linotype" pitchFamily="18" charset="0"/>
            </a:endParaRPr>
          </a:p>
        </p:txBody>
      </p:sp>
      <p:sp>
        <p:nvSpPr>
          <p:cNvPr id="3" name="Content Placeholder 2"/>
          <p:cNvSpPr>
            <a:spLocks noGrp="1"/>
          </p:cNvSpPr>
          <p:nvPr>
            <p:ph idx="1"/>
          </p:nvPr>
        </p:nvSpPr>
        <p:spPr/>
        <p:txBody>
          <a:bodyPr>
            <a:normAutofit/>
          </a:bodyPr>
          <a:lstStyle/>
          <a:p>
            <a:r>
              <a:rPr lang="en-US" sz="2800" dirty="0">
                <a:latin typeface="Palatino Linotype" pitchFamily="18" charset="0"/>
              </a:rPr>
              <a:t>Critical value and critical region (a.k.a. region of rejection)</a:t>
            </a:r>
          </a:p>
          <a:p>
            <a:pPr lvl="1"/>
            <a:r>
              <a:rPr lang="en-US" sz="2400" dirty="0">
                <a:latin typeface="Palatino Linotype" pitchFamily="18" charset="0"/>
              </a:rPr>
              <a:t>The critical value is the beginning of the critical region. If our calculated test statistic meets or exceeds the critical value, thereby falling into the critical region, we reject the null hypothesis.</a:t>
            </a:r>
            <a:endParaRPr lang="en-US" dirty="0">
              <a:latin typeface="Palatino Linotype" pitchFamily="18" charset="0"/>
            </a:endParaRPr>
          </a:p>
          <a:p>
            <a:pPr lvl="1"/>
            <a:r>
              <a:rPr lang="en-US" sz="2400" dirty="0">
                <a:latin typeface="Palatino Linotype" pitchFamily="18" charset="0"/>
              </a:rPr>
              <a:t>Both are determined by the level of significance.</a:t>
            </a:r>
          </a:p>
        </p:txBody>
      </p:sp>
      <p:sp>
        <p:nvSpPr>
          <p:cNvPr id="4" name="Slide Number Placeholder 3"/>
          <p:cNvSpPr>
            <a:spLocks noGrp="1"/>
          </p:cNvSpPr>
          <p:nvPr>
            <p:ph type="sldNum" sz="quarter" idx="12"/>
          </p:nvPr>
        </p:nvSpPr>
        <p:spPr/>
        <p:txBody>
          <a:bodyPr/>
          <a:lstStyle/>
          <a:p>
            <a:fld id="{C70ABE09-AFE8-4E31-8931-ED4F417B2D5A}" type="slidenum">
              <a:rPr lang="en-US" smtClean="0"/>
              <a:t>3</a:t>
            </a:fld>
            <a:endParaRPr lang="en-US"/>
          </a:p>
        </p:txBody>
      </p:sp>
    </p:spTree>
    <p:extLst>
      <p:ext uri="{BB962C8B-B14F-4D97-AF65-F5344CB8AC3E}">
        <p14:creationId xmlns:p14="http://schemas.microsoft.com/office/powerpoint/2010/main" val="3505683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381000" y="1066800"/>
            <a:ext cx="8305800" cy="5029200"/>
          </a:xfrm>
        </p:spPr>
        <p:txBody>
          <a:bodyPr/>
          <a:lstStyle/>
          <a:p>
            <a:pPr marL="623888" indent="-514350"/>
            <a:r>
              <a:rPr lang="en-US" altLang="zh-CN" sz="2800" u="sng" dirty="0">
                <a:latin typeface="Palatino Linotype" pitchFamily="18" charset="0"/>
                <a:ea typeface="宋体" pitchFamily="2" charset="-122"/>
              </a:rPr>
              <a:t>Step 1.  </a:t>
            </a:r>
          </a:p>
          <a:p>
            <a:pPr marL="895350" lvl="1" indent="-438150"/>
            <a:r>
              <a:rPr lang="en-US" altLang="zh-CN" sz="2800" dirty="0">
                <a:latin typeface="Palatino Linotype" pitchFamily="18" charset="0"/>
                <a:ea typeface="宋体" pitchFamily="2" charset="-122"/>
              </a:rPr>
              <a:t>Based on the Research Hypotheses, specify the appropriate statistical hypotheses (H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and H</a:t>
            </a:r>
            <a:r>
              <a:rPr lang="en-US" altLang="zh-CN" sz="2800" baseline="-25000" dirty="0">
                <a:latin typeface="Palatino Linotype" pitchFamily="18" charset="0"/>
                <a:ea typeface="宋体" pitchFamily="2" charset="-122"/>
              </a:rPr>
              <a:t>0</a:t>
            </a:r>
            <a:r>
              <a:rPr lang="en-US" altLang="zh-CN" sz="2800" dirty="0">
                <a:latin typeface="Palatino Linotype" pitchFamily="18" charset="0"/>
                <a:ea typeface="宋体" pitchFamily="2" charset="-122"/>
              </a:rPr>
              <a:t>).</a:t>
            </a:r>
          </a:p>
          <a:p>
            <a:pPr marL="895350" lvl="1" indent="-438150"/>
            <a:r>
              <a:rPr lang="en-US" altLang="zh-CN" sz="2800" dirty="0">
                <a:latin typeface="Palatino Linotype" pitchFamily="18" charset="0"/>
                <a:ea typeface="宋体" pitchFamily="2" charset="-122"/>
              </a:rPr>
              <a:t>H</a:t>
            </a:r>
            <a:r>
              <a:rPr lang="en-US" altLang="zh-CN" sz="2800" baseline="-25000" dirty="0">
                <a:latin typeface="Palatino Linotype" pitchFamily="18" charset="0"/>
                <a:ea typeface="宋体" pitchFamily="2" charset="-122"/>
              </a:rPr>
              <a:t>0</a:t>
            </a:r>
            <a:r>
              <a:rPr lang="en-US" altLang="zh-CN" sz="2800" dirty="0">
                <a:latin typeface="Palatino Linotype" pitchFamily="18" charset="0"/>
                <a:ea typeface="宋体" pitchFamily="2" charset="-122"/>
              </a:rPr>
              <a:t>: μ = 18.9 and 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μ ≠ 18.9</a:t>
            </a:r>
          </a:p>
          <a:p>
            <a:pPr marL="623888" indent="-514350"/>
            <a:endParaRPr lang="en-US" altLang="zh-CN" sz="2800" dirty="0">
              <a:solidFill>
                <a:srgbClr val="DB4931"/>
              </a:solidFill>
              <a:latin typeface="Bookman Old Style" pitchFamily="18" charset="0"/>
              <a:ea typeface="宋体" pitchFamily="2" charset="-122"/>
            </a:endParaRPr>
          </a:p>
        </p:txBody>
      </p:sp>
      <p:sp>
        <p:nvSpPr>
          <p:cNvPr id="3277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fld id="{C70ABE09-AFE8-4E31-8931-ED4F417B2D5A}" type="slidenum">
              <a:rPr lang="en-US" smtClean="0"/>
              <a:t>30</a:t>
            </a:fld>
            <a:endParaRPr lang="en-US"/>
          </a:p>
        </p:txBody>
      </p:sp>
    </p:spTree>
    <p:extLst>
      <p:ext uri="{BB962C8B-B14F-4D97-AF65-F5344CB8AC3E}">
        <p14:creationId xmlns:p14="http://schemas.microsoft.com/office/powerpoint/2010/main" val="11799597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4294967295"/>
          </p:nvPr>
        </p:nvSpPr>
        <p:spPr>
          <a:xfrm>
            <a:off x="304800" y="762000"/>
            <a:ext cx="8305800" cy="5029200"/>
          </a:xfrm>
        </p:spPr>
        <p:txBody>
          <a:bodyPr>
            <a:noAutofit/>
          </a:bodyPr>
          <a:lstStyle/>
          <a:p>
            <a:pPr marL="623888" indent="-514350">
              <a:lnSpc>
                <a:spcPct val="90000"/>
              </a:lnSpc>
            </a:pPr>
            <a:r>
              <a:rPr lang="en-US" altLang="zh-CN" sz="2800" u="sng" dirty="0">
                <a:latin typeface="Palatino Linotype" pitchFamily="18" charset="0"/>
                <a:ea typeface="宋体" pitchFamily="2" charset="-122"/>
              </a:rPr>
              <a:t>Step 2.  </a:t>
            </a:r>
          </a:p>
          <a:p>
            <a:pPr marL="895350" lvl="1" indent="-438150">
              <a:lnSpc>
                <a:spcPct val="90000"/>
              </a:lnSpc>
            </a:pPr>
            <a:r>
              <a:rPr lang="en-US" altLang="zh-CN" dirty="0">
                <a:latin typeface="Palatino Linotype" pitchFamily="18" charset="0"/>
                <a:ea typeface="宋体" pitchFamily="2" charset="-122"/>
              </a:rPr>
              <a:t>Specify the test to perform, the level of significance, sample size (degrees of freedom, if needed) and the directionality of the test</a:t>
            </a:r>
          </a:p>
          <a:p>
            <a:pPr marL="1314450" lvl="2" indent="-400050">
              <a:lnSpc>
                <a:spcPct val="90000"/>
              </a:lnSpc>
            </a:pPr>
            <a:r>
              <a:rPr lang="en-US" altLang="zh-CN" sz="2800" dirty="0">
                <a:latin typeface="Palatino Linotype" pitchFamily="18" charset="0"/>
                <a:ea typeface="宋体" pitchFamily="2" charset="-122"/>
              </a:rPr>
              <a:t>One sample t test;</a:t>
            </a:r>
            <a:endParaRPr lang="en-US" altLang="zh-CN" sz="2800" dirty="0">
              <a:latin typeface="Palatino Linotype" pitchFamily="18" charset="0"/>
              <a:ea typeface="宋体" pitchFamily="2" charset="-122"/>
              <a:sym typeface="Symbol" pitchFamily="18" charset="2"/>
            </a:endParaRPr>
          </a:p>
          <a:p>
            <a:pPr marL="1314450" lvl="2" indent="-400050">
              <a:lnSpc>
                <a:spcPct val="90000"/>
              </a:lnSpc>
            </a:pP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 .05</a:t>
            </a:r>
          </a:p>
          <a:p>
            <a:pPr marL="1314450" lvl="2" indent="-400050">
              <a:lnSpc>
                <a:spcPct val="90000"/>
              </a:lnSpc>
            </a:pPr>
            <a:r>
              <a:rPr lang="en-US" altLang="zh-CN" sz="2800" dirty="0">
                <a:latin typeface="Palatino Linotype" pitchFamily="18" charset="0"/>
                <a:ea typeface="宋体" pitchFamily="2" charset="-122"/>
              </a:rPr>
              <a:t>n = 25</a:t>
            </a:r>
          </a:p>
          <a:p>
            <a:pPr marL="1314450" lvl="2" indent="-400050">
              <a:lnSpc>
                <a:spcPct val="90000"/>
              </a:lnSpc>
            </a:pPr>
            <a:r>
              <a:rPr lang="en-US" altLang="zh-CN" sz="2800" dirty="0" err="1">
                <a:latin typeface="Palatino Linotype" pitchFamily="18" charset="0"/>
                <a:ea typeface="宋体" pitchFamily="2" charset="-122"/>
              </a:rPr>
              <a:t>df</a:t>
            </a:r>
            <a:r>
              <a:rPr lang="en-US" altLang="zh-CN" sz="2800" dirty="0">
                <a:latin typeface="Palatino Linotype" pitchFamily="18" charset="0"/>
                <a:ea typeface="宋体" pitchFamily="2" charset="-122"/>
              </a:rPr>
              <a:t> = n – 1 = 24</a:t>
            </a:r>
          </a:p>
          <a:p>
            <a:pPr marL="1314450" lvl="2" indent="-400050">
              <a:lnSpc>
                <a:spcPct val="90000"/>
              </a:lnSpc>
            </a:pPr>
            <a:r>
              <a:rPr lang="en-US" altLang="zh-CN" sz="2800" dirty="0">
                <a:latin typeface="Palatino Linotype" pitchFamily="18" charset="0"/>
                <a:ea typeface="宋体" pitchFamily="2" charset="-122"/>
              </a:rPr>
              <a:t>Two-tailed test with region of rejection in both tails of the sampling distribution. The area under the curve in each region of rejection will be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/2 = .025</a:t>
            </a:r>
          </a:p>
        </p:txBody>
      </p:sp>
      <p:sp>
        <p:nvSpPr>
          <p:cNvPr id="3379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79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fld id="{C70ABE09-AFE8-4E31-8931-ED4F417B2D5A}" type="slidenum">
              <a:rPr lang="en-US" smtClean="0"/>
              <a:t>31</a:t>
            </a:fld>
            <a:endParaRPr lang="en-US"/>
          </a:p>
        </p:txBody>
      </p:sp>
    </p:spTree>
    <p:extLst>
      <p:ext uri="{BB962C8B-B14F-4D97-AF65-F5344CB8AC3E}">
        <p14:creationId xmlns:p14="http://schemas.microsoft.com/office/powerpoint/2010/main" val="48476754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381000" y="838200"/>
            <a:ext cx="8305800" cy="4191000"/>
          </a:xfrm>
        </p:spPr>
        <p:txBody>
          <a:bodyPr/>
          <a:lstStyle/>
          <a:p>
            <a:pPr marL="623888" indent="-514350"/>
            <a:r>
              <a:rPr lang="en-US" altLang="zh-CN" sz="2600" u="sng" dirty="0">
                <a:latin typeface="Palatino Linotype" pitchFamily="18" charset="0"/>
                <a:ea typeface="宋体" pitchFamily="2" charset="-122"/>
              </a:rPr>
              <a:t>Step 3.  </a:t>
            </a:r>
          </a:p>
          <a:p>
            <a:pPr marL="895350" lvl="1" indent="-438150"/>
            <a:r>
              <a:rPr lang="en-US" altLang="zh-CN" sz="2600" dirty="0">
                <a:latin typeface="Palatino Linotype" pitchFamily="18" charset="0"/>
                <a:ea typeface="宋体" pitchFamily="2" charset="-122"/>
              </a:rPr>
              <a:t>Sketch the sampling distribution of the test statistic with the region of rejection shaded and the critical value(s) clearly indicated</a:t>
            </a:r>
          </a:p>
        </p:txBody>
      </p:sp>
      <p:sp>
        <p:nvSpPr>
          <p:cNvPr id="410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410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4098" name="Object 8"/>
          <p:cNvGraphicFramePr>
            <a:graphicFrameLocks noChangeAspect="1"/>
          </p:cNvGraphicFramePr>
          <p:nvPr/>
        </p:nvGraphicFramePr>
        <p:xfrm>
          <a:off x="1371600" y="2590800"/>
          <a:ext cx="6424613" cy="2895600"/>
        </p:xfrm>
        <a:graphic>
          <a:graphicData uri="http://schemas.openxmlformats.org/presentationml/2006/ole">
            <mc:AlternateContent xmlns:mc="http://schemas.openxmlformats.org/markup-compatibility/2006">
              <mc:Choice xmlns:v="urn:schemas-microsoft-com:vml" Requires="v">
                <p:oleObj spid="_x0000_s14387" name="Bitmap Image" r:id="rId4" imgW="4191585" imgH="1790476" progId="Paint.Picture">
                  <p:embed/>
                </p:oleObj>
              </mc:Choice>
              <mc:Fallback>
                <p:oleObj name="Bitmap Image" r:id="rId4" imgW="4191585" imgH="179047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590800"/>
                        <a:ext cx="6424613"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70ABE09-AFE8-4E31-8931-ED4F417B2D5A}" type="slidenum">
              <a:rPr lang="en-US" smtClean="0"/>
              <a:t>32</a:t>
            </a:fld>
            <a:endParaRPr lang="en-US"/>
          </a:p>
        </p:txBody>
      </p:sp>
    </p:spTree>
    <p:extLst>
      <p:ext uri="{BB962C8B-B14F-4D97-AF65-F5344CB8AC3E}">
        <p14:creationId xmlns:p14="http://schemas.microsoft.com/office/powerpoint/2010/main" val="138399983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4294967295"/>
          </p:nvPr>
        </p:nvSpPr>
        <p:spPr>
          <a:xfrm>
            <a:off x="381000" y="838200"/>
            <a:ext cx="8305800" cy="4800600"/>
          </a:xfrm>
        </p:spPr>
        <p:txBody>
          <a:bodyPr/>
          <a:lstStyle/>
          <a:p>
            <a:pPr marL="623888" indent="-514350">
              <a:lnSpc>
                <a:spcPct val="90000"/>
              </a:lnSpc>
            </a:pPr>
            <a:r>
              <a:rPr lang="en-US" altLang="zh-CN" sz="2800" u="sng" dirty="0">
                <a:latin typeface="Palatino Linotype" pitchFamily="18" charset="0"/>
                <a:ea typeface="宋体" pitchFamily="2" charset="-122"/>
              </a:rPr>
              <a:t>Step 4.  </a:t>
            </a:r>
          </a:p>
          <a:p>
            <a:pPr marL="895350" lvl="1" indent="-438150">
              <a:lnSpc>
                <a:spcPct val="90000"/>
              </a:lnSpc>
            </a:pPr>
            <a:r>
              <a:rPr lang="en-US" altLang="zh-CN" dirty="0">
                <a:latin typeface="Palatino Linotype" pitchFamily="18" charset="0"/>
                <a:ea typeface="宋体" pitchFamily="2" charset="-122"/>
              </a:rPr>
              <a:t>Compute the test statistic using the sample data </a:t>
            </a:r>
          </a:p>
          <a:p>
            <a:pPr marL="895350" lvl="1" indent="-438150">
              <a:lnSpc>
                <a:spcPct val="90000"/>
              </a:lnSpc>
            </a:pPr>
            <a:endParaRPr lang="en-US" altLang="zh-CN" sz="2400" dirty="0">
              <a:latin typeface="Palatino Linotype" pitchFamily="18" charset="0"/>
              <a:ea typeface="宋体" pitchFamily="2" charset="-122"/>
            </a:endParaRPr>
          </a:p>
          <a:p>
            <a:pPr marL="895350" lvl="1" indent="-438150">
              <a:lnSpc>
                <a:spcPct val="90000"/>
              </a:lnSpc>
            </a:pPr>
            <a:endParaRPr lang="en-US" altLang="zh-CN" sz="2000" dirty="0">
              <a:latin typeface="Palatino Linotype" pitchFamily="18" charset="0"/>
              <a:ea typeface="宋体" pitchFamily="2" charset="-122"/>
            </a:endParaRPr>
          </a:p>
          <a:p>
            <a:pPr marL="895350" lvl="1" indent="-438150">
              <a:lnSpc>
                <a:spcPct val="90000"/>
              </a:lnSpc>
            </a:pPr>
            <a:endParaRPr lang="en-US" altLang="zh-CN" sz="2000" dirty="0">
              <a:latin typeface="Palatino Linotype" pitchFamily="18" charset="0"/>
              <a:ea typeface="宋体" pitchFamily="2" charset="-122"/>
            </a:endParaRPr>
          </a:p>
          <a:p>
            <a:pPr marL="895350" lvl="1" indent="-438150">
              <a:lnSpc>
                <a:spcPct val="90000"/>
              </a:lnSpc>
            </a:pPr>
            <a:endParaRPr lang="en-US" altLang="zh-CN" sz="2000" dirty="0">
              <a:latin typeface="Palatino Linotype" pitchFamily="18" charset="0"/>
              <a:ea typeface="宋体" pitchFamily="2" charset="-122"/>
            </a:endParaRPr>
          </a:p>
          <a:p>
            <a:pPr marL="623888" indent="-514350">
              <a:lnSpc>
                <a:spcPct val="90000"/>
              </a:lnSpc>
            </a:pPr>
            <a:r>
              <a:rPr lang="en-US" altLang="zh-CN" sz="2800" u="sng" dirty="0">
                <a:latin typeface="Palatino Linotype" pitchFamily="18" charset="0"/>
                <a:ea typeface="宋体" pitchFamily="2" charset="-122"/>
              </a:rPr>
              <a:t>Step 5.  </a:t>
            </a:r>
          </a:p>
          <a:p>
            <a:pPr marL="895350" lvl="1" indent="-438150">
              <a:lnSpc>
                <a:spcPct val="90000"/>
              </a:lnSpc>
            </a:pPr>
            <a:r>
              <a:rPr lang="en-US" altLang="zh-CN" sz="2400" dirty="0">
                <a:latin typeface="Palatino Linotype" pitchFamily="18" charset="0"/>
                <a:ea typeface="宋体" pitchFamily="2" charset="-122"/>
              </a:rPr>
              <a:t>Our observed t-statistic is more extreme than the critical t-value, so we reject Ho </a:t>
            </a:r>
          </a:p>
        </p:txBody>
      </p:sp>
      <p:sp>
        <p:nvSpPr>
          <p:cNvPr id="5126"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5127"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5128" name="Rectangle 9"/>
          <p:cNvSpPr>
            <a:spLocks noChangeArrowheads="1"/>
          </p:cNvSpPr>
          <p:nvPr/>
        </p:nvSpPr>
        <p:spPr bwMode="auto">
          <a:xfrm>
            <a:off x="0" y="29681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098570922"/>
              </p:ext>
            </p:extLst>
          </p:nvPr>
        </p:nvGraphicFramePr>
        <p:xfrm>
          <a:off x="1371600" y="2242066"/>
          <a:ext cx="6931507" cy="910709"/>
        </p:xfrm>
        <a:graphic>
          <a:graphicData uri="http://schemas.openxmlformats.org/presentationml/2006/ole">
            <mc:AlternateContent xmlns:mc="http://schemas.openxmlformats.org/markup-compatibility/2006">
              <mc:Choice xmlns:v="urn:schemas-microsoft-com:vml" Requires="v">
                <p:oleObj spid="_x0000_s15411" name="Equation" r:id="rId4" imgW="3479760" imgH="457200" progId="Equation.DSMT4">
                  <p:embed/>
                </p:oleObj>
              </mc:Choice>
              <mc:Fallback>
                <p:oleObj name="Equation" r:id="rId4" imgW="3479760" imgH="457200" progId="Equation.DSMT4">
                  <p:embed/>
                  <p:pic>
                    <p:nvPicPr>
                      <p:cNvPr id="0" name=""/>
                      <p:cNvPicPr/>
                      <p:nvPr/>
                    </p:nvPicPr>
                    <p:blipFill>
                      <a:blip r:embed="rId5"/>
                      <a:stretch>
                        <a:fillRect/>
                      </a:stretch>
                    </p:blipFill>
                    <p:spPr>
                      <a:xfrm>
                        <a:off x="1371600" y="2242066"/>
                        <a:ext cx="6931507" cy="910709"/>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C70ABE09-AFE8-4E31-8931-ED4F417B2D5A}" type="slidenum">
              <a:rPr lang="en-US" smtClean="0"/>
              <a:t>33</a:t>
            </a:fld>
            <a:endParaRPr lang="en-US"/>
          </a:p>
        </p:txBody>
      </p:sp>
    </p:spTree>
    <p:extLst>
      <p:ext uri="{BB962C8B-B14F-4D97-AF65-F5344CB8AC3E}">
        <p14:creationId xmlns:p14="http://schemas.microsoft.com/office/powerpoint/2010/main" val="41088274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81000" y="1143000"/>
            <a:ext cx="8305800" cy="4191000"/>
          </a:xfrm>
        </p:spPr>
        <p:txBody>
          <a:bodyPr/>
          <a:lstStyle/>
          <a:p>
            <a:pPr marL="623888" indent="-514350"/>
            <a:r>
              <a:rPr lang="en-US" altLang="zh-CN" sz="2800" u="sng">
                <a:latin typeface="Palatino Linotype" pitchFamily="18" charset="0"/>
                <a:ea typeface="宋体" pitchFamily="2" charset="-122"/>
              </a:rPr>
              <a:t>Step 6.</a:t>
            </a:r>
            <a:r>
              <a:rPr lang="en-US" altLang="zh-CN" sz="2800">
                <a:latin typeface="Palatino Linotype" pitchFamily="18" charset="0"/>
                <a:ea typeface="宋体" pitchFamily="2" charset="-122"/>
              </a:rPr>
              <a:t> </a:t>
            </a:r>
          </a:p>
          <a:p>
            <a:pPr marL="895350" lvl="1" indent="-438150"/>
            <a:r>
              <a:rPr lang="en-US" altLang="zh-CN" sz="2800">
                <a:latin typeface="Palatino Linotype" pitchFamily="18" charset="0"/>
                <a:ea typeface="宋体" pitchFamily="2" charset="-122"/>
              </a:rPr>
              <a:t>Interpret the results to answer the researcher’s question </a:t>
            </a:r>
          </a:p>
          <a:p>
            <a:pPr marL="895350" lvl="1" indent="-438150"/>
            <a:endParaRPr lang="en-US" altLang="zh-CN" sz="2800">
              <a:latin typeface="Palatino Linotype" pitchFamily="18" charset="0"/>
              <a:ea typeface="宋体" pitchFamily="2" charset="-122"/>
            </a:endParaRPr>
          </a:p>
          <a:p>
            <a:pPr marL="895350" lvl="1" indent="-438150">
              <a:buFont typeface="Verdana" pitchFamily="34" charset="0"/>
              <a:buNone/>
            </a:pPr>
            <a:r>
              <a:rPr lang="en-US" altLang="zh-CN" sz="2800">
                <a:latin typeface="Palatino Linotype" pitchFamily="18" charset="0"/>
                <a:ea typeface="宋体" pitchFamily="2" charset="-122"/>
              </a:rPr>
              <a:t>	“Our results suggest that the performance of students at that high school is lower than the national mean on the English component of the ACT test” </a:t>
            </a:r>
          </a:p>
        </p:txBody>
      </p:sp>
      <p:sp>
        <p:nvSpPr>
          <p:cNvPr id="34821"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2"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C70ABE09-AFE8-4E31-8931-ED4F417B2D5A}" type="slidenum">
              <a:rPr lang="en-US" smtClean="0"/>
              <a:t>34</a:t>
            </a:fld>
            <a:endParaRPr lang="en-US"/>
          </a:p>
        </p:txBody>
      </p:sp>
    </p:spTree>
    <p:extLst>
      <p:ext uri="{BB962C8B-B14F-4D97-AF65-F5344CB8AC3E}">
        <p14:creationId xmlns:p14="http://schemas.microsoft.com/office/powerpoint/2010/main" val="7769646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ea typeface="Cambria Math" pitchFamily="18" charset="0"/>
              </a:rPr>
              <a:t>Exercise!</a:t>
            </a:r>
          </a:p>
        </p:txBody>
      </p:sp>
      <p:sp>
        <p:nvSpPr>
          <p:cNvPr id="3" name="Content Placeholder 2"/>
          <p:cNvSpPr>
            <a:spLocks noGrp="1"/>
          </p:cNvSpPr>
          <p:nvPr>
            <p:ph idx="1"/>
          </p:nvPr>
        </p:nvSpPr>
        <p:spPr/>
        <p:txBody>
          <a:bodyPr>
            <a:normAutofit lnSpcReduction="10000"/>
          </a:bodyPr>
          <a:lstStyle/>
          <a:p>
            <a:r>
              <a:rPr lang="en-US" sz="2500" dirty="0">
                <a:latin typeface="Palatino Linotype" pitchFamily="18" charset="0"/>
              </a:rPr>
              <a:t>A researcher is interested in the relationship between anxiety and memory, so she takes 20 people diagnosed as having high anxiety, and gives them a memory probe. The probe is designed to have a mean of 8 items correct in the general population, but little else is known about its properties. </a:t>
            </a:r>
          </a:p>
          <a:p>
            <a:endParaRPr lang="en-US" sz="2400" b="1" dirty="0">
              <a:latin typeface="Palatino Linotype" pitchFamily="18" charset="0"/>
            </a:endParaRPr>
          </a:p>
          <a:p>
            <a:pPr marL="0" indent="0">
              <a:buNone/>
            </a:pPr>
            <a:r>
              <a:rPr lang="en-US" sz="2500" dirty="0">
                <a:latin typeface="Palatino Linotype" pitchFamily="18" charset="0"/>
              </a:rPr>
              <a:t>The mean of scores (for the anxious people) on the memory probe is 7.1, while the standard deviation of scores (for the anxious people) on the memory probe is s=1.62. Do highly anxious people perform significantly worse than the general population?</a:t>
            </a:r>
          </a:p>
        </p:txBody>
      </p:sp>
      <p:sp>
        <p:nvSpPr>
          <p:cNvPr id="4" name="Slide Number Placeholder 3"/>
          <p:cNvSpPr>
            <a:spLocks noGrp="1"/>
          </p:cNvSpPr>
          <p:nvPr>
            <p:ph type="sldNum" sz="quarter" idx="12"/>
          </p:nvPr>
        </p:nvSpPr>
        <p:spPr/>
        <p:txBody>
          <a:bodyPr/>
          <a:lstStyle/>
          <a:p>
            <a:fld id="{C70ABE09-AFE8-4E31-8931-ED4F417B2D5A}" type="slidenum">
              <a:rPr lang="en-US" smtClean="0"/>
              <a:t>35</a:t>
            </a:fld>
            <a:endParaRPr lang="en-US"/>
          </a:p>
        </p:txBody>
      </p:sp>
    </p:spTree>
    <p:extLst>
      <p:ext uri="{BB962C8B-B14F-4D97-AF65-F5344CB8AC3E}">
        <p14:creationId xmlns:p14="http://schemas.microsoft.com/office/powerpoint/2010/main" val="637130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Garamond" pitchFamily="18" charset="0"/>
                <a:ea typeface="Cambria Math" pitchFamily="18" charset="0"/>
              </a:rPr>
              <a:t>Answers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458200" cy="5486400"/>
              </a:xfrm>
            </p:spPr>
            <p:txBody>
              <a:bodyPr>
                <a:normAutofit/>
              </a:bodyPr>
              <a:lstStyle/>
              <a:p>
                <a:r>
                  <a:rPr lang="en-US" sz="2800" dirty="0">
                    <a:latin typeface="Garamond" pitchFamily="18" charset="0"/>
                  </a:rPr>
                  <a:t>H0 :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a:rPr>
                          <m:t>µ</m:t>
                        </m:r>
                      </m:e>
                      <m:sub>
                        <m:r>
                          <m:rPr>
                            <m:nor/>
                          </m:rPr>
                          <a:rPr lang="en-US" sz="2800" dirty="0" smtClean="0">
                            <a:latin typeface="Garamond" pitchFamily="18" charset="0"/>
                          </a:rPr>
                          <m:t>anxiety</m:t>
                        </m:r>
                      </m:sub>
                    </m:sSub>
                  </m:oMath>
                </a14:m>
                <a:r>
                  <a:rPr lang="en-US" sz="2800" dirty="0">
                    <a:latin typeface="Garamond" pitchFamily="18" charset="0"/>
                  </a:rPr>
                  <a:t>     8</a:t>
                </a:r>
              </a:p>
              <a:p>
                <a:r>
                  <a:rPr lang="en-US" sz="2800" dirty="0">
                    <a:latin typeface="Garamond" pitchFamily="18" charset="0"/>
                  </a:rPr>
                  <a:t>H1 :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a:rPr>
                          <m:t>µ</m:t>
                        </m:r>
                      </m:e>
                      <m:sub>
                        <m:r>
                          <m:rPr>
                            <m:nor/>
                          </m:rPr>
                          <a:rPr lang="en-US" sz="2800" dirty="0" smtClean="0">
                            <a:latin typeface="Garamond" pitchFamily="18" charset="0"/>
                          </a:rPr>
                          <m:t>anxiety</m:t>
                        </m:r>
                      </m:sub>
                    </m:sSub>
                  </m:oMath>
                </a14:m>
                <a:r>
                  <a:rPr lang="en-US" sz="2800" dirty="0">
                    <a:latin typeface="Garamond" pitchFamily="18" charset="0"/>
                  </a:rPr>
                  <a:t> &lt; 8</a:t>
                </a:r>
              </a:p>
              <a:p>
                <a:endParaRPr lang="en-US" sz="2800" dirty="0">
                  <a:latin typeface="Garamond" pitchFamily="18" charset="0"/>
                </a:endParaRPr>
              </a:p>
              <a:p>
                <a:endParaRPr lang="en-US" sz="2800" dirty="0">
                  <a:latin typeface="Garamond" pitchFamily="18" charset="0"/>
                </a:endParaRPr>
              </a:p>
              <a:p>
                <a:endParaRPr lang="en-US" sz="2800" dirty="0">
                  <a:latin typeface="Garamond" pitchFamily="18" charset="0"/>
                </a:endParaRPr>
              </a:p>
              <a:p>
                <a:endParaRPr lang="en-US" sz="2800" dirty="0">
                  <a:latin typeface="Garamond" pitchFamily="18" charset="0"/>
                </a:endParaRPr>
              </a:p>
              <a:p>
                <a:endParaRPr lang="en-US" sz="2800" dirty="0">
                  <a:latin typeface="Garamond" pitchFamily="18" charset="0"/>
                </a:endParaRPr>
              </a:p>
              <a:p>
                <a:endParaRPr lang="en-US" sz="2400" dirty="0">
                  <a:latin typeface="Garamond" pitchFamily="18" charset="0"/>
                </a:endParaRPr>
              </a:p>
              <a:p>
                <a:r>
                  <a:rPr lang="en-US" sz="2400" dirty="0">
                    <a:latin typeface="Garamond" pitchFamily="18" charset="0"/>
                  </a:rPr>
                  <a:t>We need to refer to a t-distribution with </a:t>
                </a:r>
                <a:r>
                  <a:rPr lang="en-US" sz="2400" dirty="0" err="1">
                    <a:latin typeface="Garamond" pitchFamily="18" charset="0"/>
                  </a:rPr>
                  <a:t>df</a:t>
                </a:r>
                <a:r>
                  <a:rPr lang="en-US" sz="2400" dirty="0">
                    <a:latin typeface="Garamond" pitchFamily="18" charset="0"/>
                  </a:rPr>
                  <a:t>=19</a:t>
                </a:r>
              </a:p>
              <a:p>
                <a:r>
                  <a:rPr lang="en-US" sz="2400" dirty="0">
                    <a:latin typeface="Garamond" pitchFamily="18" charset="0"/>
                  </a:rPr>
                  <a:t>Assume a one-tailed test with </a:t>
                </a:r>
                <a:r>
                  <a:rPr lang="el-GR" sz="2400" dirty="0">
                    <a:latin typeface="Garamond" pitchFamily="18" charset="0"/>
                  </a:rPr>
                  <a:t>α</a:t>
                </a:r>
                <a:r>
                  <a:rPr lang="en-US" sz="2400" dirty="0">
                    <a:latin typeface="Garamond" pitchFamily="18" charset="0"/>
                  </a:rPr>
                  <a:t>=.05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458200" cy="5486400"/>
              </a:xfrm>
              <a:blipFill rotWithShape="1">
                <a:blip r:embed="rId3"/>
                <a:stretch>
                  <a:fillRect l="-1225" t="-1000"/>
                </a:stretch>
              </a:blipFill>
            </p:spPr>
            <p:txBody>
              <a:bodyPr/>
              <a:lstStyle/>
              <a:p>
                <a:r>
                  <a:rPr lang="en-US">
                    <a:noFill/>
                  </a:rPr>
                  <a:t> </a:t>
                </a:r>
              </a:p>
            </p:txBody>
          </p:sp>
        </mc:Fallback>
      </mc:AlternateContent>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743200"/>
            <a:ext cx="6781800" cy="26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54292898"/>
              </p:ext>
            </p:extLst>
          </p:nvPr>
        </p:nvGraphicFramePr>
        <p:xfrm>
          <a:off x="2743200" y="1600200"/>
          <a:ext cx="381000" cy="415636"/>
        </p:xfrm>
        <a:graphic>
          <a:graphicData uri="http://schemas.openxmlformats.org/presentationml/2006/ole">
            <mc:AlternateContent xmlns:mc="http://schemas.openxmlformats.org/markup-compatibility/2006">
              <mc:Choice xmlns:v="urn:schemas-microsoft-com:vml" Requires="v">
                <p:oleObj spid="_x0000_s16397" name="Equation" r:id="rId5" imgW="139680" imgH="152280" progId="Equation.DSMT4">
                  <p:embed/>
                </p:oleObj>
              </mc:Choice>
              <mc:Fallback>
                <p:oleObj name="Equation" r:id="rId5" imgW="139680" imgH="152280" progId="Equation.DSMT4">
                  <p:embed/>
                  <p:pic>
                    <p:nvPicPr>
                      <p:cNvPr id="0" name=""/>
                      <p:cNvPicPr/>
                      <p:nvPr/>
                    </p:nvPicPr>
                    <p:blipFill>
                      <a:blip r:embed="rId6"/>
                      <a:stretch>
                        <a:fillRect/>
                      </a:stretch>
                    </p:blipFill>
                    <p:spPr>
                      <a:xfrm>
                        <a:off x="2743200" y="1600200"/>
                        <a:ext cx="381000" cy="415636"/>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C70ABE09-AFE8-4E31-8931-ED4F417B2D5A}" type="slidenum">
              <a:rPr lang="en-US" smtClean="0"/>
              <a:t>36</a:t>
            </a:fld>
            <a:endParaRPr lang="en-US"/>
          </a:p>
        </p:txBody>
      </p:sp>
    </p:spTree>
    <p:extLst>
      <p:ext uri="{BB962C8B-B14F-4D97-AF65-F5344CB8AC3E}">
        <p14:creationId xmlns:p14="http://schemas.microsoft.com/office/powerpoint/2010/main" val="3925984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Garamond" pitchFamily="18" charset="0"/>
                <a:ea typeface="Cambria Math" pitchFamily="18" charset="0"/>
              </a:rPr>
              <a:t>Make a decision: find critical value</a:t>
            </a:r>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75" y="1447800"/>
            <a:ext cx="8740923" cy="4856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C70ABE09-AFE8-4E31-8931-ED4F417B2D5A}" type="slidenum">
              <a:rPr lang="en-US" smtClean="0"/>
              <a:t>37</a:t>
            </a:fld>
            <a:endParaRPr lang="en-US"/>
          </a:p>
        </p:txBody>
      </p:sp>
    </p:spTree>
    <p:extLst>
      <p:ext uri="{BB962C8B-B14F-4D97-AF65-F5344CB8AC3E}">
        <p14:creationId xmlns:p14="http://schemas.microsoft.com/office/powerpoint/2010/main" val="3267690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Garamond" pitchFamily="18" charset="0"/>
                <a:ea typeface="Cambria Math" pitchFamily="18" charset="0"/>
              </a:rPr>
              <a:t>Quiz 6 Preparation</a:t>
            </a:r>
            <a:endParaRPr lang="en-US" dirty="0"/>
          </a:p>
        </p:txBody>
      </p:sp>
      <p:sp>
        <p:nvSpPr>
          <p:cNvPr id="3" name="Content Placeholder 2"/>
          <p:cNvSpPr>
            <a:spLocks noGrp="1"/>
          </p:cNvSpPr>
          <p:nvPr>
            <p:ph idx="1"/>
          </p:nvPr>
        </p:nvSpPr>
        <p:spPr/>
        <p:txBody>
          <a:bodyPr/>
          <a:lstStyle/>
          <a:p>
            <a:r>
              <a:rPr lang="en-US" dirty="0">
                <a:latin typeface="Palatino Linotype" pitchFamily="18" charset="0"/>
              </a:rPr>
              <a:t>Quiz 6 will focus on one-sample t-test</a:t>
            </a:r>
          </a:p>
          <a:p>
            <a:pPr lvl="1"/>
            <a:r>
              <a:rPr lang="en-US" dirty="0">
                <a:latin typeface="Palatino Linotype" pitchFamily="18" charset="0"/>
              </a:rPr>
              <a:t>You need to know how to compute observed t-value, and how to find a critical value from a t-table.</a:t>
            </a:r>
          </a:p>
        </p:txBody>
      </p:sp>
      <p:sp>
        <p:nvSpPr>
          <p:cNvPr id="4" name="Slide Number Placeholder 3"/>
          <p:cNvSpPr>
            <a:spLocks noGrp="1"/>
          </p:cNvSpPr>
          <p:nvPr>
            <p:ph type="sldNum" sz="quarter" idx="12"/>
          </p:nvPr>
        </p:nvSpPr>
        <p:spPr/>
        <p:txBody>
          <a:bodyPr/>
          <a:lstStyle/>
          <a:p>
            <a:fld id="{BAD1143D-68F3-4874-89B1-6CE0D4C12EB6}" type="slidenum">
              <a:rPr lang="en-US" smtClean="0"/>
              <a:t>38</a:t>
            </a:fld>
            <a:endParaRPr lang="en-US"/>
          </a:p>
        </p:txBody>
      </p:sp>
    </p:spTree>
    <p:extLst>
      <p:ext uri="{BB962C8B-B14F-4D97-AF65-F5344CB8AC3E}">
        <p14:creationId xmlns:p14="http://schemas.microsoft.com/office/powerpoint/2010/main" val="3900238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0000" lnSpcReduction="20000"/>
          </a:bodyPr>
          <a:lstStyle/>
          <a:p>
            <a:r>
              <a:rPr lang="en-US" sz="4500" dirty="0">
                <a:latin typeface="Palatino Linotype" pitchFamily="18" charset="0"/>
              </a:rPr>
              <a:t>A researcher wants to know if the sentencing practices for first-time drug offenders in his county are different than sentencing practices in the state as a whole.  A recent news report indicates that the mean number of years to which first-time drug offenders in the state are sentenced is 12.16.  A sample of 25 court records from the researcher’s county indicates a mean number of years = 11.24, with a standard deviation of 3.11.  Test the null hypothesis at the .05 level of significance.</a:t>
            </a:r>
          </a:p>
          <a:p>
            <a:pPr marL="0" indent="0">
              <a:buNone/>
            </a:pPr>
            <a:r>
              <a:rPr lang="en-US" sz="4500" dirty="0">
                <a:latin typeface="Palatino Linotype" pitchFamily="18" charset="0"/>
              </a:rPr>
              <a:t> </a:t>
            </a:r>
          </a:p>
          <a:p>
            <a:pPr marL="0" indent="0">
              <a:buNone/>
            </a:pPr>
            <a:r>
              <a:rPr lang="en-US" sz="4500" dirty="0">
                <a:latin typeface="Palatino Linotype" pitchFamily="18" charset="0"/>
              </a:rPr>
              <a:t>For this scenario,</a:t>
            </a:r>
          </a:p>
          <a:p>
            <a:pPr marL="0" indent="0">
              <a:buNone/>
            </a:pPr>
            <a:r>
              <a:rPr lang="en-US" sz="4500" dirty="0">
                <a:latin typeface="Palatino Linotype" pitchFamily="18" charset="0"/>
              </a:rPr>
              <a:t>H</a:t>
            </a:r>
            <a:r>
              <a:rPr lang="en-US" sz="4500" baseline="-25000" dirty="0">
                <a:latin typeface="Palatino Linotype" pitchFamily="18" charset="0"/>
              </a:rPr>
              <a:t>0</a:t>
            </a:r>
            <a:r>
              <a:rPr lang="en-US" sz="4500" dirty="0">
                <a:latin typeface="Palatino Linotype" pitchFamily="18" charset="0"/>
              </a:rPr>
              <a:t>:  The sample was selected from a population with µ = 12.16.</a:t>
            </a:r>
          </a:p>
          <a:p>
            <a:pPr marL="0" indent="0">
              <a:buNone/>
            </a:pPr>
            <a:r>
              <a:rPr lang="en-US" sz="4500" dirty="0">
                <a:latin typeface="Palatino Linotype" pitchFamily="18" charset="0"/>
              </a:rPr>
              <a:t>H</a:t>
            </a:r>
            <a:r>
              <a:rPr lang="en-US" sz="4500" baseline="-25000" dirty="0">
                <a:latin typeface="Palatino Linotype" pitchFamily="18" charset="0"/>
              </a:rPr>
              <a:t>1</a:t>
            </a:r>
            <a:r>
              <a:rPr lang="en-US" sz="4500" dirty="0">
                <a:latin typeface="Palatino Linotype" pitchFamily="18" charset="0"/>
              </a:rPr>
              <a:t>:  The sample was selected from a population with µ ≠ 12.16.</a:t>
            </a:r>
          </a:p>
          <a:p>
            <a:pPr marL="0" indent="0">
              <a:buNone/>
            </a:pPr>
            <a:r>
              <a:rPr lang="en-US" sz="4500" dirty="0">
                <a:latin typeface="Palatino Linotype" pitchFamily="18" charset="0"/>
              </a:rPr>
              <a:t> </a:t>
            </a:r>
          </a:p>
          <a:p>
            <a:pPr lvl="0"/>
            <a:r>
              <a:rPr lang="en-US" sz="4500" dirty="0">
                <a:latin typeface="Palatino Linotype" pitchFamily="18" charset="0"/>
              </a:rPr>
              <a:t>(1 point)  What is/are the critical value(s) of t?</a:t>
            </a:r>
          </a:p>
          <a:p>
            <a:pPr marL="0" indent="0">
              <a:buNone/>
            </a:pPr>
            <a:r>
              <a:rPr lang="en-US" sz="4500" dirty="0">
                <a:latin typeface="Palatino Linotype" pitchFamily="18" charset="0"/>
              </a:rPr>
              <a:t> </a:t>
            </a:r>
          </a:p>
          <a:p>
            <a:pPr marL="0" indent="0">
              <a:buNone/>
            </a:pPr>
            <a:r>
              <a:rPr lang="en-US" sz="4500" dirty="0">
                <a:latin typeface="Palatino Linotype" pitchFamily="18" charset="0"/>
              </a:rPr>
              <a:t> </a:t>
            </a:r>
          </a:p>
          <a:p>
            <a:pPr lvl="0"/>
            <a:r>
              <a:rPr lang="en-US" sz="4500" dirty="0">
                <a:latin typeface="Palatino Linotype" pitchFamily="18" charset="0"/>
              </a:rPr>
              <a:t>(3 points)  Compute the observed value of t.</a:t>
            </a:r>
          </a:p>
          <a:p>
            <a:pPr marL="0" indent="0">
              <a:buNone/>
            </a:pPr>
            <a:r>
              <a:rPr lang="en-US" sz="4500" dirty="0">
                <a:latin typeface="Palatino Linotype" pitchFamily="18" charset="0"/>
              </a:rPr>
              <a:t> </a:t>
            </a:r>
          </a:p>
          <a:p>
            <a:pPr marL="0" indent="0">
              <a:buNone/>
            </a:pPr>
            <a:r>
              <a:rPr lang="en-US" sz="4500" dirty="0">
                <a:latin typeface="Palatino Linotype" pitchFamily="18" charset="0"/>
              </a:rPr>
              <a:t> </a:t>
            </a:r>
          </a:p>
          <a:p>
            <a:pPr lvl="0"/>
            <a:r>
              <a:rPr lang="en-US" sz="4500" dirty="0">
                <a:latin typeface="Palatino Linotype" pitchFamily="18" charset="0"/>
              </a:rPr>
              <a:t>(1 point)  Compare the observed value to the critical value(s) and state your decision regarding the null hypothesis.</a:t>
            </a:r>
          </a:p>
          <a:p>
            <a:endParaRPr lang="en-US" dirty="0"/>
          </a:p>
        </p:txBody>
      </p:sp>
      <p:sp>
        <p:nvSpPr>
          <p:cNvPr id="2" name="Slide Number Placeholder 1"/>
          <p:cNvSpPr>
            <a:spLocks noGrp="1"/>
          </p:cNvSpPr>
          <p:nvPr>
            <p:ph type="sldNum" sz="quarter" idx="12"/>
          </p:nvPr>
        </p:nvSpPr>
        <p:spPr/>
        <p:txBody>
          <a:bodyPr/>
          <a:lstStyle/>
          <a:p>
            <a:fld id="{BAD1143D-68F3-4874-89B1-6CE0D4C12EB6}" type="slidenum">
              <a:rPr lang="en-US" smtClean="0"/>
              <a:t>39</a:t>
            </a:fld>
            <a:endParaRPr lang="en-US"/>
          </a:p>
        </p:txBody>
      </p:sp>
    </p:spTree>
    <p:extLst>
      <p:ext uri="{BB962C8B-B14F-4D97-AF65-F5344CB8AC3E}">
        <p14:creationId xmlns:p14="http://schemas.microsoft.com/office/powerpoint/2010/main" val="379087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6"/>
          <p:cNvSpPr txBox="1">
            <a:spLocks noChangeArrowheads="1"/>
          </p:cNvSpPr>
          <p:nvPr/>
        </p:nvSpPr>
        <p:spPr bwMode="auto">
          <a:xfrm>
            <a:off x="457200" y="2286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rPr>
              <a:t>Graphic representation of the region of rejection and region of non-rejection</a:t>
            </a:r>
          </a:p>
        </p:txBody>
      </p:sp>
      <p:graphicFrame>
        <p:nvGraphicFramePr>
          <p:cNvPr id="2050" name="Object 5"/>
          <p:cNvGraphicFramePr>
            <a:graphicFrameLocks noChangeAspect="1"/>
          </p:cNvGraphicFramePr>
          <p:nvPr/>
        </p:nvGraphicFramePr>
        <p:xfrm>
          <a:off x="0" y="1600200"/>
          <a:ext cx="9144000" cy="4800600"/>
        </p:xfrm>
        <a:graphic>
          <a:graphicData uri="http://schemas.openxmlformats.org/presentationml/2006/ole">
            <mc:AlternateContent xmlns:mc="http://schemas.openxmlformats.org/markup-compatibility/2006">
              <mc:Choice xmlns:v="urn:schemas-microsoft-com:vml" Requires="v">
                <p:oleObj spid="_x0000_s2179" name="Bitmap Image" r:id="rId4" imgW="6144483" imgH="2333333" progId="Paint.Picture">
                  <p:embed/>
                </p:oleObj>
              </mc:Choice>
              <mc:Fallback>
                <p:oleObj name="Bitmap Image" r:id="rId4" imgW="6144483" imgH="2333333"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00200"/>
                        <a:ext cx="9144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70ABE09-AFE8-4E31-8931-ED4F417B2D5A}" type="slidenum">
              <a:rPr lang="en-US" smtClean="0"/>
              <a:t>4</a:t>
            </a:fld>
            <a:endParaRPr lang="en-US"/>
          </a:p>
        </p:txBody>
      </p:sp>
    </p:spTree>
    <p:extLst>
      <p:ext uri="{BB962C8B-B14F-4D97-AF65-F5344CB8AC3E}">
        <p14:creationId xmlns:p14="http://schemas.microsoft.com/office/powerpoint/2010/main" val="293025513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256162" y="1371600"/>
            <a:ext cx="8305800" cy="4953000"/>
          </a:xfrm>
        </p:spPr>
        <p:txBody>
          <a:bodyPr>
            <a:normAutofit/>
          </a:bodyPr>
          <a:lstStyle/>
          <a:p>
            <a:r>
              <a:rPr lang="en-US" altLang="zh-CN" sz="2600" dirty="0">
                <a:solidFill>
                  <a:srgbClr val="C00000"/>
                </a:solidFill>
                <a:latin typeface="Palatino Linotype" pitchFamily="18" charset="0"/>
                <a:ea typeface="宋体" pitchFamily="2" charset="-122"/>
              </a:rPr>
              <a:t>Step 1.</a:t>
            </a:r>
            <a:r>
              <a:rPr lang="en-US" altLang="zh-CN" sz="2600" dirty="0">
                <a:solidFill>
                  <a:schemeClr val="tx2"/>
                </a:solidFill>
                <a:latin typeface="Palatino Linotype" pitchFamily="18" charset="0"/>
                <a:ea typeface="宋体" pitchFamily="2" charset="-122"/>
              </a:rPr>
              <a:t> </a:t>
            </a:r>
            <a:r>
              <a:rPr lang="en-US" altLang="zh-CN" sz="2600" dirty="0">
                <a:latin typeface="Palatino Linotype" pitchFamily="18" charset="0"/>
                <a:ea typeface="宋体" pitchFamily="2" charset="-122"/>
              </a:rPr>
              <a:t>Based on the research question, </a:t>
            </a:r>
            <a:r>
              <a:rPr lang="en-US" altLang="zh-CN" sz="2600" u="sng" dirty="0">
                <a:latin typeface="Palatino Linotype" pitchFamily="18" charset="0"/>
                <a:ea typeface="宋体" pitchFamily="2" charset="-122"/>
              </a:rPr>
              <a:t>specify the appropriate null &amp; alternative hypotheses </a:t>
            </a:r>
            <a:r>
              <a:rPr lang="en-US" altLang="zh-CN" sz="2600" dirty="0">
                <a:latin typeface="Palatino Linotype" pitchFamily="18" charset="0"/>
                <a:ea typeface="宋体" pitchFamily="2" charset="-122"/>
              </a:rPr>
              <a:t>(H</a:t>
            </a:r>
            <a:r>
              <a:rPr lang="en-US" altLang="zh-CN" sz="2600" baseline="-25000" dirty="0">
                <a:latin typeface="Palatino Linotype" pitchFamily="18" charset="0"/>
                <a:ea typeface="宋体" pitchFamily="2" charset="-122"/>
              </a:rPr>
              <a:t>A</a:t>
            </a:r>
            <a:r>
              <a:rPr lang="en-US" altLang="zh-CN" sz="2600" dirty="0">
                <a:latin typeface="Palatino Linotype" pitchFamily="18" charset="0"/>
                <a:ea typeface="宋体" pitchFamily="2" charset="-122"/>
              </a:rPr>
              <a:t> and </a:t>
            </a:r>
            <a:r>
              <a:rPr lang="en-US" altLang="zh-CN" sz="2600" dirty="0" err="1">
                <a:latin typeface="Palatino Linotype" pitchFamily="18" charset="0"/>
                <a:ea typeface="宋体" pitchFamily="2" charset="-122"/>
              </a:rPr>
              <a:t>H</a:t>
            </a:r>
            <a:r>
              <a:rPr lang="en-US" altLang="zh-CN" sz="2600" baseline="-25000" dirty="0" err="1">
                <a:latin typeface="Palatino Linotype" pitchFamily="18" charset="0"/>
                <a:ea typeface="宋体" pitchFamily="2" charset="-122"/>
              </a:rPr>
              <a:t>0</a:t>
            </a:r>
            <a:r>
              <a:rPr lang="en-US" altLang="zh-CN" sz="2600" dirty="0">
                <a:latin typeface="Palatino Linotype" pitchFamily="18" charset="0"/>
                <a:ea typeface="宋体" pitchFamily="2" charset="-122"/>
              </a:rPr>
              <a:t>)</a:t>
            </a:r>
          </a:p>
          <a:p>
            <a:pPr marL="742950" lvl="1" indent="-285750"/>
            <a:r>
              <a:rPr lang="en-US" altLang="zh-CN" sz="2600" dirty="0">
                <a:solidFill>
                  <a:srgbClr val="00B050"/>
                </a:solidFill>
                <a:latin typeface="Palatino Linotype" pitchFamily="18" charset="0"/>
                <a:ea typeface="宋体" pitchFamily="2" charset="-122"/>
              </a:rPr>
              <a:t>Strategy</a:t>
            </a:r>
            <a:r>
              <a:rPr lang="en-US" altLang="zh-CN" sz="2600" dirty="0">
                <a:latin typeface="Palatino Linotype" pitchFamily="18" charset="0"/>
                <a:ea typeface="宋体" pitchFamily="2" charset="-122"/>
              </a:rPr>
              <a:t>: Model the researcher’s belief in H</a:t>
            </a:r>
            <a:r>
              <a:rPr lang="en-US" altLang="zh-CN" sz="2600" baseline="-25000" dirty="0">
                <a:latin typeface="Palatino Linotype" pitchFamily="18" charset="0"/>
                <a:ea typeface="宋体" pitchFamily="2" charset="-122"/>
              </a:rPr>
              <a:t>A</a:t>
            </a:r>
            <a:r>
              <a:rPr lang="en-US" altLang="zh-CN" sz="2600" dirty="0">
                <a:latin typeface="Palatino Linotype" pitchFamily="18" charset="0"/>
                <a:ea typeface="宋体" pitchFamily="2" charset="-122"/>
              </a:rPr>
              <a:t>, set up </a:t>
            </a:r>
            <a:r>
              <a:rPr lang="en-US" altLang="zh-CN" sz="2600" dirty="0" err="1">
                <a:latin typeface="Palatino Linotype" pitchFamily="18" charset="0"/>
                <a:ea typeface="宋体" pitchFamily="2" charset="-122"/>
              </a:rPr>
              <a:t>H</a:t>
            </a:r>
            <a:r>
              <a:rPr lang="en-US" altLang="zh-CN" sz="2600" baseline="-25000" dirty="0" err="1">
                <a:latin typeface="Palatino Linotype" pitchFamily="18" charset="0"/>
                <a:ea typeface="宋体" pitchFamily="2" charset="-122"/>
              </a:rPr>
              <a:t>0</a:t>
            </a:r>
            <a:r>
              <a:rPr lang="en-US" altLang="zh-CN" sz="2600" dirty="0">
                <a:latin typeface="Palatino Linotype" pitchFamily="18" charset="0"/>
                <a:ea typeface="宋体" pitchFamily="2" charset="-122"/>
              </a:rPr>
              <a:t> as its logical opposite </a:t>
            </a:r>
          </a:p>
          <a:p>
            <a:pPr marL="742950" lvl="1" indent="-285750">
              <a:buFont typeface="Verdana" pitchFamily="34" charset="0"/>
              <a:buNone/>
            </a:pPr>
            <a:endParaRPr lang="en-US" altLang="zh-CN" sz="2600" dirty="0">
              <a:latin typeface="Palatino Linotype" pitchFamily="18" charset="0"/>
              <a:ea typeface="宋体" pitchFamily="2" charset="-122"/>
            </a:endParaRPr>
          </a:p>
          <a:p>
            <a:r>
              <a:rPr lang="en-US" altLang="zh-CN" sz="2600" dirty="0">
                <a:solidFill>
                  <a:srgbClr val="C00000"/>
                </a:solidFill>
                <a:latin typeface="Palatino Linotype" pitchFamily="18" charset="0"/>
                <a:ea typeface="宋体" pitchFamily="2" charset="-122"/>
              </a:rPr>
              <a:t>Step 2.</a:t>
            </a:r>
            <a:r>
              <a:rPr lang="en-US" altLang="zh-CN" sz="2600" dirty="0">
                <a:solidFill>
                  <a:schemeClr val="tx2"/>
                </a:solidFill>
                <a:latin typeface="Palatino Linotype" pitchFamily="18" charset="0"/>
                <a:ea typeface="宋体" pitchFamily="2" charset="-122"/>
              </a:rPr>
              <a:t> </a:t>
            </a:r>
            <a:r>
              <a:rPr lang="en-US" altLang="zh-CN" sz="2600" u="sng" dirty="0">
                <a:latin typeface="Palatino Linotype" pitchFamily="18" charset="0"/>
                <a:ea typeface="宋体" pitchFamily="2" charset="-122"/>
              </a:rPr>
              <a:t>Specify the test to perform</a:t>
            </a:r>
            <a:r>
              <a:rPr lang="en-US" sz="2600" dirty="0">
                <a:latin typeface="Palatino Linotype" pitchFamily="18" charset="0"/>
              </a:rPr>
              <a:t>(e.g., one-sample z-test, t-test, independent t-test, dependent t-test, chi-square),</a:t>
            </a:r>
            <a:r>
              <a:rPr lang="en-US" altLang="zh-CN" sz="2600" dirty="0">
                <a:latin typeface="Palatino Linotype" pitchFamily="18" charset="0"/>
                <a:ea typeface="宋体" pitchFamily="2" charset="-122"/>
              </a:rPr>
              <a:t> </a:t>
            </a:r>
            <a:r>
              <a:rPr lang="en-US" altLang="zh-CN" sz="2600" u="sng" dirty="0">
                <a:latin typeface="Palatino Linotype" pitchFamily="18" charset="0"/>
                <a:ea typeface="宋体" pitchFamily="2" charset="-122"/>
              </a:rPr>
              <a:t>the level of significance </a:t>
            </a:r>
            <a:r>
              <a:rPr lang="en-US" altLang="zh-CN" sz="2600" dirty="0">
                <a:latin typeface="Palatino Linotype" pitchFamily="18" charset="0"/>
                <a:ea typeface="宋体" pitchFamily="2" charset="-122"/>
              </a:rPr>
              <a:t>(usually 0.05), and </a:t>
            </a:r>
            <a:r>
              <a:rPr lang="en-US" altLang="zh-CN" sz="2600" u="sng" dirty="0">
                <a:latin typeface="Palatino Linotype" pitchFamily="18" charset="0"/>
                <a:ea typeface="宋体" pitchFamily="2" charset="-122"/>
              </a:rPr>
              <a:t>the directionality of the test</a:t>
            </a:r>
          </a:p>
        </p:txBody>
      </p:sp>
      <p:sp>
        <p:nvSpPr>
          <p:cNvPr id="28676" name="Text Box 6"/>
          <p:cNvSpPr txBox="1">
            <a:spLocks noChangeArrowheads="1"/>
          </p:cNvSpPr>
          <p:nvPr/>
        </p:nvSpPr>
        <p:spPr bwMode="auto">
          <a:xfrm>
            <a:off x="152400" y="3810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3600" dirty="0">
                <a:solidFill>
                  <a:srgbClr val="000099"/>
                </a:solidFill>
                <a:latin typeface="Palatino Linotype" pitchFamily="18" charset="0"/>
                <a:ea typeface="Cambria Math" pitchFamily="18" charset="0"/>
                <a:cs typeface="+mj-cs"/>
              </a:rPr>
              <a:t>Steps in Testing Hypotheses</a:t>
            </a:r>
          </a:p>
        </p:txBody>
      </p:sp>
      <p:sp>
        <p:nvSpPr>
          <p:cNvPr id="2" name="Slide Number Placeholder 1"/>
          <p:cNvSpPr>
            <a:spLocks noGrp="1"/>
          </p:cNvSpPr>
          <p:nvPr>
            <p:ph type="sldNum" sz="quarter" idx="12"/>
          </p:nvPr>
        </p:nvSpPr>
        <p:spPr/>
        <p:txBody>
          <a:bodyPr/>
          <a:lstStyle/>
          <a:p>
            <a:fld id="{C70ABE09-AFE8-4E31-8931-ED4F417B2D5A}" type="slidenum">
              <a:rPr lang="en-US" smtClean="0"/>
              <a:t>5</a:t>
            </a:fld>
            <a:endParaRPr lang="en-US"/>
          </a:p>
        </p:txBody>
      </p:sp>
    </p:spTree>
    <p:extLst>
      <p:ext uri="{BB962C8B-B14F-4D97-AF65-F5344CB8AC3E}">
        <p14:creationId xmlns:p14="http://schemas.microsoft.com/office/powerpoint/2010/main" val="2232701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442406" y="1371600"/>
            <a:ext cx="8244394" cy="4876800"/>
          </a:xfrm>
        </p:spPr>
        <p:txBody>
          <a:bodyPr>
            <a:normAutofit fontScale="92500" lnSpcReduction="10000"/>
          </a:bodyPr>
          <a:lstStyle/>
          <a:p>
            <a:r>
              <a:rPr lang="en-US" altLang="zh-CN" sz="2800" dirty="0">
                <a:solidFill>
                  <a:srgbClr val="C00000"/>
                </a:solidFill>
                <a:latin typeface="Palatino Linotype" pitchFamily="18" charset="0"/>
                <a:ea typeface="宋体" pitchFamily="2" charset="-122"/>
              </a:rPr>
              <a:t>Step 3.</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Sketch the sampling distribution of the test statistic with </a:t>
            </a:r>
            <a:r>
              <a:rPr lang="en-US" altLang="zh-CN" sz="2800" u="sng" dirty="0">
                <a:latin typeface="Palatino Linotype" pitchFamily="18" charset="0"/>
                <a:ea typeface="宋体" pitchFamily="2" charset="-122"/>
              </a:rPr>
              <a:t>the region of rejection shaded </a:t>
            </a:r>
            <a:r>
              <a:rPr lang="en-US" altLang="zh-CN" sz="2800" dirty="0">
                <a:latin typeface="Palatino Linotype" pitchFamily="18" charset="0"/>
                <a:ea typeface="宋体" pitchFamily="2" charset="-122"/>
              </a:rPr>
              <a:t>and </a:t>
            </a:r>
            <a:r>
              <a:rPr lang="en-US" altLang="zh-CN" sz="2800" u="sng" dirty="0">
                <a:latin typeface="Palatino Linotype" pitchFamily="18" charset="0"/>
                <a:ea typeface="宋体" pitchFamily="2" charset="-122"/>
              </a:rPr>
              <a:t>the critical value(s) </a:t>
            </a:r>
            <a:r>
              <a:rPr lang="en-US" altLang="zh-CN" sz="2800" dirty="0">
                <a:latin typeface="Palatino Linotype" pitchFamily="18" charset="0"/>
                <a:ea typeface="宋体" pitchFamily="2" charset="-122"/>
              </a:rPr>
              <a:t>(found from a proper table) clearly indicated  </a:t>
            </a:r>
            <a:endParaRPr lang="en-US" altLang="zh-CN" sz="2800" dirty="0">
              <a:solidFill>
                <a:srgbClr val="DB4931"/>
              </a:solidFill>
              <a:latin typeface="Palatino Linotype" pitchFamily="18" charset="0"/>
              <a:ea typeface="宋体" pitchFamily="2" charset="-122"/>
            </a:endParaRPr>
          </a:p>
          <a:p>
            <a:r>
              <a:rPr lang="en-US" altLang="zh-CN" sz="2800" dirty="0">
                <a:solidFill>
                  <a:srgbClr val="C00000"/>
                </a:solidFill>
                <a:latin typeface="Palatino Linotype" pitchFamily="18" charset="0"/>
                <a:ea typeface="宋体" pitchFamily="2" charset="-122"/>
              </a:rPr>
              <a:t>Step 4.</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Compute the test statistic using the sample data </a:t>
            </a:r>
          </a:p>
          <a:p>
            <a:r>
              <a:rPr lang="en-US" altLang="zh-CN" sz="2800" dirty="0">
                <a:solidFill>
                  <a:srgbClr val="C00000"/>
                </a:solidFill>
                <a:latin typeface="Palatino Linotype" pitchFamily="18" charset="0"/>
                <a:ea typeface="宋体" pitchFamily="2" charset="-122"/>
              </a:rPr>
              <a:t>Step 5.</a:t>
            </a:r>
            <a:r>
              <a:rPr lang="en-US" altLang="zh-CN" sz="2800" dirty="0">
                <a:solidFill>
                  <a:schemeClr val="tx2"/>
                </a:solidFill>
                <a:latin typeface="Palatino Linotype" pitchFamily="18" charset="0"/>
                <a:ea typeface="宋体" pitchFamily="2" charset="-122"/>
              </a:rPr>
              <a:t> </a:t>
            </a:r>
            <a:r>
              <a:rPr lang="en-US" altLang="zh-CN" sz="2800" u="sng" dirty="0">
                <a:latin typeface="Palatino Linotype" pitchFamily="18" charset="0"/>
                <a:ea typeface="宋体" pitchFamily="2" charset="-122"/>
              </a:rPr>
              <a:t>Locate</a:t>
            </a:r>
            <a:r>
              <a:rPr lang="en-US" altLang="zh-CN" sz="2800" dirty="0">
                <a:latin typeface="Palatino Linotype" pitchFamily="18" charset="0"/>
                <a:ea typeface="宋体" pitchFamily="2" charset="-122"/>
              </a:rPr>
              <a:t> the observed test statistic on the sampling distribution and </a:t>
            </a:r>
            <a:r>
              <a:rPr lang="en-US" altLang="zh-CN" sz="2800" u="sng" dirty="0">
                <a:latin typeface="Palatino Linotype" pitchFamily="18" charset="0"/>
                <a:ea typeface="宋体" pitchFamily="2" charset="-122"/>
              </a:rPr>
              <a:t>state the decision</a:t>
            </a:r>
            <a:r>
              <a:rPr lang="en-US" altLang="zh-CN" sz="2800" dirty="0">
                <a:latin typeface="Palatino Linotype" pitchFamily="18" charset="0"/>
                <a:ea typeface="宋体" pitchFamily="2" charset="-122"/>
              </a:rPr>
              <a:t> regarding H</a:t>
            </a:r>
            <a:r>
              <a:rPr lang="en-US" altLang="zh-CN" sz="2800" baseline="-25000" dirty="0">
                <a:latin typeface="Palatino Linotype" pitchFamily="18" charset="0"/>
                <a:ea typeface="宋体" pitchFamily="2" charset="-122"/>
              </a:rPr>
              <a:t>0 </a:t>
            </a:r>
            <a:r>
              <a:rPr lang="en-US" altLang="zh-CN" sz="2800" dirty="0">
                <a:latin typeface="Palatino Linotype" pitchFamily="18" charset="0"/>
                <a:ea typeface="宋体" pitchFamily="2" charset="-122"/>
              </a:rPr>
              <a:t>– reject H</a:t>
            </a:r>
            <a:r>
              <a:rPr lang="en-US" altLang="zh-CN" sz="2800" baseline="-25000" dirty="0">
                <a:latin typeface="Palatino Linotype" pitchFamily="18" charset="0"/>
                <a:ea typeface="宋体" pitchFamily="2" charset="-122"/>
              </a:rPr>
              <a:t>0</a:t>
            </a:r>
            <a:r>
              <a:rPr lang="en-US" altLang="zh-CN" sz="2800" dirty="0">
                <a:latin typeface="Palatino Linotype" pitchFamily="18" charset="0"/>
                <a:ea typeface="宋体" pitchFamily="2" charset="-122"/>
              </a:rPr>
              <a:t> or retain H</a:t>
            </a:r>
            <a:r>
              <a:rPr lang="en-US" altLang="zh-CN" sz="2800" baseline="-25000" dirty="0">
                <a:latin typeface="Palatino Linotype" pitchFamily="18" charset="0"/>
                <a:ea typeface="宋体" pitchFamily="2" charset="-122"/>
              </a:rPr>
              <a:t>0</a:t>
            </a:r>
          </a:p>
          <a:p>
            <a:r>
              <a:rPr lang="en-US" altLang="zh-CN" sz="2800" dirty="0">
                <a:solidFill>
                  <a:srgbClr val="C00000"/>
                </a:solidFill>
                <a:latin typeface="Palatino Linotype" pitchFamily="18" charset="0"/>
                <a:ea typeface="宋体" pitchFamily="2" charset="-122"/>
              </a:rPr>
              <a:t>Step 6.</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Interpret the results (draw an inference) to answer the researcher’s question (</a:t>
            </a:r>
            <a:r>
              <a:rPr lang="en-US" altLang="zh-CN" sz="2800" dirty="0">
                <a:solidFill>
                  <a:srgbClr val="C00000"/>
                </a:solidFill>
                <a:latin typeface="Palatino Linotype" pitchFamily="18" charset="0"/>
                <a:ea typeface="宋体" pitchFamily="2" charset="-122"/>
              </a:rPr>
              <a:t>very important – do not forget this step!</a:t>
            </a:r>
            <a:r>
              <a:rPr lang="en-US" altLang="zh-CN" sz="2800" dirty="0">
                <a:latin typeface="Palatino Linotype" pitchFamily="18" charset="0"/>
                <a:ea typeface="宋体" pitchFamily="2" charset="-122"/>
              </a:rPr>
              <a:t>)</a:t>
            </a:r>
          </a:p>
          <a:p>
            <a:endParaRPr lang="en-US" altLang="zh-CN" sz="2800" baseline="-25000" dirty="0">
              <a:latin typeface="Palatino Linotype" pitchFamily="18" charset="0"/>
              <a:ea typeface="宋体" pitchFamily="2" charset="-122"/>
            </a:endParaRPr>
          </a:p>
          <a:p>
            <a:endParaRPr lang="en-US" altLang="zh-CN" sz="2800" dirty="0">
              <a:latin typeface="Palatino Linotype" pitchFamily="18" charset="0"/>
              <a:ea typeface="宋体" pitchFamily="2" charset="-122"/>
            </a:endParaRPr>
          </a:p>
        </p:txBody>
      </p:sp>
      <p:sp>
        <p:nvSpPr>
          <p:cNvPr id="2" name="Slide Number Placeholder 1"/>
          <p:cNvSpPr>
            <a:spLocks noGrp="1"/>
          </p:cNvSpPr>
          <p:nvPr>
            <p:ph type="sldNum" sz="quarter" idx="12"/>
          </p:nvPr>
        </p:nvSpPr>
        <p:spPr/>
        <p:txBody>
          <a:bodyPr/>
          <a:lstStyle/>
          <a:p>
            <a:fld id="{C70ABE09-AFE8-4E31-8931-ED4F417B2D5A}" type="slidenum">
              <a:rPr lang="en-US" smtClean="0"/>
              <a:t>6</a:t>
            </a:fld>
            <a:endParaRPr lang="en-US"/>
          </a:p>
        </p:txBody>
      </p:sp>
    </p:spTree>
    <p:extLst>
      <p:ext uri="{BB962C8B-B14F-4D97-AF65-F5344CB8AC3E}">
        <p14:creationId xmlns:p14="http://schemas.microsoft.com/office/powerpoint/2010/main" val="31549546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solidFill>
                  <a:srgbClr val="000099"/>
                </a:solidFill>
                <a:latin typeface="Palatino Linotype" pitchFamily="18" charset="0"/>
                <a:ea typeface="Cambria Math" pitchFamily="18" charset="0"/>
              </a:rPr>
              <a:t>One sample Z-test</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70ABE09-AFE8-4E31-8931-ED4F417B2D5A}" type="slidenum">
              <a:rPr lang="en-US" smtClean="0"/>
              <a:t>7</a:t>
            </a:fld>
            <a:endParaRPr lang="en-US"/>
          </a:p>
        </p:txBody>
      </p:sp>
    </p:spTree>
    <p:extLst>
      <p:ext uri="{BB962C8B-B14F-4D97-AF65-F5344CB8AC3E}">
        <p14:creationId xmlns:p14="http://schemas.microsoft.com/office/powerpoint/2010/main" val="323434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466725" y="1295400"/>
            <a:ext cx="8305800" cy="4572000"/>
          </a:xfrm>
        </p:spPr>
        <p:txBody>
          <a:bodyPr/>
          <a:lstStyle/>
          <a:p>
            <a:r>
              <a:rPr lang="en-US" altLang="zh-CN" sz="2800" dirty="0">
                <a:latin typeface="Palatino Linotype" pitchFamily="18" charset="0"/>
                <a:ea typeface="宋体" pitchFamily="2" charset="-122"/>
              </a:rPr>
              <a:t>Purpose: </a:t>
            </a:r>
          </a:p>
          <a:p>
            <a:pPr>
              <a:buFont typeface="Wingdings 3" pitchFamily="18" charset="2"/>
              <a:buNone/>
            </a:pPr>
            <a:endParaRPr lang="en-US" altLang="zh-CN" sz="800" dirty="0">
              <a:latin typeface="Palatino Linotype" pitchFamily="18" charset="0"/>
              <a:ea typeface="宋体" pitchFamily="2" charset="-122"/>
            </a:endParaRPr>
          </a:p>
          <a:p>
            <a:pPr>
              <a:buFont typeface="Wingdings 3" pitchFamily="18" charset="2"/>
              <a:buNone/>
            </a:pPr>
            <a:r>
              <a:rPr lang="en-US" altLang="zh-CN" sz="2800" dirty="0">
                <a:latin typeface="Palatino Linotype" pitchFamily="18" charset="0"/>
                <a:ea typeface="宋体" pitchFamily="2" charset="-122"/>
              </a:rPr>
              <a:t>  Use a sample mean to test a hypothesis about a </a:t>
            </a:r>
            <a:r>
              <a:rPr lang="en-US" altLang="zh-CN" sz="2800" dirty="0">
                <a:solidFill>
                  <a:srgbClr val="FF0000"/>
                </a:solidFill>
                <a:latin typeface="Palatino Linotype" pitchFamily="18" charset="0"/>
                <a:ea typeface="宋体" pitchFamily="2" charset="-122"/>
              </a:rPr>
              <a:t>population mean </a:t>
            </a:r>
            <a:r>
              <a:rPr lang="en-US" altLang="zh-CN" sz="2800" dirty="0">
                <a:latin typeface="Palatino Linotype" pitchFamily="18" charset="0"/>
                <a:ea typeface="宋体" pitchFamily="2" charset="-122"/>
              </a:rPr>
              <a:t>in order to determine if the sample drawn belongs to the specified population (or if it belongs to a different population)</a:t>
            </a:r>
          </a:p>
        </p:txBody>
      </p:sp>
      <p:sp>
        <p:nvSpPr>
          <p:cNvPr id="23556" name="Text Box 6"/>
          <p:cNvSpPr txBox="1">
            <a:spLocks noChangeArrowheads="1"/>
          </p:cNvSpPr>
          <p:nvPr/>
        </p:nvSpPr>
        <p:spPr bwMode="auto">
          <a:xfrm>
            <a:off x="466725" y="4953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altLang="zh-CN" sz="4000" dirty="0">
                <a:solidFill>
                  <a:srgbClr val="000099"/>
                </a:solidFill>
                <a:latin typeface="Palatino Linotype" pitchFamily="18" charset="0"/>
                <a:ea typeface="Cambria Math" pitchFamily="18" charset="0"/>
                <a:cs typeface="+mj-cs"/>
              </a:rPr>
              <a:t>One Sample Z Test</a:t>
            </a:r>
          </a:p>
        </p:txBody>
      </p:sp>
      <p:sp>
        <p:nvSpPr>
          <p:cNvPr id="2" name="Slide Number Placeholder 1"/>
          <p:cNvSpPr>
            <a:spLocks noGrp="1"/>
          </p:cNvSpPr>
          <p:nvPr>
            <p:ph type="sldNum" sz="quarter" idx="12"/>
          </p:nvPr>
        </p:nvSpPr>
        <p:spPr/>
        <p:txBody>
          <a:bodyPr/>
          <a:lstStyle/>
          <a:p>
            <a:fld id="{C70ABE09-AFE8-4E31-8931-ED4F417B2D5A}" type="slidenum">
              <a:rPr lang="en-US" smtClean="0"/>
              <a:t>8</a:t>
            </a:fld>
            <a:endParaRPr lang="en-US"/>
          </a:p>
        </p:txBody>
      </p:sp>
    </p:spTree>
    <p:extLst>
      <p:ext uri="{BB962C8B-B14F-4D97-AF65-F5344CB8AC3E}">
        <p14:creationId xmlns:p14="http://schemas.microsoft.com/office/powerpoint/2010/main" val="41807627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419100" y="1371600"/>
            <a:ext cx="8305800" cy="4572000"/>
          </a:xfrm>
        </p:spPr>
        <p:txBody>
          <a:bodyPr/>
          <a:lstStyle/>
          <a:p>
            <a:pPr>
              <a:buFont typeface="Wingdings 3" pitchFamily="18" charset="2"/>
              <a:buNone/>
            </a:pPr>
            <a:r>
              <a:rPr lang="en-US" altLang="zh-CN" sz="2600" dirty="0">
                <a:latin typeface="Palatino Linotype" pitchFamily="18" charset="0"/>
                <a:ea typeface="宋体" pitchFamily="2" charset="-122"/>
              </a:rPr>
              <a:t>	A new math program is designed to improve math SAT scores. Thus, </a:t>
            </a:r>
            <a:r>
              <a:rPr lang="en-US" altLang="zh-CN" sz="2600" u="sng" dirty="0">
                <a:latin typeface="Palatino Linotype" pitchFamily="18" charset="0"/>
                <a:ea typeface="宋体" pitchFamily="2" charset="-122"/>
              </a:rPr>
              <a:t>administrators believe students in the new program will score higher on the math SAT than other students taking the test.</a:t>
            </a:r>
            <a:r>
              <a:rPr lang="en-US" altLang="zh-CN" sz="2600" dirty="0">
                <a:latin typeface="Palatino Linotype" pitchFamily="18" charset="0"/>
                <a:ea typeface="宋体" pitchFamily="2" charset="-122"/>
              </a:rPr>
              <a:t> The national mean for math SAT is 500 with a standard deviation of 100. If we draw a sample of 36 students from the new math program and find their math SAT mean is 518, do we have evidence the new program is effective? Evaluate at the 5% level of significance.</a:t>
            </a:r>
            <a:endParaRPr lang="en-US" altLang="zh-CN" sz="2900" dirty="0">
              <a:latin typeface="Palatino Linotype" pitchFamily="18" charset="0"/>
              <a:ea typeface="宋体" pitchFamily="2" charset="-122"/>
            </a:endParaRPr>
          </a:p>
          <a:p>
            <a:endParaRPr lang="en-US" altLang="zh-CN" sz="2800" dirty="0">
              <a:solidFill>
                <a:schemeClr val="tx2"/>
              </a:solidFill>
              <a:latin typeface="Arial" charset="0"/>
              <a:ea typeface="宋体" pitchFamily="2" charset="-122"/>
            </a:endParaRPr>
          </a:p>
        </p:txBody>
      </p:sp>
      <p:sp>
        <p:nvSpPr>
          <p:cNvPr id="27652" name="Text Box 6"/>
          <p:cNvSpPr txBox="1">
            <a:spLocks noChangeArrowheads="1"/>
          </p:cNvSpPr>
          <p:nvPr/>
        </p:nvSpPr>
        <p:spPr bwMode="auto">
          <a:xfrm>
            <a:off x="381000" y="4572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altLang="zh-CN" sz="4000" dirty="0">
                <a:solidFill>
                  <a:srgbClr val="000099"/>
                </a:solidFill>
                <a:latin typeface="Palatino Linotype" pitchFamily="18" charset="0"/>
                <a:ea typeface="Cambria Math" pitchFamily="18" charset="0"/>
                <a:cs typeface="+mj-cs"/>
              </a:rPr>
              <a:t>Example for One Sample Z Test </a:t>
            </a:r>
          </a:p>
        </p:txBody>
      </p:sp>
      <p:sp>
        <p:nvSpPr>
          <p:cNvPr id="276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fld id="{C70ABE09-AFE8-4E31-8931-ED4F417B2D5A}" type="slidenum">
              <a:rPr lang="en-US" smtClean="0"/>
              <a:t>9</a:t>
            </a:fld>
            <a:endParaRPr lang="en-US"/>
          </a:p>
        </p:txBody>
      </p:sp>
    </p:spTree>
    <p:extLst>
      <p:ext uri="{BB962C8B-B14F-4D97-AF65-F5344CB8AC3E}">
        <p14:creationId xmlns:p14="http://schemas.microsoft.com/office/powerpoint/2010/main" val="3620873860"/>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1502</TotalTime>
  <Words>1679</Words>
  <Application>Microsoft Macintosh PowerPoint</Application>
  <PresentationFormat>On-screen Show (4:3)</PresentationFormat>
  <Paragraphs>260</Paragraphs>
  <Slides>39</Slides>
  <Notes>29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53" baseType="lpstr">
      <vt:lpstr>宋体</vt:lpstr>
      <vt:lpstr>Arial</vt:lpstr>
      <vt:lpstr>Bookman Old Style</vt:lpstr>
      <vt:lpstr>Calibri</vt:lpstr>
      <vt:lpstr>Cambria Math</vt:lpstr>
      <vt:lpstr>Garamond</vt:lpstr>
      <vt:lpstr>Palatino Linotype</vt:lpstr>
      <vt:lpstr>Symbol</vt:lpstr>
      <vt:lpstr>Verdana</vt:lpstr>
      <vt:lpstr>Wingdings</vt:lpstr>
      <vt:lpstr>Wingdings 3</vt:lpstr>
      <vt:lpstr>Office Theme</vt:lpstr>
      <vt:lpstr>Bitmap Image</vt:lpstr>
      <vt:lpstr>Equation</vt:lpstr>
      <vt:lpstr>Lecture 12: Single Sample Hypothesis Testing</vt:lpstr>
      <vt:lpstr>Knowledge check</vt:lpstr>
      <vt:lpstr>Knowledge check</vt:lpstr>
      <vt:lpstr>PowerPoint Presentation</vt:lpstr>
      <vt:lpstr>PowerPoint Presentation</vt:lpstr>
      <vt:lpstr>PowerPoint Presentation</vt:lpstr>
      <vt:lpstr>One sample Z-test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One sample T-test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Answers</vt:lpstr>
      <vt:lpstr>Make a decision: find critical value</vt:lpstr>
      <vt:lpstr>Quiz 6 Preparation</vt:lpstr>
      <vt:lpstr>PowerPoint Presentation</vt:lpstr>
    </vt:vector>
  </TitlesOfParts>
  <Company>University Of Minnesota - TC</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Introduction to Hypothesis Testing</dc:title>
  <dc:creator>Chun Wang</dc:creator>
  <cp:lastModifiedBy>He Jibo</cp:lastModifiedBy>
  <cp:revision>122</cp:revision>
  <cp:lastPrinted>2015-11-05T17:53:27Z</cp:lastPrinted>
  <dcterms:created xsi:type="dcterms:W3CDTF">2013-03-10T21:03:01Z</dcterms:created>
  <dcterms:modified xsi:type="dcterms:W3CDTF">2018-01-06T04:24:11Z</dcterms:modified>
</cp:coreProperties>
</file>