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1" r:id="rId3"/>
    <p:sldId id="262" r:id="rId4"/>
    <p:sldId id="267" r:id="rId5"/>
    <p:sldId id="268" r:id="rId6"/>
    <p:sldId id="269" r:id="rId7"/>
    <p:sldId id="264" r:id="rId8"/>
    <p:sldId id="265" r:id="rId9"/>
    <p:sldId id="270" r:id="rId10"/>
    <p:sldId id="272" r:id="rId11"/>
    <p:sldId id="273" r:id="rId12"/>
    <p:sldId id="274" r:id="rId13"/>
    <p:sldId id="275" r:id="rId14"/>
    <p:sldId id="271" r:id="rId15"/>
    <p:sldId id="277" r:id="rId16"/>
    <p:sldId id="278" r:id="rId17"/>
    <p:sldId id="281" r:id="rId18"/>
    <p:sldId id="282"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625" autoAdjust="0"/>
  </p:normalViewPr>
  <p:slideViewPr>
    <p:cSldViewPr>
      <p:cViewPr varScale="1">
        <p:scale>
          <a:sx n="105" d="100"/>
          <a:sy n="105" d="100"/>
        </p:scale>
        <p:origin x="184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1968C3A-54A6-47D2-9EA1-6FB9110BD087}" type="datetimeFigureOut">
              <a:rPr lang="en-US" smtClean="0"/>
              <a:t>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4BC610B-ED29-443A-ABE7-F4EF3E17B520}" type="slidenum">
              <a:rPr lang="en-US" smtClean="0"/>
              <a:t>‹#›</a:t>
            </a:fld>
            <a:endParaRPr lang="en-US"/>
          </a:p>
        </p:txBody>
      </p:sp>
    </p:spTree>
    <p:extLst>
      <p:ext uri="{BB962C8B-B14F-4D97-AF65-F5344CB8AC3E}">
        <p14:creationId xmlns:p14="http://schemas.microsoft.com/office/powerpoint/2010/main" val="311723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Alpha</a:t>
            </a:r>
            <a:r>
              <a:rPr lang="en-US" baseline="0" dirty="0"/>
              <a:t> is also known as “rejection level”, or “significance level”</a:t>
            </a:r>
          </a:p>
          <a:p>
            <a:pPr marL="543656" indent="-543656"/>
            <a:r>
              <a:rPr lang="en-US" b="1" dirty="0">
                <a:latin typeface="Garamond" pitchFamily="18" charset="0"/>
                <a:ea typeface="Cambria Math" pitchFamily="18" charset="0"/>
                <a:cs typeface="Times New Roman" pitchFamily="18" charset="0"/>
              </a:rPr>
              <a:t>Rejection Region</a:t>
            </a:r>
          </a:p>
          <a:p>
            <a:pPr marL="708096" lvl="1" indent="-343981">
              <a:lnSpc>
                <a:spcPct val="90000"/>
              </a:lnSpc>
            </a:pPr>
            <a:r>
              <a:rPr lang="en-US" sz="2500" dirty="0">
                <a:solidFill>
                  <a:srgbClr val="000000"/>
                </a:solidFill>
                <a:latin typeface="Garamond" pitchFamily="18" charset="0"/>
                <a:cs typeface="Times New Roman" pitchFamily="18" charset="0"/>
              </a:rPr>
              <a:t>Area of the sampling distribution where we feel confident enough to </a:t>
            </a:r>
            <a:r>
              <a:rPr lang="en-US" sz="2500" b="1" dirty="0">
                <a:solidFill>
                  <a:srgbClr val="000000"/>
                </a:solidFill>
                <a:latin typeface="Garamond" pitchFamily="18" charset="0"/>
                <a:cs typeface="Times New Roman" pitchFamily="18" charset="0"/>
              </a:rPr>
              <a:t>reject </a:t>
            </a:r>
            <a:r>
              <a:rPr lang="en-US" sz="2500" dirty="0">
                <a:solidFill>
                  <a:srgbClr val="000000"/>
                </a:solidFill>
                <a:latin typeface="Garamond" pitchFamily="18" charset="0"/>
                <a:cs typeface="Times New Roman" pitchFamily="18" charset="0"/>
              </a:rPr>
              <a:t>the Null</a:t>
            </a:r>
          </a:p>
          <a:p>
            <a:pPr marL="708096" lvl="1" indent="-343981">
              <a:lnSpc>
                <a:spcPct val="90000"/>
              </a:lnSpc>
            </a:pPr>
            <a:r>
              <a:rPr lang="en-US" sz="2500" dirty="0">
                <a:solidFill>
                  <a:srgbClr val="000000"/>
                </a:solidFill>
                <a:latin typeface="Garamond" pitchFamily="18" charset="0"/>
                <a:cs typeface="Times New Roman" pitchFamily="18" charset="0"/>
              </a:rPr>
              <a:t>Use critical </a:t>
            </a:r>
            <a:r>
              <a:rPr lang="el-GR" sz="2500" dirty="0">
                <a:solidFill>
                  <a:srgbClr val="000000"/>
                </a:solidFill>
                <a:latin typeface="Garamond" pitchFamily="18" charset="0"/>
                <a:cs typeface="Times New Roman" pitchFamily="18" charset="0"/>
              </a:rPr>
              <a:t>α</a:t>
            </a:r>
            <a:r>
              <a:rPr lang="en-US" sz="2500" dirty="0">
                <a:solidFill>
                  <a:srgbClr val="000000"/>
                </a:solidFill>
                <a:latin typeface="Garamond" pitchFamily="18" charset="0"/>
                <a:cs typeface="Times New Roman" pitchFamily="18" charset="0"/>
              </a:rPr>
              <a:t> to identify region</a:t>
            </a:r>
          </a:p>
          <a:p>
            <a:pPr marL="543656" indent="-543656"/>
            <a:r>
              <a:rPr lang="en-US" b="1" dirty="0">
                <a:latin typeface="Garamond" pitchFamily="18" charset="0"/>
                <a:ea typeface="Cambria Math" pitchFamily="18" charset="0"/>
                <a:cs typeface="Times New Roman" pitchFamily="18" charset="0"/>
              </a:rPr>
              <a:t>Implications of Rejection</a:t>
            </a:r>
          </a:p>
          <a:p>
            <a:pPr marL="708096" lvl="1" indent="-343981">
              <a:lnSpc>
                <a:spcPct val="90000"/>
              </a:lnSpc>
            </a:pPr>
            <a:r>
              <a:rPr lang="en-US" sz="2500" dirty="0">
                <a:solidFill>
                  <a:srgbClr val="000000"/>
                </a:solidFill>
                <a:latin typeface="Garamond" pitchFamily="18" charset="0"/>
                <a:cs typeface="Times New Roman" pitchFamily="18" charset="0"/>
              </a:rPr>
              <a:t>Deterministic versus probabilistic</a:t>
            </a:r>
          </a:p>
          <a:p>
            <a:pPr marL="708096" lvl="1" indent="-343981">
              <a:lnSpc>
                <a:spcPct val="90000"/>
              </a:lnSpc>
            </a:pPr>
            <a:r>
              <a:rPr lang="en-US" sz="2500" dirty="0">
                <a:solidFill>
                  <a:srgbClr val="000000"/>
                </a:solidFill>
                <a:latin typeface="Garamond" pitchFamily="18" charset="0"/>
                <a:cs typeface="Times New Roman" pitchFamily="18" charset="0"/>
              </a:rPr>
              <a:t>Obtain evidence for/against null</a:t>
            </a:r>
          </a:p>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D4A5D6-489E-4AA0-B440-858EA60F63CA}"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05192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8269E-246C-4202-A5A1-80F957F6FF2C}"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8725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A7DD9-96E1-48C0-8B74-FF4DE8DBC99E}"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183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E4FFA-35DA-4F7D-94E6-33B39F0D57CD}"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31651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8B45B-F8F1-40F0-87B7-6EEC11DC78AA}"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150984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E9070-AEF5-4F2D-8530-8BCC5A9697C5}"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55019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4F4924-7D7D-4778-8790-A46425C607D1}"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57320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116BDE-FDE8-4736-B592-146CB5AA4AE7}"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348766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E8C7C-51F0-4CFF-BE38-AFC0945DC8B2}"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20576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48C9A-526F-4EC9-B005-FEA886DF1D27}"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247179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4DDA32-4F5A-4C1D-8ADD-8A564545ACF3}"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1143D-68F3-4874-89B1-6CE0D4C12EB6}" type="slidenum">
              <a:rPr lang="en-US" smtClean="0"/>
              <a:t>‹#›</a:t>
            </a:fld>
            <a:endParaRPr lang="en-US"/>
          </a:p>
        </p:txBody>
      </p:sp>
    </p:spTree>
    <p:extLst>
      <p:ext uri="{BB962C8B-B14F-4D97-AF65-F5344CB8AC3E}">
        <p14:creationId xmlns:p14="http://schemas.microsoft.com/office/powerpoint/2010/main" val="6294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EC95B-C0CC-4492-851E-D147CB45414D}"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1143D-68F3-4874-89B1-6CE0D4C12EB6}" type="slidenum">
              <a:rPr lang="en-US" smtClean="0"/>
              <a:t>‹#›</a:t>
            </a:fld>
            <a:endParaRPr lang="en-US"/>
          </a:p>
        </p:txBody>
      </p:sp>
    </p:spTree>
    <p:extLst>
      <p:ext uri="{BB962C8B-B14F-4D97-AF65-F5344CB8AC3E}">
        <p14:creationId xmlns:p14="http://schemas.microsoft.com/office/powerpoint/2010/main" val="71317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13: Interpreting Hypothesis Testing Results (</a:t>
            </a:r>
            <a:r>
              <a:rPr lang="en-US" sz="3600" b="1">
                <a:solidFill>
                  <a:srgbClr val="000099"/>
                </a:solidFill>
                <a:latin typeface="Palatino Linotype" pitchFamily="18" charset="0"/>
                <a:ea typeface="Cambria Math" pitchFamily="18" charset="0"/>
              </a:rPr>
              <a:t>Type I </a:t>
            </a:r>
            <a:r>
              <a:rPr lang="en-US" sz="3600" b="1" dirty="0">
                <a:solidFill>
                  <a:srgbClr val="000099"/>
                </a:solidFill>
                <a:latin typeface="Palatino Linotype" pitchFamily="18" charset="0"/>
                <a:ea typeface="Cambria Math" pitchFamily="18" charset="0"/>
              </a:rPr>
              <a:t>Error and Power)</a:t>
            </a:r>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a:t>
            </a:fld>
            <a:endParaRPr lang="en-US"/>
          </a:p>
        </p:txBody>
      </p:sp>
    </p:spTree>
    <p:extLst>
      <p:ext uri="{BB962C8B-B14F-4D97-AF65-F5344CB8AC3E}">
        <p14:creationId xmlns:p14="http://schemas.microsoft.com/office/powerpoint/2010/main" val="376114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304800" y="1676400"/>
            <a:ext cx="8534400" cy="4800600"/>
          </a:xfrm>
        </p:spPr>
        <p:txBody>
          <a:bodyPr/>
          <a:lstStyle/>
          <a:p>
            <a:r>
              <a:rPr lang="en-US" altLang="zh-CN" sz="2800" dirty="0">
                <a:latin typeface="Palatino Linotype" pitchFamily="18" charset="0"/>
                <a:ea typeface="宋体" pitchFamily="2" charset="-122"/>
              </a:rPr>
              <a:t>We can also define these conditional probabilities in terms of </a:t>
            </a:r>
            <a:r>
              <a:rPr lang="en-US" altLang="zh-CN" sz="2800" dirty="0">
                <a:solidFill>
                  <a:srgbClr val="C00000"/>
                </a:solidFill>
                <a:latin typeface="Palatino Linotype" pitchFamily="18" charset="0"/>
                <a:ea typeface="宋体" pitchFamily="2" charset="-122"/>
              </a:rPr>
              <a:t>areas under the null or non-null (alternative) sampling distributions:</a:t>
            </a:r>
          </a:p>
          <a:p>
            <a:endParaRPr lang="en-US" altLang="zh-CN" sz="1000" dirty="0">
              <a:solidFill>
                <a:schemeClr val="tx2"/>
              </a:solidFill>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a:p>
            <a:pPr marL="742950" lvl="1" indent="-285750"/>
            <a:endParaRPr lang="en-US" altLang="zh-CN" sz="10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correctly retaining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true)</a:t>
            </a:r>
          </a:p>
        </p:txBody>
      </p:sp>
      <p:sp>
        <p:nvSpPr>
          <p:cNvPr id="20484" name="Text Box 6"/>
          <p:cNvSpPr txBox="1">
            <a:spLocks noChangeArrowheads="1"/>
          </p:cNvSpPr>
          <p:nvPr/>
        </p:nvSpPr>
        <p:spPr bwMode="auto">
          <a:xfrm>
            <a:off x="304800" y="2286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Relate the decision error to the area under the curve</a:t>
            </a:r>
          </a:p>
        </p:txBody>
      </p:sp>
      <p:sp>
        <p:nvSpPr>
          <p:cNvPr id="2" name="Slide Number Placeholder 1"/>
          <p:cNvSpPr>
            <a:spLocks noGrp="1"/>
          </p:cNvSpPr>
          <p:nvPr>
            <p:ph type="sldNum" sz="quarter" idx="12"/>
          </p:nvPr>
        </p:nvSpPr>
        <p:spPr/>
        <p:txBody>
          <a:bodyPr/>
          <a:lstStyle/>
          <a:p>
            <a:fld id="{BAD1143D-68F3-4874-89B1-6CE0D4C12EB6}" type="slidenum">
              <a:rPr lang="en-US" smtClean="0"/>
              <a:t>10</a:t>
            </a:fld>
            <a:endParaRPr lang="en-US"/>
          </a:p>
        </p:txBody>
      </p:sp>
    </p:spTree>
    <p:extLst>
      <p:ext uri="{BB962C8B-B14F-4D97-AF65-F5344CB8AC3E}">
        <p14:creationId xmlns:p14="http://schemas.microsoft.com/office/powerpoint/2010/main" val="7156995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4294967295"/>
          </p:nvPr>
        </p:nvSpPr>
        <p:spPr>
          <a:xfrm>
            <a:off x="409575" y="1101447"/>
            <a:ext cx="8305800" cy="4572000"/>
          </a:xfrm>
        </p:spPr>
        <p:txBody>
          <a:bodyPr>
            <a:normAutofit/>
          </a:bodyPr>
          <a:lstStyle/>
          <a:p>
            <a:r>
              <a:rPr lang="en-US" altLang="zh-CN" sz="2800" dirty="0">
                <a:latin typeface="Palatino Linotype" pitchFamily="18" charset="0"/>
                <a:ea typeface="宋体" pitchFamily="2" charset="-122"/>
              </a:rPr>
              <a:t>Suppose we are working with the hypotheses: </a:t>
            </a:r>
          </a:p>
          <a:p>
            <a:pPr>
              <a:buFont typeface="Wingdings 3" pitchFamily="18" charset="2"/>
              <a:buNone/>
            </a:pPr>
            <a:r>
              <a:rPr lang="en-US" altLang="zh-CN" sz="2800" dirty="0">
                <a:latin typeface="Palatino Linotype" pitchFamily="18" charset="0"/>
                <a:ea typeface="宋体" pitchFamily="2" charset="-122"/>
              </a:rPr>
              <a:t>	 </a:t>
            </a:r>
            <a:r>
              <a:rPr lang="en-US" altLang="zh-CN" sz="2800" dirty="0" err="1">
                <a:latin typeface="Palatino Linotype" pitchFamily="18" charset="0"/>
                <a:ea typeface="宋体" pitchFamily="2" charset="-122"/>
              </a:rPr>
              <a:t>H</a:t>
            </a:r>
            <a:r>
              <a:rPr lang="en-US" altLang="zh-CN" sz="2800" baseline="-25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10 and H</a:t>
            </a:r>
            <a:r>
              <a:rPr lang="en-US" altLang="zh-CN" sz="2800" baseline="-25000" dirty="0">
                <a:latin typeface="Palatino Linotype" pitchFamily="18" charset="0"/>
                <a:ea typeface="宋体" pitchFamily="2" charset="-122"/>
              </a:rPr>
              <a:t>A </a:t>
            </a:r>
            <a:r>
              <a:rPr lang="en-US" altLang="zh-CN" sz="2800" dirty="0">
                <a:latin typeface="Palatino Linotype" pitchFamily="18" charset="0"/>
                <a:ea typeface="宋体" pitchFamily="2" charset="-122"/>
              </a:rPr>
              <a: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&gt; 10.  We can depict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and 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as areas under the </a:t>
            </a:r>
            <a:r>
              <a:rPr lang="en-US" altLang="zh-CN" sz="2800" u="sng" dirty="0">
                <a:latin typeface="Palatino Linotype" pitchFamily="18" charset="0"/>
                <a:ea typeface="宋体" pitchFamily="2" charset="-122"/>
              </a:rPr>
              <a:t>null sampling distribution </a:t>
            </a:r>
            <a:r>
              <a:rPr lang="en-US" altLang="zh-CN" sz="2800" dirty="0">
                <a:latin typeface="Palatino Linotype" pitchFamily="18" charset="0"/>
                <a:ea typeface="宋体" pitchFamily="2" charset="-122"/>
              </a:rPr>
              <a:t>of the test statistic: </a:t>
            </a:r>
          </a:p>
        </p:txBody>
      </p:sp>
      <p:sp>
        <p:nvSpPr>
          <p:cNvPr id="1029" name="Text Box 6"/>
          <p:cNvSpPr txBox="1">
            <a:spLocks noChangeArrowheads="1"/>
          </p:cNvSpPr>
          <p:nvPr/>
        </p:nvSpPr>
        <p:spPr bwMode="auto">
          <a:xfrm>
            <a:off x="304800" y="3810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graphicFrame>
        <p:nvGraphicFramePr>
          <p:cNvPr id="1026" name="Object 6"/>
          <p:cNvGraphicFramePr>
            <a:graphicFrameLocks noChangeAspect="1"/>
          </p:cNvGraphicFramePr>
          <p:nvPr>
            <p:extLst>
              <p:ext uri="{D42A27DB-BD31-4B8C-83A1-F6EECF244321}">
                <p14:modId xmlns:p14="http://schemas.microsoft.com/office/powerpoint/2010/main" val="1241229576"/>
              </p:ext>
            </p:extLst>
          </p:nvPr>
        </p:nvGraphicFramePr>
        <p:xfrm>
          <a:off x="873125" y="2971800"/>
          <a:ext cx="7813675" cy="3048000"/>
        </p:xfrm>
        <a:graphic>
          <a:graphicData uri="http://schemas.openxmlformats.org/presentationml/2006/ole">
            <mc:AlternateContent xmlns:mc="http://schemas.openxmlformats.org/markup-compatibility/2006">
              <mc:Choice xmlns:v="urn:schemas-microsoft-com:vml" Requires="v">
                <p:oleObj spid="_x0000_s1050" name="Bitmap Image" r:id="rId4" imgW="4791744" imgH="2085714" progId="Paint.Picture">
                  <p:embed/>
                </p:oleObj>
              </mc:Choice>
              <mc:Fallback>
                <p:oleObj name="Bitmap Image" r:id="rId4" imgW="4791744" imgH="208571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2971800"/>
                        <a:ext cx="78136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11</a:t>
            </a:fld>
            <a:endParaRPr lang="en-US"/>
          </a:p>
        </p:txBody>
      </p:sp>
    </p:spTree>
    <p:extLst>
      <p:ext uri="{BB962C8B-B14F-4D97-AF65-F5344CB8AC3E}">
        <p14:creationId xmlns:p14="http://schemas.microsoft.com/office/powerpoint/2010/main" val="10506900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466725" y="1524000"/>
            <a:ext cx="8305800" cy="4572000"/>
          </a:xfrm>
        </p:spPr>
        <p:txBody>
          <a:bodyPr/>
          <a:lstStyle/>
          <a:p>
            <a:pPr marL="742950" lvl="1" indent="-285750"/>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Type II Error)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(Retain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1-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(the probability of correct rejection of the null) = </a:t>
            </a:r>
            <a:r>
              <a:rPr lang="en-US" altLang="zh-CN" sz="2800" dirty="0" err="1">
                <a:latin typeface="Palatino Linotype" pitchFamily="18" charset="0"/>
                <a:ea typeface="宋体" pitchFamily="2" charset="-122"/>
              </a:rPr>
              <a:t>Pr</a:t>
            </a:r>
            <a:r>
              <a:rPr lang="en-US" altLang="zh-CN" sz="2800" dirty="0">
                <a:latin typeface="Palatino Linotype" pitchFamily="18" charset="0"/>
                <a:ea typeface="宋体" pitchFamily="2" charset="-122"/>
              </a:rPr>
              <a:t> (Reject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 </a:t>
            </a:r>
            <a:r>
              <a:rPr lang="en-US" altLang="zh-CN" sz="2800" dirty="0" err="1">
                <a:latin typeface="Palatino Linotype" pitchFamily="18" charset="0"/>
                <a:ea typeface="宋体" pitchFamily="2" charset="-122"/>
              </a:rPr>
              <a:t>H</a:t>
            </a:r>
            <a:r>
              <a:rPr lang="en-US" altLang="zh-CN" sz="2000" dirty="0" err="1">
                <a:latin typeface="Palatino Linotype" pitchFamily="18" charset="0"/>
                <a:ea typeface="宋体" pitchFamily="2" charset="-122"/>
              </a:rPr>
              <a:t>0</a:t>
            </a:r>
            <a:r>
              <a:rPr lang="en-US" altLang="zh-CN" sz="2800" dirty="0">
                <a:latin typeface="Palatino Linotype" pitchFamily="18" charset="0"/>
                <a:ea typeface="宋体" pitchFamily="2" charset="-122"/>
              </a:rPr>
              <a:t> is false)</a:t>
            </a:r>
          </a:p>
          <a:p>
            <a:pPr marL="742950" lvl="1" indent="-285750"/>
            <a:endParaRPr lang="en-US" altLang="zh-CN" sz="2800" dirty="0">
              <a:latin typeface="Palatino Linotype" pitchFamily="18" charset="0"/>
              <a:ea typeface="宋体" pitchFamily="2" charset="-122"/>
            </a:endParaRPr>
          </a:p>
          <a:p>
            <a:pPr marL="742950" lvl="1" indent="-285750"/>
            <a:r>
              <a:rPr lang="en-US" altLang="zh-CN" sz="2800" dirty="0">
                <a:latin typeface="Palatino Linotype" pitchFamily="18" charset="0"/>
                <a:ea typeface="宋体" pitchFamily="2" charset="-122"/>
              </a:rPr>
              <a:t>The Correct rejection of the null, 1 - </a:t>
            </a:r>
            <a:r>
              <a:rPr lang="en-US" altLang="zh-CN" sz="2800" dirty="0">
                <a:latin typeface="Palatino Linotype" pitchFamily="18" charset="0"/>
                <a:ea typeface="宋体" pitchFamily="2" charset="-122"/>
                <a:sym typeface="Symbol" pitchFamily="18" charset="2"/>
              </a:rPr>
              <a:t></a:t>
            </a:r>
            <a:r>
              <a:rPr lang="en-US" altLang="zh-CN" sz="2800" dirty="0">
                <a:latin typeface="Palatino Linotype" pitchFamily="18" charset="0"/>
                <a:ea typeface="宋体" pitchFamily="2" charset="-122"/>
              </a:rPr>
              <a:t>, is Power</a:t>
            </a:r>
          </a:p>
        </p:txBody>
      </p:sp>
      <p:sp>
        <p:nvSpPr>
          <p:cNvPr id="21508" name="Text Box 6"/>
          <p:cNvSpPr txBox="1">
            <a:spLocks noChangeArrowheads="1"/>
          </p:cNvSpPr>
          <p:nvPr/>
        </p:nvSpPr>
        <p:spPr bwMode="auto">
          <a:xfrm>
            <a:off x="304800" y="511314"/>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12</a:t>
            </a:fld>
            <a:endParaRPr lang="en-US"/>
          </a:p>
        </p:txBody>
      </p:sp>
    </p:spTree>
    <p:extLst>
      <p:ext uri="{BB962C8B-B14F-4D97-AF65-F5344CB8AC3E}">
        <p14:creationId xmlns:p14="http://schemas.microsoft.com/office/powerpoint/2010/main" val="9054077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Rectangle 3"/>
          <p:cNvGraphicFramePr>
            <a:graphicFrameLocks noGrp="1"/>
          </p:cNvGraphicFramePr>
          <p:nvPr>
            <p:ph type="body" idx="4294967295"/>
            <p:extLst>
              <p:ext uri="{D42A27DB-BD31-4B8C-83A1-F6EECF244321}">
                <p14:modId xmlns:p14="http://schemas.microsoft.com/office/powerpoint/2010/main" val="22789195"/>
              </p:ext>
            </p:extLst>
          </p:nvPr>
        </p:nvGraphicFramePr>
        <p:xfrm>
          <a:off x="447675" y="1447800"/>
          <a:ext cx="8305800" cy="4686300"/>
        </p:xfrm>
        <a:graphic>
          <a:graphicData uri="http://schemas.openxmlformats.org/presentationml/2006/ole">
            <mc:AlternateContent xmlns:mc="http://schemas.openxmlformats.org/markup-compatibility/2006">
              <mc:Choice xmlns:v="urn:schemas-microsoft-com:vml" Requires="v">
                <p:oleObj spid="_x0000_s2074" name="Bitmap Image" r:id="rId4" imgW="5866667" imgH="2676899" progId="Paint.Picture">
                  <p:embed/>
                </p:oleObj>
              </mc:Choice>
              <mc:Fallback>
                <p:oleObj name="Bitmap Image" r:id="rId4" imgW="5866667" imgH="2676899" progId="Paint.Picture">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1447800"/>
                        <a:ext cx="8305800" cy="4686300"/>
                      </a:xfrm>
                      <a:prstGeom prst="rect">
                        <a:avLst/>
                      </a:prstGeom>
                    </p:spPr>
                  </p:pic>
                </p:oleObj>
              </mc:Fallback>
            </mc:AlternateContent>
          </a:graphicData>
        </a:graphic>
      </p:graphicFrame>
      <p:sp>
        <p:nvSpPr>
          <p:cNvPr id="2052" name="Text Box 6"/>
          <p:cNvSpPr txBox="1">
            <a:spLocks noChangeArrowheads="1"/>
          </p:cNvSpPr>
          <p:nvPr/>
        </p:nvSpPr>
        <p:spPr bwMode="auto">
          <a:xfrm>
            <a:off x="466725" y="495300"/>
            <a:ext cx="838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spcBef>
                <a:spcPct val="0"/>
              </a:spcBef>
            </a:pPr>
            <a:r>
              <a:rPr lang="en-US" sz="4000" dirty="0">
                <a:solidFill>
                  <a:srgbClr val="000099"/>
                </a:solidFill>
                <a:latin typeface="Palatino Linotype" pitchFamily="18" charset="0"/>
                <a:ea typeface="Cambria Math" pitchFamily="18" charset="0"/>
                <a:cs typeface="+mj-cs"/>
              </a:rPr>
              <a:t>Conditional Probabilities</a:t>
            </a:r>
          </a:p>
        </p:txBody>
      </p:sp>
      <p:sp>
        <p:nvSpPr>
          <p:cNvPr id="2" name="Slide Number Placeholder 1"/>
          <p:cNvSpPr>
            <a:spLocks noGrp="1"/>
          </p:cNvSpPr>
          <p:nvPr>
            <p:ph type="sldNum" sz="quarter" idx="12"/>
          </p:nvPr>
        </p:nvSpPr>
        <p:spPr/>
        <p:txBody>
          <a:bodyPr/>
          <a:lstStyle/>
          <a:p>
            <a:fld id="{BAD1143D-68F3-4874-89B1-6CE0D4C12EB6}" type="slidenum">
              <a:rPr lang="en-US" smtClean="0"/>
              <a:t>13</a:t>
            </a:fld>
            <a:endParaRPr lang="en-US"/>
          </a:p>
        </p:txBody>
      </p:sp>
    </p:spTree>
    <p:extLst>
      <p:ext uri="{BB962C8B-B14F-4D97-AF65-F5344CB8AC3E}">
        <p14:creationId xmlns:p14="http://schemas.microsoft.com/office/powerpoint/2010/main" val="17063343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normAutofit fontScale="90000"/>
          </a:bodyPr>
          <a:lstStyle/>
          <a:p>
            <a:r>
              <a:rPr lang="en-US" altLang="zh-CN" b="1" dirty="0">
                <a:solidFill>
                  <a:srgbClr val="000099"/>
                </a:solidFill>
                <a:latin typeface="Palatino Linotype" pitchFamily="18" charset="0"/>
              </a:rPr>
              <a:t>A Visualization of Decision Error</a:t>
            </a:r>
          </a:p>
        </p:txBody>
      </p:sp>
      <p:sp>
        <p:nvSpPr>
          <p:cNvPr id="48131" name="Content Placeholder 2"/>
          <p:cNvSpPr>
            <a:spLocks noGrp="1"/>
          </p:cNvSpPr>
          <p:nvPr>
            <p:ph idx="4294967295"/>
          </p:nvPr>
        </p:nvSpPr>
        <p:spPr/>
        <p:txBody>
          <a:bodyPr/>
          <a:lstStyle/>
          <a:p>
            <a:endParaRPr lang="zh-CN" altLang="en-US"/>
          </a:p>
        </p:txBody>
      </p:sp>
      <p:pic>
        <p:nvPicPr>
          <p:cNvPr id="48132" name="Picture 2"/>
          <p:cNvPicPr>
            <a:picLocks noChangeAspect="1" noChangeArrowheads="1"/>
          </p:cNvPicPr>
          <p:nvPr/>
        </p:nvPicPr>
        <p:blipFill>
          <a:blip r:embed="rId2"/>
          <a:srcRect/>
          <a:stretch>
            <a:fillRect/>
          </a:stretch>
        </p:blipFill>
        <p:spPr bwMode="auto">
          <a:xfrm>
            <a:off x="168275" y="1371600"/>
            <a:ext cx="8823325" cy="5334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BAD1143D-68F3-4874-89B1-6CE0D4C12EB6}" type="slidenum">
              <a:rPr lang="en-US" smtClean="0"/>
              <a:t>14</a:t>
            </a:fld>
            <a:endParaRPr lang="en-US"/>
          </a:p>
        </p:txBody>
      </p:sp>
    </p:spTree>
    <p:extLst>
      <p:ext uri="{BB962C8B-B14F-4D97-AF65-F5344CB8AC3E}">
        <p14:creationId xmlns:p14="http://schemas.microsoft.com/office/powerpoint/2010/main" val="42383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57200" y="1905000"/>
            <a:ext cx="8305800" cy="4572000"/>
          </a:xfrm>
        </p:spPr>
        <p:txBody>
          <a:bodyPr/>
          <a:lstStyle/>
          <a:p>
            <a:r>
              <a:rPr lang="en-US" sz="2800" dirty="0">
                <a:latin typeface="Palatino Linotype" pitchFamily="18" charset="0"/>
              </a:rPr>
              <a:t>Whenever we reject the null hypothesis, we say that there is a </a:t>
            </a:r>
            <a:r>
              <a:rPr lang="en-US" sz="2800" dirty="0">
                <a:solidFill>
                  <a:srgbClr val="C00000"/>
                </a:solidFill>
                <a:latin typeface="Palatino Linotype" pitchFamily="18" charset="0"/>
              </a:rPr>
              <a:t>“statistically significant result.”  </a:t>
            </a:r>
          </a:p>
          <a:p>
            <a:r>
              <a:rPr lang="en-US" sz="2800" dirty="0">
                <a:latin typeface="Palatino Linotype" pitchFamily="18" charset="0"/>
              </a:rPr>
              <a:t>For example, if we are comparing the means of two groups and reject the null hypothesis that the means are equal, we may say that there is a statistically significant difference between the means.  </a:t>
            </a:r>
          </a:p>
          <a:p>
            <a:r>
              <a:rPr lang="en-US" sz="2800" dirty="0">
                <a:solidFill>
                  <a:srgbClr val="C00000"/>
                </a:solidFill>
                <a:latin typeface="Palatino Linotype" pitchFamily="18" charset="0"/>
              </a:rPr>
              <a:t>This does not necessarily mean that the different is big!</a:t>
            </a:r>
          </a:p>
          <a:p>
            <a:endParaRPr lang="en-US" sz="2400" dirty="0"/>
          </a:p>
        </p:txBody>
      </p:sp>
      <p:sp>
        <p:nvSpPr>
          <p:cNvPr id="23556" name="Text Box 6"/>
          <p:cNvSpPr txBox="1">
            <a:spLocks noChangeArrowheads="1"/>
          </p:cNvSpPr>
          <p:nvPr/>
        </p:nvSpPr>
        <p:spPr bwMode="auto">
          <a:xfrm>
            <a:off x="381000" y="3810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Effect Size and the Practical Importance of Results</a:t>
            </a:r>
          </a:p>
        </p:txBody>
      </p:sp>
      <p:sp>
        <p:nvSpPr>
          <p:cNvPr id="2" name="Slide Number Placeholder 1"/>
          <p:cNvSpPr>
            <a:spLocks noGrp="1"/>
          </p:cNvSpPr>
          <p:nvPr>
            <p:ph type="sldNum" sz="quarter" idx="12"/>
          </p:nvPr>
        </p:nvSpPr>
        <p:spPr/>
        <p:txBody>
          <a:bodyPr/>
          <a:lstStyle/>
          <a:p>
            <a:fld id="{BAD1143D-68F3-4874-89B1-6CE0D4C12EB6}" type="slidenum">
              <a:rPr lang="en-US" smtClean="0"/>
              <a:t>15</a:t>
            </a:fld>
            <a:endParaRPr lang="en-US"/>
          </a:p>
        </p:txBody>
      </p:sp>
    </p:spTree>
    <p:extLst>
      <p:ext uri="{BB962C8B-B14F-4D97-AF65-F5344CB8AC3E}">
        <p14:creationId xmlns:p14="http://schemas.microsoft.com/office/powerpoint/2010/main" val="228095243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4294967295"/>
          </p:nvPr>
        </p:nvSpPr>
        <p:spPr>
          <a:xfrm>
            <a:off x="504825" y="1905000"/>
            <a:ext cx="8305800" cy="4572000"/>
          </a:xfrm>
        </p:spPr>
        <p:txBody>
          <a:bodyPr/>
          <a:lstStyle/>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statistically significant result </a:t>
            </a:r>
            <a:r>
              <a:rPr lang="en-US" sz="2800" dirty="0">
                <a:latin typeface="Palatino Linotype" pitchFamily="18" charset="0"/>
              </a:rPr>
              <a:t>is an obtained sample statistic that has a low probability of occurring </a:t>
            </a:r>
            <a:r>
              <a:rPr lang="en-US" sz="2800" i="1" dirty="0">
                <a:latin typeface="Palatino Linotype" pitchFamily="18" charset="0"/>
              </a:rPr>
              <a:t>by chance </a:t>
            </a:r>
            <a:r>
              <a:rPr lang="en-US" sz="2800" dirty="0">
                <a:latin typeface="Palatino Linotype" pitchFamily="18" charset="0"/>
              </a:rPr>
              <a:t>if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true (and thus </a:t>
            </a:r>
            <a:r>
              <a:rPr lang="en-US" sz="2800" dirty="0" err="1">
                <a:latin typeface="Palatino Linotype" pitchFamily="18" charset="0"/>
              </a:rPr>
              <a:t>H</a:t>
            </a:r>
            <a:r>
              <a:rPr lang="en-US" sz="2800" baseline="-25000" dirty="0" err="1">
                <a:latin typeface="Palatino Linotype" pitchFamily="18" charset="0"/>
              </a:rPr>
              <a:t>0</a:t>
            </a:r>
            <a:r>
              <a:rPr lang="en-US" sz="2800" dirty="0">
                <a:latin typeface="Palatino Linotype" pitchFamily="18" charset="0"/>
              </a:rPr>
              <a:t> is rejected).</a:t>
            </a:r>
          </a:p>
          <a:p>
            <a:endParaRPr lang="en-US" sz="2800" dirty="0">
              <a:solidFill>
                <a:schemeClr val="tx2"/>
              </a:solidFill>
              <a:latin typeface="Palatino Linotype" pitchFamily="18" charset="0"/>
            </a:endParaRPr>
          </a:p>
          <a:p>
            <a:r>
              <a:rPr lang="en-US" sz="2800" dirty="0">
                <a:latin typeface="Palatino Linotype" pitchFamily="18" charset="0"/>
              </a:rPr>
              <a:t>A</a:t>
            </a:r>
            <a:r>
              <a:rPr lang="en-US" sz="2800" dirty="0">
                <a:solidFill>
                  <a:schemeClr val="tx2"/>
                </a:solidFill>
                <a:latin typeface="Palatino Linotype" pitchFamily="18" charset="0"/>
              </a:rPr>
              <a:t> </a:t>
            </a:r>
            <a:r>
              <a:rPr lang="en-US" sz="2800" dirty="0">
                <a:solidFill>
                  <a:srgbClr val="C00000"/>
                </a:solidFill>
                <a:latin typeface="Palatino Linotype" pitchFamily="18" charset="0"/>
              </a:rPr>
              <a:t>practically significant result </a:t>
            </a:r>
            <a:r>
              <a:rPr lang="en-US" sz="2800" dirty="0">
                <a:latin typeface="Palatino Linotype" pitchFamily="18" charset="0"/>
              </a:rPr>
              <a:t>is a difference that is large enough to be a meaningful difference in the real world. </a:t>
            </a:r>
          </a:p>
          <a:p>
            <a:endParaRPr lang="en-US" sz="2400" dirty="0">
              <a:solidFill>
                <a:schemeClr val="tx2"/>
              </a:solidFill>
              <a:latin typeface="Bookman Old Style" pitchFamily="18" charset="0"/>
            </a:endParaRPr>
          </a:p>
        </p:txBody>
      </p:sp>
      <p:sp>
        <p:nvSpPr>
          <p:cNvPr id="24580" name="Text Box 6"/>
          <p:cNvSpPr txBox="1">
            <a:spLocks noChangeArrowheads="1"/>
          </p:cNvSpPr>
          <p:nvPr/>
        </p:nvSpPr>
        <p:spPr bwMode="auto">
          <a:xfrm>
            <a:off x="466725" y="495300"/>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rgbClr val="FF9900"/>
                </a:solidFill>
                <a:latin typeface="Times New Roman" pitchFamily="18" charset="0"/>
                <a:cs typeface="Arial" charset="0"/>
              </a:defRPr>
            </a:lvl1pPr>
            <a:lvl2pPr marL="742950" indent="-285750">
              <a:defRPr sz="2400" b="1">
                <a:solidFill>
                  <a:srgbClr val="FF9900"/>
                </a:solidFill>
                <a:latin typeface="Times New Roman" pitchFamily="18" charset="0"/>
                <a:cs typeface="Arial" charset="0"/>
              </a:defRPr>
            </a:lvl2pPr>
            <a:lvl3pPr marL="1143000" indent="-228600">
              <a:defRPr sz="2400" b="1">
                <a:solidFill>
                  <a:srgbClr val="FF9900"/>
                </a:solidFill>
                <a:latin typeface="Times New Roman" pitchFamily="18" charset="0"/>
                <a:cs typeface="Arial" charset="0"/>
              </a:defRPr>
            </a:lvl3pPr>
            <a:lvl4pPr marL="1600200" indent="-228600">
              <a:defRPr sz="2400" b="1">
                <a:solidFill>
                  <a:srgbClr val="FF9900"/>
                </a:solidFill>
                <a:latin typeface="Times New Roman" pitchFamily="18" charset="0"/>
                <a:cs typeface="Arial" charset="0"/>
              </a:defRPr>
            </a:lvl4pPr>
            <a:lvl5pPr marL="2057400" indent="-228600">
              <a:defRPr sz="2400" b="1">
                <a:solidFill>
                  <a:srgbClr val="FF9900"/>
                </a:solidFill>
                <a:latin typeface="Times New Roman" pitchFamily="18" charset="0"/>
                <a:cs typeface="Arial" charset="0"/>
              </a:defRPr>
            </a:lvl5pPr>
            <a:lvl6pPr marL="25146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6pPr>
            <a:lvl7pPr marL="29718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7pPr>
            <a:lvl8pPr marL="34290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8pPr>
            <a:lvl9pPr marL="3886200" indent="-228600" eaLnBrk="0" fontAlgn="base" hangingPunct="0">
              <a:lnSpc>
                <a:spcPct val="80000"/>
              </a:lnSpc>
              <a:spcBef>
                <a:spcPct val="0"/>
              </a:spcBef>
              <a:spcAft>
                <a:spcPct val="0"/>
              </a:spcAft>
              <a:defRPr sz="2400" b="1">
                <a:solidFill>
                  <a:srgbClr val="FF9900"/>
                </a:solidFill>
                <a:latin typeface="Times New Roman" pitchFamily="18" charset="0"/>
                <a:cs typeface="Arial" charset="0"/>
              </a:defRPr>
            </a:lvl9pPr>
          </a:lstStyle>
          <a:p>
            <a:pPr algn="ctr"/>
            <a:r>
              <a:rPr lang="en-US" sz="4000" dirty="0">
                <a:solidFill>
                  <a:srgbClr val="000099"/>
                </a:solidFill>
                <a:latin typeface="Palatino Linotype" pitchFamily="18" charset="0"/>
                <a:ea typeface="+mj-ea"/>
                <a:cs typeface="+mj-cs"/>
              </a:rPr>
              <a:t>Statistical significance vs. Practical significance</a:t>
            </a:r>
          </a:p>
        </p:txBody>
      </p:sp>
      <p:sp>
        <p:nvSpPr>
          <p:cNvPr id="2" name="Slide Number Placeholder 1"/>
          <p:cNvSpPr>
            <a:spLocks noGrp="1"/>
          </p:cNvSpPr>
          <p:nvPr>
            <p:ph type="sldNum" sz="quarter" idx="12"/>
          </p:nvPr>
        </p:nvSpPr>
        <p:spPr/>
        <p:txBody>
          <a:bodyPr/>
          <a:lstStyle/>
          <a:p>
            <a:fld id="{BAD1143D-68F3-4874-89B1-6CE0D4C12EB6}" type="slidenum">
              <a:rPr lang="en-US" smtClean="0"/>
              <a:t>16</a:t>
            </a:fld>
            <a:endParaRPr lang="en-US"/>
          </a:p>
        </p:txBody>
      </p:sp>
    </p:spTree>
    <p:extLst>
      <p:ext uri="{BB962C8B-B14F-4D97-AF65-F5344CB8AC3E}">
        <p14:creationId xmlns:p14="http://schemas.microsoft.com/office/powerpoint/2010/main" val="396327898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Exercise</a:t>
            </a:r>
          </a:p>
        </p:txBody>
      </p:sp>
      <p:sp>
        <p:nvSpPr>
          <p:cNvPr id="3" name="Content Placeholder 2"/>
          <p:cNvSpPr>
            <a:spLocks noGrp="1"/>
          </p:cNvSpPr>
          <p:nvPr>
            <p:ph idx="1"/>
          </p:nvPr>
        </p:nvSpPr>
        <p:spPr/>
        <p:txBody>
          <a:bodyPr>
            <a:normAutofit fontScale="77500" lnSpcReduction="20000"/>
          </a:bodyPr>
          <a:lstStyle/>
          <a:p>
            <a:pPr lvl="0"/>
            <a:r>
              <a:rPr lang="en-US" dirty="0">
                <a:latin typeface="Palatino Linotype" pitchFamily="18" charset="0"/>
              </a:rPr>
              <a:t>A researcher has spent several years measuring how long it takes rats to run through a particular maze.  The researcher has concluded that rats take an average of 64.2 seconds to run the maze with a standard deviation of 6.3 seconds.  </a:t>
            </a:r>
            <a:r>
              <a:rPr lang="en-US" dirty="0">
                <a:solidFill>
                  <a:srgbClr val="FF0000"/>
                </a:solidFill>
                <a:latin typeface="Palatino Linotype" pitchFamily="18" charset="0"/>
              </a:rPr>
              <a:t>The researcher wants to determine whether placing food at the end of the maze will decrease the amount of time it takes for rats to finish.</a:t>
            </a:r>
            <a:r>
              <a:rPr lang="en-US" dirty="0">
                <a:latin typeface="Palatino Linotype" pitchFamily="18" charset="0"/>
              </a:rPr>
              <a:t>  He finds that a sample of 30 rats takes an average of 51.7 seconds to run the maze when there is food placed at the end.  At a significance level of .05, do rats finish the maze faster when food is placed at the end?</a:t>
            </a:r>
          </a:p>
          <a:p>
            <a:r>
              <a:rPr lang="en-US" dirty="0">
                <a:latin typeface="Palatino Linotype" pitchFamily="18" charset="0"/>
              </a:rPr>
              <a:t>State in words what a Type I and Type II error would be.</a:t>
            </a:r>
          </a:p>
          <a:p>
            <a:endParaRPr lang="en-US" dirty="0"/>
          </a:p>
          <a:p>
            <a:pPr lvl="0"/>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17</a:t>
            </a:fld>
            <a:endParaRPr lang="en-US"/>
          </a:p>
        </p:txBody>
      </p:sp>
    </p:spTree>
    <p:extLst>
      <p:ext uri="{BB962C8B-B14F-4D97-AF65-F5344CB8AC3E}">
        <p14:creationId xmlns:p14="http://schemas.microsoft.com/office/powerpoint/2010/main" val="336899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Answer</a:t>
            </a:r>
          </a:p>
        </p:txBody>
      </p:sp>
      <p:sp>
        <p:nvSpPr>
          <p:cNvPr id="3" name="Content Placeholder 2"/>
          <p:cNvSpPr>
            <a:spLocks noGrp="1"/>
          </p:cNvSpPr>
          <p:nvPr>
            <p:ph idx="1"/>
          </p:nvPr>
        </p:nvSpPr>
        <p:spPr/>
        <p:txBody>
          <a:bodyPr>
            <a:normAutofit fontScale="92500" lnSpcReduction="10000"/>
          </a:bodyPr>
          <a:lstStyle/>
          <a:p>
            <a:r>
              <a:rPr lang="en-US" sz="3000" dirty="0" err="1">
                <a:latin typeface="Palatino Linotype" pitchFamily="18" charset="0"/>
              </a:rPr>
              <a:t>H</a:t>
            </a:r>
            <a:r>
              <a:rPr lang="en-US" sz="3000" baseline="-25000" dirty="0" err="1">
                <a:latin typeface="Palatino Linotype" pitchFamily="18" charset="0"/>
              </a:rPr>
              <a:t>0</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a:t>
            </a:r>
            <a:r>
              <a:rPr lang="en-US" sz="3000" dirty="0">
                <a:latin typeface="Palatino Linotype" pitchFamily="18" charset="0"/>
                <a:sym typeface="Symbol"/>
              </a:rPr>
              <a:t></a:t>
            </a:r>
            <a:r>
              <a:rPr lang="en-US" sz="3000" dirty="0">
                <a:latin typeface="Palatino Linotype" pitchFamily="18" charset="0"/>
              </a:rPr>
              <a:t> 64.2.</a:t>
            </a:r>
          </a:p>
          <a:p>
            <a:r>
              <a:rPr lang="en-US" sz="3000" dirty="0" err="1">
                <a:latin typeface="Palatino Linotype" pitchFamily="18" charset="0"/>
              </a:rPr>
              <a:t>H</a:t>
            </a:r>
            <a:r>
              <a:rPr lang="en-US" sz="3000" baseline="-25000" dirty="0" err="1">
                <a:latin typeface="Palatino Linotype" pitchFamily="18" charset="0"/>
              </a:rPr>
              <a:t>1</a:t>
            </a:r>
            <a:r>
              <a:rPr lang="en-US" sz="3000" dirty="0">
                <a:latin typeface="Palatino Linotype" pitchFamily="18" charset="0"/>
              </a:rPr>
              <a:t>:  The sample was drawn from a population with </a:t>
            </a:r>
            <a:r>
              <a:rPr lang="en-US" sz="3000" dirty="0">
                <a:latin typeface="Palatino Linotype" pitchFamily="18" charset="0"/>
                <a:sym typeface="Symbol"/>
              </a:rPr>
              <a:t></a:t>
            </a:r>
            <a:r>
              <a:rPr lang="en-US" sz="3000" dirty="0">
                <a:latin typeface="Palatino Linotype" pitchFamily="18" charset="0"/>
              </a:rPr>
              <a:t> &lt; 64.2.</a:t>
            </a:r>
          </a:p>
          <a:p>
            <a:pPr lvl="0"/>
            <a:r>
              <a:rPr lang="en-US" sz="3000" b="1" dirty="0">
                <a:latin typeface="Palatino Linotype" pitchFamily="18" charset="0"/>
              </a:rPr>
              <a:t>Type I error</a:t>
            </a:r>
            <a:r>
              <a:rPr lang="en-US" sz="3000" dirty="0">
                <a:latin typeface="Palatino Linotype" pitchFamily="18" charset="0"/>
              </a:rPr>
              <a:t>:  The researcher concludes that rats run the maze faster when there is food at the end, but in reality, rats do not run the maze faster when there is food at the end.  </a:t>
            </a:r>
            <a:r>
              <a:rPr lang="en-US" sz="3000" b="1" dirty="0">
                <a:latin typeface="Palatino Linotype" pitchFamily="18" charset="0"/>
              </a:rPr>
              <a:t>Type II error</a:t>
            </a:r>
            <a:r>
              <a:rPr lang="en-US" sz="3000" dirty="0">
                <a:latin typeface="Palatino Linotype" pitchFamily="18" charset="0"/>
              </a:rPr>
              <a:t>:  The researcher concludes that rats do not run the maze faster when there is food at the end, but they really do.</a:t>
            </a: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18</a:t>
            </a:fld>
            <a:endParaRPr lang="en-US"/>
          </a:p>
        </p:txBody>
      </p:sp>
    </p:spTree>
    <p:extLst>
      <p:ext uri="{BB962C8B-B14F-4D97-AF65-F5344CB8AC3E}">
        <p14:creationId xmlns:p14="http://schemas.microsoft.com/office/powerpoint/2010/main" val="126832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ct val="50000"/>
              </a:spcBef>
            </a:pPr>
            <a:r>
              <a:rPr lang="en-US" b="1" dirty="0">
                <a:solidFill>
                  <a:srgbClr val="000099"/>
                </a:solidFill>
                <a:latin typeface="Palatino Linotype" pitchFamily="18" charset="0"/>
                <a:ea typeface="Cambria Math" pitchFamily="18" charset="0"/>
              </a:rPr>
              <a:t>Homework 4, Question 12</a:t>
            </a:r>
          </a:p>
        </p:txBody>
      </p:sp>
      <p:sp>
        <p:nvSpPr>
          <p:cNvPr id="3" name="Content Placeholder 2"/>
          <p:cNvSpPr>
            <a:spLocks noGrp="1"/>
          </p:cNvSpPr>
          <p:nvPr>
            <p:ph idx="1"/>
          </p:nvPr>
        </p:nvSpPr>
        <p:spPr>
          <a:xfrm>
            <a:off x="457200" y="1600200"/>
            <a:ext cx="8305800" cy="5029200"/>
          </a:xfrm>
        </p:spPr>
        <p:txBody>
          <a:bodyPr>
            <a:normAutofit fontScale="92500" lnSpcReduction="10000"/>
          </a:bodyPr>
          <a:lstStyle/>
          <a:p>
            <a:pPr lvl="0"/>
            <a:r>
              <a:rPr lang="en-US" dirty="0">
                <a:latin typeface="Palatino Linotype" pitchFamily="18" charset="0"/>
              </a:rPr>
              <a:t>Suppose all of the third graders at Wilson Elementary School take a math test.  The scores are normally distributed with </a:t>
            </a:r>
            <a:r>
              <a:rPr lang="en-US" dirty="0">
                <a:latin typeface="Palatino Linotype" pitchFamily="18" charset="0"/>
                <a:sym typeface="Symbol"/>
              </a:rPr>
              <a:t></a:t>
            </a:r>
            <a:r>
              <a:rPr lang="en-US" dirty="0">
                <a:latin typeface="Palatino Linotype" pitchFamily="18" charset="0"/>
              </a:rPr>
              <a:t> = 75 and </a:t>
            </a:r>
            <a:r>
              <a:rPr lang="en-US" dirty="0">
                <a:latin typeface="Palatino Linotype" pitchFamily="18" charset="0"/>
                <a:sym typeface="Symbol"/>
              </a:rPr>
              <a:t></a:t>
            </a:r>
            <a:r>
              <a:rPr lang="en-US" dirty="0">
                <a:latin typeface="Palatino Linotype" pitchFamily="18" charset="0"/>
              </a:rPr>
              <a:t> = 12.</a:t>
            </a:r>
          </a:p>
          <a:p>
            <a:pPr lvl="1"/>
            <a:r>
              <a:rPr lang="en-US" dirty="0">
                <a:latin typeface="Palatino Linotype" pitchFamily="18" charset="0"/>
              </a:rPr>
              <a:t>What proportion of third graders scored higher than 90?</a:t>
            </a:r>
          </a:p>
          <a:p>
            <a:pPr lvl="1"/>
            <a:r>
              <a:rPr lang="en-US" dirty="0">
                <a:latin typeface="Palatino Linotype" pitchFamily="18" charset="0"/>
              </a:rPr>
              <a:t>If you randomly select a third grader from Wilson Elementary School, what is the probability that </a:t>
            </a:r>
            <a:r>
              <a:rPr lang="en-US" u="sng" dirty="0">
                <a:latin typeface="Palatino Linotype" pitchFamily="18" charset="0"/>
              </a:rPr>
              <a:t>the selected child </a:t>
            </a:r>
            <a:r>
              <a:rPr lang="en-US" dirty="0">
                <a:latin typeface="Palatino Linotype" pitchFamily="18" charset="0"/>
              </a:rPr>
              <a:t>scored higher than 90 on the math test?</a:t>
            </a:r>
          </a:p>
          <a:p>
            <a:pPr marL="457200" lvl="1" indent="0">
              <a:buNone/>
            </a:pPr>
            <a:r>
              <a:rPr lang="en-US" dirty="0">
                <a:solidFill>
                  <a:srgbClr val="FF0000"/>
                </a:solidFill>
                <a:latin typeface="Palatino Linotype" pitchFamily="18" charset="0"/>
              </a:rPr>
              <a:t>In this case, third graders’ score is a random variable.</a:t>
            </a: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2</a:t>
            </a:fld>
            <a:endParaRPr lang="en-US"/>
          </a:p>
        </p:txBody>
      </p:sp>
    </p:spTree>
    <p:extLst>
      <p:ext uri="{BB962C8B-B14F-4D97-AF65-F5344CB8AC3E}">
        <p14:creationId xmlns:p14="http://schemas.microsoft.com/office/powerpoint/2010/main" val="26702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Homework 4, Question 13</a:t>
            </a:r>
            <a:endParaRPr lang="en-US"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pPr lvl="0"/>
            <a:r>
              <a:rPr lang="en-US" dirty="0">
                <a:latin typeface="Palatino Linotype" pitchFamily="18" charset="0"/>
              </a:rPr>
              <a:t>Suppose you have a set of scores that are normally distributed with </a:t>
            </a:r>
            <a:r>
              <a:rPr lang="en-US" dirty="0">
                <a:latin typeface="Palatino Linotype" pitchFamily="18" charset="0"/>
                <a:sym typeface="Symbol"/>
              </a:rPr>
              <a:t></a:t>
            </a:r>
            <a:r>
              <a:rPr lang="en-US" dirty="0">
                <a:latin typeface="Palatino Linotype" pitchFamily="18" charset="0"/>
              </a:rPr>
              <a:t> = 150 and </a:t>
            </a:r>
            <a:r>
              <a:rPr lang="en-US" dirty="0">
                <a:latin typeface="Palatino Linotype" pitchFamily="18" charset="0"/>
                <a:sym typeface="Symbol"/>
              </a:rPr>
              <a:t></a:t>
            </a:r>
            <a:r>
              <a:rPr lang="en-US" dirty="0">
                <a:latin typeface="Palatino Linotype" pitchFamily="18" charset="0"/>
              </a:rPr>
              <a:t> = 30.</a:t>
            </a:r>
          </a:p>
          <a:p>
            <a:pPr lvl="1"/>
            <a:r>
              <a:rPr lang="en-US" dirty="0">
                <a:latin typeface="Palatino Linotype" pitchFamily="18" charset="0"/>
              </a:rPr>
              <a:t>What is the standard error of the mean for samples of size 25?</a:t>
            </a:r>
          </a:p>
          <a:p>
            <a:pPr lvl="1"/>
            <a:r>
              <a:rPr lang="en-US" dirty="0">
                <a:latin typeface="Palatino Linotype" pitchFamily="18" charset="0"/>
              </a:rPr>
              <a:t>If you randomly select a sample of 25 scores from the distribution, what is the probability that the </a:t>
            </a:r>
            <a:r>
              <a:rPr lang="en-US" u="sng" dirty="0">
                <a:latin typeface="Palatino Linotype" pitchFamily="18" charset="0"/>
              </a:rPr>
              <a:t>sample will have a mean</a:t>
            </a:r>
            <a:r>
              <a:rPr lang="en-US" dirty="0">
                <a:latin typeface="Palatino Linotype" pitchFamily="18" charset="0"/>
              </a:rPr>
              <a:t> greater than 165?</a:t>
            </a:r>
          </a:p>
          <a:p>
            <a:pPr marL="457200" lvl="1" indent="0">
              <a:buNone/>
            </a:pPr>
            <a:r>
              <a:rPr lang="en-US" dirty="0">
                <a:solidFill>
                  <a:srgbClr val="FF0000"/>
                </a:solidFill>
                <a:latin typeface="Palatino Linotype" pitchFamily="18" charset="0"/>
              </a:rPr>
              <a:t>In this case, sample mean is a random variable.</a:t>
            </a:r>
          </a:p>
          <a:p>
            <a:pPr lvl="1"/>
            <a:endParaRPr lang="en-US" dirty="0">
              <a:latin typeface="Palatino Linotype" pitchFamily="18" charset="0"/>
            </a:endParaRPr>
          </a:p>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3</a:t>
            </a:fld>
            <a:endParaRPr lang="en-US"/>
          </a:p>
        </p:txBody>
      </p:sp>
    </p:spTree>
    <p:extLst>
      <p:ext uri="{BB962C8B-B14F-4D97-AF65-F5344CB8AC3E}">
        <p14:creationId xmlns:p14="http://schemas.microsoft.com/office/powerpoint/2010/main" val="69634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400" b="1" dirty="0">
                <a:solidFill>
                  <a:srgbClr val="000099"/>
                </a:solidFill>
                <a:latin typeface="Palatino Linotype" pitchFamily="18" charset="0"/>
                <a:ea typeface="Cambria Math" pitchFamily="18" charset="0"/>
              </a:rPr>
              <a:t>Outcomes of hypothesis testing: decision errors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AD1143D-68F3-4874-89B1-6CE0D4C12EB6}" type="slidenum">
              <a:rPr lang="en-US" smtClean="0"/>
              <a:t>4</a:t>
            </a:fld>
            <a:endParaRPr lang="en-US"/>
          </a:p>
        </p:txBody>
      </p:sp>
    </p:spTree>
    <p:extLst>
      <p:ext uri="{BB962C8B-B14F-4D97-AF65-F5344CB8AC3E}">
        <p14:creationId xmlns:p14="http://schemas.microsoft.com/office/powerpoint/2010/main" val="38533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2400" dirty="0">
                <a:latin typeface="Palatino Linotype" pitchFamily="18" charset="0"/>
              </a:rPr>
              <a:t>A statistical hypothesis may be true or false (true state of nature), and performing a hypothesis test we may reject or fail to reject the null hypothesis.  This leads to </a:t>
            </a:r>
            <a:r>
              <a:rPr lang="en-US" sz="2400" b="1" dirty="0">
                <a:latin typeface="Palatino Linotype" pitchFamily="18" charset="0"/>
              </a:rPr>
              <a:t>four possible outcomes</a:t>
            </a:r>
            <a:r>
              <a:rPr lang="en-US" sz="2400" dirty="0">
                <a:latin typeface="Palatino Linotype" pitchFamily="18" charset="0"/>
              </a:rPr>
              <a:t>, which we represent in the table below.</a:t>
            </a:r>
          </a:p>
          <a:p>
            <a:endParaRPr lang="en-US" sz="20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346603430"/>
              </p:ext>
            </p:extLst>
          </p:nvPr>
        </p:nvGraphicFramePr>
        <p:xfrm>
          <a:off x="914400" y="2950464"/>
          <a:ext cx="7848599" cy="2390595"/>
        </p:xfrm>
        <a:graphic>
          <a:graphicData uri="http://schemas.openxmlformats.org/drawingml/2006/table">
            <a:tbl>
              <a:tblPr/>
              <a:tblGrid>
                <a:gridCol w="2615589">
                  <a:extLst>
                    <a:ext uri="{9D8B030D-6E8A-4147-A177-3AD203B41FA5}">
                      <a16:colId xmlns:a16="http://schemas.microsoft.com/office/drawing/2014/main" val="20000"/>
                    </a:ext>
                  </a:extLst>
                </a:gridCol>
                <a:gridCol w="2617422">
                  <a:extLst>
                    <a:ext uri="{9D8B030D-6E8A-4147-A177-3AD203B41FA5}">
                      <a16:colId xmlns:a16="http://schemas.microsoft.com/office/drawing/2014/main" val="20001"/>
                    </a:ext>
                  </a:extLst>
                </a:gridCol>
                <a:gridCol w="2615588">
                  <a:extLst>
                    <a:ext uri="{9D8B030D-6E8A-4147-A177-3AD203B41FA5}">
                      <a16:colId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5</a:t>
            </a:fld>
            <a:endParaRPr lang="en-US"/>
          </a:p>
        </p:txBody>
      </p:sp>
    </p:spTree>
    <p:extLst>
      <p:ext uri="{BB962C8B-B14F-4D97-AF65-F5344CB8AC3E}">
        <p14:creationId xmlns:p14="http://schemas.microsoft.com/office/powerpoint/2010/main" val="391193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4754563"/>
          </a:xfrm>
        </p:spPr>
        <p:txBody>
          <a:bodyPr>
            <a:normAutofit/>
          </a:bodyPr>
          <a:lstStyle/>
          <a:p>
            <a:r>
              <a:rPr lang="en-US" sz="2800" u="sng" dirty="0">
                <a:latin typeface="Palatino Linotype" pitchFamily="18" charset="0"/>
              </a:rPr>
              <a:t>Conditional Probability of decision outcomes</a:t>
            </a:r>
            <a:r>
              <a:rPr lang="en-US" sz="2800" dirty="0">
                <a:latin typeface="Palatino Linotype" pitchFamily="18" charset="0"/>
              </a:rPr>
              <a:t>, that is, the probability of the hypothesis testing decision given the true state of nature (which is unknown):  P(</a:t>
            </a:r>
            <a:r>
              <a:rPr lang="en-US" sz="2800" i="1" dirty="0">
                <a:latin typeface="Palatino Linotype" pitchFamily="18" charset="0"/>
              </a:rPr>
              <a:t>Hypothesis Testing Decision</a:t>
            </a:r>
            <a:r>
              <a:rPr lang="en-US" sz="2800" dirty="0">
                <a:latin typeface="Palatino Linotype" pitchFamily="18" charset="0"/>
              </a:rPr>
              <a:t> | </a:t>
            </a:r>
            <a:r>
              <a:rPr lang="en-US" sz="2800" i="1" dirty="0">
                <a:latin typeface="Palatino Linotype" pitchFamily="18" charset="0"/>
              </a:rPr>
              <a:t>Actual situation</a:t>
            </a:r>
            <a:r>
              <a:rPr lang="en-US" sz="2800" dirty="0">
                <a:latin typeface="Palatino Linotype" pitchFamily="18" charset="0"/>
              </a:rPr>
              <a:t>)</a:t>
            </a:r>
            <a:endParaRPr lang="en-US" sz="2400"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1530955446"/>
              </p:ext>
            </p:extLst>
          </p:nvPr>
        </p:nvGraphicFramePr>
        <p:xfrm>
          <a:off x="914400" y="2950464"/>
          <a:ext cx="7848599" cy="2390595"/>
        </p:xfrm>
        <a:graphic>
          <a:graphicData uri="http://schemas.openxmlformats.org/drawingml/2006/table">
            <a:tbl>
              <a:tblPr/>
              <a:tblGrid>
                <a:gridCol w="2615589">
                  <a:extLst>
                    <a:ext uri="{9D8B030D-6E8A-4147-A177-3AD203B41FA5}">
                      <a16:colId xmlns:a16="http://schemas.microsoft.com/office/drawing/2014/main" val="20000"/>
                    </a:ext>
                  </a:extLst>
                </a:gridCol>
                <a:gridCol w="2617422">
                  <a:extLst>
                    <a:ext uri="{9D8B030D-6E8A-4147-A177-3AD203B41FA5}">
                      <a16:colId xmlns:a16="http://schemas.microsoft.com/office/drawing/2014/main" val="20001"/>
                    </a:ext>
                  </a:extLst>
                </a:gridCol>
                <a:gridCol w="2615588">
                  <a:extLst>
                    <a:ext uri="{9D8B030D-6E8A-4147-A177-3AD203B41FA5}">
                      <a16:colId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6</a:t>
            </a:fld>
            <a:endParaRPr lang="en-US"/>
          </a:p>
        </p:txBody>
      </p:sp>
    </p:spTree>
    <p:extLst>
      <p:ext uri="{BB962C8B-B14F-4D97-AF65-F5344CB8AC3E}">
        <p14:creationId xmlns:p14="http://schemas.microsoft.com/office/powerpoint/2010/main" val="173410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rmAutofit fontScale="92500" lnSpcReduction="10000"/>
          </a:bodyPr>
          <a:lstStyle/>
          <a:p>
            <a:pPr marL="669925" lvl="1" indent="-325438">
              <a:lnSpc>
                <a:spcPct val="90000"/>
              </a:lnSpc>
              <a:buFont typeface="Wingdings" pitchFamily="2" charset="2"/>
              <a:buNone/>
            </a:pPr>
            <a:r>
              <a:rPr lang="en-US" u="sng" dirty="0">
                <a:solidFill>
                  <a:srgbClr val="000000"/>
                </a:solidFill>
                <a:latin typeface="Palatino Linotype" pitchFamily="18" charset="0"/>
                <a:cs typeface="Times New Roman" pitchFamily="18" charset="0"/>
              </a:rPr>
              <a:t>Decisions we can make concerning the null</a:t>
            </a:r>
          </a:p>
          <a:p>
            <a:pPr marL="669925" lvl="1" indent="-325438">
              <a:lnSpc>
                <a:spcPct val="90000"/>
              </a:lnSpc>
              <a:buFont typeface="Wingdings" pitchFamily="2" charset="2"/>
              <a:buNone/>
            </a:pPr>
            <a:endParaRPr lang="en-US" u="sng"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α:   </a:t>
            </a:r>
            <a:r>
              <a:rPr lang="en-US" sz="2800" dirty="0">
                <a:solidFill>
                  <a:srgbClr val="000000"/>
                </a:solidFill>
                <a:latin typeface="Palatino Linotype" pitchFamily="18" charset="0"/>
                <a:cs typeface="Times New Roman" pitchFamily="18" charset="0"/>
              </a:rPr>
              <a:t>Alpha is the 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i="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a:t>
            </a:r>
            <a:r>
              <a:rPr lang="en-US" sz="2800" b="1" dirty="0">
                <a:solidFill>
                  <a:srgbClr val="000000"/>
                </a:solidFill>
                <a:latin typeface="Palatino Linotype" pitchFamily="18" charset="0"/>
                <a:cs typeface="Times New Roman" pitchFamily="18" charset="0"/>
              </a:rPr>
              <a:t> Type I error (equal to the significance level)</a:t>
            </a:r>
          </a:p>
          <a:p>
            <a:pPr>
              <a:lnSpc>
                <a:spcPct val="90000"/>
              </a:lnSpc>
              <a:buFont typeface="Symbol" pitchFamily="18" charset="2"/>
              <a:buNone/>
            </a:pPr>
            <a:endParaRPr lang="en-US" sz="240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α</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true</a:t>
            </a:r>
          </a:p>
          <a:p>
            <a:pPr>
              <a:lnSpc>
                <a:spcPct val="90000"/>
              </a:lnSpc>
              <a:buFont typeface="Symbol" pitchFamily="18" charset="2"/>
              <a:buNone/>
            </a:pPr>
            <a:endParaRPr lang="en-US" sz="1050" b="1" dirty="0">
              <a:solidFill>
                <a:srgbClr val="000000"/>
              </a:solidFill>
              <a:latin typeface="Palatino Linotype" pitchFamily="18" charset="0"/>
              <a:cs typeface="Times New Roman" pitchFamily="18" charset="0"/>
            </a:endParaRPr>
          </a:p>
          <a:p>
            <a:pPr>
              <a:lnSpc>
                <a:spcPct val="90000"/>
              </a:lnSpc>
              <a:buFont typeface="Symbol" pitchFamily="18" charset="2"/>
              <a:buNone/>
            </a:pPr>
            <a:r>
              <a:rPr lang="en-US" sz="2800" b="1" dirty="0">
                <a:solidFill>
                  <a:srgbClr val="000000"/>
                </a:solidFill>
                <a:latin typeface="Palatino Linotype" pitchFamily="18" charset="0"/>
                <a:cs typeface="Times New Roman" pitchFamily="18" charset="0"/>
              </a:rPr>
              <a:t>	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7</a:t>
            </a:fld>
            <a:endParaRPr lang="en-US"/>
          </a:p>
        </p:txBody>
      </p:sp>
    </p:spTree>
    <p:extLst>
      <p:ext uri="{BB962C8B-B14F-4D97-AF65-F5344CB8AC3E}">
        <p14:creationId xmlns:p14="http://schemas.microsoft.com/office/powerpoint/2010/main" val="168183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ea typeface="Cambria Math" pitchFamily="18" charset="0"/>
              </a:rPr>
              <a:t>Statistical Decisions</a:t>
            </a:r>
            <a:endParaRPr lang="en-US" dirty="0">
              <a:latin typeface="Palatino Linotype" pitchFamily="18" charset="0"/>
              <a:ea typeface="Cambria Math" pitchFamily="18" charset="0"/>
            </a:endParaRPr>
          </a:p>
        </p:txBody>
      </p:sp>
      <p:sp>
        <p:nvSpPr>
          <p:cNvPr id="3" name="Subtitle 2"/>
          <p:cNvSpPr>
            <a:spLocks noGrp="1"/>
          </p:cNvSpPr>
          <p:nvPr>
            <p:ph idx="1"/>
          </p:nvPr>
        </p:nvSpPr>
        <p:spPr/>
        <p:txBody>
          <a:bodyPr>
            <a:noAutofit/>
          </a:bodyPr>
          <a:lstStyle/>
          <a:p>
            <a:pPr>
              <a:buFont typeface="Symbol" pitchFamily="18" charset="2"/>
              <a:buNone/>
            </a:pPr>
            <a:r>
              <a:rPr lang="en-US" dirty="0">
                <a:solidFill>
                  <a:srgbClr val="000000"/>
                </a:solidFill>
                <a:latin typeface="Palatino Linotype" pitchFamily="18" charset="0"/>
                <a:cs typeface="Times New Roman" pitchFamily="18" charset="0"/>
              </a:rPr>
              <a:t>β:   </a:t>
            </a:r>
            <a:r>
              <a:rPr lang="en-US" sz="2800" dirty="0">
                <a:solidFill>
                  <a:srgbClr val="000000"/>
                </a:solidFill>
                <a:latin typeface="Palatino Linotype" pitchFamily="18" charset="0"/>
                <a:cs typeface="Times New Roman" pitchFamily="18" charset="0"/>
              </a:rPr>
              <a:t>Beta is the proportion of times I am willing to </a:t>
            </a:r>
            <a:r>
              <a:rPr lang="en-US" sz="2800" b="1" dirty="0">
                <a:solidFill>
                  <a:srgbClr val="000000"/>
                </a:solidFill>
                <a:latin typeface="Palatino Linotype" pitchFamily="18" charset="0"/>
                <a:cs typeface="Times New Roman" pitchFamily="18" charset="0"/>
              </a:rPr>
              <a:t>retain</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i="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 a </a:t>
            </a:r>
            <a:r>
              <a:rPr lang="en-US" sz="2800" b="1" dirty="0">
                <a:solidFill>
                  <a:srgbClr val="000000"/>
                </a:solidFill>
                <a:latin typeface="Palatino Linotype" pitchFamily="18" charset="0"/>
                <a:cs typeface="Times New Roman" pitchFamily="18" charset="0"/>
              </a:rPr>
              <a:t>Type II error</a:t>
            </a:r>
          </a:p>
          <a:p>
            <a:pPr>
              <a:buFont typeface="Symbol" pitchFamily="18" charset="2"/>
              <a:buNone/>
            </a:pPr>
            <a:endParaRPr lang="en-US" sz="2400" b="1" dirty="0">
              <a:solidFill>
                <a:srgbClr val="000000"/>
              </a:solidFill>
              <a:latin typeface="Palatino Linotype" pitchFamily="18" charset="0"/>
              <a:cs typeface="Times New Roman" pitchFamily="18" charset="0"/>
            </a:endParaRPr>
          </a:p>
          <a:p>
            <a:pPr>
              <a:buFont typeface="Symbol" pitchFamily="18" charset="2"/>
              <a:buNone/>
            </a:pPr>
            <a:r>
              <a:rPr lang="en-US" dirty="0">
                <a:solidFill>
                  <a:srgbClr val="000000"/>
                </a:solidFill>
                <a:latin typeface="Palatino Linotype" pitchFamily="18" charset="0"/>
                <a:cs typeface="Times New Roman" pitchFamily="18" charset="0"/>
              </a:rPr>
              <a:t>1 – </a:t>
            </a:r>
            <a:r>
              <a:rPr lang="el-GR" dirty="0">
                <a:solidFill>
                  <a:srgbClr val="000000"/>
                </a:solidFill>
                <a:latin typeface="Palatino Linotype" pitchFamily="18" charset="0"/>
                <a:cs typeface="Times New Roman" pitchFamily="18" charset="0"/>
              </a:rPr>
              <a:t>β</a:t>
            </a:r>
            <a:r>
              <a:rPr lang="en-US" dirty="0">
                <a:solidFill>
                  <a:srgbClr val="000000"/>
                </a:solidFill>
                <a:latin typeface="Palatino Linotype" pitchFamily="18" charset="0"/>
                <a:cs typeface="Times New Roman" pitchFamily="18" charset="0"/>
              </a:rPr>
              <a:t> : </a:t>
            </a:r>
            <a:r>
              <a:rPr lang="en-US" sz="2800" dirty="0">
                <a:solidFill>
                  <a:srgbClr val="000000"/>
                </a:solidFill>
                <a:latin typeface="Palatino Linotype" pitchFamily="18" charset="0"/>
                <a:cs typeface="Times New Roman" pitchFamily="18" charset="0"/>
              </a:rPr>
              <a:t>Proportion of times I am willing to </a:t>
            </a:r>
            <a:r>
              <a:rPr lang="en-US" sz="2800" b="1" dirty="0">
                <a:solidFill>
                  <a:srgbClr val="000000"/>
                </a:solidFill>
                <a:latin typeface="Palatino Linotype" pitchFamily="18" charset="0"/>
                <a:cs typeface="Times New Roman" pitchFamily="18" charset="0"/>
              </a:rPr>
              <a:t>reject</a:t>
            </a:r>
            <a:r>
              <a:rPr lang="en-US" sz="2800" dirty="0">
                <a:solidFill>
                  <a:srgbClr val="000000"/>
                </a:solidFill>
                <a:latin typeface="Palatino Linotype" pitchFamily="18" charset="0"/>
                <a:cs typeface="Times New Roman" pitchFamily="18" charset="0"/>
              </a:rPr>
              <a:t> the null hypothesis, when that null was in fact </a:t>
            </a:r>
            <a:r>
              <a:rPr lang="en-US" sz="2800" b="1" dirty="0">
                <a:solidFill>
                  <a:srgbClr val="000000"/>
                </a:solidFill>
                <a:latin typeface="Palatino Linotype" pitchFamily="18" charset="0"/>
                <a:cs typeface="Times New Roman" pitchFamily="18" charset="0"/>
              </a:rPr>
              <a:t>false</a:t>
            </a:r>
          </a:p>
          <a:p>
            <a:pPr>
              <a:buFont typeface="Symbol" pitchFamily="18" charset="2"/>
              <a:buNone/>
            </a:pPr>
            <a:endParaRPr lang="en-US" sz="1050" b="1" dirty="0">
              <a:solidFill>
                <a:srgbClr val="000000"/>
              </a:solidFill>
              <a:latin typeface="Palatino Linotype" pitchFamily="18" charset="0"/>
              <a:cs typeface="Times New Roman" pitchFamily="18" charset="0"/>
            </a:endParaRPr>
          </a:p>
          <a:p>
            <a:pPr>
              <a:buFont typeface="Symbol" pitchFamily="18" charset="2"/>
              <a:buNone/>
            </a:pPr>
            <a:r>
              <a:rPr lang="en-US" sz="2800" b="1" dirty="0">
                <a:solidFill>
                  <a:srgbClr val="000000"/>
                </a:solidFill>
                <a:latin typeface="Palatino Linotype" pitchFamily="18" charset="0"/>
                <a:cs typeface="Times New Roman" pitchFamily="18" charset="0"/>
              </a:rPr>
              <a:t>	</a:t>
            </a:r>
            <a:r>
              <a:rPr lang="en-US" sz="2800" dirty="0">
                <a:solidFill>
                  <a:srgbClr val="000000"/>
                </a:solidFill>
                <a:latin typeface="Palatino Linotype" pitchFamily="18" charset="0"/>
                <a:cs typeface="Times New Roman" pitchFamily="18" charset="0"/>
              </a:rPr>
              <a:t>Known as</a:t>
            </a:r>
            <a:r>
              <a:rPr lang="en-US" sz="2800" b="1" dirty="0">
                <a:solidFill>
                  <a:srgbClr val="000000"/>
                </a:solidFill>
                <a:latin typeface="Palatino Linotype" pitchFamily="18" charset="0"/>
                <a:cs typeface="Times New Roman" pitchFamily="18" charset="0"/>
              </a:rPr>
              <a:t> Power </a:t>
            </a:r>
            <a:r>
              <a:rPr lang="en-US" sz="2800" dirty="0">
                <a:solidFill>
                  <a:srgbClr val="000000"/>
                </a:solidFill>
                <a:latin typeface="Palatino Linotype" pitchFamily="18" charset="0"/>
                <a:cs typeface="Times New Roman" pitchFamily="18" charset="0"/>
              </a:rPr>
              <a:t>(Correct Decision)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BAD1143D-68F3-4874-89B1-6CE0D4C12EB6}" type="slidenum">
              <a:rPr lang="en-US" smtClean="0"/>
              <a:t>8</a:t>
            </a:fld>
            <a:endParaRPr lang="en-US"/>
          </a:p>
        </p:txBody>
      </p:sp>
    </p:spTree>
    <p:extLst>
      <p:ext uri="{BB962C8B-B14F-4D97-AF65-F5344CB8AC3E}">
        <p14:creationId xmlns:p14="http://schemas.microsoft.com/office/powerpoint/2010/main" val="105363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754563"/>
          </a:xfrm>
        </p:spPr>
        <p:txBody>
          <a:bodyPr>
            <a:normAutofit/>
          </a:bodyPr>
          <a:lstStyle/>
          <a:p>
            <a:r>
              <a:rPr lang="en-US" sz="3600" b="1" dirty="0">
                <a:latin typeface="Palatino Linotype" pitchFamily="18" charset="0"/>
              </a:rPr>
              <a:t>Statistical Decision Table</a:t>
            </a:r>
          </a:p>
          <a:p>
            <a:endParaRPr lang="en-US" b="1" dirty="0">
              <a:latin typeface="Palatino Linotype" pitchFamily="18" charset="0"/>
            </a:endParaRPr>
          </a:p>
        </p:txBody>
      </p:sp>
      <p:graphicFrame>
        <p:nvGraphicFramePr>
          <p:cNvPr id="4" name="Content Placeholder 5"/>
          <p:cNvGraphicFramePr>
            <a:graphicFrameLocks/>
          </p:cNvGraphicFramePr>
          <p:nvPr>
            <p:extLst>
              <p:ext uri="{D42A27DB-BD31-4B8C-83A1-F6EECF244321}">
                <p14:modId xmlns:p14="http://schemas.microsoft.com/office/powerpoint/2010/main" val="2203524334"/>
              </p:ext>
            </p:extLst>
          </p:nvPr>
        </p:nvGraphicFramePr>
        <p:xfrm>
          <a:off x="838200" y="2362200"/>
          <a:ext cx="7848599" cy="2613099"/>
        </p:xfrm>
        <a:graphic>
          <a:graphicData uri="http://schemas.openxmlformats.org/drawingml/2006/table">
            <a:tbl>
              <a:tblPr/>
              <a:tblGrid>
                <a:gridCol w="2615589">
                  <a:extLst>
                    <a:ext uri="{9D8B030D-6E8A-4147-A177-3AD203B41FA5}">
                      <a16:colId xmlns:a16="http://schemas.microsoft.com/office/drawing/2014/main" val="20000"/>
                    </a:ext>
                  </a:extLst>
                </a:gridCol>
                <a:gridCol w="2617422">
                  <a:extLst>
                    <a:ext uri="{9D8B030D-6E8A-4147-A177-3AD203B41FA5}">
                      <a16:colId xmlns:a16="http://schemas.microsoft.com/office/drawing/2014/main" val="20001"/>
                    </a:ext>
                  </a:extLst>
                </a:gridCol>
                <a:gridCol w="2615588">
                  <a:extLst>
                    <a:ext uri="{9D8B030D-6E8A-4147-A177-3AD203B41FA5}">
                      <a16:colId xmlns:a16="http://schemas.microsoft.com/office/drawing/2014/main" val="20002"/>
                    </a:ext>
                  </a:extLst>
                </a:gridCol>
              </a:tblGrid>
              <a:tr h="5617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rgbClr val="00000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Actual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693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My   Decision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Null is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Accept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II Error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36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rPr>
                        <a:t>Reject the Null</a:t>
                      </a:r>
                    </a:p>
                  </a:txBody>
                  <a:tcPr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Type I Error   </a:t>
                      </a:r>
                      <a:r>
                        <a:rPr kumimoji="0" lang="el-GR" sz="2400" b="1" i="0" u="none" strike="noStrike" cap="none" normalizeH="0" baseline="0" dirty="0">
                          <a:ln>
                            <a:noFill/>
                          </a:ln>
                          <a:solidFill>
                            <a:srgbClr val="000000"/>
                          </a:solidFill>
                          <a:effectLst/>
                          <a:latin typeface="Garamond" pitchFamily="18" charset="0"/>
                        </a:rPr>
                        <a:t>α</a:t>
                      </a:r>
                      <a:endParaRPr kumimoji="0" lang="en-US" sz="2400" b="1" i="0" u="none" strike="noStrike" cap="none" normalizeH="0" baseline="0" dirty="0">
                        <a:ln>
                          <a:noFill/>
                        </a:ln>
                        <a:solidFill>
                          <a:srgbClr val="000000"/>
                        </a:solidFill>
                        <a:effectLst/>
                        <a:latin typeface="Garamond" pitchFamily="18"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Correct   </a:t>
                      </a:r>
                      <a:r>
                        <a:rPr kumimoji="0" lang="en-US" sz="2400" b="1" i="0" u="none" strike="noStrike" cap="none" normalizeH="0" baseline="0" dirty="0">
                          <a:ln>
                            <a:noFill/>
                          </a:ln>
                          <a:solidFill>
                            <a:srgbClr val="000000"/>
                          </a:solidFill>
                          <a:effectLst/>
                          <a:latin typeface="Garamond" pitchFamily="18" charset="0"/>
                        </a:rPr>
                        <a:t>1 </a:t>
                      </a:r>
                      <a:r>
                        <a:rPr kumimoji="0" lang="en-US" sz="2400" b="1" i="0" u="none" strike="noStrike" cap="none" normalizeH="0" baseline="0" dirty="0">
                          <a:ln>
                            <a:noFill/>
                          </a:ln>
                          <a:solidFill>
                            <a:srgbClr val="000000"/>
                          </a:solidFill>
                          <a:effectLst/>
                          <a:latin typeface="Garamond" pitchFamily="18" charset="0"/>
                          <a:cs typeface="Arial" pitchFamily="34" charset="0"/>
                        </a:rPr>
                        <a:t>–</a:t>
                      </a:r>
                      <a:r>
                        <a:rPr kumimoji="0" lang="en-US" sz="2400" b="1" i="0" u="none" strike="noStrike" cap="none" normalizeH="0" baseline="0" dirty="0">
                          <a:ln>
                            <a:noFill/>
                          </a:ln>
                          <a:solidFill>
                            <a:srgbClr val="000000"/>
                          </a:solidFill>
                          <a:effectLst/>
                          <a:latin typeface="Garamond" pitchFamily="18" charset="0"/>
                        </a:rPr>
                        <a:t> </a:t>
                      </a:r>
                      <a:r>
                        <a:rPr kumimoji="0" lang="el-GR" sz="2400" b="1" i="0" u="none" strike="noStrike" cap="none" normalizeH="0" baseline="0" dirty="0">
                          <a:ln>
                            <a:noFill/>
                          </a:ln>
                          <a:solidFill>
                            <a:srgbClr val="000000"/>
                          </a:solidFill>
                          <a:effectLst/>
                          <a:latin typeface="Garamond" pitchFamily="18" charset="0"/>
                        </a:rPr>
                        <a:t>β</a:t>
                      </a:r>
                      <a:endParaRPr kumimoji="0" lang="en-US" sz="2400" b="1" i="0" u="none" strike="noStrike" cap="none" normalizeH="0" baseline="0" dirty="0">
                        <a:ln>
                          <a:noFill/>
                        </a:ln>
                        <a:solidFill>
                          <a:srgbClr val="000000"/>
                        </a:solidFill>
                        <a:effectLst/>
                        <a:latin typeface="Garamond" pitchFamily="18" charset="0"/>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000000"/>
                          </a:solidFill>
                          <a:effectLst/>
                          <a:latin typeface="Garamond" pitchFamily="18" charset="0"/>
                          <a:cs typeface="Times New Roman" pitchFamily="18" charset="0"/>
                        </a:rPr>
                        <a:t>Power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AD1143D-68F3-4874-89B1-6CE0D4C12EB6}" type="slidenum">
              <a:rPr lang="en-US" smtClean="0"/>
              <a:t>9</a:t>
            </a:fld>
            <a:endParaRPr lang="en-US"/>
          </a:p>
        </p:txBody>
      </p:sp>
    </p:spTree>
    <p:extLst>
      <p:ext uri="{BB962C8B-B14F-4D97-AF65-F5344CB8AC3E}">
        <p14:creationId xmlns:p14="http://schemas.microsoft.com/office/powerpoint/2010/main" val="43699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994</Words>
  <Application>Microsoft Macintosh PowerPoint</Application>
  <PresentationFormat>On-screen Show (4:3)</PresentationFormat>
  <Paragraphs>124</Paragraphs>
  <Slides>18</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1" baseType="lpstr">
      <vt:lpstr>宋体</vt:lpstr>
      <vt:lpstr>Arial</vt:lpstr>
      <vt:lpstr>Bookman Old Style</vt:lpstr>
      <vt:lpstr>Calibri</vt:lpstr>
      <vt:lpstr>Cambria Math</vt:lpstr>
      <vt:lpstr>Garamond</vt:lpstr>
      <vt:lpstr>Palatino Linotype</vt:lpstr>
      <vt:lpstr>Symbol</vt:lpstr>
      <vt:lpstr>Times New Roman</vt:lpstr>
      <vt:lpstr>Wingdings</vt:lpstr>
      <vt:lpstr>Wingdings 3</vt:lpstr>
      <vt:lpstr>Office Theme</vt:lpstr>
      <vt:lpstr>Bitmap Image</vt:lpstr>
      <vt:lpstr>Lecture 13: Interpreting Hypothesis Testing Results (Type I Error and Power)</vt:lpstr>
      <vt:lpstr>Homework 4, Question 12</vt:lpstr>
      <vt:lpstr>Homework 4, Question 13</vt:lpstr>
      <vt:lpstr>Outcomes of hypothesis testing: decision errors</vt:lpstr>
      <vt:lpstr>PowerPoint Presentation</vt:lpstr>
      <vt:lpstr>PowerPoint Presentation</vt:lpstr>
      <vt:lpstr>Statistical Decisions</vt:lpstr>
      <vt:lpstr>Statistical Decisions</vt:lpstr>
      <vt:lpstr>PowerPoint Presentation</vt:lpstr>
      <vt:lpstr>PowerPoint Presentation</vt:lpstr>
      <vt:lpstr>PowerPoint Presentation</vt:lpstr>
      <vt:lpstr>PowerPoint Presentation</vt:lpstr>
      <vt:lpstr>PowerPoint Presentation</vt:lpstr>
      <vt:lpstr>A Visualization of Decision Error</vt:lpstr>
      <vt:lpstr>PowerPoint Presentation</vt:lpstr>
      <vt:lpstr>PowerPoint Presentation</vt:lpstr>
      <vt:lpstr>Exercise</vt:lpstr>
      <vt:lpstr>Answer</vt:lpstr>
    </vt:vector>
  </TitlesOfParts>
  <Company>University Of Minnesota - TC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Single Sample Hypothesis Testing</dc:title>
  <dc:creator>Chun Wang</dc:creator>
  <cp:lastModifiedBy>He Jibo</cp:lastModifiedBy>
  <cp:revision>40</cp:revision>
  <cp:lastPrinted>2015-11-10T19:24:12Z</cp:lastPrinted>
  <dcterms:created xsi:type="dcterms:W3CDTF">2013-04-01T02:00:32Z</dcterms:created>
  <dcterms:modified xsi:type="dcterms:W3CDTF">2018-01-06T04:24:22Z</dcterms:modified>
</cp:coreProperties>
</file>