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7" r:id="rId2"/>
    <p:sldId id="258" r:id="rId3"/>
    <p:sldId id="262" r:id="rId4"/>
    <p:sldId id="260" r:id="rId5"/>
    <p:sldId id="263" r:id="rId6"/>
    <p:sldId id="264" r:id="rId7"/>
    <p:sldId id="266" r:id="rId8"/>
    <p:sldId id="269" r:id="rId9"/>
    <p:sldId id="268" r:id="rId10"/>
    <p:sldId id="270" r:id="rId11"/>
    <p:sldId id="272" r:id="rId12"/>
    <p:sldId id="274" r:id="rId13"/>
    <p:sldId id="275" r:id="rId14"/>
    <p:sldId id="276" r:id="rId15"/>
    <p:sldId id="277" r:id="rId16"/>
    <p:sldId id="278" r:id="rId17"/>
    <p:sldId id="279" r:id="rId18"/>
    <p:sldId id="289" r:id="rId19"/>
    <p:sldId id="290" r:id="rId20"/>
    <p:sldId id="291" r:id="rId21"/>
    <p:sldId id="288" r:id="rId22"/>
    <p:sldId id="292" r:id="rId23"/>
    <p:sldId id="293" r:id="rId24"/>
    <p:sldId id="296" r:id="rId25"/>
    <p:sldId id="297" r:id="rId26"/>
    <p:sldId id="295" r:id="rId27"/>
    <p:sldId id="280" r:id="rId28"/>
    <p:sldId id="282" r:id="rId29"/>
    <p:sldId id="283"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p:cViewPr varScale="1">
        <p:scale>
          <a:sx n="111" d="100"/>
          <a:sy n="111" d="100"/>
        </p:scale>
        <p:origin x="1680"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70583" cy="480388"/>
          </a:xfrm>
          <a:prstGeom prst="rect">
            <a:avLst/>
          </a:prstGeom>
        </p:spPr>
        <p:txBody>
          <a:bodyPr vert="horz" lIns="94837" tIns="47418" rIns="94837" bIns="47418" rtlCol="0"/>
          <a:lstStyle>
            <a:lvl1pPr algn="l">
              <a:defRPr sz="1200"/>
            </a:lvl1pPr>
          </a:lstStyle>
          <a:p>
            <a:endParaRPr lang="en-US"/>
          </a:p>
        </p:txBody>
      </p:sp>
      <p:sp>
        <p:nvSpPr>
          <p:cNvPr id="3" name="Date Placeholder 2"/>
          <p:cNvSpPr>
            <a:spLocks noGrp="1"/>
          </p:cNvSpPr>
          <p:nvPr>
            <p:ph type="dt" sz="quarter" idx="1"/>
          </p:nvPr>
        </p:nvSpPr>
        <p:spPr>
          <a:xfrm>
            <a:off x="4142963" y="0"/>
            <a:ext cx="3170583" cy="480388"/>
          </a:xfrm>
          <a:prstGeom prst="rect">
            <a:avLst/>
          </a:prstGeom>
        </p:spPr>
        <p:txBody>
          <a:bodyPr vert="horz" lIns="94837" tIns="47418" rIns="94837" bIns="47418" rtlCol="0"/>
          <a:lstStyle>
            <a:lvl1pPr algn="r">
              <a:defRPr sz="1200"/>
            </a:lvl1pPr>
          </a:lstStyle>
          <a:p>
            <a:fld id="{D6A27DCF-9C44-4A75-A4E9-88220C74797F}" type="datetimeFigureOut">
              <a:rPr lang="en-US" smtClean="0"/>
              <a:t>1/6/18</a:t>
            </a:fld>
            <a:endParaRPr lang="en-US"/>
          </a:p>
        </p:txBody>
      </p:sp>
      <p:sp>
        <p:nvSpPr>
          <p:cNvPr id="4" name="Footer Placeholder 3"/>
          <p:cNvSpPr>
            <a:spLocks noGrp="1"/>
          </p:cNvSpPr>
          <p:nvPr>
            <p:ph type="ftr" sz="quarter" idx="2"/>
          </p:nvPr>
        </p:nvSpPr>
        <p:spPr>
          <a:xfrm>
            <a:off x="1" y="9119173"/>
            <a:ext cx="3170583" cy="480388"/>
          </a:xfrm>
          <a:prstGeom prst="rect">
            <a:avLst/>
          </a:prstGeom>
        </p:spPr>
        <p:txBody>
          <a:bodyPr vert="horz" lIns="94837" tIns="47418" rIns="94837" bIns="47418" rtlCol="0" anchor="b"/>
          <a:lstStyle>
            <a:lvl1pPr algn="l">
              <a:defRPr sz="1200"/>
            </a:lvl1pPr>
          </a:lstStyle>
          <a:p>
            <a:endParaRPr lang="en-US"/>
          </a:p>
        </p:txBody>
      </p:sp>
      <p:sp>
        <p:nvSpPr>
          <p:cNvPr id="5" name="Slide Number Placeholder 4"/>
          <p:cNvSpPr>
            <a:spLocks noGrp="1"/>
          </p:cNvSpPr>
          <p:nvPr>
            <p:ph type="sldNum" sz="quarter" idx="3"/>
          </p:nvPr>
        </p:nvSpPr>
        <p:spPr>
          <a:xfrm>
            <a:off x="4142963" y="9119173"/>
            <a:ext cx="3170583" cy="480388"/>
          </a:xfrm>
          <a:prstGeom prst="rect">
            <a:avLst/>
          </a:prstGeom>
        </p:spPr>
        <p:txBody>
          <a:bodyPr vert="horz" lIns="94837" tIns="47418" rIns="94837" bIns="47418" rtlCol="0" anchor="b"/>
          <a:lstStyle>
            <a:lvl1pPr algn="r">
              <a:defRPr sz="1200"/>
            </a:lvl1pPr>
          </a:lstStyle>
          <a:p>
            <a:fld id="{AD1AA083-418E-4EA8-B835-67913E37622A}" type="slidenum">
              <a:rPr lang="en-US" smtClean="0"/>
              <a:t>‹#›</a:t>
            </a:fld>
            <a:endParaRPr lang="en-US"/>
          </a:p>
        </p:txBody>
      </p:sp>
    </p:spTree>
    <p:extLst>
      <p:ext uri="{BB962C8B-B14F-4D97-AF65-F5344CB8AC3E}">
        <p14:creationId xmlns:p14="http://schemas.microsoft.com/office/powerpoint/2010/main" val="2563317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9" tIns="48320" rIns="96639" bIns="48320"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39" tIns="48320" rIns="96639" bIns="48320" rtlCol="0"/>
          <a:lstStyle>
            <a:lvl1pPr algn="r">
              <a:defRPr sz="1200"/>
            </a:lvl1pPr>
          </a:lstStyle>
          <a:p>
            <a:fld id="{FEC7DD3E-9152-40F7-8222-8E14FA855B8F}" type="datetimeFigureOut">
              <a:rPr lang="en-US" smtClean="0"/>
              <a:t>1/6/18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39" tIns="48320" rIns="96639" bIns="48320"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39" tIns="48320" rIns="96639" bIns="483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39" tIns="48320" rIns="96639" bIns="483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39" tIns="48320" rIns="96639" bIns="48320" rtlCol="0" anchor="b"/>
          <a:lstStyle>
            <a:lvl1pPr algn="r">
              <a:defRPr sz="1200"/>
            </a:lvl1pPr>
          </a:lstStyle>
          <a:p>
            <a:fld id="{2D175169-D753-49F3-A74C-AACC6E31DCAF}" type="slidenum">
              <a:rPr lang="en-US" smtClean="0"/>
              <a:t>‹#›</a:t>
            </a:fld>
            <a:endParaRPr lang="en-US"/>
          </a:p>
        </p:txBody>
      </p:sp>
    </p:spTree>
    <p:extLst>
      <p:ext uri="{BB962C8B-B14F-4D97-AF65-F5344CB8AC3E}">
        <p14:creationId xmlns:p14="http://schemas.microsoft.com/office/powerpoint/2010/main" val="157652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491660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705148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510315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956591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41382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486102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180155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703139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185227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203799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05152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662017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568350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520667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890553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121841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49104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78103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375594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07780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098C2A-C79D-4C1E-B8F9-026CF482CCE7}"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3195472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AA755A-8AF9-4B65-9D36-B2836413EEE4}"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136751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603B1A-6265-493E-8F5A-A1EE84003BB5}"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293973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43D0B-3834-4F96-8E69-09D4FFA4D281}"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84776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17E599-9B1F-4DE3-8362-DB3509BD86DA}"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144238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FC214A-40AA-422E-8A2E-1EF37CE60C5E}"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411157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790600-5675-4AC5-A292-5D3D62D06552}" type="datetime1">
              <a:rPr lang="en-US" smtClean="0"/>
              <a:t>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136515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C74711-5BD9-4D45-9EFC-3119530053FD}" type="datetime1">
              <a:rPr lang="en-US" smtClean="0"/>
              <a:t>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420152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D40E3-BF4E-4EFA-8EA0-FE2245FFCCBE}" type="datetime1">
              <a:rPr lang="en-US" smtClean="0"/>
              <a:t>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33484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6A4724-DE1B-47B4-B72A-DB1732671248}"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24773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8486B4-B235-4473-8AF6-617361E29437}"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2AFD-08A7-429B-863F-010284A09610}" type="slidenum">
              <a:rPr lang="en-US" smtClean="0"/>
              <a:t>‹#›</a:t>
            </a:fld>
            <a:endParaRPr lang="en-US"/>
          </a:p>
        </p:txBody>
      </p:sp>
    </p:spTree>
    <p:extLst>
      <p:ext uri="{BB962C8B-B14F-4D97-AF65-F5344CB8AC3E}">
        <p14:creationId xmlns:p14="http://schemas.microsoft.com/office/powerpoint/2010/main" val="283284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6D800-BF98-4E86-ABB2-B9D631DBB7DA}" type="datetime1">
              <a:rPr lang="en-US" smtClean="0"/>
              <a:t>1/6/18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92AFD-08A7-429B-863F-010284A09610}" type="slidenum">
              <a:rPr lang="en-US" smtClean="0"/>
              <a:t>‹#›</a:t>
            </a:fld>
            <a:endParaRPr lang="en-US"/>
          </a:p>
        </p:txBody>
      </p:sp>
    </p:spTree>
    <p:extLst>
      <p:ext uri="{BB962C8B-B14F-4D97-AF65-F5344CB8AC3E}">
        <p14:creationId xmlns:p14="http://schemas.microsoft.com/office/powerpoint/2010/main" val="4058963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7.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8.xml"/><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2.wmf"/></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7.png"/><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4.bin"/><Relationship Id="rId10" Type="http://schemas.openxmlformats.org/officeDocument/2006/relationships/image" Target="../media/image16.wmf"/><Relationship Id="rId4" Type="http://schemas.openxmlformats.org/officeDocument/2006/relationships/image" Target="../media/image18.png"/><Relationship Id="rId9"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9.xml"/><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image" Target="../media/image16.wmf"/><Relationship Id="rId4" Type="http://schemas.openxmlformats.org/officeDocument/2006/relationships/oleObject" Target="../embeddings/oleObject17.bin"/><Relationship Id="rId9"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9.wmf"/><Relationship Id="rId4"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0.png"/><Relationship Id="rId4"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1.png"/><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21.png"/><Relationship Id="rId4"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5.bin"/><Relationship Id="rId5" Type="http://schemas.openxmlformats.org/officeDocument/2006/relationships/image" Target="../media/image22.wmf"/><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24.png"/><Relationship Id="rId4" Type="http://schemas.openxmlformats.org/officeDocument/2006/relationships/oleObject" Target="../embeddings/oleObject26.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25.png"/><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6.xml"/><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16: Dependent Sample </a:t>
            </a:r>
            <a:r>
              <a:rPr lang="en-US" sz="3600" b="1" i="1" dirty="0">
                <a:solidFill>
                  <a:srgbClr val="000099"/>
                </a:solidFill>
                <a:latin typeface="Palatino Linotype" pitchFamily="18" charset="0"/>
                <a:ea typeface="Cambria Math" pitchFamily="18" charset="0"/>
              </a:rPr>
              <a:t>t</a:t>
            </a:r>
            <a:r>
              <a:rPr lang="en-US" sz="3600" b="1" dirty="0">
                <a:solidFill>
                  <a:srgbClr val="000099"/>
                </a:solidFill>
                <a:latin typeface="Palatino Linotype" pitchFamily="18" charset="0"/>
                <a:ea typeface="Cambria Math" pitchFamily="18" charset="0"/>
              </a:rPr>
              <a:t>-test</a:t>
            </a:r>
          </a:p>
        </p:txBody>
      </p:sp>
      <p:sp>
        <p:nvSpPr>
          <p:cNvPr id="3" name="Subtitle 2"/>
          <p:cNvSpPr>
            <a:spLocks noGrp="1"/>
          </p:cNvSpPr>
          <p:nvPr>
            <p:ph type="subTitle" idx="1"/>
          </p:nvPr>
        </p:nvSpPr>
        <p:spPr/>
        <p:txBody>
          <a:bodyPr>
            <a:normAutofit fontScale="92500" lnSpcReduction="20000"/>
          </a:bodyPr>
          <a:lstStyle/>
          <a:p>
            <a:r>
              <a:rPr lang="en-US" altLang="zh-Hans" sz="2800" dirty="0">
                <a:solidFill>
                  <a:srgbClr val="898989"/>
                </a:solidFill>
                <a:latin typeface="Garamond" pitchFamily="18" charset="0"/>
              </a:rPr>
              <a:t>Jibo</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He,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Ph.D.</a:t>
            </a:r>
          </a:p>
          <a:p>
            <a:r>
              <a:rPr lang="en-US" altLang="zh-Hans" sz="2800" dirty="0">
                <a:solidFill>
                  <a:srgbClr val="898989"/>
                </a:solidFill>
                <a:latin typeface="Garamond" pitchFamily="18" charset="0"/>
              </a:rPr>
              <a:t>Associate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Professor</a:t>
            </a:r>
          </a:p>
          <a:p>
            <a:r>
              <a:rPr lang="en-US" altLang="zh-Hans" sz="2800" dirty="0">
                <a:solidFill>
                  <a:srgbClr val="898989"/>
                </a:solidFill>
                <a:latin typeface="Garamond" pitchFamily="18" charset="0"/>
              </a:rPr>
              <a:t>Wichita</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State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University</a:t>
            </a:r>
          </a:p>
          <a:p>
            <a:r>
              <a:rPr lang="en-US" altLang="zh-Hans" sz="2800" dirty="0" err="1">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19892AFD-08A7-429B-863F-010284A09610}" type="slidenum">
              <a:rPr lang="en-US" smtClean="0"/>
              <a:t>1</a:t>
            </a:fld>
            <a:endParaRPr lang="en-US"/>
          </a:p>
        </p:txBody>
      </p:sp>
    </p:spTree>
    <p:extLst>
      <p:ext uri="{BB962C8B-B14F-4D97-AF65-F5344CB8AC3E}">
        <p14:creationId xmlns:p14="http://schemas.microsoft.com/office/powerpoint/2010/main" val="100658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type="body" idx="4294967295"/>
          </p:nvPr>
        </p:nvSpPr>
        <p:spPr>
          <a:xfrm>
            <a:off x="304800" y="1219200"/>
            <a:ext cx="8458200" cy="5105400"/>
          </a:xfrm>
        </p:spPr>
        <p:txBody>
          <a:bodyPr/>
          <a:lstStyle/>
          <a:p>
            <a:pPr marL="0" indent="0" eaLnBrk="1" hangingPunct="1">
              <a:spcBef>
                <a:spcPts val="0"/>
              </a:spcBef>
              <a:defRPr/>
            </a:pPr>
            <a:r>
              <a:rPr lang="en-US" altLang="zh-CN" sz="2800" dirty="0">
                <a:latin typeface="Palatino Linotype" pitchFamily="18" charset="0"/>
              </a:rPr>
              <a:t>The mean of the population of difference scores</a:t>
            </a:r>
          </a:p>
          <a:p>
            <a:pPr marL="623888" indent="-514350" eaLnBrk="1" hangingPunct="1">
              <a:defRPr/>
            </a:pPr>
            <a:endParaRPr lang="en-US" altLang="zh-CN" sz="2500" dirty="0">
              <a:latin typeface="Palatino Linotype" pitchFamily="18" charset="0"/>
            </a:endParaRPr>
          </a:p>
          <a:p>
            <a:pPr marL="623888" indent="-514350" eaLnBrk="1" hangingPunct="1">
              <a:defRPr/>
            </a:pPr>
            <a:endParaRPr lang="en-US" altLang="zh-CN" sz="2500" dirty="0">
              <a:latin typeface="Palatino Linotype" pitchFamily="18" charset="0"/>
            </a:endParaRPr>
          </a:p>
          <a:p>
            <a:pPr marL="0" indent="0" eaLnBrk="1" hangingPunct="1">
              <a:spcBef>
                <a:spcPts val="0"/>
              </a:spcBef>
              <a:defRPr/>
            </a:pPr>
            <a:r>
              <a:rPr lang="en-US" altLang="zh-CN" sz="2800" dirty="0">
                <a:latin typeface="Palatino Linotype" pitchFamily="18" charset="0"/>
              </a:rPr>
              <a:t>We can use this relationship to reformulate our statistical hypotheses</a:t>
            </a:r>
          </a:p>
          <a:p>
            <a:pPr marL="400050" lvl="1" indent="0">
              <a:spcBef>
                <a:spcPts val="0"/>
              </a:spcBef>
              <a:defRPr/>
            </a:pPr>
            <a:r>
              <a:rPr lang="en-US" altLang="zh-CN" sz="2400" dirty="0">
                <a:latin typeface="Palatino Linotype" pitchFamily="18" charset="0"/>
              </a:rPr>
              <a:t>Statistical hypotheses with a </a:t>
            </a:r>
            <a:r>
              <a:rPr lang="en-US" altLang="zh-CN" sz="2400" u="sng" dirty="0">
                <a:latin typeface="Palatino Linotype" pitchFamily="18" charset="0"/>
              </a:rPr>
              <a:t>non-directional</a:t>
            </a:r>
            <a:r>
              <a:rPr lang="en-US" altLang="zh-CN" sz="2400" dirty="0">
                <a:latin typeface="Palatino Linotype" pitchFamily="18" charset="0"/>
              </a:rPr>
              <a:t> alternative:</a:t>
            </a:r>
          </a:p>
          <a:p>
            <a:pPr marL="400050" lvl="1" indent="0">
              <a:spcBef>
                <a:spcPts val="0"/>
              </a:spcBef>
              <a:defRPr/>
            </a:pPr>
            <a:endParaRPr lang="en-US" altLang="zh-CN" sz="2400" dirty="0">
              <a:latin typeface="Palatino Linotype" pitchFamily="18" charset="0"/>
            </a:endParaRPr>
          </a:p>
          <a:p>
            <a:pPr marL="400050" lvl="1" indent="0">
              <a:spcBef>
                <a:spcPts val="0"/>
              </a:spcBef>
              <a:defRPr/>
            </a:pPr>
            <a:endParaRPr lang="en-US" altLang="zh-CN" sz="2400" dirty="0">
              <a:latin typeface="Palatino Linotype" pitchFamily="18" charset="0"/>
            </a:endParaRPr>
          </a:p>
          <a:p>
            <a:pPr marL="400050" lvl="1" indent="0">
              <a:spcBef>
                <a:spcPts val="0"/>
              </a:spcBef>
              <a:defRPr/>
            </a:pPr>
            <a:endParaRPr lang="en-US" altLang="zh-CN" sz="2400" dirty="0">
              <a:latin typeface="Palatino Linotype" pitchFamily="18" charset="0"/>
            </a:endParaRPr>
          </a:p>
          <a:p>
            <a:pPr marL="400050" lvl="1" indent="0">
              <a:spcBef>
                <a:spcPts val="0"/>
              </a:spcBef>
              <a:defRPr/>
            </a:pPr>
            <a:r>
              <a:rPr lang="en-US" altLang="zh-CN" sz="2400" dirty="0">
                <a:latin typeface="Palatino Linotype" pitchFamily="18" charset="0"/>
              </a:rPr>
              <a:t>Statistical hypotheses with a </a:t>
            </a:r>
            <a:r>
              <a:rPr lang="en-US" altLang="zh-CN" sz="2400" u="sng" dirty="0">
                <a:latin typeface="Palatino Linotype" pitchFamily="18" charset="0"/>
              </a:rPr>
              <a:t>directional</a:t>
            </a:r>
            <a:r>
              <a:rPr lang="en-US" altLang="zh-CN" sz="2400" dirty="0">
                <a:latin typeface="Palatino Linotype" pitchFamily="18" charset="0"/>
              </a:rPr>
              <a:t> alternative:</a:t>
            </a:r>
          </a:p>
          <a:p>
            <a:pPr marL="400050" lvl="1" indent="0">
              <a:spcBef>
                <a:spcPts val="0"/>
              </a:spcBef>
              <a:defRPr/>
            </a:pPr>
            <a:endParaRPr lang="en-US" altLang="zh-CN" sz="2400" dirty="0">
              <a:latin typeface="Palatino Linotype" pitchFamily="18" charset="0"/>
            </a:endParaRPr>
          </a:p>
          <a:p>
            <a:pPr marL="895350" lvl="1" indent="-438150" eaLnBrk="1" hangingPunct="1">
              <a:defRPr/>
            </a:pPr>
            <a:endParaRPr lang="en-US" altLang="zh-CN" sz="2500" dirty="0">
              <a:solidFill>
                <a:schemeClr val="tx2"/>
              </a:solidFill>
              <a:latin typeface="Palatino Linotype" pitchFamily="18" charset="0"/>
            </a:endParaRPr>
          </a:p>
        </p:txBody>
      </p:sp>
      <p:sp>
        <p:nvSpPr>
          <p:cNvPr id="2054" name="Text Box 6"/>
          <p:cNvSpPr txBox="1">
            <a:spLocks noChangeArrowheads="1"/>
          </p:cNvSpPr>
          <p:nvPr/>
        </p:nvSpPr>
        <p:spPr bwMode="auto">
          <a:xfrm>
            <a:off x="152400" y="3048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0"/>
              </a:spcBef>
            </a:pPr>
            <a:r>
              <a:rPr lang="en-US" altLang="zh-CN" sz="4000" b="1" dirty="0">
                <a:solidFill>
                  <a:srgbClr val="000099"/>
                </a:solidFill>
                <a:latin typeface="Palatino Linotype" pitchFamily="18" charset="0"/>
                <a:ea typeface="Cambria Math" pitchFamily="18" charset="0"/>
                <a:cs typeface="+mj-cs"/>
              </a:rPr>
              <a:t>Statistical Hypotheses</a:t>
            </a:r>
          </a:p>
        </p:txBody>
      </p:sp>
      <p:sp>
        <p:nvSpPr>
          <p:cNvPr id="2055"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56"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57"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58"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059" name="Rectangle 1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1603498397"/>
              </p:ext>
            </p:extLst>
          </p:nvPr>
        </p:nvGraphicFramePr>
        <p:xfrm>
          <a:off x="2960688" y="1846263"/>
          <a:ext cx="2239962" cy="650875"/>
        </p:xfrm>
        <a:graphic>
          <a:graphicData uri="http://schemas.openxmlformats.org/presentationml/2006/ole">
            <mc:AlternateContent xmlns:mc="http://schemas.openxmlformats.org/markup-compatibility/2006">
              <mc:Choice xmlns:v="urn:schemas-microsoft-com:vml" Requires="v">
                <p:oleObj spid="_x0000_s16474" name="Equation" r:id="rId4" imgW="774360" imgH="228600" progId="Equation.DSMT4">
                  <p:embed/>
                </p:oleObj>
              </mc:Choice>
              <mc:Fallback>
                <p:oleObj name="Equation" r:id="rId4" imgW="774360" imgH="228600" progId="Equation.DSMT4">
                  <p:embed/>
                  <p:pic>
                    <p:nvPicPr>
                      <p:cNvPr id="0" name=""/>
                      <p:cNvPicPr>
                        <a:picLocks noChangeAspect="1" noChangeArrowheads="1"/>
                      </p:cNvPicPr>
                      <p:nvPr/>
                    </p:nvPicPr>
                    <p:blipFill>
                      <a:blip r:embed="rId5"/>
                      <a:srcRect/>
                      <a:stretch>
                        <a:fillRect/>
                      </a:stretch>
                    </p:blipFill>
                    <p:spPr bwMode="auto">
                      <a:xfrm>
                        <a:off x="2960688" y="1846263"/>
                        <a:ext cx="2239962"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0" name="Rectangle 13"/>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96656971"/>
              </p:ext>
            </p:extLst>
          </p:nvPr>
        </p:nvGraphicFramePr>
        <p:xfrm>
          <a:off x="3200400" y="3886200"/>
          <a:ext cx="1524000" cy="945931"/>
        </p:xfrm>
        <a:graphic>
          <a:graphicData uri="http://schemas.openxmlformats.org/presentationml/2006/ole">
            <mc:AlternateContent xmlns:mc="http://schemas.openxmlformats.org/markup-compatibility/2006">
              <mc:Choice xmlns:v="urn:schemas-microsoft-com:vml" Requires="v">
                <p:oleObj spid="_x0000_s16475" name="Equation" r:id="rId6" imgW="736560" imgH="457200" progId="Equation.DSMT4">
                  <p:embed/>
                </p:oleObj>
              </mc:Choice>
              <mc:Fallback>
                <p:oleObj name="Equation" r:id="rId6" imgW="736560" imgH="457200" progId="Equation.DSMT4">
                  <p:embed/>
                  <p:pic>
                    <p:nvPicPr>
                      <p:cNvPr id="0" name=""/>
                      <p:cNvPicPr/>
                      <p:nvPr/>
                    </p:nvPicPr>
                    <p:blipFill>
                      <a:blip r:embed="rId7"/>
                      <a:stretch>
                        <a:fillRect/>
                      </a:stretch>
                    </p:blipFill>
                    <p:spPr>
                      <a:xfrm>
                        <a:off x="3200400" y="3886200"/>
                        <a:ext cx="1524000" cy="945931"/>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245203804"/>
              </p:ext>
            </p:extLst>
          </p:nvPr>
        </p:nvGraphicFramePr>
        <p:xfrm>
          <a:off x="2362200" y="5486400"/>
          <a:ext cx="1509712" cy="953580"/>
        </p:xfrm>
        <a:graphic>
          <a:graphicData uri="http://schemas.openxmlformats.org/presentationml/2006/ole">
            <mc:AlternateContent xmlns:mc="http://schemas.openxmlformats.org/markup-compatibility/2006">
              <mc:Choice xmlns:v="urn:schemas-microsoft-com:vml" Requires="v">
                <p:oleObj spid="_x0000_s16476" name="Equation" r:id="rId8" imgW="723600" imgH="457200" progId="Equation.DSMT4">
                  <p:embed/>
                </p:oleObj>
              </mc:Choice>
              <mc:Fallback>
                <p:oleObj name="Equation" r:id="rId8" imgW="723600" imgH="457200" progId="Equation.DSMT4">
                  <p:embed/>
                  <p:pic>
                    <p:nvPicPr>
                      <p:cNvPr id="0" name="Object 1"/>
                      <p:cNvPicPr>
                        <a:picLocks noChangeAspect="1" noChangeArrowheads="1"/>
                      </p:cNvPicPr>
                      <p:nvPr/>
                    </p:nvPicPr>
                    <p:blipFill>
                      <a:blip r:embed="rId9"/>
                      <a:srcRect/>
                      <a:stretch>
                        <a:fillRect/>
                      </a:stretch>
                    </p:blipFill>
                    <p:spPr bwMode="auto">
                      <a:xfrm>
                        <a:off x="2362200" y="5486400"/>
                        <a:ext cx="1509712" cy="953580"/>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974278314"/>
              </p:ext>
            </p:extLst>
          </p:nvPr>
        </p:nvGraphicFramePr>
        <p:xfrm>
          <a:off x="4572000" y="5486400"/>
          <a:ext cx="1447800" cy="914400"/>
        </p:xfrm>
        <a:graphic>
          <a:graphicData uri="http://schemas.openxmlformats.org/presentationml/2006/ole">
            <mc:AlternateContent xmlns:mc="http://schemas.openxmlformats.org/markup-compatibility/2006">
              <mc:Choice xmlns:v="urn:schemas-microsoft-com:vml" Requires="v">
                <p:oleObj spid="_x0000_s16477" name="Equation" r:id="rId10" imgW="723600" imgH="457200" progId="Equation.DSMT4">
                  <p:embed/>
                </p:oleObj>
              </mc:Choice>
              <mc:Fallback>
                <p:oleObj name="Equation" r:id="rId10" imgW="723600" imgH="457200" progId="Equation.DSMT4">
                  <p:embed/>
                  <p:pic>
                    <p:nvPicPr>
                      <p:cNvPr id="0" name=""/>
                      <p:cNvPicPr/>
                      <p:nvPr/>
                    </p:nvPicPr>
                    <p:blipFill>
                      <a:blip r:embed="rId11"/>
                      <a:stretch>
                        <a:fillRect/>
                      </a:stretch>
                    </p:blipFill>
                    <p:spPr>
                      <a:xfrm>
                        <a:off x="4572000" y="5486400"/>
                        <a:ext cx="1447800" cy="91440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19892AFD-08A7-429B-863F-010284A09610}" type="slidenum">
              <a:rPr lang="en-US" smtClean="0"/>
              <a:t>10</a:t>
            </a:fld>
            <a:endParaRPr lang="en-US"/>
          </a:p>
        </p:txBody>
      </p:sp>
    </p:spTree>
    <p:extLst>
      <p:ext uri="{BB962C8B-B14F-4D97-AF65-F5344CB8AC3E}">
        <p14:creationId xmlns:p14="http://schemas.microsoft.com/office/powerpoint/2010/main" val="427843493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type="body" idx="4294967295"/>
          </p:nvPr>
        </p:nvSpPr>
        <p:spPr>
          <a:xfrm>
            <a:off x="228600" y="990600"/>
            <a:ext cx="8458200" cy="4343400"/>
          </a:xfrm>
        </p:spPr>
        <p:txBody>
          <a:bodyPr/>
          <a:lstStyle/>
          <a:p>
            <a:pPr marL="0" indent="0" eaLnBrk="1" hangingPunct="1">
              <a:spcBef>
                <a:spcPts val="0"/>
              </a:spcBef>
              <a:defRPr/>
            </a:pPr>
            <a:r>
              <a:rPr lang="en-US" altLang="zh-CN" sz="2800" dirty="0">
                <a:latin typeface="Palatino Linotype" pitchFamily="18" charset="0"/>
              </a:rPr>
              <a:t>The statistic corresponding to                   is:</a:t>
            </a:r>
            <a:endParaRPr lang="en-US" altLang="zh-CN" dirty="0">
              <a:latin typeface="Palatino Linotype" pitchFamily="18" charset="0"/>
            </a:endParaRPr>
          </a:p>
          <a:p>
            <a:pPr marL="457200" lvl="1" indent="0" eaLnBrk="1" hangingPunct="1">
              <a:buNone/>
              <a:defRPr/>
            </a:pPr>
            <a:r>
              <a:rPr lang="en-US" altLang="zh-CN" sz="2400" dirty="0">
                <a:latin typeface="Palatino Linotype" pitchFamily="18" charset="0"/>
              </a:rPr>
              <a:t>          </a:t>
            </a:r>
            <a:endParaRPr lang="en-US" altLang="zh-CN" sz="2100" dirty="0">
              <a:latin typeface="Palatino Linotype" pitchFamily="18" charset="0"/>
            </a:endParaRPr>
          </a:p>
          <a:p>
            <a:pPr marL="895350" lvl="1" indent="-438150" eaLnBrk="1" hangingPunct="1">
              <a:buFont typeface="Arial" charset="0"/>
              <a:buNone/>
              <a:defRPr/>
            </a:pPr>
            <a:endParaRPr lang="en-US" altLang="zh-CN" sz="2100" dirty="0">
              <a:latin typeface="Palatino Linotype" pitchFamily="18" charset="0"/>
            </a:endParaRPr>
          </a:p>
          <a:p>
            <a:pPr marL="0" indent="0" eaLnBrk="1" hangingPunct="1">
              <a:spcBef>
                <a:spcPts val="0"/>
              </a:spcBef>
              <a:defRPr/>
            </a:pPr>
            <a:endParaRPr lang="en-US" altLang="zh-CN" sz="2800" dirty="0">
              <a:latin typeface="Palatino Linotype" pitchFamily="18" charset="0"/>
            </a:endParaRPr>
          </a:p>
          <a:p>
            <a:pPr marL="0" indent="0" eaLnBrk="1" hangingPunct="1">
              <a:spcBef>
                <a:spcPts val="0"/>
              </a:spcBef>
              <a:defRPr/>
            </a:pPr>
            <a:endParaRPr lang="en-US" altLang="zh-CN" sz="2800" dirty="0">
              <a:latin typeface="Palatino Linotype" pitchFamily="18" charset="0"/>
            </a:endParaRPr>
          </a:p>
          <a:p>
            <a:pPr marL="0" indent="0" eaLnBrk="1" hangingPunct="1">
              <a:spcBef>
                <a:spcPts val="0"/>
              </a:spcBef>
              <a:defRPr/>
            </a:pPr>
            <a:r>
              <a:rPr lang="en-US" altLang="zh-CN" sz="2800" dirty="0">
                <a:latin typeface="Palatino Linotype" pitchFamily="18" charset="0"/>
              </a:rPr>
              <a:t>Therefore, we may use the sampling distribution of    </a:t>
            </a:r>
          </a:p>
          <a:p>
            <a:pPr marL="0" indent="0" eaLnBrk="1" hangingPunct="1">
              <a:spcBef>
                <a:spcPts val="0"/>
              </a:spcBef>
              <a:buNone/>
              <a:defRPr/>
            </a:pPr>
            <a:r>
              <a:rPr lang="en-US" altLang="zh-CN" sz="2800" dirty="0">
                <a:latin typeface="Palatino Linotype" pitchFamily="18" charset="0"/>
              </a:rPr>
              <a:t>     to generate appropriate test statistics for the above hypotheses </a:t>
            </a:r>
          </a:p>
          <a:p>
            <a:pPr marL="895350" lvl="1" indent="-438150" eaLnBrk="1" hangingPunct="1">
              <a:defRPr/>
            </a:pPr>
            <a:endParaRPr lang="en-US" altLang="zh-CN" sz="2100" dirty="0">
              <a:solidFill>
                <a:schemeClr val="tx2"/>
              </a:solidFill>
              <a:latin typeface="Palatino Linotype" pitchFamily="18" charset="0"/>
            </a:endParaRPr>
          </a:p>
          <a:p>
            <a:pPr marL="623888" indent="-514350" eaLnBrk="1" hangingPunct="1">
              <a:defRPr/>
            </a:pPr>
            <a:endParaRPr lang="en-US" altLang="zh-CN" sz="2500" dirty="0">
              <a:solidFill>
                <a:schemeClr val="tx2"/>
              </a:solidFill>
              <a:latin typeface="Palatino Linotype" pitchFamily="18" charset="0"/>
            </a:endParaRPr>
          </a:p>
        </p:txBody>
      </p:sp>
      <p:sp>
        <p:nvSpPr>
          <p:cNvPr id="4103" name="Text Box 6"/>
          <p:cNvSpPr txBox="1">
            <a:spLocks noChangeArrowheads="1"/>
          </p:cNvSpPr>
          <p:nvPr/>
        </p:nvSpPr>
        <p:spPr bwMode="auto">
          <a:xfrm>
            <a:off x="228600" y="3048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0"/>
              </a:spcBef>
            </a:pPr>
            <a:r>
              <a:rPr lang="en-US" altLang="zh-CN" sz="4000" b="1" dirty="0">
                <a:solidFill>
                  <a:srgbClr val="000099"/>
                </a:solidFill>
                <a:latin typeface="Palatino Linotype" pitchFamily="18" charset="0"/>
                <a:ea typeface="Cambria Math" pitchFamily="18" charset="0"/>
                <a:cs typeface="+mj-cs"/>
              </a:rPr>
              <a:t>Sampling Distribution</a:t>
            </a:r>
          </a:p>
        </p:txBody>
      </p:sp>
      <p:sp>
        <p:nvSpPr>
          <p:cNvPr id="4104"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05"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06"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07"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08" name="Rectangle 9"/>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09" name="Rectangle 10"/>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10" name="Rectangle 1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11" name="Rectangle 1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3720318966"/>
              </p:ext>
            </p:extLst>
          </p:nvPr>
        </p:nvGraphicFramePr>
        <p:xfrm>
          <a:off x="5105400" y="1032626"/>
          <a:ext cx="1600200" cy="462663"/>
        </p:xfrm>
        <a:graphic>
          <a:graphicData uri="http://schemas.openxmlformats.org/presentationml/2006/ole">
            <mc:AlternateContent xmlns:mc="http://schemas.openxmlformats.org/markup-compatibility/2006">
              <mc:Choice xmlns:v="urn:schemas-microsoft-com:vml" Requires="v">
                <p:oleObj spid="_x0000_s18525" name="Equation" r:id="rId4" imgW="774360" imgH="228600" progId="Equation.DSMT4">
                  <p:embed/>
                </p:oleObj>
              </mc:Choice>
              <mc:Fallback>
                <p:oleObj name="Equation" r:id="rId4" imgW="774360" imgH="228600" progId="Equation.DSMT4">
                  <p:embed/>
                  <p:pic>
                    <p:nvPicPr>
                      <p:cNvPr id="0" name=""/>
                      <p:cNvPicPr>
                        <a:picLocks noChangeAspect="1" noChangeArrowheads="1"/>
                      </p:cNvPicPr>
                      <p:nvPr/>
                    </p:nvPicPr>
                    <p:blipFill>
                      <a:blip r:embed="rId5"/>
                      <a:srcRect/>
                      <a:stretch>
                        <a:fillRect/>
                      </a:stretch>
                    </p:blipFill>
                    <p:spPr bwMode="auto">
                      <a:xfrm>
                        <a:off x="5105400" y="1032626"/>
                        <a:ext cx="1600200" cy="462663"/>
                      </a:xfrm>
                      <a:prstGeom prst="rect">
                        <a:avLst/>
                      </a:prstGeom>
                      <a:noFill/>
                    </p:spPr>
                  </p:pic>
                </p:oleObj>
              </mc:Fallback>
            </mc:AlternateContent>
          </a:graphicData>
        </a:graphic>
      </p:graphicFrame>
      <p:sp>
        <p:nvSpPr>
          <p:cNvPr id="4112" name="Rectangle 1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4113" name="Rectangle 18"/>
          <p:cNvSpPr>
            <a:spLocks noChangeArrowheads="1"/>
          </p:cNvSpPr>
          <p:nvPr/>
        </p:nvSpPr>
        <p:spPr bwMode="auto">
          <a:xfrm>
            <a:off x="0"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4100" name="Object 4"/>
          <p:cNvGraphicFramePr>
            <a:graphicFrameLocks noChangeAspect="1"/>
          </p:cNvGraphicFramePr>
          <p:nvPr>
            <p:extLst>
              <p:ext uri="{D42A27DB-BD31-4B8C-83A1-F6EECF244321}">
                <p14:modId xmlns:p14="http://schemas.microsoft.com/office/powerpoint/2010/main" val="2116630369"/>
              </p:ext>
            </p:extLst>
          </p:nvPr>
        </p:nvGraphicFramePr>
        <p:xfrm>
          <a:off x="3276600" y="1600200"/>
          <a:ext cx="1143000" cy="1083910"/>
        </p:xfrm>
        <a:graphic>
          <a:graphicData uri="http://schemas.openxmlformats.org/presentationml/2006/ole">
            <mc:AlternateContent xmlns:mc="http://schemas.openxmlformats.org/markup-compatibility/2006">
              <mc:Choice xmlns:v="urn:schemas-microsoft-com:vml" Requires="v">
                <p:oleObj spid="_x0000_s18526" name="Equation" r:id="rId6" imgW="634680" imgH="609480" progId="Equation.DSMT4">
                  <p:embed/>
                </p:oleObj>
              </mc:Choice>
              <mc:Fallback>
                <p:oleObj name="Equation" r:id="rId6" imgW="634680" imgH="609480" progId="Equation.DSMT4">
                  <p:embed/>
                  <p:pic>
                    <p:nvPicPr>
                      <p:cNvPr id="0" name=""/>
                      <p:cNvPicPr>
                        <a:picLocks noChangeAspect="1" noChangeArrowheads="1"/>
                      </p:cNvPicPr>
                      <p:nvPr/>
                    </p:nvPicPr>
                    <p:blipFill>
                      <a:blip r:embed="rId7"/>
                      <a:srcRect/>
                      <a:stretch>
                        <a:fillRect/>
                      </a:stretch>
                    </p:blipFill>
                    <p:spPr bwMode="auto">
                      <a:xfrm>
                        <a:off x="3276600" y="1600200"/>
                        <a:ext cx="1143000" cy="1083910"/>
                      </a:xfrm>
                      <a:prstGeom prst="rect">
                        <a:avLst/>
                      </a:prstGeom>
                      <a:noFill/>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020540163"/>
              </p:ext>
            </p:extLst>
          </p:nvPr>
        </p:nvGraphicFramePr>
        <p:xfrm>
          <a:off x="1143000" y="2057400"/>
          <a:ext cx="1524000" cy="474689"/>
        </p:xfrm>
        <a:graphic>
          <a:graphicData uri="http://schemas.openxmlformats.org/presentationml/2006/ole">
            <mc:AlternateContent xmlns:mc="http://schemas.openxmlformats.org/markup-compatibility/2006">
              <mc:Choice xmlns:v="urn:schemas-microsoft-com:vml" Requires="v">
                <p:oleObj spid="_x0000_s18527" name="Equation" r:id="rId8" imgW="774360" imgH="241200" progId="Equation.DSMT4">
                  <p:embed/>
                </p:oleObj>
              </mc:Choice>
              <mc:Fallback>
                <p:oleObj name="Equation" r:id="rId8" imgW="774360" imgH="241200" progId="Equation.DSMT4">
                  <p:embed/>
                  <p:pic>
                    <p:nvPicPr>
                      <p:cNvPr id="0" name=""/>
                      <p:cNvPicPr/>
                      <p:nvPr/>
                    </p:nvPicPr>
                    <p:blipFill>
                      <a:blip r:embed="rId9"/>
                      <a:stretch>
                        <a:fillRect/>
                      </a:stretch>
                    </p:blipFill>
                    <p:spPr>
                      <a:xfrm>
                        <a:off x="1143000" y="2057400"/>
                        <a:ext cx="1524000" cy="474689"/>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844277147"/>
              </p:ext>
            </p:extLst>
          </p:nvPr>
        </p:nvGraphicFramePr>
        <p:xfrm>
          <a:off x="381000" y="3581400"/>
          <a:ext cx="300037" cy="400050"/>
        </p:xfrm>
        <a:graphic>
          <a:graphicData uri="http://schemas.openxmlformats.org/presentationml/2006/ole">
            <mc:AlternateContent xmlns:mc="http://schemas.openxmlformats.org/markup-compatibility/2006">
              <mc:Choice xmlns:v="urn:schemas-microsoft-com:vml" Requires="v">
                <p:oleObj spid="_x0000_s18528" name="Equation" r:id="rId10" imgW="152280" imgH="203040" progId="Equation.DSMT4">
                  <p:embed/>
                </p:oleObj>
              </mc:Choice>
              <mc:Fallback>
                <p:oleObj name="Equation" r:id="rId10" imgW="152280" imgH="203040" progId="Equation.DSMT4">
                  <p:embed/>
                  <p:pic>
                    <p:nvPicPr>
                      <p:cNvPr id="0" name="Object 1"/>
                      <p:cNvPicPr>
                        <a:picLocks noChangeAspect="1" noChangeArrowheads="1"/>
                      </p:cNvPicPr>
                      <p:nvPr/>
                    </p:nvPicPr>
                    <p:blipFill>
                      <a:blip r:embed="rId11"/>
                      <a:srcRect/>
                      <a:stretch>
                        <a:fillRect/>
                      </a:stretch>
                    </p:blipFill>
                    <p:spPr bwMode="auto">
                      <a:xfrm>
                        <a:off x="381000" y="3581400"/>
                        <a:ext cx="300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11</a:t>
            </a:fld>
            <a:endParaRPr lang="en-US"/>
          </a:p>
        </p:txBody>
      </p:sp>
    </p:spTree>
    <p:extLst>
      <p:ext uri="{BB962C8B-B14F-4D97-AF65-F5344CB8AC3E}">
        <p14:creationId xmlns:p14="http://schemas.microsoft.com/office/powerpoint/2010/main" val="208473542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28600" y="228600"/>
                <a:ext cx="8229600" cy="1143000"/>
              </a:xfrm>
            </p:spPr>
            <p:txBody>
              <a:bodyPr/>
              <a:lstStyle/>
              <a:p>
                <a:r>
                  <a:rPr lang="en-US" sz="4000" b="1" dirty="0">
                    <a:solidFill>
                      <a:srgbClr val="000099"/>
                    </a:solidFill>
                    <a:latin typeface="Palatino Linotype" pitchFamily="18" charset="0"/>
                    <a:ea typeface="Cambria Math" pitchFamily="18" charset="0"/>
                  </a:rPr>
                  <a:t>Properties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𝑑</m:t>
                        </m:r>
                      </m:e>
                    </m:acc>
                  </m:oMath>
                </a14:m>
                <a:endParaRPr lang="en-US" dirty="0">
                  <a:latin typeface="Palatino Linotype"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28600" y="228600"/>
                <a:ext cx="8229600" cy="1143000"/>
              </a:xfrm>
              <a:blipFill rotWithShape="1">
                <a:blip r:embed="rId3"/>
                <a:stretch>
                  <a:fillRect b="-6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sz="2800" dirty="0">
                    <a:latin typeface="Palatino Linotype" pitchFamily="18" charset="0"/>
                  </a:rPr>
                  <a:t>The distribution of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𝑑</m:t>
                        </m:r>
                      </m:e>
                    </m:acc>
                  </m:oMath>
                </a14:m>
                <a:r>
                  <a:rPr lang="en-US" sz="2800" dirty="0">
                    <a:latin typeface="Palatino Linotype" pitchFamily="18" charset="0"/>
                  </a:rPr>
                  <a:t> is normally distributed</a:t>
                </a:r>
              </a:p>
              <a:p>
                <a:r>
                  <a:rPr lang="en-US" sz="2800" dirty="0">
                    <a:latin typeface="Palatino Linotype" pitchFamily="18" charset="0"/>
                  </a:rPr>
                  <a:t>The mean of the distribution is equal to</a:t>
                </a:r>
              </a:p>
              <a:p>
                <a:pPr marL="0" indent="0">
                  <a:buNone/>
                </a:pPr>
                <a:endParaRPr lang="en-US" sz="2800" dirty="0">
                  <a:latin typeface="Palatino Linotype" pitchFamily="18" charset="0"/>
                </a:endParaRPr>
              </a:p>
              <a:p>
                <a:r>
                  <a:rPr lang="en-US" sz="2800" dirty="0">
                    <a:latin typeface="Palatino Linotype" pitchFamily="18" charset="0"/>
                  </a:rPr>
                  <a:t>The standard deviation of the sampling distribution is</a:t>
                </a:r>
              </a:p>
              <a:p>
                <a:endParaRPr lang="en-US" sz="2800" dirty="0">
                  <a:latin typeface="Palatino Linotype" pitchFamily="18" charset="0"/>
                </a:endParaRPr>
              </a:p>
              <a:p>
                <a:endParaRPr lang="en-US" sz="2800" dirty="0">
                  <a:latin typeface="Palatino Linotype" pitchFamily="18" charset="0"/>
                </a:endParaRPr>
              </a:p>
              <a:p>
                <a:pPr marL="742950" lvl="2" indent="-342900"/>
                <a:r>
                  <a:rPr lang="en-US" altLang="zh-CN" dirty="0">
                    <a:latin typeface="Palatino Linotype" pitchFamily="18" charset="0"/>
                  </a:rPr>
                  <a:t>where       is the population variance of difference scores and ‘n’ is the number of difference scores (i.e. the number of score pairs)</a:t>
                </a:r>
              </a:p>
              <a:p>
                <a:pPr marL="0" indent="0">
                  <a:buNone/>
                </a:pPr>
                <a:r>
                  <a:rPr lang="en-US" sz="2800" dirty="0">
                    <a:latin typeface="Palatino Linotype"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111" t="-1887" r="-889"/>
                </a:stretch>
              </a:blipFill>
            </p:spPr>
            <p:txBody>
              <a:bodyPr/>
              <a:lstStyle/>
              <a:p>
                <a:r>
                  <a:rPr lang="en-US">
                    <a:noFill/>
                  </a:rPr>
                  <a:t> </a:t>
                </a:r>
              </a:p>
            </p:txBody>
          </p:sp>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2414897893"/>
              </p:ext>
            </p:extLst>
          </p:nvPr>
        </p:nvGraphicFramePr>
        <p:xfrm>
          <a:off x="2895600" y="2362200"/>
          <a:ext cx="1905000" cy="560731"/>
        </p:xfrm>
        <a:graphic>
          <a:graphicData uri="http://schemas.openxmlformats.org/presentationml/2006/ole">
            <mc:AlternateContent xmlns:mc="http://schemas.openxmlformats.org/markup-compatibility/2006">
              <mc:Choice xmlns:v="urn:schemas-microsoft-com:vml" Requires="v">
                <p:oleObj spid="_x0000_s20530" name="Equation" r:id="rId5" imgW="787320" imgH="228600" progId="Equation.DSMT4">
                  <p:embed/>
                </p:oleObj>
              </mc:Choice>
              <mc:Fallback>
                <p:oleObj name="Equation" r:id="rId5" imgW="787320" imgH="228600" progId="Equation.DSMT4">
                  <p:embed/>
                  <p:pic>
                    <p:nvPicPr>
                      <p:cNvPr id="0" name="Object 11"/>
                      <p:cNvPicPr>
                        <a:picLocks noChangeAspect="1" noChangeArrowheads="1"/>
                      </p:cNvPicPr>
                      <p:nvPr/>
                    </p:nvPicPr>
                    <p:blipFill>
                      <a:blip r:embed="rId6"/>
                      <a:srcRect/>
                      <a:stretch>
                        <a:fillRect/>
                      </a:stretch>
                    </p:blipFill>
                    <p:spPr bwMode="auto">
                      <a:xfrm>
                        <a:off x="2895600" y="2362200"/>
                        <a:ext cx="1905000" cy="560731"/>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43627495"/>
              </p:ext>
            </p:extLst>
          </p:nvPr>
        </p:nvGraphicFramePr>
        <p:xfrm>
          <a:off x="2895600" y="3429000"/>
          <a:ext cx="1371600" cy="914400"/>
        </p:xfrm>
        <a:graphic>
          <a:graphicData uri="http://schemas.openxmlformats.org/presentationml/2006/ole">
            <mc:AlternateContent xmlns:mc="http://schemas.openxmlformats.org/markup-compatibility/2006">
              <mc:Choice xmlns:v="urn:schemas-microsoft-com:vml" Requires="v">
                <p:oleObj spid="_x0000_s20531" name="Equation" r:id="rId7" imgW="685800" imgH="457200" progId="Equation.DSMT4">
                  <p:embed/>
                </p:oleObj>
              </mc:Choice>
              <mc:Fallback>
                <p:oleObj name="Equation" r:id="rId7" imgW="685800" imgH="457200" progId="Equation.DSMT4">
                  <p:embed/>
                  <p:pic>
                    <p:nvPicPr>
                      <p:cNvPr id="0" name=""/>
                      <p:cNvPicPr/>
                      <p:nvPr/>
                    </p:nvPicPr>
                    <p:blipFill>
                      <a:blip r:embed="rId8"/>
                      <a:stretch>
                        <a:fillRect/>
                      </a:stretch>
                    </p:blipFill>
                    <p:spPr>
                      <a:xfrm>
                        <a:off x="2895600" y="3429000"/>
                        <a:ext cx="1371600" cy="9144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09034566"/>
              </p:ext>
            </p:extLst>
          </p:nvPr>
        </p:nvGraphicFramePr>
        <p:xfrm>
          <a:off x="2092569" y="4495800"/>
          <a:ext cx="422031" cy="457200"/>
        </p:xfrm>
        <a:graphic>
          <a:graphicData uri="http://schemas.openxmlformats.org/presentationml/2006/ole">
            <mc:AlternateContent xmlns:mc="http://schemas.openxmlformats.org/markup-compatibility/2006">
              <mc:Choice xmlns:v="urn:schemas-microsoft-com:vml" Requires="v">
                <p:oleObj spid="_x0000_s20532" name="Equation" r:id="rId9" imgW="215713" imgH="241091" progId="Equation.3">
                  <p:embed/>
                </p:oleObj>
              </mc:Choice>
              <mc:Fallback>
                <p:oleObj name="Equation" r:id="rId9" imgW="215713" imgH="241091"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2569" y="4495800"/>
                        <a:ext cx="422031" cy="457200"/>
                      </a:xfrm>
                      <a:prstGeom prst="rect">
                        <a:avLst/>
                      </a:prstGeom>
                      <a:noFill/>
                      <a:ln>
                        <a:noFill/>
                      </a:ln>
                    </p:spPr>
                  </p:pic>
                </p:oleObj>
              </mc:Fallback>
            </mc:AlternateContent>
          </a:graphicData>
        </a:graphic>
      </p:graphicFrame>
      <p:sp>
        <p:nvSpPr>
          <p:cNvPr id="4" name="Slide Number Placeholder 3"/>
          <p:cNvSpPr>
            <a:spLocks noGrp="1"/>
          </p:cNvSpPr>
          <p:nvPr>
            <p:ph type="sldNum" sz="quarter" idx="12"/>
          </p:nvPr>
        </p:nvSpPr>
        <p:spPr/>
        <p:txBody>
          <a:bodyPr/>
          <a:lstStyle/>
          <a:p>
            <a:fld id="{19892AFD-08A7-429B-863F-010284A09610}" type="slidenum">
              <a:rPr lang="en-US" smtClean="0"/>
              <a:t>12</a:t>
            </a:fld>
            <a:endParaRPr lang="en-US"/>
          </a:p>
        </p:txBody>
      </p:sp>
    </p:spTree>
    <p:extLst>
      <p:ext uri="{BB962C8B-B14F-4D97-AF65-F5344CB8AC3E}">
        <p14:creationId xmlns:p14="http://schemas.microsoft.com/office/powerpoint/2010/main" val="1729958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4294967295"/>
          </p:nvPr>
        </p:nvSpPr>
        <p:spPr>
          <a:xfrm>
            <a:off x="342900" y="1371600"/>
            <a:ext cx="8458200" cy="5334000"/>
          </a:xfrm>
        </p:spPr>
        <p:txBody>
          <a:bodyPr>
            <a:normAutofit/>
          </a:bodyPr>
          <a:lstStyle/>
          <a:p>
            <a:pPr marL="0" indent="0" eaLnBrk="1" hangingPunct="1">
              <a:spcBef>
                <a:spcPts val="0"/>
              </a:spcBef>
              <a:defRPr/>
            </a:pPr>
            <a:r>
              <a:rPr lang="en-US" altLang="zh-CN" sz="2400" dirty="0">
                <a:latin typeface="Palatino Linotype" pitchFamily="18" charset="0"/>
              </a:rPr>
              <a:t>Rarely do we know the value of the population variance of the difference scores. We can estimate the value of       from our sample data using the following formula:</a:t>
            </a:r>
          </a:p>
          <a:p>
            <a:pPr marL="623888" indent="-514350" eaLnBrk="1" hangingPunct="1">
              <a:lnSpc>
                <a:spcPct val="90000"/>
              </a:lnSpc>
              <a:buFont typeface="Arial" charset="0"/>
              <a:buNone/>
              <a:defRPr/>
            </a:pPr>
            <a:endParaRPr lang="en-US" altLang="zh-CN" sz="2400" dirty="0">
              <a:latin typeface="Palatino Linotype" pitchFamily="18" charset="0"/>
            </a:endParaRPr>
          </a:p>
          <a:p>
            <a:pPr marL="623888" indent="-514350" eaLnBrk="1" hangingPunct="1">
              <a:lnSpc>
                <a:spcPct val="90000"/>
              </a:lnSpc>
              <a:defRPr/>
            </a:pPr>
            <a:endParaRPr lang="en-US" altLang="zh-CN" sz="2400" dirty="0">
              <a:latin typeface="Palatino Linotype" pitchFamily="18" charset="0"/>
            </a:endParaRPr>
          </a:p>
          <a:p>
            <a:pPr marL="0" indent="0" eaLnBrk="1" hangingPunct="1">
              <a:spcBef>
                <a:spcPts val="0"/>
              </a:spcBef>
              <a:defRPr/>
            </a:pPr>
            <a:endParaRPr lang="en-US" altLang="zh-CN" sz="2400" dirty="0">
              <a:latin typeface="Palatino Linotype" pitchFamily="18" charset="0"/>
            </a:endParaRPr>
          </a:p>
          <a:p>
            <a:pPr marL="0" indent="0" eaLnBrk="1" hangingPunct="1">
              <a:spcBef>
                <a:spcPts val="0"/>
              </a:spcBef>
              <a:defRPr/>
            </a:pPr>
            <a:r>
              <a:rPr lang="en-US" altLang="zh-CN" sz="2400" dirty="0">
                <a:latin typeface="Palatino Linotype" pitchFamily="18" charset="0"/>
              </a:rPr>
              <a:t>If we replace the population variance with its sample estimate, the estimate of the standard error of the mean of difference scores is:</a:t>
            </a:r>
          </a:p>
        </p:txBody>
      </p:sp>
      <p:sp>
        <p:nvSpPr>
          <p:cNvPr id="7175" name="Text Box 6"/>
          <p:cNvSpPr txBox="1">
            <a:spLocks noChangeArrowheads="1"/>
          </p:cNvSpPr>
          <p:nvPr/>
        </p:nvSpPr>
        <p:spPr bwMode="auto">
          <a:xfrm>
            <a:off x="228600" y="3048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4000" b="1" dirty="0">
                <a:solidFill>
                  <a:srgbClr val="000099"/>
                </a:solidFill>
                <a:latin typeface="Palatino Linotype" pitchFamily="18" charset="0"/>
                <a:ea typeface="Cambria Math" pitchFamily="18" charset="0"/>
                <a:cs typeface="+mj-cs"/>
              </a:rPr>
              <a:t>The </a:t>
            </a:r>
            <a:r>
              <a:rPr lang="en-US" altLang="zh-CN" sz="4000" b="1" i="1" dirty="0">
                <a:solidFill>
                  <a:srgbClr val="000099"/>
                </a:solidFill>
                <a:latin typeface="Palatino Linotype" pitchFamily="18" charset="0"/>
                <a:ea typeface="Cambria Math" pitchFamily="18" charset="0"/>
                <a:cs typeface="+mj-cs"/>
              </a:rPr>
              <a:t>t</a:t>
            </a:r>
            <a:r>
              <a:rPr lang="en-US" altLang="zh-CN" sz="4000" b="1" dirty="0">
                <a:solidFill>
                  <a:srgbClr val="000099"/>
                </a:solidFill>
                <a:latin typeface="Palatino Linotype" pitchFamily="18" charset="0"/>
                <a:ea typeface="Cambria Math" pitchFamily="18" charset="0"/>
                <a:cs typeface="+mj-cs"/>
              </a:rPr>
              <a:t> Statistic and Critical Values</a:t>
            </a:r>
          </a:p>
        </p:txBody>
      </p:sp>
      <p:sp>
        <p:nvSpPr>
          <p:cNvPr id="7176"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7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78"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7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8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81"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8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83" name="Rectangle 16"/>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7184" name="Rectangle 18"/>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71964159"/>
              </p:ext>
            </p:extLst>
          </p:nvPr>
        </p:nvGraphicFramePr>
        <p:xfrm>
          <a:off x="7239000" y="1752600"/>
          <a:ext cx="422275" cy="457200"/>
        </p:xfrm>
        <a:graphic>
          <a:graphicData uri="http://schemas.openxmlformats.org/presentationml/2006/ole">
            <mc:AlternateContent xmlns:mc="http://schemas.openxmlformats.org/markup-compatibility/2006">
              <mc:Choice xmlns:v="urn:schemas-microsoft-com:vml" Requires="v">
                <p:oleObj spid="_x0000_s21541" name="Equation" r:id="rId4" imgW="215713" imgH="241091" progId="Equation.3">
                  <p:embed/>
                </p:oleObj>
              </mc:Choice>
              <mc:Fallback>
                <p:oleObj name="Equation" r:id="rId4" imgW="215713" imgH="241091"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752600"/>
                        <a:ext cx="42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117434467"/>
              </p:ext>
            </p:extLst>
          </p:nvPr>
        </p:nvGraphicFramePr>
        <p:xfrm>
          <a:off x="2819400" y="2629348"/>
          <a:ext cx="1752600" cy="989704"/>
        </p:xfrm>
        <a:graphic>
          <a:graphicData uri="http://schemas.openxmlformats.org/presentationml/2006/ole">
            <mc:AlternateContent xmlns:mc="http://schemas.openxmlformats.org/markup-compatibility/2006">
              <mc:Choice xmlns:v="urn:schemas-microsoft-com:vml" Requires="v">
                <p:oleObj spid="_x0000_s21542" name="Equation" r:id="rId6" imgW="1079280" imgH="609480" progId="Equation.DSMT4">
                  <p:embed/>
                </p:oleObj>
              </mc:Choice>
              <mc:Fallback>
                <p:oleObj name="Equation" r:id="rId6" imgW="1079280" imgH="609480" progId="Equation.DSMT4">
                  <p:embed/>
                  <p:pic>
                    <p:nvPicPr>
                      <p:cNvPr id="0" name=""/>
                      <p:cNvPicPr/>
                      <p:nvPr/>
                    </p:nvPicPr>
                    <p:blipFill>
                      <a:blip r:embed="rId7"/>
                      <a:stretch>
                        <a:fillRect/>
                      </a:stretch>
                    </p:blipFill>
                    <p:spPr>
                      <a:xfrm>
                        <a:off x="2819400" y="2629348"/>
                        <a:ext cx="1752600" cy="989704"/>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067638883"/>
              </p:ext>
            </p:extLst>
          </p:nvPr>
        </p:nvGraphicFramePr>
        <p:xfrm>
          <a:off x="3101649" y="4876800"/>
          <a:ext cx="1320800" cy="990600"/>
        </p:xfrm>
        <a:graphic>
          <a:graphicData uri="http://schemas.openxmlformats.org/presentationml/2006/ole">
            <mc:AlternateContent xmlns:mc="http://schemas.openxmlformats.org/markup-compatibility/2006">
              <mc:Choice xmlns:v="urn:schemas-microsoft-com:vml" Requires="v">
                <p:oleObj spid="_x0000_s21543" name="Equation" r:id="rId8" imgW="609480" imgH="457200" progId="Equation.DSMT4">
                  <p:embed/>
                </p:oleObj>
              </mc:Choice>
              <mc:Fallback>
                <p:oleObj name="Equation" r:id="rId8" imgW="609480" imgH="457200" progId="Equation.DSMT4">
                  <p:embed/>
                  <p:pic>
                    <p:nvPicPr>
                      <p:cNvPr id="0" name=""/>
                      <p:cNvPicPr/>
                      <p:nvPr/>
                    </p:nvPicPr>
                    <p:blipFill>
                      <a:blip r:embed="rId9"/>
                      <a:stretch>
                        <a:fillRect/>
                      </a:stretch>
                    </p:blipFill>
                    <p:spPr>
                      <a:xfrm>
                        <a:off x="3101649" y="4876800"/>
                        <a:ext cx="1320800" cy="99060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19892AFD-08A7-429B-863F-010284A09610}" type="slidenum">
              <a:rPr lang="en-US" smtClean="0"/>
              <a:t>13</a:t>
            </a:fld>
            <a:endParaRPr lang="en-US"/>
          </a:p>
        </p:txBody>
      </p:sp>
    </p:spTree>
    <p:extLst>
      <p:ext uri="{BB962C8B-B14F-4D97-AF65-F5344CB8AC3E}">
        <p14:creationId xmlns:p14="http://schemas.microsoft.com/office/powerpoint/2010/main" val="268698048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381000" y="1295400"/>
            <a:ext cx="8458200" cy="3886200"/>
          </a:xfrm>
        </p:spPr>
        <p:txBody>
          <a:bodyPr/>
          <a:lstStyle/>
          <a:p>
            <a:pPr marL="0" indent="0" eaLnBrk="1" hangingPunct="1">
              <a:spcBef>
                <a:spcPts val="0"/>
              </a:spcBef>
              <a:defRPr/>
            </a:pPr>
            <a:r>
              <a:rPr lang="en-US" altLang="zh-CN" sz="2800" dirty="0">
                <a:latin typeface="Palatino Linotype" pitchFamily="18" charset="0"/>
              </a:rPr>
              <a:t>We then have the following t-statistics:</a:t>
            </a:r>
          </a:p>
          <a:p>
            <a:pPr marL="0" indent="0" eaLnBrk="1" hangingPunct="1">
              <a:spcBef>
                <a:spcPts val="0"/>
              </a:spcBef>
              <a:defRPr/>
            </a:pPr>
            <a:endParaRPr lang="en-US" altLang="zh-CN" sz="2800" dirty="0">
              <a:latin typeface="Palatino Linotype" pitchFamily="18" charset="0"/>
            </a:endParaRPr>
          </a:p>
          <a:p>
            <a:pPr marL="0" indent="0" eaLnBrk="1" hangingPunct="1">
              <a:spcBef>
                <a:spcPts val="0"/>
              </a:spcBef>
              <a:buFont typeface="Arial" charset="0"/>
              <a:buNone/>
              <a:defRPr/>
            </a:pPr>
            <a:endParaRPr lang="en-US" altLang="zh-CN" sz="2800" dirty="0">
              <a:latin typeface="Palatino Linotype" pitchFamily="18" charset="0"/>
            </a:endParaRPr>
          </a:p>
          <a:p>
            <a:pPr marL="0" indent="0" eaLnBrk="1" hangingPunct="1">
              <a:spcBef>
                <a:spcPts val="0"/>
              </a:spcBef>
              <a:buFont typeface="Arial" charset="0"/>
              <a:buNone/>
              <a:defRPr/>
            </a:pPr>
            <a:endParaRPr lang="en-US" altLang="zh-CN" sz="2800" dirty="0">
              <a:latin typeface="Palatino Linotype" pitchFamily="18" charset="0"/>
            </a:endParaRPr>
          </a:p>
          <a:p>
            <a:pPr marL="0" indent="0" eaLnBrk="1" hangingPunct="1">
              <a:spcBef>
                <a:spcPts val="0"/>
              </a:spcBef>
              <a:buFont typeface="Arial" charset="0"/>
              <a:buNone/>
              <a:defRPr/>
            </a:pPr>
            <a:endParaRPr lang="en-US" altLang="zh-CN" sz="2800" dirty="0">
              <a:latin typeface="Palatino Linotype" pitchFamily="18" charset="0"/>
            </a:endParaRPr>
          </a:p>
          <a:p>
            <a:pPr marL="0" indent="0" eaLnBrk="1" hangingPunct="1">
              <a:spcBef>
                <a:spcPts val="0"/>
              </a:spcBef>
              <a:buFont typeface="Arial" charset="0"/>
              <a:buNone/>
              <a:defRPr/>
            </a:pPr>
            <a:r>
              <a:rPr lang="en-US" altLang="zh-CN" sz="2800" dirty="0">
                <a:latin typeface="Palatino Linotype" pitchFamily="18" charset="0"/>
              </a:rPr>
              <a:t>with df = n – 1</a:t>
            </a:r>
          </a:p>
          <a:p>
            <a:pPr marL="623888" indent="-514350" eaLnBrk="1" hangingPunct="1">
              <a:lnSpc>
                <a:spcPct val="90000"/>
              </a:lnSpc>
              <a:buFont typeface="Arial" charset="0"/>
              <a:buNone/>
              <a:defRPr/>
            </a:pPr>
            <a:endParaRPr lang="en-US" altLang="zh-CN" sz="2000" dirty="0">
              <a:latin typeface="Palatino Linotype" pitchFamily="18" charset="0"/>
            </a:endParaRPr>
          </a:p>
          <a:p>
            <a:pPr marL="0" indent="0" eaLnBrk="1" hangingPunct="1">
              <a:spcBef>
                <a:spcPts val="0"/>
              </a:spcBef>
              <a:defRPr/>
            </a:pPr>
            <a:r>
              <a:rPr lang="en-US" altLang="zh-CN" sz="2800" dirty="0">
                <a:latin typeface="Palatino Linotype" pitchFamily="18" charset="0"/>
              </a:rPr>
              <a:t>Critical values are obtained using a </a:t>
            </a:r>
            <a:r>
              <a:rPr lang="en-US" altLang="zh-CN" sz="2800" i="1" dirty="0">
                <a:latin typeface="Palatino Linotype" pitchFamily="18" charset="0"/>
              </a:rPr>
              <a:t>t</a:t>
            </a:r>
            <a:r>
              <a:rPr lang="en-US" altLang="zh-CN" sz="2800" dirty="0">
                <a:latin typeface="Palatino Linotype" pitchFamily="18" charset="0"/>
              </a:rPr>
              <a:t> distribution table</a:t>
            </a:r>
          </a:p>
        </p:txBody>
      </p:sp>
      <p:sp>
        <p:nvSpPr>
          <p:cNvPr id="8197" name="Text Box 6"/>
          <p:cNvSpPr txBox="1">
            <a:spLocks noChangeArrowheads="1"/>
          </p:cNvSpPr>
          <p:nvPr/>
        </p:nvSpPr>
        <p:spPr bwMode="auto">
          <a:xfrm>
            <a:off x="228600" y="3048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4000" b="1" dirty="0">
                <a:solidFill>
                  <a:srgbClr val="000099"/>
                </a:solidFill>
                <a:latin typeface="Palatino Linotype" pitchFamily="18" charset="0"/>
                <a:ea typeface="Cambria Math" pitchFamily="18" charset="0"/>
                <a:cs typeface="+mj-cs"/>
              </a:rPr>
              <a:t>The </a:t>
            </a:r>
            <a:r>
              <a:rPr lang="en-US" altLang="zh-CN" sz="4000" b="1" i="1" dirty="0">
                <a:solidFill>
                  <a:srgbClr val="000099"/>
                </a:solidFill>
                <a:latin typeface="Palatino Linotype" pitchFamily="18" charset="0"/>
                <a:ea typeface="Cambria Math" pitchFamily="18" charset="0"/>
                <a:cs typeface="+mj-cs"/>
              </a:rPr>
              <a:t>t</a:t>
            </a:r>
            <a:r>
              <a:rPr lang="en-US" altLang="zh-CN" sz="4000" b="1" dirty="0">
                <a:solidFill>
                  <a:srgbClr val="000099"/>
                </a:solidFill>
                <a:latin typeface="Palatino Linotype" pitchFamily="18" charset="0"/>
                <a:ea typeface="Cambria Math" pitchFamily="18" charset="0"/>
                <a:cs typeface="+mj-cs"/>
              </a:rPr>
              <a:t> Statistic and Critical Values</a:t>
            </a:r>
          </a:p>
        </p:txBody>
      </p:sp>
      <p:sp>
        <p:nvSpPr>
          <p:cNvPr id="8198"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19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0"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3"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5"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6" name="Rectangle 15"/>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8207"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815060643"/>
              </p:ext>
            </p:extLst>
          </p:nvPr>
        </p:nvGraphicFramePr>
        <p:xfrm>
          <a:off x="2971800" y="1905000"/>
          <a:ext cx="1295400" cy="1295400"/>
        </p:xfrm>
        <a:graphic>
          <a:graphicData uri="http://schemas.openxmlformats.org/presentationml/2006/ole">
            <mc:AlternateContent xmlns:mc="http://schemas.openxmlformats.org/markup-compatibility/2006">
              <mc:Choice xmlns:v="urn:schemas-microsoft-com:vml" Requires="v">
                <p:oleObj spid="_x0000_s22542" name="Equation" r:id="rId4" imgW="672840" imgH="672840" progId="Equation.DSMT4">
                  <p:embed/>
                </p:oleObj>
              </mc:Choice>
              <mc:Fallback>
                <p:oleObj name="Equation" r:id="rId4" imgW="672840" imgH="672840" progId="Equation.DSMT4">
                  <p:embed/>
                  <p:pic>
                    <p:nvPicPr>
                      <p:cNvPr id="0" name=""/>
                      <p:cNvPicPr/>
                      <p:nvPr/>
                    </p:nvPicPr>
                    <p:blipFill>
                      <a:blip r:embed="rId5"/>
                      <a:stretch>
                        <a:fillRect/>
                      </a:stretch>
                    </p:blipFill>
                    <p:spPr>
                      <a:xfrm>
                        <a:off x="2971800" y="1905000"/>
                        <a:ext cx="1295400" cy="1295400"/>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19892AFD-08A7-429B-863F-010284A09610}" type="slidenum">
              <a:rPr lang="en-US" smtClean="0"/>
              <a:t>14</a:t>
            </a:fld>
            <a:endParaRPr lang="en-US"/>
          </a:p>
        </p:txBody>
      </p:sp>
    </p:spTree>
    <p:extLst>
      <p:ext uri="{BB962C8B-B14F-4D97-AF65-F5344CB8AC3E}">
        <p14:creationId xmlns:p14="http://schemas.microsoft.com/office/powerpoint/2010/main" val="340295705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381000" y="2057400"/>
            <a:ext cx="8458200" cy="2514600"/>
          </a:xfrm>
        </p:spPr>
        <p:txBody>
          <a:bodyPr>
            <a:normAutofit lnSpcReduction="10000"/>
          </a:bodyPr>
          <a:lstStyle/>
          <a:p>
            <a:pPr marL="623888" indent="-514350" eaLnBrk="1" hangingPunct="1">
              <a:lnSpc>
                <a:spcPct val="90000"/>
              </a:lnSpc>
              <a:buFont typeface="Wingdings 3" pitchFamily="18" charset="2"/>
              <a:buAutoNum type="arabicPeriod"/>
            </a:pPr>
            <a:r>
              <a:rPr lang="en-US" altLang="zh-CN" sz="2800" dirty="0">
                <a:latin typeface="Palatino Linotype" pitchFamily="18" charset="0"/>
              </a:rPr>
              <a:t>The difference scores on the dependent variable are measured independently.</a:t>
            </a:r>
          </a:p>
          <a:p>
            <a:pPr marL="623888" indent="-514350" eaLnBrk="1" hangingPunct="1">
              <a:lnSpc>
                <a:spcPct val="90000"/>
              </a:lnSpc>
              <a:buFont typeface="Arial" charset="0"/>
              <a:buNone/>
            </a:pPr>
            <a:endParaRPr lang="en-US" altLang="zh-CN" sz="2800" dirty="0">
              <a:latin typeface="Palatino Linotype" pitchFamily="18" charset="0"/>
            </a:endParaRPr>
          </a:p>
          <a:p>
            <a:pPr marL="623888" indent="-514350" eaLnBrk="1" hangingPunct="1">
              <a:lnSpc>
                <a:spcPct val="90000"/>
              </a:lnSpc>
              <a:buFont typeface="Arial" charset="0"/>
              <a:buNone/>
            </a:pPr>
            <a:r>
              <a:rPr lang="en-US" altLang="zh-CN" sz="2800" dirty="0">
                <a:latin typeface="Palatino Linotype" pitchFamily="18" charset="0"/>
              </a:rPr>
              <a:t>2. The population of difference scores is normally distributed</a:t>
            </a:r>
          </a:p>
          <a:p>
            <a:pPr marL="623888" indent="-514350" eaLnBrk="1" hangingPunct="1">
              <a:lnSpc>
                <a:spcPct val="90000"/>
              </a:lnSpc>
              <a:buFont typeface="Wingdings 3" pitchFamily="18" charset="2"/>
              <a:buNone/>
            </a:pPr>
            <a:r>
              <a:rPr lang="en-US" altLang="zh-CN" sz="2800" dirty="0">
                <a:solidFill>
                  <a:schemeClr val="tx2"/>
                </a:solidFill>
                <a:latin typeface="Palatino Linotype" pitchFamily="18" charset="0"/>
              </a:rPr>
              <a:t>	</a:t>
            </a:r>
            <a:endParaRPr lang="en-US" altLang="zh-CN" sz="2800" dirty="0">
              <a:latin typeface="Palatino Linotype" pitchFamily="18" charset="0"/>
            </a:endParaRPr>
          </a:p>
        </p:txBody>
      </p:sp>
      <p:sp>
        <p:nvSpPr>
          <p:cNvPr id="25604" name="Text Box 6"/>
          <p:cNvSpPr txBox="1">
            <a:spLocks noChangeArrowheads="1"/>
          </p:cNvSpPr>
          <p:nvPr/>
        </p:nvSpPr>
        <p:spPr bwMode="auto">
          <a:xfrm>
            <a:off x="228600" y="2286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dirty="0">
                <a:solidFill>
                  <a:srgbClr val="000099"/>
                </a:solidFill>
                <a:latin typeface="Palatino Linotype" pitchFamily="18" charset="0"/>
                <a:ea typeface="Cambria Math" pitchFamily="18" charset="0"/>
                <a:cs typeface="+mj-cs"/>
              </a:rPr>
              <a:t>Underlying assumptions for the Two Sample t Test for Dependent Groups</a:t>
            </a:r>
          </a:p>
        </p:txBody>
      </p:sp>
      <p:sp>
        <p:nvSpPr>
          <p:cNvPr id="25605"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06"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07"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08"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09" name="Rectangle 9"/>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10" name="Rectangle 10"/>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11" name="Rectangle 1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12" name="Rectangle 12"/>
          <p:cNvSpPr>
            <a:spLocks noChangeArrowheads="1"/>
          </p:cNvSpPr>
          <p:nvPr/>
        </p:nvSpPr>
        <p:spPr bwMode="auto">
          <a:xfrm>
            <a:off x="0"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13" name="Rectangle 13"/>
          <p:cNvSpPr>
            <a:spLocks noChangeArrowheads="1"/>
          </p:cNvSpPr>
          <p:nvPr/>
        </p:nvSpPr>
        <p:spPr bwMode="auto">
          <a:xfrm>
            <a:off x="0" y="29823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14" name="Rectangle 1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5615" name="Rectangle 17"/>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15</a:t>
            </a:fld>
            <a:endParaRPr lang="en-US"/>
          </a:p>
        </p:txBody>
      </p:sp>
    </p:spTree>
    <p:extLst>
      <p:ext uri="{BB962C8B-B14F-4D97-AF65-F5344CB8AC3E}">
        <p14:creationId xmlns:p14="http://schemas.microsoft.com/office/powerpoint/2010/main" val="409299927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3"/>
          <p:cNvSpPr>
            <a:spLocks noGrp="1" noChangeArrowheads="1"/>
          </p:cNvSpPr>
          <p:nvPr>
            <p:ph type="body" idx="4294967295"/>
          </p:nvPr>
        </p:nvSpPr>
        <p:spPr>
          <a:xfrm>
            <a:off x="457200" y="1524000"/>
            <a:ext cx="8458200" cy="4343400"/>
          </a:xfrm>
        </p:spPr>
        <p:txBody>
          <a:bodyPr rtlCol="0">
            <a:noAutofit/>
          </a:bodyPr>
          <a:lstStyle/>
          <a:p>
            <a:pPr marL="457200" lvl="1" indent="0" eaLnBrk="1" fontAlgn="auto" hangingPunct="1">
              <a:lnSpc>
                <a:spcPct val="90000"/>
              </a:lnSpc>
              <a:spcAft>
                <a:spcPts val="0"/>
              </a:spcAft>
              <a:buNone/>
              <a:defRPr/>
            </a:pPr>
            <a:r>
              <a:rPr lang="en-US" altLang="zh-CN" sz="2400" dirty="0">
                <a:latin typeface="Palatino Linotype" pitchFamily="18" charset="0"/>
              </a:rPr>
              <a:t>Dr. Fredericks believes that environment has an effect on intelligence, specifically, that being raised in an enriched environment results in higher IQ test scores than being raised in an impoverished environment.  He locates 12 pairs of identical twins that have been reared apart, one twin in each pair in an enriched environment and the other in an impoverished environment. He administers a standardized IQ test and obtains the results shown below</a:t>
            </a:r>
          </a:p>
          <a:p>
            <a:pPr marL="623888" indent="-514350" eaLnBrk="1" fontAlgn="auto" hangingPunct="1">
              <a:lnSpc>
                <a:spcPct val="90000"/>
              </a:lnSpc>
              <a:spcAft>
                <a:spcPts val="0"/>
              </a:spcAft>
              <a:buFont typeface="Wingdings 3" pitchFamily="18" charset="2"/>
              <a:buNone/>
              <a:defRPr/>
            </a:pPr>
            <a:r>
              <a:rPr lang="en-US" altLang="zh-CN" sz="2400" dirty="0">
                <a:solidFill>
                  <a:schemeClr val="tx2"/>
                </a:solidFill>
                <a:latin typeface="Palatino Linotype" pitchFamily="18" charset="0"/>
              </a:rPr>
              <a:t>	</a:t>
            </a:r>
          </a:p>
        </p:txBody>
      </p:sp>
      <p:sp>
        <p:nvSpPr>
          <p:cNvPr id="26628" name="Text Box 6"/>
          <p:cNvSpPr txBox="1">
            <a:spLocks noChangeArrowheads="1"/>
          </p:cNvSpPr>
          <p:nvPr/>
        </p:nvSpPr>
        <p:spPr bwMode="auto">
          <a:xfrm>
            <a:off x="304800" y="2286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dirty="0">
                <a:solidFill>
                  <a:srgbClr val="000099"/>
                </a:solidFill>
                <a:latin typeface="Palatino Linotype" pitchFamily="18" charset="0"/>
                <a:ea typeface="Cambria Math" pitchFamily="18" charset="0"/>
                <a:cs typeface="+mj-cs"/>
              </a:rPr>
              <a:t>Example</a:t>
            </a:r>
          </a:p>
        </p:txBody>
      </p:sp>
      <p:sp>
        <p:nvSpPr>
          <p:cNvPr id="26629"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0"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1"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2"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3" name="Rectangle 9"/>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4" name="Rectangle 10"/>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5" name="Rectangle 1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6" name="Rectangle 12"/>
          <p:cNvSpPr>
            <a:spLocks noChangeArrowheads="1"/>
          </p:cNvSpPr>
          <p:nvPr/>
        </p:nvSpPr>
        <p:spPr bwMode="auto">
          <a:xfrm>
            <a:off x="0"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7" name="Rectangle 13"/>
          <p:cNvSpPr>
            <a:spLocks noChangeArrowheads="1"/>
          </p:cNvSpPr>
          <p:nvPr/>
        </p:nvSpPr>
        <p:spPr bwMode="auto">
          <a:xfrm>
            <a:off x="0" y="29823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8" name="Rectangle 1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6639" name="Rectangle 1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16</a:t>
            </a:fld>
            <a:endParaRPr lang="en-US"/>
          </a:p>
        </p:txBody>
      </p:sp>
    </p:spTree>
    <p:extLst>
      <p:ext uri="{BB962C8B-B14F-4D97-AF65-F5344CB8AC3E}">
        <p14:creationId xmlns:p14="http://schemas.microsoft.com/office/powerpoint/2010/main" val="103969443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4294967295"/>
          </p:nvPr>
        </p:nvSpPr>
        <p:spPr>
          <a:xfrm>
            <a:off x="381000" y="1219200"/>
            <a:ext cx="8534400" cy="4953000"/>
          </a:xfrm>
        </p:spPr>
        <p:txBody>
          <a:bodyPr/>
          <a:lstStyle/>
          <a:p>
            <a:pPr marL="0" indent="0" eaLnBrk="1" hangingPunct="1">
              <a:spcBef>
                <a:spcPct val="0"/>
              </a:spcBef>
            </a:pPr>
            <a:r>
              <a:rPr lang="en-US" altLang="zh-CN" sz="2400" dirty="0">
                <a:latin typeface="Palatino Linotype" pitchFamily="18" charset="0"/>
              </a:rPr>
              <a:t>Conduct an appropriate hypothesis test at the .05 level of significance </a:t>
            </a:r>
            <a:r>
              <a:rPr lang="en-US" altLang="zh-CN" sz="2100" dirty="0">
                <a:solidFill>
                  <a:schemeClr val="tx2"/>
                </a:solidFill>
                <a:latin typeface="Arial" charset="0"/>
              </a:rPr>
              <a:t>	</a:t>
            </a:r>
          </a:p>
        </p:txBody>
      </p:sp>
      <p:sp>
        <p:nvSpPr>
          <p:cNvPr id="9222"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2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24"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2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2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27"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2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29" name="Rectangle 12"/>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30" name="Rectangle 13"/>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31"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9232"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9218" name="Object 2"/>
          <p:cNvGraphicFramePr>
            <a:graphicFrameLocks noChangeAspect="1"/>
          </p:cNvGraphicFramePr>
          <p:nvPr>
            <p:extLst>
              <p:ext uri="{D42A27DB-BD31-4B8C-83A1-F6EECF244321}">
                <p14:modId xmlns:p14="http://schemas.microsoft.com/office/powerpoint/2010/main" val="2055291432"/>
              </p:ext>
            </p:extLst>
          </p:nvPr>
        </p:nvGraphicFramePr>
        <p:xfrm>
          <a:off x="2438400" y="2133600"/>
          <a:ext cx="3671887" cy="3657600"/>
        </p:xfrm>
        <a:graphic>
          <a:graphicData uri="http://schemas.openxmlformats.org/presentationml/2006/ole">
            <mc:AlternateContent xmlns:mc="http://schemas.openxmlformats.org/markup-compatibility/2006">
              <mc:Choice xmlns:v="urn:schemas-microsoft-com:vml" Requires="v">
                <p:oleObj spid="_x0000_s23565" name="Bitmap Image" r:id="rId4" imgW="2352381" imgH="2172003" progId="Paint.Picture">
                  <p:embed/>
                </p:oleObj>
              </mc:Choice>
              <mc:Fallback>
                <p:oleObj name="Bitmap Image" r:id="rId4" imgW="2352381" imgH="2172003"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133600"/>
                        <a:ext cx="367188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19892AFD-08A7-429B-863F-010284A09610}" type="slidenum">
              <a:rPr lang="en-US" smtClean="0"/>
              <a:t>17</a:t>
            </a:fld>
            <a:endParaRPr lang="en-US"/>
          </a:p>
        </p:txBody>
      </p:sp>
    </p:spTree>
    <p:extLst>
      <p:ext uri="{BB962C8B-B14F-4D97-AF65-F5344CB8AC3E}">
        <p14:creationId xmlns:p14="http://schemas.microsoft.com/office/powerpoint/2010/main" val="250848535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Palatino Linotype" pitchFamily="18" charset="0"/>
            </a:endParaRPr>
          </a:p>
        </p:txBody>
      </p:sp>
      <p:sp>
        <p:nvSpPr>
          <p:cNvPr id="3" name="Content Placeholder 2"/>
          <p:cNvSpPr>
            <a:spLocks noGrp="1"/>
          </p:cNvSpPr>
          <p:nvPr>
            <p:ph idx="1"/>
          </p:nvPr>
        </p:nvSpPr>
        <p:spPr/>
        <p:txBody>
          <a:bodyPr>
            <a:normAutofit fontScale="92500" lnSpcReduction="20000"/>
          </a:bodyPr>
          <a:lstStyle/>
          <a:p>
            <a:r>
              <a:rPr lang="en-US" altLang="zh-CN" sz="2400" u="sng" dirty="0">
                <a:latin typeface="Palatino Linotype" pitchFamily="18" charset="0"/>
              </a:rPr>
              <a:t>Step1.</a:t>
            </a:r>
            <a:r>
              <a:rPr lang="en-US" altLang="zh-CN" sz="2400" dirty="0">
                <a:latin typeface="Palatino Linotype" pitchFamily="18" charset="0"/>
              </a:rPr>
              <a:t>  Based on the Research Hypotheses, specify the appropriate statistical hypotheses (H</a:t>
            </a:r>
            <a:r>
              <a:rPr lang="en-US" altLang="zh-CN" sz="2400" baseline="-25000" dirty="0">
                <a:latin typeface="Palatino Linotype" pitchFamily="18" charset="0"/>
              </a:rPr>
              <a:t>A</a:t>
            </a:r>
            <a:r>
              <a:rPr lang="en-US" altLang="zh-CN" sz="2400" dirty="0">
                <a:latin typeface="Palatino Linotype" pitchFamily="18" charset="0"/>
              </a:rPr>
              <a:t> and H</a:t>
            </a:r>
            <a:r>
              <a:rPr lang="en-US" altLang="zh-CN" sz="2400" baseline="-25000" dirty="0">
                <a:latin typeface="Palatino Linotype" pitchFamily="18" charset="0"/>
              </a:rPr>
              <a:t>0</a:t>
            </a:r>
            <a:r>
              <a:rPr lang="en-US" altLang="zh-CN" sz="2400" dirty="0">
                <a:latin typeface="Palatino Linotype" pitchFamily="18" charset="0"/>
              </a:rPr>
              <a:t>). </a:t>
            </a:r>
          </a:p>
          <a:p>
            <a:endParaRPr lang="en-US" altLang="zh-CN" dirty="0">
              <a:latin typeface="Palatino Linotype" pitchFamily="18" charset="0"/>
            </a:endParaRPr>
          </a:p>
          <a:p>
            <a:pPr marL="0" indent="0">
              <a:spcBef>
                <a:spcPts val="0"/>
              </a:spcBef>
              <a:defRPr/>
            </a:pPr>
            <a:r>
              <a:rPr lang="en-US" altLang="zh-CN" sz="2400" dirty="0">
                <a:latin typeface="Palatino Linotype" pitchFamily="18" charset="0"/>
              </a:rPr>
              <a:t>   </a:t>
            </a:r>
            <a:r>
              <a:rPr lang="en-US" altLang="zh-CN" sz="2400" u="sng" dirty="0">
                <a:latin typeface="Palatino Linotype" pitchFamily="18" charset="0"/>
              </a:rPr>
              <a:t>Step2.</a:t>
            </a:r>
            <a:r>
              <a:rPr lang="en-US" altLang="zh-CN" sz="2400" dirty="0">
                <a:latin typeface="Palatino Linotype" pitchFamily="18" charset="0"/>
              </a:rPr>
              <a:t> Specify the test to perform, the level of significance, sample size (degrees of freedom, if needed) and the directionality of the test</a:t>
            </a:r>
          </a:p>
          <a:p>
            <a:pPr marL="895350" lvl="1" indent="-438150">
              <a:lnSpc>
                <a:spcPct val="90000"/>
              </a:lnSpc>
              <a:defRPr/>
            </a:pPr>
            <a:r>
              <a:rPr lang="en-US" altLang="zh-CN" sz="2400" dirty="0">
                <a:latin typeface="Palatino Linotype" pitchFamily="18" charset="0"/>
              </a:rPr>
              <a:t>Two Sample t Test for Dependent Groups</a:t>
            </a:r>
            <a:endParaRPr lang="en-US" altLang="zh-CN" sz="2400" dirty="0">
              <a:latin typeface="Palatino Linotype" pitchFamily="18" charset="0"/>
              <a:sym typeface="Symbol" pitchFamily="18" charset="2"/>
            </a:endParaRPr>
          </a:p>
          <a:p>
            <a:pPr marL="895350" lvl="1" indent="-438150">
              <a:lnSpc>
                <a:spcPct val="90000"/>
              </a:lnSpc>
              <a:defRPr/>
            </a:pPr>
            <a:r>
              <a:rPr lang="en-US" altLang="zh-CN" sz="2400" dirty="0">
                <a:latin typeface="Palatino Linotype" pitchFamily="18" charset="0"/>
                <a:sym typeface="Symbol" pitchFamily="18" charset="2"/>
              </a:rPr>
              <a:t></a:t>
            </a:r>
            <a:r>
              <a:rPr lang="en-US" altLang="zh-CN" sz="2400" dirty="0">
                <a:latin typeface="Palatino Linotype" pitchFamily="18" charset="0"/>
              </a:rPr>
              <a:t> = .05</a:t>
            </a:r>
          </a:p>
          <a:p>
            <a:pPr marL="895350" lvl="1" indent="-438150">
              <a:lnSpc>
                <a:spcPct val="90000"/>
              </a:lnSpc>
              <a:defRPr/>
            </a:pPr>
            <a:r>
              <a:rPr lang="en-US" altLang="zh-CN" sz="2400" dirty="0">
                <a:latin typeface="Palatino Linotype" pitchFamily="18" charset="0"/>
              </a:rPr>
              <a:t>n = 12</a:t>
            </a:r>
          </a:p>
          <a:p>
            <a:pPr marL="895350" lvl="1" indent="-438150">
              <a:lnSpc>
                <a:spcPct val="90000"/>
              </a:lnSpc>
              <a:defRPr/>
            </a:pPr>
            <a:r>
              <a:rPr lang="en-US" altLang="zh-CN" sz="2400" dirty="0" err="1">
                <a:latin typeface="Palatino Linotype" pitchFamily="18" charset="0"/>
              </a:rPr>
              <a:t>df</a:t>
            </a:r>
            <a:r>
              <a:rPr lang="en-US" altLang="zh-CN" sz="2400" dirty="0">
                <a:latin typeface="Palatino Linotype" pitchFamily="18" charset="0"/>
              </a:rPr>
              <a:t> = n – 1 = 12 – 1 = 11</a:t>
            </a:r>
          </a:p>
          <a:p>
            <a:pPr marL="895350" lvl="1" indent="-438150">
              <a:lnSpc>
                <a:spcPct val="90000"/>
              </a:lnSpc>
              <a:defRPr/>
            </a:pPr>
            <a:endParaRPr lang="en-US" altLang="zh-CN" sz="2400" dirty="0">
              <a:latin typeface="Palatino Linotype" pitchFamily="18" charset="0"/>
            </a:endParaRPr>
          </a:p>
          <a:p>
            <a:pPr marL="0" lvl="1" indent="0">
              <a:lnSpc>
                <a:spcPct val="120000"/>
              </a:lnSpc>
              <a:spcBef>
                <a:spcPts val="0"/>
              </a:spcBef>
              <a:defRPr/>
            </a:pPr>
            <a:r>
              <a:rPr lang="en-US" altLang="zh-CN" sz="2400" dirty="0">
                <a:latin typeface="Palatino Linotype" pitchFamily="18" charset="0"/>
              </a:rPr>
              <a:t>Since H</a:t>
            </a:r>
            <a:r>
              <a:rPr lang="en-US" altLang="zh-CN" sz="2400" baseline="-25000" dirty="0">
                <a:latin typeface="Palatino Linotype" pitchFamily="18" charset="0"/>
              </a:rPr>
              <a:t>A</a:t>
            </a:r>
            <a:r>
              <a:rPr lang="en-US" altLang="zh-CN" sz="2400" dirty="0">
                <a:latin typeface="Palatino Linotype" pitchFamily="18" charset="0"/>
              </a:rPr>
              <a:t>: </a:t>
            </a:r>
            <a:r>
              <a:rPr lang="en-US" altLang="zh-CN" sz="2400" dirty="0">
                <a:latin typeface="Palatino Linotype" pitchFamily="18" charset="0"/>
                <a:sym typeface="Symbol" pitchFamily="18" charset="2"/>
              </a:rPr>
              <a:t></a:t>
            </a:r>
            <a:r>
              <a:rPr lang="en-US" altLang="zh-CN" sz="2400" baseline="-25000" dirty="0">
                <a:latin typeface="Palatino Linotype" pitchFamily="18" charset="0"/>
              </a:rPr>
              <a:t>d</a:t>
            </a:r>
            <a:r>
              <a:rPr lang="en-US" altLang="zh-CN" sz="2400" dirty="0">
                <a:latin typeface="Palatino Linotype" pitchFamily="18" charset="0"/>
              </a:rPr>
              <a:t> &gt; 0, this will be a one tailed test with region of rejection in the upper tail of the distribution; the area under the curve in the region of rejection will be .05. </a:t>
            </a:r>
          </a:p>
          <a:p>
            <a:endParaRPr lang="en-US" altLang="zh-CN" dirty="0">
              <a:latin typeface="Palatino Linotype" pitchFamily="18" charset="0"/>
            </a:endParaRPr>
          </a:p>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19892AFD-08A7-429B-863F-010284A09610}" type="slidenum">
              <a:rPr lang="en-US" smtClean="0"/>
              <a:t>18</a:t>
            </a:fld>
            <a:endParaRPr lang="en-US"/>
          </a:p>
        </p:txBody>
      </p:sp>
    </p:spTree>
    <p:extLst>
      <p:ext uri="{BB962C8B-B14F-4D97-AF65-F5344CB8AC3E}">
        <p14:creationId xmlns:p14="http://schemas.microsoft.com/office/powerpoint/2010/main" val="590455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2000">
              <a:latin typeface="Palatino Linotype" pitchFamily="18" charset="0"/>
            </a:endParaRPr>
          </a:p>
        </p:txBody>
      </p:sp>
      <p:sp>
        <p:nvSpPr>
          <p:cNvPr id="3" name="Content Placeholder 2"/>
          <p:cNvSpPr>
            <a:spLocks noGrp="1"/>
          </p:cNvSpPr>
          <p:nvPr>
            <p:ph idx="1"/>
          </p:nvPr>
        </p:nvSpPr>
        <p:spPr/>
        <p:txBody>
          <a:bodyPr>
            <a:normAutofit/>
          </a:bodyPr>
          <a:lstStyle/>
          <a:p>
            <a:r>
              <a:rPr lang="en-US" altLang="zh-CN" sz="2400" u="sng" dirty="0">
                <a:latin typeface="Palatino Linotype" pitchFamily="18" charset="0"/>
              </a:rPr>
              <a:t>Step3.</a:t>
            </a:r>
            <a:r>
              <a:rPr lang="en-US" altLang="zh-CN" sz="2400" dirty="0">
                <a:latin typeface="Palatino Linotype" pitchFamily="18" charset="0"/>
              </a:rPr>
              <a:t> Sketch the sampling distribution of the test statistic with the region of rejection shaded and the critical value(s) clearly indicated</a:t>
            </a:r>
          </a:p>
          <a:p>
            <a:pPr marL="0" indent="0">
              <a:spcBef>
                <a:spcPct val="0"/>
              </a:spcBef>
            </a:pPr>
            <a:r>
              <a:rPr lang="en-US" altLang="zh-CN" sz="2400" dirty="0">
                <a:latin typeface="Palatino Linotype" pitchFamily="18" charset="0"/>
              </a:rPr>
              <a:t>   </a:t>
            </a:r>
            <a:r>
              <a:rPr lang="en-US" altLang="zh-CN" sz="2400" u="sng" dirty="0">
                <a:latin typeface="Palatino Linotype" pitchFamily="18" charset="0"/>
              </a:rPr>
              <a:t>Step4.</a:t>
            </a:r>
            <a:r>
              <a:rPr lang="en-US" altLang="zh-CN" sz="2400" dirty="0">
                <a:latin typeface="Palatino Linotype" pitchFamily="18" charset="0"/>
              </a:rPr>
              <a:t> Compute the test statistic using the sample data. </a:t>
            </a:r>
          </a:p>
          <a:p>
            <a:pPr marL="0" indent="0">
              <a:spcBef>
                <a:spcPct val="0"/>
              </a:spcBef>
            </a:pPr>
            <a:endParaRPr lang="en-US" altLang="zh-CN" sz="2400" dirty="0">
              <a:latin typeface="Palatino Linotype" pitchFamily="18" charset="0"/>
            </a:endParaRPr>
          </a:p>
          <a:p>
            <a:pPr marL="0" indent="0">
              <a:spcBef>
                <a:spcPct val="0"/>
              </a:spcBef>
            </a:pPr>
            <a:r>
              <a:rPr lang="en-US" altLang="zh-CN" sz="2400" dirty="0">
                <a:latin typeface="Palatino Linotype" pitchFamily="18" charset="0"/>
              </a:rPr>
              <a:t>Before you can compute the test statistics, you need to compute the difference scores. Be sure that the method used to calculate the difference scores matches the way the statistical hypotheses were formulated in Step 1! </a:t>
            </a:r>
          </a:p>
          <a:p>
            <a:endParaRPr lang="en-US" altLang="zh-CN" sz="2000" dirty="0">
              <a:latin typeface="Palatino Linotype" pitchFamily="18" charset="0"/>
            </a:endParaRPr>
          </a:p>
          <a:p>
            <a:endParaRPr lang="en-US" sz="2000" dirty="0">
              <a:latin typeface="Palatino Linotype" pitchFamily="18" charset="0"/>
            </a:endParaRPr>
          </a:p>
        </p:txBody>
      </p:sp>
      <p:sp>
        <p:nvSpPr>
          <p:cNvPr id="4" name="Slide Number Placeholder 3"/>
          <p:cNvSpPr>
            <a:spLocks noGrp="1"/>
          </p:cNvSpPr>
          <p:nvPr>
            <p:ph type="sldNum" sz="quarter" idx="12"/>
          </p:nvPr>
        </p:nvSpPr>
        <p:spPr/>
        <p:txBody>
          <a:bodyPr/>
          <a:lstStyle/>
          <a:p>
            <a:fld id="{19892AFD-08A7-429B-863F-010284A09610}" type="slidenum">
              <a:rPr lang="en-US" smtClean="0"/>
              <a:t>19</a:t>
            </a:fld>
            <a:endParaRPr lang="en-US"/>
          </a:p>
        </p:txBody>
      </p:sp>
    </p:spTree>
    <p:extLst>
      <p:ext uri="{BB962C8B-B14F-4D97-AF65-F5344CB8AC3E}">
        <p14:creationId xmlns:p14="http://schemas.microsoft.com/office/powerpoint/2010/main" val="552084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457200" y="1524000"/>
            <a:ext cx="8458200" cy="4876800"/>
          </a:xfrm>
        </p:spPr>
        <p:txBody>
          <a:bodyPr/>
          <a:lstStyle/>
          <a:p>
            <a:pPr marL="0" indent="0" eaLnBrk="1" hangingPunct="1">
              <a:spcBef>
                <a:spcPct val="0"/>
              </a:spcBef>
            </a:pPr>
            <a:r>
              <a:rPr lang="en-US" altLang="zh-CN" sz="2800" dirty="0">
                <a:solidFill>
                  <a:srgbClr val="C00000"/>
                </a:solidFill>
                <a:latin typeface="Palatino Linotype" pitchFamily="18" charset="0"/>
              </a:rPr>
              <a:t> Dependent samples design</a:t>
            </a:r>
            <a:r>
              <a:rPr lang="en-US" altLang="zh-CN" sz="2800" dirty="0">
                <a:latin typeface="Palatino Linotype" pitchFamily="18" charset="0"/>
              </a:rPr>
              <a:t>: a study in which measurements in one sample are statistically related to measurements in the other sample(s)</a:t>
            </a:r>
          </a:p>
          <a:p>
            <a:pPr marL="0" indent="0" eaLnBrk="1" hangingPunct="1">
              <a:spcBef>
                <a:spcPct val="0"/>
              </a:spcBef>
              <a:buFont typeface="Arial" charset="0"/>
              <a:buNone/>
            </a:pPr>
            <a:endParaRPr lang="en-US" altLang="zh-CN" sz="2800" dirty="0">
              <a:latin typeface="Palatino Linotype" pitchFamily="18" charset="0"/>
            </a:endParaRPr>
          </a:p>
          <a:p>
            <a:pPr marL="0" indent="0" eaLnBrk="1" hangingPunct="1">
              <a:spcBef>
                <a:spcPct val="0"/>
              </a:spcBef>
            </a:pPr>
            <a:r>
              <a:rPr lang="en-US" altLang="zh-CN" sz="2800" dirty="0">
                <a:latin typeface="Palatino Linotype" pitchFamily="18" charset="0"/>
              </a:rPr>
              <a:t> There are </a:t>
            </a:r>
            <a:r>
              <a:rPr lang="en-US" altLang="zh-CN" sz="2800" u="sng" dirty="0">
                <a:latin typeface="Palatino Linotype" pitchFamily="18" charset="0"/>
              </a:rPr>
              <a:t>three ways</a:t>
            </a:r>
            <a:r>
              <a:rPr lang="en-US" altLang="zh-CN" sz="2800" dirty="0">
                <a:latin typeface="Palatino Linotype" pitchFamily="18" charset="0"/>
              </a:rPr>
              <a:t> in which dependent samples may be generated:</a:t>
            </a:r>
          </a:p>
          <a:p>
            <a:pPr marL="400050" lvl="1" indent="0">
              <a:spcBef>
                <a:spcPct val="0"/>
              </a:spcBef>
            </a:pPr>
            <a:r>
              <a:rPr lang="en-US" altLang="zh-CN" sz="2400" dirty="0">
                <a:solidFill>
                  <a:srgbClr val="C00000"/>
                </a:solidFill>
                <a:latin typeface="Palatino Linotype" pitchFamily="18" charset="0"/>
              </a:rPr>
              <a:t>Repeated measures design: </a:t>
            </a:r>
            <a:r>
              <a:rPr lang="en-US" altLang="zh-CN" sz="2400" dirty="0">
                <a:latin typeface="Palatino Linotype" pitchFamily="18" charset="0"/>
              </a:rPr>
              <a:t>a study in which observations are measured on the same subject under two (or more) conditions, such as the case when participants are measured at two or more time points.</a:t>
            </a:r>
          </a:p>
        </p:txBody>
      </p:sp>
      <p:sp>
        <p:nvSpPr>
          <p:cNvPr id="16388" name="Text Box 6"/>
          <p:cNvSpPr txBox="1">
            <a:spLocks noChangeArrowheads="1"/>
          </p:cNvSpPr>
          <p:nvPr/>
        </p:nvSpPr>
        <p:spPr bwMode="auto">
          <a:xfrm>
            <a:off x="228600" y="228600"/>
            <a:ext cx="861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dirty="0">
                <a:solidFill>
                  <a:srgbClr val="000099"/>
                </a:solidFill>
                <a:latin typeface="Palatino Linotype" pitchFamily="18" charset="0"/>
                <a:ea typeface="Cambria Math" pitchFamily="18" charset="0"/>
                <a:cs typeface="+mj-cs"/>
              </a:rPr>
              <a:t>Research Considerations with Dependent Samples</a:t>
            </a:r>
          </a:p>
        </p:txBody>
      </p:sp>
      <p:sp>
        <p:nvSpPr>
          <p:cNvPr id="16389"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6390"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6391"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6392"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2</a:t>
            </a:fld>
            <a:endParaRPr lang="en-US"/>
          </a:p>
        </p:txBody>
      </p:sp>
    </p:spTree>
    <p:extLst>
      <p:ext uri="{BB962C8B-B14F-4D97-AF65-F5344CB8AC3E}">
        <p14:creationId xmlns:p14="http://schemas.microsoft.com/office/powerpoint/2010/main" val="140610062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5"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8"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0" name="Rectangle 12"/>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1" name="Rectangle 13"/>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3"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12290" name="Object 2"/>
          <p:cNvGraphicFramePr>
            <a:graphicFrameLocks noChangeAspect="1"/>
          </p:cNvGraphicFramePr>
          <p:nvPr/>
        </p:nvGraphicFramePr>
        <p:xfrm>
          <a:off x="457200" y="1524000"/>
          <a:ext cx="8229600" cy="4572000"/>
        </p:xfrm>
        <a:graphic>
          <a:graphicData uri="http://schemas.openxmlformats.org/presentationml/2006/ole">
            <mc:AlternateContent xmlns:mc="http://schemas.openxmlformats.org/markup-compatibility/2006">
              <mc:Choice xmlns:v="urn:schemas-microsoft-com:vml" Requires="v">
                <p:oleObj spid="_x0000_s29704" name="Bitmap Image" r:id="rId4" imgW="4657143" imgH="2685714" progId="Paint.Picture">
                  <p:embed/>
                </p:oleObj>
              </mc:Choice>
              <mc:Fallback>
                <p:oleObj name="Bitmap Image" r:id="rId4" imgW="4657143" imgH="268571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24000"/>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19892AFD-08A7-429B-863F-010284A09610}" type="slidenum">
              <a:rPr lang="en-US" smtClean="0"/>
              <a:t>20</a:t>
            </a:fld>
            <a:endParaRPr lang="en-US"/>
          </a:p>
        </p:txBody>
      </p:sp>
    </p:spTree>
    <p:extLst>
      <p:ext uri="{BB962C8B-B14F-4D97-AF65-F5344CB8AC3E}">
        <p14:creationId xmlns:p14="http://schemas.microsoft.com/office/powerpoint/2010/main" val="383489760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457200" y="1524000"/>
            <a:ext cx="8458200" cy="4343400"/>
          </a:xfrm>
        </p:spPr>
        <p:txBody>
          <a:bodyPr>
            <a:normAutofit/>
          </a:bodyPr>
          <a:lstStyle/>
          <a:p>
            <a:pPr marL="0" indent="0" eaLnBrk="1" hangingPunct="1">
              <a:spcBef>
                <a:spcPct val="0"/>
              </a:spcBef>
            </a:pPr>
            <a:r>
              <a:rPr lang="en-US" altLang="zh-CN" sz="2400" u="sng" dirty="0">
                <a:latin typeface="Palatino Linotype" pitchFamily="18" charset="0"/>
              </a:rPr>
              <a:t>Step5</a:t>
            </a:r>
            <a:r>
              <a:rPr lang="en-US" altLang="zh-CN" sz="2400" dirty="0">
                <a:latin typeface="Palatino Linotype" pitchFamily="18" charset="0"/>
              </a:rPr>
              <a:t>. Locate the observed test statistic on the sampling distribution and state the decision regarding H</a:t>
            </a:r>
            <a:r>
              <a:rPr lang="en-US" altLang="zh-CN" sz="2400" baseline="-25000" dirty="0">
                <a:latin typeface="Palatino Linotype" pitchFamily="18" charset="0"/>
              </a:rPr>
              <a:t>0</a:t>
            </a:r>
          </a:p>
          <a:p>
            <a:pPr marL="228600" lvl="4" indent="0" eaLnBrk="1" hangingPunct="1">
              <a:spcBef>
                <a:spcPct val="0"/>
              </a:spcBef>
            </a:pPr>
            <a:r>
              <a:rPr lang="en-US" altLang="zh-CN" sz="2400" dirty="0">
                <a:latin typeface="Palatino Linotype" pitchFamily="18" charset="0"/>
              </a:rPr>
              <a:t>Reject the null hypothesis </a:t>
            </a:r>
          </a:p>
          <a:p>
            <a:pPr marL="0" indent="0" eaLnBrk="1" hangingPunct="1">
              <a:spcBef>
                <a:spcPct val="0"/>
              </a:spcBef>
            </a:pPr>
            <a:endParaRPr lang="en-US" altLang="zh-CN" sz="2400" u="sng" dirty="0">
              <a:latin typeface="Palatino Linotype" pitchFamily="18" charset="0"/>
            </a:endParaRPr>
          </a:p>
          <a:p>
            <a:pPr marL="0" indent="0" eaLnBrk="1" hangingPunct="1">
              <a:spcBef>
                <a:spcPct val="0"/>
              </a:spcBef>
            </a:pPr>
            <a:r>
              <a:rPr lang="en-US" altLang="zh-CN" sz="2400" u="sng" dirty="0">
                <a:latin typeface="Palatino Linotype" pitchFamily="18" charset="0"/>
              </a:rPr>
              <a:t>Step6</a:t>
            </a:r>
            <a:r>
              <a:rPr lang="en-US" altLang="zh-CN" sz="2400" dirty="0">
                <a:latin typeface="Palatino Linotype" pitchFamily="18" charset="0"/>
              </a:rPr>
              <a:t>.  Interpret the results to answer the researcher’s question. </a:t>
            </a:r>
          </a:p>
          <a:p>
            <a:pPr marL="0" lvl="1" indent="-228600" eaLnBrk="1" hangingPunct="1">
              <a:spcBef>
                <a:spcPct val="0"/>
              </a:spcBef>
              <a:buFont typeface="Arial" charset="0"/>
              <a:buNone/>
            </a:pPr>
            <a:endParaRPr lang="en-US" altLang="zh-CN" sz="2400" dirty="0">
              <a:latin typeface="Palatino Linotype" pitchFamily="18" charset="0"/>
            </a:endParaRPr>
          </a:p>
          <a:p>
            <a:pPr marL="0" lvl="1" indent="-228600" eaLnBrk="1" hangingPunct="1">
              <a:spcBef>
                <a:spcPct val="0"/>
              </a:spcBef>
              <a:buFont typeface="Arial" charset="0"/>
              <a:buNone/>
            </a:pPr>
            <a:r>
              <a:rPr lang="en-US" altLang="zh-CN" sz="2400" dirty="0">
                <a:latin typeface="Palatino Linotype" pitchFamily="18" charset="0"/>
              </a:rPr>
              <a:t>There is statistically significant evidence that being raised in an enriched environment results in higher IQ test scores than being raised in an impoverished environment </a:t>
            </a:r>
          </a:p>
        </p:txBody>
      </p:sp>
      <p:sp>
        <p:nvSpPr>
          <p:cNvPr id="29701"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2"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3"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4"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5" name="Rectangle 9"/>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6" name="Rectangle 10"/>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7" name="Rectangle 1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8" name="Rectangle 12"/>
          <p:cNvSpPr>
            <a:spLocks noChangeArrowheads="1"/>
          </p:cNvSpPr>
          <p:nvPr/>
        </p:nvSpPr>
        <p:spPr bwMode="auto">
          <a:xfrm>
            <a:off x="0"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09" name="Rectangle 13"/>
          <p:cNvSpPr>
            <a:spLocks noChangeArrowheads="1"/>
          </p:cNvSpPr>
          <p:nvPr/>
        </p:nvSpPr>
        <p:spPr bwMode="auto">
          <a:xfrm>
            <a:off x="0" y="29823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10" name="Rectangle 1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9711" name="Rectangle 1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21</a:t>
            </a:fld>
            <a:endParaRPr lang="en-US"/>
          </a:p>
        </p:txBody>
      </p:sp>
    </p:spTree>
    <p:extLst>
      <p:ext uri="{BB962C8B-B14F-4D97-AF65-F5344CB8AC3E}">
        <p14:creationId xmlns:p14="http://schemas.microsoft.com/office/powerpoint/2010/main" val="237405953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6"/>
          <p:cNvSpPr txBox="1">
            <a:spLocks noChangeArrowheads="1"/>
          </p:cNvSpPr>
          <p:nvPr/>
        </p:nvSpPr>
        <p:spPr bwMode="auto">
          <a:xfrm>
            <a:off x="228600" y="2286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a:latin typeface="Bookman Old Style" pitchFamily="18" charset="0"/>
              </a:rPr>
              <a:t>Examples Using the Two Sample t Test for Dependent Groups</a:t>
            </a:r>
          </a:p>
        </p:txBody>
      </p:sp>
      <p:sp>
        <p:nvSpPr>
          <p:cNvPr id="12293"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5"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8"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29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0" name="Rectangle 12"/>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1" name="Rectangle 13"/>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2303"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12290" name="Object 2"/>
          <p:cNvGraphicFramePr>
            <a:graphicFrameLocks noChangeAspect="1"/>
          </p:cNvGraphicFramePr>
          <p:nvPr/>
        </p:nvGraphicFramePr>
        <p:xfrm>
          <a:off x="457200" y="1524000"/>
          <a:ext cx="8229600" cy="4572000"/>
        </p:xfrm>
        <a:graphic>
          <a:graphicData uri="http://schemas.openxmlformats.org/presentationml/2006/ole">
            <mc:AlternateContent xmlns:mc="http://schemas.openxmlformats.org/markup-compatibility/2006">
              <mc:Choice xmlns:v="urn:schemas-microsoft-com:vml" Requires="v">
                <p:oleObj spid="_x0000_s30724" name="Bitmap Image" r:id="rId4" imgW="4657143" imgH="2685714" progId="Paint.Picture">
                  <p:embed/>
                </p:oleObj>
              </mc:Choice>
              <mc:Fallback>
                <p:oleObj name="Bitmap Image" r:id="rId4" imgW="4657143" imgH="268571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24000"/>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19892AFD-08A7-429B-863F-010284A09610}" type="slidenum">
              <a:rPr lang="en-US" smtClean="0"/>
              <a:t>22</a:t>
            </a:fld>
            <a:endParaRPr lang="en-US"/>
          </a:p>
        </p:txBody>
      </p:sp>
    </p:spTree>
    <p:extLst>
      <p:ext uri="{BB962C8B-B14F-4D97-AF65-F5344CB8AC3E}">
        <p14:creationId xmlns:p14="http://schemas.microsoft.com/office/powerpoint/2010/main" val="34209660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body" idx="4294967295"/>
          </p:nvPr>
        </p:nvSpPr>
        <p:spPr>
          <a:xfrm>
            <a:off x="457200" y="1524000"/>
            <a:ext cx="8458200" cy="4343400"/>
          </a:xfrm>
        </p:spPr>
        <p:txBody>
          <a:bodyPr/>
          <a:lstStyle/>
          <a:p>
            <a:pPr marL="623888" indent="-514350" eaLnBrk="1" hangingPunct="1">
              <a:lnSpc>
                <a:spcPct val="90000"/>
              </a:lnSpc>
              <a:buFont typeface="Wingdings 3" pitchFamily="18" charset="2"/>
              <a:buAutoNum type="arabicPeriod"/>
            </a:pPr>
            <a:endParaRPr lang="en-US" altLang="zh-CN" sz="2500">
              <a:solidFill>
                <a:schemeClr val="tx2"/>
              </a:solidFill>
              <a:latin typeface="Arial" charset="0"/>
            </a:endParaRPr>
          </a:p>
          <a:p>
            <a:pPr marL="623888" indent="-514350" eaLnBrk="1" hangingPunct="1">
              <a:lnSpc>
                <a:spcPct val="90000"/>
              </a:lnSpc>
            </a:pPr>
            <a:endParaRPr lang="en-US" altLang="zh-CN"/>
          </a:p>
        </p:txBody>
      </p:sp>
      <p:sp>
        <p:nvSpPr>
          <p:cNvPr id="13318" name="Text Box 6"/>
          <p:cNvSpPr txBox="1">
            <a:spLocks noChangeArrowheads="1"/>
          </p:cNvSpPr>
          <p:nvPr/>
        </p:nvSpPr>
        <p:spPr bwMode="auto">
          <a:xfrm>
            <a:off x="381000" y="3048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a:latin typeface="Bookman Old Style" pitchFamily="18" charset="0"/>
              </a:rPr>
              <a:t>Examples Using the Two Sample t Test for Dependent Groups</a:t>
            </a:r>
          </a:p>
        </p:txBody>
      </p:sp>
      <p:sp>
        <p:nvSpPr>
          <p:cNvPr id="13319"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1"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4"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5"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6" name="Rectangle 12"/>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7" name="Rectangle 13"/>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8"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29"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3330"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13314" name="Object 2"/>
          <p:cNvGraphicFramePr>
            <a:graphicFrameLocks noChangeAspect="1"/>
          </p:cNvGraphicFramePr>
          <p:nvPr/>
        </p:nvGraphicFramePr>
        <p:xfrm>
          <a:off x="762000" y="1752600"/>
          <a:ext cx="7504113" cy="1447800"/>
        </p:xfrm>
        <a:graphic>
          <a:graphicData uri="http://schemas.openxmlformats.org/presentationml/2006/ole">
            <mc:AlternateContent xmlns:mc="http://schemas.openxmlformats.org/markup-compatibility/2006">
              <mc:Choice xmlns:v="urn:schemas-microsoft-com:vml" Requires="v">
                <p:oleObj spid="_x0000_s31750" name="Equation" r:id="rId4" imgW="3136900" imgH="609600" progId="Equation.3">
                  <p:embed/>
                </p:oleObj>
              </mc:Choice>
              <mc:Fallback>
                <p:oleObj name="Equation" r:id="rId4" imgW="3136900" imgH="609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752600"/>
                        <a:ext cx="7504113"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1"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13315" name="Object 3"/>
          <p:cNvGraphicFramePr>
            <a:graphicFrameLocks noChangeAspect="1"/>
          </p:cNvGraphicFramePr>
          <p:nvPr/>
        </p:nvGraphicFramePr>
        <p:xfrm>
          <a:off x="731838" y="3657600"/>
          <a:ext cx="6964362" cy="1785938"/>
        </p:xfrm>
        <a:graphic>
          <a:graphicData uri="http://schemas.openxmlformats.org/presentationml/2006/ole">
            <mc:AlternateContent xmlns:mc="http://schemas.openxmlformats.org/markup-compatibility/2006">
              <mc:Choice xmlns:v="urn:schemas-microsoft-com:vml" Requires="v">
                <p:oleObj spid="_x0000_s31751" r:id="rId6" imgW="2641600" imgH="673100" progId="Equation.3">
                  <p:embed/>
                </p:oleObj>
              </mc:Choice>
              <mc:Fallback>
                <p:oleObj r:id="rId6" imgW="2641600" imgH="673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838" y="3657600"/>
                        <a:ext cx="6964362" cy="178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19892AFD-08A7-429B-863F-010284A09610}" type="slidenum">
              <a:rPr lang="en-US" smtClean="0"/>
              <a:t>23</a:t>
            </a:fld>
            <a:endParaRPr lang="en-US"/>
          </a:p>
        </p:txBody>
      </p:sp>
    </p:spTree>
    <p:extLst>
      <p:ext uri="{BB962C8B-B14F-4D97-AF65-F5344CB8AC3E}">
        <p14:creationId xmlns:p14="http://schemas.microsoft.com/office/powerpoint/2010/main" val="275295831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ct val="50000"/>
              </a:spcBef>
            </a:pPr>
            <a:r>
              <a:rPr lang="en-US" b="1" dirty="0">
                <a:solidFill>
                  <a:srgbClr val="000099"/>
                </a:solidFill>
                <a:latin typeface="Palatino Linotype" pitchFamily="18" charset="0"/>
                <a:ea typeface="Cambria Math" pitchFamily="18" charset="0"/>
              </a:rPr>
              <a:t>A little knowledge check</a:t>
            </a:r>
          </a:p>
        </p:txBody>
      </p:sp>
      <p:sp>
        <p:nvSpPr>
          <p:cNvPr id="3" name="Content Placeholder 2"/>
          <p:cNvSpPr>
            <a:spLocks noGrp="1"/>
          </p:cNvSpPr>
          <p:nvPr>
            <p:ph idx="1"/>
          </p:nvPr>
        </p:nvSpPr>
        <p:spPr/>
        <p:txBody>
          <a:bodyPr>
            <a:noAutofit/>
          </a:bodyPr>
          <a:lstStyle/>
          <a:p>
            <a:r>
              <a:rPr lang="en-US" sz="2400" dirty="0">
                <a:latin typeface="Palatino Linotype" pitchFamily="18" charset="0"/>
              </a:rPr>
              <a:t>For each of the following scenarios, indicate whether the researcher should perform an independent-groups or dependent-groups t-test, and whether the test should be one-tailed or two-tailed.</a:t>
            </a:r>
          </a:p>
          <a:p>
            <a:pPr lvl="1"/>
            <a:r>
              <a:rPr lang="en-US" sz="2000" dirty="0">
                <a:latin typeface="Palatino Linotype" pitchFamily="18" charset="0"/>
              </a:rPr>
              <a:t>A statistics instructor thinks that students might have a lower opinion of him after they have taken an exam.  At the beginning of the semester, the instructor gives the students an anonymous survey asking the students’ opinions of the instructor.  (Because the survey is anonymous, the instructor cannot identify which students gave which responses.)  Later in the semester, after the first exam, the instructor gives the students the same survey.  The instructor compares the mean ratings on the first survey to the ratings on the second survey.</a:t>
            </a:r>
            <a:endParaRPr lang="en-US" sz="3200" dirty="0">
              <a:latin typeface="Palatino Linotype" pitchFamily="18" charset="0"/>
            </a:endParaRPr>
          </a:p>
          <a:p>
            <a:pPr lvl="1"/>
            <a:r>
              <a:rPr lang="en-US" sz="2000" dirty="0">
                <a:latin typeface="Palatino Linotype" pitchFamily="18" charset="0"/>
              </a:rPr>
              <a:t>Independent Groups  /  Correlated Groups       one-tailed  /  two-tailed</a:t>
            </a:r>
            <a:endParaRPr lang="en-US" dirty="0">
              <a:latin typeface="Palatino Linotype" pitchFamily="18" charset="0"/>
            </a:endParaRPr>
          </a:p>
          <a:p>
            <a:pPr marL="457200" lvl="1" indent="0">
              <a:buNone/>
            </a:pPr>
            <a:endParaRPr lang="en-US" sz="1400" dirty="0">
              <a:latin typeface="Palatino Linotype" pitchFamily="18" charset="0"/>
            </a:endParaRPr>
          </a:p>
        </p:txBody>
      </p:sp>
      <p:sp>
        <p:nvSpPr>
          <p:cNvPr id="4" name="Slide Number Placeholder 3"/>
          <p:cNvSpPr>
            <a:spLocks noGrp="1"/>
          </p:cNvSpPr>
          <p:nvPr>
            <p:ph type="sldNum" sz="quarter" idx="12"/>
          </p:nvPr>
        </p:nvSpPr>
        <p:spPr/>
        <p:txBody>
          <a:bodyPr/>
          <a:lstStyle/>
          <a:p>
            <a:fld id="{19892AFD-08A7-429B-863F-010284A09610}" type="slidenum">
              <a:rPr lang="en-US" smtClean="0"/>
              <a:t>24</a:t>
            </a:fld>
            <a:endParaRPr lang="en-US"/>
          </a:p>
        </p:txBody>
      </p:sp>
    </p:spTree>
    <p:extLst>
      <p:ext uri="{BB962C8B-B14F-4D97-AF65-F5344CB8AC3E}">
        <p14:creationId xmlns:p14="http://schemas.microsoft.com/office/powerpoint/2010/main" val="966080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ct val="50000"/>
              </a:spcBef>
            </a:pPr>
            <a:r>
              <a:rPr lang="en-US" b="1" dirty="0">
                <a:solidFill>
                  <a:srgbClr val="000099"/>
                </a:solidFill>
                <a:latin typeface="Palatino Linotype" pitchFamily="18" charset="0"/>
                <a:ea typeface="Cambria Math" pitchFamily="18" charset="0"/>
              </a:rPr>
              <a:t>A little knowledge check</a:t>
            </a:r>
          </a:p>
        </p:txBody>
      </p:sp>
      <p:sp>
        <p:nvSpPr>
          <p:cNvPr id="3" name="Content Placeholder 2"/>
          <p:cNvSpPr>
            <a:spLocks noGrp="1"/>
          </p:cNvSpPr>
          <p:nvPr>
            <p:ph idx="1"/>
          </p:nvPr>
        </p:nvSpPr>
        <p:spPr/>
        <p:txBody>
          <a:bodyPr>
            <a:noAutofit/>
          </a:bodyPr>
          <a:lstStyle/>
          <a:p>
            <a:r>
              <a:rPr lang="en-US" sz="2400" dirty="0">
                <a:latin typeface="Palatino Linotype" pitchFamily="18" charset="0"/>
              </a:rPr>
              <a:t>For each of the following scenarios, indicate whether the researcher should perform an independent-groups or dependent-groups t-test, and whether the test should be one-tailed or two-tailed.</a:t>
            </a:r>
          </a:p>
          <a:p>
            <a:pPr lvl="1"/>
            <a:r>
              <a:rPr lang="en-US" sz="2000" dirty="0">
                <a:latin typeface="Palatino Linotype" pitchFamily="18" charset="0"/>
              </a:rPr>
              <a:t>A statistics instructor thinks that students might have a lower opinion of him after they have taken an exam.  At the beginning of the semester, the instructor gives the students an anonymous survey asking the students’ opinions of the instructor.  (Because the survey is anonymous, the instructor cannot identify which students gave which responses.)  Later in the semester, after the first exam, the instructor gives the students the same survey.  The instructor compares the mean ratings on the first survey to the ratings on the second survey.</a:t>
            </a:r>
            <a:endParaRPr lang="en-US" sz="3200" dirty="0">
              <a:latin typeface="Palatino Linotype" pitchFamily="18" charset="0"/>
            </a:endParaRPr>
          </a:p>
          <a:p>
            <a:pPr lvl="1"/>
            <a:r>
              <a:rPr lang="en-US" sz="2000" u="sng" dirty="0">
                <a:latin typeface="Palatino Linotype" pitchFamily="18" charset="0"/>
              </a:rPr>
              <a:t>Independent Groups</a:t>
            </a:r>
            <a:r>
              <a:rPr lang="en-US" sz="2000" dirty="0">
                <a:latin typeface="Palatino Linotype" pitchFamily="18" charset="0"/>
              </a:rPr>
              <a:t>  /  Correlated Groups       </a:t>
            </a:r>
            <a:r>
              <a:rPr lang="en-US" sz="2000" u="sng" dirty="0">
                <a:latin typeface="Palatino Linotype" pitchFamily="18" charset="0"/>
              </a:rPr>
              <a:t>one-tailed</a:t>
            </a:r>
            <a:r>
              <a:rPr lang="en-US" sz="2000" dirty="0">
                <a:latin typeface="Palatino Linotype" pitchFamily="18" charset="0"/>
              </a:rPr>
              <a:t>  /  two-tailed</a:t>
            </a:r>
            <a:endParaRPr lang="en-US" dirty="0">
              <a:latin typeface="Palatino Linotype" pitchFamily="18" charset="0"/>
            </a:endParaRPr>
          </a:p>
          <a:p>
            <a:pPr marL="457200" lvl="1" indent="0">
              <a:buNone/>
            </a:pPr>
            <a:endParaRPr lang="en-US" sz="1400" dirty="0">
              <a:latin typeface="Palatino Linotype" pitchFamily="18" charset="0"/>
            </a:endParaRPr>
          </a:p>
        </p:txBody>
      </p:sp>
      <p:sp>
        <p:nvSpPr>
          <p:cNvPr id="4" name="Slide Number Placeholder 3"/>
          <p:cNvSpPr>
            <a:spLocks noGrp="1"/>
          </p:cNvSpPr>
          <p:nvPr>
            <p:ph type="sldNum" sz="quarter" idx="12"/>
          </p:nvPr>
        </p:nvSpPr>
        <p:spPr/>
        <p:txBody>
          <a:bodyPr/>
          <a:lstStyle/>
          <a:p>
            <a:fld id="{19892AFD-08A7-429B-863F-010284A09610}" type="slidenum">
              <a:rPr lang="en-US" smtClean="0"/>
              <a:t>25</a:t>
            </a:fld>
            <a:endParaRPr lang="en-US"/>
          </a:p>
        </p:txBody>
      </p:sp>
    </p:spTree>
    <p:extLst>
      <p:ext uri="{BB962C8B-B14F-4D97-AF65-F5344CB8AC3E}">
        <p14:creationId xmlns:p14="http://schemas.microsoft.com/office/powerpoint/2010/main" val="3902366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sz="2200" dirty="0">
                <a:latin typeface="Palatino Linotype" pitchFamily="18" charset="0"/>
              </a:rPr>
              <a:t>A researcher suspects that Psychology majors are more likable than Engineering majors.  The researcher randomly selects a sample of Psychology majors and a sample Engineering majors.  The researcher interviews all the subjects and rates their personalities from 1 (very unpleasant) to 7 (very pleasant).  The researcher compares the mean ratings for the two groups.</a:t>
            </a:r>
          </a:p>
          <a:p>
            <a:pPr lvl="1"/>
            <a:r>
              <a:rPr lang="en-US" sz="1600" dirty="0">
                <a:latin typeface="Palatino Linotype" pitchFamily="18" charset="0"/>
              </a:rPr>
              <a:t>Independent Groups  /  Correlated Group       one-tailed  /  two-tailed</a:t>
            </a:r>
          </a:p>
        </p:txBody>
      </p:sp>
      <p:sp>
        <p:nvSpPr>
          <p:cNvPr id="4" name="Slide Number Placeholder 3"/>
          <p:cNvSpPr>
            <a:spLocks noGrp="1"/>
          </p:cNvSpPr>
          <p:nvPr>
            <p:ph type="sldNum" sz="quarter" idx="12"/>
          </p:nvPr>
        </p:nvSpPr>
        <p:spPr/>
        <p:txBody>
          <a:bodyPr/>
          <a:lstStyle/>
          <a:p>
            <a:fld id="{19892AFD-08A7-429B-863F-010284A09610}" type="slidenum">
              <a:rPr lang="en-US" smtClean="0"/>
              <a:t>26</a:t>
            </a:fld>
            <a:endParaRPr lang="en-US"/>
          </a:p>
        </p:txBody>
      </p:sp>
    </p:spTree>
    <p:extLst>
      <p:ext uri="{BB962C8B-B14F-4D97-AF65-F5344CB8AC3E}">
        <p14:creationId xmlns:p14="http://schemas.microsoft.com/office/powerpoint/2010/main" val="3314079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457200" y="1524000"/>
            <a:ext cx="8458200" cy="4343400"/>
          </a:xfrm>
        </p:spPr>
        <p:txBody>
          <a:bodyPr/>
          <a:lstStyle/>
          <a:p>
            <a:pPr marL="0" indent="0" eaLnBrk="1" hangingPunct="1">
              <a:spcBef>
                <a:spcPct val="0"/>
              </a:spcBef>
            </a:pPr>
            <a:r>
              <a:rPr lang="en-US" altLang="zh-CN" sz="2400" u="sng" dirty="0">
                <a:solidFill>
                  <a:schemeClr val="tx2"/>
                </a:solidFill>
                <a:latin typeface="Bookman Old Style" pitchFamily="18" charset="0"/>
              </a:rPr>
              <a:t>Step1.</a:t>
            </a:r>
            <a:r>
              <a:rPr lang="en-US" altLang="zh-CN" sz="2400" dirty="0">
                <a:solidFill>
                  <a:schemeClr val="tx2"/>
                </a:solidFill>
                <a:latin typeface="Bookman Old Style" pitchFamily="18" charset="0"/>
              </a:rPr>
              <a:t>  Based on the Research Hypotheses, specify the appropriate statistical hypotheses (H</a:t>
            </a:r>
            <a:r>
              <a:rPr lang="en-US" altLang="zh-CN" sz="2400" baseline="-25000" dirty="0">
                <a:solidFill>
                  <a:schemeClr val="tx2"/>
                </a:solidFill>
                <a:latin typeface="Bookman Old Style" pitchFamily="18" charset="0"/>
              </a:rPr>
              <a:t>A</a:t>
            </a:r>
            <a:r>
              <a:rPr lang="en-US" altLang="zh-CN" sz="2400" dirty="0">
                <a:solidFill>
                  <a:schemeClr val="tx2"/>
                </a:solidFill>
                <a:latin typeface="Bookman Old Style" pitchFamily="18" charset="0"/>
              </a:rPr>
              <a:t> and H</a:t>
            </a:r>
            <a:r>
              <a:rPr lang="en-US" altLang="zh-CN" sz="2400" baseline="-25000" dirty="0">
                <a:solidFill>
                  <a:schemeClr val="tx2"/>
                </a:solidFill>
                <a:latin typeface="Bookman Old Style" pitchFamily="18" charset="0"/>
              </a:rPr>
              <a:t>0</a:t>
            </a:r>
            <a:r>
              <a:rPr lang="en-US" altLang="zh-CN" sz="2400" dirty="0">
                <a:solidFill>
                  <a:schemeClr val="tx2"/>
                </a:solidFill>
                <a:latin typeface="Bookman Old Style" pitchFamily="18" charset="0"/>
              </a:rPr>
              <a:t>).</a:t>
            </a:r>
            <a:r>
              <a:rPr lang="en-US" altLang="zh-CN" sz="2400" dirty="0">
                <a:latin typeface="Bookman Old Style" pitchFamily="18" charset="0"/>
              </a:rPr>
              <a:t> </a:t>
            </a:r>
            <a:endParaRPr lang="en-US" altLang="zh-CN" sz="2400" dirty="0">
              <a:solidFill>
                <a:schemeClr val="tx2"/>
              </a:solidFill>
              <a:latin typeface="Bookman Old Style" pitchFamily="18" charset="0"/>
            </a:endParaRPr>
          </a:p>
          <a:p>
            <a:pPr marL="0" indent="0" eaLnBrk="1" hangingPunct="1">
              <a:spcBef>
                <a:spcPct val="0"/>
              </a:spcBef>
              <a:buFont typeface="Wingdings 3" pitchFamily="18" charset="2"/>
              <a:buNone/>
            </a:pPr>
            <a:r>
              <a:rPr lang="en-US" altLang="zh-CN" sz="2500" dirty="0">
                <a:solidFill>
                  <a:schemeClr val="tx2"/>
                </a:solidFill>
                <a:latin typeface="Arial" charset="0"/>
              </a:rPr>
              <a:t>	</a:t>
            </a:r>
          </a:p>
        </p:txBody>
      </p:sp>
      <p:sp>
        <p:nvSpPr>
          <p:cNvPr id="10245" name="Text Box 6"/>
          <p:cNvSpPr txBox="1">
            <a:spLocks noChangeArrowheads="1"/>
          </p:cNvSpPr>
          <p:nvPr/>
        </p:nvSpPr>
        <p:spPr bwMode="auto">
          <a:xfrm>
            <a:off x="228600" y="3048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a:latin typeface="Bookman Old Style" pitchFamily="18" charset="0"/>
              </a:rPr>
              <a:t>Examples Using the Two Sample t Test for Dependent Groups</a:t>
            </a:r>
          </a:p>
        </p:txBody>
      </p:sp>
      <p:sp>
        <p:nvSpPr>
          <p:cNvPr id="10246"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4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48"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4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5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51"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52"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53" name="Rectangle 12"/>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54" name="Rectangle 13"/>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55"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0256"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10242" name="Object 2"/>
          <p:cNvGraphicFramePr>
            <a:graphicFrameLocks noChangeAspect="1"/>
          </p:cNvGraphicFramePr>
          <p:nvPr/>
        </p:nvGraphicFramePr>
        <p:xfrm>
          <a:off x="609600" y="2438400"/>
          <a:ext cx="7696200" cy="3581400"/>
        </p:xfrm>
        <a:graphic>
          <a:graphicData uri="http://schemas.openxmlformats.org/presentationml/2006/ole">
            <mc:AlternateContent xmlns:mc="http://schemas.openxmlformats.org/markup-compatibility/2006">
              <mc:Choice xmlns:v="urn:schemas-microsoft-com:vml" Requires="v">
                <p:oleObj spid="_x0000_s24589" name="Bitmap Image" r:id="rId4" imgW="5210902" imgH="1371429" progId="Paint.Picture">
                  <p:embed/>
                </p:oleObj>
              </mc:Choice>
              <mc:Fallback>
                <p:oleObj name="Bitmap Image" r:id="rId4" imgW="5210902" imgH="137142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438400"/>
                        <a:ext cx="7696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19892AFD-08A7-429B-863F-010284A09610}" type="slidenum">
              <a:rPr lang="en-US" smtClean="0"/>
              <a:t>27</a:t>
            </a:fld>
            <a:endParaRPr lang="en-US"/>
          </a:p>
        </p:txBody>
      </p:sp>
    </p:spTree>
    <p:extLst>
      <p:ext uri="{BB962C8B-B14F-4D97-AF65-F5344CB8AC3E}">
        <p14:creationId xmlns:p14="http://schemas.microsoft.com/office/powerpoint/2010/main" val="35125375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4294967295"/>
          </p:nvPr>
        </p:nvSpPr>
        <p:spPr>
          <a:xfrm>
            <a:off x="457200" y="1524000"/>
            <a:ext cx="8458200" cy="4343400"/>
          </a:xfrm>
        </p:spPr>
        <p:txBody>
          <a:bodyPr/>
          <a:lstStyle/>
          <a:p>
            <a:pPr marL="0" indent="0" eaLnBrk="1" hangingPunct="1">
              <a:spcBef>
                <a:spcPct val="0"/>
              </a:spcBef>
            </a:pPr>
            <a:r>
              <a:rPr lang="en-US" altLang="zh-CN" sz="2400" u="sng" dirty="0">
                <a:solidFill>
                  <a:schemeClr val="tx2"/>
                </a:solidFill>
                <a:latin typeface="Bookman Old Style" pitchFamily="18" charset="0"/>
              </a:rPr>
              <a:t>Step3.</a:t>
            </a:r>
            <a:r>
              <a:rPr lang="en-US" altLang="zh-CN" sz="2400" dirty="0">
                <a:solidFill>
                  <a:schemeClr val="tx2"/>
                </a:solidFill>
                <a:latin typeface="Bookman Old Style" pitchFamily="18" charset="0"/>
              </a:rPr>
              <a:t> Sketch the sampling distribution of the test statistic with the region of rejection shaded and the critical value(s) clearly indicated</a:t>
            </a:r>
          </a:p>
        </p:txBody>
      </p:sp>
      <p:sp>
        <p:nvSpPr>
          <p:cNvPr id="11269" name="Text Box 6"/>
          <p:cNvSpPr txBox="1">
            <a:spLocks noChangeArrowheads="1"/>
          </p:cNvSpPr>
          <p:nvPr/>
        </p:nvSpPr>
        <p:spPr bwMode="auto">
          <a:xfrm>
            <a:off x="304800" y="3048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a:latin typeface="Bookman Old Style" pitchFamily="18" charset="0"/>
              </a:rPr>
              <a:t>Examples Using the Two Sample t Test for Dependent Groups</a:t>
            </a:r>
          </a:p>
        </p:txBody>
      </p:sp>
      <p:sp>
        <p:nvSpPr>
          <p:cNvPr id="11270"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2"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4"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5"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6"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7" name="Rectangle 12"/>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8" name="Rectangle 13"/>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79"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11280"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11266" name="Object 2"/>
          <p:cNvGraphicFramePr>
            <a:graphicFrameLocks noChangeAspect="1"/>
          </p:cNvGraphicFramePr>
          <p:nvPr/>
        </p:nvGraphicFramePr>
        <p:xfrm>
          <a:off x="1295400" y="3124200"/>
          <a:ext cx="7010400" cy="2667000"/>
        </p:xfrm>
        <a:graphic>
          <a:graphicData uri="http://schemas.openxmlformats.org/presentationml/2006/ole">
            <mc:AlternateContent xmlns:mc="http://schemas.openxmlformats.org/markup-compatibility/2006">
              <mc:Choice xmlns:v="urn:schemas-microsoft-com:vml" Requires="v">
                <p:oleObj spid="_x0000_s25613" name="Bitmap Image" r:id="rId4" imgW="4285714" imgH="1695687" progId="Paint.Picture">
                  <p:embed/>
                </p:oleObj>
              </mc:Choice>
              <mc:Fallback>
                <p:oleObj name="Bitmap Image" r:id="rId4" imgW="4285714" imgH="169568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124200"/>
                        <a:ext cx="7010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19892AFD-08A7-429B-863F-010284A09610}" type="slidenum">
              <a:rPr lang="en-US" smtClean="0"/>
              <a:t>28</a:t>
            </a:fld>
            <a:endParaRPr lang="en-US"/>
          </a:p>
        </p:txBody>
      </p:sp>
    </p:spTree>
    <p:extLst>
      <p:ext uri="{BB962C8B-B14F-4D97-AF65-F5344CB8AC3E}">
        <p14:creationId xmlns:p14="http://schemas.microsoft.com/office/powerpoint/2010/main" val="144966130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304800" y="1371600"/>
            <a:ext cx="8458200" cy="4343400"/>
          </a:xfrm>
        </p:spPr>
        <p:txBody>
          <a:bodyPr/>
          <a:lstStyle/>
          <a:p>
            <a:pPr marL="0" indent="0" eaLnBrk="1" hangingPunct="1">
              <a:spcBef>
                <a:spcPct val="0"/>
              </a:spcBef>
            </a:pPr>
            <a:r>
              <a:rPr lang="en-US" altLang="zh-CN" sz="2800" u="sng" dirty="0">
                <a:solidFill>
                  <a:schemeClr val="tx2"/>
                </a:solidFill>
                <a:latin typeface="Bookman Old Style" pitchFamily="18" charset="0"/>
              </a:rPr>
              <a:t>Step4.</a:t>
            </a:r>
            <a:r>
              <a:rPr lang="en-US" altLang="zh-CN" sz="2800" dirty="0">
                <a:solidFill>
                  <a:schemeClr val="tx2"/>
                </a:solidFill>
                <a:latin typeface="Bookman Old Style" pitchFamily="18" charset="0"/>
              </a:rPr>
              <a:t> Compute the test statistic using the sample data. </a:t>
            </a:r>
          </a:p>
          <a:p>
            <a:pPr marL="0" indent="0" eaLnBrk="1" hangingPunct="1">
              <a:spcBef>
                <a:spcPct val="0"/>
              </a:spcBef>
            </a:pPr>
            <a:endParaRPr lang="en-US" altLang="zh-CN" sz="2800" dirty="0">
              <a:solidFill>
                <a:schemeClr val="tx2"/>
              </a:solidFill>
              <a:latin typeface="Bookman Old Style" pitchFamily="18" charset="0"/>
            </a:endParaRPr>
          </a:p>
          <a:p>
            <a:pPr marL="0" indent="0" eaLnBrk="1" hangingPunct="1">
              <a:spcBef>
                <a:spcPct val="0"/>
              </a:spcBef>
            </a:pPr>
            <a:r>
              <a:rPr lang="en-US" altLang="zh-CN" sz="2800" dirty="0">
                <a:solidFill>
                  <a:schemeClr val="tx2"/>
                </a:solidFill>
                <a:latin typeface="Bookman Old Style" pitchFamily="18" charset="0"/>
              </a:rPr>
              <a:t>Before you can compute the test statistics, you need to compute the difference scores. Be sure that the method used to calculate the difference scores matches the way the statistical hypotheses were formulated in Step 1!</a:t>
            </a:r>
            <a:r>
              <a:rPr lang="en-US" altLang="zh-CN" sz="2800" dirty="0">
                <a:latin typeface="Bookman Old Style" pitchFamily="18" charset="0"/>
              </a:rPr>
              <a:t> </a:t>
            </a:r>
          </a:p>
        </p:txBody>
      </p:sp>
      <p:sp>
        <p:nvSpPr>
          <p:cNvPr id="28676" name="Text Box 6"/>
          <p:cNvSpPr txBox="1">
            <a:spLocks noChangeArrowheads="1"/>
          </p:cNvSpPr>
          <p:nvPr/>
        </p:nvSpPr>
        <p:spPr bwMode="auto">
          <a:xfrm>
            <a:off x="228600" y="2286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600" b="1">
                <a:latin typeface="Bookman Old Style" pitchFamily="18" charset="0"/>
              </a:rPr>
              <a:t>Examples Using the Two Sample t Test for Dependent Groups</a:t>
            </a:r>
          </a:p>
        </p:txBody>
      </p:sp>
      <p:sp>
        <p:nvSpPr>
          <p:cNvPr id="28677"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7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79"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1"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2" name="Rectangle 10"/>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4" name="Rectangle 12"/>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5" name="Rectangle 13"/>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6"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8687"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29</a:t>
            </a:fld>
            <a:endParaRPr lang="en-US"/>
          </a:p>
        </p:txBody>
      </p:sp>
    </p:spTree>
    <p:extLst>
      <p:ext uri="{BB962C8B-B14F-4D97-AF65-F5344CB8AC3E}">
        <p14:creationId xmlns:p14="http://schemas.microsoft.com/office/powerpoint/2010/main" val="103168966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b="1" dirty="0">
                <a:solidFill>
                  <a:srgbClr val="000099"/>
                </a:solidFill>
                <a:latin typeface="Palatino Linotype" pitchFamily="18" charset="0"/>
                <a:ea typeface="Cambria Math" pitchFamily="18" charset="0"/>
              </a:rPr>
              <a:t>Research Considerations with Dependent Samples</a:t>
            </a:r>
            <a:endParaRPr lang="en-US" dirty="0"/>
          </a:p>
        </p:txBody>
      </p:sp>
      <p:sp>
        <p:nvSpPr>
          <p:cNvPr id="3" name="Content Placeholder 2"/>
          <p:cNvSpPr>
            <a:spLocks noGrp="1"/>
          </p:cNvSpPr>
          <p:nvPr>
            <p:ph idx="1"/>
          </p:nvPr>
        </p:nvSpPr>
        <p:spPr/>
        <p:txBody>
          <a:bodyPr/>
          <a:lstStyle/>
          <a:p>
            <a:pPr marL="342900" lvl="2" indent="-342900"/>
            <a:r>
              <a:rPr lang="en-US" altLang="zh-CN" sz="2800" dirty="0">
                <a:solidFill>
                  <a:srgbClr val="C00000"/>
                </a:solidFill>
                <a:latin typeface="Palatino Linotype" pitchFamily="18" charset="0"/>
              </a:rPr>
              <a:t>Matched subjects design: </a:t>
            </a:r>
            <a:r>
              <a:rPr lang="en-US" altLang="zh-CN" sz="2800" dirty="0">
                <a:latin typeface="Palatino Linotype" pitchFamily="18" charset="0"/>
              </a:rPr>
              <a:t>a study in which subjects from two (or more) samples are paired (matched) by the experimenter on an outside variable (such as the demographic variables).</a:t>
            </a:r>
          </a:p>
          <a:p>
            <a:pPr marL="800100" lvl="3" indent="-342900"/>
            <a:r>
              <a:rPr lang="en-US" altLang="zh-CN" dirty="0">
                <a:latin typeface="Palatino Linotype" pitchFamily="18" charset="0"/>
              </a:rPr>
              <a:t>Assumptions for matched design: the correlation of dependent variable between samples is not zero, normally, the correlation r&gt;.3</a:t>
            </a:r>
            <a:endParaRPr lang="en-US" altLang="zh-CN" sz="2800" dirty="0">
              <a:latin typeface="Palatino Linotype" pitchFamily="18" charset="0"/>
            </a:endParaRPr>
          </a:p>
          <a:p>
            <a:pPr marL="342900" lvl="2" indent="-342900"/>
            <a:r>
              <a:rPr lang="en-US" altLang="zh-CN" sz="2800" dirty="0">
                <a:solidFill>
                  <a:srgbClr val="C00000"/>
                </a:solidFill>
                <a:latin typeface="Palatino Linotype" pitchFamily="18" charset="0"/>
              </a:rPr>
              <a:t>Matched-pairs design: </a:t>
            </a:r>
            <a:r>
              <a:rPr lang="en-US" altLang="zh-CN" sz="2800" dirty="0">
                <a:latin typeface="Palatino Linotype" pitchFamily="18" charset="0"/>
              </a:rPr>
              <a:t>a study in which subjects from two groups are naturally paired (e.g. twins)</a:t>
            </a:r>
          </a:p>
          <a:p>
            <a:endParaRPr lang="en-US" dirty="0"/>
          </a:p>
        </p:txBody>
      </p:sp>
      <p:sp>
        <p:nvSpPr>
          <p:cNvPr id="4" name="Slide Number Placeholder 3"/>
          <p:cNvSpPr>
            <a:spLocks noGrp="1"/>
          </p:cNvSpPr>
          <p:nvPr>
            <p:ph type="sldNum" sz="quarter" idx="12"/>
          </p:nvPr>
        </p:nvSpPr>
        <p:spPr/>
        <p:txBody>
          <a:bodyPr/>
          <a:lstStyle/>
          <a:p>
            <a:fld id="{19892AFD-08A7-429B-863F-010284A09610}" type="slidenum">
              <a:rPr lang="en-US" smtClean="0"/>
              <a:t>3</a:t>
            </a:fld>
            <a:endParaRPr lang="en-US"/>
          </a:p>
        </p:txBody>
      </p:sp>
    </p:spTree>
    <p:extLst>
      <p:ext uri="{BB962C8B-B14F-4D97-AF65-F5344CB8AC3E}">
        <p14:creationId xmlns:p14="http://schemas.microsoft.com/office/powerpoint/2010/main" val="2871226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324028" y="1752600"/>
            <a:ext cx="8458200" cy="3962400"/>
          </a:xfrm>
        </p:spPr>
        <p:txBody>
          <a:bodyPr/>
          <a:lstStyle/>
          <a:p>
            <a:pPr marL="0" indent="0" eaLnBrk="1" hangingPunct="1">
              <a:spcBef>
                <a:spcPct val="0"/>
              </a:spcBef>
              <a:buFont typeface="Wingdings 3" pitchFamily="18" charset="2"/>
              <a:buAutoNum type="arabicPeriod"/>
            </a:pPr>
            <a:r>
              <a:rPr lang="en-US" altLang="zh-CN" sz="2800" dirty="0">
                <a:latin typeface="Palatino Linotype" pitchFamily="18" charset="0"/>
              </a:rPr>
              <a:t>An English composition professor is interested in whether students who listen to classical music while writing produce essays that are of a higher quality than students who write in silence.  The professor has each of his students write two essays – one while listening to classical music and one in silence.  The professor then compares grades on the two sets of essays.</a:t>
            </a:r>
          </a:p>
        </p:txBody>
      </p:sp>
      <p:sp>
        <p:nvSpPr>
          <p:cNvPr id="18436" name="Text Box 6"/>
          <p:cNvSpPr txBox="1">
            <a:spLocks noChangeArrowheads="1"/>
          </p:cNvSpPr>
          <p:nvPr/>
        </p:nvSpPr>
        <p:spPr bwMode="auto">
          <a:xfrm>
            <a:off x="228600" y="304800"/>
            <a:ext cx="8534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0"/>
              </a:spcBef>
            </a:pPr>
            <a:r>
              <a:rPr lang="en-US" altLang="zh-CN" sz="4000" b="1" dirty="0">
                <a:solidFill>
                  <a:srgbClr val="000099"/>
                </a:solidFill>
                <a:latin typeface="Palatino Linotype" pitchFamily="18" charset="0"/>
                <a:ea typeface="Cambria Math" pitchFamily="18" charset="0"/>
                <a:cs typeface="+mj-cs"/>
              </a:rPr>
              <a:t>Examples of Research Hypotheses with Dependent Groups</a:t>
            </a:r>
          </a:p>
        </p:txBody>
      </p:sp>
      <p:sp>
        <p:nvSpPr>
          <p:cNvPr id="18437"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8438"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8439"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8440"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4</a:t>
            </a:fld>
            <a:endParaRPr lang="en-US"/>
          </a:p>
        </p:txBody>
      </p:sp>
    </p:spTree>
    <p:extLst>
      <p:ext uri="{BB962C8B-B14F-4D97-AF65-F5344CB8AC3E}">
        <p14:creationId xmlns:p14="http://schemas.microsoft.com/office/powerpoint/2010/main" val="37200335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324028" y="1752600"/>
            <a:ext cx="8458200" cy="3962400"/>
          </a:xfrm>
        </p:spPr>
        <p:txBody>
          <a:bodyPr>
            <a:normAutofit/>
          </a:bodyPr>
          <a:lstStyle/>
          <a:p>
            <a:pPr marL="0" indent="0">
              <a:spcBef>
                <a:spcPct val="0"/>
              </a:spcBef>
              <a:buFont typeface="Wingdings 3" pitchFamily="18" charset="2"/>
              <a:buAutoNum type="arabicPeriod" startAt="2"/>
            </a:pPr>
            <a:r>
              <a:rPr lang="en-US" altLang="zh-CN" sz="2800" dirty="0">
                <a:latin typeface="Palatino Linotype" pitchFamily="18" charset="0"/>
              </a:rPr>
              <a:t> A university researcher is interested in whether students in a special college retention program have higher college GPAs than students who do not participate in the program.  To eliminate prior factors that may influence college GPA the researcher </a:t>
            </a:r>
            <a:r>
              <a:rPr lang="en-US" altLang="zh-CN" sz="2800" u="sng" dirty="0">
                <a:latin typeface="Palatino Linotype" pitchFamily="18" charset="0"/>
              </a:rPr>
              <a:t>matches subjects based on their placement test scores </a:t>
            </a:r>
            <a:r>
              <a:rPr lang="en-US" altLang="zh-CN" sz="2800" dirty="0">
                <a:latin typeface="Palatino Linotype" pitchFamily="18" charset="0"/>
              </a:rPr>
              <a:t>and then assigns one member of each pair to participate in the program and the other member to the control group.</a:t>
            </a:r>
          </a:p>
        </p:txBody>
      </p:sp>
      <p:sp>
        <p:nvSpPr>
          <p:cNvPr id="18436" name="Text Box 6"/>
          <p:cNvSpPr txBox="1">
            <a:spLocks noChangeArrowheads="1"/>
          </p:cNvSpPr>
          <p:nvPr/>
        </p:nvSpPr>
        <p:spPr bwMode="auto">
          <a:xfrm>
            <a:off x="228600" y="304800"/>
            <a:ext cx="8534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0"/>
              </a:spcBef>
            </a:pPr>
            <a:r>
              <a:rPr lang="en-US" altLang="zh-CN" sz="4000" b="1" dirty="0">
                <a:solidFill>
                  <a:srgbClr val="000099"/>
                </a:solidFill>
                <a:latin typeface="Palatino Linotype" pitchFamily="18" charset="0"/>
                <a:ea typeface="Cambria Math" pitchFamily="18" charset="0"/>
                <a:cs typeface="+mj-cs"/>
              </a:rPr>
              <a:t>Examples of Research Hypotheses with Dependent Groups</a:t>
            </a:r>
          </a:p>
        </p:txBody>
      </p:sp>
      <p:sp>
        <p:nvSpPr>
          <p:cNvPr id="18437"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8438"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8439"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18440"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5</a:t>
            </a:fld>
            <a:endParaRPr lang="en-US"/>
          </a:p>
        </p:txBody>
      </p:sp>
    </p:spTree>
    <p:extLst>
      <p:ext uri="{BB962C8B-B14F-4D97-AF65-F5344CB8AC3E}">
        <p14:creationId xmlns:p14="http://schemas.microsoft.com/office/powerpoint/2010/main" val="424251982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342900" y="1587647"/>
            <a:ext cx="8458200" cy="4876800"/>
          </a:xfrm>
        </p:spPr>
        <p:txBody>
          <a:bodyPr/>
          <a:lstStyle/>
          <a:p>
            <a:pPr marL="0" indent="0" eaLnBrk="1" hangingPunct="1">
              <a:spcBef>
                <a:spcPct val="0"/>
              </a:spcBef>
            </a:pPr>
            <a:r>
              <a:rPr lang="en-US" altLang="zh-CN" sz="2400" dirty="0">
                <a:latin typeface="Palatino Linotype" pitchFamily="18" charset="0"/>
              </a:rPr>
              <a:t>There is ensured comparability across treatment groups.  Reducing the sampling variability across groups has the potential to </a:t>
            </a:r>
            <a:r>
              <a:rPr lang="en-US" altLang="zh-CN" sz="2400" u="sng" dirty="0">
                <a:latin typeface="Palatino Linotype" pitchFamily="18" charset="0"/>
              </a:rPr>
              <a:t>increase the power </a:t>
            </a:r>
            <a:r>
              <a:rPr lang="en-US" altLang="zh-CN" sz="2400" dirty="0">
                <a:latin typeface="Palatino Linotype" pitchFamily="18" charset="0"/>
              </a:rPr>
              <a:t>of the test.</a:t>
            </a:r>
          </a:p>
          <a:p>
            <a:pPr marL="0" indent="0" eaLnBrk="1" hangingPunct="1">
              <a:spcBef>
                <a:spcPct val="0"/>
              </a:spcBef>
            </a:pPr>
            <a:endParaRPr lang="en-US" altLang="zh-CN" sz="2400" dirty="0">
              <a:latin typeface="Palatino Linotype" pitchFamily="18" charset="0"/>
            </a:endParaRPr>
          </a:p>
          <a:p>
            <a:pPr marL="0" indent="0" eaLnBrk="1" hangingPunct="1">
              <a:spcBef>
                <a:spcPct val="0"/>
              </a:spcBef>
            </a:pPr>
            <a:r>
              <a:rPr lang="en-US" altLang="zh-CN" sz="2400" dirty="0">
                <a:latin typeface="Palatino Linotype" pitchFamily="18" charset="0"/>
              </a:rPr>
              <a:t>The repeated measures design </a:t>
            </a:r>
            <a:r>
              <a:rPr lang="en-US" altLang="zh-CN" sz="2400" u="sng" dirty="0">
                <a:latin typeface="Palatino Linotype" pitchFamily="18" charset="0"/>
              </a:rPr>
              <a:t>reduces the number of subjects you need</a:t>
            </a:r>
            <a:r>
              <a:rPr lang="en-US" altLang="zh-CN" sz="2400" dirty="0">
                <a:latin typeface="Palatino Linotype" pitchFamily="18" charset="0"/>
              </a:rPr>
              <a:t>.  This may be helpful in situations where it is expensive or difficult to obtain many subjects. </a:t>
            </a:r>
          </a:p>
          <a:p>
            <a:pPr marL="0" indent="0" eaLnBrk="1" hangingPunct="1">
              <a:spcBef>
                <a:spcPct val="0"/>
              </a:spcBef>
            </a:pPr>
            <a:endParaRPr lang="en-US" altLang="zh-CN" sz="2400" dirty="0">
              <a:latin typeface="Palatino Linotype" pitchFamily="18" charset="0"/>
            </a:endParaRPr>
          </a:p>
          <a:p>
            <a:pPr marL="0" indent="0">
              <a:spcBef>
                <a:spcPct val="0"/>
              </a:spcBef>
            </a:pPr>
            <a:r>
              <a:rPr lang="en-US" altLang="zh-CN" sz="2400" dirty="0">
                <a:latin typeface="Palatino Linotype" pitchFamily="18" charset="0"/>
              </a:rPr>
              <a:t>Fewer assumptions are necessary to carry out a </a:t>
            </a:r>
            <a:r>
              <a:rPr lang="en-US" altLang="zh-CN" sz="2400" i="1" dirty="0">
                <a:latin typeface="Palatino Linotype" pitchFamily="18" charset="0"/>
              </a:rPr>
              <a:t>t</a:t>
            </a:r>
            <a:r>
              <a:rPr lang="en-US" altLang="zh-CN" sz="2400" dirty="0">
                <a:latin typeface="Palatino Linotype" pitchFamily="18" charset="0"/>
              </a:rPr>
              <a:t> test than with an independent samples design.</a:t>
            </a:r>
          </a:p>
          <a:p>
            <a:pPr marL="0" indent="0" eaLnBrk="1" hangingPunct="1">
              <a:spcBef>
                <a:spcPct val="0"/>
              </a:spcBef>
            </a:pPr>
            <a:endParaRPr lang="en-US" altLang="zh-CN" sz="2800" dirty="0">
              <a:latin typeface="Palatino Linotype" pitchFamily="18" charset="0"/>
            </a:endParaRPr>
          </a:p>
        </p:txBody>
      </p:sp>
      <p:sp>
        <p:nvSpPr>
          <p:cNvPr id="20484" name="Text Box 6"/>
          <p:cNvSpPr txBox="1">
            <a:spLocks noChangeArrowheads="1"/>
          </p:cNvSpPr>
          <p:nvPr/>
        </p:nvSpPr>
        <p:spPr bwMode="auto">
          <a:xfrm>
            <a:off x="152400" y="228601"/>
            <a:ext cx="8610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0"/>
              </a:spcBef>
            </a:pPr>
            <a:r>
              <a:rPr lang="en-US" altLang="zh-CN" sz="3600" b="1" dirty="0">
                <a:solidFill>
                  <a:srgbClr val="000099"/>
                </a:solidFill>
                <a:latin typeface="Palatino Linotype" pitchFamily="18" charset="0"/>
                <a:ea typeface="Cambria Math" pitchFamily="18" charset="0"/>
                <a:cs typeface="+mj-cs"/>
              </a:rPr>
              <a:t>Advantages of Dependent Groups Designs</a:t>
            </a:r>
          </a:p>
        </p:txBody>
      </p:sp>
      <p:sp>
        <p:nvSpPr>
          <p:cNvPr id="20485"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048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0487" name="Rectangle 7"/>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048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Calibri" pitchFamily="34"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6</a:t>
            </a:fld>
            <a:endParaRPr lang="en-US"/>
          </a:p>
        </p:txBody>
      </p:sp>
    </p:spTree>
    <p:extLst>
      <p:ext uri="{BB962C8B-B14F-4D97-AF65-F5344CB8AC3E}">
        <p14:creationId xmlns:p14="http://schemas.microsoft.com/office/powerpoint/2010/main" val="238278239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4294967295"/>
          </p:nvPr>
        </p:nvSpPr>
        <p:spPr>
          <a:xfrm>
            <a:off x="457200" y="1524000"/>
            <a:ext cx="8458200" cy="4876800"/>
          </a:xfrm>
        </p:spPr>
        <p:txBody>
          <a:bodyPr/>
          <a:lstStyle/>
          <a:p>
            <a:pPr marL="0" indent="0" eaLnBrk="1" hangingPunct="1">
              <a:spcBef>
                <a:spcPct val="0"/>
              </a:spcBef>
            </a:pPr>
            <a:r>
              <a:rPr lang="en-US" altLang="zh-CN" sz="2400" dirty="0">
                <a:solidFill>
                  <a:srgbClr val="C00000"/>
                </a:solidFill>
                <a:latin typeface="Palatino Linotype" pitchFamily="18" charset="0"/>
              </a:rPr>
              <a:t>Order effect: </a:t>
            </a:r>
            <a:r>
              <a:rPr lang="en-US" altLang="zh-CN" sz="2400" dirty="0">
                <a:latin typeface="Palatino Linotype" pitchFamily="18" charset="0"/>
              </a:rPr>
              <a:t>when making repeated measurements on the same subjects, exposure to the treatment condition assigned first changes performance on the treatment condition assigned second. </a:t>
            </a:r>
          </a:p>
          <a:p>
            <a:pPr marL="0" indent="0" eaLnBrk="1" hangingPunct="1">
              <a:spcBef>
                <a:spcPct val="0"/>
              </a:spcBef>
              <a:buFont typeface="Arial" charset="0"/>
              <a:buNone/>
            </a:pPr>
            <a:endParaRPr lang="en-US" altLang="zh-CN" sz="2400" dirty="0">
              <a:latin typeface="Palatino Linotype" pitchFamily="18" charset="0"/>
            </a:endParaRPr>
          </a:p>
          <a:p>
            <a:pPr marL="0" lvl="1" indent="0" eaLnBrk="1" hangingPunct="1">
              <a:spcBef>
                <a:spcPct val="0"/>
              </a:spcBef>
            </a:pPr>
            <a:r>
              <a:rPr lang="en-US" altLang="zh-CN" sz="2400" dirty="0">
                <a:latin typeface="Palatino Linotype" pitchFamily="18" charset="0"/>
              </a:rPr>
              <a:t>For the English composition example order effects might occur if: </a:t>
            </a:r>
          </a:p>
          <a:p>
            <a:pPr marL="457200" lvl="4" indent="0" eaLnBrk="1" hangingPunct="1">
              <a:spcBef>
                <a:spcPct val="0"/>
              </a:spcBef>
            </a:pPr>
            <a:r>
              <a:rPr lang="en-US" altLang="zh-CN" sz="2400" dirty="0">
                <a:latin typeface="Palatino Linotype" pitchFamily="18" charset="0"/>
              </a:rPr>
              <a:t>the effect of listening to classical music continued while students were writing a second essay in silence</a:t>
            </a:r>
          </a:p>
          <a:p>
            <a:pPr marL="457200" lvl="4" indent="0" eaLnBrk="1" hangingPunct="1">
              <a:spcBef>
                <a:spcPct val="0"/>
              </a:spcBef>
            </a:pPr>
            <a:r>
              <a:rPr lang="en-US" altLang="zh-CN" sz="2400" dirty="0">
                <a:latin typeface="Palatino Linotype" pitchFamily="18" charset="0"/>
              </a:rPr>
              <a:t>the students were tired after writing the first essay and subsequently performed more poorly on the second essay</a:t>
            </a:r>
          </a:p>
        </p:txBody>
      </p:sp>
      <p:sp>
        <p:nvSpPr>
          <p:cNvPr id="22532" name="Text Box 6"/>
          <p:cNvSpPr txBox="1">
            <a:spLocks noChangeArrowheads="1"/>
          </p:cNvSpPr>
          <p:nvPr/>
        </p:nvSpPr>
        <p:spPr bwMode="auto">
          <a:xfrm>
            <a:off x="228600" y="3048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0"/>
              </a:spcBef>
            </a:pPr>
            <a:r>
              <a:rPr lang="en-US" altLang="zh-CN" sz="3600" b="1" dirty="0">
                <a:solidFill>
                  <a:srgbClr val="000099"/>
                </a:solidFill>
                <a:latin typeface="Palatino Linotype" pitchFamily="18" charset="0"/>
                <a:ea typeface="Cambria Math" pitchFamily="18" charset="0"/>
                <a:cs typeface="+mj-cs"/>
              </a:rPr>
              <a:t>Limitations of Dependent Groups Designs</a:t>
            </a:r>
          </a:p>
        </p:txBody>
      </p:sp>
      <p:sp>
        <p:nvSpPr>
          <p:cNvPr id="22533" name="Rectangle 5"/>
          <p:cNvSpPr>
            <a:spLocks noChangeArrowheads="1"/>
          </p:cNvSpPr>
          <p:nvPr/>
        </p:nvSpPr>
        <p:spPr bwMode="auto">
          <a:xfrm>
            <a:off x="0"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2534"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2535" name="Rectangle 7"/>
          <p:cNvSpPr>
            <a:spLocks noChangeArrowheads="1"/>
          </p:cNvSpPr>
          <p:nvPr/>
        </p:nvSpPr>
        <p:spPr bwMode="auto">
          <a:xfrm>
            <a:off x="0"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2536"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sp>
        <p:nvSpPr>
          <p:cNvPr id="2" name="Slide Number Placeholder 1"/>
          <p:cNvSpPr>
            <a:spLocks noGrp="1"/>
          </p:cNvSpPr>
          <p:nvPr>
            <p:ph type="sldNum" sz="quarter" idx="12"/>
          </p:nvPr>
        </p:nvSpPr>
        <p:spPr/>
        <p:txBody>
          <a:bodyPr/>
          <a:lstStyle/>
          <a:p>
            <a:fld id="{19892AFD-08A7-429B-863F-010284A09610}" type="slidenum">
              <a:rPr lang="en-US" smtClean="0"/>
              <a:t>7</a:t>
            </a:fld>
            <a:endParaRPr lang="en-US"/>
          </a:p>
        </p:txBody>
      </p:sp>
    </p:spTree>
    <p:extLst>
      <p:ext uri="{BB962C8B-B14F-4D97-AF65-F5344CB8AC3E}">
        <p14:creationId xmlns:p14="http://schemas.microsoft.com/office/powerpoint/2010/main" val="19454214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3"/>
          <p:cNvSpPr>
            <a:spLocks noGrp="1" noChangeArrowheads="1"/>
          </p:cNvSpPr>
          <p:nvPr>
            <p:ph type="body" idx="4294967295"/>
          </p:nvPr>
        </p:nvSpPr>
        <p:spPr>
          <a:xfrm>
            <a:off x="419100" y="1066800"/>
            <a:ext cx="8305800" cy="5410200"/>
          </a:xfrm>
        </p:spPr>
        <p:txBody>
          <a:bodyPr/>
          <a:lstStyle/>
          <a:p>
            <a:pPr marL="0" lvl="1" indent="0">
              <a:spcBef>
                <a:spcPts val="0"/>
              </a:spcBef>
              <a:buFont typeface="Verdana" pitchFamily="34" charset="0"/>
              <a:buNone/>
              <a:defRPr/>
            </a:pPr>
            <a:r>
              <a:rPr lang="en-US" sz="2400" dirty="0">
                <a:latin typeface="Palatino Linotype" pitchFamily="18" charset="0"/>
              </a:rPr>
              <a:t>When we conduct a hypothesis test on independent groups we look at the </a:t>
            </a:r>
            <a:r>
              <a:rPr lang="en-US" sz="2400" dirty="0">
                <a:solidFill>
                  <a:srgbClr val="C00000"/>
                </a:solidFill>
                <a:latin typeface="Palatino Linotype" pitchFamily="18" charset="0"/>
              </a:rPr>
              <a:t>difference between two population means</a:t>
            </a:r>
            <a:r>
              <a:rPr lang="en-US" sz="2400" dirty="0">
                <a:solidFill>
                  <a:schemeClr val="tx2"/>
                </a:solidFill>
                <a:latin typeface="Palatino Linotype" pitchFamily="18" charset="0"/>
              </a:rPr>
              <a:t>.</a:t>
            </a:r>
          </a:p>
          <a:p>
            <a:pPr marL="0" lvl="1" indent="0">
              <a:spcBef>
                <a:spcPts val="0"/>
              </a:spcBef>
              <a:buFont typeface="Verdana" pitchFamily="34" charset="0"/>
              <a:buNone/>
              <a:defRPr/>
            </a:pPr>
            <a:endParaRPr lang="en-US" altLang="zh-CN" sz="8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r>
              <a:rPr lang="en-US" altLang="zh-CN" sz="2400" dirty="0">
                <a:latin typeface="Palatino Linotype" pitchFamily="18" charset="0"/>
                <a:ea typeface="宋体" pitchFamily="2" charset="-122"/>
              </a:rPr>
              <a:t>Statistical hypotheses with a </a:t>
            </a:r>
            <a:r>
              <a:rPr lang="en-US" altLang="zh-CN" sz="2400" dirty="0">
                <a:solidFill>
                  <a:srgbClr val="C00000"/>
                </a:solidFill>
                <a:latin typeface="Palatino Linotype" pitchFamily="18" charset="0"/>
                <a:ea typeface="宋体" pitchFamily="2" charset="-122"/>
              </a:rPr>
              <a:t>non-directional </a:t>
            </a:r>
            <a:r>
              <a:rPr lang="en-US" altLang="zh-CN" sz="2400" dirty="0">
                <a:latin typeface="Palatino Linotype" pitchFamily="18" charset="0"/>
                <a:ea typeface="宋体" pitchFamily="2" charset="-122"/>
              </a:rPr>
              <a:t>alternative:</a:t>
            </a:r>
          </a:p>
          <a:p>
            <a:pPr marL="895350" lvl="1" indent="-438150">
              <a:defRPr/>
            </a:pPr>
            <a:endParaRPr lang="en-US" altLang="zh-CN" sz="2100" dirty="0">
              <a:solidFill>
                <a:schemeClr val="tx2"/>
              </a:solidFill>
              <a:latin typeface="Palatino Linotype" pitchFamily="18" charset="0"/>
              <a:ea typeface="宋体" pitchFamily="2" charset="-122"/>
            </a:endParaRPr>
          </a:p>
          <a:p>
            <a:pPr marL="895350" lvl="1" indent="-438150">
              <a:defRPr/>
            </a:pPr>
            <a:endParaRPr lang="en-US" altLang="zh-CN" sz="2100" dirty="0">
              <a:solidFill>
                <a:schemeClr val="tx2"/>
              </a:solidFill>
              <a:latin typeface="Palatino Linotype" pitchFamily="18" charset="0"/>
              <a:ea typeface="宋体" pitchFamily="2" charset="-122"/>
            </a:endParaRPr>
          </a:p>
          <a:p>
            <a:pPr marL="895350" lvl="1" indent="-438150">
              <a:defRPr/>
            </a:pPr>
            <a:endParaRPr lang="en-US" altLang="zh-CN" sz="21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r>
              <a:rPr lang="en-US" altLang="zh-CN" sz="2400" dirty="0">
                <a:latin typeface="Palatino Linotype" pitchFamily="18" charset="0"/>
                <a:ea typeface="宋体" pitchFamily="2" charset="-122"/>
              </a:rPr>
              <a:t>Statistical hypotheses with </a:t>
            </a:r>
            <a:r>
              <a:rPr lang="en-US" altLang="zh-CN" sz="2400" dirty="0">
                <a:solidFill>
                  <a:srgbClr val="C00000"/>
                </a:solidFill>
                <a:latin typeface="Palatino Linotype" pitchFamily="18" charset="0"/>
                <a:ea typeface="宋体" pitchFamily="2" charset="-122"/>
              </a:rPr>
              <a:t>directional</a:t>
            </a:r>
            <a:r>
              <a:rPr lang="en-US" altLang="zh-CN" sz="2400" dirty="0">
                <a:solidFill>
                  <a:schemeClr val="tx2"/>
                </a:solidFill>
                <a:latin typeface="Palatino Linotype" pitchFamily="18" charset="0"/>
                <a:ea typeface="宋体" pitchFamily="2" charset="-122"/>
              </a:rPr>
              <a:t> </a:t>
            </a:r>
            <a:r>
              <a:rPr lang="en-US" altLang="zh-CN" sz="2400" dirty="0">
                <a:latin typeface="Palatino Linotype" pitchFamily="18" charset="0"/>
                <a:ea typeface="宋体" pitchFamily="2" charset="-122"/>
              </a:rPr>
              <a:t>alternatives:</a:t>
            </a:r>
          </a:p>
          <a:p>
            <a:pPr marL="0" lvl="1" indent="0">
              <a:spcBef>
                <a:spcPts val="0"/>
              </a:spcBef>
              <a:buFont typeface="Verdana" pitchFamily="34" charset="0"/>
              <a:buNone/>
              <a:defRPr/>
            </a:pPr>
            <a:endParaRPr lang="en-US" altLang="zh-CN" sz="2400" dirty="0">
              <a:latin typeface="Palatino Linotype" pitchFamily="18" charset="0"/>
              <a:ea typeface="宋体" pitchFamily="2" charset="-122"/>
            </a:endParaRPr>
          </a:p>
          <a:p>
            <a:pPr marL="0" lvl="1" indent="0">
              <a:spcBef>
                <a:spcPts val="0"/>
              </a:spcBef>
              <a:buFont typeface="Verdana" pitchFamily="34" charset="0"/>
              <a:buNone/>
              <a:defRPr/>
            </a:pPr>
            <a:r>
              <a:rPr lang="en-US" altLang="zh-CN" sz="2400" dirty="0">
                <a:latin typeface="Palatino Linotype" pitchFamily="18" charset="0"/>
                <a:ea typeface="宋体" pitchFamily="2" charset="-122"/>
              </a:rPr>
              <a:t>(a)</a:t>
            </a:r>
            <a:endParaRPr lang="en-US" altLang="zh-CN" sz="19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endParaRPr lang="en-US" altLang="zh-CN" sz="19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endParaRPr lang="en-US" altLang="zh-CN" sz="1900" dirty="0">
              <a:solidFill>
                <a:schemeClr val="tx2"/>
              </a:solidFill>
              <a:latin typeface="Palatino Linotype" pitchFamily="18" charset="0"/>
              <a:ea typeface="宋体" pitchFamily="2" charset="-122"/>
            </a:endParaRPr>
          </a:p>
          <a:p>
            <a:pPr marL="0" lvl="1" indent="0">
              <a:spcBef>
                <a:spcPts val="0"/>
              </a:spcBef>
              <a:buFont typeface="Verdana" pitchFamily="34" charset="0"/>
              <a:buNone/>
              <a:defRPr/>
            </a:pPr>
            <a:endParaRPr lang="en-US" altLang="zh-CN" sz="1900" dirty="0">
              <a:solidFill>
                <a:schemeClr val="tx2"/>
              </a:solidFill>
              <a:latin typeface="Palatino Linotype" pitchFamily="18" charset="0"/>
              <a:ea typeface="宋体" pitchFamily="2" charset="-122"/>
            </a:endParaRPr>
          </a:p>
          <a:p>
            <a:pPr marL="0" lvl="1" indent="0">
              <a:spcBef>
                <a:spcPts val="0"/>
              </a:spcBef>
              <a:buNone/>
              <a:defRPr/>
            </a:pPr>
            <a:r>
              <a:rPr lang="en-US" altLang="zh-CN" sz="2400" dirty="0">
                <a:latin typeface="Palatino Linotype" pitchFamily="18" charset="0"/>
                <a:ea typeface="宋体" pitchFamily="2" charset="-122"/>
              </a:rPr>
              <a:t>(b)</a:t>
            </a:r>
          </a:p>
        </p:txBody>
      </p:sp>
      <p:sp>
        <p:nvSpPr>
          <p:cNvPr id="1030" name="Text Box 6"/>
          <p:cNvSpPr txBox="1">
            <a:spLocks noChangeArrowheads="1"/>
          </p:cNvSpPr>
          <p:nvPr/>
        </p:nvSpPr>
        <p:spPr bwMode="auto">
          <a:xfrm>
            <a:off x="457200" y="3048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Statistical Hypotheses </a:t>
            </a:r>
            <a:r>
              <a:rPr lang="en-US" altLang="zh-CN" sz="1400" b="0" dirty="0">
                <a:solidFill>
                  <a:srgbClr val="000099"/>
                </a:solidFill>
                <a:latin typeface="Palatino Linotype" pitchFamily="18" charset="0"/>
                <a:ea typeface="Cambria Math" pitchFamily="18" charset="0"/>
                <a:cs typeface="+mj-cs"/>
              </a:rPr>
              <a:t>(same as the independent sample t-test)</a:t>
            </a:r>
          </a:p>
        </p:txBody>
      </p:sp>
      <p:sp>
        <p:nvSpPr>
          <p:cNvPr id="1031" name="Rectangle 6"/>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1026" name="Object 5"/>
          <p:cNvGraphicFramePr>
            <a:graphicFrameLocks noChangeAspect="1"/>
          </p:cNvGraphicFramePr>
          <p:nvPr>
            <p:extLst>
              <p:ext uri="{D42A27DB-BD31-4B8C-83A1-F6EECF244321}">
                <p14:modId xmlns:p14="http://schemas.microsoft.com/office/powerpoint/2010/main" val="2804509664"/>
              </p:ext>
            </p:extLst>
          </p:nvPr>
        </p:nvGraphicFramePr>
        <p:xfrm>
          <a:off x="1066800" y="2464316"/>
          <a:ext cx="1981200" cy="920750"/>
        </p:xfrm>
        <a:graphic>
          <a:graphicData uri="http://schemas.openxmlformats.org/presentationml/2006/ole">
            <mc:AlternateContent xmlns:mc="http://schemas.openxmlformats.org/markup-compatibility/2006">
              <mc:Choice xmlns:v="urn:schemas-microsoft-com:vml" Requires="v">
                <p:oleObj spid="_x0000_s15454" r:id="rId4" imgW="990600" imgH="457200" progId="Equation.DSMT4">
                  <p:embed/>
                </p:oleObj>
              </mc:Choice>
              <mc:Fallback>
                <p:oleObj r:id="rId4" imgW="9906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464316"/>
                        <a:ext cx="19812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Rectangle 8"/>
          <p:cNvSpPr>
            <a:spLocks noChangeArrowheads="1"/>
          </p:cNvSpPr>
          <p:nvPr/>
        </p:nvSpPr>
        <p:spPr bwMode="auto">
          <a:xfrm>
            <a:off x="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a:latin typeface="Palatino Linotype"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355782408"/>
              </p:ext>
            </p:extLst>
          </p:nvPr>
        </p:nvGraphicFramePr>
        <p:xfrm>
          <a:off x="1371600" y="4191000"/>
          <a:ext cx="1981200" cy="920750"/>
        </p:xfrm>
        <a:graphic>
          <a:graphicData uri="http://schemas.openxmlformats.org/presentationml/2006/ole">
            <mc:AlternateContent xmlns:mc="http://schemas.openxmlformats.org/markup-compatibility/2006">
              <mc:Choice xmlns:v="urn:schemas-microsoft-com:vml" Requires="v">
                <p:oleObj spid="_x0000_s15455" name="Equation" r:id="rId6" imgW="990360" imgH="457200" progId="Equation.DSMT4">
                  <p:embed/>
                </p:oleObj>
              </mc:Choice>
              <mc:Fallback>
                <p:oleObj name="Equation" r:id="rId6" imgW="990360" imgH="457200" progId="Equation.DSMT4">
                  <p:embed/>
                  <p:pic>
                    <p:nvPicPr>
                      <p:cNvPr id="0" name=""/>
                      <p:cNvPicPr>
                        <a:picLocks noChangeAspect="1" noChangeArrowheads="1"/>
                      </p:cNvPicPr>
                      <p:nvPr/>
                    </p:nvPicPr>
                    <p:blipFill>
                      <a:blip r:embed="rId7"/>
                      <a:srcRect/>
                      <a:stretch>
                        <a:fillRect/>
                      </a:stretch>
                    </p:blipFill>
                    <p:spPr bwMode="auto">
                      <a:xfrm>
                        <a:off x="1371600" y="4191000"/>
                        <a:ext cx="1981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57105602"/>
              </p:ext>
            </p:extLst>
          </p:nvPr>
        </p:nvGraphicFramePr>
        <p:xfrm>
          <a:off x="1371600" y="5486400"/>
          <a:ext cx="1981200" cy="920750"/>
        </p:xfrm>
        <a:graphic>
          <a:graphicData uri="http://schemas.openxmlformats.org/presentationml/2006/ole">
            <mc:AlternateContent xmlns:mc="http://schemas.openxmlformats.org/markup-compatibility/2006">
              <mc:Choice xmlns:v="urn:schemas-microsoft-com:vml" Requires="v">
                <p:oleObj spid="_x0000_s15456" name="Equation" r:id="rId8" imgW="990360" imgH="457200" progId="Equation.DSMT4">
                  <p:embed/>
                </p:oleObj>
              </mc:Choice>
              <mc:Fallback>
                <p:oleObj name="Equation" r:id="rId8" imgW="990360" imgH="457200" progId="Equation.DSMT4">
                  <p:embed/>
                  <p:pic>
                    <p:nvPicPr>
                      <p:cNvPr id="0" name=""/>
                      <p:cNvPicPr>
                        <a:picLocks noChangeAspect="1" noChangeArrowheads="1"/>
                      </p:cNvPicPr>
                      <p:nvPr/>
                    </p:nvPicPr>
                    <p:blipFill>
                      <a:blip r:embed="rId9"/>
                      <a:srcRect/>
                      <a:stretch>
                        <a:fillRect/>
                      </a:stretch>
                    </p:blipFill>
                    <p:spPr bwMode="auto">
                      <a:xfrm>
                        <a:off x="1371600" y="5486400"/>
                        <a:ext cx="1981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478077380"/>
              </p:ext>
            </p:extLst>
          </p:nvPr>
        </p:nvGraphicFramePr>
        <p:xfrm>
          <a:off x="4114800" y="2508250"/>
          <a:ext cx="2997200" cy="920750"/>
        </p:xfrm>
        <a:graphic>
          <a:graphicData uri="http://schemas.openxmlformats.org/presentationml/2006/ole">
            <mc:AlternateContent xmlns:mc="http://schemas.openxmlformats.org/markup-compatibility/2006">
              <mc:Choice xmlns:v="urn:schemas-microsoft-com:vml" Requires="v">
                <p:oleObj spid="_x0000_s15457" name="Equation" r:id="rId10" imgW="1498320" imgH="457200" progId="Equation.DSMT4">
                  <p:embed/>
                </p:oleObj>
              </mc:Choice>
              <mc:Fallback>
                <p:oleObj name="Equation" r:id="rId10" imgW="1498320" imgH="457200" progId="Equation.DSMT4">
                  <p:embed/>
                  <p:pic>
                    <p:nvPicPr>
                      <p:cNvPr id="0" name=""/>
                      <p:cNvPicPr>
                        <a:picLocks noChangeAspect="1" noChangeArrowheads="1"/>
                      </p:cNvPicPr>
                      <p:nvPr/>
                    </p:nvPicPr>
                    <p:blipFill>
                      <a:blip r:embed="rId11"/>
                      <a:srcRect/>
                      <a:stretch>
                        <a:fillRect/>
                      </a:stretch>
                    </p:blipFill>
                    <p:spPr bwMode="auto">
                      <a:xfrm>
                        <a:off x="4114800" y="2508250"/>
                        <a:ext cx="2997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19892AFD-08A7-429B-863F-010284A09610}" type="slidenum">
              <a:rPr lang="en-US" smtClean="0"/>
              <a:t>8</a:t>
            </a:fld>
            <a:endParaRPr lang="en-US"/>
          </a:p>
        </p:txBody>
      </p:sp>
    </p:spTree>
    <p:extLst>
      <p:ext uri="{BB962C8B-B14F-4D97-AF65-F5344CB8AC3E}">
        <p14:creationId xmlns:p14="http://schemas.microsoft.com/office/powerpoint/2010/main" val="222299962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ea typeface="Cambria Math" pitchFamily="18" charset="0"/>
              </a:rPr>
              <a:t>Compute difference score first</a:t>
            </a:r>
          </a:p>
        </p:txBody>
      </p:sp>
      <p:sp>
        <p:nvSpPr>
          <p:cNvPr id="3" name="Content Placeholder 2"/>
          <p:cNvSpPr>
            <a:spLocks noGrp="1"/>
          </p:cNvSpPr>
          <p:nvPr>
            <p:ph idx="1"/>
          </p:nvPr>
        </p:nvSpPr>
        <p:spPr>
          <a:xfrm>
            <a:off x="457200" y="1371600"/>
            <a:ext cx="8229600" cy="4525963"/>
          </a:xfrm>
        </p:spPr>
        <p:txBody>
          <a:bodyPr/>
          <a:lstStyle/>
          <a:p>
            <a:pPr marL="342900" lvl="1" indent="-342900">
              <a:buFont typeface="Arial" pitchFamily="34" charset="0"/>
              <a:buChar char="•"/>
            </a:pPr>
            <a:r>
              <a:rPr lang="en-US" altLang="zh-CN" sz="2400" dirty="0">
                <a:solidFill>
                  <a:srgbClr val="C00000"/>
                </a:solidFill>
                <a:latin typeface="Palatino Linotype" pitchFamily="18" charset="0"/>
              </a:rPr>
              <a:t>Difference scores (d</a:t>
            </a:r>
            <a:r>
              <a:rPr lang="en-US" altLang="zh-CN" sz="2400" baseline="-25000" dirty="0">
                <a:solidFill>
                  <a:srgbClr val="C00000"/>
                </a:solidFill>
                <a:latin typeface="Palatino Linotype" pitchFamily="18" charset="0"/>
              </a:rPr>
              <a:t>i</a:t>
            </a:r>
            <a:r>
              <a:rPr lang="en-US" altLang="zh-CN" sz="2400" dirty="0">
                <a:solidFill>
                  <a:srgbClr val="C00000"/>
                </a:solidFill>
                <a:latin typeface="Palatino Linotype" pitchFamily="18" charset="0"/>
              </a:rPr>
              <a:t>)</a:t>
            </a:r>
            <a:r>
              <a:rPr lang="en-US" altLang="zh-CN" sz="2400" dirty="0">
                <a:latin typeface="Palatino Linotype" pitchFamily="18" charset="0"/>
              </a:rPr>
              <a:t>: the differences between corresponding pairs of scores across the two treatments, that </a:t>
            </a:r>
            <a:r>
              <a:rPr lang="en-US" altLang="zh-CN" sz="2400">
                <a:latin typeface="Palatino Linotype" pitchFamily="18" charset="0"/>
              </a:rPr>
              <a:t>is </a:t>
            </a:r>
            <a:r>
              <a:rPr lang="en-US" altLang="zh-CN" sz="2400">
                <a:solidFill>
                  <a:srgbClr val="C00000"/>
                </a:solidFill>
                <a:latin typeface="Palatino Linotype" pitchFamily="18" charset="0"/>
              </a:rPr>
              <a:t>d</a:t>
            </a:r>
            <a:r>
              <a:rPr lang="en-US" altLang="zh-CN" sz="2400" baseline="-25000">
                <a:solidFill>
                  <a:srgbClr val="C00000"/>
                </a:solidFill>
                <a:latin typeface="Palatino Linotype" pitchFamily="18" charset="0"/>
              </a:rPr>
              <a:t>i</a:t>
            </a:r>
            <a:r>
              <a:rPr lang="en-US" altLang="zh-CN" sz="2400">
                <a:solidFill>
                  <a:srgbClr val="C00000"/>
                </a:solidFill>
                <a:latin typeface="Palatino Linotype" pitchFamily="18" charset="0"/>
              </a:rPr>
              <a:t> </a:t>
            </a:r>
            <a:r>
              <a:rPr lang="en-US" altLang="zh-CN" sz="2400" dirty="0">
                <a:solidFill>
                  <a:srgbClr val="C00000"/>
                </a:solidFill>
                <a:latin typeface="Palatino Linotype" pitchFamily="18" charset="0"/>
              </a:rPr>
              <a:t>= X</a:t>
            </a:r>
            <a:r>
              <a:rPr lang="en-US" altLang="zh-CN" sz="2400" baseline="-25000" dirty="0">
                <a:solidFill>
                  <a:srgbClr val="C00000"/>
                </a:solidFill>
                <a:latin typeface="Palatino Linotype" pitchFamily="18" charset="0"/>
              </a:rPr>
              <a:t>i1</a:t>
            </a:r>
            <a:r>
              <a:rPr lang="en-US" altLang="zh-CN" sz="2400" dirty="0">
                <a:solidFill>
                  <a:srgbClr val="C00000"/>
                </a:solidFill>
                <a:latin typeface="Palatino Linotype" pitchFamily="18" charset="0"/>
              </a:rPr>
              <a:t> – X</a:t>
            </a:r>
            <a:r>
              <a:rPr lang="en-US" altLang="zh-CN" sz="2400" baseline="-25000" dirty="0">
                <a:solidFill>
                  <a:srgbClr val="C00000"/>
                </a:solidFill>
                <a:latin typeface="Palatino Linotype" pitchFamily="18" charset="0"/>
              </a:rPr>
              <a:t>i2</a:t>
            </a:r>
            <a:endParaRPr lang="en-US" altLang="zh-CN" sz="2400" dirty="0">
              <a:solidFill>
                <a:schemeClr val="tx2"/>
              </a:solidFill>
              <a:latin typeface="Palatino Linotype" pitchFamily="18" charset="0"/>
            </a:endParaRPr>
          </a:p>
          <a:p>
            <a:pPr marL="895350" lvl="1" indent="-438150"/>
            <a:r>
              <a:rPr lang="en-US" altLang="zh-CN" sz="2000" dirty="0">
                <a:latin typeface="Palatino Linotype" pitchFamily="18" charset="0"/>
              </a:rPr>
              <a:t>X</a:t>
            </a:r>
            <a:r>
              <a:rPr lang="en-US" altLang="zh-CN" sz="1200" dirty="0">
                <a:latin typeface="Palatino Linotype" pitchFamily="18" charset="0"/>
              </a:rPr>
              <a:t>i1</a:t>
            </a:r>
            <a:r>
              <a:rPr lang="en-US" altLang="zh-CN" sz="2000" dirty="0">
                <a:latin typeface="Palatino Linotype" pitchFamily="18" charset="0"/>
              </a:rPr>
              <a:t> is the score on the dependent variable for treatment 1, and </a:t>
            </a:r>
          </a:p>
          <a:p>
            <a:pPr marL="895350" lvl="1" indent="-438150"/>
            <a:r>
              <a:rPr lang="en-US" altLang="zh-CN" sz="2000" dirty="0">
                <a:latin typeface="Palatino Linotype" pitchFamily="18" charset="0"/>
              </a:rPr>
              <a:t>X</a:t>
            </a:r>
            <a:r>
              <a:rPr lang="en-US" altLang="zh-CN" sz="1400" dirty="0">
                <a:latin typeface="Palatino Linotype" pitchFamily="18" charset="0"/>
              </a:rPr>
              <a:t>i2</a:t>
            </a:r>
            <a:r>
              <a:rPr lang="en-US" altLang="zh-CN" sz="2000" dirty="0">
                <a:latin typeface="Palatino Linotype" pitchFamily="18" charset="0"/>
              </a:rPr>
              <a:t> is the score on the dependent variable for</a:t>
            </a:r>
            <a:br>
              <a:rPr lang="en-US" altLang="zh-CN" dirty="0">
                <a:latin typeface="Palatino Linotype" pitchFamily="18" charset="0"/>
              </a:rPr>
            </a:br>
            <a:endParaRPr lang="en-US" altLang="zh-CN" dirty="0">
              <a:latin typeface="Palatino Linotype" pitchFamily="18" charset="0"/>
            </a:endParaRPr>
          </a:p>
          <a:p>
            <a:endParaRPr lang="en-US"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767655073"/>
              </p:ext>
            </p:extLst>
          </p:nvPr>
        </p:nvGraphicFramePr>
        <p:xfrm>
          <a:off x="838200" y="3352800"/>
          <a:ext cx="7620000" cy="3048000"/>
        </p:xfrm>
        <a:graphic>
          <a:graphicData uri="http://schemas.openxmlformats.org/presentationml/2006/ole">
            <mc:AlternateContent xmlns:mc="http://schemas.openxmlformats.org/markup-compatibility/2006">
              <mc:Choice xmlns:v="urn:schemas-microsoft-com:vml" Requires="v">
                <p:oleObj spid="_x0000_s14363" name="Bitmap Image" r:id="rId3" imgW="6144483" imgH="1991003" progId="PBrush">
                  <p:embed/>
                </p:oleObj>
              </mc:Choice>
              <mc:Fallback>
                <p:oleObj name="Bitmap Image" r:id="rId3" imgW="6144483" imgH="1991003"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52800"/>
                        <a:ext cx="7620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19892AFD-08A7-429B-863F-010284A09610}" type="slidenum">
              <a:rPr lang="en-US" smtClean="0"/>
              <a:t>9</a:t>
            </a:fld>
            <a:endParaRPr lang="en-US"/>
          </a:p>
        </p:txBody>
      </p:sp>
    </p:spTree>
    <p:extLst>
      <p:ext uri="{BB962C8B-B14F-4D97-AF65-F5344CB8AC3E}">
        <p14:creationId xmlns:p14="http://schemas.microsoft.com/office/powerpoint/2010/main" val="3828281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1688</Words>
  <Application>Microsoft Macintosh PowerPoint</Application>
  <PresentationFormat>On-screen Show (4:3)</PresentationFormat>
  <Paragraphs>168</Paragraphs>
  <Slides>29</Slides>
  <Notes>20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29</vt:i4>
      </vt:variant>
    </vt:vector>
  </HeadingPairs>
  <TitlesOfParts>
    <vt:vector size="44" baseType="lpstr">
      <vt:lpstr>宋体</vt:lpstr>
      <vt:lpstr>Arial</vt:lpstr>
      <vt:lpstr>Bookman Old Style</vt:lpstr>
      <vt:lpstr>Calibri</vt:lpstr>
      <vt:lpstr>Cambria Math</vt:lpstr>
      <vt:lpstr>Garamond</vt:lpstr>
      <vt:lpstr>Palatino Linotype</vt:lpstr>
      <vt:lpstr>Symbol</vt:lpstr>
      <vt:lpstr>Verdana</vt:lpstr>
      <vt:lpstr>Wingdings 3</vt:lpstr>
      <vt:lpstr>Office Theme</vt:lpstr>
      <vt:lpstr>Equation.DSMT4</vt:lpstr>
      <vt:lpstr>Equation</vt:lpstr>
      <vt:lpstr>Bitmap Image</vt:lpstr>
      <vt:lpstr>Equation.3</vt:lpstr>
      <vt:lpstr>Lecture 16: Dependent Sample t-test</vt:lpstr>
      <vt:lpstr>PowerPoint Presentation</vt:lpstr>
      <vt:lpstr>Research Considerations with Dependent Samples</vt:lpstr>
      <vt:lpstr>PowerPoint Presentation</vt:lpstr>
      <vt:lpstr>PowerPoint Presentation</vt:lpstr>
      <vt:lpstr>PowerPoint Presentation</vt:lpstr>
      <vt:lpstr>PowerPoint Presentation</vt:lpstr>
      <vt:lpstr>PowerPoint Presentation</vt:lpstr>
      <vt:lpstr>Compute difference score first</vt:lpstr>
      <vt:lpstr>PowerPoint Presentation</vt:lpstr>
      <vt:lpstr>PowerPoint Presentation</vt:lpstr>
      <vt:lpstr>Properties of 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little knowledge check</vt:lpstr>
      <vt:lpstr>A little knowledge check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 Independent Sample T-test</dc:title>
  <dc:creator>Chun Wang</dc:creator>
  <cp:lastModifiedBy>He Jibo</cp:lastModifiedBy>
  <cp:revision>84</cp:revision>
  <cp:lastPrinted>2013-04-16T04:09:07Z</cp:lastPrinted>
  <dcterms:created xsi:type="dcterms:W3CDTF">2013-04-10T20:30:09Z</dcterms:created>
  <dcterms:modified xsi:type="dcterms:W3CDTF">2018-01-06T04:25:30Z</dcterms:modified>
</cp:coreProperties>
</file>