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58" r:id="rId3"/>
    <p:sldId id="260" r:id="rId4"/>
    <p:sldId id="259" r:id="rId5"/>
    <p:sldId id="261" r:id="rId6"/>
    <p:sldId id="262" r:id="rId7"/>
    <p:sldId id="284" r:id="rId8"/>
    <p:sldId id="263" r:id="rId9"/>
    <p:sldId id="265" r:id="rId10"/>
    <p:sldId id="264" r:id="rId11"/>
    <p:sldId id="266" r:id="rId12"/>
    <p:sldId id="267" r:id="rId13"/>
    <p:sldId id="269" r:id="rId14"/>
    <p:sldId id="281" r:id="rId15"/>
    <p:sldId id="268" r:id="rId16"/>
    <p:sldId id="270" r:id="rId17"/>
    <p:sldId id="273" r:id="rId18"/>
    <p:sldId id="271" r:id="rId19"/>
    <p:sldId id="274" r:id="rId20"/>
    <p:sldId id="275" r:id="rId21"/>
    <p:sldId id="276" r:id="rId22"/>
    <p:sldId id="280" r:id="rId23"/>
    <p:sldId id="279" r:id="rId24"/>
    <p:sldId id="282" r:id="rId25"/>
    <p:sldId id="283" r:id="rId26"/>
    <p:sldId id="272"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402" autoAdjust="0"/>
  </p:normalViewPr>
  <p:slideViewPr>
    <p:cSldViewPr>
      <p:cViewPr varScale="1">
        <p:scale>
          <a:sx n="105" d="100"/>
          <a:sy n="105" d="100"/>
        </p:scale>
        <p:origin x="184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BA014BA1-6095-4074-A3B1-2AA768CAF336}" type="datetimeFigureOut">
              <a:rPr lang="en-US" smtClean="0"/>
              <a:t>1/6/18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38C5BCD-949E-4593-8528-7E812DB58A0D}" type="slidenum">
              <a:rPr lang="en-US" smtClean="0"/>
              <a:t>‹#›</a:t>
            </a:fld>
            <a:endParaRPr lang="en-US"/>
          </a:p>
        </p:txBody>
      </p:sp>
    </p:spTree>
    <p:extLst>
      <p:ext uri="{BB962C8B-B14F-4D97-AF65-F5344CB8AC3E}">
        <p14:creationId xmlns:p14="http://schemas.microsoft.com/office/powerpoint/2010/main" val="3432495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A8F6F57-B951-4583-958B-812492E27BF3}" type="datetimeFigureOut">
              <a:rPr lang="en-US" smtClean="0"/>
              <a:t>1/6/18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43E757E-8A4B-4E9F-8BC6-B75D09CC4A79}" type="slidenum">
              <a:rPr lang="en-US" smtClean="0"/>
              <a:t>‹#›</a:t>
            </a:fld>
            <a:endParaRPr lang="en-US"/>
          </a:p>
        </p:txBody>
      </p:sp>
    </p:spTree>
    <p:extLst>
      <p:ext uri="{BB962C8B-B14F-4D97-AF65-F5344CB8AC3E}">
        <p14:creationId xmlns:p14="http://schemas.microsoft.com/office/powerpoint/2010/main" val="408205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15</a:t>
            </a:fld>
            <a:endParaRPr lang="en-US"/>
          </a:p>
        </p:txBody>
      </p:sp>
    </p:spTree>
    <p:extLst>
      <p:ext uri="{BB962C8B-B14F-4D97-AF65-F5344CB8AC3E}">
        <p14:creationId xmlns:p14="http://schemas.microsoft.com/office/powerpoint/2010/main" val="40569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between-groups estimate of variance </a:t>
            </a:r>
          </a:p>
        </p:txBody>
      </p:sp>
      <p:sp>
        <p:nvSpPr>
          <p:cNvPr id="4" name="Slide Number Placeholder 3"/>
          <p:cNvSpPr>
            <a:spLocks noGrp="1"/>
          </p:cNvSpPr>
          <p:nvPr>
            <p:ph type="sldNum" sz="quarter" idx="10"/>
          </p:nvPr>
        </p:nvSpPr>
        <p:spPr/>
        <p:txBody>
          <a:bodyPr/>
          <a:lstStyle/>
          <a:p>
            <a:fld id="{743E757E-8A4B-4E9F-8BC6-B75D09CC4A79}" type="slidenum">
              <a:rPr lang="en-US" smtClean="0"/>
              <a:t>16</a:t>
            </a:fld>
            <a:endParaRPr lang="en-US"/>
          </a:p>
        </p:txBody>
      </p:sp>
    </p:spTree>
    <p:extLst>
      <p:ext uri="{BB962C8B-B14F-4D97-AF65-F5344CB8AC3E}">
        <p14:creationId xmlns:p14="http://schemas.microsoft.com/office/powerpoint/2010/main" val="181815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V_2</a:t>
            </a:r>
            <a:r>
              <a:rPr lang="en-US" baseline="0" dirty="0"/>
              <a:t> related to sample size</a:t>
            </a:r>
            <a:endParaRPr lang="en-US" dirty="0"/>
          </a:p>
        </p:txBody>
      </p:sp>
      <p:sp>
        <p:nvSpPr>
          <p:cNvPr id="4" name="Slide Number Placeholder 3"/>
          <p:cNvSpPr>
            <a:spLocks noGrp="1"/>
          </p:cNvSpPr>
          <p:nvPr>
            <p:ph type="sldNum" sz="quarter" idx="10"/>
          </p:nvPr>
        </p:nvSpPr>
        <p:spPr/>
        <p:txBody>
          <a:bodyPr/>
          <a:lstStyle/>
          <a:p>
            <a:fld id="{8E6DD522-2367-41BA-B6EB-6260F7A58F5F}" type="slidenum">
              <a:rPr lang="en-US" smtClean="0"/>
              <a:t>17</a:t>
            </a:fld>
            <a:endParaRPr lang="en-US"/>
          </a:p>
        </p:txBody>
      </p:sp>
    </p:spTree>
    <p:extLst>
      <p:ext uri="{BB962C8B-B14F-4D97-AF65-F5344CB8AC3E}">
        <p14:creationId xmlns:p14="http://schemas.microsoft.com/office/powerpoint/2010/main" val="2742717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59D6929-1D84-4AC5-8E58-AEAC9F451A26}"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5325"/>
            <a:ext cx="4649788"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9D6929-1D84-4AC5-8E58-AEAC9F451A26}"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5D1A32-7818-4EE9-B006-3DEC4023BBB6}"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6919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85832-CEAF-4883-91D5-A210D79374E7}"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527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59ED9E-7502-444E-A07C-F85E57D80C10}"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8451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C81AA-9889-4FC5-BC36-A42ABA55DCF9}"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294179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17989F-2C1D-4B74-B740-A2877FBE5350}" type="datetime1">
              <a:rPr lang="en-US" smtClean="0"/>
              <a:t>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2215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E3CDB6-39C7-470E-A406-1E9C450DFABD}"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18188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767A16-BAAB-49B8-AF91-74FDAEAA89DA}" type="datetime1">
              <a:rPr lang="en-US" smtClean="0"/>
              <a:t>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4968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C9360C-6CBB-4643-896A-1F64E8A73E84}" type="datetime1">
              <a:rPr lang="en-US" smtClean="0"/>
              <a:t>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139630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B245D-813F-41DD-803E-8683C658AF62}" type="datetime1">
              <a:rPr lang="en-US" smtClean="0"/>
              <a:t>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290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2D9C-5EB0-459D-828A-307928009EF0}"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93691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459510-F79E-4A42-AB4A-9B8E0060CEF0}" type="datetime1">
              <a:rPr lang="en-US" smtClean="0"/>
              <a:t>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0F468-36C2-4A31-ABC4-3235B7B5704F}" type="slidenum">
              <a:rPr lang="en-US" smtClean="0"/>
              <a:t>‹#›</a:t>
            </a:fld>
            <a:endParaRPr lang="en-US"/>
          </a:p>
        </p:txBody>
      </p:sp>
    </p:spTree>
    <p:extLst>
      <p:ext uri="{BB962C8B-B14F-4D97-AF65-F5344CB8AC3E}">
        <p14:creationId xmlns:p14="http://schemas.microsoft.com/office/powerpoint/2010/main" val="331485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AFB68-8B74-4942-A8F2-680518803AE5}" type="datetime1">
              <a:rPr lang="en-US" smtClean="0"/>
              <a:t>1/6/18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0F468-36C2-4A31-ABC4-3235B7B5704F}" type="slidenum">
              <a:rPr lang="en-US" smtClean="0"/>
              <a:t>‹#›</a:t>
            </a:fld>
            <a:endParaRPr lang="en-US"/>
          </a:p>
        </p:txBody>
      </p:sp>
    </p:spTree>
    <p:extLst>
      <p:ext uri="{BB962C8B-B14F-4D97-AF65-F5344CB8AC3E}">
        <p14:creationId xmlns:p14="http://schemas.microsoft.com/office/powerpoint/2010/main" val="118560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png"/><Relationship Id="rId5" Type="http://schemas.openxmlformats.org/officeDocument/2006/relationships/oleObject" Target="../embeddings/oleObject8.bin"/><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0.bin"/><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spcBef>
                <a:spcPct val="50000"/>
              </a:spcBef>
            </a:pPr>
            <a:r>
              <a:rPr lang="en-US" sz="3600" b="1" dirty="0">
                <a:solidFill>
                  <a:srgbClr val="000099"/>
                </a:solidFill>
                <a:latin typeface="Palatino Linotype" pitchFamily="18" charset="0"/>
                <a:ea typeface="Cambria Math" pitchFamily="18" charset="0"/>
              </a:rPr>
              <a:t>Lecture 17: Analysis of Variance</a:t>
            </a:r>
          </a:p>
        </p:txBody>
      </p:sp>
      <p:sp>
        <p:nvSpPr>
          <p:cNvPr id="3" name="Subtitle 2"/>
          <p:cNvSpPr>
            <a:spLocks noGrp="1"/>
          </p:cNvSpPr>
          <p:nvPr>
            <p:ph type="subTitle" idx="1"/>
          </p:nvPr>
        </p:nvSpPr>
        <p:spPr/>
        <p:txBody>
          <a:bodyPr>
            <a:normAutofit fontScale="92500" lnSpcReduction="20000"/>
          </a:bodyPr>
          <a:lstStyle/>
          <a:p>
            <a:r>
              <a:rPr lang="en-US" altLang="zh-Hans" sz="2800" dirty="0">
                <a:solidFill>
                  <a:srgbClr val="898989"/>
                </a:solidFill>
                <a:latin typeface="Garamond" pitchFamily="18" charset="0"/>
              </a:rPr>
              <a:t>Jibo</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He,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Ph.D.</a:t>
            </a:r>
          </a:p>
          <a:p>
            <a:r>
              <a:rPr lang="en-US" altLang="zh-Hans" sz="2800" dirty="0">
                <a:solidFill>
                  <a:srgbClr val="898989"/>
                </a:solidFill>
                <a:latin typeface="Garamond" pitchFamily="18" charset="0"/>
              </a:rPr>
              <a:t>Associate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Professor</a:t>
            </a:r>
          </a:p>
          <a:p>
            <a:r>
              <a:rPr lang="en-US" altLang="zh-Hans" sz="2800" dirty="0">
                <a:solidFill>
                  <a:srgbClr val="898989"/>
                </a:solidFill>
                <a:latin typeface="Garamond" pitchFamily="18" charset="0"/>
              </a:rPr>
              <a:t>Wichita</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State</a:t>
            </a:r>
            <a:r>
              <a:rPr lang="zh-Hans" altLang="en-US" sz="2800" dirty="0">
                <a:solidFill>
                  <a:srgbClr val="898989"/>
                </a:solidFill>
                <a:latin typeface="Garamond" pitchFamily="18" charset="0"/>
              </a:rPr>
              <a:t> </a:t>
            </a:r>
            <a:r>
              <a:rPr lang="en-US" altLang="zh-Hans" sz="2800" dirty="0">
                <a:solidFill>
                  <a:srgbClr val="898989"/>
                </a:solidFill>
                <a:latin typeface="Garamond" pitchFamily="18" charset="0"/>
              </a:rPr>
              <a:t>University</a:t>
            </a:r>
          </a:p>
          <a:p>
            <a:r>
              <a:rPr lang="en-US" altLang="zh-Hans" sz="2800">
                <a:solidFill>
                  <a:srgbClr val="898989"/>
                </a:solidFill>
                <a:latin typeface="Garamond" pitchFamily="18" charset="0"/>
              </a:rPr>
              <a:t>jibo.he@Wichita.edu</a:t>
            </a:r>
            <a:endParaRPr lang="en-US" altLang="zh-CN" sz="2000" dirty="0">
              <a:solidFill>
                <a:srgbClr val="898989"/>
              </a:solidFill>
              <a:latin typeface="Garamond"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1</a:t>
            </a:fld>
            <a:endParaRPr lang="en-US"/>
          </a:p>
        </p:txBody>
      </p:sp>
    </p:spTree>
    <p:extLst>
      <p:ext uri="{BB962C8B-B14F-4D97-AF65-F5344CB8AC3E}">
        <p14:creationId xmlns:p14="http://schemas.microsoft.com/office/powerpoint/2010/main" val="5665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Grand and group means</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145392"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71E0F468-36C2-4A31-ABC4-3235B7B5704F}" type="slidenum">
              <a:rPr lang="en-US" smtClean="0"/>
              <a:t>10</a:t>
            </a:fld>
            <a:endParaRPr lang="en-US"/>
          </a:p>
        </p:txBody>
      </p:sp>
    </p:spTree>
    <p:extLst>
      <p:ext uri="{BB962C8B-B14F-4D97-AF65-F5344CB8AC3E}">
        <p14:creationId xmlns:p14="http://schemas.microsoft.com/office/powerpoint/2010/main" val="900095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0" lvl="2" indent="-342900"/>
                <a:r>
                  <a:rPr lang="en-US" sz="2800" dirty="0">
                    <a:latin typeface="Palatino Linotype" pitchFamily="18" charset="0"/>
                    <a:ea typeface="Cambria Math" pitchFamily="18" charset="0"/>
                    <a:cs typeface="Times New Roman" pitchFamily="18" charset="0"/>
                  </a:rPr>
                  <a:t>Null hypothesis  (omnibus test)</a:t>
                </a:r>
              </a:p>
              <a:p>
                <a:pPr marL="800100" lvl="3" indent="-342900">
                  <a:buFont typeface="Arial" pitchFamily="34" charset="0"/>
                  <a:buChar char="•"/>
                </a:pP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1</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3</a:t>
                </a:r>
                <a:r>
                  <a:rPr lang="en-US" sz="2800" dirty="0">
                    <a:latin typeface="Palatino Linotype" pitchFamily="18" charset="0"/>
                    <a:ea typeface="Cambria Math" pitchFamily="18" charset="0"/>
                    <a:cs typeface="Times New Roman" pitchFamily="18" charset="0"/>
                  </a:rPr>
                  <a:t> = ….= </a:t>
                </a:r>
                <a:r>
                  <a:rPr lang="el-GR" sz="2800" dirty="0">
                    <a:latin typeface="Palatino Linotype" pitchFamily="18" charset="0"/>
                    <a:ea typeface="Cambria Math" pitchFamily="18" charset="0"/>
                    <a:cs typeface="Times New Roman" pitchFamily="18" charset="0"/>
                  </a:rPr>
                  <a:t>μ</a:t>
                </a:r>
                <a:r>
                  <a:rPr lang="en-US" sz="2800" baseline="-25000" dirty="0">
                    <a:latin typeface="Palatino Linotype" pitchFamily="18" charset="0"/>
                    <a:ea typeface="Cambria Math" pitchFamily="18" charset="0"/>
                    <a:cs typeface="Times New Roman" pitchFamily="18" charset="0"/>
                  </a:rPr>
                  <a:t>k</a:t>
                </a:r>
                <a:endParaRPr lang="en-US" sz="2800" b="1" baseline="-25000" dirty="0">
                  <a:solidFill>
                    <a:srgbClr val="0070C0"/>
                  </a:solidFill>
                  <a:latin typeface="Palatino Linotype" pitchFamily="18" charset="0"/>
                  <a:ea typeface="Cambria Math" pitchFamily="18" charset="0"/>
                  <a:cs typeface="Times New Roman" pitchFamily="18" charset="0"/>
                </a:endParaRPr>
              </a:p>
              <a:p>
                <a:pPr marL="342900" lvl="2" indent="-342900"/>
                <a:r>
                  <a:rPr lang="en-US" sz="2800" dirty="0">
                    <a:latin typeface="Palatino Linotype" pitchFamily="18" charset="0"/>
                    <a:ea typeface="Cambria Math" pitchFamily="18" charset="0"/>
                    <a:cs typeface="Times New Roman" pitchFamily="18" charset="0"/>
                  </a:rPr>
                  <a:t>Alternative hypothesis</a:t>
                </a:r>
              </a:p>
              <a:p>
                <a:pPr marL="800100" lvl="3" indent="-342900">
                  <a:buFont typeface="Arial" pitchFamily="34" charset="0"/>
                  <a:buChar char="•"/>
                </a:pPr>
                <a:r>
                  <a:rPr lang="en-US" sz="2800" dirty="0">
                    <a:latin typeface="Palatino Linotype" pitchFamily="18" charset="0"/>
                    <a:ea typeface="Cambria Math" pitchFamily="18" charset="0"/>
                    <a:cs typeface="Times New Roman" pitchFamily="18" charset="0"/>
                  </a:rPr>
                  <a:t>At least one </a:t>
                </a:r>
                <a:r>
                  <a:rPr lang="el-GR" sz="2800" dirty="0">
                    <a:latin typeface="Palatino Linotype" pitchFamily="18" charset="0"/>
                    <a:ea typeface="Cambria Math" pitchFamily="18" charset="0"/>
                    <a:cs typeface="Times New Roman" pitchFamily="18" charset="0"/>
                  </a:rPr>
                  <a:t>μ</a:t>
                </a:r>
                <a:r>
                  <a:rPr lang="en-US" sz="2800" dirty="0">
                    <a:latin typeface="Palatino Linotype" pitchFamily="18" charset="0"/>
                    <a:ea typeface="Cambria Math" pitchFamily="18" charset="0"/>
                    <a:cs typeface="Times New Roman" pitchFamily="18" charset="0"/>
                  </a:rPr>
                  <a:t> is different</a:t>
                </a:r>
              </a:p>
              <a:p>
                <a:r>
                  <a:rPr lang="en-US" sz="2800" dirty="0">
                    <a:latin typeface="Palatino Linotype" pitchFamily="18" charset="0"/>
                  </a:rPr>
                  <a:t>Test statistic</a:t>
                </a:r>
              </a:p>
              <a:p>
                <a:pPr lvl="1"/>
                <a:r>
                  <a:rPr lang="en-US" sz="2400" dirty="0">
                    <a:latin typeface="Palatino Linotype" pitchFamily="18" charset="0"/>
                  </a:rPr>
                  <a:t>F-ratio=</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𝐸𝑠𝑡𝑖𝑚𝑎𝑡𝑒</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𝑏𝑒𝑡𝑤𝑒𝑒𝑛</m:t>
                        </m:r>
                        <m:r>
                          <a:rPr lang="en-US" sz="2400" b="0" i="1" smtClean="0">
                            <a:latin typeface="Cambria Math"/>
                          </a:rPr>
                          <m:t> </m:t>
                        </m:r>
                        <m:r>
                          <a:rPr lang="en-US" sz="2400" b="0" i="1" smtClean="0">
                            <a:latin typeface="Cambria Math"/>
                          </a:rPr>
                          <m:t>𝑔𝑟𝑜𝑢𝑝</m:t>
                        </m:r>
                        <m:r>
                          <a:rPr lang="en-US" sz="2400" b="0" i="1" smtClean="0">
                            <a:latin typeface="Cambria Math"/>
                          </a:rPr>
                          <m:t> </m:t>
                        </m:r>
                        <m:r>
                          <a:rPr lang="en-US" sz="2400" b="0" i="1" smtClean="0">
                            <a:latin typeface="Cambria Math"/>
                          </a:rPr>
                          <m:t>𝑣𝑎𝑟𝑖𝑎𝑛𝑐𝑒</m:t>
                        </m:r>
                      </m:num>
                      <m:den>
                        <m:r>
                          <a:rPr lang="en-US" sz="2400" b="0" i="1" smtClean="0">
                            <a:latin typeface="Cambria Math"/>
                          </a:rPr>
                          <m:t>𝐸𝑠𝑡𝑖𝑚𝑎𝑡𝑒</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𝑤𝑖𝑡h𝑖𝑛</m:t>
                        </m:r>
                        <m:r>
                          <a:rPr lang="en-US" sz="2400" b="0" i="1" smtClean="0">
                            <a:latin typeface="Cambria Math"/>
                          </a:rPr>
                          <m:t> </m:t>
                        </m:r>
                        <m:r>
                          <a:rPr lang="en-US" sz="2400" b="0" i="1" smtClean="0">
                            <a:latin typeface="Cambria Math"/>
                          </a:rPr>
                          <m:t>𝑔𝑟𝑜𝑢𝑝</m:t>
                        </m:r>
                        <m:r>
                          <a:rPr lang="en-US" sz="2400" b="0" i="1" smtClean="0">
                            <a:latin typeface="Cambria Math"/>
                          </a:rPr>
                          <m:t> </m:t>
                        </m:r>
                        <m:r>
                          <a:rPr lang="en-US" sz="2400" b="0" i="1" smtClean="0">
                            <a:latin typeface="Cambria Math"/>
                          </a:rPr>
                          <m:t>𝑣𝑎𝑟𝑖𝑎𝑛𝑐𝑒</m:t>
                        </m:r>
                      </m:den>
                    </m:f>
                  </m:oMath>
                </a14:m>
                <a:endParaRPr lang="en-US" sz="2400" dirty="0">
                  <a:latin typeface="Palatino Linotype" pitchFamily="18" charset="0"/>
                </a:endParaRPr>
              </a:p>
              <a:p>
                <a:pPr lvl="1"/>
                <a:r>
                  <a:rPr lang="en-US" sz="2400" dirty="0">
                    <a:latin typeface="Palatino Linotype" pitchFamily="18" charset="0"/>
                  </a:rPr>
                  <a:t>Procedures</a:t>
                </a:r>
              </a:p>
              <a:p>
                <a:pPr lvl="2"/>
                <a:r>
                  <a:rPr lang="en-US" sz="2000" dirty="0">
                    <a:latin typeface="Palatino Linotype" pitchFamily="18" charset="0"/>
                  </a:rPr>
                  <a:t>Calculate “sum of squares”</a:t>
                </a:r>
              </a:p>
              <a:p>
                <a:pPr lvl="2"/>
                <a:r>
                  <a:rPr lang="en-US" sz="2000" dirty="0">
                    <a:latin typeface="Palatino Linotype" pitchFamily="18" charset="0"/>
                  </a:rPr>
                  <a:t>Convert sum of squares to estimates of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t="-1482" b="-13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1E0F468-36C2-4A31-ABC4-3235B7B5704F}" type="slidenum">
              <a:rPr lang="en-US" smtClean="0"/>
              <a:t>11</a:t>
            </a:fld>
            <a:endParaRPr lang="en-US"/>
          </a:p>
        </p:txBody>
      </p:sp>
    </p:spTree>
    <p:extLst>
      <p:ext uri="{BB962C8B-B14F-4D97-AF65-F5344CB8AC3E}">
        <p14:creationId xmlns:p14="http://schemas.microsoft.com/office/powerpoint/2010/main" val="284633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Within sum of squares SS</a:t>
            </a:r>
            <a:r>
              <a:rPr lang="en-US" b="1" baseline="-25000" dirty="0">
                <a:latin typeface="Palatino Linotype" pitchFamily="18" charset="0"/>
              </a:rPr>
              <a:t>W</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sample mean, squaring the deviations, adding the squared deviations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28063519"/>
              </p:ext>
            </p:extLst>
          </p:nvPr>
        </p:nvGraphicFramePr>
        <p:xfrm>
          <a:off x="2514600" y="2362200"/>
          <a:ext cx="3155950" cy="803275"/>
        </p:xfrm>
        <a:graphic>
          <a:graphicData uri="http://schemas.openxmlformats.org/presentationml/2006/ole">
            <mc:AlternateContent xmlns:mc="http://schemas.openxmlformats.org/markup-compatibility/2006">
              <mc:Choice xmlns:v="urn:schemas-microsoft-com:vml" Requires="v">
                <p:oleObj spid="_x0000_s2107" name="Equation" r:id="rId3" imgW="1396800" imgH="355320" progId="Equation.DSMT4">
                  <p:embed/>
                </p:oleObj>
              </mc:Choice>
              <mc:Fallback>
                <p:oleObj name="Equation" r:id="rId3" imgW="1396800" imgH="3553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31559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12</a:t>
            </a:fld>
            <a:endParaRPr lang="en-US"/>
          </a:p>
        </p:txBody>
      </p:sp>
    </p:spTree>
    <p:extLst>
      <p:ext uri="{BB962C8B-B14F-4D97-AF65-F5344CB8AC3E}">
        <p14:creationId xmlns:p14="http://schemas.microsoft.com/office/powerpoint/2010/main" val="326321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Between sum of squares </a:t>
            </a:r>
            <a:r>
              <a:rPr lang="en-US" b="1" dirty="0" err="1">
                <a:latin typeface="Palatino Linotype" pitchFamily="18" charset="0"/>
              </a:rPr>
              <a:t>SS</a:t>
            </a:r>
            <a:r>
              <a:rPr lang="en-US" b="1" baseline="-25000" dirty="0" err="1">
                <a:latin typeface="Palatino Linotype" pitchFamily="18" charset="0"/>
              </a:rPr>
              <a:t>B</a:t>
            </a:r>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sample mean from the grand mean, squaring the deviation, weighting the squared deviation for each sample, and summing across all the samples.</a:t>
            </a:r>
          </a:p>
          <a:p>
            <a:pPr lvl="1"/>
            <a:r>
              <a:rPr lang="en-US" sz="2400" dirty="0">
                <a:latin typeface="Palatino Linotype" pitchFamily="18" charset="0"/>
              </a:rPr>
              <a:t>Using the previous example, see the calculation on the board.</a:t>
            </a:r>
          </a:p>
          <a:p>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224514290"/>
              </p:ext>
            </p:extLst>
          </p:nvPr>
        </p:nvGraphicFramePr>
        <p:xfrm>
          <a:off x="2590800" y="2362200"/>
          <a:ext cx="2925762" cy="803275"/>
        </p:xfrm>
        <a:graphic>
          <a:graphicData uri="http://schemas.openxmlformats.org/presentationml/2006/ole">
            <mc:AlternateContent xmlns:mc="http://schemas.openxmlformats.org/markup-compatibility/2006">
              <mc:Choice xmlns:v="urn:schemas-microsoft-com:vml" Requires="v">
                <p:oleObj spid="_x0000_s3130" name="Equation" r:id="rId3" imgW="1295280" imgH="355320" progId="Equation.DSMT4">
                  <p:embed/>
                </p:oleObj>
              </mc:Choice>
              <mc:Fallback>
                <p:oleObj name="Equation" r:id="rId3" imgW="1295280" imgH="355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62200"/>
                        <a:ext cx="29257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13</a:t>
            </a:fld>
            <a:endParaRPr lang="en-US"/>
          </a:p>
        </p:txBody>
      </p:sp>
    </p:spTree>
    <p:extLst>
      <p:ext uri="{BB962C8B-B14F-4D97-AF65-F5344CB8AC3E}">
        <p14:creationId xmlns:p14="http://schemas.microsoft.com/office/powerpoint/2010/main" val="418327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Sum of squares</a:t>
            </a:r>
          </a:p>
        </p:txBody>
      </p:sp>
      <p:sp>
        <p:nvSpPr>
          <p:cNvPr id="3" name="Content Placeholder 2"/>
          <p:cNvSpPr>
            <a:spLocks noGrp="1"/>
          </p:cNvSpPr>
          <p:nvPr>
            <p:ph idx="1"/>
          </p:nvPr>
        </p:nvSpPr>
        <p:spPr/>
        <p:txBody>
          <a:bodyPr/>
          <a:lstStyle/>
          <a:p>
            <a:r>
              <a:rPr lang="en-US" b="1" dirty="0">
                <a:latin typeface="Palatino Linotype" pitchFamily="18" charset="0"/>
              </a:rPr>
              <a:t>Total sum of squares SS</a:t>
            </a:r>
            <a:r>
              <a:rPr lang="en-US" b="1" baseline="-25000" dirty="0">
                <a:latin typeface="Palatino Linotype" pitchFamily="18" charset="0"/>
              </a:rPr>
              <a:t>T</a:t>
            </a:r>
          </a:p>
          <a:p>
            <a:endParaRPr lang="en-US" b="1" baseline="-25000" dirty="0">
              <a:latin typeface="Palatino Linotype" pitchFamily="18" charset="0"/>
            </a:endParaRPr>
          </a:p>
          <a:p>
            <a:endParaRPr lang="en-US" b="1" baseline="-25000" dirty="0">
              <a:latin typeface="Palatino Linotype" pitchFamily="18" charset="0"/>
            </a:endParaRPr>
          </a:p>
          <a:p>
            <a:endParaRPr lang="en-US" b="1" baseline="-25000" dirty="0">
              <a:latin typeface="Palatino Linotype" pitchFamily="18" charset="0"/>
            </a:endParaRPr>
          </a:p>
          <a:p>
            <a:pPr lvl="1"/>
            <a:r>
              <a:rPr lang="en-US" sz="2400" dirty="0">
                <a:latin typeface="Palatino Linotype" pitchFamily="18" charset="0"/>
              </a:rPr>
              <a:t>Find the deviation of each score in a sample from the grand mean, squaring the deviation, and summing across all the scores in all samples.</a:t>
            </a:r>
          </a:p>
          <a:p>
            <a:pPr marL="457200" lvl="1" indent="0">
              <a:buNone/>
            </a:pPr>
            <a:r>
              <a:rPr lang="en-US" sz="2400" dirty="0">
                <a:latin typeface="Palatino Linotype" pitchFamily="18" charset="0"/>
              </a:rPr>
              <a:t>    SS</a:t>
            </a:r>
            <a:r>
              <a:rPr lang="en-US" sz="2400" baseline="-25000" dirty="0">
                <a:latin typeface="Palatino Linotype" pitchFamily="18" charset="0"/>
              </a:rPr>
              <a:t>T </a:t>
            </a:r>
            <a:r>
              <a:rPr lang="en-US" sz="2400" dirty="0">
                <a:latin typeface="Palatino Linotype" pitchFamily="18" charset="0"/>
              </a:rPr>
              <a:t>= SS</a:t>
            </a:r>
            <a:r>
              <a:rPr lang="en-US" sz="2400" baseline="-25000" dirty="0">
                <a:latin typeface="Palatino Linotype" pitchFamily="18" charset="0"/>
              </a:rPr>
              <a:t>B </a:t>
            </a:r>
            <a:r>
              <a:rPr lang="en-US" sz="2400" dirty="0">
                <a:latin typeface="Palatino Linotype" pitchFamily="18" charset="0"/>
              </a:rPr>
              <a:t>+ SS</a:t>
            </a:r>
            <a:r>
              <a:rPr lang="en-US" sz="2400" baseline="-25000" dirty="0">
                <a:latin typeface="Palatino Linotype" pitchFamily="18" charset="0"/>
              </a:rPr>
              <a:t>W</a:t>
            </a:r>
          </a:p>
          <a:p>
            <a:pPr marL="0" indent="0">
              <a:buNone/>
            </a:pPr>
            <a:endParaRPr lang="en-US" dirty="0">
              <a:latin typeface="Palatino Linotype" pitchFamily="18" charset="0"/>
            </a:endParaRPr>
          </a:p>
          <a:p>
            <a:endParaRPr lang="en-US" dirty="0">
              <a:latin typeface="Palatino Linotype"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2337989"/>
              </p:ext>
            </p:extLst>
          </p:nvPr>
        </p:nvGraphicFramePr>
        <p:xfrm>
          <a:off x="2547938" y="2362200"/>
          <a:ext cx="3011487" cy="803275"/>
        </p:xfrm>
        <a:graphic>
          <a:graphicData uri="http://schemas.openxmlformats.org/presentationml/2006/ole">
            <mc:AlternateContent xmlns:mc="http://schemas.openxmlformats.org/markup-compatibility/2006">
              <mc:Choice xmlns:v="urn:schemas-microsoft-com:vml" Requires="v">
                <p:oleObj spid="_x0000_s10278" name="Equation" r:id="rId3" imgW="1333440" imgH="355320" progId="Equation.DSMT4">
                  <p:embed/>
                </p:oleObj>
              </mc:Choice>
              <mc:Fallback>
                <p:oleObj name="Equation" r:id="rId3" imgW="1333440" imgH="355320" progId="Equation.DSMT4">
                  <p:embed/>
                  <p:pic>
                    <p:nvPicPr>
                      <p:cNvPr id="0" name=""/>
                      <p:cNvPicPr>
                        <a:picLocks noChangeAspect="1" noChangeArrowheads="1"/>
                      </p:cNvPicPr>
                      <p:nvPr/>
                    </p:nvPicPr>
                    <p:blipFill>
                      <a:blip r:embed="rId4"/>
                      <a:srcRect/>
                      <a:stretch>
                        <a:fillRect/>
                      </a:stretch>
                    </p:blipFill>
                    <p:spPr bwMode="auto">
                      <a:xfrm>
                        <a:off x="2547938" y="2362200"/>
                        <a:ext cx="301148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71E0F468-36C2-4A31-ABC4-3235B7B5704F}" type="slidenum">
              <a:rPr lang="en-US" smtClean="0"/>
              <a:t>14</a:t>
            </a:fld>
            <a:endParaRPr lang="en-US"/>
          </a:p>
        </p:txBody>
      </p:sp>
    </p:spTree>
    <p:extLst>
      <p:ext uri="{BB962C8B-B14F-4D97-AF65-F5344CB8AC3E}">
        <p14:creationId xmlns:p14="http://schemas.microsoft.com/office/powerpoint/2010/main" val="362858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sum of squares to estimates of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dirty="0">
                    <a:latin typeface="Palatino Linotype" pitchFamily="18" charset="0"/>
                  </a:rPr>
                  <a:t>Recall the definition of sample variance</a:t>
                </a:r>
              </a:p>
              <a:p>
                <a:endParaRPr lang="en-US" sz="2800" dirty="0">
                  <a:latin typeface="Palatino Linotype" pitchFamily="18" charset="0"/>
                </a:endParaRPr>
              </a:p>
              <a:p>
                <a:endParaRPr lang="en-US" sz="2800" dirty="0">
                  <a:latin typeface="Palatino Linotype" pitchFamily="18" charset="0"/>
                </a:endParaRPr>
              </a:p>
              <a:p>
                <a:endParaRPr lang="en-US" sz="2800" dirty="0">
                  <a:latin typeface="Palatino Linotype" pitchFamily="18" charset="0"/>
                </a:endParaRPr>
              </a:p>
              <a:p>
                <a:r>
                  <a:rPr lang="en-US" sz="2800" dirty="0">
                    <a:latin typeface="Palatino Linotype" pitchFamily="18" charset="0"/>
                  </a:rPr>
                  <a:t>Within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W</a:t>
                </a:r>
                <a:r>
                  <a:rPr lang="en-US" sz="2800" dirty="0">
                    <a:latin typeface="Palatino Linotype" pitchFamily="18" charset="0"/>
                  </a:rPr>
                  <a:t>)</a:t>
                </a:r>
              </a:p>
              <a:p>
                <a:pPr lvl="1"/>
                <a:r>
                  <a:rPr lang="en-US" sz="2400" b="1" dirty="0" err="1">
                    <a:latin typeface="Palatino Linotype" pitchFamily="18" charset="0"/>
                  </a:rPr>
                  <a:t>MS</a:t>
                </a:r>
                <a:r>
                  <a:rPr lang="en-US" sz="2400" b="1" baseline="-25000" dirty="0" err="1">
                    <a:latin typeface="Palatino Linotype" pitchFamily="18" charset="0"/>
                  </a:rPr>
                  <a:t>W</a:t>
                </a:r>
                <a:r>
                  <a:rPr lang="en-US" sz="2400" b="1" baseline="-25000" dirty="0">
                    <a:latin typeface="Palatino Linotype" pitchFamily="18" charset="0"/>
                  </a:rPr>
                  <a:t> </a:t>
                </a:r>
                <a:r>
                  <a:rPr lang="en-US" sz="2400" dirty="0">
                    <a:latin typeface="Palatino Linotype" pitchFamily="18" charset="0"/>
                  </a:rPr>
                  <a:t>=</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𝑊𝑖𝑡h𝑔𝑟𝑜𝑢𝑝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baseline="-25000" dirty="0" smtClean="0">
                            <a:latin typeface="Palatino Linotype" pitchFamily="18" charset="0"/>
                          </a:rPr>
                          <m:t>W</m:t>
                        </m:r>
                        <m:r>
                          <a:rPr lang="en-US" sz="2400" b="0" i="1" smtClean="0">
                            <a:latin typeface="Cambria Math"/>
                          </a:rPr>
                          <m:t>)</m:t>
                        </m:r>
                      </m:num>
                      <m:den>
                        <m:r>
                          <a:rPr lang="en-US" sz="2400" b="0" i="1" smtClean="0">
                            <a:latin typeface="Cambria Math"/>
                          </a:rPr>
                          <m:t>𝑊𝑖𝑡h𝑖𝑛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baseline="-25000" dirty="0" smtClean="0">
                            <a:latin typeface="Palatino Linotype" pitchFamily="18" charset="0"/>
                          </a:rPr>
                          <m:t>W</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w</a:t>
                </a:r>
                <a:r>
                  <a:rPr lang="en-US" dirty="0">
                    <a:latin typeface="Palatino Linotype" pitchFamily="18" charset="0"/>
                  </a:rPr>
                  <a:t>=</a:t>
                </a:r>
                <a:r>
                  <a:rPr lang="en-US" dirty="0" err="1">
                    <a:latin typeface="Palatino Linotype" pitchFamily="18" charset="0"/>
                  </a:rPr>
                  <a:t>n</a:t>
                </a:r>
                <a:r>
                  <a:rPr lang="en-US" baseline="-25000" dirty="0" err="1">
                    <a:latin typeface="Palatino Linotype" pitchFamily="18" charset="0"/>
                  </a:rPr>
                  <a:t>total</a:t>
                </a:r>
                <a:r>
                  <a:rPr lang="en-US" dirty="0">
                    <a:latin typeface="Palatino Linotype" pitchFamily="18" charset="0"/>
                  </a:rPr>
                  <a:t>-k=N-k</a:t>
                </a:r>
              </a:p>
              <a:p>
                <a:pPr lvl="1"/>
                <a:endParaRPr lang="en-US" sz="24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148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232665264"/>
              </p:ext>
            </p:extLst>
          </p:nvPr>
        </p:nvGraphicFramePr>
        <p:xfrm>
          <a:off x="2743200" y="2209800"/>
          <a:ext cx="2362200" cy="1349828"/>
        </p:xfrm>
        <a:graphic>
          <a:graphicData uri="http://schemas.openxmlformats.org/presentationml/2006/ole">
            <mc:AlternateContent xmlns:mc="http://schemas.openxmlformats.org/markup-compatibility/2006">
              <mc:Choice xmlns:v="urn:schemas-microsoft-com:vml" Requires="v">
                <p:oleObj spid="_x0000_s4151" name="Equation" r:id="rId5" imgW="1066680" imgH="609480" progId="Equation.DSMT4">
                  <p:embed/>
                </p:oleObj>
              </mc:Choice>
              <mc:Fallback>
                <p:oleObj name="Equation" r:id="rId5" imgW="1066680" imgH="609480" progId="Equation.DSMT4">
                  <p:embed/>
                  <p:pic>
                    <p:nvPicPr>
                      <p:cNvPr id="0" name=""/>
                      <p:cNvPicPr/>
                      <p:nvPr/>
                    </p:nvPicPr>
                    <p:blipFill>
                      <a:blip r:embed="rId6"/>
                      <a:stretch>
                        <a:fillRect/>
                      </a:stretch>
                    </p:blipFill>
                    <p:spPr>
                      <a:xfrm>
                        <a:off x="2743200" y="2209800"/>
                        <a:ext cx="2362200" cy="1349828"/>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15</a:t>
            </a:fld>
            <a:endParaRPr lang="en-US"/>
          </a:p>
        </p:txBody>
      </p:sp>
    </p:spTree>
    <p:extLst>
      <p:ext uri="{BB962C8B-B14F-4D97-AF65-F5344CB8AC3E}">
        <p14:creationId xmlns:p14="http://schemas.microsoft.com/office/powerpoint/2010/main" val="243711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800" dirty="0">
                    <a:latin typeface="Palatino Linotype" pitchFamily="18" charset="0"/>
                  </a:rPr>
                  <a:t>Between groups estimate of variance (denoted as mean square within, or </a:t>
                </a:r>
                <a:r>
                  <a:rPr lang="en-US" sz="2800" b="1" dirty="0" err="1">
                    <a:latin typeface="Palatino Linotype" pitchFamily="18" charset="0"/>
                  </a:rPr>
                  <a:t>MS</a:t>
                </a:r>
                <a:r>
                  <a:rPr lang="en-US" sz="2800" b="1" baseline="-25000" dirty="0" err="1">
                    <a:latin typeface="Palatino Linotype" pitchFamily="18" charset="0"/>
                  </a:rPr>
                  <a:t>B</a:t>
                </a:r>
                <a:r>
                  <a:rPr lang="en-US" sz="2800" dirty="0">
                    <a:latin typeface="Palatino Linotype" pitchFamily="18" charset="0"/>
                  </a:rPr>
                  <a:t>)</a:t>
                </a:r>
              </a:p>
              <a:p>
                <a:pPr lvl="1"/>
                <a:r>
                  <a:rPr lang="en-US" sz="2400" b="1" dirty="0">
                    <a:latin typeface="Palatino Linotype" pitchFamily="18" charset="0"/>
                  </a:rPr>
                  <a:t>MS</a:t>
                </a:r>
                <a:r>
                  <a:rPr lang="en-US" sz="2400" b="1" baseline="-25000" dirty="0" err="1">
                    <a:latin typeface="Palatino Linotype" pitchFamily="18" charset="0"/>
                  </a:rPr>
                  <a:t>B</a:t>
                </a:r>
                <a:r>
                  <a:rPr lang="en-US" sz="2400" b="1" baseline="-25000" dirty="0">
                    <a:latin typeface="Palatino Linotype" pitchFamily="18" charset="0"/>
                  </a:rPr>
                  <a:t> </a:t>
                </a:r>
                <a:r>
                  <a:rPr lang="en-US" sz="2400" dirty="0">
                    <a:latin typeface="Palatino Linotype" pitchFamily="18" charset="0"/>
                  </a:rPr>
                  <a:t>=</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m:t>
                        </m:r>
                        <m:r>
                          <a:rPr lang="en-US" sz="2400" b="0" i="1" smtClean="0">
                            <a:latin typeface="Cambria Math"/>
                          </a:rPr>
                          <m:t> </m:t>
                        </m:r>
                        <m:r>
                          <a:rPr lang="en-US" sz="2400" b="0" i="1" smtClean="0">
                            <a:latin typeface="Cambria Math"/>
                          </a:rPr>
                          <m:t>𝑠𝑢𝑚</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𝑠𝑞𝑢𝑎𝑟𝑒𝑠</m:t>
                        </m:r>
                        <m:r>
                          <a:rPr lang="en-US" sz="2400" b="0" i="1" smtClean="0">
                            <a:latin typeface="Cambria Math"/>
                          </a:rPr>
                          <m:t> (</m:t>
                        </m:r>
                        <m:r>
                          <m:rPr>
                            <m:nor/>
                          </m:rPr>
                          <a:rPr lang="en-US" sz="2400" b="1" i="0" dirty="0" smtClean="0">
                            <a:latin typeface="Palatino Linotype" pitchFamily="18" charset="0"/>
                          </a:rPr>
                          <m:t>S</m:t>
                        </m:r>
                        <m:r>
                          <m:rPr>
                            <m:nor/>
                          </m:rPr>
                          <a:rPr lang="en-US" sz="2400" b="1" dirty="0" smtClean="0">
                            <a:latin typeface="Palatino Linotype" pitchFamily="18" charset="0"/>
                          </a:rPr>
                          <m:t>S</m:t>
                        </m:r>
                        <m:r>
                          <m:rPr>
                            <m:nor/>
                          </m:rPr>
                          <a:rPr lang="en-US" sz="2400" b="1" i="0" baseline="-25000" dirty="0" smtClean="0">
                            <a:latin typeface="Palatino Linotype" pitchFamily="18" charset="0"/>
                          </a:rPr>
                          <m:t>B</m:t>
                        </m:r>
                        <m:r>
                          <a:rPr lang="en-US" sz="2400" b="0" i="1" smtClean="0">
                            <a:latin typeface="Cambria Math"/>
                          </a:rPr>
                          <m:t>)</m:t>
                        </m:r>
                      </m:num>
                      <m:den>
                        <m:r>
                          <a:rPr lang="en-US" sz="2400" b="0" i="1" smtClean="0">
                            <a:latin typeface="Cambria Math"/>
                          </a:rPr>
                          <m:t>𝐵𝑒𝑡𝑤𝑒𝑒𝑛</m:t>
                        </m:r>
                        <m:r>
                          <a:rPr lang="en-US" sz="2400" b="0" i="1" smtClean="0">
                            <a:latin typeface="Cambria Math"/>
                          </a:rPr>
                          <m:t> </m:t>
                        </m:r>
                        <m:r>
                          <a:rPr lang="en-US" sz="2400" b="0" i="1" smtClean="0">
                            <a:latin typeface="Cambria Math"/>
                          </a:rPr>
                          <m:t>𝑔𝑟𝑜𝑢𝑝𝑠</m:t>
                        </m:r>
                        <m:r>
                          <a:rPr lang="en-US" sz="2400" b="0" i="1" smtClean="0">
                            <a:latin typeface="Cambria Math"/>
                          </a:rPr>
                          <m:t> </m:t>
                        </m:r>
                        <m:r>
                          <a:rPr lang="en-US" sz="2400" b="0" i="1" smtClean="0">
                            <a:latin typeface="Cambria Math"/>
                          </a:rPr>
                          <m:t>𝑑𝑒𝑔𝑟𝑒𝑒𝑠</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𝑓𝑟𝑒𝑒𝑑𝑜𝑚</m:t>
                        </m:r>
                        <m:r>
                          <a:rPr lang="en-US" sz="2400" b="0" i="1" smtClean="0">
                            <a:latin typeface="Cambria Math"/>
                          </a:rPr>
                          <m:t>(</m:t>
                        </m:r>
                        <m:r>
                          <m:rPr>
                            <m:nor/>
                          </m:rPr>
                          <a:rPr lang="en-US" sz="2400" b="1" i="0" smtClean="0">
                            <a:latin typeface="Cambria Math"/>
                          </a:rPr>
                          <m:t>df</m:t>
                        </m:r>
                        <m:r>
                          <m:rPr>
                            <m:nor/>
                          </m:rPr>
                          <a:rPr lang="en-US" sz="2400" b="1" i="0" baseline="-25000" dirty="0" smtClean="0">
                            <a:latin typeface="Palatino Linotype" pitchFamily="18" charset="0"/>
                          </a:rPr>
                          <m:t>B</m:t>
                        </m:r>
                        <m:r>
                          <a:rPr lang="en-US" sz="2400" b="0" i="1" smtClean="0">
                            <a:latin typeface="Cambria Math"/>
                          </a:rPr>
                          <m:t>)</m:t>
                        </m:r>
                      </m:den>
                    </m:f>
                  </m:oMath>
                </a14:m>
                <a:endParaRPr lang="en-US" sz="2400" dirty="0">
                  <a:latin typeface="Palatino Linotype" pitchFamily="18" charset="0"/>
                </a:endParaRPr>
              </a:p>
              <a:p>
                <a:pPr lvl="1"/>
                <a:r>
                  <a:rPr lang="en-US" b="1" dirty="0" err="1">
                    <a:latin typeface="Palatino Linotype" pitchFamily="18" charset="0"/>
                  </a:rPr>
                  <a:t>df</a:t>
                </a:r>
                <a:r>
                  <a:rPr lang="en-US" b="1" baseline="-25000" dirty="0" err="1">
                    <a:latin typeface="Palatino Linotype" pitchFamily="18" charset="0"/>
                  </a:rPr>
                  <a:t>B</a:t>
                </a:r>
                <a:r>
                  <a:rPr lang="en-US" dirty="0">
                    <a:latin typeface="Palatino Linotype" pitchFamily="18" charset="0"/>
                  </a:rPr>
                  <a:t>=k-1</a:t>
                </a:r>
              </a:p>
              <a:p>
                <a:endParaRPr lang="en-US" sz="2800" dirty="0">
                  <a:latin typeface="Palatino Linotype" pitchFamily="18" charset="0"/>
                </a:endParaRPr>
              </a:p>
              <a:p>
                <a:r>
                  <a:rPr lang="en-US" sz="2800" dirty="0">
                    <a:latin typeface="Palatino Linotype" pitchFamily="18" charset="0"/>
                  </a:rPr>
                  <a:t>F-ratio=</a:t>
                </a:r>
              </a:p>
              <a:p>
                <a:endParaRPr lang="en-US" sz="2800" dirty="0">
                  <a:latin typeface="Palatino Linotype" pitchFamily="18" charset="0"/>
                </a:endParaRPr>
              </a:p>
              <a:p>
                <a:pPr lvl="1"/>
                <a:r>
                  <a:rPr lang="en-US" sz="2400" dirty="0">
                    <a:latin typeface="Palatino Linotype" pitchFamily="18" charset="0"/>
                  </a:rPr>
                  <a:t>The sampling distribution of the F-ratio is the F distribution</a:t>
                </a:r>
              </a:p>
              <a:p>
                <a:pPr marL="457200" lvl="1" indent="0">
                  <a:buNone/>
                </a:pPr>
                <a:endParaRPr lang="en-US" sz="2400" dirty="0">
                  <a:latin typeface="Palatino Linotype"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259" t="-2426" r="-222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235422668"/>
              </p:ext>
            </p:extLst>
          </p:nvPr>
        </p:nvGraphicFramePr>
        <p:xfrm>
          <a:off x="2133600" y="3810000"/>
          <a:ext cx="914400" cy="1036320"/>
        </p:xfrm>
        <a:graphic>
          <a:graphicData uri="http://schemas.openxmlformats.org/presentationml/2006/ole">
            <mc:AlternateContent xmlns:mc="http://schemas.openxmlformats.org/markup-compatibility/2006">
              <mc:Choice xmlns:v="urn:schemas-microsoft-com:vml" Requires="v">
                <p:oleObj spid="_x0000_s5172" name="Equation" r:id="rId5" imgW="380880" imgH="431640" progId="Equation.DSMT4">
                  <p:embed/>
                </p:oleObj>
              </mc:Choice>
              <mc:Fallback>
                <p:oleObj name="Equation" r:id="rId5" imgW="380880" imgH="431640" progId="Equation.DSMT4">
                  <p:embed/>
                  <p:pic>
                    <p:nvPicPr>
                      <p:cNvPr id="0" name=""/>
                      <p:cNvPicPr/>
                      <p:nvPr/>
                    </p:nvPicPr>
                    <p:blipFill>
                      <a:blip r:embed="rId6"/>
                      <a:stretch>
                        <a:fillRect/>
                      </a:stretch>
                    </p:blipFill>
                    <p:spPr>
                      <a:xfrm>
                        <a:off x="2133600" y="3810000"/>
                        <a:ext cx="914400" cy="103632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16</a:t>
            </a:fld>
            <a:endParaRPr lang="en-US"/>
          </a:p>
        </p:txBody>
      </p:sp>
    </p:spTree>
    <p:extLst>
      <p:ext uri="{BB962C8B-B14F-4D97-AF65-F5344CB8AC3E}">
        <p14:creationId xmlns:p14="http://schemas.microsoft.com/office/powerpoint/2010/main" val="310347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i="1" dirty="0">
                <a:solidFill>
                  <a:srgbClr val="000099"/>
                </a:solidFill>
                <a:latin typeface="Palatino Linotype" pitchFamily="18" charset="0"/>
              </a:rPr>
              <a:t>F</a:t>
            </a:r>
            <a:r>
              <a:rPr lang="en-US" sz="4800" b="1" dirty="0">
                <a:solidFill>
                  <a:srgbClr val="000099"/>
                </a:solidFill>
                <a:latin typeface="Palatino Linotype" pitchFamily="18" charset="0"/>
              </a:rPr>
              <a:t>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76800" y="1600200"/>
                <a:ext cx="4343400" cy="4724400"/>
              </a:xfrm>
            </p:spPr>
            <p:txBody>
              <a:bodyPr>
                <a:normAutofit/>
              </a:bodyPr>
              <a:lstStyle/>
              <a:p>
                <a:r>
                  <a:rPr lang="en-US" sz="2400" dirty="0">
                    <a:latin typeface="Palatino Linotype" pitchFamily="18" charset="0"/>
                  </a:rPr>
                  <a:t>F is named for “Fisher”, who developed the ANOVA.</a:t>
                </a:r>
              </a:p>
              <a:p>
                <a:r>
                  <a:rPr lang="en-US" sz="2400" dirty="0">
                    <a:latin typeface="Palatino Linotype" pitchFamily="18" charset="0"/>
                  </a:rPr>
                  <a:t>It has two parameters—numerator </a:t>
                </a:r>
                <a:r>
                  <a:rPr lang="en-US" sz="2400" dirty="0" err="1">
                    <a:latin typeface="Palatino Linotype" pitchFamily="18" charset="0"/>
                  </a:rPr>
                  <a:t>df</a:t>
                </a:r>
                <a:r>
                  <a:rPr lang="en-US" sz="2400" dirty="0">
                    <a:latin typeface="Palatino Linotype" pitchFamily="18" charset="0"/>
                  </a:rPr>
                  <a:t> (</a:t>
                </a:r>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a:rPr>
                          <m:t>ν</m:t>
                        </m:r>
                      </m:e>
                      <m:sub>
                        <m:r>
                          <a:rPr lang="en-US" sz="2400" b="0" i="1" smtClean="0">
                            <a:latin typeface="Cambria Math"/>
                          </a:rPr>
                          <m:t>1</m:t>
                        </m:r>
                      </m:sub>
                    </m:sSub>
                  </m:oMath>
                </a14:m>
                <a:r>
                  <a:rPr lang="en-US" sz="2400" dirty="0">
                    <a:latin typeface="Palatino Linotype" pitchFamily="18" charset="0"/>
                  </a:rPr>
                  <a:t>) and denominator </a:t>
                </a:r>
                <a:r>
                  <a:rPr lang="en-US" sz="2400" dirty="0" err="1">
                    <a:latin typeface="Palatino Linotype" pitchFamily="18" charset="0"/>
                  </a:rPr>
                  <a:t>df</a:t>
                </a:r>
                <a:r>
                  <a:rPr lang="en-US" sz="2400" dirty="0">
                    <a:latin typeface="Palatino Linotype" pitchFamily="18" charset="0"/>
                  </a:rPr>
                  <a:t> (</a:t>
                </a:r>
                <a14:m>
                  <m:oMath xmlns:m="http://schemas.openxmlformats.org/officeDocument/2006/math">
                    <m:sSub>
                      <m:sSubPr>
                        <m:ctrlPr>
                          <a:rPr lang="en-US" sz="2400" i="1" smtClean="0">
                            <a:latin typeface="Cambria Math" panose="02040503050406030204" pitchFamily="18" charset="0"/>
                          </a:rPr>
                        </m:ctrlPr>
                      </m:sSubPr>
                      <m:e>
                        <m:r>
                          <m:rPr>
                            <m:sty m:val="p"/>
                          </m:rPr>
                          <a:rPr lang="el-GR" sz="2400" i="1" smtClean="0">
                            <a:latin typeface="Cambria Math"/>
                          </a:rPr>
                          <m:t>ν</m:t>
                        </m:r>
                      </m:e>
                      <m:sub>
                        <m:r>
                          <a:rPr lang="en-US" sz="2400" b="0" i="1" smtClean="0">
                            <a:latin typeface="Cambria Math"/>
                          </a:rPr>
                          <m:t>2</m:t>
                        </m:r>
                      </m:sub>
                    </m:sSub>
                  </m:oMath>
                </a14:m>
                <a:r>
                  <a:rPr lang="en-US" sz="2400" dirty="0">
                    <a:latin typeface="Palatino Linotype" pitchFamily="18" charset="0"/>
                  </a:rPr>
                  <a:t>)</a:t>
                </a:r>
              </a:p>
              <a:p>
                <a:r>
                  <a:rPr lang="en-US" sz="2400" dirty="0">
                    <a:latin typeface="Palatino Linotype" pitchFamily="18" charset="0"/>
                  </a:rPr>
                  <a:t>F can go from 0 to infinity.</a:t>
                </a:r>
              </a:p>
              <a:p>
                <a:r>
                  <a:rPr lang="en-US" sz="2400" dirty="0">
                    <a:solidFill>
                      <a:srgbClr val="FF0000"/>
                    </a:solidFill>
                    <a:latin typeface="Palatino Linotype" pitchFamily="18" charset="0"/>
                  </a:rPr>
                  <a:t>The rejection region is always in the upper tail; but pay attention to the statistical hypothesis of ANOVA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76800" y="1600200"/>
                <a:ext cx="4343400" cy="4724400"/>
              </a:xfrm>
              <a:blipFill rotWithShape="1">
                <a:blip r:embed="rId4"/>
                <a:stretch>
                  <a:fillRect l="-1823" t="-1032" r="-2945" b="-2323"/>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081062886"/>
              </p:ext>
            </p:extLst>
          </p:nvPr>
        </p:nvGraphicFramePr>
        <p:xfrm>
          <a:off x="304800" y="1371600"/>
          <a:ext cx="4598080" cy="4786313"/>
        </p:xfrm>
        <a:graphic>
          <a:graphicData uri="http://schemas.openxmlformats.org/presentationml/2006/ole">
            <mc:AlternateContent xmlns:mc="http://schemas.openxmlformats.org/markup-compatibility/2006">
              <mc:Choice xmlns:v="urn:schemas-microsoft-com:vml" Requires="v">
                <p:oleObj spid="_x0000_s7215" name="Image" r:id="rId5" imgW="5769876" imgH="6007620" progId="">
                  <p:embed/>
                </p:oleObj>
              </mc:Choice>
              <mc:Fallback>
                <p:oleObj name="Image" r:id="rId5" imgW="5769876" imgH="60076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371600"/>
                        <a:ext cx="4598080" cy="4786313"/>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17</a:t>
            </a:fld>
            <a:endParaRPr lang="en-US">
              <a:latin typeface="Palatino Linotype" pitchFamily="18" charset="0"/>
            </a:endParaRPr>
          </a:p>
        </p:txBody>
      </p:sp>
    </p:spTree>
    <p:extLst>
      <p:ext uri="{BB962C8B-B14F-4D97-AF65-F5344CB8AC3E}">
        <p14:creationId xmlns:p14="http://schemas.microsoft.com/office/powerpoint/2010/main" val="260900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Garamond" pitchFamily="18" charset="0"/>
              </a:rPr>
              <a:t>The ANOVA Table</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635538906"/>
                  </p:ext>
                </p:extLst>
              </p:nvPr>
            </p:nvGraphicFramePr>
            <p:xfrm>
              <a:off x="457200" y="1600200"/>
              <a:ext cx="8229600" cy="2493836"/>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sz="2400" dirty="0">
                              <a:latin typeface="Garamond" pitchFamily="18" charset="0"/>
                            </a:rPr>
                            <a:t>Source</a:t>
                          </a:r>
                        </a:p>
                      </a:txBody>
                      <a:tcPr/>
                    </a:tc>
                    <a:tc>
                      <a:txBody>
                        <a:bodyPr/>
                        <a:lstStyle/>
                        <a:p>
                          <a:r>
                            <a:rPr lang="en-US" sz="2400" dirty="0">
                              <a:latin typeface="Garamond" pitchFamily="18" charset="0"/>
                            </a:rPr>
                            <a:t>Sum of Sq.</a:t>
                          </a:r>
                        </a:p>
                      </a:txBody>
                      <a:tcPr/>
                    </a:tc>
                    <a:tc>
                      <a:txBody>
                        <a:bodyPr/>
                        <a:lstStyle/>
                        <a:p>
                          <a:r>
                            <a:rPr lang="en-US" sz="2400" dirty="0" err="1">
                              <a:latin typeface="Garamond" pitchFamily="18" charset="0"/>
                            </a:rPr>
                            <a:t>Df</a:t>
                          </a:r>
                          <a:endParaRPr lang="en-US" sz="2400" dirty="0">
                            <a:latin typeface="Garamond" pitchFamily="18" charset="0"/>
                          </a:endParaRPr>
                        </a:p>
                      </a:txBody>
                      <a:tcPr/>
                    </a:tc>
                    <a:tc>
                      <a:txBody>
                        <a:bodyPr/>
                        <a:lstStyle/>
                        <a:p>
                          <a:r>
                            <a:rPr lang="en-US" sz="2400" dirty="0">
                              <a:latin typeface="Garamond" pitchFamily="18" charset="0"/>
                            </a:rPr>
                            <a:t>Mean Square</a:t>
                          </a:r>
                        </a:p>
                      </a:txBody>
                      <a:tcPr/>
                    </a:tc>
                    <a:tc>
                      <a:txBody>
                        <a:bodyPr/>
                        <a:lstStyle/>
                        <a:p>
                          <a:r>
                            <a:rPr lang="en-US" sz="2400" dirty="0">
                              <a:latin typeface="Garamond" pitchFamily="18" charset="0"/>
                            </a:rPr>
                            <a:t>F-stat</a:t>
                          </a:r>
                        </a:p>
                      </a:txBody>
                      <a:tcPr/>
                    </a:tc>
                    <a:extLst>
                      <a:ext uri="{0D108BD9-81ED-4DB2-BD59-A6C34878D82A}">
                        <a16:rowId xmlns:a16="http://schemas.microsoft.com/office/drawing/2014/main" val="10000"/>
                      </a:ext>
                    </a:extLst>
                  </a:tr>
                  <a:tr h="370840">
                    <a:tc>
                      <a:txBody>
                        <a:bodyPr/>
                        <a:lstStyle/>
                        <a:p>
                          <a:r>
                            <a:rPr lang="en-US" sz="2400" b="1" dirty="0">
                              <a:latin typeface="Garamond" pitchFamily="18" charset="0"/>
                            </a:rPr>
                            <a:t>Between</a:t>
                          </a:r>
                        </a:p>
                      </a:txBody>
                      <a:tcPr/>
                    </a:tc>
                    <a:tc>
                      <a:txBody>
                        <a:bodyPr/>
                        <a:lstStyle/>
                        <a:p>
                          <a:r>
                            <a:rPr lang="en-US" sz="2400" b="1" dirty="0">
                              <a:latin typeface="Garamond" pitchFamily="18" charset="0"/>
                            </a:rPr>
                            <a:t>SSB</a:t>
                          </a:r>
                        </a:p>
                      </a:txBody>
                      <a:tcPr/>
                    </a:tc>
                    <a:tc>
                      <a:txBody>
                        <a:bodyPr/>
                        <a:lstStyle/>
                        <a:p>
                          <a:r>
                            <a:rPr lang="en-US" sz="2400" b="1" dirty="0">
                              <a:latin typeface="Garamond" pitchFamily="18" charset="0"/>
                            </a:rPr>
                            <a:t>k-1</a:t>
                          </a:r>
                        </a:p>
                      </a:txBody>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𝑆𝑆</m:t>
                                    </m:r>
                                    <m:r>
                                      <a:rPr lang="en-US" b="0" i="1" baseline="-25000" smtClean="0">
                                        <a:latin typeface="Cambria Math"/>
                                      </a:rPr>
                                      <m:t>𝐵</m:t>
                                    </m:r>
                                  </m:num>
                                  <m:den>
                                    <m:r>
                                      <a:rPr lang="en-US" b="0" i="1" smtClean="0">
                                        <a:latin typeface="Cambria Math"/>
                                      </a:rPr>
                                      <m:t>𝑘</m:t>
                                    </m:r>
                                    <m:r>
                                      <a:rPr lang="en-US" b="0" i="1" smtClean="0">
                                        <a:latin typeface="Cambria Math"/>
                                      </a:rPr>
                                      <m:t>−1</m:t>
                                    </m:r>
                                  </m:den>
                                </m:f>
                              </m:oMath>
                            </m:oMathPara>
                          </a14:m>
                          <a:endParaRPr lang="en-US" dirty="0">
                            <a:latin typeface="Garamond" pitchFamily="18" charset="0"/>
                          </a:endParaRPr>
                        </a:p>
                      </a:txBody>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𝑀𝑆</m:t>
                                    </m:r>
                                    <m:r>
                                      <a:rPr lang="en-US" b="0" i="1" baseline="-25000" smtClean="0">
                                        <a:latin typeface="Cambria Math"/>
                                      </a:rPr>
                                      <m:t>𝐵</m:t>
                                    </m:r>
                                  </m:num>
                                  <m:den>
                                    <m:r>
                                      <a:rPr lang="en-US" b="0" i="1" smtClean="0">
                                        <a:latin typeface="Cambria Math"/>
                                      </a:rPr>
                                      <m:t>𝑀𝑆</m:t>
                                    </m:r>
                                    <m:r>
                                      <a:rPr lang="en-US" b="0" i="1" baseline="-25000" smtClean="0">
                                        <a:latin typeface="Cambria Math"/>
                                      </a:rPr>
                                      <m:t>𝑊</m:t>
                                    </m:r>
                                  </m:den>
                                </m:f>
                              </m:oMath>
                            </m:oMathPara>
                          </a14:m>
                          <a:endParaRPr lang="en-US" dirty="0">
                            <a:latin typeface="Garamond" pitchFamily="18" charset="0"/>
                          </a:endParaRPr>
                        </a:p>
                      </a:txBody>
                      <a:tcPr/>
                    </a:tc>
                    <a:extLst>
                      <a:ext uri="{0D108BD9-81ED-4DB2-BD59-A6C34878D82A}">
                        <a16:rowId xmlns:a16="http://schemas.microsoft.com/office/drawing/2014/main" val="10001"/>
                      </a:ext>
                    </a:extLst>
                  </a:tr>
                  <a:tr h="370840">
                    <a:tc>
                      <a:txBody>
                        <a:bodyPr/>
                        <a:lstStyle/>
                        <a:p>
                          <a:r>
                            <a:rPr lang="en-US" sz="2400" b="1" dirty="0">
                              <a:latin typeface="Garamond" pitchFamily="18" charset="0"/>
                            </a:rPr>
                            <a:t>Within</a:t>
                          </a:r>
                        </a:p>
                      </a:txBody>
                      <a:tcPr/>
                    </a:tc>
                    <a:tc>
                      <a:txBody>
                        <a:bodyPr/>
                        <a:lstStyle/>
                        <a:p>
                          <a:r>
                            <a:rPr lang="en-US" sz="2400" b="1" dirty="0">
                              <a:latin typeface="Garamond" pitchFamily="18" charset="0"/>
                            </a:rPr>
                            <a:t>SSW</a:t>
                          </a:r>
                        </a:p>
                      </a:txBody>
                      <a:tcPr/>
                    </a:tc>
                    <a:tc>
                      <a:txBody>
                        <a:bodyPr/>
                        <a:lstStyle/>
                        <a:p>
                          <a:r>
                            <a:rPr lang="en-US" sz="2400" b="1" dirty="0">
                              <a:latin typeface="Garamond" pitchFamily="18" charset="0"/>
                            </a:rPr>
                            <a:t>N-k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𝑆𝑆</m:t>
                                    </m:r>
                                    <m:r>
                                      <a:rPr lang="en-US" b="0" i="1" baseline="-25000" smtClean="0">
                                        <a:latin typeface="Cambria Math"/>
                                      </a:rPr>
                                      <m:t>𝑊</m:t>
                                    </m:r>
                                  </m:num>
                                  <m:den>
                                    <m:r>
                                      <a:rPr lang="en-US" b="0" i="1" smtClean="0">
                                        <a:latin typeface="Cambria Math"/>
                                      </a:rPr>
                                      <m:t>𝑁</m:t>
                                    </m:r>
                                    <m:r>
                                      <a:rPr lang="en-US" b="0" i="1" smtClean="0">
                                        <a:latin typeface="Cambria Math"/>
                                      </a:rPr>
                                      <m:t>−</m:t>
                                    </m:r>
                                    <m:r>
                                      <a:rPr lang="en-US" b="0" i="1" smtClean="0">
                                        <a:latin typeface="Cambria Math"/>
                                      </a:rPr>
                                      <m:t>𝑘</m:t>
                                    </m:r>
                                  </m:den>
                                </m:f>
                              </m:oMath>
                            </m:oMathPara>
                          </a14:m>
                          <a:endParaRPr lang="en-US" dirty="0">
                            <a:latin typeface="Garamond" pitchFamily="18" charset="0"/>
                          </a:endParaRPr>
                        </a:p>
                      </a:txBody>
                      <a:tcPr/>
                    </a:tc>
                    <a:tc>
                      <a:txBody>
                        <a:bodyPr/>
                        <a:lstStyle/>
                        <a:p>
                          <a:endParaRPr lang="en-US">
                            <a:latin typeface="Garamond" pitchFamily="18" charset="0"/>
                          </a:endParaRPr>
                        </a:p>
                      </a:txBody>
                      <a:tcPr/>
                    </a:tc>
                    <a:extLst>
                      <a:ext uri="{0D108BD9-81ED-4DB2-BD59-A6C34878D82A}">
                        <a16:rowId xmlns:a16="http://schemas.microsoft.com/office/drawing/2014/main" val="10002"/>
                      </a:ext>
                    </a:extLst>
                  </a:tr>
                  <a:tr h="370840">
                    <a:tc>
                      <a:txBody>
                        <a:bodyPr/>
                        <a:lstStyle/>
                        <a:p>
                          <a:r>
                            <a:rPr lang="en-US" sz="2400" b="1" dirty="0">
                              <a:latin typeface="Garamond" pitchFamily="18" charset="0"/>
                            </a:rPr>
                            <a:t>Total</a:t>
                          </a:r>
                        </a:p>
                      </a:txBody>
                      <a:tcPr/>
                    </a:tc>
                    <a:tc>
                      <a:txBody>
                        <a:bodyPr/>
                        <a:lstStyle/>
                        <a:p>
                          <a:r>
                            <a:rPr lang="en-US" sz="2400" b="1" dirty="0">
                              <a:latin typeface="Garamond" pitchFamily="18" charset="0"/>
                            </a:rPr>
                            <a:t>SST</a:t>
                          </a:r>
                        </a:p>
                      </a:txBody>
                      <a:tcPr/>
                    </a:tc>
                    <a:tc>
                      <a:txBody>
                        <a:bodyPr/>
                        <a:lstStyle/>
                        <a:p>
                          <a:r>
                            <a:rPr lang="en-US" sz="2400" b="1" dirty="0">
                              <a:latin typeface="Garamond" pitchFamily="18" charset="0"/>
                            </a:rPr>
                            <a:t>N-1</a:t>
                          </a: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extLst>
                      <a:ext uri="{0D108BD9-81ED-4DB2-BD59-A6C34878D82A}">
                        <a16:rowId xmlns:a16="http://schemas.microsoft.com/office/drawing/2014/main" val="10003"/>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635538906"/>
                  </p:ext>
                </p:extLst>
              </p:nvPr>
            </p:nvGraphicFramePr>
            <p:xfrm>
              <a:off x="457200" y="1600200"/>
              <a:ext cx="8229600" cy="2493836"/>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822960">
                    <a:tc>
                      <a:txBody>
                        <a:bodyPr/>
                        <a:lstStyle/>
                        <a:p>
                          <a:r>
                            <a:rPr lang="en-US" sz="2400" dirty="0" smtClean="0">
                              <a:latin typeface="Garamond" pitchFamily="18" charset="0"/>
                            </a:rPr>
                            <a:t>Source</a:t>
                          </a:r>
                          <a:endParaRPr lang="en-US" sz="2400" dirty="0">
                            <a:latin typeface="Garamond" pitchFamily="18" charset="0"/>
                          </a:endParaRPr>
                        </a:p>
                      </a:txBody>
                      <a:tcPr/>
                    </a:tc>
                    <a:tc>
                      <a:txBody>
                        <a:bodyPr/>
                        <a:lstStyle/>
                        <a:p>
                          <a:r>
                            <a:rPr lang="en-US" sz="2400" dirty="0" smtClean="0">
                              <a:latin typeface="Garamond" pitchFamily="18" charset="0"/>
                            </a:rPr>
                            <a:t>Sum of Sq.</a:t>
                          </a:r>
                          <a:endParaRPr lang="en-US" sz="2400" dirty="0">
                            <a:latin typeface="Garamond" pitchFamily="18" charset="0"/>
                          </a:endParaRPr>
                        </a:p>
                      </a:txBody>
                      <a:tcPr/>
                    </a:tc>
                    <a:tc>
                      <a:txBody>
                        <a:bodyPr/>
                        <a:lstStyle/>
                        <a:p>
                          <a:r>
                            <a:rPr lang="en-US" sz="2400" dirty="0" err="1" smtClean="0">
                              <a:latin typeface="Garamond" pitchFamily="18" charset="0"/>
                            </a:rPr>
                            <a:t>Df</a:t>
                          </a:r>
                          <a:endParaRPr lang="en-US" sz="2400" dirty="0">
                            <a:latin typeface="Garamond" pitchFamily="18" charset="0"/>
                          </a:endParaRPr>
                        </a:p>
                      </a:txBody>
                      <a:tcPr/>
                    </a:tc>
                    <a:tc>
                      <a:txBody>
                        <a:bodyPr/>
                        <a:lstStyle/>
                        <a:p>
                          <a:r>
                            <a:rPr lang="en-US" sz="2400" dirty="0" smtClean="0">
                              <a:latin typeface="Garamond" pitchFamily="18" charset="0"/>
                            </a:rPr>
                            <a:t>Mean Square</a:t>
                          </a:r>
                          <a:endParaRPr lang="en-US" sz="2400" dirty="0">
                            <a:latin typeface="Garamond" pitchFamily="18" charset="0"/>
                          </a:endParaRPr>
                        </a:p>
                      </a:txBody>
                      <a:tcPr/>
                    </a:tc>
                    <a:tc>
                      <a:txBody>
                        <a:bodyPr/>
                        <a:lstStyle/>
                        <a:p>
                          <a:r>
                            <a:rPr lang="en-US" sz="2400" dirty="0" smtClean="0">
                              <a:latin typeface="Garamond" pitchFamily="18" charset="0"/>
                            </a:rPr>
                            <a:t>F-stat</a:t>
                          </a:r>
                          <a:endParaRPr lang="en-US" sz="2400" dirty="0">
                            <a:latin typeface="Garamond" pitchFamily="18" charset="0"/>
                          </a:endParaRPr>
                        </a:p>
                      </a:txBody>
                      <a:tcPr/>
                    </a:tc>
                  </a:tr>
                  <a:tr h="606870">
                    <a:tc>
                      <a:txBody>
                        <a:bodyPr/>
                        <a:lstStyle/>
                        <a:p>
                          <a:r>
                            <a:rPr lang="en-US" sz="2400" b="1" dirty="0" smtClean="0">
                              <a:latin typeface="Garamond" pitchFamily="18" charset="0"/>
                            </a:rPr>
                            <a:t>Between</a:t>
                          </a:r>
                          <a:endParaRPr lang="en-US" sz="2400" b="1" dirty="0">
                            <a:latin typeface="Garamond" pitchFamily="18" charset="0"/>
                          </a:endParaRPr>
                        </a:p>
                      </a:txBody>
                      <a:tcPr/>
                    </a:tc>
                    <a:tc>
                      <a:txBody>
                        <a:bodyPr/>
                        <a:lstStyle/>
                        <a:p>
                          <a:r>
                            <a:rPr lang="en-US" sz="2400" b="1" dirty="0" smtClean="0">
                              <a:latin typeface="Garamond" pitchFamily="18" charset="0"/>
                            </a:rPr>
                            <a:t>SSB</a:t>
                          </a:r>
                          <a:endParaRPr lang="en-US" sz="2400" b="1" dirty="0">
                            <a:latin typeface="Garamond" pitchFamily="18" charset="0"/>
                          </a:endParaRPr>
                        </a:p>
                      </a:txBody>
                      <a:tcPr/>
                    </a:tc>
                    <a:tc>
                      <a:txBody>
                        <a:bodyPr/>
                        <a:lstStyle/>
                        <a:p>
                          <a:r>
                            <a:rPr lang="en-US" sz="2400" b="1" dirty="0" smtClean="0">
                              <a:latin typeface="Garamond" pitchFamily="18" charset="0"/>
                            </a:rPr>
                            <a:t>k-1</a:t>
                          </a:r>
                          <a:endParaRPr lang="en-US" sz="2400" b="1" dirty="0">
                            <a:latin typeface="Garamond" pitchFamily="18" charset="0"/>
                          </a:endParaRPr>
                        </a:p>
                      </a:txBody>
                      <a:tcPr/>
                    </a:tc>
                    <a:tc>
                      <a:txBody>
                        <a:bodyPr/>
                        <a:lstStyle/>
                        <a:p>
                          <a:endParaRPr lang="en-US"/>
                        </a:p>
                      </a:txBody>
                      <a:tcPr>
                        <a:blipFill rotWithShape="1">
                          <a:blip r:embed="rId2"/>
                          <a:stretch>
                            <a:fillRect l="-300000" t="-144444" r="-100000" b="-200000"/>
                          </a:stretch>
                        </a:blipFill>
                      </a:tcPr>
                    </a:tc>
                    <a:tc>
                      <a:txBody>
                        <a:bodyPr/>
                        <a:lstStyle/>
                        <a:p>
                          <a:endParaRPr lang="en-US"/>
                        </a:p>
                      </a:txBody>
                      <a:tcPr>
                        <a:blipFill rotWithShape="1">
                          <a:blip r:embed="rId2"/>
                          <a:stretch>
                            <a:fillRect l="-400000" t="-144444" b="-200000"/>
                          </a:stretch>
                        </a:blipFill>
                      </a:tcPr>
                    </a:tc>
                  </a:tr>
                  <a:tr h="606806">
                    <a:tc>
                      <a:txBody>
                        <a:bodyPr/>
                        <a:lstStyle/>
                        <a:p>
                          <a:r>
                            <a:rPr lang="en-US" sz="2400" b="1" dirty="0" smtClean="0">
                              <a:latin typeface="Garamond" pitchFamily="18" charset="0"/>
                            </a:rPr>
                            <a:t>Within</a:t>
                          </a:r>
                          <a:endParaRPr lang="en-US" sz="2400" b="1" dirty="0">
                            <a:latin typeface="Garamond" pitchFamily="18" charset="0"/>
                          </a:endParaRPr>
                        </a:p>
                      </a:txBody>
                      <a:tcPr/>
                    </a:tc>
                    <a:tc>
                      <a:txBody>
                        <a:bodyPr/>
                        <a:lstStyle/>
                        <a:p>
                          <a:r>
                            <a:rPr lang="en-US" sz="2400" b="1" dirty="0" smtClean="0">
                              <a:latin typeface="Garamond" pitchFamily="18" charset="0"/>
                            </a:rPr>
                            <a:t>SSW</a:t>
                          </a:r>
                          <a:endParaRPr lang="en-US" sz="2400" b="1" dirty="0">
                            <a:latin typeface="Garamond" pitchFamily="18" charset="0"/>
                          </a:endParaRPr>
                        </a:p>
                      </a:txBody>
                      <a:tcPr/>
                    </a:tc>
                    <a:tc>
                      <a:txBody>
                        <a:bodyPr/>
                        <a:lstStyle/>
                        <a:p>
                          <a:r>
                            <a:rPr lang="en-US" sz="2400" b="1" dirty="0" smtClean="0">
                              <a:latin typeface="Garamond" pitchFamily="18" charset="0"/>
                            </a:rPr>
                            <a:t>N-k</a:t>
                          </a:r>
                          <a:endParaRPr lang="en-US" sz="2400" b="1" dirty="0">
                            <a:latin typeface="Garamond" pitchFamily="18" charset="0"/>
                          </a:endParaRPr>
                        </a:p>
                      </a:txBody>
                      <a:tcPr/>
                    </a:tc>
                    <a:tc>
                      <a:txBody>
                        <a:bodyPr/>
                        <a:lstStyle/>
                        <a:p>
                          <a:endParaRPr lang="en-US"/>
                        </a:p>
                      </a:txBody>
                      <a:tcPr>
                        <a:blipFill rotWithShape="1">
                          <a:blip r:embed="rId2"/>
                          <a:stretch>
                            <a:fillRect l="-300000" t="-242000" r="-100000" b="-98000"/>
                          </a:stretch>
                        </a:blipFill>
                      </a:tcPr>
                    </a:tc>
                    <a:tc>
                      <a:txBody>
                        <a:bodyPr/>
                        <a:lstStyle/>
                        <a:p>
                          <a:endParaRPr lang="en-US">
                            <a:latin typeface="Garamond" pitchFamily="18" charset="0"/>
                          </a:endParaRPr>
                        </a:p>
                      </a:txBody>
                      <a:tcPr/>
                    </a:tc>
                  </a:tr>
                  <a:tr h="457200">
                    <a:tc>
                      <a:txBody>
                        <a:bodyPr/>
                        <a:lstStyle/>
                        <a:p>
                          <a:r>
                            <a:rPr lang="en-US" sz="2400" b="1" dirty="0" smtClean="0">
                              <a:latin typeface="Garamond" pitchFamily="18" charset="0"/>
                            </a:rPr>
                            <a:t>Total</a:t>
                          </a:r>
                          <a:endParaRPr lang="en-US" sz="2400" b="1" dirty="0">
                            <a:latin typeface="Garamond" pitchFamily="18" charset="0"/>
                          </a:endParaRPr>
                        </a:p>
                      </a:txBody>
                      <a:tcPr/>
                    </a:tc>
                    <a:tc>
                      <a:txBody>
                        <a:bodyPr/>
                        <a:lstStyle/>
                        <a:p>
                          <a:r>
                            <a:rPr lang="en-US" sz="2400" b="1" dirty="0" smtClean="0">
                              <a:latin typeface="Garamond" pitchFamily="18" charset="0"/>
                            </a:rPr>
                            <a:t>SST</a:t>
                          </a:r>
                          <a:endParaRPr lang="en-US" sz="2400" b="1" dirty="0">
                            <a:latin typeface="Garamond" pitchFamily="18" charset="0"/>
                          </a:endParaRPr>
                        </a:p>
                      </a:txBody>
                      <a:tcPr/>
                    </a:tc>
                    <a:tc>
                      <a:txBody>
                        <a:bodyPr/>
                        <a:lstStyle/>
                        <a:p>
                          <a:r>
                            <a:rPr lang="en-US" sz="2400" b="1" dirty="0" smtClean="0">
                              <a:latin typeface="Garamond" pitchFamily="18" charset="0"/>
                            </a:rPr>
                            <a:t>N-1</a:t>
                          </a:r>
                          <a:endParaRPr lang="en-US" sz="2400" b="1" dirty="0">
                            <a:latin typeface="Garamond" pitchFamily="18" charset="0"/>
                          </a:endParaRPr>
                        </a:p>
                      </a:txBody>
                      <a:tcPr/>
                    </a:tc>
                    <a:tc>
                      <a:txBody>
                        <a:bodyPr/>
                        <a:lstStyle/>
                        <a:p>
                          <a:endParaRPr lang="en-US" dirty="0">
                            <a:latin typeface="Garamond" pitchFamily="18" charset="0"/>
                          </a:endParaRPr>
                        </a:p>
                      </a:txBody>
                      <a:tcPr/>
                    </a:tc>
                    <a:tc>
                      <a:txBody>
                        <a:bodyPr/>
                        <a:lstStyle/>
                        <a:p>
                          <a:endParaRPr lang="en-US" dirty="0">
                            <a:latin typeface="Garamond" pitchFamily="18" charset="0"/>
                          </a:endParaRPr>
                        </a:p>
                      </a:txBody>
                      <a:tcPr/>
                    </a:tc>
                  </a:tr>
                </a:tbl>
              </a:graphicData>
            </a:graphic>
          </p:graphicFrame>
        </mc:Fallback>
      </mc:AlternateContent>
      <p:sp>
        <p:nvSpPr>
          <p:cNvPr id="3" name="Slide Number Placeholder 2"/>
          <p:cNvSpPr>
            <a:spLocks noGrp="1"/>
          </p:cNvSpPr>
          <p:nvPr>
            <p:ph type="sldNum" sz="quarter" idx="12"/>
          </p:nvPr>
        </p:nvSpPr>
        <p:spPr/>
        <p:txBody>
          <a:bodyPr/>
          <a:lstStyle/>
          <a:p>
            <a:fld id="{9BF08E50-6CC6-4A91-911D-ECC366F28EE7}" type="slidenum">
              <a:rPr lang="en-US" smtClean="0"/>
              <a:t>18</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343400"/>
            <a:ext cx="847725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06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Another example</a:t>
            </a:r>
          </a:p>
        </p:txBody>
      </p:sp>
      <p:sp>
        <p:nvSpPr>
          <p:cNvPr id="3" name="Subtitle 2"/>
          <p:cNvSpPr>
            <a:spLocks noGrp="1"/>
          </p:cNvSpPr>
          <p:nvPr>
            <p:ph idx="1"/>
          </p:nvPr>
        </p:nvSpPr>
        <p:spPr>
          <a:xfrm>
            <a:off x="457200" y="1600200"/>
            <a:ext cx="8229600" cy="5029200"/>
          </a:xfrm>
        </p:spPr>
        <p:txBody>
          <a:bodyPr>
            <a:normAutofit/>
          </a:bodyPr>
          <a:lstStyle/>
          <a:p>
            <a:pPr>
              <a:buNone/>
            </a:pPr>
            <a:r>
              <a:rPr lang="en-US" sz="2000" dirty="0">
                <a:latin typeface="Palatino Linotype" pitchFamily="18" charset="0"/>
                <a:ea typeface="Cambria Math" pitchFamily="18" charset="0"/>
              </a:rPr>
              <a:t>	</a:t>
            </a:r>
            <a:r>
              <a:rPr lang="en-US" sz="2000" dirty="0" err="1">
                <a:latin typeface="Palatino Linotype" pitchFamily="18" charset="0"/>
                <a:ea typeface="Cambria Math" pitchFamily="18" charset="0"/>
                <a:cs typeface="Times New Roman" pitchFamily="18" charset="0"/>
              </a:rPr>
              <a:t>Craik</a:t>
            </a:r>
            <a:r>
              <a:rPr lang="en-US" sz="2000" dirty="0">
                <a:latin typeface="Palatino Linotype" pitchFamily="18" charset="0"/>
                <a:ea typeface="Cambria Math" pitchFamily="18" charset="0"/>
                <a:cs typeface="Times New Roman" pitchFamily="18" charset="0"/>
              </a:rPr>
              <a:t> and Lockhart (1972) proposed as a model of memory that the degree to which verbal material is remembered by the subject is a function of the degree to which it was processed when it was initially presented.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(1974) was interested in testing this model and seeing if it accounted for reported differences between young and old subjects in their ability to recall verbal material.</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a:t>
            </a:r>
            <a:r>
              <a:rPr lang="en-US" sz="2000" dirty="0" err="1">
                <a:latin typeface="Palatino Linotype" pitchFamily="18" charset="0"/>
                <a:ea typeface="Cambria Math" pitchFamily="18" charset="0"/>
                <a:cs typeface="Times New Roman" pitchFamily="18" charset="0"/>
              </a:rPr>
              <a:t>Eysenck</a:t>
            </a:r>
            <a:r>
              <a:rPr lang="en-US" sz="2000" dirty="0">
                <a:latin typeface="Palatino Linotype" pitchFamily="18" charset="0"/>
                <a:ea typeface="Cambria Math" pitchFamily="18" charset="0"/>
                <a:cs typeface="Times New Roman" pitchFamily="18" charset="0"/>
              </a:rPr>
              <a:t> randomly assigned 50 subjects between the ages of 55 and 65 to one of </a:t>
            </a:r>
            <a:r>
              <a:rPr lang="en-US" sz="2000" dirty="0">
                <a:solidFill>
                  <a:srgbClr val="FF0000"/>
                </a:solidFill>
                <a:latin typeface="Palatino Linotype" pitchFamily="18" charset="0"/>
                <a:ea typeface="Cambria Math" pitchFamily="18" charset="0"/>
                <a:cs typeface="Times New Roman" pitchFamily="18" charset="0"/>
              </a:rPr>
              <a:t>five</a:t>
            </a:r>
            <a:r>
              <a:rPr lang="en-US" sz="2000" dirty="0">
                <a:latin typeface="Palatino Linotype" pitchFamily="18" charset="0"/>
                <a:ea typeface="Cambria Math" pitchFamily="18" charset="0"/>
                <a:cs typeface="Times New Roman" pitchFamily="18" charset="0"/>
              </a:rPr>
              <a:t> groups – </a:t>
            </a:r>
            <a:r>
              <a:rPr lang="en-US" sz="2000" dirty="0">
                <a:solidFill>
                  <a:srgbClr val="FF0000"/>
                </a:solidFill>
                <a:latin typeface="Palatino Linotype" pitchFamily="18" charset="0"/>
                <a:ea typeface="Cambria Math" pitchFamily="18" charset="0"/>
                <a:cs typeface="Times New Roman" pitchFamily="18" charset="0"/>
              </a:rPr>
              <a:t>four incidental learning groups and one intentional-learning group</a:t>
            </a:r>
            <a:r>
              <a:rPr lang="en-US" sz="2000" dirty="0">
                <a:latin typeface="Palatino Linotype" pitchFamily="18" charset="0"/>
                <a:ea typeface="Cambria Math" pitchFamily="18" charset="0"/>
                <a:cs typeface="Times New Roman" pitchFamily="18" charset="0"/>
              </a:rPr>
              <a:t>. (Incidental learning is learning when the participant does not know the material needs to be recalled later.)</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	The data correspond to the number of words recalled.</a:t>
            </a:r>
          </a:p>
          <a:p>
            <a:pPr>
              <a:buNone/>
            </a:pPr>
            <a:r>
              <a:rPr lang="en-US" sz="2000" dirty="0">
                <a:latin typeface="Palatino Linotype" pitchFamily="18" charset="0"/>
                <a:ea typeface="Cambria Math" pitchFamily="18" charset="0"/>
                <a:cs typeface="Times New Roman" pitchFamily="18" charset="0"/>
              </a:rPr>
              <a:t>	There were 10 people per condition.</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19</a:t>
            </a:fld>
            <a:endParaRPr lang="en-US">
              <a:latin typeface="Palatino Linotype" pitchFamily="18" charset="0"/>
            </a:endParaRPr>
          </a:p>
        </p:txBody>
      </p:sp>
    </p:spTree>
    <p:extLst>
      <p:ext uri="{BB962C8B-B14F-4D97-AF65-F5344CB8AC3E}">
        <p14:creationId xmlns:p14="http://schemas.microsoft.com/office/powerpoint/2010/main" val="4046187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5400" b="1" dirty="0">
                <a:solidFill>
                  <a:srgbClr val="000099"/>
                </a:solidFill>
                <a:latin typeface="Palatino Linotype" pitchFamily="18" charset="0"/>
              </a:rPr>
              <a:t>ANOVA</a:t>
            </a:r>
            <a:endParaRPr lang="en-US" sz="5400" dirty="0">
              <a:latin typeface="Palatino Linotype" pitchFamily="18" charset="0"/>
            </a:endParaRPr>
          </a:p>
        </p:txBody>
      </p:sp>
      <p:sp>
        <p:nvSpPr>
          <p:cNvPr id="3" name="Content Placeholder 2"/>
          <p:cNvSpPr>
            <a:spLocks noGrp="1"/>
          </p:cNvSpPr>
          <p:nvPr>
            <p:ph idx="1"/>
          </p:nvPr>
        </p:nvSpPr>
        <p:spPr/>
        <p:txBody>
          <a:bodyPr>
            <a:normAutofit lnSpcReduction="10000"/>
          </a:bodyPr>
          <a:lstStyle/>
          <a:p>
            <a:r>
              <a:rPr lang="en-US" dirty="0">
                <a:solidFill>
                  <a:srgbClr val="FF0000"/>
                </a:solidFill>
                <a:latin typeface="Palatino Linotype" pitchFamily="18" charset="0"/>
              </a:rPr>
              <a:t>An</a:t>
            </a:r>
            <a:r>
              <a:rPr lang="en-US" dirty="0">
                <a:latin typeface="Palatino Linotype" pitchFamily="18" charset="0"/>
              </a:rPr>
              <a:t>alysis </a:t>
            </a:r>
            <a:r>
              <a:rPr lang="en-US" dirty="0">
                <a:solidFill>
                  <a:srgbClr val="FF0000"/>
                </a:solidFill>
                <a:latin typeface="Palatino Linotype" pitchFamily="18" charset="0"/>
              </a:rPr>
              <a:t>O</a:t>
            </a:r>
            <a:r>
              <a:rPr lang="en-US" dirty="0">
                <a:latin typeface="Palatino Linotype" pitchFamily="18" charset="0"/>
              </a:rPr>
              <a:t>f </a:t>
            </a:r>
            <a:r>
              <a:rPr lang="en-US" dirty="0">
                <a:solidFill>
                  <a:srgbClr val="FF0000"/>
                </a:solidFill>
                <a:latin typeface="Palatino Linotype" pitchFamily="18" charset="0"/>
              </a:rPr>
              <a:t>Va</a:t>
            </a:r>
            <a:r>
              <a:rPr lang="en-US" dirty="0">
                <a:latin typeface="Palatino Linotype" pitchFamily="18" charset="0"/>
              </a:rPr>
              <a:t>riance (ANOVA)</a:t>
            </a:r>
          </a:p>
          <a:p>
            <a:r>
              <a:rPr lang="en-US" dirty="0">
                <a:latin typeface="Palatino Linotype" pitchFamily="18" charset="0"/>
              </a:rPr>
              <a:t>Generalization of </a:t>
            </a:r>
            <a:r>
              <a:rPr lang="en-US" i="1" dirty="0">
                <a:latin typeface="Palatino Linotype" pitchFamily="18" charset="0"/>
              </a:rPr>
              <a:t>t</a:t>
            </a:r>
            <a:r>
              <a:rPr lang="en-US" dirty="0">
                <a:latin typeface="Palatino Linotype" pitchFamily="18" charset="0"/>
              </a:rPr>
              <a:t> Test to independent variables with 2+ categories</a:t>
            </a:r>
          </a:p>
          <a:p>
            <a:pPr lvl="1"/>
            <a:r>
              <a:rPr lang="en-US" dirty="0">
                <a:latin typeface="Palatino Linotype" pitchFamily="18" charset="0"/>
              </a:rPr>
              <a:t>A family of statistical models that examine differences between groups using variance components</a:t>
            </a:r>
          </a:p>
          <a:p>
            <a:pPr lvl="1"/>
            <a:r>
              <a:rPr lang="en-US" dirty="0">
                <a:latin typeface="Palatino Linotype" pitchFamily="18" charset="0"/>
              </a:rPr>
              <a:t>Today, we will learn “one-way ANOVA”.</a:t>
            </a:r>
          </a:p>
          <a:p>
            <a:pPr lvl="2"/>
            <a:r>
              <a:rPr lang="ja-JP" altLang="en-US" dirty="0">
                <a:latin typeface="Palatino Linotype" pitchFamily="18" charset="0"/>
              </a:rPr>
              <a:t>“</a:t>
            </a:r>
            <a:r>
              <a:rPr lang="en-US" altLang="ja-JP" dirty="0">
                <a:latin typeface="Palatino Linotype" pitchFamily="18" charset="0"/>
              </a:rPr>
              <a:t>One-way</a:t>
            </a:r>
            <a:r>
              <a:rPr lang="ja-JP" altLang="en-US" dirty="0">
                <a:latin typeface="Palatino Linotype" pitchFamily="18" charset="0"/>
              </a:rPr>
              <a:t>”</a:t>
            </a:r>
            <a:r>
              <a:rPr lang="en-US" altLang="ja-JP" dirty="0">
                <a:latin typeface="Palatino Linotype" pitchFamily="18" charset="0"/>
              </a:rPr>
              <a:t> refers to one factor.</a:t>
            </a:r>
          </a:p>
          <a:p>
            <a:pPr lvl="2"/>
            <a:r>
              <a:rPr lang="en-US" u="sng" dirty="0">
                <a:latin typeface="Palatino Linotype" pitchFamily="18" charset="0"/>
              </a:rPr>
              <a:t>Factor</a:t>
            </a:r>
            <a:r>
              <a:rPr lang="en-US" dirty="0">
                <a:latin typeface="Palatino Linotype" pitchFamily="18" charset="0"/>
              </a:rPr>
              <a:t> = a categorical variable that distinguishes the groups. </a:t>
            </a:r>
          </a:p>
          <a:p>
            <a:pPr lvl="1"/>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9BF08E50-6CC6-4A91-911D-ECC366F28EE7}" type="slidenum">
              <a:rPr lang="en-US" smtClean="0"/>
              <a:t>2</a:t>
            </a:fld>
            <a:endParaRPr lang="en-US"/>
          </a:p>
        </p:txBody>
      </p:sp>
    </p:spTree>
    <p:extLst>
      <p:ext uri="{BB962C8B-B14F-4D97-AF65-F5344CB8AC3E}">
        <p14:creationId xmlns:p14="http://schemas.microsoft.com/office/powerpoint/2010/main" val="2638762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000099"/>
                </a:solidFill>
                <a:latin typeface="Palatino Linotype" pitchFamily="18" charset="0"/>
              </a:rPr>
              <a:t>Data description</a:t>
            </a:r>
          </a:p>
        </p:txBody>
      </p:sp>
      <p:sp>
        <p:nvSpPr>
          <p:cNvPr id="3" name="Subtitle 2"/>
          <p:cNvSpPr>
            <a:spLocks noGrp="1"/>
          </p:cNvSpPr>
          <p:nvPr>
            <p:ph idx="1"/>
          </p:nvPr>
        </p:nvSpPr>
        <p:spPr>
          <a:xfrm>
            <a:off x="457200" y="1600200"/>
            <a:ext cx="8229600" cy="5029200"/>
          </a:xfrm>
        </p:spPr>
        <p:txBody>
          <a:bodyPr>
            <a:normAutofit lnSpcReduction="10000"/>
          </a:bodyPr>
          <a:lstStyle/>
          <a:p>
            <a:pPr>
              <a:buNone/>
            </a:pPr>
            <a:r>
              <a:rPr lang="en-US" sz="2000" u="sng" dirty="0">
                <a:latin typeface="Palatino Linotype" pitchFamily="18" charset="0"/>
                <a:ea typeface="Cambria Math" pitchFamily="18" charset="0"/>
                <a:cs typeface="Times New Roman" pitchFamily="18" charset="0"/>
              </a:rPr>
              <a:t>Groups and the instructions given to the participants:</a:t>
            </a:r>
          </a:p>
          <a:p>
            <a:pPr>
              <a:buNone/>
            </a:pPr>
            <a:r>
              <a:rPr lang="en-US" sz="2000" dirty="0">
                <a:latin typeface="Palatino Linotype" pitchFamily="18" charset="0"/>
                <a:ea typeface="Cambria Math" pitchFamily="18" charset="0"/>
                <a:cs typeface="Times New Roman" pitchFamily="18" charset="0"/>
              </a:rPr>
              <a:t>Counting: Read a list of words and count the number of letters per word.</a:t>
            </a:r>
          </a:p>
          <a:p>
            <a:pPr>
              <a:buNone/>
            </a:pPr>
            <a:r>
              <a:rPr lang="en-US" sz="2000" dirty="0">
                <a:latin typeface="Palatino Linotype" pitchFamily="18" charset="0"/>
                <a:ea typeface="Cambria Math" pitchFamily="18" charset="0"/>
                <a:cs typeface="Times New Roman" pitchFamily="18" charset="0"/>
              </a:rPr>
              <a:t>Rhyming: Read each word and think of words that rhyme with the word.</a:t>
            </a:r>
          </a:p>
          <a:p>
            <a:pPr>
              <a:buNone/>
            </a:pPr>
            <a:r>
              <a:rPr lang="en-US" sz="2000" dirty="0">
                <a:latin typeface="Palatino Linotype" pitchFamily="18" charset="0"/>
                <a:ea typeface="Cambria Math" pitchFamily="18" charset="0"/>
                <a:cs typeface="Times New Roman" pitchFamily="18" charset="0"/>
              </a:rPr>
              <a:t>Adjective: For each word choose an adjective that would modify the word. </a:t>
            </a:r>
          </a:p>
          <a:p>
            <a:pPr>
              <a:buNone/>
            </a:pPr>
            <a:r>
              <a:rPr lang="en-US" sz="2000" dirty="0">
                <a:latin typeface="Palatino Linotype" pitchFamily="18" charset="0"/>
                <a:ea typeface="Cambria Math" pitchFamily="18" charset="0"/>
                <a:cs typeface="Times New Roman" pitchFamily="18" charset="0"/>
              </a:rPr>
              <a:t>Imagery: Form vivid visual images of each word.</a:t>
            </a:r>
          </a:p>
          <a:p>
            <a:pPr>
              <a:buNone/>
            </a:pPr>
            <a:r>
              <a:rPr lang="en-US" sz="2000" dirty="0">
                <a:latin typeface="Palatino Linotype" pitchFamily="18" charset="0"/>
                <a:ea typeface="Cambria Math" pitchFamily="18" charset="0"/>
                <a:cs typeface="Times New Roman" pitchFamily="18" charset="0"/>
              </a:rPr>
              <a:t>Intentional: Read the 27 words and try to memorize each of them.</a:t>
            </a:r>
          </a:p>
          <a:p>
            <a:pPr>
              <a:buNone/>
            </a:pPr>
            <a:endParaRPr lang="en-US" sz="2000" dirty="0">
              <a:latin typeface="Palatino Linotype" pitchFamily="18" charset="0"/>
              <a:ea typeface="Cambria Math" pitchFamily="18" charset="0"/>
              <a:cs typeface="Times New Roman" pitchFamily="18" charset="0"/>
            </a:endParaRPr>
          </a:p>
          <a:p>
            <a:pPr>
              <a:buNone/>
            </a:pPr>
            <a:r>
              <a:rPr lang="en-US" sz="2000" dirty="0">
                <a:latin typeface="Palatino Linotype" pitchFamily="18" charset="0"/>
                <a:ea typeface="Cambria Math" pitchFamily="18" charset="0"/>
                <a:cs typeface="Times New Roman" pitchFamily="18" charset="0"/>
              </a:rPr>
              <a:t>Counting: 	9, 8, 6, 8, 10, 4, 6, 5, 7, 7</a:t>
            </a:r>
          </a:p>
          <a:p>
            <a:pPr>
              <a:buNone/>
            </a:pPr>
            <a:r>
              <a:rPr lang="en-US" sz="2000" dirty="0">
                <a:latin typeface="Palatino Linotype" pitchFamily="18" charset="0"/>
                <a:ea typeface="Cambria Math" pitchFamily="18" charset="0"/>
                <a:cs typeface="Times New Roman" pitchFamily="18" charset="0"/>
              </a:rPr>
              <a:t>Rhyming:	7, 9, 6, 6, 6, 11, 6, 3, 8, 7</a:t>
            </a:r>
          </a:p>
          <a:p>
            <a:pPr>
              <a:buNone/>
            </a:pPr>
            <a:r>
              <a:rPr lang="en-US" sz="2000" dirty="0">
                <a:latin typeface="Palatino Linotype" pitchFamily="18" charset="0"/>
                <a:ea typeface="Cambria Math" pitchFamily="18" charset="0"/>
                <a:cs typeface="Times New Roman" pitchFamily="18" charset="0"/>
              </a:rPr>
              <a:t>Adjective:	11, 13, 8, 6, 14, 11, 13, 13, 10, 11</a:t>
            </a:r>
          </a:p>
          <a:p>
            <a:pPr>
              <a:buNone/>
            </a:pPr>
            <a:r>
              <a:rPr lang="en-US" sz="2000" dirty="0">
                <a:latin typeface="Palatino Linotype" pitchFamily="18" charset="0"/>
                <a:ea typeface="Cambria Math" pitchFamily="18" charset="0"/>
                <a:cs typeface="Times New Roman" pitchFamily="18" charset="0"/>
              </a:rPr>
              <a:t>Imagery:	12, 11, 16, 11, 9, 23, 12, 10, 19, 11</a:t>
            </a:r>
          </a:p>
          <a:p>
            <a:pPr>
              <a:buNone/>
            </a:pPr>
            <a:r>
              <a:rPr lang="en-US" sz="2000" dirty="0">
                <a:latin typeface="Palatino Linotype" pitchFamily="18" charset="0"/>
                <a:ea typeface="Cambria Math" pitchFamily="18" charset="0"/>
                <a:cs typeface="Times New Roman" pitchFamily="18" charset="0"/>
              </a:rPr>
              <a:t>Intentional:	10, 19, 14, 5, 10, 11, 14, 15, 11, 11</a:t>
            </a:r>
          </a:p>
        </p:txBody>
      </p:sp>
      <p:sp>
        <p:nvSpPr>
          <p:cNvPr id="2050" name="Rectangle 2"/>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20</a:t>
            </a:fld>
            <a:endParaRPr lang="en-US">
              <a:latin typeface="Palatino Linotype" pitchFamily="18" charset="0"/>
            </a:endParaRPr>
          </a:p>
        </p:txBody>
      </p:sp>
    </p:spTree>
    <p:extLst>
      <p:ext uri="{BB962C8B-B14F-4D97-AF65-F5344CB8AC3E}">
        <p14:creationId xmlns:p14="http://schemas.microsoft.com/office/powerpoint/2010/main" val="3864708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ANOVA: Hypotheses</a:t>
            </a:r>
          </a:p>
        </p:txBody>
      </p:sp>
      <p:sp>
        <p:nvSpPr>
          <p:cNvPr id="3" name="Subtitle 2"/>
          <p:cNvSpPr>
            <a:spLocks noGrp="1"/>
          </p:cNvSpPr>
          <p:nvPr>
            <p:ph idx="1"/>
          </p:nvPr>
        </p:nvSpPr>
        <p:spPr>
          <a:xfrm>
            <a:off x="457200" y="1600200"/>
            <a:ext cx="8305800" cy="5029200"/>
          </a:xfrm>
        </p:spPr>
        <p:txBody>
          <a:bodyPr>
            <a:normAutofit lnSpcReduction="10000"/>
          </a:bodyPr>
          <a:lstStyle/>
          <a:p>
            <a:pPr marL="514350" indent="-514350"/>
            <a:r>
              <a:rPr lang="en-US" dirty="0">
                <a:latin typeface="Palatino Linotype" pitchFamily="18" charset="0"/>
                <a:ea typeface="Cambria Math" pitchFamily="18" charset="0"/>
                <a:cs typeface="Times New Roman" pitchFamily="18" charset="0"/>
              </a:rPr>
              <a:t>Omnibus Hypotheses:</a:t>
            </a:r>
          </a:p>
          <a:p>
            <a:pPr marL="514350" indent="-514350">
              <a:buNone/>
            </a:pPr>
            <a:r>
              <a:rPr lang="en-US" dirty="0">
                <a:latin typeface="Palatino Linotype" pitchFamily="18" charset="0"/>
                <a:ea typeface="Cambria Math" pitchFamily="18" charset="0"/>
                <a:cs typeface="Times New Roman" pitchFamily="18" charset="0"/>
              </a:rPr>
              <a:t>	</a:t>
            </a:r>
            <a:r>
              <a:rPr lang="en-US" sz="2200" u="sng" dirty="0">
                <a:latin typeface="Palatino Linotype" pitchFamily="18" charset="0"/>
                <a:ea typeface="Cambria Math" pitchFamily="18" charset="0"/>
                <a:cs typeface="Times New Roman" pitchFamily="18" charset="0"/>
              </a:rPr>
              <a:t>Means are tested in combination (not independent of each other)</a:t>
            </a:r>
          </a:p>
          <a:p>
            <a:pPr marL="914400" lvl="1" indent="-514350"/>
            <a:endParaRPr lang="en-US" sz="1000" dirty="0">
              <a:latin typeface="Palatino Linotype" pitchFamily="18" charset="0"/>
              <a:ea typeface="Cambria Math" pitchFamily="18" charset="0"/>
              <a:cs typeface="Times New Roman" pitchFamily="18" charset="0"/>
            </a:endParaRPr>
          </a:p>
          <a:p>
            <a:pPr marL="914400" lvl="1" indent="-514350"/>
            <a:r>
              <a:rPr lang="en-US" dirty="0">
                <a:latin typeface="Palatino Linotype" pitchFamily="18" charset="0"/>
                <a:ea typeface="Cambria Math" pitchFamily="18" charset="0"/>
                <a:cs typeface="Times New Roman" pitchFamily="18" charset="0"/>
              </a:rPr>
              <a:t>Null: </a:t>
            </a:r>
          </a:p>
          <a:p>
            <a:pPr marL="1314450" lvl="2" indent="-514350"/>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1</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2</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3</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4</a:t>
            </a:r>
            <a:r>
              <a:rPr lang="en-US" dirty="0">
                <a:latin typeface="Palatino Linotype" pitchFamily="18" charset="0"/>
                <a:ea typeface="Cambria Math" pitchFamily="18" charset="0"/>
                <a:cs typeface="Times New Roman" pitchFamily="18" charset="0"/>
              </a:rPr>
              <a:t> = </a:t>
            </a:r>
            <a:r>
              <a:rPr lang="el-GR" dirty="0">
                <a:latin typeface="Palatino Linotype" pitchFamily="18" charset="0"/>
                <a:ea typeface="Cambria Math" pitchFamily="18" charset="0"/>
                <a:cs typeface="Times New Roman" pitchFamily="18" charset="0"/>
              </a:rPr>
              <a:t>μ</a:t>
            </a:r>
            <a:r>
              <a:rPr lang="en-US" baseline="-25000" dirty="0">
                <a:latin typeface="Palatino Linotype" pitchFamily="18" charset="0"/>
                <a:ea typeface="Cambria Math" pitchFamily="18" charset="0"/>
                <a:cs typeface="Times New Roman" pitchFamily="18" charset="0"/>
              </a:rPr>
              <a:t>5</a:t>
            </a:r>
          </a:p>
          <a:p>
            <a:pPr marL="1314450" lvl="2" indent="-514350">
              <a:buNone/>
            </a:pPr>
            <a:r>
              <a:rPr lang="en-US" dirty="0">
                <a:latin typeface="Palatino Linotype" pitchFamily="18" charset="0"/>
                <a:ea typeface="Cambria Math" pitchFamily="18" charset="0"/>
                <a:cs typeface="Times New Roman" pitchFamily="18" charset="0"/>
              </a:rPr>
              <a:t>or</a:t>
            </a:r>
          </a:p>
          <a:p>
            <a:pPr marL="1314450" lvl="2" indent="-514350"/>
            <a:r>
              <a:rPr lang="en-US" dirty="0">
                <a:latin typeface="Palatino Linotype" pitchFamily="18" charset="0"/>
                <a:ea typeface="Cambria Math" pitchFamily="18" charset="0"/>
                <a:cs typeface="Times New Roman" pitchFamily="18" charset="0"/>
              </a:rPr>
              <a:t>Number of words recalled does not differ across groups</a:t>
            </a:r>
          </a:p>
          <a:p>
            <a:pPr marL="914400" lvl="1" indent="-514350"/>
            <a:r>
              <a:rPr lang="en-US" dirty="0">
                <a:latin typeface="Palatino Linotype" pitchFamily="18" charset="0"/>
                <a:ea typeface="Cambria Math" pitchFamily="18" charset="0"/>
                <a:cs typeface="Times New Roman" pitchFamily="18" charset="0"/>
              </a:rPr>
              <a:t>Alternative</a:t>
            </a:r>
          </a:p>
          <a:p>
            <a:pPr marL="1314450" lvl="2" indent="-514350"/>
            <a:r>
              <a:rPr lang="en-US" dirty="0">
                <a:latin typeface="Palatino Linotype" pitchFamily="18" charset="0"/>
                <a:ea typeface="Cambria Math" pitchFamily="18" charset="0"/>
                <a:cs typeface="Times New Roman" pitchFamily="18" charset="0"/>
              </a:rPr>
              <a:t>Number of words recalled differs across the groups</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4" name="Slide Number Placeholder 3"/>
          <p:cNvSpPr>
            <a:spLocks noGrp="1"/>
          </p:cNvSpPr>
          <p:nvPr>
            <p:ph type="sldNum" sz="quarter" idx="12"/>
          </p:nvPr>
        </p:nvSpPr>
        <p:spPr/>
        <p:txBody>
          <a:bodyPr/>
          <a:lstStyle/>
          <a:p>
            <a:fld id="{644D9129-EF76-49FC-A9FE-0704420E758A}" type="slidenum">
              <a:rPr lang="en-US" smtClean="0">
                <a:latin typeface="Palatino Linotype" pitchFamily="18" charset="0"/>
              </a:rPr>
              <a:t>21</a:t>
            </a:fld>
            <a:endParaRPr lang="en-US">
              <a:latin typeface="Palatino Linotype" pitchFamily="18" charset="0"/>
            </a:endParaRPr>
          </a:p>
        </p:txBody>
      </p:sp>
    </p:spTree>
    <p:extLst>
      <p:ext uri="{BB962C8B-B14F-4D97-AF65-F5344CB8AC3E}">
        <p14:creationId xmlns:p14="http://schemas.microsoft.com/office/powerpoint/2010/main" val="75734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5" name="Rectangle 3"/>
          <p:cNvSpPr>
            <a:spLocks noGrp="1" noChangeArrowheads="1"/>
          </p:cNvSpPr>
          <p:nvPr>
            <p:ph type="body" idx="1"/>
          </p:nvPr>
        </p:nvSpPr>
        <p:spPr>
          <a:xfrm>
            <a:off x="0" y="3200400"/>
            <a:ext cx="8686800" cy="2667000"/>
          </a:xfrm>
        </p:spPr>
        <p:txBody>
          <a:bodyPr/>
          <a:lstStyle/>
          <a:p>
            <a:pPr>
              <a:buFont typeface="Times" pitchFamily="2" charset="0"/>
              <a:buNone/>
            </a:pPr>
            <a:r>
              <a:rPr lang="en-US" sz="2600" dirty="0">
                <a:latin typeface="Palatino Linotype" pitchFamily="18" charset="0"/>
              </a:rPr>
              <a:t>SS</a:t>
            </a:r>
            <a:r>
              <a:rPr lang="en-US" sz="2600" baseline="-25000" dirty="0">
                <a:latin typeface="Palatino Linotype" pitchFamily="18" charset="0"/>
              </a:rPr>
              <a:t>T</a:t>
            </a:r>
            <a:r>
              <a:rPr lang="en-US" sz="2600" dirty="0">
                <a:latin typeface="Palatino Linotype" pitchFamily="18" charset="0"/>
              </a:rPr>
              <a:t> </a:t>
            </a:r>
            <a:r>
              <a:rPr lang="en-US" sz="2600" dirty="0">
                <a:latin typeface="Palatino Linotype" pitchFamily="18" charset="0"/>
                <a:sym typeface="Symbol" pitchFamily="18" charset="2"/>
              </a:rPr>
              <a:t>= (9-10.06) </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 (8-10.06)</a:t>
            </a:r>
            <a:r>
              <a:rPr lang="en-US" sz="2600" baseline="30000" dirty="0">
                <a:latin typeface="Palatino Linotype" pitchFamily="18" charset="0"/>
                <a:sym typeface="Symbol" pitchFamily="18" charset="2"/>
              </a:rPr>
              <a:t>2 </a:t>
            </a:r>
            <a:r>
              <a:rPr lang="en-US" sz="2600" dirty="0">
                <a:latin typeface="Palatino Linotype" pitchFamily="18" charset="0"/>
                <a:sym typeface="Symbol" pitchFamily="18" charset="2"/>
              </a:rPr>
              <a:t>+…+(11-10.06) </a:t>
            </a:r>
            <a:r>
              <a:rPr lang="en-US" sz="2600" baseline="30000" dirty="0">
                <a:latin typeface="Palatino Linotype" pitchFamily="18" charset="0"/>
                <a:sym typeface="Symbol" pitchFamily="18" charset="2"/>
              </a:rPr>
              <a:t>2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786.82</a:t>
            </a:r>
          </a:p>
          <a:p>
            <a:pPr>
              <a:buFont typeface="Times" pitchFamily="2" charset="0"/>
              <a:buNone/>
            </a:pPr>
            <a:r>
              <a:rPr lang="en-US" sz="2600" dirty="0" err="1">
                <a:latin typeface="Palatino Linotype" pitchFamily="18" charset="0"/>
              </a:rPr>
              <a:t>SS</a:t>
            </a:r>
            <a:r>
              <a:rPr lang="en-US" sz="2600" baseline="-25000" dirty="0" err="1">
                <a:latin typeface="Palatino Linotype" pitchFamily="18" charset="0"/>
              </a:rPr>
              <a:t>B</a:t>
            </a:r>
            <a:r>
              <a:rPr lang="en-US" sz="2600" dirty="0">
                <a:latin typeface="Palatino Linotype" pitchFamily="18" charset="0"/>
              </a:rPr>
              <a:t> = </a:t>
            </a:r>
            <a:r>
              <a:rPr lang="en-US" sz="2200" dirty="0">
                <a:latin typeface="Palatino Linotype" pitchFamily="18" charset="0"/>
                <a:sym typeface="Symbol" pitchFamily="18" charset="2"/>
              </a:rPr>
              <a:t> 10((7-10.06) </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 (6.9-10.06)</a:t>
            </a:r>
            <a:r>
              <a:rPr lang="en-US" sz="2200" baseline="30000" dirty="0">
                <a:latin typeface="Palatino Linotype" pitchFamily="18" charset="0"/>
                <a:sym typeface="Symbol" pitchFamily="18" charset="2"/>
              </a:rPr>
              <a:t>2 </a:t>
            </a:r>
            <a:r>
              <a:rPr lang="en-US" sz="2200" dirty="0">
                <a:latin typeface="Palatino Linotype" pitchFamily="18" charset="0"/>
                <a:sym typeface="Symbol" pitchFamily="18" charset="2"/>
              </a:rPr>
              <a:t>+…+(12-10.06) </a:t>
            </a:r>
            <a:r>
              <a:rPr lang="en-US" sz="2200" baseline="30000" dirty="0">
                <a:latin typeface="Palatino Linotype" pitchFamily="18" charset="0"/>
                <a:sym typeface="Symbol" pitchFamily="18" charset="2"/>
              </a:rPr>
              <a:t>2</a:t>
            </a:r>
            <a:r>
              <a:rPr lang="en-US" sz="2600" baseline="30000" dirty="0">
                <a:latin typeface="Palatino Linotype" pitchFamily="18" charset="0"/>
                <a:sym typeface="Symbol" pitchFamily="18" charset="2"/>
              </a:rPr>
              <a:t> </a:t>
            </a:r>
          </a:p>
          <a:p>
            <a:pPr>
              <a:buFont typeface="Times" pitchFamily="2" charset="0"/>
              <a:buNone/>
            </a:pPr>
            <a:r>
              <a:rPr lang="en-US" sz="2600" baseline="30000" dirty="0">
                <a:latin typeface="Palatino Linotype" pitchFamily="18" charset="0"/>
                <a:sym typeface="Symbol" pitchFamily="18" charset="2"/>
              </a:rPr>
              <a:t>	        </a:t>
            </a:r>
            <a:r>
              <a:rPr lang="en-US" sz="2600" dirty="0">
                <a:latin typeface="Palatino Linotype" pitchFamily="18" charset="0"/>
                <a:sym typeface="Symbol" pitchFamily="18" charset="2"/>
              </a:rPr>
              <a:t>= 351.52</a:t>
            </a:r>
          </a:p>
          <a:p>
            <a:pPr>
              <a:buFont typeface="Times" pitchFamily="2" charset="0"/>
              <a:buNone/>
            </a:pPr>
            <a:r>
              <a:rPr lang="en-US" sz="2600" dirty="0">
                <a:latin typeface="Palatino Linotype" pitchFamily="18" charset="0"/>
              </a:rPr>
              <a:t>SS</a:t>
            </a:r>
            <a:r>
              <a:rPr lang="en-US" sz="2600" baseline="-25000" dirty="0">
                <a:latin typeface="Palatino Linotype" pitchFamily="18" charset="0"/>
              </a:rPr>
              <a:t>W</a:t>
            </a:r>
            <a:r>
              <a:rPr lang="en-US" sz="2600" dirty="0">
                <a:latin typeface="Palatino Linotype" pitchFamily="18" charset="0"/>
              </a:rPr>
              <a:t> = </a:t>
            </a:r>
            <a:r>
              <a:rPr lang="en-US" sz="2600" dirty="0" err="1">
                <a:latin typeface="Palatino Linotype" pitchFamily="18" charset="0"/>
              </a:rPr>
              <a:t>SS</a:t>
            </a:r>
            <a:r>
              <a:rPr lang="en-US" sz="2600" baseline="-25000" dirty="0" err="1">
                <a:latin typeface="Palatino Linotype" pitchFamily="18" charset="0"/>
              </a:rPr>
              <a:t>total</a:t>
            </a:r>
            <a:r>
              <a:rPr lang="en-US" sz="2600" baseline="-25000" dirty="0">
                <a:latin typeface="Palatino Linotype" pitchFamily="18" charset="0"/>
              </a:rPr>
              <a:t> </a:t>
            </a:r>
            <a:r>
              <a:rPr lang="en-US" sz="2600" dirty="0">
                <a:latin typeface="Palatino Linotype" pitchFamily="18" charset="0"/>
              </a:rPr>
              <a:t>- </a:t>
            </a:r>
            <a:r>
              <a:rPr lang="en-US" sz="2600">
                <a:latin typeface="Palatino Linotype" pitchFamily="18" charset="0"/>
              </a:rPr>
              <a:t>SS</a:t>
            </a:r>
            <a:r>
              <a:rPr lang="en-US" sz="2600" baseline="-25000">
                <a:latin typeface="Palatino Linotype" pitchFamily="18" charset="0"/>
              </a:rPr>
              <a:t>B </a:t>
            </a:r>
            <a:r>
              <a:rPr lang="en-US" sz="2200" dirty="0">
                <a:latin typeface="Palatino Linotype" pitchFamily="18" charset="0"/>
                <a:sym typeface="Symbol" pitchFamily="18" charset="2"/>
              </a:rPr>
              <a:t>= 786.82-351.52 = 435.3</a:t>
            </a:r>
          </a:p>
        </p:txBody>
      </p:sp>
      <p:graphicFrame>
        <p:nvGraphicFramePr>
          <p:cNvPr id="346116" name="Object 4"/>
          <p:cNvGraphicFramePr>
            <a:graphicFrameLocks noChangeAspect="1"/>
          </p:cNvGraphicFramePr>
          <p:nvPr>
            <p:extLst>
              <p:ext uri="{D42A27DB-BD31-4B8C-83A1-F6EECF244321}">
                <p14:modId xmlns:p14="http://schemas.microsoft.com/office/powerpoint/2010/main" val="973441091"/>
              </p:ext>
            </p:extLst>
          </p:nvPr>
        </p:nvGraphicFramePr>
        <p:xfrm>
          <a:off x="152400" y="304800"/>
          <a:ext cx="8153400" cy="2873508"/>
        </p:xfrm>
        <a:graphic>
          <a:graphicData uri="http://schemas.openxmlformats.org/presentationml/2006/ole">
            <mc:AlternateContent xmlns:mc="http://schemas.openxmlformats.org/markup-compatibility/2006">
              <mc:Choice xmlns:v="urn:schemas-microsoft-com:vml" Requires="v">
                <p:oleObj spid="_x0000_s11336" name="Worksheet" r:id="rId3" imgW="6647688" imgH="2340864" progId="Excel.Sheet.8">
                  <p:embed/>
                </p:oleObj>
              </mc:Choice>
              <mc:Fallback>
                <p:oleObj name="Worksheet" r:id="rId3" imgW="6647688" imgH="234086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153400" cy="2873508"/>
                      </a:xfrm>
                      <a:prstGeom prst="rect">
                        <a:avLst/>
                      </a:prstGeom>
                      <a:noFill/>
                      <a:ln>
                        <a:noFill/>
                      </a:ln>
                      <a:effectLst/>
                    </p:spPr>
                  </p:pic>
                </p:oleObj>
              </mc:Fallback>
            </mc:AlternateContent>
          </a:graphicData>
        </a:graphic>
      </p:graphicFrame>
      <p:sp>
        <p:nvSpPr>
          <p:cNvPr id="346117" name="Line 5"/>
          <p:cNvSpPr>
            <a:spLocks noChangeShapeType="1"/>
          </p:cNvSpPr>
          <p:nvPr/>
        </p:nvSpPr>
        <p:spPr bwMode="auto">
          <a:xfrm>
            <a:off x="2209800" y="3276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8" name="Line 6"/>
          <p:cNvSpPr>
            <a:spLocks noChangeShapeType="1"/>
          </p:cNvSpPr>
          <p:nvPr/>
        </p:nvSpPr>
        <p:spPr bwMode="auto">
          <a:xfrm>
            <a:off x="16764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sp>
        <p:nvSpPr>
          <p:cNvPr id="346119" name="Line 7"/>
          <p:cNvSpPr>
            <a:spLocks noChangeShapeType="1"/>
          </p:cNvSpPr>
          <p:nvPr/>
        </p:nvSpPr>
        <p:spPr bwMode="auto">
          <a:xfrm>
            <a:off x="2209800"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Palatino Linotype" pitchFamily="18" charset="0"/>
            </a:endParaRPr>
          </a:p>
        </p:txBody>
      </p:sp>
      <p:graphicFrame>
        <p:nvGraphicFramePr>
          <p:cNvPr id="346123" name="Object 11"/>
          <p:cNvGraphicFramePr>
            <a:graphicFrameLocks noChangeAspect="1"/>
          </p:cNvGraphicFramePr>
          <p:nvPr>
            <p:extLst>
              <p:ext uri="{D42A27DB-BD31-4B8C-83A1-F6EECF244321}">
                <p14:modId xmlns:p14="http://schemas.microsoft.com/office/powerpoint/2010/main" val="1994261627"/>
              </p:ext>
            </p:extLst>
          </p:nvPr>
        </p:nvGraphicFramePr>
        <p:xfrm>
          <a:off x="3429000" y="5638800"/>
          <a:ext cx="5413375" cy="954088"/>
        </p:xfrm>
        <a:graphic>
          <a:graphicData uri="http://schemas.openxmlformats.org/presentationml/2006/ole">
            <mc:AlternateContent xmlns:mc="http://schemas.openxmlformats.org/markup-compatibility/2006">
              <mc:Choice xmlns:v="urn:schemas-microsoft-com:vml" Requires="v">
                <p:oleObj spid="_x0000_s11337" name="Worksheet" r:id="rId5" imgW="3756577" imgH="662904" progId="Excel.Sheet.8">
                  <p:embed/>
                </p:oleObj>
              </mc:Choice>
              <mc:Fallback>
                <p:oleObj name="Worksheet" r:id="rId5" imgW="3756577" imgH="662904" progId="Excel.Sheet.8">
                  <p:embed/>
                  <p:pic>
                    <p:nvPicPr>
                      <p:cNvPr id="0" name=""/>
                      <p:cNvPicPr>
                        <a:picLocks noChangeAspect="1" noChangeArrowheads="1"/>
                      </p:cNvPicPr>
                      <p:nvPr/>
                    </p:nvPicPr>
                    <p:blipFill>
                      <a:blip r:embed="rId6"/>
                      <a:srcRect/>
                      <a:stretch>
                        <a:fillRect/>
                      </a:stretch>
                    </p:blipFill>
                    <p:spPr bwMode="auto">
                      <a:xfrm>
                        <a:off x="3429000" y="5638800"/>
                        <a:ext cx="54133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22</a:t>
            </a:fld>
            <a:endParaRPr lang="en-US"/>
          </a:p>
        </p:txBody>
      </p:sp>
    </p:spTree>
    <p:extLst>
      <p:ext uri="{BB962C8B-B14F-4D97-AF65-F5344CB8AC3E}">
        <p14:creationId xmlns:p14="http://schemas.microsoft.com/office/powerpoint/2010/main" val="3777940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6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6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6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6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6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46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457200" y="1600200"/>
            <a:ext cx="8305800" cy="5029200"/>
          </a:xfrm>
        </p:spPr>
        <p:txBody>
          <a:bodyPr>
            <a:normAutofit fontScale="92500" lnSpcReduction="10000"/>
          </a:bodyPr>
          <a:lstStyle/>
          <a:p>
            <a:pPr marL="514350" indent="-514350"/>
            <a:r>
              <a:rPr lang="en-US" dirty="0">
                <a:latin typeface="Palatino Linotype" pitchFamily="18" charset="0"/>
                <a:ea typeface="Cambria Math" pitchFamily="18" charset="0"/>
                <a:cs typeface="Times New Roman" pitchFamily="18" charset="0"/>
              </a:rPr>
              <a:t>Writing up the results of the omnibus test</a:t>
            </a:r>
          </a:p>
          <a:p>
            <a:pPr marL="914400" lvl="1" indent="-514350"/>
            <a:r>
              <a:rPr lang="en-US" dirty="0">
                <a:latin typeface="Palatino Linotype" pitchFamily="18" charset="0"/>
                <a:ea typeface="Cambria Math" pitchFamily="18" charset="0"/>
                <a:cs typeface="Times New Roman" pitchFamily="18" charset="0"/>
              </a:rPr>
              <a:t>Conclusion</a:t>
            </a:r>
          </a:p>
          <a:p>
            <a:pPr marL="1314450" lvl="2" indent="-514350"/>
            <a:r>
              <a:rPr lang="en-US" dirty="0">
                <a:latin typeface="Palatino Linotype" pitchFamily="18" charset="0"/>
                <a:ea typeface="Cambria Math" pitchFamily="18" charset="0"/>
                <a:cs typeface="Times New Roman" pitchFamily="18" charset="0"/>
              </a:rPr>
              <a:t>Statistics in the text</a:t>
            </a:r>
          </a:p>
          <a:p>
            <a:pPr marL="1314450" lvl="2" indent="-514350"/>
            <a:r>
              <a:rPr lang="en-US" dirty="0">
                <a:latin typeface="Palatino Linotype" pitchFamily="18" charset="0"/>
                <a:ea typeface="Cambria Math" pitchFamily="18" charset="0"/>
                <a:cs typeface="Times New Roman" pitchFamily="18" charset="0"/>
              </a:rPr>
              <a:t>Statement</a:t>
            </a:r>
          </a:p>
          <a:p>
            <a:pPr marL="914400" lvl="1" indent="-514350"/>
            <a:r>
              <a:rPr lang="en-US" dirty="0">
                <a:latin typeface="Palatino Linotype" pitchFamily="18" charset="0"/>
                <a:ea typeface="Cambria Math" pitchFamily="18" charset="0"/>
                <a:cs typeface="Times New Roman" pitchFamily="18" charset="0"/>
              </a:rPr>
              <a:t>Summary Table</a:t>
            </a:r>
          </a:p>
          <a:p>
            <a:pPr marL="914400" lvl="1" indent="-514350"/>
            <a:endParaRPr lang="en-US" dirty="0">
              <a:latin typeface="Palatino Linotype" pitchFamily="18" charset="0"/>
              <a:ea typeface="Cambria Math" pitchFamily="18" charset="0"/>
              <a:cs typeface="Times New Roman" pitchFamily="18" charset="0"/>
            </a:endParaRPr>
          </a:p>
          <a:p>
            <a:pPr marL="514350" indent="-514350">
              <a:buNone/>
            </a:pPr>
            <a:r>
              <a:rPr lang="en-US" dirty="0">
                <a:latin typeface="Palatino Linotype" pitchFamily="18" charset="0"/>
                <a:ea typeface="Cambria Math" pitchFamily="18" charset="0"/>
                <a:cs typeface="Times New Roman" pitchFamily="18" charset="0"/>
              </a:rPr>
              <a:t>	</a:t>
            </a:r>
            <a:r>
              <a:rPr lang="en-US" i="1" dirty="0">
                <a:latin typeface="Palatino Linotype" pitchFamily="18" charset="0"/>
                <a:ea typeface="Cambria Math" pitchFamily="18" charset="0"/>
                <a:cs typeface="Times New Roman" pitchFamily="18" charset="0"/>
              </a:rPr>
              <a:t>The hypothesis that word recall did not differ across type of learning was not supported. A significant F (4, 45) ratio of 9.085, p &lt; .05 was obtained. This leads us to conclude that recall differed depending on type of learning.</a:t>
            </a:r>
          </a:p>
        </p:txBody>
      </p:sp>
      <p:sp>
        <p:nvSpPr>
          <p:cNvPr id="2050" name="Rectangle 2"/>
          <p:cNvSpPr>
            <a:spLocks noChangeArrowheads="1"/>
          </p:cNvSpPr>
          <p:nvPr/>
        </p:nvSpPr>
        <p:spPr bwMode="auto">
          <a:xfrm>
            <a:off x="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latin typeface="Palatino Linotype" pitchFamily="18" charset="0"/>
            </a:endParaRPr>
          </a:p>
        </p:txBody>
      </p:sp>
      <p:sp>
        <p:nvSpPr>
          <p:cNvPr id="6"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p>
            <a:pPr lvl="0" algn="ctr">
              <a:spcBef>
                <a:spcPct val="0"/>
              </a:spcBef>
              <a:defRPr/>
            </a:pPr>
            <a:r>
              <a:rPr lang="en-US" sz="4400" b="1" dirty="0">
                <a:solidFill>
                  <a:srgbClr val="000099"/>
                </a:solidFill>
                <a:latin typeface="Palatino Linotype" pitchFamily="18" charset="0"/>
              </a:rPr>
              <a:t>ANOVA: Conclusions</a:t>
            </a:r>
            <a:endParaRPr kumimoji="0" lang="en-US" sz="1100" i="0" u="none" strike="noStrike" kern="1200" cap="none" spc="0" normalizeH="0" baseline="100000" noProof="0" dirty="0">
              <a:ln>
                <a:noFill/>
              </a:ln>
              <a:effectLst/>
              <a:uLnTx/>
              <a:uFillTx/>
              <a:latin typeface="Palatino Linotype" pitchFamily="18" charset="0"/>
              <a:ea typeface="Cambria Math" pitchFamily="18" charset="0"/>
              <a:cs typeface="Shruti" pitchFamily="2"/>
            </a:endParaRPr>
          </a:p>
        </p:txBody>
      </p:sp>
      <p:sp>
        <p:nvSpPr>
          <p:cNvPr id="2" name="Slide Number Placeholder 1"/>
          <p:cNvSpPr>
            <a:spLocks noGrp="1"/>
          </p:cNvSpPr>
          <p:nvPr>
            <p:ph type="sldNum" sz="quarter" idx="12"/>
          </p:nvPr>
        </p:nvSpPr>
        <p:spPr/>
        <p:txBody>
          <a:bodyPr/>
          <a:lstStyle/>
          <a:p>
            <a:fld id="{9BF08E50-6CC6-4A91-911D-ECC366F28EE7}" type="slidenum">
              <a:rPr lang="en-US" smtClean="0">
                <a:latin typeface="Palatino Linotype" pitchFamily="18" charset="0"/>
              </a:rPr>
              <a:t>23</a:t>
            </a:fld>
            <a:endParaRPr lang="en-US">
              <a:latin typeface="Palatino Linotype" pitchFamily="18" charset="0"/>
            </a:endParaRPr>
          </a:p>
        </p:txBody>
      </p:sp>
    </p:spTree>
    <p:extLst>
      <p:ext uri="{BB962C8B-B14F-4D97-AF65-F5344CB8AC3E}">
        <p14:creationId xmlns:p14="http://schemas.microsoft.com/office/powerpoint/2010/main" val="805394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a:solidFill>
                  <a:srgbClr val="000099"/>
                </a:solidFill>
                <a:latin typeface="Palatino Linotype" pitchFamily="18" charset="0"/>
                <a:ea typeface="+mn-ea"/>
                <a:cs typeface="+mn-cs"/>
              </a:rPr>
              <a:t>In-class exercise</a:t>
            </a:r>
          </a:p>
        </p:txBody>
      </p:sp>
      <p:sp>
        <p:nvSpPr>
          <p:cNvPr id="3" name="Content Placeholder 2"/>
          <p:cNvSpPr>
            <a:spLocks noGrp="1"/>
          </p:cNvSpPr>
          <p:nvPr>
            <p:ph idx="1"/>
          </p:nvPr>
        </p:nvSpPr>
        <p:spPr/>
        <p:txBody>
          <a:bodyPr/>
          <a:lstStyle/>
          <a:p>
            <a:r>
              <a:rPr lang="en-US" dirty="0">
                <a:latin typeface="Palatino Linotype" pitchFamily="18" charset="0"/>
              </a:rPr>
              <a:t>Assume the following</a:t>
            </a:r>
          </a:p>
          <a:p>
            <a:pPr lvl="1"/>
            <a:r>
              <a:rPr lang="en-US" dirty="0">
                <a:latin typeface="Palatino Linotype" pitchFamily="18" charset="0"/>
              </a:rPr>
              <a:t>.05 level of significance, four samples, 30 cases, </a:t>
            </a:r>
            <a:r>
              <a:rPr lang="en-US" dirty="0" err="1">
                <a:latin typeface="Palatino Linotype" pitchFamily="18" charset="0"/>
              </a:rPr>
              <a:t>SS</a:t>
            </a:r>
            <a:r>
              <a:rPr lang="en-US" baseline="-25000" dirty="0" err="1">
                <a:latin typeface="Palatino Linotype" pitchFamily="18" charset="0"/>
              </a:rPr>
              <a:t>B</a:t>
            </a:r>
            <a:r>
              <a:rPr lang="en-US" dirty="0">
                <a:latin typeface="Palatino Linotype" pitchFamily="18" charset="0"/>
              </a:rPr>
              <a:t> =80; </a:t>
            </a:r>
            <a:r>
              <a:rPr lang="en-US" dirty="0" err="1">
                <a:latin typeface="Palatino Linotype" pitchFamily="18" charset="0"/>
              </a:rPr>
              <a:t>SS</a:t>
            </a:r>
            <a:r>
              <a:rPr lang="en-US" baseline="-25000" dirty="0" err="1">
                <a:latin typeface="Palatino Linotype" pitchFamily="18" charset="0"/>
              </a:rPr>
              <a:t>w</a:t>
            </a:r>
            <a:r>
              <a:rPr lang="en-US" dirty="0">
                <a:latin typeface="Palatino Linotype" pitchFamily="18" charset="0"/>
              </a:rPr>
              <a:t> = 258</a:t>
            </a:r>
          </a:p>
          <a:p>
            <a:pPr lvl="1"/>
            <a:r>
              <a:rPr lang="en-US" dirty="0">
                <a:latin typeface="Palatino Linotype" pitchFamily="18" charset="0"/>
              </a:rPr>
              <a:t>Calculate the F ratio</a:t>
            </a:r>
          </a:p>
          <a:p>
            <a:pPr lvl="1"/>
            <a:r>
              <a:rPr lang="en-US" dirty="0">
                <a:latin typeface="Palatino Linotype" pitchFamily="18" charset="0"/>
              </a:rPr>
              <a:t>What is the critical value?</a:t>
            </a:r>
          </a:p>
          <a:p>
            <a:pPr lvl="1"/>
            <a:r>
              <a:rPr lang="en-US" dirty="0">
                <a:latin typeface="Palatino Linotype" pitchFamily="18" charset="0"/>
              </a:rPr>
              <a:t>What would you conclude?</a:t>
            </a:r>
          </a:p>
        </p:txBody>
      </p:sp>
      <p:sp>
        <p:nvSpPr>
          <p:cNvPr id="4" name="Slide Number Placeholder 3"/>
          <p:cNvSpPr>
            <a:spLocks noGrp="1"/>
          </p:cNvSpPr>
          <p:nvPr>
            <p:ph type="sldNum" sz="quarter" idx="12"/>
          </p:nvPr>
        </p:nvSpPr>
        <p:spPr/>
        <p:txBody>
          <a:bodyPr/>
          <a:lstStyle/>
          <a:p>
            <a:fld id="{71E0F468-36C2-4A31-ABC4-3235B7B5704F}" type="slidenum">
              <a:rPr lang="en-US" smtClean="0"/>
              <a:t>24</a:t>
            </a:fld>
            <a:endParaRPr lang="en-US"/>
          </a:p>
        </p:txBody>
      </p:sp>
    </p:spTree>
    <p:extLst>
      <p:ext uri="{BB962C8B-B14F-4D97-AF65-F5344CB8AC3E}">
        <p14:creationId xmlns:p14="http://schemas.microsoft.com/office/powerpoint/2010/main" val="24585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Palatino Linotype" pitchFamily="18" charset="0"/>
              </a:rPr>
              <a:t>Effect size</a:t>
            </a:r>
            <a:endParaRPr lang="en-US" dirty="0">
              <a:latin typeface="Palatino Linotype" pitchFamily="18" charset="0"/>
            </a:endParaRPr>
          </a:p>
        </p:txBody>
      </p:sp>
      <p:sp>
        <p:nvSpPr>
          <p:cNvPr id="3" name="Content Placeholder 2"/>
          <p:cNvSpPr>
            <a:spLocks noGrp="1"/>
          </p:cNvSpPr>
          <p:nvPr>
            <p:ph idx="1"/>
          </p:nvPr>
        </p:nvSpPr>
        <p:spPr/>
        <p:txBody>
          <a:bodyPr/>
          <a:lstStyle/>
          <a:p>
            <a:pPr marL="342900" lvl="2" indent="-342900"/>
            <a:r>
              <a:rPr lang="en-US" sz="2800" dirty="0">
                <a:latin typeface="Palatino Linotype" pitchFamily="18" charset="0"/>
                <a:ea typeface="Cambria Math" pitchFamily="18" charset="0"/>
                <a:cs typeface="Times New Roman" pitchFamily="18" charset="0"/>
              </a:rPr>
              <a:t>Eta Squared (</a:t>
            </a:r>
            <a:r>
              <a:rPr lang="el-GR" sz="2800" dirty="0">
                <a:latin typeface="Palatino Linotype" pitchFamily="18" charset="0"/>
                <a:ea typeface="Cambria Math" pitchFamily="18" charset="0"/>
                <a:cs typeface="Times New Roman" pitchFamily="18" charset="0"/>
              </a:rPr>
              <a:t>η</a:t>
            </a:r>
            <a:r>
              <a:rPr lang="en-US" sz="2800" baseline="30000" dirty="0">
                <a:latin typeface="Palatino Linotype" pitchFamily="18" charset="0"/>
                <a:ea typeface="Cambria Math" pitchFamily="18" charset="0"/>
                <a:cs typeface="Times New Roman" pitchFamily="18" charset="0"/>
              </a:rPr>
              <a:t>2</a:t>
            </a:r>
            <a:r>
              <a:rPr lang="en-US" sz="2800" dirty="0">
                <a:latin typeface="Palatino Linotype" pitchFamily="18" charset="0"/>
                <a:ea typeface="Cambria Math" pitchFamily="18" charset="0"/>
                <a:cs typeface="Times New Roman" pitchFamily="18" charset="0"/>
              </a:rPr>
              <a:t>)</a:t>
            </a:r>
          </a:p>
          <a:p>
            <a:pPr marL="342900" lvl="2" indent="-342900"/>
            <a:endParaRPr lang="en-US"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pPr marL="0" lvl="2" indent="0">
              <a:buNone/>
            </a:pPr>
            <a:endParaRPr lang="en-US" dirty="0">
              <a:latin typeface="Palatino Linotype" pitchFamily="18" charset="0"/>
              <a:ea typeface="Cambria Math" pitchFamily="18" charset="0"/>
              <a:cs typeface="Times New Roman" pitchFamily="18" charset="0"/>
            </a:endParaRPr>
          </a:p>
          <a:p>
            <a:pPr marL="514350" indent="-514350"/>
            <a:r>
              <a:rPr lang="en-US" sz="2800" dirty="0">
                <a:latin typeface="Palatino Linotype" pitchFamily="18" charset="0"/>
                <a:ea typeface="Cambria Math" pitchFamily="18" charset="0"/>
                <a:cs typeface="Times New Roman" pitchFamily="18" charset="0"/>
              </a:rPr>
              <a:t>Properties</a:t>
            </a:r>
          </a:p>
          <a:p>
            <a:pPr marL="914400" lvl="1" indent="-514350"/>
            <a:r>
              <a:rPr lang="en-US" sz="2400" dirty="0">
                <a:latin typeface="Palatino Linotype" pitchFamily="18" charset="0"/>
                <a:ea typeface="Cambria Math" pitchFamily="18" charset="0"/>
                <a:cs typeface="Times New Roman" pitchFamily="18" charset="0"/>
              </a:rPr>
              <a:t>Ranges from 0 to 1</a:t>
            </a:r>
          </a:p>
          <a:p>
            <a:pPr marL="914400" lvl="1" indent="-514350"/>
            <a:r>
              <a:rPr lang="en-US" sz="2400" dirty="0">
                <a:latin typeface="Palatino Linotype" pitchFamily="18" charset="0"/>
                <a:ea typeface="Cambria Math" pitchFamily="18" charset="0"/>
                <a:cs typeface="Times New Roman" pitchFamily="18" charset="0"/>
              </a:rPr>
              <a:t>Total variation accounted for by the independent variable</a:t>
            </a:r>
            <a:endParaRPr lang="en-US" sz="2400" i="1" baseline="-25000" dirty="0">
              <a:latin typeface="Palatino Linotype" pitchFamily="18" charset="0"/>
              <a:ea typeface="Cambria Math" pitchFamily="18" charset="0"/>
              <a:cs typeface="Times New Roman" pitchFamily="18" charset="0"/>
            </a:endParaRPr>
          </a:p>
          <a:p>
            <a:pPr marL="342900" lvl="2" indent="-342900"/>
            <a:endParaRPr lang="en-US" dirty="0">
              <a:latin typeface="Palatino Linotype" pitchFamily="18" charset="0"/>
              <a:ea typeface="Cambria Math" pitchFamily="18" charset="0"/>
              <a:cs typeface="Times New Roman" pitchFamily="18" charset="0"/>
            </a:endParaRPr>
          </a:p>
          <a:p>
            <a:endParaRPr lang="en-US" dirty="0">
              <a:latin typeface="Palatino Linotype"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95609311"/>
              </p:ext>
            </p:extLst>
          </p:nvPr>
        </p:nvGraphicFramePr>
        <p:xfrm>
          <a:off x="2209800" y="2209800"/>
          <a:ext cx="1447800" cy="1025525"/>
        </p:xfrm>
        <a:graphic>
          <a:graphicData uri="http://schemas.openxmlformats.org/presentationml/2006/ole">
            <mc:AlternateContent xmlns:mc="http://schemas.openxmlformats.org/markup-compatibility/2006">
              <mc:Choice xmlns:v="urn:schemas-microsoft-com:vml" Requires="v">
                <p:oleObj spid="_x0000_s12321" name="Equation" r:id="rId3" imgW="609480" imgH="431640" progId="Equation.DSMT4">
                  <p:embed/>
                </p:oleObj>
              </mc:Choice>
              <mc:Fallback>
                <p:oleObj name="Equation" r:id="rId3" imgW="609480" imgH="431640" progId="Equation.DSMT4">
                  <p:embed/>
                  <p:pic>
                    <p:nvPicPr>
                      <p:cNvPr id="0" name=""/>
                      <p:cNvPicPr/>
                      <p:nvPr/>
                    </p:nvPicPr>
                    <p:blipFill>
                      <a:blip r:embed="rId4"/>
                      <a:stretch>
                        <a:fillRect/>
                      </a:stretch>
                    </p:blipFill>
                    <p:spPr>
                      <a:xfrm>
                        <a:off x="2209800" y="2209800"/>
                        <a:ext cx="1447800" cy="10255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71E0F468-36C2-4A31-ABC4-3235B7B5704F}" type="slidenum">
              <a:rPr lang="en-US" smtClean="0"/>
              <a:t>25</a:t>
            </a:fld>
            <a:endParaRPr lang="en-US"/>
          </a:p>
        </p:txBody>
      </p:sp>
    </p:spTree>
    <p:extLst>
      <p:ext uri="{BB962C8B-B14F-4D97-AF65-F5344CB8AC3E}">
        <p14:creationId xmlns:p14="http://schemas.microsoft.com/office/powerpoint/2010/main" val="4240265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Review and Assumptions</a:t>
            </a:r>
          </a:p>
        </p:txBody>
      </p:sp>
      <p:sp>
        <p:nvSpPr>
          <p:cNvPr id="3" name="Content Placeholder 2"/>
          <p:cNvSpPr>
            <a:spLocks noGrp="1"/>
          </p:cNvSpPr>
          <p:nvPr>
            <p:ph idx="1"/>
          </p:nvPr>
        </p:nvSpPr>
        <p:spPr>
          <a:xfrm>
            <a:off x="457200" y="1447800"/>
            <a:ext cx="8229600" cy="4678363"/>
          </a:xfrm>
        </p:spPr>
        <p:txBody>
          <a:bodyPr>
            <a:normAutofit/>
          </a:bodyPr>
          <a:lstStyle/>
          <a:p>
            <a:r>
              <a:rPr lang="en-US" sz="2800" dirty="0">
                <a:latin typeface="Palatino Linotype" pitchFamily="18" charset="0"/>
              </a:rPr>
              <a:t>We are interested in whether any group differed:</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       1 if </a:t>
            </a:r>
            <a:r>
              <a:rPr lang="en-US" sz="2400" i="1" dirty="0">
                <a:latin typeface="Palatino Linotype" pitchFamily="18" charset="0"/>
              </a:rPr>
              <a:t>all groups are the same</a:t>
            </a:r>
          </a:p>
          <a:p>
            <a:pPr lvl="1"/>
            <a:r>
              <a:rPr lang="en-US" sz="2400" dirty="0">
                <a:latin typeface="Palatino Linotype" pitchFamily="18" charset="0"/>
              </a:rPr>
              <a:t>F=MS</a:t>
            </a:r>
            <a:r>
              <a:rPr lang="en-US" sz="2400" baseline="-25000" dirty="0">
                <a:latin typeface="Palatino Linotype" pitchFamily="18" charset="0"/>
              </a:rPr>
              <a:t>B</a:t>
            </a:r>
            <a:r>
              <a:rPr lang="en-US" sz="2400" dirty="0">
                <a:latin typeface="Palatino Linotype" pitchFamily="18" charset="0"/>
              </a:rPr>
              <a:t>/MS</a:t>
            </a:r>
            <a:r>
              <a:rPr lang="en-US" sz="2400" baseline="-25000" dirty="0">
                <a:latin typeface="Palatino Linotype" pitchFamily="18" charset="0"/>
              </a:rPr>
              <a:t>W</a:t>
            </a:r>
            <a:r>
              <a:rPr lang="en-US" sz="2400" dirty="0">
                <a:latin typeface="Palatino Linotype" pitchFamily="18" charset="0"/>
              </a:rPr>
              <a:t>&gt;1 if there are population differences</a:t>
            </a:r>
          </a:p>
          <a:p>
            <a:pPr lvl="1"/>
            <a:r>
              <a:rPr lang="en-US" sz="2400" dirty="0">
                <a:latin typeface="Palatino Linotype" pitchFamily="18" charset="0"/>
              </a:rPr>
              <a:t>We performed a one-tailed F-test</a:t>
            </a:r>
          </a:p>
          <a:p>
            <a:pPr lvl="1"/>
            <a:r>
              <a:rPr lang="en-US" sz="2400" dirty="0">
                <a:latin typeface="Palatino Linotype" pitchFamily="18" charset="0"/>
              </a:rPr>
              <a:t>If </a:t>
            </a:r>
            <a:r>
              <a:rPr lang="en-US" sz="2400" i="1" dirty="0">
                <a:latin typeface="Palatino Linotype" pitchFamily="18" charset="0"/>
              </a:rPr>
              <a:t>F </a:t>
            </a:r>
            <a:r>
              <a:rPr lang="en-US" sz="2400" dirty="0">
                <a:latin typeface="Palatino Linotype" pitchFamily="18" charset="0"/>
              </a:rPr>
              <a:t>is large, we have evidence against the null.</a:t>
            </a:r>
          </a:p>
          <a:p>
            <a:pPr lvl="2"/>
            <a:r>
              <a:rPr lang="en-US" sz="2000" dirty="0">
                <a:latin typeface="Palatino Linotype" pitchFamily="18" charset="0"/>
              </a:rPr>
              <a:t>How large? Use F distribution. </a:t>
            </a:r>
          </a:p>
          <a:p>
            <a:pPr lvl="1"/>
            <a:r>
              <a:rPr lang="en-US" sz="2400" dirty="0">
                <a:latin typeface="Palatino Linotype" pitchFamily="18" charset="0"/>
              </a:rPr>
              <a:t>We have three assumptions.</a:t>
            </a:r>
          </a:p>
          <a:p>
            <a:pPr lvl="2"/>
            <a:r>
              <a:rPr lang="en-US" b="1" dirty="0">
                <a:latin typeface="Palatino Linotype" pitchFamily="18" charset="0"/>
              </a:rPr>
              <a:t>Independent observations</a:t>
            </a:r>
          </a:p>
          <a:p>
            <a:pPr lvl="2"/>
            <a:r>
              <a:rPr lang="en-US" b="1" dirty="0">
                <a:latin typeface="Palatino Linotype" pitchFamily="18" charset="0"/>
              </a:rPr>
              <a:t>A normally distributed population</a:t>
            </a:r>
          </a:p>
          <a:p>
            <a:pPr lvl="2"/>
            <a:r>
              <a:rPr lang="en-US" b="1" dirty="0">
                <a:latin typeface="Palatino Linotype" pitchFamily="18" charset="0"/>
              </a:rPr>
              <a:t>Homogeneity of variance </a:t>
            </a:r>
          </a:p>
        </p:txBody>
      </p:sp>
      <p:graphicFrame>
        <p:nvGraphicFramePr>
          <p:cNvPr id="4" name="Object 3"/>
          <p:cNvGraphicFramePr>
            <a:graphicFrameLocks noChangeAspect="1"/>
          </p:cNvGraphicFramePr>
          <p:nvPr>
            <p:extLst>
              <p:ext uri="{D42A27DB-BD31-4B8C-83A1-F6EECF244321}">
                <p14:modId xmlns:p14="http://schemas.microsoft.com/office/powerpoint/2010/main" val="1427152398"/>
              </p:ext>
            </p:extLst>
          </p:nvPr>
        </p:nvGraphicFramePr>
        <p:xfrm>
          <a:off x="2971800" y="1905000"/>
          <a:ext cx="381000" cy="381000"/>
        </p:xfrm>
        <a:graphic>
          <a:graphicData uri="http://schemas.openxmlformats.org/presentationml/2006/ole">
            <mc:AlternateContent xmlns:mc="http://schemas.openxmlformats.org/markup-compatibility/2006">
              <mc:Choice xmlns:v="urn:schemas-microsoft-com:vml" Requires="v">
                <p:oleObj spid="_x0000_s6193" name="Equation" r:id="rId3" imgW="126720" imgH="126720" progId="Equation.DSMT4">
                  <p:embed/>
                </p:oleObj>
              </mc:Choice>
              <mc:Fallback>
                <p:oleObj name="Equation" r:id="rId3" imgW="126720" imgH="126720" progId="Equation.DSMT4">
                  <p:embed/>
                  <p:pic>
                    <p:nvPicPr>
                      <p:cNvPr id="0" name=""/>
                      <p:cNvPicPr/>
                      <p:nvPr/>
                    </p:nvPicPr>
                    <p:blipFill>
                      <a:blip r:embed="rId4"/>
                      <a:stretch>
                        <a:fillRect/>
                      </a:stretch>
                    </p:blipFill>
                    <p:spPr>
                      <a:xfrm>
                        <a:off x="2971800" y="1905000"/>
                        <a:ext cx="381000" cy="381000"/>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9BF08E50-6CC6-4A91-911D-ECC366F28EE7}" type="slidenum">
              <a:rPr lang="en-US" smtClean="0">
                <a:latin typeface="Palatino Linotype" pitchFamily="18" charset="0"/>
              </a:rPr>
              <a:t>26</a:t>
            </a:fld>
            <a:endParaRPr lang="en-US">
              <a:latin typeface="Palatino Linotype" pitchFamily="18" charset="0"/>
            </a:endParaRPr>
          </a:p>
        </p:txBody>
      </p:sp>
    </p:spTree>
    <p:extLst>
      <p:ext uri="{BB962C8B-B14F-4D97-AF65-F5344CB8AC3E}">
        <p14:creationId xmlns:p14="http://schemas.microsoft.com/office/powerpoint/2010/main" val="35306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solidFill>
                  <a:srgbClr val="000099"/>
                </a:solidFill>
                <a:latin typeface="Palatino Linotype" pitchFamily="18" charset="0"/>
              </a:rPr>
              <a:t>Examples of research question</a:t>
            </a:r>
          </a:p>
        </p:txBody>
      </p:sp>
      <p:sp>
        <p:nvSpPr>
          <p:cNvPr id="3" name="Content Placeholder 2"/>
          <p:cNvSpPr>
            <a:spLocks noGrp="1"/>
          </p:cNvSpPr>
          <p:nvPr>
            <p:ph idx="1"/>
          </p:nvPr>
        </p:nvSpPr>
        <p:spPr/>
        <p:txBody>
          <a:bodyPr/>
          <a:lstStyle/>
          <a:p>
            <a:r>
              <a:rPr lang="en-US" sz="2400" dirty="0">
                <a:latin typeface="Palatino Linotype" pitchFamily="18" charset="0"/>
              </a:rPr>
              <a:t>How scores on an aptitude test vary for students in different types of schooling environments---home schooling, public schooling, and private schooling?</a:t>
            </a:r>
          </a:p>
          <a:p>
            <a:r>
              <a:rPr lang="en-US" sz="2400" dirty="0">
                <a:latin typeface="Palatino Linotype" pitchFamily="18" charset="0"/>
              </a:rPr>
              <a:t>A market researcher wants to determine if there is a significant difference between the response rates to five different marketing campaigns.</a:t>
            </a:r>
            <a:endParaRPr lang="en-US" dirty="0">
              <a:latin typeface="Palatino Linotype" pitchFamily="18" charset="0"/>
            </a:endParaRPr>
          </a:p>
          <a:p>
            <a:r>
              <a:rPr lang="en-US" sz="2400" dirty="0">
                <a:solidFill>
                  <a:srgbClr val="FF0000"/>
                </a:solidFill>
                <a:latin typeface="Palatino Linotype" pitchFamily="18" charset="0"/>
              </a:rPr>
              <a:t>In sum, ANOVA deals with three or more samples</a:t>
            </a:r>
            <a:endParaRPr lang="en-US" sz="2400" dirty="0">
              <a:latin typeface="Palatino Linotype" pitchFamily="18" charset="0"/>
            </a:endParaRPr>
          </a:p>
        </p:txBody>
      </p:sp>
      <p:sp>
        <p:nvSpPr>
          <p:cNvPr id="4" name="Slide Number Placeholder 3"/>
          <p:cNvSpPr>
            <a:spLocks noGrp="1"/>
          </p:cNvSpPr>
          <p:nvPr>
            <p:ph type="sldNum" sz="quarter" idx="12"/>
          </p:nvPr>
        </p:nvSpPr>
        <p:spPr/>
        <p:txBody>
          <a:bodyPr/>
          <a:lstStyle/>
          <a:p>
            <a:fld id="{71E0F468-36C2-4A31-ABC4-3235B7B5704F}" type="slidenum">
              <a:rPr lang="en-US" smtClean="0"/>
              <a:t>3</a:t>
            </a:fld>
            <a:endParaRPr lang="en-US"/>
          </a:p>
        </p:txBody>
      </p:sp>
    </p:spTree>
    <p:extLst>
      <p:ext uri="{BB962C8B-B14F-4D97-AF65-F5344CB8AC3E}">
        <p14:creationId xmlns:p14="http://schemas.microsoft.com/office/powerpoint/2010/main" val="271687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8106" name="Object 10"/>
          <p:cNvGraphicFramePr>
            <a:graphicFrameLocks noChangeAspect="1"/>
          </p:cNvGraphicFramePr>
          <p:nvPr>
            <p:extLst>
              <p:ext uri="{D42A27DB-BD31-4B8C-83A1-F6EECF244321}">
                <p14:modId xmlns:p14="http://schemas.microsoft.com/office/powerpoint/2010/main" val="3128626176"/>
              </p:ext>
            </p:extLst>
          </p:nvPr>
        </p:nvGraphicFramePr>
        <p:xfrm>
          <a:off x="685800" y="2438400"/>
          <a:ext cx="3862387" cy="3615722"/>
        </p:xfrm>
        <a:graphic>
          <a:graphicData uri="http://schemas.openxmlformats.org/presentationml/2006/ole">
            <mc:AlternateContent xmlns:mc="http://schemas.openxmlformats.org/markup-compatibility/2006">
              <mc:Choice xmlns:v="urn:schemas-microsoft-com:vml" Requires="v">
                <p:oleObj spid="_x0000_s1172" name="Worksheet" r:id="rId4" imgW="4733810" imgH="3971970" progId="Excel.Sheet.8">
                  <p:embed/>
                </p:oleObj>
              </mc:Choice>
              <mc:Fallback>
                <p:oleObj name="Worksheet" r:id="rId4" imgW="4733810" imgH="3971970" progId="Excel.Sheet.8">
                  <p:embed/>
                  <p:pic>
                    <p:nvPicPr>
                      <p:cNvPr id="0" name=""/>
                      <p:cNvPicPr>
                        <a:picLocks noChangeAspect="1" noChangeArrowheads="1"/>
                      </p:cNvPicPr>
                      <p:nvPr/>
                    </p:nvPicPr>
                    <p:blipFill>
                      <a:blip r:embed="rId5"/>
                      <a:srcRect/>
                      <a:stretch>
                        <a:fillRect/>
                      </a:stretch>
                    </p:blipFill>
                    <p:spPr bwMode="auto">
                      <a:xfrm>
                        <a:off x="685800" y="2438400"/>
                        <a:ext cx="3862387" cy="3615722"/>
                      </a:xfrm>
                      <a:prstGeom prst="rect">
                        <a:avLst/>
                      </a:prstGeom>
                      <a:noFill/>
                      <a:ln>
                        <a:noFill/>
                      </a:ln>
                      <a:effectLst/>
                      <a:extLst/>
                    </p:spPr>
                  </p:pic>
                </p:oleObj>
              </mc:Fallback>
            </mc:AlternateContent>
          </a:graphicData>
        </a:graphic>
      </p:graphicFrame>
      <p:sp>
        <p:nvSpPr>
          <p:cNvPr id="32770" name="Rectangle 2"/>
          <p:cNvSpPr>
            <a:spLocks noGrp="1" noChangeArrowheads="1"/>
          </p:cNvSpPr>
          <p:nvPr>
            <p:ph type="title"/>
          </p:nvPr>
        </p:nvSpPr>
        <p:spPr/>
        <p:txBody>
          <a:bodyPr>
            <a:noAutofit/>
          </a:bodyPr>
          <a:lstStyle/>
          <a:p>
            <a:r>
              <a:rPr lang="en-US" sz="4000" b="1" dirty="0">
                <a:solidFill>
                  <a:srgbClr val="000099"/>
                </a:solidFill>
                <a:latin typeface="Palatino Linotype" pitchFamily="18" charset="0"/>
              </a:rPr>
              <a:t>From two-sample t-test to ANOVA</a:t>
            </a:r>
          </a:p>
        </p:txBody>
      </p:sp>
      <p:sp>
        <p:nvSpPr>
          <p:cNvPr id="388102" name="Text Box 6"/>
          <p:cNvSpPr txBox="1">
            <a:spLocks noChangeArrowheads="1"/>
          </p:cNvSpPr>
          <p:nvPr/>
        </p:nvSpPr>
        <p:spPr bwMode="auto">
          <a:xfrm>
            <a:off x="990600" y="1746905"/>
            <a:ext cx="25400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Times New Roman" charset="0"/>
                <a:ea typeface="ＭＳ Ｐゴシック" charset="0"/>
              </a:rPr>
              <a:t>Two-sample test</a:t>
            </a:r>
          </a:p>
        </p:txBody>
      </p:sp>
      <p:sp>
        <p:nvSpPr>
          <p:cNvPr id="388105" name="Text Box 9"/>
          <p:cNvSpPr txBox="1">
            <a:spLocks noChangeArrowheads="1"/>
          </p:cNvSpPr>
          <p:nvPr/>
        </p:nvSpPr>
        <p:spPr bwMode="auto">
          <a:xfrm>
            <a:off x="6019046" y="1781175"/>
            <a:ext cx="13763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600" dirty="0">
                <a:latin typeface="Times New Roman" charset="0"/>
                <a:ea typeface="ＭＳ Ｐゴシック" charset="0"/>
              </a:rPr>
              <a:t>ANOVA</a:t>
            </a:r>
          </a:p>
        </p:txBody>
      </p:sp>
      <p:graphicFrame>
        <p:nvGraphicFramePr>
          <p:cNvPr id="388107" name="Object 11"/>
          <p:cNvGraphicFramePr>
            <a:graphicFrameLocks noChangeAspect="1"/>
          </p:cNvGraphicFramePr>
          <p:nvPr>
            <p:extLst>
              <p:ext uri="{D42A27DB-BD31-4B8C-83A1-F6EECF244321}">
                <p14:modId xmlns:p14="http://schemas.microsoft.com/office/powerpoint/2010/main" val="2883988521"/>
              </p:ext>
            </p:extLst>
          </p:nvPr>
        </p:nvGraphicFramePr>
        <p:xfrm>
          <a:off x="4953000" y="2438400"/>
          <a:ext cx="3856037" cy="3610164"/>
        </p:xfrm>
        <a:graphic>
          <a:graphicData uri="http://schemas.openxmlformats.org/presentationml/2006/ole">
            <mc:AlternateContent xmlns:mc="http://schemas.openxmlformats.org/markup-compatibility/2006">
              <mc:Choice xmlns:v="urn:schemas-microsoft-com:vml" Requires="v">
                <p:oleObj spid="_x0000_s1173" name="Worksheet" r:id="rId6" imgW="4752989" imgH="3981420" progId="Excel.Sheet.8">
                  <p:embed/>
                </p:oleObj>
              </mc:Choice>
              <mc:Fallback>
                <p:oleObj name="Worksheet" r:id="rId6" imgW="4752989" imgH="3981420" progId="Excel.Sheet.8">
                  <p:embed/>
                  <p:pic>
                    <p:nvPicPr>
                      <p:cNvPr id="0" name=""/>
                      <p:cNvPicPr>
                        <a:picLocks noChangeAspect="1" noChangeArrowheads="1"/>
                      </p:cNvPicPr>
                      <p:nvPr/>
                    </p:nvPicPr>
                    <p:blipFill>
                      <a:blip r:embed="rId7"/>
                      <a:srcRect/>
                      <a:stretch>
                        <a:fillRect/>
                      </a:stretch>
                    </p:blipFill>
                    <p:spPr bwMode="auto">
                      <a:xfrm>
                        <a:off x="4953000" y="2438400"/>
                        <a:ext cx="3856037" cy="3610164"/>
                      </a:xfrm>
                      <a:prstGeom prst="rect">
                        <a:avLst/>
                      </a:prstGeom>
                      <a:noFill/>
                      <a:ln>
                        <a:noFill/>
                      </a:ln>
                      <a:effectLst/>
                      <a:extLst/>
                    </p:spPr>
                  </p:pic>
                </p:oleObj>
              </mc:Fallback>
            </mc:AlternateContent>
          </a:graphicData>
        </a:graphic>
      </p:graphicFrame>
      <p:sp>
        <p:nvSpPr>
          <p:cNvPr id="2" name="Slide Number Placeholder 1"/>
          <p:cNvSpPr>
            <a:spLocks noGrp="1"/>
          </p:cNvSpPr>
          <p:nvPr>
            <p:ph type="sldNum" sz="quarter" idx="12"/>
          </p:nvPr>
        </p:nvSpPr>
        <p:spPr/>
        <p:txBody>
          <a:bodyPr/>
          <a:lstStyle/>
          <a:p>
            <a:fld id="{71E0F468-36C2-4A31-ABC4-3235B7B5704F}" type="slidenum">
              <a:rPr lang="en-US" smtClean="0"/>
              <a:t>4</a:t>
            </a:fld>
            <a:endParaRPr lang="en-US"/>
          </a:p>
        </p:txBody>
      </p:sp>
    </p:spTree>
    <p:extLst>
      <p:ext uri="{BB962C8B-B14F-4D97-AF65-F5344CB8AC3E}">
        <p14:creationId xmlns:p14="http://schemas.microsoft.com/office/powerpoint/2010/main" val="531542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81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8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88106" grpId="0"/>
      <p:bldP spid="388102" grpId="0"/>
      <p:bldP spid="388105" grpId="0"/>
      <p:bldOleChart spid="388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0099"/>
                </a:solidFill>
                <a:latin typeface="Palatino Linotype" pitchFamily="18" charset="0"/>
              </a:rPr>
              <a:t>Purpose of ANOVA</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What does ANOVA measure?</a:t>
            </a:r>
          </a:p>
          <a:p>
            <a:pPr lvl="1"/>
            <a:r>
              <a:rPr lang="en-US" dirty="0">
                <a:latin typeface="Palatino Linotype" pitchFamily="18" charset="0"/>
              </a:rPr>
              <a:t>It measures whether there is more variation between groups than within groups.	</a:t>
            </a:r>
          </a:p>
          <a:p>
            <a:r>
              <a:rPr lang="en-US" dirty="0">
                <a:latin typeface="Palatino Linotype" pitchFamily="18" charset="0"/>
              </a:rPr>
              <a:t>F-ratio </a:t>
            </a:r>
            <a:r>
              <a:rPr lang="en-US" sz="2000" dirty="0">
                <a:latin typeface="Palatino Linotype" pitchFamily="18" charset="0"/>
              </a:rPr>
              <a:t>(named after Sir Ronald Fisher)</a:t>
            </a:r>
          </a:p>
          <a:p>
            <a:pPr lvl="1"/>
            <a:r>
              <a:rPr lang="en-US" dirty="0">
                <a:latin typeface="Palatino Linotype" pitchFamily="18" charset="0"/>
              </a:rPr>
              <a:t> It is a ratio of the variation between groups to the variation within groups. It is the test statistic calculated for ANOVA.</a:t>
            </a:r>
          </a:p>
          <a:p>
            <a:pPr lvl="1"/>
            <a:r>
              <a:rPr lang="en-US" dirty="0">
                <a:latin typeface="Palatino Linotype" pitchFamily="18" charset="0"/>
              </a:rPr>
              <a:t>We want to check if there is more variation between the means of several groups, relative to the variation within the groups.</a:t>
            </a:r>
          </a:p>
        </p:txBody>
      </p:sp>
      <p:sp>
        <p:nvSpPr>
          <p:cNvPr id="4" name="Slide Number Placeholder 3"/>
          <p:cNvSpPr>
            <a:spLocks noGrp="1"/>
          </p:cNvSpPr>
          <p:nvPr>
            <p:ph type="sldNum" sz="quarter" idx="12"/>
          </p:nvPr>
        </p:nvSpPr>
        <p:spPr/>
        <p:txBody>
          <a:bodyPr/>
          <a:lstStyle/>
          <a:p>
            <a:fld id="{71E0F468-36C2-4A31-ABC4-3235B7B5704F}" type="slidenum">
              <a:rPr lang="en-US" smtClean="0"/>
              <a:t>5</a:t>
            </a:fld>
            <a:endParaRPr lang="en-US"/>
          </a:p>
        </p:txBody>
      </p:sp>
    </p:spTree>
    <p:extLst>
      <p:ext uri="{BB962C8B-B14F-4D97-AF65-F5344CB8AC3E}">
        <p14:creationId xmlns:p14="http://schemas.microsoft.com/office/powerpoint/2010/main" val="402801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99"/>
                </a:solidFill>
                <a:latin typeface="Palatino Linotype" pitchFamily="18" charset="0"/>
              </a:rPr>
              <a:t>How to measure variation?</a:t>
            </a:r>
          </a:p>
        </p:txBody>
      </p:sp>
      <p:sp>
        <p:nvSpPr>
          <p:cNvPr id="3" name="Content Placeholder 2"/>
          <p:cNvSpPr>
            <a:spLocks noGrp="1"/>
          </p:cNvSpPr>
          <p:nvPr>
            <p:ph idx="1"/>
          </p:nvPr>
        </p:nvSpPr>
        <p:spPr>
          <a:xfrm>
            <a:off x="457200" y="1371600"/>
            <a:ext cx="8229600" cy="4525963"/>
          </a:xfrm>
        </p:spPr>
        <p:txBody>
          <a:bodyPr>
            <a:normAutofit/>
          </a:bodyPr>
          <a:lstStyle/>
          <a:p>
            <a:r>
              <a:rPr lang="en-US" sz="2800" dirty="0">
                <a:latin typeface="Palatino Linotype" pitchFamily="18" charset="0"/>
              </a:rPr>
              <a:t>The different means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410200" y="2057400"/>
            <a:ext cx="3657600" cy="1692771"/>
          </a:xfrm>
          <a:prstGeom prst="rect">
            <a:avLst/>
          </a:prstGeom>
          <a:noFill/>
        </p:spPr>
        <p:txBody>
          <a:bodyPr wrap="square" rtlCol="0">
            <a:spAutoFit/>
          </a:bodyPr>
          <a:lstStyle/>
          <a:p>
            <a:pPr marL="342900" indent="-342900">
              <a:buAutoNum type="arabicParenBoth"/>
            </a:pPr>
            <a:r>
              <a:rPr lang="en-US" sz="2800" b="1" dirty="0">
                <a:latin typeface="Palatino Linotype" pitchFamily="18" charset="0"/>
              </a:rPr>
              <a:t>Grand mean</a:t>
            </a:r>
            <a:endParaRPr lang="en-US" sz="2800" dirty="0">
              <a:latin typeface="Palatino Linotype" pitchFamily="18" charset="0"/>
            </a:endParaRPr>
          </a:p>
          <a:p>
            <a:r>
              <a:rPr lang="en-US" sz="2400" dirty="0">
                <a:latin typeface="Palatino Linotype" pitchFamily="18" charset="0"/>
              </a:rPr>
              <a:t>overall mean based on all observations</a:t>
            </a:r>
          </a:p>
          <a:p>
            <a:r>
              <a:rPr lang="en-US" sz="2800" b="1" dirty="0">
                <a:latin typeface="Palatino Linotype" pitchFamily="18" charset="0"/>
              </a:rPr>
              <a:t>(2)Group mean</a:t>
            </a:r>
          </a:p>
        </p:txBody>
      </p:sp>
      <p:sp>
        <p:nvSpPr>
          <p:cNvPr id="6" name="Slide Number Placeholder 5"/>
          <p:cNvSpPr>
            <a:spLocks noGrp="1"/>
          </p:cNvSpPr>
          <p:nvPr>
            <p:ph type="sldNum" sz="quarter" idx="12"/>
          </p:nvPr>
        </p:nvSpPr>
        <p:spPr/>
        <p:txBody>
          <a:bodyPr/>
          <a:lstStyle/>
          <a:p>
            <a:fld id="{71E0F468-36C2-4A31-ABC4-3235B7B5704F}" type="slidenum">
              <a:rPr lang="en-US" smtClean="0"/>
              <a:t>6</a:t>
            </a:fld>
            <a:endParaRPr lang="en-US"/>
          </a:p>
        </p:txBody>
      </p:sp>
    </p:spTree>
    <p:extLst>
      <p:ext uri="{BB962C8B-B14F-4D97-AF65-F5344CB8AC3E}">
        <p14:creationId xmlns:p14="http://schemas.microsoft.com/office/powerpoint/2010/main" val="286506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000099"/>
                </a:solidFill>
                <a:latin typeface="Palatino Linotype" pitchFamily="18" charset="0"/>
              </a:rPr>
              <a:t>ANOVA Setup: Graphical display</a:t>
            </a:r>
          </a:p>
        </p:txBody>
      </p:sp>
      <p:sp>
        <p:nvSpPr>
          <p:cNvPr id="3" name="Content Placeholder 2"/>
          <p:cNvSpPr>
            <a:spLocks noGrp="1"/>
          </p:cNvSpPr>
          <p:nvPr>
            <p:ph idx="1"/>
          </p:nvPr>
        </p:nvSpPr>
        <p:spPr>
          <a:xfrm>
            <a:off x="457200" y="1447800"/>
            <a:ext cx="8229600" cy="4525963"/>
          </a:xfrm>
        </p:spPr>
        <p:txBody>
          <a:bodyPr/>
          <a:lstStyle/>
          <a:p>
            <a:r>
              <a:rPr lang="en-US" dirty="0">
                <a:latin typeface="Garamond" pitchFamily="18" charset="0"/>
              </a:rPr>
              <a:t>Suppose there are three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399"/>
            <a:ext cx="4800600" cy="47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38800" y="2286000"/>
            <a:ext cx="2971800" cy="3477875"/>
          </a:xfrm>
          <a:prstGeom prst="rect">
            <a:avLst/>
          </a:prstGeom>
          <a:noFill/>
        </p:spPr>
        <p:txBody>
          <a:bodyPr wrap="square" rtlCol="0">
            <a:spAutoFit/>
          </a:bodyPr>
          <a:lstStyle/>
          <a:p>
            <a:r>
              <a:rPr lang="en-US" sz="2000" dirty="0">
                <a:latin typeface="Palatino Linotype" pitchFamily="18" charset="0"/>
              </a:rPr>
              <a:t>Think about three things:</a:t>
            </a:r>
          </a:p>
          <a:p>
            <a:pPr marL="342900" indent="-342900">
              <a:buAutoNum type="arabicPeriod"/>
            </a:pPr>
            <a:r>
              <a:rPr lang="en-US" sz="2000" dirty="0">
                <a:latin typeface="Palatino Linotype" pitchFamily="18" charset="0"/>
              </a:rPr>
              <a:t>The variability of the points around the grand mean;</a:t>
            </a:r>
          </a:p>
          <a:p>
            <a:pPr marL="342900" indent="-342900">
              <a:buAutoNum type="arabicPeriod"/>
            </a:pPr>
            <a:r>
              <a:rPr lang="en-US" sz="2000" dirty="0">
                <a:latin typeface="Palatino Linotype" pitchFamily="18" charset="0"/>
              </a:rPr>
              <a:t>The variability of the points around the group mean;</a:t>
            </a:r>
          </a:p>
          <a:p>
            <a:pPr marL="342900" indent="-342900">
              <a:buAutoNum type="arabicPeriod"/>
            </a:pPr>
            <a:r>
              <a:rPr lang="en-US" sz="2000" dirty="0">
                <a:latin typeface="Palatino Linotype" pitchFamily="18" charset="0"/>
              </a:rPr>
              <a:t>The variability of the group means around the grand mean.</a:t>
            </a:r>
          </a:p>
        </p:txBody>
      </p:sp>
      <p:sp>
        <p:nvSpPr>
          <p:cNvPr id="5" name="Slide Number Placeholder 4"/>
          <p:cNvSpPr>
            <a:spLocks noGrp="1"/>
          </p:cNvSpPr>
          <p:nvPr>
            <p:ph type="sldNum" sz="quarter" idx="12"/>
          </p:nvPr>
        </p:nvSpPr>
        <p:spPr/>
        <p:txBody>
          <a:bodyPr/>
          <a:lstStyle/>
          <a:p>
            <a:fld id="{9BF08E50-6CC6-4A91-911D-ECC366F28EE7}" type="slidenum">
              <a:rPr lang="en-US" smtClean="0"/>
              <a:t>7</a:t>
            </a:fld>
            <a:endParaRPr lang="en-US"/>
          </a:p>
        </p:txBody>
      </p:sp>
    </p:spTree>
    <p:extLst>
      <p:ext uri="{BB962C8B-B14F-4D97-AF65-F5344CB8AC3E}">
        <p14:creationId xmlns:p14="http://schemas.microsoft.com/office/powerpoint/2010/main" val="396580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0099"/>
                </a:solidFill>
                <a:latin typeface="Palatino Linotype" pitchFamily="18" charset="0"/>
              </a:rPr>
              <a:t>From different means to different types of variation</a:t>
            </a:r>
          </a:p>
        </p:txBody>
      </p:sp>
      <p:sp>
        <p:nvSpPr>
          <p:cNvPr id="3" name="Content Placeholder 2"/>
          <p:cNvSpPr>
            <a:spLocks noGrp="1"/>
          </p:cNvSpPr>
          <p:nvPr>
            <p:ph idx="1"/>
          </p:nvPr>
        </p:nvSpPr>
        <p:spPr/>
        <p:txBody>
          <a:bodyPr>
            <a:normAutofit lnSpcReduction="10000"/>
          </a:bodyPr>
          <a:lstStyle/>
          <a:p>
            <a:r>
              <a:rPr lang="en-US" dirty="0">
                <a:latin typeface="Palatino Linotype" pitchFamily="18" charset="0"/>
              </a:rPr>
              <a:t>Variation: the extent to which various scores in a distribution deviate from the mean of the distribution</a:t>
            </a:r>
          </a:p>
          <a:p>
            <a:pPr lvl="1"/>
            <a:r>
              <a:rPr lang="en-US" dirty="0">
                <a:solidFill>
                  <a:srgbClr val="FF0000"/>
                </a:solidFill>
                <a:latin typeface="Palatino Linotype" pitchFamily="18" charset="0"/>
              </a:rPr>
              <a:t>Within-groups variation</a:t>
            </a:r>
            <a:r>
              <a:rPr lang="en-US" dirty="0">
                <a:latin typeface="Palatino Linotype" pitchFamily="18" charset="0"/>
              </a:rPr>
              <a:t>: deviation of individual sample scores from the mean of the sample</a:t>
            </a:r>
          </a:p>
          <a:p>
            <a:pPr lvl="1"/>
            <a:r>
              <a:rPr lang="en-US" dirty="0">
                <a:solidFill>
                  <a:srgbClr val="FF0000"/>
                </a:solidFill>
                <a:latin typeface="Palatino Linotype" pitchFamily="18" charset="0"/>
              </a:rPr>
              <a:t>Between-groups variation</a:t>
            </a:r>
            <a:r>
              <a:rPr lang="en-US" dirty="0">
                <a:latin typeface="Palatino Linotype" pitchFamily="18" charset="0"/>
              </a:rPr>
              <a:t>: deviations of sample means from the grand mean</a:t>
            </a:r>
          </a:p>
          <a:p>
            <a:pPr lvl="1"/>
            <a:r>
              <a:rPr lang="en-US" dirty="0">
                <a:solidFill>
                  <a:srgbClr val="FF0000"/>
                </a:solidFill>
                <a:latin typeface="Palatino Linotype" pitchFamily="18" charset="0"/>
              </a:rPr>
              <a:t>Total variation</a:t>
            </a:r>
            <a:r>
              <a:rPr lang="en-US" dirty="0">
                <a:latin typeface="Palatino Linotype" pitchFamily="18" charset="0"/>
              </a:rPr>
              <a:t>: deviation of individual sample scores from the grand mean</a:t>
            </a:r>
          </a:p>
        </p:txBody>
      </p:sp>
      <p:sp>
        <p:nvSpPr>
          <p:cNvPr id="4" name="Slide Number Placeholder 3"/>
          <p:cNvSpPr>
            <a:spLocks noGrp="1"/>
          </p:cNvSpPr>
          <p:nvPr>
            <p:ph type="sldNum" sz="quarter" idx="12"/>
          </p:nvPr>
        </p:nvSpPr>
        <p:spPr/>
        <p:txBody>
          <a:bodyPr/>
          <a:lstStyle/>
          <a:p>
            <a:fld id="{71E0F468-36C2-4A31-ABC4-3235B7B5704F}" type="slidenum">
              <a:rPr lang="en-US" smtClean="0"/>
              <a:t>8</a:t>
            </a:fld>
            <a:endParaRPr lang="en-US"/>
          </a:p>
        </p:txBody>
      </p:sp>
    </p:spTree>
    <p:extLst>
      <p:ext uri="{BB962C8B-B14F-4D97-AF65-F5344CB8AC3E}">
        <p14:creationId xmlns:p14="http://schemas.microsoft.com/office/powerpoint/2010/main" val="345115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000099"/>
                </a:solidFill>
                <a:latin typeface="Palatino Linotype" pitchFamily="18" charset="0"/>
              </a:rPr>
              <a:t>Example</a:t>
            </a:r>
          </a:p>
        </p:txBody>
      </p:sp>
      <p:sp>
        <p:nvSpPr>
          <p:cNvPr id="3" name="Content Placeholder 2"/>
          <p:cNvSpPr>
            <a:spLocks noGrp="1"/>
          </p:cNvSpPr>
          <p:nvPr>
            <p:ph idx="1"/>
          </p:nvPr>
        </p:nvSpPr>
        <p:spPr/>
        <p:txBody>
          <a:bodyPr>
            <a:normAutofit fontScale="77500" lnSpcReduction="20000"/>
          </a:bodyPr>
          <a:lstStyle/>
          <a:p>
            <a:r>
              <a:rPr lang="en-US" dirty="0">
                <a:latin typeface="Palatino Linotype" pitchFamily="18" charset="0"/>
              </a:rPr>
              <a:t>Suppose we are interested in treatment that purport to reduce agoraphobia (fear of unfamiliar environments) symptoms. Treatments are expensive and we also have little money for screening, so we are only able to find 12 sufferers and randomly assign them to 3 conditions:</a:t>
            </a:r>
          </a:p>
          <a:p>
            <a:pPr lvl="1"/>
            <a:r>
              <a:rPr lang="en-US" dirty="0">
                <a:latin typeface="Palatino Linotype" pitchFamily="18" charset="0"/>
              </a:rPr>
              <a:t>Rational-Emotive (REBT)</a:t>
            </a:r>
          </a:p>
          <a:p>
            <a:pPr lvl="1"/>
            <a:r>
              <a:rPr lang="en-US" dirty="0">
                <a:latin typeface="Palatino Linotype" pitchFamily="18" charset="0"/>
              </a:rPr>
              <a:t>Psychoanalytic (PA)</a:t>
            </a:r>
          </a:p>
          <a:p>
            <a:pPr lvl="1"/>
            <a:r>
              <a:rPr lang="en-US" dirty="0">
                <a:latin typeface="Palatino Linotype" pitchFamily="18" charset="0"/>
              </a:rPr>
              <a:t>Behavioral (B)</a:t>
            </a:r>
          </a:p>
          <a:p>
            <a:pPr marL="457200" lvl="1" indent="0">
              <a:buNone/>
            </a:pPr>
            <a:r>
              <a:rPr lang="en-US" dirty="0">
                <a:latin typeface="Palatino Linotype" pitchFamily="18" charset="0"/>
              </a:rPr>
              <a:t>After 12 weeks of therapy, we administer the Panic scale (higher values mean more anxiety), and we determine the total score on a random subset of questions. How can we determine whether there is difference among the treatment?</a:t>
            </a:r>
          </a:p>
        </p:txBody>
      </p:sp>
      <p:sp>
        <p:nvSpPr>
          <p:cNvPr id="4" name="Slide Number Placeholder 3"/>
          <p:cNvSpPr>
            <a:spLocks noGrp="1"/>
          </p:cNvSpPr>
          <p:nvPr>
            <p:ph type="sldNum" sz="quarter" idx="12"/>
          </p:nvPr>
        </p:nvSpPr>
        <p:spPr/>
        <p:txBody>
          <a:bodyPr/>
          <a:lstStyle/>
          <a:p>
            <a:fld id="{9BF08E50-6CC6-4A91-911D-ECC366F28EE7}" type="slidenum">
              <a:rPr lang="en-US" smtClean="0">
                <a:latin typeface="Palatino Linotype" pitchFamily="18" charset="0"/>
              </a:rPr>
              <a:t>9</a:t>
            </a:fld>
            <a:endParaRPr lang="en-US">
              <a:latin typeface="Palatino Linotype" pitchFamily="18" charset="0"/>
            </a:endParaRPr>
          </a:p>
        </p:txBody>
      </p:sp>
    </p:spTree>
    <p:extLst>
      <p:ext uri="{BB962C8B-B14F-4D97-AF65-F5344CB8AC3E}">
        <p14:creationId xmlns:p14="http://schemas.microsoft.com/office/powerpoint/2010/main" val="219750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TotalTime>
  <Words>1061</Words>
  <Application>Microsoft Macintosh PowerPoint</Application>
  <PresentationFormat>On-screen Show (4:3)</PresentationFormat>
  <Paragraphs>221</Paragraphs>
  <Slides>26</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41" baseType="lpstr">
      <vt:lpstr>ＭＳ Ｐゴシック</vt:lpstr>
      <vt:lpstr>Shruti</vt:lpstr>
      <vt:lpstr>宋体</vt:lpstr>
      <vt:lpstr>Arial</vt:lpstr>
      <vt:lpstr>Calibri</vt:lpstr>
      <vt:lpstr>Cambria Math</vt:lpstr>
      <vt:lpstr>Garamond</vt:lpstr>
      <vt:lpstr>Palatino Linotype</vt:lpstr>
      <vt:lpstr>Symbol</vt:lpstr>
      <vt:lpstr>Times</vt:lpstr>
      <vt:lpstr>Times New Roman</vt:lpstr>
      <vt:lpstr>Office Theme</vt:lpstr>
      <vt:lpstr>Worksheet</vt:lpstr>
      <vt:lpstr>Equation</vt:lpstr>
      <vt:lpstr>Image</vt:lpstr>
      <vt:lpstr>Lecture 17: Analysis of Variance</vt:lpstr>
      <vt:lpstr>ANOVA</vt:lpstr>
      <vt:lpstr>Examples of research question</vt:lpstr>
      <vt:lpstr>From two-sample t-test to ANOVA</vt:lpstr>
      <vt:lpstr>Purpose of ANOVA</vt:lpstr>
      <vt:lpstr>How to measure variation?</vt:lpstr>
      <vt:lpstr>ANOVA Setup: Graphical display</vt:lpstr>
      <vt:lpstr>From different means to different types of variation</vt:lpstr>
      <vt:lpstr>Example</vt:lpstr>
      <vt:lpstr>Grand and group means</vt:lpstr>
      <vt:lpstr>ANOVA</vt:lpstr>
      <vt:lpstr>Sum of squares</vt:lpstr>
      <vt:lpstr>Sum of squares</vt:lpstr>
      <vt:lpstr>Sum of squares</vt:lpstr>
      <vt:lpstr>From sum of squares to estimates of variance</vt:lpstr>
      <vt:lpstr>PowerPoint Presentation</vt:lpstr>
      <vt:lpstr>F distribution</vt:lpstr>
      <vt:lpstr>The ANOVA Table</vt:lpstr>
      <vt:lpstr>Another example</vt:lpstr>
      <vt:lpstr>Data description</vt:lpstr>
      <vt:lpstr>ANOVA: Hypotheses</vt:lpstr>
      <vt:lpstr>PowerPoint Presentation</vt:lpstr>
      <vt:lpstr>PowerPoint Presentation</vt:lpstr>
      <vt:lpstr>In-class exercise</vt:lpstr>
      <vt:lpstr>Effect size</vt:lpstr>
      <vt:lpstr>Review and Assumptions</vt:lpstr>
    </vt:vector>
  </TitlesOfParts>
  <Company>University Of Minnesota - TC</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18: Analysis of Variance</dc:title>
  <dc:creator>Chun Wang</dc:creator>
  <cp:lastModifiedBy>He Jibo</cp:lastModifiedBy>
  <cp:revision>67</cp:revision>
  <cp:lastPrinted>2015-12-03T19:33:38Z</cp:lastPrinted>
  <dcterms:created xsi:type="dcterms:W3CDTF">2013-04-21T03:13:30Z</dcterms:created>
  <dcterms:modified xsi:type="dcterms:W3CDTF">2018-01-06T04:25:07Z</dcterms:modified>
</cp:coreProperties>
</file>