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3" r:id="rId15"/>
    <p:sldId id="271" r:id="rId16"/>
    <p:sldId id="272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B166-E2D2-4AB8-BFE4-E4B624D48011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588AC-7BF7-409D-B4FA-9D18DE37C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2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C00963C-9951-41C0-A8EE-5C69EB031C80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242EC9-E52A-4491-9E56-BEA02921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8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006-083D-4C9E-BC3B-80852D694107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D58F-0271-4144-BD95-CCB40AF4C571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258D-4870-4A62-8554-91C5E863DE55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34-1EFC-4862-AFD2-5CE4531A25DC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867A-DA5F-4AF4-9F44-96589204BAA9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04A8-672C-4559-A5B4-5E80CA39D2ED}" type="datetime1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E1B7-9589-4659-B282-0E8E9314F28B}" type="datetime1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116C-1720-4B84-888A-6ADF4558D878}" type="datetime1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ADA-9FDF-4FB9-8207-DE7D9E6CBF0F}" type="datetime1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3B49-CE71-4D17-8EC3-3730E29E97A3}" type="datetime1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B0FF-0E06-4B6F-BB4F-FF4A55AEBF78}" type="datetime1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3E56-7A25-4B5D-886C-9631851E52C0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10" Type="http://schemas.openxmlformats.org/officeDocument/2006/relationships/image" Target="../media/image90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18: Review for exam 4 and final exam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Hans" sz="2800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Possible questions 4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Independent vs. dependent sample </a:t>
            </a:r>
            <a:r>
              <a:rPr lang="en-US" i="1" dirty="0">
                <a:latin typeface="Palatino Linotype" pitchFamily="18" charset="0"/>
              </a:rPr>
              <a:t>t</a:t>
            </a:r>
            <a:r>
              <a:rPr lang="en-US" dirty="0">
                <a:latin typeface="Palatino Linotype" pitchFamily="18" charset="0"/>
              </a:rPr>
              <a:t>-test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1606"/>
              </p:ext>
            </p:extLst>
          </p:nvPr>
        </p:nvGraphicFramePr>
        <p:xfrm>
          <a:off x="762000" y="3200400"/>
          <a:ext cx="7315201" cy="2286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a.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related samples result in more variability, and therefore the design is more powerful.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b.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related samples result in less variability, and therefore the design is more powerful.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3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alatino Linotype" pitchFamily="18" charset="0"/>
                        </a:rPr>
                        <a:t>c.</a:t>
                      </a:r>
                      <a:endParaRPr lang="en-US" sz="18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related samples designs are simpler to use.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alatino Linotype" pitchFamily="18" charset="0"/>
                        </a:rPr>
                        <a:t>d.</a:t>
                      </a:r>
                      <a:endParaRPr lang="en-US" sz="18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related samples designs are intrinsically better than independent samples designs.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1" y="2358482"/>
            <a:ext cx="7467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When one has the option, a related samples design should be chosen </a:t>
            </a:r>
            <a:r>
              <a:rPr kumimoji="0" lang="en-US" altLang="zh-CN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over an independent samples design because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for final exam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Final exam will worth 150 points</a:t>
            </a:r>
          </a:p>
          <a:p>
            <a:pPr lvl="1"/>
            <a:r>
              <a:rPr lang="en-US" dirty="0">
                <a:latin typeface="Palatino Linotype" pitchFamily="18" charset="0"/>
              </a:rPr>
              <a:t>20 multiple choice question (5 points each)</a:t>
            </a:r>
          </a:p>
          <a:p>
            <a:pPr lvl="1"/>
            <a:r>
              <a:rPr lang="en-US" dirty="0">
                <a:latin typeface="Palatino Linotype" pitchFamily="18" charset="0"/>
              </a:rPr>
              <a:t>5 complete sentence questions (4 points each)</a:t>
            </a:r>
          </a:p>
          <a:p>
            <a:pPr lvl="1"/>
            <a:r>
              <a:rPr lang="en-US" dirty="0">
                <a:latin typeface="Palatino Linotype" pitchFamily="18" charset="0"/>
              </a:rPr>
              <a:t>2 computation/essay questions (15 points each)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Final exam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</a:rPr>
              <a:t>It will cover all materials learned this semester, primarily focus on 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Measure of central tendency/dispersion</a:t>
            </a:r>
          </a:p>
          <a:p>
            <a:pPr lvl="2"/>
            <a:r>
              <a:rPr lang="en-US" dirty="0">
                <a:latin typeface="Palatino Linotype" pitchFamily="18" charset="0"/>
              </a:rPr>
              <a:t>Sum of the deviation scores is 0</a:t>
            </a:r>
          </a:p>
          <a:p>
            <a:pPr lvl="1"/>
            <a:r>
              <a:rPr lang="en-US" dirty="0">
                <a:latin typeface="Palatino Linotype" pitchFamily="18" charset="0"/>
              </a:rPr>
              <a:t>Normal curve</a:t>
            </a:r>
          </a:p>
          <a:p>
            <a:pPr lvl="2"/>
            <a:r>
              <a:rPr lang="en-US" dirty="0">
                <a:latin typeface="Palatino Linotype" pitchFamily="18" charset="0"/>
              </a:rPr>
              <a:t>The area under the curve is always 1</a:t>
            </a:r>
          </a:p>
          <a:p>
            <a:pPr lvl="1"/>
            <a:r>
              <a:rPr lang="en-US" dirty="0">
                <a:latin typeface="Palatino Linotype" pitchFamily="18" charset="0"/>
              </a:rPr>
              <a:t>Linear transformation</a:t>
            </a:r>
          </a:p>
          <a:p>
            <a:pPr lvl="1"/>
            <a:r>
              <a:rPr lang="en-US" dirty="0">
                <a:latin typeface="Palatino Linotype" pitchFamily="18" charset="0"/>
              </a:rPr>
              <a:t>Z-score</a:t>
            </a:r>
          </a:p>
          <a:p>
            <a:pPr lvl="2"/>
            <a:r>
              <a:rPr lang="en-US" dirty="0">
                <a:latin typeface="Palatino Linotype" pitchFamily="18" charset="0"/>
              </a:rPr>
              <a:t>It explains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“how far away a score is from the mean in standard deviation units?” </a:t>
            </a:r>
          </a:p>
          <a:p>
            <a:pPr lvl="1"/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Mean and variance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117512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 of your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35817"/>
              </p:ext>
            </p:extLst>
          </p:nvPr>
        </p:nvGraphicFramePr>
        <p:xfrm>
          <a:off x="3276600" y="2057399"/>
          <a:ext cx="914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057399"/>
                        <a:ext cx="9144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35868"/>
              </p:ext>
            </p:extLst>
          </p:nvPr>
        </p:nvGraphicFramePr>
        <p:xfrm>
          <a:off x="6026150" y="2057400"/>
          <a:ext cx="9001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2057400"/>
                        <a:ext cx="9001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250094"/>
              </p:ext>
            </p:extLst>
          </p:nvPr>
        </p:nvGraphicFramePr>
        <p:xfrm>
          <a:off x="3276600" y="2590800"/>
          <a:ext cx="1524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Equation" r:id="rId7" imgW="1143000" imgH="609480" progId="Equation.DSMT4">
                  <p:embed/>
                </p:oleObj>
              </mc:Choice>
              <mc:Fallback>
                <p:oleObj name="Equation" r:id="rId7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2590800"/>
                        <a:ext cx="1524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48253"/>
              </p:ext>
            </p:extLst>
          </p:nvPr>
        </p:nvGraphicFramePr>
        <p:xfrm>
          <a:off x="3330575" y="3581400"/>
          <a:ext cx="15167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9" imgW="1193760" imgH="660240" progId="Equation.DSMT4">
                  <p:embed/>
                </p:oleObj>
              </mc:Choice>
              <mc:Fallback>
                <p:oleObj name="Equation" r:id="rId9" imgW="11937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3581400"/>
                        <a:ext cx="151674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117758"/>
              </p:ext>
            </p:extLst>
          </p:nvPr>
        </p:nvGraphicFramePr>
        <p:xfrm>
          <a:off x="5943600" y="2667000"/>
          <a:ext cx="160020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Equation" r:id="rId11" imgW="1143000" imgH="609480" progId="Equation.DSMT4">
                  <p:embed/>
                </p:oleObj>
              </mc:Choice>
              <mc:Fallback>
                <p:oleObj name="Equation" r:id="rId11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3600" y="2667000"/>
                        <a:ext cx="1600200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252143"/>
              </p:ext>
            </p:extLst>
          </p:nvPr>
        </p:nvGraphicFramePr>
        <p:xfrm>
          <a:off x="5943600" y="3505200"/>
          <a:ext cx="165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Equation" r:id="rId13" imgW="1193760" imgH="660240" progId="Equation.DSMT4">
                  <p:embed/>
                </p:oleObj>
              </mc:Choice>
              <mc:Fallback>
                <p:oleObj name="Equation" r:id="rId13" imgW="11937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0"/>
                        <a:ext cx="165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For a distribution of </a:t>
                </a:r>
                <a:r>
                  <a:rPr lang="en-US" i="1" dirty="0">
                    <a:latin typeface="Palatino Linotype" pitchFamily="18" charset="0"/>
                  </a:rPr>
                  <a:t>X</a:t>
                </a:r>
                <a:r>
                  <a:rPr lang="en-US" dirty="0">
                    <a:latin typeface="Palatino Linotype" pitchFamily="18" charset="0"/>
                  </a:rPr>
                  <a:t> values,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Palatino Linotype" pitchFamily="18" charset="0"/>
                  </a:rPr>
                  <a:t>= 50 and </a:t>
                </a:r>
                <a:r>
                  <a:rPr lang="en-US" i="1" dirty="0">
                    <a:latin typeface="Palatino Linotype" pitchFamily="18" charset="0"/>
                  </a:rPr>
                  <a:t>s</a:t>
                </a:r>
                <a:r>
                  <a:rPr lang="en-US" dirty="0">
                    <a:latin typeface="Palatino Linotype" pitchFamily="18" charset="0"/>
                  </a:rPr>
                  <a:t> = 5.  Find what the mean and standard deviation will be if you: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a)  add 10 to every score in the original  	X distribution.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b)  multiply every score in the original 	X distribution by 4.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c)  divide every score in the original X 	distribution by 5, then subtract 5.</a:t>
                </a:r>
              </a:p>
              <a:p>
                <a:endParaRPr lang="en-US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237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µ = 100 and σ = 10</a:t>
            </a:r>
          </a:p>
          <a:p>
            <a:pPr lvl="1"/>
            <a:r>
              <a:rPr lang="en-US" dirty="0">
                <a:latin typeface="Palatino Linotype" pitchFamily="18" charset="0"/>
              </a:rPr>
              <a:t>what proportion of scores fall between 90 – 110?</a:t>
            </a:r>
          </a:p>
          <a:p>
            <a:pPr lvl="1"/>
            <a:r>
              <a:rPr lang="en-US" dirty="0">
                <a:latin typeface="Palatino Linotype" pitchFamily="18" charset="0"/>
              </a:rPr>
              <a:t>For a randomly picked examinee, what is the probability that the examinees’ score fall between 90 and 110?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Probability</a:t>
            </a:r>
          </a:p>
          <a:p>
            <a:pPr lvl="1"/>
            <a:r>
              <a:rPr lang="en-US" dirty="0">
                <a:latin typeface="Palatino Linotype" pitchFamily="18" charset="0"/>
              </a:rPr>
              <a:t>Sample space, event, random variable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Relationship between events</a:t>
            </a:r>
          </a:p>
          <a:p>
            <a:pPr lvl="2"/>
            <a:r>
              <a:rPr lang="en-US" dirty="0">
                <a:latin typeface="Palatino Linotype" pitchFamily="18" charset="0"/>
              </a:rPr>
              <a:t>Mutually exclusive events</a:t>
            </a:r>
          </a:p>
          <a:p>
            <a:pPr lvl="2"/>
            <a:r>
              <a:rPr lang="en-US" dirty="0">
                <a:latin typeface="Palatino Linotype" pitchFamily="18" charset="0"/>
              </a:rPr>
              <a:t>Exhaustive set of events</a:t>
            </a:r>
          </a:p>
          <a:p>
            <a:pPr lvl="2"/>
            <a:r>
              <a:rPr lang="en-US" dirty="0">
                <a:latin typeface="Palatino Linotype" pitchFamily="18" charset="0"/>
              </a:rPr>
              <a:t>Independent events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u="sng" dirty="0">
                <a:latin typeface="Palatino Linotype" pitchFamily="18" charset="0"/>
              </a:rPr>
              <a:t># outcomes in some event__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dirty="0">
                <a:latin typeface="Palatino Linotype" pitchFamily="18" charset="0"/>
              </a:rPr>
              <a:t># outcomes in sample space</a:t>
            </a: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Palatino Linotype" pitchFamily="18" charset="0"/>
              </a:rPr>
              <a:t>Sampling with and without replacement</a:t>
            </a:r>
          </a:p>
          <a:p>
            <a:r>
              <a:rPr lang="en-US" sz="2800" dirty="0">
                <a:latin typeface="Palatino Linotype" pitchFamily="18" charset="0"/>
              </a:rPr>
              <a:t>Conditional probability and Bayes theorem</a:t>
            </a:r>
          </a:p>
          <a:p>
            <a:endParaRPr lang="en-US" sz="2800" dirty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Probability rules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Probability is bounded by 0 and 1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Sample space has a probability of 1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Mutually exclusive events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(B) or general addition rule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(B) –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 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Multiplication Rule for Independent Events</a:t>
            </a:r>
          </a:p>
          <a:p>
            <a:pPr lvl="1"/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516119"/>
              </p:ext>
            </p:extLst>
          </p:nvPr>
        </p:nvGraphicFramePr>
        <p:xfrm>
          <a:off x="2667000" y="22860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" imgW="1295280" imgH="419040" progId="Equation.DSMT4">
                  <p:embed/>
                </p:oleObj>
              </mc:Choice>
              <mc:Fallback>
                <p:oleObj name="Equation" r:id="rId3" imgW="1295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0"/>
                        <a:ext cx="259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755142" y="5562600"/>
            <a:ext cx="335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(A)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(B)</a:t>
            </a:r>
            <a:endParaRPr lang="en-US" i="1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960549"/>
            <a:ext cx="381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(A)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(B | 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and sampling error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267434"/>
              </p:ext>
            </p:extLst>
          </p:nvPr>
        </p:nvGraphicFramePr>
        <p:xfrm>
          <a:off x="1524000" y="1905000"/>
          <a:ext cx="5705475" cy="350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Bitmap Image" r:id="rId3" imgW="0" imgH="0" progId="PBrush">
                  <p:embed/>
                </p:oleObj>
              </mc:Choice>
              <mc:Fallback>
                <p:oleObj name="Bitmap Image" r:id="rId3" imgW="0" imgH="0" progId="PBrush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5705475" cy="3502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 4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Two-sample t-test</a:t>
            </a:r>
          </a:p>
          <a:p>
            <a:pPr lvl="1"/>
            <a:r>
              <a:rPr lang="en-US" dirty="0">
                <a:latin typeface="Palatino Linotype" pitchFamily="18" charset="0"/>
              </a:rPr>
              <a:t>Independent vs. dependent sample t-test</a:t>
            </a:r>
          </a:p>
          <a:p>
            <a:r>
              <a:rPr lang="en-US" dirty="0">
                <a:latin typeface="Palatino Linotype" pitchFamily="18" charset="0"/>
              </a:rPr>
              <a:t>ANOVA</a:t>
            </a:r>
          </a:p>
          <a:p>
            <a:pPr lvl="1"/>
            <a:r>
              <a:rPr lang="en-US" dirty="0">
                <a:latin typeface="Palatino Linotype" pitchFamily="18" charset="0"/>
              </a:rPr>
              <a:t>Omnibus F-test</a:t>
            </a:r>
          </a:p>
          <a:p>
            <a:pPr lvl="2"/>
            <a:r>
              <a:rPr lang="en-US" dirty="0">
                <a:latin typeface="Palatino Linotype" pitchFamily="18" charset="0"/>
              </a:rPr>
              <a:t>Null and alternative hypothesis</a:t>
            </a:r>
          </a:p>
          <a:p>
            <a:pPr lvl="2"/>
            <a:r>
              <a:rPr lang="en-US" dirty="0">
                <a:latin typeface="Palatino Linotype" pitchFamily="18" charset="0"/>
              </a:rPr>
              <a:t>Fill out the ANOVA table</a:t>
            </a:r>
          </a:p>
          <a:p>
            <a:pPr lvl="2"/>
            <a:r>
              <a:rPr lang="en-US" dirty="0">
                <a:latin typeface="Palatino Linotype" pitchFamily="18" charset="0"/>
              </a:rPr>
              <a:t>Remember the three assumptions of ANOVA</a:t>
            </a:r>
          </a:p>
          <a:p>
            <a:pPr lvl="2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Sampling Distributions</a:t>
            </a:r>
            <a:endParaRPr lang="en-US" dirty="0"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Central Limit Theorem</a:t>
            </a:r>
          </a:p>
          <a:p>
            <a:pPr lvl="1"/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Given a population with mean µ and variance   , the sampling distribution of the mean will have a mean equal to µ (           ), a variance       equal to </a:t>
            </a:r>
            <a:r>
              <a:rPr lang="en-US" dirty="0">
                <a:solidFill>
                  <a:schemeClr val="bg1"/>
                </a:solidFill>
                <a:latin typeface="Garamond" pitchFamily="18" charset="0"/>
                <a:ea typeface="Cambria Math" pitchFamily="18" charset="0"/>
                <a:cs typeface="Times New Roman" pitchFamily="18" charset="0"/>
              </a:rPr>
              <a:t>AAAA </a:t>
            </a:r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. The distribution will approach the normal distribution as </a:t>
            </a:r>
            <a:r>
              <a:rPr lang="en-US" i="1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, the sample size, increases. (Howell, 2007).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617245"/>
              </p:ext>
            </p:extLst>
          </p:nvPr>
        </p:nvGraphicFramePr>
        <p:xfrm>
          <a:off x="2895600" y="31242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4" imgW="469800" imgH="228600" progId="">
                  <p:embed/>
                </p:oleObj>
              </mc:Choice>
              <mc:Fallback>
                <p:oleObj name="Equation" r:id="rId4" imgW="4698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93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30422"/>
              </p:ext>
            </p:extLst>
          </p:nvPr>
        </p:nvGraphicFramePr>
        <p:xfrm>
          <a:off x="5562600" y="3048000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6" imgW="203040" imgH="241200" progId="">
                  <p:embed/>
                </p:oleObj>
              </mc:Choice>
              <mc:Fallback>
                <p:oleObj name="Equation" r:id="rId6" imgW="20304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687742"/>
              </p:ext>
            </p:extLst>
          </p:nvPr>
        </p:nvGraphicFramePr>
        <p:xfrm>
          <a:off x="7289800" y="30480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8" imgW="355320" imgH="228600" progId="Equation.DSMT4">
                  <p:embed/>
                </p:oleObj>
              </mc:Choice>
              <mc:Fallback>
                <p:oleObj name="Equation" r:id="rId8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048000"/>
                        <a:ext cx="71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50055" y="2197000"/>
                <a:ext cx="627145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55" y="2197000"/>
                <a:ext cx="627145" cy="4700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20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Palatino Linotype" pitchFamily="18" charset="0"/>
              </a:rPr>
              <a:t>Suppose all of the third graders at Wilson Elementary School take a math test.  The scores are normally distributed with </a:t>
            </a:r>
            <a:r>
              <a:rPr lang="en-US" sz="2800" dirty="0">
                <a:latin typeface="Palatino Linotype" pitchFamily="18" charset="0"/>
                <a:sym typeface="Symbol"/>
              </a:rPr>
              <a:t></a:t>
            </a:r>
            <a:r>
              <a:rPr lang="en-US" sz="2800" dirty="0">
                <a:latin typeface="Palatino Linotype" pitchFamily="18" charset="0"/>
              </a:rPr>
              <a:t> = 75 and </a:t>
            </a:r>
            <a:r>
              <a:rPr lang="en-US" sz="2800" dirty="0">
                <a:latin typeface="Palatino Linotype" pitchFamily="18" charset="0"/>
                <a:sym typeface="Symbol"/>
              </a:rPr>
              <a:t></a:t>
            </a:r>
            <a:r>
              <a:rPr lang="en-US" sz="2800" dirty="0">
                <a:latin typeface="Palatino Linotype" pitchFamily="18" charset="0"/>
              </a:rPr>
              <a:t> = 12.</a:t>
            </a:r>
          </a:p>
          <a:p>
            <a:pPr lvl="1"/>
            <a:r>
              <a:rPr lang="en-US" sz="2200" dirty="0">
                <a:latin typeface="Palatino Linotype" pitchFamily="18" charset="0"/>
              </a:rPr>
              <a:t>(a) For the distribution of math test scores, what is the mean and standard error of the sampling distribution of the mean for samples of size 16?</a:t>
            </a:r>
          </a:p>
          <a:p>
            <a:pPr lvl="1"/>
            <a:r>
              <a:rPr lang="en-US" sz="2200" dirty="0">
                <a:latin typeface="Palatino Linotype" pitchFamily="18" charset="0"/>
              </a:rPr>
              <a:t>(b) Suppose a sample of 16 third graders is selected from Wilson Elementary School.  What is the probability that the mean math test score for the sample is greater than 81?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Sample question on the 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21. The within-groups sum of squares is transformed into an estimate of the within-group variance by dividing the within-groups sum of squares by an appropriate number of ___________________.</a:t>
            </a:r>
          </a:p>
          <a:p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4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The average score on a mandatory competency test for Westwood High School’s 500 sophomores is 400. Compute the 95% confidence interval if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a) we know that the population standard deviation on the test is 100.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b) we don’t know the population standard deviation, but we do know that the sample standard deviation is 120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</a:rPr>
              <a:t>Teaching evaluation, Thanks!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05000"/>
            <a:ext cx="3576638" cy="3576638"/>
          </a:xfrm>
        </p:spPr>
      </p:pic>
    </p:spTree>
    <p:extLst>
      <p:ext uri="{BB962C8B-B14F-4D97-AF65-F5344CB8AC3E}">
        <p14:creationId xmlns:p14="http://schemas.microsoft.com/office/powerpoint/2010/main" val="267003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check-up about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Palatino Linotype" pitchFamily="18" charset="0"/>
              </a:rPr>
              <a:t>A researcher has been hired by a pizzeria to determine which type of crust is most preferred by customers. The restaurant offers three types of crust: hand-tossed, thick, and thin. Following are the means for each condition, from 30 participants who tasted each type of crust and rated them on a 1-10 scale with 10 as the highest rating. The ANOVA summary table also follows.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33313"/>
              </p:ext>
            </p:extLst>
          </p:nvPr>
        </p:nvGraphicFramePr>
        <p:xfrm>
          <a:off x="1447800" y="4495800"/>
          <a:ext cx="5105400" cy="1425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Crust Type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Hand-tossed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2.73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Thick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4.20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Thin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8.50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6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State the null hypothesis for an ANOVA testing the significance of the differences between means.</a:t>
            </a:r>
          </a:p>
          <a:p>
            <a:r>
              <a:rPr lang="en-US" sz="2800" dirty="0">
                <a:latin typeface="Palatino Linotype" pitchFamily="18" charset="0"/>
              </a:rPr>
              <a:t>Complete the ANOVA table</a:t>
            </a:r>
          </a:p>
          <a:p>
            <a:endParaRPr lang="en-US" sz="2800" dirty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What is the critical value of F? Assume </a:t>
            </a:r>
            <a:r>
              <a:rPr lang="el-GR" sz="2800" dirty="0">
                <a:latin typeface="Palatino Linotype" pitchFamily="18" charset="0"/>
              </a:rPr>
              <a:t>α</a:t>
            </a:r>
            <a:r>
              <a:rPr lang="en-US" sz="2800" dirty="0">
                <a:latin typeface="Palatino Linotype" pitchFamily="18" charset="0"/>
              </a:rPr>
              <a:t>=.01. State your decision.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29931"/>
              </p:ext>
            </p:extLst>
          </p:nvPr>
        </p:nvGraphicFramePr>
        <p:xfrm>
          <a:off x="1066800" y="3733800"/>
          <a:ext cx="4902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Worksheet" r:id="rId3" imgW="3400433" imgH="676350" progId="Excel.Sheet.8">
                  <p:embed/>
                </p:oleObj>
              </mc:Choice>
              <mc:Fallback>
                <p:oleObj name="Worksheet" r:id="rId3" imgW="3400433" imgH="676350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49022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Palatino Linotype" pitchFamily="18" charset="0"/>
              </a:rPr>
              <a:t>Compute the effect size, η</a:t>
            </a:r>
            <a:r>
              <a:rPr lang="en-US" baseline="30000" dirty="0">
                <a:latin typeface="Palatino Linotype" pitchFamily="18" charset="0"/>
              </a:rPr>
              <a:t>2</a:t>
            </a:r>
            <a:r>
              <a:rPr lang="en-US" dirty="0">
                <a:latin typeface="Palatino Linotype" pitchFamily="18" charset="0"/>
              </a:rPr>
              <a:t>, and give your interpretations.</a:t>
            </a:r>
          </a:p>
          <a:p>
            <a:pPr lvl="0"/>
            <a:endParaRPr lang="en-US" dirty="0">
              <a:latin typeface="Palatino Linotype" pitchFamily="18" charset="0"/>
            </a:endParaRPr>
          </a:p>
          <a:p>
            <a:pPr lvl="0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Conceptual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Palatino Linotype" pitchFamily="18" charset="0"/>
              </a:rPr>
              <a:t>Identify independent and dependent variables</a:t>
            </a:r>
          </a:p>
          <a:p>
            <a:r>
              <a:rPr lang="en-US" dirty="0">
                <a:latin typeface="Palatino Linotype" pitchFamily="18" charset="0"/>
              </a:rPr>
              <a:t>Two sample t-test</a:t>
            </a:r>
          </a:p>
          <a:p>
            <a:pPr lvl="1"/>
            <a:r>
              <a:rPr lang="en-US" dirty="0">
                <a:latin typeface="Palatino Linotype" pitchFamily="18" charset="0"/>
              </a:rPr>
              <a:t>Standard error of the difference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The sampling distribution of differences between means</a:t>
            </a:r>
          </a:p>
          <a:p>
            <a:pPr lvl="1"/>
            <a:r>
              <a:rPr lang="en-US" dirty="0">
                <a:latin typeface="Palatino Linotype" pitchFamily="18" charset="0"/>
              </a:rPr>
              <a:t>What is the pooled estimate of variance? When do you need to use it?</a:t>
            </a:r>
          </a:p>
          <a:p>
            <a:pPr lvl="1"/>
            <a:r>
              <a:rPr lang="en-US" dirty="0">
                <a:latin typeface="Palatino Linotype" pitchFamily="18" charset="0"/>
              </a:rPr>
              <a:t>What is “homogeneity of variance” assumption? When can this assumption be overlooked?</a:t>
            </a:r>
          </a:p>
          <a:p>
            <a:pPr lvl="1"/>
            <a:r>
              <a:rPr lang="en-US" dirty="0">
                <a:latin typeface="Palatino Linotype" pitchFamily="18" charset="0"/>
              </a:rPr>
              <a:t>How </a:t>
            </a:r>
            <a:r>
              <a:rPr lang="en-US" dirty="0" err="1">
                <a:latin typeface="Palatino Linotype" pitchFamily="18" charset="0"/>
              </a:rPr>
              <a:t>t</a:t>
            </a:r>
            <a:r>
              <a:rPr lang="en-US" sz="1800" dirty="0" err="1">
                <a:latin typeface="Palatino Linotype" pitchFamily="18" charset="0"/>
              </a:rPr>
              <a:t>obs</a:t>
            </a:r>
            <a:r>
              <a:rPr lang="en-US" dirty="0">
                <a:latin typeface="Palatino Linotype" pitchFamily="18" charset="0"/>
              </a:rPr>
              <a:t> is computed, and what is the meaning of </a:t>
            </a:r>
            <a:r>
              <a:rPr lang="en-US" dirty="0" err="1">
                <a:latin typeface="Palatino Linotype" pitchFamily="18" charset="0"/>
              </a:rPr>
              <a:t>t</a:t>
            </a:r>
            <a:r>
              <a:rPr lang="en-US" sz="1800" dirty="0" err="1">
                <a:latin typeface="Palatino Linotype" pitchFamily="18" charset="0"/>
              </a:rPr>
              <a:t>obs</a:t>
            </a:r>
            <a:endParaRPr lang="en-US" sz="1800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Possible questions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495028"/>
              </p:ext>
            </p:extLst>
          </p:nvPr>
        </p:nvGraphicFramePr>
        <p:xfrm>
          <a:off x="1143000" y="3505200"/>
          <a:ext cx="5372100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Palatino Linotype" pitchFamily="18" charset="0"/>
                        </a:rPr>
                        <a:t>c.</a:t>
                      </a:r>
                      <a:endParaRPr lang="en-US" sz="20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Palatino Linotype" pitchFamily="18" charset="0"/>
                        </a:rPr>
                        <a:t>20</a:t>
                      </a:r>
                      <a:endParaRPr lang="en-US" sz="20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Palatino Linotype" pitchFamily="18" charset="0"/>
                        </a:rPr>
                        <a:t>b.</a:t>
                      </a:r>
                      <a:endParaRPr lang="en-US" sz="20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Palatino Linotype" pitchFamily="18" charset="0"/>
                        </a:rPr>
                        <a:t>67</a:t>
                      </a:r>
                      <a:endParaRPr lang="en-US" sz="20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Palatino Linotype" pitchFamily="18" charset="0"/>
                        </a:rPr>
                        <a:t>d.</a:t>
                      </a:r>
                      <a:endParaRPr lang="en-US" sz="20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Palatino Linotype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1715127"/>
            <a:ext cx="862928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An experimenter studies the effect of type of music during practice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on recall of word lists using rock background music for 20 subjects,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classical music for 22 others, and country/western for another 25.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How many levels are there in the experiment?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2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Possible questions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447412"/>
              </p:ext>
            </p:extLst>
          </p:nvPr>
        </p:nvGraphicFramePr>
        <p:xfrm>
          <a:off x="533400" y="2097280"/>
          <a:ext cx="7772400" cy="2199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1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a.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The standard deviation of the sample means.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alatino Linotype" pitchFamily="18" charset="0"/>
                        </a:rPr>
                        <a:t>b.</a:t>
                      </a:r>
                      <a:endParaRPr lang="en-US" sz="18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The standard deviation of the sampling distribution of the mean.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The standard deviation of the sampling distribution of the mean differences.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alatino Linotype" pitchFamily="18" charset="0"/>
                        </a:rPr>
                        <a:t>d.</a:t>
                      </a:r>
                      <a:endParaRPr lang="en-US" sz="18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The pooled standard deviation from the populations from which the samples are drawn.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635155"/>
            <a:ext cx="47984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What is the 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standard error of the difference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Possible questions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7336007"/>
                  </p:ext>
                </p:extLst>
              </p:nvPr>
            </p:nvGraphicFramePr>
            <p:xfrm>
              <a:off x="762000" y="2362200"/>
              <a:ext cx="7543800" cy="2895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210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227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5831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a.</a:t>
                          </a:r>
                          <a:endParaRPr lang="en-US" sz="1800" dirty="0"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The probability of rejecting the null hypothesis</a:t>
                          </a:r>
                          <a:endParaRPr lang="en-US" sz="1800" dirty="0"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848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Palatino Linotype" pitchFamily="18" charset="0"/>
                            </a:rPr>
                            <a:t>b.</a:t>
                          </a:r>
                          <a:endParaRPr lang="en-US" sz="1800"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The probability of retaining the null hypothesis</a:t>
                          </a:r>
                          <a:endParaRPr lang="en-US" sz="1800" dirty="0"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6680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c.</a:t>
                          </a:r>
                          <a:endParaRPr lang="en-US" sz="1800" dirty="0"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The location of the population mean difference,</a:t>
                          </a:r>
                          <a:r>
                            <a:rPr lang="en-US" sz="1800" baseline="0" dirty="0">
                              <a:effectLst/>
                              <a:latin typeface="Palatino Linotype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effectLst/>
                                      <a:latin typeface="Cambria Math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effectLst/>
                                      <a:latin typeface="Cambria Math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 , relative to the mean of the sampling distribution of mean differences</a:t>
                          </a:r>
                          <a:endParaRPr lang="en-US" sz="1800" dirty="0"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619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  <a:latin typeface="Palatino Linotype" pitchFamily="18" charset="0"/>
                            </a:rPr>
                            <a:t>d.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  <a:latin typeface="Palatino Linotype" pitchFamily="18" charset="0"/>
                            </a:rPr>
                            <a:t>The location of the sample mean difference relative to the mean of the sampling distribution of mean differences in standard error of the difference units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7336007"/>
                  </p:ext>
                </p:extLst>
              </p:nvPr>
            </p:nvGraphicFramePr>
            <p:xfrm>
              <a:off x="762000" y="2362200"/>
              <a:ext cx="7543800" cy="2895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21013"/>
                    <a:gridCol w="7222787"/>
                  </a:tblGrid>
                  <a:tr h="35831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a.</a:t>
                          </a:r>
                          <a:endParaRPr lang="en-US" sz="1800" dirty="0"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The probability of rejecting the null hypothesis</a:t>
                          </a:r>
                          <a:endParaRPr lang="en-US" sz="1800" dirty="0"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</a:tr>
                  <a:tr h="40848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Palatino Linotype" pitchFamily="18" charset="0"/>
                            </a:rPr>
                            <a:t>b.</a:t>
                          </a:r>
                          <a:endParaRPr lang="en-US" sz="1800"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The probability of retaining the null hypothesis</a:t>
                          </a:r>
                          <a:endParaRPr lang="en-US" sz="1800" dirty="0"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</a:tr>
                  <a:tr h="76680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c.</a:t>
                          </a:r>
                          <a:endParaRPr lang="en-US" sz="1800" dirty="0"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0" marB="0">
                        <a:blipFill rotWithShape="1">
                          <a:blip r:embed="rId2"/>
                          <a:stretch>
                            <a:fillRect l="-4473" t="-107143" b="-176984"/>
                          </a:stretch>
                        </a:blipFill>
                      </a:tcPr>
                    </a:tc>
                  </a:tr>
                  <a:tr h="13619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  <a:latin typeface="Palatino Linotype" pitchFamily="18" charset="0"/>
                            </a:rPr>
                            <a:t>d.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  <a:latin typeface="Palatino Linotype" pitchFamily="18" charset="0"/>
                            </a:rPr>
                            <a:t>The location of the sample mean difference relative to the mean of the sampling distribution of mean differences in standard error of the difference units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Palatino Linotype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28575" marR="28575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721822"/>
            <a:ext cx="789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What does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obs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indicate in an independent samples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-test?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1161</Words>
  <Application>Microsoft Macintosh PowerPoint</Application>
  <PresentationFormat>On-screen Show (4:3)</PresentationFormat>
  <Paragraphs>175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宋体</vt:lpstr>
      <vt:lpstr>Arial</vt:lpstr>
      <vt:lpstr>Calibri</vt:lpstr>
      <vt:lpstr>Cambria Math</vt:lpstr>
      <vt:lpstr>Garamond</vt:lpstr>
      <vt:lpstr>Palatino Linotype</vt:lpstr>
      <vt:lpstr>Symbol</vt:lpstr>
      <vt:lpstr>Times</vt:lpstr>
      <vt:lpstr>Times New Roman</vt:lpstr>
      <vt:lpstr>Office Theme</vt:lpstr>
      <vt:lpstr>Worksheet</vt:lpstr>
      <vt:lpstr>Equation</vt:lpstr>
      <vt:lpstr>Bitmap Image</vt:lpstr>
      <vt:lpstr>Lecture 18: Review for exam 4 and final exam</vt:lpstr>
      <vt:lpstr>Exam 4 contents</vt:lpstr>
      <vt:lpstr>A check-up about ANOVA</vt:lpstr>
      <vt:lpstr>PowerPoint Presentation</vt:lpstr>
      <vt:lpstr>PowerPoint Presentation</vt:lpstr>
      <vt:lpstr>Conceptual questions</vt:lpstr>
      <vt:lpstr>Possible questions 1</vt:lpstr>
      <vt:lpstr>Possible questions 2</vt:lpstr>
      <vt:lpstr>Possible questions 3</vt:lpstr>
      <vt:lpstr>Possible questions 4</vt:lpstr>
      <vt:lpstr>Review for final exam</vt:lpstr>
      <vt:lpstr>Final exam</vt:lpstr>
      <vt:lpstr>Final exam content</vt:lpstr>
      <vt:lpstr>Mean and variance</vt:lpstr>
      <vt:lpstr>PowerPoint Presentation</vt:lpstr>
      <vt:lpstr>PowerPoint Presentation</vt:lpstr>
      <vt:lpstr>Probability</vt:lpstr>
      <vt:lpstr>PowerPoint Presentation</vt:lpstr>
      <vt:lpstr>Sampling distribution and sampling error</vt:lpstr>
      <vt:lpstr>Sampling Distributions</vt:lpstr>
      <vt:lpstr>PowerPoint Presentation</vt:lpstr>
      <vt:lpstr>Sample question on the final exam</vt:lpstr>
      <vt:lpstr>PowerPoint Presentation</vt:lpstr>
      <vt:lpstr>Teaching evaluation, Thanks!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20: Review for exam 4 and final exam</dc:title>
  <dc:creator>Chun Wang</dc:creator>
  <cp:lastModifiedBy>He Jibo</cp:lastModifiedBy>
  <cp:revision>63</cp:revision>
  <cp:lastPrinted>2015-12-08T19:34:33Z</cp:lastPrinted>
  <dcterms:created xsi:type="dcterms:W3CDTF">2013-04-26T21:58:32Z</dcterms:created>
  <dcterms:modified xsi:type="dcterms:W3CDTF">2018-01-06T04:25:23Z</dcterms:modified>
</cp:coreProperties>
</file>