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1" r:id="rId3"/>
    <p:sldId id="292" r:id="rId4"/>
    <p:sldId id="302" r:id="rId5"/>
    <p:sldId id="294" r:id="rId6"/>
    <p:sldId id="295" r:id="rId7"/>
    <p:sldId id="296" r:id="rId8"/>
    <p:sldId id="288" r:id="rId9"/>
    <p:sldId id="289" r:id="rId10"/>
    <p:sldId id="300" r:id="rId11"/>
    <p:sldId id="290" r:id="rId12"/>
    <p:sldId id="291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6" autoAdjust="0"/>
    <p:restoredTop sz="94643"/>
  </p:normalViewPr>
  <p:slideViewPr>
    <p:cSldViewPr>
      <p:cViewPr varScale="1">
        <p:scale>
          <a:sx n="110" d="100"/>
          <a:sy n="110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BC2C9D67-2894-46E8-A621-C43BB8A942DE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CB18A487-7898-4252-B29D-8893F1DF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22FED149-BAF0-4A18-86DF-12A2D0010507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6720AB5A-17AB-453E-8F6E-6E60326C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7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8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kat4dhey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7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4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1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39B3-82CF-4F4C-9300-E01EE70FF8CB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3: Measure of Dispersion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400" dirty="0">
              <a:solidFill>
                <a:srgbClr val="898989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1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Descriptive Statistics: Spread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absolute deviation (MAD):</a:t>
            </a:r>
          </a:p>
          <a:p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Sum of squares</a:t>
            </a: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</a:rPr>
              <a:t>The sum of the squared deviations of the scores about the mean is usually not zero, but it is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smaller</a:t>
            </a:r>
            <a:r>
              <a:rPr lang="en-US" sz="2800" dirty="0">
                <a:latin typeface="Palatino Linotype" pitchFamily="18" charset="0"/>
              </a:rPr>
              <a:t> than the sum of the squared deviations about any other number.</a:t>
            </a:r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11737"/>
              </p:ext>
            </p:extLst>
          </p:nvPr>
        </p:nvGraphicFramePr>
        <p:xfrm>
          <a:off x="3429000" y="2057400"/>
          <a:ext cx="1289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Equation" r:id="rId4" imgW="736560" imgH="609480" progId="Equation.DSMT4">
                  <p:embed/>
                </p:oleObj>
              </mc:Choice>
              <mc:Fallback>
                <p:oleObj name="Equation" r:id="rId4" imgW="736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289050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35189"/>
              </p:ext>
            </p:extLst>
          </p:nvPr>
        </p:nvGraphicFramePr>
        <p:xfrm>
          <a:off x="3352800" y="3429000"/>
          <a:ext cx="2438400" cy="90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Equation" r:id="rId6" imgW="1155600" imgH="431640" progId="Equation.DSMT4">
                  <p:embed/>
                </p:oleObj>
              </mc:Choice>
              <mc:Fallback>
                <p:oleObj name="Equation" r:id="rId6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2438400" cy="9098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2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Population Standard Deviation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Variance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Standard deviation </a:t>
            </a:r>
          </a:p>
          <a:p>
            <a:pPr marL="457200" lvl="1" indent="0">
              <a:buNone/>
            </a:pP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81102"/>
              </p:ext>
            </p:extLst>
          </p:nvPr>
        </p:nvGraphicFramePr>
        <p:xfrm>
          <a:off x="800100" y="2286000"/>
          <a:ext cx="63309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4" imgW="3517560" imgH="609480" progId="Equation.DSMT4">
                  <p:embed/>
                </p:oleObj>
              </mc:Choice>
              <mc:Fallback>
                <p:oleObj name="Equation" r:id="rId4" imgW="3517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286000"/>
                        <a:ext cx="63309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37974"/>
              </p:ext>
            </p:extLst>
          </p:nvPr>
        </p:nvGraphicFramePr>
        <p:xfrm>
          <a:off x="1851025" y="4495800"/>
          <a:ext cx="29511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6" imgW="1638000" imgH="660240" progId="Equation.DSMT4">
                  <p:embed/>
                </p:oleObj>
              </mc:Choice>
              <mc:Fallback>
                <p:oleObj name="Equation" r:id="rId6" imgW="16380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495800"/>
                        <a:ext cx="295116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2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Sample Standard Deviation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Variance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Standard deviation </a:t>
            </a:r>
          </a:p>
          <a:p>
            <a:pPr marL="457200" lvl="1" indent="0">
              <a:buNone/>
            </a:pP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499881"/>
              </p:ext>
            </p:extLst>
          </p:nvPr>
        </p:nvGraphicFramePr>
        <p:xfrm>
          <a:off x="754063" y="2286000"/>
          <a:ext cx="64214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4" imgW="3568680" imgH="609480" progId="Equation.DSMT4">
                  <p:embed/>
                </p:oleObj>
              </mc:Choice>
              <mc:Fallback>
                <p:oleObj name="Equation" r:id="rId4" imgW="35686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286000"/>
                        <a:ext cx="6421437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90333"/>
              </p:ext>
            </p:extLst>
          </p:nvPr>
        </p:nvGraphicFramePr>
        <p:xfrm>
          <a:off x="1885950" y="4495800"/>
          <a:ext cx="28813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6" imgW="1600200" imgH="660240" progId="Equation.DSMT4">
                  <p:embed/>
                </p:oleObj>
              </mc:Choice>
              <mc:Fallback>
                <p:oleObj name="Equation" r:id="rId6" imgW="1600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495800"/>
                        <a:ext cx="288131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953000" y="3505200"/>
            <a:ext cx="403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Palatino Linotype" pitchFamily="18" charset="0"/>
              </a:rPr>
              <a:t>There are </a:t>
            </a:r>
            <a:r>
              <a:rPr lang="en-US" sz="2800" i="1" dirty="0">
                <a:latin typeface="Palatino Linotype" pitchFamily="18" charset="0"/>
              </a:rPr>
              <a:t>n-1</a:t>
            </a:r>
            <a:r>
              <a:rPr lang="en-US" sz="2800" dirty="0">
                <a:latin typeface="Palatino Linotype" pitchFamily="18" charset="0"/>
              </a:rPr>
              <a:t> </a:t>
            </a:r>
            <a:r>
              <a:rPr lang="ja-JP" altLang="en-US" sz="2800" dirty="0">
                <a:latin typeface="Palatino Linotype" pitchFamily="18" charset="0"/>
              </a:rPr>
              <a:t>“</a:t>
            </a:r>
            <a:r>
              <a:rPr lang="en-US" altLang="ja-JP" sz="2800" dirty="0">
                <a:latin typeface="Palatino Linotype" pitchFamily="18" charset="0"/>
              </a:rPr>
              <a:t>degrees of freedom</a:t>
            </a:r>
            <a:r>
              <a:rPr lang="ja-JP" altLang="en-US" sz="2800" dirty="0">
                <a:latin typeface="Palatino Linotype" pitchFamily="18" charset="0"/>
              </a:rPr>
              <a:t>”</a:t>
            </a:r>
            <a:endParaRPr lang="en-US" altLang="ja-JP" sz="28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(If you know the mean and n-1 observations</a:t>
            </a:r>
          </a:p>
          <a:p>
            <a:r>
              <a:rPr lang="en-US" dirty="0">
                <a:latin typeface="Palatino Linotype" pitchFamily="18" charset="0"/>
              </a:rPr>
              <a:t>then you can figure out the n</a:t>
            </a:r>
            <a:r>
              <a:rPr lang="ja-JP" altLang="en-US" dirty="0">
                <a:latin typeface="Palatino Linotype" pitchFamily="18" charset="0"/>
              </a:rPr>
              <a:t>’</a:t>
            </a:r>
            <a:r>
              <a:rPr lang="en-US" altLang="ja-JP" dirty="0" err="1">
                <a:latin typeface="Palatino Linotype" pitchFamily="18" charset="0"/>
              </a:rPr>
              <a:t>th</a:t>
            </a:r>
            <a:r>
              <a:rPr lang="en-US" altLang="ja-JP" dirty="0">
                <a:latin typeface="Palatino Linotype" pitchFamily="18" charset="0"/>
              </a:rPr>
              <a:t> observation)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48200" y="3031526"/>
            <a:ext cx="838200" cy="411892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from last lecture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table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Histogram</a:t>
            </a:r>
          </a:p>
          <a:p>
            <a:pPr lvl="1"/>
            <a:r>
              <a:rPr lang="en-US" dirty="0">
                <a:latin typeface="Palatino Linotype" pitchFamily="18" charset="0"/>
              </a:rPr>
              <a:t>Frequency polygon</a:t>
            </a:r>
          </a:p>
          <a:p>
            <a:r>
              <a:rPr lang="en-US" dirty="0">
                <a:latin typeface="Palatino Linotype" pitchFamily="18" charset="0"/>
              </a:rPr>
              <a:t>Bar graph / Pie graph</a:t>
            </a:r>
          </a:p>
          <a:p>
            <a:r>
              <a:rPr lang="en-US" dirty="0">
                <a:latin typeface="Palatino Linotype" pitchFamily="18" charset="0"/>
              </a:rPr>
              <a:t>Measure of central tendency</a:t>
            </a:r>
          </a:p>
          <a:p>
            <a:pPr lvl="1"/>
            <a:r>
              <a:rPr lang="en-US" dirty="0">
                <a:latin typeface="Palatino Linotype" pitchFamily="18" charset="0"/>
              </a:rPr>
              <a:t>Mode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Median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3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Distribution: </a:t>
            </a:r>
            <a:r>
              <a:rPr lang="en-US" sz="4800" b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</a:rPr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Symmetric distribution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Mean=median=mode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Bi-modal distribution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18" y="2286000"/>
            <a:ext cx="3733800" cy="29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Distribution: </a:t>
            </a:r>
            <a:r>
              <a:rPr lang="en-US" sz="4800" b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</a:rPr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Bi-modal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659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sz="12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79438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895600"/>
            <a:ext cx="2209800" cy="10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51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 will be negative when the left tail is longer: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“Skewed to the left”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2929550"/>
            <a:ext cx="3581400" cy="357800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51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 will be positive when the right tail is longer: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“Skewed to the right”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800600" y="2895600"/>
            <a:ext cx="3657600" cy="3654191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497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Measures of Dispersion: Range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Palatino Linotype" pitchFamily="18" charset="0"/>
              </a:rPr>
              <a:t>Range</a:t>
            </a:r>
          </a:p>
          <a:p>
            <a:pPr lvl="1">
              <a:defRPr/>
            </a:pPr>
            <a:r>
              <a:rPr lang="en-US" dirty="0">
                <a:latin typeface="Palatino Linotype" pitchFamily="18" charset="0"/>
              </a:rPr>
              <a:t>A simple statement of the highest and lowest scores in a distribution 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Test scores 23-98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Incomes $15,000--$70,000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Temperature 62F-81F</a:t>
            </a:r>
          </a:p>
        </p:txBody>
      </p:sp>
    </p:spTree>
    <p:extLst>
      <p:ext uri="{BB962C8B-B14F-4D97-AF65-F5344CB8AC3E}">
        <p14:creationId xmlns:p14="http://schemas.microsoft.com/office/powerpoint/2010/main" val="222938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Measures of Dispersion: Deviations</a:t>
            </a:r>
            <a:endParaRPr lang="en-US" sz="3700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</a:rPr>
              <a:t>Deviations from the mean</a:t>
            </a:r>
          </a:p>
          <a:p>
            <a:pPr lvl="1">
              <a:defRPr/>
            </a:pPr>
            <a:r>
              <a:rPr lang="en-US" sz="2400" dirty="0">
                <a:latin typeface="Palatino Linotype" pitchFamily="18" charset="0"/>
              </a:rPr>
              <a:t>The mean deviation</a:t>
            </a:r>
            <a:endParaRPr lang="en-US" sz="24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Indexes the degree to which scores in the sample differ with respect to </a:t>
            </a:r>
            <a:r>
              <a:rPr lang="en-US" sz="2800" b="1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the mean</a:t>
            </a:r>
            <a:endParaRPr lang="en-US" sz="2400" b="1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105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Deviation scores:</a:t>
            </a:r>
            <a:endParaRPr lang="en-US" sz="7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of the deviation scores: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07821"/>
              </p:ext>
            </p:extLst>
          </p:nvPr>
        </p:nvGraphicFramePr>
        <p:xfrm>
          <a:off x="3810000" y="3581400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Equation" r:id="rId4" imgW="596880" imgH="279360" progId="Equation.DSMT4">
                  <p:embed/>
                </p:oleObj>
              </mc:Choice>
              <mc:Fallback>
                <p:oleObj name="Equation" r:id="rId4" imgW="596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1193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63400"/>
              </p:ext>
            </p:extLst>
          </p:nvPr>
        </p:nvGraphicFramePr>
        <p:xfrm>
          <a:off x="5486400" y="4038600"/>
          <a:ext cx="1600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6" imgW="799920" imgH="609480" progId="Equation.DSMT4">
                  <p:embed/>
                </p:oleObj>
              </mc:Choice>
              <mc:Fallback>
                <p:oleObj name="Equation" r:id="rId6" imgW="799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1600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73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266</Words>
  <Application>Microsoft Macintosh PowerPoint</Application>
  <PresentationFormat>On-screen Show (4:3)</PresentationFormat>
  <Paragraphs>86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ＭＳ Ｐゴシック</vt:lpstr>
      <vt:lpstr>宋体</vt:lpstr>
      <vt:lpstr>Arial</vt:lpstr>
      <vt:lpstr>Calibri</vt:lpstr>
      <vt:lpstr>Cambria Math</vt:lpstr>
      <vt:lpstr>Garamond</vt:lpstr>
      <vt:lpstr>Palatino Linotype</vt:lpstr>
      <vt:lpstr>Times New Roman</vt:lpstr>
      <vt:lpstr>Wingdings</vt:lpstr>
      <vt:lpstr>Office Theme</vt:lpstr>
      <vt:lpstr>Equation</vt:lpstr>
      <vt:lpstr>Lecture 3: Measure of Dispersion</vt:lpstr>
      <vt:lpstr>Review from last lecture</vt:lpstr>
      <vt:lpstr>Frequency Distribution: Shape</vt:lpstr>
      <vt:lpstr>Frequency Distribution: Shape</vt:lpstr>
      <vt:lpstr>Frequency Distribution</vt:lpstr>
      <vt:lpstr>Frequency Distribution</vt:lpstr>
      <vt:lpstr>Frequency Distribution</vt:lpstr>
      <vt:lpstr>Measures of Dispersion: Range</vt:lpstr>
      <vt:lpstr>Measures of Dispersion: Deviations</vt:lpstr>
      <vt:lpstr>Descriptive Statistics: Spread</vt:lpstr>
      <vt:lpstr>Population Standard Deviation</vt:lpstr>
      <vt:lpstr>Sample Standard Deviation</vt:lpstr>
    </vt:vector>
  </TitlesOfParts>
  <Company>University Of Minnesota - TC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Wang</dc:creator>
  <cp:lastModifiedBy>He Jibo</cp:lastModifiedBy>
  <cp:revision>64</cp:revision>
  <cp:lastPrinted>2015-09-15T18:25:40Z</cp:lastPrinted>
  <dcterms:created xsi:type="dcterms:W3CDTF">2013-01-21T21:59:34Z</dcterms:created>
  <dcterms:modified xsi:type="dcterms:W3CDTF">2017-12-30T09:55:43Z</dcterms:modified>
</cp:coreProperties>
</file>