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307" r:id="rId3"/>
    <p:sldId id="308" r:id="rId4"/>
    <p:sldId id="309" r:id="rId5"/>
    <p:sldId id="310" r:id="rId6"/>
    <p:sldId id="311" r:id="rId7"/>
    <p:sldId id="287" r:id="rId8"/>
    <p:sldId id="312" r:id="rId9"/>
    <p:sldId id="288" r:id="rId10"/>
    <p:sldId id="313" r:id="rId11"/>
    <p:sldId id="314" r:id="rId12"/>
    <p:sldId id="315" r:id="rId13"/>
    <p:sldId id="305" r:id="rId14"/>
    <p:sldId id="306" r:id="rId15"/>
    <p:sldId id="258" r:id="rId16"/>
    <p:sldId id="259" r:id="rId17"/>
    <p:sldId id="260" r:id="rId18"/>
    <p:sldId id="284" r:id="rId19"/>
    <p:sldId id="285" r:id="rId20"/>
    <p:sldId id="286" r:id="rId21"/>
    <p:sldId id="277" r:id="rId22"/>
    <p:sldId id="278" r:id="rId23"/>
    <p:sldId id="32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16F50-3316-4D82-B05F-C98105323623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8FEA6-5764-462C-8448-0796EFE2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1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7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13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4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4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Times" pitchFamily="2" charset="0"/>
              </a:rPr>
              <a:t>STRETCHING/SQUISHING x-axis</a:t>
            </a:r>
          </a:p>
        </p:txBody>
      </p:sp>
    </p:spTree>
    <p:extLst>
      <p:ext uri="{BB962C8B-B14F-4D97-AF65-F5344CB8AC3E}">
        <p14:creationId xmlns:p14="http://schemas.microsoft.com/office/powerpoint/2010/main" val="3469004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8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5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6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standard deviation on either side of the mean of a normal curve will encompass</a:t>
            </a:r>
            <a:r>
              <a:rPr lang="en-US" baseline="0" dirty="0"/>
              <a:t> approximately 68% of the area under the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0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</a:t>
            </a:r>
            <a:r>
              <a:rPr lang="en-US" baseline="0" dirty="0"/>
              <a:t> you know quite a bit about the normal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2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1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27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52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8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11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2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why</a:t>
            </a:r>
            <a:r>
              <a:rPr lang="en-US" baseline="0" dirty="0"/>
              <a:t> this is a linear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C779-91D0-4C91-8201-65066B4C73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49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0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Bookman Old Style" pitchFamily="18" charset="0"/>
              </a:rPr>
              <a:t>Two scores that are the same number of standard deviations above (or below) the mean in their respective distributions will have the same z score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8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2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75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4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Hans" altLang="en-US" dirty="0"/>
              <a:t>这个</a:t>
            </a:r>
            <a:r>
              <a:rPr lang="en-US" altLang="zh-Hans" dirty="0"/>
              <a:t>slides,</a:t>
            </a:r>
            <a:r>
              <a:rPr lang="zh-Hans" altLang="en-US" dirty="0"/>
              <a:t> </a:t>
            </a:r>
            <a:r>
              <a:rPr lang="en-US" altLang="zh-Hans" dirty="0"/>
              <a:t>variance</a:t>
            </a:r>
            <a:r>
              <a:rPr lang="zh-Hans" altLang="en-US" dirty="0"/>
              <a:t>和</a:t>
            </a:r>
            <a:r>
              <a:rPr lang="en-US" altLang="zh-Hans" dirty="0"/>
              <a:t>variability</a:t>
            </a:r>
            <a:r>
              <a:rPr lang="zh-Hans" altLang="en-US" dirty="0"/>
              <a:t>的区别是什么？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5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11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5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93E-1708-41FC-BC2F-1C4F1BB6CE6C}" type="datetime1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5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799E-8070-453B-9C3D-D40F3E2F6C6B}" type="datetime1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7CE-311B-4AF6-9F04-1F91EBEA39F3}" type="datetime1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2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78B-1A05-47FF-B6ED-4585FE7714A6}" type="datetime1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428F-CFCD-4393-92A3-B80012777DE3}" type="datetime1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3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1248-5EA6-4701-A468-22A344FE263D}" type="datetime1">
              <a:rPr lang="en-US" smtClean="0"/>
              <a:t>12/30/17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9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2051-2BBC-4D13-83E6-1417192F4002}" type="datetime1">
              <a:rPr lang="en-US" smtClean="0"/>
              <a:t>12/30/17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33DA-6976-4AF3-B0D6-ABCF4B5D1E73}" type="datetime1">
              <a:rPr lang="en-US" smtClean="0"/>
              <a:t>12/30/17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77E2-AF21-4DA4-A162-01B38379F185}" type="datetime1">
              <a:rPr lang="en-US" smtClean="0"/>
              <a:t>12/30/17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7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A824-3575-4FDE-99FC-20204EFD05A7}" type="datetime1">
              <a:rPr lang="en-US" smtClean="0"/>
              <a:t>12/30/17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CA6F-1BAD-49FA-B7B2-2968AE60B57D}" type="datetime1">
              <a:rPr lang="en-US" smtClean="0"/>
              <a:t>12/30/17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2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B8BB-A02E-4785-AAA4-156E2FD485F3}" type="datetime1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1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9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4: Measure of Dispersion &amp; Normal Curve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Hans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4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5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305800" cy="4648200"/>
          </a:xfrm>
        </p:spPr>
        <p:txBody>
          <a:bodyPr/>
          <a:lstStyle/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1. </a:t>
            </a:r>
            <a:r>
              <a:rPr lang="en-US" sz="2800" dirty="0">
                <a:latin typeface="Palatino Linotype" pitchFamily="18" charset="0"/>
              </a:rPr>
              <a:t>Record each score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2. Calculate the mean 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3. Calculate the deviation score for each value </a:t>
            </a:r>
          </a:p>
          <a:p>
            <a:pPr marL="623888" indent="-514350"/>
            <a:endParaRPr lang="en-US" sz="2800" dirty="0">
              <a:latin typeface="Palatino Linotype" pitchFamily="18" charset="0"/>
            </a:endParaRP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4. Square each deviation score 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5. Add the values of the squared deviations,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	 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6. Divide the sum of squares by </a:t>
            </a:r>
            <a:r>
              <a:rPr lang="en-US" sz="2800" i="1" dirty="0">
                <a:latin typeface="Palatino Linotype" pitchFamily="18" charset="0"/>
              </a:rPr>
              <a:t>(n – 1)</a:t>
            </a:r>
          </a:p>
          <a:p>
            <a:pPr marL="623888" indent="-514350">
              <a:buFont typeface="Wingdings 3" pitchFamily="18" charset="2"/>
              <a:buNone/>
            </a:pPr>
            <a:endParaRPr lang="en-US" sz="2800" i="1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0248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How to Calculate Variance?--Recipe</a:t>
            </a:r>
          </a:p>
        </p:txBody>
      </p:sp>
      <p:sp>
        <p:nvSpPr>
          <p:cNvPr id="10249" name="Rectangle 6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89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59866"/>
              </p:ext>
            </p:extLst>
          </p:nvPr>
        </p:nvGraphicFramePr>
        <p:xfrm>
          <a:off x="4038600" y="1752600"/>
          <a:ext cx="4572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4" name="Equation" r:id="rId4" imgW="177569" imgH="202936" progId="Equation.3">
                  <p:embed/>
                </p:oleObj>
              </mc:Choice>
              <mc:Fallback>
                <p:oleObj name="Equation" r:id="rId4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752600"/>
                        <a:ext cx="45720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0" y="31252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89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147228"/>
              </p:ext>
            </p:extLst>
          </p:nvPr>
        </p:nvGraphicFramePr>
        <p:xfrm>
          <a:off x="6096000" y="3295650"/>
          <a:ext cx="12271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5" name="Equation" r:id="rId6" imgW="634680" imgH="253800" progId="Equation.3">
                  <p:embed/>
                </p:oleObj>
              </mc:Choice>
              <mc:Fallback>
                <p:oleObj name="Equation" r:id="rId6" imgW="634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95650"/>
                        <a:ext cx="122713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4"/>
          <p:cNvSpPr>
            <a:spLocks noChangeArrowheads="1"/>
          </p:cNvSpPr>
          <p:nvPr/>
        </p:nvSpPr>
        <p:spPr bwMode="auto">
          <a:xfrm>
            <a:off x="0" y="31109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8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526709"/>
              </p:ext>
            </p:extLst>
          </p:nvPr>
        </p:nvGraphicFramePr>
        <p:xfrm>
          <a:off x="2432097" y="4343400"/>
          <a:ext cx="2239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6" name="Equation" r:id="rId8" imgW="1294838" imgH="266584" progId="Equation.3">
                  <p:embed/>
                </p:oleObj>
              </mc:Choice>
              <mc:Fallback>
                <p:oleObj name="Equation" r:id="rId8" imgW="129483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97" y="4343400"/>
                        <a:ext cx="22399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923087"/>
              </p:ext>
            </p:extLst>
          </p:nvPr>
        </p:nvGraphicFramePr>
        <p:xfrm>
          <a:off x="963613" y="2743200"/>
          <a:ext cx="11287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Equation" r:id="rId10" imgW="583920" imgH="253800" progId="Equation.3">
                  <p:embed/>
                </p:oleObj>
              </mc:Choice>
              <mc:Fallback>
                <p:oleObj name="Equation" r:id="rId10" imgW="58392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2743200"/>
                        <a:ext cx="11287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7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3888" indent="-514350">
              <a:buFont typeface="Wingdings 3" pitchFamily="18" charset="2"/>
              <a:buNone/>
            </a:pPr>
            <a:r>
              <a:rPr lang="en-US" u="sng" dirty="0">
                <a:latin typeface="Palatino Linotype" pitchFamily="18" charset="0"/>
              </a:rPr>
              <a:t>Note:</a:t>
            </a:r>
            <a:r>
              <a:rPr lang="en-US" dirty="0">
                <a:latin typeface="Palatino Linotype" pitchFamily="18" charset="0"/>
              </a:rPr>
              <a:t> The variance is expressed in terms of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squared unit of measurement</a:t>
            </a:r>
            <a:r>
              <a:rPr lang="en-US" dirty="0">
                <a:latin typeface="Palatino Linotype" pitchFamily="18" charset="0"/>
              </a:rPr>
              <a:t>. Thus, the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standard deviation </a:t>
            </a:r>
            <a:r>
              <a:rPr lang="en-US" dirty="0">
                <a:latin typeface="Palatino Linotype" pitchFamily="18" charset="0"/>
              </a:rPr>
              <a:t>is more frequently used to measure, interpret, and report the spread of scores in a distribution.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8153400" cy="4419600"/>
          </a:xfrm>
        </p:spPr>
        <p:txBody>
          <a:bodyPr>
            <a:normAutofit/>
          </a:bodyPr>
          <a:lstStyle/>
          <a:p>
            <a:pPr marL="457200" lvl="2" indent="-45720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Sensitive</a:t>
            </a:r>
            <a:r>
              <a:rPr lang="en-US" sz="2800" dirty="0">
                <a:latin typeface="Palatino Linotype" pitchFamily="18" charset="0"/>
              </a:rPr>
              <a:t> to the location of all the scores in the distribution</a:t>
            </a:r>
          </a:p>
          <a:p>
            <a:pPr marL="457200" lvl="2" indent="-457200">
              <a:spcBef>
                <a:spcPct val="0"/>
              </a:spcBef>
            </a:pPr>
            <a:r>
              <a:rPr lang="en-US" sz="2800" dirty="0">
                <a:latin typeface="Palatino Linotype" pitchFamily="18" charset="0"/>
              </a:rPr>
              <a:t>The </a:t>
            </a:r>
            <a:r>
              <a:rPr lang="en-US" sz="2800" i="1" dirty="0">
                <a:latin typeface="Palatino Linotype" pitchFamily="18" charset="0"/>
              </a:rPr>
              <a:t>standard deviation </a:t>
            </a:r>
            <a:r>
              <a:rPr lang="en-US" sz="2800" dirty="0">
                <a:latin typeface="Palatino Linotype" pitchFamily="18" charset="0"/>
              </a:rPr>
              <a:t>is expressed in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original unit of measurement</a:t>
            </a:r>
          </a:p>
          <a:p>
            <a:pPr marL="457200" lvl="2" indent="-45720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Sensitive to </a:t>
            </a:r>
            <a:r>
              <a:rPr lang="en-US" sz="2800" dirty="0">
                <a:latin typeface="Palatino Linotype" pitchFamily="18" charset="0"/>
              </a:rPr>
              <a:t>extreme scores – standard deviation may not be a good measure of dispersion for highly skewed distributions </a:t>
            </a: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endParaRPr lang="en-US" sz="2800" dirty="0">
              <a:solidFill>
                <a:srgbClr val="C00000"/>
              </a:solidFill>
              <a:latin typeface="Palatino Linotype" pitchFamily="18" charset="0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66725" y="3048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Variance and Standard Deviation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4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10600" cy="129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Calculate the variance and the standard deviation of 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the following set of</a:t>
            </a:r>
            <a:r>
              <a:rPr lang="en-US" altLang="zh-CN" sz="2800" dirty="0">
                <a:latin typeface="Palatino Linotype" pitchFamily="18" charset="0"/>
                <a:ea typeface="SimSun" pitchFamily="2" charset="-122"/>
              </a:rPr>
              <a:t> numbers: 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10, 13, 18, 22, 27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endParaRPr lang="en-US" sz="2400" dirty="0">
              <a:latin typeface="Palatino Linotype" pitchFamily="18" charset="0"/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189729" y="3810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graphicFrame>
        <p:nvGraphicFramePr>
          <p:cNvPr id="284806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73762"/>
              </p:ext>
            </p:extLst>
          </p:nvPr>
        </p:nvGraphicFramePr>
        <p:xfrm>
          <a:off x="1524000" y="2971800"/>
          <a:ext cx="5943599" cy="2852739"/>
        </p:xfrm>
        <a:graphic>
          <a:graphicData uri="http://schemas.openxmlformats.org/drawingml/2006/table">
            <a:tbl>
              <a:tblPr/>
              <a:tblGrid>
                <a:gridCol w="1864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8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         )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        )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-8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64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13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-5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25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18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22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16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27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81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25" name="Rectangle 126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61209"/>
              </p:ext>
            </p:extLst>
          </p:nvPr>
        </p:nvGraphicFramePr>
        <p:xfrm>
          <a:off x="3505200" y="3124200"/>
          <a:ext cx="871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Equation" r:id="rId4" imgW="457002" imgH="203112" progId="Equation.3">
                  <p:embed/>
                </p:oleObj>
              </mc:Choice>
              <mc:Fallback>
                <p:oleObj name="Equation" r:id="rId4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24200"/>
                        <a:ext cx="8715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6" name="Rectangle 131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964369"/>
              </p:ext>
            </p:extLst>
          </p:nvPr>
        </p:nvGraphicFramePr>
        <p:xfrm>
          <a:off x="5638800" y="3124200"/>
          <a:ext cx="8810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Equation" r:id="rId6" imgW="457002" imgH="203112" progId="Equation.3">
                  <p:embed/>
                </p:oleObj>
              </mc:Choice>
              <mc:Fallback>
                <p:oleObj name="Equation" r:id="rId6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124200"/>
                        <a:ext cx="8810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4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4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8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 (</a:t>
            </a:r>
            <a:r>
              <a:rPr lang="en-US" sz="4800" b="1" dirty="0" err="1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contd</a:t>
            </a: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…)</a:t>
            </a:r>
          </a:p>
        </p:txBody>
      </p:sp>
      <p:sp>
        <p:nvSpPr>
          <p:cNvPr id="13320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1" name="Rectangle 3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" name="Rectangle 4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59" name="Object 2"/>
          <p:cNvGraphicFramePr>
            <a:graphicFrameLocks noChangeAspect="1"/>
          </p:cNvGraphicFramePr>
          <p:nvPr/>
        </p:nvGraphicFramePr>
        <p:xfrm>
          <a:off x="762000" y="1752600"/>
          <a:ext cx="1447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4" name="Equation" r:id="rId4" imgW="494870" imgH="215713" progId="Equation.3">
                  <p:embed/>
                </p:oleObj>
              </mc:Choice>
              <mc:Fallback>
                <p:oleObj name="Equation" r:id="rId4" imgW="494870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14478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42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61" name="Object 3"/>
          <p:cNvGraphicFramePr>
            <a:graphicFrameLocks noChangeAspect="1"/>
          </p:cNvGraphicFramePr>
          <p:nvPr/>
        </p:nvGraphicFramePr>
        <p:xfrm>
          <a:off x="762000" y="24384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5" name="Equation" r:id="rId6" imgW="1205977" imgH="266584" progId="Equation.3">
                  <p:embed/>
                </p:oleObj>
              </mc:Choice>
              <mc:Fallback>
                <p:oleObj name="Equation" r:id="rId6" imgW="1205977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4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63" name="Object 4"/>
          <p:cNvGraphicFramePr>
            <a:graphicFrameLocks noChangeAspect="1"/>
          </p:cNvGraphicFramePr>
          <p:nvPr/>
        </p:nvGraphicFramePr>
        <p:xfrm>
          <a:off x="838200" y="3200400"/>
          <a:ext cx="40957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6" name="Equation" r:id="rId8" imgW="2120900" imgH="444500" progId="Equation.3">
                  <p:embed/>
                </p:oleObj>
              </mc:Choice>
              <mc:Fallback>
                <p:oleObj name="Equation" r:id="rId8" imgW="2120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40957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Rectangle 45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6" name="Rectangle 47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66" name="Object 5"/>
          <p:cNvGraphicFramePr>
            <a:graphicFrameLocks noChangeAspect="1"/>
          </p:cNvGraphicFramePr>
          <p:nvPr/>
        </p:nvGraphicFramePr>
        <p:xfrm>
          <a:off x="850900" y="4495800"/>
          <a:ext cx="41021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7" name="Equation" r:id="rId10" imgW="2514600" imgH="482400" progId="Equation.3">
                  <p:embed/>
                </p:oleObj>
              </mc:Choice>
              <mc:Fallback>
                <p:oleObj name="Equation" r:id="rId10" imgW="2514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495800"/>
                        <a:ext cx="410210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Rectangle 48"/>
          <p:cNvSpPr>
            <a:spLocks noChangeArrowheads="1"/>
          </p:cNvSpPr>
          <p:nvPr/>
        </p:nvSpPr>
        <p:spPr bwMode="auto">
          <a:xfrm>
            <a:off x="0" y="3676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6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8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8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8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878571"/>
              </p:ext>
            </p:extLst>
          </p:nvPr>
        </p:nvGraphicFramePr>
        <p:xfrm>
          <a:off x="457200" y="1600200"/>
          <a:ext cx="8229600" cy="28397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 of your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209711"/>
              </p:ext>
            </p:extLst>
          </p:nvPr>
        </p:nvGraphicFramePr>
        <p:xfrm>
          <a:off x="3276600" y="2057399"/>
          <a:ext cx="914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" name="Equation" r:id="rId3" imgW="812520" imgH="431640" progId="Equation.DSMT4">
                  <p:embed/>
                </p:oleObj>
              </mc:Choice>
              <mc:Fallback>
                <p:oleObj name="Equation" r:id="rId3" imgW="812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2057399"/>
                        <a:ext cx="9144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227332"/>
              </p:ext>
            </p:extLst>
          </p:nvPr>
        </p:nvGraphicFramePr>
        <p:xfrm>
          <a:off x="6026150" y="2057400"/>
          <a:ext cx="9001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" name="Equation" r:id="rId5" imgW="799920" imgH="431640" progId="Equation.DSMT4">
                  <p:embed/>
                </p:oleObj>
              </mc:Choice>
              <mc:Fallback>
                <p:oleObj name="Equation" r:id="rId5" imgW="7999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2057400"/>
                        <a:ext cx="9001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63714"/>
              </p:ext>
            </p:extLst>
          </p:nvPr>
        </p:nvGraphicFramePr>
        <p:xfrm>
          <a:off x="3276600" y="2590800"/>
          <a:ext cx="1524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" name="Equation" r:id="rId7" imgW="1143000" imgH="609480" progId="Equation.DSMT4">
                  <p:embed/>
                </p:oleObj>
              </mc:Choice>
              <mc:Fallback>
                <p:oleObj name="Equation" r:id="rId7" imgW="1143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2590800"/>
                        <a:ext cx="1524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085039"/>
              </p:ext>
            </p:extLst>
          </p:nvPr>
        </p:nvGraphicFramePr>
        <p:xfrm>
          <a:off x="3330575" y="3581400"/>
          <a:ext cx="151674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" name="Equation" r:id="rId9" imgW="1193760" imgH="660240" progId="Equation.DSMT4">
                  <p:embed/>
                </p:oleObj>
              </mc:Choice>
              <mc:Fallback>
                <p:oleObj name="Equation" r:id="rId9" imgW="119376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3581400"/>
                        <a:ext cx="151674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66083"/>
              </p:ext>
            </p:extLst>
          </p:nvPr>
        </p:nvGraphicFramePr>
        <p:xfrm>
          <a:off x="5943600" y="2667000"/>
          <a:ext cx="160020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2" name="Equation" r:id="rId11" imgW="1143000" imgH="609480" progId="Equation.DSMT4">
                  <p:embed/>
                </p:oleObj>
              </mc:Choice>
              <mc:Fallback>
                <p:oleObj name="Equation" r:id="rId11" imgW="1143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43600" y="2667000"/>
                        <a:ext cx="1600200" cy="85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519734"/>
              </p:ext>
            </p:extLst>
          </p:nvPr>
        </p:nvGraphicFramePr>
        <p:xfrm>
          <a:off x="5943600" y="3505200"/>
          <a:ext cx="165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" name="Equation" r:id="rId13" imgW="1193760" imgH="660240" progId="Equation.DSMT4">
                  <p:embed/>
                </p:oleObj>
              </mc:Choice>
              <mc:Fallback>
                <p:oleObj name="Equation" r:id="rId13" imgW="119376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505200"/>
                        <a:ext cx="165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1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little review 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“Degrees of freedom”—number of values in the final calculation of a statistic that are free to vary.</a:t>
            </a:r>
          </a:p>
          <a:p>
            <a:r>
              <a:rPr lang="en-US" dirty="0">
                <a:latin typeface="Palatino Linotype" pitchFamily="18" charset="0"/>
              </a:rPr>
              <a:t>The effect of using </a:t>
            </a:r>
            <a:r>
              <a:rPr lang="en-US" i="1" dirty="0">
                <a:latin typeface="Palatino Linotype" pitchFamily="18" charset="0"/>
              </a:rPr>
              <a:t>n-1 </a:t>
            </a:r>
            <a:r>
              <a:rPr lang="en-US" dirty="0">
                <a:latin typeface="Palatino Linotype" pitchFamily="18" charset="0"/>
              </a:rPr>
              <a:t>(as opposed to </a:t>
            </a:r>
            <a:r>
              <a:rPr lang="en-US" i="1" dirty="0">
                <a:latin typeface="Palatino Linotype" pitchFamily="18" charset="0"/>
              </a:rPr>
              <a:t>n</a:t>
            </a:r>
            <a:r>
              <a:rPr lang="en-US" dirty="0">
                <a:latin typeface="Palatino Linotype" pitchFamily="18" charset="0"/>
              </a:rPr>
              <a:t>) in the denominator is to yield a slightly larger result—one that will be a better reflection of the population standard deviation (p.47).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6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little review 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Frequency curve</a:t>
            </a:r>
          </a:p>
          <a:p>
            <a:pPr lvl="1"/>
            <a:r>
              <a:rPr lang="en-US" dirty="0">
                <a:latin typeface="Palatino Linotype" pitchFamily="18" charset="0"/>
              </a:rPr>
              <a:t>The area under the curve actually contains 100% of the data points.</a:t>
            </a:r>
          </a:p>
          <a:p>
            <a:pPr lvl="1"/>
            <a:r>
              <a:rPr lang="en-US" dirty="0">
                <a:latin typeface="Palatino Linotype" pitchFamily="18" charset="0"/>
              </a:rPr>
              <a:t>Remember, the area under the curve contains cases or observations!</a:t>
            </a:r>
          </a:p>
          <a:p>
            <a:r>
              <a:rPr lang="en-US" dirty="0">
                <a:latin typeface="Palatino Linotype" pitchFamily="18" charset="0"/>
              </a:rPr>
              <a:t>How mean and variance affect the curve?</a:t>
            </a:r>
          </a:p>
          <a:p>
            <a:r>
              <a:rPr lang="en-US" dirty="0">
                <a:latin typeface="Palatino Linotype" pitchFamily="18" charset="0"/>
              </a:rPr>
              <a:t>What is a skewed curve?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6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305800" cy="5334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Bookman Old Style" pitchFamily="18" charset="0"/>
              </a:rPr>
              <a:t>-</a:t>
            </a:r>
            <a:r>
              <a:rPr lang="en-US" sz="2800" dirty="0">
                <a:latin typeface="Palatino Linotype" pitchFamily="18" charset="0"/>
              </a:rPr>
              <a:t>Mode = Median = Mean 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Symmetric Distribution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/>
        </p:nvGraphicFramePr>
        <p:xfrm>
          <a:off x="1828800" y="2057400"/>
          <a:ext cx="5881688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Bitmap Image" r:id="rId4" imgW="2866667" imgH="2019048" progId="Paint.Picture">
                  <p:embed/>
                </p:oleObj>
              </mc:Choice>
              <mc:Fallback>
                <p:oleObj name="Bitmap Image" r:id="rId4" imgW="2866667" imgH="20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5881688" cy="3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324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305800" cy="609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Typically, Mode &lt; Median &lt; Mean 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Positively Skewed Distribution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1658938" y="2133600"/>
          <a:ext cx="605472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Bitmap Image" r:id="rId4" imgW="3048426" imgH="1980952" progId="Paint.Picture">
                  <p:embed/>
                </p:oleObj>
              </mc:Choice>
              <mc:Fallback>
                <p:oleObj name="Bitmap Image" r:id="rId4" imgW="3048426" imgH="19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2133600"/>
                        <a:ext cx="6054725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724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Summary on Central Tendency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The most common method for summarizing and describing a distribution is to find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a single value </a:t>
            </a:r>
            <a:r>
              <a:rPr lang="en-US" dirty="0">
                <a:latin typeface="Palatino Linotype" pitchFamily="18" charset="0"/>
              </a:rPr>
              <a:t>that defines the typical value taken by the scores and can serve as a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representative</a:t>
            </a:r>
            <a:r>
              <a:rPr lang="en-US" dirty="0">
                <a:latin typeface="Palatino Linotype" pitchFamily="18" charset="0"/>
              </a:rPr>
              <a:t> for the entire distribution. </a:t>
            </a:r>
          </a:p>
          <a:p>
            <a:endParaRPr lang="en-US" sz="2400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This representative score is called the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central tendency </a:t>
            </a:r>
          </a:p>
          <a:p>
            <a:pPr>
              <a:buFont typeface="Wingdings 3" pitchFamily="18" charset="2"/>
              <a:buNone/>
            </a:pPr>
            <a:endParaRPr lang="en-US" sz="2400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The goal of central tendency is to find the single score that is most typical or most representative of the entire group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2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5334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</a:rPr>
              <a:t>Typically, Mode &gt; Median &gt; Mean 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Negatively Skewed Distribution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377950" y="2057400"/>
          <a:ext cx="6318250" cy="381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Bitmap Image" r:id="rId4" imgW="3648584" imgH="2200582" progId="Paint.Picture">
                  <p:embed/>
                </p:oleObj>
              </mc:Choice>
              <mc:Fallback>
                <p:oleObj name="Bitmap Image" r:id="rId4" imgW="3648584" imgH="220058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057400"/>
                        <a:ext cx="6318250" cy="381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8447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1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The following three columns make up a single distribution of scores that were obtained by 18 students on a test.  Compute the mean, median, and mode of this distribution of scores.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2	11	16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5	11	16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7	12	18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9	14	19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9	14	22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9	14	24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2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For the set of raw score values (X) shown below, compute the mean.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  { -9, 5, 7, -6, 0, 3, -2, 1, -4, -5 }</a:t>
            </a:r>
          </a:p>
          <a:p>
            <a:endParaRPr lang="en-US" sz="1600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1. Using the mean you calculated above, evaluate the following expression for this set of numbers (the sum of the squared deviations about the mean): 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				 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2. Now, add 1 to the mean and evaluate the following expression (the sum of the squared deviations about the mean-plus-1):</a:t>
            </a:r>
          </a:p>
          <a:p>
            <a:pPr marL="514350" indent="-514350">
              <a:buAutoNum type="alphaLcParenR" startAt="3"/>
            </a:pPr>
            <a:endParaRPr lang="en-US" sz="1600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3. Subtract 1 from the mean and evaluate the following expression (the sum of the squared deviations about the mean-minus-1):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4.  Of the three values you computed in parts 1, 2, and 3 above, which was smallest?</a:t>
            </a:r>
          </a:p>
          <a:p>
            <a:endParaRPr lang="en-US" sz="1600" dirty="0">
              <a:latin typeface="Palatino Linotype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080215"/>
              </p:ext>
            </p:extLst>
          </p:nvPr>
        </p:nvGraphicFramePr>
        <p:xfrm>
          <a:off x="3048000" y="2819400"/>
          <a:ext cx="129540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Equation" r:id="rId3" imgW="812447" imgH="253890" progId="Equation.DSMT4">
                  <p:embed/>
                </p:oleObj>
              </mc:Choice>
              <mc:Fallback>
                <p:oleObj name="Equation" r:id="rId3" imgW="8124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19400"/>
                        <a:ext cx="1295400" cy="411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244906"/>
              </p:ext>
            </p:extLst>
          </p:nvPr>
        </p:nvGraphicFramePr>
        <p:xfrm>
          <a:off x="3048000" y="4114800"/>
          <a:ext cx="163688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Equation" r:id="rId5" imgW="1104900" imgH="254000" progId="Equation.DSMT4">
                  <p:embed/>
                </p:oleObj>
              </mc:Choice>
              <mc:Fallback>
                <p:oleObj name="Equation" r:id="rId5" imgW="1104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14800"/>
                        <a:ext cx="1636889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72021"/>
              </p:ext>
            </p:extLst>
          </p:nvPr>
        </p:nvGraphicFramePr>
        <p:xfrm>
          <a:off x="3962400" y="5105400"/>
          <a:ext cx="166511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7" imgW="1129810" imgH="253890" progId="Equation.DSMT4">
                  <p:embed/>
                </p:oleObj>
              </mc:Choice>
              <mc:Fallback>
                <p:oleObj name="Equation" r:id="rId7" imgW="112981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0"/>
                        <a:ext cx="1665111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86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Normal Curve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99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Unique Symmetric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6448"/>
            <a:ext cx="8229600" cy="4525963"/>
          </a:xfrm>
        </p:spPr>
        <p:txBody>
          <a:bodyPr/>
          <a:lstStyle/>
          <a:p>
            <a:r>
              <a:rPr lang="en-US" dirty="0">
                <a:latin typeface="Palatino Linotype" pitchFamily="18" charset="0"/>
              </a:rPr>
              <a:t>Normal curve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874" y="1905000"/>
            <a:ext cx="696244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0874" y="57150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itchFamily="18" charset="0"/>
              </a:rPr>
              <a:t>Let’s say, if we have a distribution of test scores, and the test scores are normally distributed. That means the distribution of scores, if plotted on a graph, will form a normal curve, like above.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7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Normal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Palatino Linotype" pitchFamily="18" charset="0"/>
              </a:rPr>
              <a:t>50% of the cases will be above the mean and 50% will be below the mean</a:t>
            </a:r>
          </a:p>
          <a:p>
            <a:r>
              <a:rPr lang="en-US" dirty="0">
                <a:latin typeface="Palatino Linotype" pitchFamily="18" charset="0"/>
              </a:rPr>
              <a:t>The </a:t>
            </a:r>
            <a:r>
              <a:rPr lang="en-US" u="sng" dirty="0">
                <a:latin typeface="Palatino Linotype" pitchFamily="18" charset="0"/>
              </a:rPr>
              <a:t>mean</a:t>
            </a:r>
            <a:r>
              <a:rPr lang="en-US" dirty="0">
                <a:latin typeface="Palatino Linotype" pitchFamily="18" charset="0"/>
              </a:rPr>
              <a:t> and </a:t>
            </a:r>
            <a:r>
              <a:rPr lang="en-US" u="sng" dirty="0">
                <a:latin typeface="Palatino Linotype" pitchFamily="18" charset="0"/>
              </a:rPr>
              <a:t>standard deviation</a:t>
            </a:r>
            <a:r>
              <a:rPr lang="en-US" dirty="0">
                <a:latin typeface="Palatino Linotype" pitchFamily="18" charset="0"/>
              </a:rPr>
              <a:t> will define the total shape of the curve because the normal curve is precisely defined by a mathematical function.</a:t>
            </a:r>
          </a:p>
          <a:p>
            <a:r>
              <a:rPr lang="en-US" dirty="0">
                <a:latin typeface="Palatino Linotype" pitchFamily="18" charset="0"/>
              </a:rPr>
              <a:t>In a normal curve with a small standard deviation, the curve will be fairly peaked in shape.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2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4776"/>
            <a:ext cx="80010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6991" name="Group 15"/>
          <p:cNvGrpSpPr>
            <a:grpSpLocks/>
          </p:cNvGrpSpPr>
          <p:nvPr/>
        </p:nvGrpSpPr>
        <p:grpSpPr bwMode="auto">
          <a:xfrm>
            <a:off x="5715000" y="3048000"/>
            <a:ext cx="2343150" cy="1828800"/>
            <a:chOff x="3600" y="1920"/>
            <a:chExt cx="1476" cy="1152"/>
          </a:xfrm>
        </p:grpSpPr>
        <p:sp>
          <p:nvSpPr>
            <p:cNvPr id="126989" name="Text Box 13"/>
            <p:cNvSpPr txBox="1">
              <a:spLocks noChangeArrowheads="1"/>
            </p:cNvSpPr>
            <p:nvPr/>
          </p:nvSpPr>
          <p:spPr bwMode="auto">
            <a:xfrm>
              <a:off x="4032" y="1920"/>
              <a:ext cx="104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Times" charset="0"/>
                  <a:ea typeface="ＭＳ Ｐゴシック" charset="0"/>
                </a:rPr>
                <a:t>Standard</a:t>
              </a:r>
              <a:br>
                <a:rPr lang="en-US">
                  <a:solidFill>
                    <a:srgbClr val="008000"/>
                  </a:solidFill>
                  <a:latin typeface="Times" charset="0"/>
                  <a:ea typeface="ＭＳ Ｐゴシック" charset="0"/>
                </a:rPr>
              </a:br>
              <a:r>
                <a:rPr lang="en-US">
                  <a:solidFill>
                    <a:srgbClr val="008000"/>
                  </a:solidFill>
                  <a:latin typeface="Times" charset="0"/>
                  <a:ea typeface="ＭＳ Ｐゴシック" charset="0"/>
                </a:rPr>
                <a:t>Normal</a:t>
              </a:r>
            </a:p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Times" charset="0"/>
                  <a:ea typeface="ＭＳ Ｐゴシック" charset="0"/>
                </a:rPr>
                <a:t>Distribution</a:t>
              </a: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26990" name="Line 14"/>
            <p:cNvSpPr>
              <a:spLocks noChangeShapeType="1"/>
            </p:cNvSpPr>
            <p:nvPr/>
          </p:nvSpPr>
          <p:spPr bwMode="auto">
            <a:xfrm flipH="1">
              <a:off x="3600" y="264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-236538" y="6253163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endParaRPr lang="en-US" sz="1200">
              <a:latin typeface="Times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42672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  <a:cs typeface="Arial" pitchFamily="34" charset="0"/>
              </a:rPr>
              <a:t>A, B and C are normal distributions with different means but the same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  <a:cs typeface="Arial" pitchFamily="34" charset="0"/>
              </a:rPr>
              <a:t>variance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Mean and Variance of Normal Distributions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>
              <a:latin typeface="Palatino Linotype" pitchFamily="18" charset="0"/>
            </a:endParaRP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-2819400" y="2329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0" y="2887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614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402281"/>
              </p:ext>
            </p:extLst>
          </p:nvPr>
        </p:nvGraphicFramePr>
        <p:xfrm>
          <a:off x="1143000" y="3061493"/>
          <a:ext cx="7035800" cy="333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Bitmap Image" r:id="rId4" imgW="4858428" imgH="2180952" progId="Paint.Picture">
                  <p:embed/>
                </p:oleObj>
              </mc:Choice>
              <mc:Fallback>
                <p:oleObj name="Bitmap Image" r:id="rId4" imgW="4858428" imgH="21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61493"/>
                        <a:ext cx="7035800" cy="333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95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752600"/>
            <a:ext cx="8305800" cy="10668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  <a:cs typeface="Arial" pitchFamily="34" charset="0"/>
              </a:rPr>
              <a:t>D and E are normal distributions with the same mean, but different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  <a:cs typeface="Arial" pitchFamily="34" charset="0"/>
              </a:rPr>
              <a:t>variances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Mean and Variance of Normal Distributions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787057"/>
              </p:ext>
            </p:extLst>
          </p:nvPr>
        </p:nvGraphicFramePr>
        <p:xfrm>
          <a:off x="1600993" y="2779712"/>
          <a:ext cx="5942013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Bitmap Image" r:id="rId4" imgW="3648584" imgH="2285714" progId="Paint.Picture">
                  <p:embed/>
                </p:oleObj>
              </mc:Choice>
              <mc:Fallback>
                <p:oleObj name="Bitmap Image" r:id="rId4" imgW="3648584" imgH="22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993" y="2779712"/>
                        <a:ext cx="5942013" cy="351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67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828800"/>
            <a:ext cx="8305800" cy="4267200"/>
          </a:xfrm>
        </p:spPr>
        <p:txBody>
          <a:bodyPr/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  <a:cs typeface="Arial" pitchFamily="34" charset="0"/>
              </a:rPr>
              <a:t>F and G are normal distributions with different means and variances </a:t>
            </a:r>
            <a:endParaRPr lang="en-US" sz="2800" dirty="0">
              <a:latin typeface="Palatino Linotype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70656" y="3048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Mean and Variance of Normal Distributions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212238"/>
              </p:ext>
            </p:extLst>
          </p:nvPr>
        </p:nvGraphicFramePr>
        <p:xfrm>
          <a:off x="762000" y="2895600"/>
          <a:ext cx="7010400" cy="34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Bitmap Image" r:id="rId4" imgW="4229690" imgH="2486372" progId="Paint.Picture">
                  <p:embed/>
                </p:oleObj>
              </mc:Choice>
              <mc:Fallback>
                <p:oleObj name="Bitmap Image" r:id="rId4" imgW="4229690" imgH="248637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7010400" cy="342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03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7338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Mode</a:t>
            </a:r>
            <a:r>
              <a:rPr lang="en-US" sz="2800" dirty="0">
                <a:latin typeface="Palatino Linotype" pitchFamily="18" charset="0"/>
              </a:rPr>
              <a:t>: the score or category that has the greatest frequency.</a:t>
            </a:r>
            <a:endParaRPr lang="en-US" sz="2800" b="1" dirty="0">
              <a:latin typeface="Palatino Linotype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Median</a:t>
            </a:r>
            <a:r>
              <a:rPr lang="en-US" sz="2800" dirty="0">
                <a:latin typeface="Palatino Linotype" pitchFamily="18" charset="0"/>
              </a:rPr>
              <a:t>: the score that divides a distribution in half so that 50% of the individuals in a distribution have scores at or below the median and 50% have scores at or above.</a:t>
            </a:r>
            <a:endParaRPr lang="en-US" sz="2800" b="1" dirty="0">
              <a:latin typeface="Palatino Linotype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Mean</a:t>
            </a:r>
            <a:r>
              <a:rPr lang="en-US" sz="2800" dirty="0">
                <a:latin typeface="Palatino Linotype" pitchFamily="18" charset="0"/>
              </a:rPr>
              <a:t>: the sum of the scores divided by the number of scores, the average score.</a:t>
            </a:r>
            <a:endParaRPr lang="en-US" sz="28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3820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Three Common Measures of Central Tendency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65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Areas of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Palatino Linotype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848600" cy="422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7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1-2-3 Rule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029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itchFamily="18" charset="0"/>
              </a:rPr>
              <a:t>Relating standard deviations to the area under the normal curve is so fundamental to statistical inference that statisticians often think of it as the 1-2-3 Rule.</a:t>
            </a:r>
          </a:p>
          <a:p>
            <a:pPr marL="0" indent="0">
              <a:buNone/>
            </a:pPr>
            <a:endParaRPr lang="en-US" sz="2400" dirty="0">
              <a:latin typeface="Palatino Linotype" pitchFamily="18" charset="0"/>
            </a:endParaRPr>
          </a:p>
          <a:p>
            <a:r>
              <a:rPr lang="en-US" sz="2400" dirty="0">
                <a:latin typeface="Palatino Linotype" pitchFamily="18" charset="0"/>
              </a:rPr>
              <a:t>The rule tells us the amount of area under the normal curve that is located between certain points (expressed in standard deviation units). Approximately 68% of the area is found between one standard deviation above and below the mean. Approximately 95% of the area is found to between two standard deviations above and below the mean. Approximately 99% of the area is found to between three standard deviations above and below the mean. </a:t>
            </a:r>
          </a:p>
          <a:p>
            <a:endParaRPr lang="en-US" sz="2400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82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More about normal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Let’s say you know that some test results are normally distributed. You also know that you are one standard deviation above the mean. </a:t>
            </a:r>
          </a:p>
          <a:p>
            <a:pPr lvl="1"/>
            <a:r>
              <a:rPr lang="en-US" dirty="0">
                <a:latin typeface="Palatino Linotype" pitchFamily="18" charset="0"/>
              </a:rPr>
              <a:t>Approximately what percentage of the test scores would be below/above yours?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0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Linear Transformations and Standard Scores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78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305800" cy="3581400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Palatino Linotype" pitchFamily="18" charset="0"/>
              </a:rPr>
              <a:t>In many situations, we want to take a set of original scores (X) and use them to create a set of new scores (Y)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Temperature example</a:t>
            </a:r>
          </a:p>
          <a:p>
            <a:pPr>
              <a:buFont typeface="Wingdings 3" pitchFamily="18" charset="2"/>
              <a:buNone/>
            </a:pPr>
            <a:endParaRPr lang="en-US" sz="20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This process is called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SCORE TRANSFORMATION </a:t>
            </a:r>
            <a:r>
              <a:rPr lang="en-US" sz="2800" dirty="0">
                <a:latin typeface="Palatino Linotype" pitchFamily="18" charset="0"/>
              </a:rPr>
              <a:t>and is useful in creating a set of new scores that fall on a simpler or common numeric scale.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Linear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688046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8810" y="1447800"/>
            <a:ext cx="8534400" cy="48768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</a:rPr>
              <a:t>Linear transformation takes the form of</a:t>
            </a:r>
          </a:p>
          <a:p>
            <a:pPr>
              <a:buFont typeface="Wingdings 3" pitchFamily="18" charset="2"/>
              <a:buNone/>
            </a:pPr>
            <a:endParaRPr lang="en-US" sz="2000" dirty="0">
              <a:latin typeface="Palatino Linotype" pitchFamily="18" charset="0"/>
            </a:endParaRPr>
          </a:p>
          <a:p>
            <a:endParaRPr lang="en-US" sz="28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In a linear transformation shown above, </a:t>
            </a:r>
            <a:r>
              <a:rPr lang="en-US" sz="2800" i="1" dirty="0">
                <a:solidFill>
                  <a:srgbClr val="FF0000"/>
                </a:solidFill>
                <a:latin typeface="Palatino Linotype" pitchFamily="18" charset="0"/>
              </a:rPr>
              <a:t>a</a:t>
            </a:r>
            <a:r>
              <a:rPr lang="en-US" sz="2800" dirty="0">
                <a:latin typeface="Palatino Linotype" pitchFamily="18" charset="0"/>
              </a:rPr>
              <a:t> and </a:t>
            </a:r>
            <a:r>
              <a:rPr lang="en-US" sz="2800" i="1" dirty="0">
                <a:solidFill>
                  <a:srgbClr val="FF0000"/>
                </a:solidFill>
                <a:latin typeface="Palatino Linotype" pitchFamily="18" charset="0"/>
              </a:rPr>
              <a:t>b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latin typeface="Palatino Linotype" pitchFamily="18" charset="0"/>
              </a:rPr>
              <a:t>are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constants</a:t>
            </a:r>
            <a:r>
              <a:rPr lang="en-US" sz="2800" dirty="0">
                <a:latin typeface="Palatino Linotype" pitchFamily="18" charset="0"/>
              </a:rPr>
              <a:t>. To create each new Y score, multiply each original X value by the constant </a:t>
            </a:r>
            <a:r>
              <a:rPr lang="en-US" sz="2800" i="1" dirty="0">
                <a:latin typeface="Palatino Linotype" pitchFamily="18" charset="0"/>
              </a:rPr>
              <a:t>b</a:t>
            </a:r>
            <a:r>
              <a:rPr lang="en-US" sz="2800" dirty="0">
                <a:latin typeface="Palatino Linotype" pitchFamily="18" charset="0"/>
              </a:rPr>
              <a:t> and then add to this result the constant </a:t>
            </a:r>
            <a:r>
              <a:rPr lang="en-US" sz="2800" i="1" dirty="0">
                <a:latin typeface="Palatino Linotype" pitchFamily="18" charset="0"/>
              </a:rPr>
              <a:t>a</a:t>
            </a:r>
            <a:r>
              <a:rPr lang="en-US" sz="2800" dirty="0">
                <a:latin typeface="Palatino Linotype" pitchFamily="18" charset="0"/>
              </a:rPr>
              <a:t>.</a:t>
            </a: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Linear Transformations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16811"/>
              </p:ext>
            </p:extLst>
          </p:nvPr>
        </p:nvGraphicFramePr>
        <p:xfrm>
          <a:off x="2743200" y="2057400"/>
          <a:ext cx="21986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4" imgW="952087" imgH="253890" progId="Equation.3">
                  <p:embed/>
                </p:oleObj>
              </mc:Choice>
              <mc:Fallback>
                <p:oleObj name="Equation" r:id="rId4" imgW="95208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7400"/>
                        <a:ext cx="2198688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438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2775" y="1676400"/>
            <a:ext cx="8305800" cy="274796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>
                <a:latin typeface="Palatino Linotype" pitchFamily="18" charset="0"/>
              </a:rPr>
              <a:t>This leads to several questions:</a:t>
            </a:r>
          </a:p>
          <a:p>
            <a:pPr marL="742950" lvl="1" indent="-285750" algn="just"/>
            <a:r>
              <a:rPr lang="en-US" sz="2800" dirty="0">
                <a:latin typeface="Palatino Linotype" pitchFamily="18" charset="0"/>
              </a:rPr>
              <a:t>How does     compare to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   ?</a:t>
            </a:r>
          </a:p>
          <a:p>
            <a:pPr marL="742950" lvl="1" indent="-285750" algn="just"/>
            <a:r>
              <a:rPr lang="en-US" sz="2800" dirty="0">
                <a:latin typeface="Palatino Linotype" pitchFamily="18" charset="0"/>
              </a:rPr>
              <a:t>How does standard deviation of Y compare to the standard deviation of  X ?</a:t>
            </a:r>
          </a:p>
          <a:p>
            <a:pPr marL="742950" lvl="1" indent="-285750"/>
            <a:r>
              <a:rPr lang="en-US" sz="2800" dirty="0">
                <a:latin typeface="Palatino Linotype" pitchFamily="18" charset="0"/>
              </a:rPr>
              <a:t>How does the shape of the distribution of Y scores compare to the shape of the distribution of X scores?</a:t>
            </a:r>
          </a:p>
          <a:p>
            <a:pPr>
              <a:buFont typeface="Wingdings 3" pitchFamily="18" charset="2"/>
              <a:buNone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Linear Transformations</a:t>
            </a: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52303"/>
              </p:ext>
            </p:extLst>
          </p:nvPr>
        </p:nvGraphicFramePr>
        <p:xfrm>
          <a:off x="2819400" y="1981200"/>
          <a:ext cx="3000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4" imgW="139639" imgH="203112" progId="Equation.3">
                  <p:embed/>
                </p:oleObj>
              </mc:Choice>
              <mc:Fallback>
                <p:oleObj name="Equation" r:id="rId4" imgW="13963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81200"/>
                        <a:ext cx="3000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858447"/>
              </p:ext>
            </p:extLst>
          </p:nvPr>
        </p:nvGraphicFramePr>
        <p:xfrm>
          <a:off x="4800600" y="1981200"/>
          <a:ext cx="4143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6" imgW="177569" imgH="202936" progId="Equation.3">
                  <p:embed/>
                </p:oleObj>
              </mc:Choice>
              <mc:Fallback>
                <p:oleObj name="Equation" r:id="rId6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81200"/>
                        <a:ext cx="4143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28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0638"/>
            <a:ext cx="8305800" cy="4386262"/>
          </a:xfrm>
        </p:spPr>
        <p:txBody>
          <a:bodyPr/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Basic rules for how the transformed scores (Y) relate to the original scores (X):</a:t>
            </a:r>
          </a:p>
          <a:p>
            <a:pPr lvl="1"/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pPr lvl="1"/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pPr marL="876300" lvl="4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2" pitchFamily="18" charset="2"/>
              <a:buNone/>
            </a:pPr>
            <a:endParaRPr lang="en-US" sz="2800" dirty="0">
              <a:latin typeface="Palatino Linotype" pitchFamily="18" charset="0"/>
            </a:endParaRPr>
          </a:p>
          <a:p>
            <a:pPr marL="876300" lvl="4" indent="-255588">
              <a:spcBef>
                <a:spcPct val="0"/>
              </a:spcBef>
              <a:buClr>
                <a:schemeClr val="accent1"/>
              </a:buClr>
              <a:buSzPct val="68000"/>
              <a:buFont typeface="Wingdings 2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Note: The linear transformation does NOT change the shape of the distribution of scores.</a:t>
            </a: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sz="280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381000" y="474552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Basic Rules</a:t>
            </a: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044719"/>
              </p:ext>
            </p:extLst>
          </p:nvPr>
        </p:nvGraphicFramePr>
        <p:xfrm>
          <a:off x="2133600" y="2362200"/>
          <a:ext cx="1981200" cy="54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4" imgW="748975" imgH="203112" progId="Equation.3">
                  <p:embed/>
                </p:oleObj>
              </mc:Choice>
              <mc:Fallback>
                <p:oleObj name="Equation" r:id="rId4" imgW="74897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1981200" cy="5479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554144"/>
              </p:ext>
            </p:extLst>
          </p:nvPr>
        </p:nvGraphicFramePr>
        <p:xfrm>
          <a:off x="2209800" y="3200400"/>
          <a:ext cx="152854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6" imgW="609336" imgH="215806" progId="Equation.DSMT4">
                  <p:embed/>
                </p:oleObj>
              </mc:Choice>
              <mc:Fallback>
                <p:oleObj name="Equation" r:id="rId6" imgW="60933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1528549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1168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build="allAtOnce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371600"/>
            <a:ext cx="8305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Palatino Linotype" pitchFamily="18" charset="0"/>
              </a:rPr>
              <a:t>Standard scores are a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special subclass </a:t>
            </a:r>
            <a:r>
              <a:rPr lang="en-US" sz="2800" dirty="0">
                <a:latin typeface="Palatino Linotype" pitchFamily="18" charset="0"/>
              </a:rPr>
              <a:t>of linearly transformed scores for which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mean</a:t>
            </a:r>
            <a:r>
              <a:rPr lang="en-US" sz="2800" dirty="0">
                <a:latin typeface="Palatino Linotype" pitchFamily="18" charset="0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standard deviation </a:t>
            </a:r>
            <a:r>
              <a:rPr lang="en-US" sz="2800" dirty="0">
                <a:latin typeface="Palatino Linotype" pitchFamily="18" charset="0"/>
              </a:rPr>
              <a:t>are fixed. </a:t>
            </a:r>
          </a:p>
          <a:p>
            <a:endParaRPr lang="en-US" sz="20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The idea behind Z score transformation is to linearly transform our original scores to obtain new scores (called Z’s rather than Y’s) that have a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mean of 0 </a:t>
            </a:r>
            <a:r>
              <a:rPr lang="en-US" sz="2800" dirty="0">
                <a:latin typeface="Palatino Linotype" pitchFamily="18" charset="0"/>
              </a:rPr>
              <a:t>and a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standard deviation of 1.</a:t>
            </a:r>
          </a:p>
          <a:p>
            <a:endParaRPr lang="en-US" sz="2000" dirty="0">
              <a:solidFill>
                <a:srgbClr val="DB4931"/>
              </a:solidFill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Z scores explains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“how far away a score is from the mean in standard deviation units?” </a:t>
            </a:r>
          </a:p>
          <a:p>
            <a:endParaRPr lang="en-US" sz="20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It makes it possible to compare scores or measurements from different kinds of distributions.</a:t>
            </a:r>
          </a:p>
          <a:p>
            <a:pPr marL="742950" lvl="1" indent="-285750"/>
            <a:endParaRPr lang="en-US" dirty="0">
              <a:solidFill>
                <a:srgbClr val="DB4931"/>
              </a:solidFill>
              <a:latin typeface="Palatino Linotype" pitchFamily="18" charset="0"/>
            </a:endParaRPr>
          </a:p>
          <a:p>
            <a:endParaRPr lang="en-US" sz="2500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5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742950" lvl="1" indent="-285750"/>
            <a:endParaRPr lang="en-US" dirty="0">
              <a:solidFill>
                <a:srgbClr val="DB4931"/>
              </a:solidFill>
              <a:latin typeface="Palatino Linotype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17283" y="4572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Standard Scores—Z scores</a:t>
            </a:r>
          </a:p>
        </p:txBody>
      </p:sp>
    </p:spTree>
    <p:extLst>
      <p:ext uri="{BB962C8B-B14F-4D97-AF65-F5344CB8AC3E}">
        <p14:creationId xmlns:p14="http://schemas.microsoft.com/office/powerpoint/2010/main" val="3289968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Z-score: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If you determine the difference between an individual score and the mean of a distribution, and then you divide the difference by the standard deviation of the distribution, then you get the so-called “z-score”.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074815"/>
              </p:ext>
            </p:extLst>
          </p:nvPr>
        </p:nvGraphicFramePr>
        <p:xfrm>
          <a:off x="2249488" y="3978275"/>
          <a:ext cx="30448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4" imgW="1257120" imgH="444240" progId="Equation.DSMT4">
                  <p:embed/>
                </p:oleObj>
              </mc:Choice>
              <mc:Fallback>
                <p:oleObj name="Equation" r:id="rId4" imgW="1257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9488" y="3978275"/>
                        <a:ext cx="30448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3340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The distance the score is from the mean, expressed in standard deviation units.</a:t>
            </a:r>
          </a:p>
        </p:txBody>
      </p:sp>
    </p:spTree>
    <p:extLst>
      <p:ext uri="{BB962C8B-B14F-4D97-AF65-F5344CB8AC3E}">
        <p14:creationId xmlns:p14="http://schemas.microsoft.com/office/powerpoint/2010/main" val="376387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3820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sz="3300" u="sng" dirty="0">
                <a:latin typeface="Palatino Linotype" pitchFamily="18" charset="0"/>
              </a:rPr>
              <a:t>Advantages</a:t>
            </a:r>
            <a:r>
              <a:rPr lang="en-US" sz="3300" dirty="0">
                <a:latin typeface="Palatino Linotype" pitchFamily="18" charset="0"/>
              </a:rPr>
              <a:t>:</a:t>
            </a:r>
          </a:p>
          <a:p>
            <a:pPr marL="742950" lvl="1" indent="-285750"/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Easy</a:t>
            </a:r>
            <a:r>
              <a:rPr lang="en-US" sz="3300" dirty="0">
                <a:latin typeface="Palatino Linotype" pitchFamily="18" charset="0"/>
              </a:rPr>
              <a:t> to obtain (the simplest index of central tendency)</a:t>
            </a:r>
          </a:p>
          <a:p>
            <a:pPr marL="742950" lvl="1" indent="-285750"/>
            <a:r>
              <a:rPr lang="en-US" sz="3300" dirty="0">
                <a:latin typeface="Palatino Linotype" pitchFamily="18" charset="0"/>
              </a:rPr>
              <a:t>The only measure of central tendency that is appropriate for </a:t>
            </a:r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nominal</a:t>
            </a:r>
            <a:r>
              <a:rPr lang="en-US" sz="3300" dirty="0">
                <a:latin typeface="Palatino Linotype" pitchFamily="18" charset="0"/>
              </a:rPr>
              <a:t> data; also the most useful when describing </a:t>
            </a:r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qualitative data.</a:t>
            </a:r>
          </a:p>
          <a:p>
            <a:pPr marL="742950" lvl="1" indent="-285750"/>
            <a:r>
              <a:rPr lang="en-US" sz="3300" dirty="0">
                <a:latin typeface="Palatino Linotype" pitchFamily="18" charset="0"/>
              </a:rPr>
              <a:t>Useful as a quick approximation of central tendency.</a:t>
            </a:r>
          </a:p>
          <a:p>
            <a:r>
              <a:rPr lang="en-US" sz="3300" u="sng" dirty="0">
                <a:latin typeface="Palatino Linotype" pitchFamily="18" charset="0"/>
              </a:rPr>
              <a:t>Limitations</a:t>
            </a:r>
            <a:r>
              <a:rPr lang="en-US" sz="3300" dirty="0">
                <a:latin typeface="Palatino Linotype" pitchFamily="18" charset="0"/>
              </a:rPr>
              <a:t>:</a:t>
            </a:r>
          </a:p>
          <a:p>
            <a:pPr lvl="1"/>
            <a:r>
              <a:rPr lang="en-US" sz="3300" dirty="0">
                <a:latin typeface="Palatino Linotype" pitchFamily="18" charset="0"/>
              </a:rPr>
              <a:t>May </a:t>
            </a:r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not</a:t>
            </a:r>
            <a:r>
              <a:rPr lang="en-US" sz="3300" dirty="0">
                <a:latin typeface="Palatino Linotype" pitchFamily="18" charset="0"/>
              </a:rPr>
              <a:t> be a unique point</a:t>
            </a:r>
          </a:p>
          <a:p>
            <a:pPr lvl="1"/>
            <a:r>
              <a:rPr lang="en-US" sz="3300" dirty="0">
                <a:latin typeface="Palatino Linotype" pitchFamily="18" charset="0"/>
              </a:rPr>
              <a:t>Of </a:t>
            </a:r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little</a:t>
            </a:r>
            <a:r>
              <a:rPr lang="en-US" sz="3300" dirty="0">
                <a:latin typeface="Palatino Linotype" pitchFamily="18" charset="0"/>
              </a:rPr>
              <a:t> use beyond the descriptive level</a:t>
            </a:r>
          </a:p>
          <a:p>
            <a:pPr marL="742950" lvl="1" indent="-285750"/>
            <a:endParaRPr lang="en-US" sz="28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66725" y="464367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69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8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8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38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Formula for converting z scores to raw scores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5410200" y="2133600"/>
            <a:ext cx="19812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>
                <a:solidFill>
                  <a:srgbClr val="C00000"/>
                </a:solidFill>
                <a:latin typeface="Bookman Old Style" pitchFamily="18" charset="0"/>
              </a:rPr>
              <a:t>(population)</a:t>
            </a:r>
          </a:p>
        </p:txBody>
      </p:sp>
      <p:sp>
        <p:nvSpPr>
          <p:cNvPr id="5129" name="TextBox 9"/>
          <p:cNvSpPr txBox="1">
            <a:spLocks noChangeArrowheads="1"/>
          </p:cNvSpPr>
          <p:nvPr/>
        </p:nvSpPr>
        <p:spPr bwMode="auto">
          <a:xfrm>
            <a:off x="5562600" y="3124200"/>
            <a:ext cx="1447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>
                <a:solidFill>
                  <a:srgbClr val="C00000"/>
                </a:solidFill>
                <a:latin typeface="Bookman Old Style" pitchFamily="18" charset="0"/>
              </a:rPr>
              <a:t>(sample)</a:t>
            </a:r>
          </a:p>
        </p:txBody>
      </p:sp>
      <p:sp>
        <p:nvSpPr>
          <p:cNvPr id="51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0620"/>
              </p:ext>
            </p:extLst>
          </p:nvPr>
        </p:nvGraphicFramePr>
        <p:xfrm>
          <a:off x="2133601" y="1874838"/>
          <a:ext cx="2667000" cy="816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r:id="rId4" imgW="1040948" imgH="241195" progId="Equation.3">
                  <p:embed/>
                </p:oleObj>
              </mc:Choice>
              <mc:Fallback>
                <p:oleObj r:id="rId4" imgW="104094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874838"/>
                        <a:ext cx="2667000" cy="816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1981200" y="2971800"/>
          <a:ext cx="32226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r:id="rId6" imgW="990170" imgH="241195" progId="Equation.3">
                  <p:embed/>
                </p:oleObj>
              </mc:Choice>
              <mc:Fallback>
                <p:oleObj r:id="rId6" imgW="99017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322262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Rectangle 15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7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12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05800" cy="4800600"/>
          </a:xfrm>
        </p:spPr>
        <p:txBody>
          <a:bodyPr>
            <a:normAutofit lnSpcReduction="10000"/>
          </a:bodyPr>
          <a:lstStyle/>
          <a:p>
            <a:pPr marL="0" lvl="2">
              <a:spcBef>
                <a:spcPct val="0"/>
              </a:spcBef>
              <a:buFont typeface="Wingdings 2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1. </a:t>
            </a:r>
            <a:r>
              <a:rPr lang="en-US" sz="2800" dirty="0">
                <a:latin typeface="Palatino Linotype" pitchFamily="18" charset="0"/>
              </a:rPr>
              <a:t>Z scores always have a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mean of 0 </a:t>
            </a:r>
            <a:r>
              <a:rPr lang="en-US" sz="2800" dirty="0">
                <a:latin typeface="Palatino Linotype" pitchFamily="18" charset="0"/>
              </a:rPr>
              <a:t>and a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standard deviation of 1</a:t>
            </a:r>
          </a:p>
          <a:p>
            <a:pPr marL="0" lvl="2">
              <a:spcBef>
                <a:spcPct val="0"/>
              </a:spcBef>
              <a:buFont typeface="Wingdings 2" pitchFamily="18" charset="2"/>
              <a:buNone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0" lvl="2">
              <a:spcBef>
                <a:spcPct val="0"/>
              </a:spcBef>
              <a:buFont typeface="Wingdings 2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2. </a:t>
            </a:r>
            <a:r>
              <a:rPr lang="en-US" sz="2800" dirty="0">
                <a:latin typeface="Palatino Linotype" pitchFamily="18" charset="0"/>
              </a:rPr>
              <a:t>Z scores carry with them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two pieces of information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: </a:t>
            </a:r>
          </a:p>
          <a:p>
            <a:pPr marL="228600" lvl="4">
              <a:spcBef>
                <a:spcPct val="0"/>
              </a:spcBef>
              <a:buFont typeface="Wingdings 2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		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-</a:t>
            </a:r>
            <a:r>
              <a:rPr lang="en-US" sz="2400" dirty="0">
                <a:latin typeface="Palatino Linotype" pitchFamily="18" charset="0"/>
              </a:rPr>
              <a:t>The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magnitude of a z score </a:t>
            </a:r>
            <a:r>
              <a:rPr lang="en-US" sz="2400" dirty="0">
                <a:latin typeface="Palatino Linotype" pitchFamily="18" charset="0"/>
              </a:rPr>
              <a:t>is the number of 	standard deviations between its raw score and 	the     </a:t>
            </a:r>
          </a:p>
          <a:p>
            <a:pPr marL="228600" lvl="4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            mean</a:t>
            </a:r>
          </a:p>
          <a:p>
            <a:pPr marL="0" lvl="3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	</a:t>
            </a:r>
          </a:p>
          <a:p>
            <a:pPr marL="0" lvl="3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	-</a:t>
            </a:r>
            <a:r>
              <a:rPr lang="en-US" sz="2400" dirty="0">
                <a:latin typeface="Palatino Linotype" pitchFamily="18" charset="0"/>
              </a:rPr>
              <a:t>The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sign of a z score </a:t>
            </a:r>
            <a:r>
              <a:rPr lang="en-US" sz="2400" dirty="0">
                <a:latin typeface="Palatino Linotype" pitchFamily="18" charset="0"/>
              </a:rPr>
              <a:t>(+ or –) indicates the 	direction of the corresponding raw score 	relative to the mean</a:t>
            </a:r>
          </a:p>
          <a:p>
            <a:pPr marL="0">
              <a:spcBef>
                <a:spcPct val="0"/>
              </a:spcBef>
            </a:pPr>
            <a:endParaRPr lang="en-US" sz="2400" dirty="0">
              <a:latin typeface="Palatino Linotype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Properties of Z Scores</a:t>
            </a:r>
          </a:p>
        </p:txBody>
      </p:sp>
    </p:spTree>
    <p:extLst>
      <p:ext uri="{BB962C8B-B14F-4D97-AF65-F5344CB8AC3E}">
        <p14:creationId xmlns:p14="http://schemas.microsoft.com/office/powerpoint/2010/main" val="3425381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305800" cy="4114800"/>
          </a:xfrm>
        </p:spPr>
        <p:txBody>
          <a:bodyPr>
            <a:normAutofit fontScale="92500"/>
          </a:bodyPr>
          <a:lstStyle/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r>
              <a:rPr lang="en-US" sz="2600" dirty="0">
                <a:latin typeface="Palatino Linotype" pitchFamily="18" charset="0"/>
              </a:rPr>
              <a:t>3. Z scores state the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position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of an original score in relation to the mean of the distribution, using </a:t>
            </a:r>
            <a:r>
              <a:rPr lang="en-US" sz="2600" i="1" dirty="0" err="1">
                <a:solidFill>
                  <a:srgbClr val="C00000"/>
                </a:solidFill>
                <a:latin typeface="Palatino Linotype" pitchFamily="18" charset="0"/>
              </a:rPr>
              <a:t>S</a:t>
            </a:r>
            <a:r>
              <a:rPr lang="en-US" sz="2600" i="1" baseline="-25000" dirty="0" err="1">
                <a:solidFill>
                  <a:srgbClr val="C00000"/>
                </a:solidFill>
                <a:latin typeface="Palatino Linotype" pitchFamily="18" charset="0"/>
              </a:rPr>
              <a:t>X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 as the unit of measurement </a:t>
            </a:r>
            <a:r>
              <a:rPr lang="en-US" sz="2600" dirty="0">
                <a:latin typeface="Palatino Linotype" pitchFamily="18" charset="0"/>
              </a:rPr>
              <a:t>(i.e., the number of standard deviations that a score is from its mean)</a:t>
            </a: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endParaRPr lang="en-US" sz="2600" dirty="0">
              <a:latin typeface="Palatino Linotype" pitchFamily="18" charset="0"/>
            </a:endParaRP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r>
              <a:rPr lang="en-US" sz="2600" dirty="0">
                <a:latin typeface="Palatino Linotype" pitchFamily="18" charset="0"/>
              </a:rPr>
              <a:t>4. Transforming raw scores to Z scores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does not change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the shape of the distribution of scores</a:t>
            </a: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endParaRPr lang="en-US" sz="26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0" lvl="2" indent="0">
              <a:spcBef>
                <a:spcPct val="0"/>
              </a:spcBef>
              <a:buNone/>
            </a:pPr>
            <a:r>
              <a:rPr lang="en-US" sz="2600" dirty="0">
                <a:latin typeface="Palatino Linotype" pitchFamily="18" charset="0"/>
              </a:rPr>
              <a:t>5. Z scores make it possible to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compare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raw scores that have different units of measurement: The conversion of a set of scores to z scores results in a </a:t>
            </a:r>
            <a:r>
              <a:rPr lang="en-US" sz="2600" dirty="0" err="1">
                <a:solidFill>
                  <a:srgbClr val="FF0000"/>
                </a:solidFill>
                <a:latin typeface="Palatino Linotype" pitchFamily="18" charset="0"/>
              </a:rPr>
              <a:t>unitless</a:t>
            </a:r>
            <a:r>
              <a:rPr lang="en-US" sz="2600" dirty="0">
                <a:latin typeface="Palatino Linotype" pitchFamily="18" charset="0"/>
              </a:rPr>
              <a:t> set of values</a:t>
            </a: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endParaRPr lang="en-US" sz="2600" dirty="0">
              <a:latin typeface="Palatino Linotype" pitchFamily="18" charset="0"/>
            </a:endParaRPr>
          </a:p>
          <a:p>
            <a:pPr marL="0">
              <a:spcBef>
                <a:spcPct val="0"/>
              </a:spcBef>
            </a:pPr>
            <a:endParaRPr lang="en-US" sz="2400" dirty="0">
              <a:latin typeface="Palatino Linotype" pitchFamily="18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28600" y="3810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Properties of Z Scores</a:t>
            </a:r>
          </a:p>
        </p:txBody>
      </p:sp>
    </p:spTree>
    <p:extLst>
      <p:ext uri="{BB962C8B-B14F-4D97-AF65-F5344CB8AC3E}">
        <p14:creationId xmlns:p14="http://schemas.microsoft.com/office/powerpoint/2010/main" val="3365035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Example/Exercise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Palatino Linotype" pitchFamily="18" charset="0"/>
                  </a:rPr>
                  <a:t>For a distribution of </a:t>
                </a:r>
                <a:r>
                  <a:rPr lang="en-US" i="1" dirty="0">
                    <a:latin typeface="Palatino Linotype" pitchFamily="18" charset="0"/>
                  </a:rPr>
                  <a:t>X</a:t>
                </a:r>
                <a:r>
                  <a:rPr lang="en-US" dirty="0">
                    <a:latin typeface="Palatino Linotype" pitchFamily="18" charset="0"/>
                  </a:rPr>
                  <a:t> values,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latin typeface="Palatino Linotype" pitchFamily="18" charset="0"/>
                  </a:rPr>
                  <a:t>= 50 and </a:t>
                </a:r>
                <a:r>
                  <a:rPr lang="en-US" i="1" dirty="0">
                    <a:latin typeface="Palatino Linotype" pitchFamily="18" charset="0"/>
                  </a:rPr>
                  <a:t>s</a:t>
                </a:r>
                <a:r>
                  <a:rPr lang="en-US" dirty="0">
                    <a:latin typeface="Palatino Linotype" pitchFamily="18" charset="0"/>
                  </a:rPr>
                  <a:t> = 5.  Find what the mean and standard deviation will be if you: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a)  add 10 to every score in the original  	X distribution.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b)  multiply every score in the original 	X distribution by 4.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c)  divide every score in the original X 	distribution by 5, then subtract 5.</a:t>
                </a:r>
              </a:p>
              <a:p>
                <a:endParaRPr lang="en-US" dirty="0"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1111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457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Why do we care about Z-score?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Because now we can compare the relative standing of two students, no matter whether the test is measured on 100-points, or 250-points.</a:t>
            </a:r>
          </a:p>
          <a:p>
            <a:pPr lvl="1"/>
            <a:r>
              <a:rPr lang="en-US" dirty="0">
                <a:latin typeface="Palatino Linotype" pitchFamily="18" charset="0"/>
              </a:rPr>
              <a:t>Suppose we have two students, </a:t>
            </a:r>
            <a:r>
              <a:rPr lang="en-US" dirty="0" err="1">
                <a:latin typeface="Palatino Linotype" pitchFamily="18" charset="0"/>
              </a:rPr>
              <a:t>Mikey</a:t>
            </a:r>
            <a:r>
              <a:rPr lang="en-US" dirty="0">
                <a:latin typeface="Palatino Linotype" pitchFamily="18" charset="0"/>
              </a:rPr>
              <a:t> (score=84, mean=74), and Billy (score=61, mean=51). Both of the standard deviations are 10.  What are the Z-scores for each of them?</a:t>
            </a:r>
          </a:p>
          <a:p>
            <a:pPr lvl="1"/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43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special Curve—normal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Frequency distribution of Z-scores is the “standard” normal curve.</a:t>
            </a:r>
          </a:p>
          <a:p>
            <a:r>
              <a:rPr lang="en-US" dirty="0">
                <a:latin typeface="Palatino Linotype" pitchFamily="18" charset="0"/>
              </a:rPr>
              <a:t>Z-score, therefore, is a point along the baseline of the normal curve.</a:t>
            </a:r>
          </a:p>
        </p:txBody>
      </p:sp>
    </p:spTree>
    <p:extLst>
      <p:ext uri="{BB962C8B-B14F-4D97-AF65-F5344CB8AC3E}">
        <p14:creationId xmlns:p14="http://schemas.microsoft.com/office/powerpoint/2010/main" val="2963818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Table of Areas Under the Normal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This table expands our knowledge from 1-2-3 rule.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What about the areas under the curve that fall, let’s say, between the mean and 1.25 standard deviations above the mean?</a:t>
            </a:r>
          </a:p>
        </p:txBody>
      </p:sp>
    </p:spTree>
    <p:extLst>
      <p:ext uri="{BB962C8B-B14F-4D97-AF65-F5344CB8AC3E}">
        <p14:creationId xmlns:p14="http://schemas.microsoft.com/office/powerpoint/2010/main" val="1851070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 a normal distribution with µ = 100 and σ = 10, what proportion of scores fall between each of the following pairs of scores?</a:t>
            </a:r>
          </a:p>
          <a:p>
            <a:pPr lvl="1"/>
            <a:r>
              <a:rPr lang="en-US" dirty="0">
                <a:latin typeface="Palatino Linotype" pitchFamily="18" charset="0"/>
              </a:rPr>
              <a:t>90 – 110</a:t>
            </a:r>
          </a:p>
          <a:p>
            <a:pPr lvl="1"/>
            <a:r>
              <a:rPr lang="en-US" dirty="0">
                <a:latin typeface="Palatino Linotype" pitchFamily="18" charset="0"/>
              </a:rPr>
              <a:t>85 – 112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7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125" y="1295400"/>
            <a:ext cx="8610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2600" u="sng" dirty="0">
                <a:latin typeface="Palatino Linotype" pitchFamily="18" charset="0"/>
              </a:rPr>
              <a:t>Advantages</a:t>
            </a:r>
            <a:r>
              <a:rPr lang="en-US" sz="2600" dirty="0">
                <a:latin typeface="Palatino Linotype" pitchFamily="18" charset="0"/>
              </a:rPr>
              <a:t>:</a:t>
            </a:r>
          </a:p>
          <a:p>
            <a:pPr lvl="1"/>
            <a:r>
              <a:rPr lang="en-US" dirty="0">
                <a:latin typeface="Palatino Linotype" pitchFamily="18" charset="0"/>
              </a:rPr>
              <a:t>Appropriate for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ordinal, interval, and ratio </a:t>
            </a:r>
            <a:r>
              <a:rPr lang="en-US" dirty="0">
                <a:latin typeface="Palatino Linotype" pitchFamily="18" charset="0"/>
              </a:rPr>
              <a:t>level data</a:t>
            </a:r>
          </a:p>
          <a:p>
            <a:pPr lvl="1"/>
            <a:r>
              <a:rPr lang="en-US" dirty="0">
                <a:latin typeface="Palatino Linotype" pitchFamily="18" charset="0"/>
              </a:rPr>
              <a:t>Does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not</a:t>
            </a:r>
            <a:r>
              <a:rPr lang="en-US" dirty="0">
                <a:latin typeface="Palatino Linotype" pitchFamily="18" charset="0"/>
              </a:rPr>
              <a:t> have to be an actual number in the sample</a:t>
            </a:r>
          </a:p>
          <a:p>
            <a:pPr lvl="1"/>
            <a:r>
              <a:rPr lang="en-US" dirty="0">
                <a:latin typeface="Palatino Linotype" pitchFamily="18" charset="0"/>
              </a:rPr>
              <a:t>Less affected by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extreme scores </a:t>
            </a:r>
            <a:r>
              <a:rPr lang="en-US" dirty="0">
                <a:latin typeface="Palatino Linotype" pitchFamily="18" charset="0"/>
              </a:rPr>
              <a:t>(outliers) than the  mean </a:t>
            </a:r>
          </a:p>
          <a:p>
            <a:pPr lvl="1"/>
            <a:r>
              <a:rPr lang="en-US" dirty="0">
                <a:latin typeface="Palatino Linotype" pitchFamily="18" charset="0"/>
              </a:rPr>
              <a:t>Most appropriate for ordinal data, highly skewed   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         distributions, and small sample sizes (when the   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         sample size is small, we usually have a skewed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         distribution)</a:t>
            </a:r>
          </a:p>
          <a:p>
            <a:r>
              <a:rPr lang="en-US" sz="2600" u="sng" dirty="0">
                <a:latin typeface="Palatino Linotype" pitchFamily="18" charset="0"/>
              </a:rPr>
              <a:t>Limitations: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Not</a:t>
            </a:r>
            <a:r>
              <a:rPr lang="en-US" dirty="0">
                <a:latin typeface="Palatino Linotype" pitchFamily="18" charset="0"/>
              </a:rPr>
              <a:t> sensitive to every score in the distribution</a:t>
            </a:r>
          </a:p>
          <a:p>
            <a:pPr>
              <a:buFont typeface="Wingdings 3" pitchFamily="18" charset="2"/>
              <a:buNone/>
            </a:pPr>
            <a:endParaRPr lang="en-US" sz="2600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latin typeface="Palatino Linotype" pitchFamily="18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Median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452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sz="3100" u="sng" dirty="0">
                <a:latin typeface="Palatino Linotype" pitchFamily="18" charset="0"/>
              </a:rPr>
              <a:t>Advantages:</a:t>
            </a:r>
          </a:p>
          <a:p>
            <a:pPr lvl="1">
              <a:buNone/>
            </a:pPr>
            <a:r>
              <a:rPr lang="en-US" sz="3100" dirty="0">
                <a:latin typeface="Palatino Linotype" pitchFamily="18" charset="0"/>
              </a:rPr>
              <a:t>	-</a:t>
            </a:r>
            <a:r>
              <a:rPr lang="en-US" sz="3100" dirty="0">
                <a:solidFill>
                  <a:srgbClr val="FF0000"/>
                </a:solidFill>
                <a:latin typeface="Palatino Linotype" pitchFamily="18" charset="0"/>
              </a:rPr>
              <a:t>Sensitive</a:t>
            </a:r>
            <a:r>
              <a:rPr lang="en-US" sz="3100" dirty="0">
                <a:latin typeface="Palatino Linotype" pitchFamily="18" charset="0"/>
              </a:rPr>
              <a:t> to the location of every score in the distribution</a:t>
            </a:r>
          </a:p>
          <a:p>
            <a:pPr lvl="1">
              <a:buNone/>
            </a:pPr>
            <a:r>
              <a:rPr lang="en-US" sz="3100" dirty="0">
                <a:latin typeface="Palatino Linotype" pitchFamily="18" charset="0"/>
              </a:rPr>
              <a:t>	-It is important for use in </a:t>
            </a:r>
            <a:r>
              <a:rPr lang="en-US" sz="3100" dirty="0">
                <a:solidFill>
                  <a:srgbClr val="FF0000"/>
                </a:solidFill>
                <a:latin typeface="Palatino Linotype" pitchFamily="18" charset="0"/>
              </a:rPr>
              <a:t>inferential statistics</a:t>
            </a:r>
          </a:p>
          <a:p>
            <a:r>
              <a:rPr lang="en-US" sz="3100" u="sng" dirty="0">
                <a:latin typeface="Palatino Linotype" pitchFamily="18" charset="0"/>
              </a:rPr>
              <a:t>Limitations:</a:t>
            </a:r>
          </a:p>
          <a:p>
            <a:pPr>
              <a:buFont typeface="Wingdings 3" pitchFamily="18" charset="2"/>
              <a:buNone/>
            </a:pPr>
            <a:r>
              <a:rPr lang="en-US" sz="3100" dirty="0">
                <a:latin typeface="Palatino Linotype" pitchFamily="18" charset="0"/>
              </a:rPr>
              <a:t>		-May only be used for data that is measured on   </a:t>
            </a:r>
          </a:p>
          <a:p>
            <a:pPr>
              <a:buFont typeface="Wingdings 3" pitchFamily="18" charset="2"/>
              <a:buNone/>
            </a:pPr>
            <a:r>
              <a:rPr lang="en-US" sz="3100" dirty="0">
                <a:latin typeface="Palatino Linotype" pitchFamily="18" charset="0"/>
              </a:rPr>
              <a:t>            an </a:t>
            </a:r>
            <a:r>
              <a:rPr lang="en-US" sz="3100" dirty="0">
                <a:solidFill>
                  <a:srgbClr val="FF0000"/>
                </a:solidFill>
                <a:latin typeface="Palatino Linotype" pitchFamily="18" charset="0"/>
              </a:rPr>
              <a:t>interval or ratio </a:t>
            </a:r>
            <a:r>
              <a:rPr lang="en-US" sz="3100" dirty="0">
                <a:latin typeface="Palatino Linotype" pitchFamily="18" charset="0"/>
              </a:rPr>
              <a:t>level</a:t>
            </a:r>
          </a:p>
          <a:p>
            <a:pPr marL="981075" lvl="2" indent="-285750">
              <a:buFont typeface="Wingdings 2" pitchFamily="18" charset="2"/>
              <a:buNone/>
            </a:pPr>
            <a:r>
              <a:rPr lang="en-US" sz="3100" dirty="0">
                <a:latin typeface="Palatino Linotype" pitchFamily="18" charset="0"/>
              </a:rPr>
              <a:t>	-</a:t>
            </a:r>
            <a:r>
              <a:rPr lang="en-US" sz="3100" dirty="0">
                <a:solidFill>
                  <a:srgbClr val="FF0000"/>
                </a:solidFill>
                <a:latin typeface="Palatino Linotype" pitchFamily="18" charset="0"/>
              </a:rPr>
              <a:t>Sensitive to extreme scores </a:t>
            </a:r>
            <a:r>
              <a:rPr lang="en-US" sz="3100" dirty="0">
                <a:latin typeface="Palatino Linotype" pitchFamily="18" charset="0"/>
              </a:rPr>
              <a:t>in the distribution – thus it may not be a good measure of central tendency for highly skewed distributions or when sample sizes are small.</a:t>
            </a:r>
          </a:p>
          <a:p>
            <a:pPr lvl="1">
              <a:buNone/>
            </a:pPr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3455" y="1371600"/>
            <a:ext cx="8467725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Palatino Linotype" pitchFamily="18" charset="0"/>
              </a:rPr>
              <a:t>In addition to knowing the central tendency of a variable or set of scores, it is often important to know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degree </a:t>
            </a:r>
            <a:r>
              <a:rPr lang="en-US" sz="2800" dirty="0">
                <a:latin typeface="Palatino Linotype" pitchFamily="18" charset="0"/>
              </a:rPr>
              <a:t>to which the numbers in the data set are actually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 concentrated around </a:t>
            </a:r>
            <a:r>
              <a:rPr lang="en-US" sz="2800" dirty="0">
                <a:latin typeface="Palatino Linotype" pitchFamily="18" charset="0"/>
              </a:rPr>
              <a:t>these representative scores.</a:t>
            </a:r>
          </a:p>
          <a:p>
            <a:r>
              <a:rPr lang="en-US" sz="2800" dirty="0">
                <a:latin typeface="Palatino Linotype" pitchFamily="18" charset="0"/>
              </a:rPr>
              <a:t>A measure of variability is a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summary</a:t>
            </a:r>
            <a:r>
              <a:rPr lang="en-US" sz="2800" dirty="0">
                <a:latin typeface="Palatino Linotype" pitchFamily="18" charset="0"/>
              </a:rPr>
              <a:t> of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spread or dispersion </a:t>
            </a:r>
            <a:r>
              <a:rPr lang="en-US" sz="2800" dirty="0">
                <a:latin typeface="Palatino Linotype" pitchFamily="18" charset="0"/>
              </a:rPr>
              <a:t>of observations. They describe the spread of an entire set of scores.</a:t>
            </a:r>
          </a:p>
          <a:p>
            <a:r>
              <a:rPr lang="en-US" sz="2800" dirty="0">
                <a:latin typeface="Palatino Linotype" pitchFamily="18" charset="0"/>
              </a:rPr>
              <a:t>They are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extremely important </a:t>
            </a:r>
            <a:r>
              <a:rPr lang="en-US" sz="2800" dirty="0">
                <a:latin typeface="Palatino Linotype" pitchFamily="18" charset="0"/>
              </a:rPr>
              <a:t>in statistical inference.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Palatino Linotype" pitchFamily="18" charset="0"/>
            </a:endParaRPr>
          </a:p>
          <a:p>
            <a:pPr>
              <a:buFont typeface="Symbol" pitchFamily="18" charset="2"/>
              <a:buChar char=""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152400" y="463442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Measure of Variability: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95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05800" cy="3657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Palatino Linotype" pitchFamily="18" charset="0"/>
              </a:rPr>
              <a:t>Range</a:t>
            </a:r>
          </a:p>
          <a:p>
            <a:r>
              <a:rPr lang="en-US" dirty="0">
                <a:latin typeface="Palatino Linotype" pitchFamily="18" charset="0"/>
              </a:rPr>
              <a:t>Variance</a:t>
            </a:r>
          </a:p>
          <a:p>
            <a:r>
              <a:rPr lang="en-US" dirty="0">
                <a:latin typeface="Palatino Linotype" pitchFamily="18" charset="0"/>
              </a:rPr>
              <a:t>Standard Deviation</a:t>
            </a:r>
          </a:p>
          <a:p>
            <a:endParaRPr lang="en-US" dirty="0">
              <a:solidFill>
                <a:schemeClr val="tx2"/>
              </a:solidFill>
              <a:latin typeface="Palatino Linotype" pitchFamily="18" charset="0"/>
            </a:endParaRPr>
          </a:p>
          <a:p>
            <a:r>
              <a:rPr lang="en-US" u="sng" dirty="0">
                <a:latin typeface="Palatino Linotype" pitchFamily="18" charset="0"/>
              </a:rPr>
              <a:t>Note:</a:t>
            </a:r>
            <a:r>
              <a:rPr lang="en-US" dirty="0">
                <a:latin typeface="Palatino Linotype" pitchFamily="18" charset="0"/>
              </a:rPr>
              <a:t> these indices all assume that the underlying scale of measurement is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interval or higher.</a:t>
            </a: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Three Measures of Variability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9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4800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Variance is defined as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mean of the squared deviation score</a:t>
            </a:r>
          </a:p>
          <a:p>
            <a:pPr lvl="1"/>
            <a:r>
              <a:rPr lang="en-US" dirty="0">
                <a:latin typeface="Palatino Linotype" pitchFamily="18" charset="0"/>
              </a:rPr>
              <a:t>It shows on average, how much the scores deviate from the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mean</a:t>
            </a:r>
          </a:p>
          <a:p>
            <a:pPr lvl="1"/>
            <a:r>
              <a:rPr lang="en-US" dirty="0">
                <a:latin typeface="Palatino Linotype" pitchFamily="18" charset="0"/>
              </a:rPr>
              <a:t>Because the sum of the deviation scores is always 0 it will not work as a measure of variability </a:t>
            </a:r>
          </a:p>
          <a:p>
            <a:pPr lvl="2"/>
            <a:endParaRPr lang="en-US" sz="2000" b="1" dirty="0">
              <a:solidFill>
                <a:schemeClr val="tx2"/>
              </a:solidFill>
              <a:latin typeface="Palatino Linotype" pitchFamily="18" charset="0"/>
            </a:endParaRPr>
          </a:p>
          <a:p>
            <a:pPr lvl="1"/>
            <a:endParaRPr lang="en-US" sz="2400" dirty="0">
              <a:latin typeface="Palatino Linotype" pitchFamily="18" charset="0"/>
            </a:endParaRP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381000" y="3810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Variance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56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2052</Words>
  <Application>Microsoft Macintosh PowerPoint</Application>
  <PresentationFormat>On-screen Show (4:3)</PresentationFormat>
  <Paragraphs>276</Paragraphs>
  <Slides>47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65" baseType="lpstr">
      <vt:lpstr>ＭＳ Ｐゴシック</vt:lpstr>
      <vt:lpstr>宋体</vt:lpstr>
      <vt:lpstr>宋体</vt:lpstr>
      <vt:lpstr>Arial</vt:lpstr>
      <vt:lpstr>Bookman Old Style</vt:lpstr>
      <vt:lpstr>Calibri</vt:lpstr>
      <vt:lpstr>Cambria Math</vt:lpstr>
      <vt:lpstr>Garamond</vt:lpstr>
      <vt:lpstr>Palatino Linotype</vt:lpstr>
      <vt:lpstr>Symbol</vt:lpstr>
      <vt:lpstr>Times</vt:lpstr>
      <vt:lpstr>Times New Roman</vt:lpstr>
      <vt:lpstr>Wingdings 2</vt:lpstr>
      <vt:lpstr>Wingdings 3</vt:lpstr>
      <vt:lpstr>Office Theme</vt:lpstr>
      <vt:lpstr>Equation</vt:lpstr>
      <vt:lpstr>Bitmap Image</vt:lpstr>
      <vt:lpstr>Equation.3</vt:lpstr>
      <vt:lpstr>Lecture 4: Measure of Dispersion &amp; Normal Curve</vt:lpstr>
      <vt:lpstr>Summary on Central Tendency Measure</vt:lpstr>
      <vt:lpstr>PowerPoint Presentation</vt:lpstr>
      <vt:lpstr>PowerPoint Presentation</vt:lpstr>
      <vt:lpstr>PowerPoint Presentation</vt:lpstr>
      <vt:lpstr>Mean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 little review </vt:lpstr>
      <vt:lpstr>A little review </vt:lpstr>
      <vt:lpstr>PowerPoint Presentation</vt:lpstr>
      <vt:lpstr>PowerPoint Presentation</vt:lpstr>
      <vt:lpstr>PowerPoint Presentation</vt:lpstr>
      <vt:lpstr>In-Class Exercise 1</vt:lpstr>
      <vt:lpstr>In-Class Exercise 2</vt:lpstr>
      <vt:lpstr>Normal Curve</vt:lpstr>
      <vt:lpstr>A Unique Symmetric Curve</vt:lpstr>
      <vt:lpstr>Normal curve</vt:lpstr>
      <vt:lpstr>PowerPoint Presentation</vt:lpstr>
      <vt:lpstr>PowerPoint Presentation</vt:lpstr>
      <vt:lpstr>PowerPoint Presentation</vt:lpstr>
      <vt:lpstr>PowerPoint Presentation</vt:lpstr>
      <vt:lpstr>Areas of normal distribution</vt:lpstr>
      <vt:lpstr>1-2-3 Rule</vt:lpstr>
      <vt:lpstr>More about normal curve</vt:lpstr>
      <vt:lpstr>Linear Transformations and Standard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Z-score: Standardization</vt:lpstr>
      <vt:lpstr>PowerPoint Presentation</vt:lpstr>
      <vt:lpstr>PowerPoint Presentation</vt:lpstr>
      <vt:lpstr>PowerPoint Presentation</vt:lpstr>
      <vt:lpstr>Example/Exercise</vt:lpstr>
      <vt:lpstr>Why do we care about Z-score?</vt:lpstr>
      <vt:lpstr>A special Curve—normal curve</vt:lpstr>
      <vt:lpstr>Table of Areas Under the Normal Curve</vt:lpstr>
      <vt:lpstr>In-class exercise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Measure of Dispersion &amp; Normal Curve</dc:title>
  <dc:creator>Chun Wang</dc:creator>
  <cp:lastModifiedBy>He Jibo</cp:lastModifiedBy>
  <cp:revision>73</cp:revision>
  <dcterms:created xsi:type="dcterms:W3CDTF">2013-01-30T21:23:17Z</dcterms:created>
  <dcterms:modified xsi:type="dcterms:W3CDTF">2017-12-30T11:41:22Z</dcterms:modified>
</cp:coreProperties>
</file>