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handoutMasterIdLst>
    <p:handoutMasterId r:id="rId46"/>
  </p:handoutMasterIdLst>
  <p:sldIdLst>
    <p:sldId id="256" r:id="rId2"/>
    <p:sldId id="290" r:id="rId3"/>
    <p:sldId id="285" r:id="rId4"/>
    <p:sldId id="286" r:id="rId5"/>
    <p:sldId id="335" r:id="rId6"/>
    <p:sldId id="336" r:id="rId7"/>
    <p:sldId id="337" r:id="rId8"/>
    <p:sldId id="287" r:id="rId9"/>
    <p:sldId id="312" r:id="rId10"/>
    <p:sldId id="293" r:id="rId11"/>
    <p:sldId id="288" r:id="rId12"/>
    <p:sldId id="313" r:id="rId13"/>
    <p:sldId id="329" r:id="rId14"/>
    <p:sldId id="330" r:id="rId15"/>
    <p:sldId id="259" r:id="rId16"/>
    <p:sldId id="261" r:id="rId17"/>
    <p:sldId id="332" r:id="rId18"/>
    <p:sldId id="334" r:id="rId19"/>
    <p:sldId id="333" r:id="rId20"/>
    <p:sldId id="316" r:id="rId21"/>
    <p:sldId id="317" r:id="rId22"/>
    <p:sldId id="318" r:id="rId23"/>
    <p:sldId id="319" r:id="rId24"/>
    <p:sldId id="320" r:id="rId25"/>
    <p:sldId id="321" r:id="rId26"/>
    <p:sldId id="322" r:id="rId27"/>
    <p:sldId id="323" r:id="rId28"/>
    <p:sldId id="324" r:id="rId29"/>
    <p:sldId id="331" r:id="rId30"/>
    <p:sldId id="327" r:id="rId31"/>
    <p:sldId id="328" r:id="rId32"/>
    <p:sldId id="263" r:id="rId33"/>
    <p:sldId id="299" r:id="rId34"/>
    <p:sldId id="297" r:id="rId35"/>
    <p:sldId id="300" r:id="rId36"/>
    <p:sldId id="298" r:id="rId37"/>
    <p:sldId id="338" r:id="rId38"/>
    <p:sldId id="339" r:id="rId39"/>
    <p:sldId id="340" r:id="rId40"/>
    <p:sldId id="341" r:id="rId41"/>
    <p:sldId id="342" r:id="rId42"/>
    <p:sldId id="343" r:id="rId43"/>
    <p:sldId id="344" r:id="rId4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1845" autoAdjust="0"/>
  </p:normalViewPr>
  <p:slideViewPr>
    <p:cSldViewPr>
      <p:cViewPr varScale="1">
        <p:scale>
          <a:sx n="94" d="100"/>
          <a:sy n="94" d="100"/>
        </p:scale>
        <p:origin x="2160" y="19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emf"/><Relationship Id="rId1" Type="http://schemas.openxmlformats.org/officeDocument/2006/relationships/image" Target="../media/image12.emf"/><Relationship Id="rId6" Type="http://schemas.openxmlformats.org/officeDocument/2006/relationships/image" Target="../media/image17.wmf"/><Relationship Id="rId5" Type="http://schemas.openxmlformats.org/officeDocument/2006/relationships/image" Target="../media/image16.wmf"/><Relationship Id="rId4"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53" tIns="48327" rIns="96653" bIns="48327" rtlCol="0"/>
          <a:lstStyle>
            <a:lvl1pPr algn="l">
              <a:defRPr sz="12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53" tIns="48327" rIns="96653" bIns="48327" rtlCol="0"/>
          <a:lstStyle>
            <a:lvl1pPr algn="r">
              <a:defRPr sz="1200"/>
            </a:lvl1pPr>
          </a:lstStyle>
          <a:p>
            <a:fld id="{009AC896-EC12-48DF-91C8-EA0F7AC149BF}" type="datetimeFigureOut">
              <a:rPr lang="en-US" smtClean="0"/>
              <a:t>1/3/18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53" tIns="48327" rIns="96653" bIns="48327" rtlCol="0" anchor="b"/>
          <a:lstStyle>
            <a:lvl1pPr algn="l">
              <a:defRPr sz="12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53" tIns="48327" rIns="96653" bIns="48327" rtlCol="0" anchor="b"/>
          <a:lstStyle>
            <a:lvl1pPr algn="r">
              <a:defRPr sz="1200"/>
            </a:lvl1pPr>
          </a:lstStyle>
          <a:p>
            <a:fld id="{D8898893-D3E5-4FE4-AAA9-CA204DA52D7B}" type="slidenum">
              <a:rPr lang="en-US" smtClean="0"/>
              <a:t>‹#›</a:t>
            </a:fld>
            <a:endParaRPr lang="en-US"/>
          </a:p>
        </p:txBody>
      </p:sp>
    </p:spTree>
    <p:extLst>
      <p:ext uri="{BB962C8B-B14F-4D97-AF65-F5344CB8AC3E}">
        <p14:creationId xmlns:p14="http://schemas.microsoft.com/office/powerpoint/2010/main" val="29117480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53" tIns="48327" rIns="96653" bIns="48327" rtlCol="0"/>
          <a:lstStyle>
            <a:lvl1pPr algn="l">
              <a:defRPr sz="12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53" tIns="48327" rIns="96653" bIns="48327" rtlCol="0"/>
          <a:lstStyle>
            <a:lvl1pPr algn="r">
              <a:defRPr sz="1200"/>
            </a:lvl1pPr>
          </a:lstStyle>
          <a:p>
            <a:fld id="{5E6DBAD6-C377-44EB-8279-71D20823D16A}" type="datetimeFigureOut">
              <a:rPr lang="en-US" smtClean="0"/>
              <a:t>1/3/18</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6653" tIns="48327" rIns="96653" bIns="48327"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53" tIns="48327" rIns="96653" bIns="48327"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53" tIns="48327" rIns="96653" bIns="48327" rtlCol="0" anchor="b"/>
          <a:lstStyle>
            <a:lvl1pPr algn="l">
              <a:defRPr sz="12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53" tIns="48327" rIns="96653" bIns="48327" rtlCol="0" anchor="b"/>
          <a:lstStyle>
            <a:lvl1pPr algn="r">
              <a:defRPr sz="1200"/>
            </a:lvl1pPr>
          </a:lstStyle>
          <a:p>
            <a:fld id="{2736F025-69C4-4B52-8D61-F702AE124510}" type="slidenum">
              <a:rPr lang="en-US" smtClean="0"/>
              <a:t>‹#›</a:t>
            </a:fld>
            <a:endParaRPr lang="en-US"/>
          </a:p>
        </p:txBody>
      </p:sp>
    </p:spTree>
    <p:extLst>
      <p:ext uri="{BB962C8B-B14F-4D97-AF65-F5344CB8AC3E}">
        <p14:creationId xmlns:p14="http://schemas.microsoft.com/office/powerpoint/2010/main" val="2442629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Let us suppose X is the height, and Y is the weight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Rot="1" noChangeAspect="1" noChangeArrowheads="1" noTextEdit="1"/>
          </p:cNvSpPr>
          <p:nvPr>
            <p:ph type="sldImg"/>
          </p:nvPr>
        </p:nvSpPr>
        <p:spPr>
          <a:ln/>
        </p:spPr>
      </p:sp>
      <p:sp>
        <p:nvSpPr>
          <p:cNvPr id="7475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Rot="1" noChangeAspect="1" noChangeArrowheads="1" noTextEdit="1"/>
          </p:cNvSpPr>
          <p:nvPr>
            <p:ph type="sldImg"/>
          </p:nvPr>
        </p:nvSpPr>
        <p:spPr>
          <a:ln/>
        </p:spPr>
      </p:sp>
      <p:sp>
        <p:nvSpPr>
          <p:cNvPr id="7680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Rot="1" noChangeAspect="1" noChangeArrowheads="1" noTextEdit="1"/>
          </p:cNvSpPr>
          <p:nvPr>
            <p:ph type="sldImg"/>
          </p:nvPr>
        </p:nvSpPr>
        <p:spPr>
          <a:ln/>
        </p:spPr>
      </p:sp>
      <p:sp>
        <p:nvSpPr>
          <p:cNvPr id="7885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Rot="1" noChangeAspect="1" noChangeArrowheads="1" noTextEdit="1"/>
          </p:cNvSpPr>
          <p:nvPr>
            <p:ph type="sldImg"/>
          </p:nvPr>
        </p:nvSpPr>
        <p:spPr>
          <a:ln/>
        </p:spPr>
      </p:sp>
      <p:sp>
        <p:nvSpPr>
          <p:cNvPr id="8089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noRot="1" noChangeAspect="1" noChangeArrowheads="1" noTextEdit="1"/>
          </p:cNvSpPr>
          <p:nvPr>
            <p:ph type="sldImg"/>
          </p:nvPr>
        </p:nvSpPr>
        <p:spPr>
          <a:ln/>
        </p:spPr>
      </p:sp>
      <p:sp>
        <p:nvSpPr>
          <p:cNvPr id="8294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p:cNvSpPr>
            <a:spLocks noGrp="1" noRot="1" noChangeAspect="1" noChangeArrowheads="1" noTextEdit="1"/>
          </p:cNvSpPr>
          <p:nvPr>
            <p:ph type="sldImg"/>
          </p:nvPr>
        </p:nvSpPr>
        <p:spPr>
          <a:ln/>
        </p:spPr>
      </p:sp>
      <p:sp>
        <p:nvSpPr>
          <p:cNvPr id="8499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Rot="1" noChangeAspect="1" noChangeArrowheads="1" noTextEdit="1"/>
          </p:cNvSpPr>
          <p:nvPr>
            <p:ph type="sldImg"/>
          </p:nvPr>
        </p:nvSpPr>
        <p:spPr>
          <a:ln/>
        </p:spPr>
      </p:sp>
      <p:sp>
        <p:nvSpPr>
          <p:cNvPr id="8704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21.58/24=0.90</a:t>
            </a:r>
          </a:p>
        </p:txBody>
      </p:sp>
      <p:sp>
        <p:nvSpPr>
          <p:cNvPr id="4" name="Slide Number Placeholder 3"/>
          <p:cNvSpPr>
            <a:spLocks noGrp="1"/>
          </p:cNvSpPr>
          <p:nvPr>
            <p:ph type="sldNum" sz="quarter" idx="10"/>
          </p:nvPr>
        </p:nvSpPr>
        <p:spPr/>
        <p:txBody>
          <a:bodyPr/>
          <a:lstStyle/>
          <a:p>
            <a:fld id="{2736F025-69C4-4B52-8D61-F702AE124510}" type="slidenum">
              <a:rPr lang="en-US" smtClean="0"/>
              <a:t>7</a:t>
            </a:fld>
            <a:endParaRPr lang="en-US"/>
          </a:p>
        </p:txBody>
      </p:sp>
    </p:spTree>
    <p:extLst>
      <p:ext uri="{BB962C8B-B14F-4D97-AF65-F5344CB8AC3E}">
        <p14:creationId xmlns:p14="http://schemas.microsoft.com/office/powerpoint/2010/main" val="32827123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p:cNvSpPr>
            <a:spLocks noGrp="1" noRot="1" noChangeAspect="1" noChangeArrowheads="1" noTextEdit="1"/>
          </p:cNvSpPr>
          <p:nvPr>
            <p:ph type="sldImg"/>
          </p:nvPr>
        </p:nvSpPr>
        <p:spPr>
          <a:ln/>
        </p:spPr>
      </p:sp>
      <p:sp>
        <p:nvSpPr>
          <p:cNvPr id="8909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2"/>
          <p:cNvSpPr>
            <a:spLocks noGrp="1" noRot="1" noChangeAspect="1" noChangeArrowheads="1" noTextEdit="1"/>
          </p:cNvSpPr>
          <p:nvPr>
            <p:ph type="sldImg"/>
          </p:nvPr>
        </p:nvSpPr>
        <p:spPr>
          <a:ln/>
        </p:spPr>
      </p:sp>
      <p:sp>
        <p:nvSpPr>
          <p:cNvPr id="9113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p:cNvSpPr>
            <a:spLocks noGrp="1" noRot="1" noChangeAspect="1" noChangeArrowheads="1" noTextEdit="1"/>
          </p:cNvSpPr>
          <p:nvPr>
            <p:ph type="sldImg"/>
          </p:nvPr>
        </p:nvSpPr>
        <p:spPr>
          <a:ln/>
        </p:spPr>
      </p:sp>
      <p:sp>
        <p:nvSpPr>
          <p:cNvPr id="9318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p:cNvSpPr>
            <a:spLocks noGrp="1" noRot="1" noChangeAspect="1" noChangeArrowheads="1" noTextEdit="1"/>
          </p:cNvSpPr>
          <p:nvPr>
            <p:ph type="sldImg"/>
          </p:nvPr>
        </p:nvSpPr>
        <p:spPr>
          <a:ln/>
        </p:spPr>
      </p:sp>
      <p:sp>
        <p:nvSpPr>
          <p:cNvPr id="9728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2"/>
          <p:cNvSpPr>
            <a:spLocks noGrp="1" noRot="1" noChangeAspect="1" noChangeArrowheads="1" noTextEdit="1"/>
          </p:cNvSpPr>
          <p:nvPr>
            <p:ph type="sldImg"/>
          </p:nvPr>
        </p:nvSpPr>
        <p:spPr>
          <a:ln/>
        </p:spPr>
      </p:sp>
      <p:sp>
        <p:nvSpPr>
          <p:cNvPr id="9933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standardize</a:t>
            </a:r>
            <a:r>
              <a:rPr lang="en-US" baseline="0" dirty="0"/>
              <a:t> both variables, what happens?</a:t>
            </a:r>
          </a:p>
          <a:p>
            <a:r>
              <a:rPr lang="en-US" baseline="0" dirty="0"/>
              <a:t>If the slope is 0.75, for standardized data, we could say that one standard deviation increase in X will be reflected in three-quarters of a standard deviation increase in y hat.</a:t>
            </a:r>
            <a:endParaRPr lang="en-US" dirty="0"/>
          </a:p>
        </p:txBody>
      </p:sp>
      <p:sp>
        <p:nvSpPr>
          <p:cNvPr id="4" name="Slide Number Placeholder 3"/>
          <p:cNvSpPr>
            <a:spLocks noGrp="1"/>
          </p:cNvSpPr>
          <p:nvPr>
            <p:ph type="sldNum" sz="quarter" idx="10"/>
          </p:nvPr>
        </p:nvSpPr>
        <p:spPr/>
        <p:txBody>
          <a:bodyPr/>
          <a:lstStyle/>
          <a:p>
            <a:fld id="{0E025565-E937-4910-81AC-391D170E0261}" type="slidenum">
              <a:rPr lang="en-US" smtClean="0"/>
              <a:t>36</a:t>
            </a:fld>
            <a:endParaRPr lang="en-US"/>
          </a:p>
        </p:txBody>
      </p:sp>
    </p:spTree>
    <p:extLst>
      <p:ext uri="{BB962C8B-B14F-4D97-AF65-F5344CB8AC3E}">
        <p14:creationId xmlns:p14="http://schemas.microsoft.com/office/powerpoint/2010/main" val="31154299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Rot="1" noChangeAspect="1" noChangeArrowheads="1" noTextEdit="1"/>
          </p:cNvSpPr>
          <p:nvPr>
            <p:ph type="sldImg"/>
          </p:nvPr>
        </p:nvSpPr>
        <p:spPr>
          <a:ln/>
        </p:spPr>
      </p:sp>
      <p:sp>
        <p:nvSpPr>
          <p:cNvPr id="6041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This slide is for myself</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025565-E937-4910-81AC-391D170E0261}" type="slidenum">
              <a:rPr lang="en-US" smtClean="0"/>
              <a:t>43</a:t>
            </a:fld>
            <a:endParaRPr lang="en-US"/>
          </a:p>
        </p:txBody>
      </p:sp>
    </p:spTree>
    <p:extLst>
      <p:ext uri="{BB962C8B-B14F-4D97-AF65-F5344CB8AC3E}">
        <p14:creationId xmlns:p14="http://schemas.microsoft.com/office/powerpoint/2010/main" val="3078158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a:t>
            </a:r>
            <a:r>
              <a:rPr lang="en-US" baseline="0" dirty="0"/>
              <a:t> knowing the position of the line, we would be able to answer:</a:t>
            </a:r>
            <a:endParaRPr lang="en-US" dirty="0"/>
          </a:p>
        </p:txBody>
      </p:sp>
      <p:sp>
        <p:nvSpPr>
          <p:cNvPr id="4" name="Slide Number Placeholder 3"/>
          <p:cNvSpPr>
            <a:spLocks noGrp="1"/>
          </p:cNvSpPr>
          <p:nvPr>
            <p:ph type="sldNum" sz="quarter" idx="10"/>
          </p:nvPr>
        </p:nvSpPr>
        <p:spPr/>
        <p:txBody>
          <a:bodyPr/>
          <a:lstStyle/>
          <a:p>
            <a:fld id="{2736F025-69C4-4B52-8D61-F702AE124510}" type="slidenum">
              <a:rPr lang="en-US" smtClean="0"/>
              <a:t>11</a:t>
            </a:fld>
            <a:endParaRPr lang="en-US"/>
          </a:p>
        </p:txBody>
      </p:sp>
    </p:spTree>
    <p:extLst>
      <p:ext uri="{BB962C8B-B14F-4D97-AF65-F5344CB8AC3E}">
        <p14:creationId xmlns:p14="http://schemas.microsoft.com/office/powerpoint/2010/main" val="3800160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Rot="1" noChangeAspect="1" noChangeArrowheads="1" noTextEdit="1"/>
          </p:cNvSpPr>
          <p:nvPr>
            <p:ph type="sldImg"/>
          </p:nvPr>
        </p:nvSpPr>
        <p:spPr>
          <a:ln/>
        </p:spPr>
      </p:sp>
      <p:sp>
        <p:nvSpPr>
          <p:cNvPr id="6656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Rot="1" noChangeAspect="1" noChangeArrowheads="1" noTextEdit="1"/>
          </p:cNvSpPr>
          <p:nvPr>
            <p:ph type="sldImg"/>
          </p:nvPr>
        </p:nvSpPr>
        <p:spPr>
          <a:ln/>
        </p:spPr>
      </p:sp>
      <p:sp>
        <p:nvSpPr>
          <p:cNvPr id="7065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Rot="1" noChangeAspect="1" noChangeArrowheads="1" noTextEdit="1"/>
          </p:cNvSpPr>
          <p:nvPr>
            <p:ph type="sldImg"/>
          </p:nvPr>
        </p:nvSpPr>
        <p:spPr>
          <a:ln/>
        </p:spPr>
      </p:sp>
      <p:sp>
        <p:nvSpPr>
          <p:cNvPr id="7270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91D5B0B-379F-43F6-A032-A13FDB7171D7}" type="datetime1">
              <a:rPr lang="en-US" smtClean="0"/>
              <a:t>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7E78F-DC57-4B95-9828-43CFD7017385}" type="slidenum">
              <a:rPr lang="en-US" smtClean="0"/>
              <a:t>‹#›</a:t>
            </a:fld>
            <a:endParaRPr lang="en-US"/>
          </a:p>
        </p:txBody>
      </p:sp>
    </p:spTree>
    <p:extLst>
      <p:ext uri="{BB962C8B-B14F-4D97-AF65-F5344CB8AC3E}">
        <p14:creationId xmlns:p14="http://schemas.microsoft.com/office/powerpoint/2010/main" val="601353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0E7B0C-BE6D-4FDF-9AA7-4621D2484CE0}" type="datetime1">
              <a:rPr lang="en-US" smtClean="0"/>
              <a:t>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7E78F-DC57-4B95-9828-43CFD7017385}" type="slidenum">
              <a:rPr lang="en-US" smtClean="0"/>
              <a:t>‹#›</a:t>
            </a:fld>
            <a:endParaRPr lang="en-US"/>
          </a:p>
        </p:txBody>
      </p:sp>
    </p:spTree>
    <p:extLst>
      <p:ext uri="{BB962C8B-B14F-4D97-AF65-F5344CB8AC3E}">
        <p14:creationId xmlns:p14="http://schemas.microsoft.com/office/powerpoint/2010/main" val="1227544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705518-E0F7-46E3-97A8-CC9C3BF5D43E}" type="datetime1">
              <a:rPr lang="en-US" smtClean="0"/>
              <a:t>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7E78F-DC57-4B95-9828-43CFD7017385}" type="slidenum">
              <a:rPr lang="en-US" smtClean="0"/>
              <a:t>‹#›</a:t>
            </a:fld>
            <a:endParaRPr lang="en-US"/>
          </a:p>
        </p:txBody>
      </p:sp>
    </p:spTree>
    <p:extLst>
      <p:ext uri="{BB962C8B-B14F-4D97-AF65-F5344CB8AC3E}">
        <p14:creationId xmlns:p14="http://schemas.microsoft.com/office/powerpoint/2010/main" val="1026891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2E65DA-9C35-481C-AD4F-887E377CA8DA}" type="datetime1">
              <a:rPr lang="en-US" smtClean="0"/>
              <a:t>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7E78F-DC57-4B95-9828-43CFD7017385}" type="slidenum">
              <a:rPr lang="en-US" smtClean="0"/>
              <a:t>‹#›</a:t>
            </a:fld>
            <a:endParaRPr lang="en-US"/>
          </a:p>
        </p:txBody>
      </p:sp>
    </p:spTree>
    <p:extLst>
      <p:ext uri="{BB962C8B-B14F-4D97-AF65-F5344CB8AC3E}">
        <p14:creationId xmlns:p14="http://schemas.microsoft.com/office/powerpoint/2010/main" val="2808284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B072F5-44B8-42FB-9CB6-BD25AE23A822}" type="datetime1">
              <a:rPr lang="en-US" smtClean="0"/>
              <a:t>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7E78F-DC57-4B95-9828-43CFD7017385}" type="slidenum">
              <a:rPr lang="en-US" smtClean="0"/>
              <a:t>‹#›</a:t>
            </a:fld>
            <a:endParaRPr lang="en-US"/>
          </a:p>
        </p:txBody>
      </p:sp>
    </p:spTree>
    <p:extLst>
      <p:ext uri="{BB962C8B-B14F-4D97-AF65-F5344CB8AC3E}">
        <p14:creationId xmlns:p14="http://schemas.microsoft.com/office/powerpoint/2010/main" val="4103339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F7F48BF-323A-46FA-87CC-C2C1CEF7B742}" type="datetime1">
              <a:rPr lang="en-US" smtClean="0"/>
              <a:t>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7E78F-DC57-4B95-9828-43CFD7017385}" type="slidenum">
              <a:rPr lang="en-US" smtClean="0"/>
              <a:t>‹#›</a:t>
            </a:fld>
            <a:endParaRPr lang="en-US"/>
          </a:p>
        </p:txBody>
      </p:sp>
    </p:spTree>
    <p:extLst>
      <p:ext uri="{BB962C8B-B14F-4D97-AF65-F5344CB8AC3E}">
        <p14:creationId xmlns:p14="http://schemas.microsoft.com/office/powerpoint/2010/main" val="2306039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F88AABE-CF8B-45B6-AA53-1CEE54130A2D}" type="datetime1">
              <a:rPr lang="en-US" smtClean="0"/>
              <a:t>1/3/18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27E78F-DC57-4B95-9828-43CFD7017385}" type="slidenum">
              <a:rPr lang="en-US" smtClean="0"/>
              <a:t>‹#›</a:t>
            </a:fld>
            <a:endParaRPr lang="en-US"/>
          </a:p>
        </p:txBody>
      </p:sp>
    </p:spTree>
    <p:extLst>
      <p:ext uri="{BB962C8B-B14F-4D97-AF65-F5344CB8AC3E}">
        <p14:creationId xmlns:p14="http://schemas.microsoft.com/office/powerpoint/2010/main" val="768370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357598B-F50A-4A18-B49C-FA990BCEE388}" type="datetime1">
              <a:rPr lang="en-US" smtClean="0"/>
              <a:t>1/3/18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27E78F-DC57-4B95-9828-43CFD7017385}" type="slidenum">
              <a:rPr lang="en-US" smtClean="0"/>
              <a:t>‹#›</a:t>
            </a:fld>
            <a:endParaRPr lang="en-US"/>
          </a:p>
        </p:txBody>
      </p:sp>
    </p:spTree>
    <p:extLst>
      <p:ext uri="{BB962C8B-B14F-4D97-AF65-F5344CB8AC3E}">
        <p14:creationId xmlns:p14="http://schemas.microsoft.com/office/powerpoint/2010/main" val="2355563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F00594-3623-45E3-9A3C-41CF9A106595}" type="datetime1">
              <a:rPr lang="en-US" smtClean="0"/>
              <a:t>1/3/18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27E78F-DC57-4B95-9828-43CFD7017385}" type="slidenum">
              <a:rPr lang="en-US" smtClean="0"/>
              <a:t>‹#›</a:t>
            </a:fld>
            <a:endParaRPr lang="en-US"/>
          </a:p>
        </p:txBody>
      </p:sp>
    </p:spTree>
    <p:extLst>
      <p:ext uri="{BB962C8B-B14F-4D97-AF65-F5344CB8AC3E}">
        <p14:creationId xmlns:p14="http://schemas.microsoft.com/office/powerpoint/2010/main" val="693704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662F79-CA0C-400C-873D-C6C8271C9320}" type="datetime1">
              <a:rPr lang="en-US" smtClean="0"/>
              <a:t>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7E78F-DC57-4B95-9828-43CFD7017385}" type="slidenum">
              <a:rPr lang="en-US" smtClean="0"/>
              <a:t>‹#›</a:t>
            </a:fld>
            <a:endParaRPr lang="en-US"/>
          </a:p>
        </p:txBody>
      </p:sp>
    </p:spTree>
    <p:extLst>
      <p:ext uri="{BB962C8B-B14F-4D97-AF65-F5344CB8AC3E}">
        <p14:creationId xmlns:p14="http://schemas.microsoft.com/office/powerpoint/2010/main" val="4267388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45D9A4-C21D-40CD-8B29-231C8E94B2BD}" type="datetime1">
              <a:rPr lang="en-US" smtClean="0"/>
              <a:t>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7E78F-DC57-4B95-9828-43CFD7017385}" type="slidenum">
              <a:rPr lang="en-US" smtClean="0"/>
              <a:t>‹#›</a:t>
            </a:fld>
            <a:endParaRPr lang="en-US"/>
          </a:p>
        </p:txBody>
      </p:sp>
    </p:spTree>
    <p:extLst>
      <p:ext uri="{BB962C8B-B14F-4D97-AF65-F5344CB8AC3E}">
        <p14:creationId xmlns:p14="http://schemas.microsoft.com/office/powerpoint/2010/main" val="3110220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156DD6-6367-4BBE-8185-8ABCF8598E07}" type="datetime1">
              <a:rPr lang="en-US" smtClean="0"/>
              <a:t>1/3/18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27E78F-DC57-4B95-9828-43CFD7017385}" type="slidenum">
              <a:rPr lang="en-US" smtClean="0"/>
              <a:t>‹#›</a:t>
            </a:fld>
            <a:endParaRPr lang="en-US"/>
          </a:p>
        </p:txBody>
      </p:sp>
    </p:spTree>
    <p:extLst>
      <p:ext uri="{BB962C8B-B14F-4D97-AF65-F5344CB8AC3E}">
        <p14:creationId xmlns:p14="http://schemas.microsoft.com/office/powerpoint/2010/main" val="31955678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oleObject" Target="../embeddings/oleObject3.bin"/><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8.wmf"/><Relationship Id="rId5" Type="http://schemas.openxmlformats.org/officeDocument/2006/relationships/oleObject" Target="../embeddings/oleObject4.bin"/><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14.xml"/><Relationship Id="rId7" Type="http://schemas.openxmlformats.org/officeDocument/2006/relationships/image" Target="../media/image10.e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6.bin"/><Relationship Id="rId5" Type="http://schemas.openxmlformats.org/officeDocument/2006/relationships/image" Target="../media/image9.emf"/><Relationship Id="rId4" Type="http://schemas.openxmlformats.org/officeDocument/2006/relationships/oleObject" Target="../embeddings/oleObject5.bin"/><Relationship Id="rId9" Type="http://schemas.openxmlformats.org/officeDocument/2006/relationships/image" Target="../media/image11.e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10.bin"/><Relationship Id="rId13" Type="http://schemas.openxmlformats.org/officeDocument/2006/relationships/image" Target="../media/image16.wmf"/><Relationship Id="rId3" Type="http://schemas.openxmlformats.org/officeDocument/2006/relationships/notesSlide" Target="../notesSlides/notesSlide24.xml"/><Relationship Id="rId7" Type="http://schemas.openxmlformats.org/officeDocument/2006/relationships/image" Target="../media/image13.emf"/><Relationship Id="rId12"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9.bin"/><Relationship Id="rId11" Type="http://schemas.openxmlformats.org/officeDocument/2006/relationships/image" Target="../media/image15.wmf"/><Relationship Id="rId5" Type="http://schemas.openxmlformats.org/officeDocument/2006/relationships/image" Target="../media/image12.emf"/><Relationship Id="rId15" Type="http://schemas.openxmlformats.org/officeDocument/2006/relationships/image" Target="../media/image17.wmf"/><Relationship Id="rId10" Type="http://schemas.openxmlformats.org/officeDocument/2006/relationships/oleObject" Target="../embeddings/oleObject11.bin"/><Relationship Id="rId4" Type="http://schemas.openxmlformats.org/officeDocument/2006/relationships/oleObject" Target="../embeddings/oleObject8.bin"/><Relationship Id="rId9" Type="http://schemas.openxmlformats.org/officeDocument/2006/relationships/image" Target="../media/image14.wmf"/><Relationship Id="rId14" Type="http://schemas.openxmlformats.org/officeDocument/2006/relationships/oleObject" Target="../embeddings/oleObject13.bin"/></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8.wmf"/><Relationship Id="rId4" Type="http://schemas.openxmlformats.org/officeDocument/2006/relationships/oleObject" Target="../embeddings/oleObject14.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image" Target="../media/image20.png"/><Relationship Id="rId4" Type="http://schemas.openxmlformats.org/officeDocument/2006/relationships/oleObject" Target="../embeddings/oleObject15.bin"/></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21.wmf"/><Relationship Id="rId4" Type="http://schemas.openxmlformats.org/officeDocument/2006/relationships/oleObject" Target="../embeddings/oleObject16.bin"/></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3600" b="1" dirty="0">
                <a:solidFill>
                  <a:srgbClr val="000099"/>
                </a:solidFill>
                <a:latin typeface="Palatino Linotype" pitchFamily="18" charset="0"/>
                <a:ea typeface="Cambria Math" pitchFamily="18" charset="0"/>
              </a:rPr>
              <a:t>Lecture 7: Simple Linear Regression</a:t>
            </a:r>
            <a:endParaRPr lang="en-US" sz="3600" dirty="0"/>
          </a:p>
        </p:txBody>
      </p:sp>
      <p:sp>
        <p:nvSpPr>
          <p:cNvPr id="3" name="Subtitle 2"/>
          <p:cNvSpPr>
            <a:spLocks noGrp="1"/>
          </p:cNvSpPr>
          <p:nvPr>
            <p:ph type="subTitle" idx="1"/>
          </p:nvPr>
        </p:nvSpPr>
        <p:spPr/>
        <p:txBody>
          <a:bodyPr>
            <a:normAutofit fontScale="92500" lnSpcReduction="20000"/>
          </a:bodyPr>
          <a:lstStyle/>
          <a:p>
            <a:r>
              <a:rPr lang="en-US" altLang="zh-Hans" sz="2800" dirty="0">
                <a:solidFill>
                  <a:srgbClr val="898989"/>
                </a:solidFill>
                <a:latin typeface="Garamond" pitchFamily="18" charset="0"/>
              </a:rPr>
              <a:t>Jibo</a:t>
            </a:r>
            <a:r>
              <a:rPr lang="zh-Hans" altLang="en-US" sz="2800" dirty="0">
                <a:solidFill>
                  <a:srgbClr val="898989"/>
                </a:solidFill>
                <a:latin typeface="Garamond" pitchFamily="18" charset="0"/>
              </a:rPr>
              <a:t> </a:t>
            </a:r>
            <a:r>
              <a:rPr lang="en-US" altLang="zh-Hans" sz="2800" dirty="0">
                <a:solidFill>
                  <a:srgbClr val="898989"/>
                </a:solidFill>
                <a:latin typeface="Garamond" pitchFamily="18" charset="0"/>
              </a:rPr>
              <a:t>He,</a:t>
            </a:r>
            <a:r>
              <a:rPr lang="zh-Hans" altLang="en-US" sz="2800" dirty="0">
                <a:solidFill>
                  <a:srgbClr val="898989"/>
                </a:solidFill>
                <a:latin typeface="Garamond" pitchFamily="18" charset="0"/>
              </a:rPr>
              <a:t> </a:t>
            </a:r>
            <a:r>
              <a:rPr lang="en-US" altLang="zh-Hans" sz="2800" dirty="0">
                <a:solidFill>
                  <a:srgbClr val="898989"/>
                </a:solidFill>
                <a:latin typeface="Garamond" pitchFamily="18" charset="0"/>
              </a:rPr>
              <a:t>Ph.D.</a:t>
            </a:r>
          </a:p>
          <a:p>
            <a:r>
              <a:rPr lang="en-US" altLang="zh-Hans" sz="2800" dirty="0">
                <a:solidFill>
                  <a:srgbClr val="898989"/>
                </a:solidFill>
                <a:latin typeface="Garamond" pitchFamily="18" charset="0"/>
              </a:rPr>
              <a:t>Associate</a:t>
            </a:r>
            <a:r>
              <a:rPr lang="zh-Hans" altLang="en-US" sz="2800" dirty="0">
                <a:solidFill>
                  <a:srgbClr val="898989"/>
                </a:solidFill>
                <a:latin typeface="Garamond" pitchFamily="18" charset="0"/>
              </a:rPr>
              <a:t> </a:t>
            </a:r>
            <a:r>
              <a:rPr lang="en-US" altLang="zh-Hans" sz="2800" dirty="0">
                <a:solidFill>
                  <a:srgbClr val="898989"/>
                </a:solidFill>
                <a:latin typeface="Garamond" pitchFamily="18" charset="0"/>
              </a:rPr>
              <a:t>Professor</a:t>
            </a:r>
          </a:p>
          <a:p>
            <a:r>
              <a:rPr lang="en-US" altLang="zh-Hans" sz="2800" dirty="0">
                <a:solidFill>
                  <a:srgbClr val="898989"/>
                </a:solidFill>
                <a:latin typeface="Garamond" pitchFamily="18" charset="0"/>
              </a:rPr>
              <a:t>Wichita</a:t>
            </a:r>
            <a:r>
              <a:rPr lang="zh-Hans" altLang="en-US" sz="2800" dirty="0">
                <a:solidFill>
                  <a:srgbClr val="898989"/>
                </a:solidFill>
                <a:latin typeface="Garamond" pitchFamily="18" charset="0"/>
              </a:rPr>
              <a:t> </a:t>
            </a:r>
            <a:r>
              <a:rPr lang="en-US" altLang="zh-Hans" sz="2800" dirty="0">
                <a:solidFill>
                  <a:srgbClr val="898989"/>
                </a:solidFill>
                <a:latin typeface="Garamond" pitchFamily="18" charset="0"/>
              </a:rPr>
              <a:t>State</a:t>
            </a:r>
            <a:r>
              <a:rPr lang="zh-Hans" altLang="en-US" sz="2800" dirty="0">
                <a:solidFill>
                  <a:srgbClr val="898989"/>
                </a:solidFill>
                <a:latin typeface="Garamond" pitchFamily="18" charset="0"/>
              </a:rPr>
              <a:t> </a:t>
            </a:r>
            <a:r>
              <a:rPr lang="en-US" altLang="zh-Hans" sz="2800" dirty="0">
                <a:solidFill>
                  <a:srgbClr val="898989"/>
                </a:solidFill>
                <a:latin typeface="Garamond" pitchFamily="18" charset="0"/>
              </a:rPr>
              <a:t>University</a:t>
            </a:r>
          </a:p>
          <a:p>
            <a:r>
              <a:rPr lang="en-US" altLang="zh-Hans" sz="2800" dirty="0" err="1">
                <a:solidFill>
                  <a:srgbClr val="898989"/>
                </a:solidFill>
                <a:latin typeface="Garamond" pitchFamily="18" charset="0"/>
              </a:rPr>
              <a:t>jibo.he@Wichita.edu</a:t>
            </a:r>
            <a:endParaRPr lang="en-US" altLang="zh-CN" sz="2000" dirty="0">
              <a:solidFill>
                <a:srgbClr val="898989"/>
              </a:solidFill>
              <a:latin typeface="Garamond" pitchFamily="18" charset="0"/>
            </a:endParaRPr>
          </a:p>
        </p:txBody>
      </p:sp>
      <p:sp>
        <p:nvSpPr>
          <p:cNvPr id="4" name="Slide Number Placeholder 3"/>
          <p:cNvSpPr>
            <a:spLocks noGrp="1"/>
          </p:cNvSpPr>
          <p:nvPr>
            <p:ph type="sldNum" sz="quarter" idx="12"/>
          </p:nvPr>
        </p:nvSpPr>
        <p:spPr/>
        <p:txBody>
          <a:bodyPr/>
          <a:lstStyle/>
          <a:p>
            <a:fld id="{DF27E78F-DC57-4B95-9828-43CFD7017385}" type="slidenum">
              <a:rPr lang="en-US" smtClean="0"/>
              <a:t>1</a:t>
            </a:fld>
            <a:endParaRPr lang="en-US"/>
          </a:p>
        </p:txBody>
      </p:sp>
    </p:spTree>
    <p:extLst>
      <p:ext uri="{BB962C8B-B14F-4D97-AF65-F5344CB8AC3E}">
        <p14:creationId xmlns:p14="http://schemas.microsoft.com/office/powerpoint/2010/main" val="8077967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3"/>
          <p:cNvSpPr>
            <a:spLocks noGrp="1" noChangeArrowheads="1"/>
          </p:cNvSpPr>
          <p:nvPr>
            <p:ph type="body" idx="4294967295"/>
          </p:nvPr>
        </p:nvSpPr>
        <p:spPr>
          <a:xfrm>
            <a:off x="381000" y="1371600"/>
            <a:ext cx="8534400" cy="5105400"/>
          </a:xfrm>
        </p:spPr>
        <p:txBody>
          <a:bodyPr>
            <a:normAutofit/>
          </a:bodyPr>
          <a:lstStyle/>
          <a:p>
            <a:pPr marL="0" lvl="1" indent="0">
              <a:spcBef>
                <a:spcPct val="0"/>
              </a:spcBef>
              <a:buNone/>
            </a:pPr>
            <a:r>
              <a:rPr lang="en-US" sz="3200" dirty="0">
                <a:latin typeface="Palatino Linotype" pitchFamily="18" charset="0"/>
              </a:rPr>
              <a:t>Frequency of exercise &amp; Blood pressure</a:t>
            </a:r>
          </a:p>
          <a:p>
            <a:pPr marL="457200" lvl="1" indent="-457200">
              <a:spcBef>
                <a:spcPct val="0"/>
              </a:spcBef>
            </a:pPr>
            <a:r>
              <a:rPr lang="en-US" sz="2600" dirty="0">
                <a:solidFill>
                  <a:srgbClr val="FF0000"/>
                </a:solidFill>
                <a:latin typeface="Palatino Linotype" pitchFamily="18" charset="0"/>
              </a:rPr>
              <a:t>Correlational</a:t>
            </a:r>
            <a:r>
              <a:rPr lang="en-US" sz="2600" dirty="0">
                <a:latin typeface="Palatino Linotype" pitchFamily="18" charset="0"/>
              </a:rPr>
              <a:t> research on exercise and blood pressure consistently finds that those who exercise more have lower blood pressure. It might be useful to </a:t>
            </a:r>
            <a:r>
              <a:rPr lang="en-US" sz="2600" u="sng" dirty="0">
                <a:latin typeface="Palatino Linotype" pitchFamily="18" charset="0"/>
              </a:rPr>
              <a:t>know exactly how much exercise is needed to achieve a specific blood pressure</a:t>
            </a:r>
            <a:r>
              <a:rPr lang="en-US" sz="2600" dirty="0">
                <a:latin typeface="Palatino Linotype" pitchFamily="18" charset="0"/>
              </a:rPr>
              <a:t>.</a:t>
            </a:r>
          </a:p>
          <a:p>
            <a:pPr marL="457200" lvl="1" indent="-457200">
              <a:spcBef>
                <a:spcPct val="0"/>
              </a:spcBef>
            </a:pPr>
            <a:r>
              <a:rPr lang="en-US" sz="2600" dirty="0">
                <a:latin typeface="Palatino Linotype" pitchFamily="18" charset="0"/>
              </a:rPr>
              <a:t>Questions such as these cannot be answered by knowing only the correlation between two variables. A mathematical equation (known as regression equation) with a known form is needed that can relate one variable to the other.</a:t>
            </a:r>
          </a:p>
          <a:p>
            <a:pPr marL="0" indent="0">
              <a:buFont typeface="Wingdings 3" pitchFamily="18" charset="2"/>
              <a:buNone/>
            </a:pPr>
            <a:endParaRPr lang="en-US" sz="2800" dirty="0">
              <a:solidFill>
                <a:schemeClr val="tx2"/>
              </a:solidFill>
              <a:latin typeface="Palatino Linotype" pitchFamily="18" charset="0"/>
              <a:ea typeface="宋体" pitchFamily="2" charset="-122"/>
            </a:endParaRPr>
          </a:p>
        </p:txBody>
      </p:sp>
      <p:sp>
        <p:nvSpPr>
          <p:cNvPr id="25604" name="Text Box 4"/>
          <p:cNvSpPr txBox="1">
            <a:spLocks noChangeArrowheads="1"/>
          </p:cNvSpPr>
          <p:nvPr/>
        </p:nvSpPr>
        <p:spPr bwMode="auto">
          <a:xfrm>
            <a:off x="466725" y="495300"/>
            <a:ext cx="8382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pitchFamily="34" charset="0"/>
              </a:defRPr>
            </a:lvl1pPr>
            <a:lvl2pPr marL="742950" indent="-285750">
              <a:defRPr sz="2400" b="1">
                <a:solidFill>
                  <a:srgbClr val="FF9900"/>
                </a:solidFill>
                <a:latin typeface="Times New Roman" pitchFamily="18" charset="0"/>
                <a:cs typeface="Arial" pitchFamily="34" charset="0"/>
              </a:defRPr>
            </a:lvl2pPr>
            <a:lvl3pPr marL="1143000" indent="-228600">
              <a:defRPr sz="2400" b="1">
                <a:solidFill>
                  <a:srgbClr val="FF9900"/>
                </a:solidFill>
                <a:latin typeface="Times New Roman" pitchFamily="18" charset="0"/>
                <a:cs typeface="Arial" pitchFamily="34" charset="0"/>
              </a:defRPr>
            </a:lvl3pPr>
            <a:lvl4pPr marL="1600200" indent="-228600">
              <a:defRPr sz="2400" b="1">
                <a:solidFill>
                  <a:srgbClr val="FF9900"/>
                </a:solidFill>
                <a:latin typeface="Times New Roman" pitchFamily="18" charset="0"/>
                <a:cs typeface="Arial" pitchFamily="34" charset="0"/>
              </a:defRPr>
            </a:lvl4pPr>
            <a:lvl5pPr marL="2057400" indent="-228600">
              <a:defRPr sz="2400" b="1">
                <a:solidFill>
                  <a:srgbClr val="FF9900"/>
                </a:solidFill>
                <a:latin typeface="Times New Roman" pitchFamily="18" charset="0"/>
                <a:cs typeface="Arial" pitchFamily="34"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9pPr>
          </a:lstStyle>
          <a:p>
            <a:pPr algn="ctr">
              <a:spcBef>
                <a:spcPct val="0"/>
              </a:spcBef>
            </a:pPr>
            <a:r>
              <a:rPr lang="en-US" sz="3600" dirty="0">
                <a:solidFill>
                  <a:srgbClr val="000099"/>
                </a:solidFill>
                <a:latin typeface="Palatino Linotype" pitchFamily="18" charset="0"/>
                <a:ea typeface="Cambria Math" pitchFamily="18" charset="0"/>
                <a:cs typeface="+mj-cs"/>
              </a:rPr>
              <a:t>Research Questions</a:t>
            </a:r>
          </a:p>
        </p:txBody>
      </p:sp>
      <p:sp>
        <p:nvSpPr>
          <p:cNvPr id="25605" name="Rectangle 6"/>
          <p:cNvSpPr>
            <a:spLocks noChangeArrowheads="1"/>
          </p:cNvSpPr>
          <p:nvPr/>
        </p:nvSpPr>
        <p:spPr bwMode="auto">
          <a:xfrm>
            <a:off x="0" y="311574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b="0" dirty="0">
              <a:latin typeface="Palatino Linotype" pitchFamily="18" charset="0"/>
            </a:endParaRPr>
          </a:p>
        </p:txBody>
      </p:sp>
      <p:sp>
        <p:nvSpPr>
          <p:cNvPr id="2" name="Slide Number Placeholder 1"/>
          <p:cNvSpPr>
            <a:spLocks noGrp="1"/>
          </p:cNvSpPr>
          <p:nvPr>
            <p:ph type="sldNum" sz="quarter" idx="12"/>
          </p:nvPr>
        </p:nvSpPr>
        <p:spPr/>
        <p:txBody>
          <a:bodyPr/>
          <a:lstStyle/>
          <a:p>
            <a:fld id="{DF27E78F-DC57-4B95-9828-43CFD7017385}" type="slidenum">
              <a:rPr lang="en-US" smtClean="0"/>
              <a:t>10</a:t>
            </a:fld>
            <a:endParaRPr lang="en-US"/>
          </a:p>
        </p:txBody>
      </p:sp>
    </p:spTree>
    <p:extLst>
      <p:ext uri="{BB962C8B-B14F-4D97-AF65-F5344CB8AC3E}">
        <p14:creationId xmlns:p14="http://schemas.microsoft.com/office/powerpoint/2010/main" val="1296767698"/>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b="1" dirty="0">
                <a:solidFill>
                  <a:srgbClr val="000099"/>
                </a:solidFill>
                <a:latin typeface="Palatino Linotype" pitchFamily="18" charset="0"/>
              </a:rPr>
              <a:t>Correlation versus Regression</a:t>
            </a:r>
          </a:p>
        </p:txBody>
      </p:sp>
      <p:sp>
        <p:nvSpPr>
          <p:cNvPr id="3" name="Content Placeholder 2"/>
          <p:cNvSpPr>
            <a:spLocks noGrp="1"/>
          </p:cNvSpPr>
          <p:nvPr>
            <p:ph idx="1"/>
          </p:nvPr>
        </p:nvSpPr>
        <p:spPr/>
        <p:txBody>
          <a:bodyPr>
            <a:normAutofit fontScale="92500" lnSpcReduction="10000"/>
          </a:bodyPr>
          <a:lstStyle/>
          <a:p>
            <a:r>
              <a:rPr lang="en-US" dirty="0">
                <a:latin typeface="Palatino Linotype" pitchFamily="18" charset="0"/>
              </a:rPr>
              <a:t>Correlation</a:t>
            </a:r>
          </a:p>
          <a:p>
            <a:pPr lvl="1"/>
            <a:r>
              <a:rPr lang="en-US" dirty="0">
                <a:latin typeface="Palatino Linotype" pitchFamily="18" charset="0"/>
              </a:rPr>
              <a:t>Looking at the scatter surrounding a line</a:t>
            </a:r>
          </a:p>
          <a:p>
            <a:pPr lvl="1"/>
            <a:r>
              <a:rPr lang="en-US" dirty="0">
                <a:latin typeface="Palatino Linotype" pitchFamily="18" charset="0"/>
              </a:rPr>
              <a:t>Explaining the linear relationship between two variables</a:t>
            </a:r>
          </a:p>
          <a:p>
            <a:r>
              <a:rPr lang="en-US" dirty="0">
                <a:latin typeface="Palatino Linotype" pitchFamily="18" charset="0"/>
              </a:rPr>
              <a:t>Linear regression determines the shape of a line</a:t>
            </a:r>
          </a:p>
          <a:p>
            <a:pPr lvl="1"/>
            <a:r>
              <a:rPr lang="en-US" dirty="0">
                <a:latin typeface="Palatino Linotype" pitchFamily="18" charset="0"/>
              </a:rPr>
              <a:t>If we draw a line through the scatterplot, what would be the best place to put that line?</a:t>
            </a:r>
          </a:p>
          <a:p>
            <a:pPr lvl="2"/>
            <a:r>
              <a:rPr lang="en-US" dirty="0">
                <a:latin typeface="Palatino Linotype" pitchFamily="18" charset="0"/>
              </a:rPr>
              <a:t>If </a:t>
            </a:r>
            <a:r>
              <a:rPr lang="en-US" i="1" dirty="0">
                <a:latin typeface="Palatino Linotype" pitchFamily="18" charset="0"/>
              </a:rPr>
              <a:t>x</a:t>
            </a:r>
            <a:r>
              <a:rPr lang="en-US" dirty="0">
                <a:latin typeface="Palatino Linotype" pitchFamily="18" charset="0"/>
              </a:rPr>
              <a:t>=0, where would be a good guess for </a:t>
            </a:r>
            <a:r>
              <a:rPr lang="en-US" i="1" dirty="0">
                <a:latin typeface="Palatino Linotype" pitchFamily="18" charset="0"/>
              </a:rPr>
              <a:t>y</a:t>
            </a:r>
            <a:r>
              <a:rPr lang="en-US" dirty="0">
                <a:latin typeface="Palatino Linotype" pitchFamily="18" charset="0"/>
              </a:rPr>
              <a:t>?</a:t>
            </a:r>
          </a:p>
          <a:p>
            <a:pPr lvl="2"/>
            <a:r>
              <a:rPr lang="en-US" dirty="0">
                <a:latin typeface="Palatino Linotype" pitchFamily="18" charset="0"/>
              </a:rPr>
              <a:t>What is the typical change in </a:t>
            </a:r>
            <a:r>
              <a:rPr lang="en-US" i="1" dirty="0">
                <a:latin typeface="Palatino Linotype" pitchFamily="18" charset="0"/>
              </a:rPr>
              <a:t>y</a:t>
            </a:r>
            <a:r>
              <a:rPr lang="en-US" dirty="0">
                <a:latin typeface="Palatino Linotype" pitchFamily="18" charset="0"/>
              </a:rPr>
              <a:t> for an increase in </a:t>
            </a:r>
            <a:r>
              <a:rPr lang="en-US" i="1" dirty="0">
                <a:latin typeface="Palatino Linotype" pitchFamily="18" charset="0"/>
              </a:rPr>
              <a:t>x</a:t>
            </a:r>
            <a:r>
              <a:rPr lang="en-US" dirty="0">
                <a:latin typeface="Palatino Linotype" pitchFamily="18" charset="0"/>
              </a:rPr>
              <a:t>?</a:t>
            </a:r>
          </a:p>
        </p:txBody>
      </p:sp>
      <p:sp>
        <p:nvSpPr>
          <p:cNvPr id="4" name="Slide Number Placeholder 3"/>
          <p:cNvSpPr>
            <a:spLocks noGrp="1"/>
          </p:cNvSpPr>
          <p:nvPr>
            <p:ph type="sldNum" sz="quarter" idx="12"/>
          </p:nvPr>
        </p:nvSpPr>
        <p:spPr/>
        <p:txBody>
          <a:bodyPr/>
          <a:lstStyle/>
          <a:p>
            <a:fld id="{DF27E78F-DC57-4B95-9828-43CFD7017385}" type="slidenum">
              <a:rPr lang="en-US" smtClean="0"/>
              <a:t>11</a:t>
            </a:fld>
            <a:endParaRPr lang="en-US"/>
          </a:p>
        </p:txBody>
      </p:sp>
    </p:spTree>
    <p:extLst>
      <p:ext uri="{BB962C8B-B14F-4D97-AF65-F5344CB8AC3E}">
        <p14:creationId xmlns:p14="http://schemas.microsoft.com/office/powerpoint/2010/main" val="948844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ChangeArrowheads="1"/>
          </p:cNvSpPr>
          <p:nvPr>
            <p:ph type="title"/>
          </p:nvPr>
        </p:nvSpPr>
        <p:spPr/>
        <p:txBody>
          <a:bodyPr>
            <a:normAutofit/>
          </a:bodyPr>
          <a:lstStyle/>
          <a:p>
            <a:r>
              <a:rPr lang="en-US" sz="4800" b="1" dirty="0">
                <a:solidFill>
                  <a:srgbClr val="000099"/>
                </a:solidFill>
                <a:latin typeface="Palatino Linotype" pitchFamily="18" charset="0"/>
              </a:rPr>
              <a:t>Simple Linear Regression</a:t>
            </a:r>
          </a:p>
        </p:txBody>
      </p:sp>
      <p:sp>
        <p:nvSpPr>
          <p:cNvPr id="65538" name="Rectangle 3"/>
          <p:cNvSpPr>
            <a:spLocks noGrp="1" noChangeArrowheads="1"/>
          </p:cNvSpPr>
          <p:nvPr>
            <p:ph type="body" idx="1"/>
          </p:nvPr>
        </p:nvSpPr>
        <p:spPr>
          <a:xfrm>
            <a:off x="457200" y="1676400"/>
            <a:ext cx="8229600" cy="4525963"/>
          </a:xfrm>
        </p:spPr>
        <p:txBody>
          <a:bodyPr/>
          <a:lstStyle/>
          <a:p>
            <a:r>
              <a:rPr lang="en-US">
                <a:latin typeface="Palatino Linotype" pitchFamily="18" charset="0"/>
              </a:rPr>
              <a:t>PREDICTING one variable (Y) from another (X)</a:t>
            </a:r>
          </a:p>
          <a:p>
            <a:pPr lvl="1"/>
            <a:r>
              <a:rPr lang="en-US">
                <a:latin typeface="Palatino Linotype" pitchFamily="18" charset="0"/>
              </a:rPr>
              <a:t>No longer symmetric like Correlation</a:t>
            </a:r>
          </a:p>
        </p:txBody>
      </p:sp>
      <p:sp>
        <p:nvSpPr>
          <p:cNvPr id="408580" name="Text Box 4"/>
          <p:cNvSpPr txBox="1">
            <a:spLocks noChangeArrowheads="1"/>
          </p:cNvSpPr>
          <p:nvPr/>
        </p:nvSpPr>
        <p:spPr bwMode="auto">
          <a:xfrm>
            <a:off x="990600" y="3390900"/>
            <a:ext cx="6977679" cy="461665"/>
          </a:xfrm>
          <a:prstGeom prst="rect">
            <a:avLst/>
          </a:prstGeom>
          <a:solidFill>
            <a:srgbClr val="FFDDBB"/>
          </a:solidFill>
          <a:ln w="38100">
            <a:solidFill>
              <a:schemeClr val="accent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3200">
                <a:solidFill>
                  <a:schemeClr val="tx1"/>
                </a:solidFill>
                <a:latin typeface="Times New Roman" pitchFamily="18" charset="0"/>
                <a:ea typeface="MS PGothic" pitchFamily="34" charset="-128"/>
              </a:defRPr>
            </a:lvl1pPr>
            <a:lvl2pPr marL="742950" indent="-285750" eaLnBrk="0" hangingPunct="0">
              <a:defRPr sz="3200">
                <a:solidFill>
                  <a:schemeClr val="tx1"/>
                </a:solidFill>
                <a:latin typeface="Times New Roman" pitchFamily="18" charset="0"/>
                <a:ea typeface="MS PGothic" pitchFamily="34" charset="-128"/>
              </a:defRPr>
            </a:lvl2pPr>
            <a:lvl3pPr marL="1143000" indent="-228600" eaLnBrk="0" hangingPunct="0">
              <a:defRPr sz="3200">
                <a:solidFill>
                  <a:schemeClr val="tx1"/>
                </a:solidFill>
                <a:latin typeface="Times New Roman" pitchFamily="18" charset="0"/>
                <a:ea typeface="MS PGothic" pitchFamily="34" charset="-128"/>
              </a:defRPr>
            </a:lvl3pPr>
            <a:lvl4pPr marL="1600200" indent="-228600" eaLnBrk="0" hangingPunct="0">
              <a:defRPr sz="3200">
                <a:solidFill>
                  <a:schemeClr val="tx1"/>
                </a:solidFill>
                <a:latin typeface="Times New Roman" pitchFamily="18" charset="0"/>
                <a:ea typeface="MS PGothic" pitchFamily="34" charset="-128"/>
              </a:defRPr>
            </a:lvl4pPr>
            <a:lvl5pPr marL="2057400" indent="-228600" eaLnBrk="0" hangingPunct="0">
              <a:defRPr sz="3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3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3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3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3200">
                <a:solidFill>
                  <a:schemeClr val="tx1"/>
                </a:solidFill>
                <a:latin typeface="Times New Roman" pitchFamily="18" charset="0"/>
                <a:ea typeface="MS PGothic" pitchFamily="34" charset="-128"/>
              </a:defRPr>
            </a:lvl9pPr>
          </a:lstStyle>
          <a:p>
            <a:pPr eaLnBrk="1" hangingPunct="1"/>
            <a:r>
              <a:rPr lang="en-US" sz="2400">
                <a:latin typeface="Palatino Linotype" pitchFamily="18" charset="0"/>
              </a:rPr>
              <a:t>One variable is used to </a:t>
            </a:r>
            <a:r>
              <a:rPr lang="ja-JP" altLang="en-US" sz="2400">
                <a:latin typeface="Palatino Linotype" pitchFamily="18" charset="0"/>
              </a:rPr>
              <a:t>“</a:t>
            </a:r>
            <a:r>
              <a:rPr lang="en-US" altLang="ja-JP" sz="2400">
                <a:latin typeface="Palatino Linotype" pitchFamily="18" charset="0"/>
              </a:rPr>
              <a:t>explain</a:t>
            </a:r>
            <a:r>
              <a:rPr lang="ja-JP" altLang="en-US" sz="2400">
                <a:latin typeface="Palatino Linotype" pitchFamily="18" charset="0"/>
              </a:rPr>
              <a:t>”</a:t>
            </a:r>
            <a:r>
              <a:rPr lang="en-US" altLang="ja-JP" sz="2400">
                <a:latin typeface="Palatino Linotype" pitchFamily="18" charset="0"/>
              </a:rPr>
              <a:t> another variable</a:t>
            </a:r>
            <a:endParaRPr lang="en-US" sz="2400">
              <a:latin typeface="Palatino Linotype" pitchFamily="18" charset="0"/>
            </a:endParaRPr>
          </a:p>
        </p:txBody>
      </p:sp>
      <p:sp>
        <p:nvSpPr>
          <p:cNvPr id="408581" name="Rectangle 5"/>
          <p:cNvSpPr>
            <a:spLocks noChangeArrowheads="1"/>
          </p:cNvSpPr>
          <p:nvPr/>
        </p:nvSpPr>
        <p:spPr bwMode="auto">
          <a:xfrm>
            <a:off x="393700" y="4114800"/>
            <a:ext cx="3352800" cy="2667000"/>
          </a:xfrm>
          <a:prstGeom prst="rect">
            <a:avLst/>
          </a:prstGeom>
          <a:solidFill>
            <a:srgbClr val="FFCC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4000" dirty="0">
                <a:latin typeface="Palatino Linotype" pitchFamily="18" charset="0"/>
                <a:ea typeface="ＭＳ Ｐゴシック" charset="0"/>
              </a:rPr>
              <a:t>X</a:t>
            </a:r>
            <a:r>
              <a:rPr lang="en-US" sz="2400" dirty="0">
                <a:latin typeface="Palatino Linotype" pitchFamily="18" charset="0"/>
                <a:ea typeface="ＭＳ Ｐゴシック" charset="0"/>
              </a:rPr>
              <a:t> Variable</a:t>
            </a:r>
          </a:p>
          <a:p>
            <a:pPr algn="ctr">
              <a:defRPr/>
            </a:pPr>
            <a:r>
              <a:rPr lang="en-US" sz="2400" dirty="0">
                <a:latin typeface="Palatino Linotype" pitchFamily="18" charset="0"/>
                <a:ea typeface="ＭＳ Ｐゴシック" charset="0"/>
              </a:rPr>
              <a:t>Independent Variable</a:t>
            </a:r>
          </a:p>
          <a:p>
            <a:pPr algn="ctr">
              <a:defRPr/>
            </a:pPr>
            <a:r>
              <a:rPr lang="en-US" sz="2400" dirty="0">
                <a:latin typeface="Palatino Linotype" pitchFamily="18" charset="0"/>
                <a:ea typeface="ＭＳ Ｐゴシック" charset="0"/>
              </a:rPr>
              <a:t>Predictor Variable</a:t>
            </a:r>
          </a:p>
        </p:txBody>
      </p:sp>
      <p:sp>
        <p:nvSpPr>
          <p:cNvPr id="408582" name="Rectangle 6"/>
          <p:cNvSpPr>
            <a:spLocks noChangeArrowheads="1"/>
          </p:cNvSpPr>
          <p:nvPr/>
        </p:nvSpPr>
        <p:spPr bwMode="auto">
          <a:xfrm>
            <a:off x="4813300" y="4114800"/>
            <a:ext cx="3505200" cy="2667000"/>
          </a:xfrm>
          <a:prstGeom prst="rect">
            <a:avLst/>
          </a:prstGeom>
          <a:solidFill>
            <a:srgbClr val="FFCC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4000" dirty="0">
                <a:latin typeface="Palatino Linotype" pitchFamily="18" charset="0"/>
                <a:ea typeface="ＭＳ Ｐゴシック" charset="0"/>
              </a:rPr>
              <a:t>Y</a:t>
            </a:r>
            <a:r>
              <a:rPr lang="en-US" sz="2400" dirty="0">
                <a:latin typeface="Palatino Linotype" pitchFamily="18" charset="0"/>
                <a:ea typeface="ＭＳ Ｐゴシック" charset="0"/>
              </a:rPr>
              <a:t> Variable</a:t>
            </a:r>
          </a:p>
          <a:p>
            <a:pPr algn="ctr">
              <a:defRPr/>
            </a:pPr>
            <a:r>
              <a:rPr lang="en-US" sz="2400" dirty="0">
                <a:latin typeface="Palatino Linotype" pitchFamily="18" charset="0"/>
                <a:ea typeface="ＭＳ Ｐゴシック" charset="0"/>
              </a:rPr>
              <a:t>Dependent Variable</a:t>
            </a:r>
          </a:p>
          <a:p>
            <a:pPr algn="ctr">
              <a:defRPr/>
            </a:pPr>
            <a:r>
              <a:rPr lang="en-US" sz="2400" dirty="0">
                <a:latin typeface="Palatino Linotype" pitchFamily="18" charset="0"/>
                <a:ea typeface="ＭＳ Ｐゴシック" charset="0"/>
              </a:rPr>
              <a:t>Criterion Variable</a:t>
            </a:r>
          </a:p>
        </p:txBody>
      </p:sp>
      <p:sp>
        <p:nvSpPr>
          <p:cNvPr id="408583" name="Line 7"/>
          <p:cNvSpPr>
            <a:spLocks noChangeShapeType="1"/>
          </p:cNvSpPr>
          <p:nvPr/>
        </p:nvSpPr>
        <p:spPr bwMode="auto">
          <a:xfrm>
            <a:off x="3898900" y="5410200"/>
            <a:ext cx="685800" cy="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Palatino Linotype" pitchFamily="18" charset="0"/>
              <a:ea typeface="ＭＳ Ｐゴシック" charset="0"/>
            </a:endParaRPr>
          </a:p>
        </p:txBody>
      </p:sp>
      <p:sp>
        <p:nvSpPr>
          <p:cNvPr id="2" name="Slide Number Placeholder 1"/>
          <p:cNvSpPr>
            <a:spLocks noGrp="1"/>
          </p:cNvSpPr>
          <p:nvPr>
            <p:ph type="sldNum" sz="quarter" idx="12"/>
          </p:nvPr>
        </p:nvSpPr>
        <p:spPr/>
        <p:txBody>
          <a:bodyPr/>
          <a:lstStyle/>
          <a:p>
            <a:fld id="{DF27E78F-DC57-4B95-9828-43CFD7017385}" type="slidenum">
              <a:rPr lang="en-US" smtClean="0"/>
              <a:t>12</a:t>
            </a:fld>
            <a:endParaRPr lang="en-US"/>
          </a:p>
        </p:txBody>
      </p:sp>
    </p:spTree>
    <p:extLst>
      <p:ext uri="{BB962C8B-B14F-4D97-AF65-F5344CB8AC3E}">
        <p14:creationId xmlns:p14="http://schemas.microsoft.com/office/powerpoint/2010/main" val="11874996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858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858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858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0858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8582">
                                            <p:txEl>
                                              <p:pRg st="0" end="0"/>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08582">
                                            <p:txEl>
                                              <p:pRg st="1" end="1"/>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0858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8581" grpId="0" build="p"/>
      <p:bldP spid="40858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3" name="Picture 2" descr="TrialVSPracticeNoL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88900"/>
            <a:ext cx="6934200" cy="675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DF27E78F-DC57-4B95-9828-43CFD7017385}" type="slidenum">
              <a:rPr lang="en-US" smtClean="0"/>
              <a:t>13</a:t>
            </a:fld>
            <a:endParaRPr lang="en-US"/>
          </a:p>
        </p:txBody>
      </p:sp>
    </p:spTree>
    <p:extLst>
      <p:ext uri="{BB962C8B-B14F-4D97-AF65-F5344CB8AC3E}">
        <p14:creationId xmlns:p14="http://schemas.microsoft.com/office/powerpoint/2010/main" val="3367889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1" name="Picture 2" descr="TrialVSPractic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7425" y="258763"/>
            <a:ext cx="6937375" cy="643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DF27E78F-DC57-4B95-9828-43CFD7017385}" type="slidenum">
              <a:rPr lang="en-US" smtClean="0"/>
              <a:t>14</a:t>
            </a:fld>
            <a:endParaRPr lang="en-US"/>
          </a:p>
        </p:txBody>
      </p:sp>
    </p:spTree>
    <p:extLst>
      <p:ext uri="{BB962C8B-B14F-4D97-AF65-F5344CB8AC3E}">
        <p14:creationId xmlns:p14="http://schemas.microsoft.com/office/powerpoint/2010/main" val="1597116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body" idx="4294967295"/>
          </p:nvPr>
        </p:nvSpPr>
        <p:spPr>
          <a:xfrm>
            <a:off x="282638" y="1905000"/>
            <a:ext cx="8534400" cy="4495800"/>
          </a:xfrm>
        </p:spPr>
        <p:txBody>
          <a:bodyPr>
            <a:noAutofit/>
          </a:bodyPr>
          <a:lstStyle/>
          <a:p>
            <a:r>
              <a:rPr lang="en-US" sz="2800" u="sng" dirty="0">
                <a:latin typeface="Palatino Linotype" pitchFamily="18" charset="0"/>
              </a:rPr>
              <a:t>Scores on variables Y and X should be correlated to some extent</a:t>
            </a:r>
            <a:r>
              <a:rPr lang="en-US" sz="2800" dirty="0">
                <a:latin typeface="Palatino Linotype" pitchFamily="18" charset="0"/>
              </a:rPr>
              <a:t> in order to predict scores on one variable using scores on the other variable. </a:t>
            </a:r>
            <a:r>
              <a:rPr lang="en-US" sz="2800" dirty="0">
                <a:solidFill>
                  <a:srgbClr val="FF0000"/>
                </a:solidFill>
                <a:latin typeface="Palatino Linotype" pitchFamily="18" charset="0"/>
              </a:rPr>
              <a:t>Stronger values of </a:t>
            </a:r>
            <a:r>
              <a:rPr lang="en-US" sz="2800" dirty="0" err="1">
                <a:solidFill>
                  <a:srgbClr val="FF0000"/>
                </a:solidFill>
                <a:latin typeface="Palatino Linotype" pitchFamily="18" charset="0"/>
              </a:rPr>
              <a:t>r</a:t>
            </a:r>
            <a:r>
              <a:rPr lang="en-US" sz="1800" dirty="0" err="1">
                <a:solidFill>
                  <a:srgbClr val="FF0000"/>
                </a:solidFill>
                <a:latin typeface="Palatino Linotype" pitchFamily="18" charset="0"/>
              </a:rPr>
              <a:t>xy</a:t>
            </a:r>
            <a:r>
              <a:rPr lang="en-US" sz="2800" dirty="0">
                <a:solidFill>
                  <a:srgbClr val="FF0000"/>
                </a:solidFill>
                <a:latin typeface="Palatino Linotype" pitchFamily="18" charset="0"/>
              </a:rPr>
              <a:t> lead to greater accuracy of prediction</a:t>
            </a:r>
            <a:r>
              <a:rPr lang="en-US" sz="2800" dirty="0">
                <a:latin typeface="Palatino Linotype" pitchFamily="18" charset="0"/>
              </a:rPr>
              <a:t>, that is:</a:t>
            </a:r>
          </a:p>
          <a:p>
            <a:r>
              <a:rPr lang="en-US" altLang="zh-CN" sz="2800" dirty="0">
                <a:latin typeface="Palatino Linotype" pitchFamily="18" charset="0"/>
                <a:ea typeface="宋体" pitchFamily="2" charset="-122"/>
              </a:rPr>
              <a:t>A value of 1.0 or –1.0 will lead to perfect prediction (What about </a:t>
            </a:r>
            <a:r>
              <a:rPr lang="en-US" altLang="zh-CN" sz="2800" dirty="0" err="1">
                <a:latin typeface="Palatino Linotype" pitchFamily="18" charset="0"/>
                <a:ea typeface="宋体" pitchFamily="2" charset="-122"/>
              </a:rPr>
              <a:t>r</a:t>
            </a:r>
            <a:r>
              <a:rPr lang="en-US" altLang="zh-CN" sz="1800" dirty="0" err="1">
                <a:latin typeface="Palatino Linotype" pitchFamily="18" charset="0"/>
                <a:ea typeface="宋体" pitchFamily="2" charset="-122"/>
              </a:rPr>
              <a:t>xy</a:t>
            </a:r>
            <a:r>
              <a:rPr lang="en-US" altLang="zh-CN" sz="2800" dirty="0">
                <a:latin typeface="Palatino Linotype" pitchFamily="18" charset="0"/>
                <a:ea typeface="宋体" pitchFamily="2" charset="-122"/>
              </a:rPr>
              <a:t> = 0?)</a:t>
            </a:r>
          </a:p>
          <a:p>
            <a:pPr marL="0" indent="0">
              <a:buNone/>
            </a:pPr>
            <a:endParaRPr lang="en-US" sz="2800" dirty="0">
              <a:latin typeface="Palatino Linotype" pitchFamily="18" charset="0"/>
            </a:endParaRPr>
          </a:p>
        </p:txBody>
      </p:sp>
      <p:sp>
        <p:nvSpPr>
          <p:cNvPr id="26628" name="Text Box 4"/>
          <p:cNvSpPr txBox="1">
            <a:spLocks noChangeArrowheads="1"/>
          </p:cNvSpPr>
          <p:nvPr/>
        </p:nvSpPr>
        <p:spPr bwMode="auto">
          <a:xfrm>
            <a:off x="435038" y="381000"/>
            <a:ext cx="8382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pitchFamily="34" charset="0"/>
              </a:defRPr>
            </a:lvl1pPr>
            <a:lvl2pPr marL="742950" indent="-285750">
              <a:defRPr sz="2400" b="1">
                <a:solidFill>
                  <a:srgbClr val="FF9900"/>
                </a:solidFill>
                <a:latin typeface="Times New Roman" pitchFamily="18" charset="0"/>
                <a:cs typeface="Arial" pitchFamily="34" charset="0"/>
              </a:defRPr>
            </a:lvl2pPr>
            <a:lvl3pPr marL="1143000" indent="-228600">
              <a:defRPr sz="2400" b="1">
                <a:solidFill>
                  <a:srgbClr val="FF9900"/>
                </a:solidFill>
                <a:latin typeface="Times New Roman" pitchFamily="18" charset="0"/>
                <a:cs typeface="Arial" pitchFamily="34" charset="0"/>
              </a:defRPr>
            </a:lvl3pPr>
            <a:lvl4pPr marL="1600200" indent="-228600">
              <a:defRPr sz="2400" b="1">
                <a:solidFill>
                  <a:srgbClr val="FF9900"/>
                </a:solidFill>
                <a:latin typeface="Times New Roman" pitchFamily="18" charset="0"/>
                <a:cs typeface="Arial" pitchFamily="34" charset="0"/>
              </a:defRPr>
            </a:lvl4pPr>
            <a:lvl5pPr marL="2057400" indent="-228600">
              <a:defRPr sz="2400" b="1">
                <a:solidFill>
                  <a:srgbClr val="FF9900"/>
                </a:solidFill>
                <a:latin typeface="Times New Roman" pitchFamily="18" charset="0"/>
                <a:cs typeface="Arial" pitchFamily="34"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9pPr>
          </a:lstStyle>
          <a:p>
            <a:pPr algn="ctr">
              <a:spcBef>
                <a:spcPct val="0"/>
              </a:spcBef>
            </a:pPr>
            <a:r>
              <a:rPr lang="en-US" sz="3600" dirty="0">
                <a:solidFill>
                  <a:srgbClr val="000099"/>
                </a:solidFill>
                <a:latin typeface="Palatino Linotype" pitchFamily="18" charset="0"/>
                <a:ea typeface="Cambria Math" pitchFamily="18" charset="0"/>
                <a:cs typeface="+mj-cs"/>
              </a:rPr>
              <a:t>Prediction: What can we learn from correlation?</a:t>
            </a:r>
            <a:endParaRPr lang="en-US" altLang="zh-CN" sz="3600" dirty="0">
              <a:solidFill>
                <a:srgbClr val="000099"/>
              </a:solidFill>
              <a:latin typeface="Palatino Linotype" pitchFamily="18" charset="0"/>
              <a:ea typeface="Cambria Math" pitchFamily="18" charset="0"/>
              <a:cs typeface="+mj-cs"/>
            </a:endParaRPr>
          </a:p>
        </p:txBody>
      </p:sp>
      <p:sp>
        <p:nvSpPr>
          <p:cNvPr id="26629" name="Rectangle 6"/>
          <p:cNvSpPr>
            <a:spLocks noChangeArrowheads="1"/>
          </p:cNvSpPr>
          <p:nvPr/>
        </p:nvSpPr>
        <p:spPr bwMode="auto">
          <a:xfrm>
            <a:off x="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b="0"/>
          </a:p>
        </p:txBody>
      </p:sp>
      <p:sp>
        <p:nvSpPr>
          <p:cNvPr id="2" name="Slide Number Placeholder 1"/>
          <p:cNvSpPr>
            <a:spLocks noGrp="1"/>
          </p:cNvSpPr>
          <p:nvPr>
            <p:ph type="sldNum" sz="quarter" idx="12"/>
          </p:nvPr>
        </p:nvSpPr>
        <p:spPr/>
        <p:txBody>
          <a:bodyPr/>
          <a:lstStyle/>
          <a:p>
            <a:fld id="{DF27E78F-DC57-4B95-9828-43CFD7017385}" type="slidenum">
              <a:rPr lang="en-US" smtClean="0"/>
              <a:t>15</a:t>
            </a:fld>
            <a:endParaRPr lang="en-US"/>
          </a:p>
        </p:txBody>
      </p:sp>
    </p:spTree>
    <p:extLst>
      <p:ext uri="{BB962C8B-B14F-4D97-AF65-F5344CB8AC3E}">
        <p14:creationId xmlns:p14="http://schemas.microsoft.com/office/powerpoint/2010/main" val="328186949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8674" name="Rectangle 3"/>
              <p:cNvSpPr>
                <a:spLocks noGrp="1" noChangeArrowheads="1"/>
              </p:cNvSpPr>
              <p:nvPr>
                <p:ph type="body" idx="4294967295"/>
              </p:nvPr>
            </p:nvSpPr>
            <p:spPr>
              <a:xfrm>
                <a:off x="304800" y="1295400"/>
                <a:ext cx="8534400" cy="4495800"/>
              </a:xfrm>
            </p:spPr>
            <p:txBody>
              <a:bodyPr>
                <a:normAutofit/>
              </a:bodyPr>
              <a:lstStyle/>
              <a:p>
                <a:r>
                  <a:rPr lang="en-US" altLang="zh-CN" sz="2800" dirty="0">
                    <a:solidFill>
                      <a:srgbClr val="C00000"/>
                    </a:solidFill>
                    <a:latin typeface="Palatino Linotype" pitchFamily="18" charset="0"/>
                    <a:ea typeface="宋体" pitchFamily="2" charset="-122"/>
                  </a:rPr>
                  <a:t>X </a:t>
                </a:r>
                <a:r>
                  <a:rPr lang="en-US" altLang="zh-CN" sz="2800" dirty="0">
                    <a:latin typeface="Palatino Linotype" pitchFamily="18" charset="0"/>
                    <a:ea typeface="宋体" pitchFamily="2" charset="-122"/>
                  </a:rPr>
                  <a:t>is the </a:t>
                </a:r>
                <a:r>
                  <a:rPr lang="en-US" altLang="zh-CN" sz="2800" dirty="0">
                    <a:solidFill>
                      <a:srgbClr val="C00000"/>
                    </a:solidFill>
                    <a:latin typeface="Palatino Linotype" pitchFamily="18" charset="0"/>
                    <a:ea typeface="宋体" pitchFamily="2" charset="-122"/>
                  </a:rPr>
                  <a:t>independent</a:t>
                </a:r>
                <a:r>
                  <a:rPr lang="en-US" altLang="zh-CN" sz="2800" dirty="0">
                    <a:solidFill>
                      <a:schemeClr val="tx2"/>
                    </a:solidFill>
                    <a:latin typeface="Palatino Linotype" pitchFamily="18" charset="0"/>
                    <a:ea typeface="宋体" pitchFamily="2" charset="-122"/>
                  </a:rPr>
                  <a:t> </a:t>
                </a:r>
                <a:r>
                  <a:rPr lang="en-US" altLang="zh-CN" sz="2800" dirty="0">
                    <a:latin typeface="Palatino Linotype" pitchFamily="18" charset="0"/>
                    <a:ea typeface="宋体" pitchFamily="2" charset="-122"/>
                  </a:rPr>
                  <a:t>variable, the variable that we use to predict (a.k.a. the </a:t>
                </a:r>
                <a:r>
                  <a:rPr lang="en-US" altLang="zh-CN" sz="2800" dirty="0">
                    <a:solidFill>
                      <a:srgbClr val="C00000"/>
                    </a:solidFill>
                    <a:latin typeface="Palatino Linotype" pitchFamily="18" charset="0"/>
                    <a:ea typeface="宋体" pitchFamily="2" charset="-122"/>
                  </a:rPr>
                  <a:t>predictor </a:t>
                </a:r>
                <a:r>
                  <a:rPr lang="en-US" altLang="zh-CN" sz="2800" dirty="0">
                    <a:latin typeface="Palatino Linotype" pitchFamily="18" charset="0"/>
                    <a:ea typeface="宋体" pitchFamily="2" charset="-122"/>
                  </a:rPr>
                  <a:t>variable). </a:t>
                </a:r>
                <a:endParaRPr lang="en-US" altLang="zh-CN" sz="2800" dirty="0">
                  <a:solidFill>
                    <a:schemeClr val="tx2"/>
                  </a:solidFill>
                  <a:latin typeface="Palatino Linotype" pitchFamily="18" charset="0"/>
                  <a:ea typeface="宋体" pitchFamily="2" charset="-122"/>
                </a:endParaRPr>
              </a:p>
              <a:p>
                <a:r>
                  <a:rPr lang="en-US" altLang="zh-CN" sz="2800" dirty="0">
                    <a:solidFill>
                      <a:srgbClr val="C00000"/>
                    </a:solidFill>
                    <a:latin typeface="Palatino Linotype" pitchFamily="18" charset="0"/>
                    <a:ea typeface="宋体" pitchFamily="2" charset="-122"/>
                  </a:rPr>
                  <a:t>Y</a:t>
                </a:r>
                <a:r>
                  <a:rPr lang="en-US" altLang="zh-CN" sz="2800" dirty="0">
                    <a:solidFill>
                      <a:srgbClr val="DB4931"/>
                    </a:solidFill>
                    <a:latin typeface="Palatino Linotype" pitchFamily="18" charset="0"/>
                    <a:ea typeface="宋体" pitchFamily="2" charset="-122"/>
                  </a:rPr>
                  <a:t> </a:t>
                </a:r>
                <a:r>
                  <a:rPr lang="en-US" altLang="zh-CN" sz="2800" dirty="0">
                    <a:latin typeface="Palatino Linotype" pitchFamily="18" charset="0"/>
                    <a:ea typeface="宋体" pitchFamily="2" charset="-122"/>
                  </a:rPr>
                  <a:t>is the </a:t>
                </a:r>
                <a:r>
                  <a:rPr lang="en-US" altLang="zh-CN" sz="2800" dirty="0">
                    <a:solidFill>
                      <a:srgbClr val="C00000"/>
                    </a:solidFill>
                    <a:latin typeface="Palatino Linotype" pitchFamily="18" charset="0"/>
                    <a:ea typeface="宋体" pitchFamily="2" charset="-122"/>
                  </a:rPr>
                  <a:t>dependent </a:t>
                </a:r>
                <a:r>
                  <a:rPr lang="en-US" altLang="zh-CN" sz="2800" dirty="0">
                    <a:latin typeface="Palatino Linotype" pitchFamily="18" charset="0"/>
                    <a:ea typeface="宋体" pitchFamily="2" charset="-122"/>
                  </a:rPr>
                  <a:t>variable, the one we want to predict (a.k.a. the </a:t>
                </a:r>
                <a:r>
                  <a:rPr lang="en-US" altLang="zh-CN" sz="2800" dirty="0">
                    <a:solidFill>
                      <a:srgbClr val="C00000"/>
                    </a:solidFill>
                    <a:latin typeface="Palatino Linotype" pitchFamily="18" charset="0"/>
                    <a:ea typeface="宋体" pitchFamily="2" charset="-122"/>
                  </a:rPr>
                  <a:t>criterion</a:t>
                </a:r>
                <a:r>
                  <a:rPr lang="en-US" altLang="zh-CN" sz="2800" dirty="0">
                    <a:solidFill>
                      <a:schemeClr val="tx2"/>
                    </a:solidFill>
                    <a:latin typeface="Palatino Linotype" pitchFamily="18" charset="0"/>
                    <a:ea typeface="宋体" pitchFamily="2" charset="-122"/>
                  </a:rPr>
                  <a:t> </a:t>
                </a:r>
                <a:r>
                  <a:rPr lang="en-US" altLang="zh-CN" sz="2800" dirty="0">
                    <a:latin typeface="Palatino Linotype" pitchFamily="18" charset="0"/>
                    <a:ea typeface="宋体" pitchFamily="2" charset="-122"/>
                  </a:rPr>
                  <a:t>variable)—observed value</a:t>
                </a:r>
              </a:p>
              <a:p>
                <a:pPr>
                  <a:lnSpc>
                    <a:spcPct val="90000"/>
                  </a:lnSpc>
                </a:pPr>
                <a14:m>
                  <m:oMath xmlns:m="http://schemas.openxmlformats.org/officeDocument/2006/math">
                    <m:acc>
                      <m:accPr>
                        <m:chr m:val="̂"/>
                        <m:ctrlPr>
                          <a:rPr lang="en-US" altLang="zh-CN" sz="2800" i="1" dirty="0" smtClean="0">
                            <a:solidFill>
                              <a:srgbClr val="C00000"/>
                            </a:solidFill>
                            <a:latin typeface="Cambria Math" panose="02040503050406030204" pitchFamily="18" charset="0"/>
                            <a:ea typeface="宋体" pitchFamily="2" charset="-122"/>
                          </a:rPr>
                        </m:ctrlPr>
                      </m:accPr>
                      <m:e>
                        <m:r>
                          <a:rPr lang="en-US" altLang="zh-CN" sz="2800" b="0" i="1" dirty="0" smtClean="0">
                            <a:solidFill>
                              <a:srgbClr val="C00000"/>
                            </a:solidFill>
                            <a:latin typeface="Cambria Math"/>
                            <a:ea typeface="宋体" pitchFamily="2" charset="-122"/>
                          </a:rPr>
                          <m:t>𝑌</m:t>
                        </m:r>
                      </m:e>
                    </m:acc>
                    <m:r>
                      <a:rPr lang="en-US" altLang="zh-CN" sz="2800" b="0" i="1" dirty="0" smtClean="0">
                        <a:solidFill>
                          <a:srgbClr val="C00000"/>
                        </a:solidFill>
                        <a:latin typeface="Cambria Math"/>
                        <a:ea typeface="宋体" pitchFamily="2" charset="-122"/>
                      </a:rPr>
                      <m:t> </m:t>
                    </m:r>
                  </m:oMath>
                </a14:m>
                <a:r>
                  <a:rPr lang="en-US" altLang="zh-CN" sz="2800" dirty="0">
                    <a:latin typeface="Palatino Linotype" pitchFamily="18" charset="0"/>
                    <a:ea typeface="宋体" pitchFamily="2" charset="-122"/>
                  </a:rPr>
                  <a:t>is the </a:t>
                </a:r>
                <a:r>
                  <a:rPr lang="en-US" altLang="zh-CN" sz="2800" dirty="0">
                    <a:solidFill>
                      <a:srgbClr val="C00000"/>
                    </a:solidFill>
                    <a:latin typeface="Palatino Linotype" pitchFamily="18" charset="0"/>
                    <a:ea typeface="宋体" pitchFamily="2" charset="-122"/>
                  </a:rPr>
                  <a:t>predicted value </a:t>
                </a:r>
                <a:r>
                  <a:rPr lang="en-US" altLang="zh-CN" sz="2800" dirty="0">
                    <a:latin typeface="Palatino Linotype" pitchFamily="18" charset="0"/>
                    <a:ea typeface="宋体" pitchFamily="2" charset="-122"/>
                  </a:rPr>
                  <a:t>of Y; estimate of the mean on Y given a value of X</a:t>
                </a:r>
                <a:endParaRPr lang="en-US" altLang="zh-CN" sz="2800" dirty="0">
                  <a:solidFill>
                    <a:schemeClr val="tx2"/>
                  </a:solidFill>
                  <a:latin typeface="Palatino Linotype" pitchFamily="18" charset="0"/>
                  <a:ea typeface="宋体" pitchFamily="2" charset="-122"/>
                </a:endParaRPr>
              </a:p>
              <a:p>
                <a:pPr>
                  <a:lnSpc>
                    <a:spcPct val="90000"/>
                  </a:lnSpc>
                </a:pPr>
                <a:r>
                  <a:rPr lang="en-US" altLang="zh-CN" sz="2800" dirty="0">
                    <a:solidFill>
                      <a:srgbClr val="C00000"/>
                    </a:solidFill>
                    <a:latin typeface="Palatino Linotype" pitchFamily="18" charset="0"/>
                    <a:ea typeface="宋体" pitchFamily="2" charset="-122"/>
                  </a:rPr>
                  <a:t>Error</a:t>
                </a:r>
                <a:r>
                  <a:rPr lang="en-US" altLang="zh-CN" sz="2800" dirty="0">
                    <a:solidFill>
                      <a:schemeClr val="tx2"/>
                    </a:solidFill>
                    <a:latin typeface="Palatino Linotype" pitchFamily="18" charset="0"/>
                    <a:ea typeface="宋体" pitchFamily="2" charset="-122"/>
                  </a:rPr>
                  <a:t> </a:t>
                </a:r>
                <a:r>
                  <a:rPr lang="en-US" altLang="zh-CN" sz="2800" dirty="0">
                    <a:latin typeface="Palatino Linotype" pitchFamily="18" charset="0"/>
                    <a:ea typeface="宋体" pitchFamily="2" charset="-122"/>
                  </a:rPr>
                  <a:t>is the </a:t>
                </a:r>
                <a:r>
                  <a:rPr lang="en-US" altLang="zh-CN" sz="2800" dirty="0">
                    <a:solidFill>
                      <a:srgbClr val="C00000"/>
                    </a:solidFill>
                    <a:latin typeface="Palatino Linotype" pitchFamily="18" charset="0"/>
                    <a:ea typeface="宋体" pitchFamily="2" charset="-122"/>
                  </a:rPr>
                  <a:t>discrepancy</a:t>
                </a:r>
                <a:r>
                  <a:rPr lang="en-US" altLang="zh-CN" sz="2800" dirty="0">
                    <a:solidFill>
                      <a:schemeClr val="tx2"/>
                    </a:solidFill>
                    <a:latin typeface="Palatino Linotype" pitchFamily="18" charset="0"/>
                    <a:ea typeface="宋体" pitchFamily="2" charset="-122"/>
                  </a:rPr>
                  <a:t> </a:t>
                </a:r>
                <a:r>
                  <a:rPr lang="en-US" altLang="zh-CN" sz="2800" dirty="0">
                    <a:latin typeface="Palatino Linotype" pitchFamily="18" charset="0"/>
                    <a:ea typeface="宋体" pitchFamily="2" charset="-122"/>
                  </a:rPr>
                  <a:t>between observed and predicted values of Y.  Also called the </a:t>
                </a:r>
                <a:r>
                  <a:rPr lang="en-US" altLang="zh-CN" sz="2800" dirty="0">
                    <a:solidFill>
                      <a:srgbClr val="C00000"/>
                    </a:solidFill>
                    <a:latin typeface="Palatino Linotype" pitchFamily="18" charset="0"/>
                    <a:ea typeface="宋体" pitchFamily="2" charset="-122"/>
                  </a:rPr>
                  <a:t>“residual error” </a:t>
                </a:r>
                <a:r>
                  <a:rPr lang="en-US" altLang="zh-CN" sz="2800" dirty="0">
                    <a:latin typeface="Palatino Linotype" pitchFamily="18" charset="0"/>
                    <a:ea typeface="宋体" pitchFamily="2" charset="-122"/>
                  </a:rPr>
                  <a:t>or “residual”. It can be expressed as </a:t>
                </a:r>
                <a:r>
                  <a:rPr lang="en-US" altLang="zh-CN" sz="2800" i="1" dirty="0">
                    <a:solidFill>
                      <a:srgbClr val="C00000"/>
                    </a:solidFill>
                    <a:latin typeface="Palatino Linotype" pitchFamily="18" charset="0"/>
                    <a:ea typeface="宋体" pitchFamily="2" charset="-122"/>
                  </a:rPr>
                  <a:t>e= </a:t>
                </a:r>
                <a:r>
                  <a:rPr lang="en-US" altLang="zh-CN" sz="2800" i="1" dirty="0">
                    <a:solidFill>
                      <a:srgbClr val="C00000"/>
                    </a:solidFill>
                    <a:latin typeface="Cambria Math"/>
                    <a:ea typeface="宋体" pitchFamily="2" charset="-122"/>
                  </a:rPr>
                  <a:t>Y</a:t>
                </a:r>
                <a:r>
                  <a:rPr lang="en-US" altLang="zh-CN" sz="2800" i="1" dirty="0">
                    <a:solidFill>
                      <a:srgbClr val="C00000"/>
                    </a:solidFill>
                    <a:latin typeface="Palatino Linotype" pitchFamily="18" charset="0"/>
                    <a:ea typeface="宋体" pitchFamily="2" charset="-122"/>
                  </a:rPr>
                  <a:t>-</a:t>
                </a:r>
                <a:r>
                  <a:rPr lang="en-US" altLang="zh-CN" sz="2800" dirty="0">
                    <a:solidFill>
                      <a:srgbClr val="C00000"/>
                    </a:solidFill>
                    <a:ea typeface="宋体" pitchFamily="2" charset="-122"/>
                  </a:rPr>
                  <a:t> </a:t>
                </a:r>
                <a14:m>
                  <m:oMath xmlns:m="http://schemas.openxmlformats.org/officeDocument/2006/math">
                    <m:acc>
                      <m:accPr>
                        <m:chr m:val="̂"/>
                        <m:ctrlPr>
                          <a:rPr lang="en-US" altLang="zh-CN" sz="2800" i="1" dirty="0">
                            <a:solidFill>
                              <a:srgbClr val="C00000"/>
                            </a:solidFill>
                            <a:latin typeface="Cambria Math" panose="02040503050406030204" pitchFamily="18" charset="0"/>
                            <a:ea typeface="宋体" pitchFamily="2" charset="-122"/>
                          </a:rPr>
                        </m:ctrlPr>
                      </m:accPr>
                      <m:e>
                        <m:r>
                          <a:rPr lang="en-US" altLang="zh-CN" sz="2800" i="1" dirty="0">
                            <a:solidFill>
                              <a:srgbClr val="C00000"/>
                            </a:solidFill>
                            <a:latin typeface="Cambria Math"/>
                            <a:ea typeface="宋体" pitchFamily="2" charset="-122"/>
                          </a:rPr>
                          <m:t>𝑌</m:t>
                        </m:r>
                      </m:e>
                    </m:acc>
                  </m:oMath>
                </a14:m>
                <a:endParaRPr lang="en-US" altLang="zh-CN" sz="2800" i="1" dirty="0">
                  <a:solidFill>
                    <a:srgbClr val="C00000"/>
                  </a:solidFill>
                  <a:latin typeface="Palatino Linotype" pitchFamily="18" charset="0"/>
                  <a:ea typeface="宋体" pitchFamily="2" charset="-122"/>
                </a:endParaRPr>
              </a:p>
              <a:p>
                <a:endParaRPr lang="en-US" altLang="zh-CN" sz="2800" dirty="0">
                  <a:solidFill>
                    <a:srgbClr val="C00000"/>
                  </a:solidFill>
                  <a:latin typeface="Palatino Linotype" pitchFamily="18" charset="0"/>
                  <a:ea typeface="宋体" pitchFamily="2" charset="-122"/>
                </a:endParaRPr>
              </a:p>
            </p:txBody>
          </p:sp>
        </mc:Choice>
        <mc:Fallback xmlns="">
          <p:sp>
            <p:nvSpPr>
              <p:cNvPr id="28674" name="Rectangle 3"/>
              <p:cNvSpPr>
                <a:spLocks noGrp="1" noRot="1" noChangeAspect="1" noMove="1" noResize="1" noEditPoints="1" noAdjustHandles="1" noChangeArrowheads="1" noChangeShapeType="1" noTextEdit="1"/>
              </p:cNvSpPr>
              <p:nvPr>
                <p:ph type="body" idx="4294967295"/>
              </p:nvPr>
            </p:nvSpPr>
            <p:spPr>
              <a:xfrm>
                <a:off x="304800" y="1295400"/>
                <a:ext cx="8534400" cy="4495800"/>
              </a:xfrm>
              <a:blipFill rotWithShape="1">
                <a:blip r:embed="rId3"/>
                <a:stretch>
                  <a:fillRect l="-1214" t="-1493" r="-857" b="-2171"/>
                </a:stretch>
              </a:blipFill>
            </p:spPr>
            <p:txBody>
              <a:bodyPr/>
              <a:lstStyle/>
              <a:p>
                <a:r>
                  <a:rPr lang="en-US">
                    <a:noFill/>
                  </a:rPr>
                  <a:t> </a:t>
                </a:r>
              </a:p>
            </p:txBody>
          </p:sp>
        </mc:Fallback>
      </mc:AlternateContent>
      <p:sp>
        <p:nvSpPr>
          <p:cNvPr id="28676" name="Text Box 4"/>
          <p:cNvSpPr txBox="1">
            <a:spLocks noChangeArrowheads="1"/>
          </p:cNvSpPr>
          <p:nvPr/>
        </p:nvSpPr>
        <p:spPr bwMode="auto">
          <a:xfrm>
            <a:off x="178201" y="381000"/>
            <a:ext cx="8382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pitchFamily="34" charset="0"/>
              </a:defRPr>
            </a:lvl1pPr>
            <a:lvl2pPr marL="742950" indent="-285750">
              <a:defRPr sz="2400" b="1">
                <a:solidFill>
                  <a:srgbClr val="FF9900"/>
                </a:solidFill>
                <a:latin typeface="Times New Roman" pitchFamily="18" charset="0"/>
                <a:cs typeface="Arial" pitchFamily="34" charset="0"/>
              </a:defRPr>
            </a:lvl2pPr>
            <a:lvl3pPr marL="1143000" indent="-228600">
              <a:defRPr sz="2400" b="1">
                <a:solidFill>
                  <a:srgbClr val="FF9900"/>
                </a:solidFill>
                <a:latin typeface="Times New Roman" pitchFamily="18" charset="0"/>
                <a:cs typeface="Arial" pitchFamily="34" charset="0"/>
              </a:defRPr>
            </a:lvl3pPr>
            <a:lvl4pPr marL="1600200" indent="-228600">
              <a:defRPr sz="2400" b="1">
                <a:solidFill>
                  <a:srgbClr val="FF9900"/>
                </a:solidFill>
                <a:latin typeface="Times New Roman" pitchFamily="18" charset="0"/>
                <a:cs typeface="Arial" pitchFamily="34" charset="0"/>
              </a:defRPr>
            </a:lvl4pPr>
            <a:lvl5pPr marL="2057400" indent="-228600">
              <a:defRPr sz="2400" b="1">
                <a:solidFill>
                  <a:srgbClr val="FF9900"/>
                </a:solidFill>
                <a:latin typeface="Times New Roman" pitchFamily="18" charset="0"/>
                <a:cs typeface="Arial" pitchFamily="34"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9pPr>
          </a:lstStyle>
          <a:p>
            <a:pPr algn="ctr">
              <a:spcBef>
                <a:spcPct val="50000"/>
              </a:spcBef>
            </a:pPr>
            <a:r>
              <a:rPr lang="en-US" altLang="zh-CN" sz="3600" dirty="0">
                <a:solidFill>
                  <a:srgbClr val="000099"/>
                </a:solidFill>
                <a:latin typeface="Palatino Linotype" pitchFamily="18" charset="0"/>
                <a:ea typeface="Cambria Math" pitchFamily="18" charset="0"/>
                <a:cs typeface="+mj-cs"/>
              </a:rPr>
              <a:t>Definitions</a:t>
            </a:r>
          </a:p>
        </p:txBody>
      </p:sp>
      <p:sp>
        <p:nvSpPr>
          <p:cNvPr id="28677" name="Rectangle 6"/>
          <p:cNvSpPr>
            <a:spLocks noChangeArrowheads="1"/>
          </p:cNvSpPr>
          <p:nvPr/>
        </p:nvSpPr>
        <p:spPr bwMode="auto">
          <a:xfrm>
            <a:off x="0" y="311574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b="0">
              <a:latin typeface="Palatino Linotype" pitchFamily="18" charset="0"/>
            </a:endParaRPr>
          </a:p>
        </p:txBody>
      </p:sp>
      <p:sp>
        <p:nvSpPr>
          <p:cNvPr id="2" name="Slide Number Placeholder 1"/>
          <p:cNvSpPr>
            <a:spLocks noGrp="1"/>
          </p:cNvSpPr>
          <p:nvPr>
            <p:ph type="sldNum" sz="quarter" idx="12"/>
          </p:nvPr>
        </p:nvSpPr>
        <p:spPr/>
        <p:txBody>
          <a:bodyPr/>
          <a:lstStyle/>
          <a:p>
            <a:fld id="{DF27E78F-DC57-4B95-9828-43CFD7017385}" type="slidenum">
              <a:rPr lang="en-US" smtClean="0"/>
              <a:t>16</a:t>
            </a:fld>
            <a:endParaRPr lang="en-US"/>
          </a:p>
        </p:txBody>
      </p:sp>
    </p:spTree>
    <p:extLst>
      <p:ext uri="{BB962C8B-B14F-4D97-AF65-F5344CB8AC3E}">
        <p14:creationId xmlns:p14="http://schemas.microsoft.com/office/powerpoint/2010/main" val="2024754975"/>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51906" name="Rectangle 3"/>
              <p:cNvSpPr>
                <a:spLocks noGrp="1" noChangeArrowheads="1"/>
              </p:cNvSpPr>
              <p:nvPr>
                <p:ph type="body" idx="4294967295"/>
              </p:nvPr>
            </p:nvSpPr>
            <p:spPr>
              <a:xfrm>
                <a:off x="304800" y="1143000"/>
                <a:ext cx="8534400" cy="5029200"/>
              </a:xfrm>
            </p:spPr>
            <p:txBody>
              <a:bodyPr/>
              <a:lstStyle/>
              <a:p>
                <a:r>
                  <a:rPr lang="en-US" altLang="zh-CN" sz="2800" dirty="0">
                    <a:latin typeface="Palatino Linotype" pitchFamily="18" charset="0"/>
                    <a:ea typeface="宋体" pitchFamily="2" charset="-122"/>
                  </a:rPr>
                  <a:t>The regression model is:</a:t>
                </a:r>
              </a:p>
              <a:p>
                <a:endParaRPr lang="en-US" altLang="zh-CN" sz="2800" dirty="0">
                  <a:solidFill>
                    <a:schemeClr val="tx2"/>
                  </a:solidFill>
                  <a:latin typeface="Palatino Linotype" pitchFamily="18" charset="0"/>
                  <a:ea typeface="宋体" pitchFamily="2" charset="-122"/>
                </a:endParaRPr>
              </a:p>
              <a:p>
                <a:pPr>
                  <a:spcBef>
                    <a:spcPct val="0"/>
                  </a:spcBef>
                  <a:buFont typeface="Wingdings 3" pitchFamily="18" charset="2"/>
                  <a:buNone/>
                </a:pPr>
                <a:r>
                  <a:rPr lang="en-US" altLang="zh-CN" sz="2800" dirty="0">
                    <a:latin typeface="Palatino Linotype" pitchFamily="18" charset="0"/>
                    <a:ea typeface="宋体" pitchFamily="2" charset="-122"/>
                  </a:rPr>
                  <a:t>where,</a:t>
                </a:r>
                <a:r>
                  <a:rPr lang="en-US" altLang="zh-CN" sz="2800" dirty="0">
                    <a:solidFill>
                      <a:schemeClr val="tx2"/>
                    </a:solidFill>
                    <a:latin typeface="Palatino Linotype" pitchFamily="18" charset="0"/>
                    <a:ea typeface="宋体" pitchFamily="2" charset="-122"/>
                  </a:rPr>
                  <a:t> </a:t>
                </a:r>
                <a14:m>
                  <m:oMath xmlns:m="http://schemas.openxmlformats.org/officeDocument/2006/math">
                    <m:r>
                      <a:rPr lang="en-US" altLang="zh-CN" sz="2800" i="1" smtClean="0">
                        <a:solidFill>
                          <a:schemeClr val="tx1"/>
                        </a:solidFill>
                        <a:latin typeface="Cambria Math"/>
                        <a:ea typeface="宋体" pitchFamily="2" charset="-122"/>
                      </a:rPr>
                      <m:t>𝑏</m:t>
                    </m:r>
                  </m:oMath>
                </a14:m>
                <a:r>
                  <a:rPr lang="en-US" altLang="zh-CN" sz="2800" dirty="0">
                    <a:latin typeface="Palatino Linotype" pitchFamily="18" charset="0"/>
                    <a:ea typeface="宋体" pitchFamily="2" charset="-122"/>
                  </a:rPr>
                  <a:t> is the </a:t>
                </a:r>
                <a:r>
                  <a:rPr lang="en-US" altLang="zh-CN" sz="2800" dirty="0">
                    <a:solidFill>
                      <a:srgbClr val="C00000"/>
                    </a:solidFill>
                    <a:latin typeface="Palatino Linotype" pitchFamily="18" charset="0"/>
                    <a:ea typeface="宋体" pitchFamily="2" charset="-122"/>
                  </a:rPr>
                  <a:t>slope</a:t>
                </a:r>
                <a:r>
                  <a:rPr lang="en-US" altLang="zh-CN" sz="2800" dirty="0">
                    <a:latin typeface="Palatino Linotype" pitchFamily="18" charset="0"/>
                    <a:ea typeface="宋体" pitchFamily="2" charset="-122"/>
                  </a:rPr>
                  <a:t>. It indicates the </a:t>
                </a:r>
                <a:r>
                  <a:rPr lang="en-US" altLang="zh-CN" sz="2800" u="sng" dirty="0">
                    <a:latin typeface="Palatino Linotype" pitchFamily="18" charset="0"/>
                    <a:ea typeface="宋体" pitchFamily="2" charset="-122"/>
                  </a:rPr>
                  <a:t>direction and steepness of the regression line</a:t>
                </a:r>
                <a:r>
                  <a:rPr lang="en-US" altLang="zh-CN" sz="2800" dirty="0">
                    <a:latin typeface="Palatino Linotype" pitchFamily="18" charset="0"/>
                    <a:ea typeface="宋体" pitchFamily="2" charset="-122"/>
                  </a:rPr>
                  <a:t>. The slope is the number of units that the predicted value of Y (indicated by </a:t>
                </a:r>
                <a14:m>
                  <m:oMath xmlns:m="http://schemas.openxmlformats.org/officeDocument/2006/math">
                    <m:acc>
                      <m:accPr>
                        <m:chr m:val="̂"/>
                        <m:ctrlPr>
                          <a:rPr lang="en-US" altLang="zh-CN" sz="2800" i="1" dirty="0" smtClean="0">
                            <a:solidFill>
                              <a:schemeClr val="tx1"/>
                            </a:solidFill>
                            <a:latin typeface="Cambria Math" panose="02040503050406030204" pitchFamily="18" charset="0"/>
                            <a:ea typeface="宋体" pitchFamily="2" charset="-122"/>
                          </a:rPr>
                        </m:ctrlPr>
                      </m:accPr>
                      <m:e>
                        <m:r>
                          <a:rPr lang="en-US" altLang="zh-CN" sz="2800" i="1" dirty="0">
                            <a:solidFill>
                              <a:schemeClr val="tx1"/>
                            </a:solidFill>
                            <a:latin typeface="Cambria Math"/>
                            <a:ea typeface="宋体" pitchFamily="2" charset="-122"/>
                          </a:rPr>
                          <m:t>𝑌</m:t>
                        </m:r>
                      </m:e>
                    </m:acc>
                  </m:oMath>
                </a14:m>
                <a:r>
                  <a:rPr lang="en-US" altLang="zh-CN" sz="2800" dirty="0">
                    <a:latin typeface="Palatino Linotype" pitchFamily="18" charset="0"/>
                    <a:ea typeface="宋体" pitchFamily="2" charset="-122"/>
                  </a:rPr>
                  <a:t>) changes when X changes by 1 unit</a:t>
                </a:r>
              </a:p>
              <a:p>
                <a:pPr>
                  <a:spcBef>
                    <a:spcPct val="0"/>
                  </a:spcBef>
                  <a:buFont typeface="Wingdings 3" pitchFamily="18" charset="2"/>
                  <a:buNone/>
                </a:pPr>
                <a:endParaRPr lang="en-US" altLang="zh-CN" sz="2800" dirty="0">
                  <a:solidFill>
                    <a:schemeClr val="tx2"/>
                  </a:solidFill>
                  <a:latin typeface="Palatino Linotype" pitchFamily="18" charset="0"/>
                  <a:ea typeface="宋体" pitchFamily="2" charset="-122"/>
                </a:endParaRPr>
              </a:p>
              <a:p>
                <a:pPr>
                  <a:spcBef>
                    <a:spcPct val="0"/>
                  </a:spcBef>
                  <a:buFont typeface="Wingdings 3" pitchFamily="18" charset="2"/>
                  <a:buNone/>
                </a:pPr>
                <a14:m>
                  <m:oMath xmlns:m="http://schemas.openxmlformats.org/officeDocument/2006/math">
                    <m:r>
                      <a:rPr lang="en-US" altLang="zh-CN" sz="2800" b="0" i="1" smtClean="0">
                        <a:solidFill>
                          <a:schemeClr val="tx1"/>
                        </a:solidFill>
                        <a:latin typeface="Cambria Math"/>
                        <a:ea typeface="宋体" pitchFamily="2" charset="-122"/>
                      </a:rPr>
                      <m:t>𝑎</m:t>
                    </m:r>
                  </m:oMath>
                </a14:m>
                <a:r>
                  <a:rPr lang="en-US" altLang="zh-CN" sz="2800" dirty="0">
                    <a:solidFill>
                      <a:srgbClr val="C00000"/>
                    </a:solidFill>
                    <a:latin typeface="Palatino Linotype" pitchFamily="18" charset="0"/>
                    <a:ea typeface="宋体" pitchFamily="2" charset="-122"/>
                  </a:rPr>
                  <a:t> </a:t>
                </a:r>
                <a:r>
                  <a:rPr lang="en-US" altLang="zh-CN" sz="2800" dirty="0">
                    <a:latin typeface="Palatino Linotype" pitchFamily="18" charset="0"/>
                    <a:ea typeface="宋体" pitchFamily="2" charset="-122"/>
                  </a:rPr>
                  <a:t>is the </a:t>
                </a:r>
                <a:r>
                  <a:rPr lang="en-US" altLang="zh-CN" sz="2800" dirty="0">
                    <a:solidFill>
                      <a:srgbClr val="C00000"/>
                    </a:solidFill>
                    <a:latin typeface="Palatino Linotype" pitchFamily="18" charset="0"/>
                    <a:ea typeface="宋体" pitchFamily="2" charset="-122"/>
                  </a:rPr>
                  <a:t>intercept</a:t>
                </a:r>
                <a:r>
                  <a:rPr lang="en-US" altLang="zh-CN" sz="2800" dirty="0">
                    <a:latin typeface="Palatino Linotype" pitchFamily="18" charset="0"/>
                    <a:ea typeface="宋体" pitchFamily="2" charset="-122"/>
                  </a:rPr>
                  <a:t>.  It is the </a:t>
                </a:r>
                <a:r>
                  <a:rPr lang="en-US" altLang="zh-CN" sz="2800" u="sng" dirty="0">
                    <a:latin typeface="Palatino Linotype" pitchFamily="18" charset="0"/>
                    <a:ea typeface="宋体" pitchFamily="2" charset="-122"/>
                  </a:rPr>
                  <a:t>predicted value of Y when X = 0</a:t>
                </a:r>
                <a:r>
                  <a:rPr lang="en-US" altLang="zh-CN" sz="2800" dirty="0">
                    <a:latin typeface="Palatino Linotype" pitchFamily="18" charset="0"/>
                    <a:ea typeface="宋体" pitchFamily="2" charset="-122"/>
                  </a:rPr>
                  <a:t>.  </a:t>
                </a:r>
              </a:p>
              <a:p>
                <a:pPr>
                  <a:spcBef>
                    <a:spcPct val="0"/>
                  </a:spcBef>
                  <a:buFont typeface="Wingdings 3" pitchFamily="18" charset="2"/>
                  <a:buNone/>
                </a:pPr>
                <a:endParaRPr lang="en-US" altLang="zh-CN" sz="2800" dirty="0">
                  <a:solidFill>
                    <a:schemeClr val="tx2"/>
                  </a:solidFill>
                  <a:latin typeface="Palatino Linotype" pitchFamily="18" charset="0"/>
                  <a:ea typeface="宋体" pitchFamily="2" charset="-122"/>
                </a:endParaRPr>
              </a:p>
            </p:txBody>
          </p:sp>
        </mc:Choice>
        <mc:Fallback xmlns="">
          <p:sp>
            <p:nvSpPr>
              <p:cNvPr id="251906" name="Rectangle 3"/>
              <p:cNvSpPr>
                <a:spLocks noGrp="1" noRot="1" noChangeAspect="1" noMove="1" noResize="1" noEditPoints="1" noAdjustHandles="1" noChangeArrowheads="1" noChangeShapeType="1" noTextEdit="1"/>
              </p:cNvSpPr>
              <p:nvPr>
                <p:ph type="body" idx="4294967295"/>
              </p:nvPr>
            </p:nvSpPr>
            <p:spPr>
              <a:xfrm>
                <a:off x="304800" y="1143000"/>
                <a:ext cx="8534400" cy="5029200"/>
              </a:xfrm>
              <a:blipFill rotWithShape="1">
                <a:blip r:embed="rId4"/>
                <a:stretch>
                  <a:fillRect l="-1429" t="-1333" r="-1500"/>
                </a:stretch>
              </a:blipFill>
            </p:spPr>
            <p:txBody>
              <a:bodyPr/>
              <a:lstStyle/>
              <a:p>
                <a:r>
                  <a:rPr lang="en-US">
                    <a:noFill/>
                  </a:rPr>
                  <a:t> </a:t>
                </a:r>
              </a:p>
            </p:txBody>
          </p:sp>
        </mc:Fallback>
      </mc:AlternateContent>
      <p:sp>
        <p:nvSpPr>
          <p:cNvPr id="2053" name="Text Box 4"/>
          <p:cNvSpPr txBox="1">
            <a:spLocks noChangeArrowheads="1"/>
          </p:cNvSpPr>
          <p:nvPr/>
        </p:nvSpPr>
        <p:spPr bwMode="auto">
          <a:xfrm>
            <a:off x="228600" y="304800"/>
            <a:ext cx="8382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pitchFamily="34" charset="0"/>
              </a:defRPr>
            </a:lvl1pPr>
            <a:lvl2pPr marL="742950" indent="-285750">
              <a:defRPr sz="2400" b="1">
                <a:solidFill>
                  <a:srgbClr val="FF9900"/>
                </a:solidFill>
                <a:latin typeface="Times New Roman" pitchFamily="18" charset="0"/>
                <a:cs typeface="Arial" pitchFamily="34" charset="0"/>
              </a:defRPr>
            </a:lvl2pPr>
            <a:lvl3pPr marL="1143000" indent="-228600">
              <a:defRPr sz="2400" b="1">
                <a:solidFill>
                  <a:srgbClr val="FF9900"/>
                </a:solidFill>
                <a:latin typeface="Times New Roman" pitchFamily="18" charset="0"/>
                <a:cs typeface="Arial" pitchFamily="34" charset="0"/>
              </a:defRPr>
            </a:lvl3pPr>
            <a:lvl4pPr marL="1600200" indent="-228600">
              <a:defRPr sz="2400" b="1">
                <a:solidFill>
                  <a:srgbClr val="FF9900"/>
                </a:solidFill>
                <a:latin typeface="Times New Roman" pitchFamily="18" charset="0"/>
                <a:cs typeface="Arial" pitchFamily="34" charset="0"/>
              </a:defRPr>
            </a:lvl4pPr>
            <a:lvl5pPr marL="2057400" indent="-228600">
              <a:defRPr sz="2400" b="1">
                <a:solidFill>
                  <a:srgbClr val="FF9900"/>
                </a:solidFill>
                <a:latin typeface="Times New Roman" pitchFamily="18" charset="0"/>
                <a:cs typeface="Arial" pitchFamily="34"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9pPr>
          </a:lstStyle>
          <a:p>
            <a:pPr algn="ctr">
              <a:spcBef>
                <a:spcPct val="50000"/>
              </a:spcBef>
            </a:pPr>
            <a:r>
              <a:rPr lang="en-US" altLang="zh-CN" sz="3600" dirty="0">
                <a:solidFill>
                  <a:srgbClr val="000099"/>
                </a:solidFill>
                <a:latin typeface="Palatino Linotype" pitchFamily="18" charset="0"/>
                <a:ea typeface="Cambria Math" pitchFamily="18" charset="0"/>
                <a:cs typeface="+mj-cs"/>
              </a:rPr>
              <a:t>Defining the Regression Equation</a:t>
            </a:r>
          </a:p>
        </p:txBody>
      </p:sp>
      <p:sp>
        <p:nvSpPr>
          <p:cNvPr id="2054" name="Rectangle 6"/>
          <p:cNvSpPr>
            <a:spLocks noChangeArrowheads="1"/>
          </p:cNvSpPr>
          <p:nvPr/>
        </p:nvSpPr>
        <p:spPr bwMode="auto">
          <a:xfrm>
            <a:off x="0" y="311574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b="0">
              <a:latin typeface="Palatino Linotype" pitchFamily="18" charset="0"/>
            </a:endParaRPr>
          </a:p>
        </p:txBody>
      </p:sp>
      <p:sp>
        <p:nvSpPr>
          <p:cNvPr id="2055" name="Rectangle 7"/>
          <p:cNvSpPr>
            <a:spLocks noChangeArrowheads="1"/>
          </p:cNvSpPr>
          <p:nvPr/>
        </p:nvSpPr>
        <p:spPr bwMode="auto">
          <a:xfrm>
            <a:off x="0" y="309669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3" name="Slide Number Placeholder 2"/>
          <p:cNvSpPr>
            <a:spLocks noGrp="1"/>
          </p:cNvSpPr>
          <p:nvPr>
            <p:ph type="sldNum" sz="quarter" idx="12"/>
          </p:nvPr>
        </p:nvSpPr>
        <p:spPr/>
        <p:txBody>
          <a:bodyPr/>
          <a:lstStyle/>
          <a:p>
            <a:fld id="{DF27E78F-DC57-4B95-9828-43CFD7017385}" type="slidenum">
              <a:rPr lang="en-US" smtClean="0"/>
              <a:t>17</a:t>
            </a:fld>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3087340767"/>
              </p:ext>
            </p:extLst>
          </p:nvPr>
        </p:nvGraphicFramePr>
        <p:xfrm>
          <a:off x="4876800" y="1143000"/>
          <a:ext cx="2514600" cy="587829"/>
        </p:xfrm>
        <a:graphic>
          <a:graphicData uri="http://schemas.openxmlformats.org/presentationml/2006/ole">
            <mc:AlternateContent xmlns:mc="http://schemas.openxmlformats.org/markup-compatibility/2006">
              <mc:Choice xmlns:v="urn:schemas-microsoft-com:vml" Requires="v">
                <p:oleObj spid="_x0000_s57397" name="Equation" r:id="rId5" imgW="977760" imgH="228600" progId="Equation.DSMT4">
                  <p:embed/>
                </p:oleObj>
              </mc:Choice>
              <mc:Fallback>
                <p:oleObj name="Equation" r:id="rId5" imgW="977760" imgH="228600" progId="Equation.DSMT4">
                  <p:embed/>
                  <p:pic>
                    <p:nvPicPr>
                      <p:cNvPr id="0" name=""/>
                      <p:cNvPicPr/>
                      <p:nvPr/>
                    </p:nvPicPr>
                    <p:blipFill>
                      <a:blip r:embed="rId6"/>
                      <a:stretch>
                        <a:fillRect/>
                      </a:stretch>
                    </p:blipFill>
                    <p:spPr>
                      <a:xfrm>
                        <a:off x="4876800" y="1143000"/>
                        <a:ext cx="2514600" cy="587829"/>
                      </a:xfrm>
                      <a:prstGeom prst="rect">
                        <a:avLst/>
                      </a:prstGeom>
                    </p:spPr>
                  </p:pic>
                </p:oleObj>
              </mc:Fallback>
            </mc:AlternateContent>
          </a:graphicData>
        </a:graphic>
      </p:graphicFrame>
    </p:spTree>
    <p:extLst>
      <p:ext uri="{BB962C8B-B14F-4D97-AF65-F5344CB8AC3E}">
        <p14:creationId xmlns:p14="http://schemas.microsoft.com/office/powerpoint/2010/main" val="386267660"/>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1676400" y="1219200"/>
            <a:ext cx="5489806" cy="5481637"/>
          </a:xfrm>
          <a:prstGeom prst="rect">
            <a:avLst/>
          </a:prstGeom>
          <a:noFill/>
          <a:ln w="9525">
            <a:noFill/>
            <a:miter lim="800000"/>
            <a:headEnd/>
            <a:tailEnd/>
          </a:ln>
          <a:effectLst/>
        </p:spPr>
      </p:pic>
      <p:sp>
        <p:nvSpPr>
          <p:cNvPr id="5" name="TextBox 4"/>
          <p:cNvSpPr txBox="1"/>
          <p:nvPr/>
        </p:nvSpPr>
        <p:spPr>
          <a:xfrm>
            <a:off x="762000" y="457200"/>
            <a:ext cx="7620000" cy="646331"/>
          </a:xfrm>
          <a:prstGeom prst="rect">
            <a:avLst/>
          </a:prstGeom>
          <a:noFill/>
        </p:spPr>
        <p:txBody>
          <a:bodyPr wrap="square" rtlCol="0">
            <a:spAutoFit/>
          </a:bodyPr>
          <a:lstStyle/>
          <a:p>
            <a:pPr algn="ctr">
              <a:spcBef>
                <a:spcPct val="50000"/>
              </a:spcBef>
            </a:pPr>
            <a:r>
              <a:rPr lang="en-US" sz="3600" b="1" dirty="0">
                <a:solidFill>
                  <a:srgbClr val="000099"/>
                </a:solidFill>
                <a:latin typeface="Palatino Linotype" pitchFamily="18" charset="0"/>
                <a:ea typeface="Cambria Math" pitchFamily="18" charset="0"/>
                <a:cs typeface="+mj-cs"/>
              </a:rPr>
              <a:t>Illustration of Regression Line</a:t>
            </a:r>
          </a:p>
        </p:txBody>
      </p:sp>
      <p:sp>
        <p:nvSpPr>
          <p:cNvPr id="2" name="Slide Number Placeholder 1"/>
          <p:cNvSpPr>
            <a:spLocks noGrp="1"/>
          </p:cNvSpPr>
          <p:nvPr>
            <p:ph type="sldNum" sz="quarter" idx="12"/>
          </p:nvPr>
        </p:nvSpPr>
        <p:spPr/>
        <p:txBody>
          <a:bodyPr/>
          <a:lstStyle/>
          <a:p>
            <a:fld id="{DF27E78F-DC57-4B95-9828-43CFD7017385}" type="slidenum">
              <a:rPr lang="en-US" smtClean="0"/>
              <a:t>18</a:t>
            </a:fld>
            <a:endParaRPr lang="en-US"/>
          </a:p>
        </p:txBody>
      </p:sp>
    </p:spTree>
    <p:extLst>
      <p:ext uri="{BB962C8B-B14F-4D97-AF65-F5344CB8AC3E}">
        <p14:creationId xmlns:p14="http://schemas.microsoft.com/office/powerpoint/2010/main" val="34517385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51906" name="Rectangle 3"/>
              <p:cNvSpPr>
                <a:spLocks noGrp="1" noChangeArrowheads="1"/>
              </p:cNvSpPr>
              <p:nvPr>
                <p:ph type="body" idx="4294967295"/>
              </p:nvPr>
            </p:nvSpPr>
            <p:spPr>
              <a:xfrm>
                <a:off x="304800" y="1143000"/>
                <a:ext cx="8534400" cy="5029200"/>
              </a:xfrm>
            </p:spPr>
            <p:txBody>
              <a:bodyPr/>
              <a:lstStyle/>
              <a:p>
                <a14:m>
                  <m:oMath xmlns:m="http://schemas.openxmlformats.org/officeDocument/2006/math">
                    <m:sSub>
                      <m:sSubPr>
                        <m:ctrlPr>
                          <a:rPr lang="en-US" altLang="zh-CN" sz="2800" i="1" smtClean="0">
                            <a:solidFill>
                              <a:schemeClr val="tx1"/>
                            </a:solidFill>
                            <a:latin typeface="Cambria Math" panose="02040503050406030204" pitchFamily="18" charset="0"/>
                            <a:ea typeface="宋体" pitchFamily="2" charset="-122"/>
                          </a:rPr>
                        </m:ctrlPr>
                      </m:sSubPr>
                      <m:e>
                        <m:r>
                          <m:rPr>
                            <m:sty m:val="p"/>
                          </m:rPr>
                          <a:rPr lang="el-GR" altLang="zh-CN" sz="2800" i="1" smtClean="0">
                            <a:solidFill>
                              <a:schemeClr val="tx1"/>
                            </a:solidFill>
                            <a:latin typeface="Cambria Math"/>
                            <a:ea typeface="宋体" pitchFamily="2" charset="-122"/>
                          </a:rPr>
                          <m:t>ε</m:t>
                        </m:r>
                      </m:e>
                      <m:sub>
                        <m:r>
                          <a:rPr lang="en-US" altLang="zh-CN" sz="2800" b="0" i="1" smtClean="0">
                            <a:solidFill>
                              <a:schemeClr val="tx1"/>
                            </a:solidFill>
                            <a:latin typeface="Cambria Math"/>
                            <a:ea typeface="宋体" pitchFamily="2" charset="-122"/>
                          </a:rPr>
                          <m:t>𝑖</m:t>
                        </m:r>
                      </m:sub>
                    </m:sSub>
                  </m:oMath>
                </a14:m>
                <a:r>
                  <a:rPr lang="en-US" altLang="zh-CN" sz="2800" dirty="0">
                    <a:solidFill>
                      <a:schemeClr val="tx1"/>
                    </a:solidFill>
                    <a:latin typeface="Palatino Linotype" pitchFamily="18" charset="0"/>
                    <a:ea typeface="宋体" pitchFamily="2" charset="-122"/>
                  </a:rPr>
                  <a:t>  is the error of prediction or </a:t>
                </a:r>
                <a:r>
                  <a:rPr lang="en-US" altLang="zh-CN" sz="2800" dirty="0">
                    <a:solidFill>
                      <a:srgbClr val="FF0000"/>
                    </a:solidFill>
                    <a:latin typeface="Palatino Linotype" pitchFamily="18" charset="0"/>
                    <a:ea typeface="宋体" pitchFamily="2" charset="-122"/>
                  </a:rPr>
                  <a:t>residual</a:t>
                </a:r>
                <a:r>
                  <a:rPr lang="en-US" altLang="zh-CN" sz="2800" dirty="0">
                    <a:solidFill>
                      <a:schemeClr val="tx1"/>
                    </a:solidFill>
                    <a:latin typeface="Palatino Linotype" pitchFamily="18" charset="0"/>
                    <a:ea typeface="宋体" pitchFamily="2" charset="-122"/>
                  </a:rPr>
                  <a:t> for the </a:t>
                </a:r>
                <a:r>
                  <a:rPr lang="en-US" altLang="zh-CN" sz="2800" i="1" dirty="0" err="1">
                    <a:solidFill>
                      <a:schemeClr val="tx1"/>
                    </a:solidFill>
                    <a:latin typeface="Palatino Linotype" pitchFamily="18" charset="0"/>
                    <a:ea typeface="宋体" pitchFamily="2" charset="-122"/>
                  </a:rPr>
                  <a:t>i</a:t>
                </a:r>
                <a:r>
                  <a:rPr lang="en-US" altLang="zh-CN" sz="2800" dirty="0" err="1">
                    <a:solidFill>
                      <a:schemeClr val="tx1"/>
                    </a:solidFill>
                    <a:latin typeface="Palatino Linotype" pitchFamily="18" charset="0"/>
                    <a:ea typeface="宋体" pitchFamily="2" charset="-122"/>
                  </a:rPr>
                  <a:t>th</a:t>
                </a:r>
                <a:r>
                  <a:rPr lang="en-US" altLang="zh-CN" sz="2800" dirty="0">
                    <a:solidFill>
                      <a:schemeClr val="tx1"/>
                    </a:solidFill>
                    <a:latin typeface="Palatino Linotype" pitchFamily="18" charset="0"/>
                    <a:ea typeface="宋体" pitchFamily="2" charset="-122"/>
                  </a:rPr>
                  <a:t> subject. Each subject will have an error of prediction,</a:t>
                </a:r>
              </a:p>
              <a:p>
                <a:endParaRPr lang="en-US" altLang="zh-CN" sz="2800" dirty="0">
                  <a:latin typeface="Palatino Linotype" pitchFamily="18" charset="0"/>
                  <a:ea typeface="宋体" pitchFamily="2" charset="-122"/>
                </a:endParaRPr>
              </a:p>
              <a:p>
                <a:endParaRPr lang="en-US" altLang="zh-CN" sz="2800" dirty="0">
                  <a:solidFill>
                    <a:schemeClr val="tx1"/>
                  </a:solidFill>
                  <a:latin typeface="Palatino Linotype" pitchFamily="18" charset="0"/>
                  <a:ea typeface="宋体" pitchFamily="2" charset="-122"/>
                </a:endParaRPr>
              </a:p>
              <a:p>
                <a:endParaRPr lang="en-US" altLang="zh-CN" sz="2800" dirty="0">
                  <a:latin typeface="Palatino Linotype" pitchFamily="18" charset="0"/>
                  <a:ea typeface="宋体" pitchFamily="2" charset="-122"/>
                </a:endParaRPr>
              </a:p>
              <a:p>
                <a:pPr lvl="1"/>
                <a:r>
                  <a:rPr lang="en-US" altLang="zh-CN" sz="2400" dirty="0">
                    <a:solidFill>
                      <a:schemeClr val="tx1"/>
                    </a:solidFill>
                    <a:latin typeface="Palatino Linotype" pitchFamily="18" charset="0"/>
                    <a:ea typeface="宋体" pitchFamily="2" charset="-122"/>
                  </a:rPr>
                  <a:t>By assumption, the mean of residuals is equal to 0.</a:t>
                </a:r>
              </a:p>
            </p:txBody>
          </p:sp>
        </mc:Choice>
        <mc:Fallback xmlns="">
          <p:sp>
            <p:nvSpPr>
              <p:cNvPr id="251906" name="Rectangle 3"/>
              <p:cNvSpPr>
                <a:spLocks noGrp="1" noRot="1" noChangeAspect="1" noMove="1" noResize="1" noEditPoints="1" noAdjustHandles="1" noChangeArrowheads="1" noChangeShapeType="1" noTextEdit="1"/>
              </p:cNvSpPr>
              <p:nvPr>
                <p:ph type="body" idx="4294967295"/>
              </p:nvPr>
            </p:nvSpPr>
            <p:spPr>
              <a:xfrm>
                <a:off x="304800" y="1143000"/>
                <a:ext cx="8534400" cy="5029200"/>
              </a:xfrm>
              <a:blipFill rotWithShape="1">
                <a:blip r:embed="rId4"/>
                <a:stretch>
                  <a:fillRect t="-1212"/>
                </a:stretch>
              </a:blipFill>
            </p:spPr>
            <p:txBody>
              <a:bodyPr/>
              <a:lstStyle/>
              <a:p>
                <a:r>
                  <a:rPr lang="en-US">
                    <a:noFill/>
                  </a:rPr>
                  <a:t> </a:t>
                </a:r>
              </a:p>
            </p:txBody>
          </p:sp>
        </mc:Fallback>
      </mc:AlternateContent>
      <p:sp>
        <p:nvSpPr>
          <p:cNvPr id="2053" name="Text Box 4"/>
          <p:cNvSpPr txBox="1">
            <a:spLocks noChangeArrowheads="1"/>
          </p:cNvSpPr>
          <p:nvPr/>
        </p:nvSpPr>
        <p:spPr bwMode="auto">
          <a:xfrm>
            <a:off x="228600" y="304800"/>
            <a:ext cx="8382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pitchFamily="34" charset="0"/>
              </a:defRPr>
            </a:lvl1pPr>
            <a:lvl2pPr marL="742950" indent="-285750">
              <a:defRPr sz="2400" b="1">
                <a:solidFill>
                  <a:srgbClr val="FF9900"/>
                </a:solidFill>
                <a:latin typeface="Times New Roman" pitchFamily="18" charset="0"/>
                <a:cs typeface="Arial" pitchFamily="34" charset="0"/>
              </a:defRPr>
            </a:lvl2pPr>
            <a:lvl3pPr marL="1143000" indent="-228600">
              <a:defRPr sz="2400" b="1">
                <a:solidFill>
                  <a:srgbClr val="FF9900"/>
                </a:solidFill>
                <a:latin typeface="Times New Roman" pitchFamily="18" charset="0"/>
                <a:cs typeface="Arial" pitchFamily="34" charset="0"/>
              </a:defRPr>
            </a:lvl3pPr>
            <a:lvl4pPr marL="1600200" indent="-228600">
              <a:defRPr sz="2400" b="1">
                <a:solidFill>
                  <a:srgbClr val="FF9900"/>
                </a:solidFill>
                <a:latin typeface="Times New Roman" pitchFamily="18" charset="0"/>
                <a:cs typeface="Arial" pitchFamily="34" charset="0"/>
              </a:defRPr>
            </a:lvl4pPr>
            <a:lvl5pPr marL="2057400" indent="-228600">
              <a:defRPr sz="2400" b="1">
                <a:solidFill>
                  <a:srgbClr val="FF9900"/>
                </a:solidFill>
                <a:latin typeface="Times New Roman" pitchFamily="18" charset="0"/>
                <a:cs typeface="Arial" pitchFamily="34"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9pPr>
          </a:lstStyle>
          <a:p>
            <a:pPr algn="ctr">
              <a:spcBef>
                <a:spcPct val="50000"/>
              </a:spcBef>
            </a:pPr>
            <a:r>
              <a:rPr lang="en-US" altLang="zh-CN" sz="3600" dirty="0">
                <a:solidFill>
                  <a:srgbClr val="000099"/>
                </a:solidFill>
                <a:latin typeface="Palatino Linotype" pitchFamily="18" charset="0"/>
                <a:ea typeface="Cambria Math" pitchFamily="18" charset="0"/>
                <a:cs typeface="+mj-cs"/>
              </a:rPr>
              <a:t>Defining the Regression Equation</a:t>
            </a:r>
          </a:p>
        </p:txBody>
      </p:sp>
      <p:sp>
        <p:nvSpPr>
          <p:cNvPr id="2054" name="Rectangle 6"/>
          <p:cNvSpPr>
            <a:spLocks noChangeArrowheads="1"/>
          </p:cNvSpPr>
          <p:nvPr/>
        </p:nvSpPr>
        <p:spPr bwMode="auto">
          <a:xfrm>
            <a:off x="0" y="311574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b="0">
              <a:latin typeface="Palatino Linotype" pitchFamily="18" charset="0"/>
            </a:endParaRPr>
          </a:p>
        </p:txBody>
      </p:sp>
      <p:sp>
        <p:nvSpPr>
          <p:cNvPr id="2055" name="Rectangle 7"/>
          <p:cNvSpPr>
            <a:spLocks noChangeArrowheads="1"/>
          </p:cNvSpPr>
          <p:nvPr/>
        </p:nvSpPr>
        <p:spPr bwMode="auto">
          <a:xfrm>
            <a:off x="0" y="309669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2" name="Slide Number Placeholder 1"/>
          <p:cNvSpPr>
            <a:spLocks noGrp="1"/>
          </p:cNvSpPr>
          <p:nvPr>
            <p:ph type="sldNum" sz="quarter" idx="12"/>
          </p:nvPr>
        </p:nvSpPr>
        <p:spPr/>
        <p:txBody>
          <a:bodyPr/>
          <a:lstStyle/>
          <a:p>
            <a:fld id="{DF27E78F-DC57-4B95-9828-43CFD7017385}" type="slidenum">
              <a:rPr lang="en-US" smtClean="0"/>
              <a:t>19</a:t>
            </a:fld>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932030231"/>
              </p:ext>
            </p:extLst>
          </p:nvPr>
        </p:nvGraphicFramePr>
        <p:xfrm>
          <a:off x="2438400" y="2773363"/>
          <a:ext cx="2286000" cy="896471"/>
        </p:xfrm>
        <a:graphic>
          <a:graphicData uri="http://schemas.openxmlformats.org/presentationml/2006/ole">
            <mc:AlternateContent xmlns:mc="http://schemas.openxmlformats.org/markup-compatibility/2006">
              <mc:Choice xmlns:v="urn:schemas-microsoft-com:vml" Requires="v">
                <p:oleObj spid="_x0000_s58422" name="Equation" r:id="rId5" imgW="647640" imgH="253800" progId="Equation.DSMT4">
                  <p:embed/>
                </p:oleObj>
              </mc:Choice>
              <mc:Fallback>
                <p:oleObj name="Equation" r:id="rId5" imgW="647640" imgH="253800" progId="Equation.DSMT4">
                  <p:embed/>
                  <p:pic>
                    <p:nvPicPr>
                      <p:cNvPr id="0" name=""/>
                      <p:cNvPicPr/>
                      <p:nvPr/>
                    </p:nvPicPr>
                    <p:blipFill>
                      <a:blip r:embed="rId6"/>
                      <a:stretch>
                        <a:fillRect/>
                      </a:stretch>
                    </p:blipFill>
                    <p:spPr>
                      <a:xfrm>
                        <a:off x="2438400" y="2773363"/>
                        <a:ext cx="2286000" cy="896471"/>
                      </a:xfrm>
                      <a:prstGeom prst="rect">
                        <a:avLst/>
                      </a:prstGeom>
                    </p:spPr>
                  </p:pic>
                </p:oleObj>
              </mc:Fallback>
            </mc:AlternateContent>
          </a:graphicData>
        </a:graphic>
      </p:graphicFrame>
    </p:spTree>
    <p:extLst>
      <p:ext uri="{BB962C8B-B14F-4D97-AF65-F5344CB8AC3E}">
        <p14:creationId xmlns:p14="http://schemas.microsoft.com/office/powerpoint/2010/main" val="70845555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type="body" idx="4294967295"/>
          </p:nvPr>
        </p:nvSpPr>
        <p:spPr>
          <a:xfrm>
            <a:off x="228599" y="1371600"/>
            <a:ext cx="8620125" cy="5181600"/>
          </a:xfrm>
        </p:spPr>
        <p:txBody>
          <a:bodyPr>
            <a:normAutofit/>
          </a:bodyPr>
          <a:lstStyle/>
          <a:p>
            <a:r>
              <a:rPr lang="en-US" sz="2800" dirty="0">
                <a:latin typeface="Palatino Linotype" pitchFamily="18" charset="0"/>
              </a:rPr>
              <a:t>Many research questions involve determining the relationship between two quantitative variables. For example,</a:t>
            </a:r>
          </a:p>
          <a:p>
            <a:pPr lvl="1"/>
            <a:r>
              <a:rPr lang="en-US" sz="2800" dirty="0">
                <a:latin typeface="Palatino Linotype" pitchFamily="18" charset="0"/>
              </a:rPr>
              <a:t>Frequency of exercise &amp; Blood pressure</a:t>
            </a:r>
            <a:endParaRPr lang="en-US" sz="2800" b="1" dirty="0">
              <a:latin typeface="Palatino Linotype" pitchFamily="18" charset="0"/>
            </a:endParaRPr>
          </a:p>
          <a:p>
            <a:pPr lvl="1"/>
            <a:r>
              <a:rPr lang="en-US" sz="2800" dirty="0">
                <a:latin typeface="Palatino Linotype" pitchFamily="18" charset="0"/>
              </a:rPr>
              <a:t>Number of friends &amp; Life satisfaction</a:t>
            </a:r>
            <a:endParaRPr lang="en-US" sz="2800" b="1" dirty="0">
              <a:latin typeface="Palatino Linotype" pitchFamily="18" charset="0"/>
            </a:endParaRPr>
          </a:p>
          <a:p>
            <a:pPr lvl="1"/>
            <a:r>
              <a:rPr lang="en-US" sz="2800" dirty="0">
                <a:latin typeface="Palatino Linotype" pitchFamily="18" charset="0"/>
              </a:rPr>
              <a:t>High-school GPA &amp; College GPA</a:t>
            </a:r>
            <a:endParaRPr lang="en-US" sz="2800" b="1" dirty="0">
              <a:latin typeface="Palatino Linotype" pitchFamily="18" charset="0"/>
            </a:endParaRPr>
          </a:p>
          <a:p>
            <a:pPr lvl="1"/>
            <a:r>
              <a:rPr lang="en-US" sz="2800" dirty="0">
                <a:latin typeface="Palatino Linotype" pitchFamily="18" charset="0"/>
              </a:rPr>
              <a:t>Hours of sleep per night &amp; Daily caffeine intake</a:t>
            </a:r>
          </a:p>
          <a:p>
            <a:pPr lvl="1"/>
            <a:endParaRPr lang="en-US" sz="2800" dirty="0">
              <a:latin typeface="Palatino Linotype" pitchFamily="18" charset="0"/>
            </a:endParaRPr>
          </a:p>
        </p:txBody>
      </p:sp>
      <p:sp>
        <p:nvSpPr>
          <p:cNvPr id="24580" name="Text Box 4"/>
          <p:cNvSpPr txBox="1">
            <a:spLocks noChangeArrowheads="1"/>
          </p:cNvSpPr>
          <p:nvPr/>
        </p:nvSpPr>
        <p:spPr bwMode="auto">
          <a:xfrm>
            <a:off x="466725" y="495300"/>
            <a:ext cx="8382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pitchFamily="34" charset="0"/>
              </a:defRPr>
            </a:lvl1pPr>
            <a:lvl2pPr marL="742950" indent="-285750">
              <a:defRPr sz="2400" b="1">
                <a:solidFill>
                  <a:srgbClr val="FF9900"/>
                </a:solidFill>
                <a:latin typeface="Times New Roman" pitchFamily="18" charset="0"/>
                <a:cs typeface="Arial" pitchFamily="34" charset="0"/>
              </a:defRPr>
            </a:lvl2pPr>
            <a:lvl3pPr marL="1143000" indent="-228600">
              <a:defRPr sz="2400" b="1">
                <a:solidFill>
                  <a:srgbClr val="FF9900"/>
                </a:solidFill>
                <a:latin typeface="Times New Roman" pitchFamily="18" charset="0"/>
                <a:cs typeface="Arial" pitchFamily="34" charset="0"/>
              </a:defRPr>
            </a:lvl3pPr>
            <a:lvl4pPr marL="1600200" indent="-228600">
              <a:defRPr sz="2400" b="1">
                <a:solidFill>
                  <a:srgbClr val="FF9900"/>
                </a:solidFill>
                <a:latin typeface="Times New Roman" pitchFamily="18" charset="0"/>
                <a:cs typeface="Arial" pitchFamily="34" charset="0"/>
              </a:defRPr>
            </a:lvl4pPr>
            <a:lvl5pPr marL="2057400" indent="-228600">
              <a:defRPr sz="2400" b="1">
                <a:solidFill>
                  <a:srgbClr val="FF9900"/>
                </a:solidFill>
                <a:latin typeface="Times New Roman" pitchFamily="18" charset="0"/>
                <a:cs typeface="Arial" pitchFamily="34"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9pPr>
          </a:lstStyle>
          <a:p>
            <a:pPr algn="ctr">
              <a:spcBef>
                <a:spcPct val="0"/>
              </a:spcBef>
            </a:pPr>
            <a:r>
              <a:rPr lang="en-US" sz="4000" dirty="0">
                <a:solidFill>
                  <a:srgbClr val="000099"/>
                </a:solidFill>
                <a:latin typeface="Palatino Linotype" pitchFamily="18" charset="0"/>
                <a:ea typeface="Cambria Math" pitchFamily="18" charset="0"/>
                <a:cs typeface="+mj-cs"/>
              </a:rPr>
              <a:t>Research Questions</a:t>
            </a:r>
          </a:p>
        </p:txBody>
      </p:sp>
      <p:sp>
        <p:nvSpPr>
          <p:cNvPr id="24581" name="Rectangle 6"/>
          <p:cNvSpPr>
            <a:spLocks noChangeArrowheads="1"/>
          </p:cNvSpPr>
          <p:nvPr/>
        </p:nvSpPr>
        <p:spPr bwMode="auto">
          <a:xfrm>
            <a:off x="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b="0" dirty="0"/>
          </a:p>
        </p:txBody>
      </p:sp>
      <p:sp>
        <p:nvSpPr>
          <p:cNvPr id="2" name="Slide Number Placeholder 1"/>
          <p:cNvSpPr>
            <a:spLocks noGrp="1"/>
          </p:cNvSpPr>
          <p:nvPr>
            <p:ph type="sldNum" sz="quarter" idx="12"/>
          </p:nvPr>
        </p:nvSpPr>
        <p:spPr/>
        <p:txBody>
          <a:bodyPr/>
          <a:lstStyle/>
          <a:p>
            <a:fld id="{DF27E78F-DC57-4B95-9828-43CFD7017385}" type="slidenum">
              <a:rPr lang="en-US" smtClean="0"/>
              <a:t>2</a:t>
            </a:fld>
            <a:endParaRPr lang="en-US"/>
          </a:p>
        </p:txBody>
      </p:sp>
    </p:spTree>
    <p:extLst>
      <p:ext uri="{BB962C8B-B14F-4D97-AF65-F5344CB8AC3E}">
        <p14:creationId xmlns:p14="http://schemas.microsoft.com/office/powerpoint/2010/main" val="212912517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Text Box 2"/>
          <p:cNvSpPr txBox="1">
            <a:spLocks noChangeArrowheads="1"/>
          </p:cNvSpPr>
          <p:nvPr/>
        </p:nvSpPr>
        <p:spPr bwMode="auto">
          <a:xfrm>
            <a:off x="609600" y="251460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3200">
                <a:solidFill>
                  <a:schemeClr val="tx1"/>
                </a:solidFill>
                <a:latin typeface="Times New Roman" pitchFamily="18" charset="0"/>
                <a:ea typeface="MS PGothic" pitchFamily="34" charset="-128"/>
              </a:defRPr>
            </a:lvl1pPr>
            <a:lvl2pPr marL="742950" indent="-285750" eaLnBrk="0" hangingPunct="0">
              <a:defRPr sz="3200">
                <a:solidFill>
                  <a:schemeClr val="tx1"/>
                </a:solidFill>
                <a:latin typeface="Times New Roman" pitchFamily="18" charset="0"/>
                <a:ea typeface="MS PGothic" pitchFamily="34" charset="-128"/>
              </a:defRPr>
            </a:lvl2pPr>
            <a:lvl3pPr marL="1143000" indent="-228600" eaLnBrk="0" hangingPunct="0">
              <a:defRPr sz="3200">
                <a:solidFill>
                  <a:schemeClr val="tx1"/>
                </a:solidFill>
                <a:latin typeface="Times New Roman" pitchFamily="18" charset="0"/>
                <a:ea typeface="MS PGothic" pitchFamily="34" charset="-128"/>
              </a:defRPr>
            </a:lvl3pPr>
            <a:lvl4pPr marL="1600200" indent="-228600" eaLnBrk="0" hangingPunct="0">
              <a:defRPr sz="3200">
                <a:solidFill>
                  <a:schemeClr val="tx1"/>
                </a:solidFill>
                <a:latin typeface="Times New Roman" pitchFamily="18" charset="0"/>
                <a:ea typeface="MS PGothic" pitchFamily="34" charset="-128"/>
              </a:defRPr>
            </a:lvl4pPr>
            <a:lvl5pPr marL="2057400" indent="-228600" eaLnBrk="0" hangingPunct="0">
              <a:defRPr sz="3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3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3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3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3200">
                <a:solidFill>
                  <a:schemeClr val="tx1"/>
                </a:solidFill>
                <a:latin typeface="Times New Roman" pitchFamily="18" charset="0"/>
                <a:ea typeface="MS PGothic" pitchFamily="34" charset="-128"/>
              </a:defRPr>
            </a:lvl9pPr>
          </a:lstStyle>
          <a:p>
            <a:endParaRPr lang="en-US" sz="2400">
              <a:latin typeface="Palatino Linotype" pitchFamily="18" charset="0"/>
            </a:endParaRPr>
          </a:p>
        </p:txBody>
      </p:sp>
      <p:sp>
        <p:nvSpPr>
          <p:cNvPr id="420867" name="Line 3"/>
          <p:cNvSpPr>
            <a:spLocks noChangeShapeType="1"/>
          </p:cNvSpPr>
          <p:nvPr/>
        </p:nvSpPr>
        <p:spPr bwMode="auto">
          <a:xfrm>
            <a:off x="3508375" y="2778125"/>
            <a:ext cx="0" cy="198120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Palatino Linotype" pitchFamily="18" charset="0"/>
              <a:ea typeface="ＭＳ Ｐゴシック" charset="0"/>
            </a:endParaRPr>
          </a:p>
        </p:txBody>
      </p:sp>
      <p:sp>
        <p:nvSpPr>
          <p:cNvPr id="420868" name="Line 4"/>
          <p:cNvSpPr>
            <a:spLocks noChangeShapeType="1"/>
          </p:cNvSpPr>
          <p:nvPr/>
        </p:nvSpPr>
        <p:spPr bwMode="auto">
          <a:xfrm>
            <a:off x="2898775" y="4378325"/>
            <a:ext cx="28194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Palatino Linotype" pitchFamily="18" charset="0"/>
              <a:ea typeface="ＭＳ Ｐゴシック" charset="0"/>
            </a:endParaRPr>
          </a:p>
        </p:txBody>
      </p:sp>
      <p:sp>
        <p:nvSpPr>
          <p:cNvPr id="420869" name="Line 5"/>
          <p:cNvSpPr>
            <a:spLocks noChangeShapeType="1"/>
          </p:cNvSpPr>
          <p:nvPr/>
        </p:nvSpPr>
        <p:spPr bwMode="auto">
          <a:xfrm flipV="1">
            <a:off x="2974975" y="2549525"/>
            <a:ext cx="4343400" cy="1524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Palatino Linotype" pitchFamily="18" charset="0"/>
              <a:ea typeface="ＭＳ Ｐゴシック" charset="0"/>
            </a:endParaRPr>
          </a:p>
        </p:txBody>
      </p:sp>
      <p:sp>
        <p:nvSpPr>
          <p:cNvPr id="420870" name="Text Box 6"/>
          <p:cNvSpPr txBox="1">
            <a:spLocks noChangeArrowheads="1"/>
          </p:cNvSpPr>
          <p:nvPr/>
        </p:nvSpPr>
        <p:spPr bwMode="auto">
          <a:xfrm>
            <a:off x="3505200" y="3810000"/>
            <a:ext cx="77457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2400">
                <a:solidFill>
                  <a:srgbClr val="FF0000"/>
                </a:solidFill>
                <a:latin typeface="Palatino Linotype" pitchFamily="18" charset="0"/>
                <a:ea typeface="ＭＳ Ｐゴシック" charset="0"/>
              </a:rPr>
              <a:t>(0,a)</a:t>
            </a:r>
          </a:p>
        </p:txBody>
      </p:sp>
      <p:sp>
        <p:nvSpPr>
          <p:cNvPr id="420871" name="Line 7"/>
          <p:cNvSpPr>
            <a:spLocks noChangeShapeType="1"/>
          </p:cNvSpPr>
          <p:nvPr/>
        </p:nvSpPr>
        <p:spPr bwMode="auto">
          <a:xfrm>
            <a:off x="4498975" y="3540125"/>
            <a:ext cx="91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Palatino Linotype" pitchFamily="18" charset="0"/>
              <a:ea typeface="ＭＳ Ｐゴシック" charset="0"/>
            </a:endParaRPr>
          </a:p>
        </p:txBody>
      </p:sp>
      <p:sp>
        <p:nvSpPr>
          <p:cNvPr id="420872" name="Line 8"/>
          <p:cNvSpPr>
            <a:spLocks noChangeShapeType="1"/>
          </p:cNvSpPr>
          <p:nvPr/>
        </p:nvSpPr>
        <p:spPr bwMode="auto">
          <a:xfrm flipV="1">
            <a:off x="5413375" y="323532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Palatino Linotype" pitchFamily="18" charset="0"/>
              <a:ea typeface="ＭＳ Ｐゴシック" charset="0"/>
            </a:endParaRPr>
          </a:p>
        </p:txBody>
      </p:sp>
      <p:sp>
        <p:nvSpPr>
          <p:cNvPr id="420873" name="Text Box 9"/>
          <p:cNvSpPr txBox="1">
            <a:spLocks noChangeArrowheads="1"/>
          </p:cNvSpPr>
          <p:nvPr/>
        </p:nvSpPr>
        <p:spPr bwMode="auto">
          <a:xfrm>
            <a:off x="5473700" y="3124200"/>
            <a:ext cx="3545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2400">
                <a:latin typeface="Palatino Linotype" pitchFamily="18" charset="0"/>
                <a:ea typeface="ＭＳ Ｐゴシック" charset="0"/>
              </a:rPr>
              <a:t>b</a:t>
            </a:r>
          </a:p>
        </p:txBody>
      </p:sp>
      <p:sp>
        <p:nvSpPr>
          <p:cNvPr id="420874" name="Line 10"/>
          <p:cNvSpPr>
            <a:spLocks noChangeShapeType="1"/>
          </p:cNvSpPr>
          <p:nvPr/>
        </p:nvSpPr>
        <p:spPr bwMode="auto">
          <a:xfrm>
            <a:off x="2136775" y="2778125"/>
            <a:ext cx="12954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Palatino Linotype" pitchFamily="18" charset="0"/>
              <a:ea typeface="ＭＳ Ｐゴシック" charset="0"/>
            </a:endParaRPr>
          </a:p>
        </p:txBody>
      </p:sp>
      <p:sp>
        <p:nvSpPr>
          <p:cNvPr id="420875" name="Line 11"/>
          <p:cNvSpPr>
            <a:spLocks noChangeShapeType="1"/>
          </p:cNvSpPr>
          <p:nvPr/>
        </p:nvSpPr>
        <p:spPr bwMode="auto">
          <a:xfrm>
            <a:off x="4956175" y="2244725"/>
            <a:ext cx="381000" cy="1143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Palatino Linotype" pitchFamily="18" charset="0"/>
              <a:ea typeface="ＭＳ Ｐゴシック" charset="0"/>
            </a:endParaRPr>
          </a:p>
        </p:txBody>
      </p:sp>
      <p:sp>
        <p:nvSpPr>
          <p:cNvPr id="420876" name="Text Box 12"/>
          <p:cNvSpPr txBox="1">
            <a:spLocks noChangeArrowheads="1"/>
          </p:cNvSpPr>
          <p:nvPr/>
        </p:nvSpPr>
        <p:spPr bwMode="auto">
          <a:xfrm>
            <a:off x="1435100" y="2133600"/>
            <a:ext cx="14077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2400">
                <a:latin typeface="Palatino Linotype" pitchFamily="18" charset="0"/>
                <a:ea typeface="ＭＳ Ｐゴシック" charset="0"/>
              </a:rPr>
              <a:t>Intercept</a:t>
            </a:r>
          </a:p>
        </p:txBody>
      </p:sp>
      <p:sp>
        <p:nvSpPr>
          <p:cNvPr id="420877" name="Text Box 13"/>
          <p:cNvSpPr txBox="1">
            <a:spLocks noChangeArrowheads="1"/>
          </p:cNvSpPr>
          <p:nvPr/>
        </p:nvSpPr>
        <p:spPr bwMode="auto">
          <a:xfrm>
            <a:off x="4635500" y="1752600"/>
            <a:ext cx="9364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2400">
                <a:latin typeface="Palatino Linotype" pitchFamily="18" charset="0"/>
                <a:ea typeface="ＭＳ Ｐゴシック" charset="0"/>
              </a:rPr>
              <a:t>Slope</a:t>
            </a:r>
          </a:p>
        </p:txBody>
      </p:sp>
      <p:sp>
        <p:nvSpPr>
          <p:cNvPr id="420878" name="Text Box 14"/>
          <p:cNvSpPr txBox="1">
            <a:spLocks noChangeArrowheads="1"/>
          </p:cNvSpPr>
          <p:nvPr/>
        </p:nvSpPr>
        <p:spPr bwMode="auto">
          <a:xfrm>
            <a:off x="6694488" y="2744788"/>
            <a:ext cx="86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2400">
                <a:latin typeface="Palatino Linotype" pitchFamily="18" charset="0"/>
                <a:ea typeface="ＭＳ Ｐゴシック" charset="0"/>
              </a:rPr>
              <a:t>bX+a</a:t>
            </a:r>
          </a:p>
        </p:txBody>
      </p:sp>
      <p:sp>
        <p:nvSpPr>
          <p:cNvPr id="420879" name="Text Box 15"/>
          <p:cNvSpPr txBox="1">
            <a:spLocks noChangeArrowheads="1"/>
          </p:cNvSpPr>
          <p:nvPr/>
        </p:nvSpPr>
        <p:spPr bwMode="auto">
          <a:xfrm>
            <a:off x="5930900" y="4114800"/>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2400">
                <a:latin typeface="Palatino Linotype" pitchFamily="18" charset="0"/>
                <a:ea typeface="ＭＳ Ｐゴシック" charset="0"/>
              </a:rPr>
              <a:t>X</a:t>
            </a:r>
          </a:p>
        </p:txBody>
      </p:sp>
      <p:sp>
        <p:nvSpPr>
          <p:cNvPr id="420880" name="Rectangle 16"/>
          <p:cNvSpPr>
            <a:spLocks noChangeArrowheads="1"/>
          </p:cNvSpPr>
          <p:nvPr/>
        </p:nvSpPr>
        <p:spPr bwMode="auto">
          <a:xfrm>
            <a:off x="304800" y="395288"/>
            <a:ext cx="8458200" cy="900112"/>
          </a:xfrm>
          <a:prstGeom prst="rect">
            <a:avLst/>
          </a:prstGeom>
          <a:solidFill>
            <a:srgbClr val="FFCC66"/>
          </a:solidFill>
          <a:ln w="285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sz="3200" b="1" dirty="0">
                <a:latin typeface="Palatino Linotype" pitchFamily="18" charset="0"/>
                <a:ea typeface="ＭＳ Ｐゴシック" charset="0"/>
              </a:rPr>
              <a:t>(Simple) Linear Function </a:t>
            </a:r>
            <a:r>
              <a:rPr lang="en-US" sz="3200" dirty="0">
                <a:latin typeface="Palatino Linotype" pitchFamily="18" charset="0"/>
                <a:ea typeface="ＭＳ Ｐゴシック" charset="0"/>
              </a:rPr>
              <a:t>Y=</a:t>
            </a:r>
            <a:r>
              <a:rPr lang="en-US" sz="3200" dirty="0" err="1">
                <a:latin typeface="Palatino Linotype" pitchFamily="18" charset="0"/>
                <a:ea typeface="ＭＳ Ｐゴシック" charset="0"/>
              </a:rPr>
              <a:t>a+bX</a:t>
            </a:r>
            <a:endParaRPr lang="en-US" sz="3200" dirty="0">
              <a:latin typeface="Palatino Linotype" pitchFamily="18" charset="0"/>
              <a:ea typeface="ＭＳ Ｐゴシック" charset="0"/>
            </a:endParaRPr>
          </a:p>
        </p:txBody>
      </p:sp>
      <p:sp>
        <p:nvSpPr>
          <p:cNvPr id="420881" name="Text Box 17"/>
          <p:cNvSpPr txBox="1">
            <a:spLocks noChangeArrowheads="1"/>
          </p:cNvSpPr>
          <p:nvPr/>
        </p:nvSpPr>
        <p:spPr bwMode="auto">
          <a:xfrm>
            <a:off x="148271" y="5213350"/>
            <a:ext cx="8687122" cy="830997"/>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2400">
                <a:latin typeface="Palatino Linotype" pitchFamily="18" charset="0"/>
                <a:ea typeface="ＭＳ Ｐゴシック" charset="0"/>
              </a:rPr>
              <a:t>We are interested in this to model the relationship between an </a:t>
            </a:r>
          </a:p>
          <a:p>
            <a:pPr algn="ctr">
              <a:defRPr/>
            </a:pPr>
            <a:r>
              <a:rPr lang="en-US" sz="2400">
                <a:latin typeface="Palatino Linotype" pitchFamily="18" charset="0"/>
                <a:ea typeface="ＭＳ Ｐゴシック" charset="0"/>
              </a:rPr>
              <a:t>independent variable X and a dependent variable Y</a:t>
            </a:r>
          </a:p>
        </p:txBody>
      </p:sp>
      <p:sp>
        <p:nvSpPr>
          <p:cNvPr id="420882" name="Oval 18"/>
          <p:cNvSpPr>
            <a:spLocks noChangeArrowheads="1"/>
          </p:cNvSpPr>
          <p:nvPr/>
        </p:nvSpPr>
        <p:spPr bwMode="auto">
          <a:xfrm>
            <a:off x="3429000" y="3810000"/>
            <a:ext cx="152400" cy="152400"/>
          </a:xfrm>
          <a:prstGeom prst="ellipse">
            <a:avLst/>
          </a:prstGeom>
          <a:solidFill>
            <a:srgbClr val="FF0000"/>
          </a:solidFill>
          <a:ln w="9525">
            <a:solidFill>
              <a:srgbClr val="FF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Palatino Linotype" pitchFamily="18" charset="0"/>
            </a:endParaRPr>
          </a:p>
        </p:txBody>
      </p:sp>
      <p:sp>
        <p:nvSpPr>
          <p:cNvPr id="420883" name="Text Box 19"/>
          <p:cNvSpPr txBox="1">
            <a:spLocks noChangeArrowheads="1"/>
          </p:cNvSpPr>
          <p:nvPr/>
        </p:nvSpPr>
        <p:spPr bwMode="auto">
          <a:xfrm>
            <a:off x="2971800" y="2438400"/>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2400">
                <a:latin typeface="Palatino Linotype" pitchFamily="18" charset="0"/>
                <a:ea typeface="ＭＳ Ｐゴシック" charset="0"/>
              </a:rPr>
              <a:t>Y</a:t>
            </a:r>
          </a:p>
        </p:txBody>
      </p:sp>
      <p:sp>
        <p:nvSpPr>
          <p:cNvPr id="2" name="Slide Number Placeholder 1"/>
          <p:cNvSpPr>
            <a:spLocks noGrp="1"/>
          </p:cNvSpPr>
          <p:nvPr>
            <p:ph type="sldNum" sz="quarter" idx="12"/>
          </p:nvPr>
        </p:nvSpPr>
        <p:spPr/>
        <p:txBody>
          <a:bodyPr/>
          <a:lstStyle/>
          <a:p>
            <a:fld id="{DF27E78F-DC57-4B95-9828-43CFD7017385}" type="slidenum">
              <a:rPr lang="en-US" smtClean="0"/>
              <a:t>20</a:t>
            </a:fld>
            <a:endParaRPr lang="en-US"/>
          </a:p>
        </p:txBody>
      </p:sp>
    </p:spTree>
    <p:extLst>
      <p:ext uri="{BB962C8B-B14F-4D97-AF65-F5344CB8AC3E}">
        <p14:creationId xmlns:p14="http://schemas.microsoft.com/office/powerpoint/2010/main" val="10699956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Line 2"/>
          <p:cNvSpPr>
            <a:spLocks noChangeShapeType="1"/>
          </p:cNvSpPr>
          <p:nvPr/>
        </p:nvSpPr>
        <p:spPr bwMode="auto">
          <a:xfrm>
            <a:off x="1066800" y="1219200"/>
            <a:ext cx="1588" cy="5410200"/>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Palatino Linotype" pitchFamily="18" charset="0"/>
              <a:ea typeface="ＭＳ Ｐゴシック" charset="0"/>
            </a:endParaRPr>
          </a:p>
        </p:txBody>
      </p:sp>
      <p:sp>
        <p:nvSpPr>
          <p:cNvPr id="421891" name="Line 3"/>
          <p:cNvSpPr>
            <a:spLocks noChangeShapeType="1"/>
          </p:cNvSpPr>
          <p:nvPr/>
        </p:nvSpPr>
        <p:spPr bwMode="auto">
          <a:xfrm>
            <a:off x="457200" y="6096000"/>
            <a:ext cx="8077200" cy="15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Palatino Linotype" pitchFamily="18" charset="0"/>
              <a:ea typeface="ＭＳ Ｐゴシック" charset="0"/>
            </a:endParaRPr>
          </a:p>
        </p:txBody>
      </p:sp>
      <p:sp>
        <p:nvSpPr>
          <p:cNvPr id="421892" name="Line 4"/>
          <p:cNvSpPr>
            <a:spLocks noChangeShapeType="1"/>
          </p:cNvSpPr>
          <p:nvPr/>
        </p:nvSpPr>
        <p:spPr bwMode="auto">
          <a:xfrm flipV="1">
            <a:off x="533400" y="2057400"/>
            <a:ext cx="7543800" cy="32766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Palatino Linotype" pitchFamily="18" charset="0"/>
              <a:ea typeface="ＭＳ Ｐゴシック" charset="0"/>
            </a:endParaRPr>
          </a:p>
        </p:txBody>
      </p:sp>
      <p:sp>
        <p:nvSpPr>
          <p:cNvPr id="421893" name="Line 5"/>
          <p:cNvSpPr>
            <a:spLocks noChangeShapeType="1"/>
          </p:cNvSpPr>
          <p:nvPr/>
        </p:nvSpPr>
        <p:spPr bwMode="auto">
          <a:xfrm>
            <a:off x="5791200" y="3048000"/>
            <a:ext cx="990600"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Palatino Linotype" pitchFamily="18" charset="0"/>
              <a:ea typeface="ＭＳ Ｐゴシック" charset="0"/>
            </a:endParaRPr>
          </a:p>
        </p:txBody>
      </p:sp>
      <p:sp>
        <p:nvSpPr>
          <p:cNvPr id="421894" name="Line 6"/>
          <p:cNvSpPr>
            <a:spLocks noChangeShapeType="1"/>
          </p:cNvSpPr>
          <p:nvPr/>
        </p:nvSpPr>
        <p:spPr bwMode="auto">
          <a:xfrm flipV="1">
            <a:off x="6781800" y="2667000"/>
            <a:ext cx="1588"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Palatino Linotype" pitchFamily="18" charset="0"/>
              <a:ea typeface="ＭＳ Ｐゴシック" charset="0"/>
            </a:endParaRPr>
          </a:p>
        </p:txBody>
      </p:sp>
      <p:sp>
        <p:nvSpPr>
          <p:cNvPr id="421895" name="Text Box 7"/>
          <p:cNvSpPr txBox="1">
            <a:spLocks noChangeArrowheads="1"/>
          </p:cNvSpPr>
          <p:nvPr/>
        </p:nvSpPr>
        <p:spPr bwMode="auto">
          <a:xfrm>
            <a:off x="6248400" y="31242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2400">
                <a:latin typeface="Palatino Linotype" pitchFamily="18" charset="0"/>
                <a:ea typeface="ＭＳ Ｐゴシック" charset="0"/>
              </a:rPr>
              <a:t>1</a:t>
            </a:r>
          </a:p>
        </p:txBody>
      </p:sp>
      <p:graphicFrame>
        <p:nvGraphicFramePr>
          <p:cNvPr id="75783" name="Object 8"/>
          <p:cNvGraphicFramePr>
            <a:graphicFrameLocks noChangeAspect="1"/>
          </p:cNvGraphicFramePr>
          <p:nvPr>
            <p:extLst>
              <p:ext uri="{D42A27DB-BD31-4B8C-83A1-F6EECF244321}">
                <p14:modId xmlns:p14="http://schemas.microsoft.com/office/powerpoint/2010/main" val="947402131"/>
              </p:ext>
            </p:extLst>
          </p:nvPr>
        </p:nvGraphicFramePr>
        <p:xfrm>
          <a:off x="6953250" y="2606675"/>
          <a:ext cx="1293813" cy="501650"/>
        </p:xfrm>
        <a:graphic>
          <a:graphicData uri="http://schemas.openxmlformats.org/presentationml/2006/ole">
            <mc:AlternateContent xmlns:mc="http://schemas.openxmlformats.org/markup-compatibility/2006">
              <mc:Choice xmlns:v="urn:schemas-microsoft-com:vml" Requires="v">
                <p:oleObj spid="_x0000_s55487" name="Equation" r:id="rId4" imgW="520700" imgH="203200" progId="Equation.3">
                  <p:embed/>
                </p:oleObj>
              </mc:Choice>
              <mc:Fallback>
                <p:oleObj name="Equation" r:id="rId4" imgW="520700" imgH="203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53250" y="2606675"/>
                        <a:ext cx="1293813"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75784" name="Object 9"/>
          <p:cNvGraphicFramePr>
            <a:graphicFrameLocks noChangeAspect="1"/>
          </p:cNvGraphicFramePr>
          <p:nvPr>
            <p:extLst>
              <p:ext uri="{D42A27DB-BD31-4B8C-83A1-F6EECF244321}">
                <p14:modId xmlns:p14="http://schemas.microsoft.com/office/powerpoint/2010/main" val="3883385720"/>
              </p:ext>
            </p:extLst>
          </p:nvPr>
        </p:nvGraphicFramePr>
        <p:xfrm>
          <a:off x="1541463" y="4908550"/>
          <a:ext cx="1951037" cy="504825"/>
        </p:xfrm>
        <a:graphic>
          <a:graphicData uri="http://schemas.openxmlformats.org/presentationml/2006/ole">
            <mc:AlternateContent xmlns:mc="http://schemas.openxmlformats.org/markup-compatibility/2006">
              <mc:Choice xmlns:v="urn:schemas-microsoft-com:vml" Requires="v">
                <p:oleObj spid="_x0000_s55488" name="Equation" r:id="rId6" imgW="787400" imgH="203200" progId="Equation.3">
                  <p:embed/>
                </p:oleObj>
              </mc:Choice>
              <mc:Fallback>
                <p:oleObj name="Equation" r:id="rId6" imgW="787400" imgH="203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41463" y="4908550"/>
                        <a:ext cx="1951037"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421898" name="Line 10"/>
          <p:cNvSpPr>
            <a:spLocks noChangeShapeType="1"/>
          </p:cNvSpPr>
          <p:nvPr/>
        </p:nvSpPr>
        <p:spPr bwMode="auto">
          <a:xfrm>
            <a:off x="914400" y="5105400"/>
            <a:ext cx="381000" cy="15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Palatino Linotype" pitchFamily="18" charset="0"/>
              <a:ea typeface="ＭＳ Ｐゴシック" charset="0"/>
            </a:endParaRPr>
          </a:p>
        </p:txBody>
      </p:sp>
      <p:graphicFrame>
        <p:nvGraphicFramePr>
          <p:cNvPr id="75786" name="Object 11"/>
          <p:cNvGraphicFramePr>
            <a:graphicFrameLocks noChangeAspect="1"/>
          </p:cNvGraphicFramePr>
          <p:nvPr>
            <p:extLst>
              <p:ext uri="{D42A27DB-BD31-4B8C-83A1-F6EECF244321}">
                <p14:modId xmlns:p14="http://schemas.microsoft.com/office/powerpoint/2010/main" val="1002482670"/>
              </p:ext>
            </p:extLst>
          </p:nvPr>
        </p:nvGraphicFramePr>
        <p:xfrm>
          <a:off x="1524000" y="1295400"/>
          <a:ext cx="4010025" cy="874713"/>
        </p:xfrm>
        <a:graphic>
          <a:graphicData uri="http://schemas.openxmlformats.org/presentationml/2006/ole">
            <mc:AlternateContent xmlns:mc="http://schemas.openxmlformats.org/markup-compatibility/2006">
              <mc:Choice xmlns:v="urn:schemas-microsoft-com:vml" Requires="v">
                <p:oleObj spid="_x0000_s55489" name="Equation" r:id="rId8" imgW="1981200" imgH="431800" progId="Equation.3">
                  <p:embed/>
                </p:oleObj>
              </mc:Choice>
              <mc:Fallback>
                <p:oleObj name="Equation" r:id="rId8" imgW="1981200" imgH="4318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24000" y="1295400"/>
                        <a:ext cx="4010025" cy="874713"/>
                      </a:xfrm>
                      <a:prstGeom prst="rect">
                        <a:avLst/>
                      </a:prstGeom>
                      <a:solidFill>
                        <a:srgbClr val="FFFF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421900" name="Text Box 12"/>
          <p:cNvSpPr txBox="1">
            <a:spLocks noChangeArrowheads="1"/>
          </p:cNvSpPr>
          <p:nvPr/>
        </p:nvSpPr>
        <p:spPr bwMode="auto">
          <a:xfrm>
            <a:off x="8382000" y="6096000"/>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2400" i="1">
                <a:latin typeface="Palatino Linotype" pitchFamily="18" charset="0"/>
                <a:ea typeface="ＭＳ Ｐゴシック" charset="0"/>
              </a:rPr>
              <a:t>X</a:t>
            </a:r>
          </a:p>
        </p:txBody>
      </p:sp>
      <p:sp>
        <p:nvSpPr>
          <p:cNvPr id="421901" name="Text Box 13"/>
          <p:cNvSpPr txBox="1">
            <a:spLocks noChangeArrowheads="1"/>
          </p:cNvSpPr>
          <p:nvPr/>
        </p:nvSpPr>
        <p:spPr bwMode="auto">
          <a:xfrm>
            <a:off x="517525" y="1108075"/>
            <a:ext cx="3898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2400" i="1">
                <a:latin typeface="Palatino Linotype" pitchFamily="18" charset="0"/>
                <a:ea typeface="ＭＳ Ｐゴシック" charset="0"/>
              </a:rPr>
              <a:t>Y</a:t>
            </a:r>
          </a:p>
        </p:txBody>
      </p:sp>
      <p:sp>
        <p:nvSpPr>
          <p:cNvPr id="421902" name="Rectangle 14"/>
          <p:cNvSpPr>
            <a:spLocks noChangeArrowheads="1"/>
          </p:cNvSpPr>
          <p:nvPr/>
        </p:nvSpPr>
        <p:spPr bwMode="auto">
          <a:xfrm>
            <a:off x="609600" y="152400"/>
            <a:ext cx="8229600" cy="71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lgn="ctr" eaLnBrk="0" hangingPunct="0">
              <a:defRPr/>
            </a:pPr>
            <a:r>
              <a:rPr lang="en-US" sz="4000" b="1">
                <a:solidFill>
                  <a:schemeClr val="tx2"/>
                </a:solidFill>
                <a:latin typeface="Palatino Linotype" pitchFamily="18" charset="0"/>
                <a:ea typeface="ＭＳ Ｐゴシック" charset="0"/>
              </a:rPr>
              <a:t>Simple Linear Regression</a:t>
            </a:r>
          </a:p>
        </p:txBody>
      </p:sp>
      <p:sp>
        <p:nvSpPr>
          <p:cNvPr id="421903" name="Text Box 15"/>
          <p:cNvSpPr txBox="1">
            <a:spLocks noChangeArrowheads="1"/>
          </p:cNvSpPr>
          <p:nvPr/>
        </p:nvSpPr>
        <p:spPr bwMode="auto">
          <a:xfrm>
            <a:off x="1566863" y="2362200"/>
            <a:ext cx="356084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3200">
                <a:solidFill>
                  <a:schemeClr val="tx1"/>
                </a:solidFill>
                <a:latin typeface="Times New Roman" pitchFamily="18" charset="0"/>
                <a:ea typeface="MS PGothic" pitchFamily="34" charset="-128"/>
              </a:defRPr>
            </a:lvl1pPr>
            <a:lvl2pPr marL="742950" indent="-285750" eaLnBrk="0" hangingPunct="0">
              <a:defRPr sz="3200">
                <a:solidFill>
                  <a:schemeClr val="tx1"/>
                </a:solidFill>
                <a:latin typeface="Times New Roman" pitchFamily="18" charset="0"/>
                <a:ea typeface="MS PGothic" pitchFamily="34" charset="-128"/>
              </a:defRPr>
            </a:lvl2pPr>
            <a:lvl3pPr marL="1143000" indent="-228600" eaLnBrk="0" hangingPunct="0">
              <a:defRPr sz="3200">
                <a:solidFill>
                  <a:schemeClr val="tx1"/>
                </a:solidFill>
                <a:latin typeface="Times New Roman" pitchFamily="18" charset="0"/>
                <a:ea typeface="MS PGothic" pitchFamily="34" charset="-128"/>
              </a:defRPr>
            </a:lvl3pPr>
            <a:lvl4pPr marL="1600200" indent="-228600" eaLnBrk="0" hangingPunct="0">
              <a:defRPr sz="3200">
                <a:solidFill>
                  <a:schemeClr val="tx1"/>
                </a:solidFill>
                <a:latin typeface="Times New Roman" pitchFamily="18" charset="0"/>
                <a:ea typeface="MS PGothic" pitchFamily="34" charset="-128"/>
              </a:defRPr>
            </a:lvl4pPr>
            <a:lvl5pPr marL="2057400" indent="-228600" eaLnBrk="0" hangingPunct="0">
              <a:defRPr sz="3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3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3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3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3200">
                <a:solidFill>
                  <a:schemeClr val="tx1"/>
                </a:solidFill>
                <a:latin typeface="Times New Roman" pitchFamily="18" charset="0"/>
                <a:ea typeface="MS PGothic" pitchFamily="34" charset="-128"/>
              </a:defRPr>
            </a:lvl9pPr>
          </a:lstStyle>
          <a:p>
            <a:pPr eaLnBrk="1" hangingPunct="1"/>
            <a:r>
              <a:rPr lang="en-US" sz="2800">
                <a:latin typeface="Palatino Linotype" pitchFamily="18" charset="0"/>
              </a:rPr>
              <a:t>all data points would</a:t>
            </a:r>
          </a:p>
          <a:p>
            <a:pPr eaLnBrk="1" hangingPunct="1"/>
            <a:r>
              <a:rPr lang="en-US" sz="2800">
                <a:latin typeface="Palatino Linotype" pitchFamily="18" charset="0"/>
              </a:rPr>
              <a:t>fall right on the line</a:t>
            </a:r>
            <a:endParaRPr lang="en-US">
              <a:latin typeface="Palatino Linotype" pitchFamily="18" charset="0"/>
            </a:endParaRPr>
          </a:p>
        </p:txBody>
      </p:sp>
      <p:sp>
        <p:nvSpPr>
          <p:cNvPr id="2" name="Slide Number Placeholder 1"/>
          <p:cNvSpPr>
            <a:spLocks noGrp="1"/>
          </p:cNvSpPr>
          <p:nvPr>
            <p:ph type="sldNum" sz="quarter" idx="12"/>
          </p:nvPr>
        </p:nvSpPr>
        <p:spPr/>
        <p:txBody>
          <a:bodyPr/>
          <a:lstStyle/>
          <a:p>
            <a:fld id="{DF27E78F-DC57-4B95-9828-43CFD7017385}" type="slidenum">
              <a:rPr lang="en-US" smtClean="0"/>
              <a:t>21</a:t>
            </a:fld>
            <a:endParaRPr lang="en-US"/>
          </a:p>
        </p:txBody>
      </p:sp>
    </p:spTree>
    <p:extLst>
      <p:ext uri="{BB962C8B-B14F-4D97-AF65-F5344CB8AC3E}">
        <p14:creationId xmlns:p14="http://schemas.microsoft.com/office/powerpoint/2010/main" val="2057667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19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190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Line 2"/>
          <p:cNvSpPr>
            <a:spLocks noChangeShapeType="1"/>
          </p:cNvSpPr>
          <p:nvPr/>
        </p:nvSpPr>
        <p:spPr bwMode="auto">
          <a:xfrm flipH="1" flipV="1">
            <a:off x="1238250" y="852488"/>
            <a:ext cx="11113" cy="546893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Palatino Linotype" pitchFamily="18" charset="0"/>
              <a:ea typeface="ＭＳ Ｐゴシック" charset="0"/>
            </a:endParaRPr>
          </a:p>
        </p:txBody>
      </p:sp>
      <p:sp>
        <p:nvSpPr>
          <p:cNvPr id="422915" name="Line 3"/>
          <p:cNvSpPr>
            <a:spLocks noChangeShapeType="1"/>
          </p:cNvSpPr>
          <p:nvPr/>
        </p:nvSpPr>
        <p:spPr bwMode="auto">
          <a:xfrm>
            <a:off x="642938" y="5838825"/>
            <a:ext cx="769461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Palatino Linotype" pitchFamily="18" charset="0"/>
              <a:ea typeface="ＭＳ Ｐゴシック" charset="0"/>
            </a:endParaRPr>
          </a:p>
        </p:txBody>
      </p:sp>
      <p:sp>
        <p:nvSpPr>
          <p:cNvPr id="422916" name="Text Box 4"/>
          <p:cNvSpPr txBox="1">
            <a:spLocks noChangeArrowheads="1"/>
          </p:cNvSpPr>
          <p:nvPr/>
        </p:nvSpPr>
        <p:spPr bwMode="auto">
          <a:xfrm>
            <a:off x="7642477" y="5857875"/>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defRPr/>
            </a:pPr>
            <a:r>
              <a:rPr lang="en-US" sz="2400" i="1">
                <a:latin typeface="Palatino Linotype" pitchFamily="18" charset="0"/>
                <a:ea typeface="ＭＳ Ｐゴシック" charset="0"/>
              </a:rPr>
              <a:t>X</a:t>
            </a:r>
          </a:p>
        </p:txBody>
      </p:sp>
      <p:sp>
        <p:nvSpPr>
          <p:cNvPr id="422917" name="Text Box 5"/>
          <p:cNvSpPr txBox="1">
            <a:spLocks noChangeArrowheads="1"/>
          </p:cNvSpPr>
          <p:nvPr/>
        </p:nvSpPr>
        <p:spPr bwMode="auto">
          <a:xfrm>
            <a:off x="450394" y="896938"/>
            <a:ext cx="3898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3200">
                <a:solidFill>
                  <a:schemeClr val="tx1"/>
                </a:solidFill>
                <a:latin typeface="Times New Roman" pitchFamily="18" charset="0"/>
                <a:ea typeface="MS PGothic" pitchFamily="34" charset="-128"/>
              </a:defRPr>
            </a:lvl1pPr>
            <a:lvl2pPr marL="742950" indent="-285750" eaLnBrk="0" hangingPunct="0">
              <a:defRPr sz="3200">
                <a:solidFill>
                  <a:schemeClr val="tx1"/>
                </a:solidFill>
                <a:latin typeface="Times New Roman" pitchFamily="18" charset="0"/>
                <a:ea typeface="MS PGothic" pitchFamily="34" charset="-128"/>
              </a:defRPr>
            </a:lvl2pPr>
            <a:lvl3pPr marL="1143000" indent="-228600" eaLnBrk="0" hangingPunct="0">
              <a:defRPr sz="3200">
                <a:solidFill>
                  <a:schemeClr val="tx1"/>
                </a:solidFill>
                <a:latin typeface="Times New Roman" pitchFamily="18" charset="0"/>
                <a:ea typeface="MS PGothic" pitchFamily="34" charset="-128"/>
              </a:defRPr>
            </a:lvl3pPr>
            <a:lvl4pPr marL="1600200" indent="-228600" eaLnBrk="0" hangingPunct="0">
              <a:defRPr sz="3200">
                <a:solidFill>
                  <a:schemeClr val="tx1"/>
                </a:solidFill>
                <a:latin typeface="Times New Roman" pitchFamily="18" charset="0"/>
                <a:ea typeface="MS PGothic" pitchFamily="34" charset="-128"/>
              </a:defRPr>
            </a:lvl4pPr>
            <a:lvl5pPr marL="2057400" indent="-228600" eaLnBrk="0" hangingPunct="0">
              <a:defRPr sz="3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3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3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3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3200">
                <a:solidFill>
                  <a:schemeClr val="tx1"/>
                </a:solidFill>
                <a:latin typeface="Times New Roman" pitchFamily="18" charset="0"/>
                <a:ea typeface="MS PGothic" pitchFamily="34" charset="-128"/>
              </a:defRPr>
            </a:lvl9pPr>
          </a:lstStyle>
          <a:p>
            <a:pPr algn="ctr"/>
            <a:r>
              <a:rPr lang="en-US" sz="2400" i="1">
                <a:latin typeface="Palatino Linotype" pitchFamily="18" charset="0"/>
              </a:rPr>
              <a:t>Y</a:t>
            </a:r>
            <a:endParaRPr lang="en-US" sz="2400">
              <a:latin typeface="Palatino Linotype" pitchFamily="18" charset="0"/>
            </a:endParaRPr>
          </a:p>
        </p:txBody>
      </p:sp>
      <p:sp>
        <p:nvSpPr>
          <p:cNvPr id="422918" name="Oval 6"/>
          <p:cNvSpPr>
            <a:spLocks noChangeArrowheads="1"/>
          </p:cNvSpPr>
          <p:nvPr/>
        </p:nvSpPr>
        <p:spPr bwMode="auto">
          <a:xfrm>
            <a:off x="2894013" y="3525838"/>
            <a:ext cx="74612" cy="7461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Palatino Linotype" pitchFamily="18" charset="0"/>
            </a:endParaRPr>
          </a:p>
        </p:txBody>
      </p:sp>
      <p:sp>
        <p:nvSpPr>
          <p:cNvPr id="422919" name="Oval 7"/>
          <p:cNvSpPr>
            <a:spLocks noChangeArrowheads="1"/>
          </p:cNvSpPr>
          <p:nvPr/>
        </p:nvSpPr>
        <p:spPr bwMode="auto">
          <a:xfrm>
            <a:off x="1908175" y="4668838"/>
            <a:ext cx="74613" cy="7461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Palatino Linotype" pitchFamily="18" charset="0"/>
            </a:endParaRPr>
          </a:p>
        </p:txBody>
      </p:sp>
      <p:sp>
        <p:nvSpPr>
          <p:cNvPr id="422920" name="Oval 8"/>
          <p:cNvSpPr>
            <a:spLocks noChangeArrowheads="1"/>
          </p:cNvSpPr>
          <p:nvPr/>
        </p:nvSpPr>
        <p:spPr bwMode="auto">
          <a:xfrm>
            <a:off x="2171700" y="3719513"/>
            <a:ext cx="74613" cy="7461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Palatino Linotype" pitchFamily="18" charset="0"/>
            </a:endParaRPr>
          </a:p>
        </p:txBody>
      </p:sp>
      <p:sp>
        <p:nvSpPr>
          <p:cNvPr id="422921" name="Oval 9"/>
          <p:cNvSpPr>
            <a:spLocks noChangeArrowheads="1"/>
          </p:cNvSpPr>
          <p:nvPr/>
        </p:nvSpPr>
        <p:spPr bwMode="auto">
          <a:xfrm>
            <a:off x="3351213" y="3983038"/>
            <a:ext cx="74612" cy="7461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Palatino Linotype" pitchFamily="18" charset="0"/>
            </a:endParaRPr>
          </a:p>
        </p:txBody>
      </p:sp>
      <p:sp>
        <p:nvSpPr>
          <p:cNvPr id="422922" name="Oval 10"/>
          <p:cNvSpPr>
            <a:spLocks noChangeArrowheads="1"/>
          </p:cNvSpPr>
          <p:nvPr/>
        </p:nvSpPr>
        <p:spPr bwMode="auto">
          <a:xfrm>
            <a:off x="5111750" y="3516313"/>
            <a:ext cx="74613" cy="7461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Palatino Linotype" pitchFamily="18" charset="0"/>
            </a:endParaRPr>
          </a:p>
        </p:txBody>
      </p:sp>
      <p:sp>
        <p:nvSpPr>
          <p:cNvPr id="422923" name="Oval 11"/>
          <p:cNvSpPr>
            <a:spLocks noChangeArrowheads="1"/>
          </p:cNvSpPr>
          <p:nvPr/>
        </p:nvSpPr>
        <p:spPr bwMode="auto">
          <a:xfrm>
            <a:off x="3952875" y="4014788"/>
            <a:ext cx="74613" cy="7461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Palatino Linotype" pitchFamily="18" charset="0"/>
            </a:endParaRPr>
          </a:p>
        </p:txBody>
      </p:sp>
      <p:sp>
        <p:nvSpPr>
          <p:cNvPr id="422924" name="Oval 12"/>
          <p:cNvSpPr>
            <a:spLocks noChangeArrowheads="1"/>
          </p:cNvSpPr>
          <p:nvPr/>
        </p:nvSpPr>
        <p:spPr bwMode="auto">
          <a:xfrm>
            <a:off x="2620963" y="5072063"/>
            <a:ext cx="74612" cy="7461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Palatino Linotype" pitchFamily="18" charset="0"/>
            </a:endParaRPr>
          </a:p>
        </p:txBody>
      </p:sp>
      <p:sp>
        <p:nvSpPr>
          <p:cNvPr id="422925" name="Oval 13"/>
          <p:cNvSpPr>
            <a:spLocks noChangeArrowheads="1"/>
          </p:cNvSpPr>
          <p:nvPr/>
        </p:nvSpPr>
        <p:spPr bwMode="auto">
          <a:xfrm>
            <a:off x="4071938" y="3070225"/>
            <a:ext cx="74612" cy="74613"/>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Palatino Linotype" pitchFamily="18" charset="0"/>
            </a:endParaRPr>
          </a:p>
        </p:txBody>
      </p:sp>
      <p:sp>
        <p:nvSpPr>
          <p:cNvPr id="422926" name="Oval 14"/>
          <p:cNvSpPr>
            <a:spLocks noChangeArrowheads="1"/>
          </p:cNvSpPr>
          <p:nvPr/>
        </p:nvSpPr>
        <p:spPr bwMode="auto">
          <a:xfrm>
            <a:off x="5881688" y="4411663"/>
            <a:ext cx="74612" cy="7461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Palatino Linotype" pitchFamily="18" charset="0"/>
            </a:endParaRPr>
          </a:p>
        </p:txBody>
      </p:sp>
      <p:sp>
        <p:nvSpPr>
          <p:cNvPr id="422927" name="Oval 15"/>
          <p:cNvSpPr>
            <a:spLocks noChangeArrowheads="1"/>
          </p:cNvSpPr>
          <p:nvPr/>
        </p:nvSpPr>
        <p:spPr bwMode="auto">
          <a:xfrm>
            <a:off x="5626100" y="2733675"/>
            <a:ext cx="74613" cy="74613"/>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Palatino Linotype" pitchFamily="18" charset="0"/>
            </a:endParaRPr>
          </a:p>
        </p:txBody>
      </p:sp>
      <p:sp>
        <p:nvSpPr>
          <p:cNvPr id="422928" name="Line 16"/>
          <p:cNvSpPr>
            <a:spLocks noChangeShapeType="1"/>
          </p:cNvSpPr>
          <p:nvPr/>
        </p:nvSpPr>
        <p:spPr bwMode="auto">
          <a:xfrm flipV="1">
            <a:off x="495300" y="2227263"/>
            <a:ext cx="7756525" cy="2932112"/>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Palatino Linotype" pitchFamily="18" charset="0"/>
              <a:ea typeface="ＭＳ Ｐゴシック" charset="0"/>
            </a:endParaRPr>
          </a:p>
        </p:txBody>
      </p:sp>
      <p:sp>
        <p:nvSpPr>
          <p:cNvPr id="422929" name="Text Box 17"/>
          <p:cNvSpPr txBox="1">
            <a:spLocks noChangeArrowheads="1"/>
          </p:cNvSpPr>
          <p:nvPr/>
        </p:nvSpPr>
        <p:spPr bwMode="auto">
          <a:xfrm>
            <a:off x="2184400" y="663575"/>
            <a:ext cx="6168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2400">
                <a:latin typeface="Palatino Linotype" pitchFamily="18" charset="0"/>
                <a:ea typeface="ＭＳ Ｐゴシック" charset="0"/>
              </a:rPr>
              <a:t>A guess at the location of the regression line</a:t>
            </a:r>
          </a:p>
        </p:txBody>
      </p:sp>
      <p:sp>
        <p:nvSpPr>
          <p:cNvPr id="2" name="Slide Number Placeholder 1"/>
          <p:cNvSpPr>
            <a:spLocks noGrp="1"/>
          </p:cNvSpPr>
          <p:nvPr>
            <p:ph type="sldNum" sz="quarter" idx="12"/>
          </p:nvPr>
        </p:nvSpPr>
        <p:spPr/>
        <p:txBody>
          <a:bodyPr/>
          <a:lstStyle/>
          <a:p>
            <a:fld id="{DF27E78F-DC57-4B95-9828-43CFD7017385}" type="slidenum">
              <a:rPr lang="en-US" smtClean="0"/>
              <a:t>22</a:t>
            </a:fld>
            <a:endParaRPr lang="en-US"/>
          </a:p>
        </p:txBody>
      </p:sp>
    </p:spTree>
    <p:extLst>
      <p:ext uri="{BB962C8B-B14F-4D97-AF65-F5344CB8AC3E}">
        <p14:creationId xmlns:p14="http://schemas.microsoft.com/office/powerpoint/2010/main" val="39162045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229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Line 2"/>
          <p:cNvSpPr>
            <a:spLocks noChangeShapeType="1"/>
          </p:cNvSpPr>
          <p:nvPr/>
        </p:nvSpPr>
        <p:spPr bwMode="auto">
          <a:xfrm flipH="1" flipV="1">
            <a:off x="1238250" y="852488"/>
            <a:ext cx="11113" cy="546893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Palatino Linotype" pitchFamily="18" charset="0"/>
              <a:ea typeface="ＭＳ Ｐゴシック" charset="0"/>
            </a:endParaRPr>
          </a:p>
        </p:txBody>
      </p:sp>
      <p:sp>
        <p:nvSpPr>
          <p:cNvPr id="423939" name="Line 3"/>
          <p:cNvSpPr>
            <a:spLocks noChangeShapeType="1"/>
          </p:cNvSpPr>
          <p:nvPr/>
        </p:nvSpPr>
        <p:spPr bwMode="auto">
          <a:xfrm>
            <a:off x="642938" y="5838825"/>
            <a:ext cx="769461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Palatino Linotype" pitchFamily="18" charset="0"/>
              <a:ea typeface="ＭＳ Ｐゴシック" charset="0"/>
            </a:endParaRPr>
          </a:p>
        </p:txBody>
      </p:sp>
      <p:sp>
        <p:nvSpPr>
          <p:cNvPr id="423940" name="Text Box 4"/>
          <p:cNvSpPr txBox="1">
            <a:spLocks noChangeArrowheads="1"/>
          </p:cNvSpPr>
          <p:nvPr/>
        </p:nvSpPr>
        <p:spPr bwMode="auto">
          <a:xfrm>
            <a:off x="7642477" y="5857875"/>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defRPr/>
            </a:pPr>
            <a:r>
              <a:rPr lang="en-US" sz="2400" i="1">
                <a:latin typeface="Palatino Linotype" pitchFamily="18" charset="0"/>
                <a:ea typeface="ＭＳ Ｐゴシック" charset="0"/>
              </a:rPr>
              <a:t>X</a:t>
            </a:r>
          </a:p>
        </p:txBody>
      </p:sp>
      <p:sp>
        <p:nvSpPr>
          <p:cNvPr id="423941" name="Text Box 5"/>
          <p:cNvSpPr txBox="1">
            <a:spLocks noChangeArrowheads="1"/>
          </p:cNvSpPr>
          <p:nvPr/>
        </p:nvSpPr>
        <p:spPr bwMode="auto">
          <a:xfrm>
            <a:off x="450394" y="896938"/>
            <a:ext cx="3898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defRPr/>
            </a:pPr>
            <a:r>
              <a:rPr lang="en-US" sz="2400" i="1">
                <a:latin typeface="Palatino Linotype" pitchFamily="18" charset="0"/>
                <a:ea typeface="ＭＳ Ｐゴシック" charset="0"/>
              </a:rPr>
              <a:t>Y</a:t>
            </a:r>
          </a:p>
        </p:txBody>
      </p:sp>
      <p:sp>
        <p:nvSpPr>
          <p:cNvPr id="423942" name="Oval 6"/>
          <p:cNvSpPr>
            <a:spLocks noChangeArrowheads="1"/>
          </p:cNvSpPr>
          <p:nvPr/>
        </p:nvSpPr>
        <p:spPr bwMode="auto">
          <a:xfrm>
            <a:off x="2894013" y="3525838"/>
            <a:ext cx="74612" cy="7461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Palatino Linotype" pitchFamily="18" charset="0"/>
            </a:endParaRPr>
          </a:p>
        </p:txBody>
      </p:sp>
      <p:sp>
        <p:nvSpPr>
          <p:cNvPr id="423943" name="Oval 7"/>
          <p:cNvSpPr>
            <a:spLocks noChangeArrowheads="1"/>
          </p:cNvSpPr>
          <p:nvPr/>
        </p:nvSpPr>
        <p:spPr bwMode="auto">
          <a:xfrm>
            <a:off x="1908175" y="4668838"/>
            <a:ext cx="74613" cy="7461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Palatino Linotype" pitchFamily="18" charset="0"/>
            </a:endParaRPr>
          </a:p>
        </p:txBody>
      </p:sp>
      <p:sp>
        <p:nvSpPr>
          <p:cNvPr id="423944" name="Oval 8"/>
          <p:cNvSpPr>
            <a:spLocks noChangeArrowheads="1"/>
          </p:cNvSpPr>
          <p:nvPr/>
        </p:nvSpPr>
        <p:spPr bwMode="auto">
          <a:xfrm>
            <a:off x="2171700" y="3719513"/>
            <a:ext cx="74613" cy="7461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Palatino Linotype" pitchFamily="18" charset="0"/>
            </a:endParaRPr>
          </a:p>
        </p:txBody>
      </p:sp>
      <p:sp>
        <p:nvSpPr>
          <p:cNvPr id="423945" name="Oval 9"/>
          <p:cNvSpPr>
            <a:spLocks noChangeArrowheads="1"/>
          </p:cNvSpPr>
          <p:nvPr/>
        </p:nvSpPr>
        <p:spPr bwMode="auto">
          <a:xfrm>
            <a:off x="3351213" y="3983038"/>
            <a:ext cx="74612" cy="7461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Palatino Linotype" pitchFamily="18" charset="0"/>
            </a:endParaRPr>
          </a:p>
        </p:txBody>
      </p:sp>
      <p:sp>
        <p:nvSpPr>
          <p:cNvPr id="423946" name="Oval 10"/>
          <p:cNvSpPr>
            <a:spLocks noChangeArrowheads="1"/>
          </p:cNvSpPr>
          <p:nvPr/>
        </p:nvSpPr>
        <p:spPr bwMode="auto">
          <a:xfrm>
            <a:off x="5111750" y="3516313"/>
            <a:ext cx="74613" cy="7461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Palatino Linotype" pitchFamily="18" charset="0"/>
            </a:endParaRPr>
          </a:p>
        </p:txBody>
      </p:sp>
      <p:sp>
        <p:nvSpPr>
          <p:cNvPr id="423947" name="Oval 11"/>
          <p:cNvSpPr>
            <a:spLocks noChangeArrowheads="1"/>
          </p:cNvSpPr>
          <p:nvPr/>
        </p:nvSpPr>
        <p:spPr bwMode="auto">
          <a:xfrm>
            <a:off x="3952875" y="4014788"/>
            <a:ext cx="74613" cy="7461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Palatino Linotype" pitchFamily="18" charset="0"/>
            </a:endParaRPr>
          </a:p>
        </p:txBody>
      </p:sp>
      <p:sp>
        <p:nvSpPr>
          <p:cNvPr id="423948" name="Oval 12"/>
          <p:cNvSpPr>
            <a:spLocks noChangeArrowheads="1"/>
          </p:cNvSpPr>
          <p:nvPr/>
        </p:nvSpPr>
        <p:spPr bwMode="auto">
          <a:xfrm>
            <a:off x="2620963" y="5072063"/>
            <a:ext cx="74612" cy="7461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Palatino Linotype" pitchFamily="18" charset="0"/>
            </a:endParaRPr>
          </a:p>
        </p:txBody>
      </p:sp>
      <p:sp>
        <p:nvSpPr>
          <p:cNvPr id="423949" name="Oval 13"/>
          <p:cNvSpPr>
            <a:spLocks noChangeArrowheads="1"/>
          </p:cNvSpPr>
          <p:nvPr/>
        </p:nvSpPr>
        <p:spPr bwMode="auto">
          <a:xfrm>
            <a:off x="4071938" y="3070225"/>
            <a:ext cx="74612" cy="74613"/>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Palatino Linotype" pitchFamily="18" charset="0"/>
            </a:endParaRPr>
          </a:p>
        </p:txBody>
      </p:sp>
      <p:sp>
        <p:nvSpPr>
          <p:cNvPr id="423950" name="Oval 14"/>
          <p:cNvSpPr>
            <a:spLocks noChangeArrowheads="1"/>
          </p:cNvSpPr>
          <p:nvPr/>
        </p:nvSpPr>
        <p:spPr bwMode="auto">
          <a:xfrm>
            <a:off x="5881688" y="4411663"/>
            <a:ext cx="74612" cy="7461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Palatino Linotype" pitchFamily="18" charset="0"/>
            </a:endParaRPr>
          </a:p>
        </p:txBody>
      </p:sp>
      <p:sp>
        <p:nvSpPr>
          <p:cNvPr id="423951" name="Oval 15"/>
          <p:cNvSpPr>
            <a:spLocks noChangeArrowheads="1"/>
          </p:cNvSpPr>
          <p:nvPr/>
        </p:nvSpPr>
        <p:spPr bwMode="auto">
          <a:xfrm>
            <a:off x="5626100" y="2733675"/>
            <a:ext cx="74613" cy="74613"/>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Palatino Linotype" pitchFamily="18" charset="0"/>
            </a:endParaRPr>
          </a:p>
        </p:txBody>
      </p:sp>
      <p:sp>
        <p:nvSpPr>
          <p:cNvPr id="423952" name="Line 16"/>
          <p:cNvSpPr>
            <a:spLocks noChangeShapeType="1"/>
          </p:cNvSpPr>
          <p:nvPr/>
        </p:nvSpPr>
        <p:spPr bwMode="auto">
          <a:xfrm flipV="1">
            <a:off x="495300" y="2227263"/>
            <a:ext cx="7756525" cy="2932112"/>
          </a:xfrm>
          <a:prstGeom prst="line">
            <a:avLst/>
          </a:prstGeom>
          <a:noFill/>
          <a:ln w="190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Palatino Linotype" pitchFamily="18" charset="0"/>
              <a:ea typeface="ＭＳ Ｐゴシック" charset="0"/>
            </a:endParaRPr>
          </a:p>
        </p:txBody>
      </p:sp>
      <p:sp>
        <p:nvSpPr>
          <p:cNvPr id="423953" name="Text Box 17"/>
          <p:cNvSpPr txBox="1">
            <a:spLocks noChangeArrowheads="1"/>
          </p:cNvSpPr>
          <p:nvPr/>
        </p:nvSpPr>
        <p:spPr bwMode="auto">
          <a:xfrm>
            <a:off x="2184400" y="381000"/>
            <a:ext cx="708399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2400">
                <a:latin typeface="Palatino Linotype" pitchFamily="18" charset="0"/>
                <a:ea typeface="ＭＳ Ｐゴシック" charset="0"/>
              </a:rPr>
              <a:t>Another guess at the location of the regression line</a:t>
            </a:r>
          </a:p>
          <a:p>
            <a:pPr eaLnBrk="0" hangingPunct="0">
              <a:defRPr/>
            </a:pPr>
            <a:r>
              <a:rPr lang="en-US" sz="2400">
                <a:latin typeface="Palatino Linotype" pitchFamily="18" charset="0"/>
                <a:ea typeface="ＭＳ Ｐゴシック" charset="0"/>
              </a:rPr>
              <a:t>(same slope, different intercept)</a:t>
            </a:r>
          </a:p>
        </p:txBody>
      </p:sp>
      <p:sp>
        <p:nvSpPr>
          <p:cNvPr id="423954" name="Line 18"/>
          <p:cNvSpPr>
            <a:spLocks noChangeShapeType="1"/>
          </p:cNvSpPr>
          <p:nvPr/>
        </p:nvSpPr>
        <p:spPr bwMode="auto">
          <a:xfrm flipV="1">
            <a:off x="623888" y="2665413"/>
            <a:ext cx="7756525" cy="2932112"/>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Palatino Linotype" pitchFamily="18" charset="0"/>
              <a:ea typeface="ＭＳ Ｐゴシック" charset="0"/>
            </a:endParaRPr>
          </a:p>
        </p:txBody>
      </p:sp>
      <p:sp>
        <p:nvSpPr>
          <p:cNvPr id="2" name="Slide Number Placeholder 1"/>
          <p:cNvSpPr>
            <a:spLocks noGrp="1"/>
          </p:cNvSpPr>
          <p:nvPr>
            <p:ph type="sldNum" sz="quarter" idx="12"/>
          </p:nvPr>
        </p:nvSpPr>
        <p:spPr/>
        <p:txBody>
          <a:bodyPr/>
          <a:lstStyle/>
          <a:p>
            <a:fld id="{DF27E78F-DC57-4B95-9828-43CFD7017385}" type="slidenum">
              <a:rPr lang="en-US" smtClean="0"/>
              <a:t>23</a:t>
            </a:fld>
            <a:endParaRPr lang="en-US"/>
          </a:p>
        </p:txBody>
      </p:sp>
    </p:spTree>
    <p:extLst>
      <p:ext uri="{BB962C8B-B14F-4D97-AF65-F5344CB8AC3E}">
        <p14:creationId xmlns:p14="http://schemas.microsoft.com/office/powerpoint/2010/main" val="29647164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Line 2"/>
          <p:cNvSpPr>
            <a:spLocks noChangeShapeType="1"/>
          </p:cNvSpPr>
          <p:nvPr/>
        </p:nvSpPr>
        <p:spPr bwMode="auto">
          <a:xfrm flipH="1" flipV="1">
            <a:off x="1238250" y="852488"/>
            <a:ext cx="11113" cy="546893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Palatino Linotype" pitchFamily="18" charset="0"/>
              <a:ea typeface="ＭＳ Ｐゴシック" charset="0"/>
            </a:endParaRPr>
          </a:p>
        </p:txBody>
      </p:sp>
      <p:sp>
        <p:nvSpPr>
          <p:cNvPr id="424963" name="Line 3"/>
          <p:cNvSpPr>
            <a:spLocks noChangeShapeType="1"/>
          </p:cNvSpPr>
          <p:nvPr/>
        </p:nvSpPr>
        <p:spPr bwMode="auto">
          <a:xfrm>
            <a:off x="642938" y="5838825"/>
            <a:ext cx="769461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Palatino Linotype" pitchFamily="18" charset="0"/>
              <a:ea typeface="ＭＳ Ｐゴシック" charset="0"/>
            </a:endParaRPr>
          </a:p>
        </p:txBody>
      </p:sp>
      <p:sp>
        <p:nvSpPr>
          <p:cNvPr id="424964" name="Text Box 4"/>
          <p:cNvSpPr txBox="1">
            <a:spLocks noChangeArrowheads="1"/>
          </p:cNvSpPr>
          <p:nvPr/>
        </p:nvSpPr>
        <p:spPr bwMode="auto">
          <a:xfrm>
            <a:off x="7642477" y="5857875"/>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defRPr/>
            </a:pPr>
            <a:r>
              <a:rPr lang="en-US" sz="2400" i="1">
                <a:latin typeface="Palatino Linotype" pitchFamily="18" charset="0"/>
                <a:ea typeface="ＭＳ Ｐゴシック" charset="0"/>
              </a:rPr>
              <a:t>X</a:t>
            </a:r>
          </a:p>
        </p:txBody>
      </p:sp>
      <p:sp>
        <p:nvSpPr>
          <p:cNvPr id="424965" name="Text Box 5"/>
          <p:cNvSpPr txBox="1">
            <a:spLocks noChangeArrowheads="1"/>
          </p:cNvSpPr>
          <p:nvPr/>
        </p:nvSpPr>
        <p:spPr bwMode="auto">
          <a:xfrm>
            <a:off x="450394" y="896938"/>
            <a:ext cx="3898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defRPr/>
            </a:pPr>
            <a:r>
              <a:rPr lang="en-US" sz="2400" i="1">
                <a:latin typeface="Palatino Linotype" pitchFamily="18" charset="0"/>
                <a:ea typeface="ＭＳ Ｐゴシック" charset="0"/>
              </a:rPr>
              <a:t>Y</a:t>
            </a:r>
          </a:p>
        </p:txBody>
      </p:sp>
      <p:sp>
        <p:nvSpPr>
          <p:cNvPr id="424966" name="Oval 6"/>
          <p:cNvSpPr>
            <a:spLocks noChangeArrowheads="1"/>
          </p:cNvSpPr>
          <p:nvPr/>
        </p:nvSpPr>
        <p:spPr bwMode="auto">
          <a:xfrm>
            <a:off x="2894013" y="3525838"/>
            <a:ext cx="74612" cy="7461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Palatino Linotype" pitchFamily="18" charset="0"/>
            </a:endParaRPr>
          </a:p>
        </p:txBody>
      </p:sp>
      <p:sp>
        <p:nvSpPr>
          <p:cNvPr id="424967" name="Oval 7"/>
          <p:cNvSpPr>
            <a:spLocks noChangeArrowheads="1"/>
          </p:cNvSpPr>
          <p:nvPr/>
        </p:nvSpPr>
        <p:spPr bwMode="auto">
          <a:xfrm>
            <a:off x="1908175" y="4668838"/>
            <a:ext cx="74613" cy="7461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Palatino Linotype" pitchFamily="18" charset="0"/>
            </a:endParaRPr>
          </a:p>
        </p:txBody>
      </p:sp>
      <p:sp>
        <p:nvSpPr>
          <p:cNvPr id="424968" name="Oval 8"/>
          <p:cNvSpPr>
            <a:spLocks noChangeArrowheads="1"/>
          </p:cNvSpPr>
          <p:nvPr/>
        </p:nvSpPr>
        <p:spPr bwMode="auto">
          <a:xfrm>
            <a:off x="2171700" y="3719513"/>
            <a:ext cx="74613" cy="7461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Palatino Linotype" pitchFamily="18" charset="0"/>
            </a:endParaRPr>
          </a:p>
        </p:txBody>
      </p:sp>
      <p:sp>
        <p:nvSpPr>
          <p:cNvPr id="424969" name="Oval 9"/>
          <p:cNvSpPr>
            <a:spLocks noChangeArrowheads="1"/>
          </p:cNvSpPr>
          <p:nvPr/>
        </p:nvSpPr>
        <p:spPr bwMode="auto">
          <a:xfrm>
            <a:off x="3351213" y="3983038"/>
            <a:ext cx="74612" cy="7461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Palatino Linotype" pitchFamily="18" charset="0"/>
            </a:endParaRPr>
          </a:p>
        </p:txBody>
      </p:sp>
      <p:sp>
        <p:nvSpPr>
          <p:cNvPr id="424970" name="Oval 10"/>
          <p:cNvSpPr>
            <a:spLocks noChangeArrowheads="1"/>
          </p:cNvSpPr>
          <p:nvPr/>
        </p:nvSpPr>
        <p:spPr bwMode="auto">
          <a:xfrm>
            <a:off x="5111750" y="3516313"/>
            <a:ext cx="74613" cy="7461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Palatino Linotype" pitchFamily="18" charset="0"/>
            </a:endParaRPr>
          </a:p>
        </p:txBody>
      </p:sp>
      <p:sp>
        <p:nvSpPr>
          <p:cNvPr id="424971" name="Oval 11"/>
          <p:cNvSpPr>
            <a:spLocks noChangeArrowheads="1"/>
          </p:cNvSpPr>
          <p:nvPr/>
        </p:nvSpPr>
        <p:spPr bwMode="auto">
          <a:xfrm>
            <a:off x="3952875" y="4014788"/>
            <a:ext cx="74613" cy="7461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Palatino Linotype" pitchFamily="18" charset="0"/>
            </a:endParaRPr>
          </a:p>
        </p:txBody>
      </p:sp>
      <p:sp>
        <p:nvSpPr>
          <p:cNvPr id="424972" name="Oval 12"/>
          <p:cNvSpPr>
            <a:spLocks noChangeArrowheads="1"/>
          </p:cNvSpPr>
          <p:nvPr/>
        </p:nvSpPr>
        <p:spPr bwMode="auto">
          <a:xfrm>
            <a:off x="2620963" y="5072063"/>
            <a:ext cx="74612" cy="7461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Palatino Linotype" pitchFamily="18" charset="0"/>
            </a:endParaRPr>
          </a:p>
        </p:txBody>
      </p:sp>
      <p:sp>
        <p:nvSpPr>
          <p:cNvPr id="424973" name="Oval 13"/>
          <p:cNvSpPr>
            <a:spLocks noChangeArrowheads="1"/>
          </p:cNvSpPr>
          <p:nvPr/>
        </p:nvSpPr>
        <p:spPr bwMode="auto">
          <a:xfrm>
            <a:off x="4071938" y="3070225"/>
            <a:ext cx="74612" cy="74613"/>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Palatino Linotype" pitchFamily="18" charset="0"/>
            </a:endParaRPr>
          </a:p>
        </p:txBody>
      </p:sp>
      <p:sp>
        <p:nvSpPr>
          <p:cNvPr id="424974" name="Oval 14"/>
          <p:cNvSpPr>
            <a:spLocks noChangeArrowheads="1"/>
          </p:cNvSpPr>
          <p:nvPr/>
        </p:nvSpPr>
        <p:spPr bwMode="auto">
          <a:xfrm>
            <a:off x="5881688" y="4411663"/>
            <a:ext cx="74612" cy="7461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Palatino Linotype" pitchFamily="18" charset="0"/>
            </a:endParaRPr>
          </a:p>
        </p:txBody>
      </p:sp>
      <p:sp>
        <p:nvSpPr>
          <p:cNvPr id="424975" name="Oval 15"/>
          <p:cNvSpPr>
            <a:spLocks noChangeArrowheads="1"/>
          </p:cNvSpPr>
          <p:nvPr/>
        </p:nvSpPr>
        <p:spPr bwMode="auto">
          <a:xfrm>
            <a:off x="5626100" y="2733675"/>
            <a:ext cx="74613" cy="74613"/>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Palatino Linotype" pitchFamily="18" charset="0"/>
            </a:endParaRPr>
          </a:p>
        </p:txBody>
      </p:sp>
      <p:sp>
        <p:nvSpPr>
          <p:cNvPr id="424976" name="Line 16"/>
          <p:cNvSpPr>
            <a:spLocks noChangeShapeType="1"/>
          </p:cNvSpPr>
          <p:nvPr/>
        </p:nvSpPr>
        <p:spPr bwMode="auto">
          <a:xfrm flipV="1">
            <a:off x="495300" y="2227263"/>
            <a:ext cx="7756525" cy="2932112"/>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Palatino Linotype" pitchFamily="18" charset="0"/>
              <a:ea typeface="ＭＳ Ｐゴシック" charset="0"/>
            </a:endParaRPr>
          </a:p>
        </p:txBody>
      </p:sp>
      <p:sp>
        <p:nvSpPr>
          <p:cNvPr id="424977" name="Text Box 17"/>
          <p:cNvSpPr txBox="1">
            <a:spLocks noChangeArrowheads="1"/>
          </p:cNvSpPr>
          <p:nvPr/>
        </p:nvSpPr>
        <p:spPr bwMode="auto">
          <a:xfrm>
            <a:off x="2184400" y="663575"/>
            <a:ext cx="67553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2400">
                <a:latin typeface="Palatino Linotype" pitchFamily="18" charset="0"/>
                <a:ea typeface="ＭＳ Ｐゴシック" charset="0"/>
              </a:rPr>
              <a:t>Initial guess at the location of the regression line</a:t>
            </a:r>
          </a:p>
        </p:txBody>
      </p:sp>
      <p:sp>
        <p:nvSpPr>
          <p:cNvPr id="2" name="Slide Number Placeholder 1"/>
          <p:cNvSpPr>
            <a:spLocks noGrp="1"/>
          </p:cNvSpPr>
          <p:nvPr>
            <p:ph type="sldNum" sz="quarter" idx="12"/>
          </p:nvPr>
        </p:nvSpPr>
        <p:spPr/>
        <p:txBody>
          <a:bodyPr/>
          <a:lstStyle/>
          <a:p>
            <a:fld id="{DF27E78F-DC57-4B95-9828-43CFD7017385}" type="slidenum">
              <a:rPr lang="en-US" smtClean="0"/>
              <a:t>24</a:t>
            </a:fld>
            <a:endParaRPr lang="en-US"/>
          </a:p>
        </p:txBody>
      </p:sp>
    </p:spTree>
    <p:extLst>
      <p:ext uri="{BB962C8B-B14F-4D97-AF65-F5344CB8AC3E}">
        <p14:creationId xmlns:p14="http://schemas.microsoft.com/office/powerpoint/2010/main" val="18383751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Line 2"/>
          <p:cNvSpPr>
            <a:spLocks noChangeShapeType="1"/>
          </p:cNvSpPr>
          <p:nvPr/>
        </p:nvSpPr>
        <p:spPr bwMode="auto">
          <a:xfrm flipH="1" flipV="1">
            <a:off x="1238250" y="852488"/>
            <a:ext cx="11113" cy="546893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Palatino Linotype" pitchFamily="18" charset="0"/>
              <a:ea typeface="ＭＳ Ｐゴシック" charset="0"/>
            </a:endParaRPr>
          </a:p>
        </p:txBody>
      </p:sp>
      <p:sp>
        <p:nvSpPr>
          <p:cNvPr id="425987" name="Line 3"/>
          <p:cNvSpPr>
            <a:spLocks noChangeShapeType="1"/>
          </p:cNvSpPr>
          <p:nvPr/>
        </p:nvSpPr>
        <p:spPr bwMode="auto">
          <a:xfrm>
            <a:off x="642938" y="5838825"/>
            <a:ext cx="769461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Palatino Linotype" pitchFamily="18" charset="0"/>
              <a:ea typeface="ＭＳ Ｐゴシック" charset="0"/>
            </a:endParaRPr>
          </a:p>
        </p:txBody>
      </p:sp>
      <p:sp>
        <p:nvSpPr>
          <p:cNvPr id="425988" name="Text Box 4"/>
          <p:cNvSpPr txBox="1">
            <a:spLocks noChangeArrowheads="1"/>
          </p:cNvSpPr>
          <p:nvPr/>
        </p:nvSpPr>
        <p:spPr bwMode="auto">
          <a:xfrm>
            <a:off x="7642477" y="5857875"/>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defRPr/>
            </a:pPr>
            <a:r>
              <a:rPr lang="en-US" sz="2400" i="1">
                <a:latin typeface="Palatino Linotype" pitchFamily="18" charset="0"/>
                <a:ea typeface="ＭＳ Ｐゴシック" charset="0"/>
              </a:rPr>
              <a:t>X</a:t>
            </a:r>
          </a:p>
        </p:txBody>
      </p:sp>
      <p:sp>
        <p:nvSpPr>
          <p:cNvPr id="425989" name="Text Box 5"/>
          <p:cNvSpPr txBox="1">
            <a:spLocks noChangeArrowheads="1"/>
          </p:cNvSpPr>
          <p:nvPr/>
        </p:nvSpPr>
        <p:spPr bwMode="auto">
          <a:xfrm>
            <a:off x="450394" y="896938"/>
            <a:ext cx="3898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3200">
                <a:solidFill>
                  <a:schemeClr val="tx1"/>
                </a:solidFill>
                <a:latin typeface="Times New Roman" pitchFamily="18" charset="0"/>
                <a:ea typeface="MS PGothic" pitchFamily="34" charset="-128"/>
              </a:defRPr>
            </a:lvl1pPr>
            <a:lvl2pPr marL="742950" indent="-285750" eaLnBrk="0" hangingPunct="0">
              <a:defRPr sz="3200">
                <a:solidFill>
                  <a:schemeClr val="tx1"/>
                </a:solidFill>
                <a:latin typeface="Times New Roman" pitchFamily="18" charset="0"/>
                <a:ea typeface="MS PGothic" pitchFamily="34" charset="-128"/>
              </a:defRPr>
            </a:lvl2pPr>
            <a:lvl3pPr marL="1143000" indent="-228600" eaLnBrk="0" hangingPunct="0">
              <a:defRPr sz="3200">
                <a:solidFill>
                  <a:schemeClr val="tx1"/>
                </a:solidFill>
                <a:latin typeface="Times New Roman" pitchFamily="18" charset="0"/>
                <a:ea typeface="MS PGothic" pitchFamily="34" charset="-128"/>
              </a:defRPr>
            </a:lvl3pPr>
            <a:lvl4pPr marL="1600200" indent="-228600" eaLnBrk="0" hangingPunct="0">
              <a:defRPr sz="3200">
                <a:solidFill>
                  <a:schemeClr val="tx1"/>
                </a:solidFill>
                <a:latin typeface="Times New Roman" pitchFamily="18" charset="0"/>
                <a:ea typeface="MS PGothic" pitchFamily="34" charset="-128"/>
              </a:defRPr>
            </a:lvl4pPr>
            <a:lvl5pPr marL="2057400" indent="-228600" eaLnBrk="0" hangingPunct="0">
              <a:defRPr sz="3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3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3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3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3200">
                <a:solidFill>
                  <a:schemeClr val="tx1"/>
                </a:solidFill>
                <a:latin typeface="Times New Roman" pitchFamily="18" charset="0"/>
                <a:ea typeface="MS PGothic" pitchFamily="34" charset="-128"/>
              </a:defRPr>
            </a:lvl9pPr>
          </a:lstStyle>
          <a:p>
            <a:pPr algn="ctr"/>
            <a:r>
              <a:rPr lang="en-US" sz="2400" i="1">
                <a:latin typeface="Palatino Linotype" pitchFamily="18" charset="0"/>
              </a:rPr>
              <a:t>Y</a:t>
            </a:r>
            <a:endParaRPr lang="en-US" sz="2400">
              <a:latin typeface="Palatino Linotype" pitchFamily="18" charset="0"/>
            </a:endParaRPr>
          </a:p>
        </p:txBody>
      </p:sp>
      <p:sp>
        <p:nvSpPr>
          <p:cNvPr id="425990" name="Oval 6"/>
          <p:cNvSpPr>
            <a:spLocks noChangeArrowheads="1"/>
          </p:cNvSpPr>
          <p:nvPr/>
        </p:nvSpPr>
        <p:spPr bwMode="auto">
          <a:xfrm>
            <a:off x="2894013" y="3525838"/>
            <a:ext cx="74612" cy="7461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Palatino Linotype" pitchFamily="18" charset="0"/>
            </a:endParaRPr>
          </a:p>
        </p:txBody>
      </p:sp>
      <p:sp>
        <p:nvSpPr>
          <p:cNvPr id="425991" name="Oval 7"/>
          <p:cNvSpPr>
            <a:spLocks noChangeArrowheads="1"/>
          </p:cNvSpPr>
          <p:nvPr/>
        </p:nvSpPr>
        <p:spPr bwMode="auto">
          <a:xfrm>
            <a:off x="1908175" y="4668838"/>
            <a:ext cx="74613" cy="7461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Palatino Linotype" pitchFamily="18" charset="0"/>
            </a:endParaRPr>
          </a:p>
        </p:txBody>
      </p:sp>
      <p:sp>
        <p:nvSpPr>
          <p:cNvPr id="425992" name="Oval 8"/>
          <p:cNvSpPr>
            <a:spLocks noChangeArrowheads="1"/>
          </p:cNvSpPr>
          <p:nvPr/>
        </p:nvSpPr>
        <p:spPr bwMode="auto">
          <a:xfrm>
            <a:off x="2171700" y="3719513"/>
            <a:ext cx="74613" cy="7461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Palatino Linotype" pitchFamily="18" charset="0"/>
            </a:endParaRPr>
          </a:p>
        </p:txBody>
      </p:sp>
      <p:sp>
        <p:nvSpPr>
          <p:cNvPr id="425993" name="Oval 9"/>
          <p:cNvSpPr>
            <a:spLocks noChangeArrowheads="1"/>
          </p:cNvSpPr>
          <p:nvPr/>
        </p:nvSpPr>
        <p:spPr bwMode="auto">
          <a:xfrm>
            <a:off x="3351213" y="3983038"/>
            <a:ext cx="74612" cy="7461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Palatino Linotype" pitchFamily="18" charset="0"/>
            </a:endParaRPr>
          </a:p>
        </p:txBody>
      </p:sp>
      <p:sp>
        <p:nvSpPr>
          <p:cNvPr id="425994" name="Oval 10"/>
          <p:cNvSpPr>
            <a:spLocks noChangeArrowheads="1"/>
          </p:cNvSpPr>
          <p:nvPr/>
        </p:nvSpPr>
        <p:spPr bwMode="auto">
          <a:xfrm>
            <a:off x="5111750" y="3516313"/>
            <a:ext cx="74613" cy="7461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Palatino Linotype" pitchFamily="18" charset="0"/>
            </a:endParaRPr>
          </a:p>
        </p:txBody>
      </p:sp>
      <p:sp>
        <p:nvSpPr>
          <p:cNvPr id="425995" name="Oval 11"/>
          <p:cNvSpPr>
            <a:spLocks noChangeArrowheads="1"/>
          </p:cNvSpPr>
          <p:nvPr/>
        </p:nvSpPr>
        <p:spPr bwMode="auto">
          <a:xfrm>
            <a:off x="3952875" y="4014788"/>
            <a:ext cx="74613" cy="7461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Palatino Linotype" pitchFamily="18" charset="0"/>
            </a:endParaRPr>
          </a:p>
        </p:txBody>
      </p:sp>
      <p:sp>
        <p:nvSpPr>
          <p:cNvPr id="425996" name="Oval 12"/>
          <p:cNvSpPr>
            <a:spLocks noChangeArrowheads="1"/>
          </p:cNvSpPr>
          <p:nvPr/>
        </p:nvSpPr>
        <p:spPr bwMode="auto">
          <a:xfrm>
            <a:off x="2620963" y="5072063"/>
            <a:ext cx="74612" cy="7461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Palatino Linotype" pitchFamily="18" charset="0"/>
            </a:endParaRPr>
          </a:p>
        </p:txBody>
      </p:sp>
      <p:sp>
        <p:nvSpPr>
          <p:cNvPr id="425997" name="Oval 13"/>
          <p:cNvSpPr>
            <a:spLocks noChangeArrowheads="1"/>
          </p:cNvSpPr>
          <p:nvPr/>
        </p:nvSpPr>
        <p:spPr bwMode="auto">
          <a:xfrm>
            <a:off x="4071938" y="3070225"/>
            <a:ext cx="74612" cy="74613"/>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Palatino Linotype" pitchFamily="18" charset="0"/>
            </a:endParaRPr>
          </a:p>
        </p:txBody>
      </p:sp>
      <p:sp>
        <p:nvSpPr>
          <p:cNvPr id="425998" name="Oval 14"/>
          <p:cNvSpPr>
            <a:spLocks noChangeArrowheads="1"/>
          </p:cNvSpPr>
          <p:nvPr/>
        </p:nvSpPr>
        <p:spPr bwMode="auto">
          <a:xfrm>
            <a:off x="5881688" y="4411663"/>
            <a:ext cx="74612" cy="7461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Palatino Linotype" pitchFamily="18" charset="0"/>
            </a:endParaRPr>
          </a:p>
        </p:txBody>
      </p:sp>
      <p:sp>
        <p:nvSpPr>
          <p:cNvPr id="425999" name="Oval 15"/>
          <p:cNvSpPr>
            <a:spLocks noChangeArrowheads="1"/>
          </p:cNvSpPr>
          <p:nvPr/>
        </p:nvSpPr>
        <p:spPr bwMode="auto">
          <a:xfrm>
            <a:off x="5626100" y="2733675"/>
            <a:ext cx="74613" cy="74613"/>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Palatino Linotype" pitchFamily="18" charset="0"/>
            </a:endParaRPr>
          </a:p>
        </p:txBody>
      </p:sp>
      <p:sp>
        <p:nvSpPr>
          <p:cNvPr id="426000" name="Line 16"/>
          <p:cNvSpPr>
            <a:spLocks noChangeShapeType="1"/>
          </p:cNvSpPr>
          <p:nvPr/>
        </p:nvSpPr>
        <p:spPr bwMode="auto">
          <a:xfrm flipV="1">
            <a:off x="495300" y="2227263"/>
            <a:ext cx="7756525" cy="2932112"/>
          </a:xfrm>
          <a:prstGeom prst="line">
            <a:avLst/>
          </a:prstGeom>
          <a:noFill/>
          <a:ln w="190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Palatino Linotype" pitchFamily="18" charset="0"/>
              <a:ea typeface="ＭＳ Ｐゴシック" charset="0"/>
            </a:endParaRPr>
          </a:p>
        </p:txBody>
      </p:sp>
      <p:sp>
        <p:nvSpPr>
          <p:cNvPr id="426001" name="Line 17"/>
          <p:cNvSpPr>
            <a:spLocks noChangeShapeType="1"/>
          </p:cNvSpPr>
          <p:nvPr/>
        </p:nvSpPr>
        <p:spPr bwMode="auto">
          <a:xfrm rot="21235623" flipV="1">
            <a:off x="254000" y="1960563"/>
            <a:ext cx="7756525" cy="2932112"/>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Palatino Linotype" pitchFamily="18" charset="0"/>
              <a:ea typeface="ＭＳ Ｐゴシック" charset="0"/>
            </a:endParaRPr>
          </a:p>
        </p:txBody>
      </p:sp>
      <p:sp>
        <p:nvSpPr>
          <p:cNvPr id="426002" name="Text Box 18"/>
          <p:cNvSpPr txBox="1">
            <a:spLocks noChangeArrowheads="1"/>
          </p:cNvSpPr>
          <p:nvPr/>
        </p:nvSpPr>
        <p:spPr bwMode="auto">
          <a:xfrm>
            <a:off x="1851025" y="320675"/>
            <a:ext cx="708399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2400">
                <a:latin typeface="Palatino Linotype" pitchFamily="18" charset="0"/>
                <a:ea typeface="ＭＳ Ｐゴシック" charset="0"/>
              </a:rPr>
              <a:t>Another guess at the location of the regression line</a:t>
            </a:r>
          </a:p>
          <a:p>
            <a:pPr eaLnBrk="0" hangingPunct="0">
              <a:defRPr/>
            </a:pPr>
            <a:r>
              <a:rPr lang="en-US" sz="2400">
                <a:latin typeface="Palatino Linotype" pitchFamily="18" charset="0"/>
                <a:ea typeface="ＭＳ Ｐゴシック" charset="0"/>
              </a:rPr>
              <a:t>(same intercept, different slope)</a:t>
            </a:r>
          </a:p>
        </p:txBody>
      </p:sp>
      <p:sp>
        <p:nvSpPr>
          <p:cNvPr id="2" name="Slide Number Placeholder 1"/>
          <p:cNvSpPr>
            <a:spLocks noGrp="1"/>
          </p:cNvSpPr>
          <p:nvPr>
            <p:ph type="sldNum" sz="quarter" idx="12"/>
          </p:nvPr>
        </p:nvSpPr>
        <p:spPr/>
        <p:txBody>
          <a:bodyPr/>
          <a:lstStyle/>
          <a:p>
            <a:fld id="{DF27E78F-DC57-4B95-9828-43CFD7017385}" type="slidenum">
              <a:rPr lang="en-US" smtClean="0"/>
              <a:t>25</a:t>
            </a:fld>
            <a:endParaRPr lang="en-US"/>
          </a:p>
        </p:txBody>
      </p:sp>
    </p:spTree>
    <p:extLst>
      <p:ext uri="{BB962C8B-B14F-4D97-AF65-F5344CB8AC3E}">
        <p14:creationId xmlns:p14="http://schemas.microsoft.com/office/powerpoint/2010/main" val="6350318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Line 2"/>
          <p:cNvSpPr>
            <a:spLocks noChangeShapeType="1"/>
          </p:cNvSpPr>
          <p:nvPr/>
        </p:nvSpPr>
        <p:spPr bwMode="auto">
          <a:xfrm flipH="1" flipV="1">
            <a:off x="1238250" y="852488"/>
            <a:ext cx="11113" cy="546893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Palatino Linotype" pitchFamily="18" charset="0"/>
              <a:ea typeface="ＭＳ Ｐゴシック" charset="0"/>
            </a:endParaRPr>
          </a:p>
        </p:txBody>
      </p:sp>
      <p:sp>
        <p:nvSpPr>
          <p:cNvPr id="427011" name="Line 3"/>
          <p:cNvSpPr>
            <a:spLocks noChangeShapeType="1"/>
          </p:cNvSpPr>
          <p:nvPr/>
        </p:nvSpPr>
        <p:spPr bwMode="auto">
          <a:xfrm>
            <a:off x="642938" y="5838825"/>
            <a:ext cx="769461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Palatino Linotype" pitchFamily="18" charset="0"/>
              <a:ea typeface="ＭＳ Ｐゴシック" charset="0"/>
            </a:endParaRPr>
          </a:p>
        </p:txBody>
      </p:sp>
      <p:sp>
        <p:nvSpPr>
          <p:cNvPr id="427012" name="Text Box 4"/>
          <p:cNvSpPr txBox="1">
            <a:spLocks noChangeArrowheads="1"/>
          </p:cNvSpPr>
          <p:nvPr/>
        </p:nvSpPr>
        <p:spPr bwMode="auto">
          <a:xfrm>
            <a:off x="7642477" y="5857875"/>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defRPr/>
            </a:pPr>
            <a:r>
              <a:rPr lang="en-US" sz="2400" i="1">
                <a:latin typeface="Palatino Linotype" pitchFamily="18" charset="0"/>
                <a:ea typeface="ＭＳ Ｐゴシック" charset="0"/>
              </a:rPr>
              <a:t>X</a:t>
            </a:r>
          </a:p>
        </p:txBody>
      </p:sp>
      <p:sp>
        <p:nvSpPr>
          <p:cNvPr id="427013" name="Text Box 5"/>
          <p:cNvSpPr txBox="1">
            <a:spLocks noChangeArrowheads="1"/>
          </p:cNvSpPr>
          <p:nvPr/>
        </p:nvSpPr>
        <p:spPr bwMode="auto">
          <a:xfrm>
            <a:off x="450394" y="896938"/>
            <a:ext cx="3898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defRPr/>
            </a:pPr>
            <a:r>
              <a:rPr lang="en-US" sz="2400" i="1">
                <a:latin typeface="Palatino Linotype" pitchFamily="18" charset="0"/>
                <a:ea typeface="ＭＳ Ｐゴシック" charset="0"/>
              </a:rPr>
              <a:t>Y</a:t>
            </a:r>
          </a:p>
        </p:txBody>
      </p:sp>
      <p:sp>
        <p:nvSpPr>
          <p:cNvPr id="427014" name="Oval 6"/>
          <p:cNvSpPr>
            <a:spLocks noChangeArrowheads="1"/>
          </p:cNvSpPr>
          <p:nvPr/>
        </p:nvSpPr>
        <p:spPr bwMode="auto">
          <a:xfrm>
            <a:off x="2894013" y="3525838"/>
            <a:ext cx="74612" cy="7461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Palatino Linotype" pitchFamily="18" charset="0"/>
            </a:endParaRPr>
          </a:p>
        </p:txBody>
      </p:sp>
      <p:sp>
        <p:nvSpPr>
          <p:cNvPr id="427015" name="Oval 7"/>
          <p:cNvSpPr>
            <a:spLocks noChangeArrowheads="1"/>
          </p:cNvSpPr>
          <p:nvPr/>
        </p:nvSpPr>
        <p:spPr bwMode="auto">
          <a:xfrm>
            <a:off x="1908175" y="4668838"/>
            <a:ext cx="74613" cy="7461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Palatino Linotype" pitchFamily="18" charset="0"/>
            </a:endParaRPr>
          </a:p>
        </p:txBody>
      </p:sp>
      <p:sp>
        <p:nvSpPr>
          <p:cNvPr id="427016" name="Oval 8"/>
          <p:cNvSpPr>
            <a:spLocks noChangeArrowheads="1"/>
          </p:cNvSpPr>
          <p:nvPr/>
        </p:nvSpPr>
        <p:spPr bwMode="auto">
          <a:xfrm>
            <a:off x="2171700" y="3719513"/>
            <a:ext cx="74613" cy="7461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Palatino Linotype" pitchFamily="18" charset="0"/>
            </a:endParaRPr>
          </a:p>
        </p:txBody>
      </p:sp>
      <p:sp>
        <p:nvSpPr>
          <p:cNvPr id="427017" name="Oval 9"/>
          <p:cNvSpPr>
            <a:spLocks noChangeArrowheads="1"/>
          </p:cNvSpPr>
          <p:nvPr/>
        </p:nvSpPr>
        <p:spPr bwMode="auto">
          <a:xfrm>
            <a:off x="3351213" y="3983038"/>
            <a:ext cx="74612" cy="7461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Palatino Linotype" pitchFamily="18" charset="0"/>
            </a:endParaRPr>
          </a:p>
        </p:txBody>
      </p:sp>
      <p:sp>
        <p:nvSpPr>
          <p:cNvPr id="427018" name="Oval 10"/>
          <p:cNvSpPr>
            <a:spLocks noChangeArrowheads="1"/>
          </p:cNvSpPr>
          <p:nvPr/>
        </p:nvSpPr>
        <p:spPr bwMode="auto">
          <a:xfrm>
            <a:off x="5111750" y="3516313"/>
            <a:ext cx="74613" cy="7461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Palatino Linotype" pitchFamily="18" charset="0"/>
            </a:endParaRPr>
          </a:p>
        </p:txBody>
      </p:sp>
      <p:sp>
        <p:nvSpPr>
          <p:cNvPr id="427019" name="Oval 11"/>
          <p:cNvSpPr>
            <a:spLocks noChangeArrowheads="1"/>
          </p:cNvSpPr>
          <p:nvPr/>
        </p:nvSpPr>
        <p:spPr bwMode="auto">
          <a:xfrm>
            <a:off x="3952875" y="4014788"/>
            <a:ext cx="74613" cy="7461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Palatino Linotype" pitchFamily="18" charset="0"/>
            </a:endParaRPr>
          </a:p>
        </p:txBody>
      </p:sp>
      <p:sp>
        <p:nvSpPr>
          <p:cNvPr id="427020" name="Oval 12"/>
          <p:cNvSpPr>
            <a:spLocks noChangeArrowheads="1"/>
          </p:cNvSpPr>
          <p:nvPr/>
        </p:nvSpPr>
        <p:spPr bwMode="auto">
          <a:xfrm>
            <a:off x="2620963" y="5072063"/>
            <a:ext cx="74612" cy="7461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Palatino Linotype" pitchFamily="18" charset="0"/>
            </a:endParaRPr>
          </a:p>
        </p:txBody>
      </p:sp>
      <p:sp>
        <p:nvSpPr>
          <p:cNvPr id="427021" name="Oval 13"/>
          <p:cNvSpPr>
            <a:spLocks noChangeArrowheads="1"/>
          </p:cNvSpPr>
          <p:nvPr/>
        </p:nvSpPr>
        <p:spPr bwMode="auto">
          <a:xfrm>
            <a:off x="4071938" y="3070225"/>
            <a:ext cx="74612" cy="74613"/>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Palatino Linotype" pitchFamily="18" charset="0"/>
            </a:endParaRPr>
          </a:p>
        </p:txBody>
      </p:sp>
      <p:sp>
        <p:nvSpPr>
          <p:cNvPr id="427022" name="Oval 14"/>
          <p:cNvSpPr>
            <a:spLocks noChangeArrowheads="1"/>
          </p:cNvSpPr>
          <p:nvPr/>
        </p:nvSpPr>
        <p:spPr bwMode="auto">
          <a:xfrm>
            <a:off x="5881688" y="4411663"/>
            <a:ext cx="74612" cy="7461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Palatino Linotype" pitchFamily="18" charset="0"/>
            </a:endParaRPr>
          </a:p>
        </p:txBody>
      </p:sp>
      <p:sp>
        <p:nvSpPr>
          <p:cNvPr id="427023" name="Oval 15"/>
          <p:cNvSpPr>
            <a:spLocks noChangeArrowheads="1"/>
          </p:cNvSpPr>
          <p:nvPr/>
        </p:nvSpPr>
        <p:spPr bwMode="auto">
          <a:xfrm>
            <a:off x="5626100" y="2733675"/>
            <a:ext cx="74613" cy="74613"/>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Palatino Linotype" pitchFamily="18" charset="0"/>
            </a:endParaRPr>
          </a:p>
        </p:txBody>
      </p:sp>
      <p:sp>
        <p:nvSpPr>
          <p:cNvPr id="427024" name="Line 16"/>
          <p:cNvSpPr>
            <a:spLocks noChangeShapeType="1"/>
          </p:cNvSpPr>
          <p:nvPr/>
        </p:nvSpPr>
        <p:spPr bwMode="auto">
          <a:xfrm flipV="1">
            <a:off x="495300" y="2227263"/>
            <a:ext cx="7756525" cy="2932112"/>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Palatino Linotype" pitchFamily="18" charset="0"/>
              <a:ea typeface="ＭＳ Ｐゴシック" charset="0"/>
            </a:endParaRPr>
          </a:p>
        </p:txBody>
      </p:sp>
      <p:sp>
        <p:nvSpPr>
          <p:cNvPr id="427025" name="Text Box 17"/>
          <p:cNvSpPr txBox="1">
            <a:spLocks noChangeArrowheads="1"/>
          </p:cNvSpPr>
          <p:nvPr/>
        </p:nvSpPr>
        <p:spPr bwMode="auto">
          <a:xfrm>
            <a:off x="2060575" y="687388"/>
            <a:ext cx="67553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2400">
                <a:latin typeface="Palatino Linotype" pitchFamily="18" charset="0"/>
                <a:ea typeface="ＭＳ Ｐゴシック" charset="0"/>
              </a:rPr>
              <a:t>Initial guess at the location of the regression line</a:t>
            </a:r>
          </a:p>
        </p:txBody>
      </p:sp>
      <p:sp>
        <p:nvSpPr>
          <p:cNvPr id="2" name="Slide Number Placeholder 1"/>
          <p:cNvSpPr>
            <a:spLocks noGrp="1"/>
          </p:cNvSpPr>
          <p:nvPr>
            <p:ph type="sldNum" sz="quarter" idx="12"/>
          </p:nvPr>
        </p:nvSpPr>
        <p:spPr/>
        <p:txBody>
          <a:bodyPr/>
          <a:lstStyle/>
          <a:p>
            <a:fld id="{DF27E78F-DC57-4B95-9828-43CFD7017385}" type="slidenum">
              <a:rPr lang="en-US" smtClean="0"/>
              <a:t>26</a:t>
            </a:fld>
            <a:endParaRPr lang="en-US"/>
          </a:p>
        </p:txBody>
      </p:sp>
    </p:spTree>
    <p:extLst>
      <p:ext uri="{BB962C8B-B14F-4D97-AF65-F5344CB8AC3E}">
        <p14:creationId xmlns:p14="http://schemas.microsoft.com/office/powerpoint/2010/main" val="25506181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Line 2"/>
          <p:cNvSpPr>
            <a:spLocks noChangeShapeType="1"/>
          </p:cNvSpPr>
          <p:nvPr/>
        </p:nvSpPr>
        <p:spPr bwMode="auto">
          <a:xfrm flipH="1" flipV="1">
            <a:off x="1238250" y="852488"/>
            <a:ext cx="11113" cy="546893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Palatino Linotype" pitchFamily="18" charset="0"/>
              <a:ea typeface="ＭＳ Ｐゴシック" charset="0"/>
            </a:endParaRPr>
          </a:p>
        </p:txBody>
      </p:sp>
      <p:sp>
        <p:nvSpPr>
          <p:cNvPr id="428035" name="Line 3"/>
          <p:cNvSpPr>
            <a:spLocks noChangeShapeType="1"/>
          </p:cNvSpPr>
          <p:nvPr/>
        </p:nvSpPr>
        <p:spPr bwMode="auto">
          <a:xfrm>
            <a:off x="642938" y="5838825"/>
            <a:ext cx="769461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Palatino Linotype" pitchFamily="18" charset="0"/>
              <a:ea typeface="ＭＳ Ｐゴシック" charset="0"/>
            </a:endParaRPr>
          </a:p>
        </p:txBody>
      </p:sp>
      <p:sp>
        <p:nvSpPr>
          <p:cNvPr id="428036" name="Text Box 4"/>
          <p:cNvSpPr txBox="1">
            <a:spLocks noChangeArrowheads="1"/>
          </p:cNvSpPr>
          <p:nvPr/>
        </p:nvSpPr>
        <p:spPr bwMode="auto">
          <a:xfrm>
            <a:off x="7642477" y="5857875"/>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defRPr/>
            </a:pPr>
            <a:r>
              <a:rPr lang="en-US" sz="2400" i="1">
                <a:latin typeface="Palatino Linotype" pitchFamily="18" charset="0"/>
                <a:ea typeface="ＭＳ Ｐゴシック" charset="0"/>
              </a:rPr>
              <a:t>X</a:t>
            </a:r>
          </a:p>
        </p:txBody>
      </p:sp>
      <p:sp>
        <p:nvSpPr>
          <p:cNvPr id="428037" name="Text Box 5"/>
          <p:cNvSpPr txBox="1">
            <a:spLocks noChangeArrowheads="1"/>
          </p:cNvSpPr>
          <p:nvPr/>
        </p:nvSpPr>
        <p:spPr bwMode="auto">
          <a:xfrm>
            <a:off x="450394" y="896938"/>
            <a:ext cx="3898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3200">
                <a:solidFill>
                  <a:schemeClr val="tx1"/>
                </a:solidFill>
                <a:latin typeface="Times New Roman" pitchFamily="18" charset="0"/>
                <a:ea typeface="MS PGothic" pitchFamily="34" charset="-128"/>
              </a:defRPr>
            </a:lvl1pPr>
            <a:lvl2pPr marL="742950" indent="-285750" eaLnBrk="0" hangingPunct="0">
              <a:defRPr sz="3200">
                <a:solidFill>
                  <a:schemeClr val="tx1"/>
                </a:solidFill>
                <a:latin typeface="Times New Roman" pitchFamily="18" charset="0"/>
                <a:ea typeface="MS PGothic" pitchFamily="34" charset="-128"/>
              </a:defRPr>
            </a:lvl2pPr>
            <a:lvl3pPr marL="1143000" indent="-228600" eaLnBrk="0" hangingPunct="0">
              <a:defRPr sz="3200">
                <a:solidFill>
                  <a:schemeClr val="tx1"/>
                </a:solidFill>
                <a:latin typeface="Times New Roman" pitchFamily="18" charset="0"/>
                <a:ea typeface="MS PGothic" pitchFamily="34" charset="-128"/>
              </a:defRPr>
            </a:lvl3pPr>
            <a:lvl4pPr marL="1600200" indent="-228600" eaLnBrk="0" hangingPunct="0">
              <a:defRPr sz="3200">
                <a:solidFill>
                  <a:schemeClr val="tx1"/>
                </a:solidFill>
                <a:latin typeface="Times New Roman" pitchFamily="18" charset="0"/>
                <a:ea typeface="MS PGothic" pitchFamily="34" charset="-128"/>
              </a:defRPr>
            </a:lvl4pPr>
            <a:lvl5pPr marL="2057400" indent="-228600" eaLnBrk="0" hangingPunct="0">
              <a:defRPr sz="3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3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3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3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3200">
                <a:solidFill>
                  <a:schemeClr val="tx1"/>
                </a:solidFill>
                <a:latin typeface="Times New Roman" pitchFamily="18" charset="0"/>
                <a:ea typeface="MS PGothic" pitchFamily="34" charset="-128"/>
              </a:defRPr>
            </a:lvl9pPr>
          </a:lstStyle>
          <a:p>
            <a:pPr algn="ctr"/>
            <a:r>
              <a:rPr lang="en-US" sz="2400" i="1">
                <a:latin typeface="Palatino Linotype" pitchFamily="18" charset="0"/>
              </a:rPr>
              <a:t>Y</a:t>
            </a:r>
            <a:endParaRPr lang="en-US" sz="2400">
              <a:latin typeface="Palatino Linotype" pitchFamily="18" charset="0"/>
            </a:endParaRPr>
          </a:p>
        </p:txBody>
      </p:sp>
      <p:sp>
        <p:nvSpPr>
          <p:cNvPr id="428038" name="Oval 6"/>
          <p:cNvSpPr>
            <a:spLocks noChangeArrowheads="1"/>
          </p:cNvSpPr>
          <p:nvPr/>
        </p:nvSpPr>
        <p:spPr bwMode="auto">
          <a:xfrm>
            <a:off x="2894013" y="3525838"/>
            <a:ext cx="74612" cy="7461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Palatino Linotype" pitchFamily="18" charset="0"/>
            </a:endParaRPr>
          </a:p>
        </p:txBody>
      </p:sp>
      <p:sp>
        <p:nvSpPr>
          <p:cNvPr id="428039" name="Oval 7"/>
          <p:cNvSpPr>
            <a:spLocks noChangeArrowheads="1"/>
          </p:cNvSpPr>
          <p:nvPr/>
        </p:nvSpPr>
        <p:spPr bwMode="auto">
          <a:xfrm>
            <a:off x="1908175" y="4668838"/>
            <a:ext cx="74613" cy="7461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Palatino Linotype" pitchFamily="18" charset="0"/>
            </a:endParaRPr>
          </a:p>
        </p:txBody>
      </p:sp>
      <p:sp>
        <p:nvSpPr>
          <p:cNvPr id="428040" name="Oval 8"/>
          <p:cNvSpPr>
            <a:spLocks noChangeArrowheads="1"/>
          </p:cNvSpPr>
          <p:nvPr/>
        </p:nvSpPr>
        <p:spPr bwMode="auto">
          <a:xfrm>
            <a:off x="2171700" y="3719513"/>
            <a:ext cx="74613" cy="7461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Palatino Linotype" pitchFamily="18" charset="0"/>
            </a:endParaRPr>
          </a:p>
        </p:txBody>
      </p:sp>
      <p:sp>
        <p:nvSpPr>
          <p:cNvPr id="428041" name="Oval 9"/>
          <p:cNvSpPr>
            <a:spLocks noChangeArrowheads="1"/>
          </p:cNvSpPr>
          <p:nvPr/>
        </p:nvSpPr>
        <p:spPr bwMode="auto">
          <a:xfrm>
            <a:off x="3351213" y="3983038"/>
            <a:ext cx="74612" cy="7461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Palatino Linotype" pitchFamily="18" charset="0"/>
            </a:endParaRPr>
          </a:p>
        </p:txBody>
      </p:sp>
      <p:sp>
        <p:nvSpPr>
          <p:cNvPr id="428042" name="Oval 10"/>
          <p:cNvSpPr>
            <a:spLocks noChangeArrowheads="1"/>
          </p:cNvSpPr>
          <p:nvPr/>
        </p:nvSpPr>
        <p:spPr bwMode="auto">
          <a:xfrm>
            <a:off x="5111750" y="3516313"/>
            <a:ext cx="74613" cy="7461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Palatino Linotype" pitchFamily="18" charset="0"/>
            </a:endParaRPr>
          </a:p>
        </p:txBody>
      </p:sp>
      <p:sp>
        <p:nvSpPr>
          <p:cNvPr id="428043" name="Oval 11"/>
          <p:cNvSpPr>
            <a:spLocks noChangeArrowheads="1"/>
          </p:cNvSpPr>
          <p:nvPr/>
        </p:nvSpPr>
        <p:spPr bwMode="auto">
          <a:xfrm>
            <a:off x="3952875" y="4014788"/>
            <a:ext cx="74613" cy="7461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Palatino Linotype" pitchFamily="18" charset="0"/>
            </a:endParaRPr>
          </a:p>
        </p:txBody>
      </p:sp>
      <p:sp>
        <p:nvSpPr>
          <p:cNvPr id="428044" name="Oval 12"/>
          <p:cNvSpPr>
            <a:spLocks noChangeArrowheads="1"/>
          </p:cNvSpPr>
          <p:nvPr/>
        </p:nvSpPr>
        <p:spPr bwMode="auto">
          <a:xfrm>
            <a:off x="2620963" y="5072063"/>
            <a:ext cx="74612" cy="7461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Palatino Linotype" pitchFamily="18" charset="0"/>
            </a:endParaRPr>
          </a:p>
        </p:txBody>
      </p:sp>
      <p:sp>
        <p:nvSpPr>
          <p:cNvPr id="428045" name="Oval 13"/>
          <p:cNvSpPr>
            <a:spLocks noChangeArrowheads="1"/>
          </p:cNvSpPr>
          <p:nvPr/>
        </p:nvSpPr>
        <p:spPr bwMode="auto">
          <a:xfrm>
            <a:off x="4071938" y="3070225"/>
            <a:ext cx="74612" cy="74613"/>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Palatino Linotype" pitchFamily="18" charset="0"/>
            </a:endParaRPr>
          </a:p>
        </p:txBody>
      </p:sp>
      <p:sp>
        <p:nvSpPr>
          <p:cNvPr id="428046" name="Oval 14"/>
          <p:cNvSpPr>
            <a:spLocks noChangeArrowheads="1"/>
          </p:cNvSpPr>
          <p:nvPr/>
        </p:nvSpPr>
        <p:spPr bwMode="auto">
          <a:xfrm>
            <a:off x="5881688" y="4411663"/>
            <a:ext cx="74612" cy="7461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Palatino Linotype" pitchFamily="18" charset="0"/>
            </a:endParaRPr>
          </a:p>
        </p:txBody>
      </p:sp>
      <p:sp>
        <p:nvSpPr>
          <p:cNvPr id="428047" name="Oval 15"/>
          <p:cNvSpPr>
            <a:spLocks noChangeArrowheads="1"/>
          </p:cNvSpPr>
          <p:nvPr/>
        </p:nvSpPr>
        <p:spPr bwMode="auto">
          <a:xfrm>
            <a:off x="5626100" y="2733675"/>
            <a:ext cx="74613" cy="74613"/>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Palatino Linotype" pitchFamily="18" charset="0"/>
            </a:endParaRPr>
          </a:p>
        </p:txBody>
      </p:sp>
      <p:sp>
        <p:nvSpPr>
          <p:cNvPr id="428048" name="Line 16"/>
          <p:cNvSpPr>
            <a:spLocks noChangeShapeType="1"/>
          </p:cNvSpPr>
          <p:nvPr/>
        </p:nvSpPr>
        <p:spPr bwMode="auto">
          <a:xfrm flipV="1">
            <a:off x="495300" y="2227263"/>
            <a:ext cx="7756525" cy="2932112"/>
          </a:xfrm>
          <a:prstGeom prst="line">
            <a:avLst/>
          </a:prstGeom>
          <a:noFill/>
          <a:ln w="190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Palatino Linotype" pitchFamily="18" charset="0"/>
              <a:ea typeface="ＭＳ Ｐゴシック" charset="0"/>
            </a:endParaRPr>
          </a:p>
        </p:txBody>
      </p:sp>
      <p:sp>
        <p:nvSpPr>
          <p:cNvPr id="428049" name="Line 17"/>
          <p:cNvSpPr>
            <a:spLocks noChangeShapeType="1"/>
          </p:cNvSpPr>
          <p:nvPr/>
        </p:nvSpPr>
        <p:spPr bwMode="auto">
          <a:xfrm rot="21235623" flipV="1">
            <a:off x="315913" y="2270125"/>
            <a:ext cx="7756525" cy="2932113"/>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Palatino Linotype" pitchFamily="18" charset="0"/>
              <a:ea typeface="ＭＳ Ｐゴシック" charset="0"/>
            </a:endParaRPr>
          </a:p>
        </p:txBody>
      </p:sp>
      <p:sp>
        <p:nvSpPr>
          <p:cNvPr id="428050" name="Text Box 18"/>
          <p:cNvSpPr txBox="1">
            <a:spLocks noChangeArrowheads="1"/>
          </p:cNvSpPr>
          <p:nvPr/>
        </p:nvSpPr>
        <p:spPr bwMode="auto">
          <a:xfrm>
            <a:off x="1851025" y="381000"/>
            <a:ext cx="708399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3200">
                <a:solidFill>
                  <a:schemeClr val="tx1"/>
                </a:solidFill>
                <a:latin typeface="Times New Roman" pitchFamily="18" charset="0"/>
                <a:ea typeface="MS PGothic" pitchFamily="34" charset="-128"/>
              </a:defRPr>
            </a:lvl1pPr>
            <a:lvl2pPr marL="742950" indent="-285750" eaLnBrk="0" hangingPunct="0">
              <a:defRPr sz="3200">
                <a:solidFill>
                  <a:schemeClr val="tx1"/>
                </a:solidFill>
                <a:latin typeface="Times New Roman" pitchFamily="18" charset="0"/>
                <a:ea typeface="MS PGothic" pitchFamily="34" charset="-128"/>
              </a:defRPr>
            </a:lvl2pPr>
            <a:lvl3pPr marL="1143000" indent="-228600" eaLnBrk="0" hangingPunct="0">
              <a:defRPr sz="3200">
                <a:solidFill>
                  <a:schemeClr val="tx1"/>
                </a:solidFill>
                <a:latin typeface="Times New Roman" pitchFamily="18" charset="0"/>
                <a:ea typeface="MS PGothic" pitchFamily="34" charset="-128"/>
              </a:defRPr>
            </a:lvl3pPr>
            <a:lvl4pPr marL="1600200" indent="-228600" eaLnBrk="0" hangingPunct="0">
              <a:defRPr sz="3200">
                <a:solidFill>
                  <a:schemeClr val="tx1"/>
                </a:solidFill>
                <a:latin typeface="Times New Roman" pitchFamily="18" charset="0"/>
                <a:ea typeface="MS PGothic" pitchFamily="34" charset="-128"/>
              </a:defRPr>
            </a:lvl4pPr>
            <a:lvl5pPr marL="2057400" indent="-228600" eaLnBrk="0" hangingPunct="0">
              <a:defRPr sz="3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3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3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3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3200">
                <a:solidFill>
                  <a:schemeClr val="tx1"/>
                </a:solidFill>
                <a:latin typeface="Times New Roman" pitchFamily="18" charset="0"/>
                <a:ea typeface="MS PGothic" pitchFamily="34" charset="-128"/>
              </a:defRPr>
            </a:lvl9pPr>
          </a:lstStyle>
          <a:p>
            <a:r>
              <a:rPr lang="en-US" sz="2400">
                <a:latin typeface="Palatino Linotype" pitchFamily="18" charset="0"/>
              </a:rPr>
              <a:t>Another guess at the location of the regression line</a:t>
            </a:r>
          </a:p>
          <a:p>
            <a:r>
              <a:rPr lang="en-US" sz="2400">
                <a:latin typeface="Palatino Linotype" pitchFamily="18" charset="0"/>
              </a:rPr>
              <a:t>(different intercept and slope, same </a:t>
            </a:r>
            <a:r>
              <a:rPr lang="ja-JP" altLang="en-US" sz="2400">
                <a:latin typeface="Palatino Linotype" pitchFamily="18" charset="0"/>
              </a:rPr>
              <a:t>“</a:t>
            </a:r>
            <a:r>
              <a:rPr lang="en-US" altLang="ja-JP" sz="2400">
                <a:latin typeface="Palatino Linotype" pitchFamily="18" charset="0"/>
              </a:rPr>
              <a:t>center</a:t>
            </a:r>
            <a:r>
              <a:rPr lang="ja-JP" altLang="en-US" sz="2400">
                <a:latin typeface="Palatino Linotype" pitchFamily="18" charset="0"/>
              </a:rPr>
              <a:t>”</a:t>
            </a:r>
            <a:r>
              <a:rPr lang="en-US" altLang="ja-JP" sz="2400">
                <a:latin typeface="Palatino Linotype" pitchFamily="18" charset="0"/>
              </a:rPr>
              <a:t>)</a:t>
            </a:r>
            <a:endParaRPr lang="en-US" sz="2400">
              <a:latin typeface="Palatino Linotype" pitchFamily="18" charset="0"/>
            </a:endParaRPr>
          </a:p>
        </p:txBody>
      </p:sp>
      <p:sp>
        <p:nvSpPr>
          <p:cNvPr id="2" name="Slide Number Placeholder 1"/>
          <p:cNvSpPr>
            <a:spLocks noGrp="1"/>
          </p:cNvSpPr>
          <p:nvPr>
            <p:ph type="sldNum" sz="quarter" idx="12"/>
          </p:nvPr>
        </p:nvSpPr>
        <p:spPr/>
        <p:txBody>
          <a:bodyPr/>
          <a:lstStyle/>
          <a:p>
            <a:fld id="{DF27E78F-DC57-4B95-9828-43CFD7017385}" type="slidenum">
              <a:rPr lang="en-US" smtClean="0"/>
              <a:t>27</a:t>
            </a:fld>
            <a:endParaRPr lang="en-US"/>
          </a:p>
        </p:txBody>
      </p:sp>
    </p:spTree>
    <p:extLst>
      <p:ext uri="{BB962C8B-B14F-4D97-AF65-F5344CB8AC3E}">
        <p14:creationId xmlns:p14="http://schemas.microsoft.com/office/powerpoint/2010/main" val="40359791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Line 2"/>
          <p:cNvSpPr>
            <a:spLocks noChangeShapeType="1"/>
          </p:cNvSpPr>
          <p:nvPr/>
        </p:nvSpPr>
        <p:spPr bwMode="auto">
          <a:xfrm flipH="1" flipV="1">
            <a:off x="1238250" y="852488"/>
            <a:ext cx="11113" cy="546893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Palatino Linotype" pitchFamily="18" charset="0"/>
              <a:ea typeface="ＭＳ Ｐゴシック" charset="0"/>
            </a:endParaRPr>
          </a:p>
        </p:txBody>
      </p:sp>
      <p:sp>
        <p:nvSpPr>
          <p:cNvPr id="429059" name="Line 3"/>
          <p:cNvSpPr>
            <a:spLocks noChangeShapeType="1"/>
          </p:cNvSpPr>
          <p:nvPr/>
        </p:nvSpPr>
        <p:spPr bwMode="auto">
          <a:xfrm>
            <a:off x="642938" y="5838825"/>
            <a:ext cx="769461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Palatino Linotype" pitchFamily="18" charset="0"/>
              <a:ea typeface="ＭＳ Ｐゴシック" charset="0"/>
            </a:endParaRPr>
          </a:p>
        </p:txBody>
      </p:sp>
      <p:sp>
        <p:nvSpPr>
          <p:cNvPr id="429060" name="Text Box 4"/>
          <p:cNvSpPr txBox="1">
            <a:spLocks noChangeArrowheads="1"/>
          </p:cNvSpPr>
          <p:nvPr/>
        </p:nvSpPr>
        <p:spPr bwMode="auto">
          <a:xfrm>
            <a:off x="7642477" y="5857875"/>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defRPr/>
            </a:pPr>
            <a:r>
              <a:rPr lang="en-US" sz="2400" i="1">
                <a:latin typeface="Palatino Linotype" pitchFamily="18" charset="0"/>
                <a:ea typeface="ＭＳ Ｐゴシック" charset="0"/>
              </a:rPr>
              <a:t>X</a:t>
            </a:r>
          </a:p>
        </p:txBody>
      </p:sp>
      <p:sp>
        <p:nvSpPr>
          <p:cNvPr id="429061" name="Text Box 5"/>
          <p:cNvSpPr txBox="1">
            <a:spLocks noChangeArrowheads="1"/>
          </p:cNvSpPr>
          <p:nvPr/>
        </p:nvSpPr>
        <p:spPr bwMode="auto">
          <a:xfrm>
            <a:off x="450394" y="896938"/>
            <a:ext cx="3898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defRPr/>
            </a:pPr>
            <a:r>
              <a:rPr lang="en-US" sz="2400" i="1">
                <a:latin typeface="Palatino Linotype" pitchFamily="18" charset="0"/>
                <a:ea typeface="ＭＳ Ｐゴシック" charset="0"/>
              </a:rPr>
              <a:t>Y</a:t>
            </a:r>
          </a:p>
        </p:txBody>
      </p:sp>
      <p:sp>
        <p:nvSpPr>
          <p:cNvPr id="429062" name="Oval 6"/>
          <p:cNvSpPr>
            <a:spLocks noChangeArrowheads="1"/>
          </p:cNvSpPr>
          <p:nvPr/>
        </p:nvSpPr>
        <p:spPr bwMode="auto">
          <a:xfrm>
            <a:off x="2894013" y="3525838"/>
            <a:ext cx="74612" cy="7461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Palatino Linotype" pitchFamily="18" charset="0"/>
            </a:endParaRPr>
          </a:p>
        </p:txBody>
      </p:sp>
      <p:sp>
        <p:nvSpPr>
          <p:cNvPr id="429063" name="Oval 7"/>
          <p:cNvSpPr>
            <a:spLocks noChangeArrowheads="1"/>
          </p:cNvSpPr>
          <p:nvPr/>
        </p:nvSpPr>
        <p:spPr bwMode="auto">
          <a:xfrm>
            <a:off x="1908175" y="4668838"/>
            <a:ext cx="74613" cy="7461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Palatino Linotype" pitchFamily="18" charset="0"/>
            </a:endParaRPr>
          </a:p>
        </p:txBody>
      </p:sp>
      <p:sp>
        <p:nvSpPr>
          <p:cNvPr id="429064" name="Oval 8"/>
          <p:cNvSpPr>
            <a:spLocks noChangeArrowheads="1"/>
          </p:cNvSpPr>
          <p:nvPr/>
        </p:nvSpPr>
        <p:spPr bwMode="auto">
          <a:xfrm>
            <a:off x="2171700" y="3719513"/>
            <a:ext cx="74613" cy="7461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Palatino Linotype" pitchFamily="18" charset="0"/>
            </a:endParaRPr>
          </a:p>
        </p:txBody>
      </p:sp>
      <p:sp>
        <p:nvSpPr>
          <p:cNvPr id="429065" name="Oval 9"/>
          <p:cNvSpPr>
            <a:spLocks noChangeArrowheads="1"/>
          </p:cNvSpPr>
          <p:nvPr/>
        </p:nvSpPr>
        <p:spPr bwMode="auto">
          <a:xfrm>
            <a:off x="3351213" y="3983038"/>
            <a:ext cx="74612" cy="7461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Palatino Linotype" pitchFamily="18" charset="0"/>
            </a:endParaRPr>
          </a:p>
        </p:txBody>
      </p:sp>
      <p:sp>
        <p:nvSpPr>
          <p:cNvPr id="429066" name="Oval 10"/>
          <p:cNvSpPr>
            <a:spLocks noChangeArrowheads="1"/>
          </p:cNvSpPr>
          <p:nvPr/>
        </p:nvSpPr>
        <p:spPr bwMode="auto">
          <a:xfrm>
            <a:off x="5111750" y="3516313"/>
            <a:ext cx="74613" cy="7461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Palatino Linotype" pitchFamily="18" charset="0"/>
            </a:endParaRPr>
          </a:p>
        </p:txBody>
      </p:sp>
      <p:sp>
        <p:nvSpPr>
          <p:cNvPr id="429067" name="Oval 11"/>
          <p:cNvSpPr>
            <a:spLocks noChangeArrowheads="1"/>
          </p:cNvSpPr>
          <p:nvPr/>
        </p:nvSpPr>
        <p:spPr bwMode="auto">
          <a:xfrm>
            <a:off x="3952875" y="4014788"/>
            <a:ext cx="74613" cy="7461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Palatino Linotype" pitchFamily="18" charset="0"/>
            </a:endParaRPr>
          </a:p>
        </p:txBody>
      </p:sp>
      <p:sp>
        <p:nvSpPr>
          <p:cNvPr id="429068" name="Oval 12"/>
          <p:cNvSpPr>
            <a:spLocks noChangeArrowheads="1"/>
          </p:cNvSpPr>
          <p:nvPr/>
        </p:nvSpPr>
        <p:spPr bwMode="auto">
          <a:xfrm>
            <a:off x="2620963" y="5072063"/>
            <a:ext cx="74612" cy="7461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Palatino Linotype" pitchFamily="18" charset="0"/>
            </a:endParaRPr>
          </a:p>
        </p:txBody>
      </p:sp>
      <p:sp>
        <p:nvSpPr>
          <p:cNvPr id="429069" name="Oval 13"/>
          <p:cNvSpPr>
            <a:spLocks noChangeArrowheads="1"/>
          </p:cNvSpPr>
          <p:nvPr/>
        </p:nvSpPr>
        <p:spPr bwMode="auto">
          <a:xfrm>
            <a:off x="4071938" y="3070225"/>
            <a:ext cx="74612" cy="74613"/>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Palatino Linotype" pitchFamily="18" charset="0"/>
            </a:endParaRPr>
          </a:p>
        </p:txBody>
      </p:sp>
      <p:sp>
        <p:nvSpPr>
          <p:cNvPr id="429070" name="Oval 14"/>
          <p:cNvSpPr>
            <a:spLocks noChangeArrowheads="1"/>
          </p:cNvSpPr>
          <p:nvPr/>
        </p:nvSpPr>
        <p:spPr bwMode="auto">
          <a:xfrm>
            <a:off x="5881688" y="4411663"/>
            <a:ext cx="74612" cy="7461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Palatino Linotype" pitchFamily="18" charset="0"/>
            </a:endParaRPr>
          </a:p>
        </p:txBody>
      </p:sp>
      <p:sp>
        <p:nvSpPr>
          <p:cNvPr id="429071" name="Oval 15"/>
          <p:cNvSpPr>
            <a:spLocks noChangeArrowheads="1"/>
          </p:cNvSpPr>
          <p:nvPr/>
        </p:nvSpPr>
        <p:spPr bwMode="auto">
          <a:xfrm>
            <a:off x="5626100" y="2733675"/>
            <a:ext cx="74613" cy="74613"/>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Palatino Linotype" pitchFamily="18" charset="0"/>
            </a:endParaRPr>
          </a:p>
        </p:txBody>
      </p:sp>
      <p:sp>
        <p:nvSpPr>
          <p:cNvPr id="429072" name="Line 16"/>
          <p:cNvSpPr>
            <a:spLocks noChangeShapeType="1"/>
          </p:cNvSpPr>
          <p:nvPr/>
        </p:nvSpPr>
        <p:spPr bwMode="auto">
          <a:xfrm flipV="1">
            <a:off x="495300" y="2227263"/>
            <a:ext cx="7756525" cy="2932112"/>
          </a:xfrm>
          <a:prstGeom prst="line">
            <a:avLst/>
          </a:prstGeom>
          <a:noFill/>
          <a:ln w="190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Palatino Linotype" pitchFamily="18" charset="0"/>
              <a:ea typeface="ＭＳ Ｐゴシック" charset="0"/>
            </a:endParaRPr>
          </a:p>
        </p:txBody>
      </p:sp>
      <p:sp>
        <p:nvSpPr>
          <p:cNvPr id="429073" name="Line 17"/>
          <p:cNvSpPr>
            <a:spLocks noChangeShapeType="1"/>
          </p:cNvSpPr>
          <p:nvPr/>
        </p:nvSpPr>
        <p:spPr bwMode="auto">
          <a:xfrm rot="21235623" flipV="1">
            <a:off x="255588" y="2035175"/>
            <a:ext cx="7756525" cy="2932113"/>
          </a:xfrm>
          <a:prstGeom prst="line">
            <a:avLst/>
          </a:prstGeom>
          <a:noFill/>
          <a:ln w="190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Palatino Linotype" pitchFamily="18" charset="0"/>
              <a:ea typeface="ＭＳ Ｐゴシック" charset="0"/>
            </a:endParaRPr>
          </a:p>
        </p:txBody>
      </p:sp>
      <p:sp>
        <p:nvSpPr>
          <p:cNvPr id="429074" name="Text Box 18"/>
          <p:cNvSpPr txBox="1">
            <a:spLocks noChangeArrowheads="1"/>
          </p:cNvSpPr>
          <p:nvPr/>
        </p:nvSpPr>
        <p:spPr bwMode="auto">
          <a:xfrm>
            <a:off x="1516063" y="76200"/>
            <a:ext cx="6028189"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2400">
                <a:latin typeface="Palatino Linotype" pitchFamily="18" charset="0"/>
                <a:ea typeface="ＭＳ Ｐゴシック" charset="0"/>
              </a:rPr>
              <a:t>We will end up being reasonably confident</a:t>
            </a:r>
          </a:p>
          <a:p>
            <a:pPr eaLnBrk="0" hangingPunct="0">
              <a:defRPr/>
            </a:pPr>
            <a:r>
              <a:rPr lang="en-US" sz="2400">
                <a:latin typeface="Palatino Linotype" pitchFamily="18" charset="0"/>
                <a:ea typeface="ＭＳ Ｐゴシック" charset="0"/>
              </a:rPr>
              <a:t>that the true regression line is somewhere </a:t>
            </a:r>
          </a:p>
          <a:p>
            <a:pPr eaLnBrk="0" hangingPunct="0">
              <a:defRPr/>
            </a:pPr>
            <a:r>
              <a:rPr lang="en-US" sz="2400">
                <a:latin typeface="Palatino Linotype" pitchFamily="18" charset="0"/>
                <a:ea typeface="ＭＳ Ｐゴシック" charset="0"/>
              </a:rPr>
              <a:t>in the indicated region.</a:t>
            </a:r>
          </a:p>
        </p:txBody>
      </p:sp>
      <p:sp>
        <p:nvSpPr>
          <p:cNvPr id="429075" name="Line 19"/>
          <p:cNvSpPr>
            <a:spLocks noChangeShapeType="1"/>
          </p:cNvSpPr>
          <p:nvPr/>
        </p:nvSpPr>
        <p:spPr bwMode="auto">
          <a:xfrm rot="21235623" flipV="1">
            <a:off x="344488" y="2087563"/>
            <a:ext cx="7756525" cy="2932112"/>
          </a:xfrm>
          <a:prstGeom prst="line">
            <a:avLst/>
          </a:prstGeom>
          <a:noFill/>
          <a:ln w="190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Palatino Linotype" pitchFamily="18" charset="0"/>
              <a:ea typeface="ＭＳ Ｐゴシック" charset="0"/>
            </a:endParaRPr>
          </a:p>
        </p:txBody>
      </p:sp>
      <p:sp>
        <p:nvSpPr>
          <p:cNvPr id="429076" name="Line 20"/>
          <p:cNvSpPr>
            <a:spLocks noChangeShapeType="1"/>
          </p:cNvSpPr>
          <p:nvPr/>
        </p:nvSpPr>
        <p:spPr bwMode="auto">
          <a:xfrm rot="21124062" flipV="1">
            <a:off x="323850" y="2144713"/>
            <a:ext cx="7756525" cy="2932112"/>
          </a:xfrm>
          <a:prstGeom prst="line">
            <a:avLst/>
          </a:prstGeom>
          <a:noFill/>
          <a:ln w="190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Palatino Linotype" pitchFamily="18" charset="0"/>
              <a:ea typeface="ＭＳ Ｐゴシック" charset="0"/>
            </a:endParaRPr>
          </a:p>
        </p:txBody>
      </p:sp>
      <p:sp>
        <p:nvSpPr>
          <p:cNvPr id="429077" name="Line 21"/>
          <p:cNvSpPr>
            <a:spLocks noChangeShapeType="1"/>
          </p:cNvSpPr>
          <p:nvPr/>
        </p:nvSpPr>
        <p:spPr bwMode="auto">
          <a:xfrm rot="51608" flipV="1">
            <a:off x="254000" y="2084388"/>
            <a:ext cx="7756525" cy="2932112"/>
          </a:xfrm>
          <a:prstGeom prst="line">
            <a:avLst/>
          </a:prstGeom>
          <a:noFill/>
          <a:ln w="190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Palatino Linotype" pitchFamily="18" charset="0"/>
              <a:ea typeface="ＭＳ Ｐゴシック" charset="0"/>
            </a:endParaRPr>
          </a:p>
        </p:txBody>
      </p:sp>
      <p:sp>
        <p:nvSpPr>
          <p:cNvPr id="429078" name="Line 22"/>
          <p:cNvSpPr>
            <a:spLocks noChangeShapeType="1"/>
          </p:cNvSpPr>
          <p:nvPr/>
        </p:nvSpPr>
        <p:spPr bwMode="auto">
          <a:xfrm rot="21585434" flipV="1">
            <a:off x="220663" y="1927225"/>
            <a:ext cx="7756525" cy="2932113"/>
          </a:xfrm>
          <a:prstGeom prst="line">
            <a:avLst/>
          </a:prstGeom>
          <a:noFill/>
          <a:ln w="190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Palatino Linotype" pitchFamily="18" charset="0"/>
              <a:ea typeface="ＭＳ Ｐゴシック" charset="0"/>
            </a:endParaRPr>
          </a:p>
        </p:txBody>
      </p:sp>
      <p:sp>
        <p:nvSpPr>
          <p:cNvPr id="429079" name="Line 23"/>
          <p:cNvSpPr>
            <a:spLocks noChangeShapeType="1"/>
          </p:cNvSpPr>
          <p:nvPr/>
        </p:nvSpPr>
        <p:spPr bwMode="auto">
          <a:xfrm rot="194931" flipV="1">
            <a:off x="458788" y="1993900"/>
            <a:ext cx="7756525" cy="2932113"/>
          </a:xfrm>
          <a:prstGeom prst="line">
            <a:avLst/>
          </a:prstGeom>
          <a:noFill/>
          <a:ln w="190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Palatino Linotype" pitchFamily="18" charset="0"/>
              <a:ea typeface="ＭＳ Ｐゴシック" charset="0"/>
            </a:endParaRPr>
          </a:p>
        </p:txBody>
      </p:sp>
      <p:sp>
        <p:nvSpPr>
          <p:cNvPr id="429080" name="Line 24"/>
          <p:cNvSpPr>
            <a:spLocks noChangeShapeType="1"/>
          </p:cNvSpPr>
          <p:nvPr/>
        </p:nvSpPr>
        <p:spPr bwMode="auto">
          <a:xfrm rot="21235623" flipV="1">
            <a:off x="477838" y="2481263"/>
            <a:ext cx="7756525" cy="2932112"/>
          </a:xfrm>
          <a:prstGeom prst="line">
            <a:avLst/>
          </a:prstGeom>
          <a:noFill/>
          <a:ln w="190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Palatino Linotype" pitchFamily="18" charset="0"/>
              <a:ea typeface="ＭＳ Ｐゴシック" charset="0"/>
            </a:endParaRPr>
          </a:p>
        </p:txBody>
      </p:sp>
      <p:sp>
        <p:nvSpPr>
          <p:cNvPr id="429081" name="Line 25"/>
          <p:cNvSpPr>
            <a:spLocks noChangeShapeType="1"/>
          </p:cNvSpPr>
          <p:nvPr/>
        </p:nvSpPr>
        <p:spPr bwMode="auto">
          <a:xfrm rot="702854" flipV="1">
            <a:off x="463550" y="2244725"/>
            <a:ext cx="7756525" cy="2932113"/>
          </a:xfrm>
          <a:prstGeom prst="line">
            <a:avLst/>
          </a:prstGeom>
          <a:noFill/>
          <a:ln w="190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Palatino Linotype" pitchFamily="18" charset="0"/>
              <a:ea typeface="ＭＳ Ｐゴシック" charset="0"/>
            </a:endParaRPr>
          </a:p>
        </p:txBody>
      </p:sp>
      <p:sp>
        <p:nvSpPr>
          <p:cNvPr id="429082" name="Line 26"/>
          <p:cNvSpPr>
            <a:spLocks noChangeShapeType="1"/>
          </p:cNvSpPr>
          <p:nvPr/>
        </p:nvSpPr>
        <p:spPr bwMode="auto">
          <a:xfrm rot="400566" flipV="1">
            <a:off x="579438" y="2522538"/>
            <a:ext cx="7756525" cy="2932112"/>
          </a:xfrm>
          <a:prstGeom prst="line">
            <a:avLst/>
          </a:prstGeom>
          <a:noFill/>
          <a:ln w="190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Palatino Linotype" pitchFamily="18" charset="0"/>
              <a:ea typeface="ＭＳ Ｐゴシック" charset="0"/>
            </a:endParaRPr>
          </a:p>
        </p:txBody>
      </p:sp>
      <p:sp>
        <p:nvSpPr>
          <p:cNvPr id="429083" name="Freeform 27"/>
          <p:cNvSpPr>
            <a:spLocks/>
          </p:cNvSpPr>
          <p:nvPr/>
        </p:nvSpPr>
        <p:spPr bwMode="auto">
          <a:xfrm>
            <a:off x="704850" y="3105150"/>
            <a:ext cx="8151813" cy="2870200"/>
          </a:xfrm>
          <a:custGeom>
            <a:avLst/>
            <a:gdLst>
              <a:gd name="T0" fmla="*/ 0 w 5135"/>
              <a:gd name="T1" fmla="*/ 2870200 h 1808"/>
              <a:gd name="T2" fmla="*/ 1571625 w 5135"/>
              <a:gd name="T3" fmla="*/ 1979613 h 1808"/>
              <a:gd name="T4" fmla="*/ 3538538 w 5135"/>
              <a:gd name="T5" fmla="*/ 1027113 h 1808"/>
              <a:gd name="T6" fmla="*/ 4924425 w 5135"/>
              <a:gd name="T7" fmla="*/ 631825 h 1808"/>
              <a:gd name="T8" fmla="*/ 7015163 w 5135"/>
              <a:gd name="T9" fmla="*/ 185738 h 1808"/>
              <a:gd name="T10" fmla="*/ 8151813 w 5135"/>
              <a:gd name="T11" fmla="*/ 0 h 180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135" h="1808">
                <a:moveTo>
                  <a:pt x="0" y="1808"/>
                </a:moveTo>
                <a:cubicBezTo>
                  <a:pt x="323" y="1616"/>
                  <a:pt x="618" y="1440"/>
                  <a:pt x="990" y="1247"/>
                </a:cubicBezTo>
                <a:cubicBezTo>
                  <a:pt x="1362" y="1054"/>
                  <a:pt x="1877" y="788"/>
                  <a:pt x="2229" y="647"/>
                </a:cubicBezTo>
                <a:cubicBezTo>
                  <a:pt x="2581" y="506"/>
                  <a:pt x="2737" y="486"/>
                  <a:pt x="3102" y="398"/>
                </a:cubicBezTo>
                <a:cubicBezTo>
                  <a:pt x="3467" y="310"/>
                  <a:pt x="4080" y="183"/>
                  <a:pt x="4419" y="117"/>
                </a:cubicBezTo>
                <a:cubicBezTo>
                  <a:pt x="4758" y="51"/>
                  <a:pt x="5012" y="22"/>
                  <a:pt x="5135" y="0"/>
                </a:cubicBezTo>
              </a:path>
            </a:pathLst>
          </a:custGeom>
          <a:noFill/>
          <a:ln w="571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endParaRPr lang="en-US">
              <a:latin typeface="Palatino Linotype" pitchFamily="18" charset="0"/>
            </a:endParaRPr>
          </a:p>
        </p:txBody>
      </p:sp>
      <p:sp>
        <p:nvSpPr>
          <p:cNvPr id="429084" name="Freeform 28"/>
          <p:cNvSpPr>
            <a:spLocks/>
          </p:cNvSpPr>
          <p:nvPr/>
        </p:nvSpPr>
        <p:spPr bwMode="auto">
          <a:xfrm>
            <a:off x="322263" y="1163638"/>
            <a:ext cx="7632700" cy="2981325"/>
          </a:xfrm>
          <a:custGeom>
            <a:avLst/>
            <a:gdLst>
              <a:gd name="T0" fmla="*/ 0 w 4808"/>
              <a:gd name="T1" fmla="*/ 2981325 h 1878"/>
              <a:gd name="T2" fmla="*/ 1854200 w 4808"/>
              <a:gd name="T3" fmla="*/ 2757488 h 1878"/>
              <a:gd name="T4" fmla="*/ 3735388 w 4808"/>
              <a:gd name="T5" fmla="*/ 2263775 h 1878"/>
              <a:gd name="T6" fmla="*/ 4835525 w 4808"/>
              <a:gd name="T7" fmla="*/ 1755775 h 1878"/>
              <a:gd name="T8" fmla="*/ 6654800 w 4808"/>
              <a:gd name="T9" fmla="*/ 754063 h 1878"/>
              <a:gd name="T10" fmla="*/ 7632700 w 4808"/>
              <a:gd name="T11" fmla="*/ 0 h 187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808" h="1878">
                <a:moveTo>
                  <a:pt x="0" y="1878"/>
                </a:moveTo>
                <a:cubicBezTo>
                  <a:pt x="195" y="1852"/>
                  <a:pt x="776" y="1812"/>
                  <a:pt x="1168" y="1737"/>
                </a:cubicBezTo>
                <a:cubicBezTo>
                  <a:pt x="1560" y="1662"/>
                  <a:pt x="2040" y="1531"/>
                  <a:pt x="2353" y="1426"/>
                </a:cubicBezTo>
                <a:cubicBezTo>
                  <a:pt x="2666" y="1321"/>
                  <a:pt x="2740" y="1264"/>
                  <a:pt x="3046" y="1106"/>
                </a:cubicBezTo>
                <a:cubicBezTo>
                  <a:pt x="3352" y="948"/>
                  <a:pt x="3898" y="659"/>
                  <a:pt x="4192" y="475"/>
                </a:cubicBezTo>
                <a:cubicBezTo>
                  <a:pt x="4486" y="291"/>
                  <a:pt x="4680" y="99"/>
                  <a:pt x="4808" y="0"/>
                </a:cubicBezTo>
              </a:path>
            </a:pathLst>
          </a:custGeom>
          <a:noFill/>
          <a:ln w="571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endParaRPr lang="en-US">
              <a:latin typeface="Palatino Linotype" pitchFamily="18" charset="0"/>
            </a:endParaRPr>
          </a:p>
        </p:txBody>
      </p:sp>
      <p:sp>
        <p:nvSpPr>
          <p:cNvPr id="2" name="Slide Number Placeholder 1"/>
          <p:cNvSpPr>
            <a:spLocks noGrp="1"/>
          </p:cNvSpPr>
          <p:nvPr>
            <p:ph type="sldNum" sz="quarter" idx="12"/>
          </p:nvPr>
        </p:nvSpPr>
        <p:spPr/>
        <p:txBody>
          <a:bodyPr/>
          <a:lstStyle/>
          <a:p>
            <a:fld id="{DF27E78F-DC57-4B95-9828-43CFD7017385}" type="slidenum">
              <a:rPr lang="en-US" smtClean="0"/>
              <a:t>28</a:t>
            </a:fld>
            <a:endParaRPr lang="en-US"/>
          </a:p>
        </p:txBody>
      </p:sp>
    </p:spTree>
    <p:extLst>
      <p:ext uri="{BB962C8B-B14F-4D97-AF65-F5344CB8AC3E}">
        <p14:creationId xmlns:p14="http://schemas.microsoft.com/office/powerpoint/2010/main" val="34677097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Line 2"/>
          <p:cNvSpPr>
            <a:spLocks noChangeShapeType="1"/>
          </p:cNvSpPr>
          <p:nvPr/>
        </p:nvSpPr>
        <p:spPr bwMode="auto">
          <a:xfrm flipH="1" flipV="1">
            <a:off x="1238250" y="852488"/>
            <a:ext cx="11113" cy="546893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Palatino Linotype" pitchFamily="18" charset="0"/>
              <a:ea typeface="ＭＳ Ｐゴシック" charset="0"/>
            </a:endParaRPr>
          </a:p>
        </p:txBody>
      </p:sp>
      <p:sp>
        <p:nvSpPr>
          <p:cNvPr id="430083" name="Line 3"/>
          <p:cNvSpPr>
            <a:spLocks noChangeShapeType="1"/>
          </p:cNvSpPr>
          <p:nvPr/>
        </p:nvSpPr>
        <p:spPr bwMode="auto">
          <a:xfrm>
            <a:off x="642938" y="5838825"/>
            <a:ext cx="769461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Palatino Linotype" pitchFamily="18" charset="0"/>
              <a:ea typeface="ＭＳ Ｐゴシック" charset="0"/>
            </a:endParaRPr>
          </a:p>
        </p:txBody>
      </p:sp>
      <p:sp>
        <p:nvSpPr>
          <p:cNvPr id="430084" name="Text Box 4"/>
          <p:cNvSpPr txBox="1">
            <a:spLocks noChangeArrowheads="1"/>
          </p:cNvSpPr>
          <p:nvPr/>
        </p:nvSpPr>
        <p:spPr bwMode="auto">
          <a:xfrm>
            <a:off x="7642477" y="5857875"/>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defRPr/>
            </a:pPr>
            <a:r>
              <a:rPr lang="en-US" sz="2400" i="1">
                <a:latin typeface="Palatino Linotype" pitchFamily="18" charset="0"/>
                <a:ea typeface="ＭＳ Ｐゴシック" charset="0"/>
              </a:rPr>
              <a:t>X</a:t>
            </a:r>
          </a:p>
        </p:txBody>
      </p:sp>
      <p:sp>
        <p:nvSpPr>
          <p:cNvPr id="430085" name="Text Box 5"/>
          <p:cNvSpPr txBox="1">
            <a:spLocks noChangeArrowheads="1"/>
          </p:cNvSpPr>
          <p:nvPr/>
        </p:nvSpPr>
        <p:spPr bwMode="auto">
          <a:xfrm>
            <a:off x="450394" y="896938"/>
            <a:ext cx="3898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defRPr/>
            </a:pPr>
            <a:r>
              <a:rPr lang="en-US" sz="2400" i="1">
                <a:latin typeface="Palatino Linotype" pitchFamily="18" charset="0"/>
                <a:ea typeface="ＭＳ Ｐゴシック" charset="0"/>
              </a:rPr>
              <a:t>Y</a:t>
            </a:r>
          </a:p>
        </p:txBody>
      </p:sp>
      <p:sp>
        <p:nvSpPr>
          <p:cNvPr id="430086" name="Oval 6"/>
          <p:cNvSpPr>
            <a:spLocks noChangeArrowheads="1"/>
          </p:cNvSpPr>
          <p:nvPr/>
        </p:nvSpPr>
        <p:spPr bwMode="auto">
          <a:xfrm>
            <a:off x="2894013" y="3525838"/>
            <a:ext cx="74612" cy="7461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Palatino Linotype" pitchFamily="18" charset="0"/>
            </a:endParaRPr>
          </a:p>
        </p:txBody>
      </p:sp>
      <p:sp>
        <p:nvSpPr>
          <p:cNvPr id="430087" name="Oval 7"/>
          <p:cNvSpPr>
            <a:spLocks noChangeArrowheads="1"/>
          </p:cNvSpPr>
          <p:nvPr/>
        </p:nvSpPr>
        <p:spPr bwMode="auto">
          <a:xfrm>
            <a:off x="1908175" y="4668838"/>
            <a:ext cx="74613" cy="7461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Palatino Linotype" pitchFamily="18" charset="0"/>
            </a:endParaRPr>
          </a:p>
        </p:txBody>
      </p:sp>
      <p:sp>
        <p:nvSpPr>
          <p:cNvPr id="430088" name="Oval 8"/>
          <p:cNvSpPr>
            <a:spLocks noChangeArrowheads="1"/>
          </p:cNvSpPr>
          <p:nvPr/>
        </p:nvSpPr>
        <p:spPr bwMode="auto">
          <a:xfrm>
            <a:off x="2171700" y="3719513"/>
            <a:ext cx="74613" cy="7461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Palatino Linotype" pitchFamily="18" charset="0"/>
            </a:endParaRPr>
          </a:p>
        </p:txBody>
      </p:sp>
      <p:sp>
        <p:nvSpPr>
          <p:cNvPr id="430089" name="Oval 9"/>
          <p:cNvSpPr>
            <a:spLocks noChangeArrowheads="1"/>
          </p:cNvSpPr>
          <p:nvPr/>
        </p:nvSpPr>
        <p:spPr bwMode="auto">
          <a:xfrm>
            <a:off x="3351213" y="3983038"/>
            <a:ext cx="74612" cy="7461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Palatino Linotype" pitchFamily="18" charset="0"/>
            </a:endParaRPr>
          </a:p>
        </p:txBody>
      </p:sp>
      <p:sp>
        <p:nvSpPr>
          <p:cNvPr id="430090" name="Oval 10"/>
          <p:cNvSpPr>
            <a:spLocks noChangeArrowheads="1"/>
          </p:cNvSpPr>
          <p:nvPr/>
        </p:nvSpPr>
        <p:spPr bwMode="auto">
          <a:xfrm>
            <a:off x="5111750" y="3516313"/>
            <a:ext cx="74613" cy="7461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Palatino Linotype" pitchFamily="18" charset="0"/>
            </a:endParaRPr>
          </a:p>
        </p:txBody>
      </p:sp>
      <p:sp>
        <p:nvSpPr>
          <p:cNvPr id="430091" name="Oval 11"/>
          <p:cNvSpPr>
            <a:spLocks noChangeArrowheads="1"/>
          </p:cNvSpPr>
          <p:nvPr/>
        </p:nvSpPr>
        <p:spPr bwMode="auto">
          <a:xfrm>
            <a:off x="3952875" y="4014788"/>
            <a:ext cx="74613" cy="7461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Palatino Linotype" pitchFamily="18" charset="0"/>
            </a:endParaRPr>
          </a:p>
        </p:txBody>
      </p:sp>
      <p:sp>
        <p:nvSpPr>
          <p:cNvPr id="430092" name="Oval 12"/>
          <p:cNvSpPr>
            <a:spLocks noChangeArrowheads="1"/>
          </p:cNvSpPr>
          <p:nvPr/>
        </p:nvSpPr>
        <p:spPr bwMode="auto">
          <a:xfrm>
            <a:off x="2620963" y="5072063"/>
            <a:ext cx="74612" cy="7461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Palatino Linotype" pitchFamily="18" charset="0"/>
            </a:endParaRPr>
          </a:p>
        </p:txBody>
      </p:sp>
      <p:sp>
        <p:nvSpPr>
          <p:cNvPr id="430093" name="Oval 13"/>
          <p:cNvSpPr>
            <a:spLocks noChangeArrowheads="1"/>
          </p:cNvSpPr>
          <p:nvPr/>
        </p:nvSpPr>
        <p:spPr bwMode="auto">
          <a:xfrm>
            <a:off x="4071938" y="3070225"/>
            <a:ext cx="74612" cy="74613"/>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Palatino Linotype" pitchFamily="18" charset="0"/>
            </a:endParaRPr>
          </a:p>
        </p:txBody>
      </p:sp>
      <p:sp>
        <p:nvSpPr>
          <p:cNvPr id="430094" name="Oval 14"/>
          <p:cNvSpPr>
            <a:spLocks noChangeArrowheads="1"/>
          </p:cNvSpPr>
          <p:nvPr/>
        </p:nvSpPr>
        <p:spPr bwMode="auto">
          <a:xfrm>
            <a:off x="5881688" y="4411663"/>
            <a:ext cx="74612" cy="7461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Palatino Linotype" pitchFamily="18" charset="0"/>
            </a:endParaRPr>
          </a:p>
        </p:txBody>
      </p:sp>
      <p:sp>
        <p:nvSpPr>
          <p:cNvPr id="430095" name="Oval 15"/>
          <p:cNvSpPr>
            <a:spLocks noChangeArrowheads="1"/>
          </p:cNvSpPr>
          <p:nvPr/>
        </p:nvSpPr>
        <p:spPr bwMode="auto">
          <a:xfrm>
            <a:off x="5626100" y="2733675"/>
            <a:ext cx="74613" cy="74613"/>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Palatino Linotype" pitchFamily="18" charset="0"/>
            </a:endParaRPr>
          </a:p>
        </p:txBody>
      </p:sp>
      <p:sp>
        <p:nvSpPr>
          <p:cNvPr id="430096" name="Line 16"/>
          <p:cNvSpPr>
            <a:spLocks noChangeShapeType="1"/>
          </p:cNvSpPr>
          <p:nvPr/>
        </p:nvSpPr>
        <p:spPr bwMode="auto">
          <a:xfrm flipV="1">
            <a:off x="495300" y="2227263"/>
            <a:ext cx="7756525" cy="2932112"/>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Palatino Linotype" pitchFamily="18" charset="0"/>
              <a:ea typeface="ＭＳ Ｐゴシック" charset="0"/>
            </a:endParaRPr>
          </a:p>
        </p:txBody>
      </p:sp>
      <p:sp>
        <p:nvSpPr>
          <p:cNvPr id="430097" name="Text Box 17"/>
          <p:cNvSpPr txBox="1">
            <a:spLocks noChangeArrowheads="1"/>
          </p:cNvSpPr>
          <p:nvPr/>
        </p:nvSpPr>
        <p:spPr bwMode="auto">
          <a:xfrm>
            <a:off x="2357438" y="463550"/>
            <a:ext cx="454804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3200">
                <a:solidFill>
                  <a:schemeClr val="tx1"/>
                </a:solidFill>
                <a:latin typeface="Times New Roman" pitchFamily="18" charset="0"/>
                <a:ea typeface="MS PGothic" pitchFamily="34" charset="-128"/>
              </a:defRPr>
            </a:lvl1pPr>
            <a:lvl2pPr marL="742950" indent="-285750" eaLnBrk="0" hangingPunct="0">
              <a:defRPr sz="3200">
                <a:solidFill>
                  <a:schemeClr val="tx1"/>
                </a:solidFill>
                <a:latin typeface="Times New Roman" pitchFamily="18" charset="0"/>
                <a:ea typeface="MS PGothic" pitchFamily="34" charset="-128"/>
              </a:defRPr>
            </a:lvl2pPr>
            <a:lvl3pPr marL="1143000" indent="-228600" eaLnBrk="0" hangingPunct="0">
              <a:defRPr sz="3200">
                <a:solidFill>
                  <a:schemeClr val="tx1"/>
                </a:solidFill>
                <a:latin typeface="Times New Roman" pitchFamily="18" charset="0"/>
                <a:ea typeface="MS PGothic" pitchFamily="34" charset="-128"/>
              </a:defRPr>
            </a:lvl3pPr>
            <a:lvl4pPr marL="1600200" indent="-228600" eaLnBrk="0" hangingPunct="0">
              <a:defRPr sz="3200">
                <a:solidFill>
                  <a:schemeClr val="tx1"/>
                </a:solidFill>
                <a:latin typeface="Times New Roman" pitchFamily="18" charset="0"/>
                <a:ea typeface="MS PGothic" pitchFamily="34" charset="-128"/>
              </a:defRPr>
            </a:lvl4pPr>
            <a:lvl5pPr marL="2057400" indent="-228600" eaLnBrk="0" hangingPunct="0">
              <a:defRPr sz="3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3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3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3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3200">
                <a:solidFill>
                  <a:schemeClr val="tx1"/>
                </a:solidFill>
                <a:latin typeface="Times New Roman" pitchFamily="18" charset="0"/>
                <a:ea typeface="MS PGothic" pitchFamily="34" charset="-128"/>
              </a:defRPr>
            </a:lvl9pPr>
          </a:lstStyle>
          <a:p>
            <a:r>
              <a:rPr lang="en-US" sz="2800" b="1">
                <a:latin typeface="Palatino Linotype" pitchFamily="18" charset="0"/>
              </a:rPr>
              <a:t>Estimated Regression Line</a:t>
            </a:r>
            <a:endParaRPr lang="en-US" sz="2400">
              <a:latin typeface="Palatino Linotype" pitchFamily="18" charset="0"/>
            </a:endParaRPr>
          </a:p>
        </p:txBody>
      </p:sp>
      <p:sp>
        <p:nvSpPr>
          <p:cNvPr id="430098" name="Line 18"/>
          <p:cNvSpPr>
            <a:spLocks noChangeShapeType="1"/>
          </p:cNvSpPr>
          <p:nvPr/>
        </p:nvSpPr>
        <p:spPr bwMode="auto">
          <a:xfrm flipV="1">
            <a:off x="1954213" y="4602163"/>
            <a:ext cx="0" cy="98425"/>
          </a:xfrm>
          <a:prstGeom prst="line">
            <a:avLst/>
          </a:prstGeom>
          <a:noFill/>
          <a:ln w="9525">
            <a:solidFill>
              <a:srgbClr val="FF5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Palatino Linotype" pitchFamily="18" charset="0"/>
              <a:ea typeface="ＭＳ Ｐゴシック" charset="0"/>
            </a:endParaRPr>
          </a:p>
        </p:txBody>
      </p:sp>
      <p:sp>
        <p:nvSpPr>
          <p:cNvPr id="430099" name="Line 19"/>
          <p:cNvSpPr>
            <a:spLocks noChangeShapeType="1"/>
          </p:cNvSpPr>
          <p:nvPr/>
        </p:nvSpPr>
        <p:spPr bwMode="auto">
          <a:xfrm>
            <a:off x="2227263" y="3773488"/>
            <a:ext cx="0" cy="741362"/>
          </a:xfrm>
          <a:prstGeom prst="line">
            <a:avLst/>
          </a:prstGeom>
          <a:noFill/>
          <a:ln w="9525">
            <a:solidFill>
              <a:srgbClr val="FF5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Palatino Linotype" pitchFamily="18" charset="0"/>
              <a:ea typeface="ＭＳ Ｐゴシック" charset="0"/>
            </a:endParaRPr>
          </a:p>
        </p:txBody>
      </p:sp>
      <p:sp>
        <p:nvSpPr>
          <p:cNvPr id="430100" name="Line 20"/>
          <p:cNvSpPr>
            <a:spLocks noChangeShapeType="1"/>
          </p:cNvSpPr>
          <p:nvPr/>
        </p:nvSpPr>
        <p:spPr bwMode="auto">
          <a:xfrm flipV="1">
            <a:off x="2659063" y="4330700"/>
            <a:ext cx="0" cy="779463"/>
          </a:xfrm>
          <a:prstGeom prst="line">
            <a:avLst/>
          </a:prstGeom>
          <a:noFill/>
          <a:ln w="9525">
            <a:solidFill>
              <a:srgbClr val="FF5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Palatino Linotype" pitchFamily="18" charset="0"/>
              <a:ea typeface="ＭＳ Ｐゴシック" charset="0"/>
            </a:endParaRPr>
          </a:p>
        </p:txBody>
      </p:sp>
      <p:sp>
        <p:nvSpPr>
          <p:cNvPr id="430101" name="Line 21"/>
          <p:cNvSpPr>
            <a:spLocks noChangeShapeType="1"/>
          </p:cNvSpPr>
          <p:nvPr/>
        </p:nvSpPr>
        <p:spPr bwMode="auto">
          <a:xfrm>
            <a:off x="2944813" y="3587750"/>
            <a:ext cx="0" cy="655638"/>
          </a:xfrm>
          <a:prstGeom prst="line">
            <a:avLst/>
          </a:prstGeom>
          <a:noFill/>
          <a:ln w="9525">
            <a:solidFill>
              <a:srgbClr val="FF5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Palatino Linotype" pitchFamily="18" charset="0"/>
              <a:ea typeface="ＭＳ Ｐゴシック" charset="0"/>
            </a:endParaRPr>
          </a:p>
        </p:txBody>
      </p:sp>
      <p:sp>
        <p:nvSpPr>
          <p:cNvPr id="430102" name="Line 22"/>
          <p:cNvSpPr>
            <a:spLocks noChangeShapeType="1"/>
          </p:cNvSpPr>
          <p:nvPr/>
        </p:nvSpPr>
        <p:spPr bwMode="auto">
          <a:xfrm flipH="1">
            <a:off x="4106863" y="3117850"/>
            <a:ext cx="0" cy="655638"/>
          </a:xfrm>
          <a:prstGeom prst="line">
            <a:avLst/>
          </a:prstGeom>
          <a:noFill/>
          <a:ln w="9525">
            <a:solidFill>
              <a:srgbClr val="FF5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Palatino Linotype" pitchFamily="18" charset="0"/>
              <a:ea typeface="ＭＳ Ｐゴシック" charset="0"/>
            </a:endParaRPr>
          </a:p>
        </p:txBody>
      </p:sp>
      <p:sp>
        <p:nvSpPr>
          <p:cNvPr id="430103" name="Line 23"/>
          <p:cNvSpPr>
            <a:spLocks noChangeShapeType="1"/>
          </p:cNvSpPr>
          <p:nvPr/>
        </p:nvSpPr>
        <p:spPr bwMode="auto">
          <a:xfrm flipV="1">
            <a:off x="5157788" y="3365500"/>
            <a:ext cx="0" cy="185738"/>
          </a:xfrm>
          <a:prstGeom prst="line">
            <a:avLst/>
          </a:prstGeom>
          <a:noFill/>
          <a:ln w="9525">
            <a:solidFill>
              <a:srgbClr val="FF5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Palatino Linotype" pitchFamily="18" charset="0"/>
              <a:ea typeface="ＭＳ Ｐゴシック" charset="0"/>
            </a:endParaRPr>
          </a:p>
        </p:txBody>
      </p:sp>
      <p:sp>
        <p:nvSpPr>
          <p:cNvPr id="430104" name="Line 24"/>
          <p:cNvSpPr>
            <a:spLocks noChangeShapeType="1"/>
          </p:cNvSpPr>
          <p:nvPr/>
        </p:nvSpPr>
        <p:spPr bwMode="auto">
          <a:xfrm>
            <a:off x="5678488" y="2771775"/>
            <a:ext cx="0" cy="431800"/>
          </a:xfrm>
          <a:prstGeom prst="line">
            <a:avLst/>
          </a:prstGeom>
          <a:noFill/>
          <a:ln w="9525">
            <a:solidFill>
              <a:srgbClr val="FF5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Palatino Linotype" pitchFamily="18" charset="0"/>
              <a:ea typeface="ＭＳ Ｐゴシック" charset="0"/>
            </a:endParaRPr>
          </a:p>
        </p:txBody>
      </p:sp>
      <p:sp>
        <p:nvSpPr>
          <p:cNvPr id="430105" name="Line 25"/>
          <p:cNvSpPr>
            <a:spLocks noChangeShapeType="1"/>
          </p:cNvSpPr>
          <p:nvPr/>
        </p:nvSpPr>
        <p:spPr bwMode="auto">
          <a:xfrm flipH="1" flipV="1">
            <a:off x="5926138" y="3092450"/>
            <a:ext cx="0" cy="1349375"/>
          </a:xfrm>
          <a:prstGeom prst="line">
            <a:avLst/>
          </a:prstGeom>
          <a:noFill/>
          <a:ln w="9525">
            <a:solidFill>
              <a:srgbClr val="FF5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Palatino Linotype" pitchFamily="18" charset="0"/>
              <a:ea typeface="ＭＳ Ｐゴシック" charset="0"/>
            </a:endParaRPr>
          </a:p>
        </p:txBody>
      </p:sp>
      <p:sp>
        <p:nvSpPr>
          <p:cNvPr id="430106" name="Text Box 26"/>
          <p:cNvSpPr txBox="1">
            <a:spLocks noChangeArrowheads="1"/>
          </p:cNvSpPr>
          <p:nvPr/>
        </p:nvSpPr>
        <p:spPr bwMode="auto">
          <a:xfrm>
            <a:off x="4089400" y="4870450"/>
            <a:ext cx="2692400" cy="461665"/>
          </a:xfrm>
          <a:prstGeom prst="rect">
            <a:avLst/>
          </a:prstGeom>
          <a:noFill/>
          <a:ln w="12700">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eaLnBrk="0" hangingPunct="0">
              <a:defRPr/>
            </a:pPr>
            <a:r>
              <a:rPr lang="en-US" sz="2400">
                <a:latin typeface="Palatino Linotype" pitchFamily="18" charset="0"/>
                <a:ea typeface="ＭＳ Ｐゴシック" charset="0"/>
              </a:rPr>
              <a:t>errors/residuals</a:t>
            </a:r>
          </a:p>
        </p:txBody>
      </p:sp>
      <p:sp>
        <p:nvSpPr>
          <p:cNvPr id="430107" name="Line 27"/>
          <p:cNvSpPr>
            <a:spLocks noChangeShapeType="1"/>
          </p:cNvSpPr>
          <p:nvPr/>
        </p:nvSpPr>
        <p:spPr bwMode="auto">
          <a:xfrm flipV="1">
            <a:off x="4984750" y="3884613"/>
            <a:ext cx="890588" cy="120015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Palatino Linotype" pitchFamily="18" charset="0"/>
              <a:ea typeface="ＭＳ Ｐゴシック" charset="0"/>
            </a:endParaRPr>
          </a:p>
        </p:txBody>
      </p:sp>
      <p:sp>
        <p:nvSpPr>
          <p:cNvPr id="430108" name="Line 28"/>
          <p:cNvSpPr>
            <a:spLocks noChangeShapeType="1"/>
          </p:cNvSpPr>
          <p:nvPr/>
        </p:nvSpPr>
        <p:spPr bwMode="auto">
          <a:xfrm flipV="1">
            <a:off x="4826000" y="2981325"/>
            <a:ext cx="827088" cy="18923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Palatino Linotype" pitchFamily="18" charset="0"/>
              <a:ea typeface="ＭＳ Ｐゴシック" charset="0"/>
            </a:endParaRPr>
          </a:p>
        </p:txBody>
      </p:sp>
      <p:sp>
        <p:nvSpPr>
          <p:cNvPr id="430109" name="Line 29"/>
          <p:cNvSpPr>
            <a:spLocks noChangeShapeType="1"/>
          </p:cNvSpPr>
          <p:nvPr/>
        </p:nvSpPr>
        <p:spPr bwMode="auto">
          <a:xfrm flipH="1" flipV="1">
            <a:off x="4106863" y="3414713"/>
            <a:ext cx="433387" cy="14478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Palatino Linotype" pitchFamily="18" charset="0"/>
              <a:ea typeface="ＭＳ Ｐゴシック" charset="0"/>
            </a:endParaRPr>
          </a:p>
        </p:txBody>
      </p:sp>
      <p:sp>
        <p:nvSpPr>
          <p:cNvPr id="430110" name="Line 30"/>
          <p:cNvSpPr>
            <a:spLocks noChangeShapeType="1"/>
          </p:cNvSpPr>
          <p:nvPr/>
        </p:nvSpPr>
        <p:spPr bwMode="auto">
          <a:xfrm flipV="1">
            <a:off x="4700588" y="3513138"/>
            <a:ext cx="396875" cy="1362075"/>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Palatino Linotype" pitchFamily="18" charset="0"/>
              <a:ea typeface="ＭＳ Ｐゴシック" charset="0"/>
            </a:endParaRPr>
          </a:p>
        </p:txBody>
      </p:sp>
      <p:sp>
        <p:nvSpPr>
          <p:cNvPr id="430111" name="Line 31"/>
          <p:cNvSpPr>
            <a:spLocks noChangeShapeType="1"/>
          </p:cNvSpPr>
          <p:nvPr/>
        </p:nvSpPr>
        <p:spPr bwMode="auto">
          <a:xfrm flipH="1" flipV="1">
            <a:off x="4057650" y="4019550"/>
            <a:ext cx="322263" cy="830263"/>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Palatino Linotype" pitchFamily="18" charset="0"/>
              <a:ea typeface="ＭＳ Ｐゴシック" charset="0"/>
            </a:endParaRPr>
          </a:p>
        </p:txBody>
      </p:sp>
      <p:sp>
        <p:nvSpPr>
          <p:cNvPr id="430112" name="Line 32"/>
          <p:cNvSpPr>
            <a:spLocks noChangeShapeType="1"/>
          </p:cNvSpPr>
          <p:nvPr/>
        </p:nvSpPr>
        <p:spPr bwMode="auto">
          <a:xfrm flipH="1" flipV="1">
            <a:off x="2968625" y="3848100"/>
            <a:ext cx="1236663" cy="1027113"/>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Palatino Linotype" pitchFamily="18" charset="0"/>
              <a:ea typeface="ＭＳ Ｐゴシック" charset="0"/>
            </a:endParaRPr>
          </a:p>
        </p:txBody>
      </p:sp>
      <p:sp>
        <p:nvSpPr>
          <p:cNvPr id="430113" name="Line 33"/>
          <p:cNvSpPr>
            <a:spLocks noChangeShapeType="1"/>
          </p:cNvSpPr>
          <p:nvPr/>
        </p:nvSpPr>
        <p:spPr bwMode="auto">
          <a:xfrm flipH="1" flipV="1">
            <a:off x="2263775" y="3959225"/>
            <a:ext cx="1819275" cy="915988"/>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Palatino Linotype" pitchFamily="18" charset="0"/>
              <a:ea typeface="ＭＳ Ｐゴシック" charset="0"/>
            </a:endParaRPr>
          </a:p>
        </p:txBody>
      </p:sp>
      <p:sp>
        <p:nvSpPr>
          <p:cNvPr id="430114" name="Line 34"/>
          <p:cNvSpPr>
            <a:spLocks noChangeShapeType="1"/>
          </p:cNvSpPr>
          <p:nvPr/>
        </p:nvSpPr>
        <p:spPr bwMode="auto">
          <a:xfrm flipH="1" flipV="1">
            <a:off x="2709863" y="4886325"/>
            <a:ext cx="1385887" cy="161925"/>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Palatino Linotype" pitchFamily="18" charset="0"/>
              <a:ea typeface="ＭＳ Ｐゴシック" charset="0"/>
            </a:endParaRPr>
          </a:p>
        </p:txBody>
      </p:sp>
      <p:sp>
        <p:nvSpPr>
          <p:cNvPr id="430115" name="Line 35"/>
          <p:cNvSpPr>
            <a:spLocks noChangeShapeType="1"/>
          </p:cNvSpPr>
          <p:nvPr/>
        </p:nvSpPr>
        <p:spPr bwMode="auto">
          <a:xfrm flipH="1" flipV="1">
            <a:off x="2020888" y="4654550"/>
            <a:ext cx="2066925" cy="29845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Palatino Linotype" pitchFamily="18" charset="0"/>
              <a:ea typeface="ＭＳ Ｐゴシック" charset="0"/>
            </a:endParaRPr>
          </a:p>
        </p:txBody>
      </p:sp>
      <p:sp>
        <p:nvSpPr>
          <p:cNvPr id="430116" name="Line 36"/>
          <p:cNvSpPr>
            <a:spLocks noChangeShapeType="1"/>
          </p:cNvSpPr>
          <p:nvPr/>
        </p:nvSpPr>
        <p:spPr bwMode="auto">
          <a:xfrm flipH="1" flipV="1">
            <a:off x="3443288" y="4087813"/>
            <a:ext cx="854075" cy="779462"/>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Palatino Linotype" pitchFamily="18" charset="0"/>
              <a:ea typeface="ＭＳ Ｐゴシック" charset="0"/>
            </a:endParaRPr>
          </a:p>
        </p:txBody>
      </p:sp>
      <p:sp>
        <p:nvSpPr>
          <p:cNvPr id="430117" name="Line 37"/>
          <p:cNvSpPr>
            <a:spLocks noChangeShapeType="1"/>
          </p:cNvSpPr>
          <p:nvPr/>
        </p:nvSpPr>
        <p:spPr bwMode="auto">
          <a:xfrm flipH="1" flipV="1">
            <a:off x="4008438" y="3835400"/>
            <a:ext cx="0" cy="222250"/>
          </a:xfrm>
          <a:prstGeom prst="line">
            <a:avLst/>
          </a:prstGeom>
          <a:noFill/>
          <a:ln w="9525">
            <a:solidFill>
              <a:srgbClr val="FF5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Palatino Linotype" pitchFamily="18" charset="0"/>
              <a:ea typeface="ＭＳ Ｐゴシック" charset="0"/>
            </a:endParaRPr>
          </a:p>
        </p:txBody>
      </p:sp>
      <p:sp>
        <p:nvSpPr>
          <p:cNvPr id="2" name="Slide Number Placeholder 1"/>
          <p:cNvSpPr>
            <a:spLocks noGrp="1"/>
          </p:cNvSpPr>
          <p:nvPr>
            <p:ph type="sldNum" sz="quarter" idx="12"/>
          </p:nvPr>
        </p:nvSpPr>
        <p:spPr/>
        <p:txBody>
          <a:bodyPr/>
          <a:lstStyle/>
          <a:p>
            <a:fld id="{DF27E78F-DC57-4B95-9828-43CFD7017385}" type="slidenum">
              <a:rPr lang="en-US" smtClean="0"/>
              <a:t>29</a:t>
            </a:fld>
            <a:endParaRPr lang="en-US"/>
          </a:p>
        </p:txBody>
      </p:sp>
    </p:spTree>
    <p:extLst>
      <p:ext uri="{BB962C8B-B14F-4D97-AF65-F5344CB8AC3E}">
        <p14:creationId xmlns:p14="http://schemas.microsoft.com/office/powerpoint/2010/main" val="1785201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0099"/>
                </a:solidFill>
                <a:latin typeface="Palatino Linotype" pitchFamily="18" charset="0"/>
                <a:ea typeface="Cambria Math" pitchFamily="18" charset="0"/>
              </a:rPr>
              <a:t>Review about Correlation</a:t>
            </a:r>
          </a:p>
        </p:txBody>
      </p:sp>
      <p:sp>
        <p:nvSpPr>
          <p:cNvPr id="3" name="Content Placeholder 2"/>
          <p:cNvSpPr>
            <a:spLocks noGrp="1"/>
          </p:cNvSpPr>
          <p:nvPr>
            <p:ph idx="1"/>
          </p:nvPr>
        </p:nvSpPr>
        <p:spPr>
          <a:xfrm>
            <a:off x="457200" y="1600200"/>
            <a:ext cx="8305800" cy="4953000"/>
          </a:xfrm>
        </p:spPr>
        <p:txBody>
          <a:bodyPr>
            <a:normAutofit fontScale="92500"/>
          </a:bodyPr>
          <a:lstStyle/>
          <a:p>
            <a:r>
              <a:rPr lang="en-US" sz="3000" dirty="0">
                <a:latin typeface="Palatino Linotype" pitchFamily="18" charset="0"/>
              </a:rPr>
              <a:t>Correlation is a data analysis technique for describing  </a:t>
            </a:r>
            <a:r>
              <a:rPr lang="en-US" sz="3000" dirty="0">
                <a:solidFill>
                  <a:srgbClr val="FF0000"/>
                </a:solidFill>
                <a:latin typeface="Palatino Linotype" pitchFamily="18" charset="0"/>
              </a:rPr>
              <a:t>the degree of relationship between two variables. </a:t>
            </a:r>
            <a:r>
              <a:rPr lang="en-US" sz="2800" dirty="0">
                <a:latin typeface="Palatino Linotype" pitchFamily="18" charset="0"/>
              </a:rPr>
              <a:t>“Correlation” addresses the question</a:t>
            </a:r>
            <a:r>
              <a:rPr lang="en-US" sz="2800" dirty="0">
                <a:solidFill>
                  <a:schemeClr val="tx2"/>
                </a:solidFill>
                <a:latin typeface="Palatino Linotype" pitchFamily="18" charset="0"/>
              </a:rPr>
              <a:t>: </a:t>
            </a:r>
            <a:r>
              <a:rPr lang="en-US" sz="2800" dirty="0">
                <a:solidFill>
                  <a:srgbClr val="FF0000"/>
                </a:solidFill>
                <a:latin typeface="Palatino Linotype" pitchFamily="18" charset="0"/>
              </a:rPr>
              <a:t>“How are scores on one variable associated with (or related to) scores on another variable?”</a:t>
            </a:r>
            <a:endParaRPr lang="en-US" sz="3000" dirty="0">
              <a:solidFill>
                <a:srgbClr val="FF0000"/>
              </a:solidFill>
              <a:latin typeface="Palatino Linotype" pitchFamily="18" charset="0"/>
            </a:endParaRPr>
          </a:p>
          <a:p>
            <a:r>
              <a:rPr lang="en-US" sz="3000" dirty="0">
                <a:latin typeface="Palatino Linotype" pitchFamily="18" charset="0"/>
              </a:rPr>
              <a:t>We are only interested in the </a:t>
            </a:r>
            <a:r>
              <a:rPr lang="en-US" sz="3000" dirty="0">
                <a:solidFill>
                  <a:srgbClr val="FF0000"/>
                </a:solidFill>
                <a:latin typeface="Palatino Linotype" pitchFamily="18" charset="0"/>
              </a:rPr>
              <a:t>Linear</a:t>
            </a:r>
            <a:r>
              <a:rPr lang="en-US" sz="3000" dirty="0">
                <a:solidFill>
                  <a:srgbClr val="C00000"/>
                </a:solidFill>
                <a:latin typeface="Palatino Linotype" pitchFamily="18" charset="0"/>
              </a:rPr>
              <a:t> </a:t>
            </a:r>
            <a:r>
              <a:rPr lang="en-US" sz="3000" dirty="0">
                <a:latin typeface="Palatino Linotype" pitchFamily="18" charset="0"/>
              </a:rPr>
              <a:t>relationship.</a:t>
            </a:r>
          </a:p>
          <a:p>
            <a:pPr lvl="1"/>
            <a:r>
              <a:rPr lang="en-US" dirty="0">
                <a:latin typeface="Palatino Linotype" pitchFamily="18" charset="0"/>
              </a:rPr>
              <a:t>Scatter plot</a:t>
            </a:r>
          </a:p>
          <a:p>
            <a:pPr lvl="2"/>
            <a:r>
              <a:rPr lang="en-US" dirty="0">
                <a:latin typeface="Palatino Linotype" pitchFamily="18" charset="0"/>
              </a:rPr>
              <a:t>Positive/negative correlation</a:t>
            </a:r>
          </a:p>
          <a:p>
            <a:pPr lvl="2"/>
            <a:r>
              <a:rPr lang="en-US" dirty="0">
                <a:latin typeface="Palatino Linotype" pitchFamily="18" charset="0"/>
              </a:rPr>
              <a:t>Strength or degree of correlation: check how tightly/loosely the points scatter around the straight line </a:t>
            </a:r>
          </a:p>
          <a:p>
            <a:endParaRPr lang="en-US" dirty="0"/>
          </a:p>
        </p:txBody>
      </p:sp>
      <p:sp>
        <p:nvSpPr>
          <p:cNvPr id="4" name="Slide Number Placeholder 3"/>
          <p:cNvSpPr>
            <a:spLocks noGrp="1"/>
          </p:cNvSpPr>
          <p:nvPr>
            <p:ph type="sldNum" sz="quarter" idx="12"/>
          </p:nvPr>
        </p:nvSpPr>
        <p:spPr/>
        <p:txBody>
          <a:bodyPr/>
          <a:lstStyle/>
          <a:p>
            <a:fld id="{DF27E78F-DC57-4B95-9828-43CFD7017385}" type="slidenum">
              <a:rPr lang="en-US" smtClean="0"/>
              <a:t>3</a:t>
            </a:fld>
            <a:endParaRPr lang="en-US"/>
          </a:p>
        </p:txBody>
      </p:sp>
    </p:spTree>
    <p:extLst>
      <p:ext uri="{BB962C8B-B14F-4D97-AF65-F5344CB8AC3E}">
        <p14:creationId xmlns:p14="http://schemas.microsoft.com/office/powerpoint/2010/main" val="24627993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Line 2"/>
          <p:cNvSpPr>
            <a:spLocks noChangeShapeType="1"/>
          </p:cNvSpPr>
          <p:nvPr/>
        </p:nvSpPr>
        <p:spPr bwMode="auto">
          <a:xfrm flipH="1" flipV="1">
            <a:off x="1238250" y="852488"/>
            <a:ext cx="11113" cy="546893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Palatino Linotype" pitchFamily="18" charset="0"/>
              <a:ea typeface="ＭＳ Ｐゴシック" charset="0"/>
            </a:endParaRPr>
          </a:p>
        </p:txBody>
      </p:sp>
      <p:sp>
        <p:nvSpPr>
          <p:cNvPr id="432131" name="Line 3"/>
          <p:cNvSpPr>
            <a:spLocks noChangeShapeType="1"/>
          </p:cNvSpPr>
          <p:nvPr/>
        </p:nvSpPr>
        <p:spPr bwMode="auto">
          <a:xfrm>
            <a:off x="642938" y="5838825"/>
            <a:ext cx="769461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Palatino Linotype" pitchFamily="18" charset="0"/>
              <a:ea typeface="ＭＳ Ｐゴシック" charset="0"/>
            </a:endParaRPr>
          </a:p>
        </p:txBody>
      </p:sp>
      <p:sp>
        <p:nvSpPr>
          <p:cNvPr id="432132" name="Text Box 4"/>
          <p:cNvSpPr txBox="1">
            <a:spLocks noChangeArrowheads="1"/>
          </p:cNvSpPr>
          <p:nvPr/>
        </p:nvSpPr>
        <p:spPr bwMode="auto">
          <a:xfrm>
            <a:off x="7642477" y="5857875"/>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defRPr/>
            </a:pPr>
            <a:r>
              <a:rPr lang="en-US" sz="2400" i="1">
                <a:latin typeface="Palatino Linotype" pitchFamily="18" charset="0"/>
                <a:ea typeface="ＭＳ Ｐゴシック" charset="0"/>
              </a:rPr>
              <a:t>X</a:t>
            </a:r>
          </a:p>
        </p:txBody>
      </p:sp>
      <p:sp>
        <p:nvSpPr>
          <p:cNvPr id="432133" name="Text Box 5"/>
          <p:cNvSpPr txBox="1">
            <a:spLocks noChangeArrowheads="1"/>
          </p:cNvSpPr>
          <p:nvPr/>
        </p:nvSpPr>
        <p:spPr bwMode="auto">
          <a:xfrm>
            <a:off x="450394" y="896938"/>
            <a:ext cx="3898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defRPr/>
            </a:pPr>
            <a:r>
              <a:rPr lang="en-US" sz="2400" i="1">
                <a:latin typeface="Palatino Linotype" pitchFamily="18" charset="0"/>
                <a:ea typeface="ＭＳ Ｐゴシック" charset="0"/>
              </a:rPr>
              <a:t>Y</a:t>
            </a:r>
          </a:p>
        </p:txBody>
      </p:sp>
      <p:sp>
        <p:nvSpPr>
          <p:cNvPr id="432134" name="Oval 6"/>
          <p:cNvSpPr>
            <a:spLocks noChangeArrowheads="1"/>
          </p:cNvSpPr>
          <p:nvPr/>
        </p:nvSpPr>
        <p:spPr bwMode="auto">
          <a:xfrm>
            <a:off x="2894013" y="3525838"/>
            <a:ext cx="74612" cy="7461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Palatino Linotype" pitchFamily="18" charset="0"/>
            </a:endParaRPr>
          </a:p>
        </p:txBody>
      </p:sp>
      <p:sp>
        <p:nvSpPr>
          <p:cNvPr id="432135" name="Oval 7"/>
          <p:cNvSpPr>
            <a:spLocks noChangeArrowheads="1"/>
          </p:cNvSpPr>
          <p:nvPr/>
        </p:nvSpPr>
        <p:spPr bwMode="auto">
          <a:xfrm>
            <a:off x="1908175" y="4668838"/>
            <a:ext cx="74613" cy="7461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Palatino Linotype" pitchFamily="18" charset="0"/>
            </a:endParaRPr>
          </a:p>
        </p:txBody>
      </p:sp>
      <p:sp>
        <p:nvSpPr>
          <p:cNvPr id="432136" name="Oval 8"/>
          <p:cNvSpPr>
            <a:spLocks noChangeArrowheads="1"/>
          </p:cNvSpPr>
          <p:nvPr/>
        </p:nvSpPr>
        <p:spPr bwMode="auto">
          <a:xfrm>
            <a:off x="2171700" y="3719513"/>
            <a:ext cx="74613" cy="7461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Palatino Linotype" pitchFamily="18" charset="0"/>
            </a:endParaRPr>
          </a:p>
        </p:txBody>
      </p:sp>
      <p:sp>
        <p:nvSpPr>
          <p:cNvPr id="432137" name="Oval 9"/>
          <p:cNvSpPr>
            <a:spLocks noChangeArrowheads="1"/>
          </p:cNvSpPr>
          <p:nvPr/>
        </p:nvSpPr>
        <p:spPr bwMode="auto">
          <a:xfrm>
            <a:off x="3351213" y="3983038"/>
            <a:ext cx="74612" cy="7461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Palatino Linotype" pitchFamily="18" charset="0"/>
            </a:endParaRPr>
          </a:p>
        </p:txBody>
      </p:sp>
      <p:sp>
        <p:nvSpPr>
          <p:cNvPr id="432138" name="Oval 10"/>
          <p:cNvSpPr>
            <a:spLocks noChangeArrowheads="1"/>
          </p:cNvSpPr>
          <p:nvPr/>
        </p:nvSpPr>
        <p:spPr bwMode="auto">
          <a:xfrm>
            <a:off x="5111750" y="3516313"/>
            <a:ext cx="74613" cy="7461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Palatino Linotype" pitchFamily="18" charset="0"/>
            </a:endParaRPr>
          </a:p>
        </p:txBody>
      </p:sp>
      <p:sp>
        <p:nvSpPr>
          <p:cNvPr id="432139" name="Oval 11"/>
          <p:cNvSpPr>
            <a:spLocks noChangeArrowheads="1"/>
          </p:cNvSpPr>
          <p:nvPr/>
        </p:nvSpPr>
        <p:spPr bwMode="auto">
          <a:xfrm>
            <a:off x="3952875" y="4014788"/>
            <a:ext cx="74613" cy="7461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Palatino Linotype" pitchFamily="18" charset="0"/>
            </a:endParaRPr>
          </a:p>
        </p:txBody>
      </p:sp>
      <p:sp>
        <p:nvSpPr>
          <p:cNvPr id="432140" name="Oval 12"/>
          <p:cNvSpPr>
            <a:spLocks noChangeArrowheads="1"/>
          </p:cNvSpPr>
          <p:nvPr/>
        </p:nvSpPr>
        <p:spPr bwMode="auto">
          <a:xfrm>
            <a:off x="2620963" y="5072063"/>
            <a:ext cx="74612" cy="7461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Palatino Linotype" pitchFamily="18" charset="0"/>
            </a:endParaRPr>
          </a:p>
        </p:txBody>
      </p:sp>
      <p:sp>
        <p:nvSpPr>
          <p:cNvPr id="432141" name="Oval 13"/>
          <p:cNvSpPr>
            <a:spLocks noChangeArrowheads="1"/>
          </p:cNvSpPr>
          <p:nvPr/>
        </p:nvSpPr>
        <p:spPr bwMode="auto">
          <a:xfrm>
            <a:off x="4071938" y="3070225"/>
            <a:ext cx="74612" cy="74613"/>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Palatino Linotype" pitchFamily="18" charset="0"/>
            </a:endParaRPr>
          </a:p>
        </p:txBody>
      </p:sp>
      <p:sp>
        <p:nvSpPr>
          <p:cNvPr id="432142" name="Oval 14"/>
          <p:cNvSpPr>
            <a:spLocks noChangeArrowheads="1"/>
          </p:cNvSpPr>
          <p:nvPr/>
        </p:nvSpPr>
        <p:spPr bwMode="auto">
          <a:xfrm>
            <a:off x="5881688" y="4411663"/>
            <a:ext cx="74612" cy="7461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Palatino Linotype" pitchFamily="18" charset="0"/>
            </a:endParaRPr>
          </a:p>
        </p:txBody>
      </p:sp>
      <p:sp>
        <p:nvSpPr>
          <p:cNvPr id="432143" name="Oval 15"/>
          <p:cNvSpPr>
            <a:spLocks noChangeArrowheads="1"/>
          </p:cNvSpPr>
          <p:nvPr/>
        </p:nvSpPr>
        <p:spPr bwMode="auto">
          <a:xfrm>
            <a:off x="5626100" y="2733675"/>
            <a:ext cx="74613" cy="74613"/>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Palatino Linotype" pitchFamily="18" charset="0"/>
            </a:endParaRPr>
          </a:p>
        </p:txBody>
      </p:sp>
      <p:sp>
        <p:nvSpPr>
          <p:cNvPr id="432144" name="Line 16"/>
          <p:cNvSpPr>
            <a:spLocks noChangeShapeType="1"/>
          </p:cNvSpPr>
          <p:nvPr/>
        </p:nvSpPr>
        <p:spPr bwMode="auto">
          <a:xfrm flipV="1">
            <a:off x="495300" y="2227263"/>
            <a:ext cx="7756525" cy="2932112"/>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Palatino Linotype" pitchFamily="18" charset="0"/>
              <a:ea typeface="ＭＳ Ｐゴシック" charset="0"/>
            </a:endParaRPr>
          </a:p>
        </p:txBody>
      </p:sp>
      <p:sp>
        <p:nvSpPr>
          <p:cNvPr id="432145" name="Text Box 17"/>
          <p:cNvSpPr txBox="1">
            <a:spLocks noChangeArrowheads="1"/>
          </p:cNvSpPr>
          <p:nvPr/>
        </p:nvSpPr>
        <p:spPr bwMode="auto">
          <a:xfrm>
            <a:off x="2357438" y="463550"/>
            <a:ext cx="454804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3200">
                <a:solidFill>
                  <a:schemeClr val="tx1"/>
                </a:solidFill>
                <a:latin typeface="Times New Roman" pitchFamily="18" charset="0"/>
                <a:ea typeface="MS PGothic" pitchFamily="34" charset="-128"/>
              </a:defRPr>
            </a:lvl1pPr>
            <a:lvl2pPr marL="742950" indent="-285750" eaLnBrk="0" hangingPunct="0">
              <a:defRPr sz="3200">
                <a:solidFill>
                  <a:schemeClr val="tx1"/>
                </a:solidFill>
                <a:latin typeface="Times New Roman" pitchFamily="18" charset="0"/>
                <a:ea typeface="MS PGothic" pitchFamily="34" charset="-128"/>
              </a:defRPr>
            </a:lvl2pPr>
            <a:lvl3pPr marL="1143000" indent="-228600" eaLnBrk="0" hangingPunct="0">
              <a:defRPr sz="3200">
                <a:solidFill>
                  <a:schemeClr val="tx1"/>
                </a:solidFill>
                <a:latin typeface="Times New Roman" pitchFamily="18" charset="0"/>
                <a:ea typeface="MS PGothic" pitchFamily="34" charset="-128"/>
              </a:defRPr>
            </a:lvl3pPr>
            <a:lvl4pPr marL="1600200" indent="-228600" eaLnBrk="0" hangingPunct="0">
              <a:defRPr sz="3200">
                <a:solidFill>
                  <a:schemeClr val="tx1"/>
                </a:solidFill>
                <a:latin typeface="Times New Roman" pitchFamily="18" charset="0"/>
                <a:ea typeface="MS PGothic" pitchFamily="34" charset="-128"/>
              </a:defRPr>
            </a:lvl4pPr>
            <a:lvl5pPr marL="2057400" indent="-228600" eaLnBrk="0" hangingPunct="0">
              <a:defRPr sz="3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3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3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3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3200">
                <a:solidFill>
                  <a:schemeClr val="tx1"/>
                </a:solidFill>
                <a:latin typeface="Times New Roman" pitchFamily="18" charset="0"/>
                <a:ea typeface="MS PGothic" pitchFamily="34" charset="-128"/>
              </a:defRPr>
            </a:lvl9pPr>
          </a:lstStyle>
          <a:p>
            <a:r>
              <a:rPr lang="en-US" sz="2800" b="1">
                <a:latin typeface="Palatino Linotype" pitchFamily="18" charset="0"/>
              </a:rPr>
              <a:t>Estimated Regression Line</a:t>
            </a:r>
            <a:endParaRPr lang="en-US" sz="2400">
              <a:latin typeface="Palatino Linotype" pitchFamily="18" charset="0"/>
            </a:endParaRPr>
          </a:p>
        </p:txBody>
      </p:sp>
      <p:sp>
        <p:nvSpPr>
          <p:cNvPr id="432146" name="Line 18"/>
          <p:cNvSpPr>
            <a:spLocks noChangeShapeType="1"/>
          </p:cNvSpPr>
          <p:nvPr/>
        </p:nvSpPr>
        <p:spPr bwMode="auto">
          <a:xfrm>
            <a:off x="2227263" y="3773488"/>
            <a:ext cx="234950" cy="654050"/>
          </a:xfrm>
          <a:prstGeom prst="line">
            <a:avLst/>
          </a:prstGeom>
          <a:noFill/>
          <a:ln w="9525">
            <a:solidFill>
              <a:srgbClr val="FF5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Palatino Linotype" pitchFamily="18" charset="0"/>
              <a:ea typeface="ＭＳ Ｐゴシック" charset="0"/>
            </a:endParaRPr>
          </a:p>
        </p:txBody>
      </p:sp>
      <p:sp>
        <p:nvSpPr>
          <p:cNvPr id="432147" name="Line 19"/>
          <p:cNvSpPr>
            <a:spLocks noChangeShapeType="1"/>
          </p:cNvSpPr>
          <p:nvPr/>
        </p:nvSpPr>
        <p:spPr bwMode="auto">
          <a:xfrm flipH="1" flipV="1">
            <a:off x="2387600" y="4418013"/>
            <a:ext cx="271463" cy="692150"/>
          </a:xfrm>
          <a:prstGeom prst="line">
            <a:avLst/>
          </a:prstGeom>
          <a:noFill/>
          <a:ln w="9525">
            <a:solidFill>
              <a:srgbClr val="FF5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Palatino Linotype" pitchFamily="18" charset="0"/>
              <a:ea typeface="ＭＳ Ｐゴシック" charset="0"/>
            </a:endParaRPr>
          </a:p>
        </p:txBody>
      </p:sp>
      <p:sp>
        <p:nvSpPr>
          <p:cNvPr id="432148" name="Line 20"/>
          <p:cNvSpPr>
            <a:spLocks noChangeShapeType="1"/>
          </p:cNvSpPr>
          <p:nvPr/>
        </p:nvSpPr>
        <p:spPr bwMode="auto">
          <a:xfrm>
            <a:off x="2944813" y="3587750"/>
            <a:ext cx="247650" cy="655638"/>
          </a:xfrm>
          <a:prstGeom prst="line">
            <a:avLst/>
          </a:prstGeom>
          <a:noFill/>
          <a:ln w="9525">
            <a:solidFill>
              <a:srgbClr val="FF5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Palatino Linotype" pitchFamily="18" charset="0"/>
              <a:ea typeface="ＭＳ Ｐゴシック" charset="0"/>
            </a:endParaRPr>
          </a:p>
        </p:txBody>
      </p:sp>
      <p:sp>
        <p:nvSpPr>
          <p:cNvPr id="432149" name="Line 21"/>
          <p:cNvSpPr>
            <a:spLocks noChangeShapeType="1"/>
          </p:cNvSpPr>
          <p:nvPr/>
        </p:nvSpPr>
        <p:spPr bwMode="auto">
          <a:xfrm>
            <a:off x="4106863" y="3117850"/>
            <a:ext cx="211137" cy="617538"/>
          </a:xfrm>
          <a:prstGeom prst="line">
            <a:avLst/>
          </a:prstGeom>
          <a:noFill/>
          <a:ln w="9525">
            <a:solidFill>
              <a:srgbClr val="FF5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Palatino Linotype" pitchFamily="18" charset="0"/>
              <a:ea typeface="ＭＳ Ｐゴシック" charset="0"/>
            </a:endParaRPr>
          </a:p>
        </p:txBody>
      </p:sp>
      <p:sp>
        <p:nvSpPr>
          <p:cNvPr id="432150" name="Line 22"/>
          <p:cNvSpPr>
            <a:spLocks noChangeShapeType="1"/>
          </p:cNvSpPr>
          <p:nvPr/>
        </p:nvSpPr>
        <p:spPr bwMode="auto">
          <a:xfrm flipH="1" flipV="1">
            <a:off x="3946525" y="3835400"/>
            <a:ext cx="61913" cy="222250"/>
          </a:xfrm>
          <a:prstGeom prst="line">
            <a:avLst/>
          </a:prstGeom>
          <a:noFill/>
          <a:ln w="9525">
            <a:solidFill>
              <a:srgbClr val="FF5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Palatino Linotype" pitchFamily="18" charset="0"/>
              <a:ea typeface="ＭＳ Ｐゴシック" charset="0"/>
            </a:endParaRPr>
          </a:p>
        </p:txBody>
      </p:sp>
      <p:sp>
        <p:nvSpPr>
          <p:cNvPr id="432151" name="Line 23"/>
          <p:cNvSpPr>
            <a:spLocks noChangeShapeType="1"/>
          </p:cNvSpPr>
          <p:nvPr/>
        </p:nvSpPr>
        <p:spPr bwMode="auto">
          <a:xfrm flipH="1" flipV="1">
            <a:off x="5095875" y="3365500"/>
            <a:ext cx="61913" cy="185738"/>
          </a:xfrm>
          <a:prstGeom prst="line">
            <a:avLst/>
          </a:prstGeom>
          <a:noFill/>
          <a:ln w="9525">
            <a:solidFill>
              <a:srgbClr val="FF5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Palatino Linotype" pitchFamily="18" charset="0"/>
              <a:ea typeface="ＭＳ Ｐゴシック" charset="0"/>
            </a:endParaRPr>
          </a:p>
        </p:txBody>
      </p:sp>
      <p:sp>
        <p:nvSpPr>
          <p:cNvPr id="432152" name="Line 24"/>
          <p:cNvSpPr>
            <a:spLocks noChangeShapeType="1"/>
          </p:cNvSpPr>
          <p:nvPr/>
        </p:nvSpPr>
        <p:spPr bwMode="auto">
          <a:xfrm>
            <a:off x="5678488" y="2771775"/>
            <a:ext cx="160337" cy="369888"/>
          </a:xfrm>
          <a:prstGeom prst="line">
            <a:avLst/>
          </a:prstGeom>
          <a:noFill/>
          <a:ln w="9525">
            <a:solidFill>
              <a:srgbClr val="FF5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Palatino Linotype" pitchFamily="18" charset="0"/>
              <a:ea typeface="ＭＳ Ｐゴシック" charset="0"/>
            </a:endParaRPr>
          </a:p>
        </p:txBody>
      </p:sp>
      <p:sp>
        <p:nvSpPr>
          <p:cNvPr id="432153" name="Line 25"/>
          <p:cNvSpPr>
            <a:spLocks noChangeShapeType="1"/>
          </p:cNvSpPr>
          <p:nvPr/>
        </p:nvSpPr>
        <p:spPr bwMode="auto">
          <a:xfrm flipH="1" flipV="1">
            <a:off x="5494338" y="3267075"/>
            <a:ext cx="431800" cy="1174750"/>
          </a:xfrm>
          <a:prstGeom prst="line">
            <a:avLst/>
          </a:prstGeom>
          <a:noFill/>
          <a:ln w="9525">
            <a:solidFill>
              <a:srgbClr val="FF5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Palatino Linotype" pitchFamily="18" charset="0"/>
              <a:ea typeface="ＭＳ Ｐゴシック" charset="0"/>
            </a:endParaRPr>
          </a:p>
        </p:txBody>
      </p:sp>
      <p:sp>
        <p:nvSpPr>
          <p:cNvPr id="432154" name="Line 26"/>
          <p:cNvSpPr>
            <a:spLocks noChangeShapeType="1"/>
          </p:cNvSpPr>
          <p:nvPr/>
        </p:nvSpPr>
        <p:spPr bwMode="auto">
          <a:xfrm>
            <a:off x="1595438" y="1398588"/>
            <a:ext cx="5851525" cy="4081462"/>
          </a:xfrm>
          <a:prstGeom prst="line">
            <a:avLst/>
          </a:prstGeom>
          <a:noFill/>
          <a:ln w="76200">
            <a:solidFill>
              <a:srgbClr val="CC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Palatino Linotype" pitchFamily="18" charset="0"/>
              <a:ea typeface="ＭＳ Ｐゴシック" charset="0"/>
            </a:endParaRPr>
          </a:p>
        </p:txBody>
      </p:sp>
      <p:sp>
        <p:nvSpPr>
          <p:cNvPr id="432155" name="Line 27"/>
          <p:cNvSpPr>
            <a:spLocks noChangeShapeType="1"/>
          </p:cNvSpPr>
          <p:nvPr/>
        </p:nvSpPr>
        <p:spPr bwMode="auto">
          <a:xfrm flipH="1">
            <a:off x="1498600" y="1277938"/>
            <a:ext cx="5407025" cy="4318000"/>
          </a:xfrm>
          <a:prstGeom prst="line">
            <a:avLst/>
          </a:prstGeom>
          <a:noFill/>
          <a:ln w="76200">
            <a:solidFill>
              <a:srgbClr val="CC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Palatino Linotype" pitchFamily="18" charset="0"/>
              <a:ea typeface="ＭＳ Ｐゴシック" charset="0"/>
            </a:endParaRPr>
          </a:p>
        </p:txBody>
      </p:sp>
      <p:sp>
        <p:nvSpPr>
          <p:cNvPr id="432156" name="Rectangle 28"/>
          <p:cNvSpPr>
            <a:spLocks noChangeArrowheads="1"/>
          </p:cNvSpPr>
          <p:nvPr/>
        </p:nvSpPr>
        <p:spPr bwMode="auto">
          <a:xfrm rot="-2110325">
            <a:off x="1868488" y="1819275"/>
            <a:ext cx="2003425" cy="617538"/>
          </a:xfrm>
          <a:prstGeom prst="rect">
            <a:avLst/>
          </a:prstGeom>
          <a:solidFill>
            <a:srgbClr val="FFFF00"/>
          </a:solidFill>
          <a:ln w="9525">
            <a:solidFill>
              <a:srgbClr val="CC0099"/>
            </a:solidFill>
            <a:miter lim="800000"/>
            <a:headEnd/>
            <a:tailEnd/>
          </a:ln>
          <a:effectLst/>
          <a:extLst/>
        </p:spPr>
        <p:txBody>
          <a:bodyPr wrap="none" anchor="ctr"/>
          <a:lstStyle/>
          <a:p>
            <a:pPr algn="ctr" eaLnBrk="0" hangingPunct="0">
              <a:defRPr/>
            </a:pPr>
            <a:r>
              <a:rPr lang="en-US" sz="2400" dirty="0">
                <a:latin typeface="Palatino Linotype" pitchFamily="18" charset="0"/>
                <a:ea typeface="ＭＳ Ｐゴシック" charset="0"/>
              </a:rPr>
              <a:t>Wrong Picture!</a:t>
            </a:r>
          </a:p>
        </p:txBody>
      </p:sp>
      <p:sp>
        <p:nvSpPr>
          <p:cNvPr id="432157" name="Rectangle 29"/>
          <p:cNvSpPr>
            <a:spLocks noChangeArrowheads="1"/>
          </p:cNvSpPr>
          <p:nvPr/>
        </p:nvSpPr>
        <p:spPr bwMode="auto">
          <a:xfrm rot="-2110325">
            <a:off x="6065838" y="4483100"/>
            <a:ext cx="2003425" cy="617538"/>
          </a:xfrm>
          <a:prstGeom prst="rect">
            <a:avLst/>
          </a:prstGeom>
          <a:solidFill>
            <a:srgbClr val="FFFF00"/>
          </a:solidFill>
          <a:ln w="9525">
            <a:solidFill>
              <a:srgbClr val="CC0099"/>
            </a:solidFill>
            <a:miter lim="800000"/>
            <a:headEnd/>
            <a:tailEnd/>
          </a:ln>
          <a:effectLst/>
          <a:extLst/>
        </p:spPr>
        <p:txBody>
          <a:bodyPr wrap="none" anchor="ctr"/>
          <a:lstStyle/>
          <a:p>
            <a:pPr algn="ctr" eaLnBrk="0" hangingPunct="0">
              <a:defRPr/>
            </a:pPr>
            <a:r>
              <a:rPr lang="en-US" sz="2400" dirty="0">
                <a:latin typeface="Palatino Linotype" pitchFamily="18" charset="0"/>
                <a:ea typeface="ＭＳ Ｐゴシック" charset="0"/>
              </a:rPr>
              <a:t>Wrong Picture!</a:t>
            </a:r>
          </a:p>
        </p:txBody>
      </p:sp>
      <p:sp>
        <p:nvSpPr>
          <p:cNvPr id="432158" name="Text Box 30"/>
          <p:cNvSpPr txBox="1">
            <a:spLocks noChangeArrowheads="1"/>
          </p:cNvSpPr>
          <p:nvPr/>
        </p:nvSpPr>
        <p:spPr bwMode="auto">
          <a:xfrm>
            <a:off x="3429000" y="2209800"/>
            <a:ext cx="5610575" cy="461665"/>
          </a:xfrm>
          <a:prstGeom prst="rect">
            <a:avLst/>
          </a:prstGeom>
          <a:solidFill>
            <a:srgbClr val="FFFFFF"/>
          </a:solidFill>
          <a:ln w="25400">
            <a:solidFill>
              <a:srgbClr val="FF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2400">
                <a:latin typeface="Palatino Linotype" pitchFamily="18" charset="0"/>
                <a:ea typeface="ＭＳ Ｐゴシック" charset="0"/>
              </a:rPr>
              <a:t>Error Terms have to be drawn vertically</a:t>
            </a:r>
          </a:p>
        </p:txBody>
      </p:sp>
      <p:sp>
        <p:nvSpPr>
          <p:cNvPr id="2" name="Slide Number Placeholder 1"/>
          <p:cNvSpPr>
            <a:spLocks noGrp="1"/>
          </p:cNvSpPr>
          <p:nvPr>
            <p:ph type="sldNum" sz="quarter" idx="12"/>
          </p:nvPr>
        </p:nvSpPr>
        <p:spPr/>
        <p:txBody>
          <a:bodyPr/>
          <a:lstStyle/>
          <a:p>
            <a:fld id="{DF27E78F-DC57-4B95-9828-43CFD7017385}" type="slidenum">
              <a:rPr lang="en-US" smtClean="0"/>
              <a:t>30</a:t>
            </a:fld>
            <a:endParaRPr lang="en-US"/>
          </a:p>
        </p:txBody>
      </p:sp>
    </p:spTree>
    <p:extLst>
      <p:ext uri="{BB962C8B-B14F-4D97-AF65-F5344CB8AC3E}">
        <p14:creationId xmlns:p14="http://schemas.microsoft.com/office/powerpoint/2010/main" val="303497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Line 2"/>
          <p:cNvSpPr>
            <a:spLocks noChangeShapeType="1"/>
          </p:cNvSpPr>
          <p:nvPr/>
        </p:nvSpPr>
        <p:spPr bwMode="auto">
          <a:xfrm flipH="1" flipV="1">
            <a:off x="1238250" y="852488"/>
            <a:ext cx="11113" cy="546893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Palatino Linotype" pitchFamily="18" charset="0"/>
              <a:ea typeface="ＭＳ Ｐゴシック" charset="0"/>
            </a:endParaRPr>
          </a:p>
        </p:txBody>
      </p:sp>
      <p:sp>
        <p:nvSpPr>
          <p:cNvPr id="433155" name="Line 3"/>
          <p:cNvSpPr>
            <a:spLocks noChangeShapeType="1"/>
          </p:cNvSpPr>
          <p:nvPr/>
        </p:nvSpPr>
        <p:spPr bwMode="auto">
          <a:xfrm>
            <a:off x="642938" y="5838825"/>
            <a:ext cx="769461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Palatino Linotype" pitchFamily="18" charset="0"/>
              <a:ea typeface="ＭＳ Ｐゴシック" charset="0"/>
            </a:endParaRPr>
          </a:p>
        </p:txBody>
      </p:sp>
      <p:sp>
        <p:nvSpPr>
          <p:cNvPr id="433156" name="Text Box 4"/>
          <p:cNvSpPr txBox="1">
            <a:spLocks noChangeArrowheads="1"/>
          </p:cNvSpPr>
          <p:nvPr/>
        </p:nvSpPr>
        <p:spPr bwMode="auto">
          <a:xfrm>
            <a:off x="7642477" y="5857875"/>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defRPr/>
            </a:pPr>
            <a:r>
              <a:rPr lang="en-US" sz="2400" i="1">
                <a:latin typeface="Palatino Linotype" pitchFamily="18" charset="0"/>
                <a:ea typeface="ＭＳ Ｐゴシック" charset="0"/>
              </a:rPr>
              <a:t>X</a:t>
            </a:r>
          </a:p>
        </p:txBody>
      </p:sp>
      <p:sp>
        <p:nvSpPr>
          <p:cNvPr id="433157" name="Text Box 5"/>
          <p:cNvSpPr txBox="1">
            <a:spLocks noChangeArrowheads="1"/>
          </p:cNvSpPr>
          <p:nvPr/>
        </p:nvSpPr>
        <p:spPr bwMode="auto">
          <a:xfrm>
            <a:off x="450394" y="896938"/>
            <a:ext cx="3898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defRPr/>
            </a:pPr>
            <a:r>
              <a:rPr lang="en-US" sz="2400" i="1">
                <a:latin typeface="Palatino Linotype" pitchFamily="18" charset="0"/>
                <a:ea typeface="ＭＳ Ｐゴシック" charset="0"/>
              </a:rPr>
              <a:t>Y</a:t>
            </a:r>
          </a:p>
        </p:txBody>
      </p:sp>
      <p:sp>
        <p:nvSpPr>
          <p:cNvPr id="433158" name="Oval 6"/>
          <p:cNvSpPr>
            <a:spLocks noChangeArrowheads="1"/>
          </p:cNvSpPr>
          <p:nvPr/>
        </p:nvSpPr>
        <p:spPr bwMode="auto">
          <a:xfrm>
            <a:off x="2894013" y="3525838"/>
            <a:ext cx="74612" cy="7461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Palatino Linotype" pitchFamily="18" charset="0"/>
            </a:endParaRPr>
          </a:p>
        </p:txBody>
      </p:sp>
      <p:sp>
        <p:nvSpPr>
          <p:cNvPr id="433159" name="Oval 7"/>
          <p:cNvSpPr>
            <a:spLocks noChangeArrowheads="1"/>
          </p:cNvSpPr>
          <p:nvPr/>
        </p:nvSpPr>
        <p:spPr bwMode="auto">
          <a:xfrm>
            <a:off x="1908175" y="4668838"/>
            <a:ext cx="74613" cy="7461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Palatino Linotype" pitchFamily="18" charset="0"/>
            </a:endParaRPr>
          </a:p>
        </p:txBody>
      </p:sp>
      <p:sp>
        <p:nvSpPr>
          <p:cNvPr id="433160" name="Oval 8"/>
          <p:cNvSpPr>
            <a:spLocks noChangeArrowheads="1"/>
          </p:cNvSpPr>
          <p:nvPr/>
        </p:nvSpPr>
        <p:spPr bwMode="auto">
          <a:xfrm>
            <a:off x="2171700" y="3719513"/>
            <a:ext cx="74613" cy="7461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Palatino Linotype" pitchFamily="18" charset="0"/>
            </a:endParaRPr>
          </a:p>
        </p:txBody>
      </p:sp>
      <p:sp>
        <p:nvSpPr>
          <p:cNvPr id="433161" name="Oval 9"/>
          <p:cNvSpPr>
            <a:spLocks noChangeArrowheads="1"/>
          </p:cNvSpPr>
          <p:nvPr/>
        </p:nvSpPr>
        <p:spPr bwMode="auto">
          <a:xfrm>
            <a:off x="3351213" y="3983038"/>
            <a:ext cx="74612" cy="7461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Palatino Linotype" pitchFamily="18" charset="0"/>
            </a:endParaRPr>
          </a:p>
        </p:txBody>
      </p:sp>
      <p:sp>
        <p:nvSpPr>
          <p:cNvPr id="433162" name="Oval 10"/>
          <p:cNvSpPr>
            <a:spLocks noChangeArrowheads="1"/>
          </p:cNvSpPr>
          <p:nvPr/>
        </p:nvSpPr>
        <p:spPr bwMode="auto">
          <a:xfrm>
            <a:off x="5111750" y="3516313"/>
            <a:ext cx="74613" cy="7461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Palatino Linotype" pitchFamily="18" charset="0"/>
            </a:endParaRPr>
          </a:p>
        </p:txBody>
      </p:sp>
      <p:sp>
        <p:nvSpPr>
          <p:cNvPr id="433163" name="Oval 11"/>
          <p:cNvSpPr>
            <a:spLocks noChangeArrowheads="1"/>
          </p:cNvSpPr>
          <p:nvPr/>
        </p:nvSpPr>
        <p:spPr bwMode="auto">
          <a:xfrm>
            <a:off x="3952875" y="4014788"/>
            <a:ext cx="74613" cy="7461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Palatino Linotype" pitchFamily="18" charset="0"/>
            </a:endParaRPr>
          </a:p>
        </p:txBody>
      </p:sp>
      <p:sp>
        <p:nvSpPr>
          <p:cNvPr id="433164" name="Oval 12"/>
          <p:cNvSpPr>
            <a:spLocks noChangeArrowheads="1"/>
          </p:cNvSpPr>
          <p:nvPr/>
        </p:nvSpPr>
        <p:spPr bwMode="auto">
          <a:xfrm>
            <a:off x="2620963" y="5072063"/>
            <a:ext cx="74612" cy="7461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Palatino Linotype" pitchFamily="18" charset="0"/>
            </a:endParaRPr>
          </a:p>
        </p:txBody>
      </p:sp>
      <p:sp>
        <p:nvSpPr>
          <p:cNvPr id="433165" name="Oval 13"/>
          <p:cNvSpPr>
            <a:spLocks noChangeArrowheads="1"/>
          </p:cNvSpPr>
          <p:nvPr/>
        </p:nvSpPr>
        <p:spPr bwMode="auto">
          <a:xfrm>
            <a:off x="4071938" y="3070225"/>
            <a:ext cx="74612" cy="74613"/>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Palatino Linotype" pitchFamily="18" charset="0"/>
            </a:endParaRPr>
          </a:p>
        </p:txBody>
      </p:sp>
      <p:sp>
        <p:nvSpPr>
          <p:cNvPr id="433166" name="Oval 14"/>
          <p:cNvSpPr>
            <a:spLocks noChangeArrowheads="1"/>
          </p:cNvSpPr>
          <p:nvPr/>
        </p:nvSpPr>
        <p:spPr bwMode="auto">
          <a:xfrm>
            <a:off x="5881688" y="4411663"/>
            <a:ext cx="74612" cy="7461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Palatino Linotype" pitchFamily="18" charset="0"/>
            </a:endParaRPr>
          </a:p>
        </p:txBody>
      </p:sp>
      <p:sp>
        <p:nvSpPr>
          <p:cNvPr id="433167" name="Oval 15"/>
          <p:cNvSpPr>
            <a:spLocks noChangeArrowheads="1"/>
          </p:cNvSpPr>
          <p:nvPr/>
        </p:nvSpPr>
        <p:spPr bwMode="auto">
          <a:xfrm>
            <a:off x="5626100" y="2733675"/>
            <a:ext cx="74613" cy="74613"/>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Palatino Linotype" pitchFamily="18" charset="0"/>
            </a:endParaRPr>
          </a:p>
        </p:txBody>
      </p:sp>
      <p:sp>
        <p:nvSpPr>
          <p:cNvPr id="433168" name="Line 16"/>
          <p:cNvSpPr>
            <a:spLocks noChangeShapeType="1"/>
          </p:cNvSpPr>
          <p:nvPr/>
        </p:nvSpPr>
        <p:spPr bwMode="auto">
          <a:xfrm flipV="1">
            <a:off x="495300" y="2227263"/>
            <a:ext cx="7756525" cy="2932112"/>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Palatino Linotype" pitchFamily="18" charset="0"/>
              <a:ea typeface="ＭＳ Ｐゴシック" charset="0"/>
            </a:endParaRPr>
          </a:p>
        </p:txBody>
      </p:sp>
      <p:sp>
        <p:nvSpPr>
          <p:cNvPr id="433169" name="Text Box 17"/>
          <p:cNvSpPr txBox="1">
            <a:spLocks noChangeArrowheads="1"/>
          </p:cNvSpPr>
          <p:nvPr/>
        </p:nvSpPr>
        <p:spPr bwMode="auto">
          <a:xfrm>
            <a:off x="2357438" y="463550"/>
            <a:ext cx="454804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3200">
                <a:solidFill>
                  <a:schemeClr val="tx1"/>
                </a:solidFill>
                <a:latin typeface="Times New Roman" pitchFamily="18" charset="0"/>
                <a:ea typeface="MS PGothic" pitchFamily="34" charset="-128"/>
              </a:defRPr>
            </a:lvl1pPr>
            <a:lvl2pPr marL="742950" indent="-285750" eaLnBrk="0" hangingPunct="0">
              <a:defRPr sz="3200">
                <a:solidFill>
                  <a:schemeClr val="tx1"/>
                </a:solidFill>
                <a:latin typeface="Times New Roman" pitchFamily="18" charset="0"/>
                <a:ea typeface="MS PGothic" pitchFamily="34" charset="-128"/>
              </a:defRPr>
            </a:lvl2pPr>
            <a:lvl3pPr marL="1143000" indent="-228600" eaLnBrk="0" hangingPunct="0">
              <a:defRPr sz="3200">
                <a:solidFill>
                  <a:schemeClr val="tx1"/>
                </a:solidFill>
                <a:latin typeface="Times New Roman" pitchFamily="18" charset="0"/>
                <a:ea typeface="MS PGothic" pitchFamily="34" charset="-128"/>
              </a:defRPr>
            </a:lvl3pPr>
            <a:lvl4pPr marL="1600200" indent="-228600" eaLnBrk="0" hangingPunct="0">
              <a:defRPr sz="3200">
                <a:solidFill>
                  <a:schemeClr val="tx1"/>
                </a:solidFill>
                <a:latin typeface="Times New Roman" pitchFamily="18" charset="0"/>
                <a:ea typeface="MS PGothic" pitchFamily="34" charset="-128"/>
              </a:defRPr>
            </a:lvl4pPr>
            <a:lvl5pPr marL="2057400" indent="-228600" eaLnBrk="0" hangingPunct="0">
              <a:defRPr sz="3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3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3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3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3200">
                <a:solidFill>
                  <a:schemeClr val="tx1"/>
                </a:solidFill>
                <a:latin typeface="Times New Roman" pitchFamily="18" charset="0"/>
                <a:ea typeface="MS PGothic" pitchFamily="34" charset="-128"/>
              </a:defRPr>
            </a:lvl9pPr>
          </a:lstStyle>
          <a:p>
            <a:r>
              <a:rPr lang="en-US" sz="2800" b="1">
                <a:latin typeface="Palatino Linotype" pitchFamily="18" charset="0"/>
              </a:rPr>
              <a:t>Estimated Regression Line</a:t>
            </a:r>
            <a:endParaRPr lang="en-US" sz="2400">
              <a:latin typeface="Palatino Linotype" pitchFamily="18" charset="0"/>
            </a:endParaRPr>
          </a:p>
        </p:txBody>
      </p:sp>
      <p:sp>
        <p:nvSpPr>
          <p:cNvPr id="433170" name="Line 18"/>
          <p:cNvSpPr>
            <a:spLocks noChangeShapeType="1"/>
          </p:cNvSpPr>
          <p:nvPr/>
        </p:nvSpPr>
        <p:spPr bwMode="auto">
          <a:xfrm flipV="1">
            <a:off x="1954213" y="4602163"/>
            <a:ext cx="0" cy="98425"/>
          </a:xfrm>
          <a:prstGeom prst="line">
            <a:avLst/>
          </a:prstGeom>
          <a:noFill/>
          <a:ln w="9525">
            <a:solidFill>
              <a:srgbClr val="FF5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Palatino Linotype" pitchFamily="18" charset="0"/>
              <a:ea typeface="ＭＳ Ｐゴシック" charset="0"/>
            </a:endParaRPr>
          </a:p>
        </p:txBody>
      </p:sp>
      <p:sp>
        <p:nvSpPr>
          <p:cNvPr id="433171" name="Line 19"/>
          <p:cNvSpPr>
            <a:spLocks noChangeShapeType="1"/>
          </p:cNvSpPr>
          <p:nvPr/>
        </p:nvSpPr>
        <p:spPr bwMode="auto">
          <a:xfrm>
            <a:off x="2227263" y="3773488"/>
            <a:ext cx="0" cy="741362"/>
          </a:xfrm>
          <a:prstGeom prst="line">
            <a:avLst/>
          </a:prstGeom>
          <a:noFill/>
          <a:ln w="9525">
            <a:solidFill>
              <a:srgbClr val="FF5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Palatino Linotype" pitchFamily="18" charset="0"/>
              <a:ea typeface="ＭＳ Ｐゴシック" charset="0"/>
            </a:endParaRPr>
          </a:p>
        </p:txBody>
      </p:sp>
      <p:sp>
        <p:nvSpPr>
          <p:cNvPr id="433172" name="Line 20"/>
          <p:cNvSpPr>
            <a:spLocks noChangeShapeType="1"/>
          </p:cNvSpPr>
          <p:nvPr/>
        </p:nvSpPr>
        <p:spPr bwMode="auto">
          <a:xfrm flipV="1">
            <a:off x="2659063" y="4330700"/>
            <a:ext cx="0" cy="779463"/>
          </a:xfrm>
          <a:prstGeom prst="line">
            <a:avLst/>
          </a:prstGeom>
          <a:noFill/>
          <a:ln w="9525">
            <a:solidFill>
              <a:srgbClr val="FF5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Palatino Linotype" pitchFamily="18" charset="0"/>
              <a:ea typeface="ＭＳ Ｐゴシック" charset="0"/>
            </a:endParaRPr>
          </a:p>
        </p:txBody>
      </p:sp>
      <p:sp>
        <p:nvSpPr>
          <p:cNvPr id="433173" name="Line 21"/>
          <p:cNvSpPr>
            <a:spLocks noChangeShapeType="1"/>
          </p:cNvSpPr>
          <p:nvPr/>
        </p:nvSpPr>
        <p:spPr bwMode="auto">
          <a:xfrm>
            <a:off x="2944813" y="3587750"/>
            <a:ext cx="0" cy="655638"/>
          </a:xfrm>
          <a:prstGeom prst="line">
            <a:avLst/>
          </a:prstGeom>
          <a:noFill/>
          <a:ln w="9525">
            <a:solidFill>
              <a:srgbClr val="FF5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Palatino Linotype" pitchFamily="18" charset="0"/>
              <a:ea typeface="ＭＳ Ｐゴシック" charset="0"/>
            </a:endParaRPr>
          </a:p>
        </p:txBody>
      </p:sp>
      <p:sp>
        <p:nvSpPr>
          <p:cNvPr id="433174" name="Line 22"/>
          <p:cNvSpPr>
            <a:spLocks noChangeShapeType="1"/>
          </p:cNvSpPr>
          <p:nvPr/>
        </p:nvSpPr>
        <p:spPr bwMode="auto">
          <a:xfrm flipH="1">
            <a:off x="4106863" y="3117850"/>
            <a:ext cx="0" cy="655638"/>
          </a:xfrm>
          <a:prstGeom prst="line">
            <a:avLst/>
          </a:prstGeom>
          <a:noFill/>
          <a:ln w="9525">
            <a:solidFill>
              <a:srgbClr val="FF5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Palatino Linotype" pitchFamily="18" charset="0"/>
              <a:ea typeface="ＭＳ Ｐゴシック" charset="0"/>
            </a:endParaRPr>
          </a:p>
        </p:txBody>
      </p:sp>
      <p:sp>
        <p:nvSpPr>
          <p:cNvPr id="433175" name="Line 23"/>
          <p:cNvSpPr>
            <a:spLocks noChangeShapeType="1"/>
          </p:cNvSpPr>
          <p:nvPr/>
        </p:nvSpPr>
        <p:spPr bwMode="auto">
          <a:xfrm flipH="1" flipV="1">
            <a:off x="4008438" y="3835400"/>
            <a:ext cx="0" cy="222250"/>
          </a:xfrm>
          <a:prstGeom prst="line">
            <a:avLst/>
          </a:prstGeom>
          <a:noFill/>
          <a:ln w="9525">
            <a:solidFill>
              <a:srgbClr val="FF5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Palatino Linotype" pitchFamily="18" charset="0"/>
              <a:ea typeface="ＭＳ Ｐゴシック" charset="0"/>
            </a:endParaRPr>
          </a:p>
        </p:txBody>
      </p:sp>
      <p:sp>
        <p:nvSpPr>
          <p:cNvPr id="433176" name="Line 24"/>
          <p:cNvSpPr>
            <a:spLocks noChangeShapeType="1"/>
          </p:cNvSpPr>
          <p:nvPr/>
        </p:nvSpPr>
        <p:spPr bwMode="auto">
          <a:xfrm flipV="1">
            <a:off x="5157788" y="3365500"/>
            <a:ext cx="0" cy="185738"/>
          </a:xfrm>
          <a:prstGeom prst="line">
            <a:avLst/>
          </a:prstGeom>
          <a:noFill/>
          <a:ln w="9525">
            <a:solidFill>
              <a:srgbClr val="FF5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Palatino Linotype" pitchFamily="18" charset="0"/>
              <a:ea typeface="ＭＳ Ｐゴシック" charset="0"/>
            </a:endParaRPr>
          </a:p>
        </p:txBody>
      </p:sp>
      <p:sp>
        <p:nvSpPr>
          <p:cNvPr id="433177" name="Line 25"/>
          <p:cNvSpPr>
            <a:spLocks noChangeShapeType="1"/>
          </p:cNvSpPr>
          <p:nvPr/>
        </p:nvSpPr>
        <p:spPr bwMode="auto">
          <a:xfrm>
            <a:off x="5678488" y="2771775"/>
            <a:ext cx="0" cy="431800"/>
          </a:xfrm>
          <a:prstGeom prst="line">
            <a:avLst/>
          </a:prstGeom>
          <a:noFill/>
          <a:ln w="9525">
            <a:solidFill>
              <a:srgbClr val="FF5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Palatino Linotype" pitchFamily="18" charset="0"/>
              <a:ea typeface="ＭＳ Ｐゴシック" charset="0"/>
            </a:endParaRPr>
          </a:p>
        </p:txBody>
      </p:sp>
      <p:sp>
        <p:nvSpPr>
          <p:cNvPr id="433178" name="Line 26"/>
          <p:cNvSpPr>
            <a:spLocks noChangeShapeType="1"/>
          </p:cNvSpPr>
          <p:nvPr/>
        </p:nvSpPr>
        <p:spPr bwMode="auto">
          <a:xfrm flipH="1" flipV="1">
            <a:off x="5926138" y="3092450"/>
            <a:ext cx="0" cy="1349375"/>
          </a:xfrm>
          <a:prstGeom prst="line">
            <a:avLst/>
          </a:prstGeom>
          <a:noFill/>
          <a:ln w="9525">
            <a:solidFill>
              <a:srgbClr val="FF5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Palatino Linotype" pitchFamily="18" charset="0"/>
              <a:ea typeface="ＭＳ Ｐゴシック" charset="0"/>
            </a:endParaRPr>
          </a:p>
        </p:txBody>
      </p:sp>
      <p:sp>
        <p:nvSpPr>
          <p:cNvPr id="433180" name="Line 28"/>
          <p:cNvSpPr>
            <a:spLocks noChangeShapeType="1"/>
          </p:cNvSpPr>
          <p:nvPr/>
        </p:nvSpPr>
        <p:spPr bwMode="auto">
          <a:xfrm flipH="1">
            <a:off x="1187450" y="3105150"/>
            <a:ext cx="29194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Palatino Linotype" pitchFamily="18" charset="0"/>
              <a:ea typeface="ＭＳ Ｐゴシック" charset="0"/>
            </a:endParaRPr>
          </a:p>
        </p:txBody>
      </p:sp>
      <p:sp>
        <p:nvSpPr>
          <p:cNvPr id="433181" name="Line 29"/>
          <p:cNvSpPr>
            <a:spLocks noChangeShapeType="1"/>
          </p:cNvSpPr>
          <p:nvPr/>
        </p:nvSpPr>
        <p:spPr bwMode="auto">
          <a:xfrm flipH="1">
            <a:off x="1187450" y="3786188"/>
            <a:ext cx="29067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Palatino Linotype" pitchFamily="18" charset="0"/>
              <a:ea typeface="ＭＳ Ｐゴシック" charset="0"/>
            </a:endParaRPr>
          </a:p>
        </p:txBody>
      </p:sp>
      <p:sp>
        <p:nvSpPr>
          <p:cNvPr id="433182" name="Line 30"/>
          <p:cNvSpPr>
            <a:spLocks noChangeShapeType="1"/>
          </p:cNvSpPr>
          <p:nvPr/>
        </p:nvSpPr>
        <p:spPr bwMode="auto">
          <a:xfrm>
            <a:off x="4119563" y="3786188"/>
            <a:ext cx="0" cy="2103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Palatino Linotype" pitchFamily="18" charset="0"/>
              <a:ea typeface="ＭＳ Ｐゴシック" charset="0"/>
            </a:endParaRPr>
          </a:p>
        </p:txBody>
      </p:sp>
      <p:graphicFrame>
        <p:nvGraphicFramePr>
          <p:cNvPr id="98334" name="Object 31"/>
          <p:cNvGraphicFramePr>
            <a:graphicFrameLocks noChangeAspect="1"/>
          </p:cNvGraphicFramePr>
          <p:nvPr>
            <p:extLst>
              <p:ext uri="{D42A27DB-BD31-4B8C-83A1-F6EECF244321}">
                <p14:modId xmlns:p14="http://schemas.microsoft.com/office/powerpoint/2010/main" val="2383186698"/>
              </p:ext>
            </p:extLst>
          </p:nvPr>
        </p:nvGraphicFramePr>
        <p:xfrm>
          <a:off x="819150" y="2830513"/>
          <a:ext cx="395288" cy="554037"/>
        </p:xfrm>
        <a:graphic>
          <a:graphicData uri="http://schemas.openxmlformats.org/presentationml/2006/ole">
            <mc:AlternateContent xmlns:mc="http://schemas.openxmlformats.org/markup-compatibility/2006">
              <mc:Choice xmlns:v="urn:schemas-microsoft-com:vml" Requires="v">
                <p:oleObj spid="_x0000_s56708" name="Equation" r:id="rId4" imgW="165100" imgH="228600" progId="Equation.3">
                  <p:embed/>
                </p:oleObj>
              </mc:Choice>
              <mc:Fallback>
                <p:oleObj name="Equation" r:id="rId4" imgW="16510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9150" y="2830513"/>
                        <a:ext cx="395288" cy="554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98336" name="Object 33"/>
          <p:cNvGraphicFramePr>
            <a:graphicFrameLocks noChangeAspect="1"/>
          </p:cNvGraphicFramePr>
          <p:nvPr>
            <p:extLst>
              <p:ext uri="{D42A27DB-BD31-4B8C-83A1-F6EECF244321}">
                <p14:modId xmlns:p14="http://schemas.microsoft.com/office/powerpoint/2010/main" val="2111230053"/>
              </p:ext>
            </p:extLst>
          </p:nvPr>
        </p:nvGraphicFramePr>
        <p:xfrm>
          <a:off x="3951288" y="5802313"/>
          <a:ext cx="323850" cy="490537"/>
        </p:xfrm>
        <a:graphic>
          <a:graphicData uri="http://schemas.openxmlformats.org/presentationml/2006/ole">
            <mc:AlternateContent xmlns:mc="http://schemas.openxmlformats.org/markup-compatibility/2006">
              <mc:Choice xmlns:v="urn:schemas-microsoft-com:vml" Requires="v">
                <p:oleObj spid="_x0000_s56709" name="Equation" r:id="rId6" imgW="152400" imgH="228600" progId="Equation.3">
                  <p:embed/>
                </p:oleObj>
              </mc:Choice>
              <mc:Fallback>
                <p:oleObj name="Equation" r:id="rId6" imgW="152400" imgH="228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51288" y="5802313"/>
                        <a:ext cx="323850" cy="490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433186" name="AutoShape 34"/>
          <p:cNvSpPr>
            <a:spLocks/>
          </p:cNvSpPr>
          <p:nvPr/>
        </p:nvSpPr>
        <p:spPr bwMode="auto">
          <a:xfrm>
            <a:off x="1497013" y="3105150"/>
            <a:ext cx="222250" cy="681038"/>
          </a:xfrm>
          <a:prstGeom prst="rightBrace">
            <a:avLst>
              <a:gd name="adj1" fmla="val 25536"/>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Palatino Linotype" pitchFamily="18" charset="0"/>
            </a:endParaRPr>
          </a:p>
        </p:txBody>
      </p:sp>
      <p:sp>
        <p:nvSpPr>
          <p:cNvPr id="433187" name="Oval 35"/>
          <p:cNvSpPr>
            <a:spLocks noChangeArrowheads="1"/>
          </p:cNvSpPr>
          <p:nvPr/>
        </p:nvSpPr>
        <p:spPr bwMode="auto">
          <a:xfrm>
            <a:off x="2103438" y="1793875"/>
            <a:ext cx="2028825" cy="8905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Palatino Linotype" pitchFamily="18" charset="0"/>
            </a:endParaRPr>
          </a:p>
        </p:txBody>
      </p:sp>
      <p:sp>
        <p:nvSpPr>
          <p:cNvPr id="433188" name="Line 36"/>
          <p:cNvSpPr>
            <a:spLocks noChangeShapeType="1"/>
          </p:cNvSpPr>
          <p:nvPr/>
        </p:nvSpPr>
        <p:spPr bwMode="auto">
          <a:xfrm flipV="1">
            <a:off x="1695450" y="2622550"/>
            <a:ext cx="890588" cy="8413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Palatino Linotype" pitchFamily="18" charset="0"/>
              <a:ea typeface="ＭＳ Ｐゴシック" charset="0"/>
            </a:endParaRPr>
          </a:p>
        </p:txBody>
      </p:sp>
      <p:grpSp>
        <p:nvGrpSpPr>
          <p:cNvPr id="433195" name="Group 43"/>
          <p:cNvGrpSpPr>
            <a:grpSpLocks/>
          </p:cNvGrpSpPr>
          <p:nvPr/>
        </p:nvGrpSpPr>
        <p:grpSpPr bwMode="auto">
          <a:xfrm>
            <a:off x="5334000" y="4648200"/>
            <a:ext cx="3581400" cy="1066800"/>
            <a:chOff x="3360" y="2928"/>
            <a:chExt cx="2256" cy="672"/>
          </a:xfrm>
        </p:grpSpPr>
        <p:sp>
          <p:nvSpPr>
            <p:cNvPr id="433193" name="Text Box 41"/>
            <p:cNvSpPr txBox="1">
              <a:spLocks noChangeArrowheads="1"/>
            </p:cNvSpPr>
            <p:nvPr/>
          </p:nvSpPr>
          <p:spPr bwMode="auto">
            <a:xfrm>
              <a:off x="3830" y="2949"/>
              <a:ext cx="1786" cy="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3200">
                  <a:solidFill>
                    <a:schemeClr val="tx1"/>
                  </a:solidFill>
                  <a:latin typeface="Times New Roman" pitchFamily="18" charset="0"/>
                  <a:ea typeface="MS PGothic" pitchFamily="34" charset="-128"/>
                </a:defRPr>
              </a:lvl1pPr>
              <a:lvl2pPr marL="742950" indent="-285750" eaLnBrk="0" hangingPunct="0">
                <a:defRPr sz="3200">
                  <a:solidFill>
                    <a:schemeClr val="tx1"/>
                  </a:solidFill>
                  <a:latin typeface="Times New Roman" pitchFamily="18" charset="0"/>
                  <a:ea typeface="MS PGothic" pitchFamily="34" charset="-128"/>
                </a:defRPr>
              </a:lvl2pPr>
              <a:lvl3pPr marL="1143000" indent="-228600" eaLnBrk="0" hangingPunct="0">
                <a:defRPr sz="3200">
                  <a:solidFill>
                    <a:schemeClr val="tx1"/>
                  </a:solidFill>
                  <a:latin typeface="Times New Roman" pitchFamily="18" charset="0"/>
                  <a:ea typeface="MS PGothic" pitchFamily="34" charset="-128"/>
                </a:defRPr>
              </a:lvl3pPr>
              <a:lvl4pPr marL="1600200" indent="-228600" eaLnBrk="0" hangingPunct="0">
                <a:defRPr sz="3200">
                  <a:solidFill>
                    <a:schemeClr val="tx1"/>
                  </a:solidFill>
                  <a:latin typeface="Times New Roman" pitchFamily="18" charset="0"/>
                  <a:ea typeface="MS PGothic" pitchFamily="34" charset="-128"/>
                </a:defRPr>
              </a:lvl4pPr>
              <a:lvl5pPr marL="2057400" indent="-228600" eaLnBrk="0" hangingPunct="0">
                <a:defRPr sz="3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3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3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3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3200">
                  <a:solidFill>
                    <a:schemeClr val="tx1"/>
                  </a:solidFill>
                  <a:latin typeface="Times New Roman" pitchFamily="18" charset="0"/>
                  <a:ea typeface="MS PGothic" pitchFamily="34" charset="-128"/>
                </a:defRPr>
              </a:lvl9pPr>
            </a:lstStyle>
            <a:p>
              <a:pPr eaLnBrk="1" hangingPunct="1"/>
              <a:r>
                <a:rPr lang="en-US" sz="2600" dirty="0">
                  <a:latin typeface="Palatino Linotype" pitchFamily="18" charset="0"/>
                </a:rPr>
                <a:t>=</a:t>
              </a:r>
              <a:r>
                <a:rPr lang="ja-JP" altLang="en-US" sz="2400" dirty="0">
                  <a:latin typeface="Palatino Linotype" pitchFamily="18" charset="0"/>
                </a:rPr>
                <a:t>“</a:t>
              </a:r>
              <a:r>
                <a:rPr lang="en-US" altLang="ja-JP" sz="2400" dirty="0">
                  <a:latin typeface="Palatino Linotype" pitchFamily="18" charset="0"/>
                </a:rPr>
                <a:t>y hat</a:t>
              </a:r>
              <a:r>
                <a:rPr lang="ja-JP" altLang="en-US" sz="2400" dirty="0">
                  <a:latin typeface="Palatino Linotype" pitchFamily="18" charset="0"/>
                </a:rPr>
                <a:t>”</a:t>
              </a:r>
              <a:r>
                <a:rPr lang="en-US" altLang="ja-JP" sz="2400" dirty="0">
                  <a:latin typeface="Palatino Linotype" pitchFamily="18" charset="0"/>
                </a:rPr>
                <a:t>: predicted value of Y for X</a:t>
              </a:r>
              <a:r>
                <a:rPr lang="en-US" altLang="ja-JP" sz="2400" baseline="-25000" dirty="0">
                  <a:latin typeface="Palatino Linotype" pitchFamily="18" charset="0"/>
                </a:rPr>
                <a:t>i</a:t>
              </a:r>
              <a:endParaRPr lang="en-US" sz="2400" dirty="0">
                <a:latin typeface="Palatino Linotype" pitchFamily="18" charset="0"/>
              </a:endParaRPr>
            </a:p>
          </p:txBody>
        </p:sp>
        <p:sp>
          <p:nvSpPr>
            <p:cNvPr id="433194" name="Rectangle 42"/>
            <p:cNvSpPr>
              <a:spLocks noChangeArrowheads="1"/>
            </p:cNvSpPr>
            <p:nvPr/>
          </p:nvSpPr>
          <p:spPr bwMode="auto">
            <a:xfrm>
              <a:off x="3360" y="2928"/>
              <a:ext cx="2208" cy="672"/>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Palatino Linotype" pitchFamily="18" charset="0"/>
              </a:endParaRPr>
            </a:p>
          </p:txBody>
        </p:sp>
      </p:grpSp>
      <p:sp>
        <p:nvSpPr>
          <p:cNvPr id="2" name="Slide Number Placeholder 1"/>
          <p:cNvSpPr>
            <a:spLocks noGrp="1"/>
          </p:cNvSpPr>
          <p:nvPr>
            <p:ph type="sldNum" sz="quarter" idx="12"/>
          </p:nvPr>
        </p:nvSpPr>
        <p:spPr/>
        <p:txBody>
          <a:bodyPr/>
          <a:lstStyle/>
          <a:p>
            <a:fld id="{DF27E78F-DC57-4B95-9828-43CFD7017385}" type="slidenum">
              <a:rPr lang="en-US" smtClean="0"/>
              <a:t>31</a:t>
            </a:fld>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2628585574"/>
              </p:ext>
            </p:extLst>
          </p:nvPr>
        </p:nvGraphicFramePr>
        <p:xfrm>
          <a:off x="4563331" y="1127770"/>
          <a:ext cx="4153304" cy="877095"/>
        </p:xfrm>
        <a:graphic>
          <a:graphicData uri="http://schemas.openxmlformats.org/presentationml/2006/ole">
            <mc:AlternateContent xmlns:mc="http://schemas.openxmlformats.org/markup-compatibility/2006">
              <mc:Choice xmlns:v="urn:schemas-microsoft-com:vml" Requires="v">
                <p:oleObj spid="_x0000_s56710" name="Equation" r:id="rId8" imgW="2044440" imgH="431640" progId="Equation.DSMT4">
                  <p:embed/>
                </p:oleObj>
              </mc:Choice>
              <mc:Fallback>
                <p:oleObj name="Equation" r:id="rId8" imgW="2044440" imgH="431640" progId="Equation.DSMT4">
                  <p:embed/>
                  <p:pic>
                    <p:nvPicPr>
                      <p:cNvPr id="0" name=""/>
                      <p:cNvPicPr/>
                      <p:nvPr/>
                    </p:nvPicPr>
                    <p:blipFill>
                      <a:blip r:embed="rId9"/>
                      <a:stretch>
                        <a:fillRect/>
                      </a:stretch>
                    </p:blipFill>
                    <p:spPr>
                      <a:xfrm>
                        <a:off x="4563331" y="1127770"/>
                        <a:ext cx="4153304" cy="877095"/>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926809248"/>
              </p:ext>
            </p:extLst>
          </p:nvPr>
        </p:nvGraphicFramePr>
        <p:xfrm>
          <a:off x="2451894" y="2001089"/>
          <a:ext cx="1331912" cy="452347"/>
        </p:xfrm>
        <a:graphic>
          <a:graphicData uri="http://schemas.openxmlformats.org/presentationml/2006/ole">
            <mc:AlternateContent xmlns:mc="http://schemas.openxmlformats.org/markup-compatibility/2006">
              <mc:Choice xmlns:v="urn:schemas-microsoft-com:vml" Requires="v">
                <p:oleObj spid="_x0000_s56711" name="Equation" r:id="rId10" imgW="672840" imgH="228600" progId="Equation.DSMT4">
                  <p:embed/>
                </p:oleObj>
              </mc:Choice>
              <mc:Fallback>
                <p:oleObj name="Equation" r:id="rId10" imgW="672840" imgH="228600" progId="Equation.DSMT4">
                  <p:embed/>
                  <p:pic>
                    <p:nvPicPr>
                      <p:cNvPr id="0" name=""/>
                      <p:cNvPicPr/>
                      <p:nvPr/>
                    </p:nvPicPr>
                    <p:blipFill>
                      <a:blip r:embed="rId11"/>
                      <a:stretch>
                        <a:fillRect/>
                      </a:stretch>
                    </p:blipFill>
                    <p:spPr>
                      <a:xfrm>
                        <a:off x="2451894" y="2001089"/>
                        <a:ext cx="1331912" cy="452347"/>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689828955"/>
              </p:ext>
            </p:extLst>
          </p:nvPr>
        </p:nvGraphicFramePr>
        <p:xfrm>
          <a:off x="825376" y="3553619"/>
          <a:ext cx="347206" cy="520809"/>
        </p:xfrm>
        <a:graphic>
          <a:graphicData uri="http://schemas.openxmlformats.org/presentationml/2006/ole">
            <mc:AlternateContent xmlns:mc="http://schemas.openxmlformats.org/markup-compatibility/2006">
              <mc:Choice xmlns:v="urn:schemas-microsoft-com:vml" Requires="v">
                <p:oleObj spid="_x0000_s56712" name="Equation" r:id="rId12" imgW="152280" imgH="228600" progId="Equation.DSMT4">
                  <p:embed/>
                </p:oleObj>
              </mc:Choice>
              <mc:Fallback>
                <p:oleObj name="Equation" r:id="rId12" imgW="152280" imgH="228600" progId="Equation.DSMT4">
                  <p:embed/>
                  <p:pic>
                    <p:nvPicPr>
                      <p:cNvPr id="0" name=""/>
                      <p:cNvPicPr/>
                      <p:nvPr/>
                    </p:nvPicPr>
                    <p:blipFill>
                      <a:blip r:embed="rId13"/>
                      <a:stretch>
                        <a:fillRect/>
                      </a:stretch>
                    </p:blipFill>
                    <p:spPr>
                      <a:xfrm>
                        <a:off x="825376" y="3553619"/>
                        <a:ext cx="347206" cy="520809"/>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250559393"/>
              </p:ext>
            </p:extLst>
          </p:nvPr>
        </p:nvGraphicFramePr>
        <p:xfrm>
          <a:off x="5608212" y="4644000"/>
          <a:ext cx="347663" cy="520700"/>
        </p:xfrm>
        <a:graphic>
          <a:graphicData uri="http://schemas.openxmlformats.org/presentationml/2006/ole">
            <mc:AlternateContent xmlns:mc="http://schemas.openxmlformats.org/markup-compatibility/2006">
              <mc:Choice xmlns:v="urn:schemas-microsoft-com:vml" Requires="v">
                <p:oleObj spid="_x0000_s56713" name="Equation" r:id="rId14" imgW="152280" imgH="228600" progId="Equation.DSMT4">
                  <p:embed/>
                </p:oleObj>
              </mc:Choice>
              <mc:Fallback>
                <p:oleObj name="Equation" r:id="rId14" imgW="152280" imgH="228600" progId="Equation.DSMT4">
                  <p:embed/>
                  <p:pic>
                    <p:nvPicPr>
                      <p:cNvPr id="0" name="Object 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608212" y="4644000"/>
                        <a:ext cx="347663"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9149662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433195"/>
                                        </p:tgtEl>
                                        <p:attrNameLst>
                                          <p:attrName>style.visibility</p:attrName>
                                        </p:attrNameLst>
                                      </p:cBhvr>
                                      <p:to>
                                        <p:strVal val="visible"/>
                                      </p:to>
                                    </p:set>
                                    <p:anim calcmode="lin" valueType="num">
                                      <p:cBhvr>
                                        <p:cTn id="7" dur="500" fill="hold"/>
                                        <p:tgtEl>
                                          <p:spTgt spid="433195"/>
                                        </p:tgtEl>
                                        <p:attrNameLst>
                                          <p:attrName>ppt_w</p:attrName>
                                        </p:attrNameLst>
                                      </p:cBhvr>
                                      <p:tavLst>
                                        <p:tav tm="0">
                                          <p:val>
                                            <p:fltVal val="0"/>
                                          </p:val>
                                        </p:tav>
                                        <p:tav tm="100000">
                                          <p:val>
                                            <p:strVal val="#ppt_w"/>
                                          </p:val>
                                        </p:tav>
                                      </p:tavLst>
                                    </p:anim>
                                    <p:anim calcmode="lin" valueType="num">
                                      <p:cBhvr>
                                        <p:cTn id="8" dur="500" fill="hold"/>
                                        <p:tgtEl>
                                          <p:spTgt spid="43319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type="body" idx="4294967295"/>
          </p:nvPr>
        </p:nvSpPr>
        <p:spPr>
          <a:xfrm>
            <a:off x="304800" y="1447800"/>
            <a:ext cx="8534400" cy="4267200"/>
          </a:xfrm>
        </p:spPr>
        <p:txBody>
          <a:bodyPr>
            <a:normAutofit lnSpcReduction="10000"/>
          </a:bodyPr>
          <a:lstStyle/>
          <a:p>
            <a:pPr>
              <a:lnSpc>
                <a:spcPct val="90000"/>
              </a:lnSpc>
            </a:pPr>
            <a:r>
              <a:rPr lang="en-US" altLang="zh-CN" sz="2800" dirty="0">
                <a:solidFill>
                  <a:srgbClr val="C00000"/>
                </a:solidFill>
                <a:latin typeface="Palatino Linotype" pitchFamily="18" charset="0"/>
                <a:ea typeface="宋体" pitchFamily="2" charset="-122"/>
              </a:rPr>
              <a:t>Step 1:</a:t>
            </a:r>
            <a:r>
              <a:rPr lang="en-US" altLang="zh-CN" sz="2800" dirty="0">
                <a:solidFill>
                  <a:schemeClr val="tx2"/>
                </a:solidFill>
                <a:latin typeface="Palatino Linotype" pitchFamily="18" charset="0"/>
                <a:ea typeface="宋体" pitchFamily="2" charset="-122"/>
              </a:rPr>
              <a:t> </a:t>
            </a:r>
            <a:r>
              <a:rPr lang="en-US" altLang="zh-CN" sz="2800" dirty="0">
                <a:latin typeface="Palatino Linotype" pitchFamily="18" charset="0"/>
                <a:ea typeface="宋体" pitchFamily="2" charset="-122"/>
              </a:rPr>
              <a:t>finding the </a:t>
            </a:r>
            <a:r>
              <a:rPr lang="en-US" altLang="zh-CN" sz="2800" u="sng" dirty="0">
                <a:latin typeface="Palatino Linotype" pitchFamily="18" charset="0"/>
                <a:ea typeface="宋体" pitchFamily="2" charset="-122"/>
              </a:rPr>
              <a:t>regression equation</a:t>
            </a:r>
            <a:r>
              <a:rPr lang="en-US" altLang="zh-CN" sz="2800" dirty="0">
                <a:latin typeface="Palatino Linotype" pitchFamily="18" charset="0"/>
                <a:ea typeface="宋体" pitchFamily="2" charset="-122"/>
              </a:rPr>
              <a:t>: calculating slope and intercept of the equation for the best fitting line</a:t>
            </a:r>
          </a:p>
          <a:p>
            <a:pPr>
              <a:lnSpc>
                <a:spcPct val="90000"/>
              </a:lnSpc>
              <a:buFont typeface="Wingdings 3" pitchFamily="18" charset="2"/>
              <a:buNone/>
            </a:pPr>
            <a:endParaRPr lang="en-US" altLang="zh-CN" sz="2800" dirty="0">
              <a:solidFill>
                <a:schemeClr val="tx2"/>
              </a:solidFill>
              <a:latin typeface="Palatino Linotype" pitchFamily="18" charset="0"/>
              <a:ea typeface="宋体" pitchFamily="2" charset="-122"/>
            </a:endParaRPr>
          </a:p>
          <a:p>
            <a:pPr>
              <a:lnSpc>
                <a:spcPct val="90000"/>
              </a:lnSpc>
            </a:pPr>
            <a:r>
              <a:rPr lang="en-US" altLang="zh-CN" sz="2800" dirty="0">
                <a:solidFill>
                  <a:srgbClr val="C00000"/>
                </a:solidFill>
                <a:latin typeface="Palatino Linotype" pitchFamily="18" charset="0"/>
                <a:ea typeface="宋体" pitchFamily="2" charset="-122"/>
              </a:rPr>
              <a:t>Step 2:</a:t>
            </a:r>
            <a:r>
              <a:rPr lang="en-US" altLang="zh-CN" sz="2800" dirty="0">
                <a:solidFill>
                  <a:schemeClr val="tx2"/>
                </a:solidFill>
                <a:latin typeface="Palatino Linotype" pitchFamily="18" charset="0"/>
                <a:ea typeface="宋体" pitchFamily="2" charset="-122"/>
              </a:rPr>
              <a:t> </a:t>
            </a:r>
            <a:r>
              <a:rPr lang="en-US" altLang="zh-CN" sz="2800" dirty="0">
                <a:latin typeface="Palatino Linotype" pitchFamily="18" charset="0"/>
                <a:ea typeface="宋体" pitchFamily="2" charset="-122"/>
              </a:rPr>
              <a:t>using the regression equation: </a:t>
            </a:r>
            <a:r>
              <a:rPr lang="en-US" altLang="zh-CN" sz="2800" u="sng" dirty="0">
                <a:latin typeface="Palatino Linotype" pitchFamily="18" charset="0"/>
                <a:ea typeface="宋体" pitchFamily="2" charset="-122"/>
              </a:rPr>
              <a:t>predicting</a:t>
            </a:r>
            <a:r>
              <a:rPr lang="en-US" altLang="zh-CN" sz="2800" dirty="0">
                <a:latin typeface="Palatino Linotype" pitchFamily="18" charset="0"/>
                <a:ea typeface="宋体" pitchFamily="2" charset="-122"/>
              </a:rPr>
              <a:t> a person’s score</a:t>
            </a:r>
          </a:p>
          <a:p>
            <a:pPr>
              <a:lnSpc>
                <a:spcPct val="90000"/>
              </a:lnSpc>
            </a:pPr>
            <a:endParaRPr lang="en-US" altLang="zh-CN" sz="2800" dirty="0">
              <a:solidFill>
                <a:schemeClr val="tx2"/>
              </a:solidFill>
              <a:latin typeface="Palatino Linotype" pitchFamily="18" charset="0"/>
              <a:ea typeface="宋体" pitchFamily="2" charset="-122"/>
            </a:endParaRPr>
          </a:p>
          <a:p>
            <a:pPr>
              <a:lnSpc>
                <a:spcPct val="90000"/>
              </a:lnSpc>
            </a:pPr>
            <a:r>
              <a:rPr lang="en-US" altLang="zh-CN" sz="2800" dirty="0">
                <a:solidFill>
                  <a:srgbClr val="C00000"/>
                </a:solidFill>
                <a:latin typeface="Palatino Linotype" pitchFamily="18" charset="0"/>
                <a:ea typeface="宋体" pitchFamily="2" charset="-122"/>
              </a:rPr>
              <a:t>Step 3:</a:t>
            </a:r>
            <a:r>
              <a:rPr lang="en-US" altLang="zh-CN" sz="2800" dirty="0">
                <a:solidFill>
                  <a:schemeClr val="tx2"/>
                </a:solidFill>
                <a:latin typeface="Palatino Linotype" pitchFamily="18" charset="0"/>
                <a:ea typeface="宋体" pitchFamily="2" charset="-122"/>
              </a:rPr>
              <a:t> </a:t>
            </a:r>
            <a:r>
              <a:rPr lang="en-US" altLang="zh-CN" sz="2800" dirty="0">
                <a:latin typeface="Palatino Linotype" pitchFamily="18" charset="0"/>
                <a:ea typeface="宋体" pitchFamily="2" charset="-122"/>
              </a:rPr>
              <a:t>assessing the </a:t>
            </a:r>
            <a:r>
              <a:rPr lang="en-US" altLang="zh-CN" sz="2800" u="sng" dirty="0">
                <a:latin typeface="Palatino Linotype" pitchFamily="18" charset="0"/>
                <a:ea typeface="宋体" pitchFamily="2" charset="-122"/>
              </a:rPr>
              <a:t>quality of prediction</a:t>
            </a:r>
            <a:r>
              <a:rPr lang="en-US" altLang="zh-CN" sz="2800" dirty="0">
                <a:latin typeface="Palatino Linotype" pitchFamily="18" charset="0"/>
                <a:ea typeface="宋体" pitchFamily="2" charset="-122"/>
              </a:rPr>
              <a:t>: Coefficient of determination and Standard error of estimate</a:t>
            </a:r>
          </a:p>
        </p:txBody>
      </p:sp>
      <p:sp>
        <p:nvSpPr>
          <p:cNvPr id="29700" name="Text Box 4"/>
          <p:cNvSpPr txBox="1">
            <a:spLocks noChangeArrowheads="1"/>
          </p:cNvSpPr>
          <p:nvPr/>
        </p:nvSpPr>
        <p:spPr bwMode="auto">
          <a:xfrm>
            <a:off x="152400" y="381000"/>
            <a:ext cx="8382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pitchFamily="34" charset="0"/>
              </a:defRPr>
            </a:lvl1pPr>
            <a:lvl2pPr marL="742950" indent="-285750">
              <a:defRPr sz="2400" b="1">
                <a:solidFill>
                  <a:srgbClr val="FF9900"/>
                </a:solidFill>
                <a:latin typeface="Times New Roman" pitchFamily="18" charset="0"/>
                <a:cs typeface="Arial" pitchFamily="34" charset="0"/>
              </a:defRPr>
            </a:lvl2pPr>
            <a:lvl3pPr marL="1143000" indent="-228600">
              <a:defRPr sz="2400" b="1">
                <a:solidFill>
                  <a:srgbClr val="FF9900"/>
                </a:solidFill>
                <a:latin typeface="Times New Roman" pitchFamily="18" charset="0"/>
                <a:cs typeface="Arial" pitchFamily="34" charset="0"/>
              </a:defRPr>
            </a:lvl3pPr>
            <a:lvl4pPr marL="1600200" indent="-228600">
              <a:defRPr sz="2400" b="1">
                <a:solidFill>
                  <a:srgbClr val="FF9900"/>
                </a:solidFill>
                <a:latin typeface="Times New Roman" pitchFamily="18" charset="0"/>
                <a:cs typeface="Arial" pitchFamily="34" charset="0"/>
              </a:defRPr>
            </a:lvl4pPr>
            <a:lvl5pPr marL="2057400" indent="-228600">
              <a:defRPr sz="2400" b="1">
                <a:solidFill>
                  <a:srgbClr val="FF9900"/>
                </a:solidFill>
                <a:latin typeface="Times New Roman" pitchFamily="18" charset="0"/>
                <a:cs typeface="Arial" pitchFamily="34"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9pPr>
          </a:lstStyle>
          <a:p>
            <a:pPr algn="ctr">
              <a:spcBef>
                <a:spcPct val="50000"/>
              </a:spcBef>
            </a:pPr>
            <a:r>
              <a:rPr lang="en-US" altLang="zh-CN" sz="3600" dirty="0">
                <a:solidFill>
                  <a:srgbClr val="000099"/>
                </a:solidFill>
                <a:latin typeface="Palatino Linotype" pitchFamily="18" charset="0"/>
                <a:ea typeface="Cambria Math" pitchFamily="18" charset="0"/>
                <a:cs typeface="+mj-cs"/>
              </a:rPr>
              <a:t>Key Regression Procedures</a:t>
            </a:r>
          </a:p>
        </p:txBody>
      </p:sp>
      <p:sp>
        <p:nvSpPr>
          <p:cNvPr id="29701" name="Rectangle 6"/>
          <p:cNvSpPr>
            <a:spLocks noChangeArrowheads="1"/>
          </p:cNvSpPr>
          <p:nvPr/>
        </p:nvSpPr>
        <p:spPr bwMode="auto">
          <a:xfrm>
            <a:off x="0" y="311574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b="0">
              <a:latin typeface="Palatino Linotype" pitchFamily="18" charset="0"/>
            </a:endParaRPr>
          </a:p>
        </p:txBody>
      </p:sp>
      <p:sp>
        <p:nvSpPr>
          <p:cNvPr id="2" name="Slide Number Placeholder 1"/>
          <p:cNvSpPr>
            <a:spLocks noGrp="1"/>
          </p:cNvSpPr>
          <p:nvPr>
            <p:ph type="sldNum" sz="quarter" idx="12"/>
          </p:nvPr>
        </p:nvSpPr>
        <p:spPr/>
        <p:txBody>
          <a:bodyPr/>
          <a:lstStyle/>
          <a:p>
            <a:fld id="{DF27E78F-DC57-4B95-9828-43CFD7017385}" type="slidenum">
              <a:rPr lang="en-US" smtClean="0"/>
              <a:t>32</a:t>
            </a:fld>
            <a:endParaRPr lang="en-US"/>
          </a:p>
        </p:txBody>
      </p:sp>
    </p:spTree>
    <p:extLst>
      <p:ext uri="{BB962C8B-B14F-4D97-AF65-F5344CB8AC3E}">
        <p14:creationId xmlns:p14="http://schemas.microsoft.com/office/powerpoint/2010/main" val="352665684"/>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0722" name="Rectangle 3"/>
              <p:cNvSpPr>
                <a:spLocks noGrp="1" noChangeArrowheads="1"/>
              </p:cNvSpPr>
              <p:nvPr>
                <p:ph type="body" idx="4294967295"/>
              </p:nvPr>
            </p:nvSpPr>
            <p:spPr>
              <a:xfrm>
                <a:off x="248093" y="1371600"/>
                <a:ext cx="8534400" cy="4267200"/>
              </a:xfrm>
            </p:spPr>
            <p:txBody>
              <a:bodyPr/>
              <a:lstStyle/>
              <a:p>
                <a:r>
                  <a:rPr lang="en-US" altLang="zh-CN" sz="2800" dirty="0">
                    <a:solidFill>
                      <a:schemeClr val="tx1"/>
                    </a:solidFill>
                    <a:latin typeface="Palatino Linotype" pitchFamily="18" charset="0"/>
                    <a:ea typeface="宋体" pitchFamily="2" charset="-122"/>
                  </a:rPr>
                  <a:t>From a given data set, how do we know what line best fits the data?  </a:t>
                </a:r>
              </a:p>
              <a:p>
                <a:pPr lvl="1"/>
                <a:r>
                  <a:rPr lang="en-US" altLang="zh-CN" sz="2800" dirty="0">
                    <a:solidFill>
                      <a:schemeClr val="tx1"/>
                    </a:solidFill>
                    <a:latin typeface="Palatino Linotype" pitchFamily="18" charset="0"/>
                    <a:ea typeface="宋体" pitchFamily="2" charset="-122"/>
                  </a:rPr>
                  <a:t>The problem of choosing the best straight line then comes down to finding the best values of </a:t>
                </a:r>
                <a14:m>
                  <m:oMath xmlns:m="http://schemas.openxmlformats.org/officeDocument/2006/math">
                    <m:r>
                      <a:rPr lang="en-US" altLang="zh-CN" b="0" i="1" smtClean="0">
                        <a:solidFill>
                          <a:schemeClr val="tx1"/>
                        </a:solidFill>
                        <a:latin typeface="Cambria Math"/>
                        <a:ea typeface="宋体" pitchFamily="2" charset="-122"/>
                      </a:rPr>
                      <m:t>𝑎</m:t>
                    </m:r>
                  </m:oMath>
                </a14:m>
                <a:r>
                  <a:rPr lang="en-US" altLang="zh-CN" sz="2800" dirty="0">
                    <a:solidFill>
                      <a:schemeClr val="tx1"/>
                    </a:solidFill>
                    <a:latin typeface="Palatino Linotype" pitchFamily="18" charset="0"/>
                    <a:ea typeface="宋体" pitchFamily="2" charset="-122"/>
                  </a:rPr>
                  <a:t> and </a:t>
                </a:r>
                <a14:m>
                  <m:oMath xmlns:m="http://schemas.openxmlformats.org/officeDocument/2006/math">
                    <m:r>
                      <a:rPr lang="en-US" altLang="zh-CN" b="0" i="1" smtClean="0">
                        <a:solidFill>
                          <a:schemeClr val="tx1"/>
                        </a:solidFill>
                        <a:latin typeface="Cambria Math"/>
                        <a:ea typeface="宋体" pitchFamily="2" charset="-122"/>
                      </a:rPr>
                      <m:t>𝑏</m:t>
                    </m:r>
                  </m:oMath>
                </a14:m>
                <a:r>
                  <a:rPr lang="en-US" altLang="zh-CN" sz="2800" dirty="0">
                    <a:solidFill>
                      <a:schemeClr val="tx1"/>
                    </a:solidFill>
                    <a:latin typeface="Palatino Linotype" pitchFamily="18" charset="0"/>
                    <a:ea typeface="宋体" pitchFamily="2" charset="-122"/>
                  </a:rPr>
                  <a:t>.  What values of slope and intercept make up this best fitting line? </a:t>
                </a:r>
              </a:p>
              <a:p>
                <a:pPr marL="742950" lvl="1" indent="-285750">
                  <a:buFont typeface="Verdana" pitchFamily="34" charset="0"/>
                  <a:buNone/>
                </a:pPr>
                <a:r>
                  <a:rPr lang="en-US" altLang="zh-CN" sz="2800" dirty="0">
                    <a:solidFill>
                      <a:schemeClr val="tx1"/>
                    </a:solidFill>
                    <a:latin typeface="Palatino Linotype" pitchFamily="18" charset="0"/>
                    <a:ea typeface="宋体" pitchFamily="2" charset="-122"/>
                  </a:rPr>
                  <a:t> </a:t>
                </a:r>
              </a:p>
              <a:p>
                <a:r>
                  <a:rPr lang="en-US" sz="2800" u="sng" dirty="0">
                    <a:solidFill>
                      <a:schemeClr val="tx1"/>
                    </a:solidFill>
                    <a:latin typeface="Palatino Linotype" pitchFamily="18" charset="0"/>
                  </a:rPr>
                  <a:t>Solution</a:t>
                </a:r>
                <a:r>
                  <a:rPr lang="en-US" sz="2800" dirty="0">
                    <a:solidFill>
                      <a:schemeClr val="tx1"/>
                    </a:solidFill>
                    <a:latin typeface="Palatino Linotype" pitchFamily="18" charset="0"/>
                  </a:rPr>
                  <a:t>: </a:t>
                </a:r>
                <a:r>
                  <a:rPr lang="en-US" sz="2800" dirty="0">
                    <a:latin typeface="Palatino Linotype" pitchFamily="18" charset="0"/>
                  </a:rPr>
                  <a:t>ordinary</a:t>
                </a:r>
                <a:r>
                  <a:rPr lang="en-US" sz="2800" dirty="0">
                    <a:solidFill>
                      <a:srgbClr val="FF0000"/>
                    </a:solidFill>
                    <a:latin typeface="Palatino Linotype" pitchFamily="18" charset="0"/>
                  </a:rPr>
                  <a:t> least squares </a:t>
                </a:r>
                <a:r>
                  <a:rPr lang="en-US" sz="2800" dirty="0">
                    <a:latin typeface="Palatino Linotype" pitchFamily="18" charset="0"/>
                  </a:rPr>
                  <a:t>criterion</a:t>
                </a:r>
                <a:endParaRPr lang="en-US" sz="2800" b="1" dirty="0">
                  <a:latin typeface="Palatino Linotype" pitchFamily="18" charset="0"/>
                </a:endParaRPr>
              </a:p>
              <a:p>
                <a:endParaRPr lang="en-US" altLang="zh-CN" sz="2400" dirty="0">
                  <a:solidFill>
                    <a:schemeClr val="tx1"/>
                  </a:solidFill>
                  <a:latin typeface="Palatino Linotype" pitchFamily="18" charset="0"/>
                  <a:ea typeface="宋体" pitchFamily="2" charset="-122"/>
                </a:endParaRPr>
              </a:p>
              <a:p>
                <a:endParaRPr lang="en-US" altLang="zh-CN" sz="2800" dirty="0">
                  <a:solidFill>
                    <a:schemeClr val="tx1"/>
                  </a:solidFill>
                  <a:latin typeface="Palatino Linotype" pitchFamily="18" charset="0"/>
                  <a:ea typeface="宋体" pitchFamily="2" charset="-122"/>
                </a:endParaRPr>
              </a:p>
              <a:p>
                <a:endParaRPr lang="en-US" altLang="zh-CN" sz="2800" dirty="0">
                  <a:solidFill>
                    <a:schemeClr val="tx1"/>
                  </a:solidFill>
                  <a:latin typeface="Palatino Linotype" pitchFamily="18" charset="0"/>
                  <a:ea typeface="宋体" pitchFamily="2" charset="-122"/>
                </a:endParaRPr>
              </a:p>
            </p:txBody>
          </p:sp>
        </mc:Choice>
        <mc:Fallback xmlns="">
          <p:sp>
            <p:nvSpPr>
              <p:cNvPr id="30722" name="Rectangle 3"/>
              <p:cNvSpPr>
                <a:spLocks noGrp="1" noRot="1" noChangeAspect="1" noMove="1" noResize="1" noEditPoints="1" noAdjustHandles="1" noChangeArrowheads="1" noChangeShapeType="1" noTextEdit="1"/>
              </p:cNvSpPr>
              <p:nvPr>
                <p:ph type="body" idx="4294967295"/>
              </p:nvPr>
            </p:nvSpPr>
            <p:spPr>
              <a:xfrm>
                <a:off x="248093" y="1371600"/>
                <a:ext cx="8534400" cy="4267200"/>
              </a:xfrm>
              <a:blipFill rotWithShape="1">
                <a:blip r:embed="rId3"/>
                <a:stretch>
                  <a:fillRect l="-1286" t="-1571" r="-1857"/>
                </a:stretch>
              </a:blipFill>
            </p:spPr>
            <p:txBody>
              <a:bodyPr/>
              <a:lstStyle/>
              <a:p>
                <a:r>
                  <a:rPr lang="en-US">
                    <a:noFill/>
                  </a:rPr>
                  <a:t> </a:t>
                </a:r>
              </a:p>
            </p:txBody>
          </p:sp>
        </mc:Fallback>
      </mc:AlternateContent>
      <p:sp>
        <p:nvSpPr>
          <p:cNvPr id="30724" name="Text Box 4"/>
          <p:cNvSpPr txBox="1">
            <a:spLocks noChangeArrowheads="1"/>
          </p:cNvSpPr>
          <p:nvPr/>
        </p:nvSpPr>
        <p:spPr bwMode="auto">
          <a:xfrm>
            <a:off x="381000" y="381000"/>
            <a:ext cx="8382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pitchFamily="34" charset="0"/>
              </a:defRPr>
            </a:lvl1pPr>
            <a:lvl2pPr marL="742950" indent="-285750">
              <a:defRPr sz="2400" b="1">
                <a:solidFill>
                  <a:srgbClr val="FF9900"/>
                </a:solidFill>
                <a:latin typeface="Times New Roman" pitchFamily="18" charset="0"/>
                <a:cs typeface="Arial" pitchFamily="34" charset="0"/>
              </a:defRPr>
            </a:lvl2pPr>
            <a:lvl3pPr marL="1143000" indent="-228600">
              <a:defRPr sz="2400" b="1">
                <a:solidFill>
                  <a:srgbClr val="FF9900"/>
                </a:solidFill>
                <a:latin typeface="Times New Roman" pitchFamily="18" charset="0"/>
                <a:cs typeface="Arial" pitchFamily="34" charset="0"/>
              </a:defRPr>
            </a:lvl3pPr>
            <a:lvl4pPr marL="1600200" indent="-228600">
              <a:defRPr sz="2400" b="1">
                <a:solidFill>
                  <a:srgbClr val="FF9900"/>
                </a:solidFill>
                <a:latin typeface="Times New Roman" pitchFamily="18" charset="0"/>
                <a:cs typeface="Arial" pitchFamily="34" charset="0"/>
              </a:defRPr>
            </a:lvl4pPr>
            <a:lvl5pPr marL="2057400" indent="-228600">
              <a:defRPr sz="2400" b="1">
                <a:solidFill>
                  <a:srgbClr val="FF9900"/>
                </a:solidFill>
                <a:latin typeface="Times New Roman" pitchFamily="18" charset="0"/>
                <a:cs typeface="Arial" pitchFamily="34"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9pPr>
          </a:lstStyle>
          <a:p>
            <a:pPr algn="ctr">
              <a:spcBef>
                <a:spcPct val="0"/>
              </a:spcBef>
            </a:pPr>
            <a:r>
              <a:rPr lang="en-US" altLang="zh-CN" sz="4000" dirty="0">
                <a:solidFill>
                  <a:srgbClr val="000099"/>
                </a:solidFill>
                <a:latin typeface="Palatino Linotype" pitchFamily="18" charset="0"/>
                <a:ea typeface="+mj-ea"/>
                <a:cs typeface="+mj-cs"/>
              </a:rPr>
              <a:t>Finding the Regression Equation</a:t>
            </a:r>
          </a:p>
        </p:txBody>
      </p:sp>
      <p:sp>
        <p:nvSpPr>
          <p:cNvPr id="30725" name="Rectangle 6"/>
          <p:cNvSpPr>
            <a:spLocks noChangeArrowheads="1"/>
          </p:cNvSpPr>
          <p:nvPr/>
        </p:nvSpPr>
        <p:spPr bwMode="auto">
          <a:xfrm>
            <a:off x="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b="0"/>
          </a:p>
        </p:txBody>
      </p:sp>
      <p:sp>
        <p:nvSpPr>
          <p:cNvPr id="30726" name="Rectangle 6"/>
          <p:cNvSpPr>
            <a:spLocks noChangeArrowheads="1"/>
          </p:cNvSpPr>
          <p:nvPr/>
        </p:nvSpPr>
        <p:spPr bwMode="auto">
          <a:xfrm>
            <a:off x="0" y="32813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2" name="Slide Number Placeholder 1"/>
          <p:cNvSpPr>
            <a:spLocks noGrp="1"/>
          </p:cNvSpPr>
          <p:nvPr>
            <p:ph type="sldNum" sz="quarter" idx="12"/>
          </p:nvPr>
        </p:nvSpPr>
        <p:spPr/>
        <p:txBody>
          <a:bodyPr/>
          <a:lstStyle/>
          <a:p>
            <a:fld id="{DF27E78F-DC57-4B95-9828-43CFD7017385}" type="slidenum">
              <a:rPr lang="en-US" smtClean="0"/>
              <a:t>33</a:t>
            </a:fld>
            <a:endParaRPr lang="en-US"/>
          </a:p>
        </p:txBody>
      </p:sp>
    </p:spTree>
    <p:extLst>
      <p:ext uri="{BB962C8B-B14F-4D97-AF65-F5344CB8AC3E}">
        <p14:creationId xmlns:p14="http://schemas.microsoft.com/office/powerpoint/2010/main" val="3948267160"/>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solidFill>
                  <a:srgbClr val="000099"/>
                </a:solidFill>
                <a:latin typeface="Palatino Linotype" pitchFamily="18" charset="0"/>
              </a:rPr>
              <a:t>How to obtain the regression coefficient?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a:latin typeface="Palatino Linotype" pitchFamily="18" charset="0"/>
                  </a:rPr>
                  <a:t>Ordinary Least Squares Method</a:t>
                </a:r>
              </a:p>
              <a:p>
                <a:pPr lvl="1"/>
                <a:r>
                  <a:rPr lang="en-US" dirty="0">
                    <a:latin typeface="Palatino Linotype" pitchFamily="18" charset="0"/>
                  </a:rPr>
                  <a:t>We minimize the squared vertical distance between the actual (y) and the predicted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a:rPr>
                          <m:t>𝑦</m:t>
                        </m:r>
                      </m:e>
                    </m:acc>
                  </m:oMath>
                </a14:m>
                <a:r>
                  <a:rPr lang="en-US" dirty="0">
                    <a:latin typeface="Palatino Linotype" pitchFamily="18" charset="0"/>
                  </a:rPr>
                  <a:t>) values. Which is to say, we try to put the line in such a place so that the sum of squared deviations from the best-fitting straight line is minimized.</a:t>
                </a:r>
              </a:p>
              <a:p>
                <a:pPr lvl="1"/>
                <a:r>
                  <a:rPr lang="en-US" dirty="0">
                    <a:latin typeface="Palatino Linotype" pitchFamily="18" charset="0"/>
                  </a:rPr>
                  <a:t>Fit the line that minimizes the </a:t>
                </a:r>
                <a:r>
                  <a:rPr lang="en-US" dirty="0">
                    <a:solidFill>
                      <a:srgbClr val="FF0000"/>
                    </a:solidFill>
                    <a:latin typeface="Palatino Linotype" pitchFamily="18" charset="0"/>
                  </a:rPr>
                  <a:t>residual sums of squares (i.e., minimizes the error of prediction)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630" t="-2830" r="-1185"/>
                </a:stretch>
              </a:blipFill>
            </p:spPr>
            <p:txBody>
              <a:bodyPr/>
              <a:lstStyle/>
              <a:p>
                <a:r>
                  <a:rPr lang="en-US">
                    <a:noFill/>
                  </a:rPr>
                  <a:t> </a:t>
                </a:r>
              </a:p>
            </p:txBody>
          </p:sp>
        </mc:Fallback>
      </mc:AlternateContent>
      <p:graphicFrame>
        <p:nvGraphicFramePr>
          <p:cNvPr id="4" name="Object 3"/>
          <p:cNvGraphicFramePr>
            <a:graphicFrameLocks noChangeAspect="1"/>
          </p:cNvGraphicFramePr>
          <p:nvPr>
            <p:extLst>
              <p:ext uri="{D42A27DB-BD31-4B8C-83A1-F6EECF244321}">
                <p14:modId xmlns:p14="http://schemas.microsoft.com/office/powerpoint/2010/main" val="2602857970"/>
              </p:ext>
            </p:extLst>
          </p:nvPr>
        </p:nvGraphicFramePr>
        <p:xfrm>
          <a:off x="3352800" y="5715000"/>
          <a:ext cx="2362200" cy="945255"/>
        </p:xfrm>
        <a:graphic>
          <a:graphicData uri="http://schemas.openxmlformats.org/presentationml/2006/ole">
            <mc:AlternateContent xmlns:mc="http://schemas.openxmlformats.org/markup-compatibility/2006">
              <mc:Choice xmlns:v="urn:schemas-microsoft-com:vml" Requires="v">
                <p:oleObj spid="_x0000_s17508" name="Equation" r:id="rId4" imgW="1143000" imgH="457200" progId="Equation.DSMT4">
                  <p:embed/>
                </p:oleObj>
              </mc:Choice>
              <mc:Fallback>
                <p:oleObj name="Equation" r:id="rId4" imgW="1143000" imgH="457200" progId="Equation.DSMT4">
                  <p:embed/>
                  <p:pic>
                    <p:nvPicPr>
                      <p:cNvPr id="0" name=""/>
                      <p:cNvPicPr>
                        <a:picLocks noChangeAspect="1" noChangeArrowheads="1"/>
                      </p:cNvPicPr>
                      <p:nvPr/>
                    </p:nvPicPr>
                    <p:blipFill>
                      <a:blip r:embed="rId5"/>
                      <a:srcRect/>
                      <a:stretch>
                        <a:fillRect/>
                      </a:stretch>
                    </p:blipFill>
                    <p:spPr bwMode="auto">
                      <a:xfrm>
                        <a:off x="3352800" y="5715000"/>
                        <a:ext cx="2362200" cy="945255"/>
                      </a:xfrm>
                      <a:prstGeom prst="rect">
                        <a:avLst/>
                      </a:prstGeom>
                      <a:noFill/>
                      <a:ln>
                        <a:noFill/>
                      </a:ln>
                    </p:spPr>
                  </p:pic>
                </p:oleObj>
              </mc:Fallback>
            </mc:AlternateContent>
          </a:graphicData>
        </a:graphic>
      </p:graphicFrame>
      <p:sp>
        <p:nvSpPr>
          <p:cNvPr id="5" name="Slide Number Placeholder 4"/>
          <p:cNvSpPr>
            <a:spLocks noGrp="1"/>
          </p:cNvSpPr>
          <p:nvPr>
            <p:ph type="sldNum" sz="quarter" idx="12"/>
          </p:nvPr>
        </p:nvSpPr>
        <p:spPr/>
        <p:txBody>
          <a:bodyPr/>
          <a:lstStyle/>
          <a:p>
            <a:fld id="{DF27E78F-DC57-4B95-9828-43CFD7017385}" type="slidenum">
              <a:rPr lang="en-US" smtClean="0"/>
              <a:t>34</a:t>
            </a:fld>
            <a:endParaRPr lang="en-US"/>
          </a:p>
        </p:txBody>
      </p:sp>
    </p:spTree>
    <p:extLst>
      <p:ext uri="{BB962C8B-B14F-4D97-AF65-F5344CB8AC3E}">
        <p14:creationId xmlns:p14="http://schemas.microsoft.com/office/powerpoint/2010/main" val="2588512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 Box 4"/>
          <p:cNvSpPr txBox="1">
            <a:spLocks noChangeArrowheads="1"/>
          </p:cNvSpPr>
          <p:nvPr/>
        </p:nvSpPr>
        <p:spPr bwMode="auto">
          <a:xfrm>
            <a:off x="466725" y="495300"/>
            <a:ext cx="8382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pitchFamily="34" charset="0"/>
              </a:defRPr>
            </a:lvl1pPr>
            <a:lvl2pPr marL="742950" indent="-285750">
              <a:defRPr sz="2400" b="1">
                <a:solidFill>
                  <a:srgbClr val="FF9900"/>
                </a:solidFill>
                <a:latin typeface="Times New Roman" pitchFamily="18" charset="0"/>
                <a:cs typeface="Arial" pitchFamily="34" charset="0"/>
              </a:defRPr>
            </a:lvl2pPr>
            <a:lvl3pPr marL="1143000" indent="-228600">
              <a:defRPr sz="2400" b="1">
                <a:solidFill>
                  <a:srgbClr val="FF9900"/>
                </a:solidFill>
                <a:latin typeface="Times New Roman" pitchFamily="18" charset="0"/>
                <a:cs typeface="Arial" pitchFamily="34" charset="0"/>
              </a:defRPr>
            </a:lvl3pPr>
            <a:lvl4pPr marL="1600200" indent="-228600">
              <a:defRPr sz="2400" b="1">
                <a:solidFill>
                  <a:srgbClr val="FF9900"/>
                </a:solidFill>
                <a:latin typeface="Times New Roman" pitchFamily="18" charset="0"/>
                <a:cs typeface="Arial" pitchFamily="34" charset="0"/>
              </a:defRPr>
            </a:lvl4pPr>
            <a:lvl5pPr marL="2057400" indent="-228600">
              <a:defRPr sz="2400" b="1">
                <a:solidFill>
                  <a:srgbClr val="FF9900"/>
                </a:solidFill>
                <a:latin typeface="Times New Roman" pitchFamily="18" charset="0"/>
                <a:cs typeface="Arial" pitchFamily="34"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9pPr>
          </a:lstStyle>
          <a:p>
            <a:pPr algn="ctr">
              <a:spcBef>
                <a:spcPct val="50000"/>
              </a:spcBef>
            </a:pPr>
            <a:r>
              <a:rPr lang="en-US" altLang="zh-CN" sz="4000" dirty="0">
                <a:solidFill>
                  <a:srgbClr val="000099"/>
                </a:solidFill>
                <a:latin typeface="Palatino Linotype" pitchFamily="18" charset="0"/>
                <a:ea typeface="+mj-ea"/>
                <a:cs typeface="+mj-cs"/>
              </a:rPr>
              <a:t>Visualize Least Squares Criterion</a:t>
            </a:r>
          </a:p>
        </p:txBody>
      </p:sp>
      <p:sp>
        <p:nvSpPr>
          <p:cNvPr id="5125" name="Rectangle 6"/>
          <p:cNvSpPr>
            <a:spLocks noChangeArrowheads="1"/>
          </p:cNvSpPr>
          <p:nvPr/>
        </p:nvSpPr>
        <p:spPr bwMode="auto">
          <a:xfrm>
            <a:off x="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b="0"/>
          </a:p>
        </p:txBody>
      </p:sp>
      <p:sp>
        <p:nvSpPr>
          <p:cNvPr id="5126" name="Rectangle 6"/>
          <p:cNvSpPr>
            <a:spLocks noChangeArrowheads="1"/>
          </p:cNvSpPr>
          <p:nvPr/>
        </p:nvSpPr>
        <p:spPr bwMode="auto">
          <a:xfrm>
            <a:off x="0" y="32813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graphicFrame>
        <p:nvGraphicFramePr>
          <p:cNvPr id="5122" name="Object 12"/>
          <p:cNvGraphicFramePr>
            <a:graphicFrameLocks noChangeAspect="1"/>
          </p:cNvGraphicFramePr>
          <p:nvPr/>
        </p:nvGraphicFramePr>
        <p:xfrm>
          <a:off x="1463675" y="1219200"/>
          <a:ext cx="6232525" cy="4794250"/>
        </p:xfrm>
        <a:graphic>
          <a:graphicData uri="http://schemas.openxmlformats.org/presentationml/2006/ole">
            <mc:AlternateContent xmlns:mc="http://schemas.openxmlformats.org/markup-compatibility/2006">
              <mc:Choice xmlns:v="urn:schemas-microsoft-com:vml" Requires="v">
                <p:oleObj spid="_x0000_s19553" name="Bitmap Image" r:id="rId4" imgW="3086531" imgH="2523810" progId="Paint.Picture">
                  <p:embed/>
                </p:oleObj>
              </mc:Choice>
              <mc:Fallback>
                <p:oleObj name="Bitmap Image" r:id="rId4" imgW="3086531" imgH="2523810"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63675" y="1219200"/>
                        <a:ext cx="6232525" cy="479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DF27E78F-DC57-4B95-9828-43CFD7017385}" type="slidenum">
              <a:rPr lang="en-US" smtClean="0"/>
              <a:t>35</a:t>
            </a:fld>
            <a:endParaRPr lang="en-US"/>
          </a:p>
        </p:txBody>
      </p:sp>
    </p:spTree>
    <p:extLst>
      <p:ext uri="{BB962C8B-B14F-4D97-AF65-F5344CB8AC3E}">
        <p14:creationId xmlns:p14="http://schemas.microsoft.com/office/powerpoint/2010/main" val="1292198406"/>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solidFill>
                  <a:srgbClr val="000099"/>
                </a:solidFill>
                <a:latin typeface="Palatino Linotype" pitchFamily="18" charset="0"/>
              </a:rPr>
              <a:t>Parameter Estimates</a:t>
            </a:r>
            <a:endParaRPr lang="en-US" sz="5400" dirty="0">
              <a:latin typeface="Palatino Linotype" pitchFamily="18" charset="0"/>
            </a:endParaRPr>
          </a:p>
        </p:txBody>
      </p:sp>
      <p:sp>
        <p:nvSpPr>
          <p:cNvPr id="3" name="Content Placeholder 2"/>
          <p:cNvSpPr>
            <a:spLocks noGrp="1"/>
          </p:cNvSpPr>
          <p:nvPr>
            <p:ph idx="1"/>
          </p:nvPr>
        </p:nvSpPr>
        <p:spPr/>
        <p:txBody>
          <a:bodyPr>
            <a:normAutofit/>
          </a:bodyPr>
          <a:lstStyle/>
          <a:p>
            <a:r>
              <a:rPr lang="en-US" sz="3600" dirty="0">
                <a:latin typeface="Palatino Linotype" pitchFamily="18" charset="0"/>
              </a:rPr>
              <a:t>Least square estimators</a:t>
            </a:r>
          </a:p>
          <a:p>
            <a:pPr lvl="1"/>
            <a:endParaRPr lang="en-US" dirty="0">
              <a:latin typeface="Palatino Linotype" pitchFamily="18" charset="0"/>
            </a:endParaRPr>
          </a:p>
          <a:p>
            <a:endParaRPr lang="en-US" sz="2800" dirty="0">
              <a:latin typeface="Palatino Linotype" pitchFamily="18" charset="0"/>
            </a:endParaRPr>
          </a:p>
          <a:p>
            <a:endParaRPr lang="en-US" sz="2800" dirty="0">
              <a:latin typeface="Palatino Linotype" pitchFamily="18" charset="0"/>
            </a:endParaRPr>
          </a:p>
          <a:p>
            <a:pPr marL="0" indent="0">
              <a:buNone/>
            </a:pPr>
            <a:endParaRPr lang="en-US" sz="2800" dirty="0">
              <a:latin typeface="Palatino Linotype"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3794312849"/>
              </p:ext>
            </p:extLst>
          </p:nvPr>
        </p:nvGraphicFramePr>
        <p:xfrm>
          <a:off x="1978025" y="2625725"/>
          <a:ext cx="2520950" cy="1862138"/>
        </p:xfrm>
        <a:graphic>
          <a:graphicData uri="http://schemas.openxmlformats.org/presentationml/2006/ole">
            <mc:AlternateContent xmlns:mc="http://schemas.openxmlformats.org/markup-compatibility/2006">
              <mc:Choice xmlns:v="urn:schemas-microsoft-com:vml" Requires="v">
                <p:oleObj spid="_x0000_s18531" name="Equation" r:id="rId4" imgW="927000" imgH="685800" progId="Equation.DSMT4">
                  <p:embed/>
                </p:oleObj>
              </mc:Choice>
              <mc:Fallback>
                <p:oleObj name="Equation" r:id="rId4" imgW="927000" imgH="685800" progId="Equation.DSMT4">
                  <p:embed/>
                  <p:pic>
                    <p:nvPicPr>
                      <p:cNvPr id="0" name=""/>
                      <p:cNvPicPr/>
                      <p:nvPr/>
                    </p:nvPicPr>
                    <p:blipFill>
                      <a:blip r:embed="rId5"/>
                      <a:stretch>
                        <a:fillRect/>
                      </a:stretch>
                    </p:blipFill>
                    <p:spPr>
                      <a:xfrm>
                        <a:off x="1978025" y="2625725"/>
                        <a:ext cx="2520950" cy="1862138"/>
                      </a:xfrm>
                      <a:prstGeom prst="rect">
                        <a:avLst/>
                      </a:prstGeom>
                    </p:spPr>
                  </p:pic>
                </p:oleObj>
              </mc:Fallback>
            </mc:AlternateContent>
          </a:graphicData>
        </a:graphic>
      </p:graphicFrame>
      <p:sp>
        <p:nvSpPr>
          <p:cNvPr id="5" name="Slide Number Placeholder 4"/>
          <p:cNvSpPr>
            <a:spLocks noGrp="1"/>
          </p:cNvSpPr>
          <p:nvPr>
            <p:ph type="sldNum" sz="quarter" idx="12"/>
          </p:nvPr>
        </p:nvSpPr>
        <p:spPr/>
        <p:txBody>
          <a:bodyPr/>
          <a:lstStyle/>
          <a:p>
            <a:fld id="{DF27E78F-DC57-4B95-9828-43CFD7017385}" type="slidenum">
              <a:rPr lang="en-US" smtClean="0"/>
              <a:t>36</a:t>
            </a:fld>
            <a:endParaRPr lang="en-US"/>
          </a:p>
        </p:txBody>
      </p:sp>
    </p:spTree>
    <p:extLst>
      <p:ext uri="{BB962C8B-B14F-4D97-AF65-F5344CB8AC3E}">
        <p14:creationId xmlns:p14="http://schemas.microsoft.com/office/powerpoint/2010/main" val="31347117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type="body" idx="4294967295"/>
          </p:nvPr>
        </p:nvSpPr>
        <p:spPr>
          <a:xfrm>
            <a:off x="210879" y="2057400"/>
            <a:ext cx="8534400" cy="4953000"/>
          </a:xfrm>
        </p:spPr>
        <p:txBody>
          <a:bodyPr/>
          <a:lstStyle/>
          <a:p>
            <a:r>
              <a:rPr lang="en-US" sz="2800" u="sng" dirty="0">
                <a:latin typeface="Palatino Linotype" pitchFamily="18" charset="0"/>
              </a:rPr>
              <a:t>Example:</a:t>
            </a:r>
          </a:p>
          <a:p>
            <a:pPr>
              <a:buFont typeface="Wingdings 3" pitchFamily="18" charset="2"/>
              <a:buNone/>
            </a:pPr>
            <a:r>
              <a:rPr lang="en-US" sz="2800" dirty="0">
                <a:latin typeface="Palatino Linotype" pitchFamily="18" charset="0"/>
              </a:rPr>
              <a:t>	A linear regression of midterm scores and attendance (</a:t>
            </a:r>
            <a:r>
              <a:rPr lang="en-US" sz="2800" i="1" dirty="0">
                <a:latin typeface="Palatino Linotype" pitchFamily="18" charset="0"/>
              </a:rPr>
              <a:t>note: this is real data)</a:t>
            </a:r>
            <a:r>
              <a:rPr lang="en-US" sz="2800" dirty="0">
                <a:latin typeface="Palatino Linotype" pitchFamily="18" charset="0"/>
              </a:rPr>
              <a:t>. We ultimately want to predict someone’s midterm score using the number of classes students attended prior to taking the midterm.  Make the midterm scores the Y variable and attendance the X variable.</a:t>
            </a:r>
          </a:p>
        </p:txBody>
      </p:sp>
      <p:sp>
        <p:nvSpPr>
          <p:cNvPr id="32772" name="Text Box 4"/>
          <p:cNvSpPr txBox="1">
            <a:spLocks noChangeArrowheads="1"/>
          </p:cNvSpPr>
          <p:nvPr/>
        </p:nvSpPr>
        <p:spPr bwMode="auto">
          <a:xfrm>
            <a:off x="361507" y="304800"/>
            <a:ext cx="83820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pitchFamily="34" charset="0"/>
              </a:defRPr>
            </a:lvl1pPr>
            <a:lvl2pPr marL="742950" indent="-285750">
              <a:defRPr sz="2400" b="1">
                <a:solidFill>
                  <a:srgbClr val="FF9900"/>
                </a:solidFill>
                <a:latin typeface="Times New Roman" pitchFamily="18" charset="0"/>
                <a:cs typeface="Arial" pitchFamily="34" charset="0"/>
              </a:defRPr>
            </a:lvl2pPr>
            <a:lvl3pPr marL="1143000" indent="-228600">
              <a:defRPr sz="2400" b="1">
                <a:solidFill>
                  <a:srgbClr val="FF9900"/>
                </a:solidFill>
                <a:latin typeface="Times New Roman" pitchFamily="18" charset="0"/>
                <a:cs typeface="Arial" pitchFamily="34" charset="0"/>
              </a:defRPr>
            </a:lvl3pPr>
            <a:lvl4pPr marL="1600200" indent="-228600">
              <a:defRPr sz="2400" b="1">
                <a:solidFill>
                  <a:srgbClr val="FF9900"/>
                </a:solidFill>
                <a:latin typeface="Times New Roman" pitchFamily="18" charset="0"/>
                <a:cs typeface="Arial" pitchFamily="34" charset="0"/>
              </a:defRPr>
            </a:lvl4pPr>
            <a:lvl5pPr marL="2057400" indent="-228600">
              <a:defRPr sz="2400" b="1">
                <a:solidFill>
                  <a:srgbClr val="FF9900"/>
                </a:solidFill>
                <a:latin typeface="Times New Roman" pitchFamily="18" charset="0"/>
                <a:cs typeface="Arial" pitchFamily="34"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9pPr>
          </a:lstStyle>
          <a:p>
            <a:pPr algn="ctr">
              <a:spcBef>
                <a:spcPct val="0"/>
              </a:spcBef>
            </a:pPr>
            <a:r>
              <a:rPr lang="en-US" altLang="zh-CN" sz="4000" dirty="0">
                <a:solidFill>
                  <a:srgbClr val="000099"/>
                </a:solidFill>
                <a:latin typeface="Palatino Linotype" pitchFamily="18" charset="0"/>
                <a:ea typeface="+mj-ea"/>
                <a:cs typeface="+mj-cs"/>
              </a:rPr>
              <a:t>Computing the regression equation slope &amp; Y-intercept</a:t>
            </a:r>
          </a:p>
        </p:txBody>
      </p:sp>
      <p:sp>
        <p:nvSpPr>
          <p:cNvPr id="32773" name="Rectangle 6"/>
          <p:cNvSpPr>
            <a:spLocks noChangeArrowheads="1"/>
          </p:cNvSpPr>
          <p:nvPr/>
        </p:nvSpPr>
        <p:spPr bwMode="auto">
          <a:xfrm>
            <a:off x="0" y="311574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b="0">
              <a:latin typeface="Palatino Linotype" pitchFamily="18" charset="0"/>
            </a:endParaRPr>
          </a:p>
        </p:txBody>
      </p:sp>
      <p:sp>
        <p:nvSpPr>
          <p:cNvPr id="32774" name="Rectangle 6"/>
          <p:cNvSpPr>
            <a:spLocks noChangeArrowheads="1"/>
          </p:cNvSpPr>
          <p:nvPr/>
        </p:nvSpPr>
        <p:spPr bwMode="auto">
          <a:xfrm>
            <a:off x="0" y="309669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32775" name="Rectangle 7"/>
          <p:cNvSpPr>
            <a:spLocks noChangeArrowheads="1"/>
          </p:cNvSpPr>
          <p:nvPr/>
        </p:nvSpPr>
        <p:spPr bwMode="auto">
          <a:xfrm>
            <a:off x="0" y="293477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32776" name="Rectangle 9"/>
          <p:cNvSpPr>
            <a:spLocks noChangeArrowheads="1"/>
          </p:cNvSpPr>
          <p:nvPr/>
        </p:nvSpPr>
        <p:spPr bwMode="auto">
          <a:xfrm>
            <a:off x="0" y="30681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32777" name="Rectangle 12"/>
          <p:cNvSpPr>
            <a:spLocks noChangeArrowheads="1"/>
          </p:cNvSpPr>
          <p:nvPr/>
        </p:nvSpPr>
        <p:spPr bwMode="auto">
          <a:xfrm>
            <a:off x="0" y="31443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32778" name="Rectangle 14"/>
          <p:cNvSpPr>
            <a:spLocks noChangeArrowheads="1"/>
          </p:cNvSpPr>
          <p:nvPr/>
        </p:nvSpPr>
        <p:spPr bwMode="auto">
          <a:xfrm>
            <a:off x="0" y="311574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2" name="Slide Number Placeholder 1"/>
          <p:cNvSpPr>
            <a:spLocks noGrp="1"/>
          </p:cNvSpPr>
          <p:nvPr>
            <p:ph type="sldNum" sz="quarter" idx="12"/>
          </p:nvPr>
        </p:nvSpPr>
        <p:spPr/>
        <p:txBody>
          <a:bodyPr/>
          <a:lstStyle/>
          <a:p>
            <a:fld id="{DF27E78F-DC57-4B95-9828-43CFD7017385}" type="slidenum">
              <a:rPr lang="en-US" smtClean="0"/>
              <a:t>37</a:t>
            </a:fld>
            <a:endParaRPr lang="en-US"/>
          </a:p>
        </p:txBody>
      </p:sp>
    </p:spTree>
    <p:extLst>
      <p:ext uri="{BB962C8B-B14F-4D97-AF65-F5344CB8AC3E}">
        <p14:creationId xmlns:p14="http://schemas.microsoft.com/office/powerpoint/2010/main" val="865492782"/>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Text Box 4"/>
          <p:cNvSpPr txBox="1">
            <a:spLocks noChangeArrowheads="1"/>
          </p:cNvSpPr>
          <p:nvPr/>
        </p:nvSpPr>
        <p:spPr bwMode="auto">
          <a:xfrm>
            <a:off x="381000" y="304800"/>
            <a:ext cx="8382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pitchFamily="34" charset="0"/>
              </a:defRPr>
            </a:lvl1pPr>
            <a:lvl2pPr marL="742950" indent="-285750">
              <a:defRPr sz="2400" b="1">
                <a:solidFill>
                  <a:srgbClr val="FF9900"/>
                </a:solidFill>
                <a:latin typeface="Times New Roman" pitchFamily="18" charset="0"/>
                <a:cs typeface="Arial" pitchFamily="34" charset="0"/>
              </a:defRPr>
            </a:lvl2pPr>
            <a:lvl3pPr marL="1143000" indent="-228600">
              <a:defRPr sz="2400" b="1">
                <a:solidFill>
                  <a:srgbClr val="FF9900"/>
                </a:solidFill>
                <a:latin typeface="Times New Roman" pitchFamily="18" charset="0"/>
                <a:cs typeface="Arial" pitchFamily="34" charset="0"/>
              </a:defRPr>
            </a:lvl3pPr>
            <a:lvl4pPr marL="1600200" indent="-228600">
              <a:defRPr sz="2400" b="1">
                <a:solidFill>
                  <a:srgbClr val="FF9900"/>
                </a:solidFill>
                <a:latin typeface="Times New Roman" pitchFamily="18" charset="0"/>
                <a:cs typeface="Arial" pitchFamily="34" charset="0"/>
              </a:defRPr>
            </a:lvl4pPr>
            <a:lvl5pPr marL="2057400" indent="-228600">
              <a:defRPr sz="2400" b="1">
                <a:solidFill>
                  <a:srgbClr val="FF9900"/>
                </a:solidFill>
                <a:latin typeface="Times New Roman" pitchFamily="18" charset="0"/>
                <a:cs typeface="Arial" pitchFamily="34"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9pPr>
          </a:lstStyle>
          <a:p>
            <a:pPr algn="ctr">
              <a:spcBef>
                <a:spcPct val="0"/>
              </a:spcBef>
            </a:pPr>
            <a:r>
              <a:rPr lang="en-US" altLang="zh-CN" sz="3600" dirty="0">
                <a:solidFill>
                  <a:srgbClr val="000099"/>
                </a:solidFill>
                <a:latin typeface="Palatino Linotype" pitchFamily="18" charset="0"/>
                <a:ea typeface="+mj-ea"/>
                <a:cs typeface="+mj-cs"/>
              </a:rPr>
              <a:t>Computing the regression equation slope &amp; Y-intercept</a:t>
            </a:r>
          </a:p>
        </p:txBody>
      </p:sp>
      <p:sp>
        <p:nvSpPr>
          <p:cNvPr id="33796" name="Rectangle 6"/>
          <p:cNvSpPr>
            <a:spLocks noChangeArrowheads="1"/>
          </p:cNvSpPr>
          <p:nvPr/>
        </p:nvSpPr>
        <p:spPr bwMode="auto">
          <a:xfrm>
            <a:off x="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b="0"/>
          </a:p>
        </p:txBody>
      </p:sp>
      <p:sp>
        <p:nvSpPr>
          <p:cNvPr id="33797" name="Rectangle 6"/>
          <p:cNvSpPr>
            <a:spLocks noChangeArrowheads="1"/>
          </p:cNvSpPr>
          <p:nvPr/>
        </p:nvSpPr>
        <p:spPr bwMode="auto">
          <a:xfrm>
            <a:off x="0" y="32813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33798" name="Rectangle 7"/>
          <p:cNvSpPr>
            <a:spLocks noChangeArrowheads="1"/>
          </p:cNvSpPr>
          <p:nvPr/>
        </p:nvSpPr>
        <p:spPr bwMode="auto">
          <a:xfrm>
            <a:off x="0" y="31194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33799" name="Rectangle 9"/>
          <p:cNvSpPr>
            <a:spLocks noChangeArrowheads="1"/>
          </p:cNvSpPr>
          <p:nvPr/>
        </p:nvSpPr>
        <p:spPr bwMode="auto">
          <a:xfrm>
            <a:off x="0" y="32527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33800" name="Rectangle 12"/>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33801" name="Rectangle 14"/>
          <p:cNvSpPr>
            <a:spLocks noChangeArrowheads="1"/>
          </p:cNvSpPr>
          <p:nvPr/>
        </p:nvSpPr>
        <p:spPr bwMode="auto">
          <a:xfrm>
            <a:off x="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pic>
        <p:nvPicPr>
          <p:cNvPr id="338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600200"/>
            <a:ext cx="86868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DF27E78F-DC57-4B95-9828-43CFD7017385}" type="slidenum">
              <a:rPr lang="en-US" smtClean="0"/>
              <a:t>38</a:t>
            </a:fld>
            <a:endParaRPr lang="en-US"/>
          </a:p>
        </p:txBody>
      </p:sp>
    </p:spTree>
    <p:extLst>
      <p:ext uri="{BB962C8B-B14F-4D97-AF65-F5344CB8AC3E}">
        <p14:creationId xmlns:p14="http://schemas.microsoft.com/office/powerpoint/2010/main" val="3873526734"/>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6"/>
          <p:cNvSpPr>
            <a:spLocks noChangeArrowheads="1"/>
          </p:cNvSpPr>
          <p:nvPr/>
        </p:nvSpPr>
        <p:spPr bwMode="auto">
          <a:xfrm>
            <a:off x="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b="0"/>
          </a:p>
        </p:txBody>
      </p:sp>
      <p:sp>
        <p:nvSpPr>
          <p:cNvPr id="34821" name="Rectangle 6"/>
          <p:cNvSpPr>
            <a:spLocks noChangeArrowheads="1"/>
          </p:cNvSpPr>
          <p:nvPr/>
        </p:nvSpPr>
        <p:spPr bwMode="auto">
          <a:xfrm>
            <a:off x="0" y="32813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34822" name="Rectangle 7"/>
          <p:cNvSpPr>
            <a:spLocks noChangeArrowheads="1"/>
          </p:cNvSpPr>
          <p:nvPr/>
        </p:nvSpPr>
        <p:spPr bwMode="auto">
          <a:xfrm>
            <a:off x="0" y="31194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34823" name="Rectangle 8"/>
          <p:cNvSpPr>
            <a:spLocks noChangeArrowheads="1"/>
          </p:cNvSpPr>
          <p:nvPr/>
        </p:nvSpPr>
        <p:spPr bwMode="auto">
          <a:xfrm>
            <a:off x="0" y="32527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34824" name="Rectangle 9"/>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34825" name="Rectangle 11"/>
          <p:cNvSpPr>
            <a:spLocks noChangeArrowheads="1"/>
          </p:cNvSpPr>
          <p:nvPr/>
        </p:nvSpPr>
        <p:spPr bwMode="auto">
          <a:xfrm>
            <a:off x="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pic>
        <p:nvPicPr>
          <p:cNvPr id="34826"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24" y="990600"/>
            <a:ext cx="8372475"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DF27E78F-DC57-4B95-9828-43CFD7017385}" type="slidenum">
              <a:rPr lang="en-US" smtClean="0"/>
              <a:t>39</a:t>
            </a:fld>
            <a:endParaRPr lang="en-US"/>
          </a:p>
        </p:txBody>
      </p:sp>
    </p:spTree>
    <p:extLst>
      <p:ext uri="{BB962C8B-B14F-4D97-AF65-F5344CB8AC3E}">
        <p14:creationId xmlns:p14="http://schemas.microsoft.com/office/powerpoint/2010/main" val="287104629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99"/>
                </a:solidFill>
                <a:latin typeface="Palatino Linotype" pitchFamily="18" charset="0"/>
                <a:ea typeface="Cambria Math" pitchFamily="18" charset="0"/>
              </a:rPr>
              <a:t>Review about Correlation</a:t>
            </a:r>
            <a:endParaRPr lang="en-US" dirty="0">
              <a:latin typeface="Palatino Linotype" pitchFamily="18" charset="0"/>
            </a:endParaRPr>
          </a:p>
        </p:txBody>
      </p:sp>
      <p:sp>
        <p:nvSpPr>
          <p:cNvPr id="3" name="Content Placeholder 2"/>
          <p:cNvSpPr>
            <a:spLocks noGrp="1"/>
          </p:cNvSpPr>
          <p:nvPr>
            <p:ph idx="1"/>
          </p:nvPr>
        </p:nvSpPr>
        <p:spPr/>
        <p:txBody>
          <a:bodyPr>
            <a:normAutofit/>
          </a:bodyPr>
          <a:lstStyle/>
          <a:p>
            <a:r>
              <a:rPr lang="en-US" dirty="0">
                <a:latin typeface="Palatino Linotype" pitchFamily="18" charset="0"/>
              </a:rPr>
              <a:t>Covariance</a:t>
            </a:r>
          </a:p>
          <a:p>
            <a:pPr marL="0" indent="0">
              <a:buNone/>
            </a:pPr>
            <a:endParaRPr lang="en-US" dirty="0">
              <a:latin typeface="Palatino Linotype" pitchFamily="18" charset="0"/>
            </a:endParaRPr>
          </a:p>
          <a:p>
            <a:pPr marL="342900" lvl="2" indent="-342900"/>
            <a:endParaRPr lang="en-US" sz="2000" dirty="0">
              <a:solidFill>
                <a:schemeClr val="tx2"/>
              </a:solidFill>
              <a:latin typeface="Palatino Linotype" pitchFamily="18" charset="0"/>
              <a:ea typeface="宋体" pitchFamily="2" charset="-122"/>
            </a:endParaRPr>
          </a:p>
          <a:p>
            <a:pPr marL="800100" lvl="3" indent="-342900"/>
            <a:r>
              <a:rPr lang="en-US" sz="2200" dirty="0">
                <a:latin typeface="Palatino Linotype" pitchFamily="18" charset="0"/>
                <a:ea typeface="宋体" pitchFamily="2" charset="-122"/>
              </a:rPr>
              <a:t>The covariance is dependent on the measurement scale. For example, consider the covariance between height and weight if height is measured in feet and weight is measured in pounds and if height is measured in inches and weight is measured in pounds</a:t>
            </a:r>
            <a:endParaRPr lang="en-US" dirty="0">
              <a:latin typeface="Palatino Linotype" pitchFamily="18" charset="0"/>
            </a:endParaRPr>
          </a:p>
          <a:p>
            <a:r>
              <a:rPr lang="en-US" dirty="0">
                <a:latin typeface="Palatino Linotype" pitchFamily="18" charset="0"/>
              </a:rPr>
              <a:t>Correlation</a:t>
            </a:r>
          </a:p>
        </p:txBody>
      </p:sp>
      <p:graphicFrame>
        <p:nvGraphicFramePr>
          <p:cNvPr id="4" name="Object 3"/>
          <p:cNvGraphicFramePr>
            <a:graphicFrameLocks noChangeAspect="1"/>
          </p:cNvGraphicFramePr>
          <p:nvPr>
            <p:extLst>
              <p:ext uri="{D42A27DB-BD31-4B8C-83A1-F6EECF244321}">
                <p14:modId xmlns:p14="http://schemas.microsoft.com/office/powerpoint/2010/main" val="2071418841"/>
              </p:ext>
            </p:extLst>
          </p:nvPr>
        </p:nvGraphicFramePr>
        <p:xfrm>
          <a:off x="2819400" y="1676400"/>
          <a:ext cx="2995613" cy="1219200"/>
        </p:xfrm>
        <a:graphic>
          <a:graphicData uri="http://schemas.openxmlformats.org/presentationml/2006/ole">
            <mc:AlternateContent xmlns:mc="http://schemas.openxmlformats.org/markup-compatibility/2006">
              <mc:Choice xmlns:v="urn:schemas-microsoft-com:vml" Requires="v">
                <p:oleObj spid="_x0000_s15598" name="Equation" r:id="rId3" imgW="1498320" imgH="609480" progId="Equation.DSMT4">
                  <p:embed/>
                </p:oleObj>
              </mc:Choice>
              <mc:Fallback>
                <p:oleObj name="Equation" r:id="rId3" imgW="1498320" imgH="60948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1676400"/>
                        <a:ext cx="2995613"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122506630"/>
              </p:ext>
            </p:extLst>
          </p:nvPr>
        </p:nvGraphicFramePr>
        <p:xfrm>
          <a:off x="3200400" y="5205412"/>
          <a:ext cx="3619500" cy="1271588"/>
        </p:xfrm>
        <a:graphic>
          <a:graphicData uri="http://schemas.openxmlformats.org/presentationml/2006/ole">
            <mc:AlternateContent xmlns:mc="http://schemas.openxmlformats.org/markup-compatibility/2006">
              <mc:Choice xmlns:v="urn:schemas-microsoft-com:vml" Requires="v">
                <p:oleObj spid="_x0000_s15599" name="Equation" r:id="rId5" imgW="1879560" imgH="660240" progId="Equation.DSMT4">
                  <p:embed/>
                </p:oleObj>
              </mc:Choice>
              <mc:Fallback>
                <p:oleObj name="Equation" r:id="rId5" imgW="1879560" imgH="66024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0400" y="5205412"/>
                        <a:ext cx="3619500" cy="127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Slide Number Placeholder 5"/>
          <p:cNvSpPr>
            <a:spLocks noGrp="1"/>
          </p:cNvSpPr>
          <p:nvPr>
            <p:ph type="sldNum" sz="quarter" idx="12"/>
          </p:nvPr>
        </p:nvSpPr>
        <p:spPr/>
        <p:txBody>
          <a:bodyPr/>
          <a:lstStyle/>
          <a:p>
            <a:fld id="{DF27E78F-DC57-4B95-9828-43CFD7017385}" type="slidenum">
              <a:rPr lang="en-US" smtClean="0"/>
              <a:t>4</a:t>
            </a:fld>
            <a:endParaRPr lang="en-US"/>
          </a:p>
        </p:txBody>
      </p:sp>
    </p:spTree>
    <p:extLst>
      <p:ext uri="{BB962C8B-B14F-4D97-AF65-F5344CB8AC3E}">
        <p14:creationId xmlns:p14="http://schemas.microsoft.com/office/powerpoint/2010/main" val="7587511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type="body" idx="4294967295"/>
          </p:nvPr>
        </p:nvSpPr>
        <p:spPr>
          <a:xfrm>
            <a:off x="304800" y="1600200"/>
            <a:ext cx="8534400" cy="4800600"/>
          </a:xfrm>
        </p:spPr>
        <p:txBody>
          <a:bodyPr>
            <a:normAutofit/>
          </a:bodyPr>
          <a:lstStyle/>
          <a:p>
            <a:pPr marL="514350" indent="-514350">
              <a:buFont typeface="+mj-lt"/>
              <a:buAutoNum type="arabicPeriod"/>
            </a:pPr>
            <a:r>
              <a:rPr lang="fr-FR" dirty="0">
                <a:latin typeface="Palatino Linotype" pitchFamily="18" charset="0"/>
              </a:rPr>
              <a:t>X &amp; Y are quantitative variables (</a:t>
            </a:r>
            <a:r>
              <a:rPr lang="en-US" dirty="0">
                <a:solidFill>
                  <a:srgbClr val="FF0000"/>
                </a:solidFill>
                <a:latin typeface="Palatino Linotype" pitchFamily="18" charset="0"/>
              </a:rPr>
              <a:t>Make sure the minimum level of underlying scale is interval</a:t>
            </a:r>
            <a:r>
              <a:rPr lang="fr-FR" dirty="0">
                <a:latin typeface="Palatino Linotype" pitchFamily="18" charset="0"/>
              </a:rPr>
              <a:t>)</a:t>
            </a:r>
          </a:p>
          <a:p>
            <a:pPr marL="514350" indent="-514350">
              <a:buFont typeface="+mj-lt"/>
              <a:buAutoNum type="arabicPeriod"/>
            </a:pPr>
            <a:r>
              <a:rPr lang="en-US" dirty="0">
                <a:latin typeface="Palatino Linotype" pitchFamily="18" charset="0"/>
              </a:rPr>
              <a:t>Linear relationship between X &amp; Y  (draw scatter plot)</a:t>
            </a:r>
            <a:endParaRPr lang="fr-FR" dirty="0">
              <a:latin typeface="Palatino Linotype" pitchFamily="18" charset="0"/>
            </a:endParaRPr>
          </a:p>
          <a:p>
            <a:pPr marL="514350" indent="-514350">
              <a:buFont typeface="+mj-lt"/>
              <a:buAutoNum type="arabicPeriod"/>
            </a:pPr>
            <a:r>
              <a:rPr lang="en-US" dirty="0">
                <a:latin typeface="Palatino Linotype" pitchFamily="18" charset="0"/>
              </a:rPr>
              <a:t>Independence of observations </a:t>
            </a:r>
          </a:p>
          <a:p>
            <a:pPr lvl="1"/>
            <a:r>
              <a:rPr lang="en-US" dirty="0">
                <a:latin typeface="Palatino Linotype" pitchFamily="18" charset="0"/>
              </a:rPr>
              <a:t>For instance, you can not draw observations from twins </a:t>
            </a:r>
          </a:p>
          <a:p>
            <a:pPr lvl="1"/>
            <a:r>
              <a:rPr lang="en-US" sz="3200" dirty="0">
                <a:latin typeface="Palatino Linotype" pitchFamily="18" charset="0"/>
              </a:rPr>
              <a:t>Make sure the sample is a </a:t>
            </a:r>
            <a:r>
              <a:rPr lang="en-US" sz="3200" dirty="0">
                <a:solidFill>
                  <a:srgbClr val="FF0000"/>
                </a:solidFill>
                <a:latin typeface="Palatino Linotype" pitchFamily="18" charset="0"/>
              </a:rPr>
              <a:t>random</a:t>
            </a:r>
            <a:r>
              <a:rPr lang="en-US" sz="3200" dirty="0">
                <a:latin typeface="Palatino Linotype" pitchFamily="18" charset="0"/>
              </a:rPr>
              <a:t> sample</a:t>
            </a:r>
            <a:endParaRPr lang="fr-FR" sz="3200" dirty="0">
              <a:latin typeface="Palatino Linotype" pitchFamily="18" charset="0"/>
            </a:endParaRPr>
          </a:p>
        </p:txBody>
      </p:sp>
      <p:sp>
        <p:nvSpPr>
          <p:cNvPr id="35844" name="Text Box 4"/>
          <p:cNvSpPr txBox="1">
            <a:spLocks noChangeArrowheads="1"/>
          </p:cNvSpPr>
          <p:nvPr/>
        </p:nvSpPr>
        <p:spPr bwMode="auto">
          <a:xfrm>
            <a:off x="304800" y="381000"/>
            <a:ext cx="8382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pitchFamily="34" charset="0"/>
              </a:defRPr>
            </a:lvl1pPr>
            <a:lvl2pPr marL="742950" indent="-285750">
              <a:defRPr sz="2400" b="1">
                <a:solidFill>
                  <a:srgbClr val="FF9900"/>
                </a:solidFill>
                <a:latin typeface="Times New Roman" pitchFamily="18" charset="0"/>
                <a:cs typeface="Arial" pitchFamily="34" charset="0"/>
              </a:defRPr>
            </a:lvl2pPr>
            <a:lvl3pPr marL="1143000" indent="-228600">
              <a:defRPr sz="2400" b="1">
                <a:solidFill>
                  <a:srgbClr val="FF9900"/>
                </a:solidFill>
                <a:latin typeface="Times New Roman" pitchFamily="18" charset="0"/>
                <a:cs typeface="Arial" pitchFamily="34" charset="0"/>
              </a:defRPr>
            </a:lvl3pPr>
            <a:lvl4pPr marL="1600200" indent="-228600">
              <a:defRPr sz="2400" b="1">
                <a:solidFill>
                  <a:srgbClr val="FF9900"/>
                </a:solidFill>
                <a:latin typeface="Times New Roman" pitchFamily="18" charset="0"/>
                <a:cs typeface="Arial" pitchFamily="34" charset="0"/>
              </a:defRPr>
            </a:lvl4pPr>
            <a:lvl5pPr marL="2057400" indent="-228600">
              <a:defRPr sz="2400" b="1">
                <a:solidFill>
                  <a:srgbClr val="FF9900"/>
                </a:solidFill>
                <a:latin typeface="Times New Roman" pitchFamily="18" charset="0"/>
                <a:cs typeface="Arial" pitchFamily="34"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9pPr>
          </a:lstStyle>
          <a:p>
            <a:pPr algn="ctr">
              <a:spcBef>
                <a:spcPct val="0"/>
              </a:spcBef>
            </a:pPr>
            <a:r>
              <a:rPr lang="en-US" sz="3600" dirty="0">
                <a:solidFill>
                  <a:srgbClr val="000099"/>
                </a:solidFill>
                <a:latin typeface="Palatino Linotype" pitchFamily="18" charset="0"/>
                <a:ea typeface="+mj-ea"/>
                <a:cs typeface="+mj-cs"/>
              </a:rPr>
              <a:t>Basic Assumptions (for Simple Linear Regressions)</a:t>
            </a:r>
          </a:p>
        </p:txBody>
      </p:sp>
      <p:sp>
        <p:nvSpPr>
          <p:cNvPr id="35845" name="Rectangle 6"/>
          <p:cNvSpPr>
            <a:spLocks noChangeArrowheads="1"/>
          </p:cNvSpPr>
          <p:nvPr/>
        </p:nvSpPr>
        <p:spPr bwMode="auto">
          <a:xfrm>
            <a:off x="0" y="311574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b="0">
              <a:latin typeface="Palatino Linotype" pitchFamily="18" charset="0"/>
            </a:endParaRPr>
          </a:p>
        </p:txBody>
      </p:sp>
      <p:sp>
        <p:nvSpPr>
          <p:cNvPr id="35846" name="Rectangle 6"/>
          <p:cNvSpPr>
            <a:spLocks noChangeArrowheads="1"/>
          </p:cNvSpPr>
          <p:nvPr/>
        </p:nvSpPr>
        <p:spPr bwMode="auto">
          <a:xfrm>
            <a:off x="0" y="309669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35847" name="Rectangle 7"/>
          <p:cNvSpPr>
            <a:spLocks noChangeArrowheads="1"/>
          </p:cNvSpPr>
          <p:nvPr/>
        </p:nvSpPr>
        <p:spPr bwMode="auto">
          <a:xfrm>
            <a:off x="0" y="293477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35848" name="Rectangle 8"/>
          <p:cNvSpPr>
            <a:spLocks noChangeArrowheads="1"/>
          </p:cNvSpPr>
          <p:nvPr/>
        </p:nvSpPr>
        <p:spPr bwMode="auto">
          <a:xfrm>
            <a:off x="0" y="30681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35849" name="Rectangle 9"/>
          <p:cNvSpPr>
            <a:spLocks noChangeArrowheads="1"/>
          </p:cNvSpPr>
          <p:nvPr/>
        </p:nvSpPr>
        <p:spPr bwMode="auto">
          <a:xfrm>
            <a:off x="0" y="31443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35850" name="Rectangle 10"/>
          <p:cNvSpPr>
            <a:spLocks noChangeArrowheads="1"/>
          </p:cNvSpPr>
          <p:nvPr/>
        </p:nvSpPr>
        <p:spPr bwMode="auto">
          <a:xfrm>
            <a:off x="0" y="311574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2" name="Slide Number Placeholder 1"/>
          <p:cNvSpPr>
            <a:spLocks noGrp="1"/>
          </p:cNvSpPr>
          <p:nvPr>
            <p:ph type="sldNum" sz="quarter" idx="12"/>
          </p:nvPr>
        </p:nvSpPr>
        <p:spPr/>
        <p:txBody>
          <a:bodyPr/>
          <a:lstStyle/>
          <a:p>
            <a:fld id="{DF27E78F-DC57-4B95-9828-43CFD7017385}" type="slidenum">
              <a:rPr lang="en-US" smtClean="0"/>
              <a:t>40</a:t>
            </a:fld>
            <a:endParaRPr lang="en-US"/>
          </a:p>
        </p:txBody>
      </p:sp>
    </p:spTree>
    <p:extLst>
      <p:ext uri="{BB962C8B-B14F-4D97-AF65-F5344CB8AC3E}">
        <p14:creationId xmlns:p14="http://schemas.microsoft.com/office/powerpoint/2010/main" val="988914848"/>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533400"/>
                <a:ext cx="8153400" cy="5592763"/>
              </a:xfrm>
            </p:spPr>
            <p:txBody>
              <a:bodyPr>
                <a:normAutofit fontScale="92500"/>
              </a:bodyPr>
              <a:lstStyle/>
              <a:p>
                <a:pPr marL="514350" indent="-514350">
                  <a:buAutoNum type="arabicPeriod" startAt="4"/>
                </a:pPr>
                <a:r>
                  <a:rPr lang="en-US" sz="3000" dirty="0">
                    <a:latin typeface="Palatino Linotype" pitchFamily="18" charset="0"/>
                  </a:rPr>
                  <a:t>Residuals (errors) are distributed as a normal distribution with mean equal to 0 (residuals must be normally distributed for all values of X)—check residual plot</a:t>
                </a:r>
              </a:p>
              <a:p>
                <a:pPr marL="514350" indent="-514350">
                  <a:buFont typeface="Arial" pitchFamily="34" charset="0"/>
                  <a:buAutoNum type="arabicPeriod" startAt="4"/>
                </a:pPr>
                <a:r>
                  <a:rPr lang="en-US" sz="3000" dirty="0">
                    <a:latin typeface="Palatino Linotype" pitchFamily="18" charset="0"/>
                  </a:rPr>
                  <a:t>Homoscedasticity -Residuals are distributed with the same standard deviation at all values of the independent variable (the variability of actual Y values around </a:t>
                </a:r>
                <a14:m>
                  <m:oMath xmlns:m="http://schemas.openxmlformats.org/officeDocument/2006/math">
                    <m:acc>
                      <m:accPr>
                        <m:chr m:val="̂"/>
                        <m:ctrlPr>
                          <a:rPr lang="en-US" sz="3000" i="1">
                            <a:latin typeface="Cambria Math" panose="02040503050406030204" pitchFamily="18" charset="0"/>
                          </a:rPr>
                        </m:ctrlPr>
                      </m:accPr>
                      <m:e>
                        <m:r>
                          <a:rPr lang="en-US" sz="3000" b="0" i="1" smtClean="0">
                            <a:latin typeface="Cambria Math"/>
                          </a:rPr>
                          <m:t>𝑌</m:t>
                        </m:r>
                      </m:e>
                    </m:acc>
                  </m:oMath>
                </a14:m>
                <a:r>
                  <a:rPr lang="en-US" sz="3000" dirty="0">
                    <a:latin typeface="Palatino Linotype" pitchFamily="18" charset="0"/>
                  </a:rPr>
                  <a:t> must be the same for all values of X).</a:t>
                </a:r>
              </a:p>
              <a:p>
                <a:pPr lvl="1"/>
                <a:r>
                  <a:rPr lang="en-US" sz="2600" dirty="0">
                    <a:latin typeface="Palatino Linotype" pitchFamily="18" charset="0"/>
                  </a:rPr>
                  <a:t>It does not matter which point we stop at on the  regression line. The </a:t>
                </a:r>
                <a:r>
                  <a:rPr lang="en-US" sz="2600" b="1" dirty="0">
                    <a:solidFill>
                      <a:srgbClr val="FF0000"/>
                    </a:solidFill>
                    <a:latin typeface="Palatino Linotype" pitchFamily="18" charset="0"/>
                  </a:rPr>
                  <a:t>population variance </a:t>
                </a:r>
                <a:r>
                  <a:rPr lang="en-US" sz="2600" dirty="0">
                    <a:latin typeface="Palatino Linotype" pitchFamily="18" charset="0"/>
                  </a:rPr>
                  <a:t>of </a:t>
                </a:r>
                <a14:m>
                  <m:oMath xmlns:m="http://schemas.openxmlformats.org/officeDocument/2006/math">
                    <m:sSub>
                      <m:sSubPr>
                        <m:ctrlPr>
                          <a:rPr lang="en-US" sz="2600" i="1">
                            <a:latin typeface="Cambria Math" panose="02040503050406030204" pitchFamily="18" charset="0"/>
                          </a:rPr>
                        </m:ctrlPr>
                      </m:sSubPr>
                      <m:e>
                        <m:r>
                          <m:rPr>
                            <m:sty m:val="p"/>
                          </m:rPr>
                          <a:rPr lang="el-GR" sz="2600" i="1">
                            <a:latin typeface="Cambria Math"/>
                          </a:rPr>
                          <m:t>ε</m:t>
                        </m:r>
                      </m:e>
                      <m:sub>
                        <m:r>
                          <a:rPr lang="en-US" sz="2600" i="1">
                            <a:latin typeface="Cambria Math"/>
                          </a:rPr>
                          <m:t>𝑖</m:t>
                        </m:r>
                      </m:sub>
                    </m:sSub>
                  </m:oMath>
                </a14:m>
                <a:r>
                  <a:rPr lang="en-US" sz="2600" dirty="0">
                    <a:latin typeface="Palatino Linotype" pitchFamily="18" charset="0"/>
                  </a:rPr>
                  <a:t> around that point </a:t>
                </a:r>
                <a14:m>
                  <m:oMath xmlns:m="http://schemas.openxmlformats.org/officeDocument/2006/math">
                    <m:acc>
                      <m:accPr>
                        <m:chr m:val="̂"/>
                        <m:ctrlPr>
                          <a:rPr lang="en-US" sz="2600" i="1">
                            <a:latin typeface="Cambria Math" panose="02040503050406030204" pitchFamily="18" charset="0"/>
                          </a:rPr>
                        </m:ctrlPr>
                      </m:accPr>
                      <m:e>
                        <m:sSub>
                          <m:sSubPr>
                            <m:ctrlPr>
                              <a:rPr lang="en-US" sz="2600" i="1">
                                <a:latin typeface="Cambria Math" panose="02040503050406030204" pitchFamily="18" charset="0"/>
                              </a:rPr>
                            </m:ctrlPr>
                          </m:sSubPr>
                          <m:e>
                            <m:r>
                              <a:rPr lang="en-US" sz="2600" i="1">
                                <a:latin typeface="Cambria Math"/>
                              </a:rPr>
                              <m:t>𝑦</m:t>
                            </m:r>
                          </m:e>
                          <m:sub>
                            <m:r>
                              <a:rPr lang="en-US" sz="2600" i="1">
                                <a:latin typeface="Cambria Math"/>
                              </a:rPr>
                              <m:t>𝑖</m:t>
                            </m:r>
                          </m:sub>
                        </m:sSub>
                      </m:e>
                    </m:acc>
                  </m:oMath>
                </a14:m>
                <a:r>
                  <a:rPr lang="en-US" sz="2600" dirty="0">
                    <a:latin typeface="Palatino Linotype" pitchFamily="18" charset="0"/>
                  </a:rPr>
                  <a:t> is assumed to be the same if we stopped around </a:t>
                </a:r>
                <a:r>
                  <a:rPr lang="en-US" sz="2600" b="1" dirty="0">
                    <a:solidFill>
                      <a:srgbClr val="FF0000"/>
                    </a:solidFill>
                    <a:latin typeface="Palatino Linotype" pitchFamily="18" charset="0"/>
                  </a:rPr>
                  <a:t>any other point</a:t>
                </a:r>
                <a:r>
                  <a:rPr lang="en-US" sz="2600" dirty="0">
                    <a:latin typeface="Palatino Linotype" pitchFamily="18" charset="0"/>
                  </a:rPr>
                  <a:t>. </a:t>
                </a:r>
              </a:p>
              <a:p>
                <a:pPr marL="514350" indent="-514350">
                  <a:buAutoNum type="arabicPeriod" startAt="4"/>
                </a:pPr>
                <a:endParaRPr lang="en-US" b="1" dirty="0">
                  <a:latin typeface="Palatino Linotype" pitchFamily="18" charset="0"/>
                </a:endParaRP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533400"/>
                <a:ext cx="8153400" cy="5592763"/>
              </a:xfrm>
              <a:blipFill rotWithShape="1">
                <a:blip r:embed="rId2"/>
                <a:stretch>
                  <a:fillRect l="-1870" t="-2072" r="-1945" b="-1963"/>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fld id="{DF27E78F-DC57-4B95-9828-43CFD7017385}" type="slidenum">
              <a:rPr lang="en-US" smtClean="0"/>
              <a:t>41</a:t>
            </a:fld>
            <a:endParaRPr lang="en-US"/>
          </a:p>
        </p:txBody>
      </p:sp>
    </p:spTree>
    <p:extLst>
      <p:ext uri="{BB962C8B-B14F-4D97-AF65-F5344CB8AC3E}">
        <p14:creationId xmlns:p14="http://schemas.microsoft.com/office/powerpoint/2010/main" val="15090315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Text Box 4"/>
          <p:cNvSpPr txBox="1">
            <a:spLocks noChangeArrowheads="1"/>
          </p:cNvSpPr>
          <p:nvPr/>
        </p:nvSpPr>
        <p:spPr bwMode="auto">
          <a:xfrm>
            <a:off x="0" y="495301"/>
            <a:ext cx="88487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sz="2400" b="1">
                <a:solidFill>
                  <a:srgbClr val="FF9900"/>
                </a:solidFill>
                <a:latin typeface="Times New Roman" pitchFamily="18" charset="0"/>
                <a:cs typeface="Arial" pitchFamily="34" charset="0"/>
              </a:defRPr>
            </a:lvl1pPr>
            <a:lvl2pPr marL="742950" indent="-285750">
              <a:defRPr sz="2400" b="1">
                <a:solidFill>
                  <a:srgbClr val="FF9900"/>
                </a:solidFill>
                <a:latin typeface="Times New Roman" pitchFamily="18" charset="0"/>
                <a:cs typeface="Arial" pitchFamily="34" charset="0"/>
              </a:defRPr>
            </a:lvl2pPr>
            <a:lvl3pPr marL="1143000" indent="-228600">
              <a:defRPr sz="2400" b="1">
                <a:solidFill>
                  <a:srgbClr val="FF9900"/>
                </a:solidFill>
                <a:latin typeface="Times New Roman" pitchFamily="18" charset="0"/>
                <a:cs typeface="Arial" pitchFamily="34" charset="0"/>
              </a:defRPr>
            </a:lvl3pPr>
            <a:lvl4pPr marL="1600200" indent="-228600">
              <a:defRPr sz="2400" b="1">
                <a:solidFill>
                  <a:srgbClr val="FF9900"/>
                </a:solidFill>
                <a:latin typeface="Times New Roman" pitchFamily="18" charset="0"/>
                <a:cs typeface="Arial" pitchFamily="34" charset="0"/>
              </a:defRPr>
            </a:lvl4pPr>
            <a:lvl5pPr marL="2057400" indent="-228600">
              <a:defRPr sz="2400" b="1">
                <a:solidFill>
                  <a:srgbClr val="FF9900"/>
                </a:solidFill>
                <a:latin typeface="Times New Roman" pitchFamily="18" charset="0"/>
                <a:cs typeface="Arial" pitchFamily="34"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9pPr>
          </a:lstStyle>
          <a:p>
            <a:pPr algn="ctr">
              <a:spcBef>
                <a:spcPct val="0"/>
              </a:spcBef>
            </a:pPr>
            <a:r>
              <a:rPr lang="en-US" sz="3600" dirty="0">
                <a:solidFill>
                  <a:srgbClr val="000099"/>
                </a:solidFill>
                <a:latin typeface="Palatino Linotype" pitchFamily="18" charset="0"/>
                <a:ea typeface="+mj-ea"/>
                <a:cs typeface="+mj-cs"/>
              </a:rPr>
              <a:t>Graphically display of Homoscedasticity</a:t>
            </a:r>
            <a:endParaRPr lang="en-US" altLang="zh-CN" sz="3600" dirty="0">
              <a:solidFill>
                <a:srgbClr val="000099"/>
              </a:solidFill>
              <a:latin typeface="Palatino Linotype" pitchFamily="18" charset="0"/>
              <a:ea typeface="+mj-ea"/>
              <a:cs typeface="+mj-cs"/>
            </a:endParaRPr>
          </a:p>
        </p:txBody>
      </p:sp>
      <p:sp>
        <p:nvSpPr>
          <p:cNvPr id="37892" name="Rectangle 6"/>
          <p:cNvSpPr>
            <a:spLocks noChangeArrowheads="1"/>
          </p:cNvSpPr>
          <p:nvPr/>
        </p:nvSpPr>
        <p:spPr bwMode="auto">
          <a:xfrm>
            <a:off x="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b="0"/>
          </a:p>
        </p:txBody>
      </p:sp>
      <p:sp>
        <p:nvSpPr>
          <p:cNvPr id="37893" name="Rectangle 5"/>
          <p:cNvSpPr>
            <a:spLocks noChangeArrowheads="1"/>
          </p:cNvSpPr>
          <p:nvPr/>
        </p:nvSpPr>
        <p:spPr bwMode="auto">
          <a:xfrm>
            <a:off x="0" y="32813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37894" name="Rectangle 6"/>
          <p:cNvSpPr>
            <a:spLocks noChangeArrowheads="1"/>
          </p:cNvSpPr>
          <p:nvPr/>
        </p:nvSpPr>
        <p:spPr bwMode="auto">
          <a:xfrm>
            <a:off x="0" y="31194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37895" name="Rectangle 7"/>
          <p:cNvSpPr>
            <a:spLocks noChangeArrowheads="1"/>
          </p:cNvSpPr>
          <p:nvPr/>
        </p:nvSpPr>
        <p:spPr bwMode="auto">
          <a:xfrm>
            <a:off x="0" y="32527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37896" name="Rectangle 8"/>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37897" name="Rectangle 9"/>
          <p:cNvSpPr>
            <a:spLocks noChangeArrowheads="1"/>
          </p:cNvSpPr>
          <p:nvPr/>
        </p:nvSpPr>
        <p:spPr bwMode="auto">
          <a:xfrm>
            <a:off x="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grpSp>
        <p:nvGrpSpPr>
          <p:cNvPr id="37898" name="Group 11"/>
          <p:cNvGrpSpPr>
            <a:grpSpLocks noChangeAspect="1"/>
          </p:cNvGrpSpPr>
          <p:nvPr/>
        </p:nvGrpSpPr>
        <p:grpSpPr bwMode="auto">
          <a:xfrm>
            <a:off x="990600" y="1828800"/>
            <a:ext cx="7467600" cy="3686175"/>
            <a:chOff x="1816" y="1996"/>
            <a:chExt cx="8820" cy="4320"/>
          </a:xfrm>
        </p:grpSpPr>
        <p:sp>
          <p:nvSpPr>
            <p:cNvPr id="37899" name="AutoShape 12"/>
            <p:cNvSpPr>
              <a:spLocks noChangeAspect="1" noChangeArrowheads="1"/>
            </p:cNvSpPr>
            <p:nvPr/>
          </p:nvSpPr>
          <p:spPr bwMode="auto">
            <a:xfrm>
              <a:off x="1816" y="1996"/>
              <a:ext cx="882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nvGrpSpPr>
            <p:cNvPr id="37900" name="Group 13"/>
            <p:cNvGrpSpPr>
              <a:grpSpLocks/>
            </p:cNvGrpSpPr>
            <p:nvPr/>
          </p:nvGrpSpPr>
          <p:grpSpPr bwMode="auto">
            <a:xfrm>
              <a:off x="1996" y="2086"/>
              <a:ext cx="3780" cy="4050"/>
              <a:chOff x="1996" y="2086"/>
              <a:chExt cx="3780" cy="4050"/>
            </a:xfrm>
          </p:grpSpPr>
          <p:sp>
            <p:nvSpPr>
              <p:cNvPr id="37915" name="AutoShape 14"/>
              <p:cNvSpPr>
                <a:spLocks noChangeArrowheads="1"/>
              </p:cNvSpPr>
              <p:nvPr/>
            </p:nvSpPr>
            <p:spPr bwMode="auto">
              <a:xfrm rot="-1602434">
                <a:off x="2690" y="3421"/>
                <a:ext cx="2891" cy="1299"/>
              </a:xfrm>
              <a:prstGeom prst="roundRect">
                <a:avLst>
                  <a:gd name="adj" fmla="val 16667"/>
                </a:avLst>
              </a:prstGeom>
              <a:solidFill>
                <a:srgbClr val="FFFFFF"/>
              </a:solidFill>
              <a:ln w="9525">
                <a:solidFill>
                  <a:srgbClr val="000000"/>
                </a:solidFill>
                <a:round/>
                <a:headEnd/>
                <a:tailEnd/>
              </a:ln>
            </p:spPr>
            <p:txBody>
              <a:bodyPr/>
              <a:lstStyle/>
              <a:p>
                <a:endParaRPr lang="en-US"/>
              </a:p>
            </p:txBody>
          </p:sp>
          <p:sp>
            <p:nvSpPr>
              <p:cNvPr id="37916" name="Line 15"/>
              <p:cNvSpPr>
                <a:spLocks noChangeShapeType="1"/>
              </p:cNvSpPr>
              <p:nvPr/>
            </p:nvSpPr>
            <p:spPr bwMode="auto">
              <a:xfrm>
                <a:off x="2683" y="5596"/>
                <a:ext cx="2921"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17" name="Line 16"/>
              <p:cNvSpPr>
                <a:spLocks noChangeShapeType="1"/>
              </p:cNvSpPr>
              <p:nvPr/>
            </p:nvSpPr>
            <p:spPr bwMode="auto">
              <a:xfrm>
                <a:off x="2683" y="2716"/>
                <a:ext cx="1" cy="287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18" name="Line 17"/>
              <p:cNvSpPr>
                <a:spLocks noChangeShapeType="1"/>
              </p:cNvSpPr>
              <p:nvPr/>
            </p:nvSpPr>
            <p:spPr bwMode="auto">
              <a:xfrm flipV="1">
                <a:off x="2683" y="3256"/>
                <a:ext cx="3093" cy="16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19" name="Line 18"/>
              <p:cNvSpPr>
                <a:spLocks noChangeShapeType="1"/>
              </p:cNvSpPr>
              <p:nvPr/>
            </p:nvSpPr>
            <p:spPr bwMode="auto">
              <a:xfrm>
                <a:off x="4058" y="3436"/>
                <a:ext cx="1" cy="144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20" name="Line 19"/>
              <p:cNvSpPr>
                <a:spLocks noChangeShapeType="1"/>
              </p:cNvSpPr>
              <p:nvPr/>
            </p:nvSpPr>
            <p:spPr bwMode="auto">
              <a:xfrm>
                <a:off x="4745" y="3076"/>
                <a:ext cx="1" cy="144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21" name="Line 20"/>
              <p:cNvSpPr>
                <a:spLocks noChangeShapeType="1"/>
              </p:cNvSpPr>
              <p:nvPr/>
            </p:nvSpPr>
            <p:spPr bwMode="auto">
              <a:xfrm>
                <a:off x="3371" y="3796"/>
                <a:ext cx="1" cy="144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22" name="Text Box 21"/>
              <p:cNvSpPr txBox="1">
                <a:spLocks noChangeArrowheads="1"/>
              </p:cNvSpPr>
              <p:nvPr/>
            </p:nvSpPr>
            <p:spPr bwMode="auto">
              <a:xfrm>
                <a:off x="2796" y="2086"/>
                <a:ext cx="2694"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265" tIns="30632" rIns="61265" bIns="30632"/>
              <a:lstStyle>
                <a:lvl1pPr>
                  <a:defRPr sz="2400" b="1">
                    <a:solidFill>
                      <a:srgbClr val="FF9900"/>
                    </a:solidFill>
                    <a:latin typeface="Times New Roman" pitchFamily="18" charset="0"/>
                    <a:cs typeface="Arial" pitchFamily="34" charset="0"/>
                  </a:defRPr>
                </a:lvl1pPr>
                <a:lvl2pPr marL="742950" indent="-285750">
                  <a:defRPr sz="2400" b="1">
                    <a:solidFill>
                      <a:srgbClr val="FF9900"/>
                    </a:solidFill>
                    <a:latin typeface="Times New Roman" pitchFamily="18" charset="0"/>
                    <a:cs typeface="Arial" pitchFamily="34" charset="0"/>
                  </a:defRPr>
                </a:lvl2pPr>
                <a:lvl3pPr marL="1143000" indent="-228600">
                  <a:defRPr sz="2400" b="1">
                    <a:solidFill>
                      <a:srgbClr val="FF9900"/>
                    </a:solidFill>
                    <a:latin typeface="Times New Roman" pitchFamily="18" charset="0"/>
                    <a:cs typeface="Arial" pitchFamily="34" charset="0"/>
                  </a:defRPr>
                </a:lvl3pPr>
                <a:lvl4pPr marL="1600200" indent="-228600">
                  <a:defRPr sz="2400" b="1">
                    <a:solidFill>
                      <a:srgbClr val="FF9900"/>
                    </a:solidFill>
                    <a:latin typeface="Times New Roman" pitchFamily="18" charset="0"/>
                    <a:cs typeface="Arial" pitchFamily="34" charset="0"/>
                  </a:defRPr>
                </a:lvl4pPr>
                <a:lvl5pPr marL="2057400" indent="-228600">
                  <a:defRPr sz="2400" b="1">
                    <a:solidFill>
                      <a:srgbClr val="FF9900"/>
                    </a:solidFill>
                    <a:latin typeface="Times New Roman" pitchFamily="18" charset="0"/>
                    <a:cs typeface="Arial" pitchFamily="34"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9pPr>
              </a:lstStyle>
              <a:p>
                <a:r>
                  <a:rPr lang="en-US" sz="2000" dirty="0">
                    <a:solidFill>
                      <a:schemeClr val="tx2"/>
                    </a:solidFill>
                    <a:cs typeface="Shruti" pitchFamily="34" charset="0"/>
                  </a:rPr>
                  <a:t>Homoscedasticity</a:t>
                </a:r>
                <a:endParaRPr lang="en-US" sz="2000" dirty="0">
                  <a:solidFill>
                    <a:schemeClr val="tx2"/>
                  </a:solidFill>
                </a:endParaRPr>
              </a:p>
            </p:txBody>
          </p:sp>
          <p:sp>
            <p:nvSpPr>
              <p:cNvPr id="37923" name="Text Box 22"/>
              <p:cNvSpPr txBox="1">
                <a:spLocks noChangeArrowheads="1"/>
              </p:cNvSpPr>
              <p:nvPr/>
            </p:nvSpPr>
            <p:spPr bwMode="auto">
              <a:xfrm>
                <a:off x="1996" y="3436"/>
                <a:ext cx="515"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265" tIns="30632" rIns="61265" bIns="30632"/>
              <a:lstStyle>
                <a:lvl1pPr>
                  <a:defRPr sz="2400" b="1">
                    <a:solidFill>
                      <a:srgbClr val="FF9900"/>
                    </a:solidFill>
                    <a:latin typeface="Times New Roman" pitchFamily="18" charset="0"/>
                    <a:cs typeface="Arial" pitchFamily="34" charset="0"/>
                  </a:defRPr>
                </a:lvl1pPr>
                <a:lvl2pPr marL="742950" indent="-285750">
                  <a:defRPr sz="2400" b="1">
                    <a:solidFill>
                      <a:srgbClr val="FF9900"/>
                    </a:solidFill>
                    <a:latin typeface="Times New Roman" pitchFamily="18" charset="0"/>
                    <a:cs typeface="Arial" pitchFamily="34" charset="0"/>
                  </a:defRPr>
                </a:lvl2pPr>
                <a:lvl3pPr marL="1143000" indent="-228600">
                  <a:defRPr sz="2400" b="1">
                    <a:solidFill>
                      <a:srgbClr val="FF9900"/>
                    </a:solidFill>
                    <a:latin typeface="Times New Roman" pitchFamily="18" charset="0"/>
                    <a:cs typeface="Arial" pitchFamily="34" charset="0"/>
                  </a:defRPr>
                </a:lvl3pPr>
                <a:lvl4pPr marL="1600200" indent="-228600">
                  <a:defRPr sz="2400" b="1">
                    <a:solidFill>
                      <a:srgbClr val="FF9900"/>
                    </a:solidFill>
                    <a:latin typeface="Times New Roman" pitchFamily="18" charset="0"/>
                    <a:cs typeface="Arial" pitchFamily="34" charset="0"/>
                  </a:defRPr>
                </a:lvl4pPr>
                <a:lvl5pPr marL="2057400" indent="-228600">
                  <a:defRPr sz="2400" b="1">
                    <a:solidFill>
                      <a:srgbClr val="FF9900"/>
                    </a:solidFill>
                    <a:latin typeface="Times New Roman" pitchFamily="18" charset="0"/>
                    <a:cs typeface="Arial" pitchFamily="34"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9pPr>
              </a:lstStyle>
              <a:p>
                <a:r>
                  <a:rPr lang="en-US" sz="1400" b="0">
                    <a:solidFill>
                      <a:schemeClr val="tx2"/>
                    </a:solidFill>
                    <a:cs typeface="Shruti" pitchFamily="34" charset="0"/>
                  </a:rPr>
                  <a:t>Y</a:t>
                </a:r>
                <a:endParaRPr lang="en-US" sz="1400">
                  <a:solidFill>
                    <a:schemeClr val="tx2"/>
                  </a:solidFill>
                </a:endParaRPr>
              </a:p>
            </p:txBody>
          </p:sp>
          <p:sp>
            <p:nvSpPr>
              <p:cNvPr id="37924" name="Text Box 23"/>
              <p:cNvSpPr txBox="1">
                <a:spLocks noChangeArrowheads="1"/>
              </p:cNvSpPr>
              <p:nvPr/>
            </p:nvSpPr>
            <p:spPr bwMode="auto">
              <a:xfrm>
                <a:off x="3886" y="5776"/>
                <a:ext cx="687"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265" tIns="30632" rIns="61265" bIns="30632"/>
              <a:lstStyle>
                <a:lvl1pPr>
                  <a:defRPr sz="2400" b="1">
                    <a:solidFill>
                      <a:srgbClr val="FF9900"/>
                    </a:solidFill>
                    <a:latin typeface="Times New Roman" pitchFamily="18" charset="0"/>
                    <a:cs typeface="Arial" pitchFamily="34" charset="0"/>
                  </a:defRPr>
                </a:lvl1pPr>
                <a:lvl2pPr marL="742950" indent="-285750">
                  <a:defRPr sz="2400" b="1">
                    <a:solidFill>
                      <a:srgbClr val="FF9900"/>
                    </a:solidFill>
                    <a:latin typeface="Times New Roman" pitchFamily="18" charset="0"/>
                    <a:cs typeface="Arial" pitchFamily="34" charset="0"/>
                  </a:defRPr>
                </a:lvl2pPr>
                <a:lvl3pPr marL="1143000" indent="-228600">
                  <a:defRPr sz="2400" b="1">
                    <a:solidFill>
                      <a:srgbClr val="FF9900"/>
                    </a:solidFill>
                    <a:latin typeface="Times New Roman" pitchFamily="18" charset="0"/>
                    <a:cs typeface="Arial" pitchFamily="34" charset="0"/>
                  </a:defRPr>
                </a:lvl3pPr>
                <a:lvl4pPr marL="1600200" indent="-228600">
                  <a:defRPr sz="2400" b="1">
                    <a:solidFill>
                      <a:srgbClr val="FF9900"/>
                    </a:solidFill>
                    <a:latin typeface="Times New Roman" pitchFamily="18" charset="0"/>
                    <a:cs typeface="Arial" pitchFamily="34" charset="0"/>
                  </a:defRPr>
                </a:lvl4pPr>
                <a:lvl5pPr marL="2057400" indent="-228600">
                  <a:defRPr sz="2400" b="1">
                    <a:solidFill>
                      <a:srgbClr val="FF9900"/>
                    </a:solidFill>
                    <a:latin typeface="Times New Roman" pitchFamily="18" charset="0"/>
                    <a:cs typeface="Arial" pitchFamily="34"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9pPr>
              </a:lstStyle>
              <a:p>
                <a:r>
                  <a:rPr lang="en-US" sz="1400" b="0">
                    <a:solidFill>
                      <a:schemeClr val="tx2"/>
                    </a:solidFill>
                    <a:cs typeface="Shruti" pitchFamily="34" charset="0"/>
                  </a:rPr>
                  <a:t>X</a:t>
                </a:r>
                <a:endParaRPr lang="en-US" sz="1400">
                  <a:solidFill>
                    <a:schemeClr val="tx2"/>
                  </a:solidFill>
                </a:endParaRPr>
              </a:p>
            </p:txBody>
          </p:sp>
        </p:grpSp>
        <p:cxnSp>
          <p:nvCxnSpPr>
            <p:cNvPr id="37901" name="AutoShape 24"/>
            <p:cNvCxnSpPr>
              <a:cxnSpLocks noChangeShapeType="1"/>
              <a:stCxn id="37918" idx="0"/>
            </p:cNvCxnSpPr>
            <p:nvPr/>
          </p:nvCxnSpPr>
          <p:spPr bwMode="auto">
            <a:xfrm rot="5400000" flipH="1" flipV="1">
              <a:off x="3313" y="2628"/>
              <a:ext cx="1621" cy="2879"/>
            </a:xfrm>
            <a:prstGeom prst="curvedConnector4">
              <a:avLst>
                <a:gd name="adj1" fmla="val -22222"/>
                <a:gd name="adj2" fmla="val -12500"/>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grpSp>
          <p:nvGrpSpPr>
            <p:cNvPr id="37902" name="Group 25"/>
            <p:cNvGrpSpPr>
              <a:grpSpLocks/>
            </p:cNvGrpSpPr>
            <p:nvPr/>
          </p:nvGrpSpPr>
          <p:grpSpPr bwMode="auto">
            <a:xfrm>
              <a:off x="6316" y="2086"/>
              <a:ext cx="3780" cy="4050"/>
              <a:chOff x="6316" y="2266"/>
              <a:chExt cx="3780" cy="4050"/>
            </a:xfrm>
          </p:grpSpPr>
          <p:sp>
            <p:nvSpPr>
              <p:cNvPr id="37903" name="Line 26"/>
              <p:cNvSpPr>
                <a:spLocks noChangeShapeType="1"/>
              </p:cNvSpPr>
              <p:nvPr/>
            </p:nvSpPr>
            <p:spPr bwMode="auto">
              <a:xfrm>
                <a:off x="7036" y="5776"/>
                <a:ext cx="306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04" name="Line 27"/>
              <p:cNvSpPr>
                <a:spLocks noChangeShapeType="1"/>
              </p:cNvSpPr>
              <p:nvPr/>
            </p:nvSpPr>
            <p:spPr bwMode="auto">
              <a:xfrm>
                <a:off x="7036" y="2896"/>
                <a:ext cx="1" cy="287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05" name="Line 28"/>
              <p:cNvSpPr>
                <a:spLocks noChangeShapeType="1"/>
              </p:cNvSpPr>
              <p:nvPr/>
            </p:nvSpPr>
            <p:spPr bwMode="auto">
              <a:xfrm flipV="1">
                <a:off x="7036" y="3616"/>
                <a:ext cx="2880" cy="14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06" name="Line 29"/>
              <p:cNvSpPr>
                <a:spLocks noChangeShapeType="1"/>
              </p:cNvSpPr>
              <p:nvPr/>
            </p:nvSpPr>
            <p:spPr bwMode="auto">
              <a:xfrm>
                <a:off x="8476" y="3796"/>
                <a:ext cx="1" cy="108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07" name="Line 30"/>
              <p:cNvSpPr>
                <a:spLocks noChangeShapeType="1"/>
              </p:cNvSpPr>
              <p:nvPr/>
            </p:nvSpPr>
            <p:spPr bwMode="auto">
              <a:xfrm>
                <a:off x="9196" y="3256"/>
                <a:ext cx="1" cy="144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08" name="Line 31"/>
              <p:cNvSpPr>
                <a:spLocks noChangeShapeType="1"/>
              </p:cNvSpPr>
              <p:nvPr/>
            </p:nvSpPr>
            <p:spPr bwMode="auto">
              <a:xfrm>
                <a:off x="7756" y="4336"/>
                <a:ext cx="1" cy="72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09" name="Text Box 32"/>
              <p:cNvSpPr txBox="1">
                <a:spLocks noChangeArrowheads="1"/>
              </p:cNvSpPr>
              <p:nvPr/>
            </p:nvSpPr>
            <p:spPr bwMode="auto">
              <a:xfrm>
                <a:off x="7222" y="2266"/>
                <a:ext cx="270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265" tIns="30632" rIns="61265" bIns="30632"/>
              <a:lstStyle>
                <a:lvl1pPr>
                  <a:defRPr sz="2400" b="1">
                    <a:solidFill>
                      <a:srgbClr val="FF9900"/>
                    </a:solidFill>
                    <a:latin typeface="Times New Roman" pitchFamily="18" charset="0"/>
                    <a:cs typeface="Arial" pitchFamily="34" charset="0"/>
                  </a:defRPr>
                </a:lvl1pPr>
                <a:lvl2pPr marL="742950" indent="-285750">
                  <a:defRPr sz="2400" b="1">
                    <a:solidFill>
                      <a:srgbClr val="FF9900"/>
                    </a:solidFill>
                    <a:latin typeface="Times New Roman" pitchFamily="18" charset="0"/>
                    <a:cs typeface="Arial" pitchFamily="34" charset="0"/>
                  </a:defRPr>
                </a:lvl2pPr>
                <a:lvl3pPr marL="1143000" indent="-228600">
                  <a:defRPr sz="2400" b="1">
                    <a:solidFill>
                      <a:srgbClr val="FF9900"/>
                    </a:solidFill>
                    <a:latin typeface="Times New Roman" pitchFamily="18" charset="0"/>
                    <a:cs typeface="Arial" pitchFamily="34" charset="0"/>
                  </a:defRPr>
                </a:lvl3pPr>
                <a:lvl4pPr marL="1600200" indent="-228600">
                  <a:defRPr sz="2400" b="1">
                    <a:solidFill>
                      <a:srgbClr val="FF9900"/>
                    </a:solidFill>
                    <a:latin typeface="Times New Roman" pitchFamily="18" charset="0"/>
                    <a:cs typeface="Arial" pitchFamily="34" charset="0"/>
                  </a:defRPr>
                </a:lvl4pPr>
                <a:lvl5pPr marL="2057400" indent="-228600">
                  <a:defRPr sz="2400" b="1">
                    <a:solidFill>
                      <a:srgbClr val="FF9900"/>
                    </a:solidFill>
                    <a:latin typeface="Times New Roman" pitchFamily="18" charset="0"/>
                    <a:cs typeface="Arial" pitchFamily="34"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9pPr>
              </a:lstStyle>
              <a:p>
                <a:r>
                  <a:rPr lang="en-US" sz="2000" dirty="0" err="1">
                    <a:solidFill>
                      <a:schemeClr val="tx2"/>
                    </a:solidFill>
                    <a:cs typeface="Shruti" pitchFamily="34" charset="0"/>
                  </a:rPr>
                  <a:t>Heteroscedasticity</a:t>
                </a:r>
                <a:endParaRPr lang="en-US" sz="2000" dirty="0">
                  <a:solidFill>
                    <a:schemeClr val="tx2"/>
                  </a:solidFill>
                  <a:cs typeface="Shruti" pitchFamily="34" charset="0"/>
                </a:endParaRPr>
              </a:p>
            </p:txBody>
          </p:sp>
          <p:sp>
            <p:nvSpPr>
              <p:cNvPr id="37910" name="Text Box 33"/>
              <p:cNvSpPr txBox="1">
                <a:spLocks noChangeArrowheads="1"/>
              </p:cNvSpPr>
              <p:nvPr/>
            </p:nvSpPr>
            <p:spPr bwMode="auto">
              <a:xfrm>
                <a:off x="6316" y="3436"/>
                <a:ext cx="54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265" tIns="30632" rIns="61265" bIns="30632"/>
              <a:lstStyle>
                <a:lvl1pPr>
                  <a:defRPr sz="2400" b="1">
                    <a:solidFill>
                      <a:srgbClr val="FF9900"/>
                    </a:solidFill>
                    <a:latin typeface="Times New Roman" pitchFamily="18" charset="0"/>
                    <a:cs typeface="Arial" pitchFamily="34" charset="0"/>
                  </a:defRPr>
                </a:lvl1pPr>
                <a:lvl2pPr marL="742950" indent="-285750">
                  <a:defRPr sz="2400" b="1">
                    <a:solidFill>
                      <a:srgbClr val="FF9900"/>
                    </a:solidFill>
                    <a:latin typeface="Times New Roman" pitchFamily="18" charset="0"/>
                    <a:cs typeface="Arial" pitchFamily="34" charset="0"/>
                  </a:defRPr>
                </a:lvl2pPr>
                <a:lvl3pPr marL="1143000" indent="-228600">
                  <a:defRPr sz="2400" b="1">
                    <a:solidFill>
                      <a:srgbClr val="FF9900"/>
                    </a:solidFill>
                    <a:latin typeface="Times New Roman" pitchFamily="18" charset="0"/>
                    <a:cs typeface="Arial" pitchFamily="34" charset="0"/>
                  </a:defRPr>
                </a:lvl3pPr>
                <a:lvl4pPr marL="1600200" indent="-228600">
                  <a:defRPr sz="2400" b="1">
                    <a:solidFill>
                      <a:srgbClr val="FF9900"/>
                    </a:solidFill>
                    <a:latin typeface="Times New Roman" pitchFamily="18" charset="0"/>
                    <a:cs typeface="Arial" pitchFamily="34" charset="0"/>
                  </a:defRPr>
                </a:lvl4pPr>
                <a:lvl5pPr marL="2057400" indent="-228600">
                  <a:defRPr sz="2400" b="1">
                    <a:solidFill>
                      <a:srgbClr val="FF9900"/>
                    </a:solidFill>
                    <a:latin typeface="Times New Roman" pitchFamily="18" charset="0"/>
                    <a:cs typeface="Arial" pitchFamily="34"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9pPr>
              </a:lstStyle>
              <a:p>
                <a:r>
                  <a:rPr lang="en-US" sz="1400" b="0">
                    <a:solidFill>
                      <a:schemeClr val="tx2"/>
                    </a:solidFill>
                    <a:cs typeface="Shruti" pitchFamily="34" charset="0"/>
                  </a:rPr>
                  <a:t>Y</a:t>
                </a:r>
              </a:p>
            </p:txBody>
          </p:sp>
          <p:sp>
            <p:nvSpPr>
              <p:cNvPr id="37911" name="Text Box 34"/>
              <p:cNvSpPr txBox="1">
                <a:spLocks noChangeArrowheads="1"/>
              </p:cNvSpPr>
              <p:nvPr/>
            </p:nvSpPr>
            <p:spPr bwMode="auto">
              <a:xfrm>
                <a:off x="8296" y="5956"/>
                <a:ext cx="72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265" tIns="30632" rIns="61265" bIns="30632"/>
              <a:lstStyle>
                <a:lvl1pPr>
                  <a:defRPr sz="2400" b="1">
                    <a:solidFill>
                      <a:srgbClr val="FF9900"/>
                    </a:solidFill>
                    <a:latin typeface="Times New Roman" pitchFamily="18" charset="0"/>
                    <a:cs typeface="Arial" pitchFamily="34" charset="0"/>
                  </a:defRPr>
                </a:lvl1pPr>
                <a:lvl2pPr marL="742950" indent="-285750">
                  <a:defRPr sz="2400" b="1">
                    <a:solidFill>
                      <a:srgbClr val="FF9900"/>
                    </a:solidFill>
                    <a:latin typeface="Times New Roman" pitchFamily="18" charset="0"/>
                    <a:cs typeface="Arial" pitchFamily="34" charset="0"/>
                  </a:defRPr>
                </a:lvl2pPr>
                <a:lvl3pPr marL="1143000" indent="-228600">
                  <a:defRPr sz="2400" b="1">
                    <a:solidFill>
                      <a:srgbClr val="FF9900"/>
                    </a:solidFill>
                    <a:latin typeface="Times New Roman" pitchFamily="18" charset="0"/>
                    <a:cs typeface="Arial" pitchFamily="34" charset="0"/>
                  </a:defRPr>
                </a:lvl3pPr>
                <a:lvl4pPr marL="1600200" indent="-228600">
                  <a:defRPr sz="2400" b="1">
                    <a:solidFill>
                      <a:srgbClr val="FF9900"/>
                    </a:solidFill>
                    <a:latin typeface="Times New Roman" pitchFamily="18" charset="0"/>
                    <a:cs typeface="Arial" pitchFamily="34" charset="0"/>
                  </a:defRPr>
                </a:lvl4pPr>
                <a:lvl5pPr marL="2057400" indent="-228600">
                  <a:defRPr sz="2400" b="1">
                    <a:solidFill>
                      <a:srgbClr val="FF9900"/>
                    </a:solidFill>
                    <a:latin typeface="Times New Roman" pitchFamily="18" charset="0"/>
                    <a:cs typeface="Arial" pitchFamily="34"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9pPr>
              </a:lstStyle>
              <a:p>
                <a:r>
                  <a:rPr lang="en-US" sz="1400" b="0">
                    <a:solidFill>
                      <a:schemeClr val="tx2"/>
                    </a:solidFill>
                    <a:cs typeface="Shruti" pitchFamily="34" charset="0"/>
                  </a:rPr>
                  <a:t>X</a:t>
                </a:r>
              </a:p>
            </p:txBody>
          </p:sp>
          <p:sp>
            <p:nvSpPr>
              <p:cNvPr id="37912" name="Line 35"/>
              <p:cNvSpPr>
                <a:spLocks noChangeShapeType="1"/>
              </p:cNvSpPr>
              <p:nvPr/>
            </p:nvSpPr>
            <p:spPr bwMode="auto">
              <a:xfrm flipV="1">
                <a:off x="7396" y="3076"/>
                <a:ext cx="1980" cy="14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13" name="Line 36"/>
              <p:cNvSpPr>
                <a:spLocks noChangeShapeType="1"/>
              </p:cNvSpPr>
              <p:nvPr/>
            </p:nvSpPr>
            <p:spPr bwMode="auto">
              <a:xfrm flipV="1">
                <a:off x="7576" y="4336"/>
                <a:ext cx="2520" cy="7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14" name="Freeform 37"/>
              <p:cNvSpPr>
                <a:spLocks/>
              </p:cNvSpPr>
              <p:nvPr/>
            </p:nvSpPr>
            <p:spPr bwMode="auto">
              <a:xfrm>
                <a:off x="7216" y="4516"/>
                <a:ext cx="360" cy="570"/>
              </a:xfrm>
              <a:custGeom>
                <a:avLst/>
                <a:gdLst>
                  <a:gd name="T0" fmla="*/ 180 w 360"/>
                  <a:gd name="T1" fmla="*/ 0 h 570"/>
                  <a:gd name="T2" fmla="*/ 0 w 360"/>
                  <a:gd name="T3" fmla="*/ 360 h 570"/>
                  <a:gd name="T4" fmla="*/ 180 w 360"/>
                  <a:gd name="T5" fmla="*/ 540 h 570"/>
                  <a:gd name="T6" fmla="*/ 360 w 360"/>
                  <a:gd name="T7" fmla="*/ 540 h 570"/>
                  <a:gd name="T8" fmla="*/ 0 60000 65536"/>
                  <a:gd name="T9" fmla="*/ 0 60000 65536"/>
                  <a:gd name="T10" fmla="*/ 0 60000 65536"/>
                  <a:gd name="T11" fmla="*/ 0 60000 65536"/>
                  <a:gd name="T12" fmla="*/ 0 w 360"/>
                  <a:gd name="T13" fmla="*/ 0 h 570"/>
                  <a:gd name="T14" fmla="*/ 360 w 360"/>
                  <a:gd name="T15" fmla="*/ 570 h 570"/>
                </a:gdLst>
                <a:ahLst/>
                <a:cxnLst>
                  <a:cxn ang="T8">
                    <a:pos x="T0" y="T1"/>
                  </a:cxn>
                  <a:cxn ang="T9">
                    <a:pos x="T2" y="T3"/>
                  </a:cxn>
                  <a:cxn ang="T10">
                    <a:pos x="T4" y="T5"/>
                  </a:cxn>
                  <a:cxn ang="T11">
                    <a:pos x="T6" y="T7"/>
                  </a:cxn>
                </a:cxnLst>
                <a:rect l="T12" t="T13" r="T14" b="T15"/>
                <a:pathLst>
                  <a:path w="360" h="570">
                    <a:moveTo>
                      <a:pt x="180" y="0"/>
                    </a:moveTo>
                    <a:cubicBezTo>
                      <a:pt x="90" y="135"/>
                      <a:pt x="0" y="270"/>
                      <a:pt x="0" y="360"/>
                    </a:cubicBezTo>
                    <a:cubicBezTo>
                      <a:pt x="0" y="450"/>
                      <a:pt x="120" y="510"/>
                      <a:pt x="180" y="540"/>
                    </a:cubicBezTo>
                    <a:cubicBezTo>
                      <a:pt x="240" y="570"/>
                      <a:pt x="330" y="540"/>
                      <a:pt x="360" y="54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sp>
        <p:nvSpPr>
          <p:cNvPr id="2" name="Slide Number Placeholder 1"/>
          <p:cNvSpPr>
            <a:spLocks noGrp="1"/>
          </p:cNvSpPr>
          <p:nvPr>
            <p:ph type="sldNum" sz="quarter" idx="12"/>
          </p:nvPr>
        </p:nvSpPr>
        <p:spPr/>
        <p:txBody>
          <a:bodyPr/>
          <a:lstStyle/>
          <a:p>
            <a:fld id="{DF27E78F-DC57-4B95-9828-43CFD7017385}" type="slidenum">
              <a:rPr lang="en-US" smtClean="0"/>
              <a:t>42</a:t>
            </a:fld>
            <a:endParaRPr lang="en-US"/>
          </a:p>
        </p:txBody>
      </p:sp>
    </p:spTree>
    <p:extLst>
      <p:ext uri="{BB962C8B-B14F-4D97-AF65-F5344CB8AC3E}">
        <p14:creationId xmlns:p14="http://schemas.microsoft.com/office/powerpoint/2010/main" val="649249317"/>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0099"/>
                </a:solidFill>
                <a:latin typeface="Garamond" pitchFamily="18" charset="0"/>
              </a:rPr>
              <a:t>Graphically: </a:t>
            </a:r>
            <a:r>
              <a:rPr lang="en-US" b="1" dirty="0" err="1">
                <a:solidFill>
                  <a:srgbClr val="000099"/>
                </a:solidFill>
                <a:latin typeface="Garamond" pitchFamily="18" charset="0"/>
              </a:rPr>
              <a:t>Heteroscedasticity</a:t>
            </a:r>
            <a:r>
              <a:rPr lang="en-US" b="1" dirty="0">
                <a:solidFill>
                  <a:srgbClr val="000099"/>
                </a:solidFill>
                <a:latin typeface="Garamond" pitchFamily="18" charset="0"/>
              </a:rPr>
              <a:t> (Again from scatter plot)</a:t>
            </a:r>
            <a:endParaRPr lang="en-US" dirty="0"/>
          </a:p>
        </p:txBody>
      </p:sp>
      <p:sp>
        <p:nvSpPr>
          <p:cNvPr id="3" name="Content Placeholder 2"/>
          <p:cNvSpPr>
            <a:spLocks noGrp="1"/>
          </p:cNvSpPr>
          <p:nvPr>
            <p:ph idx="1"/>
          </p:nvPr>
        </p:nvSpPr>
        <p:spPr/>
        <p:txBody>
          <a:bodyPr/>
          <a:lstStyle/>
          <a:p>
            <a:endParaRPr lang="en-US"/>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31" y="1524000"/>
            <a:ext cx="8915400" cy="4592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DF27E78F-DC57-4B95-9828-43CFD7017385}" type="slidenum">
              <a:rPr lang="en-US" smtClean="0"/>
              <a:t>43</a:t>
            </a:fld>
            <a:endParaRPr lang="en-US"/>
          </a:p>
        </p:txBody>
      </p:sp>
    </p:spTree>
    <p:extLst>
      <p:ext uri="{BB962C8B-B14F-4D97-AF65-F5344CB8AC3E}">
        <p14:creationId xmlns:p14="http://schemas.microsoft.com/office/powerpoint/2010/main" val="3980246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99"/>
                </a:solidFill>
                <a:latin typeface="Palatino Linotype" pitchFamily="18" charset="0"/>
                <a:ea typeface="Cambria Math" pitchFamily="18" charset="0"/>
              </a:rPr>
              <a:t>Example</a:t>
            </a:r>
            <a:endParaRPr lang="en-US" dirty="0"/>
          </a:p>
        </p:txBody>
      </p:sp>
      <p:sp>
        <p:nvSpPr>
          <p:cNvPr id="3" name="Content Placeholder 2"/>
          <p:cNvSpPr>
            <a:spLocks noGrp="1"/>
          </p:cNvSpPr>
          <p:nvPr>
            <p:ph idx="1"/>
          </p:nvPr>
        </p:nvSpPr>
        <p:spPr/>
        <p:txBody>
          <a:bodyPr/>
          <a:lstStyle/>
          <a:p>
            <a:r>
              <a:rPr lang="en-US" dirty="0">
                <a:latin typeface="Palatino Linotype" pitchFamily="18" charset="0"/>
              </a:rPr>
              <a:t>Two variables, X and Y, are the focus of the study. The study involves 14 research participants. The sum of the cross products (Z</a:t>
            </a:r>
            <a:r>
              <a:rPr lang="en-US" baseline="-25000" dirty="0">
                <a:latin typeface="Palatino Linotype" pitchFamily="18" charset="0"/>
              </a:rPr>
              <a:t>X</a:t>
            </a:r>
            <a:r>
              <a:rPr lang="en-US" dirty="0">
                <a:latin typeface="Palatino Linotype" pitchFamily="18" charset="0"/>
              </a:rPr>
              <a:t> *Z</a:t>
            </a:r>
            <a:r>
              <a:rPr lang="en-US" baseline="-25000" dirty="0">
                <a:latin typeface="Palatino Linotype" pitchFamily="18" charset="0"/>
              </a:rPr>
              <a:t>Y</a:t>
            </a:r>
            <a:r>
              <a:rPr lang="en-US" dirty="0">
                <a:latin typeface="Palatino Linotype" pitchFamily="18" charset="0"/>
              </a:rPr>
              <a:t>) for the 14 cases is -11.62. Calculate and interpret </a:t>
            </a:r>
            <a:r>
              <a:rPr lang="en-US" dirty="0" err="1">
                <a:latin typeface="Palatino Linotype" pitchFamily="18" charset="0"/>
              </a:rPr>
              <a:t>r</a:t>
            </a:r>
            <a:r>
              <a:rPr lang="en-US" baseline="-25000" dirty="0" err="1">
                <a:latin typeface="Palatino Linotype" pitchFamily="18" charset="0"/>
              </a:rPr>
              <a:t>XY</a:t>
            </a:r>
            <a:r>
              <a:rPr lang="en-US" baseline="-25000" dirty="0">
                <a:latin typeface="Palatino Linotype" pitchFamily="18" charset="0"/>
              </a:rPr>
              <a:t>.</a:t>
            </a:r>
          </a:p>
        </p:txBody>
      </p:sp>
      <p:sp>
        <p:nvSpPr>
          <p:cNvPr id="4" name="Slide Number Placeholder 3"/>
          <p:cNvSpPr>
            <a:spLocks noGrp="1"/>
          </p:cNvSpPr>
          <p:nvPr>
            <p:ph type="sldNum" sz="quarter" idx="12"/>
          </p:nvPr>
        </p:nvSpPr>
        <p:spPr/>
        <p:txBody>
          <a:bodyPr/>
          <a:lstStyle/>
          <a:p>
            <a:fld id="{DF27E78F-DC57-4B95-9828-43CFD7017385}" type="slidenum">
              <a:rPr lang="en-US" smtClean="0"/>
              <a:t>5</a:t>
            </a:fld>
            <a:endParaRPr lang="en-US"/>
          </a:p>
        </p:txBody>
      </p:sp>
    </p:spTree>
    <p:extLst>
      <p:ext uri="{BB962C8B-B14F-4D97-AF65-F5344CB8AC3E}">
        <p14:creationId xmlns:p14="http://schemas.microsoft.com/office/powerpoint/2010/main" val="483399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99"/>
                </a:solidFill>
                <a:latin typeface="Palatino Linotype" pitchFamily="18" charset="0"/>
                <a:ea typeface="Cambria Math" pitchFamily="18" charset="0"/>
              </a:rPr>
              <a:t>Example</a:t>
            </a:r>
            <a:endParaRPr lang="en-US" dirty="0"/>
          </a:p>
        </p:txBody>
      </p:sp>
      <p:sp>
        <p:nvSpPr>
          <p:cNvPr id="3" name="Content Placeholder 2"/>
          <p:cNvSpPr>
            <a:spLocks noGrp="1"/>
          </p:cNvSpPr>
          <p:nvPr>
            <p:ph idx="1"/>
          </p:nvPr>
        </p:nvSpPr>
        <p:spPr/>
        <p:txBody>
          <a:bodyPr/>
          <a:lstStyle/>
          <a:p>
            <a:r>
              <a:rPr lang="en-US" dirty="0">
                <a:latin typeface="Palatino Linotype" pitchFamily="18" charset="0"/>
              </a:rPr>
              <a:t>Two variables, X and Y, are the focus of the study. The study involves 14 research participants. The sum of the cross products (Z</a:t>
            </a:r>
            <a:r>
              <a:rPr lang="en-US" baseline="-25000" dirty="0">
                <a:latin typeface="Palatino Linotype" pitchFamily="18" charset="0"/>
              </a:rPr>
              <a:t>X</a:t>
            </a:r>
            <a:r>
              <a:rPr lang="en-US" dirty="0">
                <a:latin typeface="Palatino Linotype" pitchFamily="18" charset="0"/>
              </a:rPr>
              <a:t> *Z</a:t>
            </a:r>
            <a:r>
              <a:rPr lang="en-US" baseline="-25000" dirty="0">
                <a:latin typeface="Palatino Linotype" pitchFamily="18" charset="0"/>
              </a:rPr>
              <a:t>Y</a:t>
            </a:r>
            <a:r>
              <a:rPr lang="en-US" dirty="0">
                <a:latin typeface="Palatino Linotype" pitchFamily="18" charset="0"/>
              </a:rPr>
              <a:t>) for the 14 cases is -11.62. Calculate and interpret </a:t>
            </a:r>
            <a:r>
              <a:rPr lang="en-US" dirty="0" err="1">
                <a:latin typeface="Palatino Linotype" pitchFamily="18" charset="0"/>
              </a:rPr>
              <a:t>r</a:t>
            </a:r>
            <a:r>
              <a:rPr lang="en-US" baseline="-25000" dirty="0" err="1">
                <a:latin typeface="Palatino Linotype" pitchFamily="18" charset="0"/>
              </a:rPr>
              <a:t>XY</a:t>
            </a:r>
            <a:r>
              <a:rPr lang="en-US" baseline="-25000" dirty="0">
                <a:latin typeface="Palatino Linotype" pitchFamily="18" charset="0"/>
              </a:rPr>
              <a:t>.</a:t>
            </a:r>
            <a:r>
              <a:rPr lang="en-US" dirty="0">
                <a:latin typeface="Palatino Linotype" pitchFamily="18" charset="0"/>
              </a:rPr>
              <a:t> </a:t>
            </a:r>
          </a:p>
          <a:p>
            <a:endParaRPr lang="en-US" dirty="0">
              <a:latin typeface="Palatino Linotype" pitchFamily="18" charset="0"/>
            </a:endParaRPr>
          </a:p>
          <a:p>
            <a:r>
              <a:rPr lang="en-US" dirty="0">
                <a:latin typeface="Palatino Linotype" pitchFamily="18" charset="0"/>
              </a:rPr>
              <a:t>Answer: r=-11.62/13=-0.89, strong negative correlation.</a:t>
            </a:r>
            <a:endParaRPr lang="en-US" baseline="-25000" dirty="0">
              <a:latin typeface="Palatino Linotype" pitchFamily="18" charset="0"/>
            </a:endParaRPr>
          </a:p>
        </p:txBody>
      </p:sp>
      <p:sp>
        <p:nvSpPr>
          <p:cNvPr id="4" name="Slide Number Placeholder 3"/>
          <p:cNvSpPr>
            <a:spLocks noGrp="1"/>
          </p:cNvSpPr>
          <p:nvPr>
            <p:ph type="sldNum" sz="quarter" idx="12"/>
          </p:nvPr>
        </p:nvSpPr>
        <p:spPr/>
        <p:txBody>
          <a:bodyPr/>
          <a:lstStyle/>
          <a:p>
            <a:fld id="{DF27E78F-DC57-4B95-9828-43CFD7017385}" type="slidenum">
              <a:rPr lang="en-US" smtClean="0"/>
              <a:t>6</a:t>
            </a:fld>
            <a:endParaRPr lang="en-US"/>
          </a:p>
        </p:txBody>
      </p:sp>
    </p:spTree>
    <p:extLst>
      <p:ext uri="{BB962C8B-B14F-4D97-AF65-F5344CB8AC3E}">
        <p14:creationId xmlns:p14="http://schemas.microsoft.com/office/powerpoint/2010/main" val="2113328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99"/>
                </a:solidFill>
                <a:latin typeface="Palatino Linotype" pitchFamily="18" charset="0"/>
                <a:ea typeface="Cambria Math" pitchFamily="18" charset="0"/>
              </a:rPr>
              <a:t>Exercise</a:t>
            </a:r>
            <a:endParaRPr lang="en-US" dirty="0"/>
          </a:p>
        </p:txBody>
      </p:sp>
      <p:sp>
        <p:nvSpPr>
          <p:cNvPr id="3" name="Content Placeholder 2"/>
          <p:cNvSpPr>
            <a:spLocks noGrp="1"/>
          </p:cNvSpPr>
          <p:nvPr>
            <p:ph idx="1"/>
          </p:nvPr>
        </p:nvSpPr>
        <p:spPr/>
        <p:txBody>
          <a:bodyPr/>
          <a:lstStyle/>
          <a:p>
            <a:r>
              <a:rPr lang="en-US" dirty="0">
                <a:latin typeface="Palatino Linotype" pitchFamily="18" charset="0"/>
              </a:rPr>
              <a:t>Two variables, X and Y, are the focus of the study. The study involves 25 research participants. The sum of the cross products (Z</a:t>
            </a:r>
            <a:r>
              <a:rPr lang="en-US" baseline="-25000" dirty="0">
                <a:latin typeface="Palatino Linotype" pitchFamily="18" charset="0"/>
              </a:rPr>
              <a:t>X</a:t>
            </a:r>
            <a:r>
              <a:rPr lang="en-US" dirty="0">
                <a:latin typeface="Palatino Linotype" pitchFamily="18" charset="0"/>
              </a:rPr>
              <a:t> *Z</a:t>
            </a:r>
            <a:r>
              <a:rPr lang="en-US" baseline="-25000" dirty="0">
                <a:latin typeface="Palatino Linotype" pitchFamily="18" charset="0"/>
              </a:rPr>
              <a:t>Y</a:t>
            </a:r>
            <a:r>
              <a:rPr lang="en-US" dirty="0">
                <a:latin typeface="Palatino Linotype" pitchFamily="18" charset="0"/>
              </a:rPr>
              <a:t>) for the 25 cases is 21.58. Calculate and interpret </a:t>
            </a:r>
            <a:r>
              <a:rPr lang="en-US" dirty="0" err="1">
                <a:latin typeface="Palatino Linotype" pitchFamily="18" charset="0"/>
              </a:rPr>
              <a:t>r</a:t>
            </a:r>
            <a:r>
              <a:rPr lang="en-US" baseline="-25000" dirty="0" err="1">
                <a:latin typeface="Palatino Linotype" pitchFamily="18" charset="0"/>
              </a:rPr>
              <a:t>XY</a:t>
            </a:r>
            <a:r>
              <a:rPr lang="en-US" baseline="-25000" dirty="0">
                <a:latin typeface="Palatino Linotype" pitchFamily="18" charset="0"/>
              </a:rPr>
              <a:t>.</a:t>
            </a:r>
          </a:p>
          <a:p>
            <a:endParaRPr lang="en-US" dirty="0"/>
          </a:p>
        </p:txBody>
      </p:sp>
      <p:sp>
        <p:nvSpPr>
          <p:cNvPr id="4" name="Slide Number Placeholder 3"/>
          <p:cNvSpPr>
            <a:spLocks noGrp="1"/>
          </p:cNvSpPr>
          <p:nvPr>
            <p:ph type="sldNum" sz="quarter" idx="12"/>
          </p:nvPr>
        </p:nvSpPr>
        <p:spPr/>
        <p:txBody>
          <a:bodyPr/>
          <a:lstStyle/>
          <a:p>
            <a:fld id="{DF27E78F-DC57-4B95-9828-43CFD7017385}" type="slidenum">
              <a:rPr lang="en-US" smtClean="0"/>
              <a:t>7</a:t>
            </a:fld>
            <a:endParaRPr lang="en-US"/>
          </a:p>
        </p:txBody>
      </p:sp>
    </p:spTree>
    <p:extLst>
      <p:ext uri="{BB962C8B-B14F-4D97-AF65-F5344CB8AC3E}">
        <p14:creationId xmlns:p14="http://schemas.microsoft.com/office/powerpoint/2010/main" val="3163478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rgbClr val="000099"/>
                </a:solidFill>
                <a:latin typeface="Palatino Linotype" pitchFamily="18" charset="0"/>
                <a:ea typeface="Cambria Math" pitchFamily="18" charset="0"/>
              </a:rPr>
              <a:t>What you should know about the correlation coefficient</a:t>
            </a:r>
          </a:p>
        </p:txBody>
      </p:sp>
      <p:sp>
        <p:nvSpPr>
          <p:cNvPr id="3" name="Content Placeholder 2"/>
          <p:cNvSpPr>
            <a:spLocks noGrp="1"/>
          </p:cNvSpPr>
          <p:nvPr>
            <p:ph idx="1"/>
          </p:nvPr>
        </p:nvSpPr>
        <p:spPr/>
        <p:txBody>
          <a:bodyPr>
            <a:normAutofit/>
          </a:bodyPr>
          <a:lstStyle/>
          <a:p>
            <a:pPr>
              <a:buFontTx/>
              <a:buChar char="•"/>
            </a:pPr>
            <a:r>
              <a:rPr lang="en-US" altLang="zh-CN" sz="2800" dirty="0">
                <a:latin typeface="Palatino Linotype" pitchFamily="18" charset="0"/>
                <a:ea typeface="宋体" pitchFamily="2" charset="-122"/>
              </a:rPr>
              <a:t>It takes values from –1 to +1;</a:t>
            </a:r>
          </a:p>
          <a:p>
            <a:pPr>
              <a:buFontTx/>
              <a:buChar char="•"/>
            </a:pPr>
            <a:r>
              <a:rPr lang="en-US" altLang="zh-CN" sz="2800" dirty="0">
                <a:latin typeface="Palatino Linotype" pitchFamily="18" charset="0"/>
                <a:ea typeface="宋体" pitchFamily="2" charset="-122"/>
              </a:rPr>
              <a:t>It indicates the </a:t>
            </a:r>
            <a:r>
              <a:rPr lang="en-US" altLang="zh-CN" sz="2800" dirty="0">
                <a:solidFill>
                  <a:srgbClr val="FF0000"/>
                </a:solidFill>
                <a:latin typeface="Palatino Linotype" pitchFamily="18" charset="0"/>
                <a:ea typeface="宋体" pitchFamily="2" charset="-122"/>
              </a:rPr>
              <a:t>strength </a:t>
            </a:r>
            <a:r>
              <a:rPr lang="en-US" altLang="zh-CN" sz="2800" dirty="0">
                <a:latin typeface="Palatino Linotype" pitchFamily="18" charset="0"/>
                <a:ea typeface="宋体" pitchFamily="2" charset="-122"/>
              </a:rPr>
              <a:t>of a linear relation (its absolute value) and the </a:t>
            </a:r>
            <a:r>
              <a:rPr lang="en-US" altLang="zh-CN" sz="2800" dirty="0">
                <a:solidFill>
                  <a:srgbClr val="FF0000"/>
                </a:solidFill>
                <a:latin typeface="Palatino Linotype" pitchFamily="18" charset="0"/>
                <a:ea typeface="宋体" pitchFamily="2" charset="-122"/>
              </a:rPr>
              <a:t>direction</a:t>
            </a:r>
            <a:r>
              <a:rPr lang="en-US" altLang="zh-CN" sz="2800" dirty="0">
                <a:latin typeface="Palatino Linotype" pitchFamily="18" charset="0"/>
                <a:ea typeface="宋体" pitchFamily="2" charset="-122"/>
              </a:rPr>
              <a:t> of the relation (its sign).</a:t>
            </a:r>
          </a:p>
          <a:p>
            <a:pPr>
              <a:buFontTx/>
              <a:buChar char="•"/>
            </a:pPr>
            <a:r>
              <a:rPr lang="en-US" altLang="zh-CN" sz="2800" dirty="0">
                <a:latin typeface="Palatino Linotype" pitchFamily="18" charset="0"/>
                <a:ea typeface="宋体" pitchFamily="2" charset="-122"/>
              </a:rPr>
              <a:t>The further the correlation is from 0, the stronger the linear relationship between the variables.</a:t>
            </a:r>
            <a:endParaRPr lang="en-US" altLang="zh-CN" sz="2800" b="1" dirty="0">
              <a:latin typeface="Palatino Linotype" pitchFamily="18" charset="0"/>
              <a:ea typeface="宋体" pitchFamily="2" charset="-122"/>
            </a:endParaRPr>
          </a:p>
          <a:p>
            <a:pPr>
              <a:buFontTx/>
              <a:buChar char="•"/>
            </a:pPr>
            <a:r>
              <a:rPr lang="en-US" sz="2800" dirty="0">
                <a:solidFill>
                  <a:srgbClr val="FF0000"/>
                </a:solidFill>
                <a:latin typeface="Palatino Linotype" pitchFamily="18" charset="0"/>
              </a:rPr>
              <a:t>Correlation does not establish causation</a:t>
            </a:r>
          </a:p>
          <a:p>
            <a:endParaRPr lang="en-US" dirty="0"/>
          </a:p>
        </p:txBody>
      </p:sp>
      <p:sp>
        <p:nvSpPr>
          <p:cNvPr id="4" name="Slide Number Placeholder 3"/>
          <p:cNvSpPr>
            <a:spLocks noGrp="1"/>
          </p:cNvSpPr>
          <p:nvPr>
            <p:ph type="sldNum" sz="quarter" idx="12"/>
          </p:nvPr>
        </p:nvSpPr>
        <p:spPr/>
        <p:txBody>
          <a:bodyPr/>
          <a:lstStyle/>
          <a:p>
            <a:fld id="{DF27E78F-DC57-4B95-9828-43CFD7017385}" type="slidenum">
              <a:rPr lang="en-US" smtClean="0"/>
              <a:t>8</a:t>
            </a:fld>
            <a:endParaRPr lang="en-US"/>
          </a:p>
        </p:txBody>
      </p:sp>
    </p:spTree>
    <p:extLst>
      <p:ext uri="{BB962C8B-B14F-4D97-AF65-F5344CB8AC3E}">
        <p14:creationId xmlns:p14="http://schemas.microsoft.com/office/powerpoint/2010/main" val="1134764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3" name="Picture 3" descr="DrinkingDocumen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4600" y="152400"/>
            <a:ext cx="4103688" cy="662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652" name="Rectangle 4"/>
          <p:cNvSpPr>
            <a:spLocks noChangeArrowheads="1"/>
          </p:cNvSpPr>
          <p:nvPr/>
        </p:nvSpPr>
        <p:spPr bwMode="auto">
          <a:xfrm>
            <a:off x="2514600" y="152400"/>
            <a:ext cx="4114800" cy="83820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653" name="Rectangle 5"/>
          <p:cNvSpPr>
            <a:spLocks noChangeArrowheads="1"/>
          </p:cNvSpPr>
          <p:nvPr/>
        </p:nvSpPr>
        <p:spPr bwMode="auto">
          <a:xfrm>
            <a:off x="4572000" y="990600"/>
            <a:ext cx="1981200" cy="137160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 name="Slide Number Placeholder 1"/>
          <p:cNvSpPr>
            <a:spLocks noGrp="1"/>
          </p:cNvSpPr>
          <p:nvPr>
            <p:ph type="sldNum" sz="quarter" idx="12"/>
          </p:nvPr>
        </p:nvSpPr>
        <p:spPr/>
        <p:txBody>
          <a:bodyPr/>
          <a:lstStyle/>
          <a:p>
            <a:fld id="{DF27E78F-DC57-4B95-9828-43CFD7017385}" type="slidenum">
              <a:rPr lang="en-US" smtClean="0"/>
              <a:t>9</a:t>
            </a:fld>
            <a:endParaRPr lang="en-US"/>
          </a:p>
        </p:txBody>
      </p:sp>
    </p:spTree>
    <p:extLst>
      <p:ext uri="{BB962C8B-B14F-4D97-AF65-F5344CB8AC3E}">
        <p14:creationId xmlns:p14="http://schemas.microsoft.com/office/powerpoint/2010/main" val="20282744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165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16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652" grpId="0" animBg="1"/>
      <p:bldP spid="411653"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2854</TotalTime>
  <Words>1625</Words>
  <Application>Microsoft Macintosh PowerPoint</Application>
  <PresentationFormat>On-screen Show (4:3)</PresentationFormat>
  <Paragraphs>230</Paragraphs>
  <Slides>43</Slides>
  <Notes>34</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2</vt:i4>
      </vt:variant>
      <vt:variant>
        <vt:lpstr>Slide Titles</vt:lpstr>
      </vt:variant>
      <vt:variant>
        <vt:i4>43</vt:i4>
      </vt:variant>
    </vt:vector>
  </HeadingPairs>
  <TitlesOfParts>
    <vt:vector size="59" baseType="lpstr">
      <vt:lpstr>ＭＳ Ｐゴシック</vt:lpstr>
      <vt:lpstr>ＭＳ Ｐゴシック</vt:lpstr>
      <vt:lpstr>Shruti</vt:lpstr>
      <vt:lpstr>宋体</vt:lpstr>
      <vt:lpstr>Arial</vt:lpstr>
      <vt:lpstr>Calibri</vt:lpstr>
      <vt:lpstr>Cambria Math</vt:lpstr>
      <vt:lpstr>Garamond</vt:lpstr>
      <vt:lpstr>Palatino Linotype</vt:lpstr>
      <vt:lpstr>Times</vt:lpstr>
      <vt:lpstr>Times New Roman</vt:lpstr>
      <vt:lpstr>Verdana</vt:lpstr>
      <vt:lpstr>Wingdings 3</vt:lpstr>
      <vt:lpstr>Office Theme</vt:lpstr>
      <vt:lpstr>Equation</vt:lpstr>
      <vt:lpstr>Bitmap Image</vt:lpstr>
      <vt:lpstr>Lecture 7: Simple Linear Regression</vt:lpstr>
      <vt:lpstr>PowerPoint Presentation</vt:lpstr>
      <vt:lpstr>Review about Correlation</vt:lpstr>
      <vt:lpstr>Review about Correlation</vt:lpstr>
      <vt:lpstr>Example</vt:lpstr>
      <vt:lpstr>Example</vt:lpstr>
      <vt:lpstr>Exercise</vt:lpstr>
      <vt:lpstr>What you should know about the correlation coefficient</vt:lpstr>
      <vt:lpstr>PowerPoint Presentation</vt:lpstr>
      <vt:lpstr>PowerPoint Presentation</vt:lpstr>
      <vt:lpstr>Correlation versus Regression</vt:lpstr>
      <vt:lpstr>Simple Linear Regression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to obtain the regression coefficient?</vt:lpstr>
      <vt:lpstr>PowerPoint Presentation</vt:lpstr>
      <vt:lpstr>Parameter Estimates</vt:lpstr>
      <vt:lpstr>PowerPoint Presentation</vt:lpstr>
      <vt:lpstr>PowerPoint Presentation</vt:lpstr>
      <vt:lpstr>PowerPoint Presentation</vt:lpstr>
      <vt:lpstr>PowerPoint Presentation</vt:lpstr>
      <vt:lpstr>PowerPoint Presentation</vt:lpstr>
      <vt:lpstr>PowerPoint Presentation</vt:lpstr>
      <vt:lpstr>Graphically: Heteroscedasticity (Again from scatter plot)</vt:lpstr>
    </vt:vector>
  </TitlesOfParts>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6: Exercise--Normal Curve, Linear Transformations, and Standard Scores</dc:title>
  <dc:creator>Chun Wang</dc:creator>
  <cp:lastModifiedBy>He Jibo</cp:lastModifiedBy>
  <cp:revision>146</cp:revision>
  <cp:lastPrinted>2015-10-05T21:16:17Z</cp:lastPrinted>
  <dcterms:created xsi:type="dcterms:W3CDTF">2013-02-06T19:00:47Z</dcterms:created>
  <dcterms:modified xsi:type="dcterms:W3CDTF">2018-01-03T07:49:01Z</dcterms:modified>
</cp:coreProperties>
</file>