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309" r:id="rId3"/>
    <p:sldId id="281" r:id="rId4"/>
    <p:sldId id="285" r:id="rId5"/>
    <p:sldId id="310" r:id="rId6"/>
    <p:sldId id="286" r:id="rId7"/>
    <p:sldId id="287" r:id="rId8"/>
    <p:sldId id="289" r:id="rId9"/>
    <p:sldId id="290" r:id="rId10"/>
    <p:sldId id="291" r:id="rId11"/>
    <p:sldId id="304" r:id="rId12"/>
    <p:sldId id="305" r:id="rId13"/>
    <p:sldId id="306" r:id="rId14"/>
    <p:sldId id="307" r:id="rId15"/>
    <p:sldId id="308" r:id="rId16"/>
    <p:sldId id="292" r:id="rId17"/>
    <p:sldId id="297" r:id="rId18"/>
    <p:sldId id="298" r:id="rId19"/>
    <p:sldId id="299" r:id="rId20"/>
    <p:sldId id="300" r:id="rId21"/>
    <p:sldId id="301" r:id="rId22"/>
    <p:sldId id="282" r:id="rId23"/>
    <p:sldId id="315" r:id="rId24"/>
    <p:sldId id="316" r:id="rId25"/>
    <p:sldId id="317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94643"/>
  </p:normalViewPr>
  <p:slideViewPr>
    <p:cSldViewPr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w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F749D37B-EAD6-45F8-AB41-334E3BF9D224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1B2B81C1-4609-4ED9-8564-86011553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8FDEC766-3ECE-4CBA-AEA7-5F1863529AE4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559E13F-9B93-4E52-8812-C492E37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9E13F-9B93-4E52-8812-C492E37C3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7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1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5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04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Oct</a:t>
            </a:r>
            <a:r>
              <a:rPr lang="en-US" baseline="0" dirty="0"/>
              <a:t> 01_ Mark’s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9E13F-9B93-4E52-8812-C492E37C30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9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42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9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96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 is useful if the variability of the second part is large relative to the variability of the third part.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E32F5-FD29-4AE6-A75F-75A4D50D0C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21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74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45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9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97A8-E58B-43A5-A277-6289CCCF7217}" type="datetime1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2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33C0-36C0-4530-A9D7-C166F072E90E}" type="datetime1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1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B1C9-B979-42DF-A7D3-1B0E1F81B03A}" type="datetime1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23DE-CDB3-4A0E-B17E-E8D3AD562C87}" type="datetime1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1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785A-FFF3-424C-8776-33AC01FBAB1F}" type="datetime1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7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B9E5-7C9C-41B5-AAB7-F1E97CC29D39}" type="datetime1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4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718-0A10-4FE7-9693-BE04D18BFC12}" type="datetime1">
              <a:rPr lang="en-US" smtClean="0"/>
              <a:t>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2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C50F-A77B-4A27-AABF-D475CA94C388}" type="datetime1">
              <a:rPr lang="en-US" smtClean="0"/>
              <a:t>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F33E-F32C-46D4-A2D6-694FCC249290}" type="datetime1">
              <a:rPr lang="en-US" smtClean="0"/>
              <a:t>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7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F00C-5B4D-43F0-8CE2-723731F26FEB}" type="datetime1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A7A0-C4B0-4F15-BD2D-D7401DB6AD41}" type="datetime1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9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A9FBF-F3FE-4A5A-B644-DCDEDB098AA5}" type="datetime1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53220-5E90-44A7-933F-E91BAAA8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5" Type="http://schemas.openxmlformats.org/officeDocument/2006/relationships/image" Target="../media/image6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Lecture 8: Regression 2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Jibo</a:t>
            </a:r>
            <a:r>
              <a:rPr lang="zh-Han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He,</a:t>
            </a:r>
            <a:r>
              <a:rPr lang="zh-Han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Ph.D.</a:t>
            </a:r>
          </a:p>
          <a:p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Associate</a:t>
            </a:r>
            <a:r>
              <a:rPr lang="zh-Han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Professor</a:t>
            </a:r>
          </a:p>
          <a:p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Wichita</a:t>
            </a:r>
            <a:r>
              <a:rPr lang="zh-Han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State</a:t>
            </a:r>
            <a:r>
              <a:rPr lang="zh-Han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800" dirty="0">
                <a:solidFill>
                  <a:srgbClr val="898989"/>
                </a:solidFill>
                <a:latin typeface="Garamond" pitchFamily="18" charset="0"/>
              </a:rPr>
              <a:t>University</a:t>
            </a:r>
          </a:p>
          <a:p>
            <a:r>
              <a:rPr lang="en-US" altLang="zh-Hans" sz="2800">
                <a:solidFill>
                  <a:srgbClr val="898989"/>
                </a:solidFill>
                <a:latin typeface="Garamond" pitchFamily="18" charset="0"/>
              </a:rPr>
              <a:t>jibo.he@Wichita.edu</a:t>
            </a:r>
            <a:endParaRPr lang="en-US" altLang="zh-CN" sz="2000" dirty="0">
              <a:solidFill>
                <a:srgbClr val="898989"/>
              </a:solidFill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6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99"/>
                </a:solidFill>
                <a:latin typeface="Garamond" pitchFamily="18" charset="0"/>
              </a:rPr>
              <a:t>Evaluating the Quality of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>
                    <a:latin typeface="Palatino Linotype" pitchFamily="18" charset="0"/>
                  </a:rPr>
                  <a:t>Because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800" dirty="0">
                    <a:latin typeface="Palatino Linotype" pitchFamily="18" charset="0"/>
                  </a:rPr>
                  <a:t> is only the predicted value of </a:t>
                </a:r>
                <a:r>
                  <a:rPr lang="en-US" sz="2800" i="1" dirty="0">
                    <a:latin typeface="Palatino Linotype" pitchFamily="18" charset="0"/>
                  </a:rPr>
                  <a:t>Y </a:t>
                </a:r>
                <a:r>
                  <a:rPr lang="en-US" sz="2800" dirty="0">
                    <a:latin typeface="Palatino Linotype" pitchFamily="18" charset="0"/>
                  </a:rPr>
                  <a:t>for a given </a:t>
                </a:r>
                <a:r>
                  <a:rPr lang="en-US" sz="2800" i="1" dirty="0">
                    <a:latin typeface="Palatino Linotype" pitchFamily="18" charset="0"/>
                  </a:rPr>
                  <a:t>X</a:t>
                </a:r>
                <a:r>
                  <a:rPr lang="en-US" sz="2800" dirty="0">
                    <a:latin typeface="Palatino Linotype" pitchFamily="18" charset="0"/>
                  </a:rPr>
                  <a:t>, we need to quantify how well we predict </a:t>
                </a:r>
                <a:r>
                  <a:rPr lang="en-US" sz="2800" i="1" dirty="0">
                    <a:latin typeface="Palatino Linotype" pitchFamily="18" charset="0"/>
                  </a:rPr>
                  <a:t>Y</a:t>
                </a:r>
                <a:r>
                  <a:rPr lang="en-US" sz="2800" dirty="0">
                    <a:latin typeface="Palatino Linotype" pitchFamily="18" charset="0"/>
                  </a:rPr>
                  <a:t> from </a:t>
                </a:r>
                <a:r>
                  <a:rPr lang="en-US" sz="2800" i="1" dirty="0">
                    <a:latin typeface="Palatino Linotype" pitchFamily="18" charset="0"/>
                  </a:rPr>
                  <a:t>X</a:t>
                </a:r>
                <a:r>
                  <a:rPr lang="en-US" sz="2800" dirty="0">
                    <a:latin typeface="Palatino Linotype" pitchFamily="18" charset="0"/>
                  </a:rPr>
                  <a:t>---that is, how close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800" dirty="0">
                    <a:latin typeface="Palatino Linotype" pitchFamily="18" charset="0"/>
                  </a:rPr>
                  <a:t>  is to </a:t>
                </a:r>
                <a:r>
                  <a:rPr lang="en-US" sz="2800" i="1" dirty="0">
                    <a:latin typeface="Palatino Linotype" pitchFamily="18" charset="0"/>
                  </a:rPr>
                  <a:t>Y</a:t>
                </a:r>
                <a:r>
                  <a:rPr lang="en-US" sz="2800" dirty="0">
                    <a:latin typeface="Palatino Linotype" pitchFamily="18" charset="0"/>
                  </a:rPr>
                  <a:t>. We can quantify in terms of an “error in prediction” measure.</a:t>
                </a:r>
              </a:p>
              <a:p>
                <a:endParaRPr lang="en-US" sz="2800" dirty="0">
                  <a:latin typeface="Palatino Linotype" pitchFamily="18" charset="0"/>
                </a:endParaRPr>
              </a:p>
              <a:p>
                <a:endParaRPr lang="en-US" sz="2800" dirty="0">
                  <a:latin typeface="Palatino Linotype" pitchFamily="18" charset="0"/>
                </a:endParaRPr>
              </a:p>
              <a:p>
                <a:endParaRPr lang="en-US" altLang="zh-CN" sz="2800" dirty="0">
                  <a:solidFill>
                    <a:schemeClr val="tx2"/>
                  </a:solidFill>
                  <a:latin typeface="Palatino Linotype" pitchFamily="18" charset="0"/>
                  <a:ea typeface="宋体" pitchFamily="2" charset="-122"/>
                </a:endParaRPr>
              </a:p>
              <a:p>
                <a:r>
                  <a:rPr lang="en-US" altLang="zh-CN" sz="2800" dirty="0">
                    <a:solidFill>
                      <a:srgbClr val="FF0000"/>
                    </a:solidFill>
                    <a:latin typeface="Palatino Linotype" pitchFamily="18" charset="0"/>
                    <a:ea typeface="宋体" pitchFamily="2" charset="-122"/>
                  </a:rPr>
                  <a:t>Standard error of estimate </a:t>
                </a:r>
                <a:r>
                  <a:rPr lang="en-US" altLang="zh-CN" sz="2800" dirty="0">
                    <a:latin typeface="Palatino Linotype" pitchFamily="18" charset="0"/>
                    <a:ea typeface="宋体" pitchFamily="2" charset="-122"/>
                  </a:rPr>
                  <a:t>of Y on X is </a:t>
                </a:r>
                <a:endParaRPr lang="en-US" sz="2800" dirty="0">
                  <a:latin typeface="Palatino Linotype" pitchFamily="18" charset="0"/>
                </a:endParaRPr>
              </a:p>
              <a:p>
                <a:endParaRPr lang="en-US" sz="2800" dirty="0"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15154520"/>
              </p:ext>
            </p:extLst>
          </p:nvPr>
        </p:nvGraphicFramePr>
        <p:xfrm>
          <a:off x="2262188" y="3962400"/>
          <a:ext cx="393223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Equation" r:id="rId4" imgW="1663560" imgH="444240" progId="Equation.DSMT4">
                  <p:embed/>
                </p:oleObj>
              </mc:Choice>
              <mc:Fallback>
                <p:oleObj name="Equation" r:id="rId4" imgW="1663560" imgH="4442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3962400"/>
                        <a:ext cx="3932237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934200" y="5257800"/>
                <a:ext cx="8382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</a:rPr>
                            <m:t>𝑌</m:t>
                          </m:r>
                          <m:r>
                            <a:rPr lang="en-US" sz="3600">
                              <a:latin typeface="Cambria Math"/>
                            </a:rPr>
                            <m:t>·</m:t>
                          </m:r>
                          <m:r>
                            <a:rPr lang="en-US" sz="3600" i="1">
                              <a:latin typeface="Cambria Math"/>
                            </a:rPr>
                            <m:t>𝑋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257800"/>
                <a:ext cx="838200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</a:rPr>
              <a:t>Regression Conceptualized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Palatino Linotype" pitchFamily="18" charset="0"/>
              </a:rPr>
              <a:t>We could conceptualize each point as the following</a:t>
            </a:r>
          </a:p>
          <a:p>
            <a:endParaRPr lang="en-US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We have three different variability </a:t>
            </a:r>
          </a:p>
          <a:p>
            <a:pPr lvl="1"/>
            <a:r>
              <a:rPr lang="en-US" dirty="0">
                <a:latin typeface="Palatino Linotype" pitchFamily="18" charset="0"/>
              </a:rPr>
              <a:t>           : Total variability</a:t>
            </a:r>
          </a:p>
          <a:p>
            <a:pPr lvl="1"/>
            <a:r>
              <a:rPr lang="en-US" dirty="0">
                <a:latin typeface="Palatino Linotype" pitchFamily="18" charset="0"/>
              </a:rPr>
              <a:t>           :  Variability accounted for by the regression line (variability due to X)</a:t>
            </a:r>
          </a:p>
          <a:p>
            <a:pPr lvl="1"/>
            <a:r>
              <a:rPr lang="en-US" dirty="0">
                <a:latin typeface="Palatino Linotype" pitchFamily="18" charset="0"/>
              </a:rPr>
              <a:t>              : error (residual) </a:t>
            </a:r>
          </a:p>
          <a:p>
            <a:r>
              <a:rPr lang="en-US" dirty="0">
                <a:solidFill>
                  <a:schemeClr val="bg1"/>
                </a:solidFill>
                <a:latin typeface="Palatino Linotype" pitchFamily="18" charset="0"/>
              </a:rPr>
              <a:t>Is the regression line better than the mean? Is the error small?</a:t>
            </a: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499722"/>
              </p:ext>
            </p:extLst>
          </p:nvPr>
        </p:nvGraphicFramePr>
        <p:xfrm>
          <a:off x="2743200" y="2209800"/>
          <a:ext cx="447119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5" name="Equation" r:id="rId4" imgW="1638000" imgH="228600" progId="Equation.DSMT4">
                  <p:embed/>
                </p:oleObj>
              </mc:Choice>
              <mc:Fallback>
                <p:oleObj name="Equation" r:id="rId4" imgW="1638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3200" y="2209800"/>
                        <a:ext cx="4471190" cy="62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164387"/>
              </p:ext>
            </p:extLst>
          </p:nvPr>
        </p:nvGraphicFramePr>
        <p:xfrm>
          <a:off x="1219200" y="3505200"/>
          <a:ext cx="990601" cy="44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6" name="Equation" r:id="rId6" imgW="507960" imgH="228600" progId="Equation.DSMT4">
                  <p:embed/>
                </p:oleObj>
              </mc:Choice>
              <mc:Fallback>
                <p:oleObj name="Equation" r:id="rId6" imgW="507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9200" y="3505200"/>
                        <a:ext cx="990601" cy="44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030269"/>
              </p:ext>
            </p:extLst>
          </p:nvPr>
        </p:nvGraphicFramePr>
        <p:xfrm>
          <a:off x="1219200" y="3962400"/>
          <a:ext cx="990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7" name="Equation" r:id="rId8" imgW="507960" imgH="228600" progId="Equation.DSMT4">
                  <p:embed/>
                </p:oleObj>
              </mc:Choice>
              <mc:Fallback>
                <p:oleObj name="Equation" r:id="rId8" imgW="507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62400"/>
                        <a:ext cx="990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415062"/>
              </p:ext>
            </p:extLst>
          </p:nvPr>
        </p:nvGraphicFramePr>
        <p:xfrm>
          <a:off x="1295400" y="4724400"/>
          <a:ext cx="10398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8" name="Equation" r:id="rId10" imgW="533160" imgH="228600" progId="Equation.DSMT4">
                  <p:embed/>
                </p:oleObj>
              </mc:Choice>
              <mc:Fallback>
                <p:oleObj name="Equation" r:id="rId10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103981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175039"/>
              </p:ext>
            </p:extLst>
          </p:nvPr>
        </p:nvGraphicFramePr>
        <p:xfrm>
          <a:off x="1524000" y="5410200"/>
          <a:ext cx="4724400" cy="524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9" name="Equation" r:id="rId12" imgW="2514600" imgH="279360" progId="Equation.DSMT4">
                  <p:embed/>
                </p:oleObj>
              </mc:Choice>
              <mc:Fallback>
                <p:oleObj name="Equation" r:id="rId12" imgW="2514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24000" y="5410200"/>
                        <a:ext cx="4724400" cy="524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380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683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33363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5274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8724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33363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0836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8765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33363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3268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</a:rPr>
              <a:t>Regression and Correlation</a:t>
            </a: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90841639"/>
              </p:ext>
            </p:extLst>
          </p:nvPr>
        </p:nvGraphicFramePr>
        <p:xfrm>
          <a:off x="914400" y="2057400"/>
          <a:ext cx="4648200" cy="1596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7" name="Equation" r:id="rId3" imgW="2514600" imgH="863280" progId="Equation.DSMT4">
                  <p:embed/>
                </p:oleObj>
              </mc:Choice>
              <mc:Fallback>
                <p:oleObj name="Equation" r:id="rId3" imgW="2514600" imgH="8632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4648200" cy="1596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713428"/>
              </p:ext>
            </p:extLst>
          </p:nvPr>
        </p:nvGraphicFramePr>
        <p:xfrm>
          <a:off x="914400" y="1371600"/>
          <a:ext cx="4114800" cy="56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8" name="Equation" r:id="rId5" imgW="1676160" imgH="228600" progId="Equation.DSMT4">
                  <p:embed/>
                </p:oleObj>
              </mc:Choice>
              <mc:Fallback>
                <p:oleObj name="Equation" r:id="rId5" imgW="167616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4114800" cy="561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9655" y="3893949"/>
            <a:ext cx="8382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The square of Pearson Correlation Coefficient = r</a:t>
            </a:r>
            <a:r>
              <a:rPr lang="en-US" altLang="zh-CN" sz="2400" baseline="30000" dirty="0">
                <a:latin typeface="Palatino Linotype" pitchFamily="18" charset="0"/>
                <a:ea typeface="宋体" pitchFamily="2" charset="-122"/>
              </a:rPr>
              <a:t>2</a:t>
            </a:r>
            <a:r>
              <a:rPr lang="en-US" altLang="zh-CN" sz="2400" baseline="-25000" dirty="0">
                <a:latin typeface="Palatino Linotype" pitchFamily="18" charset="0"/>
                <a:ea typeface="宋体" pitchFamily="2" charset="-122"/>
              </a:rPr>
              <a:t>xy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  (called </a:t>
            </a:r>
            <a:r>
              <a:rPr lang="en-US" altLang="zh-CN" sz="2400" dirty="0">
                <a:solidFill>
                  <a:srgbClr val="FF0000"/>
                </a:solidFill>
                <a:latin typeface="Palatino Linotype" pitchFamily="18" charset="0"/>
                <a:ea typeface="宋体" pitchFamily="2" charset="-122"/>
              </a:rPr>
              <a:t>coefficient of determination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); this is interpreted as the </a:t>
            </a:r>
            <a:r>
              <a:rPr lang="en-US" altLang="zh-CN" sz="2400" dirty="0">
                <a:solidFill>
                  <a:srgbClr val="FF0000"/>
                </a:solidFill>
                <a:latin typeface="Palatino Linotype" pitchFamily="18" charset="0"/>
                <a:ea typeface="宋体" pitchFamily="2" charset="-122"/>
              </a:rPr>
              <a:t>proportion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 of variance in Y which can be explained or accounted for by the predictor X.</a:t>
            </a:r>
          </a:p>
          <a:p>
            <a:pPr marL="285750" indent="-285750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Since  </a:t>
            </a:r>
            <a:r>
              <a:rPr lang="en-US" altLang="zh-CN" sz="2400" dirty="0" err="1">
                <a:latin typeface="Palatino Linotype" pitchFamily="18" charset="0"/>
                <a:ea typeface="宋体" pitchFamily="2" charset="-122"/>
              </a:rPr>
              <a:t>r</a:t>
            </a:r>
            <a:r>
              <a:rPr lang="en-US" altLang="zh-CN" sz="2400" baseline="30000" dirty="0" err="1">
                <a:latin typeface="Palatino Linotype" pitchFamily="18" charset="0"/>
                <a:ea typeface="宋体" pitchFamily="2" charset="-122"/>
              </a:rPr>
              <a:t>2</a:t>
            </a:r>
            <a:r>
              <a:rPr lang="en-US" altLang="zh-CN" sz="2400" baseline="-25000" dirty="0" err="1">
                <a:latin typeface="Palatino Linotype" pitchFamily="18" charset="0"/>
                <a:ea typeface="宋体" pitchFamily="2" charset="-122"/>
              </a:rPr>
              <a:t>xy</a:t>
            </a:r>
            <a:r>
              <a:rPr lang="en-US" altLang="zh-CN" sz="2400" baseline="-25000" dirty="0"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is a proportion, values near 1.0 indicate good ability to predict Y</a:t>
            </a:r>
          </a:p>
          <a:p>
            <a:pPr marL="285750" indent="-285750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Palatino Linotype" pitchFamily="18" charset="0"/>
                <a:ea typeface="宋体" pitchFamily="2" charset="-122"/>
              </a:rPr>
              <a:t>r</a:t>
            </a:r>
            <a:r>
              <a:rPr lang="en-US" altLang="zh-CN" sz="2400" baseline="30000" dirty="0" err="1">
                <a:latin typeface="Palatino Linotype" pitchFamily="18" charset="0"/>
                <a:ea typeface="宋体" pitchFamily="2" charset="-122"/>
              </a:rPr>
              <a:t>2</a:t>
            </a:r>
            <a:r>
              <a:rPr lang="en-US" altLang="zh-CN" sz="2400" baseline="-25000" dirty="0" err="1">
                <a:latin typeface="Palatino Linotype" pitchFamily="18" charset="0"/>
                <a:ea typeface="宋体" pitchFamily="2" charset="-122"/>
              </a:rPr>
              <a:t>xy</a:t>
            </a:r>
            <a:r>
              <a:rPr lang="en-US" altLang="zh-CN" sz="2400" baseline="-25000" dirty="0"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is a relative index of the quality of prediction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72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4400" dirty="0">
                <a:solidFill>
                  <a:srgbClr val="000099"/>
                </a:solidFill>
                <a:latin typeface="Palatino Linotype" pitchFamily="18" charset="0"/>
                <a:ea typeface="+mj-ea"/>
                <a:cs typeface="+mj-cs"/>
              </a:rPr>
              <a:t>Correlation and Regression</a:t>
            </a: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309583"/>
              </p:ext>
            </p:extLst>
          </p:nvPr>
        </p:nvGraphicFramePr>
        <p:xfrm>
          <a:off x="2286000" y="2449513"/>
          <a:ext cx="27876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Equation" r:id="rId4" imgW="1002960" imgH="241200" progId="Equation.DSMT4">
                  <p:embed/>
                </p:oleObj>
              </mc:Choice>
              <mc:Fallback>
                <p:oleObj name="Equation" r:id="rId4" imgW="1002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449513"/>
                        <a:ext cx="27876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5800" y="1738012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itchFamily="18" charset="0"/>
              </a:rPr>
              <a:t>Another important conclusion!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8839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66800"/>
            <a:ext cx="8534400" cy="5334000"/>
          </a:xfrm>
        </p:spPr>
        <p:txBody>
          <a:bodyPr/>
          <a:lstStyle/>
          <a:p>
            <a:pPr marL="109538" indent="0">
              <a:buNone/>
            </a:pPr>
            <a:endParaRPr lang="en-US" altLang="zh-CN" sz="1100" dirty="0">
              <a:solidFill>
                <a:schemeClr val="tx2"/>
              </a:solidFill>
              <a:latin typeface="Bookman Old Style" pitchFamily="18" charset="0"/>
              <a:ea typeface="宋体" pitchFamily="2" charset="-122"/>
            </a:endParaRPr>
          </a:p>
          <a:p>
            <a:pPr marL="623888" indent="-514350"/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If two variables are </a:t>
            </a:r>
            <a:r>
              <a:rPr lang="en-US" altLang="zh-CN" sz="2800" dirty="0">
                <a:solidFill>
                  <a:srgbClr val="DB4931"/>
                </a:solidFill>
                <a:latin typeface="Palatino Linotype" pitchFamily="18" charset="0"/>
                <a:ea typeface="宋体" pitchFamily="2" charset="-122"/>
              </a:rPr>
              <a:t>strongly correlated</a:t>
            </a:r>
            <a:r>
              <a:rPr lang="en-US" altLang="zh-CN" sz="28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– either positively correlated “or” negatively correlated, then their </a:t>
            </a:r>
            <a:r>
              <a:rPr lang="en-US" altLang="zh-CN" sz="2800" dirty="0">
                <a:solidFill>
                  <a:srgbClr val="DB4931"/>
                </a:solidFill>
                <a:latin typeface="Palatino Linotype" pitchFamily="18" charset="0"/>
                <a:ea typeface="宋体" pitchFamily="2" charset="-122"/>
              </a:rPr>
              <a:t>regression equation will be reliable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. In other words, </a:t>
            </a:r>
            <a:r>
              <a:rPr lang="en-US" altLang="zh-CN" sz="2800" i="1" dirty="0">
                <a:latin typeface="Palatino Linotype" pitchFamily="18" charset="0"/>
                <a:ea typeface="宋体" pitchFamily="2" charset="-122"/>
              </a:rPr>
              <a:t>if r² is larger, the regression equation is more reliable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.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4400" dirty="0">
                <a:solidFill>
                  <a:srgbClr val="000099"/>
                </a:solidFill>
                <a:latin typeface="Palatino Linotype" pitchFamily="18" charset="0"/>
                <a:ea typeface="+mj-ea"/>
                <a:cs typeface="+mj-cs"/>
              </a:rPr>
              <a:t>Coefficient of Determination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14"/>
          <p:cNvGraphicFramePr>
            <a:graphicFrameLocks noChangeAspect="1"/>
          </p:cNvGraphicFramePr>
          <p:nvPr/>
        </p:nvGraphicFramePr>
        <p:xfrm>
          <a:off x="1143000" y="3962400"/>
          <a:ext cx="7086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Bitmap Image" r:id="rId4" imgW="5619048" imgH="1305107" progId="Paint.Picture">
                  <p:embed/>
                </p:oleObj>
              </mc:Choice>
              <mc:Fallback>
                <p:oleObj name="Bitmap Image" r:id="rId4" imgW="5619048" imgH="130510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62400"/>
                        <a:ext cx="70866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7433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14325" y="1676400"/>
                <a:ext cx="8534400" cy="4800600"/>
              </a:xfrm>
            </p:spPr>
            <p:txBody>
              <a:bodyPr>
                <a:normAutofit/>
              </a:bodyPr>
              <a:lstStyle/>
              <a:p>
                <a:pPr marL="623888" indent="-514350">
                  <a:lnSpc>
                    <a:spcPct val="80000"/>
                  </a:lnSpc>
                </a:pPr>
                <a:r>
                  <a:rPr lang="en-US" altLang="zh-CN" sz="2800" dirty="0">
                    <a:solidFill>
                      <a:srgbClr val="C00000"/>
                    </a:solidFill>
                    <a:latin typeface="Palatino Linotype" pitchFamily="18" charset="0"/>
                    <a:ea typeface="宋体" pitchFamily="2" charset="-122"/>
                  </a:rPr>
                  <a:t>Interpretation of : </a:t>
                </a:r>
                <a:r>
                  <a:rPr lang="en-US" altLang="zh-CN" sz="2800" dirty="0" err="1">
                    <a:solidFill>
                      <a:srgbClr val="C00000"/>
                    </a:solidFill>
                    <a:latin typeface="Palatino Linotype" pitchFamily="18" charset="0"/>
                    <a:ea typeface="宋体" pitchFamily="2" charset="-122"/>
                  </a:rPr>
                  <a:t>S</a:t>
                </a:r>
                <a:r>
                  <a:rPr lang="en-US" altLang="zh-CN" sz="2800" baseline="-25000" dirty="0" err="1">
                    <a:solidFill>
                      <a:srgbClr val="C00000"/>
                    </a:solidFill>
                    <a:latin typeface="Palatino Linotype" pitchFamily="18" charset="0"/>
                    <a:ea typeface="宋体" pitchFamily="2" charset="-122"/>
                  </a:rPr>
                  <a:t>Y.X</a:t>
                </a:r>
                <a:endParaRPr lang="en-US" altLang="zh-CN" sz="2800" baseline="-25000" dirty="0">
                  <a:solidFill>
                    <a:srgbClr val="C00000"/>
                  </a:solidFill>
                  <a:latin typeface="Palatino Linotype" pitchFamily="18" charset="0"/>
                  <a:ea typeface="宋体" pitchFamily="2" charset="-122"/>
                </a:endParaRPr>
              </a:p>
              <a:p>
                <a:pPr marL="895350" lvl="1" indent="-438150">
                  <a:lnSpc>
                    <a:spcPct val="80000"/>
                  </a:lnSpc>
                </a:pPr>
                <a:r>
                  <a:rPr lang="en-US" altLang="zh-CN" sz="2800" dirty="0">
                    <a:latin typeface="Palatino Linotype" pitchFamily="18" charset="0"/>
                    <a:ea typeface="宋体" pitchFamily="2" charset="-122"/>
                  </a:rPr>
                  <a:t>An </a:t>
                </a:r>
                <a:r>
                  <a:rPr lang="en-US" altLang="zh-CN" sz="2800" u="sng" dirty="0">
                    <a:latin typeface="Palatino Linotype" pitchFamily="18" charset="0"/>
                    <a:ea typeface="宋体" pitchFamily="2" charset="-122"/>
                  </a:rPr>
                  <a:t>index </a:t>
                </a:r>
                <a:r>
                  <a:rPr lang="en-US" altLang="zh-CN" sz="2800" dirty="0">
                    <a:latin typeface="Palatino Linotype" pitchFamily="18" charset="0"/>
                    <a:ea typeface="宋体" pitchFamily="2" charset="-122"/>
                  </a:rPr>
                  <a:t>of the error of prediction</a:t>
                </a:r>
              </a:p>
              <a:p>
                <a:pPr marL="895350" lvl="1" indent="-438150">
                  <a:lnSpc>
                    <a:spcPct val="80000"/>
                  </a:lnSpc>
                </a:pPr>
                <a:endParaRPr lang="en-US" altLang="zh-CN" sz="2800" dirty="0">
                  <a:latin typeface="Palatino Linotype" pitchFamily="18" charset="0"/>
                  <a:ea typeface="宋体" pitchFamily="2" charset="-122"/>
                </a:endParaRPr>
              </a:p>
              <a:p>
                <a:pPr marL="623888" indent="-514350">
                  <a:lnSpc>
                    <a:spcPct val="80000"/>
                  </a:lnSpc>
                  <a:buFont typeface="Wingdings 3" pitchFamily="18" charset="2"/>
                  <a:buNone/>
                </a:pPr>
                <a:r>
                  <a:rPr lang="en-US" altLang="zh-CN" sz="2800" dirty="0">
                    <a:latin typeface="Palatino Linotype" pitchFamily="18" charset="0"/>
                    <a:ea typeface="宋体" pitchFamily="2" charset="-122"/>
                  </a:rPr>
                  <a:t>Recall that the least squares criterion is to find </a:t>
                </a:r>
              </a:p>
              <a:p>
                <a:pPr marL="623888" indent="-514350">
                  <a:lnSpc>
                    <a:spcPct val="80000"/>
                  </a:lnSpc>
                  <a:buFont typeface="Wingdings 3" pitchFamily="18" charset="2"/>
                  <a:buNone/>
                </a:pPr>
                <a:r>
                  <a:rPr lang="en-US" altLang="zh-CN" sz="2800" dirty="0">
                    <a:latin typeface="Palatino Linotype" pitchFamily="18" charset="0"/>
                    <a:ea typeface="宋体" pitchFamily="2" charset="-122"/>
                  </a:rPr>
                  <a:t>values for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宋体" pitchFamily="2" charset="-122"/>
                      </a:rPr>
                      <m:t>𝑎</m:t>
                    </m:r>
                    <m:r>
                      <a:rPr lang="en-US" altLang="zh-CN" sz="2800" b="0" i="1" smtClean="0">
                        <a:latin typeface="Cambria Math"/>
                        <a:ea typeface="宋体" pitchFamily="2" charset="-122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Palatino Linotype" pitchFamily="18" charset="0"/>
                    <a:ea typeface="宋体" pitchFamily="2" charset="-12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/>
                        <a:ea typeface="宋体" pitchFamily="2" charset="-122"/>
                      </a:rPr>
                      <m:t>𝑏</m:t>
                    </m:r>
                  </m:oMath>
                </a14:m>
                <a:r>
                  <a:rPr lang="en-US" altLang="zh-CN" sz="2800" dirty="0">
                    <a:latin typeface="Palatino Linotype" pitchFamily="18" charset="0"/>
                    <a:ea typeface="宋体" pitchFamily="2" charset="-122"/>
                  </a:rPr>
                  <a:t> which minimize: </a:t>
                </a:r>
              </a:p>
              <a:p>
                <a:pPr marL="623888" indent="-514350">
                  <a:lnSpc>
                    <a:spcPct val="80000"/>
                  </a:lnSpc>
                  <a:buFont typeface="Wingdings 3" pitchFamily="18" charset="2"/>
                  <a:buNone/>
                </a:pPr>
                <a:endParaRPr lang="en-US" altLang="zh-CN" sz="2000" dirty="0">
                  <a:latin typeface="Palatino Linotype" pitchFamily="18" charset="0"/>
                  <a:ea typeface="宋体" pitchFamily="2" charset="-122"/>
                </a:endParaRPr>
              </a:p>
              <a:p>
                <a:pPr marL="623888" indent="-514350">
                  <a:spcBef>
                    <a:spcPct val="0"/>
                  </a:spcBef>
                  <a:buFont typeface="Wingdings 3" pitchFamily="18" charset="2"/>
                  <a:buNone/>
                </a:pPr>
                <a:r>
                  <a:rPr lang="en-US" altLang="zh-CN" sz="2800" dirty="0">
                    <a:latin typeface="Palatino Linotype" pitchFamily="18" charset="0"/>
                    <a:ea typeface="宋体" pitchFamily="2" charset="-122"/>
                  </a:rPr>
                  <a:t>So the Least Square solution also minimizes </a:t>
                </a:r>
                <a:r>
                  <a:rPr lang="en-US" altLang="zh-CN" sz="2800" dirty="0" err="1">
                    <a:latin typeface="Palatino Linotype" pitchFamily="18" charset="0"/>
                    <a:ea typeface="宋体" pitchFamily="2" charset="-122"/>
                  </a:rPr>
                  <a:t>S</a:t>
                </a:r>
                <a:r>
                  <a:rPr lang="en-US" altLang="zh-CN" sz="2800" baseline="-25000" dirty="0" err="1">
                    <a:latin typeface="Palatino Linotype" pitchFamily="18" charset="0"/>
                    <a:ea typeface="宋体" pitchFamily="2" charset="-122"/>
                  </a:rPr>
                  <a:t>Y.X</a:t>
                </a:r>
                <a:endParaRPr lang="en-US" altLang="zh-CN" sz="2800" baseline="-25000" dirty="0">
                  <a:latin typeface="Palatino Linotype" pitchFamily="18" charset="0"/>
                  <a:ea typeface="宋体" pitchFamily="2" charset="-122"/>
                </a:endParaRPr>
              </a:p>
              <a:p>
                <a:pPr marL="623888" indent="-514350">
                  <a:spcBef>
                    <a:spcPct val="0"/>
                  </a:spcBef>
                  <a:buNone/>
                </a:pPr>
                <a:r>
                  <a:rPr lang="en-US" altLang="zh-CN" sz="2800" dirty="0" err="1">
                    <a:latin typeface="Palatino Linotype" pitchFamily="18" charset="0"/>
                    <a:ea typeface="宋体" pitchFamily="2" charset="-122"/>
                  </a:rPr>
                  <a:t>S</a:t>
                </a:r>
                <a:r>
                  <a:rPr lang="en-US" altLang="zh-CN" sz="2800" baseline="-25000" dirty="0" err="1">
                    <a:latin typeface="Palatino Linotype" pitchFamily="18" charset="0"/>
                    <a:ea typeface="宋体" pitchFamily="2" charset="-122"/>
                  </a:rPr>
                  <a:t>Y.X</a:t>
                </a:r>
                <a:r>
                  <a:rPr lang="en-US" altLang="zh-CN" sz="2800" baseline="-25000" dirty="0">
                    <a:latin typeface="Palatino Linotype" pitchFamily="18" charset="0"/>
                    <a:ea typeface="宋体" pitchFamily="2" charset="-122"/>
                  </a:rPr>
                  <a:t> </a:t>
                </a:r>
                <a:r>
                  <a:rPr lang="en-US" altLang="zh-CN" sz="2800" dirty="0">
                    <a:latin typeface="Palatino Linotype" pitchFamily="18" charset="0"/>
                    <a:ea typeface="宋体" pitchFamily="2" charset="-122"/>
                  </a:rPr>
                  <a:t> ranges from 0 (perfect X and Y correlation) to </a:t>
                </a:r>
                <a:r>
                  <a:rPr lang="en-US" altLang="zh-CN" sz="2800" dirty="0" err="1">
                    <a:latin typeface="Palatino Linotype" pitchFamily="18" charset="0"/>
                    <a:ea typeface="宋体" pitchFamily="2" charset="-122"/>
                  </a:rPr>
                  <a:t>S</a:t>
                </a:r>
                <a:r>
                  <a:rPr lang="en-US" altLang="zh-CN" sz="1600" dirty="0" err="1">
                    <a:latin typeface="Palatino Linotype" pitchFamily="18" charset="0"/>
                    <a:ea typeface="宋体" pitchFamily="2" charset="-122"/>
                  </a:rPr>
                  <a:t>Y</a:t>
                </a:r>
                <a:r>
                  <a:rPr lang="en-US" altLang="zh-CN" sz="2800" dirty="0">
                    <a:latin typeface="Palatino Linotype" pitchFamily="18" charset="0"/>
                    <a:ea typeface="宋体" pitchFamily="2" charset="-122"/>
                  </a:rPr>
                  <a:t> (no correlation)</a:t>
                </a:r>
              </a:p>
              <a:p>
                <a:pPr marL="623888" indent="-514350">
                  <a:spcBef>
                    <a:spcPct val="0"/>
                  </a:spcBef>
                  <a:buFont typeface="Wingdings 3" pitchFamily="18" charset="2"/>
                  <a:buNone/>
                </a:pPr>
                <a:endParaRPr lang="en-US" altLang="zh-CN" sz="2800" baseline="-25000" dirty="0">
                  <a:latin typeface="Palatino Linotype" pitchFamily="18" charset="0"/>
                  <a:ea typeface="宋体" pitchFamily="2" charset="-122"/>
                </a:endParaRPr>
              </a:p>
              <a:p>
                <a:pPr marL="623888" indent="-514350">
                  <a:lnSpc>
                    <a:spcPct val="80000"/>
                  </a:lnSpc>
                  <a:buFont typeface="Wingdings 3" pitchFamily="18" charset="2"/>
                  <a:buNone/>
                </a:pPr>
                <a:r>
                  <a:rPr lang="en-US" altLang="zh-CN" sz="2300" dirty="0">
                    <a:latin typeface="Palatino Linotype" pitchFamily="18" charset="0"/>
                    <a:ea typeface="宋体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14325" y="1676400"/>
                <a:ext cx="8534400" cy="4800600"/>
              </a:xfrm>
              <a:blipFill rotWithShape="1">
                <a:blip r:embed="rId4"/>
                <a:stretch>
                  <a:fillRect l="-214" t="-2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4400" dirty="0">
                <a:solidFill>
                  <a:srgbClr val="000099"/>
                </a:solidFill>
                <a:latin typeface="Palatino Linotype" pitchFamily="18" charset="0"/>
                <a:ea typeface="+mj-ea"/>
                <a:cs typeface="+mj-cs"/>
              </a:rPr>
              <a:t>Standard Error of Estimate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Palatino Linotype" pitchFamily="18" charset="0"/>
            </a:endParaRP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3096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0" y="29347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0" y="30681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0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0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10252" name="Rectangle 11"/>
          <p:cNvSpPr>
            <a:spLocks noChangeArrowheads="1"/>
          </p:cNvSpPr>
          <p:nvPr/>
        </p:nvSpPr>
        <p:spPr bwMode="auto">
          <a:xfrm>
            <a:off x="0" y="29728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10253" name="Rectangle 16"/>
          <p:cNvSpPr>
            <a:spLocks noChangeArrowheads="1"/>
          </p:cNvSpPr>
          <p:nvPr/>
        </p:nvSpPr>
        <p:spPr bwMode="auto">
          <a:xfrm>
            <a:off x="0" y="31300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10254" name="Rectangle 18"/>
          <p:cNvSpPr>
            <a:spLocks noChangeArrowheads="1"/>
          </p:cNvSpPr>
          <p:nvPr/>
        </p:nvSpPr>
        <p:spPr bwMode="auto">
          <a:xfrm>
            <a:off x="0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570993"/>
              </p:ext>
            </p:extLst>
          </p:nvPr>
        </p:nvGraphicFramePr>
        <p:xfrm>
          <a:off x="6172200" y="3154689"/>
          <a:ext cx="23622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Equation" r:id="rId5" imgW="1143000" imgH="457200" progId="Equation.DSMT4">
                  <p:embed/>
                </p:oleObj>
              </mc:Choice>
              <mc:Fallback>
                <p:oleObj name="Equation" r:id="rId5" imgW="1143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154689"/>
                        <a:ext cx="23622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56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Palatino Linotype" pitchFamily="18" charset="0"/>
              </a:rPr>
              <a:t>Assume you have collected information from customers at a local bookstore. More specifically, for 10 customers, you have the following information on their levels of education and cost on book purchases.</a:t>
            </a:r>
          </a:p>
          <a:p>
            <a:pPr lvl="1"/>
            <a:r>
              <a:rPr lang="en-US" sz="2400" dirty="0">
                <a:latin typeface="Palatino Linotype" pitchFamily="18" charset="0"/>
              </a:rPr>
              <a:t>Mean of X=13, Standard deviation of X=3.46</a:t>
            </a:r>
          </a:p>
          <a:p>
            <a:pPr lvl="1"/>
            <a:r>
              <a:rPr lang="en-US" sz="2400" dirty="0">
                <a:latin typeface="Palatino Linotype" pitchFamily="18" charset="0"/>
              </a:rPr>
              <a:t>Mean of Y=15.7, Standard deviation of Y=15.28</a:t>
            </a:r>
          </a:p>
          <a:p>
            <a:pPr lvl="1"/>
            <a:r>
              <a:rPr lang="en-US" sz="2400" dirty="0">
                <a:latin typeface="Palatino Linotype" pitchFamily="18" charset="0"/>
              </a:rPr>
              <a:t>Sum of the cross products (Z</a:t>
            </a:r>
            <a:r>
              <a:rPr lang="en-US" sz="2400" baseline="-25000" dirty="0">
                <a:latin typeface="Palatino Linotype" pitchFamily="18" charset="0"/>
              </a:rPr>
              <a:t>X</a:t>
            </a:r>
            <a:r>
              <a:rPr lang="en-US" sz="2400" dirty="0">
                <a:latin typeface="Palatino Linotype" pitchFamily="18" charset="0"/>
              </a:rPr>
              <a:t> *Z</a:t>
            </a:r>
            <a:r>
              <a:rPr lang="en-US" sz="2400" baseline="-25000" dirty="0">
                <a:latin typeface="Palatino Linotype" pitchFamily="18" charset="0"/>
              </a:rPr>
              <a:t>Y</a:t>
            </a:r>
            <a:r>
              <a:rPr lang="en-US" sz="2400" dirty="0">
                <a:latin typeface="Palatino Linotype" pitchFamily="18" charset="0"/>
              </a:rPr>
              <a:t>) for the 10 cases is 7.49</a:t>
            </a:r>
          </a:p>
          <a:p>
            <a:pPr lvl="1"/>
            <a:r>
              <a:rPr lang="en-US" sz="2400" dirty="0">
                <a:latin typeface="Palatino Linotype" pitchFamily="18" charset="0"/>
              </a:rPr>
              <a:t>Questions	</a:t>
            </a:r>
          </a:p>
          <a:p>
            <a:pPr lvl="2"/>
            <a:r>
              <a:rPr lang="en-US" sz="2000" dirty="0">
                <a:latin typeface="Palatino Linotype" pitchFamily="18" charset="0"/>
              </a:rPr>
              <a:t>Calculate and interpret r.</a:t>
            </a:r>
          </a:p>
          <a:p>
            <a:pPr lvl="2"/>
            <a:r>
              <a:rPr lang="en-US" sz="2000" dirty="0">
                <a:latin typeface="Palatino Linotype" pitchFamily="18" charset="0"/>
              </a:rPr>
              <a:t>Calculate and interpret r</a:t>
            </a:r>
            <a:r>
              <a:rPr lang="en-US" sz="2000" baseline="30000" dirty="0">
                <a:latin typeface="Palatino Linotype" pitchFamily="18" charset="0"/>
              </a:rPr>
              <a:t>2</a:t>
            </a:r>
          </a:p>
          <a:p>
            <a:pPr lvl="2"/>
            <a:r>
              <a:rPr lang="en-US" sz="2000" dirty="0">
                <a:latin typeface="Palatino Linotype" pitchFamily="18" charset="0"/>
              </a:rPr>
              <a:t>Calculate a and b in the regression equation</a:t>
            </a:r>
          </a:p>
          <a:p>
            <a:pPr lvl="2"/>
            <a:r>
              <a:rPr lang="en-US" sz="2000" dirty="0">
                <a:latin typeface="Palatino Linotype" pitchFamily="18" charset="0"/>
              </a:rPr>
              <a:t>Calculate the standard error of the estimate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3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Line 2"/>
          <p:cNvSpPr>
            <a:spLocks noChangeShapeType="1"/>
          </p:cNvSpPr>
          <p:nvPr/>
        </p:nvSpPr>
        <p:spPr bwMode="auto">
          <a:xfrm flipH="1" flipV="1">
            <a:off x="1238250" y="852488"/>
            <a:ext cx="11113" cy="5468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433155" name="Line 3"/>
          <p:cNvSpPr>
            <a:spLocks noChangeShapeType="1"/>
          </p:cNvSpPr>
          <p:nvPr/>
        </p:nvSpPr>
        <p:spPr bwMode="auto">
          <a:xfrm>
            <a:off x="642938" y="5838825"/>
            <a:ext cx="7694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7642477" y="5857875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i="1">
                <a:latin typeface="Palatino Linotype" pitchFamily="18" charset="0"/>
                <a:ea typeface="ＭＳ Ｐゴシック" charset="0"/>
              </a:rPr>
              <a:t>X</a:t>
            </a:r>
          </a:p>
        </p:txBody>
      </p:sp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450394" y="896938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i="1">
                <a:latin typeface="Palatino Linotype" pitchFamily="18" charset="0"/>
                <a:ea typeface="ＭＳ Ｐゴシック" charset="0"/>
              </a:rPr>
              <a:t>Y</a:t>
            </a:r>
          </a:p>
        </p:txBody>
      </p:sp>
      <p:sp>
        <p:nvSpPr>
          <p:cNvPr id="433158" name="Oval 6"/>
          <p:cNvSpPr>
            <a:spLocks noChangeArrowheads="1"/>
          </p:cNvSpPr>
          <p:nvPr/>
        </p:nvSpPr>
        <p:spPr bwMode="auto">
          <a:xfrm>
            <a:off x="2894013" y="3525838"/>
            <a:ext cx="74612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433159" name="Oval 7"/>
          <p:cNvSpPr>
            <a:spLocks noChangeArrowheads="1"/>
          </p:cNvSpPr>
          <p:nvPr/>
        </p:nvSpPr>
        <p:spPr bwMode="auto">
          <a:xfrm>
            <a:off x="1908175" y="4668838"/>
            <a:ext cx="74613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433160" name="Oval 8"/>
          <p:cNvSpPr>
            <a:spLocks noChangeArrowheads="1"/>
          </p:cNvSpPr>
          <p:nvPr/>
        </p:nvSpPr>
        <p:spPr bwMode="auto">
          <a:xfrm>
            <a:off x="2171700" y="3719513"/>
            <a:ext cx="74613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433161" name="Oval 9"/>
          <p:cNvSpPr>
            <a:spLocks noChangeArrowheads="1"/>
          </p:cNvSpPr>
          <p:nvPr/>
        </p:nvSpPr>
        <p:spPr bwMode="auto">
          <a:xfrm>
            <a:off x="3351213" y="3983038"/>
            <a:ext cx="74612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433162" name="Oval 10"/>
          <p:cNvSpPr>
            <a:spLocks noChangeArrowheads="1"/>
          </p:cNvSpPr>
          <p:nvPr/>
        </p:nvSpPr>
        <p:spPr bwMode="auto">
          <a:xfrm>
            <a:off x="5111750" y="3516313"/>
            <a:ext cx="74613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433163" name="Oval 11"/>
          <p:cNvSpPr>
            <a:spLocks noChangeArrowheads="1"/>
          </p:cNvSpPr>
          <p:nvPr/>
        </p:nvSpPr>
        <p:spPr bwMode="auto">
          <a:xfrm>
            <a:off x="3952875" y="4014788"/>
            <a:ext cx="74613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433164" name="Oval 12"/>
          <p:cNvSpPr>
            <a:spLocks noChangeArrowheads="1"/>
          </p:cNvSpPr>
          <p:nvPr/>
        </p:nvSpPr>
        <p:spPr bwMode="auto">
          <a:xfrm>
            <a:off x="2620963" y="5072063"/>
            <a:ext cx="74612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433165" name="Oval 13"/>
          <p:cNvSpPr>
            <a:spLocks noChangeArrowheads="1"/>
          </p:cNvSpPr>
          <p:nvPr/>
        </p:nvSpPr>
        <p:spPr bwMode="auto">
          <a:xfrm>
            <a:off x="4071938" y="3070225"/>
            <a:ext cx="74612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433166" name="Oval 14"/>
          <p:cNvSpPr>
            <a:spLocks noChangeArrowheads="1"/>
          </p:cNvSpPr>
          <p:nvPr/>
        </p:nvSpPr>
        <p:spPr bwMode="auto">
          <a:xfrm>
            <a:off x="5881688" y="4411663"/>
            <a:ext cx="74612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433167" name="Oval 15"/>
          <p:cNvSpPr>
            <a:spLocks noChangeArrowheads="1"/>
          </p:cNvSpPr>
          <p:nvPr/>
        </p:nvSpPr>
        <p:spPr bwMode="auto">
          <a:xfrm>
            <a:off x="5626100" y="2733675"/>
            <a:ext cx="746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433168" name="Line 16"/>
          <p:cNvSpPr>
            <a:spLocks noChangeShapeType="1"/>
          </p:cNvSpPr>
          <p:nvPr/>
        </p:nvSpPr>
        <p:spPr bwMode="auto">
          <a:xfrm flipV="1">
            <a:off x="495300" y="2227263"/>
            <a:ext cx="7756525" cy="29321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433169" name="Text Box 17"/>
          <p:cNvSpPr txBox="1">
            <a:spLocks noChangeArrowheads="1"/>
          </p:cNvSpPr>
          <p:nvPr/>
        </p:nvSpPr>
        <p:spPr bwMode="auto">
          <a:xfrm>
            <a:off x="2357438" y="463550"/>
            <a:ext cx="45480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2800" b="1">
                <a:latin typeface="Palatino Linotype" pitchFamily="18" charset="0"/>
              </a:rPr>
              <a:t>Estimated Regression Line</a:t>
            </a:r>
            <a:endParaRPr lang="en-US" sz="2400">
              <a:latin typeface="Palatino Linotype" pitchFamily="18" charset="0"/>
            </a:endParaRPr>
          </a:p>
        </p:txBody>
      </p:sp>
      <p:sp>
        <p:nvSpPr>
          <p:cNvPr id="433170" name="Line 18"/>
          <p:cNvSpPr>
            <a:spLocks noChangeShapeType="1"/>
          </p:cNvSpPr>
          <p:nvPr/>
        </p:nvSpPr>
        <p:spPr bwMode="auto">
          <a:xfrm flipV="1">
            <a:off x="1954213" y="4602163"/>
            <a:ext cx="0" cy="98425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433171" name="Line 19"/>
          <p:cNvSpPr>
            <a:spLocks noChangeShapeType="1"/>
          </p:cNvSpPr>
          <p:nvPr/>
        </p:nvSpPr>
        <p:spPr bwMode="auto">
          <a:xfrm>
            <a:off x="2227263" y="3773488"/>
            <a:ext cx="0" cy="741362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433172" name="Line 20"/>
          <p:cNvSpPr>
            <a:spLocks noChangeShapeType="1"/>
          </p:cNvSpPr>
          <p:nvPr/>
        </p:nvSpPr>
        <p:spPr bwMode="auto">
          <a:xfrm flipV="1">
            <a:off x="2659063" y="4330700"/>
            <a:ext cx="0" cy="779463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433173" name="Line 21"/>
          <p:cNvSpPr>
            <a:spLocks noChangeShapeType="1"/>
          </p:cNvSpPr>
          <p:nvPr/>
        </p:nvSpPr>
        <p:spPr bwMode="auto">
          <a:xfrm>
            <a:off x="2944813" y="3587750"/>
            <a:ext cx="0" cy="655638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433174" name="Line 22"/>
          <p:cNvSpPr>
            <a:spLocks noChangeShapeType="1"/>
          </p:cNvSpPr>
          <p:nvPr/>
        </p:nvSpPr>
        <p:spPr bwMode="auto">
          <a:xfrm flipH="1">
            <a:off x="4106863" y="3117850"/>
            <a:ext cx="0" cy="655638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433175" name="Line 23"/>
          <p:cNvSpPr>
            <a:spLocks noChangeShapeType="1"/>
          </p:cNvSpPr>
          <p:nvPr/>
        </p:nvSpPr>
        <p:spPr bwMode="auto">
          <a:xfrm flipH="1" flipV="1">
            <a:off x="4008438" y="3835400"/>
            <a:ext cx="0" cy="22225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433176" name="Line 24"/>
          <p:cNvSpPr>
            <a:spLocks noChangeShapeType="1"/>
          </p:cNvSpPr>
          <p:nvPr/>
        </p:nvSpPr>
        <p:spPr bwMode="auto">
          <a:xfrm flipV="1">
            <a:off x="5157788" y="3365500"/>
            <a:ext cx="0" cy="185738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433177" name="Line 25"/>
          <p:cNvSpPr>
            <a:spLocks noChangeShapeType="1"/>
          </p:cNvSpPr>
          <p:nvPr/>
        </p:nvSpPr>
        <p:spPr bwMode="auto">
          <a:xfrm>
            <a:off x="5678488" y="2771775"/>
            <a:ext cx="0" cy="4318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433178" name="Line 26"/>
          <p:cNvSpPr>
            <a:spLocks noChangeShapeType="1"/>
          </p:cNvSpPr>
          <p:nvPr/>
        </p:nvSpPr>
        <p:spPr bwMode="auto">
          <a:xfrm flipH="1" flipV="1">
            <a:off x="5926138" y="3092450"/>
            <a:ext cx="0" cy="1349375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graphicFrame>
        <p:nvGraphicFramePr>
          <p:cNvPr id="9833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073267"/>
              </p:ext>
            </p:extLst>
          </p:nvPr>
        </p:nvGraphicFramePr>
        <p:xfrm>
          <a:off x="2398713" y="2005013"/>
          <a:ext cx="14017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6" name="Equation" r:id="rId4" imgW="685800" imgH="228600" progId="Equation.3">
                  <p:embed/>
                </p:oleObj>
              </mc:Choice>
              <mc:Fallback>
                <p:oleObj name="Equation" r:id="rId4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2005013"/>
                        <a:ext cx="14017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80" name="Line 28"/>
          <p:cNvSpPr>
            <a:spLocks noChangeShapeType="1"/>
          </p:cNvSpPr>
          <p:nvPr/>
        </p:nvSpPr>
        <p:spPr bwMode="auto">
          <a:xfrm flipH="1">
            <a:off x="1187450" y="3105150"/>
            <a:ext cx="291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433181" name="Line 29"/>
          <p:cNvSpPr>
            <a:spLocks noChangeShapeType="1"/>
          </p:cNvSpPr>
          <p:nvPr/>
        </p:nvSpPr>
        <p:spPr bwMode="auto">
          <a:xfrm flipH="1">
            <a:off x="1187450" y="3786188"/>
            <a:ext cx="290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433182" name="Line 30"/>
          <p:cNvSpPr>
            <a:spLocks noChangeShapeType="1"/>
          </p:cNvSpPr>
          <p:nvPr/>
        </p:nvSpPr>
        <p:spPr bwMode="auto">
          <a:xfrm>
            <a:off x="4119563" y="3786188"/>
            <a:ext cx="0" cy="2103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graphicFrame>
        <p:nvGraphicFramePr>
          <p:cNvPr id="9833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242055"/>
              </p:ext>
            </p:extLst>
          </p:nvPr>
        </p:nvGraphicFramePr>
        <p:xfrm>
          <a:off x="819150" y="2830513"/>
          <a:ext cx="3952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7" name="Equation" r:id="rId6" imgW="165100" imgH="228600" progId="Equation.3">
                  <p:embed/>
                </p:oleObj>
              </mc:Choice>
              <mc:Fallback>
                <p:oleObj name="Equation" r:id="rId6" imgW="165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830513"/>
                        <a:ext cx="395288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5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562503"/>
              </p:ext>
            </p:extLst>
          </p:nvPr>
        </p:nvGraphicFramePr>
        <p:xfrm>
          <a:off x="815975" y="3540125"/>
          <a:ext cx="3730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8" name="Equation" r:id="rId8" imgW="165100" imgH="228600" progId="Equation.3">
                  <p:embed/>
                </p:oleObj>
              </mc:Choice>
              <mc:Fallback>
                <p:oleObj name="Equation" r:id="rId8" imgW="165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3540125"/>
                        <a:ext cx="37306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533491"/>
              </p:ext>
            </p:extLst>
          </p:nvPr>
        </p:nvGraphicFramePr>
        <p:xfrm>
          <a:off x="3951288" y="5802313"/>
          <a:ext cx="3238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9" name="Equation" r:id="rId10" imgW="152400" imgH="228600" progId="Equation.3">
                  <p:embed/>
                </p:oleObj>
              </mc:Choice>
              <mc:Fallback>
                <p:oleObj name="Equation" r:id="rId10" imgW="15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288" y="5802313"/>
                        <a:ext cx="3238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86" name="AutoShape 34"/>
          <p:cNvSpPr>
            <a:spLocks/>
          </p:cNvSpPr>
          <p:nvPr/>
        </p:nvSpPr>
        <p:spPr bwMode="auto">
          <a:xfrm>
            <a:off x="1497013" y="3105150"/>
            <a:ext cx="222250" cy="681038"/>
          </a:xfrm>
          <a:prstGeom prst="rightBrace">
            <a:avLst>
              <a:gd name="adj1" fmla="val 255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433187" name="Oval 35"/>
          <p:cNvSpPr>
            <a:spLocks noChangeArrowheads="1"/>
          </p:cNvSpPr>
          <p:nvPr/>
        </p:nvSpPr>
        <p:spPr bwMode="auto">
          <a:xfrm>
            <a:off x="2103438" y="1793875"/>
            <a:ext cx="2028825" cy="8905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433188" name="Line 36"/>
          <p:cNvSpPr>
            <a:spLocks noChangeShapeType="1"/>
          </p:cNvSpPr>
          <p:nvPr/>
        </p:nvSpPr>
        <p:spPr bwMode="auto">
          <a:xfrm flipV="1">
            <a:off x="1695450" y="2622550"/>
            <a:ext cx="890588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graphicFrame>
        <p:nvGraphicFramePr>
          <p:cNvPr id="98340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882356"/>
              </p:ext>
            </p:extLst>
          </p:nvPr>
        </p:nvGraphicFramePr>
        <p:xfrm>
          <a:off x="4560888" y="1219200"/>
          <a:ext cx="398621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0" name="Equation" r:id="rId12" imgW="2082600" imgH="431640" progId="Equation.3">
                  <p:embed/>
                </p:oleObj>
              </mc:Choice>
              <mc:Fallback>
                <p:oleObj name="Equation" r:id="rId12" imgW="2082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1219200"/>
                        <a:ext cx="3986212" cy="827088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3195" name="Group 43"/>
          <p:cNvGrpSpPr>
            <a:grpSpLocks/>
          </p:cNvGrpSpPr>
          <p:nvPr/>
        </p:nvGrpSpPr>
        <p:grpSpPr bwMode="auto">
          <a:xfrm>
            <a:off x="5334000" y="4648200"/>
            <a:ext cx="3581400" cy="1066800"/>
            <a:chOff x="3360" y="2928"/>
            <a:chExt cx="2256" cy="672"/>
          </a:xfrm>
        </p:grpSpPr>
        <p:graphicFrame>
          <p:nvGraphicFramePr>
            <p:cNvPr id="98342" name="Object 40"/>
            <p:cNvGraphicFramePr>
              <a:graphicFrameLocks noChangeAspect="1"/>
            </p:cNvGraphicFramePr>
            <p:nvPr/>
          </p:nvGraphicFramePr>
          <p:xfrm>
            <a:off x="3504" y="3024"/>
            <a:ext cx="235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01" name="Equation" r:id="rId14" imgW="165100" imgH="228600" progId="Equation.3">
                    <p:embed/>
                  </p:oleObj>
                </mc:Choice>
                <mc:Fallback>
                  <p:oleObj name="Equation" r:id="rId14" imgW="1651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024"/>
                          <a:ext cx="235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3193" name="Text Box 41"/>
            <p:cNvSpPr txBox="1">
              <a:spLocks noChangeArrowheads="1"/>
            </p:cNvSpPr>
            <p:nvPr/>
          </p:nvSpPr>
          <p:spPr bwMode="auto">
            <a:xfrm>
              <a:off x="3830" y="2949"/>
              <a:ext cx="1786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600" dirty="0">
                  <a:latin typeface="Palatino Linotype" pitchFamily="18" charset="0"/>
                </a:rPr>
                <a:t>=</a:t>
              </a:r>
              <a:r>
                <a:rPr lang="ja-JP" altLang="en-US" sz="2400" dirty="0">
                  <a:latin typeface="Palatino Linotype" pitchFamily="18" charset="0"/>
                </a:rPr>
                <a:t>“</a:t>
              </a:r>
              <a:r>
                <a:rPr lang="en-US" altLang="ja-JP" sz="2400" dirty="0">
                  <a:latin typeface="Palatino Linotype" pitchFamily="18" charset="0"/>
                </a:rPr>
                <a:t>y hat</a:t>
              </a:r>
              <a:r>
                <a:rPr lang="ja-JP" altLang="en-US" sz="2400" dirty="0">
                  <a:latin typeface="Palatino Linotype" pitchFamily="18" charset="0"/>
                </a:rPr>
                <a:t>”</a:t>
              </a:r>
              <a:r>
                <a:rPr lang="en-US" altLang="ja-JP" sz="2400" dirty="0">
                  <a:latin typeface="Palatino Linotype" pitchFamily="18" charset="0"/>
                </a:rPr>
                <a:t>: predicted value of Y for X</a:t>
              </a:r>
              <a:r>
                <a:rPr lang="en-US" altLang="ja-JP" sz="2400" baseline="-25000" dirty="0">
                  <a:latin typeface="Palatino Linotype" pitchFamily="18" charset="0"/>
                </a:rPr>
                <a:t>i</a:t>
              </a:r>
              <a:endParaRPr lang="en-US" sz="2400" dirty="0">
                <a:latin typeface="Palatino Linotype" pitchFamily="18" charset="0"/>
              </a:endParaRPr>
            </a:p>
          </p:txBody>
        </p:sp>
        <p:sp>
          <p:nvSpPr>
            <p:cNvPr id="433194" name="Rectangle 42"/>
            <p:cNvSpPr>
              <a:spLocks noChangeArrowheads="1"/>
            </p:cNvSpPr>
            <p:nvPr/>
          </p:nvSpPr>
          <p:spPr bwMode="auto">
            <a:xfrm>
              <a:off x="3360" y="2928"/>
              <a:ext cx="2208" cy="672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Palatino Linotype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3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3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99"/>
                </a:solidFill>
                <a:latin typeface="Palatino Linotype" pitchFamily="18" charset="0"/>
              </a:rPr>
              <a:t>Summary</a:t>
            </a:r>
            <a:endParaRPr lang="en-US" b="1" dirty="0">
              <a:solidFill>
                <a:srgbClr val="000099"/>
              </a:solidFill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</a:rPr>
              <a:t>The purpose of regression analysis is to predict the value on dependent variable (Y) given the value on independent variable (X).</a:t>
            </a:r>
          </a:p>
          <a:p>
            <a:r>
              <a:rPr lang="en-US" dirty="0">
                <a:latin typeface="Palatino Linotype" pitchFamily="18" charset="0"/>
              </a:rPr>
              <a:t>How to find the best fitting straight line (regression line)?---least square method to find intercept and slope to minimize sum of squared error (SS</a:t>
            </a:r>
            <a:r>
              <a:rPr lang="en-US" sz="2000" dirty="0">
                <a:latin typeface="Palatino Linotype" pitchFamily="18" charset="0"/>
              </a:rPr>
              <a:t>E</a:t>
            </a:r>
            <a:r>
              <a:rPr lang="en-US" dirty="0">
                <a:latin typeface="Palatino Linotype" pitchFamily="18" charset="0"/>
              </a:rPr>
              <a:t>). ---Write down the equations.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9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99"/>
                </a:solidFill>
                <a:latin typeface="Palatino Linotype" pitchFamily="18" charset="0"/>
              </a:rPr>
              <a:t>Summary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</a:rPr>
              <a:t>Squared correlation coefficient is also called </a:t>
            </a:r>
            <a:r>
              <a:rPr lang="en-US" u="sng" dirty="0">
                <a:latin typeface="Palatino Linotype" pitchFamily="18" charset="0"/>
              </a:rPr>
              <a:t>coefficient of determination</a:t>
            </a:r>
            <a:r>
              <a:rPr lang="en-US" dirty="0">
                <a:latin typeface="Palatino Linotype" pitchFamily="18" charset="0"/>
              </a:rPr>
              <a:t>, which quantifies the variability in Y that can be explained by variability in X. </a:t>
            </a:r>
          </a:p>
          <a:p>
            <a:r>
              <a:rPr lang="en-US" dirty="0">
                <a:latin typeface="Palatino Linotype" pitchFamily="18" charset="0"/>
              </a:rPr>
              <a:t>Assumptions of regression analysis</a:t>
            </a:r>
          </a:p>
          <a:p>
            <a:pPr lvl="2"/>
            <a:r>
              <a:rPr lang="en-US" dirty="0">
                <a:latin typeface="Palatino Linotype" pitchFamily="18" charset="0"/>
              </a:rPr>
              <a:t>Independence of pairs of observations</a:t>
            </a:r>
          </a:p>
          <a:p>
            <a:pPr lvl="2"/>
            <a:r>
              <a:rPr lang="en-US" dirty="0">
                <a:latin typeface="Palatino Linotype" pitchFamily="18" charset="0"/>
              </a:rPr>
              <a:t>Linear relationship between X and Y</a:t>
            </a:r>
          </a:p>
          <a:p>
            <a:pPr lvl="2"/>
            <a:r>
              <a:rPr lang="en-US" dirty="0">
                <a:latin typeface="Palatino Linotype" pitchFamily="18" charset="0"/>
              </a:rPr>
              <a:t>Homoscedasticity</a:t>
            </a:r>
          </a:p>
          <a:p>
            <a:pPr lvl="2"/>
            <a:r>
              <a:rPr lang="en-US" dirty="0">
                <a:latin typeface="Palatino Linotype" pitchFamily="18" charset="0"/>
              </a:rPr>
              <a:t>Normal residual distribution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104592"/>
              </p:ext>
            </p:extLst>
          </p:nvPr>
        </p:nvGraphicFramePr>
        <p:xfrm>
          <a:off x="6248400" y="3048000"/>
          <a:ext cx="2514600" cy="610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3" imgW="1002865" imgH="241195" progId="Equation.DSMT4">
                  <p:embed/>
                </p:oleObj>
              </mc:Choice>
              <mc:Fallback>
                <p:oleObj name="Equation" r:id="rId3" imgW="100286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048000"/>
                        <a:ext cx="2514600" cy="6108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58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Correlation and regression</a:t>
            </a:r>
          </a:p>
          <a:p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  <a:p>
            <a:pPr lvl="1"/>
            <a:r>
              <a:rPr lang="en-US" dirty="0">
                <a:latin typeface="Palatino Linotype" pitchFamily="18" charset="0"/>
              </a:rPr>
              <a:t>Higher correlation between X and Y, smaller standard error of estimate</a:t>
            </a:r>
          </a:p>
          <a:p>
            <a:pPr lvl="1"/>
            <a:r>
              <a:rPr lang="en-US" dirty="0">
                <a:latin typeface="Palatino Linotype" pitchFamily="18" charset="0"/>
              </a:rPr>
              <a:t>See figures on </a:t>
            </a:r>
            <a:r>
              <a:rPr lang="en-US">
                <a:latin typeface="Palatino Linotype" pitchFamily="18" charset="0"/>
              </a:rPr>
              <a:t>the board</a:t>
            </a:r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914907"/>
              </p:ext>
            </p:extLst>
          </p:nvPr>
        </p:nvGraphicFramePr>
        <p:xfrm>
          <a:off x="1466850" y="2649538"/>
          <a:ext cx="282257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4" imgW="1015920" imgH="241200" progId="Equation.DSMT4">
                  <p:embed/>
                </p:oleObj>
              </mc:Choice>
              <mc:Fallback>
                <p:oleObj name="Equation" r:id="rId4" imgW="1015920" imgH="24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2649538"/>
                        <a:ext cx="2822575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90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750878"/>
              </p:ext>
            </p:extLst>
          </p:nvPr>
        </p:nvGraphicFramePr>
        <p:xfrm>
          <a:off x="381000" y="39624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(Quiz</a:t>
                      </a:r>
                      <a:r>
                        <a:rPr lang="en-US" baseline="0" dirty="0"/>
                        <a:t> 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r>
                        <a:rPr lang="en-US" baseline="0" dirty="0"/>
                        <a:t> (Quiz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524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itchFamily="18" charset="0"/>
              </a:rPr>
              <a:t>Find the correlation coefficient using the simpler computation formula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391425"/>
              </p:ext>
            </p:extLst>
          </p:nvPr>
        </p:nvGraphicFramePr>
        <p:xfrm>
          <a:off x="1066800" y="2514600"/>
          <a:ext cx="4495800" cy="1006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3" imgW="2489040" imgH="558720" progId="Equation.DSMT4">
                  <p:embed/>
                </p:oleObj>
              </mc:Choice>
              <mc:Fallback>
                <p:oleObj name="Equation" r:id="rId3" imgW="2489040" imgH="558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14600"/>
                        <a:ext cx="4495800" cy="1006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14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</a:rPr>
              <a:t>Computational formula and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5105400" cy="136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6934200" cy="360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80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149833"/>
              </p:ext>
            </p:extLst>
          </p:nvPr>
        </p:nvGraphicFramePr>
        <p:xfrm>
          <a:off x="457200" y="25146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(Quiz</a:t>
                      </a:r>
                      <a:r>
                        <a:rPr lang="en-US" baseline="0" dirty="0"/>
                        <a:t> 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r>
                        <a:rPr lang="en-US" baseline="0" dirty="0"/>
                        <a:t> (Quiz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X*Y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Y_hat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524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itchFamily="18" charset="0"/>
              </a:rPr>
              <a:t>(1) Find the regression line; (2) Find standard error of measurement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9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Review about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Palatino Linotype" pitchFamily="18" charset="0"/>
              </a:rPr>
              <a:t>X: predictor</a:t>
            </a:r>
          </a:p>
          <a:p>
            <a:r>
              <a:rPr lang="en-US" sz="2400" dirty="0">
                <a:latin typeface="Palatino Linotype" pitchFamily="18" charset="0"/>
              </a:rPr>
              <a:t>Y: Criterion</a:t>
            </a:r>
          </a:p>
          <a:p>
            <a:r>
              <a:rPr lang="en-US" sz="2400" dirty="0">
                <a:latin typeface="Palatino Linotype" pitchFamily="18" charset="0"/>
              </a:rPr>
              <a:t>Y=</a:t>
            </a:r>
            <a:r>
              <a:rPr lang="en-US" sz="2400" dirty="0" err="1">
                <a:latin typeface="Palatino Linotype" pitchFamily="18" charset="0"/>
              </a:rPr>
              <a:t>a+bX</a:t>
            </a:r>
            <a:r>
              <a:rPr lang="en-US" sz="2400" dirty="0">
                <a:latin typeface="Palatino Linotype" pitchFamily="18" charset="0"/>
              </a:rPr>
              <a:t>+</a:t>
            </a:r>
            <a:r>
              <a:rPr lang="el-GR" sz="2400" dirty="0">
                <a:latin typeface="Palatino Linotype" pitchFamily="18" charset="0"/>
              </a:rPr>
              <a:t>ε</a:t>
            </a:r>
            <a:endParaRPr lang="en-US" sz="2400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  <a:p>
            <a:r>
              <a:rPr lang="en-US" sz="2400" dirty="0">
                <a:latin typeface="Palatino Linotype" pitchFamily="18" charset="0"/>
              </a:rPr>
              <a:t>The sum of the deviations around the regression line will be less than the sum of the deviations around any other line, why?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1598"/>
              </p:ext>
            </p:extLst>
          </p:nvPr>
        </p:nvGraphicFramePr>
        <p:xfrm>
          <a:off x="2514600" y="2590800"/>
          <a:ext cx="3962400" cy="1399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3" imgW="2082600" imgH="736560" progId="Equation.DSMT4">
                  <p:embed/>
                </p:oleObj>
              </mc:Choice>
              <mc:Fallback>
                <p:oleObj name="Equation" r:id="rId3" imgW="208260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90800"/>
                        <a:ext cx="3962400" cy="1399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2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Palatino Linotype" pitchFamily="18" charset="0"/>
              </a:rPr>
              <a:t>A researcher discovers the following information about the association between Variable X and Variable Y.</a:t>
            </a:r>
          </a:p>
          <a:p>
            <a:pPr lvl="1"/>
            <a:r>
              <a:rPr lang="en-US" dirty="0">
                <a:latin typeface="Palatino Linotype" pitchFamily="18" charset="0"/>
              </a:rPr>
              <a:t>Mean of X=20, Standard deviation of X=6</a:t>
            </a:r>
          </a:p>
          <a:p>
            <a:pPr lvl="1"/>
            <a:r>
              <a:rPr lang="en-US" dirty="0">
                <a:latin typeface="Palatino Linotype" pitchFamily="18" charset="0"/>
              </a:rPr>
              <a:t>Mean of Y=100, Standard deviation of Y=30</a:t>
            </a:r>
          </a:p>
          <a:p>
            <a:pPr lvl="1"/>
            <a:r>
              <a:rPr lang="en-US" dirty="0">
                <a:latin typeface="Palatino Linotype" pitchFamily="18" charset="0"/>
              </a:rPr>
              <a:t>r=+0.83</a:t>
            </a:r>
          </a:p>
          <a:p>
            <a:pPr lvl="1"/>
            <a:r>
              <a:rPr lang="en-US" dirty="0">
                <a:latin typeface="Palatino Linotype" pitchFamily="18" charset="0"/>
              </a:rPr>
              <a:t>(1) Calculate </a:t>
            </a:r>
            <a:r>
              <a:rPr lang="en-US" i="1" dirty="0">
                <a:latin typeface="Palatino Linotype" pitchFamily="18" charset="0"/>
              </a:rPr>
              <a:t>a</a:t>
            </a:r>
            <a:r>
              <a:rPr lang="en-US" dirty="0">
                <a:latin typeface="Palatino Linotype" pitchFamily="18" charset="0"/>
              </a:rPr>
              <a:t> and </a:t>
            </a:r>
            <a:r>
              <a:rPr lang="en-US" i="1" dirty="0">
                <a:latin typeface="Palatino Linotype" pitchFamily="18" charset="0"/>
              </a:rPr>
              <a:t>b</a:t>
            </a:r>
            <a:r>
              <a:rPr lang="en-US" dirty="0">
                <a:latin typeface="Palatino Linotype" pitchFamily="18" charset="0"/>
              </a:rPr>
              <a:t> in the regression equation.</a:t>
            </a:r>
          </a:p>
          <a:p>
            <a:pPr lvl="1"/>
            <a:r>
              <a:rPr lang="en-US" dirty="0">
                <a:latin typeface="Palatino Linotype" pitchFamily="18" charset="0"/>
              </a:rPr>
              <a:t>(2) If X</a:t>
            </a:r>
            <a:r>
              <a:rPr lang="en-US" baseline="-25000" dirty="0">
                <a:latin typeface="Palatino Linotype" pitchFamily="18" charset="0"/>
              </a:rPr>
              <a:t>i</a:t>
            </a:r>
            <a:r>
              <a:rPr lang="en-US" dirty="0">
                <a:latin typeface="Palatino Linotype" pitchFamily="18" charset="0"/>
              </a:rPr>
              <a:t>=2, what is the predicted value of Y</a:t>
            </a:r>
            <a:r>
              <a:rPr lang="en-US" baseline="-25000" dirty="0">
                <a:latin typeface="Palatino Linotype" pitchFamily="18" charset="0"/>
              </a:rPr>
              <a:t>i</a:t>
            </a:r>
            <a:r>
              <a:rPr lang="en-US" dirty="0">
                <a:latin typeface="Palatino Linotype" pitchFamily="18" charset="0"/>
              </a:rPr>
              <a:t>?</a:t>
            </a:r>
          </a:p>
          <a:p>
            <a:pPr lvl="1"/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4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Example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812995"/>
              </p:ext>
            </p:extLst>
          </p:nvPr>
        </p:nvGraphicFramePr>
        <p:xfrm>
          <a:off x="457200" y="25146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(Quiz</a:t>
                      </a:r>
                      <a:r>
                        <a:rPr lang="en-US" baseline="0" dirty="0"/>
                        <a:t> 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r>
                        <a:rPr lang="en-US" baseline="0" dirty="0"/>
                        <a:t> (Quiz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524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itchFamily="18" charset="0"/>
              </a:rPr>
              <a:t>Find the regression line using the simpler computation formula you learned 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1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534400" cy="4800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Palatino Linotype" pitchFamily="18" charset="0"/>
              </a:rPr>
              <a:t>X &amp; Y are quantitative variables (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Make sure the minimum level of underlying scale is interval</a:t>
            </a:r>
            <a:r>
              <a:rPr lang="fr-FR" dirty="0">
                <a:latin typeface="Palatino Linotype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Palatino Linotype" pitchFamily="18" charset="0"/>
              </a:rPr>
              <a:t>Linear relationship between X &amp; Y  (draw scatter plot)</a:t>
            </a:r>
            <a:endParaRPr lang="fr-FR" dirty="0">
              <a:latin typeface="Palatino Linotype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Palatino Linotype" pitchFamily="18" charset="0"/>
              </a:rPr>
              <a:t>Independence of observations </a:t>
            </a:r>
          </a:p>
          <a:p>
            <a:pPr lvl="1"/>
            <a:r>
              <a:rPr lang="en-US" dirty="0">
                <a:latin typeface="Palatino Linotype" pitchFamily="18" charset="0"/>
              </a:rPr>
              <a:t>For instance, you can not draw observations from twins </a:t>
            </a:r>
          </a:p>
          <a:p>
            <a:pPr lvl="1"/>
            <a:r>
              <a:rPr lang="en-US" dirty="0">
                <a:latin typeface="Palatino Linotype" pitchFamily="18" charset="0"/>
              </a:rPr>
              <a:t>Make sure the sample is a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random</a:t>
            </a:r>
            <a:r>
              <a:rPr lang="en-US" dirty="0">
                <a:latin typeface="Palatino Linotype" pitchFamily="18" charset="0"/>
              </a:rPr>
              <a:t> sample</a:t>
            </a:r>
            <a:endParaRPr lang="fr-FR" dirty="0">
              <a:latin typeface="Palatino Linotype" pitchFamily="18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rgbClr val="000099"/>
                </a:solidFill>
                <a:latin typeface="Palatino Linotype" pitchFamily="18" charset="0"/>
                <a:ea typeface="+mj-ea"/>
                <a:cs typeface="+mj-cs"/>
              </a:rPr>
              <a:t>Basic Assumptions (for Simple Linear Regressions)</a:t>
            </a: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0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Palatino Linotype" pitchFamily="18" charset="0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3096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29347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30681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0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516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533400"/>
                <a:ext cx="8153400" cy="5592763"/>
              </a:xfrm>
            </p:spPr>
            <p:txBody>
              <a:bodyPr>
                <a:normAutofit fontScale="92500"/>
              </a:bodyPr>
              <a:lstStyle/>
              <a:p>
                <a:pPr marL="514350" indent="-514350">
                  <a:buAutoNum type="arabicPeriod" startAt="4"/>
                </a:pPr>
                <a:r>
                  <a:rPr lang="en-US" sz="3000" dirty="0">
                    <a:latin typeface="Palatino Linotype" pitchFamily="18" charset="0"/>
                  </a:rPr>
                  <a:t>Residuals (errors) are distributed as a normal distribution with mean equal to 0 (residuals must be normally distributed for all values of X)—check residual plot</a:t>
                </a:r>
              </a:p>
              <a:p>
                <a:pPr marL="514350" indent="-514350">
                  <a:buFont typeface="Arial" pitchFamily="34" charset="0"/>
                  <a:buAutoNum type="arabicPeriod" startAt="4"/>
                </a:pPr>
                <a:r>
                  <a:rPr lang="en-US" sz="3000" dirty="0">
                    <a:latin typeface="Palatino Linotype" pitchFamily="18" charset="0"/>
                  </a:rPr>
                  <a:t>Homoscedasticity (Residuals are distributed with the same standard deviation at all values of the independent variable (the variability of actual Y values around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3000" dirty="0">
                    <a:latin typeface="Palatino Linotype" pitchFamily="18" charset="0"/>
                  </a:rPr>
                  <a:t> must be the same for all values of X).</a:t>
                </a:r>
              </a:p>
              <a:p>
                <a:pPr lvl="1"/>
                <a:r>
                  <a:rPr lang="en-US" sz="2600" dirty="0">
                    <a:latin typeface="Palatino Linotype" pitchFamily="18" charset="0"/>
                  </a:rPr>
                  <a:t>It does not matter which point we stop at on the  regression line. The </a:t>
                </a:r>
                <a:r>
                  <a:rPr lang="en-US" sz="2600" b="1" dirty="0">
                    <a:solidFill>
                      <a:srgbClr val="FF0000"/>
                    </a:solidFill>
                    <a:latin typeface="Palatino Linotype" pitchFamily="18" charset="0"/>
                  </a:rPr>
                  <a:t>variance </a:t>
                </a:r>
                <a:r>
                  <a:rPr lang="en-US" sz="2600" dirty="0">
                    <a:latin typeface="Palatino Linotype" pitchFamily="18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600" i="1">
                            <a:latin typeface="Cambria Math"/>
                          </a:rPr>
                          <m:t>ε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>
                    <a:latin typeface="Palatino Linotype" pitchFamily="18" charset="0"/>
                  </a:rPr>
                  <a:t> around that point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>
                    <a:latin typeface="Palatino Linotype" pitchFamily="18" charset="0"/>
                  </a:rPr>
                  <a:t> is assumed to be the same if we stopped around </a:t>
                </a:r>
                <a:r>
                  <a:rPr lang="en-US" sz="2600" b="1" dirty="0">
                    <a:solidFill>
                      <a:srgbClr val="FF0000"/>
                    </a:solidFill>
                    <a:latin typeface="Palatino Linotype" pitchFamily="18" charset="0"/>
                  </a:rPr>
                  <a:t>any other point</a:t>
                </a:r>
                <a:r>
                  <a:rPr lang="en-US" sz="2600" dirty="0">
                    <a:latin typeface="Palatino Linotype" pitchFamily="18" charset="0"/>
                  </a:rPr>
                  <a:t>. </a:t>
                </a:r>
              </a:p>
              <a:p>
                <a:pPr marL="514350" indent="-514350">
                  <a:buAutoNum type="arabicPeriod" startAt="4"/>
                </a:pPr>
                <a:endParaRPr lang="en-US" b="1" dirty="0">
                  <a:latin typeface="Palatino Linotype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533400"/>
                <a:ext cx="8153400" cy="5592763"/>
              </a:xfrm>
              <a:blipFill rotWithShape="1">
                <a:blip r:embed="rId2"/>
                <a:stretch>
                  <a:fillRect l="-1870" t="-2072" r="-449" b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0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0" y="495301"/>
            <a:ext cx="88487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rgbClr val="000099"/>
                </a:solidFill>
                <a:latin typeface="Palatino Linotype" pitchFamily="18" charset="0"/>
                <a:ea typeface="+mj-ea"/>
                <a:cs typeface="+mj-cs"/>
              </a:rPr>
              <a:t>Graphically display of Homoscedasticity</a:t>
            </a:r>
            <a:endParaRPr lang="en-US" altLang="zh-CN" sz="3600" dirty="0">
              <a:solidFill>
                <a:srgbClr val="000099"/>
              </a:solidFill>
              <a:latin typeface="Palatino Linotype" pitchFamily="18" charset="0"/>
              <a:ea typeface="+mj-ea"/>
              <a:cs typeface="+mj-cs"/>
            </a:endParaRP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0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Palatino Linotype" pitchFamily="18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3096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29347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30681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0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0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pSp>
        <p:nvGrpSpPr>
          <p:cNvPr id="37898" name="Group 11"/>
          <p:cNvGrpSpPr>
            <a:grpSpLocks noChangeAspect="1"/>
          </p:cNvGrpSpPr>
          <p:nvPr/>
        </p:nvGrpSpPr>
        <p:grpSpPr bwMode="auto">
          <a:xfrm>
            <a:off x="990600" y="1828800"/>
            <a:ext cx="7467600" cy="3686175"/>
            <a:chOff x="1816" y="1996"/>
            <a:chExt cx="8820" cy="4320"/>
          </a:xfrm>
        </p:grpSpPr>
        <p:sp>
          <p:nvSpPr>
            <p:cNvPr id="37899" name="AutoShape 12"/>
            <p:cNvSpPr>
              <a:spLocks noChangeAspect="1" noChangeArrowheads="1"/>
            </p:cNvSpPr>
            <p:nvPr/>
          </p:nvSpPr>
          <p:spPr bwMode="auto">
            <a:xfrm>
              <a:off x="1816" y="1996"/>
              <a:ext cx="882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Palatino Linotype" pitchFamily="18" charset="0"/>
              </a:endParaRPr>
            </a:p>
          </p:txBody>
        </p:sp>
        <p:grpSp>
          <p:nvGrpSpPr>
            <p:cNvPr id="37900" name="Group 13"/>
            <p:cNvGrpSpPr>
              <a:grpSpLocks/>
            </p:cNvGrpSpPr>
            <p:nvPr/>
          </p:nvGrpSpPr>
          <p:grpSpPr bwMode="auto">
            <a:xfrm>
              <a:off x="1996" y="2086"/>
              <a:ext cx="3780" cy="4050"/>
              <a:chOff x="1996" y="2086"/>
              <a:chExt cx="3780" cy="4050"/>
            </a:xfrm>
          </p:grpSpPr>
          <p:sp>
            <p:nvSpPr>
              <p:cNvPr id="37915" name="AutoShape 14"/>
              <p:cNvSpPr>
                <a:spLocks noChangeArrowheads="1"/>
              </p:cNvSpPr>
              <p:nvPr/>
            </p:nvSpPr>
            <p:spPr bwMode="auto">
              <a:xfrm rot="-1602434">
                <a:off x="2690" y="3421"/>
                <a:ext cx="2891" cy="129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Palatino Linotype" pitchFamily="18" charset="0"/>
                </a:endParaRPr>
              </a:p>
            </p:txBody>
          </p:sp>
          <p:sp>
            <p:nvSpPr>
              <p:cNvPr id="37916" name="Line 15"/>
              <p:cNvSpPr>
                <a:spLocks noChangeShapeType="1"/>
              </p:cNvSpPr>
              <p:nvPr/>
            </p:nvSpPr>
            <p:spPr bwMode="auto">
              <a:xfrm>
                <a:off x="2683" y="5596"/>
                <a:ext cx="292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Palatino Linotype" pitchFamily="18" charset="0"/>
                </a:endParaRPr>
              </a:p>
            </p:txBody>
          </p:sp>
          <p:sp>
            <p:nvSpPr>
              <p:cNvPr id="37917" name="Line 16"/>
              <p:cNvSpPr>
                <a:spLocks noChangeShapeType="1"/>
              </p:cNvSpPr>
              <p:nvPr/>
            </p:nvSpPr>
            <p:spPr bwMode="auto">
              <a:xfrm>
                <a:off x="2683" y="2716"/>
                <a:ext cx="1" cy="28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Palatino Linotype" pitchFamily="18" charset="0"/>
                </a:endParaRPr>
              </a:p>
            </p:txBody>
          </p:sp>
          <p:sp>
            <p:nvSpPr>
              <p:cNvPr id="37918" name="Line 17"/>
              <p:cNvSpPr>
                <a:spLocks noChangeShapeType="1"/>
              </p:cNvSpPr>
              <p:nvPr/>
            </p:nvSpPr>
            <p:spPr bwMode="auto">
              <a:xfrm flipV="1">
                <a:off x="2683" y="3256"/>
                <a:ext cx="3093" cy="16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Palatino Linotype" pitchFamily="18" charset="0"/>
                </a:endParaRPr>
              </a:p>
            </p:txBody>
          </p:sp>
          <p:sp>
            <p:nvSpPr>
              <p:cNvPr id="37919" name="Line 18"/>
              <p:cNvSpPr>
                <a:spLocks noChangeShapeType="1"/>
              </p:cNvSpPr>
              <p:nvPr/>
            </p:nvSpPr>
            <p:spPr bwMode="auto">
              <a:xfrm>
                <a:off x="4058" y="3436"/>
                <a:ext cx="1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Palatino Linotype" pitchFamily="18" charset="0"/>
                </a:endParaRPr>
              </a:p>
            </p:txBody>
          </p:sp>
          <p:sp>
            <p:nvSpPr>
              <p:cNvPr id="37920" name="Line 19"/>
              <p:cNvSpPr>
                <a:spLocks noChangeShapeType="1"/>
              </p:cNvSpPr>
              <p:nvPr/>
            </p:nvSpPr>
            <p:spPr bwMode="auto">
              <a:xfrm>
                <a:off x="4745" y="3076"/>
                <a:ext cx="1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Palatino Linotype" pitchFamily="18" charset="0"/>
                </a:endParaRPr>
              </a:p>
            </p:txBody>
          </p:sp>
          <p:sp>
            <p:nvSpPr>
              <p:cNvPr id="37921" name="Line 20"/>
              <p:cNvSpPr>
                <a:spLocks noChangeShapeType="1"/>
              </p:cNvSpPr>
              <p:nvPr/>
            </p:nvSpPr>
            <p:spPr bwMode="auto">
              <a:xfrm>
                <a:off x="3371" y="3796"/>
                <a:ext cx="1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Palatino Linotype" pitchFamily="18" charset="0"/>
                </a:endParaRPr>
              </a:p>
            </p:txBody>
          </p:sp>
          <p:sp>
            <p:nvSpPr>
              <p:cNvPr id="37922" name="Text Box 21"/>
              <p:cNvSpPr txBox="1">
                <a:spLocks noChangeArrowheads="1"/>
              </p:cNvSpPr>
              <p:nvPr/>
            </p:nvSpPr>
            <p:spPr bwMode="auto">
              <a:xfrm>
                <a:off x="2796" y="2086"/>
                <a:ext cx="2694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1265" tIns="30632" rIns="61265" bIns="30632"/>
              <a:lstStyle>
                <a:lvl1pPr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sz="2000" dirty="0">
                    <a:solidFill>
                      <a:schemeClr val="tx2"/>
                    </a:solidFill>
                    <a:latin typeface="Palatino Linotype" pitchFamily="18" charset="0"/>
                    <a:cs typeface="Shruti" pitchFamily="34" charset="0"/>
                  </a:rPr>
                  <a:t>Homoscedasticity</a:t>
                </a:r>
                <a:endParaRPr lang="en-US" sz="2000" dirty="0">
                  <a:solidFill>
                    <a:schemeClr val="tx2"/>
                  </a:solidFill>
                  <a:latin typeface="Palatino Linotype" pitchFamily="18" charset="0"/>
                </a:endParaRPr>
              </a:p>
            </p:txBody>
          </p:sp>
          <p:sp>
            <p:nvSpPr>
              <p:cNvPr id="37923" name="Text Box 22"/>
              <p:cNvSpPr txBox="1">
                <a:spLocks noChangeArrowheads="1"/>
              </p:cNvSpPr>
              <p:nvPr/>
            </p:nvSpPr>
            <p:spPr bwMode="auto">
              <a:xfrm>
                <a:off x="1996" y="3436"/>
                <a:ext cx="515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1265" tIns="30632" rIns="61265" bIns="30632"/>
              <a:lstStyle>
                <a:lvl1pPr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sz="1400" b="0">
                    <a:solidFill>
                      <a:schemeClr val="tx2"/>
                    </a:solidFill>
                    <a:latin typeface="Palatino Linotype" pitchFamily="18" charset="0"/>
                    <a:cs typeface="Shruti" pitchFamily="34" charset="0"/>
                  </a:rPr>
                  <a:t>Y</a:t>
                </a:r>
                <a:endParaRPr lang="en-US" sz="1400">
                  <a:solidFill>
                    <a:schemeClr val="tx2"/>
                  </a:solidFill>
                  <a:latin typeface="Palatino Linotype" pitchFamily="18" charset="0"/>
                </a:endParaRPr>
              </a:p>
            </p:txBody>
          </p:sp>
          <p:sp>
            <p:nvSpPr>
              <p:cNvPr id="37924" name="Text Box 23"/>
              <p:cNvSpPr txBox="1">
                <a:spLocks noChangeArrowheads="1"/>
              </p:cNvSpPr>
              <p:nvPr/>
            </p:nvSpPr>
            <p:spPr bwMode="auto">
              <a:xfrm>
                <a:off x="3886" y="5776"/>
                <a:ext cx="687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1265" tIns="30632" rIns="61265" bIns="30632"/>
              <a:lstStyle>
                <a:lvl1pPr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sz="1400" b="0">
                    <a:solidFill>
                      <a:schemeClr val="tx2"/>
                    </a:solidFill>
                    <a:latin typeface="Palatino Linotype" pitchFamily="18" charset="0"/>
                    <a:cs typeface="Shruti" pitchFamily="34" charset="0"/>
                  </a:rPr>
                  <a:t>X</a:t>
                </a:r>
                <a:endParaRPr lang="en-US" sz="1400">
                  <a:solidFill>
                    <a:schemeClr val="tx2"/>
                  </a:solidFill>
                  <a:latin typeface="Palatino Linotype" pitchFamily="18" charset="0"/>
                </a:endParaRPr>
              </a:p>
            </p:txBody>
          </p:sp>
        </p:grpSp>
        <p:cxnSp>
          <p:nvCxnSpPr>
            <p:cNvPr id="37901" name="AutoShape 24"/>
            <p:cNvCxnSpPr>
              <a:cxnSpLocks noChangeShapeType="1"/>
              <a:stCxn id="37918" idx="0"/>
            </p:cNvCxnSpPr>
            <p:nvPr/>
          </p:nvCxnSpPr>
          <p:spPr bwMode="auto">
            <a:xfrm rot="5400000" flipH="1" flipV="1">
              <a:off x="3313" y="2628"/>
              <a:ext cx="1621" cy="2879"/>
            </a:xfrm>
            <a:prstGeom prst="curvedConnector4">
              <a:avLst>
                <a:gd name="adj1" fmla="val -22222"/>
                <a:gd name="adj2" fmla="val -1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grpSp>
          <p:nvGrpSpPr>
            <p:cNvPr id="37902" name="Group 25"/>
            <p:cNvGrpSpPr>
              <a:grpSpLocks/>
            </p:cNvGrpSpPr>
            <p:nvPr/>
          </p:nvGrpSpPr>
          <p:grpSpPr bwMode="auto">
            <a:xfrm>
              <a:off x="6316" y="2086"/>
              <a:ext cx="3780" cy="4050"/>
              <a:chOff x="6316" y="2266"/>
              <a:chExt cx="3780" cy="4050"/>
            </a:xfrm>
          </p:grpSpPr>
          <p:sp>
            <p:nvSpPr>
              <p:cNvPr id="37903" name="Line 26"/>
              <p:cNvSpPr>
                <a:spLocks noChangeShapeType="1"/>
              </p:cNvSpPr>
              <p:nvPr/>
            </p:nvSpPr>
            <p:spPr bwMode="auto">
              <a:xfrm>
                <a:off x="7036" y="5776"/>
                <a:ext cx="30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Palatino Linotype" pitchFamily="18" charset="0"/>
                </a:endParaRPr>
              </a:p>
            </p:txBody>
          </p:sp>
          <p:sp>
            <p:nvSpPr>
              <p:cNvPr id="37904" name="Line 27"/>
              <p:cNvSpPr>
                <a:spLocks noChangeShapeType="1"/>
              </p:cNvSpPr>
              <p:nvPr/>
            </p:nvSpPr>
            <p:spPr bwMode="auto">
              <a:xfrm>
                <a:off x="7036" y="2896"/>
                <a:ext cx="1" cy="28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Palatino Linotype" pitchFamily="18" charset="0"/>
                </a:endParaRPr>
              </a:p>
            </p:txBody>
          </p:sp>
          <p:sp>
            <p:nvSpPr>
              <p:cNvPr id="37905" name="Line 28"/>
              <p:cNvSpPr>
                <a:spLocks noChangeShapeType="1"/>
              </p:cNvSpPr>
              <p:nvPr/>
            </p:nvSpPr>
            <p:spPr bwMode="auto">
              <a:xfrm flipV="1">
                <a:off x="7036" y="3616"/>
                <a:ext cx="288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Palatino Linotype" pitchFamily="18" charset="0"/>
                </a:endParaRPr>
              </a:p>
            </p:txBody>
          </p:sp>
          <p:sp>
            <p:nvSpPr>
              <p:cNvPr id="37906" name="Line 29"/>
              <p:cNvSpPr>
                <a:spLocks noChangeShapeType="1"/>
              </p:cNvSpPr>
              <p:nvPr/>
            </p:nvSpPr>
            <p:spPr bwMode="auto">
              <a:xfrm>
                <a:off x="8476" y="3796"/>
                <a:ext cx="1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Palatino Linotype" pitchFamily="18" charset="0"/>
                </a:endParaRPr>
              </a:p>
            </p:txBody>
          </p:sp>
          <p:sp>
            <p:nvSpPr>
              <p:cNvPr id="37907" name="Line 30"/>
              <p:cNvSpPr>
                <a:spLocks noChangeShapeType="1"/>
              </p:cNvSpPr>
              <p:nvPr/>
            </p:nvSpPr>
            <p:spPr bwMode="auto">
              <a:xfrm>
                <a:off x="9196" y="3256"/>
                <a:ext cx="1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Palatino Linotype" pitchFamily="18" charset="0"/>
                </a:endParaRPr>
              </a:p>
            </p:txBody>
          </p:sp>
          <p:sp>
            <p:nvSpPr>
              <p:cNvPr id="37908" name="Line 31"/>
              <p:cNvSpPr>
                <a:spLocks noChangeShapeType="1"/>
              </p:cNvSpPr>
              <p:nvPr/>
            </p:nvSpPr>
            <p:spPr bwMode="auto">
              <a:xfrm>
                <a:off x="7756" y="4336"/>
                <a:ext cx="1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Palatino Linotype" pitchFamily="18" charset="0"/>
                </a:endParaRPr>
              </a:p>
            </p:txBody>
          </p:sp>
          <p:sp>
            <p:nvSpPr>
              <p:cNvPr id="37909" name="Text Box 32"/>
              <p:cNvSpPr txBox="1">
                <a:spLocks noChangeArrowheads="1"/>
              </p:cNvSpPr>
              <p:nvPr/>
            </p:nvSpPr>
            <p:spPr bwMode="auto">
              <a:xfrm>
                <a:off x="7222" y="2266"/>
                <a:ext cx="270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1265" tIns="30632" rIns="61265" bIns="30632"/>
              <a:lstStyle>
                <a:lvl1pPr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sz="2000" dirty="0" err="1">
                    <a:solidFill>
                      <a:schemeClr val="tx2"/>
                    </a:solidFill>
                    <a:latin typeface="Palatino Linotype" pitchFamily="18" charset="0"/>
                    <a:cs typeface="Shruti" pitchFamily="34" charset="0"/>
                  </a:rPr>
                  <a:t>Heteroscedasticity</a:t>
                </a:r>
                <a:endParaRPr lang="en-US" sz="2000" dirty="0">
                  <a:solidFill>
                    <a:schemeClr val="tx2"/>
                  </a:solidFill>
                  <a:latin typeface="Palatino Linotype" pitchFamily="18" charset="0"/>
                  <a:cs typeface="Shruti" pitchFamily="34" charset="0"/>
                </a:endParaRPr>
              </a:p>
            </p:txBody>
          </p:sp>
          <p:sp>
            <p:nvSpPr>
              <p:cNvPr id="37910" name="Text Box 33"/>
              <p:cNvSpPr txBox="1">
                <a:spLocks noChangeArrowheads="1"/>
              </p:cNvSpPr>
              <p:nvPr/>
            </p:nvSpPr>
            <p:spPr bwMode="auto">
              <a:xfrm>
                <a:off x="6316" y="3436"/>
                <a:ext cx="54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1265" tIns="30632" rIns="61265" bIns="30632"/>
              <a:lstStyle>
                <a:lvl1pPr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sz="1400" b="0">
                    <a:solidFill>
                      <a:schemeClr val="tx2"/>
                    </a:solidFill>
                    <a:latin typeface="Palatino Linotype" pitchFamily="18" charset="0"/>
                    <a:cs typeface="Shruti" pitchFamily="34" charset="0"/>
                  </a:rPr>
                  <a:t>Y</a:t>
                </a:r>
              </a:p>
            </p:txBody>
          </p:sp>
          <p:sp>
            <p:nvSpPr>
              <p:cNvPr id="37911" name="Text Box 34"/>
              <p:cNvSpPr txBox="1">
                <a:spLocks noChangeArrowheads="1"/>
              </p:cNvSpPr>
              <p:nvPr/>
            </p:nvSpPr>
            <p:spPr bwMode="auto">
              <a:xfrm>
                <a:off x="8296" y="5956"/>
                <a:ext cx="72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1265" tIns="30632" rIns="61265" bIns="30632"/>
              <a:lstStyle>
                <a:lvl1pPr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9900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r>
                  <a:rPr lang="en-US" sz="1400" b="0">
                    <a:solidFill>
                      <a:schemeClr val="tx2"/>
                    </a:solidFill>
                    <a:latin typeface="Palatino Linotype" pitchFamily="18" charset="0"/>
                    <a:cs typeface="Shruti" pitchFamily="34" charset="0"/>
                  </a:rPr>
                  <a:t>X</a:t>
                </a:r>
              </a:p>
            </p:txBody>
          </p:sp>
          <p:sp>
            <p:nvSpPr>
              <p:cNvPr id="37912" name="Line 35"/>
              <p:cNvSpPr>
                <a:spLocks noChangeShapeType="1"/>
              </p:cNvSpPr>
              <p:nvPr/>
            </p:nvSpPr>
            <p:spPr bwMode="auto">
              <a:xfrm flipV="1">
                <a:off x="7396" y="3076"/>
                <a:ext cx="198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Palatino Linotype" pitchFamily="18" charset="0"/>
                </a:endParaRPr>
              </a:p>
            </p:txBody>
          </p:sp>
          <p:sp>
            <p:nvSpPr>
              <p:cNvPr id="37913" name="Line 36"/>
              <p:cNvSpPr>
                <a:spLocks noChangeShapeType="1"/>
              </p:cNvSpPr>
              <p:nvPr/>
            </p:nvSpPr>
            <p:spPr bwMode="auto">
              <a:xfrm flipV="1">
                <a:off x="7576" y="4336"/>
                <a:ext cx="252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Palatino Linotype" pitchFamily="18" charset="0"/>
                </a:endParaRPr>
              </a:p>
            </p:txBody>
          </p:sp>
          <p:sp>
            <p:nvSpPr>
              <p:cNvPr id="37914" name="Freeform 37"/>
              <p:cNvSpPr>
                <a:spLocks/>
              </p:cNvSpPr>
              <p:nvPr/>
            </p:nvSpPr>
            <p:spPr bwMode="auto">
              <a:xfrm>
                <a:off x="7216" y="4516"/>
                <a:ext cx="360" cy="570"/>
              </a:xfrm>
              <a:custGeom>
                <a:avLst/>
                <a:gdLst>
                  <a:gd name="T0" fmla="*/ 180 w 360"/>
                  <a:gd name="T1" fmla="*/ 0 h 570"/>
                  <a:gd name="T2" fmla="*/ 0 w 360"/>
                  <a:gd name="T3" fmla="*/ 360 h 570"/>
                  <a:gd name="T4" fmla="*/ 180 w 360"/>
                  <a:gd name="T5" fmla="*/ 540 h 570"/>
                  <a:gd name="T6" fmla="*/ 360 w 360"/>
                  <a:gd name="T7" fmla="*/ 540 h 5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0"/>
                  <a:gd name="T13" fmla="*/ 0 h 570"/>
                  <a:gd name="T14" fmla="*/ 360 w 360"/>
                  <a:gd name="T15" fmla="*/ 570 h 5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0" h="570">
                    <a:moveTo>
                      <a:pt x="180" y="0"/>
                    </a:moveTo>
                    <a:cubicBezTo>
                      <a:pt x="90" y="135"/>
                      <a:pt x="0" y="270"/>
                      <a:pt x="0" y="360"/>
                    </a:cubicBezTo>
                    <a:cubicBezTo>
                      <a:pt x="0" y="450"/>
                      <a:pt x="120" y="510"/>
                      <a:pt x="180" y="540"/>
                    </a:cubicBezTo>
                    <a:cubicBezTo>
                      <a:pt x="240" y="570"/>
                      <a:pt x="330" y="540"/>
                      <a:pt x="360" y="54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Palatino Linotype" pitchFamily="18" charset="0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84847" y="1361797"/>
            <a:ext cx="7391400" cy="457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itchFamily="18" charset="0"/>
              </a:rPr>
              <a:t>We can check such assumption via scatter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4607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4000" dirty="0">
                <a:solidFill>
                  <a:srgbClr val="000099"/>
                </a:solidFill>
                <a:latin typeface="Garamond" pitchFamily="18" charset="0"/>
                <a:ea typeface="+mj-ea"/>
                <a:cs typeface="+mj-cs"/>
              </a:rPr>
              <a:t>Graphs of residuals—Residual Plot</a:t>
            </a: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569724"/>
              </p:ext>
            </p:extLst>
          </p:nvPr>
        </p:nvGraphicFramePr>
        <p:xfrm>
          <a:off x="885825" y="1447800"/>
          <a:ext cx="75438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Bitmap Image" r:id="rId4" imgW="5401429" imgH="4315427" progId="Paint.Picture">
                  <p:embed/>
                </p:oleObj>
              </mc:Choice>
              <mc:Fallback>
                <p:oleObj name="Bitmap Image" r:id="rId4" imgW="5401429" imgH="431542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1447800"/>
                        <a:ext cx="75438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3220-5E90-44A7-933F-E91BAAA87B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6257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1061</Words>
  <Application>Microsoft Macintosh PowerPoint</Application>
  <PresentationFormat>On-screen Show (4:3)</PresentationFormat>
  <Paragraphs>220</Paragraphs>
  <Slides>25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ＭＳ Ｐゴシック</vt:lpstr>
      <vt:lpstr>ＭＳ Ｐゴシック</vt:lpstr>
      <vt:lpstr>Shruti</vt:lpstr>
      <vt:lpstr>宋体</vt:lpstr>
      <vt:lpstr>Arial</vt:lpstr>
      <vt:lpstr>Bookman Old Style</vt:lpstr>
      <vt:lpstr>Calibri</vt:lpstr>
      <vt:lpstr>Cambria Math</vt:lpstr>
      <vt:lpstr>Garamond</vt:lpstr>
      <vt:lpstr>Palatino Linotype</vt:lpstr>
      <vt:lpstr>Symbol</vt:lpstr>
      <vt:lpstr>Times</vt:lpstr>
      <vt:lpstr>Wingdings 3</vt:lpstr>
      <vt:lpstr>Office Theme</vt:lpstr>
      <vt:lpstr>Equation</vt:lpstr>
      <vt:lpstr>Bitmap Image</vt:lpstr>
      <vt:lpstr>Lecture 8: Regression 2</vt:lpstr>
      <vt:lpstr>PowerPoint Presentation</vt:lpstr>
      <vt:lpstr>Review about Linear Regression</vt:lpstr>
      <vt:lpstr>Exercise</vt:lpstr>
      <vt:lpstr>Example 2</vt:lpstr>
      <vt:lpstr>PowerPoint Presentation</vt:lpstr>
      <vt:lpstr>PowerPoint Presentation</vt:lpstr>
      <vt:lpstr>PowerPoint Presentation</vt:lpstr>
      <vt:lpstr>PowerPoint Presentation</vt:lpstr>
      <vt:lpstr>Evaluating the Quality of Prediction</vt:lpstr>
      <vt:lpstr>Regression Conceptualized</vt:lpstr>
      <vt:lpstr>PowerPoint Presentation</vt:lpstr>
      <vt:lpstr>PowerPoint Presentation</vt:lpstr>
      <vt:lpstr>PowerPoint Presentation</vt:lpstr>
      <vt:lpstr>Regression and Correlation</vt:lpstr>
      <vt:lpstr>PowerPoint Presentation</vt:lpstr>
      <vt:lpstr>PowerPoint Presentation</vt:lpstr>
      <vt:lpstr>PowerPoint Presentation</vt:lpstr>
      <vt:lpstr>Example</vt:lpstr>
      <vt:lpstr>Summary</vt:lpstr>
      <vt:lpstr>Summary</vt:lpstr>
      <vt:lpstr>PowerPoint Presentation</vt:lpstr>
      <vt:lpstr>Exercise 2</vt:lpstr>
      <vt:lpstr>Computational formula and example</vt:lpstr>
      <vt:lpstr>Example</vt:lpstr>
    </vt:vector>
  </TitlesOfParts>
  <Company>University Of Minnesota - TC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 Sampling Distributions</dc:title>
  <dc:creator>Chun Wang</dc:creator>
  <cp:lastModifiedBy>He Jibo</cp:lastModifiedBy>
  <cp:revision>56</cp:revision>
  <cp:lastPrinted>2015-10-07T20:32:53Z</cp:lastPrinted>
  <dcterms:created xsi:type="dcterms:W3CDTF">2013-02-25T02:45:56Z</dcterms:created>
  <dcterms:modified xsi:type="dcterms:W3CDTF">2018-01-06T09:35:56Z</dcterms:modified>
</cp:coreProperties>
</file>