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79" r:id="rId3"/>
    <p:sldId id="286" r:id="rId4"/>
    <p:sldId id="281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5" r:id="rId13"/>
    <p:sldId id="296" r:id="rId14"/>
    <p:sldId id="297" r:id="rId15"/>
    <p:sldId id="298" r:id="rId16"/>
    <p:sldId id="329" r:id="rId17"/>
    <p:sldId id="330" r:id="rId18"/>
    <p:sldId id="299" r:id="rId19"/>
    <p:sldId id="302" r:id="rId20"/>
    <p:sldId id="303" r:id="rId21"/>
    <p:sldId id="311" r:id="rId22"/>
    <p:sldId id="300" r:id="rId23"/>
    <p:sldId id="301" r:id="rId24"/>
    <p:sldId id="310" r:id="rId25"/>
    <p:sldId id="313" r:id="rId26"/>
    <p:sldId id="315" r:id="rId2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0848" autoAdjust="0"/>
  </p:normalViewPr>
  <p:slideViewPr>
    <p:cSldViewPr>
      <p:cViewPr varScale="1">
        <p:scale>
          <a:sx n="105" d="100"/>
          <a:sy n="105" d="100"/>
        </p:scale>
        <p:origin x="184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1EB1087-8DFC-415D-9E29-080604EF8BA6}" type="datetimeFigureOut">
              <a:rPr lang="en-US" smtClean="0"/>
              <a:t>1/9/18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22B2AE2-9FC7-4573-9C68-E149A2E39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55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Relative Frequency: The proportion of times an event happens out</a:t>
            </a:r>
          </a:p>
          <a:p>
            <a:r>
              <a:rPr lang="en-US" dirty="0"/>
              <a:t>of the total number of events.</a:t>
            </a:r>
          </a:p>
          <a:p>
            <a:pPr defTabSz="914319">
              <a:defRPr/>
            </a:pPr>
            <a:r>
              <a:rPr lang="en-US" dirty="0">
                <a:latin typeface="Garamond" pitchFamily="18" charset="0"/>
              </a:rPr>
              <a:t>We will briefly talk about Bayesian probability later.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D6929-1D84-4AC5-8E58-AEAC9F451A2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098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95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8009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2643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events have no outcome in common</a:t>
            </a:r>
          </a:p>
        </p:txBody>
      </p:sp>
    </p:spTree>
    <p:extLst>
      <p:ext uri="{BB962C8B-B14F-4D97-AF65-F5344CB8AC3E}">
        <p14:creationId xmlns:p14="http://schemas.microsoft.com/office/powerpoint/2010/main" val="13264596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D6929-1D84-4AC5-8E58-AEAC9F451A2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4940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events have outcomes in common, but they don</a:t>
            </a:r>
            <a:r>
              <a:rPr lang="ja-JP" altLang="en-US"/>
              <a:t>’</a:t>
            </a:r>
            <a:r>
              <a:rPr lang="en-US" altLang="ja-JP"/>
              <a:t>t affect each other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4073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/>
              <a:t>events have outcomes in common and the occurrence of one event affects the probability of the occurrence of the other event</a:t>
            </a:r>
          </a:p>
          <a:p>
            <a:r>
              <a:rPr lang="en-US"/>
              <a:t>Note: VENN DIAGRAM CAN LOOK THE SAME AS FOR INDEPENDENT EVENTS</a:t>
            </a:r>
          </a:p>
        </p:txBody>
      </p:sp>
    </p:spTree>
    <p:extLst>
      <p:ext uri="{BB962C8B-B14F-4D97-AF65-F5344CB8AC3E}">
        <p14:creationId xmlns:p14="http://schemas.microsoft.com/office/powerpoint/2010/main" val="40422935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4428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http://www.annfammed.org/cgi/content/full/8/4/348#T2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D6929-1D84-4AC5-8E58-AEAC9F451A2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8171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Van diagram</a:t>
            </a:r>
          </a:p>
          <a:p>
            <a:r>
              <a:rPr lang="en-US" dirty="0"/>
              <a:t>Mutually exclusive.</a:t>
            </a:r>
            <a:r>
              <a:rPr lang="en-US" baseline="0" dirty="0"/>
              <a:t> Vs</a:t>
            </a:r>
            <a:r>
              <a:rPr lang="en-US" baseline="0"/>
              <a:t>. indepdent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D6929-1D84-4AC5-8E58-AEAC9F451A2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54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D6929-1D84-4AC5-8E58-AEAC9F451A2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7882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Bear with me, the material will</a:t>
            </a:r>
            <a:r>
              <a:rPr lang="en-US" baseline="0" dirty="0"/>
              <a:t> get harder and harder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D6929-1D84-4AC5-8E58-AEAC9F451A2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8183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conditional ability formula (see Steve)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D6929-1D84-4AC5-8E58-AEAC9F451A2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0563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323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032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39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Add humor: What’s the English name of the die tossing game?</a:t>
            </a:r>
          </a:p>
        </p:txBody>
      </p:sp>
    </p:spTree>
    <p:extLst>
      <p:ext uri="{BB962C8B-B14F-4D97-AF65-F5344CB8AC3E}">
        <p14:creationId xmlns:p14="http://schemas.microsoft.com/office/powerpoint/2010/main" val="3366541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2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65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87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389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Personality type and your GRE score</a:t>
            </a:r>
          </a:p>
        </p:txBody>
      </p:sp>
    </p:spTree>
    <p:extLst>
      <p:ext uri="{BB962C8B-B14F-4D97-AF65-F5344CB8AC3E}">
        <p14:creationId xmlns:p14="http://schemas.microsoft.com/office/powerpoint/2010/main" val="3646943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BEE03-0753-4100-8E09-D2250DCA84FA}" type="datetime1">
              <a:rPr lang="en-US" smtClean="0"/>
              <a:t>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07CE-1B58-4406-9007-69C137939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64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36C1-56D9-430C-BAB7-1592DD886C23}" type="datetime1">
              <a:rPr lang="en-US" smtClean="0"/>
              <a:t>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07CE-1B58-4406-9007-69C137939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02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5E0A-9C44-423A-9999-73B61E9D55B9}" type="datetime1">
              <a:rPr lang="en-US" smtClean="0"/>
              <a:t>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07CE-1B58-4406-9007-69C137939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06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16B4-02E5-423E-9F6F-B0B2F1CCF2BB}" type="datetime1">
              <a:rPr lang="en-US" smtClean="0"/>
              <a:t>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07CE-1B58-4406-9007-69C137939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85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0FFB1-895E-48E0-94D4-B7F858F3D878}" type="datetime1">
              <a:rPr lang="en-US" smtClean="0"/>
              <a:t>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07CE-1B58-4406-9007-69C137939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783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58BBA-646F-4B6E-B93D-DA589C03F759}" type="datetime1">
              <a:rPr lang="en-US" smtClean="0"/>
              <a:t>1/9/18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07CE-1B58-4406-9007-69C137939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59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45FA-3C87-4412-A22C-E1A478207089}" type="datetime1">
              <a:rPr lang="en-US" smtClean="0"/>
              <a:t>1/9/18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07CE-1B58-4406-9007-69C137939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836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0FE3-C5DC-4914-AABB-916F3C93D15C}" type="datetime1">
              <a:rPr lang="en-US" smtClean="0"/>
              <a:t>1/9/18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07CE-1B58-4406-9007-69C137939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659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E8CCD-9D6D-46B0-AF50-7C2556C96211}" type="datetime1">
              <a:rPr lang="en-US" smtClean="0"/>
              <a:t>1/9/18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07CE-1B58-4406-9007-69C137939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30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6FD7F-65F9-4430-82DB-2501B6D15D88}" type="datetime1">
              <a:rPr lang="en-US" smtClean="0"/>
              <a:t>1/9/18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07CE-1B58-4406-9007-69C137939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99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47692-0EE0-4C0F-87EC-A8C8CE1C30A2}" type="datetime1">
              <a:rPr lang="en-US" smtClean="0"/>
              <a:t>1/9/18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07CE-1B58-4406-9007-69C137939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91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D4E94-234E-4395-85A0-4853290302D8}" type="datetime1">
              <a:rPr lang="en-US" smtClean="0"/>
              <a:t>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D07CE-1B58-4406-9007-69C137939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83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Lecture 9: Probability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Hans" sz="2800" dirty="0">
                <a:solidFill>
                  <a:srgbClr val="898989"/>
                </a:solidFill>
                <a:latin typeface="Garamond" pitchFamily="18" charset="0"/>
              </a:rPr>
              <a:t>Jibo</a:t>
            </a:r>
            <a:r>
              <a:rPr lang="zh-Hans" altLang="en-US" sz="2800" dirty="0">
                <a:solidFill>
                  <a:srgbClr val="898989"/>
                </a:solidFill>
                <a:latin typeface="Garamond" pitchFamily="18" charset="0"/>
              </a:rPr>
              <a:t> </a:t>
            </a:r>
            <a:r>
              <a:rPr lang="en-US" altLang="zh-Hans" sz="2800" dirty="0">
                <a:solidFill>
                  <a:srgbClr val="898989"/>
                </a:solidFill>
                <a:latin typeface="Garamond" pitchFamily="18" charset="0"/>
              </a:rPr>
              <a:t>He,</a:t>
            </a:r>
            <a:r>
              <a:rPr lang="zh-Hans" altLang="en-US" sz="2800" dirty="0">
                <a:solidFill>
                  <a:srgbClr val="898989"/>
                </a:solidFill>
                <a:latin typeface="Garamond" pitchFamily="18" charset="0"/>
              </a:rPr>
              <a:t> </a:t>
            </a:r>
            <a:r>
              <a:rPr lang="en-US" altLang="zh-Hans" sz="2800" dirty="0">
                <a:solidFill>
                  <a:srgbClr val="898989"/>
                </a:solidFill>
                <a:latin typeface="Garamond" pitchFamily="18" charset="0"/>
              </a:rPr>
              <a:t>Ph.D.</a:t>
            </a:r>
          </a:p>
          <a:p>
            <a:r>
              <a:rPr lang="en-US" altLang="zh-Hans" sz="2800" dirty="0">
                <a:solidFill>
                  <a:srgbClr val="898989"/>
                </a:solidFill>
                <a:latin typeface="Garamond" pitchFamily="18" charset="0"/>
              </a:rPr>
              <a:t>Associate</a:t>
            </a:r>
            <a:r>
              <a:rPr lang="zh-Hans" altLang="en-US" sz="2800" dirty="0">
                <a:solidFill>
                  <a:srgbClr val="898989"/>
                </a:solidFill>
                <a:latin typeface="Garamond" pitchFamily="18" charset="0"/>
              </a:rPr>
              <a:t> </a:t>
            </a:r>
            <a:r>
              <a:rPr lang="en-US" altLang="zh-Hans" sz="2800" dirty="0">
                <a:solidFill>
                  <a:srgbClr val="898989"/>
                </a:solidFill>
                <a:latin typeface="Garamond" pitchFamily="18" charset="0"/>
              </a:rPr>
              <a:t>Professor</a:t>
            </a:r>
          </a:p>
          <a:p>
            <a:r>
              <a:rPr lang="en-US" altLang="zh-Hans" sz="2800" dirty="0">
                <a:solidFill>
                  <a:srgbClr val="898989"/>
                </a:solidFill>
                <a:latin typeface="Garamond" pitchFamily="18" charset="0"/>
              </a:rPr>
              <a:t>Wichita</a:t>
            </a:r>
            <a:r>
              <a:rPr lang="zh-Hans" altLang="en-US" sz="2800" dirty="0">
                <a:solidFill>
                  <a:srgbClr val="898989"/>
                </a:solidFill>
                <a:latin typeface="Garamond" pitchFamily="18" charset="0"/>
              </a:rPr>
              <a:t> </a:t>
            </a:r>
            <a:r>
              <a:rPr lang="en-US" altLang="zh-Hans" sz="2800" dirty="0">
                <a:solidFill>
                  <a:srgbClr val="898989"/>
                </a:solidFill>
                <a:latin typeface="Garamond" pitchFamily="18" charset="0"/>
              </a:rPr>
              <a:t>State</a:t>
            </a:r>
            <a:r>
              <a:rPr lang="zh-Hans" altLang="en-US" sz="2800" dirty="0">
                <a:solidFill>
                  <a:srgbClr val="898989"/>
                </a:solidFill>
                <a:latin typeface="Garamond" pitchFamily="18" charset="0"/>
              </a:rPr>
              <a:t> </a:t>
            </a:r>
            <a:r>
              <a:rPr lang="en-US" altLang="zh-Hans" sz="2800" dirty="0">
                <a:solidFill>
                  <a:srgbClr val="898989"/>
                </a:solidFill>
                <a:latin typeface="Garamond" pitchFamily="18" charset="0"/>
              </a:rPr>
              <a:t>University</a:t>
            </a:r>
          </a:p>
          <a:p>
            <a:r>
              <a:rPr lang="en-US" altLang="zh-Hans" sz="2800">
                <a:solidFill>
                  <a:srgbClr val="898989"/>
                </a:solidFill>
                <a:latin typeface="Garamond" pitchFamily="18" charset="0"/>
              </a:rPr>
              <a:t>jibo.he@Wichita.edu</a:t>
            </a:r>
            <a:endParaRPr lang="en-US" altLang="zh-CN" sz="2000" dirty="0">
              <a:solidFill>
                <a:srgbClr val="898989"/>
              </a:solidFill>
              <a:latin typeface="Garamond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07CE-1B58-4406-9007-69C137939F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25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95400"/>
            <a:ext cx="8305800" cy="5181600"/>
          </a:xfrm>
        </p:spPr>
        <p:txBody>
          <a:bodyPr>
            <a:no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  <a:latin typeface="Palatino Linotype" pitchFamily="18" charset="0"/>
                <a:ea typeface="SimSun" pitchFamily="2" charset="-122"/>
              </a:rPr>
              <a:t>Exhaustive set of events: </a:t>
            </a:r>
            <a:r>
              <a:rPr lang="en-US" altLang="zh-CN" sz="2800" dirty="0">
                <a:latin typeface="Palatino Linotype" pitchFamily="18" charset="0"/>
                <a:ea typeface="SimSun" pitchFamily="2" charset="-122"/>
              </a:rPr>
              <a:t>a group of events that contains all possible outcomes in the sample space. They have a union of 1.</a:t>
            </a:r>
            <a:endParaRPr lang="en-US" sz="2800" u="sng" dirty="0">
              <a:latin typeface="Palatino Linotype" pitchFamily="18" charset="0"/>
            </a:endParaRPr>
          </a:p>
          <a:p>
            <a:r>
              <a:rPr lang="en-US" sz="2000" u="sng" dirty="0">
                <a:latin typeface="Palatino Linotype" pitchFamily="18" charset="0"/>
              </a:rPr>
              <a:t>Example 5: </a:t>
            </a:r>
          </a:p>
          <a:p>
            <a:pPr>
              <a:buFont typeface="Wingdings 3" pitchFamily="18" charset="2"/>
              <a:buNone/>
            </a:pPr>
            <a:r>
              <a:rPr lang="en-US" sz="2000" dirty="0">
                <a:latin typeface="Palatino Linotype" pitchFamily="18" charset="0"/>
              </a:rPr>
              <a:t>	E1: getting an odd number of dots on a single roll of a die</a:t>
            </a:r>
          </a:p>
          <a:p>
            <a:pPr>
              <a:buFont typeface="Wingdings 3" pitchFamily="18" charset="2"/>
              <a:buNone/>
            </a:pPr>
            <a:r>
              <a:rPr lang="en-US" sz="2000" dirty="0">
                <a:latin typeface="Palatino Linotype" pitchFamily="18" charset="0"/>
              </a:rPr>
              <a:t>	E2: getting an even number of dots on a single roll of a die</a:t>
            </a:r>
          </a:p>
          <a:p>
            <a:pPr>
              <a:buFont typeface="Wingdings 3" pitchFamily="18" charset="2"/>
              <a:buNone/>
            </a:pPr>
            <a:r>
              <a:rPr lang="en-US" sz="2000" dirty="0">
                <a:latin typeface="Palatino Linotype" pitchFamily="18" charset="0"/>
              </a:rPr>
              <a:t>	(E1 and E2 are mutually exclusive and exhaustive events.)</a:t>
            </a:r>
          </a:p>
          <a:p>
            <a:r>
              <a:rPr lang="en-US" sz="2000" u="sng" dirty="0">
                <a:latin typeface="Palatino Linotype" pitchFamily="18" charset="0"/>
              </a:rPr>
              <a:t>Example6:</a:t>
            </a:r>
          </a:p>
          <a:p>
            <a:pPr>
              <a:buFont typeface="Wingdings 3" pitchFamily="18" charset="2"/>
              <a:buNone/>
            </a:pPr>
            <a:r>
              <a:rPr lang="en-US" sz="2000" dirty="0">
                <a:latin typeface="Palatino Linotype" pitchFamily="18" charset="0"/>
              </a:rPr>
              <a:t>	E1: Work 40 hours or more per week</a:t>
            </a:r>
          </a:p>
          <a:p>
            <a:pPr>
              <a:buFont typeface="Wingdings 3" pitchFamily="18" charset="2"/>
              <a:buNone/>
            </a:pPr>
            <a:r>
              <a:rPr lang="en-US" sz="2000" dirty="0">
                <a:latin typeface="Palatino Linotype" pitchFamily="18" charset="0"/>
              </a:rPr>
              <a:t>	E2: Work less than 40 hours per week</a:t>
            </a:r>
          </a:p>
          <a:p>
            <a:pPr>
              <a:buFont typeface="Wingdings 3" pitchFamily="18" charset="2"/>
              <a:buNone/>
            </a:pPr>
            <a:r>
              <a:rPr lang="en-US" sz="2000" dirty="0">
                <a:latin typeface="Palatino Linotype" pitchFamily="18" charset="0"/>
              </a:rPr>
              <a:t>	(E1 and E2 are mutually exclusive and exhaustive events.)</a:t>
            </a:r>
          </a:p>
        </p:txBody>
      </p:sp>
      <p:sp>
        <p:nvSpPr>
          <p:cNvPr id="29700" name="Text Box 6"/>
          <p:cNvSpPr txBox="1">
            <a:spLocks noChangeArrowheads="1"/>
          </p:cNvSpPr>
          <p:nvPr/>
        </p:nvSpPr>
        <p:spPr bwMode="auto">
          <a:xfrm>
            <a:off x="228600" y="304799"/>
            <a:ext cx="83820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Relations Among Events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07CE-1B58-4406-9007-69C137939F8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9810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42900" y="1371600"/>
            <a:ext cx="8305800" cy="2819400"/>
          </a:xfrm>
        </p:spPr>
        <p:txBody>
          <a:bodyPr/>
          <a:lstStyle/>
          <a:p>
            <a:pPr>
              <a:buFont typeface="Symbol" pitchFamily="18" charset="2"/>
              <a:buChar char=""/>
            </a:pPr>
            <a:r>
              <a:rPr lang="en-US" altLang="zh-CN" sz="2800" dirty="0">
                <a:solidFill>
                  <a:srgbClr val="C00000"/>
                </a:solidFill>
                <a:latin typeface="Palatino Linotype" pitchFamily="18" charset="0"/>
                <a:ea typeface="SimSun" pitchFamily="2" charset="-122"/>
              </a:rPr>
              <a:t>Independent events: </a:t>
            </a:r>
            <a:r>
              <a:rPr lang="en-US" altLang="zh-CN" sz="2800" dirty="0">
                <a:latin typeface="Palatino Linotype" pitchFamily="18" charset="0"/>
                <a:ea typeface="SimSun" pitchFamily="2" charset="-122"/>
              </a:rPr>
              <a:t>two events are independent if and only if the occurrence of one event does not affect the probability of the occurrence of the other.</a:t>
            </a:r>
          </a:p>
        </p:txBody>
      </p:sp>
      <p:sp>
        <p:nvSpPr>
          <p:cNvPr id="30724" name="Text Box 6"/>
          <p:cNvSpPr txBox="1">
            <a:spLocks noChangeArrowheads="1"/>
          </p:cNvSpPr>
          <p:nvPr/>
        </p:nvSpPr>
        <p:spPr bwMode="auto">
          <a:xfrm>
            <a:off x="304800" y="304800"/>
            <a:ext cx="83820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Relations Among Events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07CE-1B58-4406-9007-69C137939F8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86291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0525" y="1295400"/>
            <a:ext cx="8305800" cy="28956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Palatino Linotype" pitchFamily="18" charset="0"/>
              </a:rPr>
              <a:t>Venn Diagrams </a:t>
            </a:r>
            <a:r>
              <a:rPr lang="en-US" sz="2400" dirty="0">
                <a:latin typeface="Palatino Linotype" pitchFamily="18" charset="0"/>
              </a:rPr>
              <a:t>are widely used in probability theory. </a:t>
            </a:r>
            <a:r>
              <a:rPr lang="en-GB" sz="2400" dirty="0">
                <a:latin typeface="Palatino Linotype" pitchFamily="18" charset="0"/>
              </a:rPr>
              <a:t>The rectangle represents the </a:t>
            </a:r>
            <a:r>
              <a:rPr lang="en-GB" sz="2400" dirty="0">
                <a:solidFill>
                  <a:srgbClr val="C00000"/>
                </a:solidFill>
                <a:latin typeface="Palatino Linotype" pitchFamily="18" charset="0"/>
              </a:rPr>
              <a:t>sample space</a:t>
            </a:r>
            <a:r>
              <a:rPr lang="en-GB" sz="2400" dirty="0">
                <a:latin typeface="Palatino Linotype" pitchFamily="18" charset="0"/>
              </a:rPr>
              <a:t>, which is all of the possible outcomes of the experiment. The </a:t>
            </a:r>
            <a:r>
              <a:rPr lang="en-GB" sz="2400" dirty="0">
                <a:solidFill>
                  <a:srgbClr val="C00000"/>
                </a:solidFill>
                <a:latin typeface="Palatino Linotype" pitchFamily="18" charset="0"/>
              </a:rPr>
              <a:t>circle labelled as A </a:t>
            </a:r>
            <a:r>
              <a:rPr lang="en-GB" sz="2400" dirty="0">
                <a:latin typeface="Palatino Linotype" pitchFamily="18" charset="0"/>
              </a:rPr>
              <a:t>represents event A. In other words, all of the points within A represent possible ways of achieving the outcomes of A. The </a:t>
            </a:r>
            <a:r>
              <a:rPr lang="en-GB" sz="2400" dirty="0">
                <a:solidFill>
                  <a:srgbClr val="C00000"/>
                </a:solidFill>
                <a:latin typeface="Palatino Linotype" pitchFamily="18" charset="0"/>
              </a:rPr>
              <a:t>same is true for event B</a:t>
            </a:r>
            <a:r>
              <a:rPr lang="en-GB" sz="2400" dirty="0">
                <a:latin typeface="Palatino Linotype" pitchFamily="18" charset="0"/>
              </a:rPr>
              <a:t>. We usually shade the area we are asking for. </a:t>
            </a:r>
            <a:endParaRPr lang="en-US" altLang="zh-CN" sz="2400" dirty="0">
              <a:latin typeface="Palatino Linotype" pitchFamily="18" charset="0"/>
              <a:ea typeface="SimSun" pitchFamily="2" charset="-122"/>
            </a:endParaRPr>
          </a:p>
        </p:txBody>
      </p:sp>
      <p:sp>
        <p:nvSpPr>
          <p:cNvPr id="31748" name="Text Box 6"/>
          <p:cNvSpPr txBox="1">
            <a:spLocks noChangeArrowheads="1"/>
          </p:cNvSpPr>
          <p:nvPr/>
        </p:nvSpPr>
        <p:spPr bwMode="auto">
          <a:xfrm>
            <a:off x="314325" y="381000"/>
            <a:ext cx="83820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Venn Diagrams </a:t>
            </a:r>
          </a:p>
        </p:txBody>
      </p:sp>
      <p:pic>
        <p:nvPicPr>
          <p:cNvPr id="3174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4267200"/>
            <a:ext cx="272415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07CE-1B58-4406-9007-69C137939F8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3856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84" name="Group 16"/>
          <p:cNvGrpSpPr>
            <a:grpSpLocks/>
          </p:cNvGrpSpPr>
          <p:nvPr/>
        </p:nvGrpSpPr>
        <p:grpSpPr bwMode="auto">
          <a:xfrm>
            <a:off x="6629400" y="3657600"/>
            <a:ext cx="1905000" cy="2438400"/>
            <a:chOff x="4320" y="1920"/>
            <a:chExt cx="1200" cy="1536"/>
          </a:xfrm>
        </p:grpSpPr>
        <p:sp>
          <p:nvSpPr>
            <p:cNvPr id="58382" name="Rectangle 14" descr="10%"/>
            <p:cNvSpPr>
              <a:spLocks noChangeArrowheads="1"/>
            </p:cNvSpPr>
            <p:nvPr/>
          </p:nvSpPr>
          <p:spPr bwMode="auto">
            <a:xfrm>
              <a:off x="4320" y="1920"/>
              <a:ext cx="1200" cy="15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pattFill prst="pct10">
                    <a:fgClr>
                      <a:schemeClr val="accent1"/>
                    </a:fgClr>
                    <a:bgClr>
                      <a:srgbClr val="FFFFFF"/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Palatino Linotype" pitchFamily="18" charset="0"/>
                <a:ea typeface="ＭＳ Ｐゴシック" charset="0"/>
              </a:endParaRPr>
            </a:p>
          </p:txBody>
        </p:sp>
        <p:sp>
          <p:nvSpPr>
            <p:cNvPr id="58383" name="Oval 15" descr="Large confetti"/>
            <p:cNvSpPr>
              <a:spLocks noChangeArrowheads="1"/>
            </p:cNvSpPr>
            <p:nvPr/>
          </p:nvSpPr>
          <p:spPr bwMode="auto">
            <a:xfrm>
              <a:off x="4512" y="2352"/>
              <a:ext cx="672" cy="6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pattFill prst="lgConfetti">
                    <a:fgClr>
                      <a:srgbClr val="FF0000"/>
                    </a:fgClr>
                    <a:bgClr>
                      <a:srgbClr val="FFFFFF"/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Palatino Linotype" pitchFamily="18" charset="0"/>
                <a:ea typeface="ＭＳ Ｐゴシック" charset="0"/>
              </a:endParaRPr>
            </a:p>
          </p:txBody>
        </p:sp>
      </p:grp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Venn Diagrams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Palatino Linotype" pitchFamily="18" charset="0"/>
              </a:rPr>
              <a:t>Probability:</a:t>
            </a:r>
          </a:p>
          <a:p>
            <a:pPr lvl="1">
              <a:buFontTx/>
              <a:buNone/>
            </a:pPr>
            <a:r>
              <a:rPr lang="en-US">
                <a:latin typeface="Palatino Linotype" pitchFamily="18" charset="0"/>
              </a:rPr>
              <a:t># outcomes in some event/subset</a:t>
            </a:r>
          </a:p>
          <a:p>
            <a:pPr lvl="1">
              <a:buFontTx/>
              <a:buNone/>
            </a:pPr>
            <a:r>
              <a:rPr lang="en-US">
                <a:latin typeface="Palatino Linotype" pitchFamily="18" charset="0"/>
              </a:rPr>
              <a:t># outcomes in Sample Space</a:t>
            </a:r>
          </a:p>
          <a:p>
            <a:endParaRPr lang="en-US">
              <a:latin typeface="Palatino Linotype" pitchFamily="18" charset="0"/>
            </a:endParaRPr>
          </a:p>
          <a:p>
            <a:pPr lvl="1">
              <a:buFontTx/>
              <a:buNone/>
            </a:pPr>
            <a:r>
              <a:rPr lang="en-US">
                <a:latin typeface="Palatino Linotype" pitchFamily="18" charset="0"/>
              </a:rPr>
              <a:t>area of some event/subset</a:t>
            </a:r>
          </a:p>
          <a:p>
            <a:pPr lvl="1">
              <a:buFontTx/>
              <a:buNone/>
            </a:pPr>
            <a:r>
              <a:rPr lang="en-US">
                <a:latin typeface="Palatino Linotype" pitchFamily="18" charset="0"/>
              </a:rPr>
              <a:t>area of Sample Space</a:t>
            </a:r>
          </a:p>
        </p:txBody>
      </p:sp>
      <p:sp>
        <p:nvSpPr>
          <p:cNvPr id="58372" name="Line 4"/>
          <p:cNvSpPr>
            <a:spLocks noChangeShapeType="1"/>
          </p:cNvSpPr>
          <p:nvPr/>
        </p:nvSpPr>
        <p:spPr bwMode="auto">
          <a:xfrm>
            <a:off x="838200" y="2743200"/>
            <a:ext cx="6248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Palatino Linotype" pitchFamily="18" charset="0"/>
              <a:ea typeface="ＭＳ Ｐゴシック" charset="0"/>
            </a:endParaRPr>
          </a:p>
        </p:txBody>
      </p:sp>
      <p:sp>
        <p:nvSpPr>
          <p:cNvPr id="58373" name="Line 5"/>
          <p:cNvSpPr>
            <a:spLocks noChangeShapeType="1"/>
          </p:cNvSpPr>
          <p:nvPr/>
        </p:nvSpPr>
        <p:spPr bwMode="auto">
          <a:xfrm>
            <a:off x="838200" y="4343400"/>
            <a:ext cx="5181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Palatino Linotype" pitchFamily="18" charset="0"/>
              <a:ea typeface="ＭＳ Ｐゴシック" charset="0"/>
            </a:endParaRPr>
          </a:p>
        </p:txBody>
      </p:sp>
      <p:grpSp>
        <p:nvGrpSpPr>
          <p:cNvPr id="58376" name="Group 8"/>
          <p:cNvGrpSpPr>
            <a:grpSpLocks/>
          </p:cNvGrpSpPr>
          <p:nvPr/>
        </p:nvGrpSpPr>
        <p:grpSpPr bwMode="auto">
          <a:xfrm>
            <a:off x="6629400" y="3657600"/>
            <a:ext cx="1905000" cy="2438400"/>
            <a:chOff x="4176" y="2304"/>
            <a:chExt cx="1200" cy="1536"/>
          </a:xfrm>
        </p:grpSpPr>
        <p:sp>
          <p:nvSpPr>
            <p:cNvPr id="58374" name="Rectangle 6" descr="10%"/>
            <p:cNvSpPr>
              <a:spLocks noChangeArrowheads="1"/>
            </p:cNvSpPr>
            <p:nvPr/>
          </p:nvSpPr>
          <p:spPr bwMode="auto">
            <a:xfrm>
              <a:off x="4176" y="2304"/>
              <a:ext cx="1200" cy="1536"/>
            </a:xfrm>
            <a:prstGeom prst="rect">
              <a:avLst/>
            </a:prstGeom>
            <a:pattFill prst="pct10">
              <a:fgClr>
                <a:schemeClr val="accent1"/>
              </a:fgClr>
              <a:bgClr>
                <a:srgbClr val="FFFFFF"/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Palatino Linotype" pitchFamily="18" charset="0"/>
                <a:ea typeface="ＭＳ Ｐゴシック" charset="0"/>
              </a:endParaRPr>
            </a:p>
          </p:txBody>
        </p:sp>
        <p:sp>
          <p:nvSpPr>
            <p:cNvPr id="58375" name="Oval 7" descr="Large confetti"/>
            <p:cNvSpPr>
              <a:spLocks noChangeArrowheads="1"/>
            </p:cNvSpPr>
            <p:nvPr/>
          </p:nvSpPr>
          <p:spPr bwMode="auto">
            <a:xfrm>
              <a:off x="4368" y="2736"/>
              <a:ext cx="672" cy="672"/>
            </a:xfrm>
            <a:prstGeom prst="ellipse">
              <a:avLst/>
            </a:prstGeom>
            <a:pattFill prst="lgConfetti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Palatino Linotype" pitchFamily="18" charset="0"/>
                <a:ea typeface="ＭＳ Ｐゴシック" charset="0"/>
              </a:endParaRPr>
            </a:p>
          </p:txBody>
        </p:sp>
      </p:grpSp>
      <p:grpSp>
        <p:nvGrpSpPr>
          <p:cNvPr id="58380" name="Group 12"/>
          <p:cNvGrpSpPr>
            <a:grpSpLocks/>
          </p:cNvGrpSpPr>
          <p:nvPr/>
        </p:nvGrpSpPr>
        <p:grpSpPr bwMode="auto">
          <a:xfrm>
            <a:off x="6629400" y="3657600"/>
            <a:ext cx="1905000" cy="2438400"/>
            <a:chOff x="2496" y="2640"/>
            <a:chExt cx="1200" cy="1536"/>
          </a:xfrm>
        </p:grpSpPr>
        <p:sp>
          <p:nvSpPr>
            <p:cNvPr id="58378" name="Rectangle 10"/>
            <p:cNvSpPr>
              <a:spLocks noChangeArrowheads="1"/>
            </p:cNvSpPr>
            <p:nvPr/>
          </p:nvSpPr>
          <p:spPr bwMode="auto">
            <a:xfrm>
              <a:off x="2496" y="2640"/>
              <a:ext cx="1200" cy="15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Palatino Linotype" pitchFamily="18" charset="0"/>
                <a:ea typeface="ＭＳ Ｐゴシック" charset="0"/>
              </a:endParaRPr>
            </a:p>
          </p:txBody>
        </p:sp>
        <p:sp>
          <p:nvSpPr>
            <p:cNvPr id="58379" name="Oval 11"/>
            <p:cNvSpPr>
              <a:spLocks noChangeArrowheads="1"/>
            </p:cNvSpPr>
            <p:nvPr/>
          </p:nvSpPr>
          <p:spPr bwMode="auto">
            <a:xfrm>
              <a:off x="2688" y="3072"/>
              <a:ext cx="672" cy="672"/>
            </a:xfrm>
            <a:prstGeom prst="ellipse">
              <a:avLst/>
            </a:prstGeom>
            <a:solidFill>
              <a:srgbClr val="FF2D28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Palatino Linotype" pitchFamily="18" charset="0"/>
                <a:ea typeface="ＭＳ Ｐゴシック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07CE-1B58-4406-9007-69C137939F8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59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Intersection &amp; Union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874838"/>
            <a:ext cx="6019800" cy="4525962"/>
          </a:xfrm>
        </p:spPr>
        <p:txBody>
          <a:bodyPr/>
          <a:lstStyle/>
          <a:p>
            <a:r>
              <a:rPr lang="en-US" u="sng">
                <a:latin typeface="Palatino Linotype" pitchFamily="18" charset="0"/>
              </a:rPr>
              <a:t>Intersection</a:t>
            </a:r>
            <a:r>
              <a:rPr lang="en-US">
                <a:latin typeface="Palatino Linotype" pitchFamily="18" charset="0"/>
              </a:rPr>
              <a:t>:</a:t>
            </a:r>
          </a:p>
          <a:p>
            <a:pPr lvl="1"/>
            <a:r>
              <a:rPr lang="en-US">
                <a:latin typeface="Palatino Linotype" pitchFamily="18" charset="0"/>
              </a:rPr>
              <a:t>A </a:t>
            </a:r>
            <a:r>
              <a:rPr lang="en-US">
                <a:latin typeface="Palatino Linotype" pitchFamily="18" charset="0"/>
                <a:sym typeface="Symbol" pitchFamily="18" charset="2"/>
              </a:rPr>
              <a:t> B</a:t>
            </a:r>
          </a:p>
          <a:p>
            <a:pPr lvl="1"/>
            <a:r>
              <a:rPr lang="en-US">
                <a:latin typeface="Palatino Linotype" pitchFamily="18" charset="0"/>
                <a:sym typeface="Symbol" pitchFamily="18" charset="2"/>
              </a:rPr>
              <a:t>this means: BOTH/AND/ALL</a:t>
            </a:r>
          </a:p>
          <a:p>
            <a:endParaRPr lang="en-US" sz="2800">
              <a:latin typeface="Palatino Linotype" pitchFamily="18" charset="0"/>
              <a:sym typeface="Symbol" pitchFamily="18" charset="2"/>
            </a:endParaRPr>
          </a:p>
          <a:p>
            <a:r>
              <a:rPr lang="en-US" u="sng">
                <a:latin typeface="Palatino Linotype" pitchFamily="18" charset="0"/>
                <a:sym typeface="Symbol" pitchFamily="18" charset="2"/>
              </a:rPr>
              <a:t>Union</a:t>
            </a:r>
            <a:r>
              <a:rPr lang="en-US">
                <a:latin typeface="Palatino Linotype" pitchFamily="18" charset="0"/>
                <a:sym typeface="Symbol" pitchFamily="18" charset="2"/>
              </a:rPr>
              <a:t>:</a:t>
            </a:r>
          </a:p>
          <a:p>
            <a:pPr lvl="1"/>
            <a:r>
              <a:rPr lang="en-US">
                <a:latin typeface="Palatino Linotype" pitchFamily="18" charset="0"/>
                <a:sym typeface="Symbol" pitchFamily="18" charset="2"/>
              </a:rPr>
              <a:t>A U B</a:t>
            </a:r>
          </a:p>
          <a:p>
            <a:pPr lvl="1"/>
            <a:r>
              <a:rPr lang="en-US">
                <a:latin typeface="Palatino Linotype" pitchFamily="18" charset="0"/>
                <a:sym typeface="Symbol" pitchFamily="18" charset="2"/>
              </a:rPr>
              <a:t>this means: EITHER/OR/ANY</a:t>
            </a:r>
          </a:p>
          <a:p>
            <a:pPr lvl="2"/>
            <a:r>
              <a:rPr lang="en-US" i="1">
                <a:latin typeface="Palatino Linotype" pitchFamily="18" charset="0"/>
                <a:sym typeface="Symbol" pitchFamily="18" charset="2"/>
              </a:rPr>
              <a:t>could</a:t>
            </a:r>
            <a:r>
              <a:rPr lang="en-US">
                <a:latin typeface="Palatino Linotype" pitchFamily="18" charset="0"/>
                <a:sym typeface="Symbol" pitchFamily="18" charset="2"/>
              </a:rPr>
              <a:t> be both</a:t>
            </a:r>
          </a:p>
        </p:txBody>
      </p:sp>
      <p:grpSp>
        <p:nvGrpSpPr>
          <p:cNvPr id="59407" name="Group 15"/>
          <p:cNvGrpSpPr>
            <a:grpSpLocks/>
          </p:cNvGrpSpPr>
          <p:nvPr/>
        </p:nvGrpSpPr>
        <p:grpSpPr bwMode="auto">
          <a:xfrm>
            <a:off x="6172200" y="4114800"/>
            <a:ext cx="2743200" cy="1676400"/>
            <a:chOff x="3888" y="2592"/>
            <a:chExt cx="1728" cy="1056"/>
          </a:xfrm>
        </p:grpSpPr>
        <p:sp>
          <p:nvSpPr>
            <p:cNvPr id="59404" name="Rectangle 12"/>
            <p:cNvSpPr>
              <a:spLocks noChangeArrowheads="1"/>
            </p:cNvSpPr>
            <p:nvPr/>
          </p:nvSpPr>
          <p:spPr bwMode="auto">
            <a:xfrm>
              <a:off x="3888" y="2592"/>
              <a:ext cx="1728" cy="10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Palatino Linotype" pitchFamily="18" charset="0"/>
                <a:ea typeface="ＭＳ Ｐゴシック" charset="0"/>
              </a:endParaRPr>
            </a:p>
          </p:txBody>
        </p:sp>
        <p:pic>
          <p:nvPicPr>
            <p:cNvPr id="59406" name="Picture 1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8" y="2736"/>
              <a:ext cx="1296" cy="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grpSp>
        <p:nvGrpSpPr>
          <p:cNvPr id="59410" name="Group 18"/>
          <p:cNvGrpSpPr>
            <a:grpSpLocks/>
          </p:cNvGrpSpPr>
          <p:nvPr/>
        </p:nvGrpSpPr>
        <p:grpSpPr bwMode="auto">
          <a:xfrm>
            <a:off x="6172200" y="1905000"/>
            <a:ext cx="2743200" cy="1676400"/>
            <a:chOff x="3888" y="1200"/>
            <a:chExt cx="1728" cy="1056"/>
          </a:xfrm>
        </p:grpSpPr>
        <p:sp>
          <p:nvSpPr>
            <p:cNvPr id="59396" name="Rectangle 4"/>
            <p:cNvSpPr>
              <a:spLocks noChangeArrowheads="1"/>
            </p:cNvSpPr>
            <p:nvPr/>
          </p:nvSpPr>
          <p:spPr bwMode="auto">
            <a:xfrm>
              <a:off x="3888" y="1200"/>
              <a:ext cx="1728" cy="10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Palatino Linotype" pitchFamily="18" charset="0"/>
                <a:ea typeface="ＭＳ Ｐゴシック" charset="0"/>
              </a:endParaRPr>
            </a:p>
          </p:txBody>
        </p:sp>
        <p:pic>
          <p:nvPicPr>
            <p:cNvPr id="59409" name="Picture 1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8" y="1344"/>
              <a:ext cx="1296" cy="7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07CE-1B58-4406-9007-69C137939F8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58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9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9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 bldLvl="3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Mutually Exclusive Events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Palatino Linotype" pitchFamily="18" charset="0"/>
              </a:rPr>
              <a:t>(a.k.a. </a:t>
            </a:r>
            <a:r>
              <a:rPr lang="ja-JP" altLang="en-US" dirty="0">
                <a:latin typeface="Palatino Linotype" pitchFamily="18" charset="0"/>
              </a:rPr>
              <a:t>“</a:t>
            </a:r>
            <a:r>
              <a:rPr lang="en-US" altLang="ja-JP" dirty="0">
                <a:latin typeface="Palatino Linotype" pitchFamily="18" charset="0"/>
              </a:rPr>
              <a:t>Disjoint</a:t>
            </a:r>
            <a:r>
              <a:rPr lang="ja-JP" altLang="en-US" dirty="0">
                <a:latin typeface="Palatino Linotype" pitchFamily="18" charset="0"/>
              </a:rPr>
              <a:t>”</a:t>
            </a:r>
            <a:r>
              <a:rPr lang="en-US" altLang="ja-JP" dirty="0">
                <a:latin typeface="Palatino Linotype" pitchFamily="18" charset="0"/>
              </a:rPr>
              <a:t>)</a:t>
            </a:r>
          </a:p>
          <a:p>
            <a:r>
              <a:rPr lang="en-US" dirty="0">
                <a:latin typeface="Palatino Linotype" pitchFamily="18" charset="0"/>
              </a:rPr>
              <a:t>ex: 1 Coin toss: Heads; Tails</a:t>
            </a:r>
          </a:p>
          <a:p>
            <a:r>
              <a:rPr lang="en-US" dirty="0">
                <a:latin typeface="Palatino Linotype" pitchFamily="18" charset="0"/>
              </a:rPr>
              <a:t>ex: 1 Student: Freshman; Senior</a:t>
            </a:r>
          </a:p>
          <a:p>
            <a:r>
              <a:rPr lang="en-US" u="sng" dirty="0">
                <a:latin typeface="Palatino Linotype" pitchFamily="18" charset="0"/>
              </a:rPr>
              <a:t>Intersection</a:t>
            </a:r>
            <a:r>
              <a:rPr lang="en-US" dirty="0">
                <a:latin typeface="Palatino Linotype" pitchFamily="18" charset="0"/>
              </a:rPr>
              <a:t>:</a:t>
            </a:r>
          </a:p>
          <a:p>
            <a:pPr lvl="1"/>
            <a:r>
              <a:rPr lang="en-US" dirty="0">
                <a:latin typeface="Palatino Linotype" pitchFamily="18" charset="0"/>
              </a:rPr>
              <a:t>p(A</a:t>
            </a:r>
            <a:r>
              <a:rPr lang="en-US" dirty="0">
                <a:latin typeface="Palatino Linotype" pitchFamily="18" charset="0"/>
                <a:sym typeface="Symbol" pitchFamily="18" charset="2"/>
              </a:rPr>
              <a:t>B)=</a:t>
            </a:r>
            <a:endParaRPr lang="en-US" dirty="0">
              <a:latin typeface="Palatino Linotype" pitchFamily="18" charset="0"/>
            </a:endParaRPr>
          </a:p>
          <a:p>
            <a:r>
              <a:rPr lang="en-US" u="sng" dirty="0">
                <a:latin typeface="Palatino Linotype" pitchFamily="18" charset="0"/>
              </a:rPr>
              <a:t>Union</a:t>
            </a:r>
            <a:r>
              <a:rPr lang="en-US" dirty="0">
                <a:latin typeface="Palatino Linotype" pitchFamily="18" charset="0"/>
              </a:rPr>
              <a:t>:</a:t>
            </a:r>
          </a:p>
          <a:p>
            <a:pPr lvl="1"/>
            <a:r>
              <a:rPr lang="en-US" dirty="0">
                <a:latin typeface="Palatino Linotype" pitchFamily="18" charset="0"/>
              </a:rPr>
              <a:t>p(AUB)=</a:t>
            </a:r>
          </a:p>
          <a:p>
            <a:endParaRPr lang="en-US" dirty="0">
              <a:latin typeface="Palatino Linotype" pitchFamily="18" charset="0"/>
            </a:endParaRPr>
          </a:p>
        </p:txBody>
      </p:sp>
      <p:grpSp>
        <p:nvGrpSpPr>
          <p:cNvPr id="28675" name="Group 9"/>
          <p:cNvGrpSpPr>
            <a:grpSpLocks/>
          </p:cNvGrpSpPr>
          <p:nvPr/>
        </p:nvGrpSpPr>
        <p:grpSpPr bwMode="auto">
          <a:xfrm>
            <a:off x="5867400" y="4800600"/>
            <a:ext cx="2971800" cy="1600200"/>
            <a:chOff x="3552" y="1152"/>
            <a:chExt cx="1872" cy="1008"/>
          </a:xfrm>
        </p:grpSpPr>
        <p:sp>
          <p:nvSpPr>
            <p:cNvPr id="74756" name="Rectangle 4"/>
            <p:cNvSpPr>
              <a:spLocks noChangeArrowheads="1"/>
            </p:cNvSpPr>
            <p:nvPr/>
          </p:nvSpPr>
          <p:spPr bwMode="auto">
            <a:xfrm>
              <a:off x="3552" y="1152"/>
              <a:ext cx="1872" cy="100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Palatino Linotype" pitchFamily="18" charset="0"/>
                <a:ea typeface="ＭＳ Ｐゴシック" charset="0"/>
              </a:endParaRPr>
            </a:p>
          </p:txBody>
        </p:sp>
        <p:sp>
          <p:nvSpPr>
            <p:cNvPr id="74757" name="Oval 5"/>
            <p:cNvSpPr>
              <a:spLocks noChangeArrowheads="1"/>
            </p:cNvSpPr>
            <p:nvPr/>
          </p:nvSpPr>
          <p:spPr bwMode="auto">
            <a:xfrm>
              <a:off x="3696" y="1344"/>
              <a:ext cx="672" cy="6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Palatino Linotype" pitchFamily="18" charset="0"/>
                  <a:ea typeface="ＭＳ Ｐゴシック" charset="0"/>
                </a:rPr>
                <a:t>A</a:t>
              </a:r>
            </a:p>
          </p:txBody>
        </p:sp>
        <p:sp>
          <p:nvSpPr>
            <p:cNvPr id="74758" name="Oval 6"/>
            <p:cNvSpPr>
              <a:spLocks noChangeArrowheads="1"/>
            </p:cNvSpPr>
            <p:nvPr/>
          </p:nvSpPr>
          <p:spPr bwMode="auto">
            <a:xfrm>
              <a:off x="4560" y="1344"/>
              <a:ext cx="672" cy="672"/>
            </a:xfrm>
            <a:prstGeom prst="ellipse">
              <a:avLst/>
            </a:prstGeom>
            <a:solidFill>
              <a:srgbClr val="FF2D28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Palatino Linotype" pitchFamily="18" charset="0"/>
                  <a:ea typeface="ＭＳ Ｐゴシック" charset="0"/>
                </a:rPr>
                <a:t>B</a:t>
              </a:r>
            </a:p>
          </p:txBody>
        </p:sp>
      </p:grpSp>
      <p:sp>
        <p:nvSpPr>
          <p:cNvPr id="74763" name="Rectangle 11"/>
          <p:cNvSpPr>
            <a:spLocks noChangeArrowheads="1"/>
          </p:cNvSpPr>
          <p:nvPr/>
        </p:nvSpPr>
        <p:spPr bwMode="auto">
          <a:xfrm>
            <a:off x="2590800" y="4994369"/>
            <a:ext cx="20621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>
                <a:latin typeface="Palatino Linotype" pitchFamily="18" charset="0"/>
                <a:ea typeface="ＭＳ Ｐゴシック" charset="0"/>
              </a:rPr>
              <a:t>p(A)+p(B)</a:t>
            </a:r>
          </a:p>
        </p:txBody>
      </p:sp>
      <p:sp>
        <p:nvSpPr>
          <p:cNvPr id="74764" name="Rectangle 12"/>
          <p:cNvSpPr>
            <a:spLocks noChangeArrowheads="1"/>
          </p:cNvSpPr>
          <p:nvPr/>
        </p:nvSpPr>
        <p:spPr bwMode="auto">
          <a:xfrm>
            <a:off x="2590800" y="3915148"/>
            <a:ext cx="3898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>
                <a:latin typeface="Palatino Linotype" pitchFamily="18" charset="0"/>
                <a:ea typeface="ＭＳ Ｐゴシック" charset="0"/>
              </a:rPr>
              <a:t>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07CE-1B58-4406-9007-69C137939F8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2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 bldLvl="2"/>
      <p:bldP spid="74763" grpId="0"/>
      <p:bldP spid="7476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Sampling and Probability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Palatino Linotype" pitchFamily="18" charset="0"/>
              </a:rPr>
              <a:t>Let’s say I had a jar with 10 marbles:</a:t>
            </a:r>
          </a:p>
          <a:p>
            <a:pPr marL="0" indent="0">
              <a:buNone/>
            </a:pPr>
            <a:r>
              <a:rPr lang="en-US" dirty="0">
                <a:latin typeface="Palatino Linotype" pitchFamily="18" charset="0"/>
              </a:rPr>
              <a:t>5 blue marbles, 3 red marbles, and 2 green marbles.</a:t>
            </a:r>
          </a:p>
          <a:p>
            <a:r>
              <a:rPr lang="en-US" dirty="0">
                <a:latin typeface="Palatino Linotype" pitchFamily="18" charset="0"/>
              </a:rPr>
              <a:t>I close my eyes, mix up the marbles and choose one: it’s blue!</a:t>
            </a:r>
          </a:p>
          <a:p>
            <a:r>
              <a:rPr lang="en-US" dirty="0">
                <a:latin typeface="Palatino Linotype" pitchFamily="18" charset="0"/>
              </a:rPr>
              <a:t>What’s the probability of going through the entire procedure and</a:t>
            </a:r>
          </a:p>
          <a:p>
            <a:r>
              <a:rPr lang="en-US" dirty="0">
                <a:latin typeface="Palatino Linotype" pitchFamily="18" charset="0"/>
              </a:rPr>
              <a:t>picking a blue marble again: 1/2, 4/9, 5/9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07CE-1B58-4406-9007-69C137939F8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11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153400" cy="788995"/>
          </a:xfrm>
        </p:spPr>
        <p:txBody>
          <a:bodyPr/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Sampling and Probability</a:t>
            </a:r>
            <a:endParaRPr lang="en-US" dirty="0">
              <a:solidFill>
                <a:srgbClr val="002060"/>
              </a:solidFill>
              <a:latin typeface="Palatino Linotype" pitchFamily="18" charset="0"/>
              <a:ea typeface="Cambria Math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600201"/>
            <a:ext cx="8153400" cy="31242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Sampling with replacement</a:t>
            </a:r>
          </a:p>
          <a:p>
            <a:pPr lvl="1"/>
            <a:r>
              <a:rPr lang="en-US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When sampled event can occur again in the future</a:t>
            </a:r>
          </a:p>
          <a:p>
            <a:pPr lvl="1"/>
            <a:r>
              <a:rPr lang="en-US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Probability of selection will not be affected by which marble was selected in the first round.</a:t>
            </a:r>
          </a:p>
          <a:p>
            <a:r>
              <a:rPr lang="en-US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Sampling without replacement</a:t>
            </a:r>
          </a:p>
          <a:p>
            <a:pPr lvl="1"/>
            <a:r>
              <a:rPr lang="en-US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When sampled event cannot occur in the future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-184666"/>
            <a:ext cx="183021" cy="254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latin typeface="Palatino Linotype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4724400"/>
            <a:ext cx="8001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Palatino Linotype" pitchFamily="18" charset="0"/>
              </a:rPr>
              <a:t>If sampling with replacement: </a:t>
            </a:r>
            <a:r>
              <a:rPr lang="en-US" sz="2400" dirty="0" err="1">
                <a:solidFill>
                  <a:srgbClr val="0070C0"/>
                </a:solidFill>
                <a:latin typeface="Palatino Linotype" pitchFamily="18" charset="0"/>
              </a:rPr>
              <a:t>Pr</a:t>
            </a:r>
            <a:r>
              <a:rPr lang="en-US" sz="2400" dirty="0">
                <a:solidFill>
                  <a:srgbClr val="0070C0"/>
                </a:solidFill>
                <a:latin typeface="Palatino Linotype" pitchFamily="18" charset="0"/>
              </a:rPr>
              <a:t>(blue) =0.5 always.</a:t>
            </a:r>
          </a:p>
          <a:p>
            <a:r>
              <a:rPr lang="en-US" sz="2400" dirty="0">
                <a:solidFill>
                  <a:srgbClr val="0070C0"/>
                </a:solidFill>
                <a:latin typeface="Palatino Linotype" pitchFamily="18" charset="0"/>
              </a:rPr>
              <a:t>If sampling without replacement:</a:t>
            </a:r>
          </a:p>
          <a:p>
            <a:r>
              <a:rPr lang="en-US" sz="2400" dirty="0">
                <a:solidFill>
                  <a:srgbClr val="0070C0"/>
                </a:solidFill>
                <a:latin typeface="Palatino Linotype" pitchFamily="18" charset="0"/>
              </a:rPr>
              <a:t>If red (or green) marble picked on Trial 1: </a:t>
            </a:r>
            <a:r>
              <a:rPr lang="en-US" sz="2400" dirty="0" err="1">
                <a:solidFill>
                  <a:srgbClr val="0070C0"/>
                </a:solidFill>
                <a:latin typeface="Palatino Linotype" pitchFamily="18" charset="0"/>
              </a:rPr>
              <a:t>Pr</a:t>
            </a:r>
            <a:r>
              <a:rPr lang="en-US" sz="2400" dirty="0">
                <a:solidFill>
                  <a:srgbClr val="0070C0"/>
                </a:solidFill>
                <a:latin typeface="Palatino Linotype" pitchFamily="18" charset="0"/>
              </a:rPr>
              <a:t>(blue) = 5/9.</a:t>
            </a:r>
          </a:p>
          <a:p>
            <a:r>
              <a:rPr lang="en-US" sz="2400" dirty="0">
                <a:solidFill>
                  <a:srgbClr val="0070C0"/>
                </a:solidFill>
                <a:latin typeface="Palatino Linotype" pitchFamily="18" charset="0"/>
              </a:rPr>
              <a:t>If blue marble picked on Trial 1: </a:t>
            </a:r>
            <a:r>
              <a:rPr lang="en-US" sz="2400" dirty="0" err="1">
                <a:solidFill>
                  <a:srgbClr val="0070C0"/>
                </a:solidFill>
                <a:latin typeface="Palatino Linotype" pitchFamily="18" charset="0"/>
              </a:rPr>
              <a:t>Pr</a:t>
            </a:r>
            <a:r>
              <a:rPr lang="en-US" sz="2400" dirty="0">
                <a:solidFill>
                  <a:srgbClr val="0070C0"/>
                </a:solidFill>
                <a:latin typeface="Palatino Linotype" pitchFamily="18" charset="0"/>
              </a:rPr>
              <a:t>(blue) = 4/9.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07CE-1B58-4406-9007-69C137939F8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0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Independent Events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Palatino Linotype" pitchFamily="18" charset="0"/>
              </a:rPr>
              <a:t>(unrelated events)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Palatino Linotype" pitchFamily="18" charset="0"/>
              </a:rPr>
              <a:t>ex: </a:t>
            </a:r>
            <a:r>
              <a:rPr lang="en-US" i="1" dirty="0">
                <a:latin typeface="Palatino Linotype" pitchFamily="18" charset="0"/>
              </a:rPr>
              <a:t>Multiple</a:t>
            </a:r>
            <a:r>
              <a:rPr lang="en-US" dirty="0">
                <a:latin typeface="Palatino Linotype" pitchFamily="18" charset="0"/>
              </a:rPr>
              <a:t> coin tosses: Heads 1st time; Heads 2nd time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Palatino Linotype" pitchFamily="18" charset="0"/>
              </a:rPr>
              <a:t>ex: Draws w/ replacement: Red Marble 1st time; Blue marble 2nd time</a:t>
            </a:r>
          </a:p>
          <a:p>
            <a:pPr>
              <a:lnSpc>
                <a:spcPct val="90000"/>
              </a:lnSpc>
            </a:pPr>
            <a:r>
              <a:rPr lang="en-US" u="sng" dirty="0">
                <a:latin typeface="Palatino Linotype" pitchFamily="18" charset="0"/>
              </a:rPr>
              <a:t>Intersection</a:t>
            </a:r>
            <a:r>
              <a:rPr lang="en-US" dirty="0">
                <a:latin typeface="Palatino Linotype" pitchFamily="18" charset="0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Palatino Linotype" pitchFamily="18" charset="0"/>
              </a:rPr>
              <a:t>p(A</a:t>
            </a:r>
            <a:r>
              <a:rPr lang="en-US" dirty="0">
                <a:latin typeface="Palatino Linotype" pitchFamily="18" charset="0"/>
                <a:sym typeface="Symbol" pitchFamily="18" charset="2"/>
              </a:rPr>
              <a:t>B)=</a:t>
            </a:r>
            <a:endParaRPr lang="en-US" dirty="0">
              <a:latin typeface="Palatino Linotype" pitchFamily="18" charset="0"/>
            </a:endParaRPr>
          </a:p>
          <a:p>
            <a:pPr>
              <a:lnSpc>
                <a:spcPct val="90000"/>
              </a:lnSpc>
            </a:pPr>
            <a:r>
              <a:rPr lang="en-US" u="sng" dirty="0">
                <a:latin typeface="Palatino Linotype" pitchFamily="18" charset="0"/>
              </a:rPr>
              <a:t>Union</a:t>
            </a:r>
            <a:r>
              <a:rPr lang="en-US" dirty="0">
                <a:latin typeface="Palatino Linotype" pitchFamily="18" charset="0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Palatino Linotype" pitchFamily="18" charset="0"/>
              </a:rPr>
              <a:t>p(AUB)=</a:t>
            </a:r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5867400" y="4800600"/>
            <a:ext cx="2971800" cy="16002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Palatino Linotype" pitchFamily="18" charset="0"/>
              <a:ea typeface="ＭＳ Ｐゴシック" charset="0"/>
            </a:endParaRPr>
          </a:p>
        </p:txBody>
      </p:sp>
      <p:sp>
        <p:nvSpPr>
          <p:cNvPr id="76806" name="Oval 6"/>
          <p:cNvSpPr>
            <a:spLocks noChangeArrowheads="1"/>
          </p:cNvSpPr>
          <p:nvPr/>
        </p:nvSpPr>
        <p:spPr bwMode="auto">
          <a:xfrm>
            <a:off x="6324600" y="5105400"/>
            <a:ext cx="1066800" cy="1066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Palatino Linotype" pitchFamily="18" charset="0"/>
                <a:ea typeface="ＭＳ Ｐゴシック" charset="0"/>
              </a:rPr>
              <a:t>A</a:t>
            </a:r>
          </a:p>
        </p:txBody>
      </p:sp>
      <p:sp>
        <p:nvSpPr>
          <p:cNvPr id="76807" name="Oval 7"/>
          <p:cNvSpPr>
            <a:spLocks noChangeArrowheads="1"/>
          </p:cNvSpPr>
          <p:nvPr/>
        </p:nvSpPr>
        <p:spPr bwMode="auto">
          <a:xfrm>
            <a:off x="7162800" y="5105400"/>
            <a:ext cx="1066800" cy="1066800"/>
          </a:xfrm>
          <a:prstGeom prst="ellipse">
            <a:avLst/>
          </a:prstGeom>
          <a:solidFill>
            <a:srgbClr val="FF0000">
              <a:alpha val="49001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Palatino Linotype" pitchFamily="18" charset="0"/>
                <a:ea typeface="ＭＳ Ｐゴシック" charset="0"/>
              </a:rPr>
              <a:t>B</a:t>
            </a:r>
          </a:p>
        </p:txBody>
      </p:sp>
      <p:sp>
        <p:nvSpPr>
          <p:cNvPr id="76808" name="Rectangle 8"/>
          <p:cNvSpPr>
            <a:spLocks noChangeArrowheads="1"/>
          </p:cNvSpPr>
          <p:nvPr/>
        </p:nvSpPr>
        <p:spPr bwMode="auto">
          <a:xfrm>
            <a:off x="2668587" y="5545932"/>
            <a:ext cx="18272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latin typeface="Palatino Linotype" pitchFamily="18" charset="0"/>
                <a:ea typeface="ＭＳ Ｐゴシック" charset="0"/>
              </a:rPr>
              <a:t>p(A)+p(B)</a:t>
            </a:r>
          </a:p>
        </p:txBody>
      </p:sp>
      <p:sp>
        <p:nvSpPr>
          <p:cNvPr id="76809" name="Rectangle 9"/>
          <p:cNvSpPr>
            <a:spLocks noChangeArrowheads="1"/>
          </p:cNvSpPr>
          <p:nvPr/>
        </p:nvSpPr>
        <p:spPr bwMode="auto">
          <a:xfrm>
            <a:off x="2631141" y="4541044"/>
            <a:ext cx="173637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latin typeface="Palatino Linotype" pitchFamily="18" charset="0"/>
                <a:ea typeface="ＭＳ Ｐゴシック" charset="0"/>
              </a:rPr>
              <a:t>p(A)*p(B)</a:t>
            </a:r>
            <a:endParaRPr lang="en-US" dirty="0">
              <a:latin typeface="Palatino Linotype" pitchFamily="18" charset="0"/>
              <a:ea typeface="ＭＳ Ｐゴシック" charset="0"/>
            </a:endParaRPr>
          </a:p>
        </p:txBody>
      </p:sp>
      <p:sp>
        <p:nvSpPr>
          <p:cNvPr id="76810" name="Rectangle 10"/>
          <p:cNvSpPr>
            <a:spLocks noChangeArrowheads="1"/>
          </p:cNvSpPr>
          <p:nvPr/>
        </p:nvSpPr>
        <p:spPr bwMode="auto">
          <a:xfrm>
            <a:off x="4341813" y="5562600"/>
            <a:ext cx="1568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latin typeface="Palatino Linotype" pitchFamily="18" charset="0"/>
                <a:ea typeface="ＭＳ Ｐゴシック" charset="0"/>
              </a:rPr>
              <a:t>-p(A</a:t>
            </a:r>
            <a:r>
              <a:rPr lang="en-US" sz="2800" dirty="0">
                <a:latin typeface="Palatino Linotype" pitchFamily="18" charset="0"/>
                <a:ea typeface="ＭＳ Ｐゴシック" charset="0"/>
                <a:sym typeface="Symbol" charset="0"/>
              </a:rPr>
              <a:t>B)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07CE-1B58-4406-9007-69C137939F8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6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 bldLvl="2"/>
      <p:bldP spid="76808" grpId="0"/>
      <p:bldP spid="76809" grpId="0"/>
      <p:bldP spid="768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Dependent Events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915400" cy="47545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Palatino Linotype" pitchFamily="18" charset="0"/>
              </a:rPr>
              <a:t>(related events)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Palatino Linotype" pitchFamily="18" charset="0"/>
              </a:rPr>
              <a:t>Occurrence of A affects p(B)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Palatino Linotype" pitchFamily="18" charset="0"/>
              </a:rPr>
              <a:t>ex: Draws w/o replacement: Red marble 1st time; blue marble 2nd time</a:t>
            </a:r>
          </a:p>
          <a:p>
            <a:pPr lvl="1">
              <a:lnSpc>
                <a:spcPct val="90000"/>
              </a:lnSpc>
            </a:pPr>
            <a:r>
              <a:rPr lang="en-US" i="1" dirty="0">
                <a:latin typeface="Palatino Linotype" pitchFamily="18" charset="0"/>
              </a:rPr>
              <a:t>Sequential</a:t>
            </a:r>
            <a:endParaRPr lang="en-US" dirty="0">
              <a:latin typeface="Palatino Linotype" pitchFamily="18" charset="0"/>
            </a:endParaRPr>
          </a:p>
        </p:txBody>
      </p:sp>
      <p:grpSp>
        <p:nvGrpSpPr>
          <p:cNvPr id="32771" name="Group 10"/>
          <p:cNvGrpSpPr>
            <a:grpSpLocks/>
          </p:cNvGrpSpPr>
          <p:nvPr/>
        </p:nvGrpSpPr>
        <p:grpSpPr bwMode="auto">
          <a:xfrm>
            <a:off x="4953000" y="4038600"/>
            <a:ext cx="2362200" cy="1600200"/>
            <a:chOff x="3840" y="3024"/>
            <a:chExt cx="1488" cy="1008"/>
          </a:xfrm>
        </p:grpSpPr>
        <p:sp>
          <p:nvSpPr>
            <p:cNvPr id="80900" name="Rectangle 4"/>
            <p:cNvSpPr>
              <a:spLocks noChangeArrowheads="1"/>
            </p:cNvSpPr>
            <p:nvPr/>
          </p:nvSpPr>
          <p:spPr bwMode="auto">
            <a:xfrm>
              <a:off x="3840" y="3024"/>
              <a:ext cx="1488" cy="100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Palatino Linotype" pitchFamily="18" charset="0"/>
                <a:ea typeface="ＭＳ Ｐゴシック" charset="0"/>
              </a:endParaRPr>
            </a:p>
          </p:txBody>
        </p:sp>
        <p:sp>
          <p:nvSpPr>
            <p:cNvPr id="80901" name="Oval 5"/>
            <p:cNvSpPr>
              <a:spLocks noChangeArrowheads="1"/>
            </p:cNvSpPr>
            <p:nvPr/>
          </p:nvSpPr>
          <p:spPr bwMode="auto">
            <a:xfrm>
              <a:off x="3984" y="3216"/>
              <a:ext cx="672" cy="6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Palatino Linotype" pitchFamily="18" charset="0"/>
                  <a:ea typeface="ＭＳ Ｐゴシック" charset="0"/>
                </a:rPr>
                <a:t>A</a:t>
              </a:r>
            </a:p>
          </p:txBody>
        </p:sp>
        <p:sp>
          <p:nvSpPr>
            <p:cNvPr id="80902" name="Oval 6"/>
            <p:cNvSpPr>
              <a:spLocks noChangeArrowheads="1"/>
            </p:cNvSpPr>
            <p:nvPr/>
          </p:nvSpPr>
          <p:spPr bwMode="auto">
            <a:xfrm>
              <a:off x="4512" y="3216"/>
              <a:ext cx="672" cy="672"/>
            </a:xfrm>
            <a:prstGeom prst="ellipse">
              <a:avLst/>
            </a:prstGeom>
            <a:solidFill>
              <a:srgbClr val="FF0000">
                <a:alpha val="49001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Palatino Linotype" pitchFamily="18" charset="0"/>
                  <a:ea typeface="ＭＳ Ｐゴシック" charset="0"/>
                </a:rPr>
                <a:t>B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07CE-1B58-4406-9007-69C137939F8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3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Probability and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300" dirty="0">
                <a:latin typeface="Palatino Linotype" pitchFamily="18" charset="0"/>
              </a:rPr>
              <a:t>Probability is the backbone of most of statistics</a:t>
            </a:r>
          </a:p>
          <a:p>
            <a:r>
              <a:rPr lang="en-US" sz="3300" dirty="0">
                <a:latin typeface="Palatino Linotype" pitchFamily="18" charset="0"/>
              </a:rPr>
              <a:t>Probability is everywhere in our daily life</a:t>
            </a:r>
          </a:p>
          <a:p>
            <a:pPr lvl="1"/>
            <a:r>
              <a:rPr lang="en-US" dirty="0">
                <a:latin typeface="Palatino Linotype" pitchFamily="18" charset="0"/>
              </a:rPr>
              <a:t>I will “probably” go to see a movie on Saturday.</a:t>
            </a:r>
          </a:p>
          <a:p>
            <a:pPr lvl="1"/>
            <a:r>
              <a:rPr lang="en-US" dirty="0">
                <a:latin typeface="Palatino Linotype" pitchFamily="18" charset="0"/>
              </a:rPr>
              <a:t>There is an 60% chance of rain.</a:t>
            </a:r>
          </a:p>
          <a:p>
            <a:pPr lvl="1"/>
            <a:r>
              <a:rPr lang="en-US" dirty="0">
                <a:latin typeface="Palatino Linotype" pitchFamily="18" charset="0"/>
              </a:rPr>
              <a:t>They will “probably” get married.</a:t>
            </a:r>
          </a:p>
          <a:p>
            <a:r>
              <a:rPr lang="en-US" dirty="0">
                <a:latin typeface="Palatino Linotype" pitchFamily="18" charset="0"/>
              </a:rPr>
              <a:t>Most of our daily use is from a subjective viewpoint.</a:t>
            </a:r>
          </a:p>
          <a:p>
            <a:r>
              <a:rPr lang="en-US" b="1" u="sng" dirty="0">
                <a:latin typeface="Palatino Linotype" pitchFamily="18" charset="0"/>
              </a:rPr>
              <a:t>Subjective Probability</a:t>
            </a:r>
            <a:r>
              <a:rPr lang="en-US" dirty="0">
                <a:latin typeface="Palatino Linotype" pitchFamily="18" charset="0"/>
              </a:rPr>
              <a:t>: Statements of uncertainty representing one’s degree of belief.</a:t>
            </a:r>
            <a:endParaRPr lang="en-US" sz="6000" dirty="0">
              <a:latin typeface="Palatino Linotyp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07CE-1B58-4406-9007-69C137939F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76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Conditional Probability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4000" dirty="0">
                <a:latin typeface="Palatino Linotype" pitchFamily="18" charset="0"/>
              </a:rPr>
              <a:t>p(B|A)</a:t>
            </a:r>
            <a:endParaRPr lang="en-US" dirty="0">
              <a:latin typeface="Palatino Linotype" pitchFamily="18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Palatino Linotype" pitchFamily="18" charset="0"/>
              </a:rPr>
              <a:t>means: </a:t>
            </a:r>
            <a:r>
              <a:rPr lang="ja-JP" altLang="en-US" dirty="0">
                <a:latin typeface="Palatino Linotype" pitchFamily="18" charset="0"/>
              </a:rPr>
              <a:t>“</a:t>
            </a:r>
            <a:r>
              <a:rPr lang="en-US" altLang="ja-JP" dirty="0">
                <a:latin typeface="Palatino Linotype" pitchFamily="18" charset="0"/>
              </a:rPr>
              <a:t>The probability of B, GIVEN the occurrence of A</a:t>
            </a:r>
            <a:r>
              <a:rPr lang="ja-JP" altLang="en-US" dirty="0">
                <a:latin typeface="Palatino Linotype" pitchFamily="18" charset="0"/>
              </a:rPr>
              <a:t>”</a:t>
            </a:r>
            <a:r>
              <a:rPr lang="en-US" altLang="ja-JP" dirty="0">
                <a:latin typeface="Palatino Linotype" pitchFamily="18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u="sng" dirty="0">
                <a:latin typeface="Palatino Linotype" pitchFamily="18" charset="0"/>
              </a:rPr>
              <a:t>Mutually Exclusive Events</a:t>
            </a:r>
            <a:r>
              <a:rPr lang="en-US" dirty="0">
                <a:latin typeface="Palatino Linotype" pitchFamily="18" charset="0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Palatino Linotype" pitchFamily="18" charset="0"/>
              </a:rPr>
              <a:t>p(B|A)=</a:t>
            </a:r>
          </a:p>
          <a:p>
            <a:pPr>
              <a:lnSpc>
                <a:spcPct val="90000"/>
              </a:lnSpc>
            </a:pPr>
            <a:r>
              <a:rPr lang="en-US" u="sng" dirty="0">
                <a:latin typeface="Palatino Linotype" pitchFamily="18" charset="0"/>
              </a:rPr>
              <a:t>Independent Events</a:t>
            </a:r>
            <a:r>
              <a:rPr lang="en-US" dirty="0">
                <a:latin typeface="Palatino Linotype" pitchFamily="18" charset="0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Palatino Linotype" pitchFamily="18" charset="0"/>
              </a:rPr>
              <a:t>p(B|A)=</a:t>
            </a: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2590800" y="4673025"/>
            <a:ext cx="95410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>
                <a:latin typeface="Palatino Linotype" pitchFamily="18" charset="0"/>
                <a:ea typeface="ＭＳ Ｐゴシック" charset="0"/>
              </a:rPr>
              <a:t>p(B)</a:t>
            </a:r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2590800" y="3682425"/>
            <a:ext cx="3898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>
                <a:latin typeface="Palatino Linotype" pitchFamily="18" charset="0"/>
                <a:ea typeface="ＭＳ Ｐゴシック" charset="0"/>
              </a:rPr>
              <a:t>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07CE-1B58-4406-9007-69C137939F8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90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 bldLvl="2"/>
      <p:bldP spid="86020" grpId="0"/>
      <p:bldP spid="860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Conditional Probability: Bayes Theorem</a:t>
            </a:r>
            <a:endParaRPr lang="en-US" dirty="0">
              <a:latin typeface="Palatino Linotype" pitchFamily="18" charset="0"/>
              <a:ea typeface="Cambria Math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105399"/>
          </a:xfrm>
        </p:spPr>
        <p:txBody>
          <a:bodyPr>
            <a:normAutofit/>
          </a:bodyPr>
          <a:lstStyle/>
          <a:p>
            <a:r>
              <a:rPr lang="en-US" dirty="0" err="1">
                <a:latin typeface="Palatino Linotype" pitchFamily="18" charset="0"/>
                <a:ea typeface="Cambria Math" pitchFamily="18" charset="0"/>
                <a:cs typeface="Times New Roman" pitchFamily="18" charset="0"/>
              </a:rPr>
              <a:t>Bayes</a:t>
            </a:r>
            <a:r>
              <a:rPr lang="en-US" dirty="0">
                <a:latin typeface="Palatino Linotype" pitchFamily="18" charset="0"/>
                <a:ea typeface="Cambria Math" pitchFamily="18" charset="0"/>
                <a:cs typeface="Times New Roman" pitchFamily="18" charset="0"/>
              </a:rPr>
              <a:t> Theorem</a:t>
            </a:r>
          </a:p>
          <a:p>
            <a:endParaRPr lang="en-US" dirty="0">
              <a:latin typeface="Palatino Linotype" pitchFamily="18" charset="0"/>
              <a:ea typeface="Cambria Math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endParaRPr lang="en-US" dirty="0">
              <a:latin typeface="Palatino Linotype" pitchFamily="18" charset="0"/>
              <a:ea typeface="Cambria Math" pitchFamily="18" charset="0"/>
              <a:cs typeface="Times New Roman" pitchFamily="18" charset="0"/>
            </a:endParaRPr>
          </a:p>
          <a:p>
            <a:pPr lvl="1"/>
            <a:r>
              <a:rPr lang="en-US" dirty="0">
                <a:latin typeface="Palatino Linotype" pitchFamily="18" charset="0"/>
                <a:ea typeface="Cambria Math" pitchFamily="18" charset="0"/>
                <a:cs typeface="Times New Roman" pitchFamily="18" charset="0"/>
              </a:rPr>
              <a:t>Example:</a:t>
            </a:r>
          </a:p>
          <a:p>
            <a:pPr lvl="2"/>
            <a:r>
              <a:rPr lang="en-US" i="1" dirty="0">
                <a:latin typeface="Palatino Linotype" pitchFamily="18" charset="0"/>
                <a:ea typeface="Cambria Math" pitchFamily="18" charset="0"/>
                <a:cs typeface="Times New Roman" pitchFamily="18" charset="0"/>
              </a:rPr>
              <a:t>A</a:t>
            </a:r>
            <a:r>
              <a:rPr lang="en-US" dirty="0">
                <a:latin typeface="Palatino Linotype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Palatino Linotype" pitchFamily="18" charset="0"/>
                <a:ea typeface="Cambria Math" pitchFamily="18" charset="0"/>
                <a:cs typeface="Times New Roman" pitchFamily="18" charset="0"/>
              </a:rPr>
              <a:t>= Depression</a:t>
            </a:r>
          </a:p>
          <a:p>
            <a:pPr lvl="2"/>
            <a:r>
              <a:rPr lang="en-US" i="1" dirty="0">
                <a:latin typeface="Palatino Linotype" pitchFamily="18" charset="0"/>
                <a:ea typeface="Cambria Math" pitchFamily="18" charset="0"/>
                <a:cs typeface="Times New Roman" pitchFamily="18" charset="0"/>
              </a:rPr>
              <a:t>B = Positive Test Result for Depression</a:t>
            </a:r>
            <a:endParaRPr lang="en-US" dirty="0">
              <a:latin typeface="Palatino Linotype" pitchFamily="18" charset="0"/>
              <a:ea typeface="Cambria Math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dirty="0">
              <a:latin typeface="Palatino Linotype" pitchFamily="18" charset="0"/>
              <a:ea typeface="Cambria Math" pitchFamily="18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latin typeface="Palatino Linotype" pitchFamily="18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8103124"/>
              </p:ext>
            </p:extLst>
          </p:nvPr>
        </p:nvGraphicFramePr>
        <p:xfrm>
          <a:off x="1841500" y="2286000"/>
          <a:ext cx="2590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9" name="Equation" r:id="rId4" imgW="1295280" imgH="419040" progId="Equation.DSMT4">
                  <p:embed/>
                </p:oleObj>
              </mc:Choice>
              <mc:Fallback>
                <p:oleObj name="Equation" r:id="rId4" imgW="12952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0" y="2286000"/>
                        <a:ext cx="25908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07CE-1B58-4406-9007-69C137939F8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739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Probability: Axioms</a:t>
            </a:r>
            <a:endParaRPr lang="en-US" dirty="0">
              <a:solidFill>
                <a:srgbClr val="002060"/>
              </a:solidFill>
              <a:latin typeface="Palatino Linotype" pitchFamily="18" charset="0"/>
              <a:ea typeface="Cambria Math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Rule 1</a:t>
            </a:r>
          </a:p>
          <a:p>
            <a:pPr lvl="1"/>
            <a:r>
              <a:rPr lang="en-US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Probability is bounded by 0 and 1</a:t>
            </a:r>
          </a:p>
          <a:p>
            <a:r>
              <a:rPr lang="en-US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Rule 2</a:t>
            </a:r>
          </a:p>
          <a:p>
            <a:pPr lvl="1"/>
            <a:r>
              <a:rPr lang="en-US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Sample space has a probability of 1</a:t>
            </a:r>
          </a:p>
          <a:p>
            <a:pPr lvl="2"/>
            <a:r>
              <a:rPr lang="en-US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Exhaustive</a:t>
            </a:r>
          </a:p>
          <a:p>
            <a:r>
              <a:rPr lang="en-US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Rule 3</a:t>
            </a:r>
          </a:p>
          <a:p>
            <a:pPr lvl="1"/>
            <a:r>
              <a:rPr lang="en-US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Mutually exclusive events</a:t>
            </a:r>
          </a:p>
          <a:p>
            <a:pPr lvl="1"/>
            <a:r>
              <a:rPr lang="en-US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Addition Rule for mutually exclusive</a:t>
            </a:r>
          </a:p>
          <a:p>
            <a:pPr lvl="2"/>
            <a:r>
              <a:rPr lang="en-US" i="1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P</a:t>
            </a:r>
            <a:r>
              <a:rPr lang="en-US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(A or B) = </a:t>
            </a:r>
            <a:r>
              <a:rPr lang="en-US" i="1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P</a:t>
            </a:r>
            <a:r>
              <a:rPr lang="en-US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(A) + </a:t>
            </a:r>
            <a:r>
              <a:rPr lang="en-US" i="1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P</a:t>
            </a:r>
            <a:r>
              <a:rPr lang="en-US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(B)</a:t>
            </a:r>
            <a:endParaRPr lang="en-US" i="1" dirty="0">
              <a:latin typeface="Palatino Linotype" pitchFamily="18" charset="0"/>
              <a:ea typeface="Cambria Math" pitchFamily="18" charset="0"/>
              <a:cs typeface="Times" pitchFamily="18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latin typeface="Palatino Linotyp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07CE-1B58-4406-9007-69C137939F8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30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Probability: Axioms</a:t>
            </a:r>
            <a:endParaRPr lang="en-US" dirty="0">
              <a:solidFill>
                <a:srgbClr val="002060"/>
              </a:solidFill>
              <a:latin typeface="Palatino Linotype" pitchFamily="18" charset="0"/>
              <a:ea typeface="Cambria Math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Rule 4</a:t>
            </a:r>
          </a:p>
          <a:p>
            <a:pPr lvl="1"/>
            <a:r>
              <a:rPr lang="en-US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General Addition Rule</a:t>
            </a:r>
          </a:p>
          <a:p>
            <a:pPr lvl="2">
              <a:buNone/>
            </a:pPr>
            <a:r>
              <a:rPr lang="en-US" b="1" i="1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P</a:t>
            </a:r>
            <a:r>
              <a:rPr lang="en-US" b="1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(A or B) = </a:t>
            </a:r>
            <a:r>
              <a:rPr lang="en-US" b="1" i="1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P</a:t>
            </a:r>
            <a:r>
              <a:rPr lang="en-US" b="1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(A) + </a:t>
            </a:r>
            <a:r>
              <a:rPr lang="en-US" b="1" i="1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P</a:t>
            </a:r>
            <a:r>
              <a:rPr lang="en-US" b="1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(B) –</a:t>
            </a:r>
            <a:r>
              <a:rPr lang="en-US" b="1" i="1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 P</a:t>
            </a:r>
            <a:r>
              <a:rPr lang="en-US" b="1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(A and B)</a:t>
            </a:r>
          </a:p>
          <a:p>
            <a:r>
              <a:rPr lang="en-US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Rule 5</a:t>
            </a:r>
          </a:p>
          <a:p>
            <a:pPr lvl="1"/>
            <a:r>
              <a:rPr lang="en-US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Complements</a:t>
            </a:r>
          </a:p>
          <a:p>
            <a:pPr lvl="2"/>
            <a:r>
              <a:rPr lang="en-US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Event that A does not occur ( A</a:t>
            </a:r>
            <a:r>
              <a:rPr lang="en-US" baseline="30000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C </a:t>
            </a:r>
            <a:r>
              <a:rPr lang="en-US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)</a:t>
            </a:r>
          </a:p>
          <a:p>
            <a:pPr lvl="3"/>
            <a:r>
              <a:rPr lang="en-US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e.g., Not Heads</a:t>
            </a:r>
          </a:p>
          <a:p>
            <a:r>
              <a:rPr lang="en-US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Rule 6</a:t>
            </a:r>
          </a:p>
          <a:p>
            <a:pPr lvl="1"/>
            <a:r>
              <a:rPr lang="en-US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Multiplication Rule for Independent Events (independence is different from mutually exclusive)</a:t>
            </a:r>
          </a:p>
          <a:p>
            <a:pPr lvl="2"/>
            <a:r>
              <a:rPr lang="en-US" i="1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P</a:t>
            </a:r>
            <a:r>
              <a:rPr lang="en-US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(A and B) = </a:t>
            </a:r>
            <a:r>
              <a:rPr lang="en-US" i="1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P</a:t>
            </a:r>
            <a:r>
              <a:rPr lang="en-US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(A)*</a:t>
            </a:r>
            <a:r>
              <a:rPr lang="en-US" i="1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P</a:t>
            </a:r>
            <a:r>
              <a:rPr lang="en-US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(B)</a:t>
            </a:r>
            <a:endParaRPr lang="en-US" i="1" dirty="0">
              <a:latin typeface="Palatino Linotype" pitchFamily="18" charset="0"/>
              <a:ea typeface="Cambria Math" pitchFamily="18" charset="0"/>
              <a:cs typeface="Times" pitchFamily="18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latin typeface="Palatino Linotyp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07CE-1B58-4406-9007-69C137939F8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2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Probability: Axioms</a:t>
            </a:r>
            <a:endParaRPr lang="en-US" i="1" dirty="0">
              <a:latin typeface="Palatino Linotype" pitchFamily="18" charset="0"/>
              <a:ea typeface="Cambria Math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Palatino Linotype" pitchFamily="18" charset="0"/>
                <a:ea typeface="Cambria Math" pitchFamily="18" charset="0"/>
              </a:rPr>
              <a:t>Conditional Probability</a:t>
            </a:r>
          </a:p>
          <a:p>
            <a:pPr lvl="2"/>
            <a:r>
              <a:rPr lang="en-US" i="1" dirty="0">
                <a:latin typeface="Palatino Linotype" pitchFamily="18" charset="0"/>
                <a:ea typeface="Cambria Math" pitchFamily="18" charset="0"/>
              </a:rPr>
              <a:t>P</a:t>
            </a:r>
            <a:r>
              <a:rPr lang="en-US" dirty="0">
                <a:latin typeface="Palatino Linotype" pitchFamily="18" charset="0"/>
                <a:ea typeface="Cambria Math" pitchFamily="18" charset="0"/>
              </a:rPr>
              <a:t>(A | B)</a:t>
            </a:r>
            <a:endParaRPr lang="en-US" i="1" dirty="0">
              <a:latin typeface="Palatino Linotype" pitchFamily="18" charset="0"/>
              <a:ea typeface="Cambria Math" pitchFamily="18" charset="0"/>
            </a:endParaRPr>
          </a:p>
          <a:p>
            <a:pPr lvl="3"/>
            <a:r>
              <a:rPr lang="en-US" dirty="0">
                <a:latin typeface="Palatino Linotype" pitchFamily="18" charset="0"/>
                <a:ea typeface="Cambria Math" pitchFamily="18" charset="0"/>
              </a:rPr>
              <a:t>e.g., Probability of depression given diagnosis</a:t>
            </a:r>
          </a:p>
          <a:p>
            <a:pPr lvl="1"/>
            <a:r>
              <a:rPr lang="en-US" dirty="0">
                <a:latin typeface="Palatino Linotype" pitchFamily="18" charset="0"/>
                <a:ea typeface="Cambria Math" pitchFamily="18" charset="0"/>
              </a:rPr>
              <a:t>Multiplication Rule for Dependent Events</a:t>
            </a:r>
          </a:p>
          <a:p>
            <a:pPr lvl="2"/>
            <a:r>
              <a:rPr lang="en-US" i="1" dirty="0">
                <a:latin typeface="Palatino Linotype" pitchFamily="18" charset="0"/>
                <a:ea typeface="Cambria Math" pitchFamily="18" charset="0"/>
              </a:rPr>
              <a:t>P</a:t>
            </a:r>
            <a:r>
              <a:rPr lang="en-US" dirty="0">
                <a:latin typeface="Palatino Linotype" pitchFamily="18" charset="0"/>
                <a:ea typeface="Cambria Math" pitchFamily="18" charset="0"/>
              </a:rPr>
              <a:t>(A and B) = </a:t>
            </a:r>
            <a:r>
              <a:rPr lang="en-US" i="1" dirty="0">
                <a:latin typeface="Palatino Linotype" pitchFamily="18" charset="0"/>
                <a:ea typeface="Cambria Math" pitchFamily="18" charset="0"/>
              </a:rPr>
              <a:t>P</a:t>
            </a:r>
            <a:r>
              <a:rPr lang="en-US" dirty="0">
                <a:latin typeface="Palatino Linotype" pitchFamily="18" charset="0"/>
                <a:ea typeface="Cambria Math" pitchFamily="18" charset="0"/>
              </a:rPr>
              <a:t>(A) * </a:t>
            </a:r>
            <a:r>
              <a:rPr lang="en-US" i="1" dirty="0">
                <a:latin typeface="Palatino Linotype" pitchFamily="18" charset="0"/>
                <a:ea typeface="Cambria Math" pitchFamily="18" charset="0"/>
              </a:rPr>
              <a:t>P</a:t>
            </a:r>
            <a:r>
              <a:rPr lang="en-US" dirty="0">
                <a:latin typeface="Palatino Linotype" pitchFamily="18" charset="0"/>
                <a:ea typeface="Cambria Math" pitchFamily="18" charset="0"/>
              </a:rPr>
              <a:t>(B | A)</a:t>
            </a:r>
          </a:p>
          <a:p>
            <a:pPr lvl="3"/>
            <a:r>
              <a:rPr lang="en-US" i="1" dirty="0">
                <a:latin typeface="Palatino Linotype" pitchFamily="18" charset="0"/>
                <a:ea typeface="Cambria Math" pitchFamily="18" charset="0"/>
              </a:rPr>
              <a:t>P</a:t>
            </a:r>
            <a:r>
              <a:rPr lang="en-US" dirty="0">
                <a:latin typeface="Palatino Linotype" pitchFamily="18" charset="0"/>
                <a:ea typeface="Cambria Math" pitchFamily="18" charset="0"/>
              </a:rPr>
              <a:t> (Depressed and male)</a:t>
            </a:r>
            <a:endParaRPr lang="en-US" i="1" dirty="0">
              <a:latin typeface="Palatino Linotype" pitchFamily="18" charset="0"/>
              <a:ea typeface="Cambria Math" pitchFamily="18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latin typeface="Palatino Linotyp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07CE-1B58-4406-9007-69C137939F8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12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524000"/>
            <a:ext cx="8305800" cy="1524000"/>
          </a:xfrm>
        </p:spPr>
        <p:txBody>
          <a:bodyPr>
            <a:normAutofit/>
          </a:bodyPr>
          <a:lstStyle/>
          <a:p>
            <a:pPr>
              <a:buFont typeface="Wingdings 3" pitchFamily="18" charset="2"/>
              <a:buNone/>
            </a:pPr>
            <a:r>
              <a:rPr lang="en-US" sz="2400" dirty="0">
                <a:latin typeface="Palatino Linotype" pitchFamily="18" charset="0"/>
              </a:rPr>
              <a:t>	In a basket there are 5 red (R) balls and 3 blue (B) balls.  2 red balls and 1 blue ball are wooden (W).  The rest are aluminum (A). </a:t>
            </a:r>
          </a:p>
          <a:p>
            <a:pPr marL="1143000" lvl="2">
              <a:lnSpc>
                <a:spcPct val="90000"/>
              </a:lnSpc>
            </a:pPr>
            <a:endParaRPr lang="en-US" altLang="zh-CN" sz="1800" dirty="0">
              <a:solidFill>
                <a:schemeClr val="tx2"/>
              </a:solidFill>
              <a:latin typeface="Palatino Linotype" pitchFamily="18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33796" name="Text Box 6"/>
          <p:cNvSpPr txBox="1">
            <a:spLocks noChangeArrowheads="1"/>
          </p:cNvSpPr>
          <p:nvPr/>
        </p:nvSpPr>
        <p:spPr bwMode="auto">
          <a:xfrm>
            <a:off x="466725" y="495300"/>
            <a:ext cx="8382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Example 1: Figuring out probability</a:t>
            </a:r>
            <a:endParaRPr lang="en-US" sz="3200" dirty="0">
              <a:solidFill>
                <a:schemeClr val="tx1"/>
              </a:solidFill>
              <a:latin typeface="Palatino Linotype" pitchFamily="18" charset="0"/>
            </a:endParaRP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pic>
        <p:nvPicPr>
          <p:cNvPr id="3379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971800"/>
            <a:ext cx="5715000" cy="343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07CE-1B58-4406-9007-69C137939F8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7059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 Box 6"/>
          <p:cNvSpPr txBox="1">
            <a:spLocks noChangeArrowheads="1"/>
          </p:cNvSpPr>
          <p:nvPr/>
        </p:nvSpPr>
        <p:spPr bwMode="auto">
          <a:xfrm>
            <a:off x="466725" y="495300"/>
            <a:ext cx="8382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Example 2: Figuring out probability</a:t>
            </a:r>
            <a:endParaRPr lang="en-US" sz="3200" dirty="0">
              <a:solidFill>
                <a:schemeClr val="tx1"/>
              </a:solidFill>
              <a:latin typeface="Palatino Linotype" pitchFamily="18" charset="0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6152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1447800"/>
            <a:ext cx="8315325" cy="291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3" name="Rectangle 13"/>
          <p:cNvSpPr>
            <a:spLocks noChangeArrowheads="1"/>
          </p:cNvSpPr>
          <p:nvPr/>
        </p:nvSpPr>
        <p:spPr bwMode="auto">
          <a:xfrm>
            <a:off x="0" y="657225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b="0"/>
          </a:p>
        </p:txBody>
      </p:sp>
      <p:sp>
        <p:nvSpPr>
          <p:cNvPr id="6154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07CE-1B58-4406-9007-69C137939F8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2153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Definition of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latin typeface="Palatino Linotype" pitchFamily="18" charset="0"/>
                <a:ea typeface="SimSun" pitchFamily="2" charset="-122"/>
              </a:rPr>
              <a:t>Probability is the relative frequency with which a specific outcome would be observed if the process generating it w</a:t>
            </a:r>
            <a:r>
              <a:rPr lang="en-US" altLang="zh-CN" sz="2600" dirty="0">
                <a:latin typeface="Palatino Linotype" pitchFamily="18" charset="0"/>
                <a:ea typeface="SimSun" pitchFamily="2" charset="-122"/>
              </a:rPr>
              <a:t>as repeated an infinite number of times.</a:t>
            </a:r>
            <a:endParaRPr lang="en-US" sz="2600" dirty="0">
              <a:latin typeface="Palatino Linotype" pitchFamily="18" charset="0"/>
            </a:endParaRPr>
          </a:p>
          <a:p>
            <a:endParaRPr lang="en-US" dirty="0">
              <a:latin typeface="Palatino Linotype" pitchFamily="18" charset="0"/>
            </a:endParaRPr>
          </a:p>
          <a:p>
            <a:r>
              <a:rPr lang="en-US" sz="2600" dirty="0">
                <a:latin typeface="Palatino Linotype" pitchFamily="18" charset="0"/>
              </a:rPr>
              <a:t>A long-run average?</a:t>
            </a:r>
          </a:p>
          <a:p>
            <a:pPr lvl="1"/>
            <a:r>
              <a:rPr lang="en-US" sz="2200" dirty="0">
                <a:latin typeface="Palatino Linotype" pitchFamily="18" charset="0"/>
              </a:rPr>
              <a:t>Every time the event happens: 1</a:t>
            </a:r>
          </a:p>
          <a:p>
            <a:pPr lvl="1"/>
            <a:r>
              <a:rPr lang="en-US" sz="2200" dirty="0">
                <a:latin typeface="Palatino Linotype" pitchFamily="18" charset="0"/>
              </a:rPr>
              <a:t>Every time the event doesn’t happen: 0</a:t>
            </a:r>
          </a:p>
          <a:p>
            <a:pPr marL="0" indent="0">
              <a:buNone/>
            </a:pPr>
            <a:r>
              <a:rPr lang="en-US" sz="2600" dirty="0">
                <a:latin typeface="Palatino Linotype" pitchFamily="18" charset="0"/>
              </a:rPr>
              <a:t>      Average the 1’s</a:t>
            </a:r>
          </a:p>
          <a:p>
            <a:pPr marL="0" lvl="1" indent="0">
              <a:buNone/>
            </a:pPr>
            <a:r>
              <a:rPr lang="en-US" sz="2200" dirty="0">
                <a:solidFill>
                  <a:srgbClr val="C00000"/>
                </a:solidFill>
                <a:latin typeface="Palatino Linotype" pitchFamily="18" charset="0"/>
                <a:ea typeface="Cambria Math" pitchFamily="18" charset="0"/>
                <a:cs typeface="Times" pitchFamily="18" charset="0"/>
              </a:rPr>
              <a:t>Proportion of times an event </a:t>
            </a:r>
            <a:r>
              <a:rPr lang="en-US" sz="2200" i="1" dirty="0">
                <a:solidFill>
                  <a:srgbClr val="C00000"/>
                </a:solidFill>
                <a:latin typeface="Palatino Linotype" pitchFamily="18" charset="0"/>
                <a:ea typeface="Cambria Math" pitchFamily="18" charset="0"/>
                <a:cs typeface="Times" pitchFamily="18" charset="0"/>
              </a:rPr>
              <a:t>would</a:t>
            </a:r>
            <a:r>
              <a:rPr lang="en-US" sz="2200" dirty="0">
                <a:solidFill>
                  <a:srgbClr val="C00000"/>
                </a:solidFill>
                <a:latin typeface="Palatino Linotype" pitchFamily="18" charset="0"/>
                <a:ea typeface="Cambria Math" pitchFamily="18" charset="0"/>
                <a:cs typeface="Times" pitchFamily="18" charset="0"/>
              </a:rPr>
              <a:t> occur over repeated trials</a:t>
            </a:r>
          </a:p>
          <a:p>
            <a:pPr marL="0" indent="0">
              <a:buNone/>
            </a:pPr>
            <a:endParaRPr lang="en-US" dirty="0">
              <a:latin typeface="Palatino Linotyp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07CE-1B58-4406-9007-69C137939F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44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Probability</a:t>
            </a:r>
            <a:endParaRPr lang="en-US" dirty="0">
              <a:solidFill>
                <a:srgbClr val="002060"/>
              </a:solidFill>
              <a:latin typeface="Palatino Linotype" pitchFamily="18" charset="0"/>
              <a:ea typeface="Cambria Math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900" dirty="0">
              <a:latin typeface="Palatino Linotype" pitchFamily="18" charset="0"/>
              <a:ea typeface="Cambria Math" pitchFamily="18" charset="0"/>
              <a:cs typeface="Times" pitchFamily="18" charset="0"/>
            </a:endParaRPr>
          </a:p>
          <a:p>
            <a:r>
              <a:rPr lang="en-US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Probability Model</a:t>
            </a:r>
          </a:p>
          <a:p>
            <a:pPr lvl="1"/>
            <a:r>
              <a:rPr lang="en-US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Sample space</a:t>
            </a:r>
          </a:p>
          <a:p>
            <a:pPr lvl="2"/>
            <a:r>
              <a:rPr lang="en-US" dirty="0">
                <a:latin typeface="Palatino Linotype" pitchFamily="18" charset="0"/>
              </a:rPr>
              <a:t>The </a:t>
            </a:r>
            <a:r>
              <a:rPr lang="en-US" b="1" dirty="0">
                <a:latin typeface="Palatino Linotype" pitchFamily="18" charset="0"/>
              </a:rPr>
              <a:t>sample space </a:t>
            </a:r>
            <a:r>
              <a:rPr lang="en-US" dirty="0">
                <a:latin typeface="Palatino Linotype" pitchFamily="18" charset="0"/>
              </a:rPr>
              <a:t>consists of every possible outcome.</a:t>
            </a:r>
          </a:p>
          <a:p>
            <a:pPr lvl="3"/>
            <a:r>
              <a:rPr lang="en-US" i="1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S </a:t>
            </a:r>
            <a:r>
              <a:rPr lang="en-US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= {Heads,  Tails}</a:t>
            </a:r>
          </a:p>
          <a:p>
            <a:pPr lvl="3"/>
            <a:r>
              <a:rPr lang="en-US" i="1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S </a:t>
            </a:r>
            <a:r>
              <a:rPr lang="en-US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= {1, 2, 3, 4, 5, 6}</a:t>
            </a:r>
            <a:endParaRPr lang="en-US" i="1" dirty="0">
              <a:latin typeface="Palatino Linotype" pitchFamily="18" charset="0"/>
              <a:ea typeface="Cambria Math" pitchFamily="18" charset="0"/>
              <a:cs typeface="Times" pitchFamily="18" charset="0"/>
            </a:endParaRPr>
          </a:p>
          <a:p>
            <a:pPr lvl="1"/>
            <a:r>
              <a:rPr lang="en-US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Event</a:t>
            </a:r>
          </a:p>
          <a:p>
            <a:pPr lvl="2"/>
            <a:r>
              <a:rPr lang="en-US" dirty="0">
                <a:latin typeface="Palatino Linotype" pitchFamily="18" charset="0"/>
              </a:rPr>
              <a:t>An </a:t>
            </a:r>
            <a:r>
              <a:rPr lang="en-US" b="1" dirty="0">
                <a:latin typeface="Palatino Linotype" pitchFamily="18" charset="0"/>
              </a:rPr>
              <a:t>event</a:t>
            </a:r>
            <a:r>
              <a:rPr lang="en-US" dirty="0">
                <a:latin typeface="Palatino Linotype" pitchFamily="18" charset="0"/>
              </a:rPr>
              <a:t> is a given outcome or a combination of outcomes.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Palatino Linotype" pitchFamily="18" charset="0"/>
                <a:ea typeface="Cambria Math" pitchFamily="18" charset="0"/>
                <a:cs typeface="Times" pitchFamily="18" charset="0"/>
              </a:rPr>
              <a:t>Random variable</a:t>
            </a:r>
            <a:r>
              <a:rPr lang="en-US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: </a:t>
            </a:r>
            <a:r>
              <a:rPr lang="en-US" dirty="0">
                <a:latin typeface="Palatino Linotype" pitchFamily="18" charset="0"/>
              </a:rPr>
              <a:t>is a property of an object or event that can take on different values</a:t>
            </a:r>
          </a:p>
          <a:p>
            <a:pPr marL="457200" lvl="1" indent="0">
              <a:buNone/>
            </a:pPr>
            <a:endParaRPr lang="en-US" dirty="0">
              <a:latin typeface="Palatino Linotype" pitchFamily="18" charset="0"/>
              <a:ea typeface="Cambria Math" pitchFamily="18" charset="0"/>
              <a:cs typeface="Times" pitchFamily="18" charset="0"/>
            </a:endParaRPr>
          </a:p>
          <a:p>
            <a:pPr lvl="2"/>
            <a:endParaRPr lang="en-US" dirty="0">
              <a:latin typeface="Palatino Linotype" pitchFamily="18" charset="0"/>
            </a:endParaRPr>
          </a:p>
          <a:p>
            <a:pPr lvl="2"/>
            <a:endParaRPr lang="en-US" dirty="0">
              <a:latin typeface="Palatino Linotype" pitchFamily="18" charset="0"/>
              <a:ea typeface="Cambria Math" pitchFamily="18" charset="0"/>
              <a:cs typeface="Times" pitchFamily="18" charset="0"/>
            </a:endParaRPr>
          </a:p>
          <a:p>
            <a:endParaRPr lang="en-US" dirty="0">
              <a:latin typeface="Palatino Linotype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latin typeface="Palatino Linotyp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07CE-1B58-4406-9007-69C137939F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3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371600"/>
            <a:ext cx="8305800" cy="4267200"/>
          </a:xfrm>
        </p:spPr>
        <p:txBody>
          <a:bodyPr>
            <a:normAutofit/>
          </a:bodyPr>
          <a:lstStyle/>
          <a:p>
            <a:pPr lvl="1"/>
            <a:r>
              <a:rPr lang="en-US" sz="2600" dirty="0">
                <a:latin typeface="Palatino Linotype" pitchFamily="18" charset="0"/>
              </a:rPr>
              <a:t>The probability of an event E, denoted P(E) represents: </a:t>
            </a:r>
            <a:r>
              <a:rPr lang="en-US" sz="2600" dirty="0">
                <a:solidFill>
                  <a:srgbClr val="C00000"/>
                </a:solidFill>
                <a:latin typeface="Palatino Linotype" pitchFamily="18" charset="0"/>
              </a:rPr>
              <a:t>Given an infinite number of trials, P(E) = the percentage of the trials in which E occurs.</a:t>
            </a:r>
          </a:p>
          <a:p>
            <a:pPr lvl="1"/>
            <a:endParaRPr lang="en-US" sz="2000" dirty="0">
              <a:solidFill>
                <a:srgbClr val="C00000"/>
              </a:solidFill>
              <a:latin typeface="Palatino Linotype" pitchFamily="18" charset="0"/>
            </a:endParaRPr>
          </a:p>
          <a:p>
            <a:pPr lvl="1"/>
            <a:r>
              <a:rPr lang="en-US" sz="2600" dirty="0">
                <a:latin typeface="Palatino Linotype" pitchFamily="18" charset="0"/>
              </a:rPr>
              <a:t>Obviously, we can’t observe an infinite number of trials and compute P(E) directly.  However, if we have a bunch of </a:t>
            </a:r>
            <a:r>
              <a:rPr lang="en-US" sz="2600" b="1" dirty="0">
                <a:latin typeface="Palatino Linotype" pitchFamily="18" charset="0"/>
              </a:rPr>
              <a:t>equally likely </a:t>
            </a:r>
            <a:r>
              <a:rPr lang="en-US" sz="2600" dirty="0">
                <a:latin typeface="Palatino Linotype" pitchFamily="18" charset="0"/>
              </a:rPr>
              <a:t>outcomes, then </a:t>
            </a:r>
            <a:r>
              <a:rPr lang="en-US" sz="2600" dirty="0">
                <a:solidFill>
                  <a:srgbClr val="C00000"/>
                </a:solidFill>
                <a:latin typeface="Palatino Linotype" pitchFamily="18" charset="0"/>
              </a:rPr>
              <a:t>P(E) = number of outcomes in which E occurs / number of all possible outcomes.</a:t>
            </a:r>
          </a:p>
        </p:txBody>
      </p:sp>
      <p:sp>
        <p:nvSpPr>
          <p:cNvPr id="23556" name="Text Box 6"/>
          <p:cNvSpPr txBox="1">
            <a:spLocks noChangeArrowheads="1"/>
          </p:cNvSpPr>
          <p:nvPr/>
        </p:nvSpPr>
        <p:spPr bwMode="auto">
          <a:xfrm>
            <a:off x="390525" y="495300"/>
            <a:ext cx="83820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What is Probability?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07CE-1B58-4406-9007-69C137939F8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2710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143000"/>
            <a:ext cx="8305800" cy="4953000"/>
          </a:xfrm>
        </p:spPr>
        <p:txBody>
          <a:bodyPr/>
          <a:lstStyle/>
          <a:p>
            <a:pPr marL="0" indent="0">
              <a:buNone/>
            </a:pPr>
            <a:endParaRPr lang="en-US" sz="2600" b="1" dirty="0">
              <a:solidFill>
                <a:schemeClr val="tx2"/>
              </a:solidFill>
              <a:latin typeface="Palatino Linotype" pitchFamily="18" charset="0"/>
            </a:endParaRPr>
          </a:p>
          <a:p>
            <a:r>
              <a:rPr lang="en-US" sz="2600" u="sng" dirty="0">
                <a:latin typeface="Palatino Linotype" pitchFamily="18" charset="0"/>
              </a:rPr>
              <a:t>Example 1:</a:t>
            </a:r>
            <a:r>
              <a:rPr lang="en-US" sz="2600" dirty="0">
                <a:latin typeface="Palatino Linotype" pitchFamily="18" charset="0"/>
              </a:rPr>
              <a:t> </a:t>
            </a:r>
          </a:p>
          <a:p>
            <a:pPr>
              <a:buFont typeface="Wingdings 3" pitchFamily="18" charset="2"/>
              <a:buNone/>
            </a:pPr>
            <a:r>
              <a:rPr lang="en-US" sz="2600" dirty="0">
                <a:latin typeface="Palatino Linotype" pitchFamily="18" charset="0"/>
              </a:rPr>
              <a:t>	Rolling a die:  Outcomes are 1, 2, 3, 4, 5, and 6.  Events may include “any odd number” or “3 or higher” or “1” or “anything except 4”</a:t>
            </a:r>
          </a:p>
          <a:p>
            <a:r>
              <a:rPr lang="en-US" sz="2600" u="sng" dirty="0">
                <a:latin typeface="Palatino Linotype" pitchFamily="18" charset="0"/>
              </a:rPr>
              <a:t>Example 2: </a:t>
            </a:r>
          </a:p>
          <a:p>
            <a:pPr>
              <a:buFont typeface="Wingdings 3" pitchFamily="18" charset="2"/>
              <a:buNone/>
            </a:pPr>
            <a:r>
              <a:rPr lang="en-US" sz="2600" dirty="0">
                <a:latin typeface="Palatino Linotype" pitchFamily="18" charset="0"/>
              </a:rPr>
              <a:t>	Rolling two dice:  Outcomes are 1-1, 1-2, 1-3, 1-4, 1-5, 1-6, 2-1, 2-2, ... , 6-6. Events may include “sum to 7” or “a 2 and a 3” or “same number on both dice”</a:t>
            </a:r>
          </a:p>
        </p:txBody>
      </p:sp>
      <p:sp>
        <p:nvSpPr>
          <p:cNvPr id="24580" name="Text Box 6"/>
          <p:cNvSpPr txBox="1">
            <a:spLocks noChangeArrowheads="1"/>
          </p:cNvSpPr>
          <p:nvPr/>
        </p:nvSpPr>
        <p:spPr bwMode="auto">
          <a:xfrm>
            <a:off x="466725" y="495300"/>
            <a:ext cx="83820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Terminology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07CE-1B58-4406-9007-69C137939F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462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6725" y="1447800"/>
            <a:ext cx="8305800" cy="4343400"/>
          </a:xfrm>
        </p:spPr>
        <p:txBody>
          <a:bodyPr/>
          <a:lstStyle/>
          <a:p>
            <a:r>
              <a:rPr lang="en-US" sz="2600" u="sng" dirty="0">
                <a:latin typeface="Palatino Linotype" pitchFamily="18" charset="0"/>
              </a:rPr>
              <a:t>Example 3: </a:t>
            </a:r>
            <a:endParaRPr lang="en-US" sz="2600" b="1" u="sng" dirty="0">
              <a:latin typeface="Palatino Linotype" pitchFamily="18" charset="0"/>
            </a:endParaRPr>
          </a:p>
          <a:p>
            <a:pPr>
              <a:buFont typeface="Wingdings 3" pitchFamily="18" charset="2"/>
              <a:buNone/>
            </a:pPr>
            <a:r>
              <a:rPr lang="en-US" sz="2600" dirty="0">
                <a:latin typeface="Palatino Linotype" pitchFamily="18" charset="0"/>
              </a:rPr>
              <a:t>	SAT Math scores (outcomes) range from 200-800.  Events may include “a score of 580” or “500 or higher”</a:t>
            </a:r>
            <a:endParaRPr lang="en-US" sz="2600" b="1" dirty="0">
              <a:latin typeface="Palatino Linotype" pitchFamily="18" charset="0"/>
            </a:endParaRPr>
          </a:p>
          <a:p>
            <a:r>
              <a:rPr lang="en-US" sz="2600" u="sng" dirty="0">
                <a:latin typeface="Palatino Linotype" pitchFamily="18" charset="0"/>
              </a:rPr>
              <a:t>Example 4: </a:t>
            </a:r>
            <a:endParaRPr lang="en-US" sz="2600" b="1" u="sng" dirty="0">
              <a:latin typeface="Palatino Linotype" pitchFamily="18" charset="0"/>
            </a:endParaRPr>
          </a:p>
          <a:p>
            <a:pPr>
              <a:buFont typeface="Wingdings 3" pitchFamily="18" charset="2"/>
              <a:buNone/>
            </a:pPr>
            <a:r>
              <a:rPr lang="en-US" sz="2600" dirty="0">
                <a:latin typeface="Palatino Linotype" pitchFamily="18" charset="0"/>
              </a:rPr>
              <a:t>	Consider a random variable </a:t>
            </a:r>
            <a:r>
              <a:rPr lang="en-US" sz="2600" i="1" dirty="0">
                <a:latin typeface="Palatino Linotype" pitchFamily="18" charset="0"/>
              </a:rPr>
              <a:t>X</a:t>
            </a:r>
            <a:r>
              <a:rPr lang="en-US" sz="2600" dirty="0">
                <a:latin typeface="Palatino Linotype" pitchFamily="18" charset="0"/>
              </a:rPr>
              <a:t> that has a normal distribution with known mean and standard deviation.  Events may include “</a:t>
            </a:r>
            <a:r>
              <a:rPr lang="en-US" sz="2600" i="1" dirty="0">
                <a:latin typeface="Palatino Linotype" pitchFamily="18" charset="0"/>
              </a:rPr>
              <a:t>X</a:t>
            </a:r>
            <a:r>
              <a:rPr lang="en-US" sz="2600" dirty="0">
                <a:latin typeface="Palatino Linotype" pitchFamily="18" charset="0"/>
              </a:rPr>
              <a:t> falls within 1 standard deviation of the mean” or “</a:t>
            </a:r>
            <a:r>
              <a:rPr lang="en-US" sz="2600" i="1" dirty="0">
                <a:latin typeface="Palatino Linotype" pitchFamily="18" charset="0"/>
              </a:rPr>
              <a:t>X</a:t>
            </a:r>
            <a:r>
              <a:rPr lang="en-US" sz="2600" dirty="0">
                <a:latin typeface="Palatino Linotype" pitchFamily="18" charset="0"/>
              </a:rPr>
              <a:t> is greater than the mean” or “</a:t>
            </a:r>
            <a:r>
              <a:rPr lang="en-US" sz="2600" i="1" dirty="0">
                <a:latin typeface="Palatino Linotype" pitchFamily="18" charset="0"/>
              </a:rPr>
              <a:t>X</a:t>
            </a:r>
            <a:r>
              <a:rPr lang="en-US" sz="2600" dirty="0">
                <a:latin typeface="Palatino Linotype" pitchFamily="18" charset="0"/>
              </a:rPr>
              <a:t> = 5”</a:t>
            </a:r>
            <a:endParaRPr lang="en-US" sz="2600" b="1" dirty="0">
              <a:latin typeface="Palatino Linotype" pitchFamily="18" charset="0"/>
            </a:endParaRPr>
          </a:p>
          <a:p>
            <a:pPr marL="1143000" lvl="2">
              <a:buFont typeface="Symbol" pitchFamily="18" charset="2"/>
              <a:buChar char=""/>
            </a:pPr>
            <a:endParaRPr lang="en-US" altLang="zh-CN" sz="2400" dirty="0">
              <a:solidFill>
                <a:schemeClr val="tx2"/>
              </a:solidFill>
              <a:latin typeface="Palatino Linotype" pitchFamily="18" charset="0"/>
              <a:ea typeface="SimSun" pitchFamily="2" charset="-122"/>
            </a:endParaRPr>
          </a:p>
        </p:txBody>
      </p:sp>
      <p:sp>
        <p:nvSpPr>
          <p:cNvPr id="25604" name="Text Box 6"/>
          <p:cNvSpPr txBox="1">
            <a:spLocks noChangeArrowheads="1"/>
          </p:cNvSpPr>
          <p:nvPr/>
        </p:nvSpPr>
        <p:spPr bwMode="auto">
          <a:xfrm>
            <a:off x="466725" y="495300"/>
            <a:ext cx="83820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Terminology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07CE-1B58-4406-9007-69C137939F8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03129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143000"/>
            <a:ext cx="8305800" cy="4953000"/>
          </a:xfrm>
        </p:spPr>
        <p:txBody>
          <a:bodyPr/>
          <a:lstStyle/>
          <a:p>
            <a:r>
              <a:rPr lang="en-US" sz="2800" dirty="0">
                <a:solidFill>
                  <a:srgbClr val="C00000"/>
                </a:solidFill>
                <a:latin typeface="Palatino Linotype" pitchFamily="18" charset="0"/>
              </a:rPr>
              <a:t>Mutually exclusive events: </a:t>
            </a:r>
            <a:r>
              <a:rPr lang="en-US" sz="2800" dirty="0">
                <a:latin typeface="Palatino Linotype" pitchFamily="18" charset="0"/>
              </a:rPr>
              <a:t>two or more events that have no observations in common. They cannot happen at the same time. One excludes the other.</a:t>
            </a:r>
            <a:endParaRPr lang="en-US" sz="2800" b="1" dirty="0">
              <a:latin typeface="Palatino Linotype" pitchFamily="18" charset="0"/>
            </a:endParaRPr>
          </a:p>
          <a:p>
            <a:r>
              <a:rPr lang="en-US" sz="2800" u="sng" dirty="0">
                <a:latin typeface="Palatino Linotype" pitchFamily="18" charset="0"/>
              </a:rPr>
              <a:t>Example1:</a:t>
            </a:r>
            <a:r>
              <a:rPr lang="en-US" sz="2800" dirty="0">
                <a:latin typeface="Palatino Linotype" pitchFamily="18" charset="0"/>
              </a:rPr>
              <a:t> </a:t>
            </a:r>
          </a:p>
          <a:p>
            <a:pPr>
              <a:buFont typeface="Wingdings 3" pitchFamily="18" charset="2"/>
              <a:buNone/>
            </a:pPr>
            <a:r>
              <a:rPr lang="en-US" sz="2800" dirty="0">
                <a:latin typeface="Palatino Linotype" pitchFamily="18" charset="0"/>
              </a:rPr>
              <a:t>	E1: the ball I choose will be red</a:t>
            </a:r>
          </a:p>
          <a:p>
            <a:pPr>
              <a:buFont typeface="Wingdings 3" pitchFamily="18" charset="2"/>
              <a:buNone/>
            </a:pPr>
            <a:r>
              <a:rPr lang="en-US" sz="2800" dirty="0">
                <a:latin typeface="Palatino Linotype" pitchFamily="18" charset="0"/>
              </a:rPr>
              <a:t>	E2: the ball I choose will be white</a:t>
            </a:r>
          </a:p>
          <a:p>
            <a:r>
              <a:rPr lang="en-US" sz="2800" u="sng" dirty="0">
                <a:latin typeface="Palatino Linotype" pitchFamily="18" charset="0"/>
              </a:rPr>
              <a:t>Example 2:</a:t>
            </a:r>
          </a:p>
          <a:p>
            <a:pPr>
              <a:buFont typeface="Wingdings 3" pitchFamily="18" charset="2"/>
              <a:buNone/>
            </a:pPr>
            <a:r>
              <a:rPr lang="en-US" sz="2800" dirty="0">
                <a:latin typeface="Palatino Linotype" pitchFamily="18" charset="0"/>
              </a:rPr>
              <a:t>	E1: Getting a grade ‘A’ on a test</a:t>
            </a:r>
          </a:p>
          <a:p>
            <a:pPr>
              <a:buFont typeface="Wingdings 3" pitchFamily="18" charset="2"/>
              <a:buNone/>
            </a:pPr>
            <a:r>
              <a:rPr lang="en-US" sz="2800" dirty="0">
                <a:latin typeface="Palatino Linotype" pitchFamily="18" charset="0"/>
              </a:rPr>
              <a:t>	E2” Getting a grade ‘C’ on a test</a:t>
            </a:r>
          </a:p>
          <a:p>
            <a:pPr marL="1143000" lvl="2"/>
            <a:endParaRPr lang="en-US" altLang="zh-CN" sz="2200" dirty="0">
              <a:solidFill>
                <a:schemeClr val="tx2"/>
              </a:solidFill>
              <a:latin typeface="Palatino Linotype" pitchFamily="18" charset="0"/>
              <a:ea typeface="SimSun" pitchFamily="2" charset="-122"/>
            </a:endParaRPr>
          </a:p>
        </p:txBody>
      </p:sp>
      <p:sp>
        <p:nvSpPr>
          <p:cNvPr id="27652" name="Text Box 6"/>
          <p:cNvSpPr txBox="1">
            <a:spLocks noChangeArrowheads="1"/>
          </p:cNvSpPr>
          <p:nvPr/>
        </p:nvSpPr>
        <p:spPr bwMode="auto">
          <a:xfrm>
            <a:off x="304800" y="304800"/>
            <a:ext cx="83820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Relations Among Events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07CE-1B58-4406-9007-69C137939F8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6725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143000"/>
            <a:ext cx="83058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800" dirty="0">
              <a:latin typeface="Palatino Linotype" pitchFamily="18" charset="0"/>
              <a:ea typeface="SimSun" pitchFamily="2" charset="-122"/>
            </a:endParaRPr>
          </a:p>
          <a:p>
            <a:r>
              <a:rPr lang="en-US" sz="2400" u="sng" dirty="0">
                <a:latin typeface="Palatino Linotype" pitchFamily="18" charset="0"/>
              </a:rPr>
              <a:t>Example 3: </a:t>
            </a:r>
          </a:p>
          <a:p>
            <a:pPr>
              <a:buFont typeface="Wingdings 3" pitchFamily="18" charset="2"/>
              <a:buNone/>
            </a:pPr>
            <a:r>
              <a:rPr lang="en-US" sz="2400" dirty="0">
                <a:latin typeface="Palatino Linotype" pitchFamily="18" charset="0"/>
              </a:rPr>
              <a:t>	E1: getting an odd number of dots on a single roll of a die</a:t>
            </a:r>
          </a:p>
          <a:p>
            <a:pPr>
              <a:buFont typeface="Wingdings 3" pitchFamily="18" charset="2"/>
              <a:buNone/>
            </a:pPr>
            <a:r>
              <a:rPr lang="en-US" sz="2400" dirty="0">
                <a:latin typeface="Palatino Linotype" pitchFamily="18" charset="0"/>
              </a:rPr>
              <a:t>	E2: getting 2 or more dots on a single roll of a die</a:t>
            </a:r>
          </a:p>
          <a:p>
            <a:pPr>
              <a:buFont typeface="Wingdings 3" pitchFamily="18" charset="2"/>
              <a:buNone/>
            </a:pPr>
            <a:r>
              <a:rPr lang="en-US" sz="2400" dirty="0">
                <a:latin typeface="Palatino Linotype" pitchFamily="18" charset="0"/>
              </a:rPr>
              <a:t>	(E1 and E2 are </a:t>
            </a:r>
            <a:r>
              <a:rPr lang="en-US" sz="2400" u="sng" dirty="0">
                <a:latin typeface="Palatino Linotype" pitchFamily="18" charset="0"/>
              </a:rPr>
              <a:t>not</a:t>
            </a:r>
            <a:r>
              <a:rPr lang="en-US" sz="2400" dirty="0">
                <a:latin typeface="Palatino Linotype" pitchFamily="18" charset="0"/>
              </a:rPr>
              <a:t> mutually exclusive)</a:t>
            </a:r>
          </a:p>
          <a:p>
            <a:r>
              <a:rPr lang="en-US" sz="2400" u="sng" dirty="0">
                <a:latin typeface="Palatino Linotype" pitchFamily="18" charset="0"/>
              </a:rPr>
              <a:t>Example 4:</a:t>
            </a:r>
          </a:p>
          <a:p>
            <a:pPr>
              <a:buFont typeface="Wingdings 3" pitchFamily="18" charset="2"/>
              <a:buNone/>
            </a:pPr>
            <a:r>
              <a:rPr lang="en-US" sz="2400" dirty="0">
                <a:latin typeface="Palatino Linotype" pitchFamily="18" charset="0"/>
              </a:rPr>
              <a:t>	E1: Passing a class</a:t>
            </a:r>
          </a:p>
          <a:p>
            <a:pPr>
              <a:buFont typeface="Wingdings 3" pitchFamily="18" charset="2"/>
              <a:buNone/>
            </a:pPr>
            <a:r>
              <a:rPr lang="en-US" sz="2400" dirty="0">
                <a:latin typeface="Palatino Linotype" pitchFamily="18" charset="0"/>
              </a:rPr>
              <a:t>	E2: Not getting a grade of ‘A’</a:t>
            </a:r>
          </a:p>
          <a:p>
            <a:pPr>
              <a:buFont typeface="Wingdings 3" pitchFamily="18" charset="2"/>
              <a:buNone/>
            </a:pPr>
            <a:r>
              <a:rPr lang="en-US" sz="2400" dirty="0">
                <a:latin typeface="Palatino Linotype" pitchFamily="18" charset="0"/>
              </a:rPr>
              <a:t>	(E1 and E2 </a:t>
            </a:r>
            <a:r>
              <a:rPr lang="en-US" sz="2400" u="sng" dirty="0">
                <a:latin typeface="Palatino Linotype" pitchFamily="18" charset="0"/>
              </a:rPr>
              <a:t>not</a:t>
            </a:r>
            <a:r>
              <a:rPr lang="en-US" sz="2400" dirty="0">
                <a:latin typeface="Palatino Linotype" pitchFamily="18" charset="0"/>
              </a:rPr>
              <a:t> mutually exclusive)</a:t>
            </a:r>
          </a:p>
        </p:txBody>
      </p:sp>
      <p:sp>
        <p:nvSpPr>
          <p:cNvPr id="28676" name="Text Box 6"/>
          <p:cNvSpPr txBox="1">
            <a:spLocks noChangeArrowheads="1"/>
          </p:cNvSpPr>
          <p:nvPr/>
        </p:nvSpPr>
        <p:spPr bwMode="auto">
          <a:xfrm>
            <a:off x="228600" y="304800"/>
            <a:ext cx="83820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Relations Among Events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07CE-1B58-4406-9007-69C137939F8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8434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1306</Words>
  <Application>Microsoft Macintosh PowerPoint</Application>
  <PresentationFormat>On-screen Show (4:3)</PresentationFormat>
  <Paragraphs>238</Paragraphs>
  <Slides>26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40" baseType="lpstr">
      <vt:lpstr>ＭＳ Ｐゴシック</vt:lpstr>
      <vt:lpstr>SimSun</vt:lpstr>
      <vt:lpstr>SimSun</vt:lpstr>
      <vt:lpstr>Arial</vt:lpstr>
      <vt:lpstr>Calibri</vt:lpstr>
      <vt:lpstr>Cambria Math</vt:lpstr>
      <vt:lpstr>Garamond</vt:lpstr>
      <vt:lpstr>Palatino Linotype</vt:lpstr>
      <vt:lpstr>Symbol</vt:lpstr>
      <vt:lpstr>Times</vt:lpstr>
      <vt:lpstr>Times New Roman</vt:lpstr>
      <vt:lpstr>Wingdings 3</vt:lpstr>
      <vt:lpstr>Office Theme</vt:lpstr>
      <vt:lpstr>Equation</vt:lpstr>
      <vt:lpstr>Lecture 9: Probability</vt:lpstr>
      <vt:lpstr>Probability and Statistics</vt:lpstr>
      <vt:lpstr>Definition of Probability</vt:lpstr>
      <vt:lpstr>Probability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Venn Diagrams</vt:lpstr>
      <vt:lpstr>Intersection &amp; Union</vt:lpstr>
      <vt:lpstr>Mutually Exclusive Events</vt:lpstr>
      <vt:lpstr>Sampling and Probability</vt:lpstr>
      <vt:lpstr>Sampling and Probability</vt:lpstr>
      <vt:lpstr>Independent Events</vt:lpstr>
      <vt:lpstr>Dependent Events</vt:lpstr>
      <vt:lpstr>Conditional Probability</vt:lpstr>
      <vt:lpstr>Conditional Probability: Bayes Theorem</vt:lpstr>
      <vt:lpstr>Probability: Axioms</vt:lpstr>
      <vt:lpstr>Probability: Axioms</vt:lpstr>
      <vt:lpstr>Probability: Axioms</vt:lpstr>
      <vt:lpstr>PowerPoint Presentation</vt:lpstr>
      <vt:lpstr>PowerPoint Presentation</vt:lpstr>
    </vt:vector>
  </TitlesOfParts>
  <Company>University Of Minnesota - TC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10: Probability and Sampling Distribution</dc:title>
  <dc:creator>Chun Wang</dc:creator>
  <cp:lastModifiedBy>He Jibo</cp:lastModifiedBy>
  <cp:revision>57</cp:revision>
  <cp:lastPrinted>2015-10-12T22:20:24Z</cp:lastPrinted>
  <dcterms:created xsi:type="dcterms:W3CDTF">2013-02-25T05:08:25Z</dcterms:created>
  <dcterms:modified xsi:type="dcterms:W3CDTF">2018-01-09T01:10:12Z</dcterms:modified>
</cp:coreProperties>
</file>