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7" r:id="rId4"/>
    <p:sldId id="262" r:id="rId5"/>
    <p:sldId id="268" r:id="rId6"/>
    <p:sldId id="269" r:id="rId7"/>
    <p:sldId id="271" r:id="rId8"/>
    <p:sldId id="272" r:id="rId9"/>
    <p:sldId id="263" r:id="rId10"/>
    <p:sldId id="265" r:id="rId11"/>
    <p:sldId id="266" r:id="rId12"/>
    <p:sldId id="257" r:id="rId13"/>
    <p:sldId id="258" r:id="rId14"/>
    <p:sldId id="259" r:id="rId15"/>
    <p:sldId id="273" r:id="rId16"/>
    <p:sldId id="260" r:id="rId17"/>
    <p:sldId id="275" r:id="rId18"/>
    <p:sldId id="274" r:id="rId19"/>
    <p:sldId id="276" r:id="rId20"/>
    <p:sldId id="270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583" autoAdjust="0"/>
  </p:normalViewPr>
  <p:slideViewPr>
    <p:cSldViewPr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DBAD6-C377-44EB-8279-71D20823D16A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6F025-69C4-4B52-8D61-F702AE12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 .16		b)  .02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6F025-69C4-4B52-8D61-F702AE1245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a) 7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.07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c) 74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.74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H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思考如何用</a:t>
            </a:r>
            <a:r>
              <a:rPr lang="en-US" altLang="zh-CH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H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H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H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6F025-69C4-4B52-8D61-F702AE1245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a) 7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.07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c) 74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P</a:t>
            </a:r>
            <a:r>
              <a:rPr lang="en-US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.74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H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思考如何用</a:t>
            </a:r>
            <a:r>
              <a:rPr lang="en-US" altLang="zh-CH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H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H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HS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6F025-69C4-4B52-8D61-F702AE1245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5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EE28-B835-C747-BD7C-4AADCFF61603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5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64E1-2676-A540-A39A-7AD0332F7008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4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3240-26D6-2946-A47D-8EF956A84F37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75-00BD-7E42-B95F-AA9F83C92E40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8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4395-585F-2147-98BB-3245B35FF7EF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5849-A4A8-6F46-8FE7-8F6A4CD0C1F3}" type="datetime1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3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E25-D77F-EE4E-8FD0-BA4118D33A99}" type="datetime1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D0A7-957B-C74C-89E9-1FFDA1BC53A0}" type="datetime1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6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C244-2A34-1547-8B5E-CB12807A4FE5}" type="datetime1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CC3-219E-3145-95DB-C6195C7FAE13}" type="datetime1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D138-2DF7-B64D-A52E-B1FCD2B14B0A}" type="datetime1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C567-C105-724D-97C2-EA77DFA453BA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E78F-DC57-4B95-9828-43CFD7017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1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5: Exercise--Normal Curve, Linear Transformations, and Standard Scores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CHS" sz="2800" dirty="0" err="1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0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4A4F-9C3C-9741-8736-4067A81A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F3D-2237-954E-8B4B-FAD74B24BB80}" type="datetime1">
              <a:rPr lang="en-US" smtClean="0"/>
              <a:t>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F88C7-48B7-7648-9ABD-58B95E9B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6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81138"/>
            <a:ext cx="8305800" cy="43862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The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percentage of scores </a:t>
            </a:r>
            <a:r>
              <a:rPr lang="en-US" sz="2800" dirty="0">
                <a:latin typeface="Palatino Linotype" pitchFamily="18" charset="0"/>
              </a:rPr>
              <a:t>falling below a given point on the measurement scale</a:t>
            </a:r>
            <a:endParaRPr lang="en-US" sz="2800" b="1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Symbolized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Palatino Linotype" pitchFamily="18" charset="0"/>
              </a:rPr>
              <a:t>PR</a:t>
            </a:r>
            <a:r>
              <a:rPr lang="en-US" sz="2800" baseline="-25000" dirty="0" err="1">
                <a:solidFill>
                  <a:srgbClr val="C00000"/>
                </a:solidFill>
                <a:latin typeface="Palatino Linotype" pitchFamily="18" charset="0"/>
              </a:rPr>
              <a:t>a</a:t>
            </a:r>
            <a:endParaRPr lang="en-US" sz="2800" b="1" dirty="0">
              <a:solidFill>
                <a:srgbClr val="C00000"/>
              </a:solidFill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Percentile rank may take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values only between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0 and 100</a:t>
            </a:r>
            <a:endParaRPr lang="en-US" sz="2800" b="1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800" u="sng" dirty="0">
                <a:latin typeface="Palatino Linotype" pitchFamily="18" charset="0"/>
              </a:rPr>
              <a:t>Example</a:t>
            </a:r>
            <a:r>
              <a:rPr lang="en-US" sz="2800" dirty="0">
                <a:latin typeface="Palatino Linotype" pitchFamily="18" charset="0"/>
              </a:rPr>
              <a:t>: PR</a:t>
            </a:r>
            <a:r>
              <a:rPr lang="en-US" sz="2800" baseline="-25000" dirty="0">
                <a:latin typeface="Palatino Linotype" pitchFamily="18" charset="0"/>
              </a:rPr>
              <a:t>81</a:t>
            </a:r>
            <a:r>
              <a:rPr lang="en-US" sz="2800" dirty="0">
                <a:latin typeface="Palatino Linotype" pitchFamily="18" charset="0"/>
              </a:rPr>
              <a:t>=50: The percentile rank of a score of 81 is 50. 50% of the scores in the distribution fall below a score of 81. </a:t>
            </a:r>
            <a:endParaRPr lang="en-US" sz="2800" b="1" dirty="0"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Percentile Rank- (a percentage)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F8011-62F2-BD4C-918F-00843029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802-949D-6643-9F6B-3BA99E62073A}" type="datetime1">
              <a:rPr lang="en-US" smtClean="0"/>
              <a:t>2/2/18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D1B0D-874A-5045-9021-39A84646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12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8534400" cy="4267200"/>
          </a:xfrm>
        </p:spPr>
        <p:txBody>
          <a:bodyPr>
            <a:normAutofit lnSpcReduction="10000"/>
          </a:bodyPr>
          <a:lstStyle/>
          <a:p>
            <a:pPr>
              <a:buFont typeface="Wingdings 3" pitchFamily="18" charset="2"/>
              <a:buNone/>
            </a:pPr>
            <a:r>
              <a:rPr lang="en-US" sz="2400" b="1" dirty="0">
                <a:latin typeface="Palatino Linotype" pitchFamily="18" charset="0"/>
              </a:rPr>
              <a:t>Exercise 1: </a:t>
            </a:r>
            <a:r>
              <a:rPr lang="en-US" sz="2400" dirty="0">
                <a:latin typeface="Palatino Linotype" pitchFamily="18" charset="0"/>
              </a:rPr>
              <a:t>Suppose that John earned a score of 148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on a college entrance test and that 77% of applicants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score lower. What is the 77</a:t>
            </a:r>
            <a:r>
              <a:rPr lang="en-US" sz="2400" baseline="30000" dirty="0">
                <a:latin typeface="Palatino Linotype" pitchFamily="18" charset="0"/>
              </a:rPr>
              <a:t>th</a:t>
            </a:r>
            <a:r>
              <a:rPr lang="en-US" sz="2400" dirty="0">
                <a:latin typeface="Palatino Linotype" pitchFamily="18" charset="0"/>
              </a:rPr>
              <a:t> percentile? What is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John’s percentile rank?  </a:t>
            </a:r>
            <a:endParaRPr lang="en-US" sz="2400" b="1" dirty="0">
              <a:latin typeface="Palatino Linotype" pitchFamily="18" charset="0"/>
            </a:endParaRPr>
          </a:p>
          <a:p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b="1" dirty="0">
                <a:latin typeface="Palatino Linotype" pitchFamily="18" charset="0"/>
              </a:rPr>
              <a:t>Exercise 2: 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(a) Can a percentile have the value of 600? </a:t>
            </a:r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(b) Can a percentile have the value of – 3.5? </a:t>
            </a:r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(c) Can a percentile rank have the value of 600?   </a:t>
            </a:r>
            <a:endParaRPr lang="en-US" sz="2400" b="1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(d) Can a percentile rank have the value of -3.5? </a:t>
            </a:r>
            <a:endParaRPr lang="en-US" sz="2400" b="1" dirty="0"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2400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Percentile and Percentile Ranks</a:t>
            </a:r>
            <a:endParaRPr lang="en-US" sz="4000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88F1C-99B3-D74A-8FC9-11DAC94B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016F-A9FE-0A44-A5B7-E3FA863F7614}" type="datetime1">
              <a:rPr lang="en-US" smtClean="0"/>
              <a:t>2/2/18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74045-D061-EA44-9848-1A179A31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719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Simple Warm-up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distribution, what proportion of scores fall between 1 and 3 standard deviations above the mean?</a:t>
            </a:r>
          </a:p>
          <a:p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In a normal distribution, what proportion of scores fall between 2 and 4 standard deviations below the mean?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BDF4-57C0-A545-8755-FE8DDB5D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99C7-8ACB-D944-889B-87D0B91FA5DA}" type="datetime1">
              <a:rPr lang="en-US" smtClean="0"/>
              <a:t>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9BA00-9F05-EB40-AEBF-F40BA8DE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4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Suppose that we convert the IQ test score (raw scores </a:t>
            </a:r>
            <a:r>
              <a:rPr lang="en-US" i="1" dirty="0">
                <a:latin typeface="Palatino Linotype" pitchFamily="18" charset="0"/>
              </a:rPr>
              <a:t>X</a:t>
            </a:r>
            <a:r>
              <a:rPr lang="en-US" dirty="0">
                <a:latin typeface="Palatino Linotype" pitchFamily="18" charset="0"/>
              </a:rPr>
              <a:t>) into standard scores (</a:t>
            </a:r>
            <a:r>
              <a:rPr lang="en-US" i="1" dirty="0">
                <a:latin typeface="Palatino Linotype" pitchFamily="18" charset="0"/>
              </a:rPr>
              <a:t>z</a:t>
            </a:r>
            <a:r>
              <a:rPr lang="en-US" dirty="0">
                <a:latin typeface="Palatino Linotype" pitchFamily="18" charset="0"/>
              </a:rPr>
              <a:t>-score units) using our usual equation for computing </a:t>
            </a:r>
            <a:r>
              <a:rPr lang="en-US" i="1" dirty="0">
                <a:latin typeface="Palatino Linotype" pitchFamily="18" charset="0"/>
              </a:rPr>
              <a:t>z</a:t>
            </a:r>
            <a:r>
              <a:rPr lang="en-US" dirty="0">
                <a:latin typeface="Palatino Linotype" pitchFamily="18" charset="0"/>
              </a:rPr>
              <a:t>-scores</a:t>
            </a:r>
          </a:p>
          <a:p>
            <a:pPr lvl="1"/>
            <a:r>
              <a:rPr lang="en-US" dirty="0">
                <a:latin typeface="Palatino Linotype" pitchFamily="18" charset="0"/>
              </a:rPr>
              <a:t>Suppose we transform the Z scores once again into a distribution of IQ scores using the following equation:</a:t>
            </a: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What are the values of the mean and the standard deviation of this new IQ score?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66542"/>
              </p:ext>
            </p:extLst>
          </p:nvPr>
        </p:nvGraphicFramePr>
        <p:xfrm>
          <a:off x="2895600" y="4419600"/>
          <a:ext cx="2133600" cy="35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3" imgW="901700" imgH="152400" progId="Equation.DSMT4">
                  <p:embed/>
                </p:oleObj>
              </mc:Choice>
              <mc:Fallback>
                <p:oleObj name="Equation" r:id="rId3" imgW="901700" imgH="15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2133600" cy="359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0D1FF5-BC34-424D-8200-C38CA20D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1E10-DE3C-BF47-97FA-474C905AFCDF}" type="datetime1">
              <a:rPr lang="en-US" smtClean="0"/>
              <a:t>2/2/18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C70E5-1E0E-AF48-9AAA-8D2C0F60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 with a mean (µ) of 150 and a standard deviation (σ) of 20, what is the percentile rank of each of the following scores?</a:t>
            </a:r>
          </a:p>
          <a:p>
            <a:pPr lvl="1"/>
            <a:r>
              <a:rPr lang="en-US" dirty="0">
                <a:latin typeface="Palatino Linotype" pitchFamily="18" charset="0"/>
              </a:rPr>
              <a:t>120</a:t>
            </a:r>
          </a:p>
          <a:p>
            <a:pPr lvl="1"/>
            <a:r>
              <a:rPr lang="en-US" dirty="0">
                <a:latin typeface="Palatino Linotype" pitchFamily="18" charset="0"/>
              </a:rPr>
              <a:t>163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15A6B-4E35-1B48-8E5C-891D2288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8248-6B88-CC48-B576-281F6871ECC1}" type="datetime1">
              <a:rPr lang="en-US" smtClean="0"/>
              <a:t>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BBF56-2876-9A4F-9AF7-D2546A50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1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In a normal distribution with a mean (µ) of 150 and a standard deviation (σ) of 20, what is the percentile rank of each of the following scores?</a:t>
            </a:r>
          </a:p>
          <a:p>
            <a:pPr lvl="1"/>
            <a:r>
              <a:rPr lang="en-US" dirty="0">
                <a:latin typeface="Palatino Linotype" pitchFamily="18" charset="0"/>
              </a:rPr>
              <a:t>120</a:t>
            </a:r>
          </a:p>
          <a:p>
            <a:pPr lvl="1"/>
            <a:r>
              <a:rPr lang="en-US" dirty="0">
                <a:latin typeface="Palatino Linotype" pitchFamily="18" charset="0"/>
              </a:rPr>
              <a:t>163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15A6B-4E35-1B48-8E5C-891D2288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8248-6B88-CC48-B576-281F6871ECC1}" type="datetime1">
              <a:rPr lang="en-US" smtClean="0"/>
              <a:t>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BBF56-2876-9A4F-9AF7-D2546A50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7FCCD-0EC8-2A4E-A796-7CA594E48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8999"/>
            <a:ext cx="3581400" cy="292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3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</a:rPr>
              <a:t>In a normal distribution with µ = 50 and σ = 8, find the following percentile points.</a:t>
            </a:r>
          </a:p>
          <a:p>
            <a:pPr lvl="1"/>
            <a:r>
              <a:rPr lang="en-US" sz="3200" dirty="0">
                <a:latin typeface="Palatino Linotype" pitchFamily="18" charset="0"/>
              </a:rPr>
              <a:t>95</a:t>
            </a:r>
            <a:r>
              <a:rPr lang="en-US" sz="3200" baseline="30000" dirty="0">
                <a:latin typeface="Palatino Linotype" pitchFamily="18" charset="0"/>
              </a:rPr>
              <a:t>th</a:t>
            </a:r>
          </a:p>
          <a:p>
            <a:pPr lvl="1"/>
            <a:r>
              <a:rPr lang="en-US" sz="3200" dirty="0">
                <a:latin typeface="Palatino Linotype" pitchFamily="18" charset="0"/>
              </a:rPr>
              <a:t>15</a:t>
            </a:r>
            <a:r>
              <a:rPr lang="en-US" sz="3200" baseline="30000" dirty="0">
                <a:latin typeface="Palatino Linotype" pitchFamily="18" charset="0"/>
              </a:rPr>
              <a:t>th</a:t>
            </a:r>
          </a:p>
          <a:p>
            <a:pPr lvl="1"/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421B9-3684-2044-9A63-FC93A4E3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B0A6-9062-A24A-98B3-524821819E75}" type="datetime1">
              <a:rPr lang="en-US" smtClean="0"/>
              <a:t>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8494A-EC7D-A94F-A04E-B698577F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6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</a:rPr>
              <a:t>In a normal distribution with µ = 50 and σ = 8, find the following percentile points.</a:t>
            </a:r>
          </a:p>
          <a:p>
            <a:pPr lvl="1"/>
            <a:r>
              <a:rPr lang="en-US" sz="3200" dirty="0">
                <a:latin typeface="Palatino Linotype" pitchFamily="18" charset="0"/>
              </a:rPr>
              <a:t>95</a:t>
            </a:r>
            <a:r>
              <a:rPr lang="en-US" sz="3200" baseline="30000" dirty="0">
                <a:latin typeface="Palatino Linotype" pitchFamily="18" charset="0"/>
              </a:rPr>
              <a:t>th</a:t>
            </a:r>
          </a:p>
          <a:p>
            <a:pPr lvl="1"/>
            <a:r>
              <a:rPr lang="en-US" sz="3200" dirty="0">
                <a:latin typeface="Palatino Linotype" pitchFamily="18" charset="0"/>
              </a:rPr>
              <a:t>15</a:t>
            </a:r>
            <a:r>
              <a:rPr lang="en-US" sz="3200" baseline="30000" dirty="0">
                <a:latin typeface="Palatino Linotype" pitchFamily="18" charset="0"/>
              </a:rPr>
              <a:t>th</a:t>
            </a:r>
          </a:p>
          <a:p>
            <a:pPr lvl="1"/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421B9-3684-2044-9A63-FC93A4E3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B0A6-9062-A24A-98B3-524821819E75}" type="datetime1">
              <a:rPr lang="en-US" smtClean="0"/>
              <a:t>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8494A-EC7D-A94F-A04E-B698577F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0072B-8F54-074C-B3FB-7EF04C51A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" y="3698875"/>
            <a:ext cx="8547100" cy="3022600"/>
          </a:xfrm>
          <a:prstGeom prst="rect">
            <a:avLst/>
          </a:prstGeom>
        </p:spPr>
      </p:pic>
      <p:sp>
        <p:nvSpPr>
          <p:cNvPr id="8" name="Heart 7">
            <a:extLst>
              <a:ext uri="{FF2B5EF4-FFF2-40B4-BE49-F238E27FC236}">
                <a16:creationId xmlns:a16="http://schemas.microsoft.com/office/drawing/2014/main" id="{14DECA64-F152-FC41-B3E5-90AE205CC7C9}"/>
              </a:ext>
            </a:extLst>
          </p:cNvPr>
          <p:cNvSpPr/>
          <p:nvPr/>
        </p:nvSpPr>
        <p:spPr>
          <a:xfrm>
            <a:off x="4114800" y="3352800"/>
            <a:ext cx="3810000" cy="32004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</a:t>
            </a:r>
            <a:r>
              <a:rPr lang="en-US" altLang="zh-Han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r>
              <a:rPr lang="en-US" sz="3000" dirty="0">
                <a:latin typeface="Palatino Linotype" pitchFamily="18" charset="0"/>
              </a:rPr>
              <a:t>In a normal distribution with µ = 100 and σ = 10, what proportion of scores fall between each of the following pairs of scores?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>
                <a:latin typeface="Palatino Linotype" pitchFamily="18" charset="0"/>
              </a:rPr>
              <a:t>90 – 110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>
                <a:latin typeface="Palatino Linotype" pitchFamily="18" charset="0"/>
              </a:rPr>
              <a:t>85 – 112</a:t>
            </a:r>
          </a:p>
          <a:p>
            <a:endParaRPr lang="en-US" dirty="0">
              <a:latin typeface="Palatino Linotype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421B9-3684-2044-9A63-FC93A4E3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B0A6-9062-A24A-98B3-524821819E75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8494A-EC7D-A94F-A04E-B698577F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65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8287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</a:t>
            </a:r>
            <a:r>
              <a:rPr lang="en-US" altLang="zh-Han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49" y="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r>
              <a:rPr lang="en-US" sz="3000" dirty="0">
                <a:latin typeface="Palatino Linotype" pitchFamily="18" charset="0"/>
              </a:rPr>
              <a:t>In a normal distribution with µ = 100 and σ = 10, what proportion of scores fall between each of the following pairs of scores?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>
                <a:latin typeface="Palatino Linotype" pitchFamily="18" charset="0"/>
              </a:rPr>
              <a:t>90 – 110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>
                <a:latin typeface="Palatino Linotype" pitchFamily="18" charset="0"/>
              </a:rPr>
              <a:t>85 – 112</a:t>
            </a:r>
          </a:p>
          <a:p>
            <a:endParaRPr lang="en-US" dirty="0">
              <a:latin typeface="Palatino Linotype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421B9-3684-2044-9A63-FC93A4E3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B0A6-9062-A24A-98B3-524821819E75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8494A-EC7D-A94F-A04E-B698577F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03CF4-1A77-CC4D-BBDB-4B61FA5A4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" y="3054264"/>
            <a:ext cx="8077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6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of what we’ve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itchFamily="18" charset="0"/>
              </a:rPr>
              <a:t>Rule about normal curve--- The rule tells us the amount of area under the normal curve that is located between certain points (expressed in standard deviation units). Approximately 68% of the area is found between one standard deviation above and below the mean.</a:t>
            </a:r>
          </a:p>
          <a:p>
            <a:r>
              <a:rPr lang="en-US" sz="2400" dirty="0">
                <a:latin typeface="Palatino Linotype" pitchFamily="18" charset="0"/>
              </a:rPr>
              <a:t>Linear transformation---</a:t>
            </a:r>
          </a:p>
          <a:p>
            <a:endParaRPr lang="en-US" sz="2400" dirty="0">
              <a:latin typeface="Palatino Linotype" pitchFamily="18" charset="0"/>
            </a:endParaRPr>
          </a:p>
          <a:p>
            <a:r>
              <a:rPr lang="en-US" sz="2400" dirty="0">
                <a:latin typeface="Palatino Linotype" pitchFamily="18" charset="0"/>
              </a:rPr>
              <a:t>Standardized Z-score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19582"/>
              </p:ext>
            </p:extLst>
          </p:nvPr>
        </p:nvGraphicFramePr>
        <p:xfrm>
          <a:off x="4191000" y="3581400"/>
          <a:ext cx="11001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" name="Equation" r:id="rId3" imgW="698400" imgH="177480" progId="Equation.DSMT4">
                  <p:embed/>
                </p:oleObj>
              </mc:Choice>
              <mc:Fallback>
                <p:oleObj name="Equation" r:id="rId3" imgW="69840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1100138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36771"/>
              </p:ext>
            </p:extLst>
          </p:nvPr>
        </p:nvGraphicFramePr>
        <p:xfrm>
          <a:off x="1524000" y="3922102"/>
          <a:ext cx="1524000" cy="42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" name="Equation" r:id="rId5" imgW="748975" imgH="203112" progId="Equation.3">
                  <p:embed/>
                </p:oleObj>
              </mc:Choice>
              <mc:Fallback>
                <p:oleObj name="Equation" r:id="rId5" imgW="748975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22102"/>
                        <a:ext cx="1524000" cy="421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89341"/>
              </p:ext>
            </p:extLst>
          </p:nvPr>
        </p:nvGraphicFramePr>
        <p:xfrm>
          <a:off x="3429000" y="3962400"/>
          <a:ext cx="109197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" name="Equation" r:id="rId7" imgW="609336" imgH="215806" progId="Equation.3">
                  <p:embed/>
                </p:oleObj>
              </mc:Choice>
              <mc:Fallback>
                <p:oleObj name="Equation" r:id="rId7" imgW="609336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62400"/>
                        <a:ext cx="1091974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459792"/>
              </p:ext>
            </p:extLst>
          </p:nvPr>
        </p:nvGraphicFramePr>
        <p:xfrm>
          <a:off x="1512888" y="4876800"/>
          <a:ext cx="22320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" name="Equation" r:id="rId9" imgW="1269720" imgH="444240" progId="Equation.DSMT4">
                  <p:embed/>
                </p:oleObj>
              </mc:Choice>
              <mc:Fallback>
                <p:oleObj name="Equation" r:id="rId9" imgW="126972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876800"/>
                        <a:ext cx="22320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63920"/>
              </p:ext>
            </p:extLst>
          </p:nvPr>
        </p:nvGraphicFramePr>
        <p:xfrm>
          <a:off x="4038600" y="4953000"/>
          <a:ext cx="2057400" cy="50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" name="Equation" r:id="rId11" imgW="965160" imgH="241200" progId="Equation.DSMT4">
                  <p:embed/>
                </p:oleObj>
              </mc:Choice>
              <mc:Fallback>
                <p:oleObj name="Equation" r:id="rId11" imgW="9651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2057400" cy="509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AA0A6-A7C2-DD4A-A9D9-18F3FFEE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D8B0-570F-FD4A-8482-C6D35A227EED}" type="datetime1">
              <a:rPr lang="en-US" smtClean="0"/>
              <a:t>2/2/18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0CD3-5FF6-894E-8511-FA36CDC1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</a:t>
            </a:r>
            <a:r>
              <a:rPr lang="en-US" altLang="zh-Han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6</a:t>
            </a:r>
            <a:endParaRPr lang="en-US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848600" cy="42672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Palatino Linotype" pitchFamily="18" charset="0"/>
              </a:rPr>
              <a:t>“The length of human pregnancies from conception to birth varies according to a distribution that is approximately normal with a mean 266 days and a standard deviation 16 days.”</a:t>
            </a:r>
          </a:p>
          <a:p>
            <a:r>
              <a:rPr lang="en-US" sz="2400" b="1" dirty="0">
                <a:latin typeface="Palatino Linotype" pitchFamily="18" charset="0"/>
              </a:rPr>
              <a:t>(1) What percent of pregnancies last less than 240 days (8 months-</a:t>
            </a:r>
            <a:r>
              <a:rPr lang="en-US" sz="2400" b="1" dirty="0" err="1">
                <a:latin typeface="Palatino Linotype" pitchFamily="18" charset="0"/>
              </a:rPr>
              <a:t>ish</a:t>
            </a:r>
            <a:r>
              <a:rPr lang="en-US" sz="2400" b="1" dirty="0">
                <a:latin typeface="Palatino Linotype" pitchFamily="18" charset="0"/>
              </a:rPr>
              <a:t>)?</a:t>
            </a:r>
          </a:p>
          <a:p>
            <a:r>
              <a:rPr lang="en-US" sz="2400" b="1" dirty="0">
                <a:latin typeface="Palatino Linotype" pitchFamily="18" charset="0"/>
              </a:rPr>
              <a:t>(2) What percent of pregnancies last between 240 and 270 days?</a:t>
            </a:r>
          </a:p>
          <a:p>
            <a:r>
              <a:rPr lang="en-US" sz="2400" b="1" dirty="0">
                <a:latin typeface="Palatino Linotype" pitchFamily="18" charset="0"/>
              </a:rPr>
              <a:t>(3) How long do the longest 20% pregnancies last?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536B-AAB4-B644-901A-6150BD7D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BB45-453B-2D40-BB2B-6D4486CF7D67}" type="datetime1">
              <a:rPr lang="en-US" smtClean="0"/>
              <a:t>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6F51B-6681-3642-B1C4-FA8A849A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 </a:t>
            </a:r>
            <a:r>
              <a:rPr lang="en-US" altLang="zh-Han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6</a:t>
            </a:r>
            <a:endParaRPr lang="en-US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536B-AAB4-B644-901A-6150BD7D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BB45-453B-2D40-BB2B-6D4486CF7D67}" type="datetime1">
              <a:rPr lang="en-US" smtClean="0"/>
              <a:t>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6F51B-6681-3642-B1C4-FA8A849A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7FBC24-F3C0-1542-8171-CFAD095D1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174750"/>
            <a:ext cx="8153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8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4173" y="5410200"/>
            <a:ext cx="8305800" cy="76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We can see that for a normally distributed variable (such as test score), approximately two-thirds of the scores lie within one standard deviation of the mean (34.1% + 34.1% = 68.2%)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46073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Distribution Features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974212"/>
              </p:ext>
            </p:extLst>
          </p:nvPr>
        </p:nvGraphicFramePr>
        <p:xfrm>
          <a:off x="560373" y="1150441"/>
          <a:ext cx="8153400" cy="411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Bitmap Image" r:id="rId4" imgW="6047619" imgH="3371429" progId="Paint.Picture">
                  <p:embed/>
                </p:oleObj>
              </mc:Choice>
              <mc:Fallback>
                <p:oleObj name="Bitmap Image" r:id="rId4" imgW="6047619" imgH="33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73" y="1150441"/>
                        <a:ext cx="8153400" cy="411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87860-7ABE-9746-B438-A91FC904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FB1D-94B3-0044-A9F3-B610CF115FA9}" type="datetime1">
              <a:rPr lang="en-US" smtClean="0"/>
              <a:t>2/2/18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C6F43-DECA-9147-BECE-1347761E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6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2" indent="-342900"/>
            <a:r>
              <a:rPr lang="en-US" sz="3200" dirty="0">
                <a:latin typeface="Palatino Linotype" pitchFamily="18" charset="0"/>
              </a:rPr>
              <a:t>Properties of Z-scores</a:t>
            </a:r>
          </a:p>
          <a:p>
            <a:pPr marL="800100" lvl="3" indent="-342900"/>
            <a:r>
              <a:rPr lang="en-US" sz="2400" dirty="0">
                <a:latin typeface="Palatino Linotype" pitchFamily="18" charset="0"/>
              </a:rPr>
              <a:t>Z scores always have a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mean of 0 </a:t>
            </a:r>
            <a:r>
              <a:rPr lang="en-US" sz="2400" dirty="0">
                <a:latin typeface="Palatino Linotype" pitchFamily="18" charset="0"/>
              </a:rPr>
              <a:t>and a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standard deviation of 1</a:t>
            </a:r>
          </a:p>
          <a:p>
            <a:pPr marL="800100" lvl="3" indent="-342900"/>
            <a:r>
              <a:rPr lang="en-US" sz="2400" dirty="0">
                <a:latin typeface="Palatino Linotype" pitchFamily="18" charset="0"/>
              </a:rPr>
              <a:t>The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magnitude of a Z score </a:t>
            </a:r>
            <a:r>
              <a:rPr lang="en-US" sz="2400" dirty="0">
                <a:latin typeface="Palatino Linotype" pitchFamily="18" charset="0"/>
              </a:rPr>
              <a:t>is the number of standard deviations between its raw score and the mean, where as the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sign of a Z score </a:t>
            </a:r>
            <a:r>
              <a:rPr lang="en-US" sz="2400" dirty="0">
                <a:latin typeface="Palatino Linotype" pitchFamily="18" charset="0"/>
              </a:rPr>
              <a:t>(+ or –) indicates the direction of the corresponding raw score relative to the mean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Z scores make it possible to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compare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latin typeface="Palatino Linotype" pitchFamily="18" charset="0"/>
              </a:rPr>
              <a:t>raw scores that have different units of measurement</a:t>
            </a:r>
            <a:endParaRPr lang="en-US" sz="3200" dirty="0">
              <a:latin typeface="Palatino Linotype" pitchFamily="18" charset="0"/>
            </a:endParaRPr>
          </a:p>
          <a:p>
            <a:pPr marL="342900" lvl="2" indent="-342900"/>
            <a:r>
              <a:rPr lang="en-US" sz="2800" dirty="0">
                <a:latin typeface="Palatino Linotype" pitchFamily="18" charset="0"/>
              </a:rPr>
              <a:t>Table of areas under the normal curve</a:t>
            </a:r>
          </a:p>
          <a:p>
            <a:pPr marL="457200" lvl="3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3EAD-A8D0-3449-8EB2-677FFB2D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89AC-AD1B-134C-941B-EDB1622EEFAA}" type="datetime1">
              <a:rPr lang="en-US" smtClean="0"/>
              <a:t>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461DA-092D-5C45-B289-D3546BBB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8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3505200"/>
            <a:ext cx="8305800" cy="3124200"/>
          </a:xfrm>
        </p:spPr>
        <p:txBody>
          <a:bodyPr/>
          <a:lstStyle/>
          <a:p>
            <a:endParaRPr lang="en-US" sz="23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The area under the curve between </a:t>
            </a:r>
            <a:r>
              <a:rPr lang="en-US" altLang="zh-CN" sz="2400" i="1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a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 and </a:t>
            </a:r>
            <a:r>
              <a:rPr lang="en-US" altLang="zh-CN" sz="2400" i="1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b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 is:</a:t>
            </a:r>
          </a:p>
          <a:p>
            <a:pPr marL="742950" lvl="1" indent="-285750">
              <a:buFont typeface="Verdana" pitchFamily="34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	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the</a:t>
            </a:r>
            <a:r>
              <a:rPr lang="en-US" altLang="zh-CN" sz="24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percentage of all possible observations </a:t>
            </a:r>
            <a:r>
              <a:rPr lang="en-US" altLang="zh-CN" sz="24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that have a score between a and b;</a:t>
            </a:r>
            <a:r>
              <a:rPr lang="en-US" altLang="zh-CN" sz="24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 </a:t>
            </a:r>
            <a:endParaRPr lang="en-US" sz="2400" dirty="0"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Area under the curve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9"/>
          <p:cNvGraphicFramePr>
            <a:graphicFrameLocks noChangeAspect="1"/>
          </p:cNvGraphicFramePr>
          <p:nvPr/>
        </p:nvGraphicFramePr>
        <p:xfrm>
          <a:off x="2133600" y="1295400"/>
          <a:ext cx="5105400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Bitmap Image" r:id="rId4" imgW="3067478" imgH="1380952" progId="Paint.Picture">
                  <p:embed/>
                </p:oleObj>
              </mc:Choice>
              <mc:Fallback>
                <p:oleObj name="Bitmap Image" r:id="rId4" imgW="3067478" imgH="13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5105400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7C41B-A1B0-4441-AE4B-7BC64810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9DE4-A6D5-CC4D-B884-67476C5DF64B}" type="datetime1">
              <a:rPr lang="en-US" smtClean="0"/>
              <a:t>2/2/18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6AF36-7972-844A-BD1B-3CFF0515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40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95300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2"/>
              </a:solidFill>
              <a:latin typeface="Bookman Old Styl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A score on the Z-axis divides the standard normal curve into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two parts</a:t>
            </a:r>
            <a:r>
              <a:rPr lang="en-US" sz="2800" dirty="0">
                <a:latin typeface="Palatino Linotype" pitchFamily="18" charset="0"/>
              </a:rPr>
              <a:t>: There is a portion of the curve to the left of the Z score and a portion of the curve to the right of </a:t>
            </a:r>
            <a:r>
              <a:rPr lang="en-US" sz="2800">
                <a:latin typeface="Palatino Linotype" pitchFamily="18" charset="0"/>
              </a:rPr>
              <a:t>the Z </a:t>
            </a:r>
            <a:r>
              <a:rPr lang="en-US" sz="2800" dirty="0">
                <a:latin typeface="Palatino Linotype" pitchFamily="18" charset="0"/>
              </a:rPr>
              <a:t>score</a:t>
            </a:r>
          </a:p>
          <a:p>
            <a:pPr lvl="2"/>
            <a:r>
              <a:rPr lang="en-US" sz="2600" dirty="0">
                <a:latin typeface="Palatino Linotype" pitchFamily="18" charset="0"/>
              </a:rPr>
              <a:t>The area under the curve and to the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left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of a Z score is</a:t>
            </a:r>
            <a:r>
              <a:rPr lang="en-US" sz="26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the percentage of observations </a:t>
            </a:r>
            <a:r>
              <a:rPr lang="en-US" sz="2600" dirty="0">
                <a:latin typeface="Palatino Linotype" pitchFamily="18" charset="0"/>
              </a:rPr>
              <a:t>that are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less than </a:t>
            </a:r>
            <a:r>
              <a:rPr lang="en-US" sz="2600" dirty="0">
                <a:latin typeface="Palatino Linotype" pitchFamily="18" charset="0"/>
              </a:rPr>
              <a:t>that Z score</a:t>
            </a:r>
          </a:p>
          <a:p>
            <a:pPr lvl="2"/>
            <a:r>
              <a:rPr lang="en-US" sz="2600" dirty="0">
                <a:latin typeface="Palatino Linotype" pitchFamily="18" charset="0"/>
              </a:rPr>
              <a:t>The area under the curve and to the right</a:t>
            </a:r>
            <a:r>
              <a:rPr lang="en-US" sz="2600" b="1" dirty="0">
                <a:latin typeface="Palatino Linotype" pitchFamily="18" charset="0"/>
              </a:rPr>
              <a:t> </a:t>
            </a:r>
            <a:r>
              <a:rPr lang="en-US" sz="2600" dirty="0">
                <a:latin typeface="Palatino Linotype" pitchFamily="18" charset="0"/>
              </a:rPr>
              <a:t>of a z score is the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percentage of observations </a:t>
            </a:r>
            <a:r>
              <a:rPr lang="en-US" sz="2600" dirty="0">
                <a:latin typeface="Palatino Linotype" pitchFamily="18" charset="0"/>
              </a:rPr>
              <a:t>that are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greater than </a:t>
            </a:r>
            <a:r>
              <a:rPr lang="en-US" sz="2600" dirty="0">
                <a:latin typeface="Palatino Linotype" pitchFamily="18" charset="0"/>
              </a:rPr>
              <a:t>that Z score.</a:t>
            </a:r>
          </a:p>
          <a:p>
            <a:pPr lvl="2"/>
            <a:endParaRPr lang="en-US" sz="2600" b="1" dirty="0">
              <a:latin typeface="Palatino Linotype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Normal Distribution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2BE31-2718-634D-8C9D-9E40E2DC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B003-90BC-2644-9C3A-2BD01B543757}" type="datetime1">
              <a:rPr lang="en-US" smtClean="0"/>
              <a:t>2/2/18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CA4B3F-433E-4A4E-909B-4048F0CD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414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5199" y="1752600"/>
            <a:ext cx="8534400" cy="44958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</a:rPr>
              <a:t>We can also use the normal distribution table to identify an interval which corresponds to a specified probability</a:t>
            </a:r>
          </a:p>
          <a:p>
            <a:pPr>
              <a:buFont typeface="Wingdings 3" pitchFamily="18" charset="2"/>
              <a:buNone/>
            </a:pPr>
            <a:endParaRPr lang="en-US" sz="2000" dirty="0">
              <a:solidFill>
                <a:schemeClr val="tx2"/>
              </a:solidFill>
              <a:latin typeface="Palatino Linotype" pitchFamily="18" charset="0"/>
              <a:cs typeface="Arial" pitchFamily="34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cs typeface="Arial" pitchFamily="34" charset="0"/>
              </a:rPr>
              <a:t>Step 1: </a:t>
            </a:r>
            <a:r>
              <a:rPr lang="en-US" sz="2800" dirty="0">
                <a:latin typeface="Palatino Linotype" pitchFamily="18" charset="0"/>
              </a:rPr>
              <a:t>Identify the proportion / area designated in the question and graphically display it along with the boundaries of the interval that you are looking for</a:t>
            </a:r>
          </a:p>
          <a:p>
            <a:endParaRPr lang="en-US" altLang="zh-CN" dirty="0">
              <a:solidFill>
                <a:schemeClr val="tx2"/>
              </a:solidFill>
              <a:latin typeface="Bookman Old Style" pitchFamily="18" charset="0"/>
              <a:ea typeface="SimSun" pitchFamily="2" charset="-122"/>
            </a:endParaRPr>
          </a:p>
          <a:p>
            <a:pPr marL="742950" lvl="1" indent="-285750"/>
            <a:endParaRPr lang="en-US" altLang="zh-CN" sz="2400" dirty="0">
              <a:solidFill>
                <a:schemeClr val="tx2"/>
              </a:solidFill>
              <a:latin typeface="Arial" pitchFamily="34" charset="0"/>
              <a:ea typeface="SimSun" pitchFamily="2" charset="-122"/>
            </a:endParaRPr>
          </a:p>
          <a:p>
            <a:pPr marL="742950" lvl="1" indent="-285750"/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0037" y="381000"/>
            <a:ext cx="85439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Finding a Score When the Area Under </a:t>
            </a:r>
            <a:r>
              <a:rPr lang="en-US" altLang="zh-CN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the Normal Curve Is Known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C1810-5C59-534D-8F42-6AFB8346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C6E4-9FFE-C143-890B-48E26F15074A}" type="datetime1">
              <a:rPr lang="en-US" smtClean="0"/>
              <a:t>2/2/18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C9E033-4396-7546-99AF-7E9565D1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5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984375"/>
            <a:ext cx="8534400" cy="2743200"/>
          </a:xfrm>
        </p:spPr>
        <p:txBody>
          <a:bodyPr/>
          <a:lstStyle/>
          <a:p>
            <a:pPr marL="742950" lvl="1" indent="-285750"/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Step 2:</a:t>
            </a:r>
            <a:r>
              <a:rPr lang="en-US" altLang="zh-CN" sz="2800" dirty="0">
                <a:solidFill>
                  <a:schemeClr val="tx2"/>
                </a:solidFill>
                <a:latin typeface="Palatino Linotype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28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Use the </a:t>
            </a:r>
            <a:r>
              <a:rPr lang="en-US" sz="2800" u="sng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Standard Normal Table </a:t>
            </a:r>
            <a:r>
              <a:rPr lang="en-US" sz="28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to find the value(s) of </a:t>
            </a:r>
            <a:r>
              <a:rPr lang="en-US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Z</a:t>
            </a:r>
            <a:r>
              <a:rPr lang="en-US" sz="2800" dirty="0">
                <a:latin typeface="Palatino Linotype" pitchFamily="18" charset="0"/>
                <a:ea typeface="SimSun" pitchFamily="2" charset="-122"/>
                <a:cs typeface="Arial" pitchFamily="34" charset="0"/>
              </a:rPr>
              <a:t> that corresponds to the boundaries of the designated interval.  You may need to re-specify the area so that it corresponds to one of the areas in the table.</a:t>
            </a:r>
          </a:p>
          <a:p>
            <a:pPr marL="742950" lvl="1" indent="-285750"/>
            <a:endParaRPr lang="en-US" altLang="zh-CN" sz="2400" dirty="0">
              <a:solidFill>
                <a:srgbClr val="DB4931"/>
              </a:solidFill>
              <a:latin typeface="Times New Roman" pitchFamily="18" charset="0"/>
              <a:ea typeface="SimSun" pitchFamily="2" charset="-122"/>
              <a:cs typeface="Arial" pitchFamily="34" charset="0"/>
            </a:endParaRPr>
          </a:p>
          <a:p>
            <a:pPr marL="742950" lvl="1" indent="-285750">
              <a:buFont typeface="Symbol" pitchFamily="18" charset="2"/>
              <a:buChar char=""/>
            </a:pPr>
            <a:endParaRPr lang="en-US" sz="2800" dirty="0">
              <a:solidFill>
                <a:schemeClr val="tx2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6725" y="4953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Finding a Score When the Area Under </a:t>
            </a:r>
            <a:r>
              <a:rPr lang="en-US" altLang="zh-CN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the Normal Curve Is Known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505200" y="4343400"/>
            <a:ext cx="1371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-2819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9976D-CA89-9E46-BD39-C7E9C68E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EF84-4DE2-D841-A2E7-4FCAB99C9A05}" type="datetime1">
              <a:rPr lang="en-US" smtClean="0"/>
              <a:t>2/2/18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F56BD5-90EB-7442-8211-EA6ED238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4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Percentile and Percentile Ranks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Palatino Linotype" pitchFamily="18" charset="0"/>
                <a:ea typeface="Cambria Math" pitchFamily="18" charset="0"/>
              </a:rPr>
              <a:t>Percentile 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Palatino Linotype" pitchFamily="18" charset="0"/>
              </a:rPr>
              <a:t>Point</a:t>
            </a:r>
            <a:r>
              <a:rPr lang="en-US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dirty="0">
                <a:latin typeface="Palatino Linotype" pitchFamily="18" charset="0"/>
              </a:rPr>
              <a:t>on the measurement scale below which a given percentage of the scores fall</a:t>
            </a:r>
            <a:endParaRPr lang="en-US" b="1" dirty="0"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Symbolized</a:t>
            </a:r>
            <a:r>
              <a:rPr lang="en-US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Palatino Linotype" pitchFamily="18" charset="0"/>
              </a:rPr>
              <a:t>P</a:t>
            </a:r>
            <a:r>
              <a:rPr lang="en-US" baseline="-25000" dirty="0">
                <a:solidFill>
                  <a:srgbClr val="C00000"/>
                </a:solidFill>
                <a:latin typeface="Palatino Linotype" pitchFamily="18" charset="0"/>
              </a:rPr>
              <a:t>a</a:t>
            </a:r>
            <a:endParaRPr lang="en-US" b="1" dirty="0">
              <a:solidFill>
                <a:srgbClr val="C00000"/>
              </a:solidFill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Percentile may have </a:t>
            </a:r>
            <a:r>
              <a:rPr lang="en-US" dirty="0">
                <a:solidFill>
                  <a:srgbClr val="C00000"/>
                </a:solidFill>
                <a:latin typeface="Palatino Linotype" pitchFamily="18" charset="0"/>
              </a:rPr>
              <a:t>any value that scores X may have</a:t>
            </a:r>
            <a:endParaRPr lang="en-US" b="1" dirty="0">
              <a:solidFill>
                <a:schemeClr val="tx2"/>
              </a:solidFill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600" u="sng" dirty="0">
                <a:latin typeface="Palatino Linotype" pitchFamily="18" charset="0"/>
              </a:rPr>
              <a:t>Example</a:t>
            </a:r>
            <a:r>
              <a:rPr lang="en-US" sz="2600" dirty="0">
                <a:latin typeface="Palatino Linotype" pitchFamily="18" charset="0"/>
              </a:rPr>
              <a:t>: P</a:t>
            </a:r>
            <a:r>
              <a:rPr lang="en-US" sz="2600" baseline="-25000" dirty="0">
                <a:latin typeface="Palatino Linotype" pitchFamily="18" charset="0"/>
              </a:rPr>
              <a:t>50</a:t>
            </a:r>
            <a:r>
              <a:rPr lang="en-US" sz="2600" dirty="0">
                <a:latin typeface="Palatino Linotype" pitchFamily="18" charset="0"/>
              </a:rPr>
              <a:t> = 81: The 50</a:t>
            </a:r>
            <a:r>
              <a:rPr lang="en-US" sz="2600" baseline="30000" dirty="0">
                <a:latin typeface="Palatino Linotype" pitchFamily="18" charset="0"/>
              </a:rPr>
              <a:t>th</a:t>
            </a:r>
            <a:r>
              <a:rPr lang="en-US" sz="2600" dirty="0">
                <a:latin typeface="Palatino Linotype" pitchFamily="18" charset="0"/>
              </a:rPr>
              <a:t> percentile is 81. 50% of the scores in the distribution fall below a score of 81</a:t>
            </a:r>
            <a:endParaRPr lang="en-US" sz="2600" b="1" dirty="0">
              <a:latin typeface="Palatino Linotype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F8304-8CF6-C843-902A-CC698A5D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4D17-2DD9-374D-ABB2-465A5F08B912}" type="datetime1">
              <a:rPr lang="en-US" smtClean="0"/>
              <a:t>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CA6BE-C516-334C-8C8E-7B148587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E78F-DC57-4B95-9828-43CFD7017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1127</Words>
  <Application>Microsoft Macintosh PowerPoint</Application>
  <PresentationFormat>On-screen Show (4:3)</PresentationFormat>
  <Paragraphs>155</Paragraphs>
  <Slides>21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宋体</vt:lpstr>
      <vt:lpstr>宋体</vt:lpstr>
      <vt:lpstr>Arial</vt:lpstr>
      <vt:lpstr>Bookman Old Style</vt:lpstr>
      <vt:lpstr>Calibri</vt:lpstr>
      <vt:lpstr>Cambria Math</vt:lpstr>
      <vt:lpstr>Courier New</vt:lpstr>
      <vt:lpstr>Garamond</vt:lpstr>
      <vt:lpstr>Palatino Linotype</vt:lpstr>
      <vt:lpstr>Symbol</vt:lpstr>
      <vt:lpstr>Times New Roman</vt:lpstr>
      <vt:lpstr>Verdana</vt:lpstr>
      <vt:lpstr>Wingdings 3</vt:lpstr>
      <vt:lpstr>Office Theme</vt:lpstr>
      <vt:lpstr>Equation</vt:lpstr>
      <vt:lpstr>Bitmap Image</vt:lpstr>
      <vt:lpstr>Lecture 5: Exercise--Normal Curve, Linear Transformations, and Standard Scores</vt:lpstr>
      <vt:lpstr>Review of what we’ve learned</vt:lpstr>
      <vt:lpstr>PowerPoint Presentation</vt:lpstr>
      <vt:lpstr>Review 2</vt:lpstr>
      <vt:lpstr>PowerPoint Presentation</vt:lpstr>
      <vt:lpstr>PowerPoint Presentation</vt:lpstr>
      <vt:lpstr>PowerPoint Presentation</vt:lpstr>
      <vt:lpstr>PowerPoint Presentation</vt:lpstr>
      <vt:lpstr>Percentile and Percentile Ranks</vt:lpstr>
      <vt:lpstr>PowerPoint Presentation</vt:lpstr>
      <vt:lpstr>PowerPoint Presentation</vt:lpstr>
      <vt:lpstr>Simple Warm-up Exercise</vt:lpstr>
      <vt:lpstr>Exercise 2</vt:lpstr>
      <vt:lpstr>Exercise 3</vt:lpstr>
      <vt:lpstr>Exercise 3</vt:lpstr>
      <vt:lpstr>Exercise 4</vt:lpstr>
      <vt:lpstr>Exercise 4</vt:lpstr>
      <vt:lpstr>Exercise 5</vt:lpstr>
      <vt:lpstr>Exercise 5</vt:lpstr>
      <vt:lpstr>Exercise 6</vt:lpstr>
      <vt:lpstr>Exercise 6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Exercise--Normal Curve, Linear Transformations, and Standard Scores</dc:title>
  <dc:creator>Chun Wang</dc:creator>
  <cp:lastModifiedBy>He Jibo</cp:lastModifiedBy>
  <cp:revision>62</cp:revision>
  <dcterms:created xsi:type="dcterms:W3CDTF">2013-02-06T19:00:47Z</dcterms:created>
  <dcterms:modified xsi:type="dcterms:W3CDTF">2018-02-02T19:21:55Z</dcterms:modified>
</cp:coreProperties>
</file>