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43"/>
  </p:notesMasterIdLst>
  <p:handoutMasterIdLst>
    <p:handoutMasterId r:id="rId44"/>
  </p:handoutMasterIdLst>
  <p:sldIdLst>
    <p:sldId id="258" r:id="rId2"/>
    <p:sldId id="317" r:id="rId3"/>
    <p:sldId id="335" r:id="rId4"/>
    <p:sldId id="280" r:id="rId5"/>
    <p:sldId id="263" r:id="rId6"/>
    <p:sldId id="329" r:id="rId7"/>
    <p:sldId id="330" r:id="rId8"/>
    <p:sldId id="265" r:id="rId9"/>
    <p:sldId id="284" r:id="rId10"/>
    <p:sldId id="283" r:id="rId11"/>
    <p:sldId id="336" r:id="rId12"/>
    <p:sldId id="267" r:id="rId13"/>
    <p:sldId id="268" r:id="rId14"/>
    <p:sldId id="286" r:id="rId15"/>
    <p:sldId id="269" r:id="rId16"/>
    <p:sldId id="287" r:id="rId17"/>
    <p:sldId id="288" r:id="rId18"/>
    <p:sldId id="289" r:id="rId19"/>
    <p:sldId id="290" r:id="rId20"/>
    <p:sldId id="291" r:id="rId21"/>
    <p:sldId id="271" r:id="rId22"/>
    <p:sldId id="301" r:id="rId23"/>
    <p:sldId id="303" r:id="rId24"/>
    <p:sldId id="334" r:id="rId25"/>
    <p:sldId id="293" r:id="rId26"/>
    <p:sldId id="270" r:id="rId27"/>
    <p:sldId id="323" r:id="rId28"/>
    <p:sldId id="324" r:id="rId29"/>
    <p:sldId id="332" r:id="rId30"/>
    <p:sldId id="333" r:id="rId31"/>
    <p:sldId id="295" r:id="rId32"/>
    <p:sldId id="299" r:id="rId33"/>
    <p:sldId id="321" r:id="rId34"/>
    <p:sldId id="272" r:id="rId35"/>
    <p:sldId id="296" r:id="rId36"/>
    <p:sldId id="308" r:id="rId37"/>
    <p:sldId id="307" r:id="rId38"/>
    <p:sldId id="312" r:id="rId39"/>
    <p:sldId id="326" r:id="rId40"/>
    <p:sldId id="325" r:id="rId41"/>
    <p:sldId id="261" r:id="rId42"/>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CC00"/>
    <a:srgbClr val="3399FF"/>
    <a:srgbClr val="99CCCC"/>
    <a:srgbClr val="FFFFFF"/>
    <a:srgbClr val="FF9999"/>
    <a:srgbClr val="CC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81" autoAdjust="0"/>
    <p:restoredTop sz="94660"/>
  </p:normalViewPr>
  <p:slideViewPr>
    <p:cSldViewPr>
      <p:cViewPr>
        <p:scale>
          <a:sx n="100" d="100"/>
          <a:sy n="100" d="100"/>
        </p:scale>
        <p:origin x="-2076" y="-2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t" anchorCtr="0" compatLnSpc="1">
            <a:prstTxWarp prst="textNoShape">
              <a:avLst/>
            </a:prstTxWarp>
          </a:bodyPr>
          <a:lstStyle>
            <a:lvl1pPr defTabSz="930275" eaLnBrk="1" hangingPunct="1">
              <a:defRPr sz="1200"/>
            </a:lvl1pPr>
          </a:lstStyle>
          <a:p>
            <a:endParaRPr lang="en-US"/>
          </a:p>
        </p:txBody>
      </p:sp>
      <p:sp>
        <p:nvSpPr>
          <p:cNvPr id="287747" name="Rectangle 3"/>
          <p:cNvSpPr>
            <a:spLocks noGrp="1" noChangeArrowheads="1"/>
          </p:cNvSpPr>
          <p:nvPr>
            <p:ph type="dt" sz="quarter" idx="1"/>
          </p:nvPr>
        </p:nvSpPr>
        <p:spPr bwMode="auto">
          <a:xfrm>
            <a:off x="3963988" y="0"/>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t" anchorCtr="0" compatLnSpc="1">
            <a:prstTxWarp prst="textNoShape">
              <a:avLst/>
            </a:prstTxWarp>
          </a:bodyPr>
          <a:lstStyle>
            <a:lvl1pPr algn="r" defTabSz="930275" eaLnBrk="1" hangingPunct="1">
              <a:defRPr sz="1200"/>
            </a:lvl1pPr>
          </a:lstStyle>
          <a:p>
            <a:endParaRPr lang="en-US"/>
          </a:p>
        </p:txBody>
      </p:sp>
      <p:sp>
        <p:nvSpPr>
          <p:cNvPr id="287748" name="Rectangle 4"/>
          <p:cNvSpPr>
            <a:spLocks noGrp="1" noChangeArrowheads="1"/>
          </p:cNvSpPr>
          <p:nvPr>
            <p:ph type="ftr" sz="quarter" idx="2"/>
          </p:nvPr>
        </p:nvSpPr>
        <p:spPr bwMode="auto">
          <a:xfrm>
            <a:off x="0" y="8816975"/>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b" anchorCtr="0" compatLnSpc="1">
            <a:prstTxWarp prst="textNoShape">
              <a:avLst/>
            </a:prstTxWarp>
          </a:bodyPr>
          <a:lstStyle>
            <a:lvl1pPr defTabSz="930275" eaLnBrk="1" hangingPunct="1">
              <a:defRPr sz="1200"/>
            </a:lvl1pPr>
          </a:lstStyle>
          <a:p>
            <a:endParaRPr lang="en-US"/>
          </a:p>
        </p:txBody>
      </p:sp>
      <p:sp>
        <p:nvSpPr>
          <p:cNvPr id="287749" name="Rectangle 5"/>
          <p:cNvSpPr>
            <a:spLocks noGrp="1" noChangeArrowheads="1"/>
          </p:cNvSpPr>
          <p:nvPr>
            <p:ph type="sldNum" sz="quarter" idx="3"/>
          </p:nvPr>
        </p:nvSpPr>
        <p:spPr bwMode="auto">
          <a:xfrm>
            <a:off x="3963988" y="8816975"/>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b" anchorCtr="0" compatLnSpc="1">
            <a:prstTxWarp prst="textNoShape">
              <a:avLst/>
            </a:prstTxWarp>
          </a:bodyPr>
          <a:lstStyle>
            <a:lvl1pPr algn="r" defTabSz="930275" eaLnBrk="1" hangingPunct="1">
              <a:defRPr sz="1200"/>
            </a:lvl1pPr>
          </a:lstStyle>
          <a:p>
            <a:fld id="{D274567C-1EB6-456F-8CE8-3DD1670D5841}" type="slidenum">
              <a:rPr lang="en-US"/>
              <a:pPr/>
              <a:t>‹#›</a:t>
            </a:fld>
            <a:endParaRPr lang="en-US"/>
          </a:p>
        </p:txBody>
      </p:sp>
    </p:spTree>
    <p:extLst>
      <p:ext uri="{BB962C8B-B14F-4D97-AF65-F5344CB8AC3E}">
        <p14:creationId xmlns="" xmlns:p14="http://schemas.microsoft.com/office/powerpoint/2010/main" val="2385457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t" anchorCtr="0" compatLnSpc="1">
            <a:prstTxWarp prst="textNoShape">
              <a:avLst/>
            </a:prstTxWarp>
          </a:bodyPr>
          <a:lstStyle>
            <a:lvl1pPr defTabSz="930275" eaLnBrk="1" hangingPunct="1">
              <a:defRPr sz="1200"/>
            </a:lvl1pPr>
          </a:lstStyle>
          <a:p>
            <a:endParaRPr lang="en-US"/>
          </a:p>
        </p:txBody>
      </p:sp>
      <p:sp>
        <p:nvSpPr>
          <p:cNvPr id="3075" name="Rectangle 3"/>
          <p:cNvSpPr>
            <a:spLocks noGrp="1" noChangeArrowheads="1"/>
          </p:cNvSpPr>
          <p:nvPr>
            <p:ph type="dt" idx="1"/>
          </p:nvPr>
        </p:nvSpPr>
        <p:spPr bwMode="auto">
          <a:xfrm>
            <a:off x="3963988" y="0"/>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t" anchorCtr="0" compatLnSpc="1">
            <a:prstTxWarp prst="textNoShape">
              <a:avLst/>
            </a:prstTxWarp>
          </a:bodyPr>
          <a:lstStyle>
            <a:lvl1pPr algn="r" defTabSz="930275" eaLnBrk="1" hangingPunct="1">
              <a:defRPr sz="1200"/>
            </a:lvl1pPr>
          </a:lstStyle>
          <a:p>
            <a:endParaRPr lang="en-US"/>
          </a:p>
        </p:txBody>
      </p:sp>
      <p:sp>
        <p:nvSpPr>
          <p:cNvPr id="3076"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98500" y="4410075"/>
            <a:ext cx="5600700" cy="417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16975"/>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b" anchorCtr="0" compatLnSpc="1">
            <a:prstTxWarp prst="textNoShape">
              <a:avLst/>
            </a:prstTxWarp>
          </a:bodyPr>
          <a:lstStyle>
            <a:lvl1pPr defTabSz="930275" eaLnBrk="1" hangingPunct="1">
              <a:defRPr sz="1200"/>
            </a:lvl1pPr>
          </a:lstStyle>
          <a:p>
            <a:endParaRPr lang="en-US"/>
          </a:p>
        </p:txBody>
      </p:sp>
      <p:sp>
        <p:nvSpPr>
          <p:cNvPr id="3079" name="Rectangle 7"/>
          <p:cNvSpPr>
            <a:spLocks noGrp="1" noChangeArrowheads="1"/>
          </p:cNvSpPr>
          <p:nvPr>
            <p:ph type="sldNum" sz="quarter" idx="5"/>
          </p:nvPr>
        </p:nvSpPr>
        <p:spPr bwMode="auto">
          <a:xfrm>
            <a:off x="3963988" y="8816975"/>
            <a:ext cx="303212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30" tIns="46514" rIns="93030" bIns="46514" numCol="1" anchor="b" anchorCtr="0" compatLnSpc="1">
            <a:prstTxWarp prst="textNoShape">
              <a:avLst/>
            </a:prstTxWarp>
          </a:bodyPr>
          <a:lstStyle>
            <a:lvl1pPr algn="r" defTabSz="930275" eaLnBrk="1" hangingPunct="1">
              <a:defRPr sz="1200"/>
            </a:lvl1pPr>
          </a:lstStyle>
          <a:p>
            <a:fld id="{88AFB823-64CF-44CC-A785-39CE8F32C11A}" type="slidenum">
              <a:rPr lang="en-US"/>
              <a:pPr/>
              <a:t>‹#›</a:t>
            </a:fld>
            <a:endParaRPr lang="en-US"/>
          </a:p>
        </p:txBody>
      </p:sp>
    </p:spTree>
    <p:extLst>
      <p:ext uri="{BB962C8B-B14F-4D97-AF65-F5344CB8AC3E}">
        <p14:creationId xmlns="" xmlns:p14="http://schemas.microsoft.com/office/powerpoint/2010/main" val="15879720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70DAE-FE64-4276-B8E8-65EC239BE997}" type="slidenum">
              <a:rPr lang="en-US"/>
              <a:pPr/>
              <a:t>1</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389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A22A4-5014-487A-8C61-29A427C8F6DC}" type="slidenum">
              <a:rPr lang="en-US"/>
              <a:pPr/>
              <a:t>13</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588504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AADDD-21A9-4B58-99F6-CEB0B6F3AB7E}" type="slidenum">
              <a:rPr lang="en-US"/>
              <a:pPr/>
              <a:t>14</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59602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09C97-E989-4B33-A579-97A7A241A6F7}" type="slidenum">
              <a:rPr lang="en-US"/>
              <a:pPr/>
              <a:t>15</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4195963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F9356-A558-4AB2-A68D-A88839753BC2}" type="slidenum">
              <a:rPr lang="en-US"/>
              <a:pPr/>
              <a:t>16</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3103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A293B-6EA1-4F33-AFF9-55EE8AB3E7D6}" type="slidenum">
              <a:rPr lang="en-US"/>
              <a:pPr/>
              <a:t>17</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93749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D138F-045F-4466-8D64-F2C8A0F64406}" type="slidenum">
              <a:rPr lang="en-US"/>
              <a:pPr/>
              <a:t>18</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876625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95978-2FA1-4642-BE5D-BEBC9DD94F59}" type="slidenum">
              <a:rPr lang="en-US"/>
              <a:pPr/>
              <a:t>19</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621544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1DFA06-A6B3-4F1C-B462-974D9338E9E1}" type="slidenum">
              <a:rPr lang="en-US"/>
              <a:pPr/>
              <a:t>20</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62410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6660D-10ED-4AF9-A71D-3684D319319D}" type="slidenum">
              <a:rPr lang="en-US"/>
              <a:pPr/>
              <a:t>21</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96501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39EAD-6708-4734-B0F6-39C6008496C9}" type="slidenum">
              <a:rPr lang="en-US"/>
              <a:pPr/>
              <a:t>22</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415569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3ABF3-57D7-4183-B323-119A007A71F3}" type="slidenum">
              <a:rPr lang="en-US"/>
              <a:pPr/>
              <a:t>2</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050759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EA529-B00A-4959-B873-A7B9D398EA89}" type="slidenum">
              <a:rPr lang="en-US"/>
              <a:pPr/>
              <a:t>23</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4286711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A4676-F7B9-416F-AD9E-219E1CA41309}" type="slidenum">
              <a:rPr lang="en-US"/>
              <a:pPr/>
              <a:t>25</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4944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18124-E1E5-4AFD-9473-BD338AB97E8B}" type="slidenum">
              <a:rPr lang="en-US"/>
              <a:pPr/>
              <a:t>26</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424845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B18B1-5794-4721-ACB8-C721BD281C3A}" type="slidenum">
              <a:rPr lang="en-US"/>
              <a:pPr/>
              <a:t>27</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639042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22E43-1D88-45A6-9940-77B1CA7F6483}" type="slidenum">
              <a:rPr lang="en-US"/>
              <a:pPr/>
              <a:t>28</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75142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CFD5B-052E-48E0-8923-9267455E48AC}" type="slidenum">
              <a:rPr lang="en-US"/>
              <a:pPr/>
              <a:t>31</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6460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CB219-827D-4DE2-8E07-77FB8A39B023}" type="slidenum">
              <a:rPr lang="en-US"/>
              <a:pPr/>
              <a:t>32</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1769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6EAD3-C728-44CC-A568-CC69A713BCC4}" type="slidenum">
              <a:rPr lang="en-US"/>
              <a:pPr/>
              <a:t>33</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485060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36555-7DAD-4CAA-A001-AC4639AD2675}" type="slidenum">
              <a:rPr lang="en-US"/>
              <a:pPr/>
              <a:t>34</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26965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952FF-6D0F-4923-87FD-C603FD1402FF}" type="slidenum">
              <a:rPr lang="en-US"/>
              <a:pPr/>
              <a:t>35</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11813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4479D-A321-49D0-ACD4-AEEACFE228AD}" type="slidenum">
              <a:rPr lang="en-US"/>
              <a:pPr/>
              <a:t>3</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988279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B2D96-26F7-4634-860D-5A371A83DC1A}" type="slidenum">
              <a:rPr lang="en-US"/>
              <a:pPr/>
              <a:t>36</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502071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75D46-E119-43FE-9A67-BC2D87C46F74}" type="slidenum">
              <a:rPr lang="en-US"/>
              <a:pPr/>
              <a:t>37</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37587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AEBC9-BF15-4A37-B6EF-1D17009E4E69}" type="slidenum">
              <a:rPr lang="en-US"/>
              <a:pPr/>
              <a:t>38</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5130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AEBC9-BF15-4A37-B6EF-1D17009E4E69}" type="slidenum">
              <a:rPr lang="en-US"/>
              <a:pPr/>
              <a:t>39</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91217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0783F-5B8B-44A9-9168-C1166B0492FC}" type="slidenum">
              <a:rPr lang="en-US"/>
              <a:pPr/>
              <a:t>41</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20463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B49E5-1954-4491-9ECC-2F7726D3EF77}" type="slidenum">
              <a:rPr lang="en-US"/>
              <a:pPr/>
              <a:t>4</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60917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C15F2-B483-4AD0-9DDE-CC078D19C63E}" type="slidenum">
              <a:rPr lang="en-US"/>
              <a:pPr/>
              <a:t>5</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09085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65C5F-BCC8-419F-911D-32574CC1FAF0}" type="slidenum">
              <a:rPr lang="en-US"/>
              <a:pPr/>
              <a:t>8</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3820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82F77-E34F-4DEE-8CD3-77D9C9453CAB}" type="slidenum">
              <a:rPr lang="en-US"/>
              <a:pPr/>
              <a:t>9</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428115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C1FD7-79A1-4EAC-BAC7-2B1FE8FE2F4F}" type="slidenum">
              <a:rPr lang="en-US"/>
              <a:pPr/>
              <a:t>10</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6968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EBF2D-B143-4C12-A2B7-BD3C5FE9EE71}" type="slidenum">
              <a:rPr lang="en-US"/>
              <a:pPr/>
              <a:t>12</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677523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4" name="Picture 3"/>
          <p:cNvPicPr>
            <a:picLocks noChangeAspect="1" noChangeArrowheads="1"/>
          </p:cNvPicPr>
          <p:nvPr userDrawn="1"/>
        </p:nvPicPr>
        <p:blipFill>
          <a:blip r:embed="rId2" cstate="print"/>
          <a:srcRect/>
          <a:stretch>
            <a:fillRect/>
          </a:stretch>
        </p:blipFill>
        <p:spPr bwMode="auto">
          <a:xfrm>
            <a:off x="229982" y="880535"/>
            <a:ext cx="8914018" cy="789842"/>
          </a:xfrm>
          <a:prstGeom prst="rect">
            <a:avLst/>
          </a:prstGeom>
          <a:noFill/>
          <a:ln w="9525">
            <a:noFill/>
            <a:miter lim="800000"/>
            <a:headEnd/>
            <a:tailEnd/>
          </a:ln>
          <a:effectLst/>
        </p:spPr>
      </p:pic>
      <p:pic>
        <p:nvPicPr>
          <p:cNvPr id="5" name="Picture 4" descr="Stern"/>
          <p:cNvPicPr>
            <a:picLocks noChangeAspect="1" noChangeArrowheads="1"/>
          </p:cNvPicPr>
          <p:nvPr userDrawn="1"/>
        </p:nvPicPr>
        <p:blipFill>
          <a:blip r:embed="rId3" cstate="print"/>
          <a:srcRect/>
          <a:stretch>
            <a:fillRect/>
          </a:stretch>
        </p:blipFill>
        <p:spPr bwMode="auto">
          <a:xfrm>
            <a:off x="228600" y="0"/>
            <a:ext cx="8915400" cy="876300"/>
          </a:xfrm>
          <a:prstGeom prst="rect">
            <a:avLst/>
          </a:prstGeom>
          <a:noFill/>
        </p:spPr>
      </p:pic>
      <p:sp>
        <p:nvSpPr>
          <p:cNvPr id="6" name="Rectangle 5"/>
          <p:cNvSpPr/>
          <p:nvPr userDrawn="1"/>
        </p:nvSpPr>
        <p:spPr bwMode="auto">
          <a:xfrm>
            <a:off x="228600" y="1682747"/>
            <a:ext cx="8915400" cy="228600"/>
          </a:xfrm>
          <a:prstGeom prst="rect">
            <a:avLst/>
          </a:prstGeom>
          <a:solidFill>
            <a:srgbClr val="7030A0"/>
          </a:solidFill>
          <a:ln w="19050"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531086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18738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1508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2766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1524000" y="6248400"/>
            <a:ext cx="1295400" cy="457200"/>
          </a:xfrm>
          <a:prstGeom prst="rect">
            <a:avLst/>
          </a:prstGeom>
        </p:spPr>
        <p:txBody>
          <a:bodyPr/>
          <a:lstStyle>
            <a:lvl1pPr>
              <a:defRPr/>
            </a:lvl1pPr>
          </a:lstStyle>
          <a:p>
            <a:fld id="{E004E001-28BF-4B1E-A6CB-8FCFE007160B}" type="slidenum">
              <a:rPr lang="en-US"/>
              <a:pPr/>
              <a:t>‹#›</a:t>
            </a:fld>
            <a:endParaRPr lang="en-US"/>
          </a:p>
        </p:txBody>
      </p:sp>
    </p:spTree>
    <p:extLst>
      <p:ext uri="{BB962C8B-B14F-4D97-AF65-F5344CB8AC3E}">
        <p14:creationId xmlns="" xmlns:p14="http://schemas.microsoft.com/office/powerpoint/2010/main" val="129350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905000"/>
            <a:ext cx="7010400" cy="4114800"/>
          </a:xfrm>
        </p:spPr>
        <p:txBody>
          <a:bodyPr/>
          <a:lstStyle/>
          <a:p>
            <a:endParaRPr lang="en-US"/>
          </a:p>
        </p:txBody>
      </p:sp>
      <p:sp>
        <p:nvSpPr>
          <p:cNvPr id="4" name="Footer Placeholder 3"/>
          <p:cNvSpPr>
            <a:spLocks noGrp="1"/>
          </p:cNvSpPr>
          <p:nvPr>
            <p:ph type="ftr" sz="quarter" idx="10"/>
          </p:nvPr>
        </p:nvSpPr>
        <p:spPr>
          <a:xfrm>
            <a:off x="3276600" y="62484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1524000" y="6248400"/>
            <a:ext cx="1295400" cy="457200"/>
          </a:xfrm>
          <a:prstGeom prst="rect">
            <a:avLst/>
          </a:prstGeom>
        </p:spPr>
        <p:txBody>
          <a:bodyPr/>
          <a:lstStyle>
            <a:lvl1pPr>
              <a:defRPr/>
            </a:lvl1pPr>
          </a:lstStyle>
          <a:p>
            <a:fld id="{9ED99AAF-CB70-44A8-9A44-756D634A7A9A}" type="slidenum">
              <a:rPr lang="en-US"/>
              <a:pPr/>
              <a:t>‹#›</a:t>
            </a:fld>
            <a:endParaRPr lang="en-US"/>
          </a:p>
        </p:txBody>
      </p:sp>
    </p:spTree>
    <p:extLst>
      <p:ext uri="{BB962C8B-B14F-4D97-AF65-F5344CB8AC3E}">
        <p14:creationId xmlns="" xmlns:p14="http://schemas.microsoft.com/office/powerpoint/2010/main" val="367840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8229600" cy="530225"/>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93875"/>
            <a:ext cx="8229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4290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68365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pPr>
              <a:defRPr/>
            </a:pPr>
            <a:endParaRPr lang="en-US"/>
          </a:p>
        </p:txBody>
      </p:sp>
    </p:spTree>
    <p:extLst>
      <p:ext uri="{BB962C8B-B14F-4D97-AF65-F5344CB8AC3E}">
        <p14:creationId xmlns="" xmlns:p14="http://schemas.microsoft.com/office/powerpoint/2010/main" val="327265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0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72096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2737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319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67661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bwMode="auto">
          <a:xfrm>
            <a:off x="762000" y="838200"/>
            <a:ext cx="8229600" cy="530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35203" name="Rectangle 3"/>
          <p:cNvSpPr>
            <a:spLocks noGrp="1" noChangeArrowheads="1"/>
          </p:cNvSpPr>
          <p:nvPr>
            <p:ph type="body" idx="1"/>
          </p:nvPr>
        </p:nvSpPr>
        <p:spPr bwMode="auto">
          <a:xfrm>
            <a:off x="5334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5239" name="Rectangle 7"/>
          <p:cNvSpPr>
            <a:spLocks noChangeArrowheads="1"/>
          </p:cNvSpPr>
          <p:nvPr/>
        </p:nvSpPr>
        <p:spPr bwMode="auto">
          <a:xfrm>
            <a:off x="0" y="0"/>
            <a:ext cx="228600" cy="2286000"/>
          </a:xfrm>
          <a:prstGeom prst="rect">
            <a:avLst/>
          </a:prstGeom>
          <a:solidFill>
            <a:srgbClr val="003399"/>
          </a:solidFill>
          <a:ln w="9525">
            <a:noFill/>
            <a:miter lim="800000"/>
            <a:headEnd/>
            <a:tailEnd/>
          </a:ln>
          <a:effectLst/>
        </p:spPr>
        <p:txBody>
          <a:bodyPr wrap="none" anchor="ctr"/>
          <a:lstStyle/>
          <a:p>
            <a:pPr algn="ctr" eaLnBrk="1" hangingPunct="1">
              <a:defRPr/>
            </a:pPr>
            <a:endParaRPr lang="en-US" sz="2400"/>
          </a:p>
        </p:txBody>
      </p:sp>
      <p:sp>
        <p:nvSpPr>
          <p:cNvPr id="95241" name="Rectangle 9"/>
          <p:cNvSpPr>
            <a:spLocks noChangeArrowheads="1"/>
          </p:cNvSpPr>
          <p:nvPr/>
        </p:nvSpPr>
        <p:spPr bwMode="auto">
          <a:xfrm>
            <a:off x="0" y="2286000"/>
            <a:ext cx="228600" cy="2286000"/>
          </a:xfrm>
          <a:prstGeom prst="rect">
            <a:avLst/>
          </a:prstGeom>
          <a:solidFill>
            <a:srgbClr val="7030A0"/>
          </a:solidFill>
          <a:ln w="9525">
            <a:noFill/>
            <a:miter lim="800000"/>
            <a:headEnd/>
            <a:tailEnd/>
          </a:ln>
          <a:effectLst/>
        </p:spPr>
        <p:txBody>
          <a:bodyPr wrap="none" anchor="ctr"/>
          <a:lstStyle/>
          <a:p>
            <a:pPr algn="ctr" eaLnBrk="1" hangingPunct="1">
              <a:defRPr/>
            </a:pPr>
            <a:endParaRPr lang="en-US" sz="2400"/>
          </a:p>
        </p:txBody>
      </p:sp>
      <p:sp>
        <p:nvSpPr>
          <p:cNvPr id="95242" name="Rectangle 10"/>
          <p:cNvSpPr>
            <a:spLocks noChangeArrowheads="1"/>
          </p:cNvSpPr>
          <p:nvPr/>
        </p:nvSpPr>
        <p:spPr bwMode="auto">
          <a:xfrm>
            <a:off x="0" y="4572000"/>
            <a:ext cx="228600" cy="2286000"/>
          </a:xfrm>
          <a:prstGeom prst="rect">
            <a:avLst/>
          </a:prstGeom>
          <a:solidFill>
            <a:srgbClr val="002060"/>
          </a:solidFill>
          <a:ln w="9525">
            <a:noFill/>
            <a:miter lim="800000"/>
            <a:headEnd/>
            <a:tailEnd/>
          </a:ln>
          <a:effectLst/>
        </p:spPr>
        <p:txBody>
          <a:bodyPr wrap="none" anchor="ctr"/>
          <a:lstStyle/>
          <a:p>
            <a:pPr algn="ctr" eaLnBrk="1" hangingPunct="1">
              <a:defRPr/>
            </a:pPr>
            <a:endParaRPr lang="en-US" sz="2400"/>
          </a:p>
        </p:txBody>
      </p:sp>
      <p:sp>
        <p:nvSpPr>
          <p:cNvPr id="9" name="TextBox 8"/>
          <p:cNvSpPr txBox="1"/>
          <p:nvPr userDrawn="1"/>
        </p:nvSpPr>
        <p:spPr>
          <a:xfrm>
            <a:off x="6172200" y="6550223"/>
            <a:ext cx="2971800" cy="307777"/>
          </a:xfrm>
          <a:prstGeom prst="rect">
            <a:avLst/>
          </a:prstGeom>
          <a:solidFill>
            <a:srgbClr val="7030A0">
              <a:alpha val="18824"/>
            </a:srgbClr>
          </a:solidFill>
        </p:spPr>
        <p:txBody>
          <a:bodyPr wrap="square" rtlCol="0">
            <a:spAutoFit/>
          </a:bodyPr>
          <a:lstStyle/>
          <a:p>
            <a:r>
              <a:rPr lang="en-US" sz="1400" smtClean="0"/>
              <a:t>Part</a:t>
            </a:r>
            <a:r>
              <a:rPr lang="en-US" sz="1400" baseline="0" smtClean="0"/>
              <a:t> 10: Central Limit Theorem</a:t>
            </a:r>
            <a:endParaRPr lang="en-US" sz="1400"/>
          </a:p>
        </p:txBody>
      </p:sp>
      <p:sp>
        <p:nvSpPr>
          <p:cNvPr id="2" name="Rectangle 1"/>
          <p:cNvSpPr/>
          <p:nvPr userDrawn="1"/>
        </p:nvSpPr>
        <p:spPr>
          <a:xfrm>
            <a:off x="229982" y="6488668"/>
            <a:ext cx="787395" cy="369332"/>
          </a:xfrm>
          <a:prstGeom prst="rect">
            <a:avLst/>
          </a:prstGeom>
        </p:spPr>
        <p:txBody>
          <a:bodyPr wrap="none">
            <a:spAutoFit/>
          </a:bodyPr>
          <a:lstStyle/>
          <a:p>
            <a:fld id="{9ED99AAF-CB70-44A8-9A44-756D634A7A9A}" type="slidenum">
              <a:rPr lang="en-US" b="1" smtClean="0"/>
              <a:pPr/>
              <a:t>‹#›</a:t>
            </a:fld>
            <a:r>
              <a:rPr lang="en-US" b="1" smtClean="0"/>
              <a:t>/41</a:t>
            </a:r>
            <a:endParaRPr lang="en-US" b="1" dirty="0"/>
          </a:p>
        </p:txBody>
      </p:sp>
    </p:spTree>
    <p:extLst>
      <p:ext uri="{BB962C8B-B14F-4D97-AF65-F5344CB8AC3E}">
        <p14:creationId xmlns="" xmlns:p14="http://schemas.microsoft.com/office/powerpoint/2010/main" val="320079980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fontAlgn="base">
        <a:spcBef>
          <a:spcPct val="0"/>
        </a:spcBef>
        <a:spcAft>
          <a:spcPct val="0"/>
        </a:spcAft>
        <a:defRPr sz="3200" b="1">
          <a:solidFill>
            <a:srgbClr val="003399"/>
          </a:solidFill>
          <a:latin typeface="Arial" pitchFamily="34" charset="0"/>
          <a:ea typeface="+mj-ea"/>
          <a:cs typeface="Arial" pitchFamily="34" charset="0"/>
        </a:defRPr>
      </a:lvl1pPr>
      <a:lvl2pPr algn="l" rtl="0" fontAlgn="base">
        <a:spcBef>
          <a:spcPct val="0"/>
        </a:spcBef>
        <a:spcAft>
          <a:spcPct val="0"/>
        </a:spcAft>
        <a:defRPr sz="4400">
          <a:solidFill>
            <a:schemeClr val="tx2"/>
          </a:solidFill>
          <a:latin typeface="Arial" charset="0"/>
          <a:cs typeface="Arial" charset="0"/>
        </a:defRPr>
      </a:lvl2pPr>
      <a:lvl3pPr algn="l" rtl="0" fontAlgn="base">
        <a:spcBef>
          <a:spcPct val="0"/>
        </a:spcBef>
        <a:spcAft>
          <a:spcPct val="0"/>
        </a:spcAft>
        <a:defRPr sz="4400">
          <a:solidFill>
            <a:schemeClr val="tx2"/>
          </a:solidFill>
          <a:latin typeface="Arial" charset="0"/>
          <a:cs typeface="Arial" charset="0"/>
        </a:defRPr>
      </a:lvl3pPr>
      <a:lvl4pPr algn="l" rtl="0" fontAlgn="base">
        <a:spcBef>
          <a:spcPct val="0"/>
        </a:spcBef>
        <a:spcAft>
          <a:spcPct val="0"/>
        </a:spcAft>
        <a:defRPr sz="4400">
          <a:solidFill>
            <a:schemeClr val="tx2"/>
          </a:solidFill>
          <a:latin typeface="Arial" charset="0"/>
          <a:cs typeface="Arial" charset="0"/>
        </a:defRPr>
      </a:lvl4pPr>
      <a:lvl5pPr algn="l" rtl="0" fontAlgn="base">
        <a:spcBef>
          <a:spcPct val="0"/>
        </a:spcBef>
        <a:spcAft>
          <a:spcPct val="0"/>
        </a:spcAft>
        <a:defRPr sz="4400">
          <a:solidFill>
            <a:schemeClr val="tx2"/>
          </a:solidFill>
          <a:latin typeface="Arial" charset="0"/>
          <a:cs typeface="Arial" charset="0"/>
        </a:defRPr>
      </a:lvl5pPr>
      <a:lvl6pPr marL="457200" algn="l" rtl="0" fontAlgn="base">
        <a:spcBef>
          <a:spcPct val="0"/>
        </a:spcBef>
        <a:spcAft>
          <a:spcPct val="0"/>
        </a:spcAft>
        <a:defRPr sz="4400">
          <a:solidFill>
            <a:schemeClr val="tx2"/>
          </a:solidFill>
          <a:latin typeface="Arial" charset="0"/>
          <a:cs typeface="Arial" charset="0"/>
        </a:defRPr>
      </a:lvl6pPr>
      <a:lvl7pPr marL="914400" algn="l" rtl="0" fontAlgn="base">
        <a:spcBef>
          <a:spcPct val="0"/>
        </a:spcBef>
        <a:spcAft>
          <a:spcPct val="0"/>
        </a:spcAft>
        <a:defRPr sz="4400">
          <a:solidFill>
            <a:schemeClr val="tx2"/>
          </a:solidFill>
          <a:latin typeface="Arial" charset="0"/>
          <a:cs typeface="Arial" charset="0"/>
        </a:defRPr>
      </a:lvl7pPr>
      <a:lvl8pPr marL="1371600" algn="l" rtl="0" fontAlgn="base">
        <a:spcBef>
          <a:spcPct val="0"/>
        </a:spcBef>
        <a:spcAft>
          <a:spcPct val="0"/>
        </a:spcAft>
        <a:defRPr sz="4400">
          <a:solidFill>
            <a:schemeClr val="tx2"/>
          </a:solidFill>
          <a:latin typeface="Arial" charset="0"/>
          <a:cs typeface="Arial" charset="0"/>
        </a:defRPr>
      </a:lvl8pPr>
      <a:lvl9pPr marL="1828800" algn="l"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Arial" pitchFamily="34" charset="0"/>
          <a:cs typeface="Arial" pitchFamily="34" charset="0"/>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Arial" pitchFamily="34" charset="0"/>
          <a:cs typeface="Arial" pitchFamily="34" charset="0"/>
        </a:defRPr>
      </a:lvl3pPr>
      <a:lvl4pPr marL="1600200" indent="-228600" algn="l" rtl="0" fontAlgn="base">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4pPr>
      <a:lvl5pPr marL="20574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p:txBody>
          <a:bodyPr/>
          <a:lstStyle/>
          <a:p>
            <a:r>
              <a:rPr lang="en-US" sz="4800"/>
              <a:t>Statistics and Data Analysis</a:t>
            </a:r>
          </a:p>
        </p:txBody>
      </p:sp>
      <p:sp>
        <p:nvSpPr>
          <p:cNvPr id="158723" name="Rectangle 3"/>
          <p:cNvSpPr>
            <a:spLocks noGrp="1" noChangeArrowheads="1"/>
          </p:cNvSpPr>
          <p:nvPr>
            <p:ph type="subTitle" idx="1"/>
          </p:nvPr>
        </p:nvSpPr>
        <p:spPr/>
        <p:txBody>
          <a:bodyPr/>
          <a:lstStyle/>
          <a:p>
            <a:r>
              <a:rPr lang="en-US" sz="2600"/>
              <a:t>Professor William Greene</a:t>
            </a:r>
          </a:p>
          <a:p>
            <a:r>
              <a:rPr lang="en-US" sz="2600"/>
              <a:t>Stern School of Business</a:t>
            </a:r>
          </a:p>
          <a:p>
            <a:r>
              <a:rPr lang="en-US" sz="2600"/>
              <a:t>IOMS Department</a:t>
            </a:r>
          </a:p>
          <a:p>
            <a:r>
              <a:rPr lang="en-US" sz="2600"/>
              <a:t>Department of Economics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62000" y="1295400"/>
            <a:ext cx="8229600" cy="530225"/>
          </a:xfrm>
        </p:spPr>
        <p:txBody>
          <a:bodyPr/>
          <a:lstStyle/>
          <a:p>
            <a:r>
              <a:rPr lang="en-US"/>
              <a:t>Sample from a </a:t>
            </a:r>
            <a:r>
              <a:rPr lang="en-US" smtClean="0"/>
              <a:t>Normal Population</a:t>
            </a:r>
            <a:endParaRPr lang="en-US"/>
          </a:p>
        </p:txBody>
      </p:sp>
      <p:sp>
        <p:nvSpPr>
          <p:cNvPr id="223235" name="Rectangle 3"/>
          <p:cNvSpPr>
            <a:spLocks noGrp="1" noChangeArrowheads="1"/>
          </p:cNvSpPr>
          <p:nvPr>
            <p:ph idx="1"/>
          </p:nvPr>
        </p:nvSpPr>
        <p:spPr>
          <a:xfrm>
            <a:off x="1447800" y="2133600"/>
            <a:ext cx="7010400" cy="3505200"/>
          </a:xfrm>
        </p:spPr>
        <p:txBody>
          <a:bodyPr/>
          <a:lstStyle/>
          <a:p>
            <a:pPr>
              <a:lnSpc>
                <a:spcPct val="80000"/>
              </a:lnSpc>
            </a:pPr>
            <a:r>
              <a:rPr lang="en-US" sz="2000" dirty="0"/>
              <a:t>The population:  The amount of cash demanded in a bank each day is normally distributed with mean $10M (million) and standard deviation $3.5M</a:t>
            </a:r>
            <a:r>
              <a:rPr lang="en-US" sz="2000" dirty="0" smtClean="0"/>
              <a:t>.</a:t>
            </a:r>
            <a:br>
              <a:rPr lang="en-US" sz="2000" dirty="0" smtClean="0"/>
            </a:br>
            <a:endParaRPr lang="en-US" sz="2000" dirty="0"/>
          </a:p>
          <a:p>
            <a:pPr>
              <a:lnSpc>
                <a:spcPct val="80000"/>
              </a:lnSpc>
            </a:pPr>
            <a:r>
              <a:rPr lang="en-US" sz="2000" dirty="0"/>
              <a:t>Random variables: X</a:t>
            </a:r>
            <a:r>
              <a:rPr lang="en-US" sz="2000" baseline="-25000" dirty="0"/>
              <a:t>1</a:t>
            </a:r>
            <a:r>
              <a:rPr lang="en-US" sz="2000" dirty="0"/>
              <a:t>,X</a:t>
            </a:r>
            <a:r>
              <a:rPr lang="en-US" sz="2000" baseline="-25000" dirty="0"/>
              <a:t>2</a:t>
            </a:r>
            <a:r>
              <a:rPr lang="en-US" sz="2000" dirty="0"/>
              <a:t>,…,X</a:t>
            </a:r>
            <a:r>
              <a:rPr lang="en-US" sz="2000" baseline="-25000" dirty="0"/>
              <a:t>N</a:t>
            </a:r>
            <a:r>
              <a:rPr lang="en-US" sz="2000" dirty="0"/>
              <a:t> will equal the amount of cash demanded on a set of </a:t>
            </a:r>
            <a:r>
              <a:rPr lang="en-US" sz="2000"/>
              <a:t>N </a:t>
            </a:r>
            <a:r>
              <a:rPr lang="en-US" sz="2000" smtClean="0"/>
              <a:t>days when they are observed.</a:t>
            </a:r>
            <a:r>
              <a:rPr lang="en-US" sz="2000" dirty="0" smtClean="0"/>
              <a:t/>
            </a:r>
            <a:br>
              <a:rPr lang="en-US" sz="2000" dirty="0" smtClean="0"/>
            </a:br>
            <a:endParaRPr lang="en-US" sz="2000" dirty="0"/>
          </a:p>
          <a:p>
            <a:pPr>
              <a:lnSpc>
                <a:spcPct val="80000"/>
              </a:lnSpc>
            </a:pPr>
            <a:r>
              <a:rPr lang="en-US" sz="2000" dirty="0"/>
              <a:t>Observed sample: x</a:t>
            </a:r>
            <a:r>
              <a:rPr lang="en-US" sz="2000" baseline="-25000" dirty="0"/>
              <a:t>1</a:t>
            </a:r>
            <a:r>
              <a:rPr lang="en-US" sz="2000" dirty="0"/>
              <a:t> ($12.178M), x</a:t>
            </a:r>
            <a:r>
              <a:rPr lang="en-US" sz="2000" baseline="-25000" dirty="0"/>
              <a:t>2</a:t>
            </a:r>
            <a:r>
              <a:rPr lang="en-US" sz="2000" dirty="0"/>
              <a:t> ($9.343M), …, </a:t>
            </a:r>
            <a:r>
              <a:rPr lang="en-US" sz="2000" dirty="0" err="1" smtClean="0"/>
              <a:t>x</a:t>
            </a:r>
            <a:r>
              <a:rPr lang="en-US" sz="2000" baseline="-25000" dirty="0" err="1" smtClean="0"/>
              <a:t>N</a:t>
            </a:r>
            <a:r>
              <a:rPr lang="en-US" sz="2000" dirty="0" smtClean="0"/>
              <a:t> </a:t>
            </a:r>
            <a:r>
              <a:rPr lang="en-US" sz="2000" dirty="0"/>
              <a:t>($16.237M) are the values </a:t>
            </a:r>
            <a:r>
              <a:rPr lang="en-US" sz="2000"/>
              <a:t>on </a:t>
            </a:r>
            <a:r>
              <a:rPr lang="en-US" sz="2000" smtClean="0"/>
              <a:t>N days after they are observed.</a:t>
            </a:r>
            <a:r>
              <a:rPr lang="en-US" sz="2000" dirty="0" smtClean="0"/>
              <a:t/>
            </a:r>
            <a:br>
              <a:rPr lang="en-US" sz="2000" dirty="0" smtClean="0"/>
            </a:br>
            <a:endParaRPr lang="en-US" sz="2000" dirty="0"/>
          </a:p>
          <a:p>
            <a:pPr>
              <a:lnSpc>
                <a:spcPct val="80000"/>
              </a:lnSpc>
            </a:pPr>
            <a:r>
              <a:rPr lang="en-US" sz="2000" dirty="0"/>
              <a:t>X</a:t>
            </a:r>
            <a:r>
              <a:rPr lang="en-US" sz="2000" baseline="-25000" dirty="0"/>
              <a:t>1</a:t>
            </a:r>
            <a:r>
              <a:rPr lang="en-US" sz="2000" dirty="0"/>
              <a:t>,…,X</a:t>
            </a:r>
            <a:r>
              <a:rPr lang="en-US" sz="2000" baseline="-25000" dirty="0"/>
              <a:t>N</a:t>
            </a:r>
            <a:r>
              <a:rPr lang="en-US" sz="2000" dirty="0"/>
              <a:t> are a random sample from a normal population with mean $10M and standard deviation $3.5M.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p:cNvPicPr>
            <a:picLocks noChangeAspect="1" noChangeArrowheads="1"/>
          </p:cNvPicPr>
          <p:nvPr/>
        </p:nvPicPr>
        <p:blipFill>
          <a:blip r:embed="rId2"/>
          <a:srcRect/>
          <a:stretch>
            <a:fillRect/>
          </a:stretch>
        </p:blipFill>
        <p:spPr bwMode="auto">
          <a:xfrm>
            <a:off x="2667000" y="1371600"/>
            <a:ext cx="5876925" cy="1200150"/>
          </a:xfrm>
          <a:prstGeom prst="rect">
            <a:avLst/>
          </a:prstGeom>
          <a:noFill/>
          <a:ln w="9525">
            <a:noFill/>
            <a:miter lim="800000"/>
            <a:headEnd/>
            <a:tailEnd/>
          </a:ln>
          <a:effectLst/>
        </p:spPr>
      </p:pic>
      <p:sp>
        <p:nvSpPr>
          <p:cNvPr id="4" name="Text Box 8"/>
          <p:cNvSpPr txBox="1">
            <a:spLocks noChangeArrowheads="1"/>
          </p:cNvSpPr>
          <p:nvPr/>
        </p:nvSpPr>
        <p:spPr bwMode="auto">
          <a:xfrm>
            <a:off x="1066800" y="2971800"/>
            <a:ext cx="7315200" cy="23083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smtClean="0">
                <a:cs typeface="Arial" charset="0"/>
              </a:rPr>
              <a:t>The population is “Likely Voters in New Hampshire in the time frame 7/22 to 7/30, 2015” </a:t>
            </a:r>
          </a:p>
          <a:p>
            <a:pPr>
              <a:spcBef>
                <a:spcPct val="50000"/>
              </a:spcBef>
            </a:pPr>
            <a:r>
              <a:rPr lang="en-US" b="1" smtClean="0">
                <a:cs typeface="Arial" charset="0"/>
              </a:rPr>
              <a:t>X = their vote,  X  =  1 if Clinton</a:t>
            </a:r>
            <a:br>
              <a:rPr lang="en-US" b="1" smtClean="0">
                <a:cs typeface="Arial" charset="0"/>
              </a:rPr>
            </a:br>
            <a:r>
              <a:rPr lang="en-US" b="1" smtClean="0">
                <a:cs typeface="Arial" charset="0"/>
              </a:rPr>
              <a:t>                          X  =  0 if Trump</a:t>
            </a:r>
          </a:p>
          <a:p>
            <a:pPr>
              <a:spcBef>
                <a:spcPct val="50000"/>
              </a:spcBef>
            </a:pPr>
            <a:r>
              <a:rPr lang="en-US" b="1" smtClean="0">
                <a:cs typeface="Arial" charset="0"/>
              </a:rPr>
              <a:t>The population proportion of voters who would vote for Clinton is </a:t>
            </a:r>
            <a:r>
              <a:rPr lang="en-US" b="1" smtClean="0">
                <a:cs typeface="Arial" charset="0"/>
                <a:sym typeface="Symbol"/>
              </a:rPr>
              <a:t></a:t>
            </a:r>
            <a:r>
              <a:rPr lang="en-US" b="1" smtClean="0">
                <a:cs typeface="Arial" charset="0"/>
              </a:rPr>
              <a:t>.  The 652 observations, X</a:t>
            </a:r>
            <a:r>
              <a:rPr lang="en-US" b="1" baseline="-25000" smtClean="0">
                <a:cs typeface="Arial" charset="0"/>
              </a:rPr>
              <a:t>1</a:t>
            </a:r>
            <a:r>
              <a:rPr lang="en-US" b="1" smtClean="0">
                <a:cs typeface="Arial" charset="0"/>
              </a:rPr>
              <a:t>,…,X</a:t>
            </a:r>
            <a:r>
              <a:rPr lang="en-US" b="1" baseline="-25000" smtClean="0">
                <a:cs typeface="Arial" charset="0"/>
              </a:rPr>
              <a:t>652</a:t>
            </a:r>
            <a:r>
              <a:rPr lang="en-US" b="1" smtClean="0">
                <a:cs typeface="Arial" charset="0"/>
              </a:rPr>
              <a:t> are a random sample from a Bernoulli population with mean </a:t>
            </a:r>
            <a:r>
              <a:rPr lang="en-US" b="1" smtClean="0">
                <a:cs typeface="Arial" charset="0"/>
                <a:sym typeface="Symbol"/>
              </a:rPr>
              <a:t></a:t>
            </a:r>
            <a:r>
              <a:rPr lang="en-US" b="1" smtClean="0">
                <a:cs typeface="Arial" charset="0"/>
              </a:rPr>
              <a:t>.</a:t>
            </a:r>
            <a:endParaRPr lang="en-US" b="1" dirty="0">
              <a:cs typeface="Arial" charset="0"/>
            </a:endParaRPr>
          </a:p>
        </p:txBody>
      </p:sp>
      <p:pic>
        <p:nvPicPr>
          <p:cNvPr id="308227" name="Picture 3"/>
          <p:cNvPicPr>
            <a:picLocks noChangeAspect="1" noChangeArrowheads="1"/>
          </p:cNvPicPr>
          <p:nvPr/>
        </p:nvPicPr>
        <p:blipFill>
          <a:blip r:embed="rId3"/>
          <a:srcRect/>
          <a:stretch>
            <a:fillRect/>
          </a:stretch>
        </p:blipFill>
        <p:spPr bwMode="auto">
          <a:xfrm>
            <a:off x="990600" y="1371600"/>
            <a:ext cx="1752600" cy="1190625"/>
          </a:xfrm>
          <a:prstGeom prst="rect">
            <a:avLst/>
          </a:prstGeom>
          <a:noFill/>
          <a:ln w="9525">
            <a:noFill/>
            <a:miter lim="800000"/>
            <a:headEnd/>
            <a:tailEnd/>
          </a:ln>
          <a:effectLst/>
        </p:spPr>
      </p:pic>
      <p:sp>
        <p:nvSpPr>
          <p:cNvPr id="6" name="TextBox 5"/>
          <p:cNvSpPr txBox="1"/>
          <p:nvPr/>
        </p:nvSpPr>
        <p:spPr>
          <a:xfrm>
            <a:off x="381000" y="6172200"/>
            <a:ext cx="8610600" cy="276999"/>
          </a:xfrm>
          <a:prstGeom prst="rect">
            <a:avLst/>
          </a:prstGeom>
          <a:noFill/>
        </p:spPr>
        <p:txBody>
          <a:bodyPr wrap="square" rtlCol="0">
            <a:spAutoFit/>
          </a:bodyPr>
          <a:lstStyle/>
          <a:p>
            <a:r>
              <a:rPr lang="en-US" sz="1200" smtClean="0"/>
              <a:t>Aug.6, 2015.   http</a:t>
            </a:r>
            <a:r>
              <a:rPr lang="en-US" sz="1200" smtClean="0"/>
              <a:t>://www.realclearpolitics.com/epolls/2016/president/nh/new_hampshire_trump_vs_clinton-5596.html</a:t>
            </a:r>
            <a:endParaRPr lang="en-US" sz="1200"/>
          </a:p>
        </p:txBody>
      </p:sp>
      <p:sp>
        <p:nvSpPr>
          <p:cNvPr id="7" name="Rectangle 2"/>
          <p:cNvSpPr txBox="1">
            <a:spLocks noChangeArrowheads="1"/>
          </p:cNvSpPr>
          <p:nvPr/>
        </p:nvSpPr>
        <p:spPr>
          <a:xfrm>
            <a:off x="762000" y="533400"/>
            <a:ext cx="8229600" cy="5302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rgbClr val="003399"/>
                </a:solidFill>
                <a:effectLst/>
                <a:uLnTx/>
                <a:uFillTx/>
                <a:latin typeface="Arial" pitchFamily="34" charset="0"/>
                <a:ea typeface="+mj-ea"/>
                <a:cs typeface="Arial" pitchFamily="34" charset="0"/>
              </a:rPr>
              <a:t>Sample from a Bernoulli Population</a:t>
            </a:r>
            <a:endParaRPr kumimoji="0" lang="en-US" sz="3200" b="1" i="0" u="none" strike="noStrike" kern="0" cap="none" spc="0" normalizeH="0" baseline="0" noProof="0">
              <a:ln>
                <a:noFill/>
              </a:ln>
              <a:solidFill>
                <a:srgbClr val="003399"/>
              </a:solidFill>
              <a:effectLst/>
              <a:uLnTx/>
              <a:uFillTx/>
              <a:latin typeface="Arial" pitchFamily="34" charset="0"/>
              <a:ea typeface="+mj-ea"/>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Sample Statistics</a:t>
            </a:r>
          </a:p>
        </p:txBody>
      </p:sp>
      <p:sp>
        <p:nvSpPr>
          <p:cNvPr id="203779" name="Rectangle 3"/>
          <p:cNvSpPr>
            <a:spLocks noGrp="1" noChangeArrowheads="1"/>
          </p:cNvSpPr>
          <p:nvPr>
            <p:ph idx="1"/>
          </p:nvPr>
        </p:nvSpPr>
        <p:spPr>
          <a:xfrm>
            <a:off x="990600" y="1905000"/>
            <a:ext cx="7848600" cy="4114800"/>
          </a:xfrm>
        </p:spPr>
        <p:txBody>
          <a:bodyPr/>
          <a:lstStyle/>
          <a:p>
            <a:pPr>
              <a:lnSpc>
                <a:spcPct val="90000"/>
              </a:lnSpc>
            </a:pPr>
            <a:r>
              <a:rPr lang="en-US" sz="2000" b="1" dirty="0">
                <a:solidFill>
                  <a:srgbClr val="FF0000"/>
                </a:solidFill>
              </a:rPr>
              <a:t>Statistic</a:t>
            </a:r>
            <a:r>
              <a:rPr lang="en-US" sz="2000" dirty="0"/>
              <a:t> = a quantity that is computed from a </a:t>
            </a:r>
            <a:r>
              <a:rPr lang="en-US" sz="2000" dirty="0" smtClean="0"/>
              <a:t>random sample</a:t>
            </a:r>
            <a:r>
              <a:rPr lang="en-US" sz="2000" dirty="0"/>
              <a:t>.</a:t>
            </a:r>
          </a:p>
          <a:p>
            <a:pPr>
              <a:lnSpc>
                <a:spcPct val="90000"/>
              </a:lnSpc>
              <a:buFont typeface="Wingdings" pitchFamily="2" charset="2"/>
              <a:buNone/>
            </a:pPr>
            <a:endParaRPr lang="en-US" sz="800" dirty="0"/>
          </a:p>
          <a:p>
            <a:pPr>
              <a:lnSpc>
                <a:spcPct val="90000"/>
              </a:lnSpc>
            </a:pPr>
            <a:r>
              <a:rPr lang="en-US" sz="2000" dirty="0"/>
              <a:t>Ex. Sample sum:</a:t>
            </a:r>
          </a:p>
          <a:p>
            <a:pPr>
              <a:lnSpc>
                <a:spcPct val="90000"/>
              </a:lnSpc>
              <a:buFont typeface="Wingdings" pitchFamily="2" charset="2"/>
              <a:buNone/>
            </a:pPr>
            <a:r>
              <a:rPr lang="en-US" sz="800" dirty="0"/>
              <a:t>   </a:t>
            </a:r>
          </a:p>
          <a:p>
            <a:pPr>
              <a:lnSpc>
                <a:spcPct val="90000"/>
              </a:lnSpc>
            </a:pPr>
            <a:r>
              <a:rPr lang="en-US" sz="2000" dirty="0"/>
              <a:t>Ex. Sample mean</a:t>
            </a:r>
          </a:p>
          <a:p>
            <a:pPr>
              <a:lnSpc>
                <a:spcPct val="90000"/>
              </a:lnSpc>
              <a:buFont typeface="Wingdings" pitchFamily="2" charset="2"/>
              <a:buNone/>
            </a:pPr>
            <a:endParaRPr lang="en-US" sz="800" dirty="0"/>
          </a:p>
          <a:p>
            <a:pPr>
              <a:lnSpc>
                <a:spcPct val="90000"/>
              </a:lnSpc>
            </a:pPr>
            <a:r>
              <a:rPr lang="en-US" sz="2000" dirty="0"/>
              <a:t>Ex. Sample variance</a:t>
            </a:r>
          </a:p>
          <a:p>
            <a:pPr>
              <a:lnSpc>
                <a:spcPct val="90000"/>
              </a:lnSpc>
              <a:buFont typeface="Wingdings" pitchFamily="2" charset="2"/>
              <a:buNone/>
            </a:pPr>
            <a:endParaRPr lang="en-US" sz="800" dirty="0"/>
          </a:p>
          <a:p>
            <a:pPr>
              <a:lnSpc>
                <a:spcPct val="90000"/>
              </a:lnSpc>
            </a:pPr>
            <a:r>
              <a:rPr lang="en-US" sz="2000" dirty="0"/>
              <a:t>Ex. Sample minimum  </a:t>
            </a:r>
            <a:r>
              <a:rPr lang="en-US" sz="2700" dirty="0"/>
              <a:t>x</a:t>
            </a:r>
            <a:r>
              <a:rPr lang="en-US" sz="2700" baseline="-25000" dirty="0"/>
              <a:t>[1]</a:t>
            </a:r>
            <a:r>
              <a:rPr lang="en-US" sz="2700" dirty="0"/>
              <a:t>.</a:t>
            </a:r>
          </a:p>
          <a:p>
            <a:pPr>
              <a:lnSpc>
                <a:spcPct val="90000"/>
              </a:lnSpc>
              <a:buFont typeface="Wingdings" pitchFamily="2" charset="2"/>
              <a:buNone/>
            </a:pPr>
            <a:endParaRPr lang="en-US" sz="800" dirty="0"/>
          </a:p>
          <a:p>
            <a:pPr>
              <a:lnSpc>
                <a:spcPct val="90000"/>
              </a:lnSpc>
            </a:pPr>
            <a:r>
              <a:rPr lang="en-US" sz="2000" dirty="0"/>
              <a:t>Ex. Proportion of observations less than 10</a:t>
            </a:r>
          </a:p>
          <a:p>
            <a:pPr>
              <a:lnSpc>
                <a:spcPct val="90000"/>
              </a:lnSpc>
            </a:pPr>
            <a:endParaRPr lang="en-US" sz="800" dirty="0"/>
          </a:p>
          <a:p>
            <a:pPr>
              <a:lnSpc>
                <a:spcPct val="90000"/>
              </a:lnSpc>
            </a:pPr>
            <a:r>
              <a:rPr lang="en-US" sz="2000" dirty="0" smtClean="0"/>
              <a:t>Ex. Median = the </a:t>
            </a:r>
            <a:r>
              <a:rPr lang="en-US" sz="2000" dirty="0"/>
              <a:t>value M for which 50% of the </a:t>
            </a:r>
            <a:r>
              <a:rPr lang="en-US" sz="2000" dirty="0" smtClean="0"/>
              <a:t/>
            </a:r>
            <a:br>
              <a:rPr lang="en-US" sz="2000" dirty="0" smtClean="0"/>
            </a:br>
            <a:r>
              <a:rPr lang="en-US" sz="2000" dirty="0" smtClean="0"/>
              <a:t>observations </a:t>
            </a:r>
            <a:r>
              <a:rPr lang="en-US" sz="2000" dirty="0"/>
              <a:t>are less than M</a:t>
            </a:r>
            <a:r>
              <a:rPr lang="en-US" sz="2000" dirty="0" smtClean="0"/>
              <a:t>.</a:t>
            </a:r>
            <a:endParaRPr lang="en-US" sz="2000" dirty="0"/>
          </a:p>
        </p:txBody>
      </p:sp>
      <p:graphicFrame>
        <p:nvGraphicFramePr>
          <p:cNvPr id="203780" name="Object 4"/>
          <p:cNvGraphicFramePr>
            <a:graphicFrameLocks noChangeAspect="1"/>
          </p:cNvGraphicFramePr>
          <p:nvPr>
            <p:extLst>
              <p:ext uri="{D42A27DB-BD31-4B8C-83A1-F6EECF244321}">
                <p14:modId xmlns="" xmlns:p14="http://schemas.microsoft.com/office/powerpoint/2010/main" val="3612811481"/>
              </p:ext>
            </p:extLst>
          </p:nvPr>
        </p:nvGraphicFramePr>
        <p:xfrm>
          <a:off x="3886200" y="2286000"/>
          <a:ext cx="1828800" cy="528638"/>
        </p:xfrm>
        <a:graphic>
          <a:graphicData uri="http://schemas.openxmlformats.org/presentationml/2006/ole">
            <p:oleObj spid="_x0000_s203865" name="Equation" r:id="rId4" imgW="965200" imgH="279400" progId="Equation.DSMT4">
              <p:embed/>
            </p:oleObj>
          </a:graphicData>
        </a:graphic>
      </p:graphicFrame>
      <p:graphicFrame>
        <p:nvGraphicFramePr>
          <p:cNvPr id="203781" name="Object 5"/>
          <p:cNvGraphicFramePr>
            <a:graphicFrameLocks noChangeAspect="1"/>
          </p:cNvGraphicFramePr>
          <p:nvPr>
            <p:extLst>
              <p:ext uri="{D42A27DB-BD31-4B8C-83A1-F6EECF244321}">
                <p14:modId xmlns="" xmlns:p14="http://schemas.microsoft.com/office/powerpoint/2010/main" val="558059577"/>
              </p:ext>
            </p:extLst>
          </p:nvPr>
        </p:nvGraphicFramePr>
        <p:xfrm>
          <a:off x="3962400" y="2709863"/>
          <a:ext cx="2111375" cy="566737"/>
        </p:xfrm>
        <a:graphic>
          <a:graphicData uri="http://schemas.openxmlformats.org/presentationml/2006/ole">
            <p:oleObj spid="_x0000_s203866" name="Equation" r:id="rId5" imgW="1040948" imgH="279279" progId="Equation.DSMT4">
              <p:embed/>
            </p:oleObj>
          </a:graphicData>
        </a:graphic>
      </p:graphicFrame>
      <p:graphicFrame>
        <p:nvGraphicFramePr>
          <p:cNvPr id="203782" name="Object 6"/>
          <p:cNvGraphicFramePr>
            <a:graphicFrameLocks noChangeAspect="1"/>
          </p:cNvGraphicFramePr>
          <p:nvPr>
            <p:extLst>
              <p:ext uri="{D42A27DB-BD31-4B8C-83A1-F6EECF244321}">
                <p14:modId xmlns="" xmlns:p14="http://schemas.microsoft.com/office/powerpoint/2010/main" val="306434923"/>
              </p:ext>
            </p:extLst>
          </p:nvPr>
        </p:nvGraphicFramePr>
        <p:xfrm>
          <a:off x="3995738" y="3200400"/>
          <a:ext cx="3167062" cy="504825"/>
        </p:xfrm>
        <a:graphic>
          <a:graphicData uri="http://schemas.openxmlformats.org/presentationml/2006/ole">
            <p:oleObj spid="_x0000_s203867" name="Equation" r:id="rId6" imgW="1752600" imgH="2794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33400" y="1676400"/>
            <a:ext cx="8229600" cy="530225"/>
          </a:xfrm>
        </p:spPr>
        <p:txBody>
          <a:bodyPr/>
          <a:lstStyle/>
          <a:p>
            <a:r>
              <a:rPr lang="en-US"/>
              <a:t>Sampling Distribution</a:t>
            </a:r>
          </a:p>
        </p:txBody>
      </p:sp>
      <p:sp>
        <p:nvSpPr>
          <p:cNvPr id="204803" name="Rectangle 3"/>
          <p:cNvSpPr>
            <a:spLocks noGrp="1" noChangeArrowheads="1"/>
          </p:cNvSpPr>
          <p:nvPr>
            <p:ph idx="1"/>
          </p:nvPr>
        </p:nvSpPr>
        <p:spPr>
          <a:xfrm>
            <a:off x="1371600" y="2590800"/>
            <a:ext cx="7010400" cy="2438400"/>
          </a:xfrm>
        </p:spPr>
        <p:txBody>
          <a:bodyPr/>
          <a:lstStyle/>
          <a:p>
            <a:pPr>
              <a:lnSpc>
                <a:spcPct val="90000"/>
              </a:lnSpc>
            </a:pPr>
            <a:r>
              <a:rPr lang="en-US" sz="2400"/>
              <a:t>The </a:t>
            </a:r>
            <a:r>
              <a:rPr lang="en-US" sz="2400" smtClean="0"/>
              <a:t>sample itself </a:t>
            </a:r>
            <a:r>
              <a:rPr lang="en-US" sz="2400" smtClean="0"/>
              <a:t>is </a:t>
            </a:r>
            <a:r>
              <a:rPr lang="en-US" sz="2400" smtClean="0"/>
              <a:t>random</a:t>
            </a:r>
            <a:r>
              <a:rPr lang="en-US" sz="2400" dirty="0"/>
              <a:t>, since each member is random.  (A second sample will differ randomly from the first one</a:t>
            </a:r>
            <a:r>
              <a:rPr lang="en-US" sz="2400" dirty="0" smtClean="0"/>
              <a:t>.)</a:t>
            </a:r>
          </a:p>
          <a:p>
            <a:pPr marL="0" indent="0">
              <a:lnSpc>
                <a:spcPct val="90000"/>
              </a:lnSpc>
              <a:buNone/>
            </a:pPr>
            <a:endParaRPr lang="en-US" sz="2400" dirty="0"/>
          </a:p>
          <a:p>
            <a:pPr>
              <a:lnSpc>
                <a:spcPct val="90000"/>
              </a:lnSpc>
            </a:pPr>
            <a:r>
              <a:rPr lang="en-US" sz="2400" dirty="0"/>
              <a:t>Statistics computed from random samples will vary as well</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307975"/>
            <a:ext cx="8229600" cy="1139825"/>
          </a:xfrm>
        </p:spPr>
        <p:txBody>
          <a:bodyPr/>
          <a:lstStyle/>
          <a:p>
            <a:pPr algn="l"/>
            <a:r>
              <a:rPr lang="en-US" smtClean="0"/>
              <a:t>                  A </a:t>
            </a:r>
            <a:r>
              <a:rPr lang="en-US"/>
              <a:t>Sample of </a:t>
            </a:r>
            <a:r>
              <a:rPr lang="en-US" smtClean="0"/>
              <a:t>Samples</a:t>
            </a:r>
            <a:br>
              <a:rPr lang="en-US" smtClean="0"/>
            </a:br>
            <a:r>
              <a:rPr lang="en-US" sz="1800" smtClean="0">
                <a:solidFill>
                  <a:schemeClr val="tx1"/>
                </a:solidFill>
              </a:rPr>
              <a:t>Monthly credit card expenses are normally distributed with a mean of 500 and standard deviation of 100.  We examine the pattern of expenses in 10 consecutive months by sampling 20 observations each month.</a:t>
            </a:r>
            <a:endParaRPr lang="en-US" sz="1800">
              <a:solidFill>
                <a:schemeClr val="tx1"/>
              </a:solidFill>
            </a:endParaRPr>
          </a:p>
        </p:txBody>
      </p:sp>
      <p:sp>
        <p:nvSpPr>
          <p:cNvPr id="227333" name="Text Box 5"/>
          <p:cNvSpPr txBox="1">
            <a:spLocks noChangeArrowheads="1"/>
          </p:cNvSpPr>
          <p:nvPr/>
        </p:nvSpPr>
        <p:spPr bwMode="auto">
          <a:xfrm>
            <a:off x="1524000" y="1600200"/>
            <a:ext cx="6400800" cy="83099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t>10 samples of </a:t>
            </a:r>
            <a:r>
              <a:rPr lang="en-US" sz="1600" b="1" dirty="0" smtClean="0"/>
              <a:t>20 </a:t>
            </a:r>
            <a:r>
              <a:rPr lang="en-US" sz="1600" b="1" dirty="0"/>
              <a:t>observations from normal with mean </a:t>
            </a:r>
            <a:r>
              <a:rPr lang="en-US" sz="1600" b="1" dirty="0" smtClean="0"/>
              <a:t>500 </a:t>
            </a:r>
            <a:r>
              <a:rPr lang="en-US" sz="1600" b="1" dirty="0"/>
              <a:t>and standard </a:t>
            </a:r>
            <a:r>
              <a:rPr lang="en-US" sz="1600" b="1"/>
              <a:t>deviation </a:t>
            </a:r>
            <a:r>
              <a:rPr lang="en-US" sz="1600" b="1" smtClean="0"/>
              <a:t>100; </a:t>
            </a:r>
            <a:r>
              <a:rPr lang="en-US" sz="1600" b="1" smtClean="0"/>
              <a:t>Normal[500,100</a:t>
            </a:r>
            <a:r>
              <a:rPr lang="en-US" sz="1600" b="1" baseline="30000" smtClean="0"/>
              <a:t>2</a:t>
            </a:r>
            <a:r>
              <a:rPr lang="en-US" sz="1600" b="1" smtClean="0"/>
              <a:t>].  Note the samples vary from one to the next (of course).</a:t>
            </a:r>
            <a:endParaRPr lang="en-US" sz="1600" b="1" dirty="0"/>
          </a:p>
        </p:txBody>
      </p:sp>
      <p:pic>
        <p:nvPicPr>
          <p:cNvPr id="275457" name="Picture 1"/>
          <p:cNvPicPr>
            <a:picLocks noChangeAspect="1" noChangeArrowheads="1"/>
          </p:cNvPicPr>
          <p:nvPr/>
        </p:nvPicPr>
        <p:blipFill>
          <a:blip r:embed="rId3" cstate="print"/>
          <a:srcRect/>
          <a:stretch>
            <a:fillRect/>
          </a:stretch>
        </p:blipFill>
        <p:spPr bwMode="auto">
          <a:xfrm>
            <a:off x="609600" y="2484205"/>
            <a:ext cx="8072438" cy="3916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143000" y="457200"/>
            <a:ext cx="7010400" cy="685800"/>
          </a:xfrm>
        </p:spPr>
        <p:txBody>
          <a:bodyPr/>
          <a:lstStyle/>
          <a:p>
            <a:r>
              <a:rPr lang="en-US" smtClean="0"/>
              <a:t>Variation </a:t>
            </a:r>
            <a:r>
              <a:rPr lang="en-US"/>
              <a:t>of the Sample </a:t>
            </a:r>
            <a:r>
              <a:rPr lang="en-US" smtClean="0"/>
              <a:t>Mean </a:t>
            </a:r>
            <a:endParaRPr lang="en-US"/>
          </a:p>
        </p:txBody>
      </p:sp>
      <p:sp>
        <p:nvSpPr>
          <p:cNvPr id="205829" name="Text Box 5"/>
          <p:cNvSpPr txBox="1">
            <a:spLocks noChangeArrowheads="1"/>
          </p:cNvSpPr>
          <p:nvPr/>
        </p:nvSpPr>
        <p:spPr bwMode="auto">
          <a:xfrm>
            <a:off x="838200" y="4267200"/>
            <a:ext cx="7848600" cy="21698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smtClean="0">
                <a:solidFill>
                  <a:srgbClr val="0000FF"/>
                </a:solidFill>
              </a:rPr>
              <a:t>Implication:</a:t>
            </a:r>
            <a:r>
              <a:rPr lang="en-US" b="1" smtClean="0"/>
              <a:t>  The </a:t>
            </a:r>
            <a:r>
              <a:rPr lang="en-US" b="1"/>
              <a:t>sample sum and sample mean are random variables.  </a:t>
            </a:r>
            <a:r>
              <a:rPr lang="en-US" b="1" smtClean="0"/>
              <a:t>Any random </a:t>
            </a:r>
            <a:r>
              <a:rPr lang="en-US" b="1"/>
              <a:t>sample produces a different sum and mean</a:t>
            </a:r>
            <a:r>
              <a:rPr lang="en-US" b="1" smtClean="0"/>
              <a:t>.</a:t>
            </a:r>
          </a:p>
          <a:p>
            <a:pPr>
              <a:spcBef>
                <a:spcPct val="50000"/>
              </a:spcBef>
            </a:pPr>
            <a:r>
              <a:rPr lang="en-US" b="1" smtClean="0">
                <a:solidFill>
                  <a:srgbClr val="0000FF"/>
                </a:solidFill>
              </a:rPr>
              <a:t>When the analyst reports a mean as an estimate of something in the population, it must be understood that the value depends on the particular sample, and a different sample would produce a different value of the same mean.  How do we quantify that fact and build it into the results that we report?</a:t>
            </a:r>
            <a:endParaRPr lang="en-US" b="1">
              <a:solidFill>
                <a:srgbClr val="0000FF"/>
              </a:solidFill>
            </a:endParaRPr>
          </a:p>
        </p:txBody>
      </p:sp>
      <p:pic>
        <p:nvPicPr>
          <p:cNvPr id="273409" name="Picture 1"/>
          <p:cNvPicPr>
            <a:picLocks noChangeAspect="1" noChangeArrowheads="1"/>
          </p:cNvPicPr>
          <p:nvPr/>
        </p:nvPicPr>
        <p:blipFill>
          <a:blip r:embed="rId3" cstate="print"/>
          <a:srcRect/>
          <a:stretch>
            <a:fillRect/>
          </a:stretch>
        </p:blipFill>
        <p:spPr bwMode="auto">
          <a:xfrm>
            <a:off x="304800" y="1447800"/>
            <a:ext cx="8602133" cy="2438400"/>
          </a:xfrm>
          <a:prstGeom prst="rect">
            <a:avLst/>
          </a:prstGeom>
          <a:noFill/>
          <a:ln w="9525">
            <a:noFill/>
            <a:miter lim="800000"/>
            <a:headEnd/>
            <a:tailEnd/>
          </a:ln>
        </p:spPr>
      </p:pic>
      <p:sp>
        <p:nvSpPr>
          <p:cNvPr id="2" name="Rectangle 1"/>
          <p:cNvSpPr/>
          <p:nvPr/>
        </p:nvSpPr>
        <p:spPr bwMode="auto">
          <a:xfrm>
            <a:off x="381000" y="1905000"/>
            <a:ext cx="2590800" cy="1905000"/>
          </a:xfrm>
          <a:prstGeom prst="rect">
            <a:avLst/>
          </a:prstGeom>
          <a:solidFill>
            <a:srgbClr val="99CC00">
              <a:alpha val="18824"/>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1524000"/>
            <a:ext cx="8229600" cy="530225"/>
          </a:xfrm>
        </p:spPr>
        <p:txBody>
          <a:bodyPr/>
          <a:lstStyle/>
          <a:p>
            <a:r>
              <a:rPr lang="en-US"/>
              <a:t>Sampling Distributions</a:t>
            </a:r>
          </a:p>
        </p:txBody>
      </p:sp>
      <p:sp>
        <p:nvSpPr>
          <p:cNvPr id="230403" name="Rectangle 3"/>
          <p:cNvSpPr>
            <a:spLocks noGrp="1" noChangeArrowheads="1"/>
          </p:cNvSpPr>
          <p:nvPr>
            <p:ph idx="1"/>
          </p:nvPr>
        </p:nvSpPr>
        <p:spPr>
          <a:xfrm>
            <a:off x="1066800" y="2667000"/>
            <a:ext cx="7239000" cy="2209800"/>
          </a:xfrm>
        </p:spPr>
        <p:txBody>
          <a:bodyPr/>
          <a:lstStyle/>
          <a:p>
            <a:r>
              <a:rPr lang="en-US" sz="2400" b="1"/>
              <a:t>The distribution of a statistic in “repeated sampling” is the</a:t>
            </a:r>
            <a:r>
              <a:rPr lang="en-US" sz="2400"/>
              <a:t> </a:t>
            </a:r>
            <a:r>
              <a:rPr lang="en-US" sz="2400" b="1">
                <a:solidFill>
                  <a:srgbClr val="FF0000"/>
                </a:solidFill>
              </a:rPr>
              <a:t>sampling distribution.</a:t>
            </a:r>
          </a:p>
          <a:p>
            <a:pPr>
              <a:buFont typeface="Wingdings" pitchFamily="2" charset="2"/>
              <a:buNone/>
            </a:pPr>
            <a:endParaRPr lang="en-US" sz="2400" b="1">
              <a:solidFill>
                <a:srgbClr val="FF0000"/>
              </a:solidFill>
            </a:endParaRPr>
          </a:p>
          <a:p>
            <a:r>
              <a:rPr lang="en-US" sz="2400" b="1"/>
              <a:t>The sampling distribution is the theoretical population that generates sample statistics.</a:t>
            </a:r>
            <a:endParaRPr lang="en-US" sz="2400" b="1">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762000" y="1371600"/>
            <a:ext cx="8229600" cy="530225"/>
          </a:xfrm>
        </p:spPr>
        <p:txBody>
          <a:bodyPr/>
          <a:lstStyle/>
          <a:p>
            <a:r>
              <a:rPr lang="en-US"/>
              <a:t>The Sample Sum</a:t>
            </a:r>
          </a:p>
        </p:txBody>
      </p:sp>
      <p:sp>
        <p:nvSpPr>
          <p:cNvPr id="231427" name="Rectangle 3"/>
          <p:cNvSpPr>
            <a:spLocks noGrp="1" noChangeArrowheads="1"/>
          </p:cNvSpPr>
          <p:nvPr>
            <p:ph idx="1"/>
          </p:nvPr>
        </p:nvSpPr>
        <p:spPr>
          <a:xfrm>
            <a:off x="1524000" y="2286000"/>
            <a:ext cx="7010400" cy="2895600"/>
          </a:xfrm>
        </p:spPr>
        <p:txBody>
          <a:bodyPr/>
          <a:lstStyle/>
          <a:p>
            <a:pPr>
              <a:buFont typeface="Wingdings" pitchFamily="2" charset="2"/>
              <a:buNone/>
            </a:pPr>
            <a:r>
              <a:rPr lang="en-US" sz="2000" b="1" dirty="0" smtClean="0">
                <a:solidFill>
                  <a:srgbClr val="FF0000"/>
                </a:solidFill>
              </a:rPr>
              <a:t>Expected value </a:t>
            </a:r>
            <a:r>
              <a:rPr lang="en-US" sz="2000" b="1" dirty="0">
                <a:solidFill>
                  <a:srgbClr val="FF0000"/>
                </a:solidFill>
              </a:rPr>
              <a:t>of the sum: </a:t>
            </a:r>
          </a:p>
          <a:p>
            <a:pPr>
              <a:buFont typeface="Wingdings" pitchFamily="2" charset="2"/>
              <a:buNone/>
            </a:pPr>
            <a:r>
              <a:rPr lang="en-US" sz="2000" b="1" dirty="0"/>
              <a:t>          E[X</a:t>
            </a:r>
            <a:r>
              <a:rPr lang="en-US" sz="2000" b="1" baseline="-25000" dirty="0"/>
              <a:t>1</a:t>
            </a:r>
            <a:r>
              <a:rPr lang="en-US" sz="2000" b="1" dirty="0"/>
              <a:t>+X</a:t>
            </a:r>
            <a:r>
              <a:rPr lang="en-US" sz="2000" b="1" baseline="-25000" dirty="0"/>
              <a:t>2</a:t>
            </a:r>
            <a:r>
              <a:rPr lang="en-US" sz="2000" b="1" dirty="0"/>
              <a:t>+…+X</a:t>
            </a:r>
            <a:r>
              <a:rPr lang="en-US" sz="2000" b="1" baseline="-25000" dirty="0"/>
              <a:t>N</a:t>
            </a:r>
            <a:r>
              <a:rPr lang="en-US" sz="2000" b="1" dirty="0"/>
              <a:t>] = E[X</a:t>
            </a:r>
            <a:r>
              <a:rPr lang="en-US" sz="2000" b="1" baseline="-25000" dirty="0"/>
              <a:t>1</a:t>
            </a:r>
            <a:r>
              <a:rPr lang="en-US" sz="2000" b="1" dirty="0"/>
              <a:t>]+E[X</a:t>
            </a:r>
            <a:r>
              <a:rPr lang="en-US" sz="2000" b="1" baseline="-25000" dirty="0"/>
              <a:t>2</a:t>
            </a:r>
            <a:r>
              <a:rPr lang="en-US" sz="2000" b="1" dirty="0"/>
              <a:t>]+…+E[X</a:t>
            </a:r>
            <a:r>
              <a:rPr lang="en-US" sz="2000" b="1" baseline="-25000" dirty="0"/>
              <a:t>N</a:t>
            </a:r>
            <a:r>
              <a:rPr lang="en-US" sz="2000" b="1" dirty="0"/>
              <a:t>] = N</a:t>
            </a:r>
            <a:r>
              <a:rPr lang="el-GR" sz="2000" b="1" dirty="0" smtClean="0">
                <a:cs typeface="Arial" charset="0"/>
              </a:rPr>
              <a:t>μ</a:t>
            </a:r>
            <a:endParaRPr lang="en-US" sz="2000" b="1" dirty="0"/>
          </a:p>
          <a:p>
            <a:pPr>
              <a:buFont typeface="Wingdings" pitchFamily="2" charset="2"/>
              <a:buNone/>
            </a:pPr>
            <a:endParaRPr lang="en-US" sz="2000" b="1" dirty="0" smtClean="0">
              <a:solidFill>
                <a:srgbClr val="FF0000"/>
              </a:solidFill>
            </a:endParaRPr>
          </a:p>
          <a:p>
            <a:pPr>
              <a:buFont typeface="Wingdings" pitchFamily="2" charset="2"/>
              <a:buNone/>
            </a:pPr>
            <a:r>
              <a:rPr lang="en-US" sz="2000" b="1" dirty="0" smtClean="0">
                <a:solidFill>
                  <a:srgbClr val="FF0000"/>
                </a:solidFill>
              </a:rPr>
              <a:t>Variance </a:t>
            </a:r>
            <a:r>
              <a:rPr lang="en-US" sz="2000" b="1" dirty="0">
                <a:solidFill>
                  <a:srgbClr val="FF0000"/>
                </a:solidFill>
              </a:rPr>
              <a:t>of the sum. Because of independence,</a:t>
            </a:r>
            <a:endParaRPr lang="en-US" sz="2000" b="1" dirty="0"/>
          </a:p>
          <a:p>
            <a:pPr>
              <a:buFont typeface="Wingdings" pitchFamily="2" charset="2"/>
              <a:buNone/>
            </a:pPr>
            <a:r>
              <a:rPr lang="en-US" sz="2000" b="1" dirty="0"/>
              <a:t>           </a:t>
            </a:r>
            <a:r>
              <a:rPr lang="en-US" sz="2000" b="1" dirty="0" err="1"/>
              <a:t>Var</a:t>
            </a:r>
            <a:r>
              <a:rPr lang="en-US" sz="2000" b="1" dirty="0"/>
              <a:t>[X</a:t>
            </a:r>
            <a:r>
              <a:rPr lang="en-US" sz="2000" b="1" baseline="-25000" dirty="0"/>
              <a:t>1</a:t>
            </a:r>
            <a:r>
              <a:rPr lang="en-US" sz="2000" b="1" dirty="0"/>
              <a:t>+X</a:t>
            </a:r>
            <a:r>
              <a:rPr lang="en-US" sz="2000" b="1" baseline="-25000" dirty="0"/>
              <a:t>2</a:t>
            </a:r>
            <a:r>
              <a:rPr lang="en-US" sz="2000" b="1" dirty="0"/>
              <a:t>+…+X</a:t>
            </a:r>
            <a:r>
              <a:rPr lang="en-US" sz="2000" b="1" baseline="-25000" dirty="0"/>
              <a:t>N</a:t>
            </a:r>
            <a:r>
              <a:rPr lang="en-US" sz="2000" b="1" dirty="0"/>
              <a:t>] = </a:t>
            </a:r>
            <a:r>
              <a:rPr lang="en-US" sz="2000" b="1" dirty="0" err="1"/>
              <a:t>Var</a:t>
            </a:r>
            <a:r>
              <a:rPr lang="en-US" sz="2000" b="1" dirty="0"/>
              <a:t>[X</a:t>
            </a:r>
            <a:r>
              <a:rPr lang="en-US" sz="2000" b="1" baseline="-25000" dirty="0"/>
              <a:t>1</a:t>
            </a:r>
            <a:r>
              <a:rPr lang="en-US" sz="2000" b="1" dirty="0"/>
              <a:t>]+…+</a:t>
            </a:r>
            <a:r>
              <a:rPr lang="en-US" sz="2000" b="1" dirty="0" err="1"/>
              <a:t>Var</a:t>
            </a:r>
            <a:r>
              <a:rPr lang="en-US" sz="2000" b="1" dirty="0"/>
              <a:t>[X</a:t>
            </a:r>
            <a:r>
              <a:rPr lang="en-US" sz="2000" b="1" baseline="-25000" dirty="0"/>
              <a:t>N</a:t>
            </a:r>
            <a:r>
              <a:rPr lang="en-US" sz="2000" b="1" dirty="0"/>
              <a:t>] = N</a:t>
            </a:r>
            <a:r>
              <a:rPr lang="el-GR" sz="2000" b="1" dirty="0">
                <a:cs typeface="Arial" charset="0"/>
              </a:rPr>
              <a:t>σ</a:t>
            </a:r>
            <a:r>
              <a:rPr lang="en-US" sz="2000" b="1" baseline="30000" dirty="0" smtClean="0">
                <a:cs typeface="Arial" charset="0"/>
              </a:rPr>
              <a:t>2</a:t>
            </a:r>
            <a:endParaRPr lang="en-US" sz="2000" b="1" dirty="0">
              <a:cs typeface="Arial" charset="0"/>
            </a:endParaRPr>
          </a:p>
          <a:p>
            <a:pPr>
              <a:buFont typeface="Wingdings" pitchFamily="2" charset="2"/>
              <a:buNone/>
            </a:pPr>
            <a:endParaRPr lang="en-US" sz="2000" b="1" dirty="0" smtClean="0">
              <a:solidFill>
                <a:srgbClr val="FF0000"/>
              </a:solidFill>
              <a:cs typeface="Arial" charset="0"/>
            </a:endParaRPr>
          </a:p>
          <a:p>
            <a:pPr>
              <a:buFont typeface="Wingdings" pitchFamily="2" charset="2"/>
              <a:buNone/>
            </a:pPr>
            <a:r>
              <a:rPr lang="en-US" sz="2000" b="1" dirty="0" smtClean="0">
                <a:solidFill>
                  <a:srgbClr val="FF0000"/>
                </a:solidFill>
                <a:cs typeface="Arial" charset="0"/>
              </a:rPr>
              <a:t>Standard </a:t>
            </a:r>
            <a:r>
              <a:rPr lang="en-US" sz="2000" b="1" dirty="0">
                <a:solidFill>
                  <a:srgbClr val="FF0000"/>
                </a:solidFill>
                <a:cs typeface="Arial" charset="0"/>
              </a:rPr>
              <a:t>deviation of the sum </a:t>
            </a:r>
            <a:r>
              <a:rPr lang="en-US" sz="2000" b="1" dirty="0">
                <a:cs typeface="Arial" charset="0"/>
              </a:rPr>
              <a:t>= </a:t>
            </a:r>
            <a:r>
              <a:rPr lang="el-GR" sz="2000" b="1" dirty="0" smtClean="0">
                <a:cs typeface="Arial" charset="0"/>
              </a:rPr>
              <a:t>σ</a:t>
            </a:r>
            <a:r>
              <a:rPr lang="en-US" sz="2000" b="1" dirty="0" smtClean="0">
                <a:cs typeface="Arial" charset="0"/>
              </a:rPr>
              <a:t> times √</a:t>
            </a:r>
            <a:r>
              <a:rPr lang="en-US" sz="2000" b="1" dirty="0">
                <a:cs typeface="Arial" charset="0"/>
              </a:rPr>
              <a:t>N</a:t>
            </a:r>
          </a:p>
          <a:p>
            <a:pPr>
              <a:buFont typeface="Wingdings" pitchFamily="2" charset="2"/>
              <a:buNone/>
            </a:pPr>
            <a:endParaRPr lang="en-US" sz="2000" b="1" dirty="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The Sample Mean</a:t>
            </a:r>
          </a:p>
        </p:txBody>
      </p:sp>
      <p:sp>
        <p:nvSpPr>
          <p:cNvPr id="232451" name="Rectangle 3"/>
          <p:cNvSpPr>
            <a:spLocks noGrp="1" noChangeArrowheads="1"/>
          </p:cNvSpPr>
          <p:nvPr>
            <p:ph idx="1"/>
          </p:nvPr>
        </p:nvSpPr>
        <p:spPr>
          <a:xfrm>
            <a:off x="1600200" y="1676400"/>
            <a:ext cx="6400800" cy="3657600"/>
          </a:xfrm>
        </p:spPr>
        <p:txBody>
          <a:bodyPr/>
          <a:lstStyle/>
          <a:p>
            <a:pPr>
              <a:lnSpc>
                <a:spcPct val="90000"/>
              </a:lnSpc>
              <a:buFont typeface="Wingdings" pitchFamily="2" charset="2"/>
              <a:buNone/>
            </a:pPr>
            <a:r>
              <a:rPr lang="en-US" sz="2000" b="1"/>
              <a:t>Note Var[(1/N)X</a:t>
            </a:r>
            <a:r>
              <a:rPr lang="en-US" sz="2000" b="1" baseline="-25000"/>
              <a:t>i</a:t>
            </a:r>
            <a:r>
              <a:rPr lang="en-US" sz="2000" b="1"/>
              <a:t>] = (1/N</a:t>
            </a:r>
            <a:r>
              <a:rPr lang="en-US" sz="2000" b="1" baseline="30000"/>
              <a:t>2</a:t>
            </a:r>
            <a:r>
              <a:rPr lang="en-US" sz="2000" b="1"/>
              <a:t>)Var[X</a:t>
            </a:r>
            <a:r>
              <a:rPr lang="en-US" sz="2000" b="1" baseline="-25000"/>
              <a:t>i</a:t>
            </a:r>
            <a:r>
              <a:rPr lang="en-US" sz="2000" b="1"/>
              <a:t>] (product rule)</a:t>
            </a:r>
          </a:p>
          <a:p>
            <a:pPr>
              <a:lnSpc>
                <a:spcPct val="90000"/>
              </a:lnSpc>
              <a:buFont typeface="Wingdings" pitchFamily="2" charset="2"/>
              <a:buNone/>
            </a:pPr>
            <a:endParaRPr lang="en-US" sz="800" b="1"/>
          </a:p>
          <a:p>
            <a:pPr>
              <a:lnSpc>
                <a:spcPct val="90000"/>
              </a:lnSpc>
              <a:buFont typeface="Wingdings" pitchFamily="2" charset="2"/>
              <a:buNone/>
            </a:pPr>
            <a:r>
              <a:rPr lang="en-US" sz="2000" b="1">
                <a:solidFill>
                  <a:srgbClr val="FF0000"/>
                </a:solidFill>
              </a:rPr>
              <a:t>Expected value of the sample mean </a:t>
            </a:r>
          </a:p>
          <a:p>
            <a:pPr>
              <a:lnSpc>
                <a:spcPct val="90000"/>
              </a:lnSpc>
              <a:buFont typeface="Wingdings" pitchFamily="2" charset="2"/>
              <a:buNone/>
            </a:pPr>
            <a:r>
              <a:rPr lang="en-US" sz="2000" b="1" smtClean="0"/>
              <a:t>E(1/N)[</a:t>
            </a:r>
            <a:r>
              <a:rPr lang="en-US" sz="2000" b="1"/>
              <a:t>X</a:t>
            </a:r>
            <a:r>
              <a:rPr lang="en-US" sz="2000" b="1" baseline="-25000"/>
              <a:t>1</a:t>
            </a:r>
            <a:r>
              <a:rPr lang="en-US" sz="2000" b="1"/>
              <a:t>+X</a:t>
            </a:r>
            <a:r>
              <a:rPr lang="en-US" sz="2000" b="1" baseline="-25000"/>
              <a:t>2</a:t>
            </a:r>
            <a:r>
              <a:rPr lang="en-US" sz="2000" b="1"/>
              <a:t>+…+X</a:t>
            </a:r>
            <a:r>
              <a:rPr lang="en-US" sz="2000" b="1" baseline="-25000"/>
              <a:t>N</a:t>
            </a:r>
            <a:r>
              <a:rPr lang="en-US" sz="2000" b="1"/>
              <a:t>] = (1/N){E[X</a:t>
            </a:r>
            <a:r>
              <a:rPr lang="en-US" sz="2000" b="1" baseline="-25000"/>
              <a:t>1</a:t>
            </a:r>
            <a:r>
              <a:rPr lang="en-US" sz="2000" b="1"/>
              <a:t>]+E[X</a:t>
            </a:r>
            <a:r>
              <a:rPr lang="en-US" sz="2000" b="1" baseline="-25000"/>
              <a:t>2</a:t>
            </a:r>
            <a:r>
              <a:rPr lang="en-US" sz="2000" b="1"/>
              <a:t>]+…+E[X</a:t>
            </a:r>
            <a:r>
              <a:rPr lang="en-US" sz="2000" b="1" baseline="-25000"/>
              <a:t>N</a:t>
            </a:r>
            <a:r>
              <a:rPr lang="en-US" sz="2000" b="1"/>
              <a:t>]} </a:t>
            </a:r>
          </a:p>
          <a:p>
            <a:pPr>
              <a:lnSpc>
                <a:spcPct val="90000"/>
              </a:lnSpc>
              <a:buFont typeface="Wingdings" pitchFamily="2" charset="2"/>
              <a:buNone/>
            </a:pPr>
            <a:r>
              <a:rPr lang="en-US" sz="2000" b="1"/>
              <a:t>                                   = </a:t>
            </a:r>
            <a:r>
              <a:rPr lang="en-US" sz="2000" b="1" smtClean="0"/>
              <a:t> (</a:t>
            </a:r>
            <a:r>
              <a:rPr lang="en-US" sz="2000" b="1"/>
              <a:t>1/N)N</a:t>
            </a:r>
            <a:r>
              <a:rPr lang="el-GR" sz="2000" b="1">
                <a:cs typeface="Arial" charset="0"/>
              </a:rPr>
              <a:t>μ</a:t>
            </a:r>
            <a:r>
              <a:rPr lang="en-US" sz="2000" b="1">
                <a:cs typeface="Arial" charset="0"/>
              </a:rPr>
              <a:t> = </a:t>
            </a:r>
            <a:r>
              <a:rPr lang="el-GR" sz="2000" b="1">
                <a:cs typeface="Arial" charset="0"/>
              </a:rPr>
              <a:t>μ</a:t>
            </a:r>
            <a:endParaRPr lang="en-US" sz="2000" b="1">
              <a:cs typeface="Arial" charset="0"/>
            </a:endParaRPr>
          </a:p>
          <a:p>
            <a:pPr>
              <a:lnSpc>
                <a:spcPct val="90000"/>
              </a:lnSpc>
              <a:buFont typeface="Wingdings" pitchFamily="2" charset="2"/>
              <a:buNone/>
            </a:pPr>
            <a:endParaRPr lang="el-GR" sz="800" b="1">
              <a:cs typeface="Arial" charset="0"/>
            </a:endParaRPr>
          </a:p>
          <a:p>
            <a:pPr>
              <a:lnSpc>
                <a:spcPct val="90000"/>
              </a:lnSpc>
              <a:buFont typeface="Wingdings" pitchFamily="2" charset="2"/>
              <a:buNone/>
            </a:pPr>
            <a:r>
              <a:rPr lang="en-US" sz="2000" b="1">
                <a:solidFill>
                  <a:srgbClr val="FF0000"/>
                </a:solidFill>
              </a:rPr>
              <a:t>Variance of the sample mean</a:t>
            </a:r>
            <a:endParaRPr lang="en-US" sz="2000" b="1"/>
          </a:p>
          <a:p>
            <a:pPr>
              <a:lnSpc>
                <a:spcPct val="90000"/>
              </a:lnSpc>
              <a:buFont typeface="Wingdings" pitchFamily="2" charset="2"/>
              <a:buNone/>
            </a:pPr>
            <a:r>
              <a:rPr lang="en-US" sz="2000" b="1"/>
              <a:t>Var(1/N)[X</a:t>
            </a:r>
            <a:r>
              <a:rPr lang="en-US" sz="2000" b="1" baseline="-25000"/>
              <a:t>1</a:t>
            </a:r>
            <a:r>
              <a:rPr lang="en-US" sz="2000" b="1"/>
              <a:t>+X</a:t>
            </a:r>
            <a:r>
              <a:rPr lang="en-US" sz="2000" b="1" baseline="-25000"/>
              <a:t>2</a:t>
            </a:r>
            <a:r>
              <a:rPr lang="en-US" sz="2000" b="1"/>
              <a:t>+…+X</a:t>
            </a:r>
            <a:r>
              <a:rPr lang="en-US" sz="2000" b="1" baseline="-25000"/>
              <a:t>N</a:t>
            </a:r>
            <a:r>
              <a:rPr lang="en-US" sz="2000" b="1"/>
              <a:t>] = (1/N</a:t>
            </a:r>
            <a:r>
              <a:rPr lang="en-US" sz="2000" b="1" baseline="30000"/>
              <a:t>2</a:t>
            </a:r>
            <a:r>
              <a:rPr lang="en-US" sz="2000" b="1"/>
              <a:t>){Var[X1]+…+Var[X</a:t>
            </a:r>
            <a:r>
              <a:rPr lang="en-US" sz="2000" b="1" baseline="-25000"/>
              <a:t>N</a:t>
            </a:r>
            <a:r>
              <a:rPr lang="en-US" sz="2000" b="1"/>
              <a:t>]} </a:t>
            </a:r>
          </a:p>
          <a:p>
            <a:pPr>
              <a:lnSpc>
                <a:spcPct val="90000"/>
              </a:lnSpc>
              <a:buFont typeface="Wingdings" pitchFamily="2" charset="2"/>
              <a:buNone/>
            </a:pPr>
            <a:r>
              <a:rPr lang="en-US" sz="2000" b="1"/>
              <a:t>                                      = </a:t>
            </a:r>
            <a:r>
              <a:rPr lang="en-US" sz="2000" b="1" smtClean="0"/>
              <a:t>N</a:t>
            </a:r>
            <a:r>
              <a:rPr lang="el-GR" sz="2000" b="1" smtClean="0">
                <a:cs typeface="Arial" charset="0"/>
              </a:rPr>
              <a:t>σ</a:t>
            </a:r>
            <a:r>
              <a:rPr lang="en-US" sz="2000" b="1" baseline="30000">
                <a:cs typeface="Arial" charset="0"/>
              </a:rPr>
              <a:t>2</a:t>
            </a:r>
            <a:r>
              <a:rPr lang="en-US" sz="2000" b="1">
                <a:cs typeface="Arial" charset="0"/>
              </a:rPr>
              <a:t>/N</a:t>
            </a:r>
            <a:r>
              <a:rPr lang="en-US" sz="2000" b="1" baseline="30000">
                <a:cs typeface="Arial" charset="0"/>
              </a:rPr>
              <a:t>2</a:t>
            </a:r>
            <a:r>
              <a:rPr lang="en-US" sz="2000" b="1">
                <a:cs typeface="Arial" charset="0"/>
              </a:rPr>
              <a:t> = </a:t>
            </a:r>
            <a:r>
              <a:rPr lang="el-GR" sz="2000" b="1">
                <a:cs typeface="Arial" charset="0"/>
              </a:rPr>
              <a:t>σ</a:t>
            </a:r>
            <a:r>
              <a:rPr lang="en-US" sz="2000" b="1" baseline="30000">
                <a:cs typeface="Arial" charset="0"/>
              </a:rPr>
              <a:t>2</a:t>
            </a:r>
            <a:r>
              <a:rPr lang="en-US" sz="2000" b="1">
                <a:cs typeface="Arial" charset="0"/>
              </a:rPr>
              <a:t>/N </a:t>
            </a:r>
          </a:p>
          <a:p>
            <a:pPr>
              <a:lnSpc>
                <a:spcPct val="90000"/>
              </a:lnSpc>
              <a:buFont typeface="Wingdings" pitchFamily="2" charset="2"/>
              <a:buNone/>
            </a:pPr>
            <a:endParaRPr lang="en-US" sz="800" b="1">
              <a:cs typeface="Arial" charset="0"/>
            </a:endParaRPr>
          </a:p>
          <a:p>
            <a:pPr>
              <a:lnSpc>
                <a:spcPct val="90000"/>
              </a:lnSpc>
              <a:buFont typeface="Wingdings" pitchFamily="2" charset="2"/>
              <a:buNone/>
            </a:pPr>
            <a:r>
              <a:rPr lang="en-US" sz="2000" b="1">
                <a:solidFill>
                  <a:srgbClr val="FF0000"/>
                </a:solidFill>
                <a:cs typeface="Arial" charset="0"/>
              </a:rPr>
              <a:t>Standard deviation of the sample mean </a:t>
            </a:r>
            <a:r>
              <a:rPr lang="en-US" sz="2000" b="1">
                <a:cs typeface="Arial" charset="0"/>
              </a:rPr>
              <a:t>= </a:t>
            </a:r>
            <a:r>
              <a:rPr lang="el-GR" sz="2000" b="1">
                <a:cs typeface="Arial" charset="0"/>
              </a:rPr>
              <a:t>σ</a:t>
            </a:r>
            <a:r>
              <a:rPr lang="en-US" sz="2000" b="1">
                <a:cs typeface="Arial" charset="0"/>
              </a:rPr>
              <a:t>/√</a:t>
            </a:r>
            <a:r>
              <a:rPr lang="en-US" sz="2000" b="1" smtClean="0">
                <a:cs typeface="Arial" charset="0"/>
              </a:rPr>
              <a:t>N</a:t>
            </a:r>
            <a:endParaRPr lang="en-US" sz="2000" b="1">
              <a:cs typeface="Arial" charset="0"/>
            </a:endParaRPr>
          </a:p>
        </p:txBody>
      </p:sp>
      <p:sp>
        <p:nvSpPr>
          <p:cNvPr id="2" name="Rectangle 1"/>
          <p:cNvSpPr/>
          <p:nvPr/>
        </p:nvSpPr>
        <p:spPr bwMode="auto">
          <a:xfrm>
            <a:off x="1600200" y="2133600"/>
            <a:ext cx="6553200" cy="2895600"/>
          </a:xfrm>
          <a:prstGeom prst="rect">
            <a:avLst/>
          </a:prstGeom>
          <a:solidFill>
            <a:srgbClr val="99CC00">
              <a:alpha val="2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914400" y="304800"/>
            <a:ext cx="7772400" cy="1527175"/>
          </a:xfrm>
        </p:spPr>
        <p:txBody>
          <a:bodyPr/>
          <a:lstStyle/>
          <a:p>
            <a:r>
              <a:rPr lang="en-US" dirty="0"/>
              <a:t>Sample </a:t>
            </a:r>
            <a:r>
              <a:rPr lang="en-US" dirty="0" smtClean="0"/>
              <a:t>Results vs. Population Values</a:t>
            </a:r>
            <a:endParaRPr lang="en-US" dirty="0"/>
          </a:p>
        </p:txBody>
      </p:sp>
      <p:sp>
        <p:nvSpPr>
          <p:cNvPr id="233477" name="Text Box 5"/>
          <p:cNvSpPr txBox="1">
            <a:spLocks noChangeArrowheads="1"/>
          </p:cNvSpPr>
          <p:nvPr/>
        </p:nvSpPr>
        <p:spPr bwMode="auto">
          <a:xfrm>
            <a:off x="381000" y="4800600"/>
            <a:ext cx="8458200" cy="1354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1400" b="1" smtClean="0"/>
              <a:t>The average of </a:t>
            </a:r>
            <a:r>
              <a:rPr lang="en-US" sz="1400" b="1" dirty="0" smtClean="0"/>
              <a:t>the 10 means is </a:t>
            </a:r>
            <a:r>
              <a:rPr lang="en-US" sz="1400" b="1" smtClean="0"/>
              <a:t>495.87                          </a:t>
            </a:r>
            <a:r>
              <a:rPr lang="en-US" sz="1400" b="1" dirty="0" smtClean="0"/>
              <a:t>The true mean is 500</a:t>
            </a:r>
          </a:p>
          <a:p>
            <a:r>
              <a:rPr lang="en-US" sz="1400" b="1" dirty="0" smtClean="0"/>
              <a:t>The standard deviation of the 10 means </a:t>
            </a:r>
            <a:r>
              <a:rPr lang="en-US" sz="1400" b="1" smtClean="0"/>
              <a:t>is 16.72 </a:t>
            </a:r>
            <a:r>
              <a:rPr lang="en-US" sz="1400" b="1" dirty="0" smtClean="0"/>
              <a:t>.        Sigma/</a:t>
            </a:r>
            <a:r>
              <a:rPr lang="en-US" sz="1400" b="1" dirty="0" err="1" smtClean="0"/>
              <a:t>sqr</a:t>
            </a:r>
            <a:r>
              <a:rPr lang="en-US" sz="1400" b="1" dirty="0" smtClean="0"/>
              <a:t>(N) is 100/</a:t>
            </a:r>
            <a:r>
              <a:rPr lang="en-US" sz="1400" b="1" dirty="0" err="1" smtClean="0"/>
              <a:t>sqr</a:t>
            </a:r>
            <a:r>
              <a:rPr lang="en-US" sz="1400" b="1" dirty="0" smtClean="0"/>
              <a:t>(20) </a:t>
            </a:r>
            <a:r>
              <a:rPr lang="en-US" sz="1400" b="1" smtClean="0"/>
              <a:t>= </a:t>
            </a:r>
            <a:r>
              <a:rPr lang="en-US" sz="1400" b="1" smtClean="0"/>
              <a:t>22.361</a:t>
            </a:r>
          </a:p>
          <a:p>
            <a:endParaRPr lang="en-US" sz="1400" b="1" smtClean="0"/>
          </a:p>
          <a:p>
            <a:r>
              <a:rPr lang="en-US" sz="1400" b="1" smtClean="0">
                <a:solidFill>
                  <a:srgbClr val="0000FF"/>
                </a:solidFill>
              </a:rPr>
              <a:t>The standard deviation of the sample of means is much smaller than the standard deviation of the population.</a:t>
            </a:r>
            <a:endParaRPr lang="en-US" sz="1400" b="1" dirty="0" smtClean="0">
              <a:solidFill>
                <a:srgbClr val="0000FF"/>
              </a:solidFill>
            </a:endParaRPr>
          </a:p>
          <a:p>
            <a:endParaRPr lang="en-US" sz="1200" dirty="0"/>
          </a:p>
        </p:txBody>
      </p:sp>
      <p:pic>
        <p:nvPicPr>
          <p:cNvPr id="6" name="Picture 1"/>
          <p:cNvPicPr>
            <a:picLocks noChangeAspect="1" noChangeArrowheads="1"/>
          </p:cNvPicPr>
          <p:nvPr/>
        </p:nvPicPr>
        <p:blipFill>
          <a:blip r:embed="rId3" cstate="print"/>
          <a:srcRect/>
          <a:stretch>
            <a:fillRect/>
          </a:stretch>
        </p:blipFill>
        <p:spPr bwMode="auto">
          <a:xfrm>
            <a:off x="304800" y="2133600"/>
            <a:ext cx="8602133" cy="2438400"/>
          </a:xfrm>
          <a:prstGeom prst="rect">
            <a:avLst/>
          </a:prstGeom>
          <a:noFill/>
          <a:ln w="9525">
            <a:noFill/>
            <a:miter lim="800000"/>
            <a:headEnd/>
            <a:tailEnd/>
          </a:ln>
        </p:spPr>
      </p:pic>
      <p:sp>
        <p:nvSpPr>
          <p:cNvPr id="7" name="Rectangle 6"/>
          <p:cNvSpPr/>
          <p:nvPr/>
        </p:nvSpPr>
        <p:spPr bwMode="auto">
          <a:xfrm>
            <a:off x="381000" y="2590800"/>
            <a:ext cx="2590800" cy="1905000"/>
          </a:xfrm>
          <a:prstGeom prst="rect">
            <a:avLst/>
          </a:prstGeom>
          <a:solidFill>
            <a:srgbClr val="99CC00">
              <a:alpha val="18824"/>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ctrTitle"/>
          </p:nvPr>
        </p:nvSpPr>
        <p:spPr>
          <a:xfrm>
            <a:off x="762000" y="1981200"/>
            <a:ext cx="8229600" cy="838200"/>
          </a:xfrm>
        </p:spPr>
        <p:txBody>
          <a:bodyPr/>
          <a:lstStyle/>
          <a:p>
            <a:r>
              <a:rPr lang="en-US" sz="4000"/>
              <a:t>Statistics and Data Analysis</a:t>
            </a:r>
          </a:p>
        </p:txBody>
      </p:sp>
      <p:sp>
        <p:nvSpPr>
          <p:cNvPr id="289795" name="Rectangle 3"/>
          <p:cNvSpPr>
            <a:spLocks noChangeArrowheads="1"/>
          </p:cNvSpPr>
          <p:nvPr/>
        </p:nvSpPr>
        <p:spPr bwMode="auto">
          <a:xfrm>
            <a:off x="1524000" y="3048000"/>
            <a:ext cx="6096000" cy="2209800"/>
          </a:xfrm>
          <a:prstGeom prst="rect">
            <a:avLst/>
          </a:prstGeom>
          <a:solidFill>
            <a:srgbClr val="C0C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6" name="Text Box 4"/>
          <p:cNvSpPr txBox="1">
            <a:spLocks noChangeArrowheads="1"/>
          </p:cNvSpPr>
          <p:nvPr/>
        </p:nvSpPr>
        <p:spPr bwMode="auto">
          <a:xfrm>
            <a:off x="1981200" y="3252787"/>
            <a:ext cx="56388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Part 10 – The Law of</a:t>
            </a:r>
            <a:br>
              <a:rPr lang="en-US" sz="2800" b="1"/>
            </a:br>
            <a:r>
              <a:rPr lang="en-US" sz="2800" b="1"/>
              <a:t>                Large Numbers </a:t>
            </a:r>
            <a:br>
              <a:rPr lang="en-US" sz="2800" b="1"/>
            </a:br>
            <a:r>
              <a:rPr lang="en-US" sz="2800" b="1"/>
              <a:t>                and the Central</a:t>
            </a:r>
            <a:br>
              <a:rPr lang="en-US" sz="2800" b="1"/>
            </a:br>
            <a:r>
              <a:rPr lang="en-US" sz="2800" b="1"/>
              <a:t>                Limit Theorem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295400" y="1066800"/>
            <a:ext cx="7086600" cy="530225"/>
          </a:xfrm>
        </p:spPr>
        <p:txBody>
          <a:bodyPr/>
          <a:lstStyle/>
          <a:p>
            <a:pPr algn="l"/>
            <a:r>
              <a:rPr lang="en-US"/>
              <a:t>Sampling </a:t>
            </a:r>
            <a:r>
              <a:rPr lang="en-US" smtClean="0"/>
              <a:t>Distribution </a:t>
            </a:r>
            <a:r>
              <a:rPr lang="en-US" smtClean="0"/>
              <a:t>Experiment</a:t>
            </a:r>
            <a:br>
              <a:rPr lang="en-US" smtClean="0"/>
            </a:br>
            <a:r>
              <a:rPr lang="en-US" sz="2400" smtClean="0"/>
              <a:t>1,000 samples of 20 from N[500,100</a:t>
            </a:r>
            <a:r>
              <a:rPr lang="en-US" sz="2400" baseline="30000" smtClean="0"/>
              <a:t>2</a:t>
            </a:r>
            <a:r>
              <a:rPr lang="en-US" sz="2400" smtClean="0"/>
              <a:t>]</a:t>
            </a:r>
            <a:endParaRPr lang="en-US" sz="2400"/>
          </a:p>
        </p:txBody>
      </p:sp>
      <p:sp>
        <p:nvSpPr>
          <p:cNvPr id="235523" name="Rectangle 3"/>
          <p:cNvSpPr>
            <a:spLocks noGrp="1" noChangeArrowheads="1"/>
          </p:cNvSpPr>
          <p:nvPr>
            <p:ph idx="1"/>
          </p:nvPr>
        </p:nvSpPr>
        <p:spPr>
          <a:xfrm>
            <a:off x="228600" y="2590800"/>
            <a:ext cx="2819400" cy="1752600"/>
          </a:xfrm>
        </p:spPr>
        <p:txBody>
          <a:bodyPr/>
          <a:lstStyle/>
          <a:p>
            <a:pPr>
              <a:lnSpc>
                <a:spcPct val="90000"/>
              </a:lnSpc>
            </a:pPr>
            <a:r>
              <a:rPr lang="en-US" sz="1800" b="1" dirty="0"/>
              <a:t>The sample mean has </a:t>
            </a:r>
            <a:r>
              <a:rPr lang="en-US" sz="1800" b="1" dirty="0" smtClean="0"/>
              <a:t>an expected value </a:t>
            </a:r>
            <a:r>
              <a:rPr lang="en-US" sz="1800" b="1" dirty="0"/>
              <a:t>and a sampling variance.</a:t>
            </a:r>
          </a:p>
          <a:p>
            <a:pPr>
              <a:lnSpc>
                <a:spcPct val="90000"/>
              </a:lnSpc>
            </a:pPr>
            <a:r>
              <a:rPr lang="en-US" sz="1800" b="1" dirty="0"/>
              <a:t>The sample mean also has a probability distribution</a:t>
            </a:r>
            <a:r>
              <a:rPr lang="en-US" sz="1800" b="1" dirty="0" smtClean="0"/>
              <a:t>.  Looks like a normal distribution.</a:t>
            </a:r>
            <a:endParaRPr lang="en-US" sz="1800" b="1" dirty="0"/>
          </a:p>
        </p:txBody>
      </p:sp>
      <p:sp>
        <p:nvSpPr>
          <p:cNvPr id="235525" name="Text Box 5"/>
          <p:cNvSpPr txBox="1">
            <a:spLocks noChangeArrowheads="1"/>
          </p:cNvSpPr>
          <p:nvPr/>
        </p:nvSpPr>
        <p:spPr bwMode="auto">
          <a:xfrm>
            <a:off x="2971799" y="5521325"/>
            <a:ext cx="5839317" cy="6508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a:t>This is a histogram for 1,000 means of samples of </a:t>
            </a:r>
            <a:r>
              <a:rPr lang="en-US" b="1" smtClean="0"/>
              <a:t>20 </a:t>
            </a:r>
            <a:r>
              <a:rPr lang="en-US" b="1"/>
              <a:t>observations from </a:t>
            </a:r>
            <a:r>
              <a:rPr lang="en-US" b="1" smtClean="0"/>
              <a:t>Normal[500,100</a:t>
            </a:r>
            <a:r>
              <a:rPr lang="en-US" b="1" baseline="30000" smtClean="0"/>
              <a:t>2</a:t>
            </a:r>
            <a:r>
              <a:rPr lang="en-US" b="1"/>
              <a:t>].</a:t>
            </a:r>
          </a:p>
        </p:txBody>
      </p:sp>
      <p:pic>
        <p:nvPicPr>
          <p:cNvPr id="235527"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71800" y="1884099"/>
            <a:ext cx="5839317" cy="3602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33400" y="381000"/>
            <a:ext cx="8382000" cy="1527175"/>
          </a:xfrm>
        </p:spPr>
        <p:txBody>
          <a:bodyPr/>
          <a:lstStyle/>
          <a:p>
            <a:r>
              <a:rPr lang="en-US" dirty="0" smtClean="0"/>
              <a:t>The Distribution of </a:t>
            </a:r>
            <a:r>
              <a:rPr lang="en-US" dirty="0"/>
              <a:t>the Mean</a:t>
            </a:r>
          </a:p>
        </p:txBody>
      </p:sp>
      <p:sp>
        <p:nvSpPr>
          <p:cNvPr id="207875" name="Rectangle 3"/>
          <p:cNvSpPr>
            <a:spLocks noGrp="1" noChangeArrowheads="1"/>
          </p:cNvSpPr>
          <p:nvPr>
            <p:ph idx="1"/>
          </p:nvPr>
        </p:nvSpPr>
        <p:spPr>
          <a:xfrm>
            <a:off x="1219200" y="2133600"/>
            <a:ext cx="7010400" cy="2895600"/>
          </a:xfrm>
        </p:spPr>
        <p:txBody>
          <a:bodyPr/>
          <a:lstStyle/>
          <a:p>
            <a:pPr>
              <a:lnSpc>
                <a:spcPct val="90000"/>
              </a:lnSpc>
            </a:pPr>
            <a:r>
              <a:rPr lang="en-US" sz="2100" dirty="0"/>
              <a:t>Note the resemblance of the histogram to a normal distribution.</a:t>
            </a:r>
          </a:p>
          <a:p>
            <a:pPr>
              <a:lnSpc>
                <a:spcPct val="90000"/>
              </a:lnSpc>
            </a:pPr>
            <a:r>
              <a:rPr lang="en-US" sz="2100" dirty="0"/>
              <a:t>In random sampling from a normal population with mean </a:t>
            </a:r>
            <a:r>
              <a:rPr lang="el-GR" sz="2100" dirty="0">
                <a:cs typeface="Arial" charset="0"/>
              </a:rPr>
              <a:t>μ</a:t>
            </a:r>
            <a:r>
              <a:rPr lang="en-US" sz="2100" dirty="0">
                <a:cs typeface="Arial" charset="0"/>
              </a:rPr>
              <a:t> and variance </a:t>
            </a:r>
            <a:r>
              <a:rPr lang="el-GR" sz="2100" dirty="0">
                <a:cs typeface="Arial" charset="0"/>
              </a:rPr>
              <a:t>σ</a:t>
            </a:r>
            <a:r>
              <a:rPr lang="en-US" sz="2100" baseline="30000" dirty="0">
                <a:cs typeface="Arial" charset="0"/>
              </a:rPr>
              <a:t>2</a:t>
            </a:r>
            <a:r>
              <a:rPr lang="en-US" sz="2100" dirty="0">
                <a:cs typeface="Arial" charset="0"/>
              </a:rPr>
              <a:t>, the sample mean will also have a normal distribution with mean </a:t>
            </a:r>
            <a:r>
              <a:rPr lang="el-GR" sz="2100" dirty="0">
                <a:cs typeface="Arial" charset="0"/>
              </a:rPr>
              <a:t>μ</a:t>
            </a:r>
            <a:r>
              <a:rPr lang="en-US" sz="2100" dirty="0">
                <a:cs typeface="Arial" charset="0"/>
              </a:rPr>
              <a:t> and variance </a:t>
            </a:r>
            <a:r>
              <a:rPr lang="el-GR" sz="2100" dirty="0">
                <a:cs typeface="Arial" charset="0"/>
              </a:rPr>
              <a:t>σ</a:t>
            </a:r>
            <a:r>
              <a:rPr lang="en-US" sz="2100" baseline="30000" dirty="0">
                <a:cs typeface="Arial" charset="0"/>
              </a:rPr>
              <a:t>2</a:t>
            </a:r>
            <a:r>
              <a:rPr lang="en-US" sz="2100" dirty="0">
                <a:cs typeface="Arial" charset="0"/>
              </a:rPr>
              <a:t>/N.</a:t>
            </a:r>
          </a:p>
          <a:p>
            <a:pPr>
              <a:lnSpc>
                <a:spcPct val="90000"/>
              </a:lnSpc>
            </a:pPr>
            <a:r>
              <a:rPr lang="en-US" sz="2100" dirty="0">
                <a:cs typeface="Arial" charset="0"/>
              </a:rPr>
              <a:t>Does this work for other distributions, such as Poisson and Binomial</a:t>
            </a:r>
            <a:r>
              <a:rPr lang="en-US" sz="2100" dirty="0" smtClean="0">
                <a:cs typeface="Arial" charset="0"/>
              </a:rPr>
              <a:t>? Yes.</a:t>
            </a:r>
            <a:endParaRPr lang="en-US" sz="2100" dirty="0">
              <a:cs typeface="Arial" charset="0"/>
            </a:endParaRPr>
          </a:p>
          <a:p>
            <a:pPr lvl="1">
              <a:lnSpc>
                <a:spcPct val="90000"/>
              </a:lnSpc>
            </a:pPr>
            <a:r>
              <a:rPr lang="en-US" sz="2000" dirty="0" smtClean="0">
                <a:cs typeface="Arial" charset="0"/>
              </a:rPr>
              <a:t>The </a:t>
            </a:r>
            <a:r>
              <a:rPr lang="en-US" sz="2000" dirty="0">
                <a:cs typeface="Arial" charset="0"/>
              </a:rPr>
              <a:t>mean </a:t>
            </a:r>
            <a:r>
              <a:rPr lang="en-US" sz="2000" dirty="0" smtClean="0">
                <a:cs typeface="Arial" charset="0"/>
              </a:rPr>
              <a:t>is approximately normally distributed.</a:t>
            </a:r>
            <a:endParaRPr lang="el-GR" sz="2000" dirty="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219200" y="990600"/>
            <a:ext cx="7010400" cy="1527175"/>
          </a:xfrm>
        </p:spPr>
        <p:txBody>
          <a:bodyPr/>
          <a:lstStyle/>
          <a:p>
            <a:r>
              <a:rPr lang="en-US" sz="3200"/>
              <a:t>Implication 1 of the </a:t>
            </a:r>
            <a:r>
              <a:rPr lang="en-US" sz="3200" smtClean="0"/>
              <a:t/>
            </a:r>
            <a:br>
              <a:rPr lang="en-US" sz="3200" smtClean="0"/>
            </a:br>
            <a:r>
              <a:rPr lang="en-US" sz="3200" smtClean="0"/>
              <a:t>Sampling </a:t>
            </a:r>
            <a:r>
              <a:rPr lang="en-US" sz="3200"/>
              <a:t>Results</a:t>
            </a:r>
          </a:p>
        </p:txBody>
      </p:sp>
      <p:graphicFrame>
        <p:nvGraphicFramePr>
          <p:cNvPr id="257028" name="Object 4"/>
          <p:cNvGraphicFramePr>
            <a:graphicFrameLocks noChangeAspect="1"/>
          </p:cNvGraphicFramePr>
          <p:nvPr>
            <p:extLst>
              <p:ext uri="{D42A27DB-BD31-4B8C-83A1-F6EECF244321}">
                <p14:modId xmlns="" xmlns:p14="http://schemas.microsoft.com/office/powerpoint/2010/main" val="80841447"/>
              </p:ext>
            </p:extLst>
          </p:nvPr>
        </p:nvGraphicFramePr>
        <p:xfrm>
          <a:off x="1219200" y="2895600"/>
          <a:ext cx="7010400" cy="2500950"/>
        </p:xfrm>
        <a:graphic>
          <a:graphicData uri="http://schemas.openxmlformats.org/presentationml/2006/ole">
            <p:oleObj spid="_x0000_s257055" name="Equation" r:id="rId4" imgW="3594100" imgH="12827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1447800" y="762000"/>
            <a:ext cx="7010400" cy="1527175"/>
          </a:xfrm>
        </p:spPr>
        <p:txBody>
          <a:bodyPr/>
          <a:lstStyle/>
          <a:p>
            <a:r>
              <a:rPr lang="en-US" sz="3200"/>
              <a:t>Implication 2 of the </a:t>
            </a:r>
            <a:r>
              <a:rPr lang="en-US" sz="3200" smtClean="0"/>
              <a:t/>
            </a:r>
            <a:br>
              <a:rPr lang="en-US" sz="3200" smtClean="0"/>
            </a:br>
            <a:r>
              <a:rPr lang="en-US" sz="3200" smtClean="0"/>
              <a:t>Sampling </a:t>
            </a:r>
            <a:r>
              <a:rPr lang="en-US" sz="3200"/>
              <a:t>Result</a:t>
            </a:r>
          </a:p>
        </p:txBody>
      </p:sp>
      <p:graphicFrame>
        <p:nvGraphicFramePr>
          <p:cNvPr id="261126" name="Object 6"/>
          <p:cNvGraphicFramePr>
            <a:graphicFrameLocks noChangeAspect="1"/>
          </p:cNvGraphicFramePr>
          <p:nvPr>
            <p:extLst>
              <p:ext uri="{D42A27DB-BD31-4B8C-83A1-F6EECF244321}">
                <p14:modId xmlns="" xmlns:p14="http://schemas.microsoft.com/office/powerpoint/2010/main" val="706264276"/>
              </p:ext>
            </p:extLst>
          </p:nvPr>
        </p:nvGraphicFramePr>
        <p:xfrm>
          <a:off x="1625600" y="2514600"/>
          <a:ext cx="6416675" cy="3116263"/>
        </p:xfrm>
        <a:graphic>
          <a:graphicData uri="http://schemas.openxmlformats.org/presentationml/2006/ole">
            <p:oleObj spid="_x0000_s261154" name="Equation" r:id="rId4" imgW="3162300" imgH="153670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p:cNvPicPr>
            <a:picLocks noChangeAspect="1" noChangeArrowheads="1"/>
          </p:cNvPicPr>
          <p:nvPr/>
        </p:nvPicPr>
        <p:blipFill>
          <a:blip r:embed="rId2"/>
          <a:srcRect/>
          <a:stretch>
            <a:fillRect/>
          </a:stretch>
        </p:blipFill>
        <p:spPr bwMode="auto">
          <a:xfrm>
            <a:off x="2293862" y="1219200"/>
            <a:ext cx="6623201" cy="1352550"/>
          </a:xfrm>
          <a:prstGeom prst="rect">
            <a:avLst/>
          </a:prstGeom>
          <a:noFill/>
          <a:ln w="9525">
            <a:noFill/>
            <a:miter lim="800000"/>
            <a:headEnd/>
            <a:tailEnd/>
          </a:ln>
          <a:effectLst/>
        </p:spPr>
      </p:pic>
      <p:sp>
        <p:nvSpPr>
          <p:cNvPr id="4" name="Text Box 8"/>
          <p:cNvSpPr txBox="1">
            <a:spLocks noChangeArrowheads="1"/>
          </p:cNvSpPr>
          <p:nvPr/>
        </p:nvSpPr>
        <p:spPr bwMode="auto">
          <a:xfrm>
            <a:off x="457200" y="2971800"/>
            <a:ext cx="3810000" cy="24468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t>The % is a mean of Bernoulli variables, </a:t>
            </a:r>
            <a:r>
              <a:rPr lang="en-US" b="1" dirty="0" smtClean="0"/>
              <a:t>X</a:t>
            </a:r>
            <a:r>
              <a:rPr lang="en-US" b="1" baseline="-25000" dirty="0" smtClean="0"/>
              <a:t>i</a:t>
            </a:r>
            <a:r>
              <a:rPr lang="en-US" b="1" dirty="0" smtClean="0"/>
              <a:t> </a:t>
            </a:r>
            <a:r>
              <a:rPr lang="en-US" b="1" dirty="0"/>
              <a:t>= 1 if the respondent favors the candidate, 0 if not.  The % equals 100</a:t>
            </a:r>
            <a:r>
              <a:rPr lang="en-US" b="1"/>
              <a:t>[(</a:t>
            </a:r>
            <a:r>
              <a:rPr lang="en-US" b="1" smtClean="0"/>
              <a:t>1/652)</a:t>
            </a:r>
            <a:r>
              <a:rPr lang="el-GR" b="1" dirty="0">
                <a:cs typeface="Arial" charset="0"/>
              </a:rPr>
              <a:t>Σ</a:t>
            </a:r>
            <a:r>
              <a:rPr lang="en-US" b="1" baseline="-25000" dirty="0" err="1">
                <a:cs typeface="Arial" charset="0"/>
              </a:rPr>
              <a:t>i</a:t>
            </a:r>
            <a:r>
              <a:rPr lang="en-US" b="1" dirty="0" err="1">
                <a:cs typeface="Arial" charset="0"/>
              </a:rPr>
              <a:t>x</a:t>
            </a:r>
            <a:r>
              <a:rPr lang="en-US" b="1" baseline="-25000" dirty="0" err="1">
                <a:cs typeface="Arial" charset="0"/>
              </a:rPr>
              <a:t>i</a:t>
            </a:r>
            <a:r>
              <a:rPr lang="en-US" b="1" dirty="0">
                <a:cs typeface="Arial" charset="0"/>
              </a:rPr>
              <a:t>].</a:t>
            </a:r>
          </a:p>
          <a:p>
            <a:pPr>
              <a:spcBef>
                <a:spcPct val="50000"/>
              </a:spcBef>
            </a:pPr>
            <a:r>
              <a:rPr lang="en-US" b="1" dirty="0">
                <a:cs typeface="Arial" charset="0"/>
              </a:rPr>
              <a:t>(1) Why do they tell </a:t>
            </a:r>
            <a:r>
              <a:rPr lang="en-US" b="1">
                <a:cs typeface="Arial" charset="0"/>
              </a:rPr>
              <a:t>you </a:t>
            </a:r>
            <a:r>
              <a:rPr lang="en-US" b="1" smtClean="0">
                <a:cs typeface="Arial" charset="0"/>
              </a:rPr>
              <a:t>N=652?</a:t>
            </a:r>
            <a:r>
              <a:rPr lang="en-US" b="1" dirty="0">
                <a:cs typeface="Arial" charset="0"/>
              </a:rPr>
              <a:t/>
            </a:r>
            <a:br>
              <a:rPr lang="en-US" b="1" dirty="0">
                <a:cs typeface="Arial" charset="0"/>
              </a:rPr>
            </a:br>
            <a:r>
              <a:rPr lang="en-US" b="1" dirty="0">
                <a:cs typeface="Arial" charset="0"/>
              </a:rPr>
              <a:t>(2) What do they mean by</a:t>
            </a:r>
            <a:br>
              <a:rPr lang="en-US" b="1" dirty="0">
                <a:cs typeface="Arial" charset="0"/>
              </a:rPr>
            </a:br>
            <a:r>
              <a:rPr lang="en-US" b="1" dirty="0">
                <a:cs typeface="Arial" charset="0"/>
              </a:rPr>
              <a:t>      </a:t>
            </a:r>
            <a:r>
              <a:rPr lang="en-US" b="1" dirty="0" err="1">
                <a:cs typeface="Arial" charset="0"/>
              </a:rPr>
              <a:t>MoE</a:t>
            </a:r>
            <a:r>
              <a:rPr lang="en-US" b="1" dirty="0">
                <a:cs typeface="Arial" charset="0"/>
              </a:rPr>
              <a:t> </a:t>
            </a:r>
            <a:r>
              <a:rPr lang="en-US" b="1">
                <a:cs typeface="Arial" charset="0"/>
              </a:rPr>
              <a:t>= </a:t>
            </a:r>
            <a:r>
              <a:rPr lang="en-US" b="1" smtClean="0">
                <a:cs typeface="Arial" charset="0"/>
              </a:rPr>
              <a:t>3.8? </a:t>
            </a:r>
            <a:r>
              <a:rPr lang="en-US" b="1" dirty="0">
                <a:cs typeface="Arial" charset="0"/>
              </a:rPr>
              <a:t>(Can you show</a:t>
            </a:r>
            <a:br>
              <a:rPr lang="en-US" b="1" dirty="0">
                <a:cs typeface="Arial" charset="0"/>
              </a:rPr>
            </a:br>
            <a:r>
              <a:rPr lang="en-US" b="1" dirty="0">
                <a:cs typeface="Arial" charset="0"/>
              </a:rPr>
              <a:t>      how they computed it?)</a:t>
            </a:r>
          </a:p>
        </p:txBody>
      </p:sp>
      <p:pic>
        <p:nvPicPr>
          <p:cNvPr id="308227" name="Picture 3"/>
          <p:cNvPicPr>
            <a:picLocks noChangeAspect="1" noChangeArrowheads="1"/>
          </p:cNvPicPr>
          <p:nvPr/>
        </p:nvPicPr>
        <p:blipFill>
          <a:blip r:embed="rId3"/>
          <a:srcRect/>
          <a:stretch>
            <a:fillRect/>
          </a:stretch>
        </p:blipFill>
        <p:spPr bwMode="auto">
          <a:xfrm>
            <a:off x="457200" y="1371600"/>
            <a:ext cx="1752600" cy="1190625"/>
          </a:xfrm>
          <a:prstGeom prst="rect">
            <a:avLst/>
          </a:prstGeom>
          <a:noFill/>
          <a:ln w="9525">
            <a:noFill/>
            <a:miter lim="800000"/>
            <a:headEnd/>
            <a:tailEnd/>
          </a:ln>
          <a:effectLst/>
        </p:spPr>
      </p:pic>
      <p:sp>
        <p:nvSpPr>
          <p:cNvPr id="6" name="TextBox 5"/>
          <p:cNvSpPr txBox="1"/>
          <p:nvPr/>
        </p:nvSpPr>
        <p:spPr>
          <a:xfrm>
            <a:off x="381000" y="6172200"/>
            <a:ext cx="8610600" cy="276999"/>
          </a:xfrm>
          <a:prstGeom prst="rect">
            <a:avLst/>
          </a:prstGeom>
          <a:noFill/>
        </p:spPr>
        <p:txBody>
          <a:bodyPr wrap="square" rtlCol="0">
            <a:spAutoFit/>
          </a:bodyPr>
          <a:lstStyle/>
          <a:p>
            <a:r>
              <a:rPr lang="en-US" sz="1200" smtClean="0"/>
              <a:t>Aug.6, 2015.   http</a:t>
            </a:r>
            <a:r>
              <a:rPr lang="en-US" sz="1200" smtClean="0"/>
              <a:t>://www.realclearpolitics.com/epolls/2016/president/nh/new_hampshire_trump_vs_clinton-5596.html</a:t>
            </a:r>
            <a:endParaRPr lang="en-US" sz="1200"/>
          </a:p>
        </p:txBody>
      </p:sp>
      <p:sp>
        <p:nvSpPr>
          <p:cNvPr id="7" name="TextBox 6"/>
          <p:cNvSpPr txBox="1"/>
          <p:nvPr/>
        </p:nvSpPr>
        <p:spPr>
          <a:xfrm>
            <a:off x="4495800" y="3733800"/>
            <a:ext cx="4114800" cy="923330"/>
          </a:xfrm>
          <a:prstGeom prst="rect">
            <a:avLst/>
          </a:prstGeom>
          <a:noFill/>
        </p:spPr>
        <p:txBody>
          <a:bodyPr wrap="square" rtlCol="0">
            <a:spAutoFit/>
          </a:bodyPr>
          <a:lstStyle/>
          <a:p>
            <a:r>
              <a:rPr lang="en-US" smtClean="0"/>
              <a:t>Fundamental polling result:</a:t>
            </a:r>
          </a:p>
          <a:p>
            <a:r>
              <a:rPr lang="en-US" smtClean="0"/>
              <a:t>Standard error = SE = sqr[p(1-p)/N]</a:t>
            </a:r>
          </a:p>
          <a:p>
            <a:r>
              <a:rPr lang="en-US" smtClean="0"/>
              <a:t>MOE = </a:t>
            </a:r>
            <a:r>
              <a:rPr lang="en-US" smtClean="0">
                <a:sym typeface="Symbol"/>
              </a:rPr>
              <a:t> 1.96  SE</a:t>
            </a:r>
            <a:endParaRPr lang="en-US"/>
          </a:p>
        </p:txBody>
      </p:sp>
      <p:sp>
        <p:nvSpPr>
          <p:cNvPr id="8" name="Rectangle 7"/>
          <p:cNvSpPr/>
          <p:nvPr/>
        </p:nvSpPr>
        <p:spPr bwMode="auto">
          <a:xfrm>
            <a:off x="4495800" y="3733800"/>
            <a:ext cx="3810000" cy="990600"/>
          </a:xfrm>
          <a:prstGeom prst="rect">
            <a:avLst/>
          </a:prstGeom>
          <a:solidFill>
            <a:srgbClr val="FF0000">
              <a:alpha val="25098"/>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143000" y="685800"/>
            <a:ext cx="7467600" cy="1527175"/>
          </a:xfrm>
        </p:spPr>
        <p:txBody>
          <a:bodyPr/>
          <a:lstStyle/>
          <a:p>
            <a:r>
              <a:rPr lang="en-US"/>
              <a:t>Two Major Theorems</a:t>
            </a:r>
          </a:p>
        </p:txBody>
      </p:sp>
      <p:sp>
        <p:nvSpPr>
          <p:cNvPr id="237571" name="Rectangle 3"/>
          <p:cNvSpPr>
            <a:spLocks noGrp="1" noChangeArrowheads="1"/>
          </p:cNvSpPr>
          <p:nvPr>
            <p:ph idx="1"/>
          </p:nvPr>
        </p:nvSpPr>
        <p:spPr>
          <a:xfrm>
            <a:off x="1219200" y="2514600"/>
            <a:ext cx="7010400" cy="2743200"/>
          </a:xfrm>
        </p:spPr>
        <p:txBody>
          <a:bodyPr/>
          <a:lstStyle/>
          <a:p>
            <a:pPr>
              <a:lnSpc>
                <a:spcPct val="90000"/>
              </a:lnSpc>
            </a:pPr>
            <a:r>
              <a:rPr lang="en-US" sz="2400" b="1">
                <a:solidFill>
                  <a:srgbClr val="FF0000"/>
                </a:solidFill>
              </a:rPr>
              <a:t>Law of Large Numbers</a:t>
            </a:r>
            <a:r>
              <a:rPr lang="en-US" sz="2400"/>
              <a:t>:  As the sample size gets larger, sample statistics get ever closer to the population characteristics</a:t>
            </a:r>
          </a:p>
          <a:p>
            <a:pPr>
              <a:lnSpc>
                <a:spcPct val="90000"/>
              </a:lnSpc>
            </a:pPr>
            <a:r>
              <a:rPr lang="en-US" sz="2400" b="1">
                <a:solidFill>
                  <a:srgbClr val="FF0000"/>
                </a:solidFill>
              </a:rPr>
              <a:t>Central Limit Theorem</a:t>
            </a:r>
            <a:r>
              <a:rPr lang="en-US" sz="2400"/>
              <a:t>:  Sample statistics computed from means (such as the means, themselves) are approximately normally distributed, regardless of the parent distribution.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81000" y="688975"/>
            <a:ext cx="8229600" cy="1139825"/>
          </a:xfrm>
        </p:spPr>
        <p:txBody>
          <a:bodyPr/>
          <a:lstStyle/>
          <a:p>
            <a:r>
              <a:rPr lang="en-US"/>
              <a:t>The Law of Large Numbers</a:t>
            </a:r>
          </a:p>
        </p:txBody>
      </p:sp>
      <p:graphicFrame>
        <p:nvGraphicFramePr>
          <p:cNvPr id="206853" name="Object 5"/>
          <p:cNvGraphicFramePr>
            <a:graphicFrameLocks noChangeAspect="1"/>
          </p:cNvGraphicFramePr>
          <p:nvPr>
            <p:extLst>
              <p:ext uri="{D42A27DB-BD31-4B8C-83A1-F6EECF244321}">
                <p14:modId xmlns="" xmlns:p14="http://schemas.microsoft.com/office/powerpoint/2010/main" val="4184951279"/>
              </p:ext>
            </p:extLst>
          </p:nvPr>
        </p:nvGraphicFramePr>
        <p:xfrm>
          <a:off x="1884363" y="2208213"/>
          <a:ext cx="5811837" cy="2820987"/>
        </p:xfrm>
        <a:graphic>
          <a:graphicData uri="http://schemas.openxmlformats.org/presentationml/2006/ole">
            <p:oleObj spid="_x0000_s206885" name="Equation" r:id="rId4" imgW="3301920" imgH="160020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95300" y="533400"/>
            <a:ext cx="8229600" cy="1139825"/>
          </a:xfrm>
        </p:spPr>
        <p:txBody>
          <a:bodyPr/>
          <a:lstStyle/>
          <a:p>
            <a:r>
              <a:rPr lang="en-US" dirty="0"/>
              <a:t>The LLN at Work </a:t>
            </a:r>
            <a:r>
              <a:rPr lang="en-US" dirty="0" smtClean="0"/>
              <a:t>– Roulette Wheel</a:t>
            </a:r>
            <a:endParaRPr lang="en-US" dirty="0"/>
          </a:p>
        </p:txBody>
      </p:sp>
      <p:sp>
        <p:nvSpPr>
          <p:cNvPr id="296963" name="Rectangle 3"/>
          <p:cNvSpPr>
            <a:spLocks noChangeArrowheads="1"/>
          </p:cNvSpPr>
          <p:nvPr/>
        </p:nvSpPr>
        <p:spPr bwMode="auto">
          <a:xfrm>
            <a:off x="1676400" y="1752600"/>
            <a:ext cx="5334000" cy="3276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9696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82809" y="1828800"/>
            <a:ext cx="5257800" cy="3300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96965" name="Text Box 5"/>
          <p:cNvSpPr txBox="1">
            <a:spLocks noChangeArrowheads="1"/>
          </p:cNvSpPr>
          <p:nvPr/>
        </p:nvSpPr>
        <p:spPr bwMode="auto">
          <a:xfrm>
            <a:off x="1143000" y="5181600"/>
            <a:ext cx="6934200" cy="647700"/>
          </a:xfrm>
          <a:prstGeom prst="rect">
            <a:avLst/>
          </a:prstGeom>
          <a:noFill/>
          <a:ln w="63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Computer simulation of a roulette wheel – </a:t>
            </a:r>
            <a:r>
              <a:rPr lang="el-GR">
                <a:sym typeface="Symbol" pitchFamily="18" charset="2"/>
              </a:rPr>
              <a:t>θ</a:t>
            </a:r>
            <a:r>
              <a:rPr lang="en-US" b="1">
                <a:sym typeface="Symbol" pitchFamily="18" charset="2"/>
              </a:rPr>
              <a:t> = 5/38 = 0.1316</a:t>
            </a:r>
            <a:r>
              <a:rPr lang="en-US" b="1"/>
              <a:t/>
            </a:r>
            <a:br>
              <a:rPr lang="en-US" b="1"/>
            </a:br>
            <a:r>
              <a:rPr lang="en-US" b="1"/>
              <a:t>P = the proportion of times (2,4,6,8,10) occurred.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Application of the LLN</a:t>
            </a:r>
          </a:p>
        </p:txBody>
      </p:sp>
      <p:sp>
        <p:nvSpPr>
          <p:cNvPr id="299011" name="Rectangle 3"/>
          <p:cNvSpPr>
            <a:spLocks noGrp="1" noChangeArrowheads="1"/>
          </p:cNvSpPr>
          <p:nvPr>
            <p:ph idx="1"/>
          </p:nvPr>
        </p:nvSpPr>
        <p:spPr>
          <a:xfrm>
            <a:off x="304800" y="2057400"/>
            <a:ext cx="3810000" cy="3048000"/>
          </a:xfrm>
          <a:ln w="19050">
            <a:solidFill>
              <a:schemeClr val="tx1"/>
            </a:solidFill>
            <a:miter lim="800000"/>
            <a:headEnd/>
            <a:tailEnd/>
          </a:ln>
        </p:spPr>
        <p:txBody>
          <a:bodyPr/>
          <a:lstStyle/>
          <a:p>
            <a:pPr>
              <a:buFont typeface="Wingdings" pitchFamily="2" charset="2"/>
              <a:buNone/>
            </a:pPr>
            <a:r>
              <a:rPr lang="en-US" sz="2600"/>
              <a:t>   The casino business is nothing more than a huge application of the law of large numbers. The insurance business is close to this as well.</a:t>
            </a:r>
          </a:p>
        </p:txBody>
      </p:sp>
      <p:pic>
        <p:nvPicPr>
          <p:cNvPr id="299012" name="Picture 4" descr="casino"/>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5800" y="2033588"/>
            <a:ext cx="4038600" cy="3106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530225"/>
          </a:xfrm>
        </p:spPr>
        <p:txBody>
          <a:bodyPr/>
          <a:lstStyle/>
          <a:p>
            <a:r>
              <a:rPr lang="en-US" smtClean="0"/>
              <a:t>Insurance </a:t>
            </a:r>
            <a:r>
              <a:rPr lang="en-US" smtClean="0"/>
              <a:t>Industry </a:t>
            </a:r>
            <a:r>
              <a:rPr lang="en-US" dirty="0" smtClean="0"/>
              <a:t>and the LLN</a:t>
            </a:r>
            <a:endParaRPr lang="en-US" dirty="0"/>
          </a:p>
        </p:txBody>
      </p:sp>
      <p:sp>
        <p:nvSpPr>
          <p:cNvPr id="3" name="Content Placeholder 2"/>
          <p:cNvSpPr>
            <a:spLocks noGrp="1"/>
          </p:cNvSpPr>
          <p:nvPr>
            <p:ph idx="1"/>
          </p:nvPr>
        </p:nvSpPr>
        <p:spPr>
          <a:xfrm>
            <a:off x="533400" y="1524000"/>
            <a:ext cx="8229600" cy="4530725"/>
          </a:xfrm>
        </p:spPr>
        <p:txBody>
          <a:bodyPr/>
          <a:lstStyle/>
          <a:p>
            <a:r>
              <a:rPr lang="en-US" sz="2000" dirty="0" smtClean="0"/>
              <a:t>Insurance is a complicated business.</a:t>
            </a:r>
          </a:p>
          <a:p>
            <a:r>
              <a:rPr lang="en-US" sz="2000" dirty="0" smtClean="0"/>
              <a:t>One simple theorem drives the entire industry</a:t>
            </a:r>
          </a:p>
          <a:p>
            <a:pPr lvl="1"/>
            <a:r>
              <a:rPr lang="en-US" sz="1600" dirty="0" smtClean="0"/>
              <a:t>Insurance is sold to the N members of a ‘pool’ of purchasers, any one of which may experience the ‘adverse event’ being insured against.</a:t>
            </a:r>
          </a:p>
          <a:p>
            <a:pPr lvl="1"/>
            <a:r>
              <a:rPr lang="en-US" sz="1600" dirty="0" smtClean="0"/>
              <a:t>P = ‘premium’  =  the price of the insurance against the adverse event</a:t>
            </a:r>
          </a:p>
          <a:p>
            <a:pPr lvl="1"/>
            <a:r>
              <a:rPr lang="en-US" sz="1600" dirty="0" smtClean="0"/>
              <a:t>F = ‘payout’ = the amount that is paid if the adverse event occurs</a:t>
            </a:r>
          </a:p>
          <a:p>
            <a:pPr lvl="1"/>
            <a:r>
              <a:rPr lang="en-US" sz="1600" dirty="0" smtClean="0">
                <a:sym typeface="Symbol"/>
              </a:rPr>
              <a:t> = the probability that a member of the pool will experience the adverse event.</a:t>
            </a:r>
          </a:p>
          <a:p>
            <a:pPr lvl="1"/>
            <a:r>
              <a:rPr lang="en-US" sz="1600" dirty="0" smtClean="0">
                <a:sym typeface="Symbol"/>
              </a:rPr>
              <a:t>The expected profit to the insurance company is N[P -  F]</a:t>
            </a:r>
            <a:endParaRPr lang="en-US" sz="2000" dirty="0" smtClean="0">
              <a:sym typeface="Symbol"/>
            </a:endParaRPr>
          </a:p>
          <a:p>
            <a:pPr lvl="1"/>
            <a:r>
              <a:rPr lang="en-US" sz="1600" dirty="0" smtClean="0">
                <a:sym typeface="Symbol"/>
              </a:rPr>
              <a:t>Theory about  and P.  The company sets P based on .  If P is set too high, the company will make lots of money, but competition will drive rates down.  (Think Progressive advertisements.)  If P is set to low, the company loses money.</a:t>
            </a:r>
          </a:p>
          <a:p>
            <a:r>
              <a:rPr lang="en-US" sz="2000" dirty="0" smtClean="0">
                <a:sym typeface="Symbol"/>
              </a:rPr>
              <a:t>How does the company learn what  is?</a:t>
            </a:r>
          </a:p>
          <a:p>
            <a:r>
              <a:rPr lang="en-US" sz="2000" dirty="0" smtClean="0">
                <a:sym typeface="Symbol"/>
              </a:rPr>
              <a:t>What if  changes over time.  How does the company find out?</a:t>
            </a:r>
          </a:p>
          <a:p>
            <a:r>
              <a:rPr lang="en-US" sz="2000" dirty="0" smtClean="0">
                <a:sym typeface="Symbol"/>
              </a:rPr>
              <a:t>The Insurance company relies on (1) a large N and (2) the law of large numbers to answer these questions.</a:t>
            </a:r>
            <a:endParaRPr lang="en-US" sz="2000" dirty="0" smtClean="0"/>
          </a:p>
        </p:txBody>
      </p:sp>
    </p:spTree>
    <p:extLst>
      <p:ext uri="{BB962C8B-B14F-4D97-AF65-F5344CB8AC3E}">
        <p14:creationId xmlns="" xmlns:p14="http://schemas.microsoft.com/office/powerpoint/2010/main" val="421867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143000" y="457200"/>
            <a:ext cx="7391400" cy="1527175"/>
          </a:xfrm>
        </p:spPr>
        <p:txBody>
          <a:bodyPr/>
          <a:lstStyle/>
          <a:p>
            <a:r>
              <a:rPr lang="en-US" sz="3200"/>
              <a:t>Sample Means and </a:t>
            </a:r>
            <a:br>
              <a:rPr lang="en-US" sz="3200"/>
            </a:br>
            <a:r>
              <a:rPr lang="en-US" sz="3200"/>
              <a:t>the Central Limit Theorem</a:t>
            </a:r>
          </a:p>
        </p:txBody>
      </p:sp>
      <p:sp>
        <p:nvSpPr>
          <p:cNvPr id="174083" name="Rectangle 3"/>
          <p:cNvSpPr>
            <a:spLocks noGrp="1" noChangeArrowheads="1"/>
          </p:cNvSpPr>
          <p:nvPr>
            <p:ph idx="1"/>
          </p:nvPr>
        </p:nvSpPr>
        <p:spPr>
          <a:xfrm>
            <a:off x="1066800" y="2209800"/>
            <a:ext cx="7467600" cy="3886200"/>
          </a:xfrm>
        </p:spPr>
        <p:txBody>
          <a:bodyPr/>
          <a:lstStyle/>
          <a:p>
            <a:pPr>
              <a:lnSpc>
                <a:spcPct val="80000"/>
              </a:lnSpc>
            </a:pPr>
            <a:r>
              <a:rPr lang="en-US" sz="2000" dirty="0"/>
              <a:t>Statistical </a:t>
            </a:r>
            <a:r>
              <a:rPr lang="en-US" sz="2000" dirty="0" smtClean="0"/>
              <a:t>Inference: Drawing Conclusions from Data</a:t>
            </a:r>
            <a:endParaRPr lang="en-US" sz="2000" dirty="0"/>
          </a:p>
          <a:p>
            <a:pPr>
              <a:lnSpc>
                <a:spcPct val="80000"/>
              </a:lnSpc>
            </a:pPr>
            <a:r>
              <a:rPr lang="en-US" sz="2000" dirty="0"/>
              <a:t>Sampling</a:t>
            </a:r>
          </a:p>
          <a:p>
            <a:pPr lvl="1">
              <a:lnSpc>
                <a:spcPct val="80000"/>
              </a:lnSpc>
            </a:pPr>
            <a:r>
              <a:rPr lang="en-US" sz="2000" dirty="0"/>
              <a:t>Random sampling</a:t>
            </a:r>
          </a:p>
          <a:p>
            <a:pPr lvl="1">
              <a:lnSpc>
                <a:spcPct val="80000"/>
              </a:lnSpc>
            </a:pPr>
            <a:r>
              <a:rPr lang="en-US" sz="2000" dirty="0"/>
              <a:t>Biases in sampling</a:t>
            </a:r>
          </a:p>
          <a:p>
            <a:pPr lvl="1">
              <a:lnSpc>
                <a:spcPct val="80000"/>
              </a:lnSpc>
            </a:pPr>
            <a:r>
              <a:rPr lang="en-US" sz="2000" dirty="0"/>
              <a:t>Sampling from a particular distribution</a:t>
            </a:r>
          </a:p>
          <a:p>
            <a:pPr>
              <a:lnSpc>
                <a:spcPct val="80000"/>
              </a:lnSpc>
            </a:pPr>
            <a:r>
              <a:rPr lang="en-US" sz="2000" dirty="0"/>
              <a:t>Sample statistics</a:t>
            </a:r>
          </a:p>
          <a:p>
            <a:pPr>
              <a:lnSpc>
                <a:spcPct val="80000"/>
              </a:lnSpc>
            </a:pPr>
            <a:r>
              <a:rPr lang="en-US" sz="2000" dirty="0"/>
              <a:t>Sampling distributions</a:t>
            </a:r>
          </a:p>
          <a:p>
            <a:pPr lvl="1">
              <a:lnSpc>
                <a:spcPct val="80000"/>
              </a:lnSpc>
            </a:pPr>
            <a:r>
              <a:rPr lang="en-US" sz="2000" dirty="0"/>
              <a:t>Distribution of the mean</a:t>
            </a:r>
          </a:p>
          <a:p>
            <a:pPr lvl="1">
              <a:lnSpc>
                <a:spcPct val="80000"/>
              </a:lnSpc>
            </a:pPr>
            <a:r>
              <a:rPr lang="en-US" sz="2000" dirty="0"/>
              <a:t>More general results on sampling distributions</a:t>
            </a:r>
          </a:p>
          <a:p>
            <a:pPr>
              <a:lnSpc>
                <a:spcPct val="80000"/>
              </a:lnSpc>
            </a:pPr>
            <a:r>
              <a:rPr lang="en-US" sz="2000" dirty="0"/>
              <a:t>Results for sampling and sample statistics</a:t>
            </a:r>
          </a:p>
          <a:p>
            <a:pPr lvl="1">
              <a:lnSpc>
                <a:spcPct val="80000"/>
              </a:lnSpc>
            </a:pPr>
            <a:r>
              <a:rPr lang="en-US" sz="2000" dirty="0"/>
              <a:t>The Law of Large Numbers</a:t>
            </a:r>
          </a:p>
          <a:p>
            <a:pPr lvl="1">
              <a:lnSpc>
                <a:spcPct val="80000"/>
              </a:lnSpc>
            </a:pPr>
            <a:r>
              <a:rPr lang="en-US" sz="2000" dirty="0"/>
              <a:t>The Central Limit Theorem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Industry Woes</a:t>
            </a:r>
            <a:endParaRPr lang="en-US" dirty="0"/>
          </a:p>
        </p:txBody>
      </p:sp>
      <p:sp>
        <p:nvSpPr>
          <p:cNvPr id="3" name="Content Placeholder 2"/>
          <p:cNvSpPr>
            <a:spLocks noGrp="1"/>
          </p:cNvSpPr>
          <p:nvPr>
            <p:ph idx="1"/>
          </p:nvPr>
        </p:nvSpPr>
        <p:spPr/>
        <p:txBody>
          <a:bodyPr/>
          <a:lstStyle/>
          <a:p>
            <a:r>
              <a:rPr lang="en-US" sz="2400" b="1" dirty="0" smtClean="0">
                <a:solidFill>
                  <a:srgbClr val="FF0000"/>
                </a:solidFill>
              </a:rPr>
              <a:t>Adverse selection:  </a:t>
            </a:r>
            <a:r>
              <a:rPr lang="en-US" sz="2400" dirty="0" smtClean="0"/>
              <a:t>Price P is set for </a:t>
            </a:r>
            <a:r>
              <a:rPr lang="en-US" sz="2400" dirty="0" smtClean="0">
                <a:sym typeface="Symbol"/>
              </a:rPr>
              <a:t> which is an average over the population – people have very different s.  But, when the insurance is actually offered, only people with high  buy it.  (We need young healthy people to sign up for insurance.)</a:t>
            </a:r>
          </a:p>
          <a:p>
            <a:pPr marL="0" indent="0">
              <a:buNone/>
            </a:pPr>
            <a:endParaRPr lang="en-US" sz="2400" dirty="0" smtClean="0">
              <a:sym typeface="Symbol"/>
            </a:endParaRPr>
          </a:p>
          <a:p>
            <a:r>
              <a:rPr lang="en-US" sz="2400" b="1" dirty="0" smtClean="0">
                <a:solidFill>
                  <a:srgbClr val="FF0000"/>
                </a:solidFill>
                <a:sym typeface="Symbol"/>
              </a:rPr>
              <a:t>Moral hazard:  </a:t>
            </a:r>
            <a:r>
              <a:rPr lang="en-US" sz="2400" dirty="0" smtClean="0">
                <a:sym typeface="Symbol"/>
              </a:rPr>
              <a:t> is ‘endogenous.’  Behavior changes because individuals have insurance. (That is the huge problem with fee for service reimbursement. There is an incentive to overuse the system.) </a:t>
            </a:r>
            <a:endParaRPr lang="en-US" sz="2400" dirty="0"/>
          </a:p>
        </p:txBody>
      </p:sp>
    </p:spTree>
    <p:extLst>
      <p:ext uri="{BB962C8B-B14F-4D97-AF65-F5344CB8AC3E}">
        <p14:creationId xmlns="" xmlns:p14="http://schemas.microsoft.com/office/powerpoint/2010/main" val="335591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1447800"/>
            <a:ext cx="8229600" cy="530225"/>
          </a:xfrm>
        </p:spPr>
        <p:txBody>
          <a:bodyPr/>
          <a:lstStyle/>
          <a:p>
            <a:r>
              <a:rPr lang="en-US"/>
              <a:t>Implication of </a:t>
            </a:r>
            <a:br>
              <a:rPr lang="en-US"/>
            </a:br>
            <a:r>
              <a:rPr lang="en-US"/>
              <a:t>the Law of Large Numbers</a:t>
            </a:r>
          </a:p>
        </p:txBody>
      </p:sp>
      <p:sp>
        <p:nvSpPr>
          <p:cNvPr id="244739" name="Rectangle 3"/>
          <p:cNvSpPr>
            <a:spLocks noGrp="1" noChangeArrowheads="1"/>
          </p:cNvSpPr>
          <p:nvPr>
            <p:ph idx="1"/>
          </p:nvPr>
        </p:nvSpPr>
        <p:spPr>
          <a:xfrm>
            <a:off x="1143000" y="2209800"/>
            <a:ext cx="7010400" cy="3733800"/>
          </a:xfrm>
        </p:spPr>
        <p:txBody>
          <a:bodyPr/>
          <a:lstStyle/>
          <a:p>
            <a:pPr>
              <a:lnSpc>
                <a:spcPct val="90000"/>
              </a:lnSpc>
            </a:pPr>
            <a:r>
              <a:rPr lang="en-US" sz="2400"/>
              <a:t>If the sample is large enough, the difference between the sample mean and the true mean will be trivial.</a:t>
            </a:r>
          </a:p>
          <a:p>
            <a:pPr>
              <a:lnSpc>
                <a:spcPct val="90000"/>
              </a:lnSpc>
            </a:pPr>
            <a:endParaRPr lang="en-US" sz="2400"/>
          </a:p>
          <a:p>
            <a:pPr>
              <a:lnSpc>
                <a:spcPct val="90000"/>
              </a:lnSpc>
            </a:pPr>
            <a:r>
              <a:rPr lang="en-US" sz="2400"/>
              <a:t>This follows from the fact that the variance of the mean is </a:t>
            </a:r>
            <a:r>
              <a:rPr lang="el-GR" sz="2400">
                <a:cs typeface="Arial" charset="0"/>
              </a:rPr>
              <a:t>σ</a:t>
            </a:r>
            <a:r>
              <a:rPr lang="en-US" sz="2400" baseline="30000">
                <a:cs typeface="Arial" charset="0"/>
              </a:rPr>
              <a:t>2</a:t>
            </a:r>
            <a:r>
              <a:rPr lang="en-US" sz="2400">
                <a:cs typeface="Arial" charset="0"/>
              </a:rPr>
              <a:t>/N </a:t>
            </a:r>
            <a:r>
              <a:rPr lang="el-GR" sz="2400">
                <a:cs typeface="Arial" charset="0"/>
              </a:rPr>
              <a:t>→</a:t>
            </a:r>
            <a:r>
              <a:rPr lang="en-US" sz="2400">
                <a:cs typeface="Arial" charset="0"/>
              </a:rPr>
              <a:t> 0.</a:t>
            </a:r>
          </a:p>
          <a:p>
            <a:pPr>
              <a:lnSpc>
                <a:spcPct val="90000"/>
              </a:lnSpc>
            </a:pPr>
            <a:endParaRPr lang="en-US" sz="2400">
              <a:cs typeface="Arial" charset="0"/>
            </a:endParaRPr>
          </a:p>
          <a:p>
            <a:pPr>
              <a:lnSpc>
                <a:spcPct val="90000"/>
              </a:lnSpc>
            </a:pPr>
            <a:r>
              <a:rPr lang="en-US" sz="2400" b="1">
                <a:solidFill>
                  <a:srgbClr val="FF0000"/>
                </a:solidFill>
                <a:cs typeface="Arial" charset="0"/>
              </a:rPr>
              <a:t>An estimate of the population mean based on a large(er) sample is better than an estimate based on a small(er) one.</a:t>
            </a:r>
            <a:endParaRPr lang="el-GR" sz="2400" b="1">
              <a:solidFill>
                <a:srgbClr val="FF0000"/>
              </a:solidFill>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1371600"/>
            <a:ext cx="8229600" cy="530225"/>
          </a:xfrm>
        </p:spPr>
        <p:txBody>
          <a:bodyPr/>
          <a:lstStyle/>
          <a:p>
            <a:r>
              <a:rPr lang="en-US"/>
              <a:t>Implication of the LLN</a:t>
            </a:r>
          </a:p>
        </p:txBody>
      </p:sp>
      <p:sp>
        <p:nvSpPr>
          <p:cNvPr id="254979" name="Rectangle 3"/>
          <p:cNvSpPr>
            <a:spLocks noGrp="1" noChangeArrowheads="1"/>
          </p:cNvSpPr>
          <p:nvPr>
            <p:ph idx="1"/>
          </p:nvPr>
        </p:nvSpPr>
        <p:spPr>
          <a:xfrm>
            <a:off x="2819400" y="2286000"/>
            <a:ext cx="5867400" cy="3352800"/>
          </a:xfrm>
        </p:spPr>
        <p:txBody>
          <a:bodyPr/>
          <a:lstStyle/>
          <a:p>
            <a:r>
              <a:rPr lang="en-US" sz="2400"/>
              <a:t>Now, the problem of a “biased” sample:  As the sample size grows, a biased sample produces a better and better estimator of the wrong quantity.</a:t>
            </a:r>
          </a:p>
          <a:p>
            <a:r>
              <a:rPr lang="en-US" sz="2400"/>
              <a:t>Drawing a bigger sample does not make the bias go away.  That was the essential </a:t>
            </a:r>
            <a:r>
              <a:rPr lang="en-US" sz="2400" smtClean="0"/>
              <a:t>flaw </a:t>
            </a:r>
            <a:r>
              <a:rPr lang="en-US" sz="2400"/>
              <a:t>of the Literary Digest poll </a:t>
            </a:r>
            <a:r>
              <a:rPr lang="en-US" sz="2400" smtClean="0"/>
              <a:t>(text, p. 313) and </a:t>
            </a:r>
            <a:r>
              <a:rPr lang="en-US" sz="2400"/>
              <a:t>of the Hite Report.</a:t>
            </a: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4633" y="2286000"/>
            <a:ext cx="2162367" cy="3124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Text Box 6"/>
          <p:cNvSpPr txBox="1">
            <a:spLocks noChangeArrowheads="1"/>
          </p:cNvSpPr>
          <p:nvPr/>
        </p:nvSpPr>
        <p:spPr bwMode="auto">
          <a:xfrm>
            <a:off x="3200400" y="2209800"/>
            <a:ext cx="2133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a:solidFill>
                  <a:srgbClr val="FF0000"/>
                </a:solidFill>
              </a:rPr>
              <a:t>3000 !!!!!</a:t>
            </a: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3801" y="3942716"/>
            <a:ext cx="5372591" cy="204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7033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38850" y="914400"/>
            <a:ext cx="2933700" cy="4238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Line 5"/>
          <p:cNvSpPr>
            <a:spLocks noChangeShapeType="1"/>
          </p:cNvSpPr>
          <p:nvPr/>
        </p:nvSpPr>
        <p:spPr bwMode="auto">
          <a:xfrm>
            <a:off x="4030398" y="2891156"/>
            <a:ext cx="2133600" cy="1066800"/>
          </a:xfrm>
          <a:prstGeom prst="line">
            <a:avLst/>
          </a:prstGeom>
          <a:noFill/>
          <a:ln w="762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019800" y="5171182"/>
            <a:ext cx="20574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b="1" smtClean="0">
                <a:solidFill>
                  <a:srgbClr val="FF0000"/>
                </a:solidFill>
              </a:rPr>
              <a:t>Or is it 100,000?</a:t>
            </a:r>
            <a:endParaRPr lang="en-US" sz="3200" b="1">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09600" y="1447800"/>
            <a:ext cx="8229600" cy="530225"/>
          </a:xfrm>
        </p:spPr>
        <p:txBody>
          <a:bodyPr/>
          <a:lstStyle/>
          <a:p>
            <a:r>
              <a:rPr lang="en-US"/>
              <a:t>Central Limit Theorem</a:t>
            </a:r>
          </a:p>
        </p:txBody>
      </p:sp>
      <p:sp>
        <p:nvSpPr>
          <p:cNvPr id="208899" name="Rectangle 3"/>
          <p:cNvSpPr>
            <a:spLocks noGrp="1" noChangeArrowheads="1"/>
          </p:cNvSpPr>
          <p:nvPr>
            <p:ph idx="1"/>
          </p:nvPr>
        </p:nvSpPr>
        <p:spPr>
          <a:xfrm>
            <a:off x="1447800" y="2286000"/>
            <a:ext cx="7010400" cy="3352800"/>
          </a:xfrm>
        </p:spPr>
        <p:txBody>
          <a:bodyPr/>
          <a:lstStyle/>
          <a:p>
            <a:pPr>
              <a:buFont typeface="Wingdings" pitchFamily="2" charset="2"/>
              <a:buNone/>
            </a:pPr>
            <a:r>
              <a:rPr lang="en-US"/>
              <a:t>   Theorem (loosely):  Regardless of the underlying distribution of the sample observations, if the sample is sufficiently large (</a:t>
            </a:r>
            <a:r>
              <a:rPr lang="en-US" b="1">
                <a:solidFill>
                  <a:srgbClr val="FF0000"/>
                </a:solidFill>
              </a:rPr>
              <a:t>generally </a:t>
            </a:r>
            <a:r>
              <a:rPr lang="en-US" b="1" u="sng">
                <a:solidFill>
                  <a:srgbClr val="FF0000"/>
                </a:solidFill>
              </a:rPr>
              <a:t>&gt;</a:t>
            </a:r>
            <a:r>
              <a:rPr lang="en-US" b="1">
                <a:solidFill>
                  <a:srgbClr val="FF0000"/>
                </a:solidFill>
              </a:rPr>
              <a:t> 30</a:t>
            </a:r>
            <a:r>
              <a:rPr lang="en-US"/>
              <a:t>), the sample mean will be approximately normally distributed with mean </a:t>
            </a:r>
            <a:r>
              <a:rPr lang="el-GR">
                <a:cs typeface="Arial" charset="0"/>
              </a:rPr>
              <a:t>μ</a:t>
            </a:r>
            <a:r>
              <a:rPr lang="en-US">
                <a:cs typeface="Arial" charset="0"/>
              </a:rPr>
              <a:t> and standard deviation </a:t>
            </a:r>
            <a:r>
              <a:rPr lang="el-GR">
                <a:cs typeface="Arial" charset="0"/>
              </a:rPr>
              <a:t>σ</a:t>
            </a:r>
            <a:r>
              <a:rPr lang="en-US">
                <a:cs typeface="Arial" charset="0"/>
              </a:rPr>
              <a:t>/</a:t>
            </a:r>
            <a:r>
              <a:rPr lang="el-GR">
                <a:cs typeface="Arial" charset="0"/>
              </a:rPr>
              <a:t>√</a:t>
            </a:r>
            <a:r>
              <a:rPr lang="en-US">
                <a:cs typeface="Arial" charset="0"/>
              </a:rPr>
              <a:t>N.</a:t>
            </a:r>
            <a:endParaRPr lang="el-GR">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990600" y="1143000"/>
            <a:ext cx="7010400" cy="1527175"/>
          </a:xfrm>
        </p:spPr>
        <p:txBody>
          <a:bodyPr/>
          <a:lstStyle/>
          <a:p>
            <a:r>
              <a:rPr lang="en-US"/>
              <a:t>Implication of the Central </a:t>
            </a:r>
            <a:r>
              <a:rPr lang="en-US" smtClean="0"/>
              <a:t/>
            </a:r>
            <a:br>
              <a:rPr lang="en-US" smtClean="0"/>
            </a:br>
            <a:r>
              <a:rPr lang="en-US" smtClean="0"/>
              <a:t>Limit </a:t>
            </a:r>
            <a:r>
              <a:rPr lang="en-US"/>
              <a:t>Theorem</a:t>
            </a:r>
          </a:p>
        </p:txBody>
      </p:sp>
      <p:sp>
        <p:nvSpPr>
          <p:cNvPr id="245763" name="Rectangle 3"/>
          <p:cNvSpPr>
            <a:spLocks noGrp="1" noChangeArrowheads="1"/>
          </p:cNvSpPr>
          <p:nvPr>
            <p:ph idx="1"/>
          </p:nvPr>
        </p:nvSpPr>
        <p:spPr>
          <a:xfrm>
            <a:off x="1295400" y="3048000"/>
            <a:ext cx="7010400" cy="2590800"/>
          </a:xfrm>
        </p:spPr>
        <p:txBody>
          <a:bodyPr/>
          <a:lstStyle/>
          <a:p>
            <a:pPr>
              <a:lnSpc>
                <a:spcPct val="90000"/>
              </a:lnSpc>
              <a:buFont typeface="Wingdings" pitchFamily="2" charset="2"/>
              <a:buNone/>
            </a:pPr>
            <a:r>
              <a:rPr lang="en-US">
                <a:solidFill>
                  <a:srgbClr val="0000FF"/>
                </a:solidFill>
              </a:rPr>
              <a:t>Inferences about probabilities of events</a:t>
            </a:r>
          </a:p>
          <a:p>
            <a:pPr>
              <a:lnSpc>
                <a:spcPct val="90000"/>
              </a:lnSpc>
              <a:buFont typeface="Wingdings" pitchFamily="2" charset="2"/>
              <a:buNone/>
            </a:pPr>
            <a:r>
              <a:rPr lang="en-US">
                <a:solidFill>
                  <a:srgbClr val="0000FF"/>
                </a:solidFill>
              </a:rPr>
              <a:t>based on the sample mean can use </a:t>
            </a:r>
            <a:r>
              <a:rPr lang="en-US" smtClean="0">
                <a:solidFill>
                  <a:srgbClr val="0000FF"/>
                </a:solidFill>
              </a:rPr>
              <a:t>a</a:t>
            </a:r>
            <a:endParaRPr lang="en-US">
              <a:solidFill>
                <a:srgbClr val="0000FF"/>
              </a:solidFill>
            </a:endParaRPr>
          </a:p>
          <a:p>
            <a:pPr>
              <a:lnSpc>
                <a:spcPct val="90000"/>
              </a:lnSpc>
              <a:buFont typeface="Wingdings" pitchFamily="2" charset="2"/>
              <a:buNone/>
            </a:pPr>
            <a:r>
              <a:rPr lang="en-US">
                <a:solidFill>
                  <a:srgbClr val="0000FF"/>
                </a:solidFill>
              </a:rPr>
              <a:t>normal approximation even if the data</a:t>
            </a:r>
          </a:p>
          <a:p>
            <a:pPr>
              <a:lnSpc>
                <a:spcPct val="90000"/>
              </a:lnSpc>
              <a:buFont typeface="Wingdings" pitchFamily="2" charset="2"/>
              <a:buNone/>
            </a:pPr>
            <a:r>
              <a:rPr lang="en-US">
                <a:solidFill>
                  <a:srgbClr val="0000FF"/>
                </a:solidFill>
              </a:rPr>
              <a:t>themselves are not drawn from a normal</a:t>
            </a:r>
          </a:p>
          <a:p>
            <a:pPr>
              <a:lnSpc>
                <a:spcPct val="90000"/>
              </a:lnSpc>
              <a:buFont typeface="Wingdings" pitchFamily="2" charset="2"/>
              <a:buNone/>
            </a:pPr>
            <a:r>
              <a:rPr lang="en-US">
                <a:solidFill>
                  <a:srgbClr val="0000FF"/>
                </a:solidFill>
              </a:rPr>
              <a:t>population.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1219200"/>
            <a:ext cx="3200400" cy="1023938"/>
          </a:xfrm>
        </p:spPr>
        <p:txBody>
          <a:bodyPr/>
          <a:lstStyle/>
          <a:p>
            <a:r>
              <a:rPr lang="en-US"/>
              <a:t>Poisson</a:t>
            </a:r>
            <a:br>
              <a:rPr lang="en-US"/>
            </a:br>
            <a:r>
              <a:rPr lang="en-US"/>
              <a:t>Sample</a:t>
            </a:r>
          </a:p>
        </p:txBody>
      </p:sp>
      <p:sp>
        <p:nvSpPr>
          <p:cNvPr id="271364" name="Text Box 4"/>
          <p:cNvSpPr txBox="1">
            <a:spLocks noChangeArrowheads="1"/>
          </p:cNvSpPr>
          <p:nvPr/>
        </p:nvSpPr>
        <p:spPr bwMode="auto">
          <a:xfrm>
            <a:off x="3962400" y="974725"/>
            <a:ext cx="4648200" cy="176847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FF"/>
                </a:solidFill>
              </a:rPr>
              <a:t>797 794 817 813 817 793 762 719 804 811 </a:t>
            </a:r>
          </a:p>
          <a:p>
            <a:r>
              <a:rPr lang="en-US" b="1">
                <a:solidFill>
                  <a:srgbClr val="0000FF"/>
                </a:solidFill>
              </a:rPr>
              <a:t>837 804 790 796 807 801 805 811 835 787</a:t>
            </a:r>
          </a:p>
          <a:p>
            <a:r>
              <a:rPr lang="en-US" b="1">
                <a:solidFill>
                  <a:srgbClr val="0000FF"/>
                </a:solidFill>
              </a:rPr>
              <a:t>800 771 794 805 797 724 820 601 817 801</a:t>
            </a:r>
          </a:p>
          <a:p>
            <a:r>
              <a:rPr lang="en-US" b="1">
                <a:solidFill>
                  <a:srgbClr val="0000FF"/>
                </a:solidFill>
              </a:rPr>
              <a:t>798 797 788 802 792 779 803 807 789 787</a:t>
            </a:r>
          </a:p>
          <a:p>
            <a:r>
              <a:rPr lang="en-US" b="1">
                <a:solidFill>
                  <a:srgbClr val="0000FF"/>
                </a:solidFill>
              </a:rPr>
              <a:t>794 792 786 808 808 844 790 763 784 739</a:t>
            </a:r>
          </a:p>
          <a:p>
            <a:r>
              <a:rPr lang="en-US" b="1">
                <a:solidFill>
                  <a:srgbClr val="0000FF"/>
                </a:solidFill>
              </a:rPr>
              <a:t>805 817 804 807 800 785 796 789 842 829</a:t>
            </a:r>
          </a:p>
        </p:txBody>
      </p:sp>
      <p:sp>
        <p:nvSpPr>
          <p:cNvPr id="271365" name="Text Box 5"/>
          <p:cNvSpPr txBox="1">
            <a:spLocks noChangeArrowheads="1"/>
          </p:cNvSpPr>
          <p:nvPr/>
        </p:nvSpPr>
        <p:spPr bwMode="auto">
          <a:xfrm>
            <a:off x="304800" y="2797175"/>
            <a:ext cx="8534400" cy="3527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sample of 60 operators from text exercise 2.22 appears above.  Suppose it is claimed that the population that generated these data is Poisson with mean 800 (as assumed earlier).  How likely is it to have observed these data if the claim is true?</a:t>
            </a:r>
          </a:p>
          <a:p>
            <a:pPr>
              <a:spcBef>
                <a:spcPct val="50000"/>
              </a:spcBef>
            </a:pPr>
            <a:r>
              <a:rPr lang="en-US"/>
              <a:t>The sample mean is 793.23.  The </a:t>
            </a:r>
            <a:r>
              <a:rPr lang="en-US" b="1" u="sng">
                <a:solidFill>
                  <a:srgbClr val="0000FF"/>
                </a:solidFill>
              </a:rPr>
              <a:t>assumed</a:t>
            </a:r>
            <a:r>
              <a:rPr lang="en-US">
                <a:solidFill>
                  <a:schemeClr val="tx2"/>
                </a:solidFill>
              </a:rPr>
              <a:t> </a:t>
            </a:r>
            <a:r>
              <a:rPr lang="en-US"/>
              <a:t>population standard error of the mean, as we saw earlier, is sqr(800/60) = 3.65. If the mean really were 800 (and the standard deviation were 28.28), then the probability of observing a sample mean this low would be</a:t>
            </a:r>
          </a:p>
          <a:p>
            <a:pPr>
              <a:spcBef>
                <a:spcPct val="50000"/>
              </a:spcBef>
            </a:pPr>
            <a:r>
              <a:rPr lang="en-US"/>
              <a:t>                       P[z </a:t>
            </a:r>
            <a:r>
              <a:rPr lang="en-US" u="sng"/>
              <a:t>&lt;</a:t>
            </a:r>
            <a:r>
              <a:rPr lang="en-US"/>
              <a:t> (793.23 – 800)/3.65] = P[z </a:t>
            </a:r>
            <a:r>
              <a:rPr lang="en-US" u="sng"/>
              <a:t>&lt;</a:t>
            </a:r>
            <a:r>
              <a:rPr lang="en-US"/>
              <a:t> -1.855] = .0317981.  </a:t>
            </a:r>
          </a:p>
          <a:p>
            <a:pPr>
              <a:spcBef>
                <a:spcPct val="50000"/>
              </a:spcBef>
            </a:pPr>
            <a:r>
              <a:rPr lang="en-US"/>
              <a:t>This is fairly small.  (Less than the usual 5% considered reasonable.)  This might cast some doubt on the </a:t>
            </a:r>
            <a:r>
              <a:rPr lang="en-US" smtClean="0"/>
              <a:t>claim that the true mean is still 800.</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33400"/>
            <a:ext cx="8229600" cy="1139825"/>
          </a:xfrm>
        </p:spPr>
        <p:txBody>
          <a:bodyPr/>
          <a:lstStyle/>
          <a:p>
            <a:r>
              <a:rPr lang="en-US"/>
              <a:t>Applying the CLT</a:t>
            </a:r>
          </a:p>
        </p:txBody>
      </p:sp>
      <p:graphicFrame>
        <p:nvGraphicFramePr>
          <p:cNvPr id="269318" name="Object 6"/>
          <p:cNvGraphicFramePr>
            <a:graphicFrameLocks noChangeAspect="1"/>
          </p:cNvGraphicFramePr>
          <p:nvPr>
            <p:extLst>
              <p:ext uri="{D42A27DB-BD31-4B8C-83A1-F6EECF244321}">
                <p14:modId xmlns="" xmlns:p14="http://schemas.microsoft.com/office/powerpoint/2010/main" val="2110508916"/>
              </p:ext>
            </p:extLst>
          </p:nvPr>
        </p:nvGraphicFramePr>
        <p:xfrm>
          <a:off x="609600" y="2057400"/>
          <a:ext cx="7924800" cy="3803650"/>
        </p:xfrm>
        <a:graphic>
          <a:graphicData uri="http://schemas.openxmlformats.org/presentationml/2006/ole">
            <p:oleObj spid="_x0000_s269345" name="Equation" r:id="rId4" imgW="4444920" imgH="213336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524000" y="685800"/>
            <a:ext cx="7010400" cy="1527175"/>
          </a:xfrm>
        </p:spPr>
        <p:txBody>
          <a:bodyPr/>
          <a:lstStyle/>
          <a:p>
            <a:r>
              <a:rPr lang="en-US"/>
              <a:t>Overriding Principle in </a:t>
            </a:r>
            <a:r>
              <a:rPr lang="en-US" smtClean="0"/>
              <a:t/>
            </a:r>
            <a:br>
              <a:rPr lang="en-US" smtClean="0"/>
            </a:br>
            <a:r>
              <a:rPr lang="en-US" smtClean="0"/>
              <a:t>Statistical </a:t>
            </a:r>
            <a:r>
              <a:rPr lang="en-US"/>
              <a:t>Inference</a:t>
            </a:r>
          </a:p>
        </p:txBody>
      </p:sp>
      <p:sp>
        <p:nvSpPr>
          <p:cNvPr id="276483" name="Rectangle 3"/>
          <p:cNvSpPr>
            <a:spLocks noGrp="1" noChangeArrowheads="1"/>
          </p:cNvSpPr>
          <p:nvPr>
            <p:ph idx="1"/>
          </p:nvPr>
        </p:nvSpPr>
        <p:spPr>
          <a:xfrm>
            <a:off x="1524000" y="2438400"/>
            <a:ext cx="7010400" cy="3124200"/>
          </a:xfrm>
        </p:spPr>
        <p:txBody>
          <a:bodyPr/>
          <a:lstStyle/>
          <a:p>
            <a:pPr marL="0" indent="0">
              <a:buNone/>
            </a:pPr>
            <a:r>
              <a:rPr lang="en-US"/>
              <a:t>(</a:t>
            </a:r>
            <a:r>
              <a:rPr lang="en-US">
                <a:solidFill>
                  <a:srgbClr val="FF0000"/>
                </a:solidFill>
              </a:rPr>
              <a:t>Remember</a:t>
            </a:r>
            <a:r>
              <a:rPr lang="en-US"/>
              <a:t>) Characteristics of a random sample will mimic (resemble) those of the population</a:t>
            </a:r>
          </a:p>
          <a:p>
            <a:pPr lvl="1"/>
            <a:r>
              <a:rPr lang="en-US" smtClean="0"/>
              <a:t>Histogram</a:t>
            </a:r>
          </a:p>
          <a:p>
            <a:pPr lvl="1"/>
            <a:r>
              <a:rPr lang="en-US" smtClean="0"/>
              <a:t>Mean and standard deviation</a:t>
            </a:r>
            <a:endParaRPr lang="en-US"/>
          </a:p>
          <a:p>
            <a:pPr lvl="1"/>
            <a:r>
              <a:rPr lang="en-US"/>
              <a:t>The distribution of the observations.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524000" y="685800"/>
            <a:ext cx="7010400" cy="1527175"/>
          </a:xfrm>
        </p:spPr>
        <p:txBody>
          <a:bodyPr/>
          <a:lstStyle/>
          <a:p>
            <a:r>
              <a:rPr lang="en-US" smtClean="0"/>
              <a:t>Using the Overall Result </a:t>
            </a:r>
            <a:br>
              <a:rPr lang="en-US" smtClean="0"/>
            </a:br>
            <a:r>
              <a:rPr lang="en-US" smtClean="0"/>
              <a:t>in This Session</a:t>
            </a:r>
            <a:endParaRPr lang="en-US"/>
          </a:p>
        </p:txBody>
      </p:sp>
      <p:sp>
        <p:nvSpPr>
          <p:cNvPr id="276483" name="Rectangle 3"/>
          <p:cNvSpPr>
            <a:spLocks noGrp="1" noChangeArrowheads="1"/>
          </p:cNvSpPr>
          <p:nvPr>
            <p:ph idx="1"/>
          </p:nvPr>
        </p:nvSpPr>
        <p:spPr>
          <a:xfrm>
            <a:off x="1524000" y="2438400"/>
            <a:ext cx="7010400" cy="3124200"/>
          </a:xfrm>
        </p:spPr>
        <p:txBody>
          <a:bodyPr/>
          <a:lstStyle/>
          <a:p>
            <a:pPr marL="0" indent="0">
              <a:buNone/>
            </a:pPr>
            <a:r>
              <a:rPr lang="en-US" smtClean="0"/>
              <a:t>A sample mean of the response times in 911 calls is computed from N events.  </a:t>
            </a:r>
          </a:p>
          <a:p>
            <a:pPr marL="0" indent="0">
              <a:buNone/>
            </a:pPr>
            <a:r>
              <a:rPr lang="en-US" smtClean="0">
                <a:sym typeface="Symbol"/>
              </a:rPr>
              <a:t>  </a:t>
            </a:r>
            <a:r>
              <a:rPr lang="en-US" smtClean="0"/>
              <a:t>How reliable is this estimate of the true</a:t>
            </a:r>
            <a:br>
              <a:rPr lang="en-US" smtClean="0"/>
            </a:br>
            <a:r>
              <a:rPr lang="en-US" smtClean="0"/>
              <a:t>        average response time?</a:t>
            </a:r>
          </a:p>
          <a:p>
            <a:pPr marL="0" indent="0">
              <a:buNone/>
            </a:pPr>
            <a:r>
              <a:rPr lang="en-US">
                <a:sym typeface="Symbol"/>
              </a:rPr>
              <a:t> </a:t>
            </a:r>
            <a:r>
              <a:rPr lang="en-US" smtClean="0">
                <a:sym typeface="Symbol"/>
              </a:rPr>
              <a:t> </a:t>
            </a:r>
            <a:r>
              <a:rPr lang="en-US" smtClean="0"/>
              <a:t>How can this reliability be measured?</a:t>
            </a:r>
          </a:p>
        </p:txBody>
      </p:sp>
    </p:spTree>
    <p:extLst>
      <p:ext uri="{BB962C8B-B14F-4D97-AF65-F5344CB8AC3E}">
        <p14:creationId xmlns="" xmlns:p14="http://schemas.microsoft.com/office/powerpoint/2010/main" val="4083861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95400" y="914401"/>
            <a:ext cx="7010400" cy="609600"/>
          </a:xfrm>
        </p:spPr>
        <p:txBody>
          <a:bodyPr/>
          <a:lstStyle/>
          <a:p>
            <a:r>
              <a:rPr lang="en-US"/>
              <a:t>Overriding Principles </a:t>
            </a:r>
            <a:r>
              <a:rPr lang="en-US" smtClean="0"/>
              <a:t/>
            </a:r>
            <a:br>
              <a:rPr lang="en-US" smtClean="0"/>
            </a:br>
            <a:r>
              <a:rPr lang="en-US" smtClean="0"/>
              <a:t>in </a:t>
            </a:r>
            <a:r>
              <a:rPr lang="en-US"/>
              <a:t>Statistical Inference</a:t>
            </a:r>
          </a:p>
        </p:txBody>
      </p:sp>
      <p:sp>
        <p:nvSpPr>
          <p:cNvPr id="218115" name="Rectangle 3"/>
          <p:cNvSpPr>
            <a:spLocks noGrp="1" noChangeArrowheads="1"/>
          </p:cNvSpPr>
          <p:nvPr>
            <p:ph idx="1"/>
          </p:nvPr>
        </p:nvSpPr>
        <p:spPr>
          <a:xfrm>
            <a:off x="1371600" y="1905000"/>
            <a:ext cx="7010400" cy="3124200"/>
          </a:xfrm>
        </p:spPr>
        <p:txBody>
          <a:bodyPr/>
          <a:lstStyle/>
          <a:p>
            <a:r>
              <a:rPr lang="en-US" sz="2600"/>
              <a:t>Characteristics of a </a:t>
            </a:r>
            <a:r>
              <a:rPr lang="en-US" sz="2600" i="1" u="sng"/>
              <a:t>random</a:t>
            </a:r>
            <a:r>
              <a:rPr lang="en-US" sz="2600"/>
              <a:t> sample will mimic (resemble) those of the population</a:t>
            </a:r>
          </a:p>
          <a:p>
            <a:pPr lvl="1"/>
            <a:r>
              <a:rPr lang="en-US" sz="2400"/>
              <a:t>Mean, Median, etc.</a:t>
            </a:r>
          </a:p>
          <a:p>
            <a:pPr lvl="1"/>
            <a:r>
              <a:rPr lang="en-US" sz="2400"/>
              <a:t>Histogram</a:t>
            </a:r>
          </a:p>
          <a:p>
            <a:r>
              <a:rPr lang="en-US" sz="2600"/>
              <a:t>The sample is not a perfect picture of the population.</a:t>
            </a:r>
          </a:p>
          <a:p>
            <a:r>
              <a:rPr lang="en-US" sz="2600"/>
              <a:t>It gets better as the sample gets larger</a:t>
            </a:r>
            <a:r>
              <a:rPr lang="en-US" sz="2600" smtClean="0"/>
              <a:t>.  (We will develop what we mean by ‘better.’)</a:t>
            </a:r>
            <a:endParaRPr lang="en-US" sz="2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8229600" cy="530225"/>
          </a:xfrm>
        </p:spPr>
        <p:txBody>
          <a:bodyPr/>
          <a:lstStyle/>
          <a:p>
            <a:r>
              <a:rPr lang="en-US" dirty="0" smtClean="0"/>
              <a:t>Question on Midterm: 10 Points</a:t>
            </a:r>
            <a:endParaRPr lang="en-US" dirty="0"/>
          </a:p>
        </p:txBody>
      </p:sp>
      <p:sp>
        <p:nvSpPr>
          <p:cNvPr id="3" name="Content Placeholder 2"/>
          <p:cNvSpPr>
            <a:spLocks noGrp="1"/>
          </p:cNvSpPr>
          <p:nvPr>
            <p:ph idx="1"/>
          </p:nvPr>
        </p:nvSpPr>
        <p:spPr>
          <a:xfrm>
            <a:off x="533400" y="2133600"/>
            <a:ext cx="8229600" cy="3616325"/>
          </a:xfrm>
        </p:spPr>
        <p:txBody>
          <a:bodyPr/>
          <a:lstStyle/>
          <a:p>
            <a:pPr>
              <a:buNone/>
            </a:pPr>
            <a:r>
              <a:rPr lang="en-US" i="1" dirty="0" smtClean="0"/>
              <a:t>   The</a:t>
            </a:r>
            <a:r>
              <a:rPr lang="en-US" dirty="0" smtClean="0"/>
              <a:t> central principle of classical statistics (what we are studying in this course), is that the characteristics of a random sample resemble the characteristics of the population from which the sample is drawn.  Explain this principle in a single, short, carefully worded paragraph. (Not more than 55 words. This question has exactly fifty five words.)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1371600"/>
            <a:ext cx="8229600" cy="530225"/>
          </a:xfrm>
        </p:spPr>
        <p:txBody>
          <a:bodyPr/>
          <a:lstStyle/>
          <a:p>
            <a:r>
              <a:rPr lang="en-US"/>
              <a:t>Summary</a:t>
            </a:r>
          </a:p>
        </p:txBody>
      </p:sp>
      <p:sp>
        <p:nvSpPr>
          <p:cNvPr id="197635" name="Rectangle 3"/>
          <p:cNvSpPr>
            <a:spLocks noGrp="1" noChangeArrowheads="1"/>
          </p:cNvSpPr>
          <p:nvPr>
            <p:ph idx="1"/>
          </p:nvPr>
        </p:nvSpPr>
        <p:spPr>
          <a:xfrm>
            <a:off x="2057400" y="2514600"/>
            <a:ext cx="4419600" cy="2778125"/>
          </a:xfrm>
        </p:spPr>
        <p:txBody>
          <a:bodyPr/>
          <a:lstStyle/>
          <a:p>
            <a:r>
              <a:rPr lang="en-US" dirty="0"/>
              <a:t>Random Sampling</a:t>
            </a:r>
          </a:p>
          <a:p>
            <a:r>
              <a:rPr lang="en-US" dirty="0"/>
              <a:t>Statistics</a:t>
            </a:r>
          </a:p>
          <a:p>
            <a:r>
              <a:rPr lang="en-US" dirty="0"/>
              <a:t>Sampling Distributions</a:t>
            </a:r>
          </a:p>
          <a:p>
            <a:r>
              <a:rPr lang="en-US" dirty="0"/>
              <a:t>Law of Large Numbers</a:t>
            </a:r>
          </a:p>
          <a:p>
            <a:r>
              <a:rPr lang="en-US" dirty="0"/>
              <a:t>Central Limit Theorem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3276600"/>
            <a:ext cx="8229600" cy="530225"/>
          </a:xfrm>
        </p:spPr>
        <p:txBody>
          <a:bodyPr/>
          <a:lstStyle/>
          <a:p>
            <a:r>
              <a:rPr lang="en-US" dirty="0"/>
              <a:t>Random Sampling</a:t>
            </a:r>
          </a:p>
        </p:txBody>
      </p:sp>
      <p:sp>
        <p:nvSpPr>
          <p:cNvPr id="199683" name="Rectangle 3"/>
          <p:cNvSpPr>
            <a:spLocks noGrp="1" noChangeArrowheads="1"/>
          </p:cNvSpPr>
          <p:nvPr>
            <p:ph idx="1"/>
          </p:nvPr>
        </p:nvSpPr>
        <p:spPr>
          <a:xfrm>
            <a:off x="1028700" y="3886200"/>
            <a:ext cx="7239000" cy="1828800"/>
          </a:xfrm>
        </p:spPr>
        <p:txBody>
          <a:bodyPr/>
          <a:lstStyle/>
          <a:p>
            <a:pPr marL="0" indent="0">
              <a:buNone/>
            </a:pPr>
            <a:r>
              <a:rPr lang="en-US" dirty="0" smtClean="0"/>
              <a:t>    What </a:t>
            </a:r>
            <a:r>
              <a:rPr lang="en-US" dirty="0"/>
              <a:t>makes a sample a random sample?</a:t>
            </a:r>
          </a:p>
          <a:p>
            <a:pPr lvl="1"/>
            <a:r>
              <a:rPr lang="en-US" dirty="0"/>
              <a:t>Independent observations</a:t>
            </a:r>
          </a:p>
          <a:p>
            <a:pPr lvl="1"/>
            <a:r>
              <a:rPr lang="en-US" dirty="0"/>
              <a:t>Same underlying process generates each observation made</a:t>
            </a:r>
          </a:p>
        </p:txBody>
      </p:sp>
      <p:sp>
        <p:nvSpPr>
          <p:cNvPr id="4" name="Rectangle 2"/>
          <p:cNvSpPr txBox="1">
            <a:spLocks noChangeArrowheads="1"/>
          </p:cNvSpPr>
          <p:nvPr/>
        </p:nvSpPr>
        <p:spPr bwMode="auto">
          <a:xfrm>
            <a:off x="228600" y="1371600"/>
            <a:ext cx="8229600" cy="530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200" b="1">
                <a:solidFill>
                  <a:srgbClr val="003399"/>
                </a:solidFill>
                <a:latin typeface="Arial" pitchFamily="34" charset="0"/>
                <a:ea typeface="+mj-ea"/>
                <a:cs typeface="Arial" pitchFamily="34" charset="0"/>
              </a:defRPr>
            </a:lvl1pPr>
            <a:lvl2pPr algn="l" rtl="0" fontAlgn="base">
              <a:spcBef>
                <a:spcPct val="0"/>
              </a:spcBef>
              <a:spcAft>
                <a:spcPct val="0"/>
              </a:spcAft>
              <a:defRPr sz="4400">
                <a:solidFill>
                  <a:schemeClr val="tx2"/>
                </a:solidFill>
                <a:latin typeface="Arial" charset="0"/>
                <a:cs typeface="Arial" charset="0"/>
              </a:defRPr>
            </a:lvl2pPr>
            <a:lvl3pPr algn="l" rtl="0" fontAlgn="base">
              <a:spcBef>
                <a:spcPct val="0"/>
              </a:spcBef>
              <a:spcAft>
                <a:spcPct val="0"/>
              </a:spcAft>
              <a:defRPr sz="4400">
                <a:solidFill>
                  <a:schemeClr val="tx2"/>
                </a:solidFill>
                <a:latin typeface="Arial" charset="0"/>
                <a:cs typeface="Arial" charset="0"/>
              </a:defRPr>
            </a:lvl3pPr>
            <a:lvl4pPr algn="l" rtl="0" fontAlgn="base">
              <a:spcBef>
                <a:spcPct val="0"/>
              </a:spcBef>
              <a:spcAft>
                <a:spcPct val="0"/>
              </a:spcAft>
              <a:defRPr sz="4400">
                <a:solidFill>
                  <a:schemeClr val="tx2"/>
                </a:solidFill>
                <a:latin typeface="Arial" charset="0"/>
                <a:cs typeface="Arial" charset="0"/>
              </a:defRPr>
            </a:lvl4pPr>
            <a:lvl5pPr algn="l" rtl="0" fontAlgn="base">
              <a:spcBef>
                <a:spcPct val="0"/>
              </a:spcBef>
              <a:spcAft>
                <a:spcPct val="0"/>
              </a:spcAft>
              <a:defRPr sz="4400">
                <a:solidFill>
                  <a:schemeClr val="tx2"/>
                </a:solidFill>
                <a:latin typeface="Arial" charset="0"/>
                <a:cs typeface="Arial" charset="0"/>
              </a:defRPr>
            </a:lvl5pPr>
            <a:lvl6pPr marL="457200" algn="l" rtl="0" fontAlgn="base">
              <a:spcBef>
                <a:spcPct val="0"/>
              </a:spcBef>
              <a:spcAft>
                <a:spcPct val="0"/>
              </a:spcAft>
              <a:defRPr sz="4400">
                <a:solidFill>
                  <a:schemeClr val="tx2"/>
                </a:solidFill>
                <a:latin typeface="Arial" charset="0"/>
                <a:cs typeface="Arial" charset="0"/>
              </a:defRPr>
            </a:lvl6pPr>
            <a:lvl7pPr marL="914400" algn="l" rtl="0" fontAlgn="base">
              <a:spcBef>
                <a:spcPct val="0"/>
              </a:spcBef>
              <a:spcAft>
                <a:spcPct val="0"/>
              </a:spcAft>
              <a:defRPr sz="4400">
                <a:solidFill>
                  <a:schemeClr val="tx2"/>
                </a:solidFill>
                <a:latin typeface="Arial" charset="0"/>
                <a:cs typeface="Arial" charset="0"/>
              </a:defRPr>
            </a:lvl7pPr>
            <a:lvl8pPr marL="1371600" algn="l" rtl="0" fontAlgn="base">
              <a:spcBef>
                <a:spcPct val="0"/>
              </a:spcBef>
              <a:spcAft>
                <a:spcPct val="0"/>
              </a:spcAft>
              <a:defRPr sz="4400">
                <a:solidFill>
                  <a:schemeClr val="tx2"/>
                </a:solidFill>
                <a:latin typeface="Arial" charset="0"/>
                <a:cs typeface="Arial" charset="0"/>
              </a:defRPr>
            </a:lvl8pPr>
            <a:lvl9pPr marL="1828800" algn="l" rtl="0" fontAlgn="base">
              <a:spcBef>
                <a:spcPct val="0"/>
              </a:spcBef>
              <a:spcAft>
                <a:spcPct val="0"/>
              </a:spcAft>
              <a:defRPr sz="4400">
                <a:solidFill>
                  <a:schemeClr val="tx2"/>
                </a:solidFill>
                <a:latin typeface="Arial" charset="0"/>
                <a:cs typeface="Arial" charset="0"/>
              </a:defRPr>
            </a:lvl9pPr>
          </a:lstStyle>
          <a:p>
            <a:pPr eaLnBrk="1" hangingPunct="1"/>
            <a:r>
              <a:rPr lang="en-US" kern="0" dirty="0" smtClean="0"/>
              <a:t>Population</a:t>
            </a:r>
            <a:endParaRPr lang="en-US" kern="0" dirty="0"/>
          </a:p>
        </p:txBody>
      </p:sp>
      <p:sp>
        <p:nvSpPr>
          <p:cNvPr id="5" name="Rectangle 3"/>
          <p:cNvSpPr txBox="1">
            <a:spLocks noChangeArrowheads="1"/>
          </p:cNvSpPr>
          <p:nvPr/>
        </p:nvSpPr>
        <p:spPr bwMode="auto">
          <a:xfrm>
            <a:off x="1447800" y="2088243"/>
            <a:ext cx="6096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Arial" pitchFamily="34" charset="0"/>
                <a:cs typeface="Arial" pitchFamily="34" charset="0"/>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Arial" pitchFamily="34" charset="0"/>
                <a:cs typeface="Arial" pitchFamily="34" charset="0"/>
              </a:defRPr>
            </a:lvl3pPr>
            <a:lvl4pPr marL="1600200" indent="-228600" algn="l" rtl="0" fontAlgn="base">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4pPr>
            <a:lvl5pPr marL="20574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9pPr>
          </a:lstStyle>
          <a:p>
            <a:pPr marL="0" indent="0" eaLnBrk="1" hangingPunct="1">
              <a:buFont typeface="Wingdings" pitchFamily="2" charset="2"/>
              <a:buNone/>
            </a:pPr>
            <a:r>
              <a:rPr lang="en-US" kern="0" dirty="0" smtClean="0"/>
              <a:t>The set of all possible observations that could be drawn in a sample</a:t>
            </a:r>
            <a:endParaRPr lang="en-US" kern="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0" name="Picture 2"/>
          <p:cNvPicPr>
            <a:picLocks noChangeAspect="1" noChangeArrowheads="1"/>
          </p:cNvPicPr>
          <p:nvPr/>
        </p:nvPicPr>
        <p:blipFill>
          <a:blip r:embed="rId2"/>
          <a:srcRect/>
          <a:stretch>
            <a:fillRect/>
          </a:stretch>
        </p:blipFill>
        <p:spPr bwMode="auto">
          <a:xfrm>
            <a:off x="528463" y="1779814"/>
            <a:ext cx="8615537" cy="4648200"/>
          </a:xfrm>
          <a:prstGeom prst="rect">
            <a:avLst/>
          </a:prstGeom>
          <a:noFill/>
          <a:ln w="9525">
            <a:noFill/>
            <a:miter lim="800000"/>
            <a:headEnd/>
            <a:tailEnd/>
          </a:ln>
          <a:effectLst/>
        </p:spPr>
      </p:pic>
      <p:sp>
        <p:nvSpPr>
          <p:cNvPr id="2" name="TextBox 1"/>
          <p:cNvSpPr txBox="1"/>
          <p:nvPr/>
        </p:nvSpPr>
        <p:spPr>
          <a:xfrm>
            <a:off x="1691746" y="1103086"/>
            <a:ext cx="6461654" cy="369332"/>
          </a:xfrm>
          <a:prstGeom prst="rect">
            <a:avLst/>
          </a:prstGeom>
          <a:noFill/>
        </p:spPr>
        <p:txBody>
          <a:bodyPr wrap="square" rtlCol="0">
            <a:spAutoFit/>
          </a:bodyPr>
          <a:lstStyle/>
          <a:p>
            <a:r>
              <a:rPr lang="en-US" b="1" dirty="0" smtClean="0">
                <a:solidFill>
                  <a:srgbClr val="0000FF"/>
                </a:solidFill>
              </a:rPr>
              <a:t>“Representative Opinion Polling” and Random Sampling</a:t>
            </a:r>
            <a:endParaRPr lang="en-US" b="1" dirty="0">
              <a:solidFill>
                <a:srgbClr val="0000FF"/>
              </a:solidFill>
            </a:endParaRPr>
          </a:p>
        </p:txBody>
      </p:sp>
      <p:sp>
        <p:nvSpPr>
          <p:cNvPr id="4" name="Rectangle 3"/>
          <p:cNvSpPr/>
          <p:nvPr/>
        </p:nvSpPr>
        <p:spPr bwMode="auto">
          <a:xfrm>
            <a:off x="533400" y="3200400"/>
            <a:ext cx="8305800" cy="1905000"/>
          </a:xfrm>
          <a:prstGeom prst="rect">
            <a:avLst/>
          </a:prstGeom>
          <a:solidFill>
            <a:srgbClr val="99CC00">
              <a:alpha val="2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41604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4" name="Picture 2"/>
          <p:cNvPicPr>
            <a:picLocks noChangeAspect="1" noChangeArrowheads="1"/>
          </p:cNvPicPr>
          <p:nvPr/>
        </p:nvPicPr>
        <p:blipFill>
          <a:blip r:embed="rId2"/>
          <a:srcRect/>
          <a:stretch>
            <a:fillRect/>
          </a:stretch>
        </p:blipFill>
        <p:spPr bwMode="auto">
          <a:xfrm>
            <a:off x="381000" y="2209800"/>
            <a:ext cx="8665669" cy="2971800"/>
          </a:xfrm>
          <a:prstGeom prst="rect">
            <a:avLst/>
          </a:prstGeom>
          <a:noFill/>
          <a:ln w="9525">
            <a:noFill/>
            <a:miter lim="800000"/>
            <a:headEnd/>
            <a:tailEnd/>
          </a:ln>
          <a:effectLst/>
        </p:spPr>
      </p:pic>
      <p:sp>
        <p:nvSpPr>
          <p:cNvPr id="2" name="TextBox 1"/>
          <p:cNvSpPr txBox="1"/>
          <p:nvPr/>
        </p:nvSpPr>
        <p:spPr>
          <a:xfrm>
            <a:off x="1894434" y="1248229"/>
            <a:ext cx="5638800" cy="369332"/>
          </a:xfrm>
          <a:prstGeom prst="rect">
            <a:avLst/>
          </a:prstGeom>
          <a:noFill/>
        </p:spPr>
        <p:txBody>
          <a:bodyPr wrap="square" rtlCol="0">
            <a:spAutoFit/>
          </a:bodyPr>
          <a:lstStyle/>
          <a:p>
            <a:r>
              <a:rPr lang="en-US" dirty="0" smtClean="0"/>
              <a:t>Selection on Observables Using Propensity Scores</a:t>
            </a:r>
            <a:endParaRPr lang="en-US" dirty="0"/>
          </a:p>
        </p:txBody>
      </p:sp>
      <p:sp>
        <p:nvSpPr>
          <p:cNvPr id="4" name="TextBox 3"/>
          <p:cNvSpPr txBox="1"/>
          <p:nvPr/>
        </p:nvSpPr>
        <p:spPr>
          <a:xfrm>
            <a:off x="1447800" y="5498068"/>
            <a:ext cx="6553200" cy="369332"/>
          </a:xfrm>
          <a:prstGeom prst="rect">
            <a:avLst/>
          </a:prstGeom>
          <a:noFill/>
        </p:spPr>
        <p:txBody>
          <a:bodyPr wrap="square" rtlCol="0">
            <a:spAutoFit/>
          </a:bodyPr>
          <a:lstStyle/>
          <a:p>
            <a:r>
              <a:rPr lang="en-US" b="1" dirty="0" smtClean="0">
                <a:solidFill>
                  <a:srgbClr val="FF0000"/>
                </a:solidFill>
              </a:rPr>
              <a:t>This DOES NOT solve the problem of participation bias.</a:t>
            </a:r>
            <a:endParaRPr lang="en-US" b="1" dirty="0">
              <a:solidFill>
                <a:srgbClr val="FF0000"/>
              </a:solidFill>
            </a:endParaRPr>
          </a:p>
        </p:txBody>
      </p:sp>
      <p:sp>
        <p:nvSpPr>
          <p:cNvPr id="5" name="Rectangle 4"/>
          <p:cNvSpPr/>
          <p:nvPr/>
        </p:nvSpPr>
        <p:spPr bwMode="auto">
          <a:xfrm>
            <a:off x="381000" y="4191000"/>
            <a:ext cx="8665669" cy="990600"/>
          </a:xfrm>
          <a:prstGeom prst="rect">
            <a:avLst/>
          </a:prstGeom>
          <a:solidFill>
            <a:srgbClr val="FF9900">
              <a:alpha val="14118"/>
            </a:srgb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3071411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219200" y="685800"/>
            <a:ext cx="7010400" cy="1527175"/>
          </a:xfrm>
        </p:spPr>
        <p:txBody>
          <a:bodyPr/>
          <a:lstStyle/>
          <a:p>
            <a:r>
              <a:rPr lang="en-US"/>
              <a:t>Sampling From </a:t>
            </a:r>
            <a:br>
              <a:rPr lang="en-US"/>
            </a:br>
            <a:r>
              <a:rPr lang="en-US"/>
              <a:t>a </a:t>
            </a:r>
            <a:r>
              <a:rPr lang="en-US" smtClean="0"/>
              <a:t>Specified </a:t>
            </a:r>
            <a:r>
              <a:rPr lang="en-US"/>
              <a:t>Population</a:t>
            </a:r>
          </a:p>
        </p:txBody>
      </p:sp>
      <p:sp>
        <p:nvSpPr>
          <p:cNvPr id="201731" name="Rectangle 3"/>
          <p:cNvSpPr>
            <a:spLocks noGrp="1" noChangeArrowheads="1"/>
          </p:cNvSpPr>
          <p:nvPr>
            <p:ph idx="1"/>
          </p:nvPr>
        </p:nvSpPr>
        <p:spPr>
          <a:xfrm>
            <a:off x="1143000" y="2362200"/>
            <a:ext cx="7391400" cy="3616325"/>
          </a:xfrm>
        </p:spPr>
        <p:txBody>
          <a:bodyPr/>
          <a:lstStyle/>
          <a:p>
            <a:r>
              <a:rPr lang="en-US" b="1">
                <a:solidFill>
                  <a:srgbClr val="0000FF"/>
                </a:solidFill>
              </a:rPr>
              <a:t>X</a:t>
            </a:r>
            <a:r>
              <a:rPr lang="en-US" b="1" baseline="-25000">
                <a:solidFill>
                  <a:srgbClr val="0000FF"/>
                </a:solidFill>
              </a:rPr>
              <a:t>1</a:t>
            </a:r>
            <a:r>
              <a:rPr lang="en-US" b="1">
                <a:solidFill>
                  <a:srgbClr val="0000FF"/>
                </a:solidFill>
              </a:rPr>
              <a:t> X</a:t>
            </a:r>
            <a:r>
              <a:rPr lang="en-US" b="1" baseline="-25000">
                <a:solidFill>
                  <a:srgbClr val="0000FF"/>
                </a:solidFill>
              </a:rPr>
              <a:t>2</a:t>
            </a:r>
            <a:r>
              <a:rPr lang="en-US" b="1">
                <a:solidFill>
                  <a:srgbClr val="0000FF"/>
                </a:solidFill>
              </a:rPr>
              <a:t> … X</a:t>
            </a:r>
            <a:r>
              <a:rPr lang="en-US" b="1" baseline="-25000">
                <a:solidFill>
                  <a:srgbClr val="0000FF"/>
                </a:solidFill>
              </a:rPr>
              <a:t>N</a:t>
            </a:r>
            <a:r>
              <a:rPr lang="en-US"/>
              <a:t> will denote a random sample.  They are </a:t>
            </a:r>
            <a:r>
              <a:rPr lang="en-US" smtClean="0"/>
              <a:t>N </a:t>
            </a:r>
            <a:r>
              <a:rPr lang="en-US"/>
              <a:t>random variables with the same distribution.</a:t>
            </a:r>
          </a:p>
          <a:p>
            <a:r>
              <a:rPr lang="en-US" b="1">
                <a:solidFill>
                  <a:srgbClr val="FF0000"/>
                </a:solidFill>
              </a:rPr>
              <a:t>x</a:t>
            </a:r>
            <a:r>
              <a:rPr lang="en-US" b="1" baseline="-25000">
                <a:solidFill>
                  <a:srgbClr val="FF0000"/>
                </a:solidFill>
              </a:rPr>
              <a:t>1</a:t>
            </a:r>
            <a:r>
              <a:rPr lang="en-US" b="1">
                <a:solidFill>
                  <a:srgbClr val="FF0000"/>
                </a:solidFill>
              </a:rPr>
              <a:t>, x</a:t>
            </a:r>
            <a:r>
              <a:rPr lang="en-US" b="1" baseline="-25000">
                <a:solidFill>
                  <a:srgbClr val="FF0000"/>
                </a:solidFill>
              </a:rPr>
              <a:t>2</a:t>
            </a:r>
            <a:r>
              <a:rPr lang="en-US" b="1">
                <a:solidFill>
                  <a:srgbClr val="FF0000"/>
                </a:solidFill>
              </a:rPr>
              <a:t> … x</a:t>
            </a:r>
            <a:r>
              <a:rPr lang="en-US" b="1" baseline="-25000">
                <a:solidFill>
                  <a:srgbClr val="FF0000"/>
                </a:solidFill>
              </a:rPr>
              <a:t>N</a:t>
            </a:r>
            <a:r>
              <a:rPr lang="en-US"/>
              <a:t> are the values taken by the random sample.</a:t>
            </a:r>
          </a:p>
          <a:p>
            <a:r>
              <a:rPr lang="en-US" b="1">
                <a:solidFill>
                  <a:srgbClr val="0000FF"/>
                </a:solidFill>
              </a:rPr>
              <a:t>X</a:t>
            </a:r>
            <a:r>
              <a:rPr lang="en-US" b="1" baseline="-25000">
                <a:solidFill>
                  <a:srgbClr val="0000FF"/>
                </a:solidFill>
              </a:rPr>
              <a:t>i</a:t>
            </a:r>
            <a:r>
              <a:rPr lang="en-US"/>
              <a:t> is the ith random variable</a:t>
            </a:r>
          </a:p>
          <a:p>
            <a:r>
              <a:rPr lang="en-US" b="1">
                <a:solidFill>
                  <a:srgbClr val="FF0000"/>
                </a:solidFill>
              </a:rPr>
              <a:t>x</a:t>
            </a:r>
            <a:r>
              <a:rPr lang="en-US" b="1" baseline="-25000">
                <a:solidFill>
                  <a:srgbClr val="FF0000"/>
                </a:solidFill>
              </a:rPr>
              <a:t>i</a:t>
            </a:r>
            <a:r>
              <a:rPr lang="en-US"/>
              <a:t> is the ith observation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371600" y="457200"/>
            <a:ext cx="7010400" cy="1527175"/>
          </a:xfrm>
        </p:spPr>
        <p:txBody>
          <a:bodyPr/>
          <a:lstStyle/>
          <a:p>
            <a:r>
              <a:rPr lang="en-US"/>
              <a:t>Sampling from </a:t>
            </a:r>
            <a:br>
              <a:rPr lang="en-US"/>
            </a:br>
            <a:r>
              <a:rPr lang="en-US"/>
              <a:t>a Poisson Population</a:t>
            </a:r>
          </a:p>
        </p:txBody>
      </p:sp>
      <p:sp>
        <p:nvSpPr>
          <p:cNvPr id="225283" name="Rectangle 3"/>
          <p:cNvSpPr>
            <a:spLocks noGrp="1" noChangeArrowheads="1"/>
          </p:cNvSpPr>
          <p:nvPr>
            <p:ph idx="1"/>
          </p:nvPr>
        </p:nvSpPr>
        <p:spPr>
          <a:xfrm>
            <a:off x="1143000" y="2209800"/>
            <a:ext cx="7391400" cy="1828800"/>
          </a:xfrm>
        </p:spPr>
        <p:txBody>
          <a:bodyPr/>
          <a:lstStyle/>
          <a:p>
            <a:r>
              <a:rPr lang="en-US" sz="1800" b="1" dirty="0"/>
              <a:t>O</a:t>
            </a:r>
            <a:r>
              <a:rPr lang="en-US" sz="1800" b="1" dirty="0" smtClean="0"/>
              <a:t>perators </a:t>
            </a:r>
            <a:r>
              <a:rPr lang="en-US" sz="1800" b="1" dirty="0"/>
              <a:t>clear all calls that reach them.</a:t>
            </a:r>
          </a:p>
          <a:p>
            <a:r>
              <a:rPr lang="en-US" sz="1800" b="1" dirty="0"/>
              <a:t>The number of calls that arrive at an operator’s station are Poisson distributed with a mean of 800 per day.</a:t>
            </a:r>
          </a:p>
          <a:p>
            <a:r>
              <a:rPr lang="en-US" sz="1800" b="1" dirty="0"/>
              <a:t>These are the </a:t>
            </a:r>
            <a:r>
              <a:rPr lang="en-US" sz="1800" b="1" dirty="0">
                <a:solidFill>
                  <a:srgbClr val="FF0000"/>
                </a:solidFill>
              </a:rPr>
              <a:t>assumptions</a:t>
            </a:r>
            <a:r>
              <a:rPr lang="en-US" sz="1800" b="1" dirty="0"/>
              <a:t> that define the population</a:t>
            </a:r>
          </a:p>
          <a:p>
            <a:r>
              <a:rPr lang="en-US" sz="1800" b="1" dirty="0"/>
              <a:t>60 operators (stations) are observed on a given day</a:t>
            </a:r>
            <a:r>
              <a:rPr lang="en-US" sz="1800" dirty="0"/>
              <a:t>.</a:t>
            </a:r>
          </a:p>
        </p:txBody>
      </p:sp>
      <p:sp>
        <p:nvSpPr>
          <p:cNvPr id="225284" name="Text Box 4"/>
          <p:cNvSpPr txBox="1">
            <a:spLocks noChangeArrowheads="1"/>
          </p:cNvSpPr>
          <p:nvPr/>
        </p:nvSpPr>
        <p:spPr bwMode="auto">
          <a:xfrm>
            <a:off x="609600" y="4061500"/>
            <a:ext cx="4648200"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rgbClr val="0000FF"/>
                </a:solidFill>
              </a:rPr>
              <a:t>x</a:t>
            </a:r>
            <a:r>
              <a:rPr lang="en-US" sz="2400" b="1" baseline="-25000" smtClean="0">
                <a:solidFill>
                  <a:srgbClr val="0000FF"/>
                </a:solidFill>
              </a:rPr>
              <a:t>1</a:t>
            </a:r>
            <a:r>
              <a:rPr lang="en-US" sz="2400" b="1" smtClean="0">
                <a:solidFill>
                  <a:srgbClr val="0000FF"/>
                </a:solidFill>
              </a:rPr>
              <a:t>,x</a:t>
            </a:r>
            <a:r>
              <a:rPr lang="en-US" sz="2400" b="1" baseline="-25000" smtClean="0">
                <a:solidFill>
                  <a:srgbClr val="0000FF"/>
                </a:solidFill>
              </a:rPr>
              <a:t>2</a:t>
            </a:r>
            <a:r>
              <a:rPr lang="en-US" sz="2400" b="1" smtClean="0">
                <a:solidFill>
                  <a:srgbClr val="0000FF"/>
                </a:solidFill>
              </a:rPr>
              <a:t>,…,x</a:t>
            </a:r>
            <a:r>
              <a:rPr lang="en-US" sz="2400" b="1" baseline="-25000" smtClean="0">
                <a:solidFill>
                  <a:srgbClr val="0000FF"/>
                </a:solidFill>
              </a:rPr>
              <a:t>60</a:t>
            </a:r>
            <a:r>
              <a:rPr lang="en-US" sz="2400" b="1" smtClean="0">
                <a:solidFill>
                  <a:srgbClr val="0000FF"/>
                </a:solidFill>
              </a:rPr>
              <a:t> = </a:t>
            </a:r>
          </a:p>
          <a:p>
            <a:r>
              <a:rPr lang="en-US" b="1" smtClean="0">
                <a:solidFill>
                  <a:srgbClr val="0000FF"/>
                </a:solidFill>
              </a:rPr>
              <a:t>797 </a:t>
            </a:r>
            <a:r>
              <a:rPr lang="en-US" b="1">
                <a:solidFill>
                  <a:srgbClr val="0000FF"/>
                </a:solidFill>
              </a:rPr>
              <a:t>794 817 813 817 793 762 719 804 811 </a:t>
            </a:r>
          </a:p>
          <a:p>
            <a:r>
              <a:rPr lang="en-US" b="1">
                <a:solidFill>
                  <a:srgbClr val="0000FF"/>
                </a:solidFill>
              </a:rPr>
              <a:t>837 804 790 796 807 801 805 811 835 787</a:t>
            </a:r>
          </a:p>
          <a:p>
            <a:r>
              <a:rPr lang="en-US" b="1">
                <a:solidFill>
                  <a:srgbClr val="0000FF"/>
                </a:solidFill>
              </a:rPr>
              <a:t>800 771 794 805 797 724 820 601 817 801</a:t>
            </a:r>
          </a:p>
          <a:p>
            <a:r>
              <a:rPr lang="en-US" b="1">
                <a:solidFill>
                  <a:srgbClr val="0000FF"/>
                </a:solidFill>
              </a:rPr>
              <a:t>798 797 788 802 792 779 803 807 789 787</a:t>
            </a:r>
          </a:p>
          <a:p>
            <a:r>
              <a:rPr lang="en-US" b="1">
                <a:solidFill>
                  <a:srgbClr val="0000FF"/>
                </a:solidFill>
              </a:rPr>
              <a:t>794 792 786 808 808 844 790 763 784 739</a:t>
            </a:r>
          </a:p>
          <a:p>
            <a:r>
              <a:rPr lang="en-US" b="1">
                <a:solidFill>
                  <a:srgbClr val="0000FF"/>
                </a:solidFill>
              </a:rPr>
              <a:t>805 817 804 807 800 785 796 789 842 829</a:t>
            </a:r>
          </a:p>
        </p:txBody>
      </p:sp>
      <p:sp>
        <p:nvSpPr>
          <p:cNvPr id="225285" name="Text Box 5"/>
          <p:cNvSpPr txBox="1">
            <a:spLocks noChangeArrowheads="1"/>
          </p:cNvSpPr>
          <p:nvPr/>
        </p:nvSpPr>
        <p:spPr bwMode="auto">
          <a:xfrm>
            <a:off x="5410200" y="4343400"/>
            <a:ext cx="3200400" cy="17494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This is a (random) sample of </a:t>
            </a:r>
            <a:r>
              <a:rPr lang="en-US" b="1" smtClean="0"/>
              <a:t>N = 60 </a:t>
            </a:r>
            <a:r>
              <a:rPr lang="en-US" b="1"/>
              <a:t>observations from a Poisson process (population) with mean 800.  Tomorrow, a different sample will be drawn.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3639</TotalTime>
  <Words>2106</Words>
  <Application>Microsoft Office PowerPoint</Application>
  <PresentationFormat>On-screen Show (4:3)</PresentationFormat>
  <Paragraphs>238</Paragraphs>
  <Slides>41</Slides>
  <Notes>34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1_Level</vt:lpstr>
      <vt:lpstr>Equation</vt:lpstr>
      <vt:lpstr>MathType 6.0 Equation</vt:lpstr>
      <vt:lpstr>Statistics and Data Analysis</vt:lpstr>
      <vt:lpstr>Statistics and Data Analysis</vt:lpstr>
      <vt:lpstr>Sample Means and  the Central Limit Theorem</vt:lpstr>
      <vt:lpstr>Overriding Principles  in Statistical Inference</vt:lpstr>
      <vt:lpstr>Random Sampling</vt:lpstr>
      <vt:lpstr>Slide 6</vt:lpstr>
      <vt:lpstr>Slide 7</vt:lpstr>
      <vt:lpstr>Sampling From  a Specified Population</vt:lpstr>
      <vt:lpstr>Sampling from  a Poisson Population</vt:lpstr>
      <vt:lpstr>Sample from a Normal Population</vt:lpstr>
      <vt:lpstr>Slide 11</vt:lpstr>
      <vt:lpstr>Sample Statistics</vt:lpstr>
      <vt:lpstr>Sampling Distribution</vt:lpstr>
      <vt:lpstr>                  A Sample of Samples Monthly credit card expenses are normally distributed with a mean of 500 and standard deviation of 100.  We examine the pattern of expenses in 10 consecutive months by sampling 20 observations each month.</vt:lpstr>
      <vt:lpstr>Variation of the Sample Mean </vt:lpstr>
      <vt:lpstr>Sampling Distributions</vt:lpstr>
      <vt:lpstr>The Sample Sum</vt:lpstr>
      <vt:lpstr>The Sample Mean</vt:lpstr>
      <vt:lpstr>Sample Results vs. Population Values</vt:lpstr>
      <vt:lpstr>Sampling Distribution Experiment 1,000 samples of 20 from N[500,1002]</vt:lpstr>
      <vt:lpstr>The Distribution of the Mean</vt:lpstr>
      <vt:lpstr>Implication 1 of the  Sampling Results</vt:lpstr>
      <vt:lpstr>Implication 2 of the  Sampling Result</vt:lpstr>
      <vt:lpstr>Slide 24</vt:lpstr>
      <vt:lpstr>Two Major Theorems</vt:lpstr>
      <vt:lpstr>The Law of Large Numbers</vt:lpstr>
      <vt:lpstr>The LLN at Work – Roulette Wheel</vt:lpstr>
      <vt:lpstr>Application of the LLN</vt:lpstr>
      <vt:lpstr>Insurance Industry and the LLN</vt:lpstr>
      <vt:lpstr>Insurance Industry Woes</vt:lpstr>
      <vt:lpstr>Implication of  the Law of Large Numbers</vt:lpstr>
      <vt:lpstr>Implication of the LLN</vt:lpstr>
      <vt:lpstr>Slide 33</vt:lpstr>
      <vt:lpstr>Central Limit Theorem</vt:lpstr>
      <vt:lpstr>Implication of the Central  Limit Theorem</vt:lpstr>
      <vt:lpstr>Poisson Sample</vt:lpstr>
      <vt:lpstr>Applying the CLT</vt:lpstr>
      <vt:lpstr>Overriding Principle in  Statistical Inference</vt:lpstr>
      <vt:lpstr>Using the Overall Result  in This Session</vt:lpstr>
      <vt:lpstr>Question on Midterm: 10 Points</vt:lpstr>
      <vt:lpstr>Summary</vt:lpstr>
    </vt:vector>
  </TitlesOfParts>
  <Company>Econometric Software,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William Greene</dc:creator>
  <cp:lastModifiedBy>Bill</cp:lastModifiedBy>
  <cp:revision>98</cp:revision>
  <dcterms:created xsi:type="dcterms:W3CDTF">2007-07-27T17:18:39Z</dcterms:created>
  <dcterms:modified xsi:type="dcterms:W3CDTF">2015-08-06T13:35:19Z</dcterms:modified>
</cp:coreProperties>
</file>