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65" r:id="rId3"/>
    <p:sldId id="266" r:id="rId4"/>
    <p:sldId id="267" r:id="rId5"/>
    <p:sldId id="268" r:id="rId6"/>
    <p:sldId id="269" r:id="rId7"/>
    <p:sldId id="270" r:id="rId8"/>
    <p:sldId id="274" r:id="rId9"/>
    <p:sldId id="275" r:id="rId10"/>
    <p:sldId id="271" r:id="rId11"/>
    <p:sldId id="276" r:id="rId12"/>
    <p:sldId id="278" r:id="rId13"/>
    <p:sldId id="279" r:id="rId14"/>
    <p:sldId id="277" r:id="rId15"/>
    <p:sldId id="280" r:id="rId16"/>
    <p:sldId id="28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1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E11EA2-9AE2-486F-A20C-9E3007C7ACEB}" type="datetimeFigureOut">
              <a:rPr lang="en-US" smtClean="0"/>
              <a:t>4/7/2013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8A033-9AFF-4288-AD5D-E25417C053F9}" type="slidenum">
              <a:rPr lang="en-US" smtClean="0"/>
              <a:t>‹#›</a:t>
            </a:fld>
            <a:endParaRPr lang="en-US"/>
          </a:p>
        </p:txBody>
      </p:sp>
    </p:spTree>
    <p:extLst>
      <p:ext uri="{BB962C8B-B14F-4D97-AF65-F5344CB8AC3E}">
        <p14:creationId xmlns:p14="http://schemas.microsoft.com/office/powerpoint/2010/main" val="1748052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11EA2-9AE2-486F-A20C-9E3007C7ACEB}" type="datetimeFigureOut">
              <a:rPr lang="en-US" smtClean="0"/>
              <a:t>4/7/2013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8A033-9AFF-4288-AD5D-E25417C053F9}" type="slidenum">
              <a:rPr lang="en-US" smtClean="0"/>
              <a:t>‹#›</a:t>
            </a:fld>
            <a:endParaRPr lang="en-US"/>
          </a:p>
        </p:txBody>
      </p:sp>
    </p:spTree>
    <p:extLst>
      <p:ext uri="{BB962C8B-B14F-4D97-AF65-F5344CB8AC3E}">
        <p14:creationId xmlns:p14="http://schemas.microsoft.com/office/powerpoint/2010/main" val="2692321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11EA2-9AE2-486F-A20C-9E3007C7ACEB}" type="datetimeFigureOut">
              <a:rPr lang="en-US" smtClean="0"/>
              <a:t>4/7/2013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8A033-9AFF-4288-AD5D-E25417C053F9}" type="slidenum">
              <a:rPr lang="en-US" smtClean="0"/>
              <a:t>‹#›</a:t>
            </a:fld>
            <a:endParaRPr lang="en-US"/>
          </a:p>
        </p:txBody>
      </p:sp>
    </p:spTree>
    <p:extLst>
      <p:ext uri="{BB962C8B-B14F-4D97-AF65-F5344CB8AC3E}">
        <p14:creationId xmlns:p14="http://schemas.microsoft.com/office/powerpoint/2010/main" val="61487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11EA2-9AE2-486F-A20C-9E3007C7ACEB}" type="datetimeFigureOut">
              <a:rPr lang="en-US" smtClean="0"/>
              <a:t>4/7/2013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8A033-9AFF-4288-AD5D-E25417C053F9}" type="slidenum">
              <a:rPr lang="en-US" smtClean="0"/>
              <a:t>‹#›</a:t>
            </a:fld>
            <a:endParaRPr lang="en-US"/>
          </a:p>
        </p:txBody>
      </p:sp>
    </p:spTree>
    <p:extLst>
      <p:ext uri="{BB962C8B-B14F-4D97-AF65-F5344CB8AC3E}">
        <p14:creationId xmlns:p14="http://schemas.microsoft.com/office/powerpoint/2010/main" val="316755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11EA2-9AE2-486F-A20C-9E3007C7ACEB}" type="datetimeFigureOut">
              <a:rPr lang="en-US" smtClean="0"/>
              <a:t>4/7/2013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8A033-9AFF-4288-AD5D-E25417C053F9}" type="slidenum">
              <a:rPr lang="en-US" smtClean="0"/>
              <a:t>‹#›</a:t>
            </a:fld>
            <a:endParaRPr lang="en-US"/>
          </a:p>
        </p:txBody>
      </p:sp>
    </p:spTree>
    <p:extLst>
      <p:ext uri="{BB962C8B-B14F-4D97-AF65-F5344CB8AC3E}">
        <p14:creationId xmlns:p14="http://schemas.microsoft.com/office/powerpoint/2010/main" val="4276681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E11EA2-9AE2-486F-A20C-9E3007C7ACEB}" type="datetimeFigureOut">
              <a:rPr lang="en-US" smtClean="0"/>
              <a:t>4/7/2013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8A033-9AFF-4288-AD5D-E25417C053F9}" type="slidenum">
              <a:rPr lang="en-US" smtClean="0"/>
              <a:t>‹#›</a:t>
            </a:fld>
            <a:endParaRPr lang="en-US"/>
          </a:p>
        </p:txBody>
      </p:sp>
    </p:spTree>
    <p:extLst>
      <p:ext uri="{BB962C8B-B14F-4D97-AF65-F5344CB8AC3E}">
        <p14:creationId xmlns:p14="http://schemas.microsoft.com/office/powerpoint/2010/main" val="75362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E11EA2-9AE2-486F-A20C-9E3007C7ACEB}" type="datetimeFigureOut">
              <a:rPr lang="en-US" smtClean="0"/>
              <a:t>4/7/2013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78A033-9AFF-4288-AD5D-E25417C053F9}" type="slidenum">
              <a:rPr lang="en-US" smtClean="0"/>
              <a:t>‹#›</a:t>
            </a:fld>
            <a:endParaRPr lang="en-US"/>
          </a:p>
        </p:txBody>
      </p:sp>
    </p:spTree>
    <p:extLst>
      <p:ext uri="{BB962C8B-B14F-4D97-AF65-F5344CB8AC3E}">
        <p14:creationId xmlns:p14="http://schemas.microsoft.com/office/powerpoint/2010/main" val="2249778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E11EA2-9AE2-486F-A20C-9E3007C7ACEB}" type="datetimeFigureOut">
              <a:rPr lang="en-US" smtClean="0"/>
              <a:t>4/7/2013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78A033-9AFF-4288-AD5D-E25417C053F9}" type="slidenum">
              <a:rPr lang="en-US" smtClean="0"/>
              <a:t>‹#›</a:t>
            </a:fld>
            <a:endParaRPr lang="en-US"/>
          </a:p>
        </p:txBody>
      </p:sp>
    </p:spTree>
    <p:extLst>
      <p:ext uri="{BB962C8B-B14F-4D97-AF65-F5344CB8AC3E}">
        <p14:creationId xmlns:p14="http://schemas.microsoft.com/office/powerpoint/2010/main" val="99210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11EA2-9AE2-486F-A20C-9E3007C7ACEB}" type="datetimeFigureOut">
              <a:rPr lang="en-US" smtClean="0"/>
              <a:t>4/7/2013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78A033-9AFF-4288-AD5D-E25417C053F9}" type="slidenum">
              <a:rPr lang="en-US" smtClean="0"/>
              <a:t>‹#›</a:t>
            </a:fld>
            <a:endParaRPr lang="en-US"/>
          </a:p>
        </p:txBody>
      </p:sp>
    </p:spTree>
    <p:extLst>
      <p:ext uri="{BB962C8B-B14F-4D97-AF65-F5344CB8AC3E}">
        <p14:creationId xmlns:p14="http://schemas.microsoft.com/office/powerpoint/2010/main" val="32854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11EA2-9AE2-486F-A20C-9E3007C7ACEB}" type="datetimeFigureOut">
              <a:rPr lang="en-US" smtClean="0"/>
              <a:t>4/7/2013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8A033-9AFF-4288-AD5D-E25417C053F9}" type="slidenum">
              <a:rPr lang="en-US" smtClean="0"/>
              <a:t>‹#›</a:t>
            </a:fld>
            <a:endParaRPr lang="en-US"/>
          </a:p>
        </p:txBody>
      </p:sp>
    </p:spTree>
    <p:extLst>
      <p:ext uri="{BB962C8B-B14F-4D97-AF65-F5344CB8AC3E}">
        <p14:creationId xmlns:p14="http://schemas.microsoft.com/office/powerpoint/2010/main" val="265482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11EA2-9AE2-486F-A20C-9E3007C7ACEB}" type="datetimeFigureOut">
              <a:rPr lang="en-US" smtClean="0"/>
              <a:t>4/7/2013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8A033-9AFF-4288-AD5D-E25417C053F9}" type="slidenum">
              <a:rPr lang="en-US" smtClean="0"/>
              <a:t>‹#›</a:t>
            </a:fld>
            <a:endParaRPr lang="en-US"/>
          </a:p>
        </p:txBody>
      </p:sp>
    </p:spTree>
    <p:extLst>
      <p:ext uri="{BB962C8B-B14F-4D97-AF65-F5344CB8AC3E}">
        <p14:creationId xmlns:p14="http://schemas.microsoft.com/office/powerpoint/2010/main" val="374812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11EA2-9AE2-486F-A20C-9E3007C7ACEB}" type="datetimeFigureOut">
              <a:rPr lang="en-US" smtClean="0"/>
              <a:t>4/7/2013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78A033-9AFF-4288-AD5D-E25417C053F9}" type="slidenum">
              <a:rPr lang="en-US" smtClean="0"/>
              <a:t>‹#›</a:t>
            </a:fld>
            <a:endParaRPr lang="en-US"/>
          </a:p>
        </p:txBody>
      </p:sp>
    </p:spTree>
    <p:extLst>
      <p:ext uri="{BB962C8B-B14F-4D97-AF65-F5344CB8AC3E}">
        <p14:creationId xmlns:p14="http://schemas.microsoft.com/office/powerpoint/2010/main" val="2121840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ambria Math" pitchFamily="18" charset="0"/>
                <a:ea typeface="Cambria Math" pitchFamily="18" charset="0"/>
              </a:rPr>
              <a:t>The Central Limit Theorem</a:t>
            </a:r>
            <a:endParaRPr lang="en-US" sz="3200" dirty="0">
              <a:latin typeface="Cambria Math" pitchFamily="18" charset="0"/>
              <a:ea typeface="Cambria Math"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dirty="0" smtClean="0">
                    <a:latin typeface="Cambria Math" pitchFamily="18" charset="0"/>
                    <a:ea typeface="Cambria Math" pitchFamily="18" charset="0"/>
                  </a:rPr>
                  <a:t>The </a:t>
                </a:r>
                <a:r>
                  <a:rPr lang="en-US" sz="2000" b="1" dirty="0" smtClean="0">
                    <a:latin typeface="Cambria Math" pitchFamily="18" charset="0"/>
                    <a:ea typeface="Cambria Math" pitchFamily="18" charset="0"/>
                  </a:rPr>
                  <a:t>Central Limit Theorem</a:t>
                </a:r>
                <a:r>
                  <a:rPr lang="en-US" sz="2000" dirty="0" smtClean="0">
                    <a:latin typeface="Cambria Math" pitchFamily="18" charset="0"/>
                    <a:ea typeface="Cambria Math" pitchFamily="18" charset="0"/>
                  </a:rPr>
                  <a:t> tells us that for a population with any distribution, the distribution of the sample mean approaches a normal distribution as the sample size increases. </a:t>
                </a:r>
              </a:p>
              <a:p>
                <a:pPr marL="0" indent="0">
                  <a:buNone/>
                </a:pPr>
                <a:r>
                  <a:rPr lang="en-US" sz="2000" dirty="0" smtClean="0">
                    <a:latin typeface="Cambria Math" pitchFamily="18" charset="0"/>
                    <a:ea typeface="Cambria Math" pitchFamily="18" charset="0"/>
                  </a:rPr>
                  <a:t> Furthermore, if the original distribution has mean </a:t>
                </a:r>
                <a14:m>
                  <m:oMath xmlns:m="http://schemas.openxmlformats.org/officeDocument/2006/math">
                    <m:r>
                      <a:rPr lang="en-US" sz="2000" i="1" smtClean="0">
                        <a:latin typeface="Cambria Math"/>
                        <a:ea typeface="Cambria Math"/>
                      </a:rPr>
                      <m:t>𝜇</m:t>
                    </m:r>
                  </m:oMath>
                </a14:m>
                <a:r>
                  <a:rPr lang="en-US" sz="2000" dirty="0" smtClean="0">
                    <a:latin typeface="Cambria Math" pitchFamily="18" charset="0"/>
                    <a:ea typeface="Cambria Math" pitchFamily="18" charset="0"/>
                  </a:rPr>
                  <a:t> and standard deviation </a:t>
                </a:r>
                <a14:m>
                  <m:oMath xmlns:m="http://schemas.openxmlformats.org/officeDocument/2006/math">
                    <m:r>
                      <a:rPr lang="en-US" sz="2000" i="1" smtClean="0">
                        <a:latin typeface="Cambria Math"/>
                        <a:ea typeface="Cambria Math"/>
                      </a:rPr>
                      <m:t>𝜎</m:t>
                    </m:r>
                  </m:oMath>
                </a14:m>
                <a:r>
                  <a:rPr lang="en-US" sz="2000" dirty="0" smtClean="0">
                    <a:latin typeface="Cambria Math" pitchFamily="18" charset="0"/>
                    <a:ea typeface="Cambria Math" pitchFamily="18" charset="0"/>
                  </a:rPr>
                  <a:t>, the mean of the sample means will be </a:t>
                </a:r>
                <a14:m>
                  <m:oMath xmlns:m="http://schemas.openxmlformats.org/officeDocument/2006/math">
                    <m:r>
                      <a:rPr lang="en-US" sz="2000" i="1" smtClean="0">
                        <a:latin typeface="Cambria Math"/>
                        <a:ea typeface="Cambria Math"/>
                      </a:rPr>
                      <m:t>𝜇</m:t>
                    </m:r>
                  </m:oMath>
                </a14:m>
                <a:r>
                  <a:rPr lang="en-US" sz="2000" dirty="0" smtClean="0">
                    <a:latin typeface="Cambria Math" pitchFamily="18" charset="0"/>
                    <a:ea typeface="Cambria Math" pitchFamily="18" charset="0"/>
                  </a:rPr>
                  <a:t> and the standard deviation of the sample means will be </a:t>
                </a:r>
                <a14:m>
                  <m:oMath xmlns:m="http://schemas.openxmlformats.org/officeDocument/2006/math">
                    <m:f>
                      <m:fPr>
                        <m:type m:val="skw"/>
                        <m:ctrlPr>
                          <a:rPr lang="en-US" sz="2000" i="1" smtClean="0">
                            <a:latin typeface="Cambria Math"/>
                            <a:ea typeface="Cambria Math" pitchFamily="18" charset="0"/>
                          </a:rPr>
                        </m:ctrlPr>
                      </m:fPr>
                      <m:num>
                        <m:r>
                          <a:rPr lang="en-US" sz="2000" i="1" smtClean="0">
                            <a:latin typeface="Cambria Math"/>
                            <a:ea typeface="Cambria Math"/>
                          </a:rPr>
                          <m:t>𝜎</m:t>
                        </m:r>
                      </m:num>
                      <m:den>
                        <m:rad>
                          <m:radPr>
                            <m:degHide m:val="on"/>
                            <m:ctrlPr>
                              <a:rPr lang="en-US" sz="2000" i="1" smtClean="0">
                                <a:latin typeface="Cambria Math"/>
                                <a:ea typeface="Cambria Math" pitchFamily="18" charset="0"/>
                              </a:rPr>
                            </m:ctrlPr>
                          </m:radPr>
                          <m:deg/>
                          <m:e>
                            <m:r>
                              <a:rPr lang="en-US" sz="2000" b="0" i="1" smtClean="0">
                                <a:latin typeface="Cambria Math"/>
                                <a:ea typeface="Cambria Math" pitchFamily="18" charset="0"/>
                              </a:rPr>
                              <m:t>𝑛</m:t>
                            </m:r>
                          </m:e>
                        </m:rad>
                      </m:den>
                    </m:f>
                  </m:oMath>
                </a14:m>
                <a:r>
                  <a:rPr lang="en-US" sz="2000" dirty="0" smtClean="0">
                    <a:latin typeface="Cambria Math" pitchFamily="18" charset="0"/>
                    <a:ea typeface="Cambria Math" pitchFamily="18" charset="0"/>
                  </a:rPr>
                  <a:t>, where </a:t>
                </a:r>
                <a14:m>
                  <m:oMath xmlns:m="http://schemas.openxmlformats.org/officeDocument/2006/math">
                    <m:r>
                      <a:rPr lang="en-US" sz="2000" b="0" i="1" smtClean="0">
                        <a:latin typeface="Cambria Math"/>
                        <a:ea typeface="Cambria Math" pitchFamily="18" charset="0"/>
                      </a:rPr>
                      <m:t>𝑛</m:t>
                    </m:r>
                  </m:oMath>
                </a14:m>
                <a:r>
                  <a:rPr lang="en-US" sz="2000" dirty="0" smtClean="0">
                    <a:latin typeface="Cambria Math" pitchFamily="18" charset="0"/>
                    <a:ea typeface="Cambria Math" pitchFamily="18" charset="0"/>
                  </a:rPr>
                  <a:t> is the sample size.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Tree>
    <p:extLst>
      <p:ext uri="{BB962C8B-B14F-4D97-AF65-F5344CB8AC3E}">
        <p14:creationId xmlns:p14="http://schemas.microsoft.com/office/powerpoint/2010/main" val="1838922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ambria Math" pitchFamily="18" charset="0"/>
                <a:ea typeface="Cambria Math" pitchFamily="18" charset="0"/>
              </a:rPr>
              <a:t>The Central Limit Theorem</a:t>
            </a:r>
            <a:endParaRPr lang="en-US" sz="3200" dirty="0">
              <a:latin typeface="Cambria Math" pitchFamily="18" charset="0"/>
              <a:ea typeface="Cambria Math" pitchFamily="18" charset="0"/>
            </a:endParaRPr>
          </a:p>
        </p:txBody>
      </p:sp>
      <p:sp>
        <p:nvSpPr>
          <p:cNvPr id="3" name="Content Placeholder 2"/>
          <p:cNvSpPr>
            <a:spLocks noGrp="1"/>
          </p:cNvSpPr>
          <p:nvPr>
            <p:ph idx="1"/>
          </p:nvPr>
        </p:nvSpPr>
        <p:spPr/>
        <p:txBody>
          <a:bodyPr/>
          <a:lstStyle/>
          <a:p>
            <a:pPr marL="0" indent="0">
              <a:buNone/>
            </a:pPr>
            <a:r>
              <a:rPr lang="en-US" sz="2000" b="1" dirty="0" smtClean="0">
                <a:latin typeface="Cambria Math" pitchFamily="18" charset="0"/>
                <a:ea typeface="Cambria Math" pitchFamily="18" charset="0"/>
              </a:rPr>
              <a:t>Recall the Rare Event rule for inferential Statistics</a:t>
            </a:r>
          </a:p>
          <a:p>
            <a:pPr marL="0" indent="0">
              <a:buNone/>
            </a:pPr>
            <a:r>
              <a:rPr lang="en-US" sz="2000" dirty="0" smtClean="0">
                <a:latin typeface="Cambria Math" pitchFamily="18" charset="0"/>
                <a:ea typeface="Cambria Math" pitchFamily="18" charset="0"/>
              </a:rPr>
              <a:t>If under a given assumption, the probability of a particular observed event is exceptionally small (such as less than 0.05), we conclude that the assumption is probably not correct.</a:t>
            </a:r>
          </a:p>
          <a:p>
            <a:pPr marL="0" indent="0">
              <a:buNone/>
            </a:pPr>
            <a:endParaRPr lang="en-US" sz="2000" b="1" dirty="0">
              <a:latin typeface="Cambria Math" pitchFamily="18" charset="0"/>
              <a:ea typeface="Cambria Math" pitchFamily="18" charset="0"/>
            </a:endParaRPr>
          </a:p>
        </p:txBody>
      </p:sp>
    </p:spTree>
    <p:extLst>
      <p:ext uri="{BB962C8B-B14F-4D97-AF65-F5344CB8AC3E}">
        <p14:creationId xmlns:p14="http://schemas.microsoft.com/office/powerpoint/2010/main" val="279404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ambria Math" pitchFamily="18" charset="0"/>
                <a:ea typeface="Cambria Math" pitchFamily="18" charset="0"/>
              </a:rPr>
              <a:t>The Central Limit Theorem</a:t>
            </a:r>
            <a:endParaRPr lang="en-US" sz="3200" dirty="0">
              <a:latin typeface="Cambria Math" pitchFamily="18" charset="0"/>
              <a:ea typeface="Cambria Math" pitchFamily="18" charset="0"/>
            </a:endParaRPr>
          </a:p>
        </p:txBody>
      </p:sp>
      <p:sp>
        <p:nvSpPr>
          <p:cNvPr id="3" name="Content Placeholder 2"/>
          <p:cNvSpPr>
            <a:spLocks noGrp="1"/>
          </p:cNvSpPr>
          <p:nvPr>
            <p:ph idx="1"/>
          </p:nvPr>
        </p:nvSpPr>
        <p:spPr/>
        <p:txBody>
          <a:bodyPr/>
          <a:lstStyle/>
          <a:p>
            <a:pPr marL="0" indent="0">
              <a:buNone/>
            </a:pPr>
            <a:r>
              <a:rPr lang="en-US" sz="2000" dirty="0" smtClean="0">
                <a:latin typeface="Cambria Math" pitchFamily="18" charset="0"/>
                <a:ea typeface="Cambria Math" pitchFamily="18" charset="0"/>
              </a:rPr>
              <a:t>The lengths of pregnancies are normally distributed with a mean of 268 days and a standard deviation of 15 days.  </a:t>
            </a:r>
          </a:p>
          <a:p>
            <a:pPr marL="457200" indent="-457200">
              <a:buFont typeface="+mj-lt"/>
              <a:buAutoNum type="alphaLcParenR"/>
            </a:pPr>
            <a:r>
              <a:rPr lang="en-US" sz="2000" dirty="0" smtClean="0">
                <a:latin typeface="Cambria Math" pitchFamily="18" charset="0"/>
                <a:ea typeface="Cambria Math" pitchFamily="18" charset="0"/>
              </a:rPr>
              <a:t>If 1 pregnant woman is randomly selected, find the probability that her length of pregnancy is less than 260 days.</a:t>
            </a:r>
          </a:p>
          <a:p>
            <a:pPr marL="457200" indent="-457200">
              <a:buFont typeface="+mj-lt"/>
              <a:buAutoNum type="alphaLcParenR"/>
            </a:pPr>
            <a:endParaRPr lang="en-US" sz="2000" dirty="0">
              <a:latin typeface="Cambria Math" pitchFamily="18" charset="0"/>
              <a:ea typeface="Cambria Math" pitchFamily="18" charset="0"/>
            </a:endParaRPr>
          </a:p>
          <a:p>
            <a:pPr marL="0" indent="0">
              <a:buNone/>
            </a:pPr>
            <a:endParaRPr lang="en-US" sz="2000" b="1" dirty="0">
              <a:latin typeface="Cambria Math" pitchFamily="18" charset="0"/>
              <a:ea typeface="Cambria Math" pitchFamily="18" charset="0"/>
            </a:endParaRPr>
          </a:p>
        </p:txBody>
      </p:sp>
    </p:spTree>
    <p:extLst>
      <p:ext uri="{BB962C8B-B14F-4D97-AF65-F5344CB8AC3E}">
        <p14:creationId xmlns:p14="http://schemas.microsoft.com/office/powerpoint/2010/main" val="3748270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ambria Math" pitchFamily="18" charset="0"/>
                <a:ea typeface="Cambria Math" pitchFamily="18" charset="0"/>
              </a:rPr>
              <a:t>The Central Limit Theorem</a:t>
            </a:r>
            <a:endParaRPr lang="en-US" sz="3200" dirty="0">
              <a:latin typeface="Cambria Math" pitchFamily="18" charset="0"/>
              <a:ea typeface="Cambria Math" pitchFamily="18" charset="0"/>
            </a:endParaRPr>
          </a:p>
        </p:txBody>
      </p:sp>
      <p:sp>
        <p:nvSpPr>
          <p:cNvPr id="3" name="Content Placeholder 2"/>
          <p:cNvSpPr>
            <a:spLocks noGrp="1"/>
          </p:cNvSpPr>
          <p:nvPr>
            <p:ph idx="1"/>
          </p:nvPr>
        </p:nvSpPr>
        <p:spPr/>
        <p:txBody>
          <a:bodyPr/>
          <a:lstStyle/>
          <a:p>
            <a:pPr marL="0" indent="0">
              <a:buNone/>
            </a:pPr>
            <a:r>
              <a:rPr lang="en-US" sz="2000" dirty="0" smtClean="0">
                <a:latin typeface="Cambria Math" pitchFamily="18" charset="0"/>
                <a:ea typeface="Cambria Math" pitchFamily="18" charset="0"/>
              </a:rPr>
              <a:t>The lengths of pregnancies are normally distributed with a mean of 268 days and a standard deviation of 15 days.  </a:t>
            </a:r>
          </a:p>
          <a:p>
            <a:pPr marL="457200" indent="-457200">
              <a:buFont typeface="+mj-lt"/>
              <a:buAutoNum type="alphaLcParenR"/>
            </a:pPr>
            <a:r>
              <a:rPr lang="en-US" sz="2000" dirty="0" smtClean="0">
                <a:latin typeface="Cambria Math" pitchFamily="18" charset="0"/>
                <a:ea typeface="Cambria Math" pitchFamily="18" charset="0"/>
              </a:rPr>
              <a:t>If 1 pregnant woman is randomly selected, find the probability that her length of pregnancy is less than 260 days.</a:t>
            </a:r>
          </a:p>
          <a:p>
            <a:pPr marL="457200" indent="-457200">
              <a:buFont typeface="+mj-lt"/>
              <a:buAutoNum type="alphaLcParenR"/>
            </a:pPr>
            <a:endParaRPr lang="en-US" sz="2000" dirty="0">
              <a:latin typeface="Cambria Math" pitchFamily="18" charset="0"/>
              <a:ea typeface="Cambria Math" pitchFamily="18" charset="0"/>
            </a:endParaRPr>
          </a:p>
          <a:p>
            <a:pPr marL="457200" indent="-457200">
              <a:buFont typeface="+mj-lt"/>
              <a:buAutoNum type="alphaLcParenR"/>
            </a:pPr>
            <a:r>
              <a:rPr lang="en-US" sz="2000" dirty="0" smtClean="0">
                <a:latin typeface="Cambria Math" pitchFamily="18" charset="0"/>
                <a:ea typeface="Cambria Math" pitchFamily="18" charset="0"/>
              </a:rPr>
              <a:t>If 25 randomly selected women are put on a special diet just before they become pregnant, find the probability that their lengths of pregnancy have a mean that is less than 260 days.</a:t>
            </a:r>
          </a:p>
          <a:p>
            <a:pPr marL="457200" indent="-457200">
              <a:buFont typeface="+mj-lt"/>
              <a:buAutoNum type="alphaLcParenR"/>
            </a:pPr>
            <a:endParaRPr lang="en-US" sz="2000" dirty="0">
              <a:latin typeface="Cambria Math" pitchFamily="18" charset="0"/>
              <a:ea typeface="Cambria Math" pitchFamily="18" charset="0"/>
            </a:endParaRPr>
          </a:p>
          <a:p>
            <a:pPr marL="0" indent="0">
              <a:buNone/>
            </a:pPr>
            <a:endParaRPr lang="en-US" sz="2000" b="1" dirty="0">
              <a:latin typeface="Cambria Math" pitchFamily="18" charset="0"/>
              <a:ea typeface="Cambria Math" pitchFamily="18" charset="0"/>
            </a:endParaRPr>
          </a:p>
        </p:txBody>
      </p:sp>
    </p:spTree>
    <p:extLst>
      <p:ext uri="{BB962C8B-B14F-4D97-AF65-F5344CB8AC3E}">
        <p14:creationId xmlns:p14="http://schemas.microsoft.com/office/powerpoint/2010/main" val="2716399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ambria Math" pitchFamily="18" charset="0"/>
                <a:ea typeface="Cambria Math" pitchFamily="18" charset="0"/>
              </a:rPr>
              <a:t>The Central Limit Theorem</a:t>
            </a:r>
            <a:endParaRPr lang="en-US" sz="3200" dirty="0">
              <a:latin typeface="Cambria Math" pitchFamily="18" charset="0"/>
              <a:ea typeface="Cambria Math" pitchFamily="18" charset="0"/>
            </a:endParaRPr>
          </a:p>
        </p:txBody>
      </p:sp>
      <p:sp>
        <p:nvSpPr>
          <p:cNvPr id="3" name="Content Placeholder 2"/>
          <p:cNvSpPr>
            <a:spLocks noGrp="1"/>
          </p:cNvSpPr>
          <p:nvPr>
            <p:ph idx="1"/>
          </p:nvPr>
        </p:nvSpPr>
        <p:spPr/>
        <p:txBody>
          <a:bodyPr/>
          <a:lstStyle/>
          <a:p>
            <a:pPr marL="0" indent="0">
              <a:buNone/>
            </a:pPr>
            <a:r>
              <a:rPr lang="en-US" sz="2000" dirty="0" smtClean="0">
                <a:latin typeface="Cambria Math" pitchFamily="18" charset="0"/>
                <a:ea typeface="Cambria Math" pitchFamily="18" charset="0"/>
              </a:rPr>
              <a:t>The lengths of pregnancies are normally distributed with a mean of 268 days and a standard deviation of 15 days.  </a:t>
            </a:r>
          </a:p>
          <a:p>
            <a:pPr marL="457200" indent="-457200">
              <a:buFont typeface="+mj-lt"/>
              <a:buAutoNum type="alphaLcParenR"/>
            </a:pPr>
            <a:r>
              <a:rPr lang="en-US" sz="2000" dirty="0" smtClean="0">
                <a:latin typeface="Cambria Math" pitchFamily="18" charset="0"/>
                <a:ea typeface="Cambria Math" pitchFamily="18" charset="0"/>
              </a:rPr>
              <a:t>If 1 pregnant woman is randomly selected, find the probability that her length of pregnancy is less than 260 days.</a:t>
            </a:r>
          </a:p>
          <a:p>
            <a:pPr marL="457200" indent="-457200">
              <a:buFont typeface="+mj-lt"/>
              <a:buAutoNum type="alphaLcParenR"/>
            </a:pPr>
            <a:endParaRPr lang="en-US" sz="2000" dirty="0">
              <a:latin typeface="Cambria Math" pitchFamily="18" charset="0"/>
              <a:ea typeface="Cambria Math" pitchFamily="18" charset="0"/>
            </a:endParaRPr>
          </a:p>
          <a:p>
            <a:pPr marL="457200" indent="-457200">
              <a:buFont typeface="+mj-lt"/>
              <a:buAutoNum type="alphaLcParenR"/>
            </a:pPr>
            <a:r>
              <a:rPr lang="en-US" sz="2000" dirty="0" smtClean="0">
                <a:latin typeface="Cambria Math" pitchFamily="18" charset="0"/>
                <a:ea typeface="Cambria Math" pitchFamily="18" charset="0"/>
              </a:rPr>
              <a:t>If 25 randomly selected women are put on a special diet just before they become pregnant, find the probability that their lengths of pregnancy have a mean that is less than 260 days.</a:t>
            </a:r>
          </a:p>
          <a:p>
            <a:pPr marL="457200" indent="-457200">
              <a:buFont typeface="+mj-lt"/>
              <a:buAutoNum type="alphaLcParenR"/>
            </a:pPr>
            <a:endParaRPr lang="en-US" sz="2000" dirty="0">
              <a:latin typeface="Cambria Math" pitchFamily="18" charset="0"/>
              <a:ea typeface="Cambria Math" pitchFamily="18" charset="0"/>
            </a:endParaRPr>
          </a:p>
          <a:p>
            <a:pPr marL="457200" indent="-457200">
              <a:buFont typeface="+mj-lt"/>
              <a:buAutoNum type="alphaLcParenR"/>
            </a:pPr>
            <a:r>
              <a:rPr lang="en-US" sz="2000" dirty="0" smtClean="0">
                <a:latin typeface="Cambria Math" pitchFamily="18" charset="0"/>
                <a:ea typeface="Cambria Math" pitchFamily="18" charset="0"/>
              </a:rPr>
              <a:t>If the 25 women do have a mean of less that 260 days, does it appear that the, does it appear that the diet has an effect on the length of pregnancy?</a:t>
            </a:r>
            <a:endParaRPr lang="en-US" sz="2000" dirty="0" smtClean="0">
              <a:latin typeface="Cambria Math" pitchFamily="18" charset="0"/>
              <a:ea typeface="Cambria Math" pitchFamily="18" charset="0"/>
            </a:endParaRPr>
          </a:p>
          <a:p>
            <a:pPr marL="0" indent="0">
              <a:buNone/>
            </a:pPr>
            <a:endParaRPr lang="en-US" sz="2000" b="1" dirty="0">
              <a:latin typeface="Cambria Math" pitchFamily="18" charset="0"/>
              <a:ea typeface="Cambria Math" pitchFamily="18" charset="0"/>
            </a:endParaRPr>
          </a:p>
        </p:txBody>
      </p:sp>
    </p:spTree>
    <p:extLst>
      <p:ext uri="{BB962C8B-B14F-4D97-AF65-F5344CB8AC3E}">
        <p14:creationId xmlns:p14="http://schemas.microsoft.com/office/powerpoint/2010/main" val="787573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ambria Math" pitchFamily="18" charset="0"/>
                <a:ea typeface="Cambria Math" pitchFamily="18" charset="0"/>
              </a:rPr>
              <a:t>The Central Limit Theorem</a:t>
            </a:r>
            <a:endParaRPr lang="en-US" sz="3200" dirty="0">
              <a:latin typeface="Cambria Math" pitchFamily="18" charset="0"/>
              <a:ea typeface="Cambria Math"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Cambria Math" pitchFamily="18" charset="0"/>
                <a:ea typeface="Cambria Math" pitchFamily="18" charset="0"/>
              </a:rPr>
              <a:t>Membership in Mensa requires and IQ score of above 131.5.  Nine candidates take IQ tests, and their summary results indicated that their mean IQ score is 133.  (IQ scores are normally distributed with a mean of 100 and a standard deviation of 15).</a:t>
            </a:r>
          </a:p>
          <a:p>
            <a:pPr marL="457200" indent="-457200">
              <a:buFont typeface="+mj-lt"/>
              <a:buAutoNum type="alphaLcParenR"/>
            </a:pPr>
            <a:r>
              <a:rPr lang="en-US" sz="2000" dirty="0" smtClean="0">
                <a:latin typeface="Cambria Math" pitchFamily="18" charset="0"/>
                <a:ea typeface="Cambria Math" pitchFamily="18" charset="0"/>
              </a:rPr>
              <a:t>If 1 person is randomly selected from the general population, find the probability of getting someone with an IQ score of at least 133.</a:t>
            </a:r>
          </a:p>
          <a:p>
            <a:pPr marL="457200" indent="-457200">
              <a:buFont typeface="+mj-lt"/>
              <a:buAutoNum type="alphaLcParenR"/>
            </a:pPr>
            <a:endParaRPr lang="en-US" sz="2000" dirty="0">
              <a:latin typeface="Cambria Math" pitchFamily="18" charset="0"/>
              <a:ea typeface="Cambria Math" pitchFamily="18" charset="0"/>
            </a:endParaRPr>
          </a:p>
        </p:txBody>
      </p:sp>
    </p:spTree>
    <p:extLst>
      <p:ext uri="{BB962C8B-B14F-4D97-AF65-F5344CB8AC3E}">
        <p14:creationId xmlns:p14="http://schemas.microsoft.com/office/powerpoint/2010/main" val="932790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ambria Math" pitchFamily="18" charset="0"/>
                <a:ea typeface="Cambria Math" pitchFamily="18" charset="0"/>
              </a:rPr>
              <a:t>The Central Limit Theorem</a:t>
            </a:r>
            <a:endParaRPr lang="en-US" sz="3200" dirty="0">
              <a:latin typeface="Cambria Math" pitchFamily="18" charset="0"/>
              <a:ea typeface="Cambria Math"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Cambria Math" pitchFamily="18" charset="0"/>
                <a:ea typeface="Cambria Math" pitchFamily="18" charset="0"/>
              </a:rPr>
              <a:t>Membership in Mensa requires and IQ score of above 131.5.  Nine candidates take IQ tests, and their summary results indicated that their mean IQ score is 133.  (IQ scores are normally distributed with a mean of 100 and a standard deviation of 15).</a:t>
            </a:r>
          </a:p>
          <a:p>
            <a:pPr marL="457200" indent="-457200">
              <a:buFont typeface="+mj-lt"/>
              <a:buAutoNum type="alphaLcParenR"/>
            </a:pPr>
            <a:r>
              <a:rPr lang="en-US" sz="2000" dirty="0" smtClean="0">
                <a:latin typeface="Cambria Math" pitchFamily="18" charset="0"/>
                <a:ea typeface="Cambria Math" pitchFamily="18" charset="0"/>
              </a:rPr>
              <a:t>If 1 person is randomly selected from the general population, find the probability of getting someone with an IQ score of at least 133.</a:t>
            </a:r>
          </a:p>
          <a:p>
            <a:pPr marL="457200" indent="-457200">
              <a:buFont typeface="+mj-lt"/>
              <a:buAutoNum type="alphaLcParenR"/>
            </a:pPr>
            <a:endParaRPr lang="en-US" sz="2000" dirty="0">
              <a:latin typeface="Cambria Math" pitchFamily="18" charset="0"/>
              <a:ea typeface="Cambria Math" pitchFamily="18" charset="0"/>
            </a:endParaRPr>
          </a:p>
          <a:p>
            <a:pPr marL="457200" indent="-457200">
              <a:buFont typeface="+mj-lt"/>
              <a:buAutoNum type="alphaLcParenR"/>
            </a:pPr>
            <a:r>
              <a:rPr lang="en-US" sz="2000" dirty="0" smtClean="0">
                <a:latin typeface="Cambria Math" pitchFamily="18" charset="0"/>
                <a:ea typeface="Cambria Math" pitchFamily="18" charset="0"/>
              </a:rPr>
              <a:t>If 9 people are randomly selected, find the probability that their mean IQ is at least 133.</a:t>
            </a:r>
          </a:p>
          <a:p>
            <a:pPr marL="457200" indent="-457200">
              <a:buFont typeface="+mj-lt"/>
              <a:buAutoNum type="alphaLcParenR"/>
            </a:pPr>
            <a:endParaRPr lang="en-US" sz="2000" dirty="0">
              <a:latin typeface="Cambria Math" pitchFamily="18" charset="0"/>
              <a:ea typeface="Cambria Math" pitchFamily="18" charset="0"/>
            </a:endParaRPr>
          </a:p>
        </p:txBody>
      </p:sp>
    </p:spTree>
    <p:extLst>
      <p:ext uri="{BB962C8B-B14F-4D97-AF65-F5344CB8AC3E}">
        <p14:creationId xmlns:p14="http://schemas.microsoft.com/office/powerpoint/2010/main" val="1714123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ambria Math" pitchFamily="18" charset="0"/>
                <a:ea typeface="Cambria Math" pitchFamily="18" charset="0"/>
              </a:rPr>
              <a:t>The Central Limit Theorem</a:t>
            </a:r>
            <a:endParaRPr lang="en-US" sz="3200" dirty="0">
              <a:latin typeface="Cambria Math" pitchFamily="18" charset="0"/>
              <a:ea typeface="Cambria Math"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sz="2000" dirty="0" smtClean="0">
                <a:latin typeface="Cambria Math" pitchFamily="18" charset="0"/>
                <a:ea typeface="Cambria Math" pitchFamily="18" charset="0"/>
              </a:rPr>
              <a:t>Membership in Mensa requires and IQ score of above 131.5.  Nine candidates take IQ tests, and their summary results indicated that their mean IQ score is 133.  (IQ scores are normally distributed with a mean of 100 and a standard deviation of 15).</a:t>
            </a:r>
          </a:p>
          <a:p>
            <a:pPr marL="457200" indent="-457200">
              <a:buFont typeface="+mj-lt"/>
              <a:buAutoNum type="alphaLcParenR"/>
            </a:pPr>
            <a:r>
              <a:rPr lang="en-US" sz="2000" dirty="0" smtClean="0">
                <a:latin typeface="Cambria Math" pitchFamily="18" charset="0"/>
                <a:ea typeface="Cambria Math" pitchFamily="18" charset="0"/>
              </a:rPr>
              <a:t>If 1 person is randomly selected from the general population, find the probability of getting someone with an IQ score of at least 133.</a:t>
            </a:r>
          </a:p>
          <a:p>
            <a:pPr marL="457200" indent="-457200">
              <a:buFont typeface="+mj-lt"/>
              <a:buAutoNum type="alphaLcParenR"/>
            </a:pPr>
            <a:endParaRPr lang="en-US" sz="2000" dirty="0">
              <a:latin typeface="Cambria Math" pitchFamily="18" charset="0"/>
              <a:ea typeface="Cambria Math" pitchFamily="18" charset="0"/>
            </a:endParaRPr>
          </a:p>
          <a:p>
            <a:pPr marL="457200" indent="-457200">
              <a:buFont typeface="+mj-lt"/>
              <a:buAutoNum type="alphaLcParenR"/>
            </a:pPr>
            <a:r>
              <a:rPr lang="en-US" sz="2000" dirty="0" smtClean="0">
                <a:latin typeface="Cambria Math" pitchFamily="18" charset="0"/>
                <a:ea typeface="Cambria Math" pitchFamily="18" charset="0"/>
              </a:rPr>
              <a:t>If 9 people are randomly selected, find the probability that their mean IQ is at least 133.</a:t>
            </a:r>
          </a:p>
          <a:p>
            <a:pPr marL="457200" indent="-457200">
              <a:buFont typeface="+mj-lt"/>
              <a:buAutoNum type="alphaLcParenR"/>
            </a:pPr>
            <a:endParaRPr lang="en-US" sz="2000" dirty="0">
              <a:latin typeface="Cambria Math" pitchFamily="18" charset="0"/>
              <a:ea typeface="Cambria Math" pitchFamily="18" charset="0"/>
            </a:endParaRPr>
          </a:p>
          <a:p>
            <a:pPr marL="457200" indent="-457200">
              <a:buFont typeface="+mj-lt"/>
              <a:buAutoNum type="alphaLcParenR"/>
            </a:pPr>
            <a:r>
              <a:rPr lang="en-US" sz="2000" dirty="0" smtClean="0">
                <a:latin typeface="Cambria Math" pitchFamily="18" charset="0"/>
                <a:ea typeface="Cambria Math" pitchFamily="18" charset="0"/>
              </a:rPr>
              <a:t>Although the summary results are available, the individual scores have been lost.  Can is be concluded that all 9 candidates have IQ scores above 131.5 so that they are all eligible for Mensa membership?</a:t>
            </a:r>
            <a:endParaRPr lang="en-US" sz="2000" dirty="0">
              <a:latin typeface="Cambria Math" pitchFamily="18" charset="0"/>
              <a:ea typeface="Cambria Math" pitchFamily="18" charset="0"/>
            </a:endParaRPr>
          </a:p>
        </p:txBody>
      </p:sp>
    </p:spTree>
    <p:extLst>
      <p:ext uri="{BB962C8B-B14F-4D97-AF65-F5344CB8AC3E}">
        <p14:creationId xmlns:p14="http://schemas.microsoft.com/office/powerpoint/2010/main" val="352941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ambria Math" pitchFamily="18" charset="0"/>
                <a:ea typeface="Cambria Math" pitchFamily="18" charset="0"/>
              </a:rPr>
              <a:t>Homework!!</a:t>
            </a:r>
            <a:endParaRPr lang="en-US" sz="3200" dirty="0">
              <a:latin typeface="Cambria Math" pitchFamily="18" charset="0"/>
              <a:ea typeface="Cambria Math" pitchFamily="18" charset="0"/>
            </a:endParaRPr>
          </a:p>
        </p:txBody>
      </p:sp>
      <p:sp>
        <p:nvSpPr>
          <p:cNvPr id="3" name="Content Placeholder 2"/>
          <p:cNvSpPr>
            <a:spLocks noGrp="1"/>
          </p:cNvSpPr>
          <p:nvPr>
            <p:ph idx="1"/>
          </p:nvPr>
        </p:nvSpPr>
        <p:spPr/>
        <p:txBody>
          <a:bodyPr/>
          <a:lstStyle/>
          <a:p>
            <a:r>
              <a:rPr lang="en-US" dirty="0" smtClean="0"/>
              <a:t>6-5:1-9, 11 – 19 odd.</a:t>
            </a:r>
            <a:endParaRPr lang="en-US" dirty="0"/>
          </a:p>
        </p:txBody>
      </p:sp>
    </p:spTree>
    <p:extLst>
      <p:ext uri="{BB962C8B-B14F-4D97-AF65-F5344CB8AC3E}">
        <p14:creationId xmlns:p14="http://schemas.microsoft.com/office/powerpoint/2010/main" val="2406428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ambria Math" pitchFamily="18" charset="0"/>
                <a:ea typeface="Cambria Math" pitchFamily="18" charset="0"/>
              </a:rPr>
              <a:t>The Central Limit Theorem</a:t>
            </a:r>
            <a:endParaRPr lang="en-US" sz="3200" dirty="0">
              <a:latin typeface="Cambria Math" pitchFamily="18" charset="0"/>
              <a:ea typeface="Cambria Math"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dirty="0" smtClean="0">
                    <a:latin typeface="Cambria Math" pitchFamily="18" charset="0"/>
                    <a:ea typeface="Cambria Math" pitchFamily="18" charset="0"/>
                  </a:rPr>
                  <a:t>Principles to use the Central Limit Theorem</a:t>
                </a:r>
              </a:p>
              <a:p>
                <a:pPr marL="457200" indent="-457200">
                  <a:buFont typeface="+mj-lt"/>
                  <a:buAutoNum type="arabicPeriod"/>
                </a:pPr>
                <a:r>
                  <a:rPr lang="en-US" sz="2000" dirty="0" smtClean="0">
                    <a:latin typeface="Cambria Math" pitchFamily="18" charset="0"/>
                    <a:ea typeface="Cambria Math" pitchFamily="18" charset="0"/>
                  </a:rPr>
                  <a:t>For a population with any distribution, if </a:t>
                </a:r>
                <a14:m>
                  <m:oMath xmlns:m="http://schemas.openxmlformats.org/officeDocument/2006/math">
                    <m:r>
                      <a:rPr lang="en-US" sz="2000" b="0" i="1" smtClean="0">
                        <a:latin typeface="Cambria Math"/>
                        <a:ea typeface="Cambria Math" pitchFamily="18" charset="0"/>
                      </a:rPr>
                      <m:t>𝑛</m:t>
                    </m:r>
                    <m:r>
                      <a:rPr lang="en-US" sz="2000" b="0" i="1" smtClean="0">
                        <a:latin typeface="Cambria Math"/>
                        <a:ea typeface="Cambria Math" pitchFamily="18" charset="0"/>
                      </a:rPr>
                      <m:t>&gt;30</m:t>
                    </m:r>
                  </m:oMath>
                </a14:m>
                <a:r>
                  <a:rPr lang="en-US" sz="2000" dirty="0" smtClean="0">
                    <a:latin typeface="Cambria Math" pitchFamily="18" charset="0"/>
                    <a:ea typeface="Cambria Math" pitchFamily="18" charset="0"/>
                  </a:rPr>
                  <a:t>, then the sample means will have a distribution that can be approximated by a normal  distribution with mean </a:t>
                </a:r>
                <a14:m>
                  <m:oMath xmlns:m="http://schemas.openxmlformats.org/officeDocument/2006/math">
                    <m:r>
                      <a:rPr lang="en-US" sz="2000" i="1" smtClean="0">
                        <a:latin typeface="Cambria Math"/>
                        <a:ea typeface="Cambria Math"/>
                      </a:rPr>
                      <m:t>𝜇</m:t>
                    </m:r>
                  </m:oMath>
                </a14:m>
                <a:r>
                  <a:rPr lang="en-US" sz="2000" dirty="0" smtClean="0">
                    <a:latin typeface="Cambria Math" pitchFamily="18" charset="0"/>
                    <a:ea typeface="Cambria Math" pitchFamily="18" charset="0"/>
                  </a:rPr>
                  <a:t> and standard deviation </a:t>
                </a:r>
                <a14:m>
                  <m:oMath xmlns:m="http://schemas.openxmlformats.org/officeDocument/2006/math">
                    <m:f>
                      <m:fPr>
                        <m:type m:val="skw"/>
                        <m:ctrlPr>
                          <a:rPr lang="en-US" sz="2000" i="1" smtClean="0">
                            <a:latin typeface="Cambria Math"/>
                            <a:ea typeface="Cambria Math" pitchFamily="18" charset="0"/>
                          </a:rPr>
                        </m:ctrlPr>
                      </m:fPr>
                      <m:num>
                        <m:r>
                          <a:rPr lang="en-US" sz="2000" i="1" smtClean="0">
                            <a:latin typeface="Cambria Math"/>
                            <a:ea typeface="Cambria Math"/>
                          </a:rPr>
                          <m:t>𝜎</m:t>
                        </m:r>
                      </m:num>
                      <m:den>
                        <m:rad>
                          <m:radPr>
                            <m:degHide m:val="on"/>
                            <m:ctrlPr>
                              <a:rPr lang="en-US" sz="2000" i="1" smtClean="0">
                                <a:latin typeface="Cambria Math"/>
                                <a:ea typeface="Cambria Math" pitchFamily="18" charset="0"/>
                              </a:rPr>
                            </m:ctrlPr>
                          </m:radPr>
                          <m:deg/>
                          <m:e>
                            <m:r>
                              <a:rPr lang="en-US" sz="2000" b="0" i="1" smtClean="0">
                                <a:latin typeface="Cambria Math"/>
                                <a:ea typeface="Cambria Math" pitchFamily="18" charset="0"/>
                              </a:rPr>
                              <m:t>𝑛</m:t>
                            </m:r>
                          </m:e>
                        </m:rad>
                      </m:den>
                    </m:f>
                  </m:oMath>
                </a14:m>
                <a:r>
                  <a:rPr lang="en-US" sz="2000" dirty="0" smtClean="0">
                    <a:latin typeface="Cambria Math" pitchFamily="18" charset="0"/>
                    <a:ea typeface="Cambria Math" pitchFamily="18" charset="0"/>
                  </a:rPr>
                  <a:t>.</a:t>
                </a:r>
              </a:p>
              <a:p>
                <a:pPr marL="457200" indent="-457200">
                  <a:buFont typeface="+mj-lt"/>
                  <a:buAutoNum type="arabicPeriod"/>
                </a:pPr>
                <a:r>
                  <a:rPr lang="en-US" sz="2000" dirty="0" smtClean="0">
                    <a:latin typeface="Cambria Math" pitchFamily="18" charset="0"/>
                    <a:ea typeface="Cambria Math" pitchFamily="18" charset="0"/>
                  </a:rPr>
                  <a:t>If </a:t>
                </a:r>
                <a14:m>
                  <m:oMath xmlns:m="http://schemas.openxmlformats.org/officeDocument/2006/math">
                    <m:r>
                      <a:rPr lang="en-US" sz="2000" b="0" i="1" smtClean="0">
                        <a:latin typeface="Cambria Math"/>
                        <a:ea typeface="Cambria Math" pitchFamily="18" charset="0"/>
                      </a:rPr>
                      <m:t>𝑛</m:t>
                    </m:r>
                    <m:r>
                      <a:rPr lang="en-US" sz="2000" b="0" i="1" smtClean="0">
                        <a:latin typeface="Cambria Math"/>
                        <a:ea typeface="Cambria Math"/>
                      </a:rPr>
                      <m:t>≤30</m:t>
                    </m:r>
                  </m:oMath>
                </a14:m>
                <a:r>
                  <a:rPr lang="en-US" sz="2000" dirty="0" smtClean="0">
                    <a:latin typeface="Cambria Math" pitchFamily="18" charset="0"/>
                    <a:ea typeface="Cambria Math" pitchFamily="18" charset="0"/>
                  </a:rPr>
                  <a:t> and the original population has a normal distribution, then the sample means have a normal distribution with mean </a:t>
                </a:r>
                <a14:m>
                  <m:oMath xmlns:m="http://schemas.openxmlformats.org/officeDocument/2006/math">
                    <m:r>
                      <a:rPr lang="en-US" sz="2000" i="1" smtClean="0">
                        <a:latin typeface="Cambria Math"/>
                        <a:ea typeface="Cambria Math"/>
                      </a:rPr>
                      <m:t>𝜇</m:t>
                    </m:r>
                  </m:oMath>
                </a14:m>
                <a:r>
                  <a:rPr lang="en-US" sz="2000" dirty="0" smtClean="0">
                    <a:latin typeface="Cambria Math" pitchFamily="18" charset="0"/>
                    <a:ea typeface="Cambria Math" pitchFamily="18" charset="0"/>
                  </a:rPr>
                  <a:t> and standard deviation </a:t>
                </a:r>
                <a14:m>
                  <m:oMath xmlns:m="http://schemas.openxmlformats.org/officeDocument/2006/math">
                    <m:f>
                      <m:fPr>
                        <m:type m:val="skw"/>
                        <m:ctrlPr>
                          <a:rPr lang="en-US" sz="2000" i="1" smtClean="0">
                            <a:latin typeface="Cambria Math"/>
                            <a:ea typeface="Cambria Math" pitchFamily="18" charset="0"/>
                          </a:rPr>
                        </m:ctrlPr>
                      </m:fPr>
                      <m:num>
                        <m:r>
                          <a:rPr lang="en-US" sz="2000" i="1" smtClean="0">
                            <a:latin typeface="Cambria Math"/>
                            <a:ea typeface="Cambria Math"/>
                          </a:rPr>
                          <m:t>𝜎</m:t>
                        </m:r>
                      </m:num>
                      <m:den>
                        <m:rad>
                          <m:radPr>
                            <m:degHide m:val="on"/>
                            <m:ctrlPr>
                              <a:rPr lang="en-US" sz="2000" i="1" smtClean="0">
                                <a:latin typeface="Cambria Math"/>
                                <a:ea typeface="Cambria Math" pitchFamily="18" charset="0"/>
                              </a:rPr>
                            </m:ctrlPr>
                          </m:radPr>
                          <m:deg/>
                          <m:e>
                            <m:r>
                              <a:rPr lang="en-US" sz="2000" b="0" i="1" smtClean="0">
                                <a:latin typeface="Cambria Math"/>
                                <a:ea typeface="Cambria Math" pitchFamily="18" charset="0"/>
                              </a:rPr>
                              <m:t>𝑛</m:t>
                            </m:r>
                          </m:e>
                        </m:rad>
                      </m:den>
                    </m:f>
                  </m:oMath>
                </a14:m>
                <a:r>
                  <a:rPr lang="en-US" sz="2000" dirty="0" smtClean="0">
                    <a:latin typeface="Cambria Math" pitchFamily="18" charset="0"/>
                    <a:ea typeface="Cambria Math" pitchFamily="18" charset="0"/>
                  </a:rPr>
                  <a:t>.</a:t>
                </a:r>
              </a:p>
              <a:p>
                <a:pPr marL="457200" indent="-457200">
                  <a:buFont typeface="+mj-lt"/>
                  <a:buAutoNum type="arabicPeriod"/>
                </a:pPr>
                <a:r>
                  <a:rPr lang="en-US" sz="2000" dirty="0" smtClean="0">
                    <a:latin typeface="Cambria Math" pitchFamily="18" charset="0"/>
                    <a:ea typeface="Cambria Math" pitchFamily="18" charset="0"/>
                  </a:rPr>
                  <a:t>If </a:t>
                </a:r>
                <a14:m>
                  <m:oMath xmlns:m="http://schemas.openxmlformats.org/officeDocument/2006/math">
                    <m:r>
                      <a:rPr lang="en-US" sz="2000" b="0" i="1" smtClean="0">
                        <a:latin typeface="Cambria Math"/>
                        <a:ea typeface="Cambria Math" pitchFamily="18" charset="0"/>
                      </a:rPr>
                      <m:t>𝑛</m:t>
                    </m:r>
                    <m:r>
                      <a:rPr lang="en-US" sz="2000" b="0" i="1" smtClean="0">
                        <a:latin typeface="Cambria Math"/>
                        <a:ea typeface="Cambria Math"/>
                      </a:rPr>
                      <m:t>≤30</m:t>
                    </m:r>
                  </m:oMath>
                </a14:m>
                <a:r>
                  <a:rPr lang="en-US" sz="2000" dirty="0" smtClean="0">
                    <a:latin typeface="Cambria Math" pitchFamily="18" charset="0"/>
                    <a:ea typeface="Cambria Math" pitchFamily="18" charset="0"/>
                  </a:rPr>
                  <a:t> and the original population does not have a normal distribution, then we cannot apply the central limit theorem!</a:t>
                </a:r>
              </a:p>
              <a:p>
                <a:pPr marL="457200" indent="-457200">
                  <a:buFont typeface="+mj-lt"/>
                  <a:buAutoNum type="arabicPeriod"/>
                </a:pPr>
                <a:endParaRPr lang="en-US" sz="2000" dirty="0">
                  <a:latin typeface="Cambria Math" pitchFamily="18" charset="0"/>
                  <a:ea typeface="Cambria Math" pitchFamily="18" charset="0"/>
                </a:endParaRPr>
              </a:p>
              <a:p>
                <a:pPr marL="0" indent="0">
                  <a:buNone/>
                </a:pPr>
                <a:r>
                  <a:rPr lang="en-US" sz="2000" b="1" dirty="0" smtClean="0">
                    <a:latin typeface="Cambria Math" pitchFamily="18" charset="0"/>
                    <a:ea typeface="Cambria Math" pitchFamily="18" charset="0"/>
                  </a:rPr>
                  <a:t>There is a cool Chart on page 288 summarizing how to use the Central Limit Theorem.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Tree>
    <p:extLst>
      <p:ext uri="{BB962C8B-B14F-4D97-AF65-F5344CB8AC3E}">
        <p14:creationId xmlns:p14="http://schemas.microsoft.com/office/powerpoint/2010/main" val="269677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ambria Math" pitchFamily="18" charset="0"/>
                <a:ea typeface="Cambria Math" pitchFamily="18" charset="0"/>
              </a:rPr>
              <a:t>The Central Limit Theorem</a:t>
            </a:r>
            <a:endParaRPr lang="en-US" sz="3200" dirty="0">
              <a:latin typeface="Cambria Math" pitchFamily="18" charset="0"/>
              <a:ea typeface="Cambria Math"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smtClean="0">
                    <a:latin typeface="Cambria Math" pitchFamily="18" charset="0"/>
                    <a:ea typeface="Cambria Math" pitchFamily="18" charset="0"/>
                  </a:rPr>
                  <a:t>Notation for the Sampling Distribution of </a:t>
                </a:r>
                <a14:m>
                  <m:oMath xmlns:m="http://schemas.openxmlformats.org/officeDocument/2006/math">
                    <m:acc>
                      <m:accPr>
                        <m:chr m:val="̅"/>
                        <m:ctrlPr>
                          <a:rPr lang="en-US" sz="2000" b="1" i="1" smtClean="0">
                            <a:latin typeface="Cambria Math"/>
                            <a:ea typeface="Cambria Math" pitchFamily="18" charset="0"/>
                          </a:rPr>
                        </m:ctrlPr>
                      </m:accPr>
                      <m:e>
                        <m:r>
                          <a:rPr lang="en-US" sz="2000" b="1" i="1" smtClean="0">
                            <a:latin typeface="Cambria Math"/>
                            <a:ea typeface="Cambria Math" pitchFamily="18" charset="0"/>
                          </a:rPr>
                          <m:t>𝒙</m:t>
                        </m:r>
                      </m:e>
                    </m:acc>
                  </m:oMath>
                </a14:m>
                <a:endParaRPr lang="en-US" sz="2000" b="1" dirty="0" smtClean="0">
                  <a:latin typeface="Cambria Math" pitchFamily="18" charset="0"/>
                  <a:ea typeface="Cambria Math" pitchFamily="18" charset="0"/>
                </a:endParaRPr>
              </a:p>
              <a:p>
                <a:pPr marL="0" indent="0">
                  <a:buNone/>
                </a:pPr>
                <a:r>
                  <a:rPr lang="en-US" sz="2000" dirty="0" smtClean="0">
                    <a:latin typeface="Cambria Math" pitchFamily="18" charset="0"/>
                    <a:ea typeface="Cambria Math" pitchFamily="18" charset="0"/>
                  </a:rPr>
                  <a:t>If all possible random samples of size n are selected from a population with mean </a:t>
                </a:r>
                <a14:m>
                  <m:oMath xmlns:m="http://schemas.openxmlformats.org/officeDocument/2006/math">
                    <m:r>
                      <a:rPr lang="en-US" sz="2000" i="1" smtClean="0">
                        <a:latin typeface="Cambria Math"/>
                        <a:ea typeface="Cambria Math"/>
                      </a:rPr>
                      <m:t>𝜇</m:t>
                    </m:r>
                  </m:oMath>
                </a14:m>
                <a:r>
                  <a:rPr lang="en-US" sz="2000" b="1" dirty="0" smtClean="0">
                    <a:latin typeface="Cambria Math" pitchFamily="18" charset="0"/>
                    <a:ea typeface="Cambria Math" pitchFamily="18" charset="0"/>
                  </a:rPr>
                  <a:t> </a:t>
                </a:r>
                <a:r>
                  <a:rPr lang="en-US" sz="2000" dirty="0" smtClean="0">
                    <a:latin typeface="Cambria Math" pitchFamily="18" charset="0"/>
                    <a:ea typeface="Cambria Math" pitchFamily="18" charset="0"/>
                  </a:rPr>
                  <a:t>and standard deviation </a:t>
                </a:r>
                <a14:m>
                  <m:oMath xmlns:m="http://schemas.openxmlformats.org/officeDocument/2006/math">
                    <m:r>
                      <a:rPr lang="en-US" sz="2000" i="1" smtClean="0">
                        <a:latin typeface="Cambria Math"/>
                        <a:ea typeface="Cambria Math"/>
                      </a:rPr>
                      <m:t>𝜎</m:t>
                    </m:r>
                  </m:oMath>
                </a14:m>
                <a:r>
                  <a:rPr lang="en-US" sz="2000" dirty="0" smtClean="0">
                    <a:latin typeface="Cambria Math" pitchFamily="18" charset="0"/>
                    <a:ea typeface="Cambria Math" pitchFamily="18" charset="0"/>
                  </a:rPr>
                  <a:t>, the sample means is denoted by </a:t>
                </a:r>
                <a14:m>
                  <m:oMath xmlns:m="http://schemas.openxmlformats.org/officeDocument/2006/math">
                    <m:sSub>
                      <m:sSubPr>
                        <m:ctrlPr>
                          <a:rPr lang="en-US" sz="2000" i="1" smtClean="0">
                            <a:latin typeface="Cambria Math"/>
                            <a:ea typeface="Cambria Math" pitchFamily="18" charset="0"/>
                          </a:rPr>
                        </m:ctrlPr>
                      </m:sSubPr>
                      <m:e>
                        <m:r>
                          <a:rPr lang="en-US" sz="2000" i="1" smtClean="0">
                            <a:latin typeface="Cambria Math"/>
                            <a:ea typeface="Cambria Math"/>
                          </a:rPr>
                          <m:t>𝜇</m:t>
                        </m:r>
                      </m:e>
                      <m:sub>
                        <m:acc>
                          <m:accPr>
                            <m:chr m:val="̅"/>
                            <m:ctrlPr>
                              <a:rPr lang="en-US" sz="2000" i="1" smtClean="0">
                                <a:latin typeface="Cambria Math"/>
                                <a:ea typeface="Cambria Math" pitchFamily="18" charset="0"/>
                              </a:rPr>
                            </m:ctrlPr>
                          </m:accPr>
                          <m:e>
                            <m:r>
                              <a:rPr lang="en-US" sz="2000" b="0" i="1" smtClean="0">
                                <a:latin typeface="Cambria Math"/>
                                <a:ea typeface="Cambria Math" pitchFamily="18" charset="0"/>
                              </a:rPr>
                              <m:t>𝑥</m:t>
                            </m:r>
                          </m:e>
                        </m:acc>
                      </m:sub>
                    </m:sSub>
                  </m:oMath>
                </a14:m>
                <a:r>
                  <a:rPr lang="en-US" sz="2000" dirty="0" smtClean="0">
                    <a:latin typeface="Cambria Math" pitchFamily="18" charset="0"/>
                    <a:ea typeface="Cambria Math" pitchFamily="18" charset="0"/>
                  </a:rPr>
                  <a:t>, so </a:t>
                </a:r>
              </a:p>
              <a:p>
                <a:pPr marL="0" indent="0">
                  <a:buNone/>
                </a:pPr>
                <a14:m>
                  <m:oMathPara xmlns:m="http://schemas.openxmlformats.org/officeDocument/2006/math">
                    <m:oMathParaPr>
                      <m:jc m:val="centerGroup"/>
                    </m:oMathParaPr>
                    <m:oMath xmlns:m="http://schemas.openxmlformats.org/officeDocument/2006/math">
                      <m:sSub>
                        <m:sSubPr>
                          <m:ctrlPr>
                            <a:rPr lang="en-US" sz="2000" b="1" i="1" smtClean="0">
                              <a:latin typeface="Cambria Math"/>
                              <a:ea typeface="Cambria Math" pitchFamily="18" charset="0"/>
                            </a:rPr>
                          </m:ctrlPr>
                        </m:sSubPr>
                        <m:e>
                          <m:r>
                            <a:rPr lang="en-US" sz="2000" b="1" i="1" smtClean="0">
                              <a:latin typeface="Cambria Math"/>
                              <a:ea typeface="Cambria Math"/>
                            </a:rPr>
                            <m:t>𝝁</m:t>
                          </m:r>
                        </m:e>
                        <m:sub>
                          <m:acc>
                            <m:accPr>
                              <m:chr m:val="̅"/>
                              <m:ctrlPr>
                                <a:rPr lang="en-US" sz="2000" b="1" i="1" smtClean="0">
                                  <a:latin typeface="Cambria Math"/>
                                  <a:ea typeface="Cambria Math" pitchFamily="18" charset="0"/>
                                </a:rPr>
                              </m:ctrlPr>
                            </m:accPr>
                            <m:e>
                              <m:r>
                                <a:rPr lang="en-US" sz="2000" b="1" i="1" smtClean="0">
                                  <a:latin typeface="Cambria Math"/>
                                  <a:ea typeface="Cambria Math" pitchFamily="18" charset="0"/>
                                </a:rPr>
                                <m:t>𝒙</m:t>
                              </m:r>
                            </m:e>
                          </m:acc>
                        </m:sub>
                      </m:sSub>
                      <m:r>
                        <a:rPr lang="en-US" sz="2000" b="1" i="1" smtClean="0">
                          <a:latin typeface="Cambria Math"/>
                          <a:ea typeface="Cambria Math" pitchFamily="18" charset="0"/>
                        </a:rPr>
                        <m:t>=</m:t>
                      </m:r>
                      <m:r>
                        <a:rPr lang="en-US" sz="2000" b="1" i="1" smtClean="0">
                          <a:latin typeface="Cambria Math"/>
                          <a:ea typeface="Cambria Math"/>
                        </a:rPr>
                        <m:t>𝝁</m:t>
                      </m:r>
                    </m:oMath>
                  </m:oMathPara>
                </a14:m>
                <a:endParaRPr lang="en-US" sz="2000" b="1" dirty="0" smtClean="0">
                  <a:latin typeface="Cambria Math" pitchFamily="18" charset="0"/>
                  <a:ea typeface="Cambria Math" pitchFamily="18" charset="0"/>
                </a:endParaRPr>
              </a:p>
              <a:p>
                <a:pPr marL="0" indent="0">
                  <a:buNone/>
                </a:pPr>
                <a:endParaRPr lang="en-US" sz="2000" dirty="0">
                  <a:latin typeface="Cambria Math" pitchFamily="18" charset="0"/>
                  <a:ea typeface="Cambria Math"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Tree>
    <p:extLst>
      <p:ext uri="{BB962C8B-B14F-4D97-AF65-F5344CB8AC3E}">
        <p14:creationId xmlns:p14="http://schemas.microsoft.com/office/powerpoint/2010/main" val="1701340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ambria Math" pitchFamily="18" charset="0"/>
                <a:ea typeface="Cambria Math" pitchFamily="18" charset="0"/>
              </a:rPr>
              <a:t>The Central Limit Theorem</a:t>
            </a:r>
            <a:endParaRPr lang="en-US" sz="3200" dirty="0">
              <a:latin typeface="Cambria Math" pitchFamily="18" charset="0"/>
              <a:ea typeface="Cambria Math"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smtClean="0">
                    <a:latin typeface="Cambria Math" pitchFamily="18" charset="0"/>
                    <a:ea typeface="Cambria Math" pitchFamily="18" charset="0"/>
                  </a:rPr>
                  <a:t>Notation for the Sampling Distribution of </a:t>
                </a:r>
                <a14:m>
                  <m:oMath xmlns:m="http://schemas.openxmlformats.org/officeDocument/2006/math">
                    <m:acc>
                      <m:accPr>
                        <m:chr m:val="̅"/>
                        <m:ctrlPr>
                          <a:rPr lang="en-US" sz="2000" b="1" i="1" smtClean="0">
                            <a:latin typeface="Cambria Math"/>
                            <a:ea typeface="Cambria Math" pitchFamily="18" charset="0"/>
                          </a:rPr>
                        </m:ctrlPr>
                      </m:accPr>
                      <m:e>
                        <m:r>
                          <a:rPr lang="en-US" sz="2000" b="1" i="1" smtClean="0">
                            <a:latin typeface="Cambria Math"/>
                            <a:ea typeface="Cambria Math" pitchFamily="18" charset="0"/>
                          </a:rPr>
                          <m:t>𝒙</m:t>
                        </m:r>
                      </m:e>
                    </m:acc>
                  </m:oMath>
                </a14:m>
                <a:endParaRPr lang="en-US" sz="2000" b="1" dirty="0" smtClean="0">
                  <a:latin typeface="Cambria Math" pitchFamily="18" charset="0"/>
                  <a:ea typeface="Cambria Math" pitchFamily="18" charset="0"/>
                </a:endParaRPr>
              </a:p>
              <a:p>
                <a:pPr marL="0" indent="0">
                  <a:buNone/>
                </a:pPr>
                <a:r>
                  <a:rPr lang="en-US" sz="2000" dirty="0" smtClean="0">
                    <a:latin typeface="Cambria Math" pitchFamily="18" charset="0"/>
                    <a:ea typeface="Cambria Math" pitchFamily="18" charset="0"/>
                  </a:rPr>
                  <a:t>If all possible random samples of size n are selected from a population with mean </a:t>
                </a:r>
                <a14:m>
                  <m:oMath xmlns:m="http://schemas.openxmlformats.org/officeDocument/2006/math">
                    <m:r>
                      <a:rPr lang="en-US" sz="2000" i="1" smtClean="0">
                        <a:latin typeface="Cambria Math"/>
                        <a:ea typeface="Cambria Math"/>
                      </a:rPr>
                      <m:t>𝜇</m:t>
                    </m:r>
                  </m:oMath>
                </a14:m>
                <a:r>
                  <a:rPr lang="en-US" sz="2000" b="1" dirty="0" smtClean="0">
                    <a:latin typeface="Cambria Math" pitchFamily="18" charset="0"/>
                    <a:ea typeface="Cambria Math" pitchFamily="18" charset="0"/>
                  </a:rPr>
                  <a:t> </a:t>
                </a:r>
                <a:r>
                  <a:rPr lang="en-US" sz="2000" dirty="0" smtClean="0">
                    <a:latin typeface="Cambria Math" pitchFamily="18" charset="0"/>
                    <a:ea typeface="Cambria Math" pitchFamily="18" charset="0"/>
                  </a:rPr>
                  <a:t>and standard deviation </a:t>
                </a:r>
                <a14:m>
                  <m:oMath xmlns:m="http://schemas.openxmlformats.org/officeDocument/2006/math">
                    <m:r>
                      <a:rPr lang="en-US" sz="2000" i="1" smtClean="0">
                        <a:latin typeface="Cambria Math"/>
                        <a:ea typeface="Cambria Math"/>
                      </a:rPr>
                      <m:t>𝜎</m:t>
                    </m:r>
                  </m:oMath>
                </a14:m>
                <a:r>
                  <a:rPr lang="en-US" sz="2000" dirty="0" smtClean="0">
                    <a:latin typeface="Cambria Math" pitchFamily="18" charset="0"/>
                    <a:ea typeface="Cambria Math" pitchFamily="18" charset="0"/>
                  </a:rPr>
                  <a:t>, the sample means is denoted by </a:t>
                </a:r>
                <a14:m>
                  <m:oMath xmlns:m="http://schemas.openxmlformats.org/officeDocument/2006/math">
                    <m:sSub>
                      <m:sSubPr>
                        <m:ctrlPr>
                          <a:rPr lang="en-US" sz="2000" b="1" i="1" smtClean="0">
                            <a:latin typeface="Cambria Math"/>
                            <a:ea typeface="Cambria Math" pitchFamily="18" charset="0"/>
                          </a:rPr>
                        </m:ctrlPr>
                      </m:sSubPr>
                      <m:e>
                        <m:r>
                          <a:rPr lang="en-US" sz="2000" b="1" i="1" smtClean="0">
                            <a:latin typeface="Cambria Math"/>
                            <a:ea typeface="Cambria Math"/>
                          </a:rPr>
                          <m:t>𝝁</m:t>
                        </m:r>
                      </m:e>
                      <m:sub>
                        <m:acc>
                          <m:accPr>
                            <m:chr m:val="̅"/>
                            <m:ctrlPr>
                              <a:rPr lang="en-US" sz="2000" b="1" i="1" smtClean="0">
                                <a:latin typeface="Cambria Math"/>
                                <a:ea typeface="Cambria Math" pitchFamily="18" charset="0"/>
                              </a:rPr>
                            </m:ctrlPr>
                          </m:accPr>
                          <m:e>
                            <m:r>
                              <a:rPr lang="en-US" sz="2000" b="1" i="1" smtClean="0">
                                <a:latin typeface="Cambria Math"/>
                                <a:ea typeface="Cambria Math" pitchFamily="18" charset="0"/>
                              </a:rPr>
                              <m:t>𝒙</m:t>
                            </m:r>
                          </m:e>
                        </m:acc>
                      </m:sub>
                    </m:sSub>
                  </m:oMath>
                </a14:m>
                <a:r>
                  <a:rPr lang="en-US" sz="2000" b="1" dirty="0" smtClean="0">
                    <a:latin typeface="Cambria Math" pitchFamily="18" charset="0"/>
                    <a:ea typeface="Cambria Math" pitchFamily="18" charset="0"/>
                  </a:rPr>
                  <a:t>, </a:t>
                </a:r>
                <a:r>
                  <a:rPr lang="en-US" sz="2000" dirty="0" smtClean="0">
                    <a:latin typeface="Cambria Math" pitchFamily="18" charset="0"/>
                    <a:ea typeface="Cambria Math" pitchFamily="18" charset="0"/>
                  </a:rPr>
                  <a:t>so </a:t>
                </a:r>
              </a:p>
              <a:p>
                <a:pPr marL="0" indent="0">
                  <a:buNone/>
                </a:pPr>
                <a14:m>
                  <m:oMathPara xmlns:m="http://schemas.openxmlformats.org/officeDocument/2006/math">
                    <m:oMathParaPr>
                      <m:jc m:val="centerGroup"/>
                    </m:oMathParaPr>
                    <m:oMath xmlns:m="http://schemas.openxmlformats.org/officeDocument/2006/math">
                      <m:sSub>
                        <m:sSubPr>
                          <m:ctrlPr>
                            <a:rPr lang="en-US" sz="2000" b="1" i="1" smtClean="0">
                              <a:latin typeface="Cambria Math"/>
                              <a:ea typeface="Cambria Math" pitchFamily="18" charset="0"/>
                            </a:rPr>
                          </m:ctrlPr>
                        </m:sSubPr>
                        <m:e>
                          <m:r>
                            <a:rPr lang="en-US" sz="2000" b="1" i="1" smtClean="0">
                              <a:latin typeface="Cambria Math"/>
                              <a:ea typeface="Cambria Math"/>
                            </a:rPr>
                            <m:t>𝝁</m:t>
                          </m:r>
                        </m:e>
                        <m:sub>
                          <m:acc>
                            <m:accPr>
                              <m:chr m:val="̅"/>
                              <m:ctrlPr>
                                <a:rPr lang="en-US" sz="2000" b="1" i="1" smtClean="0">
                                  <a:latin typeface="Cambria Math"/>
                                  <a:ea typeface="Cambria Math" pitchFamily="18" charset="0"/>
                                </a:rPr>
                              </m:ctrlPr>
                            </m:accPr>
                            <m:e>
                              <m:r>
                                <a:rPr lang="en-US" sz="2000" b="1" i="1" smtClean="0">
                                  <a:latin typeface="Cambria Math"/>
                                  <a:ea typeface="Cambria Math" pitchFamily="18" charset="0"/>
                                </a:rPr>
                                <m:t>𝒙</m:t>
                              </m:r>
                            </m:e>
                          </m:acc>
                        </m:sub>
                      </m:sSub>
                      <m:r>
                        <a:rPr lang="en-US" sz="2000" b="1" i="1" smtClean="0">
                          <a:latin typeface="Cambria Math"/>
                          <a:ea typeface="Cambria Math" pitchFamily="18" charset="0"/>
                        </a:rPr>
                        <m:t>=</m:t>
                      </m:r>
                      <m:r>
                        <a:rPr lang="en-US" sz="2000" b="1" i="1" smtClean="0">
                          <a:latin typeface="Cambria Math"/>
                          <a:ea typeface="Cambria Math"/>
                        </a:rPr>
                        <m:t>𝝁</m:t>
                      </m:r>
                    </m:oMath>
                  </m:oMathPara>
                </a14:m>
                <a:endParaRPr lang="en-US" sz="2000" b="1" dirty="0" smtClean="0">
                  <a:latin typeface="Cambria Math" pitchFamily="18" charset="0"/>
                  <a:ea typeface="Cambria Math" pitchFamily="18" charset="0"/>
                </a:endParaRPr>
              </a:p>
              <a:p>
                <a:pPr marL="0" indent="0">
                  <a:buNone/>
                </a:pPr>
                <a:endParaRPr lang="en-US" sz="2000" dirty="0" smtClean="0">
                  <a:latin typeface="Cambria Math" pitchFamily="18" charset="0"/>
                  <a:ea typeface="Cambria Math" pitchFamily="18" charset="0"/>
                </a:endParaRPr>
              </a:p>
              <a:p>
                <a:pPr marL="0" indent="0">
                  <a:buNone/>
                </a:pPr>
                <a:r>
                  <a:rPr lang="en-US" sz="2000" dirty="0" smtClean="0">
                    <a:latin typeface="Cambria Math" pitchFamily="18" charset="0"/>
                    <a:ea typeface="Cambria Math" pitchFamily="18" charset="0"/>
                  </a:rPr>
                  <a:t>Also the standard deviation of the sample means is denoted by </a:t>
                </a:r>
                <a14:m>
                  <m:oMath xmlns:m="http://schemas.openxmlformats.org/officeDocument/2006/math">
                    <m:sSub>
                      <m:sSubPr>
                        <m:ctrlPr>
                          <a:rPr lang="en-US" sz="2000" b="1" i="1" smtClean="0">
                            <a:latin typeface="Cambria Math"/>
                            <a:ea typeface="Cambria Math" pitchFamily="18" charset="0"/>
                          </a:rPr>
                        </m:ctrlPr>
                      </m:sSubPr>
                      <m:e>
                        <m:r>
                          <a:rPr lang="en-US" sz="2000" b="1" i="1" smtClean="0">
                            <a:latin typeface="Cambria Math"/>
                            <a:ea typeface="Cambria Math"/>
                          </a:rPr>
                          <m:t>𝝈</m:t>
                        </m:r>
                      </m:e>
                      <m:sub>
                        <m:acc>
                          <m:accPr>
                            <m:chr m:val="̅"/>
                            <m:ctrlPr>
                              <a:rPr lang="en-US" sz="2000" b="1" i="1" smtClean="0">
                                <a:latin typeface="Cambria Math"/>
                                <a:ea typeface="Cambria Math" pitchFamily="18" charset="0"/>
                              </a:rPr>
                            </m:ctrlPr>
                          </m:accPr>
                          <m:e>
                            <m:r>
                              <a:rPr lang="en-US" sz="2000" b="1" i="1" smtClean="0">
                                <a:latin typeface="Cambria Math"/>
                                <a:ea typeface="Cambria Math" pitchFamily="18" charset="0"/>
                              </a:rPr>
                              <m:t>𝒙</m:t>
                            </m:r>
                          </m:e>
                        </m:acc>
                      </m:sub>
                    </m:sSub>
                  </m:oMath>
                </a14:m>
                <a:r>
                  <a:rPr lang="en-US" sz="2000" dirty="0" smtClean="0">
                    <a:latin typeface="Cambria Math" pitchFamily="18" charset="0"/>
                    <a:ea typeface="Cambria Math" pitchFamily="18" charset="0"/>
                  </a:rPr>
                  <a:t>, so</a:t>
                </a:r>
              </a:p>
              <a:p>
                <a:pPr marL="0" indent="0">
                  <a:buNone/>
                </a:pPr>
                <a:endParaRPr lang="en-US" sz="2000" b="1" i="1" dirty="0" smtClean="0">
                  <a:latin typeface="Cambria Math"/>
                  <a:ea typeface="Cambria Math"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000" b="1" i="1" smtClean="0">
                              <a:latin typeface="Cambria Math"/>
                              <a:ea typeface="Cambria Math" pitchFamily="18" charset="0"/>
                            </a:rPr>
                          </m:ctrlPr>
                        </m:sSubPr>
                        <m:e>
                          <m:r>
                            <a:rPr lang="en-US" sz="2000" b="1" i="1" smtClean="0">
                              <a:latin typeface="Cambria Math"/>
                              <a:ea typeface="Cambria Math"/>
                            </a:rPr>
                            <m:t>𝝈</m:t>
                          </m:r>
                        </m:e>
                        <m:sub>
                          <m:acc>
                            <m:accPr>
                              <m:chr m:val="̅"/>
                              <m:ctrlPr>
                                <a:rPr lang="en-US" sz="2000" b="1" i="1" smtClean="0">
                                  <a:latin typeface="Cambria Math"/>
                                  <a:ea typeface="Cambria Math" pitchFamily="18" charset="0"/>
                                </a:rPr>
                              </m:ctrlPr>
                            </m:accPr>
                            <m:e>
                              <m:r>
                                <a:rPr lang="en-US" sz="2000" b="1" i="1" smtClean="0">
                                  <a:latin typeface="Cambria Math"/>
                                  <a:ea typeface="Cambria Math" pitchFamily="18" charset="0"/>
                                </a:rPr>
                                <m:t>𝒙</m:t>
                              </m:r>
                            </m:e>
                          </m:acc>
                        </m:sub>
                      </m:sSub>
                      <m:r>
                        <a:rPr lang="en-US" sz="2000" b="1" i="1" smtClean="0">
                          <a:latin typeface="Cambria Math"/>
                          <a:ea typeface="Cambria Math" pitchFamily="18" charset="0"/>
                        </a:rPr>
                        <m:t>=</m:t>
                      </m:r>
                      <m:f>
                        <m:fPr>
                          <m:ctrlPr>
                            <a:rPr lang="en-US" sz="2000" b="1" i="1" smtClean="0">
                              <a:latin typeface="Cambria Math"/>
                              <a:ea typeface="Cambria Math" pitchFamily="18" charset="0"/>
                            </a:rPr>
                          </m:ctrlPr>
                        </m:fPr>
                        <m:num>
                          <m:r>
                            <a:rPr lang="en-US" sz="2000" b="1" i="1" smtClean="0">
                              <a:latin typeface="Cambria Math"/>
                              <a:ea typeface="Cambria Math"/>
                            </a:rPr>
                            <m:t>𝝈</m:t>
                          </m:r>
                        </m:num>
                        <m:den>
                          <m:rad>
                            <m:radPr>
                              <m:degHide m:val="on"/>
                              <m:ctrlPr>
                                <a:rPr lang="en-US" sz="2000" b="1" i="1" smtClean="0">
                                  <a:latin typeface="Cambria Math"/>
                                  <a:ea typeface="Cambria Math" pitchFamily="18" charset="0"/>
                                </a:rPr>
                              </m:ctrlPr>
                            </m:radPr>
                            <m:deg/>
                            <m:e>
                              <m:r>
                                <a:rPr lang="en-US" sz="2000" b="1" i="1" smtClean="0">
                                  <a:latin typeface="Cambria Math"/>
                                  <a:ea typeface="Cambria Math" pitchFamily="18" charset="0"/>
                                </a:rPr>
                                <m:t>𝒏</m:t>
                              </m:r>
                            </m:e>
                          </m:rad>
                        </m:den>
                      </m:f>
                    </m:oMath>
                  </m:oMathPara>
                </a14:m>
                <a:endParaRPr lang="en-US" sz="2000" b="1" dirty="0" smtClean="0">
                  <a:latin typeface="Cambria Math" pitchFamily="18" charset="0"/>
                  <a:ea typeface="Cambria Math" pitchFamily="18" charset="0"/>
                </a:endParaRPr>
              </a:p>
              <a:p>
                <a:pPr marL="0" indent="0">
                  <a:buNone/>
                </a:pPr>
                <a14:m>
                  <m:oMath xmlns:m="http://schemas.openxmlformats.org/officeDocument/2006/math">
                    <m:sSub>
                      <m:sSubPr>
                        <m:ctrlPr>
                          <a:rPr lang="en-US" sz="2000" i="1" smtClean="0">
                            <a:latin typeface="Cambria Math"/>
                            <a:ea typeface="Cambria Math" pitchFamily="18" charset="0"/>
                          </a:rPr>
                        </m:ctrlPr>
                      </m:sSubPr>
                      <m:e>
                        <m:r>
                          <a:rPr lang="en-US" sz="2000" i="1" smtClean="0">
                            <a:latin typeface="Cambria Math"/>
                            <a:ea typeface="Cambria Math"/>
                          </a:rPr>
                          <m:t>𝜎</m:t>
                        </m:r>
                      </m:e>
                      <m:sub>
                        <m:acc>
                          <m:accPr>
                            <m:chr m:val="̅"/>
                            <m:ctrlPr>
                              <a:rPr lang="en-US" sz="2000" i="1" smtClean="0">
                                <a:latin typeface="Cambria Math"/>
                                <a:ea typeface="Cambria Math" pitchFamily="18" charset="0"/>
                              </a:rPr>
                            </m:ctrlPr>
                          </m:accPr>
                          <m:e>
                            <m:r>
                              <a:rPr lang="en-US" sz="2000" b="0" i="1" smtClean="0">
                                <a:latin typeface="Cambria Math"/>
                                <a:ea typeface="Cambria Math" pitchFamily="18" charset="0"/>
                              </a:rPr>
                              <m:t>𝑥</m:t>
                            </m:r>
                          </m:e>
                        </m:acc>
                      </m:sub>
                    </m:sSub>
                  </m:oMath>
                </a14:m>
                <a:r>
                  <a:rPr lang="en-US" sz="2000" dirty="0" smtClean="0">
                    <a:latin typeface="Cambria Math" pitchFamily="18" charset="0"/>
                    <a:ea typeface="Cambria Math" pitchFamily="18" charset="0"/>
                  </a:rPr>
                  <a:t> is called the </a:t>
                </a:r>
                <a:r>
                  <a:rPr lang="en-US" sz="2000" b="1" dirty="0" smtClean="0">
                    <a:latin typeface="Cambria Math" pitchFamily="18" charset="0"/>
                    <a:ea typeface="Cambria Math" pitchFamily="18" charset="0"/>
                  </a:rPr>
                  <a:t>standard error of the mean.</a:t>
                </a:r>
                <a:endParaRPr lang="en-US" sz="2000" dirty="0">
                  <a:latin typeface="Cambria Math" pitchFamily="18" charset="0"/>
                  <a:ea typeface="Cambria Math"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Tree>
    <p:extLst>
      <p:ext uri="{BB962C8B-B14F-4D97-AF65-F5344CB8AC3E}">
        <p14:creationId xmlns:p14="http://schemas.microsoft.com/office/powerpoint/2010/main" val="3426533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ambria Math" pitchFamily="18" charset="0"/>
                <a:ea typeface="Cambria Math" pitchFamily="18" charset="0"/>
              </a:rPr>
              <a:t>The Central Limit Theorem</a:t>
            </a:r>
            <a:endParaRPr lang="en-US" sz="3200" dirty="0">
              <a:latin typeface="Cambria Math" pitchFamily="18" charset="0"/>
              <a:ea typeface="Cambria Math" pitchFamily="18" charset="0"/>
            </a:endParaRPr>
          </a:p>
        </p:txBody>
      </p:sp>
      <p:sp>
        <p:nvSpPr>
          <p:cNvPr id="3" name="Content Placeholder 2"/>
          <p:cNvSpPr>
            <a:spLocks noGrp="1"/>
          </p:cNvSpPr>
          <p:nvPr>
            <p:ph idx="1"/>
          </p:nvPr>
        </p:nvSpPr>
        <p:spPr/>
        <p:txBody>
          <a:bodyPr/>
          <a:lstStyle/>
          <a:p>
            <a:pPr marL="0" indent="0">
              <a:buNone/>
            </a:pPr>
            <a:r>
              <a:rPr lang="en-US" sz="2000" b="1" dirty="0" smtClean="0">
                <a:latin typeface="Cambria Math" pitchFamily="18" charset="0"/>
                <a:ea typeface="Cambria Math" pitchFamily="18" charset="0"/>
              </a:rPr>
              <a:t>Lets Look at example 1.</a:t>
            </a:r>
            <a:endParaRPr lang="en-US" sz="2000" b="1" dirty="0">
              <a:latin typeface="Cambria Math" pitchFamily="18" charset="0"/>
              <a:ea typeface="Cambria Math" pitchFamily="18" charset="0"/>
            </a:endParaRPr>
          </a:p>
        </p:txBody>
      </p:sp>
    </p:spTree>
    <p:extLst>
      <p:ext uri="{BB962C8B-B14F-4D97-AF65-F5344CB8AC3E}">
        <p14:creationId xmlns:p14="http://schemas.microsoft.com/office/powerpoint/2010/main" val="171040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ambria Math" pitchFamily="18" charset="0"/>
                <a:ea typeface="Cambria Math" pitchFamily="18" charset="0"/>
              </a:rPr>
              <a:t>The Central Limit Theorem</a:t>
            </a:r>
            <a:endParaRPr lang="en-US" sz="3200" dirty="0">
              <a:latin typeface="Cambria Math" pitchFamily="18" charset="0"/>
              <a:ea typeface="Cambria Math"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smtClean="0">
                    <a:latin typeface="Cambria Math" pitchFamily="18" charset="0"/>
                    <a:ea typeface="Cambria Math" pitchFamily="18" charset="0"/>
                  </a:rPr>
                  <a:t>Lets Look at example 1.</a:t>
                </a:r>
              </a:p>
              <a:p>
                <a:pPr marL="0" indent="0">
                  <a:buNone/>
                </a:pPr>
                <a:endParaRPr lang="en-US" sz="2000" b="1" dirty="0">
                  <a:latin typeface="Cambria Math" pitchFamily="18" charset="0"/>
                  <a:ea typeface="Cambria Math" pitchFamily="18" charset="0"/>
                </a:endParaRPr>
              </a:p>
              <a:p>
                <a:pPr marL="0" indent="0">
                  <a:buNone/>
                </a:pPr>
                <a:r>
                  <a:rPr lang="en-US" sz="2000" b="1" dirty="0" smtClean="0">
                    <a:latin typeface="Cambria Math" pitchFamily="18" charset="0"/>
                    <a:ea typeface="Cambria Math" pitchFamily="18" charset="0"/>
                  </a:rPr>
                  <a:t>Note: </a:t>
                </a:r>
              </a:p>
              <a:p>
                <a:pPr marL="0" indent="0">
                  <a:buNone/>
                </a:pPr>
                <a:r>
                  <a:rPr lang="en-US" sz="2000" b="1" i="1" dirty="0" smtClean="0">
                    <a:latin typeface="Cambria Math" pitchFamily="18" charset="0"/>
                    <a:ea typeface="Cambria Math" pitchFamily="18" charset="0"/>
                  </a:rPr>
                  <a:t>Individual value:  </a:t>
                </a:r>
                <a:r>
                  <a:rPr lang="en-US" sz="2000" dirty="0" smtClean="0">
                    <a:latin typeface="Cambria Math" pitchFamily="18" charset="0"/>
                    <a:ea typeface="Cambria Math" pitchFamily="18" charset="0"/>
                  </a:rPr>
                  <a:t>When working with individual values from a normally distributed population, use the methods from last class.</a:t>
                </a:r>
                <a:r>
                  <a:rPr lang="en-US" sz="2000" b="1" dirty="0" smtClean="0">
                    <a:latin typeface="Cambria Math" pitchFamily="18" charset="0"/>
                    <a:ea typeface="Cambria Math" pitchFamily="18" charset="0"/>
                  </a:rPr>
                  <a:t>  </a:t>
                </a:r>
                <a:r>
                  <a:rPr lang="en-US" sz="2000" dirty="0" smtClean="0">
                    <a:latin typeface="Cambria Math" pitchFamily="18" charset="0"/>
                    <a:ea typeface="Cambria Math" pitchFamily="18" charset="0"/>
                  </a:rPr>
                  <a:t>Use </a:t>
                </a:r>
                <a14:m>
                  <m:oMath xmlns:m="http://schemas.openxmlformats.org/officeDocument/2006/math">
                    <m:r>
                      <a:rPr lang="en-US" sz="2000" b="1" i="1" smtClean="0">
                        <a:latin typeface="Cambria Math"/>
                        <a:ea typeface="Cambria Math" pitchFamily="18" charset="0"/>
                      </a:rPr>
                      <m:t>𝒛</m:t>
                    </m:r>
                    <m:r>
                      <a:rPr lang="en-US" sz="2000" b="1" i="1" smtClean="0">
                        <a:latin typeface="Cambria Math"/>
                        <a:ea typeface="Cambria Math" pitchFamily="18" charset="0"/>
                      </a:rPr>
                      <m:t>=</m:t>
                    </m:r>
                    <m:f>
                      <m:fPr>
                        <m:ctrlPr>
                          <a:rPr lang="en-US" sz="2000" b="1" i="1" smtClean="0">
                            <a:latin typeface="Cambria Math"/>
                            <a:ea typeface="Cambria Math" pitchFamily="18" charset="0"/>
                          </a:rPr>
                        </m:ctrlPr>
                      </m:fPr>
                      <m:num>
                        <m:r>
                          <a:rPr lang="en-US" sz="2000" b="1" i="1" smtClean="0">
                            <a:latin typeface="Cambria Math"/>
                            <a:ea typeface="Cambria Math" pitchFamily="18" charset="0"/>
                          </a:rPr>
                          <m:t>𝒙</m:t>
                        </m:r>
                        <m:r>
                          <a:rPr lang="en-US" sz="2000" b="1" i="1" smtClean="0">
                            <a:latin typeface="Cambria Math"/>
                            <a:ea typeface="Cambria Math" pitchFamily="18" charset="0"/>
                          </a:rPr>
                          <m:t>−</m:t>
                        </m:r>
                        <m:r>
                          <a:rPr lang="en-US" sz="2000" b="1" i="1" smtClean="0">
                            <a:latin typeface="Cambria Math"/>
                            <a:ea typeface="Cambria Math"/>
                          </a:rPr>
                          <m:t>𝝁</m:t>
                        </m:r>
                      </m:num>
                      <m:den>
                        <m:r>
                          <a:rPr lang="en-US" sz="2000" b="1" i="1" smtClean="0">
                            <a:latin typeface="Cambria Math"/>
                            <a:ea typeface="Cambria Math"/>
                          </a:rPr>
                          <m:t>𝝈</m:t>
                        </m:r>
                      </m:den>
                    </m:f>
                  </m:oMath>
                </a14:m>
                <a:endParaRPr lang="en-US" sz="2000" b="1" dirty="0" smtClean="0">
                  <a:latin typeface="Cambria Math" pitchFamily="18" charset="0"/>
                  <a:ea typeface="Cambria Math" pitchFamily="18" charset="0"/>
                </a:endParaRPr>
              </a:p>
              <a:p>
                <a:pPr marL="0" indent="0">
                  <a:buNone/>
                </a:pPr>
                <a:endParaRPr lang="en-US" sz="2000" b="1" dirty="0">
                  <a:latin typeface="Cambria Math" pitchFamily="18" charset="0"/>
                  <a:ea typeface="Cambria Math" pitchFamily="18" charset="0"/>
                </a:endParaRPr>
              </a:p>
              <a:p>
                <a:pPr marL="0" indent="0">
                  <a:buNone/>
                </a:pPr>
                <a:r>
                  <a:rPr lang="en-US" sz="2000" b="1" i="1" dirty="0" smtClean="0">
                    <a:latin typeface="Cambria Math" pitchFamily="18" charset="0"/>
                    <a:ea typeface="Cambria Math" pitchFamily="18" charset="0"/>
                  </a:rPr>
                  <a:t>Sample of values</a:t>
                </a:r>
                <a:r>
                  <a:rPr lang="en-US" sz="2000" b="1" dirty="0" smtClean="0">
                    <a:latin typeface="Cambria Math" pitchFamily="18" charset="0"/>
                    <a:ea typeface="Cambria Math" pitchFamily="18" charset="0"/>
                  </a:rPr>
                  <a:t>:  </a:t>
                </a:r>
                <a:r>
                  <a:rPr lang="en-US" sz="2000" dirty="0" smtClean="0">
                    <a:latin typeface="Cambria Math" pitchFamily="18" charset="0"/>
                    <a:ea typeface="Cambria Math" pitchFamily="18" charset="0"/>
                  </a:rPr>
                  <a:t>When working with a mean for some </a:t>
                </a:r>
                <a:r>
                  <a:rPr lang="en-US" sz="2000" i="1" dirty="0" smtClean="0">
                    <a:latin typeface="Cambria Math" pitchFamily="18" charset="0"/>
                    <a:ea typeface="Cambria Math" pitchFamily="18" charset="0"/>
                  </a:rPr>
                  <a:t>sample </a:t>
                </a:r>
                <a:r>
                  <a:rPr lang="en-US" sz="2000" dirty="0" smtClean="0">
                    <a:latin typeface="Cambria Math" pitchFamily="18" charset="0"/>
                    <a:ea typeface="Cambria Math" pitchFamily="18" charset="0"/>
                  </a:rPr>
                  <a:t>(or group),</a:t>
                </a:r>
                <a:r>
                  <a:rPr lang="en-US" sz="2000" i="1" dirty="0" smtClean="0">
                    <a:latin typeface="Cambria Math" pitchFamily="18" charset="0"/>
                    <a:ea typeface="Cambria Math" pitchFamily="18" charset="0"/>
                  </a:rPr>
                  <a:t> </a:t>
                </a:r>
                <a:r>
                  <a:rPr lang="en-US" sz="2000" dirty="0" smtClean="0">
                    <a:latin typeface="Cambria Math" pitchFamily="18" charset="0"/>
                    <a:ea typeface="Cambria Math" pitchFamily="18" charset="0"/>
                  </a:rPr>
                  <a:t>be sure to use the value of </a:t>
                </a:r>
                <a14:m>
                  <m:oMath xmlns:m="http://schemas.openxmlformats.org/officeDocument/2006/math">
                    <m:r>
                      <a:rPr lang="en-US" sz="2000" i="1" smtClean="0">
                        <a:latin typeface="Cambria Math"/>
                        <a:ea typeface="Cambria Math"/>
                      </a:rPr>
                      <m:t>𝜎</m:t>
                    </m:r>
                    <m:r>
                      <a:rPr lang="en-US" sz="2000" b="0" i="1" smtClean="0">
                        <a:latin typeface="Cambria Math"/>
                        <a:ea typeface="Cambria Math"/>
                      </a:rPr>
                      <m:t>/</m:t>
                    </m:r>
                    <m:rad>
                      <m:radPr>
                        <m:degHide m:val="on"/>
                        <m:ctrlPr>
                          <a:rPr lang="en-US" sz="2000" b="0" i="1" smtClean="0">
                            <a:latin typeface="Cambria Math"/>
                            <a:ea typeface="Cambria Math"/>
                          </a:rPr>
                        </m:ctrlPr>
                      </m:radPr>
                      <m:deg/>
                      <m:e>
                        <m:r>
                          <a:rPr lang="en-US" sz="2000" b="0" i="1" smtClean="0">
                            <a:latin typeface="Cambria Math"/>
                            <a:ea typeface="Cambria Math"/>
                          </a:rPr>
                          <m:t>𝑛</m:t>
                        </m:r>
                      </m:e>
                    </m:rad>
                  </m:oMath>
                </a14:m>
                <a:r>
                  <a:rPr lang="en-US" sz="2000" dirty="0" smtClean="0">
                    <a:latin typeface="Cambria Math" pitchFamily="18" charset="0"/>
                    <a:ea typeface="Cambria Math" pitchFamily="18" charset="0"/>
                  </a:rPr>
                  <a:t> for the standard deviation of the sample means.  Use </a:t>
                </a:r>
                <a14:m>
                  <m:oMath xmlns:m="http://schemas.openxmlformats.org/officeDocument/2006/math">
                    <m:r>
                      <a:rPr lang="en-US" sz="2000" b="1" i="1" smtClean="0">
                        <a:latin typeface="Cambria Math"/>
                        <a:ea typeface="Cambria Math" pitchFamily="18" charset="0"/>
                      </a:rPr>
                      <m:t>𝒛</m:t>
                    </m:r>
                    <m:r>
                      <a:rPr lang="en-US" sz="2000" b="1" i="1" smtClean="0">
                        <a:latin typeface="Cambria Math"/>
                        <a:ea typeface="Cambria Math" pitchFamily="18" charset="0"/>
                      </a:rPr>
                      <m:t>=</m:t>
                    </m:r>
                    <m:f>
                      <m:fPr>
                        <m:ctrlPr>
                          <a:rPr lang="en-US" sz="2000" b="1" i="1" smtClean="0">
                            <a:latin typeface="Cambria Math"/>
                            <a:ea typeface="Cambria Math" pitchFamily="18" charset="0"/>
                          </a:rPr>
                        </m:ctrlPr>
                      </m:fPr>
                      <m:num>
                        <m:acc>
                          <m:accPr>
                            <m:chr m:val="̅"/>
                            <m:ctrlPr>
                              <a:rPr lang="en-US" sz="2000" b="1" i="1" smtClean="0">
                                <a:latin typeface="Cambria Math"/>
                                <a:ea typeface="Cambria Math" pitchFamily="18" charset="0"/>
                              </a:rPr>
                            </m:ctrlPr>
                          </m:accPr>
                          <m:e>
                            <m:r>
                              <a:rPr lang="en-US" sz="2000" b="1" i="1" smtClean="0">
                                <a:latin typeface="Cambria Math"/>
                                <a:ea typeface="Cambria Math" pitchFamily="18" charset="0"/>
                              </a:rPr>
                              <m:t>𝒙</m:t>
                            </m:r>
                          </m:e>
                        </m:acc>
                        <m:r>
                          <a:rPr lang="en-US" sz="2000" b="1" i="1" smtClean="0">
                            <a:latin typeface="Cambria Math"/>
                            <a:ea typeface="Cambria Math" pitchFamily="18" charset="0"/>
                          </a:rPr>
                          <m:t>−</m:t>
                        </m:r>
                        <m:r>
                          <a:rPr lang="en-US" sz="2000" b="1" i="1" smtClean="0">
                            <a:latin typeface="Cambria Math"/>
                            <a:ea typeface="Cambria Math"/>
                          </a:rPr>
                          <m:t>𝝁</m:t>
                        </m:r>
                      </m:num>
                      <m:den>
                        <m:f>
                          <m:fPr>
                            <m:ctrlPr>
                              <a:rPr lang="en-US" sz="2000" b="1" i="1" smtClean="0">
                                <a:latin typeface="Cambria Math"/>
                                <a:ea typeface="Cambria Math" pitchFamily="18" charset="0"/>
                              </a:rPr>
                            </m:ctrlPr>
                          </m:fPr>
                          <m:num>
                            <m:r>
                              <a:rPr lang="en-US" sz="2000" b="1" i="1" smtClean="0">
                                <a:latin typeface="Cambria Math"/>
                                <a:ea typeface="Cambria Math"/>
                              </a:rPr>
                              <m:t>𝝈</m:t>
                            </m:r>
                          </m:num>
                          <m:den>
                            <m:rad>
                              <m:radPr>
                                <m:degHide m:val="on"/>
                                <m:ctrlPr>
                                  <a:rPr lang="en-US" sz="2000" b="1" i="1" smtClean="0">
                                    <a:latin typeface="Cambria Math"/>
                                    <a:ea typeface="Cambria Math" pitchFamily="18" charset="0"/>
                                  </a:rPr>
                                </m:ctrlPr>
                              </m:radPr>
                              <m:deg/>
                              <m:e>
                                <m:r>
                                  <a:rPr lang="en-US" sz="2000" b="1" i="1" smtClean="0">
                                    <a:latin typeface="Cambria Math"/>
                                    <a:ea typeface="Cambria Math" pitchFamily="18" charset="0"/>
                                  </a:rPr>
                                  <m:t>𝒏</m:t>
                                </m:r>
                              </m:e>
                            </m:rad>
                          </m:den>
                        </m:f>
                      </m:den>
                    </m:f>
                  </m:oMath>
                </a14:m>
                <a:r>
                  <a:rPr lang="en-US" sz="2000" b="1" dirty="0" smtClean="0">
                    <a:latin typeface="Cambria Math" pitchFamily="18" charset="0"/>
                    <a:ea typeface="Cambria Math" pitchFamily="18" charset="0"/>
                  </a:rPr>
                  <a:t>.</a:t>
                </a:r>
                <a:endParaRPr lang="en-US" sz="2000" b="1" dirty="0">
                  <a:latin typeface="Cambria Math" pitchFamily="18" charset="0"/>
                  <a:ea typeface="Cambria Math"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r="-519"/>
                </a:stretch>
              </a:blipFill>
            </p:spPr>
            <p:txBody>
              <a:bodyPr/>
              <a:lstStyle/>
              <a:p>
                <a:r>
                  <a:rPr lang="en-US">
                    <a:noFill/>
                  </a:rPr>
                  <a:t> </a:t>
                </a:r>
              </a:p>
            </p:txBody>
          </p:sp>
        </mc:Fallback>
      </mc:AlternateContent>
    </p:spTree>
    <p:extLst>
      <p:ext uri="{BB962C8B-B14F-4D97-AF65-F5344CB8AC3E}">
        <p14:creationId xmlns:p14="http://schemas.microsoft.com/office/powerpoint/2010/main" val="352729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ambria Math" pitchFamily="18" charset="0"/>
                <a:ea typeface="Cambria Math" pitchFamily="18" charset="0"/>
              </a:rPr>
              <a:t>The Central Limit Theorem</a:t>
            </a:r>
            <a:endParaRPr lang="en-US" sz="3200" dirty="0">
              <a:latin typeface="Cambria Math" pitchFamily="18" charset="0"/>
              <a:ea typeface="Cambria Math"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r>
                  <a:rPr lang="en-US" sz="2000" b="1" dirty="0" smtClean="0">
                    <a:latin typeface="Cambria Math" pitchFamily="18" charset="0"/>
                    <a:ea typeface="Cambria Math" pitchFamily="18" charset="0"/>
                  </a:rPr>
                  <a:t>Lets Look at example 1.</a:t>
                </a:r>
              </a:p>
              <a:p>
                <a:pPr marL="0" indent="0">
                  <a:buNone/>
                </a:pPr>
                <a:endParaRPr lang="en-US" sz="2000" b="1" dirty="0">
                  <a:latin typeface="Cambria Math" pitchFamily="18" charset="0"/>
                  <a:ea typeface="Cambria Math" pitchFamily="18" charset="0"/>
                </a:endParaRPr>
              </a:p>
              <a:p>
                <a:pPr marL="0" indent="0">
                  <a:buNone/>
                </a:pPr>
                <a:r>
                  <a:rPr lang="en-US" sz="2000" b="1" dirty="0" smtClean="0">
                    <a:latin typeface="Cambria Math" pitchFamily="18" charset="0"/>
                    <a:ea typeface="Cambria Math" pitchFamily="18" charset="0"/>
                  </a:rPr>
                  <a:t>Note: </a:t>
                </a:r>
              </a:p>
              <a:p>
                <a:pPr marL="0" indent="0">
                  <a:buNone/>
                </a:pPr>
                <a:r>
                  <a:rPr lang="en-US" sz="2000" b="1" i="1" dirty="0" smtClean="0">
                    <a:latin typeface="Cambria Math" pitchFamily="18" charset="0"/>
                    <a:ea typeface="Cambria Math" pitchFamily="18" charset="0"/>
                  </a:rPr>
                  <a:t>Individual value:  </a:t>
                </a:r>
                <a:r>
                  <a:rPr lang="en-US" sz="2000" dirty="0" smtClean="0">
                    <a:latin typeface="Cambria Math" pitchFamily="18" charset="0"/>
                    <a:ea typeface="Cambria Math" pitchFamily="18" charset="0"/>
                  </a:rPr>
                  <a:t>When working with individual values from a normally distributed population, use the methods from last class.</a:t>
                </a:r>
                <a:r>
                  <a:rPr lang="en-US" sz="2000" b="1" dirty="0" smtClean="0">
                    <a:latin typeface="Cambria Math" pitchFamily="18" charset="0"/>
                    <a:ea typeface="Cambria Math" pitchFamily="18" charset="0"/>
                  </a:rPr>
                  <a:t>  </a:t>
                </a:r>
                <a:r>
                  <a:rPr lang="en-US" sz="2000" dirty="0" smtClean="0">
                    <a:latin typeface="Cambria Math" pitchFamily="18" charset="0"/>
                    <a:ea typeface="Cambria Math" pitchFamily="18" charset="0"/>
                  </a:rPr>
                  <a:t>Use </a:t>
                </a:r>
                <a14:m>
                  <m:oMath xmlns:m="http://schemas.openxmlformats.org/officeDocument/2006/math">
                    <m:r>
                      <a:rPr lang="en-US" sz="2000" b="1" i="1" smtClean="0">
                        <a:latin typeface="Cambria Math"/>
                        <a:ea typeface="Cambria Math" pitchFamily="18" charset="0"/>
                      </a:rPr>
                      <m:t>𝒛</m:t>
                    </m:r>
                    <m:r>
                      <a:rPr lang="en-US" sz="2000" b="1" i="1" smtClean="0">
                        <a:latin typeface="Cambria Math"/>
                        <a:ea typeface="Cambria Math" pitchFamily="18" charset="0"/>
                      </a:rPr>
                      <m:t>=</m:t>
                    </m:r>
                    <m:f>
                      <m:fPr>
                        <m:ctrlPr>
                          <a:rPr lang="en-US" sz="2000" b="1" i="1" smtClean="0">
                            <a:latin typeface="Cambria Math"/>
                            <a:ea typeface="Cambria Math" pitchFamily="18" charset="0"/>
                          </a:rPr>
                        </m:ctrlPr>
                      </m:fPr>
                      <m:num>
                        <m:r>
                          <a:rPr lang="en-US" sz="2000" b="1" i="1" smtClean="0">
                            <a:latin typeface="Cambria Math"/>
                            <a:ea typeface="Cambria Math" pitchFamily="18" charset="0"/>
                          </a:rPr>
                          <m:t>𝒙</m:t>
                        </m:r>
                        <m:r>
                          <a:rPr lang="en-US" sz="2000" b="1" i="1" smtClean="0">
                            <a:latin typeface="Cambria Math"/>
                            <a:ea typeface="Cambria Math" pitchFamily="18" charset="0"/>
                          </a:rPr>
                          <m:t>−</m:t>
                        </m:r>
                        <m:r>
                          <a:rPr lang="en-US" sz="2000" b="1" i="1" smtClean="0">
                            <a:latin typeface="Cambria Math"/>
                            <a:ea typeface="Cambria Math"/>
                          </a:rPr>
                          <m:t>𝝁</m:t>
                        </m:r>
                      </m:num>
                      <m:den>
                        <m:r>
                          <a:rPr lang="en-US" sz="2000" b="1" i="1" smtClean="0">
                            <a:latin typeface="Cambria Math"/>
                            <a:ea typeface="Cambria Math"/>
                          </a:rPr>
                          <m:t>𝝈</m:t>
                        </m:r>
                      </m:den>
                    </m:f>
                  </m:oMath>
                </a14:m>
                <a:r>
                  <a:rPr lang="en-US" sz="2000" b="1" dirty="0" smtClean="0">
                    <a:latin typeface="Cambria Math" pitchFamily="18" charset="0"/>
                    <a:ea typeface="Cambria Math" pitchFamily="18" charset="0"/>
                  </a:rPr>
                  <a:t> </a:t>
                </a:r>
                <a:r>
                  <a:rPr lang="en-US" sz="2000" dirty="0" smtClean="0">
                    <a:latin typeface="Cambria Math" pitchFamily="18" charset="0"/>
                    <a:ea typeface="Cambria Math" pitchFamily="18" charset="0"/>
                  </a:rPr>
                  <a:t> or </a:t>
                </a:r>
                <a:r>
                  <a:rPr lang="en-US" sz="2000" b="1" dirty="0" err="1" smtClean="0">
                    <a:latin typeface="Cambria Math" pitchFamily="18" charset="0"/>
                    <a:ea typeface="Cambria Math" pitchFamily="18" charset="0"/>
                  </a:rPr>
                  <a:t>normalcdf</a:t>
                </a:r>
                <a:r>
                  <a:rPr lang="en-US" sz="2000" b="1" dirty="0" smtClean="0">
                    <a:latin typeface="Cambria Math" pitchFamily="18" charset="0"/>
                    <a:ea typeface="Cambria Math" pitchFamily="18" charset="0"/>
                  </a:rPr>
                  <a:t>(lower, upper, mean, </a:t>
                </a:r>
                <a:r>
                  <a:rPr lang="en-US" sz="2000" b="1" dirty="0" err="1" smtClean="0">
                    <a:latin typeface="Cambria Math" pitchFamily="18" charset="0"/>
                    <a:ea typeface="Cambria Math" pitchFamily="18" charset="0"/>
                  </a:rPr>
                  <a:t>stdev</a:t>
                </a:r>
                <a:r>
                  <a:rPr lang="en-US" sz="2000" b="1" dirty="0" smtClean="0">
                    <a:latin typeface="Cambria Math" pitchFamily="18" charset="0"/>
                    <a:ea typeface="Cambria Math" pitchFamily="18" charset="0"/>
                  </a:rPr>
                  <a:t>)</a:t>
                </a:r>
                <a:endParaRPr lang="en-US" sz="2000" b="1" dirty="0" smtClean="0">
                  <a:latin typeface="Cambria Math" pitchFamily="18" charset="0"/>
                  <a:ea typeface="Cambria Math" pitchFamily="18" charset="0"/>
                </a:endParaRPr>
              </a:p>
              <a:p>
                <a:pPr marL="0" indent="0">
                  <a:buNone/>
                </a:pPr>
                <a:endParaRPr lang="en-US" sz="2000" b="1" dirty="0">
                  <a:latin typeface="Cambria Math" pitchFamily="18" charset="0"/>
                  <a:ea typeface="Cambria Math" pitchFamily="18" charset="0"/>
                </a:endParaRPr>
              </a:p>
              <a:p>
                <a:pPr marL="0" indent="0">
                  <a:buNone/>
                </a:pPr>
                <a:r>
                  <a:rPr lang="en-US" sz="2000" b="1" i="1" dirty="0" smtClean="0">
                    <a:latin typeface="Cambria Math" pitchFamily="18" charset="0"/>
                    <a:ea typeface="Cambria Math" pitchFamily="18" charset="0"/>
                  </a:rPr>
                  <a:t>Sample of values</a:t>
                </a:r>
                <a:r>
                  <a:rPr lang="en-US" sz="2000" b="1" dirty="0" smtClean="0">
                    <a:latin typeface="Cambria Math" pitchFamily="18" charset="0"/>
                    <a:ea typeface="Cambria Math" pitchFamily="18" charset="0"/>
                  </a:rPr>
                  <a:t>:  </a:t>
                </a:r>
                <a:r>
                  <a:rPr lang="en-US" sz="2000" dirty="0" smtClean="0">
                    <a:latin typeface="Cambria Math" pitchFamily="18" charset="0"/>
                    <a:ea typeface="Cambria Math" pitchFamily="18" charset="0"/>
                  </a:rPr>
                  <a:t>When working with a mean for some </a:t>
                </a:r>
                <a:r>
                  <a:rPr lang="en-US" sz="2000" i="1" dirty="0" smtClean="0">
                    <a:latin typeface="Cambria Math" pitchFamily="18" charset="0"/>
                    <a:ea typeface="Cambria Math" pitchFamily="18" charset="0"/>
                  </a:rPr>
                  <a:t>sample </a:t>
                </a:r>
                <a:r>
                  <a:rPr lang="en-US" sz="2000" dirty="0" smtClean="0">
                    <a:latin typeface="Cambria Math" pitchFamily="18" charset="0"/>
                    <a:ea typeface="Cambria Math" pitchFamily="18" charset="0"/>
                  </a:rPr>
                  <a:t>(or group),</a:t>
                </a:r>
                <a:r>
                  <a:rPr lang="en-US" sz="2000" i="1" dirty="0" smtClean="0">
                    <a:latin typeface="Cambria Math" pitchFamily="18" charset="0"/>
                    <a:ea typeface="Cambria Math" pitchFamily="18" charset="0"/>
                  </a:rPr>
                  <a:t> </a:t>
                </a:r>
                <a:r>
                  <a:rPr lang="en-US" sz="2000" dirty="0" smtClean="0">
                    <a:latin typeface="Cambria Math" pitchFamily="18" charset="0"/>
                    <a:ea typeface="Cambria Math" pitchFamily="18" charset="0"/>
                  </a:rPr>
                  <a:t>be sure to use the value of </a:t>
                </a:r>
                <a14:m>
                  <m:oMath xmlns:m="http://schemas.openxmlformats.org/officeDocument/2006/math">
                    <m:r>
                      <a:rPr lang="en-US" sz="2000" i="1" smtClean="0">
                        <a:latin typeface="Cambria Math"/>
                        <a:ea typeface="Cambria Math"/>
                      </a:rPr>
                      <m:t>𝜎</m:t>
                    </m:r>
                    <m:r>
                      <a:rPr lang="en-US" sz="2000" b="0" i="1" smtClean="0">
                        <a:latin typeface="Cambria Math"/>
                        <a:ea typeface="Cambria Math"/>
                      </a:rPr>
                      <m:t>/</m:t>
                    </m:r>
                    <m:rad>
                      <m:radPr>
                        <m:degHide m:val="on"/>
                        <m:ctrlPr>
                          <a:rPr lang="en-US" sz="2000" b="0" i="1" smtClean="0">
                            <a:latin typeface="Cambria Math"/>
                            <a:ea typeface="Cambria Math"/>
                          </a:rPr>
                        </m:ctrlPr>
                      </m:radPr>
                      <m:deg/>
                      <m:e>
                        <m:r>
                          <a:rPr lang="en-US" sz="2000" b="0" i="1" smtClean="0">
                            <a:latin typeface="Cambria Math"/>
                            <a:ea typeface="Cambria Math"/>
                          </a:rPr>
                          <m:t>𝑛</m:t>
                        </m:r>
                      </m:e>
                    </m:rad>
                  </m:oMath>
                </a14:m>
                <a:r>
                  <a:rPr lang="en-US" sz="2000" dirty="0" smtClean="0">
                    <a:latin typeface="Cambria Math" pitchFamily="18" charset="0"/>
                    <a:ea typeface="Cambria Math" pitchFamily="18" charset="0"/>
                  </a:rPr>
                  <a:t> for the standard deviation of the sample means.  Use </a:t>
                </a:r>
                <a14:m>
                  <m:oMath xmlns:m="http://schemas.openxmlformats.org/officeDocument/2006/math">
                    <m:r>
                      <a:rPr lang="en-US" sz="2000" b="1" i="1" smtClean="0">
                        <a:latin typeface="Cambria Math"/>
                        <a:ea typeface="Cambria Math" pitchFamily="18" charset="0"/>
                      </a:rPr>
                      <m:t>𝒛</m:t>
                    </m:r>
                    <m:r>
                      <a:rPr lang="en-US" sz="2000" b="1" i="1" smtClean="0">
                        <a:latin typeface="Cambria Math"/>
                        <a:ea typeface="Cambria Math" pitchFamily="18" charset="0"/>
                      </a:rPr>
                      <m:t>=</m:t>
                    </m:r>
                    <m:f>
                      <m:fPr>
                        <m:ctrlPr>
                          <a:rPr lang="en-US" sz="2000" b="1" i="1" smtClean="0">
                            <a:latin typeface="Cambria Math"/>
                            <a:ea typeface="Cambria Math" pitchFamily="18" charset="0"/>
                          </a:rPr>
                        </m:ctrlPr>
                      </m:fPr>
                      <m:num>
                        <m:acc>
                          <m:accPr>
                            <m:chr m:val="̅"/>
                            <m:ctrlPr>
                              <a:rPr lang="en-US" sz="2000" b="1" i="1" smtClean="0">
                                <a:latin typeface="Cambria Math"/>
                                <a:ea typeface="Cambria Math" pitchFamily="18" charset="0"/>
                              </a:rPr>
                            </m:ctrlPr>
                          </m:accPr>
                          <m:e>
                            <m:r>
                              <a:rPr lang="en-US" sz="2000" b="1" i="1" smtClean="0">
                                <a:latin typeface="Cambria Math"/>
                                <a:ea typeface="Cambria Math" pitchFamily="18" charset="0"/>
                              </a:rPr>
                              <m:t>𝒙</m:t>
                            </m:r>
                          </m:e>
                        </m:acc>
                        <m:r>
                          <a:rPr lang="en-US" sz="2000" b="1" i="1" smtClean="0">
                            <a:latin typeface="Cambria Math"/>
                            <a:ea typeface="Cambria Math" pitchFamily="18" charset="0"/>
                          </a:rPr>
                          <m:t>−</m:t>
                        </m:r>
                        <m:r>
                          <a:rPr lang="en-US" sz="2000" b="1" i="1" smtClean="0">
                            <a:latin typeface="Cambria Math"/>
                            <a:ea typeface="Cambria Math"/>
                          </a:rPr>
                          <m:t>𝝁</m:t>
                        </m:r>
                      </m:num>
                      <m:den>
                        <m:f>
                          <m:fPr>
                            <m:ctrlPr>
                              <a:rPr lang="en-US" sz="2000" b="1" i="1" smtClean="0">
                                <a:latin typeface="Cambria Math"/>
                                <a:ea typeface="Cambria Math" pitchFamily="18" charset="0"/>
                              </a:rPr>
                            </m:ctrlPr>
                          </m:fPr>
                          <m:num>
                            <m:r>
                              <a:rPr lang="en-US" sz="2000" b="1" i="1" smtClean="0">
                                <a:latin typeface="Cambria Math"/>
                                <a:ea typeface="Cambria Math"/>
                              </a:rPr>
                              <m:t>𝝈</m:t>
                            </m:r>
                          </m:num>
                          <m:den>
                            <m:rad>
                              <m:radPr>
                                <m:degHide m:val="on"/>
                                <m:ctrlPr>
                                  <a:rPr lang="en-US" sz="2000" b="1" i="1" smtClean="0">
                                    <a:latin typeface="Cambria Math"/>
                                    <a:ea typeface="Cambria Math" pitchFamily="18" charset="0"/>
                                  </a:rPr>
                                </m:ctrlPr>
                              </m:radPr>
                              <m:deg/>
                              <m:e>
                                <m:r>
                                  <a:rPr lang="en-US" sz="2000" b="1" i="1" smtClean="0">
                                    <a:latin typeface="Cambria Math"/>
                                    <a:ea typeface="Cambria Math" pitchFamily="18" charset="0"/>
                                  </a:rPr>
                                  <m:t>𝒏</m:t>
                                </m:r>
                              </m:e>
                            </m:rad>
                          </m:den>
                        </m:f>
                      </m:den>
                    </m:f>
                  </m:oMath>
                </a14:m>
                <a:r>
                  <a:rPr lang="en-US" sz="2000" b="1" dirty="0" smtClean="0">
                    <a:latin typeface="Cambria Math" pitchFamily="18" charset="0"/>
                    <a:ea typeface="Cambria Math" pitchFamily="18" charset="0"/>
                  </a:rPr>
                  <a:t> </a:t>
                </a:r>
                <a:r>
                  <a:rPr lang="en-US" sz="2000" dirty="0" smtClean="0">
                    <a:latin typeface="Cambria Math" pitchFamily="18" charset="0"/>
                    <a:ea typeface="Cambria Math" pitchFamily="18" charset="0"/>
                  </a:rPr>
                  <a:t>or </a:t>
                </a:r>
                <a:r>
                  <a:rPr lang="en-US" sz="2000" b="1" dirty="0" err="1" smtClean="0">
                    <a:latin typeface="Cambria Math" pitchFamily="18" charset="0"/>
                    <a:ea typeface="Cambria Math" pitchFamily="18" charset="0"/>
                  </a:rPr>
                  <a:t>normalcdf</a:t>
                </a:r>
                <a:r>
                  <a:rPr lang="en-US" sz="2000" b="1" dirty="0" smtClean="0">
                    <a:latin typeface="Cambria Math" pitchFamily="18" charset="0"/>
                    <a:ea typeface="Cambria Math" pitchFamily="18" charset="0"/>
                  </a:rPr>
                  <a:t>(lower, upper, mean, </a:t>
                </a:r>
                <a14:m>
                  <m:oMath xmlns:m="http://schemas.openxmlformats.org/officeDocument/2006/math">
                    <m:f>
                      <m:fPr>
                        <m:ctrlPr>
                          <a:rPr lang="en-US" sz="2000" b="1" i="1" smtClean="0">
                            <a:latin typeface="Cambria Math"/>
                            <a:ea typeface="Cambria Math" pitchFamily="18" charset="0"/>
                          </a:rPr>
                        </m:ctrlPr>
                      </m:fPr>
                      <m:num>
                        <m:r>
                          <a:rPr lang="en-US" sz="2000" b="1" i="1" smtClean="0">
                            <a:latin typeface="Cambria Math"/>
                            <a:ea typeface="Cambria Math" pitchFamily="18" charset="0"/>
                          </a:rPr>
                          <m:t>𝝈</m:t>
                        </m:r>
                      </m:num>
                      <m:den>
                        <m:rad>
                          <m:radPr>
                            <m:degHide m:val="on"/>
                            <m:ctrlPr>
                              <a:rPr lang="en-US" sz="2000" b="1" i="1" smtClean="0">
                                <a:latin typeface="Cambria Math"/>
                                <a:ea typeface="Cambria Math" pitchFamily="18" charset="0"/>
                              </a:rPr>
                            </m:ctrlPr>
                          </m:radPr>
                          <m:deg/>
                          <m:e>
                            <m:r>
                              <a:rPr lang="en-US" sz="2000" b="1" i="1" smtClean="0">
                                <a:latin typeface="Cambria Math"/>
                                <a:ea typeface="Cambria Math" pitchFamily="18" charset="0"/>
                              </a:rPr>
                              <m:t>𝒏</m:t>
                            </m:r>
                          </m:e>
                        </m:rad>
                      </m:den>
                    </m:f>
                  </m:oMath>
                </a14:m>
                <a:r>
                  <a:rPr lang="en-US" sz="2000" b="1" dirty="0" smtClean="0">
                    <a:latin typeface="Cambria Math" pitchFamily="18" charset="0"/>
                    <a:ea typeface="Cambria Math" pitchFamily="18" charset="0"/>
                  </a:rPr>
                  <a:t>).</a:t>
                </a:r>
                <a:endParaRPr lang="en-US" sz="2000" b="1" dirty="0" smtClean="0">
                  <a:latin typeface="Cambria Math" pitchFamily="18" charset="0"/>
                  <a:ea typeface="Cambria Math" pitchFamily="18" charset="0"/>
                </a:endParaRPr>
              </a:p>
              <a:p>
                <a:pPr marL="0" indent="0">
                  <a:buNone/>
                </a:pPr>
                <a:endParaRPr lang="en-US" sz="2000" b="1" dirty="0">
                  <a:latin typeface="Cambria Math" pitchFamily="18" charset="0"/>
                  <a:ea typeface="Cambria Math" pitchFamily="18" charset="0"/>
                </a:endParaRPr>
              </a:p>
              <a:p>
                <a:pPr marL="0" indent="0">
                  <a:buNone/>
                </a:pPr>
                <a:r>
                  <a:rPr lang="en-US" sz="2000" b="1" dirty="0" smtClean="0">
                    <a:latin typeface="Cambria Math" pitchFamily="18" charset="0"/>
                    <a:ea typeface="Cambria Math" pitchFamily="18" charset="0"/>
                  </a:rPr>
                  <a:t>Now Lets do example 2 on page 290.</a:t>
                </a:r>
                <a:endParaRPr lang="en-US" sz="2000" b="1" dirty="0">
                  <a:latin typeface="Cambria Math" pitchFamily="18" charset="0"/>
                  <a:ea typeface="Cambria Math"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1348" r="-519"/>
                </a:stretch>
              </a:blipFill>
            </p:spPr>
            <p:txBody>
              <a:bodyPr/>
              <a:lstStyle/>
              <a:p>
                <a:r>
                  <a:rPr lang="en-US">
                    <a:noFill/>
                  </a:rPr>
                  <a:t> </a:t>
                </a:r>
              </a:p>
            </p:txBody>
          </p:sp>
        </mc:Fallback>
      </mc:AlternateContent>
    </p:spTree>
    <p:extLst>
      <p:ext uri="{BB962C8B-B14F-4D97-AF65-F5344CB8AC3E}">
        <p14:creationId xmlns:p14="http://schemas.microsoft.com/office/powerpoint/2010/main" val="796439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ambria Math" pitchFamily="18" charset="0"/>
                <a:ea typeface="Cambria Math" pitchFamily="18" charset="0"/>
              </a:rPr>
              <a:t>The Central Limit Theorem</a:t>
            </a:r>
            <a:endParaRPr lang="en-US" sz="3200" dirty="0">
              <a:latin typeface="Cambria Math" pitchFamily="18" charset="0"/>
              <a:ea typeface="Cambria Math"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Cambria Math" pitchFamily="18" charset="0"/>
                <a:ea typeface="Cambria Math" pitchFamily="18" charset="0"/>
              </a:rPr>
              <a:t>A water taxi sank in Baltimore’s Inner Harbor.  Assume the weights of men is are normally distributed with a mean of 172 lb. and a standard deviation of 29 lb.  </a:t>
            </a:r>
          </a:p>
          <a:p>
            <a:pPr marL="457200" indent="-457200">
              <a:buFont typeface="+mj-lt"/>
              <a:buAutoNum type="alphaLcPeriod"/>
            </a:pPr>
            <a:r>
              <a:rPr lang="en-US" sz="2000" dirty="0" smtClean="0">
                <a:latin typeface="Cambria Math" pitchFamily="18" charset="0"/>
                <a:ea typeface="Cambria Math" pitchFamily="18" charset="0"/>
              </a:rPr>
              <a:t>Find the probability that if an </a:t>
            </a:r>
            <a:r>
              <a:rPr lang="en-US" sz="2000" i="1" dirty="0" smtClean="0">
                <a:latin typeface="Cambria Math" pitchFamily="18" charset="0"/>
                <a:ea typeface="Cambria Math" pitchFamily="18" charset="0"/>
              </a:rPr>
              <a:t>individual </a:t>
            </a:r>
            <a:r>
              <a:rPr lang="en-US" sz="2000" dirty="0" smtClean="0">
                <a:latin typeface="Cambria Math" pitchFamily="18" charset="0"/>
                <a:ea typeface="Cambria Math" pitchFamily="18" charset="0"/>
              </a:rPr>
              <a:t>man is randomly selected, his weight will be greater than 175 lb.</a:t>
            </a:r>
          </a:p>
          <a:p>
            <a:pPr marL="457200" indent="-457200">
              <a:buFont typeface="+mj-lt"/>
              <a:buAutoNum type="alphaLcPeriod"/>
            </a:pPr>
            <a:endParaRPr lang="en-US" sz="2000" dirty="0">
              <a:latin typeface="Cambria Math" pitchFamily="18" charset="0"/>
              <a:ea typeface="Cambria Math" pitchFamily="18" charset="0"/>
            </a:endParaRPr>
          </a:p>
          <a:p>
            <a:pPr marL="457200" indent="-457200">
              <a:buFont typeface="+mj-lt"/>
              <a:buAutoNum type="alphaLcPeriod"/>
            </a:pPr>
            <a:endParaRPr lang="en-US" sz="2000" dirty="0" smtClean="0">
              <a:latin typeface="Cambria Math" pitchFamily="18" charset="0"/>
              <a:ea typeface="Cambria Math" pitchFamily="18" charset="0"/>
            </a:endParaRPr>
          </a:p>
          <a:p>
            <a:pPr marL="0" indent="0">
              <a:buNone/>
            </a:pPr>
            <a:endParaRPr lang="en-US" sz="2000" b="1" dirty="0">
              <a:latin typeface="Cambria Math" pitchFamily="18" charset="0"/>
              <a:ea typeface="Cambria Math" pitchFamily="18" charset="0"/>
            </a:endParaRPr>
          </a:p>
        </p:txBody>
      </p:sp>
    </p:spTree>
    <p:extLst>
      <p:ext uri="{BB962C8B-B14F-4D97-AF65-F5344CB8AC3E}">
        <p14:creationId xmlns:p14="http://schemas.microsoft.com/office/powerpoint/2010/main" val="233847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ambria Math" pitchFamily="18" charset="0"/>
                <a:ea typeface="Cambria Math" pitchFamily="18" charset="0"/>
              </a:rPr>
              <a:t>The Central Limit Theorem</a:t>
            </a:r>
            <a:endParaRPr lang="en-US" sz="3200" dirty="0">
              <a:latin typeface="Cambria Math" pitchFamily="18" charset="0"/>
              <a:ea typeface="Cambria Math"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Cambria Math" pitchFamily="18" charset="0"/>
                <a:ea typeface="Cambria Math" pitchFamily="18" charset="0"/>
              </a:rPr>
              <a:t>A water taxi sank in Baltimore’s Inner Harbor.  Assume the weights of men is are normally distributed with a mean of 172 lb. and a standard deviation of 29 lb.  </a:t>
            </a:r>
          </a:p>
          <a:p>
            <a:pPr marL="457200" indent="-457200">
              <a:buFont typeface="+mj-lt"/>
              <a:buAutoNum type="alphaLcPeriod"/>
            </a:pPr>
            <a:r>
              <a:rPr lang="en-US" sz="2000" dirty="0" smtClean="0">
                <a:latin typeface="Cambria Math" pitchFamily="18" charset="0"/>
                <a:ea typeface="Cambria Math" pitchFamily="18" charset="0"/>
              </a:rPr>
              <a:t>Find the probability that if an </a:t>
            </a:r>
            <a:r>
              <a:rPr lang="en-US" sz="2000" i="1" dirty="0" smtClean="0">
                <a:latin typeface="Cambria Math" pitchFamily="18" charset="0"/>
                <a:ea typeface="Cambria Math" pitchFamily="18" charset="0"/>
              </a:rPr>
              <a:t>individual </a:t>
            </a:r>
            <a:r>
              <a:rPr lang="en-US" sz="2000" dirty="0" smtClean="0">
                <a:latin typeface="Cambria Math" pitchFamily="18" charset="0"/>
                <a:ea typeface="Cambria Math" pitchFamily="18" charset="0"/>
              </a:rPr>
              <a:t>man is randomly selected, his weight will be greater than 175 lb.</a:t>
            </a:r>
          </a:p>
          <a:p>
            <a:pPr marL="457200" indent="-457200">
              <a:buFont typeface="+mj-lt"/>
              <a:buAutoNum type="alphaLcPeriod"/>
            </a:pPr>
            <a:endParaRPr lang="en-US" sz="2000" dirty="0" smtClean="0">
              <a:latin typeface="Cambria Math" pitchFamily="18" charset="0"/>
              <a:ea typeface="Cambria Math" pitchFamily="18" charset="0"/>
            </a:endParaRPr>
          </a:p>
          <a:p>
            <a:pPr marL="457200" indent="-457200">
              <a:buFont typeface="+mj-lt"/>
              <a:buAutoNum type="alphaLcPeriod"/>
            </a:pPr>
            <a:endParaRPr lang="en-US" sz="2000" dirty="0">
              <a:latin typeface="Cambria Math" pitchFamily="18" charset="0"/>
              <a:ea typeface="Cambria Math" pitchFamily="18" charset="0"/>
            </a:endParaRPr>
          </a:p>
          <a:p>
            <a:pPr marL="457200" indent="-457200">
              <a:buFont typeface="+mj-lt"/>
              <a:buAutoNum type="alphaLcPeriod"/>
            </a:pPr>
            <a:r>
              <a:rPr lang="en-US" sz="2000" dirty="0" smtClean="0">
                <a:latin typeface="Cambria Math" pitchFamily="18" charset="0"/>
                <a:ea typeface="Cambria Math" pitchFamily="18" charset="0"/>
              </a:rPr>
              <a:t>Find the probability that 20 </a:t>
            </a:r>
            <a:r>
              <a:rPr lang="en-US" sz="2000" i="1" dirty="0" smtClean="0">
                <a:latin typeface="Cambria Math" pitchFamily="18" charset="0"/>
                <a:ea typeface="Cambria Math" pitchFamily="18" charset="0"/>
              </a:rPr>
              <a:t>randomly selected </a:t>
            </a:r>
            <a:r>
              <a:rPr lang="en-US" sz="2000" dirty="0" smtClean="0">
                <a:latin typeface="Cambria Math" pitchFamily="18" charset="0"/>
                <a:ea typeface="Cambria Math" pitchFamily="18" charset="0"/>
              </a:rPr>
              <a:t>men will have a mean weight that is greater than 175 lb. </a:t>
            </a:r>
          </a:p>
          <a:p>
            <a:pPr marL="457200" indent="-457200">
              <a:buFont typeface="+mj-lt"/>
              <a:buAutoNum type="alphaLcPeriod"/>
            </a:pPr>
            <a:endParaRPr lang="en-US" sz="2000" dirty="0" smtClean="0">
              <a:latin typeface="Cambria Math" pitchFamily="18" charset="0"/>
              <a:ea typeface="Cambria Math" pitchFamily="18" charset="0"/>
            </a:endParaRPr>
          </a:p>
          <a:p>
            <a:pPr marL="0" indent="0">
              <a:buNone/>
            </a:pPr>
            <a:endParaRPr lang="en-US" sz="2000" b="1" dirty="0">
              <a:latin typeface="Cambria Math" pitchFamily="18" charset="0"/>
              <a:ea typeface="Cambria Math" pitchFamily="18" charset="0"/>
            </a:endParaRPr>
          </a:p>
        </p:txBody>
      </p:sp>
    </p:spTree>
    <p:extLst>
      <p:ext uri="{BB962C8B-B14F-4D97-AF65-F5344CB8AC3E}">
        <p14:creationId xmlns:p14="http://schemas.microsoft.com/office/powerpoint/2010/main" val="381557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1312</Words>
  <Application>Microsoft Office PowerPoint</Application>
  <PresentationFormat>On-screen Show (4:3)</PresentationFormat>
  <Paragraphs>86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The Central Limit Theorem</vt:lpstr>
      <vt:lpstr>The Central Limit Theorem</vt:lpstr>
      <vt:lpstr>The Central Limit Theorem</vt:lpstr>
      <vt:lpstr>The Central Limit Theorem</vt:lpstr>
      <vt:lpstr>The Central Limit Theorem</vt:lpstr>
      <vt:lpstr>The Central Limit Theorem</vt:lpstr>
      <vt:lpstr>The Central Limit Theorem</vt:lpstr>
      <vt:lpstr>The Central Limit Theorem</vt:lpstr>
      <vt:lpstr>The Central Limit Theorem</vt:lpstr>
      <vt:lpstr>The Central Limit Theorem</vt:lpstr>
      <vt:lpstr>The Central Limit Theorem</vt:lpstr>
      <vt:lpstr>The Central Limit Theorem</vt:lpstr>
      <vt:lpstr>The Central Limit Theorem</vt:lpstr>
      <vt:lpstr>The Central Limit Theorem</vt:lpstr>
      <vt:lpstr>The Central Limit Theorem</vt:lpstr>
      <vt:lpstr>The Central Limit Theorem</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Central Limit Theorem</dc:title>
  <dc:creator>Dave</dc:creator>
  <cp:lastModifiedBy>Dave</cp:lastModifiedBy>
  <cp:revision>4</cp:revision>
  <dcterms:created xsi:type="dcterms:W3CDTF">2013-04-07T21:52:28Z</dcterms:created>
  <dcterms:modified xsi:type="dcterms:W3CDTF">2013-04-07T22:22:54Z</dcterms:modified>
</cp:coreProperties>
</file>