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1" r:id="rId3"/>
    <p:sldId id="262" r:id="rId4"/>
    <p:sldId id="263" r:id="rId5"/>
    <p:sldId id="264" r:id="rId6"/>
    <p:sldId id="265" r:id="rId7"/>
    <p:sldId id="266" r:id="rId8"/>
    <p:sldId id="267" r:id="rId9"/>
    <p:sldId id="268" r:id="rId10"/>
    <p:sldId id="269" r:id="rId11"/>
    <p:sldId id="272" r:id="rId12"/>
    <p:sldId id="258" r:id="rId13"/>
    <p:sldId id="273" r:id="rId14"/>
    <p:sldId id="274" r:id="rId15"/>
    <p:sldId id="259"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CCFCD-A448-A449-A772-0E1E82D0E1CC}" type="datetimeFigureOut">
              <a:rPr lang="en-US" smtClean="0"/>
              <a:t>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27DFE-A45F-3A41-9B3C-C563B6E16A8F}" type="slidenum">
              <a:rPr lang="en-US" smtClean="0"/>
              <a:t>‹#›</a:t>
            </a:fld>
            <a:endParaRPr lang="en-US"/>
          </a:p>
        </p:txBody>
      </p:sp>
    </p:spTree>
    <p:extLst>
      <p:ext uri="{BB962C8B-B14F-4D97-AF65-F5344CB8AC3E}">
        <p14:creationId xmlns:p14="http://schemas.microsoft.com/office/powerpoint/2010/main" val="309624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CDB33E-5641-F743-BE8E-C3F25C74AB7D}"/>
              </a:ext>
            </a:extLst>
          </p:cNvPr>
          <p:cNvSpPr>
            <a:spLocks noGrp="1" noChangeArrowheads="1"/>
          </p:cNvSpPr>
          <p:nvPr>
            <p:ph type="sldNum" sz="quarter" idx="5"/>
          </p:nvPr>
        </p:nvSpPr>
        <p:spPr>
          <a:ln/>
        </p:spPr>
        <p:txBody>
          <a:bodyPr/>
          <a:lstStyle/>
          <a:p>
            <a:fld id="{814093BA-9A7E-DA4F-88BC-B13E4DEB7204}" type="slidenum">
              <a:rPr lang="en-US" altLang="en-US"/>
              <a:pPr/>
              <a:t>6</a:t>
            </a:fld>
            <a:endParaRPr lang="en-US" altLang="en-US"/>
          </a:p>
        </p:txBody>
      </p:sp>
      <p:sp>
        <p:nvSpPr>
          <p:cNvPr id="17410" name="Rectangle 2">
            <a:extLst>
              <a:ext uri="{FF2B5EF4-FFF2-40B4-BE49-F238E27FC236}">
                <a16:creationId xmlns:a16="http://schemas.microsoft.com/office/drawing/2014/main" id="{F15D9B25-12AD-1741-BBF8-593C6C9A6BF7}"/>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9FC98FCF-5FA1-724C-BDF7-70B8A7A5475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0900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B2D96-26F7-4634-860D-5A371A83DC1A}" type="slidenum">
              <a:rPr lang="en-US"/>
              <a:pPr/>
              <a:t>15</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787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75D46-E119-43FE-9A67-BC2D87C46F74}" type="slidenum">
              <a:rPr lang="en-US"/>
              <a:pPr/>
              <a:t>16</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449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350589-D28E-2448-9032-46757D6A6A59}"/>
              </a:ext>
            </a:extLst>
          </p:cNvPr>
          <p:cNvSpPr>
            <a:spLocks noGrp="1" noChangeArrowheads="1"/>
          </p:cNvSpPr>
          <p:nvPr>
            <p:ph type="sldNum" sz="quarter" idx="5"/>
          </p:nvPr>
        </p:nvSpPr>
        <p:spPr>
          <a:ln/>
        </p:spPr>
        <p:txBody>
          <a:bodyPr/>
          <a:lstStyle/>
          <a:p>
            <a:fld id="{92761224-82B6-D343-A5CF-63F31C8CD2AC}" type="slidenum">
              <a:rPr lang="en-US" altLang="en-US"/>
              <a:pPr/>
              <a:t>7</a:t>
            </a:fld>
            <a:endParaRPr lang="en-US" altLang="en-US"/>
          </a:p>
        </p:txBody>
      </p:sp>
      <p:sp>
        <p:nvSpPr>
          <p:cNvPr id="19458" name="Rectangle 2">
            <a:extLst>
              <a:ext uri="{FF2B5EF4-FFF2-40B4-BE49-F238E27FC236}">
                <a16:creationId xmlns:a16="http://schemas.microsoft.com/office/drawing/2014/main" id="{7BF2F4A5-014B-414D-B625-E818BAECD0E0}"/>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1656DEC9-D347-4E49-ADC1-30F144BD4D7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890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EA2E3F-9C9A-B84A-8700-680F82ECA338}"/>
              </a:ext>
            </a:extLst>
          </p:cNvPr>
          <p:cNvSpPr>
            <a:spLocks noGrp="1" noChangeArrowheads="1"/>
          </p:cNvSpPr>
          <p:nvPr>
            <p:ph type="sldNum" sz="quarter" idx="5"/>
          </p:nvPr>
        </p:nvSpPr>
        <p:spPr>
          <a:ln/>
        </p:spPr>
        <p:txBody>
          <a:bodyPr/>
          <a:lstStyle/>
          <a:p>
            <a:fld id="{4C459540-3FA9-8F4A-8EE1-5F08C70B9158}" type="slidenum">
              <a:rPr lang="en-US" altLang="en-US"/>
              <a:pPr/>
              <a:t>8</a:t>
            </a:fld>
            <a:endParaRPr lang="en-US" altLang="en-US"/>
          </a:p>
        </p:txBody>
      </p:sp>
      <p:sp>
        <p:nvSpPr>
          <p:cNvPr id="21506" name="Rectangle 2">
            <a:extLst>
              <a:ext uri="{FF2B5EF4-FFF2-40B4-BE49-F238E27FC236}">
                <a16:creationId xmlns:a16="http://schemas.microsoft.com/office/drawing/2014/main" id="{644B6788-64B2-F24B-8893-52A29744DB5B}"/>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D3B4171B-91E3-7E4A-B9C2-23AEC72E8FB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3948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A94CE1-88C7-7D4B-95DC-D5F1B85CA9AC}"/>
              </a:ext>
            </a:extLst>
          </p:cNvPr>
          <p:cNvSpPr>
            <a:spLocks noGrp="1" noChangeArrowheads="1"/>
          </p:cNvSpPr>
          <p:nvPr>
            <p:ph type="sldNum" sz="quarter" idx="5"/>
          </p:nvPr>
        </p:nvSpPr>
        <p:spPr>
          <a:ln/>
        </p:spPr>
        <p:txBody>
          <a:bodyPr/>
          <a:lstStyle/>
          <a:p>
            <a:fld id="{EA7F3BBF-9D05-B74D-8BF3-2E4D60FDB487}" type="slidenum">
              <a:rPr lang="en-US" altLang="en-US"/>
              <a:pPr/>
              <a:t>9</a:t>
            </a:fld>
            <a:endParaRPr lang="en-US" altLang="en-US"/>
          </a:p>
        </p:txBody>
      </p:sp>
      <p:sp>
        <p:nvSpPr>
          <p:cNvPr id="23554" name="Rectangle 2">
            <a:extLst>
              <a:ext uri="{FF2B5EF4-FFF2-40B4-BE49-F238E27FC236}">
                <a16:creationId xmlns:a16="http://schemas.microsoft.com/office/drawing/2014/main" id="{75E3A294-3971-0E4C-870E-16973F58E26D}"/>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1ADE5EDD-0DC2-004E-BA8F-CD07564A11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7679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99D59E-CA1A-9740-8B33-E2FEC39CC25A}"/>
              </a:ext>
            </a:extLst>
          </p:cNvPr>
          <p:cNvSpPr>
            <a:spLocks noGrp="1" noChangeArrowheads="1"/>
          </p:cNvSpPr>
          <p:nvPr>
            <p:ph type="sldNum" sz="quarter" idx="5"/>
          </p:nvPr>
        </p:nvSpPr>
        <p:spPr>
          <a:ln/>
        </p:spPr>
        <p:txBody>
          <a:bodyPr/>
          <a:lstStyle/>
          <a:p>
            <a:fld id="{1748B763-04A9-474D-8A6E-AFA365368D7D}" type="slidenum">
              <a:rPr lang="en-US" altLang="en-US"/>
              <a:pPr/>
              <a:t>10</a:t>
            </a:fld>
            <a:endParaRPr lang="en-US" altLang="en-US"/>
          </a:p>
        </p:txBody>
      </p:sp>
      <p:sp>
        <p:nvSpPr>
          <p:cNvPr id="25602" name="Rectangle 2">
            <a:extLst>
              <a:ext uri="{FF2B5EF4-FFF2-40B4-BE49-F238E27FC236}">
                <a16:creationId xmlns:a16="http://schemas.microsoft.com/office/drawing/2014/main" id="{D9FFA5B7-5DFB-8846-A0CD-F0C0D36D9266}"/>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9019FC3A-84D5-4B43-B265-ED7A4150CAB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12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495675-303D-8F4F-AAE5-2925AFA3D617}"/>
              </a:ext>
            </a:extLst>
          </p:cNvPr>
          <p:cNvSpPr>
            <a:spLocks noGrp="1" noChangeArrowheads="1"/>
          </p:cNvSpPr>
          <p:nvPr>
            <p:ph type="sldNum" sz="quarter" idx="5"/>
          </p:nvPr>
        </p:nvSpPr>
        <p:spPr>
          <a:ln/>
        </p:spPr>
        <p:txBody>
          <a:bodyPr/>
          <a:lstStyle/>
          <a:p>
            <a:fld id="{1B882AD6-30C4-614B-A58D-206BD8ACF078}" type="slidenum">
              <a:rPr lang="en-US" altLang="en-US"/>
              <a:pPr/>
              <a:t>11</a:t>
            </a:fld>
            <a:endParaRPr lang="en-US" altLang="en-US"/>
          </a:p>
        </p:txBody>
      </p:sp>
      <p:sp>
        <p:nvSpPr>
          <p:cNvPr id="31746" name="Rectangle 2">
            <a:extLst>
              <a:ext uri="{FF2B5EF4-FFF2-40B4-BE49-F238E27FC236}">
                <a16:creationId xmlns:a16="http://schemas.microsoft.com/office/drawing/2014/main" id="{F39123BA-4F4B-8A47-8A3B-A0956CC62BA9}"/>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82ED2CDC-0D81-8543-9A7A-7B87E3584C3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819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952FF-6D0F-4923-87FD-C603FD1402FF}" type="slidenum">
              <a:rPr lang="en-US"/>
              <a:pPr/>
              <a:t>12</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95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0C8CD5-8794-4648-8C35-11C840A75BDA}"/>
              </a:ext>
            </a:extLst>
          </p:cNvPr>
          <p:cNvSpPr>
            <a:spLocks noGrp="1" noChangeArrowheads="1"/>
          </p:cNvSpPr>
          <p:nvPr>
            <p:ph type="sldNum" sz="quarter" idx="5"/>
          </p:nvPr>
        </p:nvSpPr>
        <p:spPr>
          <a:ln/>
        </p:spPr>
        <p:txBody>
          <a:bodyPr/>
          <a:lstStyle/>
          <a:p>
            <a:fld id="{C851852E-1C28-8047-91B2-39A1A006ACC9}" type="slidenum">
              <a:rPr lang="en-US" altLang="en-US"/>
              <a:pPr/>
              <a:t>13</a:t>
            </a:fld>
            <a:endParaRPr lang="en-US" altLang="en-US"/>
          </a:p>
        </p:txBody>
      </p:sp>
      <p:sp>
        <p:nvSpPr>
          <p:cNvPr id="33794" name="Rectangle 2">
            <a:extLst>
              <a:ext uri="{FF2B5EF4-FFF2-40B4-BE49-F238E27FC236}">
                <a16:creationId xmlns:a16="http://schemas.microsoft.com/office/drawing/2014/main" id="{3EE358BB-EBD1-F941-99F9-7A1527461A10}"/>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6B811B5F-A5BC-1B44-8D52-6E4666FA1AB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4638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353937-FE16-B641-B105-9DE323FAD874}"/>
              </a:ext>
            </a:extLst>
          </p:cNvPr>
          <p:cNvSpPr>
            <a:spLocks noGrp="1" noChangeArrowheads="1"/>
          </p:cNvSpPr>
          <p:nvPr>
            <p:ph type="sldNum" sz="quarter" idx="5"/>
          </p:nvPr>
        </p:nvSpPr>
        <p:spPr>
          <a:ln/>
        </p:spPr>
        <p:txBody>
          <a:bodyPr/>
          <a:lstStyle/>
          <a:p>
            <a:fld id="{E46649FF-AB80-BC45-854E-92D3B9915FFE}" type="slidenum">
              <a:rPr lang="en-US" altLang="en-US"/>
              <a:pPr/>
              <a:t>14</a:t>
            </a:fld>
            <a:endParaRPr lang="en-US" altLang="en-US"/>
          </a:p>
        </p:txBody>
      </p:sp>
      <p:sp>
        <p:nvSpPr>
          <p:cNvPr id="36866" name="Rectangle 2">
            <a:extLst>
              <a:ext uri="{FF2B5EF4-FFF2-40B4-BE49-F238E27FC236}">
                <a16:creationId xmlns:a16="http://schemas.microsoft.com/office/drawing/2014/main" id="{4CD4F28F-114C-E64B-B8E7-3BB110FECB93}"/>
              </a:ext>
            </a:extLst>
          </p:cNvPr>
          <p:cNvSpPr>
            <a:spLocks noRot="1" noChangeArrowheads="1" noTextEdit="1"/>
          </p:cNvSpPr>
          <p:nvPr>
            <p:ph type="sldImg"/>
          </p:nvPr>
        </p:nvSpPr>
        <p:spPr>
          <a:ln/>
        </p:spPr>
      </p:sp>
      <p:sp>
        <p:nvSpPr>
          <p:cNvPr id="36867" name="Rectangle 3">
            <a:extLst>
              <a:ext uri="{FF2B5EF4-FFF2-40B4-BE49-F238E27FC236}">
                <a16:creationId xmlns:a16="http://schemas.microsoft.com/office/drawing/2014/main" id="{A328E769-4238-DA49-9D50-8FEC023ABBA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245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1CF5-1B31-6A43-94DC-BCA36A50C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4DCB74-CE29-3E46-9A8F-AD8B2D17F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964E7-2DC5-4943-BC5D-6F9615DCBD3F}"/>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5" name="Footer Placeholder 4">
            <a:extLst>
              <a:ext uri="{FF2B5EF4-FFF2-40B4-BE49-F238E27FC236}">
                <a16:creationId xmlns:a16="http://schemas.microsoft.com/office/drawing/2014/main" id="{AF416EBC-1617-5045-8DE2-C8813544C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642B9-14C3-4D4A-8762-EE0459C9CC68}"/>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230320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2D2F-AF73-5347-831D-599F23429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48DD3-4BB8-D34A-BB41-8422A44C7A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FF2E6-6017-6343-9567-29BBF9744A9B}"/>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5" name="Footer Placeholder 4">
            <a:extLst>
              <a:ext uri="{FF2B5EF4-FFF2-40B4-BE49-F238E27FC236}">
                <a16:creationId xmlns:a16="http://schemas.microsoft.com/office/drawing/2014/main" id="{B3CF485D-AFF0-0F4F-A0E2-C87434B40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2524B-20E4-C248-97CB-495B60BCE840}"/>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255290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62386-BEA4-6B47-BF1D-1BDC262BD9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CF4C5-EABB-CF4D-AA73-6ED51F9661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285DF-2778-B447-B989-4036E3057DBB}"/>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5" name="Footer Placeholder 4">
            <a:extLst>
              <a:ext uri="{FF2B5EF4-FFF2-40B4-BE49-F238E27FC236}">
                <a16:creationId xmlns:a16="http://schemas.microsoft.com/office/drawing/2014/main" id="{2BDC5069-C619-764E-A894-C524FC533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77CF8-E104-9D41-9D15-4244191F5870}"/>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169386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665C-DCA5-2440-8651-B015264BE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55697-463E-C244-B891-6261C90D09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1C96C-D51A-164C-93AB-9C8EF5DF7806}"/>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5" name="Footer Placeholder 4">
            <a:extLst>
              <a:ext uri="{FF2B5EF4-FFF2-40B4-BE49-F238E27FC236}">
                <a16:creationId xmlns:a16="http://schemas.microsoft.com/office/drawing/2014/main" id="{690801E8-2E94-A34F-8DB4-14BFAF161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2A6DF-61A9-EA40-B4BF-4A371844FECB}"/>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104072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EBA3-19AE-524B-9457-B6C3AB7E52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DE66C5-9A97-5846-8EA7-0DC31C836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41B5F4-9212-9A40-95C7-D30683AF311A}"/>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5" name="Footer Placeholder 4">
            <a:extLst>
              <a:ext uri="{FF2B5EF4-FFF2-40B4-BE49-F238E27FC236}">
                <a16:creationId xmlns:a16="http://schemas.microsoft.com/office/drawing/2014/main" id="{7E21B91F-AD23-9844-83D5-C33E4ECC9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83192-B626-DC46-B8B1-E9C36AFCAACE}"/>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43568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3F71-B0CA-9C49-87EC-756C73501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2CAAA-8E8E-1746-AB5D-4128C91C18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F21E7-94DC-C145-B6CC-BEA234D09E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7586C0-1050-2048-9B5A-1497A644FE00}"/>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6" name="Footer Placeholder 5">
            <a:extLst>
              <a:ext uri="{FF2B5EF4-FFF2-40B4-BE49-F238E27FC236}">
                <a16:creationId xmlns:a16="http://schemas.microsoft.com/office/drawing/2014/main" id="{C04D6ADE-AE1C-4548-88BC-1A25F9141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78197-A74A-0F44-8873-07FBD706F390}"/>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394019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62C5-BBF8-0C49-BC4D-26871A88EC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7B4B06-3EDB-2B4C-AD22-9133AEA3F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D00610-1CE2-E34A-B10B-003A59F30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567B8-2F29-1247-8941-AE6067989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84BD4B-EFA0-DB4E-9B91-69661EDBBD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F196C-0D4B-4F46-9AC4-B3886A05E89B}"/>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8" name="Footer Placeholder 7">
            <a:extLst>
              <a:ext uri="{FF2B5EF4-FFF2-40B4-BE49-F238E27FC236}">
                <a16:creationId xmlns:a16="http://schemas.microsoft.com/office/drawing/2014/main" id="{26B12CAC-4815-AA42-B9CD-5235652CB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BFDC8-B513-0648-9CAF-34FB65285AA7}"/>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187534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F437-B783-ED44-84C1-8E69BD7A5F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54569D-6AE4-2D49-AC91-891F5C0EA569}"/>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4" name="Footer Placeholder 3">
            <a:extLst>
              <a:ext uri="{FF2B5EF4-FFF2-40B4-BE49-F238E27FC236}">
                <a16:creationId xmlns:a16="http://schemas.microsoft.com/office/drawing/2014/main" id="{68880B2F-3B6C-8245-BF1C-E0C10DA57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3C8DE-7534-5441-AC10-35CDF935F33A}"/>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182623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1441E-8F62-D14A-BB66-C54ED40DEB4A}"/>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3" name="Footer Placeholder 2">
            <a:extLst>
              <a:ext uri="{FF2B5EF4-FFF2-40B4-BE49-F238E27FC236}">
                <a16:creationId xmlns:a16="http://schemas.microsoft.com/office/drawing/2014/main" id="{E4A49D6F-3391-E845-93E4-CFCC07F751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80BB7A-5232-CC46-816C-0CAA0E742F06}"/>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385119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050E-FAE8-5842-99DB-59E276B33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4325C-FE4F-6F47-9D4C-0216FDA4F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D0A3DC-5044-3148-A89B-99761F687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92DA66-8C08-CD4B-BCE3-578A49CC84EC}"/>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6" name="Footer Placeholder 5">
            <a:extLst>
              <a:ext uri="{FF2B5EF4-FFF2-40B4-BE49-F238E27FC236}">
                <a16:creationId xmlns:a16="http://schemas.microsoft.com/office/drawing/2014/main" id="{87F1DC0E-8B0B-7D44-9D1E-C673498C7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49852-EDB2-E943-ABC8-F99E2D3DC13B}"/>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125089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8418-C9EE-1C4D-9591-BE07F7A02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F1DCD0-7144-5044-9233-0C99E2B1B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A4410-DBB4-9C4C-862B-56C9D6BB0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439542-FF5A-0649-ACB9-D4734926D04D}"/>
              </a:ext>
            </a:extLst>
          </p:cNvPr>
          <p:cNvSpPr>
            <a:spLocks noGrp="1"/>
          </p:cNvSpPr>
          <p:nvPr>
            <p:ph type="dt" sz="half" idx="10"/>
          </p:nvPr>
        </p:nvSpPr>
        <p:spPr/>
        <p:txBody>
          <a:bodyPr/>
          <a:lstStyle/>
          <a:p>
            <a:fld id="{17E69833-05BE-FD48-8E20-615202029B2D}" type="datetimeFigureOut">
              <a:rPr lang="en-US" smtClean="0"/>
              <a:t>2/9/18</a:t>
            </a:fld>
            <a:endParaRPr lang="en-US"/>
          </a:p>
        </p:txBody>
      </p:sp>
      <p:sp>
        <p:nvSpPr>
          <p:cNvPr id="6" name="Footer Placeholder 5">
            <a:extLst>
              <a:ext uri="{FF2B5EF4-FFF2-40B4-BE49-F238E27FC236}">
                <a16:creationId xmlns:a16="http://schemas.microsoft.com/office/drawing/2014/main" id="{7C3E08E5-70B9-2842-8725-E6F5C4ED2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BA861-4971-814F-A69C-E8F8B3DF45F9}"/>
              </a:ext>
            </a:extLst>
          </p:cNvPr>
          <p:cNvSpPr>
            <a:spLocks noGrp="1"/>
          </p:cNvSpPr>
          <p:nvPr>
            <p:ph type="sldNum" sz="quarter" idx="12"/>
          </p:nvPr>
        </p:nvSpPr>
        <p:spPr/>
        <p:txBody>
          <a:bodyPr/>
          <a:lstStyle/>
          <a:p>
            <a:fld id="{26858516-0810-7D47-969E-94106E6041CE}" type="slidenum">
              <a:rPr lang="en-US" smtClean="0"/>
              <a:t>‹#›</a:t>
            </a:fld>
            <a:endParaRPr lang="en-US"/>
          </a:p>
        </p:txBody>
      </p:sp>
    </p:spTree>
    <p:extLst>
      <p:ext uri="{BB962C8B-B14F-4D97-AF65-F5344CB8AC3E}">
        <p14:creationId xmlns:p14="http://schemas.microsoft.com/office/powerpoint/2010/main" val="359366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8E0CE-5683-9847-AA52-89DB8BABE8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8D922A-DAFF-6548-AC39-7F44F3556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B72DA-2DAF-9E42-B407-D4E3EEA4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69833-05BE-FD48-8E20-615202029B2D}" type="datetimeFigureOut">
              <a:rPr lang="en-US" smtClean="0"/>
              <a:t>2/9/18</a:t>
            </a:fld>
            <a:endParaRPr lang="en-US"/>
          </a:p>
        </p:txBody>
      </p:sp>
      <p:sp>
        <p:nvSpPr>
          <p:cNvPr id="5" name="Footer Placeholder 4">
            <a:extLst>
              <a:ext uri="{FF2B5EF4-FFF2-40B4-BE49-F238E27FC236}">
                <a16:creationId xmlns:a16="http://schemas.microsoft.com/office/drawing/2014/main" id="{5271147C-0F29-F24B-A80A-4A3A595B8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0414E-B813-044C-A9F6-3F781F444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58516-0810-7D47-969E-94106E6041CE}" type="slidenum">
              <a:rPr lang="en-US" smtClean="0"/>
              <a:t>‹#›</a:t>
            </a:fld>
            <a:endParaRPr lang="en-US"/>
          </a:p>
        </p:txBody>
      </p:sp>
    </p:spTree>
    <p:extLst>
      <p:ext uri="{BB962C8B-B14F-4D97-AF65-F5344CB8AC3E}">
        <p14:creationId xmlns:p14="http://schemas.microsoft.com/office/powerpoint/2010/main" val="199905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stat.sc.edu/~west/javahtml/CLT.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4E70-3109-0B44-9F11-945F52A226DF}"/>
              </a:ext>
            </a:extLst>
          </p:cNvPr>
          <p:cNvSpPr>
            <a:spLocks noGrp="1"/>
          </p:cNvSpPr>
          <p:nvPr>
            <p:ph type="ctrTitle"/>
          </p:nvPr>
        </p:nvSpPr>
        <p:spPr/>
        <p:txBody>
          <a:bodyPr/>
          <a:lstStyle/>
          <a:p>
            <a:r>
              <a:rPr lang="en-US" altLang="zh-Hans" dirty="0"/>
              <a:t>Lecture</a:t>
            </a:r>
            <a:r>
              <a:rPr lang="zh-Hans" altLang="en-US" dirty="0"/>
              <a:t> </a:t>
            </a:r>
            <a:r>
              <a:rPr lang="en-US" altLang="zh-Hans" dirty="0"/>
              <a:t>4.2.</a:t>
            </a:r>
            <a:r>
              <a:rPr lang="zh-Hans" altLang="en-US" dirty="0"/>
              <a:t> </a:t>
            </a:r>
            <a:r>
              <a:rPr lang="en-US" dirty="0"/>
              <a:t>Central Limit Theorem</a:t>
            </a:r>
          </a:p>
        </p:txBody>
      </p:sp>
      <p:sp>
        <p:nvSpPr>
          <p:cNvPr id="3" name="Subtitle 2">
            <a:extLst>
              <a:ext uri="{FF2B5EF4-FFF2-40B4-BE49-F238E27FC236}">
                <a16:creationId xmlns:a16="http://schemas.microsoft.com/office/drawing/2014/main" id="{1EA4E236-6C51-3248-B3B5-EF845F467D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114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C58F1D8-7EB3-004F-864F-CE24B0E5CA19}"/>
              </a:ext>
            </a:extLst>
          </p:cNvPr>
          <p:cNvSpPr>
            <a:spLocks noGrp="1" noChangeArrowheads="1"/>
          </p:cNvSpPr>
          <p:nvPr>
            <p:ph type="title"/>
          </p:nvPr>
        </p:nvSpPr>
        <p:spPr>
          <a:xfrm>
            <a:off x="1981200" y="533400"/>
            <a:ext cx="8229600" cy="914400"/>
          </a:xfrm>
        </p:spPr>
        <p:txBody>
          <a:bodyPr/>
          <a:lstStyle/>
          <a:p>
            <a:r>
              <a:rPr lang="en-US" altLang="en-US" sz="2400">
                <a:latin typeface="Comic Sans MS" panose="030F0902030302020204" pitchFamily="66" charset="0"/>
              </a:rPr>
              <a:t>Visualizing the Central Limit Theorem Using Dice</a:t>
            </a:r>
          </a:p>
        </p:txBody>
      </p:sp>
      <p:sp>
        <p:nvSpPr>
          <p:cNvPr id="24580" name="Rectangle 4">
            <a:extLst>
              <a:ext uri="{FF2B5EF4-FFF2-40B4-BE49-F238E27FC236}">
                <a16:creationId xmlns:a16="http://schemas.microsoft.com/office/drawing/2014/main" id="{8CC8BF9C-51D6-0343-955E-59552A526B58}"/>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24581" name="Rectangle 5">
            <a:extLst>
              <a:ext uri="{FF2B5EF4-FFF2-40B4-BE49-F238E27FC236}">
                <a16:creationId xmlns:a16="http://schemas.microsoft.com/office/drawing/2014/main" id="{65A531AA-FAA2-0A4A-8926-6B161A4B1823}"/>
              </a:ext>
            </a:extLst>
          </p:cNvPr>
          <p:cNvSpPr>
            <a:spLocks noChangeArrowheads="1"/>
          </p:cNvSpPr>
          <p:nvPr/>
        </p:nvSpPr>
        <p:spPr bwMode="auto">
          <a:xfrm>
            <a:off x="1981200" y="4114800"/>
            <a:ext cx="8001000" cy="457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a:solidFill>
                <a:srgbClr val="000000"/>
              </a:solidFill>
              <a:latin typeface="Comic Sans MS" panose="030F0902030302020204" pitchFamily="66" charset="0"/>
            </a:endParaRPr>
          </a:p>
        </p:txBody>
      </p:sp>
      <p:pic>
        <p:nvPicPr>
          <p:cNvPr id="24583" name="Picture 7" descr="T05_02">
            <a:extLst>
              <a:ext uri="{FF2B5EF4-FFF2-40B4-BE49-F238E27FC236}">
                <a16:creationId xmlns:a16="http://schemas.microsoft.com/office/drawing/2014/main" id="{D9566575-F8FA-8C49-BAA5-6776B9AAE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219200"/>
            <a:ext cx="5181600" cy="1512888"/>
          </a:xfrm>
          <a:prstGeom prst="rect">
            <a:avLst/>
          </a:prstGeom>
          <a:noFill/>
          <a:extLst>
            <a:ext uri="{909E8E84-426E-40DD-AFC4-6F175D3DCCD1}">
              <a14:hiddenFill xmlns:a14="http://schemas.microsoft.com/office/drawing/2010/main">
                <a:solidFill>
                  <a:srgbClr val="FFFFFF"/>
                </a:solidFill>
              </a14:hiddenFill>
            </a:ext>
          </a:extLst>
        </p:spPr>
      </p:pic>
      <p:sp>
        <p:nvSpPr>
          <p:cNvPr id="24584" name="Rectangle 8">
            <a:extLst>
              <a:ext uri="{FF2B5EF4-FFF2-40B4-BE49-F238E27FC236}">
                <a16:creationId xmlns:a16="http://schemas.microsoft.com/office/drawing/2014/main" id="{822948A7-2A22-DA4A-9900-0555DE30E475}"/>
              </a:ext>
            </a:extLst>
          </p:cNvPr>
          <p:cNvSpPr>
            <a:spLocks noChangeArrowheads="1"/>
          </p:cNvSpPr>
          <p:nvPr/>
        </p:nvSpPr>
        <p:spPr bwMode="auto">
          <a:xfrm>
            <a:off x="2133600" y="2819400"/>
            <a:ext cx="8001000" cy="4308872"/>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000000"/>
                </a:solidFill>
                <a:latin typeface="Comic Sans MS" panose="030F0902030302020204" pitchFamily="66" charset="0"/>
              </a:rPr>
              <a:t>What do you notice about the shape of the distribution as the sample size increases?</a:t>
            </a:r>
          </a:p>
          <a:p>
            <a:r>
              <a:rPr lang="en-US" altLang="en-US" sz="2400">
                <a:solidFill>
                  <a:srgbClr val="000000"/>
                </a:solidFill>
                <a:latin typeface="Comic Sans MS" panose="030F0902030302020204" pitchFamily="66" charset="0"/>
              </a:rPr>
              <a:t>     </a:t>
            </a:r>
            <a:r>
              <a:rPr lang="en-US" altLang="en-US">
                <a:solidFill>
                  <a:srgbClr val="FF0000"/>
                </a:solidFill>
                <a:latin typeface="Comic Sans MS" panose="030F0902030302020204" pitchFamily="66" charset="0"/>
              </a:rPr>
              <a:t>It approximates a normal distribution</a:t>
            </a:r>
          </a:p>
          <a:p>
            <a:endParaRPr lang="en-US" altLang="en-US">
              <a:solidFill>
                <a:srgbClr val="000000"/>
              </a:solidFill>
              <a:latin typeface="Comic Sans MS" panose="030F0902030302020204" pitchFamily="66" charset="0"/>
            </a:endParaRPr>
          </a:p>
          <a:p>
            <a:r>
              <a:rPr lang="en-US" altLang="en-US" sz="2000">
                <a:solidFill>
                  <a:srgbClr val="000000"/>
                </a:solidFill>
                <a:latin typeface="Comic Sans MS" panose="030F0902030302020204" pitchFamily="66" charset="0"/>
              </a:rPr>
              <a:t>What do you notice about the mean of the distribution of sample means as the sample size increases in comparison to the true mean of the population (3.5)?</a:t>
            </a:r>
          </a:p>
          <a:p>
            <a:r>
              <a:rPr lang="en-US" altLang="en-US" sz="2400">
                <a:solidFill>
                  <a:srgbClr val="000000"/>
                </a:solidFill>
                <a:latin typeface="Comic Sans MS" panose="030F0902030302020204" pitchFamily="66" charset="0"/>
              </a:rPr>
              <a:t>     </a:t>
            </a:r>
            <a:r>
              <a:rPr lang="en-US" altLang="en-US">
                <a:solidFill>
                  <a:srgbClr val="FF0000"/>
                </a:solidFill>
                <a:latin typeface="Comic Sans MS" panose="030F0902030302020204" pitchFamily="66" charset="0"/>
              </a:rPr>
              <a:t>It approaches the population mean</a:t>
            </a:r>
            <a:r>
              <a:rPr lang="en-US" altLang="en-US" sz="2400">
                <a:solidFill>
                  <a:srgbClr val="FF0000"/>
                </a:solidFill>
                <a:latin typeface="Comic Sans MS" panose="030F0902030302020204" pitchFamily="66" charset="0"/>
              </a:rPr>
              <a:t> </a:t>
            </a:r>
          </a:p>
          <a:p>
            <a:endParaRPr lang="en-US" altLang="en-US" sz="2400">
              <a:solidFill>
                <a:srgbClr val="FF0000"/>
              </a:solidFill>
              <a:latin typeface="Comic Sans MS" panose="030F0902030302020204" pitchFamily="66" charset="0"/>
            </a:endParaRPr>
          </a:p>
          <a:p>
            <a:r>
              <a:rPr lang="en-US" altLang="en-US" sz="2000">
                <a:latin typeface="Comic Sans MS" panose="030F0902030302020204" pitchFamily="66" charset="0"/>
              </a:rPr>
              <a:t>What do you notice about the standard deviation of the distribution of means as the sample size increases?</a:t>
            </a:r>
          </a:p>
          <a:p>
            <a:r>
              <a:rPr lang="en-US" altLang="en-US" sz="2000">
                <a:latin typeface="Comic Sans MS" panose="030F0902030302020204" pitchFamily="66" charset="0"/>
              </a:rPr>
              <a:t>     </a:t>
            </a:r>
            <a:r>
              <a:rPr lang="en-US" altLang="en-US">
                <a:solidFill>
                  <a:srgbClr val="FF0000"/>
                </a:solidFill>
                <a:latin typeface="Comic Sans MS" panose="030F0902030302020204" pitchFamily="66" charset="0"/>
              </a:rPr>
              <a:t>It gets smaller representing a lower variation</a:t>
            </a:r>
            <a:endParaRPr lang="en-US" altLang="en-US" sz="2000">
              <a:solidFill>
                <a:srgbClr val="FF0000"/>
              </a:solidFill>
              <a:latin typeface="Comic Sans MS" panose="030F0902030302020204" pitchFamily="66" charset="0"/>
            </a:endParaRPr>
          </a:p>
          <a:p>
            <a:endParaRPr lang="en-US" altLang="en-US" sz="2400">
              <a:solidFill>
                <a:srgbClr val="FF0000"/>
              </a:solidFill>
              <a:latin typeface="Comic Sans MS" panose="030F0902030302020204" pitchFamily="66" charset="0"/>
            </a:endParaRPr>
          </a:p>
        </p:txBody>
      </p:sp>
    </p:spTree>
    <p:extLst>
      <p:ext uri="{BB962C8B-B14F-4D97-AF65-F5344CB8AC3E}">
        <p14:creationId xmlns:p14="http://schemas.microsoft.com/office/powerpoint/2010/main" val="453720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ox(in)">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4584">
                                            <p:txEl>
                                              <p:pRg st="0" end="0"/>
                                            </p:txEl>
                                          </p:spTgt>
                                        </p:tgtEl>
                                        <p:attrNameLst>
                                          <p:attrName>style.visibility</p:attrName>
                                        </p:attrNameLst>
                                      </p:cBhvr>
                                      <p:to>
                                        <p:strVal val="visible"/>
                                      </p:to>
                                    </p:set>
                                    <p:animEffect transition="in" filter="box(in)">
                                      <p:cBhvr>
                                        <p:cTn id="12" dur="500"/>
                                        <p:tgtEl>
                                          <p:spTgt spid="245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584">
                                            <p:txEl>
                                              <p:pRg st="1" end="1"/>
                                            </p:txEl>
                                          </p:spTgt>
                                        </p:tgtEl>
                                        <p:attrNameLst>
                                          <p:attrName>style.visibility</p:attrName>
                                        </p:attrNameLst>
                                      </p:cBhvr>
                                      <p:to>
                                        <p:strVal val="visible"/>
                                      </p:to>
                                    </p:set>
                                    <p:animEffect transition="in" filter="box(in)">
                                      <p:cBhvr>
                                        <p:cTn id="17" dur="500"/>
                                        <p:tgtEl>
                                          <p:spTgt spid="2458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4584">
                                            <p:txEl>
                                              <p:pRg st="3" end="3"/>
                                            </p:txEl>
                                          </p:spTgt>
                                        </p:tgtEl>
                                        <p:attrNameLst>
                                          <p:attrName>style.visibility</p:attrName>
                                        </p:attrNameLst>
                                      </p:cBhvr>
                                      <p:to>
                                        <p:strVal val="visible"/>
                                      </p:to>
                                    </p:set>
                                    <p:animEffect transition="in" filter="box(in)">
                                      <p:cBhvr>
                                        <p:cTn id="22" dur="500"/>
                                        <p:tgtEl>
                                          <p:spTgt spid="245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4584">
                                            <p:txEl>
                                              <p:pRg st="4" end="4"/>
                                            </p:txEl>
                                          </p:spTgt>
                                        </p:tgtEl>
                                        <p:attrNameLst>
                                          <p:attrName>style.visibility</p:attrName>
                                        </p:attrNameLst>
                                      </p:cBhvr>
                                      <p:to>
                                        <p:strVal val="visible"/>
                                      </p:to>
                                    </p:set>
                                    <p:animEffect transition="in" filter="box(in)">
                                      <p:cBhvr>
                                        <p:cTn id="27" dur="500"/>
                                        <p:tgtEl>
                                          <p:spTgt spid="245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4584">
                                            <p:txEl>
                                              <p:pRg st="6" end="6"/>
                                            </p:txEl>
                                          </p:spTgt>
                                        </p:tgtEl>
                                        <p:attrNameLst>
                                          <p:attrName>style.visibility</p:attrName>
                                        </p:attrNameLst>
                                      </p:cBhvr>
                                      <p:to>
                                        <p:strVal val="visible"/>
                                      </p:to>
                                    </p:set>
                                    <p:animEffect transition="in" filter="box(in)">
                                      <p:cBhvr>
                                        <p:cTn id="32" dur="500"/>
                                        <p:tgtEl>
                                          <p:spTgt spid="2458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4584">
                                            <p:txEl>
                                              <p:pRg st="7" end="7"/>
                                            </p:txEl>
                                          </p:spTgt>
                                        </p:tgtEl>
                                        <p:attrNameLst>
                                          <p:attrName>style.visibility</p:attrName>
                                        </p:attrNameLst>
                                      </p:cBhvr>
                                      <p:to>
                                        <p:strVal val="visible"/>
                                      </p:to>
                                    </p:set>
                                    <p:animEffect transition="in" filter="box(in)">
                                      <p:cBhvr>
                                        <p:cTn id="37" dur="500"/>
                                        <p:tgtEl>
                                          <p:spTgt spid="245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F0C9B00-7468-8E49-8021-D1867DFB86E4}"/>
              </a:ext>
            </a:extLst>
          </p:cNvPr>
          <p:cNvSpPr>
            <a:spLocks noGrp="1" noChangeArrowheads="1"/>
          </p:cNvSpPr>
          <p:nvPr>
            <p:ph type="title"/>
          </p:nvPr>
        </p:nvSpPr>
        <p:spPr>
          <a:xfrm>
            <a:off x="1981200" y="533400"/>
            <a:ext cx="8229600" cy="914400"/>
          </a:xfrm>
        </p:spPr>
        <p:txBody>
          <a:bodyPr/>
          <a:lstStyle/>
          <a:p>
            <a:r>
              <a:rPr lang="en-US" altLang="en-US" sz="2400">
                <a:latin typeface="Comic Sans MS" panose="030F0902030302020204" pitchFamily="66" charset="0"/>
              </a:rPr>
              <a:t>Shapes of Distributions as Sample Size Increases</a:t>
            </a:r>
          </a:p>
        </p:txBody>
      </p:sp>
      <p:sp>
        <p:nvSpPr>
          <p:cNvPr id="30724" name="Rectangle 4">
            <a:extLst>
              <a:ext uri="{FF2B5EF4-FFF2-40B4-BE49-F238E27FC236}">
                <a16:creationId xmlns:a16="http://schemas.microsoft.com/office/drawing/2014/main" id="{60959E40-1C21-D745-9465-E2B331AD3F80}"/>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pic>
        <p:nvPicPr>
          <p:cNvPr id="30727" name="Picture 7" descr="05_26tif">
            <a:extLst>
              <a:ext uri="{FF2B5EF4-FFF2-40B4-BE49-F238E27FC236}">
                <a16:creationId xmlns:a16="http://schemas.microsoft.com/office/drawing/2014/main" id="{E2703645-9A08-694F-914E-1C2278CBE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0"/>
            <a:ext cx="5949950" cy="48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80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ox(in)">
                                      <p:cBhvr>
                                        <p:cTn id="7" dur="5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514600" y="1143001"/>
            <a:ext cx="7010400" cy="1527175"/>
          </a:xfrm>
        </p:spPr>
        <p:txBody>
          <a:bodyPr/>
          <a:lstStyle/>
          <a:p>
            <a:r>
              <a:rPr lang="en-US" dirty="0"/>
              <a:t>Implication of the Central </a:t>
            </a:r>
            <a:br>
              <a:rPr lang="en-US" dirty="0"/>
            </a:br>
            <a:r>
              <a:rPr lang="en-US" dirty="0"/>
              <a:t>Limit Theorem</a:t>
            </a:r>
          </a:p>
        </p:txBody>
      </p:sp>
      <p:sp>
        <p:nvSpPr>
          <p:cNvPr id="245763" name="Rectangle 3"/>
          <p:cNvSpPr>
            <a:spLocks noGrp="1" noChangeArrowheads="1"/>
          </p:cNvSpPr>
          <p:nvPr>
            <p:ph idx="1"/>
          </p:nvPr>
        </p:nvSpPr>
        <p:spPr>
          <a:xfrm>
            <a:off x="2819400" y="3048000"/>
            <a:ext cx="7010400" cy="2590800"/>
          </a:xfrm>
        </p:spPr>
        <p:txBody>
          <a:bodyPr/>
          <a:lstStyle/>
          <a:p>
            <a:pPr>
              <a:lnSpc>
                <a:spcPct val="90000"/>
              </a:lnSpc>
              <a:buFont typeface="Wingdings" pitchFamily="2" charset="2"/>
              <a:buNone/>
            </a:pPr>
            <a:r>
              <a:rPr lang="en-US">
                <a:solidFill>
                  <a:srgbClr val="0000FF"/>
                </a:solidFill>
              </a:rPr>
              <a:t>Inferences about probabilities of events</a:t>
            </a:r>
          </a:p>
          <a:p>
            <a:pPr>
              <a:lnSpc>
                <a:spcPct val="90000"/>
              </a:lnSpc>
              <a:buFont typeface="Wingdings" pitchFamily="2" charset="2"/>
              <a:buNone/>
            </a:pPr>
            <a:r>
              <a:rPr lang="en-US">
                <a:solidFill>
                  <a:srgbClr val="0000FF"/>
                </a:solidFill>
              </a:rPr>
              <a:t>based on the sample mean can use a</a:t>
            </a:r>
          </a:p>
          <a:p>
            <a:pPr>
              <a:lnSpc>
                <a:spcPct val="90000"/>
              </a:lnSpc>
              <a:buFont typeface="Wingdings" pitchFamily="2" charset="2"/>
              <a:buNone/>
            </a:pPr>
            <a:r>
              <a:rPr lang="en-US">
                <a:solidFill>
                  <a:srgbClr val="0000FF"/>
                </a:solidFill>
              </a:rPr>
              <a:t>normal approximation even if the data</a:t>
            </a:r>
          </a:p>
          <a:p>
            <a:pPr>
              <a:lnSpc>
                <a:spcPct val="90000"/>
              </a:lnSpc>
              <a:buFont typeface="Wingdings" pitchFamily="2" charset="2"/>
              <a:buNone/>
            </a:pPr>
            <a:r>
              <a:rPr lang="en-US">
                <a:solidFill>
                  <a:srgbClr val="0000FF"/>
                </a:solidFill>
              </a:rPr>
              <a:t>themselves are not drawn from a normal</a:t>
            </a:r>
          </a:p>
          <a:p>
            <a:pPr>
              <a:lnSpc>
                <a:spcPct val="90000"/>
              </a:lnSpc>
              <a:buFont typeface="Wingdings" pitchFamily="2" charset="2"/>
              <a:buNone/>
            </a:pPr>
            <a:r>
              <a:rPr lang="en-US">
                <a:solidFill>
                  <a:srgbClr val="0000FF"/>
                </a:solidFill>
              </a:rPr>
              <a:t>population.</a:t>
            </a:r>
          </a:p>
        </p:txBody>
      </p:sp>
    </p:spTree>
    <p:extLst>
      <p:ext uri="{BB962C8B-B14F-4D97-AF65-F5344CB8AC3E}">
        <p14:creationId xmlns:p14="http://schemas.microsoft.com/office/powerpoint/2010/main" val="3677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0782230-667A-6447-B9EA-E039465AFFC1}"/>
              </a:ext>
            </a:extLst>
          </p:cNvPr>
          <p:cNvSpPr>
            <a:spLocks noGrp="1" noChangeArrowheads="1"/>
          </p:cNvSpPr>
          <p:nvPr>
            <p:ph type="title"/>
          </p:nvPr>
        </p:nvSpPr>
        <p:spPr/>
        <p:txBody>
          <a:bodyPr/>
          <a:lstStyle/>
          <a:p>
            <a:r>
              <a:rPr lang="en-US" altLang="en-US" sz="2800" dirty="0">
                <a:latin typeface="Comic Sans MS" panose="030F0902030302020204" pitchFamily="66" charset="0"/>
              </a:rPr>
              <a:t>Example 1 ~ Predicting Test Scores</a:t>
            </a:r>
          </a:p>
        </p:txBody>
      </p:sp>
      <p:sp>
        <p:nvSpPr>
          <p:cNvPr id="32772" name="Rectangle 4">
            <a:extLst>
              <a:ext uri="{FF2B5EF4-FFF2-40B4-BE49-F238E27FC236}">
                <a16:creationId xmlns:a16="http://schemas.microsoft.com/office/drawing/2014/main" id="{85A3CA4F-97C1-ED45-9FD6-7B82CC6C84DC}"/>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32773" name="Rectangle 5">
            <a:extLst>
              <a:ext uri="{FF2B5EF4-FFF2-40B4-BE49-F238E27FC236}">
                <a16:creationId xmlns:a16="http://schemas.microsoft.com/office/drawing/2014/main" id="{72D1E1DC-B66C-4848-B332-82296424172D}"/>
              </a:ext>
            </a:extLst>
          </p:cNvPr>
          <p:cNvSpPr>
            <a:spLocks noChangeArrowheads="1"/>
          </p:cNvSpPr>
          <p:nvPr/>
        </p:nvSpPr>
        <p:spPr bwMode="auto">
          <a:xfrm>
            <a:off x="1981200" y="4114800"/>
            <a:ext cx="8001000" cy="457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a:solidFill>
                <a:srgbClr val="000000"/>
              </a:solidFill>
              <a:latin typeface="Comic Sans MS" panose="030F0902030302020204" pitchFamily="66" charset="0"/>
            </a:endParaRPr>
          </a:p>
        </p:txBody>
      </p:sp>
      <p:sp>
        <p:nvSpPr>
          <p:cNvPr id="32774" name="Text Box 6">
            <a:extLst>
              <a:ext uri="{FF2B5EF4-FFF2-40B4-BE49-F238E27FC236}">
                <a16:creationId xmlns:a16="http://schemas.microsoft.com/office/drawing/2014/main" id="{48CF4B3F-8214-D148-8ACE-938EBDA1501F}"/>
              </a:ext>
            </a:extLst>
          </p:cNvPr>
          <p:cNvSpPr txBox="1">
            <a:spLocks noChangeArrowheads="1"/>
          </p:cNvSpPr>
          <p:nvPr/>
        </p:nvSpPr>
        <p:spPr bwMode="auto">
          <a:xfrm>
            <a:off x="2133600" y="1524000"/>
            <a:ext cx="7924800" cy="58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sz="2000">
                <a:solidFill>
                  <a:srgbClr val="000000"/>
                </a:solidFill>
                <a:latin typeface="Comic Sans MS" panose="030F0902030302020204" pitchFamily="66" charset="0"/>
              </a:rPr>
              <a:t>     You are a middle school principal and your 100 eighth-graders are about to take a national standardized test. The test is designed so that the mean score is </a:t>
            </a:r>
            <a:r>
              <a:rPr lang="el-GR" altLang="en-US" sz="2000">
                <a:solidFill>
                  <a:srgbClr val="000000"/>
                </a:solidFill>
                <a:latin typeface="Comic Sans MS" panose="030F0902030302020204" pitchFamily="66" charset="0"/>
              </a:rPr>
              <a:t>μ</a:t>
            </a:r>
            <a:r>
              <a:rPr lang="en-US" altLang="en-US" sz="2000">
                <a:solidFill>
                  <a:srgbClr val="000000"/>
                </a:solidFill>
                <a:latin typeface="Comic Sans MS" panose="030F0902030302020204" pitchFamily="66" charset="0"/>
              </a:rPr>
              <a:t> = 400 with a standard deviation of </a:t>
            </a:r>
            <a:r>
              <a:rPr lang="el-GR" altLang="en-US" sz="2000">
                <a:solidFill>
                  <a:srgbClr val="000000"/>
                </a:solidFill>
                <a:latin typeface="Comic Sans MS" panose="030F0902030302020204" pitchFamily="66" charset="0"/>
              </a:rPr>
              <a:t>σ</a:t>
            </a:r>
            <a:r>
              <a:rPr lang="en-US" altLang="en-US" sz="2000">
                <a:solidFill>
                  <a:srgbClr val="000000"/>
                </a:solidFill>
                <a:latin typeface="Comic Sans MS" panose="030F0902030302020204" pitchFamily="66" charset="0"/>
              </a:rPr>
              <a:t> = 70. Assume the scores are normally distributed.</a:t>
            </a:r>
          </a:p>
          <a:p>
            <a:pPr>
              <a:spcAft>
                <a:spcPct val="25000"/>
              </a:spcAft>
            </a:pPr>
            <a:r>
              <a:rPr lang="en-US" altLang="en-US" sz="2000">
                <a:solidFill>
                  <a:srgbClr val="000000"/>
                </a:solidFill>
                <a:latin typeface="Comic Sans MS" panose="030F0902030302020204" pitchFamily="66" charset="0"/>
              </a:rPr>
              <a:t>	a. What is the likelihood that one of your eighth-graders,    </a:t>
            </a:r>
          </a:p>
          <a:p>
            <a:pPr>
              <a:spcAft>
                <a:spcPct val="25000"/>
              </a:spcAft>
            </a:pPr>
            <a:r>
              <a:rPr lang="en-US" altLang="en-US" sz="2000">
                <a:solidFill>
                  <a:srgbClr val="000000"/>
                </a:solidFill>
                <a:latin typeface="Comic Sans MS" panose="030F0902030302020204" pitchFamily="66" charset="0"/>
              </a:rPr>
              <a:t>        selected at random, will score below 375 on the exam?</a:t>
            </a:r>
          </a:p>
          <a:p>
            <a:pPr>
              <a:spcAft>
                <a:spcPct val="25000"/>
              </a:spcAft>
            </a:pPr>
            <a:r>
              <a:rPr lang="en-US" altLang="en-US">
                <a:solidFill>
                  <a:srgbClr val="000000"/>
                </a:solidFill>
                <a:latin typeface="Comic Sans MS" panose="030F0902030302020204" pitchFamily="66" charset="0"/>
              </a:rPr>
              <a:t>		</a:t>
            </a:r>
            <a:r>
              <a:rPr lang="en-US" altLang="en-US">
                <a:solidFill>
                  <a:srgbClr val="FF0000"/>
                </a:solidFill>
                <a:latin typeface="Comic Sans MS" panose="030F0902030302020204" pitchFamily="66" charset="0"/>
              </a:rPr>
              <a:t>Since the distribution is normal, we can just use z-scores </a:t>
            </a:r>
          </a:p>
          <a:p>
            <a:pPr>
              <a:spcAft>
                <a:spcPct val="25000"/>
              </a:spcAft>
            </a:pPr>
            <a:r>
              <a:rPr lang="en-US" altLang="en-US">
                <a:solidFill>
                  <a:srgbClr val="FF0000"/>
                </a:solidFill>
                <a:latin typeface="Comic Sans MS" panose="030F0902030302020204" pitchFamily="66" charset="0"/>
              </a:rPr>
              <a:t>             to determine the percentage for one student</a:t>
            </a:r>
          </a:p>
          <a:p>
            <a:pPr>
              <a:spcAft>
                <a:spcPct val="25000"/>
              </a:spcAft>
            </a:pPr>
            <a:endParaRPr lang="en-US" altLang="en-US">
              <a:solidFill>
                <a:srgbClr val="FF0000"/>
              </a:solidFill>
              <a:latin typeface="Comic Sans MS" panose="030F0902030302020204" pitchFamily="66" charset="0"/>
            </a:endParaRPr>
          </a:p>
          <a:p>
            <a:pPr>
              <a:spcAft>
                <a:spcPct val="25000"/>
              </a:spcAft>
            </a:pPr>
            <a:endParaRPr lang="en-US" altLang="en-US">
              <a:solidFill>
                <a:srgbClr val="FF0000"/>
              </a:solidFill>
              <a:latin typeface="Comic Sans MS" panose="030F0902030302020204" pitchFamily="66" charset="0"/>
            </a:endParaRPr>
          </a:p>
          <a:p>
            <a:pPr>
              <a:spcAft>
                <a:spcPct val="25000"/>
              </a:spcAft>
            </a:pPr>
            <a:r>
              <a:rPr lang="en-US" altLang="en-US">
                <a:solidFill>
                  <a:srgbClr val="FF0000"/>
                </a:solidFill>
                <a:latin typeface="Comic Sans MS" panose="030F0902030302020204" pitchFamily="66" charset="0"/>
              </a:rPr>
              <a:t>		According to the table, a z-score of -0.36 corresponds to 	about 36% which means that about 36% of all students can be 	expected to score below 375, thus there is a 36% chance that 	a randomly selected student will score below 375</a:t>
            </a:r>
          </a:p>
          <a:p>
            <a:pPr>
              <a:spcAft>
                <a:spcPct val="25000"/>
              </a:spcAft>
            </a:pPr>
            <a:r>
              <a:rPr lang="en-US" altLang="en-US" sz="2000">
                <a:solidFill>
                  <a:srgbClr val="FF0000"/>
                </a:solidFill>
                <a:latin typeface="Comic Sans MS" panose="030F0902030302020204" pitchFamily="66" charset="0"/>
              </a:rPr>
              <a:t>			</a:t>
            </a:r>
            <a:endParaRPr lang="en-US" altLang="en-US" sz="2000">
              <a:solidFill>
                <a:srgbClr val="000000"/>
              </a:solidFill>
              <a:latin typeface="Comic Sans MS" panose="030F0902030302020204" pitchFamily="66" charset="0"/>
            </a:endParaRPr>
          </a:p>
          <a:p>
            <a:pPr>
              <a:spcBef>
                <a:spcPct val="50000"/>
              </a:spcBef>
            </a:pPr>
            <a:endParaRPr lang="el-GR" altLang="en-US" sz="2000">
              <a:solidFill>
                <a:srgbClr val="000000"/>
              </a:solidFill>
              <a:latin typeface="Comic Sans MS" panose="030F0902030302020204" pitchFamily="66" charset="0"/>
            </a:endParaRPr>
          </a:p>
        </p:txBody>
      </p:sp>
      <p:graphicFrame>
        <p:nvGraphicFramePr>
          <p:cNvPr id="32775" name="Object 7">
            <a:extLst>
              <a:ext uri="{FF2B5EF4-FFF2-40B4-BE49-F238E27FC236}">
                <a16:creationId xmlns:a16="http://schemas.microsoft.com/office/drawing/2014/main" id="{BCA06CD8-EE5F-CD45-B21C-A7683C6F3C60}"/>
              </a:ext>
            </a:extLst>
          </p:cNvPr>
          <p:cNvGraphicFramePr>
            <a:graphicFrameLocks noChangeAspect="1"/>
          </p:cNvGraphicFramePr>
          <p:nvPr>
            <p:ph idx="1"/>
          </p:nvPr>
        </p:nvGraphicFramePr>
        <p:xfrm>
          <a:off x="4933950" y="4648200"/>
          <a:ext cx="2305050" cy="655638"/>
        </p:xfrm>
        <a:graphic>
          <a:graphicData uri="http://schemas.openxmlformats.org/presentationml/2006/ole">
            <mc:AlternateContent xmlns:mc="http://schemas.openxmlformats.org/markup-compatibility/2006">
              <mc:Choice xmlns:v="urn:schemas-microsoft-com:vml" Requires="v">
                <p:oleObj spid="_x0000_s18440" name="Equation" r:id="rId4" imgW="15944850" imgH="4533900" progId="Equation.DSMT4">
                  <p:embed/>
                </p:oleObj>
              </mc:Choice>
              <mc:Fallback>
                <p:oleObj name="Equation" r:id="rId4" imgW="15944850" imgH="4533900" progId="Equation.DSMT4">
                  <p:embed/>
                  <p:pic>
                    <p:nvPicPr>
                      <p:cNvPr id="32775" name="Object 7">
                        <a:extLst>
                          <a:ext uri="{FF2B5EF4-FFF2-40B4-BE49-F238E27FC236}">
                            <a16:creationId xmlns:a16="http://schemas.microsoft.com/office/drawing/2014/main" id="{BCA06CD8-EE5F-CD45-B21C-A7683C6F3C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950" y="4648200"/>
                        <a:ext cx="230505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09579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ox(in)">
                                      <p:cBhvr>
                                        <p:cTn id="7" dur="500"/>
                                        <p:tgtEl>
                                          <p:spTgt spid="3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4">
                                            <p:txEl>
                                              <p:pRg st="1" end="1"/>
                                            </p:txEl>
                                          </p:spTgt>
                                        </p:tgtEl>
                                        <p:attrNameLst>
                                          <p:attrName>style.visibility</p:attrName>
                                        </p:attrNameLst>
                                      </p:cBhvr>
                                      <p:to>
                                        <p:strVal val="visible"/>
                                      </p:to>
                                    </p:set>
                                    <p:animEffect transition="in" filter="blinds(horizontal)">
                                      <p:cBhvr>
                                        <p:cTn id="12" dur="500"/>
                                        <p:tgtEl>
                                          <p:spTgt spid="327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774">
                                            <p:txEl>
                                              <p:pRg st="2" end="2"/>
                                            </p:txEl>
                                          </p:spTgt>
                                        </p:tgtEl>
                                        <p:attrNameLst>
                                          <p:attrName>style.visibility</p:attrName>
                                        </p:attrNameLst>
                                      </p:cBhvr>
                                      <p:to>
                                        <p:strVal val="visible"/>
                                      </p:to>
                                    </p:set>
                                    <p:animEffect transition="in" filter="blinds(horizontal)">
                                      <p:cBhvr>
                                        <p:cTn id="15" dur="500"/>
                                        <p:tgtEl>
                                          <p:spTgt spid="3277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2774">
                                            <p:txEl>
                                              <p:pRg st="1" end="1"/>
                                            </p:txEl>
                                          </p:spTgt>
                                        </p:tgtEl>
                                        <p:attrNameLst>
                                          <p:attrName>style.visibility</p:attrName>
                                        </p:attrNameLst>
                                      </p:cBhvr>
                                      <p:to>
                                        <p:strVal val="visible"/>
                                      </p:to>
                                    </p:set>
                                    <p:animEffect transition="in" filter="box(in)">
                                      <p:cBhvr>
                                        <p:cTn id="20" dur="500"/>
                                        <p:tgtEl>
                                          <p:spTgt spid="32774">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2774">
                                            <p:txEl>
                                              <p:pRg st="2" end="2"/>
                                            </p:txEl>
                                          </p:spTgt>
                                        </p:tgtEl>
                                        <p:attrNameLst>
                                          <p:attrName>style.visibility</p:attrName>
                                        </p:attrNameLst>
                                      </p:cBhvr>
                                      <p:to>
                                        <p:strVal val="visible"/>
                                      </p:to>
                                    </p:set>
                                    <p:animEffect transition="in" filter="box(in)">
                                      <p:cBhvr>
                                        <p:cTn id="23" dur="500"/>
                                        <p:tgtEl>
                                          <p:spTgt spid="3277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2774">
                                            <p:txEl>
                                              <p:pRg st="3" end="3"/>
                                            </p:txEl>
                                          </p:spTgt>
                                        </p:tgtEl>
                                        <p:attrNameLst>
                                          <p:attrName>style.visibility</p:attrName>
                                        </p:attrNameLst>
                                      </p:cBhvr>
                                      <p:to>
                                        <p:strVal val="visible"/>
                                      </p:to>
                                    </p:set>
                                    <p:animEffect transition="in" filter="box(in)">
                                      <p:cBhvr>
                                        <p:cTn id="28" dur="500"/>
                                        <p:tgtEl>
                                          <p:spTgt spid="32774">
                                            <p:txEl>
                                              <p:pRg st="3" end="3"/>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2774">
                                            <p:txEl>
                                              <p:pRg st="4" end="4"/>
                                            </p:txEl>
                                          </p:spTgt>
                                        </p:tgtEl>
                                        <p:attrNameLst>
                                          <p:attrName>style.visibility</p:attrName>
                                        </p:attrNameLst>
                                      </p:cBhvr>
                                      <p:to>
                                        <p:strVal val="visible"/>
                                      </p:to>
                                    </p:set>
                                    <p:animEffect transition="in" filter="box(in)">
                                      <p:cBhvr>
                                        <p:cTn id="31" dur="500"/>
                                        <p:tgtEl>
                                          <p:spTgt spid="3277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32775"/>
                                        </p:tgtEl>
                                        <p:attrNameLst>
                                          <p:attrName>style.visibility</p:attrName>
                                        </p:attrNameLst>
                                      </p:cBhvr>
                                      <p:to>
                                        <p:strVal val="visible"/>
                                      </p:to>
                                    </p:set>
                                    <p:animEffect transition="in" filter="box(in)">
                                      <p:cBhvr>
                                        <p:cTn id="36" dur="500"/>
                                        <p:tgtEl>
                                          <p:spTgt spid="327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32774">
                                            <p:txEl>
                                              <p:pRg st="7" end="7"/>
                                            </p:txEl>
                                          </p:spTgt>
                                        </p:tgtEl>
                                        <p:attrNameLst>
                                          <p:attrName>style.visibility</p:attrName>
                                        </p:attrNameLst>
                                      </p:cBhvr>
                                      <p:to>
                                        <p:strVal val="visible"/>
                                      </p:to>
                                    </p:set>
                                    <p:animEffect transition="in" filter="box(in)">
                                      <p:cBhvr>
                                        <p:cTn id="41" dur="500"/>
                                        <p:tgtEl>
                                          <p:spTgt spid="327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FB5F643-1582-D943-9E10-C19DA632C178}"/>
              </a:ext>
            </a:extLst>
          </p:cNvPr>
          <p:cNvSpPr>
            <a:spLocks noGrp="1" noChangeArrowheads="1"/>
          </p:cNvSpPr>
          <p:nvPr>
            <p:ph type="title"/>
          </p:nvPr>
        </p:nvSpPr>
        <p:spPr/>
        <p:txBody>
          <a:bodyPr/>
          <a:lstStyle/>
          <a:p>
            <a:r>
              <a:rPr lang="en-US" altLang="en-US" sz="2800">
                <a:latin typeface="Comic Sans MS" panose="030F0902030302020204" pitchFamily="66" charset="0"/>
              </a:rPr>
              <a:t>Example 1 ~ Predicting Test Scores</a:t>
            </a:r>
          </a:p>
        </p:txBody>
      </p:sp>
      <p:sp>
        <p:nvSpPr>
          <p:cNvPr id="35844" name="Rectangle 4">
            <a:extLst>
              <a:ext uri="{FF2B5EF4-FFF2-40B4-BE49-F238E27FC236}">
                <a16:creationId xmlns:a16="http://schemas.microsoft.com/office/drawing/2014/main" id="{65EA42DD-CCAD-C94F-8531-004B956D0194}"/>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35845" name="Rectangle 5">
            <a:extLst>
              <a:ext uri="{FF2B5EF4-FFF2-40B4-BE49-F238E27FC236}">
                <a16:creationId xmlns:a16="http://schemas.microsoft.com/office/drawing/2014/main" id="{E1514D3E-5871-EA47-9B26-1E0C339BED74}"/>
              </a:ext>
            </a:extLst>
          </p:cNvPr>
          <p:cNvSpPr>
            <a:spLocks noChangeArrowheads="1"/>
          </p:cNvSpPr>
          <p:nvPr/>
        </p:nvSpPr>
        <p:spPr bwMode="auto">
          <a:xfrm>
            <a:off x="1981200" y="4114800"/>
            <a:ext cx="8001000" cy="457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a:solidFill>
                <a:srgbClr val="000000"/>
              </a:solidFill>
              <a:latin typeface="Comic Sans MS" panose="030F0902030302020204" pitchFamily="66" charset="0"/>
            </a:endParaRPr>
          </a:p>
        </p:txBody>
      </p:sp>
      <p:sp>
        <p:nvSpPr>
          <p:cNvPr id="35846" name="Text Box 6">
            <a:extLst>
              <a:ext uri="{FF2B5EF4-FFF2-40B4-BE49-F238E27FC236}">
                <a16:creationId xmlns:a16="http://schemas.microsoft.com/office/drawing/2014/main" id="{6D4F69B6-781E-F046-8BAB-2B09ED7BD9E6}"/>
              </a:ext>
            </a:extLst>
          </p:cNvPr>
          <p:cNvSpPr txBox="1">
            <a:spLocks noChangeArrowheads="1"/>
          </p:cNvSpPr>
          <p:nvPr/>
        </p:nvSpPr>
        <p:spPr bwMode="auto">
          <a:xfrm>
            <a:off x="2133600" y="1524000"/>
            <a:ext cx="7924800"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sz="1600">
                <a:solidFill>
                  <a:srgbClr val="000000"/>
                </a:solidFill>
                <a:latin typeface="Comic Sans MS" panose="030F0902030302020204" pitchFamily="66" charset="0"/>
              </a:rPr>
              <a:t>      You are a middle school principal and your 100 eighth-graders are about to take a national standardized test. The test is designed so that the mean score is </a:t>
            </a:r>
            <a:r>
              <a:rPr lang="el-GR" altLang="en-US" sz="1600">
                <a:solidFill>
                  <a:srgbClr val="000000"/>
                </a:solidFill>
                <a:latin typeface="Comic Sans MS" panose="030F0902030302020204" pitchFamily="66" charset="0"/>
              </a:rPr>
              <a:t>μ</a:t>
            </a:r>
            <a:r>
              <a:rPr lang="en-US" altLang="en-US" sz="1600">
                <a:solidFill>
                  <a:srgbClr val="000000"/>
                </a:solidFill>
                <a:latin typeface="Comic Sans MS" panose="030F0902030302020204" pitchFamily="66" charset="0"/>
              </a:rPr>
              <a:t> = 400 with a standard deviation of </a:t>
            </a:r>
            <a:r>
              <a:rPr lang="el-GR" altLang="en-US" sz="1600">
                <a:solidFill>
                  <a:srgbClr val="000000"/>
                </a:solidFill>
                <a:latin typeface="Comic Sans MS" panose="030F0902030302020204" pitchFamily="66" charset="0"/>
              </a:rPr>
              <a:t>σ</a:t>
            </a:r>
            <a:r>
              <a:rPr lang="en-US" altLang="en-US" sz="1600">
                <a:solidFill>
                  <a:srgbClr val="000000"/>
                </a:solidFill>
                <a:latin typeface="Comic Sans MS" panose="030F0902030302020204" pitchFamily="66" charset="0"/>
              </a:rPr>
              <a:t> = 70. Assume the scores are normally distributed.</a:t>
            </a:r>
          </a:p>
          <a:p>
            <a:pPr>
              <a:spcAft>
                <a:spcPct val="25000"/>
              </a:spcAft>
            </a:pPr>
            <a:r>
              <a:rPr lang="en-US" altLang="en-US" sz="1400">
                <a:solidFill>
                  <a:srgbClr val="000000"/>
                </a:solidFill>
                <a:latin typeface="Comic Sans MS" panose="030F0902030302020204" pitchFamily="66" charset="0"/>
              </a:rPr>
              <a:t>	     	b.   </a:t>
            </a:r>
            <a:r>
              <a:rPr lang="en-US" altLang="en-US" sz="1400">
                <a:latin typeface="Comic Sans MS" panose="030F0902030302020204" pitchFamily="66" charset="0"/>
                <a:cs typeface="Arial" panose="020B0604020202020204" pitchFamily="34" charset="0"/>
              </a:rPr>
              <a:t>Your performance as a principal depends on how well your entire group of </a:t>
            </a:r>
          </a:p>
          <a:p>
            <a:pPr>
              <a:spcAft>
                <a:spcPct val="25000"/>
              </a:spcAft>
            </a:pPr>
            <a:r>
              <a:rPr lang="en-US" altLang="en-US" sz="1400">
                <a:latin typeface="Comic Sans MS" panose="030F0902030302020204" pitchFamily="66" charset="0"/>
                <a:cs typeface="Arial" panose="020B0604020202020204" pitchFamily="34" charset="0"/>
              </a:rPr>
              <a:t>                       eighth-graders scores on the exam.  What is the likelihood  that your group of  </a:t>
            </a:r>
          </a:p>
          <a:p>
            <a:pPr>
              <a:spcAft>
                <a:spcPct val="25000"/>
              </a:spcAft>
            </a:pPr>
            <a:r>
              <a:rPr lang="en-US" altLang="en-US" sz="1400">
                <a:latin typeface="Comic Sans MS" panose="030F0902030302020204" pitchFamily="66" charset="0"/>
                <a:cs typeface="Arial" panose="020B0604020202020204" pitchFamily="34" charset="0"/>
              </a:rPr>
              <a:t>                       100 eighth-graders will have a mean score below 375?</a:t>
            </a:r>
            <a:r>
              <a:rPr lang="en-US" altLang="en-US" sz="1400">
                <a:solidFill>
                  <a:srgbClr val="000000"/>
                </a:solidFill>
                <a:latin typeface="Comic Sans MS" panose="030F0902030302020204" pitchFamily="66" charset="0"/>
              </a:rPr>
              <a:t> </a:t>
            </a:r>
          </a:p>
          <a:p>
            <a:pPr lvl="2">
              <a:spcBef>
                <a:spcPct val="20000"/>
              </a:spcBef>
              <a:buClr>
                <a:schemeClr val="bg2"/>
              </a:buClr>
              <a:buSzPct val="65000"/>
              <a:buFont typeface="Wingdings" pitchFamily="2" charset="2"/>
              <a:buNone/>
            </a:pPr>
            <a:r>
              <a:rPr lang="en-US" altLang="en-US">
                <a:latin typeface="Comic Sans MS" panose="030F0902030302020204" pitchFamily="66" charset="0"/>
                <a:cs typeface="Arial" panose="020B0604020202020204" pitchFamily="34" charset="0"/>
              </a:rPr>
              <a:t>	  </a:t>
            </a:r>
            <a:r>
              <a:rPr lang="en-US" altLang="en-US" sz="1200">
                <a:solidFill>
                  <a:srgbClr val="FF0000"/>
                </a:solidFill>
                <a:latin typeface="Comic Sans MS" panose="030F0902030302020204" pitchFamily="66" charset="0"/>
                <a:cs typeface="Arial" panose="020B0604020202020204" pitchFamily="34" charset="0"/>
              </a:rPr>
              <a:t>According to the C.L.T. if we take random groups of say 100 students and study their   </a:t>
            </a:r>
          </a:p>
          <a:p>
            <a:pPr lvl="2">
              <a:spcBef>
                <a:spcPct val="20000"/>
              </a:spcBef>
              <a:buClr>
                <a:schemeClr val="bg2"/>
              </a:buClr>
              <a:buSzPct val="65000"/>
              <a:buFont typeface="Wingdings" pitchFamily="2" charset="2"/>
              <a:buNone/>
            </a:pPr>
            <a:r>
              <a:rPr lang="en-US" altLang="en-US" sz="1200">
                <a:solidFill>
                  <a:srgbClr val="FF0000"/>
                </a:solidFill>
                <a:latin typeface="Comic Sans MS" panose="030F0902030302020204" pitchFamily="66" charset="0"/>
                <a:cs typeface="Arial" panose="020B0604020202020204" pitchFamily="34" charset="0"/>
              </a:rPr>
              <a:t>           means, then the means distribution will approach normal.  Hence, the </a:t>
            </a:r>
            <a:r>
              <a:rPr lang="el-GR" altLang="en-US" sz="1200">
                <a:solidFill>
                  <a:srgbClr val="FF0000"/>
                </a:solidFill>
                <a:latin typeface="Comic Sans MS" panose="030F0902030302020204" pitchFamily="66" charset="0"/>
                <a:cs typeface="Arial" panose="020B0604020202020204" pitchFamily="34" charset="0"/>
              </a:rPr>
              <a:t>μ</a:t>
            </a:r>
            <a:r>
              <a:rPr lang="en-US" altLang="en-US" sz="1200">
                <a:solidFill>
                  <a:srgbClr val="FF0000"/>
                </a:solidFill>
                <a:latin typeface="Comic Sans MS" panose="030F0902030302020204" pitchFamily="66" charset="0"/>
                <a:cs typeface="Arial" panose="020B0604020202020204" pitchFamily="34" charset="0"/>
              </a:rPr>
              <a:t> = 400 and its   </a:t>
            </a:r>
          </a:p>
          <a:p>
            <a:pPr lvl="2">
              <a:spcBef>
                <a:spcPct val="20000"/>
              </a:spcBef>
              <a:buClr>
                <a:schemeClr val="bg2"/>
              </a:buClr>
              <a:buSzPct val="65000"/>
              <a:buFont typeface="Wingdings" pitchFamily="2" charset="2"/>
              <a:buNone/>
            </a:pPr>
            <a:r>
              <a:rPr lang="en-US" altLang="en-US" sz="1200">
                <a:solidFill>
                  <a:srgbClr val="FF0000"/>
                </a:solidFill>
                <a:latin typeface="Comic Sans MS" panose="030F0902030302020204" pitchFamily="66" charset="0"/>
                <a:cs typeface="Arial" panose="020B0604020202020204" pitchFamily="34" charset="0"/>
              </a:rPr>
              <a:t>            standard deviation is </a:t>
            </a:r>
            <a:r>
              <a:rPr lang="el-GR" altLang="en-US" sz="1200">
                <a:solidFill>
                  <a:srgbClr val="FF0000"/>
                </a:solidFill>
                <a:latin typeface="Comic Sans MS" panose="030F0902030302020204" pitchFamily="66" charset="0"/>
                <a:cs typeface="Arial" panose="020B0604020202020204" pitchFamily="34" charset="0"/>
              </a:rPr>
              <a:t>σ</a:t>
            </a:r>
            <a:r>
              <a:rPr lang="en-US" altLang="en-US" sz="1200">
                <a:solidFill>
                  <a:srgbClr val="FF0000"/>
                </a:solidFill>
                <a:latin typeface="Comic Sans MS" panose="030F0902030302020204" pitchFamily="66" charset="0"/>
                <a:cs typeface="Arial" panose="020B0604020202020204" pitchFamily="34" charset="0"/>
              </a:rPr>
              <a:t>/√n = 70/√100 = 70/10 = 7 according to the C.L.T.</a:t>
            </a:r>
            <a:r>
              <a:rPr lang="en-US" altLang="en-US">
                <a:latin typeface="Comic Sans MS" panose="030F0902030302020204" pitchFamily="66" charset="0"/>
                <a:cs typeface="Arial" panose="020B0604020202020204" pitchFamily="34" charset="0"/>
              </a:rPr>
              <a:t>  </a:t>
            </a:r>
          </a:p>
          <a:p>
            <a:pPr lvl="2">
              <a:spcBef>
                <a:spcPct val="20000"/>
              </a:spcBef>
              <a:buClr>
                <a:schemeClr val="bg2"/>
              </a:buClr>
              <a:buSzPct val="65000"/>
              <a:buFont typeface="Wingdings" pitchFamily="2" charset="2"/>
              <a:buNone/>
            </a:pPr>
            <a:r>
              <a:rPr lang="en-US" altLang="en-US">
                <a:latin typeface="Comic Sans MS" panose="030F0902030302020204" pitchFamily="66" charset="0"/>
                <a:cs typeface="Arial" panose="020B0604020202020204" pitchFamily="34" charset="0"/>
              </a:rPr>
              <a:t>	    </a:t>
            </a:r>
          </a:p>
          <a:p>
            <a:pPr lvl="2">
              <a:spcBef>
                <a:spcPct val="20000"/>
              </a:spcBef>
              <a:buClr>
                <a:schemeClr val="bg2"/>
              </a:buClr>
              <a:buSzPct val="65000"/>
              <a:buFont typeface="Wingdings" pitchFamily="2" charset="2"/>
              <a:buNone/>
            </a:pPr>
            <a:r>
              <a:rPr lang="en-US" altLang="en-US">
                <a:latin typeface="Comic Sans MS" panose="030F0902030302020204" pitchFamily="66" charset="0"/>
                <a:cs typeface="Arial" panose="020B0604020202020204" pitchFamily="34" charset="0"/>
              </a:rPr>
              <a:t>        </a:t>
            </a:r>
            <a:r>
              <a:rPr lang="en-US" altLang="en-US" sz="1200">
                <a:solidFill>
                  <a:srgbClr val="FF0000"/>
                </a:solidFill>
                <a:latin typeface="Comic Sans MS" panose="030F0902030302020204" pitchFamily="66" charset="0"/>
                <a:cs typeface="Arial" panose="020B0604020202020204" pitchFamily="34" charset="0"/>
              </a:rPr>
              <a:t>Therefore, the z-score for a mean of 375 with a standard deviation of 7 is:</a:t>
            </a:r>
            <a:r>
              <a:rPr lang="en-US" altLang="en-US" sz="1600">
                <a:latin typeface="Comic Sans MS" panose="030F0902030302020204" pitchFamily="66" charset="0"/>
                <a:cs typeface="Arial" panose="020B0604020202020204" pitchFamily="34" charset="0"/>
              </a:rPr>
              <a:t>                	</a:t>
            </a:r>
          </a:p>
          <a:p>
            <a:pPr lvl="2">
              <a:spcBef>
                <a:spcPct val="20000"/>
              </a:spcBef>
              <a:buClr>
                <a:schemeClr val="bg2"/>
              </a:buClr>
              <a:buSzPct val="65000"/>
              <a:buFont typeface="Wingdings" pitchFamily="2" charset="2"/>
              <a:buNone/>
            </a:pPr>
            <a:endParaRPr lang="en-US" altLang="en-US" sz="1600">
              <a:latin typeface="Comic Sans MS" panose="030F0902030302020204" pitchFamily="66" charset="0"/>
              <a:cs typeface="Arial" panose="020B0604020202020204" pitchFamily="34" charset="0"/>
            </a:endParaRPr>
          </a:p>
          <a:p>
            <a:pPr lvl="2">
              <a:spcBef>
                <a:spcPct val="20000"/>
              </a:spcBef>
              <a:buClr>
                <a:schemeClr val="bg2"/>
              </a:buClr>
              <a:buSzPct val="65000"/>
              <a:buFont typeface="Wingdings" pitchFamily="2" charset="2"/>
              <a:buNone/>
            </a:pPr>
            <a:r>
              <a:rPr lang="en-US" altLang="en-US" sz="1600">
                <a:latin typeface="Comic Sans MS" panose="030F0902030302020204" pitchFamily="66" charset="0"/>
                <a:cs typeface="Arial" panose="020B0604020202020204" pitchFamily="34" charset="0"/>
              </a:rPr>
              <a:t>		</a:t>
            </a:r>
          </a:p>
          <a:p>
            <a:pPr lvl="2">
              <a:spcBef>
                <a:spcPct val="20000"/>
              </a:spcBef>
              <a:buClr>
                <a:schemeClr val="bg2"/>
              </a:buClr>
              <a:buSzPct val="65000"/>
              <a:buFont typeface="Wingdings" pitchFamily="2" charset="2"/>
              <a:buNone/>
            </a:pPr>
            <a:r>
              <a:rPr lang="en-US" altLang="en-US" sz="1600">
                <a:latin typeface="Comic Sans MS" panose="030F0902030302020204" pitchFamily="66" charset="0"/>
                <a:cs typeface="Arial" panose="020B0604020202020204" pitchFamily="34" charset="0"/>
              </a:rPr>
              <a:t>	     </a:t>
            </a:r>
            <a:r>
              <a:rPr lang="en-US" altLang="en-US" sz="1200">
                <a:solidFill>
                  <a:srgbClr val="FF0000"/>
                </a:solidFill>
                <a:latin typeface="Comic Sans MS" panose="030F0902030302020204" pitchFamily="66" charset="0"/>
                <a:cs typeface="Arial" panose="020B0604020202020204" pitchFamily="34" charset="0"/>
              </a:rPr>
              <a:t>The percent that corresponds to a z-score of -3.57 is less than .01%, which means </a:t>
            </a:r>
          </a:p>
          <a:p>
            <a:pPr lvl="2">
              <a:spcBef>
                <a:spcPct val="20000"/>
              </a:spcBef>
              <a:buClr>
                <a:schemeClr val="bg2"/>
              </a:buClr>
              <a:buSzPct val="65000"/>
              <a:buFont typeface="Wingdings" pitchFamily="2" charset="2"/>
              <a:buNone/>
            </a:pPr>
            <a:r>
              <a:rPr lang="en-US" altLang="en-US" sz="1200">
                <a:solidFill>
                  <a:srgbClr val="FF0000"/>
                </a:solidFill>
                <a:latin typeface="Comic Sans MS" panose="030F0902030302020204" pitchFamily="66" charset="0"/>
                <a:cs typeface="Arial" panose="020B0604020202020204" pitchFamily="34" charset="0"/>
              </a:rPr>
              <a:t>              that fewer than .01% of all samples of 100 students will have a mean score of 375.  In </a:t>
            </a:r>
          </a:p>
          <a:p>
            <a:pPr lvl="2">
              <a:spcBef>
                <a:spcPct val="20000"/>
              </a:spcBef>
              <a:buClr>
                <a:schemeClr val="bg2"/>
              </a:buClr>
              <a:buSzPct val="65000"/>
              <a:buFont typeface="Wingdings" pitchFamily="2" charset="2"/>
              <a:buNone/>
            </a:pPr>
            <a:r>
              <a:rPr lang="en-US" altLang="en-US" sz="1200">
                <a:solidFill>
                  <a:srgbClr val="FF0000"/>
                </a:solidFill>
                <a:latin typeface="Comic Sans MS" panose="030F0902030302020204" pitchFamily="66" charset="0"/>
                <a:cs typeface="Arial" panose="020B0604020202020204" pitchFamily="34" charset="0"/>
              </a:rPr>
              <a:t>              other words, 1 in 5000 samples of 100 students will have a mean score of 375.</a:t>
            </a:r>
          </a:p>
          <a:p>
            <a:pPr>
              <a:spcAft>
                <a:spcPct val="25000"/>
              </a:spcAft>
            </a:pPr>
            <a:r>
              <a:rPr lang="en-US" altLang="en-US">
                <a:solidFill>
                  <a:srgbClr val="FF0000"/>
                </a:solidFill>
                <a:latin typeface="Comic Sans MS" panose="030F0902030302020204" pitchFamily="66" charset="0"/>
              </a:rPr>
              <a:t>	</a:t>
            </a:r>
            <a:r>
              <a:rPr lang="en-US" altLang="en-US" sz="2000">
                <a:solidFill>
                  <a:srgbClr val="FF0000"/>
                </a:solidFill>
                <a:latin typeface="Comic Sans MS" panose="030F0902030302020204" pitchFamily="66" charset="0"/>
              </a:rPr>
              <a:t>	</a:t>
            </a:r>
            <a:endParaRPr lang="el-GR" altLang="en-US" sz="2000">
              <a:solidFill>
                <a:srgbClr val="000000"/>
              </a:solidFill>
              <a:latin typeface="Comic Sans MS" panose="030F0902030302020204" pitchFamily="66" charset="0"/>
            </a:endParaRPr>
          </a:p>
        </p:txBody>
      </p:sp>
      <p:graphicFrame>
        <p:nvGraphicFramePr>
          <p:cNvPr id="35847" name="Object 7">
            <a:extLst>
              <a:ext uri="{FF2B5EF4-FFF2-40B4-BE49-F238E27FC236}">
                <a16:creationId xmlns:a16="http://schemas.microsoft.com/office/drawing/2014/main" id="{8DDD3325-D351-E94D-A0FC-81C253DCCF73}"/>
              </a:ext>
            </a:extLst>
          </p:cNvPr>
          <p:cNvGraphicFramePr>
            <a:graphicFrameLocks noChangeAspect="1"/>
          </p:cNvGraphicFramePr>
          <p:nvPr>
            <p:ph idx="1"/>
          </p:nvPr>
        </p:nvGraphicFramePr>
        <p:xfrm>
          <a:off x="5334000" y="5029200"/>
          <a:ext cx="2305050" cy="655638"/>
        </p:xfrm>
        <a:graphic>
          <a:graphicData uri="http://schemas.openxmlformats.org/presentationml/2006/ole">
            <mc:AlternateContent xmlns:mc="http://schemas.openxmlformats.org/markup-compatibility/2006">
              <mc:Choice xmlns:v="urn:schemas-microsoft-com:vml" Requires="v">
                <p:oleObj spid="_x0000_s20488" name="Equation" r:id="rId4" imgW="15944850" imgH="4533900" progId="Equation.DSMT4">
                  <p:embed/>
                </p:oleObj>
              </mc:Choice>
              <mc:Fallback>
                <p:oleObj name="Equation" r:id="rId4" imgW="15944850" imgH="4533900" progId="Equation.DSMT4">
                  <p:embed/>
                  <p:pic>
                    <p:nvPicPr>
                      <p:cNvPr id="35847" name="Object 7">
                        <a:extLst>
                          <a:ext uri="{FF2B5EF4-FFF2-40B4-BE49-F238E27FC236}">
                            <a16:creationId xmlns:a16="http://schemas.microsoft.com/office/drawing/2014/main" id="{8DDD3325-D351-E94D-A0FC-81C253DCC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029200"/>
                        <a:ext cx="230505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437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box(in)">
                                      <p:cBhvr>
                                        <p:cTn id="7" dur="5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box(in)">
                                      <p:cBhvr>
                                        <p:cTn id="12" dur="500"/>
                                        <p:tgtEl>
                                          <p:spTgt spid="35846">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846">
                                            <p:txEl>
                                              <p:pRg st="2" end="2"/>
                                            </p:txEl>
                                          </p:spTgt>
                                        </p:tgtEl>
                                        <p:attrNameLst>
                                          <p:attrName>style.visibility</p:attrName>
                                        </p:attrNameLst>
                                      </p:cBhvr>
                                      <p:to>
                                        <p:strVal val="visible"/>
                                      </p:to>
                                    </p:set>
                                    <p:animEffect transition="in" filter="box(in)">
                                      <p:cBhvr>
                                        <p:cTn id="15" dur="500"/>
                                        <p:tgtEl>
                                          <p:spTgt spid="35846">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5846">
                                            <p:txEl>
                                              <p:pRg st="3" end="3"/>
                                            </p:txEl>
                                          </p:spTgt>
                                        </p:tgtEl>
                                        <p:attrNameLst>
                                          <p:attrName>style.visibility</p:attrName>
                                        </p:attrNameLst>
                                      </p:cBhvr>
                                      <p:to>
                                        <p:strVal val="visible"/>
                                      </p:to>
                                    </p:set>
                                    <p:animEffect transition="in" filter="box(in)">
                                      <p:cBhvr>
                                        <p:cTn id="18" dur="500"/>
                                        <p:tgtEl>
                                          <p:spTgt spid="3584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5846">
                                            <p:txEl>
                                              <p:pRg st="4" end="4"/>
                                            </p:txEl>
                                          </p:spTgt>
                                        </p:tgtEl>
                                        <p:attrNameLst>
                                          <p:attrName>style.visibility</p:attrName>
                                        </p:attrNameLst>
                                      </p:cBhvr>
                                      <p:to>
                                        <p:strVal val="visible"/>
                                      </p:to>
                                    </p:set>
                                    <p:animEffect transition="in" filter="box(in)">
                                      <p:cBhvr>
                                        <p:cTn id="23" dur="500"/>
                                        <p:tgtEl>
                                          <p:spTgt spid="35846">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5846">
                                            <p:txEl>
                                              <p:pRg st="5" end="5"/>
                                            </p:txEl>
                                          </p:spTgt>
                                        </p:tgtEl>
                                        <p:attrNameLst>
                                          <p:attrName>style.visibility</p:attrName>
                                        </p:attrNameLst>
                                      </p:cBhvr>
                                      <p:to>
                                        <p:strVal val="visible"/>
                                      </p:to>
                                    </p:set>
                                    <p:animEffect transition="in" filter="box(in)">
                                      <p:cBhvr>
                                        <p:cTn id="26" dur="500"/>
                                        <p:tgtEl>
                                          <p:spTgt spid="35846">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5846">
                                            <p:txEl>
                                              <p:pRg st="6" end="6"/>
                                            </p:txEl>
                                          </p:spTgt>
                                        </p:tgtEl>
                                        <p:attrNameLst>
                                          <p:attrName>style.visibility</p:attrName>
                                        </p:attrNameLst>
                                      </p:cBhvr>
                                      <p:to>
                                        <p:strVal val="visible"/>
                                      </p:to>
                                    </p:set>
                                    <p:animEffect transition="in" filter="box(in)">
                                      <p:cBhvr>
                                        <p:cTn id="29" dur="500"/>
                                        <p:tgtEl>
                                          <p:spTgt spid="3584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5846">
                                            <p:txEl>
                                              <p:pRg st="8" end="8"/>
                                            </p:txEl>
                                          </p:spTgt>
                                        </p:tgtEl>
                                        <p:attrNameLst>
                                          <p:attrName>style.visibility</p:attrName>
                                        </p:attrNameLst>
                                      </p:cBhvr>
                                      <p:to>
                                        <p:strVal val="visible"/>
                                      </p:to>
                                    </p:set>
                                    <p:animEffect transition="in" filter="box(in)">
                                      <p:cBhvr>
                                        <p:cTn id="34" dur="500"/>
                                        <p:tgtEl>
                                          <p:spTgt spid="35846">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35847"/>
                                        </p:tgtEl>
                                        <p:attrNameLst>
                                          <p:attrName>style.visibility</p:attrName>
                                        </p:attrNameLst>
                                      </p:cBhvr>
                                      <p:to>
                                        <p:strVal val="visible"/>
                                      </p:to>
                                    </p:set>
                                    <p:animEffect transition="in" filter="box(in)">
                                      <p:cBhvr>
                                        <p:cTn id="39" dur="500"/>
                                        <p:tgtEl>
                                          <p:spTgt spid="358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35846">
                                            <p:txEl>
                                              <p:pRg st="13" end="13"/>
                                            </p:txEl>
                                          </p:spTgt>
                                        </p:tgtEl>
                                        <p:attrNameLst>
                                          <p:attrName>style.visibility</p:attrName>
                                        </p:attrNameLst>
                                      </p:cBhvr>
                                      <p:to>
                                        <p:strVal val="visible"/>
                                      </p:to>
                                    </p:set>
                                    <p:animEffect transition="in" filter="box(in)">
                                      <p:cBhvr>
                                        <p:cTn id="44" dur="500"/>
                                        <p:tgtEl>
                                          <p:spTgt spid="35846">
                                            <p:txEl>
                                              <p:pRg st="13" end="1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35846">
                                            <p:txEl>
                                              <p:pRg st="11" end="11"/>
                                            </p:txEl>
                                          </p:spTgt>
                                        </p:tgtEl>
                                        <p:attrNameLst>
                                          <p:attrName>style.visibility</p:attrName>
                                        </p:attrNameLst>
                                      </p:cBhvr>
                                      <p:to>
                                        <p:strVal val="visible"/>
                                      </p:to>
                                    </p:set>
                                    <p:animEffect transition="in" filter="box(in)">
                                      <p:cBhvr>
                                        <p:cTn id="49" dur="500"/>
                                        <p:tgtEl>
                                          <p:spTgt spid="35846">
                                            <p:txEl>
                                              <p:pRg st="11" end="11"/>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35846">
                                            <p:txEl>
                                              <p:pRg st="12" end="12"/>
                                            </p:txEl>
                                          </p:spTgt>
                                        </p:tgtEl>
                                        <p:attrNameLst>
                                          <p:attrName>style.visibility</p:attrName>
                                        </p:attrNameLst>
                                      </p:cBhvr>
                                      <p:to>
                                        <p:strVal val="visible"/>
                                      </p:to>
                                    </p:set>
                                    <p:animEffect transition="in" filter="box(in)">
                                      <p:cBhvr>
                                        <p:cTn id="52" dur="500"/>
                                        <p:tgtEl>
                                          <p:spTgt spid="35846">
                                            <p:txEl>
                                              <p:pRg st="12" end="12"/>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35846">
                                            <p:txEl>
                                              <p:pRg st="13" end="13"/>
                                            </p:txEl>
                                          </p:spTgt>
                                        </p:tgtEl>
                                        <p:attrNameLst>
                                          <p:attrName>style.visibility</p:attrName>
                                        </p:attrNameLst>
                                      </p:cBhvr>
                                      <p:to>
                                        <p:strVal val="visible"/>
                                      </p:to>
                                    </p:set>
                                    <p:animEffect transition="in" filter="box(in)">
                                      <p:cBhvr>
                                        <p:cTn id="55" dur="500"/>
                                        <p:tgtEl>
                                          <p:spTgt spid="3584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70114" y="1219200"/>
            <a:ext cx="5268686" cy="1023938"/>
          </a:xfrm>
        </p:spPr>
        <p:txBody>
          <a:bodyPr>
            <a:normAutofit fontScale="90000"/>
          </a:bodyPr>
          <a:lstStyle/>
          <a:p>
            <a:r>
              <a:rPr lang="en-US" altLang="en-US" sz="4000" dirty="0">
                <a:latin typeface="Comic Sans MS" panose="030F0902030302020204" pitchFamily="66" charset="0"/>
              </a:rPr>
              <a:t>Example </a:t>
            </a:r>
            <a:r>
              <a:rPr lang="en-US" altLang="zh-Hans" sz="4000" dirty="0">
                <a:latin typeface="Comic Sans MS" panose="030F0902030302020204" pitchFamily="66" charset="0"/>
              </a:rPr>
              <a:t>2</a:t>
            </a:r>
            <a:r>
              <a:rPr lang="en-US" altLang="en-US" sz="4000" dirty="0">
                <a:latin typeface="Comic Sans MS" panose="030F0902030302020204" pitchFamily="66" charset="0"/>
              </a:rPr>
              <a:t> ~ </a:t>
            </a:r>
            <a:r>
              <a:rPr lang="en-US" sz="4000" dirty="0">
                <a:latin typeface="Comic Sans MS" panose="030F0902030302020204" pitchFamily="66" charset="0"/>
              </a:rPr>
              <a:t>Poisson</a:t>
            </a:r>
            <a:br>
              <a:rPr lang="en-US" sz="4000" dirty="0">
                <a:latin typeface="Comic Sans MS" panose="030F0902030302020204" pitchFamily="66" charset="0"/>
              </a:rPr>
            </a:br>
            <a:r>
              <a:rPr lang="en-US" sz="4000" dirty="0">
                <a:latin typeface="Comic Sans MS" panose="030F0902030302020204" pitchFamily="66" charset="0"/>
              </a:rPr>
              <a:t>Sample</a:t>
            </a:r>
          </a:p>
        </p:txBody>
      </p:sp>
      <p:sp>
        <p:nvSpPr>
          <p:cNvPr id="271364" name="Text Box 4"/>
          <p:cNvSpPr txBox="1">
            <a:spLocks noChangeArrowheads="1"/>
          </p:cNvSpPr>
          <p:nvPr/>
        </p:nvSpPr>
        <p:spPr bwMode="auto">
          <a:xfrm>
            <a:off x="5486400" y="974726"/>
            <a:ext cx="4648200" cy="1768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FF"/>
                </a:solidFill>
              </a:rPr>
              <a:t>797 794 817 813 817 793 762 719 804 811 </a:t>
            </a:r>
          </a:p>
          <a:p>
            <a:r>
              <a:rPr lang="en-US" b="1">
                <a:solidFill>
                  <a:srgbClr val="0000FF"/>
                </a:solidFill>
              </a:rPr>
              <a:t>837 804 790 796 807 801 805 811 835 787</a:t>
            </a:r>
          </a:p>
          <a:p>
            <a:r>
              <a:rPr lang="en-US" b="1">
                <a:solidFill>
                  <a:srgbClr val="0000FF"/>
                </a:solidFill>
              </a:rPr>
              <a:t>800 771 794 805 797 724 820 601 817 801</a:t>
            </a:r>
          </a:p>
          <a:p>
            <a:r>
              <a:rPr lang="en-US" b="1">
                <a:solidFill>
                  <a:srgbClr val="0000FF"/>
                </a:solidFill>
              </a:rPr>
              <a:t>798 797 788 802 792 779 803 807 789 787</a:t>
            </a:r>
          </a:p>
          <a:p>
            <a:r>
              <a:rPr lang="en-US" b="1">
                <a:solidFill>
                  <a:srgbClr val="0000FF"/>
                </a:solidFill>
              </a:rPr>
              <a:t>794 792 786 808 808 844 790 763 784 739</a:t>
            </a:r>
          </a:p>
          <a:p>
            <a:r>
              <a:rPr lang="en-US" b="1">
                <a:solidFill>
                  <a:srgbClr val="0000FF"/>
                </a:solidFill>
              </a:rPr>
              <a:t>805 817 804 807 800 785 796 789 842 829</a:t>
            </a:r>
          </a:p>
        </p:txBody>
      </p:sp>
      <p:sp>
        <p:nvSpPr>
          <p:cNvPr id="271365" name="Text Box 5"/>
          <p:cNvSpPr txBox="1">
            <a:spLocks noChangeArrowheads="1"/>
          </p:cNvSpPr>
          <p:nvPr/>
        </p:nvSpPr>
        <p:spPr bwMode="auto">
          <a:xfrm>
            <a:off x="1828800" y="2797176"/>
            <a:ext cx="85344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sample of 60 operators from text exercise 2.22 appears above.  Suppose it is claimed that the population that generated these data is Poisson with mean 800 (as assumed earlier).  How likely is it to have observed these data if the claim is true?</a:t>
            </a:r>
          </a:p>
          <a:p>
            <a:pPr>
              <a:spcBef>
                <a:spcPct val="50000"/>
              </a:spcBef>
            </a:pPr>
            <a:r>
              <a:rPr lang="en-US"/>
              <a:t>The sample mean is 793.23.  The </a:t>
            </a:r>
            <a:r>
              <a:rPr lang="en-US" b="1" u="sng">
                <a:solidFill>
                  <a:srgbClr val="0000FF"/>
                </a:solidFill>
              </a:rPr>
              <a:t>assumed</a:t>
            </a:r>
            <a:r>
              <a:rPr lang="en-US">
                <a:solidFill>
                  <a:schemeClr val="tx2"/>
                </a:solidFill>
              </a:rPr>
              <a:t> </a:t>
            </a:r>
            <a:r>
              <a:rPr lang="en-US"/>
              <a:t>population standard error of the mean, as we saw earlier, is sqr(800/60) = 3.65. If the mean really were 800 (and the standard deviation were 28.28), then the probability of observing a sample mean this low would be</a:t>
            </a:r>
          </a:p>
          <a:p>
            <a:pPr>
              <a:spcBef>
                <a:spcPct val="50000"/>
              </a:spcBef>
            </a:pPr>
            <a:r>
              <a:rPr lang="en-US"/>
              <a:t>                       P[z </a:t>
            </a:r>
            <a:r>
              <a:rPr lang="en-US" u="sng"/>
              <a:t>&lt;</a:t>
            </a:r>
            <a:r>
              <a:rPr lang="en-US"/>
              <a:t> (793.23 – 800)/3.65] = P[z </a:t>
            </a:r>
            <a:r>
              <a:rPr lang="en-US" u="sng"/>
              <a:t>&lt;</a:t>
            </a:r>
            <a:r>
              <a:rPr lang="en-US"/>
              <a:t> -1.855] = .0317981.  </a:t>
            </a:r>
          </a:p>
          <a:p>
            <a:pPr>
              <a:spcBef>
                <a:spcPct val="50000"/>
              </a:spcBef>
            </a:pPr>
            <a:r>
              <a:rPr lang="en-US"/>
              <a:t>This is fairly small.  (Less than the usual 5% considered reasonable.)  This might cast some doubt on the claim that the true mean is still 800.</a:t>
            </a:r>
          </a:p>
        </p:txBody>
      </p:sp>
    </p:spTree>
    <p:extLst>
      <p:ext uri="{BB962C8B-B14F-4D97-AF65-F5344CB8AC3E}">
        <p14:creationId xmlns:p14="http://schemas.microsoft.com/office/powerpoint/2010/main" val="235783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8" name="Object 6"/>
          <p:cNvGraphicFramePr>
            <a:graphicFrameLocks noChangeAspect="1"/>
          </p:cNvGraphicFramePr>
          <p:nvPr>
            <p:extLst/>
          </p:nvPr>
        </p:nvGraphicFramePr>
        <p:xfrm>
          <a:off x="2133600" y="2057400"/>
          <a:ext cx="7924800" cy="3803650"/>
        </p:xfrm>
        <a:graphic>
          <a:graphicData uri="http://schemas.openxmlformats.org/presentationml/2006/ole">
            <mc:AlternateContent xmlns:mc="http://schemas.openxmlformats.org/markup-compatibility/2006">
              <mc:Choice xmlns:v="urn:schemas-microsoft-com:vml" Requires="v">
                <p:oleObj spid="_x0000_s1039" name="Equation" r:id="rId4" imgW="4444920" imgH="2133360" progId="Equation.DSMT4">
                  <p:embed/>
                </p:oleObj>
              </mc:Choice>
              <mc:Fallback>
                <p:oleObj name="Equation" r:id="rId4" imgW="4444920" imgH="2133360" progId="Equation.DSMT4">
                  <p:embed/>
                  <p:pic>
                    <p:nvPicPr>
                      <p:cNvPr id="2693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57400"/>
                        <a:ext cx="7924800" cy="380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a:extLst>
              <a:ext uri="{FF2B5EF4-FFF2-40B4-BE49-F238E27FC236}">
                <a16:creationId xmlns:a16="http://schemas.microsoft.com/office/drawing/2014/main" id="{D32E9737-6E81-2F4D-95E3-F3FF1237EB1A}"/>
              </a:ext>
            </a:extLst>
          </p:cNvPr>
          <p:cNvSpPr>
            <a:spLocks noGrp="1" noChangeArrowheads="1"/>
          </p:cNvSpPr>
          <p:nvPr>
            <p:ph type="title"/>
          </p:nvPr>
        </p:nvSpPr>
        <p:spPr>
          <a:xfrm>
            <a:off x="827314" y="365125"/>
            <a:ext cx="10515600" cy="1325563"/>
          </a:xfrm>
        </p:spPr>
        <p:txBody>
          <a:bodyPr>
            <a:normAutofit/>
          </a:bodyPr>
          <a:lstStyle/>
          <a:p>
            <a:r>
              <a:rPr lang="en-US" altLang="en-US" sz="4000" dirty="0">
                <a:latin typeface="Comic Sans MS" panose="030F0902030302020204" pitchFamily="66" charset="0"/>
              </a:rPr>
              <a:t>Example </a:t>
            </a:r>
            <a:r>
              <a:rPr lang="en-US" altLang="zh-Hans" sz="4000" dirty="0">
                <a:latin typeface="Comic Sans MS" panose="030F0902030302020204" pitchFamily="66" charset="0"/>
              </a:rPr>
              <a:t>2</a:t>
            </a:r>
            <a:r>
              <a:rPr lang="en-US" altLang="en-US" sz="4000" dirty="0">
                <a:latin typeface="Comic Sans MS" panose="030F0902030302020204" pitchFamily="66" charset="0"/>
              </a:rPr>
              <a:t> ~ </a:t>
            </a:r>
            <a:r>
              <a:rPr lang="en-US" sz="4000" dirty="0">
                <a:latin typeface="Comic Sans MS" panose="030F0902030302020204" pitchFamily="66" charset="0"/>
              </a:rPr>
              <a:t>Poisson</a:t>
            </a:r>
            <a:r>
              <a:rPr lang="zh-Hans" altLang="en-US" sz="4000" dirty="0">
                <a:latin typeface="Comic Sans MS" panose="030F0902030302020204" pitchFamily="66" charset="0"/>
              </a:rPr>
              <a:t> </a:t>
            </a:r>
            <a:r>
              <a:rPr lang="en-US" sz="4000" dirty="0">
                <a:latin typeface="Comic Sans MS" panose="030F0902030302020204" pitchFamily="66" charset="0"/>
              </a:rPr>
              <a:t>Sample</a:t>
            </a:r>
          </a:p>
        </p:txBody>
      </p:sp>
    </p:spTree>
    <p:extLst>
      <p:ext uri="{BB962C8B-B14F-4D97-AF65-F5344CB8AC3E}">
        <p14:creationId xmlns:p14="http://schemas.microsoft.com/office/powerpoint/2010/main" val="151344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mbria Math" pitchFamily="18" charset="0"/>
                <a:ea typeface="Cambria Math" pitchFamily="18" charset="0"/>
              </a:rPr>
              <a:t>The 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a:latin typeface="Cambria Math" pitchFamily="18" charset="0"/>
                    <a:ea typeface="Cambria Math" pitchFamily="18" charset="0"/>
                  </a:rPr>
                  <a:t>The </a:t>
                </a:r>
                <a:r>
                  <a:rPr lang="en-US" sz="2000" b="1" dirty="0">
                    <a:latin typeface="Cambria Math" pitchFamily="18" charset="0"/>
                    <a:ea typeface="Cambria Math" pitchFamily="18" charset="0"/>
                  </a:rPr>
                  <a:t>Central Limit Theorem</a:t>
                </a:r>
                <a:r>
                  <a:rPr lang="en-US" sz="2000" dirty="0">
                    <a:latin typeface="Cambria Math" pitchFamily="18" charset="0"/>
                    <a:ea typeface="Cambria Math" pitchFamily="18" charset="0"/>
                  </a:rPr>
                  <a:t> tells us that for a population with any distribution, the distribution of the sample mean approaches a normal distribution as the sample size increases. </a:t>
                </a:r>
              </a:p>
              <a:p>
                <a:pPr marL="0" indent="0">
                  <a:buNone/>
                </a:pPr>
                <a:r>
                  <a:rPr lang="en-US" sz="2000" dirty="0">
                    <a:latin typeface="Cambria Math" pitchFamily="18" charset="0"/>
                    <a:ea typeface="Cambria Math" pitchFamily="18" charset="0"/>
                  </a:rPr>
                  <a:t> Furthermore, if the original distribution has mean </a:t>
                </a:r>
                <a14:m>
                  <m:oMath xmlns:m="http://schemas.openxmlformats.org/officeDocument/2006/math">
                    <m:r>
                      <a:rPr lang="en-US" sz="2000" i="1">
                        <a:latin typeface="Cambria Math"/>
                        <a:ea typeface="Cambria Math"/>
                      </a:rPr>
                      <m:t>𝜇</m:t>
                    </m:r>
                  </m:oMath>
                </a14:m>
                <a:r>
                  <a:rPr lang="en-US" sz="2000" dirty="0">
                    <a:latin typeface="Cambria Math" pitchFamily="18" charset="0"/>
                    <a:ea typeface="Cambria Math" pitchFamily="18" charset="0"/>
                  </a:rPr>
                  <a:t> and standard deviation </a:t>
                </a:r>
                <a14:m>
                  <m:oMath xmlns:m="http://schemas.openxmlformats.org/officeDocument/2006/math">
                    <m:r>
                      <a:rPr lang="en-US" sz="2000" i="1">
                        <a:latin typeface="Cambria Math"/>
                        <a:ea typeface="Cambria Math"/>
                      </a:rPr>
                      <m:t>𝜎</m:t>
                    </m:r>
                  </m:oMath>
                </a14:m>
                <a:r>
                  <a:rPr lang="en-US" sz="2000" dirty="0">
                    <a:latin typeface="Cambria Math" pitchFamily="18" charset="0"/>
                    <a:ea typeface="Cambria Math" pitchFamily="18" charset="0"/>
                  </a:rPr>
                  <a:t>, the mean of the sample means will be </a:t>
                </a:r>
                <a14:m>
                  <m:oMath xmlns:m="http://schemas.openxmlformats.org/officeDocument/2006/math">
                    <m:r>
                      <a:rPr lang="en-US" sz="2000" i="1">
                        <a:latin typeface="Cambria Math"/>
                        <a:ea typeface="Cambria Math"/>
                      </a:rPr>
                      <m:t>𝜇</m:t>
                    </m:r>
                  </m:oMath>
                </a14:m>
                <a:r>
                  <a:rPr lang="en-US" sz="2000" dirty="0">
                    <a:latin typeface="Cambria Math" pitchFamily="18" charset="0"/>
                    <a:ea typeface="Cambria Math" pitchFamily="18" charset="0"/>
                  </a:rPr>
                  <a:t> and the standard deviation of the sample means will be </a:t>
                </a:r>
                <a14:m>
                  <m:oMath xmlns:m="http://schemas.openxmlformats.org/officeDocument/2006/math">
                    <m:f>
                      <m:fPr>
                        <m:type m:val="skw"/>
                        <m:ctrlPr>
                          <a:rPr lang="en-US" sz="2000" i="1">
                            <a:latin typeface="Cambria Math" panose="02040503050406030204" pitchFamily="18" charset="0"/>
                            <a:ea typeface="Cambria Math" pitchFamily="18" charset="0"/>
                          </a:rPr>
                        </m:ctrlPr>
                      </m:fPr>
                      <m:num>
                        <m:r>
                          <a:rPr lang="en-US" sz="2000" i="1">
                            <a:latin typeface="Cambria Math"/>
                            <a:ea typeface="Cambria Math"/>
                          </a:rPr>
                          <m:t>𝜎</m:t>
                        </m:r>
                      </m:num>
                      <m:den>
                        <m:rad>
                          <m:radPr>
                            <m:degHide m:val="on"/>
                            <m:ctrlPr>
                              <a:rPr lang="en-US" sz="2000" i="1">
                                <a:latin typeface="Cambria Math" panose="02040503050406030204" pitchFamily="18" charset="0"/>
                                <a:ea typeface="Cambria Math" pitchFamily="18" charset="0"/>
                              </a:rPr>
                            </m:ctrlPr>
                          </m:radPr>
                          <m:deg/>
                          <m:e>
                            <m:r>
                              <a:rPr lang="en-US" sz="2000" i="1">
                                <a:latin typeface="Cambria Math"/>
                                <a:ea typeface="Cambria Math" pitchFamily="18" charset="0"/>
                              </a:rPr>
                              <m:t>𝑛</m:t>
                            </m:r>
                          </m:e>
                        </m:rad>
                      </m:den>
                    </m:f>
                  </m:oMath>
                </a14:m>
                <a:r>
                  <a:rPr lang="en-US" sz="2000" dirty="0">
                    <a:latin typeface="Cambria Math" pitchFamily="18" charset="0"/>
                    <a:ea typeface="Cambria Math" pitchFamily="18" charset="0"/>
                  </a:rPr>
                  <a:t>, where </a:t>
                </a:r>
                <a14:m>
                  <m:oMath xmlns:m="http://schemas.openxmlformats.org/officeDocument/2006/math">
                    <m:r>
                      <a:rPr lang="en-US" sz="2000" i="1">
                        <a:latin typeface="Cambria Math"/>
                        <a:ea typeface="Cambria Math" pitchFamily="18" charset="0"/>
                      </a:rPr>
                      <m:t>𝑛</m:t>
                    </m:r>
                  </m:oMath>
                </a14:m>
                <a:r>
                  <a:rPr lang="en-US" sz="2000" dirty="0">
                    <a:latin typeface="Cambria Math" pitchFamily="18" charset="0"/>
                    <a:ea typeface="Cambria Math" pitchFamily="18" charset="0"/>
                  </a:rPr>
                  <a:t> is the sample size.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346497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mbria Math" pitchFamily="18" charset="0"/>
                <a:ea typeface="Cambria Math" pitchFamily="18" charset="0"/>
              </a:rPr>
              <a:t>The Central Limit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sz="2000" dirty="0">
                    <a:latin typeface="Cambria Math" pitchFamily="18" charset="0"/>
                    <a:ea typeface="Cambria Math" pitchFamily="18" charset="0"/>
                  </a:rPr>
                  <a:t>Principles to use the Central Limit Theorem</a:t>
                </a:r>
              </a:p>
              <a:p>
                <a:pPr marL="457200" indent="-457200">
                  <a:buFont typeface="+mj-lt"/>
                  <a:buAutoNum type="arabicPeriod"/>
                </a:pPr>
                <a:r>
                  <a:rPr lang="en-US" sz="2000" dirty="0">
                    <a:latin typeface="Cambria Math" pitchFamily="18" charset="0"/>
                    <a:ea typeface="Cambria Math" pitchFamily="18" charset="0"/>
                  </a:rPr>
                  <a:t>For a population with any distribution, if </a:t>
                </a:r>
                <a14:m>
                  <m:oMath xmlns:m="http://schemas.openxmlformats.org/officeDocument/2006/math">
                    <m:r>
                      <a:rPr lang="en-US" sz="2000" i="1">
                        <a:latin typeface="Cambria Math"/>
                        <a:ea typeface="Cambria Math" pitchFamily="18" charset="0"/>
                      </a:rPr>
                      <m:t>𝑛</m:t>
                    </m:r>
                    <m:r>
                      <a:rPr lang="en-US" sz="2000" i="1">
                        <a:latin typeface="Cambria Math"/>
                        <a:ea typeface="Cambria Math" pitchFamily="18" charset="0"/>
                      </a:rPr>
                      <m:t>&gt;30</m:t>
                    </m:r>
                  </m:oMath>
                </a14:m>
                <a:r>
                  <a:rPr lang="en-US" sz="2000" dirty="0">
                    <a:latin typeface="Cambria Math" pitchFamily="18" charset="0"/>
                    <a:ea typeface="Cambria Math" pitchFamily="18" charset="0"/>
                  </a:rPr>
                  <a:t>, then the sample means will have a distribution that can be approximated by a normal  distribution with mean </a:t>
                </a:r>
                <a14:m>
                  <m:oMath xmlns:m="http://schemas.openxmlformats.org/officeDocument/2006/math">
                    <m:r>
                      <a:rPr lang="en-US" sz="2000" i="1">
                        <a:latin typeface="Cambria Math"/>
                        <a:ea typeface="Cambria Math"/>
                      </a:rPr>
                      <m:t>𝜇</m:t>
                    </m:r>
                  </m:oMath>
                </a14:m>
                <a:r>
                  <a:rPr lang="en-US" sz="2000" dirty="0">
                    <a:latin typeface="Cambria Math" pitchFamily="18" charset="0"/>
                    <a:ea typeface="Cambria Math" pitchFamily="18" charset="0"/>
                  </a:rPr>
                  <a:t> and standard deviation </a:t>
                </a:r>
                <a14:m>
                  <m:oMath xmlns:m="http://schemas.openxmlformats.org/officeDocument/2006/math">
                    <m:f>
                      <m:fPr>
                        <m:type m:val="skw"/>
                        <m:ctrlPr>
                          <a:rPr lang="en-US" sz="2000" i="1">
                            <a:latin typeface="Cambria Math" panose="02040503050406030204" pitchFamily="18" charset="0"/>
                            <a:ea typeface="Cambria Math" pitchFamily="18" charset="0"/>
                          </a:rPr>
                        </m:ctrlPr>
                      </m:fPr>
                      <m:num>
                        <m:r>
                          <a:rPr lang="en-US" sz="2000" i="1">
                            <a:latin typeface="Cambria Math"/>
                            <a:ea typeface="Cambria Math"/>
                          </a:rPr>
                          <m:t>𝜎</m:t>
                        </m:r>
                      </m:num>
                      <m:den>
                        <m:rad>
                          <m:radPr>
                            <m:degHide m:val="on"/>
                            <m:ctrlPr>
                              <a:rPr lang="en-US" sz="2000" i="1">
                                <a:latin typeface="Cambria Math" panose="02040503050406030204" pitchFamily="18" charset="0"/>
                                <a:ea typeface="Cambria Math" pitchFamily="18" charset="0"/>
                              </a:rPr>
                            </m:ctrlPr>
                          </m:radPr>
                          <m:deg/>
                          <m:e>
                            <m:r>
                              <a:rPr lang="en-US" sz="2000" i="1">
                                <a:latin typeface="Cambria Math"/>
                                <a:ea typeface="Cambria Math" pitchFamily="18" charset="0"/>
                              </a:rPr>
                              <m:t>𝑛</m:t>
                            </m:r>
                          </m:e>
                        </m:rad>
                      </m:den>
                    </m:f>
                  </m:oMath>
                </a14:m>
                <a:r>
                  <a:rPr lang="en-US" sz="2000" dirty="0">
                    <a:latin typeface="Cambria Math" pitchFamily="18" charset="0"/>
                    <a:ea typeface="Cambria Math" pitchFamily="18" charset="0"/>
                  </a:rPr>
                  <a:t>.</a:t>
                </a:r>
              </a:p>
              <a:p>
                <a:pPr marL="457200" indent="-457200">
                  <a:buFont typeface="+mj-lt"/>
                  <a:buAutoNum type="arabicPeriod"/>
                </a:pPr>
                <a:r>
                  <a:rPr lang="en-US" sz="2000" dirty="0">
                    <a:latin typeface="Cambria Math" pitchFamily="18" charset="0"/>
                    <a:ea typeface="Cambria Math" pitchFamily="18" charset="0"/>
                  </a:rPr>
                  <a:t>If </a:t>
                </a:r>
                <a14:m>
                  <m:oMath xmlns:m="http://schemas.openxmlformats.org/officeDocument/2006/math">
                    <m:r>
                      <a:rPr lang="en-US" sz="2000" i="1">
                        <a:latin typeface="Cambria Math"/>
                        <a:ea typeface="Cambria Math" pitchFamily="18" charset="0"/>
                      </a:rPr>
                      <m:t>𝑛</m:t>
                    </m:r>
                    <m:r>
                      <a:rPr lang="en-US" sz="2000" i="1">
                        <a:latin typeface="Cambria Math"/>
                        <a:ea typeface="Cambria Math"/>
                      </a:rPr>
                      <m:t>≤30</m:t>
                    </m:r>
                  </m:oMath>
                </a14:m>
                <a:r>
                  <a:rPr lang="en-US" sz="2000" dirty="0">
                    <a:latin typeface="Cambria Math" pitchFamily="18" charset="0"/>
                    <a:ea typeface="Cambria Math" pitchFamily="18" charset="0"/>
                  </a:rPr>
                  <a:t> and the original population has a normal distribution, then the sample means have a normal distribution with mean </a:t>
                </a:r>
                <a14:m>
                  <m:oMath xmlns:m="http://schemas.openxmlformats.org/officeDocument/2006/math">
                    <m:r>
                      <a:rPr lang="en-US" sz="2000" i="1">
                        <a:latin typeface="Cambria Math"/>
                        <a:ea typeface="Cambria Math"/>
                      </a:rPr>
                      <m:t>𝜇</m:t>
                    </m:r>
                  </m:oMath>
                </a14:m>
                <a:r>
                  <a:rPr lang="en-US" sz="2000" dirty="0">
                    <a:latin typeface="Cambria Math" pitchFamily="18" charset="0"/>
                    <a:ea typeface="Cambria Math" pitchFamily="18" charset="0"/>
                  </a:rPr>
                  <a:t> and standard deviation </a:t>
                </a:r>
                <a14:m>
                  <m:oMath xmlns:m="http://schemas.openxmlformats.org/officeDocument/2006/math">
                    <m:f>
                      <m:fPr>
                        <m:type m:val="skw"/>
                        <m:ctrlPr>
                          <a:rPr lang="en-US" sz="2000" i="1">
                            <a:latin typeface="Cambria Math" panose="02040503050406030204" pitchFamily="18" charset="0"/>
                            <a:ea typeface="Cambria Math" pitchFamily="18" charset="0"/>
                          </a:rPr>
                        </m:ctrlPr>
                      </m:fPr>
                      <m:num>
                        <m:r>
                          <a:rPr lang="en-US" sz="2000" i="1">
                            <a:latin typeface="Cambria Math"/>
                            <a:ea typeface="Cambria Math"/>
                          </a:rPr>
                          <m:t>𝜎</m:t>
                        </m:r>
                      </m:num>
                      <m:den>
                        <m:rad>
                          <m:radPr>
                            <m:degHide m:val="on"/>
                            <m:ctrlPr>
                              <a:rPr lang="en-US" sz="2000" i="1">
                                <a:latin typeface="Cambria Math" panose="02040503050406030204" pitchFamily="18" charset="0"/>
                                <a:ea typeface="Cambria Math" pitchFamily="18" charset="0"/>
                              </a:rPr>
                            </m:ctrlPr>
                          </m:radPr>
                          <m:deg/>
                          <m:e>
                            <m:r>
                              <a:rPr lang="en-US" sz="2000" i="1">
                                <a:latin typeface="Cambria Math"/>
                                <a:ea typeface="Cambria Math" pitchFamily="18" charset="0"/>
                              </a:rPr>
                              <m:t>𝑛</m:t>
                            </m:r>
                          </m:e>
                        </m:rad>
                      </m:den>
                    </m:f>
                  </m:oMath>
                </a14:m>
                <a:r>
                  <a:rPr lang="en-US" sz="2000" dirty="0">
                    <a:latin typeface="Cambria Math" pitchFamily="18" charset="0"/>
                    <a:ea typeface="Cambria Math" pitchFamily="18" charset="0"/>
                  </a:rPr>
                  <a:t>.</a:t>
                </a:r>
              </a:p>
              <a:p>
                <a:pPr marL="457200" indent="-457200">
                  <a:buFont typeface="+mj-lt"/>
                  <a:buAutoNum type="arabicPeriod"/>
                </a:pPr>
                <a:r>
                  <a:rPr lang="en-US" sz="2000" dirty="0">
                    <a:latin typeface="Cambria Math" pitchFamily="18" charset="0"/>
                    <a:ea typeface="Cambria Math" pitchFamily="18" charset="0"/>
                  </a:rPr>
                  <a:t>If </a:t>
                </a:r>
                <a14:m>
                  <m:oMath xmlns:m="http://schemas.openxmlformats.org/officeDocument/2006/math">
                    <m:r>
                      <a:rPr lang="en-US" sz="2000" i="1">
                        <a:latin typeface="Cambria Math"/>
                        <a:ea typeface="Cambria Math" pitchFamily="18" charset="0"/>
                      </a:rPr>
                      <m:t>𝑛</m:t>
                    </m:r>
                    <m:r>
                      <a:rPr lang="en-US" sz="2000" i="1">
                        <a:latin typeface="Cambria Math"/>
                        <a:ea typeface="Cambria Math"/>
                      </a:rPr>
                      <m:t>≤30</m:t>
                    </m:r>
                  </m:oMath>
                </a14:m>
                <a:r>
                  <a:rPr lang="en-US" sz="2000" dirty="0">
                    <a:latin typeface="Cambria Math" pitchFamily="18" charset="0"/>
                    <a:ea typeface="Cambria Math" pitchFamily="18" charset="0"/>
                  </a:rPr>
                  <a:t> and the original population does not have a normal distribution, then we cannot apply the central limit theorem!</a:t>
                </a:r>
              </a:p>
              <a:p>
                <a:pPr marL="0" indent="0">
                  <a:buNone/>
                </a:pPr>
                <a:endParaRPr lang="en-US" sz="2000" dirty="0">
                  <a:latin typeface="Cambria Math" pitchFamily="18" charset="0"/>
                  <a:ea typeface="Cambria Math"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3" t="-1754"/>
                </a:stretch>
              </a:blipFill>
            </p:spPr>
            <p:txBody>
              <a:bodyPr/>
              <a:lstStyle/>
              <a:p>
                <a:r>
                  <a:rPr lang="en-US">
                    <a:noFill/>
                  </a:rPr>
                  <a:t> </a:t>
                </a:r>
              </a:p>
            </p:txBody>
          </p:sp>
        </mc:Fallback>
      </mc:AlternateContent>
    </p:spTree>
    <p:extLst>
      <p:ext uri="{BB962C8B-B14F-4D97-AF65-F5344CB8AC3E}">
        <p14:creationId xmlns:p14="http://schemas.microsoft.com/office/powerpoint/2010/main" val="329870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mbria Math" pitchFamily="18" charset="0"/>
                <a:ea typeface="Cambria Math" pitchFamily="18" charset="0"/>
              </a:rPr>
              <a:t>The 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latin typeface="Cambria Math" pitchFamily="18" charset="0"/>
                    <a:ea typeface="Cambria Math" pitchFamily="18" charset="0"/>
                  </a:rPr>
                  <a:t>Notation for the Sampling Distribution of </a:t>
                </a:r>
                <a14:m>
                  <m:oMath xmlns:m="http://schemas.openxmlformats.org/officeDocument/2006/math">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oMath>
                </a14:m>
                <a:endParaRPr lang="en-US" sz="2000" b="1" dirty="0">
                  <a:latin typeface="Cambria Math" pitchFamily="18" charset="0"/>
                  <a:ea typeface="Cambria Math" pitchFamily="18" charset="0"/>
                </a:endParaRPr>
              </a:p>
              <a:p>
                <a:pPr marL="0" indent="0">
                  <a:buNone/>
                </a:pPr>
                <a:r>
                  <a:rPr lang="en-US" sz="2000" dirty="0">
                    <a:latin typeface="Cambria Math" pitchFamily="18" charset="0"/>
                    <a:ea typeface="Cambria Math" pitchFamily="18" charset="0"/>
                  </a:rPr>
                  <a:t>If all possible random samples of size n are selected from a population with mean </a:t>
                </a:r>
                <a14:m>
                  <m:oMath xmlns:m="http://schemas.openxmlformats.org/officeDocument/2006/math">
                    <m:r>
                      <a:rPr lang="en-US" sz="2000" i="1">
                        <a:latin typeface="Cambria Math"/>
                        <a:ea typeface="Cambria Math"/>
                      </a:rPr>
                      <m:t>𝜇</m:t>
                    </m:r>
                  </m:oMath>
                </a14:m>
                <a:r>
                  <a:rPr lang="en-US" sz="2000" b="1" dirty="0">
                    <a:latin typeface="Cambria Math" pitchFamily="18" charset="0"/>
                    <a:ea typeface="Cambria Math" pitchFamily="18" charset="0"/>
                  </a:rPr>
                  <a:t> </a:t>
                </a:r>
                <a:r>
                  <a:rPr lang="en-US" sz="2000" dirty="0">
                    <a:latin typeface="Cambria Math" pitchFamily="18" charset="0"/>
                    <a:ea typeface="Cambria Math" pitchFamily="18" charset="0"/>
                  </a:rPr>
                  <a:t>and standard deviation </a:t>
                </a:r>
                <a14:m>
                  <m:oMath xmlns:m="http://schemas.openxmlformats.org/officeDocument/2006/math">
                    <m:r>
                      <a:rPr lang="en-US" sz="2000" i="1">
                        <a:latin typeface="Cambria Math"/>
                        <a:ea typeface="Cambria Math"/>
                      </a:rPr>
                      <m:t>𝜎</m:t>
                    </m:r>
                  </m:oMath>
                </a14:m>
                <a:r>
                  <a:rPr lang="en-US" sz="2000" dirty="0">
                    <a:latin typeface="Cambria Math" pitchFamily="18" charset="0"/>
                    <a:ea typeface="Cambria Math" pitchFamily="18" charset="0"/>
                  </a:rPr>
                  <a:t>, the sample means is denoted by </a:t>
                </a:r>
                <a14:m>
                  <m:oMath xmlns:m="http://schemas.openxmlformats.org/officeDocument/2006/math">
                    <m:sSub>
                      <m:sSubPr>
                        <m:ctrlPr>
                          <a:rPr lang="en-US" sz="2000" i="1">
                            <a:latin typeface="Cambria Math" panose="02040503050406030204" pitchFamily="18" charset="0"/>
                            <a:ea typeface="Cambria Math" pitchFamily="18" charset="0"/>
                          </a:rPr>
                        </m:ctrlPr>
                      </m:sSubPr>
                      <m:e>
                        <m:r>
                          <a:rPr lang="en-US" sz="2000" i="1">
                            <a:latin typeface="Cambria Math"/>
                            <a:ea typeface="Cambria Math"/>
                          </a:rPr>
                          <m:t>𝜇</m:t>
                        </m:r>
                      </m:e>
                      <m:sub>
                        <m:acc>
                          <m:accPr>
                            <m:chr m:val="̅"/>
                            <m:ctrlPr>
                              <a:rPr lang="en-US" sz="2000" i="1">
                                <a:latin typeface="Cambria Math" panose="02040503050406030204" pitchFamily="18" charset="0"/>
                                <a:ea typeface="Cambria Math" pitchFamily="18" charset="0"/>
                              </a:rPr>
                            </m:ctrlPr>
                          </m:accPr>
                          <m:e>
                            <m:r>
                              <a:rPr lang="en-US" sz="2000" i="1">
                                <a:latin typeface="Cambria Math"/>
                                <a:ea typeface="Cambria Math" pitchFamily="18" charset="0"/>
                              </a:rPr>
                              <m:t>𝑥</m:t>
                            </m:r>
                          </m:e>
                        </m:acc>
                      </m:sub>
                    </m:sSub>
                  </m:oMath>
                </a14:m>
                <a:r>
                  <a:rPr lang="en-US" sz="2000" dirty="0">
                    <a:latin typeface="Cambria Math" pitchFamily="18" charset="0"/>
                    <a:ea typeface="Cambria Math" pitchFamily="18" charset="0"/>
                  </a:rPr>
                  <a:t>, so </a:t>
                </a:r>
              </a:p>
              <a:p>
                <a:pPr marL="0" indent="0">
                  <a:buNone/>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ea typeface="Cambria Math" pitchFamily="18" charset="0"/>
                            </a:rPr>
                          </m:ctrlPr>
                        </m:sSubPr>
                        <m:e>
                          <m:r>
                            <a:rPr lang="en-US" sz="2000" b="1" i="1">
                              <a:latin typeface="Cambria Math"/>
                              <a:ea typeface="Cambria Math"/>
                            </a:rPr>
                            <m:t>𝝁</m:t>
                          </m:r>
                        </m:e>
                        <m:sub>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sub>
                      </m:sSub>
                      <m:r>
                        <a:rPr lang="en-US" sz="2000" b="1" i="1">
                          <a:latin typeface="Cambria Math"/>
                          <a:ea typeface="Cambria Math" pitchFamily="18" charset="0"/>
                        </a:rPr>
                        <m:t>=</m:t>
                      </m:r>
                      <m:r>
                        <a:rPr lang="en-US" sz="2000" b="1" i="1">
                          <a:latin typeface="Cambria Math"/>
                          <a:ea typeface="Cambria Math"/>
                        </a:rPr>
                        <m:t>𝝁</m:t>
                      </m:r>
                    </m:oMath>
                  </m:oMathPara>
                </a14:m>
                <a:endParaRPr lang="en-US" sz="2000" b="1" dirty="0">
                  <a:latin typeface="Cambria Math" pitchFamily="18" charset="0"/>
                  <a:ea typeface="Cambria Math" pitchFamily="18" charset="0"/>
                </a:endParaRPr>
              </a:p>
              <a:p>
                <a:pPr marL="0" indent="0">
                  <a:buNone/>
                </a:pPr>
                <a:endParaRPr lang="en-US" sz="2000" dirty="0">
                  <a:latin typeface="Cambria Math" pitchFamily="18" charset="0"/>
                  <a:ea typeface="Cambria Math"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17979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mbria Math" pitchFamily="18" charset="0"/>
                <a:ea typeface="Cambria Math" pitchFamily="18" charset="0"/>
              </a:rPr>
              <a:t>The 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latin typeface="Cambria Math" pitchFamily="18" charset="0"/>
                    <a:ea typeface="Cambria Math" pitchFamily="18" charset="0"/>
                  </a:rPr>
                  <a:t>Notation for the Sampling Distribution of </a:t>
                </a:r>
                <a14:m>
                  <m:oMath xmlns:m="http://schemas.openxmlformats.org/officeDocument/2006/math">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oMath>
                </a14:m>
                <a:endParaRPr lang="en-US" sz="2000" b="1" dirty="0">
                  <a:latin typeface="Cambria Math" pitchFamily="18" charset="0"/>
                  <a:ea typeface="Cambria Math" pitchFamily="18" charset="0"/>
                </a:endParaRPr>
              </a:p>
              <a:p>
                <a:pPr marL="0" indent="0">
                  <a:buNone/>
                </a:pPr>
                <a:r>
                  <a:rPr lang="en-US" sz="2000" dirty="0">
                    <a:latin typeface="Cambria Math" pitchFamily="18" charset="0"/>
                    <a:ea typeface="Cambria Math" pitchFamily="18" charset="0"/>
                  </a:rPr>
                  <a:t>If all possible random samples of size n are selected from a population with mean </a:t>
                </a:r>
                <a14:m>
                  <m:oMath xmlns:m="http://schemas.openxmlformats.org/officeDocument/2006/math">
                    <m:r>
                      <a:rPr lang="en-US" sz="2000" i="1">
                        <a:latin typeface="Cambria Math"/>
                        <a:ea typeface="Cambria Math"/>
                      </a:rPr>
                      <m:t>𝜇</m:t>
                    </m:r>
                  </m:oMath>
                </a14:m>
                <a:r>
                  <a:rPr lang="en-US" sz="2000" b="1" dirty="0">
                    <a:latin typeface="Cambria Math" pitchFamily="18" charset="0"/>
                    <a:ea typeface="Cambria Math" pitchFamily="18" charset="0"/>
                  </a:rPr>
                  <a:t> </a:t>
                </a:r>
                <a:r>
                  <a:rPr lang="en-US" sz="2000" dirty="0">
                    <a:latin typeface="Cambria Math" pitchFamily="18" charset="0"/>
                    <a:ea typeface="Cambria Math" pitchFamily="18" charset="0"/>
                  </a:rPr>
                  <a:t>and standard deviation </a:t>
                </a:r>
                <a14:m>
                  <m:oMath xmlns:m="http://schemas.openxmlformats.org/officeDocument/2006/math">
                    <m:r>
                      <a:rPr lang="en-US" sz="2000" i="1">
                        <a:latin typeface="Cambria Math"/>
                        <a:ea typeface="Cambria Math"/>
                      </a:rPr>
                      <m:t>𝜎</m:t>
                    </m:r>
                  </m:oMath>
                </a14:m>
                <a:r>
                  <a:rPr lang="en-US" sz="2000" dirty="0">
                    <a:latin typeface="Cambria Math" pitchFamily="18" charset="0"/>
                    <a:ea typeface="Cambria Math" pitchFamily="18" charset="0"/>
                  </a:rPr>
                  <a:t>, the sample means is denoted by </a:t>
                </a:r>
                <a14:m>
                  <m:oMath xmlns:m="http://schemas.openxmlformats.org/officeDocument/2006/math">
                    <m:sSub>
                      <m:sSubPr>
                        <m:ctrlPr>
                          <a:rPr lang="en-US" sz="2000" b="1" i="1">
                            <a:latin typeface="Cambria Math" panose="02040503050406030204" pitchFamily="18" charset="0"/>
                            <a:ea typeface="Cambria Math" pitchFamily="18" charset="0"/>
                          </a:rPr>
                        </m:ctrlPr>
                      </m:sSubPr>
                      <m:e>
                        <m:r>
                          <a:rPr lang="en-US" sz="2000" b="1" i="1">
                            <a:latin typeface="Cambria Math"/>
                            <a:ea typeface="Cambria Math"/>
                          </a:rPr>
                          <m:t>𝝁</m:t>
                        </m:r>
                      </m:e>
                      <m:sub>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sub>
                    </m:sSub>
                  </m:oMath>
                </a14:m>
                <a:r>
                  <a:rPr lang="en-US" sz="2000" b="1" dirty="0">
                    <a:latin typeface="Cambria Math" pitchFamily="18" charset="0"/>
                    <a:ea typeface="Cambria Math" pitchFamily="18" charset="0"/>
                  </a:rPr>
                  <a:t>, </a:t>
                </a:r>
                <a:r>
                  <a:rPr lang="en-US" sz="2000" dirty="0">
                    <a:latin typeface="Cambria Math" pitchFamily="18" charset="0"/>
                    <a:ea typeface="Cambria Math" pitchFamily="18" charset="0"/>
                  </a:rPr>
                  <a:t>so </a:t>
                </a:r>
              </a:p>
              <a:p>
                <a:pPr marL="0" indent="0">
                  <a:buNone/>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ea typeface="Cambria Math" pitchFamily="18" charset="0"/>
                            </a:rPr>
                          </m:ctrlPr>
                        </m:sSubPr>
                        <m:e>
                          <m:r>
                            <a:rPr lang="en-US" sz="2000" b="1" i="1">
                              <a:latin typeface="Cambria Math"/>
                              <a:ea typeface="Cambria Math"/>
                            </a:rPr>
                            <m:t>𝝁</m:t>
                          </m:r>
                        </m:e>
                        <m:sub>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sub>
                      </m:sSub>
                      <m:r>
                        <a:rPr lang="en-US" sz="2000" b="1" i="1">
                          <a:latin typeface="Cambria Math"/>
                          <a:ea typeface="Cambria Math" pitchFamily="18" charset="0"/>
                        </a:rPr>
                        <m:t>=</m:t>
                      </m:r>
                      <m:r>
                        <a:rPr lang="en-US" sz="2000" b="1" i="1">
                          <a:latin typeface="Cambria Math"/>
                          <a:ea typeface="Cambria Math"/>
                        </a:rPr>
                        <m:t>𝝁</m:t>
                      </m:r>
                    </m:oMath>
                  </m:oMathPara>
                </a14:m>
                <a:endParaRPr lang="en-US" sz="2000" b="1" dirty="0">
                  <a:latin typeface="Cambria Math" pitchFamily="18" charset="0"/>
                  <a:ea typeface="Cambria Math" pitchFamily="18" charset="0"/>
                </a:endParaRPr>
              </a:p>
              <a:p>
                <a:pPr marL="0" indent="0">
                  <a:buNone/>
                </a:pPr>
                <a:endParaRPr lang="en-US" sz="2000" dirty="0">
                  <a:latin typeface="Cambria Math" pitchFamily="18" charset="0"/>
                  <a:ea typeface="Cambria Math" pitchFamily="18" charset="0"/>
                </a:endParaRPr>
              </a:p>
              <a:p>
                <a:pPr marL="0" indent="0">
                  <a:buNone/>
                </a:pPr>
                <a:r>
                  <a:rPr lang="en-US" sz="2000" dirty="0">
                    <a:latin typeface="Cambria Math" pitchFamily="18" charset="0"/>
                    <a:ea typeface="Cambria Math" pitchFamily="18" charset="0"/>
                  </a:rPr>
                  <a:t>Also the standard deviation of the sample means is denoted by </a:t>
                </a:r>
                <a14:m>
                  <m:oMath xmlns:m="http://schemas.openxmlformats.org/officeDocument/2006/math">
                    <m:sSub>
                      <m:sSubPr>
                        <m:ctrlPr>
                          <a:rPr lang="en-US" sz="2000" b="1" i="1">
                            <a:latin typeface="Cambria Math" panose="02040503050406030204" pitchFamily="18" charset="0"/>
                            <a:ea typeface="Cambria Math" pitchFamily="18" charset="0"/>
                          </a:rPr>
                        </m:ctrlPr>
                      </m:sSubPr>
                      <m:e>
                        <m:r>
                          <a:rPr lang="en-US" sz="2000" b="1" i="1">
                            <a:latin typeface="Cambria Math"/>
                            <a:ea typeface="Cambria Math"/>
                          </a:rPr>
                          <m:t>𝝈</m:t>
                        </m:r>
                      </m:e>
                      <m:sub>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sub>
                    </m:sSub>
                  </m:oMath>
                </a14:m>
                <a:r>
                  <a:rPr lang="en-US" sz="2000" dirty="0">
                    <a:latin typeface="Cambria Math" pitchFamily="18" charset="0"/>
                    <a:ea typeface="Cambria Math" pitchFamily="18" charset="0"/>
                  </a:rPr>
                  <a:t>, so</a:t>
                </a:r>
              </a:p>
              <a:p>
                <a:pPr marL="0" indent="0">
                  <a:buNone/>
                </a:pPr>
                <a:endParaRPr lang="en-US" sz="2000" b="1" i="1" dirty="0">
                  <a:latin typeface="Cambria Math"/>
                  <a:ea typeface="Cambria Math"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ea typeface="Cambria Math" pitchFamily="18" charset="0"/>
                            </a:rPr>
                          </m:ctrlPr>
                        </m:sSubPr>
                        <m:e>
                          <m:r>
                            <a:rPr lang="en-US" sz="2000" b="1" i="1">
                              <a:latin typeface="Cambria Math"/>
                              <a:ea typeface="Cambria Math"/>
                            </a:rPr>
                            <m:t>𝝈</m:t>
                          </m:r>
                        </m:e>
                        <m:sub>
                          <m:acc>
                            <m:accPr>
                              <m:chr m:val="̅"/>
                              <m:ctrlPr>
                                <a:rPr lang="en-US" sz="2000" b="1" i="1">
                                  <a:latin typeface="Cambria Math" panose="02040503050406030204" pitchFamily="18" charset="0"/>
                                  <a:ea typeface="Cambria Math" pitchFamily="18" charset="0"/>
                                </a:rPr>
                              </m:ctrlPr>
                            </m:accPr>
                            <m:e>
                              <m:r>
                                <a:rPr lang="en-US" sz="2000" b="1" i="1">
                                  <a:latin typeface="Cambria Math"/>
                                  <a:ea typeface="Cambria Math" pitchFamily="18" charset="0"/>
                                </a:rPr>
                                <m:t>𝒙</m:t>
                              </m:r>
                            </m:e>
                          </m:acc>
                        </m:sub>
                      </m:sSub>
                      <m:r>
                        <a:rPr lang="en-US" sz="2000" b="1" i="1">
                          <a:latin typeface="Cambria Math"/>
                          <a:ea typeface="Cambria Math" pitchFamily="18" charset="0"/>
                        </a:rPr>
                        <m:t>=</m:t>
                      </m:r>
                      <m:f>
                        <m:fPr>
                          <m:ctrlPr>
                            <a:rPr lang="en-US" sz="2000" b="1" i="1">
                              <a:latin typeface="Cambria Math" panose="02040503050406030204" pitchFamily="18" charset="0"/>
                              <a:ea typeface="Cambria Math" pitchFamily="18" charset="0"/>
                            </a:rPr>
                          </m:ctrlPr>
                        </m:fPr>
                        <m:num>
                          <m:r>
                            <a:rPr lang="en-US" sz="2000" b="1" i="1">
                              <a:latin typeface="Cambria Math"/>
                              <a:ea typeface="Cambria Math"/>
                            </a:rPr>
                            <m:t>𝝈</m:t>
                          </m:r>
                        </m:num>
                        <m:den>
                          <m:rad>
                            <m:radPr>
                              <m:degHide m:val="on"/>
                              <m:ctrlPr>
                                <a:rPr lang="en-US" sz="2000" b="1" i="1">
                                  <a:latin typeface="Cambria Math" panose="02040503050406030204" pitchFamily="18" charset="0"/>
                                  <a:ea typeface="Cambria Math" pitchFamily="18" charset="0"/>
                                </a:rPr>
                              </m:ctrlPr>
                            </m:radPr>
                            <m:deg/>
                            <m:e>
                              <m:r>
                                <a:rPr lang="en-US" sz="2000" b="1" i="1">
                                  <a:latin typeface="Cambria Math"/>
                                  <a:ea typeface="Cambria Math" pitchFamily="18" charset="0"/>
                                </a:rPr>
                                <m:t>𝒏</m:t>
                              </m:r>
                            </m:e>
                          </m:rad>
                        </m:den>
                      </m:f>
                    </m:oMath>
                  </m:oMathPara>
                </a14:m>
                <a:endParaRPr lang="en-US" sz="2000" b="1" dirty="0">
                  <a:latin typeface="Cambria Math" pitchFamily="18" charset="0"/>
                  <a:ea typeface="Cambria Math" pitchFamily="18" charset="0"/>
                </a:endParaRPr>
              </a:p>
              <a:p>
                <a:pPr marL="0" indent="0">
                  <a:buNone/>
                </a:pPr>
                <a14:m>
                  <m:oMath xmlns:m="http://schemas.openxmlformats.org/officeDocument/2006/math">
                    <m:sSub>
                      <m:sSubPr>
                        <m:ctrlPr>
                          <a:rPr lang="en-US" sz="2000" i="1">
                            <a:latin typeface="Cambria Math" panose="02040503050406030204" pitchFamily="18" charset="0"/>
                            <a:ea typeface="Cambria Math" pitchFamily="18" charset="0"/>
                          </a:rPr>
                        </m:ctrlPr>
                      </m:sSubPr>
                      <m:e>
                        <m:r>
                          <a:rPr lang="en-US" sz="2000" i="1">
                            <a:latin typeface="Cambria Math"/>
                            <a:ea typeface="Cambria Math"/>
                          </a:rPr>
                          <m:t>𝜎</m:t>
                        </m:r>
                      </m:e>
                      <m:sub>
                        <m:acc>
                          <m:accPr>
                            <m:chr m:val="̅"/>
                            <m:ctrlPr>
                              <a:rPr lang="en-US" sz="2000" i="1">
                                <a:latin typeface="Cambria Math" panose="02040503050406030204" pitchFamily="18" charset="0"/>
                                <a:ea typeface="Cambria Math" pitchFamily="18" charset="0"/>
                              </a:rPr>
                            </m:ctrlPr>
                          </m:accPr>
                          <m:e>
                            <m:r>
                              <a:rPr lang="en-US" sz="2000" i="1">
                                <a:latin typeface="Cambria Math"/>
                                <a:ea typeface="Cambria Math" pitchFamily="18" charset="0"/>
                              </a:rPr>
                              <m:t>𝑥</m:t>
                            </m:r>
                          </m:e>
                        </m:acc>
                      </m:sub>
                    </m:sSub>
                  </m:oMath>
                </a14:m>
                <a:r>
                  <a:rPr lang="en-US" sz="2000" dirty="0">
                    <a:latin typeface="Cambria Math" pitchFamily="18" charset="0"/>
                    <a:ea typeface="Cambria Math" pitchFamily="18" charset="0"/>
                  </a:rPr>
                  <a:t> is called the </a:t>
                </a:r>
                <a:r>
                  <a:rPr lang="en-US" sz="2000" b="1" dirty="0">
                    <a:latin typeface="Cambria Math" pitchFamily="18" charset="0"/>
                    <a:ea typeface="Cambria Math" pitchFamily="18" charset="0"/>
                  </a:rPr>
                  <a:t>standard error of the mean.</a:t>
                </a:r>
                <a:endParaRPr lang="en-US" sz="2000" dirty="0">
                  <a:latin typeface="Cambria Math" pitchFamily="18" charset="0"/>
                  <a:ea typeface="Cambria Math"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366647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863FD9-3A61-754A-A8A4-DA75457642EA}"/>
              </a:ext>
            </a:extLst>
          </p:cNvPr>
          <p:cNvSpPr>
            <a:spLocks noGrp="1" noChangeArrowheads="1"/>
          </p:cNvSpPr>
          <p:nvPr>
            <p:ph type="title"/>
          </p:nvPr>
        </p:nvSpPr>
        <p:spPr>
          <a:xfrm>
            <a:off x="1981200" y="609600"/>
            <a:ext cx="8229600" cy="914400"/>
          </a:xfrm>
        </p:spPr>
        <p:txBody>
          <a:bodyPr/>
          <a:lstStyle/>
          <a:p>
            <a:r>
              <a:rPr lang="en-US" altLang="en-US" sz="2400">
                <a:latin typeface="Comic Sans MS" panose="030F0902030302020204" pitchFamily="66" charset="0"/>
              </a:rPr>
              <a:t>Visualizing the Central Limit Theorem Using Dice</a:t>
            </a:r>
          </a:p>
        </p:txBody>
      </p:sp>
      <p:sp>
        <p:nvSpPr>
          <p:cNvPr id="16389" name="Rectangle 5">
            <a:extLst>
              <a:ext uri="{FF2B5EF4-FFF2-40B4-BE49-F238E27FC236}">
                <a16:creationId xmlns:a16="http://schemas.microsoft.com/office/drawing/2014/main" id="{FC75DD7F-980C-4541-89B0-ECD488AA016B}"/>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16395" name="Rectangle 11">
            <a:extLst>
              <a:ext uri="{FF2B5EF4-FFF2-40B4-BE49-F238E27FC236}">
                <a16:creationId xmlns:a16="http://schemas.microsoft.com/office/drawing/2014/main" id="{17AF502B-0E38-524C-AC5D-58C154987C24}"/>
              </a:ext>
            </a:extLst>
          </p:cNvPr>
          <p:cNvSpPr>
            <a:spLocks noChangeArrowheads="1"/>
          </p:cNvSpPr>
          <p:nvPr/>
        </p:nvSpPr>
        <p:spPr bwMode="auto">
          <a:xfrm>
            <a:off x="2057400" y="1676401"/>
            <a:ext cx="8001000" cy="1200329"/>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000000"/>
                </a:solidFill>
                <a:latin typeface="Comic Sans MS" panose="030F0902030302020204" pitchFamily="66" charset="0"/>
              </a:rPr>
              <a:t>Suppose we roll </a:t>
            </a:r>
            <a:r>
              <a:rPr lang="en-US" altLang="en-US" sz="2400" i="1">
                <a:solidFill>
                  <a:srgbClr val="000000"/>
                </a:solidFill>
                <a:latin typeface="Comic Sans MS" panose="030F0902030302020204" pitchFamily="66" charset="0"/>
              </a:rPr>
              <a:t>one </a:t>
            </a:r>
            <a:r>
              <a:rPr lang="en-US" altLang="en-US" sz="2400">
                <a:solidFill>
                  <a:srgbClr val="000000"/>
                </a:solidFill>
                <a:latin typeface="Comic Sans MS" panose="030F0902030302020204" pitchFamily="66" charset="0"/>
              </a:rPr>
              <a:t>die 1,000 times and record the outcome of each roll, which can be the number 1, 2, 3, 4, 5, or 6.</a:t>
            </a:r>
          </a:p>
        </p:txBody>
      </p:sp>
      <p:pic>
        <p:nvPicPr>
          <p:cNvPr id="16396" name="Picture 12" descr="Pink tissue paper">
            <a:extLst>
              <a:ext uri="{FF2B5EF4-FFF2-40B4-BE49-F238E27FC236}">
                <a16:creationId xmlns:a16="http://schemas.microsoft.com/office/drawing/2014/main" id="{AA965871-A58A-5643-8909-E26926F2B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3124200"/>
            <a:ext cx="3059113" cy="31623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113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box(in)">
                                      <p:cBhvr>
                                        <p:cTn id="7" dur="500"/>
                                        <p:tgtEl>
                                          <p:spTgt spid="163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396"/>
                                        </p:tgtEl>
                                        <p:attrNameLst>
                                          <p:attrName>style.visibility</p:attrName>
                                        </p:attrNameLst>
                                      </p:cBhvr>
                                      <p:to>
                                        <p:strVal val="visible"/>
                                      </p:to>
                                    </p:set>
                                    <p:animEffect transition="in" filter="box(in)">
                                      <p:cBhvr>
                                        <p:cTn id="12"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43B3C9D-DAD1-8F4F-8C13-8AE52C3F3E07}"/>
              </a:ext>
            </a:extLst>
          </p:cNvPr>
          <p:cNvSpPr>
            <a:spLocks noGrp="1" noChangeArrowheads="1"/>
          </p:cNvSpPr>
          <p:nvPr>
            <p:ph type="title"/>
          </p:nvPr>
        </p:nvSpPr>
        <p:spPr>
          <a:xfrm>
            <a:off x="1981200" y="609600"/>
            <a:ext cx="8229600" cy="914400"/>
          </a:xfrm>
        </p:spPr>
        <p:txBody>
          <a:bodyPr/>
          <a:lstStyle/>
          <a:p>
            <a:r>
              <a:rPr lang="en-US" altLang="en-US" sz="2400">
                <a:latin typeface="Comic Sans MS" panose="030F0902030302020204" pitchFamily="66" charset="0"/>
              </a:rPr>
              <a:t>Visualizing the Central Limit Theorem Using Dice</a:t>
            </a:r>
          </a:p>
        </p:txBody>
      </p:sp>
      <p:sp>
        <p:nvSpPr>
          <p:cNvPr id="18436" name="Rectangle 4">
            <a:extLst>
              <a:ext uri="{FF2B5EF4-FFF2-40B4-BE49-F238E27FC236}">
                <a16:creationId xmlns:a16="http://schemas.microsoft.com/office/drawing/2014/main" id="{50978BD3-7989-5745-8D7E-CE22B154A8C7}"/>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18437" name="Rectangle 5">
            <a:extLst>
              <a:ext uri="{FF2B5EF4-FFF2-40B4-BE49-F238E27FC236}">
                <a16:creationId xmlns:a16="http://schemas.microsoft.com/office/drawing/2014/main" id="{2E13A858-4EA5-7243-BC1A-D6BC6857525B}"/>
              </a:ext>
            </a:extLst>
          </p:cNvPr>
          <p:cNvSpPr>
            <a:spLocks noChangeArrowheads="1"/>
          </p:cNvSpPr>
          <p:nvPr/>
        </p:nvSpPr>
        <p:spPr bwMode="auto">
          <a:xfrm>
            <a:off x="2057400" y="1524000"/>
            <a:ext cx="8001000" cy="15696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000000"/>
                </a:solidFill>
                <a:latin typeface="Comic Sans MS" panose="030F0902030302020204" pitchFamily="66" charset="0"/>
              </a:rPr>
              <a:t>Now suppose we roll </a:t>
            </a:r>
            <a:r>
              <a:rPr lang="en-US" altLang="en-US" sz="2400" i="1">
                <a:solidFill>
                  <a:srgbClr val="000000"/>
                </a:solidFill>
                <a:latin typeface="Comic Sans MS" panose="030F0902030302020204" pitchFamily="66" charset="0"/>
              </a:rPr>
              <a:t>two</a:t>
            </a:r>
            <a:r>
              <a:rPr lang="en-US" altLang="en-US" sz="2400">
                <a:solidFill>
                  <a:srgbClr val="000000"/>
                </a:solidFill>
                <a:latin typeface="Comic Sans MS" panose="030F0902030302020204" pitchFamily="66" charset="0"/>
              </a:rPr>
              <a:t> dice 1,000 times and record the </a:t>
            </a:r>
            <a:r>
              <a:rPr lang="en-US" altLang="en-US" sz="2400" i="1">
                <a:solidFill>
                  <a:srgbClr val="000000"/>
                </a:solidFill>
                <a:latin typeface="Comic Sans MS" panose="030F0902030302020204" pitchFamily="66" charset="0"/>
              </a:rPr>
              <a:t>mean</a:t>
            </a:r>
            <a:r>
              <a:rPr lang="en-US" altLang="en-US" sz="2400">
                <a:solidFill>
                  <a:srgbClr val="000000"/>
                </a:solidFill>
                <a:latin typeface="Comic Sans MS" panose="030F0902030302020204" pitchFamily="66" charset="0"/>
              </a:rPr>
              <a:t> of the two numbers that appear on each roll. To find the mean for a single roll, we add the two numbers and divide by 2.</a:t>
            </a:r>
          </a:p>
        </p:txBody>
      </p:sp>
      <p:pic>
        <p:nvPicPr>
          <p:cNvPr id="18439" name="Picture 7" descr="Pink tissue paper">
            <a:extLst>
              <a:ext uri="{FF2B5EF4-FFF2-40B4-BE49-F238E27FC236}">
                <a16:creationId xmlns:a16="http://schemas.microsoft.com/office/drawing/2014/main" id="{96D1AA14-2790-3D4F-9A42-72C35EB91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232"/>
          <a:stretch>
            <a:fillRect/>
          </a:stretch>
        </p:blipFill>
        <p:spPr bwMode="auto">
          <a:xfrm>
            <a:off x="4419600" y="3189288"/>
            <a:ext cx="3187700" cy="3440112"/>
          </a:xfrm>
          <a:prstGeom prst="rect">
            <a:avLst/>
          </a:prstGeom>
          <a:noFill/>
          <a:ln>
            <a:noFill/>
          </a:ln>
          <a:effectLst/>
          <a:extLst>
            <a:ext uri="{909E8E84-426E-40DD-AFC4-6F175D3DCCD1}">
              <a14:hiddenFill xmlns:a14="http://schemas.microsoft.com/office/drawing/2010/main">
                <a:blipFill dpi="0" rotWithShape="0">
                  <a:blip/>
                  <a:srcRect b="6232"/>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75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ox(in)">
                                      <p:cBhvr>
                                        <p:cTn id="7" dur="500"/>
                                        <p:tgtEl>
                                          <p:spTgt spid="184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439"/>
                                        </p:tgtEl>
                                        <p:attrNameLst>
                                          <p:attrName>style.visibility</p:attrName>
                                        </p:attrNameLst>
                                      </p:cBhvr>
                                      <p:to>
                                        <p:strVal val="visible"/>
                                      </p:to>
                                    </p:set>
                                    <p:animEffect transition="in" filter="box(in)">
                                      <p:cBhvr>
                                        <p:cTn id="12"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F909088-D02A-9D41-8F78-2D0655E80A0B}"/>
              </a:ext>
            </a:extLst>
          </p:cNvPr>
          <p:cNvSpPr>
            <a:spLocks noGrp="1" noChangeArrowheads="1"/>
          </p:cNvSpPr>
          <p:nvPr>
            <p:ph type="title"/>
          </p:nvPr>
        </p:nvSpPr>
        <p:spPr>
          <a:xfrm>
            <a:off x="1981200" y="609600"/>
            <a:ext cx="8229600" cy="914400"/>
          </a:xfrm>
        </p:spPr>
        <p:txBody>
          <a:bodyPr/>
          <a:lstStyle/>
          <a:p>
            <a:r>
              <a:rPr lang="en-US" altLang="en-US" sz="2400">
                <a:latin typeface="Comic Sans MS" panose="030F0902030302020204" pitchFamily="66" charset="0"/>
              </a:rPr>
              <a:t>Visualizing the Central Limit Theorem Using Dice</a:t>
            </a:r>
          </a:p>
        </p:txBody>
      </p:sp>
      <p:sp>
        <p:nvSpPr>
          <p:cNvPr id="20484" name="Rectangle 4">
            <a:extLst>
              <a:ext uri="{FF2B5EF4-FFF2-40B4-BE49-F238E27FC236}">
                <a16:creationId xmlns:a16="http://schemas.microsoft.com/office/drawing/2014/main" id="{700E612D-E695-6949-9670-5475E48EA043}"/>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20485" name="Rectangle 5">
            <a:extLst>
              <a:ext uri="{FF2B5EF4-FFF2-40B4-BE49-F238E27FC236}">
                <a16:creationId xmlns:a16="http://schemas.microsoft.com/office/drawing/2014/main" id="{504298BF-D027-CB47-8252-538661256ACB}"/>
              </a:ext>
            </a:extLst>
          </p:cNvPr>
          <p:cNvSpPr>
            <a:spLocks noChangeArrowheads="1"/>
          </p:cNvSpPr>
          <p:nvPr/>
        </p:nvSpPr>
        <p:spPr bwMode="auto">
          <a:xfrm>
            <a:off x="2057400" y="1524001"/>
            <a:ext cx="8001000" cy="8309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000000"/>
                </a:solidFill>
                <a:latin typeface="Comic Sans MS" panose="030F0902030302020204" pitchFamily="66" charset="0"/>
              </a:rPr>
              <a:t>Suppose we roll </a:t>
            </a:r>
            <a:r>
              <a:rPr lang="en-US" altLang="en-US" sz="2400" i="1">
                <a:solidFill>
                  <a:srgbClr val="000000"/>
                </a:solidFill>
                <a:latin typeface="Comic Sans MS" panose="030F0902030302020204" pitchFamily="66" charset="0"/>
              </a:rPr>
              <a:t>five</a:t>
            </a:r>
            <a:r>
              <a:rPr lang="en-US" altLang="en-US" sz="2400">
                <a:solidFill>
                  <a:srgbClr val="000000"/>
                </a:solidFill>
                <a:latin typeface="Comic Sans MS" panose="030F0902030302020204" pitchFamily="66" charset="0"/>
              </a:rPr>
              <a:t> dice 1,000 times and record the mean of the five numbers on each roll.</a:t>
            </a:r>
          </a:p>
        </p:txBody>
      </p:sp>
      <p:pic>
        <p:nvPicPr>
          <p:cNvPr id="20487" name="Picture 7" descr="05_25b">
            <a:extLst>
              <a:ext uri="{FF2B5EF4-FFF2-40B4-BE49-F238E27FC236}">
                <a16:creationId xmlns:a16="http://schemas.microsoft.com/office/drawing/2014/main" id="{AB0B3008-8636-5242-801B-9D6EA4315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347"/>
          <a:stretch>
            <a:fillRect/>
          </a:stretch>
        </p:blipFill>
        <p:spPr bwMode="auto">
          <a:xfrm>
            <a:off x="4384676" y="2667000"/>
            <a:ext cx="338772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30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box(in)">
                                      <p:cBhvr>
                                        <p:cTn id="7" dur="500"/>
                                        <p:tgtEl>
                                          <p:spTgt spid="20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ox(in)">
                                      <p:cBhvr>
                                        <p:cTn id="1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9205693-639C-B548-954C-CF02DEAEAF76}"/>
              </a:ext>
            </a:extLst>
          </p:cNvPr>
          <p:cNvSpPr>
            <a:spLocks noGrp="1" noChangeArrowheads="1"/>
          </p:cNvSpPr>
          <p:nvPr>
            <p:ph type="title"/>
          </p:nvPr>
        </p:nvSpPr>
        <p:spPr>
          <a:xfrm>
            <a:off x="1981200" y="609600"/>
            <a:ext cx="8229600" cy="914400"/>
          </a:xfrm>
        </p:spPr>
        <p:txBody>
          <a:bodyPr/>
          <a:lstStyle/>
          <a:p>
            <a:r>
              <a:rPr lang="en-US" altLang="en-US" sz="2400">
                <a:latin typeface="Comic Sans MS" panose="030F0902030302020204" pitchFamily="66" charset="0"/>
              </a:rPr>
              <a:t>Visualizing the Central Limit Theorem Using Dice</a:t>
            </a:r>
          </a:p>
        </p:txBody>
      </p:sp>
      <p:sp>
        <p:nvSpPr>
          <p:cNvPr id="22532" name="Rectangle 4">
            <a:extLst>
              <a:ext uri="{FF2B5EF4-FFF2-40B4-BE49-F238E27FC236}">
                <a16:creationId xmlns:a16="http://schemas.microsoft.com/office/drawing/2014/main" id="{F0FFFD20-B553-3E4D-9376-1AD74002601E}"/>
              </a:ext>
            </a:extLst>
          </p:cNvPr>
          <p:cNvSpPr>
            <a:spLocks noChangeArrowheads="1"/>
          </p:cNvSpPr>
          <p:nvPr/>
        </p:nvSpPr>
        <p:spPr bwMode="auto">
          <a:xfrm>
            <a:off x="1981200" y="16764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itchFamily="2" charset="2"/>
              <a:buChar char="§"/>
              <a:defRPr>
                <a:solidFill>
                  <a:schemeClr val="tx1"/>
                </a:solidFill>
                <a:latin typeface="Arial" panose="020B0604020202020204" pitchFamily="34" charset="0"/>
              </a:defRPr>
            </a:lvl9pPr>
          </a:lstStyle>
          <a:p>
            <a:pPr>
              <a:buClr>
                <a:schemeClr val="tx1"/>
              </a:buClr>
            </a:pPr>
            <a:endParaRPr lang="en-US" altLang="en-US" sz="1800">
              <a:latin typeface="Comic Sans MS" panose="030F0902030302020204" pitchFamily="66" charset="0"/>
            </a:endParaRPr>
          </a:p>
        </p:txBody>
      </p:sp>
      <p:sp>
        <p:nvSpPr>
          <p:cNvPr id="22533" name="Rectangle 5">
            <a:extLst>
              <a:ext uri="{FF2B5EF4-FFF2-40B4-BE49-F238E27FC236}">
                <a16:creationId xmlns:a16="http://schemas.microsoft.com/office/drawing/2014/main" id="{BD8B1940-ED0F-DA4F-86B7-C1995BFA7656}"/>
              </a:ext>
            </a:extLst>
          </p:cNvPr>
          <p:cNvSpPr>
            <a:spLocks noChangeArrowheads="1"/>
          </p:cNvSpPr>
          <p:nvPr/>
        </p:nvSpPr>
        <p:spPr bwMode="auto">
          <a:xfrm>
            <a:off x="2057400" y="1524001"/>
            <a:ext cx="8001000" cy="8309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000000"/>
                </a:solidFill>
                <a:latin typeface="Comic Sans MS" panose="030F0902030302020204" pitchFamily="66" charset="0"/>
              </a:rPr>
              <a:t>Now we will further increase the number of dice to </a:t>
            </a:r>
            <a:r>
              <a:rPr lang="en-US" altLang="en-US" sz="2400" i="1">
                <a:solidFill>
                  <a:srgbClr val="000000"/>
                </a:solidFill>
                <a:latin typeface="Comic Sans MS" panose="030F0902030302020204" pitchFamily="66" charset="0"/>
              </a:rPr>
              <a:t>ten</a:t>
            </a:r>
            <a:r>
              <a:rPr lang="en-US" altLang="en-US" sz="2400">
                <a:solidFill>
                  <a:srgbClr val="000000"/>
                </a:solidFill>
                <a:latin typeface="Comic Sans MS" panose="030F0902030302020204" pitchFamily="66" charset="0"/>
              </a:rPr>
              <a:t> on each of 1,000 rolls.</a:t>
            </a:r>
          </a:p>
        </p:txBody>
      </p:sp>
      <p:sp>
        <p:nvSpPr>
          <p:cNvPr id="22535" name="Text Box 7">
            <a:extLst>
              <a:ext uri="{FF2B5EF4-FFF2-40B4-BE49-F238E27FC236}">
                <a16:creationId xmlns:a16="http://schemas.microsoft.com/office/drawing/2014/main" id="{8B0CB65C-5A87-194C-8A36-A39CD34F63F0}"/>
              </a:ext>
            </a:extLst>
          </p:cNvPr>
          <p:cNvSpPr txBox="1">
            <a:spLocks noChangeArrowheads="1"/>
          </p:cNvSpPr>
          <p:nvPr/>
        </p:nvSpPr>
        <p:spPr bwMode="auto">
          <a:xfrm>
            <a:off x="4191000" y="6400800"/>
            <a:ext cx="3505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hlinkClick r:id="rId3"/>
              </a:rPr>
              <a:t>http://www.stat.sc.edu/~west/javahtml/CLT.html</a:t>
            </a:r>
            <a:endParaRPr lang="en-US" altLang="en-US" sz="1200"/>
          </a:p>
        </p:txBody>
      </p:sp>
      <p:pic>
        <p:nvPicPr>
          <p:cNvPr id="22536" name="Picture 8" descr="Pink tissue paper">
            <a:extLst>
              <a:ext uri="{FF2B5EF4-FFF2-40B4-BE49-F238E27FC236}">
                <a16:creationId xmlns:a16="http://schemas.microsoft.com/office/drawing/2014/main" id="{396F7D52-9D91-3D4C-B3F1-BCF42AFA8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1" y="2667001"/>
            <a:ext cx="3019425" cy="346551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164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box(in)">
                                      <p:cBhvr>
                                        <p:cTn id="7" dur="5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box(in)">
                                      <p:cBhvr>
                                        <p:cTn id="12"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931</Words>
  <Application>Microsoft Macintosh PowerPoint</Application>
  <PresentationFormat>Widescreen</PresentationFormat>
  <Paragraphs>96</Paragraphs>
  <Slides>16</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6" baseType="lpstr">
      <vt:lpstr>等线 Light</vt:lpstr>
      <vt:lpstr>Arial</vt:lpstr>
      <vt:lpstr>Calibri</vt:lpstr>
      <vt:lpstr>Calibri Light</vt:lpstr>
      <vt:lpstr>Cambria Math</vt:lpstr>
      <vt:lpstr>Comic Sans MS</vt:lpstr>
      <vt:lpstr>Wingdings</vt:lpstr>
      <vt:lpstr>Office Theme</vt:lpstr>
      <vt:lpstr>Equation</vt:lpstr>
      <vt:lpstr>MathType 4.0 Equation</vt:lpstr>
      <vt:lpstr>Lecture 4.2. Central Limit Theorem</vt:lpstr>
      <vt:lpstr>The Central Limit Theorem</vt:lpstr>
      <vt:lpstr>The Central Limit Theorem</vt:lpstr>
      <vt:lpstr>The Central Limit Theorem</vt:lpstr>
      <vt:lpstr>The Central Limit Theorem</vt:lpstr>
      <vt:lpstr>Visualizing the Central Limit Theorem Using Dice</vt:lpstr>
      <vt:lpstr>Visualizing the Central Limit Theorem Using Dice</vt:lpstr>
      <vt:lpstr>Visualizing the Central Limit Theorem Using Dice</vt:lpstr>
      <vt:lpstr>Visualizing the Central Limit Theorem Using Dice</vt:lpstr>
      <vt:lpstr>Visualizing the Central Limit Theorem Using Dice</vt:lpstr>
      <vt:lpstr>Shapes of Distributions as Sample Size Increases</vt:lpstr>
      <vt:lpstr>Implication of the Central  Limit Theorem</vt:lpstr>
      <vt:lpstr>Example 1 ~ Predicting Test Scores</vt:lpstr>
      <vt:lpstr>Example 1 ~ Predicting Test Scores</vt:lpstr>
      <vt:lpstr>Example 2 ~ Poisson Sample</vt:lpstr>
      <vt:lpstr>Example 2 ~ Poisson Sample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4.2. Central Limit Theorem</dc:title>
  <dc:creator>He Jibo</dc:creator>
  <cp:lastModifiedBy>He Jibo</cp:lastModifiedBy>
  <cp:revision>10</cp:revision>
  <dcterms:created xsi:type="dcterms:W3CDTF">2018-02-09T19:00:36Z</dcterms:created>
  <dcterms:modified xsi:type="dcterms:W3CDTF">2018-02-09T19:07:45Z</dcterms:modified>
</cp:coreProperties>
</file>