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embeddings/oleObject1.bin" ContentType="application/vnd.openxmlformats-officedocument.oleObject"/>
  <Override PartName="/ppt/notesSlides/notesSlide9.xml" ContentType="application/vnd.openxmlformats-officedocument.presentationml.notesSlide+xml"/>
  <Override PartName="/ppt/embeddings/oleObject2.bin" ContentType="application/vnd.openxmlformats-officedocument.oleObject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notesSlides/notesSlide13.xml" ContentType="application/vnd.openxmlformats-officedocument.presentationml.notesSlide+xml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notesSlides/notesSlide14.xml" ContentType="application/vnd.openxmlformats-officedocument.presentationml.notesSlide+xml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notesSlides/notesSlide18.xml" ContentType="application/vnd.openxmlformats-officedocument.presentationml.notesSlide+xml"/>
  <Override PartName="/ppt/embeddings/oleObject23.bin" ContentType="application/vnd.openxmlformats-officedocument.oleObject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notesSlides/notesSlide21.xml" ContentType="application/vnd.openxmlformats-officedocument.presentationml.notesSlide+xml"/>
  <Override PartName="/ppt/embeddings/oleObject26.bin" ContentType="application/vnd.openxmlformats-officedocument.oleObject"/>
  <Override PartName="/ppt/embeddings/oleObject27.bin" ContentType="application/vnd.openxmlformats-officedocument.oleObject"/>
  <Override PartName="/ppt/embeddings/oleObject28.bin" ContentType="application/vnd.openxmlformats-officedocument.oleObject"/>
  <Override PartName="/ppt/notesSlides/notesSlide22.xml" ContentType="application/vnd.openxmlformats-officedocument.presentationml.notesSlide+xml"/>
  <Override PartName="/ppt/embeddings/oleObject29.bin" ContentType="application/vnd.openxmlformats-officedocument.oleObject"/>
  <Override PartName="/ppt/embeddings/oleObject30.bin" ContentType="application/vnd.openxmlformats-officedocument.oleObject"/>
  <Override PartName="/ppt/embeddings/oleObject31.bin" ContentType="application/vnd.openxmlformats-officedocument.oleObject"/>
  <Override PartName="/ppt/embeddings/oleObject32.bin" ContentType="application/vnd.openxmlformats-officedocument.oleObject"/>
  <Override PartName="/ppt/embeddings/oleObject33.bin" ContentType="application/vnd.openxmlformats-officedocument.oleObject"/>
  <Override PartName="/ppt/embeddings/oleObject34.bin" ContentType="application/vnd.openxmlformats-officedocument.oleObject"/>
  <Override PartName="/ppt/embeddings/oleObject35.bin" ContentType="application/vnd.openxmlformats-officedocument.oleObject"/>
  <Override PartName="/ppt/embeddings/oleObject36.bin" ContentType="application/vnd.openxmlformats-officedocument.oleObject"/>
  <Override PartName="/ppt/embeddings/oleObject37.bin" ContentType="application/vnd.openxmlformats-officedocument.oleObject"/>
  <Override PartName="/ppt/embeddings/oleObject38.bin" ContentType="application/vnd.openxmlformats-officedocument.oleObject"/>
  <Override PartName="/ppt/embeddings/oleObject39.bin" ContentType="application/vnd.openxmlformats-officedocument.oleObject"/>
  <Override PartName="/ppt/embeddings/oleObject40.bin" ContentType="application/vnd.openxmlformats-officedocument.oleObject"/>
  <Override PartName="/ppt/embeddings/oleObject41.bin" ContentType="application/vnd.openxmlformats-officedocument.oleObject"/>
  <Override PartName="/ppt/embeddings/oleObject42.bin" ContentType="application/vnd.openxmlformats-officedocument.oleObject"/>
  <Override PartName="/ppt/embeddings/oleObject43.bin" ContentType="application/vnd.openxmlformats-officedocument.oleObject"/>
  <Override PartName="/ppt/embeddings/oleObject44.bin" ContentType="application/vnd.openxmlformats-officedocument.oleObject"/>
  <Override PartName="/ppt/embeddings/oleObject45.bin" ContentType="application/vnd.openxmlformats-officedocument.oleObject"/>
  <Override PartName="/ppt/embeddings/oleObject46.bin" ContentType="application/vnd.openxmlformats-officedocument.oleObject"/>
  <Override PartName="/ppt/embeddings/oleObject47.bin" ContentType="application/vnd.openxmlformats-officedocument.oleObject"/>
  <Override PartName="/ppt/embeddings/oleObject48.bin" ContentType="application/vnd.openxmlformats-officedocument.oleObject"/>
  <Override PartName="/ppt/embeddings/oleObject49.bin" ContentType="application/vnd.openxmlformats-officedocument.oleObject"/>
  <Override PartName="/ppt/embeddings/oleObject50.bin" ContentType="application/vnd.openxmlformats-officedocument.oleObject"/>
  <Override PartName="/ppt/embeddings/oleObject51.bin" ContentType="application/vnd.openxmlformats-officedocument.oleObject"/>
  <Override PartName="/ppt/embeddings/oleObject52.bin" ContentType="application/vnd.openxmlformats-officedocument.oleObject"/>
  <Override PartName="/ppt/embeddings/oleObject53.bin" ContentType="application/vnd.openxmlformats-officedocument.oleObject"/>
  <Override PartName="/ppt/embeddings/oleObject54.bin" ContentType="application/vnd.openxmlformats-officedocument.oleObject"/>
  <Override PartName="/ppt/embeddings/oleObject55.bin" ContentType="application/vnd.openxmlformats-officedocument.oleObject"/>
  <Override PartName="/ppt/notesSlides/notesSlide23.xml" ContentType="application/vnd.openxmlformats-officedocument.presentationml.notesSlide+xml"/>
  <Override PartName="/ppt/embeddings/oleObject56.bin" ContentType="application/vnd.openxmlformats-officedocument.oleObject"/>
  <Override PartName="/ppt/embeddings/oleObject57.bin" ContentType="application/vnd.openxmlformats-officedocument.oleObject"/>
  <Override PartName="/ppt/embeddings/oleObject58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3" r:id="rId1"/>
  </p:sldMasterIdLst>
  <p:notesMasterIdLst>
    <p:notesMasterId r:id="rId41"/>
  </p:notesMasterIdLst>
  <p:handoutMasterIdLst>
    <p:handoutMasterId r:id="rId42"/>
  </p:handout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6" r:id="rId10"/>
    <p:sldId id="268" r:id="rId11"/>
    <p:sldId id="269" r:id="rId12"/>
    <p:sldId id="270" r:id="rId13"/>
    <p:sldId id="284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98" r:id="rId24"/>
    <p:sldId id="280" r:id="rId25"/>
    <p:sldId id="285" r:id="rId26"/>
    <p:sldId id="287" r:id="rId27"/>
    <p:sldId id="286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6" r:id="rId37"/>
    <p:sldId id="299" r:id="rId38"/>
    <p:sldId id="283" r:id="rId39"/>
    <p:sldId id="297" r:id="rId40"/>
  </p:sldIdLst>
  <p:sldSz cx="9144000" cy="6858000" type="screen4x3"/>
  <p:notesSz cx="6858000" cy="9144000"/>
  <p:custDataLst>
    <p:tags r:id="rId4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122" d="100"/>
          <a:sy n="122" d="100"/>
        </p:scale>
        <p:origin x="-120" y="-4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notesMaster" Target="notesMasters/notesMaster1.xml"/><Relationship Id="rId42" Type="http://schemas.openxmlformats.org/officeDocument/2006/relationships/handoutMaster" Target="handoutMasters/handoutMaster1.xml"/><Relationship Id="rId43" Type="http://schemas.openxmlformats.org/officeDocument/2006/relationships/printerSettings" Target="printerSettings/printerSettings1.bin"/><Relationship Id="rId44" Type="http://schemas.openxmlformats.org/officeDocument/2006/relationships/tags" Target="tags/tag1.xml"/><Relationship Id="rId4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Relationship Id="rId2" Type="http://schemas.openxmlformats.org/officeDocument/2006/relationships/image" Target="../media/image40.emf"/><Relationship Id="rId3" Type="http://schemas.openxmlformats.org/officeDocument/2006/relationships/image" Target="../media/image41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4" Type="http://schemas.openxmlformats.org/officeDocument/2006/relationships/image" Target="../media/image47.emf"/><Relationship Id="rId5" Type="http://schemas.openxmlformats.org/officeDocument/2006/relationships/image" Target="../media/image48.emf"/><Relationship Id="rId6" Type="http://schemas.openxmlformats.org/officeDocument/2006/relationships/image" Target="../media/image49.emf"/><Relationship Id="rId1" Type="http://schemas.openxmlformats.org/officeDocument/2006/relationships/image" Target="../media/image44.emf"/><Relationship Id="rId2" Type="http://schemas.openxmlformats.org/officeDocument/2006/relationships/image" Target="../media/image45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emf"/><Relationship Id="rId4" Type="http://schemas.openxmlformats.org/officeDocument/2006/relationships/image" Target="../media/image53.emf"/><Relationship Id="rId1" Type="http://schemas.openxmlformats.org/officeDocument/2006/relationships/image" Target="../media/image50.emf"/><Relationship Id="rId2" Type="http://schemas.openxmlformats.org/officeDocument/2006/relationships/image" Target="../media/image51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emf"/><Relationship Id="rId4" Type="http://schemas.openxmlformats.org/officeDocument/2006/relationships/image" Target="../media/image57.emf"/><Relationship Id="rId1" Type="http://schemas.openxmlformats.org/officeDocument/2006/relationships/image" Target="../media/image54.emf"/><Relationship Id="rId2" Type="http://schemas.openxmlformats.org/officeDocument/2006/relationships/image" Target="../media/image55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emf"/><Relationship Id="rId2" Type="http://schemas.openxmlformats.org/officeDocument/2006/relationships/image" Target="../media/image61.emf"/><Relationship Id="rId3" Type="http://schemas.openxmlformats.org/officeDocument/2006/relationships/image" Target="../media/image62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emf"/><Relationship Id="rId4" Type="http://schemas.openxmlformats.org/officeDocument/2006/relationships/image" Target="../media/image66.emf"/><Relationship Id="rId5" Type="http://schemas.openxmlformats.org/officeDocument/2006/relationships/image" Target="../media/image67.emf"/><Relationship Id="rId6" Type="http://schemas.openxmlformats.org/officeDocument/2006/relationships/image" Target="../media/image68.emf"/><Relationship Id="rId1" Type="http://schemas.openxmlformats.org/officeDocument/2006/relationships/image" Target="../media/image63.emf"/><Relationship Id="rId2" Type="http://schemas.openxmlformats.org/officeDocument/2006/relationships/image" Target="../media/image64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1.emf"/><Relationship Id="rId2" Type="http://schemas.openxmlformats.org/officeDocument/2006/relationships/image" Target="../media/image72.emf"/><Relationship Id="rId3" Type="http://schemas.openxmlformats.org/officeDocument/2006/relationships/image" Target="../media/image7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Relationship Id="rId2" Type="http://schemas.openxmlformats.org/officeDocument/2006/relationships/image" Target="../media/image11.emf"/><Relationship Id="rId3" Type="http://schemas.openxmlformats.org/officeDocument/2006/relationships/image" Target="../media/image12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4" Type="http://schemas.openxmlformats.org/officeDocument/2006/relationships/image" Target="../media/image16.emf"/><Relationship Id="rId5" Type="http://schemas.openxmlformats.org/officeDocument/2006/relationships/image" Target="../media/image17.emf"/><Relationship Id="rId1" Type="http://schemas.openxmlformats.org/officeDocument/2006/relationships/image" Target="../media/image13.emf"/><Relationship Id="rId2" Type="http://schemas.openxmlformats.org/officeDocument/2006/relationships/image" Target="../media/image14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4" Type="http://schemas.openxmlformats.org/officeDocument/2006/relationships/image" Target="../media/image21.emf"/><Relationship Id="rId5" Type="http://schemas.openxmlformats.org/officeDocument/2006/relationships/image" Target="../media/image22.emf"/><Relationship Id="rId6" Type="http://schemas.openxmlformats.org/officeDocument/2006/relationships/image" Target="../media/image23.emf"/><Relationship Id="rId7" Type="http://schemas.openxmlformats.org/officeDocument/2006/relationships/image" Target="../media/image24.emf"/><Relationship Id="rId8" Type="http://schemas.openxmlformats.org/officeDocument/2006/relationships/image" Target="../media/image25.emf"/><Relationship Id="rId9" Type="http://schemas.openxmlformats.org/officeDocument/2006/relationships/image" Target="../media/image26.emf"/><Relationship Id="rId1" Type="http://schemas.openxmlformats.org/officeDocument/2006/relationships/image" Target="../media/image18.emf"/><Relationship Id="rId2" Type="http://schemas.openxmlformats.org/officeDocument/2006/relationships/image" Target="../media/image19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Relationship Id="rId2" Type="http://schemas.openxmlformats.org/officeDocument/2006/relationships/image" Target="../media/image29.emf"/><Relationship Id="rId3" Type="http://schemas.openxmlformats.org/officeDocument/2006/relationships/image" Target="../media/image30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Relationship Id="rId2" Type="http://schemas.openxmlformats.org/officeDocument/2006/relationships/image" Target="../media/image35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Relationship Id="rId2" Type="http://schemas.openxmlformats.org/officeDocument/2006/relationships/image" Target="../media/image37.emf"/><Relationship Id="rId3" Type="http://schemas.openxmlformats.org/officeDocument/2006/relationships/image" Target="../media/image3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DFF017A-BF08-481B-8226-FFF9CA6C26D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2278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D246B72-9F18-47B9-B995-99BF5B3CFF1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63351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6EF1B6AF-CF7C-418D-8B92-5D8F6A1F36B9}" type="slidenum">
              <a:rPr lang="en-US" altLang="en-US" smtClean="0"/>
              <a:pPr eaLnBrk="1" hangingPunct="1"/>
              <a:t>1</a:t>
            </a:fld>
            <a:endParaRPr lang="en-US" altLang="en-US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41282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charset="0"/>
            </a:endParaRPr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F8D1AEC7-4B2E-40FA-B37B-455693DA2917}" type="slidenum">
              <a:rPr lang="en-US" altLang="en-US" smtClean="0"/>
              <a:pPr eaLnBrk="1" hangingPunct="1"/>
              <a:t>10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3820320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>
              <a:latin typeface="Times New Roman" charset="0"/>
            </a:endParaRPr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D95CD622-A216-4415-8B4F-C090A8290838}" type="slidenum">
              <a:rPr lang="en-US" altLang="en-US" smtClean="0"/>
              <a:pPr eaLnBrk="1" hangingPunct="1"/>
              <a:t>11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7159086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>
              <a:latin typeface="Times New Roman" charset="0"/>
            </a:endParaRPr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0F933306-C9CF-4ADE-A267-7D465281C961}" type="slidenum">
              <a:rPr lang="en-US" altLang="en-US" smtClean="0"/>
              <a:pPr eaLnBrk="1" hangingPunct="1"/>
              <a:t>12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8149699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charset="0"/>
            </a:endParaRPr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6FE45A2C-6115-4068-A8C5-3F6173683CF4}" type="slidenum">
              <a:rPr lang="en-US" altLang="en-US" smtClean="0"/>
              <a:pPr eaLnBrk="1" hangingPunct="1"/>
              <a:t>14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2687400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charset="0"/>
            </a:endParaRPr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A2B81D46-8817-41EA-84BE-9FCAA1B0F536}" type="slidenum">
              <a:rPr lang="en-US" altLang="en-US" smtClean="0"/>
              <a:pPr eaLnBrk="1" hangingPunct="1"/>
              <a:t>15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1111563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>
              <a:latin typeface="Times New Roman" charset="0"/>
            </a:endParaRPr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B9E0DDCC-0E56-4DBF-9FC2-6981C75EBF93}" type="slidenum">
              <a:rPr lang="en-US" altLang="en-US" smtClean="0"/>
              <a:pPr eaLnBrk="1" hangingPunct="1"/>
              <a:t>16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9226051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charset="0"/>
            </a:endParaRPr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246D50CA-FD89-4FB7-8042-F3B5366D52DF}" type="slidenum">
              <a:rPr lang="en-US" altLang="en-US" smtClean="0"/>
              <a:pPr eaLnBrk="1" hangingPunct="1"/>
              <a:t>17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3657063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charset="0"/>
            </a:endParaRPr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1318C930-CB9F-4D41-A702-AC62E62EDC9D}" type="slidenum">
              <a:rPr lang="en-US" altLang="en-US" smtClean="0"/>
              <a:pPr eaLnBrk="1" hangingPunct="1"/>
              <a:t>18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5655182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>
              <a:latin typeface="Times New Roman" charset="0"/>
            </a:endParaRPr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306C6D2C-54AA-43B6-8E68-B834876CF2AA}" type="slidenum">
              <a:rPr lang="en-US" altLang="en-US" smtClean="0"/>
              <a:pPr eaLnBrk="1" hangingPunct="1"/>
              <a:t>19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2735073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>
              <a:latin typeface="Times New Roman" charset="0"/>
            </a:endParaRPr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AFA8D1C0-FAF0-47ED-99DB-7147438B73D9}" type="slidenum">
              <a:rPr lang="en-US" altLang="en-US" smtClean="0"/>
              <a:pPr eaLnBrk="1" hangingPunct="1"/>
              <a:t>20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0100582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ECBC0151-3C03-48A5-9E2E-7DE30A3BC350}" type="slidenum">
              <a:rPr lang="en-US" altLang="en-US" smtClean="0"/>
              <a:pPr eaLnBrk="1" hangingPunct="1"/>
              <a:t>2</a:t>
            </a:fld>
            <a:endParaRPr lang="en-US" altLang="en-US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9497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charset="0"/>
            </a:endParaRPr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86888E24-48F2-4307-874F-A5CEC5C84AC8}" type="slidenum">
              <a:rPr lang="en-US" altLang="en-US" smtClean="0"/>
              <a:pPr eaLnBrk="1" hangingPunct="1"/>
              <a:t>21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7703299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charset="0"/>
            </a:endParaRPr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A67D1CDA-DCDA-4F8E-A565-705E7FFEF1EC}" type="slidenum">
              <a:rPr lang="en-US" altLang="en-US" smtClean="0"/>
              <a:pPr eaLnBrk="1" hangingPunct="1"/>
              <a:t>22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2269012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charset="0"/>
            </a:endParaRPr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03573307-455B-48CF-816A-093ECBB15672}" type="slidenum">
              <a:rPr lang="en-US" altLang="en-US" smtClean="0"/>
              <a:pPr eaLnBrk="1" hangingPunct="1"/>
              <a:t>24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3518097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charset="0"/>
            </a:endParaRPr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98573B9F-79A1-4B43-A9FF-B0528EC73AA6}" type="slidenum">
              <a:rPr lang="en-US" altLang="en-US" smtClean="0"/>
              <a:pPr eaLnBrk="1" hangingPunct="1"/>
              <a:t>38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3297709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charset="0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739B359F-C623-4EB8-95C3-10E2F01DF662}" type="slidenum">
              <a:rPr lang="en-US" altLang="en-US" smtClean="0"/>
              <a:pPr eaLnBrk="1" hangingPunct="1"/>
              <a:t>3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0283640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charset="0"/>
            </a:endParaRP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45656ED2-3027-4005-B855-D2FC9CF2F523}" type="slidenum">
              <a:rPr lang="en-US" altLang="en-US" smtClean="0"/>
              <a:pPr eaLnBrk="1" hangingPunct="1"/>
              <a:t>4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0968805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>
              <a:latin typeface="Times New Roman" charset="0"/>
            </a:endParaRP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7BF7E6CD-79D2-4C27-8169-A4533B1C2A1C}" type="slidenum">
              <a:rPr lang="en-US" altLang="en-US" smtClean="0"/>
              <a:pPr eaLnBrk="1" hangingPunct="1"/>
              <a:t>5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6598228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charset="0"/>
            </a:endParaRPr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C4E96928-7C55-41F2-9569-B7A50370783A}" type="slidenum">
              <a:rPr lang="en-US" altLang="en-US" smtClean="0"/>
              <a:pPr eaLnBrk="1" hangingPunct="1"/>
              <a:t>6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1421400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>
              <a:latin typeface="Times New Roman" charset="0"/>
            </a:endParaRPr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4C42EBC0-9858-4870-8068-9B3154767CBD}" type="slidenum">
              <a:rPr lang="en-US" altLang="en-US" smtClean="0"/>
              <a:pPr eaLnBrk="1" hangingPunct="1"/>
              <a:t>7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0784900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charset="0"/>
            </a:endParaRP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F52019B9-841E-4B87-BC7A-0ECE18051243}" type="slidenum">
              <a:rPr lang="en-US" altLang="en-US" smtClean="0"/>
              <a:pPr eaLnBrk="1" hangingPunct="1"/>
              <a:t>8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2570087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charset="0"/>
            </a:endParaRP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216DA35B-07AC-4F6D-A4DF-FB2A5051F3B7}" type="slidenum">
              <a:rPr lang="en-US" altLang="en-US" smtClean="0"/>
              <a:pPr eaLnBrk="1" hangingPunct="1"/>
              <a:t>9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590899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/>
            </a:lvl1pPr>
          </a:lstStyle>
          <a:p>
            <a:pPr>
              <a:defRPr/>
            </a:pPr>
            <a:r>
              <a:rPr lang="en-US" smtClean="0"/>
              <a:t>Statistics for the Behavioral Sciences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pPr>
              <a:defRPr/>
            </a:pPr>
            <a:r>
              <a:rPr lang="en-US" altLang="en-US"/>
              <a:t>© 2014 SAGE Publications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381000" cy="365125"/>
          </a:xfrm>
        </p:spPr>
        <p:txBody>
          <a:bodyPr/>
          <a:lstStyle>
            <a:lvl1pPr>
              <a:defRPr sz="800"/>
            </a:lvl1pPr>
          </a:lstStyle>
          <a:p>
            <a:pPr>
              <a:defRPr/>
            </a:pPr>
            <a:fld id="{75CBEBFC-7EEB-4963-8345-944F3621F04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3625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838200"/>
          </a:xfrm>
        </p:spPr>
        <p:txBody>
          <a:bodyPr/>
          <a:lstStyle>
            <a:lvl1pPr algn="ctr"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419600"/>
          </a:xfrm>
        </p:spPr>
        <p:txBody>
          <a:bodyPr/>
          <a:lstStyle>
            <a:lvl1pPr>
              <a:defRPr sz="28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/>
            </a:lvl1pPr>
          </a:lstStyle>
          <a:p>
            <a:pPr>
              <a:defRPr/>
            </a:pPr>
            <a:r>
              <a:rPr lang="en-US" smtClean="0"/>
              <a:t>Statistics for the Behavioral Sciences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pPr>
              <a:defRPr/>
            </a:pPr>
            <a:r>
              <a:rPr lang="en-US" altLang="en-US"/>
              <a:t>© 2014 SAGE Publications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381000" cy="365125"/>
          </a:xfrm>
        </p:spPr>
        <p:txBody>
          <a:bodyPr/>
          <a:lstStyle>
            <a:lvl1pPr>
              <a:defRPr sz="800"/>
            </a:lvl1pPr>
          </a:lstStyle>
          <a:p>
            <a:pPr>
              <a:defRPr/>
            </a:pPr>
            <a:fld id="{221A97C9-8FB7-4EF5-9C69-C4443E652AE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63462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/>
            </a:lvl1pPr>
          </a:lstStyle>
          <a:p>
            <a:pPr>
              <a:defRPr/>
            </a:pPr>
            <a:r>
              <a:rPr lang="en-US" smtClean="0"/>
              <a:t>Statistics for the Behavioral Sciences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pPr>
              <a:defRPr/>
            </a:pPr>
            <a:r>
              <a:rPr lang="en-US" altLang="en-US"/>
              <a:t>© 2014 SAGE Publications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381000" cy="365125"/>
          </a:xfrm>
        </p:spPr>
        <p:txBody>
          <a:bodyPr/>
          <a:lstStyle>
            <a:lvl1pPr>
              <a:defRPr sz="800"/>
            </a:lvl1pPr>
          </a:lstStyle>
          <a:p>
            <a:pPr>
              <a:defRPr/>
            </a:pPr>
            <a:fld id="{DD425E44-FB57-408C-A136-D962D32CA5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4430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7620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/>
            </a:lvl1pPr>
          </a:lstStyle>
          <a:p>
            <a:pPr>
              <a:defRPr/>
            </a:pPr>
            <a:r>
              <a:rPr lang="en-US" smtClean="0"/>
              <a:t>Statistics for the Behavioral Sciences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pPr>
              <a:defRPr/>
            </a:pPr>
            <a:r>
              <a:rPr lang="en-US" altLang="en-US"/>
              <a:t>© 2014 SAGE Publications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356350"/>
            <a:ext cx="457200" cy="365125"/>
          </a:xfrm>
        </p:spPr>
        <p:txBody>
          <a:bodyPr/>
          <a:lstStyle>
            <a:lvl1pPr>
              <a:defRPr sz="800"/>
            </a:lvl1pPr>
          </a:lstStyle>
          <a:p>
            <a:pPr>
              <a:defRPr/>
            </a:pPr>
            <a:fld id="{B49291D6-787E-4F18-AC36-641E769554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3311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/>
            </a:lvl1pPr>
          </a:lstStyle>
          <a:p>
            <a:pPr>
              <a:defRPr/>
            </a:pPr>
            <a:r>
              <a:rPr lang="en-US" smtClean="0"/>
              <a:t>Statistics for the Behavioral Sciences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pPr>
              <a:defRPr/>
            </a:pPr>
            <a:r>
              <a:rPr lang="en-US" altLang="en-US"/>
              <a:t>© 2014 SAGE Publications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356350"/>
            <a:ext cx="457200" cy="365125"/>
          </a:xfrm>
        </p:spPr>
        <p:txBody>
          <a:bodyPr/>
          <a:lstStyle>
            <a:lvl1pPr>
              <a:defRPr sz="800"/>
            </a:lvl1pPr>
          </a:lstStyle>
          <a:p>
            <a:pPr>
              <a:defRPr/>
            </a:pPr>
            <a:fld id="{FDC20A2B-4631-4195-820A-2F921AD71A1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7959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/>
            </a:lvl1pPr>
          </a:lstStyle>
          <a:p>
            <a:pPr>
              <a:defRPr/>
            </a:pPr>
            <a:r>
              <a:rPr lang="en-US" smtClean="0"/>
              <a:t>Statistics for the Behavioral Sciences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pPr>
              <a:defRPr/>
            </a:pPr>
            <a:r>
              <a:rPr lang="en-US" altLang="en-US"/>
              <a:t>© 2014 SAGE Publications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381000" cy="365125"/>
          </a:xfrm>
        </p:spPr>
        <p:txBody>
          <a:bodyPr/>
          <a:lstStyle>
            <a:lvl1pPr>
              <a:defRPr sz="800"/>
            </a:lvl1pPr>
          </a:lstStyle>
          <a:p>
            <a:pPr>
              <a:defRPr/>
            </a:pPr>
            <a:fld id="{B8E1B999-26EE-4DD7-92D4-DB7A89C18D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8533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jpeg"/><Relationship Id="rId9" Type="http://schemas.openxmlformats.org/officeDocument/2006/relationships/image" Target="../media/image2.jpeg"/><Relationship Id="rId1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838200"/>
            <a:ext cx="8229600" cy="1036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2057400"/>
            <a:ext cx="82296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Statistics for the Behavioral Sciences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r>
              <a:rPr lang="en-US" altLang="en-US"/>
              <a:t>© 2014 SAGE Publications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39517A8B-3F9D-4C56-92BF-BC858E66021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2055" name="Picture 7" descr="Privitera_ppt_master.jpg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034" y="24075"/>
            <a:ext cx="8839966" cy="73768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14" r:id="rId1"/>
    <p:sldLayoutId id="2147483915" r:id="rId2"/>
    <p:sldLayoutId id="2147483916" r:id="rId3"/>
    <p:sldLayoutId id="2147483917" r:id="rId4"/>
    <p:sldLayoutId id="2147483918" r:id="rId5"/>
    <p:sldLayoutId id="2147483919" r:id="rId6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accent2"/>
          </a:solidFill>
          <a:latin typeface="+mn-lt"/>
          <a:ea typeface="ＭＳ Ｐゴシック" charset="-128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rgbClr val="BF4D00"/>
          </a:solidFill>
          <a:latin typeface="+mn-lt"/>
          <a:ea typeface="ＭＳ Ｐゴシック" charset="-128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100000"/>
        <a:buFont typeface="Wingdings" charset="2"/>
        <a:buChar char="§"/>
        <a:defRPr sz="2000" kern="1200">
          <a:solidFill>
            <a:srgbClr val="664C00"/>
          </a:solidFill>
          <a:latin typeface="+mn-lt"/>
          <a:ea typeface="ＭＳ Ｐゴシック" charset="-128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rgbClr val="BF9000"/>
          </a:solidFill>
          <a:latin typeface="+mn-lt"/>
          <a:ea typeface="ＭＳ Ｐゴシック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10.emf"/><Relationship Id="rId5" Type="http://schemas.openxmlformats.org/officeDocument/2006/relationships/oleObject" Target="../embeddings/oleObject4.bin"/><Relationship Id="rId6" Type="http://schemas.openxmlformats.org/officeDocument/2006/relationships/image" Target="../media/image11.emf"/><Relationship Id="rId7" Type="http://schemas.openxmlformats.org/officeDocument/2006/relationships/oleObject" Target="../embeddings/oleObject5.bin"/><Relationship Id="rId8" Type="http://schemas.openxmlformats.org/officeDocument/2006/relationships/image" Target="../media/image12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6.emf"/><Relationship Id="rId12" Type="http://schemas.openxmlformats.org/officeDocument/2006/relationships/oleObject" Target="../embeddings/oleObject10.bin"/><Relationship Id="rId13" Type="http://schemas.openxmlformats.org/officeDocument/2006/relationships/image" Target="../media/image17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13.emf"/><Relationship Id="rId6" Type="http://schemas.openxmlformats.org/officeDocument/2006/relationships/oleObject" Target="../embeddings/oleObject7.bin"/><Relationship Id="rId7" Type="http://schemas.openxmlformats.org/officeDocument/2006/relationships/image" Target="../media/image14.emf"/><Relationship Id="rId8" Type="http://schemas.openxmlformats.org/officeDocument/2006/relationships/oleObject" Target="../embeddings/oleObject8.bin"/><Relationship Id="rId9" Type="http://schemas.openxmlformats.org/officeDocument/2006/relationships/image" Target="../media/image15.emf"/><Relationship Id="rId10" Type="http://schemas.openxmlformats.org/officeDocument/2006/relationships/oleObject" Target="../embeddings/oleObject9.bin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image" Target="../media/image20.emf"/><Relationship Id="rId20" Type="http://schemas.openxmlformats.org/officeDocument/2006/relationships/oleObject" Target="../embeddings/oleObject19.bin"/><Relationship Id="rId21" Type="http://schemas.openxmlformats.org/officeDocument/2006/relationships/image" Target="../media/image26.emf"/><Relationship Id="rId10" Type="http://schemas.openxmlformats.org/officeDocument/2006/relationships/oleObject" Target="../embeddings/oleObject14.bin"/><Relationship Id="rId11" Type="http://schemas.openxmlformats.org/officeDocument/2006/relationships/image" Target="../media/image21.emf"/><Relationship Id="rId12" Type="http://schemas.openxmlformats.org/officeDocument/2006/relationships/oleObject" Target="../embeddings/oleObject15.bin"/><Relationship Id="rId13" Type="http://schemas.openxmlformats.org/officeDocument/2006/relationships/image" Target="../media/image22.emf"/><Relationship Id="rId14" Type="http://schemas.openxmlformats.org/officeDocument/2006/relationships/oleObject" Target="../embeddings/oleObject16.bin"/><Relationship Id="rId15" Type="http://schemas.openxmlformats.org/officeDocument/2006/relationships/image" Target="../media/image23.emf"/><Relationship Id="rId16" Type="http://schemas.openxmlformats.org/officeDocument/2006/relationships/oleObject" Target="../embeddings/oleObject17.bin"/><Relationship Id="rId17" Type="http://schemas.openxmlformats.org/officeDocument/2006/relationships/image" Target="../media/image24.emf"/><Relationship Id="rId18" Type="http://schemas.openxmlformats.org/officeDocument/2006/relationships/oleObject" Target="../embeddings/oleObject18.bin"/><Relationship Id="rId19" Type="http://schemas.openxmlformats.org/officeDocument/2006/relationships/image" Target="../media/image25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4.xml"/><Relationship Id="rId4" Type="http://schemas.openxmlformats.org/officeDocument/2006/relationships/oleObject" Target="../embeddings/oleObject11.bin"/><Relationship Id="rId5" Type="http://schemas.openxmlformats.org/officeDocument/2006/relationships/image" Target="../media/image18.emf"/><Relationship Id="rId6" Type="http://schemas.openxmlformats.org/officeDocument/2006/relationships/oleObject" Target="../embeddings/oleObject12.bin"/><Relationship Id="rId7" Type="http://schemas.openxmlformats.org/officeDocument/2006/relationships/image" Target="../media/image19.emf"/><Relationship Id="rId8" Type="http://schemas.openxmlformats.org/officeDocument/2006/relationships/oleObject" Target="../embeddings/oleObject13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4" Type="http://schemas.openxmlformats.org/officeDocument/2006/relationships/oleObject" Target="../embeddings/oleObject20.bin"/><Relationship Id="rId5" Type="http://schemas.openxmlformats.org/officeDocument/2006/relationships/image" Target="../media/image28.emf"/><Relationship Id="rId6" Type="http://schemas.openxmlformats.org/officeDocument/2006/relationships/oleObject" Target="../embeddings/oleObject21.bin"/><Relationship Id="rId7" Type="http://schemas.openxmlformats.org/officeDocument/2006/relationships/image" Target="../media/image29.emf"/><Relationship Id="rId8" Type="http://schemas.openxmlformats.org/officeDocument/2006/relationships/oleObject" Target="../embeddings/oleObject22.bin"/><Relationship Id="rId9" Type="http://schemas.openxmlformats.org/officeDocument/2006/relationships/image" Target="../media/image30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4" Type="http://schemas.openxmlformats.org/officeDocument/2006/relationships/oleObject" Target="../embeddings/oleObject23.bin"/><Relationship Id="rId5" Type="http://schemas.openxmlformats.org/officeDocument/2006/relationships/image" Target="../media/image31.emf"/><Relationship Id="rId6" Type="http://schemas.openxmlformats.org/officeDocument/2006/relationships/image" Target="../media/image32.png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4" Type="http://schemas.openxmlformats.org/officeDocument/2006/relationships/oleObject" Target="../embeddings/oleObject24.bin"/><Relationship Id="rId5" Type="http://schemas.openxmlformats.org/officeDocument/2006/relationships/image" Target="../media/image34.emf"/><Relationship Id="rId6" Type="http://schemas.openxmlformats.org/officeDocument/2006/relationships/oleObject" Target="../embeddings/oleObject25.bin"/><Relationship Id="rId7" Type="http://schemas.openxmlformats.org/officeDocument/2006/relationships/image" Target="../media/image35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4" Type="http://schemas.openxmlformats.org/officeDocument/2006/relationships/oleObject" Target="../embeddings/oleObject26.bin"/><Relationship Id="rId5" Type="http://schemas.openxmlformats.org/officeDocument/2006/relationships/image" Target="../media/image36.emf"/><Relationship Id="rId6" Type="http://schemas.openxmlformats.org/officeDocument/2006/relationships/oleObject" Target="../embeddings/oleObject27.bin"/><Relationship Id="rId7" Type="http://schemas.openxmlformats.org/officeDocument/2006/relationships/image" Target="../media/image37.emf"/><Relationship Id="rId8" Type="http://schemas.openxmlformats.org/officeDocument/2006/relationships/oleObject" Target="../embeddings/oleObject28.bin"/><Relationship Id="rId9" Type="http://schemas.openxmlformats.org/officeDocument/2006/relationships/image" Target="../media/image38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4" Type="http://schemas.openxmlformats.org/officeDocument/2006/relationships/oleObject" Target="../embeddings/oleObject29.bin"/><Relationship Id="rId5" Type="http://schemas.openxmlformats.org/officeDocument/2006/relationships/image" Target="../media/image39.emf"/><Relationship Id="rId6" Type="http://schemas.openxmlformats.org/officeDocument/2006/relationships/oleObject" Target="../embeddings/oleObject30.bin"/><Relationship Id="rId7" Type="http://schemas.openxmlformats.org/officeDocument/2006/relationships/image" Target="../media/image40.emf"/><Relationship Id="rId8" Type="http://schemas.openxmlformats.org/officeDocument/2006/relationships/oleObject" Target="../embeddings/oleObject31.bin"/><Relationship Id="rId9" Type="http://schemas.openxmlformats.org/officeDocument/2006/relationships/image" Target="../media/image41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png"/></Relationships>
</file>

<file path=ppt/slides/_rels/slide27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36.bin"/><Relationship Id="rId12" Type="http://schemas.openxmlformats.org/officeDocument/2006/relationships/image" Target="../media/image48.emf"/><Relationship Id="rId13" Type="http://schemas.openxmlformats.org/officeDocument/2006/relationships/oleObject" Target="../embeddings/oleObject37.bin"/><Relationship Id="rId14" Type="http://schemas.openxmlformats.org/officeDocument/2006/relationships/image" Target="../media/image49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32.bin"/><Relationship Id="rId4" Type="http://schemas.openxmlformats.org/officeDocument/2006/relationships/image" Target="../media/image44.emf"/><Relationship Id="rId5" Type="http://schemas.openxmlformats.org/officeDocument/2006/relationships/oleObject" Target="../embeddings/oleObject33.bin"/><Relationship Id="rId6" Type="http://schemas.openxmlformats.org/officeDocument/2006/relationships/image" Target="../media/image45.emf"/><Relationship Id="rId7" Type="http://schemas.openxmlformats.org/officeDocument/2006/relationships/oleObject" Target="../embeddings/oleObject34.bin"/><Relationship Id="rId8" Type="http://schemas.openxmlformats.org/officeDocument/2006/relationships/image" Target="../media/image46.emf"/><Relationship Id="rId9" Type="http://schemas.openxmlformats.org/officeDocument/2006/relationships/oleObject" Target="../embeddings/oleObject35.bin"/><Relationship Id="rId10" Type="http://schemas.openxmlformats.org/officeDocument/2006/relationships/image" Target="../media/image47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4" Type="http://schemas.openxmlformats.org/officeDocument/2006/relationships/image" Target="../media/image50.emf"/><Relationship Id="rId5" Type="http://schemas.openxmlformats.org/officeDocument/2006/relationships/oleObject" Target="../embeddings/oleObject39.bin"/><Relationship Id="rId6" Type="http://schemas.openxmlformats.org/officeDocument/2006/relationships/image" Target="../media/image51.emf"/><Relationship Id="rId7" Type="http://schemas.openxmlformats.org/officeDocument/2006/relationships/oleObject" Target="../embeddings/oleObject40.bin"/><Relationship Id="rId8" Type="http://schemas.openxmlformats.org/officeDocument/2006/relationships/image" Target="../media/image52.emf"/><Relationship Id="rId9" Type="http://schemas.openxmlformats.org/officeDocument/2006/relationships/oleObject" Target="../embeddings/oleObject41.bin"/><Relationship Id="rId10" Type="http://schemas.openxmlformats.org/officeDocument/2006/relationships/image" Target="../media/image53.e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4" Type="http://schemas.openxmlformats.org/officeDocument/2006/relationships/image" Target="../media/image54.emf"/><Relationship Id="rId5" Type="http://schemas.openxmlformats.org/officeDocument/2006/relationships/oleObject" Target="../embeddings/oleObject43.bin"/><Relationship Id="rId6" Type="http://schemas.openxmlformats.org/officeDocument/2006/relationships/image" Target="../media/image55.emf"/><Relationship Id="rId7" Type="http://schemas.openxmlformats.org/officeDocument/2006/relationships/oleObject" Target="../embeddings/oleObject44.bin"/><Relationship Id="rId8" Type="http://schemas.openxmlformats.org/officeDocument/2006/relationships/image" Target="../media/image56.emf"/><Relationship Id="rId9" Type="http://schemas.openxmlformats.org/officeDocument/2006/relationships/oleObject" Target="../embeddings/oleObject45.bin"/><Relationship Id="rId10" Type="http://schemas.openxmlformats.org/officeDocument/2006/relationships/image" Target="../media/image57.e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4" Type="http://schemas.openxmlformats.org/officeDocument/2006/relationships/image" Target="../media/image58.emf"/><Relationship Id="rId5" Type="http://schemas.openxmlformats.org/officeDocument/2006/relationships/image" Target="../media/image59.png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4" Type="http://schemas.openxmlformats.org/officeDocument/2006/relationships/image" Target="../media/image60.emf"/><Relationship Id="rId5" Type="http://schemas.openxmlformats.org/officeDocument/2006/relationships/oleObject" Target="../embeddings/oleObject48.bin"/><Relationship Id="rId6" Type="http://schemas.openxmlformats.org/officeDocument/2006/relationships/image" Target="../media/image61.emf"/><Relationship Id="rId7" Type="http://schemas.openxmlformats.org/officeDocument/2006/relationships/oleObject" Target="../embeddings/oleObject49.bin"/><Relationship Id="rId8" Type="http://schemas.openxmlformats.org/officeDocument/2006/relationships/image" Target="../media/image62.emf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54.bin"/><Relationship Id="rId12" Type="http://schemas.openxmlformats.org/officeDocument/2006/relationships/image" Target="../media/image67.emf"/><Relationship Id="rId13" Type="http://schemas.openxmlformats.org/officeDocument/2006/relationships/oleObject" Target="../embeddings/oleObject55.bin"/><Relationship Id="rId14" Type="http://schemas.openxmlformats.org/officeDocument/2006/relationships/image" Target="../media/image68.emf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50.bin"/><Relationship Id="rId4" Type="http://schemas.openxmlformats.org/officeDocument/2006/relationships/image" Target="../media/image63.emf"/><Relationship Id="rId5" Type="http://schemas.openxmlformats.org/officeDocument/2006/relationships/oleObject" Target="../embeddings/oleObject51.bin"/><Relationship Id="rId6" Type="http://schemas.openxmlformats.org/officeDocument/2006/relationships/image" Target="../media/image64.emf"/><Relationship Id="rId7" Type="http://schemas.openxmlformats.org/officeDocument/2006/relationships/oleObject" Target="../embeddings/oleObject52.bin"/><Relationship Id="rId8" Type="http://schemas.openxmlformats.org/officeDocument/2006/relationships/image" Target="../media/image65.emf"/><Relationship Id="rId9" Type="http://schemas.openxmlformats.org/officeDocument/2006/relationships/oleObject" Target="../embeddings/oleObject53.bin"/><Relationship Id="rId10" Type="http://schemas.openxmlformats.org/officeDocument/2006/relationships/image" Target="../media/image66.e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9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0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6.bin"/><Relationship Id="rId4" Type="http://schemas.openxmlformats.org/officeDocument/2006/relationships/image" Target="../media/image71.emf"/><Relationship Id="rId5" Type="http://schemas.openxmlformats.org/officeDocument/2006/relationships/oleObject" Target="../embeddings/oleObject57.bin"/><Relationship Id="rId6" Type="http://schemas.openxmlformats.org/officeDocument/2006/relationships/image" Target="../media/image72.emf"/><Relationship Id="rId7" Type="http://schemas.openxmlformats.org/officeDocument/2006/relationships/oleObject" Target="../embeddings/oleObject58.bin"/><Relationship Id="rId8" Type="http://schemas.openxmlformats.org/officeDocument/2006/relationships/image" Target="../media/image73.emf"/><Relationship Id="rId1" Type="http://schemas.openxmlformats.org/officeDocument/2006/relationships/vmlDrawing" Target="../drawings/vmlDrawing17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7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en-US" altLang="en-US" dirty="0" smtClean="0">
                <a:ea typeface="ＭＳ Ｐゴシック" charset="-128"/>
              </a:rPr>
              <a:t>Lecture </a:t>
            </a:r>
            <a:r>
              <a:rPr lang="en-US" altLang="en-US" dirty="0">
                <a:ea typeface="ＭＳ Ｐゴシック" charset="-128"/>
              </a:rPr>
              <a:t>7 - </a:t>
            </a:r>
            <a:r>
              <a:rPr lang="en-US" dirty="0">
                <a:ea typeface="ＭＳ Ｐゴシック" charset="-128"/>
              </a:rPr>
              <a:t>Linear Regression and Multiple </a:t>
            </a:r>
            <a:r>
              <a:rPr lang="en-US" dirty="0" smtClean="0">
                <a:ea typeface="ＭＳ Ｐゴシック" charset="-128"/>
              </a:rPr>
              <a:t>Regression</a:t>
            </a:r>
            <a:endParaRPr lang="en-US" altLang="en-US" dirty="0" smtClean="0">
              <a:ea typeface="ＭＳ Ｐゴシック" charset="-128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3962400"/>
            <a:ext cx="7467600" cy="1600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HS" dirty="0">
                <a:ea typeface="ＭＳ Ｐゴシック" pitchFamily="-111" charset="-128"/>
              </a:rPr>
              <a:t>Jibo</a:t>
            </a:r>
            <a:r>
              <a:rPr lang="zh-CHS" altLang="en-US" dirty="0">
                <a:ea typeface="ＭＳ Ｐゴシック" pitchFamily="-111" charset="-128"/>
              </a:rPr>
              <a:t> </a:t>
            </a:r>
            <a:r>
              <a:rPr lang="en-US" altLang="zh-CHS" dirty="0">
                <a:ea typeface="ＭＳ Ｐゴシック" pitchFamily="-111" charset="-128"/>
              </a:rPr>
              <a:t>He</a:t>
            </a:r>
          </a:p>
          <a:p>
            <a:pPr eaLnBrk="1" hangingPunct="1">
              <a:defRPr/>
            </a:pPr>
            <a:r>
              <a:rPr lang="en-US" altLang="zh-CHS" dirty="0">
                <a:ea typeface="ＭＳ Ｐゴシック" pitchFamily="-111" charset="-128"/>
              </a:rPr>
              <a:t>Associate</a:t>
            </a:r>
            <a:r>
              <a:rPr lang="zh-CHS" altLang="en-US" dirty="0">
                <a:ea typeface="ＭＳ Ｐゴシック" pitchFamily="-111" charset="-128"/>
              </a:rPr>
              <a:t> </a:t>
            </a:r>
            <a:r>
              <a:rPr lang="en-US" altLang="zh-CHS" dirty="0">
                <a:ea typeface="ＭＳ Ｐゴシック" pitchFamily="-111" charset="-128"/>
              </a:rPr>
              <a:t>Professor</a:t>
            </a:r>
          </a:p>
          <a:p>
            <a:pPr eaLnBrk="1" hangingPunct="1">
              <a:defRPr/>
            </a:pPr>
            <a:r>
              <a:rPr lang="en-US" altLang="zh-CHS" dirty="0">
                <a:ea typeface="ＭＳ Ｐゴシック" pitchFamily="-111" charset="-128"/>
              </a:rPr>
              <a:t>Wichita</a:t>
            </a:r>
            <a:r>
              <a:rPr lang="zh-CHS" altLang="en-US" dirty="0">
                <a:ea typeface="ＭＳ Ｐゴシック" pitchFamily="-111" charset="-128"/>
              </a:rPr>
              <a:t> </a:t>
            </a:r>
            <a:r>
              <a:rPr lang="en-US" altLang="zh-CHS" dirty="0">
                <a:ea typeface="ＭＳ Ｐゴシック" pitchFamily="-111" charset="-128"/>
              </a:rPr>
              <a:t>State</a:t>
            </a:r>
            <a:r>
              <a:rPr lang="zh-CHS" altLang="en-US" dirty="0">
                <a:ea typeface="ＭＳ Ｐゴシック" pitchFamily="-111" charset="-128"/>
              </a:rPr>
              <a:t> </a:t>
            </a:r>
            <a:r>
              <a:rPr lang="en-US" altLang="zh-CHS" dirty="0">
                <a:ea typeface="ＭＳ Ｐゴシック" pitchFamily="-111" charset="-128"/>
              </a:rPr>
              <a:t>University</a:t>
            </a:r>
          </a:p>
          <a:p>
            <a:pPr eaLnBrk="1" hangingPunct="1">
              <a:defRPr/>
            </a:pPr>
            <a:r>
              <a:rPr lang="en-US" altLang="zh-CHS" dirty="0" err="1">
                <a:ea typeface="ＭＳ Ｐゴシック" pitchFamily="-111" charset="-128"/>
              </a:rPr>
              <a:t>Jibo.he@Wichita.edu</a:t>
            </a:r>
            <a:endParaRPr lang="en-US" dirty="0">
              <a:ea typeface="ＭＳ Ｐゴシック" pitchFamily="-111" charset="-128"/>
            </a:endParaRPr>
          </a:p>
          <a:p>
            <a:pPr eaLnBrk="1" hangingPunct="1">
              <a:buFont typeface="Wingdings" charset="2"/>
              <a:buNone/>
              <a:defRPr/>
            </a:pPr>
            <a:endParaRPr lang="en-US" dirty="0" smtClean="0">
              <a:ea typeface="+mn-ea"/>
              <a:cs typeface="+mn-cs"/>
            </a:endParaRPr>
          </a:p>
        </p:txBody>
      </p:sp>
      <p:sp>
        <p:nvSpPr>
          <p:cNvPr id="922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A24C0B7B-BD05-4F94-ABDA-26D3F17B26BF}" type="slidenum">
              <a:rPr lang="en-US" altLang="en-US" smtClean="0">
                <a:solidFill>
                  <a:srgbClr val="898989"/>
                </a:solidFill>
              </a:rPr>
              <a:pPr eaLnBrk="1" hangingPunct="1"/>
              <a:t>1</a:t>
            </a:fld>
            <a:endParaRPr lang="en-US" altLang="en-US" smtClean="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57200" y="1066800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charset="-128"/>
              </a:rPr>
              <a:t>Using the Method of Least </a:t>
            </a:r>
            <a:br>
              <a:rPr lang="en-US" altLang="en-US" dirty="0" smtClean="0">
                <a:ea typeface="ＭＳ Ｐゴシック" charset="-128"/>
              </a:rPr>
            </a:br>
            <a:r>
              <a:rPr lang="en-US" altLang="en-US" dirty="0" smtClean="0">
                <a:ea typeface="ＭＳ Ｐゴシック" charset="-128"/>
              </a:rPr>
              <a:t>Squares to Find the Best Fit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39624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2000" dirty="0" smtClean="0">
                <a:ea typeface="ＭＳ Ｐゴシック" charset="-128"/>
              </a:rPr>
              <a:t>Method of least squares – statistical procedure used to compute the slope (</a:t>
            </a:r>
            <a:r>
              <a:rPr lang="en-US" altLang="en-US" sz="2000" i="1" dirty="0" smtClean="0">
                <a:ea typeface="ＭＳ Ｐゴシック" charset="-128"/>
              </a:rPr>
              <a:t>b</a:t>
            </a:r>
            <a:r>
              <a:rPr lang="en-US" altLang="en-US" sz="2000" dirty="0" smtClean="0">
                <a:ea typeface="ＭＳ Ｐゴシック" charset="-128"/>
              </a:rPr>
              <a:t>) and </a:t>
            </a:r>
            <a:r>
              <a:rPr lang="en-US" altLang="en-US" sz="2000" i="1" dirty="0" smtClean="0">
                <a:ea typeface="ＭＳ Ｐゴシック" charset="-128"/>
              </a:rPr>
              <a:t>y</a:t>
            </a:r>
            <a:r>
              <a:rPr lang="en-US" altLang="en-US" sz="2000" dirty="0" smtClean="0">
                <a:ea typeface="ＭＳ Ｐゴシック" charset="-128"/>
              </a:rPr>
              <a:t>-intercept (</a:t>
            </a:r>
            <a:r>
              <a:rPr lang="en-US" altLang="en-US" sz="2000" i="1" dirty="0" smtClean="0">
                <a:ea typeface="ＭＳ Ｐゴシック" charset="-128"/>
              </a:rPr>
              <a:t>a</a:t>
            </a:r>
            <a:r>
              <a:rPr lang="en-US" altLang="en-US" sz="2000" dirty="0" smtClean="0">
                <a:ea typeface="ＭＳ Ｐゴシック" charset="-128"/>
              </a:rPr>
              <a:t>) of the best fitting straight line to  a set of data points</a:t>
            </a:r>
          </a:p>
          <a:p>
            <a:pPr marL="0" indent="0" eaLnBrk="1" hangingPunct="1">
              <a:buNone/>
            </a:pPr>
            <a:endParaRPr lang="en-US" altLang="en-US" sz="2000" dirty="0" smtClean="0">
              <a:ea typeface="ＭＳ Ｐゴシック" charset="-128"/>
            </a:endParaRPr>
          </a:p>
          <a:p>
            <a:pPr marL="0" indent="0" eaLnBrk="1" hangingPunct="1">
              <a:buNone/>
            </a:pPr>
            <a:r>
              <a:rPr lang="en-US" altLang="en-US" sz="2000" dirty="0" smtClean="0">
                <a:ea typeface="ＭＳ Ｐゴシック" charset="-128"/>
              </a:rPr>
              <a:t>To use the method of least squares, complete three steps:</a:t>
            </a:r>
          </a:p>
          <a:p>
            <a:pPr lvl="1" eaLnBrk="1" hangingPunct="1"/>
            <a:r>
              <a:rPr lang="en-US" altLang="en-US" dirty="0" smtClean="0"/>
              <a:t>Step 1: Compute the preliminary calculations</a:t>
            </a:r>
          </a:p>
          <a:p>
            <a:pPr lvl="1" eaLnBrk="1" hangingPunct="1"/>
            <a:r>
              <a:rPr lang="en-US" altLang="en-US" dirty="0" smtClean="0"/>
              <a:t>Step 2: Calculate the slope (</a:t>
            </a:r>
            <a:r>
              <a:rPr lang="en-US" altLang="en-US" i="1" dirty="0" smtClean="0"/>
              <a:t>b</a:t>
            </a:r>
            <a:r>
              <a:rPr lang="en-US" altLang="en-US" dirty="0" smtClean="0"/>
              <a:t>)</a:t>
            </a:r>
          </a:p>
          <a:p>
            <a:pPr lvl="1" eaLnBrk="1" hangingPunct="1"/>
            <a:r>
              <a:rPr lang="en-US" altLang="en-US" dirty="0" smtClean="0"/>
              <a:t>Step 3: Calculate the </a:t>
            </a:r>
            <a:r>
              <a:rPr lang="en-US" altLang="en-US" i="1" dirty="0" smtClean="0"/>
              <a:t>y</a:t>
            </a:r>
            <a:r>
              <a:rPr lang="en-US" altLang="en-US" dirty="0" smtClean="0"/>
              <a:t>-intercept (</a:t>
            </a:r>
            <a:r>
              <a:rPr lang="en-US" altLang="en-US" i="1" dirty="0" smtClean="0"/>
              <a:t>a</a:t>
            </a:r>
            <a:r>
              <a:rPr lang="en-US" altLang="en-US" dirty="0" smtClean="0"/>
              <a:t>)</a:t>
            </a:r>
          </a:p>
        </p:txBody>
      </p:sp>
      <p:sp>
        <p:nvSpPr>
          <p:cNvPr id="1843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5828983F-DCC2-4154-B160-27C722325B2E}" type="slidenum">
              <a:rPr lang="en-US" altLang="en-US" smtClean="0">
                <a:solidFill>
                  <a:srgbClr val="898989"/>
                </a:solidFill>
              </a:rPr>
              <a:pPr eaLnBrk="1" hangingPunct="1"/>
              <a:t>10</a:t>
            </a:fld>
            <a:endParaRPr lang="en-US" altLang="en-US" smtClean="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 smtClean="0">
                <a:ea typeface="ＭＳ Ｐゴシック" charset="-128"/>
              </a:rPr>
              <a:t>Example 16.3: Using the Method of </a:t>
            </a:r>
            <a:br>
              <a:rPr lang="en-US" altLang="en-US" sz="2800" dirty="0" smtClean="0">
                <a:ea typeface="ＭＳ Ｐゴシック" charset="-128"/>
              </a:rPr>
            </a:br>
            <a:r>
              <a:rPr lang="en-US" altLang="en-US" sz="2800" dirty="0" smtClean="0">
                <a:ea typeface="ＭＳ Ｐゴシック" charset="-128"/>
              </a:rPr>
              <a:t>Least Squares to Find the Best Fit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3276600" cy="23622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1600" dirty="0" smtClean="0">
                <a:ea typeface="ＭＳ Ｐゴシック" charset="-128"/>
              </a:rPr>
              <a:t>A psychologist wants to predict the effectiveness of a behavioral therapy (measured as the number of symptoms patients express), given the number of sessions a patient attends. </a:t>
            </a:r>
          </a:p>
          <a:p>
            <a:pPr marL="0" indent="0" eaLnBrk="1" hangingPunct="1">
              <a:buNone/>
            </a:pPr>
            <a:endParaRPr lang="en-US" altLang="en-US" sz="1600" dirty="0" smtClean="0">
              <a:ea typeface="ＭＳ Ｐゴシック" charset="-128"/>
            </a:endParaRPr>
          </a:p>
          <a:p>
            <a:pPr marL="0" indent="0" eaLnBrk="1" hangingPunct="1">
              <a:buNone/>
            </a:pPr>
            <a:r>
              <a:rPr lang="en-US" altLang="en-US" sz="1600" dirty="0" smtClean="0">
                <a:ea typeface="ＭＳ Ｐゴシック" charset="-128"/>
              </a:rPr>
              <a:t>She selects a sample of eight patients who expressed the same number of symptoms at the start of treatment. She then records the number of sessions attended (</a:t>
            </a:r>
            <a:r>
              <a:rPr lang="en-US" altLang="en-US" sz="1600" i="1" dirty="0" smtClean="0">
                <a:ea typeface="ＭＳ Ｐゴシック" charset="-128"/>
              </a:rPr>
              <a:t>X</a:t>
            </a:r>
            <a:r>
              <a:rPr lang="en-US" altLang="en-US" sz="1600" dirty="0" smtClean="0">
                <a:ea typeface="ＭＳ Ｐゴシック" charset="-128"/>
              </a:rPr>
              <a:t>) and the number of symptoms expressed (</a:t>
            </a:r>
            <a:r>
              <a:rPr lang="en-US" altLang="en-US" sz="1600" i="1" dirty="0" smtClean="0">
                <a:ea typeface="ＭＳ Ｐゴシック" charset="-128"/>
              </a:rPr>
              <a:t>Y</a:t>
            </a:r>
            <a:r>
              <a:rPr lang="en-US" altLang="en-US" sz="1600" dirty="0" smtClean="0">
                <a:ea typeface="ＭＳ Ｐゴシック" charset="-128"/>
              </a:rPr>
              <a:t>) by each patient. Figure 16.5 shows the data for this study</a:t>
            </a:r>
          </a:p>
        </p:txBody>
      </p:sp>
      <p:sp>
        <p:nvSpPr>
          <p:cNvPr id="1946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8D98F497-1700-4A5F-8B9F-BEED2CADD557}" type="slidenum">
              <a:rPr lang="en-US" altLang="en-US" smtClean="0">
                <a:solidFill>
                  <a:srgbClr val="898989"/>
                </a:solidFill>
              </a:rPr>
              <a:pPr eaLnBrk="1" hangingPunct="1"/>
              <a:t>11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3900" y="2057400"/>
            <a:ext cx="5341511" cy="2961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en-US" sz="2800" smtClean="0">
                <a:ea typeface="ＭＳ Ｐゴシック" charset="-128"/>
              </a:rPr>
              <a:t>Example 16.3: Compute Preliminary Calculations</a:t>
            </a:r>
          </a:p>
        </p:txBody>
      </p:sp>
      <p:sp>
        <p:nvSpPr>
          <p:cNvPr id="2048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4B6638BC-4247-4F2A-82CE-63FD5500F2BA}" type="slidenum">
              <a:rPr lang="en-US" altLang="en-US" smtClean="0">
                <a:solidFill>
                  <a:srgbClr val="898989"/>
                </a:solidFill>
              </a:rPr>
              <a:pPr eaLnBrk="1" hangingPunct="1"/>
              <a:t>12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7200" y="2133600"/>
            <a:ext cx="28194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sz="2800" dirty="0">
                <a:latin typeface="+mn-lt"/>
                <a:ea typeface="+mn-ea"/>
              </a:rPr>
              <a:t>Step 1: Compute preliminary calculations. </a:t>
            </a: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371600"/>
            <a:ext cx="4741211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smtClean="0">
                <a:ea typeface="ＭＳ Ｐゴシック" charset="-128"/>
              </a:rPr>
              <a:t>Example 16.3: Compute Preliminary Calculations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 smtClean="0">
                <a:ea typeface="ＭＳ Ｐゴシック" charset="-128"/>
              </a:rPr>
              <a:t>Step 1: Compute preliminary calculations (cont.)</a:t>
            </a:r>
          </a:p>
          <a:p>
            <a:pPr marL="914400" lvl="1" indent="-457200">
              <a:buFont typeface="Arial" charset="0"/>
              <a:buAutoNum type="arabicPeriod"/>
            </a:pPr>
            <a:r>
              <a:rPr lang="en-US" altLang="en-US" dirty="0" smtClean="0"/>
              <a:t>Compute the average </a:t>
            </a:r>
            <a:r>
              <a:rPr lang="en-US" altLang="en-US" i="1" dirty="0" smtClean="0"/>
              <a:t>X</a:t>
            </a:r>
            <a:r>
              <a:rPr lang="en-US" altLang="en-US" dirty="0" smtClean="0"/>
              <a:t> and </a:t>
            </a:r>
            <a:r>
              <a:rPr lang="en-US" altLang="en-US" i="1" dirty="0" smtClean="0"/>
              <a:t>Y</a:t>
            </a:r>
            <a:r>
              <a:rPr lang="en-US" altLang="en-US" dirty="0" smtClean="0"/>
              <a:t> score (Table 16.2, bottom rows of columns </a:t>
            </a:r>
            <a:r>
              <a:rPr lang="ja-JP" altLang="en-US" dirty="0" smtClean="0"/>
              <a:t>“</a:t>
            </a:r>
            <a:r>
              <a:rPr lang="en-US" altLang="ja-JP" i="1" dirty="0" smtClean="0"/>
              <a:t>X</a:t>
            </a:r>
            <a:r>
              <a:rPr lang="ja-JP" altLang="en-US" dirty="0" smtClean="0"/>
              <a:t>”</a:t>
            </a:r>
            <a:r>
              <a:rPr lang="en-US" altLang="ja-JP" dirty="0" smtClean="0"/>
              <a:t> and </a:t>
            </a:r>
            <a:r>
              <a:rPr lang="ja-JP" altLang="en-US" i="1" dirty="0" smtClean="0"/>
              <a:t>“</a:t>
            </a:r>
            <a:r>
              <a:rPr lang="en-US" altLang="ja-JP" i="1" dirty="0" smtClean="0"/>
              <a:t>Y</a:t>
            </a:r>
            <a:r>
              <a:rPr lang="ja-JP" altLang="en-US" dirty="0" smtClean="0"/>
              <a:t>”</a:t>
            </a:r>
            <a:r>
              <a:rPr lang="en-US" altLang="ja-JP" dirty="0" smtClean="0"/>
              <a:t>)</a:t>
            </a:r>
          </a:p>
          <a:p>
            <a:pPr marL="1314450" lvl="2" indent="-457200"/>
            <a:r>
              <a:rPr lang="en-US" altLang="en-US" dirty="0"/>
              <a:t> </a:t>
            </a:r>
            <a:endParaRPr lang="en-US" altLang="en-US" dirty="0" smtClean="0"/>
          </a:p>
          <a:p>
            <a:pPr marL="914400" lvl="1" indent="-457200">
              <a:buFont typeface="Arial" charset="0"/>
              <a:buAutoNum type="arabicPeriod"/>
            </a:pPr>
            <a:r>
              <a:rPr lang="en-US" altLang="en-US" dirty="0" smtClean="0"/>
              <a:t>Subtract each score from its respective mean (Table 16.2, third and fourth columns)</a:t>
            </a:r>
          </a:p>
          <a:p>
            <a:pPr marL="914400" lvl="1" indent="-457200">
              <a:buFont typeface="Arial" charset="0"/>
              <a:buAutoNum type="arabicPeriod"/>
            </a:pPr>
            <a:r>
              <a:rPr lang="en-US" altLang="en-US" dirty="0" smtClean="0"/>
              <a:t>Multiply and sum the deviation scores for </a:t>
            </a:r>
            <a:r>
              <a:rPr lang="en-US" altLang="en-US" i="1" dirty="0" smtClean="0"/>
              <a:t>X</a:t>
            </a:r>
            <a:r>
              <a:rPr lang="en-US" altLang="en-US" dirty="0" smtClean="0"/>
              <a:t> and </a:t>
            </a:r>
            <a:r>
              <a:rPr lang="en-US" altLang="en-US" i="1" dirty="0" smtClean="0"/>
              <a:t>Y</a:t>
            </a:r>
            <a:r>
              <a:rPr lang="en-US" altLang="en-US" dirty="0" smtClean="0"/>
              <a:t> (Table 16.2, multiply across rows of third and fourth columns)</a:t>
            </a:r>
          </a:p>
          <a:p>
            <a:pPr marL="1314450" lvl="2" indent="-457200"/>
            <a:r>
              <a:rPr lang="en-US" altLang="en-US" dirty="0"/>
              <a:t> </a:t>
            </a:r>
            <a:r>
              <a:rPr lang="en-US" altLang="en-US" dirty="0" smtClean="0"/>
              <a:t>                     (bottom row of fifth column)</a:t>
            </a:r>
          </a:p>
          <a:p>
            <a:pPr marL="914400" lvl="1" indent="-457200">
              <a:buFont typeface="Arial" charset="0"/>
              <a:buAutoNum type="arabicPeriod"/>
            </a:pPr>
            <a:r>
              <a:rPr lang="en-US" altLang="en-US" dirty="0" smtClean="0"/>
              <a:t>Multiply and sum the deviation scores for </a:t>
            </a:r>
            <a:r>
              <a:rPr lang="en-US" altLang="en-US" i="1" dirty="0" smtClean="0"/>
              <a:t>X</a:t>
            </a:r>
            <a:r>
              <a:rPr lang="en-US" altLang="en-US" dirty="0" smtClean="0"/>
              <a:t> (bottom of sixth column)</a:t>
            </a:r>
          </a:p>
          <a:p>
            <a:pPr marL="1314450" lvl="2" indent="-457200"/>
            <a:r>
              <a:rPr lang="en-US" altLang="en-US" dirty="0"/>
              <a:t> </a:t>
            </a:r>
            <a:endParaRPr lang="en-US" altLang="en-US" dirty="0" smtClean="0"/>
          </a:p>
          <a:p>
            <a:endParaRPr lang="en-US" altLang="en-US" dirty="0" smtClean="0">
              <a:ea typeface="ＭＳ Ｐゴシック" charset="-128"/>
            </a:endParaRPr>
          </a:p>
        </p:txBody>
      </p:sp>
      <p:sp>
        <p:nvSpPr>
          <p:cNvPr id="21509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C84C7E66-7893-4132-B633-55435C150549}" type="slidenum">
              <a:rPr lang="en-US" altLang="en-US" smtClean="0">
                <a:solidFill>
                  <a:srgbClr val="898989"/>
                </a:solidFill>
              </a:rPr>
              <a:pPr eaLnBrk="1" hangingPunct="1"/>
              <a:t>13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2608427"/>
              </p:ext>
            </p:extLst>
          </p:nvPr>
        </p:nvGraphicFramePr>
        <p:xfrm>
          <a:off x="1676400" y="2971799"/>
          <a:ext cx="1752600" cy="3274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9" name="Equation" r:id="rId3" imgW="1155700" imgH="215900" progId="Equation.DSMT4">
                  <p:embed/>
                </p:oleObj>
              </mc:Choice>
              <mc:Fallback>
                <p:oleObj name="Equation" r:id="rId3" imgW="1155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76400" y="2971799"/>
                        <a:ext cx="1752600" cy="3274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7900262"/>
              </p:ext>
            </p:extLst>
          </p:nvPr>
        </p:nvGraphicFramePr>
        <p:xfrm>
          <a:off x="1600200" y="4572000"/>
          <a:ext cx="1470212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40" name="Equation" r:id="rId5" imgW="1041400" imgH="215900" progId="Equation.DSMT4">
                  <p:embed/>
                </p:oleObj>
              </mc:Choice>
              <mc:Fallback>
                <p:oleObj name="Equation" r:id="rId5" imgW="10414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00200" y="4572000"/>
                        <a:ext cx="1470212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9866827"/>
              </p:ext>
            </p:extLst>
          </p:nvPr>
        </p:nvGraphicFramePr>
        <p:xfrm>
          <a:off x="1676400" y="5638800"/>
          <a:ext cx="1066800" cy="348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41" name="Equation" r:id="rId7" imgW="660400" imgH="215900" progId="Equation.DSMT4">
                  <p:embed/>
                </p:oleObj>
              </mc:Choice>
              <mc:Fallback>
                <p:oleObj name="Equation" r:id="rId7" imgW="6604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676400" y="5638800"/>
                        <a:ext cx="1066800" cy="3487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>
                <a:ea typeface="ＭＳ Ｐゴシック" charset="-128"/>
              </a:rPr>
              <a:t>Example 16.3: Calculate the Slope (</a:t>
            </a:r>
            <a:r>
              <a:rPr lang="en-US" altLang="en-US" sz="2800" i="1" smtClean="0">
                <a:ea typeface="ＭＳ Ｐゴシック" charset="-128"/>
              </a:rPr>
              <a:t>b</a:t>
            </a:r>
            <a:r>
              <a:rPr lang="en-US" altLang="en-US" sz="2800" smtClean="0">
                <a:ea typeface="ＭＳ Ｐゴシック" charset="-128"/>
              </a:rPr>
              <a:t>)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charset="-128"/>
              </a:rPr>
              <a:t>Step 2: Calculate the Slope (</a:t>
            </a:r>
            <a:r>
              <a:rPr lang="en-US" altLang="en-US" i="1" dirty="0" smtClean="0">
                <a:ea typeface="ＭＳ Ｐゴシック" charset="-128"/>
              </a:rPr>
              <a:t>b</a:t>
            </a:r>
            <a:r>
              <a:rPr lang="en-US" altLang="en-US" dirty="0" smtClean="0">
                <a:ea typeface="ＭＳ Ｐゴシック" charset="-128"/>
              </a:rPr>
              <a:t>)</a:t>
            </a:r>
          </a:p>
          <a:p>
            <a:pPr lvl="1" eaLnBrk="1" hangingPunct="1"/>
            <a:r>
              <a:rPr lang="en-US" altLang="en-US" sz="2400" dirty="0" smtClean="0"/>
              <a:t>The formula for computing slope (</a:t>
            </a:r>
            <a:r>
              <a:rPr lang="en-US" altLang="en-US" sz="2400" i="1" dirty="0" smtClean="0"/>
              <a:t>b</a:t>
            </a:r>
            <a:r>
              <a:rPr lang="en-US" altLang="en-US" sz="2400" dirty="0" smtClean="0"/>
              <a:t>) is:</a:t>
            </a:r>
          </a:p>
          <a:p>
            <a:pPr lvl="2" eaLnBrk="1" hangingPunct="1"/>
            <a:r>
              <a:rPr lang="en-US" altLang="en-US" sz="2400" dirty="0" smtClean="0"/>
              <a:t>                         =           or </a:t>
            </a:r>
          </a:p>
          <a:p>
            <a:pPr lvl="2" eaLnBrk="1" hangingPunct="1"/>
            <a:endParaRPr lang="en-US" altLang="en-US" sz="2400" dirty="0" smtClean="0"/>
          </a:p>
          <a:p>
            <a:pPr lvl="1" eaLnBrk="1" hangingPunct="1">
              <a:spcBef>
                <a:spcPts val="1225"/>
              </a:spcBef>
            </a:pPr>
            <a:r>
              <a:rPr lang="en-US" altLang="en-US" sz="2400" dirty="0" smtClean="0"/>
              <a:t>We already computed                   and             	            </a:t>
            </a:r>
          </a:p>
          <a:p>
            <a:pPr lvl="1" eaLnBrk="1" hangingPunct="1">
              <a:spcBef>
                <a:spcPts val="1225"/>
              </a:spcBef>
            </a:pPr>
            <a:r>
              <a:rPr lang="en-US" altLang="en-US" sz="2400" dirty="0" smtClean="0"/>
              <a:t>              </a:t>
            </a:r>
          </a:p>
        </p:txBody>
      </p:sp>
      <p:sp>
        <p:nvSpPr>
          <p:cNvPr id="22533" name="Slide Number Placeholder 1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58259497-7132-43B9-AE8F-8B3536888314}" type="slidenum">
              <a:rPr lang="en-US" altLang="en-US" smtClean="0">
                <a:solidFill>
                  <a:srgbClr val="898989"/>
                </a:solidFill>
              </a:rPr>
              <a:pPr eaLnBrk="1" hangingPunct="1"/>
              <a:t>14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sp>
        <p:nvSpPr>
          <p:cNvPr id="22534" name="Freeform 17"/>
          <p:cNvSpPr>
            <a:spLocks noEditPoints="1"/>
          </p:cNvSpPr>
          <p:nvPr/>
        </p:nvSpPr>
        <p:spPr bwMode="auto">
          <a:xfrm>
            <a:off x="1752600" y="2895600"/>
            <a:ext cx="111125" cy="179388"/>
          </a:xfrm>
          <a:custGeom>
            <a:avLst/>
            <a:gdLst>
              <a:gd name="T0" fmla="*/ 2147483647 w 73"/>
              <a:gd name="T1" fmla="*/ 2147483647 h 118"/>
              <a:gd name="T2" fmla="*/ 2147483647 w 73"/>
              <a:gd name="T3" fmla="*/ 2147483647 h 118"/>
              <a:gd name="T4" fmla="*/ 0 w 73"/>
              <a:gd name="T5" fmla="*/ 2147483647 h 118"/>
              <a:gd name="T6" fmla="*/ 2147483647 w 73"/>
              <a:gd name="T7" fmla="*/ 2147483647 h 118"/>
              <a:gd name="T8" fmla="*/ 2147483647 w 73"/>
              <a:gd name="T9" fmla="*/ 2147483647 h 118"/>
              <a:gd name="T10" fmla="*/ 2147483647 w 73"/>
              <a:gd name="T11" fmla="*/ 2147483647 h 118"/>
              <a:gd name="T12" fmla="*/ 2147483647 w 73"/>
              <a:gd name="T13" fmla="*/ 2147483647 h 118"/>
              <a:gd name="T14" fmla="*/ 2147483647 w 73"/>
              <a:gd name="T15" fmla="*/ 2147483647 h 118"/>
              <a:gd name="T16" fmla="*/ 2147483647 w 73"/>
              <a:gd name="T17" fmla="*/ 2147483647 h 118"/>
              <a:gd name="T18" fmla="*/ 2147483647 w 73"/>
              <a:gd name="T19" fmla="*/ 2147483647 h 118"/>
              <a:gd name="T20" fmla="*/ 2147483647 w 73"/>
              <a:gd name="T21" fmla="*/ 2147483647 h 118"/>
              <a:gd name="T22" fmla="*/ 2147483647 w 73"/>
              <a:gd name="T23" fmla="*/ 0 h 118"/>
              <a:gd name="T24" fmla="*/ 2147483647 w 73"/>
              <a:gd name="T25" fmla="*/ 0 h 118"/>
              <a:gd name="T26" fmla="*/ 2147483647 w 73"/>
              <a:gd name="T27" fmla="*/ 2147483647 h 118"/>
              <a:gd name="T28" fmla="*/ 2147483647 w 73"/>
              <a:gd name="T29" fmla="*/ 2147483647 h 118"/>
              <a:gd name="T30" fmla="*/ 2147483647 w 73"/>
              <a:gd name="T31" fmla="*/ 2147483647 h 118"/>
              <a:gd name="T32" fmla="*/ 2147483647 w 73"/>
              <a:gd name="T33" fmla="*/ 2147483647 h 118"/>
              <a:gd name="T34" fmla="*/ 2147483647 w 73"/>
              <a:gd name="T35" fmla="*/ 2147483647 h 118"/>
              <a:gd name="T36" fmla="*/ 2147483647 w 73"/>
              <a:gd name="T37" fmla="*/ 2147483647 h 118"/>
              <a:gd name="T38" fmla="*/ 2147483647 w 73"/>
              <a:gd name="T39" fmla="*/ 2147483647 h 118"/>
              <a:gd name="T40" fmla="*/ 2147483647 w 73"/>
              <a:gd name="T41" fmla="*/ 2147483647 h 118"/>
              <a:gd name="T42" fmla="*/ 2147483647 w 73"/>
              <a:gd name="T43" fmla="*/ 2147483647 h 118"/>
              <a:gd name="T44" fmla="*/ 2147483647 w 73"/>
              <a:gd name="T45" fmla="*/ 2147483647 h 118"/>
              <a:gd name="T46" fmla="*/ 2147483647 w 73"/>
              <a:gd name="T47" fmla="*/ 2147483647 h 118"/>
              <a:gd name="T48" fmla="*/ 2147483647 w 73"/>
              <a:gd name="T49" fmla="*/ 2147483647 h 118"/>
              <a:gd name="T50" fmla="*/ 2147483647 w 73"/>
              <a:gd name="T51" fmla="*/ 2147483647 h 118"/>
              <a:gd name="T52" fmla="*/ 2147483647 w 73"/>
              <a:gd name="T53" fmla="*/ 2147483647 h 118"/>
              <a:gd name="T54" fmla="*/ 2147483647 w 73"/>
              <a:gd name="T55" fmla="*/ 2147483647 h 118"/>
              <a:gd name="T56" fmla="*/ 2147483647 w 73"/>
              <a:gd name="T57" fmla="*/ 2147483647 h 118"/>
              <a:gd name="T58" fmla="*/ 2147483647 w 73"/>
              <a:gd name="T59" fmla="*/ 2147483647 h 118"/>
              <a:gd name="T60" fmla="*/ 2147483647 w 73"/>
              <a:gd name="T61" fmla="*/ 2147483647 h 118"/>
              <a:gd name="T62" fmla="*/ 2147483647 w 73"/>
              <a:gd name="T63" fmla="*/ 2147483647 h 118"/>
              <a:gd name="T64" fmla="*/ 2147483647 w 73"/>
              <a:gd name="T65" fmla="*/ 2147483647 h 118"/>
              <a:gd name="T66" fmla="*/ 2147483647 w 73"/>
              <a:gd name="T67" fmla="*/ 2147483647 h 118"/>
              <a:gd name="T68" fmla="*/ 2147483647 w 73"/>
              <a:gd name="T69" fmla="*/ 2147483647 h 118"/>
              <a:gd name="T70" fmla="*/ 2147483647 w 73"/>
              <a:gd name="T71" fmla="*/ 2147483647 h 118"/>
              <a:gd name="T72" fmla="*/ 2147483647 w 73"/>
              <a:gd name="T73" fmla="*/ 2147483647 h 118"/>
              <a:gd name="T74" fmla="*/ 2147483647 w 73"/>
              <a:gd name="T75" fmla="*/ 2147483647 h 118"/>
              <a:gd name="T76" fmla="*/ 2147483647 w 73"/>
              <a:gd name="T77" fmla="*/ 2147483647 h 118"/>
              <a:gd name="T78" fmla="*/ 2147483647 w 73"/>
              <a:gd name="T79" fmla="*/ 2147483647 h 118"/>
              <a:gd name="T80" fmla="*/ 2147483647 w 73"/>
              <a:gd name="T81" fmla="*/ 2147483647 h 118"/>
              <a:gd name="T82" fmla="*/ 2147483647 w 73"/>
              <a:gd name="T83" fmla="*/ 2147483647 h 118"/>
              <a:gd name="T84" fmla="*/ 2147483647 w 73"/>
              <a:gd name="T85" fmla="*/ 2147483647 h 118"/>
              <a:gd name="T86" fmla="*/ 2147483647 w 73"/>
              <a:gd name="T87" fmla="*/ 2147483647 h 118"/>
              <a:gd name="T88" fmla="*/ 2147483647 w 73"/>
              <a:gd name="T89" fmla="*/ 2147483647 h 118"/>
              <a:gd name="T90" fmla="*/ 2147483647 w 73"/>
              <a:gd name="T91" fmla="*/ 2147483647 h 118"/>
              <a:gd name="T92" fmla="*/ 2147483647 w 73"/>
              <a:gd name="T93" fmla="*/ 2147483647 h 118"/>
              <a:gd name="T94" fmla="*/ 2147483647 w 73"/>
              <a:gd name="T95" fmla="*/ 2147483647 h 118"/>
              <a:gd name="T96" fmla="*/ 2147483647 w 73"/>
              <a:gd name="T97" fmla="*/ 2147483647 h 118"/>
              <a:gd name="T98" fmla="*/ 2147483647 w 73"/>
              <a:gd name="T99" fmla="*/ 2147483647 h 118"/>
              <a:gd name="T100" fmla="*/ 2147483647 w 73"/>
              <a:gd name="T101" fmla="*/ 2147483647 h 118"/>
              <a:gd name="T102" fmla="*/ 2147483647 w 73"/>
              <a:gd name="T103" fmla="*/ 2147483647 h 118"/>
              <a:gd name="T104" fmla="*/ 2147483647 w 73"/>
              <a:gd name="T105" fmla="*/ 2147483647 h 118"/>
              <a:gd name="T106" fmla="*/ 2147483647 w 73"/>
              <a:gd name="T107" fmla="*/ 2147483647 h 118"/>
              <a:gd name="T108" fmla="*/ 2147483647 w 73"/>
              <a:gd name="T109" fmla="*/ 2147483647 h 118"/>
              <a:gd name="T110" fmla="*/ 2147483647 w 73"/>
              <a:gd name="T111" fmla="*/ 2147483647 h 118"/>
              <a:gd name="T112" fmla="*/ 2147483647 w 73"/>
              <a:gd name="T113" fmla="*/ 2147483647 h 118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w 73"/>
              <a:gd name="T172" fmla="*/ 0 h 118"/>
              <a:gd name="T173" fmla="*/ 73 w 73"/>
              <a:gd name="T174" fmla="*/ 118 h 118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T171" t="T172" r="T173" b="T174"/>
            <a:pathLst>
              <a:path w="73" h="118">
                <a:moveTo>
                  <a:pt x="12" y="113"/>
                </a:moveTo>
                <a:lnTo>
                  <a:pt x="5" y="118"/>
                </a:lnTo>
                <a:lnTo>
                  <a:pt x="0" y="117"/>
                </a:lnTo>
                <a:lnTo>
                  <a:pt x="21" y="23"/>
                </a:lnTo>
                <a:lnTo>
                  <a:pt x="22" y="16"/>
                </a:lnTo>
                <a:lnTo>
                  <a:pt x="23" y="11"/>
                </a:lnTo>
                <a:lnTo>
                  <a:pt x="22" y="9"/>
                </a:lnTo>
                <a:lnTo>
                  <a:pt x="20" y="7"/>
                </a:lnTo>
                <a:lnTo>
                  <a:pt x="18" y="6"/>
                </a:lnTo>
                <a:lnTo>
                  <a:pt x="13" y="5"/>
                </a:lnTo>
                <a:lnTo>
                  <a:pt x="14" y="1"/>
                </a:lnTo>
                <a:lnTo>
                  <a:pt x="35" y="0"/>
                </a:lnTo>
                <a:lnTo>
                  <a:pt x="39" y="0"/>
                </a:lnTo>
                <a:lnTo>
                  <a:pt x="25" y="58"/>
                </a:lnTo>
                <a:lnTo>
                  <a:pt x="26" y="59"/>
                </a:lnTo>
                <a:lnTo>
                  <a:pt x="34" y="49"/>
                </a:lnTo>
                <a:lnTo>
                  <a:pt x="41" y="43"/>
                </a:lnTo>
                <a:lnTo>
                  <a:pt x="48" y="39"/>
                </a:lnTo>
                <a:lnTo>
                  <a:pt x="55" y="38"/>
                </a:lnTo>
                <a:lnTo>
                  <a:pt x="63" y="40"/>
                </a:lnTo>
                <a:lnTo>
                  <a:pt x="69" y="45"/>
                </a:lnTo>
                <a:lnTo>
                  <a:pt x="72" y="53"/>
                </a:lnTo>
                <a:lnTo>
                  <a:pt x="73" y="64"/>
                </a:lnTo>
                <a:lnTo>
                  <a:pt x="72" y="77"/>
                </a:lnTo>
                <a:lnTo>
                  <a:pt x="68" y="90"/>
                </a:lnTo>
                <a:lnTo>
                  <a:pt x="62" y="102"/>
                </a:lnTo>
                <a:lnTo>
                  <a:pt x="53" y="111"/>
                </a:lnTo>
                <a:lnTo>
                  <a:pt x="43" y="116"/>
                </a:lnTo>
                <a:lnTo>
                  <a:pt x="31" y="118"/>
                </a:lnTo>
                <a:lnTo>
                  <a:pt x="21" y="117"/>
                </a:lnTo>
                <a:lnTo>
                  <a:pt x="12" y="113"/>
                </a:lnTo>
                <a:close/>
                <a:moveTo>
                  <a:pt x="19" y="89"/>
                </a:moveTo>
                <a:lnTo>
                  <a:pt x="18" y="100"/>
                </a:lnTo>
                <a:lnTo>
                  <a:pt x="19" y="106"/>
                </a:lnTo>
                <a:lnTo>
                  <a:pt x="21" y="109"/>
                </a:lnTo>
                <a:lnTo>
                  <a:pt x="25" y="111"/>
                </a:lnTo>
                <a:lnTo>
                  <a:pt x="30" y="112"/>
                </a:lnTo>
                <a:lnTo>
                  <a:pt x="37" y="111"/>
                </a:lnTo>
                <a:lnTo>
                  <a:pt x="43" y="107"/>
                </a:lnTo>
                <a:lnTo>
                  <a:pt x="49" y="101"/>
                </a:lnTo>
                <a:lnTo>
                  <a:pt x="51" y="96"/>
                </a:lnTo>
                <a:lnTo>
                  <a:pt x="54" y="91"/>
                </a:lnTo>
                <a:lnTo>
                  <a:pt x="58" y="78"/>
                </a:lnTo>
                <a:lnTo>
                  <a:pt x="59" y="65"/>
                </a:lnTo>
                <a:lnTo>
                  <a:pt x="58" y="58"/>
                </a:lnTo>
                <a:lnTo>
                  <a:pt x="57" y="52"/>
                </a:lnTo>
                <a:lnTo>
                  <a:pt x="53" y="49"/>
                </a:lnTo>
                <a:lnTo>
                  <a:pt x="49" y="48"/>
                </a:lnTo>
                <a:lnTo>
                  <a:pt x="45" y="49"/>
                </a:lnTo>
                <a:lnTo>
                  <a:pt x="41" y="51"/>
                </a:lnTo>
                <a:lnTo>
                  <a:pt x="37" y="54"/>
                </a:lnTo>
                <a:lnTo>
                  <a:pt x="33" y="59"/>
                </a:lnTo>
                <a:lnTo>
                  <a:pt x="25" y="70"/>
                </a:lnTo>
                <a:lnTo>
                  <a:pt x="22" y="77"/>
                </a:lnTo>
                <a:lnTo>
                  <a:pt x="20" y="86"/>
                </a:lnTo>
                <a:lnTo>
                  <a:pt x="19" y="89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5" name="Freeform 18"/>
          <p:cNvSpPr>
            <a:spLocks noEditPoints="1"/>
          </p:cNvSpPr>
          <p:nvPr/>
        </p:nvSpPr>
        <p:spPr bwMode="auto">
          <a:xfrm>
            <a:off x="1971675" y="2965450"/>
            <a:ext cx="153988" cy="69850"/>
          </a:xfrm>
          <a:custGeom>
            <a:avLst/>
            <a:gdLst>
              <a:gd name="T0" fmla="*/ 0 w 101"/>
              <a:gd name="T1" fmla="*/ 2147483647 h 46"/>
              <a:gd name="T2" fmla="*/ 0 w 101"/>
              <a:gd name="T3" fmla="*/ 0 h 46"/>
              <a:gd name="T4" fmla="*/ 2147483647 w 101"/>
              <a:gd name="T5" fmla="*/ 0 h 46"/>
              <a:gd name="T6" fmla="*/ 2147483647 w 101"/>
              <a:gd name="T7" fmla="*/ 2147483647 h 46"/>
              <a:gd name="T8" fmla="*/ 0 w 101"/>
              <a:gd name="T9" fmla="*/ 2147483647 h 46"/>
              <a:gd name="T10" fmla="*/ 0 w 101"/>
              <a:gd name="T11" fmla="*/ 2147483647 h 46"/>
              <a:gd name="T12" fmla="*/ 0 w 101"/>
              <a:gd name="T13" fmla="*/ 2147483647 h 46"/>
              <a:gd name="T14" fmla="*/ 2147483647 w 101"/>
              <a:gd name="T15" fmla="*/ 2147483647 h 46"/>
              <a:gd name="T16" fmla="*/ 2147483647 w 101"/>
              <a:gd name="T17" fmla="*/ 2147483647 h 46"/>
              <a:gd name="T18" fmla="*/ 0 w 101"/>
              <a:gd name="T19" fmla="*/ 2147483647 h 4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01"/>
              <a:gd name="T31" fmla="*/ 0 h 46"/>
              <a:gd name="T32" fmla="*/ 101 w 101"/>
              <a:gd name="T33" fmla="*/ 46 h 4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01" h="46">
                <a:moveTo>
                  <a:pt x="0" y="11"/>
                </a:moveTo>
                <a:lnTo>
                  <a:pt x="0" y="0"/>
                </a:lnTo>
                <a:lnTo>
                  <a:pt x="101" y="0"/>
                </a:lnTo>
                <a:lnTo>
                  <a:pt x="101" y="11"/>
                </a:lnTo>
                <a:lnTo>
                  <a:pt x="0" y="11"/>
                </a:lnTo>
                <a:close/>
                <a:moveTo>
                  <a:pt x="0" y="46"/>
                </a:moveTo>
                <a:lnTo>
                  <a:pt x="0" y="35"/>
                </a:lnTo>
                <a:lnTo>
                  <a:pt x="101" y="35"/>
                </a:lnTo>
                <a:lnTo>
                  <a:pt x="101" y="46"/>
                </a:lnTo>
                <a:lnTo>
                  <a:pt x="0" y="46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2536" name="Group 52"/>
          <p:cNvGrpSpPr>
            <a:grpSpLocks/>
          </p:cNvGrpSpPr>
          <p:nvPr/>
        </p:nvGrpSpPr>
        <p:grpSpPr bwMode="auto">
          <a:xfrm>
            <a:off x="2214563" y="2703513"/>
            <a:ext cx="1344612" cy="595312"/>
            <a:chOff x="2244725" y="5292725"/>
            <a:chExt cx="1344613" cy="595313"/>
          </a:xfrm>
        </p:grpSpPr>
        <p:sp>
          <p:nvSpPr>
            <p:cNvPr id="22567" name="Freeform 19"/>
            <p:cNvSpPr>
              <a:spLocks/>
            </p:cNvSpPr>
            <p:nvPr/>
          </p:nvSpPr>
          <p:spPr bwMode="auto">
            <a:xfrm>
              <a:off x="2263775" y="5351463"/>
              <a:ext cx="98425" cy="120650"/>
            </a:xfrm>
            <a:custGeom>
              <a:avLst/>
              <a:gdLst>
                <a:gd name="T0" fmla="*/ 2147483647 w 65"/>
                <a:gd name="T1" fmla="*/ 2147483647 h 80"/>
                <a:gd name="T2" fmla="*/ 2147483647 w 65"/>
                <a:gd name="T3" fmla="*/ 2147483647 h 80"/>
                <a:gd name="T4" fmla="*/ 2147483647 w 65"/>
                <a:gd name="T5" fmla="*/ 2147483647 h 80"/>
                <a:gd name="T6" fmla="*/ 2147483647 w 65"/>
                <a:gd name="T7" fmla="*/ 2147483647 h 80"/>
                <a:gd name="T8" fmla="*/ 2147483647 w 65"/>
                <a:gd name="T9" fmla="*/ 2147483647 h 80"/>
                <a:gd name="T10" fmla="*/ 2147483647 w 65"/>
                <a:gd name="T11" fmla="*/ 2147483647 h 80"/>
                <a:gd name="T12" fmla="*/ 2147483647 w 65"/>
                <a:gd name="T13" fmla="*/ 2147483647 h 80"/>
                <a:gd name="T14" fmla="*/ 2147483647 w 65"/>
                <a:gd name="T15" fmla="*/ 2147483647 h 80"/>
                <a:gd name="T16" fmla="*/ 2147483647 w 65"/>
                <a:gd name="T17" fmla="*/ 2147483647 h 80"/>
                <a:gd name="T18" fmla="*/ 2147483647 w 65"/>
                <a:gd name="T19" fmla="*/ 2147483647 h 80"/>
                <a:gd name="T20" fmla="*/ 2147483647 w 65"/>
                <a:gd name="T21" fmla="*/ 2147483647 h 80"/>
                <a:gd name="T22" fmla="*/ 2147483647 w 65"/>
                <a:gd name="T23" fmla="*/ 2147483647 h 80"/>
                <a:gd name="T24" fmla="*/ 2147483647 w 65"/>
                <a:gd name="T25" fmla="*/ 2147483647 h 80"/>
                <a:gd name="T26" fmla="*/ 2147483647 w 65"/>
                <a:gd name="T27" fmla="*/ 2147483647 h 80"/>
                <a:gd name="T28" fmla="*/ 2147483647 w 65"/>
                <a:gd name="T29" fmla="*/ 2147483647 h 80"/>
                <a:gd name="T30" fmla="*/ 2147483647 w 65"/>
                <a:gd name="T31" fmla="*/ 2147483647 h 80"/>
                <a:gd name="T32" fmla="*/ 2147483647 w 65"/>
                <a:gd name="T33" fmla="*/ 2147483647 h 80"/>
                <a:gd name="T34" fmla="*/ 2147483647 w 65"/>
                <a:gd name="T35" fmla="*/ 2147483647 h 80"/>
                <a:gd name="T36" fmla="*/ 2147483647 w 65"/>
                <a:gd name="T37" fmla="*/ 2147483647 h 80"/>
                <a:gd name="T38" fmla="*/ 2147483647 w 65"/>
                <a:gd name="T39" fmla="*/ 2147483647 h 80"/>
                <a:gd name="T40" fmla="*/ 2147483647 w 65"/>
                <a:gd name="T41" fmla="*/ 2147483647 h 80"/>
                <a:gd name="T42" fmla="*/ 2147483647 w 65"/>
                <a:gd name="T43" fmla="*/ 2147483647 h 80"/>
                <a:gd name="T44" fmla="*/ 2147483647 w 65"/>
                <a:gd name="T45" fmla="*/ 2147483647 h 80"/>
                <a:gd name="T46" fmla="*/ 2147483647 w 65"/>
                <a:gd name="T47" fmla="*/ 2147483647 h 80"/>
                <a:gd name="T48" fmla="*/ 2147483647 w 65"/>
                <a:gd name="T49" fmla="*/ 2147483647 h 80"/>
                <a:gd name="T50" fmla="*/ 2147483647 w 65"/>
                <a:gd name="T51" fmla="*/ 2147483647 h 80"/>
                <a:gd name="T52" fmla="*/ 2147483647 w 65"/>
                <a:gd name="T53" fmla="*/ 2147483647 h 80"/>
                <a:gd name="T54" fmla="*/ 0 w 65"/>
                <a:gd name="T55" fmla="*/ 2147483647 h 80"/>
                <a:gd name="T56" fmla="*/ 0 w 65"/>
                <a:gd name="T57" fmla="*/ 2147483647 h 80"/>
                <a:gd name="T58" fmla="*/ 2147483647 w 65"/>
                <a:gd name="T59" fmla="*/ 2147483647 h 80"/>
                <a:gd name="T60" fmla="*/ 2147483647 w 65"/>
                <a:gd name="T61" fmla="*/ 2147483647 h 80"/>
                <a:gd name="T62" fmla="*/ 2147483647 w 65"/>
                <a:gd name="T63" fmla="*/ 2147483647 h 80"/>
                <a:gd name="T64" fmla="*/ 2147483647 w 65"/>
                <a:gd name="T65" fmla="*/ 2147483647 h 80"/>
                <a:gd name="T66" fmla="*/ 2147483647 w 65"/>
                <a:gd name="T67" fmla="*/ 2147483647 h 80"/>
                <a:gd name="T68" fmla="*/ 2147483647 w 65"/>
                <a:gd name="T69" fmla="*/ 2147483647 h 80"/>
                <a:gd name="T70" fmla="*/ 2147483647 w 65"/>
                <a:gd name="T71" fmla="*/ 0 h 80"/>
                <a:gd name="T72" fmla="*/ 2147483647 w 65"/>
                <a:gd name="T73" fmla="*/ 2147483647 h 80"/>
                <a:gd name="T74" fmla="*/ 2147483647 w 65"/>
                <a:gd name="T75" fmla="*/ 2147483647 h 80"/>
                <a:gd name="T76" fmla="*/ 2147483647 w 65"/>
                <a:gd name="T77" fmla="*/ 2147483647 h 80"/>
                <a:gd name="T78" fmla="*/ 2147483647 w 65"/>
                <a:gd name="T79" fmla="*/ 2147483647 h 80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65"/>
                <a:gd name="T121" fmla="*/ 0 h 80"/>
                <a:gd name="T122" fmla="*/ 65 w 65"/>
                <a:gd name="T123" fmla="*/ 80 h 80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65" h="80">
                  <a:moveTo>
                    <a:pt x="52" y="20"/>
                  </a:moveTo>
                  <a:lnTo>
                    <a:pt x="52" y="15"/>
                  </a:lnTo>
                  <a:lnTo>
                    <a:pt x="51" y="11"/>
                  </a:lnTo>
                  <a:lnTo>
                    <a:pt x="49" y="7"/>
                  </a:lnTo>
                  <a:lnTo>
                    <a:pt x="43" y="6"/>
                  </a:lnTo>
                  <a:lnTo>
                    <a:pt x="35" y="8"/>
                  </a:lnTo>
                  <a:lnTo>
                    <a:pt x="28" y="13"/>
                  </a:lnTo>
                  <a:lnTo>
                    <a:pt x="22" y="20"/>
                  </a:lnTo>
                  <a:lnTo>
                    <a:pt x="18" y="31"/>
                  </a:lnTo>
                  <a:lnTo>
                    <a:pt x="15" y="43"/>
                  </a:lnTo>
                  <a:lnTo>
                    <a:pt x="14" y="54"/>
                  </a:lnTo>
                  <a:lnTo>
                    <a:pt x="14" y="61"/>
                  </a:lnTo>
                  <a:lnTo>
                    <a:pt x="17" y="66"/>
                  </a:lnTo>
                  <a:lnTo>
                    <a:pt x="21" y="69"/>
                  </a:lnTo>
                  <a:lnTo>
                    <a:pt x="27" y="70"/>
                  </a:lnTo>
                  <a:lnTo>
                    <a:pt x="33" y="69"/>
                  </a:lnTo>
                  <a:lnTo>
                    <a:pt x="39" y="67"/>
                  </a:lnTo>
                  <a:lnTo>
                    <a:pt x="45" y="64"/>
                  </a:lnTo>
                  <a:lnTo>
                    <a:pt x="51" y="58"/>
                  </a:lnTo>
                  <a:lnTo>
                    <a:pt x="56" y="63"/>
                  </a:lnTo>
                  <a:lnTo>
                    <a:pt x="48" y="71"/>
                  </a:lnTo>
                  <a:lnTo>
                    <a:pt x="40" y="76"/>
                  </a:lnTo>
                  <a:lnTo>
                    <a:pt x="32" y="79"/>
                  </a:lnTo>
                  <a:lnTo>
                    <a:pt x="24" y="80"/>
                  </a:lnTo>
                  <a:lnTo>
                    <a:pt x="13" y="78"/>
                  </a:lnTo>
                  <a:lnTo>
                    <a:pt x="6" y="73"/>
                  </a:lnTo>
                  <a:lnTo>
                    <a:pt x="1" y="65"/>
                  </a:lnTo>
                  <a:lnTo>
                    <a:pt x="0" y="53"/>
                  </a:lnTo>
                  <a:lnTo>
                    <a:pt x="0" y="44"/>
                  </a:lnTo>
                  <a:lnTo>
                    <a:pt x="3" y="34"/>
                  </a:lnTo>
                  <a:lnTo>
                    <a:pt x="7" y="24"/>
                  </a:lnTo>
                  <a:lnTo>
                    <a:pt x="12" y="16"/>
                  </a:lnTo>
                  <a:lnTo>
                    <a:pt x="19" y="9"/>
                  </a:lnTo>
                  <a:lnTo>
                    <a:pt x="27" y="4"/>
                  </a:lnTo>
                  <a:lnTo>
                    <a:pt x="36" y="1"/>
                  </a:lnTo>
                  <a:lnTo>
                    <a:pt x="45" y="0"/>
                  </a:lnTo>
                  <a:lnTo>
                    <a:pt x="55" y="1"/>
                  </a:lnTo>
                  <a:lnTo>
                    <a:pt x="65" y="2"/>
                  </a:lnTo>
                  <a:lnTo>
                    <a:pt x="61" y="20"/>
                  </a:lnTo>
                  <a:lnTo>
                    <a:pt x="52" y="2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68" name="Freeform 20"/>
            <p:cNvSpPr>
              <a:spLocks/>
            </p:cNvSpPr>
            <p:nvPr/>
          </p:nvSpPr>
          <p:spPr bwMode="auto">
            <a:xfrm>
              <a:off x="2379663" y="5292725"/>
              <a:ext cx="125413" cy="179388"/>
            </a:xfrm>
            <a:custGeom>
              <a:avLst/>
              <a:gdLst>
                <a:gd name="T0" fmla="*/ 2147483647 w 83"/>
                <a:gd name="T1" fmla="*/ 2147483647 h 118"/>
                <a:gd name="T2" fmla="*/ 2147483647 w 83"/>
                <a:gd name="T3" fmla="*/ 2147483647 h 118"/>
                <a:gd name="T4" fmla="*/ 2147483647 w 83"/>
                <a:gd name="T5" fmla="*/ 2147483647 h 118"/>
                <a:gd name="T6" fmla="*/ 2147483647 w 83"/>
                <a:gd name="T7" fmla="*/ 2147483647 h 118"/>
                <a:gd name="T8" fmla="*/ 2147483647 w 83"/>
                <a:gd name="T9" fmla="*/ 2147483647 h 118"/>
                <a:gd name="T10" fmla="*/ 2147483647 w 83"/>
                <a:gd name="T11" fmla="*/ 2147483647 h 118"/>
                <a:gd name="T12" fmla="*/ 2147483647 w 83"/>
                <a:gd name="T13" fmla="*/ 2147483647 h 118"/>
                <a:gd name="T14" fmla="*/ 2147483647 w 83"/>
                <a:gd name="T15" fmla="*/ 2147483647 h 118"/>
                <a:gd name="T16" fmla="*/ 2147483647 w 83"/>
                <a:gd name="T17" fmla="*/ 0 h 118"/>
                <a:gd name="T18" fmla="*/ 2147483647 w 83"/>
                <a:gd name="T19" fmla="*/ 0 h 118"/>
                <a:gd name="T20" fmla="*/ 2147483647 w 83"/>
                <a:gd name="T21" fmla="*/ 2147483647 h 118"/>
                <a:gd name="T22" fmla="*/ 2147483647 w 83"/>
                <a:gd name="T23" fmla="*/ 2147483647 h 118"/>
                <a:gd name="T24" fmla="*/ 2147483647 w 83"/>
                <a:gd name="T25" fmla="*/ 2147483647 h 118"/>
                <a:gd name="T26" fmla="*/ 2147483647 w 83"/>
                <a:gd name="T27" fmla="*/ 2147483647 h 118"/>
                <a:gd name="T28" fmla="*/ 2147483647 w 83"/>
                <a:gd name="T29" fmla="*/ 2147483647 h 118"/>
                <a:gd name="T30" fmla="*/ 2147483647 w 83"/>
                <a:gd name="T31" fmla="*/ 2147483647 h 118"/>
                <a:gd name="T32" fmla="*/ 2147483647 w 83"/>
                <a:gd name="T33" fmla="*/ 2147483647 h 118"/>
                <a:gd name="T34" fmla="*/ 2147483647 w 83"/>
                <a:gd name="T35" fmla="*/ 2147483647 h 118"/>
                <a:gd name="T36" fmla="*/ 2147483647 w 83"/>
                <a:gd name="T37" fmla="*/ 2147483647 h 118"/>
                <a:gd name="T38" fmla="*/ 2147483647 w 83"/>
                <a:gd name="T39" fmla="*/ 2147483647 h 118"/>
                <a:gd name="T40" fmla="*/ 2147483647 w 83"/>
                <a:gd name="T41" fmla="*/ 2147483647 h 118"/>
                <a:gd name="T42" fmla="*/ 2147483647 w 83"/>
                <a:gd name="T43" fmla="*/ 2147483647 h 118"/>
                <a:gd name="T44" fmla="*/ 2147483647 w 83"/>
                <a:gd name="T45" fmla="*/ 2147483647 h 118"/>
                <a:gd name="T46" fmla="*/ 2147483647 w 83"/>
                <a:gd name="T47" fmla="*/ 2147483647 h 118"/>
                <a:gd name="T48" fmla="*/ 2147483647 w 83"/>
                <a:gd name="T49" fmla="*/ 2147483647 h 118"/>
                <a:gd name="T50" fmla="*/ 2147483647 w 83"/>
                <a:gd name="T51" fmla="*/ 2147483647 h 118"/>
                <a:gd name="T52" fmla="*/ 2147483647 w 83"/>
                <a:gd name="T53" fmla="*/ 2147483647 h 118"/>
                <a:gd name="T54" fmla="*/ 2147483647 w 83"/>
                <a:gd name="T55" fmla="*/ 2147483647 h 118"/>
                <a:gd name="T56" fmla="*/ 2147483647 w 83"/>
                <a:gd name="T57" fmla="*/ 2147483647 h 118"/>
                <a:gd name="T58" fmla="*/ 2147483647 w 83"/>
                <a:gd name="T59" fmla="*/ 2147483647 h 118"/>
                <a:gd name="T60" fmla="*/ 2147483647 w 83"/>
                <a:gd name="T61" fmla="*/ 2147483647 h 118"/>
                <a:gd name="T62" fmla="*/ 2147483647 w 83"/>
                <a:gd name="T63" fmla="*/ 2147483647 h 118"/>
                <a:gd name="T64" fmla="*/ 2147483647 w 83"/>
                <a:gd name="T65" fmla="*/ 2147483647 h 118"/>
                <a:gd name="T66" fmla="*/ 2147483647 w 83"/>
                <a:gd name="T67" fmla="*/ 2147483647 h 118"/>
                <a:gd name="T68" fmla="*/ 2147483647 w 83"/>
                <a:gd name="T69" fmla="*/ 2147483647 h 118"/>
                <a:gd name="T70" fmla="*/ 2147483647 w 83"/>
                <a:gd name="T71" fmla="*/ 2147483647 h 118"/>
                <a:gd name="T72" fmla="*/ 2147483647 w 83"/>
                <a:gd name="T73" fmla="*/ 2147483647 h 118"/>
                <a:gd name="T74" fmla="*/ 2147483647 w 83"/>
                <a:gd name="T75" fmla="*/ 2147483647 h 118"/>
                <a:gd name="T76" fmla="*/ 2147483647 w 83"/>
                <a:gd name="T77" fmla="*/ 2147483647 h 118"/>
                <a:gd name="T78" fmla="*/ 2147483647 w 83"/>
                <a:gd name="T79" fmla="*/ 2147483647 h 118"/>
                <a:gd name="T80" fmla="*/ 2147483647 w 83"/>
                <a:gd name="T81" fmla="*/ 2147483647 h 118"/>
                <a:gd name="T82" fmla="*/ 2147483647 w 83"/>
                <a:gd name="T83" fmla="*/ 2147483647 h 118"/>
                <a:gd name="T84" fmla="*/ 2147483647 w 83"/>
                <a:gd name="T85" fmla="*/ 2147483647 h 118"/>
                <a:gd name="T86" fmla="*/ 2147483647 w 83"/>
                <a:gd name="T87" fmla="*/ 2147483647 h 118"/>
                <a:gd name="T88" fmla="*/ 2147483647 w 83"/>
                <a:gd name="T89" fmla="*/ 2147483647 h 118"/>
                <a:gd name="T90" fmla="*/ 2147483647 w 83"/>
                <a:gd name="T91" fmla="*/ 2147483647 h 118"/>
                <a:gd name="T92" fmla="*/ 2147483647 w 83"/>
                <a:gd name="T93" fmla="*/ 2147483647 h 118"/>
                <a:gd name="T94" fmla="*/ 2147483647 w 83"/>
                <a:gd name="T95" fmla="*/ 2147483647 h 118"/>
                <a:gd name="T96" fmla="*/ 2147483647 w 83"/>
                <a:gd name="T97" fmla="*/ 2147483647 h 118"/>
                <a:gd name="T98" fmla="*/ 2147483647 w 83"/>
                <a:gd name="T99" fmla="*/ 2147483647 h 118"/>
                <a:gd name="T100" fmla="*/ 2147483647 w 83"/>
                <a:gd name="T101" fmla="*/ 2147483647 h 118"/>
                <a:gd name="T102" fmla="*/ 2147483647 w 83"/>
                <a:gd name="T103" fmla="*/ 2147483647 h 118"/>
                <a:gd name="T104" fmla="*/ 2147483647 w 83"/>
                <a:gd name="T105" fmla="*/ 2147483647 h 118"/>
                <a:gd name="T106" fmla="*/ 2147483647 w 83"/>
                <a:gd name="T107" fmla="*/ 2147483647 h 118"/>
                <a:gd name="T108" fmla="*/ 2147483647 w 83"/>
                <a:gd name="T109" fmla="*/ 2147483647 h 118"/>
                <a:gd name="T110" fmla="*/ 2147483647 w 83"/>
                <a:gd name="T111" fmla="*/ 2147483647 h 118"/>
                <a:gd name="T112" fmla="*/ 2147483647 w 83"/>
                <a:gd name="T113" fmla="*/ 2147483647 h 118"/>
                <a:gd name="T114" fmla="*/ 2147483647 w 83"/>
                <a:gd name="T115" fmla="*/ 2147483647 h 118"/>
                <a:gd name="T116" fmla="*/ 0 w 83"/>
                <a:gd name="T117" fmla="*/ 2147483647 h 118"/>
                <a:gd name="T118" fmla="*/ 2147483647 w 83"/>
                <a:gd name="T119" fmla="*/ 2147483647 h 118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83"/>
                <a:gd name="T181" fmla="*/ 0 h 118"/>
                <a:gd name="T182" fmla="*/ 83 w 83"/>
                <a:gd name="T183" fmla="*/ 118 h 118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83" h="118">
                  <a:moveTo>
                    <a:pt x="20" y="24"/>
                  </a:moveTo>
                  <a:lnTo>
                    <a:pt x="22" y="16"/>
                  </a:lnTo>
                  <a:lnTo>
                    <a:pt x="22" y="11"/>
                  </a:lnTo>
                  <a:lnTo>
                    <a:pt x="22" y="9"/>
                  </a:lnTo>
                  <a:lnTo>
                    <a:pt x="20" y="7"/>
                  </a:lnTo>
                  <a:lnTo>
                    <a:pt x="17" y="6"/>
                  </a:lnTo>
                  <a:lnTo>
                    <a:pt x="13" y="5"/>
                  </a:lnTo>
                  <a:lnTo>
                    <a:pt x="14" y="1"/>
                  </a:lnTo>
                  <a:lnTo>
                    <a:pt x="34" y="0"/>
                  </a:lnTo>
                  <a:lnTo>
                    <a:pt x="39" y="0"/>
                  </a:lnTo>
                  <a:lnTo>
                    <a:pt x="25" y="58"/>
                  </a:lnTo>
                  <a:lnTo>
                    <a:pt x="26" y="58"/>
                  </a:lnTo>
                  <a:lnTo>
                    <a:pt x="34" y="49"/>
                  </a:lnTo>
                  <a:lnTo>
                    <a:pt x="41" y="43"/>
                  </a:lnTo>
                  <a:lnTo>
                    <a:pt x="48" y="39"/>
                  </a:lnTo>
                  <a:lnTo>
                    <a:pt x="55" y="38"/>
                  </a:lnTo>
                  <a:lnTo>
                    <a:pt x="61" y="39"/>
                  </a:lnTo>
                  <a:lnTo>
                    <a:pt x="66" y="42"/>
                  </a:lnTo>
                  <a:lnTo>
                    <a:pt x="69" y="48"/>
                  </a:lnTo>
                  <a:lnTo>
                    <a:pt x="70" y="54"/>
                  </a:lnTo>
                  <a:lnTo>
                    <a:pt x="70" y="61"/>
                  </a:lnTo>
                  <a:lnTo>
                    <a:pt x="68" y="69"/>
                  </a:lnTo>
                  <a:lnTo>
                    <a:pt x="63" y="90"/>
                  </a:lnTo>
                  <a:lnTo>
                    <a:pt x="61" y="98"/>
                  </a:lnTo>
                  <a:lnTo>
                    <a:pt x="61" y="103"/>
                  </a:lnTo>
                  <a:lnTo>
                    <a:pt x="61" y="106"/>
                  </a:lnTo>
                  <a:lnTo>
                    <a:pt x="62" y="108"/>
                  </a:lnTo>
                  <a:lnTo>
                    <a:pt x="65" y="109"/>
                  </a:lnTo>
                  <a:lnTo>
                    <a:pt x="68" y="109"/>
                  </a:lnTo>
                  <a:lnTo>
                    <a:pt x="70" y="107"/>
                  </a:lnTo>
                  <a:lnTo>
                    <a:pt x="74" y="104"/>
                  </a:lnTo>
                  <a:lnTo>
                    <a:pt x="78" y="99"/>
                  </a:lnTo>
                  <a:lnTo>
                    <a:pt x="83" y="104"/>
                  </a:lnTo>
                  <a:lnTo>
                    <a:pt x="76" y="111"/>
                  </a:lnTo>
                  <a:lnTo>
                    <a:pt x="70" y="115"/>
                  </a:lnTo>
                  <a:lnTo>
                    <a:pt x="65" y="117"/>
                  </a:lnTo>
                  <a:lnTo>
                    <a:pt x="59" y="118"/>
                  </a:lnTo>
                  <a:lnTo>
                    <a:pt x="54" y="117"/>
                  </a:lnTo>
                  <a:lnTo>
                    <a:pt x="50" y="114"/>
                  </a:lnTo>
                  <a:lnTo>
                    <a:pt x="48" y="110"/>
                  </a:lnTo>
                  <a:lnTo>
                    <a:pt x="47" y="105"/>
                  </a:lnTo>
                  <a:lnTo>
                    <a:pt x="48" y="98"/>
                  </a:lnTo>
                  <a:lnTo>
                    <a:pt x="50" y="89"/>
                  </a:lnTo>
                  <a:lnTo>
                    <a:pt x="53" y="76"/>
                  </a:lnTo>
                  <a:lnTo>
                    <a:pt x="55" y="69"/>
                  </a:lnTo>
                  <a:lnTo>
                    <a:pt x="56" y="64"/>
                  </a:lnTo>
                  <a:lnTo>
                    <a:pt x="56" y="59"/>
                  </a:lnTo>
                  <a:lnTo>
                    <a:pt x="56" y="54"/>
                  </a:lnTo>
                  <a:lnTo>
                    <a:pt x="54" y="50"/>
                  </a:lnTo>
                  <a:lnTo>
                    <a:pt x="52" y="49"/>
                  </a:lnTo>
                  <a:lnTo>
                    <a:pt x="48" y="48"/>
                  </a:lnTo>
                  <a:lnTo>
                    <a:pt x="45" y="49"/>
                  </a:lnTo>
                  <a:lnTo>
                    <a:pt x="41" y="51"/>
                  </a:lnTo>
                  <a:lnTo>
                    <a:pt x="37" y="54"/>
                  </a:lnTo>
                  <a:lnTo>
                    <a:pt x="32" y="59"/>
                  </a:lnTo>
                  <a:lnTo>
                    <a:pt x="25" y="70"/>
                  </a:lnTo>
                  <a:lnTo>
                    <a:pt x="21" y="82"/>
                  </a:lnTo>
                  <a:lnTo>
                    <a:pt x="14" y="117"/>
                  </a:lnTo>
                  <a:lnTo>
                    <a:pt x="0" y="117"/>
                  </a:lnTo>
                  <a:lnTo>
                    <a:pt x="20" y="24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69" name="Freeform 21"/>
            <p:cNvSpPr>
              <a:spLocks noEditPoints="1"/>
            </p:cNvSpPr>
            <p:nvPr/>
          </p:nvSpPr>
          <p:spPr bwMode="auto">
            <a:xfrm>
              <a:off x="2522538" y="5351463"/>
              <a:ext cx="544513" cy="174625"/>
            </a:xfrm>
            <a:custGeom>
              <a:avLst/>
              <a:gdLst>
                <a:gd name="T0" fmla="*/ 2147483647 w 357"/>
                <a:gd name="T1" fmla="*/ 2147483647 h 115"/>
                <a:gd name="T2" fmla="*/ 2147483647 w 357"/>
                <a:gd name="T3" fmla="*/ 2147483647 h 115"/>
                <a:gd name="T4" fmla="*/ 2147483647 w 357"/>
                <a:gd name="T5" fmla="*/ 2147483647 h 115"/>
                <a:gd name="T6" fmla="*/ 2147483647 w 357"/>
                <a:gd name="T7" fmla="*/ 2147483647 h 115"/>
                <a:gd name="T8" fmla="*/ 2147483647 w 357"/>
                <a:gd name="T9" fmla="*/ 2147483647 h 115"/>
                <a:gd name="T10" fmla="*/ 2147483647 w 357"/>
                <a:gd name="T11" fmla="*/ 2147483647 h 115"/>
                <a:gd name="T12" fmla="*/ 2147483647 w 357"/>
                <a:gd name="T13" fmla="*/ 2147483647 h 115"/>
                <a:gd name="T14" fmla="*/ 2147483647 w 357"/>
                <a:gd name="T15" fmla="*/ 2147483647 h 115"/>
                <a:gd name="T16" fmla="*/ 2147483647 w 357"/>
                <a:gd name="T17" fmla="*/ 2147483647 h 115"/>
                <a:gd name="T18" fmla="*/ 2147483647 w 357"/>
                <a:gd name="T19" fmla="*/ 2147483647 h 115"/>
                <a:gd name="T20" fmla="*/ 2147483647 w 357"/>
                <a:gd name="T21" fmla="*/ 2147483647 h 115"/>
                <a:gd name="T22" fmla="*/ 2147483647 w 357"/>
                <a:gd name="T23" fmla="*/ 2147483647 h 115"/>
                <a:gd name="T24" fmla="*/ 2147483647 w 357"/>
                <a:gd name="T25" fmla="*/ 2147483647 h 115"/>
                <a:gd name="T26" fmla="*/ 2147483647 w 357"/>
                <a:gd name="T27" fmla="*/ 2147483647 h 115"/>
                <a:gd name="T28" fmla="*/ 2147483647 w 357"/>
                <a:gd name="T29" fmla="*/ 2147483647 h 115"/>
                <a:gd name="T30" fmla="*/ 2147483647 w 357"/>
                <a:gd name="T31" fmla="*/ 2147483647 h 115"/>
                <a:gd name="T32" fmla="*/ 2147483647 w 357"/>
                <a:gd name="T33" fmla="*/ 2147483647 h 115"/>
                <a:gd name="T34" fmla="*/ 2147483647 w 357"/>
                <a:gd name="T35" fmla="*/ 0 h 115"/>
                <a:gd name="T36" fmla="*/ 2147483647 w 357"/>
                <a:gd name="T37" fmla="*/ 2147483647 h 115"/>
                <a:gd name="T38" fmla="*/ 2147483647 w 357"/>
                <a:gd name="T39" fmla="*/ 2147483647 h 115"/>
                <a:gd name="T40" fmla="*/ 2147483647 w 357"/>
                <a:gd name="T41" fmla="*/ 2147483647 h 115"/>
                <a:gd name="T42" fmla="*/ 2147483647 w 357"/>
                <a:gd name="T43" fmla="*/ 2147483647 h 115"/>
                <a:gd name="T44" fmla="*/ 2147483647 w 357"/>
                <a:gd name="T45" fmla="*/ 2147483647 h 115"/>
                <a:gd name="T46" fmla="*/ 2147483647 w 357"/>
                <a:gd name="T47" fmla="*/ 2147483647 h 115"/>
                <a:gd name="T48" fmla="*/ 2147483647 w 357"/>
                <a:gd name="T49" fmla="*/ 2147483647 h 115"/>
                <a:gd name="T50" fmla="*/ 2147483647 w 357"/>
                <a:gd name="T51" fmla="*/ 2147483647 h 115"/>
                <a:gd name="T52" fmla="*/ 2147483647 w 357"/>
                <a:gd name="T53" fmla="*/ 2147483647 h 115"/>
                <a:gd name="T54" fmla="*/ 2147483647 w 357"/>
                <a:gd name="T55" fmla="*/ 2147483647 h 115"/>
                <a:gd name="T56" fmla="*/ 2147483647 w 357"/>
                <a:gd name="T57" fmla="*/ 2147483647 h 115"/>
                <a:gd name="T58" fmla="*/ 2147483647 w 357"/>
                <a:gd name="T59" fmla="*/ 2147483647 h 115"/>
                <a:gd name="T60" fmla="*/ 2147483647 w 357"/>
                <a:gd name="T61" fmla="*/ 2147483647 h 115"/>
                <a:gd name="T62" fmla="*/ 2147483647 w 357"/>
                <a:gd name="T63" fmla="*/ 2147483647 h 115"/>
                <a:gd name="T64" fmla="*/ 2147483647 w 357"/>
                <a:gd name="T65" fmla="*/ 2147483647 h 115"/>
                <a:gd name="T66" fmla="*/ 2147483647 w 357"/>
                <a:gd name="T67" fmla="*/ 2147483647 h 115"/>
                <a:gd name="T68" fmla="*/ 2147483647 w 357"/>
                <a:gd name="T69" fmla="*/ 2147483647 h 115"/>
                <a:gd name="T70" fmla="*/ 2147483647 w 357"/>
                <a:gd name="T71" fmla="*/ 2147483647 h 115"/>
                <a:gd name="T72" fmla="*/ 2147483647 w 357"/>
                <a:gd name="T73" fmla="*/ 2147483647 h 115"/>
                <a:gd name="T74" fmla="*/ 2147483647 w 357"/>
                <a:gd name="T75" fmla="*/ 2147483647 h 115"/>
                <a:gd name="T76" fmla="*/ 2147483647 w 357"/>
                <a:gd name="T77" fmla="*/ 2147483647 h 115"/>
                <a:gd name="T78" fmla="*/ 2147483647 w 357"/>
                <a:gd name="T79" fmla="*/ 2147483647 h 115"/>
                <a:gd name="T80" fmla="*/ 2147483647 w 357"/>
                <a:gd name="T81" fmla="*/ 2147483647 h 115"/>
                <a:gd name="T82" fmla="*/ 2147483647 w 357"/>
                <a:gd name="T83" fmla="*/ 2147483647 h 115"/>
                <a:gd name="T84" fmla="*/ 2147483647 w 357"/>
                <a:gd name="T85" fmla="*/ 2147483647 h 115"/>
                <a:gd name="T86" fmla="*/ 2147483647 w 357"/>
                <a:gd name="T87" fmla="*/ 2147483647 h 115"/>
                <a:gd name="T88" fmla="*/ 2147483647 w 357"/>
                <a:gd name="T89" fmla="*/ 2147483647 h 115"/>
                <a:gd name="T90" fmla="*/ 2147483647 w 357"/>
                <a:gd name="T91" fmla="*/ 2147483647 h 115"/>
                <a:gd name="T92" fmla="*/ 2147483647 w 357"/>
                <a:gd name="T93" fmla="*/ 2147483647 h 115"/>
                <a:gd name="T94" fmla="*/ 2147483647 w 357"/>
                <a:gd name="T95" fmla="*/ 2147483647 h 115"/>
                <a:gd name="T96" fmla="*/ 2147483647 w 357"/>
                <a:gd name="T97" fmla="*/ 2147483647 h 115"/>
                <a:gd name="T98" fmla="*/ 2147483647 w 357"/>
                <a:gd name="T99" fmla="*/ 2147483647 h 115"/>
                <a:gd name="T100" fmla="*/ 2147483647 w 357"/>
                <a:gd name="T101" fmla="*/ 2147483647 h 115"/>
                <a:gd name="T102" fmla="*/ 2147483647 w 357"/>
                <a:gd name="T103" fmla="*/ 2147483647 h 115"/>
                <a:gd name="T104" fmla="*/ 2147483647 w 357"/>
                <a:gd name="T105" fmla="*/ 2147483647 h 115"/>
                <a:gd name="T106" fmla="*/ 2147483647 w 357"/>
                <a:gd name="T107" fmla="*/ 2147483647 h 115"/>
                <a:gd name="T108" fmla="*/ 2147483647 w 357"/>
                <a:gd name="T109" fmla="*/ 2147483647 h 115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357"/>
                <a:gd name="T166" fmla="*/ 0 h 115"/>
                <a:gd name="T167" fmla="*/ 357 w 357"/>
                <a:gd name="T168" fmla="*/ 115 h 115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357" h="115">
                  <a:moveTo>
                    <a:pt x="61" y="5"/>
                  </a:moveTo>
                  <a:lnTo>
                    <a:pt x="69" y="0"/>
                  </a:lnTo>
                  <a:lnTo>
                    <a:pt x="74" y="1"/>
                  </a:lnTo>
                  <a:lnTo>
                    <a:pt x="62" y="53"/>
                  </a:lnTo>
                  <a:lnTo>
                    <a:pt x="60" y="60"/>
                  </a:lnTo>
                  <a:lnTo>
                    <a:pt x="60" y="65"/>
                  </a:lnTo>
                  <a:lnTo>
                    <a:pt x="60" y="68"/>
                  </a:lnTo>
                  <a:lnTo>
                    <a:pt x="61" y="70"/>
                  </a:lnTo>
                  <a:lnTo>
                    <a:pt x="64" y="71"/>
                  </a:lnTo>
                  <a:lnTo>
                    <a:pt x="67" y="71"/>
                  </a:lnTo>
                  <a:lnTo>
                    <a:pt x="70" y="69"/>
                  </a:lnTo>
                  <a:lnTo>
                    <a:pt x="73" y="66"/>
                  </a:lnTo>
                  <a:lnTo>
                    <a:pt x="77" y="61"/>
                  </a:lnTo>
                  <a:lnTo>
                    <a:pt x="82" y="66"/>
                  </a:lnTo>
                  <a:lnTo>
                    <a:pt x="75" y="72"/>
                  </a:lnTo>
                  <a:lnTo>
                    <a:pt x="70" y="77"/>
                  </a:lnTo>
                  <a:lnTo>
                    <a:pt x="64" y="79"/>
                  </a:lnTo>
                  <a:lnTo>
                    <a:pt x="58" y="80"/>
                  </a:lnTo>
                  <a:lnTo>
                    <a:pt x="54" y="79"/>
                  </a:lnTo>
                  <a:lnTo>
                    <a:pt x="50" y="77"/>
                  </a:lnTo>
                  <a:lnTo>
                    <a:pt x="48" y="73"/>
                  </a:lnTo>
                  <a:lnTo>
                    <a:pt x="47" y="68"/>
                  </a:lnTo>
                  <a:lnTo>
                    <a:pt x="49" y="58"/>
                  </a:lnTo>
                  <a:lnTo>
                    <a:pt x="48" y="58"/>
                  </a:lnTo>
                  <a:lnTo>
                    <a:pt x="41" y="68"/>
                  </a:lnTo>
                  <a:lnTo>
                    <a:pt x="33" y="75"/>
                  </a:lnTo>
                  <a:lnTo>
                    <a:pt x="26" y="79"/>
                  </a:lnTo>
                  <a:lnTo>
                    <a:pt x="18" y="80"/>
                  </a:lnTo>
                  <a:lnTo>
                    <a:pt x="10" y="78"/>
                  </a:lnTo>
                  <a:lnTo>
                    <a:pt x="5" y="73"/>
                  </a:lnTo>
                  <a:lnTo>
                    <a:pt x="1" y="65"/>
                  </a:lnTo>
                  <a:lnTo>
                    <a:pt x="0" y="54"/>
                  </a:lnTo>
                  <a:lnTo>
                    <a:pt x="1" y="41"/>
                  </a:lnTo>
                  <a:lnTo>
                    <a:pt x="5" y="28"/>
                  </a:lnTo>
                  <a:lnTo>
                    <a:pt x="12" y="16"/>
                  </a:lnTo>
                  <a:lnTo>
                    <a:pt x="20" y="7"/>
                  </a:lnTo>
                  <a:lnTo>
                    <a:pt x="30" y="2"/>
                  </a:lnTo>
                  <a:lnTo>
                    <a:pt x="42" y="0"/>
                  </a:lnTo>
                  <a:lnTo>
                    <a:pt x="52" y="1"/>
                  </a:lnTo>
                  <a:lnTo>
                    <a:pt x="61" y="5"/>
                  </a:lnTo>
                  <a:close/>
                  <a:moveTo>
                    <a:pt x="54" y="29"/>
                  </a:moveTo>
                  <a:lnTo>
                    <a:pt x="55" y="23"/>
                  </a:lnTo>
                  <a:lnTo>
                    <a:pt x="55" y="18"/>
                  </a:lnTo>
                  <a:lnTo>
                    <a:pt x="54" y="13"/>
                  </a:lnTo>
                  <a:lnTo>
                    <a:pt x="52" y="9"/>
                  </a:lnTo>
                  <a:lnTo>
                    <a:pt x="49" y="7"/>
                  </a:lnTo>
                  <a:lnTo>
                    <a:pt x="43" y="6"/>
                  </a:lnTo>
                  <a:lnTo>
                    <a:pt x="35" y="8"/>
                  </a:lnTo>
                  <a:lnTo>
                    <a:pt x="28" y="13"/>
                  </a:lnTo>
                  <a:lnTo>
                    <a:pt x="22" y="21"/>
                  </a:lnTo>
                  <a:lnTo>
                    <a:pt x="18" y="31"/>
                  </a:lnTo>
                  <a:lnTo>
                    <a:pt x="15" y="42"/>
                  </a:lnTo>
                  <a:lnTo>
                    <a:pt x="14" y="53"/>
                  </a:lnTo>
                  <a:lnTo>
                    <a:pt x="15" y="61"/>
                  </a:lnTo>
                  <a:lnTo>
                    <a:pt x="16" y="66"/>
                  </a:lnTo>
                  <a:lnTo>
                    <a:pt x="19" y="69"/>
                  </a:lnTo>
                  <a:lnTo>
                    <a:pt x="24" y="70"/>
                  </a:lnTo>
                  <a:lnTo>
                    <a:pt x="29" y="69"/>
                  </a:lnTo>
                  <a:lnTo>
                    <a:pt x="35" y="65"/>
                  </a:lnTo>
                  <a:lnTo>
                    <a:pt x="40" y="60"/>
                  </a:lnTo>
                  <a:lnTo>
                    <a:pt x="45" y="52"/>
                  </a:lnTo>
                  <a:lnTo>
                    <a:pt x="50" y="43"/>
                  </a:lnTo>
                  <a:lnTo>
                    <a:pt x="53" y="33"/>
                  </a:lnTo>
                  <a:lnTo>
                    <a:pt x="54" y="29"/>
                  </a:lnTo>
                  <a:close/>
                  <a:moveTo>
                    <a:pt x="106" y="27"/>
                  </a:moveTo>
                  <a:lnTo>
                    <a:pt x="108" y="20"/>
                  </a:lnTo>
                  <a:lnTo>
                    <a:pt x="108" y="15"/>
                  </a:lnTo>
                  <a:lnTo>
                    <a:pt x="107" y="11"/>
                  </a:lnTo>
                  <a:lnTo>
                    <a:pt x="104" y="9"/>
                  </a:lnTo>
                  <a:lnTo>
                    <a:pt x="101" y="10"/>
                  </a:lnTo>
                  <a:lnTo>
                    <a:pt x="98" y="11"/>
                  </a:lnTo>
                  <a:lnTo>
                    <a:pt x="95" y="14"/>
                  </a:lnTo>
                  <a:lnTo>
                    <a:pt x="91" y="19"/>
                  </a:lnTo>
                  <a:lnTo>
                    <a:pt x="86" y="14"/>
                  </a:lnTo>
                  <a:lnTo>
                    <a:pt x="93" y="8"/>
                  </a:lnTo>
                  <a:lnTo>
                    <a:pt x="98" y="3"/>
                  </a:lnTo>
                  <a:lnTo>
                    <a:pt x="104" y="1"/>
                  </a:lnTo>
                  <a:lnTo>
                    <a:pt x="110" y="0"/>
                  </a:lnTo>
                  <a:lnTo>
                    <a:pt x="114" y="1"/>
                  </a:lnTo>
                  <a:lnTo>
                    <a:pt x="118" y="3"/>
                  </a:lnTo>
                  <a:lnTo>
                    <a:pt x="120" y="7"/>
                  </a:lnTo>
                  <a:lnTo>
                    <a:pt x="121" y="12"/>
                  </a:lnTo>
                  <a:lnTo>
                    <a:pt x="120" y="17"/>
                  </a:lnTo>
                  <a:lnTo>
                    <a:pt x="119" y="22"/>
                  </a:lnTo>
                  <a:lnTo>
                    <a:pt x="120" y="23"/>
                  </a:lnTo>
                  <a:lnTo>
                    <a:pt x="128" y="13"/>
                  </a:lnTo>
                  <a:lnTo>
                    <a:pt x="135" y="6"/>
                  </a:lnTo>
                  <a:lnTo>
                    <a:pt x="142" y="1"/>
                  </a:lnTo>
                  <a:lnTo>
                    <a:pt x="150" y="0"/>
                  </a:lnTo>
                  <a:lnTo>
                    <a:pt x="157" y="1"/>
                  </a:lnTo>
                  <a:lnTo>
                    <a:pt x="162" y="4"/>
                  </a:lnTo>
                  <a:lnTo>
                    <a:pt x="165" y="10"/>
                  </a:lnTo>
                  <a:lnTo>
                    <a:pt x="166" y="16"/>
                  </a:lnTo>
                  <a:lnTo>
                    <a:pt x="165" y="23"/>
                  </a:lnTo>
                  <a:lnTo>
                    <a:pt x="163" y="31"/>
                  </a:lnTo>
                  <a:lnTo>
                    <a:pt x="158" y="52"/>
                  </a:lnTo>
                  <a:lnTo>
                    <a:pt x="156" y="60"/>
                  </a:lnTo>
                  <a:lnTo>
                    <a:pt x="156" y="65"/>
                  </a:lnTo>
                  <a:lnTo>
                    <a:pt x="156" y="68"/>
                  </a:lnTo>
                  <a:lnTo>
                    <a:pt x="157" y="70"/>
                  </a:lnTo>
                  <a:lnTo>
                    <a:pt x="160" y="71"/>
                  </a:lnTo>
                  <a:lnTo>
                    <a:pt x="163" y="71"/>
                  </a:lnTo>
                  <a:lnTo>
                    <a:pt x="165" y="69"/>
                  </a:lnTo>
                  <a:lnTo>
                    <a:pt x="169" y="66"/>
                  </a:lnTo>
                  <a:lnTo>
                    <a:pt x="173" y="61"/>
                  </a:lnTo>
                  <a:lnTo>
                    <a:pt x="178" y="66"/>
                  </a:lnTo>
                  <a:lnTo>
                    <a:pt x="171" y="72"/>
                  </a:lnTo>
                  <a:lnTo>
                    <a:pt x="166" y="77"/>
                  </a:lnTo>
                  <a:lnTo>
                    <a:pt x="160" y="79"/>
                  </a:lnTo>
                  <a:lnTo>
                    <a:pt x="154" y="80"/>
                  </a:lnTo>
                  <a:lnTo>
                    <a:pt x="149" y="79"/>
                  </a:lnTo>
                  <a:lnTo>
                    <a:pt x="145" y="76"/>
                  </a:lnTo>
                  <a:lnTo>
                    <a:pt x="143" y="72"/>
                  </a:lnTo>
                  <a:lnTo>
                    <a:pt x="142" y="67"/>
                  </a:lnTo>
                  <a:lnTo>
                    <a:pt x="143" y="60"/>
                  </a:lnTo>
                  <a:lnTo>
                    <a:pt x="145" y="51"/>
                  </a:lnTo>
                  <a:lnTo>
                    <a:pt x="148" y="38"/>
                  </a:lnTo>
                  <a:lnTo>
                    <a:pt x="150" y="31"/>
                  </a:lnTo>
                  <a:lnTo>
                    <a:pt x="151" y="26"/>
                  </a:lnTo>
                  <a:lnTo>
                    <a:pt x="152" y="21"/>
                  </a:lnTo>
                  <a:lnTo>
                    <a:pt x="151" y="16"/>
                  </a:lnTo>
                  <a:lnTo>
                    <a:pt x="150" y="13"/>
                  </a:lnTo>
                  <a:lnTo>
                    <a:pt x="147" y="11"/>
                  </a:lnTo>
                  <a:lnTo>
                    <a:pt x="144" y="10"/>
                  </a:lnTo>
                  <a:lnTo>
                    <a:pt x="140" y="11"/>
                  </a:lnTo>
                  <a:lnTo>
                    <a:pt x="136" y="13"/>
                  </a:lnTo>
                  <a:lnTo>
                    <a:pt x="132" y="16"/>
                  </a:lnTo>
                  <a:lnTo>
                    <a:pt x="128" y="21"/>
                  </a:lnTo>
                  <a:lnTo>
                    <a:pt x="121" y="32"/>
                  </a:lnTo>
                  <a:lnTo>
                    <a:pt x="118" y="37"/>
                  </a:lnTo>
                  <a:lnTo>
                    <a:pt x="116" y="44"/>
                  </a:lnTo>
                  <a:lnTo>
                    <a:pt x="108" y="79"/>
                  </a:lnTo>
                  <a:lnTo>
                    <a:pt x="94" y="79"/>
                  </a:lnTo>
                  <a:lnTo>
                    <a:pt x="106" y="27"/>
                  </a:lnTo>
                  <a:close/>
                  <a:moveTo>
                    <a:pt x="200" y="86"/>
                  </a:moveTo>
                  <a:lnTo>
                    <a:pt x="197" y="90"/>
                  </a:lnTo>
                  <a:lnTo>
                    <a:pt x="196" y="93"/>
                  </a:lnTo>
                  <a:lnTo>
                    <a:pt x="195" y="97"/>
                  </a:lnTo>
                  <a:lnTo>
                    <a:pt x="197" y="103"/>
                  </a:lnTo>
                  <a:lnTo>
                    <a:pt x="200" y="106"/>
                  </a:lnTo>
                  <a:lnTo>
                    <a:pt x="205" y="108"/>
                  </a:lnTo>
                  <a:lnTo>
                    <a:pt x="213" y="109"/>
                  </a:lnTo>
                  <a:lnTo>
                    <a:pt x="222" y="108"/>
                  </a:lnTo>
                  <a:lnTo>
                    <a:pt x="229" y="104"/>
                  </a:lnTo>
                  <a:lnTo>
                    <a:pt x="235" y="99"/>
                  </a:lnTo>
                  <a:lnTo>
                    <a:pt x="240" y="90"/>
                  </a:lnTo>
                  <a:lnTo>
                    <a:pt x="242" y="84"/>
                  </a:lnTo>
                  <a:lnTo>
                    <a:pt x="244" y="77"/>
                  </a:lnTo>
                  <a:lnTo>
                    <a:pt x="246" y="69"/>
                  </a:lnTo>
                  <a:lnTo>
                    <a:pt x="248" y="59"/>
                  </a:lnTo>
                  <a:lnTo>
                    <a:pt x="247" y="59"/>
                  </a:lnTo>
                  <a:lnTo>
                    <a:pt x="239" y="68"/>
                  </a:lnTo>
                  <a:lnTo>
                    <a:pt x="232" y="75"/>
                  </a:lnTo>
                  <a:lnTo>
                    <a:pt x="225" y="79"/>
                  </a:lnTo>
                  <a:lnTo>
                    <a:pt x="218" y="80"/>
                  </a:lnTo>
                  <a:lnTo>
                    <a:pt x="210" y="78"/>
                  </a:lnTo>
                  <a:lnTo>
                    <a:pt x="204" y="73"/>
                  </a:lnTo>
                  <a:lnTo>
                    <a:pt x="200" y="65"/>
                  </a:lnTo>
                  <a:lnTo>
                    <a:pt x="199" y="54"/>
                  </a:lnTo>
                  <a:lnTo>
                    <a:pt x="200" y="41"/>
                  </a:lnTo>
                  <a:lnTo>
                    <a:pt x="204" y="28"/>
                  </a:lnTo>
                  <a:lnTo>
                    <a:pt x="211" y="16"/>
                  </a:lnTo>
                  <a:lnTo>
                    <a:pt x="219" y="8"/>
                  </a:lnTo>
                  <a:lnTo>
                    <a:pt x="230" y="2"/>
                  </a:lnTo>
                  <a:lnTo>
                    <a:pt x="241" y="0"/>
                  </a:lnTo>
                  <a:lnTo>
                    <a:pt x="251" y="1"/>
                  </a:lnTo>
                  <a:lnTo>
                    <a:pt x="260" y="5"/>
                  </a:lnTo>
                  <a:lnTo>
                    <a:pt x="268" y="0"/>
                  </a:lnTo>
                  <a:lnTo>
                    <a:pt x="273" y="1"/>
                  </a:lnTo>
                  <a:lnTo>
                    <a:pt x="264" y="39"/>
                  </a:lnTo>
                  <a:lnTo>
                    <a:pt x="264" y="42"/>
                  </a:lnTo>
                  <a:lnTo>
                    <a:pt x="263" y="46"/>
                  </a:lnTo>
                  <a:lnTo>
                    <a:pt x="262" y="52"/>
                  </a:lnTo>
                  <a:lnTo>
                    <a:pt x="260" y="59"/>
                  </a:lnTo>
                  <a:lnTo>
                    <a:pt x="259" y="67"/>
                  </a:lnTo>
                  <a:lnTo>
                    <a:pt x="257" y="74"/>
                  </a:lnTo>
                  <a:lnTo>
                    <a:pt x="256" y="79"/>
                  </a:lnTo>
                  <a:lnTo>
                    <a:pt x="255" y="83"/>
                  </a:lnTo>
                  <a:lnTo>
                    <a:pt x="250" y="96"/>
                  </a:lnTo>
                  <a:lnTo>
                    <a:pt x="242" y="106"/>
                  </a:lnTo>
                  <a:lnTo>
                    <a:pt x="236" y="110"/>
                  </a:lnTo>
                  <a:lnTo>
                    <a:pt x="230" y="113"/>
                  </a:lnTo>
                  <a:lnTo>
                    <a:pt x="222" y="114"/>
                  </a:lnTo>
                  <a:lnTo>
                    <a:pt x="213" y="115"/>
                  </a:lnTo>
                  <a:lnTo>
                    <a:pt x="200" y="114"/>
                  </a:lnTo>
                  <a:lnTo>
                    <a:pt x="190" y="111"/>
                  </a:lnTo>
                  <a:lnTo>
                    <a:pt x="184" y="105"/>
                  </a:lnTo>
                  <a:lnTo>
                    <a:pt x="182" y="97"/>
                  </a:lnTo>
                  <a:lnTo>
                    <a:pt x="183" y="93"/>
                  </a:lnTo>
                  <a:lnTo>
                    <a:pt x="185" y="89"/>
                  </a:lnTo>
                  <a:lnTo>
                    <a:pt x="189" y="85"/>
                  </a:lnTo>
                  <a:lnTo>
                    <a:pt x="194" y="81"/>
                  </a:lnTo>
                  <a:lnTo>
                    <a:pt x="200" y="86"/>
                  </a:lnTo>
                  <a:close/>
                  <a:moveTo>
                    <a:pt x="223" y="70"/>
                  </a:moveTo>
                  <a:lnTo>
                    <a:pt x="228" y="69"/>
                  </a:lnTo>
                  <a:lnTo>
                    <a:pt x="232" y="67"/>
                  </a:lnTo>
                  <a:lnTo>
                    <a:pt x="236" y="64"/>
                  </a:lnTo>
                  <a:lnTo>
                    <a:pt x="240" y="58"/>
                  </a:lnTo>
                  <a:lnTo>
                    <a:pt x="245" y="52"/>
                  </a:lnTo>
                  <a:lnTo>
                    <a:pt x="248" y="47"/>
                  </a:lnTo>
                  <a:lnTo>
                    <a:pt x="250" y="40"/>
                  </a:lnTo>
                  <a:lnTo>
                    <a:pt x="252" y="33"/>
                  </a:lnTo>
                  <a:lnTo>
                    <a:pt x="254" y="25"/>
                  </a:lnTo>
                  <a:lnTo>
                    <a:pt x="254" y="18"/>
                  </a:lnTo>
                  <a:lnTo>
                    <a:pt x="253" y="13"/>
                  </a:lnTo>
                  <a:lnTo>
                    <a:pt x="251" y="9"/>
                  </a:lnTo>
                  <a:lnTo>
                    <a:pt x="248" y="7"/>
                  </a:lnTo>
                  <a:lnTo>
                    <a:pt x="242" y="6"/>
                  </a:lnTo>
                  <a:lnTo>
                    <a:pt x="235" y="8"/>
                  </a:lnTo>
                  <a:lnTo>
                    <a:pt x="227" y="13"/>
                  </a:lnTo>
                  <a:lnTo>
                    <a:pt x="222" y="21"/>
                  </a:lnTo>
                  <a:lnTo>
                    <a:pt x="217" y="31"/>
                  </a:lnTo>
                  <a:lnTo>
                    <a:pt x="214" y="42"/>
                  </a:lnTo>
                  <a:lnTo>
                    <a:pt x="213" y="53"/>
                  </a:lnTo>
                  <a:lnTo>
                    <a:pt x="214" y="61"/>
                  </a:lnTo>
                  <a:lnTo>
                    <a:pt x="216" y="66"/>
                  </a:lnTo>
                  <a:lnTo>
                    <a:pt x="219" y="69"/>
                  </a:lnTo>
                  <a:lnTo>
                    <a:pt x="223" y="70"/>
                  </a:lnTo>
                  <a:close/>
                  <a:moveTo>
                    <a:pt x="350" y="62"/>
                  </a:moveTo>
                  <a:lnTo>
                    <a:pt x="342" y="70"/>
                  </a:lnTo>
                  <a:lnTo>
                    <a:pt x="334" y="76"/>
                  </a:lnTo>
                  <a:lnTo>
                    <a:pt x="325" y="79"/>
                  </a:lnTo>
                  <a:lnTo>
                    <a:pt x="315" y="80"/>
                  </a:lnTo>
                  <a:lnTo>
                    <a:pt x="305" y="78"/>
                  </a:lnTo>
                  <a:lnTo>
                    <a:pt x="297" y="73"/>
                  </a:lnTo>
                  <a:lnTo>
                    <a:pt x="292" y="64"/>
                  </a:lnTo>
                  <a:lnTo>
                    <a:pt x="291" y="53"/>
                  </a:lnTo>
                  <a:lnTo>
                    <a:pt x="291" y="44"/>
                  </a:lnTo>
                  <a:lnTo>
                    <a:pt x="294" y="34"/>
                  </a:lnTo>
                  <a:lnTo>
                    <a:pt x="298" y="25"/>
                  </a:lnTo>
                  <a:lnTo>
                    <a:pt x="303" y="17"/>
                  </a:lnTo>
                  <a:lnTo>
                    <a:pt x="310" y="10"/>
                  </a:lnTo>
                  <a:lnTo>
                    <a:pt x="318" y="4"/>
                  </a:lnTo>
                  <a:lnTo>
                    <a:pt x="328" y="1"/>
                  </a:lnTo>
                  <a:lnTo>
                    <a:pt x="337" y="0"/>
                  </a:lnTo>
                  <a:lnTo>
                    <a:pt x="346" y="1"/>
                  </a:lnTo>
                  <a:lnTo>
                    <a:pt x="352" y="4"/>
                  </a:lnTo>
                  <a:lnTo>
                    <a:pt x="356" y="9"/>
                  </a:lnTo>
                  <a:lnTo>
                    <a:pt x="357" y="16"/>
                  </a:lnTo>
                  <a:lnTo>
                    <a:pt x="356" y="23"/>
                  </a:lnTo>
                  <a:lnTo>
                    <a:pt x="354" y="29"/>
                  </a:lnTo>
                  <a:lnTo>
                    <a:pt x="350" y="33"/>
                  </a:lnTo>
                  <a:lnTo>
                    <a:pt x="344" y="37"/>
                  </a:lnTo>
                  <a:lnTo>
                    <a:pt x="337" y="40"/>
                  </a:lnTo>
                  <a:lnTo>
                    <a:pt x="328" y="42"/>
                  </a:lnTo>
                  <a:lnTo>
                    <a:pt x="318" y="44"/>
                  </a:lnTo>
                  <a:lnTo>
                    <a:pt x="305" y="44"/>
                  </a:lnTo>
                  <a:lnTo>
                    <a:pt x="305" y="54"/>
                  </a:lnTo>
                  <a:lnTo>
                    <a:pt x="305" y="62"/>
                  </a:lnTo>
                  <a:lnTo>
                    <a:pt x="308" y="66"/>
                  </a:lnTo>
                  <a:lnTo>
                    <a:pt x="312" y="69"/>
                  </a:lnTo>
                  <a:lnTo>
                    <a:pt x="319" y="70"/>
                  </a:lnTo>
                  <a:lnTo>
                    <a:pt x="326" y="69"/>
                  </a:lnTo>
                  <a:lnTo>
                    <a:pt x="332" y="67"/>
                  </a:lnTo>
                  <a:lnTo>
                    <a:pt x="339" y="63"/>
                  </a:lnTo>
                  <a:lnTo>
                    <a:pt x="345" y="57"/>
                  </a:lnTo>
                  <a:lnTo>
                    <a:pt x="350" y="62"/>
                  </a:lnTo>
                  <a:close/>
                  <a:moveTo>
                    <a:pt x="307" y="37"/>
                  </a:moveTo>
                  <a:lnTo>
                    <a:pt x="318" y="37"/>
                  </a:lnTo>
                  <a:lnTo>
                    <a:pt x="327" y="35"/>
                  </a:lnTo>
                  <a:lnTo>
                    <a:pt x="334" y="32"/>
                  </a:lnTo>
                  <a:lnTo>
                    <a:pt x="339" y="29"/>
                  </a:lnTo>
                  <a:lnTo>
                    <a:pt x="343" y="23"/>
                  </a:lnTo>
                  <a:lnTo>
                    <a:pt x="344" y="17"/>
                  </a:lnTo>
                  <a:lnTo>
                    <a:pt x="343" y="12"/>
                  </a:lnTo>
                  <a:lnTo>
                    <a:pt x="341" y="9"/>
                  </a:lnTo>
                  <a:lnTo>
                    <a:pt x="338" y="7"/>
                  </a:lnTo>
                  <a:lnTo>
                    <a:pt x="334" y="6"/>
                  </a:lnTo>
                  <a:lnTo>
                    <a:pt x="330" y="7"/>
                  </a:lnTo>
                  <a:lnTo>
                    <a:pt x="326" y="8"/>
                  </a:lnTo>
                  <a:lnTo>
                    <a:pt x="322" y="11"/>
                  </a:lnTo>
                  <a:lnTo>
                    <a:pt x="319" y="14"/>
                  </a:lnTo>
                  <a:lnTo>
                    <a:pt x="312" y="24"/>
                  </a:lnTo>
                  <a:lnTo>
                    <a:pt x="307" y="37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70" name="Freeform 22"/>
            <p:cNvSpPr>
              <a:spLocks noEditPoints="1"/>
            </p:cNvSpPr>
            <p:nvPr/>
          </p:nvSpPr>
          <p:spPr bwMode="auto">
            <a:xfrm>
              <a:off x="3154363" y="5303838"/>
              <a:ext cx="207963" cy="168275"/>
            </a:xfrm>
            <a:custGeom>
              <a:avLst/>
              <a:gdLst>
                <a:gd name="T0" fmla="*/ 2147483647 w 136"/>
                <a:gd name="T1" fmla="*/ 2147483647 h 111"/>
                <a:gd name="T2" fmla="*/ 2147483647 w 136"/>
                <a:gd name="T3" fmla="*/ 0 h 111"/>
                <a:gd name="T4" fmla="*/ 2147483647 w 136"/>
                <a:gd name="T5" fmla="*/ 2147483647 h 111"/>
                <a:gd name="T6" fmla="*/ 2147483647 w 136"/>
                <a:gd name="T7" fmla="*/ 2147483647 h 111"/>
                <a:gd name="T8" fmla="*/ 2147483647 w 136"/>
                <a:gd name="T9" fmla="*/ 2147483647 h 111"/>
                <a:gd name="T10" fmla="*/ 2147483647 w 136"/>
                <a:gd name="T11" fmla="*/ 2147483647 h 111"/>
                <a:gd name="T12" fmla="*/ 2147483647 w 136"/>
                <a:gd name="T13" fmla="*/ 2147483647 h 111"/>
                <a:gd name="T14" fmla="*/ 2147483647 w 136"/>
                <a:gd name="T15" fmla="*/ 2147483647 h 111"/>
                <a:gd name="T16" fmla="*/ 2147483647 w 136"/>
                <a:gd name="T17" fmla="*/ 2147483647 h 111"/>
                <a:gd name="T18" fmla="*/ 2147483647 w 136"/>
                <a:gd name="T19" fmla="*/ 2147483647 h 111"/>
                <a:gd name="T20" fmla="*/ 2147483647 w 136"/>
                <a:gd name="T21" fmla="*/ 2147483647 h 111"/>
                <a:gd name="T22" fmla="*/ 2147483647 w 136"/>
                <a:gd name="T23" fmla="*/ 2147483647 h 111"/>
                <a:gd name="T24" fmla="*/ 2147483647 w 136"/>
                <a:gd name="T25" fmla="*/ 2147483647 h 111"/>
                <a:gd name="T26" fmla="*/ 2147483647 w 136"/>
                <a:gd name="T27" fmla="*/ 2147483647 h 111"/>
                <a:gd name="T28" fmla="*/ 2147483647 w 136"/>
                <a:gd name="T29" fmla="*/ 2147483647 h 111"/>
                <a:gd name="T30" fmla="*/ 2147483647 w 136"/>
                <a:gd name="T31" fmla="*/ 2147483647 h 111"/>
                <a:gd name="T32" fmla="*/ 0 w 136"/>
                <a:gd name="T33" fmla="*/ 2147483647 h 111"/>
                <a:gd name="T34" fmla="*/ 2147483647 w 136"/>
                <a:gd name="T35" fmla="*/ 2147483647 h 111"/>
                <a:gd name="T36" fmla="*/ 2147483647 w 136"/>
                <a:gd name="T37" fmla="*/ 2147483647 h 111"/>
                <a:gd name="T38" fmla="*/ 2147483647 w 136"/>
                <a:gd name="T39" fmla="*/ 2147483647 h 111"/>
                <a:gd name="T40" fmla="*/ 2147483647 w 136"/>
                <a:gd name="T41" fmla="*/ 2147483647 h 111"/>
                <a:gd name="T42" fmla="*/ 2147483647 w 136"/>
                <a:gd name="T43" fmla="*/ 2147483647 h 111"/>
                <a:gd name="T44" fmla="*/ 2147483647 w 136"/>
                <a:gd name="T45" fmla="*/ 2147483647 h 111"/>
                <a:gd name="T46" fmla="*/ 2147483647 w 136"/>
                <a:gd name="T47" fmla="*/ 2147483647 h 111"/>
                <a:gd name="T48" fmla="*/ 2147483647 w 136"/>
                <a:gd name="T49" fmla="*/ 2147483647 h 111"/>
                <a:gd name="T50" fmla="*/ 2147483647 w 136"/>
                <a:gd name="T51" fmla="*/ 2147483647 h 111"/>
                <a:gd name="T52" fmla="*/ 2147483647 w 136"/>
                <a:gd name="T53" fmla="*/ 2147483647 h 111"/>
                <a:gd name="T54" fmla="*/ 2147483647 w 136"/>
                <a:gd name="T55" fmla="*/ 2147483647 h 111"/>
                <a:gd name="T56" fmla="*/ 2147483647 w 136"/>
                <a:gd name="T57" fmla="*/ 2147483647 h 111"/>
                <a:gd name="T58" fmla="*/ 2147483647 w 136"/>
                <a:gd name="T59" fmla="*/ 2147483647 h 111"/>
                <a:gd name="T60" fmla="*/ 2147483647 w 136"/>
                <a:gd name="T61" fmla="*/ 2147483647 h 111"/>
                <a:gd name="T62" fmla="*/ 2147483647 w 136"/>
                <a:gd name="T63" fmla="*/ 2147483647 h 111"/>
                <a:gd name="T64" fmla="*/ 2147483647 w 136"/>
                <a:gd name="T65" fmla="*/ 2147483647 h 111"/>
                <a:gd name="T66" fmla="*/ 2147483647 w 136"/>
                <a:gd name="T67" fmla="*/ 2147483647 h 111"/>
                <a:gd name="T68" fmla="*/ 2147483647 w 136"/>
                <a:gd name="T69" fmla="*/ 2147483647 h 111"/>
                <a:gd name="T70" fmla="*/ 2147483647 w 136"/>
                <a:gd name="T71" fmla="*/ 2147483647 h 111"/>
                <a:gd name="T72" fmla="*/ 2147483647 w 136"/>
                <a:gd name="T73" fmla="*/ 2147483647 h 111"/>
                <a:gd name="T74" fmla="*/ 2147483647 w 136"/>
                <a:gd name="T75" fmla="*/ 2147483647 h 111"/>
                <a:gd name="T76" fmla="*/ 2147483647 w 136"/>
                <a:gd name="T77" fmla="*/ 2147483647 h 111"/>
                <a:gd name="T78" fmla="*/ 2147483647 w 136"/>
                <a:gd name="T79" fmla="*/ 2147483647 h 111"/>
                <a:gd name="T80" fmla="*/ 2147483647 w 136"/>
                <a:gd name="T81" fmla="*/ 2147483647 h 111"/>
                <a:gd name="T82" fmla="*/ 2147483647 w 136"/>
                <a:gd name="T83" fmla="*/ 2147483647 h 111"/>
                <a:gd name="T84" fmla="*/ 2147483647 w 136"/>
                <a:gd name="T85" fmla="*/ 2147483647 h 111"/>
                <a:gd name="T86" fmla="*/ 2147483647 w 136"/>
                <a:gd name="T87" fmla="*/ 2147483647 h 111"/>
                <a:gd name="T88" fmla="*/ 2147483647 w 136"/>
                <a:gd name="T89" fmla="*/ 2147483647 h 111"/>
                <a:gd name="T90" fmla="*/ 2147483647 w 136"/>
                <a:gd name="T91" fmla="*/ 2147483647 h 111"/>
                <a:gd name="T92" fmla="*/ 2147483647 w 136"/>
                <a:gd name="T93" fmla="*/ 2147483647 h 111"/>
                <a:gd name="T94" fmla="*/ 2147483647 w 136"/>
                <a:gd name="T95" fmla="*/ 2147483647 h 111"/>
                <a:gd name="T96" fmla="*/ 2147483647 w 136"/>
                <a:gd name="T97" fmla="*/ 2147483647 h 111"/>
                <a:gd name="T98" fmla="*/ 2147483647 w 136"/>
                <a:gd name="T99" fmla="*/ 2147483647 h 111"/>
                <a:gd name="T100" fmla="*/ 2147483647 w 136"/>
                <a:gd name="T101" fmla="*/ 2147483647 h 111"/>
                <a:gd name="T102" fmla="*/ 2147483647 w 136"/>
                <a:gd name="T103" fmla="*/ 2147483647 h 111"/>
                <a:gd name="T104" fmla="*/ 2147483647 w 136"/>
                <a:gd name="T105" fmla="*/ 2147483647 h 111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36"/>
                <a:gd name="T160" fmla="*/ 0 h 111"/>
                <a:gd name="T161" fmla="*/ 136 w 136"/>
                <a:gd name="T162" fmla="*/ 111 h 111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36" h="111">
                  <a:moveTo>
                    <a:pt x="35" y="0"/>
                  </a:moveTo>
                  <a:lnTo>
                    <a:pt x="31" y="16"/>
                  </a:lnTo>
                  <a:lnTo>
                    <a:pt x="17" y="16"/>
                  </a:lnTo>
                  <a:lnTo>
                    <a:pt x="21" y="0"/>
                  </a:lnTo>
                  <a:lnTo>
                    <a:pt x="35" y="0"/>
                  </a:lnTo>
                  <a:close/>
                  <a:moveTo>
                    <a:pt x="9" y="55"/>
                  </a:moveTo>
                  <a:lnTo>
                    <a:pt x="10" y="48"/>
                  </a:lnTo>
                  <a:lnTo>
                    <a:pt x="11" y="43"/>
                  </a:lnTo>
                  <a:lnTo>
                    <a:pt x="10" y="40"/>
                  </a:lnTo>
                  <a:lnTo>
                    <a:pt x="9" y="38"/>
                  </a:lnTo>
                  <a:lnTo>
                    <a:pt x="6" y="37"/>
                  </a:lnTo>
                  <a:lnTo>
                    <a:pt x="2" y="36"/>
                  </a:lnTo>
                  <a:lnTo>
                    <a:pt x="3" y="32"/>
                  </a:lnTo>
                  <a:lnTo>
                    <a:pt x="23" y="31"/>
                  </a:lnTo>
                  <a:lnTo>
                    <a:pt x="28" y="31"/>
                  </a:lnTo>
                  <a:lnTo>
                    <a:pt x="16" y="84"/>
                  </a:lnTo>
                  <a:lnTo>
                    <a:pt x="15" y="91"/>
                  </a:lnTo>
                  <a:lnTo>
                    <a:pt x="14" y="96"/>
                  </a:lnTo>
                  <a:lnTo>
                    <a:pt x="14" y="99"/>
                  </a:lnTo>
                  <a:lnTo>
                    <a:pt x="15" y="101"/>
                  </a:lnTo>
                  <a:lnTo>
                    <a:pt x="19" y="102"/>
                  </a:lnTo>
                  <a:lnTo>
                    <a:pt x="21" y="102"/>
                  </a:lnTo>
                  <a:lnTo>
                    <a:pt x="24" y="100"/>
                  </a:lnTo>
                  <a:lnTo>
                    <a:pt x="27" y="97"/>
                  </a:lnTo>
                  <a:lnTo>
                    <a:pt x="32" y="92"/>
                  </a:lnTo>
                  <a:lnTo>
                    <a:pt x="36" y="97"/>
                  </a:lnTo>
                  <a:lnTo>
                    <a:pt x="29" y="104"/>
                  </a:lnTo>
                  <a:lnTo>
                    <a:pt x="23" y="108"/>
                  </a:lnTo>
                  <a:lnTo>
                    <a:pt x="18" y="110"/>
                  </a:lnTo>
                  <a:lnTo>
                    <a:pt x="12" y="111"/>
                  </a:lnTo>
                  <a:lnTo>
                    <a:pt x="7" y="110"/>
                  </a:lnTo>
                  <a:lnTo>
                    <a:pt x="4" y="107"/>
                  </a:lnTo>
                  <a:lnTo>
                    <a:pt x="1" y="103"/>
                  </a:lnTo>
                  <a:lnTo>
                    <a:pt x="0" y="97"/>
                  </a:lnTo>
                  <a:lnTo>
                    <a:pt x="1" y="90"/>
                  </a:lnTo>
                  <a:lnTo>
                    <a:pt x="3" y="81"/>
                  </a:lnTo>
                  <a:lnTo>
                    <a:pt x="9" y="55"/>
                  </a:lnTo>
                  <a:close/>
                  <a:moveTo>
                    <a:pt x="64" y="58"/>
                  </a:moveTo>
                  <a:lnTo>
                    <a:pt x="66" y="51"/>
                  </a:lnTo>
                  <a:lnTo>
                    <a:pt x="66" y="46"/>
                  </a:lnTo>
                  <a:lnTo>
                    <a:pt x="65" y="42"/>
                  </a:lnTo>
                  <a:lnTo>
                    <a:pt x="62" y="40"/>
                  </a:lnTo>
                  <a:lnTo>
                    <a:pt x="59" y="41"/>
                  </a:lnTo>
                  <a:lnTo>
                    <a:pt x="56" y="42"/>
                  </a:lnTo>
                  <a:lnTo>
                    <a:pt x="53" y="45"/>
                  </a:lnTo>
                  <a:lnTo>
                    <a:pt x="49" y="50"/>
                  </a:lnTo>
                  <a:lnTo>
                    <a:pt x="44" y="45"/>
                  </a:lnTo>
                  <a:lnTo>
                    <a:pt x="51" y="39"/>
                  </a:lnTo>
                  <a:lnTo>
                    <a:pt x="56" y="34"/>
                  </a:lnTo>
                  <a:lnTo>
                    <a:pt x="62" y="32"/>
                  </a:lnTo>
                  <a:lnTo>
                    <a:pt x="68" y="31"/>
                  </a:lnTo>
                  <a:lnTo>
                    <a:pt x="72" y="32"/>
                  </a:lnTo>
                  <a:lnTo>
                    <a:pt x="76" y="34"/>
                  </a:lnTo>
                  <a:lnTo>
                    <a:pt x="78" y="38"/>
                  </a:lnTo>
                  <a:lnTo>
                    <a:pt x="79" y="43"/>
                  </a:lnTo>
                  <a:lnTo>
                    <a:pt x="78" y="48"/>
                  </a:lnTo>
                  <a:lnTo>
                    <a:pt x="77" y="53"/>
                  </a:lnTo>
                  <a:lnTo>
                    <a:pt x="78" y="54"/>
                  </a:lnTo>
                  <a:lnTo>
                    <a:pt x="86" y="44"/>
                  </a:lnTo>
                  <a:lnTo>
                    <a:pt x="93" y="37"/>
                  </a:lnTo>
                  <a:lnTo>
                    <a:pt x="100" y="32"/>
                  </a:lnTo>
                  <a:lnTo>
                    <a:pt x="108" y="31"/>
                  </a:lnTo>
                  <a:lnTo>
                    <a:pt x="115" y="32"/>
                  </a:lnTo>
                  <a:lnTo>
                    <a:pt x="120" y="35"/>
                  </a:lnTo>
                  <a:lnTo>
                    <a:pt x="123" y="41"/>
                  </a:lnTo>
                  <a:lnTo>
                    <a:pt x="124" y="47"/>
                  </a:lnTo>
                  <a:lnTo>
                    <a:pt x="123" y="54"/>
                  </a:lnTo>
                  <a:lnTo>
                    <a:pt x="121" y="62"/>
                  </a:lnTo>
                  <a:lnTo>
                    <a:pt x="116" y="83"/>
                  </a:lnTo>
                  <a:lnTo>
                    <a:pt x="114" y="91"/>
                  </a:lnTo>
                  <a:lnTo>
                    <a:pt x="114" y="96"/>
                  </a:lnTo>
                  <a:lnTo>
                    <a:pt x="114" y="99"/>
                  </a:lnTo>
                  <a:lnTo>
                    <a:pt x="115" y="101"/>
                  </a:lnTo>
                  <a:lnTo>
                    <a:pt x="118" y="102"/>
                  </a:lnTo>
                  <a:lnTo>
                    <a:pt x="121" y="102"/>
                  </a:lnTo>
                  <a:lnTo>
                    <a:pt x="123" y="100"/>
                  </a:lnTo>
                  <a:lnTo>
                    <a:pt x="127" y="97"/>
                  </a:lnTo>
                  <a:lnTo>
                    <a:pt x="131" y="92"/>
                  </a:lnTo>
                  <a:lnTo>
                    <a:pt x="136" y="97"/>
                  </a:lnTo>
                  <a:lnTo>
                    <a:pt x="129" y="103"/>
                  </a:lnTo>
                  <a:lnTo>
                    <a:pt x="124" y="108"/>
                  </a:lnTo>
                  <a:lnTo>
                    <a:pt x="118" y="110"/>
                  </a:lnTo>
                  <a:lnTo>
                    <a:pt x="112" y="111"/>
                  </a:lnTo>
                  <a:lnTo>
                    <a:pt x="107" y="110"/>
                  </a:lnTo>
                  <a:lnTo>
                    <a:pt x="103" y="107"/>
                  </a:lnTo>
                  <a:lnTo>
                    <a:pt x="101" y="103"/>
                  </a:lnTo>
                  <a:lnTo>
                    <a:pt x="100" y="98"/>
                  </a:lnTo>
                  <a:lnTo>
                    <a:pt x="101" y="91"/>
                  </a:lnTo>
                  <a:lnTo>
                    <a:pt x="103" y="82"/>
                  </a:lnTo>
                  <a:lnTo>
                    <a:pt x="106" y="69"/>
                  </a:lnTo>
                  <a:lnTo>
                    <a:pt x="108" y="62"/>
                  </a:lnTo>
                  <a:lnTo>
                    <a:pt x="109" y="57"/>
                  </a:lnTo>
                  <a:lnTo>
                    <a:pt x="110" y="52"/>
                  </a:lnTo>
                  <a:lnTo>
                    <a:pt x="109" y="47"/>
                  </a:lnTo>
                  <a:lnTo>
                    <a:pt x="108" y="44"/>
                  </a:lnTo>
                  <a:lnTo>
                    <a:pt x="105" y="42"/>
                  </a:lnTo>
                  <a:lnTo>
                    <a:pt x="102" y="41"/>
                  </a:lnTo>
                  <a:lnTo>
                    <a:pt x="98" y="42"/>
                  </a:lnTo>
                  <a:lnTo>
                    <a:pt x="94" y="44"/>
                  </a:lnTo>
                  <a:lnTo>
                    <a:pt x="90" y="47"/>
                  </a:lnTo>
                  <a:lnTo>
                    <a:pt x="86" y="52"/>
                  </a:lnTo>
                  <a:lnTo>
                    <a:pt x="79" y="63"/>
                  </a:lnTo>
                  <a:lnTo>
                    <a:pt x="76" y="68"/>
                  </a:lnTo>
                  <a:lnTo>
                    <a:pt x="74" y="75"/>
                  </a:lnTo>
                  <a:lnTo>
                    <a:pt x="66" y="110"/>
                  </a:lnTo>
                  <a:lnTo>
                    <a:pt x="52" y="110"/>
                  </a:lnTo>
                  <a:lnTo>
                    <a:pt x="64" y="5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71" name="Freeform 23"/>
            <p:cNvSpPr>
              <a:spLocks/>
            </p:cNvSpPr>
            <p:nvPr/>
          </p:nvSpPr>
          <p:spPr bwMode="auto">
            <a:xfrm>
              <a:off x="3436938" y="5302250"/>
              <a:ext cx="138113" cy="168275"/>
            </a:xfrm>
            <a:custGeom>
              <a:avLst/>
              <a:gdLst>
                <a:gd name="T0" fmla="*/ 2147483647 w 91"/>
                <a:gd name="T1" fmla="*/ 0 h 111"/>
                <a:gd name="T2" fmla="*/ 2147483647 w 91"/>
                <a:gd name="T3" fmla="*/ 2147483647 h 111"/>
                <a:gd name="T4" fmla="*/ 2147483647 w 91"/>
                <a:gd name="T5" fmla="*/ 2147483647 h 111"/>
                <a:gd name="T6" fmla="*/ 2147483647 w 91"/>
                <a:gd name="T7" fmla="*/ 2147483647 h 111"/>
                <a:gd name="T8" fmla="*/ 2147483647 w 91"/>
                <a:gd name="T9" fmla="*/ 2147483647 h 111"/>
                <a:gd name="T10" fmla="*/ 2147483647 w 91"/>
                <a:gd name="T11" fmla="*/ 2147483647 h 111"/>
                <a:gd name="T12" fmla="*/ 2147483647 w 91"/>
                <a:gd name="T13" fmla="*/ 2147483647 h 111"/>
                <a:gd name="T14" fmla="*/ 2147483647 w 91"/>
                <a:gd name="T15" fmla="*/ 2147483647 h 111"/>
                <a:gd name="T16" fmla="*/ 2147483647 w 91"/>
                <a:gd name="T17" fmla="*/ 2147483647 h 111"/>
                <a:gd name="T18" fmla="*/ 2147483647 w 91"/>
                <a:gd name="T19" fmla="*/ 2147483647 h 111"/>
                <a:gd name="T20" fmla="*/ 2147483647 w 91"/>
                <a:gd name="T21" fmla="*/ 2147483647 h 111"/>
                <a:gd name="T22" fmla="*/ 2147483647 w 91"/>
                <a:gd name="T23" fmla="*/ 2147483647 h 111"/>
                <a:gd name="T24" fmla="*/ 2147483647 w 91"/>
                <a:gd name="T25" fmla="*/ 2147483647 h 111"/>
                <a:gd name="T26" fmla="*/ 2147483647 w 91"/>
                <a:gd name="T27" fmla="*/ 0 h 111"/>
                <a:gd name="T28" fmla="*/ 2147483647 w 91"/>
                <a:gd name="T29" fmla="*/ 0 h 111"/>
                <a:gd name="T30" fmla="*/ 2147483647 w 91"/>
                <a:gd name="T31" fmla="*/ 2147483647 h 111"/>
                <a:gd name="T32" fmla="*/ 2147483647 w 91"/>
                <a:gd name="T33" fmla="*/ 2147483647 h 111"/>
                <a:gd name="T34" fmla="*/ 2147483647 w 91"/>
                <a:gd name="T35" fmla="*/ 2147483647 h 111"/>
                <a:gd name="T36" fmla="*/ 2147483647 w 91"/>
                <a:gd name="T37" fmla="*/ 2147483647 h 111"/>
                <a:gd name="T38" fmla="*/ 2147483647 w 91"/>
                <a:gd name="T39" fmla="*/ 2147483647 h 111"/>
                <a:gd name="T40" fmla="*/ 2147483647 w 91"/>
                <a:gd name="T41" fmla="*/ 2147483647 h 111"/>
                <a:gd name="T42" fmla="*/ 2147483647 w 91"/>
                <a:gd name="T43" fmla="*/ 2147483647 h 111"/>
                <a:gd name="T44" fmla="*/ 2147483647 w 91"/>
                <a:gd name="T45" fmla="*/ 2147483647 h 111"/>
                <a:gd name="T46" fmla="*/ 2147483647 w 91"/>
                <a:gd name="T47" fmla="*/ 2147483647 h 111"/>
                <a:gd name="T48" fmla="*/ 2147483647 w 91"/>
                <a:gd name="T49" fmla="*/ 2147483647 h 111"/>
                <a:gd name="T50" fmla="*/ 2147483647 w 91"/>
                <a:gd name="T51" fmla="*/ 2147483647 h 111"/>
                <a:gd name="T52" fmla="*/ 2147483647 w 91"/>
                <a:gd name="T53" fmla="*/ 2147483647 h 111"/>
                <a:gd name="T54" fmla="*/ 2147483647 w 91"/>
                <a:gd name="T55" fmla="*/ 2147483647 h 111"/>
                <a:gd name="T56" fmla="*/ 2147483647 w 91"/>
                <a:gd name="T57" fmla="*/ 2147483647 h 111"/>
                <a:gd name="T58" fmla="*/ 2147483647 w 91"/>
                <a:gd name="T59" fmla="*/ 2147483647 h 111"/>
                <a:gd name="T60" fmla="*/ 2147483647 w 91"/>
                <a:gd name="T61" fmla="*/ 2147483647 h 111"/>
                <a:gd name="T62" fmla="*/ 2147483647 w 91"/>
                <a:gd name="T63" fmla="*/ 2147483647 h 111"/>
                <a:gd name="T64" fmla="*/ 2147483647 w 91"/>
                <a:gd name="T65" fmla="*/ 2147483647 h 111"/>
                <a:gd name="T66" fmla="*/ 2147483647 w 91"/>
                <a:gd name="T67" fmla="*/ 2147483647 h 111"/>
                <a:gd name="T68" fmla="*/ 2147483647 w 91"/>
                <a:gd name="T69" fmla="*/ 2147483647 h 111"/>
                <a:gd name="T70" fmla="*/ 2147483647 w 91"/>
                <a:gd name="T71" fmla="*/ 2147483647 h 111"/>
                <a:gd name="T72" fmla="*/ 2147483647 w 91"/>
                <a:gd name="T73" fmla="*/ 2147483647 h 111"/>
                <a:gd name="T74" fmla="*/ 2147483647 w 91"/>
                <a:gd name="T75" fmla="*/ 2147483647 h 111"/>
                <a:gd name="T76" fmla="*/ 2147483647 w 91"/>
                <a:gd name="T77" fmla="*/ 2147483647 h 111"/>
                <a:gd name="T78" fmla="*/ 2147483647 w 91"/>
                <a:gd name="T79" fmla="*/ 2147483647 h 111"/>
                <a:gd name="T80" fmla="*/ 2147483647 w 91"/>
                <a:gd name="T81" fmla="*/ 2147483647 h 111"/>
                <a:gd name="T82" fmla="*/ 2147483647 w 91"/>
                <a:gd name="T83" fmla="*/ 2147483647 h 111"/>
                <a:gd name="T84" fmla="*/ 2147483647 w 91"/>
                <a:gd name="T85" fmla="*/ 2147483647 h 111"/>
                <a:gd name="T86" fmla="*/ 2147483647 w 91"/>
                <a:gd name="T87" fmla="*/ 2147483647 h 111"/>
                <a:gd name="T88" fmla="*/ 2147483647 w 91"/>
                <a:gd name="T89" fmla="*/ 2147483647 h 111"/>
                <a:gd name="T90" fmla="*/ 0 w 91"/>
                <a:gd name="T91" fmla="*/ 2147483647 h 111"/>
                <a:gd name="T92" fmla="*/ 2147483647 w 91"/>
                <a:gd name="T93" fmla="*/ 0 h 111"/>
                <a:gd name="T94" fmla="*/ 2147483647 w 91"/>
                <a:gd name="T95" fmla="*/ 0 h 111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91"/>
                <a:gd name="T145" fmla="*/ 0 h 111"/>
                <a:gd name="T146" fmla="*/ 91 w 91"/>
                <a:gd name="T147" fmla="*/ 111 h 111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91" h="111">
                  <a:moveTo>
                    <a:pt x="33" y="0"/>
                  </a:moveTo>
                  <a:lnTo>
                    <a:pt x="32" y="4"/>
                  </a:lnTo>
                  <a:lnTo>
                    <a:pt x="27" y="6"/>
                  </a:lnTo>
                  <a:lnTo>
                    <a:pt x="25" y="11"/>
                  </a:lnTo>
                  <a:lnTo>
                    <a:pt x="26" y="17"/>
                  </a:lnTo>
                  <a:lnTo>
                    <a:pt x="27" y="24"/>
                  </a:lnTo>
                  <a:lnTo>
                    <a:pt x="36" y="54"/>
                  </a:lnTo>
                  <a:lnTo>
                    <a:pt x="56" y="28"/>
                  </a:lnTo>
                  <a:lnTo>
                    <a:pt x="61" y="21"/>
                  </a:lnTo>
                  <a:lnTo>
                    <a:pt x="64" y="16"/>
                  </a:lnTo>
                  <a:lnTo>
                    <a:pt x="66" y="9"/>
                  </a:lnTo>
                  <a:lnTo>
                    <a:pt x="64" y="6"/>
                  </a:lnTo>
                  <a:lnTo>
                    <a:pt x="60" y="4"/>
                  </a:lnTo>
                  <a:lnTo>
                    <a:pt x="61" y="0"/>
                  </a:lnTo>
                  <a:lnTo>
                    <a:pt x="91" y="0"/>
                  </a:lnTo>
                  <a:lnTo>
                    <a:pt x="91" y="4"/>
                  </a:lnTo>
                  <a:lnTo>
                    <a:pt x="87" y="5"/>
                  </a:lnTo>
                  <a:lnTo>
                    <a:pt x="84" y="8"/>
                  </a:lnTo>
                  <a:lnTo>
                    <a:pt x="82" y="10"/>
                  </a:lnTo>
                  <a:lnTo>
                    <a:pt x="79" y="13"/>
                  </a:lnTo>
                  <a:lnTo>
                    <a:pt x="75" y="18"/>
                  </a:lnTo>
                  <a:lnTo>
                    <a:pt x="71" y="23"/>
                  </a:lnTo>
                  <a:lnTo>
                    <a:pt x="39" y="64"/>
                  </a:lnTo>
                  <a:lnTo>
                    <a:pt x="34" y="87"/>
                  </a:lnTo>
                  <a:lnTo>
                    <a:pt x="33" y="92"/>
                  </a:lnTo>
                  <a:lnTo>
                    <a:pt x="33" y="96"/>
                  </a:lnTo>
                  <a:lnTo>
                    <a:pt x="32" y="100"/>
                  </a:lnTo>
                  <a:lnTo>
                    <a:pt x="33" y="104"/>
                  </a:lnTo>
                  <a:lnTo>
                    <a:pt x="36" y="106"/>
                  </a:lnTo>
                  <a:lnTo>
                    <a:pt x="38" y="107"/>
                  </a:lnTo>
                  <a:lnTo>
                    <a:pt x="41" y="107"/>
                  </a:lnTo>
                  <a:lnTo>
                    <a:pt x="40" y="111"/>
                  </a:lnTo>
                  <a:lnTo>
                    <a:pt x="6" y="111"/>
                  </a:lnTo>
                  <a:lnTo>
                    <a:pt x="7" y="107"/>
                  </a:lnTo>
                  <a:lnTo>
                    <a:pt x="12" y="106"/>
                  </a:lnTo>
                  <a:lnTo>
                    <a:pt x="14" y="103"/>
                  </a:lnTo>
                  <a:lnTo>
                    <a:pt x="16" y="101"/>
                  </a:lnTo>
                  <a:lnTo>
                    <a:pt x="17" y="98"/>
                  </a:lnTo>
                  <a:lnTo>
                    <a:pt x="18" y="93"/>
                  </a:lnTo>
                  <a:lnTo>
                    <a:pt x="20" y="87"/>
                  </a:lnTo>
                  <a:lnTo>
                    <a:pt x="24" y="64"/>
                  </a:lnTo>
                  <a:lnTo>
                    <a:pt x="13" y="23"/>
                  </a:lnTo>
                  <a:lnTo>
                    <a:pt x="10" y="15"/>
                  </a:lnTo>
                  <a:lnTo>
                    <a:pt x="8" y="11"/>
                  </a:lnTo>
                  <a:lnTo>
                    <a:pt x="5" y="6"/>
                  </a:lnTo>
                  <a:lnTo>
                    <a:pt x="0" y="4"/>
                  </a:lnTo>
                  <a:lnTo>
                    <a:pt x="1" y="0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72" name="Freeform 24"/>
            <p:cNvSpPr>
              <a:spLocks/>
            </p:cNvSpPr>
            <p:nvPr/>
          </p:nvSpPr>
          <p:spPr bwMode="auto">
            <a:xfrm>
              <a:off x="2259013" y="5713413"/>
              <a:ext cx="98425" cy="122238"/>
            </a:xfrm>
            <a:custGeom>
              <a:avLst/>
              <a:gdLst>
                <a:gd name="T0" fmla="*/ 2147483647 w 65"/>
                <a:gd name="T1" fmla="*/ 2147483647 h 80"/>
                <a:gd name="T2" fmla="*/ 2147483647 w 65"/>
                <a:gd name="T3" fmla="*/ 2147483647 h 80"/>
                <a:gd name="T4" fmla="*/ 2147483647 w 65"/>
                <a:gd name="T5" fmla="*/ 2147483647 h 80"/>
                <a:gd name="T6" fmla="*/ 2147483647 w 65"/>
                <a:gd name="T7" fmla="*/ 2147483647 h 80"/>
                <a:gd name="T8" fmla="*/ 2147483647 w 65"/>
                <a:gd name="T9" fmla="*/ 2147483647 h 80"/>
                <a:gd name="T10" fmla="*/ 2147483647 w 65"/>
                <a:gd name="T11" fmla="*/ 2147483647 h 80"/>
                <a:gd name="T12" fmla="*/ 2147483647 w 65"/>
                <a:gd name="T13" fmla="*/ 2147483647 h 80"/>
                <a:gd name="T14" fmla="*/ 2147483647 w 65"/>
                <a:gd name="T15" fmla="*/ 2147483647 h 80"/>
                <a:gd name="T16" fmla="*/ 2147483647 w 65"/>
                <a:gd name="T17" fmla="*/ 2147483647 h 80"/>
                <a:gd name="T18" fmla="*/ 2147483647 w 65"/>
                <a:gd name="T19" fmla="*/ 2147483647 h 80"/>
                <a:gd name="T20" fmla="*/ 2147483647 w 65"/>
                <a:gd name="T21" fmla="*/ 2147483647 h 80"/>
                <a:gd name="T22" fmla="*/ 2147483647 w 65"/>
                <a:gd name="T23" fmla="*/ 2147483647 h 80"/>
                <a:gd name="T24" fmla="*/ 2147483647 w 65"/>
                <a:gd name="T25" fmla="*/ 2147483647 h 80"/>
                <a:gd name="T26" fmla="*/ 2147483647 w 65"/>
                <a:gd name="T27" fmla="*/ 2147483647 h 80"/>
                <a:gd name="T28" fmla="*/ 2147483647 w 65"/>
                <a:gd name="T29" fmla="*/ 2147483647 h 80"/>
                <a:gd name="T30" fmla="*/ 2147483647 w 65"/>
                <a:gd name="T31" fmla="*/ 2147483647 h 80"/>
                <a:gd name="T32" fmla="*/ 2147483647 w 65"/>
                <a:gd name="T33" fmla="*/ 2147483647 h 80"/>
                <a:gd name="T34" fmla="*/ 2147483647 w 65"/>
                <a:gd name="T35" fmla="*/ 2147483647 h 80"/>
                <a:gd name="T36" fmla="*/ 2147483647 w 65"/>
                <a:gd name="T37" fmla="*/ 2147483647 h 80"/>
                <a:gd name="T38" fmla="*/ 2147483647 w 65"/>
                <a:gd name="T39" fmla="*/ 2147483647 h 80"/>
                <a:gd name="T40" fmla="*/ 2147483647 w 65"/>
                <a:gd name="T41" fmla="*/ 2147483647 h 80"/>
                <a:gd name="T42" fmla="*/ 2147483647 w 65"/>
                <a:gd name="T43" fmla="*/ 2147483647 h 80"/>
                <a:gd name="T44" fmla="*/ 2147483647 w 65"/>
                <a:gd name="T45" fmla="*/ 2147483647 h 80"/>
                <a:gd name="T46" fmla="*/ 2147483647 w 65"/>
                <a:gd name="T47" fmla="*/ 2147483647 h 80"/>
                <a:gd name="T48" fmla="*/ 2147483647 w 65"/>
                <a:gd name="T49" fmla="*/ 2147483647 h 80"/>
                <a:gd name="T50" fmla="*/ 2147483647 w 65"/>
                <a:gd name="T51" fmla="*/ 2147483647 h 80"/>
                <a:gd name="T52" fmla="*/ 2147483647 w 65"/>
                <a:gd name="T53" fmla="*/ 2147483647 h 80"/>
                <a:gd name="T54" fmla="*/ 0 w 65"/>
                <a:gd name="T55" fmla="*/ 2147483647 h 80"/>
                <a:gd name="T56" fmla="*/ 0 w 65"/>
                <a:gd name="T57" fmla="*/ 2147483647 h 80"/>
                <a:gd name="T58" fmla="*/ 2147483647 w 65"/>
                <a:gd name="T59" fmla="*/ 2147483647 h 80"/>
                <a:gd name="T60" fmla="*/ 2147483647 w 65"/>
                <a:gd name="T61" fmla="*/ 2147483647 h 80"/>
                <a:gd name="T62" fmla="*/ 2147483647 w 65"/>
                <a:gd name="T63" fmla="*/ 2147483647 h 80"/>
                <a:gd name="T64" fmla="*/ 2147483647 w 65"/>
                <a:gd name="T65" fmla="*/ 2147483647 h 80"/>
                <a:gd name="T66" fmla="*/ 2147483647 w 65"/>
                <a:gd name="T67" fmla="*/ 2147483647 h 80"/>
                <a:gd name="T68" fmla="*/ 2147483647 w 65"/>
                <a:gd name="T69" fmla="*/ 2147483647 h 80"/>
                <a:gd name="T70" fmla="*/ 2147483647 w 65"/>
                <a:gd name="T71" fmla="*/ 0 h 80"/>
                <a:gd name="T72" fmla="*/ 2147483647 w 65"/>
                <a:gd name="T73" fmla="*/ 2147483647 h 80"/>
                <a:gd name="T74" fmla="*/ 2147483647 w 65"/>
                <a:gd name="T75" fmla="*/ 2147483647 h 80"/>
                <a:gd name="T76" fmla="*/ 2147483647 w 65"/>
                <a:gd name="T77" fmla="*/ 2147483647 h 80"/>
                <a:gd name="T78" fmla="*/ 2147483647 w 65"/>
                <a:gd name="T79" fmla="*/ 2147483647 h 80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65"/>
                <a:gd name="T121" fmla="*/ 0 h 80"/>
                <a:gd name="T122" fmla="*/ 65 w 65"/>
                <a:gd name="T123" fmla="*/ 80 h 80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65" h="80">
                  <a:moveTo>
                    <a:pt x="52" y="20"/>
                  </a:moveTo>
                  <a:lnTo>
                    <a:pt x="52" y="15"/>
                  </a:lnTo>
                  <a:lnTo>
                    <a:pt x="51" y="11"/>
                  </a:lnTo>
                  <a:lnTo>
                    <a:pt x="49" y="7"/>
                  </a:lnTo>
                  <a:lnTo>
                    <a:pt x="43" y="6"/>
                  </a:lnTo>
                  <a:lnTo>
                    <a:pt x="35" y="8"/>
                  </a:lnTo>
                  <a:lnTo>
                    <a:pt x="28" y="13"/>
                  </a:lnTo>
                  <a:lnTo>
                    <a:pt x="22" y="20"/>
                  </a:lnTo>
                  <a:lnTo>
                    <a:pt x="18" y="31"/>
                  </a:lnTo>
                  <a:lnTo>
                    <a:pt x="15" y="43"/>
                  </a:lnTo>
                  <a:lnTo>
                    <a:pt x="14" y="54"/>
                  </a:lnTo>
                  <a:lnTo>
                    <a:pt x="14" y="61"/>
                  </a:lnTo>
                  <a:lnTo>
                    <a:pt x="17" y="66"/>
                  </a:lnTo>
                  <a:lnTo>
                    <a:pt x="21" y="69"/>
                  </a:lnTo>
                  <a:lnTo>
                    <a:pt x="27" y="70"/>
                  </a:lnTo>
                  <a:lnTo>
                    <a:pt x="33" y="69"/>
                  </a:lnTo>
                  <a:lnTo>
                    <a:pt x="39" y="67"/>
                  </a:lnTo>
                  <a:lnTo>
                    <a:pt x="45" y="64"/>
                  </a:lnTo>
                  <a:lnTo>
                    <a:pt x="51" y="58"/>
                  </a:lnTo>
                  <a:lnTo>
                    <a:pt x="56" y="63"/>
                  </a:lnTo>
                  <a:lnTo>
                    <a:pt x="48" y="71"/>
                  </a:lnTo>
                  <a:lnTo>
                    <a:pt x="40" y="76"/>
                  </a:lnTo>
                  <a:lnTo>
                    <a:pt x="32" y="79"/>
                  </a:lnTo>
                  <a:lnTo>
                    <a:pt x="24" y="80"/>
                  </a:lnTo>
                  <a:lnTo>
                    <a:pt x="13" y="78"/>
                  </a:lnTo>
                  <a:lnTo>
                    <a:pt x="6" y="73"/>
                  </a:lnTo>
                  <a:lnTo>
                    <a:pt x="1" y="65"/>
                  </a:lnTo>
                  <a:lnTo>
                    <a:pt x="0" y="53"/>
                  </a:lnTo>
                  <a:lnTo>
                    <a:pt x="0" y="44"/>
                  </a:lnTo>
                  <a:lnTo>
                    <a:pt x="3" y="34"/>
                  </a:lnTo>
                  <a:lnTo>
                    <a:pt x="7" y="24"/>
                  </a:lnTo>
                  <a:lnTo>
                    <a:pt x="12" y="16"/>
                  </a:lnTo>
                  <a:lnTo>
                    <a:pt x="19" y="9"/>
                  </a:lnTo>
                  <a:lnTo>
                    <a:pt x="27" y="4"/>
                  </a:lnTo>
                  <a:lnTo>
                    <a:pt x="36" y="1"/>
                  </a:lnTo>
                  <a:lnTo>
                    <a:pt x="45" y="0"/>
                  </a:lnTo>
                  <a:lnTo>
                    <a:pt x="55" y="1"/>
                  </a:lnTo>
                  <a:lnTo>
                    <a:pt x="65" y="2"/>
                  </a:lnTo>
                  <a:lnTo>
                    <a:pt x="61" y="20"/>
                  </a:lnTo>
                  <a:lnTo>
                    <a:pt x="52" y="2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73" name="Freeform 25"/>
            <p:cNvSpPr>
              <a:spLocks/>
            </p:cNvSpPr>
            <p:nvPr/>
          </p:nvSpPr>
          <p:spPr bwMode="auto">
            <a:xfrm>
              <a:off x="2374900" y="5654675"/>
              <a:ext cx="125413" cy="180975"/>
            </a:xfrm>
            <a:custGeom>
              <a:avLst/>
              <a:gdLst>
                <a:gd name="T0" fmla="*/ 2147483647 w 83"/>
                <a:gd name="T1" fmla="*/ 2147483647 h 118"/>
                <a:gd name="T2" fmla="*/ 2147483647 w 83"/>
                <a:gd name="T3" fmla="*/ 2147483647 h 118"/>
                <a:gd name="T4" fmla="*/ 2147483647 w 83"/>
                <a:gd name="T5" fmla="*/ 2147483647 h 118"/>
                <a:gd name="T6" fmla="*/ 2147483647 w 83"/>
                <a:gd name="T7" fmla="*/ 2147483647 h 118"/>
                <a:gd name="T8" fmla="*/ 2147483647 w 83"/>
                <a:gd name="T9" fmla="*/ 2147483647 h 118"/>
                <a:gd name="T10" fmla="*/ 2147483647 w 83"/>
                <a:gd name="T11" fmla="*/ 2147483647 h 118"/>
                <a:gd name="T12" fmla="*/ 2147483647 w 83"/>
                <a:gd name="T13" fmla="*/ 2147483647 h 118"/>
                <a:gd name="T14" fmla="*/ 2147483647 w 83"/>
                <a:gd name="T15" fmla="*/ 2147483647 h 118"/>
                <a:gd name="T16" fmla="*/ 2147483647 w 83"/>
                <a:gd name="T17" fmla="*/ 0 h 118"/>
                <a:gd name="T18" fmla="*/ 2147483647 w 83"/>
                <a:gd name="T19" fmla="*/ 0 h 118"/>
                <a:gd name="T20" fmla="*/ 2147483647 w 83"/>
                <a:gd name="T21" fmla="*/ 2147483647 h 118"/>
                <a:gd name="T22" fmla="*/ 2147483647 w 83"/>
                <a:gd name="T23" fmla="*/ 2147483647 h 118"/>
                <a:gd name="T24" fmla="*/ 2147483647 w 83"/>
                <a:gd name="T25" fmla="*/ 2147483647 h 118"/>
                <a:gd name="T26" fmla="*/ 2147483647 w 83"/>
                <a:gd name="T27" fmla="*/ 2147483647 h 118"/>
                <a:gd name="T28" fmla="*/ 2147483647 w 83"/>
                <a:gd name="T29" fmla="*/ 2147483647 h 118"/>
                <a:gd name="T30" fmla="*/ 2147483647 w 83"/>
                <a:gd name="T31" fmla="*/ 2147483647 h 118"/>
                <a:gd name="T32" fmla="*/ 2147483647 w 83"/>
                <a:gd name="T33" fmla="*/ 2147483647 h 118"/>
                <a:gd name="T34" fmla="*/ 2147483647 w 83"/>
                <a:gd name="T35" fmla="*/ 2147483647 h 118"/>
                <a:gd name="T36" fmla="*/ 2147483647 w 83"/>
                <a:gd name="T37" fmla="*/ 2147483647 h 118"/>
                <a:gd name="T38" fmla="*/ 2147483647 w 83"/>
                <a:gd name="T39" fmla="*/ 2147483647 h 118"/>
                <a:gd name="T40" fmla="*/ 2147483647 w 83"/>
                <a:gd name="T41" fmla="*/ 2147483647 h 118"/>
                <a:gd name="T42" fmla="*/ 2147483647 w 83"/>
                <a:gd name="T43" fmla="*/ 2147483647 h 118"/>
                <a:gd name="T44" fmla="*/ 2147483647 w 83"/>
                <a:gd name="T45" fmla="*/ 2147483647 h 118"/>
                <a:gd name="T46" fmla="*/ 2147483647 w 83"/>
                <a:gd name="T47" fmla="*/ 2147483647 h 118"/>
                <a:gd name="T48" fmla="*/ 2147483647 w 83"/>
                <a:gd name="T49" fmla="*/ 2147483647 h 118"/>
                <a:gd name="T50" fmla="*/ 2147483647 w 83"/>
                <a:gd name="T51" fmla="*/ 2147483647 h 118"/>
                <a:gd name="T52" fmla="*/ 2147483647 w 83"/>
                <a:gd name="T53" fmla="*/ 2147483647 h 118"/>
                <a:gd name="T54" fmla="*/ 2147483647 w 83"/>
                <a:gd name="T55" fmla="*/ 2147483647 h 118"/>
                <a:gd name="T56" fmla="*/ 2147483647 w 83"/>
                <a:gd name="T57" fmla="*/ 2147483647 h 118"/>
                <a:gd name="T58" fmla="*/ 2147483647 w 83"/>
                <a:gd name="T59" fmla="*/ 2147483647 h 118"/>
                <a:gd name="T60" fmla="*/ 2147483647 w 83"/>
                <a:gd name="T61" fmla="*/ 2147483647 h 118"/>
                <a:gd name="T62" fmla="*/ 2147483647 w 83"/>
                <a:gd name="T63" fmla="*/ 2147483647 h 118"/>
                <a:gd name="T64" fmla="*/ 2147483647 w 83"/>
                <a:gd name="T65" fmla="*/ 2147483647 h 118"/>
                <a:gd name="T66" fmla="*/ 2147483647 w 83"/>
                <a:gd name="T67" fmla="*/ 2147483647 h 118"/>
                <a:gd name="T68" fmla="*/ 2147483647 w 83"/>
                <a:gd name="T69" fmla="*/ 2147483647 h 118"/>
                <a:gd name="T70" fmla="*/ 2147483647 w 83"/>
                <a:gd name="T71" fmla="*/ 2147483647 h 118"/>
                <a:gd name="T72" fmla="*/ 2147483647 w 83"/>
                <a:gd name="T73" fmla="*/ 2147483647 h 118"/>
                <a:gd name="T74" fmla="*/ 2147483647 w 83"/>
                <a:gd name="T75" fmla="*/ 2147483647 h 118"/>
                <a:gd name="T76" fmla="*/ 2147483647 w 83"/>
                <a:gd name="T77" fmla="*/ 2147483647 h 118"/>
                <a:gd name="T78" fmla="*/ 2147483647 w 83"/>
                <a:gd name="T79" fmla="*/ 2147483647 h 118"/>
                <a:gd name="T80" fmla="*/ 2147483647 w 83"/>
                <a:gd name="T81" fmla="*/ 2147483647 h 118"/>
                <a:gd name="T82" fmla="*/ 2147483647 w 83"/>
                <a:gd name="T83" fmla="*/ 2147483647 h 118"/>
                <a:gd name="T84" fmla="*/ 2147483647 w 83"/>
                <a:gd name="T85" fmla="*/ 2147483647 h 118"/>
                <a:gd name="T86" fmla="*/ 2147483647 w 83"/>
                <a:gd name="T87" fmla="*/ 2147483647 h 118"/>
                <a:gd name="T88" fmla="*/ 2147483647 w 83"/>
                <a:gd name="T89" fmla="*/ 2147483647 h 118"/>
                <a:gd name="T90" fmla="*/ 2147483647 w 83"/>
                <a:gd name="T91" fmla="*/ 2147483647 h 118"/>
                <a:gd name="T92" fmla="*/ 2147483647 w 83"/>
                <a:gd name="T93" fmla="*/ 2147483647 h 118"/>
                <a:gd name="T94" fmla="*/ 2147483647 w 83"/>
                <a:gd name="T95" fmla="*/ 2147483647 h 118"/>
                <a:gd name="T96" fmla="*/ 2147483647 w 83"/>
                <a:gd name="T97" fmla="*/ 2147483647 h 118"/>
                <a:gd name="T98" fmla="*/ 2147483647 w 83"/>
                <a:gd name="T99" fmla="*/ 2147483647 h 118"/>
                <a:gd name="T100" fmla="*/ 2147483647 w 83"/>
                <a:gd name="T101" fmla="*/ 2147483647 h 118"/>
                <a:gd name="T102" fmla="*/ 2147483647 w 83"/>
                <a:gd name="T103" fmla="*/ 2147483647 h 118"/>
                <a:gd name="T104" fmla="*/ 2147483647 w 83"/>
                <a:gd name="T105" fmla="*/ 2147483647 h 118"/>
                <a:gd name="T106" fmla="*/ 2147483647 w 83"/>
                <a:gd name="T107" fmla="*/ 2147483647 h 118"/>
                <a:gd name="T108" fmla="*/ 2147483647 w 83"/>
                <a:gd name="T109" fmla="*/ 2147483647 h 118"/>
                <a:gd name="T110" fmla="*/ 2147483647 w 83"/>
                <a:gd name="T111" fmla="*/ 2147483647 h 118"/>
                <a:gd name="T112" fmla="*/ 2147483647 w 83"/>
                <a:gd name="T113" fmla="*/ 2147483647 h 118"/>
                <a:gd name="T114" fmla="*/ 2147483647 w 83"/>
                <a:gd name="T115" fmla="*/ 2147483647 h 118"/>
                <a:gd name="T116" fmla="*/ 0 w 83"/>
                <a:gd name="T117" fmla="*/ 2147483647 h 118"/>
                <a:gd name="T118" fmla="*/ 2147483647 w 83"/>
                <a:gd name="T119" fmla="*/ 2147483647 h 118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83"/>
                <a:gd name="T181" fmla="*/ 0 h 118"/>
                <a:gd name="T182" fmla="*/ 83 w 83"/>
                <a:gd name="T183" fmla="*/ 118 h 118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83" h="118">
                  <a:moveTo>
                    <a:pt x="20" y="24"/>
                  </a:moveTo>
                  <a:lnTo>
                    <a:pt x="22" y="16"/>
                  </a:lnTo>
                  <a:lnTo>
                    <a:pt x="22" y="11"/>
                  </a:lnTo>
                  <a:lnTo>
                    <a:pt x="22" y="9"/>
                  </a:lnTo>
                  <a:lnTo>
                    <a:pt x="20" y="7"/>
                  </a:lnTo>
                  <a:lnTo>
                    <a:pt x="17" y="6"/>
                  </a:lnTo>
                  <a:lnTo>
                    <a:pt x="13" y="5"/>
                  </a:lnTo>
                  <a:lnTo>
                    <a:pt x="14" y="1"/>
                  </a:lnTo>
                  <a:lnTo>
                    <a:pt x="34" y="0"/>
                  </a:lnTo>
                  <a:lnTo>
                    <a:pt x="39" y="0"/>
                  </a:lnTo>
                  <a:lnTo>
                    <a:pt x="25" y="58"/>
                  </a:lnTo>
                  <a:lnTo>
                    <a:pt x="26" y="58"/>
                  </a:lnTo>
                  <a:lnTo>
                    <a:pt x="34" y="49"/>
                  </a:lnTo>
                  <a:lnTo>
                    <a:pt x="41" y="43"/>
                  </a:lnTo>
                  <a:lnTo>
                    <a:pt x="48" y="39"/>
                  </a:lnTo>
                  <a:lnTo>
                    <a:pt x="55" y="38"/>
                  </a:lnTo>
                  <a:lnTo>
                    <a:pt x="61" y="39"/>
                  </a:lnTo>
                  <a:lnTo>
                    <a:pt x="66" y="42"/>
                  </a:lnTo>
                  <a:lnTo>
                    <a:pt x="69" y="48"/>
                  </a:lnTo>
                  <a:lnTo>
                    <a:pt x="70" y="54"/>
                  </a:lnTo>
                  <a:lnTo>
                    <a:pt x="70" y="61"/>
                  </a:lnTo>
                  <a:lnTo>
                    <a:pt x="68" y="69"/>
                  </a:lnTo>
                  <a:lnTo>
                    <a:pt x="63" y="90"/>
                  </a:lnTo>
                  <a:lnTo>
                    <a:pt x="61" y="98"/>
                  </a:lnTo>
                  <a:lnTo>
                    <a:pt x="61" y="103"/>
                  </a:lnTo>
                  <a:lnTo>
                    <a:pt x="61" y="106"/>
                  </a:lnTo>
                  <a:lnTo>
                    <a:pt x="62" y="108"/>
                  </a:lnTo>
                  <a:lnTo>
                    <a:pt x="65" y="109"/>
                  </a:lnTo>
                  <a:lnTo>
                    <a:pt x="68" y="109"/>
                  </a:lnTo>
                  <a:lnTo>
                    <a:pt x="70" y="107"/>
                  </a:lnTo>
                  <a:lnTo>
                    <a:pt x="74" y="104"/>
                  </a:lnTo>
                  <a:lnTo>
                    <a:pt x="78" y="99"/>
                  </a:lnTo>
                  <a:lnTo>
                    <a:pt x="83" y="104"/>
                  </a:lnTo>
                  <a:lnTo>
                    <a:pt x="76" y="111"/>
                  </a:lnTo>
                  <a:lnTo>
                    <a:pt x="70" y="115"/>
                  </a:lnTo>
                  <a:lnTo>
                    <a:pt x="65" y="117"/>
                  </a:lnTo>
                  <a:lnTo>
                    <a:pt x="59" y="118"/>
                  </a:lnTo>
                  <a:lnTo>
                    <a:pt x="54" y="117"/>
                  </a:lnTo>
                  <a:lnTo>
                    <a:pt x="50" y="114"/>
                  </a:lnTo>
                  <a:lnTo>
                    <a:pt x="48" y="110"/>
                  </a:lnTo>
                  <a:lnTo>
                    <a:pt x="47" y="105"/>
                  </a:lnTo>
                  <a:lnTo>
                    <a:pt x="48" y="98"/>
                  </a:lnTo>
                  <a:lnTo>
                    <a:pt x="50" y="89"/>
                  </a:lnTo>
                  <a:lnTo>
                    <a:pt x="53" y="76"/>
                  </a:lnTo>
                  <a:lnTo>
                    <a:pt x="55" y="69"/>
                  </a:lnTo>
                  <a:lnTo>
                    <a:pt x="56" y="64"/>
                  </a:lnTo>
                  <a:lnTo>
                    <a:pt x="56" y="59"/>
                  </a:lnTo>
                  <a:lnTo>
                    <a:pt x="56" y="54"/>
                  </a:lnTo>
                  <a:lnTo>
                    <a:pt x="54" y="50"/>
                  </a:lnTo>
                  <a:lnTo>
                    <a:pt x="52" y="49"/>
                  </a:lnTo>
                  <a:lnTo>
                    <a:pt x="48" y="48"/>
                  </a:lnTo>
                  <a:lnTo>
                    <a:pt x="45" y="49"/>
                  </a:lnTo>
                  <a:lnTo>
                    <a:pt x="41" y="51"/>
                  </a:lnTo>
                  <a:lnTo>
                    <a:pt x="37" y="54"/>
                  </a:lnTo>
                  <a:lnTo>
                    <a:pt x="32" y="59"/>
                  </a:lnTo>
                  <a:lnTo>
                    <a:pt x="25" y="70"/>
                  </a:lnTo>
                  <a:lnTo>
                    <a:pt x="21" y="82"/>
                  </a:lnTo>
                  <a:lnTo>
                    <a:pt x="14" y="117"/>
                  </a:lnTo>
                  <a:lnTo>
                    <a:pt x="0" y="117"/>
                  </a:lnTo>
                  <a:lnTo>
                    <a:pt x="20" y="24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74" name="Freeform 26"/>
            <p:cNvSpPr>
              <a:spLocks noEditPoints="1"/>
            </p:cNvSpPr>
            <p:nvPr/>
          </p:nvSpPr>
          <p:spPr bwMode="auto">
            <a:xfrm>
              <a:off x="2517775" y="5713413"/>
              <a:ext cx="542925" cy="174625"/>
            </a:xfrm>
            <a:custGeom>
              <a:avLst/>
              <a:gdLst>
                <a:gd name="T0" fmla="*/ 2147483647 w 356"/>
                <a:gd name="T1" fmla="*/ 2147483647 h 115"/>
                <a:gd name="T2" fmla="*/ 2147483647 w 356"/>
                <a:gd name="T3" fmla="*/ 2147483647 h 115"/>
                <a:gd name="T4" fmla="*/ 2147483647 w 356"/>
                <a:gd name="T5" fmla="*/ 2147483647 h 115"/>
                <a:gd name="T6" fmla="*/ 2147483647 w 356"/>
                <a:gd name="T7" fmla="*/ 2147483647 h 115"/>
                <a:gd name="T8" fmla="*/ 2147483647 w 356"/>
                <a:gd name="T9" fmla="*/ 2147483647 h 115"/>
                <a:gd name="T10" fmla="*/ 2147483647 w 356"/>
                <a:gd name="T11" fmla="*/ 2147483647 h 115"/>
                <a:gd name="T12" fmla="*/ 2147483647 w 356"/>
                <a:gd name="T13" fmla="*/ 2147483647 h 115"/>
                <a:gd name="T14" fmla="*/ 2147483647 w 356"/>
                <a:gd name="T15" fmla="*/ 2147483647 h 115"/>
                <a:gd name="T16" fmla="*/ 2147483647 w 356"/>
                <a:gd name="T17" fmla="*/ 2147483647 h 115"/>
                <a:gd name="T18" fmla="*/ 2147483647 w 356"/>
                <a:gd name="T19" fmla="*/ 2147483647 h 115"/>
                <a:gd name="T20" fmla="*/ 2147483647 w 356"/>
                <a:gd name="T21" fmla="*/ 2147483647 h 115"/>
                <a:gd name="T22" fmla="*/ 2147483647 w 356"/>
                <a:gd name="T23" fmla="*/ 2147483647 h 115"/>
                <a:gd name="T24" fmla="*/ 2147483647 w 356"/>
                <a:gd name="T25" fmla="*/ 2147483647 h 115"/>
                <a:gd name="T26" fmla="*/ 2147483647 w 356"/>
                <a:gd name="T27" fmla="*/ 2147483647 h 115"/>
                <a:gd name="T28" fmla="*/ 2147483647 w 356"/>
                <a:gd name="T29" fmla="*/ 2147483647 h 115"/>
                <a:gd name="T30" fmla="*/ 2147483647 w 356"/>
                <a:gd name="T31" fmla="*/ 2147483647 h 115"/>
                <a:gd name="T32" fmla="*/ 2147483647 w 356"/>
                <a:gd name="T33" fmla="*/ 2147483647 h 115"/>
                <a:gd name="T34" fmla="*/ 2147483647 w 356"/>
                <a:gd name="T35" fmla="*/ 0 h 115"/>
                <a:gd name="T36" fmla="*/ 2147483647 w 356"/>
                <a:gd name="T37" fmla="*/ 2147483647 h 115"/>
                <a:gd name="T38" fmla="*/ 2147483647 w 356"/>
                <a:gd name="T39" fmla="*/ 2147483647 h 115"/>
                <a:gd name="T40" fmla="*/ 2147483647 w 356"/>
                <a:gd name="T41" fmla="*/ 2147483647 h 115"/>
                <a:gd name="T42" fmla="*/ 2147483647 w 356"/>
                <a:gd name="T43" fmla="*/ 2147483647 h 115"/>
                <a:gd name="T44" fmla="*/ 2147483647 w 356"/>
                <a:gd name="T45" fmla="*/ 2147483647 h 115"/>
                <a:gd name="T46" fmla="*/ 2147483647 w 356"/>
                <a:gd name="T47" fmla="*/ 2147483647 h 115"/>
                <a:gd name="T48" fmla="*/ 2147483647 w 356"/>
                <a:gd name="T49" fmla="*/ 2147483647 h 115"/>
                <a:gd name="T50" fmla="*/ 2147483647 w 356"/>
                <a:gd name="T51" fmla="*/ 2147483647 h 115"/>
                <a:gd name="T52" fmla="*/ 2147483647 w 356"/>
                <a:gd name="T53" fmla="*/ 2147483647 h 115"/>
                <a:gd name="T54" fmla="*/ 2147483647 w 356"/>
                <a:gd name="T55" fmla="*/ 2147483647 h 115"/>
                <a:gd name="T56" fmla="*/ 2147483647 w 356"/>
                <a:gd name="T57" fmla="*/ 2147483647 h 115"/>
                <a:gd name="T58" fmla="*/ 2147483647 w 356"/>
                <a:gd name="T59" fmla="*/ 2147483647 h 115"/>
                <a:gd name="T60" fmla="*/ 2147483647 w 356"/>
                <a:gd name="T61" fmla="*/ 2147483647 h 115"/>
                <a:gd name="T62" fmla="*/ 2147483647 w 356"/>
                <a:gd name="T63" fmla="*/ 2147483647 h 115"/>
                <a:gd name="T64" fmla="*/ 2147483647 w 356"/>
                <a:gd name="T65" fmla="*/ 2147483647 h 115"/>
                <a:gd name="T66" fmla="*/ 2147483647 w 356"/>
                <a:gd name="T67" fmla="*/ 2147483647 h 115"/>
                <a:gd name="T68" fmla="*/ 2147483647 w 356"/>
                <a:gd name="T69" fmla="*/ 2147483647 h 115"/>
                <a:gd name="T70" fmla="*/ 2147483647 w 356"/>
                <a:gd name="T71" fmla="*/ 2147483647 h 115"/>
                <a:gd name="T72" fmla="*/ 2147483647 w 356"/>
                <a:gd name="T73" fmla="*/ 2147483647 h 115"/>
                <a:gd name="T74" fmla="*/ 2147483647 w 356"/>
                <a:gd name="T75" fmla="*/ 2147483647 h 115"/>
                <a:gd name="T76" fmla="*/ 2147483647 w 356"/>
                <a:gd name="T77" fmla="*/ 2147483647 h 115"/>
                <a:gd name="T78" fmla="*/ 2147483647 w 356"/>
                <a:gd name="T79" fmla="*/ 2147483647 h 115"/>
                <a:gd name="T80" fmla="*/ 2147483647 w 356"/>
                <a:gd name="T81" fmla="*/ 2147483647 h 115"/>
                <a:gd name="T82" fmla="*/ 2147483647 w 356"/>
                <a:gd name="T83" fmla="*/ 2147483647 h 115"/>
                <a:gd name="T84" fmla="*/ 2147483647 w 356"/>
                <a:gd name="T85" fmla="*/ 2147483647 h 115"/>
                <a:gd name="T86" fmla="*/ 2147483647 w 356"/>
                <a:gd name="T87" fmla="*/ 2147483647 h 115"/>
                <a:gd name="T88" fmla="*/ 2147483647 w 356"/>
                <a:gd name="T89" fmla="*/ 2147483647 h 115"/>
                <a:gd name="T90" fmla="*/ 2147483647 w 356"/>
                <a:gd name="T91" fmla="*/ 2147483647 h 115"/>
                <a:gd name="T92" fmla="*/ 2147483647 w 356"/>
                <a:gd name="T93" fmla="*/ 2147483647 h 115"/>
                <a:gd name="T94" fmla="*/ 2147483647 w 356"/>
                <a:gd name="T95" fmla="*/ 2147483647 h 115"/>
                <a:gd name="T96" fmla="*/ 2147483647 w 356"/>
                <a:gd name="T97" fmla="*/ 2147483647 h 115"/>
                <a:gd name="T98" fmla="*/ 2147483647 w 356"/>
                <a:gd name="T99" fmla="*/ 2147483647 h 115"/>
                <a:gd name="T100" fmla="*/ 2147483647 w 356"/>
                <a:gd name="T101" fmla="*/ 2147483647 h 115"/>
                <a:gd name="T102" fmla="*/ 2147483647 w 356"/>
                <a:gd name="T103" fmla="*/ 2147483647 h 115"/>
                <a:gd name="T104" fmla="*/ 2147483647 w 356"/>
                <a:gd name="T105" fmla="*/ 2147483647 h 115"/>
                <a:gd name="T106" fmla="*/ 2147483647 w 356"/>
                <a:gd name="T107" fmla="*/ 2147483647 h 115"/>
                <a:gd name="T108" fmla="*/ 2147483647 w 356"/>
                <a:gd name="T109" fmla="*/ 2147483647 h 115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356"/>
                <a:gd name="T166" fmla="*/ 0 h 115"/>
                <a:gd name="T167" fmla="*/ 356 w 356"/>
                <a:gd name="T168" fmla="*/ 115 h 115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356" h="115">
                  <a:moveTo>
                    <a:pt x="61" y="5"/>
                  </a:moveTo>
                  <a:lnTo>
                    <a:pt x="69" y="0"/>
                  </a:lnTo>
                  <a:lnTo>
                    <a:pt x="74" y="1"/>
                  </a:lnTo>
                  <a:lnTo>
                    <a:pt x="62" y="53"/>
                  </a:lnTo>
                  <a:lnTo>
                    <a:pt x="60" y="60"/>
                  </a:lnTo>
                  <a:lnTo>
                    <a:pt x="60" y="65"/>
                  </a:lnTo>
                  <a:lnTo>
                    <a:pt x="60" y="68"/>
                  </a:lnTo>
                  <a:lnTo>
                    <a:pt x="61" y="70"/>
                  </a:lnTo>
                  <a:lnTo>
                    <a:pt x="64" y="71"/>
                  </a:lnTo>
                  <a:lnTo>
                    <a:pt x="67" y="71"/>
                  </a:lnTo>
                  <a:lnTo>
                    <a:pt x="70" y="69"/>
                  </a:lnTo>
                  <a:lnTo>
                    <a:pt x="73" y="66"/>
                  </a:lnTo>
                  <a:lnTo>
                    <a:pt x="77" y="61"/>
                  </a:lnTo>
                  <a:lnTo>
                    <a:pt x="82" y="66"/>
                  </a:lnTo>
                  <a:lnTo>
                    <a:pt x="75" y="72"/>
                  </a:lnTo>
                  <a:lnTo>
                    <a:pt x="70" y="77"/>
                  </a:lnTo>
                  <a:lnTo>
                    <a:pt x="64" y="79"/>
                  </a:lnTo>
                  <a:lnTo>
                    <a:pt x="58" y="80"/>
                  </a:lnTo>
                  <a:lnTo>
                    <a:pt x="54" y="79"/>
                  </a:lnTo>
                  <a:lnTo>
                    <a:pt x="50" y="77"/>
                  </a:lnTo>
                  <a:lnTo>
                    <a:pt x="48" y="73"/>
                  </a:lnTo>
                  <a:lnTo>
                    <a:pt x="47" y="68"/>
                  </a:lnTo>
                  <a:lnTo>
                    <a:pt x="49" y="58"/>
                  </a:lnTo>
                  <a:lnTo>
                    <a:pt x="48" y="58"/>
                  </a:lnTo>
                  <a:lnTo>
                    <a:pt x="41" y="68"/>
                  </a:lnTo>
                  <a:lnTo>
                    <a:pt x="33" y="75"/>
                  </a:lnTo>
                  <a:lnTo>
                    <a:pt x="26" y="79"/>
                  </a:lnTo>
                  <a:lnTo>
                    <a:pt x="18" y="80"/>
                  </a:lnTo>
                  <a:lnTo>
                    <a:pt x="10" y="78"/>
                  </a:lnTo>
                  <a:lnTo>
                    <a:pt x="5" y="73"/>
                  </a:lnTo>
                  <a:lnTo>
                    <a:pt x="1" y="65"/>
                  </a:lnTo>
                  <a:lnTo>
                    <a:pt x="0" y="54"/>
                  </a:lnTo>
                  <a:lnTo>
                    <a:pt x="1" y="41"/>
                  </a:lnTo>
                  <a:lnTo>
                    <a:pt x="5" y="28"/>
                  </a:lnTo>
                  <a:lnTo>
                    <a:pt x="12" y="16"/>
                  </a:lnTo>
                  <a:lnTo>
                    <a:pt x="20" y="7"/>
                  </a:lnTo>
                  <a:lnTo>
                    <a:pt x="30" y="2"/>
                  </a:lnTo>
                  <a:lnTo>
                    <a:pt x="42" y="0"/>
                  </a:lnTo>
                  <a:lnTo>
                    <a:pt x="52" y="1"/>
                  </a:lnTo>
                  <a:lnTo>
                    <a:pt x="61" y="5"/>
                  </a:lnTo>
                  <a:close/>
                  <a:moveTo>
                    <a:pt x="54" y="29"/>
                  </a:moveTo>
                  <a:lnTo>
                    <a:pt x="55" y="23"/>
                  </a:lnTo>
                  <a:lnTo>
                    <a:pt x="55" y="18"/>
                  </a:lnTo>
                  <a:lnTo>
                    <a:pt x="54" y="13"/>
                  </a:lnTo>
                  <a:lnTo>
                    <a:pt x="52" y="9"/>
                  </a:lnTo>
                  <a:lnTo>
                    <a:pt x="49" y="7"/>
                  </a:lnTo>
                  <a:lnTo>
                    <a:pt x="43" y="6"/>
                  </a:lnTo>
                  <a:lnTo>
                    <a:pt x="35" y="8"/>
                  </a:lnTo>
                  <a:lnTo>
                    <a:pt x="28" y="13"/>
                  </a:lnTo>
                  <a:lnTo>
                    <a:pt x="22" y="21"/>
                  </a:lnTo>
                  <a:lnTo>
                    <a:pt x="18" y="31"/>
                  </a:lnTo>
                  <a:lnTo>
                    <a:pt x="15" y="42"/>
                  </a:lnTo>
                  <a:lnTo>
                    <a:pt x="14" y="53"/>
                  </a:lnTo>
                  <a:lnTo>
                    <a:pt x="15" y="61"/>
                  </a:lnTo>
                  <a:lnTo>
                    <a:pt x="16" y="66"/>
                  </a:lnTo>
                  <a:lnTo>
                    <a:pt x="19" y="69"/>
                  </a:lnTo>
                  <a:lnTo>
                    <a:pt x="24" y="70"/>
                  </a:lnTo>
                  <a:lnTo>
                    <a:pt x="29" y="69"/>
                  </a:lnTo>
                  <a:lnTo>
                    <a:pt x="35" y="65"/>
                  </a:lnTo>
                  <a:lnTo>
                    <a:pt x="40" y="60"/>
                  </a:lnTo>
                  <a:lnTo>
                    <a:pt x="45" y="52"/>
                  </a:lnTo>
                  <a:lnTo>
                    <a:pt x="50" y="43"/>
                  </a:lnTo>
                  <a:lnTo>
                    <a:pt x="53" y="33"/>
                  </a:lnTo>
                  <a:lnTo>
                    <a:pt x="54" y="29"/>
                  </a:lnTo>
                  <a:close/>
                  <a:moveTo>
                    <a:pt x="106" y="27"/>
                  </a:moveTo>
                  <a:lnTo>
                    <a:pt x="108" y="20"/>
                  </a:lnTo>
                  <a:lnTo>
                    <a:pt x="108" y="15"/>
                  </a:lnTo>
                  <a:lnTo>
                    <a:pt x="107" y="11"/>
                  </a:lnTo>
                  <a:lnTo>
                    <a:pt x="104" y="9"/>
                  </a:lnTo>
                  <a:lnTo>
                    <a:pt x="101" y="10"/>
                  </a:lnTo>
                  <a:lnTo>
                    <a:pt x="98" y="11"/>
                  </a:lnTo>
                  <a:lnTo>
                    <a:pt x="95" y="14"/>
                  </a:lnTo>
                  <a:lnTo>
                    <a:pt x="91" y="19"/>
                  </a:lnTo>
                  <a:lnTo>
                    <a:pt x="86" y="14"/>
                  </a:lnTo>
                  <a:lnTo>
                    <a:pt x="93" y="8"/>
                  </a:lnTo>
                  <a:lnTo>
                    <a:pt x="98" y="3"/>
                  </a:lnTo>
                  <a:lnTo>
                    <a:pt x="104" y="1"/>
                  </a:lnTo>
                  <a:lnTo>
                    <a:pt x="110" y="0"/>
                  </a:lnTo>
                  <a:lnTo>
                    <a:pt x="114" y="1"/>
                  </a:lnTo>
                  <a:lnTo>
                    <a:pt x="118" y="3"/>
                  </a:lnTo>
                  <a:lnTo>
                    <a:pt x="120" y="7"/>
                  </a:lnTo>
                  <a:lnTo>
                    <a:pt x="121" y="12"/>
                  </a:lnTo>
                  <a:lnTo>
                    <a:pt x="120" y="17"/>
                  </a:lnTo>
                  <a:lnTo>
                    <a:pt x="119" y="22"/>
                  </a:lnTo>
                  <a:lnTo>
                    <a:pt x="120" y="23"/>
                  </a:lnTo>
                  <a:lnTo>
                    <a:pt x="128" y="13"/>
                  </a:lnTo>
                  <a:lnTo>
                    <a:pt x="135" y="6"/>
                  </a:lnTo>
                  <a:lnTo>
                    <a:pt x="142" y="1"/>
                  </a:lnTo>
                  <a:lnTo>
                    <a:pt x="150" y="0"/>
                  </a:lnTo>
                  <a:lnTo>
                    <a:pt x="157" y="1"/>
                  </a:lnTo>
                  <a:lnTo>
                    <a:pt x="162" y="4"/>
                  </a:lnTo>
                  <a:lnTo>
                    <a:pt x="165" y="10"/>
                  </a:lnTo>
                  <a:lnTo>
                    <a:pt x="166" y="16"/>
                  </a:lnTo>
                  <a:lnTo>
                    <a:pt x="165" y="23"/>
                  </a:lnTo>
                  <a:lnTo>
                    <a:pt x="163" y="31"/>
                  </a:lnTo>
                  <a:lnTo>
                    <a:pt x="158" y="52"/>
                  </a:lnTo>
                  <a:lnTo>
                    <a:pt x="156" y="60"/>
                  </a:lnTo>
                  <a:lnTo>
                    <a:pt x="156" y="65"/>
                  </a:lnTo>
                  <a:lnTo>
                    <a:pt x="156" y="68"/>
                  </a:lnTo>
                  <a:lnTo>
                    <a:pt x="157" y="70"/>
                  </a:lnTo>
                  <a:lnTo>
                    <a:pt x="160" y="71"/>
                  </a:lnTo>
                  <a:lnTo>
                    <a:pt x="163" y="71"/>
                  </a:lnTo>
                  <a:lnTo>
                    <a:pt x="165" y="69"/>
                  </a:lnTo>
                  <a:lnTo>
                    <a:pt x="169" y="66"/>
                  </a:lnTo>
                  <a:lnTo>
                    <a:pt x="173" y="61"/>
                  </a:lnTo>
                  <a:lnTo>
                    <a:pt x="178" y="66"/>
                  </a:lnTo>
                  <a:lnTo>
                    <a:pt x="171" y="72"/>
                  </a:lnTo>
                  <a:lnTo>
                    <a:pt x="166" y="77"/>
                  </a:lnTo>
                  <a:lnTo>
                    <a:pt x="160" y="79"/>
                  </a:lnTo>
                  <a:lnTo>
                    <a:pt x="154" y="80"/>
                  </a:lnTo>
                  <a:lnTo>
                    <a:pt x="149" y="79"/>
                  </a:lnTo>
                  <a:lnTo>
                    <a:pt x="145" y="76"/>
                  </a:lnTo>
                  <a:lnTo>
                    <a:pt x="143" y="72"/>
                  </a:lnTo>
                  <a:lnTo>
                    <a:pt x="142" y="67"/>
                  </a:lnTo>
                  <a:lnTo>
                    <a:pt x="143" y="60"/>
                  </a:lnTo>
                  <a:lnTo>
                    <a:pt x="145" y="51"/>
                  </a:lnTo>
                  <a:lnTo>
                    <a:pt x="148" y="38"/>
                  </a:lnTo>
                  <a:lnTo>
                    <a:pt x="150" y="31"/>
                  </a:lnTo>
                  <a:lnTo>
                    <a:pt x="151" y="26"/>
                  </a:lnTo>
                  <a:lnTo>
                    <a:pt x="152" y="21"/>
                  </a:lnTo>
                  <a:lnTo>
                    <a:pt x="151" y="16"/>
                  </a:lnTo>
                  <a:lnTo>
                    <a:pt x="150" y="13"/>
                  </a:lnTo>
                  <a:lnTo>
                    <a:pt x="147" y="11"/>
                  </a:lnTo>
                  <a:lnTo>
                    <a:pt x="144" y="10"/>
                  </a:lnTo>
                  <a:lnTo>
                    <a:pt x="140" y="11"/>
                  </a:lnTo>
                  <a:lnTo>
                    <a:pt x="136" y="13"/>
                  </a:lnTo>
                  <a:lnTo>
                    <a:pt x="132" y="16"/>
                  </a:lnTo>
                  <a:lnTo>
                    <a:pt x="128" y="21"/>
                  </a:lnTo>
                  <a:lnTo>
                    <a:pt x="121" y="32"/>
                  </a:lnTo>
                  <a:lnTo>
                    <a:pt x="118" y="37"/>
                  </a:lnTo>
                  <a:lnTo>
                    <a:pt x="116" y="44"/>
                  </a:lnTo>
                  <a:lnTo>
                    <a:pt x="108" y="79"/>
                  </a:lnTo>
                  <a:lnTo>
                    <a:pt x="94" y="79"/>
                  </a:lnTo>
                  <a:lnTo>
                    <a:pt x="106" y="27"/>
                  </a:lnTo>
                  <a:close/>
                  <a:moveTo>
                    <a:pt x="199" y="86"/>
                  </a:moveTo>
                  <a:lnTo>
                    <a:pt x="196" y="90"/>
                  </a:lnTo>
                  <a:lnTo>
                    <a:pt x="195" y="93"/>
                  </a:lnTo>
                  <a:lnTo>
                    <a:pt x="194" y="97"/>
                  </a:lnTo>
                  <a:lnTo>
                    <a:pt x="196" y="103"/>
                  </a:lnTo>
                  <a:lnTo>
                    <a:pt x="199" y="106"/>
                  </a:lnTo>
                  <a:lnTo>
                    <a:pt x="204" y="108"/>
                  </a:lnTo>
                  <a:lnTo>
                    <a:pt x="212" y="109"/>
                  </a:lnTo>
                  <a:lnTo>
                    <a:pt x="221" y="108"/>
                  </a:lnTo>
                  <a:lnTo>
                    <a:pt x="228" y="104"/>
                  </a:lnTo>
                  <a:lnTo>
                    <a:pt x="234" y="99"/>
                  </a:lnTo>
                  <a:lnTo>
                    <a:pt x="239" y="90"/>
                  </a:lnTo>
                  <a:lnTo>
                    <a:pt x="241" y="84"/>
                  </a:lnTo>
                  <a:lnTo>
                    <a:pt x="243" y="77"/>
                  </a:lnTo>
                  <a:lnTo>
                    <a:pt x="245" y="69"/>
                  </a:lnTo>
                  <a:lnTo>
                    <a:pt x="247" y="59"/>
                  </a:lnTo>
                  <a:lnTo>
                    <a:pt x="246" y="59"/>
                  </a:lnTo>
                  <a:lnTo>
                    <a:pt x="238" y="68"/>
                  </a:lnTo>
                  <a:lnTo>
                    <a:pt x="231" y="75"/>
                  </a:lnTo>
                  <a:lnTo>
                    <a:pt x="224" y="79"/>
                  </a:lnTo>
                  <a:lnTo>
                    <a:pt x="217" y="80"/>
                  </a:lnTo>
                  <a:lnTo>
                    <a:pt x="209" y="78"/>
                  </a:lnTo>
                  <a:lnTo>
                    <a:pt x="203" y="73"/>
                  </a:lnTo>
                  <a:lnTo>
                    <a:pt x="199" y="65"/>
                  </a:lnTo>
                  <a:lnTo>
                    <a:pt x="198" y="54"/>
                  </a:lnTo>
                  <a:lnTo>
                    <a:pt x="199" y="41"/>
                  </a:lnTo>
                  <a:lnTo>
                    <a:pt x="203" y="28"/>
                  </a:lnTo>
                  <a:lnTo>
                    <a:pt x="210" y="16"/>
                  </a:lnTo>
                  <a:lnTo>
                    <a:pt x="218" y="8"/>
                  </a:lnTo>
                  <a:lnTo>
                    <a:pt x="229" y="2"/>
                  </a:lnTo>
                  <a:lnTo>
                    <a:pt x="240" y="0"/>
                  </a:lnTo>
                  <a:lnTo>
                    <a:pt x="250" y="1"/>
                  </a:lnTo>
                  <a:lnTo>
                    <a:pt x="259" y="5"/>
                  </a:lnTo>
                  <a:lnTo>
                    <a:pt x="267" y="0"/>
                  </a:lnTo>
                  <a:lnTo>
                    <a:pt x="272" y="1"/>
                  </a:lnTo>
                  <a:lnTo>
                    <a:pt x="263" y="39"/>
                  </a:lnTo>
                  <a:lnTo>
                    <a:pt x="263" y="42"/>
                  </a:lnTo>
                  <a:lnTo>
                    <a:pt x="262" y="46"/>
                  </a:lnTo>
                  <a:lnTo>
                    <a:pt x="261" y="52"/>
                  </a:lnTo>
                  <a:lnTo>
                    <a:pt x="259" y="59"/>
                  </a:lnTo>
                  <a:lnTo>
                    <a:pt x="258" y="67"/>
                  </a:lnTo>
                  <a:lnTo>
                    <a:pt x="256" y="74"/>
                  </a:lnTo>
                  <a:lnTo>
                    <a:pt x="255" y="79"/>
                  </a:lnTo>
                  <a:lnTo>
                    <a:pt x="254" y="83"/>
                  </a:lnTo>
                  <a:lnTo>
                    <a:pt x="249" y="96"/>
                  </a:lnTo>
                  <a:lnTo>
                    <a:pt x="241" y="106"/>
                  </a:lnTo>
                  <a:lnTo>
                    <a:pt x="235" y="110"/>
                  </a:lnTo>
                  <a:lnTo>
                    <a:pt x="229" y="113"/>
                  </a:lnTo>
                  <a:lnTo>
                    <a:pt x="221" y="114"/>
                  </a:lnTo>
                  <a:lnTo>
                    <a:pt x="212" y="115"/>
                  </a:lnTo>
                  <a:lnTo>
                    <a:pt x="199" y="114"/>
                  </a:lnTo>
                  <a:lnTo>
                    <a:pt x="189" y="111"/>
                  </a:lnTo>
                  <a:lnTo>
                    <a:pt x="183" y="105"/>
                  </a:lnTo>
                  <a:lnTo>
                    <a:pt x="181" y="97"/>
                  </a:lnTo>
                  <a:lnTo>
                    <a:pt x="182" y="93"/>
                  </a:lnTo>
                  <a:lnTo>
                    <a:pt x="184" y="89"/>
                  </a:lnTo>
                  <a:lnTo>
                    <a:pt x="188" y="85"/>
                  </a:lnTo>
                  <a:lnTo>
                    <a:pt x="193" y="81"/>
                  </a:lnTo>
                  <a:lnTo>
                    <a:pt x="199" y="86"/>
                  </a:lnTo>
                  <a:close/>
                  <a:moveTo>
                    <a:pt x="222" y="70"/>
                  </a:moveTo>
                  <a:lnTo>
                    <a:pt x="227" y="69"/>
                  </a:lnTo>
                  <a:lnTo>
                    <a:pt x="231" y="67"/>
                  </a:lnTo>
                  <a:lnTo>
                    <a:pt x="235" y="64"/>
                  </a:lnTo>
                  <a:lnTo>
                    <a:pt x="239" y="58"/>
                  </a:lnTo>
                  <a:lnTo>
                    <a:pt x="244" y="52"/>
                  </a:lnTo>
                  <a:lnTo>
                    <a:pt x="247" y="47"/>
                  </a:lnTo>
                  <a:lnTo>
                    <a:pt x="249" y="40"/>
                  </a:lnTo>
                  <a:lnTo>
                    <a:pt x="251" y="33"/>
                  </a:lnTo>
                  <a:lnTo>
                    <a:pt x="253" y="25"/>
                  </a:lnTo>
                  <a:lnTo>
                    <a:pt x="253" y="18"/>
                  </a:lnTo>
                  <a:lnTo>
                    <a:pt x="252" y="13"/>
                  </a:lnTo>
                  <a:lnTo>
                    <a:pt x="250" y="9"/>
                  </a:lnTo>
                  <a:lnTo>
                    <a:pt x="247" y="7"/>
                  </a:lnTo>
                  <a:lnTo>
                    <a:pt x="241" y="6"/>
                  </a:lnTo>
                  <a:lnTo>
                    <a:pt x="234" y="8"/>
                  </a:lnTo>
                  <a:lnTo>
                    <a:pt x="226" y="13"/>
                  </a:lnTo>
                  <a:lnTo>
                    <a:pt x="221" y="21"/>
                  </a:lnTo>
                  <a:lnTo>
                    <a:pt x="216" y="31"/>
                  </a:lnTo>
                  <a:lnTo>
                    <a:pt x="213" y="42"/>
                  </a:lnTo>
                  <a:lnTo>
                    <a:pt x="212" y="53"/>
                  </a:lnTo>
                  <a:lnTo>
                    <a:pt x="213" y="61"/>
                  </a:lnTo>
                  <a:lnTo>
                    <a:pt x="215" y="66"/>
                  </a:lnTo>
                  <a:lnTo>
                    <a:pt x="218" y="69"/>
                  </a:lnTo>
                  <a:lnTo>
                    <a:pt x="222" y="70"/>
                  </a:lnTo>
                  <a:close/>
                  <a:moveTo>
                    <a:pt x="349" y="62"/>
                  </a:moveTo>
                  <a:lnTo>
                    <a:pt x="341" y="70"/>
                  </a:lnTo>
                  <a:lnTo>
                    <a:pt x="333" y="76"/>
                  </a:lnTo>
                  <a:lnTo>
                    <a:pt x="324" y="79"/>
                  </a:lnTo>
                  <a:lnTo>
                    <a:pt x="314" y="80"/>
                  </a:lnTo>
                  <a:lnTo>
                    <a:pt x="304" y="78"/>
                  </a:lnTo>
                  <a:lnTo>
                    <a:pt x="296" y="73"/>
                  </a:lnTo>
                  <a:lnTo>
                    <a:pt x="291" y="64"/>
                  </a:lnTo>
                  <a:lnTo>
                    <a:pt x="290" y="53"/>
                  </a:lnTo>
                  <a:lnTo>
                    <a:pt x="290" y="44"/>
                  </a:lnTo>
                  <a:lnTo>
                    <a:pt x="293" y="34"/>
                  </a:lnTo>
                  <a:lnTo>
                    <a:pt x="297" y="25"/>
                  </a:lnTo>
                  <a:lnTo>
                    <a:pt x="302" y="17"/>
                  </a:lnTo>
                  <a:lnTo>
                    <a:pt x="309" y="10"/>
                  </a:lnTo>
                  <a:lnTo>
                    <a:pt x="317" y="4"/>
                  </a:lnTo>
                  <a:lnTo>
                    <a:pt x="327" y="1"/>
                  </a:lnTo>
                  <a:lnTo>
                    <a:pt x="336" y="0"/>
                  </a:lnTo>
                  <a:lnTo>
                    <a:pt x="345" y="1"/>
                  </a:lnTo>
                  <a:lnTo>
                    <a:pt x="351" y="4"/>
                  </a:lnTo>
                  <a:lnTo>
                    <a:pt x="355" y="9"/>
                  </a:lnTo>
                  <a:lnTo>
                    <a:pt x="356" y="16"/>
                  </a:lnTo>
                  <a:lnTo>
                    <a:pt x="355" y="23"/>
                  </a:lnTo>
                  <a:lnTo>
                    <a:pt x="353" y="29"/>
                  </a:lnTo>
                  <a:lnTo>
                    <a:pt x="349" y="33"/>
                  </a:lnTo>
                  <a:lnTo>
                    <a:pt x="343" y="37"/>
                  </a:lnTo>
                  <a:lnTo>
                    <a:pt x="336" y="40"/>
                  </a:lnTo>
                  <a:lnTo>
                    <a:pt x="327" y="42"/>
                  </a:lnTo>
                  <a:lnTo>
                    <a:pt x="317" y="44"/>
                  </a:lnTo>
                  <a:lnTo>
                    <a:pt x="304" y="44"/>
                  </a:lnTo>
                  <a:lnTo>
                    <a:pt x="304" y="54"/>
                  </a:lnTo>
                  <a:lnTo>
                    <a:pt x="304" y="62"/>
                  </a:lnTo>
                  <a:lnTo>
                    <a:pt x="307" y="66"/>
                  </a:lnTo>
                  <a:lnTo>
                    <a:pt x="311" y="69"/>
                  </a:lnTo>
                  <a:lnTo>
                    <a:pt x="318" y="70"/>
                  </a:lnTo>
                  <a:lnTo>
                    <a:pt x="325" y="69"/>
                  </a:lnTo>
                  <a:lnTo>
                    <a:pt x="331" y="67"/>
                  </a:lnTo>
                  <a:lnTo>
                    <a:pt x="338" y="63"/>
                  </a:lnTo>
                  <a:lnTo>
                    <a:pt x="344" y="57"/>
                  </a:lnTo>
                  <a:lnTo>
                    <a:pt x="349" y="62"/>
                  </a:lnTo>
                  <a:close/>
                  <a:moveTo>
                    <a:pt x="306" y="37"/>
                  </a:moveTo>
                  <a:lnTo>
                    <a:pt x="317" y="37"/>
                  </a:lnTo>
                  <a:lnTo>
                    <a:pt x="326" y="35"/>
                  </a:lnTo>
                  <a:lnTo>
                    <a:pt x="333" y="32"/>
                  </a:lnTo>
                  <a:lnTo>
                    <a:pt x="338" y="29"/>
                  </a:lnTo>
                  <a:lnTo>
                    <a:pt x="342" y="23"/>
                  </a:lnTo>
                  <a:lnTo>
                    <a:pt x="343" y="17"/>
                  </a:lnTo>
                  <a:lnTo>
                    <a:pt x="342" y="12"/>
                  </a:lnTo>
                  <a:lnTo>
                    <a:pt x="340" y="9"/>
                  </a:lnTo>
                  <a:lnTo>
                    <a:pt x="337" y="7"/>
                  </a:lnTo>
                  <a:lnTo>
                    <a:pt x="333" y="6"/>
                  </a:lnTo>
                  <a:lnTo>
                    <a:pt x="329" y="7"/>
                  </a:lnTo>
                  <a:lnTo>
                    <a:pt x="325" y="8"/>
                  </a:lnTo>
                  <a:lnTo>
                    <a:pt x="321" y="11"/>
                  </a:lnTo>
                  <a:lnTo>
                    <a:pt x="318" y="14"/>
                  </a:lnTo>
                  <a:lnTo>
                    <a:pt x="311" y="24"/>
                  </a:lnTo>
                  <a:lnTo>
                    <a:pt x="306" y="37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75" name="Freeform 27"/>
            <p:cNvSpPr>
              <a:spLocks noEditPoints="1"/>
            </p:cNvSpPr>
            <p:nvPr/>
          </p:nvSpPr>
          <p:spPr bwMode="auto">
            <a:xfrm>
              <a:off x="3149600" y="5665788"/>
              <a:ext cx="207963" cy="169863"/>
            </a:xfrm>
            <a:custGeom>
              <a:avLst/>
              <a:gdLst>
                <a:gd name="T0" fmla="*/ 2147483647 w 136"/>
                <a:gd name="T1" fmla="*/ 2147483647 h 111"/>
                <a:gd name="T2" fmla="*/ 2147483647 w 136"/>
                <a:gd name="T3" fmla="*/ 0 h 111"/>
                <a:gd name="T4" fmla="*/ 2147483647 w 136"/>
                <a:gd name="T5" fmla="*/ 2147483647 h 111"/>
                <a:gd name="T6" fmla="*/ 2147483647 w 136"/>
                <a:gd name="T7" fmla="*/ 2147483647 h 111"/>
                <a:gd name="T8" fmla="*/ 2147483647 w 136"/>
                <a:gd name="T9" fmla="*/ 2147483647 h 111"/>
                <a:gd name="T10" fmla="*/ 2147483647 w 136"/>
                <a:gd name="T11" fmla="*/ 2147483647 h 111"/>
                <a:gd name="T12" fmla="*/ 2147483647 w 136"/>
                <a:gd name="T13" fmla="*/ 2147483647 h 111"/>
                <a:gd name="T14" fmla="*/ 2147483647 w 136"/>
                <a:gd name="T15" fmla="*/ 2147483647 h 111"/>
                <a:gd name="T16" fmla="*/ 2147483647 w 136"/>
                <a:gd name="T17" fmla="*/ 2147483647 h 111"/>
                <a:gd name="T18" fmla="*/ 2147483647 w 136"/>
                <a:gd name="T19" fmla="*/ 2147483647 h 111"/>
                <a:gd name="T20" fmla="*/ 2147483647 w 136"/>
                <a:gd name="T21" fmla="*/ 2147483647 h 111"/>
                <a:gd name="T22" fmla="*/ 2147483647 w 136"/>
                <a:gd name="T23" fmla="*/ 2147483647 h 111"/>
                <a:gd name="T24" fmla="*/ 2147483647 w 136"/>
                <a:gd name="T25" fmla="*/ 2147483647 h 111"/>
                <a:gd name="T26" fmla="*/ 2147483647 w 136"/>
                <a:gd name="T27" fmla="*/ 2147483647 h 111"/>
                <a:gd name="T28" fmla="*/ 2147483647 w 136"/>
                <a:gd name="T29" fmla="*/ 2147483647 h 111"/>
                <a:gd name="T30" fmla="*/ 2147483647 w 136"/>
                <a:gd name="T31" fmla="*/ 2147483647 h 111"/>
                <a:gd name="T32" fmla="*/ 0 w 136"/>
                <a:gd name="T33" fmla="*/ 2147483647 h 111"/>
                <a:gd name="T34" fmla="*/ 2147483647 w 136"/>
                <a:gd name="T35" fmla="*/ 2147483647 h 111"/>
                <a:gd name="T36" fmla="*/ 2147483647 w 136"/>
                <a:gd name="T37" fmla="*/ 2147483647 h 111"/>
                <a:gd name="T38" fmla="*/ 2147483647 w 136"/>
                <a:gd name="T39" fmla="*/ 2147483647 h 111"/>
                <a:gd name="T40" fmla="*/ 2147483647 w 136"/>
                <a:gd name="T41" fmla="*/ 2147483647 h 111"/>
                <a:gd name="T42" fmla="*/ 2147483647 w 136"/>
                <a:gd name="T43" fmla="*/ 2147483647 h 111"/>
                <a:gd name="T44" fmla="*/ 2147483647 w 136"/>
                <a:gd name="T45" fmla="*/ 2147483647 h 111"/>
                <a:gd name="T46" fmla="*/ 2147483647 w 136"/>
                <a:gd name="T47" fmla="*/ 2147483647 h 111"/>
                <a:gd name="T48" fmla="*/ 2147483647 w 136"/>
                <a:gd name="T49" fmla="*/ 2147483647 h 111"/>
                <a:gd name="T50" fmla="*/ 2147483647 w 136"/>
                <a:gd name="T51" fmla="*/ 2147483647 h 111"/>
                <a:gd name="T52" fmla="*/ 2147483647 w 136"/>
                <a:gd name="T53" fmla="*/ 2147483647 h 111"/>
                <a:gd name="T54" fmla="*/ 2147483647 w 136"/>
                <a:gd name="T55" fmla="*/ 2147483647 h 111"/>
                <a:gd name="T56" fmla="*/ 2147483647 w 136"/>
                <a:gd name="T57" fmla="*/ 2147483647 h 111"/>
                <a:gd name="T58" fmla="*/ 2147483647 w 136"/>
                <a:gd name="T59" fmla="*/ 2147483647 h 111"/>
                <a:gd name="T60" fmla="*/ 2147483647 w 136"/>
                <a:gd name="T61" fmla="*/ 2147483647 h 111"/>
                <a:gd name="T62" fmla="*/ 2147483647 w 136"/>
                <a:gd name="T63" fmla="*/ 2147483647 h 111"/>
                <a:gd name="T64" fmla="*/ 2147483647 w 136"/>
                <a:gd name="T65" fmla="*/ 2147483647 h 111"/>
                <a:gd name="T66" fmla="*/ 2147483647 w 136"/>
                <a:gd name="T67" fmla="*/ 2147483647 h 111"/>
                <a:gd name="T68" fmla="*/ 2147483647 w 136"/>
                <a:gd name="T69" fmla="*/ 2147483647 h 111"/>
                <a:gd name="T70" fmla="*/ 2147483647 w 136"/>
                <a:gd name="T71" fmla="*/ 2147483647 h 111"/>
                <a:gd name="T72" fmla="*/ 2147483647 w 136"/>
                <a:gd name="T73" fmla="*/ 2147483647 h 111"/>
                <a:gd name="T74" fmla="*/ 2147483647 w 136"/>
                <a:gd name="T75" fmla="*/ 2147483647 h 111"/>
                <a:gd name="T76" fmla="*/ 2147483647 w 136"/>
                <a:gd name="T77" fmla="*/ 2147483647 h 111"/>
                <a:gd name="T78" fmla="*/ 2147483647 w 136"/>
                <a:gd name="T79" fmla="*/ 2147483647 h 111"/>
                <a:gd name="T80" fmla="*/ 2147483647 w 136"/>
                <a:gd name="T81" fmla="*/ 2147483647 h 111"/>
                <a:gd name="T82" fmla="*/ 2147483647 w 136"/>
                <a:gd name="T83" fmla="*/ 2147483647 h 111"/>
                <a:gd name="T84" fmla="*/ 2147483647 w 136"/>
                <a:gd name="T85" fmla="*/ 2147483647 h 111"/>
                <a:gd name="T86" fmla="*/ 2147483647 w 136"/>
                <a:gd name="T87" fmla="*/ 2147483647 h 111"/>
                <a:gd name="T88" fmla="*/ 2147483647 w 136"/>
                <a:gd name="T89" fmla="*/ 2147483647 h 111"/>
                <a:gd name="T90" fmla="*/ 2147483647 w 136"/>
                <a:gd name="T91" fmla="*/ 2147483647 h 111"/>
                <a:gd name="T92" fmla="*/ 2147483647 w 136"/>
                <a:gd name="T93" fmla="*/ 2147483647 h 111"/>
                <a:gd name="T94" fmla="*/ 2147483647 w 136"/>
                <a:gd name="T95" fmla="*/ 2147483647 h 111"/>
                <a:gd name="T96" fmla="*/ 2147483647 w 136"/>
                <a:gd name="T97" fmla="*/ 2147483647 h 111"/>
                <a:gd name="T98" fmla="*/ 2147483647 w 136"/>
                <a:gd name="T99" fmla="*/ 2147483647 h 111"/>
                <a:gd name="T100" fmla="*/ 2147483647 w 136"/>
                <a:gd name="T101" fmla="*/ 2147483647 h 111"/>
                <a:gd name="T102" fmla="*/ 2147483647 w 136"/>
                <a:gd name="T103" fmla="*/ 2147483647 h 111"/>
                <a:gd name="T104" fmla="*/ 2147483647 w 136"/>
                <a:gd name="T105" fmla="*/ 2147483647 h 111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36"/>
                <a:gd name="T160" fmla="*/ 0 h 111"/>
                <a:gd name="T161" fmla="*/ 136 w 136"/>
                <a:gd name="T162" fmla="*/ 111 h 111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36" h="111">
                  <a:moveTo>
                    <a:pt x="35" y="0"/>
                  </a:moveTo>
                  <a:lnTo>
                    <a:pt x="31" y="16"/>
                  </a:lnTo>
                  <a:lnTo>
                    <a:pt x="17" y="16"/>
                  </a:lnTo>
                  <a:lnTo>
                    <a:pt x="21" y="0"/>
                  </a:lnTo>
                  <a:lnTo>
                    <a:pt x="35" y="0"/>
                  </a:lnTo>
                  <a:close/>
                  <a:moveTo>
                    <a:pt x="9" y="55"/>
                  </a:moveTo>
                  <a:lnTo>
                    <a:pt x="10" y="48"/>
                  </a:lnTo>
                  <a:lnTo>
                    <a:pt x="11" y="43"/>
                  </a:lnTo>
                  <a:lnTo>
                    <a:pt x="10" y="40"/>
                  </a:lnTo>
                  <a:lnTo>
                    <a:pt x="9" y="38"/>
                  </a:lnTo>
                  <a:lnTo>
                    <a:pt x="6" y="37"/>
                  </a:lnTo>
                  <a:lnTo>
                    <a:pt x="2" y="36"/>
                  </a:lnTo>
                  <a:lnTo>
                    <a:pt x="3" y="32"/>
                  </a:lnTo>
                  <a:lnTo>
                    <a:pt x="23" y="31"/>
                  </a:lnTo>
                  <a:lnTo>
                    <a:pt x="28" y="31"/>
                  </a:lnTo>
                  <a:lnTo>
                    <a:pt x="16" y="84"/>
                  </a:lnTo>
                  <a:lnTo>
                    <a:pt x="15" y="91"/>
                  </a:lnTo>
                  <a:lnTo>
                    <a:pt x="14" y="96"/>
                  </a:lnTo>
                  <a:lnTo>
                    <a:pt x="14" y="99"/>
                  </a:lnTo>
                  <a:lnTo>
                    <a:pt x="15" y="101"/>
                  </a:lnTo>
                  <a:lnTo>
                    <a:pt x="19" y="102"/>
                  </a:lnTo>
                  <a:lnTo>
                    <a:pt x="21" y="102"/>
                  </a:lnTo>
                  <a:lnTo>
                    <a:pt x="24" y="100"/>
                  </a:lnTo>
                  <a:lnTo>
                    <a:pt x="27" y="97"/>
                  </a:lnTo>
                  <a:lnTo>
                    <a:pt x="32" y="92"/>
                  </a:lnTo>
                  <a:lnTo>
                    <a:pt x="36" y="97"/>
                  </a:lnTo>
                  <a:lnTo>
                    <a:pt x="29" y="104"/>
                  </a:lnTo>
                  <a:lnTo>
                    <a:pt x="23" y="108"/>
                  </a:lnTo>
                  <a:lnTo>
                    <a:pt x="18" y="110"/>
                  </a:lnTo>
                  <a:lnTo>
                    <a:pt x="12" y="111"/>
                  </a:lnTo>
                  <a:lnTo>
                    <a:pt x="7" y="110"/>
                  </a:lnTo>
                  <a:lnTo>
                    <a:pt x="4" y="107"/>
                  </a:lnTo>
                  <a:lnTo>
                    <a:pt x="1" y="103"/>
                  </a:lnTo>
                  <a:lnTo>
                    <a:pt x="0" y="97"/>
                  </a:lnTo>
                  <a:lnTo>
                    <a:pt x="1" y="90"/>
                  </a:lnTo>
                  <a:lnTo>
                    <a:pt x="3" y="81"/>
                  </a:lnTo>
                  <a:lnTo>
                    <a:pt x="9" y="55"/>
                  </a:lnTo>
                  <a:close/>
                  <a:moveTo>
                    <a:pt x="64" y="58"/>
                  </a:moveTo>
                  <a:lnTo>
                    <a:pt x="66" y="51"/>
                  </a:lnTo>
                  <a:lnTo>
                    <a:pt x="66" y="46"/>
                  </a:lnTo>
                  <a:lnTo>
                    <a:pt x="65" y="42"/>
                  </a:lnTo>
                  <a:lnTo>
                    <a:pt x="62" y="40"/>
                  </a:lnTo>
                  <a:lnTo>
                    <a:pt x="59" y="41"/>
                  </a:lnTo>
                  <a:lnTo>
                    <a:pt x="56" y="42"/>
                  </a:lnTo>
                  <a:lnTo>
                    <a:pt x="53" y="45"/>
                  </a:lnTo>
                  <a:lnTo>
                    <a:pt x="49" y="50"/>
                  </a:lnTo>
                  <a:lnTo>
                    <a:pt x="44" y="45"/>
                  </a:lnTo>
                  <a:lnTo>
                    <a:pt x="51" y="39"/>
                  </a:lnTo>
                  <a:lnTo>
                    <a:pt x="56" y="34"/>
                  </a:lnTo>
                  <a:lnTo>
                    <a:pt x="62" y="32"/>
                  </a:lnTo>
                  <a:lnTo>
                    <a:pt x="68" y="31"/>
                  </a:lnTo>
                  <a:lnTo>
                    <a:pt x="72" y="32"/>
                  </a:lnTo>
                  <a:lnTo>
                    <a:pt x="76" y="34"/>
                  </a:lnTo>
                  <a:lnTo>
                    <a:pt x="78" y="38"/>
                  </a:lnTo>
                  <a:lnTo>
                    <a:pt x="79" y="43"/>
                  </a:lnTo>
                  <a:lnTo>
                    <a:pt x="78" y="48"/>
                  </a:lnTo>
                  <a:lnTo>
                    <a:pt x="77" y="53"/>
                  </a:lnTo>
                  <a:lnTo>
                    <a:pt x="78" y="54"/>
                  </a:lnTo>
                  <a:lnTo>
                    <a:pt x="86" y="44"/>
                  </a:lnTo>
                  <a:lnTo>
                    <a:pt x="93" y="37"/>
                  </a:lnTo>
                  <a:lnTo>
                    <a:pt x="100" y="32"/>
                  </a:lnTo>
                  <a:lnTo>
                    <a:pt x="108" y="31"/>
                  </a:lnTo>
                  <a:lnTo>
                    <a:pt x="115" y="32"/>
                  </a:lnTo>
                  <a:lnTo>
                    <a:pt x="120" y="35"/>
                  </a:lnTo>
                  <a:lnTo>
                    <a:pt x="123" y="41"/>
                  </a:lnTo>
                  <a:lnTo>
                    <a:pt x="124" y="47"/>
                  </a:lnTo>
                  <a:lnTo>
                    <a:pt x="123" y="54"/>
                  </a:lnTo>
                  <a:lnTo>
                    <a:pt x="121" y="62"/>
                  </a:lnTo>
                  <a:lnTo>
                    <a:pt x="116" y="83"/>
                  </a:lnTo>
                  <a:lnTo>
                    <a:pt x="114" y="91"/>
                  </a:lnTo>
                  <a:lnTo>
                    <a:pt x="114" y="96"/>
                  </a:lnTo>
                  <a:lnTo>
                    <a:pt x="114" y="99"/>
                  </a:lnTo>
                  <a:lnTo>
                    <a:pt x="115" y="101"/>
                  </a:lnTo>
                  <a:lnTo>
                    <a:pt x="118" y="102"/>
                  </a:lnTo>
                  <a:lnTo>
                    <a:pt x="121" y="102"/>
                  </a:lnTo>
                  <a:lnTo>
                    <a:pt x="123" y="100"/>
                  </a:lnTo>
                  <a:lnTo>
                    <a:pt x="127" y="97"/>
                  </a:lnTo>
                  <a:lnTo>
                    <a:pt x="131" y="92"/>
                  </a:lnTo>
                  <a:lnTo>
                    <a:pt x="136" y="97"/>
                  </a:lnTo>
                  <a:lnTo>
                    <a:pt x="129" y="103"/>
                  </a:lnTo>
                  <a:lnTo>
                    <a:pt x="124" y="108"/>
                  </a:lnTo>
                  <a:lnTo>
                    <a:pt x="118" y="110"/>
                  </a:lnTo>
                  <a:lnTo>
                    <a:pt x="112" y="111"/>
                  </a:lnTo>
                  <a:lnTo>
                    <a:pt x="107" y="110"/>
                  </a:lnTo>
                  <a:lnTo>
                    <a:pt x="103" y="107"/>
                  </a:lnTo>
                  <a:lnTo>
                    <a:pt x="101" y="103"/>
                  </a:lnTo>
                  <a:lnTo>
                    <a:pt x="100" y="98"/>
                  </a:lnTo>
                  <a:lnTo>
                    <a:pt x="101" y="91"/>
                  </a:lnTo>
                  <a:lnTo>
                    <a:pt x="103" y="82"/>
                  </a:lnTo>
                  <a:lnTo>
                    <a:pt x="106" y="69"/>
                  </a:lnTo>
                  <a:lnTo>
                    <a:pt x="108" y="62"/>
                  </a:lnTo>
                  <a:lnTo>
                    <a:pt x="109" y="57"/>
                  </a:lnTo>
                  <a:lnTo>
                    <a:pt x="110" y="52"/>
                  </a:lnTo>
                  <a:lnTo>
                    <a:pt x="109" y="47"/>
                  </a:lnTo>
                  <a:lnTo>
                    <a:pt x="108" y="44"/>
                  </a:lnTo>
                  <a:lnTo>
                    <a:pt x="105" y="42"/>
                  </a:lnTo>
                  <a:lnTo>
                    <a:pt x="102" y="41"/>
                  </a:lnTo>
                  <a:lnTo>
                    <a:pt x="98" y="42"/>
                  </a:lnTo>
                  <a:lnTo>
                    <a:pt x="94" y="44"/>
                  </a:lnTo>
                  <a:lnTo>
                    <a:pt x="90" y="47"/>
                  </a:lnTo>
                  <a:lnTo>
                    <a:pt x="86" y="52"/>
                  </a:lnTo>
                  <a:lnTo>
                    <a:pt x="79" y="63"/>
                  </a:lnTo>
                  <a:lnTo>
                    <a:pt x="76" y="68"/>
                  </a:lnTo>
                  <a:lnTo>
                    <a:pt x="74" y="75"/>
                  </a:lnTo>
                  <a:lnTo>
                    <a:pt x="66" y="110"/>
                  </a:lnTo>
                  <a:lnTo>
                    <a:pt x="52" y="110"/>
                  </a:lnTo>
                  <a:lnTo>
                    <a:pt x="64" y="5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76" name="Freeform 28"/>
            <p:cNvSpPr>
              <a:spLocks/>
            </p:cNvSpPr>
            <p:nvPr/>
          </p:nvSpPr>
          <p:spPr bwMode="auto">
            <a:xfrm>
              <a:off x="3416300" y="5664200"/>
              <a:ext cx="166688" cy="169863"/>
            </a:xfrm>
            <a:custGeom>
              <a:avLst/>
              <a:gdLst>
                <a:gd name="T0" fmla="*/ 2147483647 w 109"/>
                <a:gd name="T1" fmla="*/ 0 h 111"/>
                <a:gd name="T2" fmla="*/ 2147483647 w 109"/>
                <a:gd name="T3" fmla="*/ 2147483647 h 111"/>
                <a:gd name="T4" fmla="*/ 2147483647 w 109"/>
                <a:gd name="T5" fmla="*/ 2147483647 h 111"/>
                <a:gd name="T6" fmla="*/ 2147483647 w 109"/>
                <a:gd name="T7" fmla="*/ 2147483647 h 111"/>
                <a:gd name="T8" fmla="*/ 2147483647 w 109"/>
                <a:gd name="T9" fmla="*/ 2147483647 h 111"/>
                <a:gd name="T10" fmla="*/ 2147483647 w 109"/>
                <a:gd name="T11" fmla="*/ 2147483647 h 111"/>
                <a:gd name="T12" fmla="*/ 2147483647 w 109"/>
                <a:gd name="T13" fmla="*/ 2147483647 h 111"/>
                <a:gd name="T14" fmla="*/ 2147483647 w 109"/>
                <a:gd name="T15" fmla="*/ 2147483647 h 111"/>
                <a:gd name="T16" fmla="*/ 2147483647 w 109"/>
                <a:gd name="T17" fmla="*/ 2147483647 h 111"/>
                <a:gd name="T18" fmla="*/ 2147483647 w 109"/>
                <a:gd name="T19" fmla="*/ 2147483647 h 111"/>
                <a:gd name="T20" fmla="*/ 2147483647 w 109"/>
                <a:gd name="T21" fmla="*/ 2147483647 h 111"/>
                <a:gd name="T22" fmla="*/ 2147483647 w 109"/>
                <a:gd name="T23" fmla="*/ 2147483647 h 111"/>
                <a:gd name="T24" fmla="*/ 2147483647 w 109"/>
                <a:gd name="T25" fmla="*/ 2147483647 h 111"/>
                <a:gd name="T26" fmla="*/ 2147483647 w 109"/>
                <a:gd name="T27" fmla="*/ 2147483647 h 111"/>
                <a:gd name="T28" fmla="*/ 2147483647 w 109"/>
                <a:gd name="T29" fmla="*/ 2147483647 h 111"/>
                <a:gd name="T30" fmla="*/ 2147483647 w 109"/>
                <a:gd name="T31" fmla="*/ 0 h 111"/>
                <a:gd name="T32" fmla="*/ 2147483647 w 109"/>
                <a:gd name="T33" fmla="*/ 0 h 111"/>
                <a:gd name="T34" fmla="*/ 2147483647 w 109"/>
                <a:gd name="T35" fmla="*/ 2147483647 h 111"/>
                <a:gd name="T36" fmla="*/ 2147483647 w 109"/>
                <a:gd name="T37" fmla="*/ 2147483647 h 111"/>
                <a:gd name="T38" fmla="*/ 2147483647 w 109"/>
                <a:gd name="T39" fmla="*/ 2147483647 h 111"/>
                <a:gd name="T40" fmla="*/ 2147483647 w 109"/>
                <a:gd name="T41" fmla="*/ 2147483647 h 111"/>
                <a:gd name="T42" fmla="*/ 2147483647 w 109"/>
                <a:gd name="T43" fmla="*/ 2147483647 h 111"/>
                <a:gd name="T44" fmla="*/ 2147483647 w 109"/>
                <a:gd name="T45" fmla="*/ 2147483647 h 111"/>
                <a:gd name="T46" fmla="*/ 2147483647 w 109"/>
                <a:gd name="T47" fmla="*/ 2147483647 h 111"/>
                <a:gd name="T48" fmla="*/ 2147483647 w 109"/>
                <a:gd name="T49" fmla="*/ 2147483647 h 111"/>
                <a:gd name="T50" fmla="*/ 2147483647 w 109"/>
                <a:gd name="T51" fmla="*/ 2147483647 h 111"/>
                <a:gd name="T52" fmla="*/ 2147483647 w 109"/>
                <a:gd name="T53" fmla="*/ 2147483647 h 111"/>
                <a:gd name="T54" fmla="*/ 2147483647 w 109"/>
                <a:gd name="T55" fmla="*/ 2147483647 h 111"/>
                <a:gd name="T56" fmla="*/ 2147483647 w 109"/>
                <a:gd name="T57" fmla="*/ 2147483647 h 111"/>
                <a:gd name="T58" fmla="*/ 2147483647 w 109"/>
                <a:gd name="T59" fmla="*/ 2147483647 h 111"/>
                <a:gd name="T60" fmla="*/ 2147483647 w 109"/>
                <a:gd name="T61" fmla="*/ 2147483647 h 111"/>
                <a:gd name="T62" fmla="*/ 2147483647 w 109"/>
                <a:gd name="T63" fmla="*/ 2147483647 h 111"/>
                <a:gd name="T64" fmla="*/ 2147483647 w 109"/>
                <a:gd name="T65" fmla="*/ 2147483647 h 111"/>
                <a:gd name="T66" fmla="*/ 2147483647 w 109"/>
                <a:gd name="T67" fmla="*/ 2147483647 h 111"/>
                <a:gd name="T68" fmla="*/ 2147483647 w 109"/>
                <a:gd name="T69" fmla="*/ 2147483647 h 111"/>
                <a:gd name="T70" fmla="*/ 2147483647 w 109"/>
                <a:gd name="T71" fmla="*/ 2147483647 h 111"/>
                <a:gd name="T72" fmla="*/ 2147483647 w 109"/>
                <a:gd name="T73" fmla="*/ 2147483647 h 111"/>
                <a:gd name="T74" fmla="*/ 2147483647 w 109"/>
                <a:gd name="T75" fmla="*/ 2147483647 h 111"/>
                <a:gd name="T76" fmla="*/ 2147483647 w 109"/>
                <a:gd name="T77" fmla="*/ 2147483647 h 111"/>
                <a:gd name="T78" fmla="*/ 2147483647 w 109"/>
                <a:gd name="T79" fmla="*/ 2147483647 h 111"/>
                <a:gd name="T80" fmla="*/ 2147483647 w 109"/>
                <a:gd name="T81" fmla="*/ 2147483647 h 111"/>
                <a:gd name="T82" fmla="*/ 2147483647 w 109"/>
                <a:gd name="T83" fmla="*/ 2147483647 h 111"/>
                <a:gd name="T84" fmla="*/ 2147483647 w 109"/>
                <a:gd name="T85" fmla="*/ 2147483647 h 111"/>
                <a:gd name="T86" fmla="*/ 2147483647 w 109"/>
                <a:gd name="T87" fmla="*/ 2147483647 h 111"/>
                <a:gd name="T88" fmla="*/ 2147483647 w 109"/>
                <a:gd name="T89" fmla="*/ 2147483647 h 111"/>
                <a:gd name="T90" fmla="*/ 2147483647 w 109"/>
                <a:gd name="T91" fmla="*/ 2147483647 h 111"/>
                <a:gd name="T92" fmla="*/ 2147483647 w 109"/>
                <a:gd name="T93" fmla="*/ 2147483647 h 111"/>
                <a:gd name="T94" fmla="*/ 0 w 109"/>
                <a:gd name="T95" fmla="*/ 2147483647 h 111"/>
                <a:gd name="T96" fmla="*/ 2147483647 w 109"/>
                <a:gd name="T97" fmla="*/ 2147483647 h 111"/>
                <a:gd name="T98" fmla="*/ 2147483647 w 109"/>
                <a:gd name="T99" fmla="*/ 2147483647 h 111"/>
                <a:gd name="T100" fmla="*/ 2147483647 w 109"/>
                <a:gd name="T101" fmla="*/ 2147483647 h 111"/>
                <a:gd name="T102" fmla="*/ 2147483647 w 109"/>
                <a:gd name="T103" fmla="*/ 2147483647 h 111"/>
                <a:gd name="T104" fmla="*/ 2147483647 w 109"/>
                <a:gd name="T105" fmla="*/ 2147483647 h 111"/>
                <a:gd name="T106" fmla="*/ 2147483647 w 109"/>
                <a:gd name="T107" fmla="*/ 2147483647 h 111"/>
                <a:gd name="T108" fmla="*/ 2147483647 w 109"/>
                <a:gd name="T109" fmla="*/ 2147483647 h 111"/>
                <a:gd name="T110" fmla="*/ 2147483647 w 109"/>
                <a:gd name="T111" fmla="*/ 2147483647 h 111"/>
                <a:gd name="T112" fmla="*/ 2147483647 w 109"/>
                <a:gd name="T113" fmla="*/ 2147483647 h 111"/>
                <a:gd name="T114" fmla="*/ 2147483647 w 109"/>
                <a:gd name="T115" fmla="*/ 2147483647 h 111"/>
                <a:gd name="T116" fmla="*/ 2147483647 w 109"/>
                <a:gd name="T117" fmla="*/ 2147483647 h 111"/>
                <a:gd name="T118" fmla="*/ 2147483647 w 109"/>
                <a:gd name="T119" fmla="*/ 2147483647 h 111"/>
                <a:gd name="T120" fmla="*/ 2147483647 w 109"/>
                <a:gd name="T121" fmla="*/ 0 h 111"/>
                <a:gd name="T122" fmla="*/ 2147483647 w 109"/>
                <a:gd name="T123" fmla="*/ 0 h 111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09"/>
                <a:gd name="T187" fmla="*/ 0 h 111"/>
                <a:gd name="T188" fmla="*/ 109 w 109"/>
                <a:gd name="T189" fmla="*/ 111 h 111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09" h="111">
                  <a:moveTo>
                    <a:pt x="58" y="0"/>
                  </a:moveTo>
                  <a:lnTo>
                    <a:pt x="57" y="4"/>
                  </a:lnTo>
                  <a:lnTo>
                    <a:pt x="51" y="6"/>
                  </a:lnTo>
                  <a:lnTo>
                    <a:pt x="50" y="9"/>
                  </a:lnTo>
                  <a:lnTo>
                    <a:pt x="49" y="12"/>
                  </a:lnTo>
                  <a:lnTo>
                    <a:pt x="50" y="18"/>
                  </a:lnTo>
                  <a:lnTo>
                    <a:pt x="52" y="25"/>
                  </a:lnTo>
                  <a:lnTo>
                    <a:pt x="59" y="45"/>
                  </a:lnTo>
                  <a:lnTo>
                    <a:pt x="74" y="25"/>
                  </a:lnTo>
                  <a:lnTo>
                    <a:pt x="79" y="18"/>
                  </a:lnTo>
                  <a:lnTo>
                    <a:pt x="82" y="13"/>
                  </a:lnTo>
                  <a:lnTo>
                    <a:pt x="83" y="10"/>
                  </a:lnTo>
                  <a:lnTo>
                    <a:pt x="82" y="6"/>
                  </a:lnTo>
                  <a:lnTo>
                    <a:pt x="80" y="5"/>
                  </a:lnTo>
                  <a:lnTo>
                    <a:pt x="77" y="4"/>
                  </a:lnTo>
                  <a:lnTo>
                    <a:pt x="78" y="0"/>
                  </a:lnTo>
                  <a:lnTo>
                    <a:pt x="109" y="0"/>
                  </a:lnTo>
                  <a:lnTo>
                    <a:pt x="108" y="4"/>
                  </a:lnTo>
                  <a:lnTo>
                    <a:pt x="103" y="6"/>
                  </a:lnTo>
                  <a:lnTo>
                    <a:pt x="98" y="11"/>
                  </a:lnTo>
                  <a:lnTo>
                    <a:pt x="94" y="16"/>
                  </a:lnTo>
                  <a:lnTo>
                    <a:pt x="87" y="24"/>
                  </a:lnTo>
                  <a:lnTo>
                    <a:pt x="63" y="53"/>
                  </a:lnTo>
                  <a:lnTo>
                    <a:pt x="74" y="86"/>
                  </a:lnTo>
                  <a:lnTo>
                    <a:pt x="77" y="93"/>
                  </a:lnTo>
                  <a:lnTo>
                    <a:pt x="79" y="98"/>
                  </a:lnTo>
                  <a:lnTo>
                    <a:pt x="80" y="101"/>
                  </a:lnTo>
                  <a:lnTo>
                    <a:pt x="82" y="103"/>
                  </a:lnTo>
                  <a:lnTo>
                    <a:pt x="84" y="106"/>
                  </a:lnTo>
                  <a:lnTo>
                    <a:pt x="88" y="107"/>
                  </a:lnTo>
                  <a:lnTo>
                    <a:pt x="87" y="111"/>
                  </a:lnTo>
                  <a:lnTo>
                    <a:pt x="54" y="111"/>
                  </a:lnTo>
                  <a:lnTo>
                    <a:pt x="55" y="107"/>
                  </a:lnTo>
                  <a:lnTo>
                    <a:pt x="61" y="105"/>
                  </a:lnTo>
                  <a:lnTo>
                    <a:pt x="62" y="102"/>
                  </a:lnTo>
                  <a:lnTo>
                    <a:pt x="63" y="99"/>
                  </a:lnTo>
                  <a:lnTo>
                    <a:pt x="62" y="94"/>
                  </a:lnTo>
                  <a:lnTo>
                    <a:pt x="61" y="89"/>
                  </a:lnTo>
                  <a:lnTo>
                    <a:pt x="52" y="64"/>
                  </a:lnTo>
                  <a:lnTo>
                    <a:pt x="34" y="87"/>
                  </a:lnTo>
                  <a:lnTo>
                    <a:pt x="30" y="92"/>
                  </a:lnTo>
                  <a:lnTo>
                    <a:pt x="28" y="96"/>
                  </a:lnTo>
                  <a:lnTo>
                    <a:pt x="26" y="101"/>
                  </a:lnTo>
                  <a:lnTo>
                    <a:pt x="26" y="104"/>
                  </a:lnTo>
                  <a:lnTo>
                    <a:pt x="27" y="106"/>
                  </a:lnTo>
                  <a:lnTo>
                    <a:pt x="32" y="107"/>
                  </a:lnTo>
                  <a:lnTo>
                    <a:pt x="31" y="111"/>
                  </a:lnTo>
                  <a:lnTo>
                    <a:pt x="0" y="111"/>
                  </a:lnTo>
                  <a:lnTo>
                    <a:pt x="1" y="107"/>
                  </a:lnTo>
                  <a:lnTo>
                    <a:pt x="6" y="105"/>
                  </a:lnTo>
                  <a:lnTo>
                    <a:pt x="8" y="103"/>
                  </a:lnTo>
                  <a:lnTo>
                    <a:pt x="11" y="100"/>
                  </a:lnTo>
                  <a:lnTo>
                    <a:pt x="16" y="94"/>
                  </a:lnTo>
                  <a:lnTo>
                    <a:pt x="23" y="86"/>
                  </a:lnTo>
                  <a:lnTo>
                    <a:pt x="48" y="55"/>
                  </a:lnTo>
                  <a:lnTo>
                    <a:pt x="36" y="22"/>
                  </a:lnTo>
                  <a:lnTo>
                    <a:pt x="34" y="15"/>
                  </a:lnTo>
                  <a:lnTo>
                    <a:pt x="32" y="10"/>
                  </a:lnTo>
                  <a:lnTo>
                    <a:pt x="28" y="6"/>
                  </a:lnTo>
                  <a:lnTo>
                    <a:pt x="24" y="4"/>
                  </a:lnTo>
                  <a:lnTo>
                    <a:pt x="25" y="0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77" name="Rectangle 29"/>
            <p:cNvSpPr>
              <a:spLocks noChangeArrowheads="1"/>
            </p:cNvSpPr>
            <p:nvPr/>
          </p:nvSpPr>
          <p:spPr bwMode="auto">
            <a:xfrm>
              <a:off x="2244725" y="5581650"/>
              <a:ext cx="1344613" cy="1746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2523725"/>
              </p:ext>
            </p:extLst>
          </p:nvPr>
        </p:nvGraphicFramePr>
        <p:xfrm>
          <a:off x="4114800" y="2743200"/>
          <a:ext cx="533400" cy="6614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9" name="Equation" r:id="rId4" imgW="317500" imgH="393700" progId="Equation.DSMT4">
                  <p:embed/>
                </p:oleObj>
              </mc:Choice>
              <mc:Fallback>
                <p:oleObj name="Equation" r:id="rId4" imgW="317500" imgH="393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114800" y="2743200"/>
                        <a:ext cx="533400" cy="6614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4539471"/>
              </p:ext>
            </p:extLst>
          </p:nvPr>
        </p:nvGraphicFramePr>
        <p:xfrm>
          <a:off x="5257800" y="2743200"/>
          <a:ext cx="457200" cy="6442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0" name="Equation" r:id="rId6" imgW="279400" imgH="393700" progId="Equation.DSMT4">
                  <p:embed/>
                </p:oleObj>
              </mc:Choice>
              <mc:Fallback>
                <p:oleObj name="Equation" r:id="rId6" imgW="279400" imgH="393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257800" y="2743200"/>
                        <a:ext cx="457200" cy="6442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9457443"/>
              </p:ext>
            </p:extLst>
          </p:nvPr>
        </p:nvGraphicFramePr>
        <p:xfrm>
          <a:off x="4343400" y="3657600"/>
          <a:ext cx="1367118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1" name="Equation" r:id="rId8" imgW="774700" imgH="215900" progId="Equation.DSMT4">
                  <p:embed/>
                </p:oleObj>
              </mc:Choice>
              <mc:Fallback>
                <p:oleObj name="Equation" r:id="rId8" imgW="774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343400" y="3657600"/>
                        <a:ext cx="1367118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463478"/>
              </p:ext>
            </p:extLst>
          </p:nvPr>
        </p:nvGraphicFramePr>
        <p:xfrm>
          <a:off x="1371600" y="4191000"/>
          <a:ext cx="1927412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2" name="Equation" r:id="rId10" imgW="1092200" imgH="215900" progId="Equation.DSMT4">
                  <p:embed/>
                </p:oleObj>
              </mc:Choice>
              <mc:Fallback>
                <p:oleObj name="Equation" r:id="rId10" imgW="10922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371600" y="4191000"/>
                        <a:ext cx="1927412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3024807"/>
              </p:ext>
            </p:extLst>
          </p:nvPr>
        </p:nvGraphicFramePr>
        <p:xfrm>
          <a:off x="1447800" y="4648200"/>
          <a:ext cx="990600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3" name="Equation" r:id="rId12" imgW="609600" imgH="355600" progId="Equation.DSMT4">
                  <p:embed/>
                </p:oleObj>
              </mc:Choice>
              <mc:Fallback>
                <p:oleObj name="Equation" r:id="rId12" imgW="609600" imgH="355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447800" y="4648200"/>
                        <a:ext cx="990600" cy="577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>
                <a:ea typeface="ＭＳ Ｐゴシック" charset="-128"/>
              </a:rPr>
              <a:t>Example 16.3: Calculate the </a:t>
            </a:r>
            <a:r>
              <a:rPr lang="en-US" altLang="en-US" sz="2800" i="1" smtClean="0">
                <a:ea typeface="ＭＳ Ｐゴシック" charset="-128"/>
              </a:rPr>
              <a:t>y</a:t>
            </a:r>
            <a:r>
              <a:rPr lang="en-US" altLang="en-US" sz="2800" smtClean="0">
                <a:ea typeface="ＭＳ Ｐゴシック" charset="-128"/>
              </a:rPr>
              <a:t>-intercept (</a:t>
            </a:r>
            <a:r>
              <a:rPr lang="en-US" altLang="en-US" sz="2800" i="1" smtClean="0">
                <a:ea typeface="ＭＳ Ｐゴシック" charset="-128"/>
              </a:rPr>
              <a:t>a</a:t>
            </a:r>
            <a:r>
              <a:rPr lang="en-US" altLang="en-US" sz="2800" smtClean="0">
                <a:ea typeface="ＭＳ Ｐゴシック" charset="-128"/>
              </a:rPr>
              <a:t>)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7772400" cy="4953000"/>
          </a:xfrm>
        </p:spPr>
        <p:txBody>
          <a:bodyPr/>
          <a:lstStyle/>
          <a:p>
            <a:pPr eaLnBrk="1" hangingPunct="1"/>
            <a:r>
              <a:rPr lang="en-US" altLang="en-US" sz="2400" dirty="0" smtClean="0">
                <a:ea typeface="ＭＳ Ｐゴシック" charset="-128"/>
              </a:rPr>
              <a:t>Step 3: Calculate the </a:t>
            </a:r>
            <a:r>
              <a:rPr lang="en-US" altLang="en-US" sz="2400" i="1" dirty="0" smtClean="0">
                <a:ea typeface="ＭＳ Ｐゴシック" charset="-128"/>
              </a:rPr>
              <a:t>y</a:t>
            </a:r>
            <a:r>
              <a:rPr lang="en-US" altLang="en-US" sz="2400" dirty="0" smtClean="0">
                <a:ea typeface="ＭＳ Ｐゴシック" charset="-128"/>
              </a:rPr>
              <a:t>-intercept (</a:t>
            </a:r>
            <a:r>
              <a:rPr lang="en-US" altLang="en-US" sz="2400" i="1" dirty="0" smtClean="0">
                <a:ea typeface="ＭＳ Ｐゴシック" charset="-128"/>
              </a:rPr>
              <a:t>a</a:t>
            </a:r>
            <a:r>
              <a:rPr lang="en-US" altLang="en-US" sz="2400" dirty="0" smtClean="0">
                <a:ea typeface="ＭＳ Ｐゴシック" charset="-128"/>
              </a:rPr>
              <a:t>)</a:t>
            </a:r>
          </a:p>
          <a:p>
            <a:pPr lvl="1" eaLnBrk="1" hangingPunct="1"/>
            <a:r>
              <a:rPr lang="en-US" altLang="en-US" sz="1800" dirty="0" smtClean="0"/>
              <a:t>The formula for determining the </a:t>
            </a:r>
            <a:r>
              <a:rPr lang="en-US" altLang="en-US" sz="1800" i="1" dirty="0" smtClean="0"/>
              <a:t>y</a:t>
            </a:r>
            <a:r>
              <a:rPr lang="en-US" altLang="en-US" sz="1800" dirty="0" smtClean="0"/>
              <a:t>-intercept (</a:t>
            </a:r>
            <a:r>
              <a:rPr lang="en-US" altLang="en-US" sz="1800" i="1" dirty="0" smtClean="0"/>
              <a:t>a</a:t>
            </a:r>
            <a:r>
              <a:rPr lang="en-US" altLang="en-US" sz="1800" dirty="0" smtClean="0"/>
              <a:t>):</a:t>
            </a:r>
          </a:p>
          <a:p>
            <a:pPr lvl="2" eaLnBrk="1" hangingPunct="1"/>
            <a:r>
              <a:rPr lang="en-US" altLang="en-US" dirty="0" smtClean="0"/>
              <a:t> </a:t>
            </a:r>
          </a:p>
          <a:p>
            <a:pPr lvl="1" eaLnBrk="1" hangingPunct="1"/>
            <a:r>
              <a:rPr lang="en-US" altLang="en-US" sz="1800" dirty="0" smtClean="0"/>
              <a:t>We already computed        </a:t>
            </a:r>
            <a:r>
              <a:rPr lang="en-US" altLang="en-US" sz="1800" dirty="0"/>
              <a:t> </a:t>
            </a:r>
            <a:r>
              <a:rPr lang="en-US" altLang="en-US" sz="1800" dirty="0" smtClean="0"/>
              <a:t>        ,              , and </a:t>
            </a:r>
          </a:p>
          <a:p>
            <a:pPr lvl="2" eaLnBrk="1" hangingPunct="1"/>
            <a:r>
              <a:rPr lang="en-US" altLang="en-US" i="1" dirty="0"/>
              <a:t> </a:t>
            </a:r>
            <a:endParaRPr lang="en-US" altLang="en-US" dirty="0" smtClean="0"/>
          </a:p>
          <a:p>
            <a:pPr lvl="1" eaLnBrk="1" hangingPunct="1"/>
            <a:r>
              <a:rPr lang="en-US" altLang="en-US" sz="1800" dirty="0" smtClean="0"/>
              <a:t>We can now state the equation of the least squares regression line</a:t>
            </a:r>
          </a:p>
          <a:p>
            <a:pPr lvl="2" eaLnBrk="1" hangingPunct="1"/>
            <a:r>
              <a:rPr lang="en-US" altLang="en-US" sz="2100" dirty="0" smtClean="0"/>
              <a:t>    </a:t>
            </a:r>
          </a:p>
          <a:p>
            <a:pPr lvl="2" eaLnBrk="1" hangingPunct="1"/>
            <a:r>
              <a:rPr lang="en-US" altLang="en-US" sz="1600" dirty="0" smtClean="0"/>
              <a:t>In this equation,      is the predicted value of Y, given values of </a:t>
            </a:r>
            <a:r>
              <a:rPr lang="en-US" altLang="en-US" sz="1600" i="1" dirty="0" smtClean="0"/>
              <a:t>X</a:t>
            </a:r>
          </a:p>
          <a:p>
            <a:pPr lvl="2" eaLnBrk="1" hangingPunct="1"/>
            <a:r>
              <a:rPr lang="en-US" altLang="en-US" sz="1600" dirty="0" smtClean="0"/>
              <a:t>For example, suppose you want to make a prediction. If one patient has attended four therapy sessions (</a:t>
            </a:r>
            <a:r>
              <a:rPr lang="en-US" altLang="en-US" sz="1600" i="1" dirty="0" smtClean="0"/>
              <a:t>X</a:t>
            </a:r>
            <a:r>
              <a:rPr lang="en-US" altLang="en-US" sz="1600" dirty="0" smtClean="0"/>
              <a:t> = 4), we can substitute 4 into the equation </a:t>
            </a:r>
          </a:p>
          <a:p>
            <a:pPr lvl="2" eaLnBrk="1" hangingPunct="1"/>
            <a:r>
              <a:rPr lang="en-US" altLang="en-US" sz="1600" dirty="0" smtClean="0"/>
              <a:t>   </a:t>
            </a:r>
          </a:p>
          <a:p>
            <a:pPr lvl="2" eaLnBrk="1" hangingPunct="1"/>
            <a:r>
              <a:rPr lang="en-US" altLang="en-US" sz="1600" dirty="0" smtClean="0"/>
              <a:t>We would predict that a patient will express 3.46, or between 3 and 4, symptoms following four therapy sessions</a:t>
            </a:r>
          </a:p>
          <a:p>
            <a:pPr lvl="2" eaLnBrk="1" hangingPunct="1"/>
            <a:endParaRPr lang="en-US" altLang="en-US" dirty="0" smtClean="0"/>
          </a:p>
        </p:txBody>
      </p:sp>
      <p:sp>
        <p:nvSpPr>
          <p:cNvPr id="23557" name="Slide Number Placeholder 1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57F574D4-7F3E-48A4-A582-1ACFE5428A9E}" type="slidenum">
              <a:rPr lang="en-US" altLang="en-US" smtClean="0">
                <a:solidFill>
                  <a:srgbClr val="898989"/>
                </a:solidFill>
              </a:rPr>
              <a:pPr eaLnBrk="1" hangingPunct="1"/>
              <a:t>15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3140772"/>
              </p:ext>
            </p:extLst>
          </p:nvPr>
        </p:nvGraphicFramePr>
        <p:xfrm>
          <a:off x="4508500" y="3327400"/>
          <a:ext cx="1270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8" name="Equation" r:id="rId4" imgW="127000" imgH="203200" progId="Equation.DSMT4">
                  <p:embed/>
                </p:oleObj>
              </mc:Choice>
              <mc:Fallback>
                <p:oleObj name="Equation" r:id="rId4" imgW="127000" imgH="203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08500" y="3327400"/>
                        <a:ext cx="1270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1410005"/>
              </p:ext>
            </p:extLst>
          </p:nvPr>
        </p:nvGraphicFramePr>
        <p:xfrm>
          <a:off x="2057400" y="2362200"/>
          <a:ext cx="1371600" cy="3760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9" name="Equation" r:id="rId6" imgW="787400" imgH="215900" progId="Equation.DSMT4">
                  <p:embed/>
                </p:oleObj>
              </mc:Choice>
              <mc:Fallback>
                <p:oleObj name="Equation" r:id="rId6" imgW="7874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057400" y="2362200"/>
                        <a:ext cx="1371600" cy="3760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5109546"/>
              </p:ext>
            </p:extLst>
          </p:nvPr>
        </p:nvGraphicFramePr>
        <p:xfrm>
          <a:off x="4114800" y="2710070"/>
          <a:ext cx="914400" cy="3379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0" name="Equation" r:id="rId8" imgW="584200" imgH="215900" progId="Equation.DSMT4">
                  <p:embed/>
                </p:oleObj>
              </mc:Choice>
              <mc:Fallback>
                <p:oleObj name="Equation" r:id="rId8" imgW="5842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114800" y="2710070"/>
                        <a:ext cx="914400" cy="3379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4144625"/>
              </p:ext>
            </p:extLst>
          </p:nvPr>
        </p:nvGraphicFramePr>
        <p:xfrm>
          <a:off x="5105400" y="2710069"/>
          <a:ext cx="914400" cy="3379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1" name="Equation" r:id="rId10" imgW="584200" imgH="215900" progId="Equation.DSMT4">
                  <p:embed/>
                </p:oleObj>
              </mc:Choice>
              <mc:Fallback>
                <p:oleObj name="Equation" r:id="rId10" imgW="5842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105400" y="2710069"/>
                        <a:ext cx="914400" cy="3379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2143992"/>
              </p:ext>
            </p:extLst>
          </p:nvPr>
        </p:nvGraphicFramePr>
        <p:xfrm>
          <a:off x="6553199" y="2725057"/>
          <a:ext cx="838201" cy="2594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2" name="Equation" r:id="rId12" imgW="533400" imgH="165100" progId="Equation.DSMT4">
                  <p:embed/>
                </p:oleObj>
              </mc:Choice>
              <mc:Fallback>
                <p:oleObj name="Equation" r:id="rId12" imgW="533400" imgH="165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553199" y="2725057"/>
                        <a:ext cx="838201" cy="2594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5495165"/>
              </p:ext>
            </p:extLst>
          </p:nvPr>
        </p:nvGraphicFramePr>
        <p:xfrm>
          <a:off x="2133600" y="3048000"/>
          <a:ext cx="2514600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3" name="Equation" r:id="rId14" imgW="1676400" imgH="190500" progId="Equation.DSMT4">
                  <p:embed/>
                </p:oleObj>
              </mc:Choice>
              <mc:Fallback>
                <p:oleObj name="Equation" r:id="rId14" imgW="1676400" imgH="190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133600" y="3048000"/>
                        <a:ext cx="2514600" cy="285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2554641"/>
              </p:ext>
            </p:extLst>
          </p:nvPr>
        </p:nvGraphicFramePr>
        <p:xfrm>
          <a:off x="2133600" y="3657600"/>
          <a:ext cx="1578428" cy="424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4" name="Equation" r:id="rId16" imgW="990600" imgH="266700" progId="Equation.DSMT4">
                  <p:embed/>
                </p:oleObj>
              </mc:Choice>
              <mc:Fallback>
                <p:oleObj name="Equation" r:id="rId16" imgW="990600" imgH="266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133600" y="3657600"/>
                        <a:ext cx="1578428" cy="424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0060585"/>
              </p:ext>
            </p:extLst>
          </p:nvPr>
        </p:nvGraphicFramePr>
        <p:xfrm>
          <a:off x="3657600" y="3886200"/>
          <a:ext cx="228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5" name="Equation" r:id="rId18" imgW="127000" imgH="254000" progId="Equation.DSMT4">
                  <p:embed/>
                </p:oleObj>
              </mc:Choice>
              <mc:Fallback>
                <p:oleObj name="Equation" r:id="rId18" imgW="1270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3657600" y="3886200"/>
                        <a:ext cx="2286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8096155"/>
              </p:ext>
            </p:extLst>
          </p:nvPr>
        </p:nvGraphicFramePr>
        <p:xfrm>
          <a:off x="2133599" y="5029200"/>
          <a:ext cx="2189921" cy="4620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6" name="Equation" r:id="rId20" imgW="1384300" imgH="292100" progId="Equation.DSMT4">
                  <p:embed/>
                </p:oleObj>
              </mc:Choice>
              <mc:Fallback>
                <p:oleObj name="Equation" r:id="rId20" imgW="13843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2133599" y="5029200"/>
                        <a:ext cx="2189921" cy="4620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en-US" smtClean="0">
                <a:ea typeface="ＭＳ Ｐゴシック" charset="-128"/>
              </a:rPr>
              <a:t>Using Analysis of Regression to Determine Significance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457200" y="2514600"/>
            <a:ext cx="3048000" cy="19812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1600" dirty="0" smtClean="0">
                <a:ea typeface="ＭＳ Ｐゴシック" charset="-128"/>
              </a:rPr>
              <a:t>Analysis of regression, or regression analysis – statistical procedure used to test hypotheses for one or more predictor variables to determine whether the regression equation for a sample of data points can be used to predict values of the criterion variable (</a:t>
            </a:r>
            <a:r>
              <a:rPr lang="en-US" altLang="en-US" sz="1600" i="1" dirty="0" smtClean="0">
                <a:ea typeface="ＭＳ Ｐゴシック" charset="-128"/>
              </a:rPr>
              <a:t>Y</a:t>
            </a:r>
            <a:r>
              <a:rPr lang="en-US" altLang="en-US" sz="1600" dirty="0" smtClean="0">
                <a:ea typeface="ＭＳ Ｐゴシック" charset="-128"/>
              </a:rPr>
              <a:t>) given values of predictor variable (</a:t>
            </a:r>
            <a:r>
              <a:rPr lang="en-US" altLang="en-US" sz="1600" i="1" dirty="0" smtClean="0">
                <a:ea typeface="ＭＳ Ｐゴシック" charset="-128"/>
              </a:rPr>
              <a:t>X</a:t>
            </a:r>
            <a:r>
              <a:rPr lang="en-US" altLang="en-US" sz="1600" dirty="0" smtClean="0">
                <a:ea typeface="ＭＳ Ｐゴシック" charset="-128"/>
              </a:rPr>
              <a:t>) in the population</a:t>
            </a:r>
          </a:p>
        </p:txBody>
      </p:sp>
      <p:sp>
        <p:nvSpPr>
          <p:cNvPr id="2458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956EC9CB-BEE6-47ED-AA81-5765877B971A}" type="slidenum">
              <a:rPr lang="en-US" altLang="en-US" smtClean="0">
                <a:solidFill>
                  <a:srgbClr val="898989"/>
                </a:solidFill>
              </a:rPr>
              <a:pPr eaLnBrk="1" hangingPunct="1"/>
              <a:t>16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2438400"/>
            <a:ext cx="5019675" cy="288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457200" y="1066800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en-US" smtClean="0">
                <a:ea typeface="ＭＳ Ｐゴシック" charset="-128"/>
              </a:rPr>
              <a:t>Using Analysis of Regression to Determine Significance (cont.)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7467600" cy="40386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1800" dirty="0" smtClean="0">
                <a:ea typeface="ＭＳ Ｐゴシック" charset="-128"/>
              </a:rPr>
              <a:t>We will follow the four steps to hypothesis testing using the data in Example 16.3</a:t>
            </a:r>
          </a:p>
          <a:p>
            <a:pPr marL="0" indent="0" eaLnBrk="1" hangingPunct="1">
              <a:buNone/>
            </a:pPr>
            <a:endParaRPr lang="en-US" altLang="en-US" sz="1800" dirty="0" smtClean="0">
              <a:ea typeface="ＭＳ Ｐゴシック" charset="-128"/>
            </a:endParaRPr>
          </a:p>
          <a:p>
            <a:pPr marL="0" indent="0" eaLnBrk="1" hangingPunct="1">
              <a:buNone/>
            </a:pPr>
            <a:r>
              <a:rPr lang="en-US" altLang="en-US" sz="1800" dirty="0" smtClean="0">
                <a:ea typeface="ＭＳ Ｐゴシック" charset="-128"/>
              </a:rPr>
              <a:t>Step 1: State the hypotheses</a:t>
            </a:r>
          </a:p>
          <a:p>
            <a:pPr lvl="1" eaLnBrk="1" hangingPunct="1"/>
            <a:r>
              <a:rPr lang="en-US" altLang="en-US" sz="1600" dirty="0" smtClean="0"/>
              <a:t>H</a:t>
            </a:r>
            <a:r>
              <a:rPr lang="en-US" altLang="en-US" sz="1600" baseline="-25000" dirty="0" smtClean="0"/>
              <a:t>0</a:t>
            </a:r>
            <a:r>
              <a:rPr lang="en-US" altLang="en-US" sz="1600" dirty="0" smtClean="0"/>
              <a:t> :  The variance in the number of symptoms expressed (</a:t>
            </a:r>
            <a:r>
              <a:rPr lang="en-US" altLang="en-US" sz="1600" i="1" dirty="0" smtClean="0"/>
              <a:t>Y</a:t>
            </a:r>
            <a:r>
              <a:rPr lang="en-US" altLang="en-US" sz="1600" dirty="0" smtClean="0"/>
              <a:t>) is not related to changes in the number of therapy sessions attended (</a:t>
            </a:r>
            <a:r>
              <a:rPr lang="en-US" altLang="en-US" sz="1600" i="1" dirty="0" smtClean="0"/>
              <a:t>X</a:t>
            </a:r>
            <a:r>
              <a:rPr lang="en-US" altLang="en-US" sz="1600" dirty="0" smtClean="0"/>
              <a:t>)</a:t>
            </a:r>
          </a:p>
          <a:p>
            <a:pPr lvl="1" eaLnBrk="1" hangingPunct="1"/>
            <a:r>
              <a:rPr lang="en-US" altLang="en-US" sz="1600" dirty="0" smtClean="0"/>
              <a:t> H</a:t>
            </a:r>
            <a:r>
              <a:rPr lang="en-US" altLang="en-US" sz="1600" baseline="-25000" dirty="0" smtClean="0"/>
              <a:t>1</a:t>
            </a:r>
            <a:r>
              <a:rPr lang="en-US" altLang="en-US" sz="1600" dirty="0" smtClean="0"/>
              <a:t> :  The variance in the number of symptoms expressed (</a:t>
            </a:r>
            <a:r>
              <a:rPr lang="en-US" altLang="en-US" sz="1600" i="1" dirty="0" smtClean="0"/>
              <a:t>Y</a:t>
            </a:r>
            <a:r>
              <a:rPr lang="en-US" altLang="en-US" sz="1600" dirty="0" smtClean="0"/>
              <a:t>) is related to changes in the number of therapy sessions attended (</a:t>
            </a:r>
            <a:r>
              <a:rPr lang="en-US" altLang="en-US" sz="1600" i="1" dirty="0" smtClean="0"/>
              <a:t>X</a:t>
            </a:r>
            <a:r>
              <a:rPr lang="en-US" altLang="en-US" sz="1600" dirty="0" smtClean="0"/>
              <a:t>)</a:t>
            </a:r>
          </a:p>
          <a:p>
            <a:pPr marL="0" indent="0" eaLnBrk="1" hangingPunct="1">
              <a:buNone/>
            </a:pPr>
            <a:r>
              <a:rPr lang="en-US" altLang="en-US" sz="1600" dirty="0" smtClean="0">
                <a:ea typeface="ＭＳ Ｐゴシック" charset="-128"/>
              </a:rPr>
              <a:t>To evaluate hypotheses, we measure variance in </a:t>
            </a:r>
            <a:r>
              <a:rPr lang="en-US" altLang="en-US" sz="1600" i="1" dirty="0" smtClean="0">
                <a:ea typeface="ＭＳ Ｐゴシック" charset="-128"/>
              </a:rPr>
              <a:t>Y</a:t>
            </a:r>
            <a:r>
              <a:rPr lang="en-US" altLang="en-US" sz="1600" dirty="0" smtClean="0">
                <a:ea typeface="ＭＳ Ｐゴシック" charset="-128"/>
              </a:rPr>
              <a:t> that is and is not related to </a:t>
            </a:r>
            <a:r>
              <a:rPr lang="en-US" altLang="en-US" sz="1600" i="1" dirty="0" smtClean="0">
                <a:ea typeface="ＭＳ Ｐゴシック" charset="-128"/>
              </a:rPr>
              <a:t>X</a:t>
            </a:r>
            <a:r>
              <a:rPr lang="en-US" altLang="en-US" sz="1600" dirty="0" smtClean="0">
                <a:ea typeface="ＭＳ Ｐゴシック" charset="-128"/>
              </a:rPr>
              <a:t>.</a:t>
            </a:r>
          </a:p>
          <a:p>
            <a:pPr lvl="1" eaLnBrk="1" hangingPunct="1"/>
            <a:r>
              <a:rPr lang="en-US" altLang="en-US" sz="1600" dirty="0" smtClean="0"/>
              <a:t>Variance that is related to changes in </a:t>
            </a:r>
            <a:r>
              <a:rPr lang="en-US" altLang="en-US" sz="1600" i="1" dirty="0" smtClean="0"/>
              <a:t>X</a:t>
            </a:r>
            <a:r>
              <a:rPr lang="en-US" altLang="en-US" sz="1600" dirty="0" smtClean="0"/>
              <a:t> is called regression variation</a:t>
            </a:r>
          </a:p>
          <a:p>
            <a:pPr lvl="1" eaLnBrk="1" hangingPunct="1"/>
            <a:r>
              <a:rPr lang="en-US" altLang="en-US" sz="1600" dirty="0" smtClean="0"/>
              <a:t>Variance that is not related to changes in </a:t>
            </a:r>
            <a:r>
              <a:rPr lang="en-US" altLang="en-US" sz="1600" i="1" dirty="0" smtClean="0"/>
              <a:t>X</a:t>
            </a:r>
            <a:r>
              <a:rPr lang="en-US" altLang="en-US" sz="1600" dirty="0" smtClean="0"/>
              <a:t> is called residual variation</a:t>
            </a:r>
          </a:p>
          <a:p>
            <a:pPr marL="0" indent="0" eaLnBrk="1" hangingPunct="1">
              <a:buNone/>
            </a:pPr>
            <a:r>
              <a:rPr lang="en-US" altLang="en-US" sz="1800" dirty="0" smtClean="0">
                <a:ea typeface="ＭＳ Ｐゴシック" charset="-128"/>
              </a:rPr>
              <a:t>Analysis of regression measures only variance in </a:t>
            </a:r>
            <a:r>
              <a:rPr lang="en-US" altLang="en-US" sz="1800" i="1" dirty="0" smtClean="0">
                <a:ea typeface="ＭＳ Ｐゴシック" charset="-128"/>
              </a:rPr>
              <a:t>Y</a:t>
            </a:r>
            <a:r>
              <a:rPr lang="en-US" altLang="en-US" sz="1800" dirty="0" smtClean="0">
                <a:ea typeface="ＭＳ Ｐゴシック" charset="-128"/>
              </a:rPr>
              <a:t>, because that is what we want to predict.</a:t>
            </a:r>
          </a:p>
          <a:p>
            <a:pPr lvl="1" eaLnBrk="1" hangingPunct="1"/>
            <a:r>
              <a:rPr lang="en-US" altLang="en-US" sz="1600" dirty="0" smtClean="0"/>
              <a:t>Equal to total variance</a:t>
            </a:r>
          </a:p>
        </p:txBody>
      </p:sp>
      <p:sp>
        <p:nvSpPr>
          <p:cNvPr id="25605" name="Slide Number Placeholder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7ADA3B7E-6F53-480E-A3A3-627BF4474847}" type="slidenum">
              <a:rPr lang="en-US" altLang="en-US" smtClean="0">
                <a:solidFill>
                  <a:srgbClr val="898989"/>
                </a:solidFill>
              </a:rPr>
              <a:pPr eaLnBrk="1" hangingPunct="1"/>
              <a:t>17</a:t>
            </a:fld>
            <a:endParaRPr lang="en-US" altLang="en-US" smtClean="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762000" y="914400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charset="-128"/>
              </a:rPr>
              <a:t>Using Analysis of Regression to Determine Significance (cont.)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39624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2600" dirty="0" smtClean="0">
                <a:ea typeface="ＭＳ Ｐゴシック" charset="-128"/>
              </a:rPr>
              <a:t>Step 2: Set the criteria for a decision</a:t>
            </a:r>
          </a:p>
          <a:p>
            <a:pPr lvl="1" eaLnBrk="1" hangingPunct="1"/>
            <a:r>
              <a:rPr lang="en-US" altLang="en-US" sz="2400" dirty="0" smtClean="0"/>
              <a:t>We will use a .05 level of significance</a:t>
            </a:r>
          </a:p>
          <a:p>
            <a:pPr lvl="1" eaLnBrk="1" hangingPunct="1"/>
            <a:r>
              <a:rPr lang="en-US" altLang="en-US" sz="2400" i="1" dirty="0" err="1" smtClean="0"/>
              <a:t>df</a:t>
            </a:r>
            <a:r>
              <a:rPr lang="en-US" altLang="en-US" sz="2400" dirty="0" smtClean="0"/>
              <a:t> for regression variation, or </a:t>
            </a:r>
            <a:r>
              <a:rPr lang="en-US" altLang="en-US" sz="2400" i="1" dirty="0" err="1" smtClean="0"/>
              <a:t>df</a:t>
            </a:r>
            <a:r>
              <a:rPr lang="en-US" altLang="en-US" sz="2400" dirty="0" smtClean="0"/>
              <a:t> numerator, are equal to the number of predictor variables</a:t>
            </a:r>
          </a:p>
          <a:p>
            <a:pPr lvl="2" eaLnBrk="1" hangingPunct="1"/>
            <a:r>
              <a:rPr lang="en-US" altLang="en-US" sz="2200" dirty="0" smtClean="0"/>
              <a:t>Because we have 1 predictor variable (</a:t>
            </a:r>
            <a:r>
              <a:rPr lang="en-US" altLang="en-US" sz="2200" i="1" dirty="0" smtClean="0"/>
              <a:t>X</a:t>
            </a:r>
            <a:r>
              <a:rPr lang="en-US" altLang="en-US" sz="2200" dirty="0" smtClean="0"/>
              <a:t>), </a:t>
            </a:r>
          </a:p>
          <a:p>
            <a:pPr lvl="1" eaLnBrk="1" hangingPunct="1"/>
            <a:r>
              <a:rPr lang="en-US" altLang="en-US" sz="2400" i="1" dirty="0" err="1" smtClean="0"/>
              <a:t>df</a:t>
            </a:r>
            <a:r>
              <a:rPr lang="en-US" altLang="en-US" sz="2400" dirty="0" smtClean="0"/>
              <a:t> for residual variation, or </a:t>
            </a:r>
            <a:r>
              <a:rPr lang="en-US" altLang="en-US" sz="2400" i="1" dirty="0" err="1" smtClean="0"/>
              <a:t>df</a:t>
            </a:r>
            <a:r>
              <a:rPr lang="en-US" altLang="en-US" sz="2400" dirty="0" smtClean="0"/>
              <a:t> denominator, are equal to the sample size minus 2</a:t>
            </a:r>
          </a:p>
          <a:p>
            <a:pPr lvl="2" eaLnBrk="1" hangingPunct="1"/>
            <a:r>
              <a:rPr lang="en-US" altLang="en-US" sz="2200" dirty="0" smtClean="0"/>
              <a:t>Because          , </a:t>
            </a:r>
          </a:p>
          <a:p>
            <a:pPr lvl="2" eaLnBrk="1" hangingPunct="1"/>
            <a:r>
              <a:rPr lang="en-US" altLang="en-US" sz="2200" dirty="0" smtClean="0"/>
              <a:t>The critical value is listed in Table B3 in Appendix B</a:t>
            </a:r>
          </a:p>
          <a:p>
            <a:pPr lvl="2" eaLnBrk="1" hangingPunct="1"/>
            <a:r>
              <a:rPr lang="en-US" altLang="en-US" sz="2200" dirty="0" smtClean="0"/>
              <a:t>The critical value is 5.99</a:t>
            </a:r>
          </a:p>
        </p:txBody>
      </p:sp>
      <p:sp>
        <p:nvSpPr>
          <p:cNvPr id="2662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350291AB-A454-4CD7-8FC0-6FD143D8FAF7}" type="slidenum">
              <a:rPr lang="en-US" altLang="en-US" smtClean="0">
                <a:solidFill>
                  <a:srgbClr val="898989"/>
                </a:solidFill>
              </a:rPr>
              <a:pPr eaLnBrk="1" hangingPunct="1"/>
              <a:t>18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7753399"/>
              </p:ext>
            </p:extLst>
          </p:nvPr>
        </p:nvGraphicFramePr>
        <p:xfrm>
          <a:off x="6934200" y="3966635"/>
          <a:ext cx="609600" cy="338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4" name="Equation" r:id="rId4" imgW="342900" imgH="190500" progId="Equation.DSMT4">
                  <p:embed/>
                </p:oleObj>
              </mc:Choice>
              <mc:Fallback>
                <p:oleObj name="Equation" r:id="rId4" imgW="342900" imgH="190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934200" y="3966635"/>
                        <a:ext cx="609600" cy="338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7451975"/>
              </p:ext>
            </p:extLst>
          </p:nvPr>
        </p:nvGraphicFramePr>
        <p:xfrm>
          <a:off x="2895600" y="5181600"/>
          <a:ext cx="609600" cy="2915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5" name="Equation" r:id="rId6" imgW="292100" imgH="139700" progId="Equation.DSMT4">
                  <p:embed/>
                </p:oleObj>
              </mc:Choice>
              <mc:Fallback>
                <p:oleObj name="Equation" r:id="rId6" imgW="292100" imgH="139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895600" y="5181600"/>
                        <a:ext cx="609600" cy="2915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1175198"/>
              </p:ext>
            </p:extLst>
          </p:nvPr>
        </p:nvGraphicFramePr>
        <p:xfrm>
          <a:off x="3733800" y="5181600"/>
          <a:ext cx="1137924" cy="2667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6" name="Equation" r:id="rId8" imgW="812800" imgH="190500" progId="Equation.DSMT4">
                  <p:embed/>
                </p:oleObj>
              </mc:Choice>
              <mc:Fallback>
                <p:oleObj name="Equation" r:id="rId8" imgW="812800" imgH="190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733800" y="5181600"/>
                        <a:ext cx="1137924" cy="2667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charset="-128"/>
              </a:rPr>
              <a:t>Using Analysis of Regression to Determine Significance (cont.)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304800" y="2057400"/>
            <a:ext cx="8229600" cy="9906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2000" dirty="0" smtClean="0">
                <a:ea typeface="ＭＳ Ｐゴシック" charset="-128"/>
              </a:rPr>
              <a:t>Step 3: Compute the test statistic</a:t>
            </a:r>
          </a:p>
          <a:p>
            <a:pPr lvl="1" eaLnBrk="1" hangingPunct="1"/>
            <a:r>
              <a:rPr lang="en-US" altLang="en-US" sz="1800" dirty="0" smtClean="0"/>
              <a:t>                                             </a:t>
            </a:r>
          </a:p>
          <a:p>
            <a:pPr lvl="1" eaLnBrk="1" hangingPunct="1"/>
            <a:endParaRPr lang="en-US" altLang="en-US" sz="1800" dirty="0" smtClean="0"/>
          </a:p>
        </p:txBody>
      </p:sp>
      <p:sp>
        <p:nvSpPr>
          <p:cNvPr id="27653" name="Slide Number Placeholder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4F9C3A3C-2BB2-4746-ABE7-8F78ABF9FFF5}" type="slidenum">
              <a:rPr lang="en-US" altLang="en-US" smtClean="0">
                <a:solidFill>
                  <a:srgbClr val="898989"/>
                </a:solidFill>
              </a:rPr>
              <a:pPr eaLnBrk="1" hangingPunct="1"/>
              <a:t>19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grpSp>
        <p:nvGrpSpPr>
          <p:cNvPr id="27654" name="Group 45"/>
          <p:cNvGrpSpPr>
            <a:grpSpLocks/>
          </p:cNvGrpSpPr>
          <p:nvPr/>
        </p:nvGrpSpPr>
        <p:grpSpPr bwMode="auto">
          <a:xfrm>
            <a:off x="762000" y="2438400"/>
            <a:ext cx="4699001" cy="507999"/>
            <a:chOff x="1506538" y="4837113"/>
            <a:chExt cx="5224462" cy="595313"/>
          </a:xfrm>
        </p:grpSpPr>
        <p:sp>
          <p:nvSpPr>
            <p:cNvPr id="27667" name="Freeform 12"/>
            <p:cNvSpPr>
              <a:spLocks/>
            </p:cNvSpPr>
            <p:nvPr/>
          </p:nvSpPr>
          <p:spPr bwMode="auto">
            <a:xfrm>
              <a:off x="1506538" y="5038725"/>
              <a:ext cx="146050" cy="168275"/>
            </a:xfrm>
            <a:custGeom>
              <a:avLst/>
              <a:gdLst>
                <a:gd name="T0" fmla="*/ 2147483647 w 95"/>
                <a:gd name="T1" fmla="*/ 2147483647 h 111"/>
                <a:gd name="T2" fmla="*/ 2147483647 w 95"/>
                <a:gd name="T3" fmla="*/ 2147483647 h 111"/>
                <a:gd name="T4" fmla="*/ 2147483647 w 95"/>
                <a:gd name="T5" fmla="*/ 2147483647 h 111"/>
                <a:gd name="T6" fmla="*/ 2147483647 w 95"/>
                <a:gd name="T7" fmla="*/ 2147483647 h 111"/>
                <a:gd name="T8" fmla="*/ 2147483647 w 95"/>
                <a:gd name="T9" fmla="*/ 2147483647 h 111"/>
                <a:gd name="T10" fmla="*/ 2147483647 w 95"/>
                <a:gd name="T11" fmla="*/ 2147483647 h 111"/>
                <a:gd name="T12" fmla="*/ 2147483647 w 95"/>
                <a:gd name="T13" fmla="*/ 2147483647 h 111"/>
                <a:gd name="T14" fmla="*/ 2147483647 w 95"/>
                <a:gd name="T15" fmla="*/ 2147483647 h 111"/>
                <a:gd name="T16" fmla="*/ 0 w 95"/>
                <a:gd name="T17" fmla="*/ 2147483647 h 111"/>
                <a:gd name="T18" fmla="*/ 2147483647 w 95"/>
                <a:gd name="T19" fmla="*/ 2147483647 h 111"/>
                <a:gd name="T20" fmla="*/ 2147483647 w 95"/>
                <a:gd name="T21" fmla="*/ 2147483647 h 111"/>
                <a:gd name="T22" fmla="*/ 2147483647 w 95"/>
                <a:gd name="T23" fmla="*/ 2147483647 h 111"/>
                <a:gd name="T24" fmla="*/ 2147483647 w 95"/>
                <a:gd name="T25" fmla="*/ 2147483647 h 111"/>
                <a:gd name="T26" fmla="*/ 2147483647 w 95"/>
                <a:gd name="T27" fmla="*/ 2147483647 h 111"/>
                <a:gd name="T28" fmla="*/ 2147483647 w 95"/>
                <a:gd name="T29" fmla="*/ 2147483647 h 111"/>
                <a:gd name="T30" fmla="*/ 2147483647 w 95"/>
                <a:gd name="T31" fmla="*/ 2147483647 h 111"/>
                <a:gd name="T32" fmla="*/ 2147483647 w 95"/>
                <a:gd name="T33" fmla="*/ 2147483647 h 111"/>
                <a:gd name="T34" fmla="*/ 2147483647 w 95"/>
                <a:gd name="T35" fmla="*/ 2147483647 h 111"/>
                <a:gd name="T36" fmla="*/ 2147483647 w 95"/>
                <a:gd name="T37" fmla="*/ 2147483647 h 111"/>
                <a:gd name="T38" fmla="*/ 2147483647 w 95"/>
                <a:gd name="T39" fmla="*/ 2147483647 h 111"/>
                <a:gd name="T40" fmla="*/ 2147483647 w 95"/>
                <a:gd name="T41" fmla="*/ 2147483647 h 111"/>
                <a:gd name="T42" fmla="*/ 2147483647 w 95"/>
                <a:gd name="T43" fmla="*/ 2147483647 h 111"/>
                <a:gd name="T44" fmla="*/ 2147483647 w 95"/>
                <a:gd name="T45" fmla="*/ 0 h 111"/>
                <a:gd name="T46" fmla="*/ 2147483647 w 95"/>
                <a:gd name="T47" fmla="*/ 0 h 111"/>
                <a:gd name="T48" fmla="*/ 2147483647 w 95"/>
                <a:gd name="T49" fmla="*/ 2147483647 h 111"/>
                <a:gd name="T50" fmla="*/ 2147483647 w 95"/>
                <a:gd name="T51" fmla="*/ 2147483647 h 111"/>
                <a:gd name="T52" fmla="*/ 2147483647 w 95"/>
                <a:gd name="T53" fmla="*/ 2147483647 h 111"/>
                <a:gd name="T54" fmla="*/ 2147483647 w 95"/>
                <a:gd name="T55" fmla="*/ 2147483647 h 111"/>
                <a:gd name="T56" fmla="*/ 2147483647 w 95"/>
                <a:gd name="T57" fmla="*/ 2147483647 h 111"/>
                <a:gd name="T58" fmla="*/ 2147483647 w 95"/>
                <a:gd name="T59" fmla="*/ 2147483647 h 111"/>
                <a:gd name="T60" fmla="*/ 2147483647 w 95"/>
                <a:gd name="T61" fmla="*/ 2147483647 h 111"/>
                <a:gd name="T62" fmla="*/ 2147483647 w 95"/>
                <a:gd name="T63" fmla="*/ 2147483647 h 111"/>
                <a:gd name="T64" fmla="*/ 2147483647 w 95"/>
                <a:gd name="T65" fmla="*/ 2147483647 h 111"/>
                <a:gd name="T66" fmla="*/ 2147483647 w 95"/>
                <a:gd name="T67" fmla="*/ 2147483647 h 111"/>
                <a:gd name="T68" fmla="*/ 2147483647 w 95"/>
                <a:gd name="T69" fmla="*/ 2147483647 h 111"/>
                <a:gd name="T70" fmla="*/ 2147483647 w 95"/>
                <a:gd name="T71" fmla="*/ 2147483647 h 111"/>
                <a:gd name="T72" fmla="*/ 2147483647 w 95"/>
                <a:gd name="T73" fmla="*/ 2147483647 h 111"/>
                <a:gd name="T74" fmla="*/ 2147483647 w 95"/>
                <a:gd name="T75" fmla="*/ 2147483647 h 111"/>
                <a:gd name="T76" fmla="*/ 2147483647 w 95"/>
                <a:gd name="T77" fmla="*/ 2147483647 h 111"/>
                <a:gd name="T78" fmla="*/ 2147483647 w 95"/>
                <a:gd name="T79" fmla="*/ 2147483647 h 111"/>
                <a:gd name="T80" fmla="*/ 2147483647 w 95"/>
                <a:gd name="T81" fmla="*/ 2147483647 h 111"/>
                <a:gd name="T82" fmla="*/ 2147483647 w 95"/>
                <a:gd name="T83" fmla="*/ 2147483647 h 111"/>
                <a:gd name="T84" fmla="*/ 2147483647 w 95"/>
                <a:gd name="T85" fmla="*/ 2147483647 h 111"/>
                <a:gd name="T86" fmla="*/ 2147483647 w 95"/>
                <a:gd name="T87" fmla="*/ 2147483647 h 111"/>
                <a:gd name="T88" fmla="*/ 2147483647 w 95"/>
                <a:gd name="T89" fmla="*/ 2147483647 h 111"/>
                <a:gd name="T90" fmla="*/ 2147483647 w 95"/>
                <a:gd name="T91" fmla="*/ 2147483647 h 111"/>
                <a:gd name="T92" fmla="*/ 2147483647 w 95"/>
                <a:gd name="T93" fmla="*/ 2147483647 h 111"/>
                <a:gd name="T94" fmla="*/ 2147483647 w 95"/>
                <a:gd name="T95" fmla="*/ 2147483647 h 111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95"/>
                <a:gd name="T145" fmla="*/ 0 h 111"/>
                <a:gd name="T146" fmla="*/ 95 w 95"/>
                <a:gd name="T147" fmla="*/ 111 h 111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95" h="111">
                  <a:moveTo>
                    <a:pt x="27" y="87"/>
                  </a:moveTo>
                  <a:lnTo>
                    <a:pt x="26" y="94"/>
                  </a:lnTo>
                  <a:lnTo>
                    <a:pt x="25" y="100"/>
                  </a:lnTo>
                  <a:lnTo>
                    <a:pt x="26" y="104"/>
                  </a:lnTo>
                  <a:lnTo>
                    <a:pt x="28" y="106"/>
                  </a:lnTo>
                  <a:lnTo>
                    <a:pt x="31" y="107"/>
                  </a:lnTo>
                  <a:lnTo>
                    <a:pt x="34" y="107"/>
                  </a:lnTo>
                  <a:lnTo>
                    <a:pt x="33" y="111"/>
                  </a:lnTo>
                  <a:lnTo>
                    <a:pt x="0" y="111"/>
                  </a:lnTo>
                  <a:lnTo>
                    <a:pt x="1" y="107"/>
                  </a:lnTo>
                  <a:lnTo>
                    <a:pt x="5" y="106"/>
                  </a:lnTo>
                  <a:lnTo>
                    <a:pt x="8" y="102"/>
                  </a:lnTo>
                  <a:lnTo>
                    <a:pt x="10" y="98"/>
                  </a:lnTo>
                  <a:lnTo>
                    <a:pt x="11" y="94"/>
                  </a:lnTo>
                  <a:lnTo>
                    <a:pt x="12" y="87"/>
                  </a:lnTo>
                  <a:lnTo>
                    <a:pt x="26" y="24"/>
                  </a:lnTo>
                  <a:lnTo>
                    <a:pt x="28" y="17"/>
                  </a:lnTo>
                  <a:lnTo>
                    <a:pt x="28" y="11"/>
                  </a:lnTo>
                  <a:lnTo>
                    <a:pt x="28" y="8"/>
                  </a:lnTo>
                  <a:lnTo>
                    <a:pt x="26" y="6"/>
                  </a:lnTo>
                  <a:lnTo>
                    <a:pt x="24" y="5"/>
                  </a:lnTo>
                  <a:lnTo>
                    <a:pt x="20" y="4"/>
                  </a:lnTo>
                  <a:lnTo>
                    <a:pt x="21" y="0"/>
                  </a:lnTo>
                  <a:lnTo>
                    <a:pt x="95" y="0"/>
                  </a:lnTo>
                  <a:lnTo>
                    <a:pt x="89" y="25"/>
                  </a:lnTo>
                  <a:lnTo>
                    <a:pt x="81" y="25"/>
                  </a:lnTo>
                  <a:lnTo>
                    <a:pt x="81" y="19"/>
                  </a:lnTo>
                  <a:lnTo>
                    <a:pt x="80" y="15"/>
                  </a:lnTo>
                  <a:lnTo>
                    <a:pt x="78" y="10"/>
                  </a:lnTo>
                  <a:lnTo>
                    <a:pt x="75" y="8"/>
                  </a:lnTo>
                  <a:lnTo>
                    <a:pt x="70" y="7"/>
                  </a:lnTo>
                  <a:lnTo>
                    <a:pt x="45" y="7"/>
                  </a:lnTo>
                  <a:lnTo>
                    <a:pt x="35" y="51"/>
                  </a:lnTo>
                  <a:lnTo>
                    <a:pt x="50" y="51"/>
                  </a:lnTo>
                  <a:lnTo>
                    <a:pt x="56" y="50"/>
                  </a:lnTo>
                  <a:lnTo>
                    <a:pt x="61" y="47"/>
                  </a:lnTo>
                  <a:lnTo>
                    <a:pt x="63" y="43"/>
                  </a:lnTo>
                  <a:lnTo>
                    <a:pt x="66" y="38"/>
                  </a:lnTo>
                  <a:lnTo>
                    <a:pt x="73" y="38"/>
                  </a:lnTo>
                  <a:lnTo>
                    <a:pt x="65" y="72"/>
                  </a:lnTo>
                  <a:lnTo>
                    <a:pt x="58" y="72"/>
                  </a:lnTo>
                  <a:lnTo>
                    <a:pt x="58" y="65"/>
                  </a:lnTo>
                  <a:lnTo>
                    <a:pt x="57" y="62"/>
                  </a:lnTo>
                  <a:lnTo>
                    <a:pt x="55" y="59"/>
                  </a:lnTo>
                  <a:lnTo>
                    <a:pt x="53" y="58"/>
                  </a:lnTo>
                  <a:lnTo>
                    <a:pt x="49" y="58"/>
                  </a:lnTo>
                  <a:lnTo>
                    <a:pt x="33" y="58"/>
                  </a:lnTo>
                  <a:lnTo>
                    <a:pt x="27" y="87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68" name="Freeform 13"/>
            <p:cNvSpPr>
              <a:spLocks noEditPoints="1"/>
            </p:cNvSpPr>
            <p:nvPr/>
          </p:nvSpPr>
          <p:spPr bwMode="auto">
            <a:xfrm>
              <a:off x="1754188" y="5099050"/>
              <a:ext cx="153988" cy="69850"/>
            </a:xfrm>
            <a:custGeom>
              <a:avLst/>
              <a:gdLst>
                <a:gd name="T0" fmla="*/ 0 w 101"/>
                <a:gd name="T1" fmla="*/ 2147483647 h 46"/>
                <a:gd name="T2" fmla="*/ 0 w 101"/>
                <a:gd name="T3" fmla="*/ 0 h 46"/>
                <a:gd name="T4" fmla="*/ 2147483647 w 101"/>
                <a:gd name="T5" fmla="*/ 0 h 46"/>
                <a:gd name="T6" fmla="*/ 2147483647 w 101"/>
                <a:gd name="T7" fmla="*/ 2147483647 h 46"/>
                <a:gd name="T8" fmla="*/ 0 w 101"/>
                <a:gd name="T9" fmla="*/ 2147483647 h 46"/>
                <a:gd name="T10" fmla="*/ 0 w 101"/>
                <a:gd name="T11" fmla="*/ 2147483647 h 46"/>
                <a:gd name="T12" fmla="*/ 0 w 101"/>
                <a:gd name="T13" fmla="*/ 2147483647 h 46"/>
                <a:gd name="T14" fmla="*/ 2147483647 w 101"/>
                <a:gd name="T15" fmla="*/ 2147483647 h 46"/>
                <a:gd name="T16" fmla="*/ 2147483647 w 101"/>
                <a:gd name="T17" fmla="*/ 2147483647 h 46"/>
                <a:gd name="T18" fmla="*/ 0 w 101"/>
                <a:gd name="T19" fmla="*/ 2147483647 h 4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1"/>
                <a:gd name="T31" fmla="*/ 0 h 46"/>
                <a:gd name="T32" fmla="*/ 101 w 101"/>
                <a:gd name="T33" fmla="*/ 46 h 4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1" h="46">
                  <a:moveTo>
                    <a:pt x="0" y="11"/>
                  </a:moveTo>
                  <a:lnTo>
                    <a:pt x="0" y="0"/>
                  </a:lnTo>
                  <a:lnTo>
                    <a:pt x="101" y="0"/>
                  </a:lnTo>
                  <a:lnTo>
                    <a:pt x="101" y="11"/>
                  </a:lnTo>
                  <a:lnTo>
                    <a:pt x="0" y="11"/>
                  </a:lnTo>
                  <a:close/>
                  <a:moveTo>
                    <a:pt x="0" y="46"/>
                  </a:moveTo>
                  <a:lnTo>
                    <a:pt x="0" y="35"/>
                  </a:lnTo>
                  <a:lnTo>
                    <a:pt x="101" y="35"/>
                  </a:lnTo>
                  <a:lnTo>
                    <a:pt x="101" y="46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69" name="Freeform 14"/>
            <p:cNvSpPr>
              <a:spLocks noEditPoints="1"/>
            </p:cNvSpPr>
            <p:nvPr/>
          </p:nvSpPr>
          <p:spPr bwMode="auto">
            <a:xfrm>
              <a:off x="2227263" y="4848225"/>
              <a:ext cx="992188" cy="169863"/>
            </a:xfrm>
            <a:custGeom>
              <a:avLst/>
              <a:gdLst>
                <a:gd name="T0" fmla="*/ 2147483647 w 651"/>
                <a:gd name="T1" fmla="*/ 2147483647 h 112"/>
                <a:gd name="T2" fmla="*/ 2147483647 w 651"/>
                <a:gd name="T3" fmla="*/ 2147483647 h 112"/>
                <a:gd name="T4" fmla="*/ 2147483647 w 651"/>
                <a:gd name="T5" fmla="*/ 2147483647 h 112"/>
                <a:gd name="T6" fmla="*/ 2147483647 w 651"/>
                <a:gd name="T7" fmla="*/ 2147483647 h 112"/>
                <a:gd name="T8" fmla="*/ 2147483647 w 651"/>
                <a:gd name="T9" fmla="*/ 2147483647 h 112"/>
                <a:gd name="T10" fmla="*/ 2147483647 w 651"/>
                <a:gd name="T11" fmla="*/ 2147483647 h 112"/>
                <a:gd name="T12" fmla="*/ 2147483647 w 651"/>
                <a:gd name="T13" fmla="*/ 2147483647 h 112"/>
                <a:gd name="T14" fmla="*/ 2147483647 w 651"/>
                <a:gd name="T15" fmla="*/ 2147483647 h 112"/>
                <a:gd name="T16" fmla="*/ 2147483647 w 651"/>
                <a:gd name="T17" fmla="*/ 2147483647 h 112"/>
                <a:gd name="T18" fmla="*/ 2147483647 w 651"/>
                <a:gd name="T19" fmla="*/ 2147483647 h 112"/>
                <a:gd name="T20" fmla="*/ 2147483647 w 651"/>
                <a:gd name="T21" fmla="*/ 2147483647 h 112"/>
                <a:gd name="T22" fmla="*/ 2147483647 w 651"/>
                <a:gd name="T23" fmla="*/ 2147483647 h 112"/>
                <a:gd name="T24" fmla="*/ 2147483647 w 651"/>
                <a:gd name="T25" fmla="*/ 2147483647 h 112"/>
                <a:gd name="T26" fmla="*/ 2147483647 w 651"/>
                <a:gd name="T27" fmla="*/ 2147483647 h 112"/>
                <a:gd name="T28" fmla="*/ 2147483647 w 651"/>
                <a:gd name="T29" fmla="*/ 2147483647 h 112"/>
                <a:gd name="T30" fmla="*/ 2147483647 w 651"/>
                <a:gd name="T31" fmla="*/ 2147483647 h 112"/>
                <a:gd name="T32" fmla="*/ 2147483647 w 651"/>
                <a:gd name="T33" fmla="*/ 2147483647 h 112"/>
                <a:gd name="T34" fmla="*/ 2147483647 w 651"/>
                <a:gd name="T35" fmla="*/ 2147483647 h 112"/>
                <a:gd name="T36" fmla="*/ 2147483647 w 651"/>
                <a:gd name="T37" fmla="*/ 2147483647 h 112"/>
                <a:gd name="T38" fmla="*/ 2147483647 w 651"/>
                <a:gd name="T39" fmla="*/ 2147483647 h 112"/>
                <a:gd name="T40" fmla="*/ 2147483647 w 651"/>
                <a:gd name="T41" fmla="*/ 2147483647 h 112"/>
                <a:gd name="T42" fmla="*/ 2147483647 w 651"/>
                <a:gd name="T43" fmla="*/ 2147483647 h 112"/>
                <a:gd name="T44" fmla="*/ 2147483647 w 651"/>
                <a:gd name="T45" fmla="*/ 2147483647 h 112"/>
                <a:gd name="T46" fmla="*/ 2147483647 w 651"/>
                <a:gd name="T47" fmla="*/ 2147483647 h 112"/>
                <a:gd name="T48" fmla="*/ 2147483647 w 651"/>
                <a:gd name="T49" fmla="*/ 2147483647 h 112"/>
                <a:gd name="T50" fmla="*/ 2147483647 w 651"/>
                <a:gd name="T51" fmla="*/ 2147483647 h 112"/>
                <a:gd name="T52" fmla="*/ 2147483647 w 651"/>
                <a:gd name="T53" fmla="*/ 2147483647 h 112"/>
                <a:gd name="T54" fmla="*/ 2147483647 w 651"/>
                <a:gd name="T55" fmla="*/ 2147483647 h 112"/>
                <a:gd name="T56" fmla="*/ 2147483647 w 651"/>
                <a:gd name="T57" fmla="*/ 2147483647 h 112"/>
                <a:gd name="T58" fmla="*/ 2147483647 w 651"/>
                <a:gd name="T59" fmla="*/ 2147483647 h 112"/>
                <a:gd name="T60" fmla="*/ 2147483647 w 651"/>
                <a:gd name="T61" fmla="*/ 2147483647 h 112"/>
                <a:gd name="T62" fmla="*/ 2147483647 w 651"/>
                <a:gd name="T63" fmla="*/ 2147483647 h 112"/>
                <a:gd name="T64" fmla="*/ 2147483647 w 651"/>
                <a:gd name="T65" fmla="*/ 2147483647 h 112"/>
                <a:gd name="T66" fmla="*/ 2147483647 w 651"/>
                <a:gd name="T67" fmla="*/ 2147483647 h 112"/>
                <a:gd name="T68" fmla="*/ 2147483647 w 651"/>
                <a:gd name="T69" fmla="*/ 2147483647 h 112"/>
                <a:gd name="T70" fmla="*/ 2147483647 w 651"/>
                <a:gd name="T71" fmla="*/ 2147483647 h 112"/>
                <a:gd name="T72" fmla="*/ 2147483647 w 651"/>
                <a:gd name="T73" fmla="*/ 2147483647 h 112"/>
                <a:gd name="T74" fmla="*/ 2147483647 w 651"/>
                <a:gd name="T75" fmla="*/ 2147483647 h 112"/>
                <a:gd name="T76" fmla="*/ 2147483647 w 651"/>
                <a:gd name="T77" fmla="*/ 2147483647 h 112"/>
                <a:gd name="T78" fmla="*/ 2147483647 w 651"/>
                <a:gd name="T79" fmla="*/ 2147483647 h 112"/>
                <a:gd name="T80" fmla="*/ 2147483647 w 651"/>
                <a:gd name="T81" fmla="*/ 2147483647 h 112"/>
                <a:gd name="T82" fmla="*/ 2147483647 w 651"/>
                <a:gd name="T83" fmla="*/ 2147483647 h 112"/>
                <a:gd name="T84" fmla="*/ 2147483647 w 651"/>
                <a:gd name="T85" fmla="*/ 2147483647 h 112"/>
                <a:gd name="T86" fmla="*/ 2147483647 w 651"/>
                <a:gd name="T87" fmla="*/ 2147483647 h 112"/>
                <a:gd name="T88" fmla="*/ 2147483647 w 651"/>
                <a:gd name="T89" fmla="*/ 2147483647 h 112"/>
                <a:gd name="T90" fmla="*/ 2147483647 w 651"/>
                <a:gd name="T91" fmla="*/ 2147483647 h 112"/>
                <a:gd name="T92" fmla="*/ 2147483647 w 651"/>
                <a:gd name="T93" fmla="*/ 2147483647 h 112"/>
                <a:gd name="T94" fmla="*/ 2147483647 w 651"/>
                <a:gd name="T95" fmla="*/ 2147483647 h 112"/>
                <a:gd name="T96" fmla="*/ 2147483647 w 651"/>
                <a:gd name="T97" fmla="*/ 2147483647 h 112"/>
                <a:gd name="T98" fmla="*/ 2147483647 w 651"/>
                <a:gd name="T99" fmla="*/ 2147483647 h 112"/>
                <a:gd name="T100" fmla="*/ 2147483647 w 651"/>
                <a:gd name="T101" fmla="*/ 2147483647 h 112"/>
                <a:gd name="T102" fmla="*/ 2147483647 w 651"/>
                <a:gd name="T103" fmla="*/ 2147483647 h 112"/>
                <a:gd name="T104" fmla="*/ 2147483647 w 651"/>
                <a:gd name="T105" fmla="*/ 2147483647 h 112"/>
                <a:gd name="T106" fmla="*/ 2147483647 w 651"/>
                <a:gd name="T107" fmla="*/ 2147483647 h 112"/>
                <a:gd name="T108" fmla="*/ 2147483647 w 651"/>
                <a:gd name="T109" fmla="*/ 2147483647 h 112"/>
                <a:gd name="T110" fmla="*/ 2147483647 w 651"/>
                <a:gd name="T111" fmla="*/ 2147483647 h 112"/>
                <a:gd name="T112" fmla="*/ 2147483647 w 651"/>
                <a:gd name="T113" fmla="*/ 2147483647 h 112"/>
                <a:gd name="T114" fmla="*/ 2147483647 w 651"/>
                <a:gd name="T115" fmla="*/ 2147483647 h 112"/>
                <a:gd name="T116" fmla="*/ 2147483647 w 651"/>
                <a:gd name="T117" fmla="*/ 2147483647 h 112"/>
                <a:gd name="T118" fmla="*/ 2147483647 w 651"/>
                <a:gd name="T119" fmla="*/ 2147483647 h 112"/>
                <a:gd name="T120" fmla="*/ 2147483647 w 651"/>
                <a:gd name="T121" fmla="*/ 2147483647 h 112"/>
                <a:gd name="T122" fmla="*/ 2147483647 w 651"/>
                <a:gd name="T123" fmla="*/ 2147483647 h 112"/>
                <a:gd name="T124" fmla="*/ 2147483647 w 651"/>
                <a:gd name="T125" fmla="*/ 2147483647 h 112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651"/>
                <a:gd name="T190" fmla="*/ 0 h 112"/>
                <a:gd name="T191" fmla="*/ 651 w 651"/>
                <a:gd name="T192" fmla="*/ 112 h 112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651" h="112">
                  <a:moveTo>
                    <a:pt x="23" y="112"/>
                  </a:moveTo>
                  <a:lnTo>
                    <a:pt x="19" y="111"/>
                  </a:lnTo>
                  <a:lnTo>
                    <a:pt x="17" y="108"/>
                  </a:lnTo>
                  <a:lnTo>
                    <a:pt x="15" y="102"/>
                  </a:lnTo>
                  <a:lnTo>
                    <a:pt x="15" y="96"/>
                  </a:lnTo>
                  <a:lnTo>
                    <a:pt x="15" y="86"/>
                  </a:lnTo>
                  <a:lnTo>
                    <a:pt x="17" y="75"/>
                  </a:lnTo>
                  <a:lnTo>
                    <a:pt x="20" y="52"/>
                  </a:lnTo>
                  <a:lnTo>
                    <a:pt x="21" y="49"/>
                  </a:lnTo>
                  <a:lnTo>
                    <a:pt x="21" y="46"/>
                  </a:lnTo>
                  <a:lnTo>
                    <a:pt x="20" y="42"/>
                  </a:lnTo>
                  <a:lnTo>
                    <a:pt x="17" y="40"/>
                  </a:lnTo>
                  <a:lnTo>
                    <a:pt x="14" y="41"/>
                  </a:lnTo>
                  <a:lnTo>
                    <a:pt x="10" y="43"/>
                  </a:lnTo>
                  <a:lnTo>
                    <a:pt x="7" y="47"/>
                  </a:lnTo>
                  <a:lnTo>
                    <a:pt x="4" y="50"/>
                  </a:lnTo>
                  <a:lnTo>
                    <a:pt x="0" y="45"/>
                  </a:lnTo>
                  <a:lnTo>
                    <a:pt x="5" y="40"/>
                  </a:lnTo>
                  <a:lnTo>
                    <a:pt x="11" y="36"/>
                  </a:lnTo>
                  <a:lnTo>
                    <a:pt x="18" y="32"/>
                  </a:lnTo>
                  <a:lnTo>
                    <a:pt x="25" y="31"/>
                  </a:lnTo>
                  <a:lnTo>
                    <a:pt x="30" y="32"/>
                  </a:lnTo>
                  <a:lnTo>
                    <a:pt x="33" y="35"/>
                  </a:lnTo>
                  <a:lnTo>
                    <a:pt x="35" y="39"/>
                  </a:lnTo>
                  <a:lnTo>
                    <a:pt x="35" y="42"/>
                  </a:lnTo>
                  <a:lnTo>
                    <a:pt x="35" y="45"/>
                  </a:lnTo>
                  <a:lnTo>
                    <a:pt x="35" y="47"/>
                  </a:lnTo>
                  <a:lnTo>
                    <a:pt x="30" y="76"/>
                  </a:lnTo>
                  <a:lnTo>
                    <a:pt x="29" y="85"/>
                  </a:lnTo>
                  <a:lnTo>
                    <a:pt x="28" y="93"/>
                  </a:lnTo>
                  <a:lnTo>
                    <a:pt x="29" y="99"/>
                  </a:lnTo>
                  <a:lnTo>
                    <a:pt x="29" y="101"/>
                  </a:lnTo>
                  <a:lnTo>
                    <a:pt x="30" y="101"/>
                  </a:lnTo>
                  <a:lnTo>
                    <a:pt x="33" y="101"/>
                  </a:lnTo>
                  <a:lnTo>
                    <a:pt x="37" y="99"/>
                  </a:lnTo>
                  <a:lnTo>
                    <a:pt x="46" y="93"/>
                  </a:lnTo>
                  <a:lnTo>
                    <a:pt x="55" y="84"/>
                  </a:lnTo>
                  <a:lnTo>
                    <a:pt x="63" y="73"/>
                  </a:lnTo>
                  <a:lnTo>
                    <a:pt x="69" y="60"/>
                  </a:lnTo>
                  <a:lnTo>
                    <a:pt x="70" y="53"/>
                  </a:lnTo>
                  <a:lnTo>
                    <a:pt x="71" y="46"/>
                  </a:lnTo>
                  <a:lnTo>
                    <a:pt x="70" y="42"/>
                  </a:lnTo>
                  <a:lnTo>
                    <a:pt x="66" y="40"/>
                  </a:lnTo>
                  <a:lnTo>
                    <a:pt x="62" y="41"/>
                  </a:lnTo>
                  <a:lnTo>
                    <a:pt x="59" y="43"/>
                  </a:lnTo>
                  <a:lnTo>
                    <a:pt x="53" y="50"/>
                  </a:lnTo>
                  <a:lnTo>
                    <a:pt x="49" y="46"/>
                  </a:lnTo>
                  <a:lnTo>
                    <a:pt x="53" y="40"/>
                  </a:lnTo>
                  <a:lnTo>
                    <a:pt x="59" y="35"/>
                  </a:lnTo>
                  <a:lnTo>
                    <a:pt x="65" y="32"/>
                  </a:lnTo>
                  <a:lnTo>
                    <a:pt x="71" y="31"/>
                  </a:lnTo>
                  <a:lnTo>
                    <a:pt x="76" y="32"/>
                  </a:lnTo>
                  <a:lnTo>
                    <a:pt x="80" y="34"/>
                  </a:lnTo>
                  <a:lnTo>
                    <a:pt x="82" y="38"/>
                  </a:lnTo>
                  <a:lnTo>
                    <a:pt x="82" y="42"/>
                  </a:lnTo>
                  <a:lnTo>
                    <a:pt x="81" y="51"/>
                  </a:lnTo>
                  <a:lnTo>
                    <a:pt x="77" y="62"/>
                  </a:lnTo>
                  <a:lnTo>
                    <a:pt x="71" y="74"/>
                  </a:lnTo>
                  <a:lnTo>
                    <a:pt x="63" y="85"/>
                  </a:lnTo>
                  <a:lnTo>
                    <a:pt x="54" y="96"/>
                  </a:lnTo>
                  <a:lnTo>
                    <a:pt x="44" y="104"/>
                  </a:lnTo>
                  <a:lnTo>
                    <a:pt x="34" y="110"/>
                  </a:lnTo>
                  <a:lnTo>
                    <a:pt x="28" y="112"/>
                  </a:lnTo>
                  <a:lnTo>
                    <a:pt x="23" y="112"/>
                  </a:lnTo>
                  <a:close/>
                  <a:moveTo>
                    <a:pt x="155" y="36"/>
                  </a:moveTo>
                  <a:lnTo>
                    <a:pt x="163" y="31"/>
                  </a:lnTo>
                  <a:lnTo>
                    <a:pt x="168" y="32"/>
                  </a:lnTo>
                  <a:lnTo>
                    <a:pt x="156" y="84"/>
                  </a:lnTo>
                  <a:lnTo>
                    <a:pt x="154" y="91"/>
                  </a:lnTo>
                  <a:lnTo>
                    <a:pt x="154" y="96"/>
                  </a:lnTo>
                  <a:lnTo>
                    <a:pt x="154" y="99"/>
                  </a:lnTo>
                  <a:lnTo>
                    <a:pt x="155" y="101"/>
                  </a:lnTo>
                  <a:lnTo>
                    <a:pt x="158" y="102"/>
                  </a:lnTo>
                  <a:lnTo>
                    <a:pt x="161" y="102"/>
                  </a:lnTo>
                  <a:lnTo>
                    <a:pt x="164" y="100"/>
                  </a:lnTo>
                  <a:lnTo>
                    <a:pt x="167" y="97"/>
                  </a:lnTo>
                  <a:lnTo>
                    <a:pt x="171" y="92"/>
                  </a:lnTo>
                  <a:lnTo>
                    <a:pt x="176" y="97"/>
                  </a:lnTo>
                  <a:lnTo>
                    <a:pt x="169" y="103"/>
                  </a:lnTo>
                  <a:lnTo>
                    <a:pt x="164" y="108"/>
                  </a:lnTo>
                  <a:lnTo>
                    <a:pt x="158" y="110"/>
                  </a:lnTo>
                  <a:lnTo>
                    <a:pt x="152" y="111"/>
                  </a:lnTo>
                  <a:lnTo>
                    <a:pt x="148" y="110"/>
                  </a:lnTo>
                  <a:lnTo>
                    <a:pt x="144" y="108"/>
                  </a:lnTo>
                  <a:lnTo>
                    <a:pt x="142" y="104"/>
                  </a:lnTo>
                  <a:lnTo>
                    <a:pt x="141" y="99"/>
                  </a:lnTo>
                  <a:lnTo>
                    <a:pt x="143" y="89"/>
                  </a:lnTo>
                  <a:lnTo>
                    <a:pt x="142" y="89"/>
                  </a:lnTo>
                  <a:lnTo>
                    <a:pt x="135" y="99"/>
                  </a:lnTo>
                  <a:lnTo>
                    <a:pt x="127" y="106"/>
                  </a:lnTo>
                  <a:lnTo>
                    <a:pt x="120" y="110"/>
                  </a:lnTo>
                  <a:lnTo>
                    <a:pt x="112" y="111"/>
                  </a:lnTo>
                  <a:lnTo>
                    <a:pt x="104" y="109"/>
                  </a:lnTo>
                  <a:lnTo>
                    <a:pt x="99" y="104"/>
                  </a:lnTo>
                  <a:lnTo>
                    <a:pt x="95" y="96"/>
                  </a:lnTo>
                  <a:lnTo>
                    <a:pt x="94" y="85"/>
                  </a:lnTo>
                  <a:lnTo>
                    <a:pt x="95" y="72"/>
                  </a:lnTo>
                  <a:lnTo>
                    <a:pt x="99" y="59"/>
                  </a:lnTo>
                  <a:lnTo>
                    <a:pt x="106" y="47"/>
                  </a:lnTo>
                  <a:lnTo>
                    <a:pt x="114" y="38"/>
                  </a:lnTo>
                  <a:lnTo>
                    <a:pt x="124" y="33"/>
                  </a:lnTo>
                  <a:lnTo>
                    <a:pt x="136" y="31"/>
                  </a:lnTo>
                  <a:lnTo>
                    <a:pt x="146" y="32"/>
                  </a:lnTo>
                  <a:lnTo>
                    <a:pt x="155" y="36"/>
                  </a:lnTo>
                  <a:close/>
                  <a:moveTo>
                    <a:pt x="148" y="60"/>
                  </a:moveTo>
                  <a:lnTo>
                    <a:pt x="149" y="54"/>
                  </a:lnTo>
                  <a:lnTo>
                    <a:pt x="149" y="49"/>
                  </a:lnTo>
                  <a:lnTo>
                    <a:pt x="148" y="44"/>
                  </a:lnTo>
                  <a:lnTo>
                    <a:pt x="146" y="40"/>
                  </a:lnTo>
                  <a:lnTo>
                    <a:pt x="143" y="38"/>
                  </a:lnTo>
                  <a:lnTo>
                    <a:pt x="137" y="37"/>
                  </a:lnTo>
                  <a:lnTo>
                    <a:pt x="129" y="39"/>
                  </a:lnTo>
                  <a:lnTo>
                    <a:pt x="122" y="44"/>
                  </a:lnTo>
                  <a:lnTo>
                    <a:pt x="116" y="52"/>
                  </a:lnTo>
                  <a:lnTo>
                    <a:pt x="112" y="62"/>
                  </a:lnTo>
                  <a:lnTo>
                    <a:pt x="109" y="73"/>
                  </a:lnTo>
                  <a:lnTo>
                    <a:pt x="108" y="84"/>
                  </a:lnTo>
                  <a:lnTo>
                    <a:pt x="109" y="92"/>
                  </a:lnTo>
                  <a:lnTo>
                    <a:pt x="110" y="97"/>
                  </a:lnTo>
                  <a:lnTo>
                    <a:pt x="113" y="100"/>
                  </a:lnTo>
                  <a:lnTo>
                    <a:pt x="118" y="101"/>
                  </a:lnTo>
                  <a:lnTo>
                    <a:pt x="123" y="100"/>
                  </a:lnTo>
                  <a:lnTo>
                    <a:pt x="129" y="96"/>
                  </a:lnTo>
                  <a:lnTo>
                    <a:pt x="134" y="91"/>
                  </a:lnTo>
                  <a:lnTo>
                    <a:pt x="139" y="83"/>
                  </a:lnTo>
                  <a:lnTo>
                    <a:pt x="144" y="74"/>
                  </a:lnTo>
                  <a:lnTo>
                    <a:pt x="147" y="64"/>
                  </a:lnTo>
                  <a:lnTo>
                    <a:pt x="148" y="60"/>
                  </a:lnTo>
                  <a:close/>
                  <a:moveTo>
                    <a:pt x="214" y="52"/>
                  </a:moveTo>
                  <a:lnTo>
                    <a:pt x="222" y="43"/>
                  </a:lnTo>
                  <a:lnTo>
                    <a:pt x="230" y="36"/>
                  </a:lnTo>
                  <a:lnTo>
                    <a:pt x="237" y="32"/>
                  </a:lnTo>
                  <a:lnTo>
                    <a:pt x="245" y="31"/>
                  </a:lnTo>
                  <a:lnTo>
                    <a:pt x="250" y="31"/>
                  </a:lnTo>
                  <a:lnTo>
                    <a:pt x="254" y="32"/>
                  </a:lnTo>
                  <a:lnTo>
                    <a:pt x="251" y="51"/>
                  </a:lnTo>
                  <a:lnTo>
                    <a:pt x="242" y="51"/>
                  </a:lnTo>
                  <a:lnTo>
                    <a:pt x="241" y="46"/>
                  </a:lnTo>
                  <a:lnTo>
                    <a:pt x="239" y="43"/>
                  </a:lnTo>
                  <a:lnTo>
                    <a:pt x="236" y="42"/>
                  </a:lnTo>
                  <a:lnTo>
                    <a:pt x="233" y="43"/>
                  </a:lnTo>
                  <a:lnTo>
                    <a:pt x="229" y="45"/>
                  </a:lnTo>
                  <a:lnTo>
                    <a:pt x="226" y="48"/>
                  </a:lnTo>
                  <a:lnTo>
                    <a:pt x="221" y="52"/>
                  </a:lnTo>
                  <a:lnTo>
                    <a:pt x="215" y="63"/>
                  </a:lnTo>
                  <a:lnTo>
                    <a:pt x="212" y="68"/>
                  </a:lnTo>
                  <a:lnTo>
                    <a:pt x="210" y="75"/>
                  </a:lnTo>
                  <a:lnTo>
                    <a:pt x="202" y="110"/>
                  </a:lnTo>
                  <a:lnTo>
                    <a:pt x="188" y="110"/>
                  </a:lnTo>
                  <a:lnTo>
                    <a:pt x="200" y="58"/>
                  </a:lnTo>
                  <a:lnTo>
                    <a:pt x="201" y="54"/>
                  </a:lnTo>
                  <a:lnTo>
                    <a:pt x="202" y="51"/>
                  </a:lnTo>
                  <a:lnTo>
                    <a:pt x="202" y="46"/>
                  </a:lnTo>
                  <a:lnTo>
                    <a:pt x="201" y="42"/>
                  </a:lnTo>
                  <a:lnTo>
                    <a:pt x="198" y="40"/>
                  </a:lnTo>
                  <a:lnTo>
                    <a:pt x="195" y="41"/>
                  </a:lnTo>
                  <a:lnTo>
                    <a:pt x="192" y="42"/>
                  </a:lnTo>
                  <a:lnTo>
                    <a:pt x="189" y="45"/>
                  </a:lnTo>
                  <a:lnTo>
                    <a:pt x="185" y="50"/>
                  </a:lnTo>
                  <a:lnTo>
                    <a:pt x="180" y="45"/>
                  </a:lnTo>
                  <a:lnTo>
                    <a:pt x="187" y="39"/>
                  </a:lnTo>
                  <a:lnTo>
                    <a:pt x="192" y="34"/>
                  </a:lnTo>
                  <a:lnTo>
                    <a:pt x="198" y="32"/>
                  </a:lnTo>
                  <a:lnTo>
                    <a:pt x="204" y="31"/>
                  </a:lnTo>
                  <a:lnTo>
                    <a:pt x="208" y="32"/>
                  </a:lnTo>
                  <a:lnTo>
                    <a:pt x="212" y="34"/>
                  </a:lnTo>
                  <a:lnTo>
                    <a:pt x="214" y="38"/>
                  </a:lnTo>
                  <a:lnTo>
                    <a:pt x="215" y="43"/>
                  </a:lnTo>
                  <a:lnTo>
                    <a:pt x="213" y="51"/>
                  </a:lnTo>
                  <a:lnTo>
                    <a:pt x="214" y="52"/>
                  </a:lnTo>
                  <a:close/>
                  <a:moveTo>
                    <a:pt x="303" y="0"/>
                  </a:moveTo>
                  <a:lnTo>
                    <a:pt x="299" y="16"/>
                  </a:lnTo>
                  <a:lnTo>
                    <a:pt x="285" y="16"/>
                  </a:lnTo>
                  <a:lnTo>
                    <a:pt x="289" y="0"/>
                  </a:lnTo>
                  <a:lnTo>
                    <a:pt x="303" y="0"/>
                  </a:lnTo>
                  <a:close/>
                  <a:moveTo>
                    <a:pt x="277" y="55"/>
                  </a:moveTo>
                  <a:lnTo>
                    <a:pt x="278" y="48"/>
                  </a:lnTo>
                  <a:lnTo>
                    <a:pt x="279" y="43"/>
                  </a:lnTo>
                  <a:lnTo>
                    <a:pt x="278" y="40"/>
                  </a:lnTo>
                  <a:lnTo>
                    <a:pt x="277" y="38"/>
                  </a:lnTo>
                  <a:lnTo>
                    <a:pt x="274" y="37"/>
                  </a:lnTo>
                  <a:lnTo>
                    <a:pt x="270" y="36"/>
                  </a:lnTo>
                  <a:lnTo>
                    <a:pt x="271" y="32"/>
                  </a:lnTo>
                  <a:lnTo>
                    <a:pt x="291" y="31"/>
                  </a:lnTo>
                  <a:lnTo>
                    <a:pt x="296" y="31"/>
                  </a:lnTo>
                  <a:lnTo>
                    <a:pt x="284" y="84"/>
                  </a:lnTo>
                  <a:lnTo>
                    <a:pt x="283" y="91"/>
                  </a:lnTo>
                  <a:lnTo>
                    <a:pt x="282" y="96"/>
                  </a:lnTo>
                  <a:lnTo>
                    <a:pt x="282" y="99"/>
                  </a:lnTo>
                  <a:lnTo>
                    <a:pt x="283" y="101"/>
                  </a:lnTo>
                  <a:lnTo>
                    <a:pt x="287" y="102"/>
                  </a:lnTo>
                  <a:lnTo>
                    <a:pt x="289" y="102"/>
                  </a:lnTo>
                  <a:lnTo>
                    <a:pt x="292" y="100"/>
                  </a:lnTo>
                  <a:lnTo>
                    <a:pt x="295" y="97"/>
                  </a:lnTo>
                  <a:lnTo>
                    <a:pt x="300" y="92"/>
                  </a:lnTo>
                  <a:lnTo>
                    <a:pt x="304" y="97"/>
                  </a:lnTo>
                  <a:lnTo>
                    <a:pt x="297" y="104"/>
                  </a:lnTo>
                  <a:lnTo>
                    <a:pt x="291" y="108"/>
                  </a:lnTo>
                  <a:lnTo>
                    <a:pt x="286" y="110"/>
                  </a:lnTo>
                  <a:lnTo>
                    <a:pt x="280" y="111"/>
                  </a:lnTo>
                  <a:lnTo>
                    <a:pt x="275" y="110"/>
                  </a:lnTo>
                  <a:lnTo>
                    <a:pt x="272" y="107"/>
                  </a:lnTo>
                  <a:lnTo>
                    <a:pt x="269" y="103"/>
                  </a:lnTo>
                  <a:lnTo>
                    <a:pt x="268" y="97"/>
                  </a:lnTo>
                  <a:lnTo>
                    <a:pt x="269" y="90"/>
                  </a:lnTo>
                  <a:lnTo>
                    <a:pt x="271" y="81"/>
                  </a:lnTo>
                  <a:lnTo>
                    <a:pt x="277" y="55"/>
                  </a:lnTo>
                  <a:close/>
                  <a:moveTo>
                    <a:pt x="380" y="36"/>
                  </a:moveTo>
                  <a:lnTo>
                    <a:pt x="388" y="31"/>
                  </a:lnTo>
                  <a:lnTo>
                    <a:pt x="393" y="32"/>
                  </a:lnTo>
                  <a:lnTo>
                    <a:pt x="381" y="84"/>
                  </a:lnTo>
                  <a:lnTo>
                    <a:pt x="379" y="91"/>
                  </a:lnTo>
                  <a:lnTo>
                    <a:pt x="379" y="96"/>
                  </a:lnTo>
                  <a:lnTo>
                    <a:pt x="379" y="99"/>
                  </a:lnTo>
                  <a:lnTo>
                    <a:pt x="380" y="101"/>
                  </a:lnTo>
                  <a:lnTo>
                    <a:pt x="383" y="102"/>
                  </a:lnTo>
                  <a:lnTo>
                    <a:pt x="386" y="102"/>
                  </a:lnTo>
                  <a:lnTo>
                    <a:pt x="389" y="100"/>
                  </a:lnTo>
                  <a:lnTo>
                    <a:pt x="392" y="97"/>
                  </a:lnTo>
                  <a:lnTo>
                    <a:pt x="396" y="92"/>
                  </a:lnTo>
                  <a:lnTo>
                    <a:pt x="401" y="97"/>
                  </a:lnTo>
                  <a:lnTo>
                    <a:pt x="394" y="103"/>
                  </a:lnTo>
                  <a:lnTo>
                    <a:pt x="389" y="108"/>
                  </a:lnTo>
                  <a:lnTo>
                    <a:pt x="383" y="110"/>
                  </a:lnTo>
                  <a:lnTo>
                    <a:pt x="377" y="111"/>
                  </a:lnTo>
                  <a:lnTo>
                    <a:pt x="373" y="110"/>
                  </a:lnTo>
                  <a:lnTo>
                    <a:pt x="369" y="108"/>
                  </a:lnTo>
                  <a:lnTo>
                    <a:pt x="367" y="104"/>
                  </a:lnTo>
                  <a:lnTo>
                    <a:pt x="366" y="99"/>
                  </a:lnTo>
                  <a:lnTo>
                    <a:pt x="368" y="89"/>
                  </a:lnTo>
                  <a:lnTo>
                    <a:pt x="367" y="89"/>
                  </a:lnTo>
                  <a:lnTo>
                    <a:pt x="360" y="99"/>
                  </a:lnTo>
                  <a:lnTo>
                    <a:pt x="352" y="106"/>
                  </a:lnTo>
                  <a:lnTo>
                    <a:pt x="345" y="110"/>
                  </a:lnTo>
                  <a:lnTo>
                    <a:pt x="337" y="111"/>
                  </a:lnTo>
                  <a:lnTo>
                    <a:pt x="329" y="109"/>
                  </a:lnTo>
                  <a:lnTo>
                    <a:pt x="324" y="104"/>
                  </a:lnTo>
                  <a:lnTo>
                    <a:pt x="320" y="96"/>
                  </a:lnTo>
                  <a:lnTo>
                    <a:pt x="319" y="85"/>
                  </a:lnTo>
                  <a:lnTo>
                    <a:pt x="320" y="72"/>
                  </a:lnTo>
                  <a:lnTo>
                    <a:pt x="324" y="59"/>
                  </a:lnTo>
                  <a:lnTo>
                    <a:pt x="331" y="47"/>
                  </a:lnTo>
                  <a:lnTo>
                    <a:pt x="339" y="38"/>
                  </a:lnTo>
                  <a:lnTo>
                    <a:pt x="349" y="33"/>
                  </a:lnTo>
                  <a:lnTo>
                    <a:pt x="361" y="31"/>
                  </a:lnTo>
                  <a:lnTo>
                    <a:pt x="371" y="32"/>
                  </a:lnTo>
                  <a:lnTo>
                    <a:pt x="380" y="36"/>
                  </a:lnTo>
                  <a:close/>
                  <a:moveTo>
                    <a:pt x="373" y="60"/>
                  </a:moveTo>
                  <a:lnTo>
                    <a:pt x="374" y="54"/>
                  </a:lnTo>
                  <a:lnTo>
                    <a:pt x="374" y="49"/>
                  </a:lnTo>
                  <a:lnTo>
                    <a:pt x="373" y="44"/>
                  </a:lnTo>
                  <a:lnTo>
                    <a:pt x="371" y="40"/>
                  </a:lnTo>
                  <a:lnTo>
                    <a:pt x="368" y="38"/>
                  </a:lnTo>
                  <a:lnTo>
                    <a:pt x="362" y="37"/>
                  </a:lnTo>
                  <a:lnTo>
                    <a:pt x="354" y="39"/>
                  </a:lnTo>
                  <a:lnTo>
                    <a:pt x="347" y="44"/>
                  </a:lnTo>
                  <a:lnTo>
                    <a:pt x="341" y="52"/>
                  </a:lnTo>
                  <a:lnTo>
                    <a:pt x="337" y="62"/>
                  </a:lnTo>
                  <a:lnTo>
                    <a:pt x="334" y="73"/>
                  </a:lnTo>
                  <a:lnTo>
                    <a:pt x="333" y="84"/>
                  </a:lnTo>
                  <a:lnTo>
                    <a:pt x="334" y="92"/>
                  </a:lnTo>
                  <a:lnTo>
                    <a:pt x="335" y="97"/>
                  </a:lnTo>
                  <a:lnTo>
                    <a:pt x="338" y="100"/>
                  </a:lnTo>
                  <a:lnTo>
                    <a:pt x="343" y="101"/>
                  </a:lnTo>
                  <a:lnTo>
                    <a:pt x="348" y="100"/>
                  </a:lnTo>
                  <a:lnTo>
                    <a:pt x="354" y="96"/>
                  </a:lnTo>
                  <a:lnTo>
                    <a:pt x="359" y="91"/>
                  </a:lnTo>
                  <a:lnTo>
                    <a:pt x="364" y="83"/>
                  </a:lnTo>
                  <a:lnTo>
                    <a:pt x="369" y="74"/>
                  </a:lnTo>
                  <a:lnTo>
                    <a:pt x="372" y="64"/>
                  </a:lnTo>
                  <a:lnTo>
                    <a:pt x="373" y="60"/>
                  </a:lnTo>
                  <a:close/>
                  <a:moveTo>
                    <a:pt x="425" y="58"/>
                  </a:moveTo>
                  <a:lnTo>
                    <a:pt x="427" y="51"/>
                  </a:lnTo>
                  <a:lnTo>
                    <a:pt x="427" y="46"/>
                  </a:lnTo>
                  <a:lnTo>
                    <a:pt x="426" y="42"/>
                  </a:lnTo>
                  <a:lnTo>
                    <a:pt x="423" y="40"/>
                  </a:lnTo>
                  <a:lnTo>
                    <a:pt x="420" y="41"/>
                  </a:lnTo>
                  <a:lnTo>
                    <a:pt x="417" y="42"/>
                  </a:lnTo>
                  <a:lnTo>
                    <a:pt x="414" y="45"/>
                  </a:lnTo>
                  <a:lnTo>
                    <a:pt x="410" y="50"/>
                  </a:lnTo>
                  <a:lnTo>
                    <a:pt x="405" y="45"/>
                  </a:lnTo>
                  <a:lnTo>
                    <a:pt x="412" y="39"/>
                  </a:lnTo>
                  <a:lnTo>
                    <a:pt x="417" y="34"/>
                  </a:lnTo>
                  <a:lnTo>
                    <a:pt x="423" y="32"/>
                  </a:lnTo>
                  <a:lnTo>
                    <a:pt x="429" y="31"/>
                  </a:lnTo>
                  <a:lnTo>
                    <a:pt x="433" y="32"/>
                  </a:lnTo>
                  <a:lnTo>
                    <a:pt x="437" y="34"/>
                  </a:lnTo>
                  <a:lnTo>
                    <a:pt x="439" y="38"/>
                  </a:lnTo>
                  <a:lnTo>
                    <a:pt x="440" y="43"/>
                  </a:lnTo>
                  <a:lnTo>
                    <a:pt x="439" y="48"/>
                  </a:lnTo>
                  <a:lnTo>
                    <a:pt x="438" y="53"/>
                  </a:lnTo>
                  <a:lnTo>
                    <a:pt x="439" y="54"/>
                  </a:lnTo>
                  <a:lnTo>
                    <a:pt x="447" y="44"/>
                  </a:lnTo>
                  <a:lnTo>
                    <a:pt x="454" y="37"/>
                  </a:lnTo>
                  <a:lnTo>
                    <a:pt x="461" y="32"/>
                  </a:lnTo>
                  <a:lnTo>
                    <a:pt x="469" y="31"/>
                  </a:lnTo>
                  <a:lnTo>
                    <a:pt x="476" y="32"/>
                  </a:lnTo>
                  <a:lnTo>
                    <a:pt x="481" y="35"/>
                  </a:lnTo>
                  <a:lnTo>
                    <a:pt x="484" y="41"/>
                  </a:lnTo>
                  <a:lnTo>
                    <a:pt x="485" y="47"/>
                  </a:lnTo>
                  <a:lnTo>
                    <a:pt x="484" y="54"/>
                  </a:lnTo>
                  <a:lnTo>
                    <a:pt x="482" y="62"/>
                  </a:lnTo>
                  <a:lnTo>
                    <a:pt x="477" y="83"/>
                  </a:lnTo>
                  <a:lnTo>
                    <a:pt x="475" y="91"/>
                  </a:lnTo>
                  <a:lnTo>
                    <a:pt x="475" y="96"/>
                  </a:lnTo>
                  <a:lnTo>
                    <a:pt x="475" y="99"/>
                  </a:lnTo>
                  <a:lnTo>
                    <a:pt x="476" y="101"/>
                  </a:lnTo>
                  <a:lnTo>
                    <a:pt x="479" y="102"/>
                  </a:lnTo>
                  <a:lnTo>
                    <a:pt x="482" y="102"/>
                  </a:lnTo>
                  <a:lnTo>
                    <a:pt x="484" y="100"/>
                  </a:lnTo>
                  <a:lnTo>
                    <a:pt x="488" y="97"/>
                  </a:lnTo>
                  <a:lnTo>
                    <a:pt x="492" y="92"/>
                  </a:lnTo>
                  <a:lnTo>
                    <a:pt x="497" y="97"/>
                  </a:lnTo>
                  <a:lnTo>
                    <a:pt x="490" y="103"/>
                  </a:lnTo>
                  <a:lnTo>
                    <a:pt x="485" y="108"/>
                  </a:lnTo>
                  <a:lnTo>
                    <a:pt x="479" y="110"/>
                  </a:lnTo>
                  <a:lnTo>
                    <a:pt x="473" y="111"/>
                  </a:lnTo>
                  <a:lnTo>
                    <a:pt x="468" y="110"/>
                  </a:lnTo>
                  <a:lnTo>
                    <a:pt x="464" y="107"/>
                  </a:lnTo>
                  <a:lnTo>
                    <a:pt x="462" y="103"/>
                  </a:lnTo>
                  <a:lnTo>
                    <a:pt x="461" y="98"/>
                  </a:lnTo>
                  <a:lnTo>
                    <a:pt x="462" y="91"/>
                  </a:lnTo>
                  <a:lnTo>
                    <a:pt x="464" y="82"/>
                  </a:lnTo>
                  <a:lnTo>
                    <a:pt x="467" y="69"/>
                  </a:lnTo>
                  <a:lnTo>
                    <a:pt x="469" y="62"/>
                  </a:lnTo>
                  <a:lnTo>
                    <a:pt x="470" y="57"/>
                  </a:lnTo>
                  <a:lnTo>
                    <a:pt x="471" y="52"/>
                  </a:lnTo>
                  <a:lnTo>
                    <a:pt x="470" y="47"/>
                  </a:lnTo>
                  <a:lnTo>
                    <a:pt x="469" y="44"/>
                  </a:lnTo>
                  <a:lnTo>
                    <a:pt x="466" y="42"/>
                  </a:lnTo>
                  <a:lnTo>
                    <a:pt x="463" y="41"/>
                  </a:lnTo>
                  <a:lnTo>
                    <a:pt x="459" y="42"/>
                  </a:lnTo>
                  <a:lnTo>
                    <a:pt x="455" y="44"/>
                  </a:lnTo>
                  <a:lnTo>
                    <a:pt x="451" y="47"/>
                  </a:lnTo>
                  <a:lnTo>
                    <a:pt x="447" y="52"/>
                  </a:lnTo>
                  <a:lnTo>
                    <a:pt x="440" y="63"/>
                  </a:lnTo>
                  <a:lnTo>
                    <a:pt x="437" y="68"/>
                  </a:lnTo>
                  <a:lnTo>
                    <a:pt x="435" y="75"/>
                  </a:lnTo>
                  <a:lnTo>
                    <a:pt x="427" y="110"/>
                  </a:lnTo>
                  <a:lnTo>
                    <a:pt x="413" y="110"/>
                  </a:lnTo>
                  <a:lnTo>
                    <a:pt x="425" y="58"/>
                  </a:lnTo>
                  <a:close/>
                  <a:moveTo>
                    <a:pt x="560" y="51"/>
                  </a:moveTo>
                  <a:lnTo>
                    <a:pt x="560" y="46"/>
                  </a:lnTo>
                  <a:lnTo>
                    <a:pt x="559" y="42"/>
                  </a:lnTo>
                  <a:lnTo>
                    <a:pt x="557" y="38"/>
                  </a:lnTo>
                  <a:lnTo>
                    <a:pt x="551" y="37"/>
                  </a:lnTo>
                  <a:lnTo>
                    <a:pt x="543" y="39"/>
                  </a:lnTo>
                  <a:lnTo>
                    <a:pt x="536" y="44"/>
                  </a:lnTo>
                  <a:lnTo>
                    <a:pt x="530" y="51"/>
                  </a:lnTo>
                  <a:lnTo>
                    <a:pt x="526" y="62"/>
                  </a:lnTo>
                  <a:lnTo>
                    <a:pt x="523" y="74"/>
                  </a:lnTo>
                  <a:lnTo>
                    <a:pt x="522" y="85"/>
                  </a:lnTo>
                  <a:lnTo>
                    <a:pt x="522" y="92"/>
                  </a:lnTo>
                  <a:lnTo>
                    <a:pt x="525" y="97"/>
                  </a:lnTo>
                  <a:lnTo>
                    <a:pt x="529" y="100"/>
                  </a:lnTo>
                  <a:lnTo>
                    <a:pt x="535" y="101"/>
                  </a:lnTo>
                  <a:lnTo>
                    <a:pt x="541" y="100"/>
                  </a:lnTo>
                  <a:lnTo>
                    <a:pt x="547" y="98"/>
                  </a:lnTo>
                  <a:lnTo>
                    <a:pt x="553" y="95"/>
                  </a:lnTo>
                  <a:lnTo>
                    <a:pt x="559" y="89"/>
                  </a:lnTo>
                  <a:lnTo>
                    <a:pt x="564" y="94"/>
                  </a:lnTo>
                  <a:lnTo>
                    <a:pt x="556" y="102"/>
                  </a:lnTo>
                  <a:lnTo>
                    <a:pt x="548" y="107"/>
                  </a:lnTo>
                  <a:lnTo>
                    <a:pt x="540" y="110"/>
                  </a:lnTo>
                  <a:lnTo>
                    <a:pt x="532" y="111"/>
                  </a:lnTo>
                  <a:lnTo>
                    <a:pt x="521" y="109"/>
                  </a:lnTo>
                  <a:lnTo>
                    <a:pt x="514" y="104"/>
                  </a:lnTo>
                  <a:lnTo>
                    <a:pt x="509" y="96"/>
                  </a:lnTo>
                  <a:lnTo>
                    <a:pt x="508" y="84"/>
                  </a:lnTo>
                  <a:lnTo>
                    <a:pt x="508" y="75"/>
                  </a:lnTo>
                  <a:lnTo>
                    <a:pt x="511" y="65"/>
                  </a:lnTo>
                  <a:lnTo>
                    <a:pt x="515" y="55"/>
                  </a:lnTo>
                  <a:lnTo>
                    <a:pt x="520" y="47"/>
                  </a:lnTo>
                  <a:lnTo>
                    <a:pt x="527" y="40"/>
                  </a:lnTo>
                  <a:lnTo>
                    <a:pt x="535" y="35"/>
                  </a:lnTo>
                  <a:lnTo>
                    <a:pt x="544" y="32"/>
                  </a:lnTo>
                  <a:lnTo>
                    <a:pt x="553" y="31"/>
                  </a:lnTo>
                  <a:lnTo>
                    <a:pt x="563" y="32"/>
                  </a:lnTo>
                  <a:lnTo>
                    <a:pt x="573" y="33"/>
                  </a:lnTo>
                  <a:lnTo>
                    <a:pt x="569" y="51"/>
                  </a:lnTo>
                  <a:lnTo>
                    <a:pt x="560" y="51"/>
                  </a:lnTo>
                  <a:close/>
                  <a:moveTo>
                    <a:pt x="644" y="93"/>
                  </a:moveTo>
                  <a:lnTo>
                    <a:pt x="636" y="101"/>
                  </a:lnTo>
                  <a:lnTo>
                    <a:pt x="628" y="107"/>
                  </a:lnTo>
                  <a:lnTo>
                    <a:pt x="619" y="110"/>
                  </a:lnTo>
                  <a:lnTo>
                    <a:pt x="609" y="111"/>
                  </a:lnTo>
                  <a:lnTo>
                    <a:pt x="599" y="109"/>
                  </a:lnTo>
                  <a:lnTo>
                    <a:pt x="591" y="104"/>
                  </a:lnTo>
                  <a:lnTo>
                    <a:pt x="586" y="95"/>
                  </a:lnTo>
                  <a:lnTo>
                    <a:pt x="585" y="84"/>
                  </a:lnTo>
                  <a:lnTo>
                    <a:pt x="585" y="75"/>
                  </a:lnTo>
                  <a:lnTo>
                    <a:pt x="588" y="65"/>
                  </a:lnTo>
                  <a:lnTo>
                    <a:pt x="592" y="56"/>
                  </a:lnTo>
                  <a:lnTo>
                    <a:pt x="597" y="48"/>
                  </a:lnTo>
                  <a:lnTo>
                    <a:pt x="604" y="41"/>
                  </a:lnTo>
                  <a:lnTo>
                    <a:pt x="612" y="35"/>
                  </a:lnTo>
                  <a:lnTo>
                    <a:pt x="622" y="32"/>
                  </a:lnTo>
                  <a:lnTo>
                    <a:pt x="631" y="31"/>
                  </a:lnTo>
                  <a:lnTo>
                    <a:pt x="640" y="32"/>
                  </a:lnTo>
                  <a:lnTo>
                    <a:pt x="646" y="35"/>
                  </a:lnTo>
                  <a:lnTo>
                    <a:pt x="650" y="40"/>
                  </a:lnTo>
                  <a:lnTo>
                    <a:pt x="651" y="47"/>
                  </a:lnTo>
                  <a:lnTo>
                    <a:pt x="650" y="54"/>
                  </a:lnTo>
                  <a:lnTo>
                    <a:pt x="648" y="60"/>
                  </a:lnTo>
                  <a:lnTo>
                    <a:pt x="644" y="64"/>
                  </a:lnTo>
                  <a:lnTo>
                    <a:pt x="638" y="68"/>
                  </a:lnTo>
                  <a:lnTo>
                    <a:pt x="631" y="71"/>
                  </a:lnTo>
                  <a:lnTo>
                    <a:pt x="622" y="73"/>
                  </a:lnTo>
                  <a:lnTo>
                    <a:pt x="612" y="75"/>
                  </a:lnTo>
                  <a:lnTo>
                    <a:pt x="599" y="75"/>
                  </a:lnTo>
                  <a:lnTo>
                    <a:pt x="599" y="85"/>
                  </a:lnTo>
                  <a:lnTo>
                    <a:pt x="599" y="93"/>
                  </a:lnTo>
                  <a:lnTo>
                    <a:pt x="602" y="97"/>
                  </a:lnTo>
                  <a:lnTo>
                    <a:pt x="606" y="100"/>
                  </a:lnTo>
                  <a:lnTo>
                    <a:pt x="613" y="101"/>
                  </a:lnTo>
                  <a:lnTo>
                    <a:pt x="620" y="100"/>
                  </a:lnTo>
                  <a:lnTo>
                    <a:pt x="626" y="98"/>
                  </a:lnTo>
                  <a:lnTo>
                    <a:pt x="633" y="94"/>
                  </a:lnTo>
                  <a:lnTo>
                    <a:pt x="639" y="88"/>
                  </a:lnTo>
                  <a:lnTo>
                    <a:pt x="644" y="93"/>
                  </a:lnTo>
                  <a:close/>
                  <a:moveTo>
                    <a:pt x="601" y="68"/>
                  </a:moveTo>
                  <a:lnTo>
                    <a:pt x="612" y="68"/>
                  </a:lnTo>
                  <a:lnTo>
                    <a:pt x="621" y="66"/>
                  </a:lnTo>
                  <a:lnTo>
                    <a:pt x="628" y="63"/>
                  </a:lnTo>
                  <a:lnTo>
                    <a:pt x="633" y="60"/>
                  </a:lnTo>
                  <a:lnTo>
                    <a:pt x="637" y="54"/>
                  </a:lnTo>
                  <a:lnTo>
                    <a:pt x="638" y="48"/>
                  </a:lnTo>
                  <a:lnTo>
                    <a:pt x="637" y="43"/>
                  </a:lnTo>
                  <a:lnTo>
                    <a:pt x="635" y="40"/>
                  </a:lnTo>
                  <a:lnTo>
                    <a:pt x="632" y="38"/>
                  </a:lnTo>
                  <a:lnTo>
                    <a:pt x="628" y="37"/>
                  </a:lnTo>
                  <a:lnTo>
                    <a:pt x="624" y="38"/>
                  </a:lnTo>
                  <a:lnTo>
                    <a:pt x="620" y="39"/>
                  </a:lnTo>
                  <a:lnTo>
                    <a:pt x="616" y="42"/>
                  </a:lnTo>
                  <a:lnTo>
                    <a:pt x="613" y="45"/>
                  </a:lnTo>
                  <a:lnTo>
                    <a:pt x="606" y="55"/>
                  </a:lnTo>
                  <a:lnTo>
                    <a:pt x="601" y="6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70" name="Freeform 15"/>
            <p:cNvSpPr>
              <a:spLocks noEditPoints="1"/>
            </p:cNvSpPr>
            <p:nvPr/>
          </p:nvSpPr>
          <p:spPr bwMode="auto">
            <a:xfrm>
              <a:off x="3303588" y="4837113"/>
              <a:ext cx="261938" cy="233363"/>
            </a:xfrm>
            <a:custGeom>
              <a:avLst/>
              <a:gdLst>
                <a:gd name="T0" fmla="*/ 2147483647 w 171"/>
                <a:gd name="T1" fmla="*/ 2147483647 h 153"/>
                <a:gd name="T2" fmla="*/ 2147483647 w 171"/>
                <a:gd name="T3" fmla="*/ 2147483647 h 153"/>
                <a:gd name="T4" fmla="*/ 0 w 171"/>
                <a:gd name="T5" fmla="*/ 2147483647 h 153"/>
                <a:gd name="T6" fmla="*/ 2147483647 w 171"/>
                <a:gd name="T7" fmla="*/ 2147483647 h 153"/>
                <a:gd name="T8" fmla="*/ 2147483647 w 171"/>
                <a:gd name="T9" fmla="*/ 2147483647 h 153"/>
                <a:gd name="T10" fmla="*/ 2147483647 w 171"/>
                <a:gd name="T11" fmla="*/ 2147483647 h 153"/>
                <a:gd name="T12" fmla="*/ 2147483647 w 171"/>
                <a:gd name="T13" fmla="*/ 2147483647 h 153"/>
                <a:gd name="T14" fmla="*/ 2147483647 w 171"/>
                <a:gd name="T15" fmla="*/ 2147483647 h 153"/>
                <a:gd name="T16" fmla="*/ 2147483647 w 171"/>
                <a:gd name="T17" fmla="*/ 2147483647 h 153"/>
                <a:gd name="T18" fmla="*/ 2147483647 w 171"/>
                <a:gd name="T19" fmla="*/ 2147483647 h 153"/>
                <a:gd name="T20" fmla="*/ 2147483647 w 171"/>
                <a:gd name="T21" fmla="*/ 2147483647 h 153"/>
                <a:gd name="T22" fmla="*/ 2147483647 w 171"/>
                <a:gd name="T23" fmla="*/ 2147483647 h 153"/>
                <a:gd name="T24" fmla="*/ 2147483647 w 171"/>
                <a:gd name="T25" fmla="*/ 2147483647 h 153"/>
                <a:gd name="T26" fmla="*/ 2147483647 w 171"/>
                <a:gd name="T27" fmla="*/ 2147483647 h 153"/>
                <a:gd name="T28" fmla="*/ 2147483647 w 171"/>
                <a:gd name="T29" fmla="*/ 2147483647 h 153"/>
                <a:gd name="T30" fmla="*/ 2147483647 w 171"/>
                <a:gd name="T31" fmla="*/ 2147483647 h 153"/>
                <a:gd name="T32" fmla="*/ 2147483647 w 171"/>
                <a:gd name="T33" fmla="*/ 2147483647 h 153"/>
                <a:gd name="T34" fmla="*/ 2147483647 w 171"/>
                <a:gd name="T35" fmla="*/ 2147483647 h 153"/>
                <a:gd name="T36" fmla="*/ 2147483647 w 171"/>
                <a:gd name="T37" fmla="*/ 2147483647 h 153"/>
                <a:gd name="T38" fmla="*/ 2147483647 w 171"/>
                <a:gd name="T39" fmla="*/ 2147483647 h 153"/>
                <a:gd name="T40" fmla="*/ 2147483647 w 171"/>
                <a:gd name="T41" fmla="*/ 2147483647 h 153"/>
                <a:gd name="T42" fmla="*/ 2147483647 w 171"/>
                <a:gd name="T43" fmla="*/ 2147483647 h 153"/>
                <a:gd name="T44" fmla="*/ 2147483647 w 171"/>
                <a:gd name="T45" fmla="*/ 2147483647 h 153"/>
                <a:gd name="T46" fmla="*/ 2147483647 w 171"/>
                <a:gd name="T47" fmla="*/ 2147483647 h 153"/>
                <a:gd name="T48" fmla="*/ 2147483647 w 171"/>
                <a:gd name="T49" fmla="*/ 2147483647 h 153"/>
                <a:gd name="T50" fmla="*/ 2147483647 w 171"/>
                <a:gd name="T51" fmla="*/ 2147483647 h 153"/>
                <a:gd name="T52" fmla="*/ 2147483647 w 171"/>
                <a:gd name="T53" fmla="*/ 2147483647 h 153"/>
                <a:gd name="T54" fmla="*/ 2147483647 w 171"/>
                <a:gd name="T55" fmla="*/ 2147483647 h 153"/>
                <a:gd name="T56" fmla="*/ 2147483647 w 171"/>
                <a:gd name="T57" fmla="*/ 2147483647 h 153"/>
                <a:gd name="T58" fmla="*/ 2147483647 w 171"/>
                <a:gd name="T59" fmla="*/ 2147483647 h 153"/>
                <a:gd name="T60" fmla="*/ 2147483647 w 171"/>
                <a:gd name="T61" fmla="*/ 2147483647 h 153"/>
                <a:gd name="T62" fmla="*/ 2147483647 w 171"/>
                <a:gd name="T63" fmla="*/ 2147483647 h 153"/>
                <a:gd name="T64" fmla="*/ 2147483647 w 171"/>
                <a:gd name="T65" fmla="*/ 2147483647 h 153"/>
                <a:gd name="T66" fmla="*/ 2147483647 w 171"/>
                <a:gd name="T67" fmla="*/ 2147483647 h 153"/>
                <a:gd name="T68" fmla="*/ 2147483647 w 171"/>
                <a:gd name="T69" fmla="*/ 2147483647 h 153"/>
                <a:gd name="T70" fmla="*/ 2147483647 w 171"/>
                <a:gd name="T71" fmla="*/ 2147483647 h 153"/>
                <a:gd name="T72" fmla="*/ 2147483647 w 171"/>
                <a:gd name="T73" fmla="*/ 2147483647 h 153"/>
                <a:gd name="T74" fmla="*/ 2147483647 w 171"/>
                <a:gd name="T75" fmla="*/ 2147483647 h 153"/>
                <a:gd name="T76" fmla="*/ 2147483647 w 171"/>
                <a:gd name="T77" fmla="*/ 2147483647 h 153"/>
                <a:gd name="T78" fmla="*/ 2147483647 w 171"/>
                <a:gd name="T79" fmla="*/ 0 h 153"/>
                <a:gd name="T80" fmla="*/ 2147483647 w 171"/>
                <a:gd name="T81" fmla="*/ 2147483647 h 153"/>
                <a:gd name="T82" fmla="*/ 2147483647 w 171"/>
                <a:gd name="T83" fmla="*/ 2147483647 h 153"/>
                <a:gd name="T84" fmla="*/ 2147483647 w 171"/>
                <a:gd name="T85" fmla="*/ 2147483647 h 153"/>
                <a:gd name="T86" fmla="*/ 2147483647 w 171"/>
                <a:gd name="T87" fmla="*/ 2147483647 h 153"/>
                <a:gd name="T88" fmla="*/ 2147483647 w 171"/>
                <a:gd name="T89" fmla="*/ 2147483647 h 153"/>
                <a:gd name="T90" fmla="*/ 2147483647 w 171"/>
                <a:gd name="T91" fmla="*/ 2147483647 h 153"/>
                <a:gd name="T92" fmla="*/ 2147483647 w 171"/>
                <a:gd name="T93" fmla="*/ 2147483647 h 153"/>
                <a:gd name="T94" fmla="*/ 2147483647 w 171"/>
                <a:gd name="T95" fmla="*/ 2147483647 h 153"/>
                <a:gd name="T96" fmla="*/ 2147483647 w 171"/>
                <a:gd name="T97" fmla="*/ 2147483647 h 153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71"/>
                <a:gd name="T148" fmla="*/ 0 h 153"/>
                <a:gd name="T149" fmla="*/ 171 w 171"/>
                <a:gd name="T150" fmla="*/ 153 h 153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71" h="153">
                  <a:moveTo>
                    <a:pt x="27" y="118"/>
                  </a:moveTo>
                  <a:lnTo>
                    <a:pt x="15" y="116"/>
                  </a:lnTo>
                  <a:lnTo>
                    <a:pt x="7" y="111"/>
                  </a:lnTo>
                  <a:lnTo>
                    <a:pt x="2" y="103"/>
                  </a:lnTo>
                  <a:lnTo>
                    <a:pt x="0" y="91"/>
                  </a:lnTo>
                  <a:lnTo>
                    <a:pt x="0" y="84"/>
                  </a:lnTo>
                  <a:lnTo>
                    <a:pt x="2" y="76"/>
                  </a:lnTo>
                  <a:lnTo>
                    <a:pt x="5" y="65"/>
                  </a:lnTo>
                  <a:lnTo>
                    <a:pt x="10" y="56"/>
                  </a:lnTo>
                  <a:lnTo>
                    <a:pt x="17" y="48"/>
                  </a:lnTo>
                  <a:lnTo>
                    <a:pt x="25" y="43"/>
                  </a:lnTo>
                  <a:lnTo>
                    <a:pt x="34" y="39"/>
                  </a:lnTo>
                  <a:lnTo>
                    <a:pt x="44" y="38"/>
                  </a:lnTo>
                  <a:lnTo>
                    <a:pt x="56" y="40"/>
                  </a:lnTo>
                  <a:lnTo>
                    <a:pt x="64" y="45"/>
                  </a:lnTo>
                  <a:lnTo>
                    <a:pt x="69" y="54"/>
                  </a:lnTo>
                  <a:lnTo>
                    <a:pt x="71" y="65"/>
                  </a:lnTo>
                  <a:lnTo>
                    <a:pt x="70" y="75"/>
                  </a:lnTo>
                  <a:lnTo>
                    <a:pt x="68" y="86"/>
                  </a:lnTo>
                  <a:lnTo>
                    <a:pt x="64" y="95"/>
                  </a:lnTo>
                  <a:lnTo>
                    <a:pt x="59" y="103"/>
                  </a:lnTo>
                  <a:lnTo>
                    <a:pt x="52" y="110"/>
                  </a:lnTo>
                  <a:lnTo>
                    <a:pt x="45" y="114"/>
                  </a:lnTo>
                  <a:lnTo>
                    <a:pt x="36" y="117"/>
                  </a:lnTo>
                  <a:lnTo>
                    <a:pt x="27" y="118"/>
                  </a:lnTo>
                  <a:close/>
                  <a:moveTo>
                    <a:pt x="14" y="94"/>
                  </a:moveTo>
                  <a:lnTo>
                    <a:pt x="15" y="102"/>
                  </a:lnTo>
                  <a:lnTo>
                    <a:pt x="18" y="108"/>
                  </a:lnTo>
                  <a:lnTo>
                    <a:pt x="23" y="111"/>
                  </a:lnTo>
                  <a:lnTo>
                    <a:pt x="29" y="112"/>
                  </a:lnTo>
                  <a:lnTo>
                    <a:pt x="37" y="110"/>
                  </a:lnTo>
                  <a:lnTo>
                    <a:pt x="43" y="105"/>
                  </a:lnTo>
                  <a:lnTo>
                    <a:pt x="49" y="96"/>
                  </a:lnTo>
                  <a:lnTo>
                    <a:pt x="53" y="85"/>
                  </a:lnTo>
                  <a:lnTo>
                    <a:pt x="56" y="73"/>
                  </a:lnTo>
                  <a:lnTo>
                    <a:pt x="57" y="62"/>
                  </a:lnTo>
                  <a:lnTo>
                    <a:pt x="56" y="54"/>
                  </a:lnTo>
                  <a:lnTo>
                    <a:pt x="53" y="49"/>
                  </a:lnTo>
                  <a:lnTo>
                    <a:pt x="49" y="45"/>
                  </a:lnTo>
                  <a:lnTo>
                    <a:pt x="43" y="44"/>
                  </a:lnTo>
                  <a:lnTo>
                    <a:pt x="35" y="46"/>
                  </a:lnTo>
                  <a:lnTo>
                    <a:pt x="28" y="51"/>
                  </a:lnTo>
                  <a:lnTo>
                    <a:pt x="22" y="60"/>
                  </a:lnTo>
                  <a:lnTo>
                    <a:pt x="18" y="72"/>
                  </a:lnTo>
                  <a:lnTo>
                    <a:pt x="15" y="84"/>
                  </a:lnTo>
                  <a:lnTo>
                    <a:pt x="14" y="94"/>
                  </a:lnTo>
                  <a:close/>
                  <a:moveTo>
                    <a:pt x="115" y="118"/>
                  </a:moveTo>
                  <a:lnTo>
                    <a:pt x="113" y="126"/>
                  </a:lnTo>
                  <a:lnTo>
                    <a:pt x="110" y="133"/>
                  </a:lnTo>
                  <a:lnTo>
                    <a:pt x="107" y="140"/>
                  </a:lnTo>
                  <a:lnTo>
                    <a:pt x="104" y="144"/>
                  </a:lnTo>
                  <a:lnTo>
                    <a:pt x="100" y="148"/>
                  </a:lnTo>
                  <a:lnTo>
                    <a:pt x="95" y="151"/>
                  </a:lnTo>
                  <a:lnTo>
                    <a:pt x="90" y="152"/>
                  </a:lnTo>
                  <a:lnTo>
                    <a:pt x="84" y="153"/>
                  </a:lnTo>
                  <a:lnTo>
                    <a:pt x="79" y="153"/>
                  </a:lnTo>
                  <a:lnTo>
                    <a:pt x="80" y="146"/>
                  </a:lnTo>
                  <a:lnTo>
                    <a:pt x="82" y="146"/>
                  </a:lnTo>
                  <a:lnTo>
                    <a:pt x="84" y="146"/>
                  </a:lnTo>
                  <a:lnTo>
                    <a:pt x="90" y="144"/>
                  </a:lnTo>
                  <a:lnTo>
                    <a:pt x="93" y="142"/>
                  </a:lnTo>
                  <a:lnTo>
                    <a:pt x="95" y="138"/>
                  </a:lnTo>
                  <a:lnTo>
                    <a:pt x="97" y="132"/>
                  </a:lnTo>
                  <a:lnTo>
                    <a:pt x="99" y="125"/>
                  </a:lnTo>
                  <a:lnTo>
                    <a:pt x="117" y="47"/>
                  </a:lnTo>
                  <a:lnTo>
                    <a:pt x="103" y="47"/>
                  </a:lnTo>
                  <a:lnTo>
                    <a:pt x="104" y="42"/>
                  </a:lnTo>
                  <a:lnTo>
                    <a:pt x="109" y="42"/>
                  </a:lnTo>
                  <a:lnTo>
                    <a:pt x="112" y="41"/>
                  </a:lnTo>
                  <a:lnTo>
                    <a:pt x="116" y="39"/>
                  </a:lnTo>
                  <a:lnTo>
                    <a:pt x="118" y="36"/>
                  </a:lnTo>
                  <a:lnTo>
                    <a:pt x="119" y="34"/>
                  </a:lnTo>
                  <a:lnTo>
                    <a:pt x="121" y="30"/>
                  </a:lnTo>
                  <a:lnTo>
                    <a:pt x="126" y="17"/>
                  </a:lnTo>
                  <a:lnTo>
                    <a:pt x="134" y="8"/>
                  </a:lnTo>
                  <a:lnTo>
                    <a:pt x="144" y="2"/>
                  </a:lnTo>
                  <a:lnTo>
                    <a:pt x="157" y="0"/>
                  </a:lnTo>
                  <a:lnTo>
                    <a:pt x="164" y="0"/>
                  </a:lnTo>
                  <a:lnTo>
                    <a:pt x="171" y="1"/>
                  </a:lnTo>
                  <a:lnTo>
                    <a:pt x="167" y="15"/>
                  </a:lnTo>
                  <a:lnTo>
                    <a:pt x="160" y="15"/>
                  </a:lnTo>
                  <a:lnTo>
                    <a:pt x="159" y="11"/>
                  </a:lnTo>
                  <a:lnTo>
                    <a:pt x="157" y="8"/>
                  </a:lnTo>
                  <a:lnTo>
                    <a:pt x="155" y="7"/>
                  </a:lnTo>
                  <a:lnTo>
                    <a:pt x="152" y="6"/>
                  </a:lnTo>
                  <a:lnTo>
                    <a:pt x="148" y="7"/>
                  </a:lnTo>
                  <a:lnTo>
                    <a:pt x="144" y="9"/>
                  </a:lnTo>
                  <a:lnTo>
                    <a:pt x="141" y="12"/>
                  </a:lnTo>
                  <a:lnTo>
                    <a:pt x="139" y="16"/>
                  </a:lnTo>
                  <a:lnTo>
                    <a:pt x="136" y="22"/>
                  </a:lnTo>
                  <a:lnTo>
                    <a:pt x="134" y="30"/>
                  </a:lnTo>
                  <a:lnTo>
                    <a:pt x="132" y="39"/>
                  </a:lnTo>
                  <a:lnTo>
                    <a:pt x="153" y="39"/>
                  </a:lnTo>
                  <a:lnTo>
                    <a:pt x="151" y="47"/>
                  </a:lnTo>
                  <a:lnTo>
                    <a:pt x="130" y="47"/>
                  </a:lnTo>
                  <a:lnTo>
                    <a:pt x="115" y="11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71" name="Freeform 16"/>
            <p:cNvSpPr>
              <a:spLocks/>
            </p:cNvSpPr>
            <p:nvPr/>
          </p:nvSpPr>
          <p:spPr bwMode="auto">
            <a:xfrm>
              <a:off x="3641725" y="4846638"/>
              <a:ext cx="138113" cy="168275"/>
            </a:xfrm>
            <a:custGeom>
              <a:avLst/>
              <a:gdLst>
                <a:gd name="T0" fmla="*/ 2147483647 w 91"/>
                <a:gd name="T1" fmla="*/ 0 h 111"/>
                <a:gd name="T2" fmla="*/ 2147483647 w 91"/>
                <a:gd name="T3" fmla="*/ 2147483647 h 111"/>
                <a:gd name="T4" fmla="*/ 2147483647 w 91"/>
                <a:gd name="T5" fmla="*/ 2147483647 h 111"/>
                <a:gd name="T6" fmla="*/ 2147483647 w 91"/>
                <a:gd name="T7" fmla="*/ 2147483647 h 111"/>
                <a:gd name="T8" fmla="*/ 2147483647 w 91"/>
                <a:gd name="T9" fmla="*/ 2147483647 h 111"/>
                <a:gd name="T10" fmla="*/ 2147483647 w 91"/>
                <a:gd name="T11" fmla="*/ 2147483647 h 111"/>
                <a:gd name="T12" fmla="*/ 2147483647 w 91"/>
                <a:gd name="T13" fmla="*/ 2147483647 h 111"/>
                <a:gd name="T14" fmla="*/ 2147483647 w 91"/>
                <a:gd name="T15" fmla="*/ 2147483647 h 111"/>
                <a:gd name="T16" fmla="*/ 2147483647 w 91"/>
                <a:gd name="T17" fmla="*/ 2147483647 h 111"/>
                <a:gd name="T18" fmla="*/ 2147483647 w 91"/>
                <a:gd name="T19" fmla="*/ 2147483647 h 111"/>
                <a:gd name="T20" fmla="*/ 2147483647 w 91"/>
                <a:gd name="T21" fmla="*/ 2147483647 h 111"/>
                <a:gd name="T22" fmla="*/ 2147483647 w 91"/>
                <a:gd name="T23" fmla="*/ 2147483647 h 111"/>
                <a:gd name="T24" fmla="*/ 2147483647 w 91"/>
                <a:gd name="T25" fmla="*/ 2147483647 h 111"/>
                <a:gd name="T26" fmla="*/ 2147483647 w 91"/>
                <a:gd name="T27" fmla="*/ 0 h 111"/>
                <a:gd name="T28" fmla="*/ 2147483647 w 91"/>
                <a:gd name="T29" fmla="*/ 0 h 111"/>
                <a:gd name="T30" fmla="*/ 2147483647 w 91"/>
                <a:gd name="T31" fmla="*/ 2147483647 h 111"/>
                <a:gd name="T32" fmla="*/ 2147483647 w 91"/>
                <a:gd name="T33" fmla="*/ 2147483647 h 111"/>
                <a:gd name="T34" fmla="*/ 2147483647 w 91"/>
                <a:gd name="T35" fmla="*/ 2147483647 h 111"/>
                <a:gd name="T36" fmla="*/ 2147483647 w 91"/>
                <a:gd name="T37" fmla="*/ 2147483647 h 111"/>
                <a:gd name="T38" fmla="*/ 2147483647 w 91"/>
                <a:gd name="T39" fmla="*/ 2147483647 h 111"/>
                <a:gd name="T40" fmla="*/ 2147483647 w 91"/>
                <a:gd name="T41" fmla="*/ 2147483647 h 111"/>
                <a:gd name="T42" fmla="*/ 2147483647 w 91"/>
                <a:gd name="T43" fmla="*/ 2147483647 h 111"/>
                <a:gd name="T44" fmla="*/ 2147483647 w 91"/>
                <a:gd name="T45" fmla="*/ 2147483647 h 111"/>
                <a:gd name="T46" fmla="*/ 2147483647 w 91"/>
                <a:gd name="T47" fmla="*/ 2147483647 h 111"/>
                <a:gd name="T48" fmla="*/ 2147483647 w 91"/>
                <a:gd name="T49" fmla="*/ 2147483647 h 111"/>
                <a:gd name="T50" fmla="*/ 2147483647 w 91"/>
                <a:gd name="T51" fmla="*/ 2147483647 h 111"/>
                <a:gd name="T52" fmla="*/ 2147483647 w 91"/>
                <a:gd name="T53" fmla="*/ 2147483647 h 111"/>
                <a:gd name="T54" fmla="*/ 2147483647 w 91"/>
                <a:gd name="T55" fmla="*/ 2147483647 h 111"/>
                <a:gd name="T56" fmla="*/ 2147483647 w 91"/>
                <a:gd name="T57" fmla="*/ 2147483647 h 111"/>
                <a:gd name="T58" fmla="*/ 2147483647 w 91"/>
                <a:gd name="T59" fmla="*/ 2147483647 h 111"/>
                <a:gd name="T60" fmla="*/ 2147483647 w 91"/>
                <a:gd name="T61" fmla="*/ 2147483647 h 111"/>
                <a:gd name="T62" fmla="*/ 2147483647 w 91"/>
                <a:gd name="T63" fmla="*/ 2147483647 h 111"/>
                <a:gd name="T64" fmla="*/ 2147483647 w 91"/>
                <a:gd name="T65" fmla="*/ 2147483647 h 111"/>
                <a:gd name="T66" fmla="*/ 2147483647 w 91"/>
                <a:gd name="T67" fmla="*/ 2147483647 h 111"/>
                <a:gd name="T68" fmla="*/ 2147483647 w 91"/>
                <a:gd name="T69" fmla="*/ 2147483647 h 111"/>
                <a:gd name="T70" fmla="*/ 2147483647 w 91"/>
                <a:gd name="T71" fmla="*/ 2147483647 h 111"/>
                <a:gd name="T72" fmla="*/ 2147483647 w 91"/>
                <a:gd name="T73" fmla="*/ 2147483647 h 111"/>
                <a:gd name="T74" fmla="*/ 2147483647 w 91"/>
                <a:gd name="T75" fmla="*/ 2147483647 h 111"/>
                <a:gd name="T76" fmla="*/ 2147483647 w 91"/>
                <a:gd name="T77" fmla="*/ 2147483647 h 111"/>
                <a:gd name="T78" fmla="*/ 2147483647 w 91"/>
                <a:gd name="T79" fmla="*/ 2147483647 h 111"/>
                <a:gd name="T80" fmla="*/ 2147483647 w 91"/>
                <a:gd name="T81" fmla="*/ 2147483647 h 111"/>
                <a:gd name="T82" fmla="*/ 2147483647 w 91"/>
                <a:gd name="T83" fmla="*/ 2147483647 h 111"/>
                <a:gd name="T84" fmla="*/ 2147483647 w 91"/>
                <a:gd name="T85" fmla="*/ 2147483647 h 111"/>
                <a:gd name="T86" fmla="*/ 2147483647 w 91"/>
                <a:gd name="T87" fmla="*/ 2147483647 h 111"/>
                <a:gd name="T88" fmla="*/ 2147483647 w 91"/>
                <a:gd name="T89" fmla="*/ 2147483647 h 111"/>
                <a:gd name="T90" fmla="*/ 0 w 91"/>
                <a:gd name="T91" fmla="*/ 2147483647 h 111"/>
                <a:gd name="T92" fmla="*/ 2147483647 w 91"/>
                <a:gd name="T93" fmla="*/ 0 h 111"/>
                <a:gd name="T94" fmla="*/ 2147483647 w 91"/>
                <a:gd name="T95" fmla="*/ 0 h 111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91"/>
                <a:gd name="T145" fmla="*/ 0 h 111"/>
                <a:gd name="T146" fmla="*/ 91 w 91"/>
                <a:gd name="T147" fmla="*/ 111 h 111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91" h="111">
                  <a:moveTo>
                    <a:pt x="33" y="0"/>
                  </a:moveTo>
                  <a:lnTo>
                    <a:pt x="32" y="4"/>
                  </a:lnTo>
                  <a:lnTo>
                    <a:pt x="27" y="6"/>
                  </a:lnTo>
                  <a:lnTo>
                    <a:pt x="25" y="11"/>
                  </a:lnTo>
                  <a:lnTo>
                    <a:pt x="26" y="17"/>
                  </a:lnTo>
                  <a:lnTo>
                    <a:pt x="27" y="24"/>
                  </a:lnTo>
                  <a:lnTo>
                    <a:pt x="36" y="54"/>
                  </a:lnTo>
                  <a:lnTo>
                    <a:pt x="56" y="28"/>
                  </a:lnTo>
                  <a:lnTo>
                    <a:pt x="61" y="21"/>
                  </a:lnTo>
                  <a:lnTo>
                    <a:pt x="64" y="16"/>
                  </a:lnTo>
                  <a:lnTo>
                    <a:pt x="66" y="9"/>
                  </a:lnTo>
                  <a:lnTo>
                    <a:pt x="64" y="6"/>
                  </a:lnTo>
                  <a:lnTo>
                    <a:pt x="60" y="4"/>
                  </a:lnTo>
                  <a:lnTo>
                    <a:pt x="61" y="0"/>
                  </a:lnTo>
                  <a:lnTo>
                    <a:pt x="91" y="0"/>
                  </a:lnTo>
                  <a:lnTo>
                    <a:pt x="91" y="4"/>
                  </a:lnTo>
                  <a:lnTo>
                    <a:pt x="87" y="5"/>
                  </a:lnTo>
                  <a:lnTo>
                    <a:pt x="84" y="8"/>
                  </a:lnTo>
                  <a:lnTo>
                    <a:pt x="82" y="10"/>
                  </a:lnTo>
                  <a:lnTo>
                    <a:pt x="79" y="13"/>
                  </a:lnTo>
                  <a:lnTo>
                    <a:pt x="75" y="18"/>
                  </a:lnTo>
                  <a:lnTo>
                    <a:pt x="71" y="23"/>
                  </a:lnTo>
                  <a:lnTo>
                    <a:pt x="39" y="64"/>
                  </a:lnTo>
                  <a:lnTo>
                    <a:pt x="34" y="87"/>
                  </a:lnTo>
                  <a:lnTo>
                    <a:pt x="33" y="92"/>
                  </a:lnTo>
                  <a:lnTo>
                    <a:pt x="33" y="96"/>
                  </a:lnTo>
                  <a:lnTo>
                    <a:pt x="32" y="100"/>
                  </a:lnTo>
                  <a:lnTo>
                    <a:pt x="33" y="104"/>
                  </a:lnTo>
                  <a:lnTo>
                    <a:pt x="36" y="106"/>
                  </a:lnTo>
                  <a:lnTo>
                    <a:pt x="38" y="107"/>
                  </a:lnTo>
                  <a:lnTo>
                    <a:pt x="41" y="107"/>
                  </a:lnTo>
                  <a:lnTo>
                    <a:pt x="40" y="111"/>
                  </a:lnTo>
                  <a:lnTo>
                    <a:pt x="6" y="111"/>
                  </a:lnTo>
                  <a:lnTo>
                    <a:pt x="7" y="107"/>
                  </a:lnTo>
                  <a:lnTo>
                    <a:pt x="12" y="106"/>
                  </a:lnTo>
                  <a:lnTo>
                    <a:pt x="14" y="103"/>
                  </a:lnTo>
                  <a:lnTo>
                    <a:pt x="16" y="101"/>
                  </a:lnTo>
                  <a:lnTo>
                    <a:pt x="17" y="98"/>
                  </a:lnTo>
                  <a:lnTo>
                    <a:pt x="18" y="93"/>
                  </a:lnTo>
                  <a:lnTo>
                    <a:pt x="20" y="87"/>
                  </a:lnTo>
                  <a:lnTo>
                    <a:pt x="24" y="64"/>
                  </a:lnTo>
                  <a:lnTo>
                    <a:pt x="13" y="23"/>
                  </a:lnTo>
                  <a:lnTo>
                    <a:pt x="10" y="15"/>
                  </a:lnTo>
                  <a:lnTo>
                    <a:pt x="8" y="11"/>
                  </a:lnTo>
                  <a:lnTo>
                    <a:pt x="5" y="6"/>
                  </a:lnTo>
                  <a:lnTo>
                    <a:pt x="0" y="4"/>
                  </a:lnTo>
                  <a:lnTo>
                    <a:pt x="1" y="0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72" name="Freeform 17"/>
            <p:cNvSpPr>
              <a:spLocks noEditPoints="1"/>
            </p:cNvSpPr>
            <p:nvPr/>
          </p:nvSpPr>
          <p:spPr bwMode="auto">
            <a:xfrm>
              <a:off x="3846513" y="4895850"/>
              <a:ext cx="231775" cy="120650"/>
            </a:xfrm>
            <a:custGeom>
              <a:avLst/>
              <a:gdLst>
                <a:gd name="T0" fmla="*/ 2147483647 w 152"/>
                <a:gd name="T1" fmla="*/ 2147483647 h 80"/>
                <a:gd name="T2" fmla="*/ 2147483647 w 152"/>
                <a:gd name="T3" fmla="*/ 2147483647 h 80"/>
                <a:gd name="T4" fmla="*/ 2147483647 w 152"/>
                <a:gd name="T5" fmla="*/ 0 h 80"/>
                <a:gd name="T6" fmla="*/ 2147483647 w 152"/>
                <a:gd name="T7" fmla="*/ 2147483647 h 80"/>
                <a:gd name="T8" fmla="*/ 2147483647 w 152"/>
                <a:gd name="T9" fmla="*/ 2147483647 h 80"/>
                <a:gd name="T10" fmla="*/ 2147483647 w 152"/>
                <a:gd name="T11" fmla="*/ 2147483647 h 80"/>
                <a:gd name="T12" fmla="*/ 2147483647 w 152"/>
                <a:gd name="T13" fmla="*/ 2147483647 h 80"/>
                <a:gd name="T14" fmla="*/ 2147483647 w 152"/>
                <a:gd name="T15" fmla="*/ 2147483647 h 80"/>
                <a:gd name="T16" fmla="*/ 2147483647 w 152"/>
                <a:gd name="T17" fmla="*/ 2147483647 h 80"/>
                <a:gd name="T18" fmla="*/ 2147483647 w 152"/>
                <a:gd name="T19" fmla="*/ 2147483647 h 80"/>
                <a:gd name="T20" fmla="*/ 2147483647 w 152"/>
                <a:gd name="T21" fmla="*/ 2147483647 h 80"/>
                <a:gd name="T22" fmla="*/ 2147483647 w 152"/>
                <a:gd name="T23" fmla="*/ 2147483647 h 80"/>
                <a:gd name="T24" fmla="*/ 2147483647 w 152"/>
                <a:gd name="T25" fmla="*/ 2147483647 h 80"/>
                <a:gd name="T26" fmla="*/ 2147483647 w 152"/>
                <a:gd name="T27" fmla="*/ 2147483647 h 80"/>
                <a:gd name="T28" fmla="*/ 2147483647 w 152"/>
                <a:gd name="T29" fmla="*/ 2147483647 h 80"/>
                <a:gd name="T30" fmla="*/ 0 w 152"/>
                <a:gd name="T31" fmla="*/ 2147483647 h 80"/>
                <a:gd name="T32" fmla="*/ 2147483647 w 152"/>
                <a:gd name="T33" fmla="*/ 2147483647 h 80"/>
                <a:gd name="T34" fmla="*/ 2147483647 w 152"/>
                <a:gd name="T35" fmla="*/ 0 h 80"/>
                <a:gd name="T36" fmla="*/ 2147483647 w 152"/>
                <a:gd name="T37" fmla="*/ 2147483647 h 80"/>
                <a:gd name="T38" fmla="*/ 2147483647 w 152"/>
                <a:gd name="T39" fmla="*/ 2147483647 h 80"/>
                <a:gd name="T40" fmla="*/ 2147483647 w 152"/>
                <a:gd name="T41" fmla="*/ 2147483647 h 80"/>
                <a:gd name="T42" fmla="*/ 2147483647 w 152"/>
                <a:gd name="T43" fmla="*/ 2147483647 h 80"/>
                <a:gd name="T44" fmla="*/ 2147483647 w 152"/>
                <a:gd name="T45" fmla="*/ 2147483647 h 80"/>
                <a:gd name="T46" fmla="*/ 2147483647 w 152"/>
                <a:gd name="T47" fmla="*/ 2147483647 h 80"/>
                <a:gd name="T48" fmla="*/ 2147483647 w 152"/>
                <a:gd name="T49" fmla="*/ 2147483647 h 80"/>
                <a:gd name="T50" fmla="*/ 2147483647 w 152"/>
                <a:gd name="T51" fmla="*/ 2147483647 h 80"/>
                <a:gd name="T52" fmla="*/ 2147483647 w 152"/>
                <a:gd name="T53" fmla="*/ 2147483647 h 80"/>
                <a:gd name="T54" fmla="*/ 2147483647 w 152"/>
                <a:gd name="T55" fmla="*/ 2147483647 h 80"/>
                <a:gd name="T56" fmla="*/ 2147483647 w 152"/>
                <a:gd name="T57" fmla="*/ 2147483647 h 80"/>
                <a:gd name="T58" fmla="*/ 2147483647 w 152"/>
                <a:gd name="T59" fmla="*/ 2147483647 h 80"/>
                <a:gd name="T60" fmla="*/ 2147483647 w 152"/>
                <a:gd name="T61" fmla="*/ 2147483647 h 80"/>
                <a:gd name="T62" fmla="*/ 2147483647 w 152"/>
                <a:gd name="T63" fmla="*/ 2147483647 h 80"/>
                <a:gd name="T64" fmla="*/ 2147483647 w 152"/>
                <a:gd name="T65" fmla="*/ 2147483647 h 80"/>
                <a:gd name="T66" fmla="*/ 2147483647 w 152"/>
                <a:gd name="T67" fmla="*/ 2147483647 h 80"/>
                <a:gd name="T68" fmla="*/ 2147483647 w 152"/>
                <a:gd name="T69" fmla="*/ 2147483647 h 80"/>
                <a:gd name="T70" fmla="*/ 2147483647 w 152"/>
                <a:gd name="T71" fmla="*/ 2147483647 h 80"/>
                <a:gd name="T72" fmla="*/ 2147483647 w 152"/>
                <a:gd name="T73" fmla="*/ 2147483647 h 80"/>
                <a:gd name="T74" fmla="*/ 2147483647 w 152"/>
                <a:gd name="T75" fmla="*/ 2147483647 h 80"/>
                <a:gd name="T76" fmla="*/ 2147483647 w 152"/>
                <a:gd name="T77" fmla="*/ 2147483647 h 80"/>
                <a:gd name="T78" fmla="*/ 2147483647 w 152"/>
                <a:gd name="T79" fmla="*/ 2147483647 h 80"/>
                <a:gd name="T80" fmla="*/ 2147483647 w 152"/>
                <a:gd name="T81" fmla="*/ 2147483647 h 80"/>
                <a:gd name="T82" fmla="*/ 2147483647 w 152"/>
                <a:gd name="T83" fmla="*/ 2147483647 h 80"/>
                <a:gd name="T84" fmla="*/ 2147483647 w 152"/>
                <a:gd name="T85" fmla="*/ 2147483647 h 80"/>
                <a:gd name="T86" fmla="*/ 2147483647 w 152"/>
                <a:gd name="T87" fmla="*/ 2147483647 h 80"/>
                <a:gd name="T88" fmla="*/ 2147483647 w 152"/>
                <a:gd name="T89" fmla="*/ 2147483647 h 80"/>
                <a:gd name="T90" fmla="*/ 2147483647 w 152"/>
                <a:gd name="T91" fmla="*/ 2147483647 h 80"/>
                <a:gd name="T92" fmla="*/ 2147483647 w 152"/>
                <a:gd name="T93" fmla="*/ 2147483647 h 80"/>
                <a:gd name="T94" fmla="*/ 2147483647 w 152"/>
                <a:gd name="T95" fmla="*/ 2147483647 h 80"/>
                <a:gd name="T96" fmla="*/ 2147483647 w 152"/>
                <a:gd name="T97" fmla="*/ 2147483647 h 80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52"/>
                <a:gd name="T148" fmla="*/ 0 h 80"/>
                <a:gd name="T149" fmla="*/ 152 w 152"/>
                <a:gd name="T150" fmla="*/ 80 h 80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52" h="80">
                  <a:moveTo>
                    <a:pt x="34" y="21"/>
                  </a:moveTo>
                  <a:lnTo>
                    <a:pt x="42" y="12"/>
                  </a:lnTo>
                  <a:lnTo>
                    <a:pt x="50" y="5"/>
                  </a:lnTo>
                  <a:lnTo>
                    <a:pt x="57" y="1"/>
                  </a:lnTo>
                  <a:lnTo>
                    <a:pt x="65" y="0"/>
                  </a:lnTo>
                  <a:lnTo>
                    <a:pt x="70" y="0"/>
                  </a:lnTo>
                  <a:lnTo>
                    <a:pt x="74" y="1"/>
                  </a:lnTo>
                  <a:lnTo>
                    <a:pt x="71" y="20"/>
                  </a:lnTo>
                  <a:lnTo>
                    <a:pt x="62" y="20"/>
                  </a:lnTo>
                  <a:lnTo>
                    <a:pt x="61" y="15"/>
                  </a:lnTo>
                  <a:lnTo>
                    <a:pt x="59" y="12"/>
                  </a:lnTo>
                  <a:lnTo>
                    <a:pt x="56" y="11"/>
                  </a:lnTo>
                  <a:lnTo>
                    <a:pt x="53" y="12"/>
                  </a:lnTo>
                  <a:lnTo>
                    <a:pt x="49" y="14"/>
                  </a:lnTo>
                  <a:lnTo>
                    <a:pt x="46" y="17"/>
                  </a:lnTo>
                  <a:lnTo>
                    <a:pt x="41" y="21"/>
                  </a:lnTo>
                  <a:lnTo>
                    <a:pt x="35" y="32"/>
                  </a:lnTo>
                  <a:lnTo>
                    <a:pt x="32" y="37"/>
                  </a:lnTo>
                  <a:lnTo>
                    <a:pt x="30" y="44"/>
                  </a:lnTo>
                  <a:lnTo>
                    <a:pt x="22" y="79"/>
                  </a:lnTo>
                  <a:lnTo>
                    <a:pt x="8" y="79"/>
                  </a:lnTo>
                  <a:lnTo>
                    <a:pt x="20" y="27"/>
                  </a:lnTo>
                  <a:lnTo>
                    <a:pt x="21" y="23"/>
                  </a:lnTo>
                  <a:lnTo>
                    <a:pt x="22" y="20"/>
                  </a:lnTo>
                  <a:lnTo>
                    <a:pt x="22" y="15"/>
                  </a:lnTo>
                  <a:lnTo>
                    <a:pt x="21" y="11"/>
                  </a:lnTo>
                  <a:lnTo>
                    <a:pt x="18" y="9"/>
                  </a:lnTo>
                  <a:lnTo>
                    <a:pt x="15" y="10"/>
                  </a:lnTo>
                  <a:lnTo>
                    <a:pt x="12" y="11"/>
                  </a:lnTo>
                  <a:lnTo>
                    <a:pt x="9" y="14"/>
                  </a:lnTo>
                  <a:lnTo>
                    <a:pt x="5" y="19"/>
                  </a:lnTo>
                  <a:lnTo>
                    <a:pt x="0" y="14"/>
                  </a:lnTo>
                  <a:lnTo>
                    <a:pt x="7" y="8"/>
                  </a:lnTo>
                  <a:lnTo>
                    <a:pt x="12" y="3"/>
                  </a:lnTo>
                  <a:lnTo>
                    <a:pt x="18" y="1"/>
                  </a:lnTo>
                  <a:lnTo>
                    <a:pt x="24" y="0"/>
                  </a:lnTo>
                  <a:lnTo>
                    <a:pt x="28" y="1"/>
                  </a:lnTo>
                  <a:lnTo>
                    <a:pt x="32" y="3"/>
                  </a:lnTo>
                  <a:lnTo>
                    <a:pt x="34" y="7"/>
                  </a:lnTo>
                  <a:lnTo>
                    <a:pt x="35" y="12"/>
                  </a:lnTo>
                  <a:lnTo>
                    <a:pt x="33" y="20"/>
                  </a:lnTo>
                  <a:lnTo>
                    <a:pt x="34" y="21"/>
                  </a:lnTo>
                  <a:close/>
                  <a:moveTo>
                    <a:pt x="145" y="62"/>
                  </a:moveTo>
                  <a:lnTo>
                    <a:pt x="137" y="70"/>
                  </a:lnTo>
                  <a:lnTo>
                    <a:pt x="129" y="76"/>
                  </a:lnTo>
                  <a:lnTo>
                    <a:pt x="120" y="79"/>
                  </a:lnTo>
                  <a:lnTo>
                    <a:pt x="110" y="80"/>
                  </a:lnTo>
                  <a:lnTo>
                    <a:pt x="100" y="78"/>
                  </a:lnTo>
                  <a:lnTo>
                    <a:pt x="92" y="73"/>
                  </a:lnTo>
                  <a:lnTo>
                    <a:pt x="87" y="64"/>
                  </a:lnTo>
                  <a:lnTo>
                    <a:pt x="86" y="53"/>
                  </a:lnTo>
                  <a:lnTo>
                    <a:pt x="86" y="44"/>
                  </a:lnTo>
                  <a:lnTo>
                    <a:pt x="89" y="34"/>
                  </a:lnTo>
                  <a:lnTo>
                    <a:pt x="93" y="25"/>
                  </a:lnTo>
                  <a:lnTo>
                    <a:pt x="98" y="17"/>
                  </a:lnTo>
                  <a:lnTo>
                    <a:pt x="105" y="10"/>
                  </a:lnTo>
                  <a:lnTo>
                    <a:pt x="113" y="4"/>
                  </a:lnTo>
                  <a:lnTo>
                    <a:pt x="123" y="1"/>
                  </a:lnTo>
                  <a:lnTo>
                    <a:pt x="132" y="0"/>
                  </a:lnTo>
                  <a:lnTo>
                    <a:pt x="141" y="1"/>
                  </a:lnTo>
                  <a:lnTo>
                    <a:pt x="147" y="4"/>
                  </a:lnTo>
                  <a:lnTo>
                    <a:pt x="151" y="9"/>
                  </a:lnTo>
                  <a:lnTo>
                    <a:pt x="152" y="16"/>
                  </a:lnTo>
                  <a:lnTo>
                    <a:pt x="151" y="23"/>
                  </a:lnTo>
                  <a:lnTo>
                    <a:pt x="149" y="29"/>
                  </a:lnTo>
                  <a:lnTo>
                    <a:pt x="145" y="33"/>
                  </a:lnTo>
                  <a:lnTo>
                    <a:pt x="139" y="37"/>
                  </a:lnTo>
                  <a:lnTo>
                    <a:pt x="132" y="40"/>
                  </a:lnTo>
                  <a:lnTo>
                    <a:pt x="123" y="42"/>
                  </a:lnTo>
                  <a:lnTo>
                    <a:pt x="113" y="44"/>
                  </a:lnTo>
                  <a:lnTo>
                    <a:pt x="100" y="44"/>
                  </a:lnTo>
                  <a:lnTo>
                    <a:pt x="100" y="54"/>
                  </a:lnTo>
                  <a:lnTo>
                    <a:pt x="100" y="62"/>
                  </a:lnTo>
                  <a:lnTo>
                    <a:pt x="103" y="66"/>
                  </a:lnTo>
                  <a:lnTo>
                    <a:pt x="107" y="69"/>
                  </a:lnTo>
                  <a:lnTo>
                    <a:pt x="114" y="70"/>
                  </a:lnTo>
                  <a:lnTo>
                    <a:pt x="121" y="69"/>
                  </a:lnTo>
                  <a:lnTo>
                    <a:pt x="127" y="67"/>
                  </a:lnTo>
                  <a:lnTo>
                    <a:pt x="134" y="63"/>
                  </a:lnTo>
                  <a:lnTo>
                    <a:pt x="140" y="57"/>
                  </a:lnTo>
                  <a:lnTo>
                    <a:pt x="145" y="62"/>
                  </a:lnTo>
                  <a:close/>
                  <a:moveTo>
                    <a:pt x="102" y="37"/>
                  </a:moveTo>
                  <a:lnTo>
                    <a:pt x="113" y="37"/>
                  </a:lnTo>
                  <a:lnTo>
                    <a:pt x="122" y="35"/>
                  </a:lnTo>
                  <a:lnTo>
                    <a:pt x="129" y="32"/>
                  </a:lnTo>
                  <a:lnTo>
                    <a:pt x="134" y="29"/>
                  </a:lnTo>
                  <a:lnTo>
                    <a:pt x="138" y="23"/>
                  </a:lnTo>
                  <a:lnTo>
                    <a:pt x="139" y="17"/>
                  </a:lnTo>
                  <a:lnTo>
                    <a:pt x="138" y="12"/>
                  </a:lnTo>
                  <a:lnTo>
                    <a:pt x="136" y="9"/>
                  </a:lnTo>
                  <a:lnTo>
                    <a:pt x="133" y="7"/>
                  </a:lnTo>
                  <a:lnTo>
                    <a:pt x="129" y="6"/>
                  </a:lnTo>
                  <a:lnTo>
                    <a:pt x="125" y="7"/>
                  </a:lnTo>
                  <a:lnTo>
                    <a:pt x="121" y="8"/>
                  </a:lnTo>
                  <a:lnTo>
                    <a:pt x="117" y="11"/>
                  </a:lnTo>
                  <a:lnTo>
                    <a:pt x="114" y="14"/>
                  </a:lnTo>
                  <a:lnTo>
                    <a:pt x="107" y="24"/>
                  </a:lnTo>
                  <a:lnTo>
                    <a:pt x="102" y="37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73" name="Freeform 18"/>
            <p:cNvSpPr>
              <a:spLocks noEditPoints="1"/>
            </p:cNvSpPr>
            <p:nvPr/>
          </p:nvSpPr>
          <p:spPr bwMode="auto">
            <a:xfrm>
              <a:off x="4106863" y="4837113"/>
              <a:ext cx="571500" cy="179388"/>
            </a:xfrm>
            <a:custGeom>
              <a:avLst/>
              <a:gdLst>
                <a:gd name="T0" fmla="*/ 2147483647 w 375"/>
                <a:gd name="T1" fmla="*/ 2147483647 h 118"/>
                <a:gd name="T2" fmla="*/ 2147483647 w 375"/>
                <a:gd name="T3" fmla="*/ 0 h 118"/>
                <a:gd name="T4" fmla="*/ 2147483647 w 375"/>
                <a:gd name="T5" fmla="*/ 2147483647 h 118"/>
                <a:gd name="T6" fmla="*/ 2147483647 w 375"/>
                <a:gd name="T7" fmla="*/ 2147483647 h 118"/>
                <a:gd name="T8" fmla="*/ 2147483647 w 375"/>
                <a:gd name="T9" fmla="*/ 2147483647 h 118"/>
                <a:gd name="T10" fmla="*/ 2147483647 w 375"/>
                <a:gd name="T11" fmla="*/ 2147483647 h 118"/>
                <a:gd name="T12" fmla="*/ 2147483647 w 375"/>
                <a:gd name="T13" fmla="*/ 2147483647 h 118"/>
                <a:gd name="T14" fmla="*/ 2147483647 w 375"/>
                <a:gd name="T15" fmla="*/ 2147483647 h 118"/>
                <a:gd name="T16" fmla="*/ 2147483647 w 375"/>
                <a:gd name="T17" fmla="*/ 2147483647 h 118"/>
                <a:gd name="T18" fmla="*/ 2147483647 w 375"/>
                <a:gd name="T19" fmla="*/ 2147483647 h 118"/>
                <a:gd name="T20" fmla="*/ 2147483647 w 375"/>
                <a:gd name="T21" fmla="*/ 2147483647 h 118"/>
                <a:gd name="T22" fmla="*/ 2147483647 w 375"/>
                <a:gd name="T23" fmla="*/ 2147483647 h 118"/>
                <a:gd name="T24" fmla="*/ 2147483647 w 375"/>
                <a:gd name="T25" fmla="*/ 2147483647 h 118"/>
                <a:gd name="T26" fmla="*/ 2147483647 w 375"/>
                <a:gd name="T27" fmla="*/ 2147483647 h 118"/>
                <a:gd name="T28" fmla="*/ 2147483647 w 375"/>
                <a:gd name="T29" fmla="*/ 2147483647 h 118"/>
                <a:gd name="T30" fmla="*/ 2147483647 w 375"/>
                <a:gd name="T31" fmla="*/ 2147483647 h 118"/>
                <a:gd name="T32" fmla="*/ 2147483647 w 375"/>
                <a:gd name="T33" fmla="*/ 2147483647 h 118"/>
                <a:gd name="T34" fmla="*/ 2147483647 w 375"/>
                <a:gd name="T35" fmla="*/ 2147483647 h 118"/>
                <a:gd name="T36" fmla="*/ 2147483647 w 375"/>
                <a:gd name="T37" fmla="*/ 2147483647 h 118"/>
                <a:gd name="T38" fmla="*/ 2147483647 w 375"/>
                <a:gd name="T39" fmla="*/ 2147483647 h 118"/>
                <a:gd name="T40" fmla="*/ 2147483647 w 375"/>
                <a:gd name="T41" fmla="*/ 2147483647 h 118"/>
                <a:gd name="T42" fmla="*/ 2147483647 w 375"/>
                <a:gd name="T43" fmla="*/ 2147483647 h 118"/>
                <a:gd name="T44" fmla="*/ 2147483647 w 375"/>
                <a:gd name="T45" fmla="*/ 2147483647 h 118"/>
                <a:gd name="T46" fmla="*/ 2147483647 w 375"/>
                <a:gd name="T47" fmla="*/ 2147483647 h 118"/>
                <a:gd name="T48" fmla="*/ 2147483647 w 375"/>
                <a:gd name="T49" fmla="*/ 2147483647 h 118"/>
                <a:gd name="T50" fmla="*/ 2147483647 w 375"/>
                <a:gd name="T51" fmla="*/ 2147483647 h 118"/>
                <a:gd name="T52" fmla="*/ 2147483647 w 375"/>
                <a:gd name="T53" fmla="*/ 2147483647 h 118"/>
                <a:gd name="T54" fmla="*/ 2147483647 w 375"/>
                <a:gd name="T55" fmla="*/ 2147483647 h 118"/>
                <a:gd name="T56" fmla="*/ 2147483647 w 375"/>
                <a:gd name="T57" fmla="*/ 2147483647 h 118"/>
                <a:gd name="T58" fmla="*/ 2147483647 w 375"/>
                <a:gd name="T59" fmla="*/ 2147483647 h 118"/>
                <a:gd name="T60" fmla="*/ 2147483647 w 375"/>
                <a:gd name="T61" fmla="*/ 2147483647 h 118"/>
                <a:gd name="T62" fmla="*/ 2147483647 w 375"/>
                <a:gd name="T63" fmla="*/ 2147483647 h 118"/>
                <a:gd name="T64" fmla="*/ 2147483647 w 375"/>
                <a:gd name="T65" fmla="*/ 2147483647 h 118"/>
                <a:gd name="T66" fmla="*/ 2147483647 w 375"/>
                <a:gd name="T67" fmla="*/ 2147483647 h 118"/>
                <a:gd name="T68" fmla="*/ 2147483647 w 375"/>
                <a:gd name="T69" fmla="*/ 2147483647 h 118"/>
                <a:gd name="T70" fmla="*/ 2147483647 w 375"/>
                <a:gd name="T71" fmla="*/ 2147483647 h 118"/>
                <a:gd name="T72" fmla="*/ 2147483647 w 375"/>
                <a:gd name="T73" fmla="*/ 2147483647 h 118"/>
                <a:gd name="T74" fmla="*/ 2147483647 w 375"/>
                <a:gd name="T75" fmla="*/ 2147483647 h 118"/>
                <a:gd name="T76" fmla="*/ 2147483647 w 375"/>
                <a:gd name="T77" fmla="*/ 2147483647 h 118"/>
                <a:gd name="T78" fmla="*/ 2147483647 w 375"/>
                <a:gd name="T79" fmla="*/ 2147483647 h 118"/>
                <a:gd name="T80" fmla="*/ 2147483647 w 375"/>
                <a:gd name="T81" fmla="*/ 2147483647 h 118"/>
                <a:gd name="T82" fmla="*/ 2147483647 w 375"/>
                <a:gd name="T83" fmla="*/ 2147483647 h 118"/>
                <a:gd name="T84" fmla="*/ 2147483647 w 375"/>
                <a:gd name="T85" fmla="*/ 2147483647 h 118"/>
                <a:gd name="T86" fmla="*/ 2147483647 w 375"/>
                <a:gd name="T87" fmla="*/ 2147483647 h 118"/>
                <a:gd name="T88" fmla="*/ 2147483647 w 375"/>
                <a:gd name="T89" fmla="*/ 2147483647 h 118"/>
                <a:gd name="T90" fmla="*/ 2147483647 w 375"/>
                <a:gd name="T91" fmla="*/ 2147483647 h 118"/>
                <a:gd name="T92" fmla="*/ 2147483647 w 375"/>
                <a:gd name="T93" fmla="*/ 2147483647 h 118"/>
                <a:gd name="T94" fmla="*/ 2147483647 w 375"/>
                <a:gd name="T95" fmla="*/ 2147483647 h 118"/>
                <a:gd name="T96" fmla="*/ 2147483647 w 375"/>
                <a:gd name="T97" fmla="*/ 2147483647 h 118"/>
                <a:gd name="T98" fmla="*/ 2147483647 w 375"/>
                <a:gd name="T99" fmla="*/ 2147483647 h 118"/>
                <a:gd name="T100" fmla="*/ 2147483647 w 375"/>
                <a:gd name="T101" fmla="*/ 2147483647 h 118"/>
                <a:gd name="T102" fmla="*/ 2147483647 w 375"/>
                <a:gd name="T103" fmla="*/ 2147483647 h 118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375"/>
                <a:gd name="T157" fmla="*/ 0 h 118"/>
                <a:gd name="T158" fmla="*/ 375 w 375"/>
                <a:gd name="T159" fmla="*/ 118 h 118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375" h="118">
                  <a:moveTo>
                    <a:pt x="17" y="23"/>
                  </a:moveTo>
                  <a:lnTo>
                    <a:pt x="19" y="16"/>
                  </a:lnTo>
                  <a:lnTo>
                    <a:pt x="19" y="11"/>
                  </a:lnTo>
                  <a:lnTo>
                    <a:pt x="18" y="8"/>
                  </a:lnTo>
                  <a:lnTo>
                    <a:pt x="15" y="6"/>
                  </a:lnTo>
                  <a:lnTo>
                    <a:pt x="13" y="5"/>
                  </a:lnTo>
                  <a:lnTo>
                    <a:pt x="9" y="5"/>
                  </a:lnTo>
                  <a:lnTo>
                    <a:pt x="10" y="1"/>
                  </a:lnTo>
                  <a:lnTo>
                    <a:pt x="31" y="0"/>
                  </a:lnTo>
                  <a:lnTo>
                    <a:pt x="36" y="0"/>
                  </a:lnTo>
                  <a:lnTo>
                    <a:pt x="16" y="91"/>
                  </a:lnTo>
                  <a:lnTo>
                    <a:pt x="14" y="98"/>
                  </a:lnTo>
                  <a:lnTo>
                    <a:pt x="14" y="103"/>
                  </a:lnTo>
                  <a:lnTo>
                    <a:pt x="14" y="106"/>
                  </a:lnTo>
                  <a:lnTo>
                    <a:pt x="15" y="108"/>
                  </a:lnTo>
                  <a:lnTo>
                    <a:pt x="18" y="109"/>
                  </a:lnTo>
                  <a:lnTo>
                    <a:pt x="21" y="109"/>
                  </a:lnTo>
                  <a:lnTo>
                    <a:pt x="24" y="107"/>
                  </a:lnTo>
                  <a:lnTo>
                    <a:pt x="27" y="104"/>
                  </a:lnTo>
                  <a:lnTo>
                    <a:pt x="31" y="99"/>
                  </a:lnTo>
                  <a:lnTo>
                    <a:pt x="36" y="104"/>
                  </a:lnTo>
                  <a:lnTo>
                    <a:pt x="29" y="111"/>
                  </a:lnTo>
                  <a:lnTo>
                    <a:pt x="23" y="115"/>
                  </a:lnTo>
                  <a:lnTo>
                    <a:pt x="18" y="117"/>
                  </a:lnTo>
                  <a:lnTo>
                    <a:pt x="12" y="118"/>
                  </a:lnTo>
                  <a:lnTo>
                    <a:pt x="7" y="117"/>
                  </a:lnTo>
                  <a:lnTo>
                    <a:pt x="3" y="114"/>
                  </a:lnTo>
                  <a:lnTo>
                    <a:pt x="1" y="110"/>
                  </a:lnTo>
                  <a:lnTo>
                    <a:pt x="0" y="104"/>
                  </a:lnTo>
                  <a:lnTo>
                    <a:pt x="1" y="98"/>
                  </a:lnTo>
                  <a:lnTo>
                    <a:pt x="3" y="88"/>
                  </a:lnTo>
                  <a:lnTo>
                    <a:pt x="17" y="23"/>
                  </a:lnTo>
                  <a:close/>
                  <a:moveTo>
                    <a:pt x="112" y="43"/>
                  </a:moveTo>
                  <a:lnTo>
                    <a:pt x="120" y="38"/>
                  </a:lnTo>
                  <a:lnTo>
                    <a:pt x="125" y="39"/>
                  </a:lnTo>
                  <a:lnTo>
                    <a:pt x="113" y="91"/>
                  </a:lnTo>
                  <a:lnTo>
                    <a:pt x="111" y="98"/>
                  </a:lnTo>
                  <a:lnTo>
                    <a:pt x="111" y="103"/>
                  </a:lnTo>
                  <a:lnTo>
                    <a:pt x="111" y="106"/>
                  </a:lnTo>
                  <a:lnTo>
                    <a:pt x="112" y="108"/>
                  </a:lnTo>
                  <a:lnTo>
                    <a:pt x="115" y="109"/>
                  </a:lnTo>
                  <a:lnTo>
                    <a:pt x="118" y="109"/>
                  </a:lnTo>
                  <a:lnTo>
                    <a:pt x="121" y="107"/>
                  </a:lnTo>
                  <a:lnTo>
                    <a:pt x="124" y="104"/>
                  </a:lnTo>
                  <a:lnTo>
                    <a:pt x="128" y="99"/>
                  </a:lnTo>
                  <a:lnTo>
                    <a:pt x="133" y="104"/>
                  </a:lnTo>
                  <a:lnTo>
                    <a:pt x="126" y="110"/>
                  </a:lnTo>
                  <a:lnTo>
                    <a:pt x="121" y="115"/>
                  </a:lnTo>
                  <a:lnTo>
                    <a:pt x="115" y="117"/>
                  </a:lnTo>
                  <a:lnTo>
                    <a:pt x="109" y="118"/>
                  </a:lnTo>
                  <a:lnTo>
                    <a:pt x="105" y="117"/>
                  </a:lnTo>
                  <a:lnTo>
                    <a:pt x="101" y="115"/>
                  </a:lnTo>
                  <a:lnTo>
                    <a:pt x="99" y="111"/>
                  </a:lnTo>
                  <a:lnTo>
                    <a:pt x="98" y="106"/>
                  </a:lnTo>
                  <a:lnTo>
                    <a:pt x="100" y="96"/>
                  </a:lnTo>
                  <a:lnTo>
                    <a:pt x="99" y="96"/>
                  </a:lnTo>
                  <a:lnTo>
                    <a:pt x="92" y="106"/>
                  </a:lnTo>
                  <a:lnTo>
                    <a:pt x="84" y="113"/>
                  </a:lnTo>
                  <a:lnTo>
                    <a:pt x="77" y="117"/>
                  </a:lnTo>
                  <a:lnTo>
                    <a:pt x="69" y="118"/>
                  </a:lnTo>
                  <a:lnTo>
                    <a:pt x="61" y="116"/>
                  </a:lnTo>
                  <a:lnTo>
                    <a:pt x="56" y="111"/>
                  </a:lnTo>
                  <a:lnTo>
                    <a:pt x="52" y="103"/>
                  </a:lnTo>
                  <a:lnTo>
                    <a:pt x="51" y="92"/>
                  </a:lnTo>
                  <a:lnTo>
                    <a:pt x="52" y="79"/>
                  </a:lnTo>
                  <a:lnTo>
                    <a:pt x="56" y="66"/>
                  </a:lnTo>
                  <a:lnTo>
                    <a:pt x="63" y="54"/>
                  </a:lnTo>
                  <a:lnTo>
                    <a:pt x="71" y="45"/>
                  </a:lnTo>
                  <a:lnTo>
                    <a:pt x="81" y="40"/>
                  </a:lnTo>
                  <a:lnTo>
                    <a:pt x="93" y="38"/>
                  </a:lnTo>
                  <a:lnTo>
                    <a:pt x="103" y="39"/>
                  </a:lnTo>
                  <a:lnTo>
                    <a:pt x="112" y="43"/>
                  </a:lnTo>
                  <a:close/>
                  <a:moveTo>
                    <a:pt x="105" y="67"/>
                  </a:moveTo>
                  <a:lnTo>
                    <a:pt x="106" y="61"/>
                  </a:lnTo>
                  <a:lnTo>
                    <a:pt x="106" y="56"/>
                  </a:lnTo>
                  <a:lnTo>
                    <a:pt x="105" y="51"/>
                  </a:lnTo>
                  <a:lnTo>
                    <a:pt x="103" y="47"/>
                  </a:lnTo>
                  <a:lnTo>
                    <a:pt x="100" y="45"/>
                  </a:lnTo>
                  <a:lnTo>
                    <a:pt x="94" y="44"/>
                  </a:lnTo>
                  <a:lnTo>
                    <a:pt x="86" y="46"/>
                  </a:lnTo>
                  <a:lnTo>
                    <a:pt x="79" y="51"/>
                  </a:lnTo>
                  <a:lnTo>
                    <a:pt x="73" y="59"/>
                  </a:lnTo>
                  <a:lnTo>
                    <a:pt x="69" y="69"/>
                  </a:lnTo>
                  <a:lnTo>
                    <a:pt x="66" y="80"/>
                  </a:lnTo>
                  <a:lnTo>
                    <a:pt x="65" y="91"/>
                  </a:lnTo>
                  <a:lnTo>
                    <a:pt x="66" y="99"/>
                  </a:lnTo>
                  <a:lnTo>
                    <a:pt x="67" y="104"/>
                  </a:lnTo>
                  <a:lnTo>
                    <a:pt x="70" y="107"/>
                  </a:lnTo>
                  <a:lnTo>
                    <a:pt x="75" y="108"/>
                  </a:lnTo>
                  <a:lnTo>
                    <a:pt x="80" y="107"/>
                  </a:lnTo>
                  <a:lnTo>
                    <a:pt x="86" y="103"/>
                  </a:lnTo>
                  <a:lnTo>
                    <a:pt x="91" y="98"/>
                  </a:lnTo>
                  <a:lnTo>
                    <a:pt x="96" y="90"/>
                  </a:lnTo>
                  <a:lnTo>
                    <a:pt x="101" y="81"/>
                  </a:lnTo>
                  <a:lnTo>
                    <a:pt x="104" y="71"/>
                  </a:lnTo>
                  <a:lnTo>
                    <a:pt x="105" y="67"/>
                  </a:lnTo>
                  <a:close/>
                  <a:moveTo>
                    <a:pt x="192" y="101"/>
                  </a:moveTo>
                  <a:lnTo>
                    <a:pt x="185" y="109"/>
                  </a:lnTo>
                  <a:lnTo>
                    <a:pt x="178" y="114"/>
                  </a:lnTo>
                  <a:lnTo>
                    <a:pt x="171" y="117"/>
                  </a:lnTo>
                  <a:lnTo>
                    <a:pt x="164" y="118"/>
                  </a:lnTo>
                  <a:lnTo>
                    <a:pt x="157" y="117"/>
                  </a:lnTo>
                  <a:lnTo>
                    <a:pt x="151" y="114"/>
                  </a:lnTo>
                  <a:lnTo>
                    <a:pt x="148" y="108"/>
                  </a:lnTo>
                  <a:lnTo>
                    <a:pt x="147" y="101"/>
                  </a:lnTo>
                  <a:lnTo>
                    <a:pt x="149" y="89"/>
                  </a:lnTo>
                  <a:lnTo>
                    <a:pt x="158" y="47"/>
                  </a:lnTo>
                  <a:lnTo>
                    <a:pt x="145" y="47"/>
                  </a:lnTo>
                  <a:lnTo>
                    <a:pt x="146" y="42"/>
                  </a:lnTo>
                  <a:lnTo>
                    <a:pt x="150" y="42"/>
                  </a:lnTo>
                  <a:lnTo>
                    <a:pt x="153" y="41"/>
                  </a:lnTo>
                  <a:lnTo>
                    <a:pt x="157" y="40"/>
                  </a:lnTo>
                  <a:lnTo>
                    <a:pt x="160" y="36"/>
                  </a:lnTo>
                  <a:lnTo>
                    <a:pt x="163" y="31"/>
                  </a:lnTo>
                  <a:lnTo>
                    <a:pt x="165" y="26"/>
                  </a:lnTo>
                  <a:lnTo>
                    <a:pt x="167" y="19"/>
                  </a:lnTo>
                  <a:lnTo>
                    <a:pt x="178" y="19"/>
                  </a:lnTo>
                  <a:lnTo>
                    <a:pt x="174" y="39"/>
                  </a:lnTo>
                  <a:lnTo>
                    <a:pt x="198" y="39"/>
                  </a:lnTo>
                  <a:lnTo>
                    <a:pt x="197" y="47"/>
                  </a:lnTo>
                  <a:lnTo>
                    <a:pt x="172" y="47"/>
                  </a:lnTo>
                  <a:lnTo>
                    <a:pt x="165" y="78"/>
                  </a:lnTo>
                  <a:lnTo>
                    <a:pt x="163" y="86"/>
                  </a:lnTo>
                  <a:lnTo>
                    <a:pt x="162" y="92"/>
                  </a:lnTo>
                  <a:lnTo>
                    <a:pt x="161" y="98"/>
                  </a:lnTo>
                  <a:lnTo>
                    <a:pt x="162" y="102"/>
                  </a:lnTo>
                  <a:lnTo>
                    <a:pt x="163" y="106"/>
                  </a:lnTo>
                  <a:lnTo>
                    <a:pt x="166" y="107"/>
                  </a:lnTo>
                  <a:lnTo>
                    <a:pt x="170" y="108"/>
                  </a:lnTo>
                  <a:lnTo>
                    <a:pt x="173" y="107"/>
                  </a:lnTo>
                  <a:lnTo>
                    <a:pt x="177" y="105"/>
                  </a:lnTo>
                  <a:lnTo>
                    <a:pt x="182" y="102"/>
                  </a:lnTo>
                  <a:lnTo>
                    <a:pt x="187" y="96"/>
                  </a:lnTo>
                  <a:lnTo>
                    <a:pt x="192" y="101"/>
                  </a:lnTo>
                  <a:close/>
                  <a:moveTo>
                    <a:pt x="269" y="100"/>
                  </a:moveTo>
                  <a:lnTo>
                    <a:pt x="261" y="108"/>
                  </a:lnTo>
                  <a:lnTo>
                    <a:pt x="253" y="114"/>
                  </a:lnTo>
                  <a:lnTo>
                    <a:pt x="244" y="117"/>
                  </a:lnTo>
                  <a:lnTo>
                    <a:pt x="234" y="118"/>
                  </a:lnTo>
                  <a:lnTo>
                    <a:pt x="224" y="116"/>
                  </a:lnTo>
                  <a:lnTo>
                    <a:pt x="216" y="111"/>
                  </a:lnTo>
                  <a:lnTo>
                    <a:pt x="211" y="102"/>
                  </a:lnTo>
                  <a:lnTo>
                    <a:pt x="210" y="91"/>
                  </a:lnTo>
                  <a:lnTo>
                    <a:pt x="210" y="82"/>
                  </a:lnTo>
                  <a:lnTo>
                    <a:pt x="213" y="72"/>
                  </a:lnTo>
                  <a:lnTo>
                    <a:pt x="217" y="63"/>
                  </a:lnTo>
                  <a:lnTo>
                    <a:pt x="222" y="55"/>
                  </a:lnTo>
                  <a:lnTo>
                    <a:pt x="229" y="48"/>
                  </a:lnTo>
                  <a:lnTo>
                    <a:pt x="237" y="42"/>
                  </a:lnTo>
                  <a:lnTo>
                    <a:pt x="247" y="39"/>
                  </a:lnTo>
                  <a:lnTo>
                    <a:pt x="256" y="38"/>
                  </a:lnTo>
                  <a:lnTo>
                    <a:pt x="265" y="39"/>
                  </a:lnTo>
                  <a:lnTo>
                    <a:pt x="271" y="42"/>
                  </a:lnTo>
                  <a:lnTo>
                    <a:pt x="275" y="47"/>
                  </a:lnTo>
                  <a:lnTo>
                    <a:pt x="276" y="54"/>
                  </a:lnTo>
                  <a:lnTo>
                    <a:pt x="275" y="61"/>
                  </a:lnTo>
                  <a:lnTo>
                    <a:pt x="273" y="67"/>
                  </a:lnTo>
                  <a:lnTo>
                    <a:pt x="269" y="71"/>
                  </a:lnTo>
                  <a:lnTo>
                    <a:pt x="263" y="75"/>
                  </a:lnTo>
                  <a:lnTo>
                    <a:pt x="256" y="78"/>
                  </a:lnTo>
                  <a:lnTo>
                    <a:pt x="247" y="80"/>
                  </a:lnTo>
                  <a:lnTo>
                    <a:pt x="237" y="82"/>
                  </a:lnTo>
                  <a:lnTo>
                    <a:pt x="224" y="82"/>
                  </a:lnTo>
                  <a:lnTo>
                    <a:pt x="224" y="92"/>
                  </a:lnTo>
                  <a:lnTo>
                    <a:pt x="224" y="100"/>
                  </a:lnTo>
                  <a:lnTo>
                    <a:pt x="227" y="104"/>
                  </a:lnTo>
                  <a:lnTo>
                    <a:pt x="231" y="107"/>
                  </a:lnTo>
                  <a:lnTo>
                    <a:pt x="238" y="108"/>
                  </a:lnTo>
                  <a:lnTo>
                    <a:pt x="245" y="107"/>
                  </a:lnTo>
                  <a:lnTo>
                    <a:pt x="251" y="105"/>
                  </a:lnTo>
                  <a:lnTo>
                    <a:pt x="258" y="101"/>
                  </a:lnTo>
                  <a:lnTo>
                    <a:pt x="264" y="95"/>
                  </a:lnTo>
                  <a:lnTo>
                    <a:pt x="269" y="100"/>
                  </a:lnTo>
                  <a:close/>
                  <a:moveTo>
                    <a:pt x="226" y="75"/>
                  </a:moveTo>
                  <a:lnTo>
                    <a:pt x="237" y="75"/>
                  </a:lnTo>
                  <a:lnTo>
                    <a:pt x="246" y="73"/>
                  </a:lnTo>
                  <a:lnTo>
                    <a:pt x="253" y="70"/>
                  </a:lnTo>
                  <a:lnTo>
                    <a:pt x="258" y="67"/>
                  </a:lnTo>
                  <a:lnTo>
                    <a:pt x="262" y="61"/>
                  </a:lnTo>
                  <a:lnTo>
                    <a:pt x="263" y="55"/>
                  </a:lnTo>
                  <a:lnTo>
                    <a:pt x="262" y="50"/>
                  </a:lnTo>
                  <a:lnTo>
                    <a:pt x="260" y="47"/>
                  </a:lnTo>
                  <a:lnTo>
                    <a:pt x="257" y="45"/>
                  </a:lnTo>
                  <a:lnTo>
                    <a:pt x="253" y="44"/>
                  </a:lnTo>
                  <a:lnTo>
                    <a:pt x="249" y="45"/>
                  </a:lnTo>
                  <a:lnTo>
                    <a:pt x="245" y="46"/>
                  </a:lnTo>
                  <a:lnTo>
                    <a:pt x="241" y="49"/>
                  </a:lnTo>
                  <a:lnTo>
                    <a:pt x="238" y="52"/>
                  </a:lnTo>
                  <a:lnTo>
                    <a:pt x="231" y="62"/>
                  </a:lnTo>
                  <a:lnTo>
                    <a:pt x="226" y="75"/>
                  </a:lnTo>
                  <a:close/>
                  <a:moveTo>
                    <a:pt x="341" y="96"/>
                  </a:moveTo>
                  <a:lnTo>
                    <a:pt x="334" y="106"/>
                  </a:lnTo>
                  <a:lnTo>
                    <a:pt x="326" y="113"/>
                  </a:lnTo>
                  <a:lnTo>
                    <a:pt x="319" y="117"/>
                  </a:lnTo>
                  <a:lnTo>
                    <a:pt x="311" y="118"/>
                  </a:lnTo>
                  <a:lnTo>
                    <a:pt x="303" y="116"/>
                  </a:lnTo>
                  <a:lnTo>
                    <a:pt x="298" y="111"/>
                  </a:lnTo>
                  <a:lnTo>
                    <a:pt x="294" y="103"/>
                  </a:lnTo>
                  <a:lnTo>
                    <a:pt x="293" y="92"/>
                  </a:lnTo>
                  <a:lnTo>
                    <a:pt x="294" y="79"/>
                  </a:lnTo>
                  <a:lnTo>
                    <a:pt x="298" y="66"/>
                  </a:lnTo>
                  <a:lnTo>
                    <a:pt x="305" y="54"/>
                  </a:lnTo>
                  <a:lnTo>
                    <a:pt x="313" y="45"/>
                  </a:lnTo>
                  <a:lnTo>
                    <a:pt x="323" y="40"/>
                  </a:lnTo>
                  <a:lnTo>
                    <a:pt x="335" y="38"/>
                  </a:lnTo>
                  <a:lnTo>
                    <a:pt x="344" y="39"/>
                  </a:lnTo>
                  <a:lnTo>
                    <a:pt x="352" y="42"/>
                  </a:lnTo>
                  <a:lnTo>
                    <a:pt x="357" y="23"/>
                  </a:lnTo>
                  <a:lnTo>
                    <a:pt x="358" y="17"/>
                  </a:lnTo>
                  <a:lnTo>
                    <a:pt x="358" y="11"/>
                  </a:lnTo>
                  <a:lnTo>
                    <a:pt x="357" y="8"/>
                  </a:lnTo>
                  <a:lnTo>
                    <a:pt x="355" y="6"/>
                  </a:lnTo>
                  <a:lnTo>
                    <a:pt x="353" y="5"/>
                  </a:lnTo>
                  <a:lnTo>
                    <a:pt x="349" y="5"/>
                  </a:lnTo>
                  <a:lnTo>
                    <a:pt x="350" y="1"/>
                  </a:lnTo>
                  <a:lnTo>
                    <a:pt x="370" y="0"/>
                  </a:lnTo>
                  <a:lnTo>
                    <a:pt x="375" y="0"/>
                  </a:lnTo>
                  <a:lnTo>
                    <a:pt x="355" y="91"/>
                  </a:lnTo>
                  <a:lnTo>
                    <a:pt x="353" y="98"/>
                  </a:lnTo>
                  <a:lnTo>
                    <a:pt x="353" y="103"/>
                  </a:lnTo>
                  <a:lnTo>
                    <a:pt x="353" y="106"/>
                  </a:lnTo>
                  <a:lnTo>
                    <a:pt x="354" y="108"/>
                  </a:lnTo>
                  <a:lnTo>
                    <a:pt x="357" y="109"/>
                  </a:lnTo>
                  <a:lnTo>
                    <a:pt x="360" y="109"/>
                  </a:lnTo>
                  <a:lnTo>
                    <a:pt x="363" y="107"/>
                  </a:lnTo>
                  <a:lnTo>
                    <a:pt x="366" y="104"/>
                  </a:lnTo>
                  <a:lnTo>
                    <a:pt x="370" y="99"/>
                  </a:lnTo>
                  <a:lnTo>
                    <a:pt x="375" y="104"/>
                  </a:lnTo>
                  <a:lnTo>
                    <a:pt x="368" y="110"/>
                  </a:lnTo>
                  <a:lnTo>
                    <a:pt x="362" y="115"/>
                  </a:lnTo>
                  <a:lnTo>
                    <a:pt x="357" y="117"/>
                  </a:lnTo>
                  <a:lnTo>
                    <a:pt x="351" y="118"/>
                  </a:lnTo>
                  <a:lnTo>
                    <a:pt x="347" y="117"/>
                  </a:lnTo>
                  <a:lnTo>
                    <a:pt x="343" y="115"/>
                  </a:lnTo>
                  <a:lnTo>
                    <a:pt x="341" y="111"/>
                  </a:lnTo>
                  <a:lnTo>
                    <a:pt x="340" y="106"/>
                  </a:lnTo>
                  <a:lnTo>
                    <a:pt x="342" y="96"/>
                  </a:lnTo>
                  <a:lnTo>
                    <a:pt x="341" y="96"/>
                  </a:lnTo>
                  <a:close/>
                  <a:moveTo>
                    <a:pt x="347" y="67"/>
                  </a:moveTo>
                  <a:lnTo>
                    <a:pt x="348" y="56"/>
                  </a:lnTo>
                  <a:lnTo>
                    <a:pt x="347" y="51"/>
                  </a:lnTo>
                  <a:lnTo>
                    <a:pt x="345" y="47"/>
                  </a:lnTo>
                  <a:lnTo>
                    <a:pt x="342" y="45"/>
                  </a:lnTo>
                  <a:lnTo>
                    <a:pt x="336" y="44"/>
                  </a:lnTo>
                  <a:lnTo>
                    <a:pt x="328" y="46"/>
                  </a:lnTo>
                  <a:lnTo>
                    <a:pt x="321" y="51"/>
                  </a:lnTo>
                  <a:lnTo>
                    <a:pt x="315" y="59"/>
                  </a:lnTo>
                  <a:lnTo>
                    <a:pt x="311" y="69"/>
                  </a:lnTo>
                  <a:lnTo>
                    <a:pt x="308" y="80"/>
                  </a:lnTo>
                  <a:lnTo>
                    <a:pt x="307" y="91"/>
                  </a:lnTo>
                  <a:lnTo>
                    <a:pt x="308" y="99"/>
                  </a:lnTo>
                  <a:lnTo>
                    <a:pt x="309" y="104"/>
                  </a:lnTo>
                  <a:lnTo>
                    <a:pt x="312" y="107"/>
                  </a:lnTo>
                  <a:lnTo>
                    <a:pt x="317" y="108"/>
                  </a:lnTo>
                  <a:lnTo>
                    <a:pt x="322" y="107"/>
                  </a:lnTo>
                  <a:lnTo>
                    <a:pt x="328" y="103"/>
                  </a:lnTo>
                  <a:lnTo>
                    <a:pt x="333" y="98"/>
                  </a:lnTo>
                  <a:lnTo>
                    <a:pt x="338" y="91"/>
                  </a:lnTo>
                  <a:lnTo>
                    <a:pt x="342" y="82"/>
                  </a:lnTo>
                  <a:lnTo>
                    <a:pt x="344" y="77"/>
                  </a:lnTo>
                  <a:lnTo>
                    <a:pt x="346" y="71"/>
                  </a:lnTo>
                  <a:lnTo>
                    <a:pt x="347" y="67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74" name="Freeform 19"/>
            <p:cNvSpPr>
              <a:spLocks noEditPoints="1"/>
            </p:cNvSpPr>
            <p:nvPr/>
          </p:nvSpPr>
          <p:spPr bwMode="auto">
            <a:xfrm>
              <a:off x="4765675" y="4865688"/>
              <a:ext cx="207963" cy="150813"/>
            </a:xfrm>
            <a:custGeom>
              <a:avLst/>
              <a:gdLst>
                <a:gd name="T0" fmla="*/ 2147483647 w 136"/>
                <a:gd name="T1" fmla="*/ 2147483647 h 99"/>
                <a:gd name="T2" fmla="*/ 2147483647 w 136"/>
                <a:gd name="T3" fmla="*/ 2147483647 h 99"/>
                <a:gd name="T4" fmla="*/ 2147483647 w 136"/>
                <a:gd name="T5" fmla="*/ 2147483647 h 99"/>
                <a:gd name="T6" fmla="*/ 2147483647 w 136"/>
                <a:gd name="T7" fmla="*/ 2147483647 h 99"/>
                <a:gd name="T8" fmla="*/ 2147483647 w 136"/>
                <a:gd name="T9" fmla="*/ 2147483647 h 99"/>
                <a:gd name="T10" fmla="*/ 0 w 136"/>
                <a:gd name="T11" fmla="*/ 2147483647 h 99"/>
                <a:gd name="T12" fmla="*/ 2147483647 w 136"/>
                <a:gd name="T13" fmla="*/ 2147483647 h 99"/>
                <a:gd name="T14" fmla="*/ 2147483647 w 136"/>
                <a:gd name="T15" fmla="*/ 2147483647 h 99"/>
                <a:gd name="T16" fmla="*/ 2147483647 w 136"/>
                <a:gd name="T17" fmla="*/ 2147483647 h 99"/>
                <a:gd name="T18" fmla="*/ 2147483647 w 136"/>
                <a:gd name="T19" fmla="*/ 0 h 99"/>
                <a:gd name="T20" fmla="*/ 2147483647 w 136"/>
                <a:gd name="T21" fmla="*/ 2147483647 h 99"/>
                <a:gd name="T22" fmla="*/ 2147483647 w 136"/>
                <a:gd name="T23" fmla="*/ 2147483647 h 99"/>
                <a:gd name="T24" fmla="*/ 2147483647 w 136"/>
                <a:gd name="T25" fmla="*/ 2147483647 h 99"/>
                <a:gd name="T26" fmla="*/ 2147483647 w 136"/>
                <a:gd name="T27" fmla="*/ 2147483647 h 99"/>
                <a:gd name="T28" fmla="*/ 2147483647 w 136"/>
                <a:gd name="T29" fmla="*/ 2147483647 h 99"/>
                <a:gd name="T30" fmla="*/ 2147483647 w 136"/>
                <a:gd name="T31" fmla="*/ 2147483647 h 99"/>
                <a:gd name="T32" fmla="*/ 2147483647 w 136"/>
                <a:gd name="T33" fmla="*/ 2147483647 h 99"/>
                <a:gd name="T34" fmla="*/ 2147483647 w 136"/>
                <a:gd name="T35" fmla="*/ 2147483647 h 99"/>
                <a:gd name="T36" fmla="*/ 2147483647 w 136"/>
                <a:gd name="T37" fmla="*/ 2147483647 h 99"/>
                <a:gd name="T38" fmla="*/ 2147483647 w 136"/>
                <a:gd name="T39" fmla="*/ 2147483647 h 99"/>
                <a:gd name="T40" fmla="*/ 2147483647 w 136"/>
                <a:gd name="T41" fmla="*/ 2147483647 h 99"/>
                <a:gd name="T42" fmla="*/ 2147483647 w 136"/>
                <a:gd name="T43" fmla="*/ 2147483647 h 99"/>
                <a:gd name="T44" fmla="*/ 2147483647 w 136"/>
                <a:gd name="T45" fmla="*/ 2147483647 h 99"/>
                <a:gd name="T46" fmla="*/ 2147483647 w 136"/>
                <a:gd name="T47" fmla="*/ 2147483647 h 99"/>
                <a:gd name="T48" fmla="*/ 2147483647 w 136"/>
                <a:gd name="T49" fmla="*/ 2147483647 h 99"/>
                <a:gd name="T50" fmla="*/ 2147483647 w 136"/>
                <a:gd name="T51" fmla="*/ 2147483647 h 99"/>
                <a:gd name="T52" fmla="*/ 2147483647 w 136"/>
                <a:gd name="T53" fmla="*/ 2147483647 h 99"/>
                <a:gd name="T54" fmla="*/ 2147483647 w 136"/>
                <a:gd name="T55" fmla="*/ 2147483647 h 99"/>
                <a:gd name="T56" fmla="*/ 2147483647 w 136"/>
                <a:gd name="T57" fmla="*/ 2147483647 h 99"/>
                <a:gd name="T58" fmla="*/ 2147483647 w 136"/>
                <a:gd name="T59" fmla="*/ 2147483647 h 99"/>
                <a:gd name="T60" fmla="*/ 2147483647 w 136"/>
                <a:gd name="T61" fmla="*/ 2147483647 h 99"/>
                <a:gd name="T62" fmla="*/ 2147483647 w 136"/>
                <a:gd name="T63" fmla="*/ 2147483647 h 99"/>
                <a:gd name="T64" fmla="*/ 2147483647 w 136"/>
                <a:gd name="T65" fmla="*/ 2147483647 h 99"/>
                <a:gd name="T66" fmla="*/ 2147483647 w 136"/>
                <a:gd name="T67" fmla="*/ 2147483647 h 99"/>
                <a:gd name="T68" fmla="*/ 2147483647 w 136"/>
                <a:gd name="T69" fmla="*/ 2147483647 h 99"/>
                <a:gd name="T70" fmla="*/ 2147483647 w 136"/>
                <a:gd name="T71" fmla="*/ 2147483647 h 99"/>
                <a:gd name="T72" fmla="*/ 2147483647 w 136"/>
                <a:gd name="T73" fmla="*/ 2147483647 h 99"/>
                <a:gd name="T74" fmla="*/ 2147483647 w 136"/>
                <a:gd name="T75" fmla="*/ 2147483647 h 99"/>
                <a:gd name="T76" fmla="*/ 2147483647 w 136"/>
                <a:gd name="T77" fmla="*/ 2147483647 h 99"/>
                <a:gd name="T78" fmla="*/ 2147483647 w 136"/>
                <a:gd name="T79" fmla="*/ 2147483647 h 99"/>
                <a:gd name="T80" fmla="*/ 2147483647 w 136"/>
                <a:gd name="T81" fmla="*/ 2147483647 h 99"/>
                <a:gd name="T82" fmla="*/ 2147483647 w 136"/>
                <a:gd name="T83" fmla="*/ 2147483647 h 99"/>
                <a:gd name="T84" fmla="*/ 2147483647 w 136"/>
                <a:gd name="T85" fmla="*/ 2147483647 h 99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36"/>
                <a:gd name="T130" fmla="*/ 0 h 99"/>
                <a:gd name="T131" fmla="*/ 136 w 136"/>
                <a:gd name="T132" fmla="*/ 99 h 99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36" h="99">
                  <a:moveTo>
                    <a:pt x="47" y="82"/>
                  </a:moveTo>
                  <a:lnTo>
                    <a:pt x="40" y="90"/>
                  </a:lnTo>
                  <a:lnTo>
                    <a:pt x="33" y="95"/>
                  </a:lnTo>
                  <a:lnTo>
                    <a:pt x="26" y="98"/>
                  </a:lnTo>
                  <a:lnTo>
                    <a:pt x="19" y="99"/>
                  </a:lnTo>
                  <a:lnTo>
                    <a:pt x="12" y="98"/>
                  </a:lnTo>
                  <a:lnTo>
                    <a:pt x="6" y="95"/>
                  </a:lnTo>
                  <a:lnTo>
                    <a:pt x="3" y="89"/>
                  </a:lnTo>
                  <a:lnTo>
                    <a:pt x="2" y="82"/>
                  </a:lnTo>
                  <a:lnTo>
                    <a:pt x="4" y="70"/>
                  </a:lnTo>
                  <a:lnTo>
                    <a:pt x="13" y="28"/>
                  </a:lnTo>
                  <a:lnTo>
                    <a:pt x="0" y="28"/>
                  </a:lnTo>
                  <a:lnTo>
                    <a:pt x="1" y="23"/>
                  </a:lnTo>
                  <a:lnTo>
                    <a:pt x="5" y="23"/>
                  </a:lnTo>
                  <a:lnTo>
                    <a:pt x="8" y="22"/>
                  </a:lnTo>
                  <a:lnTo>
                    <a:pt x="12" y="21"/>
                  </a:lnTo>
                  <a:lnTo>
                    <a:pt x="15" y="17"/>
                  </a:lnTo>
                  <a:lnTo>
                    <a:pt x="18" y="12"/>
                  </a:lnTo>
                  <a:lnTo>
                    <a:pt x="20" y="7"/>
                  </a:lnTo>
                  <a:lnTo>
                    <a:pt x="22" y="0"/>
                  </a:lnTo>
                  <a:lnTo>
                    <a:pt x="33" y="0"/>
                  </a:lnTo>
                  <a:lnTo>
                    <a:pt x="29" y="20"/>
                  </a:lnTo>
                  <a:lnTo>
                    <a:pt x="53" y="20"/>
                  </a:lnTo>
                  <a:lnTo>
                    <a:pt x="52" y="28"/>
                  </a:lnTo>
                  <a:lnTo>
                    <a:pt x="27" y="28"/>
                  </a:lnTo>
                  <a:lnTo>
                    <a:pt x="20" y="59"/>
                  </a:lnTo>
                  <a:lnTo>
                    <a:pt x="18" y="67"/>
                  </a:lnTo>
                  <a:lnTo>
                    <a:pt x="17" y="73"/>
                  </a:lnTo>
                  <a:lnTo>
                    <a:pt x="16" y="79"/>
                  </a:lnTo>
                  <a:lnTo>
                    <a:pt x="17" y="83"/>
                  </a:lnTo>
                  <a:lnTo>
                    <a:pt x="18" y="87"/>
                  </a:lnTo>
                  <a:lnTo>
                    <a:pt x="21" y="88"/>
                  </a:lnTo>
                  <a:lnTo>
                    <a:pt x="25" y="89"/>
                  </a:lnTo>
                  <a:lnTo>
                    <a:pt x="28" y="88"/>
                  </a:lnTo>
                  <a:lnTo>
                    <a:pt x="32" y="86"/>
                  </a:lnTo>
                  <a:lnTo>
                    <a:pt x="37" y="83"/>
                  </a:lnTo>
                  <a:lnTo>
                    <a:pt x="42" y="77"/>
                  </a:lnTo>
                  <a:lnTo>
                    <a:pt x="47" y="82"/>
                  </a:lnTo>
                  <a:close/>
                  <a:moveTo>
                    <a:pt x="92" y="99"/>
                  </a:moveTo>
                  <a:lnTo>
                    <a:pt x="80" y="97"/>
                  </a:lnTo>
                  <a:lnTo>
                    <a:pt x="72" y="92"/>
                  </a:lnTo>
                  <a:lnTo>
                    <a:pt x="67" y="84"/>
                  </a:lnTo>
                  <a:lnTo>
                    <a:pt x="65" y="72"/>
                  </a:lnTo>
                  <a:lnTo>
                    <a:pt x="65" y="65"/>
                  </a:lnTo>
                  <a:lnTo>
                    <a:pt x="67" y="57"/>
                  </a:lnTo>
                  <a:lnTo>
                    <a:pt x="70" y="46"/>
                  </a:lnTo>
                  <a:lnTo>
                    <a:pt x="75" y="37"/>
                  </a:lnTo>
                  <a:lnTo>
                    <a:pt x="82" y="29"/>
                  </a:lnTo>
                  <a:lnTo>
                    <a:pt x="90" y="24"/>
                  </a:lnTo>
                  <a:lnTo>
                    <a:pt x="99" y="20"/>
                  </a:lnTo>
                  <a:lnTo>
                    <a:pt x="109" y="19"/>
                  </a:lnTo>
                  <a:lnTo>
                    <a:pt x="121" y="21"/>
                  </a:lnTo>
                  <a:lnTo>
                    <a:pt x="129" y="26"/>
                  </a:lnTo>
                  <a:lnTo>
                    <a:pt x="134" y="35"/>
                  </a:lnTo>
                  <a:lnTo>
                    <a:pt x="136" y="46"/>
                  </a:lnTo>
                  <a:lnTo>
                    <a:pt x="135" y="56"/>
                  </a:lnTo>
                  <a:lnTo>
                    <a:pt x="133" y="67"/>
                  </a:lnTo>
                  <a:lnTo>
                    <a:pt x="129" y="76"/>
                  </a:lnTo>
                  <a:lnTo>
                    <a:pt x="124" y="84"/>
                  </a:lnTo>
                  <a:lnTo>
                    <a:pt x="117" y="91"/>
                  </a:lnTo>
                  <a:lnTo>
                    <a:pt x="110" y="95"/>
                  </a:lnTo>
                  <a:lnTo>
                    <a:pt x="101" y="98"/>
                  </a:lnTo>
                  <a:lnTo>
                    <a:pt x="92" y="99"/>
                  </a:lnTo>
                  <a:close/>
                  <a:moveTo>
                    <a:pt x="79" y="75"/>
                  </a:moveTo>
                  <a:lnTo>
                    <a:pt x="80" y="83"/>
                  </a:lnTo>
                  <a:lnTo>
                    <a:pt x="83" y="89"/>
                  </a:lnTo>
                  <a:lnTo>
                    <a:pt x="88" y="92"/>
                  </a:lnTo>
                  <a:lnTo>
                    <a:pt x="94" y="93"/>
                  </a:lnTo>
                  <a:lnTo>
                    <a:pt x="102" y="91"/>
                  </a:lnTo>
                  <a:lnTo>
                    <a:pt x="108" y="86"/>
                  </a:lnTo>
                  <a:lnTo>
                    <a:pt x="114" y="77"/>
                  </a:lnTo>
                  <a:lnTo>
                    <a:pt x="118" y="66"/>
                  </a:lnTo>
                  <a:lnTo>
                    <a:pt x="121" y="54"/>
                  </a:lnTo>
                  <a:lnTo>
                    <a:pt x="122" y="43"/>
                  </a:lnTo>
                  <a:lnTo>
                    <a:pt x="121" y="35"/>
                  </a:lnTo>
                  <a:lnTo>
                    <a:pt x="118" y="30"/>
                  </a:lnTo>
                  <a:lnTo>
                    <a:pt x="114" y="26"/>
                  </a:lnTo>
                  <a:lnTo>
                    <a:pt x="108" y="25"/>
                  </a:lnTo>
                  <a:lnTo>
                    <a:pt x="100" y="27"/>
                  </a:lnTo>
                  <a:lnTo>
                    <a:pt x="93" y="32"/>
                  </a:lnTo>
                  <a:lnTo>
                    <a:pt x="87" y="41"/>
                  </a:lnTo>
                  <a:lnTo>
                    <a:pt x="83" y="53"/>
                  </a:lnTo>
                  <a:lnTo>
                    <a:pt x="80" y="65"/>
                  </a:lnTo>
                  <a:lnTo>
                    <a:pt x="79" y="75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75" name="Freeform 20"/>
            <p:cNvSpPr>
              <a:spLocks/>
            </p:cNvSpPr>
            <p:nvPr/>
          </p:nvSpPr>
          <p:spPr bwMode="auto">
            <a:xfrm>
              <a:off x="5060950" y="4895850"/>
              <a:ext cx="100013" cy="120650"/>
            </a:xfrm>
            <a:custGeom>
              <a:avLst/>
              <a:gdLst>
                <a:gd name="T0" fmla="*/ 2147483647 w 65"/>
                <a:gd name="T1" fmla="*/ 2147483647 h 80"/>
                <a:gd name="T2" fmla="*/ 2147483647 w 65"/>
                <a:gd name="T3" fmla="*/ 2147483647 h 80"/>
                <a:gd name="T4" fmla="*/ 2147483647 w 65"/>
                <a:gd name="T5" fmla="*/ 2147483647 h 80"/>
                <a:gd name="T6" fmla="*/ 2147483647 w 65"/>
                <a:gd name="T7" fmla="*/ 2147483647 h 80"/>
                <a:gd name="T8" fmla="*/ 2147483647 w 65"/>
                <a:gd name="T9" fmla="*/ 2147483647 h 80"/>
                <a:gd name="T10" fmla="*/ 2147483647 w 65"/>
                <a:gd name="T11" fmla="*/ 2147483647 h 80"/>
                <a:gd name="T12" fmla="*/ 2147483647 w 65"/>
                <a:gd name="T13" fmla="*/ 2147483647 h 80"/>
                <a:gd name="T14" fmla="*/ 2147483647 w 65"/>
                <a:gd name="T15" fmla="*/ 2147483647 h 80"/>
                <a:gd name="T16" fmla="*/ 2147483647 w 65"/>
                <a:gd name="T17" fmla="*/ 2147483647 h 80"/>
                <a:gd name="T18" fmla="*/ 2147483647 w 65"/>
                <a:gd name="T19" fmla="*/ 2147483647 h 80"/>
                <a:gd name="T20" fmla="*/ 2147483647 w 65"/>
                <a:gd name="T21" fmla="*/ 2147483647 h 80"/>
                <a:gd name="T22" fmla="*/ 2147483647 w 65"/>
                <a:gd name="T23" fmla="*/ 2147483647 h 80"/>
                <a:gd name="T24" fmla="*/ 2147483647 w 65"/>
                <a:gd name="T25" fmla="*/ 2147483647 h 80"/>
                <a:gd name="T26" fmla="*/ 2147483647 w 65"/>
                <a:gd name="T27" fmla="*/ 2147483647 h 80"/>
                <a:gd name="T28" fmla="*/ 2147483647 w 65"/>
                <a:gd name="T29" fmla="*/ 2147483647 h 80"/>
                <a:gd name="T30" fmla="*/ 2147483647 w 65"/>
                <a:gd name="T31" fmla="*/ 2147483647 h 80"/>
                <a:gd name="T32" fmla="*/ 2147483647 w 65"/>
                <a:gd name="T33" fmla="*/ 2147483647 h 80"/>
                <a:gd name="T34" fmla="*/ 2147483647 w 65"/>
                <a:gd name="T35" fmla="*/ 2147483647 h 80"/>
                <a:gd name="T36" fmla="*/ 2147483647 w 65"/>
                <a:gd name="T37" fmla="*/ 2147483647 h 80"/>
                <a:gd name="T38" fmla="*/ 2147483647 w 65"/>
                <a:gd name="T39" fmla="*/ 2147483647 h 80"/>
                <a:gd name="T40" fmla="*/ 2147483647 w 65"/>
                <a:gd name="T41" fmla="*/ 2147483647 h 80"/>
                <a:gd name="T42" fmla="*/ 2147483647 w 65"/>
                <a:gd name="T43" fmla="*/ 2147483647 h 80"/>
                <a:gd name="T44" fmla="*/ 2147483647 w 65"/>
                <a:gd name="T45" fmla="*/ 2147483647 h 80"/>
                <a:gd name="T46" fmla="*/ 2147483647 w 65"/>
                <a:gd name="T47" fmla="*/ 2147483647 h 80"/>
                <a:gd name="T48" fmla="*/ 2147483647 w 65"/>
                <a:gd name="T49" fmla="*/ 2147483647 h 80"/>
                <a:gd name="T50" fmla="*/ 2147483647 w 65"/>
                <a:gd name="T51" fmla="*/ 2147483647 h 80"/>
                <a:gd name="T52" fmla="*/ 2147483647 w 65"/>
                <a:gd name="T53" fmla="*/ 2147483647 h 80"/>
                <a:gd name="T54" fmla="*/ 0 w 65"/>
                <a:gd name="T55" fmla="*/ 2147483647 h 80"/>
                <a:gd name="T56" fmla="*/ 0 w 65"/>
                <a:gd name="T57" fmla="*/ 2147483647 h 80"/>
                <a:gd name="T58" fmla="*/ 2147483647 w 65"/>
                <a:gd name="T59" fmla="*/ 2147483647 h 80"/>
                <a:gd name="T60" fmla="*/ 2147483647 w 65"/>
                <a:gd name="T61" fmla="*/ 2147483647 h 80"/>
                <a:gd name="T62" fmla="*/ 2147483647 w 65"/>
                <a:gd name="T63" fmla="*/ 2147483647 h 80"/>
                <a:gd name="T64" fmla="*/ 2147483647 w 65"/>
                <a:gd name="T65" fmla="*/ 2147483647 h 80"/>
                <a:gd name="T66" fmla="*/ 2147483647 w 65"/>
                <a:gd name="T67" fmla="*/ 2147483647 h 80"/>
                <a:gd name="T68" fmla="*/ 2147483647 w 65"/>
                <a:gd name="T69" fmla="*/ 2147483647 h 80"/>
                <a:gd name="T70" fmla="*/ 2147483647 w 65"/>
                <a:gd name="T71" fmla="*/ 0 h 80"/>
                <a:gd name="T72" fmla="*/ 2147483647 w 65"/>
                <a:gd name="T73" fmla="*/ 2147483647 h 80"/>
                <a:gd name="T74" fmla="*/ 2147483647 w 65"/>
                <a:gd name="T75" fmla="*/ 2147483647 h 80"/>
                <a:gd name="T76" fmla="*/ 2147483647 w 65"/>
                <a:gd name="T77" fmla="*/ 2147483647 h 80"/>
                <a:gd name="T78" fmla="*/ 2147483647 w 65"/>
                <a:gd name="T79" fmla="*/ 2147483647 h 80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65"/>
                <a:gd name="T121" fmla="*/ 0 h 80"/>
                <a:gd name="T122" fmla="*/ 65 w 65"/>
                <a:gd name="T123" fmla="*/ 80 h 80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65" h="80">
                  <a:moveTo>
                    <a:pt x="52" y="20"/>
                  </a:moveTo>
                  <a:lnTo>
                    <a:pt x="52" y="15"/>
                  </a:lnTo>
                  <a:lnTo>
                    <a:pt x="51" y="11"/>
                  </a:lnTo>
                  <a:lnTo>
                    <a:pt x="49" y="7"/>
                  </a:lnTo>
                  <a:lnTo>
                    <a:pt x="43" y="6"/>
                  </a:lnTo>
                  <a:lnTo>
                    <a:pt x="35" y="8"/>
                  </a:lnTo>
                  <a:lnTo>
                    <a:pt x="28" y="13"/>
                  </a:lnTo>
                  <a:lnTo>
                    <a:pt x="22" y="20"/>
                  </a:lnTo>
                  <a:lnTo>
                    <a:pt x="18" y="31"/>
                  </a:lnTo>
                  <a:lnTo>
                    <a:pt x="15" y="43"/>
                  </a:lnTo>
                  <a:lnTo>
                    <a:pt x="14" y="54"/>
                  </a:lnTo>
                  <a:lnTo>
                    <a:pt x="14" y="61"/>
                  </a:lnTo>
                  <a:lnTo>
                    <a:pt x="17" y="66"/>
                  </a:lnTo>
                  <a:lnTo>
                    <a:pt x="21" y="69"/>
                  </a:lnTo>
                  <a:lnTo>
                    <a:pt x="27" y="70"/>
                  </a:lnTo>
                  <a:lnTo>
                    <a:pt x="33" y="69"/>
                  </a:lnTo>
                  <a:lnTo>
                    <a:pt x="39" y="67"/>
                  </a:lnTo>
                  <a:lnTo>
                    <a:pt x="45" y="64"/>
                  </a:lnTo>
                  <a:lnTo>
                    <a:pt x="51" y="58"/>
                  </a:lnTo>
                  <a:lnTo>
                    <a:pt x="56" y="63"/>
                  </a:lnTo>
                  <a:lnTo>
                    <a:pt x="48" y="71"/>
                  </a:lnTo>
                  <a:lnTo>
                    <a:pt x="40" y="76"/>
                  </a:lnTo>
                  <a:lnTo>
                    <a:pt x="32" y="79"/>
                  </a:lnTo>
                  <a:lnTo>
                    <a:pt x="24" y="80"/>
                  </a:lnTo>
                  <a:lnTo>
                    <a:pt x="13" y="78"/>
                  </a:lnTo>
                  <a:lnTo>
                    <a:pt x="6" y="73"/>
                  </a:lnTo>
                  <a:lnTo>
                    <a:pt x="1" y="65"/>
                  </a:lnTo>
                  <a:lnTo>
                    <a:pt x="0" y="53"/>
                  </a:lnTo>
                  <a:lnTo>
                    <a:pt x="0" y="44"/>
                  </a:lnTo>
                  <a:lnTo>
                    <a:pt x="3" y="34"/>
                  </a:lnTo>
                  <a:lnTo>
                    <a:pt x="7" y="24"/>
                  </a:lnTo>
                  <a:lnTo>
                    <a:pt x="12" y="16"/>
                  </a:lnTo>
                  <a:lnTo>
                    <a:pt x="19" y="9"/>
                  </a:lnTo>
                  <a:lnTo>
                    <a:pt x="27" y="4"/>
                  </a:lnTo>
                  <a:lnTo>
                    <a:pt x="36" y="1"/>
                  </a:lnTo>
                  <a:lnTo>
                    <a:pt x="45" y="0"/>
                  </a:lnTo>
                  <a:lnTo>
                    <a:pt x="55" y="1"/>
                  </a:lnTo>
                  <a:lnTo>
                    <a:pt x="65" y="2"/>
                  </a:lnTo>
                  <a:lnTo>
                    <a:pt x="61" y="20"/>
                  </a:lnTo>
                  <a:lnTo>
                    <a:pt x="52" y="2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76" name="Freeform 21"/>
            <p:cNvSpPr>
              <a:spLocks/>
            </p:cNvSpPr>
            <p:nvPr/>
          </p:nvSpPr>
          <p:spPr bwMode="auto">
            <a:xfrm>
              <a:off x="5176838" y="4837113"/>
              <a:ext cx="127000" cy="179388"/>
            </a:xfrm>
            <a:custGeom>
              <a:avLst/>
              <a:gdLst>
                <a:gd name="T0" fmla="*/ 2147483647 w 83"/>
                <a:gd name="T1" fmla="*/ 2147483647 h 118"/>
                <a:gd name="T2" fmla="*/ 2147483647 w 83"/>
                <a:gd name="T3" fmla="*/ 2147483647 h 118"/>
                <a:gd name="T4" fmla="*/ 2147483647 w 83"/>
                <a:gd name="T5" fmla="*/ 2147483647 h 118"/>
                <a:gd name="T6" fmla="*/ 2147483647 w 83"/>
                <a:gd name="T7" fmla="*/ 2147483647 h 118"/>
                <a:gd name="T8" fmla="*/ 2147483647 w 83"/>
                <a:gd name="T9" fmla="*/ 2147483647 h 118"/>
                <a:gd name="T10" fmla="*/ 2147483647 w 83"/>
                <a:gd name="T11" fmla="*/ 2147483647 h 118"/>
                <a:gd name="T12" fmla="*/ 2147483647 w 83"/>
                <a:gd name="T13" fmla="*/ 2147483647 h 118"/>
                <a:gd name="T14" fmla="*/ 2147483647 w 83"/>
                <a:gd name="T15" fmla="*/ 2147483647 h 118"/>
                <a:gd name="T16" fmla="*/ 2147483647 w 83"/>
                <a:gd name="T17" fmla="*/ 0 h 118"/>
                <a:gd name="T18" fmla="*/ 2147483647 w 83"/>
                <a:gd name="T19" fmla="*/ 0 h 118"/>
                <a:gd name="T20" fmla="*/ 2147483647 w 83"/>
                <a:gd name="T21" fmla="*/ 2147483647 h 118"/>
                <a:gd name="T22" fmla="*/ 2147483647 w 83"/>
                <a:gd name="T23" fmla="*/ 2147483647 h 118"/>
                <a:gd name="T24" fmla="*/ 2147483647 w 83"/>
                <a:gd name="T25" fmla="*/ 2147483647 h 118"/>
                <a:gd name="T26" fmla="*/ 2147483647 w 83"/>
                <a:gd name="T27" fmla="*/ 2147483647 h 118"/>
                <a:gd name="T28" fmla="*/ 2147483647 w 83"/>
                <a:gd name="T29" fmla="*/ 2147483647 h 118"/>
                <a:gd name="T30" fmla="*/ 2147483647 w 83"/>
                <a:gd name="T31" fmla="*/ 2147483647 h 118"/>
                <a:gd name="T32" fmla="*/ 2147483647 w 83"/>
                <a:gd name="T33" fmla="*/ 2147483647 h 118"/>
                <a:gd name="T34" fmla="*/ 2147483647 w 83"/>
                <a:gd name="T35" fmla="*/ 2147483647 h 118"/>
                <a:gd name="T36" fmla="*/ 2147483647 w 83"/>
                <a:gd name="T37" fmla="*/ 2147483647 h 118"/>
                <a:gd name="T38" fmla="*/ 2147483647 w 83"/>
                <a:gd name="T39" fmla="*/ 2147483647 h 118"/>
                <a:gd name="T40" fmla="*/ 2147483647 w 83"/>
                <a:gd name="T41" fmla="*/ 2147483647 h 118"/>
                <a:gd name="T42" fmla="*/ 2147483647 w 83"/>
                <a:gd name="T43" fmla="*/ 2147483647 h 118"/>
                <a:gd name="T44" fmla="*/ 2147483647 w 83"/>
                <a:gd name="T45" fmla="*/ 2147483647 h 118"/>
                <a:gd name="T46" fmla="*/ 2147483647 w 83"/>
                <a:gd name="T47" fmla="*/ 2147483647 h 118"/>
                <a:gd name="T48" fmla="*/ 2147483647 w 83"/>
                <a:gd name="T49" fmla="*/ 2147483647 h 118"/>
                <a:gd name="T50" fmla="*/ 2147483647 w 83"/>
                <a:gd name="T51" fmla="*/ 2147483647 h 118"/>
                <a:gd name="T52" fmla="*/ 2147483647 w 83"/>
                <a:gd name="T53" fmla="*/ 2147483647 h 118"/>
                <a:gd name="T54" fmla="*/ 2147483647 w 83"/>
                <a:gd name="T55" fmla="*/ 2147483647 h 118"/>
                <a:gd name="T56" fmla="*/ 2147483647 w 83"/>
                <a:gd name="T57" fmla="*/ 2147483647 h 118"/>
                <a:gd name="T58" fmla="*/ 2147483647 w 83"/>
                <a:gd name="T59" fmla="*/ 2147483647 h 118"/>
                <a:gd name="T60" fmla="*/ 2147483647 w 83"/>
                <a:gd name="T61" fmla="*/ 2147483647 h 118"/>
                <a:gd name="T62" fmla="*/ 2147483647 w 83"/>
                <a:gd name="T63" fmla="*/ 2147483647 h 118"/>
                <a:gd name="T64" fmla="*/ 2147483647 w 83"/>
                <a:gd name="T65" fmla="*/ 2147483647 h 118"/>
                <a:gd name="T66" fmla="*/ 2147483647 w 83"/>
                <a:gd name="T67" fmla="*/ 2147483647 h 118"/>
                <a:gd name="T68" fmla="*/ 2147483647 w 83"/>
                <a:gd name="T69" fmla="*/ 2147483647 h 118"/>
                <a:gd name="T70" fmla="*/ 2147483647 w 83"/>
                <a:gd name="T71" fmla="*/ 2147483647 h 118"/>
                <a:gd name="T72" fmla="*/ 2147483647 w 83"/>
                <a:gd name="T73" fmla="*/ 2147483647 h 118"/>
                <a:gd name="T74" fmla="*/ 2147483647 w 83"/>
                <a:gd name="T75" fmla="*/ 2147483647 h 118"/>
                <a:gd name="T76" fmla="*/ 2147483647 w 83"/>
                <a:gd name="T77" fmla="*/ 2147483647 h 118"/>
                <a:gd name="T78" fmla="*/ 2147483647 w 83"/>
                <a:gd name="T79" fmla="*/ 2147483647 h 118"/>
                <a:gd name="T80" fmla="*/ 2147483647 w 83"/>
                <a:gd name="T81" fmla="*/ 2147483647 h 118"/>
                <a:gd name="T82" fmla="*/ 2147483647 w 83"/>
                <a:gd name="T83" fmla="*/ 2147483647 h 118"/>
                <a:gd name="T84" fmla="*/ 2147483647 w 83"/>
                <a:gd name="T85" fmla="*/ 2147483647 h 118"/>
                <a:gd name="T86" fmla="*/ 2147483647 w 83"/>
                <a:gd name="T87" fmla="*/ 2147483647 h 118"/>
                <a:gd name="T88" fmla="*/ 2147483647 w 83"/>
                <a:gd name="T89" fmla="*/ 2147483647 h 118"/>
                <a:gd name="T90" fmla="*/ 2147483647 w 83"/>
                <a:gd name="T91" fmla="*/ 2147483647 h 118"/>
                <a:gd name="T92" fmla="*/ 2147483647 w 83"/>
                <a:gd name="T93" fmla="*/ 2147483647 h 118"/>
                <a:gd name="T94" fmla="*/ 2147483647 w 83"/>
                <a:gd name="T95" fmla="*/ 2147483647 h 118"/>
                <a:gd name="T96" fmla="*/ 2147483647 w 83"/>
                <a:gd name="T97" fmla="*/ 2147483647 h 118"/>
                <a:gd name="T98" fmla="*/ 2147483647 w 83"/>
                <a:gd name="T99" fmla="*/ 2147483647 h 118"/>
                <a:gd name="T100" fmla="*/ 2147483647 w 83"/>
                <a:gd name="T101" fmla="*/ 2147483647 h 118"/>
                <a:gd name="T102" fmla="*/ 2147483647 w 83"/>
                <a:gd name="T103" fmla="*/ 2147483647 h 118"/>
                <a:gd name="T104" fmla="*/ 2147483647 w 83"/>
                <a:gd name="T105" fmla="*/ 2147483647 h 118"/>
                <a:gd name="T106" fmla="*/ 2147483647 w 83"/>
                <a:gd name="T107" fmla="*/ 2147483647 h 118"/>
                <a:gd name="T108" fmla="*/ 2147483647 w 83"/>
                <a:gd name="T109" fmla="*/ 2147483647 h 118"/>
                <a:gd name="T110" fmla="*/ 2147483647 w 83"/>
                <a:gd name="T111" fmla="*/ 2147483647 h 118"/>
                <a:gd name="T112" fmla="*/ 2147483647 w 83"/>
                <a:gd name="T113" fmla="*/ 2147483647 h 118"/>
                <a:gd name="T114" fmla="*/ 2147483647 w 83"/>
                <a:gd name="T115" fmla="*/ 2147483647 h 118"/>
                <a:gd name="T116" fmla="*/ 0 w 83"/>
                <a:gd name="T117" fmla="*/ 2147483647 h 118"/>
                <a:gd name="T118" fmla="*/ 2147483647 w 83"/>
                <a:gd name="T119" fmla="*/ 2147483647 h 118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83"/>
                <a:gd name="T181" fmla="*/ 0 h 118"/>
                <a:gd name="T182" fmla="*/ 83 w 83"/>
                <a:gd name="T183" fmla="*/ 118 h 118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83" h="118">
                  <a:moveTo>
                    <a:pt x="20" y="24"/>
                  </a:moveTo>
                  <a:lnTo>
                    <a:pt x="22" y="16"/>
                  </a:lnTo>
                  <a:lnTo>
                    <a:pt x="22" y="11"/>
                  </a:lnTo>
                  <a:lnTo>
                    <a:pt x="22" y="9"/>
                  </a:lnTo>
                  <a:lnTo>
                    <a:pt x="20" y="7"/>
                  </a:lnTo>
                  <a:lnTo>
                    <a:pt x="17" y="6"/>
                  </a:lnTo>
                  <a:lnTo>
                    <a:pt x="13" y="5"/>
                  </a:lnTo>
                  <a:lnTo>
                    <a:pt x="14" y="1"/>
                  </a:lnTo>
                  <a:lnTo>
                    <a:pt x="34" y="0"/>
                  </a:lnTo>
                  <a:lnTo>
                    <a:pt x="39" y="0"/>
                  </a:lnTo>
                  <a:lnTo>
                    <a:pt x="25" y="58"/>
                  </a:lnTo>
                  <a:lnTo>
                    <a:pt x="26" y="58"/>
                  </a:lnTo>
                  <a:lnTo>
                    <a:pt x="34" y="49"/>
                  </a:lnTo>
                  <a:lnTo>
                    <a:pt x="41" y="43"/>
                  </a:lnTo>
                  <a:lnTo>
                    <a:pt x="48" y="39"/>
                  </a:lnTo>
                  <a:lnTo>
                    <a:pt x="55" y="38"/>
                  </a:lnTo>
                  <a:lnTo>
                    <a:pt x="61" y="39"/>
                  </a:lnTo>
                  <a:lnTo>
                    <a:pt x="66" y="42"/>
                  </a:lnTo>
                  <a:lnTo>
                    <a:pt x="69" y="48"/>
                  </a:lnTo>
                  <a:lnTo>
                    <a:pt x="70" y="54"/>
                  </a:lnTo>
                  <a:lnTo>
                    <a:pt x="70" y="61"/>
                  </a:lnTo>
                  <a:lnTo>
                    <a:pt x="68" y="69"/>
                  </a:lnTo>
                  <a:lnTo>
                    <a:pt x="63" y="90"/>
                  </a:lnTo>
                  <a:lnTo>
                    <a:pt x="61" y="98"/>
                  </a:lnTo>
                  <a:lnTo>
                    <a:pt x="61" y="103"/>
                  </a:lnTo>
                  <a:lnTo>
                    <a:pt x="61" y="106"/>
                  </a:lnTo>
                  <a:lnTo>
                    <a:pt x="62" y="108"/>
                  </a:lnTo>
                  <a:lnTo>
                    <a:pt x="65" y="109"/>
                  </a:lnTo>
                  <a:lnTo>
                    <a:pt x="68" y="109"/>
                  </a:lnTo>
                  <a:lnTo>
                    <a:pt x="70" y="107"/>
                  </a:lnTo>
                  <a:lnTo>
                    <a:pt x="74" y="104"/>
                  </a:lnTo>
                  <a:lnTo>
                    <a:pt x="78" y="99"/>
                  </a:lnTo>
                  <a:lnTo>
                    <a:pt x="83" y="104"/>
                  </a:lnTo>
                  <a:lnTo>
                    <a:pt x="76" y="111"/>
                  </a:lnTo>
                  <a:lnTo>
                    <a:pt x="70" y="115"/>
                  </a:lnTo>
                  <a:lnTo>
                    <a:pt x="65" y="117"/>
                  </a:lnTo>
                  <a:lnTo>
                    <a:pt x="59" y="118"/>
                  </a:lnTo>
                  <a:lnTo>
                    <a:pt x="54" y="117"/>
                  </a:lnTo>
                  <a:lnTo>
                    <a:pt x="50" y="114"/>
                  </a:lnTo>
                  <a:lnTo>
                    <a:pt x="48" y="110"/>
                  </a:lnTo>
                  <a:lnTo>
                    <a:pt x="47" y="105"/>
                  </a:lnTo>
                  <a:lnTo>
                    <a:pt x="48" y="98"/>
                  </a:lnTo>
                  <a:lnTo>
                    <a:pt x="50" y="89"/>
                  </a:lnTo>
                  <a:lnTo>
                    <a:pt x="53" y="76"/>
                  </a:lnTo>
                  <a:lnTo>
                    <a:pt x="55" y="69"/>
                  </a:lnTo>
                  <a:lnTo>
                    <a:pt x="56" y="64"/>
                  </a:lnTo>
                  <a:lnTo>
                    <a:pt x="56" y="59"/>
                  </a:lnTo>
                  <a:lnTo>
                    <a:pt x="56" y="54"/>
                  </a:lnTo>
                  <a:lnTo>
                    <a:pt x="54" y="50"/>
                  </a:lnTo>
                  <a:lnTo>
                    <a:pt x="52" y="49"/>
                  </a:lnTo>
                  <a:lnTo>
                    <a:pt x="48" y="48"/>
                  </a:lnTo>
                  <a:lnTo>
                    <a:pt x="45" y="49"/>
                  </a:lnTo>
                  <a:lnTo>
                    <a:pt x="41" y="51"/>
                  </a:lnTo>
                  <a:lnTo>
                    <a:pt x="37" y="54"/>
                  </a:lnTo>
                  <a:lnTo>
                    <a:pt x="32" y="59"/>
                  </a:lnTo>
                  <a:lnTo>
                    <a:pt x="25" y="70"/>
                  </a:lnTo>
                  <a:lnTo>
                    <a:pt x="21" y="82"/>
                  </a:lnTo>
                  <a:lnTo>
                    <a:pt x="14" y="117"/>
                  </a:lnTo>
                  <a:lnTo>
                    <a:pt x="0" y="117"/>
                  </a:lnTo>
                  <a:lnTo>
                    <a:pt x="20" y="24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77" name="Freeform 22"/>
            <p:cNvSpPr>
              <a:spLocks noEditPoints="1"/>
            </p:cNvSpPr>
            <p:nvPr/>
          </p:nvSpPr>
          <p:spPr bwMode="auto">
            <a:xfrm>
              <a:off x="5321300" y="4895850"/>
              <a:ext cx="663575" cy="174625"/>
            </a:xfrm>
            <a:custGeom>
              <a:avLst/>
              <a:gdLst>
                <a:gd name="T0" fmla="*/ 2147483647 w 436"/>
                <a:gd name="T1" fmla="*/ 2147483647 h 115"/>
                <a:gd name="T2" fmla="*/ 2147483647 w 436"/>
                <a:gd name="T3" fmla="*/ 2147483647 h 115"/>
                <a:gd name="T4" fmla="*/ 2147483647 w 436"/>
                <a:gd name="T5" fmla="*/ 2147483647 h 115"/>
                <a:gd name="T6" fmla="*/ 2147483647 w 436"/>
                <a:gd name="T7" fmla="*/ 2147483647 h 115"/>
                <a:gd name="T8" fmla="*/ 2147483647 w 436"/>
                <a:gd name="T9" fmla="*/ 2147483647 h 115"/>
                <a:gd name="T10" fmla="*/ 2147483647 w 436"/>
                <a:gd name="T11" fmla="*/ 2147483647 h 115"/>
                <a:gd name="T12" fmla="*/ 2147483647 w 436"/>
                <a:gd name="T13" fmla="*/ 2147483647 h 115"/>
                <a:gd name="T14" fmla="*/ 2147483647 w 436"/>
                <a:gd name="T15" fmla="*/ 2147483647 h 115"/>
                <a:gd name="T16" fmla="*/ 2147483647 w 436"/>
                <a:gd name="T17" fmla="*/ 2147483647 h 115"/>
                <a:gd name="T18" fmla="*/ 2147483647 w 436"/>
                <a:gd name="T19" fmla="*/ 2147483647 h 115"/>
                <a:gd name="T20" fmla="*/ 2147483647 w 436"/>
                <a:gd name="T21" fmla="*/ 2147483647 h 115"/>
                <a:gd name="T22" fmla="*/ 2147483647 w 436"/>
                <a:gd name="T23" fmla="*/ 2147483647 h 115"/>
                <a:gd name="T24" fmla="*/ 2147483647 w 436"/>
                <a:gd name="T25" fmla="*/ 2147483647 h 115"/>
                <a:gd name="T26" fmla="*/ 2147483647 w 436"/>
                <a:gd name="T27" fmla="*/ 2147483647 h 115"/>
                <a:gd name="T28" fmla="*/ 2147483647 w 436"/>
                <a:gd name="T29" fmla="*/ 0 h 115"/>
                <a:gd name="T30" fmla="*/ 2147483647 w 436"/>
                <a:gd name="T31" fmla="*/ 2147483647 h 115"/>
                <a:gd name="T32" fmla="*/ 2147483647 w 436"/>
                <a:gd name="T33" fmla="*/ 2147483647 h 115"/>
                <a:gd name="T34" fmla="*/ 2147483647 w 436"/>
                <a:gd name="T35" fmla="*/ 2147483647 h 115"/>
                <a:gd name="T36" fmla="*/ 2147483647 w 436"/>
                <a:gd name="T37" fmla="*/ 2147483647 h 115"/>
                <a:gd name="T38" fmla="*/ 2147483647 w 436"/>
                <a:gd name="T39" fmla="*/ 2147483647 h 115"/>
                <a:gd name="T40" fmla="*/ 2147483647 w 436"/>
                <a:gd name="T41" fmla="*/ 2147483647 h 115"/>
                <a:gd name="T42" fmla="*/ 2147483647 w 436"/>
                <a:gd name="T43" fmla="*/ 2147483647 h 115"/>
                <a:gd name="T44" fmla="*/ 2147483647 w 436"/>
                <a:gd name="T45" fmla="*/ 2147483647 h 115"/>
                <a:gd name="T46" fmla="*/ 2147483647 w 436"/>
                <a:gd name="T47" fmla="*/ 2147483647 h 115"/>
                <a:gd name="T48" fmla="*/ 2147483647 w 436"/>
                <a:gd name="T49" fmla="*/ 2147483647 h 115"/>
                <a:gd name="T50" fmla="*/ 2147483647 w 436"/>
                <a:gd name="T51" fmla="*/ 2147483647 h 115"/>
                <a:gd name="T52" fmla="*/ 2147483647 w 436"/>
                <a:gd name="T53" fmla="*/ 2147483647 h 115"/>
                <a:gd name="T54" fmla="*/ 2147483647 w 436"/>
                <a:gd name="T55" fmla="*/ 2147483647 h 115"/>
                <a:gd name="T56" fmla="*/ 2147483647 w 436"/>
                <a:gd name="T57" fmla="*/ 2147483647 h 115"/>
                <a:gd name="T58" fmla="*/ 2147483647 w 436"/>
                <a:gd name="T59" fmla="*/ 2147483647 h 115"/>
                <a:gd name="T60" fmla="*/ 2147483647 w 436"/>
                <a:gd name="T61" fmla="*/ 2147483647 h 115"/>
                <a:gd name="T62" fmla="*/ 2147483647 w 436"/>
                <a:gd name="T63" fmla="*/ 2147483647 h 115"/>
                <a:gd name="T64" fmla="*/ 2147483647 w 436"/>
                <a:gd name="T65" fmla="*/ 2147483647 h 115"/>
                <a:gd name="T66" fmla="*/ 2147483647 w 436"/>
                <a:gd name="T67" fmla="*/ 2147483647 h 115"/>
                <a:gd name="T68" fmla="*/ 2147483647 w 436"/>
                <a:gd name="T69" fmla="*/ 2147483647 h 115"/>
                <a:gd name="T70" fmla="*/ 2147483647 w 436"/>
                <a:gd name="T71" fmla="*/ 2147483647 h 115"/>
                <a:gd name="T72" fmla="*/ 2147483647 w 436"/>
                <a:gd name="T73" fmla="*/ 2147483647 h 115"/>
                <a:gd name="T74" fmla="*/ 2147483647 w 436"/>
                <a:gd name="T75" fmla="*/ 2147483647 h 115"/>
                <a:gd name="T76" fmla="*/ 2147483647 w 436"/>
                <a:gd name="T77" fmla="*/ 2147483647 h 115"/>
                <a:gd name="T78" fmla="*/ 2147483647 w 436"/>
                <a:gd name="T79" fmla="*/ 2147483647 h 115"/>
                <a:gd name="T80" fmla="*/ 2147483647 w 436"/>
                <a:gd name="T81" fmla="*/ 2147483647 h 115"/>
                <a:gd name="T82" fmla="*/ 2147483647 w 436"/>
                <a:gd name="T83" fmla="*/ 2147483647 h 115"/>
                <a:gd name="T84" fmla="*/ 2147483647 w 436"/>
                <a:gd name="T85" fmla="*/ 2147483647 h 115"/>
                <a:gd name="T86" fmla="*/ 2147483647 w 436"/>
                <a:gd name="T87" fmla="*/ 2147483647 h 115"/>
                <a:gd name="T88" fmla="*/ 2147483647 w 436"/>
                <a:gd name="T89" fmla="*/ 2147483647 h 115"/>
                <a:gd name="T90" fmla="*/ 2147483647 w 436"/>
                <a:gd name="T91" fmla="*/ 2147483647 h 115"/>
                <a:gd name="T92" fmla="*/ 2147483647 w 436"/>
                <a:gd name="T93" fmla="*/ 2147483647 h 115"/>
                <a:gd name="T94" fmla="*/ 2147483647 w 436"/>
                <a:gd name="T95" fmla="*/ 2147483647 h 115"/>
                <a:gd name="T96" fmla="*/ 2147483647 w 436"/>
                <a:gd name="T97" fmla="*/ 2147483647 h 115"/>
                <a:gd name="T98" fmla="*/ 2147483647 w 436"/>
                <a:gd name="T99" fmla="*/ 2147483647 h 115"/>
                <a:gd name="T100" fmla="*/ 2147483647 w 436"/>
                <a:gd name="T101" fmla="*/ 2147483647 h 115"/>
                <a:gd name="T102" fmla="*/ 2147483647 w 436"/>
                <a:gd name="T103" fmla="*/ 2147483647 h 115"/>
                <a:gd name="T104" fmla="*/ 2147483647 w 436"/>
                <a:gd name="T105" fmla="*/ 2147483647 h 115"/>
                <a:gd name="T106" fmla="*/ 2147483647 w 436"/>
                <a:gd name="T107" fmla="*/ 2147483647 h 115"/>
                <a:gd name="T108" fmla="*/ 2147483647 w 436"/>
                <a:gd name="T109" fmla="*/ 2147483647 h 115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436"/>
                <a:gd name="T166" fmla="*/ 0 h 115"/>
                <a:gd name="T167" fmla="*/ 436 w 436"/>
                <a:gd name="T168" fmla="*/ 115 h 115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436" h="115">
                  <a:moveTo>
                    <a:pt x="61" y="5"/>
                  </a:moveTo>
                  <a:lnTo>
                    <a:pt x="69" y="0"/>
                  </a:lnTo>
                  <a:lnTo>
                    <a:pt x="74" y="1"/>
                  </a:lnTo>
                  <a:lnTo>
                    <a:pt x="62" y="53"/>
                  </a:lnTo>
                  <a:lnTo>
                    <a:pt x="60" y="60"/>
                  </a:lnTo>
                  <a:lnTo>
                    <a:pt x="60" y="65"/>
                  </a:lnTo>
                  <a:lnTo>
                    <a:pt x="60" y="68"/>
                  </a:lnTo>
                  <a:lnTo>
                    <a:pt x="61" y="70"/>
                  </a:lnTo>
                  <a:lnTo>
                    <a:pt x="64" y="71"/>
                  </a:lnTo>
                  <a:lnTo>
                    <a:pt x="67" y="71"/>
                  </a:lnTo>
                  <a:lnTo>
                    <a:pt x="70" y="69"/>
                  </a:lnTo>
                  <a:lnTo>
                    <a:pt x="73" y="66"/>
                  </a:lnTo>
                  <a:lnTo>
                    <a:pt x="77" y="61"/>
                  </a:lnTo>
                  <a:lnTo>
                    <a:pt x="82" y="66"/>
                  </a:lnTo>
                  <a:lnTo>
                    <a:pt x="75" y="72"/>
                  </a:lnTo>
                  <a:lnTo>
                    <a:pt x="70" y="77"/>
                  </a:lnTo>
                  <a:lnTo>
                    <a:pt x="64" y="79"/>
                  </a:lnTo>
                  <a:lnTo>
                    <a:pt x="58" y="80"/>
                  </a:lnTo>
                  <a:lnTo>
                    <a:pt x="54" y="79"/>
                  </a:lnTo>
                  <a:lnTo>
                    <a:pt x="50" y="77"/>
                  </a:lnTo>
                  <a:lnTo>
                    <a:pt x="48" y="73"/>
                  </a:lnTo>
                  <a:lnTo>
                    <a:pt x="47" y="68"/>
                  </a:lnTo>
                  <a:lnTo>
                    <a:pt x="49" y="58"/>
                  </a:lnTo>
                  <a:lnTo>
                    <a:pt x="48" y="58"/>
                  </a:lnTo>
                  <a:lnTo>
                    <a:pt x="41" y="68"/>
                  </a:lnTo>
                  <a:lnTo>
                    <a:pt x="33" y="75"/>
                  </a:lnTo>
                  <a:lnTo>
                    <a:pt x="26" y="79"/>
                  </a:lnTo>
                  <a:lnTo>
                    <a:pt x="18" y="80"/>
                  </a:lnTo>
                  <a:lnTo>
                    <a:pt x="10" y="78"/>
                  </a:lnTo>
                  <a:lnTo>
                    <a:pt x="5" y="73"/>
                  </a:lnTo>
                  <a:lnTo>
                    <a:pt x="1" y="65"/>
                  </a:lnTo>
                  <a:lnTo>
                    <a:pt x="0" y="54"/>
                  </a:lnTo>
                  <a:lnTo>
                    <a:pt x="1" y="41"/>
                  </a:lnTo>
                  <a:lnTo>
                    <a:pt x="5" y="28"/>
                  </a:lnTo>
                  <a:lnTo>
                    <a:pt x="12" y="16"/>
                  </a:lnTo>
                  <a:lnTo>
                    <a:pt x="20" y="7"/>
                  </a:lnTo>
                  <a:lnTo>
                    <a:pt x="30" y="2"/>
                  </a:lnTo>
                  <a:lnTo>
                    <a:pt x="42" y="0"/>
                  </a:lnTo>
                  <a:lnTo>
                    <a:pt x="52" y="1"/>
                  </a:lnTo>
                  <a:lnTo>
                    <a:pt x="61" y="5"/>
                  </a:lnTo>
                  <a:close/>
                  <a:moveTo>
                    <a:pt x="54" y="29"/>
                  </a:moveTo>
                  <a:lnTo>
                    <a:pt x="55" y="23"/>
                  </a:lnTo>
                  <a:lnTo>
                    <a:pt x="55" y="18"/>
                  </a:lnTo>
                  <a:lnTo>
                    <a:pt x="54" y="13"/>
                  </a:lnTo>
                  <a:lnTo>
                    <a:pt x="52" y="9"/>
                  </a:lnTo>
                  <a:lnTo>
                    <a:pt x="49" y="7"/>
                  </a:lnTo>
                  <a:lnTo>
                    <a:pt x="43" y="6"/>
                  </a:lnTo>
                  <a:lnTo>
                    <a:pt x="35" y="8"/>
                  </a:lnTo>
                  <a:lnTo>
                    <a:pt x="28" y="13"/>
                  </a:lnTo>
                  <a:lnTo>
                    <a:pt x="22" y="21"/>
                  </a:lnTo>
                  <a:lnTo>
                    <a:pt x="18" y="31"/>
                  </a:lnTo>
                  <a:lnTo>
                    <a:pt x="15" y="42"/>
                  </a:lnTo>
                  <a:lnTo>
                    <a:pt x="14" y="53"/>
                  </a:lnTo>
                  <a:lnTo>
                    <a:pt x="15" y="61"/>
                  </a:lnTo>
                  <a:lnTo>
                    <a:pt x="16" y="66"/>
                  </a:lnTo>
                  <a:lnTo>
                    <a:pt x="19" y="69"/>
                  </a:lnTo>
                  <a:lnTo>
                    <a:pt x="24" y="70"/>
                  </a:lnTo>
                  <a:lnTo>
                    <a:pt x="29" y="69"/>
                  </a:lnTo>
                  <a:lnTo>
                    <a:pt x="35" y="65"/>
                  </a:lnTo>
                  <a:lnTo>
                    <a:pt x="40" y="60"/>
                  </a:lnTo>
                  <a:lnTo>
                    <a:pt x="45" y="52"/>
                  </a:lnTo>
                  <a:lnTo>
                    <a:pt x="50" y="43"/>
                  </a:lnTo>
                  <a:lnTo>
                    <a:pt x="53" y="33"/>
                  </a:lnTo>
                  <a:lnTo>
                    <a:pt x="54" y="29"/>
                  </a:lnTo>
                  <a:close/>
                  <a:moveTo>
                    <a:pt x="105" y="27"/>
                  </a:moveTo>
                  <a:lnTo>
                    <a:pt x="107" y="20"/>
                  </a:lnTo>
                  <a:lnTo>
                    <a:pt x="107" y="15"/>
                  </a:lnTo>
                  <a:lnTo>
                    <a:pt x="106" y="11"/>
                  </a:lnTo>
                  <a:lnTo>
                    <a:pt x="103" y="9"/>
                  </a:lnTo>
                  <a:lnTo>
                    <a:pt x="100" y="10"/>
                  </a:lnTo>
                  <a:lnTo>
                    <a:pt x="97" y="11"/>
                  </a:lnTo>
                  <a:lnTo>
                    <a:pt x="94" y="14"/>
                  </a:lnTo>
                  <a:lnTo>
                    <a:pt x="90" y="19"/>
                  </a:lnTo>
                  <a:lnTo>
                    <a:pt x="85" y="14"/>
                  </a:lnTo>
                  <a:lnTo>
                    <a:pt x="92" y="8"/>
                  </a:lnTo>
                  <a:lnTo>
                    <a:pt x="97" y="3"/>
                  </a:lnTo>
                  <a:lnTo>
                    <a:pt x="103" y="1"/>
                  </a:lnTo>
                  <a:lnTo>
                    <a:pt x="109" y="0"/>
                  </a:lnTo>
                  <a:lnTo>
                    <a:pt x="113" y="1"/>
                  </a:lnTo>
                  <a:lnTo>
                    <a:pt x="117" y="3"/>
                  </a:lnTo>
                  <a:lnTo>
                    <a:pt x="119" y="7"/>
                  </a:lnTo>
                  <a:lnTo>
                    <a:pt x="120" y="12"/>
                  </a:lnTo>
                  <a:lnTo>
                    <a:pt x="119" y="17"/>
                  </a:lnTo>
                  <a:lnTo>
                    <a:pt x="118" y="22"/>
                  </a:lnTo>
                  <a:lnTo>
                    <a:pt x="119" y="23"/>
                  </a:lnTo>
                  <a:lnTo>
                    <a:pt x="127" y="13"/>
                  </a:lnTo>
                  <a:lnTo>
                    <a:pt x="134" y="6"/>
                  </a:lnTo>
                  <a:lnTo>
                    <a:pt x="141" y="1"/>
                  </a:lnTo>
                  <a:lnTo>
                    <a:pt x="149" y="0"/>
                  </a:lnTo>
                  <a:lnTo>
                    <a:pt x="156" y="1"/>
                  </a:lnTo>
                  <a:lnTo>
                    <a:pt x="161" y="4"/>
                  </a:lnTo>
                  <a:lnTo>
                    <a:pt x="164" y="10"/>
                  </a:lnTo>
                  <a:lnTo>
                    <a:pt x="165" y="16"/>
                  </a:lnTo>
                  <a:lnTo>
                    <a:pt x="164" y="23"/>
                  </a:lnTo>
                  <a:lnTo>
                    <a:pt x="162" y="31"/>
                  </a:lnTo>
                  <a:lnTo>
                    <a:pt x="157" y="52"/>
                  </a:lnTo>
                  <a:lnTo>
                    <a:pt x="155" y="60"/>
                  </a:lnTo>
                  <a:lnTo>
                    <a:pt x="155" y="65"/>
                  </a:lnTo>
                  <a:lnTo>
                    <a:pt x="155" y="68"/>
                  </a:lnTo>
                  <a:lnTo>
                    <a:pt x="156" y="70"/>
                  </a:lnTo>
                  <a:lnTo>
                    <a:pt x="159" y="71"/>
                  </a:lnTo>
                  <a:lnTo>
                    <a:pt x="162" y="71"/>
                  </a:lnTo>
                  <a:lnTo>
                    <a:pt x="164" y="69"/>
                  </a:lnTo>
                  <a:lnTo>
                    <a:pt x="168" y="66"/>
                  </a:lnTo>
                  <a:lnTo>
                    <a:pt x="172" y="61"/>
                  </a:lnTo>
                  <a:lnTo>
                    <a:pt x="177" y="66"/>
                  </a:lnTo>
                  <a:lnTo>
                    <a:pt x="170" y="72"/>
                  </a:lnTo>
                  <a:lnTo>
                    <a:pt x="165" y="77"/>
                  </a:lnTo>
                  <a:lnTo>
                    <a:pt x="159" y="79"/>
                  </a:lnTo>
                  <a:lnTo>
                    <a:pt x="153" y="80"/>
                  </a:lnTo>
                  <a:lnTo>
                    <a:pt x="148" y="79"/>
                  </a:lnTo>
                  <a:lnTo>
                    <a:pt x="144" y="76"/>
                  </a:lnTo>
                  <a:lnTo>
                    <a:pt x="142" y="72"/>
                  </a:lnTo>
                  <a:lnTo>
                    <a:pt x="141" y="67"/>
                  </a:lnTo>
                  <a:lnTo>
                    <a:pt x="142" y="60"/>
                  </a:lnTo>
                  <a:lnTo>
                    <a:pt x="144" y="51"/>
                  </a:lnTo>
                  <a:lnTo>
                    <a:pt x="147" y="38"/>
                  </a:lnTo>
                  <a:lnTo>
                    <a:pt x="149" y="31"/>
                  </a:lnTo>
                  <a:lnTo>
                    <a:pt x="150" y="26"/>
                  </a:lnTo>
                  <a:lnTo>
                    <a:pt x="151" y="21"/>
                  </a:lnTo>
                  <a:lnTo>
                    <a:pt x="150" y="16"/>
                  </a:lnTo>
                  <a:lnTo>
                    <a:pt x="149" y="13"/>
                  </a:lnTo>
                  <a:lnTo>
                    <a:pt x="146" y="11"/>
                  </a:lnTo>
                  <a:lnTo>
                    <a:pt x="143" y="10"/>
                  </a:lnTo>
                  <a:lnTo>
                    <a:pt x="139" y="11"/>
                  </a:lnTo>
                  <a:lnTo>
                    <a:pt x="135" y="13"/>
                  </a:lnTo>
                  <a:lnTo>
                    <a:pt x="131" y="16"/>
                  </a:lnTo>
                  <a:lnTo>
                    <a:pt x="127" y="21"/>
                  </a:lnTo>
                  <a:lnTo>
                    <a:pt x="120" y="32"/>
                  </a:lnTo>
                  <a:lnTo>
                    <a:pt x="117" y="37"/>
                  </a:lnTo>
                  <a:lnTo>
                    <a:pt x="115" y="44"/>
                  </a:lnTo>
                  <a:lnTo>
                    <a:pt x="107" y="79"/>
                  </a:lnTo>
                  <a:lnTo>
                    <a:pt x="93" y="79"/>
                  </a:lnTo>
                  <a:lnTo>
                    <a:pt x="105" y="27"/>
                  </a:lnTo>
                  <a:close/>
                  <a:moveTo>
                    <a:pt x="199" y="86"/>
                  </a:moveTo>
                  <a:lnTo>
                    <a:pt x="196" y="90"/>
                  </a:lnTo>
                  <a:lnTo>
                    <a:pt x="195" y="93"/>
                  </a:lnTo>
                  <a:lnTo>
                    <a:pt x="194" y="97"/>
                  </a:lnTo>
                  <a:lnTo>
                    <a:pt x="196" y="103"/>
                  </a:lnTo>
                  <a:lnTo>
                    <a:pt x="199" y="106"/>
                  </a:lnTo>
                  <a:lnTo>
                    <a:pt x="204" y="108"/>
                  </a:lnTo>
                  <a:lnTo>
                    <a:pt x="212" y="109"/>
                  </a:lnTo>
                  <a:lnTo>
                    <a:pt x="221" y="108"/>
                  </a:lnTo>
                  <a:lnTo>
                    <a:pt x="228" y="104"/>
                  </a:lnTo>
                  <a:lnTo>
                    <a:pt x="234" y="99"/>
                  </a:lnTo>
                  <a:lnTo>
                    <a:pt x="239" y="90"/>
                  </a:lnTo>
                  <a:lnTo>
                    <a:pt x="241" y="84"/>
                  </a:lnTo>
                  <a:lnTo>
                    <a:pt x="243" y="77"/>
                  </a:lnTo>
                  <a:lnTo>
                    <a:pt x="245" y="69"/>
                  </a:lnTo>
                  <a:lnTo>
                    <a:pt x="247" y="59"/>
                  </a:lnTo>
                  <a:lnTo>
                    <a:pt x="246" y="59"/>
                  </a:lnTo>
                  <a:lnTo>
                    <a:pt x="238" y="68"/>
                  </a:lnTo>
                  <a:lnTo>
                    <a:pt x="231" y="75"/>
                  </a:lnTo>
                  <a:lnTo>
                    <a:pt x="224" y="79"/>
                  </a:lnTo>
                  <a:lnTo>
                    <a:pt x="217" y="80"/>
                  </a:lnTo>
                  <a:lnTo>
                    <a:pt x="209" y="78"/>
                  </a:lnTo>
                  <a:lnTo>
                    <a:pt x="203" y="73"/>
                  </a:lnTo>
                  <a:lnTo>
                    <a:pt x="199" y="65"/>
                  </a:lnTo>
                  <a:lnTo>
                    <a:pt x="198" y="54"/>
                  </a:lnTo>
                  <a:lnTo>
                    <a:pt x="199" y="41"/>
                  </a:lnTo>
                  <a:lnTo>
                    <a:pt x="203" y="28"/>
                  </a:lnTo>
                  <a:lnTo>
                    <a:pt x="210" y="16"/>
                  </a:lnTo>
                  <a:lnTo>
                    <a:pt x="218" y="8"/>
                  </a:lnTo>
                  <a:lnTo>
                    <a:pt x="229" y="2"/>
                  </a:lnTo>
                  <a:lnTo>
                    <a:pt x="240" y="0"/>
                  </a:lnTo>
                  <a:lnTo>
                    <a:pt x="250" y="1"/>
                  </a:lnTo>
                  <a:lnTo>
                    <a:pt x="259" y="5"/>
                  </a:lnTo>
                  <a:lnTo>
                    <a:pt x="267" y="0"/>
                  </a:lnTo>
                  <a:lnTo>
                    <a:pt x="272" y="1"/>
                  </a:lnTo>
                  <a:lnTo>
                    <a:pt x="263" y="39"/>
                  </a:lnTo>
                  <a:lnTo>
                    <a:pt x="263" y="42"/>
                  </a:lnTo>
                  <a:lnTo>
                    <a:pt x="262" y="46"/>
                  </a:lnTo>
                  <a:lnTo>
                    <a:pt x="261" y="52"/>
                  </a:lnTo>
                  <a:lnTo>
                    <a:pt x="259" y="59"/>
                  </a:lnTo>
                  <a:lnTo>
                    <a:pt x="258" y="67"/>
                  </a:lnTo>
                  <a:lnTo>
                    <a:pt x="256" y="74"/>
                  </a:lnTo>
                  <a:lnTo>
                    <a:pt x="255" y="79"/>
                  </a:lnTo>
                  <a:lnTo>
                    <a:pt x="254" y="83"/>
                  </a:lnTo>
                  <a:lnTo>
                    <a:pt x="249" y="96"/>
                  </a:lnTo>
                  <a:lnTo>
                    <a:pt x="241" y="106"/>
                  </a:lnTo>
                  <a:lnTo>
                    <a:pt x="235" y="110"/>
                  </a:lnTo>
                  <a:lnTo>
                    <a:pt x="229" y="113"/>
                  </a:lnTo>
                  <a:lnTo>
                    <a:pt x="221" y="114"/>
                  </a:lnTo>
                  <a:lnTo>
                    <a:pt x="212" y="115"/>
                  </a:lnTo>
                  <a:lnTo>
                    <a:pt x="199" y="114"/>
                  </a:lnTo>
                  <a:lnTo>
                    <a:pt x="189" y="111"/>
                  </a:lnTo>
                  <a:lnTo>
                    <a:pt x="183" y="105"/>
                  </a:lnTo>
                  <a:lnTo>
                    <a:pt x="181" y="97"/>
                  </a:lnTo>
                  <a:lnTo>
                    <a:pt x="182" y="93"/>
                  </a:lnTo>
                  <a:lnTo>
                    <a:pt x="184" y="89"/>
                  </a:lnTo>
                  <a:lnTo>
                    <a:pt x="188" y="85"/>
                  </a:lnTo>
                  <a:lnTo>
                    <a:pt x="193" y="81"/>
                  </a:lnTo>
                  <a:lnTo>
                    <a:pt x="199" y="86"/>
                  </a:lnTo>
                  <a:close/>
                  <a:moveTo>
                    <a:pt x="222" y="70"/>
                  </a:moveTo>
                  <a:lnTo>
                    <a:pt x="227" y="69"/>
                  </a:lnTo>
                  <a:lnTo>
                    <a:pt x="231" y="67"/>
                  </a:lnTo>
                  <a:lnTo>
                    <a:pt x="235" y="64"/>
                  </a:lnTo>
                  <a:lnTo>
                    <a:pt x="239" y="58"/>
                  </a:lnTo>
                  <a:lnTo>
                    <a:pt x="244" y="52"/>
                  </a:lnTo>
                  <a:lnTo>
                    <a:pt x="247" y="47"/>
                  </a:lnTo>
                  <a:lnTo>
                    <a:pt x="249" y="40"/>
                  </a:lnTo>
                  <a:lnTo>
                    <a:pt x="251" y="33"/>
                  </a:lnTo>
                  <a:lnTo>
                    <a:pt x="253" y="25"/>
                  </a:lnTo>
                  <a:lnTo>
                    <a:pt x="253" y="18"/>
                  </a:lnTo>
                  <a:lnTo>
                    <a:pt x="252" y="13"/>
                  </a:lnTo>
                  <a:lnTo>
                    <a:pt x="250" y="9"/>
                  </a:lnTo>
                  <a:lnTo>
                    <a:pt x="247" y="7"/>
                  </a:lnTo>
                  <a:lnTo>
                    <a:pt x="241" y="6"/>
                  </a:lnTo>
                  <a:lnTo>
                    <a:pt x="234" y="8"/>
                  </a:lnTo>
                  <a:lnTo>
                    <a:pt x="226" y="13"/>
                  </a:lnTo>
                  <a:lnTo>
                    <a:pt x="221" y="21"/>
                  </a:lnTo>
                  <a:lnTo>
                    <a:pt x="216" y="31"/>
                  </a:lnTo>
                  <a:lnTo>
                    <a:pt x="213" y="42"/>
                  </a:lnTo>
                  <a:lnTo>
                    <a:pt x="212" y="53"/>
                  </a:lnTo>
                  <a:lnTo>
                    <a:pt x="213" y="61"/>
                  </a:lnTo>
                  <a:lnTo>
                    <a:pt x="215" y="66"/>
                  </a:lnTo>
                  <a:lnTo>
                    <a:pt x="218" y="69"/>
                  </a:lnTo>
                  <a:lnTo>
                    <a:pt x="222" y="70"/>
                  </a:lnTo>
                  <a:close/>
                  <a:moveTo>
                    <a:pt x="349" y="62"/>
                  </a:moveTo>
                  <a:lnTo>
                    <a:pt x="341" y="70"/>
                  </a:lnTo>
                  <a:lnTo>
                    <a:pt x="333" y="76"/>
                  </a:lnTo>
                  <a:lnTo>
                    <a:pt x="324" y="79"/>
                  </a:lnTo>
                  <a:lnTo>
                    <a:pt x="314" y="80"/>
                  </a:lnTo>
                  <a:lnTo>
                    <a:pt x="304" y="78"/>
                  </a:lnTo>
                  <a:lnTo>
                    <a:pt x="296" y="73"/>
                  </a:lnTo>
                  <a:lnTo>
                    <a:pt x="291" y="64"/>
                  </a:lnTo>
                  <a:lnTo>
                    <a:pt x="290" y="53"/>
                  </a:lnTo>
                  <a:lnTo>
                    <a:pt x="290" y="44"/>
                  </a:lnTo>
                  <a:lnTo>
                    <a:pt x="293" y="34"/>
                  </a:lnTo>
                  <a:lnTo>
                    <a:pt x="297" y="25"/>
                  </a:lnTo>
                  <a:lnTo>
                    <a:pt x="302" y="17"/>
                  </a:lnTo>
                  <a:lnTo>
                    <a:pt x="309" y="10"/>
                  </a:lnTo>
                  <a:lnTo>
                    <a:pt x="317" y="4"/>
                  </a:lnTo>
                  <a:lnTo>
                    <a:pt x="327" y="1"/>
                  </a:lnTo>
                  <a:lnTo>
                    <a:pt x="336" y="0"/>
                  </a:lnTo>
                  <a:lnTo>
                    <a:pt x="345" y="1"/>
                  </a:lnTo>
                  <a:lnTo>
                    <a:pt x="351" y="4"/>
                  </a:lnTo>
                  <a:lnTo>
                    <a:pt x="355" y="9"/>
                  </a:lnTo>
                  <a:lnTo>
                    <a:pt x="356" y="16"/>
                  </a:lnTo>
                  <a:lnTo>
                    <a:pt x="355" y="23"/>
                  </a:lnTo>
                  <a:lnTo>
                    <a:pt x="353" y="29"/>
                  </a:lnTo>
                  <a:lnTo>
                    <a:pt x="349" y="33"/>
                  </a:lnTo>
                  <a:lnTo>
                    <a:pt x="343" y="37"/>
                  </a:lnTo>
                  <a:lnTo>
                    <a:pt x="336" y="40"/>
                  </a:lnTo>
                  <a:lnTo>
                    <a:pt x="327" y="42"/>
                  </a:lnTo>
                  <a:lnTo>
                    <a:pt x="317" y="44"/>
                  </a:lnTo>
                  <a:lnTo>
                    <a:pt x="304" y="44"/>
                  </a:lnTo>
                  <a:lnTo>
                    <a:pt x="304" y="54"/>
                  </a:lnTo>
                  <a:lnTo>
                    <a:pt x="304" y="62"/>
                  </a:lnTo>
                  <a:lnTo>
                    <a:pt x="307" y="66"/>
                  </a:lnTo>
                  <a:lnTo>
                    <a:pt x="311" y="69"/>
                  </a:lnTo>
                  <a:lnTo>
                    <a:pt x="318" y="70"/>
                  </a:lnTo>
                  <a:lnTo>
                    <a:pt x="325" y="69"/>
                  </a:lnTo>
                  <a:lnTo>
                    <a:pt x="331" y="67"/>
                  </a:lnTo>
                  <a:lnTo>
                    <a:pt x="338" y="63"/>
                  </a:lnTo>
                  <a:lnTo>
                    <a:pt x="344" y="57"/>
                  </a:lnTo>
                  <a:lnTo>
                    <a:pt x="349" y="62"/>
                  </a:lnTo>
                  <a:close/>
                  <a:moveTo>
                    <a:pt x="306" y="37"/>
                  </a:moveTo>
                  <a:lnTo>
                    <a:pt x="317" y="37"/>
                  </a:lnTo>
                  <a:lnTo>
                    <a:pt x="326" y="35"/>
                  </a:lnTo>
                  <a:lnTo>
                    <a:pt x="333" y="32"/>
                  </a:lnTo>
                  <a:lnTo>
                    <a:pt x="338" y="29"/>
                  </a:lnTo>
                  <a:lnTo>
                    <a:pt x="342" y="23"/>
                  </a:lnTo>
                  <a:lnTo>
                    <a:pt x="343" y="17"/>
                  </a:lnTo>
                  <a:lnTo>
                    <a:pt x="342" y="12"/>
                  </a:lnTo>
                  <a:lnTo>
                    <a:pt x="340" y="9"/>
                  </a:lnTo>
                  <a:lnTo>
                    <a:pt x="337" y="7"/>
                  </a:lnTo>
                  <a:lnTo>
                    <a:pt x="333" y="6"/>
                  </a:lnTo>
                  <a:lnTo>
                    <a:pt x="329" y="7"/>
                  </a:lnTo>
                  <a:lnTo>
                    <a:pt x="325" y="8"/>
                  </a:lnTo>
                  <a:lnTo>
                    <a:pt x="321" y="11"/>
                  </a:lnTo>
                  <a:lnTo>
                    <a:pt x="318" y="14"/>
                  </a:lnTo>
                  <a:lnTo>
                    <a:pt x="311" y="24"/>
                  </a:lnTo>
                  <a:lnTo>
                    <a:pt x="306" y="37"/>
                  </a:lnTo>
                  <a:close/>
                  <a:moveTo>
                    <a:pt x="425" y="21"/>
                  </a:moveTo>
                  <a:lnTo>
                    <a:pt x="424" y="15"/>
                  </a:lnTo>
                  <a:lnTo>
                    <a:pt x="421" y="10"/>
                  </a:lnTo>
                  <a:lnTo>
                    <a:pt x="416" y="7"/>
                  </a:lnTo>
                  <a:lnTo>
                    <a:pt x="409" y="6"/>
                  </a:lnTo>
                  <a:lnTo>
                    <a:pt x="403" y="7"/>
                  </a:lnTo>
                  <a:lnTo>
                    <a:pt x="398" y="9"/>
                  </a:lnTo>
                  <a:lnTo>
                    <a:pt x="395" y="13"/>
                  </a:lnTo>
                  <a:lnTo>
                    <a:pt x="394" y="18"/>
                  </a:lnTo>
                  <a:lnTo>
                    <a:pt x="395" y="23"/>
                  </a:lnTo>
                  <a:lnTo>
                    <a:pt x="397" y="26"/>
                  </a:lnTo>
                  <a:lnTo>
                    <a:pt x="399" y="28"/>
                  </a:lnTo>
                  <a:lnTo>
                    <a:pt x="403" y="31"/>
                  </a:lnTo>
                  <a:lnTo>
                    <a:pt x="409" y="35"/>
                  </a:lnTo>
                  <a:lnTo>
                    <a:pt x="413" y="38"/>
                  </a:lnTo>
                  <a:lnTo>
                    <a:pt x="417" y="41"/>
                  </a:lnTo>
                  <a:lnTo>
                    <a:pt x="422" y="46"/>
                  </a:lnTo>
                  <a:lnTo>
                    <a:pt x="425" y="51"/>
                  </a:lnTo>
                  <a:lnTo>
                    <a:pt x="425" y="58"/>
                  </a:lnTo>
                  <a:lnTo>
                    <a:pt x="424" y="64"/>
                  </a:lnTo>
                  <a:lnTo>
                    <a:pt x="422" y="70"/>
                  </a:lnTo>
                  <a:lnTo>
                    <a:pt x="417" y="74"/>
                  </a:lnTo>
                  <a:lnTo>
                    <a:pt x="411" y="78"/>
                  </a:lnTo>
                  <a:lnTo>
                    <a:pt x="404" y="79"/>
                  </a:lnTo>
                  <a:lnTo>
                    <a:pt x="396" y="80"/>
                  </a:lnTo>
                  <a:lnTo>
                    <a:pt x="383" y="79"/>
                  </a:lnTo>
                  <a:lnTo>
                    <a:pt x="368" y="76"/>
                  </a:lnTo>
                  <a:lnTo>
                    <a:pt x="372" y="58"/>
                  </a:lnTo>
                  <a:lnTo>
                    <a:pt x="378" y="58"/>
                  </a:lnTo>
                  <a:lnTo>
                    <a:pt x="380" y="65"/>
                  </a:lnTo>
                  <a:lnTo>
                    <a:pt x="383" y="70"/>
                  </a:lnTo>
                  <a:lnTo>
                    <a:pt x="388" y="73"/>
                  </a:lnTo>
                  <a:lnTo>
                    <a:pt x="396" y="74"/>
                  </a:lnTo>
                  <a:lnTo>
                    <a:pt x="403" y="73"/>
                  </a:lnTo>
                  <a:lnTo>
                    <a:pt x="408" y="71"/>
                  </a:lnTo>
                  <a:lnTo>
                    <a:pt x="411" y="66"/>
                  </a:lnTo>
                  <a:lnTo>
                    <a:pt x="412" y="61"/>
                  </a:lnTo>
                  <a:lnTo>
                    <a:pt x="411" y="55"/>
                  </a:lnTo>
                  <a:lnTo>
                    <a:pt x="407" y="49"/>
                  </a:lnTo>
                  <a:lnTo>
                    <a:pt x="403" y="47"/>
                  </a:lnTo>
                  <a:lnTo>
                    <a:pt x="398" y="43"/>
                  </a:lnTo>
                  <a:lnTo>
                    <a:pt x="393" y="40"/>
                  </a:lnTo>
                  <a:lnTo>
                    <a:pt x="388" y="36"/>
                  </a:lnTo>
                  <a:lnTo>
                    <a:pt x="383" y="30"/>
                  </a:lnTo>
                  <a:lnTo>
                    <a:pt x="381" y="21"/>
                  </a:lnTo>
                  <a:lnTo>
                    <a:pt x="382" y="15"/>
                  </a:lnTo>
                  <a:lnTo>
                    <a:pt x="385" y="10"/>
                  </a:lnTo>
                  <a:lnTo>
                    <a:pt x="389" y="6"/>
                  </a:lnTo>
                  <a:lnTo>
                    <a:pt x="395" y="3"/>
                  </a:lnTo>
                  <a:lnTo>
                    <a:pt x="402" y="1"/>
                  </a:lnTo>
                  <a:lnTo>
                    <a:pt x="410" y="0"/>
                  </a:lnTo>
                  <a:lnTo>
                    <a:pt x="423" y="1"/>
                  </a:lnTo>
                  <a:lnTo>
                    <a:pt x="436" y="4"/>
                  </a:lnTo>
                  <a:lnTo>
                    <a:pt x="432" y="21"/>
                  </a:lnTo>
                  <a:lnTo>
                    <a:pt x="425" y="21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78" name="Freeform 23"/>
            <p:cNvSpPr>
              <a:spLocks noEditPoints="1"/>
            </p:cNvSpPr>
            <p:nvPr/>
          </p:nvSpPr>
          <p:spPr bwMode="auto">
            <a:xfrm>
              <a:off x="6069013" y="4848225"/>
              <a:ext cx="206375" cy="168275"/>
            </a:xfrm>
            <a:custGeom>
              <a:avLst/>
              <a:gdLst>
                <a:gd name="T0" fmla="*/ 2147483647 w 136"/>
                <a:gd name="T1" fmla="*/ 2147483647 h 111"/>
                <a:gd name="T2" fmla="*/ 2147483647 w 136"/>
                <a:gd name="T3" fmla="*/ 0 h 111"/>
                <a:gd name="T4" fmla="*/ 2147483647 w 136"/>
                <a:gd name="T5" fmla="*/ 2147483647 h 111"/>
                <a:gd name="T6" fmla="*/ 2147483647 w 136"/>
                <a:gd name="T7" fmla="*/ 2147483647 h 111"/>
                <a:gd name="T8" fmla="*/ 2147483647 w 136"/>
                <a:gd name="T9" fmla="*/ 2147483647 h 111"/>
                <a:gd name="T10" fmla="*/ 2147483647 w 136"/>
                <a:gd name="T11" fmla="*/ 2147483647 h 111"/>
                <a:gd name="T12" fmla="*/ 2147483647 w 136"/>
                <a:gd name="T13" fmla="*/ 2147483647 h 111"/>
                <a:gd name="T14" fmla="*/ 2147483647 w 136"/>
                <a:gd name="T15" fmla="*/ 2147483647 h 111"/>
                <a:gd name="T16" fmla="*/ 2147483647 w 136"/>
                <a:gd name="T17" fmla="*/ 2147483647 h 111"/>
                <a:gd name="T18" fmla="*/ 2147483647 w 136"/>
                <a:gd name="T19" fmla="*/ 2147483647 h 111"/>
                <a:gd name="T20" fmla="*/ 2147483647 w 136"/>
                <a:gd name="T21" fmla="*/ 2147483647 h 111"/>
                <a:gd name="T22" fmla="*/ 2147483647 w 136"/>
                <a:gd name="T23" fmla="*/ 2147483647 h 111"/>
                <a:gd name="T24" fmla="*/ 2147483647 w 136"/>
                <a:gd name="T25" fmla="*/ 2147483647 h 111"/>
                <a:gd name="T26" fmla="*/ 2147483647 w 136"/>
                <a:gd name="T27" fmla="*/ 2147483647 h 111"/>
                <a:gd name="T28" fmla="*/ 2147483647 w 136"/>
                <a:gd name="T29" fmla="*/ 2147483647 h 111"/>
                <a:gd name="T30" fmla="*/ 2147483647 w 136"/>
                <a:gd name="T31" fmla="*/ 2147483647 h 111"/>
                <a:gd name="T32" fmla="*/ 0 w 136"/>
                <a:gd name="T33" fmla="*/ 2147483647 h 111"/>
                <a:gd name="T34" fmla="*/ 2147483647 w 136"/>
                <a:gd name="T35" fmla="*/ 2147483647 h 111"/>
                <a:gd name="T36" fmla="*/ 2147483647 w 136"/>
                <a:gd name="T37" fmla="*/ 2147483647 h 111"/>
                <a:gd name="T38" fmla="*/ 2147483647 w 136"/>
                <a:gd name="T39" fmla="*/ 2147483647 h 111"/>
                <a:gd name="T40" fmla="*/ 2147483647 w 136"/>
                <a:gd name="T41" fmla="*/ 2147483647 h 111"/>
                <a:gd name="T42" fmla="*/ 2147483647 w 136"/>
                <a:gd name="T43" fmla="*/ 2147483647 h 111"/>
                <a:gd name="T44" fmla="*/ 2147483647 w 136"/>
                <a:gd name="T45" fmla="*/ 2147483647 h 111"/>
                <a:gd name="T46" fmla="*/ 2147483647 w 136"/>
                <a:gd name="T47" fmla="*/ 2147483647 h 111"/>
                <a:gd name="T48" fmla="*/ 2147483647 w 136"/>
                <a:gd name="T49" fmla="*/ 2147483647 h 111"/>
                <a:gd name="T50" fmla="*/ 2147483647 w 136"/>
                <a:gd name="T51" fmla="*/ 2147483647 h 111"/>
                <a:gd name="T52" fmla="*/ 2147483647 w 136"/>
                <a:gd name="T53" fmla="*/ 2147483647 h 111"/>
                <a:gd name="T54" fmla="*/ 2147483647 w 136"/>
                <a:gd name="T55" fmla="*/ 2147483647 h 111"/>
                <a:gd name="T56" fmla="*/ 2147483647 w 136"/>
                <a:gd name="T57" fmla="*/ 2147483647 h 111"/>
                <a:gd name="T58" fmla="*/ 2147483647 w 136"/>
                <a:gd name="T59" fmla="*/ 2147483647 h 111"/>
                <a:gd name="T60" fmla="*/ 2147483647 w 136"/>
                <a:gd name="T61" fmla="*/ 2147483647 h 111"/>
                <a:gd name="T62" fmla="*/ 2147483647 w 136"/>
                <a:gd name="T63" fmla="*/ 2147483647 h 111"/>
                <a:gd name="T64" fmla="*/ 2147483647 w 136"/>
                <a:gd name="T65" fmla="*/ 2147483647 h 111"/>
                <a:gd name="T66" fmla="*/ 2147483647 w 136"/>
                <a:gd name="T67" fmla="*/ 2147483647 h 111"/>
                <a:gd name="T68" fmla="*/ 2147483647 w 136"/>
                <a:gd name="T69" fmla="*/ 2147483647 h 111"/>
                <a:gd name="T70" fmla="*/ 2147483647 w 136"/>
                <a:gd name="T71" fmla="*/ 2147483647 h 111"/>
                <a:gd name="T72" fmla="*/ 2147483647 w 136"/>
                <a:gd name="T73" fmla="*/ 2147483647 h 111"/>
                <a:gd name="T74" fmla="*/ 2147483647 w 136"/>
                <a:gd name="T75" fmla="*/ 2147483647 h 111"/>
                <a:gd name="T76" fmla="*/ 2147483647 w 136"/>
                <a:gd name="T77" fmla="*/ 2147483647 h 111"/>
                <a:gd name="T78" fmla="*/ 2147483647 w 136"/>
                <a:gd name="T79" fmla="*/ 2147483647 h 111"/>
                <a:gd name="T80" fmla="*/ 2147483647 w 136"/>
                <a:gd name="T81" fmla="*/ 2147483647 h 111"/>
                <a:gd name="T82" fmla="*/ 2147483647 w 136"/>
                <a:gd name="T83" fmla="*/ 2147483647 h 111"/>
                <a:gd name="T84" fmla="*/ 2147483647 w 136"/>
                <a:gd name="T85" fmla="*/ 2147483647 h 111"/>
                <a:gd name="T86" fmla="*/ 2147483647 w 136"/>
                <a:gd name="T87" fmla="*/ 2147483647 h 111"/>
                <a:gd name="T88" fmla="*/ 2147483647 w 136"/>
                <a:gd name="T89" fmla="*/ 2147483647 h 111"/>
                <a:gd name="T90" fmla="*/ 2147483647 w 136"/>
                <a:gd name="T91" fmla="*/ 2147483647 h 111"/>
                <a:gd name="T92" fmla="*/ 2147483647 w 136"/>
                <a:gd name="T93" fmla="*/ 2147483647 h 111"/>
                <a:gd name="T94" fmla="*/ 2147483647 w 136"/>
                <a:gd name="T95" fmla="*/ 2147483647 h 111"/>
                <a:gd name="T96" fmla="*/ 2147483647 w 136"/>
                <a:gd name="T97" fmla="*/ 2147483647 h 111"/>
                <a:gd name="T98" fmla="*/ 2147483647 w 136"/>
                <a:gd name="T99" fmla="*/ 2147483647 h 111"/>
                <a:gd name="T100" fmla="*/ 2147483647 w 136"/>
                <a:gd name="T101" fmla="*/ 2147483647 h 111"/>
                <a:gd name="T102" fmla="*/ 2147483647 w 136"/>
                <a:gd name="T103" fmla="*/ 2147483647 h 111"/>
                <a:gd name="T104" fmla="*/ 2147483647 w 136"/>
                <a:gd name="T105" fmla="*/ 2147483647 h 111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36"/>
                <a:gd name="T160" fmla="*/ 0 h 111"/>
                <a:gd name="T161" fmla="*/ 136 w 136"/>
                <a:gd name="T162" fmla="*/ 111 h 111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36" h="111">
                  <a:moveTo>
                    <a:pt x="35" y="0"/>
                  </a:moveTo>
                  <a:lnTo>
                    <a:pt x="31" y="16"/>
                  </a:lnTo>
                  <a:lnTo>
                    <a:pt x="17" y="16"/>
                  </a:lnTo>
                  <a:lnTo>
                    <a:pt x="21" y="0"/>
                  </a:lnTo>
                  <a:lnTo>
                    <a:pt x="35" y="0"/>
                  </a:lnTo>
                  <a:close/>
                  <a:moveTo>
                    <a:pt x="9" y="55"/>
                  </a:moveTo>
                  <a:lnTo>
                    <a:pt x="10" y="48"/>
                  </a:lnTo>
                  <a:lnTo>
                    <a:pt x="11" y="43"/>
                  </a:lnTo>
                  <a:lnTo>
                    <a:pt x="10" y="40"/>
                  </a:lnTo>
                  <a:lnTo>
                    <a:pt x="9" y="38"/>
                  </a:lnTo>
                  <a:lnTo>
                    <a:pt x="6" y="37"/>
                  </a:lnTo>
                  <a:lnTo>
                    <a:pt x="2" y="36"/>
                  </a:lnTo>
                  <a:lnTo>
                    <a:pt x="3" y="32"/>
                  </a:lnTo>
                  <a:lnTo>
                    <a:pt x="23" y="31"/>
                  </a:lnTo>
                  <a:lnTo>
                    <a:pt x="28" y="31"/>
                  </a:lnTo>
                  <a:lnTo>
                    <a:pt x="16" y="84"/>
                  </a:lnTo>
                  <a:lnTo>
                    <a:pt x="15" y="91"/>
                  </a:lnTo>
                  <a:lnTo>
                    <a:pt x="14" y="96"/>
                  </a:lnTo>
                  <a:lnTo>
                    <a:pt x="14" y="99"/>
                  </a:lnTo>
                  <a:lnTo>
                    <a:pt x="15" y="101"/>
                  </a:lnTo>
                  <a:lnTo>
                    <a:pt x="19" y="102"/>
                  </a:lnTo>
                  <a:lnTo>
                    <a:pt x="21" y="102"/>
                  </a:lnTo>
                  <a:lnTo>
                    <a:pt x="24" y="100"/>
                  </a:lnTo>
                  <a:lnTo>
                    <a:pt x="27" y="97"/>
                  </a:lnTo>
                  <a:lnTo>
                    <a:pt x="32" y="92"/>
                  </a:lnTo>
                  <a:lnTo>
                    <a:pt x="36" y="97"/>
                  </a:lnTo>
                  <a:lnTo>
                    <a:pt x="29" y="104"/>
                  </a:lnTo>
                  <a:lnTo>
                    <a:pt x="23" y="108"/>
                  </a:lnTo>
                  <a:lnTo>
                    <a:pt x="18" y="110"/>
                  </a:lnTo>
                  <a:lnTo>
                    <a:pt x="12" y="111"/>
                  </a:lnTo>
                  <a:lnTo>
                    <a:pt x="7" y="110"/>
                  </a:lnTo>
                  <a:lnTo>
                    <a:pt x="4" y="107"/>
                  </a:lnTo>
                  <a:lnTo>
                    <a:pt x="1" y="103"/>
                  </a:lnTo>
                  <a:lnTo>
                    <a:pt x="0" y="97"/>
                  </a:lnTo>
                  <a:lnTo>
                    <a:pt x="1" y="90"/>
                  </a:lnTo>
                  <a:lnTo>
                    <a:pt x="3" y="81"/>
                  </a:lnTo>
                  <a:lnTo>
                    <a:pt x="9" y="55"/>
                  </a:lnTo>
                  <a:close/>
                  <a:moveTo>
                    <a:pt x="64" y="58"/>
                  </a:moveTo>
                  <a:lnTo>
                    <a:pt x="66" y="51"/>
                  </a:lnTo>
                  <a:lnTo>
                    <a:pt x="66" y="46"/>
                  </a:lnTo>
                  <a:lnTo>
                    <a:pt x="65" y="42"/>
                  </a:lnTo>
                  <a:lnTo>
                    <a:pt x="62" y="40"/>
                  </a:lnTo>
                  <a:lnTo>
                    <a:pt x="59" y="41"/>
                  </a:lnTo>
                  <a:lnTo>
                    <a:pt x="56" y="42"/>
                  </a:lnTo>
                  <a:lnTo>
                    <a:pt x="53" y="45"/>
                  </a:lnTo>
                  <a:lnTo>
                    <a:pt x="49" y="50"/>
                  </a:lnTo>
                  <a:lnTo>
                    <a:pt x="44" y="45"/>
                  </a:lnTo>
                  <a:lnTo>
                    <a:pt x="51" y="39"/>
                  </a:lnTo>
                  <a:lnTo>
                    <a:pt x="56" y="34"/>
                  </a:lnTo>
                  <a:lnTo>
                    <a:pt x="62" y="32"/>
                  </a:lnTo>
                  <a:lnTo>
                    <a:pt x="68" y="31"/>
                  </a:lnTo>
                  <a:lnTo>
                    <a:pt x="72" y="32"/>
                  </a:lnTo>
                  <a:lnTo>
                    <a:pt x="76" y="34"/>
                  </a:lnTo>
                  <a:lnTo>
                    <a:pt x="78" y="38"/>
                  </a:lnTo>
                  <a:lnTo>
                    <a:pt x="79" y="43"/>
                  </a:lnTo>
                  <a:lnTo>
                    <a:pt x="78" y="48"/>
                  </a:lnTo>
                  <a:lnTo>
                    <a:pt x="77" y="53"/>
                  </a:lnTo>
                  <a:lnTo>
                    <a:pt x="78" y="54"/>
                  </a:lnTo>
                  <a:lnTo>
                    <a:pt x="86" y="44"/>
                  </a:lnTo>
                  <a:lnTo>
                    <a:pt x="93" y="37"/>
                  </a:lnTo>
                  <a:lnTo>
                    <a:pt x="100" y="32"/>
                  </a:lnTo>
                  <a:lnTo>
                    <a:pt x="108" y="31"/>
                  </a:lnTo>
                  <a:lnTo>
                    <a:pt x="115" y="32"/>
                  </a:lnTo>
                  <a:lnTo>
                    <a:pt x="120" y="35"/>
                  </a:lnTo>
                  <a:lnTo>
                    <a:pt x="123" y="41"/>
                  </a:lnTo>
                  <a:lnTo>
                    <a:pt x="124" y="47"/>
                  </a:lnTo>
                  <a:lnTo>
                    <a:pt x="123" y="54"/>
                  </a:lnTo>
                  <a:lnTo>
                    <a:pt x="121" y="62"/>
                  </a:lnTo>
                  <a:lnTo>
                    <a:pt x="116" y="83"/>
                  </a:lnTo>
                  <a:lnTo>
                    <a:pt x="114" y="91"/>
                  </a:lnTo>
                  <a:lnTo>
                    <a:pt x="114" y="96"/>
                  </a:lnTo>
                  <a:lnTo>
                    <a:pt x="114" y="99"/>
                  </a:lnTo>
                  <a:lnTo>
                    <a:pt x="115" y="101"/>
                  </a:lnTo>
                  <a:lnTo>
                    <a:pt x="118" y="102"/>
                  </a:lnTo>
                  <a:lnTo>
                    <a:pt x="121" y="102"/>
                  </a:lnTo>
                  <a:lnTo>
                    <a:pt x="123" y="100"/>
                  </a:lnTo>
                  <a:lnTo>
                    <a:pt x="127" y="97"/>
                  </a:lnTo>
                  <a:lnTo>
                    <a:pt x="131" y="92"/>
                  </a:lnTo>
                  <a:lnTo>
                    <a:pt x="136" y="97"/>
                  </a:lnTo>
                  <a:lnTo>
                    <a:pt x="129" y="103"/>
                  </a:lnTo>
                  <a:lnTo>
                    <a:pt x="124" y="108"/>
                  </a:lnTo>
                  <a:lnTo>
                    <a:pt x="118" y="110"/>
                  </a:lnTo>
                  <a:lnTo>
                    <a:pt x="112" y="111"/>
                  </a:lnTo>
                  <a:lnTo>
                    <a:pt x="107" y="110"/>
                  </a:lnTo>
                  <a:lnTo>
                    <a:pt x="103" y="107"/>
                  </a:lnTo>
                  <a:lnTo>
                    <a:pt x="101" y="103"/>
                  </a:lnTo>
                  <a:lnTo>
                    <a:pt x="100" y="98"/>
                  </a:lnTo>
                  <a:lnTo>
                    <a:pt x="101" y="91"/>
                  </a:lnTo>
                  <a:lnTo>
                    <a:pt x="103" y="82"/>
                  </a:lnTo>
                  <a:lnTo>
                    <a:pt x="106" y="69"/>
                  </a:lnTo>
                  <a:lnTo>
                    <a:pt x="108" y="62"/>
                  </a:lnTo>
                  <a:lnTo>
                    <a:pt x="109" y="57"/>
                  </a:lnTo>
                  <a:lnTo>
                    <a:pt x="110" y="52"/>
                  </a:lnTo>
                  <a:lnTo>
                    <a:pt x="109" y="47"/>
                  </a:lnTo>
                  <a:lnTo>
                    <a:pt x="108" y="44"/>
                  </a:lnTo>
                  <a:lnTo>
                    <a:pt x="105" y="42"/>
                  </a:lnTo>
                  <a:lnTo>
                    <a:pt x="102" y="41"/>
                  </a:lnTo>
                  <a:lnTo>
                    <a:pt x="98" y="42"/>
                  </a:lnTo>
                  <a:lnTo>
                    <a:pt x="94" y="44"/>
                  </a:lnTo>
                  <a:lnTo>
                    <a:pt x="90" y="47"/>
                  </a:lnTo>
                  <a:lnTo>
                    <a:pt x="86" y="52"/>
                  </a:lnTo>
                  <a:lnTo>
                    <a:pt x="79" y="63"/>
                  </a:lnTo>
                  <a:lnTo>
                    <a:pt x="76" y="68"/>
                  </a:lnTo>
                  <a:lnTo>
                    <a:pt x="74" y="75"/>
                  </a:lnTo>
                  <a:lnTo>
                    <a:pt x="66" y="110"/>
                  </a:lnTo>
                  <a:lnTo>
                    <a:pt x="52" y="110"/>
                  </a:lnTo>
                  <a:lnTo>
                    <a:pt x="64" y="5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79" name="Freeform 24"/>
            <p:cNvSpPr>
              <a:spLocks/>
            </p:cNvSpPr>
            <p:nvPr/>
          </p:nvSpPr>
          <p:spPr bwMode="auto">
            <a:xfrm>
              <a:off x="6335713" y="4846638"/>
              <a:ext cx="166688" cy="168275"/>
            </a:xfrm>
            <a:custGeom>
              <a:avLst/>
              <a:gdLst>
                <a:gd name="T0" fmla="*/ 2147483647 w 109"/>
                <a:gd name="T1" fmla="*/ 0 h 111"/>
                <a:gd name="T2" fmla="*/ 2147483647 w 109"/>
                <a:gd name="T3" fmla="*/ 2147483647 h 111"/>
                <a:gd name="T4" fmla="*/ 2147483647 w 109"/>
                <a:gd name="T5" fmla="*/ 2147483647 h 111"/>
                <a:gd name="T6" fmla="*/ 2147483647 w 109"/>
                <a:gd name="T7" fmla="*/ 2147483647 h 111"/>
                <a:gd name="T8" fmla="*/ 2147483647 w 109"/>
                <a:gd name="T9" fmla="*/ 2147483647 h 111"/>
                <a:gd name="T10" fmla="*/ 2147483647 w 109"/>
                <a:gd name="T11" fmla="*/ 2147483647 h 111"/>
                <a:gd name="T12" fmla="*/ 2147483647 w 109"/>
                <a:gd name="T13" fmla="*/ 2147483647 h 111"/>
                <a:gd name="T14" fmla="*/ 2147483647 w 109"/>
                <a:gd name="T15" fmla="*/ 2147483647 h 111"/>
                <a:gd name="T16" fmla="*/ 2147483647 w 109"/>
                <a:gd name="T17" fmla="*/ 2147483647 h 111"/>
                <a:gd name="T18" fmla="*/ 2147483647 w 109"/>
                <a:gd name="T19" fmla="*/ 2147483647 h 111"/>
                <a:gd name="T20" fmla="*/ 2147483647 w 109"/>
                <a:gd name="T21" fmla="*/ 2147483647 h 111"/>
                <a:gd name="T22" fmla="*/ 2147483647 w 109"/>
                <a:gd name="T23" fmla="*/ 2147483647 h 111"/>
                <a:gd name="T24" fmla="*/ 2147483647 w 109"/>
                <a:gd name="T25" fmla="*/ 2147483647 h 111"/>
                <a:gd name="T26" fmla="*/ 2147483647 w 109"/>
                <a:gd name="T27" fmla="*/ 2147483647 h 111"/>
                <a:gd name="T28" fmla="*/ 2147483647 w 109"/>
                <a:gd name="T29" fmla="*/ 2147483647 h 111"/>
                <a:gd name="T30" fmla="*/ 2147483647 w 109"/>
                <a:gd name="T31" fmla="*/ 0 h 111"/>
                <a:gd name="T32" fmla="*/ 2147483647 w 109"/>
                <a:gd name="T33" fmla="*/ 0 h 111"/>
                <a:gd name="T34" fmla="*/ 2147483647 w 109"/>
                <a:gd name="T35" fmla="*/ 2147483647 h 111"/>
                <a:gd name="T36" fmla="*/ 2147483647 w 109"/>
                <a:gd name="T37" fmla="*/ 2147483647 h 111"/>
                <a:gd name="T38" fmla="*/ 2147483647 w 109"/>
                <a:gd name="T39" fmla="*/ 2147483647 h 111"/>
                <a:gd name="T40" fmla="*/ 2147483647 w 109"/>
                <a:gd name="T41" fmla="*/ 2147483647 h 111"/>
                <a:gd name="T42" fmla="*/ 2147483647 w 109"/>
                <a:gd name="T43" fmla="*/ 2147483647 h 111"/>
                <a:gd name="T44" fmla="*/ 2147483647 w 109"/>
                <a:gd name="T45" fmla="*/ 2147483647 h 111"/>
                <a:gd name="T46" fmla="*/ 2147483647 w 109"/>
                <a:gd name="T47" fmla="*/ 2147483647 h 111"/>
                <a:gd name="T48" fmla="*/ 2147483647 w 109"/>
                <a:gd name="T49" fmla="*/ 2147483647 h 111"/>
                <a:gd name="T50" fmla="*/ 2147483647 w 109"/>
                <a:gd name="T51" fmla="*/ 2147483647 h 111"/>
                <a:gd name="T52" fmla="*/ 2147483647 w 109"/>
                <a:gd name="T53" fmla="*/ 2147483647 h 111"/>
                <a:gd name="T54" fmla="*/ 2147483647 w 109"/>
                <a:gd name="T55" fmla="*/ 2147483647 h 111"/>
                <a:gd name="T56" fmla="*/ 2147483647 w 109"/>
                <a:gd name="T57" fmla="*/ 2147483647 h 111"/>
                <a:gd name="T58" fmla="*/ 2147483647 w 109"/>
                <a:gd name="T59" fmla="*/ 2147483647 h 111"/>
                <a:gd name="T60" fmla="*/ 2147483647 w 109"/>
                <a:gd name="T61" fmla="*/ 2147483647 h 111"/>
                <a:gd name="T62" fmla="*/ 2147483647 w 109"/>
                <a:gd name="T63" fmla="*/ 2147483647 h 111"/>
                <a:gd name="T64" fmla="*/ 2147483647 w 109"/>
                <a:gd name="T65" fmla="*/ 2147483647 h 111"/>
                <a:gd name="T66" fmla="*/ 2147483647 w 109"/>
                <a:gd name="T67" fmla="*/ 2147483647 h 111"/>
                <a:gd name="T68" fmla="*/ 2147483647 w 109"/>
                <a:gd name="T69" fmla="*/ 2147483647 h 111"/>
                <a:gd name="T70" fmla="*/ 2147483647 w 109"/>
                <a:gd name="T71" fmla="*/ 2147483647 h 111"/>
                <a:gd name="T72" fmla="*/ 2147483647 w 109"/>
                <a:gd name="T73" fmla="*/ 2147483647 h 111"/>
                <a:gd name="T74" fmla="*/ 2147483647 w 109"/>
                <a:gd name="T75" fmla="*/ 2147483647 h 111"/>
                <a:gd name="T76" fmla="*/ 2147483647 w 109"/>
                <a:gd name="T77" fmla="*/ 2147483647 h 111"/>
                <a:gd name="T78" fmla="*/ 2147483647 w 109"/>
                <a:gd name="T79" fmla="*/ 2147483647 h 111"/>
                <a:gd name="T80" fmla="*/ 2147483647 w 109"/>
                <a:gd name="T81" fmla="*/ 2147483647 h 111"/>
                <a:gd name="T82" fmla="*/ 2147483647 w 109"/>
                <a:gd name="T83" fmla="*/ 2147483647 h 111"/>
                <a:gd name="T84" fmla="*/ 2147483647 w 109"/>
                <a:gd name="T85" fmla="*/ 2147483647 h 111"/>
                <a:gd name="T86" fmla="*/ 2147483647 w 109"/>
                <a:gd name="T87" fmla="*/ 2147483647 h 111"/>
                <a:gd name="T88" fmla="*/ 2147483647 w 109"/>
                <a:gd name="T89" fmla="*/ 2147483647 h 111"/>
                <a:gd name="T90" fmla="*/ 2147483647 w 109"/>
                <a:gd name="T91" fmla="*/ 2147483647 h 111"/>
                <a:gd name="T92" fmla="*/ 2147483647 w 109"/>
                <a:gd name="T93" fmla="*/ 2147483647 h 111"/>
                <a:gd name="T94" fmla="*/ 0 w 109"/>
                <a:gd name="T95" fmla="*/ 2147483647 h 111"/>
                <a:gd name="T96" fmla="*/ 2147483647 w 109"/>
                <a:gd name="T97" fmla="*/ 2147483647 h 111"/>
                <a:gd name="T98" fmla="*/ 2147483647 w 109"/>
                <a:gd name="T99" fmla="*/ 2147483647 h 111"/>
                <a:gd name="T100" fmla="*/ 2147483647 w 109"/>
                <a:gd name="T101" fmla="*/ 2147483647 h 111"/>
                <a:gd name="T102" fmla="*/ 2147483647 w 109"/>
                <a:gd name="T103" fmla="*/ 2147483647 h 111"/>
                <a:gd name="T104" fmla="*/ 2147483647 w 109"/>
                <a:gd name="T105" fmla="*/ 2147483647 h 111"/>
                <a:gd name="T106" fmla="*/ 2147483647 w 109"/>
                <a:gd name="T107" fmla="*/ 2147483647 h 111"/>
                <a:gd name="T108" fmla="*/ 2147483647 w 109"/>
                <a:gd name="T109" fmla="*/ 2147483647 h 111"/>
                <a:gd name="T110" fmla="*/ 2147483647 w 109"/>
                <a:gd name="T111" fmla="*/ 2147483647 h 111"/>
                <a:gd name="T112" fmla="*/ 2147483647 w 109"/>
                <a:gd name="T113" fmla="*/ 2147483647 h 111"/>
                <a:gd name="T114" fmla="*/ 2147483647 w 109"/>
                <a:gd name="T115" fmla="*/ 2147483647 h 111"/>
                <a:gd name="T116" fmla="*/ 2147483647 w 109"/>
                <a:gd name="T117" fmla="*/ 2147483647 h 111"/>
                <a:gd name="T118" fmla="*/ 2147483647 w 109"/>
                <a:gd name="T119" fmla="*/ 2147483647 h 111"/>
                <a:gd name="T120" fmla="*/ 2147483647 w 109"/>
                <a:gd name="T121" fmla="*/ 0 h 111"/>
                <a:gd name="T122" fmla="*/ 2147483647 w 109"/>
                <a:gd name="T123" fmla="*/ 0 h 111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09"/>
                <a:gd name="T187" fmla="*/ 0 h 111"/>
                <a:gd name="T188" fmla="*/ 109 w 109"/>
                <a:gd name="T189" fmla="*/ 111 h 111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09" h="111">
                  <a:moveTo>
                    <a:pt x="58" y="0"/>
                  </a:moveTo>
                  <a:lnTo>
                    <a:pt x="57" y="4"/>
                  </a:lnTo>
                  <a:lnTo>
                    <a:pt x="51" y="6"/>
                  </a:lnTo>
                  <a:lnTo>
                    <a:pt x="50" y="9"/>
                  </a:lnTo>
                  <a:lnTo>
                    <a:pt x="49" y="12"/>
                  </a:lnTo>
                  <a:lnTo>
                    <a:pt x="50" y="18"/>
                  </a:lnTo>
                  <a:lnTo>
                    <a:pt x="52" y="25"/>
                  </a:lnTo>
                  <a:lnTo>
                    <a:pt x="59" y="45"/>
                  </a:lnTo>
                  <a:lnTo>
                    <a:pt x="74" y="25"/>
                  </a:lnTo>
                  <a:lnTo>
                    <a:pt x="79" y="18"/>
                  </a:lnTo>
                  <a:lnTo>
                    <a:pt x="82" y="13"/>
                  </a:lnTo>
                  <a:lnTo>
                    <a:pt x="83" y="10"/>
                  </a:lnTo>
                  <a:lnTo>
                    <a:pt x="82" y="6"/>
                  </a:lnTo>
                  <a:lnTo>
                    <a:pt x="80" y="5"/>
                  </a:lnTo>
                  <a:lnTo>
                    <a:pt x="77" y="4"/>
                  </a:lnTo>
                  <a:lnTo>
                    <a:pt x="78" y="0"/>
                  </a:lnTo>
                  <a:lnTo>
                    <a:pt x="109" y="0"/>
                  </a:lnTo>
                  <a:lnTo>
                    <a:pt x="108" y="4"/>
                  </a:lnTo>
                  <a:lnTo>
                    <a:pt x="103" y="6"/>
                  </a:lnTo>
                  <a:lnTo>
                    <a:pt x="98" y="11"/>
                  </a:lnTo>
                  <a:lnTo>
                    <a:pt x="94" y="16"/>
                  </a:lnTo>
                  <a:lnTo>
                    <a:pt x="87" y="24"/>
                  </a:lnTo>
                  <a:lnTo>
                    <a:pt x="63" y="53"/>
                  </a:lnTo>
                  <a:lnTo>
                    <a:pt x="74" y="86"/>
                  </a:lnTo>
                  <a:lnTo>
                    <a:pt x="77" y="93"/>
                  </a:lnTo>
                  <a:lnTo>
                    <a:pt x="79" y="98"/>
                  </a:lnTo>
                  <a:lnTo>
                    <a:pt x="80" y="101"/>
                  </a:lnTo>
                  <a:lnTo>
                    <a:pt x="82" y="103"/>
                  </a:lnTo>
                  <a:lnTo>
                    <a:pt x="84" y="106"/>
                  </a:lnTo>
                  <a:lnTo>
                    <a:pt x="88" y="107"/>
                  </a:lnTo>
                  <a:lnTo>
                    <a:pt x="87" y="111"/>
                  </a:lnTo>
                  <a:lnTo>
                    <a:pt x="54" y="111"/>
                  </a:lnTo>
                  <a:lnTo>
                    <a:pt x="55" y="107"/>
                  </a:lnTo>
                  <a:lnTo>
                    <a:pt x="61" y="105"/>
                  </a:lnTo>
                  <a:lnTo>
                    <a:pt x="62" y="102"/>
                  </a:lnTo>
                  <a:lnTo>
                    <a:pt x="63" y="99"/>
                  </a:lnTo>
                  <a:lnTo>
                    <a:pt x="62" y="94"/>
                  </a:lnTo>
                  <a:lnTo>
                    <a:pt x="61" y="89"/>
                  </a:lnTo>
                  <a:lnTo>
                    <a:pt x="52" y="64"/>
                  </a:lnTo>
                  <a:lnTo>
                    <a:pt x="34" y="87"/>
                  </a:lnTo>
                  <a:lnTo>
                    <a:pt x="30" y="92"/>
                  </a:lnTo>
                  <a:lnTo>
                    <a:pt x="28" y="96"/>
                  </a:lnTo>
                  <a:lnTo>
                    <a:pt x="26" y="101"/>
                  </a:lnTo>
                  <a:lnTo>
                    <a:pt x="26" y="104"/>
                  </a:lnTo>
                  <a:lnTo>
                    <a:pt x="27" y="106"/>
                  </a:lnTo>
                  <a:lnTo>
                    <a:pt x="32" y="107"/>
                  </a:lnTo>
                  <a:lnTo>
                    <a:pt x="31" y="111"/>
                  </a:lnTo>
                  <a:lnTo>
                    <a:pt x="0" y="111"/>
                  </a:lnTo>
                  <a:lnTo>
                    <a:pt x="1" y="107"/>
                  </a:lnTo>
                  <a:lnTo>
                    <a:pt x="6" y="105"/>
                  </a:lnTo>
                  <a:lnTo>
                    <a:pt x="8" y="103"/>
                  </a:lnTo>
                  <a:lnTo>
                    <a:pt x="11" y="100"/>
                  </a:lnTo>
                  <a:lnTo>
                    <a:pt x="16" y="94"/>
                  </a:lnTo>
                  <a:lnTo>
                    <a:pt x="23" y="86"/>
                  </a:lnTo>
                  <a:lnTo>
                    <a:pt x="48" y="55"/>
                  </a:lnTo>
                  <a:lnTo>
                    <a:pt x="36" y="22"/>
                  </a:lnTo>
                  <a:lnTo>
                    <a:pt x="34" y="15"/>
                  </a:lnTo>
                  <a:lnTo>
                    <a:pt x="32" y="10"/>
                  </a:lnTo>
                  <a:lnTo>
                    <a:pt x="28" y="6"/>
                  </a:lnTo>
                  <a:lnTo>
                    <a:pt x="24" y="4"/>
                  </a:lnTo>
                  <a:lnTo>
                    <a:pt x="25" y="0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80" name="Freeform 25"/>
            <p:cNvSpPr>
              <a:spLocks noEditPoints="1"/>
            </p:cNvSpPr>
            <p:nvPr/>
          </p:nvSpPr>
          <p:spPr bwMode="auto">
            <a:xfrm>
              <a:off x="2005013" y="5210175"/>
              <a:ext cx="990600" cy="171450"/>
            </a:xfrm>
            <a:custGeom>
              <a:avLst/>
              <a:gdLst>
                <a:gd name="T0" fmla="*/ 2147483647 w 650"/>
                <a:gd name="T1" fmla="*/ 2147483647 h 112"/>
                <a:gd name="T2" fmla="*/ 2147483647 w 650"/>
                <a:gd name="T3" fmla="*/ 2147483647 h 112"/>
                <a:gd name="T4" fmla="*/ 2147483647 w 650"/>
                <a:gd name="T5" fmla="*/ 2147483647 h 112"/>
                <a:gd name="T6" fmla="*/ 2147483647 w 650"/>
                <a:gd name="T7" fmla="*/ 2147483647 h 112"/>
                <a:gd name="T8" fmla="*/ 2147483647 w 650"/>
                <a:gd name="T9" fmla="*/ 2147483647 h 112"/>
                <a:gd name="T10" fmla="*/ 2147483647 w 650"/>
                <a:gd name="T11" fmla="*/ 2147483647 h 112"/>
                <a:gd name="T12" fmla="*/ 2147483647 w 650"/>
                <a:gd name="T13" fmla="*/ 2147483647 h 112"/>
                <a:gd name="T14" fmla="*/ 2147483647 w 650"/>
                <a:gd name="T15" fmla="*/ 2147483647 h 112"/>
                <a:gd name="T16" fmla="*/ 2147483647 w 650"/>
                <a:gd name="T17" fmla="*/ 2147483647 h 112"/>
                <a:gd name="T18" fmla="*/ 2147483647 w 650"/>
                <a:gd name="T19" fmla="*/ 2147483647 h 112"/>
                <a:gd name="T20" fmla="*/ 2147483647 w 650"/>
                <a:gd name="T21" fmla="*/ 2147483647 h 112"/>
                <a:gd name="T22" fmla="*/ 2147483647 w 650"/>
                <a:gd name="T23" fmla="*/ 2147483647 h 112"/>
                <a:gd name="T24" fmla="*/ 2147483647 w 650"/>
                <a:gd name="T25" fmla="*/ 2147483647 h 112"/>
                <a:gd name="T26" fmla="*/ 2147483647 w 650"/>
                <a:gd name="T27" fmla="*/ 2147483647 h 112"/>
                <a:gd name="T28" fmla="*/ 2147483647 w 650"/>
                <a:gd name="T29" fmla="*/ 2147483647 h 112"/>
                <a:gd name="T30" fmla="*/ 2147483647 w 650"/>
                <a:gd name="T31" fmla="*/ 2147483647 h 112"/>
                <a:gd name="T32" fmla="*/ 2147483647 w 650"/>
                <a:gd name="T33" fmla="*/ 2147483647 h 112"/>
                <a:gd name="T34" fmla="*/ 2147483647 w 650"/>
                <a:gd name="T35" fmla="*/ 2147483647 h 112"/>
                <a:gd name="T36" fmla="*/ 2147483647 w 650"/>
                <a:gd name="T37" fmla="*/ 2147483647 h 112"/>
                <a:gd name="T38" fmla="*/ 2147483647 w 650"/>
                <a:gd name="T39" fmla="*/ 2147483647 h 112"/>
                <a:gd name="T40" fmla="*/ 2147483647 w 650"/>
                <a:gd name="T41" fmla="*/ 2147483647 h 112"/>
                <a:gd name="T42" fmla="*/ 2147483647 w 650"/>
                <a:gd name="T43" fmla="*/ 2147483647 h 112"/>
                <a:gd name="T44" fmla="*/ 2147483647 w 650"/>
                <a:gd name="T45" fmla="*/ 2147483647 h 112"/>
                <a:gd name="T46" fmla="*/ 2147483647 w 650"/>
                <a:gd name="T47" fmla="*/ 2147483647 h 112"/>
                <a:gd name="T48" fmla="*/ 2147483647 w 650"/>
                <a:gd name="T49" fmla="*/ 2147483647 h 112"/>
                <a:gd name="T50" fmla="*/ 2147483647 w 650"/>
                <a:gd name="T51" fmla="*/ 2147483647 h 112"/>
                <a:gd name="T52" fmla="*/ 2147483647 w 650"/>
                <a:gd name="T53" fmla="*/ 2147483647 h 112"/>
                <a:gd name="T54" fmla="*/ 2147483647 w 650"/>
                <a:gd name="T55" fmla="*/ 2147483647 h 112"/>
                <a:gd name="T56" fmla="*/ 2147483647 w 650"/>
                <a:gd name="T57" fmla="*/ 2147483647 h 112"/>
                <a:gd name="T58" fmla="*/ 2147483647 w 650"/>
                <a:gd name="T59" fmla="*/ 2147483647 h 112"/>
                <a:gd name="T60" fmla="*/ 2147483647 w 650"/>
                <a:gd name="T61" fmla="*/ 2147483647 h 112"/>
                <a:gd name="T62" fmla="*/ 2147483647 w 650"/>
                <a:gd name="T63" fmla="*/ 2147483647 h 112"/>
                <a:gd name="T64" fmla="*/ 2147483647 w 650"/>
                <a:gd name="T65" fmla="*/ 2147483647 h 112"/>
                <a:gd name="T66" fmla="*/ 2147483647 w 650"/>
                <a:gd name="T67" fmla="*/ 2147483647 h 112"/>
                <a:gd name="T68" fmla="*/ 2147483647 w 650"/>
                <a:gd name="T69" fmla="*/ 2147483647 h 112"/>
                <a:gd name="T70" fmla="*/ 2147483647 w 650"/>
                <a:gd name="T71" fmla="*/ 2147483647 h 112"/>
                <a:gd name="T72" fmla="*/ 2147483647 w 650"/>
                <a:gd name="T73" fmla="*/ 2147483647 h 112"/>
                <a:gd name="T74" fmla="*/ 2147483647 w 650"/>
                <a:gd name="T75" fmla="*/ 2147483647 h 112"/>
                <a:gd name="T76" fmla="*/ 2147483647 w 650"/>
                <a:gd name="T77" fmla="*/ 2147483647 h 112"/>
                <a:gd name="T78" fmla="*/ 2147483647 w 650"/>
                <a:gd name="T79" fmla="*/ 2147483647 h 112"/>
                <a:gd name="T80" fmla="*/ 2147483647 w 650"/>
                <a:gd name="T81" fmla="*/ 2147483647 h 112"/>
                <a:gd name="T82" fmla="*/ 2147483647 w 650"/>
                <a:gd name="T83" fmla="*/ 2147483647 h 112"/>
                <a:gd name="T84" fmla="*/ 2147483647 w 650"/>
                <a:gd name="T85" fmla="*/ 2147483647 h 112"/>
                <a:gd name="T86" fmla="*/ 2147483647 w 650"/>
                <a:gd name="T87" fmla="*/ 2147483647 h 112"/>
                <a:gd name="T88" fmla="*/ 2147483647 w 650"/>
                <a:gd name="T89" fmla="*/ 2147483647 h 112"/>
                <a:gd name="T90" fmla="*/ 2147483647 w 650"/>
                <a:gd name="T91" fmla="*/ 2147483647 h 112"/>
                <a:gd name="T92" fmla="*/ 2147483647 w 650"/>
                <a:gd name="T93" fmla="*/ 2147483647 h 112"/>
                <a:gd name="T94" fmla="*/ 2147483647 w 650"/>
                <a:gd name="T95" fmla="*/ 2147483647 h 112"/>
                <a:gd name="T96" fmla="*/ 2147483647 w 650"/>
                <a:gd name="T97" fmla="*/ 2147483647 h 112"/>
                <a:gd name="T98" fmla="*/ 2147483647 w 650"/>
                <a:gd name="T99" fmla="*/ 2147483647 h 112"/>
                <a:gd name="T100" fmla="*/ 2147483647 w 650"/>
                <a:gd name="T101" fmla="*/ 2147483647 h 112"/>
                <a:gd name="T102" fmla="*/ 2147483647 w 650"/>
                <a:gd name="T103" fmla="*/ 2147483647 h 112"/>
                <a:gd name="T104" fmla="*/ 2147483647 w 650"/>
                <a:gd name="T105" fmla="*/ 2147483647 h 112"/>
                <a:gd name="T106" fmla="*/ 2147483647 w 650"/>
                <a:gd name="T107" fmla="*/ 2147483647 h 112"/>
                <a:gd name="T108" fmla="*/ 2147483647 w 650"/>
                <a:gd name="T109" fmla="*/ 2147483647 h 112"/>
                <a:gd name="T110" fmla="*/ 2147483647 w 650"/>
                <a:gd name="T111" fmla="*/ 2147483647 h 112"/>
                <a:gd name="T112" fmla="*/ 2147483647 w 650"/>
                <a:gd name="T113" fmla="*/ 2147483647 h 112"/>
                <a:gd name="T114" fmla="*/ 2147483647 w 650"/>
                <a:gd name="T115" fmla="*/ 2147483647 h 112"/>
                <a:gd name="T116" fmla="*/ 2147483647 w 650"/>
                <a:gd name="T117" fmla="*/ 2147483647 h 112"/>
                <a:gd name="T118" fmla="*/ 2147483647 w 650"/>
                <a:gd name="T119" fmla="*/ 2147483647 h 112"/>
                <a:gd name="T120" fmla="*/ 2147483647 w 650"/>
                <a:gd name="T121" fmla="*/ 2147483647 h 112"/>
                <a:gd name="T122" fmla="*/ 2147483647 w 650"/>
                <a:gd name="T123" fmla="*/ 2147483647 h 112"/>
                <a:gd name="T124" fmla="*/ 2147483647 w 650"/>
                <a:gd name="T125" fmla="*/ 2147483647 h 112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650"/>
                <a:gd name="T190" fmla="*/ 0 h 112"/>
                <a:gd name="T191" fmla="*/ 650 w 650"/>
                <a:gd name="T192" fmla="*/ 112 h 112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650" h="112">
                  <a:moveTo>
                    <a:pt x="23" y="112"/>
                  </a:moveTo>
                  <a:lnTo>
                    <a:pt x="19" y="111"/>
                  </a:lnTo>
                  <a:lnTo>
                    <a:pt x="17" y="108"/>
                  </a:lnTo>
                  <a:lnTo>
                    <a:pt x="15" y="102"/>
                  </a:lnTo>
                  <a:lnTo>
                    <a:pt x="15" y="96"/>
                  </a:lnTo>
                  <a:lnTo>
                    <a:pt x="15" y="86"/>
                  </a:lnTo>
                  <a:lnTo>
                    <a:pt x="17" y="75"/>
                  </a:lnTo>
                  <a:lnTo>
                    <a:pt x="20" y="52"/>
                  </a:lnTo>
                  <a:lnTo>
                    <a:pt x="21" y="49"/>
                  </a:lnTo>
                  <a:lnTo>
                    <a:pt x="21" y="46"/>
                  </a:lnTo>
                  <a:lnTo>
                    <a:pt x="20" y="42"/>
                  </a:lnTo>
                  <a:lnTo>
                    <a:pt x="17" y="40"/>
                  </a:lnTo>
                  <a:lnTo>
                    <a:pt x="14" y="41"/>
                  </a:lnTo>
                  <a:lnTo>
                    <a:pt x="10" y="43"/>
                  </a:lnTo>
                  <a:lnTo>
                    <a:pt x="7" y="47"/>
                  </a:lnTo>
                  <a:lnTo>
                    <a:pt x="4" y="50"/>
                  </a:lnTo>
                  <a:lnTo>
                    <a:pt x="0" y="45"/>
                  </a:lnTo>
                  <a:lnTo>
                    <a:pt x="5" y="40"/>
                  </a:lnTo>
                  <a:lnTo>
                    <a:pt x="11" y="36"/>
                  </a:lnTo>
                  <a:lnTo>
                    <a:pt x="18" y="32"/>
                  </a:lnTo>
                  <a:lnTo>
                    <a:pt x="25" y="31"/>
                  </a:lnTo>
                  <a:lnTo>
                    <a:pt x="30" y="32"/>
                  </a:lnTo>
                  <a:lnTo>
                    <a:pt x="33" y="35"/>
                  </a:lnTo>
                  <a:lnTo>
                    <a:pt x="35" y="39"/>
                  </a:lnTo>
                  <a:lnTo>
                    <a:pt x="35" y="42"/>
                  </a:lnTo>
                  <a:lnTo>
                    <a:pt x="35" y="45"/>
                  </a:lnTo>
                  <a:lnTo>
                    <a:pt x="35" y="47"/>
                  </a:lnTo>
                  <a:lnTo>
                    <a:pt x="30" y="76"/>
                  </a:lnTo>
                  <a:lnTo>
                    <a:pt x="29" y="85"/>
                  </a:lnTo>
                  <a:lnTo>
                    <a:pt x="28" y="93"/>
                  </a:lnTo>
                  <a:lnTo>
                    <a:pt x="29" y="99"/>
                  </a:lnTo>
                  <a:lnTo>
                    <a:pt x="29" y="101"/>
                  </a:lnTo>
                  <a:lnTo>
                    <a:pt x="30" y="101"/>
                  </a:lnTo>
                  <a:lnTo>
                    <a:pt x="33" y="101"/>
                  </a:lnTo>
                  <a:lnTo>
                    <a:pt x="37" y="99"/>
                  </a:lnTo>
                  <a:lnTo>
                    <a:pt x="46" y="93"/>
                  </a:lnTo>
                  <a:lnTo>
                    <a:pt x="55" y="84"/>
                  </a:lnTo>
                  <a:lnTo>
                    <a:pt x="63" y="73"/>
                  </a:lnTo>
                  <a:lnTo>
                    <a:pt x="69" y="60"/>
                  </a:lnTo>
                  <a:lnTo>
                    <a:pt x="70" y="53"/>
                  </a:lnTo>
                  <a:lnTo>
                    <a:pt x="71" y="46"/>
                  </a:lnTo>
                  <a:lnTo>
                    <a:pt x="70" y="42"/>
                  </a:lnTo>
                  <a:lnTo>
                    <a:pt x="66" y="40"/>
                  </a:lnTo>
                  <a:lnTo>
                    <a:pt x="62" y="41"/>
                  </a:lnTo>
                  <a:lnTo>
                    <a:pt x="59" y="43"/>
                  </a:lnTo>
                  <a:lnTo>
                    <a:pt x="53" y="50"/>
                  </a:lnTo>
                  <a:lnTo>
                    <a:pt x="49" y="46"/>
                  </a:lnTo>
                  <a:lnTo>
                    <a:pt x="53" y="40"/>
                  </a:lnTo>
                  <a:lnTo>
                    <a:pt x="59" y="35"/>
                  </a:lnTo>
                  <a:lnTo>
                    <a:pt x="65" y="32"/>
                  </a:lnTo>
                  <a:lnTo>
                    <a:pt x="71" y="31"/>
                  </a:lnTo>
                  <a:lnTo>
                    <a:pt x="76" y="32"/>
                  </a:lnTo>
                  <a:lnTo>
                    <a:pt x="80" y="34"/>
                  </a:lnTo>
                  <a:lnTo>
                    <a:pt x="82" y="38"/>
                  </a:lnTo>
                  <a:lnTo>
                    <a:pt x="82" y="42"/>
                  </a:lnTo>
                  <a:lnTo>
                    <a:pt x="81" y="51"/>
                  </a:lnTo>
                  <a:lnTo>
                    <a:pt x="77" y="62"/>
                  </a:lnTo>
                  <a:lnTo>
                    <a:pt x="71" y="74"/>
                  </a:lnTo>
                  <a:lnTo>
                    <a:pt x="63" y="85"/>
                  </a:lnTo>
                  <a:lnTo>
                    <a:pt x="54" y="96"/>
                  </a:lnTo>
                  <a:lnTo>
                    <a:pt x="44" y="104"/>
                  </a:lnTo>
                  <a:lnTo>
                    <a:pt x="34" y="110"/>
                  </a:lnTo>
                  <a:lnTo>
                    <a:pt x="28" y="112"/>
                  </a:lnTo>
                  <a:lnTo>
                    <a:pt x="23" y="112"/>
                  </a:lnTo>
                  <a:close/>
                  <a:moveTo>
                    <a:pt x="155" y="36"/>
                  </a:moveTo>
                  <a:lnTo>
                    <a:pt x="163" y="31"/>
                  </a:lnTo>
                  <a:lnTo>
                    <a:pt x="168" y="32"/>
                  </a:lnTo>
                  <a:lnTo>
                    <a:pt x="156" y="84"/>
                  </a:lnTo>
                  <a:lnTo>
                    <a:pt x="154" y="91"/>
                  </a:lnTo>
                  <a:lnTo>
                    <a:pt x="154" y="96"/>
                  </a:lnTo>
                  <a:lnTo>
                    <a:pt x="154" y="99"/>
                  </a:lnTo>
                  <a:lnTo>
                    <a:pt x="155" y="101"/>
                  </a:lnTo>
                  <a:lnTo>
                    <a:pt x="158" y="102"/>
                  </a:lnTo>
                  <a:lnTo>
                    <a:pt x="161" y="102"/>
                  </a:lnTo>
                  <a:lnTo>
                    <a:pt x="164" y="100"/>
                  </a:lnTo>
                  <a:lnTo>
                    <a:pt x="167" y="97"/>
                  </a:lnTo>
                  <a:lnTo>
                    <a:pt x="171" y="92"/>
                  </a:lnTo>
                  <a:lnTo>
                    <a:pt x="176" y="97"/>
                  </a:lnTo>
                  <a:lnTo>
                    <a:pt x="169" y="103"/>
                  </a:lnTo>
                  <a:lnTo>
                    <a:pt x="164" y="108"/>
                  </a:lnTo>
                  <a:lnTo>
                    <a:pt x="158" y="110"/>
                  </a:lnTo>
                  <a:lnTo>
                    <a:pt x="152" y="111"/>
                  </a:lnTo>
                  <a:lnTo>
                    <a:pt x="148" y="110"/>
                  </a:lnTo>
                  <a:lnTo>
                    <a:pt x="144" y="108"/>
                  </a:lnTo>
                  <a:lnTo>
                    <a:pt x="142" y="104"/>
                  </a:lnTo>
                  <a:lnTo>
                    <a:pt x="141" y="99"/>
                  </a:lnTo>
                  <a:lnTo>
                    <a:pt x="143" y="89"/>
                  </a:lnTo>
                  <a:lnTo>
                    <a:pt x="142" y="89"/>
                  </a:lnTo>
                  <a:lnTo>
                    <a:pt x="135" y="99"/>
                  </a:lnTo>
                  <a:lnTo>
                    <a:pt x="127" y="106"/>
                  </a:lnTo>
                  <a:lnTo>
                    <a:pt x="120" y="110"/>
                  </a:lnTo>
                  <a:lnTo>
                    <a:pt x="112" y="111"/>
                  </a:lnTo>
                  <a:lnTo>
                    <a:pt x="104" y="109"/>
                  </a:lnTo>
                  <a:lnTo>
                    <a:pt x="99" y="104"/>
                  </a:lnTo>
                  <a:lnTo>
                    <a:pt x="95" y="96"/>
                  </a:lnTo>
                  <a:lnTo>
                    <a:pt x="94" y="85"/>
                  </a:lnTo>
                  <a:lnTo>
                    <a:pt x="95" y="72"/>
                  </a:lnTo>
                  <a:lnTo>
                    <a:pt x="99" y="59"/>
                  </a:lnTo>
                  <a:lnTo>
                    <a:pt x="106" y="47"/>
                  </a:lnTo>
                  <a:lnTo>
                    <a:pt x="114" y="38"/>
                  </a:lnTo>
                  <a:lnTo>
                    <a:pt x="124" y="33"/>
                  </a:lnTo>
                  <a:lnTo>
                    <a:pt x="136" y="31"/>
                  </a:lnTo>
                  <a:lnTo>
                    <a:pt x="146" y="32"/>
                  </a:lnTo>
                  <a:lnTo>
                    <a:pt x="155" y="36"/>
                  </a:lnTo>
                  <a:close/>
                  <a:moveTo>
                    <a:pt x="148" y="60"/>
                  </a:moveTo>
                  <a:lnTo>
                    <a:pt x="149" y="54"/>
                  </a:lnTo>
                  <a:lnTo>
                    <a:pt x="149" y="49"/>
                  </a:lnTo>
                  <a:lnTo>
                    <a:pt x="148" y="44"/>
                  </a:lnTo>
                  <a:lnTo>
                    <a:pt x="146" y="40"/>
                  </a:lnTo>
                  <a:lnTo>
                    <a:pt x="143" y="38"/>
                  </a:lnTo>
                  <a:lnTo>
                    <a:pt x="137" y="37"/>
                  </a:lnTo>
                  <a:lnTo>
                    <a:pt x="129" y="39"/>
                  </a:lnTo>
                  <a:lnTo>
                    <a:pt x="122" y="44"/>
                  </a:lnTo>
                  <a:lnTo>
                    <a:pt x="116" y="52"/>
                  </a:lnTo>
                  <a:lnTo>
                    <a:pt x="112" y="62"/>
                  </a:lnTo>
                  <a:lnTo>
                    <a:pt x="109" y="73"/>
                  </a:lnTo>
                  <a:lnTo>
                    <a:pt x="108" y="84"/>
                  </a:lnTo>
                  <a:lnTo>
                    <a:pt x="109" y="92"/>
                  </a:lnTo>
                  <a:lnTo>
                    <a:pt x="110" y="97"/>
                  </a:lnTo>
                  <a:lnTo>
                    <a:pt x="113" y="100"/>
                  </a:lnTo>
                  <a:lnTo>
                    <a:pt x="118" y="101"/>
                  </a:lnTo>
                  <a:lnTo>
                    <a:pt x="123" y="100"/>
                  </a:lnTo>
                  <a:lnTo>
                    <a:pt x="129" y="96"/>
                  </a:lnTo>
                  <a:lnTo>
                    <a:pt x="134" y="91"/>
                  </a:lnTo>
                  <a:lnTo>
                    <a:pt x="139" y="83"/>
                  </a:lnTo>
                  <a:lnTo>
                    <a:pt x="144" y="74"/>
                  </a:lnTo>
                  <a:lnTo>
                    <a:pt x="147" y="64"/>
                  </a:lnTo>
                  <a:lnTo>
                    <a:pt x="148" y="60"/>
                  </a:lnTo>
                  <a:close/>
                  <a:moveTo>
                    <a:pt x="214" y="52"/>
                  </a:moveTo>
                  <a:lnTo>
                    <a:pt x="222" y="43"/>
                  </a:lnTo>
                  <a:lnTo>
                    <a:pt x="230" y="36"/>
                  </a:lnTo>
                  <a:lnTo>
                    <a:pt x="237" y="32"/>
                  </a:lnTo>
                  <a:lnTo>
                    <a:pt x="245" y="31"/>
                  </a:lnTo>
                  <a:lnTo>
                    <a:pt x="250" y="31"/>
                  </a:lnTo>
                  <a:lnTo>
                    <a:pt x="254" y="32"/>
                  </a:lnTo>
                  <a:lnTo>
                    <a:pt x="251" y="51"/>
                  </a:lnTo>
                  <a:lnTo>
                    <a:pt x="242" y="51"/>
                  </a:lnTo>
                  <a:lnTo>
                    <a:pt x="241" y="46"/>
                  </a:lnTo>
                  <a:lnTo>
                    <a:pt x="239" y="43"/>
                  </a:lnTo>
                  <a:lnTo>
                    <a:pt x="236" y="42"/>
                  </a:lnTo>
                  <a:lnTo>
                    <a:pt x="233" y="43"/>
                  </a:lnTo>
                  <a:lnTo>
                    <a:pt x="229" y="45"/>
                  </a:lnTo>
                  <a:lnTo>
                    <a:pt x="226" y="48"/>
                  </a:lnTo>
                  <a:lnTo>
                    <a:pt x="221" y="52"/>
                  </a:lnTo>
                  <a:lnTo>
                    <a:pt x="215" y="63"/>
                  </a:lnTo>
                  <a:lnTo>
                    <a:pt x="212" y="68"/>
                  </a:lnTo>
                  <a:lnTo>
                    <a:pt x="210" y="75"/>
                  </a:lnTo>
                  <a:lnTo>
                    <a:pt x="202" y="110"/>
                  </a:lnTo>
                  <a:lnTo>
                    <a:pt x="188" y="110"/>
                  </a:lnTo>
                  <a:lnTo>
                    <a:pt x="200" y="58"/>
                  </a:lnTo>
                  <a:lnTo>
                    <a:pt x="201" y="54"/>
                  </a:lnTo>
                  <a:lnTo>
                    <a:pt x="202" y="51"/>
                  </a:lnTo>
                  <a:lnTo>
                    <a:pt x="202" y="46"/>
                  </a:lnTo>
                  <a:lnTo>
                    <a:pt x="201" y="42"/>
                  </a:lnTo>
                  <a:lnTo>
                    <a:pt x="198" y="40"/>
                  </a:lnTo>
                  <a:lnTo>
                    <a:pt x="195" y="41"/>
                  </a:lnTo>
                  <a:lnTo>
                    <a:pt x="192" y="42"/>
                  </a:lnTo>
                  <a:lnTo>
                    <a:pt x="189" y="45"/>
                  </a:lnTo>
                  <a:lnTo>
                    <a:pt x="185" y="50"/>
                  </a:lnTo>
                  <a:lnTo>
                    <a:pt x="180" y="45"/>
                  </a:lnTo>
                  <a:lnTo>
                    <a:pt x="187" y="39"/>
                  </a:lnTo>
                  <a:lnTo>
                    <a:pt x="192" y="34"/>
                  </a:lnTo>
                  <a:lnTo>
                    <a:pt x="198" y="32"/>
                  </a:lnTo>
                  <a:lnTo>
                    <a:pt x="204" y="31"/>
                  </a:lnTo>
                  <a:lnTo>
                    <a:pt x="208" y="32"/>
                  </a:lnTo>
                  <a:lnTo>
                    <a:pt x="212" y="34"/>
                  </a:lnTo>
                  <a:lnTo>
                    <a:pt x="214" y="38"/>
                  </a:lnTo>
                  <a:lnTo>
                    <a:pt x="215" y="43"/>
                  </a:lnTo>
                  <a:lnTo>
                    <a:pt x="213" y="51"/>
                  </a:lnTo>
                  <a:lnTo>
                    <a:pt x="214" y="52"/>
                  </a:lnTo>
                  <a:close/>
                  <a:moveTo>
                    <a:pt x="303" y="0"/>
                  </a:moveTo>
                  <a:lnTo>
                    <a:pt x="299" y="16"/>
                  </a:lnTo>
                  <a:lnTo>
                    <a:pt x="285" y="16"/>
                  </a:lnTo>
                  <a:lnTo>
                    <a:pt x="289" y="0"/>
                  </a:lnTo>
                  <a:lnTo>
                    <a:pt x="303" y="0"/>
                  </a:lnTo>
                  <a:close/>
                  <a:moveTo>
                    <a:pt x="277" y="55"/>
                  </a:moveTo>
                  <a:lnTo>
                    <a:pt x="278" y="48"/>
                  </a:lnTo>
                  <a:lnTo>
                    <a:pt x="279" y="43"/>
                  </a:lnTo>
                  <a:lnTo>
                    <a:pt x="278" y="40"/>
                  </a:lnTo>
                  <a:lnTo>
                    <a:pt x="277" y="38"/>
                  </a:lnTo>
                  <a:lnTo>
                    <a:pt x="274" y="37"/>
                  </a:lnTo>
                  <a:lnTo>
                    <a:pt x="270" y="36"/>
                  </a:lnTo>
                  <a:lnTo>
                    <a:pt x="271" y="32"/>
                  </a:lnTo>
                  <a:lnTo>
                    <a:pt x="291" y="31"/>
                  </a:lnTo>
                  <a:lnTo>
                    <a:pt x="296" y="31"/>
                  </a:lnTo>
                  <a:lnTo>
                    <a:pt x="284" y="84"/>
                  </a:lnTo>
                  <a:lnTo>
                    <a:pt x="283" y="91"/>
                  </a:lnTo>
                  <a:lnTo>
                    <a:pt x="282" y="96"/>
                  </a:lnTo>
                  <a:lnTo>
                    <a:pt x="282" y="99"/>
                  </a:lnTo>
                  <a:lnTo>
                    <a:pt x="283" y="101"/>
                  </a:lnTo>
                  <a:lnTo>
                    <a:pt x="287" y="102"/>
                  </a:lnTo>
                  <a:lnTo>
                    <a:pt x="289" y="102"/>
                  </a:lnTo>
                  <a:lnTo>
                    <a:pt x="292" y="100"/>
                  </a:lnTo>
                  <a:lnTo>
                    <a:pt x="295" y="97"/>
                  </a:lnTo>
                  <a:lnTo>
                    <a:pt x="300" y="92"/>
                  </a:lnTo>
                  <a:lnTo>
                    <a:pt x="304" y="97"/>
                  </a:lnTo>
                  <a:lnTo>
                    <a:pt x="297" y="104"/>
                  </a:lnTo>
                  <a:lnTo>
                    <a:pt x="291" y="108"/>
                  </a:lnTo>
                  <a:lnTo>
                    <a:pt x="286" y="110"/>
                  </a:lnTo>
                  <a:lnTo>
                    <a:pt x="280" y="111"/>
                  </a:lnTo>
                  <a:lnTo>
                    <a:pt x="275" y="110"/>
                  </a:lnTo>
                  <a:lnTo>
                    <a:pt x="272" y="107"/>
                  </a:lnTo>
                  <a:lnTo>
                    <a:pt x="269" y="103"/>
                  </a:lnTo>
                  <a:lnTo>
                    <a:pt x="268" y="97"/>
                  </a:lnTo>
                  <a:lnTo>
                    <a:pt x="269" y="90"/>
                  </a:lnTo>
                  <a:lnTo>
                    <a:pt x="271" y="81"/>
                  </a:lnTo>
                  <a:lnTo>
                    <a:pt x="277" y="55"/>
                  </a:lnTo>
                  <a:close/>
                  <a:moveTo>
                    <a:pt x="380" y="36"/>
                  </a:moveTo>
                  <a:lnTo>
                    <a:pt x="388" y="31"/>
                  </a:lnTo>
                  <a:lnTo>
                    <a:pt x="393" y="32"/>
                  </a:lnTo>
                  <a:lnTo>
                    <a:pt x="381" y="84"/>
                  </a:lnTo>
                  <a:lnTo>
                    <a:pt x="379" y="91"/>
                  </a:lnTo>
                  <a:lnTo>
                    <a:pt x="379" y="96"/>
                  </a:lnTo>
                  <a:lnTo>
                    <a:pt x="379" y="99"/>
                  </a:lnTo>
                  <a:lnTo>
                    <a:pt x="380" y="101"/>
                  </a:lnTo>
                  <a:lnTo>
                    <a:pt x="383" y="102"/>
                  </a:lnTo>
                  <a:lnTo>
                    <a:pt x="386" y="102"/>
                  </a:lnTo>
                  <a:lnTo>
                    <a:pt x="389" y="100"/>
                  </a:lnTo>
                  <a:lnTo>
                    <a:pt x="392" y="97"/>
                  </a:lnTo>
                  <a:lnTo>
                    <a:pt x="396" y="92"/>
                  </a:lnTo>
                  <a:lnTo>
                    <a:pt x="401" y="97"/>
                  </a:lnTo>
                  <a:lnTo>
                    <a:pt x="394" y="103"/>
                  </a:lnTo>
                  <a:lnTo>
                    <a:pt x="389" y="108"/>
                  </a:lnTo>
                  <a:lnTo>
                    <a:pt x="383" y="110"/>
                  </a:lnTo>
                  <a:lnTo>
                    <a:pt x="377" y="111"/>
                  </a:lnTo>
                  <a:lnTo>
                    <a:pt x="373" y="110"/>
                  </a:lnTo>
                  <a:lnTo>
                    <a:pt x="369" y="108"/>
                  </a:lnTo>
                  <a:lnTo>
                    <a:pt x="367" y="104"/>
                  </a:lnTo>
                  <a:lnTo>
                    <a:pt x="366" y="99"/>
                  </a:lnTo>
                  <a:lnTo>
                    <a:pt x="368" y="89"/>
                  </a:lnTo>
                  <a:lnTo>
                    <a:pt x="367" y="89"/>
                  </a:lnTo>
                  <a:lnTo>
                    <a:pt x="360" y="99"/>
                  </a:lnTo>
                  <a:lnTo>
                    <a:pt x="352" y="106"/>
                  </a:lnTo>
                  <a:lnTo>
                    <a:pt x="345" y="110"/>
                  </a:lnTo>
                  <a:lnTo>
                    <a:pt x="337" y="111"/>
                  </a:lnTo>
                  <a:lnTo>
                    <a:pt x="329" y="109"/>
                  </a:lnTo>
                  <a:lnTo>
                    <a:pt x="324" y="104"/>
                  </a:lnTo>
                  <a:lnTo>
                    <a:pt x="320" y="96"/>
                  </a:lnTo>
                  <a:lnTo>
                    <a:pt x="319" y="85"/>
                  </a:lnTo>
                  <a:lnTo>
                    <a:pt x="320" y="72"/>
                  </a:lnTo>
                  <a:lnTo>
                    <a:pt x="324" y="59"/>
                  </a:lnTo>
                  <a:lnTo>
                    <a:pt x="331" y="47"/>
                  </a:lnTo>
                  <a:lnTo>
                    <a:pt x="339" y="38"/>
                  </a:lnTo>
                  <a:lnTo>
                    <a:pt x="349" y="33"/>
                  </a:lnTo>
                  <a:lnTo>
                    <a:pt x="361" y="31"/>
                  </a:lnTo>
                  <a:lnTo>
                    <a:pt x="371" y="32"/>
                  </a:lnTo>
                  <a:lnTo>
                    <a:pt x="380" y="36"/>
                  </a:lnTo>
                  <a:close/>
                  <a:moveTo>
                    <a:pt x="373" y="60"/>
                  </a:moveTo>
                  <a:lnTo>
                    <a:pt x="374" y="54"/>
                  </a:lnTo>
                  <a:lnTo>
                    <a:pt x="374" y="49"/>
                  </a:lnTo>
                  <a:lnTo>
                    <a:pt x="373" y="44"/>
                  </a:lnTo>
                  <a:lnTo>
                    <a:pt x="371" y="40"/>
                  </a:lnTo>
                  <a:lnTo>
                    <a:pt x="368" y="38"/>
                  </a:lnTo>
                  <a:lnTo>
                    <a:pt x="362" y="37"/>
                  </a:lnTo>
                  <a:lnTo>
                    <a:pt x="354" y="39"/>
                  </a:lnTo>
                  <a:lnTo>
                    <a:pt x="347" y="44"/>
                  </a:lnTo>
                  <a:lnTo>
                    <a:pt x="341" y="52"/>
                  </a:lnTo>
                  <a:lnTo>
                    <a:pt x="337" y="62"/>
                  </a:lnTo>
                  <a:lnTo>
                    <a:pt x="334" y="73"/>
                  </a:lnTo>
                  <a:lnTo>
                    <a:pt x="333" y="84"/>
                  </a:lnTo>
                  <a:lnTo>
                    <a:pt x="334" y="92"/>
                  </a:lnTo>
                  <a:lnTo>
                    <a:pt x="335" y="97"/>
                  </a:lnTo>
                  <a:lnTo>
                    <a:pt x="338" y="100"/>
                  </a:lnTo>
                  <a:lnTo>
                    <a:pt x="343" y="101"/>
                  </a:lnTo>
                  <a:lnTo>
                    <a:pt x="348" y="100"/>
                  </a:lnTo>
                  <a:lnTo>
                    <a:pt x="354" y="96"/>
                  </a:lnTo>
                  <a:lnTo>
                    <a:pt x="359" y="91"/>
                  </a:lnTo>
                  <a:lnTo>
                    <a:pt x="364" y="83"/>
                  </a:lnTo>
                  <a:lnTo>
                    <a:pt x="369" y="74"/>
                  </a:lnTo>
                  <a:lnTo>
                    <a:pt x="372" y="64"/>
                  </a:lnTo>
                  <a:lnTo>
                    <a:pt x="373" y="60"/>
                  </a:lnTo>
                  <a:close/>
                  <a:moveTo>
                    <a:pt x="425" y="58"/>
                  </a:moveTo>
                  <a:lnTo>
                    <a:pt x="427" y="51"/>
                  </a:lnTo>
                  <a:lnTo>
                    <a:pt x="427" y="46"/>
                  </a:lnTo>
                  <a:lnTo>
                    <a:pt x="426" y="42"/>
                  </a:lnTo>
                  <a:lnTo>
                    <a:pt x="423" y="40"/>
                  </a:lnTo>
                  <a:lnTo>
                    <a:pt x="420" y="41"/>
                  </a:lnTo>
                  <a:lnTo>
                    <a:pt x="417" y="42"/>
                  </a:lnTo>
                  <a:lnTo>
                    <a:pt x="414" y="45"/>
                  </a:lnTo>
                  <a:lnTo>
                    <a:pt x="410" y="50"/>
                  </a:lnTo>
                  <a:lnTo>
                    <a:pt x="405" y="45"/>
                  </a:lnTo>
                  <a:lnTo>
                    <a:pt x="412" y="39"/>
                  </a:lnTo>
                  <a:lnTo>
                    <a:pt x="417" y="34"/>
                  </a:lnTo>
                  <a:lnTo>
                    <a:pt x="423" y="32"/>
                  </a:lnTo>
                  <a:lnTo>
                    <a:pt x="429" y="31"/>
                  </a:lnTo>
                  <a:lnTo>
                    <a:pt x="433" y="32"/>
                  </a:lnTo>
                  <a:lnTo>
                    <a:pt x="437" y="34"/>
                  </a:lnTo>
                  <a:lnTo>
                    <a:pt x="439" y="38"/>
                  </a:lnTo>
                  <a:lnTo>
                    <a:pt x="440" y="43"/>
                  </a:lnTo>
                  <a:lnTo>
                    <a:pt x="439" y="48"/>
                  </a:lnTo>
                  <a:lnTo>
                    <a:pt x="438" y="53"/>
                  </a:lnTo>
                  <a:lnTo>
                    <a:pt x="439" y="54"/>
                  </a:lnTo>
                  <a:lnTo>
                    <a:pt x="447" y="44"/>
                  </a:lnTo>
                  <a:lnTo>
                    <a:pt x="454" y="37"/>
                  </a:lnTo>
                  <a:lnTo>
                    <a:pt x="461" y="32"/>
                  </a:lnTo>
                  <a:lnTo>
                    <a:pt x="469" y="31"/>
                  </a:lnTo>
                  <a:lnTo>
                    <a:pt x="476" y="32"/>
                  </a:lnTo>
                  <a:lnTo>
                    <a:pt x="481" y="35"/>
                  </a:lnTo>
                  <a:lnTo>
                    <a:pt x="484" y="41"/>
                  </a:lnTo>
                  <a:lnTo>
                    <a:pt x="485" y="47"/>
                  </a:lnTo>
                  <a:lnTo>
                    <a:pt x="484" y="54"/>
                  </a:lnTo>
                  <a:lnTo>
                    <a:pt x="482" y="62"/>
                  </a:lnTo>
                  <a:lnTo>
                    <a:pt x="477" y="83"/>
                  </a:lnTo>
                  <a:lnTo>
                    <a:pt x="475" y="91"/>
                  </a:lnTo>
                  <a:lnTo>
                    <a:pt x="475" y="96"/>
                  </a:lnTo>
                  <a:lnTo>
                    <a:pt x="475" y="99"/>
                  </a:lnTo>
                  <a:lnTo>
                    <a:pt x="476" y="101"/>
                  </a:lnTo>
                  <a:lnTo>
                    <a:pt x="479" y="102"/>
                  </a:lnTo>
                  <a:lnTo>
                    <a:pt x="482" y="102"/>
                  </a:lnTo>
                  <a:lnTo>
                    <a:pt x="484" y="100"/>
                  </a:lnTo>
                  <a:lnTo>
                    <a:pt x="488" y="97"/>
                  </a:lnTo>
                  <a:lnTo>
                    <a:pt x="492" y="92"/>
                  </a:lnTo>
                  <a:lnTo>
                    <a:pt x="497" y="97"/>
                  </a:lnTo>
                  <a:lnTo>
                    <a:pt x="490" y="103"/>
                  </a:lnTo>
                  <a:lnTo>
                    <a:pt x="485" y="108"/>
                  </a:lnTo>
                  <a:lnTo>
                    <a:pt x="479" y="110"/>
                  </a:lnTo>
                  <a:lnTo>
                    <a:pt x="473" y="111"/>
                  </a:lnTo>
                  <a:lnTo>
                    <a:pt x="468" y="110"/>
                  </a:lnTo>
                  <a:lnTo>
                    <a:pt x="464" y="107"/>
                  </a:lnTo>
                  <a:lnTo>
                    <a:pt x="462" y="103"/>
                  </a:lnTo>
                  <a:lnTo>
                    <a:pt x="461" y="98"/>
                  </a:lnTo>
                  <a:lnTo>
                    <a:pt x="462" y="91"/>
                  </a:lnTo>
                  <a:lnTo>
                    <a:pt x="464" y="82"/>
                  </a:lnTo>
                  <a:lnTo>
                    <a:pt x="467" y="69"/>
                  </a:lnTo>
                  <a:lnTo>
                    <a:pt x="469" y="62"/>
                  </a:lnTo>
                  <a:lnTo>
                    <a:pt x="470" y="57"/>
                  </a:lnTo>
                  <a:lnTo>
                    <a:pt x="471" y="52"/>
                  </a:lnTo>
                  <a:lnTo>
                    <a:pt x="470" y="47"/>
                  </a:lnTo>
                  <a:lnTo>
                    <a:pt x="469" y="44"/>
                  </a:lnTo>
                  <a:lnTo>
                    <a:pt x="466" y="42"/>
                  </a:lnTo>
                  <a:lnTo>
                    <a:pt x="463" y="41"/>
                  </a:lnTo>
                  <a:lnTo>
                    <a:pt x="459" y="42"/>
                  </a:lnTo>
                  <a:lnTo>
                    <a:pt x="455" y="44"/>
                  </a:lnTo>
                  <a:lnTo>
                    <a:pt x="451" y="47"/>
                  </a:lnTo>
                  <a:lnTo>
                    <a:pt x="447" y="52"/>
                  </a:lnTo>
                  <a:lnTo>
                    <a:pt x="440" y="63"/>
                  </a:lnTo>
                  <a:lnTo>
                    <a:pt x="437" y="68"/>
                  </a:lnTo>
                  <a:lnTo>
                    <a:pt x="435" y="75"/>
                  </a:lnTo>
                  <a:lnTo>
                    <a:pt x="427" y="110"/>
                  </a:lnTo>
                  <a:lnTo>
                    <a:pt x="413" y="110"/>
                  </a:lnTo>
                  <a:lnTo>
                    <a:pt x="425" y="58"/>
                  </a:lnTo>
                  <a:close/>
                  <a:moveTo>
                    <a:pt x="560" y="51"/>
                  </a:moveTo>
                  <a:lnTo>
                    <a:pt x="560" y="46"/>
                  </a:lnTo>
                  <a:lnTo>
                    <a:pt x="559" y="42"/>
                  </a:lnTo>
                  <a:lnTo>
                    <a:pt x="557" y="38"/>
                  </a:lnTo>
                  <a:lnTo>
                    <a:pt x="551" y="37"/>
                  </a:lnTo>
                  <a:lnTo>
                    <a:pt x="543" y="39"/>
                  </a:lnTo>
                  <a:lnTo>
                    <a:pt x="536" y="44"/>
                  </a:lnTo>
                  <a:lnTo>
                    <a:pt x="530" y="51"/>
                  </a:lnTo>
                  <a:lnTo>
                    <a:pt x="526" y="62"/>
                  </a:lnTo>
                  <a:lnTo>
                    <a:pt x="523" y="74"/>
                  </a:lnTo>
                  <a:lnTo>
                    <a:pt x="522" y="85"/>
                  </a:lnTo>
                  <a:lnTo>
                    <a:pt x="522" y="92"/>
                  </a:lnTo>
                  <a:lnTo>
                    <a:pt x="525" y="97"/>
                  </a:lnTo>
                  <a:lnTo>
                    <a:pt x="529" y="100"/>
                  </a:lnTo>
                  <a:lnTo>
                    <a:pt x="535" y="101"/>
                  </a:lnTo>
                  <a:lnTo>
                    <a:pt x="541" y="100"/>
                  </a:lnTo>
                  <a:lnTo>
                    <a:pt x="547" y="98"/>
                  </a:lnTo>
                  <a:lnTo>
                    <a:pt x="553" y="95"/>
                  </a:lnTo>
                  <a:lnTo>
                    <a:pt x="559" y="89"/>
                  </a:lnTo>
                  <a:lnTo>
                    <a:pt x="564" y="94"/>
                  </a:lnTo>
                  <a:lnTo>
                    <a:pt x="556" y="102"/>
                  </a:lnTo>
                  <a:lnTo>
                    <a:pt x="548" y="107"/>
                  </a:lnTo>
                  <a:lnTo>
                    <a:pt x="540" y="110"/>
                  </a:lnTo>
                  <a:lnTo>
                    <a:pt x="532" y="111"/>
                  </a:lnTo>
                  <a:lnTo>
                    <a:pt x="521" y="109"/>
                  </a:lnTo>
                  <a:lnTo>
                    <a:pt x="514" y="104"/>
                  </a:lnTo>
                  <a:lnTo>
                    <a:pt x="509" y="96"/>
                  </a:lnTo>
                  <a:lnTo>
                    <a:pt x="508" y="84"/>
                  </a:lnTo>
                  <a:lnTo>
                    <a:pt x="508" y="75"/>
                  </a:lnTo>
                  <a:lnTo>
                    <a:pt x="511" y="65"/>
                  </a:lnTo>
                  <a:lnTo>
                    <a:pt x="515" y="55"/>
                  </a:lnTo>
                  <a:lnTo>
                    <a:pt x="520" y="47"/>
                  </a:lnTo>
                  <a:lnTo>
                    <a:pt x="527" y="40"/>
                  </a:lnTo>
                  <a:lnTo>
                    <a:pt x="535" y="35"/>
                  </a:lnTo>
                  <a:lnTo>
                    <a:pt x="544" y="32"/>
                  </a:lnTo>
                  <a:lnTo>
                    <a:pt x="553" y="31"/>
                  </a:lnTo>
                  <a:lnTo>
                    <a:pt x="563" y="32"/>
                  </a:lnTo>
                  <a:lnTo>
                    <a:pt x="573" y="33"/>
                  </a:lnTo>
                  <a:lnTo>
                    <a:pt x="569" y="51"/>
                  </a:lnTo>
                  <a:lnTo>
                    <a:pt x="560" y="51"/>
                  </a:lnTo>
                  <a:close/>
                  <a:moveTo>
                    <a:pt x="643" y="93"/>
                  </a:moveTo>
                  <a:lnTo>
                    <a:pt x="635" y="101"/>
                  </a:lnTo>
                  <a:lnTo>
                    <a:pt x="627" y="107"/>
                  </a:lnTo>
                  <a:lnTo>
                    <a:pt x="618" y="110"/>
                  </a:lnTo>
                  <a:lnTo>
                    <a:pt x="608" y="111"/>
                  </a:lnTo>
                  <a:lnTo>
                    <a:pt x="598" y="109"/>
                  </a:lnTo>
                  <a:lnTo>
                    <a:pt x="590" y="104"/>
                  </a:lnTo>
                  <a:lnTo>
                    <a:pt x="585" y="95"/>
                  </a:lnTo>
                  <a:lnTo>
                    <a:pt x="584" y="84"/>
                  </a:lnTo>
                  <a:lnTo>
                    <a:pt x="584" y="75"/>
                  </a:lnTo>
                  <a:lnTo>
                    <a:pt x="587" y="65"/>
                  </a:lnTo>
                  <a:lnTo>
                    <a:pt x="591" y="56"/>
                  </a:lnTo>
                  <a:lnTo>
                    <a:pt x="596" y="48"/>
                  </a:lnTo>
                  <a:lnTo>
                    <a:pt x="603" y="41"/>
                  </a:lnTo>
                  <a:lnTo>
                    <a:pt x="611" y="35"/>
                  </a:lnTo>
                  <a:lnTo>
                    <a:pt x="621" y="32"/>
                  </a:lnTo>
                  <a:lnTo>
                    <a:pt x="630" y="31"/>
                  </a:lnTo>
                  <a:lnTo>
                    <a:pt x="639" y="32"/>
                  </a:lnTo>
                  <a:lnTo>
                    <a:pt x="645" y="35"/>
                  </a:lnTo>
                  <a:lnTo>
                    <a:pt x="649" y="40"/>
                  </a:lnTo>
                  <a:lnTo>
                    <a:pt x="650" y="47"/>
                  </a:lnTo>
                  <a:lnTo>
                    <a:pt x="649" y="54"/>
                  </a:lnTo>
                  <a:lnTo>
                    <a:pt x="647" y="60"/>
                  </a:lnTo>
                  <a:lnTo>
                    <a:pt x="643" y="64"/>
                  </a:lnTo>
                  <a:lnTo>
                    <a:pt x="637" y="68"/>
                  </a:lnTo>
                  <a:lnTo>
                    <a:pt x="630" y="71"/>
                  </a:lnTo>
                  <a:lnTo>
                    <a:pt x="621" y="73"/>
                  </a:lnTo>
                  <a:lnTo>
                    <a:pt x="611" y="75"/>
                  </a:lnTo>
                  <a:lnTo>
                    <a:pt x="598" y="75"/>
                  </a:lnTo>
                  <a:lnTo>
                    <a:pt x="598" y="85"/>
                  </a:lnTo>
                  <a:lnTo>
                    <a:pt x="598" y="93"/>
                  </a:lnTo>
                  <a:lnTo>
                    <a:pt x="601" y="97"/>
                  </a:lnTo>
                  <a:lnTo>
                    <a:pt x="605" y="100"/>
                  </a:lnTo>
                  <a:lnTo>
                    <a:pt x="612" y="101"/>
                  </a:lnTo>
                  <a:lnTo>
                    <a:pt x="619" y="100"/>
                  </a:lnTo>
                  <a:lnTo>
                    <a:pt x="625" y="98"/>
                  </a:lnTo>
                  <a:lnTo>
                    <a:pt x="632" y="94"/>
                  </a:lnTo>
                  <a:lnTo>
                    <a:pt x="638" y="88"/>
                  </a:lnTo>
                  <a:lnTo>
                    <a:pt x="643" y="93"/>
                  </a:lnTo>
                  <a:close/>
                  <a:moveTo>
                    <a:pt x="600" y="68"/>
                  </a:moveTo>
                  <a:lnTo>
                    <a:pt x="611" y="68"/>
                  </a:lnTo>
                  <a:lnTo>
                    <a:pt x="620" y="66"/>
                  </a:lnTo>
                  <a:lnTo>
                    <a:pt x="627" y="63"/>
                  </a:lnTo>
                  <a:lnTo>
                    <a:pt x="632" y="60"/>
                  </a:lnTo>
                  <a:lnTo>
                    <a:pt x="636" y="54"/>
                  </a:lnTo>
                  <a:lnTo>
                    <a:pt x="637" y="48"/>
                  </a:lnTo>
                  <a:lnTo>
                    <a:pt x="636" y="43"/>
                  </a:lnTo>
                  <a:lnTo>
                    <a:pt x="634" y="40"/>
                  </a:lnTo>
                  <a:lnTo>
                    <a:pt x="631" y="38"/>
                  </a:lnTo>
                  <a:lnTo>
                    <a:pt x="627" y="37"/>
                  </a:lnTo>
                  <a:lnTo>
                    <a:pt x="623" y="38"/>
                  </a:lnTo>
                  <a:lnTo>
                    <a:pt x="619" y="39"/>
                  </a:lnTo>
                  <a:lnTo>
                    <a:pt x="615" y="42"/>
                  </a:lnTo>
                  <a:lnTo>
                    <a:pt x="612" y="45"/>
                  </a:lnTo>
                  <a:lnTo>
                    <a:pt x="605" y="55"/>
                  </a:lnTo>
                  <a:lnTo>
                    <a:pt x="600" y="6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81" name="Freeform 26"/>
            <p:cNvSpPr>
              <a:spLocks noEditPoints="1"/>
            </p:cNvSpPr>
            <p:nvPr/>
          </p:nvSpPr>
          <p:spPr bwMode="auto">
            <a:xfrm>
              <a:off x="3082925" y="5199063"/>
              <a:ext cx="260350" cy="233363"/>
            </a:xfrm>
            <a:custGeom>
              <a:avLst/>
              <a:gdLst>
                <a:gd name="T0" fmla="*/ 2147483647 w 171"/>
                <a:gd name="T1" fmla="*/ 2147483647 h 153"/>
                <a:gd name="T2" fmla="*/ 2147483647 w 171"/>
                <a:gd name="T3" fmla="*/ 2147483647 h 153"/>
                <a:gd name="T4" fmla="*/ 0 w 171"/>
                <a:gd name="T5" fmla="*/ 2147483647 h 153"/>
                <a:gd name="T6" fmla="*/ 2147483647 w 171"/>
                <a:gd name="T7" fmla="*/ 2147483647 h 153"/>
                <a:gd name="T8" fmla="*/ 2147483647 w 171"/>
                <a:gd name="T9" fmla="*/ 2147483647 h 153"/>
                <a:gd name="T10" fmla="*/ 2147483647 w 171"/>
                <a:gd name="T11" fmla="*/ 2147483647 h 153"/>
                <a:gd name="T12" fmla="*/ 2147483647 w 171"/>
                <a:gd name="T13" fmla="*/ 2147483647 h 153"/>
                <a:gd name="T14" fmla="*/ 2147483647 w 171"/>
                <a:gd name="T15" fmla="*/ 2147483647 h 153"/>
                <a:gd name="T16" fmla="*/ 2147483647 w 171"/>
                <a:gd name="T17" fmla="*/ 2147483647 h 153"/>
                <a:gd name="T18" fmla="*/ 2147483647 w 171"/>
                <a:gd name="T19" fmla="*/ 2147483647 h 153"/>
                <a:gd name="T20" fmla="*/ 2147483647 w 171"/>
                <a:gd name="T21" fmla="*/ 2147483647 h 153"/>
                <a:gd name="T22" fmla="*/ 2147483647 w 171"/>
                <a:gd name="T23" fmla="*/ 2147483647 h 153"/>
                <a:gd name="T24" fmla="*/ 2147483647 w 171"/>
                <a:gd name="T25" fmla="*/ 2147483647 h 153"/>
                <a:gd name="T26" fmla="*/ 2147483647 w 171"/>
                <a:gd name="T27" fmla="*/ 2147483647 h 153"/>
                <a:gd name="T28" fmla="*/ 2147483647 w 171"/>
                <a:gd name="T29" fmla="*/ 2147483647 h 153"/>
                <a:gd name="T30" fmla="*/ 2147483647 w 171"/>
                <a:gd name="T31" fmla="*/ 2147483647 h 153"/>
                <a:gd name="T32" fmla="*/ 2147483647 w 171"/>
                <a:gd name="T33" fmla="*/ 2147483647 h 153"/>
                <a:gd name="T34" fmla="*/ 2147483647 w 171"/>
                <a:gd name="T35" fmla="*/ 2147483647 h 153"/>
                <a:gd name="T36" fmla="*/ 2147483647 w 171"/>
                <a:gd name="T37" fmla="*/ 2147483647 h 153"/>
                <a:gd name="T38" fmla="*/ 2147483647 w 171"/>
                <a:gd name="T39" fmla="*/ 2147483647 h 153"/>
                <a:gd name="T40" fmla="*/ 2147483647 w 171"/>
                <a:gd name="T41" fmla="*/ 2147483647 h 153"/>
                <a:gd name="T42" fmla="*/ 2147483647 w 171"/>
                <a:gd name="T43" fmla="*/ 2147483647 h 153"/>
                <a:gd name="T44" fmla="*/ 2147483647 w 171"/>
                <a:gd name="T45" fmla="*/ 2147483647 h 153"/>
                <a:gd name="T46" fmla="*/ 2147483647 w 171"/>
                <a:gd name="T47" fmla="*/ 2147483647 h 153"/>
                <a:gd name="T48" fmla="*/ 2147483647 w 171"/>
                <a:gd name="T49" fmla="*/ 2147483647 h 153"/>
                <a:gd name="T50" fmla="*/ 2147483647 w 171"/>
                <a:gd name="T51" fmla="*/ 2147483647 h 153"/>
                <a:gd name="T52" fmla="*/ 2147483647 w 171"/>
                <a:gd name="T53" fmla="*/ 2147483647 h 153"/>
                <a:gd name="T54" fmla="*/ 2147483647 w 171"/>
                <a:gd name="T55" fmla="*/ 2147483647 h 153"/>
                <a:gd name="T56" fmla="*/ 2147483647 w 171"/>
                <a:gd name="T57" fmla="*/ 2147483647 h 153"/>
                <a:gd name="T58" fmla="*/ 2147483647 w 171"/>
                <a:gd name="T59" fmla="*/ 2147483647 h 153"/>
                <a:gd name="T60" fmla="*/ 2147483647 w 171"/>
                <a:gd name="T61" fmla="*/ 2147483647 h 153"/>
                <a:gd name="T62" fmla="*/ 2147483647 w 171"/>
                <a:gd name="T63" fmla="*/ 2147483647 h 153"/>
                <a:gd name="T64" fmla="*/ 2147483647 w 171"/>
                <a:gd name="T65" fmla="*/ 2147483647 h 153"/>
                <a:gd name="T66" fmla="*/ 2147483647 w 171"/>
                <a:gd name="T67" fmla="*/ 2147483647 h 153"/>
                <a:gd name="T68" fmla="*/ 2147483647 w 171"/>
                <a:gd name="T69" fmla="*/ 2147483647 h 153"/>
                <a:gd name="T70" fmla="*/ 2147483647 w 171"/>
                <a:gd name="T71" fmla="*/ 2147483647 h 153"/>
                <a:gd name="T72" fmla="*/ 2147483647 w 171"/>
                <a:gd name="T73" fmla="*/ 2147483647 h 153"/>
                <a:gd name="T74" fmla="*/ 2147483647 w 171"/>
                <a:gd name="T75" fmla="*/ 2147483647 h 153"/>
                <a:gd name="T76" fmla="*/ 2147483647 w 171"/>
                <a:gd name="T77" fmla="*/ 2147483647 h 153"/>
                <a:gd name="T78" fmla="*/ 2147483647 w 171"/>
                <a:gd name="T79" fmla="*/ 0 h 153"/>
                <a:gd name="T80" fmla="*/ 2147483647 w 171"/>
                <a:gd name="T81" fmla="*/ 2147483647 h 153"/>
                <a:gd name="T82" fmla="*/ 2147483647 w 171"/>
                <a:gd name="T83" fmla="*/ 2147483647 h 153"/>
                <a:gd name="T84" fmla="*/ 2147483647 w 171"/>
                <a:gd name="T85" fmla="*/ 2147483647 h 153"/>
                <a:gd name="T86" fmla="*/ 2147483647 w 171"/>
                <a:gd name="T87" fmla="*/ 2147483647 h 153"/>
                <a:gd name="T88" fmla="*/ 2147483647 w 171"/>
                <a:gd name="T89" fmla="*/ 2147483647 h 153"/>
                <a:gd name="T90" fmla="*/ 2147483647 w 171"/>
                <a:gd name="T91" fmla="*/ 2147483647 h 153"/>
                <a:gd name="T92" fmla="*/ 2147483647 w 171"/>
                <a:gd name="T93" fmla="*/ 2147483647 h 153"/>
                <a:gd name="T94" fmla="*/ 2147483647 w 171"/>
                <a:gd name="T95" fmla="*/ 2147483647 h 153"/>
                <a:gd name="T96" fmla="*/ 2147483647 w 171"/>
                <a:gd name="T97" fmla="*/ 2147483647 h 153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71"/>
                <a:gd name="T148" fmla="*/ 0 h 153"/>
                <a:gd name="T149" fmla="*/ 171 w 171"/>
                <a:gd name="T150" fmla="*/ 153 h 153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71" h="153">
                  <a:moveTo>
                    <a:pt x="27" y="118"/>
                  </a:moveTo>
                  <a:lnTo>
                    <a:pt x="15" y="116"/>
                  </a:lnTo>
                  <a:lnTo>
                    <a:pt x="7" y="111"/>
                  </a:lnTo>
                  <a:lnTo>
                    <a:pt x="2" y="103"/>
                  </a:lnTo>
                  <a:lnTo>
                    <a:pt x="0" y="91"/>
                  </a:lnTo>
                  <a:lnTo>
                    <a:pt x="0" y="84"/>
                  </a:lnTo>
                  <a:lnTo>
                    <a:pt x="2" y="76"/>
                  </a:lnTo>
                  <a:lnTo>
                    <a:pt x="5" y="65"/>
                  </a:lnTo>
                  <a:lnTo>
                    <a:pt x="10" y="56"/>
                  </a:lnTo>
                  <a:lnTo>
                    <a:pt x="17" y="48"/>
                  </a:lnTo>
                  <a:lnTo>
                    <a:pt x="25" y="43"/>
                  </a:lnTo>
                  <a:lnTo>
                    <a:pt x="34" y="39"/>
                  </a:lnTo>
                  <a:lnTo>
                    <a:pt x="44" y="38"/>
                  </a:lnTo>
                  <a:lnTo>
                    <a:pt x="56" y="40"/>
                  </a:lnTo>
                  <a:lnTo>
                    <a:pt x="64" y="45"/>
                  </a:lnTo>
                  <a:lnTo>
                    <a:pt x="69" y="54"/>
                  </a:lnTo>
                  <a:lnTo>
                    <a:pt x="71" y="65"/>
                  </a:lnTo>
                  <a:lnTo>
                    <a:pt x="70" y="75"/>
                  </a:lnTo>
                  <a:lnTo>
                    <a:pt x="68" y="86"/>
                  </a:lnTo>
                  <a:lnTo>
                    <a:pt x="64" y="95"/>
                  </a:lnTo>
                  <a:lnTo>
                    <a:pt x="59" y="103"/>
                  </a:lnTo>
                  <a:lnTo>
                    <a:pt x="52" y="110"/>
                  </a:lnTo>
                  <a:lnTo>
                    <a:pt x="45" y="114"/>
                  </a:lnTo>
                  <a:lnTo>
                    <a:pt x="36" y="117"/>
                  </a:lnTo>
                  <a:lnTo>
                    <a:pt x="27" y="118"/>
                  </a:lnTo>
                  <a:close/>
                  <a:moveTo>
                    <a:pt x="14" y="94"/>
                  </a:moveTo>
                  <a:lnTo>
                    <a:pt x="15" y="102"/>
                  </a:lnTo>
                  <a:lnTo>
                    <a:pt x="18" y="108"/>
                  </a:lnTo>
                  <a:lnTo>
                    <a:pt x="23" y="111"/>
                  </a:lnTo>
                  <a:lnTo>
                    <a:pt x="29" y="112"/>
                  </a:lnTo>
                  <a:lnTo>
                    <a:pt x="37" y="110"/>
                  </a:lnTo>
                  <a:lnTo>
                    <a:pt x="43" y="105"/>
                  </a:lnTo>
                  <a:lnTo>
                    <a:pt x="49" y="96"/>
                  </a:lnTo>
                  <a:lnTo>
                    <a:pt x="53" y="85"/>
                  </a:lnTo>
                  <a:lnTo>
                    <a:pt x="56" y="73"/>
                  </a:lnTo>
                  <a:lnTo>
                    <a:pt x="57" y="62"/>
                  </a:lnTo>
                  <a:lnTo>
                    <a:pt x="56" y="54"/>
                  </a:lnTo>
                  <a:lnTo>
                    <a:pt x="53" y="49"/>
                  </a:lnTo>
                  <a:lnTo>
                    <a:pt x="49" y="45"/>
                  </a:lnTo>
                  <a:lnTo>
                    <a:pt x="43" y="44"/>
                  </a:lnTo>
                  <a:lnTo>
                    <a:pt x="35" y="46"/>
                  </a:lnTo>
                  <a:lnTo>
                    <a:pt x="28" y="51"/>
                  </a:lnTo>
                  <a:lnTo>
                    <a:pt x="22" y="60"/>
                  </a:lnTo>
                  <a:lnTo>
                    <a:pt x="18" y="72"/>
                  </a:lnTo>
                  <a:lnTo>
                    <a:pt x="15" y="84"/>
                  </a:lnTo>
                  <a:lnTo>
                    <a:pt x="14" y="94"/>
                  </a:lnTo>
                  <a:close/>
                  <a:moveTo>
                    <a:pt x="115" y="118"/>
                  </a:moveTo>
                  <a:lnTo>
                    <a:pt x="113" y="126"/>
                  </a:lnTo>
                  <a:lnTo>
                    <a:pt x="110" y="133"/>
                  </a:lnTo>
                  <a:lnTo>
                    <a:pt x="107" y="140"/>
                  </a:lnTo>
                  <a:lnTo>
                    <a:pt x="104" y="144"/>
                  </a:lnTo>
                  <a:lnTo>
                    <a:pt x="100" y="148"/>
                  </a:lnTo>
                  <a:lnTo>
                    <a:pt x="95" y="151"/>
                  </a:lnTo>
                  <a:lnTo>
                    <a:pt x="90" y="152"/>
                  </a:lnTo>
                  <a:lnTo>
                    <a:pt x="84" y="153"/>
                  </a:lnTo>
                  <a:lnTo>
                    <a:pt x="79" y="153"/>
                  </a:lnTo>
                  <a:lnTo>
                    <a:pt x="80" y="146"/>
                  </a:lnTo>
                  <a:lnTo>
                    <a:pt x="82" y="146"/>
                  </a:lnTo>
                  <a:lnTo>
                    <a:pt x="84" y="146"/>
                  </a:lnTo>
                  <a:lnTo>
                    <a:pt x="90" y="144"/>
                  </a:lnTo>
                  <a:lnTo>
                    <a:pt x="93" y="142"/>
                  </a:lnTo>
                  <a:lnTo>
                    <a:pt x="95" y="138"/>
                  </a:lnTo>
                  <a:lnTo>
                    <a:pt x="97" y="132"/>
                  </a:lnTo>
                  <a:lnTo>
                    <a:pt x="99" y="125"/>
                  </a:lnTo>
                  <a:lnTo>
                    <a:pt x="117" y="47"/>
                  </a:lnTo>
                  <a:lnTo>
                    <a:pt x="103" y="47"/>
                  </a:lnTo>
                  <a:lnTo>
                    <a:pt x="104" y="42"/>
                  </a:lnTo>
                  <a:lnTo>
                    <a:pt x="109" y="42"/>
                  </a:lnTo>
                  <a:lnTo>
                    <a:pt x="112" y="41"/>
                  </a:lnTo>
                  <a:lnTo>
                    <a:pt x="116" y="39"/>
                  </a:lnTo>
                  <a:lnTo>
                    <a:pt x="118" y="36"/>
                  </a:lnTo>
                  <a:lnTo>
                    <a:pt x="119" y="34"/>
                  </a:lnTo>
                  <a:lnTo>
                    <a:pt x="121" y="30"/>
                  </a:lnTo>
                  <a:lnTo>
                    <a:pt x="126" y="17"/>
                  </a:lnTo>
                  <a:lnTo>
                    <a:pt x="134" y="8"/>
                  </a:lnTo>
                  <a:lnTo>
                    <a:pt x="144" y="2"/>
                  </a:lnTo>
                  <a:lnTo>
                    <a:pt x="157" y="0"/>
                  </a:lnTo>
                  <a:lnTo>
                    <a:pt x="164" y="0"/>
                  </a:lnTo>
                  <a:lnTo>
                    <a:pt x="171" y="1"/>
                  </a:lnTo>
                  <a:lnTo>
                    <a:pt x="167" y="15"/>
                  </a:lnTo>
                  <a:lnTo>
                    <a:pt x="160" y="15"/>
                  </a:lnTo>
                  <a:lnTo>
                    <a:pt x="159" y="11"/>
                  </a:lnTo>
                  <a:lnTo>
                    <a:pt x="157" y="8"/>
                  </a:lnTo>
                  <a:lnTo>
                    <a:pt x="155" y="7"/>
                  </a:lnTo>
                  <a:lnTo>
                    <a:pt x="152" y="6"/>
                  </a:lnTo>
                  <a:lnTo>
                    <a:pt x="148" y="7"/>
                  </a:lnTo>
                  <a:lnTo>
                    <a:pt x="144" y="9"/>
                  </a:lnTo>
                  <a:lnTo>
                    <a:pt x="141" y="12"/>
                  </a:lnTo>
                  <a:lnTo>
                    <a:pt x="139" y="16"/>
                  </a:lnTo>
                  <a:lnTo>
                    <a:pt x="136" y="22"/>
                  </a:lnTo>
                  <a:lnTo>
                    <a:pt x="134" y="30"/>
                  </a:lnTo>
                  <a:lnTo>
                    <a:pt x="132" y="39"/>
                  </a:lnTo>
                  <a:lnTo>
                    <a:pt x="153" y="39"/>
                  </a:lnTo>
                  <a:lnTo>
                    <a:pt x="151" y="47"/>
                  </a:lnTo>
                  <a:lnTo>
                    <a:pt x="130" y="47"/>
                  </a:lnTo>
                  <a:lnTo>
                    <a:pt x="115" y="11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82" name="Freeform 27"/>
            <p:cNvSpPr>
              <a:spLocks/>
            </p:cNvSpPr>
            <p:nvPr/>
          </p:nvSpPr>
          <p:spPr bwMode="auto">
            <a:xfrm>
              <a:off x="3419475" y="5208588"/>
              <a:ext cx="139700" cy="169863"/>
            </a:xfrm>
            <a:custGeom>
              <a:avLst/>
              <a:gdLst>
                <a:gd name="T0" fmla="*/ 2147483647 w 91"/>
                <a:gd name="T1" fmla="*/ 0 h 111"/>
                <a:gd name="T2" fmla="*/ 2147483647 w 91"/>
                <a:gd name="T3" fmla="*/ 2147483647 h 111"/>
                <a:gd name="T4" fmla="*/ 2147483647 w 91"/>
                <a:gd name="T5" fmla="*/ 2147483647 h 111"/>
                <a:gd name="T6" fmla="*/ 2147483647 w 91"/>
                <a:gd name="T7" fmla="*/ 2147483647 h 111"/>
                <a:gd name="T8" fmla="*/ 2147483647 w 91"/>
                <a:gd name="T9" fmla="*/ 2147483647 h 111"/>
                <a:gd name="T10" fmla="*/ 2147483647 w 91"/>
                <a:gd name="T11" fmla="*/ 2147483647 h 111"/>
                <a:gd name="T12" fmla="*/ 2147483647 w 91"/>
                <a:gd name="T13" fmla="*/ 2147483647 h 111"/>
                <a:gd name="T14" fmla="*/ 2147483647 w 91"/>
                <a:gd name="T15" fmla="*/ 2147483647 h 111"/>
                <a:gd name="T16" fmla="*/ 2147483647 w 91"/>
                <a:gd name="T17" fmla="*/ 2147483647 h 111"/>
                <a:gd name="T18" fmla="*/ 2147483647 w 91"/>
                <a:gd name="T19" fmla="*/ 2147483647 h 111"/>
                <a:gd name="T20" fmla="*/ 2147483647 w 91"/>
                <a:gd name="T21" fmla="*/ 2147483647 h 111"/>
                <a:gd name="T22" fmla="*/ 2147483647 w 91"/>
                <a:gd name="T23" fmla="*/ 2147483647 h 111"/>
                <a:gd name="T24" fmla="*/ 2147483647 w 91"/>
                <a:gd name="T25" fmla="*/ 2147483647 h 111"/>
                <a:gd name="T26" fmla="*/ 2147483647 w 91"/>
                <a:gd name="T27" fmla="*/ 0 h 111"/>
                <a:gd name="T28" fmla="*/ 2147483647 w 91"/>
                <a:gd name="T29" fmla="*/ 0 h 111"/>
                <a:gd name="T30" fmla="*/ 2147483647 w 91"/>
                <a:gd name="T31" fmla="*/ 2147483647 h 111"/>
                <a:gd name="T32" fmla="*/ 2147483647 w 91"/>
                <a:gd name="T33" fmla="*/ 2147483647 h 111"/>
                <a:gd name="T34" fmla="*/ 2147483647 w 91"/>
                <a:gd name="T35" fmla="*/ 2147483647 h 111"/>
                <a:gd name="T36" fmla="*/ 2147483647 w 91"/>
                <a:gd name="T37" fmla="*/ 2147483647 h 111"/>
                <a:gd name="T38" fmla="*/ 2147483647 w 91"/>
                <a:gd name="T39" fmla="*/ 2147483647 h 111"/>
                <a:gd name="T40" fmla="*/ 2147483647 w 91"/>
                <a:gd name="T41" fmla="*/ 2147483647 h 111"/>
                <a:gd name="T42" fmla="*/ 2147483647 w 91"/>
                <a:gd name="T43" fmla="*/ 2147483647 h 111"/>
                <a:gd name="T44" fmla="*/ 2147483647 w 91"/>
                <a:gd name="T45" fmla="*/ 2147483647 h 111"/>
                <a:gd name="T46" fmla="*/ 2147483647 w 91"/>
                <a:gd name="T47" fmla="*/ 2147483647 h 111"/>
                <a:gd name="T48" fmla="*/ 2147483647 w 91"/>
                <a:gd name="T49" fmla="*/ 2147483647 h 111"/>
                <a:gd name="T50" fmla="*/ 2147483647 w 91"/>
                <a:gd name="T51" fmla="*/ 2147483647 h 111"/>
                <a:gd name="T52" fmla="*/ 2147483647 w 91"/>
                <a:gd name="T53" fmla="*/ 2147483647 h 111"/>
                <a:gd name="T54" fmla="*/ 2147483647 w 91"/>
                <a:gd name="T55" fmla="*/ 2147483647 h 111"/>
                <a:gd name="T56" fmla="*/ 2147483647 w 91"/>
                <a:gd name="T57" fmla="*/ 2147483647 h 111"/>
                <a:gd name="T58" fmla="*/ 2147483647 w 91"/>
                <a:gd name="T59" fmla="*/ 2147483647 h 111"/>
                <a:gd name="T60" fmla="*/ 2147483647 w 91"/>
                <a:gd name="T61" fmla="*/ 2147483647 h 111"/>
                <a:gd name="T62" fmla="*/ 2147483647 w 91"/>
                <a:gd name="T63" fmla="*/ 2147483647 h 111"/>
                <a:gd name="T64" fmla="*/ 2147483647 w 91"/>
                <a:gd name="T65" fmla="*/ 2147483647 h 111"/>
                <a:gd name="T66" fmla="*/ 2147483647 w 91"/>
                <a:gd name="T67" fmla="*/ 2147483647 h 111"/>
                <a:gd name="T68" fmla="*/ 2147483647 w 91"/>
                <a:gd name="T69" fmla="*/ 2147483647 h 111"/>
                <a:gd name="T70" fmla="*/ 2147483647 w 91"/>
                <a:gd name="T71" fmla="*/ 2147483647 h 111"/>
                <a:gd name="T72" fmla="*/ 2147483647 w 91"/>
                <a:gd name="T73" fmla="*/ 2147483647 h 111"/>
                <a:gd name="T74" fmla="*/ 2147483647 w 91"/>
                <a:gd name="T75" fmla="*/ 2147483647 h 111"/>
                <a:gd name="T76" fmla="*/ 2147483647 w 91"/>
                <a:gd name="T77" fmla="*/ 2147483647 h 111"/>
                <a:gd name="T78" fmla="*/ 2147483647 w 91"/>
                <a:gd name="T79" fmla="*/ 2147483647 h 111"/>
                <a:gd name="T80" fmla="*/ 2147483647 w 91"/>
                <a:gd name="T81" fmla="*/ 2147483647 h 111"/>
                <a:gd name="T82" fmla="*/ 2147483647 w 91"/>
                <a:gd name="T83" fmla="*/ 2147483647 h 111"/>
                <a:gd name="T84" fmla="*/ 2147483647 w 91"/>
                <a:gd name="T85" fmla="*/ 2147483647 h 111"/>
                <a:gd name="T86" fmla="*/ 2147483647 w 91"/>
                <a:gd name="T87" fmla="*/ 2147483647 h 111"/>
                <a:gd name="T88" fmla="*/ 2147483647 w 91"/>
                <a:gd name="T89" fmla="*/ 2147483647 h 111"/>
                <a:gd name="T90" fmla="*/ 0 w 91"/>
                <a:gd name="T91" fmla="*/ 2147483647 h 111"/>
                <a:gd name="T92" fmla="*/ 2147483647 w 91"/>
                <a:gd name="T93" fmla="*/ 0 h 111"/>
                <a:gd name="T94" fmla="*/ 2147483647 w 91"/>
                <a:gd name="T95" fmla="*/ 0 h 111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91"/>
                <a:gd name="T145" fmla="*/ 0 h 111"/>
                <a:gd name="T146" fmla="*/ 91 w 91"/>
                <a:gd name="T147" fmla="*/ 111 h 111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91" h="111">
                  <a:moveTo>
                    <a:pt x="33" y="0"/>
                  </a:moveTo>
                  <a:lnTo>
                    <a:pt x="32" y="4"/>
                  </a:lnTo>
                  <a:lnTo>
                    <a:pt x="27" y="6"/>
                  </a:lnTo>
                  <a:lnTo>
                    <a:pt x="25" y="11"/>
                  </a:lnTo>
                  <a:lnTo>
                    <a:pt x="26" y="17"/>
                  </a:lnTo>
                  <a:lnTo>
                    <a:pt x="27" y="24"/>
                  </a:lnTo>
                  <a:lnTo>
                    <a:pt x="36" y="54"/>
                  </a:lnTo>
                  <a:lnTo>
                    <a:pt x="56" y="28"/>
                  </a:lnTo>
                  <a:lnTo>
                    <a:pt x="61" y="21"/>
                  </a:lnTo>
                  <a:lnTo>
                    <a:pt x="64" y="16"/>
                  </a:lnTo>
                  <a:lnTo>
                    <a:pt x="66" y="9"/>
                  </a:lnTo>
                  <a:lnTo>
                    <a:pt x="64" y="6"/>
                  </a:lnTo>
                  <a:lnTo>
                    <a:pt x="60" y="4"/>
                  </a:lnTo>
                  <a:lnTo>
                    <a:pt x="61" y="0"/>
                  </a:lnTo>
                  <a:lnTo>
                    <a:pt x="91" y="0"/>
                  </a:lnTo>
                  <a:lnTo>
                    <a:pt x="91" y="4"/>
                  </a:lnTo>
                  <a:lnTo>
                    <a:pt x="87" y="5"/>
                  </a:lnTo>
                  <a:lnTo>
                    <a:pt x="84" y="8"/>
                  </a:lnTo>
                  <a:lnTo>
                    <a:pt x="82" y="10"/>
                  </a:lnTo>
                  <a:lnTo>
                    <a:pt x="79" y="13"/>
                  </a:lnTo>
                  <a:lnTo>
                    <a:pt x="75" y="18"/>
                  </a:lnTo>
                  <a:lnTo>
                    <a:pt x="71" y="23"/>
                  </a:lnTo>
                  <a:lnTo>
                    <a:pt x="39" y="64"/>
                  </a:lnTo>
                  <a:lnTo>
                    <a:pt x="34" y="87"/>
                  </a:lnTo>
                  <a:lnTo>
                    <a:pt x="33" y="92"/>
                  </a:lnTo>
                  <a:lnTo>
                    <a:pt x="33" y="96"/>
                  </a:lnTo>
                  <a:lnTo>
                    <a:pt x="32" y="100"/>
                  </a:lnTo>
                  <a:lnTo>
                    <a:pt x="33" y="104"/>
                  </a:lnTo>
                  <a:lnTo>
                    <a:pt x="36" y="106"/>
                  </a:lnTo>
                  <a:lnTo>
                    <a:pt x="38" y="107"/>
                  </a:lnTo>
                  <a:lnTo>
                    <a:pt x="41" y="107"/>
                  </a:lnTo>
                  <a:lnTo>
                    <a:pt x="40" y="111"/>
                  </a:lnTo>
                  <a:lnTo>
                    <a:pt x="6" y="111"/>
                  </a:lnTo>
                  <a:lnTo>
                    <a:pt x="7" y="107"/>
                  </a:lnTo>
                  <a:lnTo>
                    <a:pt x="12" y="106"/>
                  </a:lnTo>
                  <a:lnTo>
                    <a:pt x="14" y="103"/>
                  </a:lnTo>
                  <a:lnTo>
                    <a:pt x="16" y="101"/>
                  </a:lnTo>
                  <a:lnTo>
                    <a:pt x="17" y="98"/>
                  </a:lnTo>
                  <a:lnTo>
                    <a:pt x="18" y="93"/>
                  </a:lnTo>
                  <a:lnTo>
                    <a:pt x="20" y="87"/>
                  </a:lnTo>
                  <a:lnTo>
                    <a:pt x="24" y="64"/>
                  </a:lnTo>
                  <a:lnTo>
                    <a:pt x="13" y="23"/>
                  </a:lnTo>
                  <a:lnTo>
                    <a:pt x="10" y="15"/>
                  </a:lnTo>
                  <a:lnTo>
                    <a:pt x="8" y="11"/>
                  </a:lnTo>
                  <a:lnTo>
                    <a:pt x="5" y="6"/>
                  </a:lnTo>
                  <a:lnTo>
                    <a:pt x="0" y="4"/>
                  </a:lnTo>
                  <a:lnTo>
                    <a:pt x="1" y="0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83" name="Freeform 28"/>
            <p:cNvSpPr>
              <a:spLocks noEditPoints="1"/>
            </p:cNvSpPr>
            <p:nvPr/>
          </p:nvSpPr>
          <p:spPr bwMode="auto">
            <a:xfrm>
              <a:off x="3625850" y="5257800"/>
              <a:ext cx="265113" cy="122238"/>
            </a:xfrm>
            <a:custGeom>
              <a:avLst/>
              <a:gdLst>
                <a:gd name="T0" fmla="*/ 2147483647 w 174"/>
                <a:gd name="T1" fmla="*/ 2147483647 h 80"/>
                <a:gd name="T2" fmla="*/ 2147483647 w 174"/>
                <a:gd name="T3" fmla="*/ 2147483647 h 80"/>
                <a:gd name="T4" fmla="*/ 2147483647 w 174"/>
                <a:gd name="T5" fmla="*/ 2147483647 h 80"/>
                <a:gd name="T6" fmla="*/ 2147483647 w 174"/>
                <a:gd name="T7" fmla="*/ 2147483647 h 80"/>
                <a:gd name="T8" fmla="*/ 0 w 174"/>
                <a:gd name="T9" fmla="*/ 2147483647 h 80"/>
                <a:gd name="T10" fmla="*/ 2147483647 w 174"/>
                <a:gd name="T11" fmla="*/ 2147483647 h 80"/>
                <a:gd name="T12" fmla="*/ 2147483647 w 174"/>
                <a:gd name="T13" fmla="*/ 0 h 80"/>
                <a:gd name="T14" fmla="*/ 2147483647 w 174"/>
                <a:gd name="T15" fmla="*/ 2147483647 h 80"/>
                <a:gd name="T16" fmla="*/ 2147483647 w 174"/>
                <a:gd name="T17" fmla="*/ 2147483647 h 80"/>
                <a:gd name="T18" fmla="*/ 2147483647 w 174"/>
                <a:gd name="T19" fmla="*/ 2147483647 h 80"/>
                <a:gd name="T20" fmla="*/ 2147483647 w 174"/>
                <a:gd name="T21" fmla="*/ 2147483647 h 80"/>
                <a:gd name="T22" fmla="*/ 2147483647 w 174"/>
                <a:gd name="T23" fmla="*/ 2147483647 h 80"/>
                <a:gd name="T24" fmla="*/ 2147483647 w 174"/>
                <a:gd name="T25" fmla="*/ 2147483647 h 80"/>
                <a:gd name="T26" fmla="*/ 2147483647 w 174"/>
                <a:gd name="T27" fmla="*/ 2147483647 h 80"/>
                <a:gd name="T28" fmla="*/ 2147483647 w 174"/>
                <a:gd name="T29" fmla="*/ 2147483647 h 80"/>
                <a:gd name="T30" fmla="*/ 2147483647 w 174"/>
                <a:gd name="T31" fmla="*/ 2147483647 h 80"/>
                <a:gd name="T32" fmla="*/ 2147483647 w 174"/>
                <a:gd name="T33" fmla="*/ 2147483647 h 80"/>
                <a:gd name="T34" fmla="*/ 2147483647 w 174"/>
                <a:gd name="T35" fmla="*/ 2147483647 h 80"/>
                <a:gd name="T36" fmla="*/ 2147483647 w 174"/>
                <a:gd name="T37" fmla="*/ 2147483647 h 80"/>
                <a:gd name="T38" fmla="*/ 2147483647 w 174"/>
                <a:gd name="T39" fmla="*/ 2147483647 h 80"/>
                <a:gd name="T40" fmla="*/ 2147483647 w 174"/>
                <a:gd name="T41" fmla="*/ 2147483647 h 80"/>
                <a:gd name="T42" fmla="*/ 2147483647 w 174"/>
                <a:gd name="T43" fmla="*/ 2147483647 h 80"/>
                <a:gd name="T44" fmla="*/ 2147483647 w 174"/>
                <a:gd name="T45" fmla="*/ 2147483647 h 80"/>
                <a:gd name="T46" fmla="*/ 2147483647 w 174"/>
                <a:gd name="T47" fmla="*/ 2147483647 h 80"/>
                <a:gd name="T48" fmla="*/ 2147483647 w 174"/>
                <a:gd name="T49" fmla="*/ 2147483647 h 80"/>
                <a:gd name="T50" fmla="*/ 2147483647 w 174"/>
                <a:gd name="T51" fmla="*/ 2147483647 h 80"/>
                <a:gd name="T52" fmla="*/ 2147483647 w 174"/>
                <a:gd name="T53" fmla="*/ 2147483647 h 80"/>
                <a:gd name="T54" fmla="*/ 2147483647 w 174"/>
                <a:gd name="T55" fmla="*/ 2147483647 h 80"/>
                <a:gd name="T56" fmla="*/ 2147483647 w 174"/>
                <a:gd name="T57" fmla="*/ 2147483647 h 80"/>
                <a:gd name="T58" fmla="*/ 2147483647 w 174"/>
                <a:gd name="T59" fmla="*/ 2147483647 h 80"/>
                <a:gd name="T60" fmla="*/ 2147483647 w 174"/>
                <a:gd name="T61" fmla="*/ 2147483647 h 80"/>
                <a:gd name="T62" fmla="*/ 2147483647 w 174"/>
                <a:gd name="T63" fmla="*/ 2147483647 h 80"/>
                <a:gd name="T64" fmla="*/ 2147483647 w 174"/>
                <a:gd name="T65" fmla="*/ 2147483647 h 80"/>
                <a:gd name="T66" fmla="*/ 2147483647 w 174"/>
                <a:gd name="T67" fmla="*/ 2147483647 h 80"/>
                <a:gd name="T68" fmla="*/ 2147483647 w 174"/>
                <a:gd name="T69" fmla="*/ 2147483647 h 80"/>
                <a:gd name="T70" fmla="*/ 2147483647 w 174"/>
                <a:gd name="T71" fmla="*/ 2147483647 h 80"/>
                <a:gd name="T72" fmla="*/ 2147483647 w 174"/>
                <a:gd name="T73" fmla="*/ 2147483647 h 80"/>
                <a:gd name="T74" fmla="*/ 2147483647 w 174"/>
                <a:gd name="T75" fmla="*/ 2147483647 h 80"/>
                <a:gd name="T76" fmla="*/ 2147483647 w 174"/>
                <a:gd name="T77" fmla="*/ 2147483647 h 80"/>
                <a:gd name="T78" fmla="*/ 2147483647 w 174"/>
                <a:gd name="T79" fmla="*/ 2147483647 h 80"/>
                <a:gd name="T80" fmla="*/ 2147483647 w 174"/>
                <a:gd name="T81" fmla="*/ 2147483647 h 80"/>
                <a:gd name="T82" fmla="*/ 2147483647 w 174"/>
                <a:gd name="T83" fmla="*/ 2147483647 h 80"/>
                <a:gd name="T84" fmla="*/ 2147483647 w 174"/>
                <a:gd name="T85" fmla="*/ 2147483647 h 80"/>
                <a:gd name="T86" fmla="*/ 2147483647 w 174"/>
                <a:gd name="T87" fmla="*/ 2147483647 h 80"/>
                <a:gd name="T88" fmla="*/ 2147483647 w 174"/>
                <a:gd name="T89" fmla="*/ 2147483647 h 80"/>
                <a:gd name="T90" fmla="*/ 2147483647 w 174"/>
                <a:gd name="T91" fmla="*/ 2147483647 h 80"/>
                <a:gd name="T92" fmla="*/ 2147483647 w 174"/>
                <a:gd name="T93" fmla="*/ 2147483647 h 80"/>
                <a:gd name="T94" fmla="*/ 2147483647 w 174"/>
                <a:gd name="T95" fmla="*/ 2147483647 h 80"/>
                <a:gd name="T96" fmla="*/ 2147483647 w 174"/>
                <a:gd name="T97" fmla="*/ 2147483647 h 80"/>
                <a:gd name="T98" fmla="*/ 2147483647 w 174"/>
                <a:gd name="T99" fmla="*/ 2147483647 h 80"/>
                <a:gd name="T100" fmla="*/ 2147483647 w 174"/>
                <a:gd name="T101" fmla="*/ 2147483647 h 80"/>
                <a:gd name="T102" fmla="*/ 2147483647 w 174"/>
                <a:gd name="T103" fmla="*/ 2147483647 h 80"/>
                <a:gd name="T104" fmla="*/ 2147483647 w 174"/>
                <a:gd name="T105" fmla="*/ 2147483647 h 80"/>
                <a:gd name="T106" fmla="*/ 2147483647 w 174"/>
                <a:gd name="T107" fmla="*/ 2147483647 h 80"/>
                <a:gd name="T108" fmla="*/ 2147483647 w 174"/>
                <a:gd name="T109" fmla="*/ 2147483647 h 80"/>
                <a:gd name="T110" fmla="*/ 2147483647 w 174"/>
                <a:gd name="T111" fmla="*/ 2147483647 h 80"/>
                <a:gd name="T112" fmla="*/ 2147483647 w 174"/>
                <a:gd name="T113" fmla="*/ 2147483647 h 80"/>
                <a:gd name="T114" fmla="*/ 2147483647 w 174"/>
                <a:gd name="T115" fmla="*/ 2147483647 h 80"/>
                <a:gd name="T116" fmla="*/ 2147483647 w 174"/>
                <a:gd name="T117" fmla="*/ 2147483647 h 80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74"/>
                <a:gd name="T178" fmla="*/ 0 h 80"/>
                <a:gd name="T179" fmla="*/ 174 w 174"/>
                <a:gd name="T180" fmla="*/ 80 h 80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74" h="80">
                  <a:moveTo>
                    <a:pt x="20" y="27"/>
                  </a:moveTo>
                  <a:lnTo>
                    <a:pt x="22" y="20"/>
                  </a:lnTo>
                  <a:lnTo>
                    <a:pt x="22" y="15"/>
                  </a:lnTo>
                  <a:lnTo>
                    <a:pt x="21" y="11"/>
                  </a:lnTo>
                  <a:lnTo>
                    <a:pt x="18" y="9"/>
                  </a:lnTo>
                  <a:lnTo>
                    <a:pt x="15" y="10"/>
                  </a:lnTo>
                  <a:lnTo>
                    <a:pt x="12" y="11"/>
                  </a:lnTo>
                  <a:lnTo>
                    <a:pt x="9" y="14"/>
                  </a:lnTo>
                  <a:lnTo>
                    <a:pt x="5" y="19"/>
                  </a:lnTo>
                  <a:lnTo>
                    <a:pt x="0" y="14"/>
                  </a:lnTo>
                  <a:lnTo>
                    <a:pt x="7" y="8"/>
                  </a:lnTo>
                  <a:lnTo>
                    <a:pt x="12" y="3"/>
                  </a:lnTo>
                  <a:lnTo>
                    <a:pt x="18" y="1"/>
                  </a:lnTo>
                  <a:lnTo>
                    <a:pt x="24" y="0"/>
                  </a:lnTo>
                  <a:lnTo>
                    <a:pt x="28" y="1"/>
                  </a:lnTo>
                  <a:lnTo>
                    <a:pt x="32" y="3"/>
                  </a:lnTo>
                  <a:lnTo>
                    <a:pt x="34" y="7"/>
                  </a:lnTo>
                  <a:lnTo>
                    <a:pt x="35" y="12"/>
                  </a:lnTo>
                  <a:lnTo>
                    <a:pt x="34" y="17"/>
                  </a:lnTo>
                  <a:lnTo>
                    <a:pt x="33" y="22"/>
                  </a:lnTo>
                  <a:lnTo>
                    <a:pt x="34" y="23"/>
                  </a:lnTo>
                  <a:lnTo>
                    <a:pt x="42" y="13"/>
                  </a:lnTo>
                  <a:lnTo>
                    <a:pt x="49" y="6"/>
                  </a:lnTo>
                  <a:lnTo>
                    <a:pt x="56" y="1"/>
                  </a:lnTo>
                  <a:lnTo>
                    <a:pt x="64" y="0"/>
                  </a:lnTo>
                  <a:lnTo>
                    <a:pt x="71" y="1"/>
                  </a:lnTo>
                  <a:lnTo>
                    <a:pt x="76" y="4"/>
                  </a:lnTo>
                  <a:lnTo>
                    <a:pt x="79" y="10"/>
                  </a:lnTo>
                  <a:lnTo>
                    <a:pt x="80" y="16"/>
                  </a:lnTo>
                  <a:lnTo>
                    <a:pt x="79" y="23"/>
                  </a:lnTo>
                  <a:lnTo>
                    <a:pt x="77" y="31"/>
                  </a:lnTo>
                  <a:lnTo>
                    <a:pt x="72" y="52"/>
                  </a:lnTo>
                  <a:lnTo>
                    <a:pt x="70" y="60"/>
                  </a:lnTo>
                  <a:lnTo>
                    <a:pt x="70" y="65"/>
                  </a:lnTo>
                  <a:lnTo>
                    <a:pt x="70" y="68"/>
                  </a:lnTo>
                  <a:lnTo>
                    <a:pt x="71" y="70"/>
                  </a:lnTo>
                  <a:lnTo>
                    <a:pt x="74" y="71"/>
                  </a:lnTo>
                  <a:lnTo>
                    <a:pt x="77" y="71"/>
                  </a:lnTo>
                  <a:lnTo>
                    <a:pt x="79" y="69"/>
                  </a:lnTo>
                  <a:lnTo>
                    <a:pt x="83" y="66"/>
                  </a:lnTo>
                  <a:lnTo>
                    <a:pt x="87" y="61"/>
                  </a:lnTo>
                  <a:lnTo>
                    <a:pt x="92" y="66"/>
                  </a:lnTo>
                  <a:lnTo>
                    <a:pt x="85" y="72"/>
                  </a:lnTo>
                  <a:lnTo>
                    <a:pt x="80" y="77"/>
                  </a:lnTo>
                  <a:lnTo>
                    <a:pt x="74" y="79"/>
                  </a:lnTo>
                  <a:lnTo>
                    <a:pt x="68" y="80"/>
                  </a:lnTo>
                  <a:lnTo>
                    <a:pt x="63" y="79"/>
                  </a:lnTo>
                  <a:lnTo>
                    <a:pt x="59" y="76"/>
                  </a:lnTo>
                  <a:lnTo>
                    <a:pt x="57" y="72"/>
                  </a:lnTo>
                  <a:lnTo>
                    <a:pt x="56" y="67"/>
                  </a:lnTo>
                  <a:lnTo>
                    <a:pt x="57" y="60"/>
                  </a:lnTo>
                  <a:lnTo>
                    <a:pt x="59" y="51"/>
                  </a:lnTo>
                  <a:lnTo>
                    <a:pt x="62" y="38"/>
                  </a:lnTo>
                  <a:lnTo>
                    <a:pt x="64" y="31"/>
                  </a:lnTo>
                  <a:lnTo>
                    <a:pt x="65" y="26"/>
                  </a:lnTo>
                  <a:lnTo>
                    <a:pt x="66" y="21"/>
                  </a:lnTo>
                  <a:lnTo>
                    <a:pt x="65" y="16"/>
                  </a:lnTo>
                  <a:lnTo>
                    <a:pt x="64" y="13"/>
                  </a:lnTo>
                  <a:lnTo>
                    <a:pt x="61" y="11"/>
                  </a:lnTo>
                  <a:lnTo>
                    <a:pt x="58" y="10"/>
                  </a:lnTo>
                  <a:lnTo>
                    <a:pt x="54" y="11"/>
                  </a:lnTo>
                  <a:lnTo>
                    <a:pt x="50" y="13"/>
                  </a:lnTo>
                  <a:lnTo>
                    <a:pt x="46" y="16"/>
                  </a:lnTo>
                  <a:lnTo>
                    <a:pt x="42" y="21"/>
                  </a:lnTo>
                  <a:lnTo>
                    <a:pt x="35" y="32"/>
                  </a:lnTo>
                  <a:lnTo>
                    <a:pt x="32" y="37"/>
                  </a:lnTo>
                  <a:lnTo>
                    <a:pt x="30" y="44"/>
                  </a:lnTo>
                  <a:lnTo>
                    <a:pt x="22" y="79"/>
                  </a:lnTo>
                  <a:lnTo>
                    <a:pt x="8" y="79"/>
                  </a:lnTo>
                  <a:lnTo>
                    <a:pt x="20" y="27"/>
                  </a:lnTo>
                  <a:close/>
                  <a:moveTo>
                    <a:pt x="130" y="80"/>
                  </a:moveTo>
                  <a:lnTo>
                    <a:pt x="118" y="78"/>
                  </a:lnTo>
                  <a:lnTo>
                    <a:pt x="110" y="73"/>
                  </a:lnTo>
                  <a:lnTo>
                    <a:pt x="105" y="65"/>
                  </a:lnTo>
                  <a:lnTo>
                    <a:pt x="103" y="53"/>
                  </a:lnTo>
                  <a:lnTo>
                    <a:pt x="103" y="46"/>
                  </a:lnTo>
                  <a:lnTo>
                    <a:pt x="105" y="38"/>
                  </a:lnTo>
                  <a:lnTo>
                    <a:pt x="108" y="27"/>
                  </a:lnTo>
                  <a:lnTo>
                    <a:pt x="113" y="18"/>
                  </a:lnTo>
                  <a:lnTo>
                    <a:pt x="120" y="10"/>
                  </a:lnTo>
                  <a:lnTo>
                    <a:pt x="128" y="5"/>
                  </a:lnTo>
                  <a:lnTo>
                    <a:pt x="137" y="1"/>
                  </a:lnTo>
                  <a:lnTo>
                    <a:pt x="147" y="0"/>
                  </a:lnTo>
                  <a:lnTo>
                    <a:pt x="159" y="2"/>
                  </a:lnTo>
                  <a:lnTo>
                    <a:pt x="167" y="7"/>
                  </a:lnTo>
                  <a:lnTo>
                    <a:pt x="172" y="16"/>
                  </a:lnTo>
                  <a:lnTo>
                    <a:pt x="174" y="27"/>
                  </a:lnTo>
                  <a:lnTo>
                    <a:pt x="173" y="37"/>
                  </a:lnTo>
                  <a:lnTo>
                    <a:pt x="171" y="48"/>
                  </a:lnTo>
                  <a:lnTo>
                    <a:pt x="167" y="57"/>
                  </a:lnTo>
                  <a:lnTo>
                    <a:pt x="162" y="65"/>
                  </a:lnTo>
                  <a:lnTo>
                    <a:pt x="155" y="72"/>
                  </a:lnTo>
                  <a:lnTo>
                    <a:pt x="148" y="76"/>
                  </a:lnTo>
                  <a:lnTo>
                    <a:pt x="139" y="79"/>
                  </a:lnTo>
                  <a:lnTo>
                    <a:pt x="130" y="80"/>
                  </a:lnTo>
                  <a:close/>
                  <a:moveTo>
                    <a:pt x="117" y="56"/>
                  </a:moveTo>
                  <a:lnTo>
                    <a:pt x="118" y="64"/>
                  </a:lnTo>
                  <a:lnTo>
                    <a:pt x="121" y="70"/>
                  </a:lnTo>
                  <a:lnTo>
                    <a:pt x="126" y="73"/>
                  </a:lnTo>
                  <a:lnTo>
                    <a:pt x="132" y="74"/>
                  </a:lnTo>
                  <a:lnTo>
                    <a:pt x="140" y="72"/>
                  </a:lnTo>
                  <a:lnTo>
                    <a:pt x="146" y="67"/>
                  </a:lnTo>
                  <a:lnTo>
                    <a:pt x="152" y="58"/>
                  </a:lnTo>
                  <a:lnTo>
                    <a:pt x="156" y="47"/>
                  </a:lnTo>
                  <a:lnTo>
                    <a:pt x="159" y="35"/>
                  </a:lnTo>
                  <a:lnTo>
                    <a:pt x="160" y="24"/>
                  </a:lnTo>
                  <a:lnTo>
                    <a:pt x="159" y="16"/>
                  </a:lnTo>
                  <a:lnTo>
                    <a:pt x="156" y="11"/>
                  </a:lnTo>
                  <a:lnTo>
                    <a:pt x="152" y="7"/>
                  </a:lnTo>
                  <a:lnTo>
                    <a:pt x="146" y="6"/>
                  </a:lnTo>
                  <a:lnTo>
                    <a:pt x="138" y="8"/>
                  </a:lnTo>
                  <a:lnTo>
                    <a:pt x="131" y="13"/>
                  </a:lnTo>
                  <a:lnTo>
                    <a:pt x="125" y="22"/>
                  </a:lnTo>
                  <a:lnTo>
                    <a:pt x="121" y="34"/>
                  </a:lnTo>
                  <a:lnTo>
                    <a:pt x="118" y="46"/>
                  </a:lnTo>
                  <a:lnTo>
                    <a:pt x="117" y="56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84" name="Freeform 29"/>
            <p:cNvSpPr>
              <a:spLocks/>
            </p:cNvSpPr>
            <p:nvPr/>
          </p:nvSpPr>
          <p:spPr bwMode="auto">
            <a:xfrm>
              <a:off x="3919538" y="5229225"/>
              <a:ext cx="80963" cy="150813"/>
            </a:xfrm>
            <a:custGeom>
              <a:avLst/>
              <a:gdLst>
                <a:gd name="T0" fmla="*/ 2147483647 w 53"/>
                <a:gd name="T1" fmla="*/ 2147483647 h 99"/>
                <a:gd name="T2" fmla="*/ 2147483647 w 53"/>
                <a:gd name="T3" fmla="*/ 2147483647 h 99"/>
                <a:gd name="T4" fmla="*/ 2147483647 w 53"/>
                <a:gd name="T5" fmla="*/ 2147483647 h 99"/>
                <a:gd name="T6" fmla="*/ 2147483647 w 53"/>
                <a:gd name="T7" fmla="*/ 2147483647 h 99"/>
                <a:gd name="T8" fmla="*/ 2147483647 w 53"/>
                <a:gd name="T9" fmla="*/ 2147483647 h 99"/>
                <a:gd name="T10" fmla="*/ 2147483647 w 53"/>
                <a:gd name="T11" fmla="*/ 2147483647 h 99"/>
                <a:gd name="T12" fmla="*/ 2147483647 w 53"/>
                <a:gd name="T13" fmla="*/ 2147483647 h 99"/>
                <a:gd name="T14" fmla="*/ 2147483647 w 53"/>
                <a:gd name="T15" fmla="*/ 2147483647 h 99"/>
                <a:gd name="T16" fmla="*/ 2147483647 w 53"/>
                <a:gd name="T17" fmla="*/ 2147483647 h 99"/>
                <a:gd name="T18" fmla="*/ 2147483647 w 53"/>
                <a:gd name="T19" fmla="*/ 2147483647 h 99"/>
                <a:gd name="T20" fmla="*/ 2147483647 w 53"/>
                <a:gd name="T21" fmla="*/ 2147483647 h 99"/>
                <a:gd name="T22" fmla="*/ 0 w 53"/>
                <a:gd name="T23" fmla="*/ 2147483647 h 99"/>
                <a:gd name="T24" fmla="*/ 2147483647 w 53"/>
                <a:gd name="T25" fmla="*/ 2147483647 h 99"/>
                <a:gd name="T26" fmla="*/ 2147483647 w 53"/>
                <a:gd name="T27" fmla="*/ 2147483647 h 99"/>
                <a:gd name="T28" fmla="*/ 2147483647 w 53"/>
                <a:gd name="T29" fmla="*/ 2147483647 h 99"/>
                <a:gd name="T30" fmla="*/ 2147483647 w 53"/>
                <a:gd name="T31" fmla="*/ 2147483647 h 99"/>
                <a:gd name="T32" fmla="*/ 2147483647 w 53"/>
                <a:gd name="T33" fmla="*/ 2147483647 h 99"/>
                <a:gd name="T34" fmla="*/ 2147483647 w 53"/>
                <a:gd name="T35" fmla="*/ 2147483647 h 99"/>
                <a:gd name="T36" fmla="*/ 2147483647 w 53"/>
                <a:gd name="T37" fmla="*/ 2147483647 h 99"/>
                <a:gd name="T38" fmla="*/ 2147483647 w 53"/>
                <a:gd name="T39" fmla="*/ 0 h 99"/>
                <a:gd name="T40" fmla="*/ 2147483647 w 53"/>
                <a:gd name="T41" fmla="*/ 0 h 99"/>
                <a:gd name="T42" fmla="*/ 2147483647 w 53"/>
                <a:gd name="T43" fmla="*/ 2147483647 h 99"/>
                <a:gd name="T44" fmla="*/ 2147483647 w 53"/>
                <a:gd name="T45" fmla="*/ 2147483647 h 99"/>
                <a:gd name="T46" fmla="*/ 2147483647 w 53"/>
                <a:gd name="T47" fmla="*/ 2147483647 h 99"/>
                <a:gd name="T48" fmla="*/ 2147483647 w 53"/>
                <a:gd name="T49" fmla="*/ 2147483647 h 99"/>
                <a:gd name="T50" fmla="*/ 2147483647 w 53"/>
                <a:gd name="T51" fmla="*/ 2147483647 h 99"/>
                <a:gd name="T52" fmla="*/ 2147483647 w 53"/>
                <a:gd name="T53" fmla="*/ 2147483647 h 99"/>
                <a:gd name="T54" fmla="*/ 2147483647 w 53"/>
                <a:gd name="T55" fmla="*/ 2147483647 h 99"/>
                <a:gd name="T56" fmla="*/ 2147483647 w 53"/>
                <a:gd name="T57" fmla="*/ 2147483647 h 99"/>
                <a:gd name="T58" fmla="*/ 2147483647 w 53"/>
                <a:gd name="T59" fmla="*/ 2147483647 h 99"/>
                <a:gd name="T60" fmla="*/ 2147483647 w 53"/>
                <a:gd name="T61" fmla="*/ 2147483647 h 99"/>
                <a:gd name="T62" fmla="*/ 2147483647 w 53"/>
                <a:gd name="T63" fmla="*/ 2147483647 h 99"/>
                <a:gd name="T64" fmla="*/ 2147483647 w 53"/>
                <a:gd name="T65" fmla="*/ 2147483647 h 99"/>
                <a:gd name="T66" fmla="*/ 2147483647 w 53"/>
                <a:gd name="T67" fmla="*/ 2147483647 h 99"/>
                <a:gd name="T68" fmla="*/ 2147483647 w 53"/>
                <a:gd name="T69" fmla="*/ 2147483647 h 99"/>
                <a:gd name="T70" fmla="*/ 2147483647 w 53"/>
                <a:gd name="T71" fmla="*/ 2147483647 h 99"/>
                <a:gd name="T72" fmla="*/ 2147483647 w 53"/>
                <a:gd name="T73" fmla="*/ 2147483647 h 99"/>
                <a:gd name="T74" fmla="*/ 2147483647 w 53"/>
                <a:gd name="T75" fmla="*/ 2147483647 h 99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53"/>
                <a:gd name="T115" fmla="*/ 0 h 99"/>
                <a:gd name="T116" fmla="*/ 53 w 53"/>
                <a:gd name="T117" fmla="*/ 99 h 99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53" h="99">
                  <a:moveTo>
                    <a:pt x="47" y="82"/>
                  </a:moveTo>
                  <a:lnTo>
                    <a:pt x="40" y="90"/>
                  </a:lnTo>
                  <a:lnTo>
                    <a:pt x="33" y="95"/>
                  </a:lnTo>
                  <a:lnTo>
                    <a:pt x="26" y="98"/>
                  </a:lnTo>
                  <a:lnTo>
                    <a:pt x="19" y="99"/>
                  </a:lnTo>
                  <a:lnTo>
                    <a:pt x="12" y="98"/>
                  </a:lnTo>
                  <a:lnTo>
                    <a:pt x="6" y="95"/>
                  </a:lnTo>
                  <a:lnTo>
                    <a:pt x="3" y="89"/>
                  </a:lnTo>
                  <a:lnTo>
                    <a:pt x="2" y="82"/>
                  </a:lnTo>
                  <a:lnTo>
                    <a:pt x="4" y="70"/>
                  </a:lnTo>
                  <a:lnTo>
                    <a:pt x="13" y="28"/>
                  </a:lnTo>
                  <a:lnTo>
                    <a:pt x="0" y="28"/>
                  </a:lnTo>
                  <a:lnTo>
                    <a:pt x="1" y="23"/>
                  </a:lnTo>
                  <a:lnTo>
                    <a:pt x="5" y="23"/>
                  </a:lnTo>
                  <a:lnTo>
                    <a:pt x="8" y="22"/>
                  </a:lnTo>
                  <a:lnTo>
                    <a:pt x="12" y="21"/>
                  </a:lnTo>
                  <a:lnTo>
                    <a:pt x="15" y="17"/>
                  </a:lnTo>
                  <a:lnTo>
                    <a:pt x="18" y="12"/>
                  </a:lnTo>
                  <a:lnTo>
                    <a:pt x="20" y="7"/>
                  </a:lnTo>
                  <a:lnTo>
                    <a:pt x="22" y="0"/>
                  </a:lnTo>
                  <a:lnTo>
                    <a:pt x="33" y="0"/>
                  </a:lnTo>
                  <a:lnTo>
                    <a:pt x="29" y="20"/>
                  </a:lnTo>
                  <a:lnTo>
                    <a:pt x="53" y="20"/>
                  </a:lnTo>
                  <a:lnTo>
                    <a:pt x="52" y="28"/>
                  </a:lnTo>
                  <a:lnTo>
                    <a:pt x="27" y="28"/>
                  </a:lnTo>
                  <a:lnTo>
                    <a:pt x="20" y="59"/>
                  </a:lnTo>
                  <a:lnTo>
                    <a:pt x="18" y="67"/>
                  </a:lnTo>
                  <a:lnTo>
                    <a:pt x="17" y="73"/>
                  </a:lnTo>
                  <a:lnTo>
                    <a:pt x="16" y="79"/>
                  </a:lnTo>
                  <a:lnTo>
                    <a:pt x="17" y="83"/>
                  </a:lnTo>
                  <a:lnTo>
                    <a:pt x="18" y="87"/>
                  </a:lnTo>
                  <a:lnTo>
                    <a:pt x="21" y="88"/>
                  </a:lnTo>
                  <a:lnTo>
                    <a:pt x="25" y="89"/>
                  </a:lnTo>
                  <a:lnTo>
                    <a:pt x="28" y="88"/>
                  </a:lnTo>
                  <a:lnTo>
                    <a:pt x="32" y="86"/>
                  </a:lnTo>
                  <a:lnTo>
                    <a:pt x="37" y="83"/>
                  </a:lnTo>
                  <a:lnTo>
                    <a:pt x="42" y="77"/>
                  </a:lnTo>
                  <a:lnTo>
                    <a:pt x="47" y="8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85" name="Freeform 30"/>
            <p:cNvSpPr>
              <a:spLocks noEditPoints="1"/>
            </p:cNvSpPr>
            <p:nvPr/>
          </p:nvSpPr>
          <p:spPr bwMode="auto">
            <a:xfrm>
              <a:off x="4068763" y="5199063"/>
              <a:ext cx="831850" cy="180975"/>
            </a:xfrm>
            <a:custGeom>
              <a:avLst/>
              <a:gdLst>
                <a:gd name="T0" fmla="*/ 2147483647 w 545"/>
                <a:gd name="T1" fmla="*/ 2147483647 h 118"/>
                <a:gd name="T2" fmla="*/ 2147483647 w 545"/>
                <a:gd name="T3" fmla="*/ 2147483647 h 118"/>
                <a:gd name="T4" fmla="*/ 2147483647 w 545"/>
                <a:gd name="T5" fmla="*/ 2147483647 h 118"/>
                <a:gd name="T6" fmla="*/ 2147483647 w 545"/>
                <a:gd name="T7" fmla="*/ 2147483647 h 118"/>
                <a:gd name="T8" fmla="*/ 2147483647 w 545"/>
                <a:gd name="T9" fmla="*/ 2147483647 h 118"/>
                <a:gd name="T10" fmla="*/ 2147483647 w 545"/>
                <a:gd name="T11" fmla="*/ 2147483647 h 118"/>
                <a:gd name="T12" fmla="*/ 2147483647 w 545"/>
                <a:gd name="T13" fmla="*/ 2147483647 h 118"/>
                <a:gd name="T14" fmla="*/ 2147483647 w 545"/>
                <a:gd name="T15" fmla="*/ 2147483647 h 118"/>
                <a:gd name="T16" fmla="*/ 2147483647 w 545"/>
                <a:gd name="T17" fmla="*/ 2147483647 h 118"/>
                <a:gd name="T18" fmla="*/ 2147483647 w 545"/>
                <a:gd name="T19" fmla="*/ 2147483647 h 118"/>
                <a:gd name="T20" fmla="*/ 2147483647 w 545"/>
                <a:gd name="T21" fmla="*/ 2147483647 h 118"/>
                <a:gd name="T22" fmla="*/ 2147483647 w 545"/>
                <a:gd name="T23" fmla="*/ 2147483647 h 118"/>
                <a:gd name="T24" fmla="*/ 2147483647 w 545"/>
                <a:gd name="T25" fmla="*/ 2147483647 h 118"/>
                <a:gd name="T26" fmla="*/ 2147483647 w 545"/>
                <a:gd name="T27" fmla="*/ 2147483647 h 118"/>
                <a:gd name="T28" fmla="*/ 2147483647 w 545"/>
                <a:gd name="T29" fmla="*/ 2147483647 h 118"/>
                <a:gd name="T30" fmla="*/ 2147483647 w 545"/>
                <a:gd name="T31" fmla="*/ 2147483647 h 118"/>
                <a:gd name="T32" fmla="*/ 2147483647 w 545"/>
                <a:gd name="T33" fmla="*/ 2147483647 h 118"/>
                <a:gd name="T34" fmla="*/ 2147483647 w 545"/>
                <a:gd name="T35" fmla="*/ 0 h 118"/>
                <a:gd name="T36" fmla="*/ 2147483647 w 545"/>
                <a:gd name="T37" fmla="*/ 2147483647 h 118"/>
                <a:gd name="T38" fmla="*/ 2147483647 w 545"/>
                <a:gd name="T39" fmla="*/ 2147483647 h 118"/>
                <a:gd name="T40" fmla="*/ 2147483647 w 545"/>
                <a:gd name="T41" fmla="*/ 2147483647 h 118"/>
                <a:gd name="T42" fmla="*/ 2147483647 w 545"/>
                <a:gd name="T43" fmla="*/ 2147483647 h 118"/>
                <a:gd name="T44" fmla="*/ 2147483647 w 545"/>
                <a:gd name="T45" fmla="*/ 2147483647 h 118"/>
                <a:gd name="T46" fmla="*/ 2147483647 w 545"/>
                <a:gd name="T47" fmla="*/ 2147483647 h 118"/>
                <a:gd name="T48" fmla="*/ 2147483647 w 545"/>
                <a:gd name="T49" fmla="*/ 2147483647 h 118"/>
                <a:gd name="T50" fmla="*/ 2147483647 w 545"/>
                <a:gd name="T51" fmla="*/ 2147483647 h 118"/>
                <a:gd name="T52" fmla="*/ 2147483647 w 545"/>
                <a:gd name="T53" fmla="*/ 2147483647 h 118"/>
                <a:gd name="T54" fmla="*/ 2147483647 w 545"/>
                <a:gd name="T55" fmla="*/ 2147483647 h 118"/>
                <a:gd name="T56" fmla="*/ 2147483647 w 545"/>
                <a:gd name="T57" fmla="*/ 2147483647 h 118"/>
                <a:gd name="T58" fmla="*/ 2147483647 w 545"/>
                <a:gd name="T59" fmla="*/ 2147483647 h 118"/>
                <a:gd name="T60" fmla="*/ 2147483647 w 545"/>
                <a:gd name="T61" fmla="*/ 2147483647 h 118"/>
                <a:gd name="T62" fmla="*/ 2147483647 w 545"/>
                <a:gd name="T63" fmla="*/ 2147483647 h 118"/>
                <a:gd name="T64" fmla="*/ 2147483647 w 545"/>
                <a:gd name="T65" fmla="*/ 2147483647 h 118"/>
                <a:gd name="T66" fmla="*/ 2147483647 w 545"/>
                <a:gd name="T67" fmla="*/ 2147483647 h 118"/>
                <a:gd name="T68" fmla="*/ 2147483647 w 545"/>
                <a:gd name="T69" fmla="*/ 2147483647 h 118"/>
                <a:gd name="T70" fmla="*/ 2147483647 w 545"/>
                <a:gd name="T71" fmla="*/ 2147483647 h 118"/>
                <a:gd name="T72" fmla="*/ 2147483647 w 545"/>
                <a:gd name="T73" fmla="*/ 2147483647 h 118"/>
                <a:gd name="T74" fmla="*/ 2147483647 w 545"/>
                <a:gd name="T75" fmla="*/ 2147483647 h 118"/>
                <a:gd name="T76" fmla="*/ 2147483647 w 545"/>
                <a:gd name="T77" fmla="*/ 2147483647 h 118"/>
                <a:gd name="T78" fmla="*/ 2147483647 w 545"/>
                <a:gd name="T79" fmla="*/ 2147483647 h 118"/>
                <a:gd name="T80" fmla="*/ 2147483647 w 545"/>
                <a:gd name="T81" fmla="*/ 2147483647 h 118"/>
                <a:gd name="T82" fmla="*/ 2147483647 w 545"/>
                <a:gd name="T83" fmla="*/ 2147483647 h 118"/>
                <a:gd name="T84" fmla="*/ 2147483647 w 545"/>
                <a:gd name="T85" fmla="*/ 2147483647 h 118"/>
                <a:gd name="T86" fmla="*/ 2147483647 w 545"/>
                <a:gd name="T87" fmla="*/ 2147483647 h 118"/>
                <a:gd name="T88" fmla="*/ 2147483647 w 545"/>
                <a:gd name="T89" fmla="*/ 2147483647 h 118"/>
                <a:gd name="T90" fmla="*/ 2147483647 w 545"/>
                <a:gd name="T91" fmla="*/ 2147483647 h 118"/>
                <a:gd name="T92" fmla="*/ 2147483647 w 545"/>
                <a:gd name="T93" fmla="*/ 2147483647 h 118"/>
                <a:gd name="T94" fmla="*/ 2147483647 w 545"/>
                <a:gd name="T95" fmla="*/ 2147483647 h 118"/>
                <a:gd name="T96" fmla="*/ 2147483647 w 545"/>
                <a:gd name="T97" fmla="*/ 2147483647 h 118"/>
                <a:gd name="T98" fmla="*/ 2147483647 w 545"/>
                <a:gd name="T99" fmla="*/ 2147483647 h 118"/>
                <a:gd name="T100" fmla="*/ 2147483647 w 545"/>
                <a:gd name="T101" fmla="*/ 2147483647 h 118"/>
                <a:gd name="T102" fmla="*/ 2147483647 w 545"/>
                <a:gd name="T103" fmla="*/ 2147483647 h 118"/>
                <a:gd name="T104" fmla="*/ 2147483647 w 545"/>
                <a:gd name="T105" fmla="*/ 0 h 118"/>
                <a:gd name="T106" fmla="*/ 2147483647 w 545"/>
                <a:gd name="T107" fmla="*/ 2147483647 h 118"/>
                <a:gd name="T108" fmla="*/ 2147483647 w 545"/>
                <a:gd name="T109" fmla="*/ 2147483647 h 118"/>
                <a:gd name="T110" fmla="*/ 2147483647 w 545"/>
                <a:gd name="T111" fmla="*/ 2147483647 h 118"/>
                <a:gd name="T112" fmla="*/ 2147483647 w 545"/>
                <a:gd name="T113" fmla="*/ 2147483647 h 118"/>
                <a:gd name="T114" fmla="*/ 2147483647 w 545"/>
                <a:gd name="T115" fmla="*/ 2147483647 h 118"/>
                <a:gd name="T116" fmla="*/ 2147483647 w 545"/>
                <a:gd name="T117" fmla="*/ 2147483647 h 118"/>
                <a:gd name="T118" fmla="*/ 2147483647 w 545"/>
                <a:gd name="T119" fmla="*/ 2147483647 h 118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545"/>
                <a:gd name="T181" fmla="*/ 0 h 118"/>
                <a:gd name="T182" fmla="*/ 545 w 545"/>
                <a:gd name="T183" fmla="*/ 118 h 118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545" h="118">
                  <a:moveTo>
                    <a:pt x="34" y="59"/>
                  </a:moveTo>
                  <a:lnTo>
                    <a:pt x="42" y="50"/>
                  </a:lnTo>
                  <a:lnTo>
                    <a:pt x="50" y="43"/>
                  </a:lnTo>
                  <a:lnTo>
                    <a:pt x="57" y="39"/>
                  </a:lnTo>
                  <a:lnTo>
                    <a:pt x="65" y="38"/>
                  </a:lnTo>
                  <a:lnTo>
                    <a:pt x="70" y="38"/>
                  </a:lnTo>
                  <a:lnTo>
                    <a:pt x="74" y="39"/>
                  </a:lnTo>
                  <a:lnTo>
                    <a:pt x="71" y="58"/>
                  </a:lnTo>
                  <a:lnTo>
                    <a:pt x="62" y="58"/>
                  </a:lnTo>
                  <a:lnTo>
                    <a:pt x="61" y="53"/>
                  </a:lnTo>
                  <a:lnTo>
                    <a:pt x="59" y="50"/>
                  </a:lnTo>
                  <a:lnTo>
                    <a:pt x="56" y="49"/>
                  </a:lnTo>
                  <a:lnTo>
                    <a:pt x="53" y="50"/>
                  </a:lnTo>
                  <a:lnTo>
                    <a:pt x="49" y="52"/>
                  </a:lnTo>
                  <a:lnTo>
                    <a:pt x="46" y="55"/>
                  </a:lnTo>
                  <a:lnTo>
                    <a:pt x="41" y="59"/>
                  </a:lnTo>
                  <a:lnTo>
                    <a:pt x="35" y="70"/>
                  </a:lnTo>
                  <a:lnTo>
                    <a:pt x="32" y="75"/>
                  </a:lnTo>
                  <a:lnTo>
                    <a:pt x="30" y="82"/>
                  </a:lnTo>
                  <a:lnTo>
                    <a:pt x="22" y="117"/>
                  </a:lnTo>
                  <a:lnTo>
                    <a:pt x="8" y="117"/>
                  </a:lnTo>
                  <a:lnTo>
                    <a:pt x="20" y="65"/>
                  </a:lnTo>
                  <a:lnTo>
                    <a:pt x="21" y="61"/>
                  </a:lnTo>
                  <a:lnTo>
                    <a:pt x="22" y="58"/>
                  </a:lnTo>
                  <a:lnTo>
                    <a:pt x="22" y="53"/>
                  </a:lnTo>
                  <a:lnTo>
                    <a:pt x="21" y="49"/>
                  </a:lnTo>
                  <a:lnTo>
                    <a:pt x="18" y="47"/>
                  </a:lnTo>
                  <a:lnTo>
                    <a:pt x="15" y="48"/>
                  </a:lnTo>
                  <a:lnTo>
                    <a:pt x="12" y="49"/>
                  </a:lnTo>
                  <a:lnTo>
                    <a:pt x="9" y="52"/>
                  </a:lnTo>
                  <a:lnTo>
                    <a:pt x="5" y="57"/>
                  </a:lnTo>
                  <a:lnTo>
                    <a:pt x="0" y="52"/>
                  </a:lnTo>
                  <a:lnTo>
                    <a:pt x="7" y="46"/>
                  </a:lnTo>
                  <a:lnTo>
                    <a:pt x="12" y="41"/>
                  </a:lnTo>
                  <a:lnTo>
                    <a:pt x="18" y="39"/>
                  </a:lnTo>
                  <a:lnTo>
                    <a:pt x="24" y="38"/>
                  </a:lnTo>
                  <a:lnTo>
                    <a:pt x="28" y="39"/>
                  </a:lnTo>
                  <a:lnTo>
                    <a:pt x="32" y="41"/>
                  </a:lnTo>
                  <a:lnTo>
                    <a:pt x="34" y="45"/>
                  </a:lnTo>
                  <a:lnTo>
                    <a:pt x="35" y="50"/>
                  </a:lnTo>
                  <a:lnTo>
                    <a:pt x="33" y="58"/>
                  </a:lnTo>
                  <a:lnTo>
                    <a:pt x="34" y="59"/>
                  </a:lnTo>
                  <a:close/>
                  <a:moveTo>
                    <a:pt x="145" y="100"/>
                  </a:moveTo>
                  <a:lnTo>
                    <a:pt x="137" y="108"/>
                  </a:lnTo>
                  <a:lnTo>
                    <a:pt x="129" y="114"/>
                  </a:lnTo>
                  <a:lnTo>
                    <a:pt x="120" y="117"/>
                  </a:lnTo>
                  <a:lnTo>
                    <a:pt x="110" y="118"/>
                  </a:lnTo>
                  <a:lnTo>
                    <a:pt x="100" y="116"/>
                  </a:lnTo>
                  <a:lnTo>
                    <a:pt x="92" y="111"/>
                  </a:lnTo>
                  <a:lnTo>
                    <a:pt x="87" y="102"/>
                  </a:lnTo>
                  <a:lnTo>
                    <a:pt x="86" y="91"/>
                  </a:lnTo>
                  <a:lnTo>
                    <a:pt x="86" y="82"/>
                  </a:lnTo>
                  <a:lnTo>
                    <a:pt x="89" y="72"/>
                  </a:lnTo>
                  <a:lnTo>
                    <a:pt x="93" y="63"/>
                  </a:lnTo>
                  <a:lnTo>
                    <a:pt x="98" y="55"/>
                  </a:lnTo>
                  <a:lnTo>
                    <a:pt x="105" y="48"/>
                  </a:lnTo>
                  <a:lnTo>
                    <a:pt x="113" y="42"/>
                  </a:lnTo>
                  <a:lnTo>
                    <a:pt x="123" y="39"/>
                  </a:lnTo>
                  <a:lnTo>
                    <a:pt x="132" y="38"/>
                  </a:lnTo>
                  <a:lnTo>
                    <a:pt x="141" y="39"/>
                  </a:lnTo>
                  <a:lnTo>
                    <a:pt x="147" y="42"/>
                  </a:lnTo>
                  <a:lnTo>
                    <a:pt x="151" y="47"/>
                  </a:lnTo>
                  <a:lnTo>
                    <a:pt x="152" y="54"/>
                  </a:lnTo>
                  <a:lnTo>
                    <a:pt x="151" y="61"/>
                  </a:lnTo>
                  <a:lnTo>
                    <a:pt x="149" y="67"/>
                  </a:lnTo>
                  <a:lnTo>
                    <a:pt x="145" y="71"/>
                  </a:lnTo>
                  <a:lnTo>
                    <a:pt x="139" y="75"/>
                  </a:lnTo>
                  <a:lnTo>
                    <a:pt x="132" y="78"/>
                  </a:lnTo>
                  <a:lnTo>
                    <a:pt x="123" y="80"/>
                  </a:lnTo>
                  <a:lnTo>
                    <a:pt x="113" y="82"/>
                  </a:lnTo>
                  <a:lnTo>
                    <a:pt x="100" y="82"/>
                  </a:lnTo>
                  <a:lnTo>
                    <a:pt x="100" y="92"/>
                  </a:lnTo>
                  <a:lnTo>
                    <a:pt x="100" y="100"/>
                  </a:lnTo>
                  <a:lnTo>
                    <a:pt x="103" y="104"/>
                  </a:lnTo>
                  <a:lnTo>
                    <a:pt x="107" y="107"/>
                  </a:lnTo>
                  <a:lnTo>
                    <a:pt x="114" y="108"/>
                  </a:lnTo>
                  <a:lnTo>
                    <a:pt x="121" y="107"/>
                  </a:lnTo>
                  <a:lnTo>
                    <a:pt x="127" y="105"/>
                  </a:lnTo>
                  <a:lnTo>
                    <a:pt x="134" y="101"/>
                  </a:lnTo>
                  <a:lnTo>
                    <a:pt x="140" y="95"/>
                  </a:lnTo>
                  <a:lnTo>
                    <a:pt x="145" y="100"/>
                  </a:lnTo>
                  <a:close/>
                  <a:moveTo>
                    <a:pt x="102" y="75"/>
                  </a:moveTo>
                  <a:lnTo>
                    <a:pt x="113" y="75"/>
                  </a:lnTo>
                  <a:lnTo>
                    <a:pt x="122" y="73"/>
                  </a:lnTo>
                  <a:lnTo>
                    <a:pt x="129" y="70"/>
                  </a:lnTo>
                  <a:lnTo>
                    <a:pt x="134" y="67"/>
                  </a:lnTo>
                  <a:lnTo>
                    <a:pt x="138" y="61"/>
                  </a:lnTo>
                  <a:lnTo>
                    <a:pt x="139" y="55"/>
                  </a:lnTo>
                  <a:lnTo>
                    <a:pt x="138" y="50"/>
                  </a:lnTo>
                  <a:lnTo>
                    <a:pt x="136" y="47"/>
                  </a:lnTo>
                  <a:lnTo>
                    <a:pt x="133" y="45"/>
                  </a:lnTo>
                  <a:lnTo>
                    <a:pt x="129" y="44"/>
                  </a:lnTo>
                  <a:lnTo>
                    <a:pt x="125" y="45"/>
                  </a:lnTo>
                  <a:lnTo>
                    <a:pt x="121" y="46"/>
                  </a:lnTo>
                  <a:lnTo>
                    <a:pt x="117" y="49"/>
                  </a:lnTo>
                  <a:lnTo>
                    <a:pt x="114" y="52"/>
                  </a:lnTo>
                  <a:lnTo>
                    <a:pt x="107" y="62"/>
                  </a:lnTo>
                  <a:lnTo>
                    <a:pt x="102" y="75"/>
                  </a:lnTo>
                  <a:close/>
                  <a:moveTo>
                    <a:pt x="188" y="23"/>
                  </a:moveTo>
                  <a:lnTo>
                    <a:pt x="190" y="16"/>
                  </a:lnTo>
                  <a:lnTo>
                    <a:pt x="190" y="11"/>
                  </a:lnTo>
                  <a:lnTo>
                    <a:pt x="189" y="8"/>
                  </a:lnTo>
                  <a:lnTo>
                    <a:pt x="186" y="6"/>
                  </a:lnTo>
                  <a:lnTo>
                    <a:pt x="184" y="5"/>
                  </a:lnTo>
                  <a:lnTo>
                    <a:pt x="180" y="5"/>
                  </a:lnTo>
                  <a:lnTo>
                    <a:pt x="181" y="1"/>
                  </a:lnTo>
                  <a:lnTo>
                    <a:pt x="202" y="0"/>
                  </a:lnTo>
                  <a:lnTo>
                    <a:pt x="207" y="0"/>
                  </a:lnTo>
                  <a:lnTo>
                    <a:pt x="187" y="91"/>
                  </a:lnTo>
                  <a:lnTo>
                    <a:pt x="185" y="98"/>
                  </a:lnTo>
                  <a:lnTo>
                    <a:pt x="185" y="103"/>
                  </a:lnTo>
                  <a:lnTo>
                    <a:pt x="185" y="106"/>
                  </a:lnTo>
                  <a:lnTo>
                    <a:pt x="186" y="108"/>
                  </a:lnTo>
                  <a:lnTo>
                    <a:pt x="189" y="109"/>
                  </a:lnTo>
                  <a:lnTo>
                    <a:pt x="192" y="109"/>
                  </a:lnTo>
                  <a:lnTo>
                    <a:pt x="195" y="107"/>
                  </a:lnTo>
                  <a:lnTo>
                    <a:pt x="198" y="104"/>
                  </a:lnTo>
                  <a:lnTo>
                    <a:pt x="202" y="99"/>
                  </a:lnTo>
                  <a:lnTo>
                    <a:pt x="207" y="104"/>
                  </a:lnTo>
                  <a:lnTo>
                    <a:pt x="200" y="111"/>
                  </a:lnTo>
                  <a:lnTo>
                    <a:pt x="194" y="115"/>
                  </a:lnTo>
                  <a:lnTo>
                    <a:pt x="189" y="117"/>
                  </a:lnTo>
                  <a:lnTo>
                    <a:pt x="183" y="118"/>
                  </a:lnTo>
                  <a:lnTo>
                    <a:pt x="178" y="117"/>
                  </a:lnTo>
                  <a:lnTo>
                    <a:pt x="174" y="114"/>
                  </a:lnTo>
                  <a:lnTo>
                    <a:pt x="172" y="110"/>
                  </a:lnTo>
                  <a:lnTo>
                    <a:pt x="171" y="104"/>
                  </a:lnTo>
                  <a:lnTo>
                    <a:pt x="172" y="98"/>
                  </a:lnTo>
                  <a:lnTo>
                    <a:pt x="174" y="88"/>
                  </a:lnTo>
                  <a:lnTo>
                    <a:pt x="188" y="23"/>
                  </a:lnTo>
                  <a:close/>
                  <a:moveTo>
                    <a:pt x="283" y="43"/>
                  </a:moveTo>
                  <a:lnTo>
                    <a:pt x="291" y="38"/>
                  </a:lnTo>
                  <a:lnTo>
                    <a:pt x="296" y="39"/>
                  </a:lnTo>
                  <a:lnTo>
                    <a:pt x="284" y="91"/>
                  </a:lnTo>
                  <a:lnTo>
                    <a:pt x="282" y="98"/>
                  </a:lnTo>
                  <a:lnTo>
                    <a:pt x="282" y="103"/>
                  </a:lnTo>
                  <a:lnTo>
                    <a:pt x="282" y="106"/>
                  </a:lnTo>
                  <a:lnTo>
                    <a:pt x="283" y="108"/>
                  </a:lnTo>
                  <a:lnTo>
                    <a:pt x="286" y="109"/>
                  </a:lnTo>
                  <a:lnTo>
                    <a:pt x="289" y="109"/>
                  </a:lnTo>
                  <a:lnTo>
                    <a:pt x="292" y="107"/>
                  </a:lnTo>
                  <a:lnTo>
                    <a:pt x="295" y="104"/>
                  </a:lnTo>
                  <a:lnTo>
                    <a:pt x="299" y="99"/>
                  </a:lnTo>
                  <a:lnTo>
                    <a:pt x="304" y="104"/>
                  </a:lnTo>
                  <a:lnTo>
                    <a:pt x="297" y="110"/>
                  </a:lnTo>
                  <a:lnTo>
                    <a:pt x="292" y="115"/>
                  </a:lnTo>
                  <a:lnTo>
                    <a:pt x="286" y="117"/>
                  </a:lnTo>
                  <a:lnTo>
                    <a:pt x="280" y="118"/>
                  </a:lnTo>
                  <a:lnTo>
                    <a:pt x="276" y="117"/>
                  </a:lnTo>
                  <a:lnTo>
                    <a:pt x="272" y="115"/>
                  </a:lnTo>
                  <a:lnTo>
                    <a:pt x="270" y="111"/>
                  </a:lnTo>
                  <a:lnTo>
                    <a:pt x="269" y="106"/>
                  </a:lnTo>
                  <a:lnTo>
                    <a:pt x="271" y="96"/>
                  </a:lnTo>
                  <a:lnTo>
                    <a:pt x="270" y="96"/>
                  </a:lnTo>
                  <a:lnTo>
                    <a:pt x="263" y="106"/>
                  </a:lnTo>
                  <a:lnTo>
                    <a:pt x="255" y="113"/>
                  </a:lnTo>
                  <a:lnTo>
                    <a:pt x="248" y="117"/>
                  </a:lnTo>
                  <a:lnTo>
                    <a:pt x="240" y="118"/>
                  </a:lnTo>
                  <a:lnTo>
                    <a:pt x="232" y="116"/>
                  </a:lnTo>
                  <a:lnTo>
                    <a:pt x="227" y="111"/>
                  </a:lnTo>
                  <a:lnTo>
                    <a:pt x="223" y="103"/>
                  </a:lnTo>
                  <a:lnTo>
                    <a:pt x="222" y="92"/>
                  </a:lnTo>
                  <a:lnTo>
                    <a:pt x="223" y="79"/>
                  </a:lnTo>
                  <a:lnTo>
                    <a:pt x="227" y="66"/>
                  </a:lnTo>
                  <a:lnTo>
                    <a:pt x="234" y="54"/>
                  </a:lnTo>
                  <a:lnTo>
                    <a:pt x="242" y="45"/>
                  </a:lnTo>
                  <a:lnTo>
                    <a:pt x="252" y="40"/>
                  </a:lnTo>
                  <a:lnTo>
                    <a:pt x="264" y="38"/>
                  </a:lnTo>
                  <a:lnTo>
                    <a:pt x="274" y="39"/>
                  </a:lnTo>
                  <a:lnTo>
                    <a:pt x="283" y="43"/>
                  </a:lnTo>
                  <a:close/>
                  <a:moveTo>
                    <a:pt x="276" y="67"/>
                  </a:moveTo>
                  <a:lnTo>
                    <a:pt x="277" y="61"/>
                  </a:lnTo>
                  <a:lnTo>
                    <a:pt x="277" y="56"/>
                  </a:lnTo>
                  <a:lnTo>
                    <a:pt x="276" y="51"/>
                  </a:lnTo>
                  <a:lnTo>
                    <a:pt x="274" y="47"/>
                  </a:lnTo>
                  <a:lnTo>
                    <a:pt x="271" y="45"/>
                  </a:lnTo>
                  <a:lnTo>
                    <a:pt x="265" y="44"/>
                  </a:lnTo>
                  <a:lnTo>
                    <a:pt x="257" y="46"/>
                  </a:lnTo>
                  <a:lnTo>
                    <a:pt x="250" y="51"/>
                  </a:lnTo>
                  <a:lnTo>
                    <a:pt x="244" y="59"/>
                  </a:lnTo>
                  <a:lnTo>
                    <a:pt x="240" y="69"/>
                  </a:lnTo>
                  <a:lnTo>
                    <a:pt x="237" y="80"/>
                  </a:lnTo>
                  <a:lnTo>
                    <a:pt x="236" y="91"/>
                  </a:lnTo>
                  <a:lnTo>
                    <a:pt x="237" y="99"/>
                  </a:lnTo>
                  <a:lnTo>
                    <a:pt x="238" y="104"/>
                  </a:lnTo>
                  <a:lnTo>
                    <a:pt x="241" y="107"/>
                  </a:lnTo>
                  <a:lnTo>
                    <a:pt x="246" y="108"/>
                  </a:lnTo>
                  <a:lnTo>
                    <a:pt x="251" y="107"/>
                  </a:lnTo>
                  <a:lnTo>
                    <a:pt x="257" y="103"/>
                  </a:lnTo>
                  <a:lnTo>
                    <a:pt x="262" y="98"/>
                  </a:lnTo>
                  <a:lnTo>
                    <a:pt x="267" y="90"/>
                  </a:lnTo>
                  <a:lnTo>
                    <a:pt x="272" y="81"/>
                  </a:lnTo>
                  <a:lnTo>
                    <a:pt x="275" y="71"/>
                  </a:lnTo>
                  <a:lnTo>
                    <a:pt x="276" y="67"/>
                  </a:lnTo>
                  <a:close/>
                  <a:moveTo>
                    <a:pt x="363" y="101"/>
                  </a:moveTo>
                  <a:lnTo>
                    <a:pt x="356" y="109"/>
                  </a:lnTo>
                  <a:lnTo>
                    <a:pt x="349" y="114"/>
                  </a:lnTo>
                  <a:lnTo>
                    <a:pt x="342" y="117"/>
                  </a:lnTo>
                  <a:lnTo>
                    <a:pt x="335" y="118"/>
                  </a:lnTo>
                  <a:lnTo>
                    <a:pt x="328" y="117"/>
                  </a:lnTo>
                  <a:lnTo>
                    <a:pt x="322" y="114"/>
                  </a:lnTo>
                  <a:lnTo>
                    <a:pt x="319" y="108"/>
                  </a:lnTo>
                  <a:lnTo>
                    <a:pt x="318" y="101"/>
                  </a:lnTo>
                  <a:lnTo>
                    <a:pt x="320" y="89"/>
                  </a:lnTo>
                  <a:lnTo>
                    <a:pt x="329" y="47"/>
                  </a:lnTo>
                  <a:lnTo>
                    <a:pt x="316" y="47"/>
                  </a:lnTo>
                  <a:lnTo>
                    <a:pt x="317" y="42"/>
                  </a:lnTo>
                  <a:lnTo>
                    <a:pt x="321" y="42"/>
                  </a:lnTo>
                  <a:lnTo>
                    <a:pt x="324" y="41"/>
                  </a:lnTo>
                  <a:lnTo>
                    <a:pt x="328" y="40"/>
                  </a:lnTo>
                  <a:lnTo>
                    <a:pt x="331" y="36"/>
                  </a:lnTo>
                  <a:lnTo>
                    <a:pt x="334" y="31"/>
                  </a:lnTo>
                  <a:lnTo>
                    <a:pt x="336" y="26"/>
                  </a:lnTo>
                  <a:lnTo>
                    <a:pt x="338" y="19"/>
                  </a:lnTo>
                  <a:lnTo>
                    <a:pt x="349" y="19"/>
                  </a:lnTo>
                  <a:lnTo>
                    <a:pt x="345" y="39"/>
                  </a:lnTo>
                  <a:lnTo>
                    <a:pt x="369" y="39"/>
                  </a:lnTo>
                  <a:lnTo>
                    <a:pt x="368" y="47"/>
                  </a:lnTo>
                  <a:lnTo>
                    <a:pt x="343" y="47"/>
                  </a:lnTo>
                  <a:lnTo>
                    <a:pt x="336" y="78"/>
                  </a:lnTo>
                  <a:lnTo>
                    <a:pt x="334" y="86"/>
                  </a:lnTo>
                  <a:lnTo>
                    <a:pt x="333" y="92"/>
                  </a:lnTo>
                  <a:lnTo>
                    <a:pt x="332" y="98"/>
                  </a:lnTo>
                  <a:lnTo>
                    <a:pt x="333" y="102"/>
                  </a:lnTo>
                  <a:lnTo>
                    <a:pt x="334" y="106"/>
                  </a:lnTo>
                  <a:lnTo>
                    <a:pt x="337" y="107"/>
                  </a:lnTo>
                  <a:lnTo>
                    <a:pt x="341" y="108"/>
                  </a:lnTo>
                  <a:lnTo>
                    <a:pt x="344" y="107"/>
                  </a:lnTo>
                  <a:lnTo>
                    <a:pt x="348" y="105"/>
                  </a:lnTo>
                  <a:lnTo>
                    <a:pt x="353" y="102"/>
                  </a:lnTo>
                  <a:lnTo>
                    <a:pt x="358" y="96"/>
                  </a:lnTo>
                  <a:lnTo>
                    <a:pt x="363" y="101"/>
                  </a:lnTo>
                  <a:close/>
                  <a:moveTo>
                    <a:pt x="440" y="100"/>
                  </a:moveTo>
                  <a:lnTo>
                    <a:pt x="432" y="108"/>
                  </a:lnTo>
                  <a:lnTo>
                    <a:pt x="424" y="114"/>
                  </a:lnTo>
                  <a:lnTo>
                    <a:pt x="415" y="117"/>
                  </a:lnTo>
                  <a:lnTo>
                    <a:pt x="405" y="118"/>
                  </a:lnTo>
                  <a:lnTo>
                    <a:pt x="395" y="116"/>
                  </a:lnTo>
                  <a:lnTo>
                    <a:pt x="387" y="111"/>
                  </a:lnTo>
                  <a:lnTo>
                    <a:pt x="382" y="102"/>
                  </a:lnTo>
                  <a:lnTo>
                    <a:pt x="381" y="91"/>
                  </a:lnTo>
                  <a:lnTo>
                    <a:pt x="381" y="82"/>
                  </a:lnTo>
                  <a:lnTo>
                    <a:pt x="384" y="72"/>
                  </a:lnTo>
                  <a:lnTo>
                    <a:pt x="388" y="63"/>
                  </a:lnTo>
                  <a:lnTo>
                    <a:pt x="393" y="55"/>
                  </a:lnTo>
                  <a:lnTo>
                    <a:pt x="400" y="48"/>
                  </a:lnTo>
                  <a:lnTo>
                    <a:pt x="408" y="42"/>
                  </a:lnTo>
                  <a:lnTo>
                    <a:pt x="418" y="39"/>
                  </a:lnTo>
                  <a:lnTo>
                    <a:pt x="427" y="38"/>
                  </a:lnTo>
                  <a:lnTo>
                    <a:pt x="436" y="39"/>
                  </a:lnTo>
                  <a:lnTo>
                    <a:pt x="442" y="42"/>
                  </a:lnTo>
                  <a:lnTo>
                    <a:pt x="446" y="47"/>
                  </a:lnTo>
                  <a:lnTo>
                    <a:pt x="447" y="54"/>
                  </a:lnTo>
                  <a:lnTo>
                    <a:pt x="446" y="61"/>
                  </a:lnTo>
                  <a:lnTo>
                    <a:pt x="444" y="67"/>
                  </a:lnTo>
                  <a:lnTo>
                    <a:pt x="440" y="71"/>
                  </a:lnTo>
                  <a:lnTo>
                    <a:pt x="434" y="75"/>
                  </a:lnTo>
                  <a:lnTo>
                    <a:pt x="427" y="78"/>
                  </a:lnTo>
                  <a:lnTo>
                    <a:pt x="418" y="80"/>
                  </a:lnTo>
                  <a:lnTo>
                    <a:pt x="408" y="82"/>
                  </a:lnTo>
                  <a:lnTo>
                    <a:pt x="395" y="82"/>
                  </a:lnTo>
                  <a:lnTo>
                    <a:pt x="395" y="92"/>
                  </a:lnTo>
                  <a:lnTo>
                    <a:pt x="395" y="100"/>
                  </a:lnTo>
                  <a:lnTo>
                    <a:pt x="398" y="104"/>
                  </a:lnTo>
                  <a:lnTo>
                    <a:pt x="402" y="107"/>
                  </a:lnTo>
                  <a:lnTo>
                    <a:pt x="409" y="108"/>
                  </a:lnTo>
                  <a:lnTo>
                    <a:pt x="416" y="107"/>
                  </a:lnTo>
                  <a:lnTo>
                    <a:pt x="422" y="105"/>
                  </a:lnTo>
                  <a:lnTo>
                    <a:pt x="429" y="101"/>
                  </a:lnTo>
                  <a:lnTo>
                    <a:pt x="435" y="95"/>
                  </a:lnTo>
                  <a:lnTo>
                    <a:pt x="440" y="100"/>
                  </a:lnTo>
                  <a:close/>
                  <a:moveTo>
                    <a:pt x="397" y="75"/>
                  </a:moveTo>
                  <a:lnTo>
                    <a:pt x="408" y="75"/>
                  </a:lnTo>
                  <a:lnTo>
                    <a:pt x="417" y="73"/>
                  </a:lnTo>
                  <a:lnTo>
                    <a:pt x="424" y="70"/>
                  </a:lnTo>
                  <a:lnTo>
                    <a:pt x="429" y="67"/>
                  </a:lnTo>
                  <a:lnTo>
                    <a:pt x="433" y="61"/>
                  </a:lnTo>
                  <a:lnTo>
                    <a:pt x="434" y="55"/>
                  </a:lnTo>
                  <a:lnTo>
                    <a:pt x="433" y="50"/>
                  </a:lnTo>
                  <a:lnTo>
                    <a:pt x="431" y="47"/>
                  </a:lnTo>
                  <a:lnTo>
                    <a:pt x="428" y="45"/>
                  </a:lnTo>
                  <a:lnTo>
                    <a:pt x="424" y="44"/>
                  </a:lnTo>
                  <a:lnTo>
                    <a:pt x="420" y="45"/>
                  </a:lnTo>
                  <a:lnTo>
                    <a:pt x="416" y="46"/>
                  </a:lnTo>
                  <a:lnTo>
                    <a:pt x="412" y="49"/>
                  </a:lnTo>
                  <a:lnTo>
                    <a:pt x="409" y="52"/>
                  </a:lnTo>
                  <a:lnTo>
                    <a:pt x="402" y="62"/>
                  </a:lnTo>
                  <a:lnTo>
                    <a:pt x="397" y="75"/>
                  </a:lnTo>
                  <a:close/>
                  <a:moveTo>
                    <a:pt x="511" y="96"/>
                  </a:moveTo>
                  <a:lnTo>
                    <a:pt x="504" y="106"/>
                  </a:lnTo>
                  <a:lnTo>
                    <a:pt x="496" y="113"/>
                  </a:lnTo>
                  <a:lnTo>
                    <a:pt x="489" y="117"/>
                  </a:lnTo>
                  <a:lnTo>
                    <a:pt x="481" y="118"/>
                  </a:lnTo>
                  <a:lnTo>
                    <a:pt x="473" y="116"/>
                  </a:lnTo>
                  <a:lnTo>
                    <a:pt x="468" y="111"/>
                  </a:lnTo>
                  <a:lnTo>
                    <a:pt x="464" y="103"/>
                  </a:lnTo>
                  <a:lnTo>
                    <a:pt x="463" y="92"/>
                  </a:lnTo>
                  <a:lnTo>
                    <a:pt x="464" y="79"/>
                  </a:lnTo>
                  <a:lnTo>
                    <a:pt x="468" y="66"/>
                  </a:lnTo>
                  <a:lnTo>
                    <a:pt x="475" y="54"/>
                  </a:lnTo>
                  <a:lnTo>
                    <a:pt x="483" y="45"/>
                  </a:lnTo>
                  <a:lnTo>
                    <a:pt x="493" y="40"/>
                  </a:lnTo>
                  <a:lnTo>
                    <a:pt x="505" y="38"/>
                  </a:lnTo>
                  <a:lnTo>
                    <a:pt x="514" y="39"/>
                  </a:lnTo>
                  <a:lnTo>
                    <a:pt x="522" y="42"/>
                  </a:lnTo>
                  <a:lnTo>
                    <a:pt x="527" y="23"/>
                  </a:lnTo>
                  <a:lnTo>
                    <a:pt x="528" y="17"/>
                  </a:lnTo>
                  <a:lnTo>
                    <a:pt x="528" y="11"/>
                  </a:lnTo>
                  <a:lnTo>
                    <a:pt x="527" y="8"/>
                  </a:lnTo>
                  <a:lnTo>
                    <a:pt x="525" y="6"/>
                  </a:lnTo>
                  <a:lnTo>
                    <a:pt x="523" y="5"/>
                  </a:lnTo>
                  <a:lnTo>
                    <a:pt x="519" y="5"/>
                  </a:lnTo>
                  <a:lnTo>
                    <a:pt x="520" y="1"/>
                  </a:lnTo>
                  <a:lnTo>
                    <a:pt x="540" y="0"/>
                  </a:lnTo>
                  <a:lnTo>
                    <a:pt x="545" y="0"/>
                  </a:lnTo>
                  <a:lnTo>
                    <a:pt x="525" y="91"/>
                  </a:lnTo>
                  <a:lnTo>
                    <a:pt x="523" y="98"/>
                  </a:lnTo>
                  <a:lnTo>
                    <a:pt x="523" y="103"/>
                  </a:lnTo>
                  <a:lnTo>
                    <a:pt x="523" y="106"/>
                  </a:lnTo>
                  <a:lnTo>
                    <a:pt x="524" y="108"/>
                  </a:lnTo>
                  <a:lnTo>
                    <a:pt x="527" y="109"/>
                  </a:lnTo>
                  <a:lnTo>
                    <a:pt x="530" y="109"/>
                  </a:lnTo>
                  <a:lnTo>
                    <a:pt x="533" y="107"/>
                  </a:lnTo>
                  <a:lnTo>
                    <a:pt x="536" y="104"/>
                  </a:lnTo>
                  <a:lnTo>
                    <a:pt x="540" y="99"/>
                  </a:lnTo>
                  <a:lnTo>
                    <a:pt x="545" y="104"/>
                  </a:lnTo>
                  <a:lnTo>
                    <a:pt x="538" y="110"/>
                  </a:lnTo>
                  <a:lnTo>
                    <a:pt x="532" y="115"/>
                  </a:lnTo>
                  <a:lnTo>
                    <a:pt x="527" y="117"/>
                  </a:lnTo>
                  <a:lnTo>
                    <a:pt x="521" y="118"/>
                  </a:lnTo>
                  <a:lnTo>
                    <a:pt x="517" y="117"/>
                  </a:lnTo>
                  <a:lnTo>
                    <a:pt x="513" y="115"/>
                  </a:lnTo>
                  <a:lnTo>
                    <a:pt x="511" y="111"/>
                  </a:lnTo>
                  <a:lnTo>
                    <a:pt x="510" y="106"/>
                  </a:lnTo>
                  <a:lnTo>
                    <a:pt x="512" y="96"/>
                  </a:lnTo>
                  <a:lnTo>
                    <a:pt x="511" y="96"/>
                  </a:lnTo>
                  <a:close/>
                  <a:moveTo>
                    <a:pt x="517" y="67"/>
                  </a:moveTo>
                  <a:lnTo>
                    <a:pt x="518" y="56"/>
                  </a:lnTo>
                  <a:lnTo>
                    <a:pt x="517" y="51"/>
                  </a:lnTo>
                  <a:lnTo>
                    <a:pt x="515" y="47"/>
                  </a:lnTo>
                  <a:lnTo>
                    <a:pt x="512" y="45"/>
                  </a:lnTo>
                  <a:lnTo>
                    <a:pt x="506" y="44"/>
                  </a:lnTo>
                  <a:lnTo>
                    <a:pt x="498" y="46"/>
                  </a:lnTo>
                  <a:lnTo>
                    <a:pt x="491" y="51"/>
                  </a:lnTo>
                  <a:lnTo>
                    <a:pt x="485" y="59"/>
                  </a:lnTo>
                  <a:lnTo>
                    <a:pt x="481" y="69"/>
                  </a:lnTo>
                  <a:lnTo>
                    <a:pt x="478" y="80"/>
                  </a:lnTo>
                  <a:lnTo>
                    <a:pt x="477" y="91"/>
                  </a:lnTo>
                  <a:lnTo>
                    <a:pt x="478" y="99"/>
                  </a:lnTo>
                  <a:lnTo>
                    <a:pt x="479" y="104"/>
                  </a:lnTo>
                  <a:lnTo>
                    <a:pt x="482" y="107"/>
                  </a:lnTo>
                  <a:lnTo>
                    <a:pt x="487" y="108"/>
                  </a:lnTo>
                  <a:lnTo>
                    <a:pt x="492" y="107"/>
                  </a:lnTo>
                  <a:lnTo>
                    <a:pt x="498" y="103"/>
                  </a:lnTo>
                  <a:lnTo>
                    <a:pt x="503" y="98"/>
                  </a:lnTo>
                  <a:lnTo>
                    <a:pt x="508" y="91"/>
                  </a:lnTo>
                  <a:lnTo>
                    <a:pt x="512" y="82"/>
                  </a:lnTo>
                  <a:lnTo>
                    <a:pt x="514" y="77"/>
                  </a:lnTo>
                  <a:lnTo>
                    <a:pt x="516" y="71"/>
                  </a:lnTo>
                  <a:lnTo>
                    <a:pt x="517" y="67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86" name="Freeform 31"/>
            <p:cNvSpPr>
              <a:spLocks noEditPoints="1"/>
            </p:cNvSpPr>
            <p:nvPr/>
          </p:nvSpPr>
          <p:spPr bwMode="auto">
            <a:xfrm>
              <a:off x="4986338" y="5229225"/>
              <a:ext cx="207963" cy="150813"/>
            </a:xfrm>
            <a:custGeom>
              <a:avLst/>
              <a:gdLst>
                <a:gd name="T0" fmla="*/ 2147483647 w 136"/>
                <a:gd name="T1" fmla="*/ 2147483647 h 99"/>
                <a:gd name="T2" fmla="*/ 2147483647 w 136"/>
                <a:gd name="T3" fmla="*/ 2147483647 h 99"/>
                <a:gd name="T4" fmla="*/ 2147483647 w 136"/>
                <a:gd name="T5" fmla="*/ 2147483647 h 99"/>
                <a:gd name="T6" fmla="*/ 2147483647 w 136"/>
                <a:gd name="T7" fmla="*/ 2147483647 h 99"/>
                <a:gd name="T8" fmla="*/ 2147483647 w 136"/>
                <a:gd name="T9" fmla="*/ 2147483647 h 99"/>
                <a:gd name="T10" fmla="*/ 0 w 136"/>
                <a:gd name="T11" fmla="*/ 2147483647 h 99"/>
                <a:gd name="T12" fmla="*/ 2147483647 w 136"/>
                <a:gd name="T13" fmla="*/ 2147483647 h 99"/>
                <a:gd name="T14" fmla="*/ 2147483647 w 136"/>
                <a:gd name="T15" fmla="*/ 2147483647 h 99"/>
                <a:gd name="T16" fmla="*/ 2147483647 w 136"/>
                <a:gd name="T17" fmla="*/ 2147483647 h 99"/>
                <a:gd name="T18" fmla="*/ 2147483647 w 136"/>
                <a:gd name="T19" fmla="*/ 0 h 99"/>
                <a:gd name="T20" fmla="*/ 2147483647 w 136"/>
                <a:gd name="T21" fmla="*/ 2147483647 h 99"/>
                <a:gd name="T22" fmla="*/ 2147483647 w 136"/>
                <a:gd name="T23" fmla="*/ 2147483647 h 99"/>
                <a:gd name="T24" fmla="*/ 2147483647 w 136"/>
                <a:gd name="T25" fmla="*/ 2147483647 h 99"/>
                <a:gd name="T26" fmla="*/ 2147483647 w 136"/>
                <a:gd name="T27" fmla="*/ 2147483647 h 99"/>
                <a:gd name="T28" fmla="*/ 2147483647 w 136"/>
                <a:gd name="T29" fmla="*/ 2147483647 h 99"/>
                <a:gd name="T30" fmla="*/ 2147483647 w 136"/>
                <a:gd name="T31" fmla="*/ 2147483647 h 99"/>
                <a:gd name="T32" fmla="*/ 2147483647 w 136"/>
                <a:gd name="T33" fmla="*/ 2147483647 h 99"/>
                <a:gd name="T34" fmla="*/ 2147483647 w 136"/>
                <a:gd name="T35" fmla="*/ 2147483647 h 99"/>
                <a:gd name="T36" fmla="*/ 2147483647 w 136"/>
                <a:gd name="T37" fmla="*/ 2147483647 h 99"/>
                <a:gd name="T38" fmla="*/ 2147483647 w 136"/>
                <a:gd name="T39" fmla="*/ 2147483647 h 99"/>
                <a:gd name="T40" fmla="*/ 2147483647 w 136"/>
                <a:gd name="T41" fmla="*/ 2147483647 h 99"/>
                <a:gd name="T42" fmla="*/ 2147483647 w 136"/>
                <a:gd name="T43" fmla="*/ 2147483647 h 99"/>
                <a:gd name="T44" fmla="*/ 2147483647 w 136"/>
                <a:gd name="T45" fmla="*/ 2147483647 h 99"/>
                <a:gd name="T46" fmla="*/ 2147483647 w 136"/>
                <a:gd name="T47" fmla="*/ 2147483647 h 99"/>
                <a:gd name="T48" fmla="*/ 2147483647 w 136"/>
                <a:gd name="T49" fmla="*/ 2147483647 h 99"/>
                <a:gd name="T50" fmla="*/ 2147483647 w 136"/>
                <a:gd name="T51" fmla="*/ 2147483647 h 99"/>
                <a:gd name="T52" fmla="*/ 2147483647 w 136"/>
                <a:gd name="T53" fmla="*/ 2147483647 h 99"/>
                <a:gd name="T54" fmla="*/ 2147483647 w 136"/>
                <a:gd name="T55" fmla="*/ 2147483647 h 99"/>
                <a:gd name="T56" fmla="*/ 2147483647 w 136"/>
                <a:gd name="T57" fmla="*/ 2147483647 h 99"/>
                <a:gd name="T58" fmla="*/ 2147483647 w 136"/>
                <a:gd name="T59" fmla="*/ 2147483647 h 99"/>
                <a:gd name="T60" fmla="*/ 2147483647 w 136"/>
                <a:gd name="T61" fmla="*/ 2147483647 h 99"/>
                <a:gd name="T62" fmla="*/ 2147483647 w 136"/>
                <a:gd name="T63" fmla="*/ 2147483647 h 99"/>
                <a:gd name="T64" fmla="*/ 2147483647 w 136"/>
                <a:gd name="T65" fmla="*/ 2147483647 h 99"/>
                <a:gd name="T66" fmla="*/ 2147483647 w 136"/>
                <a:gd name="T67" fmla="*/ 2147483647 h 99"/>
                <a:gd name="T68" fmla="*/ 2147483647 w 136"/>
                <a:gd name="T69" fmla="*/ 2147483647 h 99"/>
                <a:gd name="T70" fmla="*/ 2147483647 w 136"/>
                <a:gd name="T71" fmla="*/ 2147483647 h 99"/>
                <a:gd name="T72" fmla="*/ 2147483647 w 136"/>
                <a:gd name="T73" fmla="*/ 2147483647 h 99"/>
                <a:gd name="T74" fmla="*/ 2147483647 w 136"/>
                <a:gd name="T75" fmla="*/ 2147483647 h 99"/>
                <a:gd name="T76" fmla="*/ 2147483647 w 136"/>
                <a:gd name="T77" fmla="*/ 2147483647 h 99"/>
                <a:gd name="T78" fmla="*/ 2147483647 w 136"/>
                <a:gd name="T79" fmla="*/ 2147483647 h 99"/>
                <a:gd name="T80" fmla="*/ 2147483647 w 136"/>
                <a:gd name="T81" fmla="*/ 2147483647 h 99"/>
                <a:gd name="T82" fmla="*/ 2147483647 w 136"/>
                <a:gd name="T83" fmla="*/ 2147483647 h 99"/>
                <a:gd name="T84" fmla="*/ 2147483647 w 136"/>
                <a:gd name="T85" fmla="*/ 2147483647 h 99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36"/>
                <a:gd name="T130" fmla="*/ 0 h 99"/>
                <a:gd name="T131" fmla="*/ 136 w 136"/>
                <a:gd name="T132" fmla="*/ 99 h 99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36" h="99">
                  <a:moveTo>
                    <a:pt x="47" y="82"/>
                  </a:moveTo>
                  <a:lnTo>
                    <a:pt x="40" y="90"/>
                  </a:lnTo>
                  <a:lnTo>
                    <a:pt x="33" y="95"/>
                  </a:lnTo>
                  <a:lnTo>
                    <a:pt x="26" y="98"/>
                  </a:lnTo>
                  <a:lnTo>
                    <a:pt x="19" y="99"/>
                  </a:lnTo>
                  <a:lnTo>
                    <a:pt x="12" y="98"/>
                  </a:lnTo>
                  <a:lnTo>
                    <a:pt x="6" y="95"/>
                  </a:lnTo>
                  <a:lnTo>
                    <a:pt x="3" y="89"/>
                  </a:lnTo>
                  <a:lnTo>
                    <a:pt x="2" y="82"/>
                  </a:lnTo>
                  <a:lnTo>
                    <a:pt x="4" y="70"/>
                  </a:lnTo>
                  <a:lnTo>
                    <a:pt x="13" y="28"/>
                  </a:lnTo>
                  <a:lnTo>
                    <a:pt x="0" y="28"/>
                  </a:lnTo>
                  <a:lnTo>
                    <a:pt x="1" y="23"/>
                  </a:lnTo>
                  <a:lnTo>
                    <a:pt x="5" y="23"/>
                  </a:lnTo>
                  <a:lnTo>
                    <a:pt x="8" y="22"/>
                  </a:lnTo>
                  <a:lnTo>
                    <a:pt x="12" y="21"/>
                  </a:lnTo>
                  <a:lnTo>
                    <a:pt x="15" y="17"/>
                  </a:lnTo>
                  <a:lnTo>
                    <a:pt x="18" y="12"/>
                  </a:lnTo>
                  <a:lnTo>
                    <a:pt x="20" y="7"/>
                  </a:lnTo>
                  <a:lnTo>
                    <a:pt x="22" y="0"/>
                  </a:lnTo>
                  <a:lnTo>
                    <a:pt x="33" y="0"/>
                  </a:lnTo>
                  <a:lnTo>
                    <a:pt x="29" y="20"/>
                  </a:lnTo>
                  <a:lnTo>
                    <a:pt x="53" y="20"/>
                  </a:lnTo>
                  <a:lnTo>
                    <a:pt x="52" y="28"/>
                  </a:lnTo>
                  <a:lnTo>
                    <a:pt x="27" y="28"/>
                  </a:lnTo>
                  <a:lnTo>
                    <a:pt x="20" y="59"/>
                  </a:lnTo>
                  <a:lnTo>
                    <a:pt x="18" y="67"/>
                  </a:lnTo>
                  <a:lnTo>
                    <a:pt x="17" y="73"/>
                  </a:lnTo>
                  <a:lnTo>
                    <a:pt x="16" y="79"/>
                  </a:lnTo>
                  <a:lnTo>
                    <a:pt x="17" y="83"/>
                  </a:lnTo>
                  <a:lnTo>
                    <a:pt x="18" y="87"/>
                  </a:lnTo>
                  <a:lnTo>
                    <a:pt x="21" y="88"/>
                  </a:lnTo>
                  <a:lnTo>
                    <a:pt x="25" y="89"/>
                  </a:lnTo>
                  <a:lnTo>
                    <a:pt x="28" y="88"/>
                  </a:lnTo>
                  <a:lnTo>
                    <a:pt x="32" y="86"/>
                  </a:lnTo>
                  <a:lnTo>
                    <a:pt x="37" y="83"/>
                  </a:lnTo>
                  <a:lnTo>
                    <a:pt x="42" y="77"/>
                  </a:lnTo>
                  <a:lnTo>
                    <a:pt x="47" y="82"/>
                  </a:lnTo>
                  <a:close/>
                  <a:moveTo>
                    <a:pt x="92" y="99"/>
                  </a:moveTo>
                  <a:lnTo>
                    <a:pt x="80" y="97"/>
                  </a:lnTo>
                  <a:lnTo>
                    <a:pt x="72" y="92"/>
                  </a:lnTo>
                  <a:lnTo>
                    <a:pt x="67" y="84"/>
                  </a:lnTo>
                  <a:lnTo>
                    <a:pt x="65" y="72"/>
                  </a:lnTo>
                  <a:lnTo>
                    <a:pt x="65" y="65"/>
                  </a:lnTo>
                  <a:lnTo>
                    <a:pt x="67" y="57"/>
                  </a:lnTo>
                  <a:lnTo>
                    <a:pt x="70" y="46"/>
                  </a:lnTo>
                  <a:lnTo>
                    <a:pt x="75" y="37"/>
                  </a:lnTo>
                  <a:lnTo>
                    <a:pt x="82" y="29"/>
                  </a:lnTo>
                  <a:lnTo>
                    <a:pt x="90" y="24"/>
                  </a:lnTo>
                  <a:lnTo>
                    <a:pt x="99" y="20"/>
                  </a:lnTo>
                  <a:lnTo>
                    <a:pt x="109" y="19"/>
                  </a:lnTo>
                  <a:lnTo>
                    <a:pt x="121" y="21"/>
                  </a:lnTo>
                  <a:lnTo>
                    <a:pt x="129" y="26"/>
                  </a:lnTo>
                  <a:lnTo>
                    <a:pt x="134" y="35"/>
                  </a:lnTo>
                  <a:lnTo>
                    <a:pt x="136" y="46"/>
                  </a:lnTo>
                  <a:lnTo>
                    <a:pt x="135" y="56"/>
                  </a:lnTo>
                  <a:lnTo>
                    <a:pt x="133" y="67"/>
                  </a:lnTo>
                  <a:lnTo>
                    <a:pt x="129" y="76"/>
                  </a:lnTo>
                  <a:lnTo>
                    <a:pt x="124" y="84"/>
                  </a:lnTo>
                  <a:lnTo>
                    <a:pt x="117" y="91"/>
                  </a:lnTo>
                  <a:lnTo>
                    <a:pt x="110" y="95"/>
                  </a:lnTo>
                  <a:lnTo>
                    <a:pt x="101" y="98"/>
                  </a:lnTo>
                  <a:lnTo>
                    <a:pt x="92" y="99"/>
                  </a:lnTo>
                  <a:close/>
                  <a:moveTo>
                    <a:pt x="79" y="75"/>
                  </a:moveTo>
                  <a:lnTo>
                    <a:pt x="80" y="83"/>
                  </a:lnTo>
                  <a:lnTo>
                    <a:pt x="83" y="89"/>
                  </a:lnTo>
                  <a:lnTo>
                    <a:pt x="88" y="92"/>
                  </a:lnTo>
                  <a:lnTo>
                    <a:pt x="94" y="93"/>
                  </a:lnTo>
                  <a:lnTo>
                    <a:pt x="102" y="91"/>
                  </a:lnTo>
                  <a:lnTo>
                    <a:pt x="108" y="86"/>
                  </a:lnTo>
                  <a:lnTo>
                    <a:pt x="114" y="77"/>
                  </a:lnTo>
                  <a:lnTo>
                    <a:pt x="118" y="66"/>
                  </a:lnTo>
                  <a:lnTo>
                    <a:pt x="121" y="54"/>
                  </a:lnTo>
                  <a:lnTo>
                    <a:pt x="122" y="43"/>
                  </a:lnTo>
                  <a:lnTo>
                    <a:pt x="121" y="35"/>
                  </a:lnTo>
                  <a:lnTo>
                    <a:pt x="118" y="30"/>
                  </a:lnTo>
                  <a:lnTo>
                    <a:pt x="114" y="26"/>
                  </a:lnTo>
                  <a:lnTo>
                    <a:pt x="108" y="25"/>
                  </a:lnTo>
                  <a:lnTo>
                    <a:pt x="100" y="27"/>
                  </a:lnTo>
                  <a:lnTo>
                    <a:pt x="93" y="32"/>
                  </a:lnTo>
                  <a:lnTo>
                    <a:pt x="87" y="41"/>
                  </a:lnTo>
                  <a:lnTo>
                    <a:pt x="83" y="53"/>
                  </a:lnTo>
                  <a:lnTo>
                    <a:pt x="80" y="65"/>
                  </a:lnTo>
                  <a:lnTo>
                    <a:pt x="79" y="75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87" name="Freeform 32"/>
            <p:cNvSpPr>
              <a:spLocks/>
            </p:cNvSpPr>
            <p:nvPr/>
          </p:nvSpPr>
          <p:spPr bwMode="auto">
            <a:xfrm>
              <a:off x="5283200" y="5257800"/>
              <a:ext cx="98425" cy="122238"/>
            </a:xfrm>
            <a:custGeom>
              <a:avLst/>
              <a:gdLst>
                <a:gd name="T0" fmla="*/ 2147483647 w 65"/>
                <a:gd name="T1" fmla="*/ 2147483647 h 80"/>
                <a:gd name="T2" fmla="*/ 2147483647 w 65"/>
                <a:gd name="T3" fmla="*/ 2147483647 h 80"/>
                <a:gd name="T4" fmla="*/ 2147483647 w 65"/>
                <a:gd name="T5" fmla="*/ 2147483647 h 80"/>
                <a:gd name="T6" fmla="*/ 2147483647 w 65"/>
                <a:gd name="T7" fmla="*/ 2147483647 h 80"/>
                <a:gd name="T8" fmla="*/ 2147483647 w 65"/>
                <a:gd name="T9" fmla="*/ 2147483647 h 80"/>
                <a:gd name="T10" fmla="*/ 2147483647 w 65"/>
                <a:gd name="T11" fmla="*/ 2147483647 h 80"/>
                <a:gd name="T12" fmla="*/ 2147483647 w 65"/>
                <a:gd name="T13" fmla="*/ 2147483647 h 80"/>
                <a:gd name="T14" fmla="*/ 2147483647 w 65"/>
                <a:gd name="T15" fmla="*/ 2147483647 h 80"/>
                <a:gd name="T16" fmla="*/ 2147483647 w 65"/>
                <a:gd name="T17" fmla="*/ 2147483647 h 80"/>
                <a:gd name="T18" fmla="*/ 2147483647 w 65"/>
                <a:gd name="T19" fmla="*/ 2147483647 h 80"/>
                <a:gd name="T20" fmla="*/ 2147483647 w 65"/>
                <a:gd name="T21" fmla="*/ 2147483647 h 80"/>
                <a:gd name="T22" fmla="*/ 2147483647 w 65"/>
                <a:gd name="T23" fmla="*/ 2147483647 h 80"/>
                <a:gd name="T24" fmla="*/ 2147483647 w 65"/>
                <a:gd name="T25" fmla="*/ 2147483647 h 80"/>
                <a:gd name="T26" fmla="*/ 2147483647 w 65"/>
                <a:gd name="T27" fmla="*/ 2147483647 h 80"/>
                <a:gd name="T28" fmla="*/ 2147483647 w 65"/>
                <a:gd name="T29" fmla="*/ 2147483647 h 80"/>
                <a:gd name="T30" fmla="*/ 2147483647 w 65"/>
                <a:gd name="T31" fmla="*/ 2147483647 h 80"/>
                <a:gd name="T32" fmla="*/ 2147483647 w 65"/>
                <a:gd name="T33" fmla="*/ 2147483647 h 80"/>
                <a:gd name="T34" fmla="*/ 2147483647 w 65"/>
                <a:gd name="T35" fmla="*/ 2147483647 h 80"/>
                <a:gd name="T36" fmla="*/ 2147483647 w 65"/>
                <a:gd name="T37" fmla="*/ 2147483647 h 80"/>
                <a:gd name="T38" fmla="*/ 2147483647 w 65"/>
                <a:gd name="T39" fmla="*/ 2147483647 h 80"/>
                <a:gd name="T40" fmla="*/ 2147483647 w 65"/>
                <a:gd name="T41" fmla="*/ 2147483647 h 80"/>
                <a:gd name="T42" fmla="*/ 2147483647 w 65"/>
                <a:gd name="T43" fmla="*/ 2147483647 h 80"/>
                <a:gd name="T44" fmla="*/ 2147483647 w 65"/>
                <a:gd name="T45" fmla="*/ 2147483647 h 80"/>
                <a:gd name="T46" fmla="*/ 2147483647 w 65"/>
                <a:gd name="T47" fmla="*/ 2147483647 h 80"/>
                <a:gd name="T48" fmla="*/ 2147483647 w 65"/>
                <a:gd name="T49" fmla="*/ 2147483647 h 80"/>
                <a:gd name="T50" fmla="*/ 2147483647 w 65"/>
                <a:gd name="T51" fmla="*/ 2147483647 h 80"/>
                <a:gd name="T52" fmla="*/ 2147483647 w 65"/>
                <a:gd name="T53" fmla="*/ 2147483647 h 80"/>
                <a:gd name="T54" fmla="*/ 0 w 65"/>
                <a:gd name="T55" fmla="*/ 2147483647 h 80"/>
                <a:gd name="T56" fmla="*/ 0 w 65"/>
                <a:gd name="T57" fmla="*/ 2147483647 h 80"/>
                <a:gd name="T58" fmla="*/ 2147483647 w 65"/>
                <a:gd name="T59" fmla="*/ 2147483647 h 80"/>
                <a:gd name="T60" fmla="*/ 2147483647 w 65"/>
                <a:gd name="T61" fmla="*/ 2147483647 h 80"/>
                <a:gd name="T62" fmla="*/ 2147483647 w 65"/>
                <a:gd name="T63" fmla="*/ 2147483647 h 80"/>
                <a:gd name="T64" fmla="*/ 2147483647 w 65"/>
                <a:gd name="T65" fmla="*/ 2147483647 h 80"/>
                <a:gd name="T66" fmla="*/ 2147483647 w 65"/>
                <a:gd name="T67" fmla="*/ 2147483647 h 80"/>
                <a:gd name="T68" fmla="*/ 2147483647 w 65"/>
                <a:gd name="T69" fmla="*/ 2147483647 h 80"/>
                <a:gd name="T70" fmla="*/ 2147483647 w 65"/>
                <a:gd name="T71" fmla="*/ 0 h 80"/>
                <a:gd name="T72" fmla="*/ 2147483647 w 65"/>
                <a:gd name="T73" fmla="*/ 2147483647 h 80"/>
                <a:gd name="T74" fmla="*/ 2147483647 w 65"/>
                <a:gd name="T75" fmla="*/ 2147483647 h 80"/>
                <a:gd name="T76" fmla="*/ 2147483647 w 65"/>
                <a:gd name="T77" fmla="*/ 2147483647 h 80"/>
                <a:gd name="T78" fmla="*/ 2147483647 w 65"/>
                <a:gd name="T79" fmla="*/ 2147483647 h 80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65"/>
                <a:gd name="T121" fmla="*/ 0 h 80"/>
                <a:gd name="T122" fmla="*/ 65 w 65"/>
                <a:gd name="T123" fmla="*/ 80 h 80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65" h="80">
                  <a:moveTo>
                    <a:pt x="52" y="20"/>
                  </a:moveTo>
                  <a:lnTo>
                    <a:pt x="52" y="15"/>
                  </a:lnTo>
                  <a:lnTo>
                    <a:pt x="51" y="11"/>
                  </a:lnTo>
                  <a:lnTo>
                    <a:pt x="49" y="7"/>
                  </a:lnTo>
                  <a:lnTo>
                    <a:pt x="43" y="6"/>
                  </a:lnTo>
                  <a:lnTo>
                    <a:pt x="35" y="8"/>
                  </a:lnTo>
                  <a:lnTo>
                    <a:pt x="28" y="13"/>
                  </a:lnTo>
                  <a:lnTo>
                    <a:pt x="22" y="20"/>
                  </a:lnTo>
                  <a:lnTo>
                    <a:pt x="18" y="31"/>
                  </a:lnTo>
                  <a:lnTo>
                    <a:pt x="15" y="43"/>
                  </a:lnTo>
                  <a:lnTo>
                    <a:pt x="14" y="54"/>
                  </a:lnTo>
                  <a:lnTo>
                    <a:pt x="14" y="61"/>
                  </a:lnTo>
                  <a:lnTo>
                    <a:pt x="17" y="66"/>
                  </a:lnTo>
                  <a:lnTo>
                    <a:pt x="21" y="69"/>
                  </a:lnTo>
                  <a:lnTo>
                    <a:pt x="27" y="70"/>
                  </a:lnTo>
                  <a:lnTo>
                    <a:pt x="33" y="69"/>
                  </a:lnTo>
                  <a:lnTo>
                    <a:pt x="39" y="67"/>
                  </a:lnTo>
                  <a:lnTo>
                    <a:pt x="45" y="64"/>
                  </a:lnTo>
                  <a:lnTo>
                    <a:pt x="51" y="58"/>
                  </a:lnTo>
                  <a:lnTo>
                    <a:pt x="56" y="63"/>
                  </a:lnTo>
                  <a:lnTo>
                    <a:pt x="48" y="71"/>
                  </a:lnTo>
                  <a:lnTo>
                    <a:pt x="40" y="76"/>
                  </a:lnTo>
                  <a:lnTo>
                    <a:pt x="32" y="79"/>
                  </a:lnTo>
                  <a:lnTo>
                    <a:pt x="24" y="80"/>
                  </a:lnTo>
                  <a:lnTo>
                    <a:pt x="13" y="78"/>
                  </a:lnTo>
                  <a:lnTo>
                    <a:pt x="6" y="73"/>
                  </a:lnTo>
                  <a:lnTo>
                    <a:pt x="1" y="65"/>
                  </a:lnTo>
                  <a:lnTo>
                    <a:pt x="0" y="53"/>
                  </a:lnTo>
                  <a:lnTo>
                    <a:pt x="0" y="44"/>
                  </a:lnTo>
                  <a:lnTo>
                    <a:pt x="3" y="34"/>
                  </a:lnTo>
                  <a:lnTo>
                    <a:pt x="7" y="24"/>
                  </a:lnTo>
                  <a:lnTo>
                    <a:pt x="12" y="16"/>
                  </a:lnTo>
                  <a:lnTo>
                    <a:pt x="19" y="9"/>
                  </a:lnTo>
                  <a:lnTo>
                    <a:pt x="27" y="4"/>
                  </a:lnTo>
                  <a:lnTo>
                    <a:pt x="36" y="1"/>
                  </a:lnTo>
                  <a:lnTo>
                    <a:pt x="45" y="0"/>
                  </a:lnTo>
                  <a:lnTo>
                    <a:pt x="55" y="1"/>
                  </a:lnTo>
                  <a:lnTo>
                    <a:pt x="65" y="2"/>
                  </a:lnTo>
                  <a:lnTo>
                    <a:pt x="61" y="20"/>
                  </a:lnTo>
                  <a:lnTo>
                    <a:pt x="52" y="2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88" name="Freeform 33"/>
            <p:cNvSpPr>
              <a:spLocks/>
            </p:cNvSpPr>
            <p:nvPr/>
          </p:nvSpPr>
          <p:spPr bwMode="auto">
            <a:xfrm>
              <a:off x="5399088" y="5199063"/>
              <a:ext cx="125413" cy="180975"/>
            </a:xfrm>
            <a:custGeom>
              <a:avLst/>
              <a:gdLst>
                <a:gd name="T0" fmla="*/ 2147483647 w 83"/>
                <a:gd name="T1" fmla="*/ 2147483647 h 118"/>
                <a:gd name="T2" fmla="*/ 2147483647 w 83"/>
                <a:gd name="T3" fmla="*/ 2147483647 h 118"/>
                <a:gd name="T4" fmla="*/ 2147483647 w 83"/>
                <a:gd name="T5" fmla="*/ 2147483647 h 118"/>
                <a:gd name="T6" fmla="*/ 2147483647 w 83"/>
                <a:gd name="T7" fmla="*/ 2147483647 h 118"/>
                <a:gd name="T8" fmla="*/ 2147483647 w 83"/>
                <a:gd name="T9" fmla="*/ 2147483647 h 118"/>
                <a:gd name="T10" fmla="*/ 2147483647 w 83"/>
                <a:gd name="T11" fmla="*/ 2147483647 h 118"/>
                <a:gd name="T12" fmla="*/ 2147483647 w 83"/>
                <a:gd name="T13" fmla="*/ 2147483647 h 118"/>
                <a:gd name="T14" fmla="*/ 2147483647 w 83"/>
                <a:gd name="T15" fmla="*/ 2147483647 h 118"/>
                <a:gd name="T16" fmla="*/ 2147483647 w 83"/>
                <a:gd name="T17" fmla="*/ 0 h 118"/>
                <a:gd name="T18" fmla="*/ 2147483647 w 83"/>
                <a:gd name="T19" fmla="*/ 0 h 118"/>
                <a:gd name="T20" fmla="*/ 2147483647 w 83"/>
                <a:gd name="T21" fmla="*/ 2147483647 h 118"/>
                <a:gd name="T22" fmla="*/ 2147483647 w 83"/>
                <a:gd name="T23" fmla="*/ 2147483647 h 118"/>
                <a:gd name="T24" fmla="*/ 2147483647 w 83"/>
                <a:gd name="T25" fmla="*/ 2147483647 h 118"/>
                <a:gd name="T26" fmla="*/ 2147483647 w 83"/>
                <a:gd name="T27" fmla="*/ 2147483647 h 118"/>
                <a:gd name="T28" fmla="*/ 2147483647 w 83"/>
                <a:gd name="T29" fmla="*/ 2147483647 h 118"/>
                <a:gd name="T30" fmla="*/ 2147483647 w 83"/>
                <a:gd name="T31" fmla="*/ 2147483647 h 118"/>
                <a:gd name="T32" fmla="*/ 2147483647 w 83"/>
                <a:gd name="T33" fmla="*/ 2147483647 h 118"/>
                <a:gd name="T34" fmla="*/ 2147483647 w 83"/>
                <a:gd name="T35" fmla="*/ 2147483647 h 118"/>
                <a:gd name="T36" fmla="*/ 2147483647 w 83"/>
                <a:gd name="T37" fmla="*/ 2147483647 h 118"/>
                <a:gd name="T38" fmla="*/ 2147483647 w 83"/>
                <a:gd name="T39" fmla="*/ 2147483647 h 118"/>
                <a:gd name="T40" fmla="*/ 2147483647 w 83"/>
                <a:gd name="T41" fmla="*/ 2147483647 h 118"/>
                <a:gd name="T42" fmla="*/ 2147483647 w 83"/>
                <a:gd name="T43" fmla="*/ 2147483647 h 118"/>
                <a:gd name="T44" fmla="*/ 2147483647 w 83"/>
                <a:gd name="T45" fmla="*/ 2147483647 h 118"/>
                <a:gd name="T46" fmla="*/ 2147483647 w 83"/>
                <a:gd name="T47" fmla="*/ 2147483647 h 118"/>
                <a:gd name="T48" fmla="*/ 2147483647 w 83"/>
                <a:gd name="T49" fmla="*/ 2147483647 h 118"/>
                <a:gd name="T50" fmla="*/ 2147483647 w 83"/>
                <a:gd name="T51" fmla="*/ 2147483647 h 118"/>
                <a:gd name="T52" fmla="*/ 2147483647 w 83"/>
                <a:gd name="T53" fmla="*/ 2147483647 h 118"/>
                <a:gd name="T54" fmla="*/ 2147483647 w 83"/>
                <a:gd name="T55" fmla="*/ 2147483647 h 118"/>
                <a:gd name="T56" fmla="*/ 2147483647 w 83"/>
                <a:gd name="T57" fmla="*/ 2147483647 h 118"/>
                <a:gd name="T58" fmla="*/ 2147483647 w 83"/>
                <a:gd name="T59" fmla="*/ 2147483647 h 118"/>
                <a:gd name="T60" fmla="*/ 2147483647 w 83"/>
                <a:gd name="T61" fmla="*/ 2147483647 h 118"/>
                <a:gd name="T62" fmla="*/ 2147483647 w 83"/>
                <a:gd name="T63" fmla="*/ 2147483647 h 118"/>
                <a:gd name="T64" fmla="*/ 2147483647 w 83"/>
                <a:gd name="T65" fmla="*/ 2147483647 h 118"/>
                <a:gd name="T66" fmla="*/ 2147483647 w 83"/>
                <a:gd name="T67" fmla="*/ 2147483647 h 118"/>
                <a:gd name="T68" fmla="*/ 2147483647 w 83"/>
                <a:gd name="T69" fmla="*/ 2147483647 h 118"/>
                <a:gd name="T70" fmla="*/ 2147483647 w 83"/>
                <a:gd name="T71" fmla="*/ 2147483647 h 118"/>
                <a:gd name="T72" fmla="*/ 2147483647 w 83"/>
                <a:gd name="T73" fmla="*/ 2147483647 h 118"/>
                <a:gd name="T74" fmla="*/ 2147483647 w 83"/>
                <a:gd name="T75" fmla="*/ 2147483647 h 118"/>
                <a:gd name="T76" fmla="*/ 2147483647 w 83"/>
                <a:gd name="T77" fmla="*/ 2147483647 h 118"/>
                <a:gd name="T78" fmla="*/ 2147483647 w 83"/>
                <a:gd name="T79" fmla="*/ 2147483647 h 118"/>
                <a:gd name="T80" fmla="*/ 2147483647 w 83"/>
                <a:gd name="T81" fmla="*/ 2147483647 h 118"/>
                <a:gd name="T82" fmla="*/ 2147483647 w 83"/>
                <a:gd name="T83" fmla="*/ 2147483647 h 118"/>
                <a:gd name="T84" fmla="*/ 2147483647 w 83"/>
                <a:gd name="T85" fmla="*/ 2147483647 h 118"/>
                <a:gd name="T86" fmla="*/ 2147483647 w 83"/>
                <a:gd name="T87" fmla="*/ 2147483647 h 118"/>
                <a:gd name="T88" fmla="*/ 2147483647 w 83"/>
                <a:gd name="T89" fmla="*/ 2147483647 h 118"/>
                <a:gd name="T90" fmla="*/ 2147483647 w 83"/>
                <a:gd name="T91" fmla="*/ 2147483647 h 118"/>
                <a:gd name="T92" fmla="*/ 2147483647 w 83"/>
                <a:gd name="T93" fmla="*/ 2147483647 h 118"/>
                <a:gd name="T94" fmla="*/ 2147483647 w 83"/>
                <a:gd name="T95" fmla="*/ 2147483647 h 118"/>
                <a:gd name="T96" fmla="*/ 2147483647 w 83"/>
                <a:gd name="T97" fmla="*/ 2147483647 h 118"/>
                <a:gd name="T98" fmla="*/ 2147483647 w 83"/>
                <a:gd name="T99" fmla="*/ 2147483647 h 118"/>
                <a:gd name="T100" fmla="*/ 2147483647 w 83"/>
                <a:gd name="T101" fmla="*/ 2147483647 h 118"/>
                <a:gd name="T102" fmla="*/ 2147483647 w 83"/>
                <a:gd name="T103" fmla="*/ 2147483647 h 118"/>
                <a:gd name="T104" fmla="*/ 2147483647 w 83"/>
                <a:gd name="T105" fmla="*/ 2147483647 h 118"/>
                <a:gd name="T106" fmla="*/ 2147483647 w 83"/>
                <a:gd name="T107" fmla="*/ 2147483647 h 118"/>
                <a:gd name="T108" fmla="*/ 2147483647 w 83"/>
                <a:gd name="T109" fmla="*/ 2147483647 h 118"/>
                <a:gd name="T110" fmla="*/ 2147483647 w 83"/>
                <a:gd name="T111" fmla="*/ 2147483647 h 118"/>
                <a:gd name="T112" fmla="*/ 2147483647 w 83"/>
                <a:gd name="T113" fmla="*/ 2147483647 h 118"/>
                <a:gd name="T114" fmla="*/ 2147483647 w 83"/>
                <a:gd name="T115" fmla="*/ 2147483647 h 118"/>
                <a:gd name="T116" fmla="*/ 0 w 83"/>
                <a:gd name="T117" fmla="*/ 2147483647 h 118"/>
                <a:gd name="T118" fmla="*/ 2147483647 w 83"/>
                <a:gd name="T119" fmla="*/ 2147483647 h 118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83"/>
                <a:gd name="T181" fmla="*/ 0 h 118"/>
                <a:gd name="T182" fmla="*/ 83 w 83"/>
                <a:gd name="T183" fmla="*/ 118 h 118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83" h="118">
                  <a:moveTo>
                    <a:pt x="20" y="24"/>
                  </a:moveTo>
                  <a:lnTo>
                    <a:pt x="22" y="16"/>
                  </a:lnTo>
                  <a:lnTo>
                    <a:pt x="22" y="11"/>
                  </a:lnTo>
                  <a:lnTo>
                    <a:pt x="22" y="9"/>
                  </a:lnTo>
                  <a:lnTo>
                    <a:pt x="20" y="7"/>
                  </a:lnTo>
                  <a:lnTo>
                    <a:pt x="17" y="6"/>
                  </a:lnTo>
                  <a:lnTo>
                    <a:pt x="13" y="5"/>
                  </a:lnTo>
                  <a:lnTo>
                    <a:pt x="14" y="1"/>
                  </a:lnTo>
                  <a:lnTo>
                    <a:pt x="34" y="0"/>
                  </a:lnTo>
                  <a:lnTo>
                    <a:pt x="39" y="0"/>
                  </a:lnTo>
                  <a:lnTo>
                    <a:pt x="25" y="58"/>
                  </a:lnTo>
                  <a:lnTo>
                    <a:pt x="26" y="58"/>
                  </a:lnTo>
                  <a:lnTo>
                    <a:pt x="34" y="49"/>
                  </a:lnTo>
                  <a:lnTo>
                    <a:pt x="41" y="43"/>
                  </a:lnTo>
                  <a:lnTo>
                    <a:pt x="48" y="39"/>
                  </a:lnTo>
                  <a:lnTo>
                    <a:pt x="55" y="38"/>
                  </a:lnTo>
                  <a:lnTo>
                    <a:pt x="61" y="39"/>
                  </a:lnTo>
                  <a:lnTo>
                    <a:pt x="66" y="42"/>
                  </a:lnTo>
                  <a:lnTo>
                    <a:pt x="69" y="48"/>
                  </a:lnTo>
                  <a:lnTo>
                    <a:pt x="70" y="54"/>
                  </a:lnTo>
                  <a:lnTo>
                    <a:pt x="70" y="61"/>
                  </a:lnTo>
                  <a:lnTo>
                    <a:pt x="68" y="69"/>
                  </a:lnTo>
                  <a:lnTo>
                    <a:pt x="63" y="90"/>
                  </a:lnTo>
                  <a:lnTo>
                    <a:pt x="61" y="98"/>
                  </a:lnTo>
                  <a:lnTo>
                    <a:pt x="61" y="103"/>
                  </a:lnTo>
                  <a:lnTo>
                    <a:pt x="61" y="106"/>
                  </a:lnTo>
                  <a:lnTo>
                    <a:pt x="62" y="108"/>
                  </a:lnTo>
                  <a:lnTo>
                    <a:pt x="65" y="109"/>
                  </a:lnTo>
                  <a:lnTo>
                    <a:pt x="68" y="109"/>
                  </a:lnTo>
                  <a:lnTo>
                    <a:pt x="70" y="107"/>
                  </a:lnTo>
                  <a:lnTo>
                    <a:pt x="74" y="104"/>
                  </a:lnTo>
                  <a:lnTo>
                    <a:pt x="78" y="99"/>
                  </a:lnTo>
                  <a:lnTo>
                    <a:pt x="83" y="104"/>
                  </a:lnTo>
                  <a:lnTo>
                    <a:pt x="76" y="111"/>
                  </a:lnTo>
                  <a:lnTo>
                    <a:pt x="70" y="115"/>
                  </a:lnTo>
                  <a:lnTo>
                    <a:pt x="65" y="117"/>
                  </a:lnTo>
                  <a:lnTo>
                    <a:pt x="59" y="118"/>
                  </a:lnTo>
                  <a:lnTo>
                    <a:pt x="54" y="117"/>
                  </a:lnTo>
                  <a:lnTo>
                    <a:pt x="50" y="114"/>
                  </a:lnTo>
                  <a:lnTo>
                    <a:pt x="48" y="110"/>
                  </a:lnTo>
                  <a:lnTo>
                    <a:pt x="47" y="105"/>
                  </a:lnTo>
                  <a:lnTo>
                    <a:pt x="48" y="98"/>
                  </a:lnTo>
                  <a:lnTo>
                    <a:pt x="50" y="89"/>
                  </a:lnTo>
                  <a:lnTo>
                    <a:pt x="53" y="76"/>
                  </a:lnTo>
                  <a:lnTo>
                    <a:pt x="55" y="69"/>
                  </a:lnTo>
                  <a:lnTo>
                    <a:pt x="56" y="64"/>
                  </a:lnTo>
                  <a:lnTo>
                    <a:pt x="56" y="59"/>
                  </a:lnTo>
                  <a:lnTo>
                    <a:pt x="56" y="54"/>
                  </a:lnTo>
                  <a:lnTo>
                    <a:pt x="54" y="50"/>
                  </a:lnTo>
                  <a:lnTo>
                    <a:pt x="52" y="49"/>
                  </a:lnTo>
                  <a:lnTo>
                    <a:pt x="48" y="48"/>
                  </a:lnTo>
                  <a:lnTo>
                    <a:pt x="45" y="49"/>
                  </a:lnTo>
                  <a:lnTo>
                    <a:pt x="41" y="51"/>
                  </a:lnTo>
                  <a:lnTo>
                    <a:pt x="37" y="54"/>
                  </a:lnTo>
                  <a:lnTo>
                    <a:pt x="32" y="59"/>
                  </a:lnTo>
                  <a:lnTo>
                    <a:pt x="25" y="70"/>
                  </a:lnTo>
                  <a:lnTo>
                    <a:pt x="21" y="82"/>
                  </a:lnTo>
                  <a:lnTo>
                    <a:pt x="14" y="117"/>
                  </a:lnTo>
                  <a:lnTo>
                    <a:pt x="0" y="117"/>
                  </a:lnTo>
                  <a:lnTo>
                    <a:pt x="20" y="24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89" name="Freeform 34"/>
            <p:cNvSpPr>
              <a:spLocks noEditPoints="1"/>
            </p:cNvSpPr>
            <p:nvPr/>
          </p:nvSpPr>
          <p:spPr bwMode="auto">
            <a:xfrm>
              <a:off x="5541963" y="5257800"/>
              <a:ext cx="663575" cy="174625"/>
            </a:xfrm>
            <a:custGeom>
              <a:avLst/>
              <a:gdLst>
                <a:gd name="T0" fmla="*/ 2147483647 w 436"/>
                <a:gd name="T1" fmla="*/ 2147483647 h 115"/>
                <a:gd name="T2" fmla="*/ 2147483647 w 436"/>
                <a:gd name="T3" fmla="*/ 2147483647 h 115"/>
                <a:gd name="T4" fmla="*/ 2147483647 w 436"/>
                <a:gd name="T5" fmla="*/ 2147483647 h 115"/>
                <a:gd name="T6" fmla="*/ 2147483647 w 436"/>
                <a:gd name="T7" fmla="*/ 2147483647 h 115"/>
                <a:gd name="T8" fmla="*/ 2147483647 w 436"/>
                <a:gd name="T9" fmla="*/ 2147483647 h 115"/>
                <a:gd name="T10" fmla="*/ 2147483647 w 436"/>
                <a:gd name="T11" fmla="*/ 2147483647 h 115"/>
                <a:gd name="T12" fmla="*/ 2147483647 w 436"/>
                <a:gd name="T13" fmla="*/ 2147483647 h 115"/>
                <a:gd name="T14" fmla="*/ 2147483647 w 436"/>
                <a:gd name="T15" fmla="*/ 2147483647 h 115"/>
                <a:gd name="T16" fmla="*/ 2147483647 w 436"/>
                <a:gd name="T17" fmla="*/ 2147483647 h 115"/>
                <a:gd name="T18" fmla="*/ 2147483647 w 436"/>
                <a:gd name="T19" fmla="*/ 2147483647 h 115"/>
                <a:gd name="T20" fmla="*/ 2147483647 w 436"/>
                <a:gd name="T21" fmla="*/ 2147483647 h 115"/>
                <a:gd name="T22" fmla="*/ 2147483647 w 436"/>
                <a:gd name="T23" fmla="*/ 2147483647 h 115"/>
                <a:gd name="T24" fmla="*/ 2147483647 w 436"/>
                <a:gd name="T25" fmla="*/ 2147483647 h 115"/>
                <a:gd name="T26" fmla="*/ 2147483647 w 436"/>
                <a:gd name="T27" fmla="*/ 2147483647 h 115"/>
                <a:gd name="T28" fmla="*/ 2147483647 w 436"/>
                <a:gd name="T29" fmla="*/ 0 h 115"/>
                <a:gd name="T30" fmla="*/ 2147483647 w 436"/>
                <a:gd name="T31" fmla="*/ 2147483647 h 115"/>
                <a:gd name="T32" fmla="*/ 2147483647 w 436"/>
                <a:gd name="T33" fmla="*/ 2147483647 h 115"/>
                <a:gd name="T34" fmla="*/ 2147483647 w 436"/>
                <a:gd name="T35" fmla="*/ 2147483647 h 115"/>
                <a:gd name="T36" fmla="*/ 2147483647 w 436"/>
                <a:gd name="T37" fmla="*/ 2147483647 h 115"/>
                <a:gd name="T38" fmla="*/ 2147483647 w 436"/>
                <a:gd name="T39" fmla="*/ 2147483647 h 115"/>
                <a:gd name="T40" fmla="*/ 2147483647 w 436"/>
                <a:gd name="T41" fmla="*/ 2147483647 h 115"/>
                <a:gd name="T42" fmla="*/ 2147483647 w 436"/>
                <a:gd name="T43" fmla="*/ 2147483647 h 115"/>
                <a:gd name="T44" fmla="*/ 2147483647 w 436"/>
                <a:gd name="T45" fmla="*/ 2147483647 h 115"/>
                <a:gd name="T46" fmla="*/ 2147483647 w 436"/>
                <a:gd name="T47" fmla="*/ 2147483647 h 115"/>
                <a:gd name="T48" fmla="*/ 2147483647 w 436"/>
                <a:gd name="T49" fmla="*/ 2147483647 h 115"/>
                <a:gd name="T50" fmla="*/ 2147483647 w 436"/>
                <a:gd name="T51" fmla="*/ 2147483647 h 115"/>
                <a:gd name="T52" fmla="*/ 2147483647 w 436"/>
                <a:gd name="T53" fmla="*/ 2147483647 h 115"/>
                <a:gd name="T54" fmla="*/ 2147483647 w 436"/>
                <a:gd name="T55" fmla="*/ 2147483647 h 115"/>
                <a:gd name="T56" fmla="*/ 2147483647 w 436"/>
                <a:gd name="T57" fmla="*/ 2147483647 h 115"/>
                <a:gd name="T58" fmla="*/ 2147483647 w 436"/>
                <a:gd name="T59" fmla="*/ 2147483647 h 115"/>
                <a:gd name="T60" fmla="*/ 2147483647 w 436"/>
                <a:gd name="T61" fmla="*/ 2147483647 h 115"/>
                <a:gd name="T62" fmla="*/ 2147483647 w 436"/>
                <a:gd name="T63" fmla="*/ 2147483647 h 115"/>
                <a:gd name="T64" fmla="*/ 2147483647 w 436"/>
                <a:gd name="T65" fmla="*/ 2147483647 h 115"/>
                <a:gd name="T66" fmla="*/ 2147483647 w 436"/>
                <a:gd name="T67" fmla="*/ 2147483647 h 115"/>
                <a:gd name="T68" fmla="*/ 2147483647 w 436"/>
                <a:gd name="T69" fmla="*/ 2147483647 h 115"/>
                <a:gd name="T70" fmla="*/ 2147483647 w 436"/>
                <a:gd name="T71" fmla="*/ 2147483647 h 115"/>
                <a:gd name="T72" fmla="*/ 2147483647 w 436"/>
                <a:gd name="T73" fmla="*/ 2147483647 h 115"/>
                <a:gd name="T74" fmla="*/ 2147483647 w 436"/>
                <a:gd name="T75" fmla="*/ 2147483647 h 115"/>
                <a:gd name="T76" fmla="*/ 2147483647 w 436"/>
                <a:gd name="T77" fmla="*/ 2147483647 h 115"/>
                <a:gd name="T78" fmla="*/ 2147483647 w 436"/>
                <a:gd name="T79" fmla="*/ 2147483647 h 115"/>
                <a:gd name="T80" fmla="*/ 2147483647 w 436"/>
                <a:gd name="T81" fmla="*/ 2147483647 h 115"/>
                <a:gd name="T82" fmla="*/ 2147483647 w 436"/>
                <a:gd name="T83" fmla="*/ 2147483647 h 115"/>
                <a:gd name="T84" fmla="*/ 2147483647 w 436"/>
                <a:gd name="T85" fmla="*/ 2147483647 h 115"/>
                <a:gd name="T86" fmla="*/ 2147483647 w 436"/>
                <a:gd name="T87" fmla="*/ 2147483647 h 115"/>
                <a:gd name="T88" fmla="*/ 2147483647 w 436"/>
                <a:gd name="T89" fmla="*/ 2147483647 h 115"/>
                <a:gd name="T90" fmla="*/ 2147483647 w 436"/>
                <a:gd name="T91" fmla="*/ 2147483647 h 115"/>
                <a:gd name="T92" fmla="*/ 2147483647 w 436"/>
                <a:gd name="T93" fmla="*/ 2147483647 h 115"/>
                <a:gd name="T94" fmla="*/ 2147483647 w 436"/>
                <a:gd name="T95" fmla="*/ 2147483647 h 115"/>
                <a:gd name="T96" fmla="*/ 2147483647 w 436"/>
                <a:gd name="T97" fmla="*/ 2147483647 h 115"/>
                <a:gd name="T98" fmla="*/ 2147483647 w 436"/>
                <a:gd name="T99" fmla="*/ 2147483647 h 115"/>
                <a:gd name="T100" fmla="*/ 2147483647 w 436"/>
                <a:gd name="T101" fmla="*/ 2147483647 h 115"/>
                <a:gd name="T102" fmla="*/ 2147483647 w 436"/>
                <a:gd name="T103" fmla="*/ 2147483647 h 115"/>
                <a:gd name="T104" fmla="*/ 2147483647 w 436"/>
                <a:gd name="T105" fmla="*/ 2147483647 h 115"/>
                <a:gd name="T106" fmla="*/ 2147483647 w 436"/>
                <a:gd name="T107" fmla="*/ 2147483647 h 115"/>
                <a:gd name="T108" fmla="*/ 2147483647 w 436"/>
                <a:gd name="T109" fmla="*/ 2147483647 h 115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436"/>
                <a:gd name="T166" fmla="*/ 0 h 115"/>
                <a:gd name="T167" fmla="*/ 436 w 436"/>
                <a:gd name="T168" fmla="*/ 115 h 115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436" h="115">
                  <a:moveTo>
                    <a:pt x="61" y="5"/>
                  </a:moveTo>
                  <a:lnTo>
                    <a:pt x="69" y="0"/>
                  </a:lnTo>
                  <a:lnTo>
                    <a:pt x="74" y="1"/>
                  </a:lnTo>
                  <a:lnTo>
                    <a:pt x="62" y="53"/>
                  </a:lnTo>
                  <a:lnTo>
                    <a:pt x="60" y="60"/>
                  </a:lnTo>
                  <a:lnTo>
                    <a:pt x="60" y="65"/>
                  </a:lnTo>
                  <a:lnTo>
                    <a:pt x="60" y="68"/>
                  </a:lnTo>
                  <a:lnTo>
                    <a:pt x="61" y="70"/>
                  </a:lnTo>
                  <a:lnTo>
                    <a:pt x="64" y="71"/>
                  </a:lnTo>
                  <a:lnTo>
                    <a:pt x="67" y="71"/>
                  </a:lnTo>
                  <a:lnTo>
                    <a:pt x="70" y="69"/>
                  </a:lnTo>
                  <a:lnTo>
                    <a:pt x="73" y="66"/>
                  </a:lnTo>
                  <a:lnTo>
                    <a:pt x="77" y="61"/>
                  </a:lnTo>
                  <a:lnTo>
                    <a:pt x="82" y="66"/>
                  </a:lnTo>
                  <a:lnTo>
                    <a:pt x="75" y="72"/>
                  </a:lnTo>
                  <a:lnTo>
                    <a:pt x="70" y="77"/>
                  </a:lnTo>
                  <a:lnTo>
                    <a:pt x="64" y="79"/>
                  </a:lnTo>
                  <a:lnTo>
                    <a:pt x="58" y="80"/>
                  </a:lnTo>
                  <a:lnTo>
                    <a:pt x="54" y="79"/>
                  </a:lnTo>
                  <a:lnTo>
                    <a:pt x="50" y="77"/>
                  </a:lnTo>
                  <a:lnTo>
                    <a:pt x="48" y="73"/>
                  </a:lnTo>
                  <a:lnTo>
                    <a:pt x="47" y="68"/>
                  </a:lnTo>
                  <a:lnTo>
                    <a:pt x="49" y="58"/>
                  </a:lnTo>
                  <a:lnTo>
                    <a:pt x="48" y="58"/>
                  </a:lnTo>
                  <a:lnTo>
                    <a:pt x="41" y="68"/>
                  </a:lnTo>
                  <a:lnTo>
                    <a:pt x="33" y="75"/>
                  </a:lnTo>
                  <a:lnTo>
                    <a:pt x="26" y="79"/>
                  </a:lnTo>
                  <a:lnTo>
                    <a:pt x="18" y="80"/>
                  </a:lnTo>
                  <a:lnTo>
                    <a:pt x="10" y="78"/>
                  </a:lnTo>
                  <a:lnTo>
                    <a:pt x="5" y="73"/>
                  </a:lnTo>
                  <a:lnTo>
                    <a:pt x="1" y="65"/>
                  </a:lnTo>
                  <a:lnTo>
                    <a:pt x="0" y="54"/>
                  </a:lnTo>
                  <a:lnTo>
                    <a:pt x="1" y="41"/>
                  </a:lnTo>
                  <a:lnTo>
                    <a:pt x="5" y="28"/>
                  </a:lnTo>
                  <a:lnTo>
                    <a:pt x="12" y="16"/>
                  </a:lnTo>
                  <a:lnTo>
                    <a:pt x="20" y="7"/>
                  </a:lnTo>
                  <a:lnTo>
                    <a:pt x="30" y="2"/>
                  </a:lnTo>
                  <a:lnTo>
                    <a:pt x="42" y="0"/>
                  </a:lnTo>
                  <a:lnTo>
                    <a:pt x="52" y="1"/>
                  </a:lnTo>
                  <a:lnTo>
                    <a:pt x="61" y="5"/>
                  </a:lnTo>
                  <a:close/>
                  <a:moveTo>
                    <a:pt x="54" y="29"/>
                  </a:moveTo>
                  <a:lnTo>
                    <a:pt x="55" y="23"/>
                  </a:lnTo>
                  <a:lnTo>
                    <a:pt x="55" y="18"/>
                  </a:lnTo>
                  <a:lnTo>
                    <a:pt x="54" y="13"/>
                  </a:lnTo>
                  <a:lnTo>
                    <a:pt x="52" y="9"/>
                  </a:lnTo>
                  <a:lnTo>
                    <a:pt x="49" y="7"/>
                  </a:lnTo>
                  <a:lnTo>
                    <a:pt x="43" y="6"/>
                  </a:lnTo>
                  <a:lnTo>
                    <a:pt x="35" y="8"/>
                  </a:lnTo>
                  <a:lnTo>
                    <a:pt x="28" y="13"/>
                  </a:lnTo>
                  <a:lnTo>
                    <a:pt x="22" y="21"/>
                  </a:lnTo>
                  <a:lnTo>
                    <a:pt x="18" y="31"/>
                  </a:lnTo>
                  <a:lnTo>
                    <a:pt x="15" y="42"/>
                  </a:lnTo>
                  <a:lnTo>
                    <a:pt x="14" y="53"/>
                  </a:lnTo>
                  <a:lnTo>
                    <a:pt x="15" y="61"/>
                  </a:lnTo>
                  <a:lnTo>
                    <a:pt x="16" y="66"/>
                  </a:lnTo>
                  <a:lnTo>
                    <a:pt x="19" y="69"/>
                  </a:lnTo>
                  <a:lnTo>
                    <a:pt x="24" y="70"/>
                  </a:lnTo>
                  <a:lnTo>
                    <a:pt x="29" y="69"/>
                  </a:lnTo>
                  <a:lnTo>
                    <a:pt x="35" y="65"/>
                  </a:lnTo>
                  <a:lnTo>
                    <a:pt x="40" y="60"/>
                  </a:lnTo>
                  <a:lnTo>
                    <a:pt x="45" y="52"/>
                  </a:lnTo>
                  <a:lnTo>
                    <a:pt x="50" y="43"/>
                  </a:lnTo>
                  <a:lnTo>
                    <a:pt x="53" y="33"/>
                  </a:lnTo>
                  <a:lnTo>
                    <a:pt x="54" y="29"/>
                  </a:lnTo>
                  <a:close/>
                  <a:moveTo>
                    <a:pt x="106" y="27"/>
                  </a:moveTo>
                  <a:lnTo>
                    <a:pt x="108" y="20"/>
                  </a:lnTo>
                  <a:lnTo>
                    <a:pt x="108" y="15"/>
                  </a:lnTo>
                  <a:lnTo>
                    <a:pt x="107" y="11"/>
                  </a:lnTo>
                  <a:lnTo>
                    <a:pt x="104" y="9"/>
                  </a:lnTo>
                  <a:lnTo>
                    <a:pt x="101" y="10"/>
                  </a:lnTo>
                  <a:lnTo>
                    <a:pt x="98" y="11"/>
                  </a:lnTo>
                  <a:lnTo>
                    <a:pt x="95" y="14"/>
                  </a:lnTo>
                  <a:lnTo>
                    <a:pt x="91" y="19"/>
                  </a:lnTo>
                  <a:lnTo>
                    <a:pt x="86" y="14"/>
                  </a:lnTo>
                  <a:lnTo>
                    <a:pt x="93" y="8"/>
                  </a:lnTo>
                  <a:lnTo>
                    <a:pt x="98" y="3"/>
                  </a:lnTo>
                  <a:lnTo>
                    <a:pt x="104" y="1"/>
                  </a:lnTo>
                  <a:lnTo>
                    <a:pt x="110" y="0"/>
                  </a:lnTo>
                  <a:lnTo>
                    <a:pt x="114" y="1"/>
                  </a:lnTo>
                  <a:lnTo>
                    <a:pt x="118" y="3"/>
                  </a:lnTo>
                  <a:lnTo>
                    <a:pt x="120" y="7"/>
                  </a:lnTo>
                  <a:lnTo>
                    <a:pt x="121" y="12"/>
                  </a:lnTo>
                  <a:lnTo>
                    <a:pt x="120" y="17"/>
                  </a:lnTo>
                  <a:lnTo>
                    <a:pt x="119" y="22"/>
                  </a:lnTo>
                  <a:lnTo>
                    <a:pt x="120" y="23"/>
                  </a:lnTo>
                  <a:lnTo>
                    <a:pt x="128" y="13"/>
                  </a:lnTo>
                  <a:lnTo>
                    <a:pt x="135" y="6"/>
                  </a:lnTo>
                  <a:lnTo>
                    <a:pt x="142" y="1"/>
                  </a:lnTo>
                  <a:lnTo>
                    <a:pt x="150" y="0"/>
                  </a:lnTo>
                  <a:lnTo>
                    <a:pt x="157" y="1"/>
                  </a:lnTo>
                  <a:lnTo>
                    <a:pt x="162" y="4"/>
                  </a:lnTo>
                  <a:lnTo>
                    <a:pt x="165" y="10"/>
                  </a:lnTo>
                  <a:lnTo>
                    <a:pt x="166" y="16"/>
                  </a:lnTo>
                  <a:lnTo>
                    <a:pt x="165" y="23"/>
                  </a:lnTo>
                  <a:lnTo>
                    <a:pt x="163" y="31"/>
                  </a:lnTo>
                  <a:lnTo>
                    <a:pt x="158" y="52"/>
                  </a:lnTo>
                  <a:lnTo>
                    <a:pt x="156" y="60"/>
                  </a:lnTo>
                  <a:lnTo>
                    <a:pt x="156" y="65"/>
                  </a:lnTo>
                  <a:lnTo>
                    <a:pt x="156" y="68"/>
                  </a:lnTo>
                  <a:lnTo>
                    <a:pt x="157" y="70"/>
                  </a:lnTo>
                  <a:lnTo>
                    <a:pt x="160" y="71"/>
                  </a:lnTo>
                  <a:lnTo>
                    <a:pt x="163" y="71"/>
                  </a:lnTo>
                  <a:lnTo>
                    <a:pt x="165" y="69"/>
                  </a:lnTo>
                  <a:lnTo>
                    <a:pt x="169" y="66"/>
                  </a:lnTo>
                  <a:lnTo>
                    <a:pt x="173" y="61"/>
                  </a:lnTo>
                  <a:lnTo>
                    <a:pt x="178" y="66"/>
                  </a:lnTo>
                  <a:lnTo>
                    <a:pt x="171" y="72"/>
                  </a:lnTo>
                  <a:lnTo>
                    <a:pt x="166" y="77"/>
                  </a:lnTo>
                  <a:lnTo>
                    <a:pt x="160" y="79"/>
                  </a:lnTo>
                  <a:lnTo>
                    <a:pt x="154" y="80"/>
                  </a:lnTo>
                  <a:lnTo>
                    <a:pt x="149" y="79"/>
                  </a:lnTo>
                  <a:lnTo>
                    <a:pt x="145" y="76"/>
                  </a:lnTo>
                  <a:lnTo>
                    <a:pt x="143" y="72"/>
                  </a:lnTo>
                  <a:lnTo>
                    <a:pt x="142" y="67"/>
                  </a:lnTo>
                  <a:lnTo>
                    <a:pt x="143" y="60"/>
                  </a:lnTo>
                  <a:lnTo>
                    <a:pt x="145" y="51"/>
                  </a:lnTo>
                  <a:lnTo>
                    <a:pt x="148" y="38"/>
                  </a:lnTo>
                  <a:lnTo>
                    <a:pt x="150" y="31"/>
                  </a:lnTo>
                  <a:lnTo>
                    <a:pt x="151" y="26"/>
                  </a:lnTo>
                  <a:lnTo>
                    <a:pt x="152" y="21"/>
                  </a:lnTo>
                  <a:lnTo>
                    <a:pt x="151" y="16"/>
                  </a:lnTo>
                  <a:lnTo>
                    <a:pt x="150" y="13"/>
                  </a:lnTo>
                  <a:lnTo>
                    <a:pt x="147" y="11"/>
                  </a:lnTo>
                  <a:lnTo>
                    <a:pt x="144" y="10"/>
                  </a:lnTo>
                  <a:lnTo>
                    <a:pt x="140" y="11"/>
                  </a:lnTo>
                  <a:lnTo>
                    <a:pt x="136" y="13"/>
                  </a:lnTo>
                  <a:lnTo>
                    <a:pt x="132" y="16"/>
                  </a:lnTo>
                  <a:lnTo>
                    <a:pt x="128" y="21"/>
                  </a:lnTo>
                  <a:lnTo>
                    <a:pt x="121" y="32"/>
                  </a:lnTo>
                  <a:lnTo>
                    <a:pt x="118" y="37"/>
                  </a:lnTo>
                  <a:lnTo>
                    <a:pt x="116" y="44"/>
                  </a:lnTo>
                  <a:lnTo>
                    <a:pt x="108" y="79"/>
                  </a:lnTo>
                  <a:lnTo>
                    <a:pt x="94" y="79"/>
                  </a:lnTo>
                  <a:lnTo>
                    <a:pt x="106" y="27"/>
                  </a:lnTo>
                  <a:close/>
                  <a:moveTo>
                    <a:pt x="199" y="86"/>
                  </a:moveTo>
                  <a:lnTo>
                    <a:pt x="196" y="90"/>
                  </a:lnTo>
                  <a:lnTo>
                    <a:pt x="195" y="93"/>
                  </a:lnTo>
                  <a:lnTo>
                    <a:pt x="194" y="97"/>
                  </a:lnTo>
                  <a:lnTo>
                    <a:pt x="196" y="103"/>
                  </a:lnTo>
                  <a:lnTo>
                    <a:pt x="199" y="106"/>
                  </a:lnTo>
                  <a:lnTo>
                    <a:pt x="204" y="108"/>
                  </a:lnTo>
                  <a:lnTo>
                    <a:pt x="212" y="109"/>
                  </a:lnTo>
                  <a:lnTo>
                    <a:pt x="221" y="108"/>
                  </a:lnTo>
                  <a:lnTo>
                    <a:pt x="228" y="104"/>
                  </a:lnTo>
                  <a:lnTo>
                    <a:pt x="234" y="99"/>
                  </a:lnTo>
                  <a:lnTo>
                    <a:pt x="239" y="90"/>
                  </a:lnTo>
                  <a:lnTo>
                    <a:pt x="241" y="84"/>
                  </a:lnTo>
                  <a:lnTo>
                    <a:pt x="243" y="77"/>
                  </a:lnTo>
                  <a:lnTo>
                    <a:pt x="245" y="69"/>
                  </a:lnTo>
                  <a:lnTo>
                    <a:pt x="247" y="59"/>
                  </a:lnTo>
                  <a:lnTo>
                    <a:pt x="246" y="59"/>
                  </a:lnTo>
                  <a:lnTo>
                    <a:pt x="238" y="68"/>
                  </a:lnTo>
                  <a:lnTo>
                    <a:pt x="231" y="75"/>
                  </a:lnTo>
                  <a:lnTo>
                    <a:pt x="224" y="79"/>
                  </a:lnTo>
                  <a:lnTo>
                    <a:pt x="217" y="80"/>
                  </a:lnTo>
                  <a:lnTo>
                    <a:pt x="209" y="78"/>
                  </a:lnTo>
                  <a:lnTo>
                    <a:pt x="203" y="73"/>
                  </a:lnTo>
                  <a:lnTo>
                    <a:pt x="199" y="65"/>
                  </a:lnTo>
                  <a:lnTo>
                    <a:pt x="198" y="54"/>
                  </a:lnTo>
                  <a:lnTo>
                    <a:pt x="199" y="41"/>
                  </a:lnTo>
                  <a:lnTo>
                    <a:pt x="203" y="28"/>
                  </a:lnTo>
                  <a:lnTo>
                    <a:pt x="210" y="16"/>
                  </a:lnTo>
                  <a:lnTo>
                    <a:pt x="218" y="8"/>
                  </a:lnTo>
                  <a:lnTo>
                    <a:pt x="229" y="2"/>
                  </a:lnTo>
                  <a:lnTo>
                    <a:pt x="240" y="0"/>
                  </a:lnTo>
                  <a:lnTo>
                    <a:pt x="250" y="1"/>
                  </a:lnTo>
                  <a:lnTo>
                    <a:pt x="259" y="5"/>
                  </a:lnTo>
                  <a:lnTo>
                    <a:pt x="267" y="0"/>
                  </a:lnTo>
                  <a:lnTo>
                    <a:pt x="272" y="1"/>
                  </a:lnTo>
                  <a:lnTo>
                    <a:pt x="263" y="39"/>
                  </a:lnTo>
                  <a:lnTo>
                    <a:pt x="263" y="42"/>
                  </a:lnTo>
                  <a:lnTo>
                    <a:pt x="262" y="46"/>
                  </a:lnTo>
                  <a:lnTo>
                    <a:pt x="261" y="52"/>
                  </a:lnTo>
                  <a:lnTo>
                    <a:pt x="259" y="59"/>
                  </a:lnTo>
                  <a:lnTo>
                    <a:pt x="258" y="67"/>
                  </a:lnTo>
                  <a:lnTo>
                    <a:pt x="256" y="74"/>
                  </a:lnTo>
                  <a:lnTo>
                    <a:pt x="255" y="79"/>
                  </a:lnTo>
                  <a:lnTo>
                    <a:pt x="254" y="83"/>
                  </a:lnTo>
                  <a:lnTo>
                    <a:pt x="249" y="96"/>
                  </a:lnTo>
                  <a:lnTo>
                    <a:pt x="241" y="106"/>
                  </a:lnTo>
                  <a:lnTo>
                    <a:pt x="235" y="110"/>
                  </a:lnTo>
                  <a:lnTo>
                    <a:pt x="229" y="113"/>
                  </a:lnTo>
                  <a:lnTo>
                    <a:pt x="221" y="114"/>
                  </a:lnTo>
                  <a:lnTo>
                    <a:pt x="212" y="115"/>
                  </a:lnTo>
                  <a:lnTo>
                    <a:pt x="199" y="114"/>
                  </a:lnTo>
                  <a:lnTo>
                    <a:pt x="189" y="111"/>
                  </a:lnTo>
                  <a:lnTo>
                    <a:pt x="183" y="105"/>
                  </a:lnTo>
                  <a:lnTo>
                    <a:pt x="181" y="97"/>
                  </a:lnTo>
                  <a:lnTo>
                    <a:pt x="182" y="93"/>
                  </a:lnTo>
                  <a:lnTo>
                    <a:pt x="184" y="89"/>
                  </a:lnTo>
                  <a:lnTo>
                    <a:pt x="188" y="85"/>
                  </a:lnTo>
                  <a:lnTo>
                    <a:pt x="193" y="81"/>
                  </a:lnTo>
                  <a:lnTo>
                    <a:pt x="199" y="86"/>
                  </a:lnTo>
                  <a:close/>
                  <a:moveTo>
                    <a:pt x="222" y="70"/>
                  </a:moveTo>
                  <a:lnTo>
                    <a:pt x="227" y="69"/>
                  </a:lnTo>
                  <a:lnTo>
                    <a:pt x="231" y="67"/>
                  </a:lnTo>
                  <a:lnTo>
                    <a:pt x="235" y="64"/>
                  </a:lnTo>
                  <a:lnTo>
                    <a:pt x="239" y="58"/>
                  </a:lnTo>
                  <a:lnTo>
                    <a:pt x="244" y="52"/>
                  </a:lnTo>
                  <a:lnTo>
                    <a:pt x="247" y="47"/>
                  </a:lnTo>
                  <a:lnTo>
                    <a:pt x="249" y="40"/>
                  </a:lnTo>
                  <a:lnTo>
                    <a:pt x="251" y="33"/>
                  </a:lnTo>
                  <a:lnTo>
                    <a:pt x="253" y="25"/>
                  </a:lnTo>
                  <a:lnTo>
                    <a:pt x="253" y="18"/>
                  </a:lnTo>
                  <a:lnTo>
                    <a:pt x="252" y="13"/>
                  </a:lnTo>
                  <a:lnTo>
                    <a:pt x="250" y="9"/>
                  </a:lnTo>
                  <a:lnTo>
                    <a:pt x="247" y="7"/>
                  </a:lnTo>
                  <a:lnTo>
                    <a:pt x="241" y="6"/>
                  </a:lnTo>
                  <a:lnTo>
                    <a:pt x="234" y="8"/>
                  </a:lnTo>
                  <a:lnTo>
                    <a:pt x="226" y="13"/>
                  </a:lnTo>
                  <a:lnTo>
                    <a:pt x="221" y="21"/>
                  </a:lnTo>
                  <a:lnTo>
                    <a:pt x="216" y="31"/>
                  </a:lnTo>
                  <a:lnTo>
                    <a:pt x="213" y="42"/>
                  </a:lnTo>
                  <a:lnTo>
                    <a:pt x="212" y="53"/>
                  </a:lnTo>
                  <a:lnTo>
                    <a:pt x="213" y="61"/>
                  </a:lnTo>
                  <a:lnTo>
                    <a:pt x="215" y="66"/>
                  </a:lnTo>
                  <a:lnTo>
                    <a:pt x="218" y="69"/>
                  </a:lnTo>
                  <a:lnTo>
                    <a:pt x="222" y="70"/>
                  </a:lnTo>
                  <a:close/>
                  <a:moveTo>
                    <a:pt x="349" y="62"/>
                  </a:moveTo>
                  <a:lnTo>
                    <a:pt x="341" y="70"/>
                  </a:lnTo>
                  <a:lnTo>
                    <a:pt x="333" y="76"/>
                  </a:lnTo>
                  <a:lnTo>
                    <a:pt x="324" y="79"/>
                  </a:lnTo>
                  <a:lnTo>
                    <a:pt x="314" y="80"/>
                  </a:lnTo>
                  <a:lnTo>
                    <a:pt x="304" y="78"/>
                  </a:lnTo>
                  <a:lnTo>
                    <a:pt x="296" y="73"/>
                  </a:lnTo>
                  <a:lnTo>
                    <a:pt x="291" y="64"/>
                  </a:lnTo>
                  <a:lnTo>
                    <a:pt x="290" y="53"/>
                  </a:lnTo>
                  <a:lnTo>
                    <a:pt x="290" y="44"/>
                  </a:lnTo>
                  <a:lnTo>
                    <a:pt x="293" y="34"/>
                  </a:lnTo>
                  <a:lnTo>
                    <a:pt x="297" y="25"/>
                  </a:lnTo>
                  <a:lnTo>
                    <a:pt x="302" y="17"/>
                  </a:lnTo>
                  <a:lnTo>
                    <a:pt x="309" y="10"/>
                  </a:lnTo>
                  <a:lnTo>
                    <a:pt x="317" y="4"/>
                  </a:lnTo>
                  <a:lnTo>
                    <a:pt x="327" y="1"/>
                  </a:lnTo>
                  <a:lnTo>
                    <a:pt x="336" y="0"/>
                  </a:lnTo>
                  <a:lnTo>
                    <a:pt x="345" y="1"/>
                  </a:lnTo>
                  <a:lnTo>
                    <a:pt x="351" y="4"/>
                  </a:lnTo>
                  <a:lnTo>
                    <a:pt x="355" y="9"/>
                  </a:lnTo>
                  <a:lnTo>
                    <a:pt x="356" y="16"/>
                  </a:lnTo>
                  <a:lnTo>
                    <a:pt x="355" y="23"/>
                  </a:lnTo>
                  <a:lnTo>
                    <a:pt x="353" y="29"/>
                  </a:lnTo>
                  <a:lnTo>
                    <a:pt x="349" y="33"/>
                  </a:lnTo>
                  <a:lnTo>
                    <a:pt x="343" y="37"/>
                  </a:lnTo>
                  <a:lnTo>
                    <a:pt x="336" y="40"/>
                  </a:lnTo>
                  <a:lnTo>
                    <a:pt x="327" y="42"/>
                  </a:lnTo>
                  <a:lnTo>
                    <a:pt x="317" y="44"/>
                  </a:lnTo>
                  <a:lnTo>
                    <a:pt x="304" y="44"/>
                  </a:lnTo>
                  <a:lnTo>
                    <a:pt x="304" y="54"/>
                  </a:lnTo>
                  <a:lnTo>
                    <a:pt x="304" y="62"/>
                  </a:lnTo>
                  <a:lnTo>
                    <a:pt x="307" y="66"/>
                  </a:lnTo>
                  <a:lnTo>
                    <a:pt x="311" y="69"/>
                  </a:lnTo>
                  <a:lnTo>
                    <a:pt x="318" y="70"/>
                  </a:lnTo>
                  <a:lnTo>
                    <a:pt x="325" y="69"/>
                  </a:lnTo>
                  <a:lnTo>
                    <a:pt x="331" y="67"/>
                  </a:lnTo>
                  <a:lnTo>
                    <a:pt x="338" y="63"/>
                  </a:lnTo>
                  <a:lnTo>
                    <a:pt x="344" y="57"/>
                  </a:lnTo>
                  <a:lnTo>
                    <a:pt x="349" y="62"/>
                  </a:lnTo>
                  <a:close/>
                  <a:moveTo>
                    <a:pt x="306" y="37"/>
                  </a:moveTo>
                  <a:lnTo>
                    <a:pt x="317" y="37"/>
                  </a:lnTo>
                  <a:lnTo>
                    <a:pt x="326" y="35"/>
                  </a:lnTo>
                  <a:lnTo>
                    <a:pt x="333" y="32"/>
                  </a:lnTo>
                  <a:lnTo>
                    <a:pt x="338" y="29"/>
                  </a:lnTo>
                  <a:lnTo>
                    <a:pt x="342" y="23"/>
                  </a:lnTo>
                  <a:lnTo>
                    <a:pt x="343" y="17"/>
                  </a:lnTo>
                  <a:lnTo>
                    <a:pt x="342" y="12"/>
                  </a:lnTo>
                  <a:lnTo>
                    <a:pt x="340" y="9"/>
                  </a:lnTo>
                  <a:lnTo>
                    <a:pt x="337" y="7"/>
                  </a:lnTo>
                  <a:lnTo>
                    <a:pt x="333" y="6"/>
                  </a:lnTo>
                  <a:lnTo>
                    <a:pt x="329" y="7"/>
                  </a:lnTo>
                  <a:lnTo>
                    <a:pt x="325" y="8"/>
                  </a:lnTo>
                  <a:lnTo>
                    <a:pt x="321" y="11"/>
                  </a:lnTo>
                  <a:lnTo>
                    <a:pt x="318" y="14"/>
                  </a:lnTo>
                  <a:lnTo>
                    <a:pt x="311" y="24"/>
                  </a:lnTo>
                  <a:lnTo>
                    <a:pt x="306" y="37"/>
                  </a:lnTo>
                  <a:close/>
                  <a:moveTo>
                    <a:pt x="425" y="21"/>
                  </a:moveTo>
                  <a:lnTo>
                    <a:pt x="424" y="15"/>
                  </a:lnTo>
                  <a:lnTo>
                    <a:pt x="421" y="10"/>
                  </a:lnTo>
                  <a:lnTo>
                    <a:pt x="416" y="7"/>
                  </a:lnTo>
                  <a:lnTo>
                    <a:pt x="409" y="6"/>
                  </a:lnTo>
                  <a:lnTo>
                    <a:pt x="403" y="7"/>
                  </a:lnTo>
                  <a:lnTo>
                    <a:pt x="398" y="9"/>
                  </a:lnTo>
                  <a:lnTo>
                    <a:pt x="395" y="13"/>
                  </a:lnTo>
                  <a:lnTo>
                    <a:pt x="394" y="18"/>
                  </a:lnTo>
                  <a:lnTo>
                    <a:pt x="395" y="23"/>
                  </a:lnTo>
                  <a:lnTo>
                    <a:pt x="397" y="26"/>
                  </a:lnTo>
                  <a:lnTo>
                    <a:pt x="399" y="28"/>
                  </a:lnTo>
                  <a:lnTo>
                    <a:pt x="403" y="31"/>
                  </a:lnTo>
                  <a:lnTo>
                    <a:pt x="409" y="35"/>
                  </a:lnTo>
                  <a:lnTo>
                    <a:pt x="413" y="38"/>
                  </a:lnTo>
                  <a:lnTo>
                    <a:pt x="417" y="41"/>
                  </a:lnTo>
                  <a:lnTo>
                    <a:pt x="422" y="46"/>
                  </a:lnTo>
                  <a:lnTo>
                    <a:pt x="425" y="51"/>
                  </a:lnTo>
                  <a:lnTo>
                    <a:pt x="425" y="58"/>
                  </a:lnTo>
                  <a:lnTo>
                    <a:pt x="424" y="64"/>
                  </a:lnTo>
                  <a:lnTo>
                    <a:pt x="422" y="70"/>
                  </a:lnTo>
                  <a:lnTo>
                    <a:pt x="417" y="74"/>
                  </a:lnTo>
                  <a:lnTo>
                    <a:pt x="411" y="78"/>
                  </a:lnTo>
                  <a:lnTo>
                    <a:pt x="404" y="79"/>
                  </a:lnTo>
                  <a:lnTo>
                    <a:pt x="396" y="80"/>
                  </a:lnTo>
                  <a:lnTo>
                    <a:pt x="383" y="79"/>
                  </a:lnTo>
                  <a:lnTo>
                    <a:pt x="368" y="76"/>
                  </a:lnTo>
                  <a:lnTo>
                    <a:pt x="372" y="58"/>
                  </a:lnTo>
                  <a:lnTo>
                    <a:pt x="378" y="58"/>
                  </a:lnTo>
                  <a:lnTo>
                    <a:pt x="380" y="65"/>
                  </a:lnTo>
                  <a:lnTo>
                    <a:pt x="383" y="70"/>
                  </a:lnTo>
                  <a:lnTo>
                    <a:pt x="388" y="73"/>
                  </a:lnTo>
                  <a:lnTo>
                    <a:pt x="396" y="74"/>
                  </a:lnTo>
                  <a:lnTo>
                    <a:pt x="403" y="73"/>
                  </a:lnTo>
                  <a:lnTo>
                    <a:pt x="408" y="71"/>
                  </a:lnTo>
                  <a:lnTo>
                    <a:pt x="411" y="66"/>
                  </a:lnTo>
                  <a:lnTo>
                    <a:pt x="412" y="61"/>
                  </a:lnTo>
                  <a:lnTo>
                    <a:pt x="411" y="55"/>
                  </a:lnTo>
                  <a:lnTo>
                    <a:pt x="407" y="49"/>
                  </a:lnTo>
                  <a:lnTo>
                    <a:pt x="403" y="47"/>
                  </a:lnTo>
                  <a:lnTo>
                    <a:pt x="398" y="43"/>
                  </a:lnTo>
                  <a:lnTo>
                    <a:pt x="393" y="40"/>
                  </a:lnTo>
                  <a:lnTo>
                    <a:pt x="388" y="36"/>
                  </a:lnTo>
                  <a:lnTo>
                    <a:pt x="383" y="30"/>
                  </a:lnTo>
                  <a:lnTo>
                    <a:pt x="381" y="21"/>
                  </a:lnTo>
                  <a:lnTo>
                    <a:pt x="382" y="15"/>
                  </a:lnTo>
                  <a:lnTo>
                    <a:pt x="385" y="10"/>
                  </a:lnTo>
                  <a:lnTo>
                    <a:pt x="389" y="6"/>
                  </a:lnTo>
                  <a:lnTo>
                    <a:pt x="395" y="3"/>
                  </a:lnTo>
                  <a:lnTo>
                    <a:pt x="402" y="1"/>
                  </a:lnTo>
                  <a:lnTo>
                    <a:pt x="410" y="0"/>
                  </a:lnTo>
                  <a:lnTo>
                    <a:pt x="423" y="1"/>
                  </a:lnTo>
                  <a:lnTo>
                    <a:pt x="436" y="4"/>
                  </a:lnTo>
                  <a:lnTo>
                    <a:pt x="432" y="21"/>
                  </a:lnTo>
                  <a:lnTo>
                    <a:pt x="425" y="21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90" name="Freeform 35"/>
            <p:cNvSpPr>
              <a:spLocks noEditPoints="1"/>
            </p:cNvSpPr>
            <p:nvPr/>
          </p:nvSpPr>
          <p:spPr bwMode="auto">
            <a:xfrm>
              <a:off x="6291263" y="5210175"/>
              <a:ext cx="207963" cy="169863"/>
            </a:xfrm>
            <a:custGeom>
              <a:avLst/>
              <a:gdLst>
                <a:gd name="T0" fmla="*/ 2147483647 w 136"/>
                <a:gd name="T1" fmla="*/ 2147483647 h 111"/>
                <a:gd name="T2" fmla="*/ 2147483647 w 136"/>
                <a:gd name="T3" fmla="*/ 0 h 111"/>
                <a:gd name="T4" fmla="*/ 2147483647 w 136"/>
                <a:gd name="T5" fmla="*/ 2147483647 h 111"/>
                <a:gd name="T6" fmla="*/ 2147483647 w 136"/>
                <a:gd name="T7" fmla="*/ 2147483647 h 111"/>
                <a:gd name="T8" fmla="*/ 2147483647 w 136"/>
                <a:gd name="T9" fmla="*/ 2147483647 h 111"/>
                <a:gd name="T10" fmla="*/ 2147483647 w 136"/>
                <a:gd name="T11" fmla="*/ 2147483647 h 111"/>
                <a:gd name="T12" fmla="*/ 2147483647 w 136"/>
                <a:gd name="T13" fmla="*/ 2147483647 h 111"/>
                <a:gd name="T14" fmla="*/ 2147483647 w 136"/>
                <a:gd name="T15" fmla="*/ 2147483647 h 111"/>
                <a:gd name="T16" fmla="*/ 2147483647 w 136"/>
                <a:gd name="T17" fmla="*/ 2147483647 h 111"/>
                <a:gd name="T18" fmla="*/ 2147483647 w 136"/>
                <a:gd name="T19" fmla="*/ 2147483647 h 111"/>
                <a:gd name="T20" fmla="*/ 2147483647 w 136"/>
                <a:gd name="T21" fmla="*/ 2147483647 h 111"/>
                <a:gd name="T22" fmla="*/ 2147483647 w 136"/>
                <a:gd name="T23" fmla="*/ 2147483647 h 111"/>
                <a:gd name="T24" fmla="*/ 2147483647 w 136"/>
                <a:gd name="T25" fmla="*/ 2147483647 h 111"/>
                <a:gd name="T26" fmla="*/ 2147483647 w 136"/>
                <a:gd name="T27" fmla="*/ 2147483647 h 111"/>
                <a:gd name="T28" fmla="*/ 2147483647 w 136"/>
                <a:gd name="T29" fmla="*/ 2147483647 h 111"/>
                <a:gd name="T30" fmla="*/ 2147483647 w 136"/>
                <a:gd name="T31" fmla="*/ 2147483647 h 111"/>
                <a:gd name="T32" fmla="*/ 0 w 136"/>
                <a:gd name="T33" fmla="*/ 2147483647 h 111"/>
                <a:gd name="T34" fmla="*/ 2147483647 w 136"/>
                <a:gd name="T35" fmla="*/ 2147483647 h 111"/>
                <a:gd name="T36" fmla="*/ 2147483647 w 136"/>
                <a:gd name="T37" fmla="*/ 2147483647 h 111"/>
                <a:gd name="T38" fmla="*/ 2147483647 w 136"/>
                <a:gd name="T39" fmla="*/ 2147483647 h 111"/>
                <a:gd name="T40" fmla="*/ 2147483647 w 136"/>
                <a:gd name="T41" fmla="*/ 2147483647 h 111"/>
                <a:gd name="T42" fmla="*/ 2147483647 w 136"/>
                <a:gd name="T43" fmla="*/ 2147483647 h 111"/>
                <a:gd name="T44" fmla="*/ 2147483647 w 136"/>
                <a:gd name="T45" fmla="*/ 2147483647 h 111"/>
                <a:gd name="T46" fmla="*/ 2147483647 w 136"/>
                <a:gd name="T47" fmla="*/ 2147483647 h 111"/>
                <a:gd name="T48" fmla="*/ 2147483647 w 136"/>
                <a:gd name="T49" fmla="*/ 2147483647 h 111"/>
                <a:gd name="T50" fmla="*/ 2147483647 w 136"/>
                <a:gd name="T51" fmla="*/ 2147483647 h 111"/>
                <a:gd name="T52" fmla="*/ 2147483647 w 136"/>
                <a:gd name="T53" fmla="*/ 2147483647 h 111"/>
                <a:gd name="T54" fmla="*/ 2147483647 w 136"/>
                <a:gd name="T55" fmla="*/ 2147483647 h 111"/>
                <a:gd name="T56" fmla="*/ 2147483647 w 136"/>
                <a:gd name="T57" fmla="*/ 2147483647 h 111"/>
                <a:gd name="T58" fmla="*/ 2147483647 w 136"/>
                <a:gd name="T59" fmla="*/ 2147483647 h 111"/>
                <a:gd name="T60" fmla="*/ 2147483647 w 136"/>
                <a:gd name="T61" fmla="*/ 2147483647 h 111"/>
                <a:gd name="T62" fmla="*/ 2147483647 w 136"/>
                <a:gd name="T63" fmla="*/ 2147483647 h 111"/>
                <a:gd name="T64" fmla="*/ 2147483647 w 136"/>
                <a:gd name="T65" fmla="*/ 2147483647 h 111"/>
                <a:gd name="T66" fmla="*/ 2147483647 w 136"/>
                <a:gd name="T67" fmla="*/ 2147483647 h 111"/>
                <a:gd name="T68" fmla="*/ 2147483647 w 136"/>
                <a:gd name="T69" fmla="*/ 2147483647 h 111"/>
                <a:gd name="T70" fmla="*/ 2147483647 w 136"/>
                <a:gd name="T71" fmla="*/ 2147483647 h 111"/>
                <a:gd name="T72" fmla="*/ 2147483647 w 136"/>
                <a:gd name="T73" fmla="*/ 2147483647 h 111"/>
                <a:gd name="T74" fmla="*/ 2147483647 w 136"/>
                <a:gd name="T75" fmla="*/ 2147483647 h 111"/>
                <a:gd name="T76" fmla="*/ 2147483647 w 136"/>
                <a:gd name="T77" fmla="*/ 2147483647 h 111"/>
                <a:gd name="T78" fmla="*/ 2147483647 w 136"/>
                <a:gd name="T79" fmla="*/ 2147483647 h 111"/>
                <a:gd name="T80" fmla="*/ 2147483647 w 136"/>
                <a:gd name="T81" fmla="*/ 2147483647 h 111"/>
                <a:gd name="T82" fmla="*/ 2147483647 w 136"/>
                <a:gd name="T83" fmla="*/ 2147483647 h 111"/>
                <a:gd name="T84" fmla="*/ 2147483647 w 136"/>
                <a:gd name="T85" fmla="*/ 2147483647 h 111"/>
                <a:gd name="T86" fmla="*/ 2147483647 w 136"/>
                <a:gd name="T87" fmla="*/ 2147483647 h 111"/>
                <a:gd name="T88" fmla="*/ 2147483647 w 136"/>
                <a:gd name="T89" fmla="*/ 2147483647 h 111"/>
                <a:gd name="T90" fmla="*/ 2147483647 w 136"/>
                <a:gd name="T91" fmla="*/ 2147483647 h 111"/>
                <a:gd name="T92" fmla="*/ 2147483647 w 136"/>
                <a:gd name="T93" fmla="*/ 2147483647 h 111"/>
                <a:gd name="T94" fmla="*/ 2147483647 w 136"/>
                <a:gd name="T95" fmla="*/ 2147483647 h 111"/>
                <a:gd name="T96" fmla="*/ 2147483647 w 136"/>
                <a:gd name="T97" fmla="*/ 2147483647 h 111"/>
                <a:gd name="T98" fmla="*/ 2147483647 w 136"/>
                <a:gd name="T99" fmla="*/ 2147483647 h 111"/>
                <a:gd name="T100" fmla="*/ 2147483647 w 136"/>
                <a:gd name="T101" fmla="*/ 2147483647 h 111"/>
                <a:gd name="T102" fmla="*/ 2147483647 w 136"/>
                <a:gd name="T103" fmla="*/ 2147483647 h 111"/>
                <a:gd name="T104" fmla="*/ 2147483647 w 136"/>
                <a:gd name="T105" fmla="*/ 2147483647 h 111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36"/>
                <a:gd name="T160" fmla="*/ 0 h 111"/>
                <a:gd name="T161" fmla="*/ 136 w 136"/>
                <a:gd name="T162" fmla="*/ 111 h 111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36" h="111">
                  <a:moveTo>
                    <a:pt x="35" y="0"/>
                  </a:moveTo>
                  <a:lnTo>
                    <a:pt x="31" y="16"/>
                  </a:lnTo>
                  <a:lnTo>
                    <a:pt x="17" y="16"/>
                  </a:lnTo>
                  <a:lnTo>
                    <a:pt x="21" y="0"/>
                  </a:lnTo>
                  <a:lnTo>
                    <a:pt x="35" y="0"/>
                  </a:lnTo>
                  <a:close/>
                  <a:moveTo>
                    <a:pt x="9" y="55"/>
                  </a:moveTo>
                  <a:lnTo>
                    <a:pt x="10" y="48"/>
                  </a:lnTo>
                  <a:lnTo>
                    <a:pt x="11" y="43"/>
                  </a:lnTo>
                  <a:lnTo>
                    <a:pt x="10" y="40"/>
                  </a:lnTo>
                  <a:lnTo>
                    <a:pt x="9" y="38"/>
                  </a:lnTo>
                  <a:lnTo>
                    <a:pt x="6" y="37"/>
                  </a:lnTo>
                  <a:lnTo>
                    <a:pt x="2" y="36"/>
                  </a:lnTo>
                  <a:lnTo>
                    <a:pt x="3" y="32"/>
                  </a:lnTo>
                  <a:lnTo>
                    <a:pt x="23" y="31"/>
                  </a:lnTo>
                  <a:lnTo>
                    <a:pt x="28" y="31"/>
                  </a:lnTo>
                  <a:lnTo>
                    <a:pt x="16" y="84"/>
                  </a:lnTo>
                  <a:lnTo>
                    <a:pt x="15" y="91"/>
                  </a:lnTo>
                  <a:lnTo>
                    <a:pt x="14" y="96"/>
                  </a:lnTo>
                  <a:lnTo>
                    <a:pt x="14" y="99"/>
                  </a:lnTo>
                  <a:lnTo>
                    <a:pt x="15" y="101"/>
                  </a:lnTo>
                  <a:lnTo>
                    <a:pt x="19" y="102"/>
                  </a:lnTo>
                  <a:lnTo>
                    <a:pt x="21" y="102"/>
                  </a:lnTo>
                  <a:lnTo>
                    <a:pt x="24" y="100"/>
                  </a:lnTo>
                  <a:lnTo>
                    <a:pt x="27" y="97"/>
                  </a:lnTo>
                  <a:lnTo>
                    <a:pt x="32" y="92"/>
                  </a:lnTo>
                  <a:lnTo>
                    <a:pt x="36" y="97"/>
                  </a:lnTo>
                  <a:lnTo>
                    <a:pt x="29" y="104"/>
                  </a:lnTo>
                  <a:lnTo>
                    <a:pt x="23" y="108"/>
                  </a:lnTo>
                  <a:lnTo>
                    <a:pt x="18" y="110"/>
                  </a:lnTo>
                  <a:lnTo>
                    <a:pt x="12" y="111"/>
                  </a:lnTo>
                  <a:lnTo>
                    <a:pt x="7" y="110"/>
                  </a:lnTo>
                  <a:lnTo>
                    <a:pt x="4" y="107"/>
                  </a:lnTo>
                  <a:lnTo>
                    <a:pt x="1" y="103"/>
                  </a:lnTo>
                  <a:lnTo>
                    <a:pt x="0" y="97"/>
                  </a:lnTo>
                  <a:lnTo>
                    <a:pt x="1" y="90"/>
                  </a:lnTo>
                  <a:lnTo>
                    <a:pt x="3" y="81"/>
                  </a:lnTo>
                  <a:lnTo>
                    <a:pt x="9" y="55"/>
                  </a:lnTo>
                  <a:close/>
                  <a:moveTo>
                    <a:pt x="64" y="58"/>
                  </a:moveTo>
                  <a:lnTo>
                    <a:pt x="66" y="51"/>
                  </a:lnTo>
                  <a:lnTo>
                    <a:pt x="66" y="46"/>
                  </a:lnTo>
                  <a:lnTo>
                    <a:pt x="65" y="42"/>
                  </a:lnTo>
                  <a:lnTo>
                    <a:pt x="62" y="40"/>
                  </a:lnTo>
                  <a:lnTo>
                    <a:pt x="59" y="41"/>
                  </a:lnTo>
                  <a:lnTo>
                    <a:pt x="56" y="42"/>
                  </a:lnTo>
                  <a:lnTo>
                    <a:pt x="53" y="45"/>
                  </a:lnTo>
                  <a:lnTo>
                    <a:pt x="49" y="50"/>
                  </a:lnTo>
                  <a:lnTo>
                    <a:pt x="44" y="45"/>
                  </a:lnTo>
                  <a:lnTo>
                    <a:pt x="51" y="39"/>
                  </a:lnTo>
                  <a:lnTo>
                    <a:pt x="56" y="34"/>
                  </a:lnTo>
                  <a:lnTo>
                    <a:pt x="62" y="32"/>
                  </a:lnTo>
                  <a:lnTo>
                    <a:pt x="68" y="31"/>
                  </a:lnTo>
                  <a:lnTo>
                    <a:pt x="72" y="32"/>
                  </a:lnTo>
                  <a:lnTo>
                    <a:pt x="76" y="34"/>
                  </a:lnTo>
                  <a:lnTo>
                    <a:pt x="78" y="38"/>
                  </a:lnTo>
                  <a:lnTo>
                    <a:pt x="79" y="43"/>
                  </a:lnTo>
                  <a:lnTo>
                    <a:pt x="78" y="48"/>
                  </a:lnTo>
                  <a:lnTo>
                    <a:pt x="77" y="53"/>
                  </a:lnTo>
                  <a:lnTo>
                    <a:pt x="78" y="54"/>
                  </a:lnTo>
                  <a:lnTo>
                    <a:pt x="86" y="44"/>
                  </a:lnTo>
                  <a:lnTo>
                    <a:pt x="93" y="37"/>
                  </a:lnTo>
                  <a:lnTo>
                    <a:pt x="100" y="32"/>
                  </a:lnTo>
                  <a:lnTo>
                    <a:pt x="108" y="31"/>
                  </a:lnTo>
                  <a:lnTo>
                    <a:pt x="115" y="32"/>
                  </a:lnTo>
                  <a:lnTo>
                    <a:pt x="120" y="35"/>
                  </a:lnTo>
                  <a:lnTo>
                    <a:pt x="123" y="41"/>
                  </a:lnTo>
                  <a:lnTo>
                    <a:pt x="124" y="47"/>
                  </a:lnTo>
                  <a:lnTo>
                    <a:pt x="123" y="54"/>
                  </a:lnTo>
                  <a:lnTo>
                    <a:pt x="121" y="62"/>
                  </a:lnTo>
                  <a:lnTo>
                    <a:pt x="116" y="83"/>
                  </a:lnTo>
                  <a:lnTo>
                    <a:pt x="114" y="91"/>
                  </a:lnTo>
                  <a:lnTo>
                    <a:pt x="114" y="96"/>
                  </a:lnTo>
                  <a:lnTo>
                    <a:pt x="114" y="99"/>
                  </a:lnTo>
                  <a:lnTo>
                    <a:pt x="115" y="101"/>
                  </a:lnTo>
                  <a:lnTo>
                    <a:pt x="118" y="102"/>
                  </a:lnTo>
                  <a:lnTo>
                    <a:pt x="121" y="102"/>
                  </a:lnTo>
                  <a:lnTo>
                    <a:pt x="123" y="100"/>
                  </a:lnTo>
                  <a:lnTo>
                    <a:pt x="127" y="97"/>
                  </a:lnTo>
                  <a:lnTo>
                    <a:pt x="131" y="92"/>
                  </a:lnTo>
                  <a:lnTo>
                    <a:pt x="136" y="97"/>
                  </a:lnTo>
                  <a:lnTo>
                    <a:pt x="129" y="103"/>
                  </a:lnTo>
                  <a:lnTo>
                    <a:pt x="124" y="108"/>
                  </a:lnTo>
                  <a:lnTo>
                    <a:pt x="118" y="110"/>
                  </a:lnTo>
                  <a:lnTo>
                    <a:pt x="112" y="111"/>
                  </a:lnTo>
                  <a:lnTo>
                    <a:pt x="107" y="110"/>
                  </a:lnTo>
                  <a:lnTo>
                    <a:pt x="103" y="107"/>
                  </a:lnTo>
                  <a:lnTo>
                    <a:pt x="101" y="103"/>
                  </a:lnTo>
                  <a:lnTo>
                    <a:pt x="100" y="98"/>
                  </a:lnTo>
                  <a:lnTo>
                    <a:pt x="101" y="91"/>
                  </a:lnTo>
                  <a:lnTo>
                    <a:pt x="103" y="82"/>
                  </a:lnTo>
                  <a:lnTo>
                    <a:pt x="106" y="69"/>
                  </a:lnTo>
                  <a:lnTo>
                    <a:pt x="108" y="62"/>
                  </a:lnTo>
                  <a:lnTo>
                    <a:pt x="109" y="57"/>
                  </a:lnTo>
                  <a:lnTo>
                    <a:pt x="110" y="52"/>
                  </a:lnTo>
                  <a:lnTo>
                    <a:pt x="109" y="47"/>
                  </a:lnTo>
                  <a:lnTo>
                    <a:pt x="108" y="44"/>
                  </a:lnTo>
                  <a:lnTo>
                    <a:pt x="105" y="42"/>
                  </a:lnTo>
                  <a:lnTo>
                    <a:pt x="102" y="41"/>
                  </a:lnTo>
                  <a:lnTo>
                    <a:pt x="98" y="42"/>
                  </a:lnTo>
                  <a:lnTo>
                    <a:pt x="94" y="44"/>
                  </a:lnTo>
                  <a:lnTo>
                    <a:pt x="90" y="47"/>
                  </a:lnTo>
                  <a:lnTo>
                    <a:pt x="86" y="52"/>
                  </a:lnTo>
                  <a:lnTo>
                    <a:pt x="79" y="63"/>
                  </a:lnTo>
                  <a:lnTo>
                    <a:pt x="76" y="68"/>
                  </a:lnTo>
                  <a:lnTo>
                    <a:pt x="74" y="75"/>
                  </a:lnTo>
                  <a:lnTo>
                    <a:pt x="66" y="110"/>
                  </a:lnTo>
                  <a:lnTo>
                    <a:pt x="52" y="110"/>
                  </a:lnTo>
                  <a:lnTo>
                    <a:pt x="64" y="5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91" name="Freeform 36"/>
            <p:cNvSpPr>
              <a:spLocks/>
            </p:cNvSpPr>
            <p:nvPr/>
          </p:nvSpPr>
          <p:spPr bwMode="auto">
            <a:xfrm>
              <a:off x="6557963" y="5208588"/>
              <a:ext cx="166688" cy="169863"/>
            </a:xfrm>
            <a:custGeom>
              <a:avLst/>
              <a:gdLst>
                <a:gd name="T0" fmla="*/ 2147483647 w 109"/>
                <a:gd name="T1" fmla="*/ 0 h 111"/>
                <a:gd name="T2" fmla="*/ 2147483647 w 109"/>
                <a:gd name="T3" fmla="*/ 2147483647 h 111"/>
                <a:gd name="T4" fmla="*/ 2147483647 w 109"/>
                <a:gd name="T5" fmla="*/ 2147483647 h 111"/>
                <a:gd name="T6" fmla="*/ 2147483647 w 109"/>
                <a:gd name="T7" fmla="*/ 2147483647 h 111"/>
                <a:gd name="T8" fmla="*/ 2147483647 w 109"/>
                <a:gd name="T9" fmla="*/ 2147483647 h 111"/>
                <a:gd name="T10" fmla="*/ 2147483647 w 109"/>
                <a:gd name="T11" fmla="*/ 2147483647 h 111"/>
                <a:gd name="T12" fmla="*/ 2147483647 w 109"/>
                <a:gd name="T13" fmla="*/ 2147483647 h 111"/>
                <a:gd name="T14" fmla="*/ 2147483647 w 109"/>
                <a:gd name="T15" fmla="*/ 2147483647 h 111"/>
                <a:gd name="T16" fmla="*/ 2147483647 w 109"/>
                <a:gd name="T17" fmla="*/ 2147483647 h 111"/>
                <a:gd name="T18" fmla="*/ 2147483647 w 109"/>
                <a:gd name="T19" fmla="*/ 2147483647 h 111"/>
                <a:gd name="T20" fmla="*/ 2147483647 w 109"/>
                <a:gd name="T21" fmla="*/ 2147483647 h 111"/>
                <a:gd name="T22" fmla="*/ 2147483647 w 109"/>
                <a:gd name="T23" fmla="*/ 2147483647 h 111"/>
                <a:gd name="T24" fmla="*/ 2147483647 w 109"/>
                <a:gd name="T25" fmla="*/ 2147483647 h 111"/>
                <a:gd name="T26" fmla="*/ 2147483647 w 109"/>
                <a:gd name="T27" fmla="*/ 2147483647 h 111"/>
                <a:gd name="T28" fmla="*/ 2147483647 w 109"/>
                <a:gd name="T29" fmla="*/ 2147483647 h 111"/>
                <a:gd name="T30" fmla="*/ 2147483647 w 109"/>
                <a:gd name="T31" fmla="*/ 0 h 111"/>
                <a:gd name="T32" fmla="*/ 2147483647 w 109"/>
                <a:gd name="T33" fmla="*/ 0 h 111"/>
                <a:gd name="T34" fmla="*/ 2147483647 w 109"/>
                <a:gd name="T35" fmla="*/ 2147483647 h 111"/>
                <a:gd name="T36" fmla="*/ 2147483647 w 109"/>
                <a:gd name="T37" fmla="*/ 2147483647 h 111"/>
                <a:gd name="T38" fmla="*/ 2147483647 w 109"/>
                <a:gd name="T39" fmla="*/ 2147483647 h 111"/>
                <a:gd name="T40" fmla="*/ 2147483647 w 109"/>
                <a:gd name="T41" fmla="*/ 2147483647 h 111"/>
                <a:gd name="T42" fmla="*/ 2147483647 w 109"/>
                <a:gd name="T43" fmla="*/ 2147483647 h 111"/>
                <a:gd name="T44" fmla="*/ 2147483647 w 109"/>
                <a:gd name="T45" fmla="*/ 2147483647 h 111"/>
                <a:gd name="T46" fmla="*/ 2147483647 w 109"/>
                <a:gd name="T47" fmla="*/ 2147483647 h 111"/>
                <a:gd name="T48" fmla="*/ 2147483647 w 109"/>
                <a:gd name="T49" fmla="*/ 2147483647 h 111"/>
                <a:gd name="T50" fmla="*/ 2147483647 w 109"/>
                <a:gd name="T51" fmla="*/ 2147483647 h 111"/>
                <a:gd name="T52" fmla="*/ 2147483647 w 109"/>
                <a:gd name="T53" fmla="*/ 2147483647 h 111"/>
                <a:gd name="T54" fmla="*/ 2147483647 w 109"/>
                <a:gd name="T55" fmla="*/ 2147483647 h 111"/>
                <a:gd name="T56" fmla="*/ 2147483647 w 109"/>
                <a:gd name="T57" fmla="*/ 2147483647 h 111"/>
                <a:gd name="T58" fmla="*/ 2147483647 w 109"/>
                <a:gd name="T59" fmla="*/ 2147483647 h 111"/>
                <a:gd name="T60" fmla="*/ 2147483647 w 109"/>
                <a:gd name="T61" fmla="*/ 2147483647 h 111"/>
                <a:gd name="T62" fmla="*/ 2147483647 w 109"/>
                <a:gd name="T63" fmla="*/ 2147483647 h 111"/>
                <a:gd name="T64" fmla="*/ 2147483647 w 109"/>
                <a:gd name="T65" fmla="*/ 2147483647 h 111"/>
                <a:gd name="T66" fmla="*/ 2147483647 w 109"/>
                <a:gd name="T67" fmla="*/ 2147483647 h 111"/>
                <a:gd name="T68" fmla="*/ 2147483647 w 109"/>
                <a:gd name="T69" fmla="*/ 2147483647 h 111"/>
                <a:gd name="T70" fmla="*/ 2147483647 w 109"/>
                <a:gd name="T71" fmla="*/ 2147483647 h 111"/>
                <a:gd name="T72" fmla="*/ 2147483647 w 109"/>
                <a:gd name="T73" fmla="*/ 2147483647 h 111"/>
                <a:gd name="T74" fmla="*/ 2147483647 w 109"/>
                <a:gd name="T75" fmla="*/ 2147483647 h 111"/>
                <a:gd name="T76" fmla="*/ 2147483647 w 109"/>
                <a:gd name="T77" fmla="*/ 2147483647 h 111"/>
                <a:gd name="T78" fmla="*/ 2147483647 w 109"/>
                <a:gd name="T79" fmla="*/ 2147483647 h 111"/>
                <a:gd name="T80" fmla="*/ 2147483647 w 109"/>
                <a:gd name="T81" fmla="*/ 2147483647 h 111"/>
                <a:gd name="T82" fmla="*/ 2147483647 w 109"/>
                <a:gd name="T83" fmla="*/ 2147483647 h 111"/>
                <a:gd name="T84" fmla="*/ 2147483647 w 109"/>
                <a:gd name="T85" fmla="*/ 2147483647 h 111"/>
                <a:gd name="T86" fmla="*/ 2147483647 w 109"/>
                <a:gd name="T87" fmla="*/ 2147483647 h 111"/>
                <a:gd name="T88" fmla="*/ 2147483647 w 109"/>
                <a:gd name="T89" fmla="*/ 2147483647 h 111"/>
                <a:gd name="T90" fmla="*/ 2147483647 w 109"/>
                <a:gd name="T91" fmla="*/ 2147483647 h 111"/>
                <a:gd name="T92" fmla="*/ 2147483647 w 109"/>
                <a:gd name="T93" fmla="*/ 2147483647 h 111"/>
                <a:gd name="T94" fmla="*/ 0 w 109"/>
                <a:gd name="T95" fmla="*/ 2147483647 h 111"/>
                <a:gd name="T96" fmla="*/ 2147483647 w 109"/>
                <a:gd name="T97" fmla="*/ 2147483647 h 111"/>
                <a:gd name="T98" fmla="*/ 2147483647 w 109"/>
                <a:gd name="T99" fmla="*/ 2147483647 h 111"/>
                <a:gd name="T100" fmla="*/ 2147483647 w 109"/>
                <a:gd name="T101" fmla="*/ 2147483647 h 111"/>
                <a:gd name="T102" fmla="*/ 2147483647 w 109"/>
                <a:gd name="T103" fmla="*/ 2147483647 h 111"/>
                <a:gd name="T104" fmla="*/ 2147483647 w 109"/>
                <a:gd name="T105" fmla="*/ 2147483647 h 111"/>
                <a:gd name="T106" fmla="*/ 2147483647 w 109"/>
                <a:gd name="T107" fmla="*/ 2147483647 h 111"/>
                <a:gd name="T108" fmla="*/ 2147483647 w 109"/>
                <a:gd name="T109" fmla="*/ 2147483647 h 111"/>
                <a:gd name="T110" fmla="*/ 2147483647 w 109"/>
                <a:gd name="T111" fmla="*/ 2147483647 h 111"/>
                <a:gd name="T112" fmla="*/ 2147483647 w 109"/>
                <a:gd name="T113" fmla="*/ 2147483647 h 111"/>
                <a:gd name="T114" fmla="*/ 2147483647 w 109"/>
                <a:gd name="T115" fmla="*/ 2147483647 h 111"/>
                <a:gd name="T116" fmla="*/ 2147483647 w 109"/>
                <a:gd name="T117" fmla="*/ 2147483647 h 111"/>
                <a:gd name="T118" fmla="*/ 2147483647 w 109"/>
                <a:gd name="T119" fmla="*/ 2147483647 h 111"/>
                <a:gd name="T120" fmla="*/ 2147483647 w 109"/>
                <a:gd name="T121" fmla="*/ 0 h 111"/>
                <a:gd name="T122" fmla="*/ 2147483647 w 109"/>
                <a:gd name="T123" fmla="*/ 0 h 111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09"/>
                <a:gd name="T187" fmla="*/ 0 h 111"/>
                <a:gd name="T188" fmla="*/ 109 w 109"/>
                <a:gd name="T189" fmla="*/ 111 h 111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09" h="111">
                  <a:moveTo>
                    <a:pt x="58" y="0"/>
                  </a:moveTo>
                  <a:lnTo>
                    <a:pt x="57" y="4"/>
                  </a:lnTo>
                  <a:lnTo>
                    <a:pt x="51" y="6"/>
                  </a:lnTo>
                  <a:lnTo>
                    <a:pt x="50" y="9"/>
                  </a:lnTo>
                  <a:lnTo>
                    <a:pt x="49" y="12"/>
                  </a:lnTo>
                  <a:lnTo>
                    <a:pt x="50" y="18"/>
                  </a:lnTo>
                  <a:lnTo>
                    <a:pt x="52" y="25"/>
                  </a:lnTo>
                  <a:lnTo>
                    <a:pt x="59" y="45"/>
                  </a:lnTo>
                  <a:lnTo>
                    <a:pt x="74" y="25"/>
                  </a:lnTo>
                  <a:lnTo>
                    <a:pt x="79" y="18"/>
                  </a:lnTo>
                  <a:lnTo>
                    <a:pt x="82" y="13"/>
                  </a:lnTo>
                  <a:lnTo>
                    <a:pt x="83" y="10"/>
                  </a:lnTo>
                  <a:lnTo>
                    <a:pt x="82" y="6"/>
                  </a:lnTo>
                  <a:lnTo>
                    <a:pt x="80" y="5"/>
                  </a:lnTo>
                  <a:lnTo>
                    <a:pt x="77" y="4"/>
                  </a:lnTo>
                  <a:lnTo>
                    <a:pt x="78" y="0"/>
                  </a:lnTo>
                  <a:lnTo>
                    <a:pt x="109" y="0"/>
                  </a:lnTo>
                  <a:lnTo>
                    <a:pt x="108" y="4"/>
                  </a:lnTo>
                  <a:lnTo>
                    <a:pt x="103" y="6"/>
                  </a:lnTo>
                  <a:lnTo>
                    <a:pt x="98" y="11"/>
                  </a:lnTo>
                  <a:lnTo>
                    <a:pt x="94" y="16"/>
                  </a:lnTo>
                  <a:lnTo>
                    <a:pt x="87" y="24"/>
                  </a:lnTo>
                  <a:lnTo>
                    <a:pt x="63" y="53"/>
                  </a:lnTo>
                  <a:lnTo>
                    <a:pt x="74" y="86"/>
                  </a:lnTo>
                  <a:lnTo>
                    <a:pt x="77" y="93"/>
                  </a:lnTo>
                  <a:lnTo>
                    <a:pt x="79" y="98"/>
                  </a:lnTo>
                  <a:lnTo>
                    <a:pt x="80" y="101"/>
                  </a:lnTo>
                  <a:lnTo>
                    <a:pt x="82" y="103"/>
                  </a:lnTo>
                  <a:lnTo>
                    <a:pt x="84" y="106"/>
                  </a:lnTo>
                  <a:lnTo>
                    <a:pt x="88" y="107"/>
                  </a:lnTo>
                  <a:lnTo>
                    <a:pt x="87" y="111"/>
                  </a:lnTo>
                  <a:lnTo>
                    <a:pt x="54" y="111"/>
                  </a:lnTo>
                  <a:lnTo>
                    <a:pt x="55" y="107"/>
                  </a:lnTo>
                  <a:lnTo>
                    <a:pt x="61" y="105"/>
                  </a:lnTo>
                  <a:lnTo>
                    <a:pt x="62" y="102"/>
                  </a:lnTo>
                  <a:lnTo>
                    <a:pt x="63" y="99"/>
                  </a:lnTo>
                  <a:lnTo>
                    <a:pt x="62" y="94"/>
                  </a:lnTo>
                  <a:lnTo>
                    <a:pt x="61" y="89"/>
                  </a:lnTo>
                  <a:lnTo>
                    <a:pt x="52" y="64"/>
                  </a:lnTo>
                  <a:lnTo>
                    <a:pt x="34" y="87"/>
                  </a:lnTo>
                  <a:lnTo>
                    <a:pt x="30" y="92"/>
                  </a:lnTo>
                  <a:lnTo>
                    <a:pt x="28" y="96"/>
                  </a:lnTo>
                  <a:lnTo>
                    <a:pt x="26" y="101"/>
                  </a:lnTo>
                  <a:lnTo>
                    <a:pt x="26" y="104"/>
                  </a:lnTo>
                  <a:lnTo>
                    <a:pt x="27" y="106"/>
                  </a:lnTo>
                  <a:lnTo>
                    <a:pt x="32" y="107"/>
                  </a:lnTo>
                  <a:lnTo>
                    <a:pt x="31" y="111"/>
                  </a:lnTo>
                  <a:lnTo>
                    <a:pt x="0" y="111"/>
                  </a:lnTo>
                  <a:lnTo>
                    <a:pt x="1" y="107"/>
                  </a:lnTo>
                  <a:lnTo>
                    <a:pt x="6" y="105"/>
                  </a:lnTo>
                  <a:lnTo>
                    <a:pt x="8" y="103"/>
                  </a:lnTo>
                  <a:lnTo>
                    <a:pt x="11" y="100"/>
                  </a:lnTo>
                  <a:lnTo>
                    <a:pt x="16" y="94"/>
                  </a:lnTo>
                  <a:lnTo>
                    <a:pt x="23" y="86"/>
                  </a:lnTo>
                  <a:lnTo>
                    <a:pt x="48" y="55"/>
                  </a:lnTo>
                  <a:lnTo>
                    <a:pt x="36" y="22"/>
                  </a:lnTo>
                  <a:lnTo>
                    <a:pt x="34" y="15"/>
                  </a:lnTo>
                  <a:lnTo>
                    <a:pt x="32" y="10"/>
                  </a:lnTo>
                  <a:lnTo>
                    <a:pt x="28" y="6"/>
                  </a:lnTo>
                  <a:lnTo>
                    <a:pt x="24" y="4"/>
                  </a:lnTo>
                  <a:lnTo>
                    <a:pt x="25" y="0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92" name="Rectangle 37"/>
            <p:cNvSpPr>
              <a:spLocks noChangeArrowheads="1"/>
            </p:cNvSpPr>
            <p:nvPr/>
          </p:nvSpPr>
          <p:spPr bwMode="auto">
            <a:xfrm>
              <a:off x="1997075" y="5126038"/>
              <a:ext cx="4733925" cy="1746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27655" name="Group 44"/>
          <p:cNvGrpSpPr>
            <a:grpSpLocks/>
          </p:cNvGrpSpPr>
          <p:nvPr/>
        </p:nvGrpSpPr>
        <p:grpSpPr bwMode="auto">
          <a:xfrm>
            <a:off x="5574332" y="2428240"/>
            <a:ext cx="1295400" cy="507998"/>
            <a:chOff x="2432050" y="5468938"/>
            <a:chExt cx="1582738" cy="596900"/>
          </a:xfrm>
        </p:grpSpPr>
        <p:sp>
          <p:nvSpPr>
            <p:cNvPr id="27661" name="Freeform 38"/>
            <p:cNvSpPr>
              <a:spLocks noEditPoints="1"/>
            </p:cNvSpPr>
            <p:nvPr/>
          </p:nvSpPr>
          <p:spPr bwMode="auto">
            <a:xfrm>
              <a:off x="2432050" y="5732463"/>
              <a:ext cx="153988" cy="71438"/>
            </a:xfrm>
            <a:custGeom>
              <a:avLst/>
              <a:gdLst>
                <a:gd name="T0" fmla="*/ 0 w 101"/>
                <a:gd name="T1" fmla="*/ 2147483647 h 46"/>
                <a:gd name="T2" fmla="*/ 0 w 101"/>
                <a:gd name="T3" fmla="*/ 0 h 46"/>
                <a:gd name="T4" fmla="*/ 2147483647 w 101"/>
                <a:gd name="T5" fmla="*/ 0 h 46"/>
                <a:gd name="T6" fmla="*/ 2147483647 w 101"/>
                <a:gd name="T7" fmla="*/ 2147483647 h 46"/>
                <a:gd name="T8" fmla="*/ 0 w 101"/>
                <a:gd name="T9" fmla="*/ 2147483647 h 46"/>
                <a:gd name="T10" fmla="*/ 0 w 101"/>
                <a:gd name="T11" fmla="*/ 2147483647 h 46"/>
                <a:gd name="T12" fmla="*/ 0 w 101"/>
                <a:gd name="T13" fmla="*/ 2147483647 h 46"/>
                <a:gd name="T14" fmla="*/ 2147483647 w 101"/>
                <a:gd name="T15" fmla="*/ 2147483647 h 46"/>
                <a:gd name="T16" fmla="*/ 2147483647 w 101"/>
                <a:gd name="T17" fmla="*/ 2147483647 h 46"/>
                <a:gd name="T18" fmla="*/ 0 w 101"/>
                <a:gd name="T19" fmla="*/ 2147483647 h 4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1"/>
                <a:gd name="T31" fmla="*/ 0 h 46"/>
                <a:gd name="T32" fmla="*/ 101 w 101"/>
                <a:gd name="T33" fmla="*/ 46 h 4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1" h="46">
                  <a:moveTo>
                    <a:pt x="0" y="11"/>
                  </a:moveTo>
                  <a:lnTo>
                    <a:pt x="0" y="0"/>
                  </a:lnTo>
                  <a:lnTo>
                    <a:pt x="101" y="0"/>
                  </a:lnTo>
                  <a:lnTo>
                    <a:pt x="101" y="11"/>
                  </a:lnTo>
                  <a:lnTo>
                    <a:pt x="0" y="11"/>
                  </a:lnTo>
                  <a:close/>
                  <a:moveTo>
                    <a:pt x="0" y="46"/>
                  </a:moveTo>
                  <a:lnTo>
                    <a:pt x="0" y="35"/>
                  </a:lnTo>
                  <a:lnTo>
                    <a:pt x="101" y="35"/>
                  </a:lnTo>
                  <a:lnTo>
                    <a:pt x="101" y="46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62" name="Freeform 39"/>
            <p:cNvSpPr>
              <a:spLocks noEditPoints="1"/>
            </p:cNvSpPr>
            <p:nvPr/>
          </p:nvSpPr>
          <p:spPr bwMode="auto">
            <a:xfrm>
              <a:off x="2681288" y="5468938"/>
              <a:ext cx="341313" cy="173038"/>
            </a:xfrm>
            <a:custGeom>
              <a:avLst/>
              <a:gdLst>
                <a:gd name="T0" fmla="*/ 2147483647 w 224"/>
                <a:gd name="T1" fmla="*/ 2147483647 h 113"/>
                <a:gd name="T2" fmla="*/ 2147483647 w 224"/>
                <a:gd name="T3" fmla="*/ 2147483647 h 113"/>
                <a:gd name="T4" fmla="*/ 2147483647 w 224"/>
                <a:gd name="T5" fmla="*/ 2147483647 h 113"/>
                <a:gd name="T6" fmla="*/ 2147483647 w 224"/>
                <a:gd name="T7" fmla="*/ 2147483647 h 113"/>
                <a:gd name="T8" fmla="*/ 2147483647 w 224"/>
                <a:gd name="T9" fmla="*/ 2147483647 h 113"/>
                <a:gd name="T10" fmla="*/ 2147483647 w 224"/>
                <a:gd name="T11" fmla="*/ 2147483647 h 113"/>
                <a:gd name="T12" fmla="*/ 2147483647 w 224"/>
                <a:gd name="T13" fmla="*/ 2147483647 h 113"/>
                <a:gd name="T14" fmla="*/ 2147483647 w 224"/>
                <a:gd name="T15" fmla="*/ 2147483647 h 113"/>
                <a:gd name="T16" fmla="*/ 2147483647 w 224"/>
                <a:gd name="T17" fmla="*/ 2147483647 h 113"/>
                <a:gd name="T18" fmla="*/ 2147483647 w 224"/>
                <a:gd name="T19" fmla="*/ 2147483647 h 113"/>
                <a:gd name="T20" fmla="*/ 2147483647 w 224"/>
                <a:gd name="T21" fmla="*/ 2147483647 h 113"/>
                <a:gd name="T22" fmla="*/ 2147483647 w 224"/>
                <a:gd name="T23" fmla="*/ 2147483647 h 113"/>
                <a:gd name="T24" fmla="*/ 2147483647 w 224"/>
                <a:gd name="T25" fmla="*/ 2147483647 h 113"/>
                <a:gd name="T26" fmla="*/ 2147483647 w 224"/>
                <a:gd name="T27" fmla="*/ 2147483647 h 113"/>
                <a:gd name="T28" fmla="*/ 2147483647 w 224"/>
                <a:gd name="T29" fmla="*/ 2147483647 h 113"/>
                <a:gd name="T30" fmla="*/ 2147483647 w 224"/>
                <a:gd name="T31" fmla="*/ 2147483647 h 113"/>
                <a:gd name="T32" fmla="*/ 2147483647 w 224"/>
                <a:gd name="T33" fmla="*/ 2147483647 h 113"/>
                <a:gd name="T34" fmla="*/ 2147483647 w 224"/>
                <a:gd name="T35" fmla="*/ 2147483647 h 113"/>
                <a:gd name="T36" fmla="*/ 2147483647 w 224"/>
                <a:gd name="T37" fmla="*/ 2147483647 h 113"/>
                <a:gd name="T38" fmla="*/ 2147483647 w 224"/>
                <a:gd name="T39" fmla="*/ 2147483647 h 113"/>
                <a:gd name="T40" fmla="*/ 2147483647 w 224"/>
                <a:gd name="T41" fmla="*/ 2147483647 h 113"/>
                <a:gd name="T42" fmla="*/ 2147483647 w 224"/>
                <a:gd name="T43" fmla="*/ 2147483647 h 113"/>
                <a:gd name="T44" fmla="*/ 2147483647 w 224"/>
                <a:gd name="T45" fmla="*/ 2147483647 h 113"/>
                <a:gd name="T46" fmla="*/ 0 w 224"/>
                <a:gd name="T47" fmla="*/ 2147483647 h 113"/>
                <a:gd name="T48" fmla="*/ 2147483647 w 224"/>
                <a:gd name="T49" fmla="*/ 2147483647 h 113"/>
                <a:gd name="T50" fmla="*/ 2147483647 w 224"/>
                <a:gd name="T51" fmla="*/ 2147483647 h 113"/>
                <a:gd name="T52" fmla="*/ 2147483647 w 224"/>
                <a:gd name="T53" fmla="*/ 2147483647 h 113"/>
                <a:gd name="T54" fmla="*/ 2147483647 w 224"/>
                <a:gd name="T55" fmla="*/ 2147483647 h 113"/>
                <a:gd name="T56" fmla="*/ 2147483647 w 224"/>
                <a:gd name="T57" fmla="*/ 2147483647 h 113"/>
                <a:gd name="T58" fmla="*/ 2147483647 w 224"/>
                <a:gd name="T59" fmla="*/ 2147483647 h 113"/>
                <a:gd name="T60" fmla="*/ 2147483647 w 224"/>
                <a:gd name="T61" fmla="*/ 2147483647 h 113"/>
                <a:gd name="T62" fmla="*/ 2147483647 w 224"/>
                <a:gd name="T63" fmla="*/ 2147483647 h 113"/>
                <a:gd name="T64" fmla="*/ 2147483647 w 224"/>
                <a:gd name="T65" fmla="*/ 2147483647 h 113"/>
                <a:gd name="T66" fmla="*/ 2147483647 w 224"/>
                <a:gd name="T67" fmla="*/ 2147483647 h 113"/>
                <a:gd name="T68" fmla="*/ 2147483647 w 224"/>
                <a:gd name="T69" fmla="*/ 2147483647 h 113"/>
                <a:gd name="T70" fmla="*/ 2147483647 w 224"/>
                <a:gd name="T71" fmla="*/ 2147483647 h 113"/>
                <a:gd name="T72" fmla="*/ 2147483647 w 224"/>
                <a:gd name="T73" fmla="*/ 2147483647 h 113"/>
                <a:gd name="T74" fmla="*/ 2147483647 w 224"/>
                <a:gd name="T75" fmla="*/ 2147483647 h 113"/>
                <a:gd name="T76" fmla="*/ 2147483647 w 224"/>
                <a:gd name="T77" fmla="*/ 2147483647 h 113"/>
                <a:gd name="T78" fmla="*/ 2147483647 w 224"/>
                <a:gd name="T79" fmla="*/ 2147483647 h 113"/>
                <a:gd name="T80" fmla="*/ 2147483647 w 224"/>
                <a:gd name="T81" fmla="*/ 2147483647 h 113"/>
                <a:gd name="T82" fmla="*/ 2147483647 w 224"/>
                <a:gd name="T83" fmla="*/ 2147483647 h 113"/>
                <a:gd name="T84" fmla="*/ 2147483647 w 224"/>
                <a:gd name="T85" fmla="*/ 2147483647 h 113"/>
                <a:gd name="T86" fmla="*/ 2147483647 w 224"/>
                <a:gd name="T87" fmla="*/ 2147483647 h 113"/>
                <a:gd name="T88" fmla="*/ 2147483647 w 224"/>
                <a:gd name="T89" fmla="*/ 0 h 113"/>
                <a:gd name="T90" fmla="*/ 2147483647 w 224"/>
                <a:gd name="T91" fmla="*/ 2147483647 h 113"/>
                <a:gd name="T92" fmla="*/ 2147483647 w 224"/>
                <a:gd name="T93" fmla="*/ 2147483647 h 113"/>
                <a:gd name="T94" fmla="*/ 2147483647 w 224"/>
                <a:gd name="T95" fmla="*/ 2147483647 h 113"/>
                <a:gd name="T96" fmla="*/ 2147483647 w 224"/>
                <a:gd name="T97" fmla="*/ 2147483647 h 113"/>
                <a:gd name="T98" fmla="*/ 2147483647 w 224"/>
                <a:gd name="T99" fmla="*/ 2147483647 h 113"/>
                <a:gd name="T100" fmla="*/ 2147483647 w 224"/>
                <a:gd name="T101" fmla="*/ 2147483647 h 113"/>
                <a:gd name="T102" fmla="*/ 2147483647 w 224"/>
                <a:gd name="T103" fmla="*/ 2147483647 h 113"/>
                <a:gd name="T104" fmla="*/ 2147483647 w 224"/>
                <a:gd name="T105" fmla="*/ 2147483647 h 113"/>
                <a:gd name="T106" fmla="*/ 2147483647 w 224"/>
                <a:gd name="T107" fmla="*/ 2147483647 h 113"/>
                <a:gd name="T108" fmla="*/ 2147483647 w 224"/>
                <a:gd name="T109" fmla="*/ 2147483647 h 113"/>
                <a:gd name="T110" fmla="*/ 2147483647 w 224"/>
                <a:gd name="T111" fmla="*/ 2147483647 h 113"/>
                <a:gd name="T112" fmla="*/ 2147483647 w 224"/>
                <a:gd name="T113" fmla="*/ 2147483647 h 113"/>
                <a:gd name="T114" fmla="*/ 2147483647 w 224"/>
                <a:gd name="T115" fmla="*/ 2147483647 h 113"/>
                <a:gd name="T116" fmla="*/ 2147483647 w 224"/>
                <a:gd name="T117" fmla="*/ 2147483647 h 113"/>
                <a:gd name="T118" fmla="*/ 2147483647 w 224"/>
                <a:gd name="T119" fmla="*/ 2147483647 h 113"/>
                <a:gd name="T120" fmla="*/ 2147483647 w 224"/>
                <a:gd name="T121" fmla="*/ 2147483647 h 113"/>
                <a:gd name="T122" fmla="*/ 2147483647 w 224"/>
                <a:gd name="T123" fmla="*/ 2147483647 h 113"/>
                <a:gd name="T124" fmla="*/ 2147483647 w 224"/>
                <a:gd name="T125" fmla="*/ 2147483647 h 113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224"/>
                <a:gd name="T190" fmla="*/ 0 h 113"/>
                <a:gd name="T191" fmla="*/ 224 w 224"/>
                <a:gd name="T192" fmla="*/ 113 h 113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224" h="113">
                  <a:moveTo>
                    <a:pt x="108" y="1"/>
                  </a:moveTo>
                  <a:lnTo>
                    <a:pt x="133" y="1"/>
                  </a:lnTo>
                  <a:lnTo>
                    <a:pt x="133" y="5"/>
                  </a:lnTo>
                  <a:lnTo>
                    <a:pt x="128" y="7"/>
                  </a:lnTo>
                  <a:lnTo>
                    <a:pt x="126" y="9"/>
                  </a:lnTo>
                  <a:lnTo>
                    <a:pt x="124" y="14"/>
                  </a:lnTo>
                  <a:lnTo>
                    <a:pt x="122" y="19"/>
                  </a:lnTo>
                  <a:lnTo>
                    <a:pt x="121" y="25"/>
                  </a:lnTo>
                  <a:lnTo>
                    <a:pt x="107" y="88"/>
                  </a:lnTo>
                  <a:lnTo>
                    <a:pt x="106" y="93"/>
                  </a:lnTo>
                  <a:lnTo>
                    <a:pt x="105" y="96"/>
                  </a:lnTo>
                  <a:lnTo>
                    <a:pt x="105" y="101"/>
                  </a:lnTo>
                  <a:lnTo>
                    <a:pt x="106" y="104"/>
                  </a:lnTo>
                  <a:lnTo>
                    <a:pt x="107" y="106"/>
                  </a:lnTo>
                  <a:lnTo>
                    <a:pt x="109" y="107"/>
                  </a:lnTo>
                  <a:lnTo>
                    <a:pt x="113" y="108"/>
                  </a:lnTo>
                  <a:lnTo>
                    <a:pt x="112" y="112"/>
                  </a:lnTo>
                  <a:lnTo>
                    <a:pt x="80" y="112"/>
                  </a:lnTo>
                  <a:lnTo>
                    <a:pt x="80" y="108"/>
                  </a:lnTo>
                  <a:lnTo>
                    <a:pt x="85" y="107"/>
                  </a:lnTo>
                  <a:lnTo>
                    <a:pt x="88" y="103"/>
                  </a:lnTo>
                  <a:lnTo>
                    <a:pt x="90" y="99"/>
                  </a:lnTo>
                  <a:lnTo>
                    <a:pt x="91" y="95"/>
                  </a:lnTo>
                  <a:lnTo>
                    <a:pt x="92" y="88"/>
                  </a:lnTo>
                  <a:lnTo>
                    <a:pt x="103" y="39"/>
                  </a:lnTo>
                  <a:lnTo>
                    <a:pt x="108" y="19"/>
                  </a:lnTo>
                  <a:lnTo>
                    <a:pt x="107" y="19"/>
                  </a:lnTo>
                  <a:lnTo>
                    <a:pt x="106" y="22"/>
                  </a:lnTo>
                  <a:lnTo>
                    <a:pt x="103" y="26"/>
                  </a:lnTo>
                  <a:lnTo>
                    <a:pt x="100" y="31"/>
                  </a:lnTo>
                  <a:lnTo>
                    <a:pt x="96" y="38"/>
                  </a:lnTo>
                  <a:lnTo>
                    <a:pt x="59" y="99"/>
                  </a:lnTo>
                  <a:lnTo>
                    <a:pt x="50" y="99"/>
                  </a:lnTo>
                  <a:lnTo>
                    <a:pt x="43" y="47"/>
                  </a:lnTo>
                  <a:lnTo>
                    <a:pt x="42" y="34"/>
                  </a:lnTo>
                  <a:lnTo>
                    <a:pt x="40" y="17"/>
                  </a:lnTo>
                  <a:lnTo>
                    <a:pt x="38" y="17"/>
                  </a:lnTo>
                  <a:lnTo>
                    <a:pt x="35" y="35"/>
                  </a:lnTo>
                  <a:lnTo>
                    <a:pt x="32" y="51"/>
                  </a:lnTo>
                  <a:lnTo>
                    <a:pt x="24" y="88"/>
                  </a:lnTo>
                  <a:lnTo>
                    <a:pt x="22" y="95"/>
                  </a:lnTo>
                  <a:lnTo>
                    <a:pt x="22" y="101"/>
                  </a:lnTo>
                  <a:lnTo>
                    <a:pt x="22" y="104"/>
                  </a:lnTo>
                  <a:lnTo>
                    <a:pt x="24" y="106"/>
                  </a:lnTo>
                  <a:lnTo>
                    <a:pt x="26" y="107"/>
                  </a:lnTo>
                  <a:lnTo>
                    <a:pt x="30" y="108"/>
                  </a:lnTo>
                  <a:lnTo>
                    <a:pt x="29" y="112"/>
                  </a:lnTo>
                  <a:lnTo>
                    <a:pt x="0" y="112"/>
                  </a:lnTo>
                  <a:lnTo>
                    <a:pt x="1" y="108"/>
                  </a:lnTo>
                  <a:lnTo>
                    <a:pt x="6" y="107"/>
                  </a:lnTo>
                  <a:lnTo>
                    <a:pt x="9" y="103"/>
                  </a:lnTo>
                  <a:lnTo>
                    <a:pt x="11" y="99"/>
                  </a:lnTo>
                  <a:lnTo>
                    <a:pt x="12" y="95"/>
                  </a:lnTo>
                  <a:lnTo>
                    <a:pt x="13" y="88"/>
                  </a:lnTo>
                  <a:lnTo>
                    <a:pt x="27" y="25"/>
                  </a:lnTo>
                  <a:lnTo>
                    <a:pt x="28" y="19"/>
                  </a:lnTo>
                  <a:lnTo>
                    <a:pt x="29" y="12"/>
                  </a:lnTo>
                  <a:lnTo>
                    <a:pt x="28" y="9"/>
                  </a:lnTo>
                  <a:lnTo>
                    <a:pt x="27" y="7"/>
                  </a:lnTo>
                  <a:lnTo>
                    <a:pt x="25" y="6"/>
                  </a:lnTo>
                  <a:lnTo>
                    <a:pt x="21" y="5"/>
                  </a:lnTo>
                  <a:lnTo>
                    <a:pt x="22" y="1"/>
                  </a:lnTo>
                  <a:lnTo>
                    <a:pt x="51" y="1"/>
                  </a:lnTo>
                  <a:lnTo>
                    <a:pt x="60" y="80"/>
                  </a:lnTo>
                  <a:lnTo>
                    <a:pt x="108" y="1"/>
                  </a:lnTo>
                  <a:close/>
                  <a:moveTo>
                    <a:pt x="152" y="86"/>
                  </a:moveTo>
                  <a:lnTo>
                    <a:pt x="153" y="95"/>
                  </a:lnTo>
                  <a:lnTo>
                    <a:pt x="157" y="101"/>
                  </a:lnTo>
                  <a:lnTo>
                    <a:pt x="162" y="105"/>
                  </a:lnTo>
                  <a:lnTo>
                    <a:pt x="171" y="106"/>
                  </a:lnTo>
                  <a:lnTo>
                    <a:pt x="181" y="105"/>
                  </a:lnTo>
                  <a:lnTo>
                    <a:pt x="188" y="100"/>
                  </a:lnTo>
                  <a:lnTo>
                    <a:pt x="193" y="93"/>
                  </a:lnTo>
                  <a:lnTo>
                    <a:pt x="195" y="83"/>
                  </a:lnTo>
                  <a:lnTo>
                    <a:pt x="193" y="75"/>
                  </a:lnTo>
                  <a:lnTo>
                    <a:pt x="191" y="71"/>
                  </a:lnTo>
                  <a:lnTo>
                    <a:pt x="188" y="68"/>
                  </a:lnTo>
                  <a:lnTo>
                    <a:pt x="183" y="64"/>
                  </a:lnTo>
                  <a:lnTo>
                    <a:pt x="177" y="60"/>
                  </a:lnTo>
                  <a:lnTo>
                    <a:pt x="172" y="56"/>
                  </a:lnTo>
                  <a:lnTo>
                    <a:pt x="167" y="52"/>
                  </a:lnTo>
                  <a:lnTo>
                    <a:pt x="161" y="43"/>
                  </a:lnTo>
                  <a:lnTo>
                    <a:pt x="159" y="38"/>
                  </a:lnTo>
                  <a:lnTo>
                    <a:pt x="159" y="32"/>
                  </a:lnTo>
                  <a:lnTo>
                    <a:pt x="160" y="23"/>
                  </a:lnTo>
                  <a:lnTo>
                    <a:pt x="163" y="15"/>
                  </a:lnTo>
                  <a:lnTo>
                    <a:pt x="169" y="9"/>
                  </a:lnTo>
                  <a:lnTo>
                    <a:pt x="176" y="4"/>
                  </a:lnTo>
                  <a:lnTo>
                    <a:pt x="185" y="1"/>
                  </a:lnTo>
                  <a:lnTo>
                    <a:pt x="196" y="0"/>
                  </a:lnTo>
                  <a:lnTo>
                    <a:pt x="210" y="1"/>
                  </a:lnTo>
                  <a:lnTo>
                    <a:pt x="224" y="5"/>
                  </a:lnTo>
                  <a:lnTo>
                    <a:pt x="219" y="25"/>
                  </a:lnTo>
                  <a:lnTo>
                    <a:pt x="212" y="25"/>
                  </a:lnTo>
                  <a:lnTo>
                    <a:pt x="211" y="19"/>
                  </a:lnTo>
                  <a:lnTo>
                    <a:pt x="209" y="14"/>
                  </a:lnTo>
                  <a:lnTo>
                    <a:pt x="207" y="11"/>
                  </a:lnTo>
                  <a:lnTo>
                    <a:pt x="204" y="9"/>
                  </a:lnTo>
                  <a:lnTo>
                    <a:pt x="200" y="8"/>
                  </a:lnTo>
                  <a:lnTo>
                    <a:pt x="195" y="7"/>
                  </a:lnTo>
                  <a:lnTo>
                    <a:pt x="189" y="8"/>
                  </a:lnTo>
                  <a:lnTo>
                    <a:pt x="184" y="10"/>
                  </a:lnTo>
                  <a:lnTo>
                    <a:pt x="179" y="13"/>
                  </a:lnTo>
                  <a:lnTo>
                    <a:pt x="176" y="17"/>
                  </a:lnTo>
                  <a:lnTo>
                    <a:pt x="174" y="22"/>
                  </a:lnTo>
                  <a:lnTo>
                    <a:pt x="173" y="28"/>
                  </a:lnTo>
                  <a:lnTo>
                    <a:pt x="174" y="34"/>
                  </a:lnTo>
                  <a:lnTo>
                    <a:pt x="176" y="38"/>
                  </a:lnTo>
                  <a:lnTo>
                    <a:pt x="181" y="43"/>
                  </a:lnTo>
                  <a:lnTo>
                    <a:pt x="189" y="49"/>
                  </a:lnTo>
                  <a:lnTo>
                    <a:pt x="196" y="54"/>
                  </a:lnTo>
                  <a:lnTo>
                    <a:pt x="201" y="59"/>
                  </a:lnTo>
                  <a:lnTo>
                    <a:pt x="204" y="64"/>
                  </a:lnTo>
                  <a:lnTo>
                    <a:pt x="207" y="68"/>
                  </a:lnTo>
                  <a:lnTo>
                    <a:pt x="208" y="74"/>
                  </a:lnTo>
                  <a:lnTo>
                    <a:pt x="209" y="80"/>
                  </a:lnTo>
                  <a:lnTo>
                    <a:pt x="208" y="89"/>
                  </a:lnTo>
                  <a:lnTo>
                    <a:pt x="204" y="97"/>
                  </a:lnTo>
                  <a:lnTo>
                    <a:pt x="198" y="104"/>
                  </a:lnTo>
                  <a:lnTo>
                    <a:pt x="191" y="109"/>
                  </a:lnTo>
                  <a:lnTo>
                    <a:pt x="181" y="112"/>
                  </a:lnTo>
                  <a:lnTo>
                    <a:pt x="171" y="113"/>
                  </a:lnTo>
                  <a:lnTo>
                    <a:pt x="155" y="112"/>
                  </a:lnTo>
                  <a:lnTo>
                    <a:pt x="139" y="109"/>
                  </a:lnTo>
                  <a:lnTo>
                    <a:pt x="144" y="86"/>
                  </a:lnTo>
                  <a:lnTo>
                    <a:pt x="152" y="86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63" name="Freeform 40"/>
            <p:cNvSpPr>
              <a:spLocks noEditPoints="1"/>
            </p:cNvSpPr>
            <p:nvPr/>
          </p:nvSpPr>
          <p:spPr bwMode="auto">
            <a:xfrm>
              <a:off x="3017838" y="5564188"/>
              <a:ext cx="979488" cy="166688"/>
            </a:xfrm>
            <a:custGeom>
              <a:avLst/>
              <a:gdLst>
                <a:gd name="T0" fmla="*/ 2147483647 w 643"/>
                <a:gd name="T1" fmla="*/ 2147483647 h 109"/>
                <a:gd name="T2" fmla="*/ 2147483647 w 643"/>
                <a:gd name="T3" fmla="*/ 2147483647 h 109"/>
                <a:gd name="T4" fmla="*/ 2147483647 w 643"/>
                <a:gd name="T5" fmla="*/ 2147483647 h 109"/>
                <a:gd name="T6" fmla="*/ 2147483647 w 643"/>
                <a:gd name="T7" fmla="*/ 2147483647 h 109"/>
                <a:gd name="T8" fmla="*/ 2147483647 w 643"/>
                <a:gd name="T9" fmla="*/ 2147483647 h 109"/>
                <a:gd name="T10" fmla="*/ 2147483647 w 643"/>
                <a:gd name="T11" fmla="*/ 2147483647 h 109"/>
                <a:gd name="T12" fmla="*/ 2147483647 w 643"/>
                <a:gd name="T13" fmla="*/ 2147483647 h 109"/>
                <a:gd name="T14" fmla="*/ 2147483647 w 643"/>
                <a:gd name="T15" fmla="*/ 2147483647 h 109"/>
                <a:gd name="T16" fmla="*/ 2147483647 w 643"/>
                <a:gd name="T17" fmla="*/ 2147483647 h 109"/>
                <a:gd name="T18" fmla="*/ 2147483647 w 643"/>
                <a:gd name="T19" fmla="*/ 2147483647 h 109"/>
                <a:gd name="T20" fmla="*/ 2147483647 w 643"/>
                <a:gd name="T21" fmla="*/ 2147483647 h 109"/>
                <a:gd name="T22" fmla="*/ 2147483647 w 643"/>
                <a:gd name="T23" fmla="*/ 2147483647 h 109"/>
                <a:gd name="T24" fmla="*/ 2147483647 w 643"/>
                <a:gd name="T25" fmla="*/ 2147483647 h 109"/>
                <a:gd name="T26" fmla="*/ 2147483647 w 643"/>
                <a:gd name="T27" fmla="*/ 2147483647 h 109"/>
                <a:gd name="T28" fmla="*/ 2147483647 w 643"/>
                <a:gd name="T29" fmla="*/ 2147483647 h 109"/>
                <a:gd name="T30" fmla="*/ 2147483647 w 643"/>
                <a:gd name="T31" fmla="*/ 2147483647 h 109"/>
                <a:gd name="T32" fmla="*/ 2147483647 w 643"/>
                <a:gd name="T33" fmla="*/ 2147483647 h 109"/>
                <a:gd name="T34" fmla="*/ 2147483647 w 643"/>
                <a:gd name="T35" fmla="*/ 2147483647 h 109"/>
                <a:gd name="T36" fmla="*/ 2147483647 w 643"/>
                <a:gd name="T37" fmla="*/ 2147483647 h 109"/>
                <a:gd name="T38" fmla="*/ 2147483647 w 643"/>
                <a:gd name="T39" fmla="*/ 2147483647 h 109"/>
                <a:gd name="T40" fmla="*/ 2147483647 w 643"/>
                <a:gd name="T41" fmla="*/ 2147483647 h 109"/>
                <a:gd name="T42" fmla="*/ 2147483647 w 643"/>
                <a:gd name="T43" fmla="*/ 2147483647 h 109"/>
                <a:gd name="T44" fmla="*/ 2147483647 w 643"/>
                <a:gd name="T45" fmla="*/ 2147483647 h 109"/>
                <a:gd name="T46" fmla="*/ 2147483647 w 643"/>
                <a:gd name="T47" fmla="*/ 2147483647 h 109"/>
                <a:gd name="T48" fmla="*/ 2147483647 w 643"/>
                <a:gd name="T49" fmla="*/ 2147483647 h 109"/>
                <a:gd name="T50" fmla="*/ 2147483647 w 643"/>
                <a:gd name="T51" fmla="*/ 2147483647 h 109"/>
                <a:gd name="T52" fmla="*/ 2147483647 w 643"/>
                <a:gd name="T53" fmla="*/ 2147483647 h 109"/>
                <a:gd name="T54" fmla="*/ 2147483647 w 643"/>
                <a:gd name="T55" fmla="*/ 2147483647 h 109"/>
                <a:gd name="T56" fmla="*/ 2147483647 w 643"/>
                <a:gd name="T57" fmla="*/ 2147483647 h 109"/>
                <a:gd name="T58" fmla="*/ 2147483647 w 643"/>
                <a:gd name="T59" fmla="*/ 2147483647 h 109"/>
                <a:gd name="T60" fmla="*/ 2147483647 w 643"/>
                <a:gd name="T61" fmla="*/ 2147483647 h 109"/>
                <a:gd name="T62" fmla="*/ 2147483647 w 643"/>
                <a:gd name="T63" fmla="*/ 2147483647 h 109"/>
                <a:gd name="T64" fmla="*/ 2147483647 w 643"/>
                <a:gd name="T65" fmla="*/ 2147483647 h 109"/>
                <a:gd name="T66" fmla="*/ 2147483647 w 643"/>
                <a:gd name="T67" fmla="*/ 2147483647 h 109"/>
                <a:gd name="T68" fmla="*/ 2147483647 w 643"/>
                <a:gd name="T69" fmla="*/ 2147483647 h 109"/>
                <a:gd name="T70" fmla="*/ 2147483647 w 643"/>
                <a:gd name="T71" fmla="*/ 2147483647 h 109"/>
                <a:gd name="T72" fmla="*/ 2147483647 w 643"/>
                <a:gd name="T73" fmla="*/ 2147483647 h 109"/>
                <a:gd name="T74" fmla="*/ 2147483647 w 643"/>
                <a:gd name="T75" fmla="*/ 2147483647 h 109"/>
                <a:gd name="T76" fmla="*/ 2147483647 w 643"/>
                <a:gd name="T77" fmla="*/ 2147483647 h 109"/>
                <a:gd name="T78" fmla="*/ 2147483647 w 643"/>
                <a:gd name="T79" fmla="*/ 2147483647 h 109"/>
                <a:gd name="T80" fmla="*/ 2147483647 w 643"/>
                <a:gd name="T81" fmla="*/ 2147483647 h 109"/>
                <a:gd name="T82" fmla="*/ 2147483647 w 643"/>
                <a:gd name="T83" fmla="*/ 2147483647 h 109"/>
                <a:gd name="T84" fmla="*/ 2147483647 w 643"/>
                <a:gd name="T85" fmla="*/ 2147483647 h 109"/>
                <a:gd name="T86" fmla="*/ 2147483647 w 643"/>
                <a:gd name="T87" fmla="*/ 2147483647 h 109"/>
                <a:gd name="T88" fmla="*/ 2147483647 w 643"/>
                <a:gd name="T89" fmla="*/ 2147483647 h 109"/>
                <a:gd name="T90" fmla="*/ 2147483647 w 643"/>
                <a:gd name="T91" fmla="*/ 2147483647 h 109"/>
                <a:gd name="T92" fmla="*/ 2147483647 w 643"/>
                <a:gd name="T93" fmla="*/ 2147483647 h 109"/>
                <a:gd name="T94" fmla="*/ 2147483647 w 643"/>
                <a:gd name="T95" fmla="*/ 2147483647 h 109"/>
                <a:gd name="T96" fmla="*/ 2147483647 w 643"/>
                <a:gd name="T97" fmla="*/ 2147483647 h 109"/>
                <a:gd name="T98" fmla="*/ 2147483647 w 643"/>
                <a:gd name="T99" fmla="*/ 2147483647 h 109"/>
                <a:gd name="T100" fmla="*/ 2147483647 w 643"/>
                <a:gd name="T101" fmla="*/ 2147483647 h 109"/>
                <a:gd name="T102" fmla="*/ 2147483647 w 643"/>
                <a:gd name="T103" fmla="*/ 2147483647 h 109"/>
                <a:gd name="T104" fmla="*/ 2147483647 w 643"/>
                <a:gd name="T105" fmla="*/ 2147483647 h 109"/>
                <a:gd name="T106" fmla="*/ 2147483647 w 643"/>
                <a:gd name="T107" fmla="*/ 2147483647 h 109"/>
                <a:gd name="T108" fmla="*/ 2147483647 w 643"/>
                <a:gd name="T109" fmla="*/ 2147483647 h 109"/>
                <a:gd name="T110" fmla="*/ 2147483647 w 643"/>
                <a:gd name="T111" fmla="*/ 2147483647 h 109"/>
                <a:gd name="T112" fmla="*/ 2147483647 w 643"/>
                <a:gd name="T113" fmla="*/ 2147483647 h 109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643"/>
                <a:gd name="T172" fmla="*/ 0 h 109"/>
                <a:gd name="T173" fmla="*/ 643 w 643"/>
                <a:gd name="T174" fmla="*/ 109 h 109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643" h="109">
                  <a:moveTo>
                    <a:pt x="17" y="46"/>
                  </a:moveTo>
                  <a:lnTo>
                    <a:pt x="18" y="40"/>
                  </a:lnTo>
                  <a:lnTo>
                    <a:pt x="18" y="36"/>
                  </a:lnTo>
                  <a:lnTo>
                    <a:pt x="17" y="33"/>
                  </a:lnTo>
                  <a:lnTo>
                    <a:pt x="15" y="32"/>
                  </a:lnTo>
                  <a:lnTo>
                    <a:pt x="13" y="33"/>
                  </a:lnTo>
                  <a:lnTo>
                    <a:pt x="10" y="34"/>
                  </a:lnTo>
                  <a:lnTo>
                    <a:pt x="8" y="36"/>
                  </a:lnTo>
                  <a:lnTo>
                    <a:pt x="5" y="39"/>
                  </a:lnTo>
                  <a:lnTo>
                    <a:pt x="0" y="35"/>
                  </a:lnTo>
                  <a:lnTo>
                    <a:pt x="6" y="30"/>
                  </a:lnTo>
                  <a:lnTo>
                    <a:pt x="11" y="27"/>
                  </a:lnTo>
                  <a:lnTo>
                    <a:pt x="15" y="25"/>
                  </a:lnTo>
                  <a:lnTo>
                    <a:pt x="20" y="24"/>
                  </a:lnTo>
                  <a:lnTo>
                    <a:pt x="23" y="25"/>
                  </a:lnTo>
                  <a:lnTo>
                    <a:pt x="26" y="27"/>
                  </a:lnTo>
                  <a:lnTo>
                    <a:pt x="28" y="30"/>
                  </a:lnTo>
                  <a:lnTo>
                    <a:pt x="29" y="34"/>
                  </a:lnTo>
                  <a:lnTo>
                    <a:pt x="28" y="39"/>
                  </a:lnTo>
                  <a:lnTo>
                    <a:pt x="29" y="39"/>
                  </a:lnTo>
                  <a:lnTo>
                    <a:pt x="35" y="33"/>
                  </a:lnTo>
                  <a:lnTo>
                    <a:pt x="40" y="28"/>
                  </a:lnTo>
                  <a:lnTo>
                    <a:pt x="46" y="25"/>
                  </a:lnTo>
                  <a:lnTo>
                    <a:pt x="52" y="24"/>
                  </a:lnTo>
                  <a:lnTo>
                    <a:pt x="56" y="24"/>
                  </a:lnTo>
                  <a:lnTo>
                    <a:pt x="60" y="25"/>
                  </a:lnTo>
                  <a:lnTo>
                    <a:pt x="57" y="40"/>
                  </a:lnTo>
                  <a:lnTo>
                    <a:pt x="50" y="40"/>
                  </a:lnTo>
                  <a:lnTo>
                    <a:pt x="50" y="37"/>
                  </a:lnTo>
                  <a:lnTo>
                    <a:pt x="49" y="35"/>
                  </a:lnTo>
                  <a:lnTo>
                    <a:pt x="45" y="33"/>
                  </a:lnTo>
                  <a:lnTo>
                    <a:pt x="42" y="34"/>
                  </a:lnTo>
                  <a:lnTo>
                    <a:pt x="38" y="36"/>
                  </a:lnTo>
                  <a:lnTo>
                    <a:pt x="34" y="40"/>
                  </a:lnTo>
                  <a:lnTo>
                    <a:pt x="31" y="45"/>
                  </a:lnTo>
                  <a:lnTo>
                    <a:pt x="28" y="51"/>
                  </a:lnTo>
                  <a:lnTo>
                    <a:pt x="26" y="56"/>
                  </a:lnTo>
                  <a:lnTo>
                    <a:pt x="20" y="84"/>
                  </a:lnTo>
                  <a:lnTo>
                    <a:pt x="8" y="84"/>
                  </a:lnTo>
                  <a:lnTo>
                    <a:pt x="17" y="46"/>
                  </a:lnTo>
                  <a:close/>
                  <a:moveTo>
                    <a:pt x="117" y="71"/>
                  </a:moveTo>
                  <a:lnTo>
                    <a:pt x="110" y="77"/>
                  </a:lnTo>
                  <a:lnTo>
                    <a:pt x="103" y="82"/>
                  </a:lnTo>
                  <a:lnTo>
                    <a:pt x="96" y="84"/>
                  </a:lnTo>
                  <a:lnTo>
                    <a:pt x="89" y="85"/>
                  </a:lnTo>
                  <a:lnTo>
                    <a:pt x="81" y="84"/>
                  </a:lnTo>
                  <a:lnTo>
                    <a:pt x="75" y="80"/>
                  </a:lnTo>
                  <a:lnTo>
                    <a:pt x="71" y="73"/>
                  </a:lnTo>
                  <a:lnTo>
                    <a:pt x="70" y="65"/>
                  </a:lnTo>
                  <a:lnTo>
                    <a:pt x="70" y="58"/>
                  </a:lnTo>
                  <a:lnTo>
                    <a:pt x="72" y="51"/>
                  </a:lnTo>
                  <a:lnTo>
                    <a:pt x="75" y="44"/>
                  </a:lnTo>
                  <a:lnTo>
                    <a:pt x="79" y="37"/>
                  </a:lnTo>
                  <a:lnTo>
                    <a:pt x="85" y="32"/>
                  </a:lnTo>
                  <a:lnTo>
                    <a:pt x="91" y="28"/>
                  </a:lnTo>
                  <a:lnTo>
                    <a:pt x="99" y="25"/>
                  </a:lnTo>
                  <a:lnTo>
                    <a:pt x="107" y="24"/>
                  </a:lnTo>
                  <a:lnTo>
                    <a:pt x="113" y="25"/>
                  </a:lnTo>
                  <a:lnTo>
                    <a:pt x="118" y="27"/>
                  </a:lnTo>
                  <a:lnTo>
                    <a:pt x="121" y="31"/>
                  </a:lnTo>
                  <a:lnTo>
                    <a:pt x="122" y="37"/>
                  </a:lnTo>
                  <a:lnTo>
                    <a:pt x="121" y="42"/>
                  </a:lnTo>
                  <a:lnTo>
                    <a:pt x="120" y="46"/>
                  </a:lnTo>
                  <a:lnTo>
                    <a:pt x="116" y="50"/>
                  </a:lnTo>
                  <a:lnTo>
                    <a:pt x="112" y="53"/>
                  </a:lnTo>
                  <a:lnTo>
                    <a:pt x="106" y="55"/>
                  </a:lnTo>
                  <a:lnTo>
                    <a:pt x="99" y="57"/>
                  </a:lnTo>
                  <a:lnTo>
                    <a:pt x="91" y="58"/>
                  </a:lnTo>
                  <a:lnTo>
                    <a:pt x="82" y="58"/>
                  </a:lnTo>
                  <a:lnTo>
                    <a:pt x="81" y="61"/>
                  </a:lnTo>
                  <a:lnTo>
                    <a:pt x="81" y="65"/>
                  </a:lnTo>
                  <a:lnTo>
                    <a:pt x="82" y="71"/>
                  </a:lnTo>
                  <a:lnTo>
                    <a:pt x="84" y="74"/>
                  </a:lnTo>
                  <a:lnTo>
                    <a:pt x="87" y="76"/>
                  </a:lnTo>
                  <a:lnTo>
                    <a:pt x="92" y="77"/>
                  </a:lnTo>
                  <a:lnTo>
                    <a:pt x="97" y="76"/>
                  </a:lnTo>
                  <a:lnTo>
                    <a:pt x="102" y="75"/>
                  </a:lnTo>
                  <a:lnTo>
                    <a:pt x="107" y="71"/>
                  </a:lnTo>
                  <a:lnTo>
                    <a:pt x="113" y="66"/>
                  </a:lnTo>
                  <a:lnTo>
                    <a:pt x="117" y="71"/>
                  </a:lnTo>
                  <a:close/>
                  <a:moveTo>
                    <a:pt x="83" y="52"/>
                  </a:moveTo>
                  <a:lnTo>
                    <a:pt x="90" y="52"/>
                  </a:lnTo>
                  <a:lnTo>
                    <a:pt x="96" y="51"/>
                  </a:lnTo>
                  <a:lnTo>
                    <a:pt x="101" y="50"/>
                  </a:lnTo>
                  <a:lnTo>
                    <a:pt x="105" y="48"/>
                  </a:lnTo>
                  <a:lnTo>
                    <a:pt x="110" y="43"/>
                  </a:lnTo>
                  <a:lnTo>
                    <a:pt x="111" y="38"/>
                  </a:lnTo>
                  <a:lnTo>
                    <a:pt x="111" y="35"/>
                  </a:lnTo>
                  <a:lnTo>
                    <a:pt x="109" y="32"/>
                  </a:lnTo>
                  <a:lnTo>
                    <a:pt x="104" y="30"/>
                  </a:lnTo>
                  <a:lnTo>
                    <a:pt x="98" y="32"/>
                  </a:lnTo>
                  <a:lnTo>
                    <a:pt x="92" y="36"/>
                  </a:lnTo>
                  <a:lnTo>
                    <a:pt x="87" y="43"/>
                  </a:lnTo>
                  <a:lnTo>
                    <a:pt x="83" y="52"/>
                  </a:lnTo>
                  <a:close/>
                  <a:moveTo>
                    <a:pt x="180" y="70"/>
                  </a:moveTo>
                  <a:lnTo>
                    <a:pt x="174" y="77"/>
                  </a:lnTo>
                  <a:lnTo>
                    <a:pt x="168" y="82"/>
                  </a:lnTo>
                  <a:lnTo>
                    <a:pt x="163" y="84"/>
                  </a:lnTo>
                  <a:lnTo>
                    <a:pt x="157" y="85"/>
                  </a:lnTo>
                  <a:lnTo>
                    <a:pt x="151" y="84"/>
                  </a:lnTo>
                  <a:lnTo>
                    <a:pt x="146" y="80"/>
                  </a:lnTo>
                  <a:lnTo>
                    <a:pt x="143" y="74"/>
                  </a:lnTo>
                  <a:lnTo>
                    <a:pt x="142" y="65"/>
                  </a:lnTo>
                  <a:lnTo>
                    <a:pt x="143" y="55"/>
                  </a:lnTo>
                  <a:lnTo>
                    <a:pt x="147" y="45"/>
                  </a:lnTo>
                  <a:lnTo>
                    <a:pt x="152" y="36"/>
                  </a:lnTo>
                  <a:lnTo>
                    <a:pt x="159" y="30"/>
                  </a:lnTo>
                  <a:lnTo>
                    <a:pt x="167" y="26"/>
                  </a:lnTo>
                  <a:lnTo>
                    <a:pt x="175" y="24"/>
                  </a:lnTo>
                  <a:lnTo>
                    <a:pt x="184" y="25"/>
                  </a:lnTo>
                  <a:lnTo>
                    <a:pt x="190" y="28"/>
                  </a:lnTo>
                  <a:lnTo>
                    <a:pt x="196" y="24"/>
                  </a:lnTo>
                  <a:lnTo>
                    <a:pt x="200" y="25"/>
                  </a:lnTo>
                  <a:lnTo>
                    <a:pt x="197" y="40"/>
                  </a:lnTo>
                  <a:lnTo>
                    <a:pt x="194" y="55"/>
                  </a:lnTo>
                  <a:lnTo>
                    <a:pt x="190" y="72"/>
                  </a:lnTo>
                  <a:lnTo>
                    <a:pt x="187" y="86"/>
                  </a:lnTo>
                  <a:lnTo>
                    <a:pt x="183" y="96"/>
                  </a:lnTo>
                  <a:lnTo>
                    <a:pt x="177" y="103"/>
                  </a:lnTo>
                  <a:lnTo>
                    <a:pt x="168" y="107"/>
                  </a:lnTo>
                  <a:lnTo>
                    <a:pt x="162" y="109"/>
                  </a:lnTo>
                  <a:lnTo>
                    <a:pt x="154" y="109"/>
                  </a:lnTo>
                  <a:lnTo>
                    <a:pt x="144" y="108"/>
                  </a:lnTo>
                  <a:lnTo>
                    <a:pt x="136" y="106"/>
                  </a:lnTo>
                  <a:lnTo>
                    <a:pt x="131" y="102"/>
                  </a:lnTo>
                  <a:lnTo>
                    <a:pt x="130" y="96"/>
                  </a:lnTo>
                  <a:lnTo>
                    <a:pt x="130" y="93"/>
                  </a:lnTo>
                  <a:lnTo>
                    <a:pt x="132" y="90"/>
                  </a:lnTo>
                  <a:lnTo>
                    <a:pt x="134" y="88"/>
                  </a:lnTo>
                  <a:lnTo>
                    <a:pt x="138" y="85"/>
                  </a:lnTo>
                  <a:lnTo>
                    <a:pt x="144" y="89"/>
                  </a:lnTo>
                  <a:lnTo>
                    <a:pt x="141" y="93"/>
                  </a:lnTo>
                  <a:lnTo>
                    <a:pt x="140" y="96"/>
                  </a:lnTo>
                  <a:lnTo>
                    <a:pt x="141" y="99"/>
                  </a:lnTo>
                  <a:lnTo>
                    <a:pt x="144" y="101"/>
                  </a:lnTo>
                  <a:lnTo>
                    <a:pt x="148" y="103"/>
                  </a:lnTo>
                  <a:lnTo>
                    <a:pt x="154" y="103"/>
                  </a:lnTo>
                  <a:lnTo>
                    <a:pt x="161" y="103"/>
                  </a:lnTo>
                  <a:lnTo>
                    <a:pt x="166" y="101"/>
                  </a:lnTo>
                  <a:lnTo>
                    <a:pt x="171" y="97"/>
                  </a:lnTo>
                  <a:lnTo>
                    <a:pt x="174" y="91"/>
                  </a:lnTo>
                  <a:lnTo>
                    <a:pt x="176" y="87"/>
                  </a:lnTo>
                  <a:lnTo>
                    <a:pt x="178" y="83"/>
                  </a:lnTo>
                  <a:lnTo>
                    <a:pt x="179" y="77"/>
                  </a:lnTo>
                  <a:lnTo>
                    <a:pt x="181" y="70"/>
                  </a:lnTo>
                  <a:lnTo>
                    <a:pt x="180" y="70"/>
                  </a:lnTo>
                  <a:close/>
                  <a:moveTo>
                    <a:pt x="184" y="51"/>
                  </a:moveTo>
                  <a:lnTo>
                    <a:pt x="185" y="44"/>
                  </a:lnTo>
                  <a:lnTo>
                    <a:pt x="185" y="39"/>
                  </a:lnTo>
                  <a:lnTo>
                    <a:pt x="185" y="35"/>
                  </a:lnTo>
                  <a:lnTo>
                    <a:pt x="183" y="32"/>
                  </a:lnTo>
                  <a:lnTo>
                    <a:pt x="180" y="31"/>
                  </a:lnTo>
                  <a:lnTo>
                    <a:pt x="176" y="30"/>
                  </a:lnTo>
                  <a:lnTo>
                    <a:pt x="170" y="32"/>
                  </a:lnTo>
                  <a:lnTo>
                    <a:pt x="164" y="36"/>
                  </a:lnTo>
                  <a:lnTo>
                    <a:pt x="160" y="42"/>
                  </a:lnTo>
                  <a:lnTo>
                    <a:pt x="157" y="49"/>
                  </a:lnTo>
                  <a:lnTo>
                    <a:pt x="155" y="57"/>
                  </a:lnTo>
                  <a:lnTo>
                    <a:pt x="154" y="65"/>
                  </a:lnTo>
                  <a:lnTo>
                    <a:pt x="155" y="70"/>
                  </a:lnTo>
                  <a:lnTo>
                    <a:pt x="156" y="74"/>
                  </a:lnTo>
                  <a:lnTo>
                    <a:pt x="158" y="76"/>
                  </a:lnTo>
                  <a:lnTo>
                    <a:pt x="162" y="77"/>
                  </a:lnTo>
                  <a:lnTo>
                    <a:pt x="165" y="77"/>
                  </a:lnTo>
                  <a:lnTo>
                    <a:pt x="168" y="75"/>
                  </a:lnTo>
                  <a:lnTo>
                    <a:pt x="171" y="73"/>
                  </a:lnTo>
                  <a:lnTo>
                    <a:pt x="175" y="69"/>
                  </a:lnTo>
                  <a:lnTo>
                    <a:pt x="178" y="65"/>
                  </a:lnTo>
                  <a:lnTo>
                    <a:pt x="181" y="60"/>
                  </a:lnTo>
                  <a:lnTo>
                    <a:pt x="182" y="56"/>
                  </a:lnTo>
                  <a:lnTo>
                    <a:pt x="184" y="51"/>
                  </a:lnTo>
                  <a:close/>
                  <a:moveTo>
                    <a:pt x="227" y="46"/>
                  </a:moveTo>
                  <a:lnTo>
                    <a:pt x="228" y="40"/>
                  </a:lnTo>
                  <a:lnTo>
                    <a:pt x="228" y="36"/>
                  </a:lnTo>
                  <a:lnTo>
                    <a:pt x="227" y="33"/>
                  </a:lnTo>
                  <a:lnTo>
                    <a:pt x="225" y="32"/>
                  </a:lnTo>
                  <a:lnTo>
                    <a:pt x="223" y="33"/>
                  </a:lnTo>
                  <a:lnTo>
                    <a:pt x="220" y="34"/>
                  </a:lnTo>
                  <a:lnTo>
                    <a:pt x="218" y="36"/>
                  </a:lnTo>
                  <a:lnTo>
                    <a:pt x="215" y="39"/>
                  </a:lnTo>
                  <a:lnTo>
                    <a:pt x="210" y="35"/>
                  </a:lnTo>
                  <a:lnTo>
                    <a:pt x="216" y="30"/>
                  </a:lnTo>
                  <a:lnTo>
                    <a:pt x="221" y="27"/>
                  </a:lnTo>
                  <a:lnTo>
                    <a:pt x="225" y="25"/>
                  </a:lnTo>
                  <a:lnTo>
                    <a:pt x="230" y="24"/>
                  </a:lnTo>
                  <a:lnTo>
                    <a:pt x="233" y="25"/>
                  </a:lnTo>
                  <a:lnTo>
                    <a:pt x="236" y="27"/>
                  </a:lnTo>
                  <a:lnTo>
                    <a:pt x="238" y="30"/>
                  </a:lnTo>
                  <a:lnTo>
                    <a:pt x="239" y="34"/>
                  </a:lnTo>
                  <a:lnTo>
                    <a:pt x="238" y="39"/>
                  </a:lnTo>
                  <a:lnTo>
                    <a:pt x="239" y="39"/>
                  </a:lnTo>
                  <a:lnTo>
                    <a:pt x="245" y="33"/>
                  </a:lnTo>
                  <a:lnTo>
                    <a:pt x="250" y="28"/>
                  </a:lnTo>
                  <a:lnTo>
                    <a:pt x="256" y="25"/>
                  </a:lnTo>
                  <a:lnTo>
                    <a:pt x="262" y="24"/>
                  </a:lnTo>
                  <a:lnTo>
                    <a:pt x="266" y="24"/>
                  </a:lnTo>
                  <a:lnTo>
                    <a:pt x="270" y="25"/>
                  </a:lnTo>
                  <a:lnTo>
                    <a:pt x="267" y="40"/>
                  </a:lnTo>
                  <a:lnTo>
                    <a:pt x="260" y="40"/>
                  </a:lnTo>
                  <a:lnTo>
                    <a:pt x="260" y="37"/>
                  </a:lnTo>
                  <a:lnTo>
                    <a:pt x="259" y="35"/>
                  </a:lnTo>
                  <a:lnTo>
                    <a:pt x="255" y="33"/>
                  </a:lnTo>
                  <a:lnTo>
                    <a:pt x="252" y="34"/>
                  </a:lnTo>
                  <a:lnTo>
                    <a:pt x="248" y="36"/>
                  </a:lnTo>
                  <a:lnTo>
                    <a:pt x="244" y="40"/>
                  </a:lnTo>
                  <a:lnTo>
                    <a:pt x="241" y="45"/>
                  </a:lnTo>
                  <a:lnTo>
                    <a:pt x="238" y="51"/>
                  </a:lnTo>
                  <a:lnTo>
                    <a:pt x="236" y="56"/>
                  </a:lnTo>
                  <a:lnTo>
                    <a:pt x="230" y="84"/>
                  </a:lnTo>
                  <a:lnTo>
                    <a:pt x="218" y="84"/>
                  </a:lnTo>
                  <a:lnTo>
                    <a:pt x="227" y="46"/>
                  </a:lnTo>
                  <a:close/>
                  <a:moveTo>
                    <a:pt x="327" y="71"/>
                  </a:moveTo>
                  <a:lnTo>
                    <a:pt x="320" y="77"/>
                  </a:lnTo>
                  <a:lnTo>
                    <a:pt x="313" y="82"/>
                  </a:lnTo>
                  <a:lnTo>
                    <a:pt x="306" y="84"/>
                  </a:lnTo>
                  <a:lnTo>
                    <a:pt x="299" y="85"/>
                  </a:lnTo>
                  <a:lnTo>
                    <a:pt x="291" y="84"/>
                  </a:lnTo>
                  <a:lnTo>
                    <a:pt x="285" y="80"/>
                  </a:lnTo>
                  <a:lnTo>
                    <a:pt x="281" y="73"/>
                  </a:lnTo>
                  <a:lnTo>
                    <a:pt x="280" y="65"/>
                  </a:lnTo>
                  <a:lnTo>
                    <a:pt x="280" y="58"/>
                  </a:lnTo>
                  <a:lnTo>
                    <a:pt x="282" y="51"/>
                  </a:lnTo>
                  <a:lnTo>
                    <a:pt x="285" y="44"/>
                  </a:lnTo>
                  <a:lnTo>
                    <a:pt x="289" y="37"/>
                  </a:lnTo>
                  <a:lnTo>
                    <a:pt x="295" y="32"/>
                  </a:lnTo>
                  <a:lnTo>
                    <a:pt x="301" y="28"/>
                  </a:lnTo>
                  <a:lnTo>
                    <a:pt x="309" y="25"/>
                  </a:lnTo>
                  <a:lnTo>
                    <a:pt x="317" y="24"/>
                  </a:lnTo>
                  <a:lnTo>
                    <a:pt x="323" y="25"/>
                  </a:lnTo>
                  <a:lnTo>
                    <a:pt x="328" y="27"/>
                  </a:lnTo>
                  <a:lnTo>
                    <a:pt x="331" y="31"/>
                  </a:lnTo>
                  <a:lnTo>
                    <a:pt x="332" y="37"/>
                  </a:lnTo>
                  <a:lnTo>
                    <a:pt x="331" y="42"/>
                  </a:lnTo>
                  <a:lnTo>
                    <a:pt x="330" y="46"/>
                  </a:lnTo>
                  <a:lnTo>
                    <a:pt x="326" y="50"/>
                  </a:lnTo>
                  <a:lnTo>
                    <a:pt x="322" y="53"/>
                  </a:lnTo>
                  <a:lnTo>
                    <a:pt x="316" y="55"/>
                  </a:lnTo>
                  <a:lnTo>
                    <a:pt x="309" y="57"/>
                  </a:lnTo>
                  <a:lnTo>
                    <a:pt x="301" y="58"/>
                  </a:lnTo>
                  <a:lnTo>
                    <a:pt x="292" y="58"/>
                  </a:lnTo>
                  <a:lnTo>
                    <a:pt x="291" y="61"/>
                  </a:lnTo>
                  <a:lnTo>
                    <a:pt x="291" y="65"/>
                  </a:lnTo>
                  <a:lnTo>
                    <a:pt x="292" y="71"/>
                  </a:lnTo>
                  <a:lnTo>
                    <a:pt x="294" y="74"/>
                  </a:lnTo>
                  <a:lnTo>
                    <a:pt x="297" y="76"/>
                  </a:lnTo>
                  <a:lnTo>
                    <a:pt x="302" y="77"/>
                  </a:lnTo>
                  <a:lnTo>
                    <a:pt x="307" y="76"/>
                  </a:lnTo>
                  <a:lnTo>
                    <a:pt x="312" y="75"/>
                  </a:lnTo>
                  <a:lnTo>
                    <a:pt x="317" y="71"/>
                  </a:lnTo>
                  <a:lnTo>
                    <a:pt x="323" y="66"/>
                  </a:lnTo>
                  <a:lnTo>
                    <a:pt x="327" y="71"/>
                  </a:lnTo>
                  <a:close/>
                  <a:moveTo>
                    <a:pt x="293" y="52"/>
                  </a:moveTo>
                  <a:lnTo>
                    <a:pt x="300" y="52"/>
                  </a:lnTo>
                  <a:lnTo>
                    <a:pt x="306" y="51"/>
                  </a:lnTo>
                  <a:lnTo>
                    <a:pt x="311" y="50"/>
                  </a:lnTo>
                  <a:lnTo>
                    <a:pt x="315" y="48"/>
                  </a:lnTo>
                  <a:lnTo>
                    <a:pt x="320" y="43"/>
                  </a:lnTo>
                  <a:lnTo>
                    <a:pt x="321" y="38"/>
                  </a:lnTo>
                  <a:lnTo>
                    <a:pt x="321" y="35"/>
                  </a:lnTo>
                  <a:lnTo>
                    <a:pt x="319" y="32"/>
                  </a:lnTo>
                  <a:lnTo>
                    <a:pt x="314" y="30"/>
                  </a:lnTo>
                  <a:lnTo>
                    <a:pt x="308" y="32"/>
                  </a:lnTo>
                  <a:lnTo>
                    <a:pt x="302" y="36"/>
                  </a:lnTo>
                  <a:lnTo>
                    <a:pt x="297" y="43"/>
                  </a:lnTo>
                  <a:lnTo>
                    <a:pt x="293" y="52"/>
                  </a:lnTo>
                  <a:close/>
                  <a:moveTo>
                    <a:pt x="385" y="40"/>
                  </a:moveTo>
                  <a:lnTo>
                    <a:pt x="384" y="36"/>
                  </a:lnTo>
                  <a:lnTo>
                    <a:pt x="381" y="33"/>
                  </a:lnTo>
                  <a:lnTo>
                    <a:pt x="378" y="31"/>
                  </a:lnTo>
                  <a:lnTo>
                    <a:pt x="373" y="30"/>
                  </a:lnTo>
                  <a:lnTo>
                    <a:pt x="368" y="31"/>
                  </a:lnTo>
                  <a:lnTo>
                    <a:pt x="364" y="33"/>
                  </a:lnTo>
                  <a:lnTo>
                    <a:pt x="362" y="35"/>
                  </a:lnTo>
                  <a:lnTo>
                    <a:pt x="361" y="39"/>
                  </a:lnTo>
                  <a:lnTo>
                    <a:pt x="362" y="42"/>
                  </a:lnTo>
                  <a:lnTo>
                    <a:pt x="363" y="44"/>
                  </a:lnTo>
                  <a:lnTo>
                    <a:pt x="367" y="47"/>
                  </a:lnTo>
                  <a:lnTo>
                    <a:pt x="373" y="50"/>
                  </a:lnTo>
                  <a:lnTo>
                    <a:pt x="379" y="54"/>
                  </a:lnTo>
                  <a:lnTo>
                    <a:pt x="383" y="58"/>
                  </a:lnTo>
                  <a:lnTo>
                    <a:pt x="385" y="62"/>
                  </a:lnTo>
                  <a:lnTo>
                    <a:pt x="386" y="67"/>
                  </a:lnTo>
                  <a:lnTo>
                    <a:pt x="384" y="75"/>
                  </a:lnTo>
                  <a:lnTo>
                    <a:pt x="379" y="80"/>
                  </a:lnTo>
                  <a:lnTo>
                    <a:pt x="372" y="84"/>
                  </a:lnTo>
                  <a:lnTo>
                    <a:pt x="363" y="85"/>
                  </a:lnTo>
                  <a:lnTo>
                    <a:pt x="352" y="84"/>
                  </a:lnTo>
                  <a:lnTo>
                    <a:pt x="341" y="82"/>
                  </a:lnTo>
                  <a:lnTo>
                    <a:pt x="344" y="68"/>
                  </a:lnTo>
                  <a:lnTo>
                    <a:pt x="349" y="68"/>
                  </a:lnTo>
                  <a:lnTo>
                    <a:pt x="350" y="73"/>
                  </a:lnTo>
                  <a:lnTo>
                    <a:pt x="353" y="76"/>
                  </a:lnTo>
                  <a:lnTo>
                    <a:pt x="357" y="78"/>
                  </a:lnTo>
                  <a:lnTo>
                    <a:pt x="362" y="79"/>
                  </a:lnTo>
                  <a:lnTo>
                    <a:pt x="368" y="78"/>
                  </a:lnTo>
                  <a:lnTo>
                    <a:pt x="372" y="77"/>
                  </a:lnTo>
                  <a:lnTo>
                    <a:pt x="374" y="74"/>
                  </a:lnTo>
                  <a:lnTo>
                    <a:pt x="375" y="70"/>
                  </a:lnTo>
                  <a:lnTo>
                    <a:pt x="375" y="66"/>
                  </a:lnTo>
                  <a:lnTo>
                    <a:pt x="373" y="63"/>
                  </a:lnTo>
                  <a:lnTo>
                    <a:pt x="370" y="61"/>
                  </a:lnTo>
                  <a:lnTo>
                    <a:pt x="364" y="57"/>
                  </a:lnTo>
                  <a:lnTo>
                    <a:pt x="358" y="54"/>
                  </a:lnTo>
                  <a:lnTo>
                    <a:pt x="354" y="50"/>
                  </a:lnTo>
                  <a:lnTo>
                    <a:pt x="352" y="46"/>
                  </a:lnTo>
                  <a:lnTo>
                    <a:pt x="351" y="41"/>
                  </a:lnTo>
                  <a:lnTo>
                    <a:pt x="353" y="34"/>
                  </a:lnTo>
                  <a:lnTo>
                    <a:pt x="357" y="29"/>
                  </a:lnTo>
                  <a:lnTo>
                    <a:pt x="364" y="25"/>
                  </a:lnTo>
                  <a:lnTo>
                    <a:pt x="373" y="24"/>
                  </a:lnTo>
                  <a:lnTo>
                    <a:pt x="384" y="25"/>
                  </a:lnTo>
                  <a:lnTo>
                    <a:pt x="393" y="27"/>
                  </a:lnTo>
                  <a:lnTo>
                    <a:pt x="390" y="40"/>
                  </a:lnTo>
                  <a:lnTo>
                    <a:pt x="385" y="40"/>
                  </a:lnTo>
                  <a:close/>
                  <a:moveTo>
                    <a:pt x="443" y="40"/>
                  </a:moveTo>
                  <a:lnTo>
                    <a:pt x="442" y="36"/>
                  </a:lnTo>
                  <a:lnTo>
                    <a:pt x="439" y="33"/>
                  </a:lnTo>
                  <a:lnTo>
                    <a:pt x="436" y="31"/>
                  </a:lnTo>
                  <a:lnTo>
                    <a:pt x="431" y="30"/>
                  </a:lnTo>
                  <a:lnTo>
                    <a:pt x="426" y="31"/>
                  </a:lnTo>
                  <a:lnTo>
                    <a:pt x="422" y="33"/>
                  </a:lnTo>
                  <a:lnTo>
                    <a:pt x="420" y="35"/>
                  </a:lnTo>
                  <a:lnTo>
                    <a:pt x="419" y="39"/>
                  </a:lnTo>
                  <a:lnTo>
                    <a:pt x="420" y="42"/>
                  </a:lnTo>
                  <a:lnTo>
                    <a:pt x="421" y="44"/>
                  </a:lnTo>
                  <a:lnTo>
                    <a:pt x="425" y="47"/>
                  </a:lnTo>
                  <a:lnTo>
                    <a:pt x="431" y="50"/>
                  </a:lnTo>
                  <a:lnTo>
                    <a:pt x="437" y="54"/>
                  </a:lnTo>
                  <a:lnTo>
                    <a:pt x="441" y="58"/>
                  </a:lnTo>
                  <a:lnTo>
                    <a:pt x="443" y="62"/>
                  </a:lnTo>
                  <a:lnTo>
                    <a:pt x="444" y="67"/>
                  </a:lnTo>
                  <a:lnTo>
                    <a:pt x="442" y="75"/>
                  </a:lnTo>
                  <a:lnTo>
                    <a:pt x="437" y="80"/>
                  </a:lnTo>
                  <a:lnTo>
                    <a:pt x="430" y="84"/>
                  </a:lnTo>
                  <a:lnTo>
                    <a:pt x="421" y="85"/>
                  </a:lnTo>
                  <a:lnTo>
                    <a:pt x="410" y="84"/>
                  </a:lnTo>
                  <a:lnTo>
                    <a:pt x="399" y="82"/>
                  </a:lnTo>
                  <a:lnTo>
                    <a:pt x="402" y="68"/>
                  </a:lnTo>
                  <a:lnTo>
                    <a:pt x="407" y="68"/>
                  </a:lnTo>
                  <a:lnTo>
                    <a:pt x="408" y="73"/>
                  </a:lnTo>
                  <a:lnTo>
                    <a:pt x="411" y="76"/>
                  </a:lnTo>
                  <a:lnTo>
                    <a:pt x="415" y="78"/>
                  </a:lnTo>
                  <a:lnTo>
                    <a:pt x="420" y="79"/>
                  </a:lnTo>
                  <a:lnTo>
                    <a:pt x="426" y="78"/>
                  </a:lnTo>
                  <a:lnTo>
                    <a:pt x="430" y="77"/>
                  </a:lnTo>
                  <a:lnTo>
                    <a:pt x="432" y="74"/>
                  </a:lnTo>
                  <a:lnTo>
                    <a:pt x="433" y="70"/>
                  </a:lnTo>
                  <a:lnTo>
                    <a:pt x="433" y="66"/>
                  </a:lnTo>
                  <a:lnTo>
                    <a:pt x="431" y="63"/>
                  </a:lnTo>
                  <a:lnTo>
                    <a:pt x="428" y="61"/>
                  </a:lnTo>
                  <a:lnTo>
                    <a:pt x="422" y="57"/>
                  </a:lnTo>
                  <a:lnTo>
                    <a:pt x="416" y="54"/>
                  </a:lnTo>
                  <a:lnTo>
                    <a:pt x="412" y="50"/>
                  </a:lnTo>
                  <a:lnTo>
                    <a:pt x="410" y="46"/>
                  </a:lnTo>
                  <a:lnTo>
                    <a:pt x="409" y="41"/>
                  </a:lnTo>
                  <a:lnTo>
                    <a:pt x="411" y="34"/>
                  </a:lnTo>
                  <a:lnTo>
                    <a:pt x="415" y="29"/>
                  </a:lnTo>
                  <a:lnTo>
                    <a:pt x="422" y="25"/>
                  </a:lnTo>
                  <a:lnTo>
                    <a:pt x="431" y="24"/>
                  </a:lnTo>
                  <a:lnTo>
                    <a:pt x="442" y="25"/>
                  </a:lnTo>
                  <a:lnTo>
                    <a:pt x="451" y="27"/>
                  </a:lnTo>
                  <a:lnTo>
                    <a:pt x="448" y="40"/>
                  </a:lnTo>
                  <a:lnTo>
                    <a:pt x="443" y="40"/>
                  </a:lnTo>
                  <a:close/>
                  <a:moveTo>
                    <a:pt x="491" y="0"/>
                  </a:moveTo>
                  <a:lnTo>
                    <a:pt x="488" y="13"/>
                  </a:lnTo>
                  <a:lnTo>
                    <a:pt x="476" y="13"/>
                  </a:lnTo>
                  <a:lnTo>
                    <a:pt x="479" y="0"/>
                  </a:lnTo>
                  <a:lnTo>
                    <a:pt x="491" y="0"/>
                  </a:lnTo>
                  <a:close/>
                  <a:moveTo>
                    <a:pt x="477" y="63"/>
                  </a:moveTo>
                  <a:lnTo>
                    <a:pt x="475" y="69"/>
                  </a:lnTo>
                  <a:lnTo>
                    <a:pt x="475" y="73"/>
                  </a:lnTo>
                  <a:lnTo>
                    <a:pt x="476" y="76"/>
                  </a:lnTo>
                  <a:lnTo>
                    <a:pt x="479" y="77"/>
                  </a:lnTo>
                  <a:lnTo>
                    <a:pt x="481" y="77"/>
                  </a:lnTo>
                  <a:lnTo>
                    <a:pt x="483" y="75"/>
                  </a:lnTo>
                  <a:lnTo>
                    <a:pt x="486" y="73"/>
                  </a:lnTo>
                  <a:lnTo>
                    <a:pt x="489" y="70"/>
                  </a:lnTo>
                  <a:lnTo>
                    <a:pt x="493" y="74"/>
                  </a:lnTo>
                  <a:lnTo>
                    <a:pt x="487" y="79"/>
                  </a:lnTo>
                  <a:lnTo>
                    <a:pt x="483" y="83"/>
                  </a:lnTo>
                  <a:lnTo>
                    <a:pt x="478" y="84"/>
                  </a:lnTo>
                  <a:lnTo>
                    <a:pt x="474" y="85"/>
                  </a:lnTo>
                  <a:lnTo>
                    <a:pt x="470" y="84"/>
                  </a:lnTo>
                  <a:lnTo>
                    <a:pt x="467" y="82"/>
                  </a:lnTo>
                  <a:lnTo>
                    <a:pt x="465" y="79"/>
                  </a:lnTo>
                  <a:lnTo>
                    <a:pt x="464" y="74"/>
                  </a:lnTo>
                  <a:lnTo>
                    <a:pt x="464" y="69"/>
                  </a:lnTo>
                  <a:lnTo>
                    <a:pt x="466" y="63"/>
                  </a:lnTo>
                  <a:lnTo>
                    <a:pt x="467" y="56"/>
                  </a:lnTo>
                  <a:lnTo>
                    <a:pt x="469" y="49"/>
                  </a:lnTo>
                  <a:lnTo>
                    <a:pt x="470" y="42"/>
                  </a:lnTo>
                  <a:lnTo>
                    <a:pt x="471" y="35"/>
                  </a:lnTo>
                  <a:lnTo>
                    <a:pt x="471" y="34"/>
                  </a:lnTo>
                  <a:lnTo>
                    <a:pt x="470" y="30"/>
                  </a:lnTo>
                  <a:lnTo>
                    <a:pt x="468" y="29"/>
                  </a:lnTo>
                  <a:lnTo>
                    <a:pt x="465" y="29"/>
                  </a:lnTo>
                  <a:lnTo>
                    <a:pt x="465" y="25"/>
                  </a:lnTo>
                  <a:lnTo>
                    <a:pt x="482" y="24"/>
                  </a:lnTo>
                  <a:lnTo>
                    <a:pt x="485" y="24"/>
                  </a:lnTo>
                  <a:lnTo>
                    <a:pt x="477" y="63"/>
                  </a:lnTo>
                  <a:close/>
                  <a:moveTo>
                    <a:pt x="525" y="85"/>
                  </a:moveTo>
                  <a:lnTo>
                    <a:pt x="516" y="84"/>
                  </a:lnTo>
                  <a:lnTo>
                    <a:pt x="509" y="79"/>
                  </a:lnTo>
                  <a:lnTo>
                    <a:pt x="505" y="73"/>
                  </a:lnTo>
                  <a:lnTo>
                    <a:pt x="504" y="64"/>
                  </a:lnTo>
                  <a:lnTo>
                    <a:pt x="504" y="56"/>
                  </a:lnTo>
                  <a:lnTo>
                    <a:pt x="506" y="48"/>
                  </a:lnTo>
                  <a:lnTo>
                    <a:pt x="509" y="42"/>
                  </a:lnTo>
                  <a:lnTo>
                    <a:pt x="514" y="36"/>
                  </a:lnTo>
                  <a:lnTo>
                    <a:pt x="519" y="31"/>
                  </a:lnTo>
                  <a:lnTo>
                    <a:pt x="525" y="27"/>
                  </a:lnTo>
                  <a:lnTo>
                    <a:pt x="531" y="25"/>
                  </a:lnTo>
                  <a:lnTo>
                    <a:pt x="538" y="24"/>
                  </a:lnTo>
                  <a:lnTo>
                    <a:pt x="548" y="26"/>
                  </a:lnTo>
                  <a:lnTo>
                    <a:pt x="554" y="30"/>
                  </a:lnTo>
                  <a:lnTo>
                    <a:pt x="558" y="37"/>
                  </a:lnTo>
                  <a:lnTo>
                    <a:pt x="560" y="46"/>
                  </a:lnTo>
                  <a:lnTo>
                    <a:pt x="559" y="54"/>
                  </a:lnTo>
                  <a:lnTo>
                    <a:pt x="557" y="62"/>
                  </a:lnTo>
                  <a:lnTo>
                    <a:pt x="554" y="69"/>
                  </a:lnTo>
                  <a:lnTo>
                    <a:pt x="550" y="74"/>
                  </a:lnTo>
                  <a:lnTo>
                    <a:pt x="544" y="79"/>
                  </a:lnTo>
                  <a:lnTo>
                    <a:pt x="539" y="82"/>
                  </a:lnTo>
                  <a:lnTo>
                    <a:pt x="532" y="84"/>
                  </a:lnTo>
                  <a:lnTo>
                    <a:pt x="525" y="85"/>
                  </a:lnTo>
                  <a:close/>
                  <a:moveTo>
                    <a:pt x="515" y="66"/>
                  </a:moveTo>
                  <a:lnTo>
                    <a:pt x="516" y="72"/>
                  </a:lnTo>
                  <a:lnTo>
                    <a:pt x="518" y="76"/>
                  </a:lnTo>
                  <a:lnTo>
                    <a:pt x="522" y="78"/>
                  </a:lnTo>
                  <a:lnTo>
                    <a:pt x="527" y="79"/>
                  </a:lnTo>
                  <a:lnTo>
                    <a:pt x="533" y="78"/>
                  </a:lnTo>
                  <a:lnTo>
                    <a:pt x="538" y="73"/>
                  </a:lnTo>
                  <a:lnTo>
                    <a:pt x="542" y="67"/>
                  </a:lnTo>
                  <a:lnTo>
                    <a:pt x="545" y="60"/>
                  </a:lnTo>
                  <a:lnTo>
                    <a:pt x="547" y="52"/>
                  </a:lnTo>
                  <a:lnTo>
                    <a:pt x="548" y="43"/>
                  </a:lnTo>
                  <a:lnTo>
                    <a:pt x="547" y="38"/>
                  </a:lnTo>
                  <a:lnTo>
                    <a:pt x="545" y="33"/>
                  </a:lnTo>
                  <a:lnTo>
                    <a:pt x="542" y="31"/>
                  </a:lnTo>
                  <a:lnTo>
                    <a:pt x="537" y="30"/>
                  </a:lnTo>
                  <a:lnTo>
                    <a:pt x="531" y="32"/>
                  </a:lnTo>
                  <a:lnTo>
                    <a:pt x="526" y="36"/>
                  </a:lnTo>
                  <a:lnTo>
                    <a:pt x="521" y="42"/>
                  </a:lnTo>
                  <a:lnTo>
                    <a:pt x="518" y="49"/>
                  </a:lnTo>
                  <a:lnTo>
                    <a:pt x="516" y="57"/>
                  </a:lnTo>
                  <a:lnTo>
                    <a:pt x="515" y="66"/>
                  </a:lnTo>
                  <a:close/>
                  <a:moveTo>
                    <a:pt x="598" y="40"/>
                  </a:moveTo>
                  <a:lnTo>
                    <a:pt x="603" y="33"/>
                  </a:lnTo>
                  <a:lnTo>
                    <a:pt x="609" y="28"/>
                  </a:lnTo>
                  <a:lnTo>
                    <a:pt x="615" y="25"/>
                  </a:lnTo>
                  <a:lnTo>
                    <a:pt x="620" y="24"/>
                  </a:lnTo>
                  <a:lnTo>
                    <a:pt x="626" y="25"/>
                  </a:lnTo>
                  <a:lnTo>
                    <a:pt x="630" y="27"/>
                  </a:lnTo>
                  <a:lnTo>
                    <a:pt x="632" y="31"/>
                  </a:lnTo>
                  <a:lnTo>
                    <a:pt x="633" y="37"/>
                  </a:lnTo>
                  <a:lnTo>
                    <a:pt x="632" y="42"/>
                  </a:lnTo>
                  <a:lnTo>
                    <a:pt x="631" y="49"/>
                  </a:lnTo>
                  <a:lnTo>
                    <a:pt x="629" y="57"/>
                  </a:lnTo>
                  <a:lnTo>
                    <a:pt x="627" y="64"/>
                  </a:lnTo>
                  <a:lnTo>
                    <a:pt x="626" y="70"/>
                  </a:lnTo>
                  <a:lnTo>
                    <a:pt x="626" y="72"/>
                  </a:lnTo>
                  <a:lnTo>
                    <a:pt x="626" y="73"/>
                  </a:lnTo>
                  <a:lnTo>
                    <a:pt x="626" y="76"/>
                  </a:lnTo>
                  <a:lnTo>
                    <a:pt x="629" y="77"/>
                  </a:lnTo>
                  <a:lnTo>
                    <a:pt x="631" y="77"/>
                  </a:lnTo>
                  <a:lnTo>
                    <a:pt x="634" y="75"/>
                  </a:lnTo>
                  <a:lnTo>
                    <a:pt x="636" y="73"/>
                  </a:lnTo>
                  <a:lnTo>
                    <a:pt x="639" y="70"/>
                  </a:lnTo>
                  <a:lnTo>
                    <a:pt x="643" y="74"/>
                  </a:lnTo>
                  <a:lnTo>
                    <a:pt x="638" y="79"/>
                  </a:lnTo>
                  <a:lnTo>
                    <a:pt x="633" y="82"/>
                  </a:lnTo>
                  <a:lnTo>
                    <a:pt x="629" y="84"/>
                  </a:lnTo>
                  <a:lnTo>
                    <a:pt x="624" y="85"/>
                  </a:lnTo>
                  <a:lnTo>
                    <a:pt x="620" y="84"/>
                  </a:lnTo>
                  <a:lnTo>
                    <a:pt x="617" y="82"/>
                  </a:lnTo>
                  <a:lnTo>
                    <a:pt x="615" y="79"/>
                  </a:lnTo>
                  <a:lnTo>
                    <a:pt x="614" y="74"/>
                  </a:lnTo>
                  <a:lnTo>
                    <a:pt x="615" y="69"/>
                  </a:lnTo>
                  <a:lnTo>
                    <a:pt x="616" y="62"/>
                  </a:lnTo>
                  <a:lnTo>
                    <a:pt x="618" y="55"/>
                  </a:lnTo>
                  <a:lnTo>
                    <a:pt x="620" y="48"/>
                  </a:lnTo>
                  <a:lnTo>
                    <a:pt x="621" y="43"/>
                  </a:lnTo>
                  <a:lnTo>
                    <a:pt x="621" y="39"/>
                  </a:lnTo>
                  <a:lnTo>
                    <a:pt x="620" y="34"/>
                  </a:lnTo>
                  <a:lnTo>
                    <a:pt x="616" y="32"/>
                  </a:lnTo>
                  <a:lnTo>
                    <a:pt x="612" y="33"/>
                  </a:lnTo>
                  <a:lnTo>
                    <a:pt x="608" y="36"/>
                  </a:lnTo>
                  <a:lnTo>
                    <a:pt x="604" y="39"/>
                  </a:lnTo>
                  <a:lnTo>
                    <a:pt x="600" y="44"/>
                  </a:lnTo>
                  <a:lnTo>
                    <a:pt x="597" y="49"/>
                  </a:lnTo>
                  <a:lnTo>
                    <a:pt x="595" y="55"/>
                  </a:lnTo>
                  <a:lnTo>
                    <a:pt x="589" y="84"/>
                  </a:lnTo>
                  <a:lnTo>
                    <a:pt x="577" y="84"/>
                  </a:lnTo>
                  <a:lnTo>
                    <a:pt x="586" y="46"/>
                  </a:lnTo>
                  <a:lnTo>
                    <a:pt x="587" y="40"/>
                  </a:lnTo>
                  <a:lnTo>
                    <a:pt x="587" y="36"/>
                  </a:lnTo>
                  <a:lnTo>
                    <a:pt x="586" y="33"/>
                  </a:lnTo>
                  <a:lnTo>
                    <a:pt x="584" y="32"/>
                  </a:lnTo>
                  <a:lnTo>
                    <a:pt x="582" y="33"/>
                  </a:lnTo>
                  <a:lnTo>
                    <a:pt x="579" y="34"/>
                  </a:lnTo>
                  <a:lnTo>
                    <a:pt x="577" y="36"/>
                  </a:lnTo>
                  <a:lnTo>
                    <a:pt x="574" y="39"/>
                  </a:lnTo>
                  <a:lnTo>
                    <a:pt x="569" y="35"/>
                  </a:lnTo>
                  <a:lnTo>
                    <a:pt x="575" y="30"/>
                  </a:lnTo>
                  <a:lnTo>
                    <a:pt x="580" y="27"/>
                  </a:lnTo>
                  <a:lnTo>
                    <a:pt x="584" y="25"/>
                  </a:lnTo>
                  <a:lnTo>
                    <a:pt x="589" y="24"/>
                  </a:lnTo>
                  <a:lnTo>
                    <a:pt x="592" y="25"/>
                  </a:lnTo>
                  <a:lnTo>
                    <a:pt x="595" y="27"/>
                  </a:lnTo>
                  <a:lnTo>
                    <a:pt x="597" y="30"/>
                  </a:lnTo>
                  <a:lnTo>
                    <a:pt x="598" y="34"/>
                  </a:lnTo>
                  <a:lnTo>
                    <a:pt x="597" y="37"/>
                  </a:lnTo>
                  <a:lnTo>
                    <a:pt x="597" y="39"/>
                  </a:lnTo>
                  <a:lnTo>
                    <a:pt x="598" y="4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64" name="Freeform 41"/>
            <p:cNvSpPr>
              <a:spLocks noEditPoints="1"/>
            </p:cNvSpPr>
            <p:nvPr/>
          </p:nvSpPr>
          <p:spPr bwMode="auto">
            <a:xfrm>
              <a:off x="2789238" y="5842000"/>
              <a:ext cx="341313" cy="171450"/>
            </a:xfrm>
            <a:custGeom>
              <a:avLst/>
              <a:gdLst>
                <a:gd name="T0" fmla="*/ 2147483647 w 224"/>
                <a:gd name="T1" fmla="*/ 2147483647 h 113"/>
                <a:gd name="T2" fmla="*/ 2147483647 w 224"/>
                <a:gd name="T3" fmla="*/ 2147483647 h 113"/>
                <a:gd name="T4" fmla="*/ 2147483647 w 224"/>
                <a:gd name="T5" fmla="*/ 2147483647 h 113"/>
                <a:gd name="T6" fmla="*/ 2147483647 w 224"/>
                <a:gd name="T7" fmla="*/ 2147483647 h 113"/>
                <a:gd name="T8" fmla="*/ 2147483647 w 224"/>
                <a:gd name="T9" fmla="*/ 2147483647 h 113"/>
                <a:gd name="T10" fmla="*/ 2147483647 w 224"/>
                <a:gd name="T11" fmla="*/ 2147483647 h 113"/>
                <a:gd name="T12" fmla="*/ 2147483647 w 224"/>
                <a:gd name="T13" fmla="*/ 2147483647 h 113"/>
                <a:gd name="T14" fmla="*/ 2147483647 w 224"/>
                <a:gd name="T15" fmla="*/ 2147483647 h 113"/>
                <a:gd name="T16" fmla="*/ 2147483647 w 224"/>
                <a:gd name="T17" fmla="*/ 2147483647 h 113"/>
                <a:gd name="T18" fmla="*/ 2147483647 w 224"/>
                <a:gd name="T19" fmla="*/ 2147483647 h 113"/>
                <a:gd name="T20" fmla="*/ 2147483647 w 224"/>
                <a:gd name="T21" fmla="*/ 2147483647 h 113"/>
                <a:gd name="T22" fmla="*/ 2147483647 w 224"/>
                <a:gd name="T23" fmla="*/ 2147483647 h 113"/>
                <a:gd name="T24" fmla="*/ 2147483647 w 224"/>
                <a:gd name="T25" fmla="*/ 2147483647 h 113"/>
                <a:gd name="T26" fmla="*/ 2147483647 w 224"/>
                <a:gd name="T27" fmla="*/ 2147483647 h 113"/>
                <a:gd name="T28" fmla="*/ 2147483647 w 224"/>
                <a:gd name="T29" fmla="*/ 2147483647 h 113"/>
                <a:gd name="T30" fmla="*/ 2147483647 w 224"/>
                <a:gd name="T31" fmla="*/ 2147483647 h 113"/>
                <a:gd name="T32" fmla="*/ 2147483647 w 224"/>
                <a:gd name="T33" fmla="*/ 2147483647 h 113"/>
                <a:gd name="T34" fmla="*/ 2147483647 w 224"/>
                <a:gd name="T35" fmla="*/ 2147483647 h 113"/>
                <a:gd name="T36" fmla="*/ 2147483647 w 224"/>
                <a:gd name="T37" fmla="*/ 2147483647 h 113"/>
                <a:gd name="T38" fmla="*/ 2147483647 w 224"/>
                <a:gd name="T39" fmla="*/ 2147483647 h 113"/>
                <a:gd name="T40" fmla="*/ 2147483647 w 224"/>
                <a:gd name="T41" fmla="*/ 2147483647 h 113"/>
                <a:gd name="T42" fmla="*/ 2147483647 w 224"/>
                <a:gd name="T43" fmla="*/ 2147483647 h 113"/>
                <a:gd name="T44" fmla="*/ 2147483647 w 224"/>
                <a:gd name="T45" fmla="*/ 2147483647 h 113"/>
                <a:gd name="T46" fmla="*/ 0 w 224"/>
                <a:gd name="T47" fmla="*/ 2147483647 h 113"/>
                <a:gd name="T48" fmla="*/ 2147483647 w 224"/>
                <a:gd name="T49" fmla="*/ 2147483647 h 113"/>
                <a:gd name="T50" fmla="*/ 2147483647 w 224"/>
                <a:gd name="T51" fmla="*/ 2147483647 h 113"/>
                <a:gd name="T52" fmla="*/ 2147483647 w 224"/>
                <a:gd name="T53" fmla="*/ 2147483647 h 113"/>
                <a:gd name="T54" fmla="*/ 2147483647 w 224"/>
                <a:gd name="T55" fmla="*/ 2147483647 h 113"/>
                <a:gd name="T56" fmla="*/ 2147483647 w 224"/>
                <a:gd name="T57" fmla="*/ 2147483647 h 113"/>
                <a:gd name="T58" fmla="*/ 2147483647 w 224"/>
                <a:gd name="T59" fmla="*/ 2147483647 h 113"/>
                <a:gd name="T60" fmla="*/ 2147483647 w 224"/>
                <a:gd name="T61" fmla="*/ 2147483647 h 113"/>
                <a:gd name="T62" fmla="*/ 2147483647 w 224"/>
                <a:gd name="T63" fmla="*/ 2147483647 h 113"/>
                <a:gd name="T64" fmla="*/ 2147483647 w 224"/>
                <a:gd name="T65" fmla="*/ 2147483647 h 113"/>
                <a:gd name="T66" fmla="*/ 2147483647 w 224"/>
                <a:gd name="T67" fmla="*/ 2147483647 h 113"/>
                <a:gd name="T68" fmla="*/ 2147483647 w 224"/>
                <a:gd name="T69" fmla="*/ 2147483647 h 113"/>
                <a:gd name="T70" fmla="*/ 2147483647 w 224"/>
                <a:gd name="T71" fmla="*/ 2147483647 h 113"/>
                <a:gd name="T72" fmla="*/ 2147483647 w 224"/>
                <a:gd name="T73" fmla="*/ 2147483647 h 113"/>
                <a:gd name="T74" fmla="*/ 2147483647 w 224"/>
                <a:gd name="T75" fmla="*/ 2147483647 h 113"/>
                <a:gd name="T76" fmla="*/ 2147483647 w 224"/>
                <a:gd name="T77" fmla="*/ 2147483647 h 113"/>
                <a:gd name="T78" fmla="*/ 2147483647 w 224"/>
                <a:gd name="T79" fmla="*/ 2147483647 h 113"/>
                <a:gd name="T80" fmla="*/ 2147483647 w 224"/>
                <a:gd name="T81" fmla="*/ 2147483647 h 113"/>
                <a:gd name="T82" fmla="*/ 2147483647 w 224"/>
                <a:gd name="T83" fmla="*/ 2147483647 h 113"/>
                <a:gd name="T84" fmla="*/ 2147483647 w 224"/>
                <a:gd name="T85" fmla="*/ 2147483647 h 113"/>
                <a:gd name="T86" fmla="*/ 2147483647 w 224"/>
                <a:gd name="T87" fmla="*/ 2147483647 h 113"/>
                <a:gd name="T88" fmla="*/ 2147483647 w 224"/>
                <a:gd name="T89" fmla="*/ 0 h 113"/>
                <a:gd name="T90" fmla="*/ 2147483647 w 224"/>
                <a:gd name="T91" fmla="*/ 2147483647 h 113"/>
                <a:gd name="T92" fmla="*/ 2147483647 w 224"/>
                <a:gd name="T93" fmla="*/ 2147483647 h 113"/>
                <a:gd name="T94" fmla="*/ 2147483647 w 224"/>
                <a:gd name="T95" fmla="*/ 2147483647 h 113"/>
                <a:gd name="T96" fmla="*/ 2147483647 w 224"/>
                <a:gd name="T97" fmla="*/ 2147483647 h 113"/>
                <a:gd name="T98" fmla="*/ 2147483647 w 224"/>
                <a:gd name="T99" fmla="*/ 2147483647 h 113"/>
                <a:gd name="T100" fmla="*/ 2147483647 w 224"/>
                <a:gd name="T101" fmla="*/ 2147483647 h 113"/>
                <a:gd name="T102" fmla="*/ 2147483647 w 224"/>
                <a:gd name="T103" fmla="*/ 2147483647 h 113"/>
                <a:gd name="T104" fmla="*/ 2147483647 w 224"/>
                <a:gd name="T105" fmla="*/ 2147483647 h 113"/>
                <a:gd name="T106" fmla="*/ 2147483647 w 224"/>
                <a:gd name="T107" fmla="*/ 2147483647 h 113"/>
                <a:gd name="T108" fmla="*/ 2147483647 w 224"/>
                <a:gd name="T109" fmla="*/ 2147483647 h 113"/>
                <a:gd name="T110" fmla="*/ 2147483647 w 224"/>
                <a:gd name="T111" fmla="*/ 2147483647 h 113"/>
                <a:gd name="T112" fmla="*/ 2147483647 w 224"/>
                <a:gd name="T113" fmla="*/ 2147483647 h 113"/>
                <a:gd name="T114" fmla="*/ 2147483647 w 224"/>
                <a:gd name="T115" fmla="*/ 2147483647 h 113"/>
                <a:gd name="T116" fmla="*/ 2147483647 w 224"/>
                <a:gd name="T117" fmla="*/ 2147483647 h 113"/>
                <a:gd name="T118" fmla="*/ 2147483647 w 224"/>
                <a:gd name="T119" fmla="*/ 2147483647 h 113"/>
                <a:gd name="T120" fmla="*/ 2147483647 w 224"/>
                <a:gd name="T121" fmla="*/ 2147483647 h 113"/>
                <a:gd name="T122" fmla="*/ 2147483647 w 224"/>
                <a:gd name="T123" fmla="*/ 2147483647 h 113"/>
                <a:gd name="T124" fmla="*/ 2147483647 w 224"/>
                <a:gd name="T125" fmla="*/ 2147483647 h 113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224"/>
                <a:gd name="T190" fmla="*/ 0 h 113"/>
                <a:gd name="T191" fmla="*/ 224 w 224"/>
                <a:gd name="T192" fmla="*/ 113 h 113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224" h="113">
                  <a:moveTo>
                    <a:pt x="108" y="1"/>
                  </a:moveTo>
                  <a:lnTo>
                    <a:pt x="133" y="1"/>
                  </a:lnTo>
                  <a:lnTo>
                    <a:pt x="133" y="5"/>
                  </a:lnTo>
                  <a:lnTo>
                    <a:pt x="128" y="7"/>
                  </a:lnTo>
                  <a:lnTo>
                    <a:pt x="126" y="9"/>
                  </a:lnTo>
                  <a:lnTo>
                    <a:pt x="124" y="14"/>
                  </a:lnTo>
                  <a:lnTo>
                    <a:pt x="122" y="19"/>
                  </a:lnTo>
                  <a:lnTo>
                    <a:pt x="121" y="25"/>
                  </a:lnTo>
                  <a:lnTo>
                    <a:pt x="107" y="88"/>
                  </a:lnTo>
                  <a:lnTo>
                    <a:pt x="106" y="93"/>
                  </a:lnTo>
                  <a:lnTo>
                    <a:pt x="105" y="96"/>
                  </a:lnTo>
                  <a:lnTo>
                    <a:pt x="105" y="101"/>
                  </a:lnTo>
                  <a:lnTo>
                    <a:pt x="106" y="104"/>
                  </a:lnTo>
                  <a:lnTo>
                    <a:pt x="107" y="106"/>
                  </a:lnTo>
                  <a:lnTo>
                    <a:pt x="109" y="107"/>
                  </a:lnTo>
                  <a:lnTo>
                    <a:pt x="113" y="108"/>
                  </a:lnTo>
                  <a:lnTo>
                    <a:pt x="112" y="112"/>
                  </a:lnTo>
                  <a:lnTo>
                    <a:pt x="80" y="112"/>
                  </a:lnTo>
                  <a:lnTo>
                    <a:pt x="80" y="108"/>
                  </a:lnTo>
                  <a:lnTo>
                    <a:pt x="85" y="107"/>
                  </a:lnTo>
                  <a:lnTo>
                    <a:pt x="88" y="103"/>
                  </a:lnTo>
                  <a:lnTo>
                    <a:pt x="90" y="99"/>
                  </a:lnTo>
                  <a:lnTo>
                    <a:pt x="91" y="95"/>
                  </a:lnTo>
                  <a:lnTo>
                    <a:pt x="92" y="88"/>
                  </a:lnTo>
                  <a:lnTo>
                    <a:pt x="103" y="39"/>
                  </a:lnTo>
                  <a:lnTo>
                    <a:pt x="108" y="19"/>
                  </a:lnTo>
                  <a:lnTo>
                    <a:pt x="107" y="19"/>
                  </a:lnTo>
                  <a:lnTo>
                    <a:pt x="106" y="22"/>
                  </a:lnTo>
                  <a:lnTo>
                    <a:pt x="103" y="26"/>
                  </a:lnTo>
                  <a:lnTo>
                    <a:pt x="100" y="31"/>
                  </a:lnTo>
                  <a:lnTo>
                    <a:pt x="96" y="38"/>
                  </a:lnTo>
                  <a:lnTo>
                    <a:pt x="59" y="99"/>
                  </a:lnTo>
                  <a:lnTo>
                    <a:pt x="50" y="99"/>
                  </a:lnTo>
                  <a:lnTo>
                    <a:pt x="43" y="47"/>
                  </a:lnTo>
                  <a:lnTo>
                    <a:pt x="42" y="34"/>
                  </a:lnTo>
                  <a:lnTo>
                    <a:pt x="40" y="17"/>
                  </a:lnTo>
                  <a:lnTo>
                    <a:pt x="38" y="17"/>
                  </a:lnTo>
                  <a:lnTo>
                    <a:pt x="35" y="35"/>
                  </a:lnTo>
                  <a:lnTo>
                    <a:pt x="32" y="51"/>
                  </a:lnTo>
                  <a:lnTo>
                    <a:pt x="24" y="88"/>
                  </a:lnTo>
                  <a:lnTo>
                    <a:pt x="22" y="95"/>
                  </a:lnTo>
                  <a:lnTo>
                    <a:pt x="22" y="101"/>
                  </a:lnTo>
                  <a:lnTo>
                    <a:pt x="22" y="104"/>
                  </a:lnTo>
                  <a:lnTo>
                    <a:pt x="24" y="106"/>
                  </a:lnTo>
                  <a:lnTo>
                    <a:pt x="26" y="107"/>
                  </a:lnTo>
                  <a:lnTo>
                    <a:pt x="30" y="108"/>
                  </a:lnTo>
                  <a:lnTo>
                    <a:pt x="29" y="112"/>
                  </a:lnTo>
                  <a:lnTo>
                    <a:pt x="0" y="112"/>
                  </a:lnTo>
                  <a:lnTo>
                    <a:pt x="1" y="108"/>
                  </a:lnTo>
                  <a:lnTo>
                    <a:pt x="6" y="107"/>
                  </a:lnTo>
                  <a:lnTo>
                    <a:pt x="9" y="103"/>
                  </a:lnTo>
                  <a:lnTo>
                    <a:pt x="11" y="99"/>
                  </a:lnTo>
                  <a:lnTo>
                    <a:pt x="12" y="95"/>
                  </a:lnTo>
                  <a:lnTo>
                    <a:pt x="13" y="88"/>
                  </a:lnTo>
                  <a:lnTo>
                    <a:pt x="27" y="25"/>
                  </a:lnTo>
                  <a:lnTo>
                    <a:pt x="28" y="19"/>
                  </a:lnTo>
                  <a:lnTo>
                    <a:pt x="29" y="12"/>
                  </a:lnTo>
                  <a:lnTo>
                    <a:pt x="28" y="9"/>
                  </a:lnTo>
                  <a:lnTo>
                    <a:pt x="27" y="7"/>
                  </a:lnTo>
                  <a:lnTo>
                    <a:pt x="25" y="6"/>
                  </a:lnTo>
                  <a:lnTo>
                    <a:pt x="21" y="5"/>
                  </a:lnTo>
                  <a:lnTo>
                    <a:pt x="22" y="1"/>
                  </a:lnTo>
                  <a:lnTo>
                    <a:pt x="51" y="1"/>
                  </a:lnTo>
                  <a:lnTo>
                    <a:pt x="60" y="80"/>
                  </a:lnTo>
                  <a:lnTo>
                    <a:pt x="108" y="1"/>
                  </a:lnTo>
                  <a:close/>
                  <a:moveTo>
                    <a:pt x="152" y="86"/>
                  </a:moveTo>
                  <a:lnTo>
                    <a:pt x="153" y="95"/>
                  </a:lnTo>
                  <a:lnTo>
                    <a:pt x="157" y="101"/>
                  </a:lnTo>
                  <a:lnTo>
                    <a:pt x="162" y="105"/>
                  </a:lnTo>
                  <a:lnTo>
                    <a:pt x="171" y="106"/>
                  </a:lnTo>
                  <a:lnTo>
                    <a:pt x="181" y="105"/>
                  </a:lnTo>
                  <a:lnTo>
                    <a:pt x="188" y="100"/>
                  </a:lnTo>
                  <a:lnTo>
                    <a:pt x="193" y="93"/>
                  </a:lnTo>
                  <a:lnTo>
                    <a:pt x="195" y="83"/>
                  </a:lnTo>
                  <a:lnTo>
                    <a:pt x="193" y="75"/>
                  </a:lnTo>
                  <a:lnTo>
                    <a:pt x="191" y="71"/>
                  </a:lnTo>
                  <a:lnTo>
                    <a:pt x="188" y="68"/>
                  </a:lnTo>
                  <a:lnTo>
                    <a:pt x="183" y="64"/>
                  </a:lnTo>
                  <a:lnTo>
                    <a:pt x="177" y="60"/>
                  </a:lnTo>
                  <a:lnTo>
                    <a:pt x="172" y="56"/>
                  </a:lnTo>
                  <a:lnTo>
                    <a:pt x="167" y="52"/>
                  </a:lnTo>
                  <a:lnTo>
                    <a:pt x="161" y="43"/>
                  </a:lnTo>
                  <a:lnTo>
                    <a:pt x="159" y="38"/>
                  </a:lnTo>
                  <a:lnTo>
                    <a:pt x="159" y="32"/>
                  </a:lnTo>
                  <a:lnTo>
                    <a:pt x="160" y="23"/>
                  </a:lnTo>
                  <a:lnTo>
                    <a:pt x="163" y="15"/>
                  </a:lnTo>
                  <a:lnTo>
                    <a:pt x="169" y="9"/>
                  </a:lnTo>
                  <a:lnTo>
                    <a:pt x="176" y="4"/>
                  </a:lnTo>
                  <a:lnTo>
                    <a:pt x="185" y="1"/>
                  </a:lnTo>
                  <a:lnTo>
                    <a:pt x="196" y="0"/>
                  </a:lnTo>
                  <a:lnTo>
                    <a:pt x="210" y="1"/>
                  </a:lnTo>
                  <a:lnTo>
                    <a:pt x="224" y="5"/>
                  </a:lnTo>
                  <a:lnTo>
                    <a:pt x="219" y="25"/>
                  </a:lnTo>
                  <a:lnTo>
                    <a:pt x="212" y="25"/>
                  </a:lnTo>
                  <a:lnTo>
                    <a:pt x="211" y="19"/>
                  </a:lnTo>
                  <a:lnTo>
                    <a:pt x="209" y="14"/>
                  </a:lnTo>
                  <a:lnTo>
                    <a:pt x="207" y="11"/>
                  </a:lnTo>
                  <a:lnTo>
                    <a:pt x="204" y="9"/>
                  </a:lnTo>
                  <a:lnTo>
                    <a:pt x="200" y="8"/>
                  </a:lnTo>
                  <a:lnTo>
                    <a:pt x="195" y="7"/>
                  </a:lnTo>
                  <a:lnTo>
                    <a:pt x="189" y="8"/>
                  </a:lnTo>
                  <a:lnTo>
                    <a:pt x="184" y="10"/>
                  </a:lnTo>
                  <a:lnTo>
                    <a:pt x="179" y="13"/>
                  </a:lnTo>
                  <a:lnTo>
                    <a:pt x="176" y="17"/>
                  </a:lnTo>
                  <a:lnTo>
                    <a:pt x="174" y="22"/>
                  </a:lnTo>
                  <a:lnTo>
                    <a:pt x="173" y="28"/>
                  </a:lnTo>
                  <a:lnTo>
                    <a:pt x="174" y="34"/>
                  </a:lnTo>
                  <a:lnTo>
                    <a:pt x="176" y="38"/>
                  </a:lnTo>
                  <a:lnTo>
                    <a:pt x="181" y="43"/>
                  </a:lnTo>
                  <a:lnTo>
                    <a:pt x="189" y="49"/>
                  </a:lnTo>
                  <a:lnTo>
                    <a:pt x="196" y="54"/>
                  </a:lnTo>
                  <a:lnTo>
                    <a:pt x="201" y="59"/>
                  </a:lnTo>
                  <a:lnTo>
                    <a:pt x="204" y="64"/>
                  </a:lnTo>
                  <a:lnTo>
                    <a:pt x="207" y="68"/>
                  </a:lnTo>
                  <a:lnTo>
                    <a:pt x="208" y="74"/>
                  </a:lnTo>
                  <a:lnTo>
                    <a:pt x="209" y="80"/>
                  </a:lnTo>
                  <a:lnTo>
                    <a:pt x="208" y="89"/>
                  </a:lnTo>
                  <a:lnTo>
                    <a:pt x="204" y="97"/>
                  </a:lnTo>
                  <a:lnTo>
                    <a:pt x="198" y="104"/>
                  </a:lnTo>
                  <a:lnTo>
                    <a:pt x="191" y="109"/>
                  </a:lnTo>
                  <a:lnTo>
                    <a:pt x="181" y="112"/>
                  </a:lnTo>
                  <a:lnTo>
                    <a:pt x="171" y="113"/>
                  </a:lnTo>
                  <a:lnTo>
                    <a:pt x="155" y="112"/>
                  </a:lnTo>
                  <a:lnTo>
                    <a:pt x="139" y="109"/>
                  </a:lnTo>
                  <a:lnTo>
                    <a:pt x="144" y="86"/>
                  </a:lnTo>
                  <a:lnTo>
                    <a:pt x="152" y="86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65" name="Freeform 42"/>
            <p:cNvSpPr>
              <a:spLocks noEditPoints="1"/>
            </p:cNvSpPr>
            <p:nvPr/>
          </p:nvSpPr>
          <p:spPr bwMode="auto">
            <a:xfrm>
              <a:off x="3125788" y="5935663"/>
              <a:ext cx="760413" cy="130175"/>
            </a:xfrm>
            <a:custGeom>
              <a:avLst/>
              <a:gdLst>
                <a:gd name="T0" fmla="*/ 2147483647 w 499"/>
                <a:gd name="T1" fmla="*/ 2147483647 h 85"/>
                <a:gd name="T2" fmla="*/ 2147483647 w 499"/>
                <a:gd name="T3" fmla="*/ 2147483647 h 85"/>
                <a:gd name="T4" fmla="*/ 2147483647 w 499"/>
                <a:gd name="T5" fmla="*/ 2147483647 h 85"/>
                <a:gd name="T6" fmla="*/ 2147483647 w 499"/>
                <a:gd name="T7" fmla="*/ 2147483647 h 85"/>
                <a:gd name="T8" fmla="*/ 2147483647 w 499"/>
                <a:gd name="T9" fmla="*/ 2147483647 h 85"/>
                <a:gd name="T10" fmla="*/ 2147483647 w 499"/>
                <a:gd name="T11" fmla="*/ 2147483647 h 85"/>
                <a:gd name="T12" fmla="*/ 2147483647 w 499"/>
                <a:gd name="T13" fmla="*/ 2147483647 h 85"/>
                <a:gd name="T14" fmla="*/ 2147483647 w 499"/>
                <a:gd name="T15" fmla="*/ 2147483647 h 85"/>
                <a:gd name="T16" fmla="*/ 2147483647 w 499"/>
                <a:gd name="T17" fmla="*/ 2147483647 h 85"/>
                <a:gd name="T18" fmla="*/ 2147483647 w 499"/>
                <a:gd name="T19" fmla="*/ 2147483647 h 85"/>
                <a:gd name="T20" fmla="*/ 2147483647 w 499"/>
                <a:gd name="T21" fmla="*/ 2147483647 h 85"/>
                <a:gd name="T22" fmla="*/ 2147483647 w 499"/>
                <a:gd name="T23" fmla="*/ 2147483647 h 85"/>
                <a:gd name="T24" fmla="*/ 2147483647 w 499"/>
                <a:gd name="T25" fmla="*/ 2147483647 h 85"/>
                <a:gd name="T26" fmla="*/ 2147483647 w 499"/>
                <a:gd name="T27" fmla="*/ 2147483647 h 85"/>
                <a:gd name="T28" fmla="*/ 2147483647 w 499"/>
                <a:gd name="T29" fmla="*/ 2147483647 h 85"/>
                <a:gd name="T30" fmla="*/ 2147483647 w 499"/>
                <a:gd name="T31" fmla="*/ 2147483647 h 85"/>
                <a:gd name="T32" fmla="*/ 2147483647 w 499"/>
                <a:gd name="T33" fmla="*/ 2147483647 h 85"/>
                <a:gd name="T34" fmla="*/ 2147483647 w 499"/>
                <a:gd name="T35" fmla="*/ 2147483647 h 85"/>
                <a:gd name="T36" fmla="*/ 2147483647 w 499"/>
                <a:gd name="T37" fmla="*/ 2147483647 h 85"/>
                <a:gd name="T38" fmla="*/ 2147483647 w 499"/>
                <a:gd name="T39" fmla="*/ 2147483647 h 85"/>
                <a:gd name="T40" fmla="*/ 2147483647 w 499"/>
                <a:gd name="T41" fmla="*/ 2147483647 h 85"/>
                <a:gd name="T42" fmla="*/ 2147483647 w 499"/>
                <a:gd name="T43" fmla="*/ 2147483647 h 85"/>
                <a:gd name="T44" fmla="*/ 2147483647 w 499"/>
                <a:gd name="T45" fmla="*/ 2147483647 h 85"/>
                <a:gd name="T46" fmla="*/ 2147483647 w 499"/>
                <a:gd name="T47" fmla="*/ 2147483647 h 85"/>
                <a:gd name="T48" fmla="*/ 2147483647 w 499"/>
                <a:gd name="T49" fmla="*/ 2147483647 h 85"/>
                <a:gd name="T50" fmla="*/ 2147483647 w 499"/>
                <a:gd name="T51" fmla="*/ 2147483647 h 85"/>
                <a:gd name="T52" fmla="*/ 2147483647 w 499"/>
                <a:gd name="T53" fmla="*/ 2147483647 h 85"/>
                <a:gd name="T54" fmla="*/ 2147483647 w 499"/>
                <a:gd name="T55" fmla="*/ 2147483647 h 85"/>
                <a:gd name="T56" fmla="*/ 2147483647 w 499"/>
                <a:gd name="T57" fmla="*/ 2147483647 h 85"/>
                <a:gd name="T58" fmla="*/ 2147483647 w 499"/>
                <a:gd name="T59" fmla="*/ 2147483647 h 85"/>
                <a:gd name="T60" fmla="*/ 2147483647 w 499"/>
                <a:gd name="T61" fmla="*/ 2147483647 h 85"/>
                <a:gd name="T62" fmla="*/ 2147483647 w 499"/>
                <a:gd name="T63" fmla="*/ 2147483647 h 85"/>
                <a:gd name="T64" fmla="*/ 2147483647 w 499"/>
                <a:gd name="T65" fmla="*/ 2147483647 h 85"/>
                <a:gd name="T66" fmla="*/ 2147483647 w 499"/>
                <a:gd name="T67" fmla="*/ 2147483647 h 85"/>
                <a:gd name="T68" fmla="*/ 2147483647 w 499"/>
                <a:gd name="T69" fmla="*/ 2147483647 h 85"/>
                <a:gd name="T70" fmla="*/ 2147483647 w 499"/>
                <a:gd name="T71" fmla="*/ 2147483647 h 85"/>
                <a:gd name="T72" fmla="*/ 2147483647 w 499"/>
                <a:gd name="T73" fmla="*/ 2147483647 h 85"/>
                <a:gd name="T74" fmla="*/ 2147483647 w 499"/>
                <a:gd name="T75" fmla="*/ 2147483647 h 85"/>
                <a:gd name="T76" fmla="*/ 2147483647 w 499"/>
                <a:gd name="T77" fmla="*/ 2147483647 h 85"/>
                <a:gd name="T78" fmla="*/ 2147483647 w 499"/>
                <a:gd name="T79" fmla="*/ 2147483647 h 85"/>
                <a:gd name="T80" fmla="*/ 2147483647 w 499"/>
                <a:gd name="T81" fmla="*/ 2147483647 h 85"/>
                <a:gd name="T82" fmla="*/ 2147483647 w 499"/>
                <a:gd name="T83" fmla="*/ 2147483647 h 85"/>
                <a:gd name="T84" fmla="*/ 2147483647 w 499"/>
                <a:gd name="T85" fmla="*/ 2147483647 h 85"/>
                <a:gd name="T86" fmla="*/ 2147483647 w 499"/>
                <a:gd name="T87" fmla="*/ 2147483647 h 85"/>
                <a:gd name="T88" fmla="*/ 2147483647 w 499"/>
                <a:gd name="T89" fmla="*/ 2147483647 h 85"/>
                <a:gd name="T90" fmla="*/ 2147483647 w 499"/>
                <a:gd name="T91" fmla="*/ 2147483647 h 85"/>
                <a:gd name="T92" fmla="*/ 2147483647 w 499"/>
                <a:gd name="T93" fmla="*/ 2147483647 h 85"/>
                <a:gd name="T94" fmla="*/ 2147483647 w 499"/>
                <a:gd name="T95" fmla="*/ 2147483647 h 85"/>
                <a:gd name="T96" fmla="*/ 2147483647 w 499"/>
                <a:gd name="T97" fmla="*/ 2147483647 h 85"/>
                <a:gd name="T98" fmla="*/ 2147483647 w 499"/>
                <a:gd name="T99" fmla="*/ 2147483647 h 85"/>
                <a:gd name="T100" fmla="*/ 2147483647 w 499"/>
                <a:gd name="T101" fmla="*/ 2147483647 h 85"/>
                <a:gd name="T102" fmla="*/ 2147483647 w 499"/>
                <a:gd name="T103" fmla="*/ 2147483647 h 85"/>
                <a:gd name="T104" fmla="*/ 2147483647 w 499"/>
                <a:gd name="T105" fmla="*/ 2147483647 h 85"/>
                <a:gd name="T106" fmla="*/ 2147483647 w 499"/>
                <a:gd name="T107" fmla="*/ 2147483647 h 85"/>
                <a:gd name="T108" fmla="*/ 2147483647 w 499"/>
                <a:gd name="T109" fmla="*/ 2147483647 h 85"/>
                <a:gd name="T110" fmla="*/ 2147483647 w 499"/>
                <a:gd name="T111" fmla="*/ 2147483647 h 85"/>
                <a:gd name="T112" fmla="*/ 2147483647 w 499"/>
                <a:gd name="T113" fmla="*/ 2147483647 h 85"/>
                <a:gd name="T114" fmla="*/ 2147483647 w 499"/>
                <a:gd name="T115" fmla="*/ 2147483647 h 85"/>
                <a:gd name="T116" fmla="*/ 2147483647 w 499"/>
                <a:gd name="T117" fmla="*/ 2147483647 h 85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499"/>
                <a:gd name="T178" fmla="*/ 0 h 85"/>
                <a:gd name="T179" fmla="*/ 499 w 499"/>
                <a:gd name="T180" fmla="*/ 85 h 85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499" h="85">
                  <a:moveTo>
                    <a:pt x="17" y="46"/>
                  </a:moveTo>
                  <a:lnTo>
                    <a:pt x="18" y="40"/>
                  </a:lnTo>
                  <a:lnTo>
                    <a:pt x="18" y="36"/>
                  </a:lnTo>
                  <a:lnTo>
                    <a:pt x="17" y="33"/>
                  </a:lnTo>
                  <a:lnTo>
                    <a:pt x="15" y="32"/>
                  </a:lnTo>
                  <a:lnTo>
                    <a:pt x="13" y="33"/>
                  </a:lnTo>
                  <a:lnTo>
                    <a:pt x="10" y="34"/>
                  </a:lnTo>
                  <a:lnTo>
                    <a:pt x="8" y="36"/>
                  </a:lnTo>
                  <a:lnTo>
                    <a:pt x="5" y="39"/>
                  </a:lnTo>
                  <a:lnTo>
                    <a:pt x="0" y="35"/>
                  </a:lnTo>
                  <a:lnTo>
                    <a:pt x="6" y="30"/>
                  </a:lnTo>
                  <a:lnTo>
                    <a:pt x="11" y="27"/>
                  </a:lnTo>
                  <a:lnTo>
                    <a:pt x="15" y="25"/>
                  </a:lnTo>
                  <a:lnTo>
                    <a:pt x="20" y="24"/>
                  </a:lnTo>
                  <a:lnTo>
                    <a:pt x="23" y="25"/>
                  </a:lnTo>
                  <a:lnTo>
                    <a:pt x="26" y="27"/>
                  </a:lnTo>
                  <a:lnTo>
                    <a:pt x="28" y="30"/>
                  </a:lnTo>
                  <a:lnTo>
                    <a:pt x="29" y="34"/>
                  </a:lnTo>
                  <a:lnTo>
                    <a:pt x="28" y="39"/>
                  </a:lnTo>
                  <a:lnTo>
                    <a:pt x="29" y="39"/>
                  </a:lnTo>
                  <a:lnTo>
                    <a:pt x="35" y="33"/>
                  </a:lnTo>
                  <a:lnTo>
                    <a:pt x="40" y="28"/>
                  </a:lnTo>
                  <a:lnTo>
                    <a:pt x="46" y="25"/>
                  </a:lnTo>
                  <a:lnTo>
                    <a:pt x="52" y="24"/>
                  </a:lnTo>
                  <a:lnTo>
                    <a:pt x="56" y="24"/>
                  </a:lnTo>
                  <a:lnTo>
                    <a:pt x="60" y="25"/>
                  </a:lnTo>
                  <a:lnTo>
                    <a:pt x="57" y="40"/>
                  </a:lnTo>
                  <a:lnTo>
                    <a:pt x="50" y="40"/>
                  </a:lnTo>
                  <a:lnTo>
                    <a:pt x="50" y="37"/>
                  </a:lnTo>
                  <a:lnTo>
                    <a:pt x="49" y="35"/>
                  </a:lnTo>
                  <a:lnTo>
                    <a:pt x="45" y="33"/>
                  </a:lnTo>
                  <a:lnTo>
                    <a:pt x="42" y="34"/>
                  </a:lnTo>
                  <a:lnTo>
                    <a:pt x="38" y="36"/>
                  </a:lnTo>
                  <a:lnTo>
                    <a:pt x="34" y="40"/>
                  </a:lnTo>
                  <a:lnTo>
                    <a:pt x="31" y="45"/>
                  </a:lnTo>
                  <a:lnTo>
                    <a:pt x="28" y="51"/>
                  </a:lnTo>
                  <a:lnTo>
                    <a:pt x="26" y="56"/>
                  </a:lnTo>
                  <a:lnTo>
                    <a:pt x="20" y="84"/>
                  </a:lnTo>
                  <a:lnTo>
                    <a:pt x="8" y="84"/>
                  </a:lnTo>
                  <a:lnTo>
                    <a:pt x="17" y="46"/>
                  </a:lnTo>
                  <a:close/>
                  <a:moveTo>
                    <a:pt x="117" y="71"/>
                  </a:moveTo>
                  <a:lnTo>
                    <a:pt x="110" y="77"/>
                  </a:lnTo>
                  <a:lnTo>
                    <a:pt x="103" y="82"/>
                  </a:lnTo>
                  <a:lnTo>
                    <a:pt x="96" y="84"/>
                  </a:lnTo>
                  <a:lnTo>
                    <a:pt x="89" y="85"/>
                  </a:lnTo>
                  <a:lnTo>
                    <a:pt x="81" y="84"/>
                  </a:lnTo>
                  <a:lnTo>
                    <a:pt x="75" y="80"/>
                  </a:lnTo>
                  <a:lnTo>
                    <a:pt x="71" y="73"/>
                  </a:lnTo>
                  <a:lnTo>
                    <a:pt x="70" y="65"/>
                  </a:lnTo>
                  <a:lnTo>
                    <a:pt x="70" y="58"/>
                  </a:lnTo>
                  <a:lnTo>
                    <a:pt x="72" y="51"/>
                  </a:lnTo>
                  <a:lnTo>
                    <a:pt x="75" y="44"/>
                  </a:lnTo>
                  <a:lnTo>
                    <a:pt x="79" y="37"/>
                  </a:lnTo>
                  <a:lnTo>
                    <a:pt x="85" y="32"/>
                  </a:lnTo>
                  <a:lnTo>
                    <a:pt x="91" y="28"/>
                  </a:lnTo>
                  <a:lnTo>
                    <a:pt x="99" y="25"/>
                  </a:lnTo>
                  <a:lnTo>
                    <a:pt x="107" y="24"/>
                  </a:lnTo>
                  <a:lnTo>
                    <a:pt x="113" y="25"/>
                  </a:lnTo>
                  <a:lnTo>
                    <a:pt x="118" y="27"/>
                  </a:lnTo>
                  <a:lnTo>
                    <a:pt x="121" y="31"/>
                  </a:lnTo>
                  <a:lnTo>
                    <a:pt x="122" y="37"/>
                  </a:lnTo>
                  <a:lnTo>
                    <a:pt x="121" y="42"/>
                  </a:lnTo>
                  <a:lnTo>
                    <a:pt x="120" y="46"/>
                  </a:lnTo>
                  <a:lnTo>
                    <a:pt x="116" y="50"/>
                  </a:lnTo>
                  <a:lnTo>
                    <a:pt x="112" y="53"/>
                  </a:lnTo>
                  <a:lnTo>
                    <a:pt x="106" y="55"/>
                  </a:lnTo>
                  <a:lnTo>
                    <a:pt x="99" y="57"/>
                  </a:lnTo>
                  <a:lnTo>
                    <a:pt x="91" y="58"/>
                  </a:lnTo>
                  <a:lnTo>
                    <a:pt x="82" y="58"/>
                  </a:lnTo>
                  <a:lnTo>
                    <a:pt x="81" y="61"/>
                  </a:lnTo>
                  <a:lnTo>
                    <a:pt x="81" y="65"/>
                  </a:lnTo>
                  <a:lnTo>
                    <a:pt x="82" y="71"/>
                  </a:lnTo>
                  <a:lnTo>
                    <a:pt x="84" y="74"/>
                  </a:lnTo>
                  <a:lnTo>
                    <a:pt x="87" y="76"/>
                  </a:lnTo>
                  <a:lnTo>
                    <a:pt x="92" y="77"/>
                  </a:lnTo>
                  <a:lnTo>
                    <a:pt x="97" y="76"/>
                  </a:lnTo>
                  <a:lnTo>
                    <a:pt x="102" y="75"/>
                  </a:lnTo>
                  <a:lnTo>
                    <a:pt x="107" y="71"/>
                  </a:lnTo>
                  <a:lnTo>
                    <a:pt x="113" y="66"/>
                  </a:lnTo>
                  <a:lnTo>
                    <a:pt x="117" y="71"/>
                  </a:lnTo>
                  <a:close/>
                  <a:moveTo>
                    <a:pt x="83" y="52"/>
                  </a:moveTo>
                  <a:lnTo>
                    <a:pt x="90" y="52"/>
                  </a:lnTo>
                  <a:lnTo>
                    <a:pt x="96" y="51"/>
                  </a:lnTo>
                  <a:lnTo>
                    <a:pt x="101" y="50"/>
                  </a:lnTo>
                  <a:lnTo>
                    <a:pt x="105" y="48"/>
                  </a:lnTo>
                  <a:lnTo>
                    <a:pt x="110" y="43"/>
                  </a:lnTo>
                  <a:lnTo>
                    <a:pt x="111" y="38"/>
                  </a:lnTo>
                  <a:lnTo>
                    <a:pt x="111" y="35"/>
                  </a:lnTo>
                  <a:lnTo>
                    <a:pt x="109" y="32"/>
                  </a:lnTo>
                  <a:lnTo>
                    <a:pt x="104" y="30"/>
                  </a:lnTo>
                  <a:lnTo>
                    <a:pt x="98" y="32"/>
                  </a:lnTo>
                  <a:lnTo>
                    <a:pt x="92" y="36"/>
                  </a:lnTo>
                  <a:lnTo>
                    <a:pt x="87" y="43"/>
                  </a:lnTo>
                  <a:lnTo>
                    <a:pt x="83" y="52"/>
                  </a:lnTo>
                  <a:close/>
                  <a:moveTo>
                    <a:pt x="175" y="40"/>
                  </a:moveTo>
                  <a:lnTo>
                    <a:pt x="174" y="36"/>
                  </a:lnTo>
                  <a:lnTo>
                    <a:pt x="171" y="33"/>
                  </a:lnTo>
                  <a:lnTo>
                    <a:pt x="168" y="31"/>
                  </a:lnTo>
                  <a:lnTo>
                    <a:pt x="163" y="30"/>
                  </a:lnTo>
                  <a:lnTo>
                    <a:pt x="158" y="31"/>
                  </a:lnTo>
                  <a:lnTo>
                    <a:pt x="154" y="33"/>
                  </a:lnTo>
                  <a:lnTo>
                    <a:pt x="152" y="35"/>
                  </a:lnTo>
                  <a:lnTo>
                    <a:pt x="151" y="39"/>
                  </a:lnTo>
                  <a:lnTo>
                    <a:pt x="152" y="42"/>
                  </a:lnTo>
                  <a:lnTo>
                    <a:pt x="153" y="44"/>
                  </a:lnTo>
                  <a:lnTo>
                    <a:pt x="157" y="47"/>
                  </a:lnTo>
                  <a:lnTo>
                    <a:pt x="163" y="50"/>
                  </a:lnTo>
                  <a:lnTo>
                    <a:pt x="169" y="54"/>
                  </a:lnTo>
                  <a:lnTo>
                    <a:pt x="173" y="58"/>
                  </a:lnTo>
                  <a:lnTo>
                    <a:pt x="175" y="62"/>
                  </a:lnTo>
                  <a:lnTo>
                    <a:pt x="176" y="67"/>
                  </a:lnTo>
                  <a:lnTo>
                    <a:pt x="174" y="75"/>
                  </a:lnTo>
                  <a:lnTo>
                    <a:pt x="169" y="80"/>
                  </a:lnTo>
                  <a:lnTo>
                    <a:pt x="162" y="84"/>
                  </a:lnTo>
                  <a:lnTo>
                    <a:pt x="153" y="85"/>
                  </a:lnTo>
                  <a:lnTo>
                    <a:pt x="142" y="84"/>
                  </a:lnTo>
                  <a:lnTo>
                    <a:pt x="131" y="82"/>
                  </a:lnTo>
                  <a:lnTo>
                    <a:pt x="134" y="68"/>
                  </a:lnTo>
                  <a:lnTo>
                    <a:pt x="139" y="68"/>
                  </a:lnTo>
                  <a:lnTo>
                    <a:pt x="140" y="73"/>
                  </a:lnTo>
                  <a:lnTo>
                    <a:pt x="143" y="76"/>
                  </a:lnTo>
                  <a:lnTo>
                    <a:pt x="147" y="78"/>
                  </a:lnTo>
                  <a:lnTo>
                    <a:pt x="152" y="79"/>
                  </a:lnTo>
                  <a:lnTo>
                    <a:pt x="158" y="78"/>
                  </a:lnTo>
                  <a:lnTo>
                    <a:pt x="162" y="77"/>
                  </a:lnTo>
                  <a:lnTo>
                    <a:pt x="164" y="74"/>
                  </a:lnTo>
                  <a:lnTo>
                    <a:pt x="165" y="70"/>
                  </a:lnTo>
                  <a:lnTo>
                    <a:pt x="165" y="66"/>
                  </a:lnTo>
                  <a:lnTo>
                    <a:pt x="163" y="63"/>
                  </a:lnTo>
                  <a:lnTo>
                    <a:pt x="160" y="61"/>
                  </a:lnTo>
                  <a:lnTo>
                    <a:pt x="154" y="57"/>
                  </a:lnTo>
                  <a:lnTo>
                    <a:pt x="148" y="54"/>
                  </a:lnTo>
                  <a:lnTo>
                    <a:pt x="144" y="50"/>
                  </a:lnTo>
                  <a:lnTo>
                    <a:pt x="142" y="46"/>
                  </a:lnTo>
                  <a:lnTo>
                    <a:pt x="141" y="41"/>
                  </a:lnTo>
                  <a:lnTo>
                    <a:pt x="143" y="34"/>
                  </a:lnTo>
                  <a:lnTo>
                    <a:pt x="147" y="29"/>
                  </a:lnTo>
                  <a:lnTo>
                    <a:pt x="154" y="25"/>
                  </a:lnTo>
                  <a:lnTo>
                    <a:pt x="163" y="24"/>
                  </a:lnTo>
                  <a:lnTo>
                    <a:pt x="174" y="25"/>
                  </a:lnTo>
                  <a:lnTo>
                    <a:pt x="183" y="27"/>
                  </a:lnTo>
                  <a:lnTo>
                    <a:pt x="180" y="40"/>
                  </a:lnTo>
                  <a:lnTo>
                    <a:pt x="175" y="40"/>
                  </a:lnTo>
                  <a:close/>
                  <a:moveTo>
                    <a:pt x="223" y="0"/>
                  </a:moveTo>
                  <a:lnTo>
                    <a:pt x="220" y="13"/>
                  </a:lnTo>
                  <a:lnTo>
                    <a:pt x="208" y="13"/>
                  </a:lnTo>
                  <a:lnTo>
                    <a:pt x="211" y="0"/>
                  </a:lnTo>
                  <a:lnTo>
                    <a:pt x="223" y="0"/>
                  </a:lnTo>
                  <a:close/>
                  <a:moveTo>
                    <a:pt x="209" y="63"/>
                  </a:moveTo>
                  <a:lnTo>
                    <a:pt x="207" y="69"/>
                  </a:lnTo>
                  <a:lnTo>
                    <a:pt x="207" y="73"/>
                  </a:lnTo>
                  <a:lnTo>
                    <a:pt x="208" y="76"/>
                  </a:lnTo>
                  <a:lnTo>
                    <a:pt x="211" y="77"/>
                  </a:lnTo>
                  <a:lnTo>
                    <a:pt x="213" y="77"/>
                  </a:lnTo>
                  <a:lnTo>
                    <a:pt x="215" y="75"/>
                  </a:lnTo>
                  <a:lnTo>
                    <a:pt x="218" y="73"/>
                  </a:lnTo>
                  <a:lnTo>
                    <a:pt x="221" y="70"/>
                  </a:lnTo>
                  <a:lnTo>
                    <a:pt x="225" y="74"/>
                  </a:lnTo>
                  <a:lnTo>
                    <a:pt x="219" y="79"/>
                  </a:lnTo>
                  <a:lnTo>
                    <a:pt x="215" y="83"/>
                  </a:lnTo>
                  <a:lnTo>
                    <a:pt x="210" y="84"/>
                  </a:lnTo>
                  <a:lnTo>
                    <a:pt x="206" y="85"/>
                  </a:lnTo>
                  <a:lnTo>
                    <a:pt x="202" y="84"/>
                  </a:lnTo>
                  <a:lnTo>
                    <a:pt x="199" y="82"/>
                  </a:lnTo>
                  <a:lnTo>
                    <a:pt x="197" y="79"/>
                  </a:lnTo>
                  <a:lnTo>
                    <a:pt x="196" y="74"/>
                  </a:lnTo>
                  <a:lnTo>
                    <a:pt x="196" y="69"/>
                  </a:lnTo>
                  <a:lnTo>
                    <a:pt x="198" y="63"/>
                  </a:lnTo>
                  <a:lnTo>
                    <a:pt x="199" y="56"/>
                  </a:lnTo>
                  <a:lnTo>
                    <a:pt x="201" y="49"/>
                  </a:lnTo>
                  <a:lnTo>
                    <a:pt x="202" y="42"/>
                  </a:lnTo>
                  <a:lnTo>
                    <a:pt x="203" y="35"/>
                  </a:lnTo>
                  <a:lnTo>
                    <a:pt x="203" y="34"/>
                  </a:lnTo>
                  <a:lnTo>
                    <a:pt x="202" y="30"/>
                  </a:lnTo>
                  <a:lnTo>
                    <a:pt x="200" y="29"/>
                  </a:lnTo>
                  <a:lnTo>
                    <a:pt x="197" y="29"/>
                  </a:lnTo>
                  <a:lnTo>
                    <a:pt x="197" y="25"/>
                  </a:lnTo>
                  <a:lnTo>
                    <a:pt x="214" y="24"/>
                  </a:lnTo>
                  <a:lnTo>
                    <a:pt x="217" y="24"/>
                  </a:lnTo>
                  <a:lnTo>
                    <a:pt x="209" y="63"/>
                  </a:lnTo>
                  <a:close/>
                  <a:moveTo>
                    <a:pt x="285" y="63"/>
                  </a:moveTo>
                  <a:lnTo>
                    <a:pt x="284" y="69"/>
                  </a:lnTo>
                  <a:lnTo>
                    <a:pt x="284" y="73"/>
                  </a:lnTo>
                  <a:lnTo>
                    <a:pt x="285" y="76"/>
                  </a:lnTo>
                  <a:lnTo>
                    <a:pt x="287" y="77"/>
                  </a:lnTo>
                  <a:lnTo>
                    <a:pt x="289" y="77"/>
                  </a:lnTo>
                  <a:lnTo>
                    <a:pt x="292" y="75"/>
                  </a:lnTo>
                  <a:lnTo>
                    <a:pt x="294" y="73"/>
                  </a:lnTo>
                  <a:lnTo>
                    <a:pt x="297" y="70"/>
                  </a:lnTo>
                  <a:lnTo>
                    <a:pt x="299" y="72"/>
                  </a:lnTo>
                  <a:lnTo>
                    <a:pt x="301" y="74"/>
                  </a:lnTo>
                  <a:lnTo>
                    <a:pt x="296" y="79"/>
                  </a:lnTo>
                  <a:lnTo>
                    <a:pt x="291" y="82"/>
                  </a:lnTo>
                  <a:lnTo>
                    <a:pt x="287" y="84"/>
                  </a:lnTo>
                  <a:lnTo>
                    <a:pt x="282" y="85"/>
                  </a:lnTo>
                  <a:lnTo>
                    <a:pt x="278" y="84"/>
                  </a:lnTo>
                  <a:lnTo>
                    <a:pt x="276" y="82"/>
                  </a:lnTo>
                  <a:lnTo>
                    <a:pt x="274" y="79"/>
                  </a:lnTo>
                  <a:lnTo>
                    <a:pt x="273" y="75"/>
                  </a:lnTo>
                  <a:lnTo>
                    <a:pt x="274" y="70"/>
                  </a:lnTo>
                  <a:lnTo>
                    <a:pt x="273" y="69"/>
                  </a:lnTo>
                  <a:lnTo>
                    <a:pt x="267" y="77"/>
                  </a:lnTo>
                  <a:lnTo>
                    <a:pt x="262" y="81"/>
                  </a:lnTo>
                  <a:lnTo>
                    <a:pt x="256" y="84"/>
                  </a:lnTo>
                  <a:lnTo>
                    <a:pt x="250" y="85"/>
                  </a:lnTo>
                  <a:lnTo>
                    <a:pt x="244" y="84"/>
                  </a:lnTo>
                  <a:lnTo>
                    <a:pt x="239" y="80"/>
                  </a:lnTo>
                  <a:lnTo>
                    <a:pt x="237" y="74"/>
                  </a:lnTo>
                  <a:lnTo>
                    <a:pt x="236" y="65"/>
                  </a:lnTo>
                  <a:lnTo>
                    <a:pt x="237" y="55"/>
                  </a:lnTo>
                  <a:lnTo>
                    <a:pt x="240" y="45"/>
                  </a:lnTo>
                  <a:lnTo>
                    <a:pt x="246" y="36"/>
                  </a:lnTo>
                  <a:lnTo>
                    <a:pt x="252" y="30"/>
                  </a:lnTo>
                  <a:lnTo>
                    <a:pt x="260" y="26"/>
                  </a:lnTo>
                  <a:lnTo>
                    <a:pt x="269" y="24"/>
                  </a:lnTo>
                  <a:lnTo>
                    <a:pt x="276" y="25"/>
                  </a:lnTo>
                  <a:lnTo>
                    <a:pt x="282" y="28"/>
                  </a:lnTo>
                  <a:lnTo>
                    <a:pt x="284" y="22"/>
                  </a:lnTo>
                  <a:lnTo>
                    <a:pt x="285" y="17"/>
                  </a:lnTo>
                  <a:lnTo>
                    <a:pt x="285" y="13"/>
                  </a:lnTo>
                  <a:lnTo>
                    <a:pt x="285" y="11"/>
                  </a:lnTo>
                  <a:lnTo>
                    <a:pt x="283" y="9"/>
                  </a:lnTo>
                  <a:lnTo>
                    <a:pt x="281" y="8"/>
                  </a:lnTo>
                  <a:lnTo>
                    <a:pt x="277" y="8"/>
                  </a:lnTo>
                  <a:lnTo>
                    <a:pt x="278" y="4"/>
                  </a:lnTo>
                  <a:lnTo>
                    <a:pt x="296" y="3"/>
                  </a:lnTo>
                  <a:lnTo>
                    <a:pt x="299" y="3"/>
                  </a:lnTo>
                  <a:lnTo>
                    <a:pt x="285" y="63"/>
                  </a:lnTo>
                  <a:close/>
                  <a:moveTo>
                    <a:pt x="277" y="51"/>
                  </a:moveTo>
                  <a:lnTo>
                    <a:pt x="278" y="45"/>
                  </a:lnTo>
                  <a:lnTo>
                    <a:pt x="279" y="39"/>
                  </a:lnTo>
                  <a:lnTo>
                    <a:pt x="278" y="35"/>
                  </a:lnTo>
                  <a:lnTo>
                    <a:pt x="277" y="32"/>
                  </a:lnTo>
                  <a:lnTo>
                    <a:pt x="274" y="31"/>
                  </a:lnTo>
                  <a:lnTo>
                    <a:pt x="270" y="30"/>
                  </a:lnTo>
                  <a:lnTo>
                    <a:pt x="263" y="32"/>
                  </a:lnTo>
                  <a:lnTo>
                    <a:pt x="258" y="36"/>
                  </a:lnTo>
                  <a:lnTo>
                    <a:pt x="253" y="42"/>
                  </a:lnTo>
                  <a:lnTo>
                    <a:pt x="250" y="49"/>
                  </a:lnTo>
                  <a:lnTo>
                    <a:pt x="248" y="57"/>
                  </a:lnTo>
                  <a:lnTo>
                    <a:pt x="247" y="65"/>
                  </a:lnTo>
                  <a:lnTo>
                    <a:pt x="248" y="70"/>
                  </a:lnTo>
                  <a:lnTo>
                    <a:pt x="249" y="74"/>
                  </a:lnTo>
                  <a:lnTo>
                    <a:pt x="252" y="76"/>
                  </a:lnTo>
                  <a:lnTo>
                    <a:pt x="255" y="77"/>
                  </a:lnTo>
                  <a:lnTo>
                    <a:pt x="258" y="77"/>
                  </a:lnTo>
                  <a:lnTo>
                    <a:pt x="261" y="75"/>
                  </a:lnTo>
                  <a:lnTo>
                    <a:pt x="267" y="70"/>
                  </a:lnTo>
                  <a:lnTo>
                    <a:pt x="273" y="62"/>
                  </a:lnTo>
                  <a:lnTo>
                    <a:pt x="277" y="51"/>
                  </a:lnTo>
                  <a:close/>
                  <a:moveTo>
                    <a:pt x="353" y="70"/>
                  </a:moveTo>
                  <a:lnTo>
                    <a:pt x="347" y="76"/>
                  </a:lnTo>
                  <a:lnTo>
                    <a:pt x="342" y="81"/>
                  </a:lnTo>
                  <a:lnTo>
                    <a:pt x="336" y="84"/>
                  </a:lnTo>
                  <a:lnTo>
                    <a:pt x="330" y="85"/>
                  </a:lnTo>
                  <a:lnTo>
                    <a:pt x="325" y="84"/>
                  </a:lnTo>
                  <a:lnTo>
                    <a:pt x="321" y="82"/>
                  </a:lnTo>
                  <a:lnTo>
                    <a:pt x="318" y="78"/>
                  </a:lnTo>
                  <a:lnTo>
                    <a:pt x="318" y="72"/>
                  </a:lnTo>
                  <a:lnTo>
                    <a:pt x="318" y="68"/>
                  </a:lnTo>
                  <a:lnTo>
                    <a:pt x="320" y="62"/>
                  </a:lnTo>
                  <a:lnTo>
                    <a:pt x="321" y="54"/>
                  </a:lnTo>
                  <a:lnTo>
                    <a:pt x="323" y="47"/>
                  </a:lnTo>
                  <a:lnTo>
                    <a:pt x="324" y="41"/>
                  </a:lnTo>
                  <a:lnTo>
                    <a:pt x="325" y="36"/>
                  </a:lnTo>
                  <a:lnTo>
                    <a:pt x="324" y="33"/>
                  </a:lnTo>
                  <a:lnTo>
                    <a:pt x="321" y="32"/>
                  </a:lnTo>
                  <a:lnTo>
                    <a:pt x="319" y="33"/>
                  </a:lnTo>
                  <a:lnTo>
                    <a:pt x="317" y="34"/>
                  </a:lnTo>
                  <a:lnTo>
                    <a:pt x="314" y="36"/>
                  </a:lnTo>
                  <a:lnTo>
                    <a:pt x="311" y="39"/>
                  </a:lnTo>
                  <a:lnTo>
                    <a:pt x="307" y="35"/>
                  </a:lnTo>
                  <a:lnTo>
                    <a:pt x="313" y="30"/>
                  </a:lnTo>
                  <a:lnTo>
                    <a:pt x="318" y="27"/>
                  </a:lnTo>
                  <a:lnTo>
                    <a:pt x="322" y="25"/>
                  </a:lnTo>
                  <a:lnTo>
                    <a:pt x="327" y="24"/>
                  </a:lnTo>
                  <a:lnTo>
                    <a:pt x="331" y="25"/>
                  </a:lnTo>
                  <a:lnTo>
                    <a:pt x="334" y="27"/>
                  </a:lnTo>
                  <a:lnTo>
                    <a:pt x="336" y="30"/>
                  </a:lnTo>
                  <a:lnTo>
                    <a:pt x="336" y="34"/>
                  </a:lnTo>
                  <a:lnTo>
                    <a:pt x="336" y="40"/>
                  </a:lnTo>
                  <a:lnTo>
                    <a:pt x="334" y="47"/>
                  </a:lnTo>
                  <a:lnTo>
                    <a:pt x="332" y="55"/>
                  </a:lnTo>
                  <a:lnTo>
                    <a:pt x="331" y="61"/>
                  </a:lnTo>
                  <a:lnTo>
                    <a:pt x="330" y="67"/>
                  </a:lnTo>
                  <a:lnTo>
                    <a:pt x="329" y="70"/>
                  </a:lnTo>
                  <a:lnTo>
                    <a:pt x="331" y="75"/>
                  </a:lnTo>
                  <a:lnTo>
                    <a:pt x="335" y="77"/>
                  </a:lnTo>
                  <a:lnTo>
                    <a:pt x="338" y="77"/>
                  </a:lnTo>
                  <a:lnTo>
                    <a:pt x="341" y="75"/>
                  </a:lnTo>
                  <a:lnTo>
                    <a:pt x="347" y="70"/>
                  </a:lnTo>
                  <a:lnTo>
                    <a:pt x="352" y="62"/>
                  </a:lnTo>
                  <a:lnTo>
                    <a:pt x="356" y="54"/>
                  </a:lnTo>
                  <a:lnTo>
                    <a:pt x="362" y="25"/>
                  </a:lnTo>
                  <a:lnTo>
                    <a:pt x="374" y="25"/>
                  </a:lnTo>
                  <a:lnTo>
                    <a:pt x="365" y="63"/>
                  </a:lnTo>
                  <a:lnTo>
                    <a:pt x="364" y="69"/>
                  </a:lnTo>
                  <a:lnTo>
                    <a:pt x="363" y="73"/>
                  </a:lnTo>
                  <a:lnTo>
                    <a:pt x="364" y="76"/>
                  </a:lnTo>
                  <a:lnTo>
                    <a:pt x="367" y="77"/>
                  </a:lnTo>
                  <a:lnTo>
                    <a:pt x="369" y="77"/>
                  </a:lnTo>
                  <a:lnTo>
                    <a:pt x="371" y="75"/>
                  </a:lnTo>
                  <a:lnTo>
                    <a:pt x="374" y="73"/>
                  </a:lnTo>
                  <a:lnTo>
                    <a:pt x="377" y="70"/>
                  </a:lnTo>
                  <a:lnTo>
                    <a:pt x="381" y="74"/>
                  </a:lnTo>
                  <a:lnTo>
                    <a:pt x="376" y="79"/>
                  </a:lnTo>
                  <a:lnTo>
                    <a:pt x="371" y="82"/>
                  </a:lnTo>
                  <a:lnTo>
                    <a:pt x="367" y="84"/>
                  </a:lnTo>
                  <a:lnTo>
                    <a:pt x="362" y="85"/>
                  </a:lnTo>
                  <a:lnTo>
                    <a:pt x="358" y="84"/>
                  </a:lnTo>
                  <a:lnTo>
                    <a:pt x="355" y="82"/>
                  </a:lnTo>
                  <a:lnTo>
                    <a:pt x="354" y="79"/>
                  </a:lnTo>
                  <a:lnTo>
                    <a:pt x="353" y="75"/>
                  </a:lnTo>
                  <a:lnTo>
                    <a:pt x="353" y="72"/>
                  </a:lnTo>
                  <a:lnTo>
                    <a:pt x="354" y="70"/>
                  </a:lnTo>
                  <a:lnTo>
                    <a:pt x="353" y="70"/>
                  </a:lnTo>
                  <a:close/>
                  <a:moveTo>
                    <a:pt x="429" y="69"/>
                  </a:moveTo>
                  <a:lnTo>
                    <a:pt x="423" y="77"/>
                  </a:lnTo>
                  <a:lnTo>
                    <a:pt x="418" y="81"/>
                  </a:lnTo>
                  <a:lnTo>
                    <a:pt x="412" y="84"/>
                  </a:lnTo>
                  <a:lnTo>
                    <a:pt x="406" y="85"/>
                  </a:lnTo>
                  <a:lnTo>
                    <a:pt x="400" y="84"/>
                  </a:lnTo>
                  <a:lnTo>
                    <a:pt x="395" y="80"/>
                  </a:lnTo>
                  <a:lnTo>
                    <a:pt x="393" y="74"/>
                  </a:lnTo>
                  <a:lnTo>
                    <a:pt x="392" y="65"/>
                  </a:lnTo>
                  <a:lnTo>
                    <a:pt x="393" y="55"/>
                  </a:lnTo>
                  <a:lnTo>
                    <a:pt x="396" y="45"/>
                  </a:lnTo>
                  <a:lnTo>
                    <a:pt x="402" y="36"/>
                  </a:lnTo>
                  <a:lnTo>
                    <a:pt x="408" y="30"/>
                  </a:lnTo>
                  <a:lnTo>
                    <a:pt x="416" y="26"/>
                  </a:lnTo>
                  <a:lnTo>
                    <a:pt x="425" y="24"/>
                  </a:lnTo>
                  <a:lnTo>
                    <a:pt x="433" y="25"/>
                  </a:lnTo>
                  <a:lnTo>
                    <a:pt x="439" y="28"/>
                  </a:lnTo>
                  <a:lnTo>
                    <a:pt x="445" y="24"/>
                  </a:lnTo>
                  <a:lnTo>
                    <a:pt x="450" y="25"/>
                  </a:lnTo>
                  <a:lnTo>
                    <a:pt x="441" y="64"/>
                  </a:lnTo>
                  <a:lnTo>
                    <a:pt x="440" y="69"/>
                  </a:lnTo>
                  <a:lnTo>
                    <a:pt x="440" y="73"/>
                  </a:lnTo>
                  <a:lnTo>
                    <a:pt x="441" y="76"/>
                  </a:lnTo>
                  <a:lnTo>
                    <a:pt x="443" y="77"/>
                  </a:lnTo>
                  <a:lnTo>
                    <a:pt x="445" y="77"/>
                  </a:lnTo>
                  <a:lnTo>
                    <a:pt x="448" y="75"/>
                  </a:lnTo>
                  <a:lnTo>
                    <a:pt x="450" y="73"/>
                  </a:lnTo>
                  <a:lnTo>
                    <a:pt x="453" y="70"/>
                  </a:lnTo>
                  <a:lnTo>
                    <a:pt x="455" y="72"/>
                  </a:lnTo>
                  <a:lnTo>
                    <a:pt x="457" y="74"/>
                  </a:lnTo>
                  <a:lnTo>
                    <a:pt x="452" y="79"/>
                  </a:lnTo>
                  <a:lnTo>
                    <a:pt x="447" y="82"/>
                  </a:lnTo>
                  <a:lnTo>
                    <a:pt x="443" y="84"/>
                  </a:lnTo>
                  <a:lnTo>
                    <a:pt x="438" y="85"/>
                  </a:lnTo>
                  <a:lnTo>
                    <a:pt x="434" y="84"/>
                  </a:lnTo>
                  <a:lnTo>
                    <a:pt x="432" y="82"/>
                  </a:lnTo>
                  <a:lnTo>
                    <a:pt x="430" y="79"/>
                  </a:lnTo>
                  <a:lnTo>
                    <a:pt x="429" y="75"/>
                  </a:lnTo>
                  <a:lnTo>
                    <a:pt x="430" y="70"/>
                  </a:lnTo>
                  <a:lnTo>
                    <a:pt x="429" y="69"/>
                  </a:lnTo>
                  <a:close/>
                  <a:moveTo>
                    <a:pt x="433" y="51"/>
                  </a:moveTo>
                  <a:lnTo>
                    <a:pt x="434" y="44"/>
                  </a:lnTo>
                  <a:lnTo>
                    <a:pt x="435" y="39"/>
                  </a:lnTo>
                  <a:lnTo>
                    <a:pt x="434" y="35"/>
                  </a:lnTo>
                  <a:lnTo>
                    <a:pt x="433" y="32"/>
                  </a:lnTo>
                  <a:lnTo>
                    <a:pt x="430" y="31"/>
                  </a:lnTo>
                  <a:lnTo>
                    <a:pt x="426" y="30"/>
                  </a:lnTo>
                  <a:lnTo>
                    <a:pt x="419" y="32"/>
                  </a:lnTo>
                  <a:lnTo>
                    <a:pt x="414" y="36"/>
                  </a:lnTo>
                  <a:lnTo>
                    <a:pt x="409" y="42"/>
                  </a:lnTo>
                  <a:lnTo>
                    <a:pt x="406" y="49"/>
                  </a:lnTo>
                  <a:lnTo>
                    <a:pt x="404" y="57"/>
                  </a:lnTo>
                  <a:lnTo>
                    <a:pt x="403" y="65"/>
                  </a:lnTo>
                  <a:lnTo>
                    <a:pt x="404" y="70"/>
                  </a:lnTo>
                  <a:lnTo>
                    <a:pt x="405" y="74"/>
                  </a:lnTo>
                  <a:lnTo>
                    <a:pt x="408" y="76"/>
                  </a:lnTo>
                  <a:lnTo>
                    <a:pt x="411" y="77"/>
                  </a:lnTo>
                  <a:lnTo>
                    <a:pt x="415" y="76"/>
                  </a:lnTo>
                  <a:lnTo>
                    <a:pt x="419" y="74"/>
                  </a:lnTo>
                  <a:lnTo>
                    <a:pt x="428" y="64"/>
                  </a:lnTo>
                  <a:lnTo>
                    <a:pt x="431" y="58"/>
                  </a:lnTo>
                  <a:lnTo>
                    <a:pt x="433" y="51"/>
                  </a:lnTo>
                  <a:close/>
                  <a:moveTo>
                    <a:pt x="472" y="61"/>
                  </a:moveTo>
                  <a:lnTo>
                    <a:pt x="477" y="39"/>
                  </a:lnTo>
                  <a:lnTo>
                    <a:pt x="479" y="29"/>
                  </a:lnTo>
                  <a:lnTo>
                    <a:pt x="481" y="21"/>
                  </a:lnTo>
                  <a:lnTo>
                    <a:pt x="482" y="16"/>
                  </a:lnTo>
                  <a:lnTo>
                    <a:pt x="482" y="13"/>
                  </a:lnTo>
                  <a:lnTo>
                    <a:pt x="482" y="11"/>
                  </a:lnTo>
                  <a:lnTo>
                    <a:pt x="481" y="9"/>
                  </a:lnTo>
                  <a:lnTo>
                    <a:pt x="478" y="8"/>
                  </a:lnTo>
                  <a:lnTo>
                    <a:pt x="474" y="8"/>
                  </a:lnTo>
                  <a:lnTo>
                    <a:pt x="475" y="4"/>
                  </a:lnTo>
                  <a:lnTo>
                    <a:pt x="491" y="3"/>
                  </a:lnTo>
                  <a:lnTo>
                    <a:pt x="496" y="3"/>
                  </a:lnTo>
                  <a:lnTo>
                    <a:pt x="492" y="19"/>
                  </a:lnTo>
                  <a:lnTo>
                    <a:pt x="489" y="33"/>
                  </a:lnTo>
                  <a:lnTo>
                    <a:pt x="486" y="48"/>
                  </a:lnTo>
                  <a:lnTo>
                    <a:pt x="482" y="63"/>
                  </a:lnTo>
                  <a:lnTo>
                    <a:pt x="481" y="69"/>
                  </a:lnTo>
                  <a:lnTo>
                    <a:pt x="481" y="73"/>
                  </a:lnTo>
                  <a:lnTo>
                    <a:pt x="482" y="76"/>
                  </a:lnTo>
                  <a:lnTo>
                    <a:pt x="485" y="77"/>
                  </a:lnTo>
                  <a:lnTo>
                    <a:pt x="487" y="77"/>
                  </a:lnTo>
                  <a:lnTo>
                    <a:pt x="489" y="75"/>
                  </a:lnTo>
                  <a:lnTo>
                    <a:pt x="492" y="73"/>
                  </a:lnTo>
                  <a:lnTo>
                    <a:pt x="495" y="70"/>
                  </a:lnTo>
                  <a:lnTo>
                    <a:pt x="499" y="74"/>
                  </a:lnTo>
                  <a:lnTo>
                    <a:pt x="493" y="79"/>
                  </a:lnTo>
                  <a:lnTo>
                    <a:pt x="489" y="82"/>
                  </a:lnTo>
                  <a:lnTo>
                    <a:pt x="484" y="84"/>
                  </a:lnTo>
                  <a:lnTo>
                    <a:pt x="480" y="85"/>
                  </a:lnTo>
                  <a:lnTo>
                    <a:pt x="476" y="84"/>
                  </a:lnTo>
                  <a:lnTo>
                    <a:pt x="472" y="82"/>
                  </a:lnTo>
                  <a:lnTo>
                    <a:pt x="470" y="79"/>
                  </a:lnTo>
                  <a:lnTo>
                    <a:pt x="470" y="74"/>
                  </a:lnTo>
                  <a:lnTo>
                    <a:pt x="470" y="69"/>
                  </a:lnTo>
                  <a:lnTo>
                    <a:pt x="472" y="61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66" name="Rectangle 43"/>
            <p:cNvSpPr>
              <a:spLocks noChangeArrowheads="1"/>
            </p:cNvSpPr>
            <p:nvPr/>
          </p:nvSpPr>
          <p:spPr bwMode="auto">
            <a:xfrm>
              <a:off x="2674938" y="5761038"/>
              <a:ext cx="1339850" cy="158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27656" name="TextBox 40"/>
          <p:cNvSpPr txBox="1">
            <a:spLocks noChangeArrowheads="1"/>
          </p:cNvSpPr>
          <p:nvPr/>
        </p:nvSpPr>
        <p:spPr bwMode="auto">
          <a:xfrm>
            <a:off x="609600" y="3124200"/>
            <a:ext cx="33528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buFont typeface="Arial" charset="0"/>
              <a:buChar char="•"/>
            </a:pPr>
            <a:r>
              <a:rPr lang="en-US" altLang="en-US" i="1" dirty="0">
                <a:solidFill>
                  <a:srgbClr val="660066"/>
                </a:solidFill>
              </a:rPr>
              <a:t> </a:t>
            </a:r>
            <a:endParaRPr lang="en-US" altLang="en-US" baseline="-25000" dirty="0">
              <a:solidFill>
                <a:srgbClr val="660066"/>
              </a:solidFill>
            </a:endParaRPr>
          </a:p>
          <a:p>
            <a:pPr eaLnBrk="1" hangingPunct="1"/>
            <a:r>
              <a:rPr lang="en-US" altLang="en-US" i="1" dirty="0">
                <a:solidFill>
                  <a:srgbClr val="660066"/>
                </a:solidFill>
              </a:rPr>
              <a:t>   </a:t>
            </a:r>
            <a:endParaRPr lang="en-US" altLang="en-US" i="1" baseline="-25000" dirty="0">
              <a:solidFill>
                <a:srgbClr val="660066"/>
              </a:solidFill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9966472"/>
              </p:ext>
            </p:extLst>
          </p:nvPr>
        </p:nvGraphicFramePr>
        <p:xfrm>
          <a:off x="959083" y="2946399"/>
          <a:ext cx="1447800" cy="6125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8" name="Equation" r:id="rId4" imgW="990600" imgH="419100" progId="Equation.DSMT4">
                  <p:embed/>
                </p:oleObj>
              </mc:Choice>
              <mc:Fallback>
                <p:oleObj name="Equation" r:id="rId4" imgW="990600" imgH="419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59083" y="2946399"/>
                        <a:ext cx="1447800" cy="6125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107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3901" y="3095624"/>
            <a:ext cx="4412429" cy="345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charset="-128"/>
              </a:rPr>
              <a:t>Chapter Outline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52600"/>
            <a:ext cx="8458200" cy="4419600"/>
          </a:xfrm>
        </p:spPr>
        <p:txBody>
          <a:bodyPr/>
          <a:lstStyle/>
          <a:p>
            <a:pPr eaLnBrk="1" hangingPunct="1"/>
            <a:r>
              <a:rPr lang="en-US" altLang="en-US" sz="2200" dirty="0" smtClean="0">
                <a:ea typeface="ＭＳ Ｐゴシック" charset="-128"/>
              </a:rPr>
              <a:t>From Relationships to Predictions</a:t>
            </a:r>
          </a:p>
          <a:p>
            <a:pPr eaLnBrk="1" hangingPunct="1"/>
            <a:r>
              <a:rPr lang="en-US" altLang="en-US" sz="2200" dirty="0" smtClean="0">
                <a:ea typeface="ＭＳ Ｐゴシック" charset="-128"/>
              </a:rPr>
              <a:t>Fundamentals of Linear Regression</a:t>
            </a:r>
          </a:p>
          <a:p>
            <a:pPr eaLnBrk="1" hangingPunct="1"/>
            <a:r>
              <a:rPr lang="en-US" altLang="en-US" sz="2200" dirty="0" smtClean="0">
                <a:ea typeface="ＭＳ Ｐゴシック" charset="-128"/>
              </a:rPr>
              <a:t>What Makes the Regression Line the Best Fitting Line?</a:t>
            </a:r>
          </a:p>
          <a:p>
            <a:pPr eaLnBrk="1" hangingPunct="1"/>
            <a:r>
              <a:rPr lang="en-US" altLang="en-US" sz="2200" dirty="0" smtClean="0">
                <a:ea typeface="ＭＳ Ｐゴシック" charset="-128"/>
              </a:rPr>
              <a:t>The Slope and </a:t>
            </a:r>
            <a:r>
              <a:rPr lang="en-US" altLang="en-US" sz="2200" i="1" dirty="0" smtClean="0">
                <a:ea typeface="ＭＳ Ｐゴシック" charset="-128"/>
              </a:rPr>
              <a:t>y</a:t>
            </a:r>
            <a:r>
              <a:rPr lang="en-US" altLang="en-US" sz="2200" dirty="0" smtClean="0">
                <a:ea typeface="ＭＳ Ｐゴシック" charset="-128"/>
              </a:rPr>
              <a:t>-Intercept of a Straight Line</a:t>
            </a:r>
          </a:p>
          <a:p>
            <a:pPr eaLnBrk="1" hangingPunct="1"/>
            <a:r>
              <a:rPr lang="en-US" altLang="en-US" sz="2200" dirty="0" smtClean="0">
                <a:ea typeface="ＭＳ Ｐゴシック" charset="-128"/>
              </a:rPr>
              <a:t>Using the Method of Least Squares to Find the Best Fit</a:t>
            </a:r>
          </a:p>
          <a:p>
            <a:pPr eaLnBrk="1" hangingPunct="1"/>
            <a:r>
              <a:rPr lang="en-US" altLang="en-US" sz="2200" dirty="0" smtClean="0">
                <a:ea typeface="ＭＳ Ｐゴシック" charset="-128"/>
              </a:rPr>
              <a:t>Using Analysis of Regression to Measure Significance</a:t>
            </a:r>
          </a:p>
          <a:p>
            <a:pPr eaLnBrk="1" hangingPunct="1"/>
            <a:r>
              <a:rPr lang="en-US" altLang="en-US" sz="2200" dirty="0" smtClean="0">
                <a:ea typeface="ＭＳ Ｐゴシック" charset="-128"/>
              </a:rPr>
              <a:t>Using the Standard Error of Estimate to Determine Accuracy</a:t>
            </a:r>
          </a:p>
          <a:p>
            <a:pPr eaLnBrk="1" hangingPunct="1"/>
            <a:r>
              <a:rPr lang="en-US" altLang="en-US" sz="2200" dirty="0" smtClean="0">
                <a:ea typeface="ＭＳ Ｐゴシック" charset="-128"/>
              </a:rPr>
              <a:t>Intro to Multiple Regression</a:t>
            </a:r>
          </a:p>
          <a:p>
            <a:pPr eaLnBrk="1" hangingPunct="1"/>
            <a:r>
              <a:rPr lang="en-US" altLang="en-US" sz="2200" dirty="0" smtClean="0">
                <a:ea typeface="ＭＳ Ｐゴシック" charset="-128"/>
              </a:rPr>
              <a:t>Computing and Evaluating Significance for Multiple Regression</a:t>
            </a:r>
          </a:p>
          <a:p>
            <a:pPr eaLnBrk="1" hangingPunct="1"/>
            <a:r>
              <a:rPr lang="en-US" altLang="en-US" sz="2200" dirty="0" smtClean="0">
                <a:ea typeface="ＭＳ Ｐゴシック" charset="-128"/>
              </a:rPr>
              <a:t>The β coefficient</a:t>
            </a:r>
          </a:p>
          <a:p>
            <a:pPr eaLnBrk="1" hangingPunct="1"/>
            <a:r>
              <a:rPr lang="en-US" altLang="en-US" sz="2200" dirty="0" smtClean="0">
                <a:ea typeface="ＭＳ Ｐゴシック" charset="-128"/>
              </a:rPr>
              <a:t>Predictors</a:t>
            </a:r>
          </a:p>
          <a:p>
            <a:pPr eaLnBrk="1" hangingPunct="1"/>
            <a:r>
              <a:rPr lang="en-US" altLang="en-US" sz="2200" dirty="0" smtClean="0">
                <a:ea typeface="ＭＳ Ｐゴシック" charset="-128"/>
              </a:rPr>
              <a:t>APA in Focus: Reporting Regression Analysis</a:t>
            </a:r>
          </a:p>
        </p:txBody>
      </p:sp>
      <p:sp>
        <p:nvSpPr>
          <p:cNvPr id="1024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0EC8C8C8-A2B5-4E90-B3E5-44A9770EA80B}" type="slidenum">
              <a:rPr lang="en-US" altLang="en-US" smtClean="0">
                <a:solidFill>
                  <a:srgbClr val="898989"/>
                </a:solidFill>
              </a:rPr>
              <a:pPr eaLnBrk="1" hangingPunct="1"/>
              <a:t>2</a:t>
            </a:fld>
            <a:endParaRPr lang="en-US" altLang="en-US" smtClean="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381000" y="838200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en-US" smtClean="0">
                <a:ea typeface="ＭＳ Ｐゴシック" charset="-128"/>
              </a:rPr>
              <a:t>Using Analysis of Regression to Determine Significance (cont.)</a:t>
            </a:r>
          </a:p>
        </p:txBody>
      </p:sp>
      <p:sp>
        <p:nvSpPr>
          <p:cNvPr id="2867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8A4A64AE-3DB4-46E4-855A-8B0F5B5EE914}" type="slidenum">
              <a:rPr lang="en-US" altLang="en-US" smtClean="0">
                <a:solidFill>
                  <a:srgbClr val="898989"/>
                </a:solidFill>
              </a:rPr>
              <a:pPr eaLnBrk="1" hangingPunct="1"/>
              <a:t>20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981200"/>
            <a:ext cx="5419725" cy="443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533400" y="1066800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en-US" smtClean="0">
                <a:ea typeface="ＭＳ Ｐゴシック" charset="-128"/>
              </a:rPr>
              <a:t>Using Analysis of Regression to Measure Significance (cont.)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4196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2400" dirty="0" smtClean="0">
                <a:ea typeface="ＭＳ Ｐゴシック" charset="-128"/>
              </a:rPr>
              <a:t>Step 4: Make a decision</a:t>
            </a:r>
          </a:p>
          <a:p>
            <a:pPr lvl="1" eaLnBrk="1" hangingPunct="1"/>
            <a:r>
              <a:rPr lang="en-US" altLang="en-US" sz="2200" dirty="0" smtClean="0"/>
              <a:t>Compare the value of the test statistic to the critical values</a:t>
            </a:r>
          </a:p>
          <a:p>
            <a:pPr lvl="1" eaLnBrk="1" hangingPunct="1"/>
            <a:r>
              <a:rPr lang="en-US" altLang="en-US" sz="2200" dirty="0" smtClean="0"/>
              <a:t>Because       </a:t>
            </a:r>
            <a:r>
              <a:rPr lang="en-US" altLang="en-US" sz="2200" dirty="0"/>
              <a:t> </a:t>
            </a:r>
            <a:r>
              <a:rPr lang="en-US" altLang="en-US" sz="2200" dirty="0" smtClean="0"/>
              <a:t>        exceeds the critical value (5.99), we reject the null hypothesis</a:t>
            </a:r>
          </a:p>
          <a:p>
            <a:pPr lvl="1" eaLnBrk="1" hangingPunct="1"/>
            <a:r>
              <a:rPr lang="en-US" altLang="en-US" sz="2200" dirty="0" smtClean="0"/>
              <a:t>We conclude that the number of symptoms expressed (</a:t>
            </a:r>
            <a:r>
              <a:rPr lang="en-US" altLang="en-US" sz="2200" i="1" dirty="0" smtClean="0"/>
              <a:t>Y</a:t>
            </a:r>
            <a:r>
              <a:rPr lang="en-US" altLang="en-US" sz="2200" dirty="0" smtClean="0"/>
              <a:t>) is related to changes in the number of therapy sessions attended (</a:t>
            </a:r>
            <a:r>
              <a:rPr lang="en-US" altLang="en-US" sz="2200" i="1" dirty="0" smtClean="0"/>
              <a:t>X</a:t>
            </a:r>
            <a:r>
              <a:rPr lang="en-US" altLang="en-US" sz="2200" dirty="0" smtClean="0"/>
              <a:t>)</a:t>
            </a:r>
          </a:p>
          <a:p>
            <a:pPr lvl="1" eaLnBrk="1" hangingPunct="1"/>
            <a:r>
              <a:rPr lang="en-US" altLang="en-US" sz="2200" dirty="0" smtClean="0"/>
              <a:t>We can predict values of </a:t>
            </a:r>
            <a:r>
              <a:rPr lang="en-US" altLang="en-US" sz="2200" i="1" dirty="0" smtClean="0"/>
              <a:t>Y</a:t>
            </a:r>
            <a:r>
              <a:rPr lang="en-US" altLang="en-US" sz="2200" dirty="0" smtClean="0"/>
              <a:t>, given values of </a:t>
            </a:r>
            <a:r>
              <a:rPr lang="en-US" altLang="en-US" sz="2200" i="1" dirty="0" smtClean="0"/>
              <a:t>X</a:t>
            </a:r>
            <a:r>
              <a:rPr lang="en-US" altLang="en-US" sz="2200" dirty="0" smtClean="0"/>
              <a:t> in the population using the equation we computed using the method of least squares:    </a:t>
            </a:r>
          </a:p>
        </p:txBody>
      </p:sp>
      <p:sp>
        <p:nvSpPr>
          <p:cNvPr id="29701" name="Slide Number Placeholder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7AEEE982-15CC-4ED3-B4E5-2104AB8E151A}" type="slidenum">
              <a:rPr lang="en-US" altLang="en-US" smtClean="0">
                <a:solidFill>
                  <a:srgbClr val="898989"/>
                </a:solidFill>
              </a:rPr>
              <a:pPr eaLnBrk="1" hangingPunct="1"/>
              <a:t>21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9490760"/>
              </p:ext>
            </p:extLst>
          </p:nvPr>
        </p:nvGraphicFramePr>
        <p:xfrm>
          <a:off x="2590800" y="2902527"/>
          <a:ext cx="914400" cy="3740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61" name="Equation" r:id="rId4" imgW="558800" imgH="228600" progId="Equation.DSMT4">
                  <p:embed/>
                </p:oleObj>
              </mc:Choice>
              <mc:Fallback>
                <p:oleObj name="Equation" r:id="rId4" imgW="5588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90800" y="2902527"/>
                        <a:ext cx="914400" cy="3740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9194308"/>
              </p:ext>
            </p:extLst>
          </p:nvPr>
        </p:nvGraphicFramePr>
        <p:xfrm>
          <a:off x="4419600" y="5401407"/>
          <a:ext cx="1447800" cy="3897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62" name="Equation" r:id="rId6" imgW="990600" imgH="266700" progId="Equation.DSMT4">
                  <p:embed/>
                </p:oleObj>
              </mc:Choice>
              <mc:Fallback>
                <p:oleObj name="Equation" r:id="rId6" imgW="990600" imgH="266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419600" y="5401407"/>
                        <a:ext cx="1447800" cy="3897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en-US" smtClean="0">
                <a:ea typeface="ＭＳ Ｐゴシック" charset="-128"/>
              </a:rPr>
              <a:t>Using the Standard Error of Estimate to Measure Accuracy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457200" y="2362200"/>
            <a:ext cx="8229600" cy="27432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1800" dirty="0" smtClean="0">
                <a:ea typeface="ＭＳ Ｐゴシック" charset="-128"/>
              </a:rPr>
              <a:t>Standard error of estimate (     ) – an estimate of the standard deviation or distance that a set of data points falls from the regression line. The standard error of estimate equals the square root of the mean square residual</a:t>
            </a:r>
          </a:p>
          <a:p>
            <a:pPr lvl="1" eaLnBrk="1" hangingPunct="1">
              <a:buFont typeface="Arial" charset="0"/>
              <a:buNone/>
            </a:pPr>
            <a:r>
              <a:rPr lang="en-US" altLang="en-US" dirty="0" smtClean="0"/>
              <a:t>                                   </a:t>
            </a:r>
            <a:endParaRPr lang="en-US" altLang="en-US" sz="1800" dirty="0" smtClean="0"/>
          </a:p>
          <a:p>
            <a:pPr marL="0" indent="0" eaLnBrk="1" hangingPunct="1">
              <a:spcBef>
                <a:spcPts val="1825"/>
              </a:spcBef>
              <a:buNone/>
            </a:pPr>
            <a:endParaRPr lang="en-US" altLang="en-US" sz="1800" dirty="0" smtClean="0">
              <a:ea typeface="ＭＳ Ｐゴシック" charset="-128"/>
            </a:endParaRPr>
          </a:p>
          <a:p>
            <a:pPr marL="0" indent="0" eaLnBrk="1" hangingPunct="1">
              <a:spcBef>
                <a:spcPts val="1825"/>
              </a:spcBef>
              <a:buNone/>
            </a:pPr>
            <a:r>
              <a:rPr lang="en-US" altLang="en-US" sz="1800" dirty="0" smtClean="0">
                <a:ea typeface="ＭＳ Ｐゴシック" charset="-128"/>
              </a:rPr>
              <a:t>In Example 16.3, the mean square residual was 0.445 (see Table 16.4), hence the standard error of estimate is</a:t>
            </a:r>
          </a:p>
        </p:txBody>
      </p:sp>
      <p:sp>
        <p:nvSpPr>
          <p:cNvPr id="30725" name="Slide Number Placeholder 8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03682693-CBBE-4958-A1B9-321539150B3D}" type="slidenum">
              <a:rPr lang="en-US" altLang="en-US" smtClean="0">
                <a:solidFill>
                  <a:srgbClr val="898989"/>
                </a:solidFill>
              </a:rPr>
              <a:pPr eaLnBrk="1" hangingPunct="1"/>
              <a:t>22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7415240"/>
              </p:ext>
            </p:extLst>
          </p:nvPr>
        </p:nvGraphicFramePr>
        <p:xfrm>
          <a:off x="3352800" y="2321169"/>
          <a:ext cx="304800" cy="4220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1" name="Equation" r:id="rId4" imgW="165100" imgH="228600" progId="Equation.DSMT4">
                  <p:embed/>
                </p:oleObj>
              </mc:Choice>
              <mc:Fallback>
                <p:oleObj name="Equation" r:id="rId4" imgW="1651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352800" y="2321169"/>
                        <a:ext cx="304800" cy="4220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952292"/>
              </p:ext>
            </p:extLst>
          </p:nvPr>
        </p:nvGraphicFramePr>
        <p:xfrm>
          <a:off x="3581400" y="5181600"/>
          <a:ext cx="1949116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2" name="Equation" r:id="rId6" imgW="1028700" imgH="241300" progId="Equation.DSMT4">
                  <p:embed/>
                </p:oleObj>
              </mc:Choice>
              <mc:Fallback>
                <p:oleObj name="Equation" r:id="rId6" imgW="10287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581400" y="5181600"/>
                        <a:ext cx="1949116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8696225"/>
              </p:ext>
            </p:extLst>
          </p:nvPr>
        </p:nvGraphicFramePr>
        <p:xfrm>
          <a:off x="3581400" y="3429000"/>
          <a:ext cx="16002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3" name="Equation" r:id="rId8" imgW="800100" imgH="254000" progId="Equation.DSMT4">
                  <p:embed/>
                </p:oleObj>
              </mc:Choice>
              <mc:Fallback>
                <p:oleObj name="Equation" r:id="rId8" imgW="8001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581400" y="3429000"/>
                        <a:ext cx="1600200" cy="50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Linear Regression in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#simple linear regression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NSession</a:t>
            </a:r>
            <a:r>
              <a:rPr lang="en-US" dirty="0"/>
              <a:t> &lt;-c(9,5,8,2,6,3,5,4)</a:t>
            </a:r>
          </a:p>
          <a:p>
            <a:r>
              <a:rPr lang="en-US" dirty="0" err="1"/>
              <a:t>NSymptom</a:t>
            </a:r>
            <a:r>
              <a:rPr lang="en-US" dirty="0"/>
              <a:t>&lt;-c(0,3,2,5,3,4,2,3)</a:t>
            </a:r>
          </a:p>
          <a:p>
            <a:r>
              <a:rPr lang="en-US" dirty="0" err="1"/>
              <a:t>lm.r</a:t>
            </a:r>
            <a:r>
              <a:rPr lang="en-US" dirty="0"/>
              <a:t> = lm(</a:t>
            </a:r>
            <a:r>
              <a:rPr lang="en-US" dirty="0" err="1"/>
              <a:t>NSymptom</a:t>
            </a:r>
            <a:r>
              <a:rPr lang="en-US" dirty="0"/>
              <a:t> ~ </a:t>
            </a:r>
            <a:r>
              <a:rPr lang="en-US" dirty="0" err="1"/>
              <a:t>NSession</a:t>
            </a:r>
            <a:r>
              <a:rPr lang="en-US" dirty="0"/>
              <a:t>) </a:t>
            </a:r>
          </a:p>
          <a:p>
            <a:r>
              <a:rPr lang="en-US" dirty="0"/>
              <a:t>summary(</a:t>
            </a:r>
            <a:r>
              <a:rPr lang="en-US" dirty="0" err="1"/>
              <a:t>lm.r</a:t>
            </a:r>
            <a:r>
              <a:rPr lang="en-US" dirty="0"/>
              <a:t>) </a:t>
            </a:r>
          </a:p>
          <a:p>
            <a:endParaRPr lang="en-US" dirty="0"/>
          </a:p>
          <a:p>
            <a:r>
              <a:rPr lang="en-US" dirty="0" err="1"/>
              <a:t>coef</a:t>
            </a:r>
            <a:r>
              <a:rPr lang="en-US" dirty="0"/>
              <a:t>(</a:t>
            </a:r>
            <a:r>
              <a:rPr lang="en-US" dirty="0" err="1"/>
              <a:t>lm.r</a:t>
            </a:r>
            <a:r>
              <a:rPr lang="en-US" dirty="0"/>
              <a:t>) # gives the model’s coefficients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1A97C9-8FB7-4EF5-9C69-C4443E652AE4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287292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charset="-128"/>
              </a:rPr>
              <a:t>Multiple Regression</a:t>
            </a:r>
          </a:p>
        </p:txBody>
      </p:sp>
      <p:sp>
        <p:nvSpPr>
          <p:cNvPr id="10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>
                <a:ea typeface="ＭＳ Ｐゴシック" charset="-128"/>
              </a:rPr>
              <a:t>M</a:t>
            </a:r>
            <a:r>
              <a:rPr lang="en-US" altLang="en-US" sz="2200" smtClean="0">
                <a:ea typeface="ＭＳ Ｐゴシック" charset="-128"/>
              </a:rPr>
              <a:t>ultiple regression – statistical method that includes two or more predictor variables in the equation of a regression line to predict changes in a criterion variable</a:t>
            </a:r>
          </a:p>
          <a:p>
            <a:pPr eaLnBrk="1" hangingPunct="1"/>
            <a:r>
              <a:rPr lang="en-US" altLang="en-US" sz="2200" smtClean="0">
                <a:ea typeface="ＭＳ Ｐゴシック" charset="-128"/>
              </a:rPr>
              <a:t>To accommodate more predictor variables in the equation of a regression line, add the slope, </a:t>
            </a:r>
            <a:r>
              <a:rPr lang="en-US" altLang="en-US" sz="2200" i="1" smtClean="0">
                <a:ea typeface="ＭＳ Ｐゴシック" charset="-128"/>
              </a:rPr>
              <a:t>b</a:t>
            </a:r>
            <a:r>
              <a:rPr lang="en-US" altLang="en-US" sz="2200" smtClean="0">
                <a:ea typeface="ＭＳ Ｐゴシック" charset="-128"/>
              </a:rPr>
              <a:t>, and the predictor variable, </a:t>
            </a:r>
            <a:r>
              <a:rPr lang="en-US" altLang="en-US" sz="2200" i="1" smtClean="0">
                <a:ea typeface="ＭＳ Ｐゴシック" charset="-128"/>
              </a:rPr>
              <a:t>X</a:t>
            </a:r>
            <a:r>
              <a:rPr lang="en-US" altLang="en-US" sz="2200" smtClean="0">
                <a:ea typeface="ＭＳ Ｐゴシック" charset="-128"/>
              </a:rPr>
              <a:t>, for each addition variable </a:t>
            </a:r>
          </a:p>
          <a:p>
            <a:pPr lvl="1" eaLnBrk="1" hangingPunct="1"/>
            <a:r>
              <a:rPr lang="en-US" altLang="en-US" smtClean="0"/>
              <a:t>[1]                (one predictor variable)</a:t>
            </a:r>
          </a:p>
          <a:p>
            <a:pPr lvl="1" eaLnBrk="1" hangingPunct="1"/>
            <a:r>
              <a:rPr lang="en-US" altLang="en-US" smtClean="0"/>
              <a:t>[2]                          (two predictor variables)</a:t>
            </a:r>
          </a:p>
          <a:p>
            <a:pPr lvl="1" eaLnBrk="1" hangingPunct="1"/>
            <a:r>
              <a:rPr lang="en-US" altLang="en-US" smtClean="0"/>
              <a:t>[3]                                   (three predictor variables)</a:t>
            </a:r>
          </a:p>
          <a:p>
            <a:pPr eaLnBrk="1" hangingPunct="1"/>
            <a:r>
              <a:rPr lang="en-US" altLang="en-US" sz="2200" smtClean="0">
                <a:ea typeface="ＭＳ Ｐゴシック" charset="-128"/>
              </a:rPr>
              <a:t>One advantage of including multiple predictors in the regression equation is that we can detect the extent to which two or more predictor variables interact</a:t>
            </a: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084572"/>
              </p:ext>
            </p:extLst>
          </p:nvPr>
        </p:nvGraphicFramePr>
        <p:xfrm>
          <a:off x="1600200" y="3962400"/>
          <a:ext cx="9652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6" name="Equation" r:id="rId4" imgW="723900" imgH="228600" progId="Equation.3">
                  <p:embed/>
                </p:oleObj>
              </mc:Choice>
              <mc:Fallback>
                <p:oleObj name="Equation" r:id="rId4" imgW="72390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3962400"/>
                        <a:ext cx="9652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1600200" y="4281488"/>
          <a:ext cx="1676400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7" name="Equation" r:id="rId6" imgW="1219200" imgH="266700" progId="Equation.3">
                  <p:embed/>
                </p:oleObj>
              </mc:Choice>
              <mc:Fallback>
                <p:oleObj name="Equation" r:id="rId6" imgW="1219200" imgH="2667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281488"/>
                        <a:ext cx="1676400" cy="366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1600200" y="4662488"/>
          <a:ext cx="2286000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8" name="Equation" r:id="rId8" imgW="1663700" imgH="266700" progId="Equation.3">
                  <p:embed/>
                </p:oleObj>
              </mc:Choice>
              <mc:Fallback>
                <p:oleObj name="Equation" r:id="rId8" imgW="1663700" imgH="2667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662488"/>
                        <a:ext cx="2286000" cy="366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2" name="Slide Number Placeholder 8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0E74E46D-E553-4827-B8F5-6F0B48C7A449}" type="slidenum">
              <a:rPr lang="en-US" altLang="en-US" smtClean="0">
                <a:solidFill>
                  <a:srgbClr val="898989"/>
                </a:solidFill>
              </a:rPr>
              <a:pPr eaLnBrk="1" hangingPunct="1"/>
              <a:t>24</a:t>
            </a:fld>
            <a:endParaRPr lang="en-US" altLang="en-US" smtClean="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 smtClean="0">
                <a:ea typeface="ＭＳ Ｐゴシック" charset="-128"/>
              </a:rPr>
              <a:t>Computing and Evaluating Significance </a:t>
            </a:r>
            <a:br>
              <a:rPr lang="en-US" altLang="en-US" sz="2800" dirty="0" smtClean="0">
                <a:ea typeface="ＭＳ Ｐゴシック" charset="-128"/>
              </a:rPr>
            </a:br>
            <a:r>
              <a:rPr lang="en-US" altLang="en-US" sz="2800" dirty="0" smtClean="0">
                <a:ea typeface="ＭＳ Ｐゴシック" charset="-128"/>
              </a:rPr>
              <a:t>for Multiple Regression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sz="1800" dirty="0" smtClean="0">
                <a:ea typeface="ＭＳ Ｐゴシック" charset="-128"/>
              </a:rPr>
              <a:t>Interest in examining factors that can predict customer spending and behavior led to a study in which researchers investigated if age and education level (years of education) could predict sales (dollars spent).  Use the data below to compute a regression equation for predicting sales and test if the equation can significantly predict sales at a .05 level of significance.</a:t>
            </a:r>
          </a:p>
        </p:txBody>
      </p:sp>
      <p:sp>
        <p:nvSpPr>
          <p:cNvPr id="31749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332CC3C1-3DD4-4ABE-9A04-FE58D6BE3BF0}" type="slidenum">
              <a:rPr lang="en-US" altLang="en-US" smtClean="0">
                <a:solidFill>
                  <a:srgbClr val="898989"/>
                </a:solidFill>
              </a:rPr>
              <a:pPr eaLnBrk="1" hangingPunct="1"/>
              <a:t>25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100" y="3200400"/>
            <a:ext cx="5295900" cy="324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 smtClean="0">
                <a:ea typeface="ＭＳ Ｐゴシック" charset="-128"/>
              </a:rPr>
              <a:t>Computing and Evaluating Significance </a:t>
            </a:r>
            <a:br>
              <a:rPr lang="en-US" altLang="en-US" sz="2800" dirty="0" smtClean="0">
                <a:ea typeface="ＭＳ Ｐゴシック" charset="-128"/>
              </a:rPr>
            </a:br>
            <a:r>
              <a:rPr lang="en-US" altLang="en-US" sz="2800" dirty="0" smtClean="0">
                <a:ea typeface="ＭＳ Ｐゴシック" charset="-128"/>
              </a:rPr>
              <a:t>for Multiple Regression (cont.)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sz="2400" dirty="0" smtClean="0">
                <a:ea typeface="ＭＳ Ｐゴシック" charset="-128"/>
              </a:rPr>
              <a:t>To solve for equation, we need to calculate </a:t>
            </a:r>
            <a:r>
              <a:rPr lang="en-US" altLang="en-US" sz="2400" i="1" dirty="0" smtClean="0">
                <a:ea typeface="ＭＳ Ｐゴシック" charset="-128"/>
              </a:rPr>
              <a:t>b</a:t>
            </a:r>
            <a:r>
              <a:rPr lang="en-US" altLang="en-US" sz="2400" baseline="-25000" dirty="0" smtClean="0">
                <a:ea typeface="ＭＳ Ｐゴシック" charset="-128"/>
              </a:rPr>
              <a:t>1</a:t>
            </a:r>
            <a:r>
              <a:rPr lang="en-US" altLang="en-US" sz="2400" dirty="0" smtClean="0">
                <a:ea typeface="ＭＳ Ｐゴシック" charset="-128"/>
              </a:rPr>
              <a:t>, </a:t>
            </a:r>
            <a:r>
              <a:rPr lang="en-US" altLang="en-US" sz="2400" i="1" dirty="0" smtClean="0">
                <a:ea typeface="ＭＳ Ｐゴシック" charset="-128"/>
              </a:rPr>
              <a:t>b</a:t>
            </a:r>
            <a:r>
              <a:rPr lang="en-US" altLang="en-US" sz="2400" baseline="-25000" dirty="0" smtClean="0">
                <a:ea typeface="ＭＳ Ｐゴシック" charset="-128"/>
              </a:rPr>
              <a:t>2</a:t>
            </a:r>
            <a:r>
              <a:rPr lang="en-US" altLang="en-US" sz="2400" dirty="0" smtClean="0">
                <a:ea typeface="ＭＳ Ｐゴシック" charset="-128"/>
              </a:rPr>
              <a:t> and </a:t>
            </a:r>
            <a:r>
              <a:rPr lang="en-US" altLang="en-US" sz="2400" i="1" dirty="0" smtClean="0">
                <a:ea typeface="ＭＳ Ｐゴシック" charset="-128"/>
              </a:rPr>
              <a:t>a</a:t>
            </a:r>
          </a:p>
          <a:p>
            <a:endParaRPr lang="en-US" altLang="en-US" sz="2400" i="1" dirty="0" smtClean="0">
              <a:ea typeface="ＭＳ Ｐゴシック" charset="-128"/>
            </a:endParaRPr>
          </a:p>
          <a:p>
            <a:endParaRPr lang="en-US" altLang="en-US" sz="2400" dirty="0" smtClean="0">
              <a:ea typeface="ＭＳ Ｐゴシック" charset="-128"/>
            </a:endParaRPr>
          </a:p>
        </p:txBody>
      </p:sp>
      <p:sp>
        <p:nvSpPr>
          <p:cNvPr id="32773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5874C1A2-42E5-4874-80D6-D2D558FE310E}" type="slidenum">
              <a:rPr lang="en-US" altLang="en-US" smtClean="0">
                <a:solidFill>
                  <a:srgbClr val="898989"/>
                </a:solidFill>
              </a:rPr>
              <a:pPr eaLnBrk="1" hangingPunct="1"/>
              <a:t>26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63" y="2514600"/>
            <a:ext cx="7839075" cy="301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 smtClean="0">
                <a:ea typeface="ＭＳ Ｐゴシック" charset="-128"/>
              </a:rPr>
              <a:t>Computing and Evaluating Significance </a:t>
            </a:r>
            <a:br>
              <a:rPr lang="en-US" altLang="en-US" sz="2800" dirty="0" smtClean="0">
                <a:ea typeface="ＭＳ Ｐゴシック" charset="-128"/>
              </a:rPr>
            </a:br>
            <a:r>
              <a:rPr lang="en-US" altLang="en-US" sz="2800" dirty="0" smtClean="0">
                <a:ea typeface="ＭＳ Ｐゴシック" charset="-128"/>
              </a:rPr>
              <a:t>for Multiple Regression (cont.)</a:t>
            </a:r>
          </a:p>
        </p:txBody>
      </p:sp>
      <p:sp>
        <p:nvSpPr>
          <p:cNvPr id="33796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3810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200" dirty="0" smtClean="0">
                <a:ea typeface="ＭＳ Ｐゴシック" charset="-128"/>
              </a:rPr>
              <a:t>Compute the multiple regression equation</a:t>
            </a:r>
          </a:p>
          <a:p>
            <a:pPr marL="457200" indent="-457200">
              <a:buFont typeface="Arial" charset="0"/>
              <a:buNone/>
            </a:pPr>
            <a:endParaRPr lang="en-US" altLang="en-US" sz="2200" dirty="0" smtClean="0">
              <a:ea typeface="ＭＳ Ｐゴシック" charset="-128"/>
            </a:endParaRPr>
          </a:p>
          <a:p>
            <a:pPr marL="457200" indent="-457200">
              <a:buFont typeface="Arial" charset="0"/>
              <a:buNone/>
            </a:pPr>
            <a:r>
              <a:rPr lang="en-US" altLang="en-US" sz="1600" dirty="0" smtClean="0">
                <a:ea typeface="ＭＳ Ｐゴシック" charset="-128"/>
              </a:rPr>
              <a:t> </a:t>
            </a:r>
            <a:endParaRPr lang="en-US" altLang="en-US" sz="2200" dirty="0" smtClean="0">
              <a:ea typeface="ＭＳ Ｐゴシック" charset="-128"/>
            </a:endParaRPr>
          </a:p>
        </p:txBody>
      </p:sp>
      <p:sp>
        <p:nvSpPr>
          <p:cNvPr id="33798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7E967A14-98C9-4507-9052-70CA4EBC964F}" type="slidenum">
              <a:rPr lang="en-US" altLang="en-US" smtClean="0">
                <a:solidFill>
                  <a:srgbClr val="898989"/>
                </a:solidFill>
              </a:rPr>
              <a:pPr eaLnBrk="1" hangingPunct="1"/>
              <a:t>27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3345530"/>
              </p:ext>
            </p:extLst>
          </p:nvPr>
        </p:nvGraphicFramePr>
        <p:xfrm>
          <a:off x="1143000" y="2438400"/>
          <a:ext cx="22479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78" name="Equation" r:id="rId3" imgW="2247900" imgH="381000" progId="Equation.DSMT4">
                  <p:embed/>
                </p:oleObj>
              </mc:Choice>
              <mc:Fallback>
                <p:oleObj name="Equation" r:id="rId3" imgW="2247900" imgH="38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43000" y="2438400"/>
                        <a:ext cx="22479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5043431"/>
              </p:ext>
            </p:extLst>
          </p:nvPr>
        </p:nvGraphicFramePr>
        <p:xfrm>
          <a:off x="1143000" y="3124200"/>
          <a:ext cx="22733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79" name="Equation" r:id="rId5" imgW="2273300" imgH="381000" progId="Equation.DSMT4">
                  <p:embed/>
                </p:oleObj>
              </mc:Choice>
              <mc:Fallback>
                <p:oleObj name="Equation" r:id="rId5" imgW="2273300" imgH="38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43000" y="3124200"/>
                        <a:ext cx="22733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5357913"/>
              </p:ext>
            </p:extLst>
          </p:nvPr>
        </p:nvGraphicFramePr>
        <p:xfrm>
          <a:off x="1143000" y="3810000"/>
          <a:ext cx="2565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80" name="Equation" r:id="rId7" imgW="2565400" imgH="381000" progId="Equation.DSMT4">
                  <p:embed/>
                </p:oleObj>
              </mc:Choice>
              <mc:Fallback>
                <p:oleObj name="Equation" r:id="rId7" imgW="2565400" imgH="38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43000" y="3810000"/>
                        <a:ext cx="25654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4573753"/>
              </p:ext>
            </p:extLst>
          </p:nvPr>
        </p:nvGraphicFramePr>
        <p:xfrm>
          <a:off x="1143000" y="4419600"/>
          <a:ext cx="31877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81" name="Equation" r:id="rId9" imgW="3187700" imgH="381000" progId="Equation.DSMT4">
                  <p:embed/>
                </p:oleObj>
              </mc:Choice>
              <mc:Fallback>
                <p:oleObj name="Equation" r:id="rId9" imgW="3187700" imgH="38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143000" y="4419600"/>
                        <a:ext cx="31877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4315803"/>
              </p:ext>
            </p:extLst>
          </p:nvPr>
        </p:nvGraphicFramePr>
        <p:xfrm>
          <a:off x="1143000" y="5029200"/>
          <a:ext cx="31369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82" name="Equation" r:id="rId11" imgW="3136900" imgH="381000" progId="Equation.DSMT4">
                  <p:embed/>
                </p:oleObj>
              </mc:Choice>
              <mc:Fallback>
                <p:oleObj name="Equation" r:id="rId11" imgW="3136900" imgH="38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143000" y="5029200"/>
                        <a:ext cx="31369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9421160"/>
              </p:ext>
            </p:extLst>
          </p:nvPr>
        </p:nvGraphicFramePr>
        <p:xfrm>
          <a:off x="1143000" y="5715000"/>
          <a:ext cx="32258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83" name="Equation" r:id="rId13" imgW="3225800" imgH="381000" progId="Equation.DSMT4">
                  <p:embed/>
                </p:oleObj>
              </mc:Choice>
              <mc:Fallback>
                <p:oleObj name="Equation" r:id="rId13" imgW="3225800" imgH="38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143000" y="5715000"/>
                        <a:ext cx="32258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 smtClean="0">
                <a:ea typeface="ＭＳ Ｐゴシック" charset="-128"/>
              </a:rPr>
              <a:t>Computing and Evaluating Significance </a:t>
            </a:r>
            <a:br>
              <a:rPr lang="en-US" altLang="en-US" sz="2800" dirty="0" smtClean="0">
                <a:ea typeface="ＭＳ Ｐゴシック" charset="-128"/>
              </a:rPr>
            </a:br>
            <a:r>
              <a:rPr lang="en-US" altLang="en-US" sz="2800" dirty="0" smtClean="0">
                <a:ea typeface="ＭＳ Ｐゴシック" charset="-128"/>
              </a:rPr>
              <a:t>for Multiple Regression (cont.)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sz="1600" dirty="0" smtClean="0">
              <a:ea typeface="ＭＳ Ｐゴシック" charset="-128"/>
            </a:endParaRPr>
          </a:p>
          <a:p>
            <a:endParaRPr lang="en-US" altLang="en-US" sz="1600" dirty="0" smtClean="0">
              <a:ea typeface="ＭＳ Ｐゴシック" charset="-128"/>
            </a:endParaRPr>
          </a:p>
          <a:p>
            <a:endParaRPr lang="en-US" altLang="en-US" sz="1600" dirty="0" smtClean="0">
              <a:ea typeface="ＭＳ Ｐゴシック" charset="-128"/>
            </a:endParaRPr>
          </a:p>
          <a:p>
            <a:endParaRPr lang="en-US" altLang="en-US" sz="1600" dirty="0" smtClean="0">
              <a:ea typeface="ＭＳ Ｐゴシック" charset="-128"/>
            </a:endParaRPr>
          </a:p>
          <a:p>
            <a:endParaRPr lang="en-US" altLang="en-US" sz="1600" dirty="0" smtClean="0">
              <a:ea typeface="ＭＳ Ｐゴシック" charset="-128"/>
            </a:endParaRPr>
          </a:p>
          <a:p>
            <a:endParaRPr lang="en-US" altLang="en-US" sz="1600" dirty="0" smtClean="0">
              <a:ea typeface="ＭＳ Ｐゴシック" charset="-128"/>
            </a:endParaRPr>
          </a:p>
          <a:p>
            <a:endParaRPr lang="en-US" altLang="en-US" sz="1600" dirty="0" smtClean="0">
              <a:ea typeface="ＭＳ Ｐゴシック" charset="-128"/>
            </a:endParaRPr>
          </a:p>
          <a:p>
            <a:endParaRPr lang="en-US" altLang="en-US" sz="1600" dirty="0" smtClean="0">
              <a:ea typeface="ＭＳ Ｐゴシック" charset="-128"/>
            </a:endParaRPr>
          </a:p>
          <a:p>
            <a:pPr>
              <a:buFont typeface="Arial" charset="0"/>
              <a:buNone/>
            </a:pPr>
            <a:endParaRPr lang="en-US" altLang="en-US" sz="1600" dirty="0" smtClean="0">
              <a:ea typeface="ＭＳ Ｐゴシック" charset="-128"/>
            </a:endParaRPr>
          </a:p>
          <a:p>
            <a:pPr algn="ctr">
              <a:buFont typeface="Arial" charset="0"/>
              <a:buNone/>
            </a:pPr>
            <a:r>
              <a:rPr lang="en-US" altLang="en-US" sz="1800" dirty="0" smtClean="0">
                <a:ea typeface="ＭＳ Ｐゴシック" charset="-128"/>
              </a:rPr>
              <a:t>The multiple regression equation is then…</a:t>
            </a:r>
          </a:p>
          <a:p>
            <a:pPr>
              <a:buFont typeface="Arial" charset="0"/>
              <a:buNone/>
            </a:pPr>
            <a:r>
              <a:rPr lang="en-US" altLang="en-US" sz="1800" dirty="0" smtClean="0">
                <a:ea typeface="ＭＳ Ｐゴシック" charset="-128"/>
              </a:rPr>
              <a:t>	</a:t>
            </a:r>
          </a:p>
        </p:txBody>
      </p:sp>
      <p:sp>
        <p:nvSpPr>
          <p:cNvPr id="34821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EB363C78-B98C-4F45-B444-08442EB65D99}" type="slidenum">
              <a:rPr lang="en-US" altLang="en-US" smtClean="0">
                <a:solidFill>
                  <a:srgbClr val="898989"/>
                </a:solidFill>
              </a:rPr>
              <a:pPr eaLnBrk="1" hangingPunct="1"/>
              <a:t>28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8417001"/>
              </p:ext>
            </p:extLst>
          </p:nvPr>
        </p:nvGraphicFramePr>
        <p:xfrm>
          <a:off x="762000" y="1828800"/>
          <a:ext cx="5105400" cy="6707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0" name="Equation" r:id="rId3" imgW="3479800" imgH="457200" progId="Equation.DSMT4">
                  <p:embed/>
                </p:oleObj>
              </mc:Choice>
              <mc:Fallback>
                <p:oleObj name="Equation" r:id="rId3" imgW="34798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62000" y="1828800"/>
                        <a:ext cx="5105400" cy="6707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5246235"/>
              </p:ext>
            </p:extLst>
          </p:nvPr>
        </p:nvGraphicFramePr>
        <p:xfrm>
          <a:off x="762000" y="2667000"/>
          <a:ext cx="5029200" cy="651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1" name="Equation" r:id="rId5" imgW="3530600" imgH="457200" progId="Equation.DSMT4">
                  <p:embed/>
                </p:oleObj>
              </mc:Choice>
              <mc:Fallback>
                <p:oleObj name="Equation" r:id="rId5" imgW="35306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62000" y="2667000"/>
                        <a:ext cx="5029200" cy="651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7145791"/>
              </p:ext>
            </p:extLst>
          </p:nvPr>
        </p:nvGraphicFramePr>
        <p:xfrm>
          <a:off x="838200" y="3581400"/>
          <a:ext cx="5554579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2" name="Equation" r:id="rId7" imgW="3517900" imgH="241300" progId="Equation.DSMT4">
                  <p:embed/>
                </p:oleObj>
              </mc:Choice>
              <mc:Fallback>
                <p:oleObj name="Equation" r:id="rId7" imgW="35179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38200" y="3581400"/>
                        <a:ext cx="5554579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3093908"/>
              </p:ext>
            </p:extLst>
          </p:nvPr>
        </p:nvGraphicFramePr>
        <p:xfrm>
          <a:off x="3164114" y="4953000"/>
          <a:ext cx="2703286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3" name="Equation" r:id="rId9" imgW="1892300" imgH="266700" progId="Equation.DSMT4">
                  <p:embed/>
                </p:oleObj>
              </mc:Choice>
              <mc:Fallback>
                <p:oleObj name="Equation" r:id="rId9" imgW="1892300" imgH="266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164114" y="4953000"/>
                        <a:ext cx="2703286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 smtClean="0">
                <a:ea typeface="ＭＳ Ｐゴシック" charset="-128"/>
              </a:rPr>
              <a:t>Computing and Evaluating Significance </a:t>
            </a:r>
            <a:br>
              <a:rPr lang="en-US" altLang="en-US" sz="2800" dirty="0" smtClean="0">
                <a:ea typeface="ＭＳ Ｐゴシック" charset="-128"/>
              </a:rPr>
            </a:br>
            <a:r>
              <a:rPr lang="en-US" altLang="en-US" sz="2800" dirty="0" smtClean="0">
                <a:ea typeface="ＭＳ Ｐゴシック" charset="-128"/>
              </a:rPr>
              <a:t>for Multiple Regression (cont.)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sz="2200" dirty="0" smtClean="0">
                <a:ea typeface="ＭＳ Ｐゴシック" charset="-128"/>
              </a:rPr>
              <a:t>Evaluate the significance of the multiple regression equation: Complete the </a:t>
            </a:r>
            <a:r>
              <a:rPr lang="en-US" altLang="en-US" sz="2200" i="1" dirty="0" smtClean="0">
                <a:ea typeface="ＭＳ Ｐゴシック" charset="-128"/>
              </a:rPr>
              <a:t>F</a:t>
            </a:r>
            <a:r>
              <a:rPr lang="en-US" altLang="en-US" sz="2200" dirty="0" smtClean="0">
                <a:ea typeface="ＭＳ Ｐゴシック" charset="-128"/>
              </a:rPr>
              <a:t> table</a:t>
            </a:r>
            <a:endParaRPr lang="en-US" altLang="en-US" sz="2200" i="1" dirty="0" smtClean="0">
              <a:ea typeface="ＭＳ Ｐゴシック" charset="-128"/>
            </a:endParaRPr>
          </a:p>
          <a:p>
            <a:pPr marL="857250" lvl="1" indent="-457200"/>
            <a:r>
              <a:rPr lang="en-US" altLang="en-US" dirty="0" smtClean="0"/>
              <a:t>Step 1: State the hypotheses.</a:t>
            </a:r>
          </a:p>
          <a:p>
            <a:pPr marL="1257300" lvl="2" indent="-457200"/>
            <a:r>
              <a:rPr lang="en-US" altLang="en-US" dirty="0" smtClean="0"/>
              <a:t>H</a:t>
            </a:r>
            <a:r>
              <a:rPr lang="en-US" altLang="en-US" baseline="-25000" dirty="0" smtClean="0"/>
              <a:t>0</a:t>
            </a:r>
            <a:r>
              <a:rPr lang="en-US" altLang="en-US" dirty="0" smtClean="0"/>
              <a:t>: The regression equation does not significantly predict variance in sales</a:t>
            </a:r>
          </a:p>
          <a:p>
            <a:pPr marL="1257300" lvl="2" indent="-457200"/>
            <a:r>
              <a:rPr lang="en-US" altLang="en-US" dirty="0" smtClean="0"/>
              <a:t>H</a:t>
            </a:r>
            <a:r>
              <a:rPr lang="en-US" altLang="en-US" baseline="-25000" dirty="0" smtClean="0"/>
              <a:t>1</a:t>
            </a:r>
            <a:r>
              <a:rPr lang="en-US" altLang="en-US" dirty="0" smtClean="0"/>
              <a:t>: The regression equation does significantly predict variance in sales</a:t>
            </a:r>
          </a:p>
          <a:p>
            <a:pPr marL="857250" lvl="1" indent="-457200"/>
            <a:r>
              <a:rPr lang="en-US" altLang="en-US" dirty="0" smtClean="0"/>
              <a:t>Step 2: Set the criteria for a decision</a:t>
            </a:r>
          </a:p>
          <a:p>
            <a:pPr marL="1257300" lvl="2" indent="-457200"/>
            <a:r>
              <a:rPr lang="en-US" altLang="en-US" dirty="0" smtClean="0"/>
              <a:t>.05 level of significance</a:t>
            </a:r>
          </a:p>
          <a:p>
            <a:pPr marL="1257300" lvl="2" indent="-457200"/>
            <a:r>
              <a:rPr lang="en-US" altLang="en-US" i="1" dirty="0" err="1" smtClean="0"/>
              <a:t>df</a:t>
            </a:r>
            <a:r>
              <a:rPr lang="en-US" altLang="en-US" dirty="0" smtClean="0"/>
              <a:t> for regression variation is 2 (2 predictor variables); </a:t>
            </a:r>
            <a:r>
              <a:rPr lang="en-US" altLang="en-US" i="1" dirty="0" err="1" smtClean="0"/>
              <a:t>df</a:t>
            </a:r>
            <a:r>
              <a:rPr lang="en-US" altLang="en-US" dirty="0" smtClean="0"/>
              <a:t> for residual variation is 3 (sample size minus 3)</a:t>
            </a:r>
          </a:p>
          <a:p>
            <a:pPr marL="1257300" lvl="2" indent="-457200"/>
            <a:r>
              <a:rPr lang="en-US" altLang="en-US" dirty="0" smtClean="0"/>
              <a:t>Critical value is 9.55 (Table B.3, appendix B)</a:t>
            </a:r>
          </a:p>
          <a:p>
            <a:pPr marL="857250" lvl="1" indent="-457200">
              <a:buFont typeface="Arial" charset="0"/>
              <a:buNone/>
            </a:pPr>
            <a:endParaRPr lang="en-US" altLang="en-US" dirty="0" smtClean="0"/>
          </a:p>
        </p:txBody>
      </p:sp>
      <p:sp>
        <p:nvSpPr>
          <p:cNvPr id="35845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C0E4825C-6A72-4A28-81AF-30BB6FF0C66F}" type="slidenum">
              <a:rPr lang="en-US" altLang="en-US" smtClean="0">
                <a:solidFill>
                  <a:srgbClr val="898989"/>
                </a:solidFill>
              </a:rPr>
              <a:pPr eaLnBrk="1" hangingPunct="1"/>
              <a:t>29</a:t>
            </a:fld>
            <a:endParaRPr lang="en-US" altLang="en-US" smtClean="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charset="-128"/>
              </a:rPr>
              <a:t>From Relationships </a:t>
            </a:r>
            <a:br>
              <a:rPr lang="en-US" altLang="en-US" dirty="0" smtClean="0">
                <a:ea typeface="ＭＳ Ｐゴシック" charset="-128"/>
              </a:rPr>
            </a:br>
            <a:r>
              <a:rPr lang="en-US" altLang="en-US" dirty="0" smtClean="0">
                <a:ea typeface="ＭＳ Ｐゴシック" charset="-128"/>
              </a:rPr>
              <a:t>to Predictions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600" smtClean="0">
                <a:ea typeface="ＭＳ Ｐゴシック" charset="-128"/>
              </a:rPr>
              <a:t>You can use the information provided by </a:t>
            </a:r>
            <a:r>
              <a:rPr lang="en-US" altLang="en-US" sz="2600" i="1" smtClean="0">
                <a:ea typeface="ＭＳ Ｐゴシック" charset="-128"/>
              </a:rPr>
              <a:t>r</a:t>
            </a:r>
            <a:r>
              <a:rPr lang="en-US" altLang="en-US" sz="2600" smtClean="0">
                <a:ea typeface="ＭＳ Ｐゴシック" charset="-128"/>
              </a:rPr>
              <a:t> to predict values of one factor, given known values of a second factor</a:t>
            </a:r>
          </a:p>
          <a:p>
            <a:pPr eaLnBrk="1" hangingPunct="1"/>
            <a:r>
              <a:rPr lang="en-US" altLang="en-US" sz="2600" smtClean="0">
                <a:ea typeface="ＭＳ Ｐゴシック" charset="-128"/>
              </a:rPr>
              <a:t>Linear regression, also called regression – statistical procedure used to determine the equation of a regression line to a set of data points and to determine the extent to which the regression equation can be used to predict values of one factor, given known values of a second factor in a population</a:t>
            </a:r>
          </a:p>
        </p:txBody>
      </p:sp>
      <p:sp>
        <p:nvSpPr>
          <p:cNvPr id="1126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6A1C2905-DF5F-4F15-8122-965697FE326C}" type="slidenum">
              <a:rPr lang="en-US" altLang="en-US" smtClean="0">
                <a:solidFill>
                  <a:srgbClr val="898989"/>
                </a:solidFill>
              </a:rPr>
              <a:pPr eaLnBrk="1" hangingPunct="1"/>
              <a:t>3</a:t>
            </a:fld>
            <a:endParaRPr lang="en-US" altLang="en-US" smtClean="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 smtClean="0">
                <a:ea typeface="ＭＳ Ｐゴシック" charset="-128"/>
              </a:rPr>
              <a:t>Computing and Evaluating Significance </a:t>
            </a:r>
            <a:br>
              <a:rPr lang="en-US" altLang="en-US" sz="2800" dirty="0" smtClean="0">
                <a:ea typeface="ＭＳ Ｐゴシック" charset="-128"/>
              </a:rPr>
            </a:br>
            <a:r>
              <a:rPr lang="en-US" altLang="en-US" sz="2800" dirty="0" smtClean="0">
                <a:ea typeface="ＭＳ Ｐゴシック" charset="-128"/>
              </a:rPr>
              <a:t>for Multiple Regression (cont.)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altLang="en-US" dirty="0" smtClean="0"/>
              <a:t>Step 3: Compute the test statistic</a:t>
            </a:r>
          </a:p>
          <a:p>
            <a:pPr lvl="1">
              <a:buFont typeface="Arial" charset="0"/>
              <a:buNone/>
            </a:pPr>
            <a:r>
              <a:rPr lang="en-US" altLang="en-US" dirty="0" smtClean="0"/>
              <a:t>			       </a:t>
            </a:r>
          </a:p>
          <a:p>
            <a:pPr lvl="1">
              <a:buFont typeface="Arial" charset="0"/>
              <a:buNone/>
            </a:pPr>
            <a:endParaRPr lang="en-US" altLang="en-US" dirty="0" smtClean="0"/>
          </a:p>
          <a:p>
            <a:pPr lvl="1">
              <a:buFont typeface="Arial" charset="0"/>
              <a:buNone/>
            </a:pPr>
            <a:r>
              <a:rPr lang="en-US" altLang="en-US" dirty="0" smtClean="0"/>
              <a:t>First compute </a:t>
            </a:r>
            <a:r>
              <a:rPr lang="en-US" altLang="en-US" i="1" dirty="0" smtClean="0"/>
              <a:t>SS</a:t>
            </a:r>
            <a:r>
              <a:rPr lang="en-US" altLang="en-US" dirty="0" smtClean="0"/>
              <a:t> and then complete </a:t>
            </a:r>
            <a:r>
              <a:rPr lang="en-US" altLang="en-US" i="1" dirty="0" smtClean="0"/>
              <a:t>F </a:t>
            </a:r>
            <a:r>
              <a:rPr lang="en-US" altLang="en-US" dirty="0" smtClean="0"/>
              <a:t>table</a:t>
            </a:r>
          </a:p>
          <a:p>
            <a:pPr lvl="1">
              <a:buFont typeface="Arial" charset="0"/>
              <a:buNone/>
            </a:pPr>
            <a:endParaRPr lang="en-US" altLang="en-US" dirty="0" smtClean="0"/>
          </a:p>
          <a:p>
            <a:pPr lvl="1">
              <a:buFont typeface="Arial" charset="0"/>
              <a:buNone/>
            </a:pPr>
            <a:endParaRPr lang="en-US" altLang="en-US" dirty="0" smtClean="0"/>
          </a:p>
          <a:p>
            <a:pPr lvl="1">
              <a:buFont typeface="Arial" charset="0"/>
              <a:buNone/>
            </a:pPr>
            <a:endParaRPr lang="en-US" altLang="en-US" dirty="0" smtClean="0"/>
          </a:p>
          <a:p>
            <a:pPr lvl="1">
              <a:buFont typeface="Arial" charset="0"/>
              <a:buNone/>
            </a:pPr>
            <a:endParaRPr lang="en-US" altLang="en-US" dirty="0" smtClean="0"/>
          </a:p>
          <a:p>
            <a:pPr lvl="1">
              <a:buFont typeface="Arial" charset="0"/>
              <a:buNone/>
            </a:pPr>
            <a:endParaRPr lang="en-US" altLang="en-US" dirty="0" smtClean="0"/>
          </a:p>
          <a:p>
            <a:pPr lvl="1">
              <a:buFont typeface="Arial" charset="0"/>
              <a:buNone/>
            </a:pPr>
            <a:r>
              <a:rPr lang="en-US" altLang="en-US" dirty="0" smtClean="0"/>
              <a:t>Enter the above values into the </a:t>
            </a:r>
            <a:r>
              <a:rPr lang="en-US" altLang="en-US" i="1" dirty="0" smtClean="0"/>
              <a:t>F</a:t>
            </a:r>
            <a:r>
              <a:rPr lang="en-US" altLang="en-US" dirty="0" smtClean="0"/>
              <a:t> table </a:t>
            </a:r>
          </a:p>
          <a:p>
            <a:pPr lvl="1">
              <a:buFont typeface="Arial" charset="0"/>
              <a:buNone/>
            </a:pPr>
            <a:endParaRPr lang="en-US" altLang="en-US" dirty="0" smtClean="0"/>
          </a:p>
        </p:txBody>
      </p:sp>
      <p:sp>
        <p:nvSpPr>
          <p:cNvPr id="36869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69FB6916-7E2D-4AA5-8559-0D9CF3EE6C3A}" type="slidenum">
              <a:rPr lang="en-US" altLang="en-US" smtClean="0">
                <a:solidFill>
                  <a:srgbClr val="898989"/>
                </a:solidFill>
              </a:rPr>
              <a:pPr eaLnBrk="1" hangingPunct="1"/>
              <a:t>30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9648717"/>
              </p:ext>
            </p:extLst>
          </p:nvPr>
        </p:nvGraphicFramePr>
        <p:xfrm>
          <a:off x="1219200" y="3505200"/>
          <a:ext cx="4267200" cy="6043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30" name="Equation" r:id="rId3" imgW="2959100" imgH="419100" progId="Equation.DSMT4">
                  <p:embed/>
                </p:oleObj>
              </mc:Choice>
              <mc:Fallback>
                <p:oleObj name="Equation" r:id="rId3" imgW="2959100" imgH="419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19200" y="3505200"/>
                        <a:ext cx="4267200" cy="6043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7411228"/>
              </p:ext>
            </p:extLst>
          </p:nvPr>
        </p:nvGraphicFramePr>
        <p:xfrm>
          <a:off x="1219200" y="4114800"/>
          <a:ext cx="3810000" cy="387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31" name="Equation" r:id="rId5" imgW="2374900" imgH="241300" progId="Equation.DSMT4">
                  <p:embed/>
                </p:oleObj>
              </mc:Choice>
              <mc:Fallback>
                <p:oleObj name="Equation" r:id="rId5" imgW="23749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19200" y="4114800"/>
                        <a:ext cx="3810000" cy="387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9740450"/>
              </p:ext>
            </p:extLst>
          </p:nvPr>
        </p:nvGraphicFramePr>
        <p:xfrm>
          <a:off x="1219200" y="4648200"/>
          <a:ext cx="3657600" cy="3291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32" name="Equation" r:id="rId7" imgW="2540000" imgH="228600" progId="Equation.DSMT4">
                  <p:embed/>
                </p:oleObj>
              </mc:Choice>
              <mc:Fallback>
                <p:oleObj name="Equation" r:id="rId7" imgW="25400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219200" y="4648200"/>
                        <a:ext cx="3657600" cy="3291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6157799"/>
              </p:ext>
            </p:extLst>
          </p:nvPr>
        </p:nvGraphicFramePr>
        <p:xfrm>
          <a:off x="2133600" y="2133599"/>
          <a:ext cx="1447800" cy="6714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33" name="Equation" r:id="rId9" imgW="876300" imgH="406400" progId="Equation.DSMT4">
                  <p:embed/>
                </p:oleObj>
              </mc:Choice>
              <mc:Fallback>
                <p:oleObj name="Equation" r:id="rId9" imgW="876300" imgH="40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133600" y="2133599"/>
                        <a:ext cx="1447800" cy="6714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 smtClean="0">
                <a:ea typeface="ＭＳ Ｐゴシック" charset="-128"/>
              </a:rPr>
              <a:t>Computing and Evaluating Significance </a:t>
            </a:r>
            <a:br>
              <a:rPr lang="en-US" altLang="en-US" sz="2800" dirty="0" smtClean="0">
                <a:ea typeface="ＭＳ Ｐゴシック" charset="-128"/>
              </a:rPr>
            </a:br>
            <a:r>
              <a:rPr lang="en-US" altLang="en-US" sz="2800" dirty="0" smtClean="0">
                <a:ea typeface="ＭＳ Ｐゴシック" charset="-128"/>
              </a:rPr>
              <a:t>for Multiple Regression (cont.)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dirty="0" smtClean="0">
              <a:ea typeface="ＭＳ Ｐゴシック" charset="-128"/>
            </a:endParaRPr>
          </a:p>
          <a:p>
            <a:endParaRPr lang="en-US" altLang="en-US" dirty="0" smtClean="0">
              <a:ea typeface="ＭＳ Ｐゴシック" charset="-128"/>
            </a:endParaRPr>
          </a:p>
          <a:p>
            <a:endParaRPr lang="en-US" altLang="en-US" dirty="0" smtClean="0">
              <a:ea typeface="ＭＳ Ｐゴシック" charset="-128"/>
            </a:endParaRPr>
          </a:p>
          <a:p>
            <a:endParaRPr lang="en-US" altLang="en-US" dirty="0" smtClean="0">
              <a:ea typeface="ＭＳ Ｐゴシック" charset="-128"/>
            </a:endParaRPr>
          </a:p>
          <a:p>
            <a:endParaRPr lang="en-US" altLang="en-US" dirty="0" smtClean="0">
              <a:ea typeface="ＭＳ Ｐゴシック" charset="-128"/>
            </a:endParaRPr>
          </a:p>
          <a:p>
            <a:endParaRPr lang="en-US" altLang="en-US" dirty="0" smtClean="0">
              <a:ea typeface="ＭＳ Ｐゴシック" charset="-128"/>
            </a:endParaRPr>
          </a:p>
          <a:p>
            <a:pPr marL="457200" lvl="1" indent="0">
              <a:buNone/>
            </a:pPr>
            <a:r>
              <a:rPr lang="en-US" altLang="en-US" dirty="0" smtClean="0">
                <a:solidFill>
                  <a:schemeClr val="tx1"/>
                </a:solidFill>
              </a:rPr>
              <a:t>Step 4: Make a decision</a:t>
            </a:r>
          </a:p>
          <a:p>
            <a:pPr lvl="2"/>
            <a:r>
              <a:rPr lang="en-US" altLang="en-US" dirty="0" smtClean="0"/>
              <a:t>                exceeds critical value (9.55); thus, reject the null hypothesis</a:t>
            </a:r>
          </a:p>
        </p:txBody>
      </p:sp>
      <p:sp>
        <p:nvSpPr>
          <p:cNvPr id="37893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F1614B2D-FC8C-4C99-8F34-B3237314123A}" type="slidenum">
              <a:rPr lang="en-US" altLang="en-US" smtClean="0">
                <a:solidFill>
                  <a:srgbClr val="898989"/>
                </a:solidFill>
              </a:rPr>
              <a:pPr eaLnBrk="1" hangingPunct="1"/>
              <a:t>31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5776264"/>
              </p:ext>
            </p:extLst>
          </p:nvPr>
        </p:nvGraphicFramePr>
        <p:xfrm>
          <a:off x="1600200" y="5181600"/>
          <a:ext cx="1039906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7" name="Equation" r:id="rId3" imgW="609600" imgH="215900" progId="Equation.DSMT4">
                  <p:embed/>
                </p:oleObj>
              </mc:Choice>
              <mc:Fallback>
                <p:oleObj name="Equation" r:id="rId3" imgW="6096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00200" y="5181600"/>
                        <a:ext cx="1039906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367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888" y="2133600"/>
            <a:ext cx="6334125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sz="2200" dirty="0" smtClean="0">
                <a:ea typeface="ＭＳ Ｐゴシック" charset="-128"/>
              </a:rPr>
              <a:t>We can consider the relative contribution of each factor by answering two questions…</a:t>
            </a:r>
          </a:p>
          <a:p>
            <a:pPr>
              <a:buFont typeface="Arial" charset="0"/>
              <a:buAutoNum type="arabicPeriod"/>
            </a:pPr>
            <a:r>
              <a:rPr lang="en-US" altLang="en-US" sz="2200" dirty="0" smtClean="0">
                <a:ea typeface="ＭＳ Ｐゴシック" charset="-128"/>
              </a:rPr>
              <a:t>Is one of  the predictor variables a better predictor?</a:t>
            </a:r>
          </a:p>
          <a:p>
            <a:pPr marL="800100" lvl="1"/>
            <a:r>
              <a:rPr lang="en-US" altLang="en-US" sz="1800" dirty="0" smtClean="0"/>
              <a:t>Consider values of beta coefficients.  These can be influenced by outside factors; thus, we standardize the coefficients.</a:t>
            </a:r>
          </a:p>
          <a:p>
            <a:pPr marL="800100" lvl="1"/>
            <a:r>
              <a:rPr lang="en-US" altLang="en-US" sz="1800" dirty="0" smtClean="0"/>
              <a:t>We do so by converting the beta coefficients to </a:t>
            </a:r>
            <a:r>
              <a:rPr lang="en-US" altLang="en-US" sz="1800" i="1" dirty="0" smtClean="0"/>
              <a:t>z</a:t>
            </a:r>
            <a:r>
              <a:rPr lang="en-US" altLang="en-US" sz="1800" dirty="0" smtClean="0"/>
              <a:t> scores and </a:t>
            </a:r>
            <a:r>
              <a:rPr lang="en-US" altLang="en-US" sz="1800" dirty="0" err="1" smtClean="0"/>
              <a:t>recomputing</a:t>
            </a:r>
            <a:endParaRPr lang="en-US" altLang="en-US" sz="1800" dirty="0" smtClean="0"/>
          </a:p>
          <a:p>
            <a:pPr marL="800100" lvl="1"/>
            <a:r>
              <a:rPr lang="en-US" altLang="en-US" sz="1800" dirty="0" smtClean="0"/>
              <a:t>The standardized </a:t>
            </a:r>
            <a:r>
              <a:rPr lang="en-US" altLang="en-US" sz="1800" i="1" dirty="0" smtClean="0"/>
              <a:t>b</a:t>
            </a:r>
            <a:r>
              <a:rPr lang="en-US" altLang="en-US" sz="1800" dirty="0" smtClean="0"/>
              <a:t> scores are now symbolized as β</a:t>
            </a:r>
          </a:p>
          <a:p>
            <a:pPr marL="800100" lvl="1"/>
            <a:r>
              <a:rPr lang="en-US" altLang="en-US" sz="1800" dirty="0" smtClean="0"/>
              <a:t>The greater the β score, the more influence the factor has in predicting values of </a:t>
            </a:r>
            <a:r>
              <a:rPr lang="en-US" altLang="en-US" sz="1800" i="1" dirty="0" smtClean="0"/>
              <a:t>Y</a:t>
            </a:r>
          </a:p>
          <a:p>
            <a:pPr marL="514350" lvl="1" indent="0">
              <a:buNone/>
            </a:pPr>
            <a:r>
              <a:rPr lang="en-US" altLang="en-US" sz="1800" i="1" dirty="0"/>
              <a:t> </a:t>
            </a:r>
            <a:r>
              <a:rPr lang="en-US" altLang="en-US" sz="1800" i="1" dirty="0" smtClean="0"/>
              <a:t>                                       </a:t>
            </a:r>
            <a:r>
              <a:rPr lang="en-US" altLang="en-US" sz="1800" dirty="0" smtClean="0"/>
              <a:t> When we compute the standardized coefficients,     </a:t>
            </a:r>
          </a:p>
          <a:p>
            <a:pPr marL="514350" lvl="1" indent="0">
              <a:buNone/>
            </a:pPr>
            <a:r>
              <a:rPr lang="en-US" altLang="en-US" sz="1800" dirty="0"/>
              <a:t> </a:t>
            </a:r>
            <a:r>
              <a:rPr lang="en-US" altLang="en-US" sz="1800" dirty="0" smtClean="0"/>
              <a:t>   </a:t>
            </a:r>
          </a:p>
          <a:p>
            <a:pPr marL="514350" lvl="1" indent="0">
              <a:buNone/>
            </a:pPr>
            <a:r>
              <a:rPr lang="en-US" altLang="en-US" sz="1800" dirty="0"/>
              <a:t> </a:t>
            </a:r>
            <a:r>
              <a:rPr lang="en-US" altLang="en-US" sz="1800" dirty="0" smtClean="0"/>
              <a:t>           we obtain:</a:t>
            </a:r>
          </a:p>
          <a:p>
            <a:pPr marL="514350" lvl="1" indent="0">
              <a:buNone/>
            </a:pPr>
            <a:endParaRPr lang="en-US" altLang="en-US" sz="1600" dirty="0" smtClean="0"/>
          </a:p>
        </p:txBody>
      </p:sp>
      <p:sp>
        <p:nvSpPr>
          <p:cNvPr id="3891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smtClean="0">
                <a:ea typeface="ＭＳ Ｐゴシック" charset="-128"/>
              </a:rPr>
              <a:t>The β Coefficient and Evaluating Significance of Predictors for Multiple Regression</a:t>
            </a:r>
          </a:p>
        </p:txBody>
      </p:sp>
      <p:sp>
        <p:nvSpPr>
          <p:cNvPr id="38918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9C6351E2-FF20-4651-8BCA-B74FC07BC642}" type="slidenum">
              <a:rPr lang="en-US" altLang="en-US" smtClean="0">
                <a:solidFill>
                  <a:srgbClr val="898989"/>
                </a:solidFill>
              </a:rPr>
              <a:pPr eaLnBrk="1" hangingPunct="1"/>
              <a:t>32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2139040"/>
              </p:ext>
            </p:extLst>
          </p:nvPr>
        </p:nvGraphicFramePr>
        <p:xfrm>
          <a:off x="1676399" y="5105400"/>
          <a:ext cx="1937657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04" name="Equation" r:id="rId3" imgW="1130300" imgH="266700" progId="Equation.DSMT4">
                  <p:embed/>
                </p:oleObj>
              </mc:Choice>
              <mc:Fallback>
                <p:oleObj name="Equation" r:id="rId3" imgW="1130300" imgH="266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76399" y="5105400"/>
                        <a:ext cx="1937657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2478534"/>
              </p:ext>
            </p:extLst>
          </p:nvPr>
        </p:nvGraphicFramePr>
        <p:xfrm>
          <a:off x="2971800" y="5714999"/>
          <a:ext cx="2209800" cy="4035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05" name="Equation" r:id="rId5" imgW="1460500" imgH="266700" progId="Equation.DSMT4">
                  <p:embed/>
                </p:oleObj>
              </mc:Choice>
              <mc:Fallback>
                <p:oleObj name="Equation" r:id="rId5" imgW="1460500" imgH="266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71800" y="5714999"/>
                        <a:ext cx="2209800" cy="4035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056820"/>
              </p:ext>
            </p:extLst>
          </p:nvPr>
        </p:nvGraphicFramePr>
        <p:xfrm>
          <a:off x="1524000" y="5676900"/>
          <a:ext cx="2286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06" name="Equation" r:id="rId7" imgW="127000" imgH="190500" progId="Equation.DSMT4">
                  <p:embed/>
                </p:oleObj>
              </mc:Choice>
              <mc:Fallback>
                <p:oleObj name="Equation" r:id="rId7" imgW="127000" imgH="190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24000" y="5676900"/>
                        <a:ext cx="22860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smtClean="0">
                <a:ea typeface="ＭＳ Ｐゴシック" charset="-128"/>
              </a:rPr>
              <a:t>The β Coefficient and Evaluating Significance of Predictors for Multiple Regression (cont.)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sz="2200" dirty="0" smtClean="0">
                <a:ea typeface="ＭＳ Ｐゴシック" charset="-128"/>
              </a:rPr>
              <a:t>Does one predictor significantly increase prediction of </a:t>
            </a:r>
            <a:r>
              <a:rPr lang="en-US" altLang="en-US" sz="2200" i="1" dirty="0" smtClean="0">
                <a:ea typeface="ＭＳ Ｐゴシック" charset="-128"/>
              </a:rPr>
              <a:t>Y</a:t>
            </a:r>
            <a:r>
              <a:rPr lang="en-US" altLang="en-US" sz="2200" dirty="0" smtClean="0">
                <a:ea typeface="ＭＳ Ｐゴシック" charset="-128"/>
              </a:rPr>
              <a:t>?</a:t>
            </a:r>
          </a:p>
          <a:p>
            <a:pPr marL="800100" lvl="1" indent="-342900">
              <a:buFont typeface="Arial" charset="0"/>
              <a:buAutoNum type="arabicPeriod"/>
            </a:pPr>
            <a:r>
              <a:rPr lang="en-US" altLang="en-US" sz="1600" dirty="0" smtClean="0"/>
              <a:t>Does X</a:t>
            </a:r>
            <a:r>
              <a:rPr lang="en-US" altLang="en-US" sz="1600" baseline="-25000" dirty="0" smtClean="0"/>
              <a:t>1</a:t>
            </a:r>
            <a:r>
              <a:rPr lang="en-US" altLang="en-US" sz="1600" dirty="0" smtClean="0"/>
              <a:t> contribute to predicting variance in </a:t>
            </a:r>
            <a:r>
              <a:rPr lang="en-US" altLang="en-US" sz="1600" i="1" dirty="0" smtClean="0"/>
              <a:t>Y</a:t>
            </a:r>
            <a:r>
              <a:rPr lang="en-US" altLang="en-US" sz="1600" dirty="0" smtClean="0"/>
              <a:t> beyond that already predicted by X</a:t>
            </a:r>
            <a:r>
              <a:rPr lang="en-US" altLang="en-US" sz="1600" baseline="-25000" dirty="0" smtClean="0"/>
              <a:t>2</a:t>
            </a:r>
            <a:r>
              <a:rPr lang="en-US" altLang="en-US" sz="1600" dirty="0" smtClean="0"/>
              <a:t>?</a:t>
            </a:r>
          </a:p>
          <a:p>
            <a:pPr marL="800100" lvl="1" indent="-342900">
              <a:buFont typeface="Arial" charset="0"/>
              <a:buAutoNum type="arabicPeriod"/>
            </a:pPr>
            <a:r>
              <a:rPr lang="en-US" altLang="en-US" sz="1600" dirty="0" smtClean="0"/>
              <a:t>Does X</a:t>
            </a:r>
            <a:r>
              <a:rPr lang="en-US" altLang="en-US" sz="1600" baseline="-25000" dirty="0" smtClean="0"/>
              <a:t>2</a:t>
            </a:r>
            <a:r>
              <a:rPr lang="en-US" altLang="en-US" sz="1600" dirty="0" smtClean="0"/>
              <a:t> contribute to predicting variance in </a:t>
            </a:r>
            <a:r>
              <a:rPr lang="en-US" altLang="en-US" sz="1600" i="1" dirty="0" smtClean="0"/>
              <a:t>Y</a:t>
            </a:r>
            <a:r>
              <a:rPr lang="en-US" altLang="en-US" sz="1600" dirty="0" smtClean="0"/>
              <a:t> beyond that already predicted by X</a:t>
            </a:r>
            <a:r>
              <a:rPr lang="en-US" altLang="en-US" sz="1600" baseline="-25000" dirty="0" smtClean="0"/>
              <a:t>1</a:t>
            </a:r>
            <a:r>
              <a:rPr lang="en-US" altLang="en-US" sz="1600" dirty="0" smtClean="0"/>
              <a:t>?</a:t>
            </a:r>
          </a:p>
          <a:p>
            <a:pPr marL="0" indent="0">
              <a:buNone/>
            </a:pPr>
            <a:endParaRPr lang="en-US" altLang="en-US" sz="2400" dirty="0" smtClean="0">
              <a:ea typeface="ＭＳ Ｐゴシック" charset="-128"/>
            </a:endParaRPr>
          </a:p>
          <a:p>
            <a:pPr marL="0" indent="0">
              <a:buNone/>
            </a:pPr>
            <a:r>
              <a:rPr lang="en-US" altLang="en-US" sz="2400" dirty="0" smtClean="0">
                <a:ea typeface="ＭＳ Ｐゴシック" charset="-128"/>
              </a:rPr>
              <a:t>We will analyze using the values from Ex. 16.4</a:t>
            </a:r>
          </a:p>
          <a:p>
            <a:pPr marL="800100" lvl="1" indent="-342900">
              <a:buFont typeface="Arial" charset="0"/>
              <a:buAutoNum type="arabicPeriod"/>
            </a:pPr>
            <a:r>
              <a:rPr lang="en-US" altLang="en-US" sz="1600" dirty="0" smtClean="0"/>
              <a:t>Step 1: Find </a:t>
            </a:r>
            <a:r>
              <a:rPr lang="en-US" altLang="en-US" sz="1600" i="1" dirty="0" smtClean="0"/>
              <a:t>r</a:t>
            </a:r>
            <a:r>
              <a:rPr lang="en-US" altLang="en-US" sz="1600" baseline="30000" dirty="0" smtClean="0"/>
              <a:t>2 </a:t>
            </a:r>
            <a:r>
              <a:rPr lang="en-US" altLang="en-US" sz="1600" baseline="30000" dirty="0"/>
              <a:t> </a:t>
            </a:r>
            <a:r>
              <a:rPr lang="en-US" altLang="en-US" sz="1600" dirty="0" smtClean="0"/>
              <a:t>for the </a:t>
            </a:r>
            <a:r>
              <a:rPr lang="ja-JP" altLang="en-US" sz="1600" dirty="0" smtClean="0"/>
              <a:t>“</a:t>
            </a:r>
            <a:r>
              <a:rPr lang="en-US" altLang="ja-JP" sz="1600" dirty="0" smtClean="0"/>
              <a:t>other</a:t>
            </a:r>
            <a:r>
              <a:rPr lang="ja-JP" altLang="en-US" sz="1600" dirty="0" smtClean="0"/>
              <a:t>”</a:t>
            </a:r>
            <a:r>
              <a:rPr lang="en-US" altLang="ja-JP" sz="1600" dirty="0" smtClean="0"/>
              <a:t> predictor variable </a:t>
            </a:r>
          </a:p>
          <a:p>
            <a:pPr marL="800100" lvl="1" indent="-342900">
              <a:buFont typeface="Arial" charset="0"/>
              <a:buAutoNum type="arabicPeriod"/>
            </a:pPr>
            <a:r>
              <a:rPr lang="en-US" altLang="en-US" sz="1600" dirty="0" smtClean="0"/>
              <a:t>Step 2: Identify </a:t>
            </a:r>
            <a:r>
              <a:rPr lang="en-US" altLang="en-US" sz="1600" i="1" dirty="0" smtClean="0"/>
              <a:t>SS</a:t>
            </a:r>
            <a:r>
              <a:rPr lang="en-US" altLang="en-US" sz="1600" dirty="0" smtClean="0"/>
              <a:t> accounted for by the predictor variable of interest</a:t>
            </a:r>
          </a:p>
          <a:p>
            <a:pPr marL="800100" lvl="1" indent="-342900">
              <a:buFont typeface="Arial" charset="0"/>
              <a:buAutoNum type="arabicPeriod"/>
            </a:pPr>
            <a:r>
              <a:rPr lang="en-US" altLang="en-US" sz="1600" dirty="0" smtClean="0"/>
              <a:t>Complete the </a:t>
            </a:r>
            <a:r>
              <a:rPr lang="en-US" altLang="en-US" sz="1600" i="1" dirty="0" smtClean="0"/>
              <a:t>F</a:t>
            </a:r>
            <a:r>
              <a:rPr lang="en-US" altLang="en-US" sz="1600" dirty="0" smtClean="0"/>
              <a:t> table and make a decision</a:t>
            </a:r>
          </a:p>
        </p:txBody>
      </p:sp>
      <p:sp>
        <p:nvSpPr>
          <p:cNvPr id="39941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998A0BC4-59AA-41C8-B2B9-227F82CE3C45}" type="slidenum">
              <a:rPr lang="en-US" altLang="en-US" smtClean="0">
                <a:solidFill>
                  <a:srgbClr val="898989"/>
                </a:solidFill>
              </a:rPr>
              <a:pPr eaLnBrk="1" hangingPunct="1"/>
              <a:t>33</a:t>
            </a:fld>
            <a:endParaRPr lang="en-US" altLang="en-US" smtClean="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smtClean="0">
                <a:ea typeface="ＭＳ Ｐゴシック" charset="-128"/>
              </a:rPr>
              <a:t>The β Coefficient and Evaluating Significance of Predictors for Multiple Regression (cont.)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sz="2400" dirty="0" smtClean="0">
                <a:ea typeface="ＭＳ Ｐゴシック" charset="-128"/>
              </a:rPr>
              <a:t>Step 1: the </a:t>
            </a:r>
            <a:r>
              <a:rPr lang="ja-JP" altLang="en-US" sz="2400" dirty="0" smtClean="0">
                <a:ea typeface="ＭＳ Ｐゴシック" charset="-128"/>
              </a:rPr>
              <a:t>“</a:t>
            </a:r>
            <a:r>
              <a:rPr lang="en-US" altLang="ja-JP" sz="2400" dirty="0" smtClean="0">
                <a:ea typeface="ＭＳ Ｐゴシック" charset="-128"/>
              </a:rPr>
              <a:t>other</a:t>
            </a:r>
            <a:r>
              <a:rPr lang="ja-JP" altLang="en-US" sz="2400" dirty="0" smtClean="0">
                <a:ea typeface="ＭＳ Ｐゴシック" charset="-128"/>
              </a:rPr>
              <a:t>”</a:t>
            </a:r>
            <a:r>
              <a:rPr lang="en-US" altLang="ja-JP" sz="2400" dirty="0" smtClean="0">
                <a:ea typeface="ＭＳ Ｐゴシック" charset="-128"/>
              </a:rPr>
              <a:t> predictor is the one not being tested</a:t>
            </a:r>
          </a:p>
          <a:p>
            <a:pPr>
              <a:buFont typeface="Arial" charset="0"/>
              <a:buNone/>
            </a:pPr>
            <a:r>
              <a:rPr lang="en-US" altLang="en-US" sz="2400" dirty="0" smtClean="0">
                <a:ea typeface="ＭＳ Ｐゴシック" charset="-128"/>
              </a:rPr>
              <a:t>					; </a:t>
            </a:r>
            <a:r>
              <a:rPr lang="en-US" altLang="en-US" sz="1800" dirty="0" smtClean="0">
                <a:ea typeface="ＭＳ Ｐゴシック" charset="-128"/>
              </a:rPr>
              <a:t>For </a:t>
            </a:r>
            <a:r>
              <a:rPr lang="en-US" altLang="en-US" sz="1800" i="1" dirty="0" smtClean="0">
                <a:ea typeface="ＭＳ Ｐゴシック" charset="-128"/>
              </a:rPr>
              <a:t>X</a:t>
            </a:r>
            <a:r>
              <a:rPr lang="en-US" altLang="en-US" sz="1800" baseline="-25000" dirty="0" smtClean="0">
                <a:ea typeface="ＭＳ Ｐゴシック" charset="-128"/>
              </a:rPr>
              <a:t>1</a:t>
            </a:r>
            <a:r>
              <a:rPr lang="en-US" altLang="en-US" sz="1800" dirty="0" smtClean="0">
                <a:ea typeface="ＭＳ Ｐゴシック" charset="-128"/>
              </a:rPr>
              <a:t> in example 16.4:</a:t>
            </a:r>
          </a:p>
          <a:p>
            <a:pPr>
              <a:buFont typeface="Arial" charset="0"/>
              <a:buNone/>
            </a:pPr>
            <a:endParaRPr lang="en-US" altLang="en-US" sz="1800" dirty="0" smtClean="0">
              <a:ea typeface="ＭＳ Ｐゴシック" charset="-128"/>
            </a:endParaRPr>
          </a:p>
          <a:p>
            <a:pPr>
              <a:buFont typeface="Arial" charset="0"/>
              <a:buNone/>
            </a:pPr>
            <a:r>
              <a:rPr lang="en-US" altLang="en-US" sz="1800" dirty="0" smtClean="0">
                <a:ea typeface="ＭＳ Ｐゴシック" charset="-128"/>
              </a:rPr>
              <a:t>					   Thus, </a:t>
            </a:r>
            <a:r>
              <a:rPr lang="en-US" altLang="en-US" sz="1800" i="1" dirty="0" smtClean="0">
                <a:ea typeface="ＭＳ Ｐゴシック" charset="-128"/>
              </a:rPr>
              <a:t>r</a:t>
            </a:r>
            <a:r>
              <a:rPr lang="en-US" altLang="en-US" sz="1800" baseline="30000" dirty="0" smtClean="0">
                <a:ea typeface="ＭＳ Ｐゴシック" charset="-128"/>
              </a:rPr>
              <a:t>2</a:t>
            </a:r>
            <a:r>
              <a:rPr lang="en-US" altLang="en-US" sz="1800" dirty="0" smtClean="0">
                <a:ea typeface="ＭＳ Ｐゴシック" charset="-128"/>
              </a:rPr>
              <a:t> = .966</a:t>
            </a:r>
          </a:p>
          <a:p>
            <a:endParaRPr lang="en-US" altLang="en-US" sz="2400" dirty="0" smtClean="0">
              <a:ea typeface="ＭＳ Ｐゴシック" charset="-128"/>
            </a:endParaRPr>
          </a:p>
          <a:p>
            <a:pPr marL="0" indent="0">
              <a:buNone/>
            </a:pPr>
            <a:r>
              <a:rPr lang="en-US" altLang="en-US" sz="2400" dirty="0" smtClean="0">
                <a:ea typeface="ＭＳ Ｐゴシック" charset="-128"/>
              </a:rPr>
              <a:t>Step 2: Identify </a:t>
            </a:r>
            <a:r>
              <a:rPr lang="en-US" altLang="en-US" sz="2400" i="1" dirty="0" smtClean="0">
                <a:ea typeface="ＭＳ Ｐゴシック" charset="-128"/>
              </a:rPr>
              <a:t>SS</a:t>
            </a:r>
            <a:endParaRPr lang="en-US" altLang="en-US" sz="2400" dirty="0" smtClean="0">
              <a:ea typeface="ＭＳ Ｐゴシック" charset="-128"/>
            </a:endParaRPr>
          </a:p>
          <a:p>
            <a:pPr>
              <a:buFont typeface="Arial" charset="0"/>
              <a:buNone/>
            </a:pPr>
            <a:r>
              <a:rPr lang="en-US" altLang="en-US" sz="2400" dirty="0" smtClean="0">
                <a:ea typeface="ＭＳ Ｐゴシック" charset="-128"/>
              </a:rPr>
              <a:t>			</a:t>
            </a:r>
            <a:r>
              <a:rPr lang="en-US" altLang="en-US" sz="1800" dirty="0" smtClean="0">
                <a:ea typeface="ＭＳ Ｐゴシック" charset="-128"/>
              </a:rPr>
              <a:t>SS</a:t>
            </a:r>
            <a:r>
              <a:rPr lang="en-US" altLang="en-US" sz="1800" baseline="-25000" dirty="0" smtClean="0">
                <a:ea typeface="ＭＳ Ｐゴシック" charset="-128"/>
              </a:rPr>
              <a:t>Y</a:t>
            </a:r>
            <a:r>
              <a:rPr lang="en-US" altLang="en-US" sz="1800" dirty="0" smtClean="0">
                <a:ea typeface="ＭＳ Ｐゴシック" charset="-128"/>
              </a:rPr>
              <a:t> predicted by </a:t>
            </a:r>
          </a:p>
          <a:p>
            <a:pPr>
              <a:buFont typeface="Arial" charset="0"/>
              <a:buNone/>
            </a:pPr>
            <a:r>
              <a:rPr lang="en-US" altLang="en-US" sz="1800" dirty="0" smtClean="0">
                <a:ea typeface="ＭＳ Ｐゴシック" charset="-128"/>
              </a:rPr>
              <a:t>		SS</a:t>
            </a:r>
            <a:r>
              <a:rPr lang="en-US" altLang="en-US" sz="1800" baseline="-25000" dirty="0" smtClean="0">
                <a:ea typeface="ＭＳ Ｐゴシック" charset="-128"/>
              </a:rPr>
              <a:t>Y</a:t>
            </a:r>
            <a:r>
              <a:rPr lang="en-US" altLang="en-US" sz="1800" dirty="0" smtClean="0">
                <a:ea typeface="ＭＳ Ｐゴシック" charset="-128"/>
              </a:rPr>
              <a:t> predicted by </a:t>
            </a:r>
            <a:endParaRPr lang="en-US" altLang="en-US" sz="1800" baseline="-31000" dirty="0" smtClean="0">
              <a:ea typeface="ＭＳ Ｐゴシック" charset="-128"/>
            </a:endParaRPr>
          </a:p>
          <a:p>
            <a:pPr>
              <a:buFont typeface="Arial" charset="0"/>
              <a:buNone/>
            </a:pPr>
            <a:endParaRPr lang="en-US" altLang="en-US" sz="1800" dirty="0" smtClean="0">
              <a:ea typeface="ＭＳ Ｐゴシック" charset="-128"/>
            </a:endParaRPr>
          </a:p>
          <a:p>
            <a:pPr>
              <a:buFont typeface="Arial" charset="0"/>
              <a:buNone/>
            </a:pPr>
            <a:r>
              <a:rPr lang="en-US" altLang="en-US" sz="1800" dirty="0" smtClean="0">
                <a:ea typeface="ＭＳ Ｐゴシック" charset="-128"/>
              </a:rPr>
              <a:t>For </a:t>
            </a:r>
            <a:r>
              <a:rPr lang="en-US" altLang="en-US" sz="1800" i="1" dirty="0" smtClean="0">
                <a:ea typeface="ＭＳ Ｐゴシック" charset="-128"/>
              </a:rPr>
              <a:t>X</a:t>
            </a:r>
            <a:r>
              <a:rPr lang="en-US" altLang="en-US" sz="1800" baseline="-25000" dirty="0" smtClean="0">
                <a:ea typeface="ＭＳ Ｐゴシック" charset="-128"/>
              </a:rPr>
              <a:t>1</a:t>
            </a:r>
            <a:r>
              <a:rPr lang="en-US" altLang="en-US" sz="1800" dirty="0" smtClean="0">
                <a:ea typeface="ＭＳ Ｐゴシック" charset="-128"/>
              </a:rPr>
              <a:t> in ex. 16.4:  SS</a:t>
            </a:r>
            <a:r>
              <a:rPr lang="en-US" altLang="en-US" sz="1800" baseline="-25000" dirty="0" smtClean="0">
                <a:ea typeface="ＭＳ Ｐゴシック" charset="-128"/>
              </a:rPr>
              <a:t>Y</a:t>
            </a:r>
            <a:r>
              <a:rPr lang="en-US" altLang="en-US" sz="1800" dirty="0" smtClean="0">
                <a:ea typeface="ＭＳ Ｐゴシック" charset="-128"/>
              </a:rPr>
              <a:t> predicted by </a:t>
            </a:r>
            <a:r>
              <a:rPr lang="en-US" altLang="en-US" sz="1800" i="1" dirty="0" smtClean="0">
                <a:ea typeface="ＭＳ Ｐゴシック" charset="-128"/>
              </a:rPr>
              <a:t>X</a:t>
            </a:r>
            <a:r>
              <a:rPr lang="en-US" altLang="en-US" sz="1800" baseline="-25000" dirty="0" smtClean="0">
                <a:ea typeface="ＭＳ Ｐゴシック" charset="-128"/>
              </a:rPr>
              <a:t>2</a:t>
            </a:r>
            <a:r>
              <a:rPr lang="en-US" altLang="en-US" sz="1800" i="1" dirty="0" smtClean="0">
                <a:ea typeface="ＭＳ Ｐゴシック" charset="-128"/>
              </a:rPr>
              <a:t> </a:t>
            </a:r>
            <a:r>
              <a:rPr lang="en-US" altLang="en-US" sz="1800" dirty="0" smtClean="0">
                <a:ea typeface="ＭＳ Ｐゴシック" charset="-128"/>
              </a:rPr>
              <a:t>alone: </a:t>
            </a:r>
          </a:p>
          <a:p>
            <a:pPr>
              <a:buFont typeface="Arial" charset="0"/>
              <a:buNone/>
            </a:pPr>
            <a:r>
              <a:rPr lang="en-US" altLang="en-US" sz="1800" dirty="0" smtClean="0">
                <a:ea typeface="ＭＳ Ｐゴシック" charset="-128"/>
              </a:rPr>
              <a:t>			  SS</a:t>
            </a:r>
            <a:r>
              <a:rPr lang="en-US" altLang="en-US" sz="1800" baseline="-25000" dirty="0" smtClean="0">
                <a:ea typeface="ＭＳ Ｐゴシック" charset="-128"/>
              </a:rPr>
              <a:t>Y</a:t>
            </a:r>
            <a:r>
              <a:rPr lang="en-US" altLang="en-US" sz="1800" dirty="0" smtClean="0">
                <a:ea typeface="ＭＳ Ｐゴシック" charset="-128"/>
              </a:rPr>
              <a:t> predicted by </a:t>
            </a:r>
            <a:r>
              <a:rPr lang="en-US" altLang="en-US" sz="1800" i="1" dirty="0" smtClean="0">
                <a:ea typeface="ＭＳ Ｐゴシック" charset="-128"/>
              </a:rPr>
              <a:t>X</a:t>
            </a:r>
            <a:r>
              <a:rPr lang="en-US" altLang="en-US" sz="1800" baseline="-25000" dirty="0" smtClean="0">
                <a:ea typeface="ＭＳ Ｐゴシック" charset="-128"/>
              </a:rPr>
              <a:t>1</a:t>
            </a:r>
            <a:r>
              <a:rPr lang="en-US" altLang="en-US" sz="1800" i="1" dirty="0" smtClean="0">
                <a:ea typeface="ＭＳ Ｐゴシック" charset="-128"/>
              </a:rPr>
              <a:t> </a:t>
            </a:r>
            <a:r>
              <a:rPr lang="en-US" altLang="en-US" sz="1800" dirty="0" smtClean="0">
                <a:ea typeface="ＭＳ Ｐゴシック" charset="-128"/>
              </a:rPr>
              <a:t>alone:  </a:t>
            </a:r>
          </a:p>
          <a:p>
            <a:pPr>
              <a:buFont typeface="Arial" charset="0"/>
              <a:buNone/>
            </a:pPr>
            <a:endParaRPr lang="en-US" altLang="en-US" sz="1800" dirty="0" smtClean="0">
              <a:ea typeface="ＭＳ Ｐゴシック" charset="-128"/>
            </a:endParaRPr>
          </a:p>
          <a:p>
            <a:pPr>
              <a:buFont typeface="Arial" charset="0"/>
              <a:buNone/>
            </a:pPr>
            <a:endParaRPr lang="en-US" altLang="en-US" sz="2400" dirty="0" smtClean="0">
              <a:ea typeface="ＭＳ Ｐゴシック" charset="-128"/>
            </a:endParaRPr>
          </a:p>
          <a:p>
            <a:pPr>
              <a:buFont typeface="Arial" charset="0"/>
              <a:buNone/>
            </a:pPr>
            <a:r>
              <a:rPr lang="en-US" altLang="en-US" sz="2400" dirty="0" smtClean="0">
                <a:ea typeface="ＭＳ Ｐゴシック" charset="-128"/>
              </a:rPr>
              <a:t> </a:t>
            </a:r>
          </a:p>
        </p:txBody>
      </p:sp>
      <p:sp>
        <p:nvSpPr>
          <p:cNvPr id="40965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EDDD8500-E3B2-4013-A046-85552F42B062}" type="slidenum">
              <a:rPr lang="en-US" altLang="en-US" smtClean="0">
                <a:solidFill>
                  <a:srgbClr val="898989"/>
                </a:solidFill>
              </a:rPr>
              <a:pPr eaLnBrk="1" hangingPunct="1"/>
              <a:t>34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8133182"/>
              </p:ext>
            </p:extLst>
          </p:nvPr>
        </p:nvGraphicFramePr>
        <p:xfrm>
          <a:off x="2514600" y="2133600"/>
          <a:ext cx="1524000" cy="752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38" name="Equation" r:id="rId3" imgW="977900" imgH="482600" progId="Equation.DSMT4">
                  <p:embed/>
                </p:oleObj>
              </mc:Choice>
              <mc:Fallback>
                <p:oleObj name="Equation" r:id="rId3" imgW="9779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14600" y="2133600"/>
                        <a:ext cx="1524000" cy="7521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1299430"/>
              </p:ext>
            </p:extLst>
          </p:nvPr>
        </p:nvGraphicFramePr>
        <p:xfrm>
          <a:off x="2590800" y="3047999"/>
          <a:ext cx="1676400" cy="5885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39" name="Equation" r:id="rId5" imgW="1193800" imgH="419100" progId="Equation.DSMT4">
                  <p:embed/>
                </p:oleObj>
              </mc:Choice>
              <mc:Fallback>
                <p:oleObj name="Equation" r:id="rId5" imgW="1193800" imgH="419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90800" y="3047999"/>
                        <a:ext cx="1676400" cy="5885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036460"/>
              </p:ext>
            </p:extLst>
          </p:nvPr>
        </p:nvGraphicFramePr>
        <p:xfrm>
          <a:off x="4191000" y="4267199"/>
          <a:ext cx="2209800" cy="3872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40" name="Equation" r:id="rId7" imgW="1231900" imgH="215900" progId="Equation.DSMT4">
                  <p:embed/>
                </p:oleObj>
              </mc:Choice>
              <mc:Fallback>
                <p:oleObj name="Equation" r:id="rId7" imgW="12319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191000" y="4267199"/>
                        <a:ext cx="2209800" cy="3872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7645470"/>
              </p:ext>
            </p:extLst>
          </p:nvPr>
        </p:nvGraphicFramePr>
        <p:xfrm>
          <a:off x="3276599" y="4648200"/>
          <a:ext cx="339825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41" name="Equation" r:id="rId9" imgW="2082800" imgH="241300" progId="Equation.DSMT4">
                  <p:embed/>
                </p:oleObj>
              </mc:Choice>
              <mc:Fallback>
                <p:oleObj name="Equation" r:id="rId9" imgW="20828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276599" y="4648200"/>
                        <a:ext cx="3398253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1645854"/>
              </p:ext>
            </p:extLst>
          </p:nvPr>
        </p:nvGraphicFramePr>
        <p:xfrm>
          <a:off x="5257800" y="5250656"/>
          <a:ext cx="1752600" cy="2738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42" name="Equation" r:id="rId11" imgW="1219200" imgH="190500" progId="Equation.DSMT4">
                  <p:embed/>
                </p:oleObj>
              </mc:Choice>
              <mc:Fallback>
                <p:oleObj name="Equation" r:id="rId11" imgW="1219200" imgH="190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257800" y="5250656"/>
                        <a:ext cx="1752600" cy="2738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4858266"/>
              </p:ext>
            </p:extLst>
          </p:nvPr>
        </p:nvGraphicFramePr>
        <p:xfrm>
          <a:off x="5257800" y="5638800"/>
          <a:ext cx="2004646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43" name="Equation" r:id="rId13" imgW="1447800" imgH="165100" progId="Equation.DSMT4">
                  <p:embed/>
                </p:oleObj>
              </mc:Choice>
              <mc:Fallback>
                <p:oleObj name="Equation" r:id="rId13" imgW="1447800" imgH="165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257800" y="5638800"/>
                        <a:ext cx="2004646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smtClean="0">
                <a:ea typeface="ＭＳ Ｐゴシック" charset="-128"/>
              </a:rPr>
              <a:t>The β Coefficient and Evaluating Significance of Predictors for Multiple Regression (cont.)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sz="2400" dirty="0" smtClean="0">
                <a:ea typeface="ＭＳ Ｐゴシック" charset="-128"/>
              </a:rPr>
              <a:t>Step 3: Complete </a:t>
            </a:r>
            <a:r>
              <a:rPr lang="en-US" altLang="en-US" sz="2400" i="1" dirty="0" smtClean="0">
                <a:ea typeface="ＭＳ Ｐゴシック" charset="-128"/>
              </a:rPr>
              <a:t>F</a:t>
            </a:r>
            <a:r>
              <a:rPr lang="en-US" altLang="en-US" sz="2400" dirty="0" smtClean="0">
                <a:ea typeface="ＭＳ Ｐゴシック" charset="-128"/>
              </a:rPr>
              <a:t> table and make a decision</a:t>
            </a:r>
          </a:p>
          <a:p>
            <a:pPr lvl="1"/>
            <a:r>
              <a:rPr lang="en-US" altLang="en-US" sz="1600" dirty="0" smtClean="0"/>
              <a:t>Now testing only one predictor, </a:t>
            </a:r>
            <a:r>
              <a:rPr lang="en-US" altLang="en-US" sz="1600" i="1" dirty="0" err="1" smtClean="0"/>
              <a:t>df</a:t>
            </a:r>
            <a:r>
              <a:rPr lang="en-US" altLang="en-US" sz="1600" dirty="0" smtClean="0"/>
              <a:t> becomes 1 and 3.</a:t>
            </a:r>
          </a:p>
          <a:p>
            <a:pPr lvl="1"/>
            <a:r>
              <a:rPr lang="en-US" altLang="en-US" sz="1600" dirty="0" smtClean="0"/>
              <a:t>Critical value is 10.13</a:t>
            </a:r>
            <a:endParaRPr lang="en-US" altLang="en-US" sz="2400" dirty="0" smtClean="0"/>
          </a:p>
          <a:p>
            <a:endParaRPr lang="en-US" altLang="en-US" sz="2400" dirty="0" smtClean="0">
              <a:ea typeface="ＭＳ Ｐゴシック" charset="-128"/>
            </a:endParaRPr>
          </a:p>
          <a:p>
            <a:endParaRPr lang="en-US" altLang="en-US" sz="2400" dirty="0" smtClean="0">
              <a:ea typeface="ＭＳ Ｐゴシック" charset="-128"/>
            </a:endParaRPr>
          </a:p>
          <a:p>
            <a:endParaRPr lang="en-US" altLang="en-US" sz="2400" dirty="0" smtClean="0">
              <a:ea typeface="ＭＳ Ｐゴシック" charset="-128"/>
            </a:endParaRPr>
          </a:p>
          <a:p>
            <a:endParaRPr lang="en-US" altLang="en-US" sz="2400" dirty="0" smtClean="0">
              <a:ea typeface="ＭＳ Ｐゴシック" charset="-128"/>
            </a:endParaRPr>
          </a:p>
          <a:p>
            <a:endParaRPr lang="en-US" altLang="en-US" sz="2400" dirty="0" smtClean="0">
              <a:ea typeface="ＭＳ Ｐゴシック" charset="-128"/>
            </a:endParaRPr>
          </a:p>
          <a:p>
            <a:pPr lvl="1"/>
            <a:r>
              <a:rPr lang="en-US" altLang="en-US" sz="1600" dirty="0" smtClean="0"/>
              <a:t>With </a:t>
            </a:r>
            <a:r>
              <a:rPr lang="en-US" altLang="en-US" sz="1600" i="1" dirty="0" smtClean="0"/>
              <a:t>X</a:t>
            </a:r>
            <a:r>
              <a:rPr lang="en-US" altLang="en-US" sz="1600" baseline="-25000" dirty="0" smtClean="0"/>
              <a:t>1</a:t>
            </a:r>
            <a:r>
              <a:rPr lang="en-US" altLang="en-US" sz="1600" dirty="0" smtClean="0"/>
              <a:t> as the predictor variable, </a:t>
            </a:r>
            <a:r>
              <a:rPr lang="en-US" altLang="en-US" sz="1600" i="1" dirty="0" smtClean="0"/>
              <a:t>F</a:t>
            </a:r>
            <a:r>
              <a:rPr lang="en-US" altLang="en-US" sz="1600" dirty="0" smtClean="0"/>
              <a:t> = 2.04; thus we retain the null.</a:t>
            </a:r>
          </a:p>
          <a:p>
            <a:pPr lvl="1"/>
            <a:r>
              <a:rPr lang="en-US" altLang="en-US" sz="1600" dirty="0" smtClean="0"/>
              <a:t>Adding </a:t>
            </a:r>
            <a:r>
              <a:rPr lang="en-US" altLang="en-US" sz="1600" i="1" dirty="0" smtClean="0"/>
              <a:t>X</a:t>
            </a:r>
            <a:r>
              <a:rPr lang="en-US" altLang="en-US" sz="1600" baseline="-25000" dirty="0" smtClean="0"/>
              <a:t>1</a:t>
            </a:r>
            <a:r>
              <a:rPr lang="en-US" altLang="en-US" sz="1600" dirty="0" smtClean="0"/>
              <a:t> to the regression equation does not significantly improve variance in </a:t>
            </a:r>
            <a:r>
              <a:rPr lang="en-US" altLang="en-US" sz="1600" i="1" dirty="0" smtClean="0"/>
              <a:t>Y</a:t>
            </a:r>
            <a:r>
              <a:rPr lang="en-US" altLang="en-US" sz="1600" dirty="0" smtClean="0"/>
              <a:t> compared to variance already predicted by </a:t>
            </a:r>
            <a:r>
              <a:rPr lang="en-US" altLang="en-US" sz="1600" i="1" dirty="0" smtClean="0"/>
              <a:t>X</a:t>
            </a:r>
            <a:r>
              <a:rPr lang="en-US" altLang="en-US" sz="1600" baseline="-25000" dirty="0" smtClean="0"/>
              <a:t>2</a:t>
            </a:r>
            <a:r>
              <a:rPr lang="en-US" altLang="en-US" sz="1600" dirty="0" smtClean="0"/>
              <a:t> alone </a:t>
            </a:r>
          </a:p>
          <a:p>
            <a:endParaRPr lang="en-US" altLang="en-US" sz="2400" dirty="0" smtClean="0">
              <a:ea typeface="ＭＳ Ｐゴシック" charset="-128"/>
            </a:endParaRPr>
          </a:p>
          <a:p>
            <a:endParaRPr lang="en-US" altLang="en-US" sz="2400" dirty="0" smtClean="0">
              <a:ea typeface="ＭＳ Ｐゴシック" charset="-128"/>
            </a:endParaRPr>
          </a:p>
          <a:p>
            <a:endParaRPr lang="en-US" altLang="en-US" sz="2400" dirty="0" smtClean="0">
              <a:ea typeface="ＭＳ Ｐゴシック" charset="-128"/>
            </a:endParaRPr>
          </a:p>
          <a:p>
            <a:pPr lvl="1">
              <a:buFont typeface="Arial" charset="0"/>
              <a:buNone/>
            </a:pPr>
            <a:endParaRPr lang="en-US" altLang="en-US" sz="2400" dirty="0" smtClean="0"/>
          </a:p>
          <a:p>
            <a:pPr lvl="1">
              <a:buFont typeface="Arial" charset="0"/>
              <a:buNone/>
            </a:pPr>
            <a:endParaRPr lang="en-US" altLang="en-US" sz="1600" dirty="0" smtClean="0"/>
          </a:p>
          <a:p>
            <a:endParaRPr lang="en-US" altLang="en-US" sz="2400" dirty="0" smtClean="0">
              <a:ea typeface="ＭＳ Ｐゴシック" charset="-128"/>
            </a:endParaRPr>
          </a:p>
          <a:p>
            <a:endParaRPr lang="en-US" altLang="en-US" sz="2400" dirty="0" smtClean="0">
              <a:ea typeface="ＭＳ Ｐゴシック" charset="-128"/>
            </a:endParaRPr>
          </a:p>
        </p:txBody>
      </p:sp>
      <p:sp>
        <p:nvSpPr>
          <p:cNvPr id="41989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36813748-02C3-4A69-A3C9-243873AD0C10}" type="slidenum">
              <a:rPr lang="en-US" altLang="en-US" smtClean="0">
                <a:solidFill>
                  <a:srgbClr val="898989"/>
                </a:solidFill>
              </a:rPr>
              <a:pPr eaLnBrk="1" hangingPunct="1"/>
              <a:t>35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819400"/>
            <a:ext cx="5876925" cy="216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smtClean="0">
                <a:ea typeface="ＭＳ Ｐゴシック" charset="-128"/>
              </a:rPr>
              <a:t>The β Coefficient and Evaluating Significance of Predictors for Multiple Regression (cont.)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sz="1800" dirty="0" smtClean="0">
                <a:ea typeface="ＭＳ Ｐゴシック" charset="-128"/>
              </a:rPr>
              <a:t>The same steps can be carried out to analyze the relative contribution of the other factor by substituting </a:t>
            </a:r>
            <a:r>
              <a:rPr lang="en-US" altLang="en-US" sz="1800" i="1" dirty="0" smtClean="0">
                <a:ea typeface="ＭＳ Ｐゴシック" charset="-128"/>
              </a:rPr>
              <a:t>X</a:t>
            </a:r>
            <a:r>
              <a:rPr lang="en-US" altLang="en-US" sz="1800" baseline="-25000" dirty="0" smtClean="0">
                <a:ea typeface="ＭＳ Ｐゴシック" charset="-128"/>
              </a:rPr>
              <a:t>2</a:t>
            </a:r>
            <a:r>
              <a:rPr lang="en-US" altLang="en-US" sz="1800" dirty="0" smtClean="0">
                <a:ea typeface="ＭＳ Ｐゴシック" charset="-128"/>
              </a:rPr>
              <a:t> in for the factor of </a:t>
            </a:r>
            <a:r>
              <a:rPr lang="ja-JP" altLang="en-US" sz="1800" dirty="0" smtClean="0">
                <a:ea typeface="ＭＳ Ｐゴシック" charset="-128"/>
              </a:rPr>
              <a:t>“</a:t>
            </a:r>
            <a:r>
              <a:rPr lang="en-US" altLang="ja-JP" sz="1800" dirty="0" smtClean="0">
                <a:ea typeface="ＭＳ Ｐゴシック" charset="-128"/>
              </a:rPr>
              <a:t>interest</a:t>
            </a:r>
            <a:r>
              <a:rPr lang="ja-JP" altLang="en-US" sz="1800" dirty="0" smtClean="0">
                <a:ea typeface="ＭＳ Ｐゴシック" charset="-128"/>
              </a:rPr>
              <a:t>”</a:t>
            </a:r>
            <a:r>
              <a:rPr lang="en-US" altLang="ja-JP" sz="1800" dirty="0" smtClean="0">
                <a:ea typeface="ＭＳ Ｐゴシック" charset="-128"/>
              </a:rPr>
              <a:t> and replacing the </a:t>
            </a:r>
            <a:r>
              <a:rPr lang="ja-JP" altLang="en-US" sz="1800" dirty="0" smtClean="0">
                <a:ea typeface="ＭＳ Ｐゴシック" charset="-128"/>
              </a:rPr>
              <a:t>“</a:t>
            </a:r>
            <a:r>
              <a:rPr lang="en-US" altLang="ja-JP" sz="1800" dirty="0" smtClean="0">
                <a:ea typeface="ＭＳ Ｐゴシック" charset="-128"/>
              </a:rPr>
              <a:t>other</a:t>
            </a:r>
            <a:r>
              <a:rPr lang="ja-JP" altLang="en-US" sz="1800" dirty="0" smtClean="0">
                <a:ea typeface="ＭＳ Ｐゴシック" charset="-128"/>
              </a:rPr>
              <a:t>”</a:t>
            </a:r>
            <a:r>
              <a:rPr lang="en-US" altLang="ja-JP" sz="1800" dirty="0" smtClean="0">
                <a:ea typeface="ＭＳ Ｐゴシック" charset="-128"/>
              </a:rPr>
              <a:t> factor with the values of </a:t>
            </a:r>
            <a:r>
              <a:rPr lang="en-US" altLang="ja-JP" sz="1800" i="1" dirty="0" smtClean="0">
                <a:ea typeface="ＭＳ Ｐゴシック" charset="-128"/>
              </a:rPr>
              <a:t>X</a:t>
            </a:r>
            <a:r>
              <a:rPr lang="en-US" altLang="ja-JP" sz="1800" baseline="-25000" dirty="0" smtClean="0">
                <a:ea typeface="ＭＳ Ｐゴシック" charset="-128"/>
              </a:rPr>
              <a:t>1</a:t>
            </a:r>
            <a:endParaRPr lang="en-US" altLang="ja-JP" sz="1800" dirty="0" smtClean="0">
              <a:ea typeface="ＭＳ Ｐゴシック" charset="-128"/>
            </a:endParaRPr>
          </a:p>
          <a:p>
            <a:pPr marL="0" indent="0">
              <a:buNone/>
            </a:pPr>
            <a:endParaRPr lang="en-US" altLang="en-US" sz="1800" dirty="0" smtClean="0">
              <a:ea typeface="ＭＳ Ｐゴシック" charset="-128"/>
            </a:endParaRPr>
          </a:p>
          <a:p>
            <a:pPr marL="0" indent="0">
              <a:buNone/>
            </a:pPr>
            <a:r>
              <a:rPr lang="en-US" altLang="en-US" sz="1800" dirty="0" smtClean="0">
                <a:ea typeface="ＭＳ Ｐゴシック" charset="-128"/>
              </a:rPr>
              <a:t>In doing so for Ex. 16.4 (contribution of </a:t>
            </a:r>
            <a:r>
              <a:rPr lang="en-US" altLang="en-US" sz="1800" i="1" dirty="0" smtClean="0">
                <a:ea typeface="ＭＳ Ｐゴシック" charset="-128"/>
              </a:rPr>
              <a:t>X</a:t>
            </a:r>
            <a:r>
              <a:rPr lang="en-US" altLang="en-US" sz="1800" baseline="-25000" dirty="0" smtClean="0">
                <a:ea typeface="ＭＳ Ｐゴシック" charset="-128"/>
              </a:rPr>
              <a:t>2</a:t>
            </a:r>
            <a:r>
              <a:rPr lang="en-US" altLang="en-US" sz="1800" dirty="0" smtClean="0">
                <a:ea typeface="ＭＳ Ｐゴシック" charset="-128"/>
              </a:rPr>
              <a:t>), the resulting </a:t>
            </a:r>
            <a:r>
              <a:rPr lang="en-US" altLang="en-US" sz="1800" i="1" dirty="0" smtClean="0">
                <a:ea typeface="ＭＳ Ｐゴシック" charset="-128"/>
              </a:rPr>
              <a:t>F</a:t>
            </a:r>
            <a:r>
              <a:rPr lang="en-US" altLang="en-US" sz="1800" dirty="0" smtClean="0">
                <a:ea typeface="ＭＳ Ｐゴシック" charset="-128"/>
              </a:rPr>
              <a:t> table would be as follows…</a:t>
            </a:r>
          </a:p>
          <a:p>
            <a:endParaRPr lang="en-US" altLang="en-US" sz="2200" b="1" dirty="0" smtClean="0">
              <a:ea typeface="ＭＳ Ｐゴシック" charset="-128"/>
            </a:endParaRPr>
          </a:p>
          <a:p>
            <a:endParaRPr lang="en-US" altLang="en-US" sz="2200" b="1" dirty="0" smtClean="0">
              <a:ea typeface="ＭＳ Ｐゴシック" charset="-128"/>
            </a:endParaRPr>
          </a:p>
          <a:p>
            <a:endParaRPr lang="en-US" altLang="en-US" sz="2200" b="1" dirty="0" smtClean="0">
              <a:ea typeface="ＭＳ Ｐゴシック" charset="-128"/>
            </a:endParaRPr>
          </a:p>
          <a:p>
            <a:endParaRPr lang="en-US" altLang="en-US" sz="2200" b="1" dirty="0" smtClean="0">
              <a:ea typeface="ＭＳ Ｐゴシック" charset="-128"/>
            </a:endParaRPr>
          </a:p>
          <a:p>
            <a:endParaRPr lang="en-US" altLang="en-US" sz="2000" dirty="0" smtClean="0">
              <a:ea typeface="ＭＳ Ｐゴシック" charset="-128"/>
            </a:endParaRPr>
          </a:p>
          <a:p>
            <a:pPr marL="0" indent="0">
              <a:buNone/>
            </a:pPr>
            <a:r>
              <a:rPr lang="en-US" altLang="en-US" sz="2000" dirty="0" smtClean="0">
                <a:ea typeface="ＭＳ Ｐゴシック" charset="-128"/>
              </a:rPr>
              <a:t>In this scenario, the </a:t>
            </a:r>
            <a:r>
              <a:rPr lang="en-US" altLang="en-US" sz="2000" i="1" dirty="0" err="1" smtClean="0">
                <a:ea typeface="ＭＳ Ｐゴシック" charset="-128"/>
              </a:rPr>
              <a:t>F</a:t>
            </a:r>
            <a:r>
              <a:rPr lang="en-US" altLang="en-US" sz="2000" dirty="0" err="1" smtClean="0">
                <a:ea typeface="ＭＳ Ｐゴシック" charset="-128"/>
              </a:rPr>
              <a:t>obt</a:t>
            </a:r>
            <a:r>
              <a:rPr lang="en-US" altLang="en-US" sz="2000" dirty="0" smtClean="0">
                <a:ea typeface="ＭＳ Ｐゴシック" charset="-128"/>
              </a:rPr>
              <a:t> exceeds the critical value, thus we reject the null</a:t>
            </a:r>
          </a:p>
        </p:txBody>
      </p:sp>
      <p:sp>
        <p:nvSpPr>
          <p:cNvPr id="43013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DE0232EA-B70E-4583-9F28-62DB568DE0A9}" type="slidenum">
              <a:rPr lang="en-US" altLang="en-US" smtClean="0">
                <a:solidFill>
                  <a:srgbClr val="898989"/>
                </a:solidFill>
              </a:rPr>
              <a:pPr eaLnBrk="1" hangingPunct="1"/>
              <a:t>36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350" y="3429000"/>
            <a:ext cx="58293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Regression in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Age </a:t>
            </a:r>
            <a:r>
              <a:rPr lang="en-US" dirty="0"/>
              <a:t>&lt;-c(19,21,26,28,32,30)</a:t>
            </a:r>
          </a:p>
          <a:p>
            <a:r>
              <a:rPr lang="en-US" dirty="0"/>
              <a:t>Education &lt;-c(12,14,13,18,17,16)</a:t>
            </a:r>
          </a:p>
          <a:p>
            <a:r>
              <a:rPr lang="en-US" dirty="0"/>
              <a:t>Sales &lt;-c(20,40,30,68,70,60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# Create the relationship model.</a:t>
            </a:r>
          </a:p>
          <a:p>
            <a:r>
              <a:rPr lang="en-US" dirty="0"/>
              <a:t>model &lt;- lm(</a:t>
            </a:r>
            <a:r>
              <a:rPr lang="en-US" dirty="0" err="1"/>
              <a:t>Sales~Age+Education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# Show the model.</a:t>
            </a:r>
          </a:p>
          <a:p>
            <a:r>
              <a:rPr lang="en-US" dirty="0"/>
              <a:t>print(model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summary(model)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1A97C9-8FB7-4EF5-9C69-C4443E652AE4}" type="slidenum">
              <a:rPr lang="en-US" altLang="en-US" smtClean="0"/>
              <a:pPr>
                <a:defRPr/>
              </a:pPr>
              <a:t>37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72219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>
          <a:xfrm>
            <a:off x="609600" y="1219200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en-US" smtClean="0">
                <a:ea typeface="ＭＳ Ｐゴシック" charset="-128"/>
              </a:rPr>
              <a:t>APA in Focus: Reporting Regression Analysis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39624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2400" dirty="0" smtClean="0">
                <a:ea typeface="ＭＳ Ｐゴシック" charset="-128"/>
              </a:rPr>
              <a:t>To summarize an analysis of regression involving a single predictor variable, report the test statistic, </a:t>
            </a:r>
            <a:r>
              <a:rPr lang="en-US" altLang="en-US" sz="2400" i="1" dirty="0" err="1" smtClean="0">
                <a:ea typeface="ＭＳ Ｐゴシック" charset="-128"/>
              </a:rPr>
              <a:t>df</a:t>
            </a:r>
            <a:r>
              <a:rPr lang="en-US" altLang="en-US" sz="2400" dirty="0" smtClean="0">
                <a:ea typeface="ＭＳ Ｐゴシック" charset="-128"/>
              </a:rPr>
              <a:t>, and </a:t>
            </a:r>
            <a:r>
              <a:rPr lang="en-US" altLang="en-US" sz="2400" i="1" dirty="0" smtClean="0">
                <a:ea typeface="ＭＳ Ｐゴシック" charset="-128"/>
              </a:rPr>
              <a:t>p</a:t>
            </a:r>
            <a:r>
              <a:rPr lang="en-US" altLang="en-US" sz="2400" dirty="0" smtClean="0">
                <a:ea typeface="ＭＳ Ｐゴシック" charset="-128"/>
              </a:rPr>
              <a:t> value </a:t>
            </a:r>
          </a:p>
          <a:p>
            <a:pPr lvl="1" eaLnBrk="1" hangingPunct="1"/>
            <a:r>
              <a:rPr lang="en-US" altLang="en-US" dirty="0" smtClean="0"/>
              <a:t>Reporting </a:t>
            </a:r>
            <a:r>
              <a:rPr lang="en-US" altLang="en-US" i="1" dirty="0" smtClean="0"/>
              <a:t>r</a:t>
            </a:r>
            <a:r>
              <a:rPr lang="en-US" altLang="en-US" dirty="0" smtClean="0"/>
              <a:t> alone is sufficient</a:t>
            </a:r>
          </a:p>
          <a:p>
            <a:pPr marL="0" indent="0" eaLnBrk="1" hangingPunct="1">
              <a:buNone/>
            </a:pPr>
            <a:endParaRPr lang="en-US" altLang="en-US" sz="2400" dirty="0" smtClean="0">
              <a:ea typeface="ＭＳ Ｐゴシック" charset="-128"/>
            </a:endParaRPr>
          </a:p>
          <a:p>
            <a:pPr marL="0" indent="0" eaLnBrk="1" hangingPunct="1">
              <a:buNone/>
            </a:pPr>
            <a:r>
              <a:rPr lang="en-US" altLang="en-US" sz="2400" dirty="0" smtClean="0">
                <a:ea typeface="ＭＳ Ｐゴシック" charset="-128"/>
              </a:rPr>
              <a:t>The data points for each pair of scores are often summarized in a scatter plot or figure displaying the regression line</a:t>
            </a:r>
          </a:p>
          <a:p>
            <a:pPr marL="0" indent="0" eaLnBrk="1" hangingPunct="1">
              <a:buNone/>
            </a:pPr>
            <a:endParaRPr lang="en-US" altLang="en-US" sz="2400" dirty="0" smtClean="0">
              <a:ea typeface="ＭＳ Ｐゴシック" charset="-128"/>
            </a:endParaRPr>
          </a:p>
          <a:p>
            <a:pPr marL="0" indent="0" eaLnBrk="1" hangingPunct="1">
              <a:buNone/>
            </a:pPr>
            <a:r>
              <a:rPr lang="en-US" altLang="en-US" sz="2400" dirty="0" smtClean="0">
                <a:ea typeface="ＭＳ Ｐゴシック" charset="-128"/>
              </a:rPr>
              <a:t>The regression equation can be stated in the scatter plot</a:t>
            </a:r>
          </a:p>
        </p:txBody>
      </p:sp>
      <p:sp>
        <p:nvSpPr>
          <p:cNvPr id="4403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3053249E-6E1E-492A-B032-F91C17659389}" type="slidenum">
              <a:rPr lang="en-US" altLang="en-US" smtClean="0">
                <a:solidFill>
                  <a:srgbClr val="898989"/>
                </a:solidFill>
              </a:rPr>
              <a:pPr eaLnBrk="1" hangingPunct="1"/>
              <a:t>38</a:t>
            </a:fld>
            <a:endParaRPr lang="en-US" altLang="en-US" smtClean="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charset="-128"/>
              </a:rPr>
              <a:t>APA in Focus: Reporting Regression Analysis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 smtClean="0">
                <a:ea typeface="ＭＳ Ｐゴシック" charset="-128"/>
              </a:rPr>
              <a:t>To summarize results of multiple regression</a:t>
            </a:r>
          </a:p>
          <a:p>
            <a:pPr lvl="1"/>
            <a:r>
              <a:rPr lang="en-US" altLang="en-US" dirty="0" smtClean="0"/>
              <a:t>Add the standardized β coefficient for each factor that significantly contributes to the prediction</a:t>
            </a:r>
          </a:p>
          <a:p>
            <a:pPr lvl="1"/>
            <a:r>
              <a:rPr lang="en-US" altLang="en-US" dirty="0" smtClean="0"/>
              <a:t>Scores (X</a:t>
            </a:r>
            <a:r>
              <a:rPr lang="en-US" altLang="en-US" baseline="-25000" dirty="0" smtClean="0"/>
              <a:t>1</a:t>
            </a:r>
            <a:r>
              <a:rPr lang="en-US" altLang="en-US" dirty="0" smtClean="0"/>
              <a:t>, X</a:t>
            </a:r>
            <a:r>
              <a:rPr lang="en-US" altLang="en-US" baseline="-25000" dirty="0" smtClean="0"/>
              <a:t>2</a:t>
            </a:r>
            <a:r>
              <a:rPr lang="en-US" altLang="en-US" dirty="0" smtClean="0"/>
              <a:t> and </a:t>
            </a:r>
            <a:r>
              <a:rPr lang="en-US" altLang="en-US" i="1" dirty="0" smtClean="0"/>
              <a:t>Y</a:t>
            </a:r>
            <a:r>
              <a:rPr lang="en-US" altLang="en-US" dirty="0" smtClean="0"/>
              <a:t>) are often summarized in a scatter plot displaying the regression line and the appropriate multiple regression equation</a:t>
            </a:r>
          </a:p>
          <a:p>
            <a:pPr lvl="1"/>
            <a:r>
              <a:rPr lang="en-US" altLang="en-US" dirty="0" smtClean="0"/>
              <a:t> To illustrate, we summarize the results from Ex. 16.4…</a:t>
            </a:r>
          </a:p>
          <a:p>
            <a:pPr lvl="1">
              <a:buFont typeface="Arial" charset="0"/>
              <a:buNone/>
            </a:pPr>
            <a:endParaRPr lang="en-US" altLang="en-US" dirty="0" smtClean="0"/>
          </a:p>
          <a:p>
            <a:pPr lvl="1">
              <a:buFont typeface="Arial" charset="0"/>
              <a:buNone/>
            </a:pPr>
            <a:r>
              <a:rPr lang="en-US" altLang="en-US" sz="1800" dirty="0" smtClean="0"/>
              <a:t>	</a:t>
            </a:r>
            <a:r>
              <a:rPr lang="en-US" altLang="en-US" sz="1600" dirty="0" smtClean="0">
                <a:solidFill>
                  <a:schemeClr val="tx1"/>
                </a:solidFill>
              </a:rPr>
              <a:t>An analysis of multiple regression showed that with age and education level as predictor variables, sales (in dollars) can be significantly predicted,                    . However, education </a:t>
            </a:r>
            <a:r>
              <a:rPr lang="en-US" altLang="en-US" sz="1600" dirty="0">
                <a:solidFill>
                  <a:schemeClr val="tx1"/>
                </a:solidFill>
              </a:rPr>
              <a:t> </a:t>
            </a:r>
            <a:r>
              <a:rPr lang="en-US" altLang="en-US" sz="1600" dirty="0" smtClean="0">
                <a:solidFill>
                  <a:schemeClr val="tx1"/>
                </a:solidFill>
              </a:rPr>
              <a:t>                       , but not age </a:t>
            </a:r>
            <a:r>
              <a:rPr lang="en-US" altLang="en-US" sz="1600" dirty="0">
                <a:solidFill>
                  <a:schemeClr val="tx1"/>
                </a:solidFill>
              </a:rPr>
              <a:t> </a:t>
            </a:r>
            <a:r>
              <a:rPr lang="en-US" altLang="en-US" sz="1600" dirty="0" smtClean="0">
                <a:solidFill>
                  <a:schemeClr val="tx1"/>
                </a:solidFill>
              </a:rPr>
              <a:t>                         , significantly contributed to predictions made with both factors included in the regression equation.</a:t>
            </a:r>
          </a:p>
        </p:txBody>
      </p:sp>
      <p:sp>
        <p:nvSpPr>
          <p:cNvPr id="45061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298914CB-AF11-4620-BE6F-0C70F8B296F5}" type="slidenum">
              <a:rPr lang="en-US" altLang="en-US" smtClean="0">
                <a:solidFill>
                  <a:srgbClr val="898989"/>
                </a:solidFill>
              </a:rPr>
              <a:pPr eaLnBrk="1" hangingPunct="1"/>
              <a:t>39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0675492"/>
              </p:ext>
            </p:extLst>
          </p:nvPr>
        </p:nvGraphicFramePr>
        <p:xfrm>
          <a:off x="7216140" y="4953000"/>
          <a:ext cx="192786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48" name="Equation" r:id="rId3" imgW="1257300" imgH="190500" progId="Equation.DSMT4">
                  <p:embed/>
                </p:oleObj>
              </mc:Choice>
              <mc:Fallback>
                <p:oleObj name="Equation" r:id="rId3" imgW="1257300" imgH="190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216140" y="4953000"/>
                        <a:ext cx="192786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7887649"/>
              </p:ext>
            </p:extLst>
          </p:nvPr>
        </p:nvGraphicFramePr>
        <p:xfrm>
          <a:off x="3124200" y="5181599"/>
          <a:ext cx="1371600" cy="2780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49" name="Equation" r:id="rId5" imgW="939800" imgH="190500" progId="Equation.DSMT4">
                  <p:embed/>
                </p:oleObj>
              </mc:Choice>
              <mc:Fallback>
                <p:oleObj name="Equation" r:id="rId5" imgW="939800" imgH="190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24200" y="5181599"/>
                        <a:ext cx="1371600" cy="2780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4552693"/>
              </p:ext>
            </p:extLst>
          </p:nvPr>
        </p:nvGraphicFramePr>
        <p:xfrm>
          <a:off x="5715000" y="5181600"/>
          <a:ext cx="139065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50" name="Equation" r:id="rId7" imgW="927100" imgH="177800" progId="Equation.3">
                  <p:embed/>
                </p:oleObj>
              </mc:Choice>
              <mc:Fallback>
                <p:oleObj name="Equation" r:id="rId7" imgW="9271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715000" y="5181600"/>
                        <a:ext cx="1390650" cy="266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534400" cy="8382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charset="-128"/>
              </a:rPr>
              <a:t>Fundamentals of </a:t>
            </a:r>
            <a:br>
              <a:rPr lang="en-US" altLang="en-US" dirty="0" smtClean="0">
                <a:ea typeface="ＭＳ Ｐゴシック" charset="-128"/>
              </a:rPr>
            </a:br>
            <a:r>
              <a:rPr lang="en-US" altLang="en-US" dirty="0" smtClean="0">
                <a:ea typeface="ＭＳ Ｐゴシック" charset="-128"/>
              </a:rPr>
              <a:t>Linear Regression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en-US" sz="2200" dirty="0" smtClean="0">
                <a:ea typeface="ＭＳ Ｐゴシック" charset="-128"/>
              </a:rPr>
              <a:t>To use linear regression, identify two types of variables:</a:t>
            </a:r>
          </a:p>
          <a:p>
            <a:pPr lvl="1" eaLnBrk="1" hangingPunct="1"/>
            <a:r>
              <a:rPr lang="en-US" altLang="en-US" dirty="0" smtClean="0"/>
              <a:t>Predictor variable, or known variable (</a:t>
            </a:r>
            <a:r>
              <a:rPr lang="en-US" altLang="en-US" i="1" dirty="0" smtClean="0"/>
              <a:t>X</a:t>
            </a:r>
            <a:r>
              <a:rPr lang="en-US" altLang="en-US" dirty="0" smtClean="0"/>
              <a:t>) – the variable with values that are known and can be used to predict values of another variable</a:t>
            </a:r>
          </a:p>
          <a:p>
            <a:pPr lvl="1" eaLnBrk="1" hangingPunct="1"/>
            <a:r>
              <a:rPr lang="en-US" altLang="en-US" dirty="0" smtClean="0"/>
              <a:t>Criterion variable, or to-be-predicted variable (</a:t>
            </a:r>
            <a:r>
              <a:rPr lang="en-US" altLang="en-US" i="1" dirty="0" smtClean="0"/>
              <a:t>Y</a:t>
            </a:r>
            <a:r>
              <a:rPr lang="en-US" altLang="en-US" dirty="0" smtClean="0"/>
              <a:t>) – the variable with unknown values that can be predicted or estimated, given known values of the predictor variable</a:t>
            </a:r>
          </a:p>
          <a:p>
            <a:pPr marL="0" indent="0" eaLnBrk="1" hangingPunct="1">
              <a:buNone/>
            </a:pPr>
            <a:r>
              <a:rPr lang="en-US" altLang="en-US" sz="2200" dirty="0" smtClean="0">
                <a:ea typeface="ＭＳ Ｐゴシック" charset="-128"/>
              </a:rPr>
              <a:t>You can use linear regression to answer the following questions about the pattern of data points and the significance of a linear equation:</a:t>
            </a:r>
          </a:p>
          <a:p>
            <a:pPr lvl="1" eaLnBrk="1" hangingPunct="1"/>
            <a:r>
              <a:rPr lang="en-US" altLang="en-US" dirty="0" smtClean="0"/>
              <a:t>1. Is a pattern evident in a set of data points?</a:t>
            </a:r>
          </a:p>
          <a:p>
            <a:pPr lvl="1" eaLnBrk="1" hangingPunct="1"/>
            <a:r>
              <a:rPr lang="en-US" altLang="en-US" dirty="0" smtClean="0"/>
              <a:t>2. Which equation of a straight line can best describe this pattern?</a:t>
            </a:r>
          </a:p>
          <a:p>
            <a:pPr lvl="1" eaLnBrk="1" hangingPunct="1"/>
            <a:r>
              <a:rPr lang="en-US" altLang="en-US" dirty="0" smtClean="0"/>
              <a:t>3. Are the predictions made from this equation significant?</a:t>
            </a:r>
          </a:p>
        </p:txBody>
      </p:sp>
      <p:sp>
        <p:nvSpPr>
          <p:cNvPr id="1229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0EA10FED-61EF-47DC-8CBE-3B2A3388E6BA}" type="slidenum">
              <a:rPr lang="en-US" altLang="en-US" smtClean="0">
                <a:solidFill>
                  <a:srgbClr val="898989"/>
                </a:solidFill>
              </a:rPr>
              <a:pPr eaLnBrk="1" hangingPunct="1"/>
              <a:t>4</a:t>
            </a:fld>
            <a:endParaRPr lang="en-US" altLang="en-US" smtClean="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457200" y="1066800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en-US" sz="2800" dirty="0" smtClean="0">
                <a:ea typeface="ＭＳ Ｐゴシック" charset="-128"/>
              </a:rPr>
              <a:t>Example 16.1: Fundamentals </a:t>
            </a:r>
            <a:br>
              <a:rPr lang="en-US" altLang="en-US" sz="2800" dirty="0" smtClean="0">
                <a:ea typeface="ＭＳ Ｐゴシック" charset="-128"/>
              </a:rPr>
            </a:br>
            <a:r>
              <a:rPr lang="en-US" altLang="en-US" sz="2800" dirty="0" smtClean="0">
                <a:ea typeface="ＭＳ Ｐゴシック" charset="-128"/>
              </a:rPr>
              <a:t>of Linear Regression </a:t>
            </a:r>
          </a:p>
        </p:txBody>
      </p:sp>
      <p:sp>
        <p:nvSpPr>
          <p:cNvPr id="1331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288FF2B1-AE14-4D47-AD12-E5A46CB2337B}" type="slidenum">
              <a:rPr lang="en-US" altLang="en-US" smtClean="0">
                <a:solidFill>
                  <a:srgbClr val="898989"/>
                </a:solidFill>
              </a:rPr>
              <a:pPr eaLnBrk="1" hangingPunct="1"/>
              <a:t>5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sp>
        <p:nvSpPr>
          <p:cNvPr id="13317" name="TextBox 6"/>
          <p:cNvSpPr txBox="1">
            <a:spLocks noChangeArrowheads="1"/>
          </p:cNvSpPr>
          <p:nvPr/>
        </p:nvSpPr>
        <p:spPr bwMode="auto">
          <a:xfrm>
            <a:off x="533400" y="2057400"/>
            <a:ext cx="2819400" cy="4031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600" dirty="0"/>
              <a:t>Data is gathered from six employees to assess the relationship between length of employment and number of promotions.  In graphing the data, a scatter plot of the predictor variable (years of employment) and criterion variable (promotions) seems to reveal a linear pattern.  What questions can be asked to ensure that the correct equation  for a straight line is calculated and if the predictions from this equation are significant? 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066925"/>
            <a:ext cx="5257800" cy="344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en-US" smtClean="0">
                <a:ea typeface="ＭＳ Ｐゴシック" charset="-128"/>
              </a:rPr>
              <a:t>Computing the Regression Line Using Sum of Squares (</a:t>
            </a:r>
            <a:r>
              <a:rPr lang="en-US" altLang="en-US" i="1" smtClean="0">
                <a:ea typeface="ＭＳ Ｐゴシック" charset="-128"/>
              </a:rPr>
              <a:t>SS</a:t>
            </a:r>
            <a:r>
              <a:rPr lang="en-US" altLang="en-US" smtClean="0">
                <a:ea typeface="ＭＳ Ｐゴシック" charset="-128"/>
              </a:rPr>
              <a:t>)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419600"/>
          </a:xfrm>
        </p:spPr>
        <p:txBody>
          <a:bodyPr/>
          <a:lstStyle/>
          <a:p>
            <a:pPr eaLnBrk="1" hangingPunct="1"/>
            <a:r>
              <a:rPr lang="en-US" altLang="en-US" sz="2600" dirty="0" smtClean="0">
                <a:ea typeface="ＭＳ Ｐゴシック" charset="-128"/>
              </a:rPr>
              <a:t>Once a linear pattern has been determined for a set of data points, we look for the regression line</a:t>
            </a:r>
          </a:p>
          <a:p>
            <a:pPr eaLnBrk="1" hangingPunct="1"/>
            <a:r>
              <a:rPr lang="en-US" altLang="en-US" sz="2600" dirty="0" smtClean="0">
                <a:ea typeface="ＭＳ Ｐゴシック" charset="-128"/>
              </a:rPr>
              <a:t>The criterion used to determine the regression line is sum of squares (</a:t>
            </a:r>
            <a:r>
              <a:rPr lang="en-US" altLang="en-US" sz="2600" i="1" dirty="0" smtClean="0">
                <a:ea typeface="ＭＳ Ｐゴシック" charset="-128"/>
              </a:rPr>
              <a:t>SS</a:t>
            </a:r>
            <a:r>
              <a:rPr lang="en-US" altLang="en-US" sz="2600" dirty="0" smtClean="0">
                <a:ea typeface="ＭＳ Ｐゴシック" charset="-128"/>
              </a:rPr>
              <a:t>), or the sum of the squared distances of data points from a straight line</a:t>
            </a:r>
          </a:p>
          <a:p>
            <a:pPr eaLnBrk="1" hangingPunct="1"/>
            <a:r>
              <a:rPr lang="en-US" altLang="en-US" sz="2600" dirty="0" smtClean="0">
                <a:ea typeface="ＭＳ Ｐゴシック" charset="-128"/>
              </a:rPr>
              <a:t>The line, associated with the smallest total value for </a:t>
            </a:r>
            <a:r>
              <a:rPr lang="en-US" altLang="en-US" sz="2600" i="1" dirty="0" smtClean="0">
                <a:ea typeface="ＭＳ Ｐゴシック" charset="-128"/>
              </a:rPr>
              <a:t>SS</a:t>
            </a:r>
            <a:r>
              <a:rPr lang="en-US" altLang="en-US" sz="2600" dirty="0" smtClean="0">
                <a:ea typeface="ＭＳ Ｐゴシック" charset="-128"/>
              </a:rPr>
              <a:t>, is the best fitting straight line, called the </a:t>
            </a:r>
            <a:r>
              <a:rPr lang="en-US" altLang="en-US" sz="2600" b="1" u="sng" dirty="0" smtClean="0">
                <a:ea typeface="ＭＳ Ｐゴシック" charset="-128"/>
              </a:rPr>
              <a:t>regression line</a:t>
            </a:r>
          </a:p>
        </p:txBody>
      </p:sp>
      <p:sp>
        <p:nvSpPr>
          <p:cNvPr id="1434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B04C9F01-1E85-4B7B-83F0-D413BF2B139F}" type="slidenum">
              <a:rPr lang="en-US" altLang="en-US" smtClean="0">
                <a:solidFill>
                  <a:srgbClr val="898989"/>
                </a:solidFill>
              </a:rPr>
              <a:pPr eaLnBrk="1" hangingPunct="1"/>
              <a:t>6</a:t>
            </a:fld>
            <a:endParaRPr lang="en-US" altLang="en-US" smtClean="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 smtClean="0">
                <a:ea typeface="ＭＳ Ｐゴシック" charset="-128"/>
              </a:rPr>
              <a:t>Example 16.2: What Makes </a:t>
            </a:r>
            <a:br>
              <a:rPr lang="en-US" altLang="en-US" sz="2800" dirty="0" smtClean="0">
                <a:ea typeface="ＭＳ Ｐゴシック" charset="-128"/>
              </a:rPr>
            </a:br>
            <a:r>
              <a:rPr lang="en-US" altLang="en-US" sz="2800" dirty="0" smtClean="0">
                <a:ea typeface="ＭＳ Ｐゴシック" charset="-128"/>
              </a:rPr>
              <a:t>the Regression Line the Best Fitting Line?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228600" y="1752600"/>
            <a:ext cx="2819400" cy="15240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2200" dirty="0" smtClean="0">
                <a:ea typeface="ＭＳ Ｐゴシック" charset="-128"/>
              </a:rPr>
              <a:t>Suppose we measure two factors, one predictor variable plotted on the </a:t>
            </a:r>
            <a:r>
              <a:rPr lang="en-US" altLang="en-US" sz="2200" i="1" dirty="0" smtClean="0">
                <a:ea typeface="ＭＳ Ｐゴシック" charset="-128"/>
              </a:rPr>
              <a:t>x</a:t>
            </a:r>
            <a:r>
              <a:rPr lang="en-US" altLang="en-US" sz="2200" dirty="0" smtClean="0">
                <a:ea typeface="ＭＳ Ｐゴシック" charset="-128"/>
              </a:rPr>
              <a:t>-axis and one criterion variable plotted on the </a:t>
            </a:r>
            <a:r>
              <a:rPr lang="en-US" altLang="en-US" sz="2200" i="1" dirty="0" smtClean="0">
                <a:ea typeface="ＭＳ Ｐゴシック" charset="-128"/>
              </a:rPr>
              <a:t>y</a:t>
            </a:r>
            <a:r>
              <a:rPr lang="en-US" altLang="en-US" sz="2200" dirty="0" smtClean="0">
                <a:ea typeface="ＭＳ Ｐゴシック" charset="-128"/>
              </a:rPr>
              <a:t>-axis. Figure 16.2 shows hypothetical data for these two factors</a:t>
            </a:r>
          </a:p>
        </p:txBody>
      </p:sp>
      <p:sp>
        <p:nvSpPr>
          <p:cNvPr id="1536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280DA8B2-E8E4-4519-BB47-2C1FE23E53F7}" type="slidenum">
              <a:rPr lang="en-US" altLang="en-US" smtClean="0">
                <a:solidFill>
                  <a:srgbClr val="898989"/>
                </a:solidFill>
              </a:rPr>
              <a:pPr eaLnBrk="1" hangingPunct="1"/>
              <a:t>7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876425"/>
            <a:ext cx="6029325" cy="346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en-US" sz="2800" dirty="0" smtClean="0">
                <a:ea typeface="ＭＳ Ｐゴシック" charset="-128"/>
              </a:rPr>
              <a:t>Example 16.2: What Makes the Regression </a:t>
            </a:r>
            <a:br>
              <a:rPr lang="en-US" altLang="en-US" sz="2800" dirty="0" smtClean="0">
                <a:ea typeface="ＭＳ Ｐゴシック" charset="-128"/>
              </a:rPr>
            </a:br>
            <a:r>
              <a:rPr lang="en-US" altLang="en-US" sz="2800" dirty="0" smtClean="0">
                <a:ea typeface="ＭＳ Ｐゴシック" charset="-128"/>
              </a:rPr>
              <a:t>Line the Best Fitting Line? (cont.)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914400" y="1641475"/>
            <a:ext cx="3810000" cy="4225925"/>
          </a:xfrm>
        </p:spPr>
        <p:txBody>
          <a:bodyPr/>
          <a:lstStyle/>
          <a:p>
            <a:pPr eaLnBrk="1" hangingPunct="1"/>
            <a:r>
              <a:rPr lang="en-US" altLang="en-US" sz="1800" dirty="0" smtClean="0">
                <a:ea typeface="ＭＳ Ｐゴシック" charset="-128"/>
              </a:rPr>
              <a:t>Data points A and D fall on the regression line</a:t>
            </a:r>
          </a:p>
          <a:p>
            <a:pPr lvl="1" eaLnBrk="1" hangingPunct="1"/>
            <a:r>
              <a:rPr lang="en-US" altLang="en-US" sz="1600" dirty="0" smtClean="0"/>
              <a:t>The distance of these data points from the regression line is 0</a:t>
            </a:r>
          </a:p>
          <a:p>
            <a:pPr eaLnBrk="1" hangingPunct="1"/>
            <a:r>
              <a:rPr lang="en-US" altLang="en-US" sz="1800" dirty="0" smtClean="0">
                <a:ea typeface="ＭＳ Ｐゴシック" charset="-128"/>
              </a:rPr>
              <a:t>Data points B and C fall two units from the regression line</a:t>
            </a:r>
          </a:p>
          <a:p>
            <a:pPr lvl="1" eaLnBrk="1" hangingPunct="1"/>
            <a:r>
              <a:rPr lang="en-US" altLang="en-US" sz="1600" dirty="0" smtClean="0"/>
              <a:t>Data point B falls two units below (- 2) and data point C falls two units above (+ 2)</a:t>
            </a:r>
          </a:p>
          <a:p>
            <a:pPr eaLnBrk="1" hangingPunct="1"/>
            <a:r>
              <a:rPr lang="en-US" altLang="en-US" sz="1800" dirty="0" smtClean="0">
                <a:ea typeface="ＭＳ Ｐゴシック" charset="-128"/>
              </a:rPr>
              <a:t>The sum of the distances is       0 + 0 + 2 – 2 = 0</a:t>
            </a:r>
          </a:p>
          <a:p>
            <a:pPr eaLnBrk="1" hangingPunct="1"/>
            <a:endParaRPr lang="en-US" altLang="en-US" sz="1800" dirty="0" smtClean="0">
              <a:ea typeface="ＭＳ Ｐゴシック" charset="-128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876800" y="1600200"/>
            <a:ext cx="38100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SzPct val="90000"/>
              <a:buFont typeface="Arial" pitchFamily="34" charset="0"/>
              <a:buChar char="•"/>
              <a:defRPr/>
            </a:pPr>
            <a:r>
              <a:rPr lang="en-US" kern="0" dirty="0">
                <a:latin typeface="+mn-lt"/>
                <a:cs typeface="ＭＳ Ｐゴシック" charset="-128"/>
              </a:rPr>
              <a:t>To avoid a solution of 0, compute </a:t>
            </a:r>
            <a:r>
              <a:rPr lang="en-US" i="1" kern="0" dirty="0">
                <a:latin typeface="+mn-lt"/>
                <a:cs typeface="ＭＳ Ｐゴシック" charset="-128"/>
              </a:rPr>
              <a:t>SS</a:t>
            </a:r>
            <a:r>
              <a:rPr lang="en-US" kern="0" dirty="0">
                <a:latin typeface="+mn-lt"/>
                <a:cs typeface="ＭＳ Ｐゴシック" charset="-128"/>
              </a:rPr>
              <a:t> by squaring the distance of each data point from the regression line, then summing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75000"/>
              <a:buFont typeface="Arial" charset="0"/>
              <a:buChar char="•"/>
              <a:defRPr/>
            </a:pPr>
            <a:r>
              <a:rPr lang="en-US" sz="1600" dirty="0">
                <a:solidFill>
                  <a:schemeClr val="accent2"/>
                </a:solidFill>
                <a:latin typeface="+mn-lt"/>
                <a:ea typeface="+mn-ea"/>
              </a:rPr>
              <a:t>The distance of these data points from the regression line is 0</a:t>
            </a:r>
          </a:p>
          <a:p>
            <a:pPr marL="342900" indent="-342900" eaLnBrk="0" hangingPunct="0">
              <a:spcBef>
                <a:spcPct val="20000"/>
              </a:spcBef>
              <a:buSzPct val="90000"/>
              <a:buFont typeface="Arial" pitchFamily="34" charset="0"/>
              <a:buChar char="•"/>
              <a:defRPr/>
            </a:pPr>
            <a:r>
              <a:rPr lang="en-US" kern="0" dirty="0">
                <a:latin typeface="+mn-lt"/>
                <a:cs typeface="ＭＳ Ｐゴシック" charset="-128"/>
              </a:rPr>
              <a:t>When you square the distance of each data point and then sum, you obtain: 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Arial" charset="0"/>
              <a:buChar char="•"/>
              <a:defRPr/>
            </a:pPr>
            <a:r>
              <a:rPr lang="en-US" sz="1600" dirty="0">
                <a:solidFill>
                  <a:schemeClr val="accent2"/>
                </a:solidFill>
                <a:latin typeface="+mn-lt"/>
                <a:ea typeface="+mn-ea"/>
              </a:rPr>
              <a:t> 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Arial" charset="0"/>
              <a:buChar char="•"/>
              <a:defRPr/>
            </a:pPr>
            <a:r>
              <a:rPr lang="en-US" sz="1600" dirty="0">
                <a:solidFill>
                  <a:schemeClr val="accent2"/>
                </a:solidFill>
                <a:latin typeface="+mn-lt"/>
                <a:ea typeface="+mn-ea"/>
              </a:rPr>
              <a:t>This is the smallest possible solution for SS</a:t>
            </a:r>
          </a:p>
          <a:p>
            <a:pPr marL="342900" indent="-342900" eaLnBrk="0" hangingPunct="0">
              <a:spcBef>
                <a:spcPct val="20000"/>
              </a:spcBef>
              <a:buSzPct val="90000"/>
              <a:buFont typeface="Arial" pitchFamily="34" charset="0"/>
              <a:buChar char="•"/>
              <a:defRPr/>
            </a:pPr>
            <a:r>
              <a:rPr lang="en-US" kern="0" dirty="0">
                <a:latin typeface="+mn-lt"/>
                <a:cs typeface="ＭＳ Ｐゴシック" charset="-128"/>
              </a:rPr>
              <a:t>Any other line will produce a value of SS larger than 8</a:t>
            </a:r>
          </a:p>
        </p:txBody>
      </p:sp>
      <p:sp>
        <p:nvSpPr>
          <p:cNvPr id="16390" name="Slide Number Placeholder 10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E81CB1AB-1F50-4F58-BE0E-9F4545A4252C}" type="slidenum">
              <a:rPr lang="en-US" altLang="en-US" smtClean="0">
                <a:solidFill>
                  <a:srgbClr val="898989"/>
                </a:solidFill>
              </a:rPr>
              <a:pPr eaLnBrk="1" hangingPunct="1"/>
              <a:t>8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6115599"/>
              </p:ext>
            </p:extLst>
          </p:nvPr>
        </p:nvGraphicFramePr>
        <p:xfrm>
          <a:off x="5715000" y="4724400"/>
          <a:ext cx="2133600" cy="3181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5" name="Equation" r:id="rId4" imgW="1447800" imgH="215900" progId="Equation.DSMT4">
                  <p:embed/>
                </p:oleObj>
              </mc:Choice>
              <mc:Fallback>
                <p:oleObj name="Equation" r:id="rId4" imgW="14478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15000" y="4724400"/>
                        <a:ext cx="2133600" cy="3181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charset="-128"/>
              </a:rPr>
              <a:t>The Slope and </a:t>
            </a:r>
            <a:r>
              <a:rPr lang="en-US" altLang="en-US" i="1" dirty="0" smtClean="0">
                <a:ea typeface="ＭＳ Ｐゴシック" charset="-128"/>
              </a:rPr>
              <a:t>y</a:t>
            </a:r>
            <a:r>
              <a:rPr lang="en-US" altLang="en-US" dirty="0" smtClean="0">
                <a:ea typeface="ＭＳ Ｐゴシック" charset="-128"/>
              </a:rPr>
              <a:t> Intercept </a:t>
            </a:r>
            <a:br>
              <a:rPr lang="en-US" altLang="en-US" dirty="0" smtClean="0">
                <a:ea typeface="ＭＳ Ｐゴシック" charset="-128"/>
              </a:rPr>
            </a:br>
            <a:r>
              <a:rPr lang="en-US" altLang="en-US" dirty="0" smtClean="0">
                <a:ea typeface="ＭＳ Ｐゴシック" charset="-128"/>
              </a:rPr>
              <a:t>of a Straight Line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304800" y="1828800"/>
            <a:ext cx="7772400" cy="3962400"/>
          </a:xfrm>
        </p:spPr>
        <p:txBody>
          <a:bodyPr/>
          <a:lstStyle/>
          <a:p>
            <a:pPr eaLnBrk="1" hangingPunct="1"/>
            <a:r>
              <a:rPr lang="en-US" altLang="en-US" sz="2000" dirty="0" smtClean="0">
                <a:ea typeface="ＭＳ Ｐゴシック" charset="-128"/>
              </a:rPr>
              <a:t>If we know the equation of the regression line and the values of </a:t>
            </a:r>
            <a:r>
              <a:rPr lang="en-US" altLang="en-US" sz="2000" i="1" dirty="0" smtClean="0">
                <a:ea typeface="ＭＳ Ｐゴシック" charset="-128"/>
              </a:rPr>
              <a:t>X</a:t>
            </a:r>
            <a:r>
              <a:rPr lang="en-US" altLang="en-US" sz="2000" dirty="0" smtClean="0">
                <a:ea typeface="ＭＳ Ｐゴシック" charset="-128"/>
              </a:rPr>
              <a:t>, we can predict values of </a:t>
            </a:r>
            <a:r>
              <a:rPr lang="en-US" altLang="en-US" sz="2000" i="1" dirty="0" smtClean="0">
                <a:ea typeface="ＭＳ Ｐゴシック" charset="-128"/>
              </a:rPr>
              <a:t>Y</a:t>
            </a:r>
            <a:endParaRPr lang="en-US" altLang="en-US" sz="2000" dirty="0" smtClean="0">
              <a:ea typeface="ＭＳ Ｐゴシック" charset="-128"/>
            </a:endParaRPr>
          </a:p>
          <a:p>
            <a:pPr eaLnBrk="1" hangingPunct="1"/>
            <a:r>
              <a:rPr lang="en-US" altLang="en-US" sz="2000" dirty="0" smtClean="0">
                <a:ea typeface="ＭＳ Ｐゴシック" charset="-128"/>
              </a:rPr>
              <a:t>The equation of a straight line is: </a:t>
            </a:r>
          </a:p>
          <a:p>
            <a:pPr eaLnBrk="1" hangingPunct="1"/>
            <a:r>
              <a:rPr lang="en-US" altLang="en-US" sz="2000" dirty="0" smtClean="0">
                <a:ea typeface="ＭＳ Ｐゴシック" charset="-128"/>
              </a:rPr>
              <a:t>The slope (</a:t>
            </a:r>
            <a:r>
              <a:rPr lang="en-US" altLang="en-US" sz="2000" i="1" dirty="0" smtClean="0">
                <a:ea typeface="ＭＳ Ｐゴシック" charset="-128"/>
              </a:rPr>
              <a:t>b</a:t>
            </a:r>
            <a:r>
              <a:rPr lang="en-US" altLang="en-US" sz="2000" dirty="0" smtClean="0">
                <a:ea typeface="ＭＳ Ｐゴシック" charset="-128"/>
              </a:rPr>
              <a:t>) of a straight line is used to measure the change in </a:t>
            </a:r>
            <a:r>
              <a:rPr lang="en-US" altLang="en-US" sz="2000" i="1" dirty="0" smtClean="0">
                <a:ea typeface="ＭＳ Ｐゴシック" charset="-128"/>
              </a:rPr>
              <a:t>Y</a:t>
            </a:r>
            <a:r>
              <a:rPr lang="en-US" altLang="en-US" sz="2000" dirty="0" smtClean="0">
                <a:ea typeface="ＭＳ Ｐゴシック" charset="-128"/>
              </a:rPr>
              <a:t> relative to the change in </a:t>
            </a:r>
            <a:r>
              <a:rPr lang="en-US" altLang="en-US" sz="2000" i="1" dirty="0" smtClean="0">
                <a:ea typeface="ＭＳ Ｐゴシック" charset="-128"/>
              </a:rPr>
              <a:t>X</a:t>
            </a:r>
            <a:r>
              <a:rPr lang="en-US" altLang="en-US" sz="2000" dirty="0" smtClean="0">
                <a:ea typeface="ＭＳ Ｐゴシック" charset="-128"/>
              </a:rPr>
              <a:t>. When </a:t>
            </a:r>
            <a:r>
              <a:rPr lang="en-US" altLang="en-US" sz="2000" i="1" dirty="0" smtClean="0">
                <a:ea typeface="ＭＳ Ｐゴシック" charset="-128"/>
              </a:rPr>
              <a:t>X</a:t>
            </a:r>
            <a:r>
              <a:rPr lang="en-US" altLang="en-US" sz="2000" dirty="0" smtClean="0">
                <a:ea typeface="ＭＳ Ｐゴシック" charset="-128"/>
              </a:rPr>
              <a:t> and </a:t>
            </a:r>
            <a:r>
              <a:rPr lang="en-US" altLang="en-US" sz="2000" i="1" dirty="0" smtClean="0">
                <a:ea typeface="ＭＳ Ｐゴシック" charset="-128"/>
              </a:rPr>
              <a:t>Y</a:t>
            </a:r>
            <a:r>
              <a:rPr lang="en-US" altLang="en-US" sz="2000" dirty="0" smtClean="0">
                <a:ea typeface="ＭＳ Ｐゴシック" charset="-128"/>
              </a:rPr>
              <a:t> change in the same direction, the slope is positive. When </a:t>
            </a:r>
            <a:r>
              <a:rPr lang="en-US" altLang="en-US" sz="2000" i="1" dirty="0" smtClean="0">
                <a:ea typeface="ＭＳ Ｐゴシック" charset="-128"/>
              </a:rPr>
              <a:t>X</a:t>
            </a:r>
            <a:r>
              <a:rPr lang="en-US" altLang="en-US" sz="2000" dirty="0" smtClean="0">
                <a:ea typeface="ＭＳ Ｐゴシック" charset="-128"/>
              </a:rPr>
              <a:t> and </a:t>
            </a:r>
            <a:r>
              <a:rPr lang="en-US" altLang="en-US" sz="2000" i="1" dirty="0" smtClean="0">
                <a:ea typeface="ＭＳ Ｐゴシック" charset="-128"/>
              </a:rPr>
              <a:t>Y</a:t>
            </a:r>
            <a:r>
              <a:rPr lang="en-US" altLang="en-US" sz="2000" dirty="0" smtClean="0">
                <a:ea typeface="ＭＳ Ｐゴシック" charset="-128"/>
              </a:rPr>
              <a:t> change in opposite directions, the slope is negative</a:t>
            </a:r>
          </a:p>
          <a:p>
            <a:pPr lvl="1" eaLnBrk="1" hangingPunct="1"/>
            <a:r>
              <a:rPr lang="en-US" altLang="en-US" sz="1600" dirty="0" smtClean="0"/>
              <a:t>Slope (</a:t>
            </a:r>
            <a:r>
              <a:rPr lang="en-US" altLang="en-US" sz="1600" i="1" dirty="0" smtClean="0"/>
              <a:t>b</a:t>
            </a:r>
            <a:r>
              <a:rPr lang="en-US" altLang="en-US" sz="1600" dirty="0" smtClean="0"/>
              <a:t>) = change in Y</a:t>
            </a:r>
          </a:p>
          <a:p>
            <a:pPr lvl="3" eaLnBrk="1" hangingPunct="1">
              <a:buFont typeface="Wingdings" charset="2"/>
              <a:buNone/>
            </a:pPr>
            <a:r>
              <a:rPr lang="en-US" altLang="en-US" sz="1600" dirty="0" smtClean="0"/>
              <a:t>	    </a:t>
            </a:r>
            <a:r>
              <a:rPr lang="en-US" altLang="en-US" sz="1600" dirty="0" smtClean="0">
                <a:solidFill>
                  <a:srgbClr val="660066"/>
                </a:solidFill>
              </a:rPr>
              <a:t>change in X</a:t>
            </a:r>
          </a:p>
          <a:p>
            <a:pPr lvl="1" eaLnBrk="1" hangingPunct="1"/>
            <a:r>
              <a:rPr lang="en-US" altLang="en-US" sz="1600" dirty="0" smtClean="0"/>
              <a:t>Positive slope appears as if regression is going uphill, negative slope appears as if going downhill</a:t>
            </a:r>
          </a:p>
          <a:p>
            <a:pPr eaLnBrk="1" hangingPunct="1"/>
            <a:r>
              <a:rPr lang="en-US" altLang="en-US" sz="2000" dirty="0" smtClean="0">
                <a:ea typeface="ＭＳ Ｐゴシック" charset="-128"/>
              </a:rPr>
              <a:t>The </a:t>
            </a:r>
            <a:r>
              <a:rPr lang="en-US" altLang="en-US" sz="2000" i="1" dirty="0" smtClean="0">
                <a:ea typeface="ＭＳ Ｐゴシック" charset="-128"/>
              </a:rPr>
              <a:t>y</a:t>
            </a:r>
            <a:r>
              <a:rPr lang="en-US" altLang="en-US" sz="2000" dirty="0" smtClean="0">
                <a:ea typeface="ＭＳ Ｐゴシック" charset="-128"/>
              </a:rPr>
              <a:t>-intercept (</a:t>
            </a:r>
            <a:r>
              <a:rPr lang="en-US" altLang="en-US" sz="2000" i="1" dirty="0" smtClean="0">
                <a:ea typeface="ＭＳ Ｐゴシック" charset="-128"/>
              </a:rPr>
              <a:t>a</a:t>
            </a:r>
            <a:r>
              <a:rPr lang="en-US" altLang="en-US" sz="2000" dirty="0" smtClean="0">
                <a:ea typeface="ＭＳ Ｐゴシック" charset="-128"/>
              </a:rPr>
              <a:t>) of a straight line is the value of </a:t>
            </a:r>
            <a:r>
              <a:rPr lang="en-US" altLang="en-US" sz="2000" i="1" dirty="0" smtClean="0">
                <a:ea typeface="ＭＳ Ｐゴシック" charset="-128"/>
              </a:rPr>
              <a:t>Y </a:t>
            </a:r>
            <a:r>
              <a:rPr lang="en-US" altLang="en-US" sz="2000" dirty="0" smtClean="0">
                <a:ea typeface="ＭＳ Ｐゴシック" charset="-128"/>
              </a:rPr>
              <a:t>when </a:t>
            </a:r>
            <a:r>
              <a:rPr lang="en-US" altLang="en-US" sz="2000" i="1" dirty="0" smtClean="0">
                <a:ea typeface="ＭＳ Ｐゴシック" charset="-128"/>
              </a:rPr>
              <a:t>X </a:t>
            </a:r>
            <a:r>
              <a:rPr lang="en-US" altLang="en-US" sz="2000" dirty="0" smtClean="0">
                <a:ea typeface="ＭＳ Ｐゴシック" charset="-128"/>
              </a:rPr>
              <a:t>= 0. It is where a straight line crosses the </a:t>
            </a:r>
            <a:r>
              <a:rPr lang="en-US" altLang="en-US" sz="2000" i="1" dirty="0" smtClean="0">
                <a:ea typeface="ＭＳ Ｐゴシック" charset="-128"/>
              </a:rPr>
              <a:t>y</a:t>
            </a:r>
            <a:r>
              <a:rPr lang="en-US" altLang="en-US" sz="2000" dirty="0" smtClean="0">
                <a:ea typeface="ＭＳ Ｐゴシック" charset="-128"/>
              </a:rPr>
              <a:t>-axis on the a graph</a:t>
            </a:r>
          </a:p>
        </p:txBody>
      </p:sp>
      <p:sp>
        <p:nvSpPr>
          <p:cNvPr id="1741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65DAE3EB-D6F3-4C34-9813-71CE7D713A92}" type="slidenum">
              <a:rPr lang="en-US" altLang="en-US" smtClean="0">
                <a:solidFill>
                  <a:srgbClr val="898989"/>
                </a:solidFill>
              </a:rPr>
              <a:pPr eaLnBrk="1" hangingPunct="1"/>
              <a:t>9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sp>
        <p:nvSpPr>
          <p:cNvPr id="17414" name="TextBox 6"/>
          <p:cNvSpPr txBox="1">
            <a:spLocks noChangeArrowheads="1"/>
          </p:cNvSpPr>
          <p:nvPr/>
        </p:nvSpPr>
        <p:spPr bwMode="auto">
          <a:xfrm>
            <a:off x="2133600" y="4191000"/>
            <a:ext cx="13398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dirty="0"/>
              <a:t>_________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5718004"/>
              </p:ext>
            </p:extLst>
          </p:nvPr>
        </p:nvGraphicFramePr>
        <p:xfrm>
          <a:off x="4419600" y="2514600"/>
          <a:ext cx="1219200" cy="3112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9" name="Equation" r:id="rId4" imgW="596900" imgH="152400" progId="Equation.DSMT4">
                  <p:embed/>
                </p:oleObj>
              </mc:Choice>
              <mc:Fallback>
                <p:oleObj name="Equation" r:id="rId4" imgW="596900" imgH="15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419600" y="2514600"/>
                        <a:ext cx="1219200" cy="3112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1_Custom Design">
  <a:themeElements>
    <a:clrScheme name="Custom 1">
      <a:dk1>
        <a:srgbClr val="000000"/>
      </a:dk1>
      <a:lt1>
        <a:srgbClr val="FFE599"/>
      </a:lt1>
      <a:dk2>
        <a:srgbClr val="006993"/>
      </a:dk2>
      <a:lt2>
        <a:srgbClr val="FFFFFF"/>
      </a:lt2>
      <a:accent1>
        <a:srgbClr val="FFC000"/>
      </a:accent1>
      <a:accent2>
        <a:srgbClr val="660066"/>
      </a:accent2>
      <a:accent3>
        <a:srgbClr val="FF6600"/>
      </a:accent3>
      <a:accent4>
        <a:srgbClr val="D6ADFF"/>
      </a:accent4>
      <a:accent5>
        <a:srgbClr val="E2E2AA"/>
      </a:accent5>
      <a:accent6>
        <a:srgbClr val="7030A0"/>
      </a:accent6>
      <a:hlink>
        <a:srgbClr val="FF6600"/>
      </a:hlink>
      <a:folHlink>
        <a:srgbClr val="D6ADF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Privitera_PPTtemplate</Template>
  <TotalTime>3648</TotalTime>
  <Words>2754</Words>
  <Application>Microsoft Macintosh PowerPoint</Application>
  <PresentationFormat>On-screen Show (4:3)</PresentationFormat>
  <Paragraphs>348</Paragraphs>
  <Slides>39</Slides>
  <Notes>23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1" baseType="lpstr">
      <vt:lpstr>1_Custom Design</vt:lpstr>
      <vt:lpstr>Equation</vt:lpstr>
      <vt:lpstr>Lecture 7 - Linear Regression and Multiple Regression</vt:lpstr>
      <vt:lpstr>Chapter Outline</vt:lpstr>
      <vt:lpstr>From Relationships  to Predictions</vt:lpstr>
      <vt:lpstr>Fundamentals of  Linear Regression</vt:lpstr>
      <vt:lpstr>Example 16.1: Fundamentals  of Linear Regression </vt:lpstr>
      <vt:lpstr>Computing the Regression Line Using Sum of Squares (SS)</vt:lpstr>
      <vt:lpstr>Example 16.2: What Makes  the Regression Line the Best Fitting Line?</vt:lpstr>
      <vt:lpstr>Example 16.2: What Makes the Regression  Line the Best Fitting Line? (cont.)</vt:lpstr>
      <vt:lpstr>The Slope and y Intercept  of a Straight Line</vt:lpstr>
      <vt:lpstr>Using the Method of Least  Squares to Find the Best Fit</vt:lpstr>
      <vt:lpstr>Example 16.3: Using the Method of  Least Squares to Find the Best Fit</vt:lpstr>
      <vt:lpstr>Example 16.3: Compute Preliminary Calculations</vt:lpstr>
      <vt:lpstr>Example 16.3: Compute Preliminary Calculations</vt:lpstr>
      <vt:lpstr>Example 16.3: Calculate the Slope (b)</vt:lpstr>
      <vt:lpstr>Example 16.3: Calculate the y-intercept (a)</vt:lpstr>
      <vt:lpstr>Using Analysis of Regression to Determine Significance</vt:lpstr>
      <vt:lpstr>Using Analysis of Regression to Determine Significance (cont.)</vt:lpstr>
      <vt:lpstr>Using Analysis of Regression to Determine Significance (cont.)</vt:lpstr>
      <vt:lpstr>Using Analysis of Regression to Determine Significance (cont.)</vt:lpstr>
      <vt:lpstr>Using Analysis of Regression to Determine Significance (cont.)</vt:lpstr>
      <vt:lpstr>Using Analysis of Regression to Measure Significance (cont.)</vt:lpstr>
      <vt:lpstr>Using the Standard Error of Estimate to Measure Accuracy</vt:lpstr>
      <vt:lpstr>Simple Linear Regression in R</vt:lpstr>
      <vt:lpstr>Multiple Regression</vt:lpstr>
      <vt:lpstr>Computing and Evaluating Significance  for Multiple Regression</vt:lpstr>
      <vt:lpstr>Computing and Evaluating Significance  for Multiple Regression (cont.)</vt:lpstr>
      <vt:lpstr>Computing and Evaluating Significance  for Multiple Regression (cont.)</vt:lpstr>
      <vt:lpstr>Computing and Evaluating Significance  for Multiple Regression (cont.)</vt:lpstr>
      <vt:lpstr>Computing and Evaluating Significance  for Multiple Regression (cont.)</vt:lpstr>
      <vt:lpstr>Computing and Evaluating Significance  for Multiple Regression (cont.)</vt:lpstr>
      <vt:lpstr>Computing and Evaluating Significance  for Multiple Regression (cont.)</vt:lpstr>
      <vt:lpstr>The β Coefficient and Evaluating Significance of Predictors for Multiple Regression</vt:lpstr>
      <vt:lpstr>The β Coefficient and Evaluating Significance of Predictors for Multiple Regression (cont.)</vt:lpstr>
      <vt:lpstr>The β Coefficient and Evaluating Significance of Predictors for Multiple Regression (cont.)</vt:lpstr>
      <vt:lpstr>The β Coefficient and Evaluating Significance of Predictors for Multiple Regression (cont.)</vt:lpstr>
      <vt:lpstr>The β Coefficient and Evaluating Significance of Predictors for Multiple Regression (cont.)</vt:lpstr>
      <vt:lpstr>Multiple Regression in R</vt:lpstr>
      <vt:lpstr>APA in Focus: Reporting Regression Analysis</vt:lpstr>
      <vt:lpstr>APA in Focus: Reporting Regression Analysis</vt:lpstr>
    </vt:vector>
  </TitlesOfParts>
  <Company>Sage Publications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LMori</dc:creator>
  <cp:lastModifiedBy>Jibo He</cp:lastModifiedBy>
  <cp:revision>149</cp:revision>
  <cp:lastPrinted>2011-07-02T14:09:51Z</cp:lastPrinted>
  <dcterms:created xsi:type="dcterms:W3CDTF">2014-06-24T00:59:35Z</dcterms:created>
  <dcterms:modified xsi:type="dcterms:W3CDTF">2018-03-06T16:07:01Z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TC010689801033</vt:lpwstr>
  </property>
</Properties>
</file>