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328" r:id="rId3"/>
    <p:sldId id="326" r:id="rId4"/>
    <p:sldId id="306" r:id="rId5"/>
    <p:sldId id="311" r:id="rId6"/>
    <p:sldId id="308" r:id="rId7"/>
    <p:sldId id="368" r:id="rId8"/>
    <p:sldId id="327" r:id="rId9"/>
    <p:sldId id="329" r:id="rId10"/>
    <p:sldId id="369" r:id="rId11"/>
    <p:sldId id="370" r:id="rId12"/>
    <p:sldId id="330" r:id="rId13"/>
    <p:sldId id="332" r:id="rId14"/>
    <p:sldId id="365" r:id="rId15"/>
    <p:sldId id="331" r:id="rId16"/>
    <p:sldId id="371" r:id="rId17"/>
    <p:sldId id="333" r:id="rId18"/>
    <p:sldId id="315" r:id="rId19"/>
    <p:sldId id="309" r:id="rId20"/>
    <p:sldId id="364" r:id="rId21"/>
    <p:sldId id="317" r:id="rId22"/>
    <p:sldId id="372" r:id="rId23"/>
    <p:sldId id="373" r:id="rId24"/>
    <p:sldId id="374" r:id="rId25"/>
    <p:sldId id="375" r:id="rId26"/>
    <p:sldId id="376" r:id="rId27"/>
    <p:sldId id="377" r:id="rId28"/>
    <p:sldId id="378" r:id="rId29"/>
    <p:sldId id="379" r:id="rId30"/>
    <p:sldId id="260" r:id="rId31"/>
    <p:sldId id="334" r:id="rId32"/>
    <p:sldId id="366" r:id="rId33"/>
    <p:sldId id="261" r:id="rId34"/>
    <p:sldId id="380" r:id="rId35"/>
    <p:sldId id="381" r:id="rId36"/>
    <p:sldId id="382" r:id="rId37"/>
    <p:sldId id="383" r:id="rId38"/>
    <p:sldId id="367" r:id="rId39"/>
    <p:sldId id="384" r:id="rId40"/>
    <p:sldId id="385" r:id="rId41"/>
    <p:sldId id="386" r:id="rId42"/>
    <p:sldId id="335"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854" autoAdjust="0"/>
  </p:normalViewPr>
  <p:slideViewPr>
    <p:cSldViewPr>
      <p:cViewPr varScale="1">
        <p:scale>
          <a:sx n="96" d="100"/>
          <a:sy n="96" d="100"/>
        </p:scale>
        <p:origin x="208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47" tIns="48324" rIns="96647" bIns="48324" rtlCol="0"/>
          <a:lstStyle>
            <a:lvl1pPr algn="r">
              <a:defRPr sz="1300"/>
            </a:lvl1pPr>
          </a:lstStyle>
          <a:p>
            <a:fld id="{990F7567-D132-4541-A577-229F9DF73CF5}" type="datetimeFigureOut">
              <a:rPr lang="en-US" smtClean="0"/>
              <a:pPr/>
              <a:t>1/25/18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47" tIns="48324" rIns="96647" bIns="48324" rtlCol="0" anchor="b"/>
          <a:lstStyle>
            <a:lvl1pPr algn="r">
              <a:defRPr sz="1300"/>
            </a:lvl1pPr>
          </a:lstStyle>
          <a:p>
            <a:fld id="{085ACCD2-EB8C-42F2-81F5-14362A195D5C}" type="slidenum">
              <a:rPr lang="en-US" smtClean="0"/>
              <a:pPr/>
              <a:t>‹#›</a:t>
            </a:fld>
            <a:endParaRPr lang="en-US"/>
          </a:p>
        </p:txBody>
      </p:sp>
    </p:spTree>
    <p:extLst>
      <p:ext uri="{BB962C8B-B14F-4D97-AF65-F5344CB8AC3E}">
        <p14:creationId xmlns:p14="http://schemas.microsoft.com/office/powerpoint/2010/main" val="70422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350B40B2-52CC-4C41-A80D-3DE4C1156FAC}" type="datetimeFigureOut">
              <a:rPr lang="en-US" smtClean="0"/>
              <a:pPr/>
              <a:t>1/25/18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259D6929-1D84-4AC5-8E58-AEAC9F451A26}" type="slidenum">
              <a:rPr lang="en-US" smtClean="0"/>
              <a:pPr/>
              <a:t>‹#›</a:t>
            </a:fld>
            <a:endParaRPr lang="en-US"/>
          </a:p>
        </p:txBody>
      </p:sp>
    </p:spTree>
    <p:extLst>
      <p:ext uri="{BB962C8B-B14F-4D97-AF65-F5344CB8AC3E}">
        <p14:creationId xmlns:p14="http://schemas.microsoft.com/office/powerpoint/2010/main" val="79206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A3EF82ED-CD66-42A6-B45F-CCDA944F318A}" type="slidenum">
              <a:rPr lang="en-US" smtClean="0"/>
              <a:pPr/>
              <a:t>10</a:t>
            </a:fld>
            <a:endParaRPr lang="en-US" dirty="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2916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100 patient</a:t>
            </a:r>
            <a:r>
              <a:rPr lang="en-US" baseline="0" dirty="0"/>
              <a:t> information from a hospital.</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12</a:t>
            </a:fld>
            <a:endParaRPr lang="en-US"/>
          </a:p>
        </p:txBody>
      </p:sp>
    </p:spTree>
    <p:extLst>
      <p:ext uri="{BB962C8B-B14F-4D97-AF65-F5344CB8AC3E}">
        <p14:creationId xmlns:p14="http://schemas.microsoft.com/office/powerpoint/2010/main" val="163873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13</a:t>
            </a:fld>
            <a:endParaRPr lang="en-US"/>
          </a:p>
        </p:txBody>
      </p:sp>
    </p:spTree>
    <p:extLst>
      <p:ext uri="{BB962C8B-B14F-4D97-AF65-F5344CB8AC3E}">
        <p14:creationId xmlns:p14="http://schemas.microsoft.com/office/powerpoint/2010/main" val="1914492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statistics,</a:t>
            </a:r>
            <a:r>
              <a:rPr lang="en-US" baseline="0" dirty="0"/>
              <a:t> we dichotomize the concept of a variable in terms of independent and dependent variables. </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14</a:t>
            </a:fld>
            <a:endParaRPr lang="en-US"/>
          </a:p>
        </p:txBody>
      </p:sp>
    </p:spTree>
    <p:extLst>
      <p:ext uri="{BB962C8B-B14F-4D97-AF65-F5344CB8AC3E}">
        <p14:creationId xmlns:p14="http://schemas.microsoft.com/office/powerpoint/2010/main" val="1383427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15</a:t>
            </a:fld>
            <a:endParaRPr lang="en-US"/>
          </a:p>
        </p:txBody>
      </p:sp>
    </p:spTree>
    <p:extLst>
      <p:ext uri="{BB962C8B-B14F-4D97-AF65-F5344CB8AC3E}">
        <p14:creationId xmlns:p14="http://schemas.microsoft.com/office/powerpoint/2010/main" val="10945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17</a:t>
            </a:fld>
            <a:endParaRPr lang="en-US"/>
          </a:p>
        </p:txBody>
      </p:sp>
    </p:spTree>
    <p:extLst>
      <p:ext uri="{BB962C8B-B14F-4D97-AF65-F5344CB8AC3E}">
        <p14:creationId xmlns:p14="http://schemas.microsoft.com/office/powerpoint/2010/main" val="3247345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Students</a:t>
            </a:r>
            <a:r>
              <a:rPr lang="en-US" baseline="0" dirty="0"/>
              <a:t> drop out</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a:t>
            </a:r>
            <a:r>
              <a:rPr lang="en-US" baseline="0" dirty="0"/>
              <a:t> a population that has a male/female split of 60% and 40%. If a sample of the population is representative, you would expect it to have a male/female split very close to 60%, 40%. You might not get exact the same split, but it should be fairly close. We will talk more about sampling later.</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20</a:t>
            </a:fld>
            <a:endParaRPr lang="en-US"/>
          </a:p>
        </p:txBody>
      </p:sp>
    </p:spTree>
    <p:extLst>
      <p:ext uri="{BB962C8B-B14F-4D97-AF65-F5344CB8AC3E}">
        <p14:creationId xmlns:p14="http://schemas.microsoft.com/office/powerpoint/2010/main" val="1277889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Having dealt with the selection of subjects</a:t>
            </a:r>
            <a:r>
              <a:rPr lang="en-US" baseline="0" dirty="0"/>
              <a:t> and random assignment, it is time to consider how we treat each group and how we will characterize the data. </a:t>
            </a:r>
            <a:endParaRPr lang="en-US" dirty="0"/>
          </a:p>
          <a:p>
            <a:r>
              <a:rPr lang="en-US" dirty="0"/>
              <a:t>For instance, if we are interested to study the ability of subjects to deal with stress and maintain high self-esteem under different kind of treatments,</a:t>
            </a:r>
            <a:r>
              <a:rPr lang="en-US" baseline="0" dirty="0"/>
              <a:t> and because the response to stress is a function of many variables, a critical aspect of designing a study involves selecting the variables to be studied. </a:t>
            </a:r>
          </a:p>
          <a:p>
            <a:endParaRPr lang="en-US" baseline="0" dirty="0"/>
          </a:p>
          <a:p>
            <a:r>
              <a:rPr lang="en-US" baseline="0" dirty="0"/>
              <a:t>Closely related to the distinction between discrete and continuous variables is the distinction between quantitative and categorical data. By quantitative data, we mean the result of any sort of measurement—for example, grades on a test, people’s weights, scores on a scale of personality, so on.</a:t>
            </a:r>
          </a:p>
          <a:p>
            <a:r>
              <a:rPr lang="en-US" baseline="0" dirty="0"/>
              <a:t>Categorical data are illustrated with such statements as “there are 34 males and 26 females in the study”</a:t>
            </a:r>
            <a:endParaRPr lang="en-US" dirty="0"/>
          </a:p>
          <a:p>
            <a:endParaRPr lang="en-US" dirty="0"/>
          </a:p>
          <a:p>
            <a:endParaRPr lang="en-US" dirty="0"/>
          </a:p>
          <a:p>
            <a:r>
              <a:rPr lang="en-US" dirty="0"/>
              <a:t>We will come</a:t>
            </a:r>
            <a:r>
              <a:rPr lang="en-US" baseline="0" dirty="0"/>
              <a:t> back to these concepts later when we talk about “probability”,  by then I will introduce notions. </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a:t>
            </a:fld>
            <a:endParaRPr lang="en-US"/>
          </a:p>
        </p:txBody>
      </p:sp>
    </p:spTree>
    <p:extLst>
      <p:ext uri="{BB962C8B-B14F-4D97-AF65-F5344CB8AC3E}">
        <p14:creationId xmlns:p14="http://schemas.microsoft.com/office/powerpoint/2010/main" val="2790068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10922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57595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747379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2326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43497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Closely related to variables is the concept of levels of measurement</a:t>
            </a:r>
          </a:p>
        </p:txBody>
      </p:sp>
      <p:sp>
        <p:nvSpPr>
          <p:cNvPr id="4" name="Slide Number Placeholder 3"/>
          <p:cNvSpPr>
            <a:spLocks noGrp="1"/>
          </p:cNvSpPr>
          <p:nvPr>
            <p:ph type="sldNum" sz="quarter" idx="10"/>
          </p:nvPr>
        </p:nvSpPr>
        <p:spPr/>
        <p:txBody>
          <a:bodyPr/>
          <a:lstStyle/>
          <a:p>
            <a:fld id="{259D6929-1D84-4AC5-8E58-AEAC9F451A26}" type="slidenum">
              <a:rPr lang="en-US" smtClean="0"/>
              <a:pPr/>
              <a:t>30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consider each level of measurement, from the</a:t>
            </a:r>
            <a:r>
              <a:rPr lang="en-US" baseline="0" dirty="0"/>
              <a:t> simplest to the most complex. </a:t>
            </a:r>
          </a:p>
          <a:p>
            <a:r>
              <a:rPr lang="en-US" baseline="0" dirty="0"/>
              <a:t>You have to have a category for every observation</a:t>
            </a:r>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31</a:t>
            </a:fld>
            <a:endParaRPr lang="en-US"/>
          </a:p>
        </p:txBody>
      </p:sp>
    </p:spTree>
    <p:extLst>
      <p:ext uri="{BB962C8B-B14F-4D97-AF65-F5344CB8AC3E}">
        <p14:creationId xmlns:p14="http://schemas.microsoft.com/office/powerpoint/2010/main" val="2550149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know….have less education than those who answered….</a:t>
            </a:r>
          </a:p>
        </p:txBody>
      </p:sp>
      <p:sp>
        <p:nvSpPr>
          <p:cNvPr id="4" name="Slide Number Placeholder 3"/>
          <p:cNvSpPr>
            <a:spLocks noGrp="1"/>
          </p:cNvSpPr>
          <p:nvPr>
            <p:ph type="sldNum" sz="quarter" idx="10"/>
          </p:nvPr>
        </p:nvSpPr>
        <p:spPr/>
        <p:txBody>
          <a:bodyPr/>
          <a:lstStyle/>
          <a:p>
            <a:fld id="{259D6929-1D84-4AC5-8E58-AEAC9F451A26}" type="slidenum">
              <a:rPr lang="en-US" smtClean="0"/>
              <a:pPr/>
              <a:t>32</a:t>
            </a:fld>
            <a:endParaRPr lang="en-US"/>
          </a:p>
        </p:txBody>
      </p:sp>
    </p:spTree>
    <p:extLst>
      <p:ext uri="{BB962C8B-B14F-4D97-AF65-F5344CB8AC3E}">
        <p14:creationId xmlns:p14="http://schemas.microsoft.com/office/powerpoint/2010/main" val="2401186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classification that was proposed in order</a:t>
            </a:r>
          </a:p>
          <a:p>
            <a:r>
              <a:rPr lang="en-US" dirty="0"/>
              <a:t>to describe the nature of information</a:t>
            </a:r>
          </a:p>
          <a:p>
            <a:r>
              <a:rPr lang="en-US" dirty="0"/>
              <a:t>contained within numbers assigned to the</a:t>
            </a:r>
          </a:p>
          <a:p>
            <a:r>
              <a:rPr lang="en-US" dirty="0"/>
              <a:t>data and, therefore, within the variable.</a:t>
            </a:r>
          </a:p>
        </p:txBody>
      </p:sp>
      <p:sp>
        <p:nvSpPr>
          <p:cNvPr id="4" name="Slide Number Placeholder 3"/>
          <p:cNvSpPr>
            <a:spLocks noGrp="1"/>
          </p:cNvSpPr>
          <p:nvPr>
            <p:ph type="sldNum" sz="quarter" idx="10"/>
          </p:nvPr>
        </p:nvSpPr>
        <p:spPr/>
        <p:txBody>
          <a:bodyPr/>
          <a:lstStyle/>
          <a:p>
            <a:fld id="{259D6929-1D84-4AC5-8E58-AEAC9F451A26}" type="slidenum">
              <a:rPr lang="en-US" smtClean="0"/>
              <a:pPr/>
              <a:t>33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www.psychology.emory.edu</a:t>
            </a:r>
            <a:r>
              <a:rPr lang="en-US" dirty="0"/>
              <a:t>/clinical/</a:t>
            </a:r>
            <a:r>
              <a:rPr lang="en-US" dirty="0" err="1"/>
              <a:t>bliwise</a:t>
            </a:r>
            <a:r>
              <a:rPr lang="en-US" dirty="0"/>
              <a:t>/Tutorials/SOM/</a:t>
            </a:r>
            <a:r>
              <a:rPr lang="en-US" dirty="0" err="1"/>
              <a:t>smmod</a:t>
            </a:r>
            <a:r>
              <a:rPr lang="en-US" dirty="0"/>
              <a:t>/</a:t>
            </a:r>
            <a:r>
              <a:rPr lang="en-US" dirty="0" err="1"/>
              <a:t>scalemea</a:t>
            </a:r>
            <a:r>
              <a:rPr lang="en-US" dirty="0"/>
              <a:t>/print2.htm</a:t>
            </a:r>
          </a:p>
        </p:txBody>
      </p:sp>
      <p:sp>
        <p:nvSpPr>
          <p:cNvPr id="4" name="Slide Number Placeholder 3"/>
          <p:cNvSpPr>
            <a:spLocks noGrp="1"/>
          </p:cNvSpPr>
          <p:nvPr>
            <p:ph type="sldNum" sz="quarter" idx="10"/>
          </p:nvPr>
        </p:nvSpPr>
        <p:spPr/>
        <p:txBody>
          <a:bodyPr/>
          <a:lstStyle/>
          <a:p>
            <a:fld id="{7D7E8EA2-DBBE-4FAE-BE62-C13A9D37EC47}" type="slidenum">
              <a:rPr lang="en-US" smtClean="0"/>
              <a:t>34</a:t>
            </a:fld>
            <a:endParaRPr lang="en-US"/>
          </a:p>
        </p:txBody>
      </p:sp>
    </p:spTree>
    <p:extLst>
      <p:ext uri="{BB962C8B-B14F-4D97-AF65-F5344CB8AC3E}">
        <p14:creationId xmlns:p14="http://schemas.microsoft.com/office/powerpoint/2010/main" val="937551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3</a:t>
            </a:fld>
            <a:endParaRPr lang="en-US"/>
          </a:p>
        </p:txBody>
      </p:sp>
    </p:spTree>
    <p:extLst>
      <p:ext uri="{BB962C8B-B14F-4D97-AF65-F5344CB8AC3E}">
        <p14:creationId xmlns:p14="http://schemas.microsoft.com/office/powerpoint/2010/main" val="4034154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38</a:t>
            </a:fld>
            <a:endParaRPr lang="en-US"/>
          </a:p>
        </p:txBody>
      </p:sp>
    </p:spTree>
    <p:extLst>
      <p:ext uri="{BB962C8B-B14F-4D97-AF65-F5344CB8AC3E}">
        <p14:creationId xmlns:p14="http://schemas.microsoft.com/office/powerpoint/2010/main" val="2415049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www.mymarketresearchmethods.com</a:t>
            </a:r>
            <a:r>
              <a:rPr lang="en-US" dirty="0"/>
              <a:t>/types-of-data-nominal-ordinal-interval-ratio/</a:t>
            </a:r>
          </a:p>
        </p:txBody>
      </p:sp>
      <p:sp>
        <p:nvSpPr>
          <p:cNvPr id="4" name="Slide Number Placeholder 3"/>
          <p:cNvSpPr>
            <a:spLocks noGrp="1"/>
          </p:cNvSpPr>
          <p:nvPr>
            <p:ph type="sldNum" sz="quarter" idx="10"/>
          </p:nvPr>
        </p:nvSpPr>
        <p:spPr/>
        <p:txBody>
          <a:bodyPr/>
          <a:lstStyle/>
          <a:p>
            <a:fld id="{7D7E8EA2-DBBE-4FAE-BE62-C13A9D37EC47}" type="slidenum">
              <a:rPr lang="en-US" smtClean="0"/>
              <a:t>41</a:t>
            </a:fld>
            <a:endParaRPr lang="en-US"/>
          </a:p>
        </p:txBody>
      </p:sp>
    </p:spTree>
    <p:extLst>
      <p:ext uri="{BB962C8B-B14F-4D97-AF65-F5344CB8AC3E}">
        <p14:creationId xmlns:p14="http://schemas.microsoft.com/office/powerpoint/2010/main" val="99832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42</a:t>
            </a:fld>
            <a:endParaRPr lang="en-US"/>
          </a:p>
        </p:txBody>
      </p:sp>
    </p:spTree>
    <p:extLst>
      <p:ext uri="{BB962C8B-B14F-4D97-AF65-F5344CB8AC3E}">
        <p14:creationId xmlns:p14="http://schemas.microsoft.com/office/powerpoint/2010/main" val="399248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8115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8</a:t>
            </a:fld>
            <a:endParaRPr lang="en-US"/>
          </a:p>
        </p:txBody>
      </p:sp>
    </p:spTree>
    <p:extLst>
      <p:ext uri="{BB962C8B-B14F-4D97-AF65-F5344CB8AC3E}">
        <p14:creationId xmlns:p14="http://schemas.microsoft.com/office/powerpoint/2010/main" val="290826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9</a:t>
            </a:fld>
            <a:endParaRPr lang="en-US"/>
          </a:p>
        </p:txBody>
      </p:sp>
    </p:spTree>
    <p:extLst>
      <p:ext uri="{BB962C8B-B14F-4D97-AF65-F5344CB8AC3E}">
        <p14:creationId xmlns:p14="http://schemas.microsoft.com/office/powerpoint/2010/main" val="3533273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5EE64F-D62A-4841-9CF6-23634660A912}"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A78725-05B2-40C4-B016-54DE05034EA9}"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7F349B-455A-4BBA-9CDD-BAC1FD2B1795}"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1259-9404-49AB-A5D6-20C5260F6D85}"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B6668-36B2-4024-8689-BE86B826E967}" type="datetime1">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1DB3AF-EE56-4836-9F04-0380C5778F9A}" type="datetime1">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7422-65E6-402C-A2EA-59437638CA55}" type="datetime1">
              <a:rPr lang="en-US" smtClean="0"/>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3E5D6F-4295-49E3-90F2-25EA0E655E8B}" type="datetime1">
              <a:rPr lang="en-US" smtClean="0"/>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96AA3-A293-4B1F-BF70-7E2134136A5E}" type="datetime1">
              <a:rPr lang="en-US" smtClean="0"/>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29F5A-F834-4C50-913B-79ED1C7FC5CA}" type="datetime1">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33412-A9F2-41CB-98CE-F8A4268AEE40}" type="datetime1">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5E0C8-8CAD-4BA8-80F3-7765EFC7DE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FFA86-6097-41D7-9F1C-853CCB815E7F}" type="datetime1">
              <a:rPr lang="en-US" smtClean="0"/>
              <a:t>1/25/18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5E0C8-8CAD-4BA8-80F3-7765EFC7DE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001000" cy="1527175"/>
          </a:xfrm>
        </p:spPr>
        <p:txBody>
          <a:bodyPr>
            <a:normAutofit fontScale="90000"/>
          </a:bodyPr>
          <a:lstStyle/>
          <a:p>
            <a:r>
              <a:rPr lang="en-US" sz="5400" b="1" dirty="0">
                <a:solidFill>
                  <a:schemeClr val="accent2">
                    <a:lumMod val="75000"/>
                  </a:schemeClr>
                </a:solidFill>
                <a:latin typeface="Palatino Linotype" pitchFamily="18" charset="0"/>
                <a:ea typeface="MS Mincho" pitchFamily="49" charset="-128"/>
                <a:cs typeface="Times New Roman" pitchFamily="18" charset="0"/>
              </a:rPr>
              <a:t>PSY 301</a:t>
            </a:r>
            <a:br>
              <a:rPr lang="en-US" sz="5400" b="1" dirty="0">
                <a:solidFill>
                  <a:schemeClr val="accent2">
                    <a:lumMod val="75000"/>
                  </a:schemeClr>
                </a:solidFill>
                <a:latin typeface="Palatino Linotype" pitchFamily="18" charset="0"/>
                <a:ea typeface="MS Mincho" pitchFamily="49" charset="-128"/>
                <a:cs typeface="Times New Roman" pitchFamily="18" charset="0"/>
              </a:rPr>
            </a:br>
            <a:r>
              <a:rPr lang="en-US" altLang="zh-Hans" sz="4900" b="1" dirty="0">
                <a:solidFill>
                  <a:schemeClr val="accent2">
                    <a:lumMod val="75000"/>
                  </a:schemeClr>
                </a:solidFill>
                <a:latin typeface="Palatino Linotype" pitchFamily="18" charset="0"/>
                <a:ea typeface="MS Mincho" pitchFamily="49" charset="-128"/>
                <a:cs typeface="Times New Roman" pitchFamily="18" charset="0"/>
              </a:rPr>
              <a:t>Psychological</a:t>
            </a:r>
            <a:r>
              <a:rPr lang="zh-Hans" altLang="en-US" sz="4900" b="1" dirty="0">
                <a:solidFill>
                  <a:schemeClr val="accent2">
                    <a:lumMod val="75000"/>
                  </a:schemeClr>
                </a:solidFill>
                <a:latin typeface="Palatino Linotype" pitchFamily="18" charset="0"/>
                <a:ea typeface="MS Mincho" pitchFamily="49" charset="-128"/>
                <a:cs typeface="Times New Roman" pitchFamily="18" charset="0"/>
              </a:rPr>
              <a:t> </a:t>
            </a:r>
            <a:r>
              <a:rPr lang="en-US" altLang="zh-Hans" sz="4900" b="1" dirty="0">
                <a:solidFill>
                  <a:schemeClr val="accent2">
                    <a:lumMod val="75000"/>
                  </a:schemeClr>
                </a:solidFill>
                <a:latin typeface="Palatino Linotype" pitchFamily="18" charset="0"/>
                <a:ea typeface="MS Mincho" pitchFamily="49" charset="-128"/>
                <a:cs typeface="Times New Roman" pitchFamily="18" charset="0"/>
              </a:rPr>
              <a:t>Statistics</a:t>
            </a:r>
            <a:br>
              <a:rPr lang="en-US" b="1" dirty="0">
                <a:latin typeface="Palatino Linotype" pitchFamily="18" charset="0"/>
              </a:rPr>
            </a:br>
            <a:endParaRPr lang="en-US" b="1" dirty="0">
              <a:solidFill>
                <a:schemeClr val="accent2">
                  <a:lumMod val="75000"/>
                </a:schemeClr>
              </a:solidFill>
              <a:effectLst>
                <a:outerShdw blurRad="38100" dist="38100" dir="2700000" algn="tl">
                  <a:srgbClr val="000000">
                    <a:alpha val="43137"/>
                  </a:srgbClr>
                </a:outerShdw>
              </a:effectLst>
              <a:latin typeface="Palatino Linotype" pitchFamily="18" charset="0"/>
              <a:ea typeface="MS Mincho" pitchFamily="49" charset="-128"/>
              <a:cs typeface="Times New Roman" pitchFamily="18" charset="0"/>
            </a:endParaRPr>
          </a:p>
        </p:txBody>
      </p:sp>
      <p:sp>
        <p:nvSpPr>
          <p:cNvPr id="3" name="Subtitle 2"/>
          <p:cNvSpPr>
            <a:spLocks noGrp="1"/>
          </p:cNvSpPr>
          <p:nvPr>
            <p:ph type="subTitle" idx="1"/>
          </p:nvPr>
        </p:nvSpPr>
        <p:spPr>
          <a:xfrm>
            <a:off x="1371600" y="3886200"/>
            <a:ext cx="7086600" cy="1752600"/>
          </a:xfrm>
        </p:spPr>
        <p:txBody>
          <a:bodyPr>
            <a:normAutofit/>
          </a:bodyPr>
          <a:lstStyle/>
          <a:p>
            <a:pPr algn="l"/>
            <a:r>
              <a:rPr lang="en-US" dirty="0">
                <a:solidFill>
                  <a:schemeClr val="tx1"/>
                </a:solidFill>
                <a:latin typeface="Palatino Linotype" pitchFamily="18" charset="0"/>
                <a:ea typeface="Cambria Math" pitchFamily="18" charset="0"/>
                <a:cs typeface="Times New Roman" pitchFamily="18" charset="0"/>
              </a:rPr>
              <a:t>Instructor: 	</a:t>
            </a:r>
            <a:r>
              <a:rPr lang="en-US" altLang="zh-Hans" dirty="0">
                <a:solidFill>
                  <a:schemeClr val="tx1"/>
                </a:solidFill>
                <a:latin typeface="Palatino Linotype" pitchFamily="18" charset="0"/>
                <a:ea typeface="Cambria Math" pitchFamily="18" charset="0"/>
                <a:cs typeface="Times New Roman" pitchFamily="18" charset="0"/>
              </a:rPr>
              <a:t>Jibo</a:t>
            </a:r>
            <a:r>
              <a:rPr lang="zh-Hans" altLang="en-US" dirty="0">
                <a:solidFill>
                  <a:schemeClr val="tx1"/>
                </a:solidFill>
                <a:latin typeface="Palatino Linotype" pitchFamily="18" charset="0"/>
                <a:ea typeface="Cambria Math" pitchFamily="18" charset="0"/>
                <a:cs typeface="Times New Roman" pitchFamily="18" charset="0"/>
              </a:rPr>
              <a:t> </a:t>
            </a:r>
            <a:r>
              <a:rPr lang="en-US" altLang="zh-Hans" dirty="0">
                <a:solidFill>
                  <a:schemeClr val="tx1"/>
                </a:solidFill>
                <a:latin typeface="Palatino Linotype" pitchFamily="18" charset="0"/>
                <a:ea typeface="Cambria Math" pitchFamily="18" charset="0"/>
                <a:cs typeface="Times New Roman" pitchFamily="18" charset="0"/>
              </a:rPr>
              <a:t>He</a:t>
            </a:r>
            <a:r>
              <a:rPr lang="en-US" dirty="0">
                <a:solidFill>
                  <a:schemeClr val="tx1"/>
                </a:solidFill>
                <a:latin typeface="Palatino Linotype" pitchFamily="18" charset="0"/>
                <a:ea typeface="Cambria Math" pitchFamily="18" charset="0"/>
                <a:cs typeface="Times New Roman" pitchFamily="18" charset="0"/>
              </a:rPr>
              <a:t>, PhD</a:t>
            </a:r>
          </a:p>
          <a:p>
            <a:pPr algn="l"/>
            <a:r>
              <a:rPr lang="en-US" dirty="0">
                <a:solidFill>
                  <a:schemeClr val="tx1"/>
                </a:solidFill>
                <a:latin typeface="Palatino Linotype" pitchFamily="18" charset="0"/>
                <a:ea typeface="Cambria Math" pitchFamily="18" charset="0"/>
                <a:cs typeface="Times New Roman" pitchFamily="18" charset="0"/>
              </a:rPr>
              <a:t>Lab TA:     	</a:t>
            </a:r>
            <a:r>
              <a:rPr lang="en-US" altLang="zh-Hans" dirty="0">
                <a:solidFill>
                  <a:schemeClr val="tx1"/>
                </a:solidFill>
                <a:latin typeface="Palatino Linotype" pitchFamily="18" charset="0"/>
                <a:ea typeface="Cambria Math" pitchFamily="18" charset="0"/>
                <a:cs typeface="Times New Roman" pitchFamily="18" charset="0"/>
              </a:rPr>
              <a:t>Kevin</a:t>
            </a:r>
            <a:r>
              <a:rPr lang="zh-Hans" altLang="en-US" dirty="0">
                <a:solidFill>
                  <a:schemeClr val="tx1"/>
                </a:solidFill>
                <a:latin typeface="Palatino Linotype" pitchFamily="18" charset="0"/>
                <a:ea typeface="Cambria Math" pitchFamily="18" charset="0"/>
                <a:cs typeface="Times New Roman" pitchFamily="18" charset="0"/>
              </a:rPr>
              <a:t> </a:t>
            </a:r>
            <a:r>
              <a:rPr lang="en-US" altLang="zh-Hans" dirty="0">
                <a:solidFill>
                  <a:schemeClr val="tx1"/>
                </a:solidFill>
                <a:latin typeface="Palatino Linotype" pitchFamily="18" charset="0"/>
                <a:ea typeface="Cambria Math" pitchFamily="18" charset="0"/>
                <a:cs typeface="Times New Roman" pitchFamily="18" charset="0"/>
              </a:rPr>
              <a:t>Morales</a:t>
            </a:r>
            <a:endParaRPr lang="en-US" dirty="0">
              <a:solidFill>
                <a:schemeClr val="tx1"/>
              </a:solidFill>
              <a:latin typeface="Palatino Linotype" pitchFamily="18" charset="0"/>
              <a:ea typeface="Cambria Math"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F25E0C8-8CAD-4BA8-80F3-7765EFC7DE86}"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fontScale="90000"/>
          </a:bodyPr>
          <a:lstStyle/>
          <a:p>
            <a:pPr algn="l" eaLnBrk="1" hangingPunct="1"/>
            <a:r>
              <a:rPr lang="en-US" dirty="0"/>
              <a:t>			Introduction</a:t>
            </a:r>
            <a:r>
              <a:rPr lang="zh-Hans" altLang="en-US" dirty="0"/>
              <a:t> </a:t>
            </a:r>
            <a:r>
              <a:rPr lang="en-US" altLang="zh-Hans" dirty="0"/>
              <a:t>to</a:t>
            </a:r>
            <a:r>
              <a:rPr lang="zh-Hans" altLang="en-US" dirty="0"/>
              <a:t> </a:t>
            </a:r>
            <a:r>
              <a:rPr lang="en-US" altLang="zh-Hans" dirty="0"/>
              <a:t>Statistics</a:t>
            </a:r>
            <a:endParaRPr lang="en-US" dirty="0"/>
          </a:p>
        </p:txBody>
      </p:sp>
      <p:sp>
        <p:nvSpPr>
          <p:cNvPr id="4101" name="Rectangle 3"/>
          <p:cNvSpPr>
            <a:spLocks noGrp="1" noChangeArrowheads="1"/>
          </p:cNvSpPr>
          <p:nvPr>
            <p:ph idx="1"/>
          </p:nvPr>
        </p:nvSpPr>
        <p:spPr/>
        <p:txBody>
          <a:bodyPr>
            <a:normAutofit lnSpcReduction="10000"/>
          </a:bodyPr>
          <a:lstStyle/>
          <a:p>
            <a:pPr marL="0" indent="0" eaLnBrk="1" hangingPunct="1">
              <a:buNone/>
            </a:pPr>
            <a:r>
              <a:rPr lang="en-US" dirty="0"/>
              <a:t>Statistics - mathematical procedures used to summarize, analyze, and interpret observations</a:t>
            </a:r>
          </a:p>
          <a:p>
            <a:pPr marL="742950" lvl="2" indent="-342900" eaLnBrk="1" hangingPunct="1">
              <a:buSzPct val="90000"/>
              <a:buFont typeface="Arial"/>
              <a:buChar char="•"/>
            </a:pPr>
            <a:r>
              <a:rPr lang="en-US" dirty="0">
                <a:solidFill>
                  <a:srgbClr val="660066"/>
                </a:solidFill>
              </a:rPr>
              <a:t>Data - numbers assigned to observations according to rules, called “scores” or “raw scores”</a:t>
            </a:r>
          </a:p>
          <a:p>
            <a:pPr marL="742950" lvl="2" indent="-342900" eaLnBrk="1" hangingPunct="1">
              <a:buSzPct val="90000"/>
              <a:buFont typeface="Arial"/>
              <a:buChar char="•"/>
            </a:pPr>
            <a:r>
              <a:rPr lang="en-US" dirty="0">
                <a:solidFill>
                  <a:srgbClr val="660066"/>
                </a:solidFill>
              </a:rPr>
              <a:t>Allows quantitative analysis</a:t>
            </a:r>
          </a:p>
          <a:p>
            <a:pPr marL="0" indent="0" eaLnBrk="1" hangingPunct="1">
              <a:buNone/>
            </a:pPr>
            <a:r>
              <a:rPr lang="en-US" dirty="0"/>
              <a:t>Two branches:</a:t>
            </a:r>
          </a:p>
          <a:p>
            <a:pPr marL="971550" lvl="1" indent="-514350" eaLnBrk="1" hangingPunct="1">
              <a:buFont typeface="Times New Roman" pitchFamily="18" charset="0"/>
              <a:buAutoNum type="arabicPeriod"/>
            </a:pPr>
            <a:r>
              <a:rPr lang="en-US" dirty="0"/>
              <a:t>Descriptive - summarize and organize scores</a:t>
            </a:r>
          </a:p>
          <a:p>
            <a:pPr marL="971550" lvl="1" indent="-514350" eaLnBrk="1" hangingPunct="1">
              <a:buFont typeface="Times New Roman" pitchFamily="18" charset="0"/>
              <a:buAutoNum type="arabicPeriod"/>
            </a:pPr>
            <a:r>
              <a:rPr lang="en-US" dirty="0"/>
              <a:t>Inferential - allows sample results to be generalized to representative populations</a:t>
            </a:r>
          </a:p>
          <a:p>
            <a:pPr marL="1371600" lvl="2" indent="-514350"/>
            <a:r>
              <a:rPr lang="en-US" dirty="0"/>
              <a:t>Interpret meaning</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10</a:t>
            </a:fld>
            <a:endParaRPr lang="en-US" dirty="0"/>
          </a:p>
        </p:txBody>
      </p:sp>
    </p:spTree>
    <p:extLst>
      <p:ext uri="{BB962C8B-B14F-4D97-AF65-F5344CB8AC3E}">
        <p14:creationId xmlns:p14="http://schemas.microsoft.com/office/powerpoint/2010/main" val="363780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Effect transition="in" filter="wipe(left)">
                                      <p:cBhvr>
                                        <p:cTn id="7" dur="500"/>
                                        <p:tgtEl>
                                          <p:spTgt spid="4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1">
                                            <p:txEl>
                                              <p:pRg st="1" end="1"/>
                                            </p:txEl>
                                          </p:spTgt>
                                        </p:tgtEl>
                                        <p:attrNameLst>
                                          <p:attrName>style.visibility</p:attrName>
                                        </p:attrNameLst>
                                      </p:cBhvr>
                                      <p:to>
                                        <p:strVal val="visible"/>
                                      </p:to>
                                    </p:set>
                                    <p:animEffect transition="in" filter="wipe(left)">
                                      <p:cBhvr>
                                        <p:cTn id="12" dur="500"/>
                                        <p:tgtEl>
                                          <p:spTgt spid="4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01">
                                            <p:txEl>
                                              <p:pRg st="2" end="2"/>
                                            </p:txEl>
                                          </p:spTgt>
                                        </p:tgtEl>
                                        <p:attrNameLst>
                                          <p:attrName>style.visibility</p:attrName>
                                        </p:attrNameLst>
                                      </p:cBhvr>
                                      <p:to>
                                        <p:strVal val="visible"/>
                                      </p:to>
                                    </p:set>
                                    <p:animEffect transition="in" filter="wipe(left)">
                                      <p:cBhvr>
                                        <p:cTn id="17" dur="500"/>
                                        <p:tgtEl>
                                          <p:spTgt spid="41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01">
                                            <p:txEl>
                                              <p:pRg st="3" end="3"/>
                                            </p:txEl>
                                          </p:spTgt>
                                        </p:tgtEl>
                                        <p:attrNameLst>
                                          <p:attrName>style.visibility</p:attrName>
                                        </p:attrNameLst>
                                      </p:cBhvr>
                                      <p:to>
                                        <p:strVal val="visible"/>
                                      </p:to>
                                    </p:set>
                                    <p:animEffect transition="in" filter="wipe(left)">
                                      <p:cBhvr>
                                        <p:cTn id="22" dur="500"/>
                                        <p:tgtEl>
                                          <p:spTgt spid="41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01">
                                            <p:txEl>
                                              <p:pRg st="4" end="4"/>
                                            </p:txEl>
                                          </p:spTgt>
                                        </p:tgtEl>
                                        <p:attrNameLst>
                                          <p:attrName>style.visibility</p:attrName>
                                        </p:attrNameLst>
                                      </p:cBhvr>
                                      <p:to>
                                        <p:strVal val="visible"/>
                                      </p:to>
                                    </p:set>
                                    <p:animEffect transition="in" filter="wipe(left)">
                                      <p:cBhvr>
                                        <p:cTn id="27" dur="500"/>
                                        <p:tgtEl>
                                          <p:spTgt spid="41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01">
                                            <p:txEl>
                                              <p:pRg st="5" end="5"/>
                                            </p:txEl>
                                          </p:spTgt>
                                        </p:tgtEl>
                                        <p:attrNameLst>
                                          <p:attrName>style.visibility</p:attrName>
                                        </p:attrNameLst>
                                      </p:cBhvr>
                                      <p:to>
                                        <p:strVal val="visible"/>
                                      </p:to>
                                    </p:set>
                                    <p:animEffect transition="in" filter="wipe(left)">
                                      <p:cBhvr>
                                        <p:cTn id="32" dur="500"/>
                                        <p:tgtEl>
                                          <p:spTgt spid="41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01">
                                            <p:txEl>
                                              <p:pRg st="6" end="6"/>
                                            </p:txEl>
                                          </p:spTgt>
                                        </p:tgtEl>
                                        <p:attrNameLst>
                                          <p:attrName>style.visibility</p:attrName>
                                        </p:attrNameLst>
                                      </p:cBhvr>
                                      <p:to>
                                        <p:strVal val="visible"/>
                                      </p:to>
                                    </p:set>
                                    <p:animEffect transition="in" filter="wipe(left)">
                                      <p:cBhvr>
                                        <p:cTn id="37" dur="500"/>
                                        <p:tgtEl>
                                          <p:spTgt spid="41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Application to Research</a:t>
            </a:r>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11</a:t>
            </a:fld>
            <a:endParaRPr lang="en-US" dirty="0"/>
          </a:p>
        </p:txBody>
      </p:sp>
      <p:pic>
        <p:nvPicPr>
          <p:cNvPr id="9" name="Picture 8" descr="Privitera_2e_Figure 1.1.pd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19300" y="1600200"/>
            <a:ext cx="6057900" cy="4635500"/>
          </a:xfrm>
          <a:prstGeom prst="rect">
            <a:avLst/>
          </a:prstGeom>
        </p:spPr>
      </p:pic>
    </p:spTree>
    <p:extLst>
      <p:ext uri="{BB962C8B-B14F-4D97-AF65-F5344CB8AC3E}">
        <p14:creationId xmlns:p14="http://schemas.microsoft.com/office/powerpoint/2010/main" val="13318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a:defRPr/>
            </a:pPr>
            <a:r>
              <a:rPr lang="en-US" b="1" dirty="0">
                <a:solidFill>
                  <a:srgbClr val="000099"/>
                </a:solidFill>
                <a:latin typeface="Garamond" pitchFamily="18" charset="0"/>
                <a:ea typeface="Cambria Math" pitchFamily="18" charset="0"/>
              </a:rPr>
              <a:t>What is Data?</a:t>
            </a:r>
          </a:p>
        </p:txBody>
      </p:sp>
      <p:sp>
        <p:nvSpPr>
          <p:cNvPr id="10243"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sz="3000" b="1" u="sng" dirty="0">
                <a:latin typeface="Palatino Linotype" pitchFamily="18" charset="0"/>
              </a:rPr>
              <a:t>Variable</a:t>
            </a:r>
            <a:r>
              <a:rPr lang="en-US" sz="3000" b="1" dirty="0">
                <a:latin typeface="Palatino Linotype" pitchFamily="18" charset="0"/>
              </a:rPr>
              <a:t>:</a:t>
            </a:r>
            <a:r>
              <a:rPr lang="en-US" sz="3000" dirty="0">
                <a:latin typeface="Palatino Linotype" pitchFamily="18" charset="0"/>
              </a:rPr>
              <a:t> </a:t>
            </a:r>
          </a:p>
          <a:p>
            <a:pPr lvl="1" eaLnBrk="1" hangingPunct="1">
              <a:lnSpc>
                <a:spcPct val="90000"/>
              </a:lnSpc>
            </a:pPr>
            <a:r>
              <a:rPr lang="en-US" dirty="0">
                <a:latin typeface="Palatino Linotype" pitchFamily="18" charset="0"/>
              </a:rPr>
              <a:t>Anything that can vary; it is anything that can take on a different quality or quantity</a:t>
            </a:r>
          </a:p>
          <a:p>
            <a:pPr lvl="2">
              <a:lnSpc>
                <a:spcPct val="90000"/>
              </a:lnSpc>
            </a:pPr>
            <a:r>
              <a:rPr lang="en-US" dirty="0">
                <a:latin typeface="Palatino Linotype" pitchFamily="18" charset="0"/>
              </a:rPr>
              <a:t>Level of income, level of education, voter preference, aggression level, test score, students’ age, crime rate,…</a:t>
            </a:r>
          </a:p>
          <a:p>
            <a:pPr eaLnBrk="1" hangingPunct="1">
              <a:lnSpc>
                <a:spcPct val="90000"/>
              </a:lnSpc>
            </a:pPr>
            <a:r>
              <a:rPr lang="en-US" sz="3000" b="1" u="sng" dirty="0">
                <a:latin typeface="Palatino Linotype" pitchFamily="18" charset="0"/>
              </a:rPr>
              <a:t>Data</a:t>
            </a:r>
            <a:r>
              <a:rPr lang="en-US" sz="3000" dirty="0">
                <a:latin typeface="Palatino Linotype" pitchFamily="18" charset="0"/>
              </a:rPr>
              <a:t>:</a:t>
            </a:r>
          </a:p>
          <a:p>
            <a:pPr lvl="1" eaLnBrk="1" hangingPunct="1">
              <a:lnSpc>
                <a:spcPct val="90000"/>
              </a:lnSpc>
            </a:pPr>
            <a:r>
              <a:rPr lang="en-US" dirty="0">
                <a:latin typeface="Palatino Linotype" pitchFamily="18" charset="0"/>
              </a:rPr>
              <a:t>The information about different variables is referred to as data.</a:t>
            </a:r>
          </a:p>
          <a:p>
            <a:pPr lvl="1" eaLnBrk="1" hangingPunct="1">
              <a:lnSpc>
                <a:spcPct val="90000"/>
              </a:lnSpc>
            </a:pPr>
            <a:r>
              <a:rPr lang="en-US" dirty="0">
                <a:latin typeface="Palatino Linotype" pitchFamily="18" charset="0"/>
              </a:rPr>
              <a:t>When the data relative to some specific variables are assembled, we refer to the collection or bundle of information as </a:t>
            </a:r>
            <a:r>
              <a:rPr lang="en-US" b="1" dirty="0">
                <a:latin typeface="Palatino Linotype" pitchFamily="18" charset="0"/>
              </a:rPr>
              <a:t>data set</a:t>
            </a:r>
            <a:r>
              <a:rPr lang="en-US" dirty="0">
                <a:latin typeface="Palatino Linotype" pitchFamily="18" charset="0"/>
              </a:rPr>
              <a:t>. The individual pieces of information are referred to as </a:t>
            </a:r>
            <a:r>
              <a:rPr lang="en-US" b="1" dirty="0">
                <a:latin typeface="Palatino Linotype" pitchFamily="18" charset="0"/>
              </a:rPr>
              <a:t>data points</a:t>
            </a:r>
            <a:r>
              <a:rPr lang="en-US" dirty="0">
                <a:latin typeface="Palatino Linotype" pitchFamily="18" charset="0"/>
              </a:rPr>
              <a:t>, but taken together, the data points combine to form a data set. </a:t>
            </a:r>
          </a:p>
          <a:p>
            <a:pPr eaLnBrk="1" hangingPunct="1">
              <a:lnSpc>
                <a:spcPct val="90000"/>
              </a:lnSpc>
            </a:pPr>
            <a:endParaRPr lang="en-US" sz="2800" dirty="0">
              <a:latin typeface="Palatino Linotype" pitchFamily="18" charset="0"/>
            </a:endParaRPr>
          </a:p>
        </p:txBody>
      </p:sp>
      <p:sp>
        <p:nvSpPr>
          <p:cNvPr id="2" name="Slide Number Placeholder 1"/>
          <p:cNvSpPr>
            <a:spLocks noGrp="1"/>
          </p:cNvSpPr>
          <p:nvPr>
            <p:ph type="sldNum" sz="quarter" idx="12"/>
          </p:nvPr>
        </p:nvSpPr>
        <p:spPr/>
        <p:txBody>
          <a:bodyPr/>
          <a:lstStyle/>
          <a:p>
            <a:fld id="{DF25E0C8-8CAD-4BA8-80F3-7765EFC7DE86}" type="slidenum">
              <a:rPr lang="en-US" smtClean="0"/>
              <a:pPr/>
              <a:t>12</a:t>
            </a:fld>
            <a:endParaRPr lang="en-US"/>
          </a:p>
        </p:txBody>
      </p:sp>
    </p:spTree>
    <p:extLst>
      <p:ext uri="{BB962C8B-B14F-4D97-AF65-F5344CB8AC3E}">
        <p14:creationId xmlns:p14="http://schemas.microsoft.com/office/powerpoint/2010/main" val="353376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A motivating example</a:t>
            </a:r>
          </a:p>
        </p:txBody>
      </p:sp>
      <p:sp>
        <p:nvSpPr>
          <p:cNvPr id="3" name="Content Placeholder 2"/>
          <p:cNvSpPr>
            <a:spLocks noGrp="1"/>
          </p:cNvSpPr>
          <p:nvPr>
            <p:ph idx="1"/>
          </p:nvPr>
        </p:nvSpPr>
        <p:spPr/>
        <p:txBody>
          <a:bodyPr>
            <a:normAutofit fontScale="85000" lnSpcReduction="10000"/>
          </a:bodyPr>
          <a:lstStyle/>
          <a:p>
            <a:r>
              <a:rPr lang="en-US" dirty="0">
                <a:latin typeface="Palatino Linotype" pitchFamily="18" charset="0"/>
              </a:rPr>
              <a:t>Is the new teaching method more effective than the usual teaching method?</a:t>
            </a:r>
          </a:p>
          <a:p>
            <a:pPr lvl="1"/>
            <a:r>
              <a:rPr lang="en-US" dirty="0">
                <a:latin typeface="Palatino Linotype" pitchFamily="18" charset="0"/>
              </a:rPr>
              <a:t>Usual method: Stand here and lecture</a:t>
            </a:r>
          </a:p>
          <a:p>
            <a:pPr lvl="1"/>
            <a:r>
              <a:rPr lang="en-US" dirty="0">
                <a:latin typeface="Palatino Linotype" pitchFamily="18" charset="0"/>
              </a:rPr>
              <a:t>New method: New media</a:t>
            </a:r>
          </a:p>
          <a:p>
            <a:r>
              <a:rPr lang="en-US" dirty="0">
                <a:latin typeface="Palatino Linotype" pitchFamily="18" charset="0"/>
              </a:rPr>
              <a:t>In an experiment, you manipulate the independent variable (IV) and measure the dependent variable (DV)</a:t>
            </a:r>
          </a:p>
          <a:p>
            <a:pPr lvl="1"/>
            <a:r>
              <a:rPr lang="en-US" dirty="0">
                <a:latin typeface="Palatino Linotype" pitchFamily="18" charset="0"/>
              </a:rPr>
              <a:t>IV is method of teaching (new vs. usual)</a:t>
            </a:r>
          </a:p>
          <a:p>
            <a:pPr lvl="1"/>
            <a:r>
              <a:rPr lang="en-US" dirty="0">
                <a:latin typeface="Palatino Linotype" pitchFamily="18" charset="0"/>
              </a:rPr>
              <a:t>DV is test score</a:t>
            </a:r>
          </a:p>
          <a:p>
            <a:r>
              <a:rPr lang="en-US" dirty="0">
                <a:latin typeface="Palatino Linotype" pitchFamily="18" charset="0"/>
              </a:rPr>
              <a:t>Do students taught with new method score higher on the test than students taught normally?</a:t>
            </a:r>
          </a:p>
        </p:txBody>
      </p:sp>
      <p:sp>
        <p:nvSpPr>
          <p:cNvPr id="4" name="Slide Number Placeholder 3"/>
          <p:cNvSpPr>
            <a:spLocks noGrp="1"/>
          </p:cNvSpPr>
          <p:nvPr>
            <p:ph type="sldNum" sz="quarter" idx="12"/>
          </p:nvPr>
        </p:nvSpPr>
        <p:spPr/>
        <p:txBody>
          <a:bodyPr/>
          <a:lstStyle/>
          <a:p>
            <a:fld id="{DF25E0C8-8CAD-4BA8-80F3-7765EFC7DE86}" type="slidenum">
              <a:rPr lang="en-US" smtClean="0"/>
              <a:pPr/>
              <a:t>13</a:t>
            </a:fld>
            <a:endParaRPr lang="en-US"/>
          </a:p>
        </p:txBody>
      </p:sp>
    </p:spTree>
    <p:extLst>
      <p:ext uri="{BB962C8B-B14F-4D97-AF65-F5344CB8AC3E}">
        <p14:creationId xmlns:p14="http://schemas.microsoft.com/office/powerpoint/2010/main" val="206949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Palatino Linotype" pitchFamily="18" charset="0"/>
            </a:endParaRPr>
          </a:p>
        </p:txBody>
      </p:sp>
      <p:sp>
        <p:nvSpPr>
          <p:cNvPr id="3" name="Content Placeholder 2"/>
          <p:cNvSpPr>
            <a:spLocks noGrp="1"/>
          </p:cNvSpPr>
          <p:nvPr>
            <p:ph idx="1"/>
          </p:nvPr>
        </p:nvSpPr>
        <p:spPr/>
        <p:txBody>
          <a:bodyPr>
            <a:normAutofit/>
          </a:bodyPr>
          <a:lstStyle/>
          <a:p>
            <a:r>
              <a:rPr lang="en-US" u="sng" dirty="0">
                <a:latin typeface="Palatino Linotype" pitchFamily="18" charset="0"/>
              </a:rPr>
              <a:t>Independent</a:t>
            </a:r>
            <a:r>
              <a:rPr lang="en-US" dirty="0">
                <a:latin typeface="Palatino Linotype" pitchFamily="18" charset="0"/>
              </a:rPr>
              <a:t> vs. </a:t>
            </a:r>
            <a:r>
              <a:rPr lang="en-US" u="sng" dirty="0">
                <a:latin typeface="Palatino Linotype" pitchFamily="18" charset="0"/>
              </a:rPr>
              <a:t>dependent variables</a:t>
            </a:r>
          </a:p>
          <a:p>
            <a:r>
              <a:rPr lang="en-US" sz="3000" dirty="0">
                <a:latin typeface="Palatino Linotype" pitchFamily="18" charset="0"/>
              </a:rPr>
              <a:t>In psychological experiment, we manipulate independent variables, and see how those IVs affect the values of </a:t>
            </a:r>
            <a:r>
              <a:rPr lang="en-US" sz="3000" dirty="0" err="1">
                <a:latin typeface="Palatino Linotype" pitchFamily="18" charset="0"/>
              </a:rPr>
              <a:t>DVs</a:t>
            </a:r>
            <a:r>
              <a:rPr lang="en-US" sz="3000" dirty="0">
                <a:latin typeface="Palatino Linotype" pitchFamily="18" charset="0"/>
              </a:rPr>
              <a:t>.</a:t>
            </a:r>
          </a:p>
          <a:p>
            <a:r>
              <a:rPr lang="en-US" sz="3000" dirty="0">
                <a:latin typeface="Palatino Linotype" pitchFamily="18" charset="0"/>
              </a:rPr>
              <a:t>We normally attempt to explain variability of the phenomena of interest (the dependent variables) by attributing it to its presumed causes (the independent variables).</a:t>
            </a: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14</a:t>
            </a:fld>
            <a:endParaRPr lang="en-US"/>
          </a:p>
        </p:txBody>
      </p:sp>
    </p:spTree>
    <p:extLst>
      <p:ext uri="{BB962C8B-B14F-4D97-AF65-F5344CB8AC3E}">
        <p14:creationId xmlns:p14="http://schemas.microsoft.com/office/powerpoint/2010/main" val="2940930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b="1" dirty="0">
                <a:solidFill>
                  <a:srgbClr val="000099"/>
                </a:solidFill>
                <a:latin typeface="Palatino Linotype" pitchFamily="18" charset="0"/>
                <a:ea typeface="Cambria Math" pitchFamily="18" charset="0"/>
              </a:rPr>
              <a:t>Two branches of statistics</a:t>
            </a:r>
            <a:endParaRPr lang="en-US" dirty="0">
              <a:latin typeface="Palatino Linotype" pitchFamily="18" charset="0"/>
            </a:endParaRPr>
          </a:p>
        </p:txBody>
      </p:sp>
      <p:sp>
        <p:nvSpPr>
          <p:cNvPr id="11270" name="Rectangle 6"/>
          <p:cNvSpPr>
            <a:spLocks noGrp="1" noChangeArrowheads="1"/>
          </p:cNvSpPr>
          <p:nvPr>
            <p:ph type="body" idx="1"/>
          </p:nvPr>
        </p:nvSpPr>
        <p:spPr>
          <a:xfrm>
            <a:off x="457200" y="2209800"/>
            <a:ext cx="8229600" cy="1600200"/>
          </a:xfrm>
          <a:solidFill>
            <a:srgbClr val="92D050"/>
          </a:solidFill>
          <a:ln>
            <a:solidFill>
              <a:schemeClr val="tx1"/>
            </a:solidFill>
            <a:miter lim="800000"/>
            <a:headEnd/>
            <a:tailEnd/>
          </a:ln>
        </p:spPr>
        <p:txBody>
          <a:bodyPr/>
          <a:lstStyle/>
          <a:p>
            <a:pPr algn="ctr">
              <a:spcBef>
                <a:spcPct val="0"/>
              </a:spcBef>
              <a:buClrTx/>
              <a:buFontTx/>
              <a:buNone/>
              <a:defRPr/>
            </a:pPr>
            <a:r>
              <a:rPr lang="en-US" sz="2800" dirty="0">
                <a:latin typeface="Palatino Linotype" pitchFamily="18" charset="0"/>
              </a:rPr>
              <a:t>Descriptive Statistics</a:t>
            </a:r>
          </a:p>
          <a:p>
            <a:pPr algn="ctr">
              <a:spcBef>
                <a:spcPct val="0"/>
              </a:spcBef>
              <a:buClrTx/>
              <a:buFontTx/>
              <a:buNone/>
              <a:defRPr/>
            </a:pPr>
            <a:r>
              <a:rPr lang="en-US" sz="2400" dirty="0">
                <a:latin typeface="Palatino Linotype" pitchFamily="18" charset="0"/>
              </a:rPr>
              <a:t>Describes a given set of data you have.</a:t>
            </a:r>
          </a:p>
        </p:txBody>
      </p:sp>
      <p:sp>
        <p:nvSpPr>
          <p:cNvPr id="11271" name="Rectangle 7"/>
          <p:cNvSpPr>
            <a:spLocks noChangeArrowheads="1"/>
          </p:cNvSpPr>
          <p:nvPr/>
        </p:nvSpPr>
        <p:spPr bwMode="auto">
          <a:xfrm>
            <a:off x="533400" y="4267200"/>
            <a:ext cx="8077200" cy="1371600"/>
          </a:xfrm>
          <a:prstGeom prst="rect">
            <a:avLst/>
          </a:prstGeom>
          <a:solidFill>
            <a:srgbClr val="FFC000"/>
          </a:solidFill>
          <a:ln w="9525">
            <a:solidFill>
              <a:schemeClr val="tx1"/>
            </a:solidFill>
            <a:miter lim="800000"/>
            <a:headEnd/>
            <a:tailEnd/>
          </a:ln>
          <a:effectLst/>
          <a:extLst/>
        </p:spPr>
        <p:txBody>
          <a:bodyPr wrap="none" anchor="ctr"/>
          <a:lstStyle/>
          <a:p>
            <a:pPr algn="ctr">
              <a:defRPr/>
            </a:pPr>
            <a:r>
              <a:rPr lang="en-US" sz="2800" dirty="0">
                <a:latin typeface="Palatino Linotype" pitchFamily="18" charset="0"/>
                <a:ea typeface="ＭＳ Ｐゴシック" charset="0"/>
              </a:rPr>
              <a:t>Inferential Statistics</a:t>
            </a:r>
          </a:p>
          <a:p>
            <a:pPr algn="ctr">
              <a:defRPr/>
            </a:pPr>
            <a:r>
              <a:rPr lang="en-US" dirty="0">
                <a:latin typeface="Palatino Linotype" pitchFamily="18" charset="0"/>
                <a:ea typeface="ＭＳ Ｐゴシック" charset="0"/>
              </a:rPr>
              <a:t>Given the data you have about these people (sample),</a:t>
            </a:r>
          </a:p>
          <a:p>
            <a:pPr algn="ctr">
              <a:defRPr/>
            </a:pPr>
            <a:r>
              <a:rPr lang="en-US" dirty="0">
                <a:latin typeface="Palatino Linotype" pitchFamily="18" charset="0"/>
                <a:ea typeface="ＭＳ Ｐゴシック" charset="0"/>
              </a:rPr>
              <a:t>does this say anything about other people (population)? </a:t>
            </a:r>
          </a:p>
        </p:txBody>
      </p:sp>
      <p:sp>
        <p:nvSpPr>
          <p:cNvPr id="2" name="Slide Number Placeholder 1"/>
          <p:cNvSpPr>
            <a:spLocks noGrp="1"/>
          </p:cNvSpPr>
          <p:nvPr>
            <p:ph type="sldNum" sz="quarter" idx="12"/>
          </p:nvPr>
        </p:nvSpPr>
        <p:spPr/>
        <p:txBody>
          <a:bodyPr/>
          <a:lstStyle/>
          <a:p>
            <a:fld id="{DF25E0C8-8CAD-4BA8-80F3-7765EFC7DE86}" type="slidenum">
              <a:rPr lang="en-US" smtClean="0"/>
              <a:pPr/>
              <a:t>15</a:t>
            </a:fld>
            <a:endParaRPr lang="en-US"/>
          </a:p>
        </p:txBody>
      </p:sp>
    </p:spTree>
    <p:extLst>
      <p:ext uri="{BB962C8B-B14F-4D97-AF65-F5344CB8AC3E}">
        <p14:creationId xmlns:p14="http://schemas.microsoft.com/office/powerpoint/2010/main" val="401481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autoUpdateAnimBg="0"/>
      <p:bldP spid="1127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Two branches of statistics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Descriptive Statistics</a:t>
            </a:r>
          </a:p>
          <a:p>
            <a:pPr lvl="1"/>
            <a:r>
              <a:rPr lang="en-US" dirty="0"/>
              <a:t>Procedures typically used to quantify measured behaviors</a:t>
            </a:r>
          </a:p>
          <a:p>
            <a:pPr lvl="1"/>
            <a:r>
              <a:rPr lang="en-US" dirty="0"/>
              <a:t>Allows for clear presentation of data summary (i.e. tables, graphs or single values)</a:t>
            </a:r>
          </a:p>
          <a:p>
            <a:pPr marL="0" indent="0">
              <a:buNone/>
            </a:pPr>
            <a:r>
              <a:rPr lang="en-US" dirty="0"/>
              <a:t>Inferential Statistics</a:t>
            </a:r>
          </a:p>
          <a:p>
            <a:pPr lvl="1"/>
            <a:r>
              <a:rPr lang="en-US" dirty="0"/>
              <a:t>Data typically drawn from a portion of the overall group of interest</a:t>
            </a:r>
          </a:p>
          <a:p>
            <a:pPr lvl="1"/>
            <a:r>
              <a:rPr lang="en-US" dirty="0"/>
              <a:t>Allows researchers to make inferences about parameters in a population based on a sample of data</a:t>
            </a:r>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16</a:t>
            </a:fld>
            <a:endParaRPr lang="en-US" dirty="0"/>
          </a:p>
        </p:txBody>
      </p:sp>
    </p:spTree>
    <p:extLst>
      <p:ext uri="{BB962C8B-B14F-4D97-AF65-F5344CB8AC3E}">
        <p14:creationId xmlns:p14="http://schemas.microsoft.com/office/powerpoint/2010/main" val="72831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b="1" dirty="0">
                <a:solidFill>
                  <a:srgbClr val="000099"/>
                </a:solidFill>
                <a:latin typeface="Palatino Linotype" pitchFamily="18" charset="0"/>
                <a:ea typeface="Cambria Math" pitchFamily="18" charset="0"/>
              </a:rPr>
              <a:t>The keys to doing well in this course</a:t>
            </a:r>
          </a:p>
        </p:txBody>
      </p:sp>
      <p:sp>
        <p:nvSpPr>
          <p:cNvPr id="3" name="Content Placeholder 2"/>
          <p:cNvSpPr>
            <a:spLocks noGrp="1"/>
          </p:cNvSpPr>
          <p:nvPr>
            <p:ph idx="1"/>
          </p:nvPr>
        </p:nvSpPr>
        <p:spPr/>
        <p:txBody>
          <a:bodyPr/>
          <a:lstStyle/>
          <a:p>
            <a:r>
              <a:rPr lang="en-US" dirty="0">
                <a:latin typeface="Palatino Linotype" pitchFamily="18" charset="0"/>
              </a:rPr>
              <a:t>Take notes</a:t>
            </a:r>
          </a:p>
          <a:p>
            <a:r>
              <a:rPr lang="en-US" dirty="0">
                <a:latin typeface="Palatino Linotype" pitchFamily="18" charset="0"/>
              </a:rPr>
              <a:t>Draw pictures, visualize the numbers</a:t>
            </a:r>
          </a:p>
          <a:p>
            <a:r>
              <a:rPr lang="en-US" dirty="0">
                <a:latin typeface="Palatino Linotype" pitchFamily="18" charset="0"/>
              </a:rPr>
              <a:t>Do the practice problems</a:t>
            </a:r>
          </a:p>
          <a:p>
            <a:r>
              <a:rPr lang="en-US" dirty="0">
                <a:latin typeface="Palatino Linotype" pitchFamily="18" charset="0"/>
              </a:rPr>
              <a:t>Ask questions</a:t>
            </a:r>
          </a:p>
        </p:txBody>
      </p:sp>
      <p:sp>
        <p:nvSpPr>
          <p:cNvPr id="4" name="Slide Number Placeholder 3"/>
          <p:cNvSpPr>
            <a:spLocks noGrp="1"/>
          </p:cNvSpPr>
          <p:nvPr>
            <p:ph type="sldNum" sz="quarter" idx="12"/>
          </p:nvPr>
        </p:nvSpPr>
        <p:spPr/>
        <p:txBody>
          <a:bodyPr/>
          <a:lstStyle/>
          <a:p>
            <a:fld id="{DF25E0C8-8CAD-4BA8-80F3-7765EFC7DE86}" type="slidenum">
              <a:rPr lang="en-US" smtClean="0"/>
              <a:pPr/>
              <a:t>17</a:t>
            </a:fld>
            <a:endParaRPr lang="en-US"/>
          </a:p>
        </p:txBody>
      </p:sp>
    </p:spTree>
    <p:extLst>
      <p:ext uri="{BB962C8B-B14F-4D97-AF65-F5344CB8AC3E}">
        <p14:creationId xmlns:p14="http://schemas.microsoft.com/office/powerpoint/2010/main" val="21857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2825"/>
            <a:ext cx="8001000" cy="1527175"/>
          </a:xfrm>
        </p:spPr>
        <p:txBody>
          <a:bodyPr>
            <a:normAutofit fontScale="90000"/>
          </a:bodyPr>
          <a:lstStyle/>
          <a:p>
            <a:r>
              <a:rPr lang="en-US" sz="5400" b="1" dirty="0">
                <a:solidFill>
                  <a:srgbClr val="000099"/>
                </a:solidFill>
                <a:latin typeface="Palatino Linotype" pitchFamily="18" charset="0"/>
                <a:ea typeface="MS Mincho" pitchFamily="49" charset="-128"/>
                <a:cs typeface="Times New Roman" pitchFamily="18" charset="0"/>
              </a:rPr>
              <a:t>Lecture 1</a:t>
            </a:r>
            <a:br>
              <a:rPr lang="en-US" sz="5400" b="1" dirty="0">
                <a:solidFill>
                  <a:srgbClr val="000099"/>
                </a:solidFill>
                <a:effectLst>
                  <a:outerShdw blurRad="38100" dist="38100" dir="2700000" algn="tl">
                    <a:srgbClr val="000000">
                      <a:alpha val="43137"/>
                    </a:srgbClr>
                  </a:outerShdw>
                </a:effectLst>
                <a:latin typeface="Palatino Linotype" pitchFamily="18" charset="0"/>
                <a:ea typeface="MS Mincho" pitchFamily="49" charset="-128"/>
                <a:cs typeface="Times New Roman" pitchFamily="18" charset="0"/>
              </a:rPr>
            </a:br>
            <a:r>
              <a:rPr lang="en-US" sz="5400" b="1" dirty="0">
                <a:solidFill>
                  <a:srgbClr val="000099"/>
                </a:solidFill>
                <a:effectLst>
                  <a:outerShdw blurRad="38100" dist="38100" dir="2700000" algn="tl">
                    <a:srgbClr val="000000">
                      <a:alpha val="43137"/>
                    </a:srgbClr>
                  </a:outerShdw>
                </a:effectLst>
                <a:latin typeface="Palatino Linotype" pitchFamily="18" charset="0"/>
                <a:ea typeface="MS Mincho" pitchFamily="49" charset="-128"/>
                <a:cs typeface="Times New Roman" pitchFamily="18" charset="0"/>
              </a:rPr>
              <a:t>“</a:t>
            </a:r>
            <a:r>
              <a:rPr lang="en-US" sz="4900" b="1" dirty="0">
                <a:solidFill>
                  <a:srgbClr val="000099"/>
                </a:solidFill>
                <a:latin typeface="Palatino Linotype" pitchFamily="18" charset="0"/>
                <a:ea typeface="MS Mincho" pitchFamily="49" charset="-128"/>
                <a:cs typeface="Times New Roman" pitchFamily="18" charset="0"/>
              </a:rPr>
              <a:t>The What and How of Statistics”</a:t>
            </a:r>
            <a:endParaRPr lang="en-US" b="1" dirty="0">
              <a:solidFill>
                <a:schemeClr val="accent1">
                  <a:lumMod val="50000"/>
                </a:schemeClr>
              </a:solidFill>
              <a:latin typeface="Palatino Linotype" pitchFamily="18" charset="0"/>
              <a:ea typeface="MS Mincho" pitchFamily="49" charset="-128"/>
              <a:cs typeface="Times New Roman" pitchFamily="18" charset="0"/>
            </a:endParaRPr>
          </a:p>
        </p:txBody>
      </p:sp>
      <p:sp>
        <p:nvSpPr>
          <p:cNvPr id="3" name="Slide Number Placeholder 2"/>
          <p:cNvSpPr>
            <a:spLocks noGrp="1"/>
          </p:cNvSpPr>
          <p:nvPr>
            <p:ph type="sldNum" sz="quarter" idx="12"/>
          </p:nvPr>
        </p:nvSpPr>
        <p:spPr/>
        <p:txBody>
          <a:bodyPr/>
          <a:lstStyle/>
          <a:p>
            <a:fld id="{DF25E0C8-8CAD-4BA8-80F3-7765EFC7DE8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Concepts</a:t>
            </a:r>
            <a:endParaRPr lang="en-US" dirty="0">
              <a:solidFill>
                <a:srgbClr val="000099"/>
              </a:solidFill>
              <a:latin typeface="Palatino Linotype" pitchFamily="18" charset="0"/>
              <a:ea typeface="Cambria Math" pitchFamily="18" charset="0"/>
            </a:endParaRPr>
          </a:p>
        </p:txBody>
      </p:sp>
      <p:sp>
        <p:nvSpPr>
          <p:cNvPr id="3" name="Subtitle 2"/>
          <p:cNvSpPr>
            <a:spLocks noGrp="1"/>
          </p:cNvSpPr>
          <p:nvPr>
            <p:ph idx="1"/>
          </p:nvPr>
        </p:nvSpPr>
        <p:spPr>
          <a:xfrm>
            <a:off x="457200" y="1600200"/>
            <a:ext cx="8229600" cy="4800600"/>
          </a:xfrm>
        </p:spPr>
        <p:txBody>
          <a:bodyPr>
            <a:normAutofit lnSpcReduction="10000"/>
          </a:bodyPr>
          <a:lstStyle/>
          <a:p>
            <a:r>
              <a:rPr lang="en-US" u="sng" dirty="0">
                <a:latin typeface="Palatino Linotype" pitchFamily="18" charset="0"/>
                <a:ea typeface="Cambria Math" pitchFamily="18" charset="0"/>
                <a:cs typeface="Times New Roman" pitchFamily="18" charset="0"/>
              </a:rPr>
              <a:t>Population</a:t>
            </a:r>
          </a:p>
          <a:p>
            <a:pPr lvl="1"/>
            <a:r>
              <a:rPr lang="en-US" dirty="0">
                <a:latin typeface="Palatino Linotype" pitchFamily="18" charset="0"/>
                <a:ea typeface="Cambria Math" pitchFamily="18" charset="0"/>
                <a:cs typeface="Times New Roman" pitchFamily="18" charset="0"/>
                <a:sym typeface="Wingdings" pitchFamily="2" charset="2"/>
              </a:rPr>
              <a:t>All possible cases that meet certain criteria, or the total collection of cases you are interested in (sometimes refer to as “universe”).</a:t>
            </a:r>
          </a:p>
          <a:p>
            <a:pPr lvl="2"/>
            <a:r>
              <a:rPr lang="en-US" b="1" dirty="0">
                <a:latin typeface="Palatino Linotype" pitchFamily="18" charset="0"/>
                <a:ea typeface="Cambria Math" pitchFamily="18" charset="0"/>
                <a:cs typeface="Times New Roman" pitchFamily="18" charset="0"/>
                <a:sym typeface="Wingdings" pitchFamily="2" charset="2"/>
              </a:rPr>
              <a:t>E.g. GPA of freshman in community colleges</a:t>
            </a:r>
          </a:p>
          <a:p>
            <a:pPr lvl="1"/>
            <a:r>
              <a:rPr lang="en-US" dirty="0">
                <a:latin typeface="Palatino Linotype" pitchFamily="18" charset="0"/>
                <a:ea typeface="Cambria Math" pitchFamily="18" charset="0"/>
                <a:cs typeface="Times New Roman" pitchFamily="18" charset="0"/>
                <a:sym typeface="Wingdings" pitchFamily="2" charset="2"/>
              </a:rPr>
              <a:t>It can be of any size</a:t>
            </a:r>
          </a:p>
          <a:p>
            <a:pPr lvl="1"/>
            <a:r>
              <a:rPr lang="en-US" dirty="0">
                <a:latin typeface="Palatino Linotype" pitchFamily="18" charset="0"/>
                <a:ea typeface="Cambria Math" pitchFamily="18" charset="0"/>
                <a:cs typeface="Times New Roman" pitchFamily="18" charset="0"/>
                <a:sym typeface="Wingdings" pitchFamily="2" charset="2"/>
              </a:rPr>
              <a:t>It is always hard to observe the entire population</a:t>
            </a:r>
          </a:p>
          <a:p>
            <a:pPr lvl="2"/>
            <a:r>
              <a:rPr lang="en-US" dirty="0">
                <a:latin typeface="Palatino Linotype" pitchFamily="18" charset="0"/>
                <a:ea typeface="Cambria Math" pitchFamily="18" charset="0"/>
                <a:cs typeface="Times New Roman" pitchFamily="18" charset="0"/>
                <a:sym typeface="Wingdings" pitchFamily="2" charset="2"/>
              </a:rPr>
              <a:t>Population is apt to constant change</a:t>
            </a:r>
          </a:p>
          <a:p>
            <a:pPr lvl="2"/>
            <a:r>
              <a:rPr lang="en-US" dirty="0">
                <a:latin typeface="Palatino Linotype" pitchFamily="18" charset="0"/>
                <a:ea typeface="Cambria Math" pitchFamily="18" charset="0"/>
                <a:cs typeface="Times New Roman" pitchFamily="18" charset="0"/>
                <a:sym typeface="Wingdings" pitchFamily="2" charset="2"/>
              </a:rPr>
              <a:t>You have no access to the entire population due to the time and cost limit.</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Palatino Linotype"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Introduce yourself </a:t>
            </a:r>
            <a:r>
              <a:rPr lang="en-US" dirty="0">
                <a:latin typeface="Palatino Linotype" pitchFamily="18" charset="0"/>
                <a:sym typeface="Wingdings" pitchFamily="2" charset="2"/>
              </a:rPr>
              <a:t></a:t>
            </a:r>
          </a:p>
          <a:p>
            <a:pPr lvl="1"/>
            <a:r>
              <a:rPr lang="en-US" dirty="0">
                <a:latin typeface="Palatino Linotype" pitchFamily="18" charset="0"/>
                <a:sym typeface="Wingdings" pitchFamily="2" charset="2"/>
              </a:rPr>
              <a:t>Name, specific interest in psychology</a:t>
            </a:r>
          </a:p>
          <a:p>
            <a:pPr lvl="1"/>
            <a:r>
              <a:rPr lang="en-US" dirty="0">
                <a:latin typeface="Palatino Linotype" pitchFamily="18" charset="0"/>
                <a:sym typeface="Wingdings" pitchFamily="2" charset="2"/>
              </a:rPr>
              <a:t>Tell me your understanding about statistics</a:t>
            </a:r>
          </a:p>
          <a:p>
            <a:r>
              <a:rPr lang="en-US" dirty="0">
                <a:latin typeface="Palatino Linotype" pitchFamily="18" charset="0"/>
                <a:sym typeface="Wingdings" pitchFamily="2" charset="2"/>
              </a:rPr>
              <a:t>Go through syllabus</a:t>
            </a:r>
          </a:p>
        </p:txBody>
      </p:sp>
      <p:sp>
        <p:nvSpPr>
          <p:cNvPr id="4" name="Slide Number Placeholder 3"/>
          <p:cNvSpPr>
            <a:spLocks noGrp="1"/>
          </p:cNvSpPr>
          <p:nvPr>
            <p:ph type="sldNum" sz="quarter" idx="12"/>
          </p:nvPr>
        </p:nvSpPr>
        <p:spPr/>
        <p:txBody>
          <a:bodyPr/>
          <a:lstStyle/>
          <a:p>
            <a:fld id="{DF25E0C8-8CAD-4BA8-80F3-7765EFC7DE86}" type="slidenum">
              <a:rPr lang="en-US" smtClean="0"/>
              <a:pPr/>
              <a:t>2</a:t>
            </a:fld>
            <a:endParaRPr lang="en-US"/>
          </a:p>
        </p:txBody>
      </p:sp>
    </p:spTree>
    <p:extLst>
      <p:ext uri="{BB962C8B-B14F-4D97-AF65-F5344CB8AC3E}">
        <p14:creationId xmlns:p14="http://schemas.microsoft.com/office/powerpoint/2010/main" val="1784584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Concepts</a:t>
            </a:r>
            <a:endParaRPr lang="en-US" dirty="0"/>
          </a:p>
        </p:txBody>
      </p:sp>
      <p:sp>
        <p:nvSpPr>
          <p:cNvPr id="3" name="Content Placeholder 2"/>
          <p:cNvSpPr>
            <a:spLocks noGrp="1"/>
          </p:cNvSpPr>
          <p:nvPr>
            <p:ph idx="1"/>
          </p:nvPr>
        </p:nvSpPr>
        <p:spPr/>
        <p:txBody>
          <a:bodyPr/>
          <a:lstStyle/>
          <a:p>
            <a:r>
              <a:rPr lang="en-US" u="sng" dirty="0">
                <a:latin typeface="Palatino Linotype" pitchFamily="18" charset="0"/>
                <a:ea typeface="Cambria Math" pitchFamily="18" charset="0"/>
                <a:cs typeface="Times New Roman" pitchFamily="18" charset="0"/>
                <a:sym typeface="Wingdings" pitchFamily="2" charset="2"/>
              </a:rPr>
              <a:t>Sample</a:t>
            </a:r>
          </a:p>
          <a:p>
            <a:pPr lvl="1"/>
            <a:r>
              <a:rPr lang="en-US" dirty="0">
                <a:latin typeface="Palatino Linotype" pitchFamily="18" charset="0"/>
                <a:ea typeface="Cambria Math" pitchFamily="18" charset="0"/>
                <a:cs typeface="Times New Roman" pitchFamily="18" charset="0"/>
                <a:sym typeface="Wingdings" pitchFamily="2" charset="2"/>
              </a:rPr>
              <a:t>Subset or proportion of entire population drawn by:</a:t>
            </a:r>
          </a:p>
          <a:p>
            <a:pPr lvl="2"/>
            <a:r>
              <a:rPr lang="en-US" dirty="0">
                <a:latin typeface="Palatino Linotype" pitchFamily="18" charset="0"/>
                <a:ea typeface="Cambria Math" pitchFamily="18" charset="0"/>
                <a:cs typeface="Times New Roman" pitchFamily="18" charset="0"/>
                <a:sym typeface="Wingdings" pitchFamily="2" charset="2"/>
              </a:rPr>
              <a:t>Random sample (sample is representative of the population)</a:t>
            </a:r>
          </a:p>
          <a:p>
            <a:pPr lvl="2"/>
            <a:r>
              <a:rPr lang="en-US" dirty="0">
                <a:latin typeface="Palatino Linotype" pitchFamily="18" charset="0"/>
                <a:ea typeface="Cambria Math" pitchFamily="18" charset="0"/>
                <a:cs typeface="Times New Roman" pitchFamily="18" charset="0"/>
                <a:sym typeface="Wingdings" pitchFamily="2" charset="2"/>
              </a:rPr>
              <a:t>Representative sample: sample that mirrors the population in important respects.</a:t>
            </a:r>
          </a:p>
          <a:p>
            <a:endParaRPr lang="en-US" dirty="0"/>
          </a:p>
        </p:txBody>
      </p:sp>
      <p:sp>
        <p:nvSpPr>
          <p:cNvPr id="4" name="Slide Number Placeholder 3"/>
          <p:cNvSpPr>
            <a:spLocks noGrp="1"/>
          </p:cNvSpPr>
          <p:nvPr>
            <p:ph type="sldNum" sz="quarter" idx="12"/>
          </p:nvPr>
        </p:nvSpPr>
        <p:spPr/>
        <p:txBody>
          <a:bodyPr/>
          <a:lstStyle/>
          <a:p>
            <a:fld id="{DF25E0C8-8CAD-4BA8-80F3-7765EFC7DE86}" type="slidenum">
              <a:rPr lang="en-US" smtClean="0"/>
              <a:pPr/>
              <a:t>20</a:t>
            </a:fld>
            <a:endParaRPr lang="en-US"/>
          </a:p>
        </p:txBody>
      </p:sp>
    </p:spTree>
    <p:extLst>
      <p:ext uri="{BB962C8B-B14F-4D97-AF65-F5344CB8AC3E}">
        <p14:creationId xmlns:p14="http://schemas.microsoft.com/office/powerpoint/2010/main" val="2255240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Concepts</a:t>
            </a:r>
            <a:endParaRPr lang="en-US" dirty="0">
              <a:solidFill>
                <a:srgbClr val="000099"/>
              </a:solidFill>
              <a:latin typeface="Palatino Linotype" pitchFamily="18" charset="0"/>
              <a:ea typeface="Cambria Math" pitchFamily="18" charset="0"/>
            </a:endParaRPr>
          </a:p>
        </p:txBody>
      </p:sp>
      <p:sp>
        <p:nvSpPr>
          <p:cNvPr id="3" name="Subtitle 2"/>
          <p:cNvSpPr>
            <a:spLocks noGrp="1"/>
          </p:cNvSpPr>
          <p:nvPr>
            <p:ph idx="1"/>
          </p:nvPr>
        </p:nvSpPr>
        <p:spPr>
          <a:xfrm>
            <a:off x="457200" y="1600200"/>
            <a:ext cx="8229600" cy="4800600"/>
          </a:xfrm>
        </p:spPr>
        <p:txBody>
          <a:bodyPr>
            <a:normAutofit/>
          </a:bodyPr>
          <a:lstStyle/>
          <a:p>
            <a:pPr marL="342900" lvl="1" indent="-342900">
              <a:buFont typeface="Arial" pitchFamily="34" charset="0"/>
              <a:buChar char="•"/>
            </a:pPr>
            <a:r>
              <a:rPr lang="en-US" b="1" u="sng" dirty="0">
                <a:latin typeface="Palatino Linotype" pitchFamily="18" charset="0"/>
                <a:ea typeface="Cambria Math" pitchFamily="18" charset="0"/>
                <a:cs typeface="Times" pitchFamily="18" charset="0"/>
              </a:rPr>
              <a:t>Variable</a:t>
            </a:r>
            <a:r>
              <a:rPr lang="en-US" dirty="0">
                <a:latin typeface="Palatino Linotype" pitchFamily="18" charset="0"/>
                <a:ea typeface="Cambria Math" pitchFamily="18" charset="0"/>
                <a:cs typeface="Times" pitchFamily="18" charset="0"/>
              </a:rPr>
              <a:t>: </a:t>
            </a:r>
            <a:r>
              <a:rPr lang="en-US" dirty="0">
                <a:latin typeface="Palatino Linotype" pitchFamily="18" charset="0"/>
              </a:rPr>
              <a:t>is a property of an object or event that can take on different values</a:t>
            </a:r>
          </a:p>
          <a:p>
            <a:pPr marL="742950" lvl="2" indent="-342900"/>
            <a:r>
              <a:rPr lang="en-US" dirty="0">
                <a:latin typeface="Palatino Linotype" pitchFamily="18" charset="0"/>
                <a:ea typeface="Cambria Math" pitchFamily="18" charset="0"/>
                <a:cs typeface="Times New Roman" pitchFamily="18" charset="0"/>
                <a:sym typeface="Wingdings" pitchFamily="2" charset="2"/>
              </a:rPr>
              <a:t>Discrete vs. Continuous </a:t>
            </a:r>
          </a:p>
          <a:p>
            <a:pPr lvl="2"/>
            <a:r>
              <a:rPr lang="en-US" dirty="0">
                <a:latin typeface="Palatino Linotype" pitchFamily="18" charset="0"/>
                <a:ea typeface="Cambria Math" pitchFamily="18" charset="0"/>
                <a:cs typeface="Times New Roman" pitchFamily="18" charset="0"/>
                <a:sym typeface="Wingdings" pitchFamily="2" charset="2"/>
              </a:rPr>
              <a:t>Gender (take on limited number of values)</a:t>
            </a:r>
          </a:p>
          <a:p>
            <a:pPr lvl="2"/>
            <a:r>
              <a:rPr lang="en-US" dirty="0">
                <a:latin typeface="Palatino Linotype" pitchFamily="18" charset="0"/>
                <a:ea typeface="Cambria Math" pitchFamily="18" charset="0"/>
                <a:cs typeface="Times New Roman" pitchFamily="18" charset="0"/>
                <a:sym typeface="Wingdings" pitchFamily="2" charset="2"/>
              </a:rPr>
              <a:t>Age </a:t>
            </a:r>
          </a:p>
          <a:p>
            <a:r>
              <a:rPr lang="en-US" dirty="0">
                <a:latin typeface="Palatino Linotype" pitchFamily="18" charset="0"/>
                <a:ea typeface="Cambria Math" pitchFamily="18" charset="0"/>
                <a:cs typeface="Times New Roman" pitchFamily="18" charset="0"/>
                <a:sym typeface="Wingdings" pitchFamily="2" charset="2"/>
              </a:rPr>
              <a:t>Data</a:t>
            </a:r>
          </a:p>
          <a:p>
            <a:pPr lvl="1"/>
            <a:r>
              <a:rPr lang="en-US" dirty="0">
                <a:latin typeface="Palatino Linotype" pitchFamily="18" charset="0"/>
                <a:ea typeface="Cambria Math" pitchFamily="18" charset="0"/>
                <a:cs typeface="Times New Roman" pitchFamily="18" charset="0"/>
                <a:sym typeface="Wingdings" pitchFamily="2" charset="2"/>
              </a:rPr>
              <a:t>Categorical data</a:t>
            </a:r>
          </a:p>
          <a:p>
            <a:pPr lvl="1"/>
            <a:r>
              <a:rPr lang="en-US" dirty="0">
                <a:latin typeface="Palatino Linotype" pitchFamily="18" charset="0"/>
                <a:ea typeface="Cambria Math" pitchFamily="18" charset="0"/>
                <a:cs typeface="Times New Roman" pitchFamily="18" charset="0"/>
                <a:sym typeface="Wingdings" pitchFamily="2" charset="2"/>
              </a:rPr>
              <a:t>Quantitative data </a:t>
            </a:r>
            <a:r>
              <a:rPr lang="en-US">
                <a:latin typeface="Palatino Linotype" pitchFamily="18" charset="0"/>
                <a:ea typeface="Cambria Math" pitchFamily="18" charset="0"/>
                <a:cs typeface="Times New Roman" pitchFamily="18" charset="0"/>
                <a:sym typeface="Wingdings" pitchFamily="2" charset="2"/>
              </a:rPr>
              <a:t>(Continuous data)</a:t>
            </a:r>
            <a:endParaRPr lang="en-US" dirty="0">
              <a:latin typeface="Palatino Linotype" pitchFamily="18" charset="0"/>
              <a:ea typeface="Cambria Math" pitchFamily="18" charset="0"/>
              <a:cs typeface="Times New Roman" pitchFamily="18" charset="0"/>
              <a:sym typeface="Wingdings" pitchFamily="2" charset="2"/>
            </a:endParaRP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21</a:t>
            </a:fld>
            <a:endParaRPr lang="en-US"/>
          </a:p>
        </p:txBody>
      </p:sp>
    </p:spTree>
    <p:extLst>
      <p:ext uri="{BB962C8B-B14F-4D97-AF65-F5344CB8AC3E}">
        <p14:creationId xmlns:p14="http://schemas.microsoft.com/office/powerpoint/2010/main" val="36498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Research Methods</a:t>
            </a:r>
          </a:p>
        </p:txBody>
      </p:sp>
      <p:sp>
        <p:nvSpPr>
          <p:cNvPr id="3" name="Content Placeholder 2"/>
          <p:cNvSpPr>
            <a:spLocks noGrp="1"/>
          </p:cNvSpPr>
          <p:nvPr>
            <p:ph idx="1"/>
          </p:nvPr>
        </p:nvSpPr>
        <p:spPr/>
        <p:txBody>
          <a:bodyPr/>
          <a:lstStyle/>
          <a:p>
            <a:r>
              <a:rPr lang="en-US" dirty="0"/>
              <a:t>Science - systematic study of relationships</a:t>
            </a:r>
          </a:p>
          <a:p>
            <a:pPr lvl="1"/>
            <a:r>
              <a:rPr lang="en-US" dirty="0"/>
              <a:t>Applied using the </a:t>
            </a:r>
            <a:r>
              <a:rPr lang="en-US" i="1" dirty="0"/>
              <a:t>research method</a:t>
            </a:r>
            <a:endParaRPr lang="en-US" dirty="0"/>
          </a:p>
          <a:p>
            <a:r>
              <a:rPr lang="en-US" dirty="0"/>
              <a:t>Three common research methods</a:t>
            </a:r>
          </a:p>
          <a:p>
            <a:pPr lvl="1"/>
            <a:r>
              <a:rPr lang="en-US" dirty="0"/>
              <a:t>Experimental Method</a:t>
            </a:r>
          </a:p>
          <a:p>
            <a:pPr lvl="1"/>
            <a:r>
              <a:rPr lang="en-US" dirty="0"/>
              <a:t>Quasi-Experimental Method</a:t>
            </a:r>
          </a:p>
          <a:p>
            <a:pPr lvl="1"/>
            <a:r>
              <a:rPr lang="en-US" dirty="0"/>
              <a:t>Correlational Method</a:t>
            </a:r>
          </a:p>
          <a:p>
            <a:pPr lvl="1"/>
            <a:endParaRPr lang="en-US" dirty="0"/>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22</a:t>
            </a:fld>
            <a:endParaRPr lang="en-US" dirty="0"/>
          </a:p>
        </p:txBody>
      </p:sp>
    </p:spTree>
    <p:extLst>
      <p:ext uri="{BB962C8B-B14F-4D97-AF65-F5344CB8AC3E}">
        <p14:creationId xmlns:p14="http://schemas.microsoft.com/office/powerpoint/2010/main" val="318542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a:t>		Research Methods</a:t>
            </a:r>
          </a:p>
        </p:txBody>
      </p:sp>
      <p:sp>
        <p:nvSpPr>
          <p:cNvPr id="6147" name="Content Placeholder 2"/>
          <p:cNvSpPr>
            <a:spLocks noGrp="1"/>
          </p:cNvSpPr>
          <p:nvPr>
            <p:ph idx="1"/>
          </p:nvPr>
        </p:nvSpPr>
        <p:spPr>
          <a:xfrm>
            <a:off x="914400" y="1752600"/>
            <a:ext cx="7772400" cy="4378325"/>
          </a:xfrm>
        </p:spPr>
        <p:txBody>
          <a:bodyPr/>
          <a:lstStyle/>
          <a:p>
            <a:pPr marL="0" indent="0">
              <a:buNone/>
            </a:pPr>
            <a:r>
              <a:rPr lang="en-US" dirty="0"/>
              <a:t>Experimental Design</a:t>
            </a:r>
          </a:p>
          <a:p>
            <a:pPr lvl="1"/>
            <a:r>
              <a:rPr lang="en-US" dirty="0"/>
              <a:t>Cause-effect analyses</a:t>
            </a:r>
          </a:p>
          <a:p>
            <a:pPr marL="1314450" lvl="2" indent="-457200">
              <a:buFont typeface="Arial"/>
              <a:buChar char="•"/>
            </a:pPr>
            <a:r>
              <a:rPr lang="en-US" dirty="0"/>
              <a:t>High level of control to isolate cause and effect</a:t>
            </a:r>
          </a:p>
          <a:p>
            <a:pPr marL="1314450" lvl="2" indent="-457200">
              <a:buFont typeface="Arial"/>
              <a:buChar char="•"/>
            </a:pPr>
            <a:r>
              <a:rPr lang="en-US" dirty="0"/>
              <a:t>Must satisfy requirements to be an experiment</a:t>
            </a:r>
          </a:p>
          <a:p>
            <a:pPr marL="1771650" lvl="3" indent="-457200">
              <a:buFont typeface="Arial"/>
              <a:buChar char="•"/>
            </a:pPr>
            <a:r>
              <a:rPr lang="en-US" dirty="0"/>
              <a:t>Manipulation</a:t>
            </a:r>
          </a:p>
          <a:p>
            <a:pPr marL="1771650" lvl="3" indent="-457200">
              <a:buFont typeface="Arial"/>
              <a:buChar char="•"/>
            </a:pPr>
            <a:r>
              <a:rPr lang="en-US" dirty="0"/>
              <a:t>Randomization</a:t>
            </a:r>
          </a:p>
          <a:p>
            <a:pPr marL="1771650" lvl="3" indent="-457200">
              <a:buFont typeface="Arial"/>
              <a:buChar char="•"/>
            </a:pPr>
            <a:r>
              <a:rPr lang="en-US" dirty="0"/>
              <a:t>Comparison/control</a:t>
            </a:r>
          </a:p>
          <a:p>
            <a:pPr marL="514350" indent="-457200">
              <a:buFont typeface="+mj-lt"/>
              <a:buAutoNum type="arabicPeriod"/>
            </a:pPr>
            <a:endParaRPr lang="en-US" dirty="0"/>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23</a:t>
            </a:fld>
            <a:endParaRPr lang="en-US" dirty="0"/>
          </a:p>
        </p:txBody>
      </p:sp>
    </p:spTree>
    <p:extLst>
      <p:ext uri="{BB962C8B-B14F-4D97-AF65-F5344CB8AC3E}">
        <p14:creationId xmlns:p14="http://schemas.microsoft.com/office/powerpoint/2010/main" val="47315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wipe(left)">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wipe(left)">
                                      <p:cBhvr>
                                        <p:cTn id="12" dur="500"/>
                                        <p:tgtEl>
                                          <p:spTgt spid="6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wipe(left)">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wipe(left)">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wipe(left)">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wipe(left)">
                                      <p:cBhvr>
                                        <p:cTn id="32" dur="5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wipe(left)">
                                      <p:cBhvr>
                                        <p:cTn id="37"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Research Methods</a:t>
            </a:r>
          </a:p>
        </p:txBody>
      </p:sp>
      <p:sp>
        <p:nvSpPr>
          <p:cNvPr id="3" name="Content Placeholder 2"/>
          <p:cNvSpPr>
            <a:spLocks noGrp="1"/>
          </p:cNvSpPr>
          <p:nvPr>
            <p:ph idx="1"/>
          </p:nvPr>
        </p:nvSpPr>
        <p:spPr/>
        <p:txBody>
          <a:bodyPr/>
          <a:lstStyle/>
          <a:p>
            <a:pPr marL="0" indent="0">
              <a:buNone/>
            </a:pPr>
            <a:r>
              <a:rPr lang="en-US" dirty="0"/>
              <a:t>Meeting Experimental Criteria</a:t>
            </a:r>
          </a:p>
          <a:p>
            <a:pPr lvl="1"/>
            <a:r>
              <a:rPr lang="en-US" dirty="0"/>
              <a:t>Random Assignment renders groups equivalent (Requirement 2) </a:t>
            </a:r>
          </a:p>
          <a:p>
            <a:pPr marL="1371600" lvl="2" indent="-514350"/>
            <a:r>
              <a:rPr lang="en-US" dirty="0"/>
              <a:t>Must manipulate levels of an Independent Variable (Requirement 1) </a:t>
            </a:r>
          </a:p>
          <a:p>
            <a:pPr marL="1828800" lvl="3" indent="-514350"/>
            <a:r>
              <a:rPr lang="en-US" dirty="0"/>
              <a:t>Independent Variable (IV) - manipulated; the proposed cause</a:t>
            </a:r>
          </a:p>
          <a:p>
            <a:pPr marL="2286000" lvl="4" indent="-514350">
              <a:buFont typeface="Courier New" pitchFamily="49" charset="0"/>
              <a:buChar char="o"/>
            </a:pPr>
            <a:r>
              <a:rPr lang="en-US" dirty="0"/>
              <a:t>Example:  New or Traditional Teaching Method</a:t>
            </a:r>
          </a:p>
          <a:p>
            <a:pPr marL="971550" lvl="1" indent="-514350">
              <a:buFont typeface="+mj-lt"/>
              <a:buAutoNum type="arabicPeriod"/>
            </a:pPr>
            <a:endParaRPr lang="en-US" dirty="0"/>
          </a:p>
          <a:p>
            <a:endParaRPr lang="en-US" dirty="0"/>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24</a:t>
            </a:fld>
            <a:endParaRPr lang="en-US" dirty="0"/>
          </a:p>
        </p:txBody>
      </p:sp>
    </p:spTree>
    <p:extLst>
      <p:ext uri="{BB962C8B-B14F-4D97-AF65-F5344CB8AC3E}">
        <p14:creationId xmlns:p14="http://schemas.microsoft.com/office/powerpoint/2010/main" val="3618900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Research Methods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Experimental Criteria Continued</a:t>
            </a:r>
          </a:p>
          <a:p>
            <a:pPr lvl="1"/>
            <a:r>
              <a:rPr lang="en-US" dirty="0"/>
              <a:t>At least two groups observed (Requirement 3)</a:t>
            </a:r>
          </a:p>
          <a:p>
            <a:pPr marL="1371600" lvl="2" indent="-514350">
              <a:buFont typeface="Arial"/>
              <a:buChar char="•"/>
            </a:pPr>
            <a:r>
              <a:rPr lang="en-US" dirty="0"/>
              <a:t>Dependent Variable (DV) – what is measured; proposed effect</a:t>
            </a:r>
          </a:p>
          <a:p>
            <a:pPr marL="1828800" lvl="3" indent="-514350">
              <a:buFont typeface="Arial"/>
              <a:buChar char="•"/>
            </a:pPr>
            <a:r>
              <a:rPr lang="en-US" i="1" dirty="0"/>
              <a:t>Operational Definition</a:t>
            </a:r>
            <a:r>
              <a:rPr lang="en-US" dirty="0"/>
              <a:t> – how will DV be measured</a:t>
            </a:r>
            <a:endParaRPr lang="en-US" i="1" dirty="0"/>
          </a:p>
          <a:p>
            <a:pPr marL="1371600" lvl="2" indent="-514350">
              <a:buFont typeface="Arial"/>
              <a:buChar char="•"/>
            </a:pPr>
            <a:r>
              <a:rPr lang="en-US" dirty="0"/>
              <a:t>Experimental Group - exposed to IV</a:t>
            </a:r>
          </a:p>
          <a:p>
            <a:pPr marL="1828800" lvl="3" indent="-514350">
              <a:buFont typeface="Arial"/>
              <a:buChar char="•"/>
            </a:pPr>
            <a:r>
              <a:rPr lang="en-US" dirty="0"/>
              <a:t>New Teaching Method</a:t>
            </a:r>
          </a:p>
          <a:p>
            <a:pPr marL="1371600" lvl="2" indent="-514350">
              <a:buFont typeface="Arial"/>
              <a:buChar char="•"/>
            </a:pPr>
            <a:r>
              <a:rPr lang="en-US" dirty="0"/>
              <a:t>Control Group - not exposed to IV</a:t>
            </a:r>
          </a:p>
          <a:p>
            <a:pPr marL="1828800" lvl="3" indent="-514350">
              <a:buFont typeface="Arial"/>
              <a:buChar char="•"/>
            </a:pPr>
            <a:r>
              <a:rPr lang="en-US" dirty="0"/>
              <a:t>Traditional Teaching Method</a:t>
            </a:r>
          </a:p>
          <a:p>
            <a:pPr marL="57150" indent="0">
              <a:buNone/>
            </a:pPr>
            <a:r>
              <a:rPr lang="en-US" dirty="0"/>
              <a:t>Research Question:  Does the IV (Type of Teaching Method) cause a difference in the DV (Reading Achievement Scores)?</a:t>
            </a:r>
          </a:p>
          <a:p>
            <a:pPr marL="571500" indent="-514350">
              <a:buFont typeface="Courier New" pitchFamily="49" charset="0"/>
              <a:buChar char="o"/>
            </a:pPr>
            <a:endParaRPr lang="en-US" dirty="0"/>
          </a:p>
        </p:txBody>
      </p:sp>
      <p:sp>
        <p:nvSpPr>
          <p:cNvPr id="5" name="Slide Number Placeholder 4"/>
          <p:cNvSpPr>
            <a:spLocks noGrp="1"/>
          </p:cNvSpPr>
          <p:nvPr>
            <p:ph type="sldNum" sz="quarter" idx="12"/>
          </p:nvPr>
        </p:nvSpPr>
        <p:spPr/>
        <p:txBody>
          <a:bodyPr/>
          <a:lstStyle/>
          <a:p>
            <a:pPr>
              <a:defRPr/>
            </a:pPr>
            <a:fld id="{AF1B324B-40EB-4A3C-B526-2CB7C030DF0D}" type="slidenum">
              <a:rPr lang="en-US" smtClean="0"/>
              <a:pPr>
                <a:defRPr/>
              </a:pPr>
              <a:t>25</a:t>
            </a:fld>
            <a:endParaRPr lang="en-US" dirty="0"/>
          </a:p>
        </p:txBody>
      </p:sp>
    </p:spTree>
    <p:extLst>
      <p:ext uri="{BB962C8B-B14F-4D97-AF65-F5344CB8AC3E}">
        <p14:creationId xmlns:p14="http://schemas.microsoft.com/office/powerpoint/2010/main" val="389145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algn="ctr"/>
            <a:r>
              <a:rPr lang="en-US" dirty="0"/>
              <a:t>Summary</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26</a:t>
            </a:fld>
            <a:endParaRPr lang="en-US" dirty="0"/>
          </a:p>
        </p:txBody>
      </p:sp>
      <p:sp>
        <p:nvSpPr>
          <p:cNvPr id="4" name="TextBox 3"/>
          <p:cNvSpPr txBox="1"/>
          <p:nvPr/>
        </p:nvSpPr>
        <p:spPr>
          <a:xfrm>
            <a:off x="7620000" y="3124200"/>
            <a:ext cx="1447800" cy="707886"/>
          </a:xfrm>
          <a:prstGeom prst="rect">
            <a:avLst/>
          </a:prstGeom>
          <a:noFill/>
        </p:spPr>
        <p:txBody>
          <a:bodyPr wrap="square" rtlCol="0">
            <a:spAutoFit/>
          </a:bodyPr>
          <a:lstStyle/>
          <a:p>
            <a:r>
              <a:rPr lang="en-US" sz="2000" dirty="0">
                <a:solidFill>
                  <a:schemeClr val="tx1">
                    <a:lumMod val="75000"/>
                    <a:lumOff val="25000"/>
                  </a:schemeClr>
                </a:solidFill>
                <a:latin typeface="+mn-lt"/>
              </a:rPr>
              <a:t>(continued next page)</a:t>
            </a:r>
          </a:p>
        </p:txBody>
      </p:sp>
      <p:pic>
        <p:nvPicPr>
          <p:cNvPr id="2" name="Picture 1" descr="Privitera_2e_Figure 1.3.pd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01750" y="1549400"/>
            <a:ext cx="6083300" cy="5003800"/>
          </a:xfrm>
          <a:prstGeom prst="rect">
            <a:avLst/>
          </a:prstGeom>
        </p:spPr>
      </p:pic>
    </p:spTree>
    <p:extLst>
      <p:ext uri="{BB962C8B-B14F-4D97-AF65-F5344CB8AC3E}">
        <p14:creationId xmlns:p14="http://schemas.microsoft.com/office/powerpoint/2010/main" val="2340378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algn="ctr"/>
            <a:r>
              <a:rPr lang="en-US" dirty="0"/>
              <a:t>Summary</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27</a:t>
            </a:fld>
            <a:endParaRPr lang="en-US" dirty="0"/>
          </a:p>
        </p:txBody>
      </p:sp>
      <p:sp>
        <p:nvSpPr>
          <p:cNvPr id="2" name="TextBox 1"/>
          <p:cNvSpPr txBox="1"/>
          <p:nvPr/>
        </p:nvSpPr>
        <p:spPr>
          <a:xfrm>
            <a:off x="295275" y="1752600"/>
            <a:ext cx="8382000" cy="3785652"/>
          </a:xfrm>
          <a:prstGeom prst="rect">
            <a:avLst/>
          </a:prstGeom>
          <a:noFill/>
        </p:spPr>
        <p:txBody>
          <a:bodyPr wrap="square" rtlCol="0">
            <a:spAutoFit/>
          </a:bodyPr>
          <a:lstStyle/>
          <a:p>
            <a:r>
              <a:rPr lang="en-US" sz="2000" dirty="0">
                <a:solidFill>
                  <a:schemeClr val="tx1">
                    <a:lumMod val="75000"/>
                    <a:lumOff val="25000"/>
                  </a:schemeClr>
                </a:solidFill>
                <a:latin typeface="+mn-lt"/>
              </a:rPr>
              <a:t>The basic structure of an experiment that meets each basic requirement for demonstrating cause and effect using an example of a study in which</a:t>
            </a:r>
          </a:p>
          <a:p>
            <a:r>
              <a:rPr lang="en-US" sz="2000" dirty="0">
                <a:solidFill>
                  <a:schemeClr val="tx1">
                    <a:lumMod val="75000"/>
                    <a:lumOff val="25000"/>
                  </a:schemeClr>
                </a:solidFill>
                <a:latin typeface="+mn-lt"/>
              </a:rPr>
              <a:t>a sample of students was selected at random from a population of all undergraduates to test the effects of a distraction on exam performance. </a:t>
            </a:r>
          </a:p>
          <a:p>
            <a:endParaRPr lang="en-US" sz="2000" dirty="0">
              <a:solidFill>
                <a:schemeClr val="tx1">
                  <a:lumMod val="75000"/>
                  <a:lumOff val="25000"/>
                </a:schemeClr>
              </a:solidFill>
              <a:latin typeface="+mn-lt"/>
            </a:endParaRPr>
          </a:p>
          <a:p>
            <a:r>
              <a:rPr lang="en-US" sz="2000" dirty="0">
                <a:solidFill>
                  <a:schemeClr val="tx1">
                    <a:lumMod val="75000"/>
                    <a:lumOff val="25000"/>
                  </a:schemeClr>
                </a:solidFill>
                <a:latin typeface="+mn-lt"/>
              </a:rPr>
              <a:t>To qualify as an experiment, </a:t>
            </a:r>
          </a:p>
          <a:p>
            <a:endParaRPr lang="en-US" sz="2000" dirty="0">
              <a:solidFill>
                <a:schemeClr val="tx1">
                  <a:lumMod val="75000"/>
                  <a:lumOff val="25000"/>
                </a:schemeClr>
              </a:solidFill>
              <a:latin typeface="+mn-lt"/>
            </a:endParaRPr>
          </a:p>
          <a:p>
            <a:pPr marL="457200" indent="-457200">
              <a:buAutoNum type="arabicParenBoth"/>
            </a:pPr>
            <a:r>
              <a:rPr lang="en-US" sz="2000" dirty="0">
                <a:solidFill>
                  <a:schemeClr val="tx1">
                    <a:lumMod val="75000"/>
                    <a:lumOff val="25000"/>
                  </a:schemeClr>
                </a:solidFill>
                <a:latin typeface="+mn-lt"/>
              </a:rPr>
              <a:t>the researcher created each level of distraction (manipulation), </a:t>
            </a:r>
          </a:p>
          <a:p>
            <a:pPr marL="457200" indent="-457200">
              <a:buAutoNum type="arabicParenBoth"/>
            </a:pPr>
            <a:r>
              <a:rPr lang="en-US" sz="2000" dirty="0">
                <a:solidFill>
                  <a:schemeClr val="tx1">
                    <a:lumMod val="75000"/>
                    <a:lumOff val="25000"/>
                  </a:schemeClr>
                </a:solidFill>
                <a:latin typeface="+mn-lt"/>
              </a:rPr>
              <a:t>students were randomly assigned to experience a low- or high-distraction condition while taking an exam (randomization), and </a:t>
            </a:r>
          </a:p>
          <a:p>
            <a:r>
              <a:rPr lang="en-US" sz="2000" dirty="0">
                <a:solidFill>
                  <a:schemeClr val="tx1">
                    <a:lumMod val="75000"/>
                    <a:lumOff val="25000"/>
                  </a:schemeClr>
                </a:solidFill>
                <a:latin typeface="+mn-lt"/>
              </a:rPr>
              <a:t>(3)  a comparison group was included where distraction was minimal or</a:t>
            </a:r>
          </a:p>
          <a:p>
            <a:r>
              <a:rPr lang="en-US" sz="2000" dirty="0">
                <a:solidFill>
                  <a:schemeClr val="tx1">
                    <a:lumMod val="75000"/>
                    <a:lumOff val="25000"/>
                  </a:schemeClr>
                </a:solidFill>
                <a:latin typeface="+mn-lt"/>
              </a:rPr>
              <a:t>       absent (comparison/control).</a:t>
            </a:r>
          </a:p>
        </p:txBody>
      </p:sp>
    </p:spTree>
    <p:extLst>
      <p:ext uri="{BB962C8B-B14F-4D97-AF65-F5344CB8AC3E}">
        <p14:creationId xmlns:p14="http://schemas.microsoft.com/office/powerpoint/2010/main" val="2155853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dirty="0"/>
              <a:t>		Research Methods</a:t>
            </a:r>
          </a:p>
        </p:txBody>
      </p:sp>
      <p:sp>
        <p:nvSpPr>
          <p:cNvPr id="8195" name="Content Placeholder 2"/>
          <p:cNvSpPr>
            <a:spLocks noGrp="1"/>
          </p:cNvSpPr>
          <p:nvPr>
            <p:ph idx="1"/>
          </p:nvPr>
        </p:nvSpPr>
        <p:spPr/>
        <p:txBody>
          <a:bodyPr>
            <a:normAutofit fontScale="92500" lnSpcReduction="20000"/>
          </a:bodyPr>
          <a:lstStyle/>
          <a:p>
            <a:pPr marL="0" indent="0">
              <a:buNone/>
            </a:pPr>
            <a:r>
              <a:rPr lang="en-US" dirty="0"/>
              <a:t>Quasi-Experiment - includes</a:t>
            </a:r>
          </a:p>
          <a:p>
            <a:pPr lvl="1">
              <a:buFont typeface="Arial"/>
              <a:buChar char="•"/>
            </a:pPr>
            <a:r>
              <a:rPr lang="en-US" dirty="0"/>
              <a:t>a non-manipulated IV (classification variable); </a:t>
            </a:r>
          </a:p>
          <a:p>
            <a:pPr lvl="1">
              <a:buFont typeface="Arial"/>
              <a:buChar char="•"/>
            </a:pPr>
            <a:r>
              <a:rPr lang="en-US" dirty="0"/>
              <a:t>lack of random assignment to groups; and/or</a:t>
            </a:r>
          </a:p>
          <a:p>
            <a:pPr lvl="1">
              <a:buFont typeface="Arial"/>
              <a:buChar char="•"/>
            </a:pPr>
            <a:r>
              <a:rPr lang="en-US" dirty="0"/>
              <a:t>lack of control (comparison) group.</a:t>
            </a:r>
          </a:p>
          <a:p>
            <a:pPr lvl="1">
              <a:buFont typeface="Arial"/>
              <a:buChar char="•"/>
            </a:pPr>
            <a:endParaRPr lang="en-US" dirty="0"/>
          </a:p>
          <a:p>
            <a:pPr marL="0" indent="0">
              <a:buNone/>
            </a:pPr>
            <a:r>
              <a:rPr lang="en-US" dirty="0"/>
              <a:t>Example:  Do boys and girls (IV) differ in number of aggressive behaviors (DV)?</a:t>
            </a:r>
          </a:p>
          <a:p>
            <a:pPr marL="0" indent="0">
              <a:buNone/>
            </a:pPr>
            <a:endParaRPr lang="en-US" dirty="0"/>
          </a:p>
          <a:p>
            <a:pPr marL="0" indent="0">
              <a:buNone/>
            </a:pPr>
            <a:r>
              <a:rPr lang="en-US" dirty="0"/>
              <a:t>Example:  Are there differences between 20-year-old and 40-year-olds (IV) in reaction time (DV)?</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28</a:t>
            </a:fld>
            <a:endParaRPr lang="en-US" dirty="0"/>
          </a:p>
        </p:txBody>
      </p:sp>
    </p:spTree>
    <p:extLst>
      <p:ext uri="{BB962C8B-B14F-4D97-AF65-F5344CB8AC3E}">
        <p14:creationId xmlns:p14="http://schemas.microsoft.com/office/powerpoint/2010/main" val="9737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left)">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left)">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animEffect transition="in" filter="wipe(left)">
                                      <p:cBhvr>
                                        <p:cTn id="27" dur="500"/>
                                        <p:tgtEl>
                                          <p:spTgt spid="81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95">
                                            <p:txEl>
                                              <p:pRg st="7" end="7"/>
                                            </p:txEl>
                                          </p:spTgt>
                                        </p:tgtEl>
                                        <p:attrNameLst>
                                          <p:attrName>style.visibility</p:attrName>
                                        </p:attrNameLst>
                                      </p:cBhvr>
                                      <p:to>
                                        <p:strVal val="visible"/>
                                      </p:to>
                                    </p:set>
                                    <p:animEffect transition="in" filter="wipe(left)">
                                      <p:cBhvr>
                                        <p:cTn id="32"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dirty="0"/>
              <a:t>		Research Methods</a:t>
            </a:r>
          </a:p>
        </p:txBody>
      </p:sp>
      <p:sp>
        <p:nvSpPr>
          <p:cNvPr id="9219" name="Content Placeholder 2"/>
          <p:cNvSpPr>
            <a:spLocks noGrp="1"/>
          </p:cNvSpPr>
          <p:nvPr>
            <p:ph idx="1"/>
          </p:nvPr>
        </p:nvSpPr>
        <p:spPr/>
        <p:txBody>
          <a:bodyPr>
            <a:normAutofit fontScale="92500" lnSpcReduction="10000"/>
          </a:bodyPr>
          <a:lstStyle/>
          <a:p>
            <a:pPr marL="0" indent="0">
              <a:buNone/>
            </a:pPr>
            <a:r>
              <a:rPr lang="en-US" dirty="0"/>
              <a:t>Correlational - analyses for prediction</a:t>
            </a:r>
          </a:p>
          <a:p>
            <a:pPr lvl="1">
              <a:buFont typeface="Arial"/>
              <a:buChar char="•"/>
            </a:pPr>
            <a:r>
              <a:rPr lang="en-US" dirty="0"/>
              <a:t>Quantifies the strength and direction of a relationship between two (or more) variables (</a:t>
            </a:r>
            <a:r>
              <a:rPr lang="en-US" i="1" dirty="0"/>
              <a:t>X</a:t>
            </a:r>
            <a:r>
              <a:rPr lang="en-US" dirty="0"/>
              <a:t> and </a:t>
            </a:r>
            <a:r>
              <a:rPr lang="en-US" i="1" dirty="0"/>
              <a:t>Y</a:t>
            </a:r>
            <a:r>
              <a:rPr lang="en-US" dirty="0"/>
              <a:t>)</a:t>
            </a:r>
          </a:p>
          <a:p>
            <a:pPr lvl="1">
              <a:buFont typeface="Arial"/>
              <a:buChar char="•"/>
            </a:pPr>
            <a:r>
              <a:rPr lang="en-US" dirty="0"/>
              <a:t>Variables measured as they naturally occur</a:t>
            </a:r>
          </a:p>
          <a:p>
            <a:pPr lvl="1">
              <a:buFont typeface="Arial"/>
              <a:buChar char="•"/>
            </a:pPr>
            <a:r>
              <a:rPr lang="en-US" dirty="0"/>
              <a:t>Lack of random assignment</a:t>
            </a:r>
          </a:p>
          <a:p>
            <a:pPr lvl="1">
              <a:buFont typeface="Arial"/>
              <a:buChar char="•"/>
            </a:pPr>
            <a:endParaRPr lang="en-US" dirty="0"/>
          </a:p>
          <a:p>
            <a:pPr marL="0" indent="0">
              <a:buNone/>
            </a:pPr>
            <a:r>
              <a:rPr lang="en-US" dirty="0"/>
              <a:t>Lacks control to determine cause-effect</a:t>
            </a:r>
          </a:p>
          <a:p>
            <a:pPr marL="0" indent="0">
              <a:buNone/>
            </a:pPr>
            <a:endParaRPr lang="en-US" dirty="0"/>
          </a:p>
          <a:p>
            <a:pPr marL="0" indent="0">
              <a:buNone/>
            </a:pPr>
            <a:r>
              <a:rPr lang="en-US" dirty="0"/>
              <a:t>Example: What is the relationship between SAT scores (</a:t>
            </a:r>
            <a:r>
              <a:rPr lang="en-US" i="1" dirty="0"/>
              <a:t>X</a:t>
            </a:r>
            <a:r>
              <a:rPr lang="en-US" dirty="0"/>
              <a:t>) and freshman college GPA (</a:t>
            </a:r>
            <a:r>
              <a:rPr lang="en-US" i="1" dirty="0"/>
              <a:t>Y</a:t>
            </a:r>
            <a:r>
              <a:rPr lang="en-US" dirty="0"/>
              <a:t>)?</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29</a:t>
            </a:fld>
            <a:endParaRPr lang="en-US" dirty="0"/>
          </a:p>
        </p:txBody>
      </p:sp>
    </p:spTree>
    <p:extLst>
      <p:ext uri="{BB962C8B-B14F-4D97-AF65-F5344CB8AC3E}">
        <p14:creationId xmlns:p14="http://schemas.microsoft.com/office/powerpoint/2010/main" val="225345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left)">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wipe(left)">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wipe(left)">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wipe(left)">
                                      <p:cBhvr>
                                        <p:cTn id="27" dur="500"/>
                                        <p:tgtEl>
                                          <p:spTgt spid="92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19">
                                            <p:txEl>
                                              <p:pRg st="7" end="7"/>
                                            </p:txEl>
                                          </p:spTgt>
                                        </p:tgtEl>
                                        <p:attrNameLst>
                                          <p:attrName>style.visibility</p:attrName>
                                        </p:attrNameLst>
                                      </p:cBhvr>
                                      <p:to>
                                        <p:strVal val="visible"/>
                                      </p:to>
                                    </p:set>
                                    <p:animEffect transition="in" filter="wipe(left)">
                                      <p:cBhvr>
                                        <p:cTn id="32"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Useful resources</a:t>
            </a:r>
          </a:p>
        </p:txBody>
      </p:sp>
      <p:sp>
        <p:nvSpPr>
          <p:cNvPr id="3" name="Content Placeholder 2"/>
          <p:cNvSpPr>
            <a:spLocks noGrp="1"/>
          </p:cNvSpPr>
          <p:nvPr>
            <p:ph idx="1"/>
          </p:nvPr>
        </p:nvSpPr>
        <p:spPr/>
        <p:txBody>
          <a:bodyPr/>
          <a:lstStyle/>
          <a:p>
            <a:r>
              <a:rPr lang="en-US" b="1" dirty="0">
                <a:latin typeface="Palatino Linotype" pitchFamily="18" charset="0"/>
              </a:rPr>
              <a:t>Khan Academy</a:t>
            </a:r>
          </a:p>
          <a:p>
            <a:pPr marL="0" indent="0">
              <a:buNone/>
            </a:pPr>
            <a:endParaRPr lang="en-US" dirty="0">
              <a:latin typeface="Palatino Linotype" pitchFamily="18" charset="0"/>
            </a:endParaRPr>
          </a:p>
          <a:p>
            <a:pPr marL="0" indent="0">
              <a:buNone/>
            </a:pPr>
            <a:r>
              <a:rPr lang="en-US" dirty="0">
                <a:latin typeface="Palatino Linotype" pitchFamily="18" charset="0"/>
              </a:rPr>
              <a:t>http://</a:t>
            </a:r>
            <a:r>
              <a:rPr lang="en-US" dirty="0" err="1">
                <a:latin typeface="Palatino Linotype" pitchFamily="18" charset="0"/>
              </a:rPr>
              <a:t>www.khanacademy.org</a:t>
            </a:r>
            <a:r>
              <a:rPr lang="en-US" dirty="0">
                <a:latin typeface="Palatino Linotype" pitchFamily="18" charset="0"/>
              </a:rPr>
              <a:t>/</a:t>
            </a:r>
          </a:p>
          <a:p>
            <a:endParaRPr lang="en-US" dirty="0">
              <a:latin typeface="Palatino Linotype" pitchFamily="18" charset="0"/>
            </a:endParaRPr>
          </a:p>
          <a:p>
            <a:r>
              <a:rPr lang="en-US" b="1" dirty="0">
                <a:latin typeface="Palatino Linotype" pitchFamily="18" charset="0"/>
              </a:rPr>
              <a:t>Saylor foundation</a:t>
            </a:r>
          </a:p>
          <a:p>
            <a:pPr marL="0" indent="0">
              <a:buNone/>
            </a:pPr>
            <a:endParaRPr lang="en-US" dirty="0">
              <a:latin typeface="Palatino Linotype" pitchFamily="18" charset="0"/>
            </a:endParaRPr>
          </a:p>
          <a:p>
            <a:pPr marL="0" indent="0">
              <a:buNone/>
            </a:pPr>
            <a:r>
              <a:rPr lang="en-US" dirty="0">
                <a:latin typeface="Palatino Linotype" pitchFamily="18" charset="0"/>
              </a:rPr>
              <a:t>http://</a:t>
            </a:r>
            <a:r>
              <a:rPr lang="en-US" dirty="0" err="1">
                <a:latin typeface="Palatino Linotype" pitchFamily="18" charset="0"/>
              </a:rPr>
              <a:t>www.saylor.org</a:t>
            </a:r>
            <a:r>
              <a:rPr lang="en-US" dirty="0">
                <a:latin typeface="Palatino Linotype" pitchFamily="18" charset="0"/>
              </a:rPr>
              <a:t>/majors/mathematics/</a:t>
            </a:r>
          </a:p>
          <a:p>
            <a:pPr marL="0"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3</a:t>
            </a:fld>
            <a:endParaRPr lang="en-US"/>
          </a:p>
        </p:txBody>
      </p:sp>
    </p:spTree>
    <p:extLst>
      <p:ext uri="{BB962C8B-B14F-4D97-AF65-F5344CB8AC3E}">
        <p14:creationId xmlns:p14="http://schemas.microsoft.com/office/powerpoint/2010/main" val="2524943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solidFill>
                <a:srgbClr val="000099"/>
              </a:solidFill>
              <a:latin typeface="Palatino Linotype" pitchFamily="18" charset="0"/>
              <a:ea typeface="Cambria Math" pitchFamily="18" charset="0"/>
            </a:endParaRPr>
          </a:p>
        </p:txBody>
      </p:sp>
      <p:sp>
        <p:nvSpPr>
          <p:cNvPr id="3" name="Subtitle 2"/>
          <p:cNvSpPr>
            <a:spLocks noGrp="1"/>
          </p:cNvSpPr>
          <p:nvPr>
            <p:ph idx="1"/>
          </p:nvPr>
        </p:nvSpPr>
        <p:spPr/>
        <p:txBody>
          <a:bodyPr>
            <a:normAutofit/>
          </a:bodyPr>
          <a:lstStyle/>
          <a:p>
            <a:r>
              <a:rPr lang="en-US" dirty="0">
                <a:latin typeface="Palatino Linotype" pitchFamily="18" charset="0"/>
                <a:ea typeface="Cambria Math" pitchFamily="18" charset="0"/>
                <a:cs typeface="Times New Roman" pitchFamily="18" charset="0"/>
              </a:rPr>
              <a:t>Every variable is measured at a certain level, and some levels are, in a sense, more sophisticated than others. </a:t>
            </a:r>
            <a:endParaRPr lang="en-US" dirty="0">
              <a:latin typeface="Palatino Linotype" pitchFamily="18" charset="0"/>
            </a:endParaRPr>
          </a:p>
          <a:p>
            <a:r>
              <a:rPr lang="en-US" dirty="0">
                <a:latin typeface="Palatino Linotype" pitchFamily="18" charset="0"/>
              </a:rPr>
              <a:t>Example: test scores</a:t>
            </a:r>
          </a:p>
          <a:p>
            <a:pPr lvl="1"/>
            <a:r>
              <a:rPr lang="en-US" dirty="0">
                <a:latin typeface="Palatino Linotype" pitchFamily="18" charset="0"/>
              </a:rPr>
              <a:t>Ranks</a:t>
            </a:r>
          </a:p>
          <a:p>
            <a:pPr lvl="1"/>
            <a:r>
              <a:rPr lang="en-US" dirty="0">
                <a:latin typeface="Palatino Linotype" pitchFamily="18" charset="0"/>
              </a:rPr>
              <a:t>Actual score</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p>
        </p:txBody>
      </p:sp>
      <p:sp>
        <p:nvSpPr>
          <p:cNvPr id="3" name="Content Placeholder 2"/>
          <p:cNvSpPr>
            <a:spLocks noGrp="1"/>
          </p:cNvSpPr>
          <p:nvPr>
            <p:ph idx="1"/>
          </p:nvPr>
        </p:nvSpPr>
        <p:spPr/>
        <p:txBody>
          <a:bodyPr>
            <a:normAutofit/>
          </a:bodyPr>
          <a:lstStyle/>
          <a:p>
            <a:r>
              <a:rPr lang="en-US" dirty="0">
                <a:latin typeface="Palatino Linotype" pitchFamily="18" charset="0"/>
                <a:ea typeface="Cambria Math" pitchFamily="18" charset="0"/>
                <a:cs typeface="Times New Roman" pitchFamily="18" charset="0"/>
              </a:rPr>
              <a:t>Nominal</a:t>
            </a:r>
          </a:p>
          <a:p>
            <a:pPr lvl="1"/>
            <a:r>
              <a:rPr lang="en-US" dirty="0">
                <a:latin typeface="Palatino Linotype" pitchFamily="18" charset="0"/>
                <a:ea typeface="Cambria Math" pitchFamily="18" charset="0"/>
                <a:cs typeface="Times New Roman" pitchFamily="18" charset="0"/>
              </a:rPr>
              <a:t>Categorical</a:t>
            </a:r>
          </a:p>
          <a:p>
            <a:pPr lvl="1"/>
            <a:r>
              <a:rPr lang="en-US" dirty="0">
                <a:latin typeface="Palatino Linotype" pitchFamily="18" charset="0"/>
                <a:ea typeface="Cambria Math" pitchFamily="18" charset="0"/>
                <a:cs typeface="Times New Roman" pitchFamily="18" charset="0"/>
              </a:rPr>
              <a:t>Values correspond to different categories</a:t>
            </a:r>
          </a:p>
          <a:p>
            <a:pPr lvl="2"/>
            <a:r>
              <a:rPr lang="en-US" dirty="0">
                <a:latin typeface="Palatino Linotype" pitchFamily="18" charset="0"/>
                <a:ea typeface="Cambria Math" pitchFamily="18" charset="0"/>
                <a:cs typeface="Times New Roman" pitchFamily="18" charset="0"/>
              </a:rPr>
              <a:t>Categories are not ordered, such as religious status</a:t>
            </a:r>
          </a:p>
          <a:p>
            <a:pPr lvl="2"/>
            <a:r>
              <a:rPr lang="en-US" dirty="0">
                <a:latin typeface="Palatino Linotype" pitchFamily="18" charset="0"/>
                <a:ea typeface="Cambria Math" pitchFamily="18" charset="0"/>
                <a:cs typeface="Times New Roman" pitchFamily="18" charset="0"/>
              </a:rPr>
              <a:t>The categories have to be mutually exclusive and collectively exhaustive.</a:t>
            </a:r>
          </a:p>
        </p:txBody>
      </p:sp>
      <p:sp>
        <p:nvSpPr>
          <p:cNvPr id="4" name="Slide Number Placeholder 3"/>
          <p:cNvSpPr>
            <a:spLocks noGrp="1"/>
          </p:cNvSpPr>
          <p:nvPr>
            <p:ph type="sldNum" sz="quarter" idx="12"/>
          </p:nvPr>
        </p:nvSpPr>
        <p:spPr/>
        <p:txBody>
          <a:bodyPr/>
          <a:lstStyle/>
          <a:p>
            <a:fld id="{DF25E0C8-8CAD-4BA8-80F3-7765EFC7DE86}" type="slidenum">
              <a:rPr lang="en-US" smtClean="0"/>
              <a:pPr/>
              <a:t>31</a:t>
            </a:fld>
            <a:endParaRPr lang="en-US"/>
          </a:p>
        </p:txBody>
      </p:sp>
    </p:spTree>
    <p:extLst>
      <p:ext uri="{BB962C8B-B14F-4D97-AF65-F5344CB8AC3E}">
        <p14:creationId xmlns:p14="http://schemas.microsoft.com/office/powerpoint/2010/main" val="3293648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p>
        </p:txBody>
      </p:sp>
      <p:sp>
        <p:nvSpPr>
          <p:cNvPr id="3" name="Content Placeholder 2"/>
          <p:cNvSpPr>
            <a:spLocks noGrp="1"/>
          </p:cNvSpPr>
          <p:nvPr>
            <p:ph idx="1"/>
          </p:nvPr>
        </p:nvSpPr>
        <p:spPr/>
        <p:txBody>
          <a:bodyPr/>
          <a:lstStyle/>
          <a:p>
            <a:r>
              <a:rPr lang="en-US" dirty="0">
                <a:latin typeface="Palatino Linotype" pitchFamily="18" charset="0"/>
                <a:ea typeface="Cambria Math" pitchFamily="18" charset="0"/>
                <a:cs typeface="Times New Roman" pitchFamily="18" charset="0"/>
              </a:rPr>
              <a:t>Ordinal</a:t>
            </a:r>
          </a:p>
          <a:p>
            <a:pPr lvl="1"/>
            <a:r>
              <a:rPr lang="en-US" dirty="0">
                <a:latin typeface="Palatino Linotype" pitchFamily="18" charset="0"/>
                <a:ea typeface="Cambria Math" pitchFamily="18" charset="0"/>
                <a:cs typeface="Times New Roman" pitchFamily="18" charset="0"/>
              </a:rPr>
              <a:t>Categorical</a:t>
            </a:r>
          </a:p>
          <a:p>
            <a:pPr lvl="1"/>
            <a:r>
              <a:rPr lang="en-US" dirty="0">
                <a:latin typeface="Palatino Linotype" pitchFamily="18" charset="0"/>
                <a:ea typeface="Cambria Math" pitchFamily="18" charset="0"/>
                <a:cs typeface="Times New Roman" pitchFamily="18" charset="0"/>
              </a:rPr>
              <a:t>Values can be </a:t>
            </a:r>
            <a:r>
              <a:rPr lang="en-US" b="1" dirty="0">
                <a:latin typeface="Palatino Linotype" pitchFamily="18" charset="0"/>
                <a:ea typeface="Cambria Math" pitchFamily="18" charset="0"/>
                <a:cs typeface="Times New Roman" pitchFamily="18" charset="0"/>
              </a:rPr>
              <a:t>ordered</a:t>
            </a:r>
            <a:r>
              <a:rPr lang="en-US" dirty="0">
                <a:latin typeface="Palatino Linotype" pitchFamily="18" charset="0"/>
                <a:ea typeface="Cambria Math" pitchFamily="18" charset="0"/>
                <a:cs typeface="Times New Roman" pitchFamily="18" charset="0"/>
              </a:rPr>
              <a:t> along a continuum</a:t>
            </a:r>
          </a:p>
          <a:p>
            <a:pPr lvl="2"/>
            <a:r>
              <a:rPr lang="en-US" dirty="0">
                <a:latin typeface="Palatino Linotype" pitchFamily="18" charset="0"/>
                <a:ea typeface="Cambria Math" pitchFamily="18" charset="0"/>
                <a:cs typeface="Times New Roman" pitchFamily="18" charset="0"/>
              </a:rPr>
              <a:t>Examples: ranks</a:t>
            </a:r>
          </a:p>
          <a:p>
            <a:pPr lvl="2"/>
            <a:r>
              <a:rPr lang="en-US" dirty="0">
                <a:latin typeface="Palatino Linotype" pitchFamily="18" charset="0"/>
                <a:ea typeface="Cambria Math" pitchFamily="18" charset="0"/>
                <a:cs typeface="Times New Roman" pitchFamily="18" charset="0"/>
              </a:rPr>
              <a:t>Distance between categories </a:t>
            </a:r>
            <a:r>
              <a:rPr lang="en-US" b="1" dirty="0">
                <a:latin typeface="Palatino Linotype" pitchFamily="18" charset="0"/>
                <a:ea typeface="Cambria Math" pitchFamily="18" charset="0"/>
                <a:cs typeface="Times New Roman" pitchFamily="18" charset="0"/>
              </a:rPr>
              <a:t>not </a:t>
            </a:r>
            <a:r>
              <a:rPr lang="en-US" dirty="0">
                <a:latin typeface="Palatino Linotype" pitchFamily="18" charset="0"/>
                <a:ea typeface="Cambria Math" pitchFamily="18" charset="0"/>
                <a:cs typeface="Times New Roman" pitchFamily="18" charset="0"/>
              </a:rPr>
              <a:t>equal</a:t>
            </a:r>
          </a:p>
          <a:p>
            <a:pPr lvl="2"/>
            <a:r>
              <a:rPr lang="en-US" dirty="0">
                <a:latin typeface="Palatino Linotype" pitchFamily="18" charset="0"/>
                <a:ea typeface="Cambria Math" pitchFamily="18" charset="0"/>
                <a:cs typeface="Times New Roman" pitchFamily="18" charset="0"/>
              </a:rPr>
              <a:t>For instance, you give people the following response options—less than high school graduate, high school graduate, some college, college graduate. </a:t>
            </a:r>
          </a:p>
          <a:p>
            <a:endParaRPr lang="en-US" dirty="0"/>
          </a:p>
        </p:txBody>
      </p:sp>
      <p:sp>
        <p:nvSpPr>
          <p:cNvPr id="4" name="Slide Number Placeholder 3"/>
          <p:cNvSpPr>
            <a:spLocks noGrp="1"/>
          </p:cNvSpPr>
          <p:nvPr>
            <p:ph type="sldNum" sz="quarter" idx="12"/>
          </p:nvPr>
        </p:nvSpPr>
        <p:spPr/>
        <p:txBody>
          <a:bodyPr/>
          <a:lstStyle/>
          <a:p>
            <a:fld id="{DF25E0C8-8CAD-4BA8-80F3-7765EFC7DE86}" type="slidenum">
              <a:rPr lang="en-US" smtClean="0"/>
              <a:pPr/>
              <a:t>32</a:t>
            </a:fld>
            <a:endParaRPr lang="en-US"/>
          </a:p>
        </p:txBody>
      </p:sp>
    </p:spTree>
    <p:extLst>
      <p:ext uri="{BB962C8B-B14F-4D97-AF65-F5344CB8AC3E}">
        <p14:creationId xmlns:p14="http://schemas.microsoft.com/office/powerpoint/2010/main" val="346013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solidFill>
                <a:srgbClr val="000099"/>
              </a:solidFill>
              <a:latin typeface="Palatino Linotype" pitchFamily="18" charset="0"/>
              <a:ea typeface="Cambria Math" pitchFamily="18" charset="0"/>
            </a:endParaRPr>
          </a:p>
        </p:txBody>
      </p:sp>
      <p:sp>
        <p:nvSpPr>
          <p:cNvPr id="3" name="Subtitle 2"/>
          <p:cNvSpPr>
            <a:spLocks noGrp="1"/>
          </p:cNvSpPr>
          <p:nvPr>
            <p:ph idx="1"/>
          </p:nvPr>
        </p:nvSpPr>
        <p:spPr/>
        <p:txBody>
          <a:bodyPr>
            <a:normAutofit/>
          </a:bodyPr>
          <a:lstStyle/>
          <a:p>
            <a:r>
              <a:rPr lang="en-US" dirty="0">
                <a:latin typeface="Palatino Linotype" pitchFamily="18" charset="0"/>
                <a:ea typeface="Cambria Math" pitchFamily="18" charset="0"/>
                <a:cs typeface="Times New Roman" pitchFamily="18" charset="0"/>
              </a:rPr>
              <a:t>Interval</a:t>
            </a:r>
          </a:p>
          <a:p>
            <a:pPr lvl="1"/>
            <a:r>
              <a:rPr lang="en-US" sz="2600" dirty="0">
                <a:latin typeface="Palatino Linotype" pitchFamily="18" charset="0"/>
                <a:ea typeface="Cambria Math" pitchFamily="18" charset="0"/>
                <a:cs typeface="Times New Roman" pitchFamily="18" charset="0"/>
              </a:rPr>
              <a:t>Continuous </a:t>
            </a:r>
            <a:r>
              <a:rPr lang="en-US" sz="2400" dirty="0">
                <a:latin typeface="Palatino Linotype" pitchFamily="18" charset="0"/>
                <a:ea typeface="Cambria Math" pitchFamily="18" charset="0"/>
                <a:cs typeface="Times New Roman" pitchFamily="18" charset="0"/>
              </a:rPr>
              <a:t>– </a:t>
            </a:r>
            <a:r>
              <a:rPr lang="en-US" sz="2400" i="1" dirty="0">
                <a:latin typeface="Palatino Linotype" pitchFamily="18" charset="0"/>
                <a:ea typeface="Cambria Math" pitchFamily="18" charset="0"/>
                <a:cs typeface="Times New Roman" pitchFamily="18" charset="0"/>
              </a:rPr>
              <a:t>Properties of an ordinal scale plus</a:t>
            </a:r>
            <a:endParaRPr lang="en-US" sz="2600" dirty="0">
              <a:latin typeface="Palatino Linotype" pitchFamily="18" charset="0"/>
              <a:ea typeface="Cambria Math" pitchFamily="18" charset="0"/>
              <a:cs typeface="Times New Roman" pitchFamily="18" charset="0"/>
            </a:endParaRPr>
          </a:p>
          <a:p>
            <a:pPr lvl="1"/>
            <a:r>
              <a:rPr lang="en-US" sz="2600" dirty="0">
                <a:latin typeface="Palatino Linotype" pitchFamily="18" charset="0"/>
                <a:ea typeface="Cambria Math" pitchFamily="18" charset="0"/>
                <a:cs typeface="Times New Roman" pitchFamily="18" charset="0"/>
              </a:rPr>
              <a:t>Distance between levels are equally spaced—equal interval</a:t>
            </a:r>
          </a:p>
          <a:p>
            <a:pPr lvl="2"/>
            <a:r>
              <a:rPr lang="en-US" sz="2200" dirty="0">
                <a:latin typeface="Palatino Linotype" pitchFamily="18" charset="0"/>
                <a:ea typeface="Cambria Math" pitchFamily="18" charset="0"/>
                <a:cs typeface="Times New Roman" pitchFamily="18" charset="0"/>
              </a:rPr>
              <a:t>Temperature (above or below zero, but zero is rather artificial)</a:t>
            </a:r>
          </a:p>
          <a:p>
            <a:pPr lvl="2"/>
            <a:r>
              <a:rPr lang="en-US" sz="2200" dirty="0">
                <a:latin typeface="Palatino Linotype" pitchFamily="18" charset="0"/>
                <a:ea typeface="Cambria Math" pitchFamily="18" charset="0"/>
                <a:cs typeface="Times New Roman" pitchFamily="18" charset="0"/>
              </a:rPr>
              <a:t>Time to get up in the morning</a:t>
            </a:r>
          </a:p>
          <a:p>
            <a:pPr lvl="2"/>
            <a:r>
              <a:rPr lang="en-US" sz="2200" dirty="0">
                <a:latin typeface="Palatino Linotype" pitchFamily="18" charset="0"/>
                <a:ea typeface="Cambria Math" pitchFamily="18" charset="0"/>
                <a:cs typeface="Times New Roman" pitchFamily="18" charset="0"/>
              </a:rPr>
              <a:t>IQ</a:t>
            </a:r>
          </a:p>
          <a:p>
            <a:pPr lvl="1"/>
            <a:r>
              <a:rPr lang="en-US" dirty="0">
                <a:latin typeface="Palatino Linotype" pitchFamily="18" charset="0"/>
                <a:ea typeface="Cambria Math" pitchFamily="18" charset="0"/>
                <a:cs typeface="Times New Roman" pitchFamily="18" charset="0"/>
              </a:rPr>
              <a:t>No true absolute zero point</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Measurement</a:t>
            </a:r>
          </a:p>
        </p:txBody>
      </p:sp>
      <p:pic>
        <p:nvPicPr>
          <p:cNvPr id="7" name="Picture 6" descr="Screen Shot 2018-01-25 at 10.00.4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371600"/>
            <a:ext cx="8013700" cy="4902200"/>
          </a:xfrm>
          <a:prstGeom prst="rect">
            <a:avLst/>
          </a:prstGeom>
        </p:spPr>
      </p:pic>
    </p:spTree>
    <p:extLst>
      <p:ext uri="{BB962C8B-B14F-4D97-AF65-F5344CB8AC3E}">
        <p14:creationId xmlns:p14="http://schemas.microsoft.com/office/powerpoint/2010/main" val="1689515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Measurement</a:t>
            </a:r>
          </a:p>
        </p:txBody>
      </p:sp>
      <p:sp>
        <p:nvSpPr>
          <p:cNvPr id="3" name="Content Placeholder 2"/>
          <p:cNvSpPr>
            <a:spLocks noGrp="1"/>
          </p:cNvSpPr>
          <p:nvPr>
            <p:ph idx="1"/>
          </p:nvPr>
        </p:nvSpPr>
        <p:spPr/>
        <p:txBody>
          <a:bodyPr/>
          <a:lstStyle/>
          <a:p>
            <a:r>
              <a:rPr lang="en-US" dirty="0"/>
              <a:t>Interval</a:t>
            </a:r>
            <a:r>
              <a:rPr lang="zh-CN" altLang="en-US" dirty="0"/>
              <a:t> </a:t>
            </a:r>
            <a:r>
              <a:rPr lang="en-US" altLang="zh-CN" dirty="0"/>
              <a:t>Scale:</a:t>
            </a:r>
          </a:p>
          <a:p>
            <a:pPr lvl="1"/>
            <a:r>
              <a:rPr lang="en-US" dirty="0"/>
              <a:t>Example: Melissa has an SAT score of 1205, while Kevin has an SAT score of 1090. Melissa scored 115 points more than Kevin.</a:t>
            </a:r>
          </a:p>
        </p:txBody>
      </p:sp>
      <p:sp>
        <p:nvSpPr>
          <p:cNvPr id="4" name="Rounded Rectangle 3"/>
          <p:cNvSpPr/>
          <p:nvPr/>
        </p:nvSpPr>
        <p:spPr>
          <a:xfrm>
            <a:off x="1219200" y="3657600"/>
            <a:ext cx="6629400" cy="2362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You can’t score ZERO on the SATs.</a:t>
            </a:r>
            <a:r>
              <a:rPr lang="zh-CN" altLang="en-US" dirty="0"/>
              <a:t> </a:t>
            </a:r>
            <a:r>
              <a:rPr lang="en-US" dirty="0"/>
              <a:t>If you sign your name, you get 200 points per section.</a:t>
            </a:r>
            <a:r>
              <a:rPr lang="zh-CN" altLang="en-US" dirty="0"/>
              <a:t> </a:t>
            </a:r>
            <a:r>
              <a:rPr lang="en-US" dirty="0"/>
              <a:t>Therefore, zero is arbitrary.</a:t>
            </a:r>
          </a:p>
        </p:txBody>
      </p:sp>
    </p:spTree>
    <p:extLst>
      <p:ext uri="{BB962C8B-B14F-4D97-AF65-F5344CB8AC3E}">
        <p14:creationId xmlns:p14="http://schemas.microsoft.com/office/powerpoint/2010/main" val="1783766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Measurement</a:t>
            </a:r>
          </a:p>
        </p:txBody>
      </p:sp>
      <p:sp>
        <p:nvSpPr>
          <p:cNvPr id="3" name="Content Placeholder 2"/>
          <p:cNvSpPr>
            <a:spLocks noGrp="1"/>
          </p:cNvSpPr>
          <p:nvPr>
            <p:ph idx="1"/>
          </p:nvPr>
        </p:nvSpPr>
        <p:spPr/>
        <p:txBody>
          <a:bodyPr/>
          <a:lstStyle/>
          <a:p>
            <a:r>
              <a:rPr lang="en-US" dirty="0"/>
              <a:t>Interval</a:t>
            </a:r>
            <a:r>
              <a:rPr lang="zh-CN" altLang="en-US" dirty="0"/>
              <a:t> </a:t>
            </a:r>
            <a:r>
              <a:rPr lang="en-US" altLang="zh-CN" dirty="0"/>
              <a:t>Scale:</a:t>
            </a:r>
          </a:p>
          <a:p>
            <a:pPr lvl="1"/>
            <a:r>
              <a:rPr lang="en-US" dirty="0"/>
              <a:t>Many of our standardized tests in psychology use interval scales. An IQ (Intelligence Quotient) score from a standardized test of intelligences is a good example of an interval scale score.</a:t>
            </a:r>
          </a:p>
        </p:txBody>
      </p:sp>
    </p:spTree>
    <p:extLst>
      <p:ext uri="{BB962C8B-B14F-4D97-AF65-F5344CB8AC3E}">
        <p14:creationId xmlns:p14="http://schemas.microsoft.com/office/powerpoint/2010/main" val="1741366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Measurement</a:t>
            </a:r>
          </a:p>
        </p:txBody>
      </p:sp>
      <p:sp>
        <p:nvSpPr>
          <p:cNvPr id="3" name="Content Placeholder 2"/>
          <p:cNvSpPr>
            <a:spLocks noGrp="1"/>
          </p:cNvSpPr>
          <p:nvPr>
            <p:ph idx="1"/>
          </p:nvPr>
        </p:nvSpPr>
        <p:spPr>
          <a:xfrm>
            <a:off x="457200" y="1371600"/>
            <a:ext cx="8229600" cy="4525963"/>
          </a:xfrm>
        </p:spPr>
        <p:txBody>
          <a:bodyPr/>
          <a:lstStyle/>
          <a:p>
            <a:r>
              <a:rPr lang="en-US" dirty="0"/>
              <a:t>Interval</a:t>
            </a:r>
            <a:r>
              <a:rPr lang="zh-CN" altLang="en-US" dirty="0"/>
              <a:t> </a:t>
            </a:r>
            <a:r>
              <a:rPr lang="en-US" altLang="zh-CN" dirty="0"/>
              <a:t>Scale:</a:t>
            </a:r>
          </a:p>
          <a:p>
            <a:pPr lvl="1"/>
            <a:r>
              <a:rPr lang="en-US" dirty="0"/>
              <a:t>An IQ (Intelligence Quotient) score from a standardized test of intelligences is a good example of an interval scale score.</a:t>
            </a:r>
          </a:p>
        </p:txBody>
      </p:sp>
      <p:pic>
        <p:nvPicPr>
          <p:cNvPr id="4" name="Picture 3" descr="Screen Shot 2018-01-25 at 10.03.0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276600"/>
            <a:ext cx="4375138" cy="3428999"/>
          </a:xfrm>
          <a:prstGeom prst="rect">
            <a:avLst/>
          </a:prstGeom>
        </p:spPr>
      </p:pic>
    </p:spTree>
    <p:extLst>
      <p:ext uri="{BB962C8B-B14F-4D97-AF65-F5344CB8AC3E}">
        <p14:creationId xmlns:p14="http://schemas.microsoft.com/office/powerpoint/2010/main" val="1529974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Scales (Levels) of Measurement</a:t>
            </a:r>
            <a:endParaRPr lang="en-US" dirty="0"/>
          </a:p>
        </p:txBody>
      </p:sp>
      <p:sp>
        <p:nvSpPr>
          <p:cNvPr id="3" name="Content Placeholder 2"/>
          <p:cNvSpPr>
            <a:spLocks noGrp="1"/>
          </p:cNvSpPr>
          <p:nvPr>
            <p:ph idx="1"/>
          </p:nvPr>
        </p:nvSpPr>
        <p:spPr/>
        <p:txBody>
          <a:bodyPr/>
          <a:lstStyle/>
          <a:p>
            <a:r>
              <a:rPr lang="en-US" dirty="0">
                <a:latin typeface="Palatino Linotype" pitchFamily="18" charset="0"/>
                <a:ea typeface="Cambria Math" pitchFamily="18" charset="0"/>
                <a:cs typeface="Times New Roman" pitchFamily="18" charset="0"/>
              </a:rPr>
              <a:t>Ratio</a:t>
            </a:r>
          </a:p>
          <a:p>
            <a:pPr lvl="1"/>
            <a:r>
              <a:rPr lang="en-US" dirty="0">
                <a:latin typeface="Palatino Linotype" pitchFamily="18" charset="0"/>
                <a:ea typeface="Cambria Math" pitchFamily="18" charset="0"/>
                <a:cs typeface="Times New Roman" pitchFamily="18" charset="0"/>
              </a:rPr>
              <a:t>Continuous – </a:t>
            </a:r>
            <a:r>
              <a:rPr lang="en-US" i="1" dirty="0">
                <a:latin typeface="Palatino Linotype" pitchFamily="18" charset="0"/>
                <a:ea typeface="Cambria Math" pitchFamily="18" charset="0"/>
                <a:cs typeface="Times New Roman" pitchFamily="18" charset="0"/>
              </a:rPr>
              <a:t>Properties of an interval scale plus</a:t>
            </a:r>
          </a:p>
          <a:p>
            <a:pPr lvl="1"/>
            <a:r>
              <a:rPr lang="en-US" dirty="0">
                <a:latin typeface="Palatino Linotype" pitchFamily="18" charset="0"/>
                <a:ea typeface="Cambria Math" pitchFamily="18" charset="0"/>
                <a:cs typeface="Times New Roman" pitchFamily="18" charset="0"/>
              </a:rPr>
              <a:t>Can compare ratios of scores at any location</a:t>
            </a:r>
          </a:p>
          <a:p>
            <a:pPr lvl="1"/>
            <a:r>
              <a:rPr lang="en-US" dirty="0">
                <a:latin typeface="Palatino Linotype" pitchFamily="18" charset="0"/>
                <a:ea typeface="Cambria Math" pitchFamily="18" charset="0"/>
                <a:cs typeface="Times New Roman" pitchFamily="18" charset="0"/>
              </a:rPr>
              <a:t>Has a legitimate zero point</a:t>
            </a:r>
          </a:p>
          <a:p>
            <a:pPr lvl="2"/>
            <a:r>
              <a:rPr lang="en-US" dirty="0">
                <a:latin typeface="Palatino Linotype" pitchFamily="18" charset="0"/>
                <a:ea typeface="Cambria Math" pitchFamily="18" charset="0"/>
                <a:cs typeface="Times New Roman" pitchFamily="18" charset="0"/>
              </a:rPr>
              <a:t>Examples: weight, height(zero is the beginning point  of the ruler, yardstick, or tape measure), days absent </a:t>
            </a:r>
            <a:r>
              <a:rPr lang="en-US">
                <a:latin typeface="Palatino Linotype" pitchFamily="18" charset="0"/>
                <a:ea typeface="Cambria Math" pitchFamily="18" charset="0"/>
                <a:cs typeface="Times New Roman" pitchFamily="18" charset="0"/>
              </a:rPr>
              <a:t>from work</a:t>
            </a:r>
            <a:endParaRPr lang="en-US" dirty="0">
              <a:latin typeface="Palatino Linotype" pitchFamily="18" charset="0"/>
              <a:ea typeface="Cambria Math"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DF25E0C8-8CAD-4BA8-80F3-7765EFC7DE86}" type="slidenum">
              <a:rPr lang="en-US" smtClean="0"/>
              <a:pPr/>
              <a:t>38</a:t>
            </a:fld>
            <a:endParaRPr lang="en-US"/>
          </a:p>
        </p:txBody>
      </p:sp>
    </p:spTree>
    <p:extLst>
      <p:ext uri="{BB962C8B-B14F-4D97-AF65-F5344CB8AC3E}">
        <p14:creationId xmlns:p14="http://schemas.microsoft.com/office/powerpoint/2010/main" val="2264746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C291-1D6D-084F-B061-AF9C0C916894}"/>
              </a:ext>
            </a:extLst>
          </p:cNvPr>
          <p:cNvSpPr>
            <a:spLocks noGrp="1"/>
          </p:cNvSpPr>
          <p:nvPr>
            <p:ph type="title"/>
          </p:nvPr>
        </p:nvSpPr>
        <p:spPr/>
        <p:txBody>
          <a:bodyPr/>
          <a:lstStyle/>
          <a:p>
            <a:r>
              <a:rPr lang="en-US" dirty="0"/>
              <a:t>Level of Measurement</a:t>
            </a:r>
          </a:p>
        </p:txBody>
      </p:sp>
      <p:pic>
        <p:nvPicPr>
          <p:cNvPr id="5" name="Picture 4">
            <a:extLst>
              <a:ext uri="{FF2B5EF4-FFF2-40B4-BE49-F238E27FC236}">
                <a16:creationId xmlns:a16="http://schemas.microsoft.com/office/drawing/2014/main" id="{ECC89766-5FA8-0247-8501-E00CB2EEA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18" y="1524000"/>
            <a:ext cx="8651563" cy="4648200"/>
          </a:xfrm>
          <a:prstGeom prst="rect">
            <a:avLst/>
          </a:prstGeom>
        </p:spPr>
      </p:pic>
    </p:spTree>
    <p:extLst>
      <p:ext uri="{BB962C8B-B14F-4D97-AF65-F5344CB8AC3E}">
        <p14:creationId xmlns:p14="http://schemas.microsoft.com/office/powerpoint/2010/main" val="332161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WAYS TO EARN POINTS IN THIS COURSE </a:t>
            </a:r>
            <a:endParaRPr lang="en-US" dirty="0"/>
          </a:p>
        </p:txBody>
      </p:sp>
      <p:sp>
        <p:nvSpPr>
          <p:cNvPr id="3" name="Subtitle 2"/>
          <p:cNvSpPr>
            <a:spLocks noGrp="1"/>
          </p:cNvSpPr>
          <p:nvPr>
            <p:ph idx="1"/>
          </p:nvPr>
        </p:nvSpPr>
        <p:spPr>
          <a:xfrm>
            <a:off x="457200" y="1600200"/>
            <a:ext cx="8229600" cy="4724400"/>
          </a:xfrm>
        </p:spPr>
        <p:txBody>
          <a:bodyPr>
            <a:normAutofit/>
          </a:bodyPr>
          <a:lstStyle/>
          <a:p>
            <a:pPr marL="0" indent="0">
              <a:buNone/>
            </a:pPr>
            <a:r>
              <a:rPr lang="en-US" b="1" dirty="0"/>
              <a:t>The total score for this course is 750, which is composed of:</a:t>
            </a:r>
            <a:endParaRPr lang="en-US" dirty="0"/>
          </a:p>
          <a:p>
            <a:pPr lvl="0"/>
            <a:r>
              <a:rPr lang="en-US" dirty="0"/>
              <a:t>Exams: 550</a:t>
            </a:r>
          </a:p>
          <a:p>
            <a:pPr lvl="0"/>
            <a:r>
              <a:rPr lang="en-US" dirty="0"/>
              <a:t>Lab points: 50</a:t>
            </a:r>
          </a:p>
          <a:p>
            <a:pPr lvl="0"/>
            <a:r>
              <a:rPr lang="en-US" dirty="0"/>
              <a:t>In-class activities: 30</a:t>
            </a:r>
          </a:p>
          <a:p>
            <a:pPr lvl="0"/>
            <a:r>
              <a:rPr lang="en-US" dirty="0"/>
              <a:t>Quizzes (and Homework): 100</a:t>
            </a:r>
          </a:p>
          <a:p>
            <a:pPr lvl="0"/>
            <a:r>
              <a:rPr lang="en-US" dirty="0"/>
              <a:t>Extra points opportunities, cheat sheet: 20 </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AFB7-4931-5C4F-85B9-8BD8C7AD87CA}"/>
              </a:ext>
            </a:extLst>
          </p:cNvPr>
          <p:cNvSpPr>
            <a:spLocks noGrp="1"/>
          </p:cNvSpPr>
          <p:nvPr>
            <p:ph type="title"/>
          </p:nvPr>
        </p:nvSpPr>
        <p:spPr/>
        <p:txBody>
          <a:bodyPr/>
          <a:lstStyle/>
          <a:p>
            <a:r>
              <a:rPr lang="en-US" dirty="0"/>
              <a:t>Summary of Knowledge</a:t>
            </a:r>
          </a:p>
        </p:txBody>
      </p:sp>
      <p:graphicFrame>
        <p:nvGraphicFramePr>
          <p:cNvPr id="4" name="Table 3">
            <a:extLst>
              <a:ext uri="{FF2B5EF4-FFF2-40B4-BE49-F238E27FC236}">
                <a16:creationId xmlns:a16="http://schemas.microsoft.com/office/drawing/2014/main" id="{4D9DE872-CE5B-8342-A8D0-AC7F9757E75E}"/>
              </a:ext>
            </a:extLst>
          </p:cNvPr>
          <p:cNvGraphicFramePr>
            <a:graphicFrameLocks noGrp="1"/>
          </p:cNvGraphicFramePr>
          <p:nvPr>
            <p:extLst/>
          </p:nvPr>
        </p:nvGraphicFramePr>
        <p:xfrm>
          <a:off x="228600" y="2125821"/>
          <a:ext cx="8763000" cy="3474720"/>
        </p:xfrm>
        <a:graphic>
          <a:graphicData uri="http://schemas.openxmlformats.org/drawingml/2006/table">
            <a:tbl>
              <a:tblPr/>
              <a:tblGrid>
                <a:gridCol w="1752600">
                  <a:extLst>
                    <a:ext uri="{9D8B030D-6E8A-4147-A177-3AD203B41FA5}">
                      <a16:colId xmlns:a16="http://schemas.microsoft.com/office/drawing/2014/main" val="2138809966"/>
                    </a:ext>
                  </a:extLst>
                </a:gridCol>
                <a:gridCol w="1752600">
                  <a:extLst>
                    <a:ext uri="{9D8B030D-6E8A-4147-A177-3AD203B41FA5}">
                      <a16:colId xmlns:a16="http://schemas.microsoft.com/office/drawing/2014/main" val="3625009282"/>
                    </a:ext>
                  </a:extLst>
                </a:gridCol>
                <a:gridCol w="1752600">
                  <a:extLst>
                    <a:ext uri="{9D8B030D-6E8A-4147-A177-3AD203B41FA5}">
                      <a16:colId xmlns:a16="http://schemas.microsoft.com/office/drawing/2014/main" val="1930387339"/>
                    </a:ext>
                  </a:extLst>
                </a:gridCol>
                <a:gridCol w="1752600">
                  <a:extLst>
                    <a:ext uri="{9D8B030D-6E8A-4147-A177-3AD203B41FA5}">
                      <a16:colId xmlns:a16="http://schemas.microsoft.com/office/drawing/2014/main" val="3209339463"/>
                    </a:ext>
                  </a:extLst>
                </a:gridCol>
                <a:gridCol w="1752600">
                  <a:extLst>
                    <a:ext uri="{9D8B030D-6E8A-4147-A177-3AD203B41FA5}">
                      <a16:colId xmlns:a16="http://schemas.microsoft.com/office/drawing/2014/main" val="2213086135"/>
                    </a:ext>
                  </a:extLst>
                </a:gridCol>
              </a:tblGrid>
              <a:tr h="0">
                <a:tc>
                  <a:txBody>
                    <a:bodyPr/>
                    <a:lstStyle/>
                    <a:p>
                      <a:pPr algn="ctr"/>
                      <a:r>
                        <a:rPr lang="en-US" dirty="0">
                          <a:effectLst/>
                        </a:rPr>
                        <a:t>Incremental</a:t>
                      </a:r>
                    </a:p>
                    <a:p>
                      <a:pPr algn="ctr"/>
                      <a:r>
                        <a:rPr lang="en-US" dirty="0">
                          <a:effectLst/>
                        </a:rPr>
                        <a:t>Progress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Measure Property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Mathematical</a:t>
                      </a:r>
                    </a:p>
                    <a:p>
                      <a:pPr algn="ctr"/>
                      <a:r>
                        <a:rPr lang="en-US" dirty="0">
                          <a:effectLst/>
                        </a:rPr>
                        <a:t>Operators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Advanced</a:t>
                      </a:r>
                    </a:p>
                    <a:p>
                      <a:pPr algn="ctr"/>
                      <a:r>
                        <a:rPr lang="en-US" dirty="0">
                          <a:effectLst/>
                        </a:rPr>
                        <a:t>Operations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dirty="0">
                          <a:effectLst/>
                        </a:rPr>
                        <a:t>Central</a:t>
                      </a:r>
                    </a:p>
                    <a:p>
                      <a:pPr algn="ctr"/>
                      <a:r>
                        <a:rPr lang="en-US" dirty="0">
                          <a:effectLst/>
                        </a:rPr>
                        <a:t>Tendency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494116103"/>
                  </a:ext>
                </a:extLst>
              </a:tr>
              <a:tr h="0">
                <a:tc>
                  <a:txBody>
                    <a:bodyPr/>
                    <a:lstStyle/>
                    <a:p>
                      <a:r>
                        <a:rPr lang="en-US">
                          <a:effectLst/>
                        </a:rPr>
                        <a:t>Nominal</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Classification, Membership</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Grouping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Mode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96739208"/>
                  </a:ext>
                </a:extLst>
              </a:tr>
              <a:tr h="0">
                <a:tc>
                  <a:txBody>
                    <a:bodyPr/>
                    <a:lstStyle/>
                    <a:p>
                      <a:r>
                        <a:rPr lang="en-US">
                          <a:effectLst/>
                        </a:rPr>
                        <a:t>Ordinal</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Comparison, Level</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&gt;, &lt;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Sorting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Median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13593515"/>
                  </a:ext>
                </a:extLst>
              </a:tr>
              <a:tr h="0">
                <a:tc>
                  <a:txBody>
                    <a:bodyPr/>
                    <a:lstStyle/>
                    <a:p>
                      <a:r>
                        <a:rPr lang="en-US">
                          <a:effectLst/>
                        </a:rPr>
                        <a:t>Interval</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Difference, Affinity</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Yardstick</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Mean,Deviation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34572793"/>
                  </a:ext>
                </a:extLst>
              </a:tr>
              <a:tr h="0">
                <a:tc>
                  <a:txBody>
                    <a:bodyPr/>
                    <a:lstStyle/>
                    <a:p>
                      <a:r>
                        <a:rPr lang="en-US">
                          <a:effectLst/>
                        </a:rPr>
                        <a:t>Ratio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Magnitude, Amount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Ratio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Geometric Mean,Coeff. of Variation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5685584"/>
                  </a:ext>
                </a:extLst>
              </a:tr>
            </a:tbl>
          </a:graphicData>
        </a:graphic>
      </p:graphicFrame>
      <p:sp>
        <p:nvSpPr>
          <p:cNvPr id="5" name="Rectangle 2">
            <a:extLst>
              <a:ext uri="{FF2B5EF4-FFF2-40B4-BE49-F238E27FC236}">
                <a16:creationId xmlns:a16="http://schemas.microsoft.com/office/drawing/2014/main" id="{7FE5322D-DC14-DA4C-8E76-F726177CEBBE}"/>
              </a:ext>
            </a:extLst>
          </p:cNvPr>
          <p:cNvSpPr>
            <a:spLocks noChangeArrowheads="1"/>
          </p:cNvSpPr>
          <p:nvPr/>
        </p:nvSpPr>
        <p:spPr bwMode="auto">
          <a:xfrm>
            <a:off x="457200" y="2053227"/>
            <a:ext cx="65" cy="6020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115B77C-A84D-C44D-BE7D-91573F247ADA}"/>
              </a:ext>
            </a:extLst>
          </p:cNvPr>
          <p:cNvSpPr txBox="1"/>
          <p:nvPr/>
        </p:nvSpPr>
        <p:spPr>
          <a:xfrm>
            <a:off x="609600" y="5943600"/>
            <a:ext cx="8382000" cy="646331"/>
          </a:xfrm>
          <a:prstGeom prst="rect">
            <a:avLst/>
          </a:prstGeom>
          <a:noFill/>
        </p:spPr>
        <p:txBody>
          <a:bodyPr wrap="square" rtlCol="0">
            <a:spAutoFit/>
          </a:bodyPr>
          <a:lstStyle/>
          <a:p>
            <a:r>
              <a:rPr lang="en-US" dirty="0"/>
              <a:t>Source: https://</a:t>
            </a:r>
            <a:r>
              <a:rPr lang="en-US" dirty="0" err="1"/>
              <a:t>en.wikipedia.org</a:t>
            </a:r>
            <a:r>
              <a:rPr lang="en-US" dirty="0"/>
              <a:t>/wiki/</a:t>
            </a:r>
            <a:r>
              <a:rPr lang="en-US" dirty="0" err="1"/>
              <a:t>Level_of_measurement</a:t>
            </a:r>
            <a:endParaRPr lang="en-US" dirty="0"/>
          </a:p>
          <a:p>
            <a:endParaRPr lang="en-US" dirty="0"/>
          </a:p>
        </p:txBody>
      </p:sp>
      <p:sp>
        <p:nvSpPr>
          <p:cNvPr id="7" name="TextBox 6">
            <a:extLst>
              <a:ext uri="{FF2B5EF4-FFF2-40B4-BE49-F238E27FC236}">
                <a16:creationId xmlns:a16="http://schemas.microsoft.com/office/drawing/2014/main" id="{42662E6C-BF82-4A45-B047-DE0A8335A90C}"/>
              </a:ext>
            </a:extLst>
          </p:cNvPr>
          <p:cNvSpPr txBox="1"/>
          <p:nvPr/>
        </p:nvSpPr>
        <p:spPr>
          <a:xfrm>
            <a:off x="228600" y="1295400"/>
            <a:ext cx="5181600" cy="707886"/>
          </a:xfrm>
          <a:prstGeom prst="rect">
            <a:avLst/>
          </a:prstGeom>
          <a:noFill/>
        </p:spPr>
        <p:txBody>
          <a:bodyPr wrap="square" rtlCol="0">
            <a:spAutoFit/>
          </a:bodyPr>
          <a:lstStyle/>
          <a:p>
            <a:r>
              <a:rPr lang="en-US" sz="4000" b="1" dirty="0"/>
              <a:t>Level of measurement</a:t>
            </a:r>
          </a:p>
        </p:txBody>
      </p:sp>
    </p:spTree>
    <p:extLst>
      <p:ext uri="{BB962C8B-B14F-4D97-AF65-F5344CB8AC3E}">
        <p14:creationId xmlns:p14="http://schemas.microsoft.com/office/powerpoint/2010/main" val="37909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090CFA-32EC-8C46-B2C4-F206F379D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2003286"/>
            <a:ext cx="8258746" cy="4397514"/>
          </a:xfrm>
          <a:prstGeom prst="rect">
            <a:avLst/>
          </a:prstGeom>
        </p:spPr>
      </p:pic>
      <p:sp>
        <p:nvSpPr>
          <p:cNvPr id="8" name="Title 1">
            <a:extLst>
              <a:ext uri="{FF2B5EF4-FFF2-40B4-BE49-F238E27FC236}">
                <a16:creationId xmlns:a16="http://schemas.microsoft.com/office/drawing/2014/main" id="{5450EDB0-A943-994F-B91C-DE78772B53DD}"/>
              </a:ext>
            </a:extLst>
          </p:cNvPr>
          <p:cNvSpPr>
            <a:spLocks noGrp="1"/>
          </p:cNvSpPr>
          <p:nvPr>
            <p:ph type="title"/>
          </p:nvPr>
        </p:nvSpPr>
        <p:spPr>
          <a:xfrm>
            <a:off x="457200" y="274638"/>
            <a:ext cx="8229600" cy="1143000"/>
          </a:xfrm>
        </p:spPr>
        <p:txBody>
          <a:bodyPr/>
          <a:lstStyle/>
          <a:p>
            <a:r>
              <a:rPr lang="en-US" dirty="0"/>
              <a:t>Summary of Knowledge</a:t>
            </a:r>
          </a:p>
        </p:txBody>
      </p:sp>
      <p:sp>
        <p:nvSpPr>
          <p:cNvPr id="9" name="TextBox 8">
            <a:extLst>
              <a:ext uri="{FF2B5EF4-FFF2-40B4-BE49-F238E27FC236}">
                <a16:creationId xmlns:a16="http://schemas.microsoft.com/office/drawing/2014/main" id="{4223E6F6-9A1B-0848-96E2-7F409BB4A322}"/>
              </a:ext>
            </a:extLst>
          </p:cNvPr>
          <p:cNvSpPr txBox="1"/>
          <p:nvPr/>
        </p:nvSpPr>
        <p:spPr>
          <a:xfrm>
            <a:off x="228600" y="1295400"/>
            <a:ext cx="5181600" cy="707886"/>
          </a:xfrm>
          <a:prstGeom prst="rect">
            <a:avLst/>
          </a:prstGeom>
          <a:noFill/>
        </p:spPr>
        <p:txBody>
          <a:bodyPr wrap="square" rtlCol="0">
            <a:spAutoFit/>
          </a:bodyPr>
          <a:lstStyle/>
          <a:p>
            <a:r>
              <a:rPr lang="en-US" sz="4000" b="1" dirty="0"/>
              <a:t>Level of measurement</a:t>
            </a:r>
          </a:p>
        </p:txBody>
      </p:sp>
    </p:spTree>
    <p:extLst>
      <p:ext uri="{BB962C8B-B14F-4D97-AF65-F5344CB8AC3E}">
        <p14:creationId xmlns:p14="http://schemas.microsoft.com/office/powerpoint/2010/main" val="4051268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Summation notation </a:t>
            </a:r>
          </a:p>
        </p:txBody>
      </p:sp>
      <p:sp>
        <p:nvSpPr>
          <p:cNvPr id="3" name="Content Placeholder 2"/>
          <p:cNvSpPr>
            <a:spLocks noGrp="1"/>
          </p:cNvSpPr>
          <p:nvPr>
            <p:ph idx="1"/>
          </p:nvPr>
        </p:nvSpPr>
        <p:spPr/>
        <p:txBody>
          <a:bodyPr>
            <a:normAutofit fontScale="85000" lnSpcReduction="20000"/>
          </a:bodyPr>
          <a:lstStyle/>
          <a:p>
            <a:r>
              <a:rPr lang="en-US" altLang="zh-Hans" dirty="0">
                <a:latin typeface="Palatino Linotype" pitchFamily="18" charset="0"/>
              </a:rPr>
              <a:t>Population</a:t>
            </a:r>
          </a:p>
          <a:p>
            <a:r>
              <a:rPr lang="en-US" altLang="zh-Hans" dirty="0">
                <a:latin typeface="Palatino Linotype" pitchFamily="18" charset="0"/>
              </a:rPr>
              <a:t>Sample</a:t>
            </a:r>
          </a:p>
          <a:p>
            <a:r>
              <a:rPr lang="en-US" altLang="zh-Hans" dirty="0">
                <a:latin typeface="Palatino Linotype" pitchFamily="18" charset="0"/>
              </a:rPr>
              <a:t>Variable</a:t>
            </a:r>
          </a:p>
          <a:p>
            <a:pPr lvl="1"/>
            <a:r>
              <a:rPr lang="en-US" altLang="zh-Hans" dirty="0">
                <a:latin typeface="Palatino Linotype" pitchFamily="18" charset="0"/>
              </a:rPr>
              <a:t>Independent</a:t>
            </a:r>
            <a:r>
              <a:rPr lang="zh-Hans" altLang="en-US" dirty="0">
                <a:latin typeface="Palatino Linotype" pitchFamily="18" charset="0"/>
              </a:rPr>
              <a:t> </a:t>
            </a:r>
            <a:r>
              <a:rPr lang="en-US" altLang="zh-Hans" dirty="0">
                <a:latin typeface="Palatino Linotype" pitchFamily="18" charset="0"/>
              </a:rPr>
              <a:t>variable</a:t>
            </a:r>
          </a:p>
          <a:p>
            <a:pPr lvl="1"/>
            <a:r>
              <a:rPr lang="en-US" altLang="zh-Hans" dirty="0">
                <a:latin typeface="Palatino Linotype" pitchFamily="18" charset="0"/>
              </a:rPr>
              <a:t>Dependent</a:t>
            </a:r>
            <a:r>
              <a:rPr lang="zh-Hans" altLang="en-US" dirty="0">
                <a:latin typeface="Palatino Linotype" pitchFamily="18" charset="0"/>
              </a:rPr>
              <a:t> </a:t>
            </a:r>
            <a:r>
              <a:rPr lang="en-US" altLang="zh-Hans" dirty="0">
                <a:latin typeface="Palatino Linotype" pitchFamily="18" charset="0"/>
              </a:rPr>
              <a:t>variable</a:t>
            </a:r>
          </a:p>
          <a:p>
            <a:r>
              <a:rPr lang="en-US" altLang="zh-Hans" dirty="0">
                <a:latin typeface="Palatino Linotype" pitchFamily="18" charset="0"/>
              </a:rPr>
              <a:t>Data</a:t>
            </a:r>
          </a:p>
          <a:p>
            <a:pPr lvl="1"/>
            <a:r>
              <a:rPr lang="en-US" altLang="zh-Hans" dirty="0">
                <a:latin typeface="Palatino Linotype" pitchFamily="18" charset="0"/>
              </a:rPr>
              <a:t>Nominal</a:t>
            </a:r>
          </a:p>
          <a:p>
            <a:pPr lvl="1"/>
            <a:r>
              <a:rPr lang="en-US" altLang="zh-Hans" dirty="0">
                <a:latin typeface="Palatino Linotype" pitchFamily="18" charset="0"/>
              </a:rPr>
              <a:t>Ordinal</a:t>
            </a:r>
          </a:p>
          <a:p>
            <a:pPr lvl="1"/>
            <a:r>
              <a:rPr lang="en-US" altLang="zh-Hans" dirty="0">
                <a:latin typeface="Palatino Linotype" pitchFamily="18" charset="0"/>
              </a:rPr>
              <a:t>Interval</a:t>
            </a:r>
          </a:p>
          <a:p>
            <a:pPr lvl="1"/>
            <a:r>
              <a:rPr lang="en-US" altLang="zh-Hans" dirty="0">
                <a:latin typeface="Palatino Linotype" pitchFamily="18" charset="0"/>
              </a:rPr>
              <a:t>Ratio</a:t>
            </a:r>
          </a:p>
          <a:p>
            <a:r>
              <a:rPr lang="en-US" dirty="0">
                <a:latin typeface="Palatino Linotype" pitchFamily="18" charset="0"/>
              </a:rPr>
              <a:t>Descriptive vs. Inferential</a:t>
            </a:r>
            <a:r>
              <a:rPr lang="zh-Hans" altLang="en-US" dirty="0">
                <a:latin typeface="Palatino Linotype" pitchFamily="18" charset="0"/>
              </a:rPr>
              <a:t> </a:t>
            </a:r>
            <a:r>
              <a:rPr lang="en-US" altLang="zh-Hans" dirty="0">
                <a:latin typeface="Palatino Linotype" pitchFamily="18" charset="0"/>
              </a:rPr>
              <a:t>Statistics</a:t>
            </a: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42</a:t>
            </a:fld>
            <a:endParaRPr lang="en-US"/>
          </a:p>
        </p:txBody>
      </p:sp>
    </p:spTree>
    <p:extLst>
      <p:ext uri="{BB962C8B-B14F-4D97-AF65-F5344CB8AC3E}">
        <p14:creationId xmlns:p14="http://schemas.microsoft.com/office/powerpoint/2010/main" val="285185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Class Introduction</a:t>
            </a:r>
          </a:p>
        </p:txBody>
      </p:sp>
      <p:sp>
        <p:nvSpPr>
          <p:cNvPr id="3" name="Subtitle 2"/>
          <p:cNvSpPr>
            <a:spLocks noGrp="1"/>
          </p:cNvSpPr>
          <p:nvPr>
            <p:ph idx="1"/>
          </p:nvPr>
        </p:nvSpPr>
        <p:spPr>
          <a:xfrm>
            <a:off x="457200" y="1600200"/>
            <a:ext cx="8229600" cy="4724400"/>
          </a:xfrm>
        </p:spPr>
        <p:txBody>
          <a:bodyPr>
            <a:normAutofit/>
          </a:bodyPr>
          <a:lstStyle/>
          <a:p>
            <a:pPr>
              <a:buNone/>
            </a:pPr>
            <a:r>
              <a:rPr lang="en-US" b="1" u="sng" dirty="0">
                <a:solidFill>
                  <a:srgbClr val="000099"/>
                </a:solidFill>
                <a:latin typeface="Palatino Linotype" pitchFamily="18" charset="0"/>
                <a:ea typeface="Cambria Math" pitchFamily="18" charset="0"/>
              </a:rPr>
              <a:t>Policy</a:t>
            </a:r>
          </a:p>
          <a:p>
            <a:pPr lvl="0"/>
            <a:r>
              <a:rPr lang="en-US" dirty="0"/>
              <a:t>Each attendance will be given one credit. </a:t>
            </a:r>
            <a:r>
              <a:rPr lang="en-US" altLang="zh-Hans" dirty="0"/>
              <a:t>T</a:t>
            </a:r>
            <a:r>
              <a:rPr lang="en-US" dirty="0"/>
              <a:t>he faculty reserve the rights and possibility to fail a student with at least four no shows. </a:t>
            </a:r>
          </a:p>
          <a:p>
            <a:pPr lvl="0"/>
            <a:r>
              <a:rPr lang="en-US" dirty="0"/>
              <a:t>No cell phone use during lecture. </a:t>
            </a:r>
          </a:p>
          <a:p>
            <a:pPr lvl="0"/>
            <a:r>
              <a:rPr lang="en-US" dirty="0"/>
              <a:t>Students are encouraged to ask questions and answer questions.</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Class Introduction</a:t>
            </a:r>
          </a:p>
        </p:txBody>
      </p:sp>
      <p:sp>
        <p:nvSpPr>
          <p:cNvPr id="3" name="Subtitle 2"/>
          <p:cNvSpPr>
            <a:spLocks noGrp="1"/>
          </p:cNvSpPr>
          <p:nvPr>
            <p:ph idx="1"/>
          </p:nvPr>
        </p:nvSpPr>
        <p:spPr>
          <a:xfrm>
            <a:off x="457200" y="1600200"/>
            <a:ext cx="8229600" cy="4724400"/>
          </a:xfrm>
        </p:spPr>
        <p:txBody>
          <a:bodyPr>
            <a:normAutofit/>
          </a:bodyPr>
          <a:lstStyle/>
          <a:p>
            <a:pPr marL="571500" indent="-571500">
              <a:buNone/>
            </a:pPr>
            <a:r>
              <a:rPr lang="en-US" dirty="0">
                <a:latin typeface="Palatino Linotype" pitchFamily="18" charset="0"/>
                <a:ea typeface="Cambria Math" pitchFamily="18" charset="0"/>
                <a:cs typeface="Times New Roman" pitchFamily="18" charset="0"/>
              </a:rPr>
              <a:t>Lectures:</a:t>
            </a:r>
          </a:p>
          <a:p>
            <a:r>
              <a:rPr lang="en-US" dirty="0">
                <a:latin typeface="Palatino Linotype" pitchFamily="18" charset="0"/>
                <a:ea typeface="Cambria Math" pitchFamily="18" charset="0"/>
                <a:cs typeface="Times New Roman" pitchFamily="18" charset="0"/>
              </a:rPr>
              <a:t> Mixture of slides and handwriting on the blackboard</a:t>
            </a:r>
          </a:p>
          <a:p>
            <a:r>
              <a:rPr lang="en-US" dirty="0">
                <a:latin typeface="Palatino Linotype" pitchFamily="18" charset="0"/>
                <a:ea typeface="Cambria Math" pitchFamily="18" charset="0"/>
                <a:cs typeface="Times New Roman" pitchFamily="18" charset="0"/>
              </a:rPr>
              <a:t>Notations, notations, notations!!</a:t>
            </a:r>
          </a:p>
          <a:p>
            <a:pPr marL="571500" indent="-571500">
              <a:buNone/>
            </a:pPr>
            <a:r>
              <a:rPr lang="en-US" dirty="0">
                <a:latin typeface="Palatino Linotype" pitchFamily="18" charset="0"/>
                <a:ea typeface="Cambria Math" pitchFamily="18" charset="0"/>
                <a:cs typeface="Times New Roman" pitchFamily="18" charset="0"/>
              </a:rPr>
              <a:t>Lab Section:</a:t>
            </a:r>
          </a:p>
          <a:p>
            <a:pPr marL="571500" indent="-571500"/>
            <a:r>
              <a:rPr lang="en-US" dirty="0">
                <a:latin typeface="Palatino Linotype" pitchFamily="18" charset="0"/>
                <a:ea typeface="Cambria Math" pitchFamily="18" charset="0"/>
                <a:cs typeface="Times New Roman" pitchFamily="18" charset="0"/>
              </a:rPr>
              <a:t>Quizzes;</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DF25E0C8-8CAD-4BA8-80F3-7765EFC7DE86}"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t>		Chapter Outline</a:t>
            </a:r>
          </a:p>
        </p:txBody>
      </p:sp>
      <p:sp>
        <p:nvSpPr>
          <p:cNvPr id="3" name="Content Placeholder 2"/>
          <p:cNvSpPr>
            <a:spLocks noGrp="1"/>
          </p:cNvSpPr>
          <p:nvPr>
            <p:ph idx="1"/>
          </p:nvPr>
        </p:nvSpPr>
        <p:spPr>
          <a:xfrm>
            <a:off x="914400" y="1828800"/>
            <a:ext cx="7772400" cy="4302125"/>
          </a:xfrm>
        </p:spPr>
        <p:txBody>
          <a:bodyPr/>
          <a:lstStyle/>
          <a:p>
            <a:r>
              <a:rPr lang="en-US" dirty="0"/>
              <a:t>Introduction - Statistics Defined</a:t>
            </a:r>
          </a:p>
          <a:p>
            <a:r>
              <a:rPr lang="en-US" dirty="0"/>
              <a:t>Populations and Samples</a:t>
            </a:r>
          </a:p>
          <a:p>
            <a:r>
              <a:rPr lang="en-US" dirty="0"/>
              <a:t>Research Methods - Major Types</a:t>
            </a:r>
          </a:p>
          <a:p>
            <a:r>
              <a:rPr lang="en-US" dirty="0"/>
              <a:t>Scales of Measurement</a:t>
            </a:r>
          </a:p>
          <a:p>
            <a:r>
              <a:rPr lang="en-US" dirty="0"/>
              <a:t>Classification of Variables</a:t>
            </a:r>
          </a:p>
          <a:p>
            <a:r>
              <a:rPr lang="en-US" dirty="0"/>
              <a:t>SPSS Computer Software - Data Entry by Spreadsheet</a:t>
            </a:r>
          </a:p>
        </p:txBody>
      </p:sp>
      <p:sp>
        <p:nvSpPr>
          <p:cNvPr id="6" name="Slide Number Placeholder 5"/>
          <p:cNvSpPr>
            <a:spLocks noGrp="1"/>
          </p:cNvSpPr>
          <p:nvPr>
            <p:ph type="sldNum" sz="quarter" idx="12"/>
          </p:nvPr>
        </p:nvSpPr>
        <p:spPr>
          <a:xfrm>
            <a:off x="8077200" y="6356350"/>
            <a:ext cx="381000" cy="365125"/>
          </a:xfrm>
        </p:spPr>
        <p:txBody>
          <a:bodyPr/>
          <a:lstStyle/>
          <a:p>
            <a:pPr>
              <a:defRPr/>
            </a:pPr>
            <a:fld id="{AF1B324B-40EB-4A3C-B526-2CB7C030DF0D}" type="slidenum">
              <a:rPr lang="en-US" smtClean="0"/>
              <a:pPr>
                <a:defRPr/>
              </a:pPr>
              <a:t>7</a:t>
            </a:fld>
            <a:endParaRPr lang="en-US" dirty="0"/>
          </a:p>
        </p:txBody>
      </p:sp>
    </p:spTree>
    <p:extLst>
      <p:ext uri="{BB962C8B-B14F-4D97-AF65-F5344CB8AC3E}">
        <p14:creationId xmlns:p14="http://schemas.microsoft.com/office/powerpoint/2010/main" val="375684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“Why do we have to take Statistics?”</a:t>
            </a:r>
          </a:p>
        </p:txBody>
      </p:sp>
      <p:sp>
        <p:nvSpPr>
          <p:cNvPr id="3" name="Content Placeholder 2"/>
          <p:cNvSpPr>
            <a:spLocks noGrp="1"/>
          </p:cNvSpPr>
          <p:nvPr>
            <p:ph idx="1"/>
          </p:nvPr>
        </p:nvSpPr>
        <p:spPr/>
        <p:txBody>
          <a:bodyPr>
            <a:normAutofit/>
          </a:bodyPr>
          <a:lstStyle/>
          <a:p>
            <a:r>
              <a:rPr lang="en-US" dirty="0">
                <a:latin typeface="Palatino Linotype" pitchFamily="18" charset="0"/>
              </a:rPr>
              <a:t>Psychologists use </a:t>
            </a:r>
            <a:r>
              <a:rPr lang="en-US" dirty="0">
                <a:solidFill>
                  <a:srgbClr val="FF0000"/>
                </a:solidFill>
                <a:latin typeface="Palatino Linotype" pitchFamily="18" charset="0"/>
              </a:rPr>
              <a:t>Statistics</a:t>
            </a:r>
            <a:r>
              <a:rPr lang="en-US" dirty="0">
                <a:latin typeface="Palatino Linotype" pitchFamily="18" charset="0"/>
              </a:rPr>
              <a:t> to describe their observations objectively.</a:t>
            </a:r>
          </a:p>
          <a:p>
            <a:r>
              <a:rPr lang="en-US" dirty="0">
                <a:latin typeface="Palatino Linotype" pitchFamily="18" charset="0"/>
              </a:rPr>
              <a:t>Psychology is the science of behavior.</a:t>
            </a:r>
          </a:p>
          <a:p>
            <a:r>
              <a:rPr lang="en-US" dirty="0">
                <a:latin typeface="Palatino Linotype" pitchFamily="18" charset="0"/>
              </a:rPr>
              <a:t>Statistics is a tool used by Psychologists and it is the most important tool.</a:t>
            </a:r>
          </a:p>
          <a:p>
            <a:r>
              <a:rPr lang="en-US" dirty="0">
                <a:latin typeface="Palatino Linotype" pitchFamily="18" charset="0"/>
              </a:rPr>
              <a:t>(Research Methods =Statistics, Part II)</a:t>
            </a:r>
          </a:p>
        </p:txBody>
      </p:sp>
      <p:sp>
        <p:nvSpPr>
          <p:cNvPr id="4" name="Slide Number Placeholder 3"/>
          <p:cNvSpPr>
            <a:spLocks noGrp="1"/>
          </p:cNvSpPr>
          <p:nvPr>
            <p:ph type="sldNum" sz="quarter" idx="12"/>
          </p:nvPr>
        </p:nvSpPr>
        <p:spPr/>
        <p:txBody>
          <a:bodyPr/>
          <a:lstStyle/>
          <a:p>
            <a:fld id="{DF25E0C8-8CAD-4BA8-80F3-7765EFC7DE86}" type="slidenum">
              <a:rPr lang="en-US" smtClean="0"/>
              <a:pPr/>
              <a:t>8</a:t>
            </a:fld>
            <a:endParaRPr lang="en-US"/>
          </a:p>
        </p:txBody>
      </p:sp>
    </p:spTree>
    <p:extLst>
      <p:ext uri="{BB962C8B-B14F-4D97-AF65-F5344CB8AC3E}">
        <p14:creationId xmlns:p14="http://schemas.microsoft.com/office/powerpoint/2010/main" val="75507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endParaRPr lang="en-US">
              <a:latin typeface="Palatino Linotype" pitchFamily="18" charset="0"/>
            </a:endParaRPr>
          </a:p>
        </p:txBody>
      </p:sp>
      <p:sp>
        <p:nvSpPr>
          <p:cNvPr id="1027" name="Rectangle 3"/>
          <p:cNvSpPr>
            <a:spLocks noGrp="1" noChangeArrowheads="1"/>
          </p:cNvSpPr>
          <p:nvPr>
            <p:ph type="body" idx="1"/>
          </p:nvPr>
        </p:nvSpPr>
        <p:spPr/>
        <p:txBody>
          <a:bodyPr/>
          <a:lstStyle/>
          <a:p>
            <a:pPr eaLnBrk="1" hangingPunct="1"/>
            <a:r>
              <a:rPr lang="en-US" dirty="0">
                <a:latin typeface="Palatino Linotype" pitchFamily="18" charset="0"/>
              </a:rPr>
              <a:t>Definition of Statistics…</a:t>
            </a:r>
          </a:p>
          <a:p>
            <a:pPr eaLnBrk="1" hangingPunct="1"/>
            <a:endParaRPr lang="en-US" dirty="0">
              <a:latin typeface="Palatino Linotype" pitchFamily="18" charset="0"/>
            </a:endParaRPr>
          </a:p>
        </p:txBody>
      </p:sp>
      <p:sp>
        <p:nvSpPr>
          <p:cNvPr id="1029" name="Rectangle 5"/>
          <p:cNvSpPr>
            <a:spLocks noChangeArrowheads="1"/>
          </p:cNvSpPr>
          <p:nvPr/>
        </p:nvSpPr>
        <p:spPr bwMode="auto">
          <a:xfrm>
            <a:off x="1371600" y="2743200"/>
            <a:ext cx="6096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Palatino Linotype" pitchFamily="18" charset="0"/>
                <a:ea typeface="ＭＳ Ｐゴシック" charset="0"/>
              </a:rPr>
              <a:t>C</a:t>
            </a:r>
          </a:p>
        </p:txBody>
      </p:sp>
      <p:sp>
        <p:nvSpPr>
          <p:cNvPr id="1030" name="Rectangle 6"/>
          <p:cNvSpPr>
            <a:spLocks noChangeArrowheads="1"/>
          </p:cNvSpPr>
          <p:nvPr/>
        </p:nvSpPr>
        <p:spPr bwMode="auto">
          <a:xfrm>
            <a:off x="1981200" y="2743200"/>
            <a:ext cx="25146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latin typeface="Palatino Linotype" pitchFamily="18" charset="0"/>
              </a:rPr>
              <a:t>Collecting …</a:t>
            </a:r>
          </a:p>
        </p:txBody>
      </p:sp>
      <p:sp>
        <p:nvSpPr>
          <p:cNvPr id="1031" name="Rectangle 7"/>
          <p:cNvSpPr>
            <a:spLocks noChangeArrowheads="1"/>
          </p:cNvSpPr>
          <p:nvPr/>
        </p:nvSpPr>
        <p:spPr bwMode="auto">
          <a:xfrm>
            <a:off x="1371600" y="3200400"/>
            <a:ext cx="609600" cy="457200"/>
          </a:xfrm>
          <a:prstGeom prst="rect">
            <a:avLst/>
          </a:prstGeom>
          <a:solidFill>
            <a:srgbClr val="B5EDB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Palatino Linotype" pitchFamily="18" charset="0"/>
                <a:ea typeface="ＭＳ Ｐゴシック" charset="0"/>
              </a:rPr>
              <a:t>O</a:t>
            </a:r>
          </a:p>
        </p:txBody>
      </p:sp>
      <p:sp>
        <p:nvSpPr>
          <p:cNvPr id="1032" name="Rectangle 8"/>
          <p:cNvSpPr>
            <a:spLocks noChangeArrowheads="1"/>
          </p:cNvSpPr>
          <p:nvPr/>
        </p:nvSpPr>
        <p:spPr bwMode="auto">
          <a:xfrm>
            <a:off x="1981200" y="3200400"/>
            <a:ext cx="2514600" cy="457200"/>
          </a:xfrm>
          <a:prstGeom prst="rect">
            <a:avLst/>
          </a:prstGeom>
          <a:solidFill>
            <a:srgbClr val="B5EDB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Palatino Linotype" pitchFamily="18" charset="0"/>
              </a:rPr>
              <a:t>Organizing …</a:t>
            </a:r>
          </a:p>
        </p:txBody>
      </p:sp>
      <p:sp>
        <p:nvSpPr>
          <p:cNvPr id="1033" name="Rectangle 9"/>
          <p:cNvSpPr>
            <a:spLocks noChangeArrowheads="1"/>
          </p:cNvSpPr>
          <p:nvPr/>
        </p:nvSpPr>
        <p:spPr bwMode="auto">
          <a:xfrm>
            <a:off x="1371600" y="3657600"/>
            <a:ext cx="609600" cy="457200"/>
          </a:xfrm>
          <a:prstGeom prst="rect">
            <a:avLst/>
          </a:prstGeom>
          <a:solidFill>
            <a:srgbClr val="E6E7B7"/>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Palatino Linotype" pitchFamily="18" charset="0"/>
                <a:ea typeface="ＭＳ Ｐゴシック" charset="0"/>
              </a:rPr>
              <a:t>D</a:t>
            </a:r>
          </a:p>
        </p:txBody>
      </p:sp>
      <p:sp>
        <p:nvSpPr>
          <p:cNvPr id="1034" name="Rectangle 10"/>
          <p:cNvSpPr>
            <a:spLocks noChangeArrowheads="1"/>
          </p:cNvSpPr>
          <p:nvPr/>
        </p:nvSpPr>
        <p:spPr bwMode="auto">
          <a:xfrm>
            <a:off x="1981200" y="3657600"/>
            <a:ext cx="2514600" cy="457200"/>
          </a:xfrm>
          <a:prstGeom prst="rect">
            <a:avLst/>
          </a:prstGeom>
          <a:solidFill>
            <a:srgbClr val="E6E7B7"/>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Palatino Linotype" pitchFamily="18" charset="0"/>
              </a:rPr>
              <a:t>Displaying …</a:t>
            </a:r>
          </a:p>
        </p:txBody>
      </p:sp>
      <p:sp>
        <p:nvSpPr>
          <p:cNvPr id="1035" name="Rectangle 11"/>
          <p:cNvSpPr>
            <a:spLocks noChangeArrowheads="1"/>
          </p:cNvSpPr>
          <p:nvPr/>
        </p:nvSpPr>
        <p:spPr bwMode="auto">
          <a:xfrm>
            <a:off x="1371600" y="4114800"/>
            <a:ext cx="609600" cy="457200"/>
          </a:xfrm>
          <a:prstGeom prst="rect">
            <a:avLst/>
          </a:prstGeom>
          <a:solidFill>
            <a:srgbClr val="EDB1E7"/>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Palatino Linotype" pitchFamily="18" charset="0"/>
                <a:ea typeface="ＭＳ Ｐゴシック" charset="0"/>
              </a:rPr>
              <a:t>I</a:t>
            </a:r>
          </a:p>
        </p:txBody>
      </p:sp>
      <p:sp>
        <p:nvSpPr>
          <p:cNvPr id="1036" name="Rectangle 12"/>
          <p:cNvSpPr>
            <a:spLocks noChangeArrowheads="1"/>
          </p:cNvSpPr>
          <p:nvPr/>
        </p:nvSpPr>
        <p:spPr bwMode="auto">
          <a:xfrm>
            <a:off x="1981200" y="4114800"/>
            <a:ext cx="2514600" cy="457200"/>
          </a:xfrm>
          <a:prstGeom prst="rect">
            <a:avLst/>
          </a:prstGeom>
          <a:solidFill>
            <a:srgbClr val="EDB1E7"/>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Palatino Linotype" pitchFamily="18" charset="0"/>
              </a:rPr>
              <a:t>Interpreting …</a:t>
            </a:r>
          </a:p>
        </p:txBody>
      </p:sp>
      <p:sp>
        <p:nvSpPr>
          <p:cNvPr id="1037" name="Rectangle 13"/>
          <p:cNvSpPr>
            <a:spLocks noChangeArrowheads="1"/>
          </p:cNvSpPr>
          <p:nvPr/>
        </p:nvSpPr>
        <p:spPr bwMode="auto">
          <a:xfrm>
            <a:off x="1371600" y="4572000"/>
            <a:ext cx="609600" cy="457200"/>
          </a:xfrm>
          <a:prstGeom prst="rect">
            <a:avLst/>
          </a:prstGeom>
          <a:solidFill>
            <a:srgbClr val="FF6B6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Palatino Linotype" pitchFamily="18" charset="0"/>
                <a:ea typeface="ＭＳ Ｐゴシック" charset="0"/>
              </a:rPr>
              <a:t>A</a:t>
            </a:r>
          </a:p>
        </p:txBody>
      </p:sp>
      <p:sp>
        <p:nvSpPr>
          <p:cNvPr id="1038" name="Rectangle 14"/>
          <p:cNvSpPr>
            <a:spLocks noChangeArrowheads="1"/>
          </p:cNvSpPr>
          <p:nvPr/>
        </p:nvSpPr>
        <p:spPr bwMode="auto">
          <a:xfrm>
            <a:off x="1981200" y="4572000"/>
            <a:ext cx="2514600" cy="457200"/>
          </a:xfrm>
          <a:prstGeom prst="rect">
            <a:avLst/>
          </a:prstGeom>
          <a:solidFill>
            <a:srgbClr val="FF6B6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Palatino Linotype" pitchFamily="18" charset="0"/>
              </a:rPr>
              <a:t>Analyzing …</a:t>
            </a:r>
          </a:p>
        </p:txBody>
      </p:sp>
      <p:sp>
        <p:nvSpPr>
          <p:cNvPr id="1039" name="Rectangle 15"/>
          <p:cNvSpPr>
            <a:spLocks noChangeArrowheads="1"/>
          </p:cNvSpPr>
          <p:nvPr/>
        </p:nvSpPr>
        <p:spPr bwMode="auto">
          <a:xfrm>
            <a:off x="5486400" y="2819400"/>
            <a:ext cx="1981200" cy="2209800"/>
          </a:xfrm>
          <a:prstGeom prst="rect">
            <a:avLst/>
          </a:prstGeom>
          <a:solidFill>
            <a:srgbClr val="AFB7E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3600" b="1">
                <a:latin typeface="Palatino Linotype" pitchFamily="18" charset="0"/>
                <a:ea typeface="ＭＳ Ｐゴシック" charset="0"/>
              </a:rPr>
              <a:t>Data</a:t>
            </a:r>
          </a:p>
        </p:txBody>
      </p:sp>
      <p:sp>
        <p:nvSpPr>
          <p:cNvPr id="2" name="Slide Number Placeholder 1"/>
          <p:cNvSpPr>
            <a:spLocks noGrp="1"/>
          </p:cNvSpPr>
          <p:nvPr>
            <p:ph type="sldNum" sz="quarter" idx="12"/>
          </p:nvPr>
        </p:nvSpPr>
        <p:spPr/>
        <p:txBody>
          <a:bodyPr/>
          <a:lstStyle/>
          <a:p>
            <a:fld id="{DF25E0C8-8CAD-4BA8-80F3-7765EFC7DE86}" type="slidenum">
              <a:rPr lang="en-US" smtClean="0"/>
              <a:pPr/>
              <a:t>9</a:t>
            </a:fld>
            <a:endParaRPr lang="en-US"/>
          </a:p>
        </p:txBody>
      </p:sp>
    </p:spTree>
    <p:extLst>
      <p:ext uri="{BB962C8B-B14F-4D97-AF65-F5344CB8AC3E}">
        <p14:creationId xmlns:p14="http://schemas.microsoft.com/office/powerpoint/2010/main" val="1786313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animBg="1" autoUpdateAnimBg="0"/>
      <p:bldP spid="1032" grpId="0" animBg="1" autoUpdateAnimBg="0"/>
      <p:bldP spid="1034" grpId="0" animBg="1" autoUpdateAnimBg="0"/>
      <p:bldP spid="1036" grpId="0" animBg="1" autoUpdateAnimBg="0"/>
      <p:bldP spid="1038" grpId="0" animBg="1" autoUpdateAnimBg="0"/>
      <p:bldP spid="1039"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2876</TotalTime>
  <Words>2127</Words>
  <Application>Microsoft Macintosh PowerPoint</Application>
  <PresentationFormat>On-screen Show (4:3)</PresentationFormat>
  <Paragraphs>360</Paragraphs>
  <Slides>42</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MS Mincho</vt:lpstr>
      <vt:lpstr>ＭＳ Ｐゴシック</vt:lpstr>
      <vt:lpstr>宋体</vt:lpstr>
      <vt:lpstr>Arial</vt:lpstr>
      <vt:lpstr>Calibri</vt:lpstr>
      <vt:lpstr>Cambria Math</vt:lpstr>
      <vt:lpstr>Courier New</vt:lpstr>
      <vt:lpstr>Garamond</vt:lpstr>
      <vt:lpstr>Palatino Linotype</vt:lpstr>
      <vt:lpstr>Times</vt:lpstr>
      <vt:lpstr>Times New Roman</vt:lpstr>
      <vt:lpstr>Wingdings</vt:lpstr>
      <vt:lpstr>Office Theme</vt:lpstr>
      <vt:lpstr>PSY 301 Psychological Statistics </vt:lpstr>
      <vt:lpstr>PowerPoint Presentation</vt:lpstr>
      <vt:lpstr>Useful resources</vt:lpstr>
      <vt:lpstr>WAYS TO EARN POINTS IN THIS COURSE </vt:lpstr>
      <vt:lpstr>Class Introduction</vt:lpstr>
      <vt:lpstr>Class Introduction</vt:lpstr>
      <vt:lpstr>  Chapter Outline</vt:lpstr>
      <vt:lpstr>“Why do we have to take Statistics?”</vt:lpstr>
      <vt:lpstr>PowerPoint Presentation</vt:lpstr>
      <vt:lpstr>   Introduction to Statistics</vt:lpstr>
      <vt:lpstr>  Application to Research</vt:lpstr>
      <vt:lpstr>What is Data?</vt:lpstr>
      <vt:lpstr>A motivating example</vt:lpstr>
      <vt:lpstr>PowerPoint Presentation</vt:lpstr>
      <vt:lpstr>Two branches of statistics</vt:lpstr>
      <vt:lpstr>Two branches of statistics</vt:lpstr>
      <vt:lpstr>The keys to doing well in this course</vt:lpstr>
      <vt:lpstr>Lecture 1 “The What and How of Statistics”</vt:lpstr>
      <vt:lpstr>Concepts</vt:lpstr>
      <vt:lpstr>Concepts</vt:lpstr>
      <vt:lpstr>Concepts</vt:lpstr>
      <vt:lpstr>  Research Methods</vt:lpstr>
      <vt:lpstr>  Research Methods</vt:lpstr>
      <vt:lpstr>  Research Methods</vt:lpstr>
      <vt:lpstr>  Research Methods</vt:lpstr>
      <vt:lpstr>Summary</vt:lpstr>
      <vt:lpstr>Summary</vt:lpstr>
      <vt:lpstr>  Research Methods</vt:lpstr>
      <vt:lpstr>  Research Methods</vt:lpstr>
      <vt:lpstr>Scales (Levels) of Measurement</vt:lpstr>
      <vt:lpstr>Scales (Levels) of Measurement</vt:lpstr>
      <vt:lpstr>Scales (Levels) of Measurement</vt:lpstr>
      <vt:lpstr>Scales (Levels) of Measurement</vt:lpstr>
      <vt:lpstr>Level of Measurement</vt:lpstr>
      <vt:lpstr>Level of Measurement</vt:lpstr>
      <vt:lpstr>Level of Measurement</vt:lpstr>
      <vt:lpstr>Level of Measurement</vt:lpstr>
      <vt:lpstr>Scales (Levels) of Measurement</vt:lpstr>
      <vt:lpstr>Level of Measurement</vt:lpstr>
      <vt:lpstr>Summary of Knowledge</vt:lpstr>
      <vt:lpstr>Summary of Knowledge</vt:lpstr>
      <vt:lpstr>Summation notation </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 8814</dc:title>
  <dc:creator>GuyerR</dc:creator>
  <cp:lastModifiedBy>He Jibo</cp:lastModifiedBy>
  <cp:revision>328</cp:revision>
  <cp:lastPrinted>2013-01-22T02:55:42Z</cp:lastPrinted>
  <dcterms:created xsi:type="dcterms:W3CDTF">2009-09-02T18:46:52Z</dcterms:created>
  <dcterms:modified xsi:type="dcterms:W3CDTF">2018-01-25T19:29:19Z</dcterms:modified>
</cp:coreProperties>
</file>