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80" r:id="rId3"/>
    <p:sldId id="287" r:id="rId4"/>
    <p:sldId id="301" r:id="rId5"/>
    <p:sldId id="296" r:id="rId6"/>
    <p:sldId id="304" r:id="rId7"/>
    <p:sldId id="297" r:id="rId8"/>
    <p:sldId id="305" r:id="rId9"/>
    <p:sldId id="28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309" r:id="rId19"/>
    <p:sldId id="266" r:id="rId20"/>
    <p:sldId id="267" r:id="rId21"/>
    <p:sldId id="268" r:id="rId22"/>
    <p:sldId id="269" r:id="rId23"/>
    <p:sldId id="270" r:id="rId24"/>
    <p:sldId id="271" r:id="rId25"/>
    <p:sldId id="275" r:id="rId26"/>
    <p:sldId id="276" r:id="rId27"/>
    <p:sldId id="277" r:id="rId28"/>
    <p:sldId id="278" r:id="rId29"/>
    <p:sldId id="279" r:id="rId30"/>
    <p:sldId id="281" r:id="rId31"/>
    <p:sldId id="282" r:id="rId32"/>
    <p:sldId id="299" r:id="rId33"/>
    <p:sldId id="300" r:id="rId34"/>
    <p:sldId id="310" r:id="rId35"/>
    <p:sldId id="311" r:id="rId36"/>
    <p:sldId id="307" r:id="rId37"/>
    <p:sldId id="302" r:id="rId38"/>
    <p:sldId id="303" r:id="rId39"/>
    <p:sldId id="306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054"/>
  </p:normalViewPr>
  <p:slideViewPr>
    <p:cSldViewPr>
      <p:cViewPr varScale="1">
        <p:scale>
          <a:sx n="100" d="100"/>
          <a:sy n="100" d="100"/>
        </p:scale>
        <p:origin x="19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DF1E36-6499-4468-9302-4FECDA9716B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1D05621-80DE-4A18-9E71-27940AB2B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FC3CF8-5323-4694-99AB-5994E52A3FF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D7E8EA2-DBBE-4FAE-BE62-C13A9D3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8EA2-DBBE-4FAE-BE62-C13A9D37EC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0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8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8EA2-DBBE-4FAE-BE62-C13A9D37E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we have from this pie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Skewed</a:t>
            </a:r>
            <a:r>
              <a:rPr lang="en-US" baseline="0" dirty="0"/>
              <a:t> distribution, the position of mean, median, and mode?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8EA2-DBBE-4FAE-BE62-C13A9D37EC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www.mymarketresearchmethods.com</a:t>
            </a:r>
            <a:r>
              <a:rPr lang="en-US" dirty="0"/>
              <a:t>/types-of-data-nominal-ordinal-interval-ratio/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8EA2-DBBE-4FAE-BE62-C13A9D37EC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000" b="1" dirty="0">
                <a:solidFill>
                  <a:srgbClr val="000099"/>
                </a:solidFill>
                <a:latin typeface="Garamond" pitchFamily="18" charset="0"/>
              </a:rPr>
            </a:br>
            <a:r>
              <a:rPr lang="en-US" altLang="zh-CN" b="1" dirty="0">
                <a:solidFill>
                  <a:srgbClr val="000099"/>
                </a:solidFill>
                <a:latin typeface="Garamond" pitchFamily="18" charset="0"/>
              </a:rPr>
              <a:t>Lecture 2:  Describing Your Data</a:t>
            </a:r>
            <a:br>
              <a:rPr lang="en-US" altLang="zh-CN" dirty="0">
                <a:solidFill>
                  <a:srgbClr val="215968"/>
                </a:solidFill>
                <a:latin typeface="Book Antiqua" pitchFamily="18" charset="0"/>
              </a:rPr>
            </a:br>
            <a:endParaRPr lang="en-US" altLang="zh-CN" b="1" dirty="0">
              <a:solidFill>
                <a:srgbClr val="000099"/>
              </a:solidFill>
              <a:latin typeface="Garamond" pitchFamily="18" charset="0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676400"/>
          </a:xfrm>
        </p:spPr>
        <p:txBody>
          <a:bodyPr/>
          <a:lstStyle/>
          <a:p>
            <a:r>
              <a:rPr lang="en-US" altLang="zh-CHS" sz="22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2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2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sz="22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2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sz="22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2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2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sz="22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1700" dirty="0">
              <a:solidFill>
                <a:srgbClr val="898989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Organizing Data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pitchFamily="18" charset="0"/>
              </a:rPr>
              <a:t>Frequency Table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30 students</a:t>
            </a:r>
          </a:p>
          <a:p>
            <a:pPr eaLnBrk="1" hangingPunct="1"/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420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37798"/>
              </p:ext>
            </p:extLst>
          </p:nvPr>
        </p:nvGraphicFramePr>
        <p:xfrm>
          <a:off x="1524000" y="3048000"/>
          <a:ext cx="4114800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Worksheet" r:id="rId3" imgW="2463800" imgH="1663700" progId="Excel.Sheet.8">
                  <p:embed/>
                </p:oleObj>
              </mc:Choice>
              <mc:Fallback>
                <p:oleObj name="Worksheet" r:id="rId3" imgW="2463800" imgH="166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4114800" cy="277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30110"/>
              </p:ext>
            </p:extLst>
          </p:nvPr>
        </p:nvGraphicFramePr>
        <p:xfrm>
          <a:off x="7486650" y="1127125"/>
          <a:ext cx="490538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Worksheet" r:id="rId5" imgW="495300" imgH="4838700" progId="Excel.Sheet.8">
                  <p:embed/>
                </p:oleObj>
              </mc:Choice>
              <mc:Fallback>
                <p:oleObj name="Worksheet" r:id="rId5" imgW="495300" imgH="4838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1127125"/>
                        <a:ext cx="490538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4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Histogram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08050" y="6145213"/>
            <a:ext cx="603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Palatino Linotype" pitchFamily="18" charset="0"/>
                <a:ea typeface="ＭＳ Ｐゴシック" charset="0"/>
              </a:rPr>
              <a:t>Note: Use Histogram to note patterns in data. (Skew, etc.)</a:t>
            </a:r>
          </a:p>
        </p:txBody>
      </p:sp>
      <p:graphicFrame>
        <p:nvGraphicFramePr>
          <p:cNvPr id="9219" name="Object 7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054245998"/>
              </p:ext>
            </p:extLst>
          </p:nvPr>
        </p:nvGraphicFramePr>
        <p:xfrm>
          <a:off x="1143000" y="1752600"/>
          <a:ext cx="66309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Worksheet" r:id="rId4" imgW="5003800" imgH="3416300" progId="Excel.Sheet.8">
                  <p:embed/>
                </p:oleObj>
              </mc:Choice>
              <mc:Fallback>
                <p:oleObj name="Worksheet" r:id="rId4" imgW="5003800" imgH="3416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6630988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327666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Show </a:t>
            </a:r>
            <a:r>
              <a:rPr lang="en-US" b="1" dirty="0">
                <a:latin typeface="Palatino Linotype" pitchFamily="18" charset="0"/>
              </a:rPr>
              <a:t>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154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Histogram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How to draw histogram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Divide the data into intervals of equal size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Compute the grouped frequencies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Number of scores that fall within an interval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Drawing the Histogram</a:t>
            </a: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Frequencies are plotted on the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-axis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Scores on the variable are on the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-axis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Polygon</a:t>
            </a:r>
          </a:p>
        </p:txBody>
      </p:sp>
      <p:graphicFrame>
        <p:nvGraphicFramePr>
          <p:cNvPr id="43093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14818"/>
              </p:ext>
            </p:extLst>
          </p:nvPr>
        </p:nvGraphicFramePr>
        <p:xfrm>
          <a:off x="304800" y="1905000"/>
          <a:ext cx="3886200" cy="3993384"/>
        </p:xfrm>
        <a:graphic>
          <a:graphicData uri="http://schemas.openxmlformats.org/drawingml/2006/table">
            <a:tbl>
              <a:tblPr/>
              <a:tblGrid>
                <a:gridCol w="142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Time Awake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Number of Students (Frequency)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Relative Frequency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6:30-7:00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0.0333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7:00-7:30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0.0333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7:30-8:00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8:00-8:30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0.0667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8:30-9:00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9:00-9:30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0.1667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9:30-10:00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0.2333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10:00-10:30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10:30-11:00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Total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3094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535499"/>
              </p:ext>
            </p:extLst>
          </p:nvPr>
        </p:nvGraphicFramePr>
        <p:xfrm>
          <a:off x="4165600" y="2057400"/>
          <a:ext cx="49784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Worksheet" r:id="rId3" imgW="4978400" imgH="3416300" progId="Excel.Sheet.8">
                  <p:embed/>
                </p:oleObj>
              </mc:Choice>
              <mc:Fallback>
                <p:oleObj name="Worksheet" r:id="rId3" imgW="4978400" imgH="3416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2057400"/>
                        <a:ext cx="497840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6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Pie Chart (for categorical data)</a:t>
            </a:r>
            <a:endParaRPr lang="en-US" dirty="0">
              <a:solidFill>
                <a:srgbClr val="000099"/>
              </a:solidFill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371600"/>
            <a:ext cx="5746750" cy="511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23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Bar Graph (for categorical data)</a:t>
            </a:r>
            <a:endParaRPr lang="en-US" dirty="0">
              <a:solidFill>
                <a:srgbClr val="000099"/>
              </a:solidFill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295400"/>
            <a:ext cx="6781800" cy="5424488"/>
          </a:xfrm>
          <a:noFill/>
        </p:spPr>
      </p:pic>
    </p:spTree>
    <p:extLst>
      <p:ext uri="{BB962C8B-B14F-4D97-AF65-F5344CB8AC3E}">
        <p14:creationId xmlns:p14="http://schemas.microsoft.com/office/powerpoint/2010/main" val="289302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Descriptive Statistics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Central Tendency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Mode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Median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Spread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Range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Deviations from the mean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deviation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Variability/Standard deviation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0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pitchFamily="18" charset="0"/>
              </a:rPr>
              <a:t>Most frequent observation in your data</a:t>
            </a:r>
          </a:p>
          <a:p>
            <a:pPr eaLnBrk="1" hangingPunct="1"/>
            <a:r>
              <a:rPr lang="en-US" dirty="0">
                <a:latin typeface="Palatino Linotype" pitchFamily="18" charset="0"/>
              </a:rPr>
              <a:t>There can be several distinct modes</a:t>
            </a:r>
          </a:p>
          <a:p>
            <a:pPr eaLnBrk="1" hangingPunct="1"/>
            <a:r>
              <a:rPr lang="ja-JP" altLang="en-US" dirty="0">
                <a:latin typeface="Palatino Linotype" pitchFamily="18" charset="0"/>
              </a:rPr>
              <a:t>“</a:t>
            </a:r>
            <a:r>
              <a:rPr lang="en-US" altLang="ja-JP" dirty="0">
                <a:latin typeface="Palatino Linotype" pitchFamily="18" charset="0"/>
              </a:rPr>
              <a:t>Best guess</a:t>
            </a:r>
            <a:r>
              <a:rPr lang="ja-JP" altLang="en-US" dirty="0">
                <a:latin typeface="Palatino Linotype" pitchFamily="18" charset="0"/>
              </a:rPr>
              <a:t>”</a:t>
            </a:r>
            <a:r>
              <a:rPr lang="en-US" altLang="ja-JP" dirty="0">
                <a:latin typeface="Palatino Linotype" pitchFamily="18" charset="0"/>
              </a:rPr>
              <a:t> in single shot guessing game</a:t>
            </a:r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57126"/>
              </p:ext>
            </p:extLst>
          </p:nvPr>
        </p:nvGraphicFramePr>
        <p:xfrm>
          <a:off x="381000" y="2057400"/>
          <a:ext cx="84582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Chart" r:id="rId3" imgW="6096090" imgH="4067280" progId="MSGraph.Chart.8">
                  <p:embed followColorScheme="full"/>
                </p:oleObj>
              </mc:Choice>
              <mc:Fallback>
                <p:oleObj name="Chart" r:id="rId3" imgW="6096090" imgH="40672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4582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4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OleChart spid="174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18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AD910-7185-AB4B-BC87-78FC4DC5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799"/>
            <a:ext cx="5791200" cy="51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0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Mode (example data)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57400" y="1828800"/>
          <a:ext cx="9572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Worksheet" r:id="rId3" imgW="1054100" imgH="4953000" progId="Excel.Sheet.8">
                  <p:embed/>
                </p:oleObj>
              </mc:Choice>
              <mc:Fallback>
                <p:oleObj name="Worksheet" r:id="rId3" imgW="1054100" imgH="4953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95726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105400" y="3048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ea typeface="ＭＳ Ｐゴシック" charset="0"/>
              </a:rPr>
              <a:t>Mode?</a:t>
            </a:r>
          </a:p>
        </p:txBody>
      </p:sp>
      <p:sp>
        <p:nvSpPr>
          <p:cNvPr id="18438" name="AutoShape 6"/>
          <p:cNvSpPr>
            <a:spLocks/>
          </p:cNvSpPr>
          <p:nvPr/>
        </p:nvSpPr>
        <p:spPr bwMode="auto">
          <a:xfrm>
            <a:off x="3124200" y="426720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505200" y="43434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ＭＳ Ｐゴシック" charset="0"/>
              </a:rPr>
              <a:t>9:30</a:t>
            </a:r>
          </a:p>
        </p:txBody>
      </p:sp>
    </p:spTree>
    <p:extLst>
      <p:ext uri="{BB962C8B-B14F-4D97-AF65-F5344CB8AC3E}">
        <p14:creationId xmlns:p14="http://schemas.microsoft.com/office/powerpoint/2010/main" val="137365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from the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Variable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Discrete vs. Continuous</a:t>
            </a:r>
          </a:p>
          <a:p>
            <a:pPr lvl="1"/>
            <a:r>
              <a:rPr lang="en-US" dirty="0">
                <a:latin typeface="Palatino Linotype" pitchFamily="18" charset="0"/>
              </a:rPr>
              <a:t>Independent vs. dependent</a:t>
            </a:r>
          </a:p>
          <a:p>
            <a:r>
              <a:rPr lang="en-US" dirty="0">
                <a:latin typeface="Palatino Linotype" pitchFamily="18" charset="0"/>
              </a:rPr>
              <a:t>Data</a:t>
            </a:r>
          </a:p>
          <a:p>
            <a:r>
              <a:rPr lang="en-US" dirty="0">
                <a:latin typeface="Palatino Linotype" pitchFamily="18" charset="0"/>
              </a:rPr>
              <a:t>Population vs. Sample</a:t>
            </a:r>
          </a:p>
          <a:p>
            <a:r>
              <a:rPr lang="en-US" dirty="0">
                <a:latin typeface="Palatino Linotype" pitchFamily="18" charset="0"/>
              </a:rPr>
              <a:t>Descriptive vs. Inferential statistics</a:t>
            </a:r>
          </a:p>
          <a:p>
            <a:r>
              <a:rPr lang="en-US" dirty="0">
                <a:latin typeface="Palatino Linotype" pitchFamily="18" charset="0"/>
              </a:rPr>
              <a:t>Level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315267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Median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Palatino Linotype" pitchFamily="18" charset="0"/>
              </a:rPr>
              <a:t>Definition: Any value M for which at least 50% of all observations are at or above M and at least 50% are at or below M.</a:t>
            </a:r>
          </a:p>
          <a:p>
            <a:pPr eaLnBrk="1" hangingPunct="1">
              <a:defRPr/>
            </a:pPr>
            <a:r>
              <a:rPr lang="en-US" dirty="0">
                <a:latin typeface="Palatino Linotype" pitchFamily="18" charset="0"/>
              </a:rPr>
              <a:t>Resistant measure of central tendency (not heavily influenced by extreme values)</a:t>
            </a:r>
          </a:p>
        </p:txBody>
      </p:sp>
    </p:spTree>
    <p:extLst>
      <p:ext uri="{BB962C8B-B14F-4D97-AF65-F5344CB8AC3E}">
        <p14:creationId xmlns:p14="http://schemas.microsoft.com/office/powerpoint/2010/main" val="22217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Calculating the Median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 u="sng" dirty="0">
                <a:latin typeface="Palatino Linotype" pitchFamily="18" charset="0"/>
              </a:rPr>
              <a:t>Order all observations from smallest to largest.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 dirty="0">
                <a:latin typeface="Palatino Linotype" pitchFamily="18" charset="0"/>
              </a:rPr>
              <a:t>If the number of observations is odd, it is the </a:t>
            </a:r>
            <a:r>
              <a:rPr lang="ja-JP" altLang="en-US" sz="2800" dirty="0">
                <a:latin typeface="Palatino Linotype" pitchFamily="18" charset="0"/>
              </a:rPr>
              <a:t>“</a:t>
            </a:r>
            <a:r>
              <a:rPr lang="en-US" altLang="ja-JP" sz="2800" dirty="0">
                <a:latin typeface="Palatino Linotype" pitchFamily="18" charset="0"/>
              </a:rPr>
              <a:t>middle</a:t>
            </a:r>
            <a:r>
              <a:rPr lang="ja-JP" altLang="en-US" sz="2800" dirty="0">
                <a:latin typeface="Palatino Linotype" pitchFamily="18" charset="0"/>
              </a:rPr>
              <a:t>”</a:t>
            </a:r>
            <a:r>
              <a:rPr lang="en-US" altLang="ja-JP" sz="2800" dirty="0">
                <a:latin typeface="Palatino Linotype" pitchFamily="18" charset="0"/>
              </a:rPr>
              <a:t> object, namely the [(n+1)/2]</a:t>
            </a:r>
            <a:r>
              <a:rPr lang="en-US" altLang="ja-JP" sz="2800" dirty="0" err="1">
                <a:latin typeface="Palatino Linotype" pitchFamily="18" charset="0"/>
              </a:rPr>
              <a:t>th</a:t>
            </a:r>
            <a:r>
              <a:rPr lang="en-US" altLang="ja-JP" sz="2800" dirty="0">
                <a:latin typeface="Palatino Linotype" pitchFamily="18" charset="0"/>
              </a:rPr>
              <a:t> observation.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 dirty="0">
                <a:latin typeface="Palatino Linotype" pitchFamily="18" charset="0"/>
              </a:rPr>
              <a:t>	</a:t>
            </a:r>
            <a:r>
              <a:rPr lang="en-US" sz="2800" dirty="0">
                <a:solidFill>
                  <a:srgbClr val="3333CC"/>
                </a:solidFill>
                <a:latin typeface="Palatino Linotype" pitchFamily="18" charset="0"/>
              </a:rPr>
              <a:t>For n = 61, it is the 31</a:t>
            </a:r>
            <a:r>
              <a:rPr lang="en-US" sz="2800" baseline="30000" dirty="0">
                <a:solidFill>
                  <a:srgbClr val="3333CC"/>
                </a:solidFill>
                <a:latin typeface="Palatino Linotype" pitchFamily="18" charset="0"/>
              </a:rPr>
              <a:t>st</a:t>
            </a:r>
            <a:endParaRPr lang="en-US" sz="2800" dirty="0">
              <a:solidFill>
                <a:srgbClr val="3333CC"/>
              </a:solidFill>
              <a:latin typeface="Palatino Linotype" pitchFamily="18" charset="0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 dirty="0">
                <a:latin typeface="Palatino Linotype" pitchFamily="18" charset="0"/>
              </a:rPr>
              <a:t>If the number of observations is even then, to get a unique value, take the average of the (n/2)</a:t>
            </a:r>
            <a:r>
              <a:rPr lang="en-US" sz="2800" dirty="0" err="1">
                <a:latin typeface="Palatino Linotype" pitchFamily="18" charset="0"/>
              </a:rPr>
              <a:t>th</a:t>
            </a:r>
            <a:r>
              <a:rPr lang="en-US" sz="2800" dirty="0">
                <a:latin typeface="Palatino Linotype" pitchFamily="18" charset="0"/>
              </a:rPr>
              <a:t> and the (n/2 +1)</a:t>
            </a:r>
            <a:r>
              <a:rPr lang="en-US" sz="2800" dirty="0" err="1">
                <a:latin typeface="Palatino Linotype" pitchFamily="18" charset="0"/>
              </a:rPr>
              <a:t>th</a:t>
            </a:r>
            <a:r>
              <a:rPr lang="en-US" sz="2800" dirty="0">
                <a:latin typeface="Palatino Linotype" pitchFamily="18" charset="0"/>
              </a:rPr>
              <a:t> observation. 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>
                <a:latin typeface="Palatino Linotype" pitchFamily="18" charset="0"/>
              </a:rPr>
              <a:t>	</a:t>
            </a:r>
            <a:r>
              <a:rPr lang="en-US" sz="2800">
                <a:solidFill>
                  <a:srgbClr val="3333CC"/>
                </a:solidFill>
                <a:latin typeface="Palatino Linotype" pitchFamily="18" charset="0"/>
              </a:rPr>
              <a:t>For = 60, it is the average of the 30</a:t>
            </a:r>
            <a:r>
              <a:rPr lang="en-US" sz="2800" baseline="30000">
                <a:solidFill>
                  <a:srgbClr val="3333CC"/>
                </a:solidFill>
                <a:latin typeface="Palatino Linotype" pitchFamily="18" charset="0"/>
              </a:rPr>
              <a:t>th</a:t>
            </a:r>
            <a:r>
              <a:rPr lang="en-US" sz="2800">
                <a:solidFill>
                  <a:srgbClr val="3333CC"/>
                </a:solidFill>
                <a:latin typeface="Palatino Linotype" pitchFamily="18" charset="0"/>
              </a:rPr>
              <a:t> and the 31</a:t>
            </a:r>
            <a:r>
              <a:rPr lang="en-US" sz="2800" baseline="30000">
                <a:solidFill>
                  <a:srgbClr val="3333CC"/>
                </a:solidFill>
                <a:latin typeface="Palatino Linotype" pitchFamily="18" charset="0"/>
              </a:rPr>
              <a:t>st</a:t>
            </a:r>
            <a:r>
              <a:rPr lang="en-US" sz="2800">
                <a:solidFill>
                  <a:srgbClr val="3333CC"/>
                </a:solidFill>
                <a:latin typeface="Palatino Linotype" pitchFamily="18" charset="0"/>
              </a:rPr>
              <a:t> observation.</a:t>
            </a:r>
            <a:endParaRPr lang="en-US">
              <a:solidFill>
                <a:srgbClr val="3333CC"/>
              </a:solidFill>
              <a:latin typeface="Palatino Linotype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4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Median (example data)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816351"/>
              </p:ext>
            </p:extLst>
          </p:nvPr>
        </p:nvGraphicFramePr>
        <p:xfrm>
          <a:off x="457200" y="1828800"/>
          <a:ext cx="9572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Worksheet" r:id="rId3" imgW="1054100" imgH="4953000" progId="Excel.Sheet.8">
                  <p:embed/>
                </p:oleObj>
              </mc:Choice>
              <mc:Fallback>
                <p:oleObj name="Worksheet" r:id="rId3" imgW="1054100" imgH="4953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95726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AutoShape 5"/>
          <p:cNvSpPr>
            <a:spLocks/>
          </p:cNvSpPr>
          <p:nvPr/>
        </p:nvSpPr>
        <p:spPr bwMode="auto">
          <a:xfrm>
            <a:off x="1524000" y="4114800"/>
            <a:ext cx="152400" cy="2209800"/>
          </a:xfrm>
          <a:prstGeom prst="rightBracket">
            <a:avLst>
              <a:gd name="adj" fmla="val 120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1524000" y="1828800"/>
            <a:ext cx="152400" cy="2209800"/>
          </a:xfrm>
          <a:prstGeom prst="rightBracket">
            <a:avLst>
              <a:gd name="adj" fmla="val 120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2133600" y="2057400"/>
            <a:ext cx="48550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Since there are an even number of data points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Take the average of the middle two values.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700963" y="2103438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7681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latin typeface="Palatino Linotype" pitchFamily="18" charset="0"/>
                  </a:rPr>
                  <a:t>Notations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Palatino Linotype" pitchFamily="18" charset="0"/>
                  </a:rPr>
                  <a:t> is the symbol for a mean of a sample (and n =  number of cases)</a:t>
                </a:r>
              </a:p>
              <a:p>
                <a:pPr lvl="1">
                  <a:defRPr/>
                </a:pPr>
                <a:r>
                  <a:rPr lang="en-US" dirty="0">
                    <a:latin typeface="Palatino Linotype" pitchFamily="18" charset="0"/>
                  </a:rPr>
                  <a:t>µ is the symbol for the mean of a population (and N = number of cases)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630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3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Calculating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74838"/>
                <a:ext cx="8229600" cy="208756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>
                    <a:latin typeface="Palatino Linotype" pitchFamily="18" charset="0"/>
                  </a:rPr>
                  <a:t>Suppose that we collect  </a:t>
                </a:r>
                <a:r>
                  <a:rPr lang="en-US" sz="2800" i="1" dirty="0">
                    <a:latin typeface="Palatino Linotype" pitchFamily="18" charset="0"/>
                  </a:rPr>
                  <a:t>n</a:t>
                </a:r>
                <a:r>
                  <a:rPr lang="en-US" sz="2800" dirty="0">
                    <a:latin typeface="Palatino Linotype" pitchFamily="18" charset="0"/>
                  </a:rPr>
                  <a:t> many observations in a sample;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Palatino Linotype" pitchFamily="18" charset="0"/>
                  </a:rPr>
                  <a:t>Let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Palatino Linotype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Palatino Linotype" pitchFamily="18" charset="0"/>
                  </a:rPr>
                  <a:t> ,…,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Palatino Linotype" pitchFamily="18" charset="0"/>
                  </a:rPr>
                  <a:t>denote the individual observations.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74838"/>
                <a:ext cx="8229600" cy="2087562"/>
              </a:xfrm>
              <a:blipFill rotWithShape="1">
                <a:blip r:embed="rId3"/>
                <a:stretch>
                  <a:fillRect l="-1259" t="-5263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93725" y="3852863"/>
            <a:ext cx="13420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>
                <a:latin typeface="Palatino Linotype" pitchFamily="18" charset="0"/>
                <a:ea typeface="ＭＳ Ｐゴシック" charset="0"/>
              </a:rPr>
              <a:t>Mean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209800" y="3810000"/>
            <a:ext cx="6172200" cy="990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Sum up all observations (say, </a:t>
            </a:r>
            <a:r>
              <a:rPr lang="en-US" sz="2400" i="1" dirty="0">
                <a:latin typeface="Palatino Linotype" pitchFamily="18" charset="0"/>
                <a:ea typeface="ＭＳ Ｐゴシック" charset="0"/>
              </a:rPr>
              <a:t>n</a:t>
            </a:r>
            <a:r>
              <a:rPr lang="en-US" sz="2400" dirty="0">
                <a:latin typeface="Palatino Linotype" pitchFamily="18" charset="0"/>
                <a:ea typeface="ＭＳ Ｐゴシック" charset="0"/>
              </a:rPr>
              <a:t> many)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	and divide the total by </a:t>
            </a:r>
            <a:r>
              <a:rPr lang="en-US" sz="2400" i="1" dirty="0">
                <a:latin typeface="Palatino Linotype" pitchFamily="18" charset="0"/>
                <a:ea typeface="ＭＳ Ｐゴシック" charset="0"/>
              </a:rPr>
              <a:t>n</a:t>
            </a:r>
            <a:r>
              <a:rPr lang="en-US" sz="2400" dirty="0">
                <a:latin typeface="Palatino Linotype" pitchFamily="18" charset="0"/>
                <a:ea typeface="ＭＳ Ｐゴシック" charset="0"/>
              </a:rPr>
              <a:t>.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16586"/>
              </p:ext>
            </p:extLst>
          </p:nvPr>
        </p:nvGraphicFramePr>
        <p:xfrm>
          <a:off x="2181225" y="5257800"/>
          <a:ext cx="6397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Equation" r:id="rId4" imgW="2806700" imgH="393700" progId="Equation.3">
                  <p:embed/>
                </p:oleObj>
              </mc:Choice>
              <mc:Fallback>
                <p:oleObj name="Equation" r:id="rId4" imgW="2806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257800"/>
                        <a:ext cx="6397625" cy="965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85800" y="5410200"/>
            <a:ext cx="1342034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>
                <a:latin typeface="Palatino Linotype" pitchFamily="18" charset="0"/>
                <a:ea typeface="ＭＳ Ｐゴシック" charset="0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8901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58" grpId="0" animBg="1" autoUpdateAnimBg="0"/>
      <p:bldP spid="2356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Properties of the “mean”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90550" y="2714625"/>
            <a:ext cx="3505200" cy="1323975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46527"/>
              </p:ext>
            </p:extLst>
          </p:nvPr>
        </p:nvGraphicFramePr>
        <p:xfrm>
          <a:off x="742950" y="2632075"/>
          <a:ext cx="31242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" name="Equation" r:id="rId3" imgW="1041400" imgH="431800" progId="Equation.3">
                  <p:embed/>
                </p:oleObj>
              </mc:Choice>
              <mc:Fallback>
                <p:oleObj name="Equation" r:id="rId3" imgW="1041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632075"/>
                        <a:ext cx="31242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11084"/>
              </p:ext>
            </p:extLst>
          </p:nvPr>
        </p:nvGraphicFramePr>
        <p:xfrm>
          <a:off x="4343400" y="2286000"/>
          <a:ext cx="4035425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" name="Chart" r:id="rId5" imgW="6096090" imgH="4067280" progId="MSGraph.Chart.8">
                  <p:embed followColorScheme="full"/>
                </p:oleObj>
              </mc:Choice>
              <mc:Fallback>
                <p:oleObj name="Chart" r:id="rId5" imgW="6096090" imgH="40672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4035425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638800" y="5715000"/>
            <a:ext cx="14702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000">
                <a:latin typeface="Palatino Linotype" pitchFamily="18" charset="0"/>
                <a:ea typeface="ＭＳ Ｐゴシック" charset="0"/>
              </a:rPr>
              <a:t>Mean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6324600" y="4953000"/>
            <a:ext cx="17463" cy="817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58750" y="1600200"/>
            <a:ext cx="5402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800">
                <a:latin typeface="Palatino Linotype" pitchFamily="18" charset="0"/>
                <a:ea typeface="ＭＳ Ｐゴシック" charset="0"/>
              </a:rPr>
              <a:t>If all data has the same value, </a:t>
            </a:r>
            <a:r>
              <a:rPr lang="en-US" sz="2800" i="1">
                <a:latin typeface="Palatino Linotype" pitchFamily="18" charset="0"/>
                <a:ea typeface="ＭＳ Ｐゴシック" charset="0"/>
              </a:rPr>
              <a:t>a, </a:t>
            </a:r>
          </a:p>
          <a:p>
            <a:pPr algn="ctr" eaLnBrk="1" hangingPunct="1">
              <a:defRPr/>
            </a:pPr>
            <a:r>
              <a:rPr lang="en-US" sz="2800">
                <a:latin typeface="Palatino Linotype" pitchFamily="18" charset="0"/>
                <a:ea typeface="ＭＳ Ｐゴシック" charset="0"/>
              </a:rPr>
              <a:t>then the mean value is also </a:t>
            </a:r>
            <a:r>
              <a:rPr lang="en-US" sz="2800" i="1">
                <a:latin typeface="Palatino Linotype" pitchFamily="18" charset="0"/>
                <a:ea typeface="ＭＳ Ｐゴシック" charset="0"/>
              </a:rPr>
              <a:t>a</a:t>
            </a:r>
            <a:r>
              <a:rPr lang="en-US" sz="2800">
                <a:latin typeface="Palatino Linotype" pitchFamily="18" charset="0"/>
                <a:ea typeface="ＭＳ Ｐゴシック" charset="0"/>
              </a:rPr>
              <a:t>.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923925" y="5184775"/>
            <a:ext cx="2200275" cy="1238111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765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322142"/>
              </p:ext>
            </p:extLst>
          </p:nvPr>
        </p:nvGraphicFramePr>
        <p:xfrm>
          <a:off x="1079166" y="5067300"/>
          <a:ext cx="18669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" name="Equation" r:id="rId7" imgW="622300" imgH="431800" progId="Equation.3">
                  <p:embed/>
                </p:oleObj>
              </mc:Choice>
              <mc:Fallback>
                <p:oleObj name="Equation" r:id="rId7" imgW="62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66" y="5067300"/>
                        <a:ext cx="18669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489075" y="4348163"/>
            <a:ext cx="1047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00">
                <a:latin typeface="Palatino Linotype" pitchFamily="18" charset="0"/>
                <a:ea typeface="ＭＳ Ｐゴシック" charset="0"/>
              </a:rPr>
              <a:t>because:</a:t>
            </a:r>
          </a:p>
        </p:txBody>
      </p:sp>
    </p:spTree>
    <p:extLst>
      <p:ext uri="{BB962C8B-B14F-4D97-AF65-F5344CB8AC3E}">
        <p14:creationId xmlns:p14="http://schemas.microsoft.com/office/powerpoint/2010/main" val="2156025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7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Multiplying all values by a constant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38200" y="4191000"/>
            <a:ext cx="3886200" cy="1676400"/>
          </a:xfrm>
          <a:prstGeom prst="rect">
            <a:avLst/>
          </a:prstGeom>
          <a:noFill/>
          <a:ln w="57150">
            <a:solidFill>
              <a:srgbClr val="33B3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782433"/>
              </p:ext>
            </p:extLst>
          </p:nvPr>
        </p:nvGraphicFramePr>
        <p:xfrm>
          <a:off x="1066800" y="4267200"/>
          <a:ext cx="3200400" cy="156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" name="Equation" r:id="rId3" imgW="1041400" imgH="431800" progId="Equation.3">
                  <p:embed/>
                </p:oleObj>
              </mc:Choice>
              <mc:Fallback>
                <p:oleObj name="Equation" r:id="rId3" imgW="1041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3200400" cy="1560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0" y="2276475"/>
          <a:ext cx="883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0" name="Equation" r:id="rId5" imgW="2654300" imgH="228600" progId="Equation.3">
                  <p:embed/>
                </p:oleObj>
              </mc:Choice>
              <mc:Fallback>
                <p:oleObj name="Equation" r:id="rId5" imgW="265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6475"/>
                        <a:ext cx="883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9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4648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If we multiply each observation</a:t>
            </a:r>
          </a:p>
          <a:p>
            <a:pPr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by 2, then we obtain a new</a:t>
            </a:r>
          </a:p>
          <a:p>
            <a:pPr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distribution with a different shape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50863" y="4930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>
              <a:latin typeface="Palatino Linotype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71475" y="5080000"/>
            <a:ext cx="32766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Palatino Linotype" pitchFamily="18" charset="0"/>
              </a:rPr>
              <a:t>A multiplying constant</a:t>
            </a:r>
          </a:p>
          <a:p>
            <a:pPr algn="ctr"/>
            <a:r>
              <a:rPr lang="en-US" sz="2400" dirty="0">
                <a:latin typeface="Palatino Linotype" pitchFamily="18" charset="0"/>
              </a:rPr>
              <a:t> affects the mean</a:t>
            </a:r>
          </a:p>
          <a:p>
            <a:pPr algn="ctr"/>
            <a:r>
              <a:rPr lang="en-US" sz="2400" dirty="0">
                <a:latin typeface="Palatino Linotype" pitchFamily="18" charset="0"/>
              </a:rPr>
              <a:t>(and the </a:t>
            </a:r>
            <a:r>
              <a:rPr lang="ja-JP" altLang="en-US" sz="2400" dirty="0">
                <a:latin typeface="Palatino Linotype" pitchFamily="18" charset="0"/>
              </a:rPr>
              <a:t>“</a:t>
            </a:r>
            <a:r>
              <a:rPr lang="en-US" altLang="ja-JP" sz="2400" dirty="0">
                <a:latin typeface="Palatino Linotype" pitchFamily="18" charset="0"/>
              </a:rPr>
              <a:t>spread</a:t>
            </a:r>
            <a:r>
              <a:rPr lang="ja-JP" altLang="en-US" sz="2400" dirty="0">
                <a:latin typeface="Palatino Linotype" pitchFamily="18" charset="0"/>
              </a:rPr>
              <a:t>”</a:t>
            </a:r>
            <a:r>
              <a:rPr lang="en-US" altLang="ja-JP" sz="2400" dirty="0">
                <a:latin typeface="Palatino Linotype" pitchFamily="18" charset="0"/>
              </a:rPr>
              <a:t>)</a:t>
            </a: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3200400"/>
            <a:ext cx="4648200" cy="1371600"/>
          </a:xfrm>
          <a:prstGeom prst="rect">
            <a:avLst/>
          </a:prstGeom>
          <a:noFill/>
          <a:ln w="57150">
            <a:solidFill>
              <a:srgbClr val="33B3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03961"/>
              </p:ext>
            </p:extLst>
          </p:nvPr>
        </p:nvGraphicFramePr>
        <p:xfrm>
          <a:off x="0" y="3200400"/>
          <a:ext cx="45116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" name="Equation" r:id="rId3" imgW="1625600" imgH="431800" progId="Equation.3">
                  <p:embed/>
                </p:oleObj>
              </mc:Choice>
              <mc:Fallback>
                <p:oleObj name="Equation" r:id="rId3" imgW="162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451167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5562600" y="2590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6553200" y="5867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graphicFrame>
        <p:nvGraphicFramePr>
          <p:cNvPr id="2" name="Object 11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2918504780"/>
              </p:ext>
            </p:extLst>
          </p:nvPr>
        </p:nvGraphicFramePr>
        <p:xfrm>
          <a:off x="4419600" y="-304800"/>
          <a:ext cx="472440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" name="Chart" r:id="rId5" imgW="6048277" imgH="4019490" progId="MSGraph.Chart.8">
                  <p:embed followColorScheme="full"/>
                </p:oleObj>
              </mc:Choice>
              <mc:Fallback>
                <p:oleObj name="Chart" r:id="rId5" imgW="6048277" imgH="40194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-304800"/>
                        <a:ext cx="4724400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770425"/>
              </p:ext>
            </p:extLst>
          </p:nvPr>
        </p:nvGraphicFramePr>
        <p:xfrm>
          <a:off x="4294188" y="3048000"/>
          <a:ext cx="48498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" name="Chart" r:id="rId7" imgW="6048277" imgH="4019490" progId="MSGraph.Chart.8">
                  <p:embed followColorScheme="full"/>
                </p:oleObj>
              </mc:Choice>
              <mc:Fallback>
                <p:oleObj name="Chart" r:id="rId7" imgW="6048277" imgH="40194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048000"/>
                        <a:ext cx="4849812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6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Adding a constant to all values</a:t>
            </a:r>
          </a:p>
        </p:txBody>
      </p:sp>
      <p:graphicFrame>
        <p:nvGraphicFramePr>
          <p:cNvPr id="30722" name="Object 7"/>
          <p:cNvGraphicFramePr>
            <a:graphicFrameLocks noChangeAspect="1"/>
          </p:cNvGraphicFramePr>
          <p:nvPr/>
        </p:nvGraphicFramePr>
        <p:xfrm>
          <a:off x="609600" y="1854200"/>
          <a:ext cx="8001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7" name="Equation" r:id="rId3" imgW="2057400" imgH="457200" progId="Equation.3">
                  <p:embed/>
                </p:oleObj>
              </mc:Choice>
              <mc:Fallback>
                <p:oleObj name="Equation" r:id="rId3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54200"/>
                        <a:ext cx="8001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838200" y="4375150"/>
          <a:ext cx="70104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" name="Equation" r:id="rId5" imgW="1651000" imgH="457200" progId="Equation.3">
                  <p:embed/>
                </p:oleObj>
              </mc:Choice>
              <mc:Fallback>
                <p:oleObj name="Equation" r:id="rId5" imgW="165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75150"/>
                        <a:ext cx="7010400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7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95344"/>
              </p:ext>
            </p:extLst>
          </p:nvPr>
        </p:nvGraphicFramePr>
        <p:xfrm>
          <a:off x="4492625" y="3048000"/>
          <a:ext cx="487680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" name="Chart" r:id="rId3" imgW="6000733" imgH="3971970" progId="MSGraph.Chart.8">
                  <p:embed followColorScheme="full"/>
                </p:oleObj>
              </mc:Choice>
              <mc:Fallback>
                <p:oleObj name="Chart" r:id="rId3" imgW="6000733" imgH="397197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3048000"/>
                        <a:ext cx="4876800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1000" y="533400"/>
            <a:ext cx="283923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If we add the constant 5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to each observation,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then we obtain a new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distribution that is shifted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to the right by 5 units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74663" y="4930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>
              <a:latin typeface="Palatino Linotype" pitchFamily="18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04800" y="5719763"/>
            <a:ext cx="3276600" cy="1138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Palatino Linotype" pitchFamily="18" charset="0"/>
              </a:rPr>
              <a:t>A shift affects the mean</a:t>
            </a:r>
          </a:p>
          <a:p>
            <a:pPr algn="ctr"/>
            <a:r>
              <a:rPr lang="en-US">
                <a:latin typeface="Palatino Linotype" pitchFamily="18" charset="0"/>
              </a:rPr>
              <a:t>(but not the </a:t>
            </a:r>
            <a:r>
              <a:rPr lang="ja-JP" altLang="en-US">
                <a:latin typeface="Palatino Linotype" pitchFamily="18" charset="0"/>
              </a:rPr>
              <a:t>“</a:t>
            </a:r>
            <a:r>
              <a:rPr lang="en-US" altLang="ja-JP">
                <a:latin typeface="Palatino Linotype" pitchFamily="18" charset="0"/>
              </a:rPr>
              <a:t>spread</a:t>
            </a:r>
            <a:r>
              <a:rPr lang="ja-JP" altLang="en-US">
                <a:latin typeface="Palatino Linotype" pitchFamily="18" charset="0"/>
              </a:rPr>
              <a:t>”</a:t>
            </a:r>
            <a:r>
              <a:rPr lang="en-US" altLang="ja-JP">
                <a:latin typeface="Palatino Linotype" pitchFamily="18" charset="0"/>
              </a:rPr>
              <a:t>)</a:t>
            </a:r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587165"/>
              </p:ext>
            </p:extLst>
          </p:nvPr>
        </p:nvGraphicFramePr>
        <p:xfrm>
          <a:off x="0" y="2895600"/>
          <a:ext cx="4554538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" name="Equation" r:id="rId5" imgW="1612900" imgH="914400" progId="Equation.3">
                  <p:embed/>
                </p:oleObj>
              </mc:Choice>
              <mc:Fallback>
                <p:oleObj name="Equation" r:id="rId5" imgW="1612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4554538" cy="265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2895600"/>
            <a:ext cx="4876800" cy="2590800"/>
          </a:xfrm>
          <a:prstGeom prst="rect">
            <a:avLst/>
          </a:prstGeom>
          <a:noFill/>
          <a:ln w="57150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5791200" y="2590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7772400" y="5867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graphicFrame>
        <p:nvGraphicFramePr>
          <p:cNvPr id="317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01132"/>
              </p:ext>
            </p:extLst>
          </p:nvPr>
        </p:nvGraphicFramePr>
        <p:xfrm>
          <a:off x="4419600" y="-381000"/>
          <a:ext cx="5230813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" name="Chart" r:id="rId7" imgW="6048277" imgH="4019490" progId="MSGraph.Chart.8">
                  <p:embed followColorScheme="full"/>
                </p:oleObj>
              </mc:Choice>
              <mc:Fallback>
                <p:oleObj name="Chart" r:id="rId7" imgW="6048277" imgH="40194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-381000"/>
                        <a:ext cx="5230813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3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03735"/>
              </p:ext>
            </p:extLst>
          </p:nvPr>
        </p:nvGraphicFramePr>
        <p:xfrm>
          <a:off x="914400" y="2362200"/>
          <a:ext cx="3810000" cy="3436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90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Data Set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Subject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X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Y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1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5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6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2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3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9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3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2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7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4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0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6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5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8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2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6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1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5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447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itchFamily="18" charset="0"/>
              </a:rPr>
              <a:t>Given this data set, compute the following quantities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31081"/>
              </p:ext>
            </p:extLst>
          </p:nvPr>
        </p:nvGraphicFramePr>
        <p:xfrm>
          <a:off x="5562600" y="1932966"/>
          <a:ext cx="1676400" cy="4806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70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70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70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270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270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382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Combining two variables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73464850"/>
              </p:ext>
            </p:extLst>
          </p:nvPr>
        </p:nvGraphicFramePr>
        <p:xfrm>
          <a:off x="381000" y="2057400"/>
          <a:ext cx="8229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5"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2296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38200" y="4191000"/>
            <a:ext cx="7620000" cy="2286000"/>
          </a:xfrm>
          <a:prstGeom prst="rect">
            <a:avLst/>
          </a:prstGeom>
          <a:noFill/>
          <a:ln w="57150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270482"/>
              </p:ext>
            </p:extLst>
          </p:nvPr>
        </p:nvGraphicFramePr>
        <p:xfrm>
          <a:off x="838200" y="4525963"/>
          <a:ext cx="74676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6" name="Equation" r:id="rId5" imgW="1955800" imgH="457200" progId="Equation.3">
                  <p:embed/>
                </p:oleObj>
              </mc:Choice>
              <mc:Fallback>
                <p:oleObj name="Equation" r:id="rId5" imgW="19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25963"/>
                        <a:ext cx="74676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6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Adding two variables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066800" y="1752600"/>
            <a:ext cx="5943600" cy="1447800"/>
          </a:xfrm>
          <a:prstGeom prst="rect">
            <a:avLst/>
          </a:prstGeom>
          <a:noFill/>
          <a:ln w="57150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2664"/>
              </p:ext>
            </p:extLst>
          </p:nvPr>
        </p:nvGraphicFramePr>
        <p:xfrm>
          <a:off x="1219200" y="1905000"/>
          <a:ext cx="52578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9" name="Equation" r:id="rId3" imgW="1955800" imgH="457200" progId="Equation.3">
                  <p:embed/>
                </p:oleObj>
              </mc:Choice>
              <mc:Fallback>
                <p:oleObj name="Equation" r:id="rId3" imgW="19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52578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27725"/>
              </p:ext>
            </p:extLst>
          </p:nvPr>
        </p:nvGraphicFramePr>
        <p:xfrm>
          <a:off x="787400" y="3429000"/>
          <a:ext cx="7442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0" name="Equation" r:id="rId5" imgW="2768600" imgH="457200" progId="Equation.3">
                  <p:embed/>
                </p:oleObj>
              </mc:Choice>
              <mc:Fallback>
                <p:oleObj name="Equation" r:id="rId5" imgW="276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429000"/>
                        <a:ext cx="7442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219200" y="5334000"/>
            <a:ext cx="701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The mean of the sum of two variables </a:t>
            </a:r>
          </a:p>
          <a:p>
            <a:pPr eaLnBrk="1" hangingPunct="1"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is the sum of their means</a:t>
            </a:r>
          </a:p>
        </p:txBody>
      </p:sp>
    </p:spTree>
    <p:extLst>
      <p:ext uri="{BB962C8B-B14F-4D97-AF65-F5344CB8AC3E}">
        <p14:creationId xmlns:p14="http://schemas.microsoft.com/office/powerpoint/2010/main" val="354147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Palatino Linotype" pitchFamily="18" charset="0"/>
              </a:rPr>
              <a:t>Extreme values strongly influence the mean!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7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A368-3C2D-7143-A566-0F0A2CEE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/>
              <a:t>Example:</a:t>
            </a:r>
            <a:r>
              <a:rPr lang="zh-CHS" altLang="en-US" dirty="0"/>
              <a:t> </a:t>
            </a:r>
            <a:r>
              <a:rPr lang="en-US" altLang="zh-CHS" dirty="0"/>
              <a:t>Median</a:t>
            </a:r>
            <a:r>
              <a:rPr lang="zh-CHS" altLang="en-US" dirty="0"/>
              <a:t> </a:t>
            </a:r>
            <a:r>
              <a:rPr lang="en-US" altLang="zh-CHS" dirty="0"/>
              <a:t>versus</a:t>
            </a:r>
            <a:r>
              <a:rPr lang="zh-CHS" altLang="en-US" dirty="0"/>
              <a:t> </a:t>
            </a:r>
            <a:r>
              <a:rPr lang="en-US" altLang="zh-CHS" dirty="0"/>
              <a:t>Mean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5361-CCC2-254D-B7C4-597CD4C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/>
              <a:t>US</a:t>
            </a:r>
            <a:r>
              <a:rPr lang="zh-CHS" altLang="en-US" dirty="0"/>
              <a:t> </a:t>
            </a:r>
            <a:r>
              <a:rPr lang="en-US" altLang="zh-CHS" dirty="0"/>
              <a:t>median</a:t>
            </a:r>
            <a:r>
              <a:rPr lang="zh-CHS" altLang="en-US" dirty="0"/>
              <a:t> </a:t>
            </a:r>
            <a:r>
              <a:rPr lang="en-US" altLang="zh-CHS" dirty="0"/>
              <a:t>and</a:t>
            </a:r>
            <a:r>
              <a:rPr lang="zh-CHS" altLang="en-US" dirty="0"/>
              <a:t> </a:t>
            </a:r>
            <a:r>
              <a:rPr lang="en-US" altLang="zh-CHS" dirty="0"/>
              <a:t>mean</a:t>
            </a:r>
            <a:r>
              <a:rPr lang="zh-CHS" altLang="en-US" dirty="0"/>
              <a:t> </a:t>
            </a:r>
            <a:r>
              <a:rPr lang="en-US" altLang="zh-CHS" dirty="0"/>
              <a:t>salary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9EF3-BB90-D443-B145-A3639288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6858000" cy="547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B6515-CFC1-6548-B056-032D97949A47}"/>
              </a:ext>
            </a:extLst>
          </p:cNvPr>
          <p:cNvSpPr txBox="1"/>
          <p:nvPr/>
        </p:nvSpPr>
        <p:spPr>
          <a:xfrm>
            <a:off x="7315200" y="1417638"/>
            <a:ext cx="137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is more influenced by outliers or extremes?</a:t>
            </a:r>
          </a:p>
        </p:txBody>
      </p:sp>
    </p:spTree>
    <p:extLst>
      <p:ext uri="{BB962C8B-B14F-4D97-AF65-F5344CB8AC3E}">
        <p14:creationId xmlns:p14="http://schemas.microsoft.com/office/powerpoint/2010/main" val="2484994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C62D-6C74-4D42-A8B7-23F95234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mode, median, 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9244B-7907-814D-863B-CFCB2D7C2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978650" cy="50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0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C62D-6C74-4D42-A8B7-23F95234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mode, median,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7D44A-E61D-3842-877D-F0658F768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861300" cy="51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1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4C89-BE1A-2342-A259-BFDE932A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38DF-FA61-C84E-83C1-E9E75289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install.packages</a:t>
            </a:r>
            <a:r>
              <a:rPr lang="en-US" dirty="0"/>
              <a:t>("psych")  </a:t>
            </a:r>
          </a:p>
          <a:p>
            <a:r>
              <a:rPr lang="en-US" dirty="0">
                <a:solidFill>
                  <a:srgbClr val="FF0000"/>
                </a:solidFill>
              </a:rPr>
              <a:t>library(psych)</a:t>
            </a:r>
          </a:p>
          <a:p>
            <a:r>
              <a:rPr lang="en-US" dirty="0"/>
              <a:t># assign data values</a:t>
            </a:r>
          </a:p>
          <a:p>
            <a:r>
              <a:rPr lang="en-US" dirty="0">
                <a:solidFill>
                  <a:srgbClr val="FF0000"/>
                </a:solidFill>
              </a:rPr>
              <a:t>values &lt;- c(1, 2, 3, 4) </a:t>
            </a:r>
          </a:p>
          <a:p>
            <a:r>
              <a:rPr lang="en-US" dirty="0"/>
              <a:t># item name ,item number, </a:t>
            </a:r>
            <a:r>
              <a:rPr lang="en-US" dirty="0" err="1"/>
              <a:t>nvalid</a:t>
            </a:r>
            <a:r>
              <a:rPr lang="en-US" dirty="0"/>
              <a:t>, mean, </a:t>
            </a:r>
            <a:r>
              <a:rPr lang="en-US" dirty="0" err="1"/>
              <a:t>sd</a:t>
            </a:r>
            <a:r>
              <a:rPr lang="en-US" dirty="0"/>
              <a:t>, # median, mad, min, max, skew, kurtosis, se# this require the psych package</a:t>
            </a:r>
          </a:p>
          <a:p>
            <a:r>
              <a:rPr lang="en-US" dirty="0">
                <a:solidFill>
                  <a:srgbClr val="FF0000"/>
                </a:solidFill>
              </a:rPr>
              <a:t>describe(values)</a:t>
            </a:r>
          </a:p>
          <a:p>
            <a:r>
              <a:rPr lang="en-US" dirty="0"/>
              <a:t># mean,median,25th and 75th </a:t>
            </a:r>
            <a:r>
              <a:rPr lang="en-US" dirty="0" err="1"/>
              <a:t>quartiles,min,max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summary(values)</a:t>
            </a:r>
          </a:p>
        </p:txBody>
      </p:sp>
    </p:spTree>
    <p:extLst>
      <p:ext uri="{BB962C8B-B14F-4D97-AF65-F5344CB8AC3E}">
        <p14:creationId xmlns:p14="http://schemas.microsoft.com/office/powerpoint/2010/main" val="1976788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AFB7-4931-5C4F-85B9-8BD8C7AD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Knowledge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9DE872-CE5B-8342-A8D0-AC7F9757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66455"/>
              </p:ext>
            </p:extLst>
          </p:nvPr>
        </p:nvGraphicFramePr>
        <p:xfrm>
          <a:off x="228600" y="2125821"/>
          <a:ext cx="8763000" cy="3474719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1388099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50092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303873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93394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13086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Incremental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Progress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Measure Property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Mathematical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Operators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Advanced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Operations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Central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Tendency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Nominal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Classification, Membership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=, 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Grouping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39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Ordinal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Comparison, Level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&gt;, 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Median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9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Interval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Difference, Affinity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+, 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Yardstick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Mean,Deviation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7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Ratio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Magnitude, Amount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*, 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Ratio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Geometric Mean,Coeff. of Variation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558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FE5322D-DC14-DA4C-8E76-F726177CE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3227"/>
            <a:ext cx="65" cy="60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5B77C-A84D-C44D-BE7D-91573F247ADA}"/>
              </a:ext>
            </a:extLst>
          </p:cNvPr>
          <p:cNvSpPr txBox="1"/>
          <p:nvPr/>
        </p:nvSpPr>
        <p:spPr>
          <a:xfrm>
            <a:off x="609600" y="5943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Level_of_measurement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62E6C-BF82-4A45-B047-DE0A8335A90C}"/>
              </a:ext>
            </a:extLst>
          </p:cNvPr>
          <p:cNvSpPr txBox="1"/>
          <p:nvPr/>
        </p:nvSpPr>
        <p:spPr>
          <a:xfrm>
            <a:off x="228600" y="1295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Level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2022773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090CFA-32EC-8C46-B2C4-F206F379D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003286"/>
            <a:ext cx="8258746" cy="43975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450EDB0-A943-994F-B91C-DE78772B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Summary of Knowledge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3E6F6-9A1B-0848-96E2-7F409BB4A322}"/>
              </a:ext>
            </a:extLst>
          </p:cNvPr>
          <p:cNvSpPr txBox="1"/>
          <p:nvPr/>
        </p:nvSpPr>
        <p:spPr>
          <a:xfrm>
            <a:off x="228600" y="1295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Level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1571009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Descriptive Statistics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Central Tendency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Mode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Median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Spread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Range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Deviations from the mean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deviation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Variability/Standard deviation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C291-1D6D-084F-B061-AF9C0C91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89766-5FA8-0247-8501-E00CB2EE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8" y="1524000"/>
            <a:ext cx="865156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245702"/>
              </p:ext>
            </p:extLst>
          </p:nvPr>
        </p:nvGraphicFramePr>
        <p:xfrm>
          <a:off x="457202" y="1523999"/>
          <a:ext cx="8534399" cy="4800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8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Variable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Nominal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Ordinal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Interval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Ratio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1.  Highest temperature for each day in September (in degrees Fahrenheit)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2.  Satisfaction ratings from a customer service call center on a 7-point scale, where 7 = very satisfied and 1 = very unsatisfied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3.  Political party </a:t>
                      </a:r>
                      <a:r>
                        <a:rPr lang="en-US" sz="1400" dirty="0" err="1">
                          <a:effectLst/>
                          <a:latin typeface="Palatino Linotype" pitchFamily="18" charset="0"/>
                        </a:rPr>
                        <a:t>affiliatio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4.  The time it takes an athlete to run a mile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5.  Rankings of most popular television shows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6.  Personal income of employees at a company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7.  The calendar year in which a person was born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8.  Meal preferences for passengers on an airplane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180270"/>
              </p:ext>
            </p:extLst>
          </p:nvPr>
        </p:nvGraphicFramePr>
        <p:xfrm>
          <a:off x="457202" y="1523999"/>
          <a:ext cx="8534399" cy="4800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8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Variable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Nominal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Ordinal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Interval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Ratio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1.  Highest temperature for each day in September (in degrees Fahrenheit)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2.  Satisfaction ratings from a customer service call center on a 7-point scale, where 7 = very satisfied and 1 = very unsatisfied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3.  Political party affiliation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4.  The time it takes an athlete to run a mile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5.  Rankings of most popular television shows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6.  Personal income of employees at a company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7.  The calendar year in which a person was born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8.  Meal preferences for passengers on an airplane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2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114403"/>
              </p:ext>
            </p:extLst>
          </p:nvPr>
        </p:nvGraphicFramePr>
        <p:xfrm>
          <a:off x="380999" y="1295403"/>
          <a:ext cx="8305801" cy="4701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5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Variable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Nominal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Ordinal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Interval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Ratio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9.  Speed settings on a fan (listed as low, medium, and high)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10.  Ages of students beginning college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11.  Species of birds present in the rainforest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12.  Altitudes of mountains and valleys in North America expressed in number of feet above or below sea level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13.  Eye colors of newborn babies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14.  Weights of people currently dieting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15.  SAT scores for incoming freshmen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0999" y="1295403"/>
          <a:ext cx="8305801" cy="4701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5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Variable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Nominal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Ordinal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Interval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Ratio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9.  Speed settings on a fan (listed as low, medium, and high)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10.  Ages of students beginning college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X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11.  Species of birds present in the rainforest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12.  Altitudes of mountains and valleys in North America expressed in number of feet above or below sea level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13.  Eye colors of newborn babies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14.  Weights of people currently dieting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15.  SAT scores for incoming freshmen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11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Additional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Theory world</a:t>
            </a:r>
          </a:p>
          <a:p>
            <a:pPr lvl="1"/>
            <a:r>
              <a:rPr lang="en-US" dirty="0">
                <a:latin typeface="Palatino Linotype" pitchFamily="18" charset="0"/>
              </a:rPr>
              <a:t>Population</a:t>
            </a:r>
            <a:r>
              <a:rPr lang="en-US" dirty="0">
                <a:latin typeface="Palatino Linotype" pitchFamily="18" charset="0"/>
                <a:sym typeface="Wingdings" pitchFamily="2" charset="2"/>
              </a:rPr>
              <a:t> Parameter</a:t>
            </a: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Data world</a:t>
            </a:r>
          </a:p>
          <a:p>
            <a:pPr lvl="1"/>
            <a:r>
              <a:rPr lang="en-US" dirty="0">
                <a:latin typeface="Palatino Linotype" pitchFamily="18" charset="0"/>
              </a:rPr>
              <a:t>Sample</a:t>
            </a:r>
            <a:r>
              <a:rPr lang="en-US" dirty="0">
                <a:latin typeface="Palatino Linotype" pitchFamily="18" charset="0"/>
                <a:sym typeface="Wingdings" pitchFamily="2" charset="2"/>
              </a:rPr>
              <a:t> Statistic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8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1209</Words>
  <Application>Microsoft Macintosh PowerPoint</Application>
  <PresentationFormat>On-screen Show (4:3)</PresentationFormat>
  <Paragraphs>410</Paragraphs>
  <Slides>39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ＭＳ Ｐゴシック</vt:lpstr>
      <vt:lpstr>ＭＳ Ｐゴシック</vt:lpstr>
      <vt:lpstr>宋体</vt:lpstr>
      <vt:lpstr>Arial</vt:lpstr>
      <vt:lpstr>Book Antiqua</vt:lpstr>
      <vt:lpstr>Calibri</vt:lpstr>
      <vt:lpstr>Cambria Math</vt:lpstr>
      <vt:lpstr>Garamond</vt:lpstr>
      <vt:lpstr>Lucida Grande</vt:lpstr>
      <vt:lpstr>Palatino Linotype</vt:lpstr>
      <vt:lpstr>Times</vt:lpstr>
      <vt:lpstr>Times New Roman</vt:lpstr>
      <vt:lpstr>Verdana</vt:lpstr>
      <vt:lpstr>Wingdings</vt:lpstr>
      <vt:lpstr>Office Theme</vt:lpstr>
      <vt:lpstr>Worksheet</vt:lpstr>
      <vt:lpstr>Chart</vt:lpstr>
      <vt:lpstr>Equation</vt:lpstr>
      <vt:lpstr> Lecture 2:  Describing Your Data </vt:lpstr>
      <vt:lpstr>Review from the last lecture</vt:lpstr>
      <vt:lpstr>In-Class Exercise 1</vt:lpstr>
      <vt:lpstr>Level of Measurement</vt:lpstr>
      <vt:lpstr>In-Class Exercise 2</vt:lpstr>
      <vt:lpstr>In-Class Exercise 2</vt:lpstr>
      <vt:lpstr>In-Class Exercise 2</vt:lpstr>
      <vt:lpstr>In-Class Exercise 2</vt:lpstr>
      <vt:lpstr>Additional Concepts</vt:lpstr>
      <vt:lpstr>Organizing Data</vt:lpstr>
      <vt:lpstr>Histogram</vt:lpstr>
      <vt:lpstr>Histogram</vt:lpstr>
      <vt:lpstr>Frequency Polygon</vt:lpstr>
      <vt:lpstr>Pie Chart (for categorical data)</vt:lpstr>
      <vt:lpstr>Bar Graph (for categorical data)</vt:lpstr>
      <vt:lpstr>Descriptive Statistics</vt:lpstr>
      <vt:lpstr>Mode</vt:lpstr>
      <vt:lpstr>Mode</vt:lpstr>
      <vt:lpstr>Mode (example data)</vt:lpstr>
      <vt:lpstr>Median</vt:lpstr>
      <vt:lpstr>Calculating the Median</vt:lpstr>
      <vt:lpstr>Median (example data)</vt:lpstr>
      <vt:lpstr>Mean</vt:lpstr>
      <vt:lpstr>Calculating the mean</vt:lpstr>
      <vt:lpstr>Properties of the “mean”</vt:lpstr>
      <vt:lpstr>Multiplying all values by a constant</vt:lpstr>
      <vt:lpstr>PowerPoint Presentation</vt:lpstr>
      <vt:lpstr>Adding a constant to all values</vt:lpstr>
      <vt:lpstr>PowerPoint Presentation</vt:lpstr>
      <vt:lpstr>Combining two variables</vt:lpstr>
      <vt:lpstr>Adding two variables</vt:lpstr>
      <vt:lpstr>Caution!</vt:lpstr>
      <vt:lpstr>Example: Median versus Mean</vt:lpstr>
      <vt:lpstr>Compare mode, median, mean</vt:lpstr>
      <vt:lpstr>Compare mode, median, mean</vt:lpstr>
      <vt:lpstr>Exercise in R</vt:lpstr>
      <vt:lpstr>Summary of Knowledge</vt:lpstr>
      <vt:lpstr>Summary of Knowledge</vt:lpstr>
      <vt:lpstr>Descriptive Statistics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Describing Your Data</dc:title>
  <dc:creator>Chun Wang</dc:creator>
  <cp:lastModifiedBy>He Jibo</cp:lastModifiedBy>
  <cp:revision>100</cp:revision>
  <cp:lastPrinted>2013-01-23T23:53:09Z</cp:lastPrinted>
  <dcterms:created xsi:type="dcterms:W3CDTF">2013-01-22T18:34:50Z</dcterms:created>
  <dcterms:modified xsi:type="dcterms:W3CDTF">2018-01-25T19:28:43Z</dcterms:modified>
</cp:coreProperties>
</file>