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7" r:id="rId2"/>
    <p:sldId id="258" r:id="rId3"/>
    <p:sldId id="260" r:id="rId4"/>
    <p:sldId id="259" r:id="rId5"/>
    <p:sldId id="261" r:id="rId6"/>
    <p:sldId id="295" r:id="rId7"/>
    <p:sldId id="262" r:id="rId8"/>
    <p:sldId id="284" r:id="rId9"/>
    <p:sldId id="263" r:id="rId10"/>
    <p:sldId id="265" r:id="rId11"/>
    <p:sldId id="264" r:id="rId12"/>
    <p:sldId id="266" r:id="rId13"/>
    <p:sldId id="267" r:id="rId14"/>
    <p:sldId id="269" r:id="rId15"/>
    <p:sldId id="281" r:id="rId16"/>
    <p:sldId id="268" r:id="rId17"/>
    <p:sldId id="270" r:id="rId18"/>
    <p:sldId id="273" r:id="rId19"/>
    <p:sldId id="271" r:id="rId20"/>
    <p:sldId id="296" r:id="rId21"/>
    <p:sldId id="274" r:id="rId22"/>
    <p:sldId id="275" r:id="rId23"/>
    <p:sldId id="276" r:id="rId24"/>
    <p:sldId id="280" r:id="rId25"/>
    <p:sldId id="279" r:id="rId26"/>
    <p:sldId id="282" r:id="rId27"/>
    <p:sldId id="283" r:id="rId28"/>
    <p:sldId id="272" r:id="rId29"/>
    <p:sldId id="285" r:id="rId30"/>
    <p:sldId id="286" r:id="rId31"/>
    <p:sldId id="289" r:id="rId32"/>
    <p:sldId id="291" r:id="rId33"/>
    <p:sldId id="287" r:id="rId34"/>
    <p:sldId id="288" r:id="rId35"/>
    <p:sldId id="292" r:id="rId36"/>
    <p:sldId id="290" r:id="rId37"/>
    <p:sldId id="293" r:id="rId38"/>
    <p:sldId id="294" r:id="rId39"/>
    <p:sldId id="297"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402" autoAdjust="0"/>
  </p:normalViewPr>
  <p:slideViewPr>
    <p:cSldViewPr>
      <p:cViewPr varScale="1">
        <p:scale>
          <a:sx n="111" d="100"/>
          <a:sy n="111" d="100"/>
        </p:scale>
        <p:origin x="-18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4/17/18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4/17/18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17</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18</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www.stat.columbia.edu</a:t>
            </a:r>
            <a:r>
              <a:rPr lang="en-US" dirty="0" smtClean="0"/>
              <a:t>/~martin/W2024/R3.pdf</a:t>
            </a:r>
          </a:p>
          <a:p>
            <a:endParaRPr lang="en-US" dirty="0" smtClean="0"/>
          </a:p>
          <a:p>
            <a:r>
              <a:rPr lang="en-US" dirty="0" smtClean="0"/>
              <a:t>https://</a:t>
            </a:r>
            <a:r>
              <a:rPr lang="en-US" dirty="0" err="1" smtClean="0"/>
              <a:t>www.r-bloggers.com</a:t>
            </a:r>
            <a:r>
              <a:rPr lang="en-US" dirty="0" smtClean="0"/>
              <a:t>/one-way-analysis-of-variance-</a:t>
            </a:r>
            <a:r>
              <a:rPr lang="en-US" dirty="0" err="1" smtClean="0"/>
              <a:t>anova</a:t>
            </a:r>
            <a:r>
              <a:rPr lang="en-US" dirty="0" smtClean="0"/>
              <a:t>/</a:t>
            </a:r>
          </a:p>
          <a:p>
            <a:endParaRPr lang="en-US" dirty="0"/>
          </a:p>
        </p:txBody>
      </p:sp>
      <p:sp>
        <p:nvSpPr>
          <p:cNvPr id="4" name="Slide Number Placeholder 3"/>
          <p:cNvSpPr>
            <a:spLocks noGrp="1"/>
          </p:cNvSpPr>
          <p:nvPr>
            <p:ph type="sldNum" sz="quarter" idx="10"/>
          </p:nvPr>
        </p:nvSpPr>
        <p:spPr/>
        <p:txBody>
          <a:bodyPr/>
          <a:lstStyle/>
          <a:p>
            <a:fld id="{743E757E-8A4B-4E9F-8BC6-B75D09CC4A79}" type="slidenum">
              <a:rPr lang="en-US" smtClean="0"/>
              <a:t>29</a:t>
            </a:fld>
            <a:endParaRPr lang="en-US"/>
          </a:p>
        </p:txBody>
      </p:sp>
    </p:spTree>
    <p:extLst>
      <p:ext uri="{BB962C8B-B14F-4D97-AF65-F5344CB8AC3E}">
        <p14:creationId xmlns:p14="http://schemas.microsoft.com/office/powerpoint/2010/main" val="25568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4/17/18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4/17/18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4/17/18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4/17/18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1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8.bin"/><Relationship Id="rId5"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5.wmf"/><Relationship Id="rId5" Type="http://schemas.openxmlformats.org/officeDocument/2006/relationships/oleObject" Target="../embeddings/oleObject10.bin"/><Relationship Id="rId6"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16: </a:t>
            </a:r>
            <a:r>
              <a:rPr lang="en-US" sz="3600" b="1" dirty="0">
                <a:solidFill>
                  <a:srgbClr val="000099"/>
                </a:solidFill>
                <a:latin typeface="Palatino Linotype" pitchFamily="18" charset="0"/>
                <a:ea typeface="Cambria Math" pitchFamily="18" charset="0"/>
              </a:rPr>
              <a:t>Analysis of Variance</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10</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90009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p:sp>
        <p:nvSpPr>
          <p:cNvPr id="3" name="Content Placeholder 2"/>
          <p:cNvSpPr>
            <a:spLocks noGrp="1"/>
          </p:cNvSpPr>
          <p:nvPr>
            <p:ph idx="1"/>
          </p:nvPr>
        </p:nvSpPr>
        <p:spPr/>
        <p:txBody>
          <a:bodyPr>
            <a:normAutofit lnSpcReduction="10000"/>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endParaRPr lang="en-US" sz="2400" dirty="0" smtClean="0">
              <a:latin typeface="Palatino Linotype" pitchFamily="18" charset="0"/>
            </a:endParaRPr>
          </a:p>
          <a:p>
            <a:pPr lvl="1"/>
            <a:endParaRPr lang="en-US" sz="2400" dirty="0">
              <a:latin typeface="Palatino Linotype" pitchFamily="18" charset="0"/>
            </a:endParaRP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p:sp>
        <p:nvSpPr>
          <p:cNvPr id="4" name="Slide Number Placeholder 3"/>
          <p:cNvSpPr>
            <a:spLocks noGrp="1"/>
          </p:cNvSpPr>
          <p:nvPr>
            <p:ph type="sldNum" sz="quarter" idx="12"/>
          </p:nvPr>
        </p:nvSpPr>
        <p:spPr/>
        <p:txBody>
          <a:bodyPr/>
          <a:lstStyle/>
          <a:p>
            <a:fld id="{71E0F468-36C2-4A31-ABC4-3235B7B5704F}" type="slidenum">
              <a:rPr lang="en-US" smtClean="0"/>
              <a:t>12</a:t>
            </a:fld>
            <a:endParaRPr lang="en-US"/>
          </a:p>
        </p:txBody>
      </p:sp>
      <p:pic>
        <p:nvPicPr>
          <p:cNvPr id="5" name="Picture 4" descr="f ratio equ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962400"/>
            <a:ext cx="2146300" cy="825500"/>
          </a:xfrm>
          <a:prstGeom prst="rect">
            <a:avLst/>
          </a:prstGeom>
        </p:spPr>
      </p:pic>
    </p:spTree>
    <p:extLst>
      <p:ext uri="{BB962C8B-B14F-4D97-AF65-F5344CB8AC3E}">
        <p14:creationId xmlns:p14="http://schemas.microsoft.com/office/powerpoint/2010/main" val="284633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71"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326321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94"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418327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342"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362858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xmlns="">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215"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243711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xmlns="">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236"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17</a:t>
            </a:fld>
            <a:endParaRPr lang="en-US"/>
          </a:p>
        </p:txBody>
      </p:sp>
    </p:spTree>
    <p:extLst>
      <p:ext uri="{BB962C8B-B14F-4D97-AF65-F5344CB8AC3E}">
        <p14:creationId xmlns:p14="http://schemas.microsoft.com/office/powerpoint/2010/main" val="310347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p:sp>
        <p:nvSpPr>
          <p:cNvPr id="3" name="Content Placeholder 2"/>
          <p:cNvSpPr>
            <a:spLocks noGrp="1"/>
          </p:cNvSpPr>
          <p:nvPr>
            <p:ph idx="1"/>
          </p:nvPr>
        </p:nvSpPr>
        <p:spPr>
          <a:xfrm>
            <a:off x="4876800" y="1600200"/>
            <a:ext cx="4343400" cy="4724400"/>
          </a:xfrm>
        </p:spPr>
        <p:txBody>
          <a:bodyPr>
            <a:normAutofit/>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and </a:t>
            </a:r>
            <a:r>
              <a:rPr lang="en-US" sz="2400" dirty="0">
                <a:latin typeface="Palatino Linotype" pitchFamily="18" charset="0"/>
              </a:rPr>
              <a:t>denominator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F </a:t>
            </a:r>
            <a:r>
              <a:rPr lang="en-US" sz="2400" dirty="0">
                <a:latin typeface="Palatino Linotype" pitchFamily="18" charset="0"/>
              </a:rPr>
              <a:t>can go from 0 to infinity.</a:t>
            </a:r>
          </a:p>
          <a:p>
            <a:r>
              <a:rPr lang="en-US" sz="2400" dirty="0">
                <a:latin typeface="Palatino Linotype" pitchFamily="18" charset="0"/>
              </a:rPr>
              <a:t>The rejection region is always in the upper </a:t>
            </a:r>
            <a:r>
              <a:rPr lang="en-US" sz="2400" dirty="0">
                <a:latin typeface="Palatino Linotype" pitchFamily="18" charset="0"/>
              </a:rPr>
              <a:t>tail</a:t>
            </a:r>
            <a:endParaRPr lang="en-US" sz="24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79" name="Image" r:id="rId4" imgW="5769876" imgH="6007620" progId="">
                  <p:embed/>
                </p:oleObj>
              </mc:Choice>
              <mc:Fallback>
                <p:oleObj name="Image" r:id="rId4" imgW="5769876" imgH="60076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18</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194560"/>
        </p:xfrm>
        <a:graphic>
          <a:graphicData uri="http://schemas.openxmlformats.org/drawingml/2006/table">
            <a:tbl>
              <a:tblPr firstRow="1" bandRow="1">
                <a:tableStyleId>{5C22544A-7EE6-4342-B048-85BDC9FD1C3A}</a:tableStyleId>
              </a:tblPr>
              <a:tblGrid>
                <a:gridCol w="1645920">
                  <a:extLst>
                    <a:ext uri="{9D8B030D-6E8A-4147-A177-3AD203B41FA5}">
                      <a16:colId xmlns:mc="http://schemas.openxmlformats.org/markup-compatibility/2006" xmlns:a14="http://schemas.microsoft.com/office/drawing/2010/main" xmlns:a16="http://schemas.microsoft.com/office/drawing/2014/main" xmlns="" val="20000"/>
                    </a:ext>
                  </a:extLst>
                </a:gridCol>
                <a:gridCol w="1645920">
                  <a:extLst>
                    <a:ext uri="{9D8B030D-6E8A-4147-A177-3AD203B41FA5}">
                      <a16:colId xmlns:mc="http://schemas.openxmlformats.org/markup-compatibility/2006" xmlns:a14="http://schemas.microsoft.com/office/drawing/2010/main" xmlns:a16="http://schemas.microsoft.com/office/drawing/2014/main" xmlns="" val="20001"/>
                    </a:ext>
                  </a:extLst>
                </a:gridCol>
                <a:gridCol w="1645920">
                  <a:extLst>
                    <a:ext uri="{9D8B030D-6E8A-4147-A177-3AD203B41FA5}">
                      <a16:colId xmlns:mc="http://schemas.openxmlformats.org/markup-compatibility/2006" xmlns:a14="http://schemas.microsoft.com/office/drawing/2010/main" xmlns:a16="http://schemas.microsoft.com/office/drawing/2014/main" xmlns="" val="20002"/>
                    </a:ext>
                  </a:extLst>
                </a:gridCol>
                <a:gridCol w="1645920">
                  <a:extLst>
                    <a:ext uri="{9D8B030D-6E8A-4147-A177-3AD203B41FA5}">
                      <a16:colId xmlns:mc="http://schemas.openxmlformats.org/markup-compatibility/2006" xmlns:a14="http://schemas.microsoft.com/office/drawing/2010/main" xmlns:a16="http://schemas.microsoft.com/office/drawing/2014/main" xmlns="" val="20003"/>
                    </a:ext>
                  </a:extLst>
                </a:gridCol>
                <a:gridCol w="1645920">
                  <a:extLst>
                    <a:ext uri="{9D8B030D-6E8A-4147-A177-3AD203B41FA5}">
                      <a16:colId xmlns:mc="http://schemas.openxmlformats.org/markup-compatibility/2006" xmlns:a14="http://schemas.microsoft.com/office/drawing/2010/main" xmlns:a16="http://schemas.microsoft.com/office/drawing/2014/main" xmlns=""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mc="http://schemas.openxmlformats.org/markup-compatibility/2006" xmlns:a14="http://schemas.microsoft.com/office/drawing/2010/main" xmlns:a16="http://schemas.microsoft.com/office/drawing/2014/main" xmlns=""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3"/>
                  </a:ext>
                </a:extLst>
              </a:tr>
            </a:tbl>
          </a:graphicData>
        </a:graphic>
      </p:graphicFrame>
      <p:sp>
        <p:nvSpPr>
          <p:cNvPr id="3" name="Slide Number Placeholder 2"/>
          <p:cNvSpPr>
            <a:spLocks noGrp="1"/>
          </p:cNvSpPr>
          <p:nvPr>
            <p:ph type="sldNum" sz="quarter" idx="12"/>
          </p:nvPr>
        </p:nvSpPr>
        <p:spPr/>
        <p:txBody>
          <a:bodyPr/>
          <a:lstStyle/>
          <a:p>
            <a:fld id="{9BF08E50-6CC6-4A91-911D-ECC366F28EE7}" type="slidenum">
              <a:rPr lang="en-US" smtClean="0"/>
              <a:t>19</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20</a:t>
            </a:fld>
            <a:endParaRPr lang="en-US"/>
          </a:p>
        </p:txBody>
      </p:sp>
      <p:pic>
        <p:nvPicPr>
          <p:cNvPr id="5" name="Picture 4" descr="Screen Shot 2018-04-17 at 9.23.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9144000" cy="6777463"/>
          </a:xfrm>
          <a:prstGeom prst="rect">
            <a:avLst/>
          </a:prstGeom>
        </p:spPr>
      </p:pic>
    </p:spTree>
    <p:extLst>
      <p:ext uri="{BB962C8B-B14F-4D97-AF65-F5344CB8AC3E}">
        <p14:creationId xmlns:p14="http://schemas.microsoft.com/office/powerpoint/2010/main" val="188514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22</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smtClean="0">
                <a:latin typeface="Palatino Linotype" pitchFamily="18" charset="0"/>
                <a:sym typeface="Symbol" pitchFamily="18" charset="2"/>
              </a:rPr>
              <a:t>2</a:t>
            </a:r>
            <a:r>
              <a:rPr lang="en-US" sz="2600" baseline="30000" dirty="0" smtClean="0">
                <a:latin typeface="Palatino Linotype" pitchFamily="18" charset="0"/>
                <a:sym typeface="Symbol" pitchFamily="18" charset="2"/>
              </a:rPr>
              <a:t> </a:t>
            </a:r>
            <a:r>
              <a:rPr lang="en-US" sz="2600" dirty="0" smtClean="0">
                <a:latin typeface="Palatino Linotype" pitchFamily="18" charset="0"/>
                <a:sym typeface="Symbol" pitchFamily="18" charset="2"/>
              </a:rPr>
              <a:t>)</a:t>
            </a:r>
            <a:endParaRPr lang="en-US" sz="2600" baseline="30000" dirty="0">
              <a:latin typeface="Palatino Linotype" pitchFamily="18" charset="0"/>
              <a:sym typeface="Symbol" pitchFamily="18" charset="2"/>
            </a:endParaRP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SS</a:t>
            </a:r>
            <a:r>
              <a:rPr lang="en-US" sz="2600" baseline="-25000" dirty="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461"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462"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3777940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25</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26</a:t>
            </a:fld>
            <a:endParaRPr lang="en-US"/>
          </a:p>
        </p:txBody>
      </p:sp>
    </p:spTree>
    <p:extLst>
      <p:ext uri="{BB962C8B-B14F-4D97-AF65-F5344CB8AC3E}">
        <p14:creationId xmlns:p14="http://schemas.microsoft.com/office/powerpoint/2010/main" val="2458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85"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27</a:t>
            </a:fld>
            <a:endParaRPr lang="en-US"/>
          </a:p>
        </p:txBody>
      </p:sp>
    </p:spTree>
    <p:extLst>
      <p:ext uri="{BB962C8B-B14F-4D97-AF65-F5344CB8AC3E}">
        <p14:creationId xmlns:p14="http://schemas.microsoft.com/office/powerpoint/2010/main" val="4240265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257"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28</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zh-CN" altLang="en-US" dirty="0" smtClean="0"/>
              <a:t> </a:t>
            </a:r>
            <a:r>
              <a:rPr lang="en-US" altLang="zh-CN"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t>
            </a:r>
            <a:r>
              <a:rPr lang="en-US" dirty="0"/>
              <a:t>. A drug company tested three formulations of a pain relief medicine </a:t>
            </a:r>
            <a:r>
              <a:rPr lang="en-US" dirty="0" smtClean="0"/>
              <a:t>for</a:t>
            </a:r>
            <a:r>
              <a:rPr lang="zh-CN" altLang="en-US" dirty="0" smtClean="0"/>
              <a:t> </a:t>
            </a:r>
            <a:r>
              <a:rPr lang="en-US" dirty="0" smtClean="0"/>
              <a:t>migraine </a:t>
            </a:r>
            <a:r>
              <a:rPr lang="en-US" dirty="0"/>
              <a:t>headache sufferers. For the experiment 27 volunteers were </a:t>
            </a:r>
            <a:r>
              <a:rPr lang="en-US" dirty="0" smtClean="0"/>
              <a:t>selected</a:t>
            </a:r>
            <a:r>
              <a:rPr lang="zh-CN" altLang="en-US" dirty="0" smtClean="0"/>
              <a:t> </a:t>
            </a:r>
            <a:r>
              <a:rPr lang="en-US" dirty="0" smtClean="0"/>
              <a:t>and </a:t>
            </a:r>
            <a:r>
              <a:rPr lang="en-US" dirty="0"/>
              <a:t>9 were randomly assigned to one of three </a:t>
            </a:r>
            <a:r>
              <a:rPr lang="en-US" dirty="0" smtClean="0"/>
              <a:t>drug</a:t>
            </a:r>
            <a:r>
              <a:rPr lang="zh-CN" altLang="en-US" dirty="0" smtClean="0"/>
              <a:t> </a:t>
            </a:r>
            <a:r>
              <a:rPr lang="en-US" dirty="0" smtClean="0"/>
              <a:t>formulations</a:t>
            </a:r>
            <a:r>
              <a:rPr lang="en-US" dirty="0"/>
              <a:t>. The </a:t>
            </a:r>
            <a:r>
              <a:rPr lang="en-US" dirty="0" smtClean="0"/>
              <a:t>subjects</a:t>
            </a:r>
            <a:r>
              <a:rPr lang="zh-CN" altLang="en-US" dirty="0" smtClean="0"/>
              <a:t> </a:t>
            </a:r>
            <a:r>
              <a:rPr lang="en-US" dirty="0" smtClean="0"/>
              <a:t>were </a:t>
            </a:r>
            <a:r>
              <a:rPr lang="en-US" dirty="0"/>
              <a:t>instructed to take the drug during their next migraine headache episode </a:t>
            </a:r>
            <a:r>
              <a:rPr lang="en-US" dirty="0" smtClean="0"/>
              <a:t>and</a:t>
            </a:r>
            <a:r>
              <a:rPr lang="zh-CN" altLang="en-US" dirty="0" smtClean="0"/>
              <a:t> </a:t>
            </a:r>
            <a:r>
              <a:rPr lang="en-US" dirty="0" smtClean="0"/>
              <a:t>to </a:t>
            </a:r>
            <a:r>
              <a:rPr lang="en-US" dirty="0"/>
              <a:t>report their pain on a scale of 1 to 10 (10 being most pain).</a:t>
            </a:r>
          </a:p>
          <a:p>
            <a:r>
              <a:rPr lang="en-US" dirty="0" smtClean="0"/>
              <a:t>Drug </a:t>
            </a:r>
            <a:r>
              <a:rPr lang="en-US" dirty="0"/>
              <a:t>A 4 5 4 3 2 4 3 4 4</a:t>
            </a:r>
          </a:p>
          <a:p>
            <a:r>
              <a:rPr lang="en-US" dirty="0" smtClean="0"/>
              <a:t>Drug </a:t>
            </a:r>
            <a:r>
              <a:rPr lang="en-US" dirty="0"/>
              <a:t>B 6 8 4 5 4 6 5 8 6</a:t>
            </a:r>
          </a:p>
          <a:p>
            <a:r>
              <a:rPr lang="en-US" dirty="0" smtClean="0"/>
              <a:t>Drug </a:t>
            </a:r>
            <a:r>
              <a:rPr lang="en-US" dirty="0"/>
              <a:t>C 6 7 6 6 7 5 6 5 </a:t>
            </a:r>
            <a:r>
              <a:rPr lang="en-US" dirty="0" smtClean="0"/>
              <a:t>5</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29</a:t>
            </a:fld>
            <a:endParaRPr lang="en-US"/>
          </a:p>
        </p:txBody>
      </p:sp>
    </p:spTree>
    <p:extLst>
      <p:ext uri="{BB962C8B-B14F-4D97-AF65-F5344CB8AC3E}">
        <p14:creationId xmlns:p14="http://schemas.microsoft.com/office/powerpoint/2010/main" val="143608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3" name="Content Placeholder 2"/>
          <p:cNvSpPr>
            <a:spLocks noGrp="1"/>
          </p:cNvSpPr>
          <p:nvPr>
            <p:ph idx="1"/>
          </p:nvPr>
        </p:nvSpPr>
        <p:spPr/>
        <p:txBody>
          <a:bodyPr>
            <a:normAutofit fontScale="92500"/>
          </a:bodyPr>
          <a:lstStyle/>
          <a:p>
            <a:r>
              <a:rPr lang="mr-IN" dirty="0"/>
              <a:t>pain = c(4, 5, 4, 3, 2, 4, 3, 4, 4, 6, 8, 4, 5, 4, 6, 5, 8, 6, 6, 7, 6, 6, 7, 5, 6, 5, 5)</a:t>
            </a:r>
          </a:p>
          <a:p>
            <a:r>
              <a:rPr lang="mr-IN" dirty="0"/>
              <a:t>drug = c(rep("A",9), rep("B",9), rep("C",9))</a:t>
            </a:r>
          </a:p>
          <a:p>
            <a:r>
              <a:rPr lang="mr-IN" dirty="0"/>
              <a:t>migraine = data.frame(pain,drug)</a:t>
            </a:r>
          </a:p>
          <a:p>
            <a:r>
              <a:rPr lang="mr-IN" dirty="0"/>
              <a:t>plot(pain ~ drug, data=migraine)</a:t>
            </a:r>
          </a:p>
          <a:p>
            <a:endParaRPr lang="mr-IN" dirty="0"/>
          </a:p>
          <a:p>
            <a:r>
              <a:rPr lang="mr-IN" dirty="0"/>
              <a:t>results = aov(pain ~ drug, data=migraine)</a:t>
            </a:r>
          </a:p>
          <a:p>
            <a:r>
              <a:rPr lang="mr-IN" dirty="0"/>
              <a:t> summary(results)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30</a:t>
            </a:fld>
            <a:endParaRPr lang="en-US"/>
          </a:p>
        </p:txBody>
      </p:sp>
    </p:spTree>
    <p:extLst>
      <p:ext uri="{BB962C8B-B14F-4D97-AF65-F5344CB8AC3E}">
        <p14:creationId xmlns:p14="http://schemas.microsoft.com/office/powerpoint/2010/main" val="22338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31</a:t>
            </a:fld>
            <a:endParaRPr lang="en-US"/>
          </a:p>
        </p:txBody>
      </p:sp>
      <p:pic>
        <p:nvPicPr>
          <p:cNvPr id="3" name="Picture 2" descr="Screen Shot 2018-04-12 at 12.55.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552700"/>
            <a:ext cx="5905500" cy="1752600"/>
          </a:xfrm>
          <a:prstGeom prst="rect">
            <a:avLst/>
          </a:prstGeom>
        </p:spPr>
      </p:pic>
    </p:spTree>
    <p:extLst>
      <p:ext uri="{BB962C8B-B14F-4D97-AF65-F5344CB8AC3E}">
        <p14:creationId xmlns:p14="http://schemas.microsoft.com/office/powerpoint/2010/main" val="3127896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in R</a:t>
            </a:r>
          </a:p>
        </p:txBody>
      </p:sp>
      <p:sp>
        <p:nvSpPr>
          <p:cNvPr id="4" name="Slide Number Placeholder 3"/>
          <p:cNvSpPr>
            <a:spLocks noGrp="1"/>
          </p:cNvSpPr>
          <p:nvPr>
            <p:ph type="sldNum" sz="quarter" idx="12"/>
          </p:nvPr>
        </p:nvSpPr>
        <p:spPr/>
        <p:txBody>
          <a:bodyPr/>
          <a:lstStyle/>
          <a:p>
            <a:fld id="{71E0F468-36C2-4A31-ABC4-3235B7B5704F}" type="slidenum">
              <a:rPr lang="en-US" smtClean="0"/>
              <a:t>32</a:t>
            </a:fld>
            <a:endParaRPr lang="en-US"/>
          </a:p>
        </p:txBody>
      </p:sp>
      <p:pic>
        <p:nvPicPr>
          <p:cNvPr id="5" name="Picture 4" descr="Rplot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24000"/>
            <a:ext cx="3411287" cy="4891656"/>
          </a:xfrm>
          <a:prstGeom prst="rect">
            <a:avLst/>
          </a:prstGeom>
        </p:spPr>
      </p:pic>
    </p:spTree>
    <p:extLst>
      <p:ext uri="{BB962C8B-B14F-4D97-AF65-F5344CB8AC3E}">
        <p14:creationId xmlns:p14="http://schemas.microsoft.com/office/powerpoint/2010/main" val="285014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 pairwise comparison</a:t>
            </a:r>
            <a:endParaRPr lang="en-US" dirty="0"/>
          </a:p>
        </p:txBody>
      </p:sp>
      <p:sp>
        <p:nvSpPr>
          <p:cNvPr id="3" name="Content Placeholder 2"/>
          <p:cNvSpPr>
            <a:spLocks noGrp="1"/>
          </p:cNvSpPr>
          <p:nvPr>
            <p:ph idx="1"/>
          </p:nvPr>
        </p:nvSpPr>
        <p:spPr/>
        <p:txBody>
          <a:bodyPr/>
          <a:lstStyle/>
          <a:p>
            <a:r>
              <a:rPr lang="en-US" dirty="0"/>
              <a:t> </a:t>
            </a:r>
            <a:r>
              <a:rPr lang="en-US" dirty="0" err="1"/>
              <a:t>pairwise.t.test</a:t>
            </a:r>
            <a:r>
              <a:rPr lang="en-US" dirty="0"/>
              <a:t>(pain, drug, </a:t>
            </a:r>
            <a:r>
              <a:rPr lang="en-US" dirty="0" err="1"/>
              <a:t>p.adjust</a:t>
            </a:r>
            <a:r>
              <a:rPr lang="en-US" dirty="0"/>
              <a:t>="</a:t>
            </a:r>
            <a:r>
              <a:rPr lang="en-US" dirty="0" err="1"/>
              <a:t>bonferroni</a:t>
            </a:r>
            <a:r>
              <a:rPr lang="en-US" dirty="0"/>
              <a:t>")</a:t>
            </a:r>
          </a:p>
          <a:p>
            <a:r>
              <a:rPr lang="en-US" dirty="0"/>
              <a:t> </a:t>
            </a:r>
          </a:p>
          <a:p>
            <a:r>
              <a:rPr lang="en-US" dirty="0"/>
              <a:t> </a:t>
            </a:r>
            <a:r>
              <a:rPr lang="en-US" dirty="0" err="1"/>
              <a:t>TukeyHSD</a:t>
            </a:r>
            <a:r>
              <a:rPr lang="en-US" dirty="0"/>
              <a:t>(results, </a:t>
            </a:r>
            <a:r>
              <a:rPr lang="en-US" dirty="0" err="1"/>
              <a:t>conf.level</a:t>
            </a:r>
            <a:r>
              <a:rPr lang="en-US" dirty="0"/>
              <a:t> = 0.95)</a:t>
            </a:r>
          </a:p>
        </p:txBody>
      </p:sp>
      <p:sp>
        <p:nvSpPr>
          <p:cNvPr id="4" name="Slide Number Placeholder 3"/>
          <p:cNvSpPr>
            <a:spLocks noGrp="1"/>
          </p:cNvSpPr>
          <p:nvPr>
            <p:ph type="sldNum" sz="quarter" idx="12"/>
          </p:nvPr>
        </p:nvSpPr>
        <p:spPr/>
        <p:txBody>
          <a:bodyPr/>
          <a:lstStyle/>
          <a:p>
            <a:fld id="{71E0F468-36C2-4A31-ABC4-3235B7B5704F}" type="slidenum">
              <a:rPr lang="en-US" smtClean="0"/>
              <a:t>33</a:t>
            </a:fld>
            <a:endParaRPr lang="en-US"/>
          </a:p>
        </p:txBody>
      </p:sp>
    </p:spTree>
    <p:extLst>
      <p:ext uri="{BB962C8B-B14F-4D97-AF65-F5344CB8AC3E}">
        <p14:creationId xmlns:p14="http://schemas.microsoft.com/office/powerpoint/2010/main" val="1828828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34</a:t>
            </a:fld>
            <a:endParaRPr lang="en-US"/>
          </a:p>
        </p:txBody>
      </p:sp>
      <p:pic>
        <p:nvPicPr>
          <p:cNvPr id="6" name="Picture 5" descr="Screen Shot 2018-04-12 at 12.5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95400"/>
            <a:ext cx="5600700" cy="5194300"/>
          </a:xfrm>
          <a:prstGeom prst="rect">
            <a:avLst/>
          </a:prstGeom>
        </p:spPr>
      </p:pic>
    </p:spTree>
    <p:extLst>
      <p:ext uri="{BB962C8B-B14F-4D97-AF65-F5344CB8AC3E}">
        <p14:creationId xmlns:p14="http://schemas.microsoft.com/office/powerpoint/2010/main" val="286896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35</a:t>
            </a:fld>
            <a:endParaRPr lang="en-US"/>
          </a:p>
        </p:txBody>
      </p:sp>
      <p:pic>
        <p:nvPicPr>
          <p:cNvPr id="3" name="Picture 2" descr="Screen Shot 2018-04-12 at 1.4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308100"/>
            <a:ext cx="6502400" cy="4229100"/>
          </a:xfrm>
          <a:prstGeom prst="rect">
            <a:avLst/>
          </a:prstGeom>
        </p:spPr>
      </p:pic>
    </p:spTree>
    <p:extLst>
      <p:ext uri="{BB962C8B-B14F-4D97-AF65-F5344CB8AC3E}">
        <p14:creationId xmlns:p14="http://schemas.microsoft.com/office/powerpoint/2010/main" val="25613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36</a:t>
            </a:fld>
            <a:endParaRPr lang="en-US"/>
          </a:p>
        </p:txBody>
      </p:sp>
      <p:pic>
        <p:nvPicPr>
          <p:cNvPr id="5" name="Picture 4" descr="Screen Shot 2018-04-12 at 1.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12700"/>
            <a:ext cx="7632700" cy="6832600"/>
          </a:xfrm>
          <a:prstGeom prst="rect">
            <a:avLst/>
          </a:prstGeom>
        </p:spPr>
      </p:pic>
    </p:spTree>
    <p:extLst>
      <p:ext uri="{BB962C8B-B14F-4D97-AF65-F5344CB8AC3E}">
        <p14:creationId xmlns:p14="http://schemas.microsoft.com/office/powerpoint/2010/main" val="131045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37</a:t>
            </a:fld>
            <a:endParaRPr lang="en-US"/>
          </a:p>
        </p:txBody>
      </p:sp>
      <p:pic>
        <p:nvPicPr>
          <p:cNvPr id="5" name="Picture 4" descr="Screen Shot 2018-04-12 at 1.44.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2489200"/>
            <a:ext cx="6819900" cy="1866900"/>
          </a:xfrm>
          <a:prstGeom prst="rect">
            <a:avLst/>
          </a:prstGeom>
        </p:spPr>
      </p:pic>
    </p:spTree>
    <p:extLst>
      <p:ext uri="{BB962C8B-B14F-4D97-AF65-F5344CB8AC3E}">
        <p14:creationId xmlns:p14="http://schemas.microsoft.com/office/powerpoint/2010/main" val="3628743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38</a:t>
            </a:fld>
            <a:endParaRPr lang="en-US"/>
          </a:p>
        </p:txBody>
      </p:sp>
      <p:pic>
        <p:nvPicPr>
          <p:cNvPr id="3" name="Picture 2" descr="Screen Shot 2018-04-12 at 1.4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1814"/>
            <a:ext cx="6638229" cy="5508944"/>
          </a:xfrm>
          <a:prstGeom prst="rect">
            <a:avLst/>
          </a:prstGeom>
        </p:spPr>
      </p:pic>
    </p:spTree>
    <p:extLst>
      <p:ext uri="{BB962C8B-B14F-4D97-AF65-F5344CB8AC3E}">
        <p14:creationId xmlns:p14="http://schemas.microsoft.com/office/powerpoint/2010/main" val="242763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r>
              <a:rPr lang="en-US" dirty="0" smtClean="0"/>
              <a:t>- ANOVA Cheat sheet </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39</a:t>
            </a:fld>
            <a:endParaRPr lang="en-US"/>
          </a:p>
        </p:txBody>
      </p:sp>
      <p:pic>
        <p:nvPicPr>
          <p:cNvPr id="5" name="Picture 4" descr="Screen Shot 2018-04-17 at 9.43.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7083"/>
          </a:xfrm>
          <a:prstGeom prst="rect">
            <a:avLst/>
          </a:prstGeom>
        </p:spPr>
      </p:pic>
    </p:spTree>
    <p:extLst>
      <p:ext uri="{BB962C8B-B14F-4D97-AF65-F5344CB8AC3E}">
        <p14:creationId xmlns:p14="http://schemas.microsoft.com/office/powerpoint/2010/main" val="2529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297"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736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a:t>
            </a:r>
            <a:r>
              <a:rPr lang="en-US" sz="2800" dirty="0" smtClean="0">
                <a:latin typeface="Times New Roman" charset="0"/>
                <a:ea typeface="ＭＳ Ｐゴシック" charset="0"/>
              </a:rPr>
              <a:t>t</a:t>
            </a:r>
            <a:r>
              <a:rPr lang="en-US" sz="2800" dirty="0" smtClean="0">
                <a:latin typeface="Times New Roman" charset="0"/>
                <a:ea typeface="ＭＳ Ｐゴシック" charset="0"/>
              </a:rPr>
              <a:t> </a:t>
            </a:r>
            <a:r>
              <a:rPr lang="en-US" sz="2800" dirty="0" smtClean="0">
                <a:latin typeface="Times New Roman" charset="0"/>
                <a:ea typeface="ＭＳ Ｐゴシック" charset="0"/>
              </a:rPr>
              <a:t>test</a:t>
            </a:r>
            <a:endParaRPr lang="en-US" sz="2800" dirty="0">
              <a:latin typeface="Times New Roman" charset="0"/>
              <a:ea typeface="ＭＳ Ｐゴシック" charset="0"/>
            </a:endParaRP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298"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i="1" dirty="0">
                <a:latin typeface="Palatino Linotype" pitchFamily="18" charset="0"/>
              </a:rPr>
              <a:t>F</a:t>
            </a:r>
            <a:r>
              <a:rPr lang="en-US" dirty="0">
                <a:latin typeface="Palatino Linotype" pitchFamily="18" charset="0"/>
              </a:rPr>
              <a:t>-ratio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4" name="Slide Number Placeholder 3"/>
          <p:cNvSpPr>
            <a:spLocks noGrp="1"/>
          </p:cNvSpPr>
          <p:nvPr>
            <p:ph type="sldNum" sz="quarter" idx="12"/>
          </p:nvPr>
        </p:nvSpPr>
        <p:spPr/>
        <p:txBody>
          <a:bodyPr/>
          <a:lstStyle/>
          <a:p>
            <a:fld id="{71E0F468-36C2-4A31-ABC4-3235B7B5704F}" type="slidenum">
              <a:rPr lang="en-US" smtClean="0"/>
              <a:t>6</a:t>
            </a:fld>
            <a:endParaRPr lang="en-US"/>
          </a:p>
        </p:txBody>
      </p:sp>
      <p:pic>
        <p:nvPicPr>
          <p:cNvPr id="6" name="Picture 5" descr="Screen Shot 2018-04-17 at 8.57.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5001464"/>
          </a:xfrm>
          <a:prstGeom prst="rect">
            <a:avLst/>
          </a:prstGeom>
        </p:spPr>
      </p:pic>
    </p:spTree>
    <p:extLst>
      <p:ext uri="{BB962C8B-B14F-4D97-AF65-F5344CB8AC3E}">
        <p14:creationId xmlns:p14="http://schemas.microsoft.com/office/powerpoint/2010/main" val="25139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7</a:t>
            </a:fld>
            <a:endParaRPr lang="en-US"/>
          </a:p>
        </p:txBody>
      </p:sp>
    </p:spTree>
    <p:extLst>
      <p:ext uri="{BB962C8B-B14F-4D97-AF65-F5344CB8AC3E}">
        <p14:creationId xmlns:p14="http://schemas.microsoft.com/office/powerpoint/2010/main" val="286506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8</a:t>
            </a:fld>
            <a:endParaRPr lang="en-US"/>
          </a:p>
        </p:txBody>
      </p:sp>
    </p:spTree>
    <p:extLst>
      <p:ext uri="{BB962C8B-B14F-4D97-AF65-F5344CB8AC3E}">
        <p14:creationId xmlns:p14="http://schemas.microsoft.com/office/powerpoint/2010/main" val="39658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9</a:t>
            </a:fld>
            <a:endParaRPr lang="en-US"/>
          </a:p>
        </p:txBody>
      </p:sp>
    </p:spTree>
    <p:extLst>
      <p:ext uri="{BB962C8B-B14F-4D97-AF65-F5344CB8AC3E}">
        <p14:creationId xmlns:p14="http://schemas.microsoft.com/office/powerpoint/2010/main" val="345115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1462</Words>
  <Application>Microsoft Macintosh PowerPoint</Application>
  <PresentationFormat>On-screen Show (4:3)</PresentationFormat>
  <Paragraphs>261</Paragraphs>
  <Slides>39</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3" baseType="lpstr">
      <vt:lpstr>Office Theme</vt:lpstr>
      <vt:lpstr>Worksheet</vt:lpstr>
      <vt:lpstr>Equation</vt:lpstr>
      <vt:lpstr>Image</vt:lpstr>
      <vt:lpstr>Lecture 16: Analysis of Variance</vt:lpstr>
      <vt:lpstr>ANOVA</vt:lpstr>
      <vt:lpstr>Examples of research question</vt:lpstr>
      <vt:lpstr>From two-sample t-test to ANOVA</vt:lpstr>
      <vt:lpstr>Purpose of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PowerPoint Presentation</vt:lpstr>
      <vt:lpstr>Another example</vt:lpstr>
      <vt:lpstr>Data description</vt:lpstr>
      <vt:lpstr>ANOVA: Hypotheses</vt:lpstr>
      <vt:lpstr>PowerPoint Presentation</vt:lpstr>
      <vt:lpstr>PowerPoint Presentation</vt:lpstr>
      <vt:lpstr>In-class exercise</vt:lpstr>
      <vt:lpstr>Effect size</vt:lpstr>
      <vt:lpstr>Review and Assumptions</vt:lpstr>
      <vt:lpstr>ANOVA example</vt:lpstr>
      <vt:lpstr>ANOVA in R</vt:lpstr>
      <vt:lpstr>ANOVA in R</vt:lpstr>
      <vt:lpstr>ANOVA in R</vt:lpstr>
      <vt:lpstr>ANOVA in R: pairwise comparison</vt:lpstr>
      <vt:lpstr>ANOVA in R</vt:lpstr>
      <vt:lpstr>ANOVA in SPSS</vt:lpstr>
      <vt:lpstr>ANOVA in SPSS</vt:lpstr>
      <vt:lpstr>ANOVA in SPSS</vt:lpstr>
      <vt:lpstr>ANOVA in SPSS</vt:lpstr>
      <vt:lpstr>F- ANOVA Cheat sheet </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Jibo He</cp:lastModifiedBy>
  <cp:revision>103</cp:revision>
  <cp:lastPrinted>2015-12-03T19:33:38Z</cp:lastPrinted>
  <dcterms:created xsi:type="dcterms:W3CDTF">2013-04-21T03:13:30Z</dcterms:created>
  <dcterms:modified xsi:type="dcterms:W3CDTF">2018-04-17T14:44:57Z</dcterms:modified>
</cp:coreProperties>
</file>