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notesSlides/notesSlide4.xml" ContentType="application/vnd.openxmlformats-officedocument.presentationml.notesSlide+xml"/>
  <Override PartName="/ppt/embeddings/oleObject2.bin" ContentType="application/vnd.openxmlformats-officedocument.oleObject"/>
  <Override PartName="/ppt/notesSlides/notesSlide5.xml" ContentType="application/vnd.openxmlformats-officedocument.presentationml.notesSlide+xml"/>
  <Override PartName="/ppt/notesSlides/notesSlide6.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notesSlides/notesSlide7.xml" ContentType="application/vnd.openxmlformats-officedocument.presentationml.notesSlide+xml"/>
  <Override PartName="/ppt/embeddings/oleObject8.bin" ContentType="application/vnd.openxmlformats-officedocument.oleObject"/>
  <Override PartName="/ppt/embeddings/oleObject9.bin" ContentType="application/vnd.openxmlformats-officedocument.oleObject"/>
  <Override PartName="/ppt/notesSlides/notesSlide8.xml" ContentType="application/vnd.openxmlformats-officedocument.presentationml.notesSlide+xml"/>
  <Override PartName="/ppt/embeddings/oleObject10.bin" ContentType="application/vnd.openxmlformats-officedocument.oleObject"/>
  <Override PartName="/ppt/notesSlides/notesSlide9.xml" ContentType="application/vnd.openxmlformats-officedocument.presentationml.notesSlide+xml"/>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notesSlides/notesSlide10.xml" ContentType="application/vnd.openxmlformats-officedocument.presentationml.notesSlide+xml"/>
  <Override PartName="/ppt/embeddings/oleObject15.bin" ContentType="application/vnd.openxmlformats-officedocument.oleObject"/>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embeddings/oleObject16.bin" ContentType="application/vnd.openxmlformats-officedocument.oleObject"/>
  <Override PartName="/ppt/notesSlides/notesSlide19.xml" ContentType="application/vnd.openxmlformats-officedocument.presentationml.notesSlide+xml"/>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notesSlides/notesSlide20.xml" ContentType="application/vnd.openxmlformats-officedocument.presentationml.notesSlide+xml"/>
  <Override PartName="/ppt/notesSlides/notesSlide21.xml" ContentType="application/vnd.openxmlformats-officedocument.presentationml.notesSlide+xml"/>
  <Override PartName="/ppt/embeddings/oleObject20.bin" ContentType="application/vnd.openxmlformats-officedocument.oleObject"/>
  <Override PartName="/ppt/notesSlides/notesSlide22.xml" ContentType="application/vnd.openxmlformats-officedocument.presentationml.notesSlide+xml"/>
  <Override PartName="/ppt/embeddings/oleObject21.bin" ContentType="application/vnd.openxmlformats-officedocument.oleObject"/>
  <Override PartName="/ppt/embeddings/oleObject22.bin" ContentType="application/vnd.openxmlformats-officedocument.oleObject"/>
  <Override PartName="/ppt/notesSlides/notesSlide23.xml" ContentType="application/vnd.openxmlformats-officedocument.presentationml.notesSlide+xml"/>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notesSlides/notesSlide24.xml" ContentType="application/vnd.openxmlformats-officedocument.presentationml.notesSlide+xml"/>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notesSlides/notesSlide25.xml" ContentType="application/vnd.openxmlformats-officedocument.presentationml.notesSlide+xml"/>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34"/>
  </p:notesMasterIdLst>
  <p:handoutMasterIdLst>
    <p:handoutMasterId r:id="rId3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7" r:id="rId24"/>
    <p:sldId id="279" r:id="rId25"/>
    <p:sldId id="281" r:id="rId26"/>
    <p:sldId id="282" r:id="rId27"/>
    <p:sldId id="283" r:id="rId28"/>
    <p:sldId id="284" r:id="rId29"/>
    <p:sldId id="285" r:id="rId30"/>
    <p:sldId id="286" r:id="rId31"/>
    <p:sldId id="287" r:id="rId32"/>
    <p:sldId id="280" r:id="rId33"/>
  </p:sldIdLst>
  <p:sldSz cx="9144000" cy="6858000" type="screen4x3"/>
  <p:notesSz cx="6858000" cy="9144000"/>
  <p:custDataLst>
    <p:tags r:id="rId37"/>
  </p:custDataLst>
  <p:defaultTextStyle>
    <a:defPPr>
      <a:defRPr lang="en-U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88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gs" Target="tags/tag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2.emf"/><Relationship Id="rId2" Type="http://schemas.openxmlformats.org/officeDocument/2006/relationships/image" Target="../media/image33.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5.emf"/><Relationship Id="rId4" Type="http://schemas.openxmlformats.org/officeDocument/2006/relationships/image" Target="../media/image36.emf"/><Relationship Id="rId5" Type="http://schemas.openxmlformats.org/officeDocument/2006/relationships/image" Target="../media/image37.emf"/><Relationship Id="rId1" Type="http://schemas.openxmlformats.org/officeDocument/2006/relationships/image" Target="../media/image11.emf"/><Relationship Id="rId2" Type="http://schemas.openxmlformats.org/officeDocument/2006/relationships/image" Target="../media/image34.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0.emf"/><Relationship Id="rId4" Type="http://schemas.openxmlformats.org/officeDocument/2006/relationships/image" Target="../media/image41.emf"/><Relationship Id="rId1" Type="http://schemas.openxmlformats.org/officeDocument/2006/relationships/image" Target="../media/image38.emf"/><Relationship Id="rId2" Type="http://schemas.openxmlformats.org/officeDocument/2006/relationships/image" Target="../media/image3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7.emf"/><Relationship Id="rId2" Type="http://schemas.openxmlformats.org/officeDocument/2006/relationships/image" Target="../media/image48.emf"/><Relationship Id="rId3" Type="http://schemas.openxmlformats.org/officeDocument/2006/relationships/image" Target="../media/image4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1" Type="http://schemas.openxmlformats.org/officeDocument/2006/relationships/image" Target="../media/image7.emf"/><Relationship Id="rId2"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8.emf"/><Relationship Id="rId1" Type="http://schemas.openxmlformats.org/officeDocument/2006/relationships/image" Target="../media/image15.emf"/><Relationship Id="rId2"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emf"/><Relationship Id="rId2" Type="http://schemas.openxmlformats.org/officeDocument/2006/relationships/image" Target="../media/image27.emf"/><Relationship Id="rId3" Type="http://schemas.openxmlformats.org/officeDocument/2006/relationships/image" Target="../media/image2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1638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1638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1638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209C009-E206-4148-8F48-D091EFF56EDA}" type="slidenum">
              <a:rPr lang="en-US" altLang="en-US"/>
              <a:pPr>
                <a:defRPr/>
              </a:pPr>
              <a:t>‹#›</a:t>
            </a:fld>
            <a:endParaRPr lang="en-US" altLang="en-US"/>
          </a:p>
        </p:txBody>
      </p:sp>
    </p:spTree>
    <p:extLst>
      <p:ext uri="{BB962C8B-B14F-4D97-AF65-F5344CB8AC3E}">
        <p14:creationId xmlns:p14="http://schemas.microsoft.com/office/powerpoint/2010/main" val="1186093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B39B729-C885-405F-91F8-9C8FCA165E45}" type="slidenum">
              <a:rPr lang="en-US" altLang="en-US"/>
              <a:pPr>
                <a:defRPr/>
              </a:pPr>
              <a:t>‹#›</a:t>
            </a:fld>
            <a:endParaRPr lang="en-US" altLang="en-US"/>
          </a:p>
        </p:txBody>
      </p:sp>
    </p:spTree>
    <p:extLst>
      <p:ext uri="{BB962C8B-B14F-4D97-AF65-F5344CB8AC3E}">
        <p14:creationId xmlns:p14="http://schemas.microsoft.com/office/powerpoint/2010/main" val="15904721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CB2B8130-FC68-4BB3-AB02-7EB6507C9CB3}" type="slidenum">
              <a:rPr lang="en-US" altLang="en-US" smtClean="0"/>
              <a:pPr eaLnBrk="1" hangingPunct="1"/>
              <a:t>1</a:t>
            </a:fld>
            <a:endParaRPr lang="en-US" alt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Tree>
    <p:extLst>
      <p:ext uri="{BB962C8B-B14F-4D97-AF65-F5344CB8AC3E}">
        <p14:creationId xmlns:p14="http://schemas.microsoft.com/office/powerpoint/2010/main" val="3247502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3FF38A77-F472-4836-8A26-F84D72E78DAA}" type="slidenum">
              <a:rPr lang="en-US" altLang="en-US" smtClean="0"/>
              <a:pPr eaLnBrk="1" hangingPunct="1"/>
              <a:t>10</a:t>
            </a:fld>
            <a:endParaRPr lang="en-US" altLang="en-US" smtClean="0"/>
          </a:p>
        </p:txBody>
      </p:sp>
    </p:spTree>
    <p:extLst>
      <p:ext uri="{BB962C8B-B14F-4D97-AF65-F5344CB8AC3E}">
        <p14:creationId xmlns:p14="http://schemas.microsoft.com/office/powerpoint/2010/main" val="2219906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2DCB1C18-811E-4817-96A1-80C63B788630}" type="slidenum">
              <a:rPr lang="en-US" altLang="en-US" smtClean="0"/>
              <a:pPr eaLnBrk="1" hangingPunct="1"/>
              <a:t>11</a:t>
            </a:fld>
            <a:endParaRPr lang="en-US" altLang="en-US" smtClean="0"/>
          </a:p>
        </p:txBody>
      </p:sp>
    </p:spTree>
    <p:extLst>
      <p:ext uri="{BB962C8B-B14F-4D97-AF65-F5344CB8AC3E}">
        <p14:creationId xmlns:p14="http://schemas.microsoft.com/office/powerpoint/2010/main" val="1782498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charset="0"/>
            </a:endParaRPr>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F7FB0D59-CC8D-4749-A045-824FB45F35EF}" type="slidenum">
              <a:rPr lang="en-US" altLang="en-US" smtClean="0"/>
              <a:pPr eaLnBrk="1" hangingPunct="1"/>
              <a:t>12</a:t>
            </a:fld>
            <a:endParaRPr lang="en-US" altLang="en-US" smtClean="0"/>
          </a:p>
        </p:txBody>
      </p:sp>
    </p:spTree>
    <p:extLst>
      <p:ext uri="{BB962C8B-B14F-4D97-AF65-F5344CB8AC3E}">
        <p14:creationId xmlns:p14="http://schemas.microsoft.com/office/powerpoint/2010/main" val="1371085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B41F1BAC-8200-4A23-BF47-4C5B735A72E7}" type="slidenum">
              <a:rPr lang="en-US" altLang="en-US" smtClean="0"/>
              <a:pPr eaLnBrk="1" hangingPunct="1"/>
              <a:t>13</a:t>
            </a:fld>
            <a:endParaRPr lang="en-US" altLang="en-US" smtClean="0"/>
          </a:p>
        </p:txBody>
      </p:sp>
    </p:spTree>
    <p:extLst>
      <p:ext uri="{BB962C8B-B14F-4D97-AF65-F5344CB8AC3E}">
        <p14:creationId xmlns:p14="http://schemas.microsoft.com/office/powerpoint/2010/main" val="1571170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D58D24AB-DEBF-4BC8-9C71-4DB06F49609A}" type="slidenum">
              <a:rPr lang="en-US" altLang="en-US" smtClean="0"/>
              <a:pPr eaLnBrk="1" hangingPunct="1"/>
              <a:t>14</a:t>
            </a:fld>
            <a:endParaRPr lang="en-US" altLang="en-US" smtClean="0"/>
          </a:p>
        </p:txBody>
      </p:sp>
    </p:spTree>
    <p:extLst>
      <p:ext uri="{BB962C8B-B14F-4D97-AF65-F5344CB8AC3E}">
        <p14:creationId xmlns:p14="http://schemas.microsoft.com/office/powerpoint/2010/main" val="2798142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A4C9D009-2C02-4FAC-9EB8-2AA8E470719D}" type="slidenum">
              <a:rPr lang="en-US" altLang="en-US" smtClean="0"/>
              <a:pPr eaLnBrk="1" hangingPunct="1"/>
              <a:t>15</a:t>
            </a:fld>
            <a:endParaRPr lang="en-US" altLang="en-US" smtClean="0"/>
          </a:p>
        </p:txBody>
      </p:sp>
    </p:spTree>
    <p:extLst>
      <p:ext uri="{BB962C8B-B14F-4D97-AF65-F5344CB8AC3E}">
        <p14:creationId xmlns:p14="http://schemas.microsoft.com/office/powerpoint/2010/main" val="6886662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charset="0"/>
            </a:endParaRPr>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74E53BEA-C0B1-4FC1-980D-C538A3B6BABA}" type="slidenum">
              <a:rPr lang="en-US" altLang="en-US" smtClean="0"/>
              <a:pPr eaLnBrk="1" hangingPunct="1"/>
              <a:t>16</a:t>
            </a:fld>
            <a:endParaRPr lang="en-US" altLang="en-US" smtClean="0"/>
          </a:p>
        </p:txBody>
      </p:sp>
    </p:spTree>
    <p:extLst>
      <p:ext uri="{BB962C8B-B14F-4D97-AF65-F5344CB8AC3E}">
        <p14:creationId xmlns:p14="http://schemas.microsoft.com/office/powerpoint/2010/main" val="2458382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charset="0"/>
            </a:endParaRPr>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B0EE80D5-714B-4A9A-8228-9BC92A242264}" type="slidenum">
              <a:rPr lang="en-US" altLang="en-US" smtClean="0"/>
              <a:pPr eaLnBrk="1" hangingPunct="1"/>
              <a:t>17</a:t>
            </a:fld>
            <a:endParaRPr lang="en-US" altLang="en-US" smtClean="0"/>
          </a:p>
        </p:txBody>
      </p:sp>
    </p:spTree>
    <p:extLst>
      <p:ext uri="{BB962C8B-B14F-4D97-AF65-F5344CB8AC3E}">
        <p14:creationId xmlns:p14="http://schemas.microsoft.com/office/powerpoint/2010/main" val="32000502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charset="0"/>
            </a:endParaRP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1F5C0A91-63D4-499F-843D-8B0C102AE678}" type="slidenum">
              <a:rPr lang="en-US" altLang="en-US" smtClean="0"/>
              <a:pPr eaLnBrk="1" hangingPunct="1"/>
              <a:t>18</a:t>
            </a:fld>
            <a:endParaRPr lang="en-US" altLang="en-US" smtClean="0"/>
          </a:p>
        </p:txBody>
      </p:sp>
    </p:spTree>
    <p:extLst>
      <p:ext uri="{BB962C8B-B14F-4D97-AF65-F5344CB8AC3E}">
        <p14:creationId xmlns:p14="http://schemas.microsoft.com/office/powerpoint/2010/main" val="2303130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249E311B-42B4-42E0-B82D-EC33E7E612CD}" type="slidenum">
              <a:rPr lang="en-US" altLang="en-US" smtClean="0"/>
              <a:pPr eaLnBrk="1" hangingPunct="1"/>
              <a:t>19</a:t>
            </a:fld>
            <a:endParaRPr lang="en-US" altLang="en-US" smtClean="0"/>
          </a:p>
        </p:txBody>
      </p:sp>
    </p:spTree>
    <p:extLst>
      <p:ext uri="{BB962C8B-B14F-4D97-AF65-F5344CB8AC3E}">
        <p14:creationId xmlns:p14="http://schemas.microsoft.com/office/powerpoint/2010/main" val="1355079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EFA2B757-2B05-4674-8C23-189F482E5E3C}" type="slidenum">
              <a:rPr lang="en-US" altLang="en-US" smtClean="0"/>
              <a:pPr eaLnBrk="1" hangingPunct="1"/>
              <a:t>2</a:t>
            </a:fld>
            <a:endParaRPr lang="en-US" alt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Tree>
    <p:extLst>
      <p:ext uri="{BB962C8B-B14F-4D97-AF65-F5344CB8AC3E}">
        <p14:creationId xmlns:p14="http://schemas.microsoft.com/office/powerpoint/2010/main" val="24336475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charset="0"/>
            </a:endParaRP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EF21CB8D-7ECB-4D30-8656-0E972E21DB98}" type="slidenum">
              <a:rPr lang="en-US" altLang="en-US" smtClean="0"/>
              <a:pPr eaLnBrk="1" hangingPunct="1"/>
              <a:t>20</a:t>
            </a:fld>
            <a:endParaRPr lang="en-US" altLang="en-US" smtClean="0"/>
          </a:p>
        </p:txBody>
      </p:sp>
    </p:spTree>
    <p:extLst>
      <p:ext uri="{BB962C8B-B14F-4D97-AF65-F5344CB8AC3E}">
        <p14:creationId xmlns:p14="http://schemas.microsoft.com/office/powerpoint/2010/main" val="2507021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charset="0"/>
            </a:endParaRPr>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B04B5433-0F4F-41DD-9361-BB0100E4F05A}" type="slidenum">
              <a:rPr lang="en-US" altLang="en-US" smtClean="0"/>
              <a:pPr eaLnBrk="1" hangingPunct="1"/>
              <a:t>21</a:t>
            </a:fld>
            <a:endParaRPr lang="en-US" altLang="en-US" smtClean="0"/>
          </a:p>
        </p:txBody>
      </p:sp>
    </p:spTree>
    <p:extLst>
      <p:ext uri="{BB962C8B-B14F-4D97-AF65-F5344CB8AC3E}">
        <p14:creationId xmlns:p14="http://schemas.microsoft.com/office/powerpoint/2010/main" val="19152195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DDFF1E5D-9786-4F4F-9280-4DE1A113C7E0}" type="slidenum">
              <a:rPr lang="en-US" altLang="en-US" smtClean="0"/>
              <a:pPr eaLnBrk="1" hangingPunct="1"/>
              <a:t>22</a:t>
            </a:fld>
            <a:endParaRPr lang="en-US" altLang="en-US" smtClean="0"/>
          </a:p>
        </p:txBody>
      </p:sp>
    </p:spTree>
    <p:extLst>
      <p:ext uri="{BB962C8B-B14F-4D97-AF65-F5344CB8AC3E}">
        <p14:creationId xmlns:p14="http://schemas.microsoft.com/office/powerpoint/2010/main" val="40280816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6EC74FB5-3B0C-4DD3-950E-7D8420E5CA57}" type="slidenum">
              <a:rPr lang="en-US" altLang="en-US" smtClean="0"/>
              <a:pPr eaLnBrk="1" hangingPunct="1"/>
              <a:t>23</a:t>
            </a:fld>
            <a:endParaRPr lang="en-US" altLang="en-US" smtClean="0"/>
          </a:p>
        </p:txBody>
      </p:sp>
    </p:spTree>
    <p:extLst>
      <p:ext uri="{BB962C8B-B14F-4D97-AF65-F5344CB8AC3E}">
        <p14:creationId xmlns:p14="http://schemas.microsoft.com/office/powerpoint/2010/main" val="1896560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17AB8F2C-E597-4BA1-AE0E-7D0CF1D28B11}" type="slidenum">
              <a:rPr lang="en-US" altLang="en-US" smtClean="0"/>
              <a:pPr eaLnBrk="1" hangingPunct="1"/>
              <a:t>24</a:t>
            </a:fld>
            <a:endParaRPr lang="en-US" altLang="en-US" smtClean="0"/>
          </a:p>
        </p:txBody>
      </p:sp>
    </p:spTree>
    <p:extLst>
      <p:ext uri="{BB962C8B-B14F-4D97-AF65-F5344CB8AC3E}">
        <p14:creationId xmlns:p14="http://schemas.microsoft.com/office/powerpoint/2010/main" val="23043171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5444B8D2-5D0B-464C-9EE7-41F577F80A9F}" type="slidenum">
              <a:rPr lang="en-US" altLang="en-US" smtClean="0"/>
              <a:pPr eaLnBrk="1" hangingPunct="1"/>
              <a:t>32</a:t>
            </a:fld>
            <a:endParaRPr lang="en-US" altLang="en-US" smtClean="0"/>
          </a:p>
        </p:txBody>
      </p:sp>
    </p:spTree>
    <p:extLst>
      <p:ext uri="{BB962C8B-B14F-4D97-AF65-F5344CB8AC3E}">
        <p14:creationId xmlns:p14="http://schemas.microsoft.com/office/powerpoint/2010/main" val="2169521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4B772DFB-4571-469A-8AC8-E22CDDA4EF99}" type="slidenum">
              <a:rPr lang="en-US" altLang="en-US" smtClean="0"/>
              <a:pPr eaLnBrk="1" hangingPunct="1"/>
              <a:t>3</a:t>
            </a:fld>
            <a:endParaRPr lang="en-US" altLang="en-US" smtClean="0"/>
          </a:p>
        </p:txBody>
      </p:sp>
    </p:spTree>
    <p:extLst>
      <p:ext uri="{BB962C8B-B14F-4D97-AF65-F5344CB8AC3E}">
        <p14:creationId xmlns:p14="http://schemas.microsoft.com/office/powerpoint/2010/main" val="4025864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B898CEEA-85D2-4139-807E-4D60703676F9}" type="slidenum">
              <a:rPr lang="en-US" altLang="en-US" smtClean="0"/>
              <a:pPr eaLnBrk="1" hangingPunct="1"/>
              <a:t>4</a:t>
            </a:fld>
            <a:endParaRPr lang="en-US" altLang="en-US" smtClean="0"/>
          </a:p>
        </p:txBody>
      </p:sp>
    </p:spTree>
    <p:extLst>
      <p:ext uri="{BB962C8B-B14F-4D97-AF65-F5344CB8AC3E}">
        <p14:creationId xmlns:p14="http://schemas.microsoft.com/office/powerpoint/2010/main" val="2772430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charset="0"/>
            </a:endParaRPr>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5F5CC028-F2D8-44A5-846B-B9BA45EFF92C}" type="slidenum">
              <a:rPr lang="en-US" altLang="en-US" smtClean="0"/>
              <a:pPr eaLnBrk="1" hangingPunct="1"/>
              <a:t>5</a:t>
            </a:fld>
            <a:endParaRPr lang="en-US" altLang="en-US" smtClean="0"/>
          </a:p>
        </p:txBody>
      </p:sp>
    </p:spTree>
    <p:extLst>
      <p:ext uri="{BB962C8B-B14F-4D97-AF65-F5344CB8AC3E}">
        <p14:creationId xmlns:p14="http://schemas.microsoft.com/office/powerpoint/2010/main" val="651994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4ECCF784-ED4F-49FD-B6E0-16FC68D5E15B}" type="slidenum">
              <a:rPr lang="en-US" altLang="en-US" smtClean="0"/>
              <a:pPr eaLnBrk="1" hangingPunct="1"/>
              <a:t>6</a:t>
            </a:fld>
            <a:endParaRPr lang="en-US" altLang="en-US" smtClean="0"/>
          </a:p>
        </p:txBody>
      </p:sp>
    </p:spTree>
    <p:extLst>
      <p:ext uri="{BB962C8B-B14F-4D97-AF65-F5344CB8AC3E}">
        <p14:creationId xmlns:p14="http://schemas.microsoft.com/office/powerpoint/2010/main" val="1130399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7ED3C3BD-14FD-4EE3-A619-46C1164C6A63}" type="slidenum">
              <a:rPr lang="en-US" altLang="en-US" smtClean="0"/>
              <a:pPr eaLnBrk="1" hangingPunct="1"/>
              <a:t>7</a:t>
            </a:fld>
            <a:endParaRPr lang="en-US" altLang="en-US" smtClean="0"/>
          </a:p>
        </p:txBody>
      </p:sp>
    </p:spTree>
    <p:extLst>
      <p:ext uri="{BB962C8B-B14F-4D97-AF65-F5344CB8AC3E}">
        <p14:creationId xmlns:p14="http://schemas.microsoft.com/office/powerpoint/2010/main" val="2055541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charset="0"/>
            </a:endParaRP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68DAEC79-70F6-4F8C-82CD-2E516A95B879}" type="slidenum">
              <a:rPr lang="en-US" altLang="en-US" smtClean="0"/>
              <a:pPr eaLnBrk="1" hangingPunct="1"/>
              <a:t>8</a:t>
            </a:fld>
            <a:endParaRPr lang="en-US" altLang="en-US" smtClean="0"/>
          </a:p>
        </p:txBody>
      </p:sp>
    </p:spTree>
    <p:extLst>
      <p:ext uri="{BB962C8B-B14F-4D97-AF65-F5344CB8AC3E}">
        <p14:creationId xmlns:p14="http://schemas.microsoft.com/office/powerpoint/2010/main" val="483696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charset="0"/>
              </a:rPr>
              <a:t>**Need updated Figure 17.2 (pg. 574)</a:t>
            </a:r>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15BF5419-0DBB-4450-B38F-4EBFD9F09429}" type="slidenum">
              <a:rPr lang="en-US" altLang="en-US" smtClean="0"/>
              <a:pPr eaLnBrk="1" hangingPunct="1"/>
              <a:t>9</a:t>
            </a:fld>
            <a:endParaRPr lang="en-US" altLang="en-US" smtClean="0"/>
          </a:p>
        </p:txBody>
      </p:sp>
    </p:spTree>
    <p:extLst>
      <p:ext uri="{BB962C8B-B14F-4D97-AF65-F5344CB8AC3E}">
        <p14:creationId xmlns:p14="http://schemas.microsoft.com/office/powerpoint/2010/main" val="3253871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sz="800"/>
            </a:lvl1pPr>
          </a:lstStyle>
          <a:p>
            <a:pPr>
              <a:defRPr/>
            </a:pPr>
            <a:r>
              <a:rPr lang="en-US" smtClean="0"/>
              <a:t>Statistics for the Behavioral Sciences</a:t>
            </a:r>
            <a:endParaRPr lang="en-US" dirty="0"/>
          </a:p>
        </p:txBody>
      </p:sp>
      <p:sp>
        <p:nvSpPr>
          <p:cNvPr id="5" name="Footer Placeholder 4"/>
          <p:cNvSpPr>
            <a:spLocks noGrp="1"/>
          </p:cNvSpPr>
          <p:nvPr>
            <p:ph type="ftr" sz="quarter" idx="11"/>
          </p:nvPr>
        </p:nvSpPr>
        <p:spPr/>
        <p:txBody>
          <a:bodyPr/>
          <a:lstStyle>
            <a:lvl1pPr>
              <a:defRPr sz="800"/>
            </a:lvl1pPr>
          </a:lstStyle>
          <a:p>
            <a:pPr>
              <a:defRPr/>
            </a:pPr>
            <a:r>
              <a:rPr lang="en-US" altLang="en-US"/>
              <a:t>© 2014 SAGE Publications</a:t>
            </a:r>
          </a:p>
        </p:txBody>
      </p:sp>
      <p:sp>
        <p:nvSpPr>
          <p:cNvPr id="6" name="Slide Number Placeholder 5"/>
          <p:cNvSpPr>
            <a:spLocks noGrp="1"/>
          </p:cNvSpPr>
          <p:nvPr>
            <p:ph type="sldNum" sz="quarter" idx="12"/>
          </p:nvPr>
        </p:nvSpPr>
        <p:spPr>
          <a:xfrm>
            <a:off x="8077200" y="6356350"/>
            <a:ext cx="381000" cy="365125"/>
          </a:xfrm>
        </p:spPr>
        <p:txBody>
          <a:bodyPr/>
          <a:lstStyle>
            <a:lvl1pPr>
              <a:defRPr sz="800"/>
            </a:lvl1pPr>
          </a:lstStyle>
          <a:p>
            <a:pPr>
              <a:defRPr/>
            </a:pPr>
            <a:fld id="{1B31CB0D-2FBD-4530-A81B-A8AC7A5E4F7C}" type="slidenum">
              <a:rPr lang="en-US" altLang="en-US"/>
              <a:pPr>
                <a:defRPr/>
              </a:pPr>
              <a:t>‹#›</a:t>
            </a:fld>
            <a:endParaRPr lang="en-US" altLang="en-US"/>
          </a:p>
        </p:txBody>
      </p:sp>
    </p:spTree>
    <p:extLst>
      <p:ext uri="{BB962C8B-B14F-4D97-AF65-F5344CB8AC3E}">
        <p14:creationId xmlns:p14="http://schemas.microsoft.com/office/powerpoint/2010/main" val="3435015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838200"/>
          </a:xfrm>
        </p:spPr>
        <p:txBody>
          <a:bodyPr/>
          <a:lstStyle>
            <a:lvl1pPr algn="ctr">
              <a:defRPr sz="40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752600"/>
            <a:ext cx="8229600" cy="4419600"/>
          </a:xfrm>
        </p:spPr>
        <p:txBody>
          <a:bodyPr/>
          <a:lstStyle>
            <a:lvl1pPr>
              <a:defRPr sz="2800"/>
            </a:lvl1pPr>
            <a:lvl2pPr>
              <a:defRPr sz="2000"/>
            </a:lvl2pPr>
            <a:lvl3pPr>
              <a:defRPr sz="18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sz="800"/>
            </a:lvl1pPr>
          </a:lstStyle>
          <a:p>
            <a:pPr>
              <a:defRPr/>
            </a:pPr>
            <a:r>
              <a:rPr lang="en-US" smtClean="0"/>
              <a:t>Statistics for the Behavioral Sciences</a:t>
            </a:r>
            <a:endParaRPr lang="en-US" dirty="0"/>
          </a:p>
        </p:txBody>
      </p:sp>
      <p:sp>
        <p:nvSpPr>
          <p:cNvPr id="5" name="Footer Placeholder 4"/>
          <p:cNvSpPr>
            <a:spLocks noGrp="1"/>
          </p:cNvSpPr>
          <p:nvPr>
            <p:ph type="ftr" sz="quarter" idx="11"/>
          </p:nvPr>
        </p:nvSpPr>
        <p:spPr/>
        <p:txBody>
          <a:bodyPr/>
          <a:lstStyle>
            <a:lvl1pPr>
              <a:defRPr sz="800"/>
            </a:lvl1pPr>
          </a:lstStyle>
          <a:p>
            <a:pPr>
              <a:defRPr/>
            </a:pPr>
            <a:r>
              <a:rPr lang="en-US" altLang="en-US"/>
              <a:t>© 2014 SAGE Publications</a:t>
            </a:r>
          </a:p>
        </p:txBody>
      </p:sp>
      <p:sp>
        <p:nvSpPr>
          <p:cNvPr id="6" name="Slide Number Placeholder 5"/>
          <p:cNvSpPr>
            <a:spLocks noGrp="1"/>
          </p:cNvSpPr>
          <p:nvPr>
            <p:ph type="sldNum" sz="quarter" idx="12"/>
          </p:nvPr>
        </p:nvSpPr>
        <p:spPr>
          <a:xfrm>
            <a:off x="8077200" y="6356350"/>
            <a:ext cx="381000" cy="365125"/>
          </a:xfrm>
        </p:spPr>
        <p:txBody>
          <a:bodyPr/>
          <a:lstStyle>
            <a:lvl1pPr>
              <a:defRPr sz="800"/>
            </a:lvl1pPr>
          </a:lstStyle>
          <a:p>
            <a:pPr>
              <a:defRPr/>
            </a:pPr>
            <a:fld id="{F1C4952D-C7AE-4E1A-9A5B-64ABAF1F30F6}" type="slidenum">
              <a:rPr lang="en-US" altLang="en-US"/>
              <a:pPr>
                <a:defRPr/>
              </a:pPr>
              <a:t>‹#›</a:t>
            </a:fld>
            <a:endParaRPr lang="en-US" altLang="en-US"/>
          </a:p>
        </p:txBody>
      </p:sp>
    </p:spTree>
    <p:extLst>
      <p:ext uri="{BB962C8B-B14F-4D97-AF65-F5344CB8AC3E}">
        <p14:creationId xmlns:p14="http://schemas.microsoft.com/office/powerpoint/2010/main" val="471622485"/>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sz="800"/>
            </a:lvl1pPr>
          </a:lstStyle>
          <a:p>
            <a:pPr>
              <a:defRPr/>
            </a:pPr>
            <a:r>
              <a:rPr lang="en-US" smtClean="0"/>
              <a:t>Statistics for the Behavioral Sciences</a:t>
            </a:r>
            <a:endParaRPr lang="en-US" dirty="0"/>
          </a:p>
        </p:txBody>
      </p:sp>
      <p:sp>
        <p:nvSpPr>
          <p:cNvPr id="5" name="Footer Placeholder 4"/>
          <p:cNvSpPr>
            <a:spLocks noGrp="1"/>
          </p:cNvSpPr>
          <p:nvPr>
            <p:ph type="ftr" sz="quarter" idx="11"/>
          </p:nvPr>
        </p:nvSpPr>
        <p:spPr/>
        <p:txBody>
          <a:bodyPr/>
          <a:lstStyle>
            <a:lvl1pPr>
              <a:defRPr sz="800"/>
            </a:lvl1pPr>
          </a:lstStyle>
          <a:p>
            <a:pPr>
              <a:defRPr/>
            </a:pPr>
            <a:r>
              <a:rPr lang="en-US" altLang="en-US"/>
              <a:t>© 2014 SAGE Publications</a:t>
            </a:r>
          </a:p>
        </p:txBody>
      </p:sp>
      <p:sp>
        <p:nvSpPr>
          <p:cNvPr id="6" name="Slide Number Placeholder 5"/>
          <p:cNvSpPr>
            <a:spLocks noGrp="1"/>
          </p:cNvSpPr>
          <p:nvPr>
            <p:ph type="sldNum" sz="quarter" idx="12"/>
          </p:nvPr>
        </p:nvSpPr>
        <p:spPr>
          <a:xfrm>
            <a:off x="8077200" y="6356350"/>
            <a:ext cx="381000" cy="365125"/>
          </a:xfrm>
        </p:spPr>
        <p:txBody>
          <a:bodyPr/>
          <a:lstStyle>
            <a:lvl1pPr>
              <a:defRPr sz="800"/>
            </a:lvl1pPr>
          </a:lstStyle>
          <a:p>
            <a:pPr>
              <a:defRPr/>
            </a:pPr>
            <a:fld id="{CB912D25-2675-4520-9825-34824F6DC1C7}" type="slidenum">
              <a:rPr lang="en-US" altLang="en-US"/>
              <a:pPr>
                <a:defRPr/>
              </a:pPr>
              <a:t>‹#›</a:t>
            </a:fld>
            <a:endParaRPr lang="en-US" altLang="en-US"/>
          </a:p>
        </p:txBody>
      </p:sp>
    </p:spTree>
    <p:extLst>
      <p:ext uri="{BB962C8B-B14F-4D97-AF65-F5344CB8AC3E}">
        <p14:creationId xmlns:p14="http://schemas.microsoft.com/office/powerpoint/2010/main" val="2781458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762000"/>
          </a:xfrm>
        </p:spPr>
        <p:txBody>
          <a:bodyPr/>
          <a:lstStyle>
            <a:lvl1pPr>
              <a:defRPr sz="4000"/>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sz="800"/>
            </a:lvl1pPr>
          </a:lstStyle>
          <a:p>
            <a:pPr>
              <a:defRPr/>
            </a:pPr>
            <a:r>
              <a:rPr lang="en-US" smtClean="0"/>
              <a:t>Statistics for the Behavioral Sciences</a:t>
            </a:r>
            <a:endParaRPr lang="en-US" dirty="0"/>
          </a:p>
        </p:txBody>
      </p:sp>
      <p:sp>
        <p:nvSpPr>
          <p:cNvPr id="6" name="Footer Placeholder 4"/>
          <p:cNvSpPr>
            <a:spLocks noGrp="1"/>
          </p:cNvSpPr>
          <p:nvPr>
            <p:ph type="ftr" sz="quarter" idx="11"/>
          </p:nvPr>
        </p:nvSpPr>
        <p:spPr/>
        <p:txBody>
          <a:bodyPr/>
          <a:lstStyle>
            <a:lvl1pPr>
              <a:defRPr sz="800"/>
            </a:lvl1pPr>
          </a:lstStyle>
          <a:p>
            <a:pPr>
              <a:defRPr/>
            </a:pPr>
            <a:r>
              <a:rPr lang="en-US" altLang="en-US"/>
              <a:t>© 2014 SAGE Publications</a:t>
            </a:r>
          </a:p>
        </p:txBody>
      </p:sp>
      <p:sp>
        <p:nvSpPr>
          <p:cNvPr id="7" name="Slide Number Placeholder 5"/>
          <p:cNvSpPr>
            <a:spLocks noGrp="1"/>
          </p:cNvSpPr>
          <p:nvPr>
            <p:ph type="sldNum" sz="quarter" idx="12"/>
          </p:nvPr>
        </p:nvSpPr>
        <p:spPr>
          <a:xfrm>
            <a:off x="8001000" y="6356350"/>
            <a:ext cx="457200" cy="365125"/>
          </a:xfrm>
        </p:spPr>
        <p:txBody>
          <a:bodyPr/>
          <a:lstStyle>
            <a:lvl1pPr>
              <a:defRPr sz="800"/>
            </a:lvl1pPr>
          </a:lstStyle>
          <a:p>
            <a:pPr>
              <a:defRPr/>
            </a:pPr>
            <a:fld id="{0B01DC7F-1E68-4FCA-98C4-3A21D1975E7B}" type="slidenum">
              <a:rPr lang="en-US" altLang="en-US"/>
              <a:pPr>
                <a:defRPr/>
              </a:pPr>
              <a:t>‹#›</a:t>
            </a:fld>
            <a:endParaRPr lang="en-US" altLang="en-US"/>
          </a:p>
        </p:txBody>
      </p:sp>
    </p:spTree>
    <p:extLst>
      <p:ext uri="{BB962C8B-B14F-4D97-AF65-F5344CB8AC3E}">
        <p14:creationId xmlns:p14="http://schemas.microsoft.com/office/powerpoint/2010/main" val="3952160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sz="800"/>
            </a:lvl1pPr>
          </a:lstStyle>
          <a:p>
            <a:pPr>
              <a:defRPr/>
            </a:pPr>
            <a:r>
              <a:rPr lang="en-US" smtClean="0"/>
              <a:t>Statistics for the Behavioral Sciences</a:t>
            </a:r>
            <a:endParaRPr lang="en-US" dirty="0"/>
          </a:p>
        </p:txBody>
      </p:sp>
      <p:sp>
        <p:nvSpPr>
          <p:cNvPr id="4" name="Footer Placeholder 4"/>
          <p:cNvSpPr>
            <a:spLocks noGrp="1"/>
          </p:cNvSpPr>
          <p:nvPr>
            <p:ph type="ftr" sz="quarter" idx="11"/>
          </p:nvPr>
        </p:nvSpPr>
        <p:spPr/>
        <p:txBody>
          <a:bodyPr/>
          <a:lstStyle>
            <a:lvl1pPr>
              <a:defRPr sz="800"/>
            </a:lvl1pPr>
          </a:lstStyle>
          <a:p>
            <a:pPr>
              <a:defRPr/>
            </a:pPr>
            <a:r>
              <a:rPr lang="en-US" altLang="en-US"/>
              <a:t>© 2014 SAGE Publications</a:t>
            </a:r>
          </a:p>
        </p:txBody>
      </p:sp>
      <p:sp>
        <p:nvSpPr>
          <p:cNvPr id="5" name="Slide Number Placeholder 5"/>
          <p:cNvSpPr>
            <a:spLocks noGrp="1"/>
          </p:cNvSpPr>
          <p:nvPr>
            <p:ph type="sldNum" sz="quarter" idx="12"/>
          </p:nvPr>
        </p:nvSpPr>
        <p:spPr>
          <a:xfrm>
            <a:off x="8001000" y="6356350"/>
            <a:ext cx="457200" cy="365125"/>
          </a:xfrm>
        </p:spPr>
        <p:txBody>
          <a:bodyPr/>
          <a:lstStyle>
            <a:lvl1pPr>
              <a:defRPr sz="800"/>
            </a:lvl1pPr>
          </a:lstStyle>
          <a:p>
            <a:pPr>
              <a:defRPr/>
            </a:pPr>
            <a:fld id="{B953B1DA-22AA-4A30-8805-EC6D4A0A53FF}" type="slidenum">
              <a:rPr lang="en-US" altLang="en-US"/>
              <a:pPr>
                <a:defRPr/>
              </a:pPr>
              <a:t>‹#›</a:t>
            </a:fld>
            <a:endParaRPr lang="en-US" altLang="en-US"/>
          </a:p>
        </p:txBody>
      </p:sp>
    </p:spTree>
    <p:extLst>
      <p:ext uri="{BB962C8B-B14F-4D97-AF65-F5344CB8AC3E}">
        <p14:creationId xmlns:p14="http://schemas.microsoft.com/office/powerpoint/2010/main" val="3285277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sz="800"/>
            </a:lvl1pPr>
          </a:lstStyle>
          <a:p>
            <a:pPr>
              <a:defRPr/>
            </a:pPr>
            <a:r>
              <a:rPr lang="en-US" smtClean="0"/>
              <a:t>Statistics for the Behavioral Sciences</a:t>
            </a:r>
            <a:endParaRPr lang="en-US" dirty="0"/>
          </a:p>
        </p:txBody>
      </p:sp>
      <p:sp>
        <p:nvSpPr>
          <p:cNvPr id="3" name="Footer Placeholder 4"/>
          <p:cNvSpPr>
            <a:spLocks noGrp="1"/>
          </p:cNvSpPr>
          <p:nvPr>
            <p:ph type="ftr" sz="quarter" idx="11"/>
          </p:nvPr>
        </p:nvSpPr>
        <p:spPr/>
        <p:txBody>
          <a:bodyPr/>
          <a:lstStyle>
            <a:lvl1pPr>
              <a:defRPr sz="800"/>
            </a:lvl1pPr>
          </a:lstStyle>
          <a:p>
            <a:pPr>
              <a:defRPr/>
            </a:pPr>
            <a:r>
              <a:rPr lang="en-US" altLang="en-US"/>
              <a:t>© 2014 SAGE Publications</a:t>
            </a:r>
          </a:p>
        </p:txBody>
      </p:sp>
      <p:sp>
        <p:nvSpPr>
          <p:cNvPr id="4" name="Slide Number Placeholder 5"/>
          <p:cNvSpPr>
            <a:spLocks noGrp="1"/>
          </p:cNvSpPr>
          <p:nvPr>
            <p:ph type="sldNum" sz="quarter" idx="12"/>
          </p:nvPr>
        </p:nvSpPr>
        <p:spPr>
          <a:xfrm>
            <a:off x="8077200" y="6356350"/>
            <a:ext cx="381000" cy="365125"/>
          </a:xfrm>
        </p:spPr>
        <p:txBody>
          <a:bodyPr/>
          <a:lstStyle>
            <a:lvl1pPr>
              <a:defRPr sz="800"/>
            </a:lvl1pPr>
          </a:lstStyle>
          <a:p>
            <a:pPr>
              <a:defRPr/>
            </a:pPr>
            <a:fld id="{4D2D1ED8-2FA9-4BD6-863B-AD1524F3E1E3}" type="slidenum">
              <a:rPr lang="en-US" altLang="en-US"/>
              <a:pPr>
                <a:defRPr/>
              </a:pPr>
              <a:t>‹#›</a:t>
            </a:fld>
            <a:endParaRPr lang="en-US" altLang="en-US"/>
          </a:p>
        </p:txBody>
      </p:sp>
    </p:spTree>
    <p:extLst>
      <p:ext uri="{BB962C8B-B14F-4D97-AF65-F5344CB8AC3E}">
        <p14:creationId xmlns:p14="http://schemas.microsoft.com/office/powerpoint/2010/main" val="29967164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jpeg"/><Relationship Id="rId9" Type="http://schemas.openxmlformats.org/officeDocument/2006/relationships/image" Target="../media/image2.jpeg"/><Relationship Id="rId10"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838200"/>
            <a:ext cx="8229600"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4099" name="Text Placeholder 2"/>
          <p:cNvSpPr>
            <a:spLocks noGrp="1"/>
          </p:cNvSpPr>
          <p:nvPr>
            <p:ph type="body" idx="1"/>
          </p:nvPr>
        </p:nvSpPr>
        <p:spPr bwMode="auto">
          <a:xfrm>
            <a:off x="457200" y="2057400"/>
            <a:ext cx="8229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ＭＳ Ｐゴシック" pitchFamily="-111" charset="-128"/>
                <a:cs typeface="+mn-cs"/>
              </a:defRPr>
            </a:lvl1pPr>
          </a:lstStyle>
          <a:p>
            <a:pPr>
              <a:defRPr/>
            </a:pPr>
            <a:r>
              <a:rPr lang="en-US" smtClean="0"/>
              <a:t>Statistics for the Behavioral Sciences</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pPr>
              <a:defRPr/>
            </a:pPr>
            <a:r>
              <a:rPr lang="en-US" altLang="en-US"/>
              <a:t>© 2014 SAGE Publications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9E9B45D3-5483-4BEC-BB06-30398ED35E90}" type="slidenum">
              <a:rPr lang="en-US" altLang="en-US"/>
              <a:pPr>
                <a:defRPr/>
              </a:pPr>
              <a:t>‹#›</a:t>
            </a:fld>
            <a:endParaRPr lang="en-US" altLang="en-US"/>
          </a:p>
        </p:txBody>
      </p:sp>
      <p:pic>
        <p:nvPicPr>
          <p:cNvPr id="4103" name="Picture 7" descr="Privitera_ppt_master.jp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304034" y="17045"/>
            <a:ext cx="8839966" cy="737680"/>
          </a:xfrm>
          <a:prstGeom prst="rect">
            <a:avLst/>
          </a:prstGeom>
        </p:spPr>
      </p:pic>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Lst>
  <p:hf hdr="0" ftr="0" dt="0"/>
  <p:txStyles>
    <p:titleStyle>
      <a:lvl1pPr algn="l" rtl="0" eaLnBrk="0" fontAlgn="base" hangingPunct="0">
        <a:spcBef>
          <a:spcPct val="0"/>
        </a:spcBef>
        <a:spcAft>
          <a:spcPct val="0"/>
        </a:spcAft>
        <a:defRPr sz="4400" kern="12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2pPr>
      <a:lvl3pPr algn="l"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3pPr>
      <a:lvl4pPr algn="l"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4pPr>
      <a:lvl5pPr algn="l" rtl="0" eaLnBrk="0" fontAlgn="base" hangingPunct="0">
        <a:spcBef>
          <a:spcPct val="0"/>
        </a:spcBef>
        <a:spcAft>
          <a:spcPct val="0"/>
        </a:spcAft>
        <a:defRPr sz="4400">
          <a:solidFill>
            <a:schemeClr val="tx2"/>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4400">
          <a:solidFill>
            <a:schemeClr val="tx2"/>
          </a:solidFill>
          <a:latin typeface="Arial" charset="0"/>
        </a:defRPr>
      </a:lvl6pPr>
      <a:lvl7pPr marL="914400" algn="l" rtl="0" eaLnBrk="1" fontAlgn="base" hangingPunct="1">
        <a:spcBef>
          <a:spcPct val="0"/>
        </a:spcBef>
        <a:spcAft>
          <a:spcPct val="0"/>
        </a:spcAft>
        <a:defRPr sz="4400">
          <a:solidFill>
            <a:schemeClr val="tx2"/>
          </a:solidFill>
          <a:latin typeface="Arial" charset="0"/>
        </a:defRPr>
      </a:lvl7pPr>
      <a:lvl8pPr marL="1371600" algn="l" rtl="0" eaLnBrk="1" fontAlgn="base" hangingPunct="1">
        <a:spcBef>
          <a:spcPct val="0"/>
        </a:spcBef>
        <a:spcAft>
          <a:spcPct val="0"/>
        </a:spcAft>
        <a:defRPr sz="4400">
          <a:solidFill>
            <a:schemeClr val="tx2"/>
          </a:solidFill>
          <a:latin typeface="Arial" charset="0"/>
        </a:defRPr>
      </a:lvl8pPr>
      <a:lvl9pPr marL="1828800" algn="l" rtl="0" eaLnBrk="1" fontAlgn="base" hangingPunct="1">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charset="0"/>
        <a:buChar char="•"/>
        <a:defRPr sz="2800" kern="1200">
          <a:solidFill>
            <a:schemeClr val="accent2"/>
          </a:solidFill>
          <a:latin typeface="+mn-lt"/>
          <a:ea typeface="ＭＳ Ｐゴシック" charset="-128"/>
          <a:cs typeface="+mn-cs"/>
        </a:defRPr>
      </a:lvl2pPr>
      <a:lvl3pPr marL="1143000" indent="-228600" algn="l" rtl="0" eaLnBrk="0" fontAlgn="base" hangingPunct="0">
        <a:spcBef>
          <a:spcPct val="20000"/>
        </a:spcBef>
        <a:spcAft>
          <a:spcPct val="0"/>
        </a:spcAft>
        <a:buFont typeface="Arial" charset="0"/>
        <a:buChar char="•"/>
        <a:defRPr sz="2400" kern="1200">
          <a:solidFill>
            <a:srgbClr val="BF4D00"/>
          </a:solidFill>
          <a:latin typeface="+mn-lt"/>
          <a:ea typeface="ＭＳ Ｐゴシック" charset="-128"/>
          <a:cs typeface="+mn-cs"/>
        </a:defRPr>
      </a:lvl3pPr>
      <a:lvl4pPr marL="1600200" indent="-228600" algn="l" rtl="0" eaLnBrk="0" fontAlgn="base" hangingPunct="0">
        <a:spcBef>
          <a:spcPct val="20000"/>
        </a:spcBef>
        <a:spcAft>
          <a:spcPct val="0"/>
        </a:spcAft>
        <a:buSzPct val="100000"/>
        <a:buFont typeface="Wingdings" charset="2"/>
        <a:buChar char="§"/>
        <a:defRPr sz="2000" kern="1200">
          <a:solidFill>
            <a:srgbClr val="664C00"/>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2000" kern="1200">
          <a:solidFill>
            <a:srgbClr val="BF9000"/>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15.bin"/><Relationship Id="rId5" Type="http://schemas.openxmlformats.org/officeDocument/2006/relationships/image" Target="../media/image20.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1.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16.bin"/><Relationship Id="rId5" Type="http://schemas.openxmlformats.org/officeDocument/2006/relationships/image" Target="../media/image24.emf"/><Relationship Id="rId6" Type="http://schemas.openxmlformats.org/officeDocument/2006/relationships/image" Target="../media/image25.png"/><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17.bin"/><Relationship Id="rId5" Type="http://schemas.openxmlformats.org/officeDocument/2006/relationships/image" Target="../media/image26.emf"/><Relationship Id="rId6" Type="http://schemas.openxmlformats.org/officeDocument/2006/relationships/oleObject" Target="../embeddings/oleObject18.bin"/><Relationship Id="rId7" Type="http://schemas.openxmlformats.org/officeDocument/2006/relationships/image" Target="../media/image27.emf"/><Relationship Id="rId8" Type="http://schemas.openxmlformats.org/officeDocument/2006/relationships/oleObject" Target="../embeddings/oleObject19.bin"/><Relationship Id="rId9" Type="http://schemas.openxmlformats.org/officeDocument/2006/relationships/image" Target="../media/image28.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9.e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20.bin"/><Relationship Id="rId5" Type="http://schemas.openxmlformats.org/officeDocument/2006/relationships/image" Target="../media/image30.emf"/><Relationship Id="rId6" Type="http://schemas.openxmlformats.org/officeDocument/2006/relationships/image" Target="../media/image31.png"/><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21.bin"/><Relationship Id="rId5" Type="http://schemas.openxmlformats.org/officeDocument/2006/relationships/image" Target="../media/image32.emf"/><Relationship Id="rId6" Type="http://schemas.openxmlformats.org/officeDocument/2006/relationships/oleObject" Target="../embeddings/oleObject22.bin"/><Relationship Id="rId7" Type="http://schemas.openxmlformats.org/officeDocument/2006/relationships/image" Target="../media/image33.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1" Type="http://schemas.openxmlformats.org/officeDocument/2006/relationships/image" Target="../media/image36.emf"/><Relationship Id="rId12" Type="http://schemas.openxmlformats.org/officeDocument/2006/relationships/oleObject" Target="../embeddings/oleObject27.bin"/><Relationship Id="rId13" Type="http://schemas.openxmlformats.org/officeDocument/2006/relationships/image" Target="../media/image37.emf"/><Relationship Id="rId1" Type="http://schemas.openxmlformats.org/officeDocument/2006/relationships/vmlDrawing" Target="../drawings/vmlDrawing12.vml"/><Relationship Id="rId2" Type="http://schemas.openxmlformats.org/officeDocument/2006/relationships/slideLayout" Target="../slideLayouts/slideLayout2.xml"/><Relationship Id="rId3" Type="http://schemas.openxmlformats.org/officeDocument/2006/relationships/notesSlide" Target="../notesSlides/notesSlide23.xml"/><Relationship Id="rId4" Type="http://schemas.openxmlformats.org/officeDocument/2006/relationships/oleObject" Target="../embeddings/oleObject23.bin"/><Relationship Id="rId5" Type="http://schemas.openxmlformats.org/officeDocument/2006/relationships/image" Target="../media/image11.emf"/><Relationship Id="rId6" Type="http://schemas.openxmlformats.org/officeDocument/2006/relationships/oleObject" Target="../embeddings/oleObject24.bin"/><Relationship Id="rId7" Type="http://schemas.openxmlformats.org/officeDocument/2006/relationships/image" Target="../media/image34.emf"/><Relationship Id="rId8" Type="http://schemas.openxmlformats.org/officeDocument/2006/relationships/oleObject" Target="../embeddings/oleObject25.bin"/><Relationship Id="rId9" Type="http://schemas.openxmlformats.org/officeDocument/2006/relationships/image" Target="../media/image35.emf"/><Relationship Id="rId10" Type="http://schemas.openxmlformats.org/officeDocument/2006/relationships/oleObject" Target="../embeddings/oleObject26.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28.bin"/><Relationship Id="rId5" Type="http://schemas.openxmlformats.org/officeDocument/2006/relationships/image" Target="../media/image38.emf"/><Relationship Id="rId6" Type="http://schemas.openxmlformats.org/officeDocument/2006/relationships/oleObject" Target="../embeddings/oleObject29.bin"/><Relationship Id="rId7" Type="http://schemas.openxmlformats.org/officeDocument/2006/relationships/image" Target="../media/image39.emf"/><Relationship Id="rId8" Type="http://schemas.openxmlformats.org/officeDocument/2006/relationships/oleObject" Target="../embeddings/oleObject30.bin"/><Relationship Id="rId9" Type="http://schemas.openxmlformats.org/officeDocument/2006/relationships/image" Target="../media/image40.emf"/><Relationship Id="rId10" Type="http://schemas.openxmlformats.org/officeDocument/2006/relationships/oleObject" Target="../embeddings/oleObject31.bin"/><Relationship Id="rId11" Type="http://schemas.openxmlformats.org/officeDocument/2006/relationships/image" Target="../media/image41.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1.bin"/><Relationship Id="rId5" Type="http://schemas.openxmlformats.org/officeDocument/2006/relationships/image" Target="../media/image4.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32.bin"/><Relationship Id="rId5" Type="http://schemas.openxmlformats.org/officeDocument/2006/relationships/image" Target="../media/image47.emf"/><Relationship Id="rId6" Type="http://schemas.openxmlformats.org/officeDocument/2006/relationships/oleObject" Target="../embeddings/oleObject33.bin"/><Relationship Id="rId7" Type="http://schemas.openxmlformats.org/officeDocument/2006/relationships/image" Target="../media/image48.emf"/><Relationship Id="rId8" Type="http://schemas.openxmlformats.org/officeDocument/2006/relationships/oleObject" Target="../embeddings/oleObject34.bin"/><Relationship Id="rId9" Type="http://schemas.openxmlformats.org/officeDocument/2006/relationships/image" Target="../media/image49.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2.bin"/><Relationship Id="rId5" Type="http://schemas.openxmlformats.org/officeDocument/2006/relationships/image" Target="../media/image5.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1" Type="http://schemas.openxmlformats.org/officeDocument/2006/relationships/oleObject" Target="../embeddings/oleObject7.bin"/><Relationship Id="rId12" Type="http://schemas.openxmlformats.org/officeDocument/2006/relationships/image" Target="../media/image10.emf"/><Relationship Id="rId1" Type="http://schemas.openxmlformats.org/officeDocument/2006/relationships/vmlDrawing" Target="../drawings/vmlDrawing3.vml"/><Relationship Id="rId2" Type="http://schemas.openxmlformats.org/officeDocument/2006/relationships/slideLayout" Target="../slideLayouts/slideLayout2.xml"/><Relationship Id="rId3" Type="http://schemas.openxmlformats.org/officeDocument/2006/relationships/notesSlide" Target="../notesSlides/notesSlide6.xml"/><Relationship Id="rId4" Type="http://schemas.openxmlformats.org/officeDocument/2006/relationships/oleObject" Target="../embeddings/oleObject3.bin"/><Relationship Id="rId5" Type="http://schemas.openxmlformats.org/officeDocument/2006/relationships/image" Target="../media/image7.emf"/><Relationship Id="rId6" Type="http://schemas.openxmlformats.org/officeDocument/2006/relationships/oleObject" Target="../embeddings/oleObject4.bin"/><Relationship Id="rId7" Type="http://schemas.openxmlformats.org/officeDocument/2006/relationships/oleObject" Target="../embeddings/oleObject5.bin"/><Relationship Id="rId8" Type="http://schemas.openxmlformats.org/officeDocument/2006/relationships/image" Target="../media/image8.emf"/><Relationship Id="rId9" Type="http://schemas.openxmlformats.org/officeDocument/2006/relationships/oleObject" Target="../embeddings/oleObject6.bin"/><Relationship Id="rId10"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8.bin"/><Relationship Id="rId5" Type="http://schemas.openxmlformats.org/officeDocument/2006/relationships/image" Target="../media/image11.emf"/><Relationship Id="rId6" Type="http://schemas.openxmlformats.org/officeDocument/2006/relationships/oleObject" Target="../embeddings/oleObject9.bin"/><Relationship Id="rId7" Type="http://schemas.openxmlformats.org/officeDocument/2006/relationships/image" Target="../media/image12.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10.bin"/><Relationship Id="rId5" Type="http://schemas.openxmlformats.org/officeDocument/2006/relationships/image" Target="../media/image13.emf"/><Relationship Id="rId6" Type="http://schemas.openxmlformats.org/officeDocument/2006/relationships/image" Target="../media/image14.png"/><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1" Type="http://schemas.openxmlformats.org/officeDocument/2006/relationships/oleObject" Target="../embeddings/oleObject14.bin"/><Relationship Id="rId12" Type="http://schemas.openxmlformats.org/officeDocument/2006/relationships/image" Target="../media/image18.emf"/><Relationship Id="rId1" Type="http://schemas.openxmlformats.org/officeDocument/2006/relationships/vmlDrawing" Target="../drawings/vmlDrawing6.vml"/><Relationship Id="rId2" Type="http://schemas.openxmlformats.org/officeDocument/2006/relationships/slideLayout" Target="../slideLayouts/slideLayout2.xml"/><Relationship Id="rId3" Type="http://schemas.openxmlformats.org/officeDocument/2006/relationships/notesSlide" Target="../notesSlides/notesSlide9.xml"/><Relationship Id="rId4" Type="http://schemas.openxmlformats.org/officeDocument/2006/relationships/image" Target="../media/image19.emf"/><Relationship Id="rId5" Type="http://schemas.openxmlformats.org/officeDocument/2006/relationships/oleObject" Target="../embeddings/oleObject11.bin"/><Relationship Id="rId6" Type="http://schemas.openxmlformats.org/officeDocument/2006/relationships/image" Target="../media/image15.emf"/><Relationship Id="rId7" Type="http://schemas.openxmlformats.org/officeDocument/2006/relationships/oleObject" Target="../embeddings/oleObject12.bin"/><Relationship Id="rId8" Type="http://schemas.openxmlformats.org/officeDocument/2006/relationships/image" Target="../media/image16.emf"/><Relationship Id="rId9" Type="http://schemas.openxmlformats.org/officeDocument/2006/relationships/oleObject" Target="../embeddings/oleObject13.bin"/><Relationship Id="rId10" Type="http://schemas.openxmlformats.org/officeDocument/2006/relationships/image" Target="../media/image1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p:txBody>
          <a:bodyPr/>
          <a:lstStyle/>
          <a:p>
            <a:pPr algn="ctr" eaLnBrk="1" hangingPunct="1"/>
            <a:r>
              <a:rPr lang="en-US" altLang="en-US" smtClean="0">
                <a:ea typeface="ＭＳ Ｐゴシック" charset="-128"/>
              </a:rPr>
              <a:t>Chapter 17</a:t>
            </a:r>
          </a:p>
        </p:txBody>
      </p:sp>
      <p:sp>
        <p:nvSpPr>
          <p:cNvPr id="15363" name="Rectangle 3"/>
          <p:cNvSpPr>
            <a:spLocks noGrp="1" noChangeArrowheads="1"/>
          </p:cNvSpPr>
          <p:nvPr>
            <p:ph type="subTitle" idx="1"/>
          </p:nvPr>
        </p:nvSpPr>
        <p:spPr/>
        <p:txBody>
          <a:bodyPr/>
          <a:lstStyle/>
          <a:p>
            <a:pPr eaLnBrk="1" hangingPunct="1">
              <a:buFont typeface="Wingdings" pitchFamily="-111" charset="2"/>
              <a:buNone/>
              <a:defRPr/>
            </a:pPr>
            <a:r>
              <a:rPr lang="en-US" dirty="0" smtClean="0">
                <a:ea typeface="ＭＳ Ｐゴシック" pitchFamily="-111" charset="-128"/>
                <a:cs typeface="+mn-cs"/>
              </a:rPr>
              <a:t>Nonparametric Tests</a:t>
            </a:r>
          </a:p>
          <a:p>
            <a:pPr eaLnBrk="1" hangingPunct="1">
              <a:buFont typeface="Wingdings" pitchFamily="-111" charset="2"/>
              <a:buNone/>
              <a:defRPr/>
            </a:pPr>
            <a:r>
              <a:rPr lang="en-US" dirty="0" smtClean="0">
                <a:ea typeface="ＭＳ Ｐゴシック" pitchFamily="-111" charset="-128"/>
                <a:cs typeface="+mn-cs"/>
              </a:rPr>
              <a:t>Chi-Square Tests</a:t>
            </a:r>
          </a:p>
        </p:txBody>
      </p:sp>
      <p:sp>
        <p:nvSpPr>
          <p:cNvPr id="1126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260191D2-2DBB-4400-A432-082CCCC212E0}" type="slidenum">
              <a:rPr lang="en-US" altLang="en-US" smtClean="0">
                <a:solidFill>
                  <a:srgbClr val="898989"/>
                </a:solidFill>
              </a:rPr>
              <a:pPr eaLnBrk="1" hangingPunct="1"/>
              <a:t>1</a:t>
            </a:fld>
            <a:endParaRPr lang="en-US" altLang="en-US" smtClean="0">
              <a:solidFill>
                <a:srgbClr val="898989"/>
              </a:solidFill>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lstStyle/>
          <a:p>
            <a:pPr eaLnBrk="1" hangingPunct="1"/>
            <a:r>
              <a:rPr lang="en-US" altLang="en-US" sz="2800" dirty="0" smtClean="0">
                <a:ea typeface="ＭＳ Ｐゴシック" charset="-128"/>
              </a:rPr>
              <a:t>Example 17.1: Hypothesis Testing </a:t>
            </a:r>
            <a:br>
              <a:rPr lang="en-US" altLang="en-US" sz="2800" dirty="0" smtClean="0">
                <a:ea typeface="ＭＳ Ｐゴシック" charset="-128"/>
              </a:rPr>
            </a:br>
            <a:r>
              <a:rPr lang="en-US" altLang="en-US" sz="2800" dirty="0" smtClean="0">
                <a:ea typeface="ＭＳ Ｐゴシック" charset="-128"/>
              </a:rPr>
              <a:t>for Goodness of Fit (cont.)</a:t>
            </a:r>
          </a:p>
        </p:txBody>
      </p:sp>
      <p:sp>
        <p:nvSpPr>
          <p:cNvPr id="1028" name="Content Placeholder 2"/>
          <p:cNvSpPr>
            <a:spLocks noGrp="1"/>
          </p:cNvSpPr>
          <p:nvPr>
            <p:ph idx="1"/>
          </p:nvPr>
        </p:nvSpPr>
        <p:spPr>
          <a:xfrm>
            <a:off x="914400" y="1600200"/>
            <a:ext cx="3733800" cy="4530725"/>
          </a:xfrm>
        </p:spPr>
        <p:txBody>
          <a:bodyPr/>
          <a:lstStyle/>
          <a:p>
            <a:pPr marL="0" indent="0" eaLnBrk="1" hangingPunct="1">
              <a:buNone/>
            </a:pPr>
            <a:r>
              <a:rPr lang="en-US" altLang="en-US" sz="2200" dirty="0" smtClean="0">
                <a:ea typeface="ＭＳ Ｐゴシック" charset="-128"/>
              </a:rPr>
              <a:t>Step 3: Compute the test statistic</a:t>
            </a:r>
          </a:p>
          <a:p>
            <a:pPr lvl="1" eaLnBrk="1" hangingPunct="1"/>
            <a:r>
              <a:rPr lang="en-US" altLang="en-US" dirty="0" smtClean="0"/>
              <a:t>Substitute the observed and expected frequencies into the test statistic formula one column at a time:</a:t>
            </a:r>
          </a:p>
          <a:p>
            <a:pPr marL="457200" lvl="1" indent="0" eaLnBrk="1" hangingPunct="1">
              <a:buNone/>
            </a:pPr>
            <a:r>
              <a:rPr lang="en-US" altLang="en-US" dirty="0" smtClean="0"/>
              <a:t>  </a:t>
            </a:r>
          </a:p>
        </p:txBody>
      </p:sp>
      <p:sp>
        <p:nvSpPr>
          <p:cNvPr id="1030" name="Content Placeholder 2"/>
          <p:cNvSpPr txBox="1">
            <a:spLocks/>
          </p:cNvSpPr>
          <p:nvPr/>
        </p:nvSpPr>
        <p:spPr bwMode="auto">
          <a:xfrm>
            <a:off x="4876800" y="1600200"/>
            <a:ext cx="3733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200150" indent="-28575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marL="0" indent="0">
              <a:spcBef>
                <a:spcPct val="20000"/>
              </a:spcBef>
              <a:buSzPct val="90000"/>
            </a:pPr>
            <a:r>
              <a:rPr lang="en-US" altLang="en-US" sz="2200" dirty="0"/>
              <a:t>Step 4: Make a decision</a:t>
            </a:r>
          </a:p>
          <a:p>
            <a:pPr lvl="1">
              <a:spcBef>
                <a:spcPct val="20000"/>
              </a:spcBef>
              <a:buClr>
                <a:schemeClr val="accent2"/>
              </a:buClr>
              <a:buSzPct val="75000"/>
              <a:buFont typeface="Arial" charset="0"/>
              <a:buChar char="•"/>
            </a:pPr>
            <a:r>
              <a:rPr lang="en-US" altLang="en-US" sz="2000" dirty="0">
                <a:solidFill>
                  <a:schemeClr val="accent2"/>
                </a:solidFill>
              </a:rPr>
              <a:t>Compare the value of the test statistic with the critical value</a:t>
            </a:r>
          </a:p>
          <a:p>
            <a:pPr lvl="1">
              <a:spcBef>
                <a:spcPct val="20000"/>
              </a:spcBef>
              <a:buClr>
                <a:schemeClr val="accent2"/>
              </a:buClr>
              <a:buSzPct val="75000"/>
              <a:buFont typeface="Arial" charset="0"/>
              <a:buChar char="•"/>
            </a:pPr>
            <a:r>
              <a:rPr lang="en-US" altLang="en-US" sz="2000" dirty="0">
                <a:solidFill>
                  <a:schemeClr val="accent2"/>
                </a:solidFill>
              </a:rPr>
              <a:t>In this example, 3.06 fails to exceed the critical value of 5.99</a:t>
            </a:r>
          </a:p>
          <a:p>
            <a:pPr lvl="1">
              <a:spcBef>
                <a:spcPct val="20000"/>
              </a:spcBef>
              <a:buClr>
                <a:schemeClr val="accent2"/>
              </a:buClr>
              <a:buSzPct val="75000"/>
              <a:buFont typeface="Arial" charset="0"/>
              <a:buChar char="•"/>
            </a:pPr>
            <a:r>
              <a:rPr lang="en-US" altLang="en-US" sz="2000" dirty="0">
                <a:solidFill>
                  <a:schemeClr val="accent2"/>
                </a:solidFill>
              </a:rPr>
              <a:t>We retain the null hypothesis </a:t>
            </a:r>
          </a:p>
          <a:p>
            <a:pPr lvl="2">
              <a:spcBef>
                <a:spcPct val="20000"/>
              </a:spcBef>
              <a:buClr>
                <a:schemeClr val="accent2"/>
              </a:buClr>
              <a:buSzPct val="75000"/>
              <a:buFont typeface="Arial" charset="0"/>
              <a:buChar char="•"/>
            </a:pPr>
            <a:r>
              <a:rPr lang="en-US" altLang="en-US" sz="1600" dirty="0">
                <a:solidFill>
                  <a:srgbClr val="FF6600"/>
                </a:solidFill>
              </a:rPr>
              <a:t>dream recall during REM sleep was similar to what was expected</a:t>
            </a:r>
          </a:p>
        </p:txBody>
      </p:sp>
      <p:sp>
        <p:nvSpPr>
          <p:cNvPr id="1031"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45BCB4C8-D097-4010-A404-896FB60E1D7E}" type="slidenum">
              <a:rPr lang="en-US" altLang="en-US" smtClean="0">
                <a:solidFill>
                  <a:srgbClr val="898989"/>
                </a:solidFill>
              </a:rPr>
              <a:pPr eaLnBrk="1" hangingPunct="1"/>
              <a:t>10</a:t>
            </a:fld>
            <a:endParaRPr lang="en-US" altLang="en-US" smtClean="0">
              <a:solidFill>
                <a:srgbClr val="898989"/>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575263965"/>
              </p:ext>
            </p:extLst>
          </p:nvPr>
        </p:nvGraphicFramePr>
        <p:xfrm>
          <a:off x="762000" y="4343400"/>
          <a:ext cx="4245429" cy="457200"/>
        </p:xfrm>
        <a:graphic>
          <a:graphicData uri="http://schemas.openxmlformats.org/presentationml/2006/ole">
            <mc:AlternateContent xmlns:mc="http://schemas.openxmlformats.org/markup-compatibility/2006">
              <mc:Choice xmlns:v="urn:schemas-microsoft-com:vml" Requires="v">
                <p:oleObj spid="_x0000_s1082" name="Equation" r:id="rId4" imgW="3302000" imgH="355600" progId="Equation.DSMT4">
                  <p:embed/>
                </p:oleObj>
              </mc:Choice>
              <mc:Fallback>
                <p:oleObj name="Equation" r:id="rId4" imgW="3302000" imgH="355600" progId="Equation.DSMT4">
                  <p:embed/>
                  <p:pic>
                    <p:nvPicPr>
                      <p:cNvPr id="0" name=""/>
                      <p:cNvPicPr/>
                      <p:nvPr/>
                    </p:nvPicPr>
                    <p:blipFill>
                      <a:blip r:embed="rId5"/>
                      <a:stretch>
                        <a:fillRect/>
                      </a:stretch>
                    </p:blipFill>
                    <p:spPr>
                      <a:xfrm>
                        <a:off x="762000" y="4343400"/>
                        <a:ext cx="4245429" cy="457200"/>
                      </a:xfrm>
                      <a:prstGeom prst="rect">
                        <a:avLst/>
                      </a:prstGeom>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1066800"/>
            <a:ext cx="8229600" cy="838200"/>
          </a:xfrm>
        </p:spPr>
        <p:txBody>
          <a:bodyPr/>
          <a:lstStyle/>
          <a:p>
            <a:pPr eaLnBrk="1" hangingPunct="1"/>
            <a:r>
              <a:rPr lang="en-US" altLang="en-US" smtClean="0">
                <a:ea typeface="ＭＳ Ｐゴシック" charset="-128"/>
              </a:rPr>
              <a:t>Interpreting the Chi-Square Goodness-of-Fit Test</a:t>
            </a:r>
          </a:p>
        </p:txBody>
      </p:sp>
      <p:sp>
        <p:nvSpPr>
          <p:cNvPr id="20483" name="Content Placeholder 2"/>
          <p:cNvSpPr>
            <a:spLocks noGrp="1"/>
          </p:cNvSpPr>
          <p:nvPr>
            <p:ph idx="1"/>
          </p:nvPr>
        </p:nvSpPr>
        <p:spPr>
          <a:xfrm>
            <a:off x="457200" y="2286000"/>
            <a:ext cx="8229600" cy="3886200"/>
          </a:xfrm>
        </p:spPr>
        <p:txBody>
          <a:bodyPr/>
          <a:lstStyle/>
          <a:p>
            <a:pPr marL="0" indent="0" eaLnBrk="1" hangingPunct="1">
              <a:buNone/>
            </a:pPr>
            <a:r>
              <a:rPr lang="en-US" altLang="en-US" dirty="0" smtClean="0">
                <a:ea typeface="ＭＳ Ｐゴシック" charset="-128"/>
              </a:rPr>
              <a:t>Interpreting the chi-square goodness-of-fit test is different than any other test taught in this book in two ways</a:t>
            </a:r>
          </a:p>
          <a:p>
            <a:pPr marL="0" indent="0" eaLnBrk="1" hangingPunct="1">
              <a:buNone/>
            </a:pPr>
            <a:endParaRPr lang="en-US" altLang="en-US" dirty="0" smtClean="0">
              <a:ea typeface="ＭＳ Ｐゴシック" charset="-128"/>
            </a:endParaRPr>
          </a:p>
          <a:p>
            <a:pPr marL="0" indent="0" eaLnBrk="1" hangingPunct="1">
              <a:buNone/>
            </a:pPr>
            <a:r>
              <a:rPr lang="en-US" altLang="en-US" dirty="0" smtClean="0">
                <a:ea typeface="ＭＳ Ｐゴシック" charset="-128"/>
              </a:rPr>
              <a:t>The chi-square test:</a:t>
            </a:r>
          </a:p>
          <a:p>
            <a:pPr marL="914400" lvl="1" indent="-457200" eaLnBrk="1" hangingPunct="1">
              <a:buFont typeface="+mj-lt"/>
              <a:buAutoNum type="arabicPeriod"/>
            </a:pPr>
            <a:r>
              <a:rPr lang="en-US" altLang="en-US" dirty="0" smtClean="0"/>
              <a:t>is not interpreted in terms of differences between categories</a:t>
            </a:r>
          </a:p>
          <a:p>
            <a:pPr marL="914400" lvl="1" indent="-457200" eaLnBrk="1" hangingPunct="1">
              <a:buFont typeface="+mj-lt"/>
              <a:buAutoNum type="arabicPeriod"/>
            </a:pPr>
            <a:r>
              <a:rPr lang="en-US" altLang="en-US" dirty="0" smtClean="0"/>
              <a:t>can be used to confirm that a null hypothesis is correct</a:t>
            </a:r>
          </a:p>
        </p:txBody>
      </p:sp>
      <p:sp>
        <p:nvSpPr>
          <p:cNvPr id="2048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D000A18A-C471-463D-A3BA-ABAF9DBDD81C}" type="slidenum">
              <a:rPr lang="en-US" altLang="en-US" smtClean="0">
                <a:solidFill>
                  <a:srgbClr val="898989"/>
                </a:solidFill>
              </a:rPr>
              <a:pPr eaLnBrk="1" hangingPunct="1"/>
              <a:t>11</a:t>
            </a:fld>
            <a:endParaRPr lang="en-US" altLang="en-US" smtClean="0">
              <a:solidFill>
                <a:srgbClr val="898989"/>
              </a:solidFill>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533400" y="990600"/>
            <a:ext cx="8229600" cy="838200"/>
          </a:xfrm>
        </p:spPr>
        <p:txBody>
          <a:bodyPr/>
          <a:lstStyle/>
          <a:p>
            <a:pPr eaLnBrk="1" hangingPunct="1"/>
            <a:r>
              <a:rPr lang="en-US" altLang="en-US" smtClean="0">
                <a:ea typeface="ＭＳ Ｐゴシック" charset="-128"/>
              </a:rPr>
              <a:t>Interpreting a Significant Chi-Square Goodness-of-Fit Test</a:t>
            </a:r>
          </a:p>
        </p:txBody>
      </p:sp>
      <p:sp>
        <p:nvSpPr>
          <p:cNvPr id="21507" name="Content Placeholder 2"/>
          <p:cNvSpPr>
            <a:spLocks noGrp="1"/>
          </p:cNvSpPr>
          <p:nvPr>
            <p:ph idx="1"/>
          </p:nvPr>
        </p:nvSpPr>
        <p:spPr>
          <a:xfrm>
            <a:off x="0" y="1981200"/>
            <a:ext cx="4038600" cy="4495800"/>
          </a:xfrm>
        </p:spPr>
        <p:txBody>
          <a:bodyPr/>
          <a:lstStyle/>
          <a:p>
            <a:pPr eaLnBrk="1" hangingPunct="1"/>
            <a:r>
              <a:rPr lang="en-US" altLang="en-US" sz="1400" dirty="0" smtClean="0">
                <a:ea typeface="ＭＳ Ｐゴシック" charset="-128"/>
              </a:rPr>
              <a:t>We compare the discrepancy between observed and expected frequencies </a:t>
            </a:r>
            <a:r>
              <a:rPr lang="en-US" altLang="en-US" sz="1400" i="1" dirty="0" smtClean="0">
                <a:ea typeface="ＭＳ Ｐゴシック" charset="-128"/>
              </a:rPr>
              <a:t>at each level </a:t>
            </a:r>
            <a:r>
              <a:rPr lang="en-US" altLang="en-US" sz="1400" dirty="0" smtClean="0">
                <a:ea typeface="ＭＳ Ｐゴシック" charset="-128"/>
              </a:rPr>
              <a:t>of the categorical variable, thereby making a total of </a:t>
            </a:r>
            <a:r>
              <a:rPr lang="en-US" altLang="en-US" sz="1400" i="1" dirty="0" smtClean="0">
                <a:ea typeface="ＭＳ Ｐゴシック" charset="-128"/>
              </a:rPr>
              <a:t>k</a:t>
            </a:r>
            <a:r>
              <a:rPr lang="en-US" altLang="en-US" sz="1400" dirty="0" smtClean="0">
                <a:ea typeface="ＭＳ Ｐゴシック" charset="-128"/>
              </a:rPr>
              <a:t> comparisons</a:t>
            </a:r>
          </a:p>
          <a:p>
            <a:pPr eaLnBrk="1" hangingPunct="1"/>
            <a:endParaRPr lang="en-US" altLang="en-US" sz="1400" dirty="0" smtClean="0">
              <a:ea typeface="ＭＳ Ｐゴシック" charset="-128"/>
            </a:endParaRPr>
          </a:p>
          <a:p>
            <a:pPr lvl="1" eaLnBrk="1" hangingPunct="1"/>
            <a:r>
              <a:rPr lang="en-US" altLang="en-US" sz="1400" dirty="0" smtClean="0"/>
              <a:t>Do not compare </a:t>
            </a:r>
            <a:r>
              <a:rPr lang="en-US" altLang="en-US" sz="1400" i="1" dirty="0" smtClean="0"/>
              <a:t>across</a:t>
            </a:r>
            <a:r>
              <a:rPr lang="en-US" altLang="en-US" sz="1400" dirty="0" smtClean="0"/>
              <a:t> levels of the categorical variable</a:t>
            </a:r>
          </a:p>
          <a:p>
            <a:pPr lvl="1" eaLnBrk="1" hangingPunct="1"/>
            <a:endParaRPr lang="en-US" altLang="en-US" sz="1400" dirty="0" smtClean="0"/>
          </a:p>
          <a:p>
            <a:pPr eaLnBrk="1" hangingPunct="1"/>
            <a:r>
              <a:rPr lang="en-US" altLang="en-US" sz="1400" dirty="0" smtClean="0">
                <a:ea typeface="ＭＳ Ｐゴシック" charset="-128"/>
              </a:rPr>
              <a:t>Because the test statistic does not compare differences between the discrepancies, there is no statistical basis for identifying which discrepancies are actually significant</a:t>
            </a:r>
          </a:p>
          <a:p>
            <a:pPr eaLnBrk="1" hangingPunct="1"/>
            <a:endParaRPr lang="en-US" altLang="en-US" sz="1400" dirty="0" smtClean="0">
              <a:ea typeface="ＭＳ Ｐゴシック" charset="-128"/>
            </a:endParaRPr>
          </a:p>
          <a:p>
            <a:pPr eaLnBrk="1" hangingPunct="1"/>
            <a:r>
              <a:rPr lang="en-US" altLang="en-US" sz="1400" dirty="0" smtClean="0">
                <a:ea typeface="ＭＳ Ｐゴシック" charset="-128"/>
              </a:rPr>
              <a:t>When a chi-square goodness-of-fit test is significant, we mostly speculate as to which observed frequencies were significantly different from the expected frequencies</a:t>
            </a:r>
          </a:p>
          <a:p>
            <a:pPr eaLnBrk="1" hangingPunct="1">
              <a:buFont typeface="Wingdings" charset="2"/>
              <a:buNone/>
            </a:pPr>
            <a:endParaRPr lang="en-US" altLang="en-US" sz="1800" dirty="0" smtClean="0">
              <a:ea typeface="ＭＳ Ｐゴシック" charset="-128"/>
            </a:endParaRPr>
          </a:p>
        </p:txBody>
      </p:sp>
      <p:sp>
        <p:nvSpPr>
          <p:cNvPr id="2150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1C340F80-B425-4CAF-8ED3-F1B6C589269D}" type="slidenum">
              <a:rPr lang="en-US" altLang="en-US" smtClean="0">
                <a:solidFill>
                  <a:srgbClr val="898989"/>
                </a:solidFill>
              </a:rPr>
              <a:pPr eaLnBrk="1" hangingPunct="1"/>
              <a:t>12</a:t>
            </a:fld>
            <a:endParaRPr lang="en-US" altLang="en-US" smtClean="0">
              <a:solidFill>
                <a:srgbClr val="898989"/>
              </a:solidFill>
            </a:endParaRPr>
          </a:p>
        </p:txBody>
      </p:sp>
      <p:pic>
        <p:nvPicPr>
          <p:cNvPr id="2" name="Picture 1" descr="Privitera_2e_Table 17.6.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0" y="2114549"/>
            <a:ext cx="4789282" cy="398145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1143000"/>
            <a:ext cx="8229600" cy="838200"/>
          </a:xfrm>
        </p:spPr>
        <p:txBody>
          <a:bodyPr/>
          <a:lstStyle/>
          <a:p>
            <a:pPr eaLnBrk="1" hangingPunct="1">
              <a:defRPr/>
            </a:pPr>
            <a:r>
              <a:rPr lang="en-US" sz="3800" spc="-100" dirty="0" smtClean="0">
                <a:ea typeface="ＭＳ Ｐゴシック" pitchFamily="-111" charset="-128"/>
                <a:cs typeface="+mj-cs"/>
              </a:rPr>
              <a:t>Using the Chi-Square Goodness</a:t>
            </a:r>
            <a:r>
              <a:rPr lang="en-US" sz="3800" spc="-100" smtClean="0">
                <a:ea typeface="ＭＳ Ｐゴシック" pitchFamily="-111" charset="-128"/>
                <a:cs typeface="+mj-cs"/>
              </a:rPr>
              <a:t>-of-Fit </a:t>
            </a:r>
            <a:r>
              <a:rPr lang="en-US" sz="3800" spc="-100" dirty="0" smtClean="0">
                <a:ea typeface="ＭＳ Ｐゴシック" pitchFamily="-111" charset="-128"/>
                <a:cs typeface="+mj-cs"/>
              </a:rPr>
              <a:t>Test to Support the Null Hypothesis</a:t>
            </a:r>
          </a:p>
        </p:txBody>
      </p:sp>
      <p:sp>
        <p:nvSpPr>
          <p:cNvPr id="22531" name="Content Placeholder 2"/>
          <p:cNvSpPr>
            <a:spLocks noGrp="1"/>
          </p:cNvSpPr>
          <p:nvPr>
            <p:ph idx="1"/>
          </p:nvPr>
        </p:nvSpPr>
        <p:spPr>
          <a:xfrm>
            <a:off x="457200" y="2133600"/>
            <a:ext cx="8229600" cy="3733800"/>
          </a:xfrm>
        </p:spPr>
        <p:txBody>
          <a:bodyPr/>
          <a:lstStyle/>
          <a:p>
            <a:pPr marL="0" indent="0" eaLnBrk="1" hangingPunct="1">
              <a:buNone/>
            </a:pPr>
            <a:r>
              <a:rPr lang="en-US" altLang="en-US" sz="2200" dirty="0" smtClean="0">
                <a:ea typeface="ＭＳ Ｐゴシック" charset="-128"/>
              </a:rPr>
              <a:t>The chi-square goodness-of-fit test is one of the few hypothesis tests used to confirm that a null hypothesis is correct</a:t>
            </a:r>
          </a:p>
          <a:p>
            <a:pPr lvl="1" eaLnBrk="1" hangingPunct="1"/>
            <a:r>
              <a:rPr lang="en-US" altLang="en-US" dirty="0" smtClean="0"/>
              <a:t>In </a:t>
            </a:r>
            <a:r>
              <a:rPr lang="en-US" altLang="en-US" dirty="0" smtClean="0"/>
              <a:t>previous example, </a:t>
            </a:r>
            <a:r>
              <a:rPr lang="en-US" altLang="en-US" dirty="0" smtClean="0"/>
              <a:t>we found that the proportion of participants recalling dreams was consistent with what we would expect</a:t>
            </a:r>
          </a:p>
          <a:p>
            <a:pPr lvl="1" eaLnBrk="1" hangingPunct="1"/>
            <a:r>
              <a:rPr lang="en-US" altLang="en-US" dirty="0" smtClean="0"/>
              <a:t>This was the result we were looking for – we had no reason to think this wouldn’</a:t>
            </a:r>
            <a:r>
              <a:rPr lang="en-US" altLang="ja-JP" dirty="0" smtClean="0"/>
              <a:t>t be the case, based on the expected frequencies</a:t>
            </a:r>
          </a:p>
          <a:p>
            <a:pPr marL="0" indent="0" eaLnBrk="1" hangingPunct="1">
              <a:buNone/>
            </a:pPr>
            <a:endParaRPr lang="en-US" altLang="en-US" sz="2200" dirty="0" smtClean="0">
              <a:ea typeface="ＭＳ Ｐゴシック" charset="-128"/>
            </a:endParaRPr>
          </a:p>
          <a:p>
            <a:pPr marL="0" indent="0" eaLnBrk="1" hangingPunct="1">
              <a:buNone/>
            </a:pPr>
            <a:r>
              <a:rPr lang="en-US" altLang="en-US" sz="2200" dirty="0" smtClean="0">
                <a:ea typeface="ＭＳ Ｐゴシック" charset="-128"/>
              </a:rPr>
              <a:t>Decision to retain the null is the goal of the chi-square goodness-of-fit test</a:t>
            </a:r>
          </a:p>
          <a:p>
            <a:pPr lvl="1" eaLnBrk="1" hangingPunct="1"/>
            <a:r>
              <a:rPr lang="en-US" altLang="en-US" sz="1800" dirty="0" smtClean="0"/>
              <a:t>It is a rare example of a test used for this purpose</a:t>
            </a:r>
          </a:p>
        </p:txBody>
      </p:sp>
      <p:sp>
        <p:nvSpPr>
          <p:cNvPr id="2253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AB799645-3D30-48F9-85B0-80CD62705713}" type="slidenum">
              <a:rPr lang="en-US" altLang="en-US" smtClean="0">
                <a:solidFill>
                  <a:srgbClr val="898989"/>
                </a:solidFill>
              </a:rPr>
              <a:pPr eaLnBrk="1" hangingPunct="1"/>
              <a:t>13</a:t>
            </a:fld>
            <a:endParaRPr lang="en-US" altLang="en-US" smtClean="0">
              <a:solidFill>
                <a:srgbClr val="898989"/>
              </a:solidFill>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990600"/>
            <a:ext cx="8229600" cy="838200"/>
          </a:xfrm>
        </p:spPr>
        <p:txBody>
          <a:bodyPr/>
          <a:lstStyle/>
          <a:p>
            <a:pPr eaLnBrk="1" hangingPunct="1"/>
            <a:r>
              <a:rPr lang="en-US" altLang="en-US" smtClean="0">
                <a:ea typeface="ＭＳ Ｐゴシック" charset="-128"/>
              </a:rPr>
              <a:t>Independent Observations and Expected Frequency Size</a:t>
            </a:r>
          </a:p>
        </p:txBody>
      </p:sp>
      <p:sp>
        <p:nvSpPr>
          <p:cNvPr id="23555" name="Content Placeholder 2"/>
          <p:cNvSpPr>
            <a:spLocks noGrp="1"/>
          </p:cNvSpPr>
          <p:nvPr>
            <p:ph idx="1"/>
          </p:nvPr>
        </p:nvSpPr>
        <p:spPr>
          <a:xfrm>
            <a:off x="457200" y="2057400"/>
            <a:ext cx="8229600" cy="4419600"/>
          </a:xfrm>
        </p:spPr>
        <p:txBody>
          <a:bodyPr/>
          <a:lstStyle/>
          <a:p>
            <a:pPr marL="0" indent="0" eaLnBrk="1" hangingPunct="1">
              <a:buNone/>
            </a:pPr>
            <a:r>
              <a:rPr lang="en-US" altLang="en-US" sz="2200" dirty="0" smtClean="0">
                <a:ea typeface="ＭＳ Ｐゴシック" charset="-128"/>
              </a:rPr>
              <a:t>A key assumption for the chi-square goodness-of-fit test is that the observed frequencies are recorded independently</a:t>
            </a:r>
          </a:p>
          <a:p>
            <a:pPr lvl="1" eaLnBrk="1" hangingPunct="1"/>
            <a:r>
              <a:rPr lang="en-US" altLang="en-US" dirty="0" smtClean="0"/>
              <a:t>Each observed frequency must come from different and unrelated participants</a:t>
            </a:r>
          </a:p>
          <a:p>
            <a:pPr marL="0" indent="0" eaLnBrk="1" hangingPunct="1">
              <a:buNone/>
            </a:pPr>
            <a:endParaRPr lang="en-US" altLang="en-US" sz="2200" dirty="0" smtClean="0">
              <a:ea typeface="ＭＳ Ｐゴシック" charset="-128"/>
            </a:endParaRPr>
          </a:p>
          <a:p>
            <a:pPr marL="0" indent="0" eaLnBrk="1" hangingPunct="1">
              <a:buNone/>
            </a:pPr>
            <a:r>
              <a:rPr lang="en-US" altLang="en-US" sz="2200" dirty="0" smtClean="0">
                <a:ea typeface="ＭＳ Ｐゴシック" charset="-128"/>
              </a:rPr>
              <a:t>One restriction using this test is that the size of an expected frequency should never be smaller than 5 in a given category</a:t>
            </a:r>
          </a:p>
          <a:p>
            <a:pPr lvl="1" eaLnBrk="1" hangingPunct="1"/>
            <a:r>
              <a:rPr lang="en-US" altLang="en-US" dirty="0" smtClean="0"/>
              <a:t>There are two ways to overcome this limitation:</a:t>
            </a:r>
          </a:p>
          <a:p>
            <a:pPr lvl="2" eaLnBrk="1" hangingPunct="1"/>
            <a:r>
              <a:rPr lang="en-US" altLang="en-US" dirty="0" smtClean="0"/>
              <a:t>1. Increase the sample size so that it is five times larger than the number of levels of the categorical variable</a:t>
            </a:r>
          </a:p>
          <a:p>
            <a:pPr lvl="2" eaLnBrk="1" hangingPunct="1"/>
            <a:r>
              <a:rPr lang="en-US" altLang="en-US" dirty="0" smtClean="0"/>
              <a:t>2. Increase the number of levels of the categorical variable. </a:t>
            </a:r>
          </a:p>
        </p:txBody>
      </p:sp>
      <p:sp>
        <p:nvSpPr>
          <p:cNvPr id="2355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C7600F9E-396E-448A-8786-C3C7F299C45D}" type="slidenum">
              <a:rPr lang="en-US" altLang="en-US" smtClean="0">
                <a:solidFill>
                  <a:srgbClr val="898989"/>
                </a:solidFill>
              </a:rPr>
              <a:pPr eaLnBrk="1" hangingPunct="1"/>
              <a:t>14</a:t>
            </a:fld>
            <a:endParaRPr lang="en-US" altLang="en-US" smtClean="0">
              <a:solidFill>
                <a:srgbClr val="898989"/>
              </a:solidFill>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381000" y="838200"/>
            <a:ext cx="8686800" cy="838200"/>
          </a:xfrm>
        </p:spPr>
        <p:txBody>
          <a:bodyPr/>
          <a:lstStyle/>
          <a:p>
            <a:pPr eaLnBrk="1" hangingPunct="1">
              <a:defRPr/>
            </a:pPr>
            <a:r>
              <a:rPr lang="en-US" spc="-150" dirty="0" smtClean="0">
                <a:ea typeface="ＭＳ Ｐゴシック" pitchFamily="-111" charset="-128"/>
                <a:cs typeface="+mj-cs"/>
              </a:rPr>
              <a:t>The Chi-Square Test for Independence</a:t>
            </a:r>
          </a:p>
        </p:txBody>
      </p:sp>
      <p:sp>
        <p:nvSpPr>
          <p:cNvPr id="24579" name="Content Placeholder 2"/>
          <p:cNvSpPr>
            <a:spLocks noGrp="1"/>
          </p:cNvSpPr>
          <p:nvPr>
            <p:ph idx="1"/>
          </p:nvPr>
        </p:nvSpPr>
        <p:spPr>
          <a:xfrm>
            <a:off x="457200" y="1600200"/>
            <a:ext cx="8229600" cy="4572000"/>
          </a:xfrm>
        </p:spPr>
        <p:txBody>
          <a:bodyPr/>
          <a:lstStyle/>
          <a:p>
            <a:pPr marL="0" indent="0" eaLnBrk="1" hangingPunct="1">
              <a:buNone/>
            </a:pPr>
            <a:r>
              <a:rPr lang="en-US" altLang="en-US" sz="2200" dirty="0" smtClean="0">
                <a:ea typeface="ＭＳ Ｐゴシック" charset="-128"/>
              </a:rPr>
              <a:t>Chi-square test for independence – statistical procedure used to determine whether frequencies observed at the combination of levels of two categorical variables are similar to frequencies expected</a:t>
            </a:r>
          </a:p>
          <a:p>
            <a:pPr lvl="1" eaLnBrk="1" hangingPunct="1"/>
            <a:r>
              <a:rPr lang="en-US" altLang="en-US" dirty="0" smtClean="0"/>
              <a:t>Attempting to determine the extent to which two variables are related</a:t>
            </a:r>
          </a:p>
          <a:p>
            <a:pPr lvl="1" eaLnBrk="1" hangingPunct="1"/>
            <a:r>
              <a:rPr lang="en-US" altLang="en-US" dirty="0" smtClean="0"/>
              <a:t>Two categorical variables with any number of levels</a:t>
            </a:r>
          </a:p>
          <a:p>
            <a:pPr marL="0" indent="0" eaLnBrk="1" hangingPunct="1">
              <a:buNone/>
            </a:pPr>
            <a:r>
              <a:rPr lang="en-US" altLang="en-US" sz="2200" dirty="0" smtClean="0">
                <a:ea typeface="ＭＳ Ｐゴシック" charset="-128"/>
              </a:rPr>
              <a:t>The chi-square test for independence is interpreted similar to a correlation</a:t>
            </a:r>
          </a:p>
          <a:p>
            <a:pPr lvl="1" eaLnBrk="1" hangingPunct="1"/>
            <a:r>
              <a:rPr lang="en-US" altLang="en-US" dirty="0" smtClean="0"/>
              <a:t>If two categorical variables are independent, they are not related or correlated</a:t>
            </a:r>
          </a:p>
          <a:p>
            <a:pPr lvl="1" eaLnBrk="1" hangingPunct="1"/>
            <a:r>
              <a:rPr lang="en-US" altLang="en-US" dirty="0" smtClean="0"/>
              <a:t>If two categorical variables are dependent, they are related or correlated</a:t>
            </a:r>
          </a:p>
        </p:txBody>
      </p:sp>
      <p:sp>
        <p:nvSpPr>
          <p:cNvPr id="2458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0044239D-605F-481E-939E-4A3DB51E6A86}" type="slidenum">
              <a:rPr lang="en-US" altLang="en-US" smtClean="0">
                <a:solidFill>
                  <a:srgbClr val="898989"/>
                </a:solidFill>
              </a:rPr>
              <a:pPr eaLnBrk="1" hangingPunct="1"/>
              <a:t>15</a:t>
            </a:fld>
            <a:endParaRPr lang="en-US" altLang="en-US" smtClean="0">
              <a:solidFill>
                <a:srgbClr val="898989"/>
              </a:solidFill>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381000" y="1066800"/>
            <a:ext cx="8610600" cy="838200"/>
          </a:xfrm>
        </p:spPr>
        <p:txBody>
          <a:bodyPr/>
          <a:lstStyle/>
          <a:p>
            <a:pPr eaLnBrk="1" hangingPunct="1">
              <a:defRPr/>
            </a:pPr>
            <a:r>
              <a:rPr lang="en-US" spc="-150" dirty="0" smtClean="0">
                <a:ea typeface="ＭＳ Ｐゴシック" pitchFamily="-111" charset="-128"/>
                <a:cs typeface="+mj-cs"/>
              </a:rPr>
              <a:t>The Chi-Square Test for Independence (cont.)</a:t>
            </a:r>
          </a:p>
        </p:txBody>
      </p:sp>
      <p:sp>
        <p:nvSpPr>
          <p:cNvPr id="2560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C451B4BD-4323-42CF-B03B-2D0C7086C9E4}" type="slidenum">
              <a:rPr lang="en-US" altLang="en-US" smtClean="0">
                <a:solidFill>
                  <a:srgbClr val="898989"/>
                </a:solidFill>
              </a:rPr>
              <a:pPr eaLnBrk="1" hangingPunct="1"/>
              <a:t>16</a:t>
            </a:fld>
            <a:endParaRPr lang="en-US" altLang="en-US" smtClean="0">
              <a:solidFill>
                <a:srgbClr val="898989"/>
              </a:solidFill>
            </a:endParaRP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209800"/>
            <a:ext cx="6162675" cy="400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685800"/>
            <a:ext cx="8229600" cy="838200"/>
          </a:xfrm>
        </p:spPr>
        <p:txBody>
          <a:bodyPr/>
          <a:lstStyle/>
          <a:p>
            <a:pPr eaLnBrk="1" hangingPunct="1">
              <a:defRPr/>
            </a:pPr>
            <a:r>
              <a:rPr lang="en-US" sz="2800" spc="-150" dirty="0" smtClean="0">
                <a:ea typeface="ＭＳ Ｐゴシック" pitchFamily="-112" charset="-128"/>
                <a:cs typeface="+mj-cs"/>
              </a:rPr>
              <a:t>Example 17.2: The Chi-Square Test for Independence </a:t>
            </a:r>
          </a:p>
        </p:txBody>
      </p:sp>
      <p:sp>
        <p:nvSpPr>
          <p:cNvPr id="26627" name="Content Placeholder 2"/>
          <p:cNvSpPr>
            <a:spLocks noGrp="1"/>
          </p:cNvSpPr>
          <p:nvPr>
            <p:ph idx="1"/>
          </p:nvPr>
        </p:nvSpPr>
        <p:spPr>
          <a:xfrm>
            <a:off x="457200" y="1371600"/>
            <a:ext cx="8382000" cy="2133600"/>
          </a:xfrm>
        </p:spPr>
        <p:txBody>
          <a:bodyPr/>
          <a:lstStyle/>
          <a:p>
            <a:pPr marL="0" indent="0" eaLnBrk="1" hangingPunct="1">
              <a:buNone/>
            </a:pPr>
            <a:r>
              <a:rPr lang="en-US" altLang="en-US" sz="1800" dirty="0" smtClean="0">
                <a:ea typeface="ＭＳ Ｐゴシック" charset="-128"/>
              </a:rPr>
              <a:t>Previous studies show that patients often discontinue scheduled counseling prematurely. Suppose that we hypothesize that more patients will complete counseling when the family is involved with the counseling. To test this hypothesis, we measure the relationship between the type of counseling (family vs. individual) and the counseling outcome (completion vs. premature termination). Table 17.9 shows the results of this study. Compute a chi-square test for independence using a .05 level of significance.</a:t>
            </a:r>
          </a:p>
        </p:txBody>
      </p:sp>
      <p:sp>
        <p:nvSpPr>
          <p:cNvPr id="2662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DF35BD28-DA8F-44F0-AF32-B3A29F591E35}" type="slidenum">
              <a:rPr lang="en-US" altLang="en-US" smtClean="0">
                <a:solidFill>
                  <a:srgbClr val="898989"/>
                </a:solidFill>
              </a:rPr>
              <a:pPr eaLnBrk="1" hangingPunct="1"/>
              <a:t>17</a:t>
            </a:fld>
            <a:endParaRPr lang="en-US" altLang="en-US" smtClean="0">
              <a:solidFill>
                <a:srgbClr val="898989"/>
              </a:solidFill>
            </a:endParaRP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0650" y="3505200"/>
            <a:ext cx="6038850" cy="300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p:cNvSpPr>
            <a:spLocks noGrp="1"/>
          </p:cNvSpPr>
          <p:nvPr>
            <p:ph type="title"/>
          </p:nvPr>
        </p:nvSpPr>
        <p:spPr/>
        <p:txBody>
          <a:bodyPr/>
          <a:lstStyle/>
          <a:p>
            <a:pPr eaLnBrk="1" hangingPunct="1"/>
            <a:r>
              <a:rPr lang="en-US" altLang="en-US" sz="2800" dirty="0" smtClean="0">
                <a:ea typeface="ＭＳ Ｐゴシック" charset="-128"/>
              </a:rPr>
              <a:t>Example 17.2: The Chi-Square </a:t>
            </a:r>
            <a:br>
              <a:rPr lang="en-US" altLang="en-US" sz="2800" dirty="0" smtClean="0">
                <a:ea typeface="ＭＳ Ｐゴシック" charset="-128"/>
              </a:rPr>
            </a:br>
            <a:r>
              <a:rPr lang="en-US" altLang="en-US" sz="2800" dirty="0" smtClean="0">
                <a:ea typeface="ＭＳ Ｐゴシック" charset="-128"/>
              </a:rPr>
              <a:t>Test for Independence (cont.)</a:t>
            </a:r>
          </a:p>
        </p:txBody>
      </p:sp>
      <p:sp>
        <p:nvSpPr>
          <p:cNvPr id="2052" name="Content Placeholder 2"/>
          <p:cNvSpPr>
            <a:spLocks noGrp="1"/>
          </p:cNvSpPr>
          <p:nvPr>
            <p:ph idx="1"/>
          </p:nvPr>
        </p:nvSpPr>
        <p:spPr>
          <a:xfrm>
            <a:off x="457200" y="1752600"/>
            <a:ext cx="8229600" cy="2133600"/>
          </a:xfrm>
        </p:spPr>
        <p:txBody>
          <a:bodyPr/>
          <a:lstStyle/>
          <a:p>
            <a:pPr marL="0" indent="0" eaLnBrk="1" hangingPunct="1">
              <a:buNone/>
            </a:pPr>
            <a:r>
              <a:rPr lang="en-US" altLang="en-US" sz="2200" dirty="0" smtClean="0">
                <a:ea typeface="ＭＳ Ｐゴシック" charset="-128"/>
              </a:rPr>
              <a:t>Determining Expected Frequencies</a:t>
            </a:r>
          </a:p>
          <a:p>
            <a:pPr lvl="1" eaLnBrk="1" hangingPunct="1"/>
            <a:r>
              <a:rPr lang="en-US" altLang="en-US" dirty="0" smtClean="0"/>
              <a:t>1. Identify the row and column totals for each cell. These totals represent the sample size for each cell</a:t>
            </a:r>
          </a:p>
          <a:p>
            <a:pPr lvl="1" eaLnBrk="1" hangingPunct="1"/>
            <a:r>
              <a:rPr lang="en-US" altLang="en-US" dirty="0" smtClean="0"/>
              <a:t>2. Compute the following formula for each cell:</a:t>
            </a:r>
          </a:p>
          <a:p>
            <a:pPr lvl="2" eaLnBrk="1" hangingPunct="1"/>
            <a:r>
              <a:rPr lang="en-US" altLang="en-US" sz="2200" dirty="0" smtClean="0"/>
              <a:t> </a:t>
            </a:r>
          </a:p>
        </p:txBody>
      </p:sp>
      <p:graphicFrame>
        <p:nvGraphicFramePr>
          <p:cNvPr id="2050" name="Object 2"/>
          <p:cNvGraphicFramePr>
            <a:graphicFrameLocks noChangeAspect="1"/>
          </p:cNvGraphicFramePr>
          <p:nvPr/>
        </p:nvGraphicFramePr>
        <p:xfrm>
          <a:off x="1828800" y="3200400"/>
          <a:ext cx="2239963" cy="457200"/>
        </p:xfrm>
        <a:graphic>
          <a:graphicData uri="http://schemas.openxmlformats.org/presentationml/2006/ole">
            <mc:AlternateContent xmlns:mc="http://schemas.openxmlformats.org/markup-compatibility/2006">
              <mc:Choice xmlns:v="urn:schemas-microsoft-com:vml" Requires="v">
                <p:oleObj spid="_x0000_s2107" name="Equation" r:id="rId4" imgW="1866900" imgH="381000" progId="Equation.3">
                  <p:embed/>
                </p:oleObj>
              </mc:Choice>
              <mc:Fallback>
                <p:oleObj name="Equation" r:id="rId4" imgW="1866900" imgH="3810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3200400"/>
                        <a:ext cx="2239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054"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6357ADFC-E755-4AE3-83D2-53E6FF7B93CA}" type="slidenum">
              <a:rPr lang="en-US" altLang="en-US" smtClean="0">
                <a:solidFill>
                  <a:srgbClr val="898989"/>
                </a:solidFill>
              </a:rPr>
              <a:pPr eaLnBrk="1" hangingPunct="1"/>
              <a:t>18</a:t>
            </a:fld>
            <a:endParaRPr lang="en-US" altLang="en-US" smtClean="0">
              <a:solidFill>
                <a:srgbClr val="898989"/>
              </a:solidFill>
            </a:endParaRPr>
          </a:p>
        </p:txBody>
      </p:sp>
      <p:pic>
        <p:nvPicPr>
          <p:cNvPr id="2068"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7275" y="3962400"/>
            <a:ext cx="69723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n-US" sz="2800" dirty="0" smtClean="0">
                <a:ea typeface="ＭＳ Ｐゴシック" charset="-128"/>
              </a:rPr>
              <a:t>Example 17.2: The Chi-Square </a:t>
            </a:r>
            <a:br>
              <a:rPr lang="en-US" altLang="en-US" sz="2800" dirty="0" smtClean="0">
                <a:ea typeface="ＭＳ Ｐゴシック" charset="-128"/>
              </a:rPr>
            </a:br>
            <a:r>
              <a:rPr lang="en-US" altLang="en-US" sz="2800" dirty="0" smtClean="0">
                <a:ea typeface="ＭＳ Ｐゴシック" charset="-128"/>
              </a:rPr>
              <a:t>Test for Independence (cont.)</a:t>
            </a:r>
          </a:p>
        </p:txBody>
      </p:sp>
      <p:sp>
        <p:nvSpPr>
          <p:cNvPr id="27651" name="Content Placeholder 2"/>
          <p:cNvSpPr>
            <a:spLocks noGrp="1"/>
          </p:cNvSpPr>
          <p:nvPr>
            <p:ph idx="1"/>
          </p:nvPr>
        </p:nvSpPr>
        <p:spPr>
          <a:xfrm>
            <a:off x="457200" y="1752600"/>
            <a:ext cx="8229600" cy="4267200"/>
          </a:xfrm>
        </p:spPr>
        <p:txBody>
          <a:bodyPr/>
          <a:lstStyle/>
          <a:p>
            <a:pPr marL="0" indent="0" eaLnBrk="1" hangingPunct="1">
              <a:buNone/>
            </a:pPr>
            <a:r>
              <a:rPr lang="en-US" altLang="en-US" sz="2200" dirty="0" smtClean="0">
                <a:ea typeface="ＭＳ Ｐゴシック" charset="-128"/>
              </a:rPr>
              <a:t>The Test Statistic</a:t>
            </a:r>
          </a:p>
          <a:p>
            <a:pPr lvl="1" eaLnBrk="1" hangingPunct="1"/>
            <a:r>
              <a:rPr lang="en-US" altLang="en-US" dirty="0" smtClean="0"/>
              <a:t>The test statistic for the chi-square goodness-of-fit test and chi-square test for independence are the same:</a:t>
            </a:r>
          </a:p>
          <a:p>
            <a:pPr lvl="2" eaLnBrk="1" hangingPunct="1"/>
            <a:r>
              <a:rPr lang="en-US" altLang="en-US" sz="1700" dirty="0" smtClean="0"/>
              <a:t> </a:t>
            </a:r>
          </a:p>
          <a:p>
            <a:pPr lvl="2" eaLnBrk="1" hangingPunct="1"/>
            <a:endParaRPr lang="en-US" altLang="en-US" sz="1700" dirty="0" smtClean="0"/>
          </a:p>
          <a:p>
            <a:pPr marL="0" indent="0" eaLnBrk="1" hangingPunct="1">
              <a:buNone/>
            </a:pPr>
            <a:r>
              <a:rPr lang="en-US" altLang="en-US" sz="2200" dirty="0" smtClean="0">
                <a:ea typeface="ＭＳ Ｐゴシック" charset="-128"/>
              </a:rPr>
              <a:t>The Degrees of Freedom</a:t>
            </a:r>
          </a:p>
          <a:p>
            <a:pPr lvl="1" eaLnBrk="1" hangingPunct="1"/>
            <a:r>
              <a:rPr lang="en-US" altLang="en-US" dirty="0" smtClean="0"/>
              <a:t>Each categorical variable is associated with </a:t>
            </a:r>
            <a:r>
              <a:rPr lang="en-US" altLang="en-US" i="1" dirty="0" smtClean="0"/>
              <a:t>k</a:t>
            </a:r>
            <a:r>
              <a:rPr lang="en-US" altLang="en-US" dirty="0" smtClean="0"/>
              <a:t> – 1 </a:t>
            </a:r>
            <a:r>
              <a:rPr lang="en-US" altLang="en-US" i="1" dirty="0" err="1" smtClean="0"/>
              <a:t>df</a:t>
            </a:r>
            <a:endParaRPr lang="en-US" altLang="en-US" i="1" dirty="0" smtClean="0"/>
          </a:p>
          <a:p>
            <a:pPr lvl="1" eaLnBrk="1" hangingPunct="1"/>
            <a:r>
              <a:rPr lang="en-US" altLang="en-US" dirty="0" smtClean="0"/>
              <a:t>It is found by multiplying the </a:t>
            </a:r>
            <a:r>
              <a:rPr lang="en-US" altLang="en-US" i="1" dirty="0" err="1" smtClean="0"/>
              <a:t>df</a:t>
            </a:r>
            <a:r>
              <a:rPr lang="en-US" altLang="en-US" dirty="0" smtClean="0"/>
              <a:t> for each factor:</a:t>
            </a:r>
          </a:p>
          <a:p>
            <a:pPr lvl="2" eaLnBrk="1" hangingPunct="1"/>
            <a:r>
              <a:rPr lang="en-US" altLang="en-US" sz="1400" dirty="0" smtClean="0"/>
              <a:t> </a:t>
            </a:r>
          </a:p>
          <a:p>
            <a:pPr lvl="2" eaLnBrk="1" hangingPunct="1"/>
            <a:r>
              <a:rPr lang="en-US" altLang="en-US" sz="1400" dirty="0"/>
              <a:t> </a:t>
            </a:r>
            <a:endParaRPr lang="en-US" altLang="en-US" sz="1400" dirty="0" smtClean="0"/>
          </a:p>
          <a:p>
            <a:pPr marL="914400" lvl="2" indent="0" eaLnBrk="1" hangingPunct="1">
              <a:buNone/>
            </a:pPr>
            <a:endParaRPr lang="en-US" altLang="en-US" sz="1400" dirty="0" smtClean="0"/>
          </a:p>
          <a:p>
            <a:pPr lvl="1" eaLnBrk="1" hangingPunct="1"/>
            <a:r>
              <a:rPr lang="en-US" altLang="en-US" dirty="0" smtClean="0"/>
              <a:t>As with the chi-square goodness-of-fit test, the </a:t>
            </a:r>
            <a:r>
              <a:rPr lang="en-US" altLang="en-US" i="1" dirty="0" err="1" smtClean="0"/>
              <a:t>df</a:t>
            </a:r>
            <a:r>
              <a:rPr lang="en-US" altLang="en-US" dirty="0" smtClean="0"/>
              <a:t> reflect the number of cells or categories that are free to vary in a frequency table</a:t>
            </a:r>
          </a:p>
        </p:txBody>
      </p:sp>
      <p:sp>
        <p:nvSpPr>
          <p:cNvPr id="27653"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E541707C-615D-4C56-9934-8DFA5D89D5B5}" type="slidenum">
              <a:rPr lang="en-US" altLang="en-US" smtClean="0">
                <a:solidFill>
                  <a:srgbClr val="898989"/>
                </a:solidFill>
              </a:rPr>
              <a:pPr eaLnBrk="1" hangingPunct="1"/>
              <a:t>19</a:t>
            </a:fld>
            <a:endParaRPr lang="en-US" altLang="en-US" smtClean="0">
              <a:solidFill>
                <a:srgbClr val="898989"/>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4200964874"/>
              </p:ext>
            </p:extLst>
          </p:nvPr>
        </p:nvGraphicFramePr>
        <p:xfrm>
          <a:off x="1676400" y="2819400"/>
          <a:ext cx="1524000" cy="717176"/>
        </p:xfrm>
        <a:graphic>
          <a:graphicData uri="http://schemas.openxmlformats.org/presentationml/2006/ole">
            <mc:AlternateContent xmlns:mc="http://schemas.openxmlformats.org/markup-compatibility/2006">
              <mc:Choice xmlns:v="urn:schemas-microsoft-com:vml" Requires="v">
                <p:oleObj spid="_x0000_s5250" name="Equation" r:id="rId4" imgW="863600" imgH="406400" progId="Equation.DSMT4">
                  <p:embed/>
                </p:oleObj>
              </mc:Choice>
              <mc:Fallback>
                <p:oleObj name="Equation" r:id="rId4" imgW="863600" imgH="406400" progId="Equation.DSMT4">
                  <p:embed/>
                  <p:pic>
                    <p:nvPicPr>
                      <p:cNvPr id="0" name=""/>
                      <p:cNvPicPr/>
                      <p:nvPr/>
                    </p:nvPicPr>
                    <p:blipFill>
                      <a:blip r:embed="rId5"/>
                      <a:stretch>
                        <a:fillRect/>
                      </a:stretch>
                    </p:blipFill>
                    <p:spPr>
                      <a:xfrm>
                        <a:off x="1676400" y="2819400"/>
                        <a:ext cx="1524000" cy="717176"/>
                      </a:xfrm>
                      <a:prstGeom prst="rect">
                        <a:avLst/>
                      </a:prstGeom>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1067296081"/>
              </p:ext>
            </p:extLst>
          </p:nvPr>
        </p:nvGraphicFramePr>
        <p:xfrm>
          <a:off x="1676400" y="4572000"/>
          <a:ext cx="1143000" cy="245962"/>
        </p:xfrm>
        <a:graphic>
          <a:graphicData uri="http://schemas.openxmlformats.org/presentationml/2006/ole">
            <mc:AlternateContent xmlns:mc="http://schemas.openxmlformats.org/markup-compatibility/2006">
              <mc:Choice xmlns:v="urn:schemas-microsoft-com:vml" Requires="v">
                <p:oleObj spid="_x0000_s5251" name="Equation" r:id="rId6" imgW="1003300" imgH="215900" progId="Equation.DSMT4">
                  <p:embed/>
                </p:oleObj>
              </mc:Choice>
              <mc:Fallback>
                <p:oleObj name="Equation" r:id="rId6" imgW="1003300" imgH="215900" progId="Equation.DSMT4">
                  <p:embed/>
                  <p:pic>
                    <p:nvPicPr>
                      <p:cNvPr id="0" name=""/>
                      <p:cNvPicPr/>
                      <p:nvPr/>
                    </p:nvPicPr>
                    <p:blipFill>
                      <a:blip r:embed="rId7"/>
                      <a:stretch>
                        <a:fillRect/>
                      </a:stretch>
                    </p:blipFill>
                    <p:spPr>
                      <a:xfrm>
                        <a:off x="1676400" y="4572000"/>
                        <a:ext cx="1143000" cy="245962"/>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136350939"/>
              </p:ext>
            </p:extLst>
          </p:nvPr>
        </p:nvGraphicFramePr>
        <p:xfrm>
          <a:off x="1676400" y="4876800"/>
          <a:ext cx="1747520" cy="304800"/>
        </p:xfrm>
        <a:graphic>
          <a:graphicData uri="http://schemas.openxmlformats.org/presentationml/2006/ole">
            <mc:AlternateContent xmlns:mc="http://schemas.openxmlformats.org/markup-compatibility/2006">
              <mc:Choice xmlns:v="urn:schemas-microsoft-com:vml" Requires="v">
                <p:oleObj spid="_x0000_s5252" name="Equation" r:id="rId8" imgW="1092200" imgH="190500" progId="Equation.DSMT4">
                  <p:embed/>
                </p:oleObj>
              </mc:Choice>
              <mc:Fallback>
                <p:oleObj name="Equation" r:id="rId8" imgW="1092200" imgH="190500" progId="Equation.DSMT4">
                  <p:embed/>
                  <p:pic>
                    <p:nvPicPr>
                      <p:cNvPr id="0" name=""/>
                      <p:cNvPicPr/>
                      <p:nvPr/>
                    </p:nvPicPr>
                    <p:blipFill>
                      <a:blip r:embed="rId9"/>
                      <a:stretch>
                        <a:fillRect/>
                      </a:stretch>
                    </p:blipFill>
                    <p:spPr>
                      <a:xfrm>
                        <a:off x="1676400" y="4876800"/>
                        <a:ext cx="1747520" cy="304800"/>
                      </a:xfrm>
                      <a:prstGeom prst="rect">
                        <a:avLst/>
                      </a:prstGeom>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mtClean="0">
                <a:ea typeface="ＭＳ Ｐゴシック" charset="-128"/>
              </a:rPr>
              <a:t>Chapter Outline</a:t>
            </a:r>
          </a:p>
        </p:txBody>
      </p:sp>
      <p:sp>
        <p:nvSpPr>
          <p:cNvPr id="12291" name="Rectangle 3"/>
          <p:cNvSpPr>
            <a:spLocks noGrp="1" noChangeArrowheads="1"/>
          </p:cNvSpPr>
          <p:nvPr>
            <p:ph idx="1"/>
          </p:nvPr>
        </p:nvSpPr>
        <p:spPr>
          <a:xfrm>
            <a:off x="457200" y="1752600"/>
            <a:ext cx="8534400" cy="4419600"/>
          </a:xfrm>
        </p:spPr>
        <p:txBody>
          <a:bodyPr/>
          <a:lstStyle/>
          <a:p>
            <a:pPr eaLnBrk="1" hangingPunct="1"/>
            <a:r>
              <a:rPr lang="en-US" altLang="en-US" sz="2400" smtClean="0">
                <a:ea typeface="ＭＳ Ｐゴシック" charset="-128"/>
              </a:rPr>
              <a:t>Tests for Nominal Data</a:t>
            </a:r>
          </a:p>
          <a:p>
            <a:pPr eaLnBrk="1" hangingPunct="1"/>
            <a:r>
              <a:rPr lang="en-US" altLang="en-US" sz="2400" smtClean="0">
                <a:ea typeface="ＭＳ Ｐゴシック" charset="-128"/>
              </a:rPr>
              <a:t>The Chi-Square Goodness-of-Fit Test</a:t>
            </a:r>
          </a:p>
          <a:p>
            <a:pPr eaLnBrk="1" hangingPunct="1"/>
            <a:r>
              <a:rPr lang="en-US" altLang="en-US" sz="2400" smtClean="0">
                <a:ea typeface="ＭＳ Ｐゴシック" charset="-128"/>
              </a:rPr>
              <a:t>Interpreting the Chi-Square Goodness-of-Fit Test</a:t>
            </a:r>
          </a:p>
          <a:p>
            <a:pPr eaLnBrk="1" hangingPunct="1"/>
            <a:r>
              <a:rPr lang="en-US" altLang="en-US" sz="2400" smtClean="0">
                <a:ea typeface="ＭＳ Ｐゴシック" charset="-128"/>
              </a:rPr>
              <a:t>Independent Observations and Expected Frequency Size</a:t>
            </a:r>
          </a:p>
          <a:p>
            <a:pPr eaLnBrk="1" hangingPunct="1"/>
            <a:r>
              <a:rPr lang="en-US" altLang="en-US" sz="2400" smtClean="0">
                <a:ea typeface="ＭＳ Ｐゴシック" charset="-128"/>
              </a:rPr>
              <a:t>The Chi-Square Test for Independence</a:t>
            </a:r>
          </a:p>
          <a:p>
            <a:pPr eaLnBrk="1" hangingPunct="1"/>
            <a:r>
              <a:rPr lang="en-US" altLang="en-US" sz="2400" smtClean="0">
                <a:ea typeface="ＭＳ Ｐゴシック" charset="-128"/>
              </a:rPr>
              <a:t>The Relationship Between Chi-Square and Phi Coefficient</a:t>
            </a:r>
          </a:p>
          <a:p>
            <a:pPr eaLnBrk="1" hangingPunct="1"/>
            <a:r>
              <a:rPr lang="en-US" altLang="en-US" sz="2400" smtClean="0">
                <a:ea typeface="ＭＳ Ｐゴシック" charset="-128"/>
              </a:rPr>
              <a:t>Measures of Effect Size</a:t>
            </a:r>
          </a:p>
          <a:p>
            <a:pPr eaLnBrk="1" hangingPunct="1"/>
            <a:r>
              <a:rPr lang="en-US" altLang="en-US" sz="2400" smtClean="0">
                <a:ea typeface="ＭＳ Ｐゴシック" charset="-128"/>
              </a:rPr>
              <a:t>APA in Focus: Reporting the Chi-Square Test</a:t>
            </a:r>
          </a:p>
        </p:txBody>
      </p:sp>
      <p:sp>
        <p:nvSpPr>
          <p:cNvPr id="1229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89D52DB0-670C-414A-8DC9-D04D71C52101}" type="slidenum">
              <a:rPr lang="en-US" altLang="en-US" smtClean="0">
                <a:solidFill>
                  <a:srgbClr val="898989"/>
                </a:solidFill>
              </a:rPr>
              <a:pPr eaLnBrk="1" hangingPunct="1"/>
              <a:t>2</a:t>
            </a:fld>
            <a:endParaRPr lang="en-US" altLang="en-US" smtClean="0">
              <a:solidFill>
                <a:srgbClr val="898989"/>
              </a:solidFill>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en-US" sz="2800" dirty="0" smtClean="0">
                <a:ea typeface="ＭＳ Ｐゴシック" charset="-128"/>
              </a:rPr>
              <a:t>Example 17.2: Hypothesis </a:t>
            </a:r>
            <a:br>
              <a:rPr lang="en-US" altLang="en-US" sz="2800" dirty="0" smtClean="0">
                <a:ea typeface="ＭＳ Ｐゴシック" charset="-128"/>
              </a:rPr>
            </a:br>
            <a:r>
              <a:rPr lang="en-US" altLang="en-US" sz="2800" dirty="0" smtClean="0">
                <a:ea typeface="ＭＳ Ｐゴシック" charset="-128"/>
              </a:rPr>
              <a:t>Testing for Independence </a:t>
            </a:r>
          </a:p>
        </p:txBody>
      </p:sp>
      <p:sp>
        <p:nvSpPr>
          <p:cNvPr id="28675" name="Content Placeholder 2"/>
          <p:cNvSpPr>
            <a:spLocks noGrp="1"/>
          </p:cNvSpPr>
          <p:nvPr>
            <p:ph idx="1"/>
          </p:nvPr>
        </p:nvSpPr>
        <p:spPr>
          <a:xfrm>
            <a:off x="0" y="1752600"/>
            <a:ext cx="3962400" cy="4530725"/>
          </a:xfrm>
        </p:spPr>
        <p:txBody>
          <a:bodyPr/>
          <a:lstStyle/>
          <a:p>
            <a:pPr marL="0" indent="0" eaLnBrk="1" hangingPunct="1">
              <a:buNone/>
            </a:pPr>
            <a:r>
              <a:rPr lang="en-US" altLang="en-US" sz="1800" dirty="0" smtClean="0">
                <a:ea typeface="ＭＳ Ｐゴシック" charset="-128"/>
              </a:rPr>
              <a:t>Step 1: State the hypothesis</a:t>
            </a:r>
          </a:p>
          <a:p>
            <a:pPr lvl="1" eaLnBrk="1" hangingPunct="1"/>
            <a:r>
              <a:rPr lang="en-US" altLang="en-US" sz="1600" dirty="0" smtClean="0"/>
              <a:t> H</a:t>
            </a:r>
            <a:r>
              <a:rPr lang="en-US" altLang="en-US" sz="1600" baseline="-25000" dirty="0" smtClean="0"/>
              <a:t>0</a:t>
            </a:r>
            <a:r>
              <a:rPr lang="en-US" altLang="en-US" sz="1600" dirty="0" smtClean="0"/>
              <a:t> The type of counseling and outcome of counseling are independent or not related. The observed frequencies will be equal to the expected</a:t>
            </a:r>
          </a:p>
          <a:p>
            <a:pPr lvl="1" eaLnBrk="1" hangingPunct="1"/>
            <a:r>
              <a:rPr lang="en-US" altLang="en-US" sz="1600" dirty="0" smtClean="0"/>
              <a:t>H</a:t>
            </a:r>
            <a:r>
              <a:rPr lang="en-US" altLang="en-US" sz="1600" baseline="-25000" dirty="0" smtClean="0"/>
              <a:t>1 </a:t>
            </a:r>
            <a:r>
              <a:rPr lang="en-US" altLang="en-US" sz="1600" dirty="0" smtClean="0"/>
              <a:t>The type of counseling and outcome of counseling are dependent or related. The observed frequencies will not be equal to the expected frequencies in each cell</a:t>
            </a:r>
          </a:p>
          <a:p>
            <a:pPr lvl="1" eaLnBrk="1" hangingPunct="1"/>
            <a:endParaRPr lang="en-US" altLang="en-US" sz="1600" dirty="0" smtClean="0"/>
          </a:p>
          <a:p>
            <a:pPr lvl="1" eaLnBrk="1" hangingPunct="1"/>
            <a:endParaRPr lang="en-US" altLang="en-US" sz="1600" dirty="0" smtClean="0"/>
          </a:p>
        </p:txBody>
      </p:sp>
      <p:sp>
        <p:nvSpPr>
          <p:cNvPr id="9" name="Content Placeholder 2"/>
          <p:cNvSpPr txBox="1">
            <a:spLocks/>
          </p:cNvSpPr>
          <p:nvPr/>
        </p:nvSpPr>
        <p:spPr bwMode="auto">
          <a:xfrm>
            <a:off x="0" y="4953000"/>
            <a:ext cx="3886200" cy="1330325"/>
          </a:xfrm>
          <a:prstGeom prst="rect">
            <a:avLst/>
          </a:prstGeom>
          <a:noFill/>
          <a:ln w="9525">
            <a:noFill/>
            <a:miter lim="800000"/>
            <a:headEnd/>
            <a:tailEnd/>
          </a:ln>
        </p:spPr>
        <p:txBody>
          <a:bodyPr/>
          <a:lstStyle/>
          <a:p>
            <a:pPr eaLnBrk="0" hangingPunct="0">
              <a:spcBef>
                <a:spcPct val="20000"/>
              </a:spcBef>
              <a:buSzPct val="90000"/>
              <a:defRPr/>
            </a:pPr>
            <a:r>
              <a:rPr lang="en-US" dirty="0">
                <a:ea typeface="ＭＳ Ｐゴシック" pitchFamily="-111" charset="-128"/>
              </a:rPr>
              <a:t>Step 2: Set the criteria</a:t>
            </a:r>
          </a:p>
          <a:p>
            <a:pPr marL="742950" lvl="1" indent="-285750" eaLnBrk="0" hangingPunct="0">
              <a:spcBef>
                <a:spcPct val="20000"/>
              </a:spcBef>
              <a:buClr>
                <a:schemeClr val="accent2"/>
              </a:buClr>
              <a:buSzPct val="75000"/>
              <a:buFont typeface="Arial" pitchFamily="34" charset="0"/>
              <a:buChar char="•"/>
              <a:defRPr/>
            </a:pPr>
            <a:r>
              <a:rPr lang="en-US" sz="1600" dirty="0">
                <a:solidFill>
                  <a:schemeClr val="accent2"/>
                </a:solidFill>
                <a:latin typeface="+mn-lt"/>
                <a:ea typeface="ＭＳ Ｐゴシック" pitchFamily="-111" charset="-128"/>
              </a:rPr>
              <a:t>Level of significance is .05</a:t>
            </a:r>
          </a:p>
          <a:p>
            <a:pPr marL="742950" lvl="1" indent="-285750" eaLnBrk="0" hangingPunct="0">
              <a:spcBef>
                <a:spcPct val="20000"/>
              </a:spcBef>
              <a:buClr>
                <a:schemeClr val="accent2"/>
              </a:buClr>
              <a:buSzPct val="75000"/>
              <a:buFont typeface="Arial" pitchFamily="34" charset="0"/>
              <a:buChar char="•"/>
              <a:defRPr/>
            </a:pPr>
            <a:r>
              <a:rPr lang="en-US" sz="1600" dirty="0" err="1">
                <a:solidFill>
                  <a:schemeClr val="accent2"/>
                </a:solidFill>
                <a:latin typeface="+mn-lt"/>
                <a:ea typeface="ＭＳ Ｐゴシック" pitchFamily="-111" charset="-128"/>
              </a:rPr>
              <a:t>df</a:t>
            </a:r>
            <a:r>
              <a:rPr lang="en-US" sz="1600" dirty="0">
                <a:solidFill>
                  <a:schemeClr val="accent2"/>
                </a:solidFill>
                <a:latin typeface="+mn-lt"/>
                <a:ea typeface="ＭＳ Ｐゴシック" pitchFamily="-111" charset="-128"/>
              </a:rPr>
              <a:t> = 1</a:t>
            </a:r>
          </a:p>
          <a:p>
            <a:pPr marL="742950" lvl="1" indent="-285750" eaLnBrk="0" hangingPunct="0">
              <a:spcBef>
                <a:spcPct val="20000"/>
              </a:spcBef>
              <a:buClr>
                <a:schemeClr val="accent2"/>
              </a:buClr>
              <a:buSzPct val="75000"/>
              <a:buFont typeface="Arial" pitchFamily="34" charset="0"/>
              <a:buChar char="•"/>
              <a:defRPr/>
            </a:pPr>
            <a:r>
              <a:rPr lang="en-US" sz="1600" dirty="0">
                <a:solidFill>
                  <a:schemeClr val="accent2"/>
                </a:solidFill>
                <a:latin typeface="+mn-lt"/>
                <a:ea typeface="ＭＳ Ｐゴシック" pitchFamily="-111" charset="-128"/>
              </a:rPr>
              <a:t>The critical value is 3.84</a:t>
            </a:r>
          </a:p>
        </p:txBody>
      </p:sp>
      <p:sp>
        <p:nvSpPr>
          <p:cNvPr id="28678" name="Slide Number Placeholder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4BDB1DBE-BCFB-4D9B-AB20-EDA2515CD041}" type="slidenum">
              <a:rPr lang="en-US" altLang="en-US" smtClean="0">
                <a:solidFill>
                  <a:srgbClr val="898989"/>
                </a:solidFill>
              </a:rPr>
              <a:pPr eaLnBrk="1" hangingPunct="1"/>
              <a:t>20</a:t>
            </a:fld>
            <a:endParaRPr lang="en-US" altLang="en-US" smtClean="0">
              <a:solidFill>
                <a:srgbClr val="898989"/>
              </a:solidFill>
            </a:endParaRPr>
          </a:p>
        </p:txBody>
      </p:sp>
      <p:pic>
        <p:nvPicPr>
          <p:cNvPr id="2" name="Picture 1" descr="Privitera_2e_Figure 17.5.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905000"/>
            <a:ext cx="4780608" cy="38100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le 1"/>
          <p:cNvSpPr>
            <a:spLocks noGrp="1"/>
          </p:cNvSpPr>
          <p:nvPr>
            <p:ph type="title"/>
          </p:nvPr>
        </p:nvSpPr>
        <p:spPr/>
        <p:txBody>
          <a:bodyPr/>
          <a:lstStyle/>
          <a:p>
            <a:pPr eaLnBrk="1" hangingPunct="1"/>
            <a:r>
              <a:rPr lang="en-US" altLang="en-US" sz="2800" smtClean="0">
                <a:ea typeface="ＭＳ Ｐゴシック" charset="-128"/>
              </a:rPr>
              <a:t>Example 17.2: Hypothesis Testing for Independence (cont.)</a:t>
            </a:r>
          </a:p>
        </p:txBody>
      </p:sp>
      <p:sp>
        <p:nvSpPr>
          <p:cNvPr id="3077" name="Content Placeholder 2"/>
          <p:cNvSpPr txBox="1">
            <a:spLocks/>
          </p:cNvSpPr>
          <p:nvPr/>
        </p:nvSpPr>
        <p:spPr bwMode="auto">
          <a:xfrm>
            <a:off x="152400" y="1676400"/>
            <a:ext cx="4648200" cy="468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en-US" dirty="0" smtClean="0"/>
              <a:t>Step </a:t>
            </a:r>
            <a:r>
              <a:rPr lang="en-US" altLang="en-US" dirty="0"/>
              <a:t>3: Compute the Test Statistic</a:t>
            </a:r>
          </a:p>
          <a:p>
            <a:pPr lvl="1">
              <a:spcBef>
                <a:spcPct val="20000"/>
              </a:spcBef>
              <a:buClr>
                <a:schemeClr val="accent2"/>
              </a:buClr>
              <a:buSzPct val="75000"/>
              <a:buFont typeface="Arial" charset="0"/>
              <a:buChar char="•"/>
            </a:pPr>
            <a:r>
              <a:rPr lang="en-US" altLang="en-US" dirty="0">
                <a:solidFill>
                  <a:schemeClr val="accent2"/>
                </a:solidFill>
              </a:rPr>
              <a:t>Using the values in the table, sum the discrepancy between observed and expected frequencies one cell at a time:</a:t>
            </a:r>
          </a:p>
          <a:p>
            <a:pPr lvl="1">
              <a:spcBef>
                <a:spcPct val="20000"/>
              </a:spcBef>
              <a:buClr>
                <a:schemeClr val="accent2"/>
              </a:buClr>
              <a:buSzPct val="75000"/>
            </a:pPr>
            <a:endParaRPr lang="en-US" altLang="en-US" dirty="0">
              <a:solidFill>
                <a:schemeClr val="accent2"/>
              </a:solidFill>
            </a:endParaRPr>
          </a:p>
          <a:p>
            <a:pPr eaLnBrk="1" hangingPunct="1"/>
            <a:endParaRPr lang="en-US" altLang="en-US" dirty="0"/>
          </a:p>
          <a:p>
            <a:pPr eaLnBrk="1" hangingPunct="1"/>
            <a:r>
              <a:rPr lang="en-US" altLang="en-US" dirty="0" smtClean="0"/>
              <a:t>Step </a:t>
            </a:r>
            <a:r>
              <a:rPr lang="en-US" altLang="en-US" dirty="0"/>
              <a:t>4: Make a decision</a:t>
            </a:r>
          </a:p>
          <a:p>
            <a:pPr lvl="1">
              <a:spcBef>
                <a:spcPct val="20000"/>
              </a:spcBef>
              <a:buClr>
                <a:schemeClr val="accent2"/>
              </a:buClr>
              <a:buSzPct val="75000"/>
              <a:buFont typeface="Arial" charset="0"/>
              <a:buChar char="•"/>
            </a:pPr>
            <a:r>
              <a:rPr lang="en-US" altLang="en-US" dirty="0">
                <a:solidFill>
                  <a:schemeClr val="accent2"/>
                </a:solidFill>
              </a:rPr>
              <a:t> Compare the value of the test </a:t>
            </a:r>
            <a:endParaRPr lang="en-US" altLang="en-US" dirty="0" smtClean="0">
              <a:solidFill>
                <a:schemeClr val="accent2"/>
              </a:solidFill>
            </a:endParaRPr>
          </a:p>
          <a:p>
            <a:pPr lvl="1">
              <a:spcBef>
                <a:spcPct val="20000"/>
              </a:spcBef>
              <a:buClr>
                <a:schemeClr val="accent2"/>
              </a:buClr>
              <a:buSzPct val="75000"/>
            </a:pPr>
            <a:r>
              <a:rPr lang="en-US" altLang="en-US" dirty="0" smtClean="0">
                <a:solidFill>
                  <a:schemeClr val="accent2"/>
                </a:solidFill>
              </a:rPr>
              <a:t>statistic </a:t>
            </a:r>
            <a:r>
              <a:rPr lang="en-US" altLang="en-US" dirty="0">
                <a:solidFill>
                  <a:schemeClr val="accent2"/>
                </a:solidFill>
              </a:rPr>
              <a:t>to the critical value</a:t>
            </a:r>
          </a:p>
          <a:p>
            <a:pPr lvl="1">
              <a:spcBef>
                <a:spcPct val="20000"/>
              </a:spcBef>
              <a:buClr>
                <a:schemeClr val="accent2"/>
              </a:buClr>
              <a:buSzPct val="75000"/>
              <a:buFont typeface="Arial" charset="0"/>
              <a:buChar char="•"/>
            </a:pPr>
            <a:r>
              <a:rPr lang="en-US" altLang="en-US" dirty="0">
                <a:solidFill>
                  <a:schemeClr val="accent2"/>
                </a:solidFill>
              </a:rPr>
              <a:t> Because 5.386 exceeds the </a:t>
            </a:r>
            <a:endParaRPr lang="en-US" altLang="en-US" dirty="0" smtClean="0">
              <a:solidFill>
                <a:schemeClr val="accent2"/>
              </a:solidFill>
            </a:endParaRPr>
          </a:p>
          <a:p>
            <a:pPr lvl="1">
              <a:spcBef>
                <a:spcPct val="20000"/>
              </a:spcBef>
              <a:buClr>
                <a:schemeClr val="accent2"/>
              </a:buClr>
              <a:buSzPct val="75000"/>
            </a:pPr>
            <a:r>
              <a:rPr lang="en-US" altLang="en-US" dirty="0" smtClean="0">
                <a:solidFill>
                  <a:schemeClr val="accent2"/>
                </a:solidFill>
              </a:rPr>
              <a:t>critical </a:t>
            </a:r>
            <a:r>
              <a:rPr lang="en-US" altLang="en-US" dirty="0">
                <a:solidFill>
                  <a:schemeClr val="accent2"/>
                </a:solidFill>
              </a:rPr>
              <a:t>value of 3.84, reject the null hypothesis</a:t>
            </a:r>
          </a:p>
        </p:txBody>
      </p:sp>
      <p:sp>
        <p:nvSpPr>
          <p:cNvPr id="3078"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942CBC26-6C19-44AF-9D51-7297599C2B30}" type="slidenum">
              <a:rPr lang="en-US" altLang="en-US" smtClean="0">
                <a:solidFill>
                  <a:srgbClr val="898989"/>
                </a:solidFill>
              </a:rPr>
              <a:pPr eaLnBrk="1" hangingPunct="1"/>
              <a:t>21</a:t>
            </a:fld>
            <a:endParaRPr lang="en-US" altLang="en-US" smtClean="0">
              <a:solidFill>
                <a:srgbClr val="898989"/>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43611546"/>
              </p:ext>
            </p:extLst>
          </p:nvPr>
        </p:nvGraphicFramePr>
        <p:xfrm>
          <a:off x="1219200" y="2895600"/>
          <a:ext cx="6906986" cy="457200"/>
        </p:xfrm>
        <a:graphic>
          <a:graphicData uri="http://schemas.openxmlformats.org/presentationml/2006/ole">
            <mc:AlternateContent xmlns:mc="http://schemas.openxmlformats.org/markup-compatibility/2006">
              <mc:Choice xmlns:v="urn:schemas-microsoft-com:vml" Requires="v">
                <p:oleObj spid="_x0000_s3131" name="Equation" r:id="rId4" imgW="5372100" imgH="355600" progId="Equation.DSMT4">
                  <p:embed/>
                </p:oleObj>
              </mc:Choice>
              <mc:Fallback>
                <p:oleObj name="Equation" r:id="rId4" imgW="5372100" imgH="355600" progId="Equation.DSMT4">
                  <p:embed/>
                  <p:pic>
                    <p:nvPicPr>
                      <p:cNvPr id="0" name=""/>
                      <p:cNvPicPr/>
                      <p:nvPr/>
                    </p:nvPicPr>
                    <p:blipFill>
                      <a:blip r:embed="rId5"/>
                      <a:stretch>
                        <a:fillRect/>
                      </a:stretch>
                    </p:blipFill>
                    <p:spPr>
                      <a:xfrm>
                        <a:off x="1219200" y="2895600"/>
                        <a:ext cx="6906986" cy="457200"/>
                      </a:xfrm>
                      <a:prstGeom prst="rect">
                        <a:avLst/>
                      </a:prstGeom>
                    </p:spPr>
                  </p:pic>
                </p:oleObj>
              </mc:Fallback>
            </mc:AlternateContent>
          </a:graphicData>
        </a:graphic>
      </p:graphicFrame>
      <p:pic>
        <p:nvPicPr>
          <p:cNvPr id="3092"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3581400"/>
            <a:ext cx="46863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1066800"/>
            <a:ext cx="8229600" cy="838200"/>
          </a:xfrm>
        </p:spPr>
        <p:txBody>
          <a:bodyPr/>
          <a:lstStyle/>
          <a:p>
            <a:pPr eaLnBrk="1" hangingPunct="1"/>
            <a:r>
              <a:rPr lang="en-US" altLang="en-US" smtClean="0">
                <a:ea typeface="ＭＳ Ｐゴシック" charset="-128"/>
              </a:rPr>
              <a:t>The Relationship Between Chi-Square and Phi Coefficient</a:t>
            </a:r>
          </a:p>
        </p:txBody>
      </p:sp>
      <p:sp>
        <p:nvSpPr>
          <p:cNvPr id="29699" name="Content Placeholder 2"/>
          <p:cNvSpPr>
            <a:spLocks noGrp="1"/>
          </p:cNvSpPr>
          <p:nvPr>
            <p:ph idx="1"/>
          </p:nvPr>
        </p:nvSpPr>
        <p:spPr>
          <a:xfrm>
            <a:off x="457200" y="2133600"/>
            <a:ext cx="8229600" cy="4419600"/>
          </a:xfrm>
        </p:spPr>
        <p:txBody>
          <a:bodyPr/>
          <a:lstStyle/>
          <a:p>
            <a:pPr eaLnBrk="1" hangingPunct="1"/>
            <a:r>
              <a:rPr lang="en-US" altLang="en-US" sz="2000" dirty="0" smtClean="0">
                <a:ea typeface="ＭＳ Ｐゴシック" charset="-128"/>
              </a:rPr>
              <a:t>The phi correlation coefficient can be used in place of a 2 x 2 chi-square test for independence</a:t>
            </a:r>
          </a:p>
          <a:p>
            <a:pPr eaLnBrk="1" hangingPunct="1"/>
            <a:r>
              <a:rPr lang="en-US" altLang="en-US" sz="2000" dirty="0" smtClean="0">
                <a:ea typeface="ＭＳ Ｐゴシック" charset="-128"/>
              </a:rPr>
              <a:t>The conversion equation and the computation of the chi-square test statistic produce the same value of    </a:t>
            </a:r>
          </a:p>
          <a:p>
            <a:pPr eaLnBrk="1" hangingPunct="1"/>
            <a:r>
              <a:rPr lang="en-US" altLang="en-US" sz="2000" dirty="0" smtClean="0">
                <a:ea typeface="ＭＳ Ｐゴシック" charset="-128"/>
              </a:rPr>
              <a:t>The phi correlation coefficient and the chi-square test statistic are related in that we can use the value of one to compute the other</a:t>
            </a:r>
          </a:p>
          <a:p>
            <a:pPr eaLnBrk="1" hangingPunct="1"/>
            <a:r>
              <a:rPr lang="en-US" altLang="en-US" sz="2000" dirty="0" smtClean="0">
                <a:ea typeface="ＭＳ Ｐゴシック" charset="-128"/>
              </a:rPr>
              <a:t>The relationship between these statistics also allows us to use the phi coefficient to estimate effect size with the chi-square test for independence</a:t>
            </a:r>
          </a:p>
          <a:p>
            <a:pPr eaLnBrk="1" hangingPunct="1">
              <a:buFont typeface="Arial" charset="0"/>
              <a:buNone/>
            </a:pPr>
            <a:r>
              <a:rPr lang="en-US" altLang="en-US" sz="2000" dirty="0" smtClean="0">
                <a:ea typeface="ＭＳ Ｐゴシック" charset="-128"/>
              </a:rPr>
              <a:t>				       </a:t>
            </a:r>
          </a:p>
        </p:txBody>
      </p:sp>
      <p:sp>
        <p:nvSpPr>
          <p:cNvPr id="29701"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01513334-DBFF-4D8D-953B-C8C10981466C}" type="slidenum">
              <a:rPr lang="en-US" altLang="en-US" smtClean="0">
                <a:solidFill>
                  <a:srgbClr val="898989"/>
                </a:solidFill>
              </a:rPr>
              <a:pPr eaLnBrk="1" hangingPunct="1"/>
              <a:t>22</a:t>
            </a:fld>
            <a:endParaRPr lang="en-US" altLang="en-US" smtClean="0">
              <a:solidFill>
                <a:srgbClr val="898989"/>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736372992"/>
              </p:ext>
            </p:extLst>
          </p:nvPr>
        </p:nvGraphicFramePr>
        <p:xfrm>
          <a:off x="3733800" y="5257800"/>
          <a:ext cx="1295400" cy="518160"/>
        </p:xfrm>
        <a:graphic>
          <a:graphicData uri="http://schemas.openxmlformats.org/presentationml/2006/ole">
            <mc:AlternateContent xmlns:mc="http://schemas.openxmlformats.org/markup-compatibility/2006">
              <mc:Choice xmlns:v="urn:schemas-microsoft-com:vml" Requires="v">
                <p:oleObj spid="_x0000_s15441" name="Equation" r:id="rId4" imgW="635000" imgH="254000" progId="Equation.DSMT4">
                  <p:embed/>
                </p:oleObj>
              </mc:Choice>
              <mc:Fallback>
                <p:oleObj name="Equation" r:id="rId4" imgW="635000" imgH="254000" progId="Equation.DSMT4">
                  <p:embed/>
                  <p:pic>
                    <p:nvPicPr>
                      <p:cNvPr id="0" name=""/>
                      <p:cNvPicPr/>
                      <p:nvPr/>
                    </p:nvPicPr>
                    <p:blipFill>
                      <a:blip r:embed="rId5"/>
                      <a:stretch>
                        <a:fillRect/>
                      </a:stretch>
                    </p:blipFill>
                    <p:spPr>
                      <a:xfrm>
                        <a:off x="3733800" y="5257800"/>
                        <a:ext cx="1295400" cy="51816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750627886"/>
              </p:ext>
            </p:extLst>
          </p:nvPr>
        </p:nvGraphicFramePr>
        <p:xfrm>
          <a:off x="4953000" y="3124200"/>
          <a:ext cx="457200" cy="457200"/>
        </p:xfrm>
        <a:graphic>
          <a:graphicData uri="http://schemas.openxmlformats.org/presentationml/2006/ole">
            <mc:AlternateContent xmlns:mc="http://schemas.openxmlformats.org/markup-compatibility/2006">
              <mc:Choice xmlns:v="urn:schemas-microsoft-com:vml" Requires="v">
                <p:oleObj spid="_x0000_s15442" name="Equation" r:id="rId6" imgW="228600" imgH="228600" progId="Equation.DSMT4">
                  <p:embed/>
                </p:oleObj>
              </mc:Choice>
              <mc:Fallback>
                <p:oleObj name="Equation" r:id="rId6" imgW="228600" imgH="228600" progId="Equation.DSMT4">
                  <p:embed/>
                  <p:pic>
                    <p:nvPicPr>
                      <p:cNvPr id="0" name=""/>
                      <p:cNvPicPr/>
                      <p:nvPr/>
                    </p:nvPicPr>
                    <p:blipFill>
                      <a:blip r:embed="rId7"/>
                      <a:stretch>
                        <a:fillRect/>
                      </a:stretch>
                    </p:blipFill>
                    <p:spPr>
                      <a:xfrm>
                        <a:off x="4953000" y="3124200"/>
                        <a:ext cx="457200" cy="457200"/>
                      </a:xfrm>
                      <a:prstGeom prst="rect">
                        <a:avLst/>
                      </a:prstGeom>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en-US" smtClean="0">
                <a:ea typeface="ＭＳ Ｐゴシック" charset="-128"/>
              </a:rPr>
              <a:t>Measures of Effect Size</a:t>
            </a:r>
          </a:p>
        </p:txBody>
      </p:sp>
      <p:sp>
        <p:nvSpPr>
          <p:cNvPr id="30723" name="Content Placeholder 2"/>
          <p:cNvSpPr>
            <a:spLocks noGrp="1"/>
          </p:cNvSpPr>
          <p:nvPr>
            <p:ph idx="1"/>
          </p:nvPr>
        </p:nvSpPr>
        <p:spPr>
          <a:xfrm>
            <a:off x="914400" y="1600200"/>
            <a:ext cx="3810000" cy="4530725"/>
          </a:xfrm>
        </p:spPr>
        <p:txBody>
          <a:bodyPr/>
          <a:lstStyle/>
          <a:p>
            <a:pPr marL="0" indent="0" eaLnBrk="1" hangingPunct="1">
              <a:buNone/>
            </a:pPr>
            <a:r>
              <a:rPr lang="en-US" altLang="en-US" sz="2600" dirty="0" smtClean="0">
                <a:ea typeface="ＭＳ Ｐゴシック" charset="-128"/>
              </a:rPr>
              <a:t>There are three common measures of effect size for the chi-square test for independence</a:t>
            </a:r>
          </a:p>
          <a:p>
            <a:pPr lvl="1" eaLnBrk="1" hangingPunct="1"/>
            <a:r>
              <a:rPr lang="en-US" altLang="en-US" sz="2400" dirty="0" smtClean="0"/>
              <a:t>Proportion of variance</a:t>
            </a:r>
          </a:p>
          <a:p>
            <a:pPr lvl="1" eaLnBrk="1" hangingPunct="1"/>
            <a:r>
              <a:rPr lang="en-US" altLang="en-US" sz="2400" dirty="0" smtClean="0"/>
              <a:t>Phi coefficient</a:t>
            </a:r>
          </a:p>
          <a:p>
            <a:pPr lvl="1" eaLnBrk="1" hangingPunct="1"/>
            <a:r>
              <a:rPr lang="en-US" altLang="en-US" sz="2400" dirty="0" smtClean="0"/>
              <a:t>Cramer</a:t>
            </a:r>
            <a:r>
              <a:rPr lang="ja-JP" altLang="en-US" sz="2400" dirty="0" smtClean="0"/>
              <a:t>’</a:t>
            </a:r>
            <a:r>
              <a:rPr lang="en-US" altLang="ja-JP" sz="2400" dirty="0" smtClean="0"/>
              <a:t>s </a:t>
            </a:r>
            <a:r>
              <a:rPr lang="en-US" altLang="ja-JP" sz="2400" i="1" dirty="0" smtClean="0"/>
              <a:t>V</a:t>
            </a:r>
            <a:endParaRPr lang="en-US" altLang="en-US" sz="2400" i="1" dirty="0" smtClean="0"/>
          </a:p>
        </p:txBody>
      </p:sp>
      <p:sp>
        <p:nvSpPr>
          <p:cNvPr id="30725" name="Content Placeholder 2"/>
          <p:cNvSpPr txBox="1">
            <a:spLocks/>
          </p:cNvSpPr>
          <p:nvPr/>
        </p:nvSpPr>
        <p:spPr bwMode="auto">
          <a:xfrm>
            <a:off x="4724400" y="1600200"/>
            <a:ext cx="38100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200150" indent="-28575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spcBef>
                <a:spcPct val="20000"/>
              </a:spcBef>
              <a:buClr>
                <a:schemeClr val="accent2"/>
              </a:buClr>
              <a:buFont typeface="Arial" charset="0"/>
              <a:buChar char="•"/>
            </a:pPr>
            <a:r>
              <a:rPr lang="en-US" altLang="en-US" sz="2000" dirty="0">
                <a:solidFill>
                  <a:schemeClr val="accent2"/>
                </a:solidFill>
              </a:rPr>
              <a:t>Proportion of variance</a:t>
            </a:r>
          </a:p>
          <a:p>
            <a:pPr lvl="1">
              <a:spcBef>
                <a:spcPct val="20000"/>
              </a:spcBef>
              <a:buClr>
                <a:srgbClr val="BF4D00"/>
              </a:buClr>
              <a:buFont typeface="Arial" charset="0"/>
              <a:buChar char="•"/>
            </a:pPr>
            <a:r>
              <a:rPr lang="en-US" altLang="en-US" dirty="0">
                <a:solidFill>
                  <a:srgbClr val="BF4D00"/>
                </a:solidFill>
              </a:rPr>
              <a:t>When stated as an effect size with a chi-square test for independence, the r term is replaced with    </a:t>
            </a:r>
          </a:p>
          <a:p>
            <a:pPr lvl="1">
              <a:spcBef>
                <a:spcPct val="20000"/>
              </a:spcBef>
              <a:buClr>
                <a:srgbClr val="BF4D00"/>
              </a:buClr>
              <a:buFont typeface="Arial" charset="0"/>
              <a:buChar char="•"/>
            </a:pPr>
            <a:r>
              <a:rPr lang="en-US" altLang="en-US" dirty="0">
                <a:solidFill>
                  <a:srgbClr val="BF4D00"/>
                </a:solidFill>
              </a:rPr>
              <a:t>In Example 17.2, we selected 110 participants and computed   </a:t>
            </a:r>
          </a:p>
          <a:p>
            <a:pPr lvl="1">
              <a:spcBef>
                <a:spcPct val="20000"/>
              </a:spcBef>
              <a:buClr>
                <a:srgbClr val="BF4D00"/>
              </a:buClr>
              <a:buFont typeface="Arial" charset="0"/>
              <a:buChar char="•"/>
            </a:pPr>
            <a:r>
              <a:rPr lang="en-US" altLang="en-US" dirty="0">
                <a:solidFill>
                  <a:srgbClr val="BF4D00"/>
                </a:solidFill>
              </a:rPr>
              <a:t>The proportion of variance is: </a:t>
            </a:r>
          </a:p>
          <a:p>
            <a:pPr lvl="1">
              <a:spcBef>
                <a:spcPct val="20000"/>
              </a:spcBef>
              <a:buClr>
                <a:srgbClr val="BF4D00"/>
              </a:buClr>
              <a:buFont typeface="Arial" charset="0"/>
              <a:buChar char="•"/>
            </a:pPr>
            <a:endParaRPr lang="en-US" altLang="en-US" dirty="0">
              <a:solidFill>
                <a:srgbClr val="BF4D00"/>
              </a:solidFill>
            </a:endParaRPr>
          </a:p>
          <a:p>
            <a:pPr lvl="1">
              <a:spcBef>
                <a:spcPct val="20000"/>
              </a:spcBef>
              <a:buClr>
                <a:srgbClr val="BF4D00"/>
              </a:buClr>
              <a:buFont typeface="Arial" charset="0"/>
              <a:buChar char="•"/>
            </a:pPr>
            <a:r>
              <a:rPr lang="en-US" altLang="en-US" dirty="0">
                <a:solidFill>
                  <a:srgbClr val="BF4D00"/>
                </a:solidFill>
              </a:rPr>
              <a:t>Type of counseling attended accounts for 5% of total variance for completing counseling</a:t>
            </a:r>
          </a:p>
          <a:p>
            <a:pPr lvl="2">
              <a:spcBef>
                <a:spcPct val="20000"/>
              </a:spcBef>
              <a:buClr>
                <a:schemeClr val="accent1"/>
              </a:buClr>
              <a:buSzPct val="75000"/>
            </a:pPr>
            <a:r>
              <a:rPr lang="en-US" altLang="en-US" sz="2000" dirty="0"/>
              <a:t>              </a:t>
            </a:r>
          </a:p>
        </p:txBody>
      </p:sp>
      <p:sp>
        <p:nvSpPr>
          <p:cNvPr id="30726" name="Slide Number Placeholder 10"/>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3786E32E-86C2-44DF-A83A-6B8F7A07B24E}" type="slidenum">
              <a:rPr lang="en-US" altLang="en-US" smtClean="0">
                <a:solidFill>
                  <a:srgbClr val="898989"/>
                </a:solidFill>
              </a:rPr>
              <a:pPr eaLnBrk="1" hangingPunct="1"/>
              <a:t>23</a:t>
            </a:fld>
            <a:endParaRPr lang="en-US" altLang="en-US" smtClean="0">
              <a:solidFill>
                <a:srgbClr val="898989"/>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849722084"/>
              </p:ext>
            </p:extLst>
          </p:nvPr>
        </p:nvGraphicFramePr>
        <p:xfrm>
          <a:off x="4508500" y="3327400"/>
          <a:ext cx="127000" cy="203200"/>
        </p:xfrm>
        <a:graphic>
          <a:graphicData uri="http://schemas.openxmlformats.org/presentationml/2006/ole">
            <mc:AlternateContent xmlns:mc="http://schemas.openxmlformats.org/markup-compatibility/2006">
              <mc:Choice xmlns:v="urn:schemas-microsoft-com:vml" Requires="v">
                <p:oleObj spid="_x0000_s6352" name="Equation" r:id="rId4" imgW="127000" imgH="203200" progId="Equation.DSMT4">
                  <p:embed/>
                </p:oleObj>
              </mc:Choice>
              <mc:Fallback>
                <p:oleObj name="Equation" r:id="rId4" imgW="127000" imgH="203200" progId="Equation.DSMT4">
                  <p:embed/>
                  <p:pic>
                    <p:nvPicPr>
                      <p:cNvPr id="0" name=""/>
                      <p:cNvPicPr/>
                      <p:nvPr/>
                    </p:nvPicPr>
                    <p:blipFill>
                      <a:blip r:embed="rId5"/>
                      <a:stretch>
                        <a:fillRect/>
                      </a:stretch>
                    </p:blipFill>
                    <p:spPr>
                      <a:xfrm>
                        <a:off x="4508500" y="3327400"/>
                        <a:ext cx="127000" cy="20320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1443754"/>
              </p:ext>
            </p:extLst>
          </p:nvPr>
        </p:nvGraphicFramePr>
        <p:xfrm>
          <a:off x="7848600" y="1524000"/>
          <a:ext cx="762000" cy="609600"/>
        </p:xfrm>
        <a:graphic>
          <a:graphicData uri="http://schemas.openxmlformats.org/presentationml/2006/ole">
            <mc:AlternateContent xmlns:mc="http://schemas.openxmlformats.org/markup-compatibility/2006">
              <mc:Choice xmlns:v="urn:schemas-microsoft-com:vml" Requires="v">
                <p:oleObj spid="_x0000_s6353" name="Equation" r:id="rId6" imgW="444500" imgH="355600" progId="Equation.DSMT4">
                  <p:embed/>
                </p:oleObj>
              </mc:Choice>
              <mc:Fallback>
                <p:oleObj name="Equation" r:id="rId6" imgW="444500" imgH="355600" progId="Equation.DSMT4">
                  <p:embed/>
                  <p:pic>
                    <p:nvPicPr>
                      <p:cNvPr id="0" name=""/>
                      <p:cNvPicPr/>
                      <p:nvPr/>
                    </p:nvPicPr>
                    <p:blipFill>
                      <a:blip r:embed="rId7"/>
                      <a:stretch>
                        <a:fillRect/>
                      </a:stretch>
                    </p:blipFill>
                    <p:spPr>
                      <a:xfrm>
                        <a:off x="7848600" y="1524000"/>
                        <a:ext cx="762000" cy="609600"/>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845494087"/>
              </p:ext>
            </p:extLst>
          </p:nvPr>
        </p:nvGraphicFramePr>
        <p:xfrm>
          <a:off x="7239000" y="2819400"/>
          <a:ext cx="228600" cy="355600"/>
        </p:xfrm>
        <a:graphic>
          <a:graphicData uri="http://schemas.openxmlformats.org/presentationml/2006/ole">
            <mc:AlternateContent xmlns:mc="http://schemas.openxmlformats.org/markup-compatibility/2006">
              <mc:Choice xmlns:v="urn:schemas-microsoft-com:vml" Requires="v">
                <p:oleObj spid="_x0000_s6354" name="Equation" r:id="rId8" imgW="114300" imgH="177800" progId="Equation.DSMT4">
                  <p:embed/>
                </p:oleObj>
              </mc:Choice>
              <mc:Fallback>
                <p:oleObj name="Equation" r:id="rId8" imgW="114300" imgH="177800" progId="Equation.DSMT4">
                  <p:embed/>
                  <p:pic>
                    <p:nvPicPr>
                      <p:cNvPr id="0" name=""/>
                      <p:cNvPicPr/>
                      <p:nvPr/>
                    </p:nvPicPr>
                    <p:blipFill>
                      <a:blip r:embed="rId9"/>
                      <a:stretch>
                        <a:fillRect/>
                      </a:stretch>
                    </p:blipFill>
                    <p:spPr>
                      <a:xfrm>
                        <a:off x="7239000" y="2819400"/>
                        <a:ext cx="228600" cy="3556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603643654"/>
              </p:ext>
            </p:extLst>
          </p:nvPr>
        </p:nvGraphicFramePr>
        <p:xfrm>
          <a:off x="5943600" y="4343400"/>
          <a:ext cx="1676400" cy="634314"/>
        </p:xfrm>
        <a:graphic>
          <a:graphicData uri="http://schemas.openxmlformats.org/presentationml/2006/ole">
            <mc:AlternateContent xmlns:mc="http://schemas.openxmlformats.org/markup-compatibility/2006">
              <mc:Choice xmlns:v="urn:schemas-microsoft-com:vml" Requires="v">
                <p:oleObj spid="_x0000_s6355" name="Equation" r:id="rId10" imgW="939800" imgH="355600" progId="Equation.DSMT4">
                  <p:embed/>
                </p:oleObj>
              </mc:Choice>
              <mc:Fallback>
                <p:oleObj name="Equation" r:id="rId10" imgW="939800" imgH="355600" progId="Equation.DSMT4">
                  <p:embed/>
                  <p:pic>
                    <p:nvPicPr>
                      <p:cNvPr id="0" name=""/>
                      <p:cNvPicPr/>
                      <p:nvPr/>
                    </p:nvPicPr>
                    <p:blipFill>
                      <a:blip r:embed="rId11"/>
                      <a:stretch>
                        <a:fillRect/>
                      </a:stretch>
                    </p:blipFill>
                    <p:spPr>
                      <a:xfrm>
                        <a:off x="5943600" y="4343400"/>
                        <a:ext cx="1676400" cy="634314"/>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369625576"/>
              </p:ext>
            </p:extLst>
          </p:nvPr>
        </p:nvGraphicFramePr>
        <p:xfrm>
          <a:off x="7162800" y="3733800"/>
          <a:ext cx="1219200" cy="318868"/>
        </p:xfrm>
        <a:graphic>
          <a:graphicData uri="http://schemas.openxmlformats.org/presentationml/2006/ole">
            <mc:AlternateContent xmlns:mc="http://schemas.openxmlformats.org/markup-compatibility/2006">
              <mc:Choice xmlns:v="urn:schemas-microsoft-com:vml" Requires="v">
                <p:oleObj spid="_x0000_s6356" name="Equation" r:id="rId12" imgW="825500" imgH="215900" progId="Equation.DSMT4">
                  <p:embed/>
                </p:oleObj>
              </mc:Choice>
              <mc:Fallback>
                <p:oleObj name="Equation" r:id="rId12" imgW="825500" imgH="215900" progId="Equation.DSMT4">
                  <p:embed/>
                  <p:pic>
                    <p:nvPicPr>
                      <p:cNvPr id="0" name=""/>
                      <p:cNvPicPr/>
                      <p:nvPr/>
                    </p:nvPicPr>
                    <p:blipFill>
                      <a:blip r:embed="rId13"/>
                      <a:stretch>
                        <a:fillRect/>
                      </a:stretch>
                    </p:blipFill>
                    <p:spPr>
                      <a:xfrm>
                        <a:off x="7162800" y="3733800"/>
                        <a:ext cx="1219200" cy="318868"/>
                      </a:xfrm>
                      <a:prstGeom prst="rect">
                        <a:avLst/>
                      </a:prstGeom>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762000"/>
            <a:ext cx="8229600" cy="838200"/>
          </a:xfrm>
        </p:spPr>
        <p:txBody>
          <a:bodyPr/>
          <a:lstStyle/>
          <a:p>
            <a:pPr eaLnBrk="1" hangingPunct="1"/>
            <a:r>
              <a:rPr lang="en-US" altLang="en-US" smtClean="0">
                <a:ea typeface="ＭＳ Ｐゴシック" charset="-128"/>
              </a:rPr>
              <a:t>Measures of Effect Size (cont.)</a:t>
            </a:r>
          </a:p>
        </p:txBody>
      </p:sp>
      <p:sp>
        <p:nvSpPr>
          <p:cNvPr id="31747" name="Content Placeholder 2"/>
          <p:cNvSpPr>
            <a:spLocks noGrp="1"/>
          </p:cNvSpPr>
          <p:nvPr>
            <p:ph idx="1"/>
          </p:nvPr>
        </p:nvSpPr>
        <p:spPr>
          <a:xfrm>
            <a:off x="914400" y="1600200"/>
            <a:ext cx="3733800" cy="3352800"/>
          </a:xfrm>
        </p:spPr>
        <p:txBody>
          <a:bodyPr/>
          <a:lstStyle/>
          <a:p>
            <a:pPr marL="457200" indent="-457200">
              <a:buClr>
                <a:schemeClr val="accent2"/>
              </a:buClr>
            </a:pPr>
            <a:r>
              <a:rPr lang="en-US" altLang="en-US" sz="2000" dirty="0" smtClean="0">
                <a:solidFill>
                  <a:schemeClr val="accent2"/>
                </a:solidFill>
                <a:ea typeface="ＭＳ Ｐゴシック" charset="-128"/>
              </a:rPr>
              <a:t>Phi coefficient</a:t>
            </a:r>
          </a:p>
          <a:p>
            <a:pPr lvl="1">
              <a:buClr>
                <a:srgbClr val="BF4D00"/>
              </a:buClr>
            </a:pPr>
            <a:r>
              <a:rPr lang="en-US" altLang="en-US" dirty="0" smtClean="0">
                <a:solidFill>
                  <a:srgbClr val="BF4D00"/>
                </a:solidFill>
              </a:rPr>
              <a:t>The square root of the proportion of variance is the phi coefficient</a:t>
            </a:r>
          </a:p>
          <a:p>
            <a:pPr lvl="1">
              <a:buClr>
                <a:srgbClr val="BF4D00"/>
              </a:buClr>
            </a:pPr>
            <a:r>
              <a:rPr lang="en-US" altLang="en-US" dirty="0" smtClean="0">
                <a:solidFill>
                  <a:srgbClr val="BF4D00"/>
                </a:solidFill>
              </a:rPr>
              <a:t>Using the phi coefficient to estimate effect size in Example 17.2, we take the square root of the proportion of variance: </a:t>
            </a:r>
            <a:r>
              <a:rPr lang="en-US" altLang="en-US" sz="1700" dirty="0" smtClean="0"/>
              <a:t>                </a:t>
            </a:r>
          </a:p>
          <a:p>
            <a:pPr lvl="1" eaLnBrk="1" hangingPunct="1"/>
            <a:endParaRPr lang="en-US" altLang="en-US" dirty="0" smtClean="0"/>
          </a:p>
        </p:txBody>
      </p:sp>
      <p:sp>
        <p:nvSpPr>
          <p:cNvPr id="31749" name="Content Placeholder 2"/>
          <p:cNvSpPr txBox="1">
            <a:spLocks/>
          </p:cNvSpPr>
          <p:nvPr/>
        </p:nvSpPr>
        <p:spPr bwMode="auto">
          <a:xfrm>
            <a:off x="4953000" y="1600200"/>
            <a:ext cx="3733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spcBef>
                <a:spcPct val="20000"/>
              </a:spcBef>
              <a:buClr>
                <a:schemeClr val="accent2"/>
              </a:buClr>
              <a:buFont typeface="Arial" charset="0"/>
              <a:buChar char="•"/>
            </a:pPr>
            <a:r>
              <a:rPr lang="en-US" altLang="en-US" sz="2000" dirty="0">
                <a:solidFill>
                  <a:schemeClr val="accent2"/>
                </a:solidFill>
              </a:rPr>
              <a:t>Cramer</a:t>
            </a:r>
            <a:r>
              <a:rPr lang="ja-JP" altLang="en-US" sz="2000" dirty="0">
                <a:solidFill>
                  <a:schemeClr val="accent2"/>
                </a:solidFill>
              </a:rPr>
              <a:t>’</a:t>
            </a:r>
            <a:r>
              <a:rPr lang="en-US" altLang="ja-JP" sz="2000" dirty="0">
                <a:solidFill>
                  <a:schemeClr val="accent2"/>
                </a:solidFill>
              </a:rPr>
              <a:t>s V </a:t>
            </a:r>
          </a:p>
          <a:p>
            <a:pPr lvl="1">
              <a:spcBef>
                <a:spcPct val="20000"/>
              </a:spcBef>
              <a:buClr>
                <a:srgbClr val="BF4D00"/>
              </a:buClr>
              <a:buFont typeface="Arial" charset="0"/>
              <a:buChar char="•"/>
            </a:pPr>
            <a:r>
              <a:rPr lang="en-US" altLang="en-US" sz="2000" dirty="0">
                <a:solidFill>
                  <a:srgbClr val="BF4D00"/>
                </a:solidFill>
              </a:rPr>
              <a:t>When the levels of one or more categorical variables are greater than two, we use Cramer</a:t>
            </a:r>
            <a:r>
              <a:rPr lang="ja-JP" altLang="en-US" sz="2000" dirty="0">
                <a:solidFill>
                  <a:srgbClr val="BF4D00"/>
                </a:solidFill>
              </a:rPr>
              <a:t>’</a:t>
            </a:r>
            <a:r>
              <a:rPr lang="en-US" altLang="ja-JP" sz="2000" dirty="0">
                <a:solidFill>
                  <a:srgbClr val="BF4D00"/>
                </a:solidFill>
              </a:rPr>
              <a:t>s V or Cramer</a:t>
            </a:r>
            <a:r>
              <a:rPr lang="ja-JP" altLang="en-US" sz="2000" dirty="0">
                <a:solidFill>
                  <a:srgbClr val="BF4D00"/>
                </a:solidFill>
              </a:rPr>
              <a:t>’</a:t>
            </a:r>
            <a:r>
              <a:rPr lang="en-US" altLang="ja-JP" sz="2000" dirty="0">
                <a:solidFill>
                  <a:srgbClr val="BF4D00"/>
                </a:solidFill>
              </a:rPr>
              <a:t>s phi to estimate effect size</a:t>
            </a:r>
          </a:p>
          <a:p>
            <a:pPr lvl="1">
              <a:spcBef>
                <a:spcPct val="20000"/>
              </a:spcBef>
              <a:buClr>
                <a:srgbClr val="BF4D00"/>
              </a:buClr>
              <a:buFont typeface="Arial" charset="0"/>
              <a:buChar char="•"/>
            </a:pPr>
            <a:r>
              <a:rPr lang="en-US" altLang="en-US" sz="2000" dirty="0" err="1">
                <a:solidFill>
                  <a:srgbClr val="BF4D00"/>
                </a:solidFill>
              </a:rPr>
              <a:t>df</a:t>
            </a:r>
            <a:r>
              <a:rPr lang="en-US" altLang="en-US" sz="2000" dirty="0">
                <a:solidFill>
                  <a:srgbClr val="BF4D00"/>
                </a:solidFill>
              </a:rPr>
              <a:t>-smaller is the smaller of the two </a:t>
            </a:r>
            <a:r>
              <a:rPr lang="en-US" altLang="en-US" sz="2000" dirty="0" err="1">
                <a:solidFill>
                  <a:srgbClr val="BF4D00"/>
                </a:solidFill>
              </a:rPr>
              <a:t>df</a:t>
            </a:r>
            <a:r>
              <a:rPr lang="en-US" altLang="en-US" sz="2000" dirty="0">
                <a:solidFill>
                  <a:srgbClr val="BF4D00"/>
                </a:solidFill>
              </a:rPr>
              <a:t> </a:t>
            </a:r>
            <a:r>
              <a:rPr lang="en-US" altLang="en-US" sz="1700" dirty="0"/>
              <a:t>               </a:t>
            </a:r>
            <a:endParaRPr lang="en-US" altLang="en-US" sz="2000" dirty="0"/>
          </a:p>
        </p:txBody>
      </p:sp>
      <p:sp>
        <p:nvSpPr>
          <p:cNvPr id="31750" name="Slide Number Placeholder 1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196ACA5C-5505-4E3D-9C82-996C1109A267}" type="slidenum">
              <a:rPr lang="en-US" altLang="en-US" smtClean="0">
                <a:solidFill>
                  <a:srgbClr val="898989"/>
                </a:solidFill>
              </a:rPr>
              <a:pPr eaLnBrk="1" hangingPunct="1"/>
              <a:t>24</a:t>
            </a:fld>
            <a:endParaRPr lang="en-US" altLang="en-US" smtClean="0">
              <a:solidFill>
                <a:srgbClr val="898989"/>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34413862"/>
              </p:ext>
            </p:extLst>
          </p:nvPr>
        </p:nvGraphicFramePr>
        <p:xfrm>
          <a:off x="3276600" y="1447799"/>
          <a:ext cx="711200" cy="598905"/>
        </p:xfrm>
        <a:graphic>
          <a:graphicData uri="http://schemas.openxmlformats.org/presentationml/2006/ole">
            <mc:AlternateContent xmlns:mc="http://schemas.openxmlformats.org/markup-compatibility/2006">
              <mc:Choice xmlns:v="urn:schemas-microsoft-com:vml" Requires="v">
                <p:oleObj spid="_x0000_s7335" name="Equation" r:id="rId4" imgW="482600" imgH="406400" progId="Equation.DSMT4">
                  <p:embed/>
                </p:oleObj>
              </mc:Choice>
              <mc:Fallback>
                <p:oleObj name="Equation" r:id="rId4" imgW="482600" imgH="406400" progId="Equation.DSMT4">
                  <p:embed/>
                  <p:pic>
                    <p:nvPicPr>
                      <p:cNvPr id="0" name=""/>
                      <p:cNvPicPr/>
                      <p:nvPr/>
                    </p:nvPicPr>
                    <p:blipFill>
                      <a:blip r:embed="rId5"/>
                      <a:stretch>
                        <a:fillRect/>
                      </a:stretch>
                    </p:blipFill>
                    <p:spPr>
                      <a:xfrm>
                        <a:off x="3276600" y="1447799"/>
                        <a:ext cx="711200" cy="598905"/>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146928826"/>
              </p:ext>
            </p:extLst>
          </p:nvPr>
        </p:nvGraphicFramePr>
        <p:xfrm>
          <a:off x="6934200" y="1447799"/>
          <a:ext cx="914400" cy="603849"/>
        </p:xfrm>
        <a:graphic>
          <a:graphicData uri="http://schemas.openxmlformats.org/presentationml/2006/ole">
            <mc:AlternateContent xmlns:mc="http://schemas.openxmlformats.org/markup-compatibility/2006">
              <mc:Choice xmlns:v="urn:schemas-microsoft-com:vml" Requires="v">
                <p:oleObj spid="_x0000_s7336" name="Equation" r:id="rId6" imgW="673100" imgH="444500" progId="Equation.DSMT4">
                  <p:embed/>
                </p:oleObj>
              </mc:Choice>
              <mc:Fallback>
                <p:oleObj name="Equation" r:id="rId6" imgW="673100" imgH="444500" progId="Equation.DSMT4">
                  <p:embed/>
                  <p:pic>
                    <p:nvPicPr>
                      <p:cNvPr id="0" name=""/>
                      <p:cNvPicPr/>
                      <p:nvPr/>
                    </p:nvPicPr>
                    <p:blipFill>
                      <a:blip r:embed="rId7"/>
                      <a:stretch>
                        <a:fillRect/>
                      </a:stretch>
                    </p:blipFill>
                    <p:spPr>
                      <a:xfrm>
                        <a:off x="6934200" y="1447799"/>
                        <a:ext cx="914400" cy="603849"/>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815085769"/>
              </p:ext>
            </p:extLst>
          </p:nvPr>
        </p:nvGraphicFramePr>
        <p:xfrm>
          <a:off x="1905000" y="4572000"/>
          <a:ext cx="2032000" cy="457200"/>
        </p:xfrm>
        <a:graphic>
          <a:graphicData uri="http://schemas.openxmlformats.org/presentationml/2006/ole">
            <mc:AlternateContent xmlns:mc="http://schemas.openxmlformats.org/markup-compatibility/2006">
              <mc:Choice xmlns:v="urn:schemas-microsoft-com:vml" Requires="v">
                <p:oleObj spid="_x0000_s7337" name="Equation" r:id="rId8" imgW="1016000" imgH="228600" progId="Equation.DSMT4">
                  <p:embed/>
                </p:oleObj>
              </mc:Choice>
              <mc:Fallback>
                <p:oleObj name="Equation" r:id="rId8" imgW="1016000" imgH="228600" progId="Equation.DSMT4">
                  <p:embed/>
                  <p:pic>
                    <p:nvPicPr>
                      <p:cNvPr id="0" name=""/>
                      <p:cNvPicPr/>
                      <p:nvPr/>
                    </p:nvPicPr>
                    <p:blipFill>
                      <a:blip r:embed="rId9"/>
                      <a:stretch>
                        <a:fillRect/>
                      </a:stretch>
                    </p:blipFill>
                    <p:spPr>
                      <a:xfrm>
                        <a:off x="1905000" y="4572000"/>
                        <a:ext cx="2032000" cy="4572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110245964"/>
              </p:ext>
            </p:extLst>
          </p:nvPr>
        </p:nvGraphicFramePr>
        <p:xfrm>
          <a:off x="5943600" y="4952998"/>
          <a:ext cx="2743200" cy="702804"/>
        </p:xfrm>
        <a:graphic>
          <a:graphicData uri="http://schemas.openxmlformats.org/presentationml/2006/ole">
            <mc:AlternateContent xmlns:mc="http://schemas.openxmlformats.org/markup-compatibility/2006">
              <mc:Choice xmlns:v="urn:schemas-microsoft-com:vml" Requires="v">
                <p:oleObj spid="_x0000_s7338" name="Equation" r:id="rId10" imgW="1536700" imgH="393700" progId="Equation.DSMT4">
                  <p:embed/>
                </p:oleObj>
              </mc:Choice>
              <mc:Fallback>
                <p:oleObj name="Equation" r:id="rId10" imgW="1536700" imgH="393700" progId="Equation.DSMT4">
                  <p:embed/>
                  <p:pic>
                    <p:nvPicPr>
                      <p:cNvPr id="0" name=""/>
                      <p:cNvPicPr/>
                      <p:nvPr/>
                    </p:nvPicPr>
                    <p:blipFill>
                      <a:blip r:embed="rId11"/>
                      <a:stretch>
                        <a:fillRect/>
                      </a:stretch>
                    </p:blipFill>
                    <p:spPr>
                      <a:xfrm>
                        <a:off x="5943600" y="4952998"/>
                        <a:ext cx="2743200" cy="702804"/>
                      </a:xfrm>
                      <a:prstGeom prst="rect">
                        <a:avLst/>
                      </a:prstGeom>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Chi-Square Test in R</a:t>
            </a:r>
            <a:endParaRPr lang="en-US" dirty="0"/>
          </a:p>
        </p:txBody>
      </p:sp>
      <p:sp>
        <p:nvSpPr>
          <p:cNvPr id="3" name="Content Placeholder 2"/>
          <p:cNvSpPr>
            <a:spLocks noGrp="1"/>
          </p:cNvSpPr>
          <p:nvPr>
            <p:ph idx="1"/>
          </p:nvPr>
        </p:nvSpPr>
        <p:spPr/>
        <p:txBody>
          <a:bodyPr/>
          <a:lstStyle/>
          <a:p>
            <a:r>
              <a:rPr lang="en-US" dirty="0"/>
              <a:t>#</a:t>
            </a:r>
            <a:r>
              <a:rPr lang="en-US" dirty="0" err="1"/>
              <a:t>chisq.test</a:t>
            </a:r>
            <a:r>
              <a:rPr lang="en-US" dirty="0"/>
              <a:t> performs chi-squared contingency table tests and goodness-of-fit tests.</a:t>
            </a:r>
          </a:p>
          <a:p>
            <a:r>
              <a:rPr lang="en-US" dirty="0"/>
              <a:t>#https://</a:t>
            </a:r>
            <a:r>
              <a:rPr lang="en-US" dirty="0" err="1"/>
              <a:t>www.rdocumentation.org</a:t>
            </a:r>
            <a:r>
              <a:rPr lang="en-US" dirty="0"/>
              <a:t>/packages/stats/versions/3.4.3/topics/</a:t>
            </a:r>
            <a:r>
              <a:rPr lang="en-US" dirty="0" err="1"/>
              <a:t>chisq.test</a:t>
            </a:r>
            <a:endParaRPr lang="en-US" dirty="0"/>
          </a:p>
          <a:p>
            <a:r>
              <a:rPr lang="en-US" dirty="0"/>
              <a:t>M &lt;- </a:t>
            </a:r>
            <a:r>
              <a:rPr lang="en-US" dirty="0" err="1"/>
              <a:t>as.table</a:t>
            </a:r>
            <a:r>
              <a:rPr lang="en-US" dirty="0"/>
              <a:t>(</a:t>
            </a:r>
            <a:r>
              <a:rPr lang="en-US" dirty="0" err="1"/>
              <a:t>rbind</a:t>
            </a:r>
            <a:r>
              <a:rPr lang="en-US" dirty="0"/>
              <a:t>(c(22, 31), c(12, 45)</a:t>
            </a:r>
            <a:r>
              <a:rPr lang="en-US" dirty="0" smtClean="0"/>
              <a:t>))</a:t>
            </a:r>
          </a:p>
          <a:p>
            <a:r>
              <a:rPr lang="en-US" dirty="0" err="1"/>
              <a:t>dimnames</a:t>
            </a:r>
            <a:r>
              <a:rPr lang="en-US" dirty="0"/>
              <a:t>(M) &lt;- list(outcome = c("Completion", "Premature Termination")</a:t>
            </a:r>
            <a:r>
              <a:rPr lang="en-US" dirty="0" smtClean="0"/>
              <a:t>, </a:t>
            </a:r>
            <a:r>
              <a:rPr lang="en-US" dirty="0" err="1" smtClean="0"/>
              <a:t>TypeOfCounselling</a:t>
            </a:r>
            <a:r>
              <a:rPr lang="en-US" dirty="0" smtClean="0"/>
              <a:t> </a:t>
            </a:r>
            <a:r>
              <a:rPr lang="en-US" dirty="0"/>
              <a:t>= c("</a:t>
            </a:r>
            <a:r>
              <a:rPr lang="en-US" dirty="0" err="1"/>
              <a:t>Family","Individual</a:t>
            </a:r>
            <a:r>
              <a:rPr lang="en-US" dirty="0"/>
              <a:t>"))</a:t>
            </a:r>
          </a:p>
          <a:p>
            <a:r>
              <a:rPr lang="en-US" dirty="0" smtClean="0"/>
              <a:t>(</a:t>
            </a:r>
            <a:r>
              <a:rPr lang="en-US" dirty="0" err="1"/>
              <a:t>Xsq</a:t>
            </a:r>
            <a:r>
              <a:rPr lang="en-US" dirty="0"/>
              <a:t> &lt;- </a:t>
            </a:r>
            <a:r>
              <a:rPr lang="en-US" dirty="0" err="1"/>
              <a:t>chisq.test</a:t>
            </a:r>
            <a:r>
              <a:rPr lang="en-US" dirty="0"/>
              <a:t>(M)</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F1C4952D-C7AE-4E1A-9A5B-64ABAF1F30F6}" type="slidenum">
              <a:rPr lang="en-US" altLang="en-US" smtClean="0"/>
              <a:pPr>
                <a:defRPr/>
              </a:pPr>
              <a:t>25</a:t>
            </a:fld>
            <a:endParaRPr lang="en-US" altLang="en-US"/>
          </a:p>
        </p:txBody>
      </p:sp>
    </p:spTree>
    <p:extLst>
      <p:ext uri="{BB962C8B-B14F-4D97-AF65-F5344CB8AC3E}">
        <p14:creationId xmlns:p14="http://schemas.microsoft.com/office/powerpoint/2010/main" val="2338595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Chi-Square Test in SPSS</a:t>
            </a:r>
            <a:endParaRPr lang="en-US" dirty="0"/>
          </a:p>
        </p:txBody>
      </p:sp>
      <p:sp>
        <p:nvSpPr>
          <p:cNvPr id="3" name="Content Placeholder 2"/>
          <p:cNvSpPr>
            <a:spLocks noGrp="1"/>
          </p:cNvSpPr>
          <p:nvPr>
            <p:ph idx="1"/>
          </p:nvPr>
        </p:nvSpPr>
        <p:spPr/>
        <p:txBody>
          <a:bodyPr/>
          <a:lstStyle/>
          <a:p>
            <a:r>
              <a:rPr lang="en-US" dirty="0"/>
              <a:t>Hypothetical Example: Effectiveness of </a:t>
            </a:r>
            <a:r>
              <a:rPr lang="en-US" dirty="0" smtClean="0"/>
              <a:t>a Drug </a:t>
            </a:r>
            <a:r>
              <a:rPr lang="en-US" dirty="0"/>
              <a:t>Treatment</a:t>
            </a:r>
          </a:p>
          <a:p>
            <a:r>
              <a:rPr lang="en-US" dirty="0"/>
              <a:t>Let’s consider a hypothetical case where we test the effectiveness of </a:t>
            </a:r>
            <a:r>
              <a:rPr lang="en-US" dirty="0" smtClean="0"/>
              <a:t>a drug </a:t>
            </a:r>
            <a:r>
              <a:rPr lang="en-US" dirty="0"/>
              <a:t>for a certain medical </a:t>
            </a:r>
            <a:r>
              <a:rPr lang="en-US" dirty="0" smtClean="0"/>
              <a:t>condition. Suppose </a:t>
            </a:r>
            <a:r>
              <a:rPr lang="en-US" dirty="0"/>
              <a:t>we have 105 patients under study and 50 of them were </a:t>
            </a:r>
            <a:r>
              <a:rPr lang="en-US" dirty="0" smtClean="0"/>
              <a:t>treated with </a:t>
            </a:r>
            <a:r>
              <a:rPr lang="en-US" dirty="0"/>
              <a:t>the drug. The remaining 55 patients were kept as control </a:t>
            </a:r>
            <a:r>
              <a:rPr lang="en-US" dirty="0" smtClean="0"/>
              <a:t>samples. The </a:t>
            </a:r>
            <a:r>
              <a:rPr lang="en-US" dirty="0"/>
              <a:t>health condition of all patients was checked after a week</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F1C4952D-C7AE-4E1A-9A5B-64ABAF1F30F6}" type="slidenum">
              <a:rPr lang="en-US" altLang="en-US" smtClean="0"/>
              <a:pPr>
                <a:defRPr/>
              </a:pPr>
              <a:t>26</a:t>
            </a:fld>
            <a:endParaRPr lang="en-US" altLang="en-US"/>
          </a:p>
        </p:txBody>
      </p:sp>
    </p:spTree>
    <p:extLst>
      <p:ext uri="{BB962C8B-B14F-4D97-AF65-F5344CB8AC3E}">
        <p14:creationId xmlns:p14="http://schemas.microsoft.com/office/powerpoint/2010/main" val="231196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Chi-Square Test in SPSS</a:t>
            </a:r>
            <a:endParaRPr lang="en-US" dirty="0"/>
          </a:p>
        </p:txBody>
      </p:sp>
      <p:sp>
        <p:nvSpPr>
          <p:cNvPr id="3" name="Content Placeholder 2"/>
          <p:cNvSpPr>
            <a:spLocks noGrp="1"/>
          </p:cNvSpPr>
          <p:nvPr>
            <p:ph idx="1"/>
          </p:nvPr>
        </p:nvSpPr>
        <p:spPr/>
        <p:txBody>
          <a:bodyPr/>
          <a:lstStyle/>
          <a:p>
            <a:r>
              <a:rPr lang="en-US" dirty="0" smtClean="0"/>
              <a:t>The </a:t>
            </a:r>
            <a:r>
              <a:rPr lang="en-US" dirty="0"/>
              <a:t>following table shows if their condition improved or not. </a:t>
            </a:r>
            <a:endParaRPr lang="en-US" dirty="0"/>
          </a:p>
        </p:txBody>
      </p:sp>
      <p:sp>
        <p:nvSpPr>
          <p:cNvPr id="4" name="Slide Number Placeholder 3"/>
          <p:cNvSpPr>
            <a:spLocks noGrp="1"/>
          </p:cNvSpPr>
          <p:nvPr>
            <p:ph type="sldNum" sz="quarter" idx="12"/>
          </p:nvPr>
        </p:nvSpPr>
        <p:spPr/>
        <p:txBody>
          <a:bodyPr/>
          <a:lstStyle/>
          <a:p>
            <a:pPr>
              <a:defRPr/>
            </a:pPr>
            <a:fld id="{F1C4952D-C7AE-4E1A-9A5B-64ABAF1F30F6}" type="slidenum">
              <a:rPr lang="en-US" altLang="en-US" smtClean="0"/>
              <a:pPr>
                <a:defRPr/>
              </a:pPr>
              <a:t>27</a:t>
            </a:fld>
            <a:endParaRPr lang="en-US" altLang="en-US"/>
          </a:p>
        </p:txBody>
      </p:sp>
      <p:pic>
        <p:nvPicPr>
          <p:cNvPr id="5" name="Picture 4" descr="Screen Shot 2018-04-17 at 2.07.5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819400"/>
            <a:ext cx="5829300" cy="3657600"/>
          </a:xfrm>
          <a:prstGeom prst="rect">
            <a:avLst/>
          </a:prstGeom>
        </p:spPr>
      </p:pic>
    </p:spTree>
    <p:extLst>
      <p:ext uri="{BB962C8B-B14F-4D97-AF65-F5344CB8AC3E}">
        <p14:creationId xmlns:p14="http://schemas.microsoft.com/office/powerpoint/2010/main" val="24783473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Chi-Square Test in SPSS</a:t>
            </a:r>
            <a:endParaRPr lang="en-US" dirty="0"/>
          </a:p>
        </p:txBody>
      </p:sp>
      <p:sp>
        <p:nvSpPr>
          <p:cNvPr id="4" name="Slide Number Placeholder 3"/>
          <p:cNvSpPr>
            <a:spLocks noGrp="1"/>
          </p:cNvSpPr>
          <p:nvPr>
            <p:ph type="sldNum" sz="quarter" idx="12"/>
          </p:nvPr>
        </p:nvSpPr>
        <p:spPr/>
        <p:txBody>
          <a:bodyPr/>
          <a:lstStyle/>
          <a:p>
            <a:pPr>
              <a:defRPr/>
            </a:pPr>
            <a:fld id="{F1C4952D-C7AE-4E1A-9A5B-64ABAF1F30F6}" type="slidenum">
              <a:rPr lang="en-US" altLang="en-US" smtClean="0"/>
              <a:pPr>
                <a:defRPr/>
              </a:pPr>
              <a:t>28</a:t>
            </a:fld>
            <a:endParaRPr lang="en-US" altLang="en-US"/>
          </a:p>
        </p:txBody>
      </p:sp>
      <p:pic>
        <p:nvPicPr>
          <p:cNvPr id="6" name="Picture 5" descr="Screen Shot 2018-04-17 at 2.08.5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689100"/>
            <a:ext cx="5668496" cy="5168900"/>
          </a:xfrm>
          <a:prstGeom prst="rect">
            <a:avLst/>
          </a:prstGeom>
        </p:spPr>
      </p:pic>
    </p:spTree>
    <p:extLst>
      <p:ext uri="{BB962C8B-B14F-4D97-AF65-F5344CB8AC3E}">
        <p14:creationId xmlns:p14="http://schemas.microsoft.com/office/powerpoint/2010/main" val="775516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Chi-Square Test in SPSS</a:t>
            </a:r>
            <a:endParaRPr lang="en-US" dirty="0"/>
          </a:p>
        </p:txBody>
      </p:sp>
      <p:sp>
        <p:nvSpPr>
          <p:cNvPr id="4" name="Slide Number Placeholder 3"/>
          <p:cNvSpPr>
            <a:spLocks noGrp="1"/>
          </p:cNvSpPr>
          <p:nvPr>
            <p:ph type="sldNum" sz="quarter" idx="12"/>
          </p:nvPr>
        </p:nvSpPr>
        <p:spPr/>
        <p:txBody>
          <a:bodyPr/>
          <a:lstStyle/>
          <a:p>
            <a:pPr>
              <a:defRPr/>
            </a:pPr>
            <a:fld id="{F1C4952D-C7AE-4E1A-9A5B-64ABAF1F30F6}" type="slidenum">
              <a:rPr lang="en-US" altLang="en-US" smtClean="0"/>
              <a:pPr>
                <a:defRPr/>
              </a:pPr>
              <a:t>29</a:t>
            </a:fld>
            <a:endParaRPr lang="en-US" altLang="en-US"/>
          </a:p>
        </p:txBody>
      </p:sp>
      <p:pic>
        <p:nvPicPr>
          <p:cNvPr id="3" name="Picture 2" descr="Screen Shot 2018-04-17 at 2.10.1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676400"/>
            <a:ext cx="7277100" cy="5035339"/>
          </a:xfrm>
          <a:prstGeom prst="rect">
            <a:avLst/>
          </a:prstGeom>
        </p:spPr>
      </p:pic>
    </p:spTree>
    <p:extLst>
      <p:ext uri="{BB962C8B-B14F-4D97-AF65-F5344CB8AC3E}">
        <p14:creationId xmlns:p14="http://schemas.microsoft.com/office/powerpoint/2010/main" val="1219770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smtClean="0">
                <a:ea typeface="ＭＳ Ｐゴシック" charset="-128"/>
              </a:rPr>
              <a:t>Tests for Nominal Data</a:t>
            </a:r>
          </a:p>
        </p:txBody>
      </p:sp>
      <p:sp>
        <p:nvSpPr>
          <p:cNvPr id="13315" name="Content Placeholder 2"/>
          <p:cNvSpPr>
            <a:spLocks noGrp="1"/>
          </p:cNvSpPr>
          <p:nvPr>
            <p:ph idx="1"/>
          </p:nvPr>
        </p:nvSpPr>
        <p:spPr>
          <a:xfrm>
            <a:off x="457200" y="1752600"/>
            <a:ext cx="8229600" cy="3276600"/>
          </a:xfrm>
        </p:spPr>
        <p:txBody>
          <a:bodyPr/>
          <a:lstStyle/>
          <a:p>
            <a:pPr marL="0" indent="0" eaLnBrk="1" hangingPunct="1">
              <a:buNone/>
            </a:pPr>
            <a:r>
              <a:rPr lang="en-US" altLang="en-US" sz="2200" dirty="0" smtClean="0">
                <a:ea typeface="ＭＳ Ｐゴシック" charset="-128"/>
              </a:rPr>
              <a:t>Previous chapters </a:t>
            </a:r>
            <a:r>
              <a:rPr lang="en-US" altLang="en-US" sz="2200" dirty="0" smtClean="0">
                <a:ea typeface="ＭＳ Ｐゴシック" charset="-128"/>
              </a:rPr>
              <a:t>dealt </a:t>
            </a:r>
            <a:r>
              <a:rPr lang="en-US" altLang="en-US" sz="2200" dirty="0" smtClean="0">
                <a:ea typeface="ＭＳ Ｐゴシック" charset="-128"/>
              </a:rPr>
              <a:t>only with interval or ratio scale data</a:t>
            </a:r>
          </a:p>
          <a:p>
            <a:pPr lvl="1" eaLnBrk="1" hangingPunct="1"/>
            <a:r>
              <a:rPr lang="en-US" altLang="en-US" dirty="0" smtClean="0"/>
              <a:t>These were parametric tests, which are used to test hypotheses about parameters in a population</a:t>
            </a:r>
          </a:p>
          <a:p>
            <a:pPr lvl="1" eaLnBrk="1" hangingPunct="1"/>
            <a:r>
              <a:rPr lang="en-US" altLang="en-US" dirty="0" smtClean="0"/>
              <a:t>Nominal and ordinal scale data do not meaningfully convey distance in which scores deviate from the mean.  Thus a different method of testing is utilized.</a:t>
            </a:r>
          </a:p>
          <a:p>
            <a:pPr marL="0" indent="0" eaLnBrk="1" hangingPunct="1">
              <a:buNone/>
            </a:pPr>
            <a:r>
              <a:rPr lang="en-US" altLang="en-US" sz="2200" dirty="0" smtClean="0">
                <a:ea typeface="ＭＳ Ｐゴシック" charset="-128"/>
              </a:rPr>
              <a:t>Nonparametric tests – hypothesis tests that are used (1) to test hypotheses that do not make inferences about parameters in a population, (2) to test hypotheses about data that can have any type of distribution, and (3) to analyze data on a nominal or ordinal scale of measurement</a:t>
            </a:r>
          </a:p>
          <a:p>
            <a:pPr lvl="1" eaLnBrk="1" hangingPunct="1"/>
            <a:r>
              <a:rPr lang="en-US" altLang="en-US" dirty="0" smtClean="0"/>
              <a:t>Chi-square (    ) test – statistical procedure used to test hypotheses about the discrepancy between the observed and expected frequencies in two or more nominal categories</a:t>
            </a:r>
          </a:p>
        </p:txBody>
      </p:sp>
      <p:sp>
        <p:nvSpPr>
          <p:cNvPr id="13317"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E89CE816-0D38-4DCC-9EE6-297541438751}" type="slidenum">
              <a:rPr lang="en-US" altLang="en-US" smtClean="0">
                <a:solidFill>
                  <a:srgbClr val="898989"/>
                </a:solidFill>
              </a:rPr>
              <a:pPr eaLnBrk="1" hangingPunct="1"/>
              <a:t>3</a:t>
            </a:fld>
            <a:endParaRPr lang="en-US" altLang="en-US" smtClean="0">
              <a:solidFill>
                <a:srgbClr val="898989"/>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036519231"/>
              </p:ext>
            </p:extLst>
          </p:nvPr>
        </p:nvGraphicFramePr>
        <p:xfrm>
          <a:off x="2743200" y="5445369"/>
          <a:ext cx="304800" cy="422031"/>
        </p:xfrm>
        <a:graphic>
          <a:graphicData uri="http://schemas.openxmlformats.org/presentationml/2006/ole">
            <mc:AlternateContent xmlns:mc="http://schemas.openxmlformats.org/markup-compatibility/2006">
              <mc:Choice xmlns:v="urn:schemas-microsoft-com:vml" Requires="v">
                <p:oleObj spid="_x0000_s10283" name="Equation" r:id="rId4" imgW="165100" imgH="228600" progId="Equation.DSMT4">
                  <p:embed/>
                </p:oleObj>
              </mc:Choice>
              <mc:Fallback>
                <p:oleObj name="Equation" r:id="rId4" imgW="165100" imgH="228600" progId="Equation.DSMT4">
                  <p:embed/>
                  <p:pic>
                    <p:nvPicPr>
                      <p:cNvPr id="0" name=""/>
                      <p:cNvPicPr/>
                      <p:nvPr/>
                    </p:nvPicPr>
                    <p:blipFill>
                      <a:blip r:embed="rId5"/>
                      <a:stretch>
                        <a:fillRect/>
                      </a:stretch>
                    </p:blipFill>
                    <p:spPr>
                      <a:xfrm>
                        <a:off x="2743200" y="5445369"/>
                        <a:ext cx="304800" cy="422031"/>
                      </a:xfrm>
                      <a:prstGeom prst="rect">
                        <a:avLst/>
                      </a:prstGeom>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Chi-Square Test in SPSS</a:t>
            </a:r>
            <a:endParaRPr lang="en-US" dirty="0"/>
          </a:p>
        </p:txBody>
      </p:sp>
      <p:sp>
        <p:nvSpPr>
          <p:cNvPr id="4" name="Slide Number Placeholder 3"/>
          <p:cNvSpPr>
            <a:spLocks noGrp="1"/>
          </p:cNvSpPr>
          <p:nvPr>
            <p:ph type="sldNum" sz="quarter" idx="12"/>
          </p:nvPr>
        </p:nvSpPr>
        <p:spPr/>
        <p:txBody>
          <a:bodyPr/>
          <a:lstStyle/>
          <a:p>
            <a:pPr>
              <a:defRPr/>
            </a:pPr>
            <a:fld id="{F1C4952D-C7AE-4E1A-9A5B-64ABAF1F30F6}" type="slidenum">
              <a:rPr lang="en-US" altLang="en-US" smtClean="0"/>
              <a:pPr>
                <a:defRPr/>
              </a:pPr>
              <a:t>30</a:t>
            </a:fld>
            <a:endParaRPr lang="en-US" altLang="en-US"/>
          </a:p>
        </p:txBody>
      </p:sp>
      <p:pic>
        <p:nvPicPr>
          <p:cNvPr id="3" name="Picture 2" descr="Screen Shot 2018-04-17 at 2.10.2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600200"/>
            <a:ext cx="7213600" cy="5014193"/>
          </a:xfrm>
          <a:prstGeom prst="rect">
            <a:avLst/>
          </a:prstGeom>
        </p:spPr>
      </p:pic>
    </p:spTree>
    <p:extLst>
      <p:ext uri="{BB962C8B-B14F-4D97-AF65-F5344CB8AC3E}">
        <p14:creationId xmlns:p14="http://schemas.microsoft.com/office/powerpoint/2010/main" val="798636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Chi-Square Test in SPSS</a:t>
            </a:r>
            <a:endParaRPr lang="en-US" dirty="0"/>
          </a:p>
        </p:txBody>
      </p:sp>
      <p:sp>
        <p:nvSpPr>
          <p:cNvPr id="4" name="Slide Number Placeholder 3"/>
          <p:cNvSpPr>
            <a:spLocks noGrp="1"/>
          </p:cNvSpPr>
          <p:nvPr>
            <p:ph type="sldNum" sz="quarter" idx="12"/>
          </p:nvPr>
        </p:nvSpPr>
        <p:spPr/>
        <p:txBody>
          <a:bodyPr/>
          <a:lstStyle/>
          <a:p>
            <a:pPr>
              <a:defRPr/>
            </a:pPr>
            <a:fld id="{F1C4952D-C7AE-4E1A-9A5B-64ABAF1F30F6}" type="slidenum">
              <a:rPr lang="en-US" altLang="en-US" smtClean="0"/>
              <a:pPr>
                <a:defRPr/>
              </a:pPr>
              <a:t>31</a:t>
            </a:fld>
            <a:endParaRPr lang="en-US" altLang="en-US"/>
          </a:p>
        </p:txBody>
      </p:sp>
      <p:pic>
        <p:nvPicPr>
          <p:cNvPr id="3" name="Picture 2" descr="Screen Shot 2018-04-17 at 2.13.4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676400"/>
            <a:ext cx="7334574" cy="4800600"/>
          </a:xfrm>
          <a:prstGeom prst="rect">
            <a:avLst/>
          </a:prstGeom>
        </p:spPr>
      </p:pic>
    </p:spTree>
    <p:extLst>
      <p:ext uri="{BB962C8B-B14F-4D97-AF65-F5344CB8AC3E}">
        <p14:creationId xmlns:p14="http://schemas.microsoft.com/office/powerpoint/2010/main" val="34942641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533400" y="990600"/>
            <a:ext cx="8229600" cy="838200"/>
          </a:xfrm>
        </p:spPr>
        <p:txBody>
          <a:bodyPr/>
          <a:lstStyle/>
          <a:p>
            <a:pPr eaLnBrk="1" hangingPunct="1"/>
            <a:r>
              <a:rPr lang="en-US" altLang="en-US" dirty="0" smtClean="0">
                <a:ea typeface="ＭＳ Ｐゴシック" charset="-128"/>
              </a:rPr>
              <a:t>APA in Focus: Reporting </a:t>
            </a:r>
            <a:br>
              <a:rPr lang="en-US" altLang="en-US" dirty="0" smtClean="0">
                <a:ea typeface="ＭＳ Ｐゴシック" charset="-128"/>
              </a:rPr>
            </a:br>
            <a:r>
              <a:rPr lang="en-US" altLang="en-US" dirty="0" smtClean="0">
                <a:ea typeface="ＭＳ Ｐゴシック" charset="-128"/>
              </a:rPr>
              <a:t>the Chi-Square Test</a:t>
            </a:r>
          </a:p>
        </p:txBody>
      </p:sp>
      <p:sp>
        <p:nvSpPr>
          <p:cNvPr id="32771" name="Content Placeholder 2"/>
          <p:cNvSpPr>
            <a:spLocks noGrp="1"/>
          </p:cNvSpPr>
          <p:nvPr>
            <p:ph idx="1"/>
          </p:nvPr>
        </p:nvSpPr>
        <p:spPr>
          <a:xfrm>
            <a:off x="457200" y="1905000"/>
            <a:ext cx="8534400" cy="4267200"/>
          </a:xfrm>
        </p:spPr>
        <p:txBody>
          <a:bodyPr/>
          <a:lstStyle/>
          <a:p>
            <a:pPr eaLnBrk="1" hangingPunct="1"/>
            <a:r>
              <a:rPr lang="en-US" altLang="en-US" sz="2200" dirty="0" smtClean="0">
                <a:ea typeface="ＭＳ Ｐゴシック" charset="-128"/>
              </a:rPr>
              <a:t>To summarize the chi-square goodness-of-fit test, report the test statistic, </a:t>
            </a:r>
            <a:r>
              <a:rPr lang="en-US" altLang="en-US" sz="2200" i="1" dirty="0" err="1" smtClean="0">
                <a:ea typeface="ＭＳ Ｐゴシック" charset="-128"/>
              </a:rPr>
              <a:t>df</a:t>
            </a:r>
            <a:r>
              <a:rPr lang="en-US" altLang="en-US" sz="2200" dirty="0" smtClean="0">
                <a:ea typeface="ＭＳ Ｐゴシック" charset="-128"/>
              </a:rPr>
              <a:t>, and </a:t>
            </a:r>
            <a:r>
              <a:rPr lang="en-US" altLang="en-US" sz="2200" i="1" dirty="0" smtClean="0">
                <a:ea typeface="ＭＳ Ｐゴシック" charset="-128"/>
              </a:rPr>
              <a:t>p</a:t>
            </a:r>
            <a:r>
              <a:rPr lang="en-US" altLang="en-US" sz="2200" dirty="0" smtClean="0">
                <a:ea typeface="ＭＳ Ｐゴシック" charset="-128"/>
              </a:rPr>
              <a:t> value</a:t>
            </a:r>
          </a:p>
          <a:p>
            <a:pPr eaLnBrk="1" hangingPunct="1"/>
            <a:r>
              <a:rPr lang="en-US" altLang="en-US" sz="2200" dirty="0" smtClean="0">
                <a:ea typeface="ＭＳ Ｐゴシック" charset="-128"/>
              </a:rPr>
              <a:t>Observed frequencies can be summarized in a figure or table or in the main text</a:t>
            </a:r>
          </a:p>
          <a:p>
            <a:pPr eaLnBrk="1" hangingPunct="1"/>
            <a:r>
              <a:rPr lang="en-US" altLang="en-US" sz="2200" dirty="0" smtClean="0">
                <a:ea typeface="ＭＳ Ｐゴシック" charset="-128"/>
              </a:rPr>
              <a:t>To summarize the chi-square tests for independence, also report the effect size</a:t>
            </a:r>
          </a:p>
          <a:p>
            <a:pPr eaLnBrk="1" hangingPunct="1"/>
            <a:r>
              <a:rPr lang="en-US" altLang="en-US" sz="2200" dirty="0" smtClean="0">
                <a:ea typeface="ＭＳ Ｐゴシック" charset="-128"/>
              </a:rPr>
              <a:t>Here is a summary of the results for Example 17.2, using Cramer</a:t>
            </a:r>
            <a:r>
              <a:rPr lang="ja-JP" altLang="en-US" sz="2200" dirty="0" smtClean="0">
                <a:ea typeface="ＭＳ Ｐゴシック" charset="-128"/>
              </a:rPr>
              <a:t>’</a:t>
            </a:r>
            <a:r>
              <a:rPr lang="en-US" altLang="ja-JP" sz="2200" dirty="0" smtClean="0">
                <a:ea typeface="ＭＳ Ｐゴシック" charset="-128"/>
              </a:rPr>
              <a:t>s </a:t>
            </a:r>
            <a:r>
              <a:rPr lang="en-US" altLang="ja-JP" sz="2200" i="1" dirty="0" smtClean="0">
                <a:ea typeface="ＭＳ Ｐゴシック" charset="-128"/>
              </a:rPr>
              <a:t>V </a:t>
            </a:r>
            <a:r>
              <a:rPr lang="en-US" altLang="ja-JP" sz="2200" dirty="0" smtClean="0">
                <a:ea typeface="ＭＳ Ｐゴシック" charset="-128"/>
              </a:rPr>
              <a:t>as the measured effect size: </a:t>
            </a:r>
          </a:p>
          <a:p>
            <a:pPr lvl="1" eaLnBrk="1" hangingPunct="1"/>
            <a:r>
              <a:rPr lang="en-US" altLang="en-US" dirty="0" smtClean="0"/>
              <a:t>The chi-square test for independence showed a significant relationship between the type of counseling and outcome,                   		 , </a:t>
            </a:r>
            <a:r>
              <a:rPr lang="en-US" altLang="en-US" i="1" dirty="0"/>
              <a:t> </a:t>
            </a:r>
            <a:r>
              <a:rPr lang="en-US" altLang="en-US" i="1" dirty="0" smtClean="0"/>
              <a:t>                       </a:t>
            </a:r>
            <a:r>
              <a:rPr lang="en-US" altLang="en-US" dirty="0" smtClean="0"/>
              <a:t>. The data indicate that family involvement in counseling is associated with a greater number of patients completing counseling.</a:t>
            </a:r>
          </a:p>
        </p:txBody>
      </p:sp>
      <p:sp>
        <p:nvSpPr>
          <p:cNvPr id="32773"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EAB2F2A3-3C5F-4090-9DBA-DE66239875AC}" type="slidenum">
              <a:rPr lang="en-US" altLang="en-US" smtClean="0">
                <a:solidFill>
                  <a:srgbClr val="898989"/>
                </a:solidFill>
              </a:rPr>
              <a:pPr eaLnBrk="1" hangingPunct="1"/>
              <a:t>32</a:t>
            </a:fld>
            <a:endParaRPr lang="en-US" altLang="en-US" smtClean="0">
              <a:solidFill>
                <a:srgbClr val="898989"/>
              </a:solidFill>
            </a:endParaRPr>
          </a:p>
        </p:txBody>
      </p:sp>
      <p:sp>
        <p:nvSpPr>
          <p:cNvPr id="32777" name="Rectangle 20"/>
          <p:cNvSpPr>
            <a:spLocks noChangeArrowheads="1"/>
          </p:cNvSpPr>
          <p:nvPr/>
        </p:nvSpPr>
        <p:spPr bwMode="auto">
          <a:xfrm>
            <a:off x="6654800" y="1544638"/>
            <a:ext cx="166688"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en-US" sz="2000">
                <a:solidFill>
                  <a:srgbClr val="000000"/>
                </a:solidFill>
                <a:latin typeface="Times New Roman" charset="0"/>
              </a:rPr>
              <a:t> </a:t>
            </a:r>
            <a:endParaRPr lang="en-US" altLang="en-US"/>
          </a:p>
        </p:txBody>
      </p:sp>
      <p:graphicFrame>
        <p:nvGraphicFramePr>
          <p:cNvPr id="2" name="Object 1"/>
          <p:cNvGraphicFramePr>
            <a:graphicFrameLocks noChangeAspect="1"/>
          </p:cNvGraphicFramePr>
          <p:nvPr>
            <p:extLst>
              <p:ext uri="{D42A27DB-BD31-4B8C-83A1-F6EECF244321}">
                <p14:modId xmlns:p14="http://schemas.microsoft.com/office/powerpoint/2010/main" val="1659860544"/>
              </p:ext>
            </p:extLst>
          </p:nvPr>
        </p:nvGraphicFramePr>
        <p:xfrm>
          <a:off x="6019800" y="4495800"/>
          <a:ext cx="1371600" cy="416378"/>
        </p:xfrm>
        <a:graphic>
          <a:graphicData uri="http://schemas.openxmlformats.org/presentationml/2006/ole">
            <mc:AlternateContent xmlns:mc="http://schemas.openxmlformats.org/markup-compatibility/2006">
              <mc:Choice xmlns:v="urn:schemas-microsoft-com:vml" Requires="v">
                <p:oleObj spid="_x0000_s16504" name="Equation" r:id="rId4" imgW="711200" imgH="215900" progId="Equation.DSMT4">
                  <p:embed/>
                </p:oleObj>
              </mc:Choice>
              <mc:Fallback>
                <p:oleObj name="Equation" r:id="rId4" imgW="711200" imgH="215900" progId="Equation.DSMT4">
                  <p:embed/>
                  <p:pic>
                    <p:nvPicPr>
                      <p:cNvPr id="0" name=""/>
                      <p:cNvPicPr/>
                      <p:nvPr/>
                    </p:nvPicPr>
                    <p:blipFill>
                      <a:blip r:embed="rId5"/>
                      <a:stretch>
                        <a:fillRect/>
                      </a:stretch>
                    </p:blipFill>
                    <p:spPr>
                      <a:xfrm>
                        <a:off x="6019800" y="4495800"/>
                        <a:ext cx="1371600" cy="416378"/>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090547248"/>
              </p:ext>
            </p:extLst>
          </p:nvPr>
        </p:nvGraphicFramePr>
        <p:xfrm>
          <a:off x="1219199" y="5486400"/>
          <a:ext cx="1255059" cy="381000"/>
        </p:xfrm>
        <a:graphic>
          <a:graphicData uri="http://schemas.openxmlformats.org/presentationml/2006/ole">
            <mc:AlternateContent xmlns:mc="http://schemas.openxmlformats.org/markup-compatibility/2006">
              <mc:Choice xmlns:v="urn:schemas-microsoft-com:vml" Requires="v">
                <p:oleObj spid="_x0000_s16505" name="Equation" r:id="rId6" imgW="711200" imgH="215900" progId="Equation.DSMT4">
                  <p:embed/>
                </p:oleObj>
              </mc:Choice>
              <mc:Fallback>
                <p:oleObj name="Equation" r:id="rId6" imgW="711200" imgH="215900" progId="Equation.DSMT4">
                  <p:embed/>
                  <p:pic>
                    <p:nvPicPr>
                      <p:cNvPr id="0" name=""/>
                      <p:cNvPicPr/>
                      <p:nvPr/>
                    </p:nvPicPr>
                    <p:blipFill>
                      <a:blip r:embed="rId7"/>
                      <a:stretch>
                        <a:fillRect/>
                      </a:stretch>
                    </p:blipFill>
                    <p:spPr>
                      <a:xfrm>
                        <a:off x="1219199" y="5486400"/>
                        <a:ext cx="1255059" cy="381000"/>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058625554"/>
              </p:ext>
            </p:extLst>
          </p:nvPr>
        </p:nvGraphicFramePr>
        <p:xfrm>
          <a:off x="2514600" y="5486400"/>
          <a:ext cx="1752600" cy="337038"/>
        </p:xfrm>
        <a:graphic>
          <a:graphicData uri="http://schemas.openxmlformats.org/presentationml/2006/ole">
            <mc:AlternateContent xmlns:mc="http://schemas.openxmlformats.org/markup-compatibility/2006">
              <mc:Choice xmlns:v="urn:schemas-microsoft-com:vml" Requires="v">
                <p:oleObj spid="_x0000_s16506" name="Equation" r:id="rId8" imgW="990600" imgH="190500" progId="Equation.DSMT4">
                  <p:embed/>
                </p:oleObj>
              </mc:Choice>
              <mc:Fallback>
                <p:oleObj name="Equation" r:id="rId8" imgW="990600" imgH="190500" progId="Equation.DSMT4">
                  <p:embed/>
                  <p:pic>
                    <p:nvPicPr>
                      <p:cNvPr id="0" name=""/>
                      <p:cNvPicPr/>
                      <p:nvPr/>
                    </p:nvPicPr>
                    <p:blipFill>
                      <a:blip r:embed="rId9"/>
                      <a:stretch>
                        <a:fillRect/>
                      </a:stretch>
                    </p:blipFill>
                    <p:spPr>
                      <a:xfrm>
                        <a:off x="2514600" y="5486400"/>
                        <a:ext cx="1752600" cy="337038"/>
                      </a:xfrm>
                      <a:prstGeom prst="rect">
                        <a:avLst/>
                      </a:prstGeom>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914400"/>
            <a:ext cx="8229600" cy="838200"/>
          </a:xfrm>
        </p:spPr>
        <p:txBody>
          <a:bodyPr/>
          <a:lstStyle/>
          <a:p>
            <a:pPr eaLnBrk="1" hangingPunct="1"/>
            <a:r>
              <a:rPr lang="en-US" altLang="en-US" dirty="0" smtClean="0">
                <a:ea typeface="ＭＳ Ｐゴシック" charset="-128"/>
              </a:rPr>
              <a:t>The Chi-Square </a:t>
            </a:r>
            <a:br>
              <a:rPr lang="en-US" altLang="en-US" dirty="0" smtClean="0">
                <a:ea typeface="ＭＳ Ｐゴシック" charset="-128"/>
              </a:rPr>
            </a:br>
            <a:r>
              <a:rPr lang="en-US" altLang="en-US" dirty="0" smtClean="0">
                <a:ea typeface="ＭＳ Ｐゴシック" charset="-128"/>
              </a:rPr>
              <a:t>Goodness-of-Fit Test</a:t>
            </a:r>
          </a:p>
        </p:txBody>
      </p:sp>
      <p:sp>
        <p:nvSpPr>
          <p:cNvPr id="14339" name="Content Placeholder 2"/>
          <p:cNvSpPr>
            <a:spLocks noGrp="1"/>
          </p:cNvSpPr>
          <p:nvPr>
            <p:ph idx="1"/>
          </p:nvPr>
        </p:nvSpPr>
        <p:spPr>
          <a:xfrm>
            <a:off x="457200" y="2057400"/>
            <a:ext cx="8229600" cy="4114800"/>
          </a:xfrm>
        </p:spPr>
        <p:txBody>
          <a:bodyPr/>
          <a:lstStyle/>
          <a:p>
            <a:pPr marL="0" indent="0" eaLnBrk="1" hangingPunct="1">
              <a:buNone/>
            </a:pPr>
            <a:r>
              <a:rPr lang="en-US" altLang="en-US" dirty="0" smtClean="0">
                <a:ea typeface="ＭＳ Ｐゴシック" charset="-128"/>
              </a:rPr>
              <a:t>Chi-square (   ) goodness-of-fit test – statistical procedure used to test hypotheses about the discrepancy between the observed and expected frequencies for the levels of a single categorical variable or two categorical variables observed together.</a:t>
            </a:r>
          </a:p>
          <a:p>
            <a:pPr lvl="1" eaLnBrk="1" hangingPunct="1"/>
            <a:r>
              <a:rPr lang="en-US" altLang="en-US" dirty="0" smtClean="0"/>
              <a:t>Indicates how well a set of observed frequencies fits with what was expected</a:t>
            </a:r>
          </a:p>
        </p:txBody>
      </p:sp>
      <p:sp>
        <p:nvSpPr>
          <p:cNvPr id="14341"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F58B0514-2C1A-4B06-ACF0-9B71E24BB889}" type="slidenum">
              <a:rPr lang="en-US" altLang="en-US" smtClean="0">
                <a:solidFill>
                  <a:srgbClr val="898989"/>
                </a:solidFill>
              </a:rPr>
              <a:pPr eaLnBrk="1" hangingPunct="1"/>
              <a:t>4</a:t>
            </a:fld>
            <a:endParaRPr lang="en-US" altLang="en-US" smtClean="0">
              <a:solidFill>
                <a:srgbClr val="898989"/>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0663162"/>
              </p:ext>
            </p:extLst>
          </p:nvPr>
        </p:nvGraphicFramePr>
        <p:xfrm>
          <a:off x="2514600" y="2092569"/>
          <a:ext cx="304800" cy="422031"/>
        </p:xfrm>
        <a:graphic>
          <a:graphicData uri="http://schemas.openxmlformats.org/presentationml/2006/ole">
            <mc:AlternateContent xmlns:mc="http://schemas.openxmlformats.org/markup-compatibility/2006">
              <mc:Choice xmlns:v="urn:schemas-microsoft-com:vml" Requires="v">
                <p:oleObj spid="_x0000_s11307" name="Equation" r:id="rId4" imgW="165100" imgH="228600" progId="Equation.DSMT4">
                  <p:embed/>
                </p:oleObj>
              </mc:Choice>
              <mc:Fallback>
                <p:oleObj name="Equation" r:id="rId4" imgW="165100" imgH="228600" progId="Equation.DSMT4">
                  <p:embed/>
                  <p:pic>
                    <p:nvPicPr>
                      <p:cNvPr id="0" name=""/>
                      <p:cNvPicPr/>
                      <p:nvPr/>
                    </p:nvPicPr>
                    <p:blipFill>
                      <a:blip r:embed="rId5"/>
                      <a:stretch>
                        <a:fillRect/>
                      </a:stretch>
                    </p:blipFill>
                    <p:spPr>
                      <a:xfrm>
                        <a:off x="2514600" y="2092569"/>
                        <a:ext cx="304800" cy="422031"/>
                      </a:xfrm>
                      <a:prstGeom prst="rect">
                        <a:avLst/>
                      </a:prstGeom>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en-US" sz="2800" dirty="0" smtClean="0">
                <a:ea typeface="ＭＳ Ｐゴシック" charset="-128"/>
              </a:rPr>
              <a:t>Example 17.1: The Chi-Square </a:t>
            </a:r>
            <a:br>
              <a:rPr lang="en-US" altLang="en-US" sz="2800" dirty="0" smtClean="0">
                <a:ea typeface="ＭＳ Ｐゴシック" charset="-128"/>
              </a:rPr>
            </a:br>
            <a:r>
              <a:rPr lang="en-US" altLang="en-US" sz="2800" dirty="0" smtClean="0">
                <a:ea typeface="ＭＳ Ｐゴシック" charset="-128"/>
              </a:rPr>
              <a:t>Goodness-of-Fit Test </a:t>
            </a:r>
          </a:p>
        </p:txBody>
      </p:sp>
      <p:sp>
        <p:nvSpPr>
          <p:cNvPr id="15363" name="Content Placeholder 2"/>
          <p:cNvSpPr>
            <a:spLocks noGrp="1"/>
          </p:cNvSpPr>
          <p:nvPr>
            <p:ph idx="1"/>
          </p:nvPr>
        </p:nvSpPr>
        <p:spPr>
          <a:xfrm>
            <a:off x="533400" y="1676400"/>
            <a:ext cx="8229600" cy="4419600"/>
          </a:xfrm>
        </p:spPr>
        <p:txBody>
          <a:bodyPr/>
          <a:lstStyle/>
          <a:p>
            <a:pPr eaLnBrk="1" hangingPunct="1"/>
            <a:r>
              <a:rPr lang="en-US" altLang="en-US" sz="1800" smtClean="0">
                <a:ea typeface="ＭＳ Ｐゴシック" charset="-128"/>
              </a:rPr>
              <a:t>Researchers interested in dream recall recruit 80 participants to sleep overnight in a laboratory.  Participants were woken during REM sleep and asked if they were dreaming or not.  Dream recall was measured (did, did not, unsure). </a:t>
            </a:r>
          </a:p>
          <a:p>
            <a:pPr eaLnBrk="1" hangingPunct="1"/>
            <a:r>
              <a:rPr lang="en-US" altLang="en-US" sz="1800" smtClean="0">
                <a:ea typeface="ＭＳ Ｐゴシック" charset="-128"/>
              </a:rPr>
              <a:t>On the basis of previous research, it was expected that 80% of participants would recall, 10% would not and 10% would be unsure</a:t>
            </a:r>
          </a:p>
          <a:p>
            <a:pPr eaLnBrk="1" hangingPunct="1"/>
            <a:r>
              <a:rPr lang="en-US" altLang="en-US" sz="1800" smtClean="0">
                <a:ea typeface="ＭＳ Ｐゴシック" charset="-128"/>
              </a:rPr>
              <a:t>Compute a chi-square goodness-of-fit test at .05 level of significance</a:t>
            </a:r>
          </a:p>
          <a:p>
            <a:pPr eaLnBrk="1" hangingPunct="1"/>
            <a:endParaRPr lang="en-US" altLang="en-US" sz="1800" smtClean="0">
              <a:ea typeface="ＭＳ Ｐゴシック" charset="-128"/>
            </a:endParaRPr>
          </a:p>
        </p:txBody>
      </p:sp>
      <p:sp>
        <p:nvSpPr>
          <p:cNvPr id="1536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64349E10-1EA3-4958-85F2-64874CEF3673}" type="slidenum">
              <a:rPr lang="en-US" altLang="en-US" smtClean="0">
                <a:solidFill>
                  <a:srgbClr val="898989"/>
                </a:solidFill>
              </a:rPr>
              <a:pPr eaLnBrk="1" hangingPunct="1"/>
              <a:t>5</a:t>
            </a:fld>
            <a:endParaRPr lang="en-US" altLang="en-US" smtClean="0">
              <a:solidFill>
                <a:srgbClr val="898989"/>
              </a:solidFill>
            </a:endParaRP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3988" y="3810000"/>
            <a:ext cx="6353175" cy="270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sz="2800" dirty="0" smtClean="0">
                <a:ea typeface="ＭＳ Ｐゴシック" charset="-128"/>
              </a:rPr>
              <a:t>Example 17.1: The Chi-Square </a:t>
            </a:r>
            <a:br>
              <a:rPr lang="en-US" altLang="en-US" sz="2800" dirty="0" smtClean="0">
                <a:ea typeface="ＭＳ Ｐゴシック" charset="-128"/>
              </a:rPr>
            </a:br>
            <a:r>
              <a:rPr lang="en-US" altLang="en-US" sz="2800" dirty="0" smtClean="0">
                <a:ea typeface="ＭＳ Ｐゴシック" charset="-128"/>
              </a:rPr>
              <a:t>Goodness-of-Fit Test  (cont.)</a:t>
            </a:r>
          </a:p>
        </p:txBody>
      </p:sp>
      <p:sp>
        <p:nvSpPr>
          <p:cNvPr id="16387" name="Content Placeholder 2"/>
          <p:cNvSpPr>
            <a:spLocks noGrp="1"/>
          </p:cNvSpPr>
          <p:nvPr>
            <p:ph idx="1"/>
          </p:nvPr>
        </p:nvSpPr>
        <p:spPr/>
        <p:txBody>
          <a:bodyPr/>
          <a:lstStyle/>
          <a:p>
            <a:pPr marL="0" indent="0" eaLnBrk="1" hangingPunct="1">
              <a:buNone/>
            </a:pPr>
            <a:r>
              <a:rPr lang="en-US" altLang="en-US" sz="2200" dirty="0" smtClean="0">
                <a:ea typeface="ＭＳ Ｐゴシック" charset="-128"/>
              </a:rPr>
              <a:t>Table 17.2 displays two rows of frequencies</a:t>
            </a:r>
          </a:p>
          <a:p>
            <a:pPr lvl="1" eaLnBrk="1" hangingPunct="1"/>
            <a:r>
              <a:rPr lang="en-US" altLang="en-US" dirty="0" smtClean="0"/>
              <a:t>The top row lists the frequency observed (   )</a:t>
            </a:r>
          </a:p>
          <a:p>
            <a:pPr lvl="2" eaLnBrk="1" hangingPunct="1"/>
            <a:r>
              <a:rPr lang="en-US" altLang="en-US" sz="1600" dirty="0" smtClean="0"/>
              <a:t>Frequency observed (    ) – is the count or frequency of participants recorded in each category or each level of the categorical variable</a:t>
            </a:r>
          </a:p>
          <a:p>
            <a:pPr lvl="1" eaLnBrk="1" hangingPunct="1"/>
            <a:r>
              <a:rPr lang="en-US" altLang="en-US" dirty="0" smtClean="0"/>
              <a:t>The bottom row lists the frequency expected (   )</a:t>
            </a:r>
          </a:p>
          <a:p>
            <a:pPr lvl="2" eaLnBrk="1" hangingPunct="1"/>
            <a:r>
              <a:rPr lang="en-US" altLang="en-US" sz="1600" dirty="0" smtClean="0"/>
              <a:t>Frequency expected (     ) – is the count or frequency of participants in each category, or at each level of the categorical variable, as determined by the proportion expected in each category</a:t>
            </a:r>
          </a:p>
          <a:p>
            <a:pPr lvl="2" eaLnBrk="1" hangingPunct="1"/>
            <a:r>
              <a:rPr lang="en-US" altLang="en-US" sz="1600" dirty="0" smtClean="0"/>
              <a:t>This value is computed based on the proportions expected in each category</a:t>
            </a:r>
          </a:p>
          <a:p>
            <a:pPr lvl="2" eaLnBrk="1" hangingPunct="1"/>
            <a:r>
              <a:rPr lang="en-US" altLang="en-US" sz="1600" dirty="0" smtClean="0"/>
              <a:t>In this example, 80 were observed of whom we expected 80% to recall, 10% not to recall, and 10% to be unsure</a:t>
            </a:r>
          </a:p>
          <a:p>
            <a:pPr lvl="2" eaLnBrk="1" hangingPunct="1"/>
            <a:r>
              <a:rPr lang="en-US" altLang="en-US" sz="1600" dirty="0" smtClean="0"/>
              <a:t>Multiply total sample size (</a:t>
            </a:r>
            <a:r>
              <a:rPr lang="en-US" altLang="en-US" sz="1600" i="1" dirty="0" smtClean="0"/>
              <a:t>N</a:t>
            </a:r>
            <a:r>
              <a:rPr lang="en-US" altLang="en-US" sz="1600" dirty="0" smtClean="0"/>
              <a:t>) times proportion expected in each category (</a:t>
            </a:r>
            <a:r>
              <a:rPr lang="en-US" altLang="en-US" sz="1600" i="1" dirty="0" smtClean="0"/>
              <a:t>p</a:t>
            </a:r>
            <a:r>
              <a:rPr lang="en-US" altLang="en-US" sz="1600" dirty="0" smtClean="0"/>
              <a:t>) to find the frequency expected in each category</a:t>
            </a:r>
          </a:p>
          <a:p>
            <a:pPr lvl="3" eaLnBrk="1" hangingPunct="1"/>
            <a:r>
              <a:rPr lang="en-US" altLang="en-US" sz="1300" dirty="0" smtClean="0"/>
              <a:t> </a:t>
            </a:r>
          </a:p>
          <a:p>
            <a:pPr lvl="2" eaLnBrk="1" hangingPunct="1"/>
            <a:endParaRPr lang="en-US" altLang="en-US" sz="1600" dirty="0" smtClean="0"/>
          </a:p>
        </p:txBody>
      </p:sp>
      <p:sp>
        <p:nvSpPr>
          <p:cNvPr id="16389" name="Slide Number Placeholder 10"/>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EC2F5E86-AB41-4877-B52B-7AD60B5DAF35}" type="slidenum">
              <a:rPr lang="en-US" altLang="en-US" smtClean="0">
                <a:solidFill>
                  <a:srgbClr val="898989"/>
                </a:solidFill>
              </a:rPr>
              <a:pPr eaLnBrk="1" hangingPunct="1"/>
              <a:t>6</a:t>
            </a:fld>
            <a:endParaRPr lang="en-US" altLang="en-US" smtClean="0">
              <a:solidFill>
                <a:srgbClr val="898989"/>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657978225"/>
              </p:ext>
            </p:extLst>
          </p:nvPr>
        </p:nvGraphicFramePr>
        <p:xfrm>
          <a:off x="5943600" y="2192216"/>
          <a:ext cx="304800" cy="398584"/>
        </p:xfrm>
        <a:graphic>
          <a:graphicData uri="http://schemas.openxmlformats.org/presentationml/2006/ole">
            <mc:AlternateContent xmlns:mc="http://schemas.openxmlformats.org/markup-compatibility/2006">
              <mc:Choice xmlns:v="urn:schemas-microsoft-com:vml" Requires="v">
                <p:oleObj spid="_x0000_s12491" name="Equation" r:id="rId4" imgW="165100" imgH="215900" progId="Equation.DSMT4">
                  <p:embed/>
                </p:oleObj>
              </mc:Choice>
              <mc:Fallback>
                <p:oleObj name="Equation" r:id="rId4" imgW="165100" imgH="215900" progId="Equation.DSMT4">
                  <p:embed/>
                  <p:pic>
                    <p:nvPicPr>
                      <p:cNvPr id="0" name=""/>
                      <p:cNvPicPr/>
                      <p:nvPr/>
                    </p:nvPicPr>
                    <p:blipFill>
                      <a:blip r:embed="rId5"/>
                      <a:stretch>
                        <a:fillRect/>
                      </a:stretch>
                    </p:blipFill>
                    <p:spPr>
                      <a:xfrm>
                        <a:off x="5943600" y="2192216"/>
                        <a:ext cx="304800" cy="398584"/>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4225314188"/>
              </p:ext>
            </p:extLst>
          </p:nvPr>
        </p:nvGraphicFramePr>
        <p:xfrm>
          <a:off x="3581400" y="2438400"/>
          <a:ext cx="304800" cy="398584"/>
        </p:xfrm>
        <a:graphic>
          <a:graphicData uri="http://schemas.openxmlformats.org/presentationml/2006/ole">
            <mc:AlternateContent xmlns:mc="http://schemas.openxmlformats.org/markup-compatibility/2006">
              <mc:Choice xmlns:v="urn:schemas-microsoft-com:vml" Requires="v">
                <p:oleObj spid="_x0000_s12492" name="Equation" r:id="rId6" imgW="165100" imgH="215900" progId="Equation.DSMT4">
                  <p:embed/>
                </p:oleObj>
              </mc:Choice>
              <mc:Fallback>
                <p:oleObj name="Equation" r:id="rId6" imgW="165100" imgH="215900" progId="Equation.DSMT4">
                  <p:embed/>
                  <p:pic>
                    <p:nvPicPr>
                      <p:cNvPr id="0" name=""/>
                      <p:cNvPicPr/>
                      <p:nvPr/>
                    </p:nvPicPr>
                    <p:blipFill>
                      <a:blip r:embed="rId5"/>
                      <a:stretch>
                        <a:fillRect/>
                      </a:stretch>
                    </p:blipFill>
                    <p:spPr>
                      <a:xfrm>
                        <a:off x="3581400" y="2438400"/>
                        <a:ext cx="304800" cy="398584"/>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041921219"/>
              </p:ext>
            </p:extLst>
          </p:nvPr>
        </p:nvGraphicFramePr>
        <p:xfrm>
          <a:off x="6400800" y="3048000"/>
          <a:ext cx="304800" cy="431800"/>
        </p:xfrm>
        <a:graphic>
          <a:graphicData uri="http://schemas.openxmlformats.org/presentationml/2006/ole">
            <mc:AlternateContent xmlns:mc="http://schemas.openxmlformats.org/markup-compatibility/2006">
              <mc:Choice xmlns:v="urn:schemas-microsoft-com:vml" Requires="v">
                <p:oleObj spid="_x0000_s12493" name="Equation" r:id="rId7" imgW="152400" imgH="215900" progId="Equation.DSMT4">
                  <p:embed/>
                </p:oleObj>
              </mc:Choice>
              <mc:Fallback>
                <p:oleObj name="Equation" r:id="rId7" imgW="152400" imgH="215900" progId="Equation.DSMT4">
                  <p:embed/>
                  <p:pic>
                    <p:nvPicPr>
                      <p:cNvPr id="0" name=""/>
                      <p:cNvPicPr/>
                      <p:nvPr/>
                    </p:nvPicPr>
                    <p:blipFill>
                      <a:blip r:embed="rId8"/>
                      <a:stretch>
                        <a:fillRect/>
                      </a:stretch>
                    </p:blipFill>
                    <p:spPr>
                      <a:xfrm>
                        <a:off x="6400800" y="3048000"/>
                        <a:ext cx="304800" cy="431800"/>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729829062"/>
              </p:ext>
            </p:extLst>
          </p:nvPr>
        </p:nvGraphicFramePr>
        <p:xfrm>
          <a:off x="3657600" y="3289300"/>
          <a:ext cx="304800" cy="431800"/>
        </p:xfrm>
        <a:graphic>
          <a:graphicData uri="http://schemas.openxmlformats.org/presentationml/2006/ole">
            <mc:AlternateContent xmlns:mc="http://schemas.openxmlformats.org/markup-compatibility/2006">
              <mc:Choice xmlns:v="urn:schemas-microsoft-com:vml" Requires="v">
                <p:oleObj spid="_x0000_s12494" name="Equation" r:id="rId9" imgW="152400" imgH="215900" progId="Equation.DSMT4">
                  <p:embed/>
                </p:oleObj>
              </mc:Choice>
              <mc:Fallback>
                <p:oleObj name="Equation" r:id="rId9" imgW="152400" imgH="215900" progId="Equation.DSMT4">
                  <p:embed/>
                  <p:pic>
                    <p:nvPicPr>
                      <p:cNvPr id="0" name=""/>
                      <p:cNvPicPr/>
                      <p:nvPr/>
                    </p:nvPicPr>
                    <p:blipFill>
                      <a:blip r:embed="rId10"/>
                      <a:stretch>
                        <a:fillRect/>
                      </a:stretch>
                    </p:blipFill>
                    <p:spPr>
                      <a:xfrm>
                        <a:off x="3657600" y="3289300"/>
                        <a:ext cx="304800" cy="4318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946763682"/>
              </p:ext>
            </p:extLst>
          </p:nvPr>
        </p:nvGraphicFramePr>
        <p:xfrm>
          <a:off x="2057400" y="5638800"/>
          <a:ext cx="838200" cy="407126"/>
        </p:xfrm>
        <a:graphic>
          <a:graphicData uri="http://schemas.openxmlformats.org/presentationml/2006/ole">
            <mc:AlternateContent xmlns:mc="http://schemas.openxmlformats.org/markup-compatibility/2006">
              <mc:Choice xmlns:v="urn:schemas-microsoft-com:vml" Requires="v">
                <p:oleObj spid="_x0000_s12495" name="Equation" r:id="rId11" imgW="444500" imgH="215900" progId="Equation.DSMT4">
                  <p:embed/>
                </p:oleObj>
              </mc:Choice>
              <mc:Fallback>
                <p:oleObj name="Equation" r:id="rId11" imgW="444500" imgH="215900" progId="Equation.DSMT4">
                  <p:embed/>
                  <p:pic>
                    <p:nvPicPr>
                      <p:cNvPr id="0" name=""/>
                      <p:cNvPicPr/>
                      <p:nvPr/>
                    </p:nvPicPr>
                    <p:blipFill>
                      <a:blip r:embed="rId12"/>
                      <a:stretch>
                        <a:fillRect/>
                      </a:stretch>
                    </p:blipFill>
                    <p:spPr>
                      <a:xfrm>
                        <a:off x="2057400" y="5638800"/>
                        <a:ext cx="838200" cy="407126"/>
                      </a:xfrm>
                      <a:prstGeom prst="rect">
                        <a:avLst/>
                      </a:prstGeom>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sz="2800" dirty="0" smtClean="0">
                <a:ea typeface="ＭＳ Ｐゴシック" charset="-128"/>
              </a:rPr>
              <a:t>Example 17.1: The Chi-Square </a:t>
            </a:r>
            <a:br>
              <a:rPr lang="en-US" altLang="en-US" sz="2800" dirty="0" smtClean="0">
                <a:ea typeface="ＭＳ Ｐゴシック" charset="-128"/>
              </a:rPr>
            </a:br>
            <a:r>
              <a:rPr lang="en-US" altLang="en-US" sz="2800" dirty="0" smtClean="0">
                <a:ea typeface="ＭＳ Ｐゴシック" charset="-128"/>
              </a:rPr>
              <a:t>Goodness-of-Fit Test  (cont.)</a:t>
            </a:r>
          </a:p>
        </p:txBody>
      </p:sp>
      <p:sp>
        <p:nvSpPr>
          <p:cNvPr id="17411" name="Content Placeholder 2"/>
          <p:cNvSpPr>
            <a:spLocks noGrp="1"/>
          </p:cNvSpPr>
          <p:nvPr>
            <p:ph idx="1"/>
          </p:nvPr>
        </p:nvSpPr>
        <p:spPr/>
        <p:txBody>
          <a:bodyPr/>
          <a:lstStyle/>
          <a:p>
            <a:pPr eaLnBrk="1" hangingPunct="1"/>
            <a:r>
              <a:rPr lang="en-US" altLang="en-US" sz="2400" dirty="0" smtClean="0">
                <a:ea typeface="ＭＳ Ｐゴシック" charset="-128"/>
              </a:rPr>
              <a:t>The Test Statistic</a:t>
            </a:r>
          </a:p>
          <a:p>
            <a:pPr lvl="1" eaLnBrk="1" hangingPunct="1"/>
            <a:r>
              <a:rPr lang="en-US" altLang="en-US" dirty="0" smtClean="0"/>
              <a:t>The null hypothesis for the chi-square goodness-of-fit test is that the expected frequencies are correct</a:t>
            </a:r>
          </a:p>
          <a:p>
            <a:pPr lvl="1" eaLnBrk="1" hangingPunct="1"/>
            <a:r>
              <a:rPr lang="en-US" altLang="en-US" dirty="0" smtClean="0"/>
              <a:t>The alternative hypothesis is that the expected frequencies are not correct</a:t>
            </a:r>
          </a:p>
          <a:p>
            <a:pPr lvl="1" eaLnBrk="1" hangingPunct="1"/>
            <a:r>
              <a:rPr lang="en-US" altLang="en-US" dirty="0" smtClean="0"/>
              <a:t>The larger the discrepancy between the observed and expected frequencies, the more likely we are to reject the null hypothesis</a:t>
            </a:r>
          </a:p>
          <a:p>
            <a:pPr lvl="1" eaLnBrk="1" hangingPunct="1"/>
            <a:r>
              <a:rPr lang="en-US" altLang="en-US" dirty="0" smtClean="0"/>
              <a:t>The test statistic is:</a:t>
            </a:r>
          </a:p>
          <a:p>
            <a:pPr lvl="2" eaLnBrk="1" hangingPunct="1"/>
            <a:r>
              <a:rPr lang="en-US" altLang="en-US" sz="1700" dirty="0" smtClean="0"/>
              <a:t> </a:t>
            </a:r>
          </a:p>
        </p:txBody>
      </p:sp>
      <p:sp>
        <p:nvSpPr>
          <p:cNvPr id="17413"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8F025111-9343-4F8C-8AC1-D083F0C1DF46}" type="slidenum">
              <a:rPr lang="en-US" altLang="en-US" smtClean="0">
                <a:solidFill>
                  <a:srgbClr val="898989"/>
                </a:solidFill>
              </a:rPr>
              <a:pPr eaLnBrk="1" hangingPunct="1"/>
              <a:t>7</a:t>
            </a:fld>
            <a:endParaRPr lang="en-US" altLang="en-US" smtClean="0">
              <a:solidFill>
                <a:srgbClr val="898989"/>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208303005"/>
              </p:ext>
            </p:extLst>
          </p:nvPr>
        </p:nvGraphicFramePr>
        <p:xfrm>
          <a:off x="4508500" y="3327400"/>
          <a:ext cx="127000" cy="203200"/>
        </p:xfrm>
        <a:graphic>
          <a:graphicData uri="http://schemas.openxmlformats.org/presentationml/2006/ole">
            <mc:AlternateContent xmlns:mc="http://schemas.openxmlformats.org/markup-compatibility/2006">
              <mc:Choice xmlns:v="urn:schemas-microsoft-com:vml" Requires="v">
                <p:oleObj spid="_x0000_s4187" name="Equation" r:id="rId4" imgW="127000" imgH="203200" progId="Equation.DSMT4">
                  <p:embed/>
                </p:oleObj>
              </mc:Choice>
              <mc:Fallback>
                <p:oleObj name="Equation" r:id="rId4" imgW="127000" imgH="203200" progId="Equation.DSMT4">
                  <p:embed/>
                  <p:pic>
                    <p:nvPicPr>
                      <p:cNvPr id="0" name=""/>
                      <p:cNvPicPr/>
                      <p:nvPr/>
                    </p:nvPicPr>
                    <p:blipFill>
                      <a:blip r:embed="rId5"/>
                      <a:stretch>
                        <a:fillRect/>
                      </a:stretch>
                    </p:blipFill>
                    <p:spPr>
                      <a:xfrm>
                        <a:off x="4508500" y="3327400"/>
                        <a:ext cx="127000" cy="2032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834920485"/>
              </p:ext>
            </p:extLst>
          </p:nvPr>
        </p:nvGraphicFramePr>
        <p:xfrm>
          <a:off x="1981200" y="4648200"/>
          <a:ext cx="2476500" cy="990600"/>
        </p:xfrm>
        <a:graphic>
          <a:graphicData uri="http://schemas.openxmlformats.org/presentationml/2006/ole">
            <mc:AlternateContent xmlns:mc="http://schemas.openxmlformats.org/markup-compatibility/2006">
              <mc:Choice xmlns:v="urn:schemas-microsoft-com:vml" Requires="v">
                <p:oleObj spid="_x0000_s4188" name="Equation" r:id="rId6" imgW="1016000" imgH="406400" progId="Equation.DSMT4">
                  <p:embed/>
                </p:oleObj>
              </mc:Choice>
              <mc:Fallback>
                <p:oleObj name="Equation" r:id="rId6" imgW="1016000" imgH="406400" progId="Equation.DSMT4">
                  <p:embed/>
                  <p:pic>
                    <p:nvPicPr>
                      <p:cNvPr id="0" name=""/>
                      <p:cNvPicPr/>
                      <p:nvPr/>
                    </p:nvPicPr>
                    <p:blipFill>
                      <a:blip r:embed="rId7"/>
                      <a:stretch>
                        <a:fillRect/>
                      </a:stretch>
                    </p:blipFill>
                    <p:spPr>
                      <a:xfrm>
                        <a:off x="1981200" y="4648200"/>
                        <a:ext cx="2476500" cy="990600"/>
                      </a:xfrm>
                      <a:prstGeom prst="rect">
                        <a:avLst/>
                      </a:prstGeom>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en-US" sz="2800" dirty="0" smtClean="0">
                <a:ea typeface="ＭＳ Ｐゴシック" charset="-128"/>
              </a:rPr>
              <a:t>Example 17.1: The Chi-Square </a:t>
            </a:r>
            <a:br>
              <a:rPr lang="en-US" altLang="en-US" sz="2800" dirty="0" smtClean="0">
                <a:ea typeface="ＭＳ Ｐゴシック" charset="-128"/>
              </a:rPr>
            </a:br>
            <a:r>
              <a:rPr lang="en-US" altLang="en-US" sz="2800" dirty="0" smtClean="0">
                <a:ea typeface="ＭＳ Ｐゴシック" charset="-128"/>
              </a:rPr>
              <a:t>Goodness-of-Fit Test  (cont.)</a:t>
            </a:r>
          </a:p>
        </p:txBody>
      </p:sp>
      <p:sp>
        <p:nvSpPr>
          <p:cNvPr id="18435" name="Content Placeholder 2"/>
          <p:cNvSpPr>
            <a:spLocks noGrp="1"/>
          </p:cNvSpPr>
          <p:nvPr>
            <p:ph idx="1"/>
          </p:nvPr>
        </p:nvSpPr>
        <p:spPr>
          <a:xfrm>
            <a:off x="0" y="1752600"/>
            <a:ext cx="4114800" cy="2590800"/>
          </a:xfrm>
        </p:spPr>
        <p:txBody>
          <a:bodyPr/>
          <a:lstStyle/>
          <a:p>
            <a:pPr marL="0" indent="0" eaLnBrk="1" hangingPunct="1">
              <a:buNone/>
            </a:pPr>
            <a:r>
              <a:rPr lang="en-US" altLang="en-US" sz="2400" dirty="0" smtClean="0">
                <a:ea typeface="ＭＳ Ｐゴシック" charset="-128"/>
              </a:rPr>
              <a:t>Degrees of Freedom</a:t>
            </a:r>
          </a:p>
          <a:p>
            <a:pPr lvl="1" eaLnBrk="1" hangingPunct="1"/>
            <a:r>
              <a:rPr lang="en-US" altLang="en-US" sz="1800" dirty="0" smtClean="0"/>
              <a:t>To make a decision, compare the test statistic obtained to the distribution of chi-square test statistic values in the positively skewed chi-square distribution</a:t>
            </a:r>
          </a:p>
          <a:p>
            <a:pPr lvl="2" eaLnBrk="1" hangingPunct="1"/>
            <a:r>
              <a:rPr lang="en-US" altLang="en-US" sz="1600" dirty="0" smtClean="0"/>
              <a:t>Chi-square distribution – positively skewed distribution of chi-square test statistic values for all possible samples when the null hypothesis is true</a:t>
            </a:r>
          </a:p>
          <a:p>
            <a:pPr lvl="1" eaLnBrk="1" hangingPunct="1"/>
            <a:r>
              <a:rPr lang="en-US" altLang="en-US" sz="1800" dirty="0" smtClean="0"/>
              <a:t>The </a:t>
            </a:r>
            <a:r>
              <a:rPr lang="en-US" altLang="en-US" sz="1800" i="1" dirty="0" err="1" smtClean="0"/>
              <a:t>df</a:t>
            </a:r>
            <a:r>
              <a:rPr lang="en-US" altLang="en-US" sz="1800" dirty="0" smtClean="0"/>
              <a:t> for each chi-square distribution are equal to the number of levels of the categorical variable (</a:t>
            </a:r>
            <a:r>
              <a:rPr lang="en-US" altLang="en-US" sz="1800" i="1" dirty="0" smtClean="0"/>
              <a:t>k</a:t>
            </a:r>
            <a:r>
              <a:rPr lang="en-US" altLang="en-US" sz="1800" dirty="0" smtClean="0"/>
              <a:t>) minus 1: </a:t>
            </a:r>
          </a:p>
        </p:txBody>
      </p:sp>
      <p:sp>
        <p:nvSpPr>
          <p:cNvPr id="1843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556BDB6C-A657-41D4-BFAC-24EB35C62ACF}" type="slidenum">
              <a:rPr lang="en-US" altLang="en-US" smtClean="0">
                <a:solidFill>
                  <a:srgbClr val="898989"/>
                </a:solidFill>
              </a:rPr>
              <a:pPr eaLnBrk="1" hangingPunct="1"/>
              <a:t>8</a:t>
            </a:fld>
            <a:endParaRPr lang="en-US" altLang="en-US" smtClean="0">
              <a:solidFill>
                <a:srgbClr val="898989"/>
              </a:solidFill>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3727949949"/>
              </p:ext>
            </p:extLst>
          </p:nvPr>
        </p:nvGraphicFramePr>
        <p:xfrm>
          <a:off x="1066800" y="6302829"/>
          <a:ext cx="914400" cy="326571"/>
        </p:xfrm>
        <a:graphic>
          <a:graphicData uri="http://schemas.openxmlformats.org/presentationml/2006/ole">
            <mc:AlternateContent xmlns:mc="http://schemas.openxmlformats.org/markup-compatibility/2006">
              <mc:Choice xmlns:v="urn:schemas-microsoft-com:vml" Requires="v">
                <p:oleObj spid="_x0000_s13356" name="Equation" r:id="rId4" imgW="533400" imgH="190500" progId="Equation.DSMT4">
                  <p:embed/>
                </p:oleObj>
              </mc:Choice>
              <mc:Fallback>
                <p:oleObj name="Equation" r:id="rId4" imgW="533400" imgH="190500" progId="Equation.DSMT4">
                  <p:embed/>
                  <p:pic>
                    <p:nvPicPr>
                      <p:cNvPr id="0" name=""/>
                      <p:cNvPicPr/>
                      <p:nvPr/>
                    </p:nvPicPr>
                    <p:blipFill>
                      <a:blip r:embed="rId5"/>
                      <a:stretch>
                        <a:fillRect/>
                      </a:stretch>
                    </p:blipFill>
                    <p:spPr>
                      <a:xfrm>
                        <a:off x="1066800" y="6302829"/>
                        <a:ext cx="914400" cy="326571"/>
                      </a:xfrm>
                      <a:prstGeom prst="rect">
                        <a:avLst/>
                      </a:prstGeom>
                    </p:spPr>
                  </p:pic>
                </p:oleObj>
              </mc:Fallback>
            </mc:AlternateContent>
          </a:graphicData>
        </a:graphic>
      </p:graphicFrame>
      <p:pic>
        <p:nvPicPr>
          <p:cNvPr id="1331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2133600"/>
            <a:ext cx="4848225" cy="3152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tLang="en-US" sz="2800" dirty="0" smtClean="0">
                <a:ea typeface="ＭＳ Ｐゴシック" charset="-128"/>
              </a:rPr>
              <a:t>Example 17.1: Hypothesis Testing </a:t>
            </a:r>
            <a:br>
              <a:rPr lang="en-US" altLang="en-US" sz="2800" dirty="0" smtClean="0">
                <a:ea typeface="ＭＳ Ｐゴシック" charset="-128"/>
              </a:rPr>
            </a:br>
            <a:r>
              <a:rPr lang="en-US" altLang="en-US" sz="2800" dirty="0" smtClean="0">
                <a:ea typeface="ＭＳ Ｐゴシック" charset="-128"/>
              </a:rPr>
              <a:t>for Goodness of Fit (cont.) </a:t>
            </a:r>
          </a:p>
        </p:txBody>
      </p:sp>
      <p:sp>
        <p:nvSpPr>
          <p:cNvPr id="19459" name="Content Placeholder 2"/>
          <p:cNvSpPr>
            <a:spLocks noGrp="1"/>
          </p:cNvSpPr>
          <p:nvPr>
            <p:ph idx="1"/>
          </p:nvPr>
        </p:nvSpPr>
        <p:spPr>
          <a:xfrm>
            <a:off x="609600" y="1717675"/>
            <a:ext cx="3733800" cy="4530725"/>
          </a:xfrm>
        </p:spPr>
        <p:txBody>
          <a:bodyPr/>
          <a:lstStyle/>
          <a:p>
            <a:pPr marL="0" indent="0" eaLnBrk="1" hangingPunct="1">
              <a:buNone/>
            </a:pPr>
            <a:r>
              <a:rPr lang="en-US" altLang="en-US" sz="1800" dirty="0" smtClean="0">
                <a:ea typeface="ＭＳ Ｐゴシック" charset="-128"/>
              </a:rPr>
              <a:t>Step 1: State the hypotheses</a:t>
            </a:r>
          </a:p>
          <a:p>
            <a:pPr lvl="1" eaLnBrk="1" hangingPunct="1"/>
            <a:r>
              <a:rPr lang="en-US" altLang="en-US" sz="1600" dirty="0" smtClean="0"/>
              <a:t>H</a:t>
            </a:r>
            <a:r>
              <a:rPr lang="en-US" altLang="en-US" sz="1600" baseline="-25000" dirty="0" smtClean="0"/>
              <a:t>0</a:t>
            </a:r>
            <a:r>
              <a:rPr lang="en-US" altLang="en-US" sz="1600" dirty="0" smtClean="0"/>
              <a:t>: The distribution of proportions (8:1:1) is the same as expected</a:t>
            </a:r>
          </a:p>
          <a:p>
            <a:pPr lvl="1" eaLnBrk="1" hangingPunct="1">
              <a:buFont typeface="Wingdings" charset="2"/>
              <a:buNone/>
            </a:pPr>
            <a:r>
              <a:rPr lang="en-US" altLang="en-US" sz="1600" dirty="0" smtClean="0"/>
              <a:t>	</a:t>
            </a:r>
          </a:p>
          <a:p>
            <a:pPr lvl="1" eaLnBrk="1" hangingPunct="1">
              <a:buFont typeface="Wingdings" charset="2"/>
              <a:buNone/>
            </a:pPr>
            <a:r>
              <a:rPr lang="en-US" altLang="en-US" sz="1600" dirty="0" smtClean="0"/>
              <a:t>	</a:t>
            </a:r>
          </a:p>
          <a:p>
            <a:pPr lvl="1" eaLnBrk="1" hangingPunct="1">
              <a:buFont typeface="Wingdings" charset="2"/>
              <a:buNone/>
            </a:pPr>
            <a:r>
              <a:rPr lang="en-US" altLang="en-US" sz="1600" dirty="0" smtClean="0"/>
              <a:t>	 </a:t>
            </a:r>
          </a:p>
          <a:p>
            <a:pPr lvl="1" eaLnBrk="1" hangingPunct="1"/>
            <a:r>
              <a:rPr lang="en-US" altLang="en-US" sz="1600" dirty="0" smtClean="0"/>
              <a:t> H</a:t>
            </a:r>
            <a:r>
              <a:rPr lang="en-US" altLang="en-US" sz="1600" baseline="-25000" dirty="0" smtClean="0"/>
              <a:t>1 </a:t>
            </a:r>
            <a:r>
              <a:rPr lang="en-US" altLang="en-US" sz="1600" dirty="0" smtClean="0"/>
              <a:t>:Not H</a:t>
            </a:r>
            <a:r>
              <a:rPr lang="en-US" altLang="en-US" sz="1600" baseline="-25000" dirty="0" smtClean="0"/>
              <a:t>0 </a:t>
            </a:r>
            <a:r>
              <a:rPr lang="en-US" altLang="en-US" sz="1600" dirty="0" smtClean="0"/>
              <a:t>: The distribution of proportions differs from that stated by the null hypothesis</a:t>
            </a:r>
          </a:p>
          <a:p>
            <a:pPr eaLnBrk="1" hangingPunct="1"/>
            <a:r>
              <a:rPr lang="en-US" altLang="en-US" sz="1800" dirty="0" smtClean="0">
                <a:ea typeface="ＭＳ Ｐゴシック" charset="-128"/>
              </a:rPr>
              <a:t>Step 2: Set the criteria </a:t>
            </a:r>
          </a:p>
          <a:p>
            <a:pPr lvl="1" eaLnBrk="1" hangingPunct="1"/>
            <a:r>
              <a:rPr lang="en-US" altLang="en-US" sz="1600" dirty="0" smtClean="0"/>
              <a:t>Level of significance is .05</a:t>
            </a:r>
          </a:p>
          <a:p>
            <a:pPr lvl="1" eaLnBrk="1" hangingPunct="1"/>
            <a:r>
              <a:rPr lang="en-US" altLang="en-US" sz="1600" i="1" dirty="0" err="1" smtClean="0"/>
              <a:t>df</a:t>
            </a:r>
            <a:r>
              <a:rPr lang="en-US" altLang="en-US" sz="1600" dirty="0" smtClean="0"/>
              <a:t> are </a:t>
            </a:r>
          </a:p>
          <a:p>
            <a:pPr lvl="1" eaLnBrk="1" hangingPunct="1"/>
            <a:r>
              <a:rPr lang="en-US" altLang="en-US" sz="1600" dirty="0" smtClean="0"/>
              <a:t>Critical value is found in Table B7 in Appendix B</a:t>
            </a:r>
          </a:p>
          <a:p>
            <a:pPr lvl="1" eaLnBrk="1" hangingPunct="1"/>
            <a:r>
              <a:rPr lang="en-US" altLang="en-US" sz="1600" dirty="0" smtClean="0"/>
              <a:t>Critical value is 5.99</a:t>
            </a:r>
          </a:p>
          <a:p>
            <a:pPr lvl="1" eaLnBrk="1" hangingPunct="1"/>
            <a:endParaRPr lang="en-US" altLang="en-US" sz="1600" dirty="0" smtClean="0"/>
          </a:p>
        </p:txBody>
      </p:sp>
      <p:sp>
        <p:nvSpPr>
          <p:cNvPr id="19461" name="Content Placeholder 2"/>
          <p:cNvSpPr txBox="1">
            <a:spLocks/>
          </p:cNvSpPr>
          <p:nvPr/>
        </p:nvSpPr>
        <p:spPr bwMode="auto">
          <a:xfrm>
            <a:off x="4724400" y="1717675"/>
            <a:ext cx="3733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spcBef>
                <a:spcPct val="20000"/>
              </a:spcBef>
              <a:buClr>
                <a:schemeClr val="accent2"/>
              </a:buClr>
              <a:buSzPct val="75000"/>
              <a:buFont typeface="Arial" charset="0"/>
              <a:buChar char="•"/>
            </a:pPr>
            <a:r>
              <a:rPr lang="en-US" altLang="en-US" sz="1600">
                <a:solidFill>
                  <a:schemeClr val="accent2"/>
                </a:solidFill>
              </a:rPr>
              <a:t>Because the chi-square distribution is positively skewed, the rejection region is always placed in the upper tail</a:t>
            </a:r>
            <a:endParaRPr lang="en-US" altLang="en-US" sz="1600"/>
          </a:p>
        </p:txBody>
      </p:sp>
      <p:sp>
        <p:nvSpPr>
          <p:cNvPr id="19462" name="Slide Number Placeholder 1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6E62EF5F-09C7-440A-A753-AC75D3483788}" type="slidenum">
              <a:rPr lang="en-US" altLang="en-US" smtClean="0">
                <a:solidFill>
                  <a:srgbClr val="898989"/>
                </a:solidFill>
              </a:rPr>
              <a:pPr eaLnBrk="1" hangingPunct="1"/>
              <a:t>9</a:t>
            </a:fld>
            <a:endParaRPr lang="en-US" altLang="en-US" smtClean="0">
              <a:solidFill>
                <a:srgbClr val="898989"/>
              </a:solidFill>
            </a:endParaRPr>
          </a:p>
        </p:txBody>
      </p:sp>
      <p:pic>
        <p:nvPicPr>
          <p:cNvPr id="2" name="Picture 1" descr="Privitera_2e_Figure 17.2.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8200" y="2971800"/>
            <a:ext cx="4191000" cy="2984500"/>
          </a:xfrm>
          <a:prstGeom prst="rect">
            <a:avLst/>
          </a:prstGeom>
        </p:spPr>
      </p:pic>
      <p:graphicFrame>
        <p:nvGraphicFramePr>
          <p:cNvPr id="3" name="Object 2"/>
          <p:cNvGraphicFramePr>
            <a:graphicFrameLocks noChangeAspect="1"/>
          </p:cNvGraphicFramePr>
          <p:nvPr>
            <p:extLst>
              <p:ext uri="{D42A27DB-BD31-4B8C-83A1-F6EECF244321}">
                <p14:modId xmlns:p14="http://schemas.microsoft.com/office/powerpoint/2010/main" val="4184972345"/>
              </p:ext>
            </p:extLst>
          </p:nvPr>
        </p:nvGraphicFramePr>
        <p:xfrm>
          <a:off x="1447800" y="2743200"/>
          <a:ext cx="1057836" cy="304800"/>
        </p:xfrm>
        <a:graphic>
          <a:graphicData uri="http://schemas.openxmlformats.org/presentationml/2006/ole">
            <mc:AlternateContent xmlns:mc="http://schemas.openxmlformats.org/markup-compatibility/2006">
              <mc:Choice xmlns:v="urn:schemas-microsoft-com:vml" Requires="v">
                <p:oleObj spid="_x0000_s14499" name="Equation" r:id="rId5" imgW="749300" imgH="215900" progId="Equation.DSMT4">
                  <p:embed/>
                </p:oleObj>
              </mc:Choice>
              <mc:Fallback>
                <p:oleObj name="Equation" r:id="rId5" imgW="749300" imgH="215900" progId="Equation.DSMT4">
                  <p:embed/>
                  <p:pic>
                    <p:nvPicPr>
                      <p:cNvPr id="0" name=""/>
                      <p:cNvPicPr/>
                      <p:nvPr/>
                    </p:nvPicPr>
                    <p:blipFill>
                      <a:blip r:embed="rId6"/>
                      <a:stretch>
                        <a:fillRect/>
                      </a:stretch>
                    </p:blipFill>
                    <p:spPr>
                      <a:xfrm>
                        <a:off x="1447800" y="2743200"/>
                        <a:ext cx="1057836" cy="304800"/>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786690979"/>
              </p:ext>
            </p:extLst>
          </p:nvPr>
        </p:nvGraphicFramePr>
        <p:xfrm>
          <a:off x="1447799" y="3048000"/>
          <a:ext cx="1183339" cy="304800"/>
        </p:xfrm>
        <a:graphic>
          <a:graphicData uri="http://schemas.openxmlformats.org/presentationml/2006/ole">
            <mc:AlternateContent xmlns:mc="http://schemas.openxmlformats.org/markup-compatibility/2006">
              <mc:Choice xmlns:v="urn:schemas-microsoft-com:vml" Requires="v">
                <p:oleObj spid="_x0000_s14500" name="Equation" r:id="rId7" imgW="838200" imgH="215900" progId="Equation.DSMT4">
                  <p:embed/>
                </p:oleObj>
              </mc:Choice>
              <mc:Fallback>
                <p:oleObj name="Equation" r:id="rId7" imgW="838200" imgH="215900" progId="Equation.DSMT4">
                  <p:embed/>
                  <p:pic>
                    <p:nvPicPr>
                      <p:cNvPr id="0" name=""/>
                      <p:cNvPicPr/>
                      <p:nvPr/>
                    </p:nvPicPr>
                    <p:blipFill>
                      <a:blip r:embed="rId8"/>
                      <a:stretch>
                        <a:fillRect/>
                      </a:stretch>
                    </p:blipFill>
                    <p:spPr>
                      <a:xfrm>
                        <a:off x="1447799" y="3048000"/>
                        <a:ext cx="1183339" cy="3048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206234334"/>
              </p:ext>
            </p:extLst>
          </p:nvPr>
        </p:nvGraphicFramePr>
        <p:xfrm>
          <a:off x="1447800" y="3429000"/>
          <a:ext cx="990600" cy="311856"/>
        </p:xfrm>
        <a:graphic>
          <a:graphicData uri="http://schemas.openxmlformats.org/presentationml/2006/ole">
            <mc:AlternateContent xmlns:mc="http://schemas.openxmlformats.org/markup-compatibility/2006">
              <mc:Choice xmlns:v="urn:schemas-microsoft-com:vml" Requires="v">
                <p:oleObj spid="_x0000_s14501" name="Equation" r:id="rId9" imgW="685800" imgH="215900" progId="Equation.DSMT4">
                  <p:embed/>
                </p:oleObj>
              </mc:Choice>
              <mc:Fallback>
                <p:oleObj name="Equation" r:id="rId9" imgW="685800" imgH="215900" progId="Equation.DSMT4">
                  <p:embed/>
                  <p:pic>
                    <p:nvPicPr>
                      <p:cNvPr id="0" name=""/>
                      <p:cNvPicPr/>
                      <p:nvPr/>
                    </p:nvPicPr>
                    <p:blipFill>
                      <a:blip r:embed="rId10"/>
                      <a:stretch>
                        <a:fillRect/>
                      </a:stretch>
                    </p:blipFill>
                    <p:spPr>
                      <a:xfrm>
                        <a:off x="1447800" y="3429000"/>
                        <a:ext cx="990600" cy="311856"/>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740537663"/>
              </p:ext>
            </p:extLst>
          </p:nvPr>
        </p:nvGraphicFramePr>
        <p:xfrm>
          <a:off x="2057400" y="5105400"/>
          <a:ext cx="1200150" cy="228600"/>
        </p:xfrm>
        <a:graphic>
          <a:graphicData uri="http://schemas.openxmlformats.org/presentationml/2006/ole">
            <mc:AlternateContent xmlns:mc="http://schemas.openxmlformats.org/markup-compatibility/2006">
              <mc:Choice xmlns:v="urn:schemas-microsoft-com:vml" Requires="v">
                <p:oleObj spid="_x0000_s14502" name="Equation" r:id="rId11" imgW="800100" imgH="152400" progId="Equation.DSMT4">
                  <p:embed/>
                </p:oleObj>
              </mc:Choice>
              <mc:Fallback>
                <p:oleObj name="Equation" r:id="rId11" imgW="800100" imgH="152400" progId="Equation.DSMT4">
                  <p:embed/>
                  <p:pic>
                    <p:nvPicPr>
                      <p:cNvPr id="0" name=""/>
                      <p:cNvPicPr/>
                      <p:nvPr/>
                    </p:nvPicPr>
                    <p:blipFill>
                      <a:blip r:embed="rId12"/>
                      <a:stretch>
                        <a:fillRect/>
                      </a:stretch>
                    </p:blipFill>
                    <p:spPr>
                      <a:xfrm>
                        <a:off x="2057400" y="5105400"/>
                        <a:ext cx="1200150" cy="228600"/>
                      </a:xfrm>
                      <a:prstGeom prst="rect">
                        <a:avLst/>
                      </a:prstGeom>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1_Custom Design">
  <a:themeElements>
    <a:clrScheme name="Custom 1">
      <a:dk1>
        <a:srgbClr val="000000"/>
      </a:dk1>
      <a:lt1>
        <a:srgbClr val="FFE599"/>
      </a:lt1>
      <a:dk2>
        <a:srgbClr val="006993"/>
      </a:dk2>
      <a:lt2>
        <a:srgbClr val="FFFFFF"/>
      </a:lt2>
      <a:accent1>
        <a:srgbClr val="FFC000"/>
      </a:accent1>
      <a:accent2>
        <a:srgbClr val="660066"/>
      </a:accent2>
      <a:accent3>
        <a:srgbClr val="FF6600"/>
      </a:accent3>
      <a:accent4>
        <a:srgbClr val="D6ADFF"/>
      </a:accent4>
      <a:accent5>
        <a:srgbClr val="E2E2AA"/>
      </a:accent5>
      <a:accent6>
        <a:srgbClr val="7030A0"/>
      </a:accent6>
      <a:hlink>
        <a:srgbClr val="FF6600"/>
      </a:hlink>
      <a:folHlink>
        <a:srgbClr val="D6AD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Privitera_PPTtemplate</Template>
  <TotalTime>1989</TotalTime>
  <Words>2323</Words>
  <Application>Microsoft Macintosh PowerPoint</Application>
  <PresentationFormat>On-screen Show (4:3)</PresentationFormat>
  <Paragraphs>248</Paragraphs>
  <Slides>32</Slides>
  <Notes>25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4" baseType="lpstr">
      <vt:lpstr>1_Custom Design</vt:lpstr>
      <vt:lpstr>Equation</vt:lpstr>
      <vt:lpstr>Chapter 17</vt:lpstr>
      <vt:lpstr>Chapter Outline</vt:lpstr>
      <vt:lpstr>Tests for Nominal Data</vt:lpstr>
      <vt:lpstr>The Chi-Square  Goodness-of-Fit Test</vt:lpstr>
      <vt:lpstr>Example 17.1: The Chi-Square  Goodness-of-Fit Test </vt:lpstr>
      <vt:lpstr>Example 17.1: The Chi-Square  Goodness-of-Fit Test  (cont.)</vt:lpstr>
      <vt:lpstr>Example 17.1: The Chi-Square  Goodness-of-Fit Test  (cont.)</vt:lpstr>
      <vt:lpstr>Example 17.1: The Chi-Square  Goodness-of-Fit Test  (cont.)</vt:lpstr>
      <vt:lpstr>Example 17.1: Hypothesis Testing  for Goodness of Fit (cont.) </vt:lpstr>
      <vt:lpstr>Example 17.1: Hypothesis Testing  for Goodness of Fit (cont.)</vt:lpstr>
      <vt:lpstr>Interpreting the Chi-Square Goodness-of-Fit Test</vt:lpstr>
      <vt:lpstr>Interpreting a Significant Chi-Square Goodness-of-Fit Test</vt:lpstr>
      <vt:lpstr>Using the Chi-Square Goodness-of-Fit Test to Support the Null Hypothesis</vt:lpstr>
      <vt:lpstr>Independent Observations and Expected Frequency Size</vt:lpstr>
      <vt:lpstr>The Chi-Square Test for Independence</vt:lpstr>
      <vt:lpstr>The Chi-Square Test for Independence (cont.)</vt:lpstr>
      <vt:lpstr>Example 17.2: The Chi-Square Test for Independence </vt:lpstr>
      <vt:lpstr>Example 17.2: The Chi-Square  Test for Independence (cont.)</vt:lpstr>
      <vt:lpstr>Example 17.2: The Chi-Square  Test for Independence (cont.)</vt:lpstr>
      <vt:lpstr>Example 17.2: Hypothesis  Testing for Independence </vt:lpstr>
      <vt:lpstr>Example 17.2: Hypothesis Testing for Independence (cont.)</vt:lpstr>
      <vt:lpstr>The Relationship Between Chi-Square and Phi Coefficient</vt:lpstr>
      <vt:lpstr>Measures of Effect Size</vt:lpstr>
      <vt:lpstr>Measures of Effect Size (cont.)</vt:lpstr>
      <vt:lpstr>Chi-Square Test in R</vt:lpstr>
      <vt:lpstr>Chi-Square Test in SPSS</vt:lpstr>
      <vt:lpstr>Chi-Square Test in SPSS</vt:lpstr>
      <vt:lpstr>Chi-Square Test in SPSS</vt:lpstr>
      <vt:lpstr>Chi-Square Test in SPSS</vt:lpstr>
      <vt:lpstr>Chi-Square Test in SPSS</vt:lpstr>
      <vt:lpstr>Chi-Square Test in SPSS</vt:lpstr>
      <vt:lpstr>APA in Focus: Reporting  the Chi-Square Test</vt:lpstr>
    </vt:vector>
  </TitlesOfParts>
  <Company>Sage Publications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LMori</dc:creator>
  <cp:lastModifiedBy>Jibo He</cp:lastModifiedBy>
  <cp:revision>143</cp:revision>
  <cp:lastPrinted>1601-01-01T00:00:00Z</cp:lastPrinted>
  <dcterms:created xsi:type="dcterms:W3CDTF">2014-06-25T21:42:17Z</dcterms:created>
  <dcterms:modified xsi:type="dcterms:W3CDTF">2018-04-17T19:14:50Z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TC010689801033</vt:lpwstr>
  </property>
</Properties>
</file>