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70" r:id="rId6"/>
    <p:sldId id="295" r:id="rId7"/>
    <p:sldId id="296" r:id="rId8"/>
    <p:sldId id="297" r:id="rId9"/>
    <p:sldId id="260" r:id="rId10"/>
    <p:sldId id="261" r:id="rId11"/>
    <p:sldId id="262" r:id="rId12"/>
    <p:sldId id="263" r:id="rId13"/>
    <p:sldId id="264" r:id="rId14"/>
    <p:sldId id="265" r:id="rId15"/>
    <p:sldId id="271" r:id="rId16"/>
    <p:sldId id="272" r:id="rId17"/>
    <p:sldId id="273" r:id="rId18"/>
    <p:sldId id="279" r:id="rId19"/>
    <p:sldId id="274" r:id="rId20"/>
    <p:sldId id="275" r:id="rId21"/>
    <p:sldId id="280" r:id="rId22"/>
    <p:sldId id="277" r:id="rId23"/>
    <p:sldId id="281" r:id="rId24"/>
    <p:sldId id="282" r:id="rId25"/>
    <p:sldId id="283" r:id="rId26"/>
    <p:sldId id="284" r:id="rId27"/>
    <p:sldId id="298" r:id="rId28"/>
    <p:sldId id="285" r:id="rId29"/>
    <p:sldId id="286" r:id="rId30"/>
    <p:sldId id="287" r:id="rId31"/>
    <p:sldId id="288" r:id="rId32"/>
    <p:sldId id="289" r:id="rId33"/>
    <p:sldId id="278" r:id="rId34"/>
    <p:sldId id="294" r:id="rId35"/>
    <p:sldId id="291" r:id="rId36"/>
    <p:sldId id="292"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3"/>
  </p:normalViewPr>
  <p:slideViewPr>
    <p:cSldViewPr>
      <p:cViewPr varScale="1">
        <p:scale>
          <a:sx n="110" d="100"/>
          <a:sy n="110" d="100"/>
        </p:scale>
        <p:origin x="48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284E67-7FDC-4F6D-85C3-F318BE8C6A07}" type="datetimeFigureOut">
              <a:rPr lang="en-US" smtClean="0"/>
              <a:t>2/8/18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00AA55-2C6B-4E2A-BFA4-FF53DC53CEC3}" type="slidenum">
              <a:rPr lang="en-US" smtClean="0"/>
              <a:t>‹#›</a:t>
            </a:fld>
            <a:endParaRPr lang="en-US"/>
          </a:p>
        </p:txBody>
      </p:sp>
    </p:spTree>
    <p:extLst>
      <p:ext uri="{BB962C8B-B14F-4D97-AF65-F5344CB8AC3E}">
        <p14:creationId xmlns:p14="http://schemas.microsoft.com/office/powerpoint/2010/main" val="281551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Paul </a:t>
            </a:r>
            <a:r>
              <a:rPr lang="en-US" dirty="0" err="1"/>
              <a:t>Meahl</a:t>
            </a:r>
            <a:endParaRPr lang="en-US" dirty="0"/>
          </a:p>
        </p:txBody>
      </p:sp>
      <p:sp>
        <p:nvSpPr>
          <p:cNvPr id="4" name="Slide Number Placeholder 3"/>
          <p:cNvSpPr>
            <a:spLocks noGrp="1"/>
          </p:cNvSpPr>
          <p:nvPr>
            <p:ph type="sldNum" sz="quarter" idx="10"/>
          </p:nvPr>
        </p:nvSpPr>
        <p:spPr/>
        <p:txBody>
          <a:bodyPr/>
          <a:lstStyle/>
          <a:p>
            <a:fld id="{D000AA55-2C6B-4E2A-BFA4-FF53DC53CEC3}" type="slidenum">
              <a:rPr lang="en-US" smtClean="0"/>
              <a:t>1</a:t>
            </a:fld>
            <a:endParaRPr lang="en-US"/>
          </a:p>
        </p:txBody>
      </p:sp>
    </p:spTree>
    <p:extLst>
      <p:ext uri="{BB962C8B-B14F-4D97-AF65-F5344CB8AC3E}">
        <p14:creationId xmlns:p14="http://schemas.microsoft.com/office/powerpoint/2010/main" val="338378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There is no clear clue where should the line be located, or what is the direction of the line, in this case, we say there is no correlation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 calculation example</a:t>
            </a:r>
          </a:p>
        </p:txBody>
      </p:sp>
      <p:sp>
        <p:nvSpPr>
          <p:cNvPr id="4" name="Slide Number Placeholder 3"/>
          <p:cNvSpPr>
            <a:spLocks noGrp="1"/>
          </p:cNvSpPr>
          <p:nvPr>
            <p:ph type="sldNum" sz="quarter" idx="10"/>
          </p:nvPr>
        </p:nvSpPr>
        <p:spPr/>
        <p:txBody>
          <a:bodyPr/>
          <a:lstStyle/>
          <a:p>
            <a:fld id="{DB8726B5-46FC-441A-B315-8D0F9FCE2DF8}" type="slidenum">
              <a:rPr lang="en-US" smtClean="0"/>
              <a:t>22</a:t>
            </a:fld>
            <a:endParaRPr lang="en-US"/>
          </a:p>
        </p:txBody>
      </p:sp>
    </p:spTree>
    <p:extLst>
      <p:ext uri="{BB962C8B-B14F-4D97-AF65-F5344CB8AC3E}">
        <p14:creationId xmlns:p14="http://schemas.microsoft.com/office/powerpoint/2010/main" val="1949894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7882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Stronger correlation</a:t>
            </a:r>
          </a:p>
        </p:txBody>
      </p:sp>
      <p:sp>
        <p:nvSpPr>
          <p:cNvPr id="4" name="Slide Number Placeholder 3"/>
          <p:cNvSpPr>
            <a:spLocks noGrp="1"/>
          </p:cNvSpPr>
          <p:nvPr>
            <p:ph type="sldNum" sz="quarter" idx="10"/>
          </p:nvPr>
        </p:nvSpPr>
        <p:spPr/>
        <p:txBody>
          <a:bodyPr/>
          <a:lstStyle/>
          <a:p>
            <a:fld id="{D000AA55-2C6B-4E2A-BFA4-FF53DC53CEC3}" type="slidenum">
              <a:rPr lang="en-US" smtClean="0"/>
              <a:t>33</a:t>
            </a:fld>
            <a:endParaRPr lang="en-US"/>
          </a:p>
        </p:txBody>
      </p:sp>
    </p:spTree>
    <p:extLst>
      <p:ext uri="{BB962C8B-B14F-4D97-AF65-F5344CB8AC3E}">
        <p14:creationId xmlns:p14="http://schemas.microsoft.com/office/powerpoint/2010/main" val="1285278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examples of range restriction?—ceiling</a:t>
            </a:r>
            <a:r>
              <a:rPr lang="en-US" baseline="0" dirty="0"/>
              <a:t> and floor effects; self-selection into the sample of data; experimenter selection into the sample of data</a:t>
            </a:r>
            <a:endParaRPr lang="en-US" dirty="0"/>
          </a:p>
        </p:txBody>
      </p:sp>
      <p:sp>
        <p:nvSpPr>
          <p:cNvPr id="4" name="Slide Number Placeholder 3"/>
          <p:cNvSpPr>
            <a:spLocks noGrp="1"/>
          </p:cNvSpPr>
          <p:nvPr>
            <p:ph type="sldNum" sz="quarter" idx="10"/>
          </p:nvPr>
        </p:nvSpPr>
        <p:spPr/>
        <p:txBody>
          <a:bodyPr/>
          <a:lstStyle/>
          <a:p>
            <a:fld id="{DB8726B5-46FC-441A-B315-8D0F9FCE2DF8}" type="slidenum">
              <a:rPr lang="en-US" smtClean="0"/>
              <a:t>35</a:t>
            </a:fld>
            <a:endParaRPr lang="en-US"/>
          </a:p>
        </p:txBody>
      </p:sp>
    </p:spTree>
    <p:extLst>
      <p:ext uri="{BB962C8B-B14F-4D97-AF65-F5344CB8AC3E}">
        <p14:creationId xmlns:p14="http://schemas.microsoft.com/office/powerpoint/2010/main" val="4189515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309376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234965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Anxiety</a:t>
            </a:r>
            <a:r>
              <a:rPr lang="en-US" baseline="0" dirty="0"/>
              <a:t> level and test performance---negative performance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8D7EAD9-38F5-48D3-9CDE-C4434244B5B1}" type="datetime1">
              <a:rPr lang="en-US" smtClean="0"/>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EE081-1BF2-49D6-B9B9-53C5E25765DA}" type="slidenum">
              <a:rPr lang="en-US" smtClean="0"/>
              <a:t>‹#›</a:t>
            </a:fld>
            <a:endParaRPr lang="en-US"/>
          </a:p>
        </p:txBody>
      </p:sp>
    </p:spTree>
    <p:extLst>
      <p:ext uri="{BB962C8B-B14F-4D97-AF65-F5344CB8AC3E}">
        <p14:creationId xmlns:p14="http://schemas.microsoft.com/office/powerpoint/2010/main" val="1035906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0B684A-9226-4CC2-8D72-BF2588BA03B5}" type="datetime1">
              <a:rPr lang="en-US" smtClean="0"/>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EE081-1BF2-49D6-B9B9-53C5E25765DA}" type="slidenum">
              <a:rPr lang="en-US" smtClean="0"/>
              <a:t>‹#›</a:t>
            </a:fld>
            <a:endParaRPr lang="en-US"/>
          </a:p>
        </p:txBody>
      </p:sp>
    </p:spTree>
    <p:extLst>
      <p:ext uri="{BB962C8B-B14F-4D97-AF65-F5344CB8AC3E}">
        <p14:creationId xmlns:p14="http://schemas.microsoft.com/office/powerpoint/2010/main" val="2940746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06DF67-92C6-40EC-B51F-116C07C48E84}" type="datetime1">
              <a:rPr lang="en-US" smtClean="0"/>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EE081-1BF2-49D6-B9B9-53C5E25765DA}" type="slidenum">
              <a:rPr lang="en-US" smtClean="0"/>
              <a:t>‹#›</a:t>
            </a:fld>
            <a:endParaRPr lang="en-US"/>
          </a:p>
        </p:txBody>
      </p:sp>
    </p:spTree>
    <p:extLst>
      <p:ext uri="{BB962C8B-B14F-4D97-AF65-F5344CB8AC3E}">
        <p14:creationId xmlns:p14="http://schemas.microsoft.com/office/powerpoint/2010/main" val="755782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2B7AAC-F352-4378-B3A5-69608457A1E1}" type="datetime1">
              <a:rPr lang="en-US" smtClean="0"/>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EE081-1BF2-49D6-B9B9-53C5E25765DA}" type="slidenum">
              <a:rPr lang="en-US" smtClean="0"/>
              <a:t>‹#›</a:t>
            </a:fld>
            <a:endParaRPr lang="en-US"/>
          </a:p>
        </p:txBody>
      </p:sp>
    </p:spTree>
    <p:extLst>
      <p:ext uri="{BB962C8B-B14F-4D97-AF65-F5344CB8AC3E}">
        <p14:creationId xmlns:p14="http://schemas.microsoft.com/office/powerpoint/2010/main" val="2941055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B94C14-595D-42BB-9A30-17EC5810CDDE}" type="datetime1">
              <a:rPr lang="en-US" smtClean="0"/>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EE081-1BF2-49D6-B9B9-53C5E25765DA}" type="slidenum">
              <a:rPr lang="en-US" smtClean="0"/>
              <a:t>‹#›</a:t>
            </a:fld>
            <a:endParaRPr lang="en-US"/>
          </a:p>
        </p:txBody>
      </p:sp>
    </p:spTree>
    <p:extLst>
      <p:ext uri="{BB962C8B-B14F-4D97-AF65-F5344CB8AC3E}">
        <p14:creationId xmlns:p14="http://schemas.microsoft.com/office/powerpoint/2010/main" val="2499102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03BA60-D0C3-47B6-A54D-D4817989F38C}" type="datetime1">
              <a:rPr lang="en-US" smtClean="0"/>
              <a:t>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3EE081-1BF2-49D6-B9B9-53C5E25765DA}" type="slidenum">
              <a:rPr lang="en-US" smtClean="0"/>
              <a:t>‹#›</a:t>
            </a:fld>
            <a:endParaRPr lang="en-US"/>
          </a:p>
        </p:txBody>
      </p:sp>
    </p:spTree>
    <p:extLst>
      <p:ext uri="{BB962C8B-B14F-4D97-AF65-F5344CB8AC3E}">
        <p14:creationId xmlns:p14="http://schemas.microsoft.com/office/powerpoint/2010/main" val="409237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6FCB3A-F294-410D-9A1F-2DC2EBB3E703}" type="datetime1">
              <a:rPr lang="en-US" smtClean="0"/>
              <a:t>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3EE081-1BF2-49D6-B9B9-53C5E25765DA}" type="slidenum">
              <a:rPr lang="en-US" smtClean="0"/>
              <a:t>‹#›</a:t>
            </a:fld>
            <a:endParaRPr lang="en-US"/>
          </a:p>
        </p:txBody>
      </p:sp>
    </p:spTree>
    <p:extLst>
      <p:ext uri="{BB962C8B-B14F-4D97-AF65-F5344CB8AC3E}">
        <p14:creationId xmlns:p14="http://schemas.microsoft.com/office/powerpoint/2010/main" val="406900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D2499F-E1DA-43DF-A10C-79B95F10F81B}" type="datetime1">
              <a:rPr lang="en-US" smtClean="0"/>
              <a:t>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3EE081-1BF2-49D6-B9B9-53C5E25765DA}" type="slidenum">
              <a:rPr lang="en-US" smtClean="0"/>
              <a:t>‹#›</a:t>
            </a:fld>
            <a:endParaRPr lang="en-US"/>
          </a:p>
        </p:txBody>
      </p:sp>
    </p:spTree>
    <p:extLst>
      <p:ext uri="{BB962C8B-B14F-4D97-AF65-F5344CB8AC3E}">
        <p14:creationId xmlns:p14="http://schemas.microsoft.com/office/powerpoint/2010/main" val="947027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3956E-4FFB-40E6-BCD1-77E884C451ED}" type="datetime1">
              <a:rPr lang="en-US" smtClean="0"/>
              <a:t>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3EE081-1BF2-49D6-B9B9-53C5E25765DA}" type="slidenum">
              <a:rPr lang="en-US" smtClean="0"/>
              <a:t>‹#›</a:t>
            </a:fld>
            <a:endParaRPr lang="en-US"/>
          </a:p>
        </p:txBody>
      </p:sp>
    </p:spTree>
    <p:extLst>
      <p:ext uri="{BB962C8B-B14F-4D97-AF65-F5344CB8AC3E}">
        <p14:creationId xmlns:p14="http://schemas.microsoft.com/office/powerpoint/2010/main" val="3859932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659CFF-3B28-4EB7-A094-5C458B966FCF}" type="datetime1">
              <a:rPr lang="en-US" smtClean="0"/>
              <a:t>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3EE081-1BF2-49D6-B9B9-53C5E25765DA}" type="slidenum">
              <a:rPr lang="en-US" smtClean="0"/>
              <a:t>‹#›</a:t>
            </a:fld>
            <a:endParaRPr lang="en-US"/>
          </a:p>
        </p:txBody>
      </p:sp>
    </p:spTree>
    <p:extLst>
      <p:ext uri="{BB962C8B-B14F-4D97-AF65-F5344CB8AC3E}">
        <p14:creationId xmlns:p14="http://schemas.microsoft.com/office/powerpoint/2010/main" val="3329624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3384F6-3C8B-4C26-8785-810345C078E6}" type="datetime1">
              <a:rPr lang="en-US" smtClean="0"/>
              <a:t>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3EE081-1BF2-49D6-B9B9-53C5E25765DA}" type="slidenum">
              <a:rPr lang="en-US" smtClean="0"/>
              <a:t>‹#›</a:t>
            </a:fld>
            <a:endParaRPr lang="en-US"/>
          </a:p>
        </p:txBody>
      </p:sp>
    </p:spTree>
    <p:extLst>
      <p:ext uri="{BB962C8B-B14F-4D97-AF65-F5344CB8AC3E}">
        <p14:creationId xmlns:p14="http://schemas.microsoft.com/office/powerpoint/2010/main" val="2655809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278A17-09E0-47CA-A20F-6817DE515372}" type="datetime1">
              <a:rPr lang="en-US" smtClean="0"/>
              <a:t>2/8/18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3EE081-1BF2-49D6-B9B9-53C5E25765DA}" type="slidenum">
              <a:rPr lang="en-US" smtClean="0"/>
              <a:t>‹#›</a:t>
            </a:fld>
            <a:endParaRPr lang="en-US"/>
          </a:p>
        </p:txBody>
      </p:sp>
    </p:spTree>
    <p:extLst>
      <p:ext uri="{BB962C8B-B14F-4D97-AF65-F5344CB8AC3E}">
        <p14:creationId xmlns:p14="http://schemas.microsoft.com/office/powerpoint/2010/main" val="4192550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6.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7.bin"/><Relationship Id="rId4" Type="http://schemas.openxmlformats.org/officeDocument/2006/relationships/image" Target="../media/image1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9.png"/><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0.wmf"/><Relationship Id="rId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4.png"/><Relationship Id="rId4"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png"/><Relationship Id="rId4" Type="http://schemas.openxmlformats.org/officeDocument/2006/relationships/oleObject" Target="../embeddings/oleObject1.bin"/><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solidFill>
                  <a:srgbClr val="000099"/>
                </a:solidFill>
                <a:latin typeface="Palatino Linotype" pitchFamily="18" charset="0"/>
                <a:ea typeface="Cambria Math" pitchFamily="18" charset="0"/>
              </a:rPr>
              <a:t>Lecture 6: Correlation</a:t>
            </a:r>
            <a:endParaRPr lang="en-US" dirty="0"/>
          </a:p>
        </p:txBody>
      </p:sp>
      <p:sp>
        <p:nvSpPr>
          <p:cNvPr id="3" name="Subtitle 2"/>
          <p:cNvSpPr>
            <a:spLocks noGrp="1"/>
          </p:cNvSpPr>
          <p:nvPr>
            <p:ph type="subTitle" idx="1"/>
          </p:nvPr>
        </p:nvSpPr>
        <p:spPr/>
        <p:txBody>
          <a:bodyPr>
            <a:normAutofit fontScale="85000" lnSpcReduction="20000"/>
          </a:bodyPr>
          <a:lstStyle/>
          <a:p>
            <a:r>
              <a:rPr lang="en-US" altLang="zh-Hans" dirty="0">
                <a:solidFill>
                  <a:srgbClr val="898989"/>
                </a:solidFill>
                <a:latin typeface="Garamond" pitchFamily="18" charset="0"/>
              </a:rPr>
              <a:t>Jibo</a:t>
            </a:r>
            <a:r>
              <a:rPr lang="zh-Hans" altLang="en-US" dirty="0">
                <a:solidFill>
                  <a:srgbClr val="898989"/>
                </a:solidFill>
                <a:latin typeface="Garamond" pitchFamily="18" charset="0"/>
              </a:rPr>
              <a:t> </a:t>
            </a:r>
            <a:r>
              <a:rPr lang="en-US" altLang="zh-Hans" dirty="0">
                <a:solidFill>
                  <a:srgbClr val="898989"/>
                </a:solidFill>
                <a:latin typeface="Garamond" pitchFamily="18" charset="0"/>
              </a:rPr>
              <a:t>He,</a:t>
            </a:r>
            <a:r>
              <a:rPr lang="zh-Hans" altLang="en-US" dirty="0">
                <a:solidFill>
                  <a:srgbClr val="898989"/>
                </a:solidFill>
                <a:latin typeface="Garamond" pitchFamily="18" charset="0"/>
              </a:rPr>
              <a:t> </a:t>
            </a:r>
            <a:r>
              <a:rPr lang="en-US" altLang="zh-Hans" dirty="0">
                <a:solidFill>
                  <a:srgbClr val="898989"/>
                </a:solidFill>
                <a:latin typeface="Garamond" pitchFamily="18" charset="0"/>
              </a:rPr>
              <a:t>Ph.D.</a:t>
            </a:r>
          </a:p>
          <a:p>
            <a:r>
              <a:rPr lang="en-US" altLang="zh-Hans" dirty="0">
                <a:solidFill>
                  <a:srgbClr val="898989"/>
                </a:solidFill>
                <a:latin typeface="Garamond" pitchFamily="18" charset="0"/>
              </a:rPr>
              <a:t>Associate</a:t>
            </a:r>
            <a:r>
              <a:rPr lang="zh-Hans" altLang="en-US" dirty="0">
                <a:solidFill>
                  <a:srgbClr val="898989"/>
                </a:solidFill>
                <a:latin typeface="Garamond" pitchFamily="18" charset="0"/>
              </a:rPr>
              <a:t> </a:t>
            </a:r>
            <a:r>
              <a:rPr lang="en-US" altLang="zh-Hans" dirty="0">
                <a:solidFill>
                  <a:srgbClr val="898989"/>
                </a:solidFill>
                <a:latin typeface="Garamond" pitchFamily="18" charset="0"/>
              </a:rPr>
              <a:t>Professor</a:t>
            </a:r>
          </a:p>
          <a:p>
            <a:r>
              <a:rPr lang="en-US" altLang="zh-Hans" dirty="0">
                <a:solidFill>
                  <a:srgbClr val="898989"/>
                </a:solidFill>
                <a:latin typeface="Garamond" pitchFamily="18" charset="0"/>
              </a:rPr>
              <a:t>Wichita</a:t>
            </a:r>
            <a:r>
              <a:rPr lang="zh-Hans" altLang="en-US" dirty="0">
                <a:solidFill>
                  <a:srgbClr val="898989"/>
                </a:solidFill>
                <a:latin typeface="Garamond" pitchFamily="18" charset="0"/>
              </a:rPr>
              <a:t> </a:t>
            </a:r>
            <a:r>
              <a:rPr lang="en-US" altLang="zh-Hans" dirty="0">
                <a:solidFill>
                  <a:srgbClr val="898989"/>
                </a:solidFill>
                <a:latin typeface="Garamond" pitchFamily="18" charset="0"/>
              </a:rPr>
              <a:t>State</a:t>
            </a:r>
            <a:r>
              <a:rPr lang="zh-Hans" altLang="en-US" dirty="0">
                <a:solidFill>
                  <a:srgbClr val="898989"/>
                </a:solidFill>
                <a:latin typeface="Garamond" pitchFamily="18" charset="0"/>
              </a:rPr>
              <a:t> </a:t>
            </a:r>
            <a:r>
              <a:rPr lang="en-US" altLang="zh-Hans" dirty="0">
                <a:solidFill>
                  <a:srgbClr val="898989"/>
                </a:solidFill>
                <a:latin typeface="Garamond" pitchFamily="18" charset="0"/>
              </a:rPr>
              <a:t>University</a:t>
            </a:r>
          </a:p>
          <a:p>
            <a:r>
              <a:rPr lang="en-US" altLang="zh-Hans" dirty="0" err="1">
                <a:solidFill>
                  <a:srgbClr val="898989"/>
                </a:solidFill>
                <a:latin typeface="Garamond" pitchFamily="18" charset="0"/>
              </a:rPr>
              <a:t>jibo.he@Wichita.edu</a:t>
            </a:r>
            <a:endParaRPr lang="en-US" altLang="zh-CN" sz="2400" dirty="0">
              <a:solidFill>
                <a:srgbClr val="898989"/>
              </a:solidFill>
              <a:latin typeface="Garamond" pitchFamily="18" charset="0"/>
            </a:endParaRPr>
          </a:p>
        </p:txBody>
      </p:sp>
      <p:sp>
        <p:nvSpPr>
          <p:cNvPr id="4" name="Slide Number Placeholder 3"/>
          <p:cNvSpPr>
            <a:spLocks noGrp="1"/>
          </p:cNvSpPr>
          <p:nvPr>
            <p:ph type="sldNum" sz="quarter" idx="12"/>
          </p:nvPr>
        </p:nvSpPr>
        <p:spPr/>
        <p:txBody>
          <a:bodyPr/>
          <a:lstStyle/>
          <a:p>
            <a:fld id="{D23EE081-1BF2-49D6-B9B9-53C5E25765DA}" type="slidenum">
              <a:rPr lang="en-US" smtClean="0"/>
              <a:t>1</a:t>
            </a:fld>
            <a:endParaRPr lang="en-US"/>
          </a:p>
        </p:txBody>
      </p:sp>
    </p:spTree>
    <p:extLst>
      <p:ext uri="{BB962C8B-B14F-4D97-AF65-F5344CB8AC3E}">
        <p14:creationId xmlns:p14="http://schemas.microsoft.com/office/powerpoint/2010/main" val="105468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type="body" idx="4294967295"/>
          </p:nvPr>
        </p:nvSpPr>
        <p:spPr>
          <a:xfrm>
            <a:off x="381000" y="1295400"/>
            <a:ext cx="8534400" cy="4800600"/>
          </a:xfrm>
        </p:spPr>
        <p:txBody>
          <a:bodyPr/>
          <a:lstStyle/>
          <a:p>
            <a:pPr marL="742950" lvl="1" indent="-285750"/>
            <a:r>
              <a:rPr lang="en-US" sz="2800" dirty="0">
                <a:latin typeface="Palatino Linotype" pitchFamily="18" charset="0"/>
                <a:ea typeface="宋体" pitchFamily="2" charset="-122"/>
              </a:rPr>
              <a:t>A</a:t>
            </a:r>
            <a:r>
              <a:rPr lang="en-US" sz="2800" dirty="0">
                <a:solidFill>
                  <a:schemeClr val="tx2"/>
                </a:solidFill>
                <a:latin typeface="Palatino Linotype" pitchFamily="18" charset="0"/>
                <a:ea typeface="宋体" pitchFamily="2" charset="-122"/>
              </a:rPr>
              <a:t> </a:t>
            </a:r>
            <a:r>
              <a:rPr lang="en-US" sz="2800" dirty="0">
                <a:solidFill>
                  <a:srgbClr val="C00000"/>
                </a:solidFill>
                <a:latin typeface="Palatino Linotype" pitchFamily="18" charset="0"/>
                <a:ea typeface="宋体" pitchFamily="2" charset="-122"/>
              </a:rPr>
              <a:t>NEGATIVE CORRELATION </a:t>
            </a:r>
            <a:r>
              <a:rPr lang="en-US" sz="2800" dirty="0">
                <a:latin typeface="Palatino Linotype" pitchFamily="18" charset="0"/>
                <a:ea typeface="宋体" pitchFamily="2" charset="-122"/>
              </a:rPr>
              <a:t>exists when people/cases that have lower scores on X tend to have higher scores on Y and cases that have higher scores on X tend to have lower scores on Y </a:t>
            </a:r>
          </a:p>
          <a:p>
            <a:pPr marL="742950" lvl="1" indent="-285750"/>
            <a:endParaRPr lang="en-US" sz="1000" dirty="0">
              <a:solidFill>
                <a:schemeClr val="tx2"/>
              </a:solidFill>
              <a:latin typeface="Palatino Linotype" pitchFamily="18" charset="0"/>
              <a:ea typeface="宋体" pitchFamily="2" charset="-122"/>
            </a:endParaRPr>
          </a:p>
          <a:p>
            <a:pPr marL="742950" lvl="1" indent="-285750"/>
            <a:r>
              <a:rPr lang="en-US" sz="2800" dirty="0">
                <a:latin typeface="Palatino Linotype" pitchFamily="18" charset="0"/>
                <a:ea typeface="宋体" pitchFamily="2" charset="-122"/>
              </a:rPr>
              <a:t>Depending upon the direction of relationship we can draw some conclusion: “</a:t>
            </a:r>
            <a:r>
              <a:rPr lang="en-US" sz="2800" i="1" dirty="0">
                <a:latin typeface="Palatino Linotype" pitchFamily="18" charset="0"/>
                <a:ea typeface="宋体" pitchFamily="2" charset="-122"/>
              </a:rPr>
              <a:t>as X scores increase, Y scores increase (or decrease)</a:t>
            </a:r>
            <a:r>
              <a:rPr lang="en-US" sz="2800" dirty="0">
                <a:latin typeface="Palatino Linotype" pitchFamily="18" charset="0"/>
                <a:ea typeface="宋体" pitchFamily="2" charset="-122"/>
              </a:rPr>
              <a:t>.” However</a:t>
            </a:r>
            <a:r>
              <a:rPr lang="en-US" sz="2800" dirty="0">
                <a:solidFill>
                  <a:schemeClr val="tx2"/>
                </a:solidFill>
                <a:latin typeface="Palatino Linotype" pitchFamily="18" charset="0"/>
                <a:ea typeface="宋体" pitchFamily="2" charset="-122"/>
              </a:rPr>
              <a:t>, </a:t>
            </a:r>
            <a:r>
              <a:rPr lang="en-US" sz="2800" dirty="0">
                <a:solidFill>
                  <a:srgbClr val="C00000"/>
                </a:solidFill>
                <a:latin typeface="Palatino Linotype" pitchFamily="18" charset="0"/>
                <a:ea typeface="宋体" pitchFamily="2" charset="-122"/>
              </a:rPr>
              <a:t>we are not saying that an increase in the X scores causes the change in Y.</a:t>
            </a:r>
          </a:p>
          <a:p>
            <a:pPr marL="742950" lvl="1" indent="-285750"/>
            <a:endParaRPr lang="en-US" sz="2800" dirty="0">
              <a:solidFill>
                <a:schemeClr val="tx2"/>
              </a:solidFill>
              <a:latin typeface="Palatino Linotype" pitchFamily="18" charset="0"/>
              <a:ea typeface="宋体" pitchFamily="2" charset="-122"/>
            </a:endParaRPr>
          </a:p>
          <a:p>
            <a:pPr marL="742950" lvl="1" indent="-285750"/>
            <a:endParaRPr lang="en-US" sz="2400" dirty="0">
              <a:solidFill>
                <a:schemeClr val="tx2"/>
              </a:solidFill>
              <a:latin typeface="Palatino Linotype" pitchFamily="18" charset="0"/>
              <a:ea typeface="宋体" pitchFamily="2" charset="-122"/>
            </a:endParaRPr>
          </a:p>
          <a:p>
            <a:pPr marL="742950" lvl="1" indent="-285750"/>
            <a:endParaRPr lang="en-US" sz="2400" dirty="0">
              <a:solidFill>
                <a:srgbClr val="DB4931"/>
              </a:solidFill>
              <a:latin typeface="Palatino Linotype" pitchFamily="18" charset="0"/>
              <a:ea typeface="宋体" pitchFamily="2" charset="-122"/>
            </a:endParaRPr>
          </a:p>
        </p:txBody>
      </p:sp>
      <p:sp>
        <p:nvSpPr>
          <p:cNvPr id="28676" name="Text Box 4"/>
          <p:cNvSpPr txBox="1">
            <a:spLocks noChangeArrowheads="1"/>
          </p:cNvSpPr>
          <p:nvPr/>
        </p:nvSpPr>
        <p:spPr bwMode="auto">
          <a:xfrm>
            <a:off x="381000" y="3048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50000"/>
              </a:spcBef>
            </a:pPr>
            <a:r>
              <a:rPr lang="en-US" sz="4400" b="1" dirty="0">
                <a:solidFill>
                  <a:srgbClr val="000099"/>
                </a:solidFill>
                <a:latin typeface="Palatino Linotype" pitchFamily="18" charset="0"/>
                <a:ea typeface="Cambria Math" pitchFamily="18" charset="0"/>
                <a:cs typeface="+mj-cs"/>
              </a:rPr>
              <a:t>Characteristics of Correlation </a:t>
            </a:r>
          </a:p>
        </p:txBody>
      </p:sp>
      <p:sp>
        <p:nvSpPr>
          <p:cNvPr id="28677" name="Rectangle 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 name="Slide Number Placeholder 1"/>
          <p:cNvSpPr>
            <a:spLocks noGrp="1"/>
          </p:cNvSpPr>
          <p:nvPr>
            <p:ph type="sldNum" sz="quarter" idx="12"/>
          </p:nvPr>
        </p:nvSpPr>
        <p:spPr/>
        <p:txBody>
          <a:bodyPr/>
          <a:lstStyle/>
          <a:p>
            <a:fld id="{D23EE081-1BF2-49D6-B9B9-53C5E25765DA}" type="slidenum">
              <a:rPr lang="en-US" smtClean="0"/>
              <a:t>10</a:t>
            </a:fld>
            <a:endParaRPr lang="en-US"/>
          </a:p>
        </p:txBody>
      </p:sp>
    </p:spTree>
    <p:extLst>
      <p:ext uri="{BB962C8B-B14F-4D97-AF65-F5344CB8AC3E}">
        <p14:creationId xmlns:p14="http://schemas.microsoft.com/office/powerpoint/2010/main" val="22382679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51906">
                                            <p:txEl>
                                              <p:pRg st="0" end="0"/>
                                            </p:txEl>
                                          </p:spTgt>
                                        </p:tgtEl>
                                        <p:attrNameLst>
                                          <p:attrName>style.visibility</p:attrName>
                                        </p:attrNameLst>
                                      </p:cBhvr>
                                      <p:to>
                                        <p:strVal val="visible"/>
                                      </p:to>
                                    </p:set>
                                    <p:anim calcmode="lin" valueType="num">
                                      <p:cBhvr>
                                        <p:cTn id="7" dur="1000" fill="hold"/>
                                        <p:tgtEl>
                                          <p:spTgt spid="25190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5190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190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51906">
                                            <p:txEl>
                                              <p:pRg st="2" end="2"/>
                                            </p:txEl>
                                          </p:spTgt>
                                        </p:tgtEl>
                                        <p:attrNameLst>
                                          <p:attrName>style.visibility</p:attrName>
                                        </p:attrNameLst>
                                      </p:cBhvr>
                                      <p:to>
                                        <p:strVal val="visible"/>
                                      </p:to>
                                    </p:set>
                                    <p:anim calcmode="lin" valueType="num">
                                      <p:cBhvr>
                                        <p:cTn id="14" dur="1000" fill="hold"/>
                                        <p:tgtEl>
                                          <p:spTgt spid="251906">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25190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519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4"/>
          <p:cNvSpPr txBox="1">
            <a:spLocks noChangeArrowheads="1"/>
          </p:cNvSpPr>
          <p:nvPr/>
        </p:nvSpPr>
        <p:spPr bwMode="auto">
          <a:xfrm>
            <a:off x="466725" y="4953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50000"/>
              </a:spcBef>
            </a:pPr>
            <a:r>
              <a:rPr lang="en-US" sz="4400" b="1" dirty="0">
                <a:solidFill>
                  <a:srgbClr val="000099"/>
                </a:solidFill>
                <a:latin typeface="Palatino Linotype" pitchFamily="18" charset="0"/>
                <a:ea typeface="Cambria Math" pitchFamily="18" charset="0"/>
                <a:cs typeface="+mj-cs"/>
              </a:rPr>
              <a:t>Characteristics of Correlation </a:t>
            </a:r>
          </a:p>
        </p:txBody>
      </p:sp>
      <p:sp>
        <p:nvSpPr>
          <p:cNvPr id="2054" name="Rectangle 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055" name="Rectangle 7"/>
          <p:cNvSpPr>
            <a:spLocks noChangeArrowheads="1"/>
          </p:cNvSpPr>
          <p:nvPr/>
        </p:nvSpPr>
        <p:spPr bwMode="auto">
          <a:xfrm>
            <a:off x="0" y="2590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056" name="Rectangle 9"/>
          <p:cNvSpPr>
            <a:spLocks noChangeArrowheads="1"/>
          </p:cNvSpPr>
          <p:nvPr/>
        </p:nvSpPr>
        <p:spPr bwMode="auto">
          <a:xfrm>
            <a:off x="0" y="2590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258056" name="Object 8"/>
          <p:cNvGraphicFramePr>
            <a:graphicFrameLocks noChangeAspect="1"/>
          </p:cNvGraphicFramePr>
          <p:nvPr>
            <p:extLst>
              <p:ext uri="{D42A27DB-BD31-4B8C-83A1-F6EECF244321}">
                <p14:modId xmlns:p14="http://schemas.microsoft.com/office/powerpoint/2010/main" val="3070605670"/>
              </p:ext>
            </p:extLst>
          </p:nvPr>
        </p:nvGraphicFramePr>
        <p:xfrm>
          <a:off x="4657725" y="1752600"/>
          <a:ext cx="4191000" cy="2695575"/>
        </p:xfrm>
        <a:graphic>
          <a:graphicData uri="http://schemas.openxmlformats.org/presentationml/2006/ole">
            <mc:AlternateContent xmlns:mc="http://schemas.openxmlformats.org/markup-compatibility/2006">
              <mc:Choice xmlns:v="urn:schemas-microsoft-com:vml" Requires="v">
                <p:oleObj spid="_x0000_s2192" name="Chart" r:id="rId4" imgW="2514716" imgH="1676226" progId="MSGraph.Chart.8">
                  <p:embed/>
                </p:oleObj>
              </mc:Choice>
              <mc:Fallback>
                <p:oleObj name="Chart" r:id="rId4" imgW="2514716" imgH="1676226" progId="MSGraph.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7725" y="1752600"/>
                        <a:ext cx="4191000" cy="269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7" name="Rectangle 13"/>
          <p:cNvSpPr>
            <a:spLocks noChangeArrowheads="1"/>
          </p:cNvSpPr>
          <p:nvPr/>
        </p:nvSpPr>
        <p:spPr bwMode="auto">
          <a:xfrm>
            <a:off x="0" y="2590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258062" name="Object 14"/>
          <p:cNvGraphicFramePr>
            <a:graphicFrameLocks noChangeAspect="1"/>
          </p:cNvGraphicFramePr>
          <p:nvPr>
            <p:extLst>
              <p:ext uri="{D42A27DB-BD31-4B8C-83A1-F6EECF244321}">
                <p14:modId xmlns:p14="http://schemas.microsoft.com/office/powerpoint/2010/main" val="3866175023"/>
              </p:ext>
            </p:extLst>
          </p:nvPr>
        </p:nvGraphicFramePr>
        <p:xfrm>
          <a:off x="381000" y="1524000"/>
          <a:ext cx="4552950" cy="2819400"/>
        </p:xfrm>
        <a:graphic>
          <a:graphicData uri="http://schemas.openxmlformats.org/presentationml/2006/ole">
            <mc:AlternateContent xmlns:mc="http://schemas.openxmlformats.org/markup-compatibility/2006">
              <mc:Choice xmlns:v="urn:schemas-microsoft-com:vml" Requires="v">
                <p:oleObj spid="_x0000_s2193" name="Bitmap Image" r:id="rId6" imgW="2600000" imgH="1609524" progId="Paint.Picture">
                  <p:embed/>
                </p:oleObj>
              </mc:Choice>
              <mc:Fallback>
                <p:oleObj name="Bitmap Image" r:id="rId6" imgW="2600000" imgH="1609524"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1524000"/>
                        <a:ext cx="455295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D23EE081-1BF2-49D6-B9B9-53C5E25765DA}" type="slidenum">
              <a:rPr lang="en-US" smtClean="0"/>
              <a:t>11</a:t>
            </a:fld>
            <a:endParaRPr lang="en-US"/>
          </a:p>
        </p:txBody>
      </p:sp>
    </p:spTree>
    <p:extLst>
      <p:ext uri="{BB962C8B-B14F-4D97-AF65-F5344CB8AC3E}">
        <p14:creationId xmlns:p14="http://schemas.microsoft.com/office/powerpoint/2010/main" val="14442922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58062"/>
                                        </p:tgtEl>
                                        <p:attrNameLst>
                                          <p:attrName>style.visibility</p:attrName>
                                        </p:attrNameLst>
                                      </p:cBhvr>
                                      <p:to>
                                        <p:strVal val="visible"/>
                                      </p:to>
                                    </p:set>
                                    <p:anim calcmode="lin" valueType="num">
                                      <p:cBhvr>
                                        <p:cTn id="7" dur="1000" fill="hold"/>
                                        <p:tgtEl>
                                          <p:spTgt spid="258062"/>
                                        </p:tgtEl>
                                        <p:attrNameLst>
                                          <p:attrName>ppt_x</p:attrName>
                                        </p:attrNameLst>
                                      </p:cBhvr>
                                      <p:tavLst>
                                        <p:tav tm="0">
                                          <p:val>
                                            <p:strVal val="#ppt_x-.2"/>
                                          </p:val>
                                        </p:tav>
                                        <p:tav tm="100000">
                                          <p:val>
                                            <p:strVal val="#ppt_x"/>
                                          </p:val>
                                        </p:tav>
                                      </p:tavLst>
                                    </p:anim>
                                    <p:anim calcmode="lin" valueType="num">
                                      <p:cBhvr>
                                        <p:cTn id="8" dur="1000" fill="hold"/>
                                        <p:tgtEl>
                                          <p:spTgt spid="25806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806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258056"/>
                                        </p:tgtEl>
                                        <p:attrNameLst>
                                          <p:attrName>style.visibility</p:attrName>
                                        </p:attrNameLst>
                                      </p:cBhvr>
                                      <p:to>
                                        <p:strVal val="visible"/>
                                      </p:to>
                                    </p:set>
                                    <p:anim calcmode="lin" valueType="num">
                                      <p:cBhvr>
                                        <p:cTn id="14" dur="1000" fill="hold"/>
                                        <p:tgtEl>
                                          <p:spTgt spid="258056"/>
                                        </p:tgtEl>
                                        <p:attrNameLst>
                                          <p:attrName>ppt_x</p:attrName>
                                        </p:attrNameLst>
                                      </p:cBhvr>
                                      <p:tavLst>
                                        <p:tav tm="0">
                                          <p:val>
                                            <p:strVal val="#ppt_x-.2"/>
                                          </p:val>
                                        </p:tav>
                                        <p:tav tm="100000">
                                          <p:val>
                                            <p:strVal val="#ppt_x"/>
                                          </p:val>
                                        </p:tav>
                                      </p:tavLst>
                                    </p:anim>
                                    <p:anim calcmode="lin" valueType="num">
                                      <p:cBhvr>
                                        <p:cTn id="15" dur="1000" fill="hold"/>
                                        <p:tgtEl>
                                          <p:spTgt spid="258056"/>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58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2580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type="body" idx="4294967295"/>
          </p:nvPr>
        </p:nvSpPr>
        <p:spPr>
          <a:xfrm>
            <a:off x="381000" y="1143000"/>
            <a:ext cx="8534400" cy="4800600"/>
          </a:xfrm>
        </p:spPr>
        <p:txBody>
          <a:bodyPr/>
          <a:lstStyle/>
          <a:p>
            <a:r>
              <a:rPr lang="en-US" sz="2800" u="sng" dirty="0">
                <a:latin typeface="Palatino Linotype" pitchFamily="18" charset="0"/>
                <a:ea typeface="宋体" pitchFamily="2" charset="-122"/>
              </a:rPr>
              <a:t>Strength/Degree of the Relation:</a:t>
            </a:r>
            <a:r>
              <a:rPr lang="en-US" sz="2800" u="sng" dirty="0">
                <a:latin typeface="Palatino Linotype" pitchFamily="18" charset="0"/>
              </a:rPr>
              <a:t> </a:t>
            </a:r>
          </a:p>
          <a:p>
            <a:pPr marL="742950" lvl="1" indent="-285750"/>
            <a:r>
              <a:rPr lang="en-US" sz="2400" dirty="0">
                <a:latin typeface="Palatino Linotype" pitchFamily="18" charset="0"/>
                <a:ea typeface="宋体" pitchFamily="2" charset="-122"/>
              </a:rPr>
              <a:t>Shows</a:t>
            </a:r>
            <a:r>
              <a:rPr lang="en-US" sz="2400" dirty="0">
                <a:solidFill>
                  <a:schemeClr val="tx2"/>
                </a:solidFill>
                <a:latin typeface="Palatino Linotype" pitchFamily="18" charset="0"/>
                <a:ea typeface="宋体" pitchFamily="2" charset="-122"/>
              </a:rPr>
              <a:t> </a:t>
            </a:r>
            <a:r>
              <a:rPr lang="en-US" sz="2400" dirty="0">
                <a:solidFill>
                  <a:srgbClr val="C00000"/>
                </a:solidFill>
                <a:latin typeface="Palatino Linotype" pitchFamily="18" charset="0"/>
                <a:ea typeface="宋体" pitchFamily="2" charset="-122"/>
              </a:rPr>
              <a:t>how strongly the variables are related</a:t>
            </a:r>
            <a:r>
              <a:rPr lang="en-US" sz="2400" dirty="0">
                <a:latin typeface="Palatino Linotype" pitchFamily="18" charset="0"/>
                <a:ea typeface="宋体" pitchFamily="2" charset="-122"/>
              </a:rPr>
              <a:t>. The strength may be assessed by noting how closely the data points lay around the straight line.</a:t>
            </a:r>
          </a:p>
        </p:txBody>
      </p:sp>
      <p:sp>
        <p:nvSpPr>
          <p:cNvPr id="29700" name="Text Box 4"/>
          <p:cNvSpPr txBox="1">
            <a:spLocks noChangeArrowheads="1"/>
          </p:cNvSpPr>
          <p:nvPr/>
        </p:nvSpPr>
        <p:spPr bwMode="auto">
          <a:xfrm>
            <a:off x="304800" y="3048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50000"/>
              </a:spcBef>
            </a:pPr>
            <a:r>
              <a:rPr lang="en-US" sz="4400" b="1" dirty="0">
                <a:solidFill>
                  <a:srgbClr val="000099"/>
                </a:solidFill>
                <a:latin typeface="Palatino Linotype" pitchFamily="18" charset="0"/>
                <a:ea typeface="Cambria Math" pitchFamily="18" charset="0"/>
                <a:cs typeface="+mj-cs"/>
              </a:rPr>
              <a:t>Characteristics of Correlation </a:t>
            </a:r>
          </a:p>
        </p:txBody>
      </p:sp>
      <p:sp>
        <p:nvSpPr>
          <p:cNvPr id="29701" name="Rectangle 6"/>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02" name="Rectangle 6"/>
          <p:cNvSpPr>
            <a:spLocks noChangeArrowheads="1"/>
          </p:cNvSpPr>
          <p:nvPr/>
        </p:nvSpPr>
        <p:spPr bwMode="auto">
          <a:xfrm>
            <a:off x="0" y="24061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03" name="Rectangle 8"/>
          <p:cNvSpPr>
            <a:spLocks noChangeArrowheads="1"/>
          </p:cNvSpPr>
          <p:nvPr/>
        </p:nvSpPr>
        <p:spPr bwMode="auto">
          <a:xfrm>
            <a:off x="0" y="24061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04" name="Rectangle 17"/>
          <p:cNvSpPr>
            <a:spLocks noChangeArrowheads="1"/>
          </p:cNvSpPr>
          <p:nvPr/>
        </p:nvSpPr>
        <p:spPr bwMode="auto">
          <a:xfrm>
            <a:off x="0" y="-32277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pic>
        <p:nvPicPr>
          <p:cNvPr id="260112" name="Picture 16" descr="Scatte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352800"/>
            <a:ext cx="3810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0111" name="Picture 15" descr="Scatte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352800"/>
            <a:ext cx="3733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7" name="Rectangle 18"/>
          <p:cNvSpPr>
            <a:spLocks noChangeArrowheads="1"/>
          </p:cNvSpPr>
          <p:nvPr/>
        </p:nvSpPr>
        <p:spPr bwMode="auto">
          <a:xfrm>
            <a:off x="0" y="37348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D23EE081-1BF2-49D6-B9B9-53C5E25765DA}" type="slidenum">
              <a:rPr lang="en-US" smtClean="0"/>
              <a:t>12</a:t>
            </a:fld>
            <a:endParaRPr lang="en-US"/>
          </a:p>
        </p:txBody>
      </p:sp>
    </p:spTree>
    <p:extLst>
      <p:ext uri="{BB962C8B-B14F-4D97-AF65-F5344CB8AC3E}">
        <p14:creationId xmlns:p14="http://schemas.microsoft.com/office/powerpoint/2010/main" val="10781778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51906">
                                            <p:txEl>
                                              <p:pRg st="0" end="0"/>
                                            </p:txEl>
                                          </p:spTgt>
                                        </p:tgtEl>
                                        <p:attrNameLst>
                                          <p:attrName>style.visibility</p:attrName>
                                        </p:attrNameLst>
                                      </p:cBhvr>
                                      <p:to>
                                        <p:strVal val="visible"/>
                                      </p:to>
                                    </p:set>
                                    <p:anim calcmode="lin" valueType="num">
                                      <p:cBhvr>
                                        <p:cTn id="7" dur="1000" fill="hold"/>
                                        <p:tgtEl>
                                          <p:spTgt spid="25190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5190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190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51906">
                                            <p:txEl>
                                              <p:pRg st="1" end="1"/>
                                            </p:txEl>
                                          </p:spTgt>
                                        </p:tgtEl>
                                        <p:attrNameLst>
                                          <p:attrName>style.visibility</p:attrName>
                                        </p:attrNameLst>
                                      </p:cBhvr>
                                      <p:to>
                                        <p:strVal val="visible"/>
                                      </p:to>
                                    </p:set>
                                    <p:anim calcmode="lin" valueType="num">
                                      <p:cBhvr>
                                        <p:cTn id="14" dur="1000" fill="hold"/>
                                        <p:tgtEl>
                                          <p:spTgt spid="251906">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5190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5190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260112"/>
                                        </p:tgtEl>
                                        <p:attrNameLst>
                                          <p:attrName>style.visibility</p:attrName>
                                        </p:attrNameLst>
                                      </p:cBhvr>
                                      <p:to>
                                        <p:strVal val="visible"/>
                                      </p:to>
                                    </p:set>
                                    <p:anim calcmode="lin" valueType="num">
                                      <p:cBhvr>
                                        <p:cTn id="21" dur="1000" fill="hold"/>
                                        <p:tgtEl>
                                          <p:spTgt spid="260112"/>
                                        </p:tgtEl>
                                        <p:attrNameLst>
                                          <p:attrName>ppt_x</p:attrName>
                                        </p:attrNameLst>
                                      </p:cBhvr>
                                      <p:tavLst>
                                        <p:tav tm="0">
                                          <p:val>
                                            <p:strVal val="#ppt_x-.2"/>
                                          </p:val>
                                        </p:tav>
                                        <p:tav tm="100000">
                                          <p:val>
                                            <p:strVal val="#ppt_x"/>
                                          </p:val>
                                        </p:tav>
                                      </p:tavLst>
                                    </p:anim>
                                    <p:anim calcmode="lin" valueType="num">
                                      <p:cBhvr>
                                        <p:cTn id="22" dur="1000" fill="hold"/>
                                        <p:tgtEl>
                                          <p:spTgt spid="260112"/>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60112"/>
                                        </p:tgtEl>
                                      </p:cBhvr>
                                    </p:animEffect>
                                  </p:childTnLst>
                                </p:cTn>
                              </p:par>
                              <p:par>
                                <p:cTn id="24" presetID="29" presetClass="entr" presetSubtype="0" fill="hold" nodeType="withEffect">
                                  <p:stCondLst>
                                    <p:cond delay="0"/>
                                  </p:stCondLst>
                                  <p:childTnLst>
                                    <p:set>
                                      <p:cBhvr>
                                        <p:cTn id="25" dur="1" fill="hold">
                                          <p:stCondLst>
                                            <p:cond delay="0"/>
                                          </p:stCondLst>
                                        </p:cTn>
                                        <p:tgtEl>
                                          <p:spTgt spid="260111"/>
                                        </p:tgtEl>
                                        <p:attrNameLst>
                                          <p:attrName>style.visibility</p:attrName>
                                        </p:attrNameLst>
                                      </p:cBhvr>
                                      <p:to>
                                        <p:strVal val="visible"/>
                                      </p:to>
                                    </p:set>
                                    <p:anim calcmode="lin" valueType="num">
                                      <p:cBhvr>
                                        <p:cTn id="26" dur="1000" fill="hold"/>
                                        <p:tgtEl>
                                          <p:spTgt spid="260111"/>
                                        </p:tgtEl>
                                        <p:attrNameLst>
                                          <p:attrName>ppt_x</p:attrName>
                                        </p:attrNameLst>
                                      </p:cBhvr>
                                      <p:tavLst>
                                        <p:tav tm="0">
                                          <p:val>
                                            <p:strVal val="#ppt_x-.2"/>
                                          </p:val>
                                        </p:tav>
                                        <p:tav tm="100000">
                                          <p:val>
                                            <p:strVal val="#ppt_x"/>
                                          </p:val>
                                        </p:tav>
                                      </p:tavLst>
                                    </p:anim>
                                    <p:anim calcmode="lin" valueType="num">
                                      <p:cBhvr>
                                        <p:cTn id="27" dur="1000" fill="hold"/>
                                        <p:tgtEl>
                                          <p:spTgt spid="260111"/>
                                        </p:tgtEl>
                                        <p:attrNameLst>
                                          <p:attrName>ppt_y</p:attrName>
                                        </p:attrNameLst>
                                      </p:cBhvr>
                                      <p:tavLst>
                                        <p:tav tm="0">
                                          <p:val>
                                            <p:strVal val="#ppt_y"/>
                                          </p:val>
                                        </p:tav>
                                        <p:tav tm="100000">
                                          <p:val>
                                            <p:strVal val="#ppt_y"/>
                                          </p:val>
                                        </p:tav>
                                      </p:tavLst>
                                    </p:anim>
                                    <p:animEffect transition="in" filter="wipe(right)" prLst="gradientSize: 0.1">
                                      <p:cBhvr>
                                        <p:cTn id="28" dur="1000"/>
                                        <p:tgtEl>
                                          <p:spTgt spid="260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type="body" idx="4294967295"/>
          </p:nvPr>
        </p:nvSpPr>
        <p:spPr>
          <a:xfrm>
            <a:off x="314325" y="1447800"/>
            <a:ext cx="8534400" cy="4800600"/>
          </a:xfrm>
        </p:spPr>
        <p:txBody>
          <a:bodyPr/>
          <a:lstStyle/>
          <a:p>
            <a:r>
              <a:rPr lang="en-US" sz="2800" u="sng" dirty="0">
                <a:latin typeface="Palatino Linotype" pitchFamily="18" charset="0"/>
                <a:ea typeface="宋体" pitchFamily="2" charset="-122"/>
              </a:rPr>
              <a:t>Strength/Degree of the Relation</a:t>
            </a:r>
            <a:r>
              <a:rPr lang="en-US" sz="2800" u="sng" dirty="0">
                <a:solidFill>
                  <a:schemeClr val="tx2"/>
                </a:solidFill>
                <a:latin typeface="Palatino Linotype" pitchFamily="18" charset="0"/>
                <a:ea typeface="宋体" pitchFamily="2" charset="-122"/>
              </a:rPr>
              <a:t>:</a:t>
            </a:r>
            <a:r>
              <a:rPr lang="en-US" sz="2800" u="sng" dirty="0">
                <a:latin typeface="Palatino Linotype" pitchFamily="18" charset="0"/>
              </a:rPr>
              <a:t> </a:t>
            </a:r>
            <a:endParaRPr lang="en-US" sz="2800" u="sng" dirty="0">
              <a:solidFill>
                <a:schemeClr val="tx2"/>
              </a:solidFill>
              <a:latin typeface="Palatino Linotype" pitchFamily="18" charset="0"/>
            </a:endParaRPr>
          </a:p>
        </p:txBody>
      </p:sp>
      <p:sp>
        <p:nvSpPr>
          <p:cNvPr id="30724" name="Text Box 4"/>
          <p:cNvSpPr txBox="1">
            <a:spLocks noChangeArrowheads="1"/>
          </p:cNvSpPr>
          <p:nvPr/>
        </p:nvSpPr>
        <p:spPr bwMode="auto">
          <a:xfrm>
            <a:off x="466725" y="4953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50000"/>
              </a:spcBef>
            </a:pPr>
            <a:r>
              <a:rPr lang="en-US" sz="4400" b="1" dirty="0">
                <a:solidFill>
                  <a:srgbClr val="000099"/>
                </a:solidFill>
                <a:latin typeface="Palatino Linotype" pitchFamily="18" charset="0"/>
                <a:ea typeface="Cambria Math" pitchFamily="18" charset="0"/>
                <a:cs typeface="+mj-cs"/>
              </a:rPr>
              <a:t>Characteristics of Correlation </a:t>
            </a:r>
          </a:p>
        </p:txBody>
      </p:sp>
      <p:sp>
        <p:nvSpPr>
          <p:cNvPr id="30725" name="Rectangle 6"/>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0726" name="Rectangle 6"/>
          <p:cNvSpPr>
            <a:spLocks noChangeArrowheads="1"/>
          </p:cNvSpPr>
          <p:nvPr/>
        </p:nvSpPr>
        <p:spPr bwMode="auto">
          <a:xfrm>
            <a:off x="0" y="24061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0727" name="Rectangle 8"/>
          <p:cNvSpPr>
            <a:spLocks noChangeArrowheads="1"/>
          </p:cNvSpPr>
          <p:nvPr/>
        </p:nvSpPr>
        <p:spPr bwMode="auto">
          <a:xfrm>
            <a:off x="0" y="24061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0728" name="Rectangle 17"/>
          <p:cNvSpPr>
            <a:spLocks noChangeArrowheads="1"/>
          </p:cNvSpPr>
          <p:nvPr/>
        </p:nvSpPr>
        <p:spPr bwMode="auto">
          <a:xfrm>
            <a:off x="0" y="-32277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pic>
        <p:nvPicPr>
          <p:cNvPr id="260110" name="Picture 14" descr="Graph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786" y="2150269"/>
            <a:ext cx="37338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0109" name="Picture 13" descr="Graph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8140" y="2166938"/>
            <a:ext cx="366712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1" name="Rectangle 18"/>
          <p:cNvSpPr>
            <a:spLocks noChangeArrowheads="1"/>
          </p:cNvSpPr>
          <p:nvPr/>
        </p:nvSpPr>
        <p:spPr bwMode="auto">
          <a:xfrm>
            <a:off x="0" y="37348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D23EE081-1BF2-49D6-B9B9-53C5E25765DA}" type="slidenum">
              <a:rPr lang="en-US" smtClean="0"/>
              <a:t>13</a:t>
            </a:fld>
            <a:endParaRPr lang="en-US"/>
          </a:p>
        </p:txBody>
      </p:sp>
    </p:spTree>
    <p:extLst>
      <p:ext uri="{BB962C8B-B14F-4D97-AF65-F5344CB8AC3E}">
        <p14:creationId xmlns:p14="http://schemas.microsoft.com/office/powerpoint/2010/main" val="25943555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51906">
                                            <p:txEl>
                                              <p:pRg st="0" end="0"/>
                                            </p:txEl>
                                          </p:spTgt>
                                        </p:tgtEl>
                                        <p:attrNameLst>
                                          <p:attrName>style.visibility</p:attrName>
                                        </p:attrNameLst>
                                      </p:cBhvr>
                                      <p:to>
                                        <p:strVal val="visible"/>
                                      </p:to>
                                    </p:set>
                                    <p:anim calcmode="lin" valueType="num">
                                      <p:cBhvr>
                                        <p:cTn id="7" dur="1000" fill="hold"/>
                                        <p:tgtEl>
                                          <p:spTgt spid="25190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5190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1906">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260110"/>
                                        </p:tgtEl>
                                        <p:attrNameLst>
                                          <p:attrName>style.visibility</p:attrName>
                                        </p:attrNameLst>
                                      </p:cBhvr>
                                      <p:to>
                                        <p:strVal val="visible"/>
                                      </p:to>
                                    </p:set>
                                    <p:anim calcmode="lin" valueType="num">
                                      <p:cBhvr>
                                        <p:cTn id="12" dur="1000" fill="hold"/>
                                        <p:tgtEl>
                                          <p:spTgt spid="260110"/>
                                        </p:tgtEl>
                                        <p:attrNameLst>
                                          <p:attrName>ppt_x</p:attrName>
                                        </p:attrNameLst>
                                      </p:cBhvr>
                                      <p:tavLst>
                                        <p:tav tm="0">
                                          <p:val>
                                            <p:strVal val="#ppt_x-.2"/>
                                          </p:val>
                                        </p:tav>
                                        <p:tav tm="100000">
                                          <p:val>
                                            <p:strVal val="#ppt_x"/>
                                          </p:val>
                                        </p:tav>
                                      </p:tavLst>
                                    </p:anim>
                                    <p:anim calcmode="lin" valueType="num">
                                      <p:cBhvr>
                                        <p:cTn id="13" dur="1000" fill="hold"/>
                                        <p:tgtEl>
                                          <p:spTgt spid="260110"/>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60110"/>
                                        </p:tgtEl>
                                      </p:cBhvr>
                                    </p:animEffect>
                                  </p:childTnLst>
                                </p:cTn>
                              </p:par>
                              <p:par>
                                <p:cTn id="15" presetID="29" presetClass="entr" presetSubtype="0" fill="hold" nodeType="withEffect">
                                  <p:stCondLst>
                                    <p:cond delay="0"/>
                                  </p:stCondLst>
                                  <p:childTnLst>
                                    <p:set>
                                      <p:cBhvr>
                                        <p:cTn id="16" dur="1" fill="hold">
                                          <p:stCondLst>
                                            <p:cond delay="0"/>
                                          </p:stCondLst>
                                        </p:cTn>
                                        <p:tgtEl>
                                          <p:spTgt spid="260109"/>
                                        </p:tgtEl>
                                        <p:attrNameLst>
                                          <p:attrName>style.visibility</p:attrName>
                                        </p:attrNameLst>
                                      </p:cBhvr>
                                      <p:to>
                                        <p:strVal val="visible"/>
                                      </p:to>
                                    </p:set>
                                    <p:anim calcmode="lin" valueType="num">
                                      <p:cBhvr>
                                        <p:cTn id="17" dur="1000" fill="hold"/>
                                        <p:tgtEl>
                                          <p:spTgt spid="260109"/>
                                        </p:tgtEl>
                                        <p:attrNameLst>
                                          <p:attrName>ppt_x</p:attrName>
                                        </p:attrNameLst>
                                      </p:cBhvr>
                                      <p:tavLst>
                                        <p:tav tm="0">
                                          <p:val>
                                            <p:strVal val="#ppt_x-.2"/>
                                          </p:val>
                                        </p:tav>
                                        <p:tav tm="100000">
                                          <p:val>
                                            <p:strVal val="#ppt_x"/>
                                          </p:val>
                                        </p:tav>
                                      </p:tavLst>
                                    </p:anim>
                                    <p:anim calcmode="lin" valueType="num">
                                      <p:cBhvr>
                                        <p:cTn id="18" dur="1000" fill="hold"/>
                                        <p:tgtEl>
                                          <p:spTgt spid="260109"/>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60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type="body" idx="4294967295"/>
          </p:nvPr>
        </p:nvSpPr>
        <p:spPr>
          <a:xfrm>
            <a:off x="390525" y="1447800"/>
            <a:ext cx="8534400" cy="4800600"/>
          </a:xfrm>
        </p:spPr>
        <p:txBody>
          <a:bodyPr/>
          <a:lstStyle/>
          <a:p>
            <a:r>
              <a:rPr lang="en-US" sz="2800" u="sng" dirty="0">
                <a:latin typeface="Palatino Linotype" pitchFamily="18" charset="0"/>
                <a:ea typeface="宋体" pitchFamily="2" charset="-122"/>
              </a:rPr>
              <a:t>Strength/Degree of the Relation:</a:t>
            </a:r>
            <a:r>
              <a:rPr lang="en-US" sz="2800" u="sng" dirty="0">
                <a:latin typeface="Palatino Linotype" pitchFamily="18" charset="0"/>
              </a:rPr>
              <a:t> </a:t>
            </a:r>
          </a:p>
        </p:txBody>
      </p:sp>
      <p:sp>
        <p:nvSpPr>
          <p:cNvPr id="31748" name="Text Box 4"/>
          <p:cNvSpPr txBox="1">
            <a:spLocks noChangeArrowheads="1"/>
          </p:cNvSpPr>
          <p:nvPr/>
        </p:nvSpPr>
        <p:spPr bwMode="auto">
          <a:xfrm>
            <a:off x="466725" y="4953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50000"/>
              </a:spcBef>
            </a:pPr>
            <a:r>
              <a:rPr lang="en-US" sz="4400" b="1" dirty="0">
                <a:solidFill>
                  <a:srgbClr val="000099"/>
                </a:solidFill>
                <a:latin typeface="Palatino Linotype" pitchFamily="18" charset="0"/>
                <a:ea typeface="Cambria Math" pitchFamily="18" charset="0"/>
                <a:cs typeface="+mj-cs"/>
              </a:rPr>
              <a:t>Characteristics of Correlation </a:t>
            </a:r>
          </a:p>
        </p:txBody>
      </p:sp>
      <p:sp>
        <p:nvSpPr>
          <p:cNvPr id="31749" name="Rectangle 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1750" name="Rectangle 6"/>
          <p:cNvSpPr>
            <a:spLocks noChangeArrowheads="1"/>
          </p:cNvSpPr>
          <p:nvPr/>
        </p:nvSpPr>
        <p:spPr bwMode="auto">
          <a:xfrm>
            <a:off x="0" y="2590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1751" name="Rectangle 8"/>
          <p:cNvSpPr>
            <a:spLocks noChangeArrowheads="1"/>
          </p:cNvSpPr>
          <p:nvPr/>
        </p:nvSpPr>
        <p:spPr bwMode="auto">
          <a:xfrm>
            <a:off x="0" y="2590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1752" name="Rectangle 17"/>
          <p:cNvSpPr>
            <a:spLocks noChangeArrowheads="1"/>
          </p:cNvSpPr>
          <p:nvPr/>
        </p:nvSpPr>
        <p:spPr bwMode="auto">
          <a:xfrm>
            <a:off x="0" y="-138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1753" name="Rectangle 18"/>
          <p:cNvSpPr>
            <a:spLocks noChangeArrowheads="1"/>
          </p:cNvSpPr>
          <p:nvPr/>
        </p:nvSpPr>
        <p:spPr bwMode="auto">
          <a:xfrm>
            <a:off x="0" y="3919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pic>
        <p:nvPicPr>
          <p:cNvPr id="260108" name="Picture 12" descr="Graph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86000"/>
            <a:ext cx="38512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0107" name="Picture 11" descr="Graph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362200"/>
            <a:ext cx="3810000"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D23EE081-1BF2-49D6-B9B9-53C5E25765DA}" type="slidenum">
              <a:rPr lang="en-US" smtClean="0"/>
              <a:t>14</a:t>
            </a:fld>
            <a:endParaRPr lang="en-US"/>
          </a:p>
        </p:txBody>
      </p:sp>
    </p:spTree>
    <p:extLst>
      <p:ext uri="{BB962C8B-B14F-4D97-AF65-F5344CB8AC3E}">
        <p14:creationId xmlns:p14="http://schemas.microsoft.com/office/powerpoint/2010/main" val="33383440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51906">
                                            <p:txEl>
                                              <p:pRg st="0" end="0"/>
                                            </p:txEl>
                                          </p:spTgt>
                                        </p:tgtEl>
                                        <p:attrNameLst>
                                          <p:attrName>style.visibility</p:attrName>
                                        </p:attrNameLst>
                                      </p:cBhvr>
                                      <p:to>
                                        <p:strVal val="visible"/>
                                      </p:to>
                                    </p:set>
                                    <p:anim calcmode="lin" valueType="num">
                                      <p:cBhvr>
                                        <p:cTn id="7" dur="1000" fill="hold"/>
                                        <p:tgtEl>
                                          <p:spTgt spid="25190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5190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1906">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260108"/>
                                        </p:tgtEl>
                                        <p:attrNameLst>
                                          <p:attrName>style.visibility</p:attrName>
                                        </p:attrNameLst>
                                      </p:cBhvr>
                                      <p:to>
                                        <p:strVal val="visible"/>
                                      </p:to>
                                    </p:set>
                                    <p:anim calcmode="lin" valueType="num">
                                      <p:cBhvr>
                                        <p:cTn id="12" dur="1000" fill="hold"/>
                                        <p:tgtEl>
                                          <p:spTgt spid="260108"/>
                                        </p:tgtEl>
                                        <p:attrNameLst>
                                          <p:attrName>ppt_x</p:attrName>
                                        </p:attrNameLst>
                                      </p:cBhvr>
                                      <p:tavLst>
                                        <p:tav tm="0">
                                          <p:val>
                                            <p:strVal val="#ppt_x-.2"/>
                                          </p:val>
                                        </p:tav>
                                        <p:tav tm="100000">
                                          <p:val>
                                            <p:strVal val="#ppt_x"/>
                                          </p:val>
                                        </p:tav>
                                      </p:tavLst>
                                    </p:anim>
                                    <p:anim calcmode="lin" valueType="num">
                                      <p:cBhvr>
                                        <p:cTn id="13" dur="1000" fill="hold"/>
                                        <p:tgtEl>
                                          <p:spTgt spid="26010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60108"/>
                                        </p:tgtEl>
                                      </p:cBhvr>
                                    </p:animEffect>
                                  </p:childTnLst>
                                </p:cTn>
                              </p:par>
                              <p:par>
                                <p:cTn id="15" presetID="29" presetClass="entr" presetSubtype="0" fill="hold" nodeType="withEffect">
                                  <p:stCondLst>
                                    <p:cond delay="0"/>
                                  </p:stCondLst>
                                  <p:childTnLst>
                                    <p:set>
                                      <p:cBhvr>
                                        <p:cTn id="16" dur="1" fill="hold">
                                          <p:stCondLst>
                                            <p:cond delay="0"/>
                                          </p:stCondLst>
                                        </p:cTn>
                                        <p:tgtEl>
                                          <p:spTgt spid="260107"/>
                                        </p:tgtEl>
                                        <p:attrNameLst>
                                          <p:attrName>style.visibility</p:attrName>
                                        </p:attrNameLst>
                                      </p:cBhvr>
                                      <p:to>
                                        <p:strVal val="visible"/>
                                      </p:to>
                                    </p:set>
                                    <p:anim calcmode="lin" valueType="num">
                                      <p:cBhvr>
                                        <p:cTn id="17" dur="1000" fill="hold"/>
                                        <p:tgtEl>
                                          <p:spTgt spid="260107"/>
                                        </p:tgtEl>
                                        <p:attrNameLst>
                                          <p:attrName>ppt_x</p:attrName>
                                        </p:attrNameLst>
                                      </p:cBhvr>
                                      <p:tavLst>
                                        <p:tav tm="0">
                                          <p:val>
                                            <p:strVal val="#ppt_x-.2"/>
                                          </p:val>
                                        </p:tav>
                                        <p:tav tm="100000">
                                          <p:val>
                                            <p:strVal val="#ppt_x"/>
                                          </p:val>
                                        </p:tav>
                                      </p:tavLst>
                                    </p:anim>
                                    <p:anim calcmode="lin" valueType="num">
                                      <p:cBhvr>
                                        <p:cTn id="18" dur="1000" fill="hold"/>
                                        <p:tgtEl>
                                          <p:spTgt spid="260107"/>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60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type="body" idx="4294967295"/>
          </p:nvPr>
        </p:nvSpPr>
        <p:spPr>
          <a:xfrm>
            <a:off x="390525" y="1447800"/>
            <a:ext cx="8534400" cy="4800600"/>
          </a:xfrm>
        </p:spPr>
        <p:txBody>
          <a:bodyPr/>
          <a:lstStyle/>
          <a:p>
            <a:r>
              <a:rPr lang="en-US" sz="2800" u="sng" dirty="0">
                <a:latin typeface="Palatino Linotype" pitchFamily="18" charset="0"/>
                <a:ea typeface="宋体" pitchFamily="2" charset="-122"/>
              </a:rPr>
              <a:t>Strength/Degree of the Relation:</a:t>
            </a:r>
            <a:r>
              <a:rPr lang="en-US" sz="2800" u="sng" dirty="0">
                <a:latin typeface="Palatino Linotype" pitchFamily="18" charset="0"/>
              </a:rPr>
              <a:t> </a:t>
            </a:r>
          </a:p>
        </p:txBody>
      </p:sp>
      <p:sp>
        <p:nvSpPr>
          <p:cNvPr id="31748" name="Text Box 4"/>
          <p:cNvSpPr txBox="1">
            <a:spLocks noChangeArrowheads="1"/>
          </p:cNvSpPr>
          <p:nvPr/>
        </p:nvSpPr>
        <p:spPr bwMode="auto">
          <a:xfrm>
            <a:off x="466725" y="4953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50000"/>
              </a:spcBef>
            </a:pPr>
            <a:r>
              <a:rPr lang="en-US" sz="4400" b="1" dirty="0">
                <a:solidFill>
                  <a:srgbClr val="000099"/>
                </a:solidFill>
                <a:latin typeface="Palatino Linotype" pitchFamily="18" charset="0"/>
                <a:ea typeface="Cambria Math" pitchFamily="18" charset="0"/>
                <a:cs typeface="+mj-cs"/>
              </a:rPr>
              <a:t>Characteristics of Correlation </a:t>
            </a:r>
          </a:p>
        </p:txBody>
      </p:sp>
      <p:sp>
        <p:nvSpPr>
          <p:cNvPr id="31749" name="Rectangle 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1750" name="Rectangle 6"/>
          <p:cNvSpPr>
            <a:spLocks noChangeArrowheads="1"/>
          </p:cNvSpPr>
          <p:nvPr/>
        </p:nvSpPr>
        <p:spPr bwMode="auto">
          <a:xfrm>
            <a:off x="0" y="2590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1751" name="Rectangle 8"/>
          <p:cNvSpPr>
            <a:spLocks noChangeArrowheads="1"/>
          </p:cNvSpPr>
          <p:nvPr/>
        </p:nvSpPr>
        <p:spPr bwMode="auto">
          <a:xfrm>
            <a:off x="0" y="2590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1752" name="Rectangle 17"/>
          <p:cNvSpPr>
            <a:spLocks noChangeArrowheads="1"/>
          </p:cNvSpPr>
          <p:nvPr/>
        </p:nvSpPr>
        <p:spPr bwMode="auto">
          <a:xfrm>
            <a:off x="0" y="-138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1753" name="Rectangle 18"/>
          <p:cNvSpPr>
            <a:spLocks noChangeArrowheads="1"/>
          </p:cNvSpPr>
          <p:nvPr/>
        </p:nvSpPr>
        <p:spPr bwMode="auto">
          <a:xfrm>
            <a:off x="0" y="3919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pic>
        <p:nvPicPr>
          <p:cNvPr id="11" name="Picture 10" descr="Graph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86000"/>
            <a:ext cx="5943600" cy="3916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D23EE081-1BF2-49D6-B9B9-53C5E25765DA}" type="slidenum">
              <a:rPr lang="en-US" smtClean="0"/>
              <a:t>15</a:t>
            </a:fld>
            <a:endParaRPr lang="en-US"/>
          </a:p>
        </p:txBody>
      </p:sp>
    </p:spTree>
    <p:extLst>
      <p:ext uri="{BB962C8B-B14F-4D97-AF65-F5344CB8AC3E}">
        <p14:creationId xmlns:p14="http://schemas.microsoft.com/office/powerpoint/2010/main" val="34506104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51906">
                                            <p:txEl>
                                              <p:pRg st="0" end="0"/>
                                            </p:txEl>
                                          </p:spTgt>
                                        </p:tgtEl>
                                        <p:attrNameLst>
                                          <p:attrName>style.visibility</p:attrName>
                                        </p:attrNameLst>
                                      </p:cBhvr>
                                      <p:to>
                                        <p:strVal val="visible"/>
                                      </p:to>
                                    </p:set>
                                    <p:anim calcmode="lin" valueType="num">
                                      <p:cBhvr>
                                        <p:cTn id="7" dur="1000" fill="hold"/>
                                        <p:tgtEl>
                                          <p:spTgt spid="25190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5190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1906">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ppt_x</p:attrName>
                                        </p:attrNameLst>
                                      </p:cBhvr>
                                      <p:tavLst>
                                        <p:tav tm="0">
                                          <p:val>
                                            <p:strVal val="#ppt_x-.2"/>
                                          </p:val>
                                        </p:tav>
                                        <p:tav tm="100000">
                                          <p:val>
                                            <p:strVal val="#ppt_x"/>
                                          </p:val>
                                        </p:tav>
                                      </p:tavLst>
                                    </p:anim>
                                    <p:anim calcmode="lin" valueType="num">
                                      <p:cBhvr>
                                        <p:cTn id="13"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History of The Correlation</a:t>
            </a:r>
            <a:endParaRPr lang="en-US" dirty="0">
              <a:latin typeface="Palatino Linotype"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4191000" cy="465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800600" y="1600200"/>
            <a:ext cx="3962400" cy="3108543"/>
          </a:xfrm>
          <a:prstGeom prst="rect">
            <a:avLst/>
          </a:prstGeom>
          <a:noFill/>
        </p:spPr>
        <p:txBody>
          <a:bodyPr wrap="square" rtlCol="0">
            <a:spAutoFit/>
          </a:bodyPr>
          <a:lstStyle/>
          <a:p>
            <a:pPr marL="285750" indent="-285750">
              <a:buFont typeface="Arial" pitchFamily="34" charset="0"/>
              <a:buChar char="•"/>
            </a:pPr>
            <a:r>
              <a:rPr lang="en-US" sz="2800" dirty="0">
                <a:latin typeface="Palatino Linotype" pitchFamily="18" charset="0"/>
              </a:rPr>
              <a:t>The correlation we will talk about</a:t>
            </a:r>
          </a:p>
          <a:p>
            <a:pPr marL="742950" lvl="1" indent="-285750">
              <a:buFont typeface="Arial" pitchFamily="34" charset="0"/>
              <a:buChar char="•"/>
            </a:pPr>
            <a:r>
              <a:rPr lang="en-US" sz="2800" dirty="0">
                <a:latin typeface="Palatino Linotype" pitchFamily="18" charset="0"/>
              </a:rPr>
              <a:t>Was “discovered” by Galton in the 1880’s, documented in three papers</a:t>
            </a:r>
          </a:p>
        </p:txBody>
      </p:sp>
      <p:sp>
        <p:nvSpPr>
          <p:cNvPr id="3" name="Slide Number Placeholder 2"/>
          <p:cNvSpPr>
            <a:spLocks noGrp="1"/>
          </p:cNvSpPr>
          <p:nvPr>
            <p:ph type="sldNum" sz="quarter" idx="12"/>
          </p:nvPr>
        </p:nvSpPr>
        <p:spPr/>
        <p:txBody>
          <a:bodyPr/>
          <a:lstStyle/>
          <a:p>
            <a:fld id="{D23EE081-1BF2-49D6-B9B9-53C5E25765DA}" type="slidenum">
              <a:rPr lang="en-US" smtClean="0"/>
              <a:t>16</a:t>
            </a:fld>
            <a:endParaRPr lang="en-US"/>
          </a:p>
        </p:txBody>
      </p:sp>
    </p:spTree>
    <p:extLst>
      <p:ext uri="{BB962C8B-B14F-4D97-AF65-F5344CB8AC3E}">
        <p14:creationId xmlns:p14="http://schemas.microsoft.com/office/powerpoint/2010/main" val="1195811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History of The Correlation</a:t>
            </a:r>
            <a:endParaRPr lang="en-US" dirty="0">
              <a:latin typeface="Palatino Linotype" pitchFamily="18" charset="0"/>
            </a:endParaRPr>
          </a:p>
        </p:txBody>
      </p:sp>
      <p:sp>
        <p:nvSpPr>
          <p:cNvPr id="3" name="Content Placeholder 2"/>
          <p:cNvSpPr>
            <a:spLocks noGrp="1"/>
          </p:cNvSpPr>
          <p:nvPr>
            <p:ph idx="1"/>
          </p:nvPr>
        </p:nvSpPr>
        <p:spPr/>
        <p:txBody>
          <a:bodyPr>
            <a:normAutofit/>
          </a:bodyPr>
          <a:lstStyle/>
          <a:p>
            <a:r>
              <a:rPr lang="en-US" sz="2800" dirty="0">
                <a:latin typeface="Palatino Linotype" pitchFamily="18" charset="0"/>
              </a:rPr>
              <a:t>The full name is </a:t>
            </a:r>
            <a:r>
              <a:rPr lang="en-US" sz="2800" i="1" dirty="0">
                <a:latin typeface="Palatino Linotype" pitchFamily="18" charset="0"/>
              </a:rPr>
              <a:t>Pearson Product Moment Correlation Coefficient </a:t>
            </a:r>
            <a:r>
              <a:rPr lang="en-US" sz="2800" dirty="0">
                <a:latin typeface="Palatino Linotype" pitchFamily="18" charset="0"/>
              </a:rPr>
              <a:t>because</a:t>
            </a:r>
          </a:p>
          <a:p>
            <a:pPr lvl="1"/>
            <a:r>
              <a:rPr lang="en-US" sz="2400" dirty="0">
                <a:latin typeface="Palatino Linotype" pitchFamily="18" charset="0"/>
              </a:rPr>
              <a:t>Karl Pearson worked out much of the mathematics behind it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971800"/>
            <a:ext cx="2842999"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23EE081-1BF2-49D6-B9B9-53C5E25765DA}" type="slidenum">
              <a:rPr lang="en-US" smtClean="0"/>
              <a:t>17</a:t>
            </a:fld>
            <a:endParaRPr lang="en-US"/>
          </a:p>
        </p:txBody>
      </p:sp>
    </p:spTree>
    <p:extLst>
      <p:ext uri="{BB962C8B-B14F-4D97-AF65-F5344CB8AC3E}">
        <p14:creationId xmlns:p14="http://schemas.microsoft.com/office/powerpoint/2010/main" val="3461837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solidFill>
                  <a:srgbClr val="000099"/>
                </a:solidFill>
                <a:latin typeface="Palatino Linotype" pitchFamily="18" charset="0"/>
              </a:rPr>
              <a:t>Begin a little calculus, stay calm!</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D23EE081-1BF2-49D6-B9B9-53C5E25765DA}" type="slidenum">
              <a:rPr lang="en-US" smtClean="0"/>
              <a:t>18</a:t>
            </a:fld>
            <a:endParaRPr lang="en-US"/>
          </a:p>
        </p:txBody>
      </p:sp>
    </p:spTree>
    <p:extLst>
      <p:ext uri="{BB962C8B-B14F-4D97-AF65-F5344CB8AC3E}">
        <p14:creationId xmlns:p14="http://schemas.microsoft.com/office/powerpoint/2010/main" val="1567770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rPr>
              <a:t>Step 1: The Covariance</a:t>
            </a:r>
          </a:p>
        </p:txBody>
      </p:sp>
      <p:sp>
        <p:nvSpPr>
          <p:cNvPr id="3" name="Content Placeholder 2"/>
          <p:cNvSpPr>
            <a:spLocks noGrp="1"/>
          </p:cNvSpPr>
          <p:nvPr>
            <p:ph idx="1"/>
          </p:nvPr>
        </p:nvSpPr>
        <p:spPr/>
        <p:txBody>
          <a:bodyPr>
            <a:normAutofit/>
          </a:bodyPr>
          <a:lstStyle/>
          <a:p>
            <a:r>
              <a:rPr lang="en-US" sz="2800" dirty="0">
                <a:latin typeface="Palatino Linotype" pitchFamily="18" charset="0"/>
              </a:rPr>
              <a:t>The covariance: A generalization of the variance</a:t>
            </a:r>
          </a:p>
          <a:p>
            <a:r>
              <a:rPr lang="en-US" sz="2800" dirty="0">
                <a:latin typeface="Palatino Linotype" pitchFamily="18" charset="0"/>
              </a:rPr>
              <a:t>The sample estimates of the variance and covariance</a:t>
            </a:r>
          </a:p>
          <a:p>
            <a:endParaRPr lang="en-US" sz="2800" dirty="0">
              <a:latin typeface="Palatino Linotype" pitchFamily="18" charset="0"/>
            </a:endParaRPr>
          </a:p>
          <a:p>
            <a:endParaRPr lang="en-US" sz="2800" dirty="0">
              <a:latin typeface="Palatino Linotype" pitchFamily="18" charset="0"/>
            </a:endParaRPr>
          </a:p>
          <a:p>
            <a:pPr marL="457200" lvl="1" indent="0">
              <a:buNone/>
            </a:pPr>
            <a:endParaRPr lang="en-US" sz="1800" dirty="0">
              <a:latin typeface="Palatino Linotype" pitchFamily="18" charset="0"/>
            </a:endParaRPr>
          </a:p>
          <a:p>
            <a:pPr lvl="1"/>
            <a:endParaRPr lang="en-US" sz="1800" dirty="0">
              <a:latin typeface="Palatino Linotype" pitchFamily="18" charset="0"/>
            </a:endParaRPr>
          </a:p>
          <a:p>
            <a:pPr lvl="1"/>
            <a:r>
              <a:rPr lang="en-US" sz="2400" dirty="0">
                <a:latin typeface="Palatino Linotype" pitchFamily="18" charset="0"/>
              </a:rPr>
              <a:t>The variance is the average, squared, deviation score</a:t>
            </a:r>
          </a:p>
          <a:p>
            <a:pPr lvl="1"/>
            <a:r>
              <a:rPr lang="en-US" sz="2400" dirty="0">
                <a:latin typeface="Palatino Linotype" pitchFamily="18" charset="0"/>
              </a:rPr>
              <a:t>The covariance is the average cross-product of deviation scores</a:t>
            </a:r>
            <a:endParaRPr lang="en-US" sz="3600" dirty="0">
              <a:latin typeface="Palatino Linotype" pitchFamily="18" charset="0"/>
            </a:endParaRPr>
          </a:p>
          <a:p>
            <a:endParaRPr lang="en-US" sz="2800" dirty="0">
              <a:latin typeface="Palatino Linotype" pitchFamily="18" charset="0"/>
            </a:endParaRPr>
          </a:p>
          <a:p>
            <a:endParaRPr lang="en-US" sz="2800" dirty="0">
              <a:latin typeface="Palatino Linotype" pitchFamily="18" charset="0"/>
            </a:endParaRPr>
          </a:p>
          <a:p>
            <a:endParaRPr lang="en-US" sz="2800" dirty="0">
              <a:latin typeface="Palatino Linotype"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172348006"/>
              </p:ext>
            </p:extLst>
          </p:nvPr>
        </p:nvGraphicFramePr>
        <p:xfrm>
          <a:off x="1131888" y="3048000"/>
          <a:ext cx="2005012" cy="1160463"/>
        </p:xfrm>
        <a:graphic>
          <a:graphicData uri="http://schemas.openxmlformats.org/presentationml/2006/ole">
            <mc:AlternateContent xmlns:mc="http://schemas.openxmlformats.org/markup-compatibility/2006">
              <mc:Choice xmlns:v="urn:schemas-microsoft-com:vml" Requires="v">
                <p:oleObj spid="_x0000_s3182" name="Equation" r:id="rId3" imgW="1054080" imgH="609480" progId="Equation.DSMT4">
                  <p:embed/>
                </p:oleObj>
              </mc:Choice>
              <mc:Fallback>
                <p:oleObj name="Equation" r:id="rId3" imgW="1054080" imgH="609480" progId="Equation.DSMT4">
                  <p:embed/>
                  <p:pic>
                    <p:nvPicPr>
                      <p:cNvPr id="0" name=""/>
                      <p:cNvPicPr/>
                      <p:nvPr/>
                    </p:nvPicPr>
                    <p:blipFill>
                      <a:blip r:embed="rId4"/>
                      <a:stretch>
                        <a:fillRect/>
                      </a:stretch>
                    </p:blipFill>
                    <p:spPr>
                      <a:xfrm>
                        <a:off x="1131888" y="3048000"/>
                        <a:ext cx="2005012" cy="116046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12895538"/>
              </p:ext>
            </p:extLst>
          </p:nvPr>
        </p:nvGraphicFramePr>
        <p:xfrm>
          <a:off x="4321175" y="2971800"/>
          <a:ext cx="2995104" cy="1219200"/>
        </p:xfrm>
        <a:graphic>
          <a:graphicData uri="http://schemas.openxmlformats.org/presentationml/2006/ole">
            <mc:AlternateContent xmlns:mc="http://schemas.openxmlformats.org/markup-compatibility/2006">
              <mc:Choice xmlns:v="urn:schemas-microsoft-com:vml" Requires="v">
                <p:oleObj spid="_x0000_s3183" name="Equation" r:id="rId5" imgW="1498320" imgH="609480" progId="Equation.DSMT4">
                  <p:embed/>
                </p:oleObj>
              </mc:Choice>
              <mc:Fallback>
                <p:oleObj name="Equation" r:id="rId5" imgW="1498320" imgH="609480" progId="Equation.DSMT4">
                  <p:embed/>
                  <p:pic>
                    <p:nvPicPr>
                      <p:cNvPr id="0" name=""/>
                      <p:cNvPicPr>
                        <a:picLocks noChangeAspect="1" noChangeArrowheads="1"/>
                      </p:cNvPicPr>
                      <p:nvPr/>
                    </p:nvPicPr>
                    <p:blipFill>
                      <a:blip r:embed="rId6"/>
                      <a:srcRect/>
                      <a:stretch>
                        <a:fillRect/>
                      </a:stretch>
                    </p:blipFill>
                    <p:spPr bwMode="auto">
                      <a:xfrm>
                        <a:off x="4321175" y="2971800"/>
                        <a:ext cx="2995104" cy="1219200"/>
                      </a:xfrm>
                      <a:prstGeom prst="rect">
                        <a:avLst/>
                      </a:prstGeom>
                      <a:noFill/>
                      <a:ln>
                        <a:noFill/>
                      </a:ln>
                    </p:spPr>
                  </p:pic>
                </p:oleObj>
              </mc:Fallback>
            </mc:AlternateContent>
          </a:graphicData>
        </a:graphic>
      </p:graphicFrame>
      <p:sp>
        <p:nvSpPr>
          <p:cNvPr id="6" name="Slide Number Placeholder 5"/>
          <p:cNvSpPr>
            <a:spLocks noGrp="1"/>
          </p:cNvSpPr>
          <p:nvPr>
            <p:ph type="sldNum" sz="quarter" idx="12"/>
          </p:nvPr>
        </p:nvSpPr>
        <p:spPr/>
        <p:txBody>
          <a:bodyPr/>
          <a:lstStyle/>
          <a:p>
            <a:fld id="{D23EE081-1BF2-49D6-B9B9-53C5E25765DA}" type="slidenum">
              <a:rPr lang="en-US" smtClean="0"/>
              <a:t>19</a:t>
            </a:fld>
            <a:endParaRPr lang="en-US"/>
          </a:p>
        </p:txBody>
      </p:sp>
    </p:spTree>
    <p:extLst>
      <p:ext uri="{BB962C8B-B14F-4D97-AF65-F5344CB8AC3E}">
        <p14:creationId xmlns:p14="http://schemas.microsoft.com/office/powerpoint/2010/main" val="3278110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381000" y="1676400"/>
            <a:ext cx="8305800" cy="2667000"/>
          </a:xfrm>
        </p:spPr>
        <p:txBody>
          <a:bodyPr/>
          <a:lstStyle/>
          <a:p>
            <a:r>
              <a:rPr lang="en-US" sz="2800" dirty="0">
                <a:latin typeface="Palatino Linotype" pitchFamily="18" charset="0"/>
              </a:rPr>
              <a:t>Correlation is a data analysis technique for describing/quantifying </a:t>
            </a:r>
            <a:r>
              <a:rPr lang="en-US" sz="2800" dirty="0">
                <a:solidFill>
                  <a:srgbClr val="C00000"/>
                </a:solidFill>
                <a:latin typeface="Palatino Linotype" pitchFamily="18" charset="0"/>
              </a:rPr>
              <a:t>the degree of relationship between two variables</a:t>
            </a:r>
            <a:r>
              <a:rPr lang="en-US" sz="2800" dirty="0">
                <a:solidFill>
                  <a:schemeClr val="tx2"/>
                </a:solidFill>
                <a:latin typeface="Palatino Linotype" pitchFamily="18" charset="0"/>
              </a:rPr>
              <a:t>. </a:t>
            </a:r>
            <a:r>
              <a:rPr lang="en-US" sz="2800" dirty="0">
                <a:latin typeface="Palatino Linotype" pitchFamily="18" charset="0"/>
              </a:rPr>
              <a:t>It addresses the question</a:t>
            </a:r>
            <a:r>
              <a:rPr lang="en-US" sz="2800" dirty="0">
                <a:solidFill>
                  <a:schemeClr val="tx2"/>
                </a:solidFill>
                <a:latin typeface="Palatino Linotype" pitchFamily="18" charset="0"/>
              </a:rPr>
              <a:t>: </a:t>
            </a:r>
            <a:r>
              <a:rPr lang="en-US" sz="2800" dirty="0">
                <a:solidFill>
                  <a:srgbClr val="C00000"/>
                </a:solidFill>
                <a:latin typeface="Palatino Linotype" pitchFamily="18" charset="0"/>
              </a:rPr>
              <a:t>“How are scores on one variable associated with (or related to) scores on another variable?”</a:t>
            </a:r>
          </a:p>
        </p:txBody>
      </p:sp>
      <p:sp>
        <p:nvSpPr>
          <p:cNvPr id="25604" name="Text Box 6"/>
          <p:cNvSpPr txBox="1">
            <a:spLocks noChangeArrowheads="1"/>
          </p:cNvSpPr>
          <p:nvPr/>
        </p:nvSpPr>
        <p:spPr bwMode="auto">
          <a:xfrm>
            <a:off x="466725" y="4953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0"/>
              </a:spcBef>
            </a:pPr>
            <a:r>
              <a:rPr lang="en-US" sz="4400" b="1" dirty="0">
                <a:solidFill>
                  <a:srgbClr val="000099"/>
                </a:solidFill>
                <a:latin typeface="Palatino Linotype" pitchFamily="18" charset="0"/>
                <a:ea typeface="Cambria Math" pitchFamily="18" charset="0"/>
                <a:cs typeface="+mj-cs"/>
              </a:rPr>
              <a:t>What is Correlation?</a:t>
            </a:r>
          </a:p>
        </p:txBody>
      </p:sp>
      <p:sp>
        <p:nvSpPr>
          <p:cNvPr id="2" name="Slide Number Placeholder 1"/>
          <p:cNvSpPr>
            <a:spLocks noGrp="1"/>
          </p:cNvSpPr>
          <p:nvPr>
            <p:ph type="sldNum" sz="quarter" idx="12"/>
          </p:nvPr>
        </p:nvSpPr>
        <p:spPr/>
        <p:txBody>
          <a:bodyPr/>
          <a:lstStyle/>
          <a:p>
            <a:fld id="{D23EE081-1BF2-49D6-B9B9-53C5E25765DA}" type="slidenum">
              <a:rPr lang="en-US" smtClean="0"/>
              <a:t>2</a:t>
            </a:fld>
            <a:endParaRPr lang="en-US"/>
          </a:p>
        </p:txBody>
      </p:sp>
    </p:spTree>
    <p:extLst>
      <p:ext uri="{BB962C8B-B14F-4D97-AF65-F5344CB8AC3E}">
        <p14:creationId xmlns:p14="http://schemas.microsoft.com/office/powerpoint/2010/main" val="368759173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Covariance</a:t>
            </a:r>
            <a:endParaRPr lang="en-US" dirty="0">
              <a:latin typeface="Palatino Linotype" pitchFamily="18" charset="0"/>
            </a:endParaRPr>
          </a:p>
        </p:txBody>
      </p:sp>
      <p:sp>
        <p:nvSpPr>
          <p:cNvPr id="3" name="Content Placeholder 2"/>
          <p:cNvSpPr>
            <a:spLocks noGrp="1"/>
          </p:cNvSpPr>
          <p:nvPr>
            <p:ph idx="1"/>
          </p:nvPr>
        </p:nvSpPr>
        <p:spPr>
          <a:xfrm>
            <a:off x="457200" y="1447800"/>
            <a:ext cx="8305800" cy="5257800"/>
          </a:xfrm>
        </p:spPr>
        <p:txBody>
          <a:bodyPr>
            <a:normAutofit fontScale="92500" lnSpcReduction="10000"/>
          </a:bodyPr>
          <a:lstStyle/>
          <a:p>
            <a:r>
              <a:rPr lang="en-US" sz="2800" dirty="0">
                <a:latin typeface="Palatino Linotype" pitchFamily="18" charset="0"/>
              </a:rPr>
              <a:t>The covariance has the following properties</a:t>
            </a:r>
          </a:p>
          <a:p>
            <a:pPr lvl="1"/>
            <a:r>
              <a:rPr lang="en-US" sz="2400" dirty="0">
                <a:latin typeface="Palatino Linotype" pitchFamily="18" charset="0"/>
              </a:rPr>
              <a:t>It measures the linear association between two variables</a:t>
            </a:r>
          </a:p>
          <a:p>
            <a:pPr lvl="1"/>
            <a:r>
              <a:rPr lang="en-US" sz="2400" dirty="0">
                <a:latin typeface="Palatino Linotype" pitchFamily="18" charset="0"/>
              </a:rPr>
              <a:t>It can range from negative infinity to infinity</a:t>
            </a:r>
          </a:p>
          <a:p>
            <a:pPr lvl="1"/>
            <a:r>
              <a:rPr lang="en-US" sz="2400" dirty="0">
                <a:latin typeface="Palatino Linotype" pitchFamily="18" charset="0"/>
              </a:rPr>
              <a:t>The units are frequently non-interpretable</a:t>
            </a:r>
          </a:p>
          <a:p>
            <a:pPr lvl="2"/>
            <a:r>
              <a:rPr lang="en-US" sz="2000" dirty="0">
                <a:solidFill>
                  <a:schemeClr val="tx2"/>
                </a:solidFill>
                <a:latin typeface="Palatino Linotype" pitchFamily="18" charset="0"/>
                <a:ea typeface="宋体" pitchFamily="2" charset="-122"/>
              </a:rPr>
              <a:t>The covariance is </a:t>
            </a:r>
            <a:r>
              <a:rPr lang="en-US" sz="2000" dirty="0">
                <a:solidFill>
                  <a:srgbClr val="C00000"/>
                </a:solidFill>
                <a:latin typeface="Palatino Linotype" pitchFamily="18" charset="0"/>
                <a:ea typeface="宋体" pitchFamily="2" charset="-122"/>
              </a:rPr>
              <a:t>dependent on the measurement unit</a:t>
            </a:r>
            <a:r>
              <a:rPr lang="en-US" sz="2000" dirty="0">
                <a:solidFill>
                  <a:schemeClr val="tx2"/>
                </a:solidFill>
                <a:latin typeface="Palatino Linotype" pitchFamily="18" charset="0"/>
                <a:ea typeface="宋体" pitchFamily="2" charset="-122"/>
              </a:rPr>
              <a:t>. For example, consider the covariance between height and weight if height is measured in feet and weight is measured in pounds and if height is measured in inches and weight is measured in pounds</a:t>
            </a:r>
            <a:endParaRPr lang="en-US" sz="2400" dirty="0">
              <a:latin typeface="Palatino Linotype" pitchFamily="18" charset="0"/>
            </a:endParaRPr>
          </a:p>
          <a:p>
            <a:r>
              <a:rPr lang="en-US" sz="2800" dirty="0">
                <a:latin typeface="Palatino Linotype" pitchFamily="18" charset="0"/>
              </a:rPr>
              <a:t>So we have run into a problem</a:t>
            </a:r>
          </a:p>
          <a:p>
            <a:pPr lvl="1"/>
            <a:r>
              <a:rPr lang="en-US" sz="2400" dirty="0">
                <a:latin typeface="Palatino Linotype" pitchFamily="18" charset="0"/>
              </a:rPr>
              <a:t>The interpretation of a covariance depends on the variance of the variables. If values are more spread out, they could have a larger covariance, even if the scatter plot looks the same.</a:t>
            </a:r>
          </a:p>
          <a:p>
            <a:pPr marL="457200" lvl="1" indent="0">
              <a:buNone/>
            </a:pPr>
            <a:r>
              <a:rPr lang="en-US" sz="2400" dirty="0">
                <a:latin typeface="Palatino Linotype" pitchFamily="18" charset="0"/>
              </a:rPr>
              <a:t>How do we make our units interpretable?</a:t>
            </a:r>
          </a:p>
        </p:txBody>
      </p:sp>
      <p:sp>
        <p:nvSpPr>
          <p:cNvPr id="4" name="Slide Number Placeholder 3"/>
          <p:cNvSpPr>
            <a:spLocks noGrp="1"/>
          </p:cNvSpPr>
          <p:nvPr>
            <p:ph type="sldNum" sz="quarter" idx="12"/>
          </p:nvPr>
        </p:nvSpPr>
        <p:spPr/>
        <p:txBody>
          <a:bodyPr/>
          <a:lstStyle/>
          <a:p>
            <a:fld id="{D23EE081-1BF2-49D6-B9B9-53C5E25765DA}" type="slidenum">
              <a:rPr lang="en-US" smtClean="0"/>
              <a:t>20</a:t>
            </a:fld>
            <a:endParaRPr lang="en-US"/>
          </a:p>
        </p:txBody>
      </p:sp>
    </p:spTree>
    <p:extLst>
      <p:ext uri="{BB962C8B-B14F-4D97-AF65-F5344CB8AC3E}">
        <p14:creationId xmlns:p14="http://schemas.microsoft.com/office/powerpoint/2010/main" val="1804540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6"/>
          <p:cNvSpPr txBox="1">
            <a:spLocks noChangeArrowheads="1"/>
          </p:cNvSpPr>
          <p:nvPr/>
        </p:nvSpPr>
        <p:spPr bwMode="auto">
          <a:xfrm>
            <a:off x="228600" y="3810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charset="0"/>
              </a:defRPr>
            </a:lvl1pPr>
            <a:lvl2pPr marL="742950" indent="-285750">
              <a:defRPr sz="2400">
                <a:solidFill>
                  <a:srgbClr val="FF9900"/>
                </a:solidFill>
                <a:latin typeface="Times New Roman" pitchFamily="18" charset="0"/>
                <a:cs typeface="Arial" charset="0"/>
              </a:defRPr>
            </a:lvl2pPr>
            <a:lvl3pPr marL="1143000" indent="-228600">
              <a:defRPr sz="2400">
                <a:solidFill>
                  <a:srgbClr val="FF9900"/>
                </a:solidFill>
                <a:latin typeface="Times New Roman" pitchFamily="18" charset="0"/>
                <a:cs typeface="Arial" charset="0"/>
              </a:defRPr>
            </a:lvl3pPr>
            <a:lvl4pPr marL="1600200" indent="-228600">
              <a:defRPr sz="2400">
                <a:solidFill>
                  <a:srgbClr val="FF9900"/>
                </a:solidFill>
                <a:latin typeface="Times New Roman" pitchFamily="18" charset="0"/>
                <a:cs typeface="Arial" charset="0"/>
              </a:defRPr>
            </a:lvl4pPr>
            <a:lvl5pPr marL="2057400" indent="-228600">
              <a:defRPr sz="2400">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9pPr>
          </a:lstStyle>
          <a:p>
            <a:pPr algn="ctr">
              <a:spcBef>
                <a:spcPct val="0"/>
              </a:spcBef>
            </a:pPr>
            <a:r>
              <a:rPr lang="en-US" sz="4400" b="1" dirty="0">
                <a:solidFill>
                  <a:srgbClr val="000099"/>
                </a:solidFill>
                <a:latin typeface="Palatino Linotype" pitchFamily="18" charset="0"/>
                <a:ea typeface="+mj-ea"/>
                <a:cs typeface="+mj-cs"/>
              </a:rPr>
              <a:t>What is Covariance?</a:t>
            </a:r>
          </a:p>
        </p:txBody>
      </p:sp>
      <p:sp>
        <p:nvSpPr>
          <p:cNvPr id="2867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28677" name="Object 7"/>
          <p:cNvGraphicFramePr>
            <a:graphicFrameLocks noChangeAspect="1"/>
          </p:cNvGraphicFramePr>
          <p:nvPr>
            <p:extLst>
              <p:ext uri="{D42A27DB-BD31-4B8C-83A1-F6EECF244321}">
                <p14:modId xmlns:p14="http://schemas.microsoft.com/office/powerpoint/2010/main" val="573350300"/>
              </p:ext>
            </p:extLst>
          </p:nvPr>
        </p:nvGraphicFramePr>
        <p:xfrm>
          <a:off x="339250" y="1447800"/>
          <a:ext cx="8372475" cy="5105400"/>
        </p:xfrm>
        <a:graphic>
          <a:graphicData uri="http://schemas.openxmlformats.org/presentationml/2006/ole">
            <mc:AlternateContent xmlns:mc="http://schemas.openxmlformats.org/markup-compatibility/2006">
              <mc:Choice xmlns:v="urn:schemas-microsoft-com:vml" Requires="v">
                <p:oleObj spid="_x0000_s6192" name="Bitmap Image" r:id="rId4" imgW="6076190" imgH="3371429" progId="Paint.Picture">
                  <p:embed/>
                </p:oleObj>
              </mc:Choice>
              <mc:Fallback>
                <p:oleObj name="Bitmap Image" r:id="rId4" imgW="6076190" imgH="337142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250" y="1447800"/>
                        <a:ext cx="837247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D23EE081-1BF2-49D6-B9B9-53C5E25765DA}" type="slidenum">
              <a:rPr lang="en-US" smtClean="0"/>
              <a:t>21</a:t>
            </a:fld>
            <a:endParaRPr lang="en-US"/>
          </a:p>
        </p:txBody>
      </p:sp>
    </p:spTree>
    <p:extLst>
      <p:ext uri="{BB962C8B-B14F-4D97-AF65-F5344CB8AC3E}">
        <p14:creationId xmlns:p14="http://schemas.microsoft.com/office/powerpoint/2010/main" val="356491675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b="1" dirty="0">
                <a:solidFill>
                  <a:srgbClr val="000099"/>
                </a:solidFill>
                <a:latin typeface="Palatino Linotype" pitchFamily="18" charset="0"/>
              </a:rPr>
              <a:t>Step 2: From Covariance to Correlation</a:t>
            </a:r>
            <a:endParaRPr lang="en-US" sz="3400" dirty="0">
              <a:latin typeface="Palatino Linotype" pitchFamily="18" charset="0"/>
            </a:endParaRPr>
          </a:p>
        </p:txBody>
      </p:sp>
      <p:sp>
        <p:nvSpPr>
          <p:cNvPr id="3" name="Content Placeholder 2"/>
          <p:cNvSpPr>
            <a:spLocks noGrp="1"/>
          </p:cNvSpPr>
          <p:nvPr>
            <p:ph idx="1"/>
          </p:nvPr>
        </p:nvSpPr>
        <p:spPr>
          <a:xfrm>
            <a:off x="457200" y="1524000"/>
            <a:ext cx="8229600" cy="4525963"/>
          </a:xfrm>
        </p:spPr>
        <p:txBody>
          <a:bodyPr>
            <a:normAutofit/>
          </a:bodyPr>
          <a:lstStyle/>
          <a:p>
            <a:r>
              <a:rPr lang="en-US" sz="2800" dirty="0">
                <a:latin typeface="Palatino Linotype" pitchFamily="18" charset="0"/>
                <a:ea typeface="宋体" pitchFamily="2" charset="-122"/>
              </a:rPr>
              <a:t>If we divide the covariance by the standard deviations of each variable, the problem goes away, and we are left with a unit-less (unit-free) measure of association, called the </a:t>
            </a:r>
            <a:r>
              <a:rPr lang="en-US" sz="2800" dirty="0">
                <a:solidFill>
                  <a:srgbClr val="C00000"/>
                </a:solidFill>
                <a:latin typeface="Palatino Linotype" pitchFamily="18" charset="0"/>
                <a:ea typeface="宋体" pitchFamily="2" charset="-122"/>
              </a:rPr>
              <a:t>Pearson correlation coefficient</a:t>
            </a:r>
            <a:r>
              <a:rPr lang="en-US" sz="2800" dirty="0">
                <a:solidFill>
                  <a:schemeClr val="tx2"/>
                </a:solidFill>
                <a:latin typeface="Palatino Linotype" pitchFamily="18" charset="0"/>
                <a:ea typeface="宋体" pitchFamily="2" charset="-122"/>
              </a:rPr>
              <a:t>.  </a:t>
            </a:r>
            <a:r>
              <a:rPr lang="en-US" sz="2800" dirty="0">
                <a:latin typeface="Palatino Linotype" pitchFamily="18" charset="0"/>
                <a:ea typeface="宋体" pitchFamily="2" charset="-122"/>
              </a:rPr>
              <a:t>The Pearson correlation coefficient is symbolized by </a:t>
            </a:r>
            <a:r>
              <a:rPr lang="en-US" sz="2800" i="1" dirty="0" err="1">
                <a:solidFill>
                  <a:srgbClr val="C00000"/>
                </a:solidFill>
                <a:latin typeface="Palatino Linotype" pitchFamily="18" charset="0"/>
              </a:rPr>
              <a:t>r</a:t>
            </a:r>
            <a:r>
              <a:rPr lang="en-US" sz="2800" i="1" baseline="-25000" dirty="0" err="1">
                <a:solidFill>
                  <a:srgbClr val="C00000"/>
                </a:solidFill>
                <a:latin typeface="Palatino Linotype" pitchFamily="18" charset="0"/>
              </a:rPr>
              <a:t>xy</a:t>
            </a:r>
            <a:r>
              <a:rPr lang="en-US" sz="2800" dirty="0">
                <a:solidFill>
                  <a:srgbClr val="C00000"/>
                </a:solidFill>
                <a:latin typeface="Palatino Linotype" pitchFamily="18" charset="0"/>
              </a:rPr>
              <a:t> </a:t>
            </a:r>
            <a:r>
              <a:rPr lang="en-US" sz="2800" dirty="0">
                <a:solidFill>
                  <a:srgbClr val="C00000"/>
                </a:solidFill>
                <a:latin typeface="Palatino Linotype" pitchFamily="18" charset="0"/>
                <a:ea typeface="宋体" pitchFamily="2" charset="-122"/>
              </a:rPr>
              <a:t>or </a:t>
            </a:r>
            <a:r>
              <a:rPr lang="en-US" sz="2800" i="1" dirty="0">
                <a:solidFill>
                  <a:srgbClr val="C00000"/>
                </a:solidFill>
                <a:latin typeface="Palatino Linotype" pitchFamily="18" charset="0"/>
                <a:ea typeface="宋体" pitchFamily="2" charset="-122"/>
              </a:rPr>
              <a:t>r</a:t>
            </a:r>
            <a:r>
              <a:rPr lang="en-US" sz="2800" dirty="0">
                <a:solidFill>
                  <a:srgbClr val="C00000"/>
                </a:solidFill>
                <a:latin typeface="Palatino Linotype" pitchFamily="18" charset="0"/>
                <a:ea typeface="宋体" pitchFamily="2" charset="-122"/>
              </a:rPr>
              <a:t> </a:t>
            </a:r>
          </a:p>
          <a:p>
            <a:endParaRPr lang="en-US" sz="2800" dirty="0">
              <a:latin typeface="Palatino Linotype" pitchFamily="18" charset="0"/>
            </a:endParaRPr>
          </a:p>
          <a:p>
            <a:endParaRPr lang="en-US" sz="2800" dirty="0">
              <a:latin typeface="Palatino Linotype" pitchFamily="18" charset="0"/>
            </a:endParaRPr>
          </a:p>
          <a:p>
            <a:endParaRPr lang="en-US" sz="2800" dirty="0">
              <a:latin typeface="Palatino Linotype" pitchFamily="18" charset="0"/>
            </a:endParaRPr>
          </a:p>
          <a:p>
            <a:endParaRPr lang="en-US" sz="2800" dirty="0">
              <a:latin typeface="Palatino Linotype" pitchFamily="18" charset="0"/>
            </a:endParaRPr>
          </a:p>
          <a:p>
            <a:endParaRPr lang="en-US" sz="2800" dirty="0">
              <a:latin typeface="Palatino Linotype"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80456125"/>
              </p:ext>
            </p:extLst>
          </p:nvPr>
        </p:nvGraphicFramePr>
        <p:xfrm>
          <a:off x="2190750" y="4495800"/>
          <a:ext cx="4573588" cy="1271588"/>
        </p:xfrm>
        <a:graphic>
          <a:graphicData uri="http://schemas.openxmlformats.org/presentationml/2006/ole">
            <mc:AlternateContent xmlns:mc="http://schemas.openxmlformats.org/markup-compatibility/2006">
              <mc:Choice xmlns:v="urn:schemas-microsoft-com:vml" Requires="v">
                <p:oleObj spid="_x0000_s5177" name="Equation" r:id="rId4" imgW="2374560" imgH="660240" progId="Equation.DSMT4">
                  <p:embed/>
                </p:oleObj>
              </mc:Choice>
              <mc:Fallback>
                <p:oleObj name="Equation" r:id="rId4" imgW="2374560" imgH="660240" progId="Equation.DSMT4">
                  <p:embed/>
                  <p:pic>
                    <p:nvPicPr>
                      <p:cNvPr id="0" name=""/>
                      <p:cNvPicPr>
                        <a:picLocks noChangeAspect="1" noChangeArrowheads="1"/>
                      </p:cNvPicPr>
                      <p:nvPr/>
                    </p:nvPicPr>
                    <p:blipFill>
                      <a:blip r:embed="rId5"/>
                      <a:srcRect/>
                      <a:stretch>
                        <a:fillRect/>
                      </a:stretch>
                    </p:blipFill>
                    <p:spPr bwMode="auto">
                      <a:xfrm>
                        <a:off x="2190750" y="4495800"/>
                        <a:ext cx="457358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D23EE081-1BF2-49D6-B9B9-53C5E25765DA}" type="slidenum">
              <a:rPr lang="en-US" smtClean="0"/>
              <a:t>22</a:t>
            </a:fld>
            <a:endParaRPr lang="en-US"/>
          </a:p>
        </p:txBody>
      </p:sp>
    </p:spTree>
    <p:extLst>
      <p:ext uri="{BB962C8B-B14F-4D97-AF65-F5344CB8AC3E}">
        <p14:creationId xmlns:p14="http://schemas.microsoft.com/office/powerpoint/2010/main" val="3472811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3"/>
          <p:cNvSpPr>
            <a:spLocks noGrp="1" noChangeArrowheads="1"/>
          </p:cNvSpPr>
          <p:nvPr>
            <p:ph type="body" idx="4294967295"/>
          </p:nvPr>
        </p:nvSpPr>
        <p:spPr>
          <a:xfrm>
            <a:off x="381000" y="1905000"/>
            <a:ext cx="8305800" cy="4114800"/>
          </a:xfrm>
        </p:spPr>
        <p:txBody>
          <a:bodyPr>
            <a:normAutofit/>
          </a:bodyPr>
          <a:lstStyle/>
          <a:p>
            <a:pPr marL="742950" lvl="1" indent="-285750"/>
            <a:r>
              <a:rPr lang="en-US" sz="2800" dirty="0">
                <a:solidFill>
                  <a:srgbClr val="DB4931"/>
                </a:solidFill>
                <a:latin typeface="Palatino Linotype" pitchFamily="18" charset="0"/>
                <a:ea typeface="宋体" pitchFamily="2" charset="-122"/>
              </a:rPr>
              <a:t>Step 1:</a:t>
            </a:r>
            <a:r>
              <a:rPr lang="en-US" sz="2800" dirty="0">
                <a:solidFill>
                  <a:schemeClr val="tx2"/>
                </a:solidFill>
                <a:latin typeface="Palatino Linotype" pitchFamily="18" charset="0"/>
                <a:ea typeface="宋体" pitchFamily="2" charset="-122"/>
              </a:rPr>
              <a:t> </a:t>
            </a:r>
            <a:r>
              <a:rPr lang="en-US" sz="2800" dirty="0">
                <a:latin typeface="Palatino Linotype" pitchFamily="18" charset="0"/>
                <a:ea typeface="宋体" pitchFamily="2" charset="-122"/>
              </a:rPr>
              <a:t>List the pairs of scores in two columns </a:t>
            </a:r>
          </a:p>
          <a:p>
            <a:pPr marL="742950" lvl="1" indent="-285750"/>
            <a:endParaRPr lang="en-US" sz="2800" dirty="0">
              <a:solidFill>
                <a:schemeClr val="tx2"/>
              </a:solidFill>
              <a:latin typeface="Palatino Linotype" pitchFamily="18" charset="0"/>
              <a:ea typeface="宋体" pitchFamily="2" charset="-122"/>
            </a:endParaRPr>
          </a:p>
          <a:p>
            <a:pPr marL="742950" lvl="1" indent="-285750"/>
            <a:r>
              <a:rPr lang="en-US" sz="2800" dirty="0">
                <a:solidFill>
                  <a:srgbClr val="DB4931"/>
                </a:solidFill>
                <a:latin typeface="Palatino Linotype" pitchFamily="18" charset="0"/>
                <a:ea typeface="宋体" pitchFamily="2" charset="-122"/>
              </a:rPr>
              <a:t>Step 2:</a:t>
            </a:r>
            <a:r>
              <a:rPr lang="en-US" sz="2800" dirty="0">
                <a:solidFill>
                  <a:schemeClr val="tx2"/>
                </a:solidFill>
                <a:latin typeface="Palatino Linotype" pitchFamily="18" charset="0"/>
                <a:ea typeface="宋体" pitchFamily="2" charset="-122"/>
              </a:rPr>
              <a:t> </a:t>
            </a:r>
            <a:r>
              <a:rPr lang="en-US" sz="2800" dirty="0">
                <a:latin typeface="Palatino Linotype" pitchFamily="18" charset="0"/>
                <a:ea typeface="宋体" pitchFamily="2" charset="-122"/>
              </a:rPr>
              <a:t>Find the mean for X and the mean for Y</a:t>
            </a:r>
          </a:p>
          <a:p>
            <a:pPr marL="742950" lvl="1" indent="-285750"/>
            <a:endParaRPr lang="en-US" sz="2800" dirty="0">
              <a:solidFill>
                <a:schemeClr val="tx2"/>
              </a:solidFill>
              <a:latin typeface="Palatino Linotype" pitchFamily="18" charset="0"/>
              <a:ea typeface="宋体" pitchFamily="2" charset="-122"/>
            </a:endParaRPr>
          </a:p>
          <a:p>
            <a:pPr marL="742950" lvl="1" indent="-285750"/>
            <a:r>
              <a:rPr lang="en-US" sz="2800" dirty="0">
                <a:solidFill>
                  <a:srgbClr val="DB4931"/>
                </a:solidFill>
                <a:latin typeface="Palatino Linotype" pitchFamily="18" charset="0"/>
                <a:ea typeface="宋体" pitchFamily="2" charset="-122"/>
              </a:rPr>
              <a:t>Step 3:</a:t>
            </a:r>
            <a:r>
              <a:rPr lang="en-US" sz="2800" dirty="0">
                <a:solidFill>
                  <a:schemeClr val="tx2"/>
                </a:solidFill>
                <a:latin typeface="Palatino Linotype" pitchFamily="18" charset="0"/>
                <a:ea typeface="宋体" pitchFamily="2" charset="-122"/>
              </a:rPr>
              <a:t> </a:t>
            </a:r>
            <a:r>
              <a:rPr lang="en-US" sz="2800" dirty="0">
                <a:latin typeface="Palatino Linotype" pitchFamily="18" charset="0"/>
                <a:ea typeface="宋体" pitchFamily="2" charset="-122"/>
              </a:rPr>
              <a:t>Find the deviation score (that is, the signed difference from the mean) for each raw score</a:t>
            </a:r>
            <a:r>
              <a:rPr lang="en-US" sz="2800" dirty="0">
                <a:latin typeface="Palatino Linotype" pitchFamily="18" charset="0"/>
              </a:rPr>
              <a:t> </a:t>
            </a:r>
          </a:p>
          <a:p>
            <a:pPr marL="742950" lvl="1" indent="-285750"/>
            <a:endParaRPr lang="en-US" sz="2800" dirty="0">
              <a:latin typeface="Palatino Linotype" pitchFamily="18" charset="0"/>
            </a:endParaRPr>
          </a:p>
          <a:p>
            <a:pPr>
              <a:buFont typeface="Symbol" pitchFamily="18" charset="2"/>
              <a:buNone/>
            </a:pPr>
            <a:endParaRPr lang="en-US" sz="2800" dirty="0">
              <a:solidFill>
                <a:schemeClr val="tx2"/>
              </a:solidFill>
              <a:latin typeface="Palatino Linotype" pitchFamily="18" charset="0"/>
              <a:ea typeface="宋体" pitchFamily="2" charset="-122"/>
            </a:endParaRPr>
          </a:p>
        </p:txBody>
      </p:sp>
      <p:sp>
        <p:nvSpPr>
          <p:cNvPr id="32772" name="Text Box 6"/>
          <p:cNvSpPr txBox="1">
            <a:spLocks noChangeArrowheads="1"/>
          </p:cNvSpPr>
          <p:nvPr/>
        </p:nvSpPr>
        <p:spPr bwMode="auto">
          <a:xfrm>
            <a:off x="466725" y="304800"/>
            <a:ext cx="8382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charset="0"/>
              </a:defRPr>
            </a:lvl1pPr>
            <a:lvl2pPr marL="742950" indent="-285750">
              <a:defRPr sz="2400">
                <a:solidFill>
                  <a:srgbClr val="FF9900"/>
                </a:solidFill>
                <a:latin typeface="Times New Roman" pitchFamily="18" charset="0"/>
                <a:cs typeface="Arial" charset="0"/>
              </a:defRPr>
            </a:lvl2pPr>
            <a:lvl3pPr marL="1143000" indent="-228600">
              <a:defRPr sz="2400">
                <a:solidFill>
                  <a:srgbClr val="FF9900"/>
                </a:solidFill>
                <a:latin typeface="Times New Roman" pitchFamily="18" charset="0"/>
                <a:cs typeface="Arial" charset="0"/>
              </a:defRPr>
            </a:lvl3pPr>
            <a:lvl4pPr marL="1600200" indent="-228600">
              <a:defRPr sz="2400">
                <a:solidFill>
                  <a:srgbClr val="FF9900"/>
                </a:solidFill>
                <a:latin typeface="Times New Roman" pitchFamily="18" charset="0"/>
                <a:cs typeface="Arial" charset="0"/>
              </a:defRPr>
            </a:lvl4pPr>
            <a:lvl5pPr marL="2057400" indent="-228600">
              <a:defRPr sz="2400">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9pPr>
          </a:lstStyle>
          <a:p>
            <a:pPr algn="ctr">
              <a:spcBef>
                <a:spcPct val="0"/>
              </a:spcBef>
            </a:pPr>
            <a:r>
              <a:rPr lang="en-US" sz="3200" b="1" dirty="0">
                <a:solidFill>
                  <a:srgbClr val="000099"/>
                </a:solidFill>
                <a:latin typeface="Palatino Linotype" pitchFamily="18" charset="0"/>
                <a:ea typeface="+mj-ea"/>
                <a:cs typeface="+mj-cs"/>
              </a:rPr>
              <a:t>How to calculate the Pearson correlation coefficient when you have the raw scores?</a:t>
            </a:r>
          </a:p>
        </p:txBody>
      </p:sp>
      <p:sp>
        <p:nvSpPr>
          <p:cNvPr id="3277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 name="Slide Number Placeholder 1"/>
          <p:cNvSpPr>
            <a:spLocks noGrp="1"/>
          </p:cNvSpPr>
          <p:nvPr>
            <p:ph type="sldNum" sz="quarter" idx="12"/>
          </p:nvPr>
        </p:nvSpPr>
        <p:spPr/>
        <p:txBody>
          <a:bodyPr/>
          <a:lstStyle/>
          <a:p>
            <a:fld id="{D23EE081-1BF2-49D6-B9B9-53C5E25765DA}" type="slidenum">
              <a:rPr lang="en-US" smtClean="0"/>
              <a:t>23</a:t>
            </a:fld>
            <a:endParaRPr lang="en-US"/>
          </a:p>
        </p:txBody>
      </p:sp>
    </p:spTree>
    <p:extLst>
      <p:ext uri="{BB962C8B-B14F-4D97-AF65-F5344CB8AC3E}">
        <p14:creationId xmlns:p14="http://schemas.microsoft.com/office/powerpoint/2010/main" val="37673914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82626">
                                            <p:txEl>
                                              <p:pRg st="0" end="0"/>
                                            </p:txEl>
                                          </p:spTgt>
                                        </p:tgtEl>
                                        <p:attrNameLst>
                                          <p:attrName>style.visibility</p:attrName>
                                        </p:attrNameLst>
                                      </p:cBhvr>
                                      <p:to>
                                        <p:strVal val="visible"/>
                                      </p:to>
                                    </p:set>
                                    <p:anim calcmode="lin" valueType="num">
                                      <p:cBhvr>
                                        <p:cTn id="7" dur="1000" fill="hold"/>
                                        <p:tgtEl>
                                          <p:spTgt spid="28262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8262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8262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82626">
                                            <p:txEl>
                                              <p:pRg st="2" end="2"/>
                                            </p:txEl>
                                          </p:spTgt>
                                        </p:tgtEl>
                                        <p:attrNameLst>
                                          <p:attrName>style.visibility</p:attrName>
                                        </p:attrNameLst>
                                      </p:cBhvr>
                                      <p:to>
                                        <p:strVal val="visible"/>
                                      </p:to>
                                    </p:set>
                                    <p:anim calcmode="lin" valueType="num">
                                      <p:cBhvr>
                                        <p:cTn id="14" dur="1000" fill="hold"/>
                                        <p:tgtEl>
                                          <p:spTgt spid="282626">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28262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82626">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282626">
                                            <p:txEl>
                                              <p:pRg st="4" end="4"/>
                                            </p:txEl>
                                          </p:spTgt>
                                        </p:tgtEl>
                                        <p:attrNameLst>
                                          <p:attrName>style.visibility</p:attrName>
                                        </p:attrNameLst>
                                      </p:cBhvr>
                                      <p:to>
                                        <p:strVal val="visible"/>
                                      </p:to>
                                    </p:set>
                                    <p:anim calcmode="lin" valueType="num">
                                      <p:cBhvr>
                                        <p:cTn id="21" dur="1000" fill="hold"/>
                                        <p:tgtEl>
                                          <p:spTgt spid="282626">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282626">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826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3"/>
          <p:cNvSpPr>
            <a:spLocks noGrp="1" noChangeArrowheads="1"/>
          </p:cNvSpPr>
          <p:nvPr>
            <p:ph type="body" idx="4294967295"/>
          </p:nvPr>
        </p:nvSpPr>
        <p:spPr>
          <a:xfrm>
            <a:off x="381000" y="1676400"/>
            <a:ext cx="8305800" cy="4386263"/>
          </a:xfrm>
        </p:spPr>
        <p:txBody>
          <a:bodyPr/>
          <a:lstStyle/>
          <a:p>
            <a:pPr marL="742950" lvl="1" indent="-285750"/>
            <a:r>
              <a:rPr lang="en-US" sz="2600" dirty="0">
                <a:solidFill>
                  <a:srgbClr val="C00000"/>
                </a:solidFill>
                <a:latin typeface="Palatino Linotype" pitchFamily="18" charset="0"/>
                <a:ea typeface="宋体" pitchFamily="2" charset="-122"/>
              </a:rPr>
              <a:t>Step 4:</a:t>
            </a:r>
            <a:r>
              <a:rPr lang="en-US" sz="2600" dirty="0">
                <a:solidFill>
                  <a:schemeClr val="tx2"/>
                </a:solidFill>
                <a:latin typeface="Palatino Linotype" pitchFamily="18" charset="0"/>
                <a:ea typeface="宋体" pitchFamily="2" charset="-122"/>
              </a:rPr>
              <a:t> </a:t>
            </a:r>
            <a:r>
              <a:rPr lang="en-US" sz="2600" dirty="0">
                <a:latin typeface="Palatino Linotype" pitchFamily="18" charset="0"/>
                <a:ea typeface="宋体" pitchFamily="2" charset="-122"/>
              </a:rPr>
              <a:t>To calculate the numerator of the above formula, multiply the deviation scores for each person. Sum the cross-products .</a:t>
            </a:r>
          </a:p>
          <a:p>
            <a:pPr marL="742950" lvl="1" indent="-285750"/>
            <a:endParaRPr lang="en-US" sz="2600" dirty="0">
              <a:solidFill>
                <a:schemeClr val="tx2"/>
              </a:solidFill>
              <a:latin typeface="Palatino Linotype" pitchFamily="18" charset="0"/>
              <a:ea typeface="宋体" pitchFamily="2" charset="-122"/>
            </a:endParaRPr>
          </a:p>
          <a:p>
            <a:pPr marL="742950" lvl="1" indent="-285750"/>
            <a:r>
              <a:rPr lang="en-US" sz="2600" dirty="0">
                <a:solidFill>
                  <a:srgbClr val="C00000"/>
                </a:solidFill>
                <a:latin typeface="Palatino Linotype" pitchFamily="18" charset="0"/>
                <a:ea typeface="宋体" pitchFamily="2" charset="-122"/>
              </a:rPr>
              <a:t>Step 5:</a:t>
            </a:r>
            <a:r>
              <a:rPr lang="en-US" sz="2600" dirty="0">
                <a:solidFill>
                  <a:schemeClr val="tx2"/>
                </a:solidFill>
                <a:latin typeface="Palatino Linotype" pitchFamily="18" charset="0"/>
                <a:ea typeface="宋体" pitchFamily="2" charset="-122"/>
              </a:rPr>
              <a:t> </a:t>
            </a:r>
            <a:r>
              <a:rPr lang="en-US" sz="2600" dirty="0">
                <a:latin typeface="Palatino Linotype" pitchFamily="18" charset="0"/>
                <a:ea typeface="宋体" pitchFamily="2" charset="-122"/>
              </a:rPr>
              <a:t>To obtain the denominator, calculate the sum of squares (SS) for X and Y.  Then multiply the results.</a:t>
            </a:r>
          </a:p>
          <a:p>
            <a:pPr marL="742950" lvl="1" indent="-285750"/>
            <a:endParaRPr lang="en-US" sz="2600" dirty="0">
              <a:solidFill>
                <a:schemeClr val="tx2"/>
              </a:solidFill>
              <a:latin typeface="Palatino Linotype" pitchFamily="18" charset="0"/>
              <a:ea typeface="宋体" pitchFamily="2" charset="-122"/>
            </a:endParaRPr>
          </a:p>
          <a:p>
            <a:pPr marL="742950" lvl="1" indent="-285750"/>
            <a:r>
              <a:rPr lang="en-US" sz="2600" dirty="0">
                <a:solidFill>
                  <a:srgbClr val="C00000"/>
                </a:solidFill>
                <a:latin typeface="Palatino Linotype" pitchFamily="18" charset="0"/>
                <a:ea typeface="宋体" pitchFamily="2" charset="-122"/>
              </a:rPr>
              <a:t>Step 6:</a:t>
            </a:r>
            <a:r>
              <a:rPr lang="en-US" sz="2600" dirty="0">
                <a:solidFill>
                  <a:schemeClr val="tx2"/>
                </a:solidFill>
                <a:latin typeface="Palatino Linotype" pitchFamily="18" charset="0"/>
                <a:ea typeface="宋体" pitchFamily="2" charset="-122"/>
              </a:rPr>
              <a:t> </a:t>
            </a:r>
            <a:r>
              <a:rPr lang="en-US" sz="2600" dirty="0">
                <a:latin typeface="Palatino Linotype" pitchFamily="18" charset="0"/>
                <a:ea typeface="宋体" pitchFamily="2" charset="-122"/>
              </a:rPr>
              <a:t>Divide the result of step 4 by the result of step 5 </a:t>
            </a:r>
          </a:p>
          <a:p>
            <a:pPr>
              <a:buFont typeface="Symbol" pitchFamily="18" charset="2"/>
              <a:buNone/>
            </a:pPr>
            <a:endParaRPr lang="en-US" sz="2400" dirty="0">
              <a:solidFill>
                <a:schemeClr val="tx2"/>
              </a:solidFill>
              <a:latin typeface="Palatino Linotype" pitchFamily="18" charset="0"/>
              <a:ea typeface="宋体" pitchFamily="2" charset="-122"/>
            </a:endParaRPr>
          </a:p>
        </p:txBody>
      </p:sp>
      <p:sp>
        <p:nvSpPr>
          <p:cNvPr id="33796" name="Text Box 6"/>
          <p:cNvSpPr txBox="1">
            <a:spLocks noChangeArrowheads="1"/>
          </p:cNvSpPr>
          <p:nvPr/>
        </p:nvSpPr>
        <p:spPr bwMode="auto">
          <a:xfrm>
            <a:off x="466725" y="381000"/>
            <a:ext cx="8382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charset="0"/>
              </a:defRPr>
            </a:lvl1pPr>
            <a:lvl2pPr marL="742950" indent="-285750">
              <a:defRPr sz="2400">
                <a:solidFill>
                  <a:srgbClr val="FF9900"/>
                </a:solidFill>
                <a:latin typeface="Times New Roman" pitchFamily="18" charset="0"/>
                <a:cs typeface="Arial" charset="0"/>
              </a:defRPr>
            </a:lvl2pPr>
            <a:lvl3pPr marL="1143000" indent="-228600">
              <a:defRPr sz="2400">
                <a:solidFill>
                  <a:srgbClr val="FF9900"/>
                </a:solidFill>
                <a:latin typeface="Times New Roman" pitchFamily="18" charset="0"/>
                <a:cs typeface="Arial" charset="0"/>
              </a:defRPr>
            </a:lvl3pPr>
            <a:lvl4pPr marL="1600200" indent="-228600">
              <a:defRPr sz="2400">
                <a:solidFill>
                  <a:srgbClr val="FF9900"/>
                </a:solidFill>
                <a:latin typeface="Times New Roman" pitchFamily="18" charset="0"/>
                <a:cs typeface="Arial" charset="0"/>
              </a:defRPr>
            </a:lvl4pPr>
            <a:lvl5pPr marL="2057400" indent="-228600">
              <a:defRPr sz="2400">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9pPr>
          </a:lstStyle>
          <a:p>
            <a:pPr algn="ctr">
              <a:spcBef>
                <a:spcPct val="0"/>
              </a:spcBef>
            </a:pPr>
            <a:r>
              <a:rPr lang="en-US" sz="3200" b="1" dirty="0">
                <a:solidFill>
                  <a:srgbClr val="000099"/>
                </a:solidFill>
                <a:latin typeface="Palatino Linotype" pitchFamily="18" charset="0"/>
                <a:ea typeface="+mj-ea"/>
                <a:cs typeface="+mj-cs"/>
              </a:rPr>
              <a:t>How to calculate the Pearson correlation coefficient when you have the raw scores?</a:t>
            </a:r>
          </a:p>
        </p:txBody>
      </p:sp>
      <p:sp>
        <p:nvSpPr>
          <p:cNvPr id="33797" name="Rectangle 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D23EE081-1BF2-49D6-B9B9-53C5E25765DA}" type="slidenum">
              <a:rPr lang="en-US" smtClean="0"/>
              <a:t>24</a:t>
            </a:fld>
            <a:endParaRPr lang="en-US"/>
          </a:p>
        </p:txBody>
      </p:sp>
    </p:spTree>
    <p:extLst>
      <p:ext uri="{BB962C8B-B14F-4D97-AF65-F5344CB8AC3E}">
        <p14:creationId xmlns:p14="http://schemas.microsoft.com/office/powerpoint/2010/main" val="34113010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84674">
                                            <p:txEl>
                                              <p:pRg st="0" end="0"/>
                                            </p:txEl>
                                          </p:spTgt>
                                        </p:tgtEl>
                                        <p:attrNameLst>
                                          <p:attrName>style.visibility</p:attrName>
                                        </p:attrNameLst>
                                      </p:cBhvr>
                                      <p:to>
                                        <p:strVal val="visible"/>
                                      </p:to>
                                    </p:set>
                                    <p:anim calcmode="lin" valueType="num">
                                      <p:cBhvr>
                                        <p:cTn id="7" dur="1000" fill="hold"/>
                                        <p:tgtEl>
                                          <p:spTgt spid="28467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8467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84674">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84674">
                                            <p:txEl>
                                              <p:pRg st="2" end="2"/>
                                            </p:txEl>
                                          </p:spTgt>
                                        </p:tgtEl>
                                        <p:attrNameLst>
                                          <p:attrName>style.visibility</p:attrName>
                                        </p:attrNameLst>
                                      </p:cBhvr>
                                      <p:to>
                                        <p:strVal val="visible"/>
                                      </p:to>
                                    </p:set>
                                    <p:anim calcmode="lin" valueType="num">
                                      <p:cBhvr>
                                        <p:cTn id="14" dur="1000" fill="hold"/>
                                        <p:tgtEl>
                                          <p:spTgt spid="284674">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28467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84674">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284674">
                                            <p:txEl>
                                              <p:pRg st="4" end="4"/>
                                            </p:txEl>
                                          </p:spTgt>
                                        </p:tgtEl>
                                        <p:attrNameLst>
                                          <p:attrName>style.visibility</p:attrName>
                                        </p:attrNameLst>
                                      </p:cBhvr>
                                      <p:to>
                                        <p:strVal val="visible"/>
                                      </p:to>
                                    </p:set>
                                    <p:anim calcmode="lin" valueType="num">
                                      <p:cBhvr>
                                        <p:cTn id="21" dur="1000" fill="hold"/>
                                        <p:tgtEl>
                                          <p:spTgt spid="284674">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28467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846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381000" y="1066800"/>
            <a:ext cx="8305800" cy="838200"/>
          </a:xfrm>
        </p:spPr>
        <p:txBody>
          <a:bodyPr>
            <a:normAutofit fontScale="92500" lnSpcReduction="10000"/>
          </a:bodyPr>
          <a:lstStyle/>
          <a:p>
            <a:r>
              <a:rPr lang="en-US" altLang="zh-CN" sz="2800" dirty="0">
                <a:latin typeface="Palatino Linotype" pitchFamily="18" charset="0"/>
                <a:ea typeface="宋体" pitchFamily="2" charset="-122"/>
              </a:rPr>
              <a:t>Are study hours and final exam scores correlated and how? </a:t>
            </a:r>
          </a:p>
          <a:p>
            <a:endParaRPr lang="en-US" sz="2800" dirty="0">
              <a:solidFill>
                <a:schemeClr val="tx2"/>
              </a:solidFill>
              <a:latin typeface="Palatino Linotype" pitchFamily="18" charset="0"/>
              <a:ea typeface="宋体" pitchFamily="2" charset="-122"/>
            </a:endParaRPr>
          </a:p>
          <a:p>
            <a:pPr marL="742950" lvl="1" indent="-285750"/>
            <a:endParaRPr lang="en-US" sz="2800" dirty="0">
              <a:solidFill>
                <a:schemeClr val="tx2"/>
              </a:solidFill>
              <a:latin typeface="Palatino Linotype" pitchFamily="18" charset="0"/>
              <a:ea typeface="宋体" pitchFamily="2" charset="-122"/>
            </a:endParaRPr>
          </a:p>
          <a:p>
            <a:pPr>
              <a:buFont typeface="Symbol" pitchFamily="18" charset="2"/>
              <a:buNone/>
            </a:pPr>
            <a:endParaRPr lang="en-US" sz="2400" dirty="0">
              <a:solidFill>
                <a:schemeClr val="tx2"/>
              </a:solidFill>
              <a:latin typeface="Palatino Linotype" pitchFamily="18" charset="0"/>
              <a:ea typeface="宋体" pitchFamily="2" charset="-122"/>
            </a:endParaRPr>
          </a:p>
        </p:txBody>
      </p:sp>
      <p:sp>
        <p:nvSpPr>
          <p:cNvPr id="34820" name="Text Box 6"/>
          <p:cNvSpPr txBox="1">
            <a:spLocks noChangeArrowheads="1"/>
          </p:cNvSpPr>
          <p:nvPr/>
        </p:nvSpPr>
        <p:spPr bwMode="auto">
          <a:xfrm>
            <a:off x="228600" y="3048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charset="0"/>
              </a:defRPr>
            </a:lvl1pPr>
            <a:lvl2pPr marL="742950" indent="-285750">
              <a:defRPr sz="2400">
                <a:solidFill>
                  <a:srgbClr val="FF9900"/>
                </a:solidFill>
                <a:latin typeface="Times New Roman" pitchFamily="18" charset="0"/>
                <a:cs typeface="Arial" charset="0"/>
              </a:defRPr>
            </a:lvl2pPr>
            <a:lvl3pPr marL="1143000" indent="-228600">
              <a:defRPr sz="2400">
                <a:solidFill>
                  <a:srgbClr val="FF9900"/>
                </a:solidFill>
                <a:latin typeface="Times New Roman" pitchFamily="18" charset="0"/>
                <a:cs typeface="Arial" charset="0"/>
              </a:defRPr>
            </a:lvl3pPr>
            <a:lvl4pPr marL="1600200" indent="-228600">
              <a:defRPr sz="2400">
                <a:solidFill>
                  <a:srgbClr val="FF9900"/>
                </a:solidFill>
                <a:latin typeface="Times New Roman" pitchFamily="18" charset="0"/>
                <a:cs typeface="Arial" charset="0"/>
              </a:defRPr>
            </a:lvl4pPr>
            <a:lvl5pPr marL="2057400" indent="-228600">
              <a:defRPr sz="2400">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9pPr>
          </a:lstStyle>
          <a:p>
            <a:pPr algn="ctr">
              <a:spcBef>
                <a:spcPct val="0"/>
              </a:spcBef>
            </a:pPr>
            <a:r>
              <a:rPr lang="en-US" sz="4000" b="1" dirty="0">
                <a:solidFill>
                  <a:srgbClr val="000099"/>
                </a:solidFill>
                <a:latin typeface="Palatino Linotype" pitchFamily="18" charset="0"/>
                <a:ea typeface="+mj-ea"/>
                <a:cs typeface="+mj-cs"/>
              </a:rPr>
              <a:t>Example</a:t>
            </a:r>
          </a:p>
        </p:txBody>
      </p:sp>
      <p:sp>
        <p:nvSpPr>
          <p:cNvPr id="34821" name="Rectangle 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362486004"/>
              </p:ext>
            </p:extLst>
          </p:nvPr>
        </p:nvGraphicFramePr>
        <p:xfrm>
          <a:off x="914400" y="2209800"/>
          <a:ext cx="3962400" cy="3200400"/>
        </p:xfrm>
        <a:graphic>
          <a:graphicData uri="http://schemas.openxmlformats.org/drawingml/2006/table">
            <a:tbl>
              <a:tblPr/>
              <a:tblGrid>
                <a:gridCol w="1791222">
                  <a:extLst>
                    <a:ext uri="{9D8B030D-6E8A-4147-A177-3AD203B41FA5}">
                      <a16:colId xmlns:a16="http://schemas.microsoft.com/office/drawing/2014/main" val="20000"/>
                    </a:ext>
                  </a:extLst>
                </a:gridCol>
                <a:gridCol w="2171178">
                  <a:extLst>
                    <a:ext uri="{9D8B030D-6E8A-4147-A177-3AD203B41FA5}">
                      <a16:colId xmlns:a16="http://schemas.microsoft.com/office/drawing/2014/main" val="20001"/>
                    </a:ext>
                  </a:extLst>
                </a:gridCol>
              </a:tblGrid>
              <a:tr h="914400">
                <a:tc>
                  <a:txBody>
                    <a:bodyPr/>
                    <a:lstStyle/>
                    <a:p>
                      <a:pPr marL="0" marR="0" algn="ctr">
                        <a:spcBef>
                          <a:spcPts val="0"/>
                        </a:spcBef>
                        <a:spcAft>
                          <a:spcPts val="0"/>
                        </a:spcAft>
                      </a:pPr>
                      <a:r>
                        <a:rPr lang="en-US" sz="2000" b="1" dirty="0">
                          <a:latin typeface="Bookman Old Style" pitchFamily="18" charset="0"/>
                          <a:ea typeface="SimSun"/>
                          <a:cs typeface="Times New Roman"/>
                        </a:rPr>
                        <a:t>Study Hours (X)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dirty="0">
                          <a:latin typeface="Bookman Old Style" pitchFamily="18" charset="0"/>
                          <a:ea typeface="SimSun"/>
                          <a:cs typeface="Times New Roman"/>
                        </a:rPr>
                        <a:t>Regents Score (Y)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pPr marL="0" marR="0" algn="ctr">
                        <a:spcBef>
                          <a:spcPts val="0"/>
                        </a:spcBef>
                        <a:spcAft>
                          <a:spcPts val="0"/>
                        </a:spcAft>
                      </a:pPr>
                      <a:r>
                        <a:rPr lang="en-US" sz="2000" dirty="0">
                          <a:latin typeface="Bookman Old Style" pitchFamily="18" charset="0"/>
                          <a:ea typeface="SimSun"/>
                          <a:cs typeface="Times New Roman"/>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Bookman Old Style" pitchFamily="18" charset="0"/>
                          <a:ea typeface="SimSun"/>
                          <a:cs typeface="Times New Roman"/>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marL="0" marR="0" algn="ctr">
                        <a:spcBef>
                          <a:spcPts val="0"/>
                        </a:spcBef>
                        <a:spcAft>
                          <a:spcPts val="0"/>
                        </a:spcAft>
                      </a:pPr>
                      <a:r>
                        <a:rPr lang="en-US" sz="2000" dirty="0">
                          <a:latin typeface="Bookman Old Style" pitchFamily="18" charset="0"/>
                          <a:ea typeface="SimSun"/>
                          <a:cs typeface="Times New Roman"/>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Bookman Old Style" pitchFamily="18" charset="0"/>
                          <a:ea typeface="SimSun"/>
                          <a:cs typeface="Times New Roman"/>
                        </a:rPr>
                        <a:t>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marL="0" marR="0" algn="ctr">
                        <a:spcBef>
                          <a:spcPts val="0"/>
                        </a:spcBef>
                        <a:spcAft>
                          <a:spcPts val="0"/>
                        </a:spcAft>
                      </a:pPr>
                      <a:r>
                        <a:rPr lang="en-US" sz="2000" dirty="0">
                          <a:latin typeface="Bookman Old Style" pitchFamily="18" charset="0"/>
                          <a:ea typeface="SimSun"/>
                          <a:cs typeface="Times New Roman"/>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Bookman Old Style" pitchFamily="18" charset="0"/>
                          <a:ea typeface="SimSun"/>
                          <a:cs typeface="Times New Roman"/>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marL="0" marR="0" algn="ctr">
                        <a:spcBef>
                          <a:spcPts val="0"/>
                        </a:spcBef>
                        <a:spcAft>
                          <a:spcPts val="0"/>
                        </a:spcAft>
                      </a:pPr>
                      <a:r>
                        <a:rPr lang="en-US" sz="2000" dirty="0">
                          <a:latin typeface="Bookman Old Style" pitchFamily="18" charset="0"/>
                          <a:ea typeface="SimSun"/>
                          <a:cs typeface="Times New Roman"/>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Bookman Old Style" pitchFamily="18" charset="0"/>
                          <a:ea typeface="SimSun"/>
                          <a:cs typeface="Times New Roman"/>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pPr marL="0" marR="0" algn="ctr">
                        <a:spcBef>
                          <a:spcPts val="0"/>
                        </a:spcBef>
                        <a:spcAft>
                          <a:spcPts val="0"/>
                        </a:spcAft>
                      </a:pPr>
                      <a:r>
                        <a:rPr lang="en-US" sz="2000" dirty="0">
                          <a:latin typeface="Bookman Old Style" pitchFamily="18" charset="0"/>
                          <a:ea typeface="SimSun"/>
                          <a:cs typeface="Times New Roman"/>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Bookman Old Style" pitchFamily="18" charset="0"/>
                          <a:ea typeface="SimSun"/>
                          <a:cs typeface="Times New Roman"/>
                        </a:rPr>
                        <a:t>19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fld id="{D23EE081-1BF2-49D6-B9B9-53C5E25765DA}" type="slidenum">
              <a:rPr lang="en-US" smtClean="0"/>
              <a:t>25</a:t>
            </a:fld>
            <a:endParaRPr lang="en-US"/>
          </a:p>
        </p:txBody>
      </p:sp>
    </p:spTree>
    <p:extLst>
      <p:ext uri="{BB962C8B-B14F-4D97-AF65-F5344CB8AC3E}">
        <p14:creationId xmlns:p14="http://schemas.microsoft.com/office/powerpoint/2010/main" val="404639423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4294967295"/>
          </p:nvPr>
        </p:nvSpPr>
        <p:spPr>
          <a:xfrm>
            <a:off x="381000" y="990600"/>
            <a:ext cx="8305800" cy="1295400"/>
          </a:xfrm>
        </p:spPr>
        <p:txBody>
          <a:bodyPr>
            <a:normAutofit/>
          </a:bodyPr>
          <a:lstStyle/>
          <a:p>
            <a:r>
              <a:rPr lang="en-US" altLang="zh-CN" sz="2800" u="sng" dirty="0">
                <a:latin typeface="Palatino Linotype" pitchFamily="18" charset="0"/>
                <a:ea typeface="宋体" pitchFamily="2" charset="-122"/>
              </a:rPr>
              <a:t>First</a:t>
            </a:r>
            <a:r>
              <a:rPr lang="en-US" altLang="zh-CN" sz="2800" dirty="0">
                <a:latin typeface="Palatino Linotype" pitchFamily="18" charset="0"/>
                <a:ea typeface="宋体" pitchFamily="2" charset="-122"/>
              </a:rPr>
              <a:t>, draw a scatter plot and try to predict the correlation coefficient from the shape of the plot.  </a:t>
            </a:r>
            <a:endParaRPr lang="en-US" sz="2800" dirty="0">
              <a:latin typeface="Palatino Linotype" pitchFamily="18" charset="0"/>
              <a:ea typeface="宋体" pitchFamily="2" charset="-122"/>
            </a:endParaRPr>
          </a:p>
          <a:p>
            <a:pPr>
              <a:buFont typeface="Symbol" pitchFamily="18" charset="2"/>
              <a:buNone/>
            </a:pPr>
            <a:endParaRPr lang="en-US" sz="2400" dirty="0">
              <a:solidFill>
                <a:schemeClr val="tx2"/>
              </a:solidFill>
              <a:latin typeface="Arial" charset="0"/>
              <a:ea typeface="宋体" pitchFamily="2" charset="-122"/>
            </a:endParaRPr>
          </a:p>
        </p:txBody>
      </p:sp>
      <p:sp>
        <p:nvSpPr>
          <p:cNvPr id="35844" name="Text Box 6"/>
          <p:cNvSpPr txBox="1">
            <a:spLocks noChangeArrowheads="1"/>
          </p:cNvSpPr>
          <p:nvPr/>
        </p:nvSpPr>
        <p:spPr bwMode="auto">
          <a:xfrm>
            <a:off x="-18516" y="3048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charset="0"/>
              </a:defRPr>
            </a:lvl1pPr>
            <a:lvl2pPr marL="742950" indent="-285750">
              <a:defRPr sz="2400">
                <a:solidFill>
                  <a:srgbClr val="FF9900"/>
                </a:solidFill>
                <a:latin typeface="Times New Roman" pitchFamily="18" charset="0"/>
                <a:cs typeface="Arial" charset="0"/>
              </a:defRPr>
            </a:lvl2pPr>
            <a:lvl3pPr marL="1143000" indent="-228600">
              <a:defRPr sz="2400">
                <a:solidFill>
                  <a:srgbClr val="FF9900"/>
                </a:solidFill>
                <a:latin typeface="Times New Roman" pitchFamily="18" charset="0"/>
                <a:cs typeface="Arial" charset="0"/>
              </a:defRPr>
            </a:lvl3pPr>
            <a:lvl4pPr marL="1600200" indent="-228600">
              <a:defRPr sz="2400">
                <a:solidFill>
                  <a:srgbClr val="FF9900"/>
                </a:solidFill>
                <a:latin typeface="Times New Roman" pitchFamily="18" charset="0"/>
                <a:cs typeface="Arial" charset="0"/>
              </a:defRPr>
            </a:lvl4pPr>
            <a:lvl5pPr marL="2057400" indent="-228600">
              <a:defRPr sz="2400">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9pPr>
          </a:lstStyle>
          <a:p>
            <a:pPr algn="ctr">
              <a:spcBef>
                <a:spcPct val="0"/>
              </a:spcBef>
            </a:pPr>
            <a:r>
              <a:rPr lang="en-US" sz="4000" b="1" dirty="0">
                <a:solidFill>
                  <a:srgbClr val="000099"/>
                </a:solidFill>
                <a:latin typeface="Palatino Linotype" pitchFamily="18" charset="0"/>
                <a:ea typeface="+mj-ea"/>
                <a:cs typeface="+mj-cs"/>
              </a:rPr>
              <a:t>Example</a:t>
            </a:r>
          </a:p>
        </p:txBody>
      </p:sp>
      <p:sp>
        <p:nvSpPr>
          <p:cNvPr id="3584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7" name="Table 6"/>
          <p:cNvGraphicFramePr>
            <a:graphicFrameLocks noGrp="1"/>
          </p:cNvGraphicFramePr>
          <p:nvPr/>
        </p:nvGraphicFramePr>
        <p:xfrm>
          <a:off x="1371600" y="2506663"/>
          <a:ext cx="6324600" cy="2986082"/>
        </p:xfrm>
        <a:graphic>
          <a:graphicData uri="http://schemas.openxmlformats.org/drawingml/2006/table">
            <a:tbl>
              <a:tblPr/>
              <a:tblGrid>
                <a:gridCol w="420688">
                  <a:extLst>
                    <a:ext uri="{9D8B030D-6E8A-4147-A177-3AD203B41FA5}">
                      <a16:colId xmlns:a16="http://schemas.microsoft.com/office/drawing/2014/main" val="20000"/>
                    </a:ext>
                  </a:extLst>
                </a:gridCol>
                <a:gridCol w="420687">
                  <a:extLst>
                    <a:ext uri="{9D8B030D-6E8A-4147-A177-3AD203B41FA5}">
                      <a16:colId xmlns:a16="http://schemas.microsoft.com/office/drawing/2014/main" val="20001"/>
                    </a:ext>
                  </a:extLst>
                </a:gridCol>
                <a:gridCol w="420688">
                  <a:extLst>
                    <a:ext uri="{9D8B030D-6E8A-4147-A177-3AD203B41FA5}">
                      <a16:colId xmlns:a16="http://schemas.microsoft.com/office/drawing/2014/main" val="20002"/>
                    </a:ext>
                  </a:extLst>
                </a:gridCol>
                <a:gridCol w="422275">
                  <a:extLst>
                    <a:ext uri="{9D8B030D-6E8A-4147-A177-3AD203B41FA5}">
                      <a16:colId xmlns:a16="http://schemas.microsoft.com/office/drawing/2014/main" val="20003"/>
                    </a:ext>
                  </a:extLst>
                </a:gridCol>
                <a:gridCol w="420687">
                  <a:extLst>
                    <a:ext uri="{9D8B030D-6E8A-4147-A177-3AD203B41FA5}">
                      <a16:colId xmlns:a16="http://schemas.microsoft.com/office/drawing/2014/main" val="20004"/>
                    </a:ext>
                  </a:extLst>
                </a:gridCol>
                <a:gridCol w="422275">
                  <a:extLst>
                    <a:ext uri="{9D8B030D-6E8A-4147-A177-3AD203B41FA5}">
                      <a16:colId xmlns:a16="http://schemas.microsoft.com/office/drawing/2014/main" val="20005"/>
                    </a:ext>
                  </a:extLst>
                </a:gridCol>
                <a:gridCol w="422275">
                  <a:extLst>
                    <a:ext uri="{9D8B030D-6E8A-4147-A177-3AD203B41FA5}">
                      <a16:colId xmlns:a16="http://schemas.microsoft.com/office/drawing/2014/main" val="20006"/>
                    </a:ext>
                  </a:extLst>
                </a:gridCol>
                <a:gridCol w="422275">
                  <a:extLst>
                    <a:ext uri="{9D8B030D-6E8A-4147-A177-3AD203B41FA5}">
                      <a16:colId xmlns:a16="http://schemas.microsoft.com/office/drawing/2014/main" val="20007"/>
                    </a:ext>
                  </a:extLst>
                </a:gridCol>
                <a:gridCol w="420688">
                  <a:extLst>
                    <a:ext uri="{9D8B030D-6E8A-4147-A177-3AD203B41FA5}">
                      <a16:colId xmlns:a16="http://schemas.microsoft.com/office/drawing/2014/main" val="20008"/>
                    </a:ext>
                  </a:extLst>
                </a:gridCol>
                <a:gridCol w="422275">
                  <a:extLst>
                    <a:ext uri="{9D8B030D-6E8A-4147-A177-3AD203B41FA5}">
                      <a16:colId xmlns:a16="http://schemas.microsoft.com/office/drawing/2014/main" val="20009"/>
                    </a:ext>
                  </a:extLst>
                </a:gridCol>
                <a:gridCol w="422275">
                  <a:extLst>
                    <a:ext uri="{9D8B030D-6E8A-4147-A177-3AD203B41FA5}">
                      <a16:colId xmlns:a16="http://schemas.microsoft.com/office/drawing/2014/main" val="20010"/>
                    </a:ext>
                  </a:extLst>
                </a:gridCol>
                <a:gridCol w="422275">
                  <a:extLst>
                    <a:ext uri="{9D8B030D-6E8A-4147-A177-3AD203B41FA5}">
                      <a16:colId xmlns:a16="http://schemas.microsoft.com/office/drawing/2014/main" val="20011"/>
                    </a:ext>
                  </a:extLst>
                </a:gridCol>
                <a:gridCol w="420687">
                  <a:extLst>
                    <a:ext uri="{9D8B030D-6E8A-4147-A177-3AD203B41FA5}">
                      <a16:colId xmlns:a16="http://schemas.microsoft.com/office/drawing/2014/main" val="20012"/>
                    </a:ext>
                  </a:extLst>
                </a:gridCol>
                <a:gridCol w="422275">
                  <a:extLst>
                    <a:ext uri="{9D8B030D-6E8A-4147-A177-3AD203B41FA5}">
                      <a16:colId xmlns:a16="http://schemas.microsoft.com/office/drawing/2014/main" val="20013"/>
                    </a:ext>
                  </a:extLst>
                </a:gridCol>
                <a:gridCol w="422275">
                  <a:extLst>
                    <a:ext uri="{9D8B030D-6E8A-4147-A177-3AD203B41FA5}">
                      <a16:colId xmlns:a16="http://schemas.microsoft.com/office/drawing/2014/main" val="20014"/>
                    </a:ext>
                  </a:extLst>
                </a:gridCol>
              </a:tblGrid>
              <a:tr h="271462">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1462">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1462">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1462">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1462">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1462">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1462">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1462">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1462">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1462">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1462">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 name="Slide Number Placeholder 1"/>
          <p:cNvSpPr>
            <a:spLocks noGrp="1"/>
          </p:cNvSpPr>
          <p:nvPr>
            <p:ph type="sldNum" sz="quarter" idx="12"/>
          </p:nvPr>
        </p:nvSpPr>
        <p:spPr/>
        <p:txBody>
          <a:bodyPr/>
          <a:lstStyle/>
          <a:p>
            <a:fld id="{D23EE081-1BF2-49D6-B9B9-53C5E25765DA}" type="slidenum">
              <a:rPr lang="en-US" smtClean="0"/>
              <a:t>26</a:t>
            </a:fld>
            <a:endParaRPr lang="en-US"/>
          </a:p>
        </p:txBody>
      </p:sp>
    </p:spTree>
    <p:extLst>
      <p:ext uri="{BB962C8B-B14F-4D97-AF65-F5344CB8AC3E}">
        <p14:creationId xmlns:p14="http://schemas.microsoft.com/office/powerpoint/2010/main" val="51787374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4294967295"/>
          </p:nvPr>
        </p:nvSpPr>
        <p:spPr>
          <a:xfrm>
            <a:off x="381000" y="990600"/>
            <a:ext cx="8305800" cy="1295400"/>
          </a:xfrm>
        </p:spPr>
        <p:txBody>
          <a:bodyPr>
            <a:normAutofit/>
          </a:bodyPr>
          <a:lstStyle/>
          <a:p>
            <a:r>
              <a:rPr lang="en-US" altLang="zh-CN" sz="2800" u="sng" dirty="0">
                <a:latin typeface="Palatino Linotype" pitchFamily="18" charset="0"/>
                <a:ea typeface="宋体" pitchFamily="2" charset="-122"/>
              </a:rPr>
              <a:t>First</a:t>
            </a:r>
            <a:r>
              <a:rPr lang="en-US" altLang="zh-CN" sz="2800" dirty="0">
                <a:latin typeface="Palatino Linotype" pitchFamily="18" charset="0"/>
                <a:ea typeface="宋体" pitchFamily="2" charset="-122"/>
              </a:rPr>
              <a:t>, draw a scatter plot and try to predict the correlation coefficient from the shape of the plot.  </a:t>
            </a:r>
            <a:endParaRPr lang="en-US" sz="2800" dirty="0">
              <a:latin typeface="Palatino Linotype" pitchFamily="18" charset="0"/>
              <a:ea typeface="宋体" pitchFamily="2" charset="-122"/>
            </a:endParaRPr>
          </a:p>
          <a:p>
            <a:pPr>
              <a:buFont typeface="Symbol" pitchFamily="18" charset="2"/>
              <a:buNone/>
            </a:pPr>
            <a:endParaRPr lang="en-US" sz="2400" dirty="0">
              <a:solidFill>
                <a:schemeClr val="tx2"/>
              </a:solidFill>
              <a:latin typeface="Arial" charset="0"/>
              <a:ea typeface="宋体" pitchFamily="2" charset="-122"/>
            </a:endParaRPr>
          </a:p>
        </p:txBody>
      </p:sp>
      <p:sp>
        <p:nvSpPr>
          <p:cNvPr id="35844" name="Text Box 6"/>
          <p:cNvSpPr txBox="1">
            <a:spLocks noChangeArrowheads="1"/>
          </p:cNvSpPr>
          <p:nvPr/>
        </p:nvSpPr>
        <p:spPr bwMode="auto">
          <a:xfrm>
            <a:off x="-18516" y="3048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charset="0"/>
              </a:defRPr>
            </a:lvl1pPr>
            <a:lvl2pPr marL="742950" indent="-285750">
              <a:defRPr sz="2400">
                <a:solidFill>
                  <a:srgbClr val="FF9900"/>
                </a:solidFill>
                <a:latin typeface="Times New Roman" pitchFamily="18" charset="0"/>
                <a:cs typeface="Arial" charset="0"/>
              </a:defRPr>
            </a:lvl2pPr>
            <a:lvl3pPr marL="1143000" indent="-228600">
              <a:defRPr sz="2400">
                <a:solidFill>
                  <a:srgbClr val="FF9900"/>
                </a:solidFill>
                <a:latin typeface="Times New Roman" pitchFamily="18" charset="0"/>
                <a:cs typeface="Arial" charset="0"/>
              </a:defRPr>
            </a:lvl3pPr>
            <a:lvl4pPr marL="1600200" indent="-228600">
              <a:defRPr sz="2400">
                <a:solidFill>
                  <a:srgbClr val="FF9900"/>
                </a:solidFill>
                <a:latin typeface="Times New Roman" pitchFamily="18" charset="0"/>
                <a:cs typeface="Arial" charset="0"/>
              </a:defRPr>
            </a:lvl4pPr>
            <a:lvl5pPr marL="2057400" indent="-228600">
              <a:defRPr sz="2400">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9pPr>
          </a:lstStyle>
          <a:p>
            <a:pPr algn="ctr">
              <a:spcBef>
                <a:spcPct val="0"/>
              </a:spcBef>
            </a:pPr>
            <a:r>
              <a:rPr lang="en-US" sz="4000" b="1" dirty="0">
                <a:solidFill>
                  <a:srgbClr val="000099"/>
                </a:solidFill>
                <a:latin typeface="Palatino Linotype" pitchFamily="18" charset="0"/>
                <a:ea typeface="+mj-ea"/>
                <a:cs typeface="+mj-cs"/>
              </a:rPr>
              <a:t>Example</a:t>
            </a:r>
          </a:p>
        </p:txBody>
      </p:sp>
      <p:sp>
        <p:nvSpPr>
          <p:cNvPr id="3584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 name="Slide Number Placeholder 1"/>
          <p:cNvSpPr>
            <a:spLocks noGrp="1"/>
          </p:cNvSpPr>
          <p:nvPr>
            <p:ph type="sldNum" sz="quarter" idx="12"/>
          </p:nvPr>
        </p:nvSpPr>
        <p:spPr/>
        <p:txBody>
          <a:bodyPr/>
          <a:lstStyle/>
          <a:p>
            <a:fld id="{D23EE081-1BF2-49D6-B9B9-53C5E25765DA}" type="slidenum">
              <a:rPr lang="en-US" smtClean="0"/>
              <a:t>27</a:t>
            </a:fld>
            <a:endParaRPr lang="en-US"/>
          </a:p>
        </p:txBody>
      </p:sp>
      <p:pic>
        <p:nvPicPr>
          <p:cNvPr id="4" name="Picture 3">
            <a:extLst>
              <a:ext uri="{FF2B5EF4-FFF2-40B4-BE49-F238E27FC236}">
                <a16:creationId xmlns:a16="http://schemas.microsoft.com/office/drawing/2014/main" id="{82CF53BB-9416-2043-AC8B-98A112FF8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3725" y="1963297"/>
            <a:ext cx="3453145" cy="4393054"/>
          </a:xfrm>
          <a:prstGeom prst="rect">
            <a:avLst/>
          </a:prstGeom>
        </p:spPr>
      </p:pic>
      <p:pic>
        <p:nvPicPr>
          <p:cNvPr id="9" name="Picture 8">
            <a:extLst>
              <a:ext uri="{FF2B5EF4-FFF2-40B4-BE49-F238E27FC236}">
                <a16:creationId xmlns:a16="http://schemas.microsoft.com/office/drawing/2014/main" id="{2AFF7BD6-CFB7-9744-9259-CBAF775A8796}"/>
              </a:ext>
            </a:extLst>
          </p:cNvPr>
          <p:cNvPicPr>
            <a:picLocks noChangeAspect="1"/>
          </p:cNvPicPr>
          <p:nvPr/>
        </p:nvPicPr>
        <p:blipFill rotWithShape="1">
          <a:blip r:embed="rId4">
            <a:extLst>
              <a:ext uri="{28A0092B-C50C-407E-A947-70E740481C1C}">
                <a14:useLocalDpi xmlns:a14="http://schemas.microsoft.com/office/drawing/2010/main" val="0"/>
              </a:ext>
            </a:extLst>
          </a:blip>
          <a:srcRect t="38734"/>
          <a:stretch/>
        </p:blipFill>
        <p:spPr>
          <a:xfrm>
            <a:off x="65725" y="2667000"/>
            <a:ext cx="5588000" cy="2365375"/>
          </a:xfrm>
          <a:prstGeom prst="rect">
            <a:avLst/>
          </a:prstGeom>
        </p:spPr>
      </p:pic>
    </p:spTree>
    <p:extLst>
      <p:ext uri="{BB962C8B-B14F-4D97-AF65-F5344CB8AC3E}">
        <p14:creationId xmlns:p14="http://schemas.microsoft.com/office/powerpoint/2010/main" val="79436159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4294967295"/>
          </p:nvPr>
        </p:nvSpPr>
        <p:spPr>
          <a:xfrm>
            <a:off x="381000" y="1104900"/>
            <a:ext cx="8305800" cy="1295400"/>
          </a:xfrm>
        </p:spPr>
        <p:txBody>
          <a:bodyPr>
            <a:normAutofit lnSpcReduction="10000"/>
          </a:bodyPr>
          <a:lstStyle/>
          <a:p>
            <a:r>
              <a:rPr lang="en-US" sz="2800" u="sng" dirty="0">
                <a:latin typeface="Palatino Linotype" pitchFamily="18" charset="0"/>
              </a:rPr>
              <a:t>Then</a:t>
            </a:r>
            <a:r>
              <a:rPr lang="en-US" sz="2800" dirty="0">
                <a:latin typeface="Palatino Linotype" pitchFamily="18" charset="0"/>
              </a:rPr>
              <a:t>, calculate the correlation coefficient using the formula and the steps given in previous slides.</a:t>
            </a:r>
            <a:endParaRPr lang="en-US" sz="2400" dirty="0">
              <a:latin typeface="Palatino Linotype" pitchFamily="18" charset="0"/>
              <a:ea typeface="宋体" pitchFamily="2" charset="-122"/>
            </a:endParaRPr>
          </a:p>
        </p:txBody>
      </p:sp>
      <p:sp>
        <p:nvSpPr>
          <p:cNvPr id="36868" name="Text Box 6"/>
          <p:cNvSpPr txBox="1">
            <a:spLocks noChangeArrowheads="1"/>
          </p:cNvSpPr>
          <p:nvPr/>
        </p:nvSpPr>
        <p:spPr bwMode="auto">
          <a:xfrm>
            <a:off x="304800" y="3810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charset="0"/>
              </a:defRPr>
            </a:lvl1pPr>
            <a:lvl2pPr marL="742950" indent="-285750">
              <a:defRPr sz="2400">
                <a:solidFill>
                  <a:srgbClr val="FF9900"/>
                </a:solidFill>
                <a:latin typeface="Times New Roman" pitchFamily="18" charset="0"/>
                <a:cs typeface="Arial" charset="0"/>
              </a:defRPr>
            </a:lvl2pPr>
            <a:lvl3pPr marL="1143000" indent="-228600">
              <a:defRPr sz="2400">
                <a:solidFill>
                  <a:srgbClr val="FF9900"/>
                </a:solidFill>
                <a:latin typeface="Times New Roman" pitchFamily="18" charset="0"/>
                <a:cs typeface="Arial" charset="0"/>
              </a:defRPr>
            </a:lvl3pPr>
            <a:lvl4pPr marL="1600200" indent="-228600">
              <a:defRPr sz="2400">
                <a:solidFill>
                  <a:srgbClr val="FF9900"/>
                </a:solidFill>
                <a:latin typeface="Times New Roman" pitchFamily="18" charset="0"/>
                <a:cs typeface="Arial" charset="0"/>
              </a:defRPr>
            </a:lvl4pPr>
            <a:lvl5pPr marL="2057400" indent="-228600">
              <a:defRPr sz="2400">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9pPr>
          </a:lstStyle>
          <a:p>
            <a:pPr algn="ctr">
              <a:spcBef>
                <a:spcPct val="0"/>
              </a:spcBef>
            </a:pPr>
            <a:r>
              <a:rPr lang="en-US" sz="4000" b="1" dirty="0">
                <a:solidFill>
                  <a:srgbClr val="000099"/>
                </a:solidFill>
                <a:latin typeface="Palatino Linotype" pitchFamily="18" charset="0"/>
                <a:ea typeface="+mj-ea"/>
                <a:cs typeface="+mj-cs"/>
              </a:rPr>
              <a:t>Example</a:t>
            </a:r>
          </a:p>
        </p:txBody>
      </p:sp>
      <p:sp>
        <p:nvSpPr>
          <p:cNvPr id="3686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pic>
        <p:nvPicPr>
          <p:cNvPr id="368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400300"/>
            <a:ext cx="8382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D23EE081-1BF2-49D6-B9B9-53C5E25765DA}" type="slidenum">
              <a:rPr lang="en-US" smtClean="0"/>
              <a:t>28</a:t>
            </a:fld>
            <a:endParaRPr lang="en-US"/>
          </a:p>
        </p:txBody>
      </p:sp>
    </p:spTree>
    <p:extLst>
      <p:ext uri="{BB962C8B-B14F-4D97-AF65-F5344CB8AC3E}">
        <p14:creationId xmlns:p14="http://schemas.microsoft.com/office/powerpoint/2010/main" val="118115376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4294967295"/>
          </p:nvPr>
        </p:nvSpPr>
        <p:spPr>
          <a:xfrm>
            <a:off x="381000" y="1524000"/>
            <a:ext cx="8305800" cy="4386263"/>
          </a:xfrm>
        </p:spPr>
        <p:txBody>
          <a:bodyPr/>
          <a:lstStyle/>
          <a:p>
            <a:endParaRPr lang="en-US" sz="2800">
              <a:solidFill>
                <a:schemeClr val="tx2"/>
              </a:solidFill>
              <a:latin typeface="Arial" charset="0"/>
              <a:ea typeface="宋体" pitchFamily="2" charset="-122"/>
            </a:endParaRPr>
          </a:p>
          <a:p>
            <a:pPr marL="742950" lvl="1" indent="-285750"/>
            <a:endParaRPr lang="en-US" sz="2800">
              <a:solidFill>
                <a:schemeClr val="tx2"/>
              </a:solidFill>
              <a:latin typeface="Arial" charset="0"/>
              <a:ea typeface="宋体" pitchFamily="2" charset="-122"/>
            </a:endParaRPr>
          </a:p>
          <a:p>
            <a:pPr>
              <a:buFont typeface="Symbol" pitchFamily="18" charset="2"/>
              <a:buNone/>
            </a:pPr>
            <a:endParaRPr lang="en-US" sz="2400">
              <a:solidFill>
                <a:schemeClr val="tx2"/>
              </a:solidFill>
              <a:latin typeface="Arial" charset="0"/>
              <a:ea typeface="宋体" pitchFamily="2" charset="-122"/>
            </a:endParaRPr>
          </a:p>
        </p:txBody>
      </p:sp>
      <p:sp>
        <p:nvSpPr>
          <p:cNvPr id="37892" name="Text Box 6"/>
          <p:cNvSpPr txBox="1">
            <a:spLocks noChangeArrowheads="1"/>
          </p:cNvSpPr>
          <p:nvPr/>
        </p:nvSpPr>
        <p:spPr bwMode="auto">
          <a:xfrm>
            <a:off x="152400" y="3810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charset="0"/>
              </a:defRPr>
            </a:lvl1pPr>
            <a:lvl2pPr marL="742950" indent="-285750">
              <a:defRPr sz="2400">
                <a:solidFill>
                  <a:srgbClr val="FF9900"/>
                </a:solidFill>
                <a:latin typeface="Times New Roman" pitchFamily="18" charset="0"/>
                <a:cs typeface="Arial" charset="0"/>
              </a:defRPr>
            </a:lvl2pPr>
            <a:lvl3pPr marL="1143000" indent="-228600">
              <a:defRPr sz="2400">
                <a:solidFill>
                  <a:srgbClr val="FF9900"/>
                </a:solidFill>
                <a:latin typeface="Times New Roman" pitchFamily="18" charset="0"/>
                <a:cs typeface="Arial" charset="0"/>
              </a:defRPr>
            </a:lvl3pPr>
            <a:lvl4pPr marL="1600200" indent="-228600">
              <a:defRPr sz="2400">
                <a:solidFill>
                  <a:srgbClr val="FF9900"/>
                </a:solidFill>
                <a:latin typeface="Times New Roman" pitchFamily="18" charset="0"/>
                <a:cs typeface="Arial" charset="0"/>
              </a:defRPr>
            </a:lvl4pPr>
            <a:lvl5pPr marL="2057400" indent="-228600">
              <a:defRPr sz="2400">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charset="0"/>
              </a:defRPr>
            </a:lvl9pPr>
          </a:lstStyle>
          <a:p>
            <a:pPr algn="ctr">
              <a:spcBef>
                <a:spcPct val="0"/>
              </a:spcBef>
            </a:pPr>
            <a:r>
              <a:rPr lang="en-US" sz="4000" b="1" dirty="0">
                <a:solidFill>
                  <a:srgbClr val="000099"/>
                </a:solidFill>
                <a:latin typeface="Palatino Linotype" pitchFamily="18" charset="0"/>
                <a:ea typeface="+mj-ea"/>
                <a:cs typeface="+mj-cs"/>
              </a:rPr>
              <a:t>Example</a:t>
            </a:r>
          </a:p>
        </p:txBody>
      </p:sp>
      <p:sp>
        <p:nvSpPr>
          <p:cNvPr id="3789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37894" name="Object 8"/>
          <p:cNvGraphicFramePr>
            <a:graphicFrameLocks noChangeAspect="1"/>
          </p:cNvGraphicFramePr>
          <p:nvPr>
            <p:extLst>
              <p:ext uri="{D42A27DB-BD31-4B8C-83A1-F6EECF244321}">
                <p14:modId xmlns:p14="http://schemas.microsoft.com/office/powerpoint/2010/main" val="3590567199"/>
              </p:ext>
            </p:extLst>
          </p:nvPr>
        </p:nvGraphicFramePr>
        <p:xfrm>
          <a:off x="990600" y="1447800"/>
          <a:ext cx="7391400" cy="4953000"/>
        </p:xfrm>
        <a:graphic>
          <a:graphicData uri="http://schemas.openxmlformats.org/presentationml/2006/ole">
            <mc:AlternateContent xmlns:mc="http://schemas.openxmlformats.org/markup-compatibility/2006">
              <mc:Choice xmlns:v="urn:schemas-microsoft-com:vml" Requires="v">
                <p:oleObj spid="_x0000_s7214" name="Bitmap Image" r:id="rId4" imgW="4191585" imgH="2734057" progId="Paint.Picture">
                  <p:embed/>
                </p:oleObj>
              </mc:Choice>
              <mc:Fallback>
                <p:oleObj name="Bitmap Image" r:id="rId4" imgW="4191585" imgH="273405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447800"/>
                        <a:ext cx="7391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D23EE081-1BF2-49D6-B9B9-53C5E25765DA}" type="slidenum">
              <a:rPr lang="en-US" smtClean="0"/>
              <a:t>29</a:t>
            </a:fld>
            <a:endParaRPr lang="en-US"/>
          </a:p>
        </p:txBody>
      </p:sp>
    </p:spTree>
    <p:extLst>
      <p:ext uri="{BB962C8B-B14F-4D97-AF65-F5344CB8AC3E}">
        <p14:creationId xmlns:p14="http://schemas.microsoft.com/office/powerpoint/2010/main" val="148501556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type="body" idx="4294967295"/>
          </p:nvPr>
        </p:nvSpPr>
        <p:spPr>
          <a:xfrm>
            <a:off x="304800" y="1447800"/>
            <a:ext cx="8534400" cy="4876800"/>
          </a:xfrm>
        </p:spPr>
        <p:txBody>
          <a:bodyPr/>
          <a:lstStyle/>
          <a:p>
            <a:r>
              <a:rPr lang="en-US" sz="2800" u="sng" dirty="0">
                <a:latin typeface="Palatino Linotype" pitchFamily="18" charset="0"/>
                <a:ea typeface="宋体" pitchFamily="2" charset="-122"/>
              </a:rPr>
              <a:t>Nature/Shape of the Relation:</a:t>
            </a:r>
            <a:r>
              <a:rPr lang="en-US" sz="2800" u="sng" dirty="0">
                <a:latin typeface="Palatino Linotype" pitchFamily="18" charset="0"/>
              </a:rPr>
              <a:t> </a:t>
            </a:r>
          </a:p>
          <a:p>
            <a:pPr marL="742950" lvl="1" indent="-285750"/>
            <a:r>
              <a:rPr lang="en-US" sz="2800" dirty="0">
                <a:latin typeface="Palatino Linotype" pitchFamily="18" charset="0"/>
                <a:ea typeface="宋体" pitchFamily="2" charset="-122"/>
              </a:rPr>
              <a:t>If a straight line describes the relation between two variables, the relation will be called a </a:t>
            </a:r>
            <a:r>
              <a:rPr lang="en-US" sz="2800" dirty="0">
                <a:solidFill>
                  <a:srgbClr val="C00000"/>
                </a:solidFill>
                <a:latin typeface="Palatino Linotype" pitchFamily="18" charset="0"/>
                <a:ea typeface="宋体" pitchFamily="2" charset="-122"/>
              </a:rPr>
              <a:t>linear relation</a:t>
            </a:r>
            <a:endParaRPr lang="en-US" sz="2800" dirty="0">
              <a:solidFill>
                <a:schemeClr val="tx2"/>
              </a:solidFill>
              <a:latin typeface="Palatino Linotype" pitchFamily="18" charset="0"/>
              <a:ea typeface="宋体" pitchFamily="2" charset="-122"/>
            </a:endParaRPr>
          </a:p>
          <a:p>
            <a:pPr marL="742950" lvl="1" indent="-285750"/>
            <a:r>
              <a:rPr lang="en-US" sz="2800" dirty="0">
                <a:latin typeface="Palatino Linotype" pitchFamily="18" charset="0"/>
                <a:ea typeface="宋体" pitchFamily="2" charset="-122"/>
              </a:rPr>
              <a:t>In other cases, we can have non-linear relations (for example, described by a </a:t>
            </a:r>
            <a:r>
              <a:rPr lang="en-US" sz="2800" dirty="0">
                <a:solidFill>
                  <a:srgbClr val="C00000"/>
                </a:solidFill>
                <a:latin typeface="Palatino Linotype" pitchFamily="18" charset="0"/>
                <a:ea typeface="宋体" pitchFamily="2" charset="-122"/>
              </a:rPr>
              <a:t>parabolic function </a:t>
            </a:r>
            <a:r>
              <a:rPr lang="en-US" sz="2800" dirty="0">
                <a:latin typeface="Palatino Linotype" pitchFamily="18" charset="0"/>
                <a:ea typeface="宋体" pitchFamily="2" charset="-122"/>
              </a:rPr>
              <a:t>or</a:t>
            </a:r>
            <a:r>
              <a:rPr lang="en-US" sz="2800" dirty="0">
                <a:solidFill>
                  <a:schemeClr val="tx2"/>
                </a:solidFill>
                <a:latin typeface="Palatino Linotype" pitchFamily="18" charset="0"/>
                <a:ea typeface="宋体" pitchFamily="2" charset="-122"/>
              </a:rPr>
              <a:t> </a:t>
            </a:r>
          </a:p>
          <a:p>
            <a:pPr marL="742950" lvl="1" indent="-285750"/>
            <a:r>
              <a:rPr lang="en-US" sz="2800" dirty="0">
                <a:latin typeface="Palatino Linotype" pitchFamily="18" charset="0"/>
                <a:ea typeface="宋体" pitchFamily="2" charset="-122"/>
              </a:rPr>
              <a:t>a more complex </a:t>
            </a:r>
            <a:r>
              <a:rPr lang="en-US" sz="2800" dirty="0">
                <a:solidFill>
                  <a:srgbClr val="C00000"/>
                </a:solidFill>
                <a:latin typeface="Palatino Linotype" pitchFamily="18" charset="0"/>
                <a:ea typeface="宋体" pitchFamily="2" charset="-122"/>
              </a:rPr>
              <a:t>periodic function</a:t>
            </a:r>
          </a:p>
        </p:txBody>
      </p:sp>
      <p:sp>
        <p:nvSpPr>
          <p:cNvPr id="26628" name="Text Box 4"/>
          <p:cNvSpPr txBox="1">
            <a:spLocks noChangeArrowheads="1"/>
          </p:cNvSpPr>
          <p:nvPr/>
        </p:nvSpPr>
        <p:spPr bwMode="auto">
          <a:xfrm>
            <a:off x="381000" y="3810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0"/>
              </a:spcBef>
            </a:pPr>
            <a:r>
              <a:rPr lang="en-US" sz="4400" b="1" dirty="0">
                <a:solidFill>
                  <a:srgbClr val="000099"/>
                </a:solidFill>
                <a:latin typeface="Palatino Linotype" pitchFamily="18" charset="0"/>
                <a:ea typeface="Cambria Math" pitchFamily="18" charset="0"/>
                <a:cs typeface="+mj-cs"/>
              </a:rPr>
              <a:t>Characteristics of Correlation </a:t>
            </a:r>
          </a:p>
        </p:txBody>
      </p:sp>
      <p:sp>
        <p:nvSpPr>
          <p:cNvPr id="26629" name="Rectangle 6"/>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D23EE081-1BF2-49D6-B9B9-53C5E25765DA}" type="slidenum">
              <a:rPr lang="en-US" smtClean="0"/>
              <a:t>3</a:t>
            </a:fld>
            <a:endParaRPr lang="en-US"/>
          </a:p>
        </p:txBody>
      </p:sp>
    </p:spTree>
    <p:extLst>
      <p:ext uri="{BB962C8B-B14F-4D97-AF65-F5344CB8AC3E}">
        <p14:creationId xmlns:p14="http://schemas.microsoft.com/office/powerpoint/2010/main" val="30015710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51906">
                                            <p:txEl>
                                              <p:pRg st="0" end="0"/>
                                            </p:txEl>
                                          </p:spTgt>
                                        </p:tgtEl>
                                        <p:attrNameLst>
                                          <p:attrName>style.visibility</p:attrName>
                                        </p:attrNameLst>
                                      </p:cBhvr>
                                      <p:to>
                                        <p:strVal val="visible"/>
                                      </p:to>
                                    </p:set>
                                    <p:anim calcmode="lin" valueType="num">
                                      <p:cBhvr>
                                        <p:cTn id="7" dur="1000" fill="hold"/>
                                        <p:tgtEl>
                                          <p:spTgt spid="25190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5190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190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51906">
                                            <p:txEl>
                                              <p:pRg st="1" end="1"/>
                                            </p:txEl>
                                          </p:spTgt>
                                        </p:tgtEl>
                                        <p:attrNameLst>
                                          <p:attrName>style.visibility</p:attrName>
                                        </p:attrNameLst>
                                      </p:cBhvr>
                                      <p:to>
                                        <p:strVal val="visible"/>
                                      </p:to>
                                    </p:set>
                                    <p:anim calcmode="lin" valueType="num">
                                      <p:cBhvr>
                                        <p:cTn id="14" dur="1000" fill="hold"/>
                                        <p:tgtEl>
                                          <p:spTgt spid="251906">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5190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5190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251906">
                                            <p:txEl>
                                              <p:pRg st="2" end="2"/>
                                            </p:txEl>
                                          </p:spTgt>
                                        </p:tgtEl>
                                        <p:attrNameLst>
                                          <p:attrName>style.visibility</p:attrName>
                                        </p:attrNameLst>
                                      </p:cBhvr>
                                      <p:to>
                                        <p:strVal val="visible"/>
                                      </p:to>
                                    </p:set>
                                    <p:anim calcmode="lin" valueType="num">
                                      <p:cBhvr>
                                        <p:cTn id="21" dur="1000" fill="hold"/>
                                        <p:tgtEl>
                                          <p:spTgt spid="251906">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25190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51906">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251906">
                                            <p:txEl>
                                              <p:pRg st="3" end="3"/>
                                            </p:txEl>
                                          </p:spTgt>
                                        </p:tgtEl>
                                        <p:attrNameLst>
                                          <p:attrName>style.visibility</p:attrName>
                                        </p:attrNameLst>
                                      </p:cBhvr>
                                      <p:to>
                                        <p:strVal val="visible"/>
                                      </p:to>
                                    </p:set>
                                    <p:anim calcmode="lin" valueType="num">
                                      <p:cBhvr>
                                        <p:cTn id="28" dur="1000" fill="hold"/>
                                        <p:tgtEl>
                                          <p:spTgt spid="251906">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251906">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519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99"/>
                </a:solidFill>
                <a:latin typeface="Palatino Linotype" pitchFamily="18" charset="0"/>
              </a:rPr>
              <a:t>Properties of the correlation coefficient</a:t>
            </a:r>
          </a:p>
        </p:txBody>
      </p:sp>
      <p:sp>
        <p:nvSpPr>
          <p:cNvPr id="3" name="Content Placeholder 2"/>
          <p:cNvSpPr>
            <a:spLocks noGrp="1"/>
          </p:cNvSpPr>
          <p:nvPr>
            <p:ph idx="1"/>
          </p:nvPr>
        </p:nvSpPr>
        <p:spPr/>
        <p:txBody>
          <a:bodyPr>
            <a:normAutofit fontScale="92500" lnSpcReduction="10000"/>
          </a:bodyPr>
          <a:lstStyle/>
          <a:p>
            <a:pPr>
              <a:buFontTx/>
              <a:buChar char="•"/>
            </a:pPr>
            <a:r>
              <a:rPr lang="en-US" altLang="zh-CN" dirty="0">
                <a:latin typeface="Palatino Linotype" pitchFamily="18" charset="0"/>
                <a:ea typeface="宋体" pitchFamily="2" charset="-122"/>
              </a:rPr>
              <a:t>It indicates the </a:t>
            </a:r>
            <a:r>
              <a:rPr lang="en-US" altLang="zh-CN" dirty="0">
                <a:solidFill>
                  <a:srgbClr val="FF0000"/>
                </a:solidFill>
                <a:latin typeface="Palatino Linotype" pitchFamily="18" charset="0"/>
                <a:ea typeface="宋体" pitchFamily="2" charset="-122"/>
              </a:rPr>
              <a:t>strength </a:t>
            </a:r>
            <a:r>
              <a:rPr lang="en-US" altLang="zh-CN" dirty="0">
                <a:latin typeface="Palatino Linotype" pitchFamily="18" charset="0"/>
                <a:ea typeface="宋体" pitchFamily="2" charset="-122"/>
              </a:rPr>
              <a:t>of a linear relation (its absolute value) and the </a:t>
            </a:r>
            <a:r>
              <a:rPr lang="en-US" altLang="zh-CN" dirty="0">
                <a:solidFill>
                  <a:srgbClr val="FF0000"/>
                </a:solidFill>
                <a:latin typeface="Palatino Linotype" pitchFamily="18" charset="0"/>
                <a:ea typeface="宋体" pitchFamily="2" charset="-122"/>
              </a:rPr>
              <a:t>direction</a:t>
            </a:r>
            <a:r>
              <a:rPr lang="en-US" altLang="zh-CN" dirty="0">
                <a:latin typeface="Palatino Linotype" pitchFamily="18" charset="0"/>
                <a:ea typeface="宋体" pitchFamily="2" charset="-122"/>
              </a:rPr>
              <a:t> of the relation (its sign).</a:t>
            </a:r>
            <a:endParaRPr lang="en-US" altLang="zh-CN" b="1" dirty="0">
              <a:latin typeface="Palatino Linotype" pitchFamily="18" charset="0"/>
              <a:ea typeface="宋体" pitchFamily="2" charset="-122"/>
            </a:endParaRPr>
          </a:p>
          <a:p>
            <a:pPr>
              <a:buFontTx/>
              <a:buChar char="•"/>
            </a:pPr>
            <a:r>
              <a:rPr lang="en-US" altLang="zh-CN" dirty="0">
                <a:latin typeface="Palatino Linotype" pitchFamily="18" charset="0"/>
                <a:ea typeface="宋体" pitchFamily="2" charset="-122"/>
              </a:rPr>
              <a:t>It takes values from –1 to +1 (-1 indicates perfect negative linear correlation, 0 indicates no linear correlation and +1 indicates perfect positive linear correlation).</a:t>
            </a:r>
            <a:endParaRPr lang="en-US" altLang="zh-CN" b="1" dirty="0">
              <a:latin typeface="Palatino Linotype" pitchFamily="18" charset="0"/>
              <a:ea typeface="宋体" pitchFamily="2" charset="-122"/>
            </a:endParaRPr>
          </a:p>
          <a:p>
            <a:pPr>
              <a:buFontTx/>
              <a:buChar char="•"/>
            </a:pPr>
            <a:r>
              <a:rPr lang="en-US" altLang="zh-CN" dirty="0">
                <a:latin typeface="Palatino Linotype" pitchFamily="18" charset="0"/>
                <a:ea typeface="宋体" pitchFamily="2" charset="-122"/>
              </a:rPr>
              <a:t>The further the correlation is from 0, the stronger the linear relationship between the variables.</a:t>
            </a:r>
            <a:endParaRPr lang="en-US" altLang="zh-CN" b="1" dirty="0">
              <a:latin typeface="Palatino Linotype" pitchFamily="18" charset="0"/>
              <a:ea typeface="宋体" pitchFamily="2" charset="-122"/>
            </a:endParaRPr>
          </a:p>
        </p:txBody>
      </p:sp>
      <p:sp>
        <p:nvSpPr>
          <p:cNvPr id="4" name="Slide Number Placeholder 3"/>
          <p:cNvSpPr>
            <a:spLocks noGrp="1"/>
          </p:cNvSpPr>
          <p:nvPr>
            <p:ph type="sldNum" sz="quarter" idx="12"/>
          </p:nvPr>
        </p:nvSpPr>
        <p:spPr/>
        <p:txBody>
          <a:bodyPr/>
          <a:lstStyle/>
          <a:p>
            <a:fld id="{D23EE081-1BF2-49D6-B9B9-53C5E25765DA}" type="slidenum">
              <a:rPr lang="en-US" smtClean="0"/>
              <a:t>30</a:t>
            </a:fld>
            <a:endParaRPr lang="en-US"/>
          </a:p>
        </p:txBody>
      </p:sp>
    </p:spTree>
    <p:extLst>
      <p:ext uri="{BB962C8B-B14F-4D97-AF65-F5344CB8AC3E}">
        <p14:creationId xmlns:p14="http://schemas.microsoft.com/office/powerpoint/2010/main" val="1611559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rPr>
              <a:t>A few notes about the correlation coefficient</a:t>
            </a:r>
          </a:p>
        </p:txBody>
      </p:sp>
      <p:sp>
        <p:nvSpPr>
          <p:cNvPr id="3" name="Content Placeholder 2"/>
          <p:cNvSpPr>
            <a:spLocks noGrp="1"/>
          </p:cNvSpPr>
          <p:nvPr>
            <p:ph idx="1"/>
          </p:nvPr>
        </p:nvSpPr>
        <p:spPr/>
        <p:txBody>
          <a:bodyPr>
            <a:noAutofit/>
          </a:bodyPr>
          <a:lstStyle/>
          <a:p>
            <a:r>
              <a:rPr lang="en-US" sz="2400" dirty="0">
                <a:latin typeface="Palatino Linotype" pitchFamily="18" charset="0"/>
              </a:rPr>
              <a:t>1)Variables of interest, X &amp; Y, are both quantitative continuous measures (interval or ratio scale)</a:t>
            </a:r>
          </a:p>
          <a:p>
            <a:endParaRPr lang="en-US" sz="2400" b="1" dirty="0">
              <a:latin typeface="Palatino Linotype" pitchFamily="18" charset="0"/>
            </a:endParaRPr>
          </a:p>
          <a:p>
            <a:r>
              <a:rPr lang="en-US" sz="2400" dirty="0">
                <a:latin typeface="Palatino Linotype" pitchFamily="18" charset="0"/>
              </a:rPr>
              <a:t>2)The correlation is only appropriate for situations in which X &amp; Y are</a:t>
            </a:r>
            <a:r>
              <a:rPr lang="en-US" sz="2400" b="1" dirty="0">
                <a:latin typeface="Palatino Linotype" pitchFamily="18" charset="0"/>
              </a:rPr>
              <a:t> </a:t>
            </a:r>
            <a:r>
              <a:rPr lang="en-US" sz="2400" dirty="0">
                <a:solidFill>
                  <a:srgbClr val="FF0000"/>
                </a:solidFill>
                <a:latin typeface="Palatino Linotype" pitchFamily="18" charset="0"/>
              </a:rPr>
              <a:t>linearly</a:t>
            </a:r>
            <a:r>
              <a:rPr lang="en-US" sz="2400" dirty="0">
                <a:latin typeface="Palatino Linotype" pitchFamily="18" charset="0"/>
              </a:rPr>
              <a:t> related, or theorized to be linearly related.  Therefore, you must always confirm a linear relationship between X &amp; Y using a scatterplot before computing </a:t>
            </a:r>
            <a:r>
              <a:rPr lang="en-US" sz="2400" dirty="0" err="1">
                <a:latin typeface="Palatino Linotype" pitchFamily="18" charset="0"/>
              </a:rPr>
              <a:t>r</a:t>
            </a:r>
            <a:r>
              <a:rPr lang="en-US" sz="2400" baseline="-25000" dirty="0" err="1">
                <a:latin typeface="Palatino Linotype" pitchFamily="18" charset="0"/>
              </a:rPr>
              <a:t>xy</a:t>
            </a:r>
            <a:r>
              <a:rPr lang="en-US" sz="2400" dirty="0">
                <a:latin typeface="Palatino Linotype" pitchFamily="18" charset="0"/>
              </a:rPr>
              <a:t>.</a:t>
            </a:r>
          </a:p>
          <a:p>
            <a:endParaRPr lang="en-US" sz="2400" dirty="0">
              <a:latin typeface="Palatino Linotype" pitchFamily="18" charset="0"/>
            </a:endParaRPr>
          </a:p>
          <a:p>
            <a:r>
              <a:rPr lang="en-US" sz="2400" dirty="0">
                <a:latin typeface="Palatino Linotype" pitchFamily="18" charset="0"/>
              </a:rPr>
              <a:t>3) When the relationship between X &amp; Y is nonlinear, </a:t>
            </a:r>
            <a:r>
              <a:rPr lang="en-US" sz="2400" dirty="0" err="1">
                <a:latin typeface="Palatino Linotype" pitchFamily="18" charset="0"/>
              </a:rPr>
              <a:t>r</a:t>
            </a:r>
            <a:r>
              <a:rPr lang="en-US" sz="2400" baseline="-25000" dirty="0" err="1">
                <a:latin typeface="Palatino Linotype" pitchFamily="18" charset="0"/>
              </a:rPr>
              <a:t>xy</a:t>
            </a:r>
            <a:r>
              <a:rPr lang="en-US" sz="2400" dirty="0">
                <a:latin typeface="Palatino Linotype" pitchFamily="18" charset="0"/>
              </a:rPr>
              <a:t> will </a:t>
            </a:r>
            <a:r>
              <a:rPr lang="en-US" sz="2400" dirty="0">
                <a:solidFill>
                  <a:srgbClr val="FF0000"/>
                </a:solidFill>
                <a:latin typeface="Palatino Linotype" pitchFamily="18" charset="0"/>
              </a:rPr>
              <a:t>underestimate</a:t>
            </a:r>
            <a:r>
              <a:rPr lang="en-US" sz="2400" dirty="0">
                <a:latin typeface="Palatino Linotype" pitchFamily="18" charset="0"/>
              </a:rPr>
              <a:t> the degree of association between X &amp; Y</a:t>
            </a:r>
          </a:p>
          <a:p>
            <a:endParaRPr lang="en-US" sz="2400" b="1" dirty="0">
              <a:latin typeface="Palatino Linotype" pitchFamily="18" charset="0"/>
            </a:endParaRPr>
          </a:p>
          <a:p>
            <a:endParaRPr lang="en-US" sz="2400" dirty="0">
              <a:latin typeface="Palatino Linotype" pitchFamily="18" charset="0"/>
            </a:endParaRPr>
          </a:p>
        </p:txBody>
      </p:sp>
      <p:sp>
        <p:nvSpPr>
          <p:cNvPr id="4" name="Slide Number Placeholder 3"/>
          <p:cNvSpPr>
            <a:spLocks noGrp="1"/>
          </p:cNvSpPr>
          <p:nvPr>
            <p:ph type="sldNum" sz="quarter" idx="12"/>
          </p:nvPr>
        </p:nvSpPr>
        <p:spPr/>
        <p:txBody>
          <a:bodyPr/>
          <a:lstStyle/>
          <a:p>
            <a:fld id="{D23EE081-1BF2-49D6-B9B9-53C5E25765DA}" type="slidenum">
              <a:rPr lang="en-US" smtClean="0"/>
              <a:t>31</a:t>
            </a:fld>
            <a:endParaRPr lang="en-US"/>
          </a:p>
        </p:txBody>
      </p:sp>
    </p:spTree>
    <p:extLst>
      <p:ext uri="{BB962C8B-B14F-4D97-AF65-F5344CB8AC3E}">
        <p14:creationId xmlns:p14="http://schemas.microsoft.com/office/powerpoint/2010/main" val="4046440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99"/>
                </a:solidFill>
                <a:latin typeface="Palatino Linotype" pitchFamily="18" charset="0"/>
              </a:rPr>
              <a:t>A few notes about the correlation coefficient</a:t>
            </a:r>
            <a:endParaRPr lang="en-US" dirty="0"/>
          </a:p>
        </p:txBody>
      </p:sp>
      <p:sp>
        <p:nvSpPr>
          <p:cNvPr id="3" name="Content Placeholder 2"/>
          <p:cNvSpPr>
            <a:spLocks noGrp="1"/>
          </p:cNvSpPr>
          <p:nvPr>
            <p:ph idx="1"/>
          </p:nvPr>
        </p:nvSpPr>
        <p:spPr/>
        <p:txBody>
          <a:bodyPr>
            <a:normAutofit fontScale="92500"/>
          </a:bodyPr>
          <a:lstStyle/>
          <a:p>
            <a:r>
              <a:rPr lang="en-US" sz="2800" dirty="0">
                <a:latin typeface="Palatino Linotype" pitchFamily="18" charset="0"/>
              </a:rPr>
              <a:t>Correlation </a:t>
            </a:r>
            <a:r>
              <a:rPr lang="en-US" sz="2800" dirty="0">
                <a:solidFill>
                  <a:srgbClr val="FF0000"/>
                </a:solidFill>
                <a:latin typeface="Palatino Linotype" pitchFamily="18" charset="0"/>
              </a:rPr>
              <a:t>simply describes a relationship between two variables</a:t>
            </a:r>
            <a:r>
              <a:rPr lang="en-US" sz="2800" dirty="0">
                <a:latin typeface="Palatino Linotype" pitchFamily="18" charset="0"/>
              </a:rPr>
              <a:t>. It should not and cannot be interpreted as proof of a cause-and-effect relationship between the two variables.</a:t>
            </a:r>
          </a:p>
          <a:p>
            <a:pPr lvl="1"/>
            <a:r>
              <a:rPr lang="en-US" dirty="0">
                <a:solidFill>
                  <a:srgbClr val="FF0000"/>
                </a:solidFill>
                <a:latin typeface="Palatino Linotype" pitchFamily="18" charset="0"/>
              </a:rPr>
              <a:t>Correlation does not establish causation</a:t>
            </a:r>
          </a:p>
          <a:p>
            <a:pPr lvl="2"/>
            <a:r>
              <a:rPr lang="en-US" dirty="0">
                <a:latin typeface="Palatino Linotype" pitchFamily="18" charset="0"/>
                <a:sym typeface="Wingdings" pitchFamily="2" charset="2"/>
              </a:rPr>
              <a:t>We can say that people who score higher on the </a:t>
            </a:r>
            <a:r>
              <a:rPr lang="en-US" b="1" dirty="0">
                <a:latin typeface="Palatino Linotype" pitchFamily="18" charset="0"/>
                <a:sym typeface="Wingdings" pitchFamily="2" charset="2"/>
              </a:rPr>
              <a:t>income </a:t>
            </a:r>
            <a:r>
              <a:rPr lang="en-US" dirty="0">
                <a:latin typeface="Palatino Linotype" pitchFamily="18" charset="0"/>
                <a:sym typeface="Wingdings" pitchFamily="2" charset="2"/>
              </a:rPr>
              <a:t>variable also score higher on the </a:t>
            </a:r>
            <a:r>
              <a:rPr lang="en-US" b="1" dirty="0">
                <a:latin typeface="Palatino Linotype" pitchFamily="18" charset="0"/>
                <a:sym typeface="Wingdings" pitchFamily="2" charset="2"/>
              </a:rPr>
              <a:t>achievement</a:t>
            </a:r>
            <a:r>
              <a:rPr lang="en-US" dirty="0">
                <a:latin typeface="Palatino Linotype" pitchFamily="18" charset="0"/>
                <a:sym typeface="Wingdings" pitchFamily="2" charset="2"/>
              </a:rPr>
              <a:t> variable.</a:t>
            </a:r>
          </a:p>
          <a:p>
            <a:pPr lvl="2"/>
            <a:r>
              <a:rPr lang="en-US" dirty="0">
                <a:latin typeface="Palatino Linotype" pitchFamily="18" charset="0"/>
              </a:rPr>
              <a:t>It does NOT mean that: raising family income for Mary Smith will automatically raise her academic achievement</a:t>
            </a:r>
            <a:r>
              <a:rPr lang="en-US" dirty="0">
                <a:latin typeface="Palatino Linotype" pitchFamily="18" charset="0"/>
                <a:sym typeface="Wingdings" pitchFamily="2" charset="2"/>
              </a:rPr>
              <a:t> we are not speaking about cause and effect.</a:t>
            </a:r>
          </a:p>
          <a:p>
            <a:pPr lvl="1"/>
            <a:endParaRPr lang="en-US" dirty="0">
              <a:solidFill>
                <a:srgbClr val="FF0000"/>
              </a:solidFill>
              <a:latin typeface="Palatino Linotype" pitchFamily="18" charset="0"/>
            </a:endParaRPr>
          </a:p>
          <a:p>
            <a:endParaRPr lang="en-US" dirty="0"/>
          </a:p>
        </p:txBody>
      </p:sp>
      <p:sp>
        <p:nvSpPr>
          <p:cNvPr id="4" name="Slide Number Placeholder 3"/>
          <p:cNvSpPr>
            <a:spLocks noGrp="1"/>
          </p:cNvSpPr>
          <p:nvPr>
            <p:ph type="sldNum" sz="quarter" idx="12"/>
          </p:nvPr>
        </p:nvSpPr>
        <p:spPr/>
        <p:txBody>
          <a:bodyPr/>
          <a:lstStyle/>
          <a:p>
            <a:fld id="{D23EE081-1BF2-49D6-B9B9-53C5E25765DA}" type="slidenum">
              <a:rPr lang="en-US" smtClean="0"/>
              <a:t>32</a:t>
            </a:fld>
            <a:endParaRPr lang="en-US"/>
          </a:p>
        </p:txBody>
      </p:sp>
    </p:spTree>
    <p:extLst>
      <p:ext uri="{BB962C8B-B14F-4D97-AF65-F5344CB8AC3E}">
        <p14:creationId xmlns:p14="http://schemas.microsoft.com/office/powerpoint/2010/main" val="717801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Correlation Recommendations</a:t>
            </a:r>
            <a:endParaRPr lang="en-US" dirty="0">
              <a:latin typeface="Palatino Linotype" pitchFamily="18" charset="0"/>
            </a:endParaRPr>
          </a:p>
        </p:txBody>
      </p:sp>
      <p:sp>
        <p:nvSpPr>
          <p:cNvPr id="3" name="Content Placeholder 2"/>
          <p:cNvSpPr>
            <a:spLocks noGrp="1"/>
          </p:cNvSpPr>
          <p:nvPr>
            <p:ph idx="1"/>
          </p:nvPr>
        </p:nvSpPr>
        <p:spPr/>
        <p:txBody>
          <a:bodyPr>
            <a:normAutofit/>
          </a:bodyPr>
          <a:lstStyle/>
          <a:p>
            <a:r>
              <a:rPr lang="en-US" dirty="0">
                <a:latin typeface="Palatino Linotype" pitchFamily="18" charset="0"/>
              </a:rPr>
              <a:t>Jacob Cohen (1988) set guidelines for small, medium, and large correlations in the social sciences:</a:t>
            </a:r>
          </a:p>
          <a:p>
            <a:pPr lvl="1"/>
            <a:r>
              <a:rPr lang="en-US" dirty="0">
                <a:latin typeface="Palatino Linotype" pitchFamily="18" charset="0"/>
              </a:rPr>
              <a:t>Small:  .10— .30</a:t>
            </a:r>
          </a:p>
          <a:p>
            <a:pPr lvl="1"/>
            <a:r>
              <a:rPr lang="en-US" dirty="0">
                <a:latin typeface="Palatino Linotype" pitchFamily="18" charset="0"/>
              </a:rPr>
              <a:t>Median:  .30— .50</a:t>
            </a:r>
          </a:p>
          <a:p>
            <a:pPr lvl="1"/>
            <a:r>
              <a:rPr lang="en-US" dirty="0">
                <a:latin typeface="Palatino Linotype" pitchFamily="18" charset="0"/>
              </a:rPr>
              <a:t>Large:  .50—1.0</a:t>
            </a:r>
          </a:p>
          <a:p>
            <a:r>
              <a:rPr lang="en-US" sz="2400" dirty="0">
                <a:latin typeface="Palatino Linotype" pitchFamily="18" charset="0"/>
              </a:rPr>
              <a:t>The above are recommendations based on the magnitude of the correlation, which is another way of saying their “absolute value.”</a:t>
            </a:r>
          </a:p>
        </p:txBody>
      </p:sp>
      <p:sp>
        <p:nvSpPr>
          <p:cNvPr id="4" name="Slide Number Placeholder 3"/>
          <p:cNvSpPr>
            <a:spLocks noGrp="1"/>
          </p:cNvSpPr>
          <p:nvPr>
            <p:ph type="sldNum" sz="quarter" idx="12"/>
          </p:nvPr>
        </p:nvSpPr>
        <p:spPr/>
        <p:txBody>
          <a:bodyPr/>
          <a:lstStyle/>
          <a:p>
            <a:fld id="{D23EE081-1BF2-49D6-B9B9-53C5E25765DA}" type="slidenum">
              <a:rPr lang="en-US" smtClean="0"/>
              <a:t>33</a:t>
            </a:fld>
            <a:endParaRPr lang="en-US"/>
          </a:p>
        </p:txBody>
      </p:sp>
    </p:spTree>
    <p:extLst>
      <p:ext uri="{BB962C8B-B14F-4D97-AF65-F5344CB8AC3E}">
        <p14:creationId xmlns:p14="http://schemas.microsoft.com/office/powerpoint/2010/main" val="3672971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99"/>
                </a:solidFill>
                <a:latin typeface="Palatino Linotype" pitchFamily="18" charset="0"/>
              </a:rPr>
              <a:t>Factors that might affect correlation: </a:t>
            </a:r>
            <a:r>
              <a:rPr lang="en-US" b="1" dirty="0">
                <a:solidFill>
                  <a:srgbClr val="000099"/>
                </a:solidFill>
                <a:latin typeface="Garamond" pitchFamily="18" charset="0"/>
              </a:rPr>
              <a:t>Range Restriction</a:t>
            </a:r>
            <a:endParaRPr lang="en-US" dirty="0"/>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0" y="1600200"/>
            <a:ext cx="8989230" cy="4472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23EE081-1BF2-49D6-B9B9-53C5E25765DA}" type="slidenum">
              <a:rPr lang="en-US" smtClean="0"/>
              <a:t>34</a:t>
            </a:fld>
            <a:endParaRPr lang="en-US"/>
          </a:p>
        </p:txBody>
      </p:sp>
    </p:spTree>
    <p:extLst>
      <p:ext uri="{BB962C8B-B14F-4D97-AF65-F5344CB8AC3E}">
        <p14:creationId xmlns:p14="http://schemas.microsoft.com/office/powerpoint/2010/main" val="3641136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99"/>
                </a:solidFill>
                <a:latin typeface="Palatino Linotype" pitchFamily="18" charset="0"/>
              </a:rPr>
              <a:t>Factors that might affect correlation: </a:t>
            </a:r>
            <a:r>
              <a:rPr lang="en-US" b="1" dirty="0">
                <a:solidFill>
                  <a:srgbClr val="000099"/>
                </a:solidFill>
                <a:latin typeface="Garamond" pitchFamily="18" charset="0"/>
              </a:rPr>
              <a:t>Range Restriction</a:t>
            </a:r>
            <a:endParaRPr lang="en-US" dirty="0"/>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00200"/>
            <a:ext cx="8610600" cy="5061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23EE081-1BF2-49D6-B9B9-53C5E25765DA}" type="slidenum">
              <a:rPr lang="en-US" smtClean="0"/>
              <a:t>35</a:t>
            </a:fld>
            <a:endParaRPr lang="en-US"/>
          </a:p>
        </p:txBody>
      </p:sp>
    </p:spTree>
    <p:extLst>
      <p:ext uri="{BB962C8B-B14F-4D97-AF65-F5344CB8AC3E}">
        <p14:creationId xmlns:p14="http://schemas.microsoft.com/office/powerpoint/2010/main" val="2146642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Outliers</a:t>
            </a:r>
            <a:endParaRPr lang="en-US" dirty="0">
              <a:latin typeface="Palatino Linotype" pitchFamily="18" charset="0"/>
            </a:endParaRPr>
          </a:p>
        </p:txBody>
      </p:sp>
      <p:sp>
        <p:nvSpPr>
          <p:cNvPr id="3" name="Content Placeholder 2"/>
          <p:cNvSpPr>
            <a:spLocks noGrp="1"/>
          </p:cNvSpPr>
          <p:nvPr>
            <p:ph idx="1"/>
          </p:nvPr>
        </p:nvSpPr>
        <p:spPr/>
        <p:txBody>
          <a:bodyPr/>
          <a:lstStyle/>
          <a:p>
            <a:endParaRPr lang="en-US" dirty="0">
              <a:latin typeface="Palatino Linotype" pitchFamily="18"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459157"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23EE081-1BF2-49D6-B9B9-53C5E25765DA}" type="slidenum">
              <a:rPr lang="en-US" smtClean="0"/>
              <a:t>36</a:t>
            </a:fld>
            <a:endParaRPr lang="en-US"/>
          </a:p>
        </p:txBody>
      </p:sp>
    </p:spTree>
    <p:extLst>
      <p:ext uri="{BB962C8B-B14F-4D97-AF65-F5344CB8AC3E}">
        <p14:creationId xmlns:p14="http://schemas.microsoft.com/office/powerpoint/2010/main" val="460431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A Dramatic Outlier</a:t>
            </a:r>
            <a:endParaRPr lang="en-US" dirty="0">
              <a:latin typeface="Palatino Linotype" pitchFamily="18" charset="0"/>
            </a:endParaRPr>
          </a:p>
        </p:txBody>
      </p:sp>
      <p:sp>
        <p:nvSpPr>
          <p:cNvPr id="3" name="Content Placeholder 2"/>
          <p:cNvSpPr>
            <a:spLocks noGrp="1"/>
          </p:cNvSpPr>
          <p:nvPr>
            <p:ph idx="1"/>
          </p:nvPr>
        </p:nvSpPr>
        <p:spPr>
          <a:xfrm>
            <a:off x="4648200" y="1524000"/>
            <a:ext cx="4267200" cy="4724400"/>
          </a:xfrm>
        </p:spPr>
        <p:txBody>
          <a:bodyPr/>
          <a:lstStyle/>
          <a:p>
            <a:r>
              <a:rPr lang="en-US" dirty="0">
                <a:latin typeface="Palatino Linotype" pitchFamily="18" charset="0"/>
              </a:rPr>
              <a:t>An outlier can have devastating effects</a:t>
            </a:r>
          </a:p>
          <a:p>
            <a:pPr lvl="1"/>
            <a:r>
              <a:rPr lang="en-US" dirty="0">
                <a:latin typeface="Palatino Linotype" pitchFamily="18" charset="0"/>
              </a:rPr>
              <a:t>The correlation without the outlier?</a:t>
            </a:r>
          </a:p>
          <a:p>
            <a:pPr lvl="1"/>
            <a:r>
              <a:rPr lang="en-US" dirty="0">
                <a:latin typeface="Palatino Linotype" pitchFamily="18" charset="0"/>
              </a:rPr>
              <a:t>The correlation with the outlier: -.5</a:t>
            </a:r>
          </a:p>
          <a:p>
            <a:pPr marL="457200" lvl="1" indent="0">
              <a:buNone/>
            </a:pPr>
            <a:r>
              <a:rPr lang="en-US" dirty="0">
                <a:latin typeface="Palatino Linotype" pitchFamily="18" charset="0"/>
              </a:rPr>
              <a:t>Correlation can </a:t>
            </a:r>
            <a:r>
              <a:rPr lang="en-US" i="1" dirty="0">
                <a:latin typeface="Palatino Linotype" pitchFamily="18" charset="0"/>
              </a:rPr>
              <a:t>change </a:t>
            </a:r>
            <a:r>
              <a:rPr lang="en-US" dirty="0">
                <a:latin typeface="Palatino Linotype" pitchFamily="18" charset="0"/>
              </a:rPr>
              <a:t>directions!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4191000" cy="4605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23EE081-1BF2-49D6-B9B9-53C5E25765DA}" type="slidenum">
              <a:rPr lang="en-US" smtClean="0"/>
              <a:t>37</a:t>
            </a:fld>
            <a:endParaRPr lang="en-US"/>
          </a:p>
        </p:txBody>
      </p:sp>
    </p:spTree>
    <p:extLst>
      <p:ext uri="{BB962C8B-B14F-4D97-AF65-F5344CB8AC3E}">
        <p14:creationId xmlns:p14="http://schemas.microsoft.com/office/powerpoint/2010/main" val="103749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Text Box 4"/>
          <p:cNvSpPr txBox="1">
            <a:spLocks noChangeArrowheads="1"/>
          </p:cNvSpPr>
          <p:nvPr/>
        </p:nvSpPr>
        <p:spPr bwMode="auto">
          <a:xfrm>
            <a:off x="368174" y="237034"/>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0"/>
              </a:spcBef>
            </a:pPr>
            <a:r>
              <a:rPr lang="en-US" sz="4400" b="1" dirty="0">
                <a:solidFill>
                  <a:srgbClr val="000099"/>
                </a:solidFill>
                <a:latin typeface="Palatino Linotype" pitchFamily="18" charset="0"/>
                <a:ea typeface="Cambria Math" pitchFamily="18" charset="0"/>
                <a:cs typeface="+mj-cs"/>
              </a:rPr>
              <a:t>Characteristics of Correlation </a:t>
            </a:r>
          </a:p>
        </p:txBody>
      </p:sp>
      <p:sp>
        <p:nvSpPr>
          <p:cNvPr id="1031" name="Rectangle 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251915" name="Object 11"/>
          <p:cNvGraphicFramePr>
            <a:graphicFrameLocks noChangeAspect="1"/>
          </p:cNvGraphicFramePr>
          <p:nvPr/>
        </p:nvGraphicFramePr>
        <p:xfrm>
          <a:off x="4525963" y="1447800"/>
          <a:ext cx="4008437" cy="2614613"/>
        </p:xfrm>
        <a:graphic>
          <a:graphicData uri="http://schemas.openxmlformats.org/presentationml/2006/ole">
            <mc:AlternateContent xmlns:mc="http://schemas.openxmlformats.org/markup-compatibility/2006">
              <mc:Choice xmlns:v="urn:schemas-microsoft-com:vml" Requires="v">
                <p:oleObj spid="_x0000_s1239" name="Bitmap Image" r:id="rId4" imgW="3619048" imgH="2657846" progId="Paint.Picture">
                  <p:embed/>
                </p:oleObj>
              </mc:Choice>
              <mc:Fallback>
                <p:oleObj name="Bitmap Image" r:id="rId4" imgW="3619048" imgH="265784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5963" y="1447800"/>
                        <a:ext cx="4008437" cy="261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1916" name="Object 12"/>
          <p:cNvGraphicFramePr>
            <a:graphicFrameLocks noChangeAspect="1"/>
          </p:cNvGraphicFramePr>
          <p:nvPr/>
        </p:nvGraphicFramePr>
        <p:xfrm>
          <a:off x="685800" y="1455738"/>
          <a:ext cx="3581400" cy="2635250"/>
        </p:xfrm>
        <a:graphic>
          <a:graphicData uri="http://schemas.openxmlformats.org/presentationml/2006/ole">
            <mc:AlternateContent xmlns:mc="http://schemas.openxmlformats.org/markup-compatibility/2006">
              <mc:Choice xmlns:v="urn:schemas-microsoft-com:vml" Requires="v">
                <p:oleObj spid="_x0000_s1240" name="Bitmap Image" r:id="rId6" imgW="3638095" imgH="2676899" progId="Paint.Picture">
                  <p:embed/>
                </p:oleObj>
              </mc:Choice>
              <mc:Fallback>
                <p:oleObj name="Bitmap Image" r:id="rId6" imgW="3638095" imgH="2676899"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455738"/>
                        <a:ext cx="3581400" cy="263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1917" name="Object 13"/>
          <p:cNvGraphicFramePr>
            <a:graphicFrameLocks noChangeAspect="1"/>
          </p:cNvGraphicFramePr>
          <p:nvPr/>
        </p:nvGraphicFramePr>
        <p:xfrm>
          <a:off x="4191000" y="4191000"/>
          <a:ext cx="3657600" cy="2466975"/>
        </p:xfrm>
        <a:graphic>
          <a:graphicData uri="http://schemas.openxmlformats.org/presentationml/2006/ole">
            <mc:AlternateContent xmlns:mc="http://schemas.openxmlformats.org/markup-compatibility/2006">
              <mc:Choice xmlns:v="urn:schemas-microsoft-com:vml" Requires="v">
                <p:oleObj spid="_x0000_s1241" name="Bitmap Image" r:id="rId8" imgW="3619048" imgH="2685714" progId="Paint.Picture">
                  <p:embed/>
                </p:oleObj>
              </mc:Choice>
              <mc:Fallback>
                <p:oleObj name="Bitmap Image" r:id="rId8" imgW="3619048" imgH="2685714"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1000" y="4191000"/>
                        <a:ext cx="365760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Text Box 14"/>
          <p:cNvSpPr txBox="1">
            <a:spLocks noChangeArrowheads="1"/>
          </p:cNvSpPr>
          <p:nvPr/>
        </p:nvSpPr>
        <p:spPr bwMode="auto">
          <a:xfrm>
            <a:off x="914400" y="4419600"/>
            <a:ext cx="1752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spcBef>
                <a:spcPct val="50000"/>
              </a:spcBef>
            </a:pPr>
            <a:endParaRPr lang="en-US"/>
          </a:p>
        </p:txBody>
      </p:sp>
      <p:sp>
        <p:nvSpPr>
          <p:cNvPr id="251919" name="Text Box 15"/>
          <p:cNvSpPr txBox="1">
            <a:spLocks noChangeArrowheads="1"/>
          </p:cNvSpPr>
          <p:nvPr/>
        </p:nvSpPr>
        <p:spPr bwMode="auto">
          <a:xfrm>
            <a:off x="990600" y="1001586"/>
            <a:ext cx="2438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50000"/>
              </a:spcBef>
            </a:pPr>
            <a:r>
              <a:rPr lang="en-US" sz="2200" dirty="0">
                <a:solidFill>
                  <a:schemeClr val="tx1"/>
                </a:solidFill>
                <a:latin typeface="Palatino Linotype" pitchFamily="18" charset="0"/>
                <a:ea typeface="宋体" pitchFamily="2" charset="-122"/>
              </a:rPr>
              <a:t>Linear</a:t>
            </a:r>
            <a:r>
              <a:rPr lang="en-US" sz="2200" dirty="0">
                <a:solidFill>
                  <a:schemeClr val="tx2"/>
                </a:solidFill>
                <a:latin typeface="Palatino Linotype" pitchFamily="18" charset="0"/>
                <a:ea typeface="宋体" pitchFamily="2" charset="-122"/>
              </a:rPr>
              <a:t> </a:t>
            </a:r>
            <a:r>
              <a:rPr lang="en-US" sz="2200" dirty="0">
                <a:solidFill>
                  <a:schemeClr val="tx1"/>
                </a:solidFill>
                <a:latin typeface="Palatino Linotype" pitchFamily="18" charset="0"/>
                <a:ea typeface="宋体" pitchFamily="2" charset="-122"/>
              </a:rPr>
              <a:t>Relation</a:t>
            </a:r>
          </a:p>
        </p:txBody>
      </p:sp>
      <p:sp>
        <p:nvSpPr>
          <p:cNvPr id="251920" name="Text Box 16"/>
          <p:cNvSpPr txBox="1">
            <a:spLocks noChangeArrowheads="1"/>
          </p:cNvSpPr>
          <p:nvPr/>
        </p:nvSpPr>
        <p:spPr bwMode="auto">
          <a:xfrm>
            <a:off x="381000" y="4648200"/>
            <a:ext cx="37338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spcBef>
                <a:spcPct val="50000"/>
              </a:spcBef>
            </a:pPr>
            <a:r>
              <a:rPr lang="en-US" sz="2200" dirty="0">
                <a:solidFill>
                  <a:schemeClr val="tx1"/>
                </a:solidFill>
                <a:latin typeface="Palatino Linotype" pitchFamily="18" charset="0"/>
                <a:ea typeface="宋体" pitchFamily="2" charset="-122"/>
              </a:rPr>
              <a:t>Periodic function</a:t>
            </a:r>
          </a:p>
        </p:txBody>
      </p:sp>
      <p:sp>
        <p:nvSpPr>
          <p:cNvPr id="251921" name="Text Box 17"/>
          <p:cNvSpPr txBox="1">
            <a:spLocks noChangeArrowheads="1"/>
          </p:cNvSpPr>
          <p:nvPr/>
        </p:nvSpPr>
        <p:spPr bwMode="auto">
          <a:xfrm>
            <a:off x="5181600" y="990600"/>
            <a:ext cx="3048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50000"/>
              </a:spcBef>
            </a:pPr>
            <a:r>
              <a:rPr lang="en-US" sz="2200" dirty="0">
                <a:solidFill>
                  <a:schemeClr val="tx1"/>
                </a:solidFill>
                <a:latin typeface="Palatino Linotype" pitchFamily="18" charset="0"/>
                <a:ea typeface="宋体" pitchFamily="2" charset="-122"/>
              </a:rPr>
              <a:t>Parabolic</a:t>
            </a:r>
            <a:r>
              <a:rPr lang="en-US" sz="2200" dirty="0">
                <a:solidFill>
                  <a:schemeClr val="tx2"/>
                </a:solidFill>
                <a:latin typeface="Palatino Linotype" pitchFamily="18" charset="0"/>
                <a:ea typeface="宋体" pitchFamily="2" charset="-122"/>
              </a:rPr>
              <a:t> </a:t>
            </a:r>
            <a:r>
              <a:rPr lang="en-US" sz="2200" dirty="0">
                <a:solidFill>
                  <a:schemeClr val="tx1"/>
                </a:solidFill>
                <a:latin typeface="Palatino Linotype" pitchFamily="18" charset="0"/>
                <a:ea typeface="宋体" pitchFamily="2" charset="-122"/>
              </a:rPr>
              <a:t>function</a:t>
            </a:r>
          </a:p>
        </p:txBody>
      </p:sp>
      <p:sp>
        <p:nvSpPr>
          <p:cNvPr id="2" name="Slide Number Placeholder 1"/>
          <p:cNvSpPr>
            <a:spLocks noGrp="1"/>
          </p:cNvSpPr>
          <p:nvPr>
            <p:ph type="sldNum" sz="quarter" idx="12"/>
          </p:nvPr>
        </p:nvSpPr>
        <p:spPr/>
        <p:txBody>
          <a:bodyPr/>
          <a:lstStyle/>
          <a:p>
            <a:fld id="{D23EE081-1BF2-49D6-B9B9-53C5E25765DA}" type="slidenum">
              <a:rPr lang="en-US" smtClean="0"/>
              <a:t>4</a:t>
            </a:fld>
            <a:endParaRPr lang="en-US"/>
          </a:p>
        </p:txBody>
      </p:sp>
    </p:spTree>
    <p:extLst>
      <p:ext uri="{BB962C8B-B14F-4D97-AF65-F5344CB8AC3E}">
        <p14:creationId xmlns:p14="http://schemas.microsoft.com/office/powerpoint/2010/main" val="39850332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51916"/>
                                        </p:tgtEl>
                                        <p:attrNameLst>
                                          <p:attrName>style.visibility</p:attrName>
                                        </p:attrNameLst>
                                      </p:cBhvr>
                                      <p:to>
                                        <p:strVal val="visible"/>
                                      </p:to>
                                    </p:set>
                                    <p:anim calcmode="lin" valueType="num">
                                      <p:cBhvr>
                                        <p:cTn id="7" dur="1000" fill="hold"/>
                                        <p:tgtEl>
                                          <p:spTgt spid="251916"/>
                                        </p:tgtEl>
                                        <p:attrNameLst>
                                          <p:attrName>ppt_x</p:attrName>
                                        </p:attrNameLst>
                                      </p:cBhvr>
                                      <p:tavLst>
                                        <p:tav tm="0">
                                          <p:val>
                                            <p:strVal val="#ppt_x-.2"/>
                                          </p:val>
                                        </p:tav>
                                        <p:tav tm="100000">
                                          <p:val>
                                            <p:strVal val="#ppt_x"/>
                                          </p:val>
                                        </p:tav>
                                      </p:tavLst>
                                    </p:anim>
                                    <p:anim calcmode="lin" valueType="num">
                                      <p:cBhvr>
                                        <p:cTn id="8" dur="1000" fill="hold"/>
                                        <p:tgtEl>
                                          <p:spTgt spid="251916"/>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191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251919"/>
                                        </p:tgtEl>
                                        <p:attrNameLst>
                                          <p:attrName>style.visibility</p:attrName>
                                        </p:attrNameLst>
                                      </p:cBhvr>
                                      <p:to>
                                        <p:strVal val="visible"/>
                                      </p:to>
                                    </p:set>
                                    <p:anim calcmode="lin" valueType="num">
                                      <p:cBhvr>
                                        <p:cTn id="12" dur="1000" fill="hold"/>
                                        <p:tgtEl>
                                          <p:spTgt spid="251919"/>
                                        </p:tgtEl>
                                        <p:attrNameLst>
                                          <p:attrName>ppt_x</p:attrName>
                                        </p:attrNameLst>
                                      </p:cBhvr>
                                      <p:tavLst>
                                        <p:tav tm="0">
                                          <p:val>
                                            <p:strVal val="#ppt_x-.2"/>
                                          </p:val>
                                        </p:tav>
                                        <p:tav tm="100000">
                                          <p:val>
                                            <p:strVal val="#ppt_x"/>
                                          </p:val>
                                        </p:tav>
                                      </p:tavLst>
                                    </p:anim>
                                    <p:anim calcmode="lin" valueType="num">
                                      <p:cBhvr>
                                        <p:cTn id="13" dur="1000" fill="hold"/>
                                        <p:tgtEl>
                                          <p:spTgt spid="251919"/>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5191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251915"/>
                                        </p:tgtEl>
                                        <p:attrNameLst>
                                          <p:attrName>style.visibility</p:attrName>
                                        </p:attrNameLst>
                                      </p:cBhvr>
                                      <p:to>
                                        <p:strVal val="visible"/>
                                      </p:to>
                                    </p:set>
                                    <p:anim calcmode="lin" valueType="num">
                                      <p:cBhvr>
                                        <p:cTn id="19" dur="1000" fill="hold"/>
                                        <p:tgtEl>
                                          <p:spTgt spid="251915"/>
                                        </p:tgtEl>
                                        <p:attrNameLst>
                                          <p:attrName>ppt_x</p:attrName>
                                        </p:attrNameLst>
                                      </p:cBhvr>
                                      <p:tavLst>
                                        <p:tav tm="0">
                                          <p:val>
                                            <p:strVal val="#ppt_x-.2"/>
                                          </p:val>
                                        </p:tav>
                                        <p:tav tm="100000">
                                          <p:val>
                                            <p:strVal val="#ppt_x"/>
                                          </p:val>
                                        </p:tav>
                                      </p:tavLst>
                                    </p:anim>
                                    <p:anim calcmode="lin" valueType="num">
                                      <p:cBhvr>
                                        <p:cTn id="20" dur="1000" fill="hold"/>
                                        <p:tgtEl>
                                          <p:spTgt spid="251915"/>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51915"/>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251921"/>
                                        </p:tgtEl>
                                        <p:attrNameLst>
                                          <p:attrName>style.visibility</p:attrName>
                                        </p:attrNameLst>
                                      </p:cBhvr>
                                      <p:to>
                                        <p:strVal val="visible"/>
                                      </p:to>
                                    </p:set>
                                    <p:anim calcmode="lin" valueType="num">
                                      <p:cBhvr>
                                        <p:cTn id="24" dur="1000" fill="hold"/>
                                        <p:tgtEl>
                                          <p:spTgt spid="251921"/>
                                        </p:tgtEl>
                                        <p:attrNameLst>
                                          <p:attrName>ppt_x</p:attrName>
                                        </p:attrNameLst>
                                      </p:cBhvr>
                                      <p:tavLst>
                                        <p:tav tm="0">
                                          <p:val>
                                            <p:strVal val="#ppt_x-.2"/>
                                          </p:val>
                                        </p:tav>
                                        <p:tav tm="100000">
                                          <p:val>
                                            <p:strVal val="#ppt_x"/>
                                          </p:val>
                                        </p:tav>
                                      </p:tavLst>
                                    </p:anim>
                                    <p:anim calcmode="lin" valueType="num">
                                      <p:cBhvr>
                                        <p:cTn id="25" dur="1000" fill="hold"/>
                                        <p:tgtEl>
                                          <p:spTgt spid="251921"/>
                                        </p:tgtEl>
                                        <p:attrNameLst>
                                          <p:attrName>ppt_y</p:attrName>
                                        </p:attrNameLst>
                                      </p:cBhvr>
                                      <p:tavLst>
                                        <p:tav tm="0">
                                          <p:val>
                                            <p:strVal val="#ppt_y"/>
                                          </p:val>
                                        </p:tav>
                                        <p:tav tm="100000">
                                          <p:val>
                                            <p:strVal val="#ppt_y"/>
                                          </p:val>
                                        </p:tav>
                                      </p:tavLst>
                                    </p:anim>
                                    <p:animEffect transition="in" filter="wipe(right)" prLst="gradientSize: 0.1">
                                      <p:cBhvr>
                                        <p:cTn id="26" dur="1000"/>
                                        <p:tgtEl>
                                          <p:spTgt spid="2519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grpId="0" nodeType="clickEffect">
                                  <p:stCondLst>
                                    <p:cond delay="0"/>
                                  </p:stCondLst>
                                  <p:childTnLst>
                                    <p:set>
                                      <p:cBhvr>
                                        <p:cTn id="30" dur="1" fill="hold">
                                          <p:stCondLst>
                                            <p:cond delay="0"/>
                                          </p:stCondLst>
                                        </p:cTn>
                                        <p:tgtEl>
                                          <p:spTgt spid="251920"/>
                                        </p:tgtEl>
                                        <p:attrNameLst>
                                          <p:attrName>style.visibility</p:attrName>
                                        </p:attrNameLst>
                                      </p:cBhvr>
                                      <p:to>
                                        <p:strVal val="visible"/>
                                      </p:to>
                                    </p:set>
                                    <p:anim calcmode="lin" valueType="num">
                                      <p:cBhvr>
                                        <p:cTn id="31" dur="1000" fill="hold"/>
                                        <p:tgtEl>
                                          <p:spTgt spid="251920"/>
                                        </p:tgtEl>
                                        <p:attrNameLst>
                                          <p:attrName>ppt_x</p:attrName>
                                        </p:attrNameLst>
                                      </p:cBhvr>
                                      <p:tavLst>
                                        <p:tav tm="0">
                                          <p:val>
                                            <p:strVal val="#ppt_x-.2"/>
                                          </p:val>
                                        </p:tav>
                                        <p:tav tm="100000">
                                          <p:val>
                                            <p:strVal val="#ppt_x"/>
                                          </p:val>
                                        </p:tav>
                                      </p:tavLst>
                                    </p:anim>
                                    <p:anim calcmode="lin" valueType="num">
                                      <p:cBhvr>
                                        <p:cTn id="32" dur="1000" fill="hold"/>
                                        <p:tgtEl>
                                          <p:spTgt spid="251920"/>
                                        </p:tgtEl>
                                        <p:attrNameLst>
                                          <p:attrName>ppt_y</p:attrName>
                                        </p:attrNameLst>
                                      </p:cBhvr>
                                      <p:tavLst>
                                        <p:tav tm="0">
                                          <p:val>
                                            <p:strVal val="#ppt_y"/>
                                          </p:val>
                                        </p:tav>
                                        <p:tav tm="100000">
                                          <p:val>
                                            <p:strVal val="#ppt_y"/>
                                          </p:val>
                                        </p:tav>
                                      </p:tavLst>
                                    </p:anim>
                                    <p:animEffect transition="in" filter="wipe(right)" prLst="gradientSize: 0.1">
                                      <p:cBhvr>
                                        <p:cTn id="33" dur="1000"/>
                                        <p:tgtEl>
                                          <p:spTgt spid="251920"/>
                                        </p:tgtEl>
                                      </p:cBhvr>
                                    </p:animEffect>
                                  </p:childTnLst>
                                </p:cTn>
                              </p:par>
                              <p:par>
                                <p:cTn id="34" presetID="29" presetClass="entr" presetSubtype="0" fill="hold" nodeType="withEffect">
                                  <p:stCondLst>
                                    <p:cond delay="0"/>
                                  </p:stCondLst>
                                  <p:childTnLst>
                                    <p:set>
                                      <p:cBhvr>
                                        <p:cTn id="35" dur="1" fill="hold">
                                          <p:stCondLst>
                                            <p:cond delay="0"/>
                                          </p:stCondLst>
                                        </p:cTn>
                                        <p:tgtEl>
                                          <p:spTgt spid="251917"/>
                                        </p:tgtEl>
                                        <p:attrNameLst>
                                          <p:attrName>style.visibility</p:attrName>
                                        </p:attrNameLst>
                                      </p:cBhvr>
                                      <p:to>
                                        <p:strVal val="visible"/>
                                      </p:to>
                                    </p:set>
                                    <p:anim calcmode="lin" valueType="num">
                                      <p:cBhvr>
                                        <p:cTn id="36" dur="1000" fill="hold"/>
                                        <p:tgtEl>
                                          <p:spTgt spid="251917"/>
                                        </p:tgtEl>
                                        <p:attrNameLst>
                                          <p:attrName>ppt_x</p:attrName>
                                        </p:attrNameLst>
                                      </p:cBhvr>
                                      <p:tavLst>
                                        <p:tav tm="0">
                                          <p:val>
                                            <p:strVal val="#ppt_x-.2"/>
                                          </p:val>
                                        </p:tav>
                                        <p:tav tm="100000">
                                          <p:val>
                                            <p:strVal val="#ppt_x"/>
                                          </p:val>
                                        </p:tav>
                                      </p:tavLst>
                                    </p:anim>
                                    <p:anim calcmode="lin" valueType="num">
                                      <p:cBhvr>
                                        <p:cTn id="37" dur="1000" fill="hold"/>
                                        <p:tgtEl>
                                          <p:spTgt spid="251917"/>
                                        </p:tgtEl>
                                        <p:attrNameLst>
                                          <p:attrName>ppt_y</p:attrName>
                                        </p:attrNameLst>
                                      </p:cBhvr>
                                      <p:tavLst>
                                        <p:tav tm="0">
                                          <p:val>
                                            <p:strVal val="#ppt_y"/>
                                          </p:val>
                                        </p:tav>
                                        <p:tav tm="100000">
                                          <p:val>
                                            <p:strVal val="#ppt_y"/>
                                          </p:val>
                                        </p:tav>
                                      </p:tavLst>
                                    </p:anim>
                                    <p:animEffect transition="in" filter="wipe(right)" prLst="gradientSize: 0.1">
                                      <p:cBhvr>
                                        <p:cTn id="38" dur="1000"/>
                                        <p:tgtEl>
                                          <p:spTgt spid="251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9" grpId="0"/>
      <p:bldP spid="251920" grpId="0"/>
      <p:bldP spid="2519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000099"/>
                </a:solidFill>
                <a:latin typeface="Palatino Linotype" pitchFamily="18" charset="0"/>
              </a:rPr>
              <a:t>A scatterplot</a:t>
            </a:r>
          </a:p>
        </p:txBody>
      </p:sp>
      <p:sp>
        <p:nvSpPr>
          <p:cNvPr id="3" name="Content Placeholder 2"/>
          <p:cNvSpPr>
            <a:spLocks noGrp="1"/>
          </p:cNvSpPr>
          <p:nvPr>
            <p:ph idx="1"/>
          </p:nvPr>
        </p:nvSpPr>
        <p:spPr/>
        <p:txBody>
          <a:bodyPr/>
          <a:lstStyle/>
          <a:p>
            <a:r>
              <a:rPr lang="en-US" dirty="0">
                <a:latin typeface="Palatino Linotype" pitchFamily="18" charset="0"/>
              </a:rPr>
              <a:t>Visualize them</a:t>
            </a:r>
          </a:p>
          <a:p>
            <a:pPr lvl="1"/>
            <a:r>
              <a:rPr lang="en-US" dirty="0">
                <a:latin typeface="Palatino Linotype" pitchFamily="18" charset="0"/>
              </a:rPr>
              <a:t>Scatterplot</a:t>
            </a:r>
          </a:p>
          <a:p>
            <a:pPr lvl="2"/>
            <a:r>
              <a:rPr lang="en-US" dirty="0">
                <a:latin typeface="Palatino Linotype" pitchFamily="18" charset="0"/>
              </a:rPr>
              <a:t>Draw an empty graph with both an </a:t>
            </a:r>
            <a:r>
              <a:rPr lang="en-US" i="1" dirty="0">
                <a:latin typeface="Palatino Linotype" pitchFamily="18" charset="0"/>
              </a:rPr>
              <a:t>x</a:t>
            </a:r>
            <a:r>
              <a:rPr lang="en-US" dirty="0">
                <a:latin typeface="Palatino Linotype" pitchFamily="18" charset="0"/>
              </a:rPr>
              <a:t>-axis and a </a:t>
            </a:r>
            <a:r>
              <a:rPr lang="en-US" i="1" dirty="0">
                <a:latin typeface="Palatino Linotype" pitchFamily="18" charset="0"/>
              </a:rPr>
              <a:t>y</a:t>
            </a:r>
            <a:r>
              <a:rPr lang="en-US" dirty="0">
                <a:latin typeface="Palatino Linotype" pitchFamily="18" charset="0"/>
              </a:rPr>
              <a:t>-axis</a:t>
            </a:r>
          </a:p>
          <a:p>
            <a:pPr lvl="2"/>
            <a:r>
              <a:rPr lang="en-US" dirty="0">
                <a:latin typeface="Palatino Linotype" pitchFamily="18" charset="0"/>
              </a:rPr>
              <a:t>Choose one variable to be on the </a:t>
            </a:r>
            <a:r>
              <a:rPr lang="en-US" i="1" dirty="0">
                <a:latin typeface="Palatino Linotype" pitchFamily="18" charset="0"/>
              </a:rPr>
              <a:t>x</a:t>
            </a:r>
            <a:r>
              <a:rPr lang="en-US" dirty="0">
                <a:latin typeface="Palatino Linotype" pitchFamily="18" charset="0"/>
              </a:rPr>
              <a:t>-axis and the other variable to be on the </a:t>
            </a:r>
            <a:r>
              <a:rPr lang="en-US" i="1" dirty="0">
                <a:latin typeface="Palatino Linotype" pitchFamily="18" charset="0"/>
              </a:rPr>
              <a:t>y</a:t>
            </a:r>
            <a:r>
              <a:rPr lang="en-US" dirty="0">
                <a:latin typeface="Palatino Linotype" pitchFamily="18" charset="0"/>
              </a:rPr>
              <a:t>-axis.</a:t>
            </a:r>
          </a:p>
          <a:p>
            <a:pPr lvl="2"/>
            <a:r>
              <a:rPr lang="en-US" dirty="0">
                <a:latin typeface="Palatino Linotype" pitchFamily="18" charset="0"/>
              </a:rPr>
              <a:t>Find a particular person’s score on both variables</a:t>
            </a:r>
          </a:p>
          <a:p>
            <a:pPr lvl="2"/>
            <a:r>
              <a:rPr lang="en-US" dirty="0">
                <a:latin typeface="Palatino Linotype" pitchFamily="18" charset="0"/>
              </a:rPr>
              <a:t>Mark an “x” or a “dot” at the intersection of those scores</a:t>
            </a:r>
          </a:p>
          <a:p>
            <a:pPr lvl="2"/>
            <a:r>
              <a:rPr lang="en-US" dirty="0">
                <a:latin typeface="Palatino Linotype" pitchFamily="18" charset="0"/>
              </a:rPr>
              <a:t>Repeat for </a:t>
            </a:r>
            <a:r>
              <a:rPr lang="en-US" b="1" dirty="0">
                <a:latin typeface="Palatino Linotype" pitchFamily="18" charset="0"/>
              </a:rPr>
              <a:t>all</a:t>
            </a:r>
            <a:r>
              <a:rPr lang="en-US" dirty="0">
                <a:latin typeface="Palatino Linotype" pitchFamily="18" charset="0"/>
              </a:rPr>
              <a:t> of the scores in your data set.</a:t>
            </a:r>
          </a:p>
        </p:txBody>
      </p:sp>
      <p:sp>
        <p:nvSpPr>
          <p:cNvPr id="4" name="Slide Number Placeholder 3"/>
          <p:cNvSpPr>
            <a:spLocks noGrp="1"/>
          </p:cNvSpPr>
          <p:nvPr>
            <p:ph type="sldNum" sz="quarter" idx="12"/>
          </p:nvPr>
        </p:nvSpPr>
        <p:spPr/>
        <p:txBody>
          <a:bodyPr/>
          <a:lstStyle/>
          <a:p>
            <a:fld id="{D23EE081-1BF2-49D6-B9B9-53C5E25765DA}" type="slidenum">
              <a:rPr lang="en-US" smtClean="0"/>
              <a:t>5</a:t>
            </a:fld>
            <a:endParaRPr lang="en-US"/>
          </a:p>
        </p:txBody>
      </p:sp>
    </p:spTree>
    <p:extLst>
      <p:ext uri="{BB962C8B-B14F-4D97-AF65-F5344CB8AC3E}">
        <p14:creationId xmlns:p14="http://schemas.microsoft.com/office/powerpoint/2010/main" val="100164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381000" y="990600"/>
            <a:ext cx="8534400" cy="4800600"/>
          </a:xfrm>
        </p:spPr>
        <p:txBody>
          <a:bodyPr/>
          <a:lstStyle/>
          <a:p>
            <a:r>
              <a:rPr lang="en-US" sz="2800" u="sng">
                <a:latin typeface="Palatino Linotype" pitchFamily="18" charset="0"/>
                <a:ea typeface="宋体" pitchFamily="2" charset="-122"/>
              </a:rPr>
              <a:t>Example </a:t>
            </a:r>
            <a:r>
              <a:rPr lang="en-US" altLang="zh-CN" sz="2800" u="sng">
                <a:latin typeface="Palatino Linotype" pitchFamily="18" charset="0"/>
                <a:ea typeface="宋体" pitchFamily="2" charset="-122"/>
              </a:rPr>
              <a:t>1</a:t>
            </a:r>
            <a:r>
              <a:rPr lang="en-US" altLang="zh-CN" sz="2800" dirty="0">
                <a:latin typeface="Palatino Linotype" pitchFamily="18" charset="0"/>
                <a:ea typeface="宋体" pitchFamily="2" charset="-122"/>
              </a:rPr>
              <a:t>: Here are the scores of two tests for a group of 5th graders:</a:t>
            </a:r>
            <a:endParaRPr lang="en-US" sz="2800" dirty="0">
              <a:latin typeface="Palatino Linotype" pitchFamily="18" charset="0"/>
              <a:ea typeface="宋体" pitchFamily="2" charset="-122"/>
            </a:endParaRPr>
          </a:p>
        </p:txBody>
      </p:sp>
      <p:sp>
        <p:nvSpPr>
          <p:cNvPr id="34820" name="Text Box 4"/>
          <p:cNvSpPr txBox="1">
            <a:spLocks noChangeArrowheads="1"/>
          </p:cNvSpPr>
          <p:nvPr/>
        </p:nvSpPr>
        <p:spPr bwMode="auto">
          <a:xfrm>
            <a:off x="381000" y="3048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50000"/>
              </a:spcBef>
            </a:pPr>
            <a:r>
              <a:rPr lang="en-US" sz="4400" b="1" dirty="0">
                <a:solidFill>
                  <a:srgbClr val="000099"/>
                </a:solidFill>
                <a:latin typeface="Palatino Linotype" pitchFamily="18" charset="0"/>
                <a:ea typeface="Cambria Math" pitchFamily="18" charset="0"/>
                <a:cs typeface="+mj-cs"/>
              </a:rPr>
              <a:t>Scatter Plot of Two Variables </a:t>
            </a:r>
          </a:p>
        </p:txBody>
      </p:sp>
      <p:sp>
        <p:nvSpPr>
          <p:cNvPr id="34821" name="Rectangle 6"/>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4822" name="Rectangle 6"/>
          <p:cNvSpPr>
            <a:spLocks noChangeArrowheads="1"/>
          </p:cNvSpPr>
          <p:nvPr/>
        </p:nvSpPr>
        <p:spPr bwMode="auto">
          <a:xfrm>
            <a:off x="0" y="24061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4823" name="Rectangle 7"/>
          <p:cNvSpPr>
            <a:spLocks noChangeArrowheads="1"/>
          </p:cNvSpPr>
          <p:nvPr/>
        </p:nvSpPr>
        <p:spPr bwMode="auto">
          <a:xfrm>
            <a:off x="0" y="24061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4824" name="Rectangle 8"/>
          <p:cNvSpPr>
            <a:spLocks noChangeArrowheads="1"/>
          </p:cNvSpPr>
          <p:nvPr/>
        </p:nvSpPr>
        <p:spPr bwMode="auto">
          <a:xfrm>
            <a:off x="0" y="-32277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4825" name="Rectangle 9"/>
          <p:cNvSpPr>
            <a:spLocks noChangeArrowheads="1"/>
          </p:cNvSpPr>
          <p:nvPr/>
        </p:nvSpPr>
        <p:spPr bwMode="auto">
          <a:xfrm>
            <a:off x="0" y="37348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64313" name="Group 121"/>
          <p:cNvGraphicFramePr>
            <a:graphicFrameLocks noGrp="1"/>
          </p:cNvGraphicFramePr>
          <p:nvPr>
            <p:extLst>
              <p:ext uri="{D42A27DB-BD31-4B8C-83A1-F6EECF244321}">
                <p14:modId xmlns:p14="http://schemas.microsoft.com/office/powerpoint/2010/main" val="1560161498"/>
              </p:ext>
            </p:extLst>
          </p:nvPr>
        </p:nvGraphicFramePr>
        <p:xfrm>
          <a:off x="457200" y="2057400"/>
          <a:ext cx="2667000" cy="3574100"/>
        </p:xfrm>
        <a:graphic>
          <a:graphicData uri="http://schemas.openxmlformats.org/drawingml/2006/table">
            <a:tbl>
              <a:tblPr/>
              <a:tblGrid>
                <a:gridCol w="1368425">
                  <a:extLst>
                    <a:ext uri="{9D8B030D-6E8A-4147-A177-3AD203B41FA5}">
                      <a16:colId xmlns:a16="http://schemas.microsoft.com/office/drawing/2014/main" val="20000"/>
                    </a:ext>
                  </a:extLst>
                </a:gridCol>
                <a:gridCol w="1298575">
                  <a:extLst>
                    <a:ext uri="{9D8B030D-6E8A-4147-A177-3AD203B41FA5}">
                      <a16:colId xmlns:a16="http://schemas.microsoft.com/office/drawing/2014/main" val="20001"/>
                    </a:ext>
                  </a:extLst>
                </a:gridCol>
              </a:tblGrid>
              <a:tr h="754063">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Palatino Linotype" pitchFamily="18" charset="0"/>
                          <a:ea typeface="宋体" pitchFamily="2" charset="-122"/>
                          <a:cs typeface="Arial" pitchFamily="34" charset="0"/>
                        </a:rPr>
                        <a:t>Math test scores</a:t>
                      </a:r>
                      <a:endParaRPr kumimoji="0" lang="en-US" sz="2000" b="1"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Palatino Linotype" pitchFamily="18" charset="0"/>
                          <a:ea typeface="宋体" pitchFamily="2" charset="-122"/>
                          <a:cs typeface="Arial" pitchFamily="34" charset="0"/>
                        </a:rPr>
                        <a:t>Science test scores</a:t>
                      </a:r>
                      <a:endParaRPr kumimoji="0" lang="en-US" sz="2000" b="1" i="0" u="none" strike="noStrike" cap="none" normalizeH="0" baseline="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4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18</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Palatino Linotype" pitchFamily="18" charset="0"/>
                          <a:ea typeface="宋体" pitchFamily="2" charset="-122"/>
                          <a:cs typeface="Arial" pitchFamily="34" charset="0"/>
                        </a:rPr>
                        <a:t>15</a:t>
                      </a:r>
                      <a:endParaRPr kumimoji="0" lang="en-US" sz="2000" b="0" i="0" u="none" strike="noStrike" cap="none" normalizeH="0" baseline="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4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12</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12</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5</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9</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44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Palatino Linotype" pitchFamily="18" charset="0"/>
                          <a:ea typeface="宋体" pitchFamily="2" charset="-122"/>
                          <a:cs typeface="Arial" pitchFamily="34" charset="0"/>
                        </a:rPr>
                        <a:t>14</a:t>
                      </a:r>
                      <a:endParaRPr kumimoji="0" lang="en-US" sz="2000" b="0" i="0" u="none" strike="noStrike" cap="none" normalizeH="0" baseline="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15</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2900">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Palatino Linotype" pitchFamily="18" charset="0"/>
                          <a:ea typeface="宋体" pitchFamily="2" charset="-122"/>
                          <a:cs typeface="Arial" pitchFamily="34" charset="0"/>
                        </a:rPr>
                        <a:t>20</a:t>
                      </a:r>
                      <a:endParaRPr kumimoji="0" lang="en-US" sz="2000" b="0" i="0" u="none" strike="noStrike" cap="none" normalizeH="0" baseline="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19</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44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17</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19</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2900">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Palatino Linotype" pitchFamily="18" charset="0"/>
                          <a:ea typeface="宋体" pitchFamily="2" charset="-122"/>
                          <a:cs typeface="Arial" pitchFamily="34" charset="0"/>
                        </a:rPr>
                        <a:t>18</a:t>
                      </a:r>
                      <a:endParaRPr kumimoji="0" lang="en-US" sz="2000" b="0" i="0" u="none" strike="noStrike" cap="none" normalizeH="0" baseline="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15</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44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12</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15</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67607" name="Group 2391"/>
          <p:cNvGraphicFramePr>
            <a:graphicFrameLocks noGrp="1"/>
          </p:cNvGraphicFramePr>
          <p:nvPr>
            <p:extLst>
              <p:ext uri="{D42A27DB-BD31-4B8C-83A1-F6EECF244321}">
                <p14:modId xmlns:p14="http://schemas.microsoft.com/office/powerpoint/2010/main" val="1465968218"/>
              </p:ext>
            </p:extLst>
          </p:nvPr>
        </p:nvGraphicFramePr>
        <p:xfrm>
          <a:off x="3581400" y="2057400"/>
          <a:ext cx="5105400" cy="3578225"/>
        </p:xfrm>
        <a:graphic>
          <a:graphicData uri="http://schemas.openxmlformats.org/drawingml/2006/table">
            <a:tbl>
              <a:tblPr/>
              <a:tblGrid>
                <a:gridCol w="341313">
                  <a:extLst>
                    <a:ext uri="{9D8B030D-6E8A-4147-A177-3AD203B41FA5}">
                      <a16:colId xmlns:a16="http://schemas.microsoft.com/office/drawing/2014/main" val="20000"/>
                    </a:ext>
                  </a:extLst>
                </a:gridCol>
                <a:gridCol w="339725">
                  <a:extLst>
                    <a:ext uri="{9D8B030D-6E8A-4147-A177-3AD203B41FA5}">
                      <a16:colId xmlns:a16="http://schemas.microsoft.com/office/drawing/2014/main" val="20001"/>
                    </a:ext>
                  </a:extLst>
                </a:gridCol>
                <a:gridCol w="339725">
                  <a:extLst>
                    <a:ext uri="{9D8B030D-6E8A-4147-A177-3AD203B41FA5}">
                      <a16:colId xmlns:a16="http://schemas.microsoft.com/office/drawing/2014/main" val="20002"/>
                    </a:ext>
                  </a:extLst>
                </a:gridCol>
                <a:gridCol w="341312">
                  <a:extLst>
                    <a:ext uri="{9D8B030D-6E8A-4147-A177-3AD203B41FA5}">
                      <a16:colId xmlns:a16="http://schemas.microsoft.com/office/drawing/2014/main" val="20003"/>
                    </a:ext>
                  </a:extLst>
                </a:gridCol>
                <a:gridCol w="339725">
                  <a:extLst>
                    <a:ext uri="{9D8B030D-6E8A-4147-A177-3AD203B41FA5}">
                      <a16:colId xmlns:a16="http://schemas.microsoft.com/office/drawing/2014/main" val="20004"/>
                    </a:ext>
                  </a:extLst>
                </a:gridCol>
                <a:gridCol w="341313">
                  <a:extLst>
                    <a:ext uri="{9D8B030D-6E8A-4147-A177-3AD203B41FA5}">
                      <a16:colId xmlns:a16="http://schemas.microsoft.com/office/drawing/2014/main" val="20005"/>
                    </a:ext>
                  </a:extLst>
                </a:gridCol>
                <a:gridCol w="339725">
                  <a:extLst>
                    <a:ext uri="{9D8B030D-6E8A-4147-A177-3AD203B41FA5}">
                      <a16:colId xmlns:a16="http://schemas.microsoft.com/office/drawing/2014/main" val="20006"/>
                    </a:ext>
                  </a:extLst>
                </a:gridCol>
                <a:gridCol w="339725">
                  <a:extLst>
                    <a:ext uri="{9D8B030D-6E8A-4147-A177-3AD203B41FA5}">
                      <a16:colId xmlns:a16="http://schemas.microsoft.com/office/drawing/2014/main" val="20007"/>
                    </a:ext>
                  </a:extLst>
                </a:gridCol>
                <a:gridCol w="339725">
                  <a:extLst>
                    <a:ext uri="{9D8B030D-6E8A-4147-A177-3AD203B41FA5}">
                      <a16:colId xmlns:a16="http://schemas.microsoft.com/office/drawing/2014/main" val="20008"/>
                    </a:ext>
                  </a:extLst>
                </a:gridCol>
                <a:gridCol w="341312">
                  <a:extLst>
                    <a:ext uri="{9D8B030D-6E8A-4147-A177-3AD203B41FA5}">
                      <a16:colId xmlns:a16="http://schemas.microsoft.com/office/drawing/2014/main" val="20009"/>
                    </a:ext>
                  </a:extLst>
                </a:gridCol>
                <a:gridCol w="339725">
                  <a:extLst>
                    <a:ext uri="{9D8B030D-6E8A-4147-A177-3AD203B41FA5}">
                      <a16:colId xmlns:a16="http://schemas.microsoft.com/office/drawing/2014/main" val="20010"/>
                    </a:ext>
                  </a:extLst>
                </a:gridCol>
                <a:gridCol w="341313">
                  <a:extLst>
                    <a:ext uri="{9D8B030D-6E8A-4147-A177-3AD203B41FA5}">
                      <a16:colId xmlns:a16="http://schemas.microsoft.com/office/drawing/2014/main" val="20011"/>
                    </a:ext>
                  </a:extLst>
                </a:gridCol>
                <a:gridCol w="339725">
                  <a:extLst>
                    <a:ext uri="{9D8B030D-6E8A-4147-A177-3AD203B41FA5}">
                      <a16:colId xmlns:a16="http://schemas.microsoft.com/office/drawing/2014/main" val="20012"/>
                    </a:ext>
                  </a:extLst>
                </a:gridCol>
                <a:gridCol w="339725">
                  <a:extLst>
                    <a:ext uri="{9D8B030D-6E8A-4147-A177-3AD203B41FA5}">
                      <a16:colId xmlns:a16="http://schemas.microsoft.com/office/drawing/2014/main" val="20013"/>
                    </a:ext>
                  </a:extLst>
                </a:gridCol>
                <a:gridCol w="341312">
                  <a:extLst>
                    <a:ext uri="{9D8B030D-6E8A-4147-A177-3AD203B41FA5}">
                      <a16:colId xmlns:a16="http://schemas.microsoft.com/office/drawing/2014/main" val="20014"/>
                    </a:ext>
                  </a:extLst>
                </a:gridCol>
              </a:tblGrid>
              <a:tr h="511175">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1175">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1175">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1175">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1175">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1175">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a:ln>
                          <a:noFill/>
                        </a:ln>
                        <a:solidFill>
                          <a:schemeClr val="tx1"/>
                        </a:solidFill>
                        <a:effectLst/>
                        <a:latin typeface="Lucida Sans Unicode"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2"/>
          </p:nvPr>
        </p:nvSpPr>
        <p:spPr/>
        <p:txBody>
          <a:bodyPr/>
          <a:lstStyle/>
          <a:p>
            <a:fld id="{D23EE081-1BF2-49D6-B9B9-53C5E25765DA}" type="slidenum">
              <a:rPr lang="en-US" smtClean="0"/>
              <a:t>6</a:t>
            </a:fld>
            <a:endParaRPr lang="en-US"/>
          </a:p>
        </p:txBody>
      </p:sp>
    </p:spTree>
    <p:extLst>
      <p:ext uri="{BB962C8B-B14F-4D97-AF65-F5344CB8AC3E}">
        <p14:creationId xmlns:p14="http://schemas.microsoft.com/office/powerpoint/2010/main" val="3105467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381000" y="990600"/>
            <a:ext cx="8534400" cy="4800600"/>
          </a:xfrm>
        </p:spPr>
        <p:txBody>
          <a:bodyPr/>
          <a:lstStyle/>
          <a:p>
            <a:r>
              <a:rPr lang="en-US" sz="2800" u="sng">
                <a:latin typeface="Palatino Linotype" pitchFamily="18" charset="0"/>
                <a:ea typeface="宋体" pitchFamily="2" charset="-122"/>
              </a:rPr>
              <a:t>Example </a:t>
            </a:r>
            <a:r>
              <a:rPr lang="en-US" altLang="zh-CN" sz="2800" u="sng">
                <a:latin typeface="Palatino Linotype" pitchFamily="18" charset="0"/>
                <a:ea typeface="宋体" pitchFamily="2" charset="-122"/>
              </a:rPr>
              <a:t>1</a:t>
            </a:r>
            <a:r>
              <a:rPr lang="en-US" altLang="zh-CN" sz="2800" dirty="0">
                <a:latin typeface="Palatino Linotype" pitchFamily="18" charset="0"/>
                <a:ea typeface="宋体" pitchFamily="2" charset="-122"/>
              </a:rPr>
              <a:t>: Here are the scores of two tests for a group of 5th graders:</a:t>
            </a:r>
            <a:endParaRPr lang="en-US" sz="2800" dirty="0">
              <a:latin typeface="Palatino Linotype" pitchFamily="18" charset="0"/>
              <a:ea typeface="宋体" pitchFamily="2" charset="-122"/>
            </a:endParaRPr>
          </a:p>
        </p:txBody>
      </p:sp>
      <p:sp>
        <p:nvSpPr>
          <p:cNvPr id="34820" name="Text Box 4"/>
          <p:cNvSpPr txBox="1">
            <a:spLocks noChangeArrowheads="1"/>
          </p:cNvSpPr>
          <p:nvPr/>
        </p:nvSpPr>
        <p:spPr bwMode="auto">
          <a:xfrm>
            <a:off x="381000" y="3048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50000"/>
              </a:spcBef>
            </a:pPr>
            <a:r>
              <a:rPr lang="en-US" sz="4400" b="1" dirty="0">
                <a:solidFill>
                  <a:srgbClr val="000099"/>
                </a:solidFill>
                <a:latin typeface="Palatino Linotype" pitchFamily="18" charset="0"/>
                <a:ea typeface="Cambria Math" pitchFamily="18" charset="0"/>
                <a:cs typeface="+mj-cs"/>
              </a:rPr>
              <a:t>Scatter Plot of Two Variables </a:t>
            </a:r>
          </a:p>
        </p:txBody>
      </p:sp>
      <p:sp>
        <p:nvSpPr>
          <p:cNvPr id="34821" name="Rectangle 6"/>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4822" name="Rectangle 6"/>
          <p:cNvSpPr>
            <a:spLocks noChangeArrowheads="1"/>
          </p:cNvSpPr>
          <p:nvPr/>
        </p:nvSpPr>
        <p:spPr bwMode="auto">
          <a:xfrm>
            <a:off x="0" y="24061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4823" name="Rectangle 7"/>
          <p:cNvSpPr>
            <a:spLocks noChangeArrowheads="1"/>
          </p:cNvSpPr>
          <p:nvPr/>
        </p:nvSpPr>
        <p:spPr bwMode="auto">
          <a:xfrm>
            <a:off x="0" y="24061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4824" name="Rectangle 8"/>
          <p:cNvSpPr>
            <a:spLocks noChangeArrowheads="1"/>
          </p:cNvSpPr>
          <p:nvPr/>
        </p:nvSpPr>
        <p:spPr bwMode="auto">
          <a:xfrm>
            <a:off x="0" y="-32277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4825" name="Rectangle 9"/>
          <p:cNvSpPr>
            <a:spLocks noChangeArrowheads="1"/>
          </p:cNvSpPr>
          <p:nvPr/>
        </p:nvSpPr>
        <p:spPr bwMode="auto">
          <a:xfrm>
            <a:off x="0" y="37348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64313" name="Group 121"/>
          <p:cNvGraphicFramePr>
            <a:graphicFrameLocks noGrp="1"/>
          </p:cNvGraphicFramePr>
          <p:nvPr>
            <p:extLst/>
          </p:nvPr>
        </p:nvGraphicFramePr>
        <p:xfrm>
          <a:off x="457200" y="2057400"/>
          <a:ext cx="2667000" cy="3574100"/>
        </p:xfrm>
        <a:graphic>
          <a:graphicData uri="http://schemas.openxmlformats.org/drawingml/2006/table">
            <a:tbl>
              <a:tblPr/>
              <a:tblGrid>
                <a:gridCol w="1368425">
                  <a:extLst>
                    <a:ext uri="{9D8B030D-6E8A-4147-A177-3AD203B41FA5}">
                      <a16:colId xmlns:a16="http://schemas.microsoft.com/office/drawing/2014/main" val="20000"/>
                    </a:ext>
                  </a:extLst>
                </a:gridCol>
                <a:gridCol w="1298575">
                  <a:extLst>
                    <a:ext uri="{9D8B030D-6E8A-4147-A177-3AD203B41FA5}">
                      <a16:colId xmlns:a16="http://schemas.microsoft.com/office/drawing/2014/main" val="20001"/>
                    </a:ext>
                  </a:extLst>
                </a:gridCol>
              </a:tblGrid>
              <a:tr h="754063">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Palatino Linotype" pitchFamily="18" charset="0"/>
                          <a:ea typeface="宋体" pitchFamily="2" charset="-122"/>
                          <a:cs typeface="Arial" pitchFamily="34" charset="0"/>
                        </a:rPr>
                        <a:t>Math test scores</a:t>
                      </a:r>
                      <a:endParaRPr kumimoji="0" lang="en-US" sz="2000" b="1"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Palatino Linotype" pitchFamily="18" charset="0"/>
                          <a:ea typeface="宋体" pitchFamily="2" charset="-122"/>
                          <a:cs typeface="Arial" pitchFamily="34" charset="0"/>
                        </a:rPr>
                        <a:t>Science test scores</a:t>
                      </a:r>
                      <a:endParaRPr kumimoji="0" lang="en-US" sz="2000" b="1" i="0" u="none" strike="noStrike" cap="none" normalizeH="0" baseline="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4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18</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Palatino Linotype" pitchFamily="18" charset="0"/>
                          <a:ea typeface="宋体" pitchFamily="2" charset="-122"/>
                          <a:cs typeface="Arial" pitchFamily="34" charset="0"/>
                        </a:rPr>
                        <a:t>15</a:t>
                      </a:r>
                      <a:endParaRPr kumimoji="0" lang="en-US" sz="2000" b="0" i="0" u="none" strike="noStrike" cap="none" normalizeH="0" baseline="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4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12</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12</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5</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9</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44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Palatino Linotype" pitchFamily="18" charset="0"/>
                          <a:ea typeface="宋体" pitchFamily="2" charset="-122"/>
                          <a:cs typeface="Arial" pitchFamily="34" charset="0"/>
                        </a:rPr>
                        <a:t>14</a:t>
                      </a:r>
                      <a:endParaRPr kumimoji="0" lang="en-US" sz="2000" b="0" i="0" u="none" strike="noStrike" cap="none" normalizeH="0" baseline="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15</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2900">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Palatino Linotype" pitchFamily="18" charset="0"/>
                          <a:ea typeface="宋体" pitchFamily="2" charset="-122"/>
                          <a:cs typeface="Arial" pitchFamily="34" charset="0"/>
                        </a:rPr>
                        <a:t>20</a:t>
                      </a:r>
                      <a:endParaRPr kumimoji="0" lang="en-US" sz="2000" b="0" i="0" u="none" strike="noStrike" cap="none" normalizeH="0" baseline="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19</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44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17</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19</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2900">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Palatino Linotype" pitchFamily="18" charset="0"/>
                          <a:ea typeface="宋体" pitchFamily="2" charset="-122"/>
                          <a:cs typeface="Arial" pitchFamily="34" charset="0"/>
                        </a:rPr>
                        <a:t>18</a:t>
                      </a:r>
                      <a:endParaRPr kumimoji="0" lang="en-US" sz="2000" b="0" i="0" u="none" strike="noStrike" cap="none" normalizeH="0" baseline="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15</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44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12</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15</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Slide Number Placeholder 1"/>
          <p:cNvSpPr>
            <a:spLocks noGrp="1"/>
          </p:cNvSpPr>
          <p:nvPr>
            <p:ph type="sldNum" sz="quarter" idx="12"/>
          </p:nvPr>
        </p:nvSpPr>
        <p:spPr/>
        <p:txBody>
          <a:bodyPr/>
          <a:lstStyle/>
          <a:p>
            <a:fld id="{D23EE081-1BF2-49D6-B9B9-53C5E25765DA}" type="slidenum">
              <a:rPr lang="en-US" smtClean="0"/>
              <a:t>7</a:t>
            </a:fld>
            <a:endParaRPr lang="en-US"/>
          </a:p>
        </p:txBody>
      </p:sp>
      <p:pic>
        <p:nvPicPr>
          <p:cNvPr id="4" name="Picture 3">
            <a:extLst>
              <a:ext uri="{FF2B5EF4-FFF2-40B4-BE49-F238E27FC236}">
                <a16:creationId xmlns:a16="http://schemas.microsoft.com/office/drawing/2014/main" id="{5F334DEF-046D-E74E-92BF-29EEC7D7F4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941994"/>
            <a:ext cx="6667500" cy="2692400"/>
          </a:xfrm>
          <a:prstGeom prst="rect">
            <a:avLst/>
          </a:prstGeom>
        </p:spPr>
      </p:pic>
    </p:spTree>
    <p:extLst>
      <p:ext uri="{BB962C8B-B14F-4D97-AF65-F5344CB8AC3E}">
        <p14:creationId xmlns:p14="http://schemas.microsoft.com/office/powerpoint/2010/main" val="235918609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381000" y="990600"/>
            <a:ext cx="8534400" cy="4800600"/>
          </a:xfrm>
        </p:spPr>
        <p:txBody>
          <a:bodyPr/>
          <a:lstStyle/>
          <a:p>
            <a:r>
              <a:rPr lang="en-US" sz="2800" u="sng">
                <a:latin typeface="Palatino Linotype" pitchFamily="18" charset="0"/>
                <a:ea typeface="宋体" pitchFamily="2" charset="-122"/>
              </a:rPr>
              <a:t>Example </a:t>
            </a:r>
            <a:r>
              <a:rPr lang="en-US" altLang="zh-CN" sz="2800" u="sng">
                <a:latin typeface="Palatino Linotype" pitchFamily="18" charset="0"/>
                <a:ea typeface="宋体" pitchFamily="2" charset="-122"/>
              </a:rPr>
              <a:t>1</a:t>
            </a:r>
            <a:r>
              <a:rPr lang="en-US" altLang="zh-CN" sz="2800" dirty="0">
                <a:latin typeface="Palatino Linotype" pitchFamily="18" charset="0"/>
                <a:ea typeface="宋体" pitchFamily="2" charset="-122"/>
              </a:rPr>
              <a:t>: Here are the scores of two tests for a group of 5th graders:</a:t>
            </a:r>
            <a:endParaRPr lang="en-US" sz="2800" dirty="0">
              <a:latin typeface="Palatino Linotype" pitchFamily="18" charset="0"/>
              <a:ea typeface="宋体" pitchFamily="2" charset="-122"/>
            </a:endParaRPr>
          </a:p>
        </p:txBody>
      </p:sp>
      <p:sp>
        <p:nvSpPr>
          <p:cNvPr id="34820" name="Text Box 4"/>
          <p:cNvSpPr txBox="1">
            <a:spLocks noChangeArrowheads="1"/>
          </p:cNvSpPr>
          <p:nvPr/>
        </p:nvSpPr>
        <p:spPr bwMode="auto">
          <a:xfrm>
            <a:off x="381000" y="3048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50000"/>
              </a:spcBef>
            </a:pPr>
            <a:r>
              <a:rPr lang="en-US" sz="4400" b="1" dirty="0">
                <a:solidFill>
                  <a:srgbClr val="000099"/>
                </a:solidFill>
                <a:latin typeface="Palatino Linotype" pitchFamily="18" charset="0"/>
                <a:ea typeface="Cambria Math" pitchFamily="18" charset="0"/>
                <a:cs typeface="+mj-cs"/>
              </a:rPr>
              <a:t>Scatter Plot of Two Variables </a:t>
            </a:r>
          </a:p>
        </p:txBody>
      </p:sp>
      <p:sp>
        <p:nvSpPr>
          <p:cNvPr id="34821" name="Rectangle 6"/>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4822" name="Rectangle 6"/>
          <p:cNvSpPr>
            <a:spLocks noChangeArrowheads="1"/>
          </p:cNvSpPr>
          <p:nvPr/>
        </p:nvSpPr>
        <p:spPr bwMode="auto">
          <a:xfrm>
            <a:off x="0" y="24061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4823" name="Rectangle 7"/>
          <p:cNvSpPr>
            <a:spLocks noChangeArrowheads="1"/>
          </p:cNvSpPr>
          <p:nvPr/>
        </p:nvSpPr>
        <p:spPr bwMode="auto">
          <a:xfrm>
            <a:off x="0" y="24061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4824" name="Rectangle 8"/>
          <p:cNvSpPr>
            <a:spLocks noChangeArrowheads="1"/>
          </p:cNvSpPr>
          <p:nvPr/>
        </p:nvSpPr>
        <p:spPr bwMode="auto">
          <a:xfrm>
            <a:off x="0" y="-32277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4825" name="Rectangle 9"/>
          <p:cNvSpPr>
            <a:spLocks noChangeArrowheads="1"/>
          </p:cNvSpPr>
          <p:nvPr/>
        </p:nvSpPr>
        <p:spPr bwMode="auto">
          <a:xfrm>
            <a:off x="0" y="37348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64313" name="Group 121"/>
          <p:cNvGraphicFramePr>
            <a:graphicFrameLocks noGrp="1"/>
          </p:cNvGraphicFramePr>
          <p:nvPr>
            <p:extLst/>
          </p:nvPr>
        </p:nvGraphicFramePr>
        <p:xfrm>
          <a:off x="457200" y="2057400"/>
          <a:ext cx="2667000" cy="3574100"/>
        </p:xfrm>
        <a:graphic>
          <a:graphicData uri="http://schemas.openxmlformats.org/drawingml/2006/table">
            <a:tbl>
              <a:tblPr/>
              <a:tblGrid>
                <a:gridCol w="1368425">
                  <a:extLst>
                    <a:ext uri="{9D8B030D-6E8A-4147-A177-3AD203B41FA5}">
                      <a16:colId xmlns:a16="http://schemas.microsoft.com/office/drawing/2014/main" val="20000"/>
                    </a:ext>
                  </a:extLst>
                </a:gridCol>
                <a:gridCol w="1298575">
                  <a:extLst>
                    <a:ext uri="{9D8B030D-6E8A-4147-A177-3AD203B41FA5}">
                      <a16:colId xmlns:a16="http://schemas.microsoft.com/office/drawing/2014/main" val="20001"/>
                    </a:ext>
                  </a:extLst>
                </a:gridCol>
              </a:tblGrid>
              <a:tr h="754063">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Palatino Linotype" pitchFamily="18" charset="0"/>
                          <a:ea typeface="宋体" pitchFamily="2" charset="-122"/>
                          <a:cs typeface="Arial" pitchFamily="34" charset="0"/>
                        </a:rPr>
                        <a:t>Math test scores</a:t>
                      </a:r>
                      <a:endParaRPr kumimoji="0" lang="en-US" sz="2000" b="1"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Palatino Linotype" pitchFamily="18" charset="0"/>
                          <a:ea typeface="宋体" pitchFamily="2" charset="-122"/>
                          <a:cs typeface="Arial" pitchFamily="34" charset="0"/>
                        </a:rPr>
                        <a:t>Science test scores</a:t>
                      </a:r>
                      <a:endParaRPr kumimoji="0" lang="en-US" sz="2000" b="1" i="0" u="none" strike="noStrike" cap="none" normalizeH="0" baseline="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4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18</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Palatino Linotype" pitchFamily="18" charset="0"/>
                          <a:ea typeface="宋体" pitchFamily="2" charset="-122"/>
                          <a:cs typeface="Arial" pitchFamily="34" charset="0"/>
                        </a:rPr>
                        <a:t>15</a:t>
                      </a:r>
                      <a:endParaRPr kumimoji="0" lang="en-US" sz="2000" b="0" i="0" u="none" strike="noStrike" cap="none" normalizeH="0" baseline="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4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12</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12</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5</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9</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44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Palatino Linotype" pitchFamily="18" charset="0"/>
                          <a:ea typeface="宋体" pitchFamily="2" charset="-122"/>
                          <a:cs typeface="Arial" pitchFamily="34" charset="0"/>
                        </a:rPr>
                        <a:t>14</a:t>
                      </a:r>
                      <a:endParaRPr kumimoji="0" lang="en-US" sz="2000" b="0" i="0" u="none" strike="noStrike" cap="none" normalizeH="0" baseline="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15</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2900">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Palatino Linotype" pitchFamily="18" charset="0"/>
                          <a:ea typeface="宋体" pitchFamily="2" charset="-122"/>
                          <a:cs typeface="Arial" pitchFamily="34" charset="0"/>
                        </a:rPr>
                        <a:t>20</a:t>
                      </a:r>
                      <a:endParaRPr kumimoji="0" lang="en-US" sz="2000" b="0" i="0" u="none" strike="noStrike" cap="none" normalizeH="0" baseline="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19</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44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17</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19</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2900">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Palatino Linotype" pitchFamily="18" charset="0"/>
                          <a:ea typeface="宋体" pitchFamily="2" charset="-122"/>
                          <a:cs typeface="Arial" pitchFamily="34" charset="0"/>
                        </a:rPr>
                        <a:t>18</a:t>
                      </a:r>
                      <a:endParaRPr kumimoji="0" lang="en-US" sz="2000" b="0" i="0" u="none" strike="noStrike" cap="none" normalizeH="0" baseline="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15</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44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12</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宋体" pitchFamily="2" charset="-122"/>
                          <a:cs typeface="Arial" pitchFamily="34" charset="0"/>
                        </a:rPr>
                        <a:t>15</a:t>
                      </a:r>
                      <a:endParaRPr kumimoji="0" lang="en-US" sz="2000" b="0" i="0" u="none" strike="noStrike" cap="none" normalizeH="0" baseline="0" dirty="0">
                        <a:ln>
                          <a:noFill/>
                        </a:ln>
                        <a:solidFill>
                          <a:schemeClr val="tx1"/>
                        </a:solidFill>
                        <a:effectLst/>
                        <a:latin typeface="Palatino Linotype"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Slide Number Placeholder 1"/>
          <p:cNvSpPr>
            <a:spLocks noGrp="1"/>
          </p:cNvSpPr>
          <p:nvPr>
            <p:ph type="sldNum" sz="quarter" idx="12"/>
          </p:nvPr>
        </p:nvSpPr>
        <p:spPr/>
        <p:txBody>
          <a:bodyPr/>
          <a:lstStyle/>
          <a:p>
            <a:fld id="{D23EE081-1BF2-49D6-B9B9-53C5E25765DA}" type="slidenum">
              <a:rPr lang="en-US" smtClean="0"/>
              <a:t>8</a:t>
            </a:fld>
            <a:endParaRPr lang="en-US"/>
          </a:p>
        </p:txBody>
      </p:sp>
      <p:pic>
        <p:nvPicPr>
          <p:cNvPr id="5" name="Picture 4">
            <a:extLst>
              <a:ext uri="{FF2B5EF4-FFF2-40B4-BE49-F238E27FC236}">
                <a16:creationId xmlns:a16="http://schemas.microsoft.com/office/drawing/2014/main" id="{44FDD1EB-0F8B-C141-97EA-A922ED004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4491" y="1458336"/>
            <a:ext cx="4121150" cy="5242883"/>
          </a:xfrm>
          <a:prstGeom prst="rect">
            <a:avLst/>
          </a:prstGeom>
        </p:spPr>
      </p:pic>
    </p:spTree>
    <p:extLst>
      <p:ext uri="{BB962C8B-B14F-4D97-AF65-F5344CB8AC3E}">
        <p14:creationId xmlns:p14="http://schemas.microsoft.com/office/powerpoint/2010/main" val="45040840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type="body" idx="4294967295"/>
          </p:nvPr>
        </p:nvSpPr>
        <p:spPr>
          <a:xfrm>
            <a:off x="304800" y="1143000"/>
            <a:ext cx="8534400" cy="5029200"/>
          </a:xfrm>
        </p:spPr>
        <p:txBody>
          <a:bodyPr>
            <a:normAutofit/>
          </a:bodyPr>
          <a:lstStyle/>
          <a:p>
            <a:r>
              <a:rPr lang="en-US" sz="2800" dirty="0">
                <a:latin typeface="Palatino Linotype" pitchFamily="18" charset="0"/>
              </a:rPr>
              <a:t>When the </a:t>
            </a:r>
            <a:r>
              <a:rPr lang="en-US" sz="2800" dirty="0">
                <a:solidFill>
                  <a:srgbClr val="C00000"/>
                </a:solidFill>
                <a:latin typeface="Palatino Linotype" pitchFamily="18" charset="0"/>
              </a:rPr>
              <a:t>relationship</a:t>
            </a:r>
            <a:r>
              <a:rPr lang="en-US" sz="2800" dirty="0">
                <a:solidFill>
                  <a:schemeClr val="tx2"/>
                </a:solidFill>
                <a:latin typeface="Palatino Linotype" pitchFamily="18" charset="0"/>
              </a:rPr>
              <a:t> </a:t>
            </a:r>
            <a:r>
              <a:rPr lang="en-US" sz="2800" dirty="0">
                <a:latin typeface="Palatino Linotype" pitchFamily="18" charset="0"/>
              </a:rPr>
              <a:t>between variables is </a:t>
            </a:r>
            <a:r>
              <a:rPr lang="en-US" sz="2800" dirty="0">
                <a:solidFill>
                  <a:srgbClr val="C00000"/>
                </a:solidFill>
                <a:latin typeface="Palatino Linotype" pitchFamily="18" charset="0"/>
              </a:rPr>
              <a:t>linear</a:t>
            </a:r>
            <a:r>
              <a:rPr lang="en-US" sz="2800" dirty="0">
                <a:latin typeface="Palatino Linotype" pitchFamily="18" charset="0"/>
              </a:rPr>
              <a:t>, we can use a measure of association called the </a:t>
            </a:r>
            <a:r>
              <a:rPr lang="en-US" sz="2800" dirty="0">
                <a:solidFill>
                  <a:srgbClr val="FF0000"/>
                </a:solidFill>
                <a:latin typeface="Palatino Linotype" pitchFamily="18" charset="0"/>
              </a:rPr>
              <a:t>correlation</a:t>
            </a:r>
            <a:r>
              <a:rPr lang="en-US" sz="2800" dirty="0">
                <a:latin typeface="Palatino Linotype" pitchFamily="18" charset="0"/>
              </a:rPr>
              <a:t> to describe how strongly the variables are related.</a:t>
            </a:r>
          </a:p>
          <a:p>
            <a:endParaRPr lang="en-US" sz="1000" dirty="0">
              <a:solidFill>
                <a:schemeClr val="tx2"/>
              </a:solidFill>
              <a:latin typeface="Palatino Linotype" pitchFamily="18" charset="0"/>
              <a:ea typeface="宋体" pitchFamily="2" charset="-122"/>
            </a:endParaRPr>
          </a:p>
          <a:p>
            <a:r>
              <a:rPr lang="en-US" sz="2800" u="sng" dirty="0">
                <a:latin typeface="Palatino Linotype" pitchFamily="18" charset="0"/>
                <a:ea typeface="宋体" pitchFamily="2" charset="-122"/>
              </a:rPr>
              <a:t>Direction of the Relation:</a:t>
            </a:r>
            <a:r>
              <a:rPr lang="en-US" sz="2800" u="sng" dirty="0">
                <a:latin typeface="Palatino Linotype" pitchFamily="18" charset="0"/>
              </a:rPr>
              <a:t> </a:t>
            </a:r>
          </a:p>
          <a:p>
            <a:pPr marL="742950" lvl="1" indent="-285750"/>
            <a:r>
              <a:rPr lang="en-US" sz="2800" dirty="0">
                <a:latin typeface="Palatino Linotype" pitchFamily="18" charset="0"/>
                <a:ea typeface="宋体" pitchFamily="2" charset="-122"/>
              </a:rPr>
              <a:t>A</a:t>
            </a:r>
            <a:r>
              <a:rPr lang="en-US" sz="2800" dirty="0">
                <a:solidFill>
                  <a:schemeClr val="tx2"/>
                </a:solidFill>
                <a:latin typeface="Palatino Linotype" pitchFamily="18" charset="0"/>
                <a:ea typeface="宋体" pitchFamily="2" charset="-122"/>
              </a:rPr>
              <a:t> </a:t>
            </a:r>
            <a:r>
              <a:rPr lang="en-US" sz="2800" dirty="0">
                <a:solidFill>
                  <a:srgbClr val="C00000"/>
                </a:solidFill>
                <a:latin typeface="Palatino Linotype" pitchFamily="18" charset="0"/>
                <a:ea typeface="宋体" pitchFamily="2" charset="-122"/>
              </a:rPr>
              <a:t>POSITIVE CORRELATION </a:t>
            </a:r>
            <a:r>
              <a:rPr lang="en-US" sz="2800" dirty="0">
                <a:latin typeface="Palatino Linotype" pitchFamily="18" charset="0"/>
                <a:ea typeface="宋体" pitchFamily="2" charset="-122"/>
              </a:rPr>
              <a:t>exists when cases that have lower scores on X tend to have lower scores on Y and cases that have higher scores on X tend to have higher scores on Y </a:t>
            </a:r>
          </a:p>
          <a:p>
            <a:pPr marL="742950" lvl="1" indent="-285750"/>
            <a:endParaRPr lang="en-US" sz="2400" dirty="0">
              <a:solidFill>
                <a:schemeClr val="tx2"/>
              </a:solidFill>
              <a:latin typeface="Palatino Linotype" pitchFamily="18" charset="0"/>
              <a:ea typeface="宋体" pitchFamily="2" charset="-122"/>
            </a:endParaRPr>
          </a:p>
          <a:p>
            <a:pPr marL="742950" lvl="1" indent="-285750">
              <a:buFont typeface="Verdana" pitchFamily="34" charset="0"/>
              <a:buNone/>
            </a:pPr>
            <a:endParaRPr lang="en-US" sz="2400" dirty="0">
              <a:solidFill>
                <a:schemeClr val="tx2"/>
              </a:solidFill>
              <a:latin typeface="Palatino Linotype" pitchFamily="18" charset="0"/>
              <a:ea typeface="宋体" pitchFamily="2" charset="-122"/>
            </a:endParaRPr>
          </a:p>
          <a:p>
            <a:pPr marL="742950" lvl="1" indent="-285750"/>
            <a:endParaRPr lang="en-US" sz="2400" dirty="0">
              <a:solidFill>
                <a:srgbClr val="DB4931"/>
              </a:solidFill>
              <a:latin typeface="Palatino Linotype" pitchFamily="18" charset="0"/>
              <a:ea typeface="宋体" pitchFamily="2" charset="-122"/>
            </a:endParaRPr>
          </a:p>
        </p:txBody>
      </p:sp>
      <p:sp>
        <p:nvSpPr>
          <p:cNvPr id="27652" name="Text Box 4"/>
          <p:cNvSpPr txBox="1">
            <a:spLocks noChangeArrowheads="1"/>
          </p:cNvSpPr>
          <p:nvPr/>
        </p:nvSpPr>
        <p:spPr bwMode="auto">
          <a:xfrm>
            <a:off x="228600" y="228600"/>
            <a:ext cx="838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rgbClr val="FF9900"/>
                </a:solidFill>
                <a:latin typeface="Times New Roman" pitchFamily="18" charset="0"/>
                <a:cs typeface="Arial" pitchFamily="34" charset="0"/>
              </a:defRPr>
            </a:lvl1pPr>
            <a:lvl2pPr marL="742950" indent="-285750">
              <a:defRPr sz="2400">
                <a:solidFill>
                  <a:srgbClr val="FF9900"/>
                </a:solidFill>
                <a:latin typeface="Times New Roman" pitchFamily="18" charset="0"/>
                <a:cs typeface="Arial" pitchFamily="34" charset="0"/>
              </a:defRPr>
            </a:lvl2pPr>
            <a:lvl3pPr marL="1143000" indent="-228600">
              <a:defRPr sz="2400">
                <a:solidFill>
                  <a:srgbClr val="FF9900"/>
                </a:solidFill>
                <a:latin typeface="Times New Roman" pitchFamily="18" charset="0"/>
                <a:cs typeface="Arial" pitchFamily="34" charset="0"/>
              </a:defRPr>
            </a:lvl3pPr>
            <a:lvl4pPr marL="1600200" indent="-228600">
              <a:defRPr sz="2400">
                <a:solidFill>
                  <a:srgbClr val="FF9900"/>
                </a:solidFill>
                <a:latin typeface="Times New Roman" pitchFamily="18" charset="0"/>
                <a:cs typeface="Arial" pitchFamily="34" charset="0"/>
              </a:defRPr>
            </a:lvl4pPr>
            <a:lvl5pPr marL="2057400" indent="-228600">
              <a:defRPr sz="2400">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a:solidFill>
                  <a:srgbClr val="FF9900"/>
                </a:solidFill>
                <a:latin typeface="Times New Roman" pitchFamily="18" charset="0"/>
                <a:cs typeface="Arial" pitchFamily="34" charset="0"/>
              </a:defRPr>
            </a:lvl9pPr>
          </a:lstStyle>
          <a:p>
            <a:pPr algn="ctr">
              <a:spcBef>
                <a:spcPct val="0"/>
              </a:spcBef>
            </a:pPr>
            <a:r>
              <a:rPr lang="en-US" sz="4400" b="1" dirty="0">
                <a:solidFill>
                  <a:srgbClr val="000099"/>
                </a:solidFill>
                <a:latin typeface="Palatino Linotype" pitchFamily="18" charset="0"/>
                <a:ea typeface="Cambria Math" pitchFamily="18" charset="0"/>
                <a:cs typeface="+mj-cs"/>
              </a:rPr>
              <a:t>Characteristics of Correlation </a:t>
            </a:r>
          </a:p>
        </p:txBody>
      </p:sp>
      <p:sp>
        <p:nvSpPr>
          <p:cNvPr id="27653" name="Rectangle 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 name="Slide Number Placeholder 1"/>
          <p:cNvSpPr>
            <a:spLocks noGrp="1"/>
          </p:cNvSpPr>
          <p:nvPr>
            <p:ph type="sldNum" sz="quarter" idx="12"/>
          </p:nvPr>
        </p:nvSpPr>
        <p:spPr/>
        <p:txBody>
          <a:bodyPr/>
          <a:lstStyle/>
          <a:p>
            <a:fld id="{D23EE081-1BF2-49D6-B9B9-53C5E25765DA}" type="slidenum">
              <a:rPr lang="en-US" smtClean="0"/>
              <a:t>9</a:t>
            </a:fld>
            <a:endParaRPr lang="en-US"/>
          </a:p>
        </p:txBody>
      </p:sp>
    </p:spTree>
    <p:extLst>
      <p:ext uri="{BB962C8B-B14F-4D97-AF65-F5344CB8AC3E}">
        <p14:creationId xmlns:p14="http://schemas.microsoft.com/office/powerpoint/2010/main" val="2575902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51906">
                                            <p:txEl>
                                              <p:pRg st="2" end="2"/>
                                            </p:txEl>
                                          </p:spTgt>
                                        </p:tgtEl>
                                        <p:attrNameLst>
                                          <p:attrName>style.visibility</p:attrName>
                                        </p:attrNameLst>
                                      </p:cBhvr>
                                      <p:to>
                                        <p:strVal val="visible"/>
                                      </p:to>
                                    </p:set>
                                    <p:anim calcmode="lin" valueType="num">
                                      <p:cBhvr>
                                        <p:cTn id="7" dur="1000" fill="hold"/>
                                        <p:tgtEl>
                                          <p:spTgt spid="251906">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25190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1906">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51906">
                                            <p:txEl>
                                              <p:pRg st="0" end="0"/>
                                            </p:txEl>
                                          </p:spTgt>
                                        </p:tgtEl>
                                        <p:attrNameLst>
                                          <p:attrName>style.visibility</p:attrName>
                                        </p:attrNameLst>
                                      </p:cBhvr>
                                      <p:to>
                                        <p:strVal val="visible"/>
                                      </p:to>
                                    </p:set>
                                    <p:anim calcmode="lin" valueType="num">
                                      <p:cBhvr>
                                        <p:cTn id="14" dur="1000" fill="hold"/>
                                        <p:tgtEl>
                                          <p:spTgt spid="251906">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25190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5190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251906">
                                            <p:txEl>
                                              <p:pRg st="3" end="3"/>
                                            </p:txEl>
                                          </p:spTgt>
                                        </p:tgtEl>
                                        <p:attrNameLst>
                                          <p:attrName>style.visibility</p:attrName>
                                        </p:attrNameLst>
                                      </p:cBhvr>
                                      <p:to>
                                        <p:strVal val="visible"/>
                                      </p:to>
                                    </p:set>
                                    <p:anim calcmode="lin" valueType="num">
                                      <p:cBhvr>
                                        <p:cTn id="21" dur="1000" fill="hold"/>
                                        <p:tgtEl>
                                          <p:spTgt spid="251906">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251906">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519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1544</Words>
  <Application>Microsoft Macintosh PowerPoint</Application>
  <PresentationFormat>On-screen Show (4:3)</PresentationFormat>
  <Paragraphs>248</Paragraphs>
  <Slides>37</Slides>
  <Notes>25</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3</vt:i4>
      </vt:variant>
      <vt:variant>
        <vt:lpstr>Slide Titles</vt:lpstr>
      </vt:variant>
      <vt:variant>
        <vt:i4>37</vt:i4>
      </vt:variant>
    </vt:vector>
  </HeadingPairs>
  <TitlesOfParts>
    <vt:vector size="55" baseType="lpstr">
      <vt:lpstr>宋体</vt:lpstr>
      <vt:lpstr>宋体</vt:lpstr>
      <vt:lpstr>Arial</vt:lpstr>
      <vt:lpstr>Bookman Old Style</vt:lpstr>
      <vt:lpstr>Calibri</vt:lpstr>
      <vt:lpstr>Cambria Math</vt:lpstr>
      <vt:lpstr>Garamond</vt:lpstr>
      <vt:lpstr>Lucida Sans Unicode</vt:lpstr>
      <vt:lpstr>Palatino Linotype</vt:lpstr>
      <vt:lpstr>Symbol</vt:lpstr>
      <vt:lpstr>Times New Roman</vt:lpstr>
      <vt:lpstr>Verdana</vt:lpstr>
      <vt:lpstr>Wingdings</vt:lpstr>
      <vt:lpstr>Wingdings 3</vt:lpstr>
      <vt:lpstr>Office Theme</vt:lpstr>
      <vt:lpstr>Bitmap Image</vt:lpstr>
      <vt:lpstr>Chart</vt:lpstr>
      <vt:lpstr>Equation</vt:lpstr>
      <vt:lpstr>Lecture 6: Correlation</vt:lpstr>
      <vt:lpstr>PowerPoint Presentation</vt:lpstr>
      <vt:lpstr>PowerPoint Presentation</vt:lpstr>
      <vt:lpstr>PowerPoint Presentation</vt:lpstr>
      <vt:lpstr>A scatterplot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History of The Correlation</vt:lpstr>
      <vt:lpstr>History of The Correlation</vt:lpstr>
      <vt:lpstr>Begin a little calculus, stay calm!</vt:lpstr>
      <vt:lpstr>Step 1: The Covariance</vt:lpstr>
      <vt:lpstr>Covariance</vt:lpstr>
      <vt:lpstr>PowerPoint Presentation</vt:lpstr>
      <vt:lpstr>Step 2: From Covariance to Correlation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Properties of the correlation coefficient</vt:lpstr>
      <vt:lpstr>A few notes about the correlation coefficient</vt:lpstr>
      <vt:lpstr>A few notes about the correlation coefficient</vt:lpstr>
      <vt:lpstr>Correlation Recommendations</vt:lpstr>
      <vt:lpstr>Factors that might affect correlation: Range Restriction</vt:lpstr>
      <vt:lpstr>Factors that might affect correlation: Range Restriction</vt:lpstr>
      <vt:lpstr>Outliers</vt:lpstr>
      <vt:lpstr>A Dramatic Outlier</vt:lpstr>
    </vt:vector>
  </TitlesOfParts>
  <Company>University Of Minnesota - TC</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7: Correlation</dc:title>
  <dc:creator>Chun Wang</dc:creator>
  <cp:lastModifiedBy>He Jibo</cp:lastModifiedBy>
  <cp:revision>59</cp:revision>
  <dcterms:created xsi:type="dcterms:W3CDTF">2013-02-07T05:25:11Z</dcterms:created>
  <dcterms:modified xsi:type="dcterms:W3CDTF">2018-02-08T07:20:26Z</dcterms:modified>
</cp:coreProperties>
</file>