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4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5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16.bin" ContentType="application/vnd.openxmlformats-officedocument.oleObject"/>
  <Override PartName="/ppt/notesSlides/notesSlide25.xml" ContentType="application/vnd.openxmlformats-officedocument.presentationml.notesSlide+xml"/>
  <Override PartName="/ppt/embeddings/oleObject17.bin" ContentType="application/vnd.openxmlformats-officedocument.oleObject"/>
  <Override PartName="/ppt/notesSlides/notesSlide26.xml" ContentType="application/vnd.openxmlformats-officedocument.presentationml.notesSlide+xml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322" r:id="rId3"/>
    <p:sldId id="361" r:id="rId4"/>
    <p:sldId id="325" r:id="rId5"/>
    <p:sldId id="326" r:id="rId6"/>
    <p:sldId id="328" r:id="rId7"/>
    <p:sldId id="330" r:id="rId8"/>
    <p:sldId id="332" r:id="rId9"/>
    <p:sldId id="333" r:id="rId10"/>
    <p:sldId id="334" r:id="rId11"/>
    <p:sldId id="335" r:id="rId12"/>
    <p:sldId id="362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6" r:id="rId30"/>
    <p:sldId id="357" r:id="rId31"/>
    <p:sldId id="358" r:id="rId32"/>
    <p:sldId id="363" r:id="rId33"/>
    <p:sldId id="364" r:id="rId34"/>
    <p:sldId id="365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946" autoAdjust="0"/>
  </p:normalViewPr>
  <p:slideViewPr>
    <p:cSldViewPr>
      <p:cViewPr varScale="1">
        <p:scale>
          <a:sx n="120" d="100"/>
          <a:sy n="120" d="100"/>
        </p:scale>
        <p:origin x="-1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2F225ADF-1973-45D0-B098-EFD70C5FCD4A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7356428E-C5F3-460D-87FF-CA2AFDD5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5E9C375F-44E0-4C70-A1D0-E408F9279719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86BD3BAD-7693-409F-A04B-E9940D14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D941-4F05-423F-B503-288D944D13BC}" type="datetime1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15D7-71B6-4E03-B63A-D9B88795245D}" type="datetime1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DBC7-C0CA-40A7-99AA-31183D09081D}" type="datetime1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5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98D0-A6AB-4887-B07A-CF6E1DDA2703}" type="datetime1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73D2-1272-44D9-B49B-825D4762EA62}" type="datetime1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848C-51A9-4C90-B6FD-3C2DD96750B4}" type="datetime1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89BA-98A4-4604-80FA-83B7024F31BE}" type="datetime1">
              <a:rPr lang="en-US" smtClean="0"/>
              <a:t>3/29/18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9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4051-58C7-44A6-8ECE-B67E45DF3127}" type="datetime1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6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9DAD-C4C3-427B-9DE2-CA7B5C8C3620}" type="datetime1">
              <a:rPr lang="en-US" smtClean="0"/>
              <a:t>3/29/18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494D-D222-4836-8F8F-C1A04AC70EF6}" type="datetime1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7012-F14C-4466-ABD3-BF421DEE6F07}" type="datetime1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ACA3-D797-466D-8DDC-DB9B5784A49C}" type="datetime1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BE09-AFE8-4E31-8931-ED4F417B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wmf"/><Relationship Id="rId10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</a:t>
            </a:r>
            <a:r>
              <a:rPr lang="en-US" sz="3600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11: 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Single Sample Hypothesis Testing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CHS" sz="2800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0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762000"/>
            <a:ext cx="8343900" cy="5321300"/>
          </a:xfrm>
        </p:spPr>
        <p:txBody>
          <a:bodyPr>
            <a:noAutofit/>
          </a:bodyPr>
          <a:lstStyle/>
          <a:p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4. </a:t>
            </a:r>
          </a:p>
          <a:p>
            <a:pPr marL="742950" lvl="1" indent="-285750"/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Compute the test statistic using the sample</a:t>
            </a:r>
          </a:p>
          <a:p>
            <a:pPr marL="742950" lvl="1" indent="-285750"/>
            <a:endParaRPr lang="en-US" altLang="zh-CN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altLang="zh-CN" sz="20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altLang="zh-CN" sz="20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altLang="zh-CN" dirty="0">
              <a:solidFill>
                <a:srgbClr val="DB4931"/>
              </a:solidFill>
              <a:latin typeface="Palatino Linotype" pitchFamily="18" charset="0"/>
              <a:ea typeface="宋体" pitchFamily="2" charset="-122"/>
            </a:endParaRPr>
          </a:p>
          <a:p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5.  </a:t>
            </a:r>
          </a:p>
          <a:p>
            <a:pPr marL="742950" lvl="1" indent="-285750"/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Locate the observed test statistic on the sampling distribution and make decision</a:t>
            </a:r>
          </a:p>
          <a:p>
            <a:pPr marL="1143000" lvl="2"/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Since the </a:t>
            </a:r>
            <a:r>
              <a:rPr lang="en-US" altLang="zh-CN" sz="2800" dirty="0" err="1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Z</a:t>
            </a:r>
            <a:r>
              <a:rPr lang="en-US" altLang="zh-CN" sz="2800" baseline="-25000" dirty="0" err="1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obs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. is smaller than </a:t>
            </a:r>
            <a:r>
              <a:rPr lang="en-US" altLang="zh-CN" sz="2800" dirty="0" err="1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Z</a:t>
            </a:r>
            <a:r>
              <a:rPr lang="en-US" altLang="zh-CN" sz="2800" baseline="-25000" dirty="0" err="1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crit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, we fail to reject (retain) H</a:t>
            </a:r>
            <a:r>
              <a:rPr lang="en-US" altLang="zh-CN" sz="2800" baseline="-250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0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42528"/>
              </p:ext>
            </p:extLst>
          </p:nvPr>
        </p:nvGraphicFramePr>
        <p:xfrm>
          <a:off x="1295400" y="2057400"/>
          <a:ext cx="6134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4" imgW="2628720" imgH="457200" progId="Equation.DSMT4">
                  <p:embed/>
                </p:oleObj>
              </mc:Choice>
              <mc:Fallback>
                <p:oleObj name="Equation" r:id="rId4" imgW="2628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2057400"/>
                        <a:ext cx="61341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00159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3797300"/>
          </a:xfrm>
        </p:spPr>
        <p:txBody>
          <a:bodyPr/>
          <a:lstStyle/>
          <a:p>
            <a:r>
              <a:rPr lang="en-US" altLang="zh-CN" sz="2800" u="sng">
                <a:latin typeface="Palatino Linotype" pitchFamily="18" charset="0"/>
                <a:ea typeface="宋体" pitchFamily="2" charset="-122"/>
              </a:rPr>
              <a:t>Step 6. </a:t>
            </a:r>
          </a:p>
          <a:p>
            <a:pPr marL="742950" lvl="1" indent="-285750"/>
            <a:r>
              <a:rPr lang="en-US" altLang="zh-CN" sz="2800">
                <a:latin typeface="Palatino Linotype" pitchFamily="18" charset="0"/>
                <a:ea typeface="宋体" pitchFamily="2" charset="-122"/>
              </a:rPr>
              <a:t>Interpret the results to answer the researcher’s question</a:t>
            </a:r>
          </a:p>
          <a:p>
            <a:pPr marL="742950" lvl="1" indent="-285750"/>
            <a:endParaRPr lang="en-US" altLang="zh-CN" sz="2800">
              <a:latin typeface="Palatino Linotype" pitchFamily="18" charset="0"/>
              <a:ea typeface="宋体" pitchFamily="2" charset="-122"/>
            </a:endParaRPr>
          </a:p>
          <a:p>
            <a:pPr marL="742950" lvl="1" indent="-285750">
              <a:buFont typeface="Verdana" pitchFamily="34" charset="0"/>
              <a:buNone/>
            </a:pPr>
            <a:r>
              <a:rPr lang="en-US" altLang="zh-CN" sz="2800">
                <a:latin typeface="Palatino Linotype" pitchFamily="18" charset="0"/>
                <a:ea typeface="宋体" pitchFamily="2" charset="-122"/>
              </a:rPr>
              <a:t>	“Our results do not suggest that the new math program improves math SAT scores” 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3070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95400"/>
            <a:ext cx="8305800" cy="3352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What would our decision be if we found the sample mean of 518 based on 100 students?</a:t>
            </a: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810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 for One Sample Z Test 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29966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07289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95400"/>
            <a:ext cx="83058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What would our decision be if we found the sample mean of 518 based on 100 students?</a:t>
            </a: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r>
              <a:rPr lang="en-US" altLang="zh-CN" sz="26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In this case, everything remains the same for step 1 – step 3 </a:t>
            </a: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4. </a:t>
            </a:r>
          </a:p>
          <a:p>
            <a:pPr marL="742950" lvl="1" indent="-285750"/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Compute the test statistic using the sample data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810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 for One Sample Z Test 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29966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03743"/>
              </p:ext>
            </p:extLst>
          </p:nvPr>
        </p:nvGraphicFramePr>
        <p:xfrm>
          <a:off x="1520031" y="4724400"/>
          <a:ext cx="61039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Equation" r:id="rId4" imgW="2616120" imgH="457200" progId="Equation.DSMT4">
                  <p:embed/>
                </p:oleObj>
              </mc:Choice>
              <mc:Fallback>
                <p:oleObj name="Equation" r:id="rId4" imgW="261612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031" y="4724400"/>
                        <a:ext cx="61039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1049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4343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u="sng" dirty="0">
                <a:latin typeface="Palatino Linotype" pitchFamily="18" charset="0"/>
                <a:ea typeface="宋体" pitchFamily="2" charset="-122"/>
              </a:rPr>
              <a:t>Step 5. </a:t>
            </a:r>
          </a:p>
          <a:p>
            <a:pPr marL="1143000" lvl="2">
              <a:lnSpc>
                <a:spcPct val="80000"/>
              </a:lnSpc>
            </a:pP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Since the </a:t>
            </a:r>
            <a:r>
              <a:rPr lang="en-US" altLang="zh-CN" sz="2400" dirty="0" err="1">
                <a:latin typeface="Palatino Linotype" pitchFamily="18" charset="0"/>
                <a:ea typeface="宋体" pitchFamily="2" charset="-122"/>
              </a:rPr>
              <a:t>Z</a:t>
            </a:r>
            <a:r>
              <a:rPr lang="en-US" altLang="zh-CN" sz="2400" baseline="-25000" dirty="0" err="1">
                <a:latin typeface="Palatino Linotype" pitchFamily="18" charset="0"/>
                <a:ea typeface="宋体" pitchFamily="2" charset="-122"/>
              </a:rPr>
              <a:t>obs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. is greater than </a:t>
            </a:r>
            <a:r>
              <a:rPr lang="en-US" altLang="zh-CN" sz="2400" dirty="0" err="1">
                <a:latin typeface="Palatino Linotype" pitchFamily="18" charset="0"/>
                <a:ea typeface="宋体" pitchFamily="2" charset="-122"/>
              </a:rPr>
              <a:t>Z</a:t>
            </a:r>
            <a:r>
              <a:rPr lang="en-US" altLang="zh-CN" sz="2400" baseline="-25000" dirty="0" err="1">
                <a:latin typeface="Palatino Linotype" pitchFamily="18" charset="0"/>
                <a:ea typeface="宋体" pitchFamily="2" charset="-122"/>
              </a:rPr>
              <a:t>crit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, we reject H</a:t>
            </a:r>
            <a:r>
              <a:rPr lang="en-US" altLang="zh-CN" sz="2400" baseline="-25000" dirty="0">
                <a:latin typeface="Palatino Linotype" pitchFamily="18" charset="0"/>
                <a:ea typeface="宋体" pitchFamily="2" charset="-122"/>
              </a:rPr>
              <a:t>0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latin typeface="Palatino Linotype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u="sng" dirty="0">
                <a:latin typeface="Palatino Linotype" pitchFamily="18" charset="0"/>
                <a:ea typeface="宋体" pitchFamily="2" charset="-122"/>
              </a:rPr>
              <a:t>Step 6.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Interpret the results to answer the researcher’s question </a:t>
            </a:r>
          </a:p>
          <a:p>
            <a:pPr marL="742950" lvl="1" indent="-285750">
              <a:lnSpc>
                <a:spcPct val="80000"/>
              </a:lnSpc>
            </a:pPr>
            <a:endParaRPr lang="en-US" altLang="zh-CN" sz="2400" dirty="0">
              <a:latin typeface="Palatino Linotype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 3" pitchFamily="18" charset="2"/>
              <a:buNone/>
            </a:pP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	“Our results suggest that the new math program does improve math SAT scores.”</a:t>
            </a:r>
          </a:p>
          <a:p>
            <a:pPr marL="742950" lvl="1" indent="-285750">
              <a:lnSpc>
                <a:spcPct val="80000"/>
              </a:lnSpc>
              <a:buFont typeface="Verdana" pitchFamily="34" charset="0"/>
              <a:buNone/>
            </a:pPr>
            <a:endParaRPr lang="en-US" altLang="zh-CN" sz="24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3190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One sample T-test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371600"/>
            <a:ext cx="83058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Purpose: 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	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Use a sample mean to test a hypothesis about a population mean in order to determine if the sample drawn belongs to the specified population (or if it belongs to a different population)</a:t>
            </a:r>
          </a:p>
          <a:p>
            <a:pPr>
              <a:lnSpc>
                <a:spcPct val="90000"/>
              </a:lnSpc>
            </a:pPr>
            <a:endParaRPr lang="en-US" altLang="zh-CN" sz="10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dirty="0">
                <a:solidFill>
                  <a:srgbClr val="DB4931"/>
                </a:solidFill>
                <a:latin typeface="Palatino Linotype" pitchFamily="18" charset="0"/>
                <a:ea typeface="宋体" pitchFamily="2" charset="-122"/>
              </a:rPr>
              <a:t>	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Distinction: σ is unknown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(more realistic because σ is usually never known)</a:t>
            </a:r>
          </a:p>
          <a:p>
            <a:pPr marL="1143000" lvl="2">
              <a:lnSpc>
                <a:spcPct val="9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Solution:</a:t>
            </a:r>
            <a:r>
              <a:rPr lang="en-US" altLang="zh-CN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estimate σ</a:t>
            </a:r>
            <a:r>
              <a:rPr lang="en-US" altLang="zh-CN" sz="2800" baseline="-25000" dirty="0"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with S</a:t>
            </a:r>
            <a:r>
              <a:rPr lang="en-US" altLang="zh-CN" sz="2800" baseline="-25000" dirty="0">
                <a:latin typeface="Palatino Linotype" pitchFamily="18" charset="0"/>
                <a:ea typeface="宋体" pitchFamily="2" charset="-122"/>
              </a:rPr>
              <a:t>X  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381000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One Sample T-Test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980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95400"/>
            <a:ext cx="8305800" cy="4572000"/>
          </a:xfrm>
        </p:spPr>
        <p:txBody>
          <a:bodyPr/>
          <a:lstStyle/>
          <a:p>
            <a:pPr marL="547688" indent="-438150">
              <a:defRPr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1. Independence of observations (through random sampling)</a:t>
            </a:r>
          </a:p>
          <a:p>
            <a:pPr marL="547688" indent="-438150">
              <a:defRPr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2. scores in the population are normally distributed</a:t>
            </a:r>
          </a:p>
          <a:p>
            <a:pPr marL="547688" indent="-43815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dirty="0">
                <a:latin typeface="Palatino Linotype" pitchFamily="18" charset="0"/>
                <a:ea typeface="宋体" pitchFamily="2" charset="-122"/>
              </a:rPr>
              <a:t>	</a:t>
            </a:r>
          </a:p>
          <a:p>
            <a:pPr marL="547688" indent="-43815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The t-Statistic:</a:t>
            </a:r>
          </a:p>
          <a:p>
            <a:pPr marL="547688" indent="-438150">
              <a:defRPr/>
            </a:pPr>
            <a:endParaRPr lang="en-US" altLang="zh-CN" sz="2100" dirty="0">
              <a:latin typeface="Palatino Linotype" pitchFamily="18" charset="0"/>
              <a:ea typeface="宋体" pitchFamily="2" charset="-122"/>
            </a:endParaRPr>
          </a:p>
          <a:p>
            <a:pPr marL="0" indent="0">
              <a:spcBef>
                <a:spcPts val="0"/>
              </a:spcBef>
              <a:buFont typeface="Wingdings 3" pitchFamily="18" charset="2"/>
              <a:buNone/>
              <a:defRPr/>
            </a:pP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Where      is the </a:t>
            </a:r>
            <a:r>
              <a:rPr lang="en-US" altLang="zh-CN" sz="2400" u="sng" dirty="0">
                <a:latin typeface="Palatino Linotype" pitchFamily="18" charset="0"/>
                <a:ea typeface="宋体" pitchFamily="2" charset="-122"/>
              </a:rPr>
              <a:t>estimated standard error of the mean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, used to estimate </a:t>
            </a:r>
          </a:p>
          <a:p>
            <a:pPr marL="547688" indent="-438150">
              <a:defRPr/>
            </a:pPr>
            <a:endParaRPr lang="en-US" altLang="zh-CN" sz="2400" dirty="0"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52400" y="3048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Assumptions</a:t>
            </a: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703432"/>
              </p:ext>
            </p:extLst>
          </p:nvPr>
        </p:nvGraphicFramePr>
        <p:xfrm>
          <a:off x="1447800" y="4419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6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4419600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886521"/>
              </p:ext>
            </p:extLst>
          </p:nvPr>
        </p:nvGraphicFramePr>
        <p:xfrm>
          <a:off x="2057400" y="48006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7" name="Equation" r:id="rId6" imgW="228600" imgH="228600" progId="Equation.DSMT4">
                  <p:embed/>
                </p:oleObj>
              </mc:Choice>
              <mc:Fallback>
                <p:oleObj name="Equation" r:id="rId6" imgW="2286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006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972453"/>
              </p:ext>
            </p:extLst>
          </p:nvPr>
        </p:nvGraphicFramePr>
        <p:xfrm>
          <a:off x="3124200" y="3433011"/>
          <a:ext cx="3124200" cy="986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8" name="Equation" r:id="rId8" imgW="1447560" imgH="457200" progId="Equation.DSMT4">
                  <p:embed/>
                </p:oleObj>
              </mc:Choice>
              <mc:Fallback>
                <p:oleObj name="Equation" r:id="rId8" imgW="1447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24200" y="3433011"/>
                        <a:ext cx="3124200" cy="986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2886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305800" cy="4038600"/>
          </a:xfrm>
        </p:spPr>
        <p:txBody>
          <a:bodyPr>
            <a:normAutofit fontScale="92500" lnSpcReduction="20000"/>
          </a:bodyPr>
          <a:lstStyle/>
          <a:p>
            <a:pPr marL="547688" indent="-438150"/>
            <a:r>
              <a:rPr lang="en-US" sz="3000" i="1" dirty="0">
                <a:latin typeface="Palatino Linotype" pitchFamily="18" charset="0"/>
              </a:rPr>
              <a:t>t </a:t>
            </a:r>
            <a:r>
              <a:rPr lang="en-US" sz="3000" dirty="0">
                <a:latin typeface="Palatino Linotype" pitchFamily="18" charset="0"/>
              </a:rPr>
              <a:t>distribution is a</a:t>
            </a:r>
            <a:r>
              <a:rPr lang="en-US" sz="3000" u="sng" dirty="0">
                <a:latin typeface="Palatino Linotype" pitchFamily="18" charset="0"/>
              </a:rPr>
              <a:t> family</a:t>
            </a:r>
            <a:r>
              <a:rPr lang="en-US" sz="3000" dirty="0">
                <a:latin typeface="Palatino Linotype" pitchFamily="18" charset="0"/>
              </a:rPr>
              <a:t> of distributions, where each distribution is characterized by its </a:t>
            </a:r>
            <a:r>
              <a:rPr lang="en-US" sz="3000" u="sng" dirty="0">
                <a:latin typeface="Palatino Linotype" pitchFamily="18" charset="0"/>
              </a:rPr>
              <a:t>degrees of freedom (</a:t>
            </a:r>
            <a:r>
              <a:rPr lang="en-US" sz="3000" u="sng" dirty="0" err="1">
                <a:latin typeface="Palatino Linotype" pitchFamily="18" charset="0"/>
              </a:rPr>
              <a:t>df</a:t>
            </a:r>
            <a:r>
              <a:rPr lang="en-US" sz="3000" u="sng" dirty="0">
                <a:latin typeface="Palatino Linotype" pitchFamily="18" charset="0"/>
              </a:rPr>
              <a:t>).</a:t>
            </a:r>
            <a:endParaRPr lang="en-US" sz="3000" dirty="0">
              <a:latin typeface="Palatino Linotype" pitchFamily="18" charset="0"/>
            </a:endParaRPr>
          </a:p>
          <a:p>
            <a:pPr marL="547688" indent="-438150"/>
            <a:endParaRPr lang="en-US" altLang="zh-CN" sz="30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547688" indent="-438150"/>
            <a:r>
              <a:rPr lang="en-US" altLang="zh-CN" sz="3000" dirty="0">
                <a:latin typeface="Palatino Linotype" pitchFamily="18" charset="0"/>
                <a:ea typeface="宋体" pitchFamily="2" charset="-122"/>
              </a:rPr>
              <a:t>The </a:t>
            </a:r>
            <a:r>
              <a:rPr lang="en-US" altLang="zh-CN" sz="30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mean </a:t>
            </a:r>
            <a:r>
              <a:rPr lang="en-US" altLang="zh-CN" sz="3000" dirty="0">
                <a:latin typeface="Palatino Linotype" pitchFamily="18" charset="0"/>
                <a:ea typeface="宋体" pitchFamily="2" charset="-122"/>
              </a:rPr>
              <a:t>of the </a:t>
            </a:r>
            <a:r>
              <a:rPr lang="en-US" altLang="zh-CN" sz="3000" i="1" dirty="0">
                <a:latin typeface="Palatino Linotype" pitchFamily="18" charset="0"/>
                <a:ea typeface="宋体" pitchFamily="2" charset="-122"/>
              </a:rPr>
              <a:t>t</a:t>
            </a:r>
            <a:r>
              <a:rPr lang="en-US" altLang="zh-CN" sz="3000" dirty="0">
                <a:latin typeface="Palatino Linotype" pitchFamily="18" charset="0"/>
                <a:ea typeface="宋体" pitchFamily="2" charset="-122"/>
              </a:rPr>
              <a:t> distribution = 0.</a:t>
            </a:r>
          </a:p>
          <a:p>
            <a:pPr marL="547688" indent="-438150"/>
            <a:endParaRPr lang="en-US" altLang="zh-CN" sz="3000" dirty="0">
              <a:latin typeface="Palatino Linotype" pitchFamily="18" charset="0"/>
              <a:ea typeface="宋体" pitchFamily="2" charset="-122"/>
            </a:endParaRPr>
          </a:p>
          <a:p>
            <a:pPr marL="547688" indent="-438150"/>
            <a:r>
              <a:rPr lang="en-US" altLang="zh-CN" sz="3000" i="1" dirty="0">
                <a:latin typeface="Palatino Linotype" pitchFamily="18" charset="0"/>
                <a:ea typeface="宋体" pitchFamily="2" charset="-122"/>
              </a:rPr>
              <a:t>t</a:t>
            </a:r>
            <a:r>
              <a:rPr lang="en-US" altLang="zh-CN" sz="3000" dirty="0">
                <a:latin typeface="Palatino Linotype" pitchFamily="18" charset="0"/>
                <a:ea typeface="宋体" pitchFamily="2" charset="-122"/>
              </a:rPr>
              <a:t> distribution is </a:t>
            </a:r>
            <a:r>
              <a:rPr lang="en-US" altLang="zh-CN" sz="30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symmetric</a:t>
            </a:r>
            <a:r>
              <a:rPr lang="en-US" altLang="zh-CN" sz="30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3000" dirty="0">
                <a:latin typeface="Palatino Linotype" pitchFamily="18" charset="0"/>
                <a:ea typeface="宋体" pitchFamily="2" charset="-122"/>
              </a:rPr>
              <a:t>about its mean.</a:t>
            </a:r>
          </a:p>
          <a:p>
            <a:pPr marL="547688" indent="-438150"/>
            <a:endParaRPr lang="en-US" altLang="zh-CN" sz="3000" dirty="0">
              <a:latin typeface="Palatino Linotype" pitchFamily="18" charset="0"/>
              <a:ea typeface="宋体" pitchFamily="2" charset="-122"/>
            </a:endParaRPr>
          </a:p>
          <a:p>
            <a:pPr marL="547688" indent="-438150"/>
            <a:r>
              <a:rPr lang="en-US" altLang="zh-CN" sz="3000" i="1" dirty="0">
                <a:latin typeface="Palatino Linotype" pitchFamily="18" charset="0"/>
                <a:ea typeface="宋体" pitchFamily="2" charset="-122"/>
              </a:rPr>
              <a:t>t</a:t>
            </a:r>
            <a:r>
              <a:rPr lang="en-US" altLang="zh-CN" sz="3000" dirty="0">
                <a:latin typeface="Palatino Linotype" pitchFamily="18" charset="0"/>
                <a:ea typeface="宋体" pitchFamily="2" charset="-122"/>
              </a:rPr>
              <a:t> distribution is</a:t>
            </a:r>
            <a:r>
              <a:rPr lang="en-US" altLang="zh-CN" sz="30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3000" dirty="0" err="1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unimodal</a:t>
            </a:r>
            <a:r>
              <a:rPr lang="en-US" altLang="zh-CN" sz="30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.</a:t>
            </a:r>
          </a:p>
          <a:p>
            <a:pPr marL="547688" indent="-438150"/>
            <a:endParaRPr lang="en-US" altLang="zh-CN" sz="1000" dirty="0">
              <a:solidFill>
                <a:srgbClr val="DB4931"/>
              </a:solidFill>
              <a:ea typeface="宋体" pitchFamily="2" charset="-122"/>
            </a:endParaRP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457200" y="457200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Characteristics of Student </a:t>
            </a:r>
            <a:r>
              <a:rPr lang="en-US" altLang="zh-CN" sz="3200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</a:t>
            </a:r>
            <a:r>
              <a:rPr lang="en-US" altLang="zh-CN" sz="32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 Distribution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92143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382000" cy="4724400"/>
          </a:xfrm>
        </p:spPr>
        <p:txBody>
          <a:bodyPr/>
          <a:lstStyle/>
          <a:p>
            <a:pPr marL="547688" indent="-438150"/>
            <a:r>
              <a:rPr lang="en-US" altLang="zh-CN" sz="2800" i="1" dirty="0">
                <a:latin typeface="Palatino Linotype" pitchFamily="18" charset="0"/>
                <a:ea typeface="宋体" pitchFamily="2" charset="-122"/>
              </a:rPr>
              <a:t>t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distribution has lower peak and fatter tail than the normal distribution (implies larger or more extreme critical value for </a:t>
            </a:r>
            <a:r>
              <a:rPr lang="en-US" altLang="zh-CN" sz="2800" i="1" dirty="0">
                <a:latin typeface="Palatino Linotype" pitchFamily="18" charset="0"/>
                <a:ea typeface="宋体" pitchFamily="2" charset="-122"/>
              </a:rPr>
              <a:t>t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as compared to Z)</a:t>
            </a:r>
          </a:p>
          <a:p>
            <a:pPr marL="547688" indent="-438150"/>
            <a:endParaRPr lang="en-US" altLang="zh-CN" sz="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547688" indent="-438150"/>
            <a:r>
              <a:rPr lang="en-US" altLang="zh-CN" sz="2800" i="1" dirty="0">
                <a:latin typeface="Palatino Linotype" pitchFamily="18" charset="0"/>
                <a:ea typeface="宋体" pitchFamily="2" charset="-122"/>
              </a:rPr>
              <a:t>t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distribution is a family of distributions, each distribution is 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characterized</a:t>
            </a:r>
            <a:r>
              <a:rPr lang="en-US" altLang="zh-CN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by its 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degrees of freedom (</a:t>
            </a:r>
            <a:r>
              <a:rPr lang="en-US" altLang="zh-CN" sz="2800" dirty="0" err="1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df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.</a:t>
            </a:r>
          </a:p>
          <a:p>
            <a:pPr marL="547688" indent="-438150"/>
            <a:endParaRPr lang="en-US" altLang="zh-CN" sz="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547688" indent="-438150"/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As the sample size increases, </a:t>
            </a:r>
            <a:r>
              <a:rPr lang="en-US" altLang="zh-CN" sz="2800" i="1" dirty="0">
                <a:latin typeface="Palatino Linotype" pitchFamily="18" charset="0"/>
                <a:ea typeface="宋体" pitchFamily="2" charset="-122"/>
              </a:rPr>
              <a:t>t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distribution approaches the standard normal distribution. When n          , t distribution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Z distribution. 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228600" y="381000"/>
            <a:ext cx="838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Characteristics of Student </a:t>
            </a:r>
            <a:r>
              <a:rPr lang="en-US" altLang="zh-CN" sz="3200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</a:t>
            </a:r>
            <a:r>
              <a:rPr lang="en-US" altLang="zh-CN" sz="32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 Distribution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269047"/>
              </p:ext>
            </p:extLst>
          </p:nvPr>
        </p:nvGraphicFramePr>
        <p:xfrm>
          <a:off x="2209800" y="5160962"/>
          <a:ext cx="9144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4" imgW="431613" imgH="152334" progId="Equation.3">
                  <p:embed/>
                </p:oleObj>
              </mc:Choice>
              <mc:Fallback>
                <p:oleObj name="Equation" r:id="rId4" imgW="431613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60962"/>
                        <a:ext cx="91440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0366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295400"/>
            <a:ext cx="8305800" cy="4572000"/>
          </a:xfrm>
        </p:spPr>
        <p:txBody>
          <a:bodyPr/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Purpose: </a:t>
            </a:r>
          </a:p>
          <a:p>
            <a:pPr>
              <a:buFont typeface="Wingdings 3" pitchFamily="18" charset="2"/>
              <a:buNone/>
            </a:pPr>
            <a:endParaRPr lang="en-US" altLang="zh-CN" sz="800" dirty="0">
              <a:latin typeface="Palatino Linotype" pitchFamily="18" charset="0"/>
              <a:ea typeface="宋体" pitchFamily="2" charset="-12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 Use a sample mean to test a hypothesis about a </a:t>
            </a:r>
            <a:r>
              <a:rPr lang="en-US" altLang="zh-CN" sz="2800" dirty="0">
                <a:solidFill>
                  <a:srgbClr val="FF0000"/>
                </a:solidFill>
                <a:latin typeface="Palatino Linotype" pitchFamily="18" charset="0"/>
                <a:ea typeface="宋体" pitchFamily="2" charset="-122"/>
              </a:rPr>
              <a:t>population mean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in order to determine if the sample drawn belongs to the specified population (or if it belongs to a different population)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One Sample Z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271"/>
      </p:ext>
    </p:extLst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458200" cy="5410200"/>
          </a:xfrm>
        </p:spPr>
        <p:txBody>
          <a:bodyPr>
            <a:normAutofit/>
          </a:bodyPr>
          <a:lstStyle/>
          <a:p>
            <a:pPr marL="547688" indent="-438150"/>
            <a:endParaRPr lang="en-US" altLang="zh-CN" sz="25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marL="547688" indent="-438150"/>
            <a:endParaRPr lang="en-US" altLang="zh-CN" sz="25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marL="547688" indent="-438150"/>
            <a:endParaRPr lang="en-US" altLang="zh-CN" sz="25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marL="547688" indent="-438150"/>
            <a:endParaRPr lang="en-US" altLang="zh-CN" sz="25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marL="547688" indent="-438150"/>
            <a:endParaRPr lang="en-US" altLang="zh-CN" sz="25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marL="547688" indent="-438150"/>
            <a:endParaRPr lang="en-US" altLang="zh-CN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547688" indent="-438150"/>
            <a:endParaRPr lang="en-US" altLang="zh-CN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547688" indent="-438150"/>
            <a:endParaRPr lang="en-US" altLang="zh-CN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547688" indent="-438150"/>
            <a:endParaRPr lang="en-US" altLang="zh-CN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547688" indent="-438150"/>
            <a:r>
              <a:rPr lang="en-US" altLang="zh-CN" sz="2400" dirty="0" err="1">
                <a:latin typeface="Palatino Linotype" pitchFamily="18" charset="0"/>
                <a:ea typeface="宋体" pitchFamily="2" charset="-122"/>
              </a:rPr>
              <a:t>df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 corresponds to the </a:t>
            </a:r>
            <a:r>
              <a:rPr lang="en-US" altLang="zh-CN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# of observations that are completely free to vary</a:t>
            </a:r>
          </a:p>
          <a:p>
            <a:pPr marL="547688" indent="-438150">
              <a:buFont typeface="Wingdings 3" pitchFamily="18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df</a:t>
            </a:r>
            <a:r>
              <a:rPr lang="en-US" altLang="zh-CN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 = n – 1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457200" y="2286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Degrees of Freedom (</a:t>
            </a:r>
            <a:r>
              <a:rPr lang="en-US" altLang="zh-CN" sz="4000" dirty="0" err="1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df</a:t>
            </a: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)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905000" y="598707"/>
            <a:ext cx="4263232" cy="4572000"/>
          </a:xfrm>
          <a:prstGeom prst="rect">
            <a:avLst/>
          </a:prstGeo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54753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7025" y="1752600"/>
            <a:ext cx="8305800" cy="2895600"/>
          </a:xfrm>
        </p:spPr>
        <p:txBody>
          <a:bodyPr>
            <a:normAutofit/>
          </a:bodyPr>
          <a:lstStyle/>
          <a:p>
            <a:pPr marL="109538" indent="0">
              <a:buNone/>
              <a:defRPr/>
            </a:pPr>
            <a:endParaRPr lang="en-US" altLang="zh-CN" sz="1000" dirty="0">
              <a:latin typeface="Palatino Linotype" pitchFamily="18" charset="0"/>
              <a:ea typeface="宋体" pitchFamily="2" charset="-122"/>
            </a:endParaRPr>
          </a:p>
          <a:p>
            <a:pPr marL="547688" indent="-438150">
              <a:defRPr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To use the table, we need to know</a:t>
            </a:r>
          </a:p>
          <a:p>
            <a:pPr marL="857250" lvl="1" indent="-400050">
              <a:defRPr/>
            </a:pP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ea typeface="宋体" pitchFamily="2" charset="-122"/>
              </a:rPr>
              <a:t>df</a:t>
            </a:r>
          </a:p>
          <a:p>
            <a:pPr marL="857250" lvl="1" indent="-400050">
              <a:defRPr/>
            </a:pP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Level of significance</a:t>
            </a:r>
          </a:p>
          <a:p>
            <a:pPr marL="857250" lvl="1" indent="-400050">
              <a:defRPr/>
            </a:pPr>
            <a:r>
              <a:rPr lang="en-US" altLang="zh-CN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One-tail or two-tail test</a:t>
            </a:r>
            <a:endParaRPr lang="en-US" altLang="zh-CN" sz="2800" dirty="0">
              <a:solidFill>
                <a:srgbClr val="C00000"/>
              </a:solidFill>
              <a:latin typeface="Palatino Linotype" pitchFamily="18" charset="0"/>
              <a:ea typeface="宋体" pitchFamily="2" charset="-122"/>
            </a:endParaRPr>
          </a:p>
          <a:p>
            <a:pPr marL="857250" lvl="1" indent="-400050">
              <a:defRPr/>
            </a:pPr>
            <a:endParaRPr lang="en-US" altLang="zh-CN" sz="2800" dirty="0">
              <a:solidFill>
                <a:srgbClr val="C00000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457200" y="2286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Finding Critical Values Under the t Distribution (</a:t>
            </a:r>
            <a:r>
              <a:rPr lang="en-US" altLang="zh-CN" sz="3600" dirty="0" err="1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tcrit</a:t>
            </a:r>
            <a:r>
              <a:rPr lang="en-US" altLang="zh-CN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.)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88114" y="4077972"/>
            <a:ext cx="8642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Palatino Linotype" pitchFamily="18" charset="0"/>
              </a:rPr>
              <a:t>(if the proper </a:t>
            </a:r>
            <a:r>
              <a:rPr lang="en-US" sz="2400" b="0" dirty="0" err="1">
                <a:solidFill>
                  <a:schemeClr val="tx1"/>
                </a:solidFill>
                <a:latin typeface="Palatino Linotype" pitchFamily="18" charset="0"/>
              </a:rPr>
              <a:t>df</a:t>
            </a:r>
            <a:r>
              <a:rPr lang="en-US" sz="2400" b="0" dirty="0">
                <a:solidFill>
                  <a:schemeClr val="tx1"/>
                </a:solidFill>
                <a:latin typeface="Palatino Linotype" pitchFamily="18" charset="0"/>
              </a:rPr>
              <a:t> is not listed in the table, choose the next LOWEST </a:t>
            </a:r>
            <a:r>
              <a:rPr lang="en-US" sz="2400" b="0" dirty="0" err="1">
                <a:solidFill>
                  <a:schemeClr val="tx1"/>
                </a:solidFill>
                <a:latin typeface="Palatino Linotype" pitchFamily="18" charset="0"/>
              </a:rPr>
              <a:t>df</a:t>
            </a:r>
            <a:r>
              <a:rPr lang="en-US" sz="2400" b="0" dirty="0">
                <a:solidFill>
                  <a:schemeClr val="tx1"/>
                </a:solidFill>
                <a:latin typeface="Palatino Linotype" pitchFamily="18" charset="0"/>
              </a:rPr>
              <a:t> in the table to get </a:t>
            </a:r>
            <a:r>
              <a:rPr lang="en-US" sz="2400" b="0" dirty="0" err="1">
                <a:solidFill>
                  <a:schemeClr val="tx1"/>
                </a:solidFill>
                <a:latin typeface="Palatino Linotype" pitchFamily="18" charset="0"/>
              </a:rPr>
              <a:t>t</a:t>
            </a:r>
            <a:r>
              <a:rPr lang="en-US" sz="2400" b="0" baseline="-25000" dirty="0" err="1">
                <a:solidFill>
                  <a:schemeClr val="tx1"/>
                </a:solidFill>
                <a:latin typeface="Palatino Linotype" pitchFamily="18" charset="0"/>
              </a:rPr>
              <a:t>crit</a:t>
            </a:r>
            <a:r>
              <a:rPr lang="en-US" sz="2400" b="0" dirty="0">
                <a:solidFill>
                  <a:schemeClr val="tx1"/>
                </a:solidFill>
                <a:latin typeface="Palatino Linotype" pitchFamily="18" charset="0"/>
              </a:rPr>
              <a:t>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8471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2362200"/>
          </a:xfrm>
        </p:spPr>
        <p:txBody>
          <a:bodyPr>
            <a:normAutofit lnSpcReduction="10000"/>
          </a:bodyPr>
          <a:lstStyle/>
          <a:p>
            <a:pPr marL="623888" indent="-514350"/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Exercise for finding critical values for use in the 1-sample t-test:</a:t>
            </a:r>
          </a:p>
          <a:p>
            <a:pPr marL="623888" indent="-514350">
              <a:buFont typeface="Wingdings 3" pitchFamily="18" charset="2"/>
              <a:buNone/>
            </a:pPr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pPr marL="895350" lvl="1" indent="-438150">
              <a:buFont typeface="Verdana" pitchFamily="34" charset="0"/>
              <a:buAutoNum type="arabicPeriod"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for n = 45, </a:t>
            </a:r>
            <a:r>
              <a:rPr lang="en-US" altLang="zh-CN" sz="2800" dirty="0" err="1">
                <a:latin typeface="Palatino Linotype" pitchFamily="18" charset="0"/>
                <a:ea typeface="宋体" pitchFamily="2" charset="-122"/>
              </a:rPr>
              <a:t>df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= 44, α = .05, 1 tailed test:</a:t>
            </a:r>
          </a:p>
          <a:p>
            <a:pPr marL="895350" lvl="1" indent="-438150">
              <a:buFont typeface="Verdana" pitchFamily="34" charset="0"/>
              <a:buAutoNum type="arabicPeriod"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for n = 20, </a:t>
            </a:r>
            <a:r>
              <a:rPr lang="en-US" altLang="zh-CN" sz="2800" dirty="0" err="1">
                <a:latin typeface="Palatino Linotype" pitchFamily="18" charset="0"/>
                <a:ea typeface="宋体" pitchFamily="2" charset="-122"/>
              </a:rPr>
              <a:t>df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= 19, α = .05, 2 tailed test: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4953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t distribution critical </a:t>
            </a:r>
            <a:r>
              <a:rPr lang="en-US" dirty="0" err="1"/>
              <a:t>values.pdf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1500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95400"/>
            <a:ext cx="8305800" cy="4648200"/>
          </a:xfrm>
        </p:spPr>
        <p:txBody>
          <a:bodyPr/>
          <a:lstStyle/>
          <a:p>
            <a:pPr marL="623888" indent="-514350"/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The national mean for the English component of the ACT test is 18.9. </a:t>
            </a: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You wish to know whether performance of students at a certain high school differs from the national mean on the test.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You randomly select 25 students and obtain the following results:     = 16.1, S</a:t>
            </a:r>
            <a:r>
              <a:rPr lang="en-US" altLang="zh-CN" sz="2800" baseline="-25000" dirty="0">
                <a:latin typeface="Palatino Linotype" pitchFamily="18" charset="0"/>
                <a:ea typeface="宋体" pitchFamily="2" charset="-122"/>
              </a:rPr>
              <a:t>X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= 5.2</a:t>
            </a:r>
          </a:p>
          <a:p>
            <a:pPr marL="623888" indent="-514350">
              <a:buFont typeface="Wingdings 3" pitchFamily="18" charset="2"/>
              <a:buNone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	Assume the data follow a normal distribution, evaluate these results at the </a:t>
            </a: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5% level of significance. </a:t>
            </a:r>
          </a:p>
          <a:p>
            <a:pPr marL="895350" lvl="1" indent="-438150">
              <a:buFont typeface="Verdana" pitchFamily="34" charset="0"/>
              <a:buAutoNum type="arabicPeriod"/>
            </a:pPr>
            <a:endParaRPr lang="en-US" altLang="zh-CN" sz="2800" dirty="0">
              <a:solidFill>
                <a:srgbClr val="DB493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0" y="29225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 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726705"/>
              </p:ext>
            </p:extLst>
          </p:nvPr>
        </p:nvGraphicFramePr>
        <p:xfrm>
          <a:off x="5600700" y="3505200"/>
          <a:ext cx="342900" cy="3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4" imgW="177480" imgH="190440" progId="Equation.DSMT4">
                  <p:embed/>
                </p:oleObj>
              </mc:Choice>
              <mc:Fallback>
                <p:oleObj name="Equation" r:id="rId4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0700" y="3505200"/>
                        <a:ext cx="342900" cy="3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27427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305800" cy="5029200"/>
          </a:xfrm>
        </p:spPr>
        <p:txBody>
          <a:bodyPr/>
          <a:lstStyle/>
          <a:p>
            <a:pPr marL="623888" indent="-514350"/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1.  </a:t>
            </a:r>
          </a:p>
          <a:p>
            <a:pPr marL="895350" lvl="1" indent="-438150"/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Based on the Research Hypotheses, specify the appropriate statistical hypotheses (H</a:t>
            </a:r>
            <a:r>
              <a:rPr lang="en-US" altLang="zh-CN" sz="2800" baseline="-25000" dirty="0">
                <a:latin typeface="Palatino Linotype" pitchFamily="18" charset="0"/>
                <a:ea typeface="宋体" pitchFamily="2" charset="-122"/>
              </a:rPr>
              <a:t>A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and H</a:t>
            </a:r>
            <a:r>
              <a:rPr lang="en-US" altLang="zh-CN" sz="2800" baseline="-25000" dirty="0">
                <a:latin typeface="Palatino Linotype" pitchFamily="18" charset="0"/>
                <a:ea typeface="宋体" pitchFamily="2" charset="-122"/>
              </a:rPr>
              <a:t>0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).</a:t>
            </a:r>
          </a:p>
          <a:p>
            <a:pPr marL="895350" lvl="1" indent="-438150"/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H</a:t>
            </a:r>
            <a:r>
              <a:rPr lang="en-US" altLang="zh-CN" sz="2800" baseline="-25000" dirty="0">
                <a:latin typeface="Palatino Linotype" pitchFamily="18" charset="0"/>
                <a:ea typeface="宋体" pitchFamily="2" charset="-122"/>
              </a:rPr>
              <a:t>0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: μ = 18.9 and H</a:t>
            </a:r>
            <a:r>
              <a:rPr lang="en-US" altLang="zh-CN" sz="2800" baseline="-25000" dirty="0">
                <a:latin typeface="Palatino Linotype" pitchFamily="18" charset="0"/>
                <a:ea typeface="宋体" pitchFamily="2" charset="-122"/>
              </a:rPr>
              <a:t>A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: μ ≠ 18.9</a:t>
            </a:r>
          </a:p>
          <a:p>
            <a:pPr marL="623888" indent="-514350"/>
            <a:endParaRPr lang="en-US" altLang="zh-CN" sz="2800" dirty="0">
              <a:solidFill>
                <a:srgbClr val="DB4931"/>
              </a:solidFill>
              <a:latin typeface="Bookman Old Style" pitchFamily="18" charset="0"/>
              <a:ea typeface="宋体" pitchFamily="2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5972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305800" cy="5029200"/>
          </a:xfrm>
        </p:spPr>
        <p:txBody>
          <a:bodyPr>
            <a:noAutofit/>
          </a:bodyPr>
          <a:lstStyle/>
          <a:p>
            <a:pPr marL="623888" indent="-514350">
              <a:lnSpc>
                <a:spcPct val="90000"/>
              </a:lnSpc>
            </a:pP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2.  </a:t>
            </a:r>
          </a:p>
          <a:p>
            <a:pPr marL="895350" lvl="1" indent="-438150">
              <a:lnSpc>
                <a:spcPct val="90000"/>
              </a:lnSpc>
            </a:pP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Specify the test to perform, the level of significance, sample size (degrees of freedom, if needed) and the directionality of the test</a:t>
            </a:r>
          </a:p>
          <a:p>
            <a:pPr marL="1314450" lvl="2" indent="-400050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One sample t test;</a:t>
            </a:r>
            <a:endParaRPr lang="en-US" altLang="zh-CN" sz="2800" dirty="0">
              <a:latin typeface="Palatino Linotype" pitchFamily="18" charset="0"/>
              <a:ea typeface="宋体" pitchFamily="2" charset="-122"/>
              <a:sym typeface="Symbol" pitchFamily="18" charset="2"/>
            </a:endParaRPr>
          </a:p>
          <a:p>
            <a:pPr marL="1314450" lvl="2" indent="-400050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= .05</a:t>
            </a:r>
          </a:p>
          <a:p>
            <a:pPr marL="1314450" lvl="2" indent="-400050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n = 25</a:t>
            </a:r>
          </a:p>
          <a:p>
            <a:pPr marL="1314450" lvl="2" indent="-400050">
              <a:lnSpc>
                <a:spcPct val="90000"/>
              </a:lnSpc>
            </a:pPr>
            <a:r>
              <a:rPr lang="en-US" altLang="zh-CN" sz="2800" dirty="0" err="1">
                <a:latin typeface="Palatino Linotype" pitchFamily="18" charset="0"/>
                <a:ea typeface="宋体" pitchFamily="2" charset="-122"/>
              </a:rPr>
              <a:t>df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= n – 1 = 24</a:t>
            </a:r>
          </a:p>
          <a:p>
            <a:pPr marL="1314450" lvl="2" indent="-400050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Two-tailed test with region of rejection in both tails of the sampling distribution. The area under the curve in each region of rejection will be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/2 = .025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546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38200"/>
            <a:ext cx="8305800" cy="4191000"/>
          </a:xfrm>
        </p:spPr>
        <p:txBody>
          <a:bodyPr/>
          <a:lstStyle/>
          <a:p>
            <a:pPr marL="623888" indent="-514350"/>
            <a:r>
              <a:rPr lang="en-US" altLang="zh-CN" sz="2600" u="sng" dirty="0">
                <a:latin typeface="Palatino Linotype" pitchFamily="18" charset="0"/>
                <a:ea typeface="宋体" pitchFamily="2" charset="-122"/>
              </a:rPr>
              <a:t>Step 3.  </a:t>
            </a:r>
          </a:p>
          <a:p>
            <a:pPr marL="895350" lvl="1" indent="-438150"/>
            <a:r>
              <a:rPr lang="en-US" altLang="zh-CN" sz="2600" dirty="0">
                <a:latin typeface="Palatino Linotype" pitchFamily="18" charset="0"/>
                <a:ea typeface="宋体" pitchFamily="2" charset="-122"/>
              </a:rPr>
              <a:t>Sketch the sampling distribution of the test statistic with the region of rejection shaded and the critical value(s) clearly indicated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1371600" y="2590800"/>
          <a:ext cx="64246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Bitmap Image" r:id="rId4" imgW="4191585" imgH="1790476" progId="Paint.Picture">
                  <p:embed/>
                </p:oleObj>
              </mc:Choice>
              <mc:Fallback>
                <p:oleObj name="Bitmap Image" r:id="rId4" imgW="4191585" imgH="1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90800"/>
                        <a:ext cx="64246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9830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38200"/>
            <a:ext cx="8305800" cy="4800600"/>
          </a:xfrm>
        </p:spPr>
        <p:txBody>
          <a:bodyPr/>
          <a:lstStyle/>
          <a:p>
            <a:pPr marL="623888" indent="-514350">
              <a:lnSpc>
                <a:spcPct val="90000"/>
              </a:lnSpc>
            </a:pP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4.  </a:t>
            </a:r>
          </a:p>
          <a:p>
            <a:pPr marL="895350" lvl="1" indent="-438150">
              <a:lnSpc>
                <a:spcPct val="90000"/>
              </a:lnSpc>
            </a:pP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Compute the test statistic using the sample data </a:t>
            </a:r>
          </a:p>
          <a:p>
            <a:pPr marL="895350" lvl="1" indent="-438150">
              <a:lnSpc>
                <a:spcPct val="90000"/>
              </a:lnSpc>
            </a:pPr>
            <a:endParaRPr lang="en-US" altLang="zh-CN" sz="2400" dirty="0">
              <a:latin typeface="Palatino Linotype" pitchFamily="18" charset="0"/>
              <a:ea typeface="宋体" pitchFamily="2" charset="-122"/>
            </a:endParaRPr>
          </a:p>
          <a:p>
            <a:pPr marL="895350" lvl="1" indent="-438150">
              <a:lnSpc>
                <a:spcPct val="90000"/>
              </a:lnSpc>
            </a:pPr>
            <a:endParaRPr lang="en-US" altLang="zh-CN" sz="2000" dirty="0">
              <a:latin typeface="Palatino Linotype" pitchFamily="18" charset="0"/>
              <a:ea typeface="宋体" pitchFamily="2" charset="-122"/>
            </a:endParaRPr>
          </a:p>
          <a:p>
            <a:pPr marL="895350" lvl="1" indent="-438150">
              <a:lnSpc>
                <a:spcPct val="90000"/>
              </a:lnSpc>
            </a:pPr>
            <a:endParaRPr lang="en-US" altLang="zh-CN" sz="2000" dirty="0">
              <a:latin typeface="Palatino Linotype" pitchFamily="18" charset="0"/>
              <a:ea typeface="宋体" pitchFamily="2" charset="-122"/>
            </a:endParaRPr>
          </a:p>
          <a:p>
            <a:pPr marL="895350" lvl="1" indent="-438150">
              <a:lnSpc>
                <a:spcPct val="90000"/>
              </a:lnSpc>
            </a:pPr>
            <a:endParaRPr lang="en-US" altLang="zh-CN" sz="2000" dirty="0">
              <a:latin typeface="Palatino Linotype" pitchFamily="18" charset="0"/>
              <a:ea typeface="宋体" pitchFamily="2" charset="-122"/>
            </a:endParaRPr>
          </a:p>
          <a:p>
            <a:pPr marL="623888" indent="-514350">
              <a:lnSpc>
                <a:spcPct val="90000"/>
              </a:lnSpc>
            </a:pP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5.  </a:t>
            </a:r>
          </a:p>
          <a:p>
            <a:pPr marL="895350" lvl="1" indent="-438150">
              <a:lnSpc>
                <a:spcPct val="90000"/>
              </a:lnSpc>
            </a:pP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Our observed t-statistic is more extreme than the critical t-value, so we reject Ho 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29681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570922"/>
              </p:ext>
            </p:extLst>
          </p:nvPr>
        </p:nvGraphicFramePr>
        <p:xfrm>
          <a:off x="1371600" y="2242066"/>
          <a:ext cx="6931507" cy="91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4" imgW="3479760" imgH="457200" progId="Equation.DSMT4">
                  <p:embed/>
                </p:oleObj>
              </mc:Choice>
              <mc:Fallback>
                <p:oleObj name="Equation" r:id="rId4" imgW="3479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2242066"/>
                        <a:ext cx="6931507" cy="910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744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191000"/>
          </a:xfrm>
        </p:spPr>
        <p:txBody>
          <a:bodyPr/>
          <a:lstStyle/>
          <a:p>
            <a:pPr marL="623888" indent="-514350"/>
            <a:r>
              <a:rPr lang="en-US" altLang="zh-CN" sz="2800" u="sng">
                <a:latin typeface="Palatino Linotype" pitchFamily="18" charset="0"/>
                <a:ea typeface="宋体" pitchFamily="2" charset="-122"/>
              </a:rPr>
              <a:t>Step 6.</a:t>
            </a:r>
            <a:r>
              <a:rPr lang="en-US" altLang="zh-CN" sz="2800">
                <a:latin typeface="Palatino Linotype" pitchFamily="18" charset="0"/>
                <a:ea typeface="宋体" pitchFamily="2" charset="-122"/>
              </a:rPr>
              <a:t> </a:t>
            </a:r>
          </a:p>
          <a:p>
            <a:pPr marL="895350" lvl="1" indent="-438150"/>
            <a:r>
              <a:rPr lang="en-US" altLang="zh-CN" sz="2800">
                <a:latin typeface="Palatino Linotype" pitchFamily="18" charset="0"/>
                <a:ea typeface="宋体" pitchFamily="2" charset="-122"/>
              </a:rPr>
              <a:t>Interpret the results to answer the researcher’s question </a:t>
            </a:r>
          </a:p>
          <a:p>
            <a:pPr marL="895350" lvl="1" indent="-438150"/>
            <a:endParaRPr lang="en-US" altLang="zh-CN" sz="2800">
              <a:latin typeface="Palatino Linotype" pitchFamily="18" charset="0"/>
              <a:ea typeface="宋体" pitchFamily="2" charset="-122"/>
            </a:endParaRPr>
          </a:p>
          <a:p>
            <a:pPr marL="895350" lvl="1" indent="-438150">
              <a:buFont typeface="Verdana" pitchFamily="34" charset="0"/>
              <a:buNone/>
            </a:pPr>
            <a:r>
              <a:rPr lang="en-US" altLang="zh-CN" sz="2800">
                <a:latin typeface="Palatino Linotype" pitchFamily="18" charset="0"/>
                <a:ea typeface="宋体" pitchFamily="2" charset="-122"/>
              </a:rPr>
              <a:t>	“Our results suggest that the performance of students at that high school is lower than the national mean on the English component of the ACT test” 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6469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dirty="0">
                <a:latin typeface="Palatino Linotype" pitchFamily="18" charset="0"/>
              </a:rPr>
              <a:t>A researcher is interested in the relationship between anxiety and memory, so she takes 20 people diagnosed as having high anxiety, and gives them a memory probe. The probe is designed to have a mean of 8 items correct in the general population, but little else is known about its properties. </a:t>
            </a:r>
          </a:p>
          <a:p>
            <a:endParaRPr lang="en-US" sz="2400" b="1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2500" dirty="0">
                <a:latin typeface="Palatino Linotype" pitchFamily="18" charset="0"/>
              </a:rPr>
              <a:t>The mean of scores (for the anxious people) on the memory probe is 7.1, while the standard deviation of scores (for the anxious people) on the memory probe is s=1.62. Do highly anxious people perform significantly worse than the general population?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3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371600"/>
            <a:ext cx="8305800" cy="45720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z="2600" dirty="0">
                <a:latin typeface="Palatino Linotype" pitchFamily="18" charset="0"/>
                <a:ea typeface="宋体" pitchFamily="2" charset="-122"/>
              </a:rPr>
              <a:t>	A new math program is designed to improve math SAT scores. Thus, </a:t>
            </a:r>
            <a:r>
              <a:rPr lang="en-US" altLang="zh-CN" sz="2600" u="sng" dirty="0">
                <a:latin typeface="Palatino Linotype" pitchFamily="18" charset="0"/>
                <a:ea typeface="宋体" pitchFamily="2" charset="-122"/>
              </a:rPr>
              <a:t>administrators believe students in the new program will score higher on the math SAT than other students taking the test.</a:t>
            </a:r>
            <a:r>
              <a:rPr lang="en-US" altLang="zh-CN" sz="2600" dirty="0">
                <a:latin typeface="Palatino Linotype" pitchFamily="18" charset="0"/>
                <a:ea typeface="宋体" pitchFamily="2" charset="-122"/>
              </a:rPr>
              <a:t> The national mean for math SAT is 500 with a standard deviation of 100. If we draw a sample of 36 students from the new math program and find their math SAT mean is 518, do we have evidence the new program is effective? Evaluate at the 5% level of significance.</a:t>
            </a:r>
            <a:endParaRPr lang="en-US" altLang="zh-CN" sz="2900" dirty="0"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381000" y="4572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 for One Sample Z Test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73860"/>
      </p:ext>
    </p:extLst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4582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Garamond" pitchFamily="18" charset="0"/>
                  </a:rPr>
                  <a:t>H0 :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dirty="0" smtClean="0">
                            <a:latin typeface="Garamond" pitchFamily="18" charset="0"/>
                          </a:rPr>
                          <m:t>anxiety</m:t>
                        </m:r>
                      </m:sub>
                    </m:sSub>
                  </m:oMath>
                </a14:m>
                <a:r>
                  <a:rPr lang="en-US" sz="2800" dirty="0">
                    <a:latin typeface="Garamond" pitchFamily="18" charset="0"/>
                  </a:rPr>
                  <a:t>     8</a:t>
                </a:r>
              </a:p>
              <a:p>
                <a:r>
                  <a:rPr lang="en-US" sz="2800" dirty="0">
                    <a:latin typeface="Garamond" pitchFamily="18" charset="0"/>
                  </a:rPr>
                  <a:t>H1 :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/>
                          </a:rPr>
                          <m:t>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dirty="0" smtClean="0">
                            <a:latin typeface="Garamond" pitchFamily="18" charset="0"/>
                          </a:rPr>
                          <m:t>anxiety</m:t>
                        </m:r>
                      </m:sub>
                    </m:sSub>
                  </m:oMath>
                </a14:m>
                <a:r>
                  <a:rPr lang="en-US" sz="2800" dirty="0">
                    <a:latin typeface="Garamond" pitchFamily="18" charset="0"/>
                  </a:rPr>
                  <a:t> &lt; 8</a:t>
                </a:r>
              </a:p>
              <a:p>
                <a:endParaRPr lang="en-US" sz="2800" dirty="0">
                  <a:latin typeface="Garamond" pitchFamily="18" charset="0"/>
                </a:endParaRPr>
              </a:p>
              <a:p>
                <a:endParaRPr lang="en-US" sz="2800" dirty="0">
                  <a:latin typeface="Garamond" pitchFamily="18" charset="0"/>
                </a:endParaRPr>
              </a:p>
              <a:p>
                <a:endParaRPr lang="en-US" sz="2800" dirty="0">
                  <a:latin typeface="Garamond" pitchFamily="18" charset="0"/>
                </a:endParaRPr>
              </a:p>
              <a:p>
                <a:endParaRPr lang="en-US" sz="2800" dirty="0">
                  <a:latin typeface="Garamond" pitchFamily="18" charset="0"/>
                </a:endParaRPr>
              </a:p>
              <a:p>
                <a:endParaRPr lang="en-US" sz="2800" dirty="0">
                  <a:latin typeface="Garamond" pitchFamily="18" charset="0"/>
                </a:endParaRPr>
              </a:p>
              <a:p>
                <a:endParaRPr lang="en-US" sz="2400" dirty="0">
                  <a:latin typeface="Garamond" pitchFamily="18" charset="0"/>
                </a:endParaRPr>
              </a:p>
              <a:p>
                <a:r>
                  <a:rPr lang="en-US" sz="2400" dirty="0">
                    <a:latin typeface="Garamond" pitchFamily="18" charset="0"/>
                  </a:rPr>
                  <a:t>We need to refer to a t-distribution with </a:t>
                </a:r>
                <a:r>
                  <a:rPr lang="en-US" sz="2400" dirty="0" err="1">
                    <a:latin typeface="Garamond" pitchFamily="18" charset="0"/>
                  </a:rPr>
                  <a:t>df</a:t>
                </a:r>
                <a:r>
                  <a:rPr lang="en-US" sz="2400" dirty="0">
                    <a:latin typeface="Garamond" pitchFamily="18" charset="0"/>
                  </a:rPr>
                  <a:t>=19</a:t>
                </a:r>
              </a:p>
              <a:p>
                <a:r>
                  <a:rPr lang="en-US" sz="2400" dirty="0">
                    <a:latin typeface="Garamond" pitchFamily="18" charset="0"/>
                  </a:rPr>
                  <a:t>Assume a one-tailed test with </a:t>
                </a:r>
                <a:r>
                  <a:rPr lang="el-GR" sz="2400" dirty="0">
                    <a:latin typeface="Garamond" pitchFamily="18" charset="0"/>
                  </a:rPr>
                  <a:t>α</a:t>
                </a:r>
                <a:r>
                  <a:rPr lang="en-US" sz="2400" dirty="0">
                    <a:latin typeface="Garamond" pitchFamily="18" charset="0"/>
                  </a:rPr>
                  <a:t>=.05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458200" cy="5486400"/>
              </a:xfrm>
              <a:blipFill rotWithShape="1">
                <a:blip r:embed="rId3"/>
                <a:stretch>
                  <a:fillRect l="-1225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6781800" cy="26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06770"/>
              </p:ext>
            </p:extLst>
          </p:nvPr>
        </p:nvGraphicFramePr>
        <p:xfrm>
          <a:off x="3352800" y="1524000"/>
          <a:ext cx="381000" cy="41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5" imgW="139680" imgH="152280" progId="Equation.DSMT4">
                  <p:embed/>
                </p:oleObj>
              </mc:Choice>
              <mc:Fallback>
                <p:oleObj name="Equation" r:id="rId5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1524000"/>
                        <a:ext cx="381000" cy="415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4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Make a decision: find critical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75" y="1447800"/>
            <a:ext cx="8740923" cy="485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0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Quiz 6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Quiz 6 will focus on one-sample t-test</a:t>
            </a:r>
          </a:p>
          <a:p>
            <a:pPr lvl="1"/>
            <a:r>
              <a:rPr lang="en-US" dirty="0">
                <a:latin typeface="Palatino Linotype" pitchFamily="18" charset="0"/>
              </a:rPr>
              <a:t>You need to know how to compute observed t-value, and how to find a critical value from a t-table.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43D-68F3-4874-89B1-6CE0D4C12E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8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>
                <a:latin typeface="Palatino Linotype" pitchFamily="18" charset="0"/>
              </a:rPr>
              <a:t>A researcher wants to know if the sentencing practices for first-time drug offenders in his county are different than sentencing practices in the state as a whole.  A recent news report indicates that the mean number of years to which first-time drug offenders in the state are sentenced is 12.16.  A sample of 25 court records from the researcher’s county indicates a mean number of years = 11.24, with a standard deviation of 3.11.  Test the null hypothesis at the .05 level of significance.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For this scenario,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H</a:t>
            </a:r>
            <a:r>
              <a:rPr lang="en-US" sz="4500" baseline="-25000" dirty="0">
                <a:latin typeface="Palatino Linotype" pitchFamily="18" charset="0"/>
              </a:rPr>
              <a:t>0</a:t>
            </a:r>
            <a:r>
              <a:rPr lang="en-US" sz="4500" dirty="0">
                <a:latin typeface="Palatino Linotype" pitchFamily="18" charset="0"/>
              </a:rPr>
              <a:t>:  The sample was selected from a population with µ = 12.16.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H</a:t>
            </a:r>
            <a:r>
              <a:rPr lang="en-US" sz="4500" baseline="-25000" dirty="0">
                <a:latin typeface="Palatino Linotype" pitchFamily="18" charset="0"/>
              </a:rPr>
              <a:t>1</a:t>
            </a:r>
            <a:r>
              <a:rPr lang="en-US" sz="4500" dirty="0">
                <a:latin typeface="Palatino Linotype" pitchFamily="18" charset="0"/>
              </a:rPr>
              <a:t>:  The sample was selected from a population with µ ≠ 12.16.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lvl="0"/>
            <a:r>
              <a:rPr lang="en-US" sz="4500" dirty="0">
                <a:latin typeface="Palatino Linotype" pitchFamily="18" charset="0"/>
              </a:rPr>
              <a:t>(1 point)  What is/are the critical value(s) of t?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lvl="0"/>
            <a:r>
              <a:rPr lang="en-US" sz="4500" dirty="0">
                <a:latin typeface="Palatino Linotype" pitchFamily="18" charset="0"/>
              </a:rPr>
              <a:t>(3 points)  Compute the observed value of t.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lvl="0"/>
            <a:r>
              <a:rPr lang="en-US" sz="4500" dirty="0">
                <a:latin typeface="Palatino Linotype" pitchFamily="18" charset="0"/>
              </a:rPr>
              <a:t>(1 point)  Compare the observed value to the critical value(s) and state your decision regarding the null hypothesis.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43D-68F3-4874-89B1-6CE0D4C12E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1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32500" lnSpcReduction="20000"/>
          </a:bodyPr>
          <a:lstStyle/>
          <a:p>
            <a:r>
              <a:rPr lang="en-US" sz="4500" dirty="0">
                <a:latin typeface="Palatino Linotype" pitchFamily="18" charset="0"/>
              </a:rPr>
              <a:t>A researcher wants to know if the sentencing practices for first-time drug offenders in his county are different than sentencing practices in the state as a whole.  A recent news report indicates that the mean number of years to which first-time drug offenders in the state are sentenced is 12.16.  A sample of 25 court records from the researcher’s county indicates a mean number of years = 11.24, with a standard deviation of 3.11.  Test the null hypothesis at the .05 level of significance.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For this scenario,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H</a:t>
            </a:r>
            <a:r>
              <a:rPr lang="en-US" sz="4500" baseline="-25000" dirty="0">
                <a:latin typeface="Palatino Linotype" pitchFamily="18" charset="0"/>
              </a:rPr>
              <a:t>0</a:t>
            </a:r>
            <a:r>
              <a:rPr lang="en-US" sz="4500" dirty="0">
                <a:latin typeface="Palatino Linotype" pitchFamily="18" charset="0"/>
              </a:rPr>
              <a:t>:  The sample was selected from a population with µ = 12.16.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H</a:t>
            </a:r>
            <a:r>
              <a:rPr lang="en-US" sz="4500" baseline="-25000" dirty="0">
                <a:latin typeface="Palatino Linotype" pitchFamily="18" charset="0"/>
              </a:rPr>
              <a:t>1</a:t>
            </a:r>
            <a:r>
              <a:rPr lang="en-US" sz="4500" dirty="0">
                <a:latin typeface="Palatino Linotype" pitchFamily="18" charset="0"/>
              </a:rPr>
              <a:t>:  The sample was selected from a population with µ ≠ 12.16.</a:t>
            </a: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lvl="0"/>
            <a:r>
              <a:rPr lang="en-US" sz="4500" dirty="0">
                <a:latin typeface="Palatino Linotype" pitchFamily="18" charset="0"/>
              </a:rPr>
              <a:t>(1 point)  What is/are the critical value(s) of t?</a:t>
            </a:r>
          </a:p>
          <a:p>
            <a:pPr marL="0" indent="0">
              <a:buNone/>
            </a:pPr>
            <a:r>
              <a:rPr lang="en-US" sz="4600" dirty="0">
                <a:solidFill>
                  <a:srgbClr val="0000FF"/>
                </a:solidFill>
              </a:rPr>
              <a:t> </a:t>
            </a:r>
            <a:r>
              <a:rPr lang="mr-IN" sz="4600" dirty="0">
                <a:solidFill>
                  <a:srgbClr val="0000FF"/>
                </a:solidFill>
              </a:rPr>
              <a:t>&gt; qt(0.05,25-1)</a:t>
            </a:r>
          </a:p>
          <a:p>
            <a:pPr marL="0" indent="0">
              <a:buNone/>
            </a:pPr>
            <a:r>
              <a:rPr lang="mr-IN" sz="4600" dirty="0">
                <a:solidFill>
                  <a:srgbClr val="0000FF"/>
                </a:solidFill>
              </a:rPr>
              <a:t>[1] -1.710882</a:t>
            </a:r>
            <a:endParaRPr lang="en-US" sz="4600" dirty="0">
              <a:solidFill>
                <a:srgbClr val="0000FF"/>
              </a:solidFill>
            </a:endParaRPr>
          </a:p>
          <a:p>
            <a:pPr lvl="0"/>
            <a:r>
              <a:rPr lang="en-US" sz="4500" dirty="0">
                <a:latin typeface="Palatino Linotype" pitchFamily="18" charset="0"/>
              </a:rPr>
              <a:t>(3 points)  Compute the observed value of t.</a:t>
            </a:r>
          </a:p>
          <a:p>
            <a:pPr marL="0" indent="0">
              <a:buNone/>
            </a:pPr>
            <a:r>
              <a:rPr lang="en-US" sz="4600" dirty="0">
                <a:solidFill>
                  <a:srgbClr val="0000FF"/>
                </a:solidFill>
              </a:rPr>
              <a:t> </a:t>
            </a:r>
            <a:r>
              <a:rPr lang="mr-IN" sz="4600" dirty="0">
                <a:solidFill>
                  <a:srgbClr val="0000FF"/>
                </a:solidFill>
              </a:rPr>
              <a:t>&gt; tobs &lt;- (11.24-12.16)/(3.11/sqrt(25))</a:t>
            </a:r>
          </a:p>
          <a:p>
            <a:pPr marL="0" indent="0">
              <a:buNone/>
            </a:pPr>
            <a:r>
              <a:rPr lang="mr-IN" sz="4600" dirty="0">
                <a:solidFill>
                  <a:srgbClr val="0000FF"/>
                </a:solidFill>
              </a:rPr>
              <a:t>&gt; tobs</a:t>
            </a:r>
          </a:p>
          <a:p>
            <a:pPr marL="0" indent="0">
              <a:buNone/>
            </a:pPr>
            <a:r>
              <a:rPr lang="mr-IN" sz="4600" dirty="0">
                <a:solidFill>
                  <a:srgbClr val="0000FF"/>
                </a:solidFill>
              </a:rPr>
              <a:t>[1] -1.4791</a:t>
            </a:r>
            <a:endParaRPr lang="en-US" sz="4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500" dirty="0">
                <a:latin typeface="Palatino Linotype" pitchFamily="18" charset="0"/>
              </a:rPr>
              <a:t> </a:t>
            </a:r>
          </a:p>
          <a:p>
            <a:pPr lvl="0"/>
            <a:r>
              <a:rPr lang="en-US" sz="4500" dirty="0">
                <a:latin typeface="Palatino Linotype" pitchFamily="18" charset="0"/>
              </a:rPr>
              <a:t>(1 point)  Compare the observed value to the critical value(s) and state your decision regarding the null hypothesis.</a:t>
            </a:r>
          </a:p>
          <a:p>
            <a:pPr marL="0" indent="0">
              <a:buNone/>
            </a:pPr>
            <a:r>
              <a:rPr lang="en-US" altLang="zh-CN" sz="4600" dirty="0" smtClean="0">
                <a:solidFill>
                  <a:srgbClr val="0000FF"/>
                </a:solidFill>
              </a:rPr>
              <a:t>|</a:t>
            </a:r>
            <a:r>
              <a:rPr lang="en-US" altLang="zh-CN" sz="4600" dirty="0" err="1" smtClean="0">
                <a:solidFill>
                  <a:srgbClr val="0000FF"/>
                </a:solidFill>
              </a:rPr>
              <a:t>t</a:t>
            </a:r>
            <a:r>
              <a:rPr lang="en-US" sz="4600" dirty="0" err="1" smtClean="0">
                <a:solidFill>
                  <a:srgbClr val="0000FF"/>
                </a:solidFill>
              </a:rPr>
              <a:t>obs</a:t>
            </a:r>
            <a:r>
              <a:rPr lang="en-US" altLang="zh-CN" sz="4600" dirty="0" smtClean="0">
                <a:solidFill>
                  <a:srgbClr val="0000FF"/>
                </a:solidFill>
              </a:rPr>
              <a:t>|</a:t>
            </a:r>
            <a:r>
              <a:rPr lang="zh-CN" altLang="en-US" sz="4600" dirty="0" smtClean="0">
                <a:solidFill>
                  <a:srgbClr val="0000FF"/>
                </a:solidFill>
              </a:rPr>
              <a:t> </a:t>
            </a:r>
            <a:r>
              <a:rPr lang="en-US" altLang="zh-CN" sz="4600" dirty="0" smtClean="0">
                <a:solidFill>
                  <a:srgbClr val="0000FF"/>
                </a:solidFill>
              </a:rPr>
              <a:t>&lt;|</a:t>
            </a:r>
            <a:r>
              <a:rPr lang="en-US" altLang="zh-CN" sz="4600" dirty="0" err="1" smtClean="0">
                <a:solidFill>
                  <a:srgbClr val="0000FF"/>
                </a:solidFill>
              </a:rPr>
              <a:t>tcritcal</a:t>
            </a:r>
            <a:r>
              <a:rPr lang="en-US" altLang="zh-CN" sz="4600" dirty="0" smtClean="0">
                <a:solidFill>
                  <a:srgbClr val="0000FF"/>
                </a:solidFill>
              </a:rPr>
              <a:t>|</a:t>
            </a:r>
            <a:r>
              <a:rPr lang="zh-CN" altLang="en-US" sz="4600" dirty="0" smtClean="0">
                <a:solidFill>
                  <a:srgbClr val="0000FF"/>
                </a:solidFill>
              </a:rPr>
              <a:t> </a:t>
            </a:r>
            <a:r>
              <a:rPr lang="en-US" altLang="zh-CN" sz="4600" dirty="0" smtClean="0">
                <a:solidFill>
                  <a:srgbClr val="0000FF"/>
                </a:solidFill>
              </a:rPr>
              <a:t>,</a:t>
            </a:r>
            <a:r>
              <a:rPr lang="zh-CN" altLang="en-US" sz="4600" dirty="0" smtClean="0">
                <a:solidFill>
                  <a:srgbClr val="0000FF"/>
                </a:solidFill>
              </a:rPr>
              <a:t> </a:t>
            </a:r>
            <a:r>
              <a:rPr lang="en-US" altLang="zh-CN" sz="4600" dirty="0" smtClean="0">
                <a:solidFill>
                  <a:srgbClr val="0000FF"/>
                </a:solidFill>
              </a:rPr>
              <a:t>thus,</a:t>
            </a:r>
            <a:r>
              <a:rPr lang="zh-CN" altLang="en-US" sz="4600" dirty="0" smtClean="0">
                <a:solidFill>
                  <a:srgbClr val="0000FF"/>
                </a:solidFill>
              </a:rPr>
              <a:t> </a:t>
            </a:r>
            <a:r>
              <a:rPr lang="en-US" altLang="zh-CN" sz="4600" dirty="0" smtClean="0">
                <a:solidFill>
                  <a:srgbClr val="0000FF"/>
                </a:solidFill>
              </a:rPr>
              <a:t>accept</a:t>
            </a:r>
            <a:r>
              <a:rPr lang="zh-CN" altLang="en-US" sz="4600" dirty="0" smtClean="0">
                <a:solidFill>
                  <a:srgbClr val="0000FF"/>
                </a:solidFill>
              </a:rPr>
              <a:t> </a:t>
            </a:r>
            <a:r>
              <a:rPr lang="en-US" sz="4600" dirty="0">
                <a:solidFill>
                  <a:srgbClr val="0000FF"/>
                </a:solidFill>
                <a:latin typeface="Palatino Linotype" pitchFamily="18" charset="0"/>
              </a:rPr>
              <a:t>H</a:t>
            </a:r>
            <a:r>
              <a:rPr lang="en-US" sz="4600" baseline="-25000" dirty="0">
                <a:solidFill>
                  <a:srgbClr val="0000FF"/>
                </a:solidFill>
                <a:latin typeface="Palatino Linotype" pitchFamily="18" charset="0"/>
              </a:rPr>
              <a:t>0</a:t>
            </a:r>
            <a:endParaRPr lang="en-US" sz="4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143D-68F3-4874-89B1-6CE0D4C12E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05800" cy="5105400"/>
          </a:xfrm>
        </p:spPr>
        <p:txBody>
          <a:bodyPr/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The statistic corresponding to 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is:</a:t>
            </a:r>
          </a:p>
          <a:p>
            <a:r>
              <a:rPr lang="en-US" sz="2800" dirty="0">
                <a:latin typeface="Palatino Linotype" pitchFamily="18" charset="0"/>
                <a:ea typeface="宋体" pitchFamily="2" charset="-122"/>
              </a:rPr>
              <a:t>There are three general properties which define the sampling distribution of </a:t>
            </a:r>
          </a:p>
          <a:p>
            <a:pPr marL="742950" lvl="1" indent="-285750">
              <a:buFont typeface="Symbol" pitchFamily="18" charset="2"/>
              <a:buChar char=""/>
            </a:pPr>
            <a:r>
              <a:rPr lang="en-US" sz="2400" dirty="0">
                <a:latin typeface="Palatino Linotype" pitchFamily="18" charset="0"/>
                <a:ea typeface="宋体" pitchFamily="2" charset="-122"/>
              </a:rPr>
              <a:t>The distribution of      is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normally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distributed</a:t>
            </a:r>
          </a:p>
          <a:p>
            <a:pPr marL="742950" lvl="1" indent="-285750">
              <a:buFont typeface="Symbol" pitchFamily="18" charset="2"/>
              <a:buChar char=""/>
            </a:pPr>
            <a:endParaRPr lang="en-US" sz="10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>
              <a:buFont typeface="Symbol" pitchFamily="18" charset="2"/>
              <a:buChar char=""/>
            </a:pPr>
            <a:r>
              <a:rPr lang="en-US" sz="2400" dirty="0">
                <a:latin typeface="Palatino Linotype" pitchFamily="18" charset="0"/>
                <a:ea typeface="宋体" pitchFamily="2" charset="-122"/>
              </a:rPr>
              <a:t>The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mean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of the sampling distribution is </a:t>
            </a:r>
          </a:p>
          <a:p>
            <a:pPr marL="742950" lvl="1" indent="-285750">
              <a:buFont typeface="Symbol" pitchFamily="18" charset="2"/>
              <a:buChar char=""/>
            </a:pPr>
            <a:endParaRPr lang="en-US" sz="10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>
              <a:buFont typeface="Symbol" pitchFamily="18" charset="2"/>
              <a:buChar char=""/>
            </a:pPr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>
              <a:buFont typeface="Symbol" pitchFamily="18" charset="2"/>
              <a:buChar char=""/>
            </a:pPr>
            <a:r>
              <a:rPr lang="en-US" sz="2400" dirty="0">
                <a:latin typeface="Palatino Linotype" pitchFamily="18" charset="0"/>
                <a:ea typeface="宋体" pitchFamily="2" charset="-122"/>
              </a:rPr>
              <a:t>The standard deviation of the sampling distribution (also called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standard error of the mean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) is:</a:t>
            </a:r>
            <a:r>
              <a:rPr lang="en-US" sz="2400" dirty="0">
                <a:latin typeface="Palatino Linotype" pitchFamily="18" charset="0"/>
              </a:rPr>
              <a:t> </a:t>
            </a:r>
            <a:endParaRPr lang="en-US" sz="24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  <a:p>
            <a:pPr marL="742950" lvl="1" indent="-285750">
              <a:buFont typeface="Verdana" pitchFamily="34" charset="0"/>
              <a:buNone/>
            </a:pPr>
            <a:endParaRPr lang="en-US" sz="25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57" name="Text Box 6"/>
          <p:cNvSpPr txBox="1">
            <a:spLocks noChangeArrowheads="1"/>
          </p:cNvSpPr>
          <p:nvPr/>
        </p:nvSpPr>
        <p:spPr bwMode="auto">
          <a:xfrm>
            <a:off x="3048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Sampling Distribution</a:t>
            </a:r>
          </a:p>
        </p:txBody>
      </p:sp>
      <p:sp>
        <p:nvSpPr>
          <p:cNvPr id="20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113221"/>
              </p:ext>
            </p:extLst>
          </p:nvPr>
        </p:nvGraphicFramePr>
        <p:xfrm>
          <a:off x="3124200" y="3733800"/>
          <a:ext cx="1828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" name="Equation" r:id="rId4" imgW="583947" imgH="241195" progId="Equation.3">
                  <p:embed/>
                </p:oleObj>
              </mc:Choice>
              <mc:Fallback>
                <p:oleObj name="Equation" r:id="rId4" imgW="5839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18288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Rectangle 1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465265"/>
              </p:ext>
            </p:extLst>
          </p:nvPr>
        </p:nvGraphicFramePr>
        <p:xfrm>
          <a:off x="3200400" y="5334000"/>
          <a:ext cx="1600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" name="Equation" r:id="rId6" imgW="609480" imgH="419040" progId="Equation.DSMT4">
                  <p:embed/>
                </p:oleObj>
              </mc:Choice>
              <mc:Fallback>
                <p:oleObj name="Equation" r:id="rId6" imgW="609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0" y="5334000"/>
                        <a:ext cx="1600200" cy="110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14904"/>
              </p:ext>
            </p:extLst>
          </p:nvPr>
        </p:nvGraphicFramePr>
        <p:xfrm>
          <a:off x="6172200" y="1371600"/>
          <a:ext cx="419100" cy="44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" name="Equation" r:id="rId8" imgW="177480" imgH="190440" progId="Equation.DSMT4">
                  <p:embed/>
                </p:oleObj>
              </mc:Choice>
              <mc:Fallback>
                <p:oleObj name="Equation" r:id="rId8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72200" y="1371600"/>
                        <a:ext cx="419100" cy="449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149316"/>
              </p:ext>
            </p:extLst>
          </p:nvPr>
        </p:nvGraphicFramePr>
        <p:xfrm>
          <a:off x="5181600" y="2362200"/>
          <a:ext cx="393700" cy="42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" name="Equation" r:id="rId10" imgW="177480" imgH="190440" progId="Equation.DSMT4">
                  <p:embed/>
                </p:oleObj>
              </mc:Choice>
              <mc:Fallback>
                <p:oleObj name="Equation" r:id="rId10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81600" y="2362200"/>
                        <a:ext cx="393700" cy="42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76111"/>
              </p:ext>
            </p:extLst>
          </p:nvPr>
        </p:nvGraphicFramePr>
        <p:xfrm>
          <a:off x="3657600" y="2711224"/>
          <a:ext cx="469900" cy="50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0" name="Equation" r:id="rId12" imgW="177480" imgH="190440" progId="Equation.DSMT4">
                  <p:embed/>
                </p:oleObj>
              </mc:Choice>
              <mc:Fallback>
                <p:oleObj name="Equation" r:id="rId12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57600" y="2711224"/>
                        <a:ext cx="469900" cy="503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91397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31900"/>
            <a:ext cx="8534400" cy="54737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1. Independence of observations (through random sampling)</a:t>
            </a: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2. Scores in the population are normally distributed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latin typeface="Palatino Linotype" pitchFamily="18" charset="0"/>
              </a:rPr>
              <a:t>The Central Limit Theorem </a:t>
            </a:r>
            <a:r>
              <a:rPr lang="en-US" sz="2200" dirty="0">
                <a:latin typeface="Palatino Linotype" pitchFamily="18" charset="0"/>
              </a:rPr>
              <a:t>allows us to overlook assumption 2. </a:t>
            </a:r>
          </a:p>
          <a:p>
            <a:pPr lvl="1"/>
            <a:r>
              <a:rPr lang="en-US" sz="2200" u="sng" dirty="0">
                <a:latin typeface="Palatino Linotype" pitchFamily="18" charset="0"/>
              </a:rPr>
              <a:t>Recall</a:t>
            </a:r>
            <a:r>
              <a:rPr lang="en-US" sz="2200" dirty="0">
                <a:latin typeface="Palatino Linotype" pitchFamily="18" charset="0"/>
              </a:rPr>
              <a:t> that the </a:t>
            </a:r>
            <a:r>
              <a:rPr lang="en-US" sz="2200" i="1" dirty="0">
                <a:latin typeface="Palatino Linotype" pitchFamily="18" charset="0"/>
              </a:rPr>
              <a:t>Central Limit Theorem</a:t>
            </a:r>
            <a:r>
              <a:rPr lang="en-US" sz="2200" dirty="0">
                <a:latin typeface="Palatino Linotype" pitchFamily="18" charset="0"/>
              </a:rPr>
              <a:t> states that as the sample size increases (normally, </a:t>
            </a:r>
            <a:r>
              <a:rPr lang="en-US" sz="2200" i="1" dirty="0">
                <a:latin typeface="Palatino Linotype" pitchFamily="18" charset="0"/>
              </a:rPr>
              <a:t>n</a:t>
            </a:r>
            <a:r>
              <a:rPr lang="en-US" sz="2200" dirty="0">
                <a:latin typeface="Palatino Linotype" pitchFamily="18" charset="0"/>
              </a:rPr>
              <a:t> is greater than 30), the sampling distribution will approach a normal distribution. </a:t>
            </a:r>
            <a:endParaRPr lang="en-US" altLang="zh-CN" sz="2200" dirty="0">
              <a:latin typeface="Palatino Linotype" pitchFamily="18" charset="0"/>
              <a:ea typeface="宋体" pitchFamily="2" charset="-122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3. population standard deviation (   ) is known</a:t>
            </a:r>
          </a:p>
          <a:p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52400" y="21137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Assumptions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289927"/>
              </p:ext>
            </p:extLst>
          </p:nvPr>
        </p:nvGraphicFramePr>
        <p:xfrm>
          <a:off x="6172200" y="5567362"/>
          <a:ext cx="3143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7362"/>
                        <a:ext cx="31432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7555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The Z Statistic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394727"/>
              </p:ext>
            </p:extLst>
          </p:nvPr>
        </p:nvGraphicFramePr>
        <p:xfrm>
          <a:off x="1676400" y="1828800"/>
          <a:ext cx="5532437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4" imgW="1473120" imgH="457200" progId="Equation.DSMT4">
                  <p:embed/>
                </p:oleObj>
              </mc:Choice>
              <mc:Fallback>
                <p:oleObj name="Equation" r:id="rId4" imgW="1473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5532437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799" y="4114800"/>
            <a:ext cx="816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Palatino Linotype" pitchFamily="18" charset="0"/>
              </a:rPr>
              <a:t>Z</a:t>
            </a:r>
            <a:r>
              <a:rPr lang="en-US" sz="2800" dirty="0">
                <a:latin typeface="Palatino Linotype" pitchFamily="18" charset="0"/>
              </a:rPr>
              <a:t> will follow a standard normal distribution, from which we can figure out the critical value and rejection region.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273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79500"/>
            <a:ext cx="8305800" cy="457200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Some </a:t>
            </a: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frequently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used values from our standard normal distribution table:</a:t>
            </a:r>
          </a:p>
          <a:p>
            <a:endParaRPr lang="en-US" altLang="zh-CN" sz="2800" dirty="0"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Follow the 6-step procedure to test the hypothesis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524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Critical Values </a:t>
            </a:r>
            <a:endParaRPr lang="en-US" sz="4000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12781"/>
              </p:ext>
            </p:extLst>
          </p:nvPr>
        </p:nvGraphicFramePr>
        <p:xfrm>
          <a:off x="1295400" y="2209800"/>
          <a:ext cx="4572000" cy="2286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Area</a:t>
                      </a:r>
                      <a:r>
                        <a:rPr lang="en-US" sz="2400" baseline="0" dirty="0">
                          <a:latin typeface="Palatino Linotype" pitchFamily="18" charset="0"/>
                        </a:rPr>
                        <a:t> beyond the Z</a:t>
                      </a:r>
                      <a:endParaRPr lang="en-US" sz="2400" dirty="0">
                        <a:latin typeface="Palatino Linotype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1.645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itchFamily="18" charset="0"/>
                        </a:rPr>
                        <a:t>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48400" y="2209800"/>
            <a:ext cx="243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&gt; pnorm(1.645)</a:t>
            </a:r>
          </a:p>
          <a:p>
            <a:r>
              <a:rPr lang="mr-IN" dirty="0"/>
              <a:t>[1] 0.9500151</a:t>
            </a:r>
          </a:p>
          <a:p>
            <a:r>
              <a:rPr lang="mr-IN" dirty="0"/>
              <a:t>&gt; pnorm(1.96)</a:t>
            </a:r>
          </a:p>
          <a:p>
            <a:r>
              <a:rPr lang="mr-IN" dirty="0"/>
              <a:t>[1] 0.9750021</a:t>
            </a:r>
          </a:p>
          <a:p>
            <a:r>
              <a:rPr lang="mr-IN" dirty="0"/>
              <a:t>&gt; pnorm(2.33)</a:t>
            </a:r>
          </a:p>
          <a:p>
            <a:r>
              <a:rPr lang="mr-IN" dirty="0"/>
              <a:t>[1] 0.9900969</a:t>
            </a:r>
          </a:p>
          <a:p>
            <a:r>
              <a:rPr lang="mr-IN" dirty="0"/>
              <a:t>&gt; pnorm(2.58)</a:t>
            </a:r>
          </a:p>
          <a:p>
            <a:r>
              <a:rPr lang="mr-IN" dirty="0"/>
              <a:t>[1] 0.99506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19459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79500"/>
            <a:ext cx="8305800" cy="4940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1.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Based on the Research Hypotheses, specify the appropriate statistical hypotheses (H</a:t>
            </a:r>
            <a:r>
              <a:rPr lang="en-US" altLang="zh-CN" baseline="-25000" dirty="0">
                <a:latin typeface="Palatino Linotype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 and H</a:t>
            </a:r>
            <a:r>
              <a:rPr lang="en-US" altLang="zh-CN" baseline="-25000" dirty="0">
                <a:latin typeface="Palatino Linotype" pitchFamily="18" charset="0"/>
                <a:ea typeface="宋体" pitchFamily="2" charset="-122"/>
              </a:rPr>
              <a:t>0</a:t>
            </a: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H</a:t>
            </a:r>
            <a:r>
              <a:rPr lang="en-US" altLang="zh-CN" baseline="-25000" dirty="0">
                <a:latin typeface="Palatino Linotype" pitchFamily="18" charset="0"/>
                <a:ea typeface="宋体" pitchFamily="2" charset="-122"/>
              </a:rPr>
              <a:t>0</a:t>
            </a: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: μ ≤ 500 and H</a:t>
            </a:r>
            <a:r>
              <a:rPr lang="en-US" altLang="zh-CN" baseline="-25000" dirty="0">
                <a:latin typeface="Palatino Linotype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: μ &gt; 500</a:t>
            </a:r>
          </a:p>
          <a:p>
            <a:pPr>
              <a:lnSpc>
                <a:spcPct val="90000"/>
              </a:lnSpc>
            </a:pPr>
            <a:r>
              <a:rPr lang="en-US" altLang="zh-CN" sz="2800" u="sng" dirty="0">
                <a:latin typeface="Palatino Linotype" pitchFamily="18" charset="0"/>
                <a:ea typeface="宋体" pitchFamily="2" charset="-122"/>
              </a:rPr>
              <a:t>Step 2.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dirty="0">
                <a:latin typeface="Palatino Linotype" pitchFamily="18" charset="0"/>
                <a:ea typeface="宋体" pitchFamily="2" charset="-122"/>
              </a:rPr>
              <a:t>Specify the test to perform, the level of significance, sample size and the directionality of the test </a:t>
            </a:r>
          </a:p>
          <a:p>
            <a:pPr marL="1143000" lvl="2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One sample z test;</a:t>
            </a:r>
            <a:endParaRPr lang="en-US" altLang="zh-CN" sz="2800" dirty="0">
              <a:latin typeface="Palatino Linotype" pitchFamily="18" charset="0"/>
              <a:ea typeface="宋体" pitchFamily="2" charset="-122"/>
              <a:sym typeface="Symbol" pitchFamily="18" charset="2"/>
            </a:endParaRPr>
          </a:p>
          <a:p>
            <a:pPr marL="1143000" lvl="2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 = .05</a:t>
            </a:r>
          </a:p>
          <a:p>
            <a:pPr marL="1143000" lvl="2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n = 36</a:t>
            </a:r>
          </a:p>
          <a:p>
            <a:pPr marL="1143000" lvl="2">
              <a:lnSpc>
                <a:spcPct val="90000"/>
              </a:lnSpc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One tailed test with region of rejection in the upper tail of the sampling distribution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3672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382000" cy="5257800"/>
          </a:xfrm>
        </p:spPr>
        <p:txBody>
          <a:bodyPr/>
          <a:lstStyle/>
          <a:p>
            <a:r>
              <a:rPr lang="en-US" altLang="zh-CN" sz="2400" u="sng" dirty="0">
                <a:latin typeface="Palatino Linotype" pitchFamily="18" charset="0"/>
                <a:ea typeface="宋体" pitchFamily="2" charset="-122"/>
              </a:rPr>
              <a:t>Step 3.  </a:t>
            </a:r>
          </a:p>
          <a:p>
            <a:pPr marL="742950" lvl="1" indent="-285750"/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Sketch the sampling distribution of the test statistic with the region of rejection shaded and the critical value(s) clearly indicated</a:t>
            </a:r>
          </a:p>
          <a:p>
            <a:endParaRPr lang="en-US" altLang="zh-CN" sz="2400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1143000" y="2819400"/>
          <a:ext cx="7086600" cy="303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Bitmap Image" r:id="rId4" imgW="4552381" imgH="2057143" progId="Paint.Picture">
                  <p:embed/>
                </p:oleObj>
              </mc:Choice>
              <mc:Fallback>
                <p:oleObj name="Bitmap Image" r:id="rId4" imgW="4552381" imgH="20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7086600" cy="303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E09-AFE8-4E31-8931-ED4F417B2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8680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1496</Words>
  <Application>Microsoft Macintosh PowerPoint</Application>
  <PresentationFormat>On-screen Show (4:3)</PresentationFormat>
  <Paragraphs>257</Paragraphs>
  <Slides>34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Equation</vt:lpstr>
      <vt:lpstr>Bitmap Image</vt:lpstr>
      <vt:lpstr>Lecture 11: Single Sample 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sample T-test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Exercise!</vt:lpstr>
      <vt:lpstr>Answers</vt:lpstr>
      <vt:lpstr>Make a decision: find critical value</vt:lpstr>
      <vt:lpstr>Quiz 6 Preparation</vt:lpstr>
      <vt:lpstr>PowerPoint Presentation</vt:lpstr>
      <vt:lpstr>PowerPoint Presentation</vt:lpstr>
    </vt:vector>
  </TitlesOfParts>
  <Company>University Of Minnesota - 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12: Introduction to Hypothesis Testing</dc:title>
  <dc:creator>Chun Wang</dc:creator>
  <cp:lastModifiedBy>Jibo He</cp:lastModifiedBy>
  <cp:revision>135</cp:revision>
  <cp:lastPrinted>2015-11-05T17:53:27Z</cp:lastPrinted>
  <dcterms:created xsi:type="dcterms:W3CDTF">2013-03-10T21:03:01Z</dcterms:created>
  <dcterms:modified xsi:type="dcterms:W3CDTF">2018-03-29T14:36:48Z</dcterms:modified>
</cp:coreProperties>
</file>