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292" r:id="rId4"/>
    <p:sldId id="302" r:id="rId5"/>
    <p:sldId id="294" r:id="rId6"/>
    <p:sldId id="295" r:id="rId7"/>
    <p:sldId id="296" r:id="rId8"/>
    <p:sldId id="303" r:id="rId9"/>
    <p:sldId id="288" r:id="rId10"/>
    <p:sldId id="289" r:id="rId11"/>
    <p:sldId id="300" r:id="rId12"/>
    <p:sldId id="290" r:id="rId13"/>
    <p:sldId id="291" r:id="rId14"/>
    <p:sldId id="306" r:id="rId15"/>
    <p:sldId id="311" r:id="rId16"/>
    <p:sldId id="307" r:id="rId17"/>
    <p:sldId id="305" r:id="rId18"/>
    <p:sldId id="308" r:id="rId19"/>
    <p:sldId id="309" r:id="rId20"/>
    <p:sldId id="310" r:id="rId21"/>
    <p:sldId id="312" r:id="rId22"/>
    <p:sldId id="313" r:id="rId23"/>
    <p:sldId id="314" r:id="rId24"/>
    <p:sldId id="315" r:id="rId25"/>
    <p:sldId id="304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43"/>
  </p:normalViewPr>
  <p:slideViewPr>
    <p:cSldViewPr>
      <p:cViewPr varScale="1">
        <p:scale>
          <a:sx n="101" d="100"/>
          <a:sy n="101" d="100"/>
        </p:scale>
        <p:origin x="-128" y="-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BC2C9D67-2894-46E8-A621-C43BB8A942DE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CB18A487-7898-4252-B29D-8893F1DF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22FED149-BAF0-4A18-86DF-12A2D0010507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6720AB5A-17AB-453E-8F6E-6E60326C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2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7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8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kat4dhey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kat4dhey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9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7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4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1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FFB7-327E-4244-BF99-9EC937550CC8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9075-CBA1-0148-815B-229E0E0ED975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C703-417E-AC4D-B8B0-F8BFFF55B67F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51D0-A4C8-EA45-98EB-437854DD1D1A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815-1B75-914C-BC24-DC6A4DAE0827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3772-402C-8048-8FCC-16AB8C74EC67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B347-E9DB-604D-8E45-00ABBE2BF3E1}" type="datetime1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79E-3FF4-C04C-B396-76602DF43FF7}" type="datetime1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0428-692E-B34F-9E5C-D4DEECDC384F}" type="datetime1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951C-75D2-794D-8F9B-9036B45AB683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F858-7D35-A448-B378-D6CD46B1BD89}" type="datetime1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6669-154F-F947-B4D6-A8687781ABE6}" type="datetime1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21D8-3A4D-495B-963C-88FDE08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time_continue=44&amp;v=T5GNbSgg9l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time_continue=1&amp;v=MyGBZf9LWb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3ax2c4s8Tghttps://www.youtube.com/watch?v=J3ax2c4s8T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3: Measure of Dispersion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4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B5A287-4E1A-544D-A8CA-306FA13A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Measures of Dispersion: Deviations</a:t>
            </a:r>
            <a:endParaRPr lang="en-US" sz="3700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</a:rPr>
              <a:t>Deviations from the mean</a:t>
            </a:r>
          </a:p>
          <a:p>
            <a:pPr lvl="1">
              <a:defRPr/>
            </a:pPr>
            <a:r>
              <a:rPr lang="en-US" sz="2400" dirty="0">
                <a:latin typeface="Palatino Linotype" pitchFamily="18" charset="0"/>
              </a:rPr>
              <a:t>The mean deviation</a:t>
            </a:r>
            <a:endParaRPr lang="en-US" sz="24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Indexes the degree to which scores in the sample differ with respect to </a:t>
            </a:r>
            <a:r>
              <a:rPr lang="en-US" sz="2800" b="1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the mean</a:t>
            </a:r>
            <a:endParaRPr lang="en-US" sz="2400" b="1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105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Deviation scores:</a:t>
            </a:r>
            <a:endParaRPr lang="en-US" sz="7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endParaRPr lang="en-US" sz="24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of the deviation scores: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07821"/>
              </p:ext>
            </p:extLst>
          </p:nvPr>
        </p:nvGraphicFramePr>
        <p:xfrm>
          <a:off x="3810000" y="3581400"/>
          <a:ext cx="119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5" name="Equation" r:id="rId4" imgW="596880" imgH="279360" progId="Equation.DSMT4">
                  <p:embed/>
                </p:oleObj>
              </mc:Choice>
              <mc:Fallback>
                <p:oleObj name="Equation" r:id="rId4" imgW="596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1193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63400"/>
              </p:ext>
            </p:extLst>
          </p:nvPr>
        </p:nvGraphicFramePr>
        <p:xfrm>
          <a:off x="5486400" y="4038600"/>
          <a:ext cx="1600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6" name="Equation" r:id="rId6" imgW="799920" imgH="609480" progId="Equation.DSMT4">
                  <p:embed/>
                </p:oleObj>
              </mc:Choice>
              <mc:Fallback>
                <p:oleObj name="Equation" r:id="rId6" imgW="7999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8600"/>
                        <a:ext cx="1600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FA34C6-E215-4C48-AEAB-567546E1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Descriptive Statistics: Spread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absolute deviation (MAD):</a:t>
            </a:r>
          </a:p>
          <a:p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Sum of squares</a:t>
            </a: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800" dirty="0">
                <a:latin typeface="Palatino Linotype" pitchFamily="18" charset="0"/>
              </a:rPr>
              <a:t>The sum of the squared deviations of the scores about the mean is usually not zero, but it is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smaller</a:t>
            </a:r>
            <a:r>
              <a:rPr lang="en-US" sz="2800" dirty="0">
                <a:latin typeface="Palatino Linotype" pitchFamily="18" charset="0"/>
              </a:rPr>
              <a:t> than the sum of the squared deviations about any other number.</a:t>
            </a:r>
            <a:endParaRPr lang="en-US" sz="2800" dirty="0">
              <a:latin typeface="Palatino Linotype" pitchFamily="18" charset="0"/>
              <a:ea typeface="Cambria Math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11737"/>
              </p:ext>
            </p:extLst>
          </p:nvPr>
        </p:nvGraphicFramePr>
        <p:xfrm>
          <a:off x="3429000" y="2057400"/>
          <a:ext cx="1289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4" imgW="736560" imgH="609480" progId="Equation.DSMT4">
                  <p:embed/>
                </p:oleObj>
              </mc:Choice>
              <mc:Fallback>
                <p:oleObj name="Equation" r:id="rId4" imgW="736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1289050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35189"/>
              </p:ext>
            </p:extLst>
          </p:nvPr>
        </p:nvGraphicFramePr>
        <p:xfrm>
          <a:off x="3352800" y="3429000"/>
          <a:ext cx="2438400" cy="90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2" name="Equation" r:id="rId6" imgW="1155600" imgH="431640" progId="Equation.DSMT4">
                  <p:embed/>
                </p:oleObj>
              </mc:Choice>
              <mc:Fallback>
                <p:oleObj name="Equation" r:id="rId6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2438400" cy="9098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AB81A8-A5D3-1144-B066-233E58E0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Population Standard Deviation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Variance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Standard deviation </a:t>
            </a:r>
          </a:p>
          <a:p>
            <a:pPr marL="457200" lvl="1" indent="0">
              <a:buNone/>
            </a:pP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81102"/>
              </p:ext>
            </p:extLst>
          </p:nvPr>
        </p:nvGraphicFramePr>
        <p:xfrm>
          <a:off x="800100" y="2286000"/>
          <a:ext cx="63309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" name="Equation" r:id="rId4" imgW="3517560" imgH="609480" progId="Equation.DSMT4">
                  <p:embed/>
                </p:oleObj>
              </mc:Choice>
              <mc:Fallback>
                <p:oleObj name="Equation" r:id="rId4" imgW="3517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286000"/>
                        <a:ext cx="633095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37974"/>
              </p:ext>
            </p:extLst>
          </p:nvPr>
        </p:nvGraphicFramePr>
        <p:xfrm>
          <a:off x="1851025" y="4495800"/>
          <a:ext cx="29511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1" name="Equation" r:id="rId6" imgW="1638000" imgH="660240" progId="Equation.DSMT4">
                  <p:embed/>
                </p:oleObj>
              </mc:Choice>
              <mc:Fallback>
                <p:oleObj name="Equation" r:id="rId6" imgW="16380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495800"/>
                        <a:ext cx="295116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EF2904-E5F8-5C43-9451-AC6B9FE1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Sample Standard Deviation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Variance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Standard deviation </a:t>
            </a:r>
          </a:p>
          <a:p>
            <a:pPr marL="457200" lvl="1" indent="0">
              <a:buNone/>
            </a:pP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499881"/>
              </p:ext>
            </p:extLst>
          </p:nvPr>
        </p:nvGraphicFramePr>
        <p:xfrm>
          <a:off x="754063" y="2286000"/>
          <a:ext cx="64214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4" name="Equation" r:id="rId4" imgW="3568680" imgH="609480" progId="Equation.DSMT4">
                  <p:embed/>
                </p:oleObj>
              </mc:Choice>
              <mc:Fallback>
                <p:oleObj name="Equation" r:id="rId4" imgW="35686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286000"/>
                        <a:ext cx="6421437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90333"/>
              </p:ext>
            </p:extLst>
          </p:nvPr>
        </p:nvGraphicFramePr>
        <p:xfrm>
          <a:off x="1885950" y="4495800"/>
          <a:ext cx="28813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" name="Equation" r:id="rId6" imgW="1600200" imgH="660240" progId="Equation.DSMT4">
                  <p:embed/>
                </p:oleObj>
              </mc:Choice>
              <mc:Fallback>
                <p:oleObj name="Equation" r:id="rId6" imgW="16002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495800"/>
                        <a:ext cx="288131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953000" y="3505200"/>
            <a:ext cx="403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Palatino Linotype" pitchFamily="18" charset="0"/>
              </a:rPr>
              <a:t>There are </a:t>
            </a:r>
            <a:r>
              <a:rPr lang="en-US" sz="2800" i="1" dirty="0">
                <a:latin typeface="Palatino Linotype" pitchFamily="18" charset="0"/>
              </a:rPr>
              <a:t>n-1</a:t>
            </a:r>
            <a:r>
              <a:rPr lang="en-US" sz="2800" dirty="0">
                <a:latin typeface="Palatino Linotype" pitchFamily="18" charset="0"/>
              </a:rPr>
              <a:t> </a:t>
            </a:r>
            <a:r>
              <a:rPr lang="ja-JP" altLang="en-US" sz="2800" dirty="0">
                <a:latin typeface="Palatino Linotype" pitchFamily="18" charset="0"/>
              </a:rPr>
              <a:t>“</a:t>
            </a:r>
            <a:r>
              <a:rPr lang="en-US" altLang="ja-JP" sz="2800" dirty="0">
                <a:latin typeface="Palatino Linotype" pitchFamily="18" charset="0"/>
              </a:rPr>
              <a:t>degrees of freedom</a:t>
            </a:r>
            <a:r>
              <a:rPr lang="ja-JP" altLang="en-US" sz="2800" dirty="0">
                <a:latin typeface="Palatino Linotype" pitchFamily="18" charset="0"/>
              </a:rPr>
              <a:t>”</a:t>
            </a:r>
            <a:endParaRPr lang="en-US" altLang="ja-JP" sz="28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(If you know the mean and n-1 observations</a:t>
            </a:r>
          </a:p>
          <a:p>
            <a:r>
              <a:rPr lang="en-US" dirty="0">
                <a:latin typeface="Palatino Linotype" pitchFamily="18" charset="0"/>
              </a:rPr>
              <a:t>then you can figure out the n</a:t>
            </a:r>
            <a:r>
              <a:rPr lang="ja-JP" altLang="en-US" dirty="0">
                <a:latin typeface="Palatino Linotype" pitchFamily="18" charset="0"/>
              </a:rPr>
              <a:t>’</a:t>
            </a:r>
            <a:r>
              <a:rPr lang="en-US" altLang="ja-JP" dirty="0" err="1">
                <a:latin typeface="Palatino Linotype" pitchFamily="18" charset="0"/>
              </a:rPr>
              <a:t>th</a:t>
            </a:r>
            <a:r>
              <a:rPr lang="en-US" altLang="ja-JP" dirty="0">
                <a:latin typeface="Palatino Linotype" pitchFamily="18" charset="0"/>
              </a:rPr>
              <a:t> observation)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48200" y="3031526"/>
            <a:ext cx="838200" cy="411892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9B64CC-22E7-6F46-846A-88B3AB3A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F04A5-2F9A-AF48-823B-250BC80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find the variance "by hand”</a:t>
            </a:r>
            <a:r>
              <a:rPr lang="en-US" altLang="zh-CH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BF116-83F2-A747-BD99-DD0F95B4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table of all x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mean of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a column with the difference to the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a column with the square of difference to the mean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last column and divide the sum by (n - 1).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969D13-3FAD-5E4E-BA70-A1F965B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F04A5-2F9A-AF48-823B-250BC80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b="1" dirty="0"/>
              <a:t>[Exercise]</a:t>
            </a:r>
            <a:r>
              <a:rPr lang="zh-CHS" altLang="en-US" b="1" dirty="0"/>
              <a:t> </a:t>
            </a:r>
            <a:r>
              <a:rPr lang="en-US" b="1" dirty="0"/>
              <a:t>How to find the variance "by hand”</a:t>
            </a:r>
            <a:r>
              <a:rPr lang="en-US" altLang="zh-CHS" b="1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969D13-3FAD-5E4E-BA70-A1F965B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5CB0364-2E63-6841-9CAC-D105D19C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" r="80126" b="9259"/>
          <a:stretch/>
        </p:blipFill>
        <p:spPr>
          <a:xfrm>
            <a:off x="457200" y="1371600"/>
            <a:ext cx="1371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2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F04A5-2F9A-AF48-823B-250BC80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b="1" dirty="0"/>
              <a:t>[Answer]</a:t>
            </a:r>
            <a:r>
              <a:rPr lang="zh-CHS" altLang="en-US" b="1" dirty="0"/>
              <a:t> </a:t>
            </a:r>
            <a:r>
              <a:rPr lang="en-US" b="1" dirty="0"/>
              <a:t>How to find the variance "by hand”</a:t>
            </a:r>
            <a:r>
              <a:rPr lang="en-US" altLang="zh-CHS" b="1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969D13-3FAD-5E4E-BA70-A1F965B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5CB0364-2E63-6841-9CAC-D105D19C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371600"/>
            <a:ext cx="9105900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43B2D0-2307-844D-B74A-BF307B04401B}"/>
              </a:ext>
            </a:extLst>
          </p:cNvPr>
          <p:cNvSpPr txBox="1"/>
          <p:nvPr/>
        </p:nvSpPr>
        <p:spPr>
          <a:xfrm>
            <a:off x="457200" y="5715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dirty="0"/>
              <a:t>Source:</a:t>
            </a:r>
            <a:r>
              <a:rPr lang="zh-CHS" altLang="en-US" dirty="0"/>
              <a:t> </a:t>
            </a:r>
            <a:r>
              <a:rPr lang="en-US" altLang="zh-CHS" dirty="0"/>
              <a:t>http://</a:t>
            </a:r>
            <a:r>
              <a:rPr lang="en-US" altLang="zh-CHS" dirty="0" err="1"/>
              <a:t>pirate.shu.edu</a:t>
            </a:r>
            <a:r>
              <a:rPr lang="en-US" altLang="zh-CHS" dirty="0"/>
              <a:t>/~</a:t>
            </a:r>
            <a:r>
              <a:rPr lang="en-US" altLang="zh-CHS" dirty="0" err="1"/>
              <a:t>wachsmut</a:t>
            </a:r>
            <a:r>
              <a:rPr lang="en-US" altLang="zh-CHS" dirty="0"/>
              <a:t>/Teaching/MATH1101/</a:t>
            </a:r>
            <a:r>
              <a:rPr lang="en-US" altLang="zh-CHS" dirty="0" err="1"/>
              <a:t>Descriptives</a:t>
            </a:r>
            <a:r>
              <a:rPr lang="en-US" altLang="zh-CHS" dirty="0"/>
              <a:t>/</a:t>
            </a:r>
            <a:r>
              <a:rPr lang="en-US" altLang="zh-CHS" dirty="0" err="1"/>
              <a:t>variability.html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32526"/>
              </p:ext>
            </p:extLst>
          </p:nvPr>
        </p:nvGraphicFramePr>
        <p:xfrm>
          <a:off x="685800" y="1600200"/>
          <a:ext cx="3200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</a:tblGrid>
              <a:tr h="2921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-2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5CB0364-2E63-6841-9CAC-D105D19CE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6" b="87456"/>
          <a:stretch/>
        </p:blipFill>
        <p:spPr>
          <a:xfrm>
            <a:off x="-76200" y="1371600"/>
            <a:ext cx="4043079" cy="5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/>
              <a:t>excel</a:t>
            </a:r>
            <a:r>
              <a:rPr lang="zh-CHS" altLang="en-US" dirty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Statistics 04: Calculating Variance and Standard Deviation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https://www.youtube.com/watch?time_continue=44&amp;v=T5GNbSgg9lw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/>
              <a:t>excel</a:t>
            </a:r>
            <a:r>
              <a:rPr lang="zh-CHS" altLang="en-US" dirty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6C50043-DA66-4648-B541-0D727167A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88759"/>
            <a:ext cx="7086600" cy="2754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Using Excel to compute Range, Variance, and Standard Deviation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Excel provides simple formulas to compute the range, the variance, and the standard deviation: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the Excel formula to compute the range is "=max(RANGE) - min(RANGE)"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the Excel formula to compute the variance is "=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(RANGE)"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the Excel formula to compute the standard deviation is "=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stdev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(RANGE)”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o"/>
              <a:tabLst/>
            </a:pPr>
            <a:endParaRPr lang="en-US" altLang="en-US" sz="1600" dirty="0">
              <a:solidFill>
                <a:srgbClr val="000000"/>
              </a:solidFill>
              <a:ea typeface="Time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o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o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0DE603C-0C1F-9645-9AF9-27F1964B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810000"/>
            <a:ext cx="8585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/>
              <a:t>R</a:t>
            </a:r>
            <a:r>
              <a:rPr lang="zh-CHS" altLang="en-US" dirty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tutorial : Basic Statistics ( mean, median, standard deviation and variance)</a:t>
            </a:r>
          </a:p>
          <a:p>
            <a:r>
              <a:rPr lang="en-US" dirty="0">
                <a:hlinkClick r:id="rId2"/>
              </a:rPr>
              <a:t>https://www.youtube.com/watch?time_continue=1&amp;v=MyGBZf9LWbs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from last lecture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Frequency table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Histogram</a:t>
            </a:r>
          </a:p>
          <a:p>
            <a:pPr lvl="1"/>
            <a:r>
              <a:rPr lang="en-US" dirty="0">
                <a:latin typeface="Palatino Linotype" pitchFamily="18" charset="0"/>
              </a:rPr>
              <a:t>Frequency polygon</a:t>
            </a:r>
          </a:p>
          <a:p>
            <a:r>
              <a:rPr lang="en-US" dirty="0">
                <a:latin typeface="Palatino Linotype" pitchFamily="18" charset="0"/>
              </a:rPr>
              <a:t>Bar graph / Pie graph</a:t>
            </a:r>
          </a:p>
          <a:p>
            <a:r>
              <a:rPr lang="en-US" dirty="0">
                <a:latin typeface="Palatino Linotype" pitchFamily="18" charset="0"/>
              </a:rPr>
              <a:t>Measure of central tendency</a:t>
            </a:r>
          </a:p>
          <a:p>
            <a:pPr lvl="1"/>
            <a:r>
              <a:rPr lang="en-US" dirty="0">
                <a:latin typeface="Palatino Linotype" pitchFamily="18" charset="0"/>
              </a:rPr>
              <a:t>Mode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Median 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</a:t>
            </a: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8C9083-AB67-E945-98B3-2AD4AAAF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/>
              <a:t>R</a:t>
            </a:r>
            <a:r>
              <a:rPr lang="zh-CHS" altLang="en-US" dirty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tutorial : Basic Statistics ( mean, median, standard deviation and variance)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5F6F4E-6F29-9E45-BAB9-23B0C4A8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94893"/>
            <a:ext cx="4826000" cy="40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1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 smtClean="0"/>
              <a:t>SPSS</a:t>
            </a:r>
            <a:r>
              <a:rPr lang="zh-CHS" altLang="en-US" dirty="0" smtClean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01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/>
              <a:t>SPSS for newbies: how to get mean, median, mode, standard deviation </a:t>
            </a:r>
            <a:r>
              <a:rPr lang="en-US" b="1" dirty="0" err="1" smtClean="0"/>
              <a:t>etc</a:t>
            </a:r>
            <a:r>
              <a:rPr lang="en-US" altLang="zh-CN" b="1" dirty="0" smtClean="0"/>
              <a:t>?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://www.youtube.com/watch?v=J3ax2c4s8Tghttps://www.youtube.com/watch?v</a:t>
            </a:r>
            <a:r>
              <a:rPr lang="en-US">
                <a:hlinkClick r:id="rId2"/>
              </a:rPr>
              <a:t>=</a:t>
            </a:r>
            <a:r>
              <a:rPr lang="en-US" smtClean="0">
                <a:hlinkClick r:id="rId2"/>
              </a:rPr>
              <a:t>J3ax2c4s8Tg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 smtClean="0"/>
              <a:t>SPSS</a:t>
            </a:r>
            <a:r>
              <a:rPr lang="zh-CHS" altLang="en-US" dirty="0" smtClean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Screen Shot 2018-01-30 at 2.1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763000" cy="48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 smtClean="0"/>
              <a:t>SPSS</a:t>
            </a:r>
            <a:r>
              <a:rPr lang="zh-CHS" altLang="en-US" dirty="0" smtClean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/>
              <a:t>SPSS </a:t>
            </a:r>
            <a:r>
              <a:rPr lang="en-US" b="1" dirty="0" smtClean="0"/>
              <a:t>Syntax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DATASET ACTIVATE DataSet0.</a:t>
            </a:r>
          </a:p>
          <a:p>
            <a:r>
              <a:rPr lang="en-US" dirty="0"/>
              <a:t>DESCRIPTIVES VARIABLES=x</a:t>
            </a:r>
          </a:p>
          <a:p>
            <a:r>
              <a:rPr lang="en-US" dirty="0"/>
              <a:t>  /STATISTICS=MEAN SUM STDDEV VARIANCE RANGE MIN MAX SEMEAN KURTOSIS SKEWNESS.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7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6242-333B-C847-98E9-923E828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HS" dirty="0"/>
              <a:t>[Hands-on]</a:t>
            </a:r>
            <a:r>
              <a:rPr lang="zh-CHS" altLang="en-US" dirty="0"/>
              <a:t> </a:t>
            </a:r>
            <a:r>
              <a:rPr lang="en-US" altLang="zh-CHS" dirty="0"/>
              <a:t>using</a:t>
            </a:r>
            <a:r>
              <a:rPr lang="zh-CHS" altLang="en-US" dirty="0"/>
              <a:t> </a:t>
            </a:r>
            <a:r>
              <a:rPr lang="en-US" altLang="zh-CHS" dirty="0" smtClean="0"/>
              <a:t>SPSS</a:t>
            </a:r>
            <a:r>
              <a:rPr lang="zh-CHS" altLang="en-US" dirty="0" smtClean="0"/>
              <a:t> </a:t>
            </a:r>
            <a:r>
              <a:rPr lang="en-US" altLang="zh-CHS" dirty="0"/>
              <a:t>to</a:t>
            </a:r>
            <a:r>
              <a:rPr lang="zh-CHS" altLang="en-US" dirty="0"/>
              <a:t> </a:t>
            </a:r>
            <a:r>
              <a:rPr lang="en-US" altLang="zh-CHS" dirty="0"/>
              <a:t>calculate</a:t>
            </a:r>
            <a:r>
              <a:rPr lang="zh-CHS" altLang="en-US" dirty="0"/>
              <a:t> </a:t>
            </a:r>
            <a:r>
              <a:rPr lang="en-US" altLang="zh-CHS" dirty="0"/>
              <a:t>dispersions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DC0335-8E99-9549-9D8F-DB310D8E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4280B3-5A14-414E-AA37-5AE72C84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/>
              <a:t>SPSS </a:t>
            </a:r>
            <a:r>
              <a:rPr lang="en-US" b="1" dirty="0" smtClean="0"/>
              <a:t>Output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Screen Shot 2018-01-30 at 2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" y="2590800"/>
            <a:ext cx="9144000" cy="26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0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AB704-F3AE-6048-84D9-EDC737AA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/>
              <a:t>Summary</a:t>
            </a:r>
            <a:r>
              <a:rPr lang="zh-CHS" altLang="en-US" dirty="0"/>
              <a:t> </a:t>
            </a:r>
            <a:r>
              <a:rPr lang="en-US" altLang="zh-CHS" dirty="0"/>
              <a:t>of</a:t>
            </a:r>
            <a:r>
              <a:rPr lang="zh-CHS" altLang="en-US" dirty="0"/>
              <a:t> </a:t>
            </a:r>
            <a:r>
              <a:rPr lang="en-US" altLang="zh-CHS" dirty="0"/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7506A-F287-4C41-B685-A521F3A8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/>
              <a:t>Range</a:t>
            </a:r>
          </a:p>
          <a:p>
            <a:r>
              <a:rPr lang="en-US" altLang="zh-CHS" dirty="0"/>
              <a:t>Deviation</a:t>
            </a:r>
          </a:p>
          <a:p>
            <a:r>
              <a:rPr lang="en-US" altLang="zh-CHS" dirty="0"/>
              <a:t>Spread</a:t>
            </a:r>
          </a:p>
          <a:p>
            <a:r>
              <a:rPr lang="en-US" altLang="zh-CHS" dirty="0"/>
              <a:t>Variance</a:t>
            </a:r>
          </a:p>
          <a:p>
            <a:r>
              <a:rPr lang="en-US" altLang="zh-CHS" dirty="0"/>
              <a:t>Standard</a:t>
            </a:r>
            <a:r>
              <a:rPr lang="zh-CHS" altLang="en-US" dirty="0"/>
              <a:t> </a:t>
            </a:r>
            <a:r>
              <a:rPr lang="en-US" altLang="zh-CHS" dirty="0"/>
              <a:t>deviation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0D4248-21B9-CE4A-A69F-9006E1FD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Distribution: </a:t>
            </a:r>
            <a:r>
              <a:rPr lang="en-US" sz="4800" b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</a:rPr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Symmetric distribution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Mean=median=mode</a:t>
            </a:r>
          </a:p>
          <a:p>
            <a:pPr lvl="1"/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Bi-modal distribution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18" y="2286000"/>
            <a:ext cx="3733800" cy="29136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10A96D-1274-234A-B073-1396C281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Distribution: </a:t>
            </a:r>
            <a:r>
              <a:rPr lang="en-US" sz="4800" b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</a:rPr>
              <a:t>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F1634B-DB30-DE42-A096-D52FFD56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17638"/>
            <a:ext cx="6723708" cy="5067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7F595-8483-A64E-A3A6-D095A81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sz="1200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  <a:cs typeface="Times New Roman" pitchFamily="18" charset="0"/>
              </a:rPr>
              <a:t>Normal distribution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79438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895600"/>
            <a:ext cx="2209800" cy="10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F938A26-AE78-4E49-93C5-58D58730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 will be negative when the left tail is longer: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“Skewed to the left”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2929550"/>
            <a:ext cx="3581400" cy="3578009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7423CD-67CD-E94E-B53E-33E817AB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8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Skew will be positive when the right tail is longer: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“Skewed to the right”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800600" y="2895600"/>
            <a:ext cx="3657600" cy="3654191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039675-6349-1443-A259-44220C6A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H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Skewed</a:t>
            </a: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 Distribution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039675-6349-1443-A259-44220C6A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6F20157-197D-7840-86C5-A5BB78E5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4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Measures of Dispersion: Range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Palatino Linotype" pitchFamily="18" charset="0"/>
              </a:rPr>
              <a:t>Range</a:t>
            </a:r>
          </a:p>
          <a:p>
            <a:pPr lvl="1">
              <a:defRPr/>
            </a:pPr>
            <a:r>
              <a:rPr lang="en-US" dirty="0">
                <a:latin typeface="Palatino Linotype" pitchFamily="18" charset="0"/>
              </a:rPr>
              <a:t>A simple statement of the highest and lowest scores in a distribution 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Test scores 23-98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Incomes $15,000--$70,000</a:t>
            </a:r>
          </a:p>
          <a:p>
            <a:pPr lvl="2">
              <a:defRPr/>
            </a:pPr>
            <a:r>
              <a:rPr lang="en-US" dirty="0">
                <a:latin typeface="Palatino Linotype" pitchFamily="18" charset="0"/>
              </a:rPr>
              <a:t>Temperature 62F-81F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10AAF15-5C40-E446-9F4D-B6BD117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21D8-3A4D-495B-963C-88FDE081B2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738</Words>
  <Application>Microsoft Macintosh PowerPoint</Application>
  <PresentationFormat>On-screen Show (4:3)</PresentationFormat>
  <Paragraphs>193</Paragraphs>
  <Slides>25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Lecture 3: Measure of Dispersion</vt:lpstr>
      <vt:lpstr>Review from last lecture</vt:lpstr>
      <vt:lpstr>Frequency Distribution: Shape</vt:lpstr>
      <vt:lpstr>Frequency Distribution: Shape</vt:lpstr>
      <vt:lpstr>Frequency Distribution</vt:lpstr>
      <vt:lpstr>Frequency Distribution</vt:lpstr>
      <vt:lpstr>Frequency Distribution</vt:lpstr>
      <vt:lpstr>Skewed Distribution</vt:lpstr>
      <vt:lpstr>Measures of Dispersion: Range</vt:lpstr>
      <vt:lpstr>Measures of Dispersion: Deviations</vt:lpstr>
      <vt:lpstr>Descriptive Statistics: Spread</vt:lpstr>
      <vt:lpstr>Population Standard Deviation</vt:lpstr>
      <vt:lpstr>Sample Standard Deviation</vt:lpstr>
      <vt:lpstr>How to find the variance "by hand”?</vt:lpstr>
      <vt:lpstr>[Exercise] How to find the variance "by hand”?</vt:lpstr>
      <vt:lpstr>[Answer] How to find the variance "by hand”?</vt:lpstr>
      <vt:lpstr>[Hands-on] using excel to calculate dispersions</vt:lpstr>
      <vt:lpstr>[Hands-on] using excel to calculate dispersions</vt:lpstr>
      <vt:lpstr>[Hands-on] using R to calculate dispersions</vt:lpstr>
      <vt:lpstr>[Hands-on] using R to calculate dispersions</vt:lpstr>
      <vt:lpstr>[Hands-on] using SPSS to calculate dispersions</vt:lpstr>
      <vt:lpstr>[Hands-on] using SPSS to calculate dispersions</vt:lpstr>
      <vt:lpstr>[Hands-on] using SPSS to calculate dispersions</vt:lpstr>
      <vt:lpstr>[Hands-on] using SPSS to calculate dispersions</vt:lpstr>
      <vt:lpstr>Summary of Concepts</vt:lpstr>
    </vt:vector>
  </TitlesOfParts>
  <Company>University Of Minnesota - 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Wang</dc:creator>
  <cp:lastModifiedBy>Jibo He</cp:lastModifiedBy>
  <cp:revision>118</cp:revision>
  <cp:lastPrinted>2015-09-15T18:25:40Z</cp:lastPrinted>
  <dcterms:created xsi:type="dcterms:W3CDTF">2013-01-21T21:59:34Z</dcterms:created>
  <dcterms:modified xsi:type="dcterms:W3CDTF">2018-01-30T20:17:34Z</dcterms:modified>
</cp:coreProperties>
</file>