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  <p:sldMasterId id="2147483707" r:id="rId2"/>
    <p:sldMasterId id="2147483708" r:id="rId3"/>
    <p:sldMasterId id="2147483709" r:id="rId4"/>
    <p:sldMasterId id="2147483734" r:id="rId5"/>
  </p:sldMasterIdLst>
  <p:notesMasterIdLst>
    <p:notesMasterId r:id="rId3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81" r:id="rId29"/>
    <p:sldId id="278" r:id="rId30"/>
    <p:sldId id="279" r:id="rId3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880" y="8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2035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798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197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397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596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/questions/8868971/regular-expression-for-email-address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www.ex-parrot.com</a:t>
            </a:r>
            <a:r>
              <a:rPr lang="en-US" dirty="0" smtClean="0"/>
              <a:t>/~</a:t>
            </a:r>
            <a:r>
              <a:rPr lang="en-US" dirty="0" err="1" smtClean="0"/>
              <a:t>pdw</a:t>
            </a:r>
            <a:r>
              <a:rPr lang="en-US" smtClean="0"/>
              <a:t>/Mail-RFC822-Address.html</a:t>
            </a: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 rot="5400000">
            <a:off x="10433051" y="3486149"/>
            <a:ext cx="6362699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3041651" y="-95249"/>
            <a:ext cx="6362699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6908801"/>
            <a:ext cx="13931900" cy="15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1219203" y="2840040"/>
            <a:ext cx="13817598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 rot="5400000">
            <a:off x="10433051" y="3486149"/>
            <a:ext cx="6362699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3041651" y="-95249"/>
            <a:ext cx="6362699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55700" y="6908801"/>
            <a:ext cx="13931900" cy="15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5110958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86115" y="6400801"/>
            <a:ext cx="9753598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3186115" y="817563"/>
            <a:ext cx="9753598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86115" y="7156450"/>
            <a:ext cx="9753598" cy="1073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12803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356351" y="363538"/>
            <a:ext cx="9086850" cy="7804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812803" y="1912939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155700" y="6908801"/>
            <a:ext cx="13931900" cy="15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4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7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8258174" y="2046288"/>
            <a:ext cx="7185024" cy="85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4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7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8258174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55700" y="6908801"/>
            <a:ext cx="13931900" cy="15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812800" y="2133602"/>
            <a:ext cx="7239001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8204199" y="2133602"/>
            <a:ext cx="7239001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5700" y="6908801"/>
            <a:ext cx="13931900" cy="15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5110958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284289" y="5875337"/>
            <a:ext cx="13817598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284289" y="3875087"/>
            <a:ext cx="13817598" cy="200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55700" y="6908801"/>
            <a:ext cx="13931900" cy="15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1219203" y="2840040"/>
            <a:ext cx="13817598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 rot="5400000">
            <a:off x="5354638" y="3513137"/>
            <a:ext cx="6248399" cy="2092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 rot="5400000">
            <a:off x="1093788" y="1497013"/>
            <a:ext cx="6248399" cy="612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55700" y="14351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 rot="5400000">
            <a:off x="3797301" y="1955801"/>
            <a:ext cx="3086099" cy="83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86115" y="6400801"/>
            <a:ext cx="9753598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idx="2"/>
          </p:nvPr>
        </p:nvSpPr>
        <p:spPr>
          <a:xfrm>
            <a:off x="3186115" y="817563"/>
            <a:ext cx="9753598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86115" y="7156450"/>
            <a:ext cx="9753598" cy="1073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12803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356351" y="363538"/>
            <a:ext cx="9086850" cy="7804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812803" y="1912939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55700" y="14351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7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3"/>
          </p:nvPr>
        </p:nvSpPr>
        <p:spPr>
          <a:xfrm>
            <a:off x="8258174" y="2046288"/>
            <a:ext cx="7185024" cy="85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7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4"/>
          </p:nvPr>
        </p:nvSpPr>
        <p:spPr>
          <a:xfrm>
            <a:off x="8258174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86115" y="6400801"/>
            <a:ext cx="9753598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3186115" y="817563"/>
            <a:ext cx="9753598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86115" y="7156450"/>
            <a:ext cx="9753598" cy="1073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155700" y="14351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55700" y="4597401"/>
            <a:ext cx="410845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5416550" y="4597401"/>
            <a:ext cx="410845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284289" y="5875337"/>
            <a:ext cx="13817598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284289" y="3875087"/>
            <a:ext cx="13817598" cy="200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155700" y="14351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155700" y="45974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ctrTitle"/>
          </p:nvPr>
        </p:nvSpPr>
        <p:spPr>
          <a:xfrm>
            <a:off x="1219203" y="2840040"/>
            <a:ext cx="13817598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 rot="5400000">
            <a:off x="5354638" y="3513137"/>
            <a:ext cx="6248399" cy="2092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 rot="5400000">
            <a:off x="1093788" y="1497013"/>
            <a:ext cx="6248399" cy="612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55700" y="14351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 rot="5400000">
            <a:off x="3797301" y="1955801"/>
            <a:ext cx="3086099" cy="83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86115" y="6400801"/>
            <a:ext cx="9753598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pic" idx="2"/>
          </p:nvPr>
        </p:nvSpPr>
        <p:spPr>
          <a:xfrm>
            <a:off x="3186115" y="817563"/>
            <a:ext cx="9753598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86115" y="7156450"/>
            <a:ext cx="9753598" cy="1073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812803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356351" y="363538"/>
            <a:ext cx="9086850" cy="7804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812803" y="1912939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55700" y="14351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12803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356351" y="363538"/>
            <a:ext cx="9086850" cy="7804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812803" y="1912939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4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7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3"/>
          </p:nvPr>
        </p:nvSpPr>
        <p:spPr>
          <a:xfrm>
            <a:off x="8258174" y="2046288"/>
            <a:ext cx="7185024" cy="85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4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7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4"/>
          </p:nvPr>
        </p:nvSpPr>
        <p:spPr>
          <a:xfrm>
            <a:off x="8258174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155700" y="14351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155700" y="4597401"/>
            <a:ext cx="410845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5416550" y="4597401"/>
            <a:ext cx="410845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84289" y="5875337"/>
            <a:ext cx="13817598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84289" y="3875087"/>
            <a:ext cx="13817598" cy="200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55700" y="14351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1155700" y="45974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1219203" y="2840040"/>
            <a:ext cx="13817598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6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679829" y="0"/>
            <a:ext cx="17657479" cy="9144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8108875" y="-28681"/>
            <a:ext cx="6540651" cy="836245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265059" y="-28681"/>
            <a:ext cx="6231467" cy="3083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872" y="3611301"/>
            <a:ext cx="5890409" cy="2269547"/>
          </a:xfrm>
        </p:spPr>
        <p:txBody>
          <a:bodyPr>
            <a:normAutofit/>
          </a:bodyPr>
          <a:lstStyle>
            <a:lvl1pPr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4872" y="5894774"/>
            <a:ext cx="5884094" cy="1680839"/>
          </a:xfrm>
        </p:spPr>
        <p:txBody>
          <a:bodyPr>
            <a:normAutofit/>
          </a:bodyPr>
          <a:lstStyle>
            <a:lvl1pPr marL="0" indent="0" algn="l">
              <a:buNone/>
              <a:defRPr sz="2900">
                <a:solidFill>
                  <a:srgbClr val="424242"/>
                </a:solidFill>
              </a:defRPr>
            </a:lvl1pPr>
            <a:lvl2pPr marL="725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24434" y="2022438"/>
            <a:ext cx="3793067" cy="1001308"/>
          </a:xfrm>
        </p:spPr>
        <p:txBody>
          <a:bodyPr anchor="b"/>
          <a:lstStyle>
            <a:lvl1pPr algn="l">
              <a:defRPr sz="3800"/>
            </a:lvl1pPr>
          </a:lstStyle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268247" y="8117712"/>
            <a:ext cx="6231467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28480" y="7626622"/>
            <a:ext cx="5033941" cy="486833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060" y="7626622"/>
            <a:ext cx="1144295" cy="48683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57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57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268247" y="8117712"/>
            <a:ext cx="6231467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57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57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91" y="3867773"/>
            <a:ext cx="11799943" cy="1816100"/>
          </a:xfrm>
        </p:spPr>
        <p:txBody>
          <a:bodyPr anchor="b"/>
          <a:lstStyle>
            <a:lvl1pPr algn="l">
              <a:defRPr sz="63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7592" y="5689601"/>
            <a:ext cx="11799941" cy="2027217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571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5142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771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0285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285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5428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7999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057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57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57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57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57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53184" y="3084576"/>
            <a:ext cx="6079744" cy="4657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8258048" y="3084575"/>
            <a:ext cx="6079744" cy="4657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0419" y="3088012"/>
            <a:ext cx="5434930" cy="853016"/>
          </a:xfrm>
        </p:spPr>
        <p:txBody>
          <a:bodyPr anchor="b"/>
          <a:lstStyle>
            <a:lvl1pPr marL="0" indent="0">
              <a:buNone/>
              <a:defRPr sz="3800" b="1">
                <a:solidFill>
                  <a:schemeClr val="accent1"/>
                </a:solidFill>
              </a:defRPr>
            </a:lvl1pPr>
            <a:lvl2pPr marL="725714" indent="0">
              <a:buNone/>
              <a:defRPr sz="3200" b="1"/>
            </a:lvl2pPr>
            <a:lvl3pPr marL="1451427" indent="0">
              <a:buNone/>
              <a:defRPr sz="2900" b="1"/>
            </a:lvl3pPr>
            <a:lvl4pPr marL="2177141" indent="0">
              <a:buNone/>
              <a:defRPr sz="2500" b="1"/>
            </a:lvl4pPr>
            <a:lvl5pPr marL="2902854" indent="0">
              <a:buNone/>
              <a:defRPr sz="2500" b="1"/>
            </a:lvl5pPr>
            <a:lvl6pPr marL="3628568" indent="0">
              <a:buNone/>
              <a:defRPr sz="2500" b="1"/>
            </a:lvl6pPr>
            <a:lvl7pPr marL="4354281" indent="0">
              <a:buNone/>
              <a:defRPr sz="2500" b="1"/>
            </a:lvl7pPr>
            <a:lvl8pPr marL="5079995" indent="0">
              <a:buNone/>
              <a:defRPr sz="2500" b="1"/>
            </a:lvl8pPr>
            <a:lvl9pPr marL="5805708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948" y="3966259"/>
            <a:ext cx="6079744" cy="37810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09933" y="3088013"/>
            <a:ext cx="5432386" cy="853016"/>
          </a:xfrm>
        </p:spPr>
        <p:txBody>
          <a:bodyPr anchor="b"/>
          <a:lstStyle>
            <a:lvl1pPr marL="0" indent="0">
              <a:buNone/>
              <a:defRPr sz="3800" b="1">
                <a:solidFill>
                  <a:schemeClr val="accent1"/>
                </a:solidFill>
              </a:defRPr>
            </a:lvl1pPr>
            <a:lvl2pPr marL="725714" indent="0">
              <a:buNone/>
              <a:defRPr sz="3200" b="1"/>
            </a:lvl2pPr>
            <a:lvl3pPr marL="1451427" indent="0">
              <a:buNone/>
              <a:defRPr sz="2900" b="1"/>
            </a:lvl3pPr>
            <a:lvl4pPr marL="2177141" indent="0">
              <a:buNone/>
              <a:defRPr sz="2500" b="1"/>
            </a:lvl4pPr>
            <a:lvl5pPr marL="2902854" indent="0">
              <a:buNone/>
              <a:defRPr sz="2500" b="1"/>
            </a:lvl5pPr>
            <a:lvl6pPr marL="3628568" indent="0">
              <a:buNone/>
              <a:defRPr sz="2500" b="1"/>
            </a:lvl6pPr>
            <a:lvl7pPr marL="4354281" indent="0">
              <a:buNone/>
              <a:defRPr sz="2500" b="1"/>
            </a:lvl7pPr>
            <a:lvl8pPr marL="5079995" indent="0">
              <a:buNone/>
              <a:defRPr sz="2500" b="1"/>
            </a:lvl8pPr>
            <a:lvl9pPr marL="5805708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048" y="3966259"/>
            <a:ext cx="6079744" cy="37810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57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57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57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57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57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57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679829" y="0"/>
            <a:ext cx="17657479" cy="9144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8108875" y="-28681"/>
            <a:ext cx="6540651" cy="836245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265059" y="-28680"/>
            <a:ext cx="6231467" cy="831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57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57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09905" y="802511"/>
            <a:ext cx="6332901" cy="753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145" y="1142036"/>
            <a:ext cx="5494116" cy="6867645"/>
          </a:xfrm>
        </p:spPr>
        <p:txBody>
          <a:bodyPr/>
          <a:lstStyle>
            <a:lvl1pPr>
              <a:defRPr sz="3800"/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5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268247" y="8117712"/>
            <a:ext cx="6231467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51463" y="7633114"/>
            <a:ext cx="6210958" cy="48683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6370" y="3543246"/>
            <a:ext cx="5874795" cy="1950871"/>
          </a:xfrm>
        </p:spPr>
        <p:txBody>
          <a:bodyPr anchor="b">
            <a:normAutofit/>
          </a:bodyPr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0608" y="5515992"/>
            <a:ext cx="5864505" cy="2023872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rgbClr val="424242"/>
                </a:solidFill>
              </a:defRPr>
            </a:lvl1pPr>
            <a:lvl2pPr marL="725714" indent="0">
              <a:buNone/>
              <a:defRPr sz="1900"/>
            </a:lvl2pPr>
            <a:lvl3pPr marL="1451427" indent="0">
              <a:buNone/>
              <a:defRPr sz="1600"/>
            </a:lvl3pPr>
            <a:lvl4pPr marL="2177141" indent="0">
              <a:buNone/>
              <a:defRPr sz="1400"/>
            </a:lvl4pPr>
            <a:lvl5pPr marL="2902854" indent="0">
              <a:buNone/>
              <a:defRPr sz="1400"/>
            </a:lvl5pPr>
            <a:lvl6pPr marL="3628568" indent="0">
              <a:buNone/>
              <a:defRPr sz="1400"/>
            </a:lvl6pPr>
            <a:lvl7pPr marL="4354281" indent="0">
              <a:buNone/>
              <a:defRPr sz="1400"/>
            </a:lvl7pPr>
            <a:lvl8pPr marL="5079995" indent="0">
              <a:buNone/>
              <a:defRPr sz="1400"/>
            </a:lvl8pPr>
            <a:lvl9pPr marL="580570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679829" y="0"/>
            <a:ext cx="17657479" cy="9144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8108875" y="-28681"/>
            <a:ext cx="6540651" cy="836245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265059" y="-28680"/>
            <a:ext cx="6231467" cy="831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609905" y="802511"/>
            <a:ext cx="6332901" cy="753126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268247" y="8117712"/>
            <a:ext cx="6231467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754" y="3547872"/>
            <a:ext cx="5868416" cy="1950720"/>
          </a:xfrm>
        </p:spPr>
        <p:txBody>
          <a:bodyPr anchor="b">
            <a:normAutofit/>
          </a:bodyPr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037" y="925060"/>
            <a:ext cx="5972663" cy="7290816"/>
          </a:xfrm>
        </p:spPr>
        <p:txBody>
          <a:bodyPr/>
          <a:lstStyle>
            <a:lvl1pPr marL="0" indent="0">
              <a:buNone/>
              <a:defRPr sz="5100">
                <a:solidFill>
                  <a:schemeClr val="accent1"/>
                </a:solidFill>
              </a:defRPr>
            </a:lvl1pPr>
            <a:lvl2pPr marL="725714" indent="0">
              <a:buNone/>
              <a:defRPr sz="4400"/>
            </a:lvl2pPr>
            <a:lvl3pPr marL="1451427" indent="0">
              <a:buNone/>
              <a:defRPr sz="3800"/>
            </a:lvl3pPr>
            <a:lvl4pPr marL="2177141" indent="0">
              <a:buNone/>
              <a:defRPr sz="3200"/>
            </a:lvl4pPr>
            <a:lvl5pPr marL="2902854" indent="0">
              <a:buNone/>
              <a:defRPr sz="3200"/>
            </a:lvl5pPr>
            <a:lvl6pPr marL="3628568" indent="0">
              <a:buNone/>
              <a:defRPr sz="3200"/>
            </a:lvl6pPr>
            <a:lvl7pPr marL="4354281" indent="0">
              <a:buNone/>
              <a:defRPr sz="3200"/>
            </a:lvl7pPr>
            <a:lvl8pPr marL="5079995" indent="0">
              <a:buNone/>
              <a:defRPr sz="3200"/>
            </a:lvl8pPr>
            <a:lvl9pPr marL="5805708" indent="0">
              <a:buNone/>
              <a:defRPr sz="3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7121" y="5510785"/>
            <a:ext cx="5867685" cy="2026081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rgbClr val="424242"/>
                </a:solidFill>
              </a:defRPr>
            </a:lvl1pPr>
            <a:lvl2pPr marL="725714" indent="0">
              <a:buNone/>
              <a:defRPr sz="1900"/>
            </a:lvl2pPr>
            <a:lvl3pPr marL="1451427" indent="0">
              <a:buNone/>
              <a:defRPr sz="1600"/>
            </a:lvl3pPr>
            <a:lvl4pPr marL="2177141" indent="0">
              <a:buNone/>
              <a:defRPr sz="1400"/>
            </a:lvl4pPr>
            <a:lvl5pPr marL="2902854" indent="0">
              <a:buNone/>
              <a:defRPr sz="1400"/>
            </a:lvl5pPr>
            <a:lvl6pPr marL="3628568" indent="0">
              <a:buNone/>
              <a:defRPr sz="1400"/>
            </a:lvl6pPr>
            <a:lvl7pPr marL="4354281" indent="0">
              <a:buNone/>
              <a:defRPr sz="1400"/>
            </a:lvl7pPr>
            <a:lvl8pPr marL="5079995" indent="0">
              <a:buNone/>
              <a:defRPr sz="1400"/>
            </a:lvl8pPr>
            <a:lvl9pPr marL="580570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51463" y="7633114"/>
            <a:ext cx="6210958" cy="48683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57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57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57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57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1" y="1373529"/>
            <a:ext cx="2639028" cy="637379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2526" y="1373529"/>
            <a:ext cx="9642140" cy="63737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57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57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55700" y="6908801"/>
            <a:ext cx="13931900" cy="15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7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8258174" y="2046288"/>
            <a:ext cx="7185024" cy="85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7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4"/>
          </p:nvPr>
        </p:nvSpPr>
        <p:spPr>
          <a:xfrm>
            <a:off x="8258174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55700" y="6908801"/>
            <a:ext cx="13931900" cy="15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12800" y="2133602"/>
            <a:ext cx="7239001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8204199" y="2133602"/>
            <a:ext cx="7239001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1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2999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198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398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284289" y="5875337"/>
            <a:ext cx="13817598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399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599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798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84289" y="3875087"/>
            <a:ext cx="13817598" cy="2000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99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99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98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998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197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397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596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155700" y="6908801"/>
            <a:ext cx="13931900" cy="15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155700" y="6908801"/>
            <a:ext cx="13931900" cy="15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55700" y="14351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55700" y="45974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155700" y="14351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55700" y="4597401"/>
            <a:ext cx="83693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541867" y="0"/>
            <a:ext cx="17657479" cy="9144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812800" y="444650"/>
            <a:ext cx="14630400" cy="8247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108875" y="-28681"/>
            <a:ext cx="6540651" cy="93232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65059" y="-28680"/>
            <a:ext cx="6231467" cy="831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5093" y="1370219"/>
            <a:ext cx="12488434" cy="1524000"/>
          </a:xfrm>
          <a:prstGeom prst="rect">
            <a:avLst/>
          </a:prstGeom>
        </p:spPr>
        <p:txBody>
          <a:bodyPr vert="horz" lIns="145143" tIns="72571" rIns="145143" bIns="72571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5098" y="3098203"/>
            <a:ext cx="12048564" cy="4678636"/>
          </a:xfrm>
          <a:prstGeom prst="rect">
            <a:avLst/>
          </a:prstGeom>
        </p:spPr>
        <p:txBody>
          <a:bodyPr vert="horz" lIns="145143" tIns="72571" rIns="145143" bIns="72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2023" y="299324"/>
            <a:ext cx="3793067" cy="486833"/>
          </a:xfrm>
          <a:prstGeom prst="rect">
            <a:avLst/>
          </a:prstGeom>
        </p:spPr>
        <p:txBody>
          <a:bodyPr vert="horz" lIns="145143" tIns="72571" rIns="145143" bIns="72571" rtlCol="0" anchor="ctr"/>
          <a:lstStyle>
            <a:lvl1pPr algn="r">
              <a:defRPr sz="19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September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1463" y="7802881"/>
            <a:ext cx="6226048" cy="486833"/>
          </a:xfrm>
          <a:prstGeom prst="rect">
            <a:avLst/>
          </a:prstGeom>
        </p:spPr>
        <p:txBody>
          <a:bodyPr vert="horz" lIns="145143" tIns="72571" rIns="145143" bIns="72571" rtlCol="0" anchor="ctr"/>
          <a:lstStyle>
            <a:lvl1pPr algn="r">
              <a:defRPr sz="1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060" y="299322"/>
            <a:ext cx="2368277" cy="486833"/>
          </a:xfrm>
          <a:prstGeom prst="rect">
            <a:avLst/>
          </a:prstGeom>
        </p:spPr>
        <p:txBody>
          <a:bodyPr vert="horz" lIns="145143" tIns="72571" rIns="145143" bIns="72571" rtlCol="0" anchor="ctr"/>
          <a:lstStyle>
            <a:lvl1pPr algn="l">
              <a:defRPr sz="19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1451427" rtl="0" eaLnBrk="1" latinLnBrk="0" hangingPunct="1">
        <a:spcBef>
          <a:spcPct val="0"/>
        </a:spcBef>
        <a:buNone/>
        <a:defRPr sz="63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44285" indent="-435428" algn="l" defTabSz="1451427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3800" kern="1200">
          <a:solidFill>
            <a:schemeClr val="tx2"/>
          </a:solidFill>
          <a:latin typeface="+mn-lt"/>
          <a:ea typeface="+mn-ea"/>
          <a:cs typeface="+mn-cs"/>
        </a:defRPr>
      </a:lvl1pPr>
      <a:lvl2pPr marL="1015999" indent="-435428" algn="l" defTabSz="1451427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3500" kern="1200">
          <a:solidFill>
            <a:schemeClr val="tx2"/>
          </a:solidFill>
          <a:latin typeface="+mn-lt"/>
          <a:ea typeface="+mn-ea"/>
          <a:cs typeface="+mn-cs"/>
        </a:defRPr>
      </a:lvl2pPr>
      <a:lvl3pPr marL="1451427" indent="-362857" algn="l" defTabSz="1451427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1785255" indent="-362857" algn="l" defTabSz="1451427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900" kern="1200">
          <a:solidFill>
            <a:schemeClr val="tx2"/>
          </a:solidFill>
          <a:latin typeface="+mn-lt"/>
          <a:ea typeface="+mn-ea"/>
          <a:cs typeface="+mn-cs"/>
        </a:defRPr>
      </a:lvl4pPr>
      <a:lvl5pPr marL="2104569" indent="-362857" algn="l" defTabSz="1451427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409369" indent="-362857" algn="l" defTabSz="1451427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6pPr>
      <a:lvl7pPr marL="2728683" indent="-362857" algn="l" defTabSz="1451427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7pPr>
      <a:lvl8pPr marL="3047997" indent="-362857" algn="l" defTabSz="1451427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8pPr>
      <a:lvl9pPr marL="3367311" indent="-362857" algn="l" defTabSz="1451427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14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427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141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854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568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281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9995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5708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sychology-courses.appspot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hejibo@ueseo.or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hejibo@ueseo.or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hejibo@ueseo.or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2619377" y="6400801"/>
            <a:ext cx="10021886" cy="1511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3025" indent="-9525" algn="ctr">
              <a:lnSpc>
                <a:spcPct val="80000"/>
              </a:lnSpc>
              <a:buClr>
                <a:srgbClr val="404040"/>
              </a:buClr>
              <a:buSzPct val="25000"/>
            </a:pPr>
            <a:r>
              <a:rPr lang="en-US" sz="25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Jibo He</a:t>
            </a:r>
          </a:p>
          <a:p>
            <a:pPr marL="73025" indent="-9525" algn="ctr">
              <a:lnSpc>
                <a:spcPct val="80000"/>
              </a:lnSpc>
              <a:spcBef>
                <a:spcPts val="921"/>
              </a:spcBef>
              <a:buClr>
                <a:srgbClr val="404040"/>
              </a:buClr>
              <a:buSzPct val="25000"/>
            </a:pPr>
            <a:r>
              <a:rPr lang="en-US" sz="25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Wichita State University	</a:t>
            </a:r>
          </a:p>
          <a:p>
            <a:pPr marL="73025" indent="-9525" algn="ctr">
              <a:lnSpc>
                <a:spcPct val="80000"/>
              </a:lnSpc>
              <a:spcBef>
                <a:spcPts val="921"/>
              </a:spcBef>
              <a:buClr>
                <a:srgbClr val="404040"/>
              </a:buClr>
              <a:buSzPct val="25000"/>
            </a:pPr>
            <a:r>
              <a:rPr lang="en-US" sz="25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hejibo@gmail.com</a:t>
            </a:r>
          </a:p>
          <a:p>
            <a:pPr algn="ctr">
              <a:spcBef>
                <a:spcPts val="400"/>
              </a:spcBef>
            </a:pPr>
            <a:endParaRPr sz="25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450976" y="3810001"/>
            <a:ext cx="12758738" cy="2395537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290285" indent="-10884" algn="ctr">
              <a:buClr>
                <a:srgbClr val="900000"/>
              </a:buClr>
              <a:buSzPct val="25000"/>
            </a:pPr>
            <a:r>
              <a:rPr lang="en-US" sz="7300" b="1">
                <a:solidFill>
                  <a:srgbClr val="FF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 7. List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33913" y="8021636"/>
            <a:ext cx="6757988" cy="492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3200" u="sng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https://psychology-courses.appspot.com/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860800" y="2362201"/>
            <a:ext cx="8128000" cy="1570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4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Computer Applications to Behavioral Sciences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1" y="241300"/>
            <a:ext cx="13868398" cy="22986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>
                <a:solidFill>
                  <a:srgbClr val="FFFF00"/>
                </a:solidFill>
              </a:rPr>
              <a:t>Using the </a:t>
            </a:r>
            <a:r>
              <a:rPr lang="en-US">
                <a:solidFill>
                  <a:srgbClr val="FF00FF"/>
                </a:solidFill>
              </a:rPr>
              <a:t>range</a:t>
            </a:r>
            <a:r>
              <a:rPr lang="en-US">
                <a:solidFill>
                  <a:srgbClr val="FFFF00"/>
                </a:solidFill>
              </a:rPr>
              <a:t> function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idx="1"/>
          </p:nvPr>
        </p:nvSpPr>
        <p:spPr>
          <a:xfrm>
            <a:off x="1168402" y="2984501"/>
            <a:ext cx="6959598" cy="4508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 sz="3500"/>
              <a:t>The </a:t>
            </a:r>
            <a:r>
              <a:rPr lang="en-US" sz="3500">
                <a:solidFill>
                  <a:srgbClr val="FF00FF"/>
                </a:solidFill>
              </a:rPr>
              <a:t>range</a:t>
            </a:r>
            <a:r>
              <a:rPr lang="en-US" sz="3500"/>
              <a:t> function </a:t>
            </a:r>
            <a:r>
              <a:rPr lang="en-US" sz="3500">
                <a:solidFill>
                  <a:srgbClr val="FF00FF"/>
                </a:solidFill>
              </a:rPr>
              <a:t>returns a list of numbers</a:t>
            </a:r>
            <a:r>
              <a:rPr lang="en-US" sz="3500"/>
              <a:t> that range from zero to one less than the </a:t>
            </a:r>
            <a:r>
              <a:rPr lang="en-US" sz="3500">
                <a:solidFill>
                  <a:srgbClr val="FF0000"/>
                </a:solidFill>
              </a:rPr>
              <a:t>parameter</a:t>
            </a:r>
          </a:p>
          <a:p>
            <a:pPr marL="749299" indent="-558799">
              <a:spcBef>
                <a:spcPts val="3100"/>
              </a:spcBef>
              <a:buClr>
                <a:srgbClr val="6FB7D7"/>
              </a:buClr>
            </a:pPr>
            <a:r>
              <a:rPr lang="en-US" sz="3500"/>
              <a:t>We can construct an index loop using </a:t>
            </a:r>
            <a:r>
              <a:rPr lang="en-US" sz="3500">
                <a:solidFill>
                  <a:srgbClr val="FFFF00"/>
                </a:solidFill>
              </a:rPr>
              <a:t>for</a:t>
            </a:r>
            <a:r>
              <a:rPr lang="en-US" sz="3500"/>
              <a:t> and an integer</a:t>
            </a:r>
            <a:r>
              <a:rPr lang="en-US" sz="3500">
                <a:solidFill>
                  <a:srgbClr val="00FF00"/>
                </a:solidFill>
              </a:rPr>
              <a:t> iterator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8813802" y="3022600"/>
            <a:ext cx="7078661" cy="443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[0, 1, 2, 3]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['Joseph', 'Glenn', 'Sally']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[0, 1, 2]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1155701" y="241300"/>
            <a:ext cx="13868398" cy="22986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>
                <a:solidFill>
                  <a:srgbClr val="FFFF00"/>
                </a:solidFill>
              </a:rPr>
              <a:t>A tale of two loops...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003298" y="3486151"/>
            <a:ext cx="7268838" cy="443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['Joseph', 'Glenn', 'Sally']</a:t>
            </a:r>
          </a:p>
          <a:p>
            <a:pPr>
              <a:buClr>
                <a:srgbClr val="FFFFFF"/>
              </a:buClr>
            </a:pPr>
            <a:endParaRPr sz="37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friend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 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'Happy New Year:',  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friend</a:t>
            </a:r>
          </a:p>
          <a:p>
            <a:pPr>
              <a:buClr>
                <a:srgbClr val="FFFFFF"/>
              </a:buClr>
            </a:pPr>
            <a:endParaRPr sz="37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friends)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: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friend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7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'Happy New Year:',  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friend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9140640" y="6595579"/>
            <a:ext cx="5080749" cy="166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775701" y="2509837"/>
            <a:ext cx="7078661" cy="3324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['Joseph', 'Glenn', 'Sally']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(friends))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[0, 1, 2]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>
                <a:solidFill>
                  <a:srgbClr val="00FFFF"/>
                </a:solidFill>
              </a:rPr>
              <a:t>Concatenating</a:t>
            </a:r>
            <a:r>
              <a:rPr lang="en-US"/>
              <a:t> lists using </a:t>
            </a:r>
            <a:r>
              <a:rPr lang="en-US">
                <a:solidFill>
                  <a:srgbClr val="00FFFF"/>
                </a:solidFill>
              </a:rPr>
              <a:t>+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idx="1"/>
          </p:nvPr>
        </p:nvSpPr>
        <p:spPr>
          <a:xfrm>
            <a:off x="1155701" y="2603501"/>
            <a:ext cx="7378699" cy="57022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 dirty="0"/>
              <a:t>We can create a new list by adding two </a:t>
            </a:r>
            <a:r>
              <a:rPr lang="en-US" dirty="0" err="1"/>
              <a:t>exsiting</a:t>
            </a:r>
            <a:r>
              <a:rPr lang="en-US" dirty="0"/>
              <a:t> lists together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0274301" y="3516313"/>
            <a:ext cx="3880242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[1, 2, 3]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b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[4, 5, 6]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7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b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[1, 2, 3, 4, 5, 6]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[1, 2, 3]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SzPct val="25000"/>
            </a:pPr>
            <a:r>
              <a:rPr lang="en-US"/>
              <a:t>Lists can be </a:t>
            </a:r>
            <a:r>
              <a:rPr lang="en-US">
                <a:solidFill>
                  <a:srgbClr val="00FFFF"/>
                </a:solidFill>
              </a:rPr>
              <a:t>sliced</a:t>
            </a:r>
            <a:r>
              <a:rPr lang="en-US"/>
              <a:t> using </a:t>
            </a:r>
            <a:r>
              <a:rPr lang="en-US">
                <a:solidFill>
                  <a:srgbClr val="00FFFF"/>
                </a:solidFill>
              </a:rPr>
              <a:t>: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828800" y="3128020"/>
            <a:ext cx="6142531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[9, 41, 12, 3, 74, 15]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[1</a:t>
            </a:r>
            <a:r>
              <a:rPr lang="en-US" sz="37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lang="en-US" sz="37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[41,12]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7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lang="en-US" sz="37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[9, 41, 12, 3]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[3</a:t>
            </a:r>
            <a:r>
              <a:rPr lang="en-US" sz="37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[3, 74, 15]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7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[9, 41, 12, 3, 74, 15]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9712325" y="3924301"/>
            <a:ext cx="5029198" cy="2197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Remember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3700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Just like in strings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the second number is "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>
                <a:solidFill>
                  <a:srgbClr val="FF00FF"/>
                </a:solidFill>
              </a:rPr>
              <a:t>List Methods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336801" y="3200400"/>
            <a:ext cx="12042775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)&lt;type 'list'&gt;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dir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)['append', 'count', 'extend', 'index', 'insert', 'pop', 'remove', 'reverse', 'sort']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573554" y="7583949"/>
            <a:ext cx="1040584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</a:t>
            </a:r>
            <a:r>
              <a:rPr lang="en-US" sz="3700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docs.python.org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/tutorial/</a:t>
            </a:r>
            <a:r>
              <a:rPr lang="en-US" sz="3700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datastructures.html</a:t>
            </a:r>
            <a:endParaRPr lang="en-US" sz="3700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>
                <a:solidFill>
                  <a:srgbClr val="FF00FF"/>
                </a:solidFill>
              </a:rPr>
              <a:t>Building</a:t>
            </a:r>
            <a:r>
              <a:rPr lang="en-US"/>
              <a:t> a </a:t>
            </a:r>
            <a:r>
              <a:rPr lang="en-US">
                <a:solidFill>
                  <a:srgbClr val="00FF00"/>
                </a:solidFill>
              </a:rPr>
              <a:t>list</a:t>
            </a:r>
            <a:r>
              <a:rPr lang="en-US"/>
              <a:t> from scratch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5905500" cy="57022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/>
              <a:t>We can create an empty </a:t>
            </a:r>
            <a:r>
              <a:rPr lang="en-US">
                <a:solidFill>
                  <a:srgbClr val="00FF00"/>
                </a:solidFill>
              </a:rPr>
              <a:t>list</a:t>
            </a:r>
            <a:r>
              <a:rPr lang="en-US"/>
              <a:t> and then add elements using the </a:t>
            </a:r>
            <a:r>
              <a:rPr lang="en-US">
                <a:solidFill>
                  <a:srgbClr val="FF00FF"/>
                </a:solidFill>
              </a:rPr>
              <a:t>append</a:t>
            </a:r>
            <a:r>
              <a:rPr lang="en-US"/>
              <a:t> method</a:t>
            </a:r>
          </a:p>
          <a:p>
            <a:pPr marL="749299" indent="-558799">
              <a:spcBef>
                <a:spcPts val="3100"/>
              </a:spcBef>
              <a:buClr>
                <a:srgbClr val="6FB7D7"/>
              </a:buClr>
            </a:pPr>
            <a:r>
              <a:rPr lang="en-US"/>
              <a:t>The </a:t>
            </a:r>
            <a:r>
              <a:rPr lang="en-US">
                <a:solidFill>
                  <a:srgbClr val="00FF00"/>
                </a:solidFill>
              </a:rPr>
              <a:t>list</a:t>
            </a:r>
            <a:r>
              <a:rPr lang="en-US"/>
              <a:t> stays in order and new elements are </a:t>
            </a:r>
            <a:r>
              <a:rPr lang="en-US">
                <a:solidFill>
                  <a:srgbClr val="FF00FF"/>
                </a:solidFill>
              </a:rPr>
              <a:t>added</a:t>
            </a:r>
            <a:r>
              <a:rPr lang="en-US"/>
              <a:t> at the end of the </a:t>
            </a:r>
            <a:r>
              <a:rPr lang="en-US">
                <a:solidFill>
                  <a:srgbClr val="00FF00"/>
                </a:solidFill>
              </a:rPr>
              <a:t>list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9283699" y="3244851"/>
            <a:ext cx="5689702" cy="443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</a:t>
            </a:r>
            <a:r>
              <a:rPr lang="en-US" sz="37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.append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('book')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</a:t>
            </a:r>
            <a:r>
              <a:rPr lang="en-US" sz="37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.append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(99)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['book', 99]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</a:t>
            </a:r>
            <a:r>
              <a:rPr lang="en-US" sz="37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.append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('cookie')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['book', 99, 'cookie']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>
                <a:solidFill>
                  <a:srgbClr val="00FF00"/>
                </a:solidFill>
              </a:rPr>
              <a:t>Is Something </a:t>
            </a:r>
            <a:r>
              <a:rPr lang="en-US">
                <a:solidFill>
                  <a:srgbClr val="FFFF00"/>
                </a:solidFill>
              </a:rPr>
              <a:t>in</a:t>
            </a:r>
            <a:r>
              <a:rPr lang="en-US">
                <a:solidFill>
                  <a:srgbClr val="00FF00"/>
                </a:solidFill>
              </a:rPr>
              <a:t> a List?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5829300" cy="57022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lnSpc>
                <a:spcPct val="90000"/>
              </a:lnSpc>
              <a:spcBef>
                <a:spcPts val="0"/>
              </a:spcBef>
              <a:buClr>
                <a:srgbClr val="6FB7D7"/>
              </a:buClr>
            </a:pPr>
            <a:r>
              <a:rPr lang="en-US"/>
              <a:t>Python provides two </a:t>
            </a:r>
            <a:r>
              <a:rPr lang="en-US">
                <a:solidFill>
                  <a:srgbClr val="FFFF00"/>
                </a:solidFill>
              </a:rPr>
              <a:t>operators</a:t>
            </a:r>
            <a:r>
              <a:rPr lang="en-US"/>
              <a:t> that let you check if an item is in a list</a:t>
            </a:r>
          </a:p>
          <a:p>
            <a:pPr marL="749299" indent="-558799">
              <a:lnSpc>
                <a:spcPct val="90000"/>
              </a:lnSpc>
              <a:spcBef>
                <a:spcPts val="3100"/>
              </a:spcBef>
              <a:buClr>
                <a:srgbClr val="6FB7D7"/>
              </a:buClr>
            </a:pPr>
            <a:r>
              <a:rPr lang="en-US"/>
              <a:t>These are logical operators that return </a:t>
            </a:r>
            <a:r>
              <a:rPr lang="en-US">
                <a:solidFill>
                  <a:srgbClr val="FF00FF"/>
                </a:solidFill>
              </a:rPr>
              <a:t>True</a:t>
            </a:r>
            <a:r>
              <a:rPr lang="en-US"/>
              <a:t> or </a:t>
            </a:r>
            <a:r>
              <a:rPr lang="en-US">
                <a:solidFill>
                  <a:srgbClr val="FF00FF"/>
                </a:solidFill>
              </a:rPr>
              <a:t>False</a:t>
            </a:r>
          </a:p>
          <a:p>
            <a:pPr marL="749299" indent="-558799">
              <a:lnSpc>
                <a:spcPct val="90000"/>
              </a:lnSpc>
              <a:spcBef>
                <a:spcPts val="3100"/>
              </a:spcBef>
              <a:buClr>
                <a:srgbClr val="6FB7D7"/>
              </a:buClr>
            </a:pPr>
            <a:r>
              <a:rPr lang="en-US"/>
              <a:t>They do not modify the list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626600" y="3244851"/>
            <a:ext cx="5359401" cy="443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some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[1, 9, 21, 10, 16]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some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some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not in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some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SzPct val="25000"/>
            </a:pPr>
            <a:r>
              <a:rPr lang="en-US"/>
              <a:t>A </a:t>
            </a:r>
            <a:r>
              <a:rPr lang="en-US">
                <a:solidFill>
                  <a:srgbClr val="FF7F00"/>
                </a:solidFill>
              </a:rPr>
              <a:t>List</a:t>
            </a:r>
            <a:r>
              <a:rPr lang="en-US"/>
              <a:t> is an </a:t>
            </a:r>
            <a:r>
              <a:rPr lang="en-US">
                <a:solidFill>
                  <a:srgbClr val="FF00FF"/>
                </a:solidFill>
              </a:rPr>
              <a:t>Ordered</a:t>
            </a:r>
            <a:r>
              <a:rPr lang="en-US"/>
              <a:t> Sequence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idx="1"/>
          </p:nvPr>
        </p:nvSpPr>
        <p:spPr>
          <a:xfrm>
            <a:off x="749300" y="2806702"/>
            <a:ext cx="7124700" cy="56133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1104899" indent="-558799">
              <a:lnSpc>
                <a:spcPct val="80000"/>
              </a:lnSpc>
              <a:spcBef>
                <a:spcPts val="0"/>
              </a:spcBef>
              <a:buClr>
                <a:srgbClr val="6FB7D7"/>
              </a:buClr>
            </a:pPr>
            <a:r>
              <a:rPr lang="en-US" sz="3500"/>
              <a:t>A </a:t>
            </a:r>
            <a:r>
              <a:rPr lang="en-US" sz="3500">
                <a:solidFill>
                  <a:srgbClr val="FF7F00"/>
                </a:solidFill>
              </a:rPr>
              <a:t>list</a:t>
            </a:r>
            <a:r>
              <a:rPr lang="en-US" sz="3500"/>
              <a:t> can hold many items and keeps those items in the order until we do something to change the order</a:t>
            </a:r>
          </a:p>
          <a:p>
            <a:pPr marL="1104899" indent="-558799">
              <a:lnSpc>
                <a:spcPct val="80000"/>
              </a:lnSpc>
              <a:spcBef>
                <a:spcPts val="3100"/>
              </a:spcBef>
              <a:buClr>
                <a:srgbClr val="6FB7D7"/>
              </a:buClr>
            </a:pPr>
            <a:r>
              <a:rPr lang="en-US" sz="3500"/>
              <a:t>A </a:t>
            </a:r>
            <a:r>
              <a:rPr lang="en-US" sz="3500">
                <a:solidFill>
                  <a:srgbClr val="FF7F00"/>
                </a:solidFill>
              </a:rPr>
              <a:t>list</a:t>
            </a:r>
            <a:r>
              <a:rPr lang="en-US" sz="3500"/>
              <a:t> can be </a:t>
            </a:r>
            <a:r>
              <a:rPr lang="en-US" sz="3500">
                <a:solidFill>
                  <a:srgbClr val="FF00FF"/>
                </a:solidFill>
              </a:rPr>
              <a:t>sorted</a:t>
            </a:r>
            <a:r>
              <a:rPr lang="en-US" sz="3500"/>
              <a:t> (i.e. change its order)</a:t>
            </a:r>
          </a:p>
          <a:p>
            <a:pPr marL="1104899" indent="-558799">
              <a:lnSpc>
                <a:spcPct val="80000"/>
              </a:lnSpc>
              <a:spcBef>
                <a:spcPts val="3100"/>
              </a:spcBef>
              <a:buClr>
                <a:srgbClr val="6FB7D7"/>
              </a:buClr>
            </a:pPr>
            <a:r>
              <a:rPr lang="en-US" sz="3500"/>
              <a:t>The </a:t>
            </a:r>
            <a:r>
              <a:rPr lang="en-US" sz="3500">
                <a:solidFill>
                  <a:srgbClr val="FF00FF"/>
                </a:solidFill>
              </a:rPr>
              <a:t>sort</a:t>
            </a:r>
            <a:r>
              <a:rPr lang="en-US" sz="3500"/>
              <a:t> method (unlike in strings) means "</a:t>
            </a:r>
            <a:r>
              <a:rPr lang="en-US" sz="3500">
                <a:solidFill>
                  <a:srgbClr val="FF00FF"/>
                </a:solidFill>
              </a:rPr>
              <a:t>sort yourself</a:t>
            </a:r>
            <a:r>
              <a:rPr lang="en-US" sz="3500"/>
              <a:t>"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8343901" y="3236911"/>
            <a:ext cx="7767637" cy="409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8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 'Joseph', 'Glenn', 'Sally' 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friends</a:t>
            </a:r>
            <a:r>
              <a:rPr lang="en-US" sz="38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.sort</a:t>
            </a: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8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['Glenn', 'Joseph', 'Sally']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8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8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US" sz="38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Joseph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855093" y="608219"/>
            <a:ext cx="12488434" cy="1524000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SzPct val="25000"/>
            </a:pPr>
            <a:r>
              <a:rPr lang="en-US" dirty="0"/>
              <a:t>Built in </a:t>
            </a:r>
            <a:r>
              <a:rPr lang="en-US" dirty="0">
                <a:solidFill>
                  <a:srgbClr val="FF00FF"/>
                </a:solidFill>
              </a:rPr>
              <a:t>Functions</a:t>
            </a:r>
            <a:r>
              <a:rPr lang="en-US" dirty="0"/>
              <a:t> and </a:t>
            </a:r>
            <a:r>
              <a:rPr lang="en-US" dirty="0">
                <a:solidFill>
                  <a:srgbClr val="00FF00"/>
                </a:solidFill>
              </a:rPr>
              <a:t>Lists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idx="1"/>
          </p:nvPr>
        </p:nvSpPr>
        <p:spPr>
          <a:xfrm>
            <a:off x="1155702" y="2603501"/>
            <a:ext cx="5816599" cy="57022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 dirty="0"/>
              <a:t>There are a number of </a:t>
            </a:r>
            <a:r>
              <a:rPr lang="en-US" dirty="0">
                <a:solidFill>
                  <a:srgbClr val="FF00FF"/>
                </a:solidFill>
              </a:rPr>
              <a:t>functions</a:t>
            </a:r>
            <a:r>
              <a:rPr lang="en-US" dirty="0"/>
              <a:t> built into </a:t>
            </a:r>
            <a:r>
              <a:rPr lang="en-US" dirty="0">
                <a:solidFill>
                  <a:srgbClr val="FFFF00"/>
                </a:solidFill>
              </a:rPr>
              <a:t>Python</a:t>
            </a:r>
            <a:r>
              <a:rPr lang="en-US" dirty="0"/>
              <a:t> that take </a:t>
            </a:r>
            <a:r>
              <a:rPr lang="en-US" dirty="0">
                <a:solidFill>
                  <a:srgbClr val="00FF00"/>
                </a:solidFill>
              </a:rPr>
              <a:t>lists</a:t>
            </a:r>
            <a:r>
              <a:rPr lang="en-US" dirty="0"/>
              <a:t> as parameters</a:t>
            </a:r>
          </a:p>
          <a:p>
            <a:pPr marL="749299" indent="-558799">
              <a:spcBef>
                <a:spcPts val="3100"/>
              </a:spcBef>
              <a:buClr>
                <a:srgbClr val="6FB7D7"/>
              </a:buClr>
            </a:pPr>
            <a:r>
              <a:rPr lang="en-US" dirty="0"/>
              <a:t>Remember the loops we built?  These are much simpler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8099873" y="2684462"/>
            <a:ext cx="7086598" cy="5540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nums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[3, 41, 12, 9, 74, 15]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nums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nums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74&gt;&gt;&gt;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min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nums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sum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nums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sum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nums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)/</a:t>
            </a:r>
            <a:r>
              <a:rPr lang="en-US" sz="37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nums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7823200" y="4800601"/>
            <a:ext cx="8128000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>
              <a:buClr>
                <a:srgbClr val="FFFFFF"/>
              </a:buClr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169100" y="685801"/>
            <a:ext cx="8128000" cy="4154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total = total + value    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>
              <a:buClr>
                <a:srgbClr val="FFFFFF"/>
              </a:buClr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9864524" y="989869"/>
            <a:ext cx="5435598" cy="2862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3700" dirty="0">
                <a:latin typeface="Cabin"/>
                <a:ea typeface="Cabin"/>
                <a:cs typeface="Cabin"/>
                <a:sym typeface="Cabin"/>
              </a:rPr>
              <a:t>Enter a number: 3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3700" dirty="0">
                <a:latin typeface="Cabin"/>
                <a:ea typeface="Cabin"/>
                <a:cs typeface="Cabin"/>
                <a:sym typeface="Cabin"/>
              </a:rPr>
              <a:t>Enter a number: 9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3700" dirty="0">
                <a:latin typeface="Cabin"/>
                <a:ea typeface="Cabin"/>
                <a:cs typeface="Cabin"/>
                <a:sym typeface="Cabin"/>
              </a:rPr>
              <a:t>Enter a number: 5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3700" dirty="0">
                <a:latin typeface="Cabin"/>
                <a:ea typeface="Cabin"/>
                <a:cs typeface="Cabin"/>
                <a:sym typeface="Cabin"/>
              </a:rPr>
              <a:t>Enter a number: done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3700" dirty="0"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500">
                <a:solidFill>
                  <a:srgbClr val="00FF00"/>
                </a:solidFill>
              </a:rPr>
              <a:t>A </a:t>
            </a:r>
            <a:r>
              <a:rPr lang="en-US" sz="7500">
                <a:solidFill>
                  <a:srgbClr val="FF7F00"/>
                </a:solidFill>
              </a:rPr>
              <a:t>List</a:t>
            </a:r>
            <a:r>
              <a:rPr lang="en-US" sz="7500">
                <a:solidFill>
                  <a:srgbClr val="00FF00"/>
                </a:solidFill>
              </a:rPr>
              <a:t> is a kind of </a:t>
            </a:r>
            <a:r>
              <a:rPr lang="en-US" sz="7500">
                <a:solidFill>
                  <a:srgbClr val="FF00FF"/>
                </a:solidFill>
              </a:rPr>
              <a:t>Collection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/>
              <a:t>A </a:t>
            </a:r>
            <a:r>
              <a:rPr lang="en-US">
                <a:solidFill>
                  <a:srgbClr val="FF00FF"/>
                </a:solidFill>
              </a:rPr>
              <a:t>collection</a:t>
            </a:r>
            <a:r>
              <a:rPr lang="en-US"/>
              <a:t> allows us to put many values in a single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solidFill>
                  <a:srgbClr val="00FF00"/>
                </a:solidFill>
              </a:rPr>
              <a:t>variable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299" indent="-558799">
              <a:spcBef>
                <a:spcPts val="3100"/>
              </a:spcBef>
              <a:buClr>
                <a:srgbClr val="6FB7D7"/>
              </a:buClr>
            </a:pPr>
            <a:r>
              <a:rPr lang="en-US"/>
              <a:t>A </a:t>
            </a:r>
            <a:r>
              <a:rPr lang="en-US">
                <a:solidFill>
                  <a:srgbClr val="FF00FF"/>
                </a:solidFill>
              </a:rPr>
              <a:t>collection</a:t>
            </a:r>
            <a:r>
              <a:rPr lang="en-US"/>
              <a:t> is nice because we can carry all </a:t>
            </a:r>
            <a:r>
              <a:rPr lang="en-US">
                <a:solidFill>
                  <a:srgbClr val="FF7F00"/>
                </a:solidFill>
              </a:rPr>
              <a:t>many values</a:t>
            </a:r>
            <a:r>
              <a:rPr lang="en-US"/>
              <a:t> around in one convenient package.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49"/>
            <a:ext cx="3136900" cy="226536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1687851" y="6115493"/>
            <a:ext cx="11942424" cy="1885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5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6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5600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 'Joseph', 'Glenn', 'Sally' ]</a:t>
            </a:r>
          </a:p>
          <a:p>
            <a:pPr>
              <a:buClr>
                <a:srgbClr val="FFFFFF"/>
              </a:buClr>
            </a:pPr>
            <a:endParaRPr sz="56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5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carryon</a:t>
            </a:r>
            <a:r>
              <a:rPr lang="en-US" sz="5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6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5600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 'socks', 'shirt', 'perfume' ]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>
                <a:solidFill>
                  <a:srgbClr val="00FF00"/>
                </a:solidFill>
              </a:rPr>
              <a:t>Best Friends: Strings and Lists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1498602" y="2349501"/>
            <a:ext cx="5672137" cy="443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abc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'With three words’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=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abc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.split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['With', 'three', 'words']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</a:t>
            </a:r>
            <a:r>
              <a:rPr lang="en-US" sz="37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US" sz="37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0045700" y="2301876"/>
            <a:ext cx="5195083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['With', 'three', 'words']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stuff 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...        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With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Three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Words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050926" y="7639051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breaks a string into parts produces a list of strings.  We think of these as words.  We can </a:t>
            </a:r>
            <a:r>
              <a:rPr lang="en-US" sz="37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access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 particular word or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through all the words.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203201" y="228601"/>
            <a:ext cx="14147799" cy="702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2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2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spaces’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2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2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32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lang="en-US" sz="30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30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third’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3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3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442199" y="5918200"/>
            <a:ext cx="8661401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you do not specify a </a:t>
            </a:r>
            <a:r>
              <a:rPr lang="en-US" sz="37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multiple spaces are treated like </a:t>
            </a:r>
            <a:r>
              <a:rPr lang="en-US" sz="3700">
                <a:solidFill>
                  <a:schemeClr val="dk1"/>
                </a:solidFill>
              </a:rPr>
              <a:t>“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700">
                <a:solidFill>
                  <a:schemeClr val="dk1"/>
                </a:solidFill>
              </a:rPr>
              <a:t>”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delimiter.</a:t>
            </a:r>
          </a:p>
          <a:p>
            <a:pPr algn="ctr">
              <a:buClr>
                <a:srgbClr val="FFFFFF"/>
              </a:buClr>
            </a:pPr>
            <a:endParaRPr sz="3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You can specify what </a:t>
            </a:r>
            <a:r>
              <a:rPr lang="en-US" sz="37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character to use in the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splitting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2005366" y="2516188"/>
            <a:ext cx="8562621" cy="3324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('mbox-short.txt')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.rstrip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 not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.startswith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('From ') :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words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.split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words</a:t>
            </a:r>
            <a:r>
              <a:rPr lang="en-US" sz="37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[2]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3538201" y="2787651"/>
            <a:ext cx="815975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923106" y="1311277"/>
            <a:ext cx="12744450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</a:rPr>
              <a:t>From </a:t>
            </a:r>
            <a:r>
              <a:rPr lang="en-US" sz="3700" dirty="0" err="1">
                <a:solidFill>
                  <a:schemeClr val="dk1"/>
                </a:solidFill>
              </a:rPr>
              <a:t>hejibo@ueseo.org</a:t>
            </a:r>
            <a:r>
              <a:rPr lang="en-US" sz="3700" dirty="0">
                <a:solidFill>
                  <a:schemeClr val="dk1"/>
                </a:solidFill>
              </a:rPr>
              <a:t> </a:t>
            </a:r>
            <a:r>
              <a:rPr lang="en-US" sz="3700" dirty="0">
                <a:solidFill>
                  <a:srgbClr val="FF00FF"/>
                </a:solidFill>
              </a:rPr>
              <a:t>Sat</a:t>
            </a:r>
            <a:r>
              <a:rPr lang="en-US" sz="3700" dirty="0">
                <a:solidFill>
                  <a:schemeClr val="dk1"/>
                </a:solidFill>
              </a:rPr>
              <a:t> Jan  5 09:14:16 2008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574801" y="6381751"/>
            <a:ext cx="12882562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'From </a:t>
            </a:r>
            <a:r>
              <a:rPr lang="en-US" sz="3700">
                <a:solidFill>
                  <a:schemeClr val="dk1"/>
                </a:solidFill>
              </a:rPr>
              <a:t>hejibo@ueseo.org 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Sat Jan  5 09:14:16 2008’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words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.split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words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['From', '</a:t>
            </a:r>
            <a:r>
              <a:rPr lang="en-US" sz="3700">
                <a:solidFill>
                  <a:schemeClr val="dk1"/>
                </a:solidFill>
              </a:rPr>
              <a:t>hejibo@ueseo.org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', 'Sat', 'Jan', '5', '09:14:16', '2008']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898524" y="4435475"/>
            <a:ext cx="12744450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700" dirty="0">
                <a:solidFill>
                  <a:srgbClr val="FF7F00"/>
                </a:solidFill>
              </a:rPr>
              <a:t>From </a:t>
            </a:r>
            <a:r>
              <a:rPr lang="en-US" sz="3700" u="sng" dirty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hejibo@ueseo.org</a:t>
            </a:r>
            <a:r>
              <a:rPr lang="en-US" sz="3700" dirty="0">
                <a:solidFill>
                  <a:schemeClr val="dk1"/>
                </a:solidFill>
              </a:rPr>
              <a:t> </a:t>
            </a:r>
            <a:r>
              <a:rPr lang="en-US" sz="3700" dirty="0">
                <a:solidFill>
                  <a:srgbClr val="FF7F00"/>
                </a:solidFill>
              </a:rPr>
              <a:t>Sat Jan  5 09:14:16 2008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dirty="0" smtClean="0">
                <a:solidFill>
                  <a:srgbClr val="00FF00"/>
                </a:solidFill>
              </a:rPr>
              <a:t>Extract Email and Domain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idx="1"/>
          </p:nvPr>
        </p:nvSpPr>
        <p:spPr>
          <a:xfrm>
            <a:off x="1155700" y="2603502"/>
            <a:ext cx="13931900" cy="14731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 dirty="0" smtClean="0"/>
              <a:t>Find the Email and Domain from a string.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20198" y="5630933"/>
            <a:ext cx="13767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&gt;&gt;&gt;</a:t>
            </a:r>
            <a:r>
              <a:rPr lang="da-DK" sz="3000" dirty="0" err="1"/>
              <a:t>email</a:t>
            </a:r>
            <a:r>
              <a:rPr lang="da-DK" sz="3000" dirty="0"/>
              <a:t> = line[len(line)-line[::-1].find(" ",line[::-1].find("@")):</a:t>
            </a:r>
            <a:r>
              <a:rPr lang="da-DK" sz="3000" dirty="0" err="1"/>
              <a:t>line.find</a:t>
            </a:r>
            <a:r>
              <a:rPr lang="da-DK" sz="3000" dirty="0"/>
              <a:t>(" ",</a:t>
            </a:r>
            <a:r>
              <a:rPr lang="da-DK" sz="3000" dirty="0" err="1"/>
              <a:t>line.find</a:t>
            </a:r>
            <a:r>
              <a:rPr lang="da-DK" sz="3000" dirty="0"/>
              <a:t>("@"))]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53751727"/>
      </p:ext>
    </p:extLst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898524" y="4435475"/>
            <a:ext cx="12744450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700" dirty="0">
                <a:solidFill>
                  <a:srgbClr val="FF7F00"/>
                </a:solidFill>
              </a:rPr>
              <a:t>From </a:t>
            </a:r>
            <a:r>
              <a:rPr lang="en-US" sz="3700" u="sng" dirty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hejibo@ueseo.org</a:t>
            </a:r>
            <a:r>
              <a:rPr lang="en-US" sz="3700" dirty="0">
                <a:solidFill>
                  <a:schemeClr val="dk1"/>
                </a:solidFill>
              </a:rPr>
              <a:t> </a:t>
            </a:r>
            <a:r>
              <a:rPr lang="en-US" sz="3700" dirty="0">
                <a:solidFill>
                  <a:srgbClr val="FF7F00"/>
                </a:solidFill>
              </a:rPr>
              <a:t>Sat Jan  5 09:14:16 2008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dirty="0" smtClean="0">
                <a:solidFill>
                  <a:srgbClr val="00FF00"/>
                </a:solidFill>
              </a:rPr>
              <a:t>Regular Expression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idx="1"/>
          </p:nvPr>
        </p:nvSpPr>
        <p:spPr>
          <a:xfrm>
            <a:off x="1155700" y="2603502"/>
            <a:ext cx="13931900" cy="14731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 dirty="0" smtClean="0"/>
              <a:t>Find the Email and Domain from a string.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20198" y="5630933"/>
            <a:ext cx="137674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&gt;&gt;&gt; import re</a:t>
            </a:r>
          </a:p>
          <a:p>
            <a:r>
              <a:rPr lang="en-US" sz="3000" dirty="0"/>
              <a:t>&gt;&gt;&gt; </a:t>
            </a:r>
            <a:r>
              <a:rPr lang="en-US" sz="3000" dirty="0" err="1"/>
              <a:t>matchObj</a:t>
            </a:r>
            <a:r>
              <a:rPr lang="en-US" sz="3000" dirty="0"/>
              <a:t> = </a:t>
            </a:r>
            <a:r>
              <a:rPr lang="en-US" sz="3000" dirty="0" err="1"/>
              <a:t>re.search</a:t>
            </a:r>
            <a:r>
              <a:rPr lang="en-US" sz="3000" dirty="0"/>
              <a:t>('(\w+[.|\w])*@(\w+[.])*\</a:t>
            </a:r>
            <a:r>
              <a:rPr lang="en-US" sz="3000" dirty="0" err="1"/>
              <a:t>w+',line</a:t>
            </a:r>
            <a:r>
              <a:rPr lang="en-US" sz="3000" dirty="0"/>
              <a:t>)</a:t>
            </a:r>
          </a:p>
          <a:p>
            <a:r>
              <a:rPr lang="en-US" sz="3000" dirty="0"/>
              <a:t>&gt;&gt;&gt; </a:t>
            </a:r>
            <a:r>
              <a:rPr lang="en-US" sz="3000" dirty="0" err="1"/>
              <a:t>matchObj.group</a:t>
            </a:r>
            <a:r>
              <a:rPr lang="en-US" sz="3000" dirty="0"/>
              <a:t>()</a:t>
            </a:r>
          </a:p>
          <a:p>
            <a:r>
              <a:rPr lang="en-US" sz="3000" dirty="0"/>
              <a:t>'</a:t>
            </a:r>
            <a:r>
              <a:rPr lang="en-US" sz="3000" dirty="0" err="1"/>
              <a:t>hejibo@ueseo.org</a:t>
            </a:r>
            <a:r>
              <a:rPr lang="en-US" sz="3000" dirty="0"/>
              <a:t>'</a:t>
            </a:r>
          </a:p>
          <a:p>
            <a:r>
              <a:rPr lang="en-US" sz="30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968456320"/>
      </p:ext>
    </p:extLst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898524" y="4435475"/>
            <a:ext cx="12744450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700" dirty="0">
                <a:solidFill>
                  <a:srgbClr val="FF7F00"/>
                </a:solidFill>
              </a:rPr>
              <a:t>From </a:t>
            </a:r>
            <a:r>
              <a:rPr lang="en-US" sz="3700" u="sng" dirty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hejibo@ueseo.org</a:t>
            </a:r>
            <a:r>
              <a:rPr lang="en-US" sz="3700" dirty="0">
                <a:solidFill>
                  <a:schemeClr val="dk1"/>
                </a:solidFill>
              </a:rPr>
              <a:t> </a:t>
            </a:r>
            <a:r>
              <a:rPr lang="en-US" sz="3700" dirty="0">
                <a:solidFill>
                  <a:srgbClr val="FF7F00"/>
                </a:solidFill>
              </a:rPr>
              <a:t>Sat Jan  5 09:14:16 2008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>
                <a:solidFill>
                  <a:srgbClr val="00FF00"/>
                </a:solidFill>
              </a:rPr>
              <a:t>The Double Split Pattern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idx="1"/>
          </p:nvPr>
        </p:nvSpPr>
        <p:spPr>
          <a:xfrm>
            <a:off x="1155700" y="2603502"/>
            <a:ext cx="13931900" cy="14731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/>
              <a:t>Sometimes we split a line one way and then grab one of the pieces of the line and split that piece again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898524" y="5759451"/>
            <a:ext cx="4532313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words = 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.split()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email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words[1]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3700">
                <a:latin typeface="Cabin"/>
                <a:ea typeface="Cabin"/>
                <a:cs typeface="Cabin"/>
                <a:sym typeface="Cabin"/>
              </a:rPr>
              <a:t>pieces = email.split('@')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3700">
                <a:latin typeface="Cabin"/>
                <a:ea typeface="Cabin"/>
                <a:cs typeface="Cabin"/>
                <a:sym typeface="Cabin"/>
              </a:rPr>
              <a:t>print pieces[1]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6646861" y="6743701"/>
            <a:ext cx="9486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3700" dirty="0"/>
              <a:t>[’</a:t>
            </a:r>
            <a:r>
              <a:rPr lang="en-US" sz="3700" dirty="0" err="1"/>
              <a:t>hejibo</a:t>
            </a:r>
            <a:r>
              <a:rPr lang="en-US" sz="3700" dirty="0"/>
              <a:t>', ’</a:t>
            </a:r>
            <a:r>
              <a:rPr lang="en-US" sz="3700" dirty="0" err="1"/>
              <a:t>ueseo.org</a:t>
            </a:r>
            <a:r>
              <a:rPr lang="en-US" sz="3700" dirty="0"/>
              <a:t>']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6646861" y="7607300"/>
            <a:ext cx="3644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3700" dirty="0"/>
              <a:t>'</a:t>
            </a:r>
            <a:r>
              <a:rPr lang="en-US" sz="3700" dirty="0" err="1"/>
              <a:t>ueseo.org</a:t>
            </a:r>
            <a:r>
              <a:rPr lang="en-US" sz="3700" dirty="0"/>
              <a:t>'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1320329" y="608219"/>
            <a:ext cx="12488434" cy="1524000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dirty="0">
                <a:solidFill>
                  <a:srgbClr val="00FF00"/>
                </a:solidFill>
              </a:rPr>
              <a:t>List Summary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idx="1"/>
          </p:nvPr>
        </p:nvSpPr>
        <p:spPr>
          <a:xfrm>
            <a:off x="974726" y="2133600"/>
            <a:ext cx="14301787" cy="5791200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685799" indent="-558799">
              <a:spcBef>
                <a:spcPts val="0"/>
              </a:spcBef>
              <a:buSzPct val="110471"/>
            </a:pPr>
            <a:r>
              <a:rPr lang="en-US" sz="3500" dirty="0"/>
              <a:t>Concept of a collection</a:t>
            </a:r>
          </a:p>
          <a:p>
            <a:pPr marL="685799" indent="-558799">
              <a:buSzPct val="110471"/>
            </a:pPr>
            <a:r>
              <a:rPr lang="en-US" sz="3500" dirty="0"/>
              <a:t>Lists and definite loops</a:t>
            </a:r>
          </a:p>
          <a:p>
            <a:pPr marL="685799" indent="-558799">
              <a:buSzPct val="110471"/>
            </a:pPr>
            <a:r>
              <a:rPr lang="en-US" sz="3500" dirty="0"/>
              <a:t>Indexing and lookup</a:t>
            </a:r>
          </a:p>
          <a:p>
            <a:pPr marL="685799" indent="-558799">
              <a:buSzPct val="110471"/>
            </a:pPr>
            <a:r>
              <a:rPr lang="en-US" sz="3500" dirty="0"/>
              <a:t>List mutability</a:t>
            </a:r>
          </a:p>
          <a:p>
            <a:pPr marL="685799" indent="-558799">
              <a:buSzPct val="110471"/>
            </a:pPr>
            <a:r>
              <a:rPr lang="en-US" sz="3500" dirty="0"/>
              <a:t>Functions: </a:t>
            </a:r>
            <a:r>
              <a:rPr lang="en-US" sz="3500" dirty="0" err="1"/>
              <a:t>len</a:t>
            </a:r>
            <a:r>
              <a:rPr lang="en-US" sz="3500" dirty="0"/>
              <a:t>, min, max, sum</a:t>
            </a:r>
          </a:p>
          <a:p>
            <a:pPr marL="685799" indent="-558799">
              <a:buSzPct val="110471"/>
            </a:pPr>
            <a:r>
              <a:rPr lang="en-US" sz="3500" dirty="0"/>
              <a:t>Slicing lists</a:t>
            </a:r>
          </a:p>
          <a:p>
            <a:pPr marL="685799" indent="-558799">
              <a:buSzPct val="110471"/>
            </a:pPr>
            <a:r>
              <a:rPr lang="en-US" sz="3500" dirty="0"/>
              <a:t>List methods: append, remove</a:t>
            </a:r>
          </a:p>
          <a:p>
            <a:pPr marL="685799" indent="-558799">
              <a:buSzPct val="110471"/>
            </a:pPr>
            <a:r>
              <a:rPr lang="en-US" sz="3500" dirty="0"/>
              <a:t>Sorting lists</a:t>
            </a:r>
          </a:p>
          <a:p>
            <a:pPr marL="685799" indent="-558799">
              <a:buSzPct val="110471"/>
            </a:pPr>
            <a:r>
              <a:rPr lang="en-US" sz="3500" dirty="0"/>
              <a:t>Splitting strings into lists of words</a:t>
            </a:r>
          </a:p>
          <a:p>
            <a:pPr marL="685799" indent="-558799">
              <a:buSzPct val="110471"/>
            </a:pPr>
            <a:r>
              <a:rPr lang="en-US" sz="3500" dirty="0"/>
              <a:t>Using split to parse strings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SzPct val="25000"/>
            </a:pPr>
            <a:r>
              <a:rPr lang="en-US"/>
              <a:t>What is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 a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Collection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idx="1"/>
          </p:nvPr>
        </p:nvSpPr>
        <p:spPr>
          <a:xfrm>
            <a:off x="1155700" y="2603502"/>
            <a:ext cx="13931900" cy="19811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 dirty="0"/>
              <a:t>Most of our </a:t>
            </a:r>
            <a:r>
              <a:rPr lang="en-US" dirty="0">
                <a:solidFill>
                  <a:srgbClr val="00FF00"/>
                </a:solidFill>
              </a:rPr>
              <a:t>variables</a:t>
            </a:r>
            <a:r>
              <a:rPr lang="en-US" dirty="0"/>
              <a:t> have one value in them - when we put a new value in the </a:t>
            </a:r>
            <a:r>
              <a:rPr lang="en-US" dirty="0">
                <a:solidFill>
                  <a:srgbClr val="00FF00"/>
                </a:solidFill>
              </a:rPr>
              <a:t>variable</a:t>
            </a:r>
            <a:r>
              <a:rPr lang="en-US" dirty="0"/>
              <a:t> - the old value is over written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59101" y="4870451"/>
            <a:ext cx="10790236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Python 2.5.2 (r252:60911, Feb 22 2008, 07:57:53) 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[GCC 4.0.1 (Apple Computer, Inc. build 5363)] on </a:t>
            </a:r>
            <a:r>
              <a:rPr lang="en-US" sz="37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darwin</a:t>
            </a:r>
            <a:endParaRPr lang="en-US" sz="37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2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>
                <a:solidFill>
                  <a:srgbClr val="FF7F00"/>
                </a:solidFill>
              </a:rPr>
              <a:t>List</a:t>
            </a:r>
            <a:r>
              <a:rPr lang="en-US">
                <a:solidFill>
                  <a:srgbClr val="00FF00"/>
                </a:solidFill>
              </a:rPr>
              <a:t> Constants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7251700" cy="4889500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lnSpc>
                <a:spcPct val="80000"/>
              </a:lnSpc>
              <a:spcBef>
                <a:spcPts val="0"/>
              </a:spcBef>
              <a:buClr>
                <a:srgbClr val="6FB7D7"/>
              </a:buClr>
            </a:pPr>
            <a:r>
              <a:rPr lang="en-US" sz="3500">
                <a:solidFill>
                  <a:srgbClr val="FF7F00"/>
                </a:solidFill>
              </a:rPr>
              <a:t>List</a:t>
            </a:r>
            <a:r>
              <a:rPr lang="en-US" sz="3500"/>
              <a:t> constants are surrounded by square brakets and the elements in the list are separated by commas.</a:t>
            </a:r>
          </a:p>
          <a:p>
            <a:pPr marL="749299" indent="-558799">
              <a:lnSpc>
                <a:spcPct val="80000"/>
              </a:lnSpc>
              <a:spcBef>
                <a:spcPts val="3100"/>
              </a:spcBef>
              <a:buClr>
                <a:srgbClr val="6FB7D7"/>
              </a:buClr>
            </a:pPr>
            <a:r>
              <a:rPr lang="en-US" sz="3500"/>
              <a:t>A </a:t>
            </a:r>
            <a:r>
              <a:rPr lang="en-US" sz="3500">
                <a:solidFill>
                  <a:srgbClr val="FF7F00"/>
                </a:solidFill>
              </a:rPr>
              <a:t>list</a:t>
            </a:r>
            <a:r>
              <a:rPr lang="en-US" sz="3500"/>
              <a:t> element can be any Python object - even </a:t>
            </a:r>
            <a:r>
              <a:rPr lang="en-US" sz="3500">
                <a:solidFill>
                  <a:srgbClr val="00FFFF"/>
                </a:solidFill>
              </a:rPr>
              <a:t>another list</a:t>
            </a:r>
          </a:p>
          <a:p>
            <a:pPr marL="749299" indent="-558799">
              <a:lnSpc>
                <a:spcPct val="80000"/>
              </a:lnSpc>
              <a:spcBef>
                <a:spcPts val="3100"/>
              </a:spcBef>
              <a:buClr>
                <a:srgbClr val="6FB7D7"/>
              </a:buClr>
            </a:pPr>
            <a:r>
              <a:rPr lang="en-US" sz="3500"/>
              <a:t>A </a:t>
            </a:r>
            <a:r>
              <a:rPr lang="en-US" sz="3500">
                <a:solidFill>
                  <a:srgbClr val="FF7F00"/>
                </a:solidFill>
              </a:rPr>
              <a:t>list</a:t>
            </a:r>
            <a:r>
              <a:rPr lang="en-US" sz="3500"/>
              <a:t> can be empty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9753601" y="2532061"/>
            <a:ext cx="5964236" cy="5540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[1, 24, 76]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[1, 24, 76]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['red', 'yellow', 'blue']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['red', 'yellow', 'blue']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['red', 24, 98.6]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['red', 24, 98.599999999999994]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[ 1, </a:t>
            </a:r>
            <a:r>
              <a:rPr lang="en-US" sz="37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[5, 6]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, 7]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[1, [5, 6], 7]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>
                <a:solidFill>
                  <a:srgbClr val="FFFF00"/>
                </a:solidFill>
              </a:rPr>
              <a:t>We already use lists!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895476" y="4184651"/>
            <a:ext cx="6761022" cy="2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6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5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5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6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5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[5, 4, 3, 2, 1]</a:t>
            </a:r>
            <a:r>
              <a:rPr lang="en-US" sz="5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5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56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5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endParaRPr lang="en-US" sz="5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56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5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'Blastoff!'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091862" y="3003551"/>
            <a:ext cx="2384425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5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5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5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5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5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965201" y="533400"/>
            <a:ext cx="14297026" cy="1782763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>
                <a:solidFill>
                  <a:schemeClr val="dk1"/>
                </a:solidFill>
              </a:rPr>
              <a:t>Lists and definite loops - best pals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544535" y="4613687"/>
            <a:ext cx="7730284" cy="2216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['Joseph', 'Glenn', 'Sally']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 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'Happy New Year:'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 </a:t>
            </a:r>
            <a:r>
              <a:rPr lang="en-US" sz="3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7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'Done!'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0693400" y="4737102"/>
            <a:ext cx="4583113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JosephHappy New Year: GlennHappy New Year: SallyDone!</a:t>
            </a:r>
          </a:p>
        </p:txBody>
      </p:sp>
      <p:cxnSp>
        <p:nvCxnSpPr>
          <p:cNvPr id="294" name="Shape 294"/>
          <p:cNvCxnSpPr/>
          <p:nvPr/>
        </p:nvCxnSpPr>
        <p:spPr>
          <a:xfrm flipH="1">
            <a:off x="8388351" y="5062537"/>
            <a:ext cx="2149474" cy="355600"/>
          </a:xfrm>
          <a:prstGeom prst="straightConnector1">
            <a:avLst/>
          </a:prstGeom>
          <a:noFill/>
          <a:ln w="508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5" name="Shape 295"/>
          <p:cNvCxnSpPr/>
          <p:nvPr/>
        </p:nvCxnSpPr>
        <p:spPr>
          <a:xfrm rot="10800000">
            <a:off x="8370888" y="5567362"/>
            <a:ext cx="2297111" cy="598487"/>
          </a:xfrm>
          <a:prstGeom prst="straightConnector1">
            <a:avLst/>
          </a:prstGeom>
          <a:noFill/>
          <a:ln w="508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6" name="Shape 296"/>
          <p:cNvCxnSpPr/>
          <p:nvPr/>
        </p:nvCxnSpPr>
        <p:spPr>
          <a:xfrm rot="10800000">
            <a:off x="4819651" y="6577013"/>
            <a:ext cx="5754686" cy="55561"/>
          </a:xfrm>
          <a:prstGeom prst="straightConnector1">
            <a:avLst/>
          </a:prstGeom>
          <a:noFill/>
          <a:ln w="508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>
                <a:solidFill>
                  <a:srgbClr val="FF00FF"/>
                </a:solidFill>
              </a:rPr>
              <a:t>Looking Inside Lists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1900" cy="2679700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/>
              <a:t>Just like strings, we can get at any single element in a list using an index specified in</a:t>
            </a:r>
            <a:r>
              <a:rPr lang="en-US">
                <a:solidFill>
                  <a:srgbClr val="00FFFF"/>
                </a:solidFill>
              </a:rPr>
              <a:t> square brackets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49" y="482600"/>
            <a:ext cx="2217630" cy="133868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1790701" y="713740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219202" y="6413502"/>
            <a:ext cx="1879598" cy="736599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7950201" y="5726114"/>
            <a:ext cx="7742236" cy="2339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8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 'Joseph', 'Glenn', 'Sally' 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8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friends</a:t>
            </a:r>
            <a:r>
              <a:rPr lang="en-US" sz="38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US" sz="38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3670301" y="713740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098802" y="6413502"/>
            <a:ext cx="1879598" cy="736599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549901" y="713740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978402" y="6413502"/>
            <a:ext cx="1879598" cy="736599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2" y="241300"/>
            <a:ext cx="7023099" cy="22986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>
                <a:solidFill>
                  <a:srgbClr val="00FF00"/>
                </a:solidFill>
              </a:rPr>
              <a:t>Lists are Mutable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idx="1"/>
          </p:nvPr>
        </p:nvSpPr>
        <p:spPr>
          <a:xfrm>
            <a:off x="1155701" y="2603501"/>
            <a:ext cx="6464299" cy="57022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 sz="3500"/>
              <a:t>Strings are "</a:t>
            </a:r>
            <a:r>
              <a:rPr lang="en-US" sz="3500">
                <a:solidFill>
                  <a:srgbClr val="00FF00"/>
                </a:solidFill>
              </a:rPr>
              <a:t>immutable</a:t>
            </a:r>
            <a:r>
              <a:rPr lang="en-US" sz="3500"/>
              <a:t>" - we </a:t>
            </a:r>
            <a:r>
              <a:rPr lang="en-US" sz="3500" i="1"/>
              <a:t>cannot</a:t>
            </a:r>
            <a:r>
              <a:rPr lang="en-US" sz="3500"/>
              <a:t> change the contents of a string - we must make a </a:t>
            </a:r>
            <a:r>
              <a:rPr lang="en-US" sz="3500">
                <a:solidFill>
                  <a:srgbClr val="FF00FF"/>
                </a:solidFill>
              </a:rPr>
              <a:t>new string</a:t>
            </a:r>
            <a:r>
              <a:rPr lang="en-US" sz="3500"/>
              <a:t> to make any change</a:t>
            </a:r>
          </a:p>
          <a:p>
            <a:pPr marL="749299" indent="-558799">
              <a:spcBef>
                <a:spcPts val="3100"/>
              </a:spcBef>
              <a:buClr>
                <a:srgbClr val="6FB7D7"/>
              </a:buClr>
            </a:pPr>
            <a:r>
              <a:rPr lang="en-US" sz="3500"/>
              <a:t>Lists are "</a:t>
            </a:r>
            <a:r>
              <a:rPr lang="en-US" sz="3500">
                <a:solidFill>
                  <a:srgbClr val="00FF00"/>
                </a:solidFill>
              </a:rPr>
              <a:t>mutable</a:t>
            </a:r>
            <a:r>
              <a:rPr lang="en-US" sz="3500"/>
              <a:t>" - we </a:t>
            </a:r>
            <a:r>
              <a:rPr lang="en-US" sz="3500" i="1"/>
              <a:t>can</a:t>
            </a:r>
            <a:r>
              <a:rPr lang="en-US" sz="3500"/>
              <a:t> </a:t>
            </a:r>
            <a:r>
              <a:rPr lang="en-US" sz="3500">
                <a:solidFill>
                  <a:srgbClr val="FF00FF"/>
                </a:solidFill>
              </a:rPr>
              <a:t>change</a:t>
            </a:r>
            <a:r>
              <a:rPr lang="en-US" sz="3500"/>
              <a:t> an element of a list using the </a:t>
            </a:r>
            <a:r>
              <a:rPr lang="en-US" sz="3500">
                <a:solidFill>
                  <a:srgbClr val="00FFFF"/>
                </a:solidFill>
              </a:rPr>
              <a:t>index</a:t>
            </a:r>
            <a:r>
              <a:rPr lang="en-US" sz="3500"/>
              <a:t> operator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9347203" y="863601"/>
            <a:ext cx="6908798" cy="791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fruit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'Banana’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fruit</a:t>
            </a:r>
            <a:r>
              <a:rPr lang="en-US" sz="37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US" sz="37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]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'b’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370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Traceback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370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TypeError: 'str' object does not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370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support item assignment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fruit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.lower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banana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lotto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[2, 14, 26, 41, 63]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lotto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[2, 14, 26, 41, 63]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lotto</a:t>
            </a:r>
            <a:r>
              <a:rPr lang="en-US" sz="37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7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]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28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lotto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[2, 14,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28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41, 63]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b" anchorCtr="0">
            <a:noAutofit/>
          </a:bodyPr>
          <a:lstStyle/>
          <a:p>
            <a:pPr>
              <a:buSzPct val="25000"/>
            </a:pPr>
            <a:r>
              <a:rPr lang="en-US"/>
              <a:t>How </a:t>
            </a:r>
            <a:r>
              <a:rPr lang="en-US">
                <a:solidFill>
                  <a:srgbClr val="FF00FF"/>
                </a:solidFill>
              </a:rPr>
              <a:t>Long</a:t>
            </a:r>
            <a:r>
              <a:rPr lang="en-US"/>
              <a:t> is a </a:t>
            </a:r>
            <a:r>
              <a:rPr lang="en-US">
                <a:solidFill>
                  <a:srgbClr val="FF7F00"/>
                </a:solidFill>
              </a:rPr>
              <a:t>List</a:t>
            </a:r>
            <a:r>
              <a:rPr lang="en-US"/>
              <a:t>?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idx="1"/>
          </p:nvPr>
        </p:nvSpPr>
        <p:spPr>
          <a:xfrm>
            <a:off x="1155699" y="2603501"/>
            <a:ext cx="7302500" cy="5702299"/>
          </a:xfrm>
          <a:prstGeom prst="rect">
            <a:avLst/>
          </a:prstGeom>
          <a:noFill/>
          <a:ln>
            <a:noFill/>
          </a:ln>
        </p:spPr>
        <p:txBody>
          <a:bodyPr lIns="145125" tIns="72551" rIns="145125" bIns="72551" anchor="t" anchorCtr="0">
            <a:noAutofit/>
          </a:bodyPr>
          <a:lstStyle/>
          <a:p>
            <a:pPr marL="749299" indent="-558799">
              <a:spcBef>
                <a:spcPts val="0"/>
              </a:spcBef>
              <a:buClr>
                <a:srgbClr val="6FB7D7"/>
              </a:buClr>
            </a:pPr>
            <a:r>
              <a:rPr lang="en-US"/>
              <a:t>The </a:t>
            </a:r>
            <a:r>
              <a:rPr lang="en-US">
                <a:solidFill>
                  <a:srgbClr val="FF00FF"/>
                </a:solidFill>
              </a:rPr>
              <a:t>len()</a:t>
            </a:r>
            <a:r>
              <a:rPr lang="en-US"/>
              <a:t> function takes a </a:t>
            </a:r>
            <a:r>
              <a:rPr lang="en-US">
                <a:solidFill>
                  <a:srgbClr val="FF7F00"/>
                </a:solidFill>
              </a:rPr>
              <a:t>list</a:t>
            </a:r>
            <a:r>
              <a:rPr lang="en-US"/>
              <a:t> as a parameter and returns the number of </a:t>
            </a:r>
            <a:r>
              <a:rPr lang="en-US" i="1">
                <a:solidFill>
                  <a:srgbClr val="00FFFF"/>
                </a:solidFill>
              </a:rPr>
              <a:t>elements</a:t>
            </a:r>
            <a:r>
              <a:rPr lang="en-US"/>
              <a:t> in the </a:t>
            </a:r>
            <a:r>
              <a:rPr lang="en-US">
                <a:solidFill>
                  <a:srgbClr val="FF7F00"/>
                </a:solidFill>
              </a:rPr>
              <a:t>list</a:t>
            </a:r>
          </a:p>
          <a:p>
            <a:pPr marL="749299" indent="-558799">
              <a:spcBef>
                <a:spcPts val="3100"/>
              </a:spcBef>
              <a:buClr>
                <a:srgbClr val="6FB7D7"/>
              </a:buClr>
            </a:pPr>
            <a:r>
              <a:rPr lang="en-US"/>
              <a:t>Actually </a:t>
            </a:r>
            <a:r>
              <a:rPr lang="en-US">
                <a:solidFill>
                  <a:srgbClr val="FF00FF"/>
                </a:solidFill>
              </a:rPr>
              <a:t>len()</a:t>
            </a:r>
            <a:r>
              <a:rPr lang="en-US"/>
              <a:t> tells us the number of elements of </a:t>
            </a:r>
            <a:r>
              <a:rPr lang="en-US" i="1"/>
              <a:t>any</a:t>
            </a:r>
            <a:r>
              <a:rPr lang="en-US"/>
              <a:t> set or sequence (i.e. such as a string...)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912351" y="3238501"/>
            <a:ext cx="5328432" cy="443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greet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'Hello Bob’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greet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[ 1, 2, 'joe', 99]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7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7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3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  <a:p>
            <a:pPr algn="ctr"/>
            <a:endParaRPr sz="3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hoto - Horizontal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hoto - Vertical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2370</Words>
  <Application>Microsoft Macintosh PowerPoint</Application>
  <PresentationFormat>Custom</PresentationFormat>
  <Paragraphs>307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Cabin</vt:lpstr>
      <vt:lpstr>Source Sans Pro</vt:lpstr>
      <vt:lpstr>Photo - Horizontal</vt:lpstr>
      <vt:lpstr>Photo - Horizontal Reflection</vt:lpstr>
      <vt:lpstr>Photo - Vertical</vt:lpstr>
      <vt:lpstr>Photo - Vertical Reflection</vt:lpstr>
      <vt:lpstr>Austin</vt:lpstr>
      <vt:lpstr>PowerPoint Presentation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 in Functions and Lists</vt:lpstr>
      <vt:lpstr>PowerPoint Presentation</vt:lpstr>
      <vt:lpstr>Best Friends: Strings and Lists</vt:lpstr>
      <vt:lpstr>PowerPoint Presentation</vt:lpstr>
      <vt:lpstr>PowerPoint Presentation</vt:lpstr>
      <vt:lpstr>Extract Email and Domain</vt:lpstr>
      <vt:lpstr>Regular Expression</vt:lpstr>
      <vt:lpstr>The Double Split Pattern</vt:lpstr>
      <vt:lpstr>List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Jibo He</cp:lastModifiedBy>
  <cp:revision>34</cp:revision>
  <dcterms:modified xsi:type="dcterms:W3CDTF">2016-09-13T15:43:16Z</dcterms:modified>
</cp:coreProperties>
</file>