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  <p:sldMasterId id="2147483654" r:id="rId2"/>
    <p:sldMasterId id="2147483655" r:id="rId3"/>
    <p:sldMasterId id="2147483656" r:id="rId4"/>
    <p:sldMasterId id="2147483657" r:id="rId5"/>
    <p:sldMasterId id="2147483658" r:id="rId6"/>
    <p:sldMasterId id="2147483659" r:id="rId7"/>
    <p:sldMasterId id="2147483660" r:id="rId8"/>
    <p:sldMasterId id="2147483661" r:id="rId9"/>
    <p:sldMasterId id="2147483662" r:id="rId10"/>
    <p:sldMasterId id="2147483663" r:id="rId11"/>
    <p:sldMasterId id="2147483664" r:id="rId12"/>
    <p:sldMasterId id="2147483665" r:id="rId13"/>
    <p:sldMasterId id="2147483666" r:id="rId14"/>
    <p:sldMasterId id="2147483667" r:id="rId15"/>
    <p:sldMasterId id="2147483668" r:id="rId16"/>
    <p:sldMasterId id="2147483669" r:id="rId17"/>
    <p:sldMasterId id="2147483670" r:id="rId18"/>
    <p:sldMasterId id="2147483671" r:id="rId19"/>
    <p:sldMasterId id="2147483672" r:id="rId20"/>
    <p:sldMasterId id="2147483673" r:id="rId21"/>
    <p:sldMasterId id="2147483674" r:id="rId22"/>
    <p:sldMasterId id="2147483675" r:id="rId23"/>
    <p:sldMasterId id="2147483676" r:id="rId24"/>
    <p:sldMasterId id="2147483996" r:id="rId25"/>
  </p:sldMasterIdLst>
  <p:notesMasterIdLst>
    <p:notesMasterId r:id="rId58"/>
  </p:notesMasterIdLst>
  <p:handoutMasterIdLst>
    <p:handoutMasterId r:id="rId59"/>
  </p:handoutMasterIdLst>
  <p:sldIdLst>
    <p:sldId id="279" r:id="rId26"/>
    <p:sldId id="282" r:id="rId27"/>
    <p:sldId id="284" r:id="rId28"/>
    <p:sldId id="285" r:id="rId29"/>
    <p:sldId id="295" r:id="rId30"/>
    <p:sldId id="256" r:id="rId31"/>
    <p:sldId id="281" r:id="rId32"/>
    <p:sldId id="283" r:id="rId33"/>
    <p:sldId id="292" r:id="rId34"/>
    <p:sldId id="293" r:id="rId35"/>
    <p:sldId id="294" r:id="rId36"/>
    <p:sldId id="264" r:id="rId37"/>
    <p:sldId id="298" r:id="rId38"/>
    <p:sldId id="299" r:id="rId39"/>
    <p:sldId id="297" r:id="rId40"/>
    <p:sldId id="286" r:id="rId41"/>
    <p:sldId id="290" r:id="rId42"/>
    <p:sldId id="265" r:id="rId43"/>
    <p:sldId id="266" r:id="rId44"/>
    <p:sldId id="258" r:id="rId45"/>
    <p:sldId id="259" r:id="rId46"/>
    <p:sldId id="268" r:id="rId47"/>
    <p:sldId id="269" r:id="rId48"/>
    <p:sldId id="260" r:id="rId49"/>
    <p:sldId id="261" r:id="rId50"/>
    <p:sldId id="262" r:id="rId51"/>
    <p:sldId id="263" r:id="rId52"/>
    <p:sldId id="270" r:id="rId53"/>
    <p:sldId id="287" r:id="rId54"/>
    <p:sldId id="300" r:id="rId55"/>
    <p:sldId id="301" r:id="rId56"/>
    <p:sldId id="271" r:id="rId57"/>
  </p:sldIdLst>
  <p:sldSz cx="16256000" cy="9144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36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36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36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36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96" y="-104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25.xml"/><Relationship Id="rId51" Type="http://schemas.openxmlformats.org/officeDocument/2006/relationships/slide" Target="slides/slide26.xml"/><Relationship Id="rId52" Type="http://schemas.openxmlformats.org/officeDocument/2006/relationships/slide" Target="slides/slide27.xml"/><Relationship Id="rId53" Type="http://schemas.openxmlformats.org/officeDocument/2006/relationships/slide" Target="slides/slide28.xml"/><Relationship Id="rId54" Type="http://schemas.openxmlformats.org/officeDocument/2006/relationships/slide" Target="slides/slide29.xml"/><Relationship Id="rId55" Type="http://schemas.openxmlformats.org/officeDocument/2006/relationships/slide" Target="slides/slide30.xml"/><Relationship Id="rId56" Type="http://schemas.openxmlformats.org/officeDocument/2006/relationships/slide" Target="slides/slide31.xml"/><Relationship Id="rId57" Type="http://schemas.openxmlformats.org/officeDocument/2006/relationships/slide" Target="slides/slide32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15.xml"/><Relationship Id="rId41" Type="http://schemas.openxmlformats.org/officeDocument/2006/relationships/slide" Target="slides/slide16.xml"/><Relationship Id="rId42" Type="http://schemas.openxmlformats.org/officeDocument/2006/relationships/slide" Target="slides/slide17.xml"/><Relationship Id="rId43" Type="http://schemas.openxmlformats.org/officeDocument/2006/relationships/slide" Target="slides/slide18.xml"/><Relationship Id="rId44" Type="http://schemas.openxmlformats.org/officeDocument/2006/relationships/slide" Target="slides/slide19.xml"/><Relationship Id="rId45" Type="http://schemas.openxmlformats.org/officeDocument/2006/relationships/slide" Target="slides/slide20.xml"/><Relationship Id="rId46" Type="http://schemas.openxmlformats.org/officeDocument/2006/relationships/slide" Target="slides/slide21.xml"/><Relationship Id="rId47" Type="http://schemas.openxmlformats.org/officeDocument/2006/relationships/slide" Target="slides/slide22.xml"/><Relationship Id="rId48" Type="http://schemas.openxmlformats.org/officeDocument/2006/relationships/slide" Target="slides/slide23.xml"/><Relationship Id="rId4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slide" Target="slides/slide11.xml"/><Relationship Id="rId37" Type="http://schemas.openxmlformats.org/officeDocument/2006/relationships/slide" Target="slides/slide12.xml"/><Relationship Id="rId38" Type="http://schemas.openxmlformats.org/officeDocument/2006/relationships/slide" Target="slides/slide13.xml"/><Relationship Id="rId39" Type="http://schemas.openxmlformats.org/officeDocument/2006/relationships/slide" Target="slides/slide14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23" Type="http://schemas.openxmlformats.org/officeDocument/2006/relationships/slideMaster" Target="slideMasters/slideMaster23.xml"/><Relationship Id="rId24" Type="http://schemas.openxmlformats.org/officeDocument/2006/relationships/slideMaster" Target="slideMasters/slideMaster24.xml"/><Relationship Id="rId25" Type="http://schemas.openxmlformats.org/officeDocument/2006/relationships/slideMaster" Target="slideMasters/slideMaster25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20BE9-9A48-404E-A8FA-03DE37D58926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ACE13-2EDC-9247-A48C-D13ADEF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26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B8A00-9436-2844-85BE-F59A9B63DA32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83D2A-DC91-9044-B368-4DD475798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538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8070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66839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40160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1820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6039867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1181100"/>
            <a:ext cx="688975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7850" y="1181100"/>
            <a:ext cx="688975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96709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7730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37608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838581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713066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4370647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65674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362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3627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62065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6713"/>
            <a:ext cx="3657600" cy="75834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6713"/>
            <a:ext cx="10820400" cy="7583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4597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46072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58023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3947295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15173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38227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83794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606519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500733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31744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6080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11618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034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600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0816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11272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5566806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1301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3404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3039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058039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431831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28878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754789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3961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034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69423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15907"/>
      </p:ext>
    </p:extLst>
  </p:cSld>
  <p:clrMapOvr>
    <a:masterClrMapping/>
  </p:clrMapOvr>
  <p:transition xmlns:p14="http://schemas.microsoft.com/office/powerpoint/2010/main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8498"/>
      </p:ext>
    </p:extLst>
  </p:cSld>
  <p:clrMapOvr>
    <a:masterClrMapping/>
  </p:clrMapOvr>
  <p:transition xmlns:p14="http://schemas.microsoft.com/office/powerpoint/2010/main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599634"/>
      </p:ext>
    </p:extLst>
  </p:cSld>
  <p:clrMapOvr>
    <a:masterClrMapping/>
  </p:clrMapOvr>
  <p:transition xmlns:p14="http://schemas.microsoft.com/office/powerpoint/2010/main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4711700"/>
            <a:ext cx="688975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7850" y="4711700"/>
            <a:ext cx="6889750" cy="105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8502"/>
      </p:ext>
    </p:extLst>
  </p:cSld>
  <p:clrMapOvr>
    <a:masterClrMapping/>
  </p:clrMapOvr>
  <p:transition xmlns:p14="http://schemas.microsoft.com/office/powerpoint/2010/main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72408"/>
      </p:ext>
    </p:extLst>
  </p:cSld>
  <p:clrMapOvr>
    <a:masterClrMapping/>
  </p:clrMapOvr>
  <p:transition xmlns:p14="http://schemas.microsoft.com/office/powerpoint/2010/main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29549"/>
      </p:ext>
    </p:extLst>
  </p:cSld>
  <p:clrMapOvr>
    <a:masterClrMapping/>
  </p:clrMapOvr>
  <p:transition xmlns:p14="http://schemas.microsoft.com/office/powerpoint/2010/main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048335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6111405"/>
      </p:ext>
    </p:extLst>
  </p:cSld>
  <p:clrMapOvr>
    <a:masterClrMapping/>
  </p:clrMapOvr>
  <p:transition xmlns:p14="http://schemas.microsoft.com/office/powerpoint/2010/main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7265383"/>
      </p:ext>
    </p:extLst>
  </p:cSld>
  <p:clrMapOvr>
    <a:masterClrMapping/>
  </p:clrMapOvr>
  <p:transition xmlns:p14="http://schemas.microsoft.com/office/powerpoint/2010/main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11073"/>
      </p:ext>
    </p:extLst>
  </p:cSld>
  <p:clrMapOvr>
    <a:masterClrMapping/>
  </p:clrMapOvr>
  <p:transition xmlns:p14="http://schemas.microsoft.com/office/powerpoint/2010/main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49508"/>
      </p:ext>
    </p:extLst>
  </p:cSld>
  <p:clrMapOvr>
    <a:masterClrMapping/>
  </p:clrMapOvr>
  <p:transition xmlns:p14="http://schemas.microsoft.com/office/powerpoint/2010/main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4625" y="1536700"/>
            <a:ext cx="3482975" cy="422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1536700"/>
            <a:ext cx="10296525" cy="422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26958"/>
      </p:ext>
    </p:extLst>
  </p:cSld>
  <p:clrMapOvr>
    <a:masterClrMapping/>
  </p:clrMapOvr>
  <p:transition xmlns:p14="http://schemas.microsoft.com/office/powerpoint/2010/main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01998"/>
      </p:ext>
    </p:extLst>
  </p:cSld>
  <p:clrMapOvr>
    <a:masterClrMapping/>
  </p:clrMapOvr>
  <p:transition xmlns:p14="http://schemas.microsoft.com/office/powerpoint/2010/main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49400"/>
      </p:ext>
    </p:extLst>
  </p:cSld>
  <p:clrMapOvr>
    <a:masterClrMapping/>
  </p:clrMapOvr>
  <p:transition xmlns:p14="http://schemas.microsoft.com/office/powerpoint/2010/main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5146389"/>
      </p:ext>
    </p:extLst>
  </p:cSld>
  <p:clrMapOvr>
    <a:masterClrMapping/>
  </p:clrMapOvr>
  <p:transition xmlns:p14="http://schemas.microsoft.com/office/powerpoint/2010/main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5964"/>
      </p:ext>
    </p:extLst>
  </p:cSld>
  <p:clrMapOvr>
    <a:masterClrMapping/>
  </p:clrMapOvr>
  <p:transition xmlns:p14="http://schemas.microsoft.com/office/powerpoint/2010/main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17921"/>
      </p:ext>
    </p:extLst>
  </p:cSld>
  <p:clrMapOvr>
    <a:masterClrMapping/>
  </p:clrMapOvr>
  <p:transition xmlns:p14="http://schemas.microsoft.com/office/powerpoint/2010/main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55501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4597400"/>
            <a:ext cx="410845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6550" y="4597400"/>
            <a:ext cx="410845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23472"/>
      </p:ext>
    </p:extLst>
  </p:cSld>
  <p:clrMapOvr>
    <a:masterClrMapping/>
  </p:clrMapOvr>
  <p:transition xmlns:p14="http://schemas.microsoft.com/office/powerpoint/2010/main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651056"/>
      </p:ext>
    </p:extLst>
  </p:cSld>
  <p:clrMapOvr>
    <a:masterClrMapping/>
  </p:clrMapOvr>
  <p:transition xmlns:p14="http://schemas.microsoft.com/office/powerpoint/2010/main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991233"/>
      </p:ext>
    </p:extLst>
  </p:cSld>
  <p:clrMapOvr>
    <a:masterClrMapping/>
  </p:clrMapOvr>
  <p:transition xmlns:p14="http://schemas.microsoft.com/office/powerpoint/2010/main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2306033"/>
      </p:ext>
    </p:extLst>
  </p:cSld>
  <p:clrMapOvr>
    <a:masterClrMapping/>
  </p:clrMapOvr>
  <p:transition xmlns:p14="http://schemas.microsoft.com/office/powerpoint/2010/main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32083"/>
      </p:ext>
    </p:extLst>
  </p:cSld>
  <p:clrMapOvr>
    <a:masterClrMapping/>
  </p:clrMapOvr>
  <p:transition xmlns:p14="http://schemas.microsoft.com/office/powerpoint/2010/main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362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3627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21212"/>
      </p:ext>
    </p:extLst>
  </p:cSld>
  <p:clrMapOvr>
    <a:masterClrMapping/>
  </p:clrMapOvr>
  <p:transition xmlns:p14="http://schemas.microsoft.com/office/powerpoint/2010/main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9309"/>
      </p:ext>
    </p:extLst>
  </p:cSld>
  <p:clrMapOvr>
    <a:masterClrMapping/>
  </p:clrMapOvr>
  <p:transition xmlns:p14="http://schemas.microsoft.com/office/powerpoint/2010/main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47745"/>
      </p:ext>
    </p:extLst>
  </p:cSld>
  <p:clrMapOvr>
    <a:masterClrMapping/>
  </p:clrMapOvr>
  <p:transition xmlns:p14="http://schemas.microsoft.com/office/powerpoint/2010/main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003617"/>
      </p:ext>
    </p:extLst>
  </p:cSld>
  <p:clrMapOvr>
    <a:masterClrMapping/>
  </p:clrMapOvr>
  <p:transition xmlns:p14="http://schemas.microsoft.com/office/powerpoint/2010/main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61621"/>
      </p:ext>
    </p:extLst>
  </p:cSld>
  <p:clrMapOvr>
    <a:masterClrMapping/>
  </p:clrMapOvr>
  <p:transition xmlns:p14="http://schemas.microsoft.com/office/powerpoint/2010/main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62668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45551"/>
      </p:ext>
    </p:extLst>
  </p:cSld>
  <p:clrMapOvr>
    <a:masterClrMapping/>
  </p:clrMapOvr>
  <p:transition xmlns:p14="http://schemas.microsoft.com/office/powerpoint/2010/main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07763"/>
      </p:ext>
    </p:extLst>
  </p:cSld>
  <p:clrMapOvr>
    <a:masterClrMapping/>
  </p:clrMapOvr>
  <p:transition xmlns:p14="http://schemas.microsoft.com/office/powerpoint/2010/main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287833"/>
      </p:ext>
    </p:extLst>
  </p:cSld>
  <p:clrMapOvr>
    <a:masterClrMapping/>
  </p:clrMapOvr>
  <p:transition xmlns:p14="http://schemas.microsoft.com/office/powerpoint/2010/main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037089"/>
      </p:ext>
    </p:extLst>
  </p:cSld>
  <p:clrMapOvr>
    <a:masterClrMapping/>
  </p:clrMapOvr>
  <p:transition xmlns:p14="http://schemas.microsoft.com/office/powerpoint/2010/main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9796436"/>
      </p:ext>
    </p:extLst>
  </p:cSld>
  <p:clrMapOvr>
    <a:masterClrMapping/>
  </p:clrMapOvr>
  <p:transition xmlns:p14="http://schemas.microsoft.com/office/powerpoint/2010/main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21552"/>
      </p:ext>
    </p:extLst>
  </p:cSld>
  <p:clrMapOvr>
    <a:masterClrMapping/>
  </p:clrMapOvr>
  <p:transition xmlns:p14="http://schemas.microsoft.com/office/powerpoint/2010/main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362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3627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62089"/>
      </p:ext>
    </p:extLst>
  </p:cSld>
  <p:clrMapOvr>
    <a:masterClrMapping/>
  </p:clrMapOvr>
  <p:transition xmlns:p14="http://schemas.microsoft.com/office/powerpoint/2010/main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92464"/>
      </p:ext>
    </p:extLst>
  </p:cSld>
  <p:clrMapOvr>
    <a:masterClrMapping/>
  </p:clrMapOvr>
  <p:transition xmlns:p14="http://schemas.microsoft.com/office/powerpoint/2010/main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15171"/>
      </p:ext>
    </p:extLst>
  </p:cSld>
  <p:clrMapOvr>
    <a:masterClrMapping/>
  </p:clrMapOvr>
  <p:transition xmlns:p14="http://schemas.microsoft.com/office/powerpoint/2010/main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4258326"/>
      </p:ext>
    </p:extLst>
  </p:cSld>
  <p:clrMapOvr>
    <a:masterClrMapping/>
  </p:clrMapOvr>
  <p:transition xmlns:p14="http://schemas.microsoft.com/office/powerpoint/2010/main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4597400"/>
            <a:ext cx="410845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6550" y="4597400"/>
            <a:ext cx="410845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63190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16962"/>
      </p:ext>
    </p:extLst>
  </p:cSld>
  <p:clrMapOvr>
    <a:masterClrMapping/>
  </p:clrMapOvr>
  <p:transition xmlns:p14="http://schemas.microsoft.com/office/powerpoint/2010/main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1799"/>
      </p:ext>
    </p:extLst>
  </p:cSld>
  <p:clrMapOvr>
    <a:masterClrMapping/>
  </p:clrMapOvr>
  <p:transition xmlns:p14="http://schemas.microsoft.com/office/powerpoint/2010/main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5626"/>
      </p:ext>
    </p:extLst>
  </p:cSld>
  <p:clrMapOvr>
    <a:masterClrMapping/>
  </p:clrMapOvr>
  <p:transition xmlns:p14="http://schemas.microsoft.com/office/powerpoint/2010/main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010798"/>
      </p:ext>
    </p:extLst>
  </p:cSld>
  <p:clrMapOvr>
    <a:masterClrMapping/>
  </p:clrMapOvr>
  <p:transition xmlns:p14="http://schemas.microsoft.com/office/powerpoint/2010/main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423622"/>
      </p:ext>
    </p:extLst>
  </p:cSld>
  <p:clrMapOvr>
    <a:masterClrMapping/>
  </p:clrMapOvr>
  <p:transition xmlns:p14="http://schemas.microsoft.com/office/powerpoint/2010/main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5088704"/>
      </p:ext>
    </p:extLst>
  </p:cSld>
  <p:clrMapOvr>
    <a:masterClrMapping/>
  </p:clrMapOvr>
  <p:transition xmlns:p14="http://schemas.microsoft.com/office/powerpoint/2010/main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07575"/>
      </p:ext>
    </p:extLst>
  </p:cSld>
  <p:clrMapOvr>
    <a:masterClrMapping/>
  </p:clrMapOvr>
  <p:transition xmlns:p14="http://schemas.microsoft.com/office/powerpoint/2010/main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2675" y="1435100"/>
            <a:ext cx="209232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1435100"/>
            <a:ext cx="6124575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69935"/>
      </p:ext>
    </p:extLst>
  </p:cSld>
  <p:clrMapOvr>
    <a:masterClrMapping/>
  </p:clrMapOvr>
  <p:transition xmlns:p14="http://schemas.microsoft.com/office/powerpoint/2010/main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7628"/>
      </p:ext>
    </p:extLst>
  </p:cSld>
  <p:clrMapOvr>
    <a:masterClrMapping/>
  </p:clrMapOvr>
  <p:transition xmlns:p14="http://schemas.microsoft.com/office/powerpoint/2010/main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7316"/>
      </p:ext>
    </p:extLst>
  </p:cSld>
  <p:clrMapOvr>
    <a:masterClrMapping/>
  </p:clrMapOvr>
  <p:transition xmlns:p14="http://schemas.microsoft.com/office/powerpoint/2010/main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7596457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881974"/>
      </p:ext>
    </p:extLst>
  </p:cSld>
  <p:clrMapOvr>
    <a:masterClrMapping/>
  </p:clrMapOvr>
  <p:transition xmlns:p14="http://schemas.microsoft.com/office/powerpoint/2010/main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4597400"/>
            <a:ext cx="410845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6550" y="4597400"/>
            <a:ext cx="410845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63869"/>
      </p:ext>
    </p:extLst>
  </p:cSld>
  <p:clrMapOvr>
    <a:masterClrMapping/>
  </p:clrMapOvr>
  <p:transition xmlns:p14="http://schemas.microsoft.com/office/powerpoint/2010/main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1429"/>
      </p:ext>
    </p:extLst>
  </p:cSld>
  <p:clrMapOvr>
    <a:masterClrMapping/>
  </p:clrMapOvr>
  <p:transition xmlns:p14="http://schemas.microsoft.com/office/powerpoint/2010/main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04535"/>
      </p:ext>
    </p:extLst>
  </p:cSld>
  <p:clrMapOvr>
    <a:masterClrMapping/>
  </p:clrMapOvr>
  <p:transition xmlns:p14="http://schemas.microsoft.com/office/powerpoint/2010/main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567396"/>
      </p:ext>
    </p:extLst>
  </p:cSld>
  <p:clrMapOvr>
    <a:masterClrMapping/>
  </p:clrMapOvr>
  <p:transition xmlns:p14="http://schemas.microsoft.com/office/powerpoint/2010/main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367993"/>
      </p:ext>
    </p:extLst>
  </p:cSld>
  <p:clrMapOvr>
    <a:masterClrMapping/>
  </p:clrMapOvr>
  <p:transition xmlns:p14="http://schemas.microsoft.com/office/powerpoint/2010/main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6744663"/>
      </p:ext>
    </p:extLst>
  </p:cSld>
  <p:clrMapOvr>
    <a:masterClrMapping/>
  </p:clrMapOvr>
  <p:transition xmlns:p14="http://schemas.microsoft.com/office/powerpoint/2010/main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27841"/>
      </p:ext>
    </p:extLst>
  </p:cSld>
  <p:clrMapOvr>
    <a:masterClrMapping/>
  </p:clrMapOvr>
  <p:transition xmlns:p14="http://schemas.microsoft.com/office/powerpoint/2010/main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2675" y="1435100"/>
            <a:ext cx="209232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1435100"/>
            <a:ext cx="6124575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31277"/>
      </p:ext>
    </p:extLst>
  </p:cSld>
  <p:clrMapOvr>
    <a:masterClrMapping/>
  </p:clrMapOvr>
  <p:transition xmlns:p14="http://schemas.microsoft.com/office/powerpoint/2010/main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35794"/>
      </p:ext>
    </p:extLst>
  </p:cSld>
  <p:clrMapOvr>
    <a:masterClrMapping/>
  </p:clrMapOvr>
  <p:transition xmlns:p14="http://schemas.microsoft.com/office/powerpoint/2010/main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02801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447633"/>
      </p:ext>
    </p:extLst>
  </p:cSld>
  <p:clrMapOvr>
    <a:masterClrMapping/>
  </p:clrMapOvr>
  <p:transition xmlns:p14="http://schemas.microsoft.com/office/powerpoint/2010/main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513110"/>
      </p:ext>
    </p:extLst>
  </p:cSld>
  <p:clrMapOvr>
    <a:masterClrMapping/>
  </p:clrMapOvr>
  <p:transition xmlns:p14="http://schemas.microsoft.com/office/powerpoint/2010/main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72682"/>
      </p:ext>
    </p:extLst>
  </p:cSld>
  <p:clrMapOvr>
    <a:masterClrMapping/>
  </p:clrMapOvr>
  <p:transition xmlns:p14="http://schemas.microsoft.com/office/powerpoint/2010/main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8995"/>
      </p:ext>
    </p:extLst>
  </p:cSld>
  <p:clrMapOvr>
    <a:masterClrMapping/>
  </p:clrMapOvr>
  <p:transition xmlns:p14="http://schemas.microsoft.com/office/powerpoint/2010/main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9244"/>
      </p:ext>
    </p:extLst>
  </p:cSld>
  <p:clrMapOvr>
    <a:masterClrMapping/>
  </p:clrMapOvr>
  <p:transition xmlns:p14="http://schemas.microsoft.com/office/powerpoint/2010/main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478965"/>
      </p:ext>
    </p:extLst>
  </p:cSld>
  <p:clrMapOvr>
    <a:masterClrMapping/>
  </p:clrMapOvr>
  <p:transition xmlns:p14="http://schemas.microsoft.com/office/powerpoint/2010/main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240886"/>
      </p:ext>
    </p:extLst>
  </p:cSld>
  <p:clrMapOvr>
    <a:masterClrMapping/>
  </p:clrMapOvr>
  <p:transition xmlns:p14="http://schemas.microsoft.com/office/powerpoint/2010/main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3918359"/>
      </p:ext>
    </p:extLst>
  </p:cSld>
  <p:clrMapOvr>
    <a:masterClrMapping/>
  </p:clrMapOvr>
  <p:transition xmlns:p14="http://schemas.microsoft.com/office/powerpoint/2010/main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8565"/>
      </p:ext>
    </p:extLst>
  </p:cSld>
  <p:clrMapOvr>
    <a:masterClrMapping/>
  </p:clrMapOvr>
  <p:transition xmlns:p14="http://schemas.microsoft.com/office/powerpoint/2010/main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41300"/>
            <a:ext cx="3657600" cy="7926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41300"/>
            <a:ext cx="10820400" cy="79263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07849"/>
      </p:ext>
    </p:extLst>
  </p:cSld>
  <p:clrMapOvr>
    <a:masterClrMapping/>
  </p:clrMapOvr>
  <p:transition xmlns:p14="http://schemas.microsoft.com/office/powerpoint/2010/main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6128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9881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534289"/>
      </p:ext>
    </p:extLst>
  </p:cSld>
  <p:clrMapOvr>
    <a:masterClrMapping/>
  </p:clrMapOvr>
  <p:transition xmlns:p14="http://schemas.microsoft.com/office/powerpoint/2010/main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37113"/>
      </p:ext>
    </p:extLst>
  </p:cSld>
  <p:clrMapOvr>
    <a:masterClrMapping/>
  </p:clrMapOvr>
  <p:transition xmlns:p14="http://schemas.microsoft.com/office/powerpoint/2010/main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6476564"/>
      </p:ext>
    </p:extLst>
  </p:cSld>
  <p:clrMapOvr>
    <a:masterClrMapping/>
  </p:clrMapOvr>
  <p:transition xmlns:p14="http://schemas.microsoft.com/office/powerpoint/2010/main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5651"/>
      </p:ext>
    </p:extLst>
  </p:cSld>
  <p:clrMapOvr>
    <a:masterClrMapping/>
  </p:clrMapOvr>
  <p:transition xmlns:p14="http://schemas.microsoft.com/office/powerpoint/2010/main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08022"/>
      </p:ext>
    </p:extLst>
  </p:cSld>
  <p:clrMapOvr>
    <a:masterClrMapping/>
  </p:clrMapOvr>
  <p:transition xmlns:p14="http://schemas.microsoft.com/office/powerpoint/2010/main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38809"/>
      </p:ext>
    </p:extLst>
  </p:cSld>
  <p:clrMapOvr>
    <a:masterClrMapping/>
  </p:clrMapOvr>
  <p:transition xmlns:p14="http://schemas.microsoft.com/office/powerpoint/2010/main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635548"/>
      </p:ext>
    </p:extLst>
  </p:cSld>
  <p:clrMapOvr>
    <a:masterClrMapping/>
  </p:clrMapOvr>
  <p:transition xmlns:p14="http://schemas.microsoft.com/office/powerpoint/2010/main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196883"/>
      </p:ext>
    </p:extLst>
  </p:cSld>
  <p:clrMapOvr>
    <a:masterClrMapping/>
  </p:clrMapOvr>
  <p:transition xmlns:p14="http://schemas.microsoft.com/office/powerpoint/2010/main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4950579"/>
      </p:ext>
    </p:extLst>
  </p:cSld>
  <p:clrMapOvr>
    <a:masterClrMapping/>
  </p:clrMapOvr>
  <p:transition xmlns:p14="http://schemas.microsoft.com/office/powerpoint/2010/main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58600"/>
      </p:ext>
    </p:extLst>
  </p:cSld>
  <p:clrMapOvr>
    <a:masterClrMapping/>
  </p:clrMapOvr>
  <p:transition xmlns:p14="http://schemas.microsoft.com/office/powerpoint/2010/main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6713"/>
            <a:ext cx="3657600" cy="78009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6713"/>
            <a:ext cx="1082040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9618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5937"/>
      </p:ext>
    </p:extLst>
  </p:cSld>
  <p:clrMapOvr>
    <a:masterClrMapping/>
  </p:clrMapOvr>
  <p:transition xmlns:p14="http://schemas.microsoft.com/office/powerpoint/2010/main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5792"/>
      </p:ext>
    </p:extLst>
  </p:cSld>
  <p:clrMapOvr>
    <a:masterClrMapping/>
  </p:clrMapOvr>
  <p:transition xmlns:p14="http://schemas.microsoft.com/office/powerpoint/2010/main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72912"/>
      </p:ext>
    </p:extLst>
  </p:cSld>
  <p:clrMapOvr>
    <a:masterClrMapping/>
  </p:clrMapOvr>
  <p:transition xmlns:p14="http://schemas.microsoft.com/office/powerpoint/2010/main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9468634"/>
      </p:ext>
    </p:extLst>
  </p:cSld>
  <p:clrMapOvr>
    <a:masterClrMapping/>
  </p:clrMapOvr>
  <p:transition xmlns:p14="http://schemas.microsoft.com/office/powerpoint/2010/main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2603500"/>
            <a:ext cx="33274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2603500"/>
            <a:ext cx="33274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1259"/>
      </p:ext>
    </p:extLst>
  </p:cSld>
  <p:clrMapOvr>
    <a:masterClrMapping/>
  </p:clrMapOvr>
  <p:transition xmlns:p14="http://schemas.microsoft.com/office/powerpoint/2010/main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66857"/>
      </p:ext>
    </p:extLst>
  </p:cSld>
  <p:clrMapOvr>
    <a:masterClrMapping/>
  </p:clrMapOvr>
  <p:transition xmlns:p14="http://schemas.microsoft.com/office/powerpoint/2010/main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88487"/>
      </p:ext>
    </p:extLst>
  </p:cSld>
  <p:clrMapOvr>
    <a:masterClrMapping/>
  </p:clrMapOvr>
  <p:transition xmlns:p14="http://schemas.microsoft.com/office/powerpoint/2010/main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9416"/>
      </p:ext>
    </p:extLst>
  </p:cSld>
  <p:clrMapOvr>
    <a:masterClrMapping/>
  </p:clrMapOvr>
  <p:transition xmlns:p14="http://schemas.microsoft.com/office/powerpoint/2010/main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096288"/>
      </p:ext>
    </p:extLst>
  </p:cSld>
  <p:clrMapOvr>
    <a:masterClrMapping/>
  </p:clrMapOvr>
  <p:transition xmlns:p14="http://schemas.microsoft.com/office/powerpoint/2010/main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089394"/>
      </p:ext>
    </p:extLst>
  </p:cSld>
  <p:clrMapOvr>
    <a:masterClrMapping/>
  </p:clrMapOvr>
  <p:transition xmlns:p14="http://schemas.microsoft.com/office/powerpoint/2010/main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91364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2675" y="1435100"/>
            <a:ext cx="209232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1435100"/>
            <a:ext cx="6124575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58131"/>
      </p:ext>
    </p:extLst>
  </p:cSld>
  <p:clrMapOvr>
    <a:masterClrMapping/>
  </p:clrMapOvr>
  <p:transition xmlns:p14="http://schemas.microsoft.com/office/powerpoint/2010/main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4625" y="241300"/>
            <a:ext cx="3482975" cy="806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241300"/>
            <a:ext cx="10296525" cy="806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9607"/>
      </p:ext>
    </p:extLst>
  </p:cSld>
  <p:clrMapOvr>
    <a:masterClrMapping/>
  </p:clrMapOvr>
  <p:transition xmlns:p14="http://schemas.microsoft.com/office/powerpoint/2010/main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2660"/>
      </p:ext>
    </p:extLst>
  </p:cSld>
  <p:clrMapOvr>
    <a:masterClrMapping/>
  </p:clrMapOvr>
  <p:transition xmlns:p14="http://schemas.microsoft.com/office/powerpoint/2010/main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44171"/>
      </p:ext>
    </p:extLst>
  </p:cSld>
  <p:clrMapOvr>
    <a:masterClrMapping/>
  </p:clrMapOvr>
  <p:transition xmlns:p14="http://schemas.microsoft.com/office/powerpoint/2010/main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250356"/>
      </p:ext>
    </p:extLst>
  </p:cSld>
  <p:clrMapOvr>
    <a:masterClrMapping/>
  </p:clrMapOvr>
  <p:transition xmlns:p14="http://schemas.microsoft.com/office/powerpoint/2010/main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2603500"/>
            <a:ext cx="688975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7850" y="2603500"/>
            <a:ext cx="688975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2127"/>
      </p:ext>
    </p:extLst>
  </p:cSld>
  <p:clrMapOvr>
    <a:masterClrMapping/>
  </p:clrMapOvr>
  <p:transition xmlns:p14="http://schemas.microsoft.com/office/powerpoint/2010/main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36721"/>
      </p:ext>
    </p:extLst>
  </p:cSld>
  <p:clrMapOvr>
    <a:masterClrMapping/>
  </p:clrMapOvr>
  <p:transition xmlns:p14="http://schemas.microsoft.com/office/powerpoint/2010/main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34919"/>
      </p:ext>
    </p:extLst>
  </p:cSld>
  <p:clrMapOvr>
    <a:masterClrMapping/>
  </p:clrMapOvr>
  <p:transition xmlns:p14="http://schemas.microsoft.com/office/powerpoint/2010/main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968752"/>
      </p:ext>
    </p:extLst>
  </p:cSld>
  <p:clrMapOvr>
    <a:masterClrMapping/>
  </p:clrMapOvr>
  <p:transition xmlns:p14="http://schemas.microsoft.com/office/powerpoint/2010/main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25354"/>
      </p:ext>
    </p:extLst>
  </p:cSld>
  <p:clrMapOvr>
    <a:masterClrMapping/>
  </p:clrMapOvr>
  <p:transition xmlns:p14="http://schemas.microsoft.com/office/powerpoint/2010/main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249690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1892"/>
      </p:ext>
    </p:extLst>
  </p:cSld>
  <p:clrMapOvr>
    <a:masterClrMapping/>
  </p:clrMapOvr>
  <p:transition xmlns:p14="http://schemas.microsoft.com/office/powerpoint/2010/main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744"/>
      </p:ext>
    </p:extLst>
  </p:cSld>
  <p:clrMapOvr>
    <a:masterClrMapping/>
  </p:clrMapOvr>
  <p:transition xmlns:p14="http://schemas.microsoft.com/office/powerpoint/2010/main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4625" y="241300"/>
            <a:ext cx="3482975" cy="806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241300"/>
            <a:ext cx="10296525" cy="806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65725"/>
      </p:ext>
    </p:extLst>
  </p:cSld>
  <p:clrMapOvr>
    <a:masterClrMapping/>
  </p:clrMapOvr>
  <p:transition xmlns:p14="http://schemas.microsoft.com/office/powerpoint/2010/main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95458"/>
      </p:ext>
    </p:extLst>
  </p:cSld>
  <p:clrMapOvr>
    <a:masterClrMapping/>
  </p:clrMapOvr>
  <p:transition xmlns:p14="http://schemas.microsoft.com/office/powerpoint/2010/main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12966"/>
      </p:ext>
    </p:extLst>
  </p:cSld>
  <p:clrMapOvr>
    <a:masterClrMapping/>
  </p:clrMapOvr>
  <p:transition xmlns:p14="http://schemas.microsoft.com/office/powerpoint/2010/main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703993"/>
      </p:ext>
    </p:extLst>
  </p:cSld>
  <p:clrMapOvr>
    <a:masterClrMapping/>
  </p:clrMapOvr>
  <p:transition xmlns:p14="http://schemas.microsoft.com/office/powerpoint/2010/main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51900" y="2603500"/>
            <a:ext cx="304165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45950" y="2603500"/>
            <a:ext cx="304165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66095"/>
      </p:ext>
    </p:extLst>
  </p:cSld>
  <p:clrMapOvr>
    <a:masterClrMapping/>
  </p:clrMapOvr>
  <p:transition xmlns:p14="http://schemas.microsoft.com/office/powerpoint/2010/main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5924"/>
      </p:ext>
    </p:extLst>
  </p:cSld>
  <p:clrMapOvr>
    <a:masterClrMapping/>
  </p:clrMapOvr>
  <p:transition xmlns:p14="http://schemas.microsoft.com/office/powerpoint/2010/main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49379"/>
      </p:ext>
    </p:extLst>
  </p:cSld>
  <p:clrMapOvr>
    <a:masterClrMapping/>
  </p:clrMapOvr>
  <p:transition xmlns:p14="http://schemas.microsoft.com/office/powerpoint/2010/main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380793"/>
      </p:ext>
    </p:extLst>
  </p:cSld>
  <p:clrMapOvr>
    <a:masterClrMapping/>
  </p:clrMapOvr>
  <p:transition xmlns:p14="http://schemas.microsoft.com/office/powerpoint/2010/main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7615968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82562"/>
      </p:ext>
    </p:extLst>
  </p:cSld>
  <p:clrMapOvr>
    <a:masterClrMapping/>
  </p:clrMapOvr>
  <p:transition xmlns:p14="http://schemas.microsoft.com/office/powerpoint/2010/main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9315414"/>
      </p:ext>
    </p:extLst>
  </p:cSld>
  <p:clrMapOvr>
    <a:masterClrMapping/>
  </p:clrMapOvr>
  <p:transition xmlns:p14="http://schemas.microsoft.com/office/powerpoint/2010/main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2290"/>
      </p:ext>
    </p:extLst>
  </p:cSld>
  <p:clrMapOvr>
    <a:masterClrMapping/>
  </p:clrMapOvr>
  <p:transition xmlns:p14="http://schemas.microsoft.com/office/powerpoint/2010/main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4625" y="241300"/>
            <a:ext cx="3482975" cy="806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241300"/>
            <a:ext cx="10296525" cy="806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6544"/>
      </p:ext>
    </p:extLst>
  </p:cSld>
  <p:clrMapOvr>
    <a:masterClrMapping/>
  </p:clrMapOvr>
  <p:transition xmlns:p14="http://schemas.microsoft.com/office/powerpoint/2010/main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635"/>
      </p:ext>
    </p:extLst>
  </p:cSld>
  <p:clrMapOvr>
    <a:masterClrMapping/>
  </p:clrMapOvr>
  <p:transition xmlns:p14="http://schemas.microsoft.com/office/powerpoint/2010/main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8355"/>
      </p:ext>
    </p:extLst>
  </p:cSld>
  <p:clrMapOvr>
    <a:masterClrMapping/>
  </p:clrMapOvr>
  <p:transition xmlns:p14="http://schemas.microsoft.com/office/powerpoint/2010/main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5206729"/>
      </p:ext>
    </p:extLst>
  </p:cSld>
  <p:clrMapOvr>
    <a:masterClrMapping/>
  </p:clrMapOvr>
  <p:transition xmlns:p14="http://schemas.microsoft.com/office/powerpoint/2010/main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2603500"/>
            <a:ext cx="33274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2603500"/>
            <a:ext cx="33274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17369"/>
      </p:ext>
    </p:extLst>
  </p:cSld>
  <p:clrMapOvr>
    <a:masterClrMapping/>
  </p:clrMapOvr>
  <p:transition xmlns:p14="http://schemas.microsoft.com/office/powerpoint/2010/main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9079"/>
      </p:ext>
    </p:extLst>
  </p:cSld>
  <p:clrMapOvr>
    <a:masterClrMapping/>
  </p:clrMapOvr>
  <p:transition xmlns:p14="http://schemas.microsoft.com/office/powerpoint/2010/main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75639"/>
      </p:ext>
    </p:extLst>
  </p:cSld>
  <p:clrMapOvr>
    <a:masterClrMapping/>
  </p:clrMapOvr>
  <p:transition xmlns:p14="http://schemas.microsoft.com/office/powerpoint/2010/main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317780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632118"/>
      </p:ext>
    </p:extLst>
  </p:cSld>
  <p:clrMapOvr>
    <a:masterClrMapping/>
  </p:clrMapOvr>
  <p:transition xmlns:p14="http://schemas.microsoft.com/office/powerpoint/2010/main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2604027"/>
      </p:ext>
    </p:extLst>
  </p:cSld>
  <p:clrMapOvr>
    <a:masterClrMapping/>
  </p:clrMapOvr>
  <p:transition xmlns:p14="http://schemas.microsoft.com/office/powerpoint/2010/main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464714"/>
      </p:ext>
    </p:extLst>
  </p:cSld>
  <p:clrMapOvr>
    <a:masterClrMapping/>
  </p:clrMapOvr>
  <p:transition xmlns:p14="http://schemas.microsoft.com/office/powerpoint/2010/main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94489"/>
      </p:ext>
    </p:extLst>
  </p:cSld>
  <p:clrMapOvr>
    <a:masterClrMapping/>
  </p:clrMapOvr>
  <p:transition xmlns:p14="http://schemas.microsoft.com/office/powerpoint/2010/main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4625" y="241300"/>
            <a:ext cx="3482975" cy="806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241300"/>
            <a:ext cx="10296525" cy="806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638"/>
      </p:ext>
    </p:extLst>
  </p:cSld>
  <p:clrMapOvr>
    <a:masterClrMapping/>
  </p:clrMapOvr>
  <p:transition xmlns:p14="http://schemas.microsoft.com/office/powerpoint/2010/main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510"/>
      </p:ext>
    </p:extLst>
  </p:cSld>
  <p:clrMapOvr>
    <a:masterClrMapping/>
  </p:clrMapOvr>
  <p:transition xmlns:p14="http://schemas.microsoft.com/office/powerpoint/2010/main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72395"/>
      </p:ext>
    </p:extLst>
  </p:cSld>
  <p:clrMapOvr>
    <a:masterClrMapping/>
  </p:clrMapOvr>
  <p:transition xmlns:p14="http://schemas.microsoft.com/office/powerpoint/2010/main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027015"/>
      </p:ext>
    </p:extLst>
  </p:cSld>
  <p:clrMapOvr>
    <a:masterClrMapping/>
  </p:clrMapOvr>
  <p:transition xmlns:p14="http://schemas.microsoft.com/office/powerpoint/2010/main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1181100"/>
            <a:ext cx="688975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7850" y="1181100"/>
            <a:ext cx="688975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47647"/>
      </p:ext>
    </p:extLst>
  </p:cSld>
  <p:clrMapOvr>
    <a:masterClrMapping/>
  </p:clrMapOvr>
  <p:transition xmlns:p14="http://schemas.microsoft.com/office/powerpoint/2010/main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02204"/>
      </p:ext>
    </p:extLst>
  </p:cSld>
  <p:clrMapOvr>
    <a:masterClrMapping/>
  </p:clrMapOvr>
  <p:transition xmlns:p14="http://schemas.microsoft.com/office/powerpoint/2010/main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9631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4597400"/>
            <a:ext cx="410845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6550" y="4597400"/>
            <a:ext cx="410845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1427"/>
      </p:ext>
    </p:extLst>
  </p:cSld>
  <p:clrMapOvr>
    <a:masterClrMapping/>
  </p:clrMapOvr>
  <p:transition xmlns:p14="http://schemas.microsoft.com/office/powerpoint/2010/main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696525"/>
      </p:ext>
    </p:extLst>
  </p:cSld>
  <p:clrMapOvr>
    <a:masterClrMapping/>
  </p:clrMapOvr>
  <p:transition xmlns:p14="http://schemas.microsoft.com/office/powerpoint/2010/main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223266"/>
      </p:ext>
    </p:extLst>
  </p:cSld>
  <p:clrMapOvr>
    <a:masterClrMapping/>
  </p:clrMapOvr>
  <p:transition xmlns:p14="http://schemas.microsoft.com/office/powerpoint/2010/main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1223701"/>
      </p:ext>
    </p:extLst>
  </p:cSld>
  <p:clrMapOvr>
    <a:masterClrMapping/>
  </p:clrMapOvr>
  <p:transition xmlns:p14="http://schemas.microsoft.com/office/powerpoint/2010/main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8094"/>
      </p:ext>
    </p:extLst>
  </p:cSld>
  <p:clrMapOvr>
    <a:masterClrMapping/>
  </p:clrMapOvr>
  <p:transition xmlns:p14="http://schemas.microsoft.com/office/powerpoint/2010/main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6713"/>
            <a:ext cx="3657600" cy="75834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6713"/>
            <a:ext cx="10820400" cy="7583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15760"/>
      </p:ext>
    </p:extLst>
  </p:cSld>
  <p:clrMapOvr>
    <a:masterClrMapping/>
  </p:clrMapOvr>
  <p:transition xmlns:p14="http://schemas.microsoft.com/office/powerpoint/2010/main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61184" y="1727201"/>
            <a:ext cx="11533632" cy="4203849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45143" tIns="72571" rIns="145143" bIns="72571" rtlCol="0">
            <a:normAutofit/>
          </a:bodyPr>
          <a:lstStyle/>
          <a:p>
            <a:pPr marL="0" indent="0" algn="l" defTabSz="1451427" rtl="0" eaLnBrk="1" latinLnBrk="0" hangingPunct="1">
              <a:spcBef>
                <a:spcPts val="317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51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1860" y="2031999"/>
            <a:ext cx="11552281" cy="2299823"/>
          </a:xfrm>
        </p:spPr>
        <p:txBody>
          <a:bodyPr vert="horz" lIns="145143" tIns="72571" rIns="145143" bIns="72571" rtlCol="0" anchor="b" anchorCtr="0">
            <a:noAutofit/>
          </a:bodyPr>
          <a:lstStyle>
            <a:lvl1pPr marL="0" indent="0" algn="ctr" defTabSz="1451427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860" y="4398683"/>
            <a:ext cx="11552283" cy="1222188"/>
          </a:xfrm>
        </p:spPr>
        <p:txBody>
          <a:bodyPr vert="horz" lIns="145143" tIns="72571" rIns="145143" bIns="72571" rtlCol="0">
            <a:normAutofit/>
          </a:bodyPr>
          <a:lstStyle>
            <a:lvl1pPr marL="0" indent="0" algn="ctr" defTabSz="1451427" rtl="0" eaLnBrk="1" latinLnBrk="0" hangingPunct="1">
              <a:spcBef>
                <a:spcPts val="476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5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2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7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5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291" y="4470402"/>
            <a:ext cx="14963422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291" y="6361373"/>
            <a:ext cx="14963422" cy="1296895"/>
          </a:xfrm>
        </p:spPr>
        <p:txBody>
          <a:bodyPr>
            <a:normAutofit/>
          </a:bodyPr>
          <a:lstStyle>
            <a:lvl1pPr marL="0" indent="0" algn="ctr">
              <a:spcBef>
                <a:spcPts val="476"/>
              </a:spcBef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725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2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7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5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659520" y="484717"/>
            <a:ext cx="14936960" cy="3782483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5100"/>
            </a:lvl1pPr>
            <a:lvl2pPr marL="725714" indent="0">
              <a:buNone/>
              <a:defRPr sz="4400"/>
            </a:lvl2pPr>
            <a:lvl3pPr marL="1451427" indent="0">
              <a:buNone/>
              <a:defRPr sz="3800"/>
            </a:lvl3pPr>
            <a:lvl4pPr marL="2177141" indent="0">
              <a:buNone/>
              <a:defRPr sz="3200"/>
            </a:lvl4pPr>
            <a:lvl5pPr marL="2902854" indent="0">
              <a:buNone/>
              <a:defRPr sz="3200"/>
            </a:lvl5pPr>
            <a:lvl6pPr marL="3628568" indent="0">
              <a:buNone/>
              <a:defRPr sz="3200"/>
            </a:lvl6pPr>
            <a:lvl7pPr marL="4354281" indent="0">
              <a:buNone/>
              <a:defRPr sz="3200"/>
            </a:lvl7pPr>
            <a:lvl8pPr marL="5079995" indent="0">
              <a:buNone/>
              <a:defRPr sz="3200"/>
            </a:lvl8pPr>
            <a:lvl9pPr marL="5805708" indent="0">
              <a:buNone/>
              <a:defRPr sz="3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90" y="3204193"/>
            <a:ext cx="14322779" cy="1816100"/>
          </a:xfrm>
        </p:spPr>
        <p:txBody>
          <a:bodyPr anchor="b" anchorCtr="0"/>
          <a:lstStyle>
            <a:lvl1pPr algn="ctr">
              <a:defRPr sz="73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490" y="4981341"/>
            <a:ext cx="14322779" cy="2000249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476"/>
              </a:spcBef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72571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5142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771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0285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2856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5428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7999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0570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9" y="143435"/>
            <a:ext cx="14297380" cy="17826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6489" y="2133601"/>
            <a:ext cx="6827520" cy="5791200"/>
          </a:xfrm>
        </p:spPr>
        <p:txBody>
          <a:bodyPr>
            <a:normAutofit/>
          </a:bodyPr>
          <a:lstStyle>
            <a:lvl1pPr>
              <a:spcBef>
                <a:spcPts val="2540"/>
              </a:spcBef>
              <a:defRPr sz="3200"/>
            </a:lvl1pPr>
            <a:lvl2pPr>
              <a:defRPr sz="2900"/>
            </a:lvl2pPr>
            <a:lvl3pPr>
              <a:defRPr sz="29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46348" y="2133601"/>
            <a:ext cx="6827520" cy="5791200"/>
          </a:xfrm>
        </p:spPr>
        <p:txBody>
          <a:bodyPr>
            <a:normAutofit/>
          </a:bodyPr>
          <a:lstStyle>
            <a:lvl1pPr>
              <a:spcBef>
                <a:spcPts val="2540"/>
              </a:spcBef>
              <a:defRPr sz="3200"/>
            </a:lvl1pPr>
            <a:lvl2pPr>
              <a:defRPr sz="2900"/>
            </a:lvl2pPr>
            <a:lvl3pPr>
              <a:defRPr sz="29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4345"/>
      </p:ext>
    </p:extLst>
  </p:cSld>
  <p:clrMapOvr>
    <a:masterClrMapping/>
  </p:clrMapOvr>
  <p:transition xmlns:p14="http://schemas.microsoft.com/office/powerpoint/2010/main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7" y="143435"/>
            <a:ext cx="14297380" cy="1782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487" y="1937633"/>
            <a:ext cx="6827520" cy="1001183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725714" indent="0">
              <a:buNone/>
              <a:defRPr sz="3200" b="1"/>
            </a:lvl2pPr>
            <a:lvl3pPr marL="1451427" indent="0">
              <a:buNone/>
              <a:defRPr sz="2900" b="1"/>
            </a:lvl3pPr>
            <a:lvl4pPr marL="2177141" indent="0">
              <a:buNone/>
              <a:defRPr sz="2500" b="1"/>
            </a:lvl4pPr>
            <a:lvl5pPr marL="2902854" indent="0">
              <a:buNone/>
              <a:defRPr sz="2500" b="1"/>
            </a:lvl5pPr>
            <a:lvl6pPr marL="3628568" indent="0">
              <a:buNone/>
              <a:defRPr sz="2500" b="1"/>
            </a:lvl6pPr>
            <a:lvl7pPr marL="4354281" indent="0">
              <a:buNone/>
              <a:defRPr sz="2500" b="1"/>
            </a:lvl7pPr>
            <a:lvl8pPr marL="5079995" indent="0">
              <a:buNone/>
              <a:defRPr sz="2500" b="1"/>
            </a:lvl8pPr>
            <a:lvl9pPr marL="5805708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487" y="3129888"/>
            <a:ext cx="6827520" cy="4794913"/>
          </a:xfrm>
        </p:spPr>
        <p:txBody>
          <a:bodyPr>
            <a:normAutofit/>
          </a:bodyPr>
          <a:lstStyle>
            <a:lvl1pPr>
              <a:spcBef>
                <a:spcPts val="2540"/>
              </a:spcBef>
              <a:defRPr sz="3200"/>
            </a:lvl1pPr>
            <a:lvl2pPr>
              <a:defRPr sz="2900"/>
            </a:lvl2pPr>
            <a:lvl3pPr>
              <a:defRPr sz="2900"/>
            </a:lvl3pPr>
            <a:lvl4pPr>
              <a:defRPr sz="2900"/>
            </a:lvl4pPr>
            <a:lvl5pPr>
              <a:defRPr sz="29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46347" y="1937633"/>
            <a:ext cx="6827520" cy="1001183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3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725714" indent="0">
              <a:buNone/>
              <a:defRPr sz="3200" b="1"/>
            </a:lvl2pPr>
            <a:lvl3pPr marL="1451427" indent="0">
              <a:buNone/>
              <a:defRPr sz="2900" b="1"/>
            </a:lvl3pPr>
            <a:lvl4pPr marL="2177141" indent="0">
              <a:buNone/>
              <a:defRPr sz="2500" b="1"/>
            </a:lvl4pPr>
            <a:lvl5pPr marL="2902854" indent="0">
              <a:buNone/>
              <a:defRPr sz="2500" b="1"/>
            </a:lvl5pPr>
            <a:lvl6pPr marL="3628568" indent="0">
              <a:buNone/>
              <a:defRPr sz="2500" b="1"/>
            </a:lvl6pPr>
            <a:lvl7pPr marL="4354281" indent="0">
              <a:buNone/>
              <a:defRPr sz="2500" b="1"/>
            </a:lvl7pPr>
            <a:lvl8pPr marL="5079995" indent="0">
              <a:buNone/>
              <a:defRPr sz="2500" b="1"/>
            </a:lvl8pPr>
            <a:lvl9pPr marL="5805708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46347" y="3129888"/>
            <a:ext cx="6827520" cy="4794913"/>
          </a:xfrm>
        </p:spPr>
        <p:txBody>
          <a:bodyPr>
            <a:normAutofit/>
          </a:bodyPr>
          <a:lstStyle>
            <a:lvl1pPr>
              <a:spcBef>
                <a:spcPts val="2540"/>
              </a:spcBef>
              <a:defRPr sz="3200"/>
            </a:lvl1pPr>
            <a:lvl2pPr>
              <a:defRPr sz="2900"/>
            </a:lvl2pPr>
            <a:lvl3pPr>
              <a:defRPr sz="2900"/>
            </a:lvl3pPr>
            <a:lvl4pPr>
              <a:defRPr sz="2900"/>
            </a:lvl4pPr>
            <a:lvl5pPr>
              <a:defRPr sz="29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5" y="815829"/>
            <a:ext cx="6827520" cy="1549400"/>
          </a:xfrm>
        </p:spPr>
        <p:txBody>
          <a:bodyPr anchor="b"/>
          <a:lstStyle>
            <a:lvl1pPr algn="ctr">
              <a:defRPr sz="57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1687" y="491067"/>
            <a:ext cx="6827520" cy="7433733"/>
          </a:xfrm>
        </p:spPr>
        <p:txBody>
          <a:bodyPr>
            <a:normAutofit/>
          </a:bodyPr>
          <a:lstStyle>
            <a:lvl1pPr>
              <a:spcBef>
                <a:spcPts val="3175"/>
              </a:spcBef>
              <a:defRPr sz="3500"/>
            </a:lvl1pPr>
            <a:lvl2pPr>
              <a:defRPr sz="3200"/>
            </a:lvl2pPr>
            <a:lvl3pPr>
              <a:defRPr sz="2900"/>
            </a:lvl3pPr>
            <a:lvl4pPr>
              <a:defRPr sz="2900"/>
            </a:lvl4pPr>
            <a:lvl5pPr>
              <a:defRPr sz="29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8265" y="2383808"/>
            <a:ext cx="6827520" cy="4960203"/>
          </a:xfrm>
        </p:spPr>
        <p:txBody>
          <a:bodyPr>
            <a:normAutofit/>
          </a:bodyPr>
          <a:lstStyle>
            <a:lvl1pPr marL="0" indent="0" algn="ctr">
              <a:spcBef>
                <a:spcPts val="952"/>
              </a:spcBef>
              <a:buNone/>
              <a:defRPr sz="2900"/>
            </a:lvl1pPr>
            <a:lvl2pPr marL="725714" indent="0">
              <a:buNone/>
              <a:defRPr sz="1900"/>
            </a:lvl2pPr>
            <a:lvl3pPr marL="1451427" indent="0">
              <a:buNone/>
              <a:defRPr sz="1600"/>
            </a:lvl3pPr>
            <a:lvl4pPr marL="2177141" indent="0">
              <a:buNone/>
              <a:defRPr sz="1400"/>
            </a:lvl4pPr>
            <a:lvl5pPr marL="2902854" indent="0">
              <a:buNone/>
              <a:defRPr sz="1400"/>
            </a:lvl5pPr>
            <a:lvl6pPr marL="3628568" indent="0">
              <a:buNone/>
              <a:defRPr sz="1400"/>
            </a:lvl6pPr>
            <a:lvl7pPr marL="4354281" indent="0">
              <a:buNone/>
              <a:defRPr sz="1400"/>
            </a:lvl7pPr>
            <a:lvl8pPr marL="5079995" indent="0">
              <a:buNone/>
              <a:defRPr sz="1400"/>
            </a:lvl8pPr>
            <a:lvl9pPr marL="580570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4" y="815829"/>
            <a:ext cx="7252524" cy="1549400"/>
          </a:xfrm>
        </p:spPr>
        <p:txBody>
          <a:bodyPr anchor="b"/>
          <a:lstStyle>
            <a:lvl1pPr algn="ctr">
              <a:defRPr sz="57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8264" y="2383808"/>
            <a:ext cx="7252524" cy="4960203"/>
          </a:xfrm>
        </p:spPr>
        <p:txBody>
          <a:bodyPr>
            <a:normAutofit/>
          </a:bodyPr>
          <a:lstStyle>
            <a:lvl1pPr marL="0" indent="0" algn="ctr">
              <a:spcBef>
                <a:spcPts val="952"/>
              </a:spcBef>
              <a:buNone/>
              <a:defRPr sz="2900"/>
            </a:lvl1pPr>
            <a:lvl2pPr marL="725714" indent="0">
              <a:buNone/>
              <a:defRPr sz="1900"/>
            </a:lvl2pPr>
            <a:lvl3pPr marL="1451427" indent="0">
              <a:buNone/>
              <a:defRPr sz="1600"/>
            </a:lvl3pPr>
            <a:lvl4pPr marL="2177141" indent="0">
              <a:buNone/>
              <a:defRPr sz="1400"/>
            </a:lvl4pPr>
            <a:lvl5pPr marL="2902854" indent="0">
              <a:buNone/>
              <a:defRPr sz="1400"/>
            </a:lvl5pPr>
            <a:lvl6pPr marL="3628568" indent="0">
              <a:buNone/>
              <a:defRPr sz="1400"/>
            </a:lvl6pPr>
            <a:lvl7pPr marL="4354281" indent="0">
              <a:buNone/>
              <a:defRPr sz="1400"/>
            </a:lvl7pPr>
            <a:lvl8pPr marL="5079995" indent="0">
              <a:buNone/>
              <a:defRPr sz="1400"/>
            </a:lvl8pPr>
            <a:lvl9pPr marL="580570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9049986" y="479190"/>
            <a:ext cx="6502400" cy="7090769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45143" tIns="72571" rIns="145143" bIns="72571" rtlCol="0">
            <a:normAutofit/>
          </a:bodyPr>
          <a:lstStyle>
            <a:lvl1pPr marL="0" indent="0" algn="l" defTabSz="1451427" rtl="0" eaLnBrk="1" latinLnBrk="0" hangingPunct="1">
              <a:spcBef>
                <a:spcPts val="317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5714" indent="0">
              <a:buNone/>
              <a:defRPr sz="4400"/>
            </a:lvl2pPr>
            <a:lvl3pPr marL="1451427" indent="0">
              <a:buNone/>
              <a:defRPr sz="3800"/>
            </a:lvl3pPr>
            <a:lvl4pPr marL="2177141" indent="0">
              <a:buNone/>
              <a:defRPr sz="3200"/>
            </a:lvl4pPr>
            <a:lvl5pPr marL="2902854" indent="0">
              <a:buNone/>
              <a:defRPr sz="3200"/>
            </a:lvl5pPr>
            <a:lvl6pPr marL="3628568" indent="0">
              <a:buNone/>
              <a:defRPr sz="3200"/>
            </a:lvl6pPr>
            <a:lvl7pPr marL="4354281" indent="0">
              <a:buNone/>
              <a:defRPr sz="3200"/>
            </a:lvl7pPr>
            <a:lvl8pPr marL="5079995" indent="0">
              <a:buNone/>
              <a:defRPr sz="3200"/>
            </a:lvl8pPr>
            <a:lvl9pPr marL="5805708" indent="0">
              <a:buNone/>
              <a:defRPr sz="3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1853" y="491068"/>
            <a:ext cx="2709333" cy="74337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6487" y="491068"/>
            <a:ext cx="11892846" cy="743373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1364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84583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3343193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9388587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99880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57913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2675" y="1435100"/>
            <a:ext cx="209232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1435100"/>
            <a:ext cx="6124575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7426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6061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50109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439696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507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8573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304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9854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467246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351025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0733151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11321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41300"/>
            <a:ext cx="3657600" cy="7926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41300"/>
            <a:ext cx="10820400" cy="79263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4298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89240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2582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5026030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0368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6167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64454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69641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841231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657536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900100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58432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6713"/>
            <a:ext cx="3657600" cy="78009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6713"/>
            <a:ext cx="1082040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82862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31604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69481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476371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2603500"/>
            <a:ext cx="33274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2603500"/>
            <a:ext cx="33274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03072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00649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6170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15925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297958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5730125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12559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12871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4625" y="241300"/>
            <a:ext cx="3482975" cy="806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241300"/>
            <a:ext cx="10296525" cy="806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25167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2209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65819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184542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195543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63861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58265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502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908656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7577413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5458626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37008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362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3627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0945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60610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2103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396927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8528256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51900" y="2603500"/>
            <a:ext cx="304165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45950" y="2603500"/>
            <a:ext cx="304165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28039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3731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46562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168627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840498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8953119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50321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4625" y="241300"/>
            <a:ext cx="3482975" cy="806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241300"/>
            <a:ext cx="10296525" cy="806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7492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50210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133398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62058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73533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2603500"/>
            <a:ext cx="33274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2603500"/>
            <a:ext cx="33274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7421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4610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74376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661964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7748658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7152573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04824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4625" y="241300"/>
            <a:ext cx="3482975" cy="806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241300"/>
            <a:ext cx="10296525" cy="806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2774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1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5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1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3.xml"/><Relationship Id="rId8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6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1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4.xml"/><Relationship Id="rId8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7.xml"/></Relationships>
</file>

<file path=ppt/slideMasters/_rels/slideMaster1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1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5.xml"/><Relationship Id="rId8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1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211.xml"/><Relationship Id="rId3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216.xml"/><Relationship Id="rId8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19.xml"/></Relationships>
</file>

<file path=ppt/slideMasters/_rels/slideMaster2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1" Type="http://schemas.openxmlformats.org/officeDocument/2006/relationships/slideLayout" Target="../slideLayouts/slideLayout221.xml"/><Relationship Id="rId2" Type="http://schemas.openxmlformats.org/officeDocument/2006/relationships/slideLayout" Target="../slideLayouts/slideLayout222.xml"/><Relationship Id="rId3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27.xml"/><Relationship Id="rId8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0.xml"/></Relationships>
</file>

<file path=ppt/slideMasters/_rels/slideMaster2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2.xml"/><Relationship Id="rId12" Type="http://schemas.openxmlformats.org/officeDocument/2006/relationships/theme" Target="../theme/theme22.xml"/><Relationship Id="rId1" Type="http://schemas.openxmlformats.org/officeDocument/2006/relationships/slideLayout" Target="../slideLayouts/slideLayout232.xml"/><Relationship Id="rId2" Type="http://schemas.openxmlformats.org/officeDocument/2006/relationships/slideLayout" Target="../slideLayouts/slideLayout233.xml"/><Relationship Id="rId3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37.xml"/><Relationship Id="rId7" Type="http://schemas.openxmlformats.org/officeDocument/2006/relationships/slideLayout" Target="../slideLayouts/slideLayout238.xml"/><Relationship Id="rId8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1.xml"/></Relationships>
</file>

<file path=ppt/slideMasters/_rels/slideMaster2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3.xml"/><Relationship Id="rId12" Type="http://schemas.openxmlformats.org/officeDocument/2006/relationships/theme" Target="../theme/theme23.xml"/><Relationship Id="rId1" Type="http://schemas.openxmlformats.org/officeDocument/2006/relationships/slideLayout" Target="../slideLayouts/slideLayout243.xml"/><Relationship Id="rId2" Type="http://schemas.openxmlformats.org/officeDocument/2006/relationships/slideLayout" Target="../slideLayouts/slideLayout244.xml"/><Relationship Id="rId3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48.xml"/><Relationship Id="rId7" Type="http://schemas.openxmlformats.org/officeDocument/2006/relationships/slideLayout" Target="../slideLayouts/slideLayout249.xml"/><Relationship Id="rId8" Type="http://schemas.openxmlformats.org/officeDocument/2006/relationships/slideLayout" Target="../slideLayouts/slideLayout250.xml"/><Relationship Id="rId9" Type="http://schemas.openxmlformats.org/officeDocument/2006/relationships/slideLayout" Target="../slideLayouts/slideLayout251.xml"/><Relationship Id="rId10" Type="http://schemas.openxmlformats.org/officeDocument/2006/relationships/slideLayout" Target="../slideLayouts/slideLayout252.xml"/></Relationships>
</file>

<file path=ppt/slideMasters/_rels/slideMaster2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4.xml"/><Relationship Id="rId12" Type="http://schemas.openxmlformats.org/officeDocument/2006/relationships/theme" Target="../theme/theme24.xml"/><Relationship Id="rId1" Type="http://schemas.openxmlformats.org/officeDocument/2006/relationships/slideLayout" Target="../slideLayouts/slideLayout254.xml"/><Relationship Id="rId2" Type="http://schemas.openxmlformats.org/officeDocument/2006/relationships/slideLayout" Target="../slideLayouts/slideLayout255.xml"/><Relationship Id="rId3" Type="http://schemas.openxmlformats.org/officeDocument/2006/relationships/slideLayout" Target="../slideLayouts/slideLayout256.xml"/><Relationship Id="rId4" Type="http://schemas.openxmlformats.org/officeDocument/2006/relationships/slideLayout" Target="../slideLayouts/slideLayout257.xml"/><Relationship Id="rId5" Type="http://schemas.openxmlformats.org/officeDocument/2006/relationships/slideLayout" Target="../slideLayouts/slideLayout258.xml"/><Relationship Id="rId6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0.xml"/><Relationship Id="rId8" Type="http://schemas.openxmlformats.org/officeDocument/2006/relationships/slideLayout" Target="../slideLayouts/slideLayout261.xml"/><Relationship Id="rId9" Type="http://schemas.openxmlformats.org/officeDocument/2006/relationships/slideLayout" Target="../slideLayouts/slideLayout262.xml"/><Relationship Id="rId10" Type="http://schemas.openxmlformats.org/officeDocument/2006/relationships/slideLayout" Target="../slideLayouts/slideLayout263.xml"/></Relationships>
</file>

<file path=ppt/slideMasters/_rels/slideMaster2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5.xml"/><Relationship Id="rId12" Type="http://schemas.openxmlformats.org/officeDocument/2006/relationships/slideLayout" Target="../slideLayouts/slideLayout276.xml"/><Relationship Id="rId13" Type="http://schemas.openxmlformats.org/officeDocument/2006/relationships/theme" Target="../theme/theme25.xml"/><Relationship Id="rId1" Type="http://schemas.openxmlformats.org/officeDocument/2006/relationships/slideLayout" Target="../slideLayouts/slideLayout265.xml"/><Relationship Id="rId2" Type="http://schemas.openxmlformats.org/officeDocument/2006/relationships/slideLayout" Target="../slideLayouts/slideLayout266.xml"/><Relationship Id="rId3" Type="http://schemas.openxmlformats.org/officeDocument/2006/relationships/slideLayout" Target="../slideLayouts/slideLayout267.xml"/><Relationship Id="rId4" Type="http://schemas.openxmlformats.org/officeDocument/2006/relationships/slideLayout" Target="../slideLayouts/slideLayout268.xml"/><Relationship Id="rId5" Type="http://schemas.openxmlformats.org/officeDocument/2006/relationships/slideLayout" Target="../slideLayouts/slideLayout269.xml"/><Relationship Id="rId6" Type="http://schemas.openxmlformats.org/officeDocument/2006/relationships/slideLayout" Target="../slideLayouts/slideLayout270.xml"/><Relationship Id="rId7" Type="http://schemas.openxmlformats.org/officeDocument/2006/relationships/slideLayout" Target="../slideLayouts/slideLayout271.xml"/><Relationship Id="rId8" Type="http://schemas.openxmlformats.org/officeDocument/2006/relationships/slideLayout" Target="../slideLayouts/slideLayout272.xml"/><Relationship Id="rId9" Type="http://schemas.openxmlformats.org/officeDocument/2006/relationships/slideLayout" Target="../slideLayouts/slideLayout273.xml"/><Relationship Id="rId10" Type="http://schemas.openxmlformats.org/officeDocument/2006/relationships/slideLayout" Target="../slideLayouts/slideLayout27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6908800"/>
            <a:ext cx="139319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1181100"/>
            <a:ext cx="139319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11200" indent="-533400" algn="l" rtl="0" eaLnBrk="0" fontAlgn="base" hangingPunct="0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533400" algn="l" rtl="0" eaLnBrk="0" fontAlgn="base" hangingPunct="0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95400" indent="-533400" algn="l" rtl="0" eaLnBrk="0" fontAlgn="base" hangingPunct="0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533400" algn="l" rtl="0" eaLnBrk="0" fontAlgn="base" hangingPunct="0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92300" indent="-533400" algn="l" rtl="0" eaLnBrk="0" fontAlgn="base" hangingPunct="0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495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067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639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211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2781300"/>
            <a:ext cx="13931900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2781300"/>
            <a:ext cx="13931900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1536700"/>
            <a:ext cx="139319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6908800"/>
            <a:ext cx="139319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6908800"/>
            <a:ext cx="139319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1435100"/>
            <a:ext cx="83693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4597400"/>
            <a:ext cx="83693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1435100"/>
            <a:ext cx="83693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4597400"/>
            <a:ext cx="83693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63700" y="241300"/>
            <a:ext cx="129413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493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335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83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304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876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448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020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592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493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335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83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304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876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448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020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592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1435100"/>
            <a:ext cx="83693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4597400"/>
            <a:ext cx="83693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2603500"/>
            <a:ext cx="68072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477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98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319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367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288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860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432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004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576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2603500"/>
            <a:ext cx="139319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47700" indent="-4699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9800" indent="-4699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31900" indent="-4699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36700" indent="-4699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28800" indent="-4699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860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432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004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576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51900" y="2603500"/>
            <a:ext cx="62357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477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98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319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367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288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860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432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004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576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2603500"/>
            <a:ext cx="68072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477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98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319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367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288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860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432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004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576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1181100"/>
            <a:ext cx="139319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11200" indent="-533400" algn="l" rtl="0" eaLnBrk="0" fontAlgn="base" hangingPunct="0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533400" algn="l" rtl="0" eaLnBrk="0" fontAlgn="base" hangingPunct="0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95400" indent="-533400" algn="l" rtl="0" eaLnBrk="0" fontAlgn="base" hangingPunct="0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533400" algn="l" rtl="0" eaLnBrk="0" fontAlgn="base" hangingPunct="0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92300" indent="-533400" algn="l" rtl="0" eaLnBrk="0" fontAlgn="base" hangingPunct="0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495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067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639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211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6489" y="143435"/>
            <a:ext cx="14297380" cy="1782608"/>
          </a:xfrm>
          <a:prstGeom prst="rect">
            <a:avLst/>
          </a:prstGeom>
        </p:spPr>
        <p:txBody>
          <a:bodyPr vert="horz" lIns="145143" tIns="72571" rIns="145143" bIns="72571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489" y="2133601"/>
            <a:ext cx="14297380" cy="5791200"/>
          </a:xfrm>
          <a:prstGeom prst="rect">
            <a:avLst/>
          </a:prstGeom>
        </p:spPr>
        <p:txBody>
          <a:bodyPr vert="horz" lIns="145143" tIns="72571" rIns="145143" bIns="725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08595" y="8367558"/>
            <a:ext cx="3793067" cy="486833"/>
          </a:xfrm>
          <a:prstGeom prst="rect">
            <a:avLst/>
          </a:prstGeom>
        </p:spPr>
        <p:txBody>
          <a:bodyPr vert="horz" lIns="145143" tIns="72571" rIns="145143" bIns="72571" rtlCol="0" anchor="ctr"/>
          <a:lstStyle>
            <a:lvl1pPr algn="r">
              <a:defRPr sz="1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0149" y="8367558"/>
            <a:ext cx="8606117" cy="486833"/>
          </a:xfrm>
          <a:prstGeom prst="rect">
            <a:avLst/>
          </a:prstGeom>
        </p:spPr>
        <p:txBody>
          <a:bodyPr vert="horz" lIns="145143" tIns="72571" rIns="145143" bIns="72571" rtlCol="0" anchor="ctr"/>
          <a:lstStyle>
            <a:lvl1pPr algn="l">
              <a:defRPr sz="1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40722" y="8367558"/>
            <a:ext cx="1761067" cy="486833"/>
          </a:xfrm>
          <a:prstGeom prst="rect">
            <a:avLst/>
          </a:prstGeom>
        </p:spPr>
        <p:txBody>
          <a:bodyPr vert="horz" lIns="145143" tIns="72571" rIns="145143" bIns="72571" rtlCol="0" anchor="ctr"/>
          <a:lstStyle>
            <a:lvl1pPr algn="r">
              <a:defRPr sz="57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</p:sldLayoutIdLst>
  <p:hf hdr="0" ftr="0"/>
  <p:txStyles>
    <p:titleStyle>
      <a:lvl1pPr algn="ctr" defTabSz="1451427" rtl="0" eaLnBrk="1" latinLnBrk="0" hangingPunct="1">
        <a:spcBef>
          <a:spcPct val="0"/>
        </a:spcBef>
        <a:buNone/>
        <a:defRPr sz="7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554365" indent="-554365" algn="l" defTabSz="1451427" rtl="0" eaLnBrk="1" latinLnBrk="0" hangingPunct="1">
        <a:spcBef>
          <a:spcPts val="3175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3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088570" indent="-534206" algn="l" defTabSz="1451427" rtl="0" eaLnBrk="1" latinLnBrk="0" hangingPunct="1">
        <a:spcBef>
          <a:spcPts val="952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3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537102" indent="-448531" algn="l" defTabSz="1451427" rtl="0" eaLnBrk="1" latinLnBrk="0" hangingPunct="1">
        <a:spcBef>
          <a:spcPts val="952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005792" indent="-468690" algn="l" defTabSz="1451427" rtl="0" eaLnBrk="1" latinLnBrk="0" hangingPunct="1">
        <a:spcBef>
          <a:spcPts val="952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454323" indent="-448531" algn="l" defTabSz="1451427" rtl="0" eaLnBrk="1" latinLnBrk="0" hangingPunct="1">
        <a:spcBef>
          <a:spcPts val="952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902854" indent="-448531" algn="l" defTabSz="1451427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9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3361465" indent="-448531" algn="l" defTabSz="1451427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9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807477" indent="-448531" algn="l" defTabSz="1451427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9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4268607" indent="-448531" algn="l" defTabSz="1451427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9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714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427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7141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2854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8568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4281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79995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5708" algn="l" defTabSz="14514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1435100"/>
            <a:ext cx="83693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4597400"/>
            <a:ext cx="83693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63700" y="241300"/>
            <a:ext cx="129413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493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335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83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304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876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448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020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592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493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335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83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304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876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448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020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592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2603500"/>
            <a:ext cx="68072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477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98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319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367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288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860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432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004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576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6908800"/>
            <a:ext cx="139319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51900" y="2603500"/>
            <a:ext cx="62357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477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98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319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367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288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860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432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004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576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2603500"/>
            <a:ext cx="68072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ransition xmlns:p14="http://schemas.microsoft.com/office/powerpoint/2010/main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477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98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319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367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288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860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432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004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576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6. String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51860" y="4398682"/>
            <a:ext cx="11552283" cy="261171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Dr. Jibo He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Wichita State University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hejibo@gmail.com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5200" y="533400"/>
            <a:ext cx="1377199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Computer Application to Social Scientists</a:t>
            </a:r>
            <a:endParaRPr lang="en-US" sz="5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9400" y="7467600"/>
            <a:ext cx="7776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https://psychology-</a:t>
            </a:r>
            <a:r>
              <a:rPr lang="en-US" dirty="0" err="1" smtClean="0">
                <a:solidFill>
                  <a:schemeClr val="tx1"/>
                </a:solidFill>
              </a:rPr>
              <a:t>courses.appspot.com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FF00"/>
                </a:solidFill>
              </a:rPr>
              <a:t>Looping Through Strings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603500"/>
            <a:ext cx="6540500" cy="5702300"/>
          </a:xfrm>
        </p:spPr>
        <p:txBody>
          <a:bodyPr/>
          <a:lstStyle/>
          <a:p>
            <a:pPr marL="749300" eaLnBrk="1" hangingPunct="1">
              <a:defRPr/>
            </a:pPr>
            <a:r>
              <a:rPr lang="en-US" smtClean="0"/>
              <a:t>A definite loop using a </a:t>
            </a:r>
            <a:r>
              <a:rPr lang="en-US" smtClean="0">
                <a:solidFill>
                  <a:srgbClr val="FFFF00"/>
                </a:solidFill>
              </a:rPr>
              <a:t>for</a:t>
            </a:r>
            <a:r>
              <a:rPr lang="en-US" smtClean="0"/>
              <a:t> statement is much more elegant</a:t>
            </a:r>
          </a:p>
          <a:p>
            <a:pPr marL="749300" eaLnBrk="1" hangingPunct="1">
              <a:defRPr/>
            </a:pPr>
            <a:r>
              <a:rPr lang="en-US" smtClean="0"/>
              <a:t>The </a:t>
            </a:r>
            <a:r>
              <a:rPr lang="en-US" smtClean="0">
                <a:solidFill>
                  <a:srgbClr val="00FF00"/>
                </a:solidFill>
              </a:rPr>
              <a:t>iteration variable</a:t>
            </a:r>
            <a:r>
              <a:rPr lang="en-US" smtClean="0"/>
              <a:t> is completely taken care of by the </a:t>
            </a:r>
            <a:r>
              <a:rPr lang="en-US" smtClean="0">
                <a:solidFill>
                  <a:srgbClr val="FFFF00"/>
                </a:solidFill>
              </a:rPr>
              <a:t>for</a:t>
            </a:r>
            <a:r>
              <a:rPr lang="en-US" smtClean="0"/>
              <a:t> loop</a:t>
            </a:r>
          </a:p>
        </p:txBody>
      </p:sp>
      <p:sp>
        <p:nvSpPr>
          <p:cNvPr id="40963" name="Rectangle 3"/>
          <p:cNvSpPr>
            <a:spLocks/>
          </p:cNvSpPr>
          <p:nvPr/>
        </p:nvSpPr>
        <p:spPr bwMode="auto">
          <a:xfrm>
            <a:off x="15122525" y="3740150"/>
            <a:ext cx="3429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b</a:t>
            </a:r>
          </a:p>
          <a:p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a</a:t>
            </a:r>
          </a:p>
          <a:p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n</a:t>
            </a:r>
          </a:p>
          <a:p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a</a:t>
            </a:r>
          </a:p>
          <a:p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n</a:t>
            </a:r>
          </a:p>
          <a:p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40964" name="Rectangle 4"/>
          <p:cNvSpPr>
            <a:spLocks/>
          </p:cNvSpPr>
          <p:nvPr/>
        </p:nvSpPr>
        <p:spPr bwMode="auto">
          <a:xfrm>
            <a:off x="9715500" y="4622800"/>
            <a:ext cx="33940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fruit = </a:t>
            </a:r>
            <a:r>
              <a:rPr lang="fr-FR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banana</a:t>
            </a:r>
            <a:r>
              <a:rPr lang="fr-FR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rgbClr val="FFF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for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letter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in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fruit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: 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letter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FF00"/>
                </a:solidFill>
              </a:rPr>
              <a:t>Looping Through Strings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603500"/>
            <a:ext cx="6540500" cy="5702300"/>
          </a:xfrm>
        </p:spPr>
        <p:txBody>
          <a:bodyPr/>
          <a:lstStyle/>
          <a:p>
            <a:pPr marL="749300" eaLnBrk="1" hangingPunct="1">
              <a:defRPr/>
            </a:pPr>
            <a:r>
              <a:rPr lang="en-US" smtClean="0"/>
              <a:t>A definite loop using a </a:t>
            </a:r>
            <a:r>
              <a:rPr lang="en-US" smtClean="0">
                <a:solidFill>
                  <a:srgbClr val="FFFF00"/>
                </a:solidFill>
              </a:rPr>
              <a:t>for</a:t>
            </a:r>
            <a:r>
              <a:rPr lang="en-US" smtClean="0"/>
              <a:t> statement is much more </a:t>
            </a:r>
            <a:r>
              <a:rPr lang="en-US" smtClean="0">
                <a:solidFill>
                  <a:srgbClr val="0000FF"/>
                </a:solidFill>
              </a:rPr>
              <a:t>elegant</a:t>
            </a:r>
            <a:endParaRPr lang="en-US" smtClean="0"/>
          </a:p>
          <a:p>
            <a:pPr marL="749300" eaLnBrk="1" hangingPunct="1">
              <a:defRPr/>
            </a:pPr>
            <a:r>
              <a:rPr lang="en-US" smtClean="0"/>
              <a:t>The </a:t>
            </a:r>
            <a:r>
              <a:rPr lang="en-US" smtClean="0">
                <a:solidFill>
                  <a:srgbClr val="00FF00"/>
                </a:solidFill>
              </a:rPr>
              <a:t>iteration variable</a:t>
            </a:r>
            <a:r>
              <a:rPr lang="en-US" smtClean="0"/>
              <a:t> is completely taken care of by the </a:t>
            </a:r>
            <a:r>
              <a:rPr lang="en-US" smtClean="0">
                <a:solidFill>
                  <a:srgbClr val="FFFF00"/>
                </a:solidFill>
              </a:rPr>
              <a:t>for</a:t>
            </a:r>
            <a:r>
              <a:rPr lang="en-US" smtClean="0"/>
              <a:t> loop</a:t>
            </a:r>
          </a:p>
        </p:txBody>
      </p:sp>
      <p:sp>
        <p:nvSpPr>
          <p:cNvPr id="41987" name="Rectangle 3"/>
          <p:cNvSpPr>
            <a:spLocks/>
          </p:cNvSpPr>
          <p:nvPr/>
        </p:nvSpPr>
        <p:spPr bwMode="auto">
          <a:xfrm>
            <a:off x="9515475" y="5568950"/>
            <a:ext cx="4525963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index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0</a:t>
            </a:r>
          </a:p>
          <a:p>
            <a:pPr algn="l"/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while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index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&lt; 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len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fruit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 :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letter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fruit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[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index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]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letter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index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index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+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1988" name="Rectangle 4"/>
          <p:cNvSpPr>
            <a:spLocks/>
          </p:cNvSpPr>
          <p:nvPr/>
        </p:nvSpPr>
        <p:spPr bwMode="auto">
          <a:xfrm>
            <a:off x="9525000" y="3111500"/>
            <a:ext cx="33940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fruit =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banana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for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letter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in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fruit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: 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letter</a:t>
            </a:r>
          </a:p>
        </p:txBody>
      </p:sp>
      <p:sp>
        <p:nvSpPr>
          <p:cNvPr id="41989" name="Rectangle 5"/>
          <p:cNvSpPr>
            <a:spLocks/>
          </p:cNvSpPr>
          <p:nvPr/>
        </p:nvSpPr>
        <p:spPr bwMode="auto">
          <a:xfrm>
            <a:off x="15122525" y="3740150"/>
            <a:ext cx="3429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b</a:t>
            </a:r>
          </a:p>
          <a:p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a</a:t>
            </a:r>
          </a:p>
          <a:p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n</a:t>
            </a:r>
          </a:p>
          <a:p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a</a:t>
            </a:r>
          </a:p>
          <a:p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n</a:t>
            </a:r>
          </a:p>
          <a:p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FF00"/>
                </a:solidFill>
              </a:rPr>
              <a:t>Looping and Counting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603500"/>
            <a:ext cx="6565900" cy="5702300"/>
          </a:xfrm>
        </p:spPr>
        <p:txBody>
          <a:bodyPr/>
          <a:lstStyle/>
          <a:p>
            <a:pPr marL="749300" eaLnBrk="1" hangingPunct="1">
              <a:defRPr/>
            </a:pPr>
            <a:r>
              <a:rPr lang="en-US" dirty="0" smtClean="0"/>
              <a:t>This is a simple loop that loops through each letter in a string and counts the number of times the loop encounters the </a:t>
            </a:r>
            <a:r>
              <a:rPr lang="fr-FR" dirty="0" smtClean="0"/>
              <a:t>'</a:t>
            </a:r>
            <a:r>
              <a:rPr lang="en-US" dirty="0" smtClean="0"/>
              <a:t>a</a:t>
            </a:r>
            <a:r>
              <a:rPr lang="fr-FR" dirty="0" smtClean="0"/>
              <a:t>'</a:t>
            </a:r>
            <a:r>
              <a:rPr lang="en-US" dirty="0" smtClean="0"/>
              <a:t> character.</a:t>
            </a:r>
          </a:p>
        </p:txBody>
      </p:sp>
      <p:sp>
        <p:nvSpPr>
          <p:cNvPr id="43011" name="Rectangle 3"/>
          <p:cNvSpPr>
            <a:spLocks/>
          </p:cNvSpPr>
          <p:nvPr/>
        </p:nvSpPr>
        <p:spPr bwMode="auto">
          <a:xfrm>
            <a:off x="10426700" y="3925888"/>
            <a:ext cx="4325938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word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banana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count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0</a:t>
            </a:r>
          </a:p>
          <a:p>
            <a:pPr algn="l"/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for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 letter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in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 word 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: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 if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letter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==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a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: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pPr algn="l"/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       count 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count 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+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1</a:t>
            </a:r>
          </a:p>
          <a:p>
            <a:pPr algn="l"/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count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Looking deeper into </a:t>
            </a:r>
            <a:r>
              <a:rPr lang="en-US" smtClean="0">
                <a:solidFill>
                  <a:srgbClr val="FFFF00"/>
                </a:solidFill>
              </a:rPr>
              <a:t>in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603500"/>
            <a:ext cx="5981700" cy="5702300"/>
          </a:xfrm>
        </p:spPr>
        <p:txBody>
          <a:bodyPr>
            <a:normAutofit fontScale="92500" lnSpcReduction="20000"/>
          </a:bodyPr>
          <a:lstStyle/>
          <a:p>
            <a:pPr marL="749300" eaLnBrk="1" hangingPunct="1">
              <a:defRPr/>
            </a:pPr>
            <a:r>
              <a:rPr lang="en-US" smtClean="0"/>
              <a:t>The </a:t>
            </a:r>
            <a:r>
              <a:rPr lang="en-US" smtClean="0">
                <a:solidFill>
                  <a:srgbClr val="00FF00"/>
                </a:solidFill>
              </a:rPr>
              <a:t>iteration variable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iterates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though the </a:t>
            </a:r>
            <a:r>
              <a:rPr lang="en-US" smtClean="0">
                <a:solidFill>
                  <a:srgbClr val="FF7F00"/>
                </a:solidFill>
              </a:rPr>
              <a:t>sequence </a:t>
            </a:r>
            <a:r>
              <a:rPr lang="en-US" smtClean="0"/>
              <a:t>(ordered set)</a:t>
            </a:r>
          </a:p>
          <a:p>
            <a:pPr marL="749300" eaLnBrk="1" hangingPunct="1">
              <a:defRPr/>
            </a:pPr>
            <a:r>
              <a:rPr lang="en-US" smtClean="0"/>
              <a:t>The </a:t>
            </a:r>
            <a:r>
              <a:rPr lang="en-US" smtClean="0">
                <a:solidFill>
                  <a:srgbClr val="FF00FF"/>
                </a:solidFill>
              </a:rPr>
              <a:t>block (body)</a:t>
            </a:r>
            <a:r>
              <a:rPr lang="en-US" smtClean="0"/>
              <a:t> of code is executed once for each value </a:t>
            </a:r>
            <a:r>
              <a:rPr lang="en-US" smtClean="0">
                <a:solidFill>
                  <a:srgbClr val="FFFF00"/>
                </a:solidFill>
              </a:rPr>
              <a:t>in</a:t>
            </a:r>
            <a:r>
              <a:rPr lang="en-US" smtClean="0"/>
              <a:t> the </a:t>
            </a:r>
            <a:r>
              <a:rPr lang="en-US" smtClean="0">
                <a:solidFill>
                  <a:srgbClr val="FF7F00"/>
                </a:solidFill>
              </a:rPr>
              <a:t>sequence</a:t>
            </a:r>
            <a:endParaRPr lang="en-US" smtClean="0"/>
          </a:p>
          <a:p>
            <a:pPr marL="749300" eaLnBrk="1" hangingPunct="1">
              <a:defRPr/>
            </a:pPr>
            <a:r>
              <a:rPr lang="en-US" smtClean="0"/>
              <a:t>The </a:t>
            </a:r>
            <a:r>
              <a:rPr lang="en-US" smtClean="0">
                <a:solidFill>
                  <a:srgbClr val="00FF00"/>
                </a:solidFill>
              </a:rPr>
              <a:t>iteration variable </a:t>
            </a:r>
            <a:r>
              <a:rPr lang="en-US" smtClean="0"/>
              <a:t>moves through all of the values </a:t>
            </a:r>
            <a:r>
              <a:rPr lang="en-US" smtClean="0">
                <a:solidFill>
                  <a:srgbClr val="FFFF00"/>
                </a:solidFill>
              </a:rPr>
              <a:t>in</a:t>
            </a:r>
            <a:r>
              <a:rPr lang="en-US" smtClean="0"/>
              <a:t> the </a:t>
            </a:r>
            <a:r>
              <a:rPr lang="en-US" smtClean="0">
                <a:solidFill>
                  <a:srgbClr val="FF7F00"/>
                </a:solidFill>
              </a:rPr>
              <a:t>sequence</a:t>
            </a:r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8140700" y="5226050"/>
            <a:ext cx="49371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4400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for</a:t>
            </a:r>
            <a:r>
              <a:rPr lang="en-US" sz="440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4400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letter</a:t>
            </a:r>
            <a:r>
              <a:rPr lang="en-US" sz="440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4400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in</a:t>
            </a:r>
            <a:r>
              <a:rPr lang="en-US" sz="440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fr-FR" sz="440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 sz="440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banana</a:t>
            </a:r>
            <a:r>
              <a:rPr lang="fr-FR" sz="440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 sz="4400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440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:</a:t>
            </a:r>
          </a:p>
          <a:p>
            <a:pPr algn="l"/>
            <a:r>
              <a:rPr lang="en-US" sz="440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  </a:t>
            </a:r>
            <a:r>
              <a:rPr lang="en-US" sz="4400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 print letter</a:t>
            </a:r>
          </a:p>
        </p:txBody>
      </p:sp>
      <p:grpSp>
        <p:nvGrpSpPr>
          <p:cNvPr id="44040" name="Group 8"/>
          <p:cNvGrpSpPr>
            <a:grpSpLocks/>
          </p:cNvGrpSpPr>
          <p:nvPr/>
        </p:nvGrpSpPr>
        <p:grpSpPr bwMode="auto">
          <a:xfrm>
            <a:off x="7594600" y="3441700"/>
            <a:ext cx="8391525" cy="1824038"/>
            <a:chOff x="0" y="0"/>
            <a:chExt cx="5285" cy="1149"/>
          </a:xfrm>
        </p:grpSpPr>
        <p:sp>
          <p:nvSpPr>
            <p:cNvPr id="44037" name="Rectangle 4"/>
            <p:cNvSpPr>
              <a:spLocks/>
            </p:cNvSpPr>
            <p:nvPr/>
          </p:nvSpPr>
          <p:spPr bwMode="auto">
            <a:xfrm>
              <a:off x="0" y="296"/>
              <a:ext cx="205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>
                  <a:solidFill>
                    <a:srgbClr val="00FF00"/>
                  </a:solidFill>
                  <a:ea typeface="ＭＳ Ｐゴシック" charset="0"/>
                  <a:cs typeface="ＭＳ Ｐゴシック" charset="0"/>
                </a:rPr>
                <a:t>Iteration variable</a:t>
              </a:r>
            </a:p>
          </p:txBody>
        </p:sp>
        <p:sp>
          <p:nvSpPr>
            <p:cNvPr id="44038" name="Rectangle 5"/>
            <p:cNvSpPr>
              <a:spLocks/>
            </p:cNvSpPr>
            <p:nvPr/>
          </p:nvSpPr>
          <p:spPr bwMode="auto">
            <a:xfrm>
              <a:off x="2333" y="0"/>
              <a:ext cx="295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>
                  <a:solidFill>
                    <a:srgbClr val="FF7F00"/>
                  </a:solidFill>
                  <a:ea typeface="ＭＳ Ｐゴシック" charset="0"/>
                  <a:cs typeface="ＭＳ Ｐゴシック" charset="0"/>
                </a:rPr>
                <a:t>Six-character string</a:t>
              </a:r>
            </a:p>
          </p:txBody>
        </p:sp>
        <p:sp>
          <p:nvSpPr>
            <p:cNvPr id="44039" name="Line 6"/>
            <p:cNvSpPr>
              <a:spLocks noChangeShapeType="1"/>
            </p:cNvSpPr>
            <p:nvPr/>
          </p:nvSpPr>
          <p:spPr bwMode="auto">
            <a:xfrm rot="10800000">
              <a:off x="925" y="677"/>
              <a:ext cx="22" cy="427"/>
            </a:xfrm>
            <a:prstGeom prst="line">
              <a:avLst/>
            </a:prstGeom>
            <a:noFill/>
            <a:ln w="63500">
              <a:solidFill>
                <a:srgbClr val="00FF0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" name="Line 7"/>
            <p:cNvSpPr>
              <a:spLocks noChangeShapeType="1"/>
            </p:cNvSpPr>
            <p:nvPr/>
          </p:nvSpPr>
          <p:spPr bwMode="auto">
            <a:xfrm rot="10800000" flipH="1">
              <a:off x="2753" y="631"/>
              <a:ext cx="458" cy="518"/>
            </a:xfrm>
            <a:prstGeom prst="line">
              <a:avLst/>
            </a:prstGeom>
            <a:noFill/>
            <a:ln w="63500">
              <a:solidFill>
                <a:srgbClr val="FF7F0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Line 1"/>
          <p:cNvSpPr>
            <a:spLocks noChangeShapeType="1"/>
          </p:cNvSpPr>
          <p:nvPr/>
        </p:nvSpPr>
        <p:spPr bwMode="auto">
          <a:xfrm rot="10800000">
            <a:off x="3524250" y="1192213"/>
            <a:ext cx="14288" cy="566737"/>
          </a:xfrm>
          <a:prstGeom prst="line">
            <a:avLst/>
          </a:prstGeom>
          <a:noFill/>
          <a:ln w="508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58" name="AutoShape 2"/>
          <p:cNvSpPr>
            <a:spLocks/>
          </p:cNvSpPr>
          <p:nvPr/>
        </p:nvSpPr>
        <p:spPr bwMode="auto">
          <a:xfrm>
            <a:off x="2108200" y="1752600"/>
            <a:ext cx="2870200" cy="1270000"/>
          </a:xfrm>
          <a:prstGeom prst="diamond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3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Done?</a:t>
            </a: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 rot="10800000">
            <a:off x="3543300" y="3022600"/>
            <a:ext cx="11113" cy="1498600"/>
          </a:xfrm>
          <a:prstGeom prst="line">
            <a:avLst/>
          </a:prstGeom>
          <a:noFill/>
          <a:ln w="50800">
            <a:solidFill>
              <a:srgbClr val="00FF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 rot="10800000" flipH="1">
            <a:off x="5710238" y="2711450"/>
            <a:ext cx="15875" cy="644525"/>
          </a:xfrm>
          <a:prstGeom prst="line">
            <a:avLst/>
          </a:prstGeom>
          <a:noFill/>
          <a:ln w="508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H="1">
            <a:off x="5707063" y="3209925"/>
            <a:ext cx="4762" cy="1314450"/>
          </a:xfrm>
          <a:prstGeom prst="line">
            <a:avLst/>
          </a:prstGeom>
          <a:noFill/>
          <a:ln w="508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3551238" y="4506913"/>
            <a:ext cx="2187575" cy="14287"/>
          </a:xfrm>
          <a:prstGeom prst="line">
            <a:avLst/>
          </a:prstGeom>
          <a:noFill/>
          <a:ln w="508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H="1">
            <a:off x="1752600" y="2397125"/>
            <a:ext cx="396875" cy="3175"/>
          </a:xfrm>
          <a:prstGeom prst="line">
            <a:avLst/>
          </a:prstGeom>
          <a:noFill/>
          <a:ln w="50800">
            <a:solidFill>
              <a:srgbClr val="00FF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rot="10800000" flipH="1">
            <a:off x="3538538" y="5238750"/>
            <a:ext cx="15875" cy="644525"/>
          </a:xfrm>
          <a:prstGeom prst="line">
            <a:avLst/>
          </a:prstGeom>
          <a:noFill/>
          <a:ln w="508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rot="10800000">
            <a:off x="1782763" y="2451100"/>
            <a:ext cx="3175" cy="2779713"/>
          </a:xfrm>
          <a:prstGeom prst="line">
            <a:avLst/>
          </a:prstGeom>
          <a:noFill/>
          <a:ln w="508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782763" y="5256213"/>
            <a:ext cx="1752600" cy="0"/>
          </a:xfrm>
          <a:prstGeom prst="line">
            <a:avLst/>
          </a:prstGeom>
          <a:noFill/>
          <a:ln w="508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7" name="Rectangle 11"/>
          <p:cNvSpPr>
            <a:spLocks/>
          </p:cNvSpPr>
          <p:nvPr/>
        </p:nvSpPr>
        <p:spPr bwMode="auto">
          <a:xfrm>
            <a:off x="1227138" y="1638300"/>
            <a:ext cx="725487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Yes</a:t>
            </a:r>
          </a:p>
        </p:txBody>
      </p:sp>
      <p:sp>
        <p:nvSpPr>
          <p:cNvPr id="45068" name="Rectangle 12"/>
          <p:cNvSpPr>
            <a:spLocks/>
          </p:cNvSpPr>
          <p:nvPr/>
        </p:nvSpPr>
        <p:spPr bwMode="auto">
          <a:xfrm>
            <a:off x="4254500" y="3302000"/>
            <a:ext cx="2921000" cy="749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35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print </a:t>
            </a:r>
            <a:r>
              <a:rPr lang="en-US" sz="35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letter</a:t>
            </a:r>
          </a:p>
        </p:txBody>
      </p:sp>
      <p:sp>
        <p:nvSpPr>
          <p:cNvPr id="45069" name="Rectangle 13"/>
          <p:cNvSpPr>
            <a:spLocks/>
          </p:cNvSpPr>
          <p:nvPr/>
        </p:nvSpPr>
        <p:spPr bwMode="auto">
          <a:xfrm>
            <a:off x="4140200" y="2019300"/>
            <a:ext cx="3111500" cy="749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35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Advance letter</a:t>
            </a:r>
          </a:p>
        </p:txBody>
      </p:sp>
      <p:sp>
        <p:nvSpPr>
          <p:cNvPr id="45070" name="Rectangle 14"/>
          <p:cNvSpPr>
            <a:spLocks/>
          </p:cNvSpPr>
          <p:nvPr/>
        </p:nvSpPr>
        <p:spPr bwMode="auto">
          <a:xfrm>
            <a:off x="10506075" y="5086350"/>
            <a:ext cx="40608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for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letter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in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banana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:</a:t>
            </a:r>
          </a:p>
          <a:p>
            <a:pPr algn="l"/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    print letter</a:t>
            </a:r>
          </a:p>
        </p:txBody>
      </p:sp>
      <p:sp>
        <p:nvSpPr>
          <p:cNvPr id="45071" name="Rectangle 15"/>
          <p:cNvSpPr>
            <a:spLocks/>
          </p:cNvSpPr>
          <p:nvPr/>
        </p:nvSpPr>
        <p:spPr bwMode="auto">
          <a:xfrm>
            <a:off x="9740900" y="17272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b</a:t>
            </a:r>
          </a:p>
        </p:txBody>
      </p:sp>
      <p:sp>
        <p:nvSpPr>
          <p:cNvPr id="45072" name="Rectangle 16"/>
          <p:cNvSpPr>
            <a:spLocks/>
          </p:cNvSpPr>
          <p:nvPr/>
        </p:nvSpPr>
        <p:spPr bwMode="auto">
          <a:xfrm>
            <a:off x="10490200" y="17272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a</a:t>
            </a:r>
          </a:p>
        </p:txBody>
      </p:sp>
      <p:sp>
        <p:nvSpPr>
          <p:cNvPr id="45073" name="Rectangle 17"/>
          <p:cNvSpPr>
            <a:spLocks/>
          </p:cNvSpPr>
          <p:nvPr/>
        </p:nvSpPr>
        <p:spPr bwMode="auto">
          <a:xfrm>
            <a:off x="11264900" y="17272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n</a:t>
            </a:r>
          </a:p>
        </p:txBody>
      </p:sp>
      <p:sp>
        <p:nvSpPr>
          <p:cNvPr id="45074" name="Rectangle 18"/>
          <p:cNvSpPr>
            <a:spLocks/>
          </p:cNvSpPr>
          <p:nvPr/>
        </p:nvSpPr>
        <p:spPr bwMode="auto">
          <a:xfrm>
            <a:off x="12014200" y="17272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a</a:t>
            </a:r>
          </a:p>
        </p:txBody>
      </p:sp>
      <p:sp>
        <p:nvSpPr>
          <p:cNvPr id="45075" name="Rectangle 19"/>
          <p:cNvSpPr>
            <a:spLocks/>
          </p:cNvSpPr>
          <p:nvPr/>
        </p:nvSpPr>
        <p:spPr bwMode="auto">
          <a:xfrm>
            <a:off x="12738100" y="17272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n</a:t>
            </a:r>
          </a:p>
        </p:txBody>
      </p:sp>
      <p:sp>
        <p:nvSpPr>
          <p:cNvPr id="45076" name="Rectangle 20"/>
          <p:cNvSpPr>
            <a:spLocks/>
          </p:cNvSpPr>
          <p:nvPr/>
        </p:nvSpPr>
        <p:spPr bwMode="auto">
          <a:xfrm>
            <a:off x="13487400" y="17272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a</a:t>
            </a:r>
          </a:p>
        </p:txBody>
      </p:sp>
      <p:sp>
        <p:nvSpPr>
          <p:cNvPr id="45077" name="Rectangle 24"/>
          <p:cNvSpPr>
            <a:spLocks/>
          </p:cNvSpPr>
          <p:nvPr/>
        </p:nvSpPr>
        <p:spPr bwMode="auto">
          <a:xfrm>
            <a:off x="2062163" y="7366000"/>
            <a:ext cx="1244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spcBef>
                <a:spcPts val="3500"/>
              </a:spcBef>
            </a:pP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The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 iteration variable </a:t>
            </a:r>
            <a:r>
              <a:rPr lang="ja-JP" alt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solidFill>
                  <a:schemeClr val="tx1"/>
                </a:solidFill>
                <a:cs typeface="Gill Sans" charset="0"/>
              </a:rPr>
              <a:t>iterates</a:t>
            </a:r>
            <a:r>
              <a:rPr lang="ja-JP" alt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solidFill>
                  <a:schemeClr val="tx1"/>
                </a:solidFill>
                <a:cs typeface="Gill Sans" charset="0"/>
              </a:rPr>
              <a:t> though the </a:t>
            </a:r>
            <a:r>
              <a:rPr lang="en-US" altLang="ja-JP">
                <a:solidFill>
                  <a:srgbClr val="FF7F00"/>
                </a:solidFill>
                <a:cs typeface="Gill Sans" charset="0"/>
              </a:rPr>
              <a:t>string </a:t>
            </a:r>
            <a:r>
              <a:rPr lang="en-US" altLang="ja-JP">
                <a:solidFill>
                  <a:schemeClr val="tx1"/>
                </a:solidFill>
                <a:cs typeface="Gill Sans" charset="0"/>
              </a:rPr>
              <a:t>and the </a:t>
            </a:r>
            <a:r>
              <a:rPr lang="en-US" altLang="ja-JP">
                <a:solidFill>
                  <a:srgbClr val="FF00FF"/>
                </a:solidFill>
                <a:cs typeface="Gill Sans" charset="0"/>
              </a:rPr>
              <a:t>block (body)</a:t>
            </a:r>
            <a:r>
              <a:rPr lang="en-US" altLang="ja-JP">
                <a:solidFill>
                  <a:schemeClr val="tx1"/>
                </a:solidFill>
                <a:cs typeface="Gill Sans" charset="0"/>
              </a:rPr>
              <a:t> of code is executed once for each value </a:t>
            </a:r>
            <a:r>
              <a:rPr lang="en-US" altLang="ja-JP">
                <a:solidFill>
                  <a:srgbClr val="FFFF00"/>
                </a:solidFill>
                <a:cs typeface="Gill Sans" charset="0"/>
              </a:rPr>
              <a:t>in</a:t>
            </a:r>
            <a:r>
              <a:rPr lang="en-US" altLang="ja-JP">
                <a:solidFill>
                  <a:schemeClr val="tx1"/>
                </a:solidFill>
                <a:cs typeface="Gill Sans" charset="0"/>
              </a:rPr>
              <a:t> the </a:t>
            </a:r>
            <a:r>
              <a:rPr lang="en-US" altLang="ja-JP">
                <a:solidFill>
                  <a:srgbClr val="FF7F00"/>
                </a:solidFill>
                <a:cs typeface="Gill Sans" charset="0"/>
              </a:rPr>
              <a:t>sequence</a:t>
            </a:r>
            <a:endParaRPr lang="en-US">
              <a:solidFill>
                <a:srgbClr val="FF7F00"/>
              </a:solidFill>
              <a:cs typeface="Gill Sans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0" y="7073900"/>
            <a:ext cx="6680200" cy="19177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00FF"/>
                </a:solidFill>
              </a:rPr>
              <a:t>Slicing Strings</a:t>
            </a:r>
          </a:p>
        </p:txBody>
      </p:sp>
      <p:sp>
        <p:nvSpPr>
          <p:cNvPr id="46081" name="Rectangle 1"/>
          <p:cNvSpPr>
            <a:spLocks noGrp="1" noChangeArrowheads="1"/>
          </p:cNvSpPr>
          <p:nvPr>
            <p:ph idx="1"/>
          </p:nvPr>
        </p:nvSpPr>
        <p:spPr>
          <a:xfrm>
            <a:off x="1155700" y="2603500"/>
            <a:ext cx="6438900" cy="5702300"/>
          </a:xfrm>
        </p:spPr>
        <p:txBody>
          <a:bodyPr>
            <a:normAutofit fontScale="92500" lnSpcReduction="20000"/>
          </a:bodyPr>
          <a:lstStyle/>
          <a:p>
            <a:pPr marL="749300" eaLnBrk="1" hangingPunct="1">
              <a:defRPr/>
            </a:pPr>
            <a:r>
              <a:rPr lang="en-US" smtClean="0"/>
              <a:t>We can also look at any continuous section of a string using a </a:t>
            </a:r>
            <a:r>
              <a:rPr lang="en-US" smtClean="0">
                <a:solidFill>
                  <a:srgbClr val="00FFFF"/>
                </a:solidFill>
              </a:rPr>
              <a:t>colon operator</a:t>
            </a:r>
          </a:p>
          <a:p>
            <a:pPr marL="749300" eaLnBrk="1" hangingPunct="1">
              <a:defRPr/>
            </a:pPr>
            <a:r>
              <a:rPr lang="en-US" smtClean="0">
                <a:solidFill>
                  <a:srgbClr val="FF00FF"/>
                </a:solidFill>
              </a:rPr>
              <a:t>The second number is one beyond the end of the slice - </a:t>
            </a:r>
            <a:r>
              <a:rPr lang="ja-JP" altLang="en-US" smtClean="0">
                <a:solidFill>
                  <a:srgbClr val="FF00FF"/>
                </a:solidFill>
                <a:latin typeface="Arial"/>
              </a:rPr>
              <a:t>“</a:t>
            </a:r>
            <a:r>
              <a:rPr lang="en-US" smtClean="0">
                <a:solidFill>
                  <a:srgbClr val="FF00FF"/>
                </a:solidFill>
              </a:rPr>
              <a:t>up to but not including</a:t>
            </a:r>
            <a:r>
              <a:rPr lang="ja-JP" altLang="en-US" smtClean="0">
                <a:solidFill>
                  <a:srgbClr val="FF00FF"/>
                </a:solidFill>
                <a:latin typeface="Arial"/>
              </a:rPr>
              <a:t>”</a:t>
            </a:r>
            <a:endParaRPr lang="en-US" smtClean="0">
              <a:solidFill>
                <a:srgbClr val="FF00FF"/>
              </a:solidFill>
            </a:endParaRPr>
          </a:p>
          <a:p>
            <a:pPr marL="749300" eaLnBrk="1" hangingPunct="1">
              <a:defRPr/>
            </a:pPr>
            <a:r>
              <a:rPr lang="en-US" smtClean="0"/>
              <a:t>If the second number is beyond the end of the string, it stops at the end </a:t>
            </a:r>
          </a:p>
        </p:txBody>
      </p:sp>
      <p:sp>
        <p:nvSpPr>
          <p:cNvPr id="46083" name="Rectangle 3"/>
          <p:cNvSpPr>
            <a:spLocks/>
          </p:cNvSpPr>
          <p:nvPr/>
        </p:nvSpPr>
        <p:spPr bwMode="auto">
          <a:xfrm>
            <a:off x="9964738" y="2754313"/>
            <a:ext cx="446722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s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Monty Python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s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[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0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: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4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]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Mont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s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[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6:7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]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P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s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[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6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: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20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]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Python</a:t>
            </a:r>
          </a:p>
        </p:txBody>
      </p:sp>
      <p:sp>
        <p:nvSpPr>
          <p:cNvPr id="46084" name="Rectangle 4"/>
          <p:cNvSpPr>
            <a:spLocks/>
          </p:cNvSpPr>
          <p:nvPr/>
        </p:nvSpPr>
        <p:spPr bwMode="auto">
          <a:xfrm>
            <a:off x="67056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0</a:t>
            </a:r>
          </a:p>
        </p:txBody>
      </p:sp>
      <p:sp>
        <p:nvSpPr>
          <p:cNvPr id="46085" name="Rectangle 5"/>
          <p:cNvSpPr>
            <a:spLocks/>
          </p:cNvSpPr>
          <p:nvPr/>
        </p:nvSpPr>
        <p:spPr bwMode="auto">
          <a:xfrm>
            <a:off x="67056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M</a:t>
            </a:r>
          </a:p>
        </p:txBody>
      </p:sp>
      <p:sp>
        <p:nvSpPr>
          <p:cNvPr id="46086" name="Rectangle 6"/>
          <p:cNvSpPr>
            <a:spLocks/>
          </p:cNvSpPr>
          <p:nvPr/>
        </p:nvSpPr>
        <p:spPr bwMode="auto">
          <a:xfrm>
            <a:off x="74549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1</a:t>
            </a:r>
          </a:p>
        </p:txBody>
      </p:sp>
      <p:sp>
        <p:nvSpPr>
          <p:cNvPr id="46087" name="Rectangle 7"/>
          <p:cNvSpPr>
            <a:spLocks/>
          </p:cNvSpPr>
          <p:nvPr/>
        </p:nvSpPr>
        <p:spPr bwMode="auto">
          <a:xfrm>
            <a:off x="74549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o</a:t>
            </a:r>
          </a:p>
        </p:txBody>
      </p:sp>
      <p:sp>
        <p:nvSpPr>
          <p:cNvPr id="46088" name="Rectangle 8"/>
          <p:cNvSpPr>
            <a:spLocks/>
          </p:cNvSpPr>
          <p:nvPr/>
        </p:nvSpPr>
        <p:spPr bwMode="auto">
          <a:xfrm>
            <a:off x="82296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2</a:t>
            </a:r>
          </a:p>
        </p:txBody>
      </p:sp>
      <p:sp>
        <p:nvSpPr>
          <p:cNvPr id="46089" name="Rectangle 9"/>
          <p:cNvSpPr>
            <a:spLocks/>
          </p:cNvSpPr>
          <p:nvPr/>
        </p:nvSpPr>
        <p:spPr bwMode="auto">
          <a:xfrm>
            <a:off x="82296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n</a:t>
            </a:r>
          </a:p>
        </p:txBody>
      </p:sp>
      <p:sp>
        <p:nvSpPr>
          <p:cNvPr id="46090" name="Rectangle 10"/>
          <p:cNvSpPr>
            <a:spLocks/>
          </p:cNvSpPr>
          <p:nvPr/>
        </p:nvSpPr>
        <p:spPr bwMode="auto">
          <a:xfrm>
            <a:off x="89789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3</a:t>
            </a:r>
          </a:p>
        </p:txBody>
      </p:sp>
      <p:sp>
        <p:nvSpPr>
          <p:cNvPr id="46091" name="Rectangle 11"/>
          <p:cNvSpPr>
            <a:spLocks/>
          </p:cNvSpPr>
          <p:nvPr/>
        </p:nvSpPr>
        <p:spPr bwMode="auto">
          <a:xfrm>
            <a:off x="89789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t</a:t>
            </a:r>
          </a:p>
        </p:txBody>
      </p:sp>
      <p:sp>
        <p:nvSpPr>
          <p:cNvPr id="46092" name="Rectangle 12"/>
          <p:cNvSpPr>
            <a:spLocks/>
          </p:cNvSpPr>
          <p:nvPr/>
        </p:nvSpPr>
        <p:spPr bwMode="auto">
          <a:xfrm>
            <a:off x="97028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4</a:t>
            </a:r>
          </a:p>
        </p:txBody>
      </p:sp>
      <p:sp>
        <p:nvSpPr>
          <p:cNvPr id="46093" name="Rectangle 13"/>
          <p:cNvSpPr>
            <a:spLocks/>
          </p:cNvSpPr>
          <p:nvPr/>
        </p:nvSpPr>
        <p:spPr bwMode="auto">
          <a:xfrm>
            <a:off x="97028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y</a:t>
            </a:r>
          </a:p>
        </p:txBody>
      </p:sp>
      <p:sp>
        <p:nvSpPr>
          <p:cNvPr id="46094" name="Rectangle 14"/>
          <p:cNvSpPr>
            <a:spLocks/>
          </p:cNvSpPr>
          <p:nvPr/>
        </p:nvSpPr>
        <p:spPr bwMode="auto">
          <a:xfrm>
            <a:off x="104521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5</a:t>
            </a:r>
          </a:p>
        </p:txBody>
      </p:sp>
      <p:sp>
        <p:nvSpPr>
          <p:cNvPr id="46095" name="Rectangle 15"/>
          <p:cNvSpPr>
            <a:spLocks/>
          </p:cNvSpPr>
          <p:nvPr/>
        </p:nvSpPr>
        <p:spPr bwMode="auto">
          <a:xfrm>
            <a:off x="104521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 </a:t>
            </a:r>
          </a:p>
        </p:txBody>
      </p:sp>
      <p:sp>
        <p:nvSpPr>
          <p:cNvPr id="46096" name="Rectangle 16"/>
          <p:cNvSpPr>
            <a:spLocks/>
          </p:cNvSpPr>
          <p:nvPr/>
        </p:nvSpPr>
        <p:spPr bwMode="auto">
          <a:xfrm>
            <a:off x="111506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6</a:t>
            </a:r>
          </a:p>
        </p:txBody>
      </p:sp>
      <p:sp>
        <p:nvSpPr>
          <p:cNvPr id="46097" name="Rectangle 17"/>
          <p:cNvSpPr>
            <a:spLocks/>
          </p:cNvSpPr>
          <p:nvPr/>
        </p:nvSpPr>
        <p:spPr bwMode="auto">
          <a:xfrm>
            <a:off x="111506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P</a:t>
            </a:r>
          </a:p>
        </p:txBody>
      </p:sp>
      <p:sp>
        <p:nvSpPr>
          <p:cNvPr id="46098" name="Rectangle 18"/>
          <p:cNvSpPr>
            <a:spLocks/>
          </p:cNvSpPr>
          <p:nvPr/>
        </p:nvSpPr>
        <p:spPr bwMode="auto">
          <a:xfrm>
            <a:off x="118999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7</a:t>
            </a:r>
          </a:p>
        </p:txBody>
      </p:sp>
      <p:sp>
        <p:nvSpPr>
          <p:cNvPr id="46099" name="Rectangle 19"/>
          <p:cNvSpPr>
            <a:spLocks/>
          </p:cNvSpPr>
          <p:nvPr/>
        </p:nvSpPr>
        <p:spPr bwMode="auto">
          <a:xfrm>
            <a:off x="118999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y</a:t>
            </a:r>
          </a:p>
        </p:txBody>
      </p:sp>
      <p:sp>
        <p:nvSpPr>
          <p:cNvPr id="46100" name="Rectangle 20"/>
          <p:cNvSpPr>
            <a:spLocks/>
          </p:cNvSpPr>
          <p:nvPr/>
        </p:nvSpPr>
        <p:spPr bwMode="auto">
          <a:xfrm>
            <a:off x="126746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8</a:t>
            </a:r>
          </a:p>
        </p:txBody>
      </p:sp>
      <p:sp>
        <p:nvSpPr>
          <p:cNvPr id="46101" name="Rectangle 21"/>
          <p:cNvSpPr>
            <a:spLocks/>
          </p:cNvSpPr>
          <p:nvPr/>
        </p:nvSpPr>
        <p:spPr bwMode="auto">
          <a:xfrm>
            <a:off x="126746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t</a:t>
            </a:r>
          </a:p>
        </p:txBody>
      </p:sp>
      <p:sp>
        <p:nvSpPr>
          <p:cNvPr id="46102" name="Rectangle 22"/>
          <p:cNvSpPr>
            <a:spLocks/>
          </p:cNvSpPr>
          <p:nvPr/>
        </p:nvSpPr>
        <p:spPr bwMode="auto">
          <a:xfrm>
            <a:off x="134239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9</a:t>
            </a:r>
          </a:p>
        </p:txBody>
      </p:sp>
      <p:sp>
        <p:nvSpPr>
          <p:cNvPr id="46103" name="Rectangle 23"/>
          <p:cNvSpPr>
            <a:spLocks/>
          </p:cNvSpPr>
          <p:nvPr/>
        </p:nvSpPr>
        <p:spPr bwMode="auto">
          <a:xfrm>
            <a:off x="134239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h</a:t>
            </a:r>
          </a:p>
        </p:txBody>
      </p:sp>
      <p:sp>
        <p:nvSpPr>
          <p:cNvPr id="46104" name="Rectangle 24"/>
          <p:cNvSpPr>
            <a:spLocks/>
          </p:cNvSpPr>
          <p:nvPr/>
        </p:nvSpPr>
        <p:spPr bwMode="auto">
          <a:xfrm>
            <a:off x="141478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10</a:t>
            </a:r>
          </a:p>
        </p:txBody>
      </p:sp>
      <p:sp>
        <p:nvSpPr>
          <p:cNvPr id="46105" name="Rectangle 25"/>
          <p:cNvSpPr>
            <a:spLocks/>
          </p:cNvSpPr>
          <p:nvPr/>
        </p:nvSpPr>
        <p:spPr bwMode="auto">
          <a:xfrm>
            <a:off x="141478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o</a:t>
            </a:r>
          </a:p>
        </p:txBody>
      </p:sp>
      <p:sp>
        <p:nvSpPr>
          <p:cNvPr id="46106" name="Rectangle 26"/>
          <p:cNvSpPr>
            <a:spLocks/>
          </p:cNvSpPr>
          <p:nvPr/>
        </p:nvSpPr>
        <p:spPr bwMode="auto">
          <a:xfrm>
            <a:off x="148971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11</a:t>
            </a:r>
          </a:p>
        </p:txBody>
      </p:sp>
      <p:sp>
        <p:nvSpPr>
          <p:cNvPr id="46107" name="Rectangle 27"/>
          <p:cNvSpPr>
            <a:spLocks/>
          </p:cNvSpPr>
          <p:nvPr/>
        </p:nvSpPr>
        <p:spPr bwMode="auto">
          <a:xfrm>
            <a:off x="148971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457200"/>
            <a:ext cx="66802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FF"/>
                </a:solidFill>
              </a:rPr>
              <a:t>Slicing Strings</a:t>
            </a:r>
          </a:p>
        </p:txBody>
      </p:sp>
      <p:sp>
        <p:nvSpPr>
          <p:cNvPr id="47105" name="Rectangle 1"/>
          <p:cNvSpPr>
            <a:spLocks noGrp="1" noChangeArrowheads="1"/>
          </p:cNvSpPr>
          <p:nvPr>
            <p:ph idx="1"/>
          </p:nvPr>
        </p:nvSpPr>
        <p:spPr>
          <a:xfrm>
            <a:off x="1155700" y="2603500"/>
            <a:ext cx="6438900" cy="5702300"/>
          </a:xfrm>
        </p:spPr>
        <p:txBody>
          <a:bodyPr/>
          <a:lstStyle/>
          <a:p>
            <a:pPr marL="749300" eaLnBrk="1" hangingPunct="1">
              <a:defRPr/>
            </a:pPr>
            <a:r>
              <a:rPr lang="en-US" smtClean="0"/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47107" name="Rectangle 3"/>
          <p:cNvSpPr>
            <a:spLocks/>
          </p:cNvSpPr>
          <p:nvPr/>
        </p:nvSpPr>
        <p:spPr bwMode="auto">
          <a:xfrm>
            <a:off x="9964738" y="2754313"/>
            <a:ext cx="446722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s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Monty Python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s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[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: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]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Mo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s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[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8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:]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Thon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s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[:]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Monty Python</a:t>
            </a:r>
          </a:p>
        </p:txBody>
      </p:sp>
      <p:sp>
        <p:nvSpPr>
          <p:cNvPr id="47108" name="Rectangle 4"/>
          <p:cNvSpPr>
            <a:spLocks/>
          </p:cNvSpPr>
          <p:nvPr/>
        </p:nvSpPr>
        <p:spPr bwMode="auto">
          <a:xfrm>
            <a:off x="67056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0</a:t>
            </a:r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67056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M</a:t>
            </a:r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74549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1</a:t>
            </a:r>
          </a:p>
        </p:txBody>
      </p:sp>
      <p:sp>
        <p:nvSpPr>
          <p:cNvPr id="47111" name="Rectangle 7"/>
          <p:cNvSpPr>
            <a:spLocks/>
          </p:cNvSpPr>
          <p:nvPr/>
        </p:nvSpPr>
        <p:spPr bwMode="auto">
          <a:xfrm>
            <a:off x="74549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o</a:t>
            </a:r>
          </a:p>
        </p:txBody>
      </p:sp>
      <p:sp>
        <p:nvSpPr>
          <p:cNvPr id="47112" name="Rectangle 8"/>
          <p:cNvSpPr>
            <a:spLocks/>
          </p:cNvSpPr>
          <p:nvPr/>
        </p:nvSpPr>
        <p:spPr bwMode="auto">
          <a:xfrm>
            <a:off x="82296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2</a:t>
            </a:r>
          </a:p>
        </p:txBody>
      </p:sp>
      <p:sp>
        <p:nvSpPr>
          <p:cNvPr id="47113" name="Rectangle 9"/>
          <p:cNvSpPr>
            <a:spLocks/>
          </p:cNvSpPr>
          <p:nvPr/>
        </p:nvSpPr>
        <p:spPr bwMode="auto">
          <a:xfrm>
            <a:off x="82296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n</a:t>
            </a:r>
          </a:p>
        </p:txBody>
      </p:sp>
      <p:sp>
        <p:nvSpPr>
          <p:cNvPr id="47114" name="Rectangle 10"/>
          <p:cNvSpPr>
            <a:spLocks/>
          </p:cNvSpPr>
          <p:nvPr/>
        </p:nvSpPr>
        <p:spPr bwMode="auto">
          <a:xfrm>
            <a:off x="89789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3</a:t>
            </a:r>
          </a:p>
        </p:txBody>
      </p:sp>
      <p:sp>
        <p:nvSpPr>
          <p:cNvPr id="47115" name="Rectangle 11"/>
          <p:cNvSpPr>
            <a:spLocks/>
          </p:cNvSpPr>
          <p:nvPr/>
        </p:nvSpPr>
        <p:spPr bwMode="auto">
          <a:xfrm>
            <a:off x="89789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t</a:t>
            </a:r>
          </a:p>
        </p:txBody>
      </p:sp>
      <p:sp>
        <p:nvSpPr>
          <p:cNvPr id="47116" name="Rectangle 12"/>
          <p:cNvSpPr>
            <a:spLocks/>
          </p:cNvSpPr>
          <p:nvPr/>
        </p:nvSpPr>
        <p:spPr bwMode="auto">
          <a:xfrm>
            <a:off x="97028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4</a:t>
            </a:r>
          </a:p>
        </p:txBody>
      </p:sp>
      <p:sp>
        <p:nvSpPr>
          <p:cNvPr id="47117" name="Rectangle 13"/>
          <p:cNvSpPr>
            <a:spLocks/>
          </p:cNvSpPr>
          <p:nvPr/>
        </p:nvSpPr>
        <p:spPr bwMode="auto">
          <a:xfrm>
            <a:off x="97028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y</a:t>
            </a:r>
          </a:p>
        </p:txBody>
      </p:sp>
      <p:sp>
        <p:nvSpPr>
          <p:cNvPr id="47118" name="Rectangle 14"/>
          <p:cNvSpPr>
            <a:spLocks/>
          </p:cNvSpPr>
          <p:nvPr/>
        </p:nvSpPr>
        <p:spPr bwMode="auto">
          <a:xfrm>
            <a:off x="104521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5</a:t>
            </a:r>
          </a:p>
        </p:txBody>
      </p:sp>
      <p:sp>
        <p:nvSpPr>
          <p:cNvPr id="47119" name="Rectangle 15"/>
          <p:cNvSpPr>
            <a:spLocks/>
          </p:cNvSpPr>
          <p:nvPr/>
        </p:nvSpPr>
        <p:spPr bwMode="auto">
          <a:xfrm>
            <a:off x="104521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 </a:t>
            </a:r>
          </a:p>
        </p:txBody>
      </p:sp>
      <p:sp>
        <p:nvSpPr>
          <p:cNvPr id="47120" name="Rectangle 16"/>
          <p:cNvSpPr>
            <a:spLocks/>
          </p:cNvSpPr>
          <p:nvPr/>
        </p:nvSpPr>
        <p:spPr bwMode="auto">
          <a:xfrm>
            <a:off x="111506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6</a:t>
            </a:r>
          </a:p>
        </p:txBody>
      </p:sp>
      <p:sp>
        <p:nvSpPr>
          <p:cNvPr id="47121" name="Rectangle 17"/>
          <p:cNvSpPr>
            <a:spLocks/>
          </p:cNvSpPr>
          <p:nvPr/>
        </p:nvSpPr>
        <p:spPr bwMode="auto">
          <a:xfrm>
            <a:off x="111506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P</a:t>
            </a:r>
          </a:p>
        </p:txBody>
      </p:sp>
      <p:sp>
        <p:nvSpPr>
          <p:cNvPr id="47122" name="Rectangle 18"/>
          <p:cNvSpPr>
            <a:spLocks/>
          </p:cNvSpPr>
          <p:nvPr/>
        </p:nvSpPr>
        <p:spPr bwMode="auto">
          <a:xfrm>
            <a:off x="118999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7</a:t>
            </a:r>
          </a:p>
        </p:txBody>
      </p:sp>
      <p:sp>
        <p:nvSpPr>
          <p:cNvPr id="47123" name="Rectangle 19"/>
          <p:cNvSpPr>
            <a:spLocks/>
          </p:cNvSpPr>
          <p:nvPr/>
        </p:nvSpPr>
        <p:spPr bwMode="auto">
          <a:xfrm>
            <a:off x="118999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y</a:t>
            </a:r>
          </a:p>
        </p:txBody>
      </p:sp>
      <p:sp>
        <p:nvSpPr>
          <p:cNvPr id="47124" name="Rectangle 20"/>
          <p:cNvSpPr>
            <a:spLocks/>
          </p:cNvSpPr>
          <p:nvPr/>
        </p:nvSpPr>
        <p:spPr bwMode="auto">
          <a:xfrm>
            <a:off x="126746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8</a:t>
            </a:r>
          </a:p>
        </p:txBody>
      </p:sp>
      <p:sp>
        <p:nvSpPr>
          <p:cNvPr id="47125" name="Rectangle 21"/>
          <p:cNvSpPr>
            <a:spLocks/>
          </p:cNvSpPr>
          <p:nvPr/>
        </p:nvSpPr>
        <p:spPr bwMode="auto">
          <a:xfrm>
            <a:off x="126746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t</a:t>
            </a:r>
          </a:p>
        </p:txBody>
      </p:sp>
      <p:sp>
        <p:nvSpPr>
          <p:cNvPr id="47126" name="Rectangle 22"/>
          <p:cNvSpPr>
            <a:spLocks/>
          </p:cNvSpPr>
          <p:nvPr/>
        </p:nvSpPr>
        <p:spPr bwMode="auto">
          <a:xfrm>
            <a:off x="134239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9</a:t>
            </a:r>
          </a:p>
        </p:txBody>
      </p:sp>
      <p:sp>
        <p:nvSpPr>
          <p:cNvPr id="47127" name="Rectangle 23"/>
          <p:cNvSpPr>
            <a:spLocks/>
          </p:cNvSpPr>
          <p:nvPr/>
        </p:nvSpPr>
        <p:spPr bwMode="auto">
          <a:xfrm>
            <a:off x="134239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h</a:t>
            </a:r>
          </a:p>
        </p:txBody>
      </p:sp>
      <p:sp>
        <p:nvSpPr>
          <p:cNvPr id="47128" name="Rectangle 24"/>
          <p:cNvSpPr>
            <a:spLocks/>
          </p:cNvSpPr>
          <p:nvPr/>
        </p:nvSpPr>
        <p:spPr bwMode="auto">
          <a:xfrm>
            <a:off x="141478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10</a:t>
            </a:r>
          </a:p>
        </p:txBody>
      </p:sp>
      <p:sp>
        <p:nvSpPr>
          <p:cNvPr id="47129" name="Rectangle 25"/>
          <p:cNvSpPr>
            <a:spLocks/>
          </p:cNvSpPr>
          <p:nvPr/>
        </p:nvSpPr>
        <p:spPr bwMode="auto">
          <a:xfrm>
            <a:off x="141478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o</a:t>
            </a:r>
          </a:p>
        </p:txBody>
      </p:sp>
      <p:sp>
        <p:nvSpPr>
          <p:cNvPr id="47130" name="Rectangle 26"/>
          <p:cNvSpPr>
            <a:spLocks/>
          </p:cNvSpPr>
          <p:nvPr/>
        </p:nvSpPr>
        <p:spPr bwMode="auto">
          <a:xfrm>
            <a:off x="14897100" y="14097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11</a:t>
            </a:r>
          </a:p>
        </p:txBody>
      </p:sp>
      <p:sp>
        <p:nvSpPr>
          <p:cNvPr id="47131" name="Rectangle 27"/>
          <p:cNvSpPr>
            <a:spLocks/>
          </p:cNvSpPr>
          <p:nvPr/>
        </p:nvSpPr>
        <p:spPr bwMode="auto">
          <a:xfrm>
            <a:off x="14897100" y="6731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00FFFF"/>
                </a:solidFill>
              </a:rPr>
              <a:t>String Concatenation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603500"/>
            <a:ext cx="5715000" cy="5702300"/>
          </a:xfrm>
        </p:spPr>
        <p:txBody>
          <a:bodyPr/>
          <a:lstStyle/>
          <a:p>
            <a:pPr marL="749300" eaLnBrk="1" hangingPunct="1">
              <a:defRPr/>
            </a:pPr>
            <a:r>
              <a:rPr lang="en-US" smtClean="0"/>
              <a:t>When the </a:t>
            </a:r>
            <a:r>
              <a:rPr lang="en-US" smtClean="0">
                <a:solidFill>
                  <a:srgbClr val="00FFFF"/>
                </a:solidFill>
              </a:rPr>
              <a:t>+</a:t>
            </a:r>
            <a:r>
              <a:rPr lang="en-US" smtClean="0"/>
              <a:t> operator is applied to strings, it means "</a:t>
            </a:r>
            <a:r>
              <a:rPr lang="en-US" smtClean="0">
                <a:solidFill>
                  <a:srgbClr val="996633"/>
                </a:solidFill>
              </a:rPr>
              <a:t>concatenation</a:t>
            </a:r>
            <a:r>
              <a:rPr lang="en-US" smtClean="0"/>
              <a:t>"</a:t>
            </a:r>
          </a:p>
        </p:txBody>
      </p:sp>
      <p:sp>
        <p:nvSpPr>
          <p:cNvPr id="48131" name="Rectangle 3"/>
          <p:cNvSpPr>
            <a:spLocks/>
          </p:cNvSpPr>
          <p:nvPr/>
        </p:nvSpPr>
        <p:spPr bwMode="auto">
          <a:xfrm>
            <a:off x="10283825" y="2819400"/>
            <a:ext cx="465772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a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Hello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b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a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+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There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b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HelloThere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a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+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+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There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c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Hello There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00FF"/>
                </a:solidFill>
              </a:rPr>
              <a:t>Using </a:t>
            </a:r>
            <a:r>
              <a:rPr lang="en-US" smtClean="0">
                <a:solidFill>
                  <a:srgbClr val="FFFF00"/>
                </a:solidFill>
              </a:rPr>
              <a:t>in</a:t>
            </a:r>
            <a:r>
              <a:rPr lang="en-US" smtClean="0">
                <a:solidFill>
                  <a:srgbClr val="FF00FF"/>
                </a:solidFill>
              </a:rPr>
              <a:t> as an Operator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603500"/>
            <a:ext cx="6134100" cy="5702300"/>
          </a:xfrm>
        </p:spPr>
        <p:txBody>
          <a:bodyPr>
            <a:normAutofit lnSpcReduction="10000"/>
          </a:bodyPr>
          <a:lstStyle/>
          <a:p>
            <a:pPr marL="749300" eaLnBrk="1" hangingPunct="1">
              <a:defRPr/>
            </a:pPr>
            <a:r>
              <a:rPr lang="en-US" smtClean="0"/>
              <a:t>The </a:t>
            </a:r>
            <a:r>
              <a:rPr lang="en-US" smtClean="0">
                <a:solidFill>
                  <a:srgbClr val="FFFF00"/>
                </a:solidFill>
              </a:rPr>
              <a:t>in</a:t>
            </a:r>
            <a:r>
              <a:rPr lang="en-US" smtClean="0"/>
              <a:t> keyword can also be used to check to see if one string is "in" another string</a:t>
            </a:r>
          </a:p>
          <a:p>
            <a:pPr marL="749300" eaLnBrk="1" hangingPunct="1">
              <a:defRPr/>
            </a:pPr>
            <a:r>
              <a:rPr lang="en-US" smtClean="0"/>
              <a:t>The </a:t>
            </a:r>
            <a:r>
              <a:rPr lang="en-US" smtClean="0">
                <a:solidFill>
                  <a:srgbClr val="FFFF00"/>
                </a:solidFill>
              </a:rPr>
              <a:t>in</a:t>
            </a:r>
            <a:r>
              <a:rPr lang="en-US" smtClean="0"/>
              <a:t> expression is a logical expression and returns </a:t>
            </a:r>
            <a:r>
              <a:rPr lang="en-US" smtClean="0">
                <a:solidFill>
                  <a:srgbClr val="FF7F00"/>
                </a:solidFill>
              </a:rPr>
              <a:t>True</a:t>
            </a:r>
            <a:r>
              <a:rPr lang="en-US" smtClean="0"/>
              <a:t> or </a:t>
            </a:r>
            <a:r>
              <a:rPr lang="en-US" smtClean="0">
                <a:solidFill>
                  <a:srgbClr val="FF7F00"/>
                </a:solidFill>
              </a:rPr>
              <a:t>False</a:t>
            </a:r>
            <a:r>
              <a:rPr lang="en-US" smtClean="0"/>
              <a:t> and can be used in an</a:t>
            </a:r>
            <a:r>
              <a:rPr lang="en-US" smtClean="0">
                <a:solidFill>
                  <a:srgbClr val="FFFF00"/>
                </a:solidFill>
              </a:rPr>
              <a:t> if </a:t>
            </a:r>
            <a:r>
              <a:rPr lang="en-US" smtClean="0"/>
              <a:t>statement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9255125" y="2298700"/>
            <a:ext cx="6721475" cy="631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&gt;&gt;&gt; </a:t>
            </a:r>
            <a:r>
              <a:rPr lang="en-US" sz="3000">
                <a:solidFill>
                  <a:srgbClr val="00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fruit</a:t>
            </a:r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= </a:t>
            </a:r>
            <a:r>
              <a:rPr lang="fr-FR" sz="30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0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banana</a:t>
            </a:r>
            <a:r>
              <a:rPr lang="fr-FR" sz="30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’</a:t>
            </a:r>
          </a:p>
          <a:p>
            <a:pPr algn="l"/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&gt;&gt;&gt; </a:t>
            </a:r>
            <a:r>
              <a:rPr lang="fr-FR" sz="30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0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n</a:t>
            </a:r>
            <a:r>
              <a:rPr lang="fr-FR" sz="30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en-US" sz="3000">
                <a:solidFill>
                  <a:srgbClr val="FF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in</a:t>
            </a:r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en-US" sz="3000">
                <a:solidFill>
                  <a:srgbClr val="00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fruit</a:t>
            </a:r>
          </a:p>
          <a:p>
            <a:pPr algn="l"/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True</a:t>
            </a:r>
          </a:p>
          <a:p>
            <a:pPr algn="l"/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&gt;&gt;&gt; </a:t>
            </a:r>
            <a:r>
              <a:rPr lang="fr-FR" sz="30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0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m</a:t>
            </a:r>
            <a:r>
              <a:rPr lang="fr-FR" sz="30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en-US" sz="3000">
                <a:solidFill>
                  <a:srgbClr val="FF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in</a:t>
            </a:r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en-US" sz="3000">
                <a:solidFill>
                  <a:srgbClr val="00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fruit</a:t>
            </a:r>
          </a:p>
          <a:p>
            <a:pPr algn="l"/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False</a:t>
            </a:r>
          </a:p>
          <a:p>
            <a:pPr algn="l"/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&gt;&gt;&gt; </a:t>
            </a:r>
            <a:r>
              <a:rPr lang="fr-FR" sz="30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0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nan</a:t>
            </a:r>
            <a:r>
              <a:rPr lang="fr-FR" sz="30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en-US" sz="3000">
                <a:solidFill>
                  <a:srgbClr val="FF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in </a:t>
            </a:r>
            <a:r>
              <a:rPr lang="en-US" sz="3000">
                <a:solidFill>
                  <a:srgbClr val="00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fruit</a:t>
            </a:r>
          </a:p>
          <a:p>
            <a:pPr algn="l"/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True</a:t>
            </a:r>
          </a:p>
          <a:p>
            <a:pPr algn="l"/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&gt;&gt;&gt; </a:t>
            </a:r>
            <a:r>
              <a:rPr lang="en-US" sz="3000">
                <a:solidFill>
                  <a:srgbClr val="FF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if</a:t>
            </a:r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fr-FR" sz="30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0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a</a:t>
            </a:r>
            <a:r>
              <a:rPr lang="fr-FR" sz="30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en-US" sz="3000">
                <a:solidFill>
                  <a:srgbClr val="FF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in</a:t>
            </a:r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en-US" sz="3000">
                <a:solidFill>
                  <a:srgbClr val="00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fruit</a:t>
            </a:r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:</a:t>
            </a:r>
          </a:p>
          <a:p>
            <a:pPr algn="l"/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...     </a:t>
            </a:r>
            <a:r>
              <a:rPr lang="en-US" sz="3000">
                <a:solidFill>
                  <a:srgbClr val="FF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print</a:t>
            </a:r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fr-FR" sz="30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0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Found it!</a:t>
            </a:r>
            <a:r>
              <a:rPr lang="fr-FR" sz="30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’</a:t>
            </a:r>
          </a:p>
          <a:p>
            <a:pPr algn="l"/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...</a:t>
            </a:r>
          </a:p>
          <a:p>
            <a:pPr algn="l"/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Found it!</a:t>
            </a:r>
          </a:p>
          <a:p>
            <a:pPr algn="l"/>
            <a:r>
              <a:rPr lang="en-US" sz="30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&gt;&gt;&gt;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00FFFF"/>
                </a:solidFill>
              </a:rPr>
              <a:t>String Comparison</a:t>
            </a:r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774700" y="2667000"/>
            <a:ext cx="1469390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3400">
                <a:solidFill>
                  <a:srgbClr val="FF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if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en-US" sz="3400">
                <a:solidFill>
                  <a:srgbClr val="00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word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en-US" sz="3400">
                <a:solidFill>
                  <a:srgbClr val="00FFFF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==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fr-FR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banana</a:t>
            </a:r>
            <a:r>
              <a:rPr lang="fr-FR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:</a:t>
            </a:r>
          </a:p>
          <a:p>
            <a:pPr algn="l"/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   </a:t>
            </a:r>
            <a:r>
              <a:rPr lang="en-US" sz="3400">
                <a:solidFill>
                  <a:srgbClr val="FF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print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 </a:t>
            </a:r>
            <a:r>
              <a:rPr lang="fr-FR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All right, bananas.</a:t>
            </a:r>
            <a:r>
              <a:rPr lang="fr-FR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endParaRPr lang="en-US" sz="3400">
              <a:solidFill>
                <a:srgbClr val="FF7F00"/>
              </a:solidFill>
              <a:latin typeface="Monaco" charset="0"/>
              <a:ea typeface="ＭＳ Ｐゴシック" charset="0"/>
              <a:cs typeface="ＭＳ Ｐゴシック" charset="0"/>
              <a:sym typeface="Monaco" charset="0"/>
            </a:endParaRPr>
          </a:p>
          <a:p>
            <a:pPr algn="l"/>
            <a:endParaRPr lang="en-US" sz="3400">
              <a:solidFill>
                <a:schemeClr val="tx1"/>
              </a:solidFill>
              <a:latin typeface="Monaco" charset="0"/>
              <a:ea typeface="ＭＳ Ｐゴシック" charset="0"/>
              <a:cs typeface="ＭＳ Ｐゴシック" charset="0"/>
              <a:sym typeface="Monaco" charset="0"/>
            </a:endParaRPr>
          </a:p>
          <a:p>
            <a:pPr algn="l"/>
            <a:r>
              <a:rPr lang="en-US" sz="3400">
                <a:solidFill>
                  <a:srgbClr val="FF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if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en-US" sz="3400">
                <a:solidFill>
                  <a:srgbClr val="00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word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en-US" sz="3400">
                <a:solidFill>
                  <a:srgbClr val="00FFFF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&lt;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fr-FR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banana</a:t>
            </a:r>
            <a:r>
              <a:rPr lang="fr-FR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:</a:t>
            </a:r>
          </a:p>
          <a:p>
            <a:pPr algn="l"/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   </a:t>
            </a:r>
            <a:r>
              <a:rPr lang="en-US" sz="3400">
                <a:solidFill>
                  <a:srgbClr val="FF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print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fr-FR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Your word,</a:t>
            </a:r>
            <a:r>
              <a:rPr lang="fr-FR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en-US" sz="3400">
                <a:solidFill>
                  <a:srgbClr val="00FFFF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+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en-US" sz="3400">
                <a:solidFill>
                  <a:srgbClr val="00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word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en-US" sz="3400">
                <a:solidFill>
                  <a:srgbClr val="00FFFF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+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fr-FR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, comes before banana.</a:t>
            </a:r>
            <a:r>
              <a:rPr lang="fr-FR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’</a:t>
            </a:r>
          </a:p>
          <a:p>
            <a:pPr algn="l"/>
            <a:r>
              <a:rPr lang="en-US" sz="3400">
                <a:solidFill>
                  <a:srgbClr val="FF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elif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en-US" sz="3400">
                <a:solidFill>
                  <a:srgbClr val="00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word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en-US" sz="3400">
                <a:solidFill>
                  <a:srgbClr val="00FFFF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&gt;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fr-FR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banana</a:t>
            </a:r>
            <a:r>
              <a:rPr lang="fr-FR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:</a:t>
            </a:r>
          </a:p>
          <a:p>
            <a:pPr algn="l"/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   </a:t>
            </a:r>
            <a:r>
              <a:rPr lang="en-US" sz="3400">
                <a:solidFill>
                  <a:srgbClr val="FF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print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fr-FR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Your word,</a:t>
            </a:r>
            <a:r>
              <a:rPr lang="fr-FR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en-US" sz="3400">
                <a:solidFill>
                  <a:srgbClr val="00FFFF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+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en-US" sz="3400">
                <a:solidFill>
                  <a:srgbClr val="00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word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en-US" sz="3400">
                <a:solidFill>
                  <a:srgbClr val="00FFFF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+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fr-FR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, comes after banana.</a:t>
            </a:r>
            <a:r>
              <a:rPr lang="fr-FR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’</a:t>
            </a:r>
          </a:p>
          <a:p>
            <a:pPr algn="l"/>
            <a:r>
              <a:rPr lang="en-US" sz="3400">
                <a:solidFill>
                  <a:srgbClr val="FF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else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:</a:t>
            </a:r>
          </a:p>
          <a:p>
            <a:pPr algn="l"/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   </a:t>
            </a:r>
            <a:r>
              <a:rPr lang="en-US" sz="3400">
                <a:solidFill>
                  <a:srgbClr val="FF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print</a:t>
            </a:r>
            <a:r>
              <a:rPr lang="en-US" sz="3400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 </a:t>
            </a:r>
            <a:r>
              <a:rPr lang="fr-FR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r>
              <a:rPr lang="en-US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All right, bananas.</a:t>
            </a:r>
            <a:r>
              <a:rPr lang="fr-FR" sz="3400">
                <a:solidFill>
                  <a:srgbClr val="FF7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'</a:t>
            </a:r>
            <a:endParaRPr lang="en-US" sz="3400">
              <a:solidFill>
                <a:srgbClr val="FF7F00"/>
              </a:solidFill>
              <a:latin typeface="Monaco" charset="0"/>
              <a:ea typeface="ＭＳ Ｐゴシック" charset="0"/>
              <a:cs typeface="ＭＳ Ｐゴシック" charset="0"/>
              <a:sym typeface="Monaco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41300"/>
            <a:ext cx="8305800" cy="1549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7F00"/>
                </a:solidFill>
              </a:rPr>
              <a:t>String Data Type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1841500"/>
            <a:ext cx="7391400" cy="6743700"/>
          </a:xfrm>
        </p:spPr>
        <p:txBody>
          <a:bodyPr>
            <a:normAutofit fontScale="92500" lnSpcReduction="20000"/>
          </a:bodyPr>
          <a:lstStyle/>
          <a:p>
            <a:pPr marL="749300" eaLnBrk="1" hangingPunct="1">
              <a:defRPr/>
            </a:pPr>
            <a:r>
              <a:rPr lang="en-US" dirty="0" smtClean="0">
                <a:solidFill>
                  <a:srgbClr val="FF00FF"/>
                </a:solidFill>
              </a:rPr>
              <a:t>A string is a sequence of characters</a:t>
            </a:r>
            <a:endParaRPr lang="en-US" dirty="0" smtClean="0"/>
          </a:p>
          <a:p>
            <a:pPr marL="749300" eaLnBrk="1" hangingPunct="1">
              <a:defRPr/>
            </a:pPr>
            <a:r>
              <a:rPr lang="en-US" dirty="0" smtClean="0">
                <a:solidFill>
                  <a:srgbClr val="FF00FF"/>
                </a:solidFill>
              </a:rPr>
              <a:t>A string literal uses quotes  </a:t>
            </a:r>
            <a:r>
              <a:rPr lang="fr-FR" altLang="ja-JP" dirty="0" smtClean="0">
                <a:solidFill>
                  <a:srgbClr val="FF00FF"/>
                </a:solidFill>
                <a:latin typeface="Arial"/>
              </a:rPr>
              <a:t>'</a:t>
            </a:r>
            <a:r>
              <a:rPr lang="en-US" dirty="0" smtClean="0">
                <a:solidFill>
                  <a:srgbClr val="FF00FF"/>
                </a:solidFill>
              </a:rPr>
              <a:t>Hello</a:t>
            </a:r>
            <a:r>
              <a:rPr lang="fr-FR" altLang="ja-JP" dirty="0" smtClean="0">
                <a:solidFill>
                  <a:srgbClr val="FF00FF"/>
                </a:solidFill>
                <a:latin typeface="Arial"/>
              </a:rPr>
              <a:t>'</a:t>
            </a:r>
            <a:r>
              <a:rPr lang="en-US" dirty="0" smtClean="0">
                <a:solidFill>
                  <a:srgbClr val="FF00FF"/>
                </a:solidFill>
              </a:rPr>
              <a:t> or </a:t>
            </a:r>
            <a:r>
              <a:rPr lang="ja-JP" altLang="en-US" dirty="0" smtClean="0">
                <a:solidFill>
                  <a:srgbClr val="FF00FF"/>
                </a:solidFill>
                <a:latin typeface="Arial"/>
              </a:rPr>
              <a:t>“</a:t>
            </a:r>
            <a:r>
              <a:rPr lang="en-US" dirty="0" smtClean="0">
                <a:solidFill>
                  <a:srgbClr val="FF00FF"/>
                </a:solidFill>
              </a:rPr>
              <a:t>Hello</a:t>
            </a:r>
            <a:r>
              <a:rPr lang="ja-JP" altLang="en-US" dirty="0" smtClean="0">
                <a:solidFill>
                  <a:srgbClr val="FF00FF"/>
                </a:solidFill>
                <a:latin typeface="Arial"/>
              </a:rPr>
              <a:t>”</a:t>
            </a:r>
            <a:endParaRPr lang="en-US" dirty="0" smtClean="0"/>
          </a:p>
          <a:p>
            <a:pPr marL="749300" eaLnBrk="1" hangingPunct="1">
              <a:defRPr/>
            </a:pPr>
            <a:r>
              <a:rPr lang="en-US" dirty="0" smtClean="0">
                <a:solidFill>
                  <a:srgbClr val="00FF00"/>
                </a:solidFill>
              </a:rPr>
              <a:t>For strings, + means </a:t>
            </a:r>
            <a:r>
              <a:rPr lang="ja-JP" altLang="en-US" dirty="0" smtClean="0">
                <a:solidFill>
                  <a:srgbClr val="00FF00"/>
                </a:solidFill>
                <a:latin typeface="Arial"/>
              </a:rPr>
              <a:t>“</a:t>
            </a:r>
            <a:r>
              <a:rPr lang="en-US" dirty="0" smtClean="0">
                <a:solidFill>
                  <a:srgbClr val="00FF00"/>
                </a:solidFill>
              </a:rPr>
              <a:t>concatenate</a:t>
            </a:r>
            <a:r>
              <a:rPr lang="ja-JP" altLang="en-US" dirty="0" smtClean="0">
                <a:solidFill>
                  <a:srgbClr val="00FF00"/>
                </a:solidFill>
                <a:latin typeface="Arial"/>
              </a:rPr>
              <a:t>”</a:t>
            </a:r>
            <a:endParaRPr lang="en-US" dirty="0" smtClean="0"/>
          </a:p>
          <a:p>
            <a:pPr marL="749300" eaLnBrk="1" hangingPunct="1">
              <a:defRPr/>
            </a:pPr>
            <a:r>
              <a:rPr lang="en-US" dirty="0" smtClean="0">
                <a:solidFill>
                  <a:srgbClr val="FF7F00"/>
                </a:solidFill>
              </a:rPr>
              <a:t>When a string contains numbers, it is still a string</a:t>
            </a:r>
            <a:endParaRPr lang="en-US" dirty="0" smtClean="0"/>
          </a:p>
          <a:p>
            <a:pPr marL="749300" eaLnBrk="1" hangingPunct="1">
              <a:defRPr/>
            </a:pPr>
            <a:r>
              <a:rPr lang="en-US" dirty="0" smtClean="0">
                <a:solidFill>
                  <a:srgbClr val="00FFFF"/>
                </a:solidFill>
              </a:rPr>
              <a:t>We can convert numbers in a string into a number using </a:t>
            </a:r>
            <a:r>
              <a:rPr lang="en-US" dirty="0" err="1" smtClean="0">
                <a:solidFill>
                  <a:srgbClr val="FF00FF"/>
                </a:solidFill>
              </a:rPr>
              <a:t>int</a:t>
            </a:r>
            <a:r>
              <a:rPr lang="en-US" dirty="0" smtClean="0">
                <a:solidFill>
                  <a:srgbClr val="00FFFF"/>
                </a:solidFill>
              </a:rPr>
              <a:t>()</a:t>
            </a: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9040813" y="749300"/>
            <a:ext cx="6959600" cy="791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str1 = "Hello”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str2 = </a:t>
            </a:r>
            <a:r>
              <a:rPr lang="fr-FR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there</a:t>
            </a:r>
            <a:r>
              <a:rPr lang="fr-FR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rgbClr val="FF00FF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bob = str1 + str2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 bob</a:t>
            </a:r>
          </a:p>
          <a:p>
            <a:pPr algn="l"/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Hellothere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str3 =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123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str3 = str3 + 1</a:t>
            </a:r>
          </a:p>
          <a:p>
            <a:pPr algn="l"/>
            <a:r>
              <a:rPr lang="en-US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Traceback (most recent call last):  File "&lt;stdin&gt;", line 1, in &lt;module&gt;TypeError: cannot concatenate </a:t>
            </a:r>
            <a:r>
              <a:rPr lang="fr-FR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str</a:t>
            </a:r>
            <a:r>
              <a:rPr lang="fr-FR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fr-FR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int</a:t>
            </a:r>
            <a:r>
              <a:rPr lang="fr-FR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objects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x = 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int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(str3) + 1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 x</a:t>
            </a:r>
          </a:p>
          <a:p>
            <a:pPr algn="l"/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124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1155700" y="241300"/>
            <a:ext cx="13931900" cy="2057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00FF"/>
                </a:solidFill>
              </a:rPr>
              <a:t>String Library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787400" y="2209800"/>
            <a:ext cx="7747000" cy="6235700"/>
          </a:xfrm>
        </p:spPr>
        <p:txBody>
          <a:bodyPr>
            <a:normAutofit fontScale="92500" lnSpcReduction="10000"/>
          </a:bodyPr>
          <a:lstStyle/>
          <a:p>
            <a:pPr marL="749300" eaLnBrk="1" hangingPunct="1">
              <a:defRPr/>
            </a:pPr>
            <a:r>
              <a:rPr lang="en-US" smtClean="0"/>
              <a:t>Python has a number of string </a:t>
            </a:r>
            <a:r>
              <a:rPr lang="en-US" smtClean="0">
                <a:solidFill>
                  <a:srgbClr val="FF00FF"/>
                </a:solidFill>
              </a:rPr>
              <a:t>functions</a:t>
            </a:r>
            <a:r>
              <a:rPr lang="en-US" smtClean="0"/>
              <a:t> which are in the</a:t>
            </a:r>
            <a:r>
              <a:rPr lang="en-US" smtClean="0">
                <a:solidFill>
                  <a:srgbClr val="FF00FF"/>
                </a:solidFill>
              </a:rPr>
              <a:t> string library</a:t>
            </a:r>
            <a:endParaRPr lang="en-US" smtClean="0"/>
          </a:p>
          <a:p>
            <a:pPr marL="749300" eaLnBrk="1" hangingPunct="1">
              <a:defRPr/>
            </a:pPr>
            <a:r>
              <a:rPr lang="en-US" smtClean="0"/>
              <a:t>These </a:t>
            </a:r>
            <a:r>
              <a:rPr lang="en-US" smtClean="0">
                <a:solidFill>
                  <a:srgbClr val="FF00FF"/>
                </a:solidFill>
              </a:rPr>
              <a:t>functions</a:t>
            </a:r>
            <a:r>
              <a:rPr lang="en-US" smtClean="0"/>
              <a:t> are already </a:t>
            </a:r>
            <a:r>
              <a:rPr lang="en-US" i="1" smtClean="0">
                <a:solidFill>
                  <a:srgbClr val="FF00FF"/>
                </a:solidFill>
              </a:rPr>
              <a:t>built into</a:t>
            </a:r>
            <a:r>
              <a:rPr lang="en-US" smtClean="0"/>
              <a:t> every string - we invoke them by appending the function to the string variable</a:t>
            </a:r>
          </a:p>
          <a:p>
            <a:pPr marL="749300" eaLnBrk="1" hangingPunct="1">
              <a:defRPr/>
            </a:pPr>
            <a:r>
              <a:rPr lang="en-US" smtClean="0"/>
              <a:t>These </a:t>
            </a:r>
            <a:r>
              <a:rPr lang="en-US" smtClean="0">
                <a:solidFill>
                  <a:srgbClr val="FF00FF"/>
                </a:solidFill>
              </a:rPr>
              <a:t>functions</a:t>
            </a:r>
            <a:r>
              <a:rPr lang="en-US" smtClean="0"/>
              <a:t> do not modify the original string, instead they return a new string that has been altered</a:t>
            </a:r>
          </a:p>
        </p:txBody>
      </p:sp>
      <p:sp>
        <p:nvSpPr>
          <p:cNvPr id="51203" name="Rectangle 3"/>
          <p:cNvSpPr>
            <a:spLocks/>
          </p:cNvSpPr>
          <p:nvPr/>
        </p:nvSpPr>
        <p:spPr bwMode="auto">
          <a:xfrm>
            <a:off x="9426575" y="3060700"/>
            <a:ext cx="64643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greet</a:t>
            </a:r>
            <a:r>
              <a:rPr lang="en-US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</a:t>
            </a:r>
            <a:r>
              <a:rPr lang="en-US" dirty="0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fr-FR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Hello </a:t>
            </a:r>
            <a:r>
              <a:rPr lang="en-US" dirty="0" smtClean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Bob</a:t>
            </a:r>
            <a:r>
              <a:rPr lang="fr-FR" dirty="0" smtClean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’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 </a:t>
            </a:r>
            <a:r>
              <a:rPr lang="en-US" dirty="0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zap</a:t>
            </a:r>
            <a:r>
              <a:rPr lang="en-US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</a:t>
            </a:r>
            <a:r>
              <a:rPr lang="en-US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greet</a:t>
            </a:r>
            <a:r>
              <a:rPr lang="en-US" dirty="0" err="1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.lower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 </a:t>
            </a:r>
            <a:r>
              <a:rPr lang="en-US" dirty="0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zap</a:t>
            </a:r>
          </a:p>
          <a:p>
            <a:pPr algn="l"/>
            <a:r>
              <a:rPr lang="en-US" dirty="0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hello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bob</a:t>
            </a:r>
          </a:p>
          <a:p>
            <a:pPr algn="l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greet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	Hello Bob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 </a:t>
            </a:r>
            <a:r>
              <a:rPr lang="en-US" dirty="0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fr-FR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Hi There</a:t>
            </a:r>
            <a:r>
              <a:rPr lang="fr-FR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 dirty="0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.lower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	hi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there</a:t>
            </a:r>
          </a:p>
          <a:p>
            <a:pPr algn="l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3822700" y="8204200"/>
            <a:ext cx="86106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http://docs.python.org/lib/string-methods.html</a:t>
            </a:r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1879600" y="1752600"/>
            <a:ext cx="1304925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stuff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Hello world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’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type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stuff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)&lt;type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str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dir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stuff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[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capitalize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center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count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decode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encode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endswith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expandtabs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find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format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index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isalnum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isalpha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isdigit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islower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isspace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istitle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isupper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join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ljust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lower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lstrip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partition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replace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rfind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rindex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rjust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rpartition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rsplit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rstrip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split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splitlines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startswith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strip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swapcase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title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translate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upper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zfill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/>
          </p:cNvSpPr>
          <p:nvPr/>
        </p:nvSpPr>
        <p:spPr bwMode="auto">
          <a:xfrm>
            <a:off x="3822700" y="8204200"/>
            <a:ext cx="86106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http://docs.python.org/lib/string-methods.html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109663"/>
            <a:ext cx="1337945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862013" y="2565400"/>
            <a:ext cx="6130925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str.capitalize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()</a:t>
            </a:r>
          </a:p>
          <a:p>
            <a:pPr algn="l"/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str.center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(width[, fillchar])</a:t>
            </a:r>
          </a:p>
          <a:p>
            <a:pPr algn="l"/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str.endswith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(suffix[, start[, end]])</a:t>
            </a:r>
          </a:p>
          <a:p>
            <a:pPr algn="l"/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str.find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(sub[, start[, end]])</a:t>
            </a:r>
          </a:p>
          <a:p>
            <a:pPr algn="l"/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str.lstrip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([chars])</a:t>
            </a:r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470900" y="2565400"/>
            <a:ext cx="539115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str.replace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(old, new[, count])</a:t>
            </a:r>
          </a:p>
          <a:p>
            <a:pPr algn="l"/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str.lower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()</a:t>
            </a:r>
          </a:p>
          <a:p>
            <a:pPr algn="l"/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str.rstrip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([chars])</a:t>
            </a:r>
          </a:p>
          <a:p>
            <a:pPr algn="l"/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str.strip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([chars])</a:t>
            </a:r>
          </a:p>
          <a:p>
            <a:pPr algn="l"/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str.upper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()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3822700" y="8204200"/>
            <a:ext cx="86106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http://docs.python.org/lib/string-methods.html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00FF"/>
                </a:solidFill>
              </a:rPr>
              <a:t>String Library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241300"/>
            <a:ext cx="6159500" cy="1892300"/>
          </a:xfrm>
        </p:spPr>
        <p:txBody>
          <a:bodyPr/>
          <a:lstStyle/>
          <a:p>
            <a:pPr eaLnBrk="1" hangingPunct="1">
              <a:defRPr/>
            </a:pPr>
            <a:r>
              <a:rPr lang="en-US" sz="6700" smtClean="0">
                <a:solidFill>
                  <a:srgbClr val="FF00FF"/>
                </a:solidFill>
              </a:rPr>
              <a:t>Searching a String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197100"/>
            <a:ext cx="6159500" cy="6108700"/>
          </a:xfrm>
        </p:spPr>
        <p:txBody>
          <a:bodyPr>
            <a:normAutofit fontScale="92500" lnSpcReduction="20000"/>
          </a:bodyPr>
          <a:lstStyle/>
          <a:p>
            <a:pPr marL="749300" eaLnBrk="1" hangingPunct="1">
              <a:defRPr/>
            </a:pPr>
            <a:r>
              <a:rPr lang="en-US" smtClean="0"/>
              <a:t>We use the</a:t>
            </a:r>
            <a:r>
              <a:rPr lang="en-US" smtClean="0">
                <a:solidFill>
                  <a:srgbClr val="FF00FF"/>
                </a:solidFill>
              </a:rPr>
              <a:t> find()</a:t>
            </a:r>
            <a:r>
              <a:rPr lang="en-US" smtClean="0"/>
              <a:t> function to search for a substring within another string</a:t>
            </a:r>
          </a:p>
          <a:p>
            <a:pPr marL="749300" eaLnBrk="1" hangingPunct="1">
              <a:defRPr/>
            </a:pPr>
            <a:r>
              <a:rPr lang="en-US" smtClean="0">
                <a:solidFill>
                  <a:srgbClr val="FF00FF"/>
                </a:solidFill>
              </a:rPr>
              <a:t>find()</a:t>
            </a:r>
            <a:r>
              <a:rPr lang="en-US" smtClean="0"/>
              <a:t> finds the first occurance of the substring</a:t>
            </a:r>
          </a:p>
          <a:p>
            <a:pPr marL="749300" eaLnBrk="1" hangingPunct="1">
              <a:defRPr/>
            </a:pPr>
            <a:r>
              <a:rPr lang="en-US" smtClean="0"/>
              <a:t>If the substring is not found, </a:t>
            </a:r>
            <a:r>
              <a:rPr lang="en-US" smtClean="0">
                <a:solidFill>
                  <a:srgbClr val="FF00FF"/>
                </a:solidFill>
              </a:rPr>
              <a:t>find()</a:t>
            </a:r>
            <a:r>
              <a:rPr lang="en-US" smtClean="0"/>
              <a:t> returns </a:t>
            </a:r>
            <a:r>
              <a:rPr lang="en-US" smtClean="0">
                <a:solidFill>
                  <a:srgbClr val="00FF00"/>
                </a:solidFill>
              </a:rPr>
              <a:t>-1</a:t>
            </a:r>
          </a:p>
          <a:p>
            <a:pPr marL="749300" eaLnBrk="1" hangingPunct="1">
              <a:defRPr/>
            </a:pPr>
            <a:r>
              <a:rPr lang="en-US" smtClean="0">
                <a:solidFill>
                  <a:srgbClr val="FFFF00"/>
                </a:solidFill>
              </a:rPr>
              <a:t>Remember that string position starts at zero</a:t>
            </a:r>
          </a:p>
        </p:txBody>
      </p:sp>
      <p:sp>
        <p:nvSpPr>
          <p:cNvPr id="55299" name="Rectangle 3"/>
          <p:cNvSpPr>
            <a:spLocks/>
          </p:cNvSpPr>
          <p:nvPr/>
        </p:nvSpPr>
        <p:spPr bwMode="auto">
          <a:xfrm>
            <a:off x="9677400" y="3986213"/>
            <a:ext cx="4608513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fruit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banana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pos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 fruit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.find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na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pos</a:t>
            </a:r>
            <a:endParaRPr lang="en-US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2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aa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fruit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.find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z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aa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 rot="10800000">
            <a:off x="10302875" y="1084263"/>
            <a:ext cx="1400175" cy="692150"/>
          </a:xfrm>
          <a:prstGeom prst="line">
            <a:avLst/>
          </a:prstGeom>
          <a:noFill/>
          <a:ln w="635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9766300" y="28575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0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9766300" y="21209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b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10515600" y="28575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1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10515600" y="21209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a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11290300" y="28575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2</a:t>
            </a:r>
          </a:p>
        </p:txBody>
      </p:sp>
      <p:sp>
        <p:nvSpPr>
          <p:cNvPr id="55306" name="Rectangle 10"/>
          <p:cNvSpPr>
            <a:spLocks/>
          </p:cNvSpPr>
          <p:nvPr/>
        </p:nvSpPr>
        <p:spPr bwMode="auto">
          <a:xfrm>
            <a:off x="11290300" y="21209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12039600" y="28575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3</a:t>
            </a:r>
          </a:p>
        </p:txBody>
      </p:sp>
      <p:sp>
        <p:nvSpPr>
          <p:cNvPr id="55308" name="Rectangle 12"/>
          <p:cNvSpPr>
            <a:spLocks/>
          </p:cNvSpPr>
          <p:nvPr/>
        </p:nvSpPr>
        <p:spPr bwMode="auto">
          <a:xfrm>
            <a:off x="12039600" y="21209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a</a:t>
            </a:r>
          </a:p>
        </p:txBody>
      </p:sp>
      <p:sp>
        <p:nvSpPr>
          <p:cNvPr id="55309" name="Rectangle 13"/>
          <p:cNvSpPr>
            <a:spLocks/>
          </p:cNvSpPr>
          <p:nvPr/>
        </p:nvSpPr>
        <p:spPr bwMode="auto">
          <a:xfrm>
            <a:off x="12763500" y="28575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4</a:t>
            </a:r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12763500" y="21209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n</a:t>
            </a:r>
          </a:p>
        </p:txBody>
      </p:sp>
      <p:sp>
        <p:nvSpPr>
          <p:cNvPr id="55311" name="Rectangle 15"/>
          <p:cNvSpPr>
            <a:spLocks/>
          </p:cNvSpPr>
          <p:nvPr/>
        </p:nvSpPr>
        <p:spPr bwMode="auto">
          <a:xfrm>
            <a:off x="13512800" y="28575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5</a:t>
            </a:r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13512800" y="21209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965200" y="609600"/>
            <a:ext cx="14297380" cy="178260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FF"/>
                </a:solidFill>
              </a:rPr>
              <a:t>Making everything </a:t>
            </a:r>
            <a:r>
              <a:rPr lang="en-US" dirty="0" smtClean="0">
                <a:solidFill>
                  <a:srgbClr val="00FFFF"/>
                </a:solidFill>
              </a:rPr>
              <a:t>UPPER CASE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603500"/>
            <a:ext cx="8013700" cy="5702300"/>
          </a:xfrm>
        </p:spPr>
        <p:txBody>
          <a:bodyPr/>
          <a:lstStyle/>
          <a:p>
            <a:pPr marL="749300" eaLnBrk="1" hangingPunct="1">
              <a:defRPr/>
            </a:pPr>
            <a:r>
              <a:rPr lang="en-US" smtClean="0"/>
              <a:t>You can make a copy of a string in </a:t>
            </a:r>
            <a:r>
              <a:rPr lang="en-US" smtClean="0">
                <a:solidFill>
                  <a:srgbClr val="00FF00"/>
                </a:solidFill>
              </a:rPr>
              <a:t>lower case</a:t>
            </a:r>
            <a:r>
              <a:rPr lang="en-US" smtClean="0"/>
              <a:t> or </a:t>
            </a:r>
            <a:r>
              <a:rPr lang="en-US" smtClean="0">
                <a:solidFill>
                  <a:srgbClr val="00FFFF"/>
                </a:solidFill>
              </a:rPr>
              <a:t>upper case</a:t>
            </a:r>
            <a:endParaRPr lang="en-US" smtClean="0"/>
          </a:p>
          <a:p>
            <a:pPr marL="749300" eaLnBrk="1" hangingPunct="1">
              <a:defRPr/>
            </a:pPr>
            <a:r>
              <a:rPr lang="en-US" smtClean="0"/>
              <a:t>Often when we are searching for a string using </a:t>
            </a:r>
            <a:r>
              <a:rPr lang="en-US" smtClean="0">
                <a:solidFill>
                  <a:srgbClr val="FF00FF"/>
                </a:solidFill>
              </a:rPr>
              <a:t>find</a:t>
            </a:r>
            <a:r>
              <a:rPr lang="en-US" smtClean="0"/>
              <a:t>() - we first convert the string to lower case so we can search a string regardless of case</a:t>
            </a:r>
          </a:p>
        </p:txBody>
      </p:sp>
      <p:sp>
        <p:nvSpPr>
          <p:cNvPr id="56323" name="Rectangle 3"/>
          <p:cNvSpPr>
            <a:spLocks/>
          </p:cNvSpPr>
          <p:nvPr/>
        </p:nvSpPr>
        <p:spPr bwMode="auto">
          <a:xfrm>
            <a:off x="9906000" y="3232150"/>
            <a:ext cx="4903788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greet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Hello Bob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nnn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greet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.upper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()</a:t>
            </a:r>
            <a:endParaRPr lang="en-US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nnn</a:t>
            </a:r>
            <a:endParaRPr lang="en-US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HELLO BOB</a:t>
            </a:r>
            <a:endParaRPr lang="en-US">
              <a:solidFill>
                <a:srgbClr val="FF00FF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www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greet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.lower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()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www</a:t>
            </a:r>
            <a:endParaRPr lang="en-US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hello bob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00FF"/>
                </a:solidFill>
              </a:rPr>
              <a:t>Search and Replace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603500"/>
            <a:ext cx="4978400" cy="5702300"/>
          </a:xfrm>
        </p:spPr>
        <p:txBody>
          <a:bodyPr>
            <a:normAutofit fontScale="92500" lnSpcReduction="20000"/>
          </a:bodyPr>
          <a:lstStyle/>
          <a:p>
            <a:pPr marL="749300" eaLnBrk="1" hangingPunct="1">
              <a:defRPr/>
            </a:pPr>
            <a:r>
              <a:rPr lang="en-US" smtClean="0"/>
              <a:t>The</a:t>
            </a:r>
            <a:r>
              <a:rPr lang="en-US" smtClean="0">
                <a:solidFill>
                  <a:srgbClr val="00FF00"/>
                </a:solidFill>
              </a:rPr>
              <a:t> </a:t>
            </a:r>
            <a:r>
              <a:rPr lang="en-US" smtClean="0">
                <a:solidFill>
                  <a:srgbClr val="FF00FF"/>
                </a:solidFill>
              </a:rPr>
              <a:t>replace()</a:t>
            </a:r>
            <a:r>
              <a:rPr lang="en-US" smtClean="0"/>
              <a:t> function is like a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search and replace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operation in a word processor</a:t>
            </a:r>
          </a:p>
          <a:p>
            <a:pPr marL="749300" eaLnBrk="1" hangingPunct="1">
              <a:defRPr/>
            </a:pPr>
            <a:r>
              <a:rPr lang="en-US" smtClean="0"/>
              <a:t>It replaces </a:t>
            </a:r>
            <a:r>
              <a:rPr lang="en-US" smtClean="0">
                <a:solidFill>
                  <a:srgbClr val="FF7F00"/>
                </a:solidFill>
              </a:rPr>
              <a:t>all occurrences</a:t>
            </a:r>
            <a:r>
              <a:rPr lang="en-US" smtClean="0"/>
              <a:t> of the </a:t>
            </a:r>
            <a:r>
              <a:rPr lang="en-US" smtClean="0">
                <a:solidFill>
                  <a:srgbClr val="00FF00"/>
                </a:solidFill>
              </a:rPr>
              <a:t>search string</a:t>
            </a:r>
            <a:r>
              <a:rPr lang="en-US" smtClean="0"/>
              <a:t> with the </a:t>
            </a:r>
            <a:r>
              <a:rPr lang="en-US" smtClean="0">
                <a:solidFill>
                  <a:srgbClr val="00FFFF"/>
                </a:solidFill>
              </a:rPr>
              <a:t>replacement string</a:t>
            </a:r>
          </a:p>
        </p:txBody>
      </p:sp>
      <p:sp>
        <p:nvSpPr>
          <p:cNvPr id="57347" name="Rectangle 3"/>
          <p:cNvSpPr>
            <a:spLocks/>
          </p:cNvSpPr>
          <p:nvPr/>
        </p:nvSpPr>
        <p:spPr bwMode="auto">
          <a:xfrm>
            <a:off x="7366000" y="3238659"/>
            <a:ext cx="6879888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greet = </a:t>
            </a:r>
            <a:r>
              <a:rPr lang="fr-FR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Hello </a:t>
            </a:r>
            <a:r>
              <a:rPr lang="en-US" dirty="0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Bob</a:t>
            </a:r>
            <a:r>
              <a:rPr lang="fr-FR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 dirty="0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 dirty="0" err="1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nstr</a:t>
            </a:r>
            <a:r>
              <a:rPr lang="en-US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en-US" dirty="0" err="1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greet.</a:t>
            </a:r>
            <a:r>
              <a:rPr lang="en-US" dirty="0" err="1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replace</a:t>
            </a:r>
            <a:r>
              <a:rPr lang="en-US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fr-FR" dirty="0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 dirty="0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Bob</a:t>
            </a:r>
            <a:r>
              <a:rPr lang="fr-FR" dirty="0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,</a:t>
            </a:r>
            <a:r>
              <a:rPr lang="fr-FR" dirty="0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 dirty="0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Jane</a:t>
            </a:r>
            <a:r>
              <a:rPr lang="fr-FR" dirty="0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)</a:t>
            </a:r>
          </a:p>
          <a:p>
            <a:pPr algn="l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nstr</a:t>
            </a:r>
            <a:endParaRPr lang="en-US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Hello </a:t>
            </a:r>
            <a:r>
              <a:rPr lang="en-US" dirty="0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Jane</a:t>
            </a:r>
            <a:endParaRPr lang="en-US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 dirty="0" err="1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nstr</a:t>
            </a:r>
            <a:r>
              <a:rPr lang="en-US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en-US" dirty="0" err="1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greet.</a:t>
            </a:r>
            <a:r>
              <a:rPr lang="en-US" dirty="0" err="1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replace</a:t>
            </a:r>
            <a:r>
              <a:rPr lang="en-US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fr-FR" dirty="0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 dirty="0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o</a:t>
            </a:r>
            <a:r>
              <a:rPr lang="fr-FR" dirty="0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,</a:t>
            </a:r>
            <a:r>
              <a:rPr lang="fr-FR" dirty="0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 dirty="0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X</a:t>
            </a:r>
            <a:r>
              <a:rPr lang="fr-FR" dirty="0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 dirty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)</a:t>
            </a:r>
          </a:p>
          <a:p>
            <a:pPr algn="l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nstr</a:t>
            </a:r>
            <a:endParaRPr lang="en-US" dirty="0" smtClean="0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Hell</a:t>
            </a:r>
            <a:r>
              <a:rPr lang="en-US" dirty="0" err="1" smtClean="0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</a:t>
            </a:r>
            <a:r>
              <a:rPr lang="en-US" dirty="0" err="1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X</a:t>
            </a:r>
            <a:r>
              <a:rPr lang="en-US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</a:t>
            </a:r>
            <a:endParaRPr lang="en-US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00FF"/>
                </a:solidFill>
              </a:rPr>
              <a:t>Stripping Whitespace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603500"/>
            <a:ext cx="6565900" cy="5702300"/>
          </a:xfrm>
        </p:spPr>
        <p:txBody>
          <a:bodyPr>
            <a:normAutofit fontScale="92500" lnSpcReduction="10000"/>
          </a:bodyPr>
          <a:lstStyle/>
          <a:p>
            <a:pPr marL="749300" eaLnBrk="1" hangingPunct="1">
              <a:defRPr/>
            </a:pPr>
            <a:r>
              <a:rPr lang="en-US" smtClean="0"/>
              <a:t>Sometimes we want to take a string and remove whitespace at the beginning and/or end</a:t>
            </a:r>
          </a:p>
          <a:p>
            <a:pPr marL="749300" eaLnBrk="1" hangingPunct="1">
              <a:defRPr/>
            </a:pPr>
            <a:r>
              <a:rPr lang="en-US" smtClean="0">
                <a:solidFill>
                  <a:srgbClr val="FF00FF"/>
                </a:solidFill>
              </a:rPr>
              <a:t>lstrip()</a:t>
            </a:r>
            <a:r>
              <a:rPr lang="en-US" smtClean="0"/>
              <a:t> and </a:t>
            </a:r>
            <a:r>
              <a:rPr lang="en-US" smtClean="0">
                <a:solidFill>
                  <a:srgbClr val="FF00FF"/>
                </a:solidFill>
              </a:rPr>
              <a:t>rstrip()</a:t>
            </a:r>
            <a:r>
              <a:rPr lang="en-US" smtClean="0"/>
              <a:t> to the left and right only</a:t>
            </a:r>
          </a:p>
          <a:p>
            <a:pPr marL="749300" eaLnBrk="1" hangingPunct="1">
              <a:defRPr/>
            </a:pPr>
            <a:r>
              <a:rPr lang="en-US" smtClean="0">
                <a:solidFill>
                  <a:srgbClr val="FF00FF"/>
                </a:solidFill>
              </a:rPr>
              <a:t>strip() </a:t>
            </a:r>
            <a:r>
              <a:rPr lang="en-US" smtClean="0"/>
              <a:t>Removes both begin and ending whitespace</a:t>
            </a:r>
          </a:p>
        </p:txBody>
      </p:sp>
      <p:sp>
        <p:nvSpPr>
          <p:cNvPr id="58371" name="Rectangle 3"/>
          <p:cNvSpPr>
            <a:spLocks/>
          </p:cNvSpPr>
          <p:nvPr/>
        </p:nvSpPr>
        <p:spPr bwMode="auto">
          <a:xfrm>
            <a:off x="9817100" y="3244850"/>
            <a:ext cx="513397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greet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  Hello Bob 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greet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.lstrip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()</a:t>
            </a:r>
            <a:endParaRPr lang="en-US">
              <a:solidFill>
                <a:srgbClr val="00F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Hello Bob  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greet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.rstrip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()</a:t>
            </a:r>
            <a:endParaRPr lang="en-US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Hello Bob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rgbClr val="00F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greet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.strip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()</a:t>
            </a:r>
            <a:endParaRPr lang="en-US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Hello Bob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rgbClr val="FF00FF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1411288" y="3956050"/>
            <a:ext cx="6365875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line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Please have a nice day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’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line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.startswith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Please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True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line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.startswith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False</a:t>
            </a:r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r>
              <a:rPr lang="en-US" sz="7600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Prefixes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/>
          </p:cNvSpPr>
          <p:nvPr/>
        </p:nvSpPr>
        <p:spPr bwMode="auto">
          <a:xfrm>
            <a:off x="1350963" y="3154363"/>
            <a:ext cx="13592175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data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From stephen.marquard@uct.ac.za Sat Jan  5 09:14:16 2008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’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atpos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data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.find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@</a:t>
            </a:r>
            <a:r>
              <a:rPr lang="fr-FR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atpos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21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sppos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data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.find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,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atpos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sppos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31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host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data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[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atpos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+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 :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sppos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]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host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uct.ac.za</a:t>
            </a:r>
          </a:p>
        </p:txBody>
      </p:sp>
      <p:sp>
        <p:nvSpPr>
          <p:cNvPr id="60418" name="Rectangle 2"/>
          <p:cNvSpPr>
            <a:spLocks/>
          </p:cNvSpPr>
          <p:nvPr/>
        </p:nvSpPr>
        <p:spPr bwMode="auto">
          <a:xfrm>
            <a:off x="330200" y="1835150"/>
            <a:ext cx="155829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From stephen.marquard</a:t>
            </a:r>
            <a:r>
              <a:rPr lang="en-US">
                <a:solidFill>
                  <a:srgbClr val="FFFF00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@</a:t>
            </a:r>
            <a:r>
              <a:rPr lang="en-US">
                <a:solidFill>
                  <a:schemeClr val="tx1"/>
                </a:solidFill>
                <a:latin typeface="Monaco" charset="0"/>
                <a:ea typeface="ＭＳ Ｐゴシック" charset="0"/>
                <a:cs typeface="ＭＳ Ｐゴシック" charset="0"/>
                <a:sym typeface="Monaco" charset="0"/>
              </a:rPr>
              <a:t>uct.ac.za Sat Jan  5 09:14:16 2008</a:t>
            </a:r>
          </a:p>
        </p:txBody>
      </p:sp>
      <p:sp>
        <p:nvSpPr>
          <p:cNvPr id="60419" name="Rectangle 3"/>
          <p:cNvSpPr>
            <a:spLocks/>
          </p:cNvSpPr>
          <p:nvPr/>
        </p:nvSpPr>
        <p:spPr bwMode="auto">
          <a:xfrm>
            <a:off x="6016625" y="825500"/>
            <a:ext cx="571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21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8724900" y="825500"/>
            <a:ext cx="571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31</a:t>
            </a:r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 rot="10800000">
            <a:off x="6302375" y="1481138"/>
            <a:ext cx="19050" cy="373062"/>
          </a:xfrm>
          <a:prstGeom prst="line">
            <a:avLst/>
          </a:prstGeom>
          <a:noFill/>
          <a:ln w="508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 rot="10800000">
            <a:off x="9004300" y="1485900"/>
            <a:ext cx="17463" cy="373063"/>
          </a:xfrm>
          <a:prstGeom prst="line">
            <a:avLst/>
          </a:prstGeom>
          <a:noFill/>
          <a:ln w="508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6351588" y="2446338"/>
            <a:ext cx="2541587" cy="19050"/>
          </a:xfrm>
          <a:prstGeom prst="line">
            <a:avLst/>
          </a:prstGeom>
          <a:noFill/>
          <a:ln w="762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12996863" y="7486650"/>
            <a:ext cx="2333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Parsing and </a:t>
            </a:r>
          </a:p>
          <a:p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Extracting</a:t>
            </a:r>
          </a:p>
        </p:txBody>
      </p:sp>
      <p:pic>
        <p:nvPicPr>
          <p:cNvPr id="6042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013" y="4406900"/>
            <a:ext cx="2185987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1155700" y="241300"/>
            <a:ext cx="5994400" cy="2298700"/>
          </a:xfrm>
        </p:spPr>
        <p:txBody>
          <a:bodyPr/>
          <a:lstStyle/>
          <a:p>
            <a:pPr eaLnBrk="1" hangingPunct="1">
              <a:defRPr/>
            </a:pPr>
            <a:r>
              <a:rPr lang="en-US" sz="6700" smtClean="0">
                <a:solidFill>
                  <a:srgbClr val="FF7F00"/>
                </a:solidFill>
              </a:rPr>
              <a:t>Reading and Converting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603500"/>
            <a:ext cx="5969000" cy="5702300"/>
          </a:xfrm>
        </p:spPr>
        <p:txBody>
          <a:bodyPr>
            <a:normAutofit fontScale="92500" lnSpcReduction="20000"/>
          </a:bodyPr>
          <a:lstStyle/>
          <a:p>
            <a:pPr marL="749300" eaLnBrk="1" hangingPunct="1">
              <a:defRPr/>
            </a:pPr>
            <a:r>
              <a:rPr lang="en-US" smtClean="0"/>
              <a:t>We prefer to read data in using </a:t>
            </a:r>
            <a:r>
              <a:rPr lang="en-US" smtClean="0">
                <a:solidFill>
                  <a:srgbClr val="FF7F00"/>
                </a:solidFill>
              </a:rPr>
              <a:t>strings</a:t>
            </a:r>
            <a:r>
              <a:rPr lang="en-US" smtClean="0"/>
              <a:t> and then parse and convert the data as we need</a:t>
            </a:r>
          </a:p>
          <a:p>
            <a:pPr marL="749300" eaLnBrk="1" hangingPunct="1">
              <a:defRPr/>
            </a:pPr>
            <a:r>
              <a:rPr lang="en-US" smtClean="0"/>
              <a:t>This gives us more control over error situations and/or bad user input</a:t>
            </a:r>
          </a:p>
          <a:p>
            <a:pPr marL="749300" eaLnBrk="1" hangingPunct="1">
              <a:defRPr/>
            </a:pPr>
            <a:r>
              <a:rPr lang="en-US" smtClean="0"/>
              <a:t>Raw input numbers must be </a:t>
            </a:r>
            <a:r>
              <a:rPr lang="en-US" smtClean="0">
                <a:solidFill>
                  <a:srgbClr val="FF00FF"/>
                </a:solidFill>
              </a:rPr>
              <a:t>converted</a:t>
            </a:r>
            <a:r>
              <a:rPr lang="en-US" smtClean="0"/>
              <a:t> from strings</a:t>
            </a: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8570913" y="869950"/>
            <a:ext cx="7099300" cy="739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name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raw_input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Enter: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Enter: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Chuck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name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Chuck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apple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raw_input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Enter: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Enter: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100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x 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apple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– 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10</a:t>
            </a:r>
          </a:p>
          <a:p>
            <a:pPr algn="l"/>
            <a:r>
              <a:rPr lang="en-US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Traceback (most recent call last):  File "&lt;stdin&gt;", line 1, in &lt;module&gt;TypeError: unsupported operand type(s) for -: </a:t>
            </a:r>
            <a:r>
              <a:rPr lang="fr-FR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str</a:t>
            </a:r>
            <a:r>
              <a:rPr lang="fr-FR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fr-FR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int</a:t>
            </a:r>
            <a:r>
              <a:rPr lang="fr-FR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x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int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apple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) 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–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10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x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90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Parse file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4000" b="1" dirty="0" smtClean="0">
                <a:solidFill>
                  <a:srgbClr val="000000"/>
                </a:solidFill>
              </a:rPr>
              <a:t>Extract the condition, subject id, root folder, filename , and file extension for the following data file.</a:t>
            </a:r>
            <a:endParaRPr lang="en-US" sz="4000" b="1" dirty="0">
              <a:solidFill>
                <a:srgbClr val="00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4000" dirty="0">
                <a:solidFill>
                  <a:srgbClr val="000000"/>
                </a:solidFill>
              </a:rPr>
              <a:t>filename='/Users/</a:t>
            </a:r>
            <a:r>
              <a:rPr lang="en-US" sz="4000" dirty="0" err="1">
                <a:solidFill>
                  <a:srgbClr val="000000"/>
                </a:solidFill>
              </a:rPr>
              <a:t>hejibo</a:t>
            </a:r>
            <a:r>
              <a:rPr lang="en-US" sz="4000" dirty="0">
                <a:solidFill>
                  <a:srgbClr val="000000"/>
                </a:solidFill>
              </a:rPr>
              <a:t>/</a:t>
            </a:r>
            <a:r>
              <a:rPr lang="en-US" sz="4000" dirty="0" err="1">
                <a:solidFill>
                  <a:srgbClr val="000000"/>
                </a:solidFill>
              </a:rPr>
              <a:t>Dropbox</a:t>
            </a:r>
            <a:r>
              <a:rPr lang="en-US" sz="4000" dirty="0">
                <a:solidFill>
                  <a:srgbClr val="000000"/>
                </a:solidFill>
              </a:rPr>
              <a:t>/Barb &amp; Jibo/mobile usability - auto quote system- state farm vs. </a:t>
            </a:r>
            <a:r>
              <a:rPr lang="en-US" sz="4000" dirty="0" err="1">
                <a:solidFill>
                  <a:srgbClr val="000000"/>
                </a:solidFill>
              </a:rPr>
              <a:t>geico</a:t>
            </a:r>
            <a:r>
              <a:rPr lang="en-US" sz="4000" dirty="0">
                <a:solidFill>
                  <a:srgbClr val="000000"/>
                </a:solidFill>
              </a:rPr>
              <a:t>/Subject Data/s06f37state/activityLog-06-27-16-09-04-</a:t>
            </a:r>
            <a:r>
              <a:rPr lang="en-US" sz="4000" dirty="0" smtClean="0">
                <a:solidFill>
                  <a:srgbClr val="000000"/>
                </a:solidFill>
              </a:rPr>
              <a:t>s06f37state.txt”</a:t>
            </a:r>
          </a:p>
          <a:p>
            <a:pPr marL="0" indent="0">
              <a:spcBef>
                <a:spcPts val="100"/>
              </a:spcBef>
              <a:buNone/>
            </a:pPr>
            <a:endParaRPr lang="en-US" sz="4000" b="1" dirty="0">
              <a:solidFill>
                <a:srgbClr val="00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51600" y="8077200"/>
            <a:ext cx="31737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ParseFilePath.py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30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Parse file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2000" dirty="0">
                <a:solidFill>
                  <a:srgbClr val="000000"/>
                </a:solidFill>
              </a:rPr>
              <a:t>filename='/Users/</a:t>
            </a:r>
            <a:r>
              <a:rPr lang="en-US" sz="2000" dirty="0" err="1">
                <a:solidFill>
                  <a:srgbClr val="000000"/>
                </a:solidFill>
              </a:rPr>
              <a:t>hejibo</a:t>
            </a:r>
            <a:r>
              <a:rPr lang="en-US" sz="2000" dirty="0">
                <a:solidFill>
                  <a:srgbClr val="000000"/>
                </a:solidFill>
              </a:rPr>
              <a:t>/</a:t>
            </a:r>
            <a:r>
              <a:rPr lang="en-US" sz="2000" dirty="0" err="1">
                <a:solidFill>
                  <a:srgbClr val="000000"/>
                </a:solidFill>
              </a:rPr>
              <a:t>Dropbox</a:t>
            </a:r>
            <a:r>
              <a:rPr lang="en-US" sz="2000" dirty="0">
                <a:solidFill>
                  <a:srgbClr val="000000"/>
                </a:solidFill>
              </a:rPr>
              <a:t>/Barb &amp; Jibo/mobile usability - auto quote system- state farm vs. </a:t>
            </a:r>
            <a:r>
              <a:rPr lang="en-US" sz="2000" dirty="0" err="1">
                <a:solidFill>
                  <a:srgbClr val="000000"/>
                </a:solidFill>
              </a:rPr>
              <a:t>geico</a:t>
            </a:r>
            <a:r>
              <a:rPr lang="en-US" sz="2000" dirty="0">
                <a:solidFill>
                  <a:srgbClr val="000000"/>
                </a:solidFill>
              </a:rPr>
              <a:t>/Subject Data/s06f37state/activityLog-06-27-16-09-04-</a:t>
            </a:r>
            <a:r>
              <a:rPr lang="en-US" sz="2000" dirty="0" smtClean="0">
                <a:solidFill>
                  <a:srgbClr val="000000"/>
                </a:solidFill>
              </a:rPr>
              <a:t>s06f37state.txt”</a:t>
            </a:r>
          </a:p>
          <a:p>
            <a:pPr marL="0" indent="0">
              <a:spcBef>
                <a:spcPts val="10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2000" dirty="0" err="1">
                <a:solidFill>
                  <a:srgbClr val="000000"/>
                </a:solidFill>
              </a:rPr>
              <a:t>conditionidentifier</a:t>
            </a:r>
            <a:r>
              <a:rPr lang="en-US" sz="2000" dirty="0">
                <a:solidFill>
                  <a:srgbClr val="000000"/>
                </a:solidFill>
              </a:rPr>
              <a:t> = filename[-15:-4]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000" dirty="0">
                <a:solidFill>
                  <a:srgbClr val="000000"/>
                </a:solidFill>
              </a:rPr>
              <a:t>print </a:t>
            </a:r>
            <a:r>
              <a:rPr lang="en-US" sz="2000" dirty="0" err="1">
                <a:solidFill>
                  <a:srgbClr val="000000"/>
                </a:solidFill>
              </a:rPr>
              <a:t>conditionidentifier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2000" dirty="0">
                <a:solidFill>
                  <a:srgbClr val="000000"/>
                </a:solidFill>
              </a:rPr>
              <a:t>condition = </a:t>
            </a:r>
            <a:r>
              <a:rPr lang="en-US" sz="2000" dirty="0" err="1">
                <a:solidFill>
                  <a:srgbClr val="000000"/>
                </a:solidFill>
              </a:rPr>
              <a:t>conditionidentifier</a:t>
            </a:r>
            <a:r>
              <a:rPr lang="en-US" sz="2000" dirty="0">
                <a:solidFill>
                  <a:srgbClr val="000000"/>
                </a:solidFill>
              </a:rPr>
              <a:t>[-5:]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000" dirty="0">
                <a:solidFill>
                  <a:srgbClr val="000000"/>
                </a:solidFill>
              </a:rPr>
              <a:t>print </a:t>
            </a:r>
            <a:r>
              <a:rPr lang="en-US" sz="2000" dirty="0" smtClean="0">
                <a:solidFill>
                  <a:srgbClr val="000000"/>
                </a:solidFill>
              </a:rPr>
              <a:t>condition</a:t>
            </a:r>
          </a:p>
          <a:p>
            <a:pPr marL="0" indent="0">
              <a:spcBef>
                <a:spcPts val="10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2000" dirty="0">
                <a:solidFill>
                  <a:srgbClr val="000000"/>
                </a:solidFill>
              </a:rPr>
              <a:t>subject = 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conditionidentifier</a:t>
            </a:r>
            <a:r>
              <a:rPr lang="en-US" sz="2000" dirty="0">
                <a:solidFill>
                  <a:srgbClr val="000000"/>
                </a:solidFill>
              </a:rPr>
              <a:t>[1:3])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000" dirty="0">
                <a:solidFill>
                  <a:srgbClr val="000000"/>
                </a:solidFill>
              </a:rPr>
              <a:t>print </a:t>
            </a:r>
            <a:r>
              <a:rPr lang="en-US" sz="2000" dirty="0" smtClean="0">
                <a:solidFill>
                  <a:srgbClr val="000000"/>
                </a:solidFill>
              </a:rPr>
              <a:t>subject</a:t>
            </a:r>
          </a:p>
          <a:p>
            <a:pPr marL="0" indent="0">
              <a:spcBef>
                <a:spcPts val="10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2000" dirty="0" err="1">
                <a:solidFill>
                  <a:srgbClr val="000000"/>
                </a:solidFill>
              </a:rPr>
              <a:t>lastslash</a:t>
            </a:r>
            <a:r>
              <a:rPr lang="en-US" sz="2000" dirty="0">
                <a:solidFill>
                  <a:srgbClr val="000000"/>
                </a:solidFill>
              </a:rPr>
              <a:t>=</a:t>
            </a:r>
            <a:r>
              <a:rPr lang="en-US" sz="2000" dirty="0" err="1">
                <a:solidFill>
                  <a:srgbClr val="000000"/>
                </a:solidFill>
              </a:rPr>
              <a:t>filename.rfind</a:t>
            </a:r>
            <a:r>
              <a:rPr lang="en-US" sz="2000" dirty="0">
                <a:solidFill>
                  <a:srgbClr val="000000"/>
                </a:solidFill>
              </a:rPr>
              <a:t>("/")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000" dirty="0" err="1">
                <a:solidFill>
                  <a:srgbClr val="000000"/>
                </a:solidFill>
              </a:rPr>
              <a:t>rootfolder</a:t>
            </a:r>
            <a:r>
              <a:rPr lang="en-US" sz="2000" dirty="0">
                <a:solidFill>
                  <a:srgbClr val="000000"/>
                </a:solidFill>
              </a:rPr>
              <a:t> = filename[:lastslash+1]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000" dirty="0">
                <a:solidFill>
                  <a:srgbClr val="000000"/>
                </a:solidFill>
              </a:rPr>
              <a:t>print </a:t>
            </a:r>
            <a:r>
              <a:rPr lang="en-US" sz="2000" dirty="0" err="1" smtClean="0">
                <a:solidFill>
                  <a:srgbClr val="000000"/>
                </a:solidFill>
              </a:rPr>
              <a:t>rootfolder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2000" dirty="0" err="1">
                <a:solidFill>
                  <a:srgbClr val="000000"/>
                </a:solidFill>
              </a:rPr>
              <a:t>filenameOnly</a:t>
            </a:r>
            <a:r>
              <a:rPr lang="en-US" sz="2000" dirty="0">
                <a:solidFill>
                  <a:srgbClr val="000000"/>
                </a:solidFill>
              </a:rPr>
              <a:t> = filename[lastslash+1:]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000" dirty="0">
                <a:solidFill>
                  <a:srgbClr val="000000"/>
                </a:solidFill>
              </a:rPr>
              <a:t>print </a:t>
            </a:r>
            <a:r>
              <a:rPr lang="en-US" sz="2000" dirty="0" err="1">
                <a:solidFill>
                  <a:srgbClr val="000000"/>
                </a:solidFill>
              </a:rPr>
              <a:t>filenameOnly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2000" dirty="0" err="1">
                <a:solidFill>
                  <a:srgbClr val="000000"/>
                </a:solidFill>
              </a:rPr>
              <a:t>fileExtension</a:t>
            </a:r>
            <a:r>
              <a:rPr lang="en-US" sz="2000" dirty="0">
                <a:solidFill>
                  <a:srgbClr val="000000"/>
                </a:solidFill>
              </a:rPr>
              <a:t> = filename[-3:]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000" dirty="0">
                <a:solidFill>
                  <a:srgbClr val="000000"/>
                </a:solidFill>
              </a:rPr>
              <a:t>print </a:t>
            </a:r>
            <a:r>
              <a:rPr lang="en-US" sz="2000" dirty="0" err="1">
                <a:solidFill>
                  <a:srgbClr val="000000"/>
                </a:solidFill>
              </a:rPr>
              <a:t>fileExtension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51600" y="8077200"/>
            <a:ext cx="31737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ParseFilePath.py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78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xfrm>
            <a:off x="1155700" y="241300"/>
            <a:ext cx="13931900" cy="17145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00FF"/>
                </a:solidFill>
              </a:rPr>
              <a:t>Summary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133600"/>
            <a:ext cx="13931900" cy="6654800"/>
          </a:xfrm>
        </p:spPr>
        <p:txBody>
          <a:bodyPr/>
          <a:lstStyle/>
          <a:p>
            <a:pPr marL="685800" eaLnBrk="1" hangingPunct="1">
              <a:defRPr/>
            </a:pPr>
            <a:r>
              <a:rPr lang="en-US" sz="3400" dirty="0" smtClean="0"/>
              <a:t>String type</a:t>
            </a:r>
          </a:p>
          <a:p>
            <a:pPr marL="685800" eaLnBrk="1" hangingPunct="1">
              <a:defRPr/>
            </a:pPr>
            <a:r>
              <a:rPr lang="en-US" sz="3400" dirty="0" smtClean="0"/>
              <a:t>Read/Convert</a:t>
            </a:r>
          </a:p>
          <a:p>
            <a:pPr marL="685800" eaLnBrk="1" hangingPunct="1">
              <a:defRPr/>
            </a:pPr>
            <a:r>
              <a:rPr lang="en-US" sz="3400" dirty="0" smtClean="0"/>
              <a:t>Indexing strings </a:t>
            </a:r>
            <a:r>
              <a:rPr lang="en-US" sz="3400" dirty="0" smtClean="0">
                <a:solidFill>
                  <a:srgbClr val="00FFFF"/>
                </a:solidFill>
              </a:rPr>
              <a:t>[]</a:t>
            </a:r>
            <a:endParaRPr lang="en-US" sz="3400" dirty="0" smtClean="0"/>
          </a:p>
          <a:p>
            <a:pPr marL="685800" eaLnBrk="1" hangingPunct="1">
              <a:defRPr/>
            </a:pPr>
            <a:r>
              <a:rPr lang="en-US" sz="3400" dirty="0" smtClean="0"/>
              <a:t>Slicing strings </a:t>
            </a:r>
            <a:r>
              <a:rPr lang="en-US" sz="3400" dirty="0" smtClean="0">
                <a:solidFill>
                  <a:srgbClr val="00FFFF"/>
                </a:solidFill>
              </a:rPr>
              <a:t>[</a:t>
            </a:r>
            <a:r>
              <a:rPr lang="en-US" sz="3400" dirty="0" smtClean="0">
                <a:solidFill>
                  <a:srgbClr val="FF7F00"/>
                </a:solidFill>
              </a:rPr>
              <a:t>2</a:t>
            </a:r>
            <a:r>
              <a:rPr lang="en-US" sz="3400" dirty="0" smtClean="0">
                <a:solidFill>
                  <a:srgbClr val="00FFFF"/>
                </a:solidFill>
              </a:rPr>
              <a:t>:4]</a:t>
            </a:r>
            <a:endParaRPr lang="en-US" sz="3400" dirty="0" smtClean="0"/>
          </a:p>
          <a:p>
            <a:pPr marL="685800" eaLnBrk="1" hangingPunct="1">
              <a:defRPr/>
            </a:pPr>
            <a:r>
              <a:rPr lang="en-US" sz="3400" dirty="0" smtClean="0"/>
              <a:t>Looping through strings with </a:t>
            </a:r>
            <a:r>
              <a:rPr lang="en-US" sz="3400" dirty="0" smtClean="0">
                <a:solidFill>
                  <a:srgbClr val="FFFF00"/>
                </a:solidFill>
              </a:rPr>
              <a:t>for</a:t>
            </a:r>
            <a:r>
              <a:rPr lang="en-US" sz="3400" dirty="0" smtClean="0"/>
              <a:t> and </a:t>
            </a:r>
            <a:r>
              <a:rPr lang="en-US" sz="3400" dirty="0" smtClean="0">
                <a:solidFill>
                  <a:srgbClr val="FFFF00"/>
                </a:solidFill>
              </a:rPr>
              <a:t>while</a:t>
            </a:r>
            <a:endParaRPr lang="en-US" sz="3400" dirty="0" smtClean="0"/>
          </a:p>
          <a:p>
            <a:pPr marL="685800" eaLnBrk="1" hangingPunct="1">
              <a:defRPr/>
            </a:pPr>
            <a:r>
              <a:rPr lang="en-US" sz="3400" dirty="0" smtClean="0"/>
              <a:t>Concatenating strings with </a:t>
            </a:r>
            <a:r>
              <a:rPr lang="en-US" sz="3400" dirty="0" smtClean="0">
                <a:solidFill>
                  <a:srgbClr val="00FFFF"/>
                </a:solidFill>
              </a:rPr>
              <a:t>+</a:t>
            </a:r>
            <a:endParaRPr lang="en-US" sz="3400" dirty="0" smtClean="0"/>
          </a:p>
          <a:p>
            <a:pPr marL="685800" eaLnBrk="1" hangingPunct="1">
              <a:defRPr/>
            </a:pPr>
            <a:r>
              <a:rPr lang="en-US" sz="3400" dirty="0" smtClean="0"/>
              <a:t>String operations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00FF"/>
                </a:solidFill>
              </a:rPr>
              <a:t>Looking Inside Strings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603500"/>
            <a:ext cx="7658100" cy="5702300"/>
          </a:xfrm>
        </p:spPr>
        <p:txBody>
          <a:bodyPr/>
          <a:lstStyle/>
          <a:p>
            <a:pPr marL="749300" eaLnBrk="1" hangingPunct="1">
              <a:defRPr/>
            </a:pPr>
            <a:r>
              <a:rPr lang="en-US" smtClean="0"/>
              <a:t>We can get at any single character in a string using an index specified in</a:t>
            </a:r>
            <a:r>
              <a:rPr lang="en-US" smtClean="0">
                <a:solidFill>
                  <a:srgbClr val="00FFFF"/>
                </a:solidFill>
              </a:rPr>
              <a:t> square brackets</a:t>
            </a:r>
            <a:endParaRPr lang="en-US" smtClean="0"/>
          </a:p>
          <a:p>
            <a:pPr marL="749300" eaLnBrk="1" hangingPunct="1">
              <a:defRPr/>
            </a:pPr>
            <a:r>
              <a:rPr lang="en-US" smtClean="0"/>
              <a:t>The index value must be an integer and starts at zero</a:t>
            </a:r>
          </a:p>
          <a:p>
            <a:pPr marL="749300" eaLnBrk="1" hangingPunct="1">
              <a:defRPr/>
            </a:pPr>
            <a:r>
              <a:rPr lang="en-US" smtClean="0"/>
              <a:t>The index value can be an expression that is computed</a:t>
            </a:r>
          </a:p>
        </p:txBody>
      </p:sp>
      <p:sp>
        <p:nvSpPr>
          <p:cNvPr id="34819" name="Rectangle 3"/>
          <p:cNvSpPr>
            <a:spLocks/>
          </p:cNvSpPr>
          <p:nvPr/>
        </p:nvSpPr>
        <p:spPr bwMode="auto">
          <a:xfrm>
            <a:off x="10933113" y="4495800"/>
            <a:ext cx="381952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fruit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banana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letter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fruit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[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]</a:t>
            </a:r>
            <a:endParaRPr lang="en-US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letter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a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3</a:t>
            </a:r>
            <a:endParaRPr lang="en-US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w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fruit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[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 - 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]</a:t>
            </a:r>
            <a:endParaRPr lang="en-US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w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</a:t>
            </a:r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10566400" y="36703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0</a:t>
            </a:r>
          </a:p>
        </p:txBody>
      </p:sp>
      <p:sp>
        <p:nvSpPr>
          <p:cNvPr id="34822" name="Rectangle 6"/>
          <p:cNvSpPr>
            <a:spLocks/>
          </p:cNvSpPr>
          <p:nvPr/>
        </p:nvSpPr>
        <p:spPr bwMode="auto">
          <a:xfrm>
            <a:off x="10566400" y="29337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b</a:t>
            </a:r>
          </a:p>
        </p:txBody>
      </p:sp>
      <p:sp>
        <p:nvSpPr>
          <p:cNvPr id="34823" name="Rectangle 7"/>
          <p:cNvSpPr>
            <a:spLocks/>
          </p:cNvSpPr>
          <p:nvPr/>
        </p:nvSpPr>
        <p:spPr bwMode="auto">
          <a:xfrm>
            <a:off x="11315700" y="36703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1</a:t>
            </a:r>
          </a:p>
        </p:txBody>
      </p:sp>
      <p:sp>
        <p:nvSpPr>
          <p:cNvPr id="34824" name="Rectangle 8"/>
          <p:cNvSpPr>
            <a:spLocks/>
          </p:cNvSpPr>
          <p:nvPr/>
        </p:nvSpPr>
        <p:spPr bwMode="auto">
          <a:xfrm>
            <a:off x="11315700" y="29337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a</a:t>
            </a:r>
          </a:p>
        </p:txBody>
      </p:sp>
      <p:sp>
        <p:nvSpPr>
          <p:cNvPr id="34825" name="Rectangle 9"/>
          <p:cNvSpPr>
            <a:spLocks/>
          </p:cNvSpPr>
          <p:nvPr/>
        </p:nvSpPr>
        <p:spPr bwMode="auto">
          <a:xfrm>
            <a:off x="12090400" y="36703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2</a:t>
            </a:r>
          </a:p>
        </p:txBody>
      </p:sp>
      <p:sp>
        <p:nvSpPr>
          <p:cNvPr id="34826" name="Rectangle 10"/>
          <p:cNvSpPr>
            <a:spLocks/>
          </p:cNvSpPr>
          <p:nvPr/>
        </p:nvSpPr>
        <p:spPr bwMode="auto">
          <a:xfrm>
            <a:off x="12090400" y="29337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n</a:t>
            </a:r>
          </a:p>
        </p:txBody>
      </p:sp>
      <p:sp>
        <p:nvSpPr>
          <p:cNvPr id="34827" name="Rectangle 11"/>
          <p:cNvSpPr>
            <a:spLocks/>
          </p:cNvSpPr>
          <p:nvPr/>
        </p:nvSpPr>
        <p:spPr bwMode="auto">
          <a:xfrm>
            <a:off x="12839700" y="36703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3</a:t>
            </a:r>
          </a:p>
        </p:txBody>
      </p:sp>
      <p:sp>
        <p:nvSpPr>
          <p:cNvPr id="34828" name="Rectangle 12"/>
          <p:cNvSpPr>
            <a:spLocks/>
          </p:cNvSpPr>
          <p:nvPr/>
        </p:nvSpPr>
        <p:spPr bwMode="auto">
          <a:xfrm>
            <a:off x="12839700" y="29337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a</a:t>
            </a:r>
          </a:p>
        </p:txBody>
      </p:sp>
      <p:sp>
        <p:nvSpPr>
          <p:cNvPr id="34829" name="Rectangle 13"/>
          <p:cNvSpPr>
            <a:spLocks/>
          </p:cNvSpPr>
          <p:nvPr/>
        </p:nvSpPr>
        <p:spPr bwMode="auto">
          <a:xfrm>
            <a:off x="13563600" y="36703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4</a:t>
            </a:r>
          </a:p>
        </p:txBody>
      </p:sp>
      <p:sp>
        <p:nvSpPr>
          <p:cNvPr id="34830" name="Rectangle 14"/>
          <p:cNvSpPr>
            <a:spLocks/>
          </p:cNvSpPr>
          <p:nvPr/>
        </p:nvSpPr>
        <p:spPr bwMode="auto">
          <a:xfrm>
            <a:off x="13563600" y="29337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n</a:t>
            </a:r>
          </a:p>
        </p:txBody>
      </p:sp>
      <p:sp>
        <p:nvSpPr>
          <p:cNvPr id="34831" name="Rectangle 15"/>
          <p:cNvSpPr>
            <a:spLocks/>
          </p:cNvSpPr>
          <p:nvPr/>
        </p:nvSpPr>
        <p:spPr bwMode="auto">
          <a:xfrm>
            <a:off x="14312900" y="36703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5</a:t>
            </a:r>
          </a:p>
        </p:txBody>
      </p:sp>
      <p:sp>
        <p:nvSpPr>
          <p:cNvPr id="34832" name="Rectangle 16"/>
          <p:cNvSpPr>
            <a:spLocks/>
          </p:cNvSpPr>
          <p:nvPr/>
        </p:nvSpPr>
        <p:spPr bwMode="auto">
          <a:xfrm>
            <a:off x="14312900" y="29337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66FF"/>
                </a:solidFill>
              </a:rPr>
              <a:t>A Character Too Far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603500"/>
            <a:ext cx="7162800" cy="5702300"/>
          </a:xfrm>
        </p:spPr>
        <p:txBody>
          <a:bodyPr/>
          <a:lstStyle/>
          <a:p>
            <a:pPr marL="749300" eaLnBrk="1" hangingPunct="1">
              <a:defRPr/>
            </a:pPr>
            <a:r>
              <a:rPr lang="en-US" smtClean="0"/>
              <a:t>You will get a </a:t>
            </a:r>
            <a:r>
              <a:rPr lang="en-US" smtClean="0">
                <a:solidFill>
                  <a:srgbClr val="FF66FF"/>
                </a:solidFill>
              </a:rPr>
              <a:t>python error</a:t>
            </a:r>
            <a:r>
              <a:rPr lang="en-US" smtClean="0"/>
              <a:t> if you attempt to index beyond the end of a string.</a:t>
            </a:r>
          </a:p>
          <a:p>
            <a:pPr marL="749300" eaLnBrk="1" hangingPunct="1">
              <a:defRPr/>
            </a:pPr>
            <a:r>
              <a:rPr lang="en-US" smtClean="0"/>
              <a:t>So be careful when constructing index values and slices</a:t>
            </a:r>
          </a:p>
        </p:txBody>
      </p:sp>
      <p:sp>
        <p:nvSpPr>
          <p:cNvPr id="35843" name="Rectangle 3"/>
          <p:cNvSpPr>
            <a:spLocks/>
          </p:cNvSpPr>
          <p:nvPr/>
        </p:nvSpPr>
        <p:spPr bwMode="auto">
          <a:xfrm>
            <a:off x="9293225" y="3416300"/>
            <a:ext cx="68453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zot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abc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zot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[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5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]</a:t>
            </a:r>
          </a:p>
          <a:p>
            <a:pPr algn="l"/>
            <a:r>
              <a:rPr lang="en-US">
                <a:solidFill>
                  <a:srgbClr val="FF66FF"/>
                </a:solidFill>
                <a:ea typeface="ＭＳ Ｐゴシック" charset="0"/>
                <a:cs typeface="ＭＳ Ｐゴシック" charset="0"/>
              </a:rPr>
              <a:t>Traceback (most recent call last):  File "&lt;stdin&gt;", line 1, in &lt;module&gt;IndexError: string index out of range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00FF"/>
                </a:solidFill>
              </a:rPr>
              <a:t>Strings Have Length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603500"/>
            <a:ext cx="7658100" cy="5702300"/>
          </a:xfrm>
        </p:spPr>
        <p:txBody>
          <a:bodyPr/>
          <a:lstStyle/>
          <a:p>
            <a:pPr marL="749300" eaLnBrk="1" hangingPunct="1">
              <a:defRPr/>
            </a:pPr>
            <a:r>
              <a:rPr lang="en-US" smtClean="0"/>
              <a:t>There is a built-in function </a:t>
            </a:r>
            <a:r>
              <a:rPr lang="en-US" smtClean="0">
                <a:solidFill>
                  <a:srgbClr val="FF00FF"/>
                </a:solidFill>
              </a:rPr>
              <a:t>len</a:t>
            </a:r>
            <a:r>
              <a:rPr lang="en-US" smtClean="0"/>
              <a:t> that gives us the length of a string</a:t>
            </a:r>
          </a:p>
        </p:txBody>
      </p:sp>
      <p:sp>
        <p:nvSpPr>
          <p:cNvPr id="36867" name="Rectangle 3"/>
          <p:cNvSpPr>
            <a:spLocks/>
          </p:cNvSpPr>
          <p:nvPr/>
        </p:nvSpPr>
        <p:spPr bwMode="auto">
          <a:xfrm>
            <a:off x="10844213" y="5551488"/>
            <a:ext cx="3719512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fruit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banana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len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fruit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10375900" y="42164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0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10375900" y="34798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b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11125200" y="42164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1</a:t>
            </a:r>
          </a:p>
        </p:txBody>
      </p:sp>
      <p:sp>
        <p:nvSpPr>
          <p:cNvPr id="36871" name="Rectangle 7"/>
          <p:cNvSpPr>
            <a:spLocks/>
          </p:cNvSpPr>
          <p:nvPr/>
        </p:nvSpPr>
        <p:spPr bwMode="auto">
          <a:xfrm>
            <a:off x="11125200" y="34798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a</a:t>
            </a:r>
          </a:p>
        </p:txBody>
      </p:sp>
      <p:sp>
        <p:nvSpPr>
          <p:cNvPr id="36872" name="Rectangle 8"/>
          <p:cNvSpPr>
            <a:spLocks/>
          </p:cNvSpPr>
          <p:nvPr/>
        </p:nvSpPr>
        <p:spPr bwMode="auto">
          <a:xfrm>
            <a:off x="11899900" y="42164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2</a:t>
            </a:r>
          </a:p>
        </p:txBody>
      </p:sp>
      <p:sp>
        <p:nvSpPr>
          <p:cNvPr id="36873" name="Rectangle 9"/>
          <p:cNvSpPr>
            <a:spLocks/>
          </p:cNvSpPr>
          <p:nvPr/>
        </p:nvSpPr>
        <p:spPr bwMode="auto">
          <a:xfrm>
            <a:off x="11899900" y="34798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n</a:t>
            </a:r>
          </a:p>
        </p:txBody>
      </p:sp>
      <p:sp>
        <p:nvSpPr>
          <p:cNvPr id="36874" name="Rectangle 10"/>
          <p:cNvSpPr>
            <a:spLocks/>
          </p:cNvSpPr>
          <p:nvPr/>
        </p:nvSpPr>
        <p:spPr bwMode="auto">
          <a:xfrm>
            <a:off x="12649200" y="42164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3</a:t>
            </a:r>
          </a:p>
        </p:txBody>
      </p:sp>
      <p:sp>
        <p:nvSpPr>
          <p:cNvPr id="36875" name="Rectangle 11"/>
          <p:cNvSpPr>
            <a:spLocks/>
          </p:cNvSpPr>
          <p:nvPr/>
        </p:nvSpPr>
        <p:spPr bwMode="auto">
          <a:xfrm>
            <a:off x="12649200" y="34798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a</a:t>
            </a:r>
          </a:p>
        </p:txBody>
      </p:sp>
      <p:sp>
        <p:nvSpPr>
          <p:cNvPr id="36876" name="Rectangle 12"/>
          <p:cNvSpPr>
            <a:spLocks/>
          </p:cNvSpPr>
          <p:nvPr/>
        </p:nvSpPr>
        <p:spPr bwMode="auto">
          <a:xfrm>
            <a:off x="13373100" y="42164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4</a:t>
            </a:r>
          </a:p>
        </p:txBody>
      </p:sp>
      <p:sp>
        <p:nvSpPr>
          <p:cNvPr id="36877" name="Rectangle 13"/>
          <p:cNvSpPr>
            <a:spLocks/>
          </p:cNvSpPr>
          <p:nvPr/>
        </p:nvSpPr>
        <p:spPr bwMode="auto">
          <a:xfrm>
            <a:off x="13373100" y="34798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n</a:t>
            </a:r>
          </a:p>
        </p:txBody>
      </p:sp>
      <p:sp>
        <p:nvSpPr>
          <p:cNvPr id="36878" name="Rectangle 14"/>
          <p:cNvSpPr>
            <a:spLocks/>
          </p:cNvSpPr>
          <p:nvPr/>
        </p:nvSpPr>
        <p:spPr bwMode="auto">
          <a:xfrm>
            <a:off x="14122400" y="4216400"/>
            <a:ext cx="736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flat">
                <a:solidFill>
                  <a:srgbClr val="FF7F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5</a:t>
            </a:r>
          </a:p>
        </p:txBody>
      </p:sp>
      <p:sp>
        <p:nvSpPr>
          <p:cNvPr id="36879" name="Rectangle 15"/>
          <p:cNvSpPr>
            <a:spLocks/>
          </p:cNvSpPr>
          <p:nvPr/>
        </p:nvSpPr>
        <p:spPr bwMode="auto">
          <a:xfrm>
            <a:off x="14122400" y="3479800"/>
            <a:ext cx="736600" cy="736600"/>
          </a:xfrm>
          <a:prstGeom prst="rect">
            <a:avLst/>
          </a:prstGeom>
          <a:noFill/>
          <a:ln w="508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0"/>
                <a:cs typeface="Gill Sans" charset="0"/>
              </a:rPr>
              <a:t>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00FF"/>
                </a:solidFill>
              </a:rPr>
              <a:t>Len Function</a:t>
            </a:r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1200150" y="2339975"/>
            <a:ext cx="371951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fruit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banana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x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 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len(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fruit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)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x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7891" name="Rectangle 3"/>
          <p:cNvSpPr>
            <a:spLocks/>
          </p:cNvSpPr>
          <p:nvPr/>
        </p:nvSpPr>
        <p:spPr bwMode="auto">
          <a:xfrm>
            <a:off x="6845300" y="5168900"/>
            <a:ext cx="2819400" cy="2819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5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len()</a:t>
            </a:r>
          </a:p>
          <a:p>
            <a:pPr>
              <a:defRPr/>
            </a:pPr>
            <a:r>
              <a:rPr lang="en-US" sz="5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function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 flipH="1">
            <a:off x="5299075" y="6623050"/>
            <a:ext cx="1492250" cy="17463"/>
          </a:xfrm>
          <a:prstGeom prst="line">
            <a:avLst/>
          </a:prstGeom>
          <a:noFill/>
          <a:ln w="889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3208338" y="6069013"/>
            <a:ext cx="16668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banana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(a string)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6</a:t>
            </a:r>
          </a:p>
          <a:p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(a number)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H="1">
            <a:off x="9680575" y="6572250"/>
            <a:ext cx="1492250" cy="17463"/>
          </a:xfrm>
          <a:prstGeom prst="line">
            <a:avLst/>
          </a:prstGeom>
          <a:noFill/>
          <a:ln w="889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6" name="Rectangle 8"/>
          <p:cNvSpPr>
            <a:spLocks/>
          </p:cNvSpPr>
          <p:nvPr/>
        </p:nvSpPr>
        <p:spPr bwMode="auto">
          <a:xfrm>
            <a:off x="10474325" y="2355850"/>
            <a:ext cx="49403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A 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function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is 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some stored code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that we use. A function takes some 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input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and produces an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output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37897" name="Rectangle 9"/>
          <p:cNvSpPr>
            <a:spLocks/>
          </p:cNvSpPr>
          <p:nvPr/>
        </p:nvSpPr>
        <p:spPr bwMode="auto">
          <a:xfrm>
            <a:off x="5953125" y="8318500"/>
            <a:ext cx="43307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Guido wrote this code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00FF"/>
                </a:solidFill>
              </a:rPr>
              <a:t>Len Function</a:t>
            </a: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6845300" y="5168900"/>
            <a:ext cx="2819400" cy="2819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2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def</a:t>
            </a:r>
            <a:r>
              <a:rPr lang="en-US" sz="2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 len(inp):</a:t>
            </a:r>
          </a:p>
          <a:p>
            <a:pPr algn="l">
              <a:defRPr/>
            </a:pPr>
            <a:r>
              <a:rPr lang="en-US" sz="2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   blah</a:t>
            </a:r>
          </a:p>
          <a:p>
            <a:pPr algn="l">
              <a:defRPr/>
            </a:pPr>
            <a:r>
              <a:rPr lang="en-US" sz="2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   blah</a:t>
            </a:r>
          </a:p>
          <a:p>
            <a:pPr algn="l">
              <a:defRPr/>
            </a:pPr>
            <a:r>
              <a:rPr lang="en-US" sz="2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   </a:t>
            </a:r>
            <a:r>
              <a:rPr lang="en-US" sz="2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for</a:t>
            </a:r>
            <a:r>
              <a:rPr lang="en-US" sz="2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 x </a:t>
            </a:r>
            <a:r>
              <a:rPr lang="en-US" sz="2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in</a:t>
            </a:r>
            <a:r>
              <a:rPr lang="en-US" sz="2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 y:</a:t>
            </a:r>
          </a:p>
          <a:p>
            <a:pPr algn="l">
              <a:defRPr/>
            </a:pPr>
            <a:r>
              <a:rPr lang="en-US" sz="2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     blah</a:t>
            </a:r>
          </a:p>
          <a:p>
            <a:pPr algn="l">
              <a:defRPr/>
            </a:pPr>
            <a:r>
              <a:rPr lang="en-US" sz="2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Gill Sans" charset="0"/>
              </a:rPr>
              <a:t>     blah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H="1">
            <a:off x="5299075" y="6623050"/>
            <a:ext cx="1492250" cy="17463"/>
          </a:xfrm>
          <a:prstGeom prst="line">
            <a:avLst/>
          </a:prstGeom>
          <a:noFill/>
          <a:ln w="889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H="1">
            <a:off x="9680575" y="6572250"/>
            <a:ext cx="1492250" cy="17463"/>
          </a:xfrm>
          <a:prstGeom prst="line">
            <a:avLst/>
          </a:prstGeom>
          <a:noFill/>
          <a:ln w="889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0474325" y="2355850"/>
            <a:ext cx="49403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A 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function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is 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some stored code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that we use. A function takes some 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input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and produces an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output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1200150" y="2339975"/>
            <a:ext cx="371951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fruit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banana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rgbClr val="FF7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x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= 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len(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fruit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)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&gt;&gt;&gt;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x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8919" name="Rectangle 7"/>
          <p:cNvSpPr>
            <a:spLocks/>
          </p:cNvSpPr>
          <p:nvPr/>
        </p:nvSpPr>
        <p:spPr bwMode="auto">
          <a:xfrm>
            <a:off x="3208338" y="6069013"/>
            <a:ext cx="16668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banana</a:t>
            </a:r>
            <a:r>
              <a:rPr lang="fr-FR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(a string)</a:t>
            </a:r>
          </a:p>
        </p:txBody>
      </p:sp>
      <p:sp>
        <p:nvSpPr>
          <p:cNvPr id="38920" name="Rectangle 8"/>
          <p:cNvSpPr>
            <a:spLocks/>
          </p:cNvSpPr>
          <p:nvPr/>
        </p:nvSpPr>
        <p:spPr bwMode="auto"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6</a:t>
            </a:r>
          </a:p>
          <a:p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(a number)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FFFF00"/>
                </a:solidFill>
              </a:rPr>
              <a:t>Looping Through Strings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603500"/>
            <a:ext cx="6540500" cy="5702300"/>
          </a:xfrm>
        </p:spPr>
        <p:txBody>
          <a:bodyPr/>
          <a:lstStyle/>
          <a:p>
            <a:pPr marL="749300" eaLnBrk="1" hangingPunct="1">
              <a:defRPr/>
            </a:pPr>
            <a:r>
              <a:rPr lang="en-US" smtClean="0"/>
              <a:t>Using a </a:t>
            </a:r>
            <a:r>
              <a:rPr lang="en-US" smtClean="0">
                <a:solidFill>
                  <a:srgbClr val="FFFF00"/>
                </a:solidFill>
              </a:rPr>
              <a:t>while</a:t>
            </a:r>
            <a:r>
              <a:rPr lang="en-US" smtClean="0"/>
              <a:t> statement and an </a:t>
            </a:r>
            <a:r>
              <a:rPr lang="en-US" smtClean="0">
                <a:solidFill>
                  <a:srgbClr val="00FF00"/>
                </a:solidFill>
              </a:rPr>
              <a:t>iteration variable</a:t>
            </a:r>
            <a:r>
              <a:rPr lang="en-US" smtClean="0"/>
              <a:t>, and the </a:t>
            </a:r>
            <a:r>
              <a:rPr lang="en-US" smtClean="0">
                <a:solidFill>
                  <a:srgbClr val="FF00FF"/>
                </a:solidFill>
              </a:rPr>
              <a:t>len</a:t>
            </a:r>
            <a:r>
              <a:rPr lang="en-US" smtClean="0"/>
              <a:t> function, we can construct a loop to look at each of the letters in a string individually</a:t>
            </a:r>
          </a:p>
        </p:txBody>
      </p:sp>
      <p:sp>
        <p:nvSpPr>
          <p:cNvPr id="39939" name="Rectangle 3"/>
          <p:cNvSpPr>
            <a:spLocks/>
          </p:cNvSpPr>
          <p:nvPr/>
        </p:nvSpPr>
        <p:spPr bwMode="auto">
          <a:xfrm>
            <a:off x="9185275" y="3690938"/>
            <a:ext cx="450056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fruit = </a:t>
            </a:r>
            <a:r>
              <a:rPr lang="fr-FR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'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banana</a:t>
            </a:r>
            <a:r>
              <a:rPr lang="fr-FR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'</a:t>
            </a:r>
            <a:endParaRPr lang="en-US">
              <a:solidFill>
                <a:srgbClr val="00FF00"/>
              </a:solidFill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index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0</a:t>
            </a:r>
          </a:p>
          <a:p>
            <a:pPr algn="l"/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while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index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&lt; </a:t>
            </a:r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len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fruit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) : 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letter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fruit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[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index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]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 </a:t>
            </a:r>
            <a:r>
              <a:rPr lang="en-US">
                <a:solidFill>
                  <a:srgbClr val="FFFF00"/>
                </a:solidFill>
                <a:ea typeface="ＭＳ Ｐゴシック" charset="0"/>
                <a:cs typeface="ＭＳ Ｐゴシック" charset="0"/>
              </a:rPr>
              <a:t>print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index,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letter</a:t>
            </a:r>
          </a:p>
          <a:p>
            <a:pPr algn="l"/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index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en-US">
                <a:solidFill>
                  <a:srgbClr val="00FF00"/>
                </a:solidFill>
                <a:ea typeface="ＭＳ Ｐゴシック" charset="0"/>
                <a:cs typeface="ＭＳ Ｐゴシック" charset="0"/>
              </a:rPr>
              <a:t>index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00FFFF"/>
                </a:solidFill>
                <a:ea typeface="ＭＳ Ｐゴシック" charset="0"/>
                <a:cs typeface="ＭＳ Ｐゴシック" charset="0"/>
              </a:rPr>
              <a:t>+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solidFill>
                  <a:srgbClr val="FF7F00"/>
                </a:solidFill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9940" name="Rectangle 4"/>
          <p:cNvSpPr>
            <a:spLocks/>
          </p:cNvSpPr>
          <p:nvPr/>
        </p:nvSpPr>
        <p:spPr bwMode="auto">
          <a:xfrm>
            <a:off x="14728825" y="3740150"/>
            <a:ext cx="6985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0 b</a:t>
            </a:r>
          </a:p>
          <a:p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1 a</a:t>
            </a:r>
          </a:p>
          <a:p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2 n</a:t>
            </a:r>
          </a:p>
          <a:p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3 a</a:t>
            </a:r>
          </a:p>
          <a:p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4 n</a:t>
            </a:r>
          </a:p>
          <a:p>
            <a:r>
              <a:rPr lang="en-US">
                <a:solidFill>
                  <a:srgbClr val="FF00FF"/>
                </a:solidFill>
                <a:ea typeface="ＭＳ Ｐゴシック" charset="0"/>
                <a:cs typeface="ＭＳ Ｐゴシック" charset="0"/>
              </a:rPr>
              <a:t>5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hoto - Horizont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_Photo - Horizontal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Photo - Horizont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_Photo - Vertical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_Photo - Vertic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_Title - Top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_Blan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hoto - Vertical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_Title &amp; Bullets - Lef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_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_Title &amp; Bullets - Righ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1_Title, Bullets &amp; Photo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_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- Vertic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- Top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an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&amp; Bullets - Lef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Horizontal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Righ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Pages>0</Pages>
  <Words>2794</Words>
  <Characters>0</Characters>
  <Application>Microsoft Macintosh PowerPoint</Application>
  <PresentationFormat>Custom</PresentationFormat>
  <Lines>0</Lines>
  <Paragraphs>499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32</vt:i4>
      </vt:variant>
    </vt:vector>
  </HeadingPairs>
  <TitlesOfParts>
    <vt:vector size="63" baseType="lpstr">
      <vt:lpstr>Gill Sans</vt:lpstr>
      <vt:lpstr>ヒラギノ角ゴ ProN W3</vt:lpstr>
      <vt:lpstr>Arial</vt:lpstr>
      <vt:lpstr>Calibri</vt:lpstr>
      <vt:lpstr>ＭＳ Ｐゴシック</vt:lpstr>
      <vt:lpstr>Monaco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Photo - Horizontal</vt:lpstr>
      <vt:lpstr>Title &amp; Bullets - Right</vt:lpstr>
      <vt:lpstr>Title, Bullets &amp; Photo</vt:lpstr>
      <vt:lpstr>Bullets</vt:lpstr>
      <vt:lpstr>Title - Center</vt:lpstr>
      <vt:lpstr>1_Title - Center</vt:lpstr>
      <vt:lpstr>1_Title &amp; Subtitle</vt:lpstr>
      <vt:lpstr>1_Photo - Horizontal</vt:lpstr>
      <vt:lpstr>1_Photo - Horizontal Reflection</vt:lpstr>
      <vt:lpstr>1_Photo - Vertical</vt:lpstr>
      <vt:lpstr>1_Photo - Vertical Reflection</vt:lpstr>
      <vt:lpstr>1_Title - Top</vt:lpstr>
      <vt:lpstr>1_Blank</vt:lpstr>
      <vt:lpstr>1_Title &amp; Bullets - Left</vt:lpstr>
      <vt:lpstr>1_Title &amp; Bullets - 2 Column</vt:lpstr>
      <vt:lpstr>1_Title &amp; Bullets - Right</vt:lpstr>
      <vt:lpstr>1_Title, Bullets &amp; Photo</vt:lpstr>
      <vt:lpstr>1_Bullets</vt:lpstr>
      <vt:lpstr>Breeze</vt:lpstr>
      <vt:lpstr>Lecture 6. String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Slicing Strings</vt:lpstr>
      <vt:lpstr>Slicing Strings</vt:lpstr>
      <vt:lpstr>String Concatenation</vt:lpstr>
      <vt:lpstr>Using in as an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Exercise: Parse file path</vt:lpstr>
      <vt:lpstr>Exercise: Parse file path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subject/>
  <dc:creator/>
  <cp:keywords/>
  <dc:description/>
  <cp:lastModifiedBy>Jibo He</cp:lastModifiedBy>
  <cp:revision>23</cp:revision>
  <dcterms:modified xsi:type="dcterms:W3CDTF">2014-09-09T06:26:23Z</dcterms:modified>
</cp:coreProperties>
</file>