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slides/slide62.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slides/slide61.xml" ContentType="application/vnd.openxmlformats-officedocument.presentationml.slide+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53.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slides/slide12.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slides/slide43.xml" ContentType="application/vnd.openxmlformats-officedocument.presentationml.slide+xml"/>
  <Override PartName="/ppt/slides/slide59.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slides/slide49.xml" ContentType="application/vnd.openxmlformats-officedocument.presentationml.slide+xml"/>
  <Override PartName="/ppt/slides/slide42.xml" ContentType="application/vnd.openxmlformats-officedocument.presentationml.slide+xml"/>
  <Override PartName="/ppt/slides/slide58.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65.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slides/slide41.xml" ContentType="application/vnd.openxmlformats-officedocument.presentationml.slide+xml"/>
  <Override PartName="/ppt/slides/slide57.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viewProps.xml" ContentType="application/vnd.openxmlformats-officedocument.presentationml.viewProps+xml"/>
  <Override PartName="/ppt/slides/slide64.xml" ContentType="application/vnd.openxmlformats-officedocument.presentationml.slide+xml"/>
  <Default Extension="jpeg" ContentType="image/jpeg"/>
  <Override PartName="/ppt/slides/slide47.xml" ContentType="application/vnd.openxmlformats-officedocument.presentationml.slide+xml"/>
  <Override PartName="/ppt/slides/slide40.xml" ContentType="application/vnd.openxmlformats-officedocument.presentationml.slide+xml"/>
  <Override PartName="/ppt/slides/slide56.xml" ContentType="application/vnd.openxmlformats-officedocument.presentationml.slide+xml"/>
  <Override PartName="/ppt/theme/theme2.xml" ContentType="application/vnd.openxmlformats-officedocument.theme+xml"/>
  <Override PartName="/ppt/slides/slide23.xml" ContentType="application/vnd.openxmlformats-officedocument.presentationml.slide+xml"/>
  <Override PartName="/ppt/slides/slide39.xml" ContentType="application/vnd.openxmlformats-officedocument.presentationml.slide+xml"/>
  <Override PartName="/ppt/slideLayouts/slideLayout11.xml" ContentType="application/vnd.openxmlformats-officedocument.presentationml.slideLayout+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s/slide63.xml" ContentType="application/vnd.openxmlformats-officedocument.presentationml.slide+xml"/>
  <Override PartName="/ppt/slides/slide46.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60" r:id="rId1"/>
  </p:sldMasterIdLst>
  <p:notesMasterIdLst>
    <p:notesMasterId r:id="rId67"/>
  </p:notesMasterIdLst>
  <p:handoutMasterIdLst>
    <p:handoutMasterId r:id="rId68"/>
  </p:handoutMasterIdLst>
  <p:sldIdLst>
    <p:sldId id="256" r:id="rId2"/>
    <p:sldId id="257" r:id="rId3"/>
    <p:sldId id="276" r:id="rId4"/>
    <p:sldId id="258" r:id="rId5"/>
    <p:sldId id="259" r:id="rId6"/>
    <p:sldId id="260" r:id="rId7"/>
    <p:sldId id="261" r:id="rId8"/>
    <p:sldId id="262" r:id="rId9"/>
    <p:sldId id="277"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6" r:id="rId48"/>
    <p:sldId id="308" r:id="rId49"/>
    <p:sldId id="309" r:id="rId50"/>
    <p:sldId id="310" r:id="rId51"/>
    <p:sldId id="311" r:id="rId52"/>
    <p:sldId id="313" r:id="rId53"/>
    <p:sldId id="314" r:id="rId54"/>
    <p:sldId id="315" r:id="rId55"/>
    <p:sldId id="316" r:id="rId56"/>
    <p:sldId id="317" r:id="rId57"/>
    <p:sldId id="318" r:id="rId58"/>
    <p:sldId id="319" r:id="rId59"/>
    <p:sldId id="320" r:id="rId60"/>
    <p:sldId id="326" r:id="rId61"/>
    <p:sldId id="321" r:id="rId62"/>
    <p:sldId id="323" r:id="rId63"/>
    <p:sldId id="322" r:id="rId64"/>
    <p:sldId id="324" r:id="rId65"/>
    <p:sldId id="325"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69" d="100"/>
          <a:sy n="69" d="100"/>
        </p:scale>
        <p:origin x="-120" y="-2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E0701D-90F0-5041-BB71-5E7015B1F349}" type="datetimeFigureOut">
              <a:rPr lang="en-US" smtClean="0"/>
              <a:t>9/5/11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90C9A29-3274-174D-A51F-888419B26C23}"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55C25C-B60E-9443-9148-389B24623EFB}" type="datetimeFigureOut">
              <a:rPr lang="en-US" smtClean="0"/>
              <a:t>9/5/11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D82E3-61BD-2C42-AD26-43B2B54E9FDA}"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205926-3F5B-B943-89FA-C8E67E34378D}" type="datetime1">
              <a:rPr lang="en-US" smtClean="0"/>
              <a:t>9/5/11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77022-8D5C-5240-9EBD-C7284233228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3C2D25-6B18-AE4D-96A3-B563B50A28F7}" type="datetime1">
              <a:rPr lang="en-US" smtClean="0"/>
              <a:t>9/5/11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77022-8D5C-5240-9EBD-C728423322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12D182-8564-324A-9101-CBAA4D5B413D}" type="datetime1">
              <a:rPr lang="en-US" smtClean="0"/>
              <a:t>9/5/11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77022-8D5C-5240-9EBD-C7284233228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A7CDAA-F956-5B43-A7BF-C0FBAE9E690E}" type="datetime1">
              <a:rPr lang="en-US" smtClean="0"/>
              <a:t>9/5/11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77022-8D5C-5240-9EBD-C728423322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1600"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371600"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B8E606-9965-1942-A60F-150DB4BA357D}" type="datetime1">
              <a:rPr lang="en-US" smtClean="0"/>
              <a:t>9/5/11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77022-8D5C-5240-9EBD-C7284233228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90952" y="1600200"/>
            <a:ext cx="371444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98C6C2-A827-1442-A437-961B81DDD6DA}" type="datetime1">
              <a:rPr lang="en-US" smtClean="0"/>
              <a:t>9/5/11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77022-8D5C-5240-9EBD-C7284233228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74B80D-96AA-5647-BB99-D71215C61B5D}" type="datetime1">
              <a:rPr lang="en-US" smtClean="0"/>
              <a:t>9/5/11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77022-8D5C-5240-9EBD-C7284233228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6D1A5D-01AA-A441-9556-8AC4F3E2E6C4}" type="datetime1">
              <a:rPr lang="en-US" smtClean="0"/>
              <a:t>9/5/11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7022-8D5C-5240-9EBD-C7284233228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88AF9-04FB-A949-86DB-44EA7DFDB4A8}" type="datetime1">
              <a:rPr lang="en-US" smtClean="0"/>
              <a:t>9/5/11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77022-8D5C-5240-9EBD-C728423322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DE986-876D-074C-8506-E6FC94D16CA1}" type="datetime1">
              <a:rPr lang="en-US" smtClean="0"/>
              <a:t>9/5/11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77022-8D5C-5240-9EBD-C7284233228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BD4254-982C-234B-87FE-01A0CF7E743D}" type="datetime1">
              <a:rPr lang="en-US" smtClean="0"/>
              <a:t>9/5/11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77022-8D5C-5240-9EBD-C7284233228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gradFill rotWithShape="1">
          <a:gsLst>
            <a:gs pos="0">
              <a:schemeClr val="bg2">
                <a:tint val="80000"/>
                <a:satMod val="300000"/>
              </a:schemeClr>
            </a:gs>
            <a:gs pos="93000">
              <a:schemeClr val="bg2">
                <a:shade val="30000"/>
                <a:satMod val="200000"/>
                <a:alpha val="5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90952" y="274638"/>
            <a:ext cx="7295848"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0952" y="1417638"/>
            <a:ext cx="7295848" cy="47085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01729-EF1F-9E4D-B4FE-BC3677FB50D7}" type="datetime1">
              <a:rPr lang="en-US" smtClean="0"/>
              <a:t>9/5/11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77022-8D5C-5240-9EBD-C7284233228D}" type="slidenum">
              <a:rPr lang="en-US" smtClean="0"/>
              <a:t>‹#›</a:t>
            </a:fld>
            <a:endParaRPr lang="en-US"/>
          </a:p>
        </p:txBody>
      </p:sp>
      <p:pic>
        <p:nvPicPr>
          <p:cNvPr id="7" name="Picture 6" descr="IMG_0223.jpg"/>
          <p:cNvPicPr>
            <a:picLocks noChangeAspect="1"/>
          </p:cNvPicPr>
          <p:nvPr/>
        </p:nvPicPr>
        <p:blipFill>
          <a:blip r:embed="rId13"/>
          <a:srcRect r="72957"/>
          <a:stretch>
            <a:fillRect/>
          </a:stretch>
        </p:blipFill>
        <p:spPr>
          <a:xfrm>
            <a:off x="0" y="0"/>
            <a:ext cx="1390952"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org/TR/html401/appendix/notes.html%23h-B.4.1.2" TargetMode="External"/><Relationship Id="rId3" Type="http://schemas.openxmlformats.org/officeDocument/2006/relationships/hyperlink" Target="http://www.robotstxt.org/meta.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linuxjournal.com/article/3882" TargetMode="External"/><Relationship Id="rId4" Type="http://schemas.openxmlformats.org/officeDocument/2006/relationships/hyperlink" Target="http://google-styleguide.googlecode.com/svn/trunk/pyguide.html" TargetMode="External"/><Relationship Id="rId1" Type="http://schemas.openxmlformats.org/officeDocument/2006/relationships/slideLayout" Target="../slideLayouts/slideLayout2.xml"/><Relationship Id="rId2" Type="http://schemas.openxmlformats.org/officeDocument/2006/relationships/hyperlink" Target="http://pythoncard.sourceforge.net/what_is_python.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python.org/tutorial/introduction.html" TargetMode="External"/><Relationship Id="rId3" Type="http://schemas.openxmlformats.org/officeDocument/2006/relationships/hyperlink" Target="http://python.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ototstxt.org/robotstxt.html" TargetMode="External"/><Relationship Id="rId3" Type="http://schemas.openxmlformats.org/officeDocument/2006/relationships/hyperlink" Target="http://www.robotstxt.org/wc/norobot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Crawling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a:t>
            </a:r>
            <a:r>
              <a:rPr lang="en-US" dirty="0" err="1" smtClean="0"/>
              <a:t>robots.txt</a:t>
            </a:r>
            <a:endParaRPr lang="en-US" dirty="0"/>
          </a:p>
        </p:txBody>
      </p:sp>
      <p:sp>
        <p:nvSpPr>
          <p:cNvPr id="3" name="Content Placeholder 2"/>
          <p:cNvSpPr>
            <a:spLocks noGrp="1"/>
          </p:cNvSpPr>
          <p:nvPr>
            <p:ph idx="1"/>
          </p:nvPr>
        </p:nvSpPr>
        <p:spPr>
          <a:xfrm>
            <a:off x="1390952" y="1417638"/>
            <a:ext cx="7753048" cy="5440362"/>
          </a:xfrm>
        </p:spPr>
        <p:txBody>
          <a:bodyPr>
            <a:normAutofit fontScale="92500" lnSpcReduction="20000"/>
          </a:bodyPr>
          <a:lstStyle/>
          <a:p>
            <a:r>
              <a:rPr lang="en-US" sz="3600" dirty="0" smtClean="0"/>
              <a:t>First line:</a:t>
            </a:r>
          </a:p>
          <a:p>
            <a:pPr lvl="1"/>
            <a:r>
              <a:rPr lang="en-US" dirty="0" smtClean="0"/>
              <a:t>User-agent – identifies to whom the instruction applies.  * = everyone; otherwise, specific crawler name</a:t>
            </a:r>
          </a:p>
          <a:p>
            <a:pPr lvl="1"/>
            <a:r>
              <a:rPr lang="en-US" dirty="0" smtClean="0"/>
              <a:t>Disallow:  or Allow:  provides path to exclude or include in robot access.</a:t>
            </a:r>
          </a:p>
          <a:p>
            <a:r>
              <a:rPr lang="en-US" dirty="0" smtClean="0"/>
              <a:t>Once the </a:t>
            </a:r>
            <a:r>
              <a:rPr lang="en-US" dirty="0" err="1" smtClean="0"/>
              <a:t>robots.txt</a:t>
            </a:r>
            <a:r>
              <a:rPr lang="en-US" dirty="0" smtClean="0"/>
              <a:t> file is fetched from a site, it does not have to be fetched every time you return to the site.</a:t>
            </a:r>
          </a:p>
          <a:p>
            <a:pPr lvl="1"/>
            <a:r>
              <a:rPr lang="en-US" sz="3200" dirty="0" smtClean="0"/>
              <a:t>Just takes time, and uses up hits on the server</a:t>
            </a:r>
          </a:p>
          <a:p>
            <a:pPr lvl="1"/>
            <a:r>
              <a:rPr lang="en-US" sz="3200" dirty="0" smtClean="0"/>
              <a:t>Cache the </a:t>
            </a:r>
            <a:r>
              <a:rPr lang="en-US" sz="3200" dirty="0" err="1" smtClean="0"/>
              <a:t>robots.txt</a:t>
            </a:r>
            <a:r>
              <a:rPr lang="en-US" sz="3200" dirty="0" smtClean="0"/>
              <a:t> file for repeated reference</a:t>
            </a:r>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Robots &lt;META&gt; tag</a:t>
            </a:r>
            <a:endParaRPr lang="en-US" dirty="0"/>
          </a:p>
        </p:txBody>
      </p:sp>
      <p:sp>
        <p:nvSpPr>
          <p:cNvPr id="3" name="Content Placeholder 2"/>
          <p:cNvSpPr>
            <a:spLocks noGrp="1"/>
          </p:cNvSpPr>
          <p:nvPr>
            <p:ph idx="1"/>
          </p:nvPr>
        </p:nvSpPr>
        <p:spPr/>
        <p:txBody>
          <a:bodyPr>
            <a:normAutofit/>
          </a:bodyPr>
          <a:lstStyle/>
          <a:p>
            <a:r>
              <a:rPr lang="en-US" dirty="0" err="1" smtClean="0"/>
              <a:t>robots.txt</a:t>
            </a:r>
            <a:r>
              <a:rPr lang="en-US" dirty="0" smtClean="0"/>
              <a:t> provides information about access to a directory.</a:t>
            </a:r>
          </a:p>
          <a:p>
            <a:r>
              <a:rPr lang="en-US" dirty="0" smtClean="0"/>
              <a:t>A given file may have an html meta tag that directs robot behavior</a:t>
            </a:r>
          </a:p>
          <a:p>
            <a:r>
              <a:rPr lang="en-US" dirty="0" smtClean="0"/>
              <a:t>A responsible crawler will check for that tag and obey its direction.</a:t>
            </a:r>
          </a:p>
          <a:p>
            <a:r>
              <a:rPr lang="en-US" dirty="0" smtClean="0"/>
              <a:t>Ex:</a:t>
            </a:r>
          </a:p>
          <a:p>
            <a:pPr lvl="1"/>
            <a:r>
              <a:rPr lang="en-US" sz="2000" dirty="0" smtClean="0"/>
              <a:t>&lt;META NAME=“ROBOTS” CONTENT = “INDEX, NOFOLLOW”&gt;</a:t>
            </a:r>
          </a:p>
          <a:p>
            <a:pPr lvl="1"/>
            <a:r>
              <a:rPr lang="en-US" sz="2000" dirty="0" smtClean="0"/>
              <a:t>OPTIONS: INDEX, NOINDEX, FOLLOW, NOFOLLOW</a:t>
            </a:r>
          </a:p>
        </p:txBody>
      </p:sp>
      <p:sp>
        <p:nvSpPr>
          <p:cNvPr id="4" name="TextBox 3"/>
          <p:cNvSpPr txBox="1"/>
          <p:nvPr/>
        </p:nvSpPr>
        <p:spPr>
          <a:xfrm>
            <a:off x="909689" y="6211669"/>
            <a:ext cx="8234311" cy="646331"/>
          </a:xfrm>
          <a:prstGeom prst="rect">
            <a:avLst/>
          </a:prstGeom>
          <a:noFill/>
        </p:spPr>
        <p:txBody>
          <a:bodyPr wrap="square" rtlCol="0">
            <a:spAutoFit/>
          </a:bodyPr>
          <a:lstStyle/>
          <a:p>
            <a:r>
              <a:rPr lang="en-US" sz="1400" dirty="0" smtClean="0">
                <a:solidFill>
                  <a:schemeClr val="bg1"/>
                </a:solidFill>
              </a:rPr>
              <a:t>See </a:t>
            </a:r>
            <a:r>
              <a:rPr lang="en-US" sz="1400" dirty="0" smtClean="0">
                <a:solidFill>
                  <a:schemeClr val="bg1"/>
                </a:solidFill>
                <a:hlinkClick r:id="rId2"/>
              </a:rPr>
              <a:t>http://www.w3.org/TR/html401/appendix/notes.html#h-B.4.1.2</a:t>
            </a:r>
            <a:r>
              <a:rPr lang="en-US" sz="1400" dirty="0" smtClean="0">
                <a:solidFill>
                  <a:schemeClr val="bg1"/>
                </a:solidFill>
              </a:rPr>
              <a:t> and </a:t>
            </a:r>
            <a:r>
              <a:rPr lang="en-US" sz="1400" dirty="0" smtClean="0">
                <a:solidFill>
                  <a:schemeClr val="bg1"/>
                </a:solidFill>
                <a:hlinkClick r:id="rId3"/>
              </a:rPr>
              <a:t>http://www.robotstxt.org/meta.html</a:t>
            </a:r>
            <a:endParaRPr lang="en-US" dirty="0" smtClean="0">
              <a:solidFill>
                <a:schemeClr val="bg1"/>
              </a:solidFill>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Crawling</a:t>
            </a:r>
            <a:endParaRPr lang="en-US" dirty="0"/>
          </a:p>
        </p:txBody>
      </p:sp>
      <p:sp>
        <p:nvSpPr>
          <p:cNvPr id="3" name="Content Placeholder 2"/>
          <p:cNvSpPr>
            <a:spLocks noGrp="1"/>
          </p:cNvSpPr>
          <p:nvPr>
            <p:ph idx="1"/>
          </p:nvPr>
        </p:nvSpPr>
        <p:spPr>
          <a:xfrm>
            <a:off x="1390951" y="1417638"/>
            <a:ext cx="7548363" cy="4932749"/>
          </a:xfrm>
        </p:spPr>
        <p:txBody>
          <a:bodyPr>
            <a:normAutofit fontScale="92500" lnSpcReduction="10000"/>
          </a:bodyPr>
          <a:lstStyle/>
          <a:p>
            <a:r>
              <a:rPr lang="en-US" dirty="0" smtClean="0">
                <a:ea typeface="ＭＳ Ｐゴシック" charset="-128"/>
                <a:cs typeface="ＭＳ Ｐゴシック" charset="-128"/>
              </a:rPr>
              <a:t>Pick a URL from the frontier</a:t>
            </a:r>
          </a:p>
          <a:p>
            <a:r>
              <a:rPr lang="en-US" dirty="0" smtClean="0">
                <a:solidFill>
                  <a:srgbClr val="C00000"/>
                </a:solidFill>
                <a:ea typeface="ＭＳ Ｐゴシック" charset="-128"/>
                <a:cs typeface="ＭＳ Ｐゴシック" charset="-128"/>
              </a:rPr>
              <a:t>Fetch the document at the URL</a:t>
            </a:r>
          </a:p>
          <a:p>
            <a:r>
              <a:rPr lang="en-US" dirty="0" smtClean="0">
                <a:ea typeface="ＭＳ Ｐゴシック" charset="-128"/>
                <a:cs typeface="ＭＳ Ｐゴシック" charset="-128"/>
              </a:rPr>
              <a:t>Parse the URL</a:t>
            </a:r>
          </a:p>
          <a:p>
            <a:pPr lvl="1"/>
            <a:r>
              <a:rPr lang="en-US" dirty="0" smtClean="0"/>
              <a:t>Extract links from it to other docs (URLs)</a:t>
            </a:r>
          </a:p>
          <a:p>
            <a:r>
              <a:rPr lang="en-US" dirty="0" smtClean="0">
                <a:solidFill>
                  <a:srgbClr val="C00000"/>
                </a:solidFill>
                <a:ea typeface="ＭＳ Ｐゴシック" charset="-128"/>
                <a:cs typeface="ＭＳ Ｐゴシック" charset="-128"/>
              </a:rPr>
              <a:t>Check if URL has content already seen</a:t>
            </a:r>
          </a:p>
          <a:p>
            <a:pPr lvl="1"/>
            <a:r>
              <a:rPr lang="en-US" dirty="0" smtClean="0">
                <a:solidFill>
                  <a:srgbClr val="C00000"/>
                </a:solidFill>
              </a:rPr>
              <a:t>If not, add to indices</a:t>
            </a:r>
          </a:p>
          <a:p>
            <a:r>
              <a:rPr lang="en-US" dirty="0" smtClean="0">
                <a:ea typeface="ＭＳ Ｐゴシック" charset="-128"/>
                <a:cs typeface="ＭＳ Ｐゴシック" charset="-128"/>
              </a:rPr>
              <a:t>For each extracted URL</a:t>
            </a:r>
          </a:p>
          <a:p>
            <a:pPr lvl="1"/>
            <a:r>
              <a:rPr lang="en-US" dirty="0" smtClean="0"/>
              <a:t>Ensure it passes certain URL filter tests</a:t>
            </a:r>
          </a:p>
          <a:p>
            <a:pPr lvl="1"/>
            <a:r>
              <a:rPr lang="en-US" dirty="0" smtClean="0"/>
              <a:t>Check if it is already in the frontier (duplicate URL elimination)</a:t>
            </a:r>
          </a:p>
          <a:p>
            <a:pPr>
              <a:buNone/>
            </a:pPr>
            <a:endParaRPr lang="en-US" dirty="0"/>
          </a:p>
        </p:txBody>
      </p:sp>
      <p:sp>
        <p:nvSpPr>
          <p:cNvPr id="5" name="TextBox 4"/>
          <p:cNvSpPr txBox="1"/>
          <p:nvPr/>
        </p:nvSpPr>
        <p:spPr>
          <a:xfrm>
            <a:off x="0" y="6433474"/>
            <a:ext cx="5273460" cy="369332"/>
          </a:xfrm>
          <a:prstGeom prst="rect">
            <a:avLst/>
          </a:prstGeom>
          <a:noFill/>
        </p:spPr>
        <p:txBody>
          <a:bodyPr wrap="square" rtlCol="0">
            <a:spAutoFit/>
          </a:bodyPr>
          <a:lstStyle/>
          <a:p>
            <a:r>
              <a:rPr lang="en-US" dirty="0" smtClean="0">
                <a:solidFill>
                  <a:srgbClr val="FFFFFF"/>
                </a:solidFill>
              </a:rPr>
              <a:t>Ref: Manning </a:t>
            </a:r>
            <a:r>
              <a:rPr lang="en-US" i="1" dirty="0" smtClean="0">
                <a:solidFill>
                  <a:srgbClr val="FFFFFF"/>
                </a:solidFill>
              </a:rPr>
              <a:t>Introduction to Information Retrieval</a:t>
            </a:r>
            <a:endParaRPr lang="en-US" dirty="0">
              <a:solidFill>
                <a:srgbClr val="FFFFFF"/>
              </a:solidFill>
            </a:endParaRPr>
          </a:p>
        </p:txBody>
      </p:sp>
      <p:sp>
        <p:nvSpPr>
          <p:cNvPr id="6" name="AutoShape 5"/>
          <p:cNvSpPr>
            <a:spLocks noChangeArrowheads="1"/>
          </p:cNvSpPr>
          <p:nvPr/>
        </p:nvSpPr>
        <p:spPr bwMode="auto">
          <a:xfrm>
            <a:off x="6329464" y="1452389"/>
            <a:ext cx="2609850" cy="466725"/>
          </a:xfrm>
          <a:prstGeom prst="leftArrowCallout">
            <a:avLst>
              <a:gd name="adj1" fmla="val 25000"/>
              <a:gd name="adj2" fmla="val 25000"/>
              <a:gd name="adj3" fmla="val 93197"/>
              <a:gd name="adj4" fmla="val 66667"/>
            </a:avLst>
          </a:prstGeom>
          <a:solidFill>
            <a:srgbClr val="FFFF99"/>
          </a:solidFill>
          <a:ln w="9525">
            <a:solidFill>
              <a:schemeClr val="tx1"/>
            </a:solidFill>
            <a:miter lim="800000"/>
            <a:headEnd/>
            <a:tailEnd/>
          </a:ln>
        </p:spPr>
        <p:txBody>
          <a:bodyPr wrap="none" anchor="ctr">
            <a:prstTxWarp prst="textNoShape">
              <a:avLst/>
            </a:prstTxWarp>
            <a:spAutoFit/>
          </a:bodyPr>
          <a:lstStyle/>
          <a:p>
            <a:pPr algn="ctr"/>
            <a:r>
              <a:rPr lang="en-US" dirty="0"/>
              <a:t>Which one?</a:t>
            </a:r>
          </a:p>
        </p:txBody>
      </p:sp>
      <p:sp>
        <p:nvSpPr>
          <p:cNvPr id="7" name="AutoShape 4"/>
          <p:cNvSpPr>
            <a:spLocks noChangeArrowheads="1"/>
          </p:cNvSpPr>
          <p:nvPr/>
        </p:nvSpPr>
        <p:spPr bwMode="auto">
          <a:xfrm>
            <a:off x="5894796" y="4060907"/>
            <a:ext cx="3048000" cy="685800"/>
          </a:xfrm>
          <a:prstGeom prst="wedgeRectCallout">
            <a:avLst>
              <a:gd name="adj1" fmla="val -43750"/>
              <a:gd name="adj2" fmla="val 70000"/>
            </a:avLst>
          </a:prstGeom>
          <a:solidFill>
            <a:schemeClr val="accent1"/>
          </a:solidFill>
          <a:ln w="9525">
            <a:solidFill>
              <a:schemeClr val="tx1"/>
            </a:solidFill>
            <a:miter lim="800000"/>
            <a:headEnd/>
            <a:tailEnd/>
          </a:ln>
        </p:spPr>
        <p:txBody>
          <a:bodyPr anchor="ctr">
            <a:prstTxWarp prst="textNoShape">
              <a:avLst/>
            </a:prstTxWarp>
          </a:bodyPr>
          <a:lstStyle/>
          <a:p>
            <a:pPr algn="ctr"/>
            <a:r>
              <a:rPr lang="en-US" sz="2000" dirty="0"/>
              <a:t>E.g., only crawl .</a:t>
            </a:r>
            <a:r>
              <a:rPr lang="en-US" sz="2000" dirty="0" err="1"/>
              <a:t>edu</a:t>
            </a:r>
            <a:r>
              <a:rPr lang="en-US" sz="2000" dirty="0"/>
              <a:t>, obey </a:t>
            </a:r>
            <a:r>
              <a:rPr lang="en-US" sz="2000" dirty="0" err="1"/>
              <a:t>robots.txt</a:t>
            </a:r>
            <a:r>
              <a:rPr lang="en-US" sz="2000" dirty="0"/>
              <a:t>,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900" decel="100000" fill="hold"/>
                                        <p:tgtEl>
                                          <p:spTgt spid="7"/>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Crawl Architecture</a:t>
            </a:r>
            <a:endParaRPr lang="en-US" dirty="0"/>
          </a:p>
        </p:txBody>
      </p:sp>
      <p:sp>
        <p:nvSpPr>
          <p:cNvPr id="4" name="TextBox 3"/>
          <p:cNvSpPr txBox="1"/>
          <p:nvPr/>
        </p:nvSpPr>
        <p:spPr>
          <a:xfrm>
            <a:off x="0" y="6433474"/>
            <a:ext cx="5273460" cy="369332"/>
          </a:xfrm>
          <a:prstGeom prst="rect">
            <a:avLst/>
          </a:prstGeom>
          <a:noFill/>
        </p:spPr>
        <p:txBody>
          <a:bodyPr wrap="square" rtlCol="0">
            <a:spAutoFit/>
          </a:bodyPr>
          <a:lstStyle/>
          <a:p>
            <a:r>
              <a:rPr lang="en-US" dirty="0" smtClean="0">
                <a:solidFill>
                  <a:srgbClr val="FFFFFF"/>
                </a:solidFill>
              </a:rPr>
              <a:t>Ref: Manning </a:t>
            </a:r>
            <a:r>
              <a:rPr lang="en-US" i="1" dirty="0" smtClean="0">
                <a:solidFill>
                  <a:srgbClr val="FFFFFF"/>
                </a:solidFill>
              </a:rPr>
              <a:t>Introduction to Information Retrieval</a:t>
            </a:r>
            <a:endParaRPr lang="en-US" dirty="0">
              <a:solidFill>
                <a:srgbClr val="FFFFFF"/>
              </a:solidFill>
            </a:endParaRPr>
          </a:p>
        </p:txBody>
      </p:sp>
      <p:sp>
        <p:nvSpPr>
          <p:cNvPr id="5" name="Rectangle 4"/>
          <p:cNvSpPr>
            <a:spLocks noChangeArrowheads="1"/>
          </p:cNvSpPr>
          <p:nvPr/>
        </p:nvSpPr>
        <p:spPr bwMode="auto">
          <a:xfrm>
            <a:off x="1390952" y="1710662"/>
            <a:ext cx="914400" cy="3729037"/>
          </a:xfrm>
          <a:prstGeom prst="rect">
            <a:avLst/>
          </a:prstGeom>
          <a:noFill/>
          <a:ln w="25400">
            <a:solidFill>
              <a:schemeClr val="tx1"/>
            </a:solidFill>
            <a:miter lim="800000"/>
            <a:headEnd/>
            <a:tailEnd/>
          </a:ln>
        </p:spPr>
        <p:txBody>
          <a:bodyPr wrap="none" anchor="ctr">
            <a:prstTxWarp prst="textNoShape">
              <a:avLst/>
            </a:prstTxWarp>
          </a:bodyPr>
          <a:lstStyle/>
          <a:p>
            <a:pPr algn="ctr"/>
            <a:r>
              <a:rPr lang="en-US"/>
              <a:t>WWW</a:t>
            </a:r>
          </a:p>
        </p:txBody>
      </p:sp>
      <p:grpSp>
        <p:nvGrpSpPr>
          <p:cNvPr id="3" name="Group 32"/>
          <p:cNvGrpSpPr>
            <a:grpSpLocks/>
          </p:cNvGrpSpPr>
          <p:nvPr/>
        </p:nvGrpSpPr>
        <p:grpSpPr bwMode="auto">
          <a:xfrm>
            <a:off x="2305352" y="1709074"/>
            <a:ext cx="1373187" cy="1219200"/>
            <a:chOff x="1598613" y="1752600"/>
            <a:chExt cx="1373187" cy="1219200"/>
          </a:xfrm>
        </p:grpSpPr>
        <p:sp>
          <p:nvSpPr>
            <p:cNvPr id="7" name="Rectangle 6"/>
            <p:cNvSpPr>
              <a:spLocks noChangeArrowheads="1"/>
            </p:cNvSpPr>
            <p:nvPr/>
          </p:nvSpPr>
          <p:spPr bwMode="auto">
            <a:xfrm>
              <a:off x="2057400" y="1752600"/>
              <a:ext cx="914400" cy="762000"/>
            </a:xfrm>
            <a:prstGeom prst="rect">
              <a:avLst/>
            </a:prstGeom>
            <a:noFill/>
            <a:ln w="25400">
              <a:solidFill>
                <a:schemeClr val="tx1"/>
              </a:solidFill>
              <a:miter lim="800000"/>
              <a:headEnd/>
              <a:tailEnd/>
            </a:ln>
          </p:spPr>
          <p:txBody>
            <a:bodyPr wrap="none" anchor="ctr">
              <a:prstTxWarp prst="textNoShape">
                <a:avLst/>
              </a:prstTxWarp>
            </a:bodyPr>
            <a:lstStyle/>
            <a:p>
              <a:pPr algn="ctr"/>
              <a:r>
                <a:rPr lang="en-US"/>
                <a:t>DNS</a:t>
              </a:r>
            </a:p>
          </p:txBody>
        </p:sp>
        <p:sp>
          <p:nvSpPr>
            <p:cNvPr id="8" name="Line 14"/>
            <p:cNvSpPr>
              <a:spLocks noChangeShapeType="1"/>
            </p:cNvSpPr>
            <p:nvPr/>
          </p:nvSpPr>
          <p:spPr bwMode="auto">
            <a:xfrm flipH="1">
              <a:off x="1598613" y="2128838"/>
              <a:ext cx="457200" cy="0"/>
            </a:xfrm>
            <a:prstGeom prst="line">
              <a:avLst/>
            </a:prstGeom>
            <a:noFill/>
            <a:ln w="9525">
              <a:solidFill>
                <a:schemeClr val="tx1"/>
              </a:solidFill>
              <a:miter lim="800000"/>
              <a:headEnd type="triangle" w="med" len="med"/>
              <a:tailEnd type="triangle" w="med" len="med"/>
            </a:ln>
          </p:spPr>
          <p:txBody>
            <a:bodyPr wrap="none" anchor="ctr">
              <a:prstTxWarp prst="textNoShape">
                <a:avLst/>
              </a:prstTxWarp>
            </a:bodyPr>
            <a:lstStyle/>
            <a:p>
              <a:endParaRPr lang="en-US"/>
            </a:p>
          </p:txBody>
        </p:sp>
        <p:sp>
          <p:nvSpPr>
            <p:cNvPr id="9" name="Line 15"/>
            <p:cNvSpPr>
              <a:spLocks noChangeShapeType="1"/>
            </p:cNvSpPr>
            <p:nvPr/>
          </p:nvSpPr>
          <p:spPr bwMode="auto">
            <a:xfrm>
              <a:off x="2514600" y="2514600"/>
              <a:ext cx="0" cy="457200"/>
            </a:xfrm>
            <a:prstGeom prst="line">
              <a:avLst/>
            </a:prstGeom>
            <a:noFill/>
            <a:ln w="9525">
              <a:solidFill>
                <a:schemeClr val="tx1"/>
              </a:solidFill>
              <a:miter lim="800000"/>
              <a:headEnd type="triangle" w="med" len="med"/>
              <a:tailEnd type="triangle" w="med" len="med"/>
            </a:ln>
          </p:spPr>
          <p:txBody>
            <a:bodyPr wrap="none" anchor="ctr">
              <a:prstTxWarp prst="textNoShape">
                <a:avLst/>
              </a:prstTxWarp>
            </a:bodyPr>
            <a:lstStyle/>
            <a:p>
              <a:endParaRPr lang="en-US"/>
            </a:p>
          </p:txBody>
        </p:sp>
      </p:grpSp>
      <p:grpSp>
        <p:nvGrpSpPr>
          <p:cNvPr id="6" name="Group 33"/>
          <p:cNvGrpSpPr>
            <a:grpSpLocks/>
          </p:cNvGrpSpPr>
          <p:nvPr/>
        </p:nvGrpSpPr>
        <p:grpSpPr bwMode="auto">
          <a:xfrm>
            <a:off x="3678539" y="2090074"/>
            <a:ext cx="1371600" cy="3352800"/>
            <a:chOff x="2971800" y="2133600"/>
            <a:chExt cx="1371600" cy="3352800"/>
          </a:xfrm>
        </p:grpSpPr>
        <p:sp>
          <p:nvSpPr>
            <p:cNvPr id="11" name="Rectangle 7"/>
            <p:cNvSpPr>
              <a:spLocks noChangeArrowheads="1"/>
            </p:cNvSpPr>
            <p:nvPr/>
          </p:nvSpPr>
          <p:spPr bwMode="auto">
            <a:xfrm>
              <a:off x="3429000" y="2133600"/>
              <a:ext cx="914400" cy="3352800"/>
            </a:xfrm>
            <a:prstGeom prst="rect">
              <a:avLst/>
            </a:prstGeom>
            <a:noFill/>
            <a:ln w="25400">
              <a:solidFill>
                <a:schemeClr val="tx1"/>
              </a:solidFill>
              <a:miter lim="800000"/>
              <a:headEnd/>
              <a:tailEnd/>
            </a:ln>
          </p:spPr>
          <p:txBody>
            <a:bodyPr wrap="none" anchor="ctr">
              <a:prstTxWarp prst="textNoShape">
                <a:avLst/>
              </a:prstTxWarp>
            </a:bodyPr>
            <a:lstStyle/>
            <a:p>
              <a:pPr algn="ctr"/>
              <a:r>
                <a:rPr lang="en-US"/>
                <a:t>Parse</a:t>
              </a:r>
            </a:p>
          </p:txBody>
        </p:sp>
        <p:sp>
          <p:nvSpPr>
            <p:cNvPr id="12" name="Line 17"/>
            <p:cNvSpPr>
              <a:spLocks noChangeShapeType="1"/>
            </p:cNvSpPr>
            <p:nvPr/>
          </p:nvSpPr>
          <p:spPr bwMode="auto">
            <a:xfrm>
              <a:off x="2971800" y="3810000"/>
              <a:ext cx="457200" cy="0"/>
            </a:xfrm>
            <a:prstGeom prst="line">
              <a:avLst/>
            </a:prstGeom>
            <a:noFill/>
            <a:ln w="9525">
              <a:solidFill>
                <a:schemeClr val="tx1"/>
              </a:solidFill>
              <a:miter lim="800000"/>
              <a:headEnd/>
              <a:tailEnd type="triangle" w="med" len="med"/>
            </a:ln>
          </p:spPr>
          <p:txBody>
            <a:bodyPr wrap="none" anchor="ctr">
              <a:prstTxWarp prst="textNoShape">
                <a:avLst/>
              </a:prstTxWarp>
            </a:bodyPr>
            <a:lstStyle/>
            <a:p>
              <a:endParaRPr lang="en-US"/>
            </a:p>
          </p:txBody>
        </p:sp>
      </p:grpSp>
      <p:grpSp>
        <p:nvGrpSpPr>
          <p:cNvPr id="10" name="Group 34"/>
          <p:cNvGrpSpPr>
            <a:grpSpLocks/>
          </p:cNvGrpSpPr>
          <p:nvPr/>
        </p:nvGrpSpPr>
        <p:grpSpPr bwMode="auto">
          <a:xfrm>
            <a:off x="5050139" y="1937674"/>
            <a:ext cx="1371600" cy="3500438"/>
            <a:chOff x="4343400" y="1981200"/>
            <a:chExt cx="1371600" cy="3500438"/>
          </a:xfrm>
        </p:grpSpPr>
        <p:sp>
          <p:nvSpPr>
            <p:cNvPr id="14" name="Rectangle 8"/>
            <p:cNvSpPr>
              <a:spLocks noChangeArrowheads="1"/>
            </p:cNvSpPr>
            <p:nvPr/>
          </p:nvSpPr>
          <p:spPr bwMode="auto">
            <a:xfrm>
              <a:off x="4800600" y="3505200"/>
              <a:ext cx="914400" cy="1976438"/>
            </a:xfrm>
            <a:prstGeom prst="rect">
              <a:avLst/>
            </a:prstGeom>
            <a:noFill/>
            <a:ln w="25400">
              <a:solidFill>
                <a:schemeClr val="tx1"/>
              </a:solidFill>
              <a:miter lim="800000"/>
              <a:headEnd/>
              <a:tailEnd/>
            </a:ln>
          </p:spPr>
          <p:txBody>
            <a:bodyPr wrap="none" anchor="ctr">
              <a:prstTxWarp prst="textNoShape">
                <a:avLst/>
              </a:prstTxWarp>
            </a:bodyPr>
            <a:lstStyle/>
            <a:p>
              <a:pPr algn="ctr"/>
              <a:r>
                <a:rPr lang="en-US" sz="2000"/>
                <a:t>Content</a:t>
              </a:r>
            </a:p>
            <a:p>
              <a:pPr algn="ctr"/>
              <a:r>
                <a:rPr lang="en-US" sz="2000"/>
                <a:t>seen?</a:t>
              </a:r>
            </a:p>
          </p:txBody>
        </p:sp>
        <p:sp>
          <p:nvSpPr>
            <p:cNvPr id="15" name="AutoShape 11"/>
            <p:cNvSpPr>
              <a:spLocks noChangeArrowheads="1"/>
            </p:cNvSpPr>
            <p:nvPr/>
          </p:nvSpPr>
          <p:spPr bwMode="auto">
            <a:xfrm>
              <a:off x="4800600" y="1981200"/>
              <a:ext cx="914400" cy="990600"/>
            </a:xfrm>
            <a:prstGeom prst="can">
              <a:avLst>
                <a:gd name="adj" fmla="val 27083"/>
              </a:avLst>
            </a:prstGeom>
            <a:noFill/>
            <a:ln w="25400">
              <a:solidFill>
                <a:schemeClr val="tx1"/>
              </a:solidFill>
              <a:miter lim="800000"/>
              <a:headEnd/>
              <a:tailEnd/>
            </a:ln>
          </p:spPr>
          <p:txBody>
            <a:bodyPr wrap="none" anchor="ctr">
              <a:prstTxWarp prst="textNoShape">
                <a:avLst/>
              </a:prstTxWarp>
            </a:bodyPr>
            <a:lstStyle/>
            <a:p>
              <a:pPr algn="ctr"/>
              <a:r>
                <a:rPr lang="en-US"/>
                <a:t>Doc</a:t>
              </a:r>
            </a:p>
            <a:p>
              <a:pPr algn="ctr"/>
              <a:r>
                <a:rPr lang="en-US"/>
                <a:t>FP’s</a:t>
              </a:r>
            </a:p>
          </p:txBody>
        </p:sp>
        <p:sp>
          <p:nvSpPr>
            <p:cNvPr id="16" name="Line 18"/>
            <p:cNvSpPr>
              <a:spLocks noChangeShapeType="1"/>
            </p:cNvSpPr>
            <p:nvPr/>
          </p:nvSpPr>
          <p:spPr bwMode="auto">
            <a:xfrm>
              <a:off x="4343400" y="3810000"/>
              <a:ext cx="457200" cy="0"/>
            </a:xfrm>
            <a:prstGeom prst="line">
              <a:avLst/>
            </a:prstGeom>
            <a:noFill/>
            <a:ln w="9525">
              <a:solidFill>
                <a:schemeClr val="tx1"/>
              </a:solidFill>
              <a:miter lim="800000"/>
              <a:headEnd/>
              <a:tailEnd type="triangle" w="med" len="med"/>
            </a:ln>
          </p:spPr>
          <p:txBody>
            <a:bodyPr wrap="none" anchor="ctr">
              <a:prstTxWarp prst="textNoShape">
                <a:avLst/>
              </a:prstTxWarp>
            </a:bodyPr>
            <a:lstStyle/>
            <a:p>
              <a:endParaRPr lang="en-US"/>
            </a:p>
          </p:txBody>
        </p:sp>
        <p:sp>
          <p:nvSpPr>
            <p:cNvPr id="17" name="Line 21"/>
            <p:cNvSpPr>
              <a:spLocks noChangeShapeType="1"/>
            </p:cNvSpPr>
            <p:nvPr/>
          </p:nvSpPr>
          <p:spPr bwMode="auto">
            <a:xfrm>
              <a:off x="5257800" y="2971800"/>
              <a:ext cx="0" cy="533400"/>
            </a:xfrm>
            <a:prstGeom prst="line">
              <a:avLst/>
            </a:prstGeom>
            <a:noFill/>
            <a:ln w="9525">
              <a:solidFill>
                <a:schemeClr val="tx1"/>
              </a:solidFill>
              <a:miter lim="800000"/>
              <a:headEnd type="triangle" w="med" len="med"/>
              <a:tailEnd type="triangle" w="med" len="med"/>
            </a:ln>
          </p:spPr>
          <p:txBody>
            <a:bodyPr wrap="none" anchor="ctr">
              <a:prstTxWarp prst="textNoShape">
                <a:avLst/>
              </a:prstTxWarp>
            </a:bodyPr>
            <a:lstStyle/>
            <a:p>
              <a:endParaRPr lang="en-US"/>
            </a:p>
          </p:txBody>
        </p:sp>
      </p:grpSp>
      <p:grpSp>
        <p:nvGrpSpPr>
          <p:cNvPr id="13" name="Group 36"/>
          <p:cNvGrpSpPr>
            <a:grpSpLocks/>
          </p:cNvGrpSpPr>
          <p:nvPr/>
        </p:nvGrpSpPr>
        <p:grpSpPr bwMode="auto">
          <a:xfrm>
            <a:off x="7717139" y="1861474"/>
            <a:ext cx="1295400" cy="3581400"/>
            <a:chOff x="7010400" y="1905000"/>
            <a:chExt cx="1295400" cy="3581400"/>
          </a:xfrm>
        </p:grpSpPr>
        <p:sp>
          <p:nvSpPr>
            <p:cNvPr id="19" name="Rectangle 10"/>
            <p:cNvSpPr>
              <a:spLocks noChangeArrowheads="1"/>
            </p:cNvSpPr>
            <p:nvPr/>
          </p:nvSpPr>
          <p:spPr bwMode="auto">
            <a:xfrm>
              <a:off x="7391400" y="3509963"/>
              <a:ext cx="914400" cy="1976437"/>
            </a:xfrm>
            <a:prstGeom prst="rect">
              <a:avLst/>
            </a:prstGeom>
            <a:noFill/>
            <a:ln w="25400">
              <a:solidFill>
                <a:schemeClr val="tx1"/>
              </a:solidFill>
              <a:miter lim="800000"/>
              <a:headEnd/>
              <a:tailEnd/>
            </a:ln>
          </p:spPr>
          <p:txBody>
            <a:bodyPr wrap="none" anchor="ctr">
              <a:prstTxWarp prst="textNoShape">
                <a:avLst/>
              </a:prstTxWarp>
            </a:bodyPr>
            <a:lstStyle/>
            <a:p>
              <a:pPr algn="ctr"/>
              <a:r>
                <a:rPr lang="en-US"/>
                <a:t>Dup</a:t>
              </a:r>
            </a:p>
            <a:p>
              <a:pPr algn="ctr"/>
              <a:r>
                <a:rPr lang="en-US"/>
                <a:t>URL</a:t>
              </a:r>
            </a:p>
            <a:p>
              <a:pPr algn="ctr"/>
              <a:r>
                <a:rPr lang="en-US"/>
                <a:t>elim</a:t>
              </a:r>
            </a:p>
          </p:txBody>
        </p:sp>
        <p:sp>
          <p:nvSpPr>
            <p:cNvPr id="20" name="AutoShape 12"/>
            <p:cNvSpPr>
              <a:spLocks noChangeArrowheads="1"/>
            </p:cNvSpPr>
            <p:nvPr/>
          </p:nvSpPr>
          <p:spPr bwMode="auto">
            <a:xfrm>
              <a:off x="7391400" y="1905000"/>
              <a:ext cx="914400" cy="1066800"/>
            </a:xfrm>
            <a:prstGeom prst="can">
              <a:avLst>
                <a:gd name="adj" fmla="val 29167"/>
              </a:avLst>
            </a:prstGeom>
            <a:noFill/>
            <a:ln w="25400">
              <a:solidFill>
                <a:schemeClr val="tx1"/>
              </a:solidFill>
              <a:miter lim="800000"/>
              <a:headEnd/>
              <a:tailEnd/>
            </a:ln>
          </p:spPr>
          <p:txBody>
            <a:bodyPr wrap="none" anchor="ctr">
              <a:prstTxWarp prst="textNoShape">
                <a:avLst/>
              </a:prstTxWarp>
            </a:bodyPr>
            <a:lstStyle/>
            <a:p>
              <a:pPr algn="ctr"/>
              <a:r>
                <a:rPr lang="en-US"/>
                <a:t>URL</a:t>
              </a:r>
            </a:p>
            <a:p>
              <a:pPr algn="ctr"/>
              <a:r>
                <a:rPr lang="en-US"/>
                <a:t>set</a:t>
              </a:r>
            </a:p>
          </p:txBody>
        </p:sp>
        <p:sp>
          <p:nvSpPr>
            <p:cNvPr id="21" name="Line 20"/>
            <p:cNvSpPr>
              <a:spLocks noChangeShapeType="1"/>
            </p:cNvSpPr>
            <p:nvPr/>
          </p:nvSpPr>
          <p:spPr bwMode="auto">
            <a:xfrm>
              <a:off x="7010400" y="3810000"/>
              <a:ext cx="381000" cy="0"/>
            </a:xfrm>
            <a:prstGeom prst="line">
              <a:avLst/>
            </a:prstGeom>
            <a:noFill/>
            <a:ln w="9525">
              <a:solidFill>
                <a:schemeClr val="tx1"/>
              </a:solidFill>
              <a:miter lim="800000"/>
              <a:headEnd/>
              <a:tailEnd type="triangle" w="med" len="med"/>
            </a:ln>
          </p:spPr>
          <p:txBody>
            <a:bodyPr wrap="none" anchor="ctr">
              <a:prstTxWarp prst="textNoShape">
                <a:avLst/>
              </a:prstTxWarp>
            </a:bodyPr>
            <a:lstStyle/>
            <a:p>
              <a:endParaRPr lang="en-US"/>
            </a:p>
          </p:txBody>
        </p:sp>
        <p:sp>
          <p:nvSpPr>
            <p:cNvPr id="22" name="Line 22"/>
            <p:cNvSpPr>
              <a:spLocks noChangeShapeType="1"/>
            </p:cNvSpPr>
            <p:nvPr/>
          </p:nvSpPr>
          <p:spPr bwMode="auto">
            <a:xfrm>
              <a:off x="7848600" y="2971800"/>
              <a:ext cx="0" cy="533400"/>
            </a:xfrm>
            <a:prstGeom prst="line">
              <a:avLst/>
            </a:prstGeom>
            <a:noFill/>
            <a:ln w="9525">
              <a:solidFill>
                <a:schemeClr val="tx1"/>
              </a:solidFill>
              <a:miter lim="800000"/>
              <a:headEnd type="triangle" w="med" len="med"/>
              <a:tailEnd type="triangle" w="med" len="med"/>
            </a:ln>
          </p:spPr>
          <p:txBody>
            <a:bodyPr wrap="none" anchor="ctr">
              <a:prstTxWarp prst="textNoShape">
                <a:avLst/>
              </a:prstTxWarp>
            </a:bodyPr>
            <a:lstStyle/>
            <a:p>
              <a:endParaRPr lang="en-US"/>
            </a:p>
          </p:txBody>
        </p:sp>
      </p:grpSp>
      <p:grpSp>
        <p:nvGrpSpPr>
          <p:cNvPr id="18" name="Group 31"/>
          <p:cNvGrpSpPr>
            <a:grpSpLocks/>
          </p:cNvGrpSpPr>
          <p:nvPr/>
        </p:nvGrpSpPr>
        <p:grpSpPr bwMode="auto">
          <a:xfrm>
            <a:off x="3297539" y="5442874"/>
            <a:ext cx="5257800" cy="990600"/>
            <a:chOff x="2590800" y="5486400"/>
            <a:chExt cx="5257800" cy="990600"/>
          </a:xfrm>
        </p:grpSpPr>
        <p:sp>
          <p:nvSpPr>
            <p:cNvPr id="24" name="Rectangle 13"/>
            <p:cNvSpPr>
              <a:spLocks noChangeArrowheads="1"/>
            </p:cNvSpPr>
            <p:nvPr/>
          </p:nvSpPr>
          <p:spPr bwMode="auto">
            <a:xfrm>
              <a:off x="3200400" y="5791200"/>
              <a:ext cx="3962400" cy="685800"/>
            </a:xfrm>
            <a:prstGeom prst="rect">
              <a:avLst/>
            </a:prstGeom>
            <a:noFill/>
            <a:ln w="25400">
              <a:solidFill>
                <a:schemeClr val="tx1"/>
              </a:solidFill>
              <a:miter lim="800000"/>
              <a:headEnd/>
              <a:tailEnd/>
            </a:ln>
          </p:spPr>
          <p:txBody>
            <a:bodyPr wrap="none" anchor="ctr">
              <a:prstTxWarp prst="textNoShape">
                <a:avLst/>
              </a:prstTxWarp>
            </a:bodyPr>
            <a:lstStyle/>
            <a:p>
              <a:pPr algn="ctr"/>
              <a:r>
                <a:rPr lang="en-US"/>
                <a:t>URL Frontier</a:t>
              </a:r>
            </a:p>
          </p:txBody>
        </p:sp>
        <p:sp>
          <p:nvSpPr>
            <p:cNvPr id="25" name="Line 23"/>
            <p:cNvSpPr>
              <a:spLocks noChangeShapeType="1"/>
            </p:cNvSpPr>
            <p:nvPr/>
          </p:nvSpPr>
          <p:spPr bwMode="auto">
            <a:xfrm flipH="1">
              <a:off x="7162800" y="6172200"/>
              <a:ext cx="685800" cy="0"/>
            </a:xfrm>
            <a:prstGeom prst="line">
              <a:avLst/>
            </a:prstGeom>
            <a:noFill/>
            <a:ln w="9525">
              <a:solidFill>
                <a:schemeClr val="tx1"/>
              </a:solidFill>
              <a:miter lim="800000"/>
              <a:headEnd/>
              <a:tailEnd type="triangle" w="med" len="med"/>
            </a:ln>
          </p:spPr>
          <p:txBody>
            <a:bodyPr wrap="none" anchor="ctr">
              <a:prstTxWarp prst="textNoShape">
                <a:avLst/>
              </a:prstTxWarp>
            </a:bodyPr>
            <a:lstStyle/>
            <a:p>
              <a:endParaRPr lang="en-US"/>
            </a:p>
          </p:txBody>
        </p:sp>
        <p:sp>
          <p:nvSpPr>
            <p:cNvPr id="26" name="Line 24"/>
            <p:cNvSpPr>
              <a:spLocks noChangeShapeType="1"/>
            </p:cNvSpPr>
            <p:nvPr/>
          </p:nvSpPr>
          <p:spPr bwMode="auto">
            <a:xfrm flipV="1">
              <a:off x="7848600" y="5486400"/>
              <a:ext cx="0" cy="685800"/>
            </a:xfrm>
            <a:prstGeom prst="line">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27" name="Line 26"/>
            <p:cNvSpPr>
              <a:spLocks noChangeShapeType="1"/>
            </p:cNvSpPr>
            <p:nvPr/>
          </p:nvSpPr>
          <p:spPr bwMode="auto">
            <a:xfrm flipH="1">
              <a:off x="2590800" y="6172200"/>
              <a:ext cx="609600" cy="0"/>
            </a:xfrm>
            <a:prstGeom prst="line">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28" name="Line 27"/>
            <p:cNvSpPr>
              <a:spLocks noChangeShapeType="1"/>
            </p:cNvSpPr>
            <p:nvPr/>
          </p:nvSpPr>
          <p:spPr bwMode="auto">
            <a:xfrm flipV="1">
              <a:off x="2590800" y="5486400"/>
              <a:ext cx="0" cy="685800"/>
            </a:xfrm>
            <a:prstGeom prst="line">
              <a:avLst/>
            </a:prstGeom>
            <a:noFill/>
            <a:ln w="9525">
              <a:solidFill>
                <a:schemeClr val="tx1"/>
              </a:solidFill>
              <a:miter lim="800000"/>
              <a:headEnd/>
              <a:tailEnd type="triangle" w="med" len="med"/>
            </a:ln>
          </p:spPr>
          <p:txBody>
            <a:bodyPr wrap="none" anchor="ctr">
              <a:prstTxWarp prst="textNoShape">
                <a:avLst/>
              </a:prstTxWarp>
            </a:bodyPr>
            <a:lstStyle/>
            <a:p>
              <a:endParaRPr lang="en-US"/>
            </a:p>
          </p:txBody>
        </p:sp>
      </p:grpSp>
      <p:grpSp>
        <p:nvGrpSpPr>
          <p:cNvPr id="23" name="Group 35"/>
          <p:cNvGrpSpPr>
            <a:grpSpLocks/>
          </p:cNvGrpSpPr>
          <p:nvPr/>
        </p:nvGrpSpPr>
        <p:grpSpPr bwMode="auto">
          <a:xfrm>
            <a:off x="6421739" y="1937674"/>
            <a:ext cx="1295400" cy="3500438"/>
            <a:chOff x="5715000" y="1981200"/>
            <a:chExt cx="1295400" cy="3500438"/>
          </a:xfrm>
        </p:grpSpPr>
        <p:sp>
          <p:nvSpPr>
            <p:cNvPr id="30" name="Rectangle 9"/>
            <p:cNvSpPr>
              <a:spLocks noChangeArrowheads="1"/>
            </p:cNvSpPr>
            <p:nvPr/>
          </p:nvSpPr>
          <p:spPr bwMode="auto">
            <a:xfrm>
              <a:off x="6096000" y="3505200"/>
              <a:ext cx="914400" cy="1976438"/>
            </a:xfrm>
            <a:prstGeom prst="rect">
              <a:avLst/>
            </a:prstGeom>
            <a:noFill/>
            <a:ln w="25400">
              <a:solidFill>
                <a:schemeClr val="tx1"/>
              </a:solidFill>
              <a:miter lim="800000"/>
              <a:headEnd/>
              <a:tailEnd/>
            </a:ln>
          </p:spPr>
          <p:txBody>
            <a:bodyPr wrap="none" anchor="ctr">
              <a:prstTxWarp prst="textNoShape">
                <a:avLst/>
              </a:prstTxWarp>
            </a:bodyPr>
            <a:lstStyle/>
            <a:p>
              <a:pPr algn="ctr"/>
              <a:r>
                <a:rPr lang="en-US"/>
                <a:t>URL</a:t>
              </a:r>
            </a:p>
            <a:p>
              <a:pPr algn="ctr"/>
              <a:r>
                <a:rPr lang="en-US"/>
                <a:t>filter</a:t>
              </a:r>
            </a:p>
          </p:txBody>
        </p:sp>
        <p:sp>
          <p:nvSpPr>
            <p:cNvPr id="31" name="Line 19"/>
            <p:cNvSpPr>
              <a:spLocks noChangeShapeType="1"/>
            </p:cNvSpPr>
            <p:nvPr/>
          </p:nvSpPr>
          <p:spPr bwMode="auto">
            <a:xfrm>
              <a:off x="5715000" y="3810000"/>
              <a:ext cx="381000" cy="0"/>
            </a:xfrm>
            <a:prstGeom prst="line">
              <a:avLst/>
            </a:prstGeom>
            <a:noFill/>
            <a:ln w="9525">
              <a:solidFill>
                <a:schemeClr val="tx1"/>
              </a:solidFill>
              <a:miter lim="800000"/>
              <a:headEnd/>
              <a:tailEnd type="triangle" w="med" len="med"/>
            </a:ln>
          </p:spPr>
          <p:txBody>
            <a:bodyPr wrap="none" anchor="ctr">
              <a:prstTxWarp prst="textNoShape">
                <a:avLst/>
              </a:prstTxWarp>
            </a:bodyPr>
            <a:lstStyle/>
            <a:p>
              <a:endParaRPr lang="en-US"/>
            </a:p>
          </p:txBody>
        </p:sp>
        <p:sp>
          <p:nvSpPr>
            <p:cNvPr id="32" name="AutoShape 28"/>
            <p:cNvSpPr>
              <a:spLocks noChangeArrowheads="1"/>
            </p:cNvSpPr>
            <p:nvPr/>
          </p:nvSpPr>
          <p:spPr bwMode="auto">
            <a:xfrm>
              <a:off x="6096000" y="1981200"/>
              <a:ext cx="914400" cy="990600"/>
            </a:xfrm>
            <a:prstGeom prst="can">
              <a:avLst>
                <a:gd name="adj" fmla="val 27083"/>
              </a:avLst>
            </a:prstGeom>
            <a:noFill/>
            <a:ln w="25400">
              <a:solidFill>
                <a:schemeClr val="tx1"/>
              </a:solidFill>
              <a:miter lim="800000"/>
              <a:headEnd/>
              <a:tailEnd/>
            </a:ln>
          </p:spPr>
          <p:txBody>
            <a:bodyPr wrap="none" anchor="ctr">
              <a:prstTxWarp prst="textNoShape">
                <a:avLst/>
              </a:prstTxWarp>
            </a:bodyPr>
            <a:lstStyle/>
            <a:p>
              <a:pPr algn="ctr"/>
              <a:r>
                <a:rPr lang="en-US"/>
                <a:t>robots</a:t>
              </a:r>
            </a:p>
            <a:p>
              <a:pPr algn="ctr"/>
              <a:r>
                <a:rPr lang="en-US"/>
                <a:t>filters</a:t>
              </a:r>
            </a:p>
          </p:txBody>
        </p:sp>
        <p:sp>
          <p:nvSpPr>
            <p:cNvPr id="33" name="Line 29"/>
            <p:cNvSpPr>
              <a:spLocks noChangeShapeType="1"/>
            </p:cNvSpPr>
            <p:nvPr/>
          </p:nvSpPr>
          <p:spPr bwMode="auto">
            <a:xfrm>
              <a:off x="6553200" y="2971800"/>
              <a:ext cx="0" cy="533400"/>
            </a:xfrm>
            <a:prstGeom prst="line">
              <a:avLst/>
            </a:prstGeom>
            <a:noFill/>
            <a:ln w="9525">
              <a:solidFill>
                <a:schemeClr val="tx1"/>
              </a:solidFill>
              <a:miter lim="800000"/>
              <a:headEnd type="triangle" w="med" len="med"/>
              <a:tailEnd type="triangle" w="med" len="med"/>
            </a:ln>
          </p:spPr>
          <p:txBody>
            <a:bodyPr wrap="none" anchor="ctr">
              <a:prstTxWarp prst="textNoShape">
                <a:avLst/>
              </a:prstTxWarp>
            </a:bodyPr>
            <a:lstStyle/>
            <a:p>
              <a:endParaRPr lang="en-US"/>
            </a:p>
          </p:txBody>
        </p:sp>
      </p:grpSp>
      <p:grpSp>
        <p:nvGrpSpPr>
          <p:cNvPr id="29" name="Group 30"/>
          <p:cNvGrpSpPr>
            <a:grpSpLocks/>
          </p:cNvGrpSpPr>
          <p:nvPr/>
        </p:nvGrpSpPr>
        <p:grpSpPr bwMode="auto">
          <a:xfrm>
            <a:off x="2306939" y="2928274"/>
            <a:ext cx="1371600" cy="2509838"/>
            <a:chOff x="1600200" y="2971800"/>
            <a:chExt cx="1371600" cy="2509838"/>
          </a:xfrm>
        </p:grpSpPr>
        <p:sp>
          <p:nvSpPr>
            <p:cNvPr id="35" name="Rectangle 5"/>
            <p:cNvSpPr>
              <a:spLocks noChangeArrowheads="1"/>
            </p:cNvSpPr>
            <p:nvPr/>
          </p:nvSpPr>
          <p:spPr bwMode="auto">
            <a:xfrm>
              <a:off x="2057400" y="2971800"/>
              <a:ext cx="914400" cy="2509838"/>
            </a:xfrm>
            <a:prstGeom prst="rect">
              <a:avLst/>
            </a:prstGeom>
            <a:noFill/>
            <a:ln w="25400">
              <a:solidFill>
                <a:schemeClr val="tx1"/>
              </a:solidFill>
              <a:miter lim="800000"/>
              <a:headEnd/>
              <a:tailEnd/>
            </a:ln>
          </p:spPr>
          <p:txBody>
            <a:bodyPr wrap="none" anchor="ctr">
              <a:prstTxWarp prst="textNoShape">
                <a:avLst/>
              </a:prstTxWarp>
            </a:bodyPr>
            <a:lstStyle/>
            <a:p>
              <a:pPr algn="ctr"/>
              <a:r>
                <a:rPr lang="en-US"/>
                <a:t>Fetch</a:t>
              </a:r>
            </a:p>
          </p:txBody>
        </p:sp>
        <p:sp>
          <p:nvSpPr>
            <p:cNvPr id="36" name="Line 16"/>
            <p:cNvSpPr>
              <a:spLocks noChangeShapeType="1"/>
            </p:cNvSpPr>
            <p:nvPr/>
          </p:nvSpPr>
          <p:spPr bwMode="auto">
            <a:xfrm>
              <a:off x="1600200" y="3810000"/>
              <a:ext cx="457200" cy="0"/>
            </a:xfrm>
            <a:prstGeom prst="line">
              <a:avLst/>
            </a:prstGeom>
            <a:noFill/>
            <a:ln w="9525">
              <a:solidFill>
                <a:schemeClr val="tx1"/>
              </a:solidFill>
              <a:miter lim="800000"/>
              <a:headEnd/>
              <a:tailEnd type="triangle" w="med" len="med"/>
            </a:ln>
          </p:spPr>
          <p:txBody>
            <a:bodyPr wrap="none" anchor="ctr">
              <a:prstTxWarp prst="textNoShape">
                <a:avLst/>
              </a:prstTxWarp>
            </a:bodyPr>
            <a:lstStyle/>
            <a:p>
              <a:endParaRPr lang="en-US"/>
            </a:p>
          </p:txBody>
        </p:sp>
        <p:sp>
          <p:nvSpPr>
            <p:cNvPr id="37" name="Line 16"/>
            <p:cNvSpPr>
              <a:spLocks noChangeShapeType="1"/>
            </p:cNvSpPr>
            <p:nvPr/>
          </p:nvSpPr>
          <p:spPr bwMode="auto">
            <a:xfrm rot="10800000">
              <a:off x="1600200" y="3581400"/>
              <a:ext cx="457200" cy="0"/>
            </a:xfrm>
            <a:prstGeom prst="line">
              <a:avLst/>
            </a:prstGeom>
            <a:noFill/>
            <a:ln w="9525">
              <a:solidFill>
                <a:schemeClr val="tx1"/>
              </a:solidFill>
              <a:miter lim="800000"/>
              <a:headEnd/>
              <a:tailEnd type="triangle" w="med" len="me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 Domain Name Server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Internet service to resolve URLs into IP addresses</a:t>
            </a:r>
          </a:p>
          <a:p>
            <a:r>
              <a:rPr lang="en-US" dirty="0" smtClean="0"/>
              <a:t>Distributed servers, some significant latency possible</a:t>
            </a:r>
          </a:p>
          <a:p>
            <a:r>
              <a:rPr lang="en-US" dirty="0" smtClean="0"/>
              <a:t>OS implementations – DNS lookup is </a:t>
            </a:r>
            <a:r>
              <a:rPr lang="en-US" i="1" dirty="0" smtClean="0"/>
              <a:t>blocking</a:t>
            </a:r>
            <a:r>
              <a:rPr lang="en-US" dirty="0" smtClean="0"/>
              <a:t> – only one outstanding request at a time.</a:t>
            </a:r>
          </a:p>
          <a:p>
            <a:r>
              <a:rPr lang="en-US" dirty="0" smtClean="0">
                <a:ea typeface="ＭＳ Ｐゴシック" charset="-128"/>
                <a:cs typeface="ＭＳ Ｐゴシック" charset="-128"/>
              </a:rPr>
              <a:t>Solutions</a:t>
            </a:r>
          </a:p>
          <a:p>
            <a:pPr lvl="1"/>
            <a:r>
              <a:rPr lang="en-US" dirty="0" smtClean="0"/>
              <a:t>DNS caching</a:t>
            </a:r>
          </a:p>
          <a:p>
            <a:pPr lvl="1"/>
            <a:r>
              <a:rPr lang="en-US" dirty="0" smtClean="0"/>
              <a:t>Batch DNS resolver – collects requests and sends them out together</a:t>
            </a:r>
          </a:p>
          <a:p>
            <a:endParaRPr lang="en-US" dirty="0"/>
          </a:p>
        </p:txBody>
      </p:sp>
      <p:sp>
        <p:nvSpPr>
          <p:cNvPr id="4" name="TextBox 3"/>
          <p:cNvSpPr txBox="1"/>
          <p:nvPr/>
        </p:nvSpPr>
        <p:spPr>
          <a:xfrm>
            <a:off x="0" y="6433474"/>
            <a:ext cx="5273460" cy="369332"/>
          </a:xfrm>
          <a:prstGeom prst="rect">
            <a:avLst/>
          </a:prstGeom>
          <a:noFill/>
        </p:spPr>
        <p:txBody>
          <a:bodyPr wrap="square" rtlCol="0">
            <a:spAutoFit/>
          </a:bodyPr>
          <a:lstStyle/>
          <a:p>
            <a:r>
              <a:rPr lang="en-US" dirty="0" smtClean="0">
                <a:solidFill>
                  <a:srgbClr val="FFFFFF"/>
                </a:solidFill>
              </a:rPr>
              <a:t>Ref: Manning </a:t>
            </a:r>
            <a:r>
              <a:rPr lang="en-US" i="1" dirty="0" smtClean="0">
                <a:solidFill>
                  <a:srgbClr val="FFFFFF"/>
                </a:solidFill>
              </a:rPr>
              <a:t>Introduction to Information Retrieval</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a:t>
            </a:r>
            <a:endParaRPr lang="en-US" dirty="0"/>
          </a:p>
        </p:txBody>
      </p:sp>
      <p:sp>
        <p:nvSpPr>
          <p:cNvPr id="3" name="Content Placeholder 2"/>
          <p:cNvSpPr>
            <a:spLocks noGrp="1"/>
          </p:cNvSpPr>
          <p:nvPr>
            <p:ph idx="1"/>
          </p:nvPr>
        </p:nvSpPr>
        <p:spPr/>
        <p:txBody>
          <a:bodyPr>
            <a:noAutofit/>
          </a:bodyPr>
          <a:lstStyle/>
          <a:p>
            <a:r>
              <a:rPr lang="en-US" dirty="0" smtClean="0"/>
              <a:t>Fetched page contains </a:t>
            </a:r>
          </a:p>
          <a:p>
            <a:pPr lvl="1"/>
            <a:r>
              <a:rPr lang="en-US" dirty="0" smtClean="0"/>
              <a:t>Embedded links to more pages</a:t>
            </a:r>
          </a:p>
          <a:p>
            <a:pPr lvl="1"/>
            <a:r>
              <a:rPr lang="en-US" dirty="0" smtClean="0"/>
              <a:t>Actual content for use in the application</a:t>
            </a:r>
          </a:p>
          <a:p>
            <a:r>
              <a:rPr lang="en-US" dirty="0" smtClean="0"/>
              <a:t>Extract the links</a:t>
            </a:r>
          </a:p>
          <a:p>
            <a:pPr lvl="1"/>
            <a:r>
              <a:rPr lang="en-US" dirty="0" smtClean="0"/>
              <a:t>Relative link?  Expand (normalize)</a:t>
            </a:r>
          </a:p>
          <a:p>
            <a:pPr lvl="1"/>
            <a:r>
              <a:rPr lang="en-US" dirty="0" smtClean="0"/>
              <a:t>Seen before?  Discard</a:t>
            </a:r>
          </a:p>
          <a:p>
            <a:pPr lvl="1"/>
            <a:r>
              <a:rPr lang="en-US" dirty="0" smtClean="0"/>
              <a:t>New?</a:t>
            </a:r>
          </a:p>
          <a:p>
            <a:pPr lvl="2"/>
            <a:r>
              <a:rPr lang="en-US" dirty="0" smtClean="0"/>
              <a:t>Meet criteria? Append to URL frontier</a:t>
            </a:r>
          </a:p>
          <a:p>
            <a:pPr lvl="2"/>
            <a:r>
              <a:rPr lang="en-US" dirty="0" smtClean="0"/>
              <a:t>Does not meet criteria? Discard</a:t>
            </a:r>
          </a:p>
          <a:p>
            <a:r>
              <a:rPr lang="en-US" dirty="0" smtClean="0"/>
              <a:t>Examine content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1390952" y="1724949"/>
            <a:ext cx="7295848" cy="4708525"/>
          </a:xfrm>
        </p:spPr>
        <p:txBody>
          <a:bodyPr>
            <a:normAutofit/>
          </a:bodyPr>
          <a:lstStyle/>
          <a:p>
            <a:r>
              <a:rPr lang="en-US" sz="4000" dirty="0" smtClean="0"/>
              <a:t>Seen before?</a:t>
            </a:r>
          </a:p>
          <a:p>
            <a:pPr lvl="1"/>
            <a:r>
              <a:rPr lang="en-US" sz="3600" dirty="0" smtClean="0"/>
              <a:t>How to tell?</a:t>
            </a:r>
          </a:p>
          <a:p>
            <a:pPr lvl="2"/>
            <a:r>
              <a:rPr lang="en-US" sz="3200" dirty="0" smtClean="0"/>
              <a:t>Finger Print, Shingles</a:t>
            </a:r>
          </a:p>
          <a:p>
            <a:pPr lvl="3"/>
            <a:r>
              <a:rPr lang="en-US" sz="2800" dirty="0" smtClean="0"/>
              <a:t>Documents identical, or similar</a:t>
            </a:r>
          </a:p>
          <a:p>
            <a:pPr lvl="1"/>
            <a:r>
              <a:rPr lang="en-US" sz="3600" dirty="0" smtClean="0"/>
              <a:t>If already in the index, do not process it again</a:t>
            </a:r>
            <a:endParaRPr lang="en-US" sz="3600" dirty="0"/>
          </a:p>
        </p:txBody>
      </p:sp>
      <p:sp>
        <p:nvSpPr>
          <p:cNvPr id="4" name="TextBox 3"/>
          <p:cNvSpPr txBox="1"/>
          <p:nvPr/>
        </p:nvSpPr>
        <p:spPr>
          <a:xfrm>
            <a:off x="0" y="6433474"/>
            <a:ext cx="5273460" cy="369332"/>
          </a:xfrm>
          <a:prstGeom prst="rect">
            <a:avLst/>
          </a:prstGeom>
          <a:noFill/>
        </p:spPr>
        <p:txBody>
          <a:bodyPr wrap="square" rtlCol="0">
            <a:spAutoFit/>
          </a:bodyPr>
          <a:lstStyle/>
          <a:p>
            <a:r>
              <a:rPr lang="en-US" dirty="0" smtClean="0">
                <a:solidFill>
                  <a:srgbClr val="FFFFFF"/>
                </a:solidFill>
              </a:rPr>
              <a:t>Ref: Manning </a:t>
            </a:r>
            <a:r>
              <a:rPr lang="en-US" i="1" dirty="0" smtClean="0">
                <a:solidFill>
                  <a:srgbClr val="FFFFFF"/>
                </a:solidFill>
              </a:rPr>
              <a:t>Introduction to Information Retrieval</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crawler</a:t>
            </a:r>
            <a:endParaRPr lang="en-US" dirty="0"/>
          </a:p>
        </p:txBody>
      </p:sp>
      <p:sp>
        <p:nvSpPr>
          <p:cNvPr id="3" name="Content Placeholder 2"/>
          <p:cNvSpPr>
            <a:spLocks noGrp="1"/>
          </p:cNvSpPr>
          <p:nvPr>
            <p:ph idx="1"/>
          </p:nvPr>
        </p:nvSpPr>
        <p:spPr/>
        <p:txBody>
          <a:bodyPr/>
          <a:lstStyle/>
          <a:p>
            <a:r>
              <a:rPr lang="en-US" dirty="0" smtClean="0"/>
              <a:t>For big crawls,</a:t>
            </a:r>
          </a:p>
          <a:p>
            <a:pPr lvl="1"/>
            <a:r>
              <a:rPr lang="en-US" dirty="0" smtClean="0"/>
              <a:t>Many processes, each doing part of the job</a:t>
            </a:r>
          </a:p>
          <a:p>
            <a:pPr lvl="2"/>
            <a:r>
              <a:rPr lang="en-US" dirty="0" smtClean="0"/>
              <a:t>Possibly on different nodes</a:t>
            </a:r>
          </a:p>
          <a:p>
            <a:pPr lvl="2"/>
            <a:r>
              <a:rPr lang="en-US" dirty="0" smtClean="0"/>
              <a:t>Geographically distributed</a:t>
            </a:r>
          </a:p>
          <a:p>
            <a:pPr lvl="1"/>
            <a:r>
              <a:rPr lang="en-US" dirty="0" smtClean="0"/>
              <a:t>How to distribute</a:t>
            </a:r>
          </a:p>
          <a:p>
            <a:pPr lvl="2"/>
            <a:r>
              <a:rPr lang="en-US" dirty="0" smtClean="0"/>
              <a:t>Give each node a set of hosts to crawl</a:t>
            </a:r>
          </a:p>
          <a:p>
            <a:pPr lvl="2"/>
            <a:r>
              <a:rPr lang="en-US" dirty="0" smtClean="0"/>
              <a:t>Use a hashing function to partition the set of hosts</a:t>
            </a:r>
          </a:p>
          <a:p>
            <a:pPr lvl="1"/>
            <a:r>
              <a:rPr lang="en-US" dirty="0" smtClean="0"/>
              <a:t>How do these nodes communicate?</a:t>
            </a:r>
          </a:p>
          <a:p>
            <a:pPr lvl="2"/>
            <a:r>
              <a:rPr lang="en-US" dirty="0" smtClean="0"/>
              <a:t>Need to have a common index </a:t>
            </a:r>
            <a:endParaRPr lang="en-US" dirty="0"/>
          </a:p>
        </p:txBody>
      </p:sp>
      <p:sp>
        <p:nvSpPr>
          <p:cNvPr id="4" name="TextBox 3"/>
          <p:cNvSpPr txBox="1"/>
          <p:nvPr/>
        </p:nvSpPr>
        <p:spPr>
          <a:xfrm>
            <a:off x="0" y="6433474"/>
            <a:ext cx="5273460" cy="369332"/>
          </a:xfrm>
          <a:prstGeom prst="rect">
            <a:avLst/>
          </a:prstGeom>
          <a:noFill/>
        </p:spPr>
        <p:txBody>
          <a:bodyPr wrap="square" rtlCol="0">
            <a:spAutoFit/>
          </a:bodyPr>
          <a:lstStyle/>
          <a:p>
            <a:r>
              <a:rPr lang="en-US" dirty="0" smtClean="0">
                <a:solidFill>
                  <a:srgbClr val="FFFFFF"/>
                </a:solidFill>
              </a:rPr>
              <a:t>Ref: Manning </a:t>
            </a:r>
            <a:r>
              <a:rPr lang="en-US" i="1" dirty="0" smtClean="0">
                <a:solidFill>
                  <a:srgbClr val="FFFFFF"/>
                </a:solidFill>
              </a:rPr>
              <a:t>Introduction to Information Retrieval</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lvl="0"/>
            <a:r>
              <a:rPr lang="en-US" dirty="0" smtClean="0">
                <a:solidFill>
                  <a:srgbClr val="FFFFFF"/>
                </a:solidFill>
                <a:ea typeface="ＭＳ Ｐゴシック" charset="-128"/>
                <a:cs typeface="ＭＳ Ｐゴシック" charset="-128"/>
              </a:rPr>
              <a:t>Communication between nodes</a:t>
            </a:r>
            <a:br>
              <a:rPr lang="en-US" dirty="0" smtClean="0">
                <a:solidFill>
                  <a:srgbClr val="FFFFFF"/>
                </a:solidFill>
                <a:ea typeface="ＭＳ Ｐゴシック" charset="-128"/>
                <a:cs typeface="ＭＳ Ｐゴシック" charset="-128"/>
              </a:rPr>
            </a:br>
            <a:endParaRPr lang="en-US" dirty="0"/>
          </a:p>
        </p:txBody>
      </p:sp>
      <p:sp>
        <p:nvSpPr>
          <p:cNvPr id="4" name="TextBox 3"/>
          <p:cNvSpPr txBox="1"/>
          <p:nvPr/>
        </p:nvSpPr>
        <p:spPr>
          <a:xfrm>
            <a:off x="0" y="6433474"/>
            <a:ext cx="5273460" cy="369332"/>
          </a:xfrm>
          <a:prstGeom prst="rect">
            <a:avLst/>
          </a:prstGeom>
          <a:noFill/>
        </p:spPr>
        <p:txBody>
          <a:bodyPr wrap="square" rtlCol="0">
            <a:spAutoFit/>
          </a:bodyPr>
          <a:lstStyle/>
          <a:p>
            <a:r>
              <a:rPr lang="en-US" dirty="0" smtClean="0">
                <a:solidFill>
                  <a:srgbClr val="FFFFFF"/>
                </a:solidFill>
              </a:rPr>
              <a:t>Ref: Manning </a:t>
            </a:r>
            <a:r>
              <a:rPr lang="en-US" i="1" dirty="0" smtClean="0">
                <a:solidFill>
                  <a:srgbClr val="FFFFFF"/>
                </a:solidFill>
              </a:rPr>
              <a:t>Introduction to Information Retrieval</a:t>
            </a:r>
            <a:endParaRPr lang="en-US" dirty="0">
              <a:solidFill>
                <a:srgbClr val="FFFFFF"/>
              </a:solidFill>
            </a:endParaRPr>
          </a:p>
        </p:txBody>
      </p:sp>
      <p:sp>
        <p:nvSpPr>
          <p:cNvPr id="8" name="Rectangle 4"/>
          <p:cNvSpPr>
            <a:spLocks noChangeArrowheads="1"/>
          </p:cNvSpPr>
          <p:nvPr/>
        </p:nvSpPr>
        <p:spPr bwMode="auto">
          <a:xfrm>
            <a:off x="431594" y="2250977"/>
            <a:ext cx="855870" cy="2851089"/>
          </a:xfrm>
          <a:prstGeom prst="rect">
            <a:avLst/>
          </a:prstGeom>
          <a:noFill/>
          <a:ln w="25400">
            <a:solidFill>
              <a:schemeClr val="bg1"/>
            </a:solidFill>
            <a:miter lim="800000"/>
            <a:headEnd/>
            <a:tailEnd/>
          </a:ln>
        </p:spPr>
        <p:txBody>
          <a:bodyPr wrap="none" lIns="91440" tIns="45720" rIns="91440" bIns="45720" anchor="ctr">
            <a:prstTxWarp prst="textNoShape">
              <a:avLst/>
            </a:prstTxWarp>
          </a:bodyPr>
          <a:lstStyle/>
          <a:p>
            <a:pPr algn="ctr"/>
            <a:r>
              <a:rPr lang="en-US">
                <a:solidFill>
                  <a:srgbClr val="FFFFFF"/>
                </a:solidFill>
              </a:rPr>
              <a:t>WWW</a:t>
            </a:r>
          </a:p>
        </p:txBody>
      </p:sp>
      <p:sp>
        <p:nvSpPr>
          <p:cNvPr id="9" name="Rectangle 5"/>
          <p:cNvSpPr>
            <a:spLocks noChangeArrowheads="1"/>
          </p:cNvSpPr>
          <p:nvPr/>
        </p:nvSpPr>
        <p:spPr bwMode="auto">
          <a:xfrm>
            <a:off x="1792080" y="3743488"/>
            <a:ext cx="855870" cy="1919423"/>
          </a:xfrm>
          <a:prstGeom prst="rect">
            <a:avLst/>
          </a:prstGeom>
          <a:noFill/>
          <a:ln w="25400">
            <a:solidFill>
              <a:schemeClr val="bg1"/>
            </a:solidFill>
            <a:miter lim="800000"/>
            <a:headEnd/>
            <a:tailEnd/>
          </a:ln>
        </p:spPr>
        <p:txBody>
          <a:bodyPr wrap="none" lIns="91440" tIns="45720" rIns="91440" bIns="45720" anchor="ctr">
            <a:prstTxWarp prst="textNoShape">
              <a:avLst/>
            </a:prstTxWarp>
          </a:bodyPr>
          <a:lstStyle/>
          <a:p>
            <a:pPr algn="ctr"/>
            <a:r>
              <a:rPr lang="en-US">
                <a:solidFill>
                  <a:srgbClr val="FFFFFF"/>
                </a:solidFill>
              </a:rPr>
              <a:t>Fetch</a:t>
            </a:r>
          </a:p>
        </p:txBody>
      </p:sp>
      <p:sp>
        <p:nvSpPr>
          <p:cNvPr id="10" name="Rectangle 6"/>
          <p:cNvSpPr>
            <a:spLocks noChangeArrowheads="1"/>
          </p:cNvSpPr>
          <p:nvPr/>
        </p:nvSpPr>
        <p:spPr bwMode="auto">
          <a:xfrm>
            <a:off x="1792080" y="2448033"/>
            <a:ext cx="855870" cy="582804"/>
          </a:xfrm>
          <a:prstGeom prst="rect">
            <a:avLst/>
          </a:prstGeom>
          <a:noFill/>
          <a:ln w="25400">
            <a:solidFill>
              <a:schemeClr val="bg1"/>
            </a:solidFill>
            <a:miter lim="800000"/>
            <a:headEnd/>
            <a:tailEnd/>
          </a:ln>
        </p:spPr>
        <p:txBody>
          <a:bodyPr wrap="none" lIns="91440" tIns="45720" rIns="91440" bIns="45720" anchor="ctr">
            <a:prstTxWarp prst="textNoShape">
              <a:avLst/>
            </a:prstTxWarp>
          </a:bodyPr>
          <a:lstStyle/>
          <a:p>
            <a:pPr algn="ctr"/>
            <a:r>
              <a:rPr lang="en-US">
                <a:solidFill>
                  <a:srgbClr val="FFFFFF"/>
                </a:solidFill>
              </a:rPr>
              <a:t>DNS</a:t>
            </a:r>
          </a:p>
        </p:txBody>
      </p:sp>
      <p:sp>
        <p:nvSpPr>
          <p:cNvPr id="11" name="Rectangle 7"/>
          <p:cNvSpPr>
            <a:spLocks noChangeArrowheads="1"/>
          </p:cNvSpPr>
          <p:nvPr/>
        </p:nvSpPr>
        <p:spPr bwMode="auto">
          <a:xfrm>
            <a:off x="3152569" y="3103665"/>
            <a:ext cx="855870" cy="2562422"/>
          </a:xfrm>
          <a:prstGeom prst="rect">
            <a:avLst/>
          </a:prstGeom>
          <a:noFill/>
          <a:ln w="25400">
            <a:solidFill>
              <a:schemeClr val="bg1"/>
            </a:solidFill>
            <a:miter lim="800000"/>
            <a:headEnd/>
            <a:tailEnd/>
          </a:ln>
        </p:spPr>
        <p:txBody>
          <a:bodyPr wrap="none" lIns="91440" tIns="45720" rIns="91440" bIns="45720" anchor="ctr">
            <a:prstTxWarp prst="textNoShape">
              <a:avLst/>
            </a:prstTxWarp>
          </a:bodyPr>
          <a:lstStyle/>
          <a:p>
            <a:pPr algn="ctr"/>
            <a:r>
              <a:rPr lang="en-US">
                <a:solidFill>
                  <a:srgbClr val="FFFFFF"/>
                </a:solidFill>
              </a:rPr>
              <a:t>Parse</a:t>
            </a:r>
          </a:p>
        </p:txBody>
      </p:sp>
      <p:sp>
        <p:nvSpPr>
          <p:cNvPr id="12" name="Rectangle 8"/>
          <p:cNvSpPr>
            <a:spLocks noChangeArrowheads="1"/>
          </p:cNvSpPr>
          <p:nvPr/>
        </p:nvSpPr>
        <p:spPr bwMode="auto">
          <a:xfrm>
            <a:off x="4511469" y="4151179"/>
            <a:ext cx="855870" cy="1511733"/>
          </a:xfrm>
          <a:prstGeom prst="rect">
            <a:avLst/>
          </a:prstGeom>
          <a:noFill/>
          <a:ln w="25400">
            <a:solidFill>
              <a:schemeClr val="bg1"/>
            </a:solidFill>
            <a:miter lim="800000"/>
            <a:headEnd/>
            <a:tailEnd/>
          </a:ln>
        </p:spPr>
        <p:txBody>
          <a:bodyPr wrap="none" lIns="91440" tIns="45720" rIns="91440" bIns="45720" anchor="ctr">
            <a:prstTxWarp prst="textNoShape">
              <a:avLst/>
            </a:prstTxWarp>
          </a:bodyPr>
          <a:lstStyle/>
          <a:p>
            <a:pPr algn="ctr"/>
            <a:r>
              <a:rPr lang="en-US" sz="2000">
                <a:solidFill>
                  <a:srgbClr val="FFFFFF"/>
                </a:solidFill>
              </a:rPr>
              <a:t>Content</a:t>
            </a:r>
          </a:p>
          <a:p>
            <a:pPr algn="ctr"/>
            <a:r>
              <a:rPr lang="en-US" sz="2000">
                <a:solidFill>
                  <a:srgbClr val="FFFFFF"/>
                </a:solidFill>
              </a:rPr>
              <a:t>seen?</a:t>
            </a:r>
          </a:p>
        </p:txBody>
      </p:sp>
      <p:sp>
        <p:nvSpPr>
          <p:cNvPr id="13" name="Rectangle 9"/>
          <p:cNvSpPr>
            <a:spLocks noChangeArrowheads="1"/>
          </p:cNvSpPr>
          <p:nvPr/>
        </p:nvSpPr>
        <p:spPr bwMode="auto">
          <a:xfrm>
            <a:off x="5795755" y="4151179"/>
            <a:ext cx="855870" cy="1511733"/>
          </a:xfrm>
          <a:prstGeom prst="rect">
            <a:avLst/>
          </a:prstGeom>
          <a:noFill/>
          <a:ln w="25400">
            <a:solidFill>
              <a:schemeClr val="bg1"/>
            </a:solidFill>
            <a:miter lim="800000"/>
            <a:headEnd/>
            <a:tailEnd/>
          </a:ln>
        </p:spPr>
        <p:txBody>
          <a:bodyPr wrap="none" lIns="91440" tIns="45720" rIns="91440" bIns="45720" anchor="ctr">
            <a:prstTxWarp prst="textNoShape">
              <a:avLst/>
            </a:prstTxWarp>
          </a:bodyPr>
          <a:lstStyle/>
          <a:p>
            <a:pPr algn="ctr"/>
            <a:r>
              <a:rPr lang="en-US">
                <a:solidFill>
                  <a:srgbClr val="FFFFFF"/>
                </a:solidFill>
              </a:rPr>
              <a:t>URL</a:t>
            </a:r>
          </a:p>
          <a:p>
            <a:pPr algn="ctr"/>
            <a:r>
              <a:rPr lang="en-US">
                <a:solidFill>
                  <a:srgbClr val="FFFFFF"/>
                </a:solidFill>
              </a:rPr>
              <a:t>filter</a:t>
            </a:r>
          </a:p>
        </p:txBody>
      </p:sp>
      <p:sp>
        <p:nvSpPr>
          <p:cNvPr id="14" name="Rectangle 10"/>
          <p:cNvSpPr>
            <a:spLocks noChangeArrowheads="1"/>
          </p:cNvSpPr>
          <p:nvPr/>
        </p:nvSpPr>
        <p:spPr bwMode="auto">
          <a:xfrm>
            <a:off x="8135730" y="4155720"/>
            <a:ext cx="855870" cy="1510366"/>
          </a:xfrm>
          <a:prstGeom prst="rect">
            <a:avLst/>
          </a:prstGeom>
          <a:noFill/>
          <a:ln w="25400">
            <a:solidFill>
              <a:schemeClr val="bg1"/>
            </a:solidFill>
            <a:miter lim="800000"/>
            <a:headEnd/>
            <a:tailEnd/>
          </a:ln>
        </p:spPr>
        <p:txBody>
          <a:bodyPr wrap="none" lIns="91440" tIns="45720" rIns="91440" bIns="45720" anchor="ctr">
            <a:prstTxWarp prst="textNoShape">
              <a:avLst/>
            </a:prstTxWarp>
          </a:bodyPr>
          <a:lstStyle/>
          <a:p>
            <a:pPr algn="ctr"/>
            <a:r>
              <a:rPr lang="en-US">
                <a:solidFill>
                  <a:srgbClr val="FFFFFF"/>
                </a:solidFill>
              </a:rPr>
              <a:t>Dup</a:t>
            </a:r>
          </a:p>
          <a:p>
            <a:pPr algn="ctr"/>
            <a:r>
              <a:rPr lang="en-US">
                <a:solidFill>
                  <a:srgbClr val="FFFFFF"/>
                </a:solidFill>
              </a:rPr>
              <a:t>URL</a:t>
            </a:r>
          </a:p>
          <a:p>
            <a:pPr algn="ctr"/>
            <a:r>
              <a:rPr lang="en-US">
                <a:solidFill>
                  <a:srgbClr val="FFFFFF"/>
                </a:solidFill>
              </a:rPr>
              <a:t>elim</a:t>
            </a:r>
          </a:p>
        </p:txBody>
      </p:sp>
      <p:sp>
        <p:nvSpPr>
          <p:cNvPr id="15" name="AutoShape 11"/>
          <p:cNvSpPr>
            <a:spLocks noChangeArrowheads="1"/>
          </p:cNvSpPr>
          <p:nvPr/>
        </p:nvSpPr>
        <p:spPr bwMode="auto">
          <a:xfrm>
            <a:off x="4511469" y="2679098"/>
            <a:ext cx="855870" cy="756551"/>
          </a:xfrm>
          <a:prstGeom prst="can">
            <a:avLst>
              <a:gd name="adj" fmla="val 25000"/>
            </a:avLst>
          </a:prstGeom>
          <a:noFill/>
          <a:ln w="25400">
            <a:solidFill>
              <a:schemeClr val="bg1"/>
            </a:solidFill>
            <a:miter lim="800000"/>
            <a:headEnd/>
            <a:tailEnd/>
          </a:ln>
        </p:spPr>
        <p:txBody>
          <a:bodyPr wrap="none" lIns="91440" tIns="45720" rIns="91440" bIns="45720" anchor="ctr">
            <a:prstTxWarp prst="textNoShape">
              <a:avLst/>
            </a:prstTxWarp>
          </a:bodyPr>
          <a:lstStyle/>
          <a:p>
            <a:pPr algn="ctr"/>
            <a:r>
              <a:rPr lang="en-US">
                <a:solidFill>
                  <a:srgbClr val="FFFFFF"/>
                </a:solidFill>
              </a:rPr>
              <a:t>Doc</a:t>
            </a:r>
          </a:p>
          <a:p>
            <a:pPr algn="ctr"/>
            <a:r>
              <a:rPr lang="en-US">
                <a:solidFill>
                  <a:srgbClr val="FFFFFF"/>
                </a:solidFill>
              </a:rPr>
              <a:t>FP’s</a:t>
            </a:r>
          </a:p>
        </p:txBody>
      </p:sp>
      <p:sp>
        <p:nvSpPr>
          <p:cNvPr id="16" name="AutoShape 12"/>
          <p:cNvSpPr>
            <a:spLocks noChangeArrowheads="1"/>
          </p:cNvSpPr>
          <p:nvPr/>
        </p:nvSpPr>
        <p:spPr bwMode="auto">
          <a:xfrm>
            <a:off x="8135730" y="2620272"/>
            <a:ext cx="855870" cy="815378"/>
          </a:xfrm>
          <a:prstGeom prst="can">
            <a:avLst>
              <a:gd name="adj" fmla="val 26095"/>
            </a:avLst>
          </a:prstGeom>
          <a:noFill/>
          <a:ln w="25400">
            <a:solidFill>
              <a:schemeClr val="bg1"/>
            </a:solidFill>
            <a:miter lim="800000"/>
            <a:headEnd/>
            <a:tailEnd/>
          </a:ln>
        </p:spPr>
        <p:txBody>
          <a:bodyPr wrap="none" lIns="91440" tIns="45720" rIns="91440" bIns="45720" anchor="ctr">
            <a:prstTxWarp prst="textNoShape">
              <a:avLst/>
            </a:prstTxWarp>
          </a:bodyPr>
          <a:lstStyle/>
          <a:p>
            <a:pPr algn="ctr"/>
            <a:r>
              <a:rPr lang="en-US">
                <a:solidFill>
                  <a:srgbClr val="FFFFFF"/>
                </a:solidFill>
              </a:rPr>
              <a:t>URL</a:t>
            </a:r>
          </a:p>
          <a:p>
            <a:pPr algn="ctr"/>
            <a:r>
              <a:rPr lang="en-US">
                <a:solidFill>
                  <a:srgbClr val="FFFFFF"/>
                </a:solidFill>
              </a:rPr>
              <a:t>set</a:t>
            </a:r>
          </a:p>
        </p:txBody>
      </p:sp>
      <p:sp>
        <p:nvSpPr>
          <p:cNvPr id="17" name="Rectangle 13"/>
          <p:cNvSpPr>
            <a:spLocks noChangeArrowheads="1"/>
          </p:cNvSpPr>
          <p:nvPr/>
        </p:nvSpPr>
        <p:spPr bwMode="auto">
          <a:xfrm>
            <a:off x="2874962" y="5917484"/>
            <a:ext cx="4022906" cy="523976"/>
          </a:xfrm>
          <a:prstGeom prst="rect">
            <a:avLst/>
          </a:prstGeom>
          <a:noFill/>
          <a:ln w="25400">
            <a:solidFill>
              <a:schemeClr val="bg1"/>
            </a:solidFill>
            <a:miter lim="800000"/>
            <a:headEnd/>
            <a:tailEnd/>
          </a:ln>
        </p:spPr>
        <p:txBody>
          <a:bodyPr wrap="none" lIns="91440" tIns="45720" rIns="91440" bIns="45720" anchor="ctr">
            <a:prstTxWarp prst="textNoShape">
              <a:avLst/>
            </a:prstTxWarp>
          </a:bodyPr>
          <a:lstStyle/>
          <a:p>
            <a:pPr algn="ctr"/>
            <a:r>
              <a:rPr lang="en-US">
                <a:solidFill>
                  <a:srgbClr val="FFFFFF"/>
                </a:solidFill>
              </a:rPr>
              <a:t>URL Frontier</a:t>
            </a:r>
          </a:p>
        </p:txBody>
      </p:sp>
      <p:sp>
        <p:nvSpPr>
          <p:cNvPr id="18" name="Line 14"/>
          <p:cNvSpPr>
            <a:spLocks noChangeShapeType="1"/>
          </p:cNvSpPr>
          <p:nvPr/>
        </p:nvSpPr>
        <p:spPr bwMode="auto">
          <a:xfrm flipH="1">
            <a:off x="1312714" y="2687937"/>
            <a:ext cx="427185" cy="0"/>
          </a:xfrm>
          <a:prstGeom prst="line">
            <a:avLst/>
          </a:prstGeom>
          <a:noFill/>
          <a:ln w="9525">
            <a:solidFill>
              <a:schemeClr val="bg1"/>
            </a:solidFill>
            <a:miter lim="800000"/>
            <a:headEnd type="triangle" w="med" len="me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19" name="Line 15"/>
          <p:cNvSpPr>
            <a:spLocks noChangeShapeType="1"/>
          </p:cNvSpPr>
          <p:nvPr/>
        </p:nvSpPr>
        <p:spPr bwMode="auto">
          <a:xfrm>
            <a:off x="2195514" y="3086788"/>
            <a:ext cx="0" cy="656700"/>
          </a:xfrm>
          <a:prstGeom prst="line">
            <a:avLst/>
          </a:prstGeom>
          <a:noFill/>
          <a:ln w="9525">
            <a:solidFill>
              <a:schemeClr val="bg1"/>
            </a:solidFill>
            <a:miter lim="800000"/>
            <a:headEnd type="triangle" w="med" len="me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20" name="Line 16"/>
          <p:cNvSpPr>
            <a:spLocks noChangeShapeType="1"/>
          </p:cNvSpPr>
          <p:nvPr/>
        </p:nvSpPr>
        <p:spPr bwMode="auto">
          <a:xfrm>
            <a:off x="1314303" y="4180187"/>
            <a:ext cx="427186" cy="0"/>
          </a:xfrm>
          <a:prstGeom prst="line">
            <a:avLst/>
          </a:prstGeom>
          <a:noFill/>
          <a:ln w="9525">
            <a:solidFill>
              <a:schemeClr val="bg1"/>
            </a:solidFill>
            <a:miter lim="800000"/>
            <a:headEn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21" name="Line 17"/>
          <p:cNvSpPr>
            <a:spLocks noChangeShapeType="1"/>
          </p:cNvSpPr>
          <p:nvPr/>
        </p:nvSpPr>
        <p:spPr bwMode="auto">
          <a:xfrm>
            <a:off x="2673292" y="4180187"/>
            <a:ext cx="428684" cy="0"/>
          </a:xfrm>
          <a:prstGeom prst="line">
            <a:avLst/>
          </a:prstGeom>
          <a:noFill/>
          <a:ln w="9525">
            <a:solidFill>
              <a:schemeClr val="bg1"/>
            </a:solidFill>
            <a:miter lim="800000"/>
            <a:headEn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22" name="Line 18"/>
          <p:cNvSpPr>
            <a:spLocks noChangeShapeType="1"/>
          </p:cNvSpPr>
          <p:nvPr/>
        </p:nvSpPr>
        <p:spPr bwMode="auto">
          <a:xfrm>
            <a:off x="4033691" y="4180187"/>
            <a:ext cx="427185" cy="0"/>
          </a:xfrm>
          <a:prstGeom prst="line">
            <a:avLst/>
          </a:prstGeom>
          <a:noFill/>
          <a:ln w="9525">
            <a:solidFill>
              <a:schemeClr val="bg1"/>
            </a:solidFill>
            <a:miter lim="800000"/>
            <a:headEn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23" name="Line 19"/>
          <p:cNvSpPr>
            <a:spLocks noChangeShapeType="1"/>
          </p:cNvSpPr>
          <p:nvPr/>
        </p:nvSpPr>
        <p:spPr bwMode="auto">
          <a:xfrm>
            <a:off x="5388426" y="4180187"/>
            <a:ext cx="356738" cy="0"/>
          </a:xfrm>
          <a:prstGeom prst="line">
            <a:avLst/>
          </a:prstGeom>
          <a:noFill/>
          <a:ln w="9525">
            <a:solidFill>
              <a:schemeClr val="bg1"/>
            </a:solidFill>
            <a:miter lim="800000"/>
            <a:headEn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24" name="Line 20"/>
          <p:cNvSpPr>
            <a:spLocks noChangeShapeType="1"/>
          </p:cNvSpPr>
          <p:nvPr/>
        </p:nvSpPr>
        <p:spPr bwMode="auto">
          <a:xfrm>
            <a:off x="7800348" y="4180187"/>
            <a:ext cx="284791" cy="0"/>
          </a:xfrm>
          <a:prstGeom prst="line">
            <a:avLst/>
          </a:prstGeom>
          <a:noFill/>
          <a:ln w="9525">
            <a:solidFill>
              <a:schemeClr val="bg1"/>
            </a:solidFill>
            <a:miter lim="800000"/>
            <a:headEn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25" name="Line 21"/>
          <p:cNvSpPr>
            <a:spLocks noChangeShapeType="1"/>
          </p:cNvSpPr>
          <p:nvPr/>
        </p:nvSpPr>
        <p:spPr bwMode="auto">
          <a:xfrm>
            <a:off x="4914901" y="3501036"/>
            <a:ext cx="0" cy="407689"/>
          </a:xfrm>
          <a:prstGeom prst="line">
            <a:avLst/>
          </a:prstGeom>
          <a:noFill/>
          <a:ln w="9525">
            <a:solidFill>
              <a:schemeClr val="bg1"/>
            </a:solidFill>
            <a:miter lim="800000"/>
            <a:headEnd type="triangle" w="med" len="me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26" name="Line 22"/>
          <p:cNvSpPr>
            <a:spLocks noChangeShapeType="1"/>
          </p:cNvSpPr>
          <p:nvPr/>
        </p:nvSpPr>
        <p:spPr bwMode="auto">
          <a:xfrm>
            <a:off x="8539164" y="3501036"/>
            <a:ext cx="0" cy="407689"/>
          </a:xfrm>
          <a:prstGeom prst="line">
            <a:avLst/>
          </a:prstGeom>
          <a:noFill/>
          <a:ln w="9525">
            <a:solidFill>
              <a:schemeClr val="bg1"/>
            </a:solidFill>
            <a:miter lim="800000"/>
            <a:headEnd type="triangle" w="med" len="me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27" name="Line 23"/>
          <p:cNvSpPr>
            <a:spLocks noChangeShapeType="1"/>
          </p:cNvSpPr>
          <p:nvPr/>
        </p:nvSpPr>
        <p:spPr bwMode="auto">
          <a:xfrm flipH="1">
            <a:off x="6907129" y="6298490"/>
            <a:ext cx="1641294" cy="0"/>
          </a:xfrm>
          <a:prstGeom prst="line">
            <a:avLst/>
          </a:prstGeom>
          <a:noFill/>
          <a:ln w="9525">
            <a:solidFill>
              <a:schemeClr val="bg1"/>
            </a:solidFill>
            <a:miter lim="800000"/>
            <a:headEn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28" name="Line 24"/>
          <p:cNvSpPr>
            <a:spLocks noChangeShapeType="1"/>
          </p:cNvSpPr>
          <p:nvPr/>
        </p:nvSpPr>
        <p:spPr bwMode="auto">
          <a:xfrm flipH="1" flipV="1">
            <a:off x="8539163" y="5659623"/>
            <a:ext cx="9259" cy="638866"/>
          </a:xfrm>
          <a:prstGeom prst="line">
            <a:avLst/>
          </a:prstGeom>
          <a:noFill/>
          <a:ln w="9525">
            <a:solidFill>
              <a:schemeClr val="bg1"/>
            </a:solidFill>
            <a:miter lim="800000"/>
            <a:headEnd/>
            <a:tailEnd/>
          </a:ln>
        </p:spPr>
        <p:txBody>
          <a:bodyPr wrap="none" lIns="91440" tIns="45720" rIns="91440" bIns="45720" anchor="ctr">
            <a:prstTxWarp prst="textNoShape">
              <a:avLst/>
            </a:prstTxWarp>
          </a:bodyPr>
          <a:lstStyle/>
          <a:p>
            <a:endParaRPr lang="en-US">
              <a:solidFill>
                <a:srgbClr val="FFFFFF"/>
              </a:solidFill>
            </a:endParaRPr>
          </a:p>
        </p:txBody>
      </p:sp>
      <p:sp>
        <p:nvSpPr>
          <p:cNvPr id="29" name="Line 25"/>
          <p:cNvSpPr>
            <a:spLocks noChangeShapeType="1"/>
          </p:cNvSpPr>
          <p:nvPr/>
        </p:nvSpPr>
        <p:spPr bwMode="auto">
          <a:xfrm flipH="1">
            <a:off x="2303882" y="6275687"/>
            <a:ext cx="571080" cy="0"/>
          </a:xfrm>
          <a:prstGeom prst="line">
            <a:avLst/>
          </a:prstGeom>
          <a:noFill/>
          <a:ln w="9525">
            <a:solidFill>
              <a:schemeClr val="bg1"/>
            </a:solidFill>
            <a:miter lim="800000"/>
            <a:headEnd/>
            <a:tailEnd/>
          </a:ln>
        </p:spPr>
        <p:txBody>
          <a:bodyPr wrap="none" lIns="91440" tIns="45720" rIns="91440" bIns="45720" anchor="ctr">
            <a:prstTxWarp prst="textNoShape">
              <a:avLst/>
            </a:prstTxWarp>
          </a:bodyPr>
          <a:lstStyle/>
          <a:p>
            <a:endParaRPr lang="en-US">
              <a:solidFill>
                <a:srgbClr val="FFFFFF"/>
              </a:solidFill>
            </a:endParaRPr>
          </a:p>
        </p:txBody>
      </p:sp>
      <p:sp>
        <p:nvSpPr>
          <p:cNvPr id="30" name="Line 26"/>
          <p:cNvSpPr>
            <a:spLocks noChangeShapeType="1"/>
          </p:cNvSpPr>
          <p:nvPr/>
        </p:nvSpPr>
        <p:spPr bwMode="auto">
          <a:xfrm flipV="1">
            <a:off x="2270126" y="5659623"/>
            <a:ext cx="0" cy="616061"/>
          </a:xfrm>
          <a:prstGeom prst="line">
            <a:avLst/>
          </a:prstGeom>
          <a:noFill/>
          <a:ln w="9525">
            <a:solidFill>
              <a:schemeClr val="bg1"/>
            </a:solidFill>
            <a:miter lim="800000"/>
            <a:headEn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31" name="AutoShape 27"/>
          <p:cNvSpPr>
            <a:spLocks noChangeArrowheads="1"/>
          </p:cNvSpPr>
          <p:nvPr/>
        </p:nvSpPr>
        <p:spPr bwMode="auto">
          <a:xfrm>
            <a:off x="5795755" y="2679098"/>
            <a:ext cx="855870" cy="756551"/>
          </a:xfrm>
          <a:prstGeom prst="can">
            <a:avLst>
              <a:gd name="adj" fmla="val 25000"/>
            </a:avLst>
          </a:prstGeom>
          <a:noFill/>
          <a:ln w="25400">
            <a:solidFill>
              <a:schemeClr val="bg1"/>
            </a:solidFill>
            <a:miter lim="800000"/>
            <a:headEnd/>
            <a:tailEnd/>
          </a:ln>
        </p:spPr>
        <p:txBody>
          <a:bodyPr wrap="none" lIns="91440" tIns="45720" rIns="91440" bIns="45720" anchor="ctr">
            <a:prstTxWarp prst="textNoShape">
              <a:avLst/>
            </a:prstTxWarp>
          </a:bodyPr>
          <a:lstStyle/>
          <a:p>
            <a:pPr algn="ctr"/>
            <a:r>
              <a:rPr lang="en-US">
                <a:solidFill>
                  <a:srgbClr val="FFFFFF"/>
                </a:solidFill>
              </a:rPr>
              <a:t>robots</a:t>
            </a:r>
          </a:p>
          <a:p>
            <a:pPr algn="ctr"/>
            <a:r>
              <a:rPr lang="en-US">
                <a:solidFill>
                  <a:srgbClr val="FFFFFF"/>
                </a:solidFill>
              </a:rPr>
              <a:t>filters</a:t>
            </a:r>
          </a:p>
        </p:txBody>
      </p:sp>
      <p:sp>
        <p:nvSpPr>
          <p:cNvPr id="32" name="Line 28"/>
          <p:cNvSpPr>
            <a:spLocks noChangeShapeType="1"/>
          </p:cNvSpPr>
          <p:nvPr/>
        </p:nvSpPr>
        <p:spPr bwMode="auto">
          <a:xfrm>
            <a:off x="6199189" y="3501036"/>
            <a:ext cx="0" cy="407689"/>
          </a:xfrm>
          <a:prstGeom prst="line">
            <a:avLst/>
          </a:prstGeom>
          <a:noFill/>
          <a:ln w="9525">
            <a:solidFill>
              <a:schemeClr val="bg1"/>
            </a:solidFill>
            <a:miter lim="800000"/>
            <a:headEnd type="triangle" w="med" len="me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33" name="Rectangle 29"/>
          <p:cNvSpPr>
            <a:spLocks noChangeArrowheads="1"/>
          </p:cNvSpPr>
          <p:nvPr/>
        </p:nvSpPr>
        <p:spPr bwMode="auto">
          <a:xfrm>
            <a:off x="6927644" y="4039497"/>
            <a:ext cx="855870" cy="815378"/>
          </a:xfrm>
          <a:prstGeom prst="rect">
            <a:avLst/>
          </a:prstGeom>
          <a:noFill/>
          <a:ln w="25400">
            <a:solidFill>
              <a:schemeClr val="bg1"/>
            </a:solidFill>
            <a:miter lim="800000"/>
            <a:headEnd/>
            <a:tailEnd/>
          </a:ln>
        </p:spPr>
        <p:txBody>
          <a:bodyPr wrap="none" lIns="91440" tIns="45720" rIns="91440" bIns="45720" anchor="ctr">
            <a:prstTxWarp prst="textNoShape">
              <a:avLst/>
            </a:prstTxWarp>
          </a:bodyPr>
          <a:lstStyle/>
          <a:p>
            <a:pPr algn="ctr"/>
            <a:r>
              <a:rPr lang="en-US">
                <a:solidFill>
                  <a:srgbClr val="FFFFFF"/>
                </a:solidFill>
              </a:rPr>
              <a:t>Host</a:t>
            </a:r>
          </a:p>
          <a:p>
            <a:pPr algn="ctr"/>
            <a:r>
              <a:rPr lang="en-US">
                <a:solidFill>
                  <a:srgbClr val="FFFFFF"/>
                </a:solidFill>
              </a:rPr>
              <a:t>splitter</a:t>
            </a:r>
          </a:p>
        </p:txBody>
      </p:sp>
      <p:sp>
        <p:nvSpPr>
          <p:cNvPr id="34" name="Line 30"/>
          <p:cNvSpPr>
            <a:spLocks noChangeShapeType="1"/>
          </p:cNvSpPr>
          <p:nvPr/>
        </p:nvSpPr>
        <p:spPr bwMode="auto">
          <a:xfrm>
            <a:off x="6662709" y="4180187"/>
            <a:ext cx="214342" cy="0"/>
          </a:xfrm>
          <a:prstGeom prst="line">
            <a:avLst/>
          </a:prstGeom>
          <a:noFill/>
          <a:ln w="9525">
            <a:solidFill>
              <a:schemeClr val="bg1"/>
            </a:solidFill>
            <a:miter lim="800000"/>
            <a:headEn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35" name="Line 31"/>
          <p:cNvSpPr>
            <a:spLocks noChangeShapeType="1"/>
          </p:cNvSpPr>
          <p:nvPr/>
        </p:nvSpPr>
        <p:spPr bwMode="auto">
          <a:xfrm flipV="1">
            <a:off x="7027864" y="3443574"/>
            <a:ext cx="0" cy="465149"/>
          </a:xfrm>
          <a:prstGeom prst="line">
            <a:avLst/>
          </a:prstGeom>
          <a:noFill/>
          <a:ln w="9525">
            <a:solidFill>
              <a:schemeClr val="bg1"/>
            </a:solidFill>
            <a:miter lim="800000"/>
            <a:headEn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36" name="Line 32"/>
          <p:cNvSpPr>
            <a:spLocks noChangeShapeType="1"/>
          </p:cNvSpPr>
          <p:nvPr/>
        </p:nvSpPr>
        <p:spPr bwMode="auto">
          <a:xfrm flipV="1">
            <a:off x="7178676" y="3443574"/>
            <a:ext cx="0" cy="465149"/>
          </a:xfrm>
          <a:prstGeom prst="line">
            <a:avLst/>
          </a:prstGeom>
          <a:noFill/>
          <a:ln w="9525">
            <a:solidFill>
              <a:schemeClr val="bg1"/>
            </a:solidFill>
            <a:miter lim="800000"/>
            <a:headEn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37" name="Line 33"/>
          <p:cNvSpPr>
            <a:spLocks noChangeShapeType="1"/>
          </p:cNvSpPr>
          <p:nvPr/>
        </p:nvSpPr>
        <p:spPr bwMode="auto">
          <a:xfrm flipV="1">
            <a:off x="7632701" y="3443574"/>
            <a:ext cx="0" cy="465149"/>
          </a:xfrm>
          <a:prstGeom prst="line">
            <a:avLst/>
          </a:prstGeom>
          <a:noFill/>
          <a:ln w="9525">
            <a:solidFill>
              <a:schemeClr val="bg1"/>
            </a:solidFill>
            <a:miter lim="800000"/>
            <a:headEn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38" name="Line 34"/>
          <p:cNvSpPr>
            <a:spLocks noChangeShapeType="1"/>
          </p:cNvSpPr>
          <p:nvPr/>
        </p:nvSpPr>
        <p:spPr bwMode="auto">
          <a:xfrm flipV="1">
            <a:off x="7329489" y="3443574"/>
            <a:ext cx="0" cy="465149"/>
          </a:xfrm>
          <a:prstGeom prst="line">
            <a:avLst/>
          </a:prstGeom>
          <a:noFill/>
          <a:ln w="9525">
            <a:solidFill>
              <a:schemeClr val="bg1"/>
            </a:solidFill>
            <a:miter lim="800000"/>
            <a:headEn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39" name="Line 35"/>
          <p:cNvSpPr>
            <a:spLocks noChangeShapeType="1"/>
          </p:cNvSpPr>
          <p:nvPr/>
        </p:nvSpPr>
        <p:spPr bwMode="auto">
          <a:xfrm flipV="1">
            <a:off x="7480301" y="3443574"/>
            <a:ext cx="0" cy="465149"/>
          </a:xfrm>
          <a:prstGeom prst="line">
            <a:avLst/>
          </a:prstGeom>
          <a:noFill/>
          <a:ln w="9525">
            <a:solidFill>
              <a:schemeClr val="bg1"/>
            </a:solidFill>
            <a:miter lim="800000"/>
            <a:headEn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40" name="Text Box 36"/>
          <p:cNvSpPr txBox="1">
            <a:spLocks noChangeArrowheads="1"/>
          </p:cNvSpPr>
          <p:nvPr/>
        </p:nvSpPr>
        <p:spPr bwMode="auto">
          <a:xfrm>
            <a:off x="6956263" y="2305578"/>
            <a:ext cx="746451" cy="1015663"/>
          </a:xfrm>
          <a:prstGeom prst="rect">
            <a:avLst/>
          </a:prstGeom>
          <a:noFill/>
          <a:ln w="9525">
            <a:noFill/>
            <a:miter lim="800000"/>
            <a:headEnd/>
            <a:tailEnd/>
          </a:ln>
        </p:spPr>
        <p:txBody>
          <a:bodyPr wrap="square" lIns="91440" tIns="45720" rIns="91440" bIns="45720">
            <a:prstTxWarp prst="textNoShape">
              <a:avLst/>
            </a:prstTxWarp>
            <a:spAutoFit/>
          </a:bodyPr>
          <a:lstStyle/>
          <a:p>
            <a:r>
              <a:rPr lang="en-US" sz="2000" dirty="0">
                <a:solidFill>
                  <a:srgbClr val="FFFFFF"/>
                </a:solidFill>
              </a:rPr>
              <a:t>To</a:t>
            </a:r>
          </a:p>
          <a:p>
            <a:r>
              <a:rPr lang="en-US" sz="2000" dirty="0">
                <a:solidFill>
                  <a:srgbClr val="FFFFFF"/>
                </a:solidFill>
              </a:rPr>
              <a:t>other</a:t>
            </a:r>
          </a:p>
          <a:p>
            <a:r>
              <a:rPr lang="en-US" sz="2000" dirty="0">
                <a:solidFill>
                  <a:srgbClr val="FFFFFF"/>
                </a:solidFill>
              </a:rPr>
              <a:t>hosts</a:t>
            </a:r>
          </a:p>
        </p:txBody>
      </p:sp>
      <p:sp>
        <p:nvSpPr>
          <p:cNvPr id="41" name="Rectangle 38"/>
          <p:cNvSpPr>
            <a:spLocks noChangeArrowheads="1"/>
          </p:cNvSpPr>
          <p:nvPr/>
        </p:nvSpPr>
        <p:spPr bwMode="auto">
          <a:xfrm>
            <a:off x="6877051" y="2421238"/>
            <a:ext cx="1079206" cy="3496246"/>
          </a:xfrm>
          <a:prstGeom prst="rect">
            <a:avLst/>
          </a:prstGeom>
          <a:solidFill>
            <a:schemeClr val="accent1">
              <a:alpha val="30196"/>
            </a:schemeClr>
          </a:solidFill>
          <a:ln w="9525">
            <a:noFill/>
            <a:miter lim="800000"/>
            <a:headEnd/>
            <a:tailEnd/>
          </a:ln>
        </p:spPr>
        <p:txBody>
          <a:bodyPr wrap="none" lIns="91440" tIns="45720" rIns="91440" bIns="45720" anchor="ctr">
            <a:prstTxWarp prst="textNoShape">
              <a:avLst/>
            </a:prstTxWarp>
          </a:bodyPr>
          <a:lstStyle/>
          <a:p>
            <a:pPr algn="r"/>
            <a:endParaRPr lang="en-US">
              <a:solidFill>
                <a:srgbClr val="FFFFFF"/>
              </a:solidFill>
            </a:endParaRPr>
          </a:p>
        </p:txBody>
      </p:sp>
      <p:sp>
        <p:nvSpPr>
          <p:cNvPr id="42" name="Line 40"/>
          <p:cNvSpPr>
            <a:spLocks noChangeShapeType="1"/>
          </p:cNvSpPr>
          <p:nvPr/>
        </p:nvSpPr>
        <p:spPr bwMode="auto">
          <a:xfrm>
            <a:off x="7064830" y="5012181"/>
            <a:ext cx="0" cy="457411"/>
          </a:xfrm>
          <a:prstGeom prst="line">
            <a:avLst/>
          </a:prstGeom>
          <a:noFill/>
          <a:ln w="9525">
            <a:solidFill>
              <a:schemeClr val="bg1"/>
            </a:solidFill>
            <a:miter lim="800000"/>
            <a:headEnd/>
            <a:tailEnd/>
          </a:ln>
        </p:spPr>
        <p:txBody>
          <a:bodyPr wrap="none" lIns="91440" tIns="45720" rIns="91440" bIns="45720" anchor="ctr">
            <a:prstTxWarp prst="textNoShape">
              <a:avLst/>
            </a:prstTxWarp>
          </a:bodyPr>
          <a:lstStyle/>
          <a:p>
            <a:endParaRPr lang="en-US">
              <a:solidFill>
                <a:srgbClr val="FFFFFF"/>
              </a:solidFill>
            </a:endParaRPr>
          </a:p>
        </p:txBody>
      </p:sp>
      <p:sp>
        <p:nvSpPr>
          <p:cNvPr id="43" name="Line 41"/>
          <p:cNvSpPr>
            <a:spLocks noChangeShapeType="1"/>
          </p:cNvSpPr>
          <p:nvPr/>
        </p:nvSpPr>
        <p:spPr bwMode="auto">
          <a:xfrm>
            <a:off x="7069941" y="5021562"/>
            <a:ext cx="1007259" cy="0"/>
          </a:xfrm>
          <a:prstGeom prst="line">
            <a:avLst/>
          </a:prstGeom>
          <a:noFill/>
          <a:ln w="9525">
            <a:solidFill>
              <a:schemeClr val="bg1"/>
            </a:solidFill>
            <a:miter lim="800000"/>
            <a:headEn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44" name="Line 42"/>
          <p:cNvSpPr>
            <a:spLocks noChangeShapeType="1"/>
          </p:cNvSpPr>
          <p:nvPr/>
        </p:nvSpPr>
        <p:spPr bwMode="auto">
          <a:xfrm>
            <a:off x="7217230" y="5161660"/>
            <a:ext cx="0" cy="307932"/>
          </a:xfrm>
          <a:prstGeom prst="line">
            <a:avLst/>
          </a:prstGeom>
          <a:noFill/>
          <a:ln w="9525">
            <a:solidFill>
              <a:schemeClr val="bg1"/>
            </a:solidFill>
            <a:miter lim="800000"/>
            <a:headEnd/>
            <a:tailEnd/>
          </a:ln>
        </p:spPr>
        <p:txBody>
          <a:bodyPr wrap="none" lIns="91440" tIns="45720" rIns="91440" bIns="45720" anchor="ctr">
            <a:prstTxWarp prst="textNoShape">
              <a:avLst/>
            </a:prstTxWarp>
          </a:bodyPr>
          <a:lstStyle/>
          <a:p>
            <a:endParaRPr lang="en-US">
              <a:solidFill>
                <a:srgbClr val="FFFFFF"/>
              </a:solidFill>
            </a:endParaRPr>
          </a:p>
        </p:txBody>
      </p:sp>
      <p:sp>
        <p:nvSpPr>
          <p:cNvPr id="45" name="Line 43"/>
          <p:cNvSpPr>
            <a:spLocks noChangeShapeType="1"/>
          </p:cNvSpPr>
          <p:nvPr/>
        </p:nvSpPr>
        <p:spPr bwMode="auto">
          <a:xfrm>
            <a:off x="7213835" y="5173962"/>
            <a:ext cx="863365" cy="0"/>
          </a:xfrm>
          <a:prstGeom prst="line">
            <a:avLst/>
          </a:prstGeom>
          <a:noFill/>
          <a:ln w="9525">
            <a:solidFill>
              <a:schemeClr val="bg1"/>
            </a:solidFill>
            <a:miter lim="800000"/>
            <a:headEn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46" name="Line 44"/>
          <p:cNvSpPr>
            <a:spLocks noChangeShapeType="1"/>
          </p:cNvSpPr>
          <p:nvPr/>
        </p:nvSpPr>
        <p:spPr bwMode="auto">
          <a:xfrm flipH="1">
            <a:off x="7357730" y="5329282"/>
            <a:ext cx="11900" cy="140310"/>
          </a:xfrm>
          <a:prstGeom prst="line">
            <a:avLst/>
          </a:prstGeom>
          <a:noFill/>
          <a:ln w="9525">
            <a:solidFill>
              <a:schemeClr val="bg1"/>
            </a:solidFill>
            <a:miter lim="800000"/>
            <a:headEnd/>
            <a:tailEnd/>
          </a:ln>
        </p:spPr>
        <p:txBody>
          <a:bodyPr wrap="none" lIns="91440" tIns="45720" rIns="91440" bIns="45720" anchor="ctr">
            <a:prstTxWarp prst="textNoShape">
              <a:avLst/>
            </a:prstTxWarp>
          </a:bodyPr>
          <a:lstStyle/>
          <a:p>
            <a:endParaRPr lang="en-US">
              <a:solidFill>
                <a:srgbClr val="FFFFFF"/>
              </a:solidFill>
            </a:endParaRPr>
          </a:p>
        </p:txBody>
      </p:sp>
      <p:sp>
        <p:nvSpPr>
          <p:cNvPr id="47" name="Line 45"/>
          <p:cNvSpPr>
            <a:spLocks noChangeShapeType="1"/>
          </p:cNvSpPr>
          <p:nvPr/>
        </p:nvSpPr>
        <p:spPr bwMode="auto">
          <a:xfrm>
            <a:off x="7357730" y="5326362"/>
            <a:ext cx="719470" cy="0"/>
          </a:xfrm>
          <a:prstGeom prst="line">
            <a:avLst/>
          </a:prstGeom>
          <a:noFill/>
          <a:ln w="9525">
            <a:solidFill>
              <a:schemeClr val="bg1"/>
            </a:solidFill>
            <a:miter lim="800000"/>
            <a:headEnd/>
            <a:tailEnd type="triangle" w="med" len="med"/>
          </a:ln>
        </p:spPr>
        <p:txBody>
          <a:bodyPr wrap="none" lIns="91440" tIns="45720" rIns="91440" bIns="45720" anchor="ctr">
            <a:prstTxWarp prst="textNoShape">
              <a:avLst/>
            </a:prstTxWarp>
          </a:bodyPr>
          <a:lstStyle/>
          <a:p>
            <a:endParaRPr lang="en-US">
              <a:solidFill>
                <a:srgbClr val="FFFFFF"/>
              </a:solidFill>
            </a:endParaRPr>
          </a:p>
        </p:txBody>
      </p:sp>
      <p:sp>
        <p:nvSpPr>
          <p:cNvPr id="48" name="Text Box 46"/>
          <p:cNvSpPr txBox="1">
            <a:spLocks noChangeArrowheads="1"/>
          </p:cNvSpPr>
          <p:nvPr/>
        </p:nvSpPr>
        <p:spPr bwMode="auto">
          <a:xfrm>
            <a:off x="6956263" y="5260024"/>
            <a:ext cx="746451" cy="1015663"/>
          </a:xfrm>
          <a:prstGeom prst="rect">
            <a:avLst/>
          </a:prstGeom>
          <a:noFill/>
          <a:ln w="9525">
            <a:noFill/>
            <a:miter lim="800000"/>
            <a:headEnd/>
            <a:tailEnd/>
          </a:ln>
        </p:spPr>
        <p:txBody>
          <a:bodyPr wrap="square" lIns="91440" tIns="45720" rIns="91440" bIns="45720">
            <a:prstTxWarp prst="textNoShape">
              <a:avLst/>
            </a:prstTxWarp>
            <a:spAutoFit/>
          </a:bodyPr>
          <a:lstStyle/>
          <a:p>
            <a:r>
              <a:rPr lang="en-US" sz="2000" dirty="0">
                <a:solidFill>
                  <a:srgbClr val="FFFFFF"/>
                </a:solidFill>
              </a:rPr>
              <a:t>From</a:t>
            </a:r>
          </a:p>
          <a:p>
            <a:r>
              <a:rPr lang="en-US" sz="2000" dirty="0">
                <a:solidFill>
                  <a:srgbClr val="FFFFFF"/>
                </a:solidFill>
              </a:rPr>
              <a:t>other</a:t>
            </a:r>
          </a:p>
          <a:p>
            <a:r>
              <a:rPr lang="en-US" sz="2000" dirty="0">
                <a:solidFill>
                  <a:srgbClr val="FFFFFF"/>
                </a:solidFill>
              </a:rPr>
              <a:t>hosts</a:t>
            </a:r>
          </a:p>
        </p:txBody>
      </p:sp>
      <p:sp>
        <p:nvSpPr>
          <p:cNvPr id="50" name="TextBox 49"/>
          <p:cNvSpPr txBox="1"/>
          <p:nvPr/>
        </p:nvSpPr>
        <p:spPr>
          <a:xfrm>
            <a:off x="1390952" y="1052286"/>
            <a:ext cx="7600648" cy="1107996"/>
          </a:xfrm>
          <a:prstGeom prst="rect">
            <a:avLst/>
          </a:prstGeom>
          <a:noFill/>
        </p:spPr>
        <p:txBody>
          <a:bodyPr wrap="square" rtlCol="0">
            <a:spAutoFit/>
          </a:bodyPr>
          <a:lstStyle/>
          <a:p>
            <a:pPr lvl="0"/>
            <a:r>
              <a:rPr lang="en-US" sz="2400" dirty="0" smtClean="0">
                <a:solidFill>
                  <a:srgbClr val="FFFFFF"/>
                </a:solidFill>
                <a:ea typeface="ＭＳ Ｐゴシック" charset="-128"/>
                <a:cs typeface="ＭＳ Ｐゴシック" charset="-128"/>
              </a:rPr>
              <a:t>The output of the URL filter at each node is sent to the Duplicate URL Eliminator at </a:t>
            </a:r>
            <a:r>
              <a:rPr lang="en-US" sz="2400" u="sng" dirty="0" smtClean="0">
                <a:solidFill>
                  <a:srgbClr val="FFFFFF"/>
                </a:solidFill>
                <a:ea typeface="ＭＳ Ｐゴシック" charset="-128"/>
                <a:cs typeface="ＭＳ Ｐゴシック" charset="-128"/>
              </a:rPr>
              <a:t>all nodes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Frontier</a:t>
            </a:r>
            <a:endParaRPr lang="en-US" dirty="0"/>
          </a:p>
        </p:txBody>
      </p:sp>
      <p:sp>
        <p:nvSpPr>
          <p:cNvPr id="3" name="Content Placeholder 2"/>
          <p:cNvSpPr>
            <a:spLocks noGrp="1"/>
          </p:cNvSpPr>
          <p:nvPr>
            <p:ph idx="1"/>
          </p:nvPr>
        </p:nvSpPr>
        <p:spPr>
          <a:xfrm>
            <a:off x="1390952" y="1417638"/>
            <a:ext cx="7753048" cy="5440362"/>
          </a:xfrm>
        </p:spPr>
        <p:txBody>
          <a:bodyPr>
            <a:normAutofit/>
          </a:bodyPr>
          <a:lstStyle/>
          <a:p>
            <a:r>
              <a:rPr lang="en-US" dirty="0" smtClean="0"/>
              <a:t>Two requirements</a:t>
            </a:r>
          </a:p>
          <a:p>
            <a:pPr lvl="1"/>
            <a:r>
              <a:rPr lang="en-US" dirty="0" smtClean="0"/>
              <a:t>Politeness: do not go too often to the same site</a:t>
            </a:r>
          </a:p>
          <a:p>
            <a:pPr lvl="1"/>
            <a:r>
              <a:rPr lang="en-US" dirty="0" smtClean="0"/>
              <a:t>Freshness: keep pages up to date</a:t>
            </a:r>
          </a:p>
          <a:p>
            <a:pPr lvl="2"/>
            <a:r>
              <a:rPr lang="en-US" dirty="0" smtClean="0"/>
              <a:t>News sites, for example, change frequently</a:t>
            </a:r>
          </a:p>
          <a:p>
            <a:r>
              <a:rPr lang="en-US" dirty="0" smtClean="0"/>
              <a:t>Conflicts – The two requirements may be directly in conflict with each other.</a:t>
            </a:r>
          </a:p>
          <a:p>
            <a:r>
              <a:rPr lang="en-US" dirty="0" smtClean="0"/>
              <a:t>Complication</a:t>
            </a:r>
          </a:p>
          <a:p>
            <a:pPr lvl="1"/>
            <a:r>
              <a:rPr lang="en-US" dirty="0" smtClean="0"/>
              <a:t>Fetching URLs embedded in a page will yield many URLs located on the same server.  Delay fetching those.</a:t>
            </a:r>
            <a:endParaRPr lang="en-US" dirty="0"/>
          </a:p>
        </p:txBody>
      </p:sp>
      <p:sp>
        <p:nvSpPr>
          <p:cNvPr id="4" name="TextBox 3"/>
          <p:cNvSpPr txBox="1"/>
          <p:nvPr/>
        </p:nvSpPr>
        <p:spPr>
          <a:xfrm>
            <a:off x="0" y="6433474"/>
            <a:ext cx="5273460" cy="369332"/>
          </a:xfrm>
          <a:prstGeom prst="rect">
            <a:avLst/>
          </a:prstGeom>
          <a:noFill/>
        </p:spPr>
        <p:txBody>
          <a:bodyPr wrap="square" rtlCol="0">
            <a:spAutoFit/>
          </a:bodyPr>
          <a:lstStyle/>
          <a:p>
            <a:r>
              <a:rPr lang="en-US" dirty="0" smtClean="0">
                <a:solidFill>
                  <a:srgbClr val="FFFFFF"/>
                </a:solidFill>
              </a:rPr>
              <a:t>Ref: Manning </a:t>
            </a:r>
            <a:r>
              <a:rPr lang="en-US" i="1" dirty="0" smtClean="0">
                <a:solidFill>
                  <a:srgbClr val="FFFFFF"/>
                </a:solidFill>
              </a:rPr>
              <a:t>Introduction to Information Retrieval</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Summer Job Survey</a:t>
            </a:r>
            <a:endParaRPr lang="en-US" dirty="0"/>
          </a:p>
        </p:txBody>
      </p:sp>
      <p:sp>
        <p:nvSpPr>
          <p:cNvPr id="3" name="Content Placeholder 2"/>
          <p:cNvSpPr>
            <a:spLocks noGrp="1"/>
          </p:cNvSpPr>
          <p:nvPr>
            <p:ph idx="1"/>
          </p:nvPr>
        </p:nvSpPr>
        <p:spPr/>
        <p:txBody>
          <a:bodyPr/>
          <a:lstStyle/>
          <a:p>
            <a:r>
              <a:rPr lang="en-US" dirty="0" smtClean="0"/>
              <a:t>If you are a CSC major, please be sure to complete the survey, available from the department website.</a:t>
            </a:r>
          </a:p>
          <a:p>
            <a:r>
              <a:rPr lang="en-US" dirty="0" smtClean="0"/>
              <a:t>Our ABET accreditation visitors will be interested.</a:t>
            </a:r>
            <a:endParaRPr lang="en-US" dirty="0"/>
          </a:p>
        </p:txBody>
      </p:sp>
      <p:sp>
        <p:nvSpPr>
          <p:cNvPr id="4" name="Slide Number Placeholder 3"/>
          <p:cNvSpPr>
            <a:spLocks noGrp="1"/>
          </p:cNvSpPr>
          <p:nvPr>
            <p:ph type="sldNum" sz="quarter" idx="12"/>
          </p:nvPr>
        </p:nvSpPr>
        <p:spPr/>
        <p:txBody>
          <a:bodyPr/>
          <a:lstStyle/>
          <a:p>
            <a:fld id="{59377022-8D5C-5240-9EBD-C7284233228D}" type="slidenum">
              <a:rPr lang="en-US" smtClean="0"/>
              <a:t>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endParaRPr lang="en-US" dirty="0"/>
          </a:p>
        </p:txBody>
      </p:sp>
      <p:sp>
        <p:nvSpPr>
          <p:cNvPr id="3" name="Content Placeholder 2"/>
          <p:cNvSpPr>
            <a:spLocks noGrp="1"/>
          </p:cNvSpPr>
          <p:nvPr>
            <p:ph idx="1"/>
          </p:nvPr>
        </p:nvSpPr>
        <p:spPr>
          <a:xfrm>
            <a:off x="1390952" y="1417638"/>
            <a:ext cx="7753048" cy="5015836"/>
          </a:xfrm>
        </p:spPr>
        <p:txBody>
          <a:bodyPr>
            <a:normAutofit fontScale="92500" lnSpcReduction="10000"/>
          </a:bodyPr>
          <a:lstStyle/>
          <a:p>
            <a:r>
              <a:rPr lang="en-US" dirty="0" smtClean="0"/>
              <a:t>We will examine these things more completely.  What will you actually do?</a:t>
            </a:r>
          </a:p>
          <a:p>
            <a:r>
              <a:rPr lang="en-US" dirty="0" smtClean="0"/>
              <a:t>Goal</a:t>
            </a:r>
          </a:p>
          <a:p>
            <a:pPr lvl="1"/>
            <a:r>
              <a:rPr lang="en-US" dirty="0" smtClean="0"/>
              <a:t>Write a simple crawler</a:t>
            </a:r>
          </a:p>
          <a:p>
            <a:pPr lvl="2"/>
            <a:r>
              <a:rPr lang="en-US" dirty="0" smtClean="0"/>
              <a:t>Not distributed, not multi-threaded</a:t>
            </a:r>
          </a:p>
          <a:p>
            <a:pPr lvl="2"/>
            <a:r>
              <a:rPr lang="en-US" dirty="0" smtClean="0"/>
              <a:t>Use a seed URL, connect with the server, fetch the document, extract links, extract content</a:t>
            </a:r>
          </a:p>
          <a:p>
            <a:pPr lvl="1"/>
            <a:r>
              <a:rPr lang="en-US" dirty="0" smtClean="0"/>
              <a:t>Explore existing crawlers</a:t>
            </a:r>
          </a:p>
          <a:p>
            <a:pPr lvl="2"/>
            <a:r>
              <a:rPr lang="en-US" dirty="0" smtClean="0"/>
              <a:t>Evaluate their characteristics</a:t>
            </a:r>
          </a:p>
          <a:p>
            <a:pPr lvl="2"/>
            <a:r>
              <a:rPr lang="en-US" dirty="0" smtClean="0"/>
              <a:t>Learn to use one to do serious crawling</a:t>
            </a:r>
          </a:p>
          <a:p>
            <a:pPr lvl="1"/>
            <a:r>
              <a:rPr lang="en-US" dirty="0" smtClean="0"/>
              <a:t>Process the documents fetched to serve some purpose.  Create a web site for that purpose.</a:t>
            </a:r>
            <a:endParaRPr lang="en-US" dirty="0"/>
          </a:p>
        </p:txBody>
      </p:sp>
      <p:sp>
        <p:nvSpPr>
          <p:cNvPr id="4" name="TextBox 3"/>
          <p:cNvSpPr txBox="1"/>
          <p:nvPr/>
        </p:nvSpPr>
        <p:spPr>
          <a:xfrm>
            <a:off x="0" y="6433474"/>
            <a:ext cx="5273460" cy="369332"/>
          </a:xfrm>
          <a:prstGeom prst="rect">
            <a:avLst/>
          </a:prstGeom>
          <a:noFill/>
        </p:spPr>
        <p:txBody>
          <a:bodyPr wrap="square" rtlCol="0">
            <a:spAutoFit/>
          </a:bodyPr>
          <a:lstStyle/>
          <a:p>
            <a:r>
              <a:rPr lang="en-US" dirty="0" smtClean="0">
                <a:solidFill>
                  <a:srgbClr val="FFFFFF"/>
                </a:solidFill>
              </a:rPr>
              <a:t>Ref: Manning </a:t>
            </a:r>
            <a:r>
              <a:rPr lang="en-US" i="1" dirty="0" smtClean="0">
                <a:solidFill>
                  <a:srgbClr val="FFFFFF"/>
                </a:solidFill>
              </a:rPr>
              <a:t>Introduction to Information Retrieval</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the documents</a:t>
            </a:r>
            <a:endParaRPr lang="en-US" dirty="0"/>
          </a:p>
        </p:txBody>
      </p:sp>
      <p:sp>
        <p:nvSpPr>
          <p:cNvPr id="3" name="Content Placeholder 2"/>
          <p:cNvSpPr>
            <a:spLocks noGrp="1"/>
          </p:cNvSpPr>
          <p:nvPr>
            <p:ph idx="1"/>
          </p:nvPr>
        </p:nvSpPr>
        <p:spPr/>
        <p:txBody>
          <a:bodyPr/>
          <a:lstStyle/>
          <a:p>
            <a:r>
              <a:rPr lang="en-US" dirty="0" smtClean="0"/>
              <a:t>Create an index and store the documents and the index so that appropriate content can be found when needed.</a:t>
            </a:r>
          </a:p>
          <a:p>
            <a:r>
              <a:rPr lang="en-US" dirty="0" smtClean="0"/>
              <a:t>Learn the fundamentals of information retrieval as they apply to web services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language suggestion</a:t>
            </a:r>
            <a:endParaRPr lang="en-US" dirty="0"/>
          </a:p>
        </p:txBody>
      </p:sp>
      <p:sp>
        <p:nvSpPr>
          <p:cNvPr id="3" name="Content Placeholder 2"/>
          <p:cNvSpPr>
            <a:spLocks noGrp="1"/>
          </p:cNvSpPr>
          <p:nvPr>
            <p:ph idx="1"/>
          </p:nvPr>
        </p:nvSpPr>
        <p:spPr/>
        <p:txBody>
          <a:bodyPr>
            <a:normAutofit lnSpcReduction="10000"/>
          </a:bodyPr>
          <a:lstStyle/>
          <a:p>
            <a:r>
              <a:rPr lang="en-US" dirty="0" smtClean="0"/>
              <a:t>Using the right language is often the key to making a task reasonable, easy, or very difficult</a:t>
            </a:r>
          </a:p>
          <a:p>
            <a:r>
              <a:rPr lang="en-US" dirty="0" smtClean="0"/>
              <a:t>There are languages designed and optimized for text manipulation.  Perl and Python are examples.</a:t>
            </a:r>
          </a:p>
          <a:p>
            <a:r>
              <a:rPr lang="en-US" dirty="0" smtClean="0"/>
              <a:t>We will spend a bit of time learning the fundamentals of python.  You may use whatever language you wish for your programming.</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7022-8D5C-5240-9EBD-C7284233228D}" type="slidenum">
              <a:rPr lang="en-US" smtClean="0"/>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Python</a:t>
            </a:r>
            <a:endParaRPr lang="en-US" dirty="0"/>
          </a:p>
        </p:txBody>
      </p:sp>
      <p:sp>
        <p:nvSpPr>
          <p:cNvPr id="3" name="Content Placeholder 2"/>
          <p:cNvSpPr>
            <a:spLocks noGrp="1"/>
          </p:cNvSpPr>
          <p:nvPr>
            <p:ph idx="1"/>
          </p:nvPr>
        </p:nvSpPr>
        <p:spPr>
          <a:xfrm>
            <a:off x="1390952" y="1417638"/>
            <a:ext cx="7753048" cy="5303837"/>
          </a:xfrm>
        </p:spPr>
        <p:txBody>
          <a:bodyPr>
            <a:normAutofit fontScale="85000" lnSpcReduction="10000"/>
          </a:bodyPr>
          <a:lstStyle/>
          <a:p>
            <a:r>
              <a:rPr lang="en-US" dirty="0" smtClean="0"/>
              <a:t>"</a:t>
            </a:r>
            <a:r>
              <a:rPr lang="en-US" dirty="0" smtClean="0"/>
              <a:t>Python is an open-source object-oriented programming language that offers two to ten fold programmer productivity increases over languages like C, C++, Java, C#, Visual Basic (VB), and Perl.”</a:t>
            </a:r>
            <a:r>
              <a:rPr lang="en-US" dirty="0" smtClean="0"/>
              <a:t> </a:t>
            </a:r>
          </a:p>
          <a:p>
            <a:pPr lvl="1"/>
            <a:r>
              <a:rPr lang="en-US" sz="2353" dirty="0" smtClean="0">
                <a:hlinkClick r:id="rId2"/>
              </a:rPr>
              <a:t>(http://pythoncard.sourceforge.net/what_is_python.html</a:t>
            </a:r>
            <a:r>
              <a:rPr lang="en-US" sz="2353" dirty="0" smtClean="0"/>
              <a:t>)</a:t>
            </a:r>
          </a:p>
          <a:p>
            <a:r>
              <a:rPr lang="en-US" dirty="0" smtClean="0"/>
              <a:t>See also: “Why Python” by </a:t>
            </a:r>
            <a:r>
              <a:rPr lang="en-US" dirty="0" smtClean="0"/>
              <a:t>Eric Raymond at</a:t>
            </a:r>
            <a:r>
              <a:rPr lang="en-US" dirty="0" smtClean="0"/>
              <a:t> </a:t>
            </a:r>
          </a:p>
          <a:p>
            <a:pPr lvl="1"/>
            <a:r>
              <a:rPr lang="en-US" dirty="0" smtClean="0">
                <a:hlinkClick r:id="rId3"/>
              </a:rPr>
              <a:t>http</a:t>
            </a:r>
            <a:r>
              <a:rPr lang="en-US" dirty="0" smtClean="0">
                <a:hlinkClick r:id="rId3"/>
              </a:rPr>
              <a:t>://www.linuxjournal.com/article/</a:t>
            </a:r>
            <a:r>
              <a:rPr lang="en-US" dirty="0" smtClean="0">
                <a:hlinkClick r:id="rId3"/>
              </a:rPr>
              <a:t>3882</a:t>
            </a:r>
            <a:endParaRPr lang="en-US" dirty="0" smtClean="0"/>
          </a:p>
          <a:p>
            <a:r>
              <a:rPr lang="en-US" dirty="0" smtClean="0"/>
              <a:t>Interpreted language</a:t>
            </a:r>
          </a:p>
          <a:p>
            <a:r>
              <a:rPr lang="en-US" dirty="0" smtClean="0"/>
              <a:t>Widely used (including by Google)</a:t>
            </a:r>
          </a:p>
          <a:p>
            <a:pPr lvl="1"/>
            <a:r>
              <a:rPr lang="en-US" dirty="0" smtClean="0"/>
              <a:t>See </a:t>
            </a:r>
            <a:r>
              <a:rPr lang="en-US" dirty="0" smtClean="0">
                <a:hlinkClick r:id="rId4"/>
              </a:rPr>
              <a:t>http://google-styleguide.googlecode.com/svn/trunk/pyguide.html</a:t>
            </a:r>
            <a:r>
              <a:rPr lang="en-US" dirty="0" smtClean="0"/>
              <a:t> </a:t>
            </a:r>
          </a:p>
          <a:p>
            <a:pPr lvl="2"/>
            <a:r>
              <a:rPr lang="en-US" dirty="0" smtClean="0"/>
              <a:t>for the Google Python Style Guide if interested</a:t>
            </a:r>
          </a:p>
          <a:p>
            <a:endParaRPr lang="en-US" dirty="0" smtClean="0"/>
          </a:p>
          <a:p>
            <a:pPr lvl="1"/>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7022-8D5C-5240-9EBD-C7284233228D}" type="slidenum">
              <a:rPr lang="en-US" smtClean="0"/>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Python</a:t>
            </a:r>
            <a:endParaRPr lang="en-US" dirty="0"/>
          </a:p>
        </p:txBody>
      </p:sp>
      <p:sp>
        <p:nvSpPr>
          <p:cNvPr id="3" name="Content Placeholder 2"/>
          <p:cNvSpPr>
            <a:spLocks noGrp="1"/>
          </p:cNvSpPr>
          <p:nvPr>
            <p:ph idx="1"/>
          </p:nvPr>
        </p:nvSpPr>
        <p:spPr/>
        <p:txBody>
          <a:bodyPr/>
          <a:lstStyle/>
          <a:p>
            <a:r>
              <a:rPr lang="en-US" sz="2800" dirty="0" smtClean="0"/>
              <a:t>See</a:t>
            </a:r>
          </a:p>
          <a:p>
            <a:pPr lvl="1"/>
            <a:r>
              <a:rPr lang="en-US" sz="2400" dirty="0" smtClean="0"/>
              <a:t> </a:t>
            </a:r>
            <a:r>
              <a:rPr lang="en-US" sz="2400" dirty="0" smtClean="0">
                <a:hlinkClick r:id="rId2"/>
              </a:rPr>
              <a:t>http</a:t>
            </a:r>
            <a:r>
              <a:rPr lang="en-US" sz="2400" dirty="0" smtClean="0">
                <a:hlinkClick r:id="rId2"/>
              </a:rPr>
              <a:t>://docs.python.org/tutorial/</a:t>
            </a:r>
            <a:r>
              <a:rPr lang="en-US" sz="2400" dirty="0" smtClean="0">
                <a:hlinkClick r:id="rId2"/>
              </a:rPr>
              <a:t>introduction.html</a:t>
            </a:r>
            <a:endParaRPr lang="en-US" sz="2400" dirty="0" smtClean="0"/>
          </a:p>
          <a:p>
            <a:r>
              <a:rPr lang="en-US" sz="2800" dirty="0" smtClean="0"/>
              <a:t>Python is probably on your computer.  If not, please download it and install.  Everything you need is at </a:t>
            </a:r>
            <a:r>
              <a:rPr lang="en-US" sz="2800" dirty="0" smtClean="0">
                <a:hlinkClick r:id="rId3"/>
              </a:rPr>
              <a:t>http://python.org</a:t>
            </a:r>
            <a:endParaRPr lang="en-US" sz="2800" dirty="0" smtClean="0"/>
          </a:p>
          <a:p>
            <a:r>
              <a:rPr lang="en-US" sz="2800" dirty="0" smtClean="0"/>
              <a:t>Python includes libraries and tools that will be very useful for writing a web crawler.</a:t>
            </a:r>
          </a:p>
          <a:p>
            <a:endParaRPr lang="en-US" dirty="0" smtClean="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7022-8D5C-5240-9EBD-C7284233228D}" type="slidenum">
              <a:rPr lang="en-US" smtClean="0"/>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- 1</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dirty="0" smtClean="0"/>
              <a:t>python </a:t>
            </a:r>
          </a:p>
          <a:p>
            <a:pPr>
              <a:buNone/>
            </a:pPr>
            <a:r>
              <a:rPr lang="en-US" dirty="0" smtClean="0"/>
              <a:t>Python 2.6.1 (r261:67515, Jun 24 2010, 21:47:49) </a:t>
            </a:r>
          </a:p>
          <a:p>
            <a:pPr>
              <a:buNone/>
            </a:pPr>
            <a:r>
              <a:rPr lang="en-US" dirty="0" smtClean="0"/>
              <a:t>[GCC 4.2.1 (Apple Inc. build 5646)] on </a:t>
            </a:r>
            <a:r>
              <a:rPr lang="en-US" dirty="0" err="1" smtClean="0"/>
              <a:t>darwin</a:t>
            </a:r>
            <a:endParaRPr lang="en-US" dirty="0" smtClean="0"/>
          </a:p>
          <a:p>
            <a:pPr>
              <a:buNone/>
            </a:pPr>
            <a:r>
              <a:rPr lang="en-US" dirty="0" smtClean="0"/>
              <a:t>Type "help", "copyright", "credits" or "license" for more information.</a:t>
            </a:r>
          </a:p>
          <a:p>
            <a:pPr>
              <a:buNone/>
            </a:pPr>
            <a:r>
              <a:rPr lang="en-US" dirty="0" smtClean="0"/>
              <a:t>&gt;&gt;&gt; print "Hello world!"</a:t>
            </a:r>
          </a:p>
          <a:p>
            <a:pPr>
              <a:buNone/>
            </a:pPr>
            <a:r>
              <a:rPr lang="en-US" dirty="0" smtClean="0"/>
              <a:t>Hello world!</a:t>
            </a:r>
          </a:p>
          <a:p>
            <a:pPr>
              <a:buNone/>
            </a:pPr>
            <a:r>
              <a:rPr lang="en-US" dirty="0" smtClean="0"/>
              <a:t>&gt;&gt;&gt; </a:t>
            </a:r>
          </a:p>
          <a:p>
            <a:pPr lvl="1"/>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7022-8D5C-5240-9EBD-C7284233228D}" type="slidenum">
              <a:rPr lang="en-US" smtClean="0"/>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Python elements</a:t>
            </a:r>
            <a:endParaRPr lang="en-US" dirty="0"/>
          </a:p>
        </p:txBody>
      </p:sp>
      <p:sp>
        <p:nvSpPr>
          <p:cNvPr id="3" name="Content Placeholder 2"/>
          <p:cNvSpPr>
            <a:spLocks noGrp="1"/>
          </p:cNvSpPr>
          <p:nvPr>
            <p:ph idx="1"/>
          </p:nvPr>
        </p:nvSpPr>
        <p:spPr/>
        <p:txBody>
          <a:bodyPr/>
          <a:lstStyle/>
          <a:p>
            <a:r>
              <a:rPr lang="en-US" dirty="0" smtClean="0"/>
              <a:t>Sequences</a:t>
            </a:r>
          </a:p>
          <a:p>
            <a:pPr lvl="1"/>
            <a:r>
              <a:rPr lang="en-US" dirty="0" smtClean="0"/>
              <a:t>Lists, </a:t>
            </a:r>
            <a:r>
              <a:rPr lang="en-US" dirty="0" err="1" smtClean="0"/>
              <a:t>Tuples</a:t>
            </a:r>
            <a:r>
              <a:rPr lang="en-US" dirty="0" smtClean="0"/>
              <a:t>, Strings</a:t>
            </a:r>
          </a:p>
          <a:p>
            <a:r>
              <a:rPr lang="en-US" dirty="0" smtClean="0"/>
              <a:t>Numbers and numeric operations</a:t>
            </a:r>
          </a:p>
          <a:p>
            <a:r>
              <a:rPr lang="en-US" dirty="0" smtClean="0"/>
              <a:t>Control structures</a:t>
            </a:r>
          </a:p>
          <a:p>
            <a:r>
              <a:rPr lang="en-US" dirty="0" smtClean="0"/>
              <a:t>Useful modules for Web Application development</a:t>
            </a:r>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7022-8D5C-5240-9EBD-C7284233228D}" type="slidenum">
              <a:rPr lang="en-US" smtClean="0"/>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list</a:t>
            </a:r>
            <a:endParaRPr lang="en-US" dirty="0"/>
          </a:p>
        </p:txBody>
      </p:sp>
      <p:sp>
        <p:nvSpPr>
          <p:cNvPr id="3" name="Content Placeholder 2"/>
          <p:cNvSpPr>
            <a:spLocks noGrp="1"/>
          </p:cNvSpPr>
          <p:nvPr>
            <p:ph idx="1"/>
          </p:nvPr>
        </p:nvSpPr>
        <p:spPr>
          <a:xfrm>
            <a:off x="1390952" y="1417638"/>
            <a:ext cx="7753048" cy="5440362"/>
          </a:xfrm>
        </p:spPr>
        <p:txBody>
          <a:bodyPr>
            <a:normAutofit fontScale="70000" lnSpcReduction="20000"/>
          </a:bodyPr>
          <a:lstStyle/>
          <a:p>
            <a:r>
              <a:rPr lang="en-US" dirty="0" smtClean="0"/>
              <a:t>Ordered collection of elements, mutable</a:t>
            </a:r>
          </a:p>
          <a:p>
            <a:r>
              <a:rPr lang="en-US" dirty="0" smtClean="0"/>
              <a:t>list() creates an empty list</a:t>
            </a:r>
          </a:p>
          <a:p>
            <a:r>
              <a:rPr lang="en-US" dirty="0" smtClean="0"/>
              <a:t>movies = list() makes an empty list with the name (identifier) </a:t>
            </a:r>
            <a:r>
              <a:rPr lang="en-US" i="1" dirty="0" smtClean="0"/>
              <a:t>movies</a:t>
            </a:r>
            <a:endParaRPr lang="en-US" dirty="0" smtClean="0"/>
          </a:p>
          <a:p>
            <a:r>
              <a:rPr lang="en-US" dirty="0" smtClean="0"/>
              <a:t>What can we do to a list? </a:t>
            </a:r>
            <a:r>
              <a:rPr lang="en-US" dirty="0" smtClean="0"/>
              <a:t> Some examples:</a:t>
            </a:r>
          </a:p>
          <a:p>
            <a:pPr lvl="1"/>
            <a:r>
              <a:rPr lang="en-US" dirty="0" err="1" smtClean="0"/>
              <a:t>append(x</a:t>
            </a:r>
            <a:r>
              <a:rPr lang="en-US" dirty="0" smtClean="0"/>
              <a:t>) – add an item, </a:t>
            </a:r>
            <a:r>
              <a:rPr lang="en-US" dirty="0" err="1" smtClean="0"/>
              <a:t>x</a:t>
            </a:r>
            <a:r>
              <a:rPr lang="en-US" dirty="0" smtClean="0"/>
              <a:t>, to the end of the list</a:t>
            </a:r>
          </a:p>
          <a:p>
            <a:pPr lvl="1"/>
            <a:r>
              <a:rPr lang="en-US" dirty="0" err="1"/>
              <a:t>e</a:t>
            </a:r>
            <a:r>
              <a:rPr lang="en-US" dirty="0" err="1" smtClean="0"/>
              <a:t>xtend(L</a:t>
            </a:r>
            <a:r>
              <a:rPr lang="en-US" dirty="0" smtClean="0"/>
              <a:t>) – Extend the list by appending all the items of list L</a:t>
            </a:r>
            <a:endParaRPr lang="en-US" dirty="0" smtClean="0"/>
          </a:p>
          <a:p>
            <a:pPr lvl="1"/>
            <a:r>
              <a:rPr lang="en-US" dirty="0" err="1" smtClean="0"/>
              <a:t>i</a:t>
            </a:r>
            <a:r>
              <a:rPr lang="en-US" dirty="0" err="1" smtClean="0"/>
              <a:t>nsert</a:t>
            </a:r>
            <a:r>
              <a:rPr lang="en-US" dirty="0" err="1" smtClean="0"/>
              <a:t>(i,x</a:t>
            </a:r>
            <a:r>
              <a:rPr lang="en-US" dirty="0" smtClean="0"/>
              <a:t>) – insert item </a:t>
            </a:r>
            <a:r>
              <a:rPr lang="en-US" dirty="0" err="1" smtClean="0"/>
              <a:t>x</a:t>
            </a:r>
            <a:r>
              <a:rPr lang="en-US" dirty="0" smtClean="0"/>
              <a:t> at position </a:t>
            </a:r>
            <a:r>
              <a:rPr lang="en-US" dirty="0" err="1" smtClean="0"/>
              <a:t>i</a:t>
            </a:r>
            <a:r>
              <a:rPr lang="en-US" dirty="0" smtClean="0"/>
              <a:t> of the list</a:t>
            </a:r>
          </a:p>
          <a:p>
            <a:pPr lvl="1"/>
            <a:r>
              <a:rPr lang="en-US" dirty="0" err="1" smtClean="0"/>
              <a:t>remove(x</a:t>
            </a:r>
            <a:r>
              <a:rPr lang="en-US" dirty="0" smtClean="0"/>
              <a:t>) – remove the first item in the list with value = </a:t>
            </a:r>
            <a:r>
              <a:rPr lang="en-US" dirty="0" err="1" smtClean="0"/>
              <a:t>x</a:t>
            </a:r>
            <a:r>
              <a:rPr lang="en-US" dirty="0" smtClean="0"/>
              <a:t> (error if none exist)</a:t>
            </a:r>
          </a:p>
          <a:p>
            <a:pPr lvl="1"/>
            <a:r>
              <a:rPr lang="en-US" dirty="0" err="1" smtClean="0"/>
              <a:t>pop(i</a:t>
            </a:r>
            <a:r>
              <a:rPr lang="en-US" dirty="0" smtClean="0"/>
              <a:t>) – return item at location </a:t>
            </a:r>
            <a:r>
              <a:rPr lang="en-US" dirty="0" err="1" smtClean="0"/>
              <a:t>i</a:t>
            </a:r>
            <a:r>
              <a:rPr lang="en-US" dirty="0" smtClean="0"/>
              <a:t> (and remove it from the list)  If no index (</a:t>
            </a:r>
            <a:r>
              <a:rPr lang="en-US" dirty="0" err="1" smtClean="0"/>
              <a:t>i</a:t>
            </a:r>
            <a:r>
              <a:rPr lang="en-US" dirty="0" smtClean="0"/>
              <a:t>) is provided, remove and return the last item of the list.</a:t>
            </a:r>
          </a:p>
          <a:p>
            <a:pPr lvl="1"/>
            <a:r>
              <a:rPr lang="en-US" dirty="0" err="1"/>
              <a:t>i</a:t>
            </a:r>
            <a:r>
              <a:rPr lang="en-US" dirty="0" err="1" smtClean="0"/>
              <a:t>ndex(x</a:t>
            </a:r>
            <a:r>
              <a:rPr lang="en-US" dirty="0" smtClean="0"/>
              <a:t>) – return the index value for the first occurrence of </a:t>
            </a:r>
            <a:r>
              <a:rPr lang="en-US" dirty="0" err="1" smtClean="0"/>
              <a:t>x</a:t>
            </a:r>
            <a:r>
              <a:rPr lang="en-US" dirty="0" smtClean="0"/>
              <a:t> </a:t>
            </a:r>
          </a:p>
          <a:p>
            <a:pPr lvl="1"/>
            <a:r>
              <a:rPr lang="en-US" dirty="0" err="1" smtClean="0"/>
              <a:t>count(x</a:t>
            </a:r>
            <a:r>
              <a:rPr lang="en-US" dirty="0" smtClean="0"/>
              <a:t>) – return the number of occurrences of </a:t>
            </a:r>
            <a:r>
              <a:rPr lang="en-US" dirty="0" err="1" smtClean="0"/>
              <a:t>x</a:t>
            </a:r>
            <a:r>
              <a:rPr lang="en-US" dirty="0" smtClean="0"/>
              <a:t> in the list</a:t>
            </a:r>
          </a:p>
          <a:p>
            <a:pPr lvl="1"/>
            <a:r>
              <a:rPr lang="en-US" dirty="0" smtClean="0"/>
              <a:t>sort() – sort the list, in place</a:t>
            </a:r>
          </a:p>
          <a:p>
            <a:pPr lvl="1"/>
            <a:r>
              <a:rPr lang="en-US" dirty="0" smtClean="0"/>
              <a:t>reverse() – reverse the order of the elements in the </a:t>
            </a:r>
            <a:r>
              <a:rPr lang="en-US" dirty="0" smtClean="0"/>
              <a:t>list</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lists</a:t>
            </a:r>
            <a:endParaRPr lang="en-US" dirty="0"/>
          </a:p>
        </p:txBody>
      </p:sp>
      <p:sp>
        <p:nvSpPr>
          <p:cNvPr id="3" name="Content Placeholder 2"/>
          <p:cNvSpPr>
            <a:spLocks noGrp="1"/>
          </p:cNvSpPr>
          <p:nvPr>
            <p:ph idx="1"/>
          </p:nvPr>
        </p:nvSpPr>
        <p:spPr/>
        <p:txBody>
          <a:bodyPr/>
          <a:lstStyle/>
          <a:p>
            <a:r>
              <a:rPr lang="en-US" dirty="0" smtClean="0"/>
              <a:t>from </a:t>
            </a:r>
            <a:r>
              <a:rPr lang="en-US" dirty="0" smtClean="0"/>
              <a:t>old lists</a:t>
            </a:r>
          </a:p>
          <a:p>
            <a:pPr lvl="1"/>
            <a:r>
              <a:rPr lang="en-US" dirty="0" smtClean="0"/>
              <a:t>places[0:3]</a:t>
            </a:r>
          </a:p>
          <a:p>
            <a:pPr lvl="1"/>
            <a:r>
              <a:rPr lang="en-US" dirty="0" smtClean="0"/>
              <a:t>places[1:4:2]</a:t>
            </a:r>
          </a:p>
          <a:p>
            <a:pPr lvl="1"/>
            <a:r>
              <a:rPr lang="en-US" dirty="0" smtClean="0"/>
              <a:t>places + </a:t>
            </a:r>
            <a:r>
              <a:rPr lang="en-US" dirty="0" err="1" smtClean="0"/>
              <a:t>otherplaces</a:t>
            </a:r>
            <a:endParaRPr lang="en-US" dirty="0" smtClean="0"/>
          </a:p>
          <a:p>
            <a:pPr lvl="2"/>
            <a:r>
              <a:rPr lang="en-US" dirty="0" smtClean="0"/>
              <a:t>note places + “pub”  </a:t>
            </a:r>
            <a:r>
              <a:rPr lang="en-US" dirty="0" err="1" smtClean="0"/>
              <a:t>vs</a:t>
            </a:r>
            <a:r>
              <a:rPr lang="en-US" dirty="0" smtClean="0"/>
              <a:t>  places +[‘pub’]</a:t>
            </a:r>
          </a:p>
          <a:p>
            <a:pPr lvl="1"/>
            <a:r>
              <a:rPr lang="en-US" dirty="0" smtClean="0"/>
              <a:t>places * 2</a:t>
            </a:r>
          </a:p>
          <a:p>
            <a:r>
              <a:rPr lang="en-US" dirty="0" smtClean="0"/>
              <a:t>Creating a list</a:t>
            </a:r>
          </a:p>
          <a:p>
            <a:pPr lvl="1"/>
            <a:r>
              <a:rPr lang="en-US" dirty="0" smtClean="0"/>
              <a:t>range(5,100,25)   -- how many entries</a:t>
            </a:r>
          </a:p>
          <a:p>
            <a:endParaRPr lang="en-US" dirty="0" smtClean="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44E08-9755-CB45-9FFE-57E924A7764A}" type="slidenum">
              <a:rPr lang="en-US" smtClean="0"/>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Immutable objects</a:t>
            </a:r>
            <a:endParaRPr lang="en-US" dirty="0"/>
          </a:p>
        </p:txBody>
      </p:sp>
      <p:sp>
        <p:nvSpPr>
          <p:cNvPr id="8" name="Content Placeholder 7"/>
          <p:cNvSpPr>
            <a:spLocks noGrp="1"/>
          </p:cNvSpPr>
          <p:nvPr>
            <p:ph idx="1"/>
          </p:nvPr>
        </p:nvSpPr>
        <p:spPr>
          <a:xfrm>
            <a:off x="1390952" y="1435526"/>
            <a:ext cx="7295848" cy="5075237"/>
          </a:xfrm>
        </p:spPr>
        <p:txBody>
          <a:bodyPr>
            <a:normAutofit fontScale="77500" lnSpcReduction="20000"/>
          </a:bodyPr>
          <a:lstStyle/>
          <a:p>
            <a:r>
              <a:rPr lang="en-US" dirty="0" smtClean="0"/>
              <a:t>Lists are mutable.  </a:t>
            </a:r>
          </a:p>
          <a:p>
            <a:pPr lvl="1"/>
            <a:r>
              <a:rPr lang="en-US" dirty="0" smtClean="0"/>
              <a:t>Operations that can change a list –</a:t>
            </a:r>
          </a:p>
          <a:p>
            <a:pPr lvl="2"/>
            <a:r>
              <a:rPr lang="en-US" dirty="0" smtClean="0"/>
              <a:t>Name some –</a:t>
            </a:r>
          </a:p>
          <a:p>
            <a:r>
              <a:rPr lang="en-US" dirty="0" smtClean="0"/>
              <a:t>Two important types of objects are not mutable: </a:t>
            </a:r>
            <a:r>
              <a:rPr lang="en-US" dirty="0" err="1" smtClean="0"/>
              <a:t>str</a:t>
            </a:r>
            <a:r>
              <a:rPr lang="en-US" dirty="0" smtClean="0"/>
              <a:t> and </a:t>
            </a:r>
            <a:r>
              <a:rPr lang="en-US" dirty="0" err="1" smtClean="0"/>
              <a:t>tuple</a:t>
            </a:r>
            <a:endParaRPr lang="en-US" dirty="0" smtClean="0"/>
          </a:p>
          <a:p>
            <a:pPr lvl="1"/>
            <a:r>
              <a:rPr lang="en-US" dirty="0" err="1" smtClean="0"/>
              <a:t>tuple</a:t>
            </a:r>
            <a:r>
              <a:rPr lang="en-US" dirty="0" smtClean="0"/>
              <a:t> is like a list, but is not mutable</a:t>
            </a:r>
          </a:p>
          <a:p>
            <a:pPr lvl="2"/>
            <a:r>
              <a:rPr lang="en-US" dirty="0" smtClean="0"/>
              <a:t>A fixed sequence of arbitrary objects</a:t>
            </a:r>
          </a:p>
          <a:p>
            <a:pPr lvl="2"/>
            <a:r>
              <a:rPr lang="en-US" dirty="0" smtClean="0"/>
              <a:t>Defined with () instead of []</a:t>
            </a:r>
          </a:p>
          <a:p>
            <a:pPr lvl="3"/>
            <a:r>
              <a:rPr lang="en-US" sz="2323" dirty="0" smtClean="0"/>
              <a:t>grades = (“A”, “A-”, “B+”,”B”,”B-”,”C+”,”C”)</a:t>
            </a:r>
          </a:p>
          <a:p>
            <a:pPr lvl="1"/>
            <a:r>
              <a:rPr lang="en-US" dirty="0" err="1" smtClean="0"/>
              <a:t>s</a:t>
            </a:r>
            <a:r>
              <a:rPr lang="en-US" dirty="0" err="1" smtClean="0"/>
              <a:t>tr</a:t>
            </a:r>
            <a:r>
              <a:rPr lang="en-US" dirty="0" smtClean="0"/>
              <a:t> (string) is a fixed sequence of characters</a:t>
            </a:r>
          </a:p>
          <a:p>
            <a:r>
              <a:rPr lang="en-US" dirty="0" smtClean="0"/>
              <a:t>Operations on lists that do not change the list can be applied to </a:t>
            </a:r>
            <a:r>
              <a:rPr lang="en-US" dirty="0" err="1" smtClean="0"/>
              <a:t>tuple</a:t>
            </a:r>
            <a:r>
              <a:rPr lang="en-US" dirty="0" smtClean="0"/>
              <a:t> and to </a:t>
            </a:r>
            <a:r>
              <a:rPr lang="en-US" dirty="0" err="1" smtClean="0"/>
              <a:t>str</a:t>
            </a:r>
            <a:r>
              <a:rPr lang="en-US" dirty="0" smtClean="0"/>
              <a:t> also</a:t>
            </a:r>
          </a:p>
          <a:p>
            <a:r>
              <a:rPr lang="en-US" dirty="0" smtClean="0"/>
              <a:t>Operations that make changes must create a new copy of the structure to hold the changed version</a:t>
            </a:r>
          </a:p>
        </p:txBody>
      </p:sp>
      <p:sp>
        <p:nvSpPr>
          <p:cNvPr id="9" name="Footer Placeholder 8"/>
          <p:cNvSpPr>
            <a:spLocks noGrp="1"/>
          </p:cNvSpPr>
          <p:nvPr>
            <p:ph type="ftr" sz="quarter" idx="11"/>
          </p:nvPr>
        </p:nvSpPr>
        <p:spPr>
          <a:xfrm>
            <a:off x="6248400" y="6492875"/>
            <a:ext cx="2895600" cy="365125"/>
          </a:xfrm>
        </p:spPr>
        <p:txBody>
          <a:bodyPr/>
          <a:lstStyle/>
          <a:p>
            <a:pPr algn="r"/>
            <a:endParaRPr lang="en-US" dirty="0"/>
          </a:p>
        </p:txBody>
      </p:sp>
      <p:sp>
        <p:nvSpPr>
          <p:cNvPr id="10" name="Slide Number Placeholder 9"/>
          <p:cNvSpPr>
            <a:spLocks noGrp="1"/>
          </p:cNvSpPr>
          <p:nvPr>
            <p:ph type="sldNum" sz="quarter" idx="12"/>
          </p:nvPr>
        </p:nvSpPr>
        <p:spPr/>
        <p:txBody>
          <a:bodyPr/>
          <a:lstStyle/>
          <a:p>
            <a:fld id="{06944E08-9755-CB45-9FFE-57E924A7764A}" type="slidenum">
              <a:rPr lang="en-US" smtClean="0"/>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Picking up where we left off last week</a:t>
            </a:r>
            <a:endParaRPr lang="en-US" dirty="0"/>
          </a:p>
        </p:txBody>
      </p:sp>
      <p:sp>
        <p:nvSpPr>
          <p:cNvPr id="3" name="Content Placeholder 2"/>
          <p:cNvSpPr>
            <a:spLocks noGrp="1"/>
          </p:cNvSpPr>
          <p:nvPr>
            <p:ph idx="1"/>
          </p:nvPr>
        </p:nvSpPr>
        <p:spPr>
          <a:xfrm>
            <a:off x="1390952" y="1417638"/>
            <a:ext cx="7753048" cy="5303837"/>
          </a:xfrm>
        </p:spPr>
        <p:txBody>
          <a:bodyPr>
            <a:normAutofit fontScale="85000" lnSpcReduction="20000"/>
          </a:bodyPr>
          <a:lstStyle/>
          <a:p>
            <a:r>
              <a:rPr lang="en-US" dirty="0" smtClean="0"/>
              <a:t>So far</a:t>
            </a:r>
          </a:p>
          <a:p>
            <a:pPr lvl="1"/>
            <a:r>
              <a:rPr lang="en-US" dirty="0" smtClean="0"/>
              <a:t>Reviewed the syllabus, general class organization and expectations</a:t>
            </a:r>
          </a:p>
          <a:p>
            <a:pPr lvl="1"/>
            <a:r>
              <a:rPr lang="en-US" dirty="0" smtClean="0"/>
              <a:t>Talked a bit about the beginnings of the web</a:t>
            </a:r>
          </a:p>
          <a:p>
            <a:pPr lvl="2"/>
            <a:r>
              <a:rPr lang="en-US" dirty="0" smtClean="0"/>
              <a:t>You have now read </a:t>
            </a:r>
            <a:r>
              <a:rPr lang="en-US" dirty="0" err="1" smtClean="0"/>
              <a:t>Vannevar</a:t>
            </a:r>
            <a:r>
              <a:rPr lang="en-US" dirty="0" smtClean="0"/>
              <a:t> Bush’s </a:t>
            </a:r>
            <a:r>
              <a:rPr lang="en-US" i="1" dirty="0" smtClean="0"/>
              <a:t>As We May Think</a:t>
            </a:r>
          </a:p>
          <a:p>
            <a:pPr lvl="3"/>
            <a:r>
              <a:rPr lang="en-US" i="1" dirty="0" smtClean="0"/>
              <a:t>Response?  Where was he right?  Where was he wrong?  What did he not envision?  Did you notice anything about the writing style?</a:t>
            </a:r>
          </a:p>
          <a:p>
            <a:pPr lvl="1"/>
            <a:r>
              <a:rPr lang="en-US" dirty="0" smtClean="0"/>
              <a:t>Web Characteristics</a:t>
            </a:r>
          </a:p>
          <a:p>
            <a:pPr lvl="2"/>
            <a:r>
              <a:rPr lang="en-US" dirty="0" smtClean="0"/>
              <a:t>Lack of structure, organization to the collection</a:t>
            </a:r>
          </a:p>
          <a:p>
            <a:pPr lvl="2"/>
            <a:r>
              <a:rPr lang="en-US" dirty="0" smtClean="0"/>
              <a:t>Basic client-server model; http</a:t>
            </a:r>
          </a:p>
          <a:p>
            <a:pPr lvl="2"/>
            <a:r>
              <a:rPr lang="en-US" dirty="0" smtClean="0"/>
              <a:t>Introduction to search</a:t>
            </a:r>
          </a:p>
          <a:p>
            <a:pPr lvl="1"/>
            <a:r>
              <a:rPr lang="en-US" dirty="0" smtClean="0"/>
              <a:t>Crawling – one essential step in applications that may involve searching, information organization</a:t>
            </a:r>
          </a:p>
          <a:p>
            <a:pPr lvl="2"/>
            <a:r>
              <a:rPr lang="en-US" dirty="0" smtClean="0"/>
              <a:t>requirements (Robust, Polite)</a:t>
            </a:r>
          </a:p>
          <a:p>
            <a:pPr lvl="2"/>
            <a:r>
              <a:rPr lang="en-US" dirty="0" smtClean="0"/>
              <a:t>Expectations (Distributed, Scalable, Efficient, Useful, Fresh, Extensible</a:t>
            </a:r>
          </a:p>
          <a:p>
            <a:pPr lvl="2"/>
            <a:endParaRPr lang="en-US" dirty="0" smtClean="0"/>
          </a:p>
          <a:p>
            <a:pPr lvl="2"/>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7022-8D5C-5240-9EBD-C7284233228D}"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smtClean="0"/>
              <a:t>Strings are specified using quotes – single or double</a:t>
            </a:r>
          </a:p>
          <a:p>
            <a:pPr lvl="1"/>
            <a:r>
              <a:rPr lang="en-US" dirty="0" smtClean="0"/>
              <a:t>name1 = “Ella Lane”</a:t>
            </a:r>
          </a:p>
          <a:p>
            <a:pPr lvl="1"/>
            <a:r>
              <a:rPr lang="en-US" dirty="0" smtClean="0"/>
              <a:t>n</a:t>
            </a:r>
            <a:r>
              <a:rPr lang="en-US" dirty="0" smtClean="0"/>
              <a:t>ame2= ‘Tom Riley’</a:t>
            </a:r>
          </a:p>
          <a:p>
            <a:r>
              <a:rPr lang="en-US" dirty="0" smtClean="0"/>
              <a:t>If the string contains a quotation mark, it must be distinct from the marks denoting the string:</a:t>
            </a:r>
          </a:p>
          <a:p>
            <a:pPr lvl="1"/>
            <a:r>
              <a:rPr lang="en-US" dirty="0" smtClean="0"/>
              <a:t>part1= “Ella’s toy”</a:t>
            </a:r>
          </a:p>
          <a:p>
            <a:pPr lvl="1"/>
            <a:r>
              <a:rPr lang="en-US" dirty="0" smtClean="0"/>
              <a:t>Part2=‘Tom\’</a:t>
            </a:r>
            <a:r>
              <a:rPr lang="en-US" dirty="0" err="1" smtClean="0"/>
              <a:t>s</a:t>
            </a:r>
            <a:r>
              <a:rPr lang="en-US" dirty="0" smtClean="0"/>
              <a:t> plane’</a:t>
            </a:r>
          </a:p>
          <a:p>
            <a:pPr lvl="1"/>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44E08-9755-CB45-9FFE-57E924A7764A}" type="slidenum">
              <a:rPr lang="en-US" smtClean="0"/>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lnSpcReduction="10000"/>
          </a:bodyPr>
          <a:lstStyle/>
          <a:p>
            <a:r>
              <a:rPr lang="en-US" dirty="0" smtClean="0"/>
              <a:t>In general, methods that do not change the list are available to use with </a:t>
            </a:r>
            <a:r>
              <a:rPr lang="en-US" dirty="0" err="1" smtClean="0"/>
              <a:t>str</a:t>
            </a:r>
            <a:r>
              <a:rPr lang="en-US" dirty="0" smtClean="0"/>
              <a:t> and </a:t>
            </a:r>
            <a:r>
              <a:rPr lang="en-US" dirty="0" err="1" smtClean="0"/>
              <a:t>tuple</a:t>
            </a:r>
            <a:endParaRPr lang="en-US" dirty="0" smtClean="0"/>
          </a:p>
          <a:p>
            <a:r>
              <a:rPr lang="en-US" dirty="0" smtClean="0"/>
              <a:t>String methods</a:t>
            </a:r>
          </a:p>
          <a:p>
            <a:pPr lvl="1">
              <a:buNone/>
            </a:pPr>
            <a:r>
              <a:rPr lang="en-US" dirty="0" smtClean="0"/>
              <a:t>&gt;&gt;&gt; message=(“Meet me at the coffee shop.  OK?”)</a:t>
            </a:r>
          </a:p>
          <a:p>
            <a:pPr lvl="1">
              <a:buNone/>
            </a:pPr>
            <a:r>
              <a:rPr lang="en-US" dirty="0" smtClean="0"/>
              <a:t>&gt;&gt;&gt; </a:t>
            </a:r>
            <a:r>
              <a:rPr lang="en-US" dirty="0" err="1" smtClean="0"/>
              <a:t>message.lower</a:t>
            </a:r>
            <a:r>
              <a:rPr lang="en-US" dirty="0" smtClean="0"/>
              <a:t>()</a:t>
            </a:r>
          </a:p>
          <a:p>
            <a:pPr lvl="1">
              <a:buNone/>
            </a:pPr>
            <a:r>
              <a:rPr lang="en-US" dirty="0" smtClean="0"/>
              <a:t>'meet me at the coffee shop. ok?'</a:t>
            </a:r>
          </a:p>
          <a:p>
            <a:pPr lvl="1">
              <a:buNone/>
            </a:pPr>
            <a:r>
              <a:rPr lang="en-US" dirty="0" smtClean="0"/>
              <a:t>&gt;&gt;&gt; </a:t>
            </a:r>
            <a:r>
              <a:rPr lang="en-US" dirty="0" err="1" smtClean="0"/>
              <a:t>message.upper</a:t>
            </a:r>
            <a:r>
              <a:rPr lang="en-US" dirty="0" smtClean="0"/>
              <a:t>()</a:t>
            </a:r>
          </a:p>
          <a:p>
            <a:pPr lvl="1">
              <a:buNone/>
            </a:pPr>
            <a:r>
              <a:rPr lang="en-US" dirty="0" smtClean="0"/>
              <a:t>'MEET ME AT THE COFFEE SHOP. OK?'</a:t>
            </a:r>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44E08-9755-CB45-9FFE-57E924A7764A}" type="slidenum">
              <a:rPr lang="en-US" smtClean="0"/>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Immutable, but…</a:t>
            </a:r>
            <a:endParaRPr lang="en-US" dirty="0"/>
          </a:p>
        </p:txBody>
      </p:sp>
      <p:sp>
        <p:nvSpPr>
          <p:cNvPr id="3" name="Content Placeholder 2"/>
          <p:cNvSpPr>
            <a:spLocks noGrp="1"/>
          </p:cNvSpPr>
          <p:nvPr>
            <p:ph idx="1"/>
          </p:nvPr>
        </p:nvSpPr>
        <p:spPr/>
        <p:txBody>
          <a:bodyPr>
            <a:normAutofit lnSpcReduction="10000"/>
          </a:bodyPr>
          <a:lstStyle/>
          <a:p>
            <a:r>
              <a:rPr lang="en-US" dirty="0" smtClean="0"/>
              <a:t>It is possible to create a new string with the same name as a previous string.  This leaves the previous string without a label.</a:t>
            </a:r>
          </a:p>
          <a:p>
            <a:pPr lvl="1">
              <a:buNone/>
            </a:pPr>
            <a:r>
              <a:rPr lang="en-US" dirty="0" smtClean="0"/>
              <a:t>&gt;&gt;&gt; note="walk today"</a:t>
            </a:r>
          </a:p>
          <a:p>
            <a:pPr lvl="1">
              <a:buNone/>
            </a:pPr>
            <a:r>
              <a:rPr lang="en-US" dirty="0" smtClean="0"/>
              <a:t>&gt;&gt;&gt; note</a:t>
            </a:r>
          </a:p>
          <a:p>
            <a:pPr lvl="1">
              <a:buNone/>
            </a:pPr>
            <a:r>
              <a:rPr lang="en-US" dirty="0" smtClean="0"/>
              <a:t>'walk today'</a:t>
            </a:r>
          </a:p>
          <a:p>
            <a:pPr lvl="1">
              <a:buNone/>
            </a:pPr>
            <a:r>
              <a:rPr lang="en-US" dirty="0" smtClean="0"/>
              <a:t>&gt;&gt;&gt; note = "go shopping"</a:t>
            </a:r>
          </a:p>
          <a:p>
            <a:pPr lvl="1">
              <a:buNone/>
            </a:pPr>
            <a:r>
              <a:rPr lang="en-US" dirty="0" smtClean="0"/>
              <a:t>&gt;&gt;&gt; note</a:t>
            </a:r>
          </a:p>
          <a:p>
            <a:pPr lvl="1">
              <a:buNone/>
            </a:pPr>
            <a:r>
              <a:rPr lang="en-US" dirty="0" smtClean="0"/>
              <a:t>'go shopping'</a:t>
            </a:r>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44E08-9755-CB45-9FFE-57E924A7764A}" type="slidenum">
              <a:rPr lang="en-US" smtClean="0"/>
              <a:t>32</a:t>
            </a:fld>
            <a:endParaRPr lang="en-US" dirty="0"/>
          </a:p>
        </p:txBody>
      </p:sp>
      <p:sp>
        <p:nvSpPr>
          <p:cNvPr id="6" name="TextBox 5"/>
          <p:cNvSpPr txBox="1"/>
          <p:nvPr/>
        </p:nvSpPr>
        <p:spPr>
          <a:xfrm>
            <a:off x="6019800" y="3436003"/>
            <a:ext cx="2667000" cy="1200329"/>
          </a:xfrm>
          <a:prstGeom prst="rect">
            <a:avLst/>
          </a:prstGeom>
          <a:noFill/>
        </p:spPr>
        <p:txBody>
          <a:bodyPr wrap="square" rtlCol="0">
            <a:spAutoFit/>
          </a:bodyPr>
          <a:lstStyle/>
          <a:p>
            <a:r>
              <a:rPr lang="en-US" dirty="0" smtClean="0">
                <a:solidFill>
                  <a:srgbClr val="FFFFFF"/>
                </a:solidFill>
              </a:rPr>
              <a:t>The original string is still there, but cannot be accessed because it no longer has a label</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and Lists of Strings</a:t>
            </a:r>
            <a:endParaRPr lang="en-US" dirty="0"/>
          </a:p>
        </p:txBody>
      </p:sp>
      <p:sp>
        <p:nvSpPr>
          <p:cNvPr id="3" name="Content Placeholder 2"/>
          <p:cNvSpPr>
            <a:spLocks noGrp="1"/>
          </p:cNvSpPr>
          <p:nvPr>
            <p:ph idx="1"/>
          </p:nvPr>
        </p:nvSpPr>
        <p:spPr>
          <a:xfrm>
            <a:off x="1390952" y="1417638"/>
            <a:ext cx="7295848" cy="5440362"/>
          </a:xfrm>
        </p:spPr>
        <p:txBody>
          <a:bodyPr>
            <a:normAutofit fontScale="70000" lnSpcReduction="20000"/>
          </a:bodyPr>
          <a:lstStyle/>
          <a:p>
            <a:r>
              <a:rPr lang="en-US" dirty="0" smtClean="0"/>
              <a:t>Extract individual words from a string</a:t>
            </a:r>
          </a:p>
          <a:p>
            <a:pPr lvl="1">
              <a:buNone/>
            </a:pPr>
            <a:r>
              <a:rPr lang="en-US" dirty="0" smtClean="0"/>
              <a:t>&gt;&gt;&gt; words = </a:t>
            </a:r>
            <a:r>
              <a:rPr lang="en-US" dirty="0" err="1" smtClean="0"/>
              <a:t>message.split</a:t>
            </a:r>
            <a:r>
              <a:rPr lang="en-US" dirty="0" smtClean="0"/>
              <a:t>()</a:t>
            </a:r>
          </a:p>
          <a:p>
            <a:pPr lvl="1">
              <a:buNone/>
            </a:pPr>
            <a:r>
              <a:rPr lang="en-US" dirty="0" smtClean="0"/>
              <a:t>&gt;&gt;&gt; words</a:t>
            </a:r>
          </a:p>
          <a:p>
            <a:pPr lvl="1">
              <a:buNone/>
            </a:pPr>
            <a:r>
              <a:rPr lang="en-US" dirty="0" smtClean="0"/>
              <a:t>['Meet', 'me', 'at', 'the', 'coffee', 'shop.', 'OK?']</a:t>
            </a:r>
            <a:endParaRPr lang="en-US" dirty="0" smtClean="0"/>
          </a:p>
          <a:p>
            <a:r>
              <a:rPr lang="en-US" sz="3368" dirty="0" smtClean="0"/>
              <a:t>OK to split on any token</a:t>
            </a:r>
          </a:p>
          <a:p>
            <a:pPr lvl="1">
              <a:buNone/>
            </a:pPr>
            <a:r>
              <a:rPr lang="en-US" sz="3273" dirty="0" smtClean="0"/>
              <a:t>&gt;&gt;&gt; terms=("12098,scheduling,of,real,time,10,21,,real time,")</a:t>
            </a:r>
          </a:p>
          <a:p>
            <a:pPr lvl="1">
              <a:buNone/>
            </a:pPr>
            <a:r>
              <a:rPr lang="en-US" sz="3273" dirty="0" smtClean="0"/>
              <a:t>&gt;&gt;&gt; terms</a:t>
            </a:r>
          </a:p>
          <a:p>
            <a:pPr lvl="1">
              <a:buNone/>
            </a:pPr>
            <a:r>
              <a:rPr lang="en-US" sz="3273" dirty="0" smtClean="0"/>
              <a:t>'12098,scheduling,of,real,time,10,21,,real time,'</a:t>
            </a:r>
          </a:p>
          <a:p>
            <a:pPr lvl="1">
              <a:buNone/>
            </a:pPr>
            <a:r>
              <a:rPr lang="en-US" sz="3273" dirty="0" smtClean="0"/>
              <a:t>&gt;&gt;&gt; </a:t>
            </a:r>
            <a:r>
              <a:rPr lang="en-US" sz="3273" dirty="0" err="1" smtClean="0"/>
              <a:t>termslist</a:t>
            </a:r>
            <a:r>
              <a:rPr lang="en-US" sz="3273" dirty="0" smtClean="0"/>
              <a:t>=</a:t>
            </a:r>
            <a:r>
              <a:rPr lang="en-US" sz="3273" dirty="0" err="1" smtClean="0"/>
              <a:t>terms.split</a:t>
            </a:r>
            <a:r>
              <a:rPr lang="en-US" sz="3273" dirty="0" smtClean="0"/>
              <a:t>()</a:t>
            </a:r>
          </a:p>
          <a:p>
            <a:pPr lvl="1">
              <a:buNone/>
            </a:pPr>
            <a:r>
              <a:rPr lang="en-US" sz="3273" dirty="0" smtClean="0"/>
              <a:t>&gt;&gt;&gt; </a:t>
            </a:r>
            <a:r>
              <a:rPr lang="en-US" sz="3273" dirty="0" err="1" smtClean="0"/>
              <a:t>termslist</a:t>
            </a:r>
            <a:endParaRPr lang="en-US" sz="3273" dirty="0" smtClean="0"/>
          </a:p>
          <a:p>
            <a:pPr lvl="1">
              <a:buNone/>
            </a:pPr>
            <a:r>
              <a:rPr lang="en-US" sz="3273" dirty="0" smtClean="0"/>
              <a:t>['12098,scheduling,of,real,time,10,21,,real', 'time,']</a:t>
            </a:r>
          </a:p>
          <a:p>
            <a:pPr lvl="1">
              <a:buNone/>
            </a:pPr>
            <a:r>
              <a:rPr lang="en-US" sz="3273" dirty="0" smtClean="0"/>
              <a:t>&gt;&gt;&gt; </a:t>
            </a:r>
            <a:r>
              <a:rPr lang="en-US" sz="3273" dirty="0" err="1" smtClean="0"/>
              <a:t>termslist</a:t>
            </a:r>
            <a:r>
              <a:rPr lang="en-US" sz="3273" dirty="0" smtClean="0"/>
              <a:t>=</a:t>
            </a:r>
            <a:r>
              <a:rPr lang="en-US" sz="3273" dirty="0" err="1" smtClean="0"/>
              <a:t>terms.split</a:t>
            </a:r>
            <a:r>
              <a:rPr lang="en-US" sz="3273" dirty="0" smtClean="0"/>
              <a:t>(',')</a:t>
            </a:r>
          </a:p>
          <a:p>
            <a:pPr lvl="1">
              <a:buNone/>
            </a:pPr>
            <a:r>
              <a:rPr lang="en-US" sz="3273" dirty="0" smtClean="0"/>
              <a:t>&gt;&gt;&gt; </a:t>
            </a:r>
            <a:r>
              <a:rPr lang="en-US" sz="3273" dirty="0" err="1" smtClean="0"/>
              <a:t>termslist</a:t>
            </a:r>
            <a:endParaRPr lang="en-US" sz="3273" dirty="0" smtClean="0"/>
          </a:p>
          <a:p>
            <a:pPr lvl="1">
              <a:buNone/>
            </a:pPr>
            <a:r>
              <a:rPr lang="en-US" sz="3273" dirty="0" smtClean="0"/>
              <a:t>['12098', 'scheduling', 'of', 'real', 'time', '10', '21', '', 'real time', </a:t>
            </a:r>
            <a:r>
              <a:rPr lang="en-US" sz="3273" dirty="0" smtClean="0"/>
              <a:t>'’]</a:t>
            </a:r>
            <a:endParaRPr lang="en-US" dirty="0" smtClean="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44E08-9755-CB45-9FFE-57E924A7764A}" type="slidenum">
              <a:rPr lang="en-US" smtClean="0"/>
              <a:t>33</a:t>
            </a:fld>
            <a:endParaRPr lang="en-US"/>
          </a:p>
        </p:txBody>
      </p:sp>
      <p:sp>
        <p:nvSpPr>
          <p:cNvPr id="6" name="TextBox 5"/>
          <p:cNvSpPr txBox="1"/>
          <p:nvPr/>
        </p:nvSpPr>
        <p:spPr>
          <a:xfrm>
            <a:off x="6835238" y="1269828"/>
            <a:ext cx="2308761" cy="2031325"/>
          </a:xfrm>
          <a:prstGeom prst="rect">
            <a:avLst/>
          </a:prstGeom>
          <a:noFill/>
        </p:spPr>
        <p:txBody>
          <a:bodyPr wrap="square" rtlCol="0">
            <a:spAutoFit/>
          </a:bodyPr>
          <a:lstStyle/>
          <a:p>
            <a:r>
              <a:rPr lang="en-US" dirty="0" smtClean="0"/>
              <a:t>Note that there are no spaces in the words in the list.  The spaces were used to separate the words and are dropped.</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0952" y="0"/>
            <a:ext cx="7753048" cy="4826000"/>
          </a:xfrm>
        </p:spPr>
        <p:txBody>
          <a:bodyPr>
            <a:normAutofit fontScale="92500"/>
          </a:bodyPr>
          <a:lstStyle/>
          <a:p>
            <a:r>
              <a:rPr lang="en-US" dirty="0" smtClean="0"/>
              <a:t>Join words of a string to words in a list to form a new string</a:t>
            </a:r>
            <a:endParaRPr lang="en-US" dirty="0" smtClean="0"/>
          </a:p>
          <a:p>
            <a:pPr lvl="1">
              <a:buNone/>
            </a:pPr>
            <a:r>
              <a:rPr lang="en-US" dirty="0" smtClean="0"/>
              <a:t>words=['</a:t>
            </a:r>
            <a:r>
              <a:rPr lang="en-US" dirty="0" err="1" smtClean="0"/>
              <a:t>Meet','me','at','the','coffee','shop.','OK</a:t>
            </a:r>
            <a:r>
              <a:rPr lang="en-US" dirty="0" smtClean="0"/>
              <a:t>?']</a:t>
            </a:r>
          </a:p>
          <a:p>
            <a:pPr lvl="1">
              <a:buNone/>
            </a:pPr>
            <a:r>
              <a:rPr lang="en-US" dirty="0" err="1" smtClean="0"/>
              <a:t>wordstring</a:t>
            </a:r>
            <a:r>
              <a:rPr lang="en-US" dirty="0" smtClean="0"/>
              <a:t> = ""</a:t>
            </a:r>
          </a:p>
          <a:p>
            <a:pPr lvl="1">
              <a:buNone/>
            </a:pPr>
            <a:r>
              <a:rPr lang="en-US" dirty="0" smtClean="0"/>
              <a:t>for word in words:</a:t>
            </a:r>
          </a:p>
          <a:p>
            <a:pPr lvl="1">
              <a:buNone/>
            </a:pPr>
            <a:r>
              <a:rPr lang="en-US" dirty="0" smtClean="0"/>
              <a:t>  </a:t>
            </a:r>
            <a:r>
              <a:rPr lang="en-US" dirty="0" err="1" smtClean="0"/>
              <a:t>wordstring</a:t>
            </a:r>
            <a:r>
              <a:rPr lang="en-US" dirty="0" smtClean="0"/>
              <a:t> += word</a:t>
            </a:r>
          </a:p>
          <a:p>
            <a:pPr lvl="1">
              <a:buNone/>
            </a:pPr>
            <a:r>
              <a:rPr lang="en-US" dirty="0" smtClean="0"/>
              <a:t>print 'Words concatenated:' ,</a:t>
            </a:r>
            <a:r>
              <a:rPr lang="en-US" dirty="0" err="1" smtClean="0"/>
              <a:t>wordstring</a:t>
            </a:r>
            <a:endParaRPr lang="en-US" dirty="0" smtClean="0"/>
          </a:p>
          <a:p>
            <a:pPr lvl="1">
              <a:buNone/>
            </a:pPr>
            <a:r>
              <a:rPr lang="en-US" dirty="0" smtClean="0"/>
              <a:t>print </a:t>
            </a:r>
            <a:r>
              <a:rPr lang="en-US" dirty="0" smtClean="0"/>
              <a:t>'After using join: ',</a:t>
            </a:r>
          </a:p>
          <a:p>
            <a:pPr lvl="1">
              <a:buNone/>
            </a:pPr>
            <a:r>
              <a:rPr lang="en-US" dirty="0" err="1" smtClean="0"/>
              <a:t>wordstring</a:t>
            </a:r>
            <a:r>
              <a:rPr lang="en-US" dirty="0" smtClean="0"/>
              <a:t> = ' '.</a:t>
            </a:r>
            <a:r>
              <a:rPr lang="en-US" dirty="0" err="1" smtClean="0"/>
              <a:t>join(words</a:t>
            </a:r>
            <a:r>
              <a:rPr lang="en-US" dirty="0" smtClean="0"/>
              <a:t>)</a:t>
            </a:r>
          </a:p>
          <a:p>
            <a:pPr lvl="1">
              <a:buNone/>
            </a:pPr>
            <a:r>
              <a:rPr lang="en-US" dirty="0" smtClean="0"/>
              <a:t>print </a:t>
            </a:r>
            <a:r>
              <a:rPr lang="en-US" dirty="0" err="1" smtClean="0"/>
              <a:t>wordstring</a:t>
            </a:r>
            <a:endParaRPr lang="en-US" dirty="0" smtClean="0"/>
          </a:p>
          <a:p>
            <a:pPr lvl="1">
              <a:buNone/>
            </a:pPr>
            <a:endParaRPr lang="en-US" dirty="0" smtClean="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44E08-9755-CB45-9FFE-57E924A7764A}" type="slidenum">
              <a:rPr lang="en-US" smtClean="0"/>
              <a:t>34</a:t>
            </a:fld>
            <a:endParaRPr lang="en-US"/>
          </a:p>
        </p:txBody>
      </p:sp>
      <p:sp>
        <p:nvSpPr>
          <p:cNvPr id="6" name="TextBox 5"/>
          <p:cNvSpPr txBox="1"/>
          <p:nvPr/>
        </p:nvSpPr>
        <p:spPr>
          <a:xfrm>
            <a:off x="1390952" y="5244148"/>
            <a:ext cx="7753048" cy="1477327"/>
          </a:xfrm>
          <a:prstGeom prst="rect">
            <a:avLst/>
          </a:prstGeom>
          <a:noFill/>
        </p:spPr>
        <p:txBody>
          <a:bodyPr wrap="square" rtlCol="0">
            <a:spAutoFit/>
          </a:bodyPr>
          <a:lstStyle/>
          <a:p>
            <a:r>
              <a:rPr lang="en-US" sz="2400" dirty="0" smtClean="0"/>
              <a:t>Output:</a:t>
            </a:r>
          </a:p>
          <a:p>
            <a:r>
              <a:rPr lang="en-US" sz="2400" dirty="0" smtClean="0"/>
              <a:t>Words concatenated: </a:t>
            </a:r>
            <a:r>
              <a:rPr lang="en-US" sz="2400" dirty="0" err="1" smtClean="0"/>
              <a:t>Meetmeatthecoffeeshop.OK</a:t>
            </a:r>
            <a:r>
              <a:rPr lang="en-US" sz="2400" dirty="0" smtClean="0"/>
              <a:t>?</a:t>
            </a:r>
          </a:p>
          <a:p>
            <a:r>
              <a:rPr lang="en-US" sz="2400" dirty="0" smtClean="0"/>
              <a:t>After using join:  Meet me at the coffee shop. OK?</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Methods</a:t>
            </a:r>
            <a:endParaRPr lang="en-US" dirty="0"/>
          </a:p>
        </p:txBody>
      </p:sp>
      <p:sp>
        <p:nvSpPr>
          <p:cNvPr id="3" name="Content Placeholder 2"/>
          <p:cNvSpPr>
            <a:spLocks noGrp="1"/>
          </p:cNvSpPr>
          <p:nvPr>
            <p:ph idx="1"/>
          </p:nvPr>
        </p:nvSpPr>
        <p:spPr>
          <a:xfrm>
            <a:off x="1390952" y="1417638"/>
            <a:ext cx="7753048" cy="5303837"/>
          </a:xfrm>
        </p:spPr>
        <p:txBody>
          <a:bodyPr>
            <a:normAutofit fontScale="70000" lnSpcReduction="20000"/>
          </a:bodyPr>
          <a:lstStyle/>
          <a:p>
            <a:r>
              <a:rPr lang="en-US" dirty="0" smtClean="0"/>
              <a:t>Methods for strings, not lists:</a:t>
            </a:r>
          </a:p>
          <a:p>
            <a:pPr lvl="1"/>
            <a:r>
              <a:rPr lang="en-US" dirty="0" err="1" smtClean="0"/>
              <a:t>terms.isalpha</a:t>
            </a:r>
            <a:r>
              <a:rPr lang="en-US" dirty="0" smtClean="0"/>
              <a:t>()</a:t>
            </a:r>
          </a:p>
          <a:p>
            <a:pPr lvl="1"/>
            <a:r>
              <a:rPr lang="en-US" dirty="0" err="1" smtClean="0"/>
              <a:t>terms.isdigit</a:t>
            </a:r>
            <a:r>
              <a:rPr lang="en-US" dirty="0" smtClean="0"/>
              <a:t>()</a:t>
            </a:r>
          </a:p>
          <a:p>
            <a:pPr lvl="1"/>
            <a:r>
              <a:rPr lang="en-US" dirty="0" err="1" smtClean="0"/>
              <a:t>terms.isspace</a:t>
            </a:r>
            <a:r>
              <a:rPr lang="en-US" dirty="0" smtClean="0"/>
              <a:t>()</a:t>
            </a:r>
          </a:p>
          <a:p>
            <a:pPr lvl="1"/>
            <a:r>
              <a:rPr lang="en-US" dirty="0" err="1" smtClean="0"/>
              <a:t>terms.islower</a:t>
            </a:r>
            <a:r>
              <a:rPr lang="en-US" dirty="0" smtClean="0"/>
              <a:t>()</a:t>
            </a:r>
          </a:p>
          <a:p>
            <a:pPr lvl="1"/>
            <a:r>
              <a:rPr lang="en-US" dirty="0" err="1" smtClean="0"/>
              <a:t>terms.isupper</a:t>
            </a:r>
            <a:r>
              <a:rPr lang="en-US" dirty="0" smtClean="0"/>
              <a:t>()</a:t>
            </a:r>
          </a:p>
          <a:p>
            <a:pPr lvl="1"/>
            <a:r>
              <a:rPr lang="en-US" dirty="0" err="1" smtClean="0"/>
              <a:t>message.lower</a:t>
            </a:r>
            <a:r>
              <a:rPr lang="en-US" dirty="0" smtClean="0"/>
              <a:t>()</a:t>
            </a:r>
          </a:p>
          <a:p>
            <a:pPr lvl="1"/>
            <a:r>
              <a:rPr lang="en-US" dirty="0" err="1" smtClean="0"/>
              <a:t>message.upper</a:t>
            </a:r>
            <a:r>
              <a:rPr lang="en-US" dirty="0" smtClean="0"/>
              <a:t>()</a:t>
            </a:r>
          </a:p>
          <a:p>
            <a:pPr lvl="1"/>
            <a:r>
              <a:rPr lang="en-US" dirty="0" err="1" smtClean="0"/>
              <a:t>message.capitalize</a:t>
            </a:r>
            <a:r>
              <a:rPr lang="en-US" dirty="0" smtClean="0"/>
              <a:t>()</a:t>
            </a:r>
          </a:p>
          <a:p>
            <a:pPr lvl="1"/>
            <a:r>
              <a:rPr lang="en-US" dirty="0" smtClean="0"/>
              <a:t>message.center(80)  (center in 80 places)</a:t>
            </a:r>
          </a:p>
          <a:p>
            <a:pPr lvl="1"/>
            <a:r>
              <a:rPr lang="en-US" dirty="0" smtClean="0"/>
              <a:t>message.ljustify(80)  (left justify in 80 places)</a:t>
            </a:r>
          </a:p>
          <a:p>
            <a:pPr lvl="1"/>
            <a:r>
              <a:rPr lang="en-US" dirty="0" smtClean="0"/>
              <a:t>message.rjustify(80)</a:t>
            </a:r>
          </a:p>
          <a:p>
            <a:pPr lvl="1"/>
            <a:r>
              <a:rPr lang="en-US" dirty="0" err="1" smtClean="0"/>
              <a:t>message.strip</a:t>
            </a:r>
            <a:r>
              <a:rPr lang="en-US" dirty="0" smtClean="0"/>
              <a:t>()            (remove left and right white spaces)</a:t>
            </a:r>
          </a:p>
          <a:p>
            <a:pPr lvl="1"/>
            <a:r>
              <a:rPr lang="en-US" dirty="0" err="1" smtClean="0"/>
              <a:t>message.strip(chars</a:t>
            </a:r>
            <a:r>
              <a:rPr lang="en-US" dirty="0" smtClean="0"/>
              <a:t>)   (returns string with left and/or right chars             						removed)</a:t>
            </a:r>
          </a:p>
          <a:p>
            <a:pPr lvl="1"/>
            <a:r>
              <a:rPr lang="en-US" dirty="0" err="1" smtClean="0"/>
              <a:t>startnote.replace("Please</a:t>
            </a:r>
            <a:r>
              <a:rPr lang="en-US" dirty="0" smtClean="0"/>
              <a:t> </a:t>
            </a:r>
            <a:r>
              <a:rPr lang="en-US" dirty="0" err="1" smtClean="0"/>
              <a:t>m","M</a:t>
            </a:r>
            <a:r>
              <a:rPr lang="en-US" dirty="0" smtClean="0"/>
              <a:t>")</a:t>
            </a:r>
          </a:p>
          <a:p>
            <a:pPr lvl="1"/>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944E08-9755-CB45-9FFE-57E924A7764A}" type="slidenum">
              <a:rPr lang="en-US" smtClean="0"/>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 check</a:t>
            </a:r>
            <a:endParaRPr lang="en-US" dirty="0"/>
          </a:p>
        </p:txBody>
      </p:sp>
      <p:sp>
        <p:nvSpPr>
          <p:cNvPr id="3" name="Content Placeholder 2"/>
          <p:cNvSpPr>
            <a:spLocks noGrp="1"/>
          </p:cNvSpPr>
          <p:nvPr>
            <p:ph idx="1"/>
          </p:nvPr>
        </p:nvSpPr>
        <p:spPr/>
        <p:txBody>
          <a:bodyPr/>
          <a:lstStyle/>
          <a:p>
            <a:r>
              <a:rPr lang="en-US" dirty="0" smtClean="0"/>
              <a:t>With a partner, do </a:t>
            </a:r>
          </a:p>
          <a:p>
            <a:pPr lvl="1"/>
            <a:r>
              <a:rPr lang="en-US" dirty="0" smtClean="0"/>
              <a:t>Create a list of at least five items</a:t>
            </a:r>
          </a:p>
          <a:p>
            <a:pPr lvl="1"/>
            <a:r>
              <a:rPr lang="en-US" dirty="0" smtClean="0"/>
              <a:t>Sort the list</a:t>
            </a:r>
          </a:p>
          <a:p>
            <a:pPr lvl="1"/>
            <a:r>
              <a:rPr lang="en-US" dirty="0" smtClean="0"/>
              <a:t>Print out the list in reverse order</a:t>
            </a:r>
          </a:p>
          <a:p>
            <a:pPr lvl="1"/>
            <a:endParaRPr lang="en-US" dirty="0" smtClean="0"/>
          </a:p>
          <a:p>
            <a:pPr lvl="1"/>
            <a:r>
              <a:rPr lang="en-US" dirty="0" smtClean="0"/>
              <a:t>How few lines do you need?</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44E08-9755-CB45-9FFE-57E924A7764A}" type="slidenum">
              <a:rPr lang="en-US" smtClean="0"/>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types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int</a:t>
            </a:r>
            <a:r>
              <a:rPr lang="en-US" dirty="0" smtClean="0"/>
              <a:t> – whole numbers, no decimal places</a:t>
            </a:r>
          </a:p>
          <a:p>
            <a:r>
              <a:rPr lang="en-US" dirty="0" smtClean="0"/>
              <a:t>float – decimal numbers, with decimal place</a:t>
            </a:r>
          </a:p>
          <a:p>
            <a:r>
              <a:rPr lang="en-US" dirty="0" smtClean="0"/>
              <a:t>long – arbitrarily long </a:t>
            </a:r>
            <a:r>
              <a:rPr lang="en-US" dirty="0" err="1" smtClean="0"/>
              <a:t>ints</a:t>
            </a:r>
            <a:r>
              <a:rPr lang="en-US" dirty="0" smtClean="0"/>
              <a:t>.  Python does conversion when needed</a:t>
            </a:r>
          </a:p>
          <a:p>
            <a:r>
              <a:rPr lang="en-US" dirty="0" smtClean="0"/>
              <a:t>operations between same types gives result of that type</a:t>
            </a:r>
          </a:p>
          <a:p>
            <a:r>
              <a:rPr lang="en-US" dirty="0" smtClean="0"/>
              <a:t>operations between </a:t>
            </a:r>
            <a:r>
              <a:rPr lang="en-US" dirty="0" err="1" smtClean="0"/>
              <a:t>int</a:t>
            </a:r>
            <a:r>
              <a:rPr lang="en-US" dirty="0" smtClean="0"/>
              <a:t> and float yields float</a:t>
            </a:r>
          </a:p>
          <a:p>
            <a:pPr lvl="1">
              <a:buNone/>
            </a:pPr>
            <a:r>
              <a:rPr lang="en-US" sz="2595" dirty="0" smtClean="0"/>
              <a:t>&gt;&gt;&gt; 3/2</a:t>
            </a:r>
          </a:p>
          <a:p>
            <a:pPr lvl="1">
              <a:buNone/>
            </a:pPr>
            <a:r>
              <a:rPr lang="en-US" sz="2595" dirty="0" smtClean="0"/>
              <a:t>1</a:t>
            </a:r>
          </a:p>
          <a:p>
            <a:pPr lvl="1"/>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44E08-9755-CB45-9FFE-57E924A7764A}" type="slidenum">
              <a:rPr lang="en-US" smtClean="0"/>
              <a:t>37</a:t>
            </a:fld>
            <a:endParaRPr lang="en-US" dirty="0"/>
          </a:p>
        </p:txBody>
      </p:sp>
      <p:sp>
        <p:nvSpPr>
          <p:cNvPr id="6" name="TextBox 5"/>
          <p:cNvSpPr txBox="1"/>
          <p:nvPr/>
        </p:nvSpPr>
        <p:spPr>
          <a:xfrm>
            <a:off x="3714521" y="5031308"/>
            <a:ext cx="2838679" cy="1107996"/>
          </a:xfrm>
          <a:prstGeom prst="rect">
            <a:avLst/>
          </a:prstGeom>
          <a:noFill/>
        </p:spPr>
        <p:txBody>
          <a:bodyPr wrap="square" rtlCol="0">
            <a:spAutoFit/>
          </a:bodyPr>
          <a:lstStyle/>
          <a:p>
            <a:r>
              <a:rPr lang="en-US" sz="2400" dirty="0" smtClean="0"/>
              <a:t> &gt;&gt;&gt; 3./2.</a:t>
            </a:r>
          </a:p>
          <a:p>
            <a:r>
              <a:rPr lang="en-US" sz="2400" dirty="0" smtClean="0"/>
              <a:t>1.5</a:t>
            </a:r>
          </a:p>
          <a:p>
            <a:endParaRPr lang="en-US" dirty="0"/>
          </a:p>
        </p:txBody>
      </p:sp>
      <p:sp>
        <p:nvSpPr>
          <p:cNvPr id="7" name="TextBox 6"/>
          <p:cNvSpPr txBox="1"/>
          <p:nvPr/>
        </p:nvSpPr>
        <p:spPr>
          <a:xfrm>
            <a:off x="5585069" y="4956612"/>
            <a:ext cx="2838679" cy="1107996"/>
          </a:xfrm>
          <a:prstGeom prst="rect">
            <a:avLst/>
          </a:prstGeom>
          <a:noFill/>
        </p:spPr>
        <p:txBody>
          <a:bodyPr wrap="square" rtlCol="0">
            <a:spAutoFit/>
          </a:bodyPr>
          <a:lstStyle/>
          <a:p>
            <a:r>
              <a:rPr lang="en-US" sz="2400" dirty="0" smtClean="0"/>
              <a:t> &gt;&gt;&gt; 3/2.</a:t>
            </a:r>
          </a:p>
          <a:p>
            <a:r>
              <a:rPr lang="en-US" sz="2400" dirty="0" smtClean="0"/>
              <a:t>1.5</a:t>
            </a:r>
          </a:p>
          <a:p>
            <a:endParaRPr lang="en-US" dirty="0"/>
          </a:p>
        </p:txBody>
      </p:sp>
      <p:sp>
        <p:nvSpPr>
          <p:cNvPr id="8" name="TextBox 7"/>
          <p:cNvSpPr txBox="1"/>
          <p:nvPr/>
        </p:nvSpPr>
        <p:spPr>
          <a:xfrm>
            <a:off x="1848876" y="5802352"/>
            <a:ext cx="1865645" cy="1107996"/>
          </a:xfrm>
          <a:prstGeom prst="rect">
            <a:avLst/>
          </a:prstGeom>
          <a:noFill/>
        </p:spPr>
        <p:txBody>
          <a:bodyPr wrap="square" rtlCol="0">
            <a:spAutoFit/>
          </a:bodyPr>
          <a:lstStyle/>
          <a:p>
            <a:r>
              <a:rPr lang="en-US" sz="2400" dirty="0" smtClean="0"/>
              <a:t>&gt;&gt;&gt; 3.//2.</a:t>
            </a:r>
          </a:p>
          <a:p>
            <a:r>
              <a:rPr lang="en-US" sz="2400" dirty="0" smtClean="0"/>
              <a:t>1.0</a:t>
            </a:r>
          </a:p>
          <a:p>
            <a:endParaRPr lang="en-US" dirty="0"/>
          </a:p>
        </p:txBody>
      </p:sp>
      <p:sp>
        <p:nvSpPr>
          <p:cNvPr id="9" name="Rectangle 8"/>
          <p:cNvSpPr/>
          <p:nvPr/>
        </p:nvSpPr>
        <p:spPr>
          <a:xfrm>
            <a:off x="3714521" y="5816138"/>
            <a:ext cx="1428521" cy="830997"/>
          </a:xfrm>
          <a:prstGeom prst="rect">
            <a:avLst/>
          </a:prstGeom>
        </p:spPr>
        <p:txBody>
          <a:bodyPr wrap="square">
            <a:spAutoFit/>
          </a:bodyPr>
          <a:lstStyle/>
          <a:p>
            <a:r>
              <a:rPr lang="en-US" sz="2400" dirty="0" smtClean="0"/>
              <a:t>&gt;&gt;&gt; 18%4</a:t>
            </a:r>
          </a:p>
          <a:p>
            <a:r>
              <a:rPr lang="en-US" sz="2400" dirty="0" smtClean="0"/>
              <a:t>2</a:t>
            </a:r>
          </a:p>
        </p:txBody>
      </p:sp>
      <p:sp>
        <p:nvSpPr>
          <p:cNvPr id="10" name="Rectangle 9"/>
          <p:cNvSpPr/>
          <p:nvPr/>
        </p:nvSpPr>
        <p:spPr>
          <a:xfrm>
            <a:off x="5585069" y="5802352"/>
            <a:ext cx="1428521" cy="830997"/>
          </a:xfrm>
          <a:prstGeom prst="rect">
            <a:avLst/>
          </a:prstGeom>
        </p:spPr>
        <p:txBody>
          <a:bodyPr wrap="square">
            <a:spAutoFit/>
          </a:bodyPr>
          <a:lstStyle/>
          <a:p>
            <a:r>
              <a:rPr lang="en-US" sz="2400" dirty="0" smtClean="0"/>
              <a:t>&gt;&gt;&gt; 18//4</a:t>
            </a:r>
          </a:p>
          <a:p>
            <a:r>
              <a:rPr lang="en-US" sz="2400" dirty="0" smtClean="0"/>
              <a:t>4</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Numeric operators</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44E08-9755-CB45-9FFE-57E924A7764A}" type="slidenum">
              <a:rPr lang="en-US" smtClean="0"/>
              <a:t>38</a:t>
            </a:fld>
            <a:endParaRPr lang="en-US"/>
          </a:p>
        </p:txBody>
      </p:sp>
      <p:pic>
        <p:nvPicPr>
          <p:cNvPr id="6" name="table"/>
          <p:cNvPicPr>
            <a:picLocks noChangeAspect="1"/>
          </p:cNvPicPr>
          <p:nvPr/>
        </p:nvPicPr>
        <p:blipFill>
          <a:blip r:embed="rId2"/>
          <a:stretch>
            <a:fillRect/>
          </a:stretch>
        </p:blipFill>
        <p:spPr>
          <a:xfrm>
            <a:off x="1524959" y="2003014"/>
            <a:ext cx="7525661" cy="4718461"/>
          </a:xfrm>
          <a:prstGeom prst="rect">
            <a:avLst/>
          </a:prstGeom>
        </p:spPr>
      </p:pic>
      <p:sp>
        <p:nvSpPr>
          <p:cNvPr id="8" name="TextBox 7"/>
          <p:cNvSpPr txBox="1"/>
          <p:nvPr/>
        </p:nvSpPr>
        <p:spPr>
          <a:xfrm>
            <a:off x="0" y="6356350"/>
            <a:ext cx="1390952" cy="369332"/>
          </a:xfrm>
          <a:prstGeom prst="rect">
            <a:avLst/>
          </a:prstGeom>
          <a:noFill/>
        </p:spPr>
        <p:txBody>
          <a:bodyPr wrap="square" rtlCol="0">
            <a:spAutoFit/>
          </a:bodyPr>
          <a:lstStyle/>
          <a:p>
            <a:r>
              <a:rPr lang="en-US" dirty="0" smtClean="0">
                <a:solidFill>
                  <a:schemeClr val="bg1"/>
                </a:solidFill>
              </a:rPr>
              <a:t>book slide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Operators</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944E08-9755-CB45-9FFE-57E924A7764A}" type="slidenum">
              <a:rPr lang="en-US" smtClean="0"/>
              <a:t>39</a:t>
            </a:fld>
            <a:endParaRPr lang="en-US"/>
          </a:p>
        </p:txBody>
      </p:sp>
      <p:pic>
        <p:nvPicPr>
          <p:cNvPr id="5" name="table"/>
          <p:cNvPicPr>
            <a:picLocks noChangeAspect="1"/>
          </p:cNvPicPr>
          <p:nvPr/>
        </p:nvPicPr>
        <p:blipFill>
          <a:blip r:embed="rId2"/>
          <a:stretch>
            <a:fillRect/>
          </a:stretch>
        </p:blipFill>
        <p:spPr>
          <a:xfrm>
            <a:off x="1390952" y="1872592"/>
            <a:ext cx="7440790" cy="4483758"/>
          </a:xfrm>
          <a:prstGeom prst="rect">
            <a:avLst/>
          </a:prstGeom>
        </p:spPr>
      </p:pic>
      <p:sp>
        <p:nvSpPr>
          <p:cNvPr id="6" name="TextBox 5"/>
          <p:cNvSpPr txBox="1"/>
          <p:nvPr/>
        </p:nvSpPr>
        <p:spPr>
          <a:xfrm>
            <a:off x="0" y="6374493"/>
            <a:ext cx="1390952" cy="369332"/>
          </a:xfrm>
          <a:prstGeom prst="rect">
            <a:avLst/>
          </a:prstGeom>
          <a:noFill/>
        </p:spPr>
        <p:txBody>
          <a:bodyPr wrap="square" rtlCol="0">
            <a:spAutoFit/>
          </a:bodyPr>
          <a:lstStyle/>
          <a:p>
            <a:r>
              <a:rPr lang="en-US" dirty="0" smtClean="0">
                <a:solidFill>
                  <a:schemeClr val="bg1"/>
                </a:solidFill>
              </a:rPr>
              <a:t>book slide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 name="Title 36"/>
          <p:cNvSpPr>
            <a:spLocks noGrp="1"/>
          </p:cNvSpPr>
          <p:nvPr>
            <p:ph type="title"/>
          </p:nvPr>
        </p:nvSpPr>
        <p:spPr/>
        <p:txBody>
          <a:bodyPr/>
          <a:lstStyle/>
          <a:p>
            <a:r>
              <a:rPr lang="en-US" dirty="0" smtClean="0"/>
              <a:t>Basic Crawl Architecture</a:t>
            </a:r>
            <a:endParaRPr lang="en-US" dirty="0"/>
          </a:p>
        </p:txBody>
      </p:sp>
      <p:sp>
        <p:nvSpPr>
          <p:cNvPr id="4" name="Rectangle 4"/>
          <p:cNvSpPr>
            <a:spLocks noChangeArrowheads="1"/>
          </p:cNvSpPr>
          <p:nvPr/>
        </p:nvSpPr>
        <p:spPr bwMode="auto">
          <a:xfrm>
            <a:off x="1390952" y="1716881"/>
            <a:ext cx="914400" cy="3729037"/>
          </a:xfrm>
          <a:prstGeom prst="rect">
            <a:avLst/>
          </a:prstGeom>
          <a:noFill/>
          <a:ln w="25400">
            <a:solidFill>
              <a:schemeClr val="tx1"/>
            </a:solidFill>
            <a:miter lim="800000"/>
            <a:headEnd/>
            <a:tailEnd/>
          </a:ln>
        </p:spPr>
        <p:txBody>
          <a:bodyPr wrap="none" anchor="ctr">
            <a:prstTxWarp prst="textNoShape">
              <a:avLst/>
            </a:prstTxWarp>
          </a:bodyPr>
          <a:lstStyle/>
          <a:p>
            <a:pPr algn="ctr"/>
            <a:r>
              <a:rPr lang="en-US"/>
              <a:t>WWW</a:t>
            </a:r>
          </a:p>
        </p:txBody>
      </p:sp>
      <p:grpSp>
        <p:nvGrpSpPr>
          <p:cNvPr id="2" name="Group 32"/>
          <p:cNvGrpSpPr>
            <a:grpSpLocks/>
          </p:cNvGrpSpPr>
          <p:nvPr/>
        </p:nvGrpSpPr>
        <p:grpSpPr bwMode="auto">
          <a:xfrm>
            <a:off x="2305352" y="1715293"/>
            <a:ext cx="1373187" cy="1219200"/>
            <a:chOff x="1598613" y="1752600"/>
            <a:chExt cx="1373187" cy="1219200"/>
          </a:xfrm>
          <a:noFill/>
        </p:grpSpPr>
        <p:sp>
          <p:nvSpPr>
            <p:cNvPr id="6" name="Rectangle 6"/>
            <p:cNvSpPr>
              <a:spLocks noChangeArrowheads="1"/>
            </p:cNvSpPr>
            <p:nvPr/>
          </p:nvSpPr>
          <p:spPr bwMode="auto">
            <a:xfrm>
              <a:off x="2057400" y="1752600"/>
              <a:ext cx="914400" cy="762000"/>
            </a:xfrm>
            <a:prstGeom prst="rect">
              <a:avLst/>
            </a:prstGeom>
            <a:grpFill/>
            <a:ln w="25400">
              <a:solidFill>
                <a:schemeClr val="tx1"/>
              </a:solidFill>
              <a:miter lim="800000"/>
              <a:headEnd/>
              <a:tailEnd/>
            </a:ln>
          </p:spPr>
          <p:txBody>
            <a:bodyPr wrap="none" anchor="ctr">
              <a:prstTxWarp prst="textNoShape">
                <a:avLst/>
              </a:prstTxWarp>
            </a:bodyPr>
            <a:lstStyle/>
            <a:p>
              <a:pPr algn="ctr"/>
              <a:r>
                <a:rPr lang="en-US"/>
                <a:t>DNS</a:t>
              </a:r>
            </a:p>
          </p:txBody>
        </p:sp>
        <p:sp>
          <p:nvSpPr>
            <p:cNvPr id="7" name="Line 14"/>
            <p:cNvSpPr>
              <a:spLocks noChangeShapeType="1"/>
            </p:cNvSpPr>
            <p:nvPr/>
          </p:nvSpPr>
          <p:spPr bwMode="auto">
            <a:xfrm flipH="1">
              <a:off x="1598613" y="2128838"/>
              <a:ext cx="457200" cy="0"/>
            </a:xfrm>
            <a:prstGeom prst="line">
              <a:avLst/>
            </a:prstGeom>
            <a:grpFill/>
            <a:ln w="9525">
              <a:solidFill>
                <a:schemeClr val="tx1"/>
              </a:solidFill>
              <a:miter lim="800000"/>
              <a:headEnd type="triangle" w="med" len="med"/>
              <a:tailEnd type="triangle" w="med" len="med"/>
            </a:ln>
          </p:spPr>
          <p:txBody>
            <a:bodyPr wrap="none" anchor="ctr">
              <a:prstTxWarp prst="textNoShape">
                <a:avLst/>
              </a:prstTxWarp>
            </a:bodyPr>
            <a:lstStyle/>
            <a:p>
              <a:endParaRPr lang="en-US"/>
            </a:p>
          </p:txBody>
        </p:sp>
        <p:sp>
          <p:nvSpPr>
            <p:cNvPr id="8" name="Line 15"/>
            <p:cNvSpPr>
              <a:spLocks noChangeShapeType="1"/>
            </p:cNvSpPr>
            <p:nvPr/>
          </p:nvSpPr>
          <p:spPr bwMode="auto">
            <a:xfrm>
              <a:off x="2514600" y="2514600"/>
              <a:ext cx="0" cy="457200"/>
            </a:xfrm>
            <a:prstGeom prst="line">
              <a:avLst/>
            </a:prstGeom>
            <a:grpFill/>
            <a:ln w="9525">
              <a:solidFill>
                <a:schemeClr val="tx1"/>
              </a:solidFill>
              <a:miter lim="800000"/>
              <a:headEnd type="triangle" w="med" len="med"/>
              <a:tailEnd type="triangle" w="med" len="med"/>
            </a:ln>
          </p:spPr>
          <p:txBody>
            <a:bodyPr wrap="none" anchor="ctr">
              <a:prstTxWarp prst="textNoShape">
                <a:avLst/>
              </a:prstTxWarp>
            </a:bodyPr>
            <a:lstStyle/>
            <a:p>
              <a:endParaRPr lang="en-US"/>
            </a:p>
          </p:txBody>
        </p:sp>
      </p:grpSp>
      <p:grpSp>
        <p:nvGrpSpPr>
          <p:cNvPr id="3" name="Group 33"/>
          <p:cNvGrpSpPr>
            <a:grpSpLocks/>
          </p:cNvGrpSpPr>
          <p:nvPr/>
        </p:nvGrpSpPr>
        <p:grpSpPr bwMode="auto">
          <a:xfrm>
            <a:off x="3678539" y="2096293"/>
            <a:ext cx="1371600" cy="3352800"/>
            <a:chOff x="2971800" y="2133600"/>
            <a:chExt cx="1371600" cy="3352800"/>
          </a:xfrm>
          <a:noFill/>
        </p:grpSpPr>
        <p:sp>
          <p:nvSpPr>
            <p:cNvPr id="10" name="Rectangle 7"/>
            <p:cNvSpPr>
              <a:spLocks noChangeArrowheads="1"/>
            </p:cNvSpPr>
            <p:nvPr/>
          </p:nvSpPr>
          <p:spPr bwMode="auto">
            <a:xfrm>
              <a:off x="3429000" y="2133600"/>
              <a:ext cx="914400" cy="3352800"/>
            </a:xfrm>
            <a:prstGeom prst="rect">
              <a:avLst/>
            </a:prstGeom>
            <a:grpFill/>
            <a:ln w="25400">
              <a:solidFill>
                <a:schemeClr val="tx1"/>
              </a:solidFill>
              <a:miter lim="800000"/>
              <a:headEnd/>
              <a:tailEnd/>
            </a:ln>
          </p:spPr>
          <p:txBody>
            <a:bodyPr wrap="none" anchor="ctr">
              <a:prstTxWarp prst="textNoShape">
                <a:avLst/>
              </a:prstTxWarp>
            </a:bodyPr>
            <a:lstStyle/>
            <a:p>
              <a:pPr algn="ctr"/>
              <a:r>
                <a:rPr lang="en-US"/>
                <a:t>Parse</a:t>
              </a:r>
            </a:p>
          </p:txBody>
        </p:sp>
        <p:sp>
          <p:nvSpPr>
            <p:cNvPr id="11" name="Line 17"/>
            <p:cNvSpPr>
              <a:spLocks noChangeShapeType="1"/>
            </p:cNvSpPr>
            <p:nvPr/>
          </p:nvSpPr>
          <p:spPr bwMode="auto">
            <a:xfrm>
              <a:off x="2971800" y="3810000"/>
              <a:ext cx="457200" cy="0"/>
            </a:xfrm>
            <a:prstGeom prst="line">
              <a:avLst/>
            </a:prstGeom>
            <a:grpFill/>
            <a:ln w="9525">
              <a:solidFill>
                <a:schemeClr val="tx1"/>
              </a:solidFill>
              <a:miter lim="800000"/>
              <a:headEnd/>
              <a:tailEnd type="triangle" w="med" len="med"/>
            </a:ln>
          </p:spPr>
          <p:txBody>
            <a:bodyPr wrap="none" anchor="ctr">
              <a:prstTxWarp prst="textNoShape">
                <a:avLst/>
              </a:prstTxWarp>
            </a:bodyPr>
            <a:lstStyle/>
            <a:p>
              <a:endParaRPr lang="en-US"/>
            </a:p>
          </p:txBody>
        </p:sp>
      </p:grpSp>
      <p:grpSp>
        <p:nvGrpSpPr>
          <p:cNvPr id="5" name="Group 34"/>
          <p:cNvGrpSpPr>
            <a:grpSpLocks/>
          </p:cNvGrpSpPr>
          <p:nvPr/>
        </p:nvGrpSpPr>
        <p:grpSpPr bwMode="auto">
          <a:xfrm>
            <a:off x="5050139" y="1943893"/>
            <a:ext cx="1371600" cy="3500438"/>
            <a:chOff x="4343400" y="1981200"/>
            <a:chExt cx="1371600" cy="3500438"/>
          </a:xfrm>
          <a:noFill/>
        </p:grpSpPr>
        <p:sp>
          <p:nvSpPr>
            <p:cNvPr id="13" name="Rectangle 8"/>
            <p:cNvSpPr>
              <a:spLocks noChangeArrowheads="1"/>
            </p:cNvSpPr>
            <p:nvPr/>
          </p:nvSpPr>
          <p:spPr bwMode="auto">
            <a:xfrm>
              <a:off x="4800600" y="3505200"/>
              <a:ext cx="914400" cy="1976438"/>
            </a:xfrm>
            <a:prstGeom prst="rect">
              <a:avLst/>
            </a:prstGeom>
            <a:grpFill/>
            <a:ln w="25400">
              <a:solidFill>
                <a:schemeClr val="tx1"/>
              </a:solidFill>
              <a:miter lim="800000"/>
              <a:headEnd/>
              <a:tailEnd/>
            </a:ln>
          </p:spPr>
          <p:txBody>
            <a:bodyPr wrap="none" anchor="ctr">
              <a:prstTxWarp prst="textNoShape">
                <a:avLst/>
              </a:prstTxWarp>
            </a:bodyPr>
            <a:lstStyle/>
            <a:p>
              <a:pPr algn="ctr"/>
              <a:r>
                <a:rPr lang="en-US" sz="2000"/>
                <a:t>Content</a:t>
              </a:r>
            </a:p>
            <a:p>
              <a:pPr algn="ctr"/>
              <a:r>
                <a:rPr lang="en-US" sz="2000"/>
                <a:t>seen?</a:t>
              </a:r>
            </a:p>
          </p:txBody>
        </p:sp>
        <p:sp>
          <p:nvSpPr>
            <p:cNvPr id="14" name="AutoShape 11"/>
            <p:cNvSpPr>
              <a:spLocks noChangeArrowheads="1"/>
            </p:cNvSpPr>
            <p:nvPr/>
          </p:nvSpPr>
          <p:spPr bwMode="auto">
            <a:xfrm>
              <a:off x="4800600" y="1981200"/>
              <a:ext cx="914400" cy="990600"/>
            </a:xfrm>
            <a:prstGeom prst="can">
              <a:avLst>
                <a:gd name="adj" fmla="val 27083"/>
              </a:avLst>
            </a:prstGeom>
            <a:grpFill/>
            <a:ln w="25400">
              <a:solidFill>
                <a:schemeClr val="tx1"/>
              </a:solidFill>
              <a:miter lim="800000"/>
              <a:headEnd/>
              <a:tailEnd/>
            </a:ln>
          </p:spPr>
          <p:txBody>
            <a:bodyPr wrap="none" anchor="ctr">
              <a:prstTxWarp prst="textNoShape">
                <a:avLst/>
              </a:prstTxWarp>
            </a:bodyPr>
            <a:lstStyle/>
            <a:p>
              <a:pPr algn="ctr"/>
              <a:r>
                <a:rPr lang="en-US"/>
                <a:t>Doc</a:t>
              </a:r>
            </a:p>
            <a:p>
              <a:pPr algn="ctr"/>
              <a:r>
                <a:rPr lang="en-US"/>
                <a:t>FP’s</a:t>
              </a:r>
            </a:p>
          </p:txBody>
        </p:sp>
        <p:sp>
          <p:nvSpPr>
            <p:cNvPr id="15" name="Line 18"/>
            <p:cNvSpPr>
              <a:spLocks noChangeShapeType="1"/>
            </p:cNvSpPr>
            <p:nvPr/>
          </p:nvSpPr>
          <p:spPr bwMode="auto">
            <a:xfrm>
              <a:off x="4343400" y="3810000"/>
              <a:ext cx="457200" cy="0"/>
            </a:xfrm>
            <a:prstGeom prst="line">
              <a:avLst/>
            </a:prstGeom>
            <a:grpFill/>
            <a:ln w="9525">
              <a:solidFill>
                <a:schemeClr val="tx1"/>
              </a:solidFill>
              <a:miter lim="800000"/>
              <a:headEnd/>
              <a:tailEnd type="triangle" w="med" len="med"/>
            </a:ln>
          </p:spPr>
          <p:txBody>
            <a:bodyPr wrap="none" anchor="ctr">
              <a:prstTxWarp prst="textNoShape">
                <a:avLst/>
              </a:prstTxWarp>
            </a:bodyPr>
            <a:lstStyle/>
            <a:p>
              <a:endParaRPr lang="en-US"/>
            </a:p>
          </p:txBody>
        </p:sp>
        <p:sp>
          <p:nvSpPr>
            <p:cNvPr id="16" name="Line 21"/>
            <p:cNvSpPr>
              <a:spLocks noChangeShapeType="1"/>
            </p:cNvSpPr>
            <p:nvPr/>
          </p:nvSpPr>
          <p:spPr bwMode="auto">
            <a:xfrm>
              <a:off x="5257800" y="2971800"/>
              <a:ext cx="0" cy="533400"/>
            </a:xfrm>
            <a:prstGeom prst="line">
              <a:avLst/>
            </a:prstGeom>
            <a:grpFill/>
            <a:ln w="9525">
              <a:solidFill>
                <a:schemeClr val="tx1"/>
              </a:solidFill>
              <a:miter lim="800000"/>
              <a:headEnd type="triangle" w="med" len="med"/>
              <a:tailEnd type="triangle" w="med" len="med"/>
            </a:ln>
          </p:spPr>
          <p:txBody>
            <a:bodyPr wrap="none" anchor="ctr">
              <a:prstTxWarp prst="textNoShape">
                <a:avLst/>
              </a:prstTxWarp>
            </a:bodyPr>
            <a:lstStyle/>
            <a:p>
              <a:endParaRPr lang="en-US"/>
            </a:p>
          </p:txBody>
        </p:sp>
      </p:grpSp>
      <p:grpSp>
        <p:nvGrpSpPr>
          <p:cNvPr id="9" name="Group 36"/>
          <p:cNvGrpSpPr>
            <a:grpSpLocks/>
          </p:cNvGrpSpPr>
          <p:nvPr/>
        </p:nvGrpSpPr>
        <p:grpSpPr bwMode="auto">
          <a:xfrm>
            <a:off x="7717139" y="1867693"/>
            <a:ext cx="1295400" cy="3581400"/>
            <a:chOff x="7010400" y="1905000"/>
            <a:chExt cx="1295400" cy="3581400"/>
          </a:xfrm>
          <a:noFill/>
        </p:grpSpPr>
        <p:sp>
          <p:nvSpPr>
            <p:cNvPr id="18" name="Rectangle 10"/>
            <p:cNvSpPr>
              <a:spLocks noChangeArrowheads="1"/>
            </p:cNvSpPr>
            <p:nvPr/>
          </p:nvSpPr>
          <p:spPr bwMode="auto">
            <a:xfrm>
              <a:off x="7391400" y="3509963"/>
              <a:ext cx="914400" cy="1976437"/>
            </a:xfrm>
            <a:prstGeom prst="rect">
              <a:avLst/>
            </a:prstGeom>
            <a:grpFill/>
            <a:ln w="25400">
              <a:solidFill>
                <a:schemeClr val="tx1"/>
              </a:solidFill>
              <a:miter lim="800000"/>
              <a:headEnd/>
              <a:tailEnd/>
            </a:ln>
          </p:spPr>
          <p:txBody>
            <a:bodyPr wrap="none" anchor="ctr">
              <a:prstTxWarp prst="textNoShape">
                <a:avLst/>
              </a:prstTxWarp>
            </a:bodyPr>
            <a:lstStyle/>
            <a:p>
              <a:pPr algn="ctr"/>
              <a:r>
                <a:rPr lang="en-US"/>
                <a:t>Dup</a:t>
              </a:r>
            </a:p>
            <a:p>
              <a:pPr algn="ctr"/>
              <a:r>
                <a:rPr lang="en-US"/>
                <a:t>URL</a:t>
              </a:r>
            </a:p>
            <a:p>
              <a:pPr algn="ctr"/>
              <a:r>
                <a:rPr lang="en-US"/>
                <a:t>elim</a:t>
              </a:r>
            </a:p>
          </p:txBody>
        </p:sp>
        <p:sp>
          <p:nvSpPr>
            <p:cNvPr id="19" name="AutoShape 12"/>
            <p:cNvSpPr>
              <a:spLocks noChangeArrowheads="1"/>
            </p:cNvSpPr>
            <p:nvPr/>
          </p:nvSpPr>
          <p:spPr bwMode="auto">
            <a:xfrm>
              <a:off x="7391400" y="1905000"/>
              <a:ext cx="914400" cy="1066800"/>
            </a:xfrm>
            <a:prstGeom prst="can">
              <a:avLst>
                <a:gd name="adj" fmla="val 29167"/>
              </a:avLst>
            </a:prstGeom>
            <a:grpFill/>
            <a:ln w="25400">
              <a:solidFill>
                <a:schemeClr val="tx1"/>
              </a:solidFill>
              <a:miter lim="800000"/>
              <a:headEnd/>
              <a:tailEnd/>
            </a:ln>
          </p:spPr>
          <p:txBody>
            <a:bodyPr wrap="none" anchor="ctr">
              <a:prstTxWarp prst="textNoShape">
                <a:avLst/>
              </a:prstTxWarp>
            </a:bodyPr>
            <a:lstStyle/>
            <a:p>
              <a:pPr algn="ctr"/>
              <a:r>
                <a:rPr lang="en-US"/>
                <a:t>URL</a:t>
              </a:r>
            </a:p>
            <a:p>
              <a:pPr algn="ctr"/>
              <a:r>
                <a:rPr lang="en-US"/>
                <a:t>set</a:t>
              </a:r>
            </a:p>
          </p:txBody>
        </p:sp>
        <p:sp>
          <p:nvSpPr>
            <p:cNvPr id="20" name="Line 20"/>
            <p:cNvSpPr>
              <a:spLocks noChangeShapeType="1"/>
            </p:cNvSpPr>
            <p:nvPr/>
          </p:nvSpPr>
          <p:spPr bwMode="auto">
            <a:xfrm>
              <a:off x="7010400" y="3810000"/>
              <a:ext cx="381000" cy="0"/>
            </a:xfrm>
            <a:prstGeom prst="line">
              <a:avLst/>
            </a:prstGeom>
            <a:grpFill/>
            <a:ln w="9525">
              <a:solidFill>
                <a:schemeClr val="tx1"/>
              </a:solidFill>
              <a:miter lim="800000"/>
              <a:headEnd/>
              <a:tailEnd type="triangle" w="med" len="med"/>
            </a:ln>
          </p:spPr>
          <p:txBody>
            <a:bodyPr wrap="none" anchor="ctr">
              <a:prstTxWarp prst="textNoShape">
                <a:avLst/>
              </a:prstTxWarp>
            </a:bodyPr>
            <a:lstStyle/>
            <a:p>
              <a:endParaRPr lang="en-US"/>
            </a:p>
          </p:txBody>
        </p:sp>
        <p:sp>
          <p:nvSpPr>
            <p:cNvPr id="21" name="Line 22"/>
            <p:cNvSpPr>
              <a:spLocks noChangeShapeType="1"/>
            </p:cNvSpPr>
            <p:nvPr/>
          </p:nvSpPr>
          <p:spPr bwMode="auto">
            <a:xfrm>
              <a:off x="7848600" y="2971800"/>
              <a:ext cx="0" cy="533400"/>
            </a:xfrm>
            <a:prstGeom prst="line">
              <a:avLst/>
            </a:prstGeom>
            <a:grpFill/>
            <a:ln w="9525">
              <a:solidFill>
                <a:schemeClr val="tx1"/>
              </a:solidFill>
              <a:miter lim="800000"/>
              <a:headEnd type="triangle" w="med" len="med"/>
              <a:tailEnd type="triangle" w="med" len="med"/>
            </a:ln>
          </p:spPr>
          <p:txBody>
            <a:bodyPr wrap="none" anchor="ctr">
              <a:prstTxWarp prst="textNoShape">
                <a:avLst/>
              </a:prstTxWarp>
            </a:bodyPr>
            <a:lstStyle/>
            <a:p>
              <a:endParaRPr lang="en-US"/>
            </a:p>
          </p:txBody>
        </p:sp>
      </p:grpSp>
      <p:grpSp>
        <p:nvGrpSpPr>
          <p:cNvPr id="12" name="Group 31"/>
          <p:cNvGrpSpPr>
            <a:grpSpLocks/>
          </p:cNvGrpSpPr>
          <p:nvPr/>
        </p:nvGrpSpPr>
        <p:grpSpPr bwMode="auto">
          <a:xfrm>
            <a:off x="3297539" y="5449093"/>
            <a:ext cx="5257800" cy="990600"/>
            <a:chOff x="2590800" y="5486400"/>
            <a:chExt cx="5257800" cy="990600"/>
          </a:xfrm>
        </p:grpSpPr>
        <p:sp>
          <p:nvSpPr>
            <p:cNvPr id="23" name="Rectangle 13"/>
            <p:cNvSpPr>
              <a:spLocks noChangeArrowheads="1"/>
            </p:cNvSpPr>
            <p:nvPr/>
          </p:nvSpPr>
          <p:spPr bwMode="auto">
            <a:xfrm>
              <a:off x="3200400" y="5791200"/>
              <a:ext cx="3962400" cy="685800"/>
            </a:xfrm>
            <a:prstGeom prst="rect">
              <a:avLst/>
            </a:prstGeom>
            <a:noFill/>
            <a:ln w="25400">
              <a:solidFill>
                <a:schemeClr val="tx1"/>
              </a:solidFill>
              <a:miter lim="800000"/>
              <a:headEnd/>
              <a:tailEnd/>
            </a:ln>
          </p:spPr>
          <p:txBody>
            <a:bodyPr wrap="none" anchor="ctr">
              <a:prstTxWarp prst="textNoShape">
                <a:avLst/>
              </a:prstTxWarp>
            </a:bodyPr>
            <a:lstStyle/>
            <a:p>
              <a:pPr algn="ctr"/>
              <a:r>
                <a:rPr lang="en-US"/>
                <a:t>URL Frontier</a:t>
              </a:r>
            </a:p>
          </p:txBody>
        </p:sp>
        <p:sp>
          <p:nvSpPr>
            <p:cNvPr id="24" name="Line 23"/>
            <p:cNvSpPr>
              <a:spLocks noChangeShapeType="1"/>
            </p:cNvSpPr>
            <p:nvPr/>
          </p:nvSpPr>
          <p:spPr bwMode="auto">
            <a:xfrm flipH="1">
              <a:off x="7162800" y="6172200"/>
              <a:ext cx="685800" cy="0"/>
            </a:xfrm>
            <a:prstGeom prst="line">
              <a:avLst/>
            </a:prstGeom>
            <a:noFill/>
            <a:ln w="9525">
              <a:solidFill>
                <a:schemeClr val="tx1"/>
              </a:solidFill>
              <a:miter lim="800000"/>
              <a:headEnd/>
              <a:tailEnd type="triangle" w="med" len="med"/>
            </a:ln>
          </p:spPr>
          <p:txBody>
            <a:bodyPr wrap="none" anchor="ctr">
              <a:prstTxWarp prst="textNoShape">
                <a:avLst/>
              </a:prstTxWarp>
            </a:bodyPr>
            <a:lstStyle/>
            <a:p>
              <a:endParaRPr lang="en-US"/>
            </a:p>
          </p:txBody>
        </p:sp>
        <p:sp>
          <p:nvSpPr>
            <p:cNvPr id="25" name="Line 24"/>
            <p:cNvSpPr>
              <a:spLocks noChangeShapeType="1"/>
            </p:cNvSpPr>
            <p:nvPr/>
          </p:nvSpPr>
          <p:spPr bwMode="auto">
            <a:xfrm flipV="1">
              <a:off x="7848600" y="5486400"/>
              <a:ext cx="0" cy="685800"/>
            </a:xfrm>
            <a:prstGeom prst="line">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26" name="Line 26"/>
            <p:cNvSpPr>
              <a:spLocks noChangeShapeType="1"/>
            </p:cNvSpPr>
            <p:nvPr/>
          </p:nvSpPr>
          <p:spPr bwMode="auto">
            <a:xfrm flipH="1">
              <a:off x="2590800" y="6172200"/>
              <a:ext cx="609600" cy="0"/>
            </a:xfrm>
            <a:prstGeom prst="line">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27" name="Line 27"/>
            <p:cNvSpPr>
              <a:spLocks noChangeShapeType="1"/>
            </p:cNvSpPr>
            <p:nvPr/>
          </p:nvSpPr>
          <p:spPr bwMode="auto">
            <a:xfrm flipV="1">
              <a:off x="2590800" y="5486400"/>
              <a:ext cx="0" cy="685800"/>
            </a:xfrm>
            <a:prstGeom prst="line">
              <a:avLst/>
            </a:prstGeom>
            <a:noFill/>
            <a:ln w="9525">
              <a:solidFill>
                <a:schemeClr val="tx1"/>
              </a:solidFill>
              <a:miter lim="800000"/>
              <a:headEnd/>
              <a:tailEnd type="triangle" w="med" len="med"/>
            </a:ln>
          </p:spPr>
          <p:txBody>
            <a:bodyPr wrap="none" anchor="ctr">
              <a:prstTxWarp prst="textNoShape">
                <a:avLst/>
              </a:prstTxWarp>
            </a:bodyPr>
            <a:lstStyle/>
            <a:p>
              <a:endParaRPr lang="en-US"/>
            </a:p>
          </p:txBody>
        </p:sp>
      </p:grpSp>
      <p:grpSp>
        <p:nvGrpSpPr>
          <p:cNvPr id="17" name="Group 35"/>
          <p:cNvGrpSpPr>
            <a:grpSpLocks/>
          </p:cNvGrpSpPr>
          <p:nvPr/>
        </p:nvGrpSpPr>
        <p:grpSpPr bwMode="auto">
          <a:xfrm>
            <a:off x="6421739" y="1943893"/>
            <a:ext cx="1295400" cy="3500438"/>
            <a:chOff x="5715000" y="1981200"/>
            <a:chExt cx="1295400" cy="3500438"/>
          </a:xfrm>
          <a:noFill/>
        </p:grpSpPr>
        <p:sp>
          <p:nvSpPr>
            <p:cNvPr id="29" name="Rectangle 9"/>
            <p:cNvSpPr>
              <a:spLocks noChangeArrowheads="1"/>
            </p:cNvSpPr>
            <p:nvPr/>
          </p:nvSpPr>
          <p:spPr bwMode="auto">
            <a:xfrm>
              <a:off x="6096000" y="3505200"/>
              <a:ext cx="914400" cy="1976438"/>
            </a:xfrm>
            <a:prstGeom prst="rect">
              <a:avLst/>
            </a:prstGeom>
            <a:grpFill/>
            <a:ln w="25400">
              <a:solidFill>
                <a:schemeClr val="tx1"/>
              </a:solidFill>
              <a:miter lim="800000"/>
              <a:headEnd/>
              <a:tailEnd/>
            </a:ln>
          </p:spPr>
          <p:txBody>
            <a:bodyPr wrap="none" anchor="ctr">
              <a:prstTxWarp prst="textNoShape">
                <a:avLst/>
              </a:prstTxWarp>
            </a:bodyPr>
            <a:lstStyle/>
            <a:p>
              <a:pPr algn="ctr"/>
              <a:r>
                <a:rPr lang="en-US"/>
                <a:t>URL</a:t>
              </a:r>
            </a:p>
            <a:p>
              <a:pPr algn="ctr"/>
              <a:r>
                <a:rPr lang="en-US"/>
                <a:t>filter</a:t>
              </a:r>
            </a:p>
          </p:txBody>
        </p:sp>
        <p:sp>
          <p:nvSpPr>
            <p:cNvPr id="30" name="Line 19"/>
            <p:cNvSpPr>
              <a:spLocks noChangeShapeType="1"/>
            </p:cNvSpPr>
            <p:nvPr/>
          </p:nvSpPr>
          <p:spPr bwMode="auto">
            <a:xfrm>
              <a:off x="5715000" y="3810000"/>
              <a:ext cx="381000" cy="0"/>
            </a:xfrm>
            <a:prstGeom prst="line">
              <a:avLst/>
            </a:prstGeom>
            <a:grpFill/>
            <a:ln w="9525">
              <a:solidFill>
                <a:schemeClr val="tx1"/>
              </a:solidFill>
              <a:miter lim="800000"/>
              <a:headEnd/>
              <a:tailEnd type="triangle" w="med" len="med"/>
            </a:ln>
          </p:spPr>
          <p:txBody>
            <a:bodyPr wrap="none" anchor="ctr">
              <a:prstTxWarp prst="textNoShape">
                <a:avLst/>
              </a:prstTxWarp>
            </a:bodyPr>
            <a:lstStyle/>
            <a:p>
              <a:endParaRPr lang="en-US"/>
            </a:p>
          </p:txBody>
        </p:sp>
        <p:sp>
          <p:nvSpPr>
            <p:cNvPr id="31" name="AutoShape 28"/>
            <p:cNvSpPr>
              <a:spLocks noChangeArrowheads="1"/>
            </p:cNvSpPr>
            <p:nvPr/>
          </p:nvSpPr>
          <p:spPr bwMode="auto">
            <a:xfrm>
              <a:off x="6096000" y="1981200"/>
              <a:ext cx="914400" cy="990600"/>
            </a:xfrm>
            <a:prstGeom prst="can">
              <a:avLst>
                <a:gd name="adj" fmla="val 27083"/>
              </a:avLst>
            </a:prstGeom>
            <a:grpFill/>
            <a:ln w="25400">
              <a:solidFill>
                <a:schemeClr val="tx1"/>
              </a:solidFill>
              <a:miter lim="800000"/>
              <a:headEnd/>
              <a:tailEnd/>
            </a:ln>
          </p:spPr>
          <p:txBody>
            <a:bodyPr wrap="none" anchor="ctr">
              <a:prstTxWarp prst="textNoShape">
                <a:avLst/>
              </a:prstTxWarp>
            </a:bodyPr>
            <a:lstStyle/>
            <a:p>
              <a:pPr algn="ctr"/>
              <a:r>
                <a:rPr lang="en-US"/>
                <a:t>robots</a:t>
              </a:r>
            </a:p>
            <a:p>
              <a:pPr algn="ctr"/>
              <a:r>
                <a:rPr lang="en-US"/>
                <a:t>filters</a:t>
              </a:r>
            </a:p>
          </p:txBody>
        </p:sp>
        <p:sp>
          <p:nvSpPr>
            <p:cNvPr id="32" name="Line 29"/>
            <p:cNvSpPr>
              <a:spLocks noChangeShapeType="1"/>
            </p:cNvSpPr>
            <p:nvPr/>
          </p:nvSpPr>
          <p:spPr bwMode="auto">
            <a:xfrm>
              <a:off x="6553200" y="2971800"/>
              <a:ext cx="0" cy="533400"/>
            </a:xfrm>
            <a:prstGeom prst="line">
              <a:avLst/>
            </a:prstGeom>
            <a:grpFill/>
            <a:ln w="9525">
              <a:solidFill>
                <a:schemeClr val="tx1"/>
              </a:solidFill>
              <a:miter lim="800000"/>
              <a:headEnd type="triangle" w="med" len="med"/>
              <a:tailEnd type="triangle" w="med" len="med"/>
            </a:ln>
          </p:spPr>
          <p:txBody>
            <a:bodyPr wrap="none" anchor="ctr">
              <a:prstTxWarp prst="textNoShape">
                <a:avLst/>
              </a:prstTxWarp>
            </a:bodyPr>
            <a:lstStyle/>
            <a:p>
              <a:endParaRPr lang="en-US"/>
            </a:p>
          </p:txBody>
        </p:sp>
      </p:grpSp>
      <p:grpSp>
        <p:nvGrpSpPr>
          <p:cNvPr id="22" name="Group 30"/>
          <p:cNvGrpSpPr>
            <a:grpSpLocks/>
          </p:cNvGrpSpPr>
          <p:nvPr/>
        </p:nvGrpSpPr>
        <p:grpSpPr bwMode="auto">
          <a:xfrm>
            <a:off x="2306939" y="2934493"/>
            <a:ext cx="1371600" cy="2509838"/>
            <a:chOff x="1600200" y="2971800"/>
            <a:chExt cx="1371600" cy="2509838"/>
          </a:xfrm>
          <a:noFill/>
        </p:grpSpPr>
        <p:sp>
          <p:nvSpPr>
            <p:cNvPr id="34" name="Rectangle 5"/>
            <p:cNvSpPr>
              <a:spLocks noChangeArrowheads="1"/>
            </p:cNvSpPr>
            <p:nvPr/>
          </p:nvSpPr>
          <p:spPr bwMode="auto">
            <a:xfrm>
              <a:off x="2057400" y="2971800"/>
              <a:ext cx="914400" cy="2509838"/>
            </a:xfrm>
            <a:prstGeom prst="rect">
              <a:avLst/>
            </a:prstGeom>
            <a:grpFill/>
            <a:ln w="25400">
              <a:solidFill>
                <a:schemeClr val="tx1"/>
              </a:solidFill>
              <a:miter lim="800000"/>
              <a:headEnd/>
              <a:tailEnd/>
            </a:ln>
          </p:spPr>
          <p:txBody>
            <a:bodyPr wrap="none" anchor="ctr">
              <a:prstTxWarp prst="textNoShape">
                <a:avLst/>
              </a:prstTxWarp>
            </a:bodyPr>
            <a:lstStyle/>
            <a:p>
              <a:pPr algn="ctr"/>
              <a:r>
                <a:rPr lang="en-US"/>
                <a:t>Fetch</a:t>
              </a:r>
            </a:p>
          </p:txBody>
        </p:sp>
        <p:sp>
          <p:nvSpPr>
            <p:cNvPr id="35" name="Line 16"/>
            <p:cNvSpPr>
              <a:spLocks noChangeShapeType="1"/>
            </p:cNvSpPr>
            <p:nvPr/>
          </p:nvSpPr>
          <p:spPr bwMode="auto">
            <a:xfrm>
              <a:off x="1600200" y="3810000"/>
              <a:ext cx="457200" cy="0"/>
            </a:xfrm>
            <a:prstGeom prst="line">
              <a:avLst/>
            </a:prstGeom>
            <a:grpFill/>
            <a:ln w="9525">
              <a:solidFill>
                <a:schemeClr val="tx1"/>
              </a:solidFill>
              <a:miter lim="800000"/>
              <a:headEnd/>
              <a:tailEnd type="triangle" w="med" len="med"/>
            </a:ln>
          </p:spPr>
          <p:txBody>
            <a:bodyPr wrap="none" anchor="ctr">
              <a:prstTxWarp prst="textNoShape">
                <a:avLst/>
              </a:prstTxWarp>
            </a:bodyPr>
            <a:lstStyle/>
            <a:p>
              <a:endParaRPr lang="en-US"/>
            </a:p>
          </p:txBody>
        </p:sp>
        <p:sp>
          <p:nvSpPr>
            <p:cNvPr id="36" name="Line 16"/>
            <p:cNvSpPr>
              <a:spLocks noChangeShapeType="1"/>
            </p:cNvSpPr>
            <p:nvPr/>
          </p:nvSpPr>
          <p:spPr bwMode="auto">
            <a:xfrm rot="10800000">
              <a:off x="1600200" y="3581400"/>
              <a:ext cx="457200" cy="0"/>
            </a:xfrm>
            <a:prstGeom prst="line">
              <a:avLst/>
            </a:prstGeom>
            <a:grpFill/>
            <a:ln w="9525">
              <a:solidFill>
                <a:schemeClr val="tx1"/>
              </a:solidFill>
              <a:miter lim="800000"/>
              <a:headEnd/>
              <a:tailEnd type="triangle" w="med" len="med"/>
            </a:ln>
          </p:spPr>
          <p:txBody>
            <a:bodyPr wrap="none" anchor="ctr">
              <a:prstTxWarp prst="textNoShape">
                <a:avLst/>
              </a:prstTxWarp>
            </a:bodyPr>
            <a:lstStyle/>
            <a:p>
              <a:endParaRPr lang="en-US"/>
            </a:p>
          </p:txBody>
        </p:sp>
      </p:grpSp>
      <p:sp>
        <p:nvSpPr>
          <p:cNvPr id="38" name="TextBox 37"/>
          <p:cNvSpPr txBox="1"/>
          <p:nvPr/>
        </p:nvSpPr>
        <p:spPr>
          <a:xfrm>
            <a:off x="0" y="6433474"/>
            <a:ext cx="5273460" cy="369332"/>
          </a:xfrm>
          <a:prstGeom prst="rect">
            <a:avLst/>
          </a:prstGeom>
          <a:noFill/>
        </p:spPr>
        <p:txBody>
          <a:bodyPr wrap="square" rtlCol="0">
            <a:spAutoFit/>
          </a:bodyPr>
          <a:lstStyle/>
          <a:p>
            <a:r>
              <a:rPr lang="en-US" dirty="0" smtClean="0">
                <a:solidFill>
                  <a:srgbClr val="FFFFFF"/>
                </a:solidFill>
              </a:rPr>
              <a:t>Ref: Manning </a:t>
            </a:r>
            <a:r>
              <a:rPr lang="en-US" i="1" dirty="0" smtClean="0">
                <a:solidFill>
                  <a:srgbClr val="FFFFFF"/>
                </a:solidFill>
              </a:rPr>
              <a:t>Introduction to Information Retrieval</a:t>
            </a:r>
            <a:endParaRPr lang="en-US"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Operators</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944E08-9755-CB45-9FFE-57E924A7764A}" type="slidenum">
              <a:rPr lang="en-US" smtClean="0"/>
              <a:t>40</a:t>
            </a:fld>
            <a:endParaRPr lang="en-US"/>
          </a:p>
        </p:txBody>
      </p:sp>
      <p:pic>
        <p:nvPicPr>
          <p:cNvPr id="5" name="table"/>
          <p:cNvPicPr>
            <a:picLocks noChangeAspect="1"/>
          </p:cNvPicPr>
          <p:nvPr/>
        </p:nvPicPr>
        <p:blipFill>
          <a:blip r:embed="rId2"/>
          <a:stretch>
            <a:fillRect/>
          </a:stretch>
        </p:blipFill>
        <p:spPr>
          <a:xfrm>
            <a:off x="1559036" y="1979276"/>
            <a:ext cx="7357581" cy="4377074"/>
          </a:xfrm>
          <a:prstGeom prst="rect">
            <a:avLst/>
          </a:prstGeom>
        </p:spPr>
      </p:pic>
      <p:sp>
        <p:nvSpPr>
          <p:cNvPr id="6" name="TextBox 5"/>
          <p:cNvSpPr txBox="1"/>
          <p:nvPr/>
        </p:nvSpPr>
        <p:spPr>
          <a:xfrm>
            <a:off x="0" y="6356350"/>
            <a:ext cx="1390952" cy="369332"/>
          </a:xfrm>
          <a:prstGeom prst="rect">
            <a:avLst/>
          </a:prstGeom>
          <a:noFill/>
        </p:spPr>
        <p:txBody>
          <a:bodyPr wrap="square" rtlCol="0">
            <a:spAutoFit/>
          </a:bodyPr>
          <a:lstStyle/>
          <a:p>
            <a:r>
              <a:rPr lang="en-US" dirty="0" smtClean="0">
                <a:solidFill>
                  <a:schemeClr val="bg1"/>
                </a:solidFill>
              </a:rPr>
              <a:t>book slide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a:t>
            </a:r>
            <a:endParaRPr lang="en-US" dirty="0"/>
          </a:p>
        </p:txBody>
      </p:sp>
      <p:sp>
        <p:nvSpPr>
          <p:cNvPr id="5" name="Content Placeholder 4"/>
          <p:cNvSpPr>
            <a:spLocks noGrp="1"/>
          </p:cNvSpPr>
          <p:nvPr>
            <p:ph sz="half" idx="1"/>
          </p:nvPr>
        </p:nvSpPr>
        <p:spPr>
          <a:xfrm>
            <a:off x="1602752" y="1842910"/>
            <a:ext cx="3482740" cy="5015089"/>
          </a:xfrm>
        </p:spPr>
        <p:txBody>
          <a:bodyPr>
            <a:normAutofit fontScale="32500" lnSpcReduction="20000"/>
          </a:bodyPr>
          <a:lstStyle/>
          <a:p>
            <a:pPr lvl="1">
              <a:buNone/>
            </a:pPr>
            <a:r>
              <a:rPr lang="en-US" sz="5538" dirty="0" smtClean="0"/>
              <a:t>&gt;</a:t>
            </a:r>
            <a:r>
              <a:rPr lang="en-US" sz="5538" dirty="0" smtClean="0"/>
              <a:t>&gt;&gt; str(3.14159)</a:t>
            </a:r>
          </a:p>
          <a:p>
            <a:pPr lvl="1">
              <a:buNone/>
            </a:pPr>
            <a:r>
              <a:rPr lang="en-US" sz="5538" dirty="0" smtClean="0"/>
              <a:t>'3.14159'</a:t>
            </a:r>
          </a:p>
          <a:p>
            <a:pPr lvl="1">
              <a:buNone/>
            </a:pPr>
            <a:r>
              <a:rPr lang="en-US" sz="5538" dirty="0" smtClean="0"/>
              <a:t>&gt;&gt;&gt; int(3.14159)</a:t>
            </a:r>
          </a:p>
          <a:p>
            <a:pPr lvl="1">
              <a:buNone/>
            </a:pPr>
            <a:r>
              <a:rPr lang="en-US" sz="5538" dirty="0" smtClean="0"/>
              <a:t>3</a:t>
            </a:r>
          </a:p>
          <a:p>
            <a:pPr lvl="1">
              <a:buNone/>
            </a:pPr>
            <a:r>
              <a:rPr lang="en-US" sz="5538" dirty="0" smtClean="0"/>
              <a:t>&gt;&gt;&gt; round(3.14159)</a:t>
            </a:r>
          </a:p>
          <a:p>
            <a:pPr lvl="1">
              <a:buNone/>
            </a:pPr>
            <a:r>
              <a:rPr lang="en-US" sz="5538" dirty="0" smtClean="0"/>
              <a:t>3.0</a:t>
            </a:r>
          </a:p>
          <a:p>
            <a:pPr lvl="1">
              <a:buNone/>
            </a:pPr>
            <a:r>
              <a:rPr lang="en-US" sz="5538" dirty="0" smtClean="0"/>
              <a:t>&gt;&gt;&gt; round(3.5)</a:t>
            </a:r>
          </a:p>
          <a:p>
            <a:pPr lvl="1">
              <a:buNone/>
            </a:pPr>
            <a:r>
              <a:rPr lang="en-US" sz="5538" dirty="0" smtClean="0"/>
              <a:t>4.0</a:t>
            </a:r>
          </a:p>
          <a:p>
            <a:pPr lvl="1">
              <a:buNone/>
            </a:pPr>
            <a:r>
              <a:rPr lang="en-US" sz="5538" dirty="0" smtClean="0"/>
              <a:t>&gt;&gt;&gt; round(3.499999999999)</a:t>
            </a:r>
          </a:p>
          <a:p>
            <a:pPr lvl="1">
              <a:buNone/>
            </a:pPr>
            <a:r>
              <a:rPr lang="en-US" sz="5538" dirty="0" smtClean="0"/>
              <a:t>3.0</a:t>
            </a:r>
          </a:p>
          <a:p>
            <a:pPr lvl="1">
              <a:buNone/>
            </a:pPr>
            <a:r>
              <a:rPr lang="en-US" sz="5538" dirty="0" smtClean="0"/>
              <a:t>&gt;&gt;&gt; num=3.789</a:t>
            </a:r>
          </a:p>
          <a:p>
            <a:pPr lvl="1">
              <a:buNone/>
            </a:pPr>
            <a:r>
              <a:rPr lang="en-US" sz="5538" dirty="0" smtClean="0"/>
              <a:t>&gt;&gt;&gt; num</a:t>
            </a:r>
          </a:p>
          <a:p>
            <a:pPr lvl="1">
              <a:buNone/>
            </a:pPr>
            <a:r>
              <a:rPr lang="en-US" sz="5538" dirty="0" smtClean="0"/>
              <a:t>3.7890000000000001</a:t>
            </a:r>
          </a:p>
          <a:p>
            <a:pPr lvl="1">
              <a:buNone/>
            </a:pPr>
            <a:r>
              <a:rPr lang="en-US" sz="5538" dirty="0" smtClean="0"/>
              <a:t>&gt;&gt;&gt; </a:t>
            </a:r>
            <a:r>
              <a:rPr lang="en-US" sz="5538" dirty="0" err="1" smtClean="0"/>
              <a:t>str(num</a:t>
            </a:r>
            <a:r>
              <a:rPr lang="en-US" sz="5538" dirty="0" smtClean="0"/>
              <a:t>)</a:t>
            </a:r>
          </a:p>
          <a:p>
            <a:pPr lvl="1">
              <a:buNone/>
            </a:pPr>
            <a:r>
              <a:rPr lang="en-US" sz="5538" dirty="0" smtClean="0"/>
              <a:t>'3.789'</a:t>
            </a:r>
          </a:p>
          <a:p>
            <a:pPr lvl="1">
              <a:buNone/>
            </a:pPr>
            <a:r>
              <a:rPr lang="en-US" sz="5538" dirty="0" smtClean="0"/>
              <a:t>&gt;&gt;&gt; str(num+4)</a:t>
            </a:r>
          </a:p>
          <a:p>
            <a:pPr lvl="1">
              <a:buNone/>
            </a:pPr>
            <a:r>
              <a:rPr lang="en-US" sz="5538" dirty="0" smtClean="0"/>
              <a:t>'</a:t>
            </a:r>
            <a:r>
              <a:rPr lang="en-US" sz="5538" dirty="0" smtClean="0"/>
              <a:t>7.789’</a:t>
            </a:r>
          </a:p>
          <a:p>
            <a:pPr lvl="1"/>
            <a:endParaRPr lang="en-US" sz="3500" dirty="0"/>
          </a:p>
        </p:txBody>
      </p:sp>
      <p:sp>
        <p:nvSpPr>
          <p:cNvPr id="6" name="Content Placeholder 5"/>
          <p:cNvSpPr>
            <a:spLocks noGrp="1"/>
          </p:cNvSpPr>
          <p:nvPr>
            <p:ph sz="half" idx="2"/>
          </p:nvPr>
        </p:nvSpPr>
        <p:spPr>
          <a:xfrm>
            <a:off x="5413067" y="1852436"/>
            <a:ext cx="3273733" cy="4742038"/>
          </a:xfrm>
        </p:spPr>
        <p:txBody>
          <a:bodyPr>
            <a:normAutofit fontScale="32500" lnSpcReduction="20000"/>
          </a:bodyPr>
          <a:lstStyle/>
          <a:p>
            <a:pPr>
              <a:buNone/>
            </a:pPr>
            <a:r>
              <a:rPr lang="en-US" sz="6154" dirty="0" smtClean="0"/>
              <a:t>&gt;&gt;&gt; </a:t>
            </a:r>
            <a:r>
              <a:rPr lang="en-US" sz="6154" dirty="0" err="1" smtClean="0"/>
              <a:t>str(num</a:t>
            </a:r>
            <a:r>
              <a:rPr lang="en-US" sz="6154" dirty="0" smtClean="0"/>
              <a:t>)</a:t>
            </a:r>
          </a:p>
          <a:p>
            <a:pPr>
              <a:buNone/>
            </a:pPr>
            <a:r>
              <a:rPr lang="en-US" sz="6154" dirty="0" smtClean="0"/>
              <a:t>'3.789'</a:t>
            </a:r>
          </a:p>
          <a:p>
            <a:pPr>
              <a:buNone/>
            </a:pPr>
            <a:r>
              <a:rPr lang="en-US" sz="6154" dirty="0" smtClean="0"/>
              <a:t>&gt;&gt;&gt; str(num+4)</a:t>
            </a:r>
          </a:p>
          <a:p>
            <a:pPr>
              <a:buNone/>
            </a:pPr>
            <a:r>
              <a:rPr lang="en-US" sz="6154" dirty="0" smtClean="0"/>
              <a:t>'7.789'</a:t>
            </a:r>
          </a:p>
          <a:p>
            <a:pPr>
              <a:buNone/>
            </a:pPr>
            <a:r>
              <a:rPr lang="en-US" sz="6154" dirty="0" smtClean="0"/>
              <a:t>&gt;&gt;&gt;</a:t>
            </a:r>
            <a:r>
              <a:rPr lang="en-US" sz="6154" dirty="0" smtClean="0"/>
              <a:t> </a:t>
            </a:r>
          </a:p>
          <a:p>
            <a:pPr>
              <a:buNone/>
            </a:pPr>
            <a:r>
              <a:rPr lang="en-US" sz="5538" dirty="0" smtClean="0"/>
              <a:t>&gt;</a:t>
            </a:r>
            <a:r>
              <a:rPr lang="en-US" sz="5538" dirty="0" smtClean="0"/>
              <a:t>&gt;&gt; </a:t>
            </a:r>
            <a:r>
              <a:rPr lang="en-US" sz="5538" dirty="0" err="1" smtClean="0"/>
              <a:t>list(num</a:t>
            </a:r>
            <a:r>
              <a:rPr lang="en-US" sz="5538" dirty="0" smtClean="0"/>
              <a:t>)</a:t>
            </a:r>
          </a:p>
          <a:p>
            <a:pPr>
              <a:buNone/>
            </a:pPr>
            <a:r>
              <a:rPr lang="en-US" sz="5538" dirty="0" err="1" smtClean="0"/>
              <a:t>Traceback</a:t>
            </a:r>
            <a:r>
              <a:rPr lang="en-US" sz="5538" dirty="0" smtClean="0"/>
              <a:t> (most recent call last):</a:t>
            </a:r>
          </a:p>
          <a:p>
            <a:pPr>
              <a:buNone/>
            </a:pPr>
            <a:r>
              <a:rPr lang="en-US" sz="5538" dirty="0" smtClean="0"/>
              <a:t>  File "&lt;</a:t>
            </a:r>
            <a:r>
              <a:rPr lang="en-US" sz="5538" dirty="0" err="1" smtClean="0"/>
              <a:t>stdin</a:t>
            </a:r>
            <a:r>
              <a:rPr lang="en-US" sz="5538" dirty="0" smtClean="0"/>
              <a:t>&gt;", line 1, in &lt;module&gt;</a:t>
            </a:r>
          </a:p>
          <a:p>
            <a:pPr>
              <a:buNone/>
            </a:pPr>
            <a:r>
              <a:rPr lang="en-US" sz="5538" dirty="0" err="1" smtClean="0"/>
              <a:t>TypeError</a:t>
            </a:r>
            <a:r>
              <a:rPr lang="en-US" sz="5538" dirty="0" smtClean="0"/>
              <a:t>: 'float' object is not </a:t>
            </a:r>
            <a:r>
              <a:rPr lang="en-US" sz="5538" dirty="0" err="1" smtClean="0"/>
              <a:t>iterable</a:t>
            </a:r>
            <a:endParaRPr lang="en-US" sz="5538" dirty="0" smtClean="0"/>
          </a:p>
          <a:p>
            <a:pPr>
              <a:buNone/>
            </a:pPr>
            <a:r>
              <a:rPr lang="en-US" sz="5538" dirty="0" smtClean="0"/>
              <a:t>&gt;&gt;&gt; </a:t>
            </a:r>
            <a:r>
              <a:rPr lang="en-US" sz="5538" dirty="0" err="1" smtClean="0"/>
              <a:t>list(str(num</a:t>
            </a:r>
            <a:r>
              <a:rPr lang="en-US" sz="5538" dirty="0" smtClean="0"/>
              <a:t>))</a:t>
            </a:r>
          </a:p>
          <a:p>
            <a:pPr>
              <a:buNone/>
            </a:pPr>
            <a:r>
              <a:rPr lang="en-US" sz="5538" dirty="0" smtClean="0"/>
              <a:t>['3', '.', '7', '8', '9']</a:t>
            </a:r>
          </a:p>
          <a:p>
            <a:pPr>
              <a:buNone/>
            </a:pPr>
            <a:r>
              <a:rPr lang="en-US" sz="5538" dirty="0" smtClean="0"/>
              <a:t>&gt;&gt;&gt; </a:t>
            </a:r>
            <a:r>
              <a:rPr lang="en-US" sz="5538" dirty="0" err="1" smtClean="0"/>
              <a:t>tuple(str(num</a:t>
            </a:r>
            <a:r>
              <a:rPr lang="en-US" sz="5538" dirty="0" smtClean="0"/>
              <a:t>))</a:t>
            </a:r>
          </a:p>
          <a:p>
            <a:pPr>
              <a:buNone/>
            </a:pPr>
            <a:r>
              <a:rPr lang="en-US" sz="5538" dirty="0" smtClean="0"/>
              <a:t>('3', '.', '7', '8', '9')</a:t>
            </a:r>
          </a:p>
          <a:p>
            <a:endParaRPr lang="en-US" sz="1800"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944E08-9755-CB45-9FFE-57E924A7764A}" type="slidenum">
              <a:rPr lang="en-US" smtClean="0"/>
              <a:t>41</a:t>
            </a:fld>
            <a:endParaRPr lang="en-US"/>
          </a:p>
        </p:txBody>
      </p:sp>
      <p:sp>
        <p:nvSpPr>
          <p:cNvPr id="8" name="TextBox 7"/>
          <p:cNvSpPr txBox="1"/>
          <p:nvPr/>
        </p:nvSpPr>
        <p:spPr>
          <a:xfrm>
            <a:off x="2114029" y="1179218"/>
            <a:ext cx="7029971" cy="800219"/>
          </a:xfrm>
          <a:prstGeom prst="rect">
            <a:avLst/>
          </a:prstGeom>
          <a:noFill/>
        </p:spPr>
        <p:txBody>
          <a:bodyPr wrap="square" rtlCol="0">
            <a:spAutoFit/>
          </a:bodyPr>
          <a:lstStyle/>
          <a:p>
            <a:pPr algn="ctr"/>
            <a:r>
              <a:rPr lang="en-US" sz="2800" dirty="0" smtClean="0"/>
              <a:t>Convert from one type to another</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Functions</a:t>
            </a:r>
            <a:endParaRPr lang="en-US" dirty="0"/>
          </a:p>
        </p:txBody>
      </p:sp>
      <p:sp>
        <p:nvSpPr>
          <p:cNvPr id="8" name="Content Placeholder 7"/>
          <p:cNvSpPr>
            <a:spLocks noGrp="1"/>
          </p:cNvSpPr>
          <p:nvPr>
            <p:ph idx="1"/>
          </p:nvPr>
        </p:nvSpPr>
        <p:spPr/>
        <p:txBody>
          <a:bodyPr/>
          <a:lstStyle/>
          <a:p>
            <a:r>
              <a:rPr lang="en-US" dirty="0" smtClean="0"/>
              <a:t>We have seen some of these before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44E08-9755-CB45-9FFE-57E924A7764A}" type="slidenum">
              <a:rPr lang="en-US" smtClean="0"/>
              <a:t>42</a:t>
            </a:fld>
            <a:endParaRPr lang="en-US"/>
          </a:p>
        </p:txBody>
      </p:sp>
      <p:pic>
        <p:nvPicPr>
          <p:cNvPr id="9" name="table"/>
          <p:cNvPicPr>
            <a:picLocks noChangeAspect="1"/>
          </p:cNvPicPr>
          <p:nvPr/>
        </p:nvPicPr>
        <p:blipFill>
          <a:blip r:embed="rId2"/>
          <a:stretch>
            <a:fillRect/>
          </a:stretch>
        </p:blipFill>
        <p:spPr>
          <a:xfrm>
            <a:off x="1390953" y="2068782"/>
            <a:ext cx="7753048" cy="4789217"/>
          </a:xfrm>
          <a:prstGeom prst="rect">
            <a:avLst/>
          </a:prstGeom>
        </p:spPr>
      </p:pic>
      <p:sp>
        <p:nvSpPr>
          <p:cNvPr id="10" name="TextBox 9"/>
          <p:cNvSpPr txBox="1"/>
          <p:nvPr/>
        </p:nvSpPr>
        <p:spPr>
          <a:xfrm>
            <a:off x="0" y="6374493"/>
            <a:ext cx="1390952" cy="369332"/>
          </a:xfrm>
          <a:prstGeom prst="rect">
            <a:avLst/>
          </a:prstGeom>
          <a:noFill/>
        </p:spPr>
        <p:txBody>
          <a:bodyPr wrap="square" rtlCol="0">
            <a:spAutoFit/>
          </a:bodyPr>
          <a:lstStyle/>
          <a:p>
            <a:r>
              <a:rPr lang="en-US" dirty="0" smtClean="0">
                <a:solidFill>
                  <a:schemeClr val="bg1"/>
                </a:solidFill>
              </a:rPr>
              <a:t>book slide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Functions</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44E08-9755-CB45-9FFE-57E924A7764A}" type="slidenum">
              <a:rPr lang="en-US" smtClean="0"/>
              <a:t>43</a:t>
            </a:fld>
            <a:endParaRPr lang="en-US"/>
          </a:p>
        </p:txBody>
      </p:sp>
      <p:pic>
        <p:nvPicPr>
          <p:cNvPr id="6" name="table"/>
          <p:cNvPicPr>
            <a:picLocks noChangeAspect="1"/>
          </p:cNvPicPr>
          <p:nvPr/>
        </p:nvPicPr>
        <p:blipFill>
          <a:blip r:embed="rId2"/>
          <a:stretch>
            <a:fillRect/>
          </a:stretch>
        </p:blipFill>
        <p:spPr>
          <a:xfrm>
            <a:off x="1516450" y="1805668"/>
            <a:ext cx="7627550" cy="5052332"/>
          </a:xfrm>
          <a:prstGeom prst="rect">
            <a:avLst/>
          </a:prstGeom>
        </p:spPr>
      </p:pic>
      <p:sp>
        <p:nvSpPr>
          <p:cNvPr id="8" name="TextBox 7"/>
          <p:cNvSpPr txBox="1"/>
          <p:nvPr/>
        </p:nvSpPr>
        <p:spPr>
          <a:xfrm>
            <a:off x="0" y="6356350"/>
            <a:ext cx="1390952" cy="369332"/>
          </a:xfrm>
          <a:prstGeom prst="rect">
            <a:avLst/>
          </a:prstGeom>
          <a:noFill/>
        </p:spPr>
        <p:txBody>
          <a:bodyPr wrap="square" rtlCol="0">
            <a:spAutoFit/>
          </a:bodyPr>
          <a:lstStyle/>
          <a:p>
            <a:r>
              <a:rPr lang="en-US" dirty="0" smtClean="0">
                <a:solidFill>
                  <a:schemeClr val="bg1"/>
                </a:solidFill>
              </a:rPr>
              <a:t>book slide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Collections of things that are very handy to have, but not as universally needed as the built-in functions.</a:t>
            </a:r>
          </a:p>
          <a:p>
            <a:pPr lvl="1">
              <a:buNone/>
            </a:pPr>
            <a:r>
              <a:rPr lang="en-US" dirty="0" smtClean="0"/>
              <a:t>&gt;&gt;&gt; from math import pi</a:t>
            </a:r>
          </a:p>
          <a:p>
            <a:pPr lvl="1">
              <a:buNone/>
            </a:pPr>
            <a:r>
              <a:rPr lang="en-US" dirty="0" smtClean="0"/>
              <a:t>&gt;&gt;&gt; pi</a:t>
            </a:r>
          </a:p>
          <a:p>
            <a:pPr lvl="1">
              <a:buNone/>
            </a:pPr>
            <a:r>
              <a:rPr lang="en-US" dirty="0" smtClean="0"/>
              <a:t>3.1415926535897931</a:t>
            </a:r>
          </a:p>
          <a:p>
            <a:pPr lvl="1">
              <a:buNone/>
            </a:pPr>
            <a:r>
              <a:rPr lang="en-US" dirty="0" smtClean="0"/>
              <a:t>&gt;&gt;&gt; import math</a:t>
            </a:r>
            <a:endParaRPr lang="en-US" dirty="0" smtClean="0"/>
          </a:p>
          <a:p>
            <a:pPr lvl="1">
              <a:buNone/>
            </a:pPr>
            <a:r>
              <a:rPr lang="en-US" dirty="0" smtClean="0"/>
              <a:t>&gt;</a:t>
            </a:r>
            <a:r>
              <a:rPr lang="en-US" dirty="0" smtClean="0"/>
              <a:t>&gt;&gt; math.sqrt(32)*10</a:t>
            </a:r>
          </a:p>
          <a:p>
            <a:pPr lvl="1">
              <a:buNone/>
            </a:pPr>
            <a:r>
              <a:rPr lang="en-US" dirty="0" smtClean="0"/>
              <a:t>56.568542494923804</a:t>
            </a:r>
          </a:p>
          <a:p>
            <a:pPr lvl="1">
              <a:buNone/>
            </a:pPr>
            <a:r>
              <a:rPr lang="en-US" dirty="0" smtClean="0"/>
              <a:t>&gt;&gt;&gt;</a:t>
            </a:r>
            <a:r>
              <a:rPr lang="en-US" dirty="0" smtClean="0"/>
              <a:t> </a:t>
            </a:r>
          </a:p>
          <a:p>
            <a:r>
              <a:rPr lang="en-US" dirty="0" smtClean="0"/>
              <a:t>We will use modules specific to web application development</a:t>
            </a:r>
          </a:p>
          <a:p>
            <a:r>
              <a:rPr lang="en-US" dirty="0" smtClean="0"/>
              <a:t>Once imported, use help(&lt;module&gt;) for full documentation</a:t>
            </a:r>
          </a:p>
          <a:p>
            <a:pPr lvl="1">
              <a:buNone/>
            </a:pPr>
            <a:endParaRPr lang="en-US" dirty="0" smtClean="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944E08-9755-CB45-9FFE-57E924A7764A}" type="slidenum">
              <a:rPr lang="en-US" smtClean="0"/>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modules</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44E08-9755-CB45-9FFE-57E924A7764A}" type="slidenum">
              <a:rPr lang="en-US" smtClean="0"/>
              <a:t>45</a:t>
            </a:fld>
            <a:endParaRPr lang="en-US"/>
          </a:p>
        </p:txBody>
      </p:sp>
      <p:pic>
        <p:nvPicPr>
          <p:cNvPr id="6" name="table"/>
          <p:cNvPicPr>
            <a:picLocks noChangeAspect="1"/>
          </p:cNvPicPr>
          <p:nvPr/>
        </p:nvPicPr>
        <p:blipFill>
          <a:blip r:embed="rId2"/>
          <a:stretch>
            <a:fillRect/>
          </a:stretch>
        </p:blipFill>
        <p:spPr>
          <a:xfrm>
            <a:off x="1651000" y="1417638"/>
            <a:ext cx="7493000" cy="5264072"/>
          </a:xfrm>
          <a:prstGeom prst="rect">
            <a:avLst/>
          </a:prstGeom>
        </p:spPr>
      </p:pic>
      <p:sp>
        <p:nvSpPr>
          <p:cNvPr id="7" name="TextBox 6"/>
          <p:cNvSpPr txBox="1"/>
          <p:nvPr/>
        </p:nvSpPr>
        <p:spPr>
          <a:xfrm>
            <a:off x="0" y="6356350"/>
            <a:ext cx="1390952" cy="369332"/>
          </a:xfrm>
          <a:prstGeom prst="rect">
            <a:avLst/>
          </a:prstGeom>
          <a:noFill/>
        </p:spPr>
        <p:txBody>
          <a:bodyPr wrap="square" rtlCol="0">
            <a:spAutoFit/>
          </a:bodyPr>
          <a:lstStyle/>
          <a:p>
            <a:r>
              <a:rPr lang="en-US" dirty="0" smtClean="0">
                <a:solidFill>
                  <a:schemeClr val="bg1"/>
                </a:solidFill>
              </a:rPr>
              <a:t>book slide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944E08-9755-CB45-9FFE-57E924A7764A}" type="slidenum">
              <a:rPr lang="en-US" smtClean="0"/>
              <a:t>46</a:t>
            </a:fld>
            <a:endParaRPr lang="en-US"/>
          </a:p>
        </p:txBody>
      </p:sp>
      <p:sp>
        <p:nvSpPr>
          <p:cNvPr id="5" name="Content Placeholder 4"/>
          <p:cNvSpPr>
            <a:spLocks noGrp="1"/>
          </p:cNvSpPr>
          <p:nvPr>
            <p:ph idx="4294967295"/>
          </p:nvPr>
        </p:nvSpPr>
        <p:spPr>
          <a:xfrm>
            <a:off x="1847850" y="1417638"/>
            <a:ext cx="7296150" cy="4708525"/>
          </a:xfrm>
        </p:spPr>
        <p:txBody>
          <a:bodyPr/>
          <a:lstStyle/>
          <a:p>
            <a:r>
              <a:rPr lang="en-US" dirty="0" smtClean="0"/>
              <a:t>Several part operations, including operators and/or function calls</a:t>
            </a:r>
          </a:p>
          <a:p>
            <a:r>
              <a:rPr lang="en-US" dirty="0" smtClean="0"/>
              <a:t>Order of operations same as arithmetic</a:t>
            </a:r>
          </a:p>
          <a:p>
            <a:pPr lvl="1"/>
            <a:r>
              <a:rPr lang="en-US" dirty="0" smtClean="0"/>
              <a:t>Function evaluation</a:t>
            </a:r>
          </a:p>
          <a:p>
            <a:pPr lvl="1"/>
            <a:r>
              <a:rPr lang="en-US" dirty="0" smtClean="0"/>
              <a:t>Parentheses</a:t>
            </a:r>
          </a:p>
          <a:p>
            <a:pPr lvl="1"/>
            <a:r>
              <a:rPr lang="en-US" dirty="0" smtClean="0"/>
              <a:t>Exponentiation (right to left)</a:t>
            </a:r>
          </a:p>
          <a:p>
            <a:pPr lvl="1"/>
            <a:r>
              <a:rPr lang="en-US" dirty="0" smtClean="0"/>
              <a:t>Multiplication and Division (left to right)</a:t>
            </a:r>
          </a:p>
          <a:p>
            <a:pPr lvl="1"/>
            <a:r>
              <a:rPr lang="en-US" dirty="0" smtClean="0"/>
              <a:t>Addition and Subtraction (left to right)</a:t>
            </a:r>
            <a:endParaRPr lang="en-US" dirty="0"/>
          </a:p>
        </p:txBody>
      </p:sp>
      <p:sp>
        <p:nvSpPr>
          <p:cNvPr id="6" name="TextBox 5"/>
          <p:cNvSpPr txBox="1"/>
          <p:nvPr/>
        </p:nvSpPr>
        <p:spPr>
          <a:xfrm>
            <a:off x="0" y="6356350"/>
            <a:ext cx="1390952" cy="369332"/>
          </a:xfrm>
          <a:prstGeom prst="rect">
            <a:avLst/>
          </a:prstGeom>
          <a:noFill/>
        </p:spPr>
        <p:txBody>
          <a:bodyPr wrap="square" rtlCol="0">
            <a:spAutoFit/>
          </a:bodyPr>
          <a:lstStyle/>
          <a:p>
            <a:r>
              <a:rPr lang="en-US" dirty="0" smtClean="0">
                <a:solidFill>
                  <a:schemeClr val="bg1"/>
                </a:solidFill>
              </a:rPr>
              <a:t>book slide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Boolean</a:t>
            </a:r>
            <a:br>
              <a:rPr lang="en-US" dirty="0" smtClean="0"/>
            </a:br>
            <a:r>
              <a:rPr lang="en-US" dirty="0" smtClean="0"/>
              <a:t>Values are False or True</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944E08-9755-CB45-9FFE-57E924A7764A}" type="slidenum">
              <a:rPr lang="en-US" smtClean="0"/>
              <a:t>47</a:t>
            </a:fld>
            <a:endParaRPr lang="en-US"/>
          </a:p>
        </p:txBody>
      </p:sp>
      <p:sp>
        <p:nvSpPr>
          <p:cNvPr id="5" name="TextBox 4"/>
          <p:cNvSpPr txBox="1"/>
          <p:nvPr/>
        </p:nvSpPr>
        <p:spPr>
          <a:xfrm>
            <a:off x="0" y="6356350"/>
            <a:ext cx="1390952" cy="369332"/>
          </a:xfrm>
          <a:prstGeom prst="rect">
            <a:avLst/>
          </a:prstGeom>
          <a:noFill/>
        </p:spPr>
        <p:txBody>
          <a:bodyPr wrap="square" rtlCol="0">
            <a:spAutoFit/>
          </a:bodyPr>
          <a:lstStyle/>
          <a:p>
            <a:r>
              <a:rPr lang="en-US" dirty="0" smtClean="0">
                <a:solidFill>
                  <a:schemeClr val="bg1"/>
                </a:solidFill>
              </a:rPr>
              <a:t>book slide</a:t>
            </a:r>
            <a:endParaRPr lang="en-US" dirty="0">
              <a:solidFill>
                <a:schemeClr val="bg1"/>
              </a:solidFill>
            </a:endParaRPr>
          </a:p>
        </p:txBody>
      </p:sp>
      <p:graphicFrame>
        <p:nvGraphicFramePr>
          <p:cNvPr id="6" name="Group 92"/>
          <p:cNvGraphicFramePr>
            <a:graphicFrameLocks/>
          </p:cNvGraphicFramePr>
          <p:nvPr/>
        </p:nvGraphicFramePr>
        <p:xfrm>
          <a:off x="1390952" y="2195286"/>
          <a:ext cx="7772400" cy="3770314"/>
        </p:xfrm>
        <a:graphic>
          <a:graphicData uri="http://schemas.openxmlformats.org/drawingml/2006/table">
            <a:tbl>
              <a:tblPr/>
              <a:tblGrid>
                <a:gridCol w="990600"/>
                <a:gridCol w="969963"/>
                <a:gridCol w="1090612"/>
                <a:gridCol w="1358900"/>
                <a:gridCol w="1120775"/>
                <a:gridCol w="1120775"/>
                <a:gridCol w="1120775"/>
              </a:tblGrid>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not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X and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X or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0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8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4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in file</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Avoid retyping each command each time you run the program.  Essential for non-trivial programs.</a:t>
            </a:r>
          </a:p>
          <a:p>
            <a:r>
              <a:rPr lang="en-US" dirty="0" smtClean="0"/>
              <a:t>Allows exactly the same program to be run repeatedly  -- still interpreted, but no accidental changes</a:t>
            </a:r>
          </a:p>
          <a:p>
            <a:r>
              <a:rPr lang="en-US" dirty="0" smtClean="0"/>
              <a:t>Use print statement to output to display</a:t>
            </a:r>
          </a:p>
          <a:p>
            <a:r>
              <a:rPr lang="en-US" dirty="0" smtClean="0"/>
              <a:t>File has .</a:t>
            </a:r>
            <a:r>
              <a:rPr lang="en-US" dirty="0" err="1" smtClean="0"/>
              <a:t>py</a:t>
            </a:r>
            <a:r>
              <a:rPr lang="en-US" dirty="0" smtClean="0"/>
              <a:t> extension</a:t>
            </a:r>
          </a:p>
          <a:p>
            <a:r>
              <a:rPr lang="en-US" dirty="0" smtClean="0"/>
              <a:t>Run by typing python &lt;filename&gt;.</a:t>
            </a:r>
            <a:r>
              <a:rPr lang="en-US" dirty="0" err="1" smtClean="0"/>
              <a:t>py</a:t>
            </a:r>
            <a:endParaRPr lang="en-US" dirty="0" smtClean="0"/>
          </a:p>
          <a:p>
            <a:pPr lvl="1">
              <a:buNone/>
            </a:pPr>
            <a:r>
              <a:rPr lang="en-US" dirty="0" smtClean="0"/>
              <a:t>python </a:t>
            </a:r>
            <a:r>
              <a:rPr lang="en-US" dirty="0" err="1" smtClean="0"/>
              <a:t>termread.py</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944E08-9755-CB45-9FFE-57E924A7764A}" type="slidenum">
              <a:rPr lang="en-US" smtClean="0"/>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print</a:t>
            </a:r>
          </a:p>
          <a:p>
            <a:pPr lvl="1"/>
            <a:r>
              <a:rPr lang="en-US" dirty="0" smtClean="0"/>
              <a:t>list of items separated by commas</a:t>
            </a:r>
          </a:p>
          <a:p>
            <a:pPr lvl="1"/>
            <a:r>
              <a:rPr lang="en-US" dirty="0" smtClean="0"/>
              <a:t>automatic newline at end</a:t>
            </a:r>
          </a:p>
          <a:p>
            <a:pPr lvl="1"/>
            <a:r>
              <a:rPr lang="en-US" dirty="0" smtClean="0"/>
              <a:t>forced newline: the character ‘\</a:t>
            </a:r>
            <a:r>
              <a:rPr lang="en-US" dirty="0" err="1" smtClean="0"/>
              <a:t>n</a:t>
            </a:r>
            <a:r>
              <a:rPr lang="en-US" dirty="0" smtClean="0"/>
              <a:t>’</a:t>
            </a:r>
          </a:p>
          <a:p>
            <a:r>
              <a:rPr lang="en-US" dirty="0" err="1" smtClean="0"/>
              <a:t>raw_input</a:t>
            </a:r>
            <a:r>
              <a:rPr lang="en-US" dirty="0" smtClean="0"/>
              <a:t>(&lt;string prompt&gt;)</a:t>
            </a:r>
          </a:p>
          <a:p>
            <a:pPr lvl="1"/>
            <a:r>
              <a:rPr lang="en-US" dirty="0" smtClean="0"/>
              <a:t>input from the keyboard</a:t>
            </a:r>
          </a:p>
          <a:p>
            <a:pPr lvl="1"/>
            <a:r>
              <a:rPr lang="en-US" dirty="0" smtClean="0"/>
              <a:t>input comes as a string.  Cast it to make it into some other type</a:t>
            </a:r>
          </a:p>
          <a:p>
            <a:r>
              <a:rPr lang="en-US" dirty="0" smtClean="0"/>
              <a:t>input(&lt;prompt&gt;) </a:t>
            </a:r>
          </a:p>
          <a:p>
            <a:pPr lvl="1"/>
            <a:r>
              <a:rPr lang="en-US" dirty="0" smtClean="0"/>
              <a:t>input comes as a numeric value, </a:t>
            </a:r>
            <a:r>
              <a:rPr lang="en-US" dirty="0" err="1" smtClean="0"/>
              <a:t>int</a:t>
            </a:r>
            <a:r>
              <a:rPr lang="en-US" dirty="0" smtClean="0"/>
              <a:t> or float</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44E08-9755-CB45-9FFE-57E924A7764A}" type="slidenum">
              <a:rPr lang="en-US" smtClean="0"/>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Crawler Architecture</a:t>
            </a:r>
            <a:endParaRPr lang="en-US" dirty="0"/>
          </a:p>
        </p:txBody>
      </p:sp>
      <p:sp>
        <p:nvSpPr>
          <p:cNvPr id="3" name="Content Placeholder 2"/>
          <p:cNvSpPr>
            <a:spLocks noGrp="1"/>
          </p:cNvSpPr>
          <p:nvPr>
            <p:ph idx="1"/>
          </p:nvPr>
        </p:nvSpPr>
        <p:spPr/>
        <p:txBody>
          <a:bodyPr>
            <a:normAutofit fontScale="92500"/>
          </a:bodyPr>
          <a:lstStyle/>
          <a:p>
            <a:r>
              <a:rPr lang="en-US" dirty="0" smtClean="0"/>
              <a:t>Modules:</a:t>
            </a:r>
          </a:p>
          <a:p>
            <a:pPr lvl="1"/>
            <a:r>
              <a:rPr lang="en-US" dirty="0" smtClean="0"/>
              <a:t>The URL frontier (the queue of URLs still to be fetched, or fetched again)</a:t>
            </a:r>
          </a:p>
          <a:p>
            <a:pPr lvl="1"/>
            <a:r>
              <a:rPr lang="en-US" dirty="0" smtClean="0"/>
              <a:t>A DNS resolution module (The translation from a URL to a web server to talk to)</a:t>
            </a:r>
          </a:p>
          <a:p>
            <a:pPr lvl="1"/>
            <a:r>
              <a:rPr lang="en-US" dirty="0" smtClean="0"/>
              <a:t>A  </a:t>
            </a:r>
            <a:r>
              <a:rPr lang="en-US" i="1" dirty="0" smtClean="0"/>
              <a:t>fetch </a:t>
            </a:r>
            <a:r>
              <a:rPr lang="en-US" dirty="0" smtClean="0"/>
              <a:t>module (use http to retrieve the page)</a:t>
            </a:r>
          </a:p>
          <a:p>
            <a:pPr lvl="1"/>
            <a:r>
              <a:rPr lang="en-US" dirty="0" smtClean="0"/>
              <a:t>A </a:t>
            </a:r>
            <a:r>
              <a:rPr lang="en-US" i="1" dirty="0" smtClean="0"/>
              <a:t>parsing</a:t>
            </a:r>
            <a:r>
              <a:rPr lang="en-US" dirty="0" smtClean="0"/>
              <a:t> module to extract text and links from the page</a:t>
            </a:r>
          </a:p>
          <a:p>
            <a:pPr lvl="1"/>
            <a:r>
              <a:rPr lang="en-US" dirty="0" smtClean="0"/>
              <a:t>A </a:t>
            </a:r>
            <a:r>
              <a:rPr lang="en-US" i="1" dirty="0" smtClean="0"/>
              <a:t>duplicate elimination </a:t>
            </a:r>
            <a:r>
              <a:rPr lang="en-US" dirty="0" smtClean="0"/>
              <a:t>module to recognize links already seen</a:t>
            </a:r>
            <a:endParaRPr lang="en-US" dirty="0"/>
          </a:p>
        </p:txBody>
      </p:sp>
      <p:sp>
        <p:nvSpPr>
          <p:cNvPr id="4" name="TextBox 3"/>
          <p:cNvSpPr txBox="1"/>
          <p:nvPr/>
        </p:nvSpPr>
        <p:spPr>
          <a:xfrm>
            <a:off x="0" y="6415833"/>
            <a:ext cx="5273460" cy="369332"/>
          </a:xfrm>
          <a:prstGeom prst="rect">
            <a:avLst/>
          </a:prstGeom>
          <a:noFill/>
        </p:spPr>
        <p:txBody>
          <a:bodyPr wrap="square" rtlCol="0">
            <a:spAutoFit/>
          </a:bodyPr>
          <a:lstStyle/>
          <a:p>
            <a:r>
              <a:rPr lang="en-US" dirty="0" smtClean="0">
                <a:solidFill>
                  <a:srgbClr val="FFFFFF"/>
                </a:solidFill>
              </a:rPr>
              <a:t>Ref: Manning </a:t>
            </a:r>
            <a:r>
              <a:rPr lang="en-US" i="1" dirty="0" smtClean="0">
                <a:solidFill>
                  <a:srgbClr val="FFFFFF"/>
                </a:solidFill>
              </a:rPr>
              <a:t>Introduction to Information Retrieval</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Date conversion</a:t>
            </a:r>
            <a:endParaRPr lang="en-US" dirty="0"/>
          </a:p>
        </p:txBody>
      </p:sp>
      <p:sp>
        <p:nvSpPr>
          <p:cNvPr id="3" name="Content Placeholder 2"/>
          <p:cNvSpPr>
            <a:spLocks noGrp="1"/>
          </p:cNvSpPr>
          <p:nvPr>
            <p:ph idx="1"/>
          </p:nvPr>
        </p:nvSpPr>
        <p:spPr>
          <a:xfrm>
            <a:off x="1390952" y="1417638"/>
            <a:ext cx="7753048" cy="3898219"/>
          </a:xfrm>
        </p:spPr>
        <p:txBody>
          <a:bodyPr/>
          <a:lstStyle/>
          <a:p>
            <a:pPr>
              <a:buFontTx/>
              <a:buNone/>
            </a:pPr>
            <a:r>
              <a:rPr lang="en-US" dirty="0" smtClean="0"/>
              <a:t>months = ('Jan', 'Feb', 'Mar', 'Apr', 'May', 'Jun', 'Jul', 'Aug', 'Sep', 'Oct', 'Nov', 'Dec')</a:t>
            </a:r>
          </a:p>
          <a:p>
            <a:pPr>
              <a:buFontTx/>
              <a:buNone/>
            </a:pPr>
            <a:r>
              <a:rPr lang="en-US" dirty="0" smtClean="0"/>
              <a:t>date = </a:t>
            </a:r>
            <a:r>
              <a:rPr lang="en-US" dirty="0" err="1" smtClean="0"/>
              <a:t>raw_input('Enter</a:t>
            </a:r>
            <a:r>
              <a:rPr lang="en-US" dirty="0" smtClean="0"/>
              <a:t> date (mm-</a:t>
            </a:r>
            <a:r>
              <a:rPr lang="en-US" dirty="0" err="1" smtClean="0"/>
              <a:t>dd-yyyy</a:t>
            </a:r>
            <a:r>
              <a:rPr lang="en-US" dirty="0" smtClean="0"/>
              <a:t>) ')</a:t>
            </a:r>
          </a:p>
          <a:p>
            <a:pPr>
              <a:buFontTx/>
              <a:buNone/>
            </a:pPr>
            <a:r>
              <a:rPr lang="en-US" dirty="0" smtClean="0"/>
              <a:t>pieces = </a:t>
            </a:r>
            <a:r>
              <a:rPr lang="en-US" dirty="0" err="1" smtClean="0"/>
              <a:t>date.split</a:t>
            </a:r>
            <a:r>
              <a:rPr lang="en-US" dirty="0" smtClean="0"/>
              <a:t>('-')</a:t>
            </a:r>
          </a:p>
          <a:p>
            <a:pPr>
              <a:buFontTx/>
              <a:buNone/>
            </a:pPr>
            <a:r>
              <a:rPr lang="en-US" dirty="0" err="1" smtClean="0"/>
              <a:t>monthVal</a:t>
            </a:r>
            <a:r>
              <a:rPr lang="en-US" dirty="0" smtClean="0"/>
              <a:t> = months[int(pieces[0])-1]</a:t>
            </a:r>
          </a:p>
          <a:p>
            <a:pPr>
              <a:buFontTx/>
              <a:buNone/>
            </a:pPr>
            <a:r>
              <a:rPr lang="en-US" dirty="0" smtClean="0"/>
              <a:t>print </a:t>
            </a:r>
            <a:r>
              <a:rPr lang="en-US" dirty="0" err="1" smtClean="0"/>
              <a:t>monthVal</a:t>
            </a:r>
            <a:r>
              <a:rPr lang="en-US" dirty="0" smtClean="0"/>
              <a:t> + ' ' + pieces[1] +', ' +pieces[2]</a:t>
            </a:r>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44E08-9755-CB45-9FFE-57E924A7764A}" type="slidenum">
              <a:rPr lang="en-US" smtClean="0"/>
              <a:t>50</a:t>
            </a:fld>
            <a:endParaRPr lang="en-US"/>
          </a:p>
        </p:txBody>
      </p:sp>
      <p:sp>
        <p:nvSpPr>
          <p:cNvPr id="6" name="TextBox 5"/>
          <p:cNvSpPr txBox="1"/>
          <p:nvPr/>
        </p:nvSpPr>
        <p:spPr>
          <a:xfrm>
            <a:off x="2902857" y="5696857"/>
            <a:ext cx="6241143" cy="369332"/>
          </a:xfrm>
          <a:prstGeom prst="rect">
            <a:avLst/>
          </a:prstGeom>
          <a:noFill/>
        </p:spPr>
        <p:txBody>
          <a:bodyPr wrap="square" rtlCol="0">
            <a:spAutoFit/>
          </a:bodyPr>
          <a:lstStyle/>
          <a:p>
            <a:r>
              <a:rPr lang="en-US" dirty="0" smtClean="0"/>
              <a:t>Try it – run it on your machine with a few dates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 check</a:t>
            </a:r>
            <a:endParaRPr lang="en-US" dirty="0"/>
          </a:p>
        </p:txBody>
      </p:sp>
      <p:sp>
        <p:nvSpPr>
          <p:cNvPr id="3" name="Content Placeholder 2"/>
          <p:cNvSpPr>
            <a:spLocks noGrp="1"/>
          </p:cNvSpPr>
          <p:nvPr>
            <p:ph idx="1"/>
          </p:nvPr>
        </p:nvSpPr>
        <p:spPr/>
        <p:txBody>
          <a:bodyPr/>
          <a:lstStyle/>
          <a:p>
            <a:r>
              <a:rPr lang="en-US" dirty="0" smtClean="0"/>
              <a:t>Again, split the class.  Work in pairs</a:t>
            </a:r>
          </a:p>
          <a:p>
            <a:pPr lvl="1"/>
            <a:r>
              <a:rPr lang="en-US" dirty="0" smtClean="0"/>
              <a:t>First do this:</a:t>
            </a:r>
          </a:p>
          <a:p>
            <a:pPr lvl="2"/>
            <a:r>
              <a:rPr lang="en-US" dirty="0" smtClean="0"/>
              <a:t>Prompt for a name, first name first</a:t>
            </a:r>
          </a:p>
          <a:p>
            <a:pPr lvl="2"/>
            <a:r>
              <a:rPr lang="en-US" dirty="0" smtClean="0"/>
              <a:t>Print out the name as </a:t>
            </a:r>
          </a:p>
          <a:p>
            <a:pPr lvl="3"/>
            <a:r>
              <a:rPr lang="en-US" dirty="0" err="1" smtClean="0"/>
              <a:t>lastname</a:t>
            </a:r>
            <a:r>
              <a:rPr lang="en-US" dirty="0" smtClean="0"/>
              <a:t>, </a:t>
            </a:r>
            <a:r>
              <a:rPr lang="en-US" dirty="0" err="1" smtClean="0"/>
              <a:t>firstname</a:t>
            </a:r>
            <a:endParaRPr lang="en-US" dirty="0" smtClean="0"/>
          </a:p>
          <a:p>
            <a:pPr lvl="1"/>
            <a:r>
              <a:rPr lang="en-US" dirty="0" smtClean="0"/>
              <a:t>Then do this:</a:t>
            </a:r>
          </a:p>
          <a:p>
            <a:pPr lvl="2"/>
            <a:r>
              <a:rPr lang="en-US" dirty="0" smtClean="0"/>
              <a:t>Find the number of occurrences of the string named </a:t>
            </a:r>
            <a:r>
              <a:rPr lang="en-US" i="1" dirty="0" smtClean="0"/>
              <a:t>pattern</a:t>
            </a:r>
            <a:r>
              <a:rPr lang="en-US" dirty="0" smtClean="0"/>
              <a:t> in a string named </a:t>
            </a:r>
            <a:r>
              <a:rPr lang="en-US" i="1" dirty="0" smtClean="0"/>
              <a:t>statement</a:t>
            </a:r>
          </a:p>
          <a:p>
            <a:pPr lvl="2"/>
            <a:r>
              <a:rPr lang="en-US" dirty="0" smtClean="0"/>
              <a:t>(prompt for the string and the pattern, then do the count and output the result)</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44E08-9755-CB45-9FFE-57E924A7764A}" type="slidenum">
              <a:rPr lang="en-US" smtClean="0"/>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3" name="Content Placeholder 2"/>
          <p:cNvSpPr>
            <a:spLocks noGrp="1"/>
          </p:cNvSpPr>
          <p:nvPr>
            <p:ph idx="1"/>
          </p:nvPr>
        </p:nvSpPr>
        <p:spPr/>
        <p:txBody>
          <a:bodyPr/>
          <a:lstStyle/>
          <a:p>
            <a:r>
              <a:rPr lang="en-US" dirty="0" smtClean="0"/>
              <a:t>Conditionals, repetition</a:t>
            </a:r>
          </a:p>
          <a:p>
            <a:r>
              <a:rPr lang="en-US" dirty="0" smtClean="0"/>
              <a:t>IF:</a:t>
            </a:r>
          </a:p>
          <a:p>
            <a:pPr lvl="2">
              <a:buNone/>
            </a:pPr>
            <a:r>
              <a:rPr lang="en-US" dirty="0" smtClean="0"/>
              <a:t>if &lt;condition&gt;:</a:t>
            </a:r>
          </a:p>
          <a:p>
            <a:pPr lvl="2">
              <a:buNone/>
            </a:pPr>
            <a:r>
              <a:rPr lang="en-US" dirty="0" smtClean="0"/>
              <a:t>     &lt;</a:t>
            </a:r>
            <a:r>
              <a:rPr lang="en-US" dirty="0" err="1" smtClean="0"/>
              <a:t>instruction(s</a:t>
            </a:r>
            <a:r>
              <a:rPr lang="en-US" dirty="0" smtClean="0"/>
              <a:t>) to execute&gt;</a:t>
            </a:r>
          </a:p>
          <a:p>
            <a:pPr lvl="2">
              <a:buNone/>
            </a:pPr>
            <a:r>
              <a:rPr lang="en-US" dirty="0" smtClean="0"/>
              <a:t>if &lt;condition&gt;:</a:t>
            </a:r>
          </a:p>
          <a:p>
            <a:pPr lvl="2">
              <a:buNone/>
            </a:pPr>
            <a:r>
              <a:rPr lang="en-US" dirty="0" smtClean="0"/>
              <a:t>     &lt;</a:t>
            </a:r>
            <a:r>
              <a:rPr lang="en-US" dirty="0" err="1" smtClean="0"/>
              <a:t>instruction(s</a:t>
            </a:r>
            <a:r>
              <a:rPr lang="en-US" dirty="0" smtClean="0"/>
              <a:t>) to execute if true&gt;</a:t>
            </a:r>
          </a:p>
          <a:p>
            <a:pPr lvl="2">
              <a:buNone/>
            </a:pPr>
            <a:r>
              <a:rPr lang="en-US" dirty="0" smtClean="0"/>
              <a:t>else:</a:t>
            </a:r>
          </a:p>
          <a:p>
            <a:pPr lvl="2">
              <a:buNone/>
            </a:pPr>
            <a:r>
              <a:rPr lang="en-US" dirty="0" smtClean="0"/>
              <a:t>    &lt;</a:t>
            </a:r>
            <a:r>
              <a:rPr lang="en-US" dirty="0" err="1" smtClean="0"/>
              <a:t>instruction(s</a:t>
            </a:r>
            <a:r>
              <a:rPr lang="en-US" dirty="0" smtClean="0"/>
              <a:t>) to execute if false&gt;</a:t>
            </a:r>
          </a:p>
          <a:p>
            <a:pPr lvl="1"/>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7022-8D5C-5240-9EBD-C7284233228D}" type="slidenum">
              <a:rPr lang="en-US" smtClean="0"/>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Consider this example code:</a:t>
            </a:r>
          </a:p>
          <a:p>
            <a:pPr>
              <a:buNone/>
            </a:pPr>
            <a:endParaRPr lang="en-US" dirty="0" smtClean="0"/>
          </a:p>
          <a:p>
            <a:pPr>
              <a:buNone/>
            </a:pPr>
            <a:r>
              <a:rPr lang="en-US" dirty="0" smtClean="0">
                <a:latin typeface="American Typewriter"/>
                <a:cs typeface="American Typewriter"/>
              </a:rPr>
              <a:t>values = range(27,150,4)</a:t>
            </a:r>
          </a:p>
          <a:p>
            <a:pPr>
              <a:buNone/>
            </a:pPr>
            <a:r>
              <a:rPr lang="en-US" dirty="0" smtClean="0">
                <a:latin typeface="American Typewriter"/>
                <a:cs typeface="American Typewriter"/>
              </a:rPr>
              <a:t>print values</a:t>
            </a:r>
          </a:p>
          <a:p>
            <a:pPr>
              <a:buNone/>
            </a:pPr>
            <a:r>
              <a:rPr lang="en-US" dirty="0" err="1" smtClean="0">
                <a:latin typeface="American Typewriter"/>
                <a:cs typeface="American Typewriter"/>
              </a:rPr>
              <a:t>x</a:t>
            </a:r>
            <a:r>
              <a:rPr lang="en-US" dirty="0" smtClean="0">
                <a:latin typeface="American Typewriter"/>
                <a:cs typeface="American Typewriter"/>
              </a:rPr>
              <a:t>=</a:t>
            </a:r>
            <a:r>
              <a:rPr lang="en-US" dirty="0" err="1" smtClean="0">
                <a:latin typeface="American Typewriter"/>
                <a:cs typeface="American Typewriter"/>
              </a:rPr>
              <a:t>raw_input("Enter</a:t>
            </a:r>
            <a:r>
              <a:rPr lang="en-US" dirty="0" smtClean="0">
                <a:latin typeface="American Typewriter"/>
                <a:cs typeface="American Typewriter"/>
              </a:rPr>
              <a:t> </a:t>
            </a:r>
            <a:r>
              <a:rPr lang="en-US" dirty="0" err="1" smtClean="0">
                <a:latin typeface="American Typewriter"/>
                <a:cs typeface="American Typewriter"/>
              </a:rPr>
              <a:t>x</a:t>
            </a:r>
            <a:r>
              <a:rPr lang="en-US" dirty="0" smtClean="0">
                <a:latin typeface="American Typewriter"/>
                <a:cs typeface="American Typewriter"/>
              </a:rPr>
              <a:t>:")</a:t>
            </a:r>
          </a:p>
          <a:p>
            <a:pPr>
              <a:buNone/>
            </a:pPr>
            <a:r>
              <a:rPr lang="en-US" dirty="0" smtClean="0">
                <a:latin typeface="American Typewriter"/>
                <a:cs typeface="American Typewriter"/>
              </a:rPr>
              <a:t>if </a:t>
            </a:r>
            <a:r>
              <a:rPr lang="en-US" dirty="0" err="1" smtClean="0">
                <a:latin typeface="American Typewriter"/>
                <a:cs typeface="American Typewriter"/>
              </a:rPr>
              <a:t>x</a:t>
            </a:r>
            <a:r>
              <a:rPr lang="en-US" dirty="0" smtClean="0">
                <a:latin typeface="American Typewriter"/>
                <a:cs typeface="American Typewriter"/>
              </a:rPr>
              <a:t> in values:</a:t>
            </a:r>
          </a:p>
          <a:p>
            <a:pPr>
              <a:buNone/>
            </a:pPr>
            <a:r>
              <a:rPr lang="en-US" dirty="0" smtClean="0">
                <a:latin typeface="American Typewriter"/>
                <a:cs typeface="American Typewriter"/>
              </a:rPr>
              <a:t>     print "</a:t>
            </a:r>
            <a:r>
              <a:rPr lang="en-US" dirty="0" err="1" smtClean="0">
                <a:latin typeface="American Typewriter"/>
                <a:cs typeface="American Typewriter"/>
              </a:rPr>
              <a:t>x</a:t>
            </a:r>
            <a:r>
              <a:rPr lang="en-US" dirty="0" smtClean="0">
                <a:latin typeface="American Typewriter"/>
                <a:cs typeface="American Typewriter"/>
              </a:rPr>
              <a:t> in value set",  </a:t>
            </a:r>
            <a:r>
              <a:rPr lang="en-US" dirty="0" err="1" smtClean="0">
                <a:latin typeface="American Typewriter"/>
                <a:cs typeface="American Typewriter"/>
              </a:rPr>
              <a:t>x</a:t>
            </a:r>
            <a:endParaRPr lang="en-US" dirty="0" smtClean="0">
              <a:latin typeface="American Typewriter"/>
              <a:cs typeface="American Typewriter"/>
            </a:endParaRPr>
          </a:p>
          <a:p>
            <a:pPr>
              <a:buNone/>
            </a:pPr>
            <a:r>
              <a:rPr lang="en-US" dirty="0" smtClean="0">
                <a:latin typeface="American Typewriter"/>
                <a:cs typeface="American Typewriter"/>
              </a:rPr>
              <a:t>else:</a:t>
            </a:r>
          </a:p>
          <a:p>
            <a:pPr>
              <a:buNone/>
            </a:pPr>
            <a:r>
              <a:rPr lang="en-US" dirty="0" smtClean="0">
                <a:latin typeface="American Typewriter"/>
                <a:cs typeface="American Typewriter"/>
              </a:rPr>
              <a:t>    if </a:t>
            </a:r>
            <a:r>
              <a:rPr lang="en-US" dirty="0" err="1" smtClean="0">
                <a:latin typeface="American Typewriter"/>
                <a:cs typeface="American Typewriter"/>
              </a:rPr>
              <a:t>x</a:t>
            </a:r>
            <a:r>
              <a:rPr lang="en-US" dirty="0" smtClean="0">
                <a:latin typeface="American Typewriter"/>
                <a:cs typeface="American Typewriter"/>
              </a:rPr>
              <a:t>&gt; 50:</a:t>
            </a:r>
          </a:p>
          <a:p>
            <a:pPr>
              <a:buNone/>
            </a:pPr>
            <a:r>
              <a:rPr lang="en-US" dirty="0" smtClean="0">
                <a:latin typeface="American Typewriter"/>
                <a:cs typeface="American Typewriter"/>
              </a:rPr>
              <a:t>        print "new </a:t>
            </a:r>
            <a:r>
              <a:rPr lang="en-US" dirty="0" err="1" smtClean="0">
                <a:latin typeface="American Typewriter"/>
                <a:cs typeface="American Typewriter"/>
              </a:rPr>
              <a:t>x</a:t>
            </a:r>
            <a:r>
              <a:rPr lang="en-US" dirty="0" smtClean="0">
                <a:latin typeface="American Typewriter"/>
                <a:cs typeface="American Typewriter"/>
              </a:rPr>
              <a:t> greater than 50"</a:t>
            </a:r>
          </a:p>
          <a:p>
            <a:pPr>
              <a:buNone/>
            </a:pPr>
            <a:r>
              <a:rPr lang="en-US" dirty="0" smtClean="0">
                <a:latin typeface="American Typewriter"/>
                <a:cs typeface="American Typewriter"/>
              </a:rPr>
              <a:t>    else:</a:t>
            </a:r>
          </a:p>
          <a:p>
            <a:pPr>
              <a:buNone/>
            </a:pPr>
            <a:r>
              <a:rPr lang="en-US" dirty="0" smtClean="0">
                <a:latin typeface="American Typewriter"/>
                <a:cs typeface="American Typewriter"/>
              </a:rPr>
              <a:t>        print "new </a:t>
            </a:r>
            <a:r>
              <a:rPr lang="en-US" dirty="0" err="1" smtClean="0">
                <a:latin typeface="American Typewriter"/>
                <a:cs typeface="American Typewriter"/>
              </a:rPr>
              <a:t>x</a:t>
            </a:r>
            <a:r>
              <a:rPr lang="en-US" dirty="0" smtClean="0">
                <a:latin typeface="American Typewriter"/>
                <a:cs typeface="American Typewriter"/>
              </a:rPr>
              <a:t> less than 50"</a:t>
            </a:r>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7022-8D5C-5240-9EBD-C7284233228D}" type="slidenum">
              <a:rPr lang="en-US" smtClean="0"/>
              <a:t>53</a:t>
            </a:fld>
            <a:endParaRPr lang="en-US"/>
          </a:p>
        </p:txBody>
      </p:sp>
      <p:sp>
        <p:nvSpPr>
          <p:cNvPr id="6" name="TextBox 5"/>
          <p:cNvSpPr txBox="1"/>
          <p:nvPr/>
        </p:nvSpPr>
        <p:spPr>
          <a:xfrm>
            <a:off x="6553200" y="1840456"/>
            <a:ext cx="2590800" cy="1200329"/>
          </a:xfrm>
          <a:prstGeom prst="rect">
            <a:avLst/>
          </a:prstGeom>
          <a:noFill/>
        </p:spPr>
        <p:txBody>
          <a:bodyPr wrap="square" rtlCol="0">
            <a:spAutoFit/>
          </a:bodyPr>
          <a:lstStyle/>
          <a:p>
            <a:r>
              <a:rPr lang="en-US" dirty="0" smtClean="0">
                <a:solidFill>
                  <a:srgbClr val="FFFFFF"/>
                </a:solidFill>
              </a:rPr>
              <a:t>Note that the required indentation makes python code very readable</a:t>
            </a:r>
            <a:endParaRPr lang="en-US" dirty="0">
              <a:solidFill>
                <a:srgbClr val="FFFFFF"/>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Shortened nested if </a:t>
            </a:r>
            <a:endParaRPr lang="en-US" dirty="0"/>
          </a:p>
        </p:txBody>
      </p:sp>
      <p:sp>
        <p:nvSpPr>
          <p:cNvPr id="3" name="Content Placeholder 2"/>
          <p:cNvSpPr>
            <a:spLocks noGrp="1"/>
          </p:cNvSpPr>
          <p:nvPr>
            <p:ph idx="1"/>
          </p:nvPr>
        </p:nvSpPr>
        <p:spPr>
          <a:xfrm>
            <a:off x="1848152" y="2012950"/>
            <a:ext cx="7295848" cy="4708525"/>
          </a:xfrm>
        </p:spPr>
        <p:txBody>
          <a:bodyPr>
            <a:normAutofit fontScale="92500" lnSpcReduction="10000"/>
          </a:bodyPr>
          <a:lstStyle/>
          <a:p>
            <a:pPr lvl="1">
              <a:buNone/>
            </a:pPr>
            <a:r>
              <a:rPr lang="en-US" dirty="0" smtClean="0">
                <a:latin typeface="American Typewriter"/>
                <a:cs typeface="American Typewriter"/>
              </a:rPr>
              <a:t>values = range(27,150,4)</a:t>
            </a:r>
          </a:p>
          <a:p>
            <a:pPr lvl="1">
              <a:buNone/>
            </a:pPr>
            <a:r>
              <a:rPr lang="en-US" dirty="0" smtClean="0">
                <a:latin typeface="American Typewriter"/>
                <a:cs typeface="American Typewriter"/>
              </a:rPr>
              <a:t>print values</a:t>
            </a:r>
          </a:p>
          <a:p>
            <a:pPr lvl="1">
              <a:buNone/>
            </a:pPr>
            <a:r>
              <a:rPr lang="en-US" dirty="0" err="1" smtClean="0">
                <a:latin typeface="American Typewriter"/>
                <a:cs typeface="American Typewriter"/>
              </a:rPr>
              <a:t>strx</a:t>
            </a:r>
            <a:r>
              <a:rPr lang="en-US" dirty="0" smtClean="0">
                <a:latin typeface="American Typewriter"/>
                <a:cs typeface="American Typewriter"/>
              </a:rPr>
              <a:t>=</a:t>
            </a:r>
            <a:r>
              <a:rPr lang="en-US" dirty="0" err="1" smtClean="0">
                <a:latin typeface="American Typewriter"/>
                <a:cs typeface="American Typewriter"/>
              </a:rPr>
              <a:t>raw_input("Enter</a:t>
            </a:r>
            <a:r>
              <a:rPr lang="en-US" dirty="0" smtClean="0">
                <a:latin typeface="American Typewriter"/>
                <a:cs typeface="American Typewriter"/>
              </a:rPr>
              <a:t> </a:t>
            </a:r>
            <a:r>
              <a:rPr lang="en-US" dirty="0" err="1" smtClean="0">
                <a:latin typeface="American Typewriter"/>
                <a:cs typeface="American Typewriter"/>
              </a:rPr>
              <a:t>x</a:t>
            </a:r>
            <a:r>
              <a:rPr lang="en-US" dirty="0" smtClean="0">
                <a:latin typeface="American Typewriter"/>
                <a:cs typeface="American Typewriter"/>
              </a:rPr>
              <a:t>:")</a:t>
            </a:r>
          </a:p>
          <a:p>
            <a:pPr lvl="1">
              <a:buNone/>
            </a:pPr>
            <a:r>
              <a:rPr lang="en-US" dirty="0" err="1" smtClean="0">
                <a:latin typeface="American Typewriter"/>
                <a:cs typeface="American Typewriter"/>
              </a:rPr>
              <a:t>x</a:t>
            </a:r>
            <a:r>
              <a:rPr lang="en-US" dirty="0" smtClean="0">
                <a:latin typeface="American Typewriter"/>
                <a:cs typeface="American Typewriter"/>
              </a:rPr>
              <a:t>=</a:t>
            </a:r>
            <a:r>
              <a:rPr lang="en-US" dirty="0" err="1" smtClean="0">
                <a:latin typeface="American Typewriter"/>
                <a:cs typeface="American Typewriter"/>
              </a:rPr>
              <a:t>int(strx</a:t>
            </a:r>
            <a:r>
              <a:rPr lang="en-US" dirty="0" smtClean="0">
                <a:latin typeface="American Typewriter"/>
                <a:cs typeface="American Typewriter"/>
              </a:rPr>
              <a:t>)</a:t>
            </a:r>
          </a:p>
          <a:p>
            <a:pPr lvl="1">
              <a:buNone/>
            </a:pPr>
            <a:r>
              <a:rPr lang="en-US" dirty="0" smtClean="0">
                <a:latin typeface="American Typewriter"/>
                <a:cs typeface="American Typewriter"/>
              </a:rPr>
              <a:t>if </a:t>
            </a:r>
            <a:r>
              <a:rPr lang="en-US" dirty="0" err="1" smtClean="0">
                <a:latin typeface="American Typewriter"/>
                <a:cs typeface="American Typewriter"/>
              </a:rPr>
              <a:t>x</a:t>
            </a:r>
            <a:r>
              <a:rPr lang="en-US" dirty="0" smtClean="0">
                <a:latin typeface="American Typewriter"/>
                <a:cs typeface="American Typewriter"/>
              </a:rPr>
              <a:t> in values:</a:t>
            </a:r>
          </a:p>
          <a:p>
            <a:pPr lvl="1">
              <a:buNone/>
            </a:pPr>
            <a:r>
              <a:rPr lang="en-US" dirty="0" smtClean="0">
                <a:latin typeface="American Typewriter"/>
                <a:cs typeface="American Typewriter"/>
              </a:rPr>
              <a:t>     print "</a:t>
            </a:r>
            <a:r>
              <a:rPr lang="en-US" dirty="0" err="1" smtClean="0">
                <a:latin typeface="American Typewriter"/>
                <a:cs typeface="American Typewriter"/>
              </a:rPr>
              <a:t>x</a:t>
            </a:r>
            <a:r>
              <a:rPr lang="en-US" dirty="0" smtClean="0">
                <a:latin typeface="American Typewriter"/>
                <a:cs typeface="American Typewriter"/>
              </a:rPr>
              <a:t> in value set",  </a:t>
            </a:r>
            <a:r>
              <a:rPr lang="en-US" dirty="0" err="1" smtClean="0">
                <a:latin typeface="American Typewriter"/>
                <a:cs typeface="American Typewriter"/>
              </a:rPr>
              <a:t>x</a:t>
            </a:r>
            <a:endParaRPr lang="en-US" dirty="0" smtClean="0">
              <a:latin typeface="American Typewriter"/>
              <a:cs typeface="American Typewriter"/>
            </a:endParaRPr>
          </a:p>
          <a:p>
            <a:pPr lvl="1">
              <a:buNone/>
            </a:pPr>
            <a:r>
              <a:rPr lang="en-US" dirty="0" err="1" smtClean="0">
                <a:latin typeface="American Typewriter"/>
                <a:cs typeface="American Typewriter"/>
              </a:rPr>
              <a:t>elif</a:t>
            </a:r>
            <a:r>
              <a:rPr lang="en-US" dirty="0" smtClean="0">
                <a:latin typeface="American Typewriter"/>
                <a:cs typeface="American Typewriter"/>
              </a:rPr>
              <a:t> </a:t>
            </a:r>
            <a:r>
              <a:rPr lang="en-US" dirty="0" err="1" smtClean="0">
                <a:latin typeface="American Typewriter"/>
                <a:cs typeface="American Typewriter"/>
              </a:rPr>
              <a:t>x</a:t>
            </a:r>
            <a:r>
              <a:rPr lang="en-US" dirty="0" smtClean="0">
                <a:latin typeface="American Typewriter"/>
                <a:cs typeface="American Typewriter"/>
              </a:rPr>
              <a:t>&gt; 50:</a:t>
            </a:r>
          </a:p>
          <a:p>
            <a:pPr lvl="1">
              <a:buNone/>
            </a:pPr>
            <a:r>
              <a:rPr lang="en-US" dirty="0" smtClean="0">
                <a:latin typeface="American Typewriter"/>
                <a:cs typeface="American Typewriter"/>
              </a:rPr>
              <a:t>    print "new </a:t>
            </a:r>
            <a:r>
              <a:rPr lang="en-US" dirty="0" err="1" smtClean="0">
                <a:latin typeface="American Typewriter"/>
                <a:cs typeface="American Typewriter"/>
              </a:rPr>
              <a:t>x</a:t>
            </a:r>
            <a:r>
              <a:rPr lang="en-US" dirty="0" smtClean="0">
                <a:latin typeface="American Typewriter"/>
                <a:cs typeface="American Typewriter"/>
              </a:rPr>
              <a:t> greater than 50"</a:t>
            </a:r>
          </a:p>
          <a:p>
            <a:pPr lvl="1">
              <a:buNone/>
            </a:pPr>
            <a:r>
              <a:rPr lang="en-US" dirty="0" smtClean="0">
                <a:latin typeface="American Typewriter"/>
                <a:cs typeface="American Typewriter"/>
              </a:rPr>
              <a:t>else:</a:t>
            </a:r>
          </a:p>
          <a:p>
            <a:pPr lvl="1">
              <a:buNone/>
            </a:pPr>
            <a:r>
              <a:rPr lang="en-US" dirty="0" smtClean="0">
                <a:latin typeface="American Typewriter"/>
                <a:cs typeface="American Typewriter"/>
              </a:rPr>
              <a:t>    print "new </a:t>
            </a:r>
            <a:r>
              <a:rPr lang="en-US" dirty="0" err="1" smtClean="0">
                <a:latin typeface="American Typewriter"/>
                <a:cs typeface="American Typewriter"/>
              </a:rPr>
              <a:t>x</a:t>
            </a:r>
            <a:r>
              <a:rPr lang="en-US" dirty="0" smtClean="0">
                <a:latin typeface="American Typewriter"/>
                <a:cs typeface="American Typewriter"/>
              </a:rPr>
              <a:t> less than 50"</a:t>
            </a:r>
          </a:p>
          <a:p>
            <a:pPr>
              <a:buNone/>
            </a:pPr>
            <a:endParaRPr lang="en-US" dirty="0" smtClean="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7022-8D5C-5240-9EBD-C7284233228D}" type="slidenum">
              <a:rPr lang="en-US" smtClean="0"/>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 check</a:t>
            </a:r>
            <a:endParaRPr lang="en-US" dirty="0"/>
          </a:p>
        </p:txBody>
      </p:sp>
      <p:sp>
        <p:nvSpPr>
          <p:cNvPr id="3" name="Content Placeholder 2"/>
          <p:cNvSpPr>
            <a:spLocks noGrp="1"/>
          </p:cNvSpPr>
          <p:nvPr>
            <p:ph idx="1"/>
          </p:nvPr>
        </p:nvSpPr>
        <p:spPr/>
        <p:txBody>
          <a:bodyPr/>
          <a:lstStyle/>
          <a:p>
            <a:r>
              <a:rPr lang="en-US" dirty="0" smtClean="0"/>
              <a:t>Repeat the date example, but add a check for valid entries</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7022-8D5C-5240-9EBD-C7284233228D}" type="slidenum">
              <a:rPr lang="en-US" smtClean="0"/>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n-US" dirty="0"/>
          </a:p>
        </p:txBody>
      </p:sp>
      <p:sp>
        <p:nvSpPr>
          <p:cNvPr id="3" name="Content Placeholder 2"/>
          <p:cNvSpPr>
            <a:spLocks noGrp="1"/>
          </p:cNvSpPr>
          <p:nvPr>
            <p:ph idx="1"/>
          </p:nvPr>
        </p:nvSpPr>
        <p:spPr/>
        <p:txBody>
          <a:bodyPr>
            <a:normAutofit lnSpcReduction="10000"/>
          </a:bodyPr>
          <a:lstStyle/>
          <a:p>
            <a:r>
              <a:rPr lang="en-US" dirty="0" smtClean="0"/>
              <a:t>iterative loop</a:t>
            </a:r>
          </a:p>
          <a:p>
            <a:r>
              <a:rPr lang="en-US" dirty="0" smtClean="0"/>
              <a:t>A </a:t>
            </a:r>
            <a:r>
              <a:rPr lang="en-US" dirty="0" smtClean="0"/>
              <a:t>loop variable takes on each value in a specified sequence, executes the body of the code with the current value, repeats for each value.</a:t>
            </a:r>
          </a:p>
          <a:p>
            <a:pPr>
              <a:buNone/>
            </a:pPr>
            <a:r>
              <a:rPr lang="en-US" dirty="0" smtClean="0">
                <a:latin typeface="American Typewriter"/>
                <a:cs typeface="American Typewriter"/>
              </a:rPr>
              <a:t>for &lt;variable&gt; in &lt;sequence&gt;:</a:t>
            </a:r>
          </a:p>
          <a:p>
            <a:pPr lvl="1">
              <a:buNone/>
            </a:pPr>
            <a:r>
              <a:rPr lang="en-US" dirty="0" smtClean="0">
                <a:latin typeface="American Typewriter"/>
                <a:cs typeface="American Typewriter"/>
              </a:rPr>
              <a:t>&lt;block of code to execute&gt;</a:t>
            </a:r>
          </a:p>
          <a:p>
            <a:r>
              <a:rPr lang="en-US" dirty="0" smtClean="0">
                <a:cs typeface="American Typewriter"/>
              </a:rPr>
              <a:t>Sequence may be a list, a range, a </a:t>
            </a:r>
            <a:r>
              <a:rPr lang="en-US" dirty="0" err="1" smtClean="0">
                <a:cs typeface="American Typewriter"/>
              </a:rPr>
              <a:t>tuple</a:t>
            </a:r>
            <a:r>
              <a:rPr lang="en-US" dirty="0" smtClean="0">
                <a:cs typeface="American Typewriter"/>
              </a:rPr>
              <a:t>, a string</a:t>
            </a:r>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7022-8D5C-5240-9EBD-C7284233228D}" type="slidenum">
              <a:rPr lang="en-US" smtClean="0"/>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Iterating through a string</a:t>
            </a:r>
            <a:endParaRPr lang="en-US" dirty="0"/>
          </a:p>
        </p:txBody>
      </p:sp>
      <p:sp>
        <p:nvSpPr>
          <p:cNvPr id="3" name="Content Placeholder 2"/>
          <p:cNvSpPr>
            <a:spLocks noGrp="1"/>
          </p:cNvSpPr>
          <p:nvPr>
            <p:ph idx="1"/>
          </p:nvPr>
        </p:nvSpPr>
        <p:spPr>
          <a:xfrm>
            <a:off x="1848152" y="2149475"/>
            <a:ext cx="7295848" cy="4708525"/>
          </a:xfrm>
        </p:spPr>
        <p:txBody>
          <a:bodyPr>
            <a:normAutofit/>
          </a:bodyPr>
          <a:lstStyle/>
          <a:p>
            <a:pPr>
              <a:buNone/>
            </a:pPr>
            <a:r>
              <a:rPr lang="en-US" sz="2400" dirty="0" err="1" smtClean="0">
                <a:latin typeface="American Typewriter"/>
                <a:cs typeface="American Typewriter"/>
              </a:rPr>
              <a:t>teststring</a:t>
            </a:r>
            <a:r>
              <a:rPr lang="en-US" sz="2400" dirty="0" smtClean="0">
                <a:latin typeface="American Typewriter"/>
                <a:cs typeface="American Typewriter"/>
              </a:rPr>
              <a:t> = "When in the course of human events, it becomes necessary ..."</a:t>
            </a:r>
          </a:p>
          <a:p>
            <a:pPr>
              <a:buNone/>
            </a:pPr>
            <a:r>
              <a:rPr lang="en-US" sz="2400" dirty="0" err="1" smtClean="0">
                <a:latin typeface="American Typewriter"/>
                <a:cs typeface="American Typewriter"/>
              </a:rPr>
              <a:t>countc</a:t>
            </a:r>
            <a:r>
              <a:rPr lang="en-US" sz="2400" dirty="0" smtClean="0">
                <a:latin typeface="American Typewriter"/>
                <a:cs typeface="American Typewriter"/>
              </a:rPr>
              <a:t> = 0</a:t>
            </a:r>
          </a:p>
          <a:p>
            <a:pPr>
              <a:buNone/>
            </a:pPr>
            <a:r>
              <a:rPr lang="en-US" sz="2400" dirty="0" smtClean="0">
                <a:latin typeface="American Typewriter"/>
                <a:cs typeface="American Typewriter"/>
              </a:rPr>
              <a:t>for </a:t>
            </a:r>
            <a:r>
              <a:rPr lang="en-US" sz="2400" dirty="0" err="1" smtClean="0">
                <a:latin typeface="American Typewriter"/>
                <a:cs typeface="American Typewriter"/>
              </a:rPr>
              <a:t>c</a:t>
            </a:r>
            <a:r>
              <a:rPr lang="en-US" sz="2400" dirty="0" smtClean="0">
                <a:latin typeface="American Typewriter"/>
                <a:cs typeface="American Typewriter"/>
              </a:rPr>
              <a:t> in </a:t>
            </a:r>
            <a:r>
              <a:rPr lang="en-US" sz="2400" dirty="0" err="1" smtClean="0">
                <a:latin typeface="American Typewriter"/>
                <a:cs typeface="American Typewriter"/>
              </a:rPr>
              <a:t>teststring</a:t>
            </a:r>
            <a:r>
              <a:rPr lang="en-US" sz="2400" dirty="0" smtClean="0">
                <a:latin typeface="American Typewriter"/>
                <a:cs typeface="American Typewriter"/>
              </a:rPr>
              <a:t>:</a:t>
            </a:r>
          </a:p>
          <a:p>
            <a:pPr>
              <a:buNone/>
            </a:pPr>
            <a:r>
              <a:rPr lang="en-US" sz="2400" dirty="0" smtClean="0">
                <a:latin typeface="American Typewriter"/>
                <a:cs typeface="American Typewriter"/>
              </a:rPr>
              <a:t>     </a:t>
            </a:r>
            <a:r>
              <a:rPr lang="en-US" sz="2400" dirty="0" smtClean="0">
                <a:latin typeface="American Typewriter"/>
                <a:cs typeface="American Typewriter"/>
              </a:rPr>
              <a:t>if </a:t>
            </a:r>
            <a:r>
              <a:rPr lang="en-US" sz="2400" dirty="0" err="1" smtClean="0">
                <a:latin typeface="American Typewriter"/>
                <a:cs typeface="American Typewriter"/>
              </a:rPr>
              <a:t>c</a:t>
            </a:r>
            <a:r>
              <a:rPr lang="en-US" sz="2400" dirty="0" smtClean="0">
                <a:latin typeface="American Typewriter"/>
                <a:cs typeface="American Typewriter"/>
              </a:rPr>
              <a:t> == "a":</a:t>
            </a:r>
          </a:p>
          <a:p>
            <a:pPr>
              <a:buNone/>
            </a:pPr>
            <a:r>
              <a:rPr lang="en-US" sz="2400" dirty="0" smtClean="0">
                <a:latin typeface="American Typewriter"/>
                <a:cs typeface="American Typewriter"/>
              </a:rPr>
              <a:t>    </a:t>
            </a:r>
            <a:r>
              <a:rPr lang="en-US" sz="2400" dirty="0" smtClean="0">
                <a:latin typeface="American Typewriter"/>
                <a:cs typeface="American Typewriter"/>
              </a:rPr>
              <a:t> </a:t>
            </a:r>
            <a:r>
              <a:rPr lang="en-US" sz="2400" dirty="0" err="1" smtClean="0">
                <a:latin typeface="American Typewriter"/>
                <a:cs typeface="American Typewriter"/>
              </a:rPr>
              <a:t>countc</a:t>
            </a:r>
            <a:r>
              <a:rPr lang="en-US" sz="2400" dirty="0" smtClean="0">
                <a:latin typeface="American Typewriter"/>
                <a:cs typeface="American Typewriter"/>
              </a:rPr>
              <a:t> </a:t>
            </a:r>
            <a:r>
              <a:rPr lang="en-US" sz="2400" dirty="0" smtClean="0">
                <a:latin typeface="American Typewriter"/>
                <a:cs typeface="American Typewriter"/>
              </a:rPr>
              <a:t>+=1</a:t>
            </a:r>
          </a:p>
          <a:p>
            <a:pPr>
              <a:buNone/>
            </a:pPr>
            <a:r>
              <a:rPr lang="en-US" sz="2400" dirty="0" smtClean="0">
                <a:latin typeface="American Typewriter"/>
                <a:cs typeface="American Typewriter"/>
              </a:rPr>
              <a:t>print "Number of </a:t>
            </a:r>
            <a:r>
              <a:rPr lang="en-US" sz="2400" dirty="0" err="1" smtClean="0">
                <a:latin typeface="American Typewriter"/>
                <a:cs typeface="American Typewriter"/>
              </a:rPr>
              <a:t>c's</a:t>
            </a:r>
            <a:r>
              <a:rPr lang="en-US" sz="2400" dirty="0" smtClean="0">
                <a:latin typeface="American Typewriter"/>
                <a:cs typeface="American Typewriter"/>
              </a:rPr>
              <a:t> in the string: ", </a:t>
            </a:r>
            <a:r>
              <a:rPr lang="en-US" sz="2400" dirty="0" err="1" smtClean="0">
                <a:latin typeface="American Typewriter"/>
                <a:cs typeface="American Typewriter"/>
              </a:rPr>
              <a:t>countc</a:t>
            </a:r>
            <a:endParaRPr lang="en-US" sz="2400" dirty="0" smtClean="0">
              <a:latin typeface="American Typewriter"/>
              <a:cs typeface="American Typewriter"/>
            </a:endParaRPr>
          </a:p>
          <a:p>
            <a:pPr>
              <a:buNone/>
            </a:pP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2242D1-5370-F84E-B8FA-DE603F0F4C3F}" type="slidenum">
              <a:rPr lang="en-US" smtClean="0"/>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Stepping through a list</a:t>
            </a:r>
            <a:endParaRPr lang="en-US" dirty="0"/>
          </a:p>
        </p:txBody>
      </p:sp>
      <p:sp>
        <p:nvSpPr>
          <p:cNvPr id="3" name="Content Placeholder 2"/>
          <p:cNvSpPr>
            <a:spLocks noGrp="1"/>
          </p:cNvSpPr>
          <p:nvPr>
            <p:ph idx="1"/>
          </p:nvPr>
        </p:nvSpPr>
        <p:spPr>
          <a:xfrm>
            <a:off x="1390952" y="1417638"/>
            <a:ext cx="7753048" cy="4708525"/>
          </a:xfrm>
        </p:spPr>
        <p:txBody>
          <a:bodyPr>
            <a:normAutofit/>
          </a:bodyPr>
          <a:lstStyle/>
          <a:p>
            <a:pPr>
              <a:buNone/>
            </a:pPr>
            <a:r>
              <a:rPr lang="en-US" sz="1800" dirty="0" smtClean="0">
                <a:latin typeface="American Typewriter"/>
                <a:cs typeface="American Typewriter"/>
              </a:rPr>
              <a:t>cousins=["Mike", "Carol", "Frank", "Ann", "Jim", "Pat", "</a:t>
            </a:r>
            <a:r>
              <a:rPr lang="en-US" sz="1800" dirty="0" err="1" smtClean="0">
                <a:latin typeface="American Typewriter"/>
                <a:cs typeface="American Typewriter"/>
              </a:rPr>
              <a:t>Franny</a:t>
            </a:r>
            <a:r>
              <a:rPr lang="en-US" sz="1800" dirty="0" smtClean="0">
                <a:latin typeface="American Typewriter"/>
                <a:cs typeface="American Typewriter"/>
              </a:rPr>
              <a:t>",\</a:t>
            </a:r>
          </a:p>
          <a:p>
            <a:pPr>
              <a:buNone/>
            </a:pPr>
            <a:r>
              <a:rPr lang="en-US" sz="1800" dirty="0" smtClean="0">
                <a:latin typeface="American Typewriter"/>
                <a:cs typeface="American Typewriter"/>
              </a:rPr>
              <a:t> "Elizabeth", "Richard", "Sue"]</a:t>
            </a:r>
          </a:p>
          <a:p>
            <a:pPr>
              <a:buNone/>
            </a:pPr>
            <a:r>
              <a:rPr lang="en-US" sz="1800" dirty="0" smtClean="0">
                <a:latin typeface="American Typewriter"/>
                <a:cs typeface="American Typewriter"/>
              </a:rPr>
              <a:t>steps = </a:t>
            </a:r>
            <a:r>
              <a:rPr lang="en-US" sz="1800" dirty="0" err="1" smtClean="0">
                <a:latin typeface="American Typewriter"/>
                <a:cs typeface="American Typewriter"/>
              </a:rPr>
              <a:t>range(len(cousins</a:t>
            </a:r>
            <a:r>
              <a:rPr lang="en-US" sz="1800" dirty="0" smtClean="0">
                <a:latin typeface="American Typewriter"/>
                <a:cs typeface="American Typewriter"/>
              </a:rPr>
              <a:t>))</a:t>
            </a:r>
          </a:p>
          <a:p>
            <a:pPr>
              <a:buNone/>
            </a:pPr>
            <a:r>
              <a:rPr lang="en-US" sz="1800" dirty="0" smtClean="0">
                <a:latin typeface="American Typewriter"/>
                <a:cs typeface="American Typewriter"/>
              </a:rPr>
              <a:t>for step in steps:</a:t>
            </a:r>
          </a:p>
          <a:p>
            <a:pPr>
              <a:buNone/>
            </a:pPr>
            <a:r>
              <a:rPr lang="en-US" sz="1800" dirty="0" smtClean="0">
                <a:latin typeface="American Typewriter"/>
                <a:cs typeface="American Typewriter"/>
              </a:rPr>
              <a:t>    print </a:t>
            </a:r>
            <a:r>
              <a:rPr lang="en-US" sz="1800" dirty="0" err="1" smtClean="0">
                <a:latin typeface="American Typewriter"/>
                <a:cs typeface="American Typewriter"/>
              </a:rPr>
              <a:t>cousins[step</a:t>
            </a:r>
            <a:r>
              <a:rPr lang="en-US" sz="1800" dirty="0" smtClean="0">
                <a:latin typeface="American Typewriter"/>
                <a:cs typeface="American Typewriter"/>
              </a:rPr>
              <a:t>]+", ",</a:t>
            </a:r>
          </a:p>
          <a:p>
            <a:pPr>
              <a:buNone/>
            </a:pPr>
            <a:endParaRPr lang="en-US" sz="2400" dirty="0" smtClean="0">
              <a:cs typeface="American Typewriter"/>
            </a:endParaRPr>
          </a:p>
          <a:p>
            <a:pPr>
              <a:buNone/>
            </a:pPr>
            <a:r>
              <a:rPr lang="en-US" sz="2400" dirty="0" smtClean="0">
                <a:cs typeface="American Typewriter"/>
              </a:rPr>
              <a:t>Output: </a:t>
            </a:r>
          </a:p>
          <a:p>
            <a:pPr>
              <a:buNone/>
            </a:pPr>
            <a:r>
              <a:rPr lang="en-US" sz="1700" dirty="0" smtClean="0">
                <a:latin typeface="American Typewriter"/>
                <a:cs typeface="American Typewriter"/>
              </a:rPr>
              <a:t>Mike</a:t>
            </a:r>
            <a:r>
              <a:rPr lang="en-US" sz="1700" dirty="0" smtClean="0">
                <a:latin typeface="American Typewriter"/>
                <a:cs typeface="American Typewriter"/>
              </a:rPr>
              <a:t>,  Carol,  Frank,  Ann,  Jim,  Pat,  </a:t>
            </a:r>
            <a:r>
              <a:rPr lang="en-US" sz="1700" dirty="0" err="1" smtClean="0">
                <a:latin typeface="American Typewriter"/>
                <a:cs typeface="American Typewriter"/>
              </a:rPr>
              <a:t>Franny</a:t>
            </a:r>
            <a:r>
              <a:rPr lang="en-US" sz="1700" dirty="0" smtClean="0">
                <a:latin typeface="American Typewriter"/>
                <a:cs typeface="American Typewriter"/>
              </a:rPr>
              <a:t>,  Elizabeth,  Richard,  Sue,</a:t>
            </a:r>
            <a:r>
              <a:rPr lang="en-US" sz="1700" dirty="0" smtClean="0">
                <a:latin typeface="American Typewriter"/>
                <a:cs typeface="American Typewriter"/>
              </a:rPr>
              <a:t> </a:t>
            </a:r>
          </a:p>
          <a:p>
            <a:pPr>
              <a:buNone/>
            </a:pPr>
            <a:endParaRPr lang="en-US" sz="1800" dirty="0" smtClean="0">
              <a:cs typeface="American Typewriter"/>
            </a:endParaRPr>
          </a:p>
          <a:p>
            <a:pPr>
              <a:buNone/>
            </a:pPr>
            <a:r>
              <a:rPr lang="en-US" sz="2400" dirty="0" smtClean="0">
                <a:cs typeface="American Typewriter"/>
              </a:rPr>
              <a:t>Exercise:  </a:t>
            </a:r>
          </a:p>
          <a:p>
            <a:pPr>
              <a:buNone/>
            </a:pPr>
            <a:r>
              <a:rPr lang="en-US" sz="2400" dirty="0" smtClean="0">
                <a:cs typeface="American Typewriter"/>
              </a:rPr>
              <a:t>Get rid of that last comma.</a:t>
            </a:r>
            <a:r>
              <a:rPr lang="en-US" sz="1800" dirty="0" smtClean="0">
                <a:cs typeface="American Typewriter"/>
              </a:rPr>
              <a:t>	</a:t>
            </a:r>
            <a:endParaRPr lang="en-US" sz="1800" dirty="0" smtClean="0">
              <a:cs typeface="American Typewriter"/>
            </a:endParaRPr>
          </a:p>
          <a:p>
            <a:pPr>
              <a:buNone/>
            </a:pP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2242D1-5370-F84E-B8FA-DE603F0F4C3F}" type="slidenum">
              <a:rPr lang="en-US" smtClean="0"/>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Stepping through the list again</a:t>
            </a:r>
            <a:endParaRPr lang="en-US" dirty="0"/>
          </a:p>
        </p:txBody>
      </p:sp>
      <p:sp>
        <p:nvSpPr>
          <p:cNvPr id="7" name="Content Placeholder 6"/>
          <p:cNvSpPr>
            <a:spLocks noGrp="1"/>
          </p:cNvSpPr>
          <p:nvPr>
            <p:ph idx="1"/>
          </p:nvPr>
        </p:nvSpPr>
        <p:spPr>
          <a:xfrm>
            <a:off x="1390952" y="2772716"/>
            <a:ext cx="7753048" cy="4708525"/>
          </a:xfrm>
        </p:spPr>
        <p:txBody>
          <a:bodyPr/>
          <a:lstStyle/>
          <a:p>
            <a:r>
              <a:rPr lang="en-US" dirty="0" smtClean="0"/>
              <a:t>Output</a:t>
            </a:r>
          </a:p>
          <a:p>
            <a:pPr>
              <a:buNone/>
            </a:pPr>
            <a:r>
              <a:rPr lang="en-US" sz="1700" dirty="0" smtClean="0">
                <a:latin typeface="American Typewriter"/>
                <a:cs typeface="American Typewriter"/>
              </a:rPr>
              <a:t>Mike,  Carol,  Frank,  Ann,  Jim,  Pat,  </a:t>
            </a:r>
            <a:r>
              <a:rPr lang="en-US" sz="1700" dirty="0" err="1" smtClean="0">
                <a:latin typeface="American Typewriter"/>
                <a:cs typeface="American Typewriter"/>
              </a:rPr>
              <a:t>Franny</a:t>
            </a:r>
            <a:r>
              <a:rPr lang="en-US" sz="1700" dirty="0" smtClean="0">
                <a:latin typeface="American Typewriter"/>
                <a:cs typeface="American Typewriter"/>
              </a:rPr>
              <a:t>,  Elizabeth,  Richard,  Sue, </a:t>
            </a:r>
            <a:endParaRPr lang="en-US" sz="1700" dirty="0">
              <a:latin typeface="American Typewriter"/>
              <a:cs typeface="American Typewriter"/>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2242D1-5370-F84E-B8FA-DE603F0F4C3F}" type="slidenum">
              <a:rPr lang="en-US" smtClean="0"/>
              <a:t>59</a:t>
            </a:fld>
            <a:endParaRPr lang="en-US"/>
          </a:p>
        </p:txBody>
      </p:sp>
      <p:sp>
        <p:nvSpPr>
          <p:cNvPr id="6" name="Rectangle 5"/>
          <p:cNvSpPr/>
          <p:nvPr/>
        </p:nvSpPr>
        <p:spPr>
          <a:xfrm>
            <a:off x="1390952" y="1417638"/>
            <a:ext cx="7295848" cy="1323439"/>
          </a:xfrm>
          <a:prstGeom prst="rect">
            <a:avLst/>
          </a:prstGeom>
        </p:spPr>
        <p:txBody>
          <a:bodyPr wrap="square">
            <a:spAutoFit/>
          </a:bodyPr>
          <a:lstStyle/>
          <a:p>
            <a:r>
              <a:rPr lang="en-US" sz="2000" dirty="0" smtClean="0"/>
              <a:t>cousins=["Mike", "Carol", "Frank", "Ann", "Jim", "Pat", "</a:t>
            </a:r>
            <a:r>
              <a:rPr lang="en-US" sz="2000" dirty="0" err="1" smtClean="0"/>
              <a:t>Franny</a:t>
            </a:r>
            <a:r>
              <a:rPr lang="en-US" sz="2000" dirty="0" smtClean="0"/>
              <a:t>",\</a:t>
            </a:r>
          </a:p>
          <a:p>
            <a:r>
              <a:rPr lang="en-US" sz="2000" dirty="0" smtClean="0"/>
              <a:t> "Elizabeth", "Richard", "Sue"]</a:t>
            </a:r>
          </a:p>
          <a:p>
            <a:r>
              <a:rPr lang="en-US" sz="2000" dirty="0" smtClean="0"/>
              <a:t>for step in </a:t>
            </a:r>
            <a:r>
              <a:rPr lang="en-US" sz="2000" dirty="0" err="1" smtClean="0"/>
              <a:t>range(len(cousins</a:t>
            </a:r>
            <a:r>
              <a:rPr lang="en-US" sz="2000" dirty="0" smtClean="0"/>
              <a:t>)):</a:t>
            </a:r>
          </a:p>
          <a:p>
            <a:r>
              <a:rPr lang="en-US" sz="2000" dirty="0" smtClean="0"/>
              <a:t>      print </a:t>
            </a:r>
            <a:r>
              <a:rPr lang="en-US" sz="2000" dirty="0" err="1" smtClean="0"/>
              <a:t>cousins[step</a:t>
            </a:r>
            <a:r>
              <a:rPr lang="en-US" sz="2000" dirty="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Crawling threads</a:t>
            </a:r>
            <a:endParaRPr lang="en-US" dirty="0"/>
          </a:p>
        </p:txBody>
      </p:sp>
      <p:sp>
        <p:nvSpPr>
          <p:cNvPr id="3" name="Content Placeholder 2"/>
          <p:cNvSpPr>
            <a:spLocks noGrp="1"/>
          </p:cNvSpPr>
          <p:nvPr>
            <p:ph idx="1"/>
          </p:nvPr>
        </p:nvSpPr>
        <p:spPr/>
        <p:txBody>
          <a:bodyPr/>
          <a:lstStyle/>
          <a:p>
            <a:r>
              <a:rPr lang="en-US" dirty="0" smtClean="0"/>
              <a:t>With so much space to explore, so many pages to process, a crawler will often consist of many threads, each of which cycles through the same set of steps we just saw.  There may be multiple threads on one processor or threads may be distributed over many nodes in a distributed system.</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p:txBody>
          <a:bodyPr/>
          <a:lstStyle/>
          <a:p>
            <a:pPr>
              <a:buNone/>
            </a:pPr>
            <a:r>
              <a:rPr lang="en-US" dirty="0" smtClean="0">
                <a:latin typeface="American Typewriter"/>
                <a:cs typeface="American Typewriter"/>
              </a:rPr>
              <a:t>while &lt;condition&gt;:</a:t>
            </a:r>
          </a:p>
          <a:p>
            <a:pPr lvl="1">
              <a:buNone/>
            </a:pPr>
            <a:r>
              <a:rPr lang="en-US" dirty="0" smtClean="0">
                <a:latin typeface="American Typewriter"/>
                <a:cs typeface="American Typewriter"/>
              </a:rPr>
              <a:t>body</a:t>
            </a:r>
            <a:endParaRPr lang="en-US" dirty="0">
              <a:latin typeface="American Typewriter"/>
              <a:cs typeface="American Typewriter"/>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7022-8D5C-5240-9EBD-C7284233228D}" type="slidenum">
              <a:rPr lang="en-US" smtClean="0"/>
              <a:t>60</a:t>
            </a:fld>
            <a:endParaRPr lang="en-US"/>
          </a:p>
        </p:txBody>
      </p:sp>
      <p:sp>
        <p:nvSpPr>
          <p:cNvPr id="6" name="TextBox 5"/>
          <p:cNvSpPr txBox="1"/>
          <p:nvPr/>
        </p:nvSpPr>
        <p:spPr>
          <a:xfrm>
            <a:off x="2595479" y="3496867"/>
            <a:ext cx="5246180" cy="1569660"/>
          </a:xfrm>
          <a:prstGeom prst="rect">
            <a:avLst/>
          </a:prstGeom>
          <a:noFill/>
        </p:spPr>
        <p:txBody>
          <a:bodyPr wrap="square" rtlCol="0">
            <a:spAutoFit/>
          </a:bodyPr>
          <a:lstStyle/>
          <a:p>
            <a:r>
              <a:rPr lang="en-US" sz="2400" dirty="0" smtClean="0">
                <a:solidFill>
                  <a:srgbClr val="FFFF00"/>
                </a:solidFill>
              </a:rPr>
              <a:t>Note that there is a required : after the first line, but no punctuation after lines in the body.  The indentation shows what belongs to the body.</a:t>
            </a:r>
            <a:endParaRPr lang="en-US" sz="2400" dirty="0">
              <a:solidFill>
                <a:srgbClr val="FFFF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Content Placeholder 2"/>
          <p:cNvSpPr>
            <a:spLocks noGrp="1"/>
          </p:cNvSpPr>
          <p:nvPr>
            <p:ph idx="1"/>
          </p:nvPr>
        </p:nvSpPr>
        <p:spPr>
          <a:xfrm>
            <a:off x="1390952" y="1417638"/>
            <a:ext cx="7295848" cy="2686579"/>
          </a:xfrm>
        </p:spPr>
        <p:txBody>
          <a:bodyPr/>
          <a:lstStyle/>
          <a:p>
            <a:r>
              <a:rPr lang="en-US" dirty="0" smtClean="0"/>
              <a:t>Built-in </a:t>
            </a:r>
            <a:r>
              <a:rPr lang="en-US" dirty="0" smtClean="0">
                <a:latin typeface="American Typewriter"/>
                <a:cs typeface="American Typewriter"/>
              </a:rPr>
              <a:t>file</a:t>
            </a:r>
            <a:r>
              <a:rPr lang="en-US" dirty="0" smtClean="0"/>
              <a:t> class</a:t>
            </a:r>
          </a:p>
          <a:p>
            <a:pPr lvl="1"/>
            <a:r>
              <a:rPr lang="en-US" dirty="0" smtClean="0"/>
              <a:t>Two ways to input a line from the file:</a:t>
            </a:r>
          </a:p>
          <a:p>
            <a:pPr lvl="2"/>
            <a:r>
              <a:rPr lang="en-US" dirty="0" smtClean="0"/>
              <a:t>line=</a:t>
            </a:r>
            <a:r>
              <a:rPr lang="en-US" dirty="0" err="1" smtClean="0"/>
              <a:t>source.readline</a:t>
            </a:r>
            <a:r>
              <a:rPr lang="en-US" dirty="0" smtClean="0"/>
              <a:t>()</a:t>
            </a:r>
          </a:p>
          <a:p>
            <a:pPr lvl="2"/>
            <a:r>
              <a:rPr lang="en-US" dirty="0" smtClean="0"/>
              <a:t>for line in source: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7022-8D5C-5240-9EBD-C7284233228D}" type="slidenum">
              <a:rPr lang="en-US" smtClean="0"/>
              <a:t>61</a:t>
            </a:fld>
            <a:endParaRPr lang="en-US"/>
          </a:p>
        </p:txBody>
      </p:sp>
      <p:sp>
        <p:nvSpPr>
          <p:cNvPr id="6" name="TextBox 5"/>
          <p:cNvSpPr txBox="1"/>
          <p:nvPr/>
        </p:nvSpPr>
        <p:spPr>
          <a:xfrm>
            <a:off x="6019800" y="2466208"/>
            <a:ext cx="2889502" cy="646331"/>
          </a:xfrm>
          <a:prstGeom prst="rect">
            <a:avLst/>
          </a:prstGeom>
          <a:noFill/>
        </p:spPr>
        <p:txBody>
          <a:bodyPr wrap="square" rtlCol="0">
            <a:spAutoFit/>
          </a:bodyPr>
          <a:lstStyle/>
          <a:p>
            <a:r>
              <a:rPr lang="en-US" dirty="0" smtClean="0">
                <a:solidFill>
                  <a:srgbClr val="FFFF00"/>
                </a:solidFill>
              </a:rPr>
              <a:t>where line and source are local names</a:t>
            </a:r>
            <a:endParaRPr lang="en-US" dirty="0">
              <a:solidFill>
                <a:srgbClr val="FFFF00"/>
              </a:solidFill>
            </a:endParaRPr>
          </a:p>
        </p:txBody>
      </p:sp>
      <p:sp>
        <p:nvSpPr>
          <p:cNvPr id="7" name="TextBox 6"/>
          <p:cNvSpPr txBox="1"/>
          <p:nvPr/>
        </p:nvSpPr>
        <p:spPr>
          <a:xfrm>
            <a:off x="6019800" y="3130944"/>
            <a:ext cx="2516748" cy="646331"/>
          </a:xfrm>
          <a:prstGeom prst="rect">
            <a:avLst/>
          </a:prstGeom>
          <a:noFill/>
        </p:spPr>
        <p:txBody>
          <a:bodyPr wrap="square" rtlCol="0">
            <a:spAutoFit/>
          </a:bodyPr>
          <a:lstStyle/>
          <a:p>
            <a:r>
              <a:rPr lang="en-US" dirty="0" smtClean="0">
                <a:solidFill>
                  <a:srgbClr val="FFFF00"/>
                </a:solidFill>
              </a:rPr>
              <a:t>Note – no explicit read  in the for loop </a:t>
            </a:r>
            <a:endParaRPr lang="en-US" dirty="0">
              <a:solidFill>
                <a:srgbClr val="FFFF00"/>
              </a:solidFill>
            </a:endParaRPr>
          </a:p>
        </p:txBody>
      </p:sp>
      <p:sp>
        <p:nvSpPr>
          <p:cNvPr id="8" name="TextBox 7"/>
          <p:cNvSpPr txBox="1"/>
          <p:nvPr/>
        </p:nvSpPr>
        <p:spPr>
          <a:xfrm>
            <a:off x="1538217" y="4453904"/>
            <a:ext cx="7295848" cy="1846659"/>
          </a:xfrm>
          <a:prstGeom prst="rect">
            <a:avLst/>
          </a:prstGeom>
          <a:noFill/>
        </p:spPr>
        <p:txBody>
          <a:bodyPr wrap="square" rtlCol="0">
            <a:spAutoFit/>
          </a:bodyPr>
          <a:lstStyle/>
          <a:p>
            <a:r>
              <a:rPr lang="en-US" sz="2400" dirty="0" smtClean="0">
                <a:latin typeface="American Typewriter"/>
                <a:cs typeface="American Typewriter"/>
              </a:rPr>
              <a:t>filename=</a:t>
            </a:r>
            <a:r>
              <a:rPr lang="en-US" sz="2400" dirty="0" err="1" smtClean="0">
                <a:latin typeface="American Typewriter"/>
                <a:cs typeface="American Typewriter"/>
              </a:rPr>
              <a:t>raw_input('File</a:t>
            </a:r>
            <a:r>
              <a:rPr lang="en-US" sz="2400" dirty="0" smtClean="0">
                <a:latin typeface="American Typewriter"/>
                <a:cs typeface="American Typewriter"/>
              </a:rPr>
              <a:t> to read: ')</a:t>
            </a:r>
          </a:p>
          <a:p>
            <a:r>
              <a:rPr lang="en-US" sz="2400" dirty="0" smtClean="0">
                <a:latin typeface="American Typewriter"/>
                <a:cs typeface="American Typewriter"/>
              </a:rPr>
              <a:t>source = </a:t>
            </a:r>
            <a:r>
              <a:rPr lang="en-US" sz="2400" dirty="0" err="1" smtClean="0">
                <a:latin typeface="American Typewriter"/>
                <a:cs typeface="American Typewriter"/>
              </a:rPr>
              <a:t>file(filename</a:t>
            </a:r>
            <a:r>
              <a:rPr lang="en-US" sz="2400" dirty="0" smtClean="0">
                <a:latin typeface="American Typewriter"/>
                <a:cs typeface="American Typewriter"/>
              </a:rPr>
              <a:t>)   #Access is read-only</a:t>
            </a:r>
          </a:p>
          <a:p>
            <a:r>
              <a:rPr lang="en-US" sz="2400" dirty="0" smtClean="0">
                <a:latin typeface="American Typewriter"/>
                <a:cs typeface="American Typewriter"/>
              </a:rPr>
              <a:t>for line in source:</a:t>
            </a:r>
          </a:p>
          <a:p>
            <a:r>
              <a:rPr lang="en-US" sz="2400" dirty="0" smtClean="0">
                <a:latin typeface="American Typewriter"/>
                <a:cs typeface="American Typewriter"/>
              </a:rPr>
              <a:t>   print line</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iteration over file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7022-8D5C-5240-9EBD-C7284233228D}" type="slidenum">
              <a:rPr lang="en-US" smtClean="0"/>
              <a:t>62</a:t>
            </a:fld>
            <a:endParaRPr lang="en-US"/>
          </a:p>
        </p:txBody>
      </p:sp>
      <p:sp>
        <p:nvSpPr>
          <p:cNvPr id="6" name="Rectangle 5"/>
          <p:cNvSpPr/>
          <p:nvPr/>
        </p:nvSpPr>
        <p:spPr>
          <a:xfrm>
            <a:off x="1693504" y="1417638"/>
            <a:ext cx="6295416" cy="3539431"/>
          </a:xfrm>
          <a:prstGeom prst="rect">
            <a:avLst/>
          </a:prstGeom>
        </p:spPr>
        <p:txBody>
          <a:bodyPr wrap="square">
            <a:spAutoFit/>
          </a:bodyPr>
          <a:lstStyle/>
          <a:p>
            <a:r>
              <a:rPr lang="en-US" sz="2800" dirty="0" smtClean="0"/>
              <a:t>a = </a:t>
            </a:r>
            <a:r>
              <a:rPr lang="en-US" sz="2800" dirty="0" err="1" smtClean="0"/>
              <a:t>open("numgone.txt</a:t>
            </a:r>
            <a:r>
              <a:rPr lang="en-US" sz="2800" dirty="0" smtClean="0"/>
              <a:t>", "</a:t>
            </a:r>
            <a:r>
              <a:rPr lang="en-US" sz="2800" dirty="0" err="1" smtClean="0"/>
              <a:t>r</a:t>
            </a:r>
            <a:r>
              <a:rPr lang="en-US" sz="2800" dirty="0" smtClean="0"/>
              <a:t>") </a:t>
            </a:r>
          </a:p>
          <a:p>
            <a:r>
              <a:rPr lang="en-US" sz="2800" dirty="0" smtClean="0"/>
              <a:t>line = </a:t>
            </a:r>
            <a:r>
              <a:rPr lang="en-US" sz="2800" dirty="0" err="1" smtClean="0"/>
              <a:t>a.readline</a:t>
            </a:r>
            <a:r>
              <a:rPr lang="en-US" sz="2800" dirty="0" smtClean="0"/>
              <a:t>() </a:t>
            </a:r>
          </a:p>
          <a:p>
            <a:r>
              <a:rPr lang="en-US" sz="2800" dirty="0" smtClean="0"/>
              <a:t>while line: </a:t>
            </a:r>
          </a:p>
          <a:p>
            <a:r>
              <a:rPr lang="en-US" sz="2800" dirty="0" smtClean="0"/>
              <a:t>    print line[0] </a:t>
            </a:r>
          </a:p>
          <a:p>
            <a:r>
              <a:rPr lang="en-US" sz="2800" dirty="0" smtClean="0"/>
              <a:t>    line = </a:t>
            </a:r>
            <a:r>
              <a:rPr lang="en-US" sz="2800" dirty="0" err="1" smtClean="0"/>
              <a:t>a.readline</a:t>
            </a:r>
            <a:r>
              <a:rPr lang="en-US" sz="2800" dirty="0" smtClean="0"/>
              <a:t>() # Note that the content of line changes </a:t>
            </a:r>
          </a:p>
          <a:p>
            <a:r>
              <a:rPr lang="en-US" sz="2800" dirty="0" smtClean="0"/>
              <a:t>                        # here, resetting the loop </a:t>
            </a:r>
          </a:p>
          <a:p>
            <a:r>
              <a:rPr lang="en-US" sz="2800" dirty="0" err="1" smtClean="0"/>
              <a:t>a.close</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a:t>
            </a:r>
            <a:endParaRPr lang="en-US" dirty="0"/>
          </a:p>
        </p:txBody>
      </p:sp>
      <p:sp>
        <p:nvSpPr>
          <p:cNvPr id="3" name="Content Placeholder 2"/>
          <p:cNvSpPr>
            <a:spLocks noGrp="1"/>
          </p:cNvSpPr>
          <p:nvPr>
            <p:ph idx="1"/>
          </p:nvPr>
        </p:nvSpPr>
        <p:spPr>
          <a:xfrm>
            <a:off x="1390952" y="1417638"/>
            <a:ext cx="7295848" cy="5440362"/>
          </a:xfrm>
        </p:spPr>
        <p:txBody>
          <a:bodyPr>
            <a:normAutofit fontScale="77500" lnSpcReduction="20000"/>
          </a:bodyPr>
          <a:lstStyle/>
          <a:p>
            <a:r>
              <a:rPr lang="en-US" dirty="0" smtClean="0"/>
              <a:t>File object can be created with open() built-in function</a:t>
            </a:r>
          </a:p>
          <a:p>
            <a:r>
              <a:rPr lang="en-US" dirty="0" smtClean="0"/>
              <a:t>File methods: (Selected)</a:t>
            </a:r>
          </a:p>
          <a:p>
            <a:pPr lvl="1"/>
            <a:r>
              <a:rPr lang="en-US" dirty="0" err="1" smtClean="0"/>
              <a:t>file.close</a:t>
            </a:r>
            <a:r>
              <a:rPr lang="en-US" dirty="0" smtClean="0"/>
              <a:t>()</a:t>
            </a:r>
          </a:p>
          <a:p>
            <a:pPr lvl="1"/>
            <a:r>
              <a:rPr lang="en-US" dirty="0" err="1" smtClean="0"/>
              <a:t>file.flush</a:t>
            </a:r>
            <a:r>
              <a:rPr lang="en-US" dirty="0" smtClean="0"/>
              <a:t>()</a:t>
            </a:r>
          </a:p>
          <a:p>
            <a:pPr lvl="1"/>
            <a:r>
              <a:rPr lang="en-US" dirty="0" err="1" smtClean="0"/>
              <a:t>file.read([size</a:t>
            </a:r>
            <a:r>
              <a:rPr lang="en-US" dirty="0" smtClean="0"/>
              <a:t>])   -- read at most size bytes from the file.  If size omitted, read to end of file</a:t>
            </a:r>
          </a:p>
          <a:p>
            <a:pPr lvl="1"/>
            <a:r>
              <a:rPr lang="en-US" dirty="0" err="1" smtClean="0"/>
              <a:t>file.readline([size</a:t>
            </a:r>
            <a:r>
              <a:rPr lang="en-US" dirty="0" smtClean="0"/>
              <a:t>]) – read one line of the file.  Optional size determines maximum number of bytes returned and may produce an incomplete line.</a:t>
            </a:r>
          </a:p>
          <a:p>
            <a:pPr lvl="1"/>
            <a:r>
              <a:rPr lang="en-US" dirty="0" err="1" smtClean="0"/>
              <a:t>file.readlines</a:t>
            </a:r>
            <a:r>
              <a:rPr lang="en-US" dirty="0" smtClean="0"/>
              <a:t>() – read to EOF, returning a list of the file lines</a:t>
            </a:r>
          </a:p>
          <a:p>
            <a:pPr lvl="1"/>
            <a:r>
              <a:rPr lang="en-US" dirty="0" err="1" smtClean="0"/>
              <a:t>file.write(str</a:t>
            </a:r>
            <a:r>
              <a:rPr lang="en-US" dirty="0" smtClean="0"/>
              <a:t>) – write </a:t>
            </a:r>
            <a:r>
              <a:rPr lang="en-US" dirty="0" err="1" smtClean="0"/>
              <a:t>str</a:t>
            </a:r>
            <a:r>
              <a:rPr lang="en-US" dirty="0" smtClean="0"/>
              <a:t> to file.  May need flush or close to complete the file write</a:t>
            </a:r>
          </a:p>
          <a:p>
            <a:pPr lvl="1"/>
            <a:r>
              <a:rPr lang="en-US" dirty="0" err="1" smtClean="0"/>
              <a:t>writelines(sequence</a:t>
            </a:r>
            <a:r>
              <a:rPr lang="en-US" dirty="0" smtClean="0"/>
              <a:t>) – writes a sequence, usually a list of strings</a:t>
            </a:r>
          </a:p>
          <a:p>
            <a:pPr lvl="1"/>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7022-8D5C-5240-9EBD-C7284233228D}" type="slidenum">
              <a:rPr lang="en-US" smtClean="0"/>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HTML</a:t>
            </a:r>
            <a:endParaRPr lang="en-US" dirty="0"/>
          </a:p>
        </p:txBody>
      </p:sp>
      <p:sp>
        <p:nvSpPr>
          <p:cNvPr id="3" name="Content Placeholder 2"/>
          <p:cNvSpPr>
            <a:spLocks noGrp="1"/>
          </p:cNvSpPr>
          <p:nvPr>
            <p:ph idx="1"/>
          </p:nvPr>
        </p:nvSpPr>
        <p:spPr>
          <a:xfrm>
            <a:off x="1390952" y="1417638"/>
            <a:ext cx="7753048" cy="4708525"/>
          </a:xfrm>
        </p:spPr>
        <p:txBody>
          <a:bodyPr>
            <a:normAutofit fontScale="85000" lnSpcReduction="10000"/>
          </a:bodyPr>
          <a:lstStyle/>
          <a:p>
            <a:r>
              <a:rPr lang="en-US" dirty="0" smtClean="0"/>
              <a:t>Web pages are coded with HTML</a:t>
            </a:r>
          </a:p>
          <a:p>
            <a:r>
              <a:rPr lang="en-US" dirty="0" smtClean="0"/>
              <a:t>Each browser has a way of displaying the page coding, but it differs. </a:t>
            </a:r>
          </a:p>
          <a:p>
            <a:r>
              <a:rPr lang="en-US" dirty="0" smtClean="0"/>
              <a:t>Essentials – tags</a:t>
            </a:r>
          </a:p>
          <a:p>
            <a:pPr lvl="2">
              <a:buNone/>
            </a:pPr>
            <a:r>
              <a:rPr lang="en-US" dirty="0" smtClean="0"/>
              <a:t>&lt;something&gt; ….. &lt;/something&gt;</a:t>
            </a:r>
          </a:p>
          <a:p>
            <a:r>
              <a:rPr lang="en-US" dirty="0" smtClean="0"/>
              <a:t>Essentials – links</a:t>
            </a:r>
          </a:p>
          <a:p>
            <a:pPr lvl="2">
              <a:buNone/>
            </a:pPr>
            <a:r>
              <a:rPr lang="en-US" dirty="0" smtClean="0"/>
              <a:t>&lt;a </a:t>
            </a:r>
            <a:r>
              <a:rPr lang="en-US" dirty="0" err="1" smtClean="0"/>
              <a:t>href</a:t>
            </a:r>
            <a:r>
              <a:rPr lang="en-US" dirty="0" smtClean="0"/>
              <a:t>=“</a:t>
            </a:r>
            <a:r>
              <a:rPr lang="en-US" dirty="0" err="1" smtClean="0"/>
              <a:t>url</a:t>
            </a:r>
            <a:r>
              <a:rPr lang="en-US" dirty="0" smtClean="0"/>
              <a:t> of the resource”&gt; text to highlight &lt;/a&gt;</a:t>
            </a:r>
          </a:p>
          <a:p>
            <a:r>
              <a:rPr lang="en-US" dirty="0" smtClean="0"/>
              <a:t>Tags, including link tags, may have other parameters.  All will start with &lt; and end with &gt;</a:t>
            </a:r>
          </a:p>
          <a:p>
            <a:r>
              <a:rPr lang="en-US" dirty="0" smtClean="0"/>
              <a:t>Sometimes, the closing tag may be missing</a:t>
            </a:r>
          </a:p>
          <a:p>
            <a:pPr lvl="1"/>
            <a:r>
              <a:rPr lang="en-US" dirty="0" smtClean="0"/>
              <a:t>&lt;</a:t>
            </a:r>
            <a:r>
              <a:rPr lang="en-US" dirty="0" err="1" smtClean="0"/>
              <a:t>p</a:t>
            </a:r>
            <a:r>
              <a:rPr lang="en-US" dirty="0" smtClean="0"/>
              <a:t>&gt; not always followed by a &lt;/</a:t>
            </a:r>
            <a:r>
              <a:rPr lang="en-US" dirty="0" err="1" smtClean="0"/>
              <a:t>p</a:t>
            </a:r>
            <a:r>
              <a:rPr lang="en-US" dirty="0" smtClean="0"/>
              <a:t>&gt;  </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7022-8D5C-5240-9EBD-C7284233228D}" type="slidenum">
              <a:rPr lang="en-US" smtClean="0"/>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week</a:t>
            </a:r>
            <a:endParaRPr lang="en-US" dirty="0"/>
          </a:p>
        </p:txBody>
      </p:sp>
      <p:sp>
        <p:nvSpPr>
          <p:cNvPr id="3" name="Content Placeholder 2"/>
          <p:cNvSpPr>
            <a:spLocks noGrp="1"/>
          </p:cNvSpPr>
          <p:nvPr>
            <p:ph idx="1"/>
          </p:nvPr>
        </p:nvSpPr>
        <p:spPr/>
        <p:txBody>
          <a:bodyPr/>
          <a:lstStyle/>
          <a:p>
            <a:r>
              <a:rPr lang="en-US" dirty="0" smtClean="0"/>
              <a:t>Python code for retrieving web pages (crawling)</a:t>
            </a:r>
          </a:p>
          <a:p>
            <a:r>
              <a:rPr lang="en-US" dirty="0" smtClean="0"/>
              <a:t>Demonstration of crawling visualization</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7022-8D5C-5240-9EBD-C7284233228D}" type="slidenum">
              <a:rPr lang="en-US" smtClean="0"/>
              <a:t>65</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Politeness</a:t>
            </a:r>
            <a:endParaRPr lang="en-US" dirty="0"/>
          </a:p>
        </p:txBody>
      </p:sp>
      <p:sp>
        <p:nvSpPr>
          <p:cNvPr id="3" name="Content Placeholder 2"/>
          <p:cNvSpPr>
            <a:spLocks noGrp="1"/>
          </p:cNvSpPr>
          <p:nvPr>
            <p:ph idx="1"/>
          </p:nvPr>
        </p:nvSpPr>
        <p:spPr>
          <a:xfrm>
            <a:off x="1390952" y="1417638"/>
            <a:ext cx="7753048" cy="5050895"/>
          </a:xfrm>
        </p:spPr>
        <p:txBody>
          <a:bodyPr>
            <a:normAutofit fontScale="77500" lnSpcReduction="20000"/>
          </a:bodyPr>
          <a:lstStyle/>
          <a:p>
            <a:r>
              <a:rPr lang="en-US" dirty="0" smtClean="0"/>
              <a:t>Not optional.</a:t>
            </a:r>
          </a:p>
          <a:p>
            <a:r>
              <a:rPr lang="en-US" dirty="0" smtClean="0"/>
              <a:t>Explicit</a:t>
            </a:r>
          </a:p>
          <a:p>
            <a:pPr lvl="1"/>
            <a:r>
              <a:rPr lang="en-US" dirty="0" smtClean="0"/>
              <a:t>Specified by the web site owner</a:t>
            </a:r>
          </a:p>
          <a:p>
            <a:pPr lvl="1"/>
            <a:r>
              <a:rPr lang="en-US" dirty="0" smtClean="0"/>
              <a:t>What portions of the site may be crawled and what portions may not be crawled</a:t>
            </a:r>
          </a:p>
          <a:p>
            <a:pPr lvl="2"/>
            <a:r>
              <a:rPr lang="en-US" dirty="0" err="1" smtClean="0"/>
              <a:t>robots.txt</a:t>
            </a:r>
            <a:r>
              <a:rPr lang="en-US" dirty="0" smtClean="0"/>
              <a:t> file</a:t>
            </a:r>
          </a:p>
          <a:p>
            <a:r>
              <a:rPr lang="en-US" dirty="0" smtClean="0"/>
              <a:t>Implicit</a:t>
            </a:r>
          </a:p>
          <a:p>
            <a:pPr lvl="1"/>
            <a:r>
              <a:rPr lang="en-US" dirty="0" smtClean="0"/>
              <a:t>If no restrictions are specified, still restrict how often you hit a single site.</a:t>
            </a:r>
          </a:p>
          <a:p>
            <a:pPr lvl="1"/>
            <a:r>
              <a:rPr lang="en-US" dirty="0" smtClean="0"/>
              <a:t>You may have many URLs from the same site.  Too much traffic can interfere with the site’s operation.  Crawler hits are much faster than ordinary traffic – could overtax the server.  (Constitutes a denial of service attack)  Good web crawlers do not fetch multiple pages from the same server at one time.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Robots.txt</a:t>
            </a:r>
            <a:endParaRPr lang="en-US" dirty="0"/>
          </a:p>
        </p:txBody>
      </p:sp>
      <p:sp>
        <p:nvSpPr>
          <p:cNvPr id="3" name="Content Placeholder 2"/>
          <p:cNvSpPr>
            <a:spLocks noGrp="1"/>
          </p:cNvSpPr>
          <p:nvPr>
            <p:ph idx="1"/>
          </p:nvPr>
        </p:nvSpPr>
        <p:spPr>
          <a:xfrm>
            <a:off x="1608666" y="1417638"/>
            <a:ext cx="7535333" cy="5440362"/>
          </a:xfrm>
        </p:spPr>
        <p:txBody>
          <a:bodyPr>
            <a:normAutofit lnSpcReduction="10000"/>
          </a:bodyPr>
          <a:lstStyle/>
          <a:p>
            <a:r>
              <a:rPr lang="en-US" dirty="0" smtClean="0"/>
              <a:t>Protocol nearly as old as the </a:t>
            </a:r>
            <a:r>
              <a:rPr lang="en-US" dirty="0" smtClean="0"/>
              <a:t>web</a:t>
            </a:r>
          </a:p>
          <a:p>
            <a:r>
              <a:rPr lang="en-US" dirty="0" smtClean="0"/>
              <a:t>See </a:t>
            </a:r>
            <a:r>
              <a:rPr lang="en-US" dirty="0" smtClean="0">
                <a:hlinkClick r:id="rId2"/>
              </a:rPr>
              <a:t>www.rototstxt.org/robotstxt.html</a:t>
            </a:r>
            <a:endParaRPr lang="en-US" dirty="0" smtClean="0"/>
          </a:p>
          <a:p>
            <a:pPr lvl="1">
              <a:buNone/>
            </a:pPr>
            <a:r>
              <a:rPr lang="en-US" dirty="0" smtClean="0"/>
              <a:t>File</a:t>
            </a:r>
            <a:r>
              <a:rPr lang="en-US" dirty="0" smtClean="0"/>
              <a:t>: URL/</a:t>
            </a:r>
            <a:r>
              <a:rPr lang="en-US" dirty="0" err="1" smtClean="0"/>
              <a:t>robots.txt</a:t>
            </a:r>
            <a:endParaRPr lang="en-US" dirty="0" smtClean="0"/>
          </a:p>
          <a:p>
            <a:pPr lvl="2"/>
            <a:r>
              <a:rPr lang="en-US" dirty="0" smtClean="0"/>
              <a:t>Contains the access restrictions</a:t>
            </a:r>
          </a:p>
          <a:p>
            <a:pPr lvl="1"/>
            <a:r>
              <a:rPr lang="en-US" dirty="0" smtClean="0"/>
              <a:t>Example:</a:t>
            </a:r>
          </a:p>
          <a:p>
            <a:pPr>
              <a:buNone/>
            </a:pPr>
            <a:r>
              <a:rPr lang="en-US" dirty="0" smtClean="0">
                <a:latin typeface="Courier New" charset="0"/>
                <a:ea typeface="ＭＳ Ｐゴシック" charset="-128"/>
                <a:cs typeface="ＭＳ Ｐゴシック" charset="-128"/>
              </a:rPr>
              <a:t>User-agent: *</a:t>
            </a:r>
          </a:p>
          <a:p>
            <a:pPr>
              <a:buNone/>
            </a:pPr>
            <a:r>
              <a:rPr lang="en-US" dirty="0" smtClean="0">
                <a:latin typeface="Courier New" charset="0"/>
                <a:ea typeface="ＭＳ Ｐゴシック" charset="-128"/>
                <a:cs typeface="ＭＳ Ｐゴシック" charset="-128"/>
              </a:rPr>
              <a:t>Disallow: /</a:t>
            </a:r>
            <a:r>
              <a:rPr lang="en-US" dirty="0" err="1" smtClean="0">
                <a:latin typeface="Courier New" charset="0"/>
                <a:ea typeface="ＭＳ Ｐゴシック" charset="-128"/>
                <a:cs typeface="ＭＳ Ｐゴシック" charset="-128"/>
              </a:rPr>
              <a:t>yoursite</a:t>
            </a:r>
            <a:r>
              <a:rPr lang="en-US" dirty="0" smtClean="0">
                <a:latin typeface="Courier New" charset="0"/>
                <a:ea typeface="ＭＳ Ｐゴシック" charset="-128"/>
                <a:cs typeface="ＭＳ Ｐゴシック" charset="-128"/>
              </a:rPr>
              <a:t>/temp/ </a:t>
            </a:r>
          </a:p>
          <a:p>
            <a:pPr>
              <a:buNone/>
            </a:pPr>
            <a:endParaRPr lang="en-US" dirty="0" smtClean="0">
              <a:latin typeface="Courier New" charset="0"/>
              <a:ea typeface="ＭＳ Ｐゴシック" charset="-128"/>
              <a:cs typeface="ＭＳ Ｐゴシック" charset="-128"/>
            </a:endParaRPr>
          </a:p>
          <a:p>
            <a:pPr>
              <a:buNone/>
            </a:pPr>
            <a:r>
              <a:rPr lang="en-US" dirty="0" smtClean="0">
                <a:latin typeface="Courier New" charset="0"/>
                <a:ea typeface="ＭＳ Ｐゴシック" charset="-128"/>
                <a:cs typeface="ＭＳ Ｐゴシック" charset="-128"/>
              </a:rPr>
              <a:t>User-agent: </a:t>
            </a:r>
            <a:r>
              <a:rPr lang="en-US" dirty="0" err="1" smtClean="0">
                <a:latin typeface="Courier New" charset="0"/>
                <a:ea typeface="ＭＳ Ｐゴシック" charset="-128"/>
                <a:cs typeface="ＭＳ Ｐゴシック" charset="-128"/>
              </a:rPr>
              <a:t>searchengine</a:t>
            </a:r>
            <a:endParaRPr lang="en-US" dirty="0" smtClean="0">
              <a:latin typeface="Courier New" charset="0"/>
              <a:ea typeface="ＭＳ Ｐゴシック" charset="-128"/>
              <a:cs typeface="ＭＳ Ｐゴシック" charset="-128"/>
            </a:endParaRPr>
          </a:p>
          <a:p>
            <a:pPr>
              <a:buNone/>
            </a:pPr>
            <a:r>
              <a:rPr lang="en-US" dirty="0" smtClean="0">
                <a:latin typeface="Courier New" charset="0"/>
                <a:ea typeface="ＭＳ Ｐゴシック" charset="-128"/>
                <a:cs typeface="ＭＳ Ｐゴシック" charset="-128"/>
              </a:rPr>
              <a:t>Disallow:</a:t>
            </a:r>
            <a:r>
              <a:rPr lang="en-US" dirty="0" smtClean="0">
                <a:ea typeface="ＭＳ Ｐゴシック" charset="-128"/>
                <a:cs typeface="ＭＳ Ｐゴシック" charset="-128"/>
              </a:rPr>
              <a:t> </a:t>
            </a:r>
          </a:p>
          <a:p>
            <a:pPr lvl="1">
              <a:buNone/>
            </a:pPr>
            <a:endParaRPr lang="en-US" dirty="0"/>
          </a:p>
        </p:txBody>
      </p:sp>
      <p:sp>
        <p:nvSpPr>
          <p:cNvPr id="4" name="TextBox 3"/>
          <p:cNvSpPr txBox="1"/>
          <p:nvPr/>
        </p:nvSpPr>
        <p:spPr>
          <a:xfrm>
            <a:off x="5571066" y="3461837"/>
            <a:ext cx="3572933" cy="400110"/>
          </a:xfrm>
          <a:prstGeom prst="rect">
            <a:avLst/>
          </a:prstGeom>
          <a:noFill/>
        </p:spPr>
        <p:txBody>
          <a:bodyPr wrap="square" rtlCol="0">
            <a:spAutoFit/>
          </a:bodyPr>
          <a:lstStyle/>
          <a:p>
            <a:r>
              <a:rPr lang="en-US" sz="2000" dirty="0" smtClean="0">
                <a:solidFill>
                  <a:srgbClr val="F4EA81"/>
                </a:solidFill>
              </a:rPr>
              <a:t>All robots (spiders/crawlers)</a:t>
            </a:r>
            <a:endParaRPr lang="en-US" sz="2000" dirty="0">
              <a:solidFill>
                <a:srgbClr val="F4EA81"/>
              </a:solidFill>
            </a:endParaRPr>
          </a:p>
        </p:txBody>
      </p:sp>
      <p:sp>
        <p:nvSpPr>
          <p:cNvPr id="5" name="Left Arrow 4"/>
          <p:cNvSpPr/>
          <p:nvPr/>
        </p:nvSpPr>
        <p:spPr>
          <a:xfrm rot="20110166">
            <a:off x="4826000" y="3618983"/>
            <a:ext cx="829733" cy="369332"/>
          </a:xfrm>
          <a:prstGeom prst="leftArrow">
            <a:avLst/>
          </a:prstGeom>
          <a:gradFill flip="none" rotWithShape="1">
            <a:gsLst>
              <a:gs pos="0">
                <a:schemeClr val="bg2">
                  <a:lumMod val="40000"/>
                  <a:lumOff val="60000"/>
                </a:schemeClr>
              </a:gs>
              <a:gs pos="100000">
                <a:srgbClr val="FFFFFF"/>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Left Arrow 5"/>
          <p:cNvSpPr/>
          <p:nvPr/>
        </p:nvSpPr>
        <p:spPr>
          <a:xfrm rot="20110166">
            <a:off x="5280062" y="5158769"/>
            <a:ext cx="829733" cy="369332"/>
          </a:xfrm>
          <a:prstGeom prst="leftArrow">
            <a:avLst/>
          </a:prstGeom>
          <a:gradFill flip="none" rotWithShape="1">
            <a:gsLst>
              <a:gs pos="0">
                <a:schemeClr val="bg2">
                  <a:lumMod val="40000"/>
                  <a:lumOff val="60000"/>
                </a:schemeClr>
              </a:gs>
              <a:gs pos="100000">
                <a:srgbClr val="FFFFFF"/>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148991" y="4800077"/>
            <a:ext cx="2995008" cy="707886"/>
          </a:xfrm>
          <a:prstGeom prst="rect">
            <a:avLst/>
          </a:prstGeom>
          <a:noFill/>
        </p:spPr>
        <p:txBody>
          <a:bodyPr wrap="square" rtlCol="0">
            <a:spAutoFit/>
          </a:bodyPr>
          <a:lstStyle/>
          <a:p>
            <a:r>
              <a:rPr lang="en-US" sz="2000" dirty="0" smtClean="0">
                <a:solidFill>
                  <a:srgbClr val="F4EA81"/>
                </a:solidFill>
              </a:rPr>
              <a:t>Robot named </a:t>
            </a:r>
            <a:r>
              <a:rPr lang="en-US" sz="2000" dirty="0" err="1" smtClean="0">
                <a:solidFill>
                  <a:schemeClr val="bg2"/>
                </a:solidFill>
              </a:rPr>
              <a:t>searchengine</a:t>
            </a:r>
            <a:r>
              <a:rPr lang="en-US" sz="2000" dirty="0" smtClean="0">
                <a:solidFill>
                  <a:schemeClr val="bg2"/>
                </a:solidFill>
              </a:rPr>
              <a:t> </a:t>
            </a:r>
            <a:r>
              <a:rPr lang="en-US" sz="2000" dirty="0" smtClean="0">
                <a:solidFill>
                  <a:srgbClr val="F4EA81"/>
                </a:solidFill>
              </a:rPr>
              <a:t>only</a:t>
            </a:r>
            <a:endParaRPr lang="en-US" sz="2000" dirty="0">
              <a:solidFill>
                <a:srgbClr val="F4EA81"/>
              </a:solidFill>
            </a:endParaRPr>
          </a:p>
        </p:txBody>
      </p:sp>
      <p:sp>
        <p:nvSpPr>
          <p:cNvPr id="8" name="Left Arrow 7"/>
          <p:cNvSpPr/>
          <p:nvPr/>
        </p:nvSpPr>
        <p:spPr>
          <a:xfrm rot="1197858">
            <a:off x="4703213" y="6157613"/>
            <a:ext cx="829733" cy="369332"/>
          </a:xfrm>
          <a:prstGeom prst="leftArrow">
            <a:avLst/>
          </a:prstGeom>
          <a:gradFill flip="none" rotWithShape="1">
            <a:gsLst>
              <a:gs pos="0">
                <a:schemeClr val="bg2">
                  <a:lumMod val="40000"/>
                  <a:lumOff val="60000"/>
                </a:schemeClr>
              </a:gs>
              <a:gs pos="100000">
                <a:srgbClr val="FFFFFF"/>
              </a:gs>
            </a:gsLst>
            <a:path path="shap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571067" y="6150114"/>
            <a:ext cx="2995008" cy="400110"/>
          </a:xfrm>
          <a:prstGeom prst="rect">
            <a:avLst/>
          </a:prstGeom>
          <a:noFill/>
        </p:spPr>
        <p:txBody>
          <a:bodyPr wrap="square" rtlCol="0">
            <a:spAutoFit/>
          </a:bodyPr>
          <a:lstStyle/>
          <a:p>
            <a:r>
              <a:rPr lang="en-US" sz="2000" dirty="0" smtClean="0">
                <a:solidFill>
                  <a:srgbClr val="F4EA81"/>
                </a:solidFill>
              </a:rPr>
              <a:t>Nothing disallowed</a:t>
            </a:r>
            <a:endParaRPr lang="en-US" sz="2000" dirty="0">
              <a:solidFill>
                <a:srgbClr val="F4EA81"/>
              </a:solidFill>
            </a:endParaRPr>
          </a:p>
        </p:txBody>
      </p:sp>
      <p:sp>
        <p:nvSpPr>
          <p:cNvPr id="10" name="TextBox 9"/>
          <p:cNvSpPr txBox="1"/>
          <p:nvPr/>
        </p:nvSpPr>
        <p:spPr>
          <a:xfrm>
            <a:off x="582919" y="6550224"/>
            <a:ext cx="5240866" cy="646331"/>
          </a:xfrm>
          <a:prstGeom prst="rect">
            <a:avLst/>
          </a:prstGeom>
          <a:noFill/>
        </p:spPr>
        <p:txBody>
          <a:bodyPr wrap="square" rtlCol="0">
            <a:spAutoFit/>
          </a:bodyPr>
          <a:lstStyle/>
          <a:p>
            <a:pPr marL="0" lvl="1"/>
            <a:r>
              <a:rPr lang="en-US" dirty="0" smtClean="0">
                <a:solidFill>
                  <a:schemeClr val="bg1"/>
                </a:solidFill>
              </a:rPr>
              <a:t>Source: </a:t>
            </a:r>
            <a:r>
              <a:rPr lang="en-US" dirty="0" smtClean="0">
                <a:solidFill>
                  <a:schemeClr val="bg1"/>
                </a:solidFill>
                <a:hlinkClick r:id="rId3"/>
              </a:rPr>
              <a:t>www.robotstxt.org/wc/norobots.html</a:t>
            </a:r>
            <a:endParaRPr lang="en-US" dirty="0" smtClean="0">
              <a:solidFill>
                <a:schemeClr val="bg1"/>
              </a:solidFill>
            </a:endParaRPr>
          </a:p>
          <a:p>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P spid="8" grpId="0" animBg="1"/>
      <p:bldP spid="9" grpId="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77022-8D5C-5240-9EBD-C7284233228D}" type="slidenum">
              <a:rPr lang="en-US" smtClean="0"/>
              <a:t>9</a:t>
            </a:fld>
            <a:endParaRPr lang="en-US"/>
          </a:p>
        </p:txBody>
      </p:sp>
      <p:sp>
        <p:nvSpPr>
          <p:cNvPr id="7" name="Rectangle 6"/>
          <p:cNvSpPr/>
          <p:nvPr/>
        </p:nvSpPr>
        <p:spPr>
          <a:xfrm>
            <a:off x="2734710" y="1920895"/>
            <a:ext cx="5467048" cy="1815882"/>
          </a:xfrm>
          <a:prstGeom prst="rect">
            <a:avLst/>
          </a:prstGeom>
        </p:spPr>
        <p:txBody>
          <a:bodyPr wrap="square">
            <a:spAutoFit/>
          </a:bodyPr>
          <a:lstStyle/>
          <a:p>
            <a:r>
              <a:rPr lang="en-US" sz="2800" dirty="0" smtClean="0"/>
              <a:t>User-agent: *</a:t>
            </a:r>
          </a:p>
          <a:p>
            <a:r>
              <a:rPr lang="en-US" sz="2800" dirty="0" smtClean="0"/>
              <a:t>Disallow: /</a:t>
            </a:r>
            <a:r>
              <a:rPr lang="en-US" sz="2800" dirty="0" err="1" smtClean="0"/>
              <a:t>cgi</a:t>
            </a:r>
            <a:r>
              <a:rPr lang="en-US" sz="2800" dirty="0" smtClean="0"/>
              <a:t>-bin/</a:t>
            </a:r>
          </a:p>
          <a:p>
            <a:r>
              <a:rPr lang="en-US" sz="2800" dirty="0" smtClean="0"/>
              <a:t>Disallow: /</a:t>
            </a:r>
            <a:r>
              <a:rPr lang="en-US" sz="2800" dirty="0" err="1" smtClean="0"/>
              <a:t>tmp</a:t>
            </a:r>
            <a:r>
              <a:rPr lang="en-US" sz="2800" dirty="0" smtClean="0"/>
              <a:t>/</a:t>
            </a:r>
          </a:p>
          <a:p>
            <a:r>
              <a:rPr lang="en-US" sz="2800" dirty="0" smtClean="0"/>
              <a:t>Disallow: /~</a:t>
            </a:r>
            <a:r>
              <a:rPr lang="en-US" sz="2800" dirty="0" err="1" smtClean="0"/>
              <a:t>joe</a:t>
            </a:r>
            <a:r>
              <a:rPr lang="en-US" sz="2800" dirty="0" smtClean="0"/>
              <a:t>/</a:t>
            </a:r>
            <a:endParaRPr lang="en-US" sz="2800" dirty="0"/>
          </a:p>
        </p:txBody>
      </p:sp>
    </p:spTree>
  </p:cSld>
  <p:clrMapOvr>
    <a:masterClrMapping/>
  </p:clrMapOvr>
</p:sld>
</file>

<file path=ppt/theme/theme1.xml><?xml version="1.0" encoding="utf-8"?>
<a:theme xmlns:a="http://schemas.openxmlformats.org/drawingml/2006/main" name="3-ControlStructures">
  <a:themeElements>
    <a:clrScheme name="Custom 4">
      <a:dk1>
        <a:srgbClr val="000000"/>
      </a:dk1>
      <a:lt1>
        <a:srgbClr val="FFFFFF"/>
      </a:lt1>
      <a:dk2>
        <a:srgbClr val="000000"/>
      </a:dk2>
      <a:lt2>
        <a:srgbClr val="A7760F"/>
      </a:lt2>
      <a:accent1>
        <a:srgbClr val="BBE0E3"/>
      </a:accent1>
      <a:accent2>
        <a:srgbClr val="333399"/>
      </a:accent2>
      <a:accent3>
        <a:srgbClr val="FFFFFF"/>
      </a:accent3>
      <a:accent4>
        <a:srgbClr val="000000"/>
      </a:accent4>
      <a:accent5>
        <a:srgbClr val="DAEDEF"/>
      </a:accent5>
      <a:accent6>
        <a:srgbClr val="2D2D8A"/>
      </a:accent6>
      <a:hlink>
        <a:srgbClr val="760C2A"/>
      </a:hlink>
      <a:folHlink>
        <a:srgbClr val="5730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3-ControlStructures.thmx</Template>
  <TotalTime>1692</TotalTime>
  <Words>4445</Words>
  <Application>Microsoft Macintosh PowerPoint</Application>
  <PresentationFormat>On-screen Show (4:3)</PresentationFormat>
  <Paragraphs>670</Paragraphs>
  <Slides>65</Slides>
  <Notes>0</Notes>
  <HiddenSlides>0</HiddenSlides>
  <MMClips>0</MMClips>
  <ScaleCrop>false</ScaleCrop>
  <HeadingPairs>
    <vt:vector size="4" baseType="variant">
      <vt:variant>
        <vt:lpstr>Design Template</vt:lpstr>
      </vt:variant>
      <vt:variant>
        <vt:i4>1</vt:i4>
      </vt:variant>
      <vt:variant>
        <vt:lpstr>Slide Titles</vt:lpstr>
      </vt:variant>
      <vt:variant>
        <vt:i4>65</vt:i4>
      </vt:variant>
    </vt:vector>
  </HeadingPairs>
  <TitlesOfParts>
    <vt:vector size="66" baseType="lpstr">
      <vt:lpstr>3-ControlStructures</vt:lpstr>
      <vt:lpstr>Web Crawling</vt:lpstr>
      <vt:lpstr>Summer Job Survey</vt:lpstr>
      <vt:lpstr>Picking up where we left off last week</vt:lpstr>
      <vt:lpstr>Basic Crawl Architecture</vt:lpstr>
      <vt:lpstr>Crawler Architecture</vt:lpstr>
      <vt:lpstr>Crawling threads</vt:lpstr>
      <vt:lpstr>Politeness</vt:lpstr>
      <vt:lpstr>Robots.txt</vt:lpstr>
      <vt:lpstr>Another example</vt:lpstr>
      <vt:lpstr>Processing robots.txt</vt:lpstr>
      <vt:lpstr>Robots &lt;META&gt; tag</vt:lpstr>
      <vt:lpstr>Crawling</vt:lpstr>
      <vt:lpstr>Basic Crawl Architecture</vt:lpstr>
      <vt:lpstr>DNS – Domain Name Server</vt:lpstr>
      <vt:lpstr>Parsing</vt:lpstr>
      <vt:lpstr>Content</vt:lpstr>
      <vt:lpstr>Distributed crawler</vt:lpstr>
      <vt:lpstr>Communication between nodes </vt:lpstr>
      <vt:lpstr>URL Frontier</vt:lpstr>
      <vt:lpstr>More …</vt:lpstr>
      <vt:lpstr>Processing the documents</vt:lpstr>
      <vt:lpstr>A language suggestion</vt:lpstr>
      <vt:lpstr>Introducing Python</vt:lpstr>
      <vt:lpstr>Starting Python</vt:lpstr>
      <vt:lpstr>Python - 1</vt:lpstr>
      <vt:lpstr>Useful Python elements</vt:lpstr>
      <vt:lpstr>Class: list</vt:lpstr>
      <vt:lpstr>New lists</vt:lpstr>
      <vt:lpstr>Immutable objects</vt:lpstr>
      <vt:lpstr>Strings</vt:lpstr>
      <vt:lpstr>Methods</vt:lpstr>
      <vt:lpstr>Immutable, but…</vt:lpstr>
      <vt:lpstr>Strings and Lists of Strings</vt:lpstr>
      <vt:lpstr>Slide 34</vt:lpstr>
      <vt:lpstr>String Methods</vt:lpstr>
      <vt:lpstr>Spot check</vt:lpstr>
      <vt:lpstr>Numeric types</vt:lpstr>
      <vt:lpstr>Numeric operators</vt:lpstr>
      <vt:lpstr>Numeric Operators</vt:lpstr>
      <vt:lpstr>Numeric Operators</vt:lpstr>
      <vt:lpstr>Casting</vt:lpstr>
      <vt:lpstr>Functions</vt:lpstr>
      <vt:lpstr>Functions</vt:lpstr>
      <vt:lpstr>Modules</vt:lpstr>
      <vt:lpstr>Common modules</vt:lpstr>
      <vt:lpstr>Expressions</vt:lpstr>
      <vt:lpstr>Boolean Values are False or True</vt:lpstr>
      <vt:lpstr>Source code in file</vt:lpstr>
      <vt:lpstr>Basic I/O</vt:lpstr>
      <vt:lpstr>Case Study – Date conversion</vt:lpstr>
      <vt:lpstr>Spot check</vt:lpstr>
      <vt:lpstr>Control structures</vt:lpstr>
      <vt:lpstr>Nested if</vt:lpstr>
      <vt:lpstr>Shortened nested if </vt:lpstr>
      <vt:lpstr>Spot check</vt:lpstr>
      <vt:lpstr>for</vt:lpstr>
      <vt:lpstr>Iterating through a string</vt:lpstr>
      <vt:lpstr>Stepping through a list</vt:lpstr>
      <vt:lpstr>Stepping through the list again</vt:lpstr>
      <vt:lpstr>While loop</vt:lpstr>
      <vt:lpstr>Files</vt:lpstr>
      <vt:lpstr>Another iteration over file</vt:lpstr>
      <vt:lpstr>File I/O</vt:lpstr>
      <vt:lpstr>Basics of HTML</vt:lpstr>
      <vt:lpstr>Next week</vt:lpstr>
    </vt:vector>
  </TitlesOfParts>
  <Company>villanova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Crawling</dc:title>
  <dc:creator>Boots Cassel</dc:creator>
  <cp:lastModifiedBy>Boots Cassel</cp:lastModifiedBy>
  <cp:revision>4</cp:revision>
  <dcterms:created xsi:type="dcterms:W3CDTF">2011-09-05T16:20:43Z</dcterms:created>
  <dcterms:modified xsi:type="dcterms:W3CDTF">2011-09-06T20:32:47Z</dcterms:modified>
</cp:coreProperties>
</file>