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E84D1-8DBF-45C3-9D21-38C65AE0E3A9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D92E-FDBD-4692-AAE1-5DED79EB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43957-3F9F-4364-A769-494ED2E38FE3}" type="slidenum">
              <a:rPr lang="en-US"/>
              <a:pPr/>
              <a:t>1</a:t>
            </a:fld>
            <a:endParaRPr lang="en-US"/>
          </a:p>
        </p:txBody>
      </p:sp>
      <p:sp>
        <p:nvSpPr>
          <p:cNvPr id="22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3C6AE-A743-422C-AE92-1ED0E61F18B1}" type="slidenum">
              <a:rPr lang="en-US"/>
              <a:pPr/>
              <a:t>10</a:t>
            </a:fld>
            <a:endParaRPr lang="en-US"/>
          </a:p>
        </p:txBody>
      </p:sp>
      <p:sp>
        <p:nvSpPr>
          <p:cNvPr id="493570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3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454D3-B949-42C1-B918-F54885775F69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9F15C-C787-4744-8EF1-CF478B1A8ECC}" type="slidenum">
              <a:rPr lang="en-US"/>
              <a:pPr/>
              <a:t>12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B24F3-917F-4074-A07C-A6EBE99281A1}" type="slidenum">
              <a:rPr lang="en-US"/>
              <a:pPr/>
              <a:t>13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D1D1A-8FCC-4962-A2A9-BF2C4BF797F0}" type="slidenum">
              <a:rPr lang="en-US"/>
              <a:pPr/>
              <a:t>14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14D36-87F0-48E6-8B4C-3CBC26095B40}" type="slidenum">
              <a:rPr lang="en-US"/>
              <a:pPr/>
              <a:t>15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CDA7E-5CE6-4A4B-80CC-808E7C8F49E5}" type="slidenum">
              <a:rPr lang="en-US"/>
              <a:pPr/>
              <a:t>16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B155A-7298-43EB-A047-AC5509208A3E}" type="slidenum">
              <a:rPr lang="en-US"/>
              <a:pPr/>
              <a:t>17</a:t>
            </a:fld>
            <a:endParaRPr lang="en-US"/>
          </a:p>
        </p:txBody>
      </p:sp>
      <p:sp>
        <p:nvSpPr>
          <p:cNvPr id="346114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E0A8C-6323-4384-B4DA-60E8DB4BD676}" type="slidenum">
              <a:rPr lang="en-US"/>
              <a:pPr/>
              <a:t>18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8A381-2FDB-498E-9DA6-D0AD6E5ECB59}" type="slidenum">
              <a:rPr lang="en-US"/>
              <a:pPr/>
              <a:t>19</a:t>
            </a:fld>
            <a:endParaRPr lang="en-US"/>
          </a:p>
        </p:txBody>
      </p:sp>
      <p:sp>
        <p:nvSpPr>
          <p:cNvPr id="350210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281E7-DD18-42AB-81E0-B7F2A0B3865F}" type="slidenum">
              <a:rPr lang="en-US"/>
              <a:pPr/>
              <a:t>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DF9E1-2B8A-4EE5-B921-3B389DF2D0C6}" type="slidenum">
              <a:rPr lang="en-US"/>
              <a:pPr/>
              <a:t>20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92836-DFA6-4E96-8002-BE74AA150A05}" type="slidenum">
              <a:rPr lang="en-US"/>
              <a:pPr/>
              <a:t>21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CEEA2-5FA0-4313-BDF7-3FE7826BD50F}" type="slidenum">
              <a:rPr lang="en-US"/>
              <a:pPr/>
              <a:t>22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B4B29-68AE-4076-9563-E791AC7B67E9}" type="slidenum">
              <a:rPr lang="en-US"/>
              <a:pPr/>
              <a:t>23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F5C12-D89D-4C1E-9D8F-49A1B5668CB7}" type="slidenum">
              <a:rPr lang="en-US"/>
              <a:pPr/>
              <a:t>24</a:t>
            </a:fld>
            <a:endParaRPr lang="en-US"/>
          </a:p>
        </p:txBody>
      </p:sp>
      <p:sp>
        <p:nvSpPr>
          <p:cNvPr id="35430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02941-1C28-4D59-9505-F282419F309F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41F36-0B1D-45B2-9FFD-44032FC417D6}" type="slidenum">
              <a:rPr lang="en-US"/>
              <a:pPr/>
              <a:t>26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9BEE9-B457-4DC9-B8FC-4BB889F84218}" type="slidenum">
              <a:rPr lang="en-US"/>
              <a:pPr/>
              <a:t>27</a:t>
            </a:fld>
            <a:endParaRPr lang="en-US"/>
          </a:p>
        </p:txBody>
      </p:sp>
      <p:sp>
        <p:nvSpPr>
          <p:cNvPr id="1085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027F-06CD-4B68-B660-7180F5E715AA}" type="slidenum">
              <a:rPr lang="en-US"/>
              <a:pPr/>
              <a:t>28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CFD3E-F12B-4F64-8910-0CF5E9B8C46C}" type="slidenum">
              <a:rPr lang="en-US"/>
              <a:pPr/>
              <a:t>29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B9E5-7EFB-4DA8-8965-25B24280BEB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30F03-0A46-4D1A-9986-C675A51D27BD}" type="slidenum">
              <a:rPr lang="en-US"/>
              <a:pPr/>
              <a:t>30</a:t>
            </a:fld>
            <a:endParaRPr lang="en-US"/>
          </a:p>
        </p:txBody>
      </p:sp>
      <p:sp>
        <p:nvSpPr>
          <p:cNvPr id="49561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D1A2E-FFEB-4918-B24A-427FB72BB00D}" type="slidenum">
              <a:rPr lang="en-US"/>
              <a:pPr/>
              <a:t>31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F98D0-0E6C-460E-A08A-A0BFCCF0AFF8}" type="slidenum">
              <a:rPr lang="en-US"/>
              <a:pPr/>
              <a:t>32</a:t>
            </a:fld>
            <a:endParaRPr lang="en-US"/>
          </a:p>
        </p:txBody>
      </p:sp>
      <p:sp>
        <p:nvSpPr>
          <p:cNvPr id="423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6EE31-B4F7-453D-9D32-E7783EF4B1D0}" type="slidenum">
              <a:rPr lang="en-US"/>
              <a:pPr/>
              <a:t>33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0859C-08E9-4522-A2B3-EA336BBB7355}" type="slidenum">
              <a:rPr lang="en-US"/>
              <a:pPr/>
              <a:t>34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A6C69-47F6-4928-A041-802FA80C9DDF}" type="slidenum">
              <a:rPr lang="en-US"/>
              <a:pPr/>
              <a:t>35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EEE80-FD50-4090-9646-03C078791F76}" type="slidenum">
              <a:rPr lang="en-US"/>
              <a:pPr/>
              <a:t>36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48064-D0CC-4634-B077-E5D5ACDB1F6B}" type="slidenum">
              <a:rPr lang="en-US"/>
              <a:pPr/>
              <a:t>37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76484-F406-482E-8AF1-FA4DC60EE60F}" type="slidenum">
              <a:rPr lang="en-US"/>
              <a:pPr/>
              <a:t>38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FF6CA-5546-4E93-BD65-6266952B97E2}" type="slidenum">
              <a:rPr lang="en-US"/>
              <a:pPr/>
              <a:t>39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F098B-9C93-489D-A8EA-43E859507DF1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76C81-BBC6-4878-8899-9CACEF435018}" type="slidenum">
              <a:rPr lang="en-US"/>
              <a:pPr/>
              <a:t>40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C4B93-96E0-4290-A337-242A98D3EC0A}" type="slidenum">
              <a:rPr lang="en-US"/>
              <a:pPr/>
              <a:t>41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817E6-A2F9-4B31-BB7E-DC1330B64F5E}" type="slidenum">
              <a:rPr lang="en-US"/>
              <a:pPr/>
              <a:t>42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ADB9C-0EE3-4C9D-BB9E-7A9826D7E313}" type="slidenum">
              <a:rPr lang="en-US"/>
              <a:pPr/>
              <a:t>43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DE685-480E-4410-AFF4-413244137791}" type="slidenum">
              <a:rPr lang="en-US"/>
              <a:pPr/>
              <a:t>44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F66F1-BE9A-44FB-A592-9A01FA26997B}" type="slidenum">
              <a:rPr lang="en-US"/>
              <a:pPr/>
              <a:t>45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EA233-6F7F-4C94-B654-DB52D7CDFB02}" type="slidenum">
              <a:rPr lang="en-US"/>
              <a:pPr/>
              <a:t>46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EFBA5-33FF-4376-9C50-19B1E0CF5249}" type="slidenum">
              <a:rPr lang="en-US"/>
              <a:pPr/>
              <a:t>47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5AA39-F0BA-403C-A9C0-8058C4C4F7EE}" type="slidenum">
              <a:rPr lang="en-US"/>
              <a:pPr/>
              <a:t>48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6F059-314B-4E57-874C-849A8EB5E720}" type="slidenum">
              <a:rPr lang="en-US"/>
              <a:pPr/>
              <a:t>49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478C9-7017-4408-812C-3DA61B70CC1A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10BB1-02B1-4640-9142-0F7FFF7B5659}" type="slidenum">
              <a:rPr lang="en-US"/>
              <a:pPr/>
              <a:t>50</a:t>
            </a:fld>
            <a:endParaRPr lang="en-US"/>
          </a:p>
        </p:txBody>
      </p:sp>
      <p:sp>
        <p:nvSpPr>
          <p:cNvPr id="5181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B75B5-AA23-48A3-95D9-27FD554B6287}" type="slidenum">
              <a:rPr lang="en-US"/>
              <a:pPr/>
              <a:t>51</a:t>
            </a:fld>
            <a:endParaRPr lang="en-US"/>
          </a:p>
        </p:txBody>
      </p:sp>
      <p:sp>
        <p:nvSpPr>
          <p:cNvPr id="519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C109E-9D8C-4217-974E-E83FC0A9C736}" type="slidenum">
              <a:rPr lang="en-US"/>
              <a:pPr/>
              <a:t>52</a:t>
            </a:fld>
            <a:endParaRPr lang="en-US"/>
          </a:p>
        </p:txBody>
      </p:sp>
      <p:sp>
        <p:nvSpPr>
          <p:cNvPr id="520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FD3CD-D43C-4B44-9BC1-B5ED854BC779}" type="slidenum">
              <a:rPr lang="en-US"/>
              <a:pPr/>
              <a:t>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F7D56-8294-4777-96BB-4351ED5C7227}" type="slidenum">
              <a:rPr lang="en-US"/>
              <a:pPr/>
              <a:t>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B930F-0876-4314-B196-BB130DA02660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9BEF0-78DB-4F9E-A40A-AED0E1ECA15B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3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3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786F-237B-4A45-85A9-D11B6B4204BA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09EF-01D5-4043-8D02-D36A699CA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journal.com/files/linuxjournal.com/linuxjournal/articles/022/2200/2200l1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idy.sourceforge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r.dcs.gla.ac.uk/resources/linguistic_utils/stop_word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rtarus.org/~martin/PorterStemm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nowball.tartaru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cgi-bin/gazetteer" TargetMode="External"/><Relationship Id="rId7" Type="http://schemas.openxmlformats.org/officeDocument/2006/relationships/hyperlink" Target="http://www.imdb.com/name/nm057880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Name?Menczer,+Erico" TargetMode="External"/><Relationship Id="rId5" Type="http://schemas.openxmlformats.org/officeDocument/2006/relationships/hyperlink" Target="http://www.amazon.com/exec/obidos/subst/home/home.html/002-8332429-6490452" TargetMode="External"/><Relationship Id="rId4" Type="http://schemas.openxmlformats.org/officeDocument/2006/relationships/hyperlink" Target="http://informatics.indiana.edu/research/colloquia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nn.com/US/" TargetMode="External"/><Relationship Id="rId4" Type="http://schemas.openxmlformats.org/officeDocument/2006/relationships/hyperlink" Target="http://www.cnn.com/linkto/intl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TE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n.com/TECH/" TargetMode="External"/><Relationship Id="rId5" Type="http://schemas.openxmlformats.org/officeDocument/2006/relationships/hyperlink" Target="http://www.cnn.co:80/TECH/" TargetMode="External"/><Relationship Id="rId4" Type="http://schemas.openxmlformats.org/officeDocument/2006/relationships/hyperlink" Target="http://WWW.CNN.COM/TECH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#fragment%0Dhttp://informatics.indiana.edu/"/><Relationship Id="rId7" Type="http://schemas.openxmlformats.org/officeDocument/2006/relationships/hyperlink" Target="http://informatics.indiana.edu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RMATICS.INDIANA.EDU/" TargetMode="External"/><Relationship Id="rId5" Type="http://schemas.openxmlformats.org/officeDocument/2006/relationships/hyperlink" Target="http://informatics.indiana.edu/~fil/" TargetMode="External"/><Relationship Id="rId4" Type="http://schemas.openxmlformats.org/officeDocument/2006/relationships/hyperlink" Target="http://informatics.indiana.edu/dir2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ana.edu/robots.txt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obotstxt.org/wc/exclusion.html" TargetMode="External"/><Relationship Id="rId4" Type="http://schemas.openxmlformats.org/officeDocument/2006/relationships/hyperlink" Target="http://www.google.com/robots.tx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er.co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Crawling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dirty="0" smtClean="0"/>
              <a:t>Based on the slides by </a:t>
            </a:r>
            <a:r>
              <a:rPr lang="en-US" dirty="0" err="1" smtClean="0"/>
              <a:t>Filippo</a:t>
            </a:r>
            <a:r>
              <a:rPr lang="en-US" dirty="0" smtClean="0"/>
              <a:t> </a:t>
            </a:r>
            <a:r>
              <a:rPr lang="en-US" sz="2800" dirty="0" err="1" smtClean="0"/>
              <a:t>Menczer</a:t>
            </a:r>
            <a:r>
              <a:rPr lang="en-US" sz="2800" dirty="0" smtClean="0"/>
              <a:t> @</a:t>
            </a:r>
            <a:r>
              <a:rPr lang="en-US" sz="2400" dirty="0" smtClean="0"/>
              <a:t>Indiana </a:t>
            </a:r>
            <a:r>
              <a:rPr lang="en-US" sz="2400" dirty="0"/>
              <a:t>University School of </a:t>
            </a:r>
            <a:r>
              <a:rPr lang="en-US" sz="2400" dirty="0" smtClean="0"/>
              <a:t>Informatics in </a:t>
            </a:r>
            <a:r>
              <a:rPr lang="en-US" sz="2400" i="1" dirty="0"/>
              <a:t>Web Data Mining</a:t>
            </a:r>
            <a:r>
              <a:rPr lang="en-US" sz="2400" dirty="0"/>
              <a:t> by Bing Liu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9254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r>
              <a:rPr lang="en-US" sz="2400" dirty="0"/>
              <a:t>Motivation and taxonomy of crawlers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Basic crawlers and implementation issues</a:t>
            </a:r>
            <a:endParaRPr lang="en-US" sz="2400" dirty="0"/>
          </a:p>
          <a:p>
            <a:r>
              <a:rPr lang="en-US" sz="2400" dirty="0"/>
              <a:t>Universal </a:t>
            </a:r>
            <a:r>
              <a:rPr lang="en-US" sz="2400" dirty="0" smtClean="0"/>
              <a:t>crawlers</a:t>
            </a:r>
            <a:endParaRPr lang="en-US" sz="2400" dirty="0"/>
          </a:p>
          <a:p>
            <a:r>
              <a:rPr lang="en-US" sz="2400" dirty="0"/>
              <a:t>Crawler ethics and </a:t>
            </a:r>
            <a:r>
              <a:rPr lang="en-US" sz="2400" dirty="0" smtClean="0"/>
              <a:t>conflicts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419600" y="304800"/>
            <a:ext cx="4038600" cy="1143000"/>
          </a:xfrm>
        </p:spPr>
        <p:txBody>
          <a:bodyPr/>
          <a:lstStyle/>
          <a:p>
            <a:r>
              <a:rPr lang="en-US"/>
              <a:t>Basic crawlers</a:t>
            </a:r>
          </a:p>
        </p:txBody>
      </p:sp>
      <p:pic>
        <p:nvPicPr>
          <p:cNvPr id="9223" name="Picture 7" descr="basic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50" y="228600"/>
            <a:ext cx="3898900" cy="5638800"/>
          </a:xfrm>
        </p:spPr>
      </p:pic>
      <p:sp>
        <p:nvSpPr>
          <p:cNvPr id="92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24000"/>
            <a:ext cx="4267200" cy="4343400"/>
          </a:xfrm>
        </p:spPr>
        <p:txBody>
          <a:bodyPr/>
          <a:lstStyle/>
          <a:p>
            <a:r>
              <a:rPr lang="en-US" sz="2400"/>
              <a:t>This is a </a:t>
            </a:r>
            <a:r>
              <a:rPr lang="en-US" sz="2400">
                <a:solidFill>
                  <a:schemeClr val="hlink"/>
                </a:solidFill>
              </a:rPr>
              <a:t>sequential</a:t>
            </a:r>
            <a:r>
              <a:rPr lang="en-US" sz="2400"/>
              <a:t> crawler</a:t>
            </a:r>
          </a:p>
          <a:p>
            <a:r>
              <a:rPr lang="en-US" sz="2400">
                <a:solidFill>
                  <a:schemeClr val="hlink"/>
                </a:solidFill>
              </a:rPr>
              <a:t>Seeds</a:t>
            </a:r>
            <a:r>
              <a:rPr lang="en-US" sz="2400"/>
              <a:t> can be any list of starting URLs</a:t>
            </a:r>
          </a:p>
          <a:p>
            <a:r>
              <a:rPr lang="en-US" sz="2400"/>
              <a:t>Order of page visits is determined by </a:t>
            </a:r>
            <a:r>
              <a:rPr lang="en-US" sz="2400">
                <a:solidFill>
                  <a:schemeClr val="hlink"/>
                </a:solidFill>
              </a:rPr>
              <a:t>frontier</a:t>
            </a:r>
            <a:r>
              <a:rPr lang="en-US" sz="2400"/>
              <a:t> data structure</a:t>
            </a:r>
          </a:p>
          <a:p>
            <a:r>
              <a:rPr lang="en-US" sz="2400">
                <a:solidFill>
                  <a:schemeClr val="hlink"/>
                </a:solidFill>
              </a:rPr>
              <a:t>Stop</a:t>
            </a:r>
            <a:r>
              <a:rPr lang="en-US" sz="2400"/>
              <a:t> criterion can be anything</a:t>
            </a:r>
          </a:p>
        </p:txBody>
      </p:sp>
    </p:spTree>
    <p:extLst>
      <p:ext uri="{BB962C8B-B14F-4D97-AF65-F5344CB8AC3E}">
        <p14:creationId xmlns:p14="http://schemas.microsoft.com/office/powerpoint/2010/main" val="26087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74963"/>
            <a:ext cx="4038600" cy="28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3" name="Picture 3" descr="bf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"/>
            <a:ext cx="40386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352800" cy="1143000"/>
          </a:xfrm>
        </p:spPr>
        <p:txBody>
          <a:bodyPr/>
          <a:lstStyle/>
          <a:p>
            <a:r>
              <a:rPr lang="en-US" sz="3200"/>
              <a:t>Graph traversal </a:t>
            </a:r>
            <a:br>
              <a:rPr lang="en-US" sz="3200"/>
            </a:br>
            <a:r>
              <a:rPr lang="en-US" sz="3200"/>
              <a:t>(BFS or DFS?)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4800600" cy="3733800"/>
          </a:xfrm>
        </p:spPr>
        <p:txBody>
          <a:bodyPr/>
          <a:lstStyle/>
          <a:p>
            <a:r>
              <a:rPr lang="en-US" sz="2000"/>
              <a:t>Breadth First Search</a:t>
            </a:r>
          </a:p>
          <a:p>
            <a:pPr lvl="1"/>
            <a:r>
              <a:rPr lang="en-US" sz="1800"/>
              <a:t>Implemented with QUEUE (FIFO) </a:t>
            </a:r>
          </a:p>
          <a:p>
            <a:pPr lvl="1"/>
            <a:r>
              <a:rPr lang="en-US" sz="1800"/>
              <a:t>Finds pages along shortest paths</a:t>
            </a:r>
          </a:p>
          <a:p>
            <a:pPr lvl="1"/>
            <a:r>
              <a:rPr lang="en-US" sz="1800"/>
              <a:t>If we start with “good” pages, this keeps us close; maybe other good stuff…</a:t>
            </a:r>
          </a:p>
          <a:p>
            <a:r>
              <a:rPr lang="en-US" sz="2000"/>
              <a:t>Depth First Search</a:t>
            </a:r>
          </a:p>
          <a:p>
            <a:pPr lvl="1"/>
            <a:r>
              <a:rPr lang="en-US" sz="1800"/>
              <a:t>Implemented with STACK (LIFO)</a:t>
            </a:r>
          </a:p>
          <a:p>
            <a:pPr lvl="1"/>
            <a:r>
              <a:rPr lang="en-US" sz="1800"/>
              <a:t>Wander away (“lost in cyberspace”)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A basic crawler in Perl 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Queue: a FIFO list (shift and push)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my @frontier = </a:t>
            </a:r>
            <a:r>
              <a:rPr lang="en-US" dirty="0" err="1">
                <a:solidFill>
                  <a:schemeClr val="accent2"/>
                </a:solidFill>
              </a:rPr>
              <a:t>read_seeds</a:t>
            </a:r>
            <a:r>
              <a:rPr lang="en-US" dirty="0">
                <a:solidFill>
                  <a:schemeClr val="accent2"/>
                </a:solidFill>
              </a:rPr>
              <a:t>($file);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while (@frontier &amp;&amp; $tot &lt; $max)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my $</a:t>
            </a:r>
            <a:r>
              <a:rPr lang="en-US" dirty="0" err="1">
                <a:solidFill>
                  <a:schemeClr val="accent2"/>
                </a:solidFill>
              </a:rPr>
              <a:t>next_link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>
                <a:solidFill>
                  <a:schemeClr val="hlink"/>
                </a:solidFill>
              </a:rPr>
              <a:t>shift</a:t>
            </a:r>
            <a:r>
              <a:rPr lang="en-US" dirty="0">
                <a:solidFill>
                  <a:schemeClr val="accent2"/>
                </a:solidFill>
              </a:rPr>
              <a:t> @frontier;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my $page = fetch($</a:t>
            </a:r>
            <a:r>
              <a:rPr lang="en-US" dirty="0" err="1">
                <a:solidFill>
                  <a:schemeClr val="accent2"/>
                </a:solidFill>
              </a:rPr>
              <a:t>next_link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add_to_index</a:t>
            </a:r>
            <a:r>
              <a:rPr lang="en-US" dirty="0">
                <a:solidFill>
                  <a:schemeClr val="accent2"/>
                </a:solidFill>
              </a:rPr>
              <a:t>($page);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my @links = </a:t>
            </a:r>
            <a:r>
              <a:rPr lang="en-US" dirty="0" err="1">
                <a:solidFill>
                  <a:schemeClr val="accent2"/>
                </a:solidFill>
              </a:rPr>
              <a:t>extract_links</a:t>
            </a:r>
            <a:r>
              <a:rPr lang="en-US" dirty="0">
                <a:solidFill>
                  <a:schemeClr val="accent2"/>
                </a:solidFill>
              </a:rPr>
              <a:t>($page, $</a:t>
            </a:r>
            <a:r>
              <a:rPr lang="en-US" dirty="0" err="1">
                <a:solidFill>
                  <a:schemeClr val="accent2"/>
                </a:solidFill>
              </a:rPr>
              <a:t>next_link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push</a:t>
            </a:r>
            <a:r>
              <a:rPr lang="en-US" dirty="0">
                <a:solidFill>
                  <a:schemeClr val="accent2"/>
                </a:solidFill>
              </a:rPr>
              <a:t> @frontier, process(@links);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hlinkClick r:id="rId3"/>
              </a:rPr>
              <a:t>A workable example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Don’t want to fetch same page twice!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Keep lookup table (hash) of visited pages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if not visited but in frontier already?</a:t>
            </a:r>
          </a:p>
          <a:p>
            <a:pPr>
              <a:lnSpc>
                <a:spcPct val="90000"/>
              </a:lnSpc>
            </a:pPr>
            <a:r>
              <a:rPr lang="en-US" sz="2400"/>
              <a:t>The frontier grows very fast!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need to prioritize for large crawls</a:t>
            </a:r>
          </a:p>
          <a:p>
            <a:pPr>
              <a:lnSpc>
                <a:spcPct val="90000"/>
              </a:lnSpc>
            </a:pPr>
            <a:r>
              <a:rPr lang="en-US" sz="2400"/>
              <a:t>Fetcher must be robust!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Don’t crash if download fails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Timeout mechanism</a:t>
            </a:r>
          </a:p>
          <a:p>
            <a:pPr>
              <a:lnSpc>
                <a:spcPct val="90000"/>
              </a:lnSpc>
            </a:pPr>
            <a:r>
              <a:rPr lang="en-US" sz="2400"/>
              <a:t>Determine file type to skip unwanted files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try using extensions, but not reliable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issue ‘HEAD’ HTTP commands to get Content-Type (MIME) headers, but overhead of extra Internet requests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implementation issues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folHlink"/>
                </a:solidFill>
              </a:rPr>
              <a:t>Fetching</a:t>
            </a:r>
            <a:endParaRPr lang="en-US"/>
          </a:p>
          <a:p>
            <a:pPr lvl="1"/>
            <a:r>
              <a:rPr lang="en-US"/>
              <a:t>Get only the first 10-100 KB per page</a:t>
            </a:r>
          </a:p>
          <a:p>
            <a:pPr lvl="1"/>
            <a:r>
              <a:rPr lang="en-US"/>
              <a:t>Take care to detect and break redirection loops</a:t>
            </a:r>
          </a:p>
          <a:p>
            <a:pPr lvl="1"/>
            <a:r>
              <a:rPr lang="en-US"/>
              <a:t>Soft fail for timeout, server not responding, file not found, and other errors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/>
              <a:t>More implementation issues: </a:t>
            </a:r>
            <a:r>
              <a:rPr lang="en-US">
                <a:solidFill>
                  <a:schemeClr val="folHlink"/>
                </a:solidFill>
              </a:rPr>
              <a:t>Parsing</a:t>
            </a:r>
            <a:endParaRPr 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4876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HTML has the structure of a DOM (Document Object Model) </a:t>
            </a:r>
            <a:r>
              <a:rPr lang="en-US" sz="2000" dirty="0">
                <a:solidFill>
                  <a:schemeClr val="accent2"/>
                </a:solidFill>
              </a:rPr>
              <a:t>tree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Unfortunately actual HTML is often incorrect in a strict syntactic sense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Crawlers, like browsers, must be robust/forgiving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Fortunately there are tools that can help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</a:t>
            </a:r>
            <a:r>
              <a:rPr lang="en-US" sz="1800" dirty="0">
                <a:hlinkClick r:id="rId3"/>
              </a:rPr>
              <a:t>tidy.sourceforge.net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Must pay attention to HTML entities and </a:t>
            </a:r>
            <a:r>
              <a:rPr lang="en-US" sz="2000" dirty="0" err="1"/>
              <a:t>unicode</a:t>
            </a:r>
            <a:r>
              <a:rPr lang="en-US" sz="2000" dirty="0"/>
              <a:t> in text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What to do with a growing number of other formats?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Flash, SVG, RSS, AJAX…</a:t>
            </a:r>
          </a:p>
        </p:txBody>
      </p:sp>
      <p:pic>
        <p:nvPicPr>
          <p:cNvPr id="343045" name="Picture 5" descr="dom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990600"/>
            <a:ext cx="3821113" cy="4953000"/>
          </a:xfrm>
        </p:spPr>
      </p:pic>
    </p:spTree>
    <p:extLst>
      <p:ext uri="{BB962C8B-B14F-4D97-AF65-F5344CB8AC3E}">
        <p14:creationId xmlns:p14="http://schemas.microsoft.com/office/powerpoint/2010/main" val="421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More implementation issues</a:t>
            </a:r>
          </a:p>
        </p:txBody>
      </p:sp>
      <p:sp>
        <p:nvSpPr>
          <p:cNvPr id="345091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Stop words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Noise words that do not carry meaning should be eliminated (“stopped”) before they are indexed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 in English: AND, THE, A, AT, OR, ON, FOR, etc…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Typically syntactic markers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Typically the most common terms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Typically kept in a negative dictionary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10–1,000 elements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E.g. </a:t>
            </a:r>
            <a:r>
              <a:rPr lang="en-US" sz="1600">
                <a:hlinkClick r:id="rId3"/>
              </a:rPr>
              <a:t>http://ir.dcs.gla.ac.uk/resources/linguistic_utils/stop_words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2000"/>
              <a:t>Parser can detect these right away and disregard them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More implementation issues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folHlink"/>
                </a:solidFill>
              </a:rPr>
              <a:t>Conflation and thesauri</a:t>
            </a:r>
            <a:endParaRPr lang="en-US" sz="2400"/>
          </a:p>
          <a:p>
            <a:pPr marL="533400" indent="-533400">
              <a:lnSpc>
                <a:spcPct val="90000"/>
              </a:lnSpc>
            </a:pPr>
            <a:r>
              <a:rPr lang="en-US" sz="2400"/>
              <a:t>Idea: improve </a:t>
            </a:r>
            <a:r>
              <a:rPr lang="en-US" sz="2400">
                <a:solidFill>
                  <a:schemeClr val="folHlink"/>
                </a:solidFill>
              </a:rPr>
              <a:t>recall</a:t>
            </a:r>
            <a:r>
              <a:rPr lang="en-US" sz="2400"/>
              <a:t> by merging words with </a:t>
            </a:r>
            <a:r>
              <a:rPr lang="en-US" sz="2400">
                <a:solidFill>
                  <a:schemeClr val="folHlink"/>
                </a:solidFill>
              </a:rPr>
              <a:t>same meaning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2400"/>
              <a:t>We want to ignore superficial </a:t>
            </a:r>
            <a:r>
              <a:rPr lang="en-US" sz="2400">
                <a:solidFill>
                  <a:schemeClr val="folHlink"/>
                </a:solidFill>
              </a:rPr>
              <a:t>morphological</a:t>
            </a:r>
            <a:r>
              <a:rPr lang="en-US" sz="2400"/>
              <a:t> features, thus merge semantically similar tokens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{student, study, studying, studious} =&gt; studi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2400"/>
              <a:t>We can also conflate </a:t>
            </a:r>
            <a:r>
              <a:rPr lang="en-US" sz="2400">
                <a:solidFill>
                  <a:schemeClr val="folHlink"/>
                </a:solidFill>
              </a:rPr>
              <a:t>synonyms</a:t>
            </a:r>
            <a:r>
              <a:rPr lang="en-US" sz="2400"/>
              <a:t> into a single form using a thesaurus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30-50% smaller index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Doing this in both pages and queries allows to retrieve pages about ‘automobile’ when user asks for ‘car’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Thesaurus can be implemented as a hash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More implementation issues</a:t>
            </a:r>
          </a:p>
        </p:txBody>
      </p:sp>
      <p:sp>
        <p:nvSpPr>
          <p:cNvPr id="349187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folHlink"/>
                </a:solidFill>
              </a:rPr>
              <a:t>Stemming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Morphological conflation based on rewrite rules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Language dependent!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Porter stemmer very popular for English</a:t>
            </a:r>
          </a:p>
          <a:p>
            <a:pPr lvl="2">
              <a:lnSpc>
                <a:spcPct val="90000"/>
              </a:lnSpc>
            </a:pPr>
            <a:r>
              <a:rPr lang="en-US" sz="1600">
                <a:hlinkClick r:id="rId3"/>
              </a:rPr>
              <a:t>http://www.tartarus.org/~martin/PorterStemmer/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n-US" sz="2000"/>
              <a:t>Context-sensitive grammar rules, eg: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“IES” except (“EIES” or “AIES”) --&gt; “Y”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Versions in Perl, C, Java, Python, C#, Ruby, PHP, etc.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Porter has also developed Snowball, a language to create stemming algorithms in any language</a:t>
            </a:r>
          </a:p>
          <a:p>
            <a:pPr lvl="2">
              <a:lnSpc>
                <a:spcPct val="90000"/>
              </a:lnSpc>
            </a:pPr>
            <a:r>
              <a:rPr lang="en-US" sz="1800">
                <a:hlinkClick r:id="rId4"/>
              </a:rPr>
              <a:t>http://snowball.tartarus.org/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/>
              <a:t>Ex. Perl modules:</a:t>
            </a:r>
            <a:r>
              <a:rPr lang="en-US" sz="1800">
                <a:solidFill>
                  <a:schemeClr val="accent2"/>
                </a:solidFill>
                <a:latin typeface="ArialMT" charset="0"/>
              </a:rPr>
              <a:t> Lingua::Stem </a:t>
            </a:r>
            <a:r>
              <a:rPr lang="en-US" sz="1800">
                <a:latin typeface="ArialMT" charset="0"/>
              </a:rPr>
              <a:t>and</a:t>
            </a:r>
            <a:r>
              <a:rPr lang="en-US" sz="1800">
                <a:solidFill>
                  <a:schemeClr val="accent2"/>
                </a:solidFill>
                <a:latin typeface="ArialMT" charset="0"/>
              </a:rPr>
              <a:t> Lingua::Stem::Snowball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Motivation and taxonomy of crawlers</a:t>
            </a:r>
            <a:endParaRPr lang="en-US" sz="2400" dirty="0"/>
          </a:p>
          <a:p>
            <a:r>
              <a:rPr lang="en-US" sz="2400" dirty="0"/>
              <a:t>Basic crawlers and implementation issues</a:t>
            </a:r>
          </a:p>
          <a:p>
            <a:r>
              <a:rPr lang="en-US" sz="2400" dirty="0"/>
              <a:t>Universal crawlers</a:t>
            </a:r>
          </a:p>
          <a:p>
            <a:r>
              <a:rPr lang="en-US" sz="2400" dirty="0" smtClean="0"/>
              <a:t>Crawler </a:t>
            </a:r>
            <a:r>
              <a:rPr lang="en-US" sz="2400" dirty="0"/>
              <a:t>ethics and </a:t>
            </a:r>
            <a:r>
              <a:rPr lang="en-US" sz="2400" dirty="0" smtClean="0"/>
              <a:t>conflicts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/>
              <a:t>More implementation issues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Static vs. dynamic pages</a:t>
            </a:r>
            <a:endParaRPr lang="en-US" sz="24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/>
              <a:t>Is it worth trying to eliminate dynamic pages and only index static pages?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1800">
                <a:hlinkClick r:id="rId3"/>
              </a:rPr>
              <a:t>http://www.census.gov/cgi-bin/gazetteer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>
                <a:hlinkClick r:id="rId4"/>
              </a:rPr>
              <a:t>http://informatics.indiana.edu/research/colloquia.asp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200">
                <a:hlinkClick r:id="rId5"/>
              </a:rPr>
              <a:t>http://www.amazon.com/exec/obidos/subst/home/home.html/002-8332429-6490452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>
                <a:hlinkClick r:id="rId6"/>
              </a:rPr>
              <a:t>http://www.imdb.com/Name?Menczer,+Erico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>
                <a:hlinkClick r:id="rId7"/>
              </a:rPr>
              <a:t>http://www.imdb.com/name/nm0578801/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/>
              <a:t>Why or why not? How can we tell if a page is dynamic? What about ‘spider traps’?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do Google and other search engines do?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More implementation issues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Relative vs. Absolute URLs</a:t>
            </a:r>
            <a:endParaRPr lang="en-US" sz="2400" b="1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Crawler must translate relative URLs into absolute URLs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Need to obtain Base URL from HTTP header, or HTML Meta tag, or else current page path by default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Base: </a:t>
            </a:r>
            <a:r>
              <a:rPr lang="en-US" sz="1800" b="1">
                <a:latin typeface="Courier New" pitchFamily="49" charset="0"/>
                <a:hlinkClick r:id="rId3"/>
              </a:rPr>
              <a:t>http://www.cnn.com/</a:t>
            </a:r>
            <a:r>
              <a:rPr lang="en-US" sz="1800" b="1">
                <a:latin typeface="Courier New" pitchFamily="49" charset="0"/>
                <a:hlinkClick r:id="rId4"/>
              </a:rPr>
              <a:t>linkto/</a:t>
            </a:r>
            <a:endParaRPr lang="en-US" sz="1800" b="1">
              <a:latin typeface="Courier New" pitchFamily="49" charset="0"/>
            </a:endParaRPr>
          </a:p>
          <a:p>
            <a:pPr lvl="2">
              <a:lnSpc>
                <a:spcPct val="140000"/>
              </a:lnSpc>
            </a:pPr>
            <a:r>
              <a:rPr lang="en-US" sz="1800" b="1">
                <a:latin typeface="Courier New" pitchFamily="49" charset="0"/>
              </a:rPr>
              <a:t>Relative URL: intl.html</a:t>
            </a:r>
          </a:p>
          <a:p>
            <a:pPr lvl="2">
              <a:lnSpc>
                <a:spcPct val="70000"/>
              </a:lnSpc>
            </a:pPr>
            <a:r>
              <a:rPr lang="en-US" sz="1800" b="1">
                <a:latin typeface="Courier New" pitchFamily="49" charset="0"/>
              </a:rPr>
              <a:t>Absolute URL: </a:t>
            </a:r>
            <a:r>
              <a:rPr lang="en-US" sz="1400" b="1">
                <a:latin typeface="Courier New" pitchFamily="49" charset="0"/>
                <a:hlinkClick r:id="rId4"/>
              </a:rPr>
              <a:t>http://www.cnn.com/linkto/intl.html</a:t>
            </a:r>
            <a:endParaRPr lang="en-US" sz="1600" b="1">
              <a:latin typeface="Courier New" pitchFamily="49" charset="0"/>
            </a:endParaRPr>
          </a:p>
          <a:p>
            <a:pPr lvl="2">
              <a:lnSpc>
                <a:spcPct val="140000"/>
              </a:lnSpc>
            </a:pPr>
            <a:r>
              <a:rPr lang="en-US" sz="1800" b="1">
                <a:latin typeface="Courier New" pitchFamily="49" charset="0"/>
              </a:rPr>
              <a:t>Relative URL: /US/</a:t>
            </a:r>
          </a:p>
          <a:p>
            <a:pPr lvl="2">
              <a:lnSpc>
                <a:spcPct val="70000"/>
              </a:lnSpc>
            </a:pPr>
            <a:r>
              <a:rPr lang="en-US" sz="1800" b="1">
                <a:latin typeface="Courier New" pitchFamily="49" charset="0"/>
              </a:rPr>
              <a:t>Absolute URL: </a:t>
            </a:r>
            <a:r>
              <a:rPr lang="en-US" sz="1600" b="1">
                <a:latin typeface="Courier New" pitchFamily="49" charset="0"/>
                <a:hlinkClick r:id="rId5"/>
              </a:rPr>
              <a:t>http://www.cnn.com/US/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More implementation issues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URL canonicalization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All of these:</a:t>
            </a:r>
            <a:endParaRPr lang="en-US" sz="2000">
              <a:latin typeface="Courier New" pitchFamily="49" charset="0"/>
              <a:hlinkClick r:id="rId3"/>
            </a:endParaRPr>
          </a:p>
          <a:p>
            <a:pPr lvl="2">
              <a:lnSpc>
                <a:spcPct val="90000"/>
              </a:lnSpc>
            </a:pPr>
            <a:r>
              <a:rPr lang="en-US" sz="1800">
                <a:latin typeface="Courier New" pitchFamily="49" charset="0"/>
                <a:hlinkClick r:id="rId3"/>
              </a:rPr>
              <a:t>http://www.cnn.com/TECH</a:t>
            </a:r>
            <a:endParaRPr lang="en-US" sz="1800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sz="1800">
                <a:latin typeface="Courier New" pitchFamily="49" charset="0"/>
                <a:hlinkClick r:id="rId4"/>
              </a:rPr>
              <a:t>http://WWW.CNN.COM/TECH/</a:t>
            </a:r>
            <a:endParaRPr lang="en-US" sz="1800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sz="1800">
                <a:latin typeface="Courier New" pitchFamily="49" charset="0"/>
                <a:hlinkClick r:id="rId5"/>
              </a:rPr>
              <a:t>http://www.cnn.com:80/TECH/</a:t>
            </a:r>
            <a:endParaRPr lang="en-US" sz="1800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sz="1800">
                <a:latin typeface="Courier New" pitchFamily="49" charset="0"/>
                <a:hlinkClick r:id="rId6"/>
              </a:rPr>
              <a:t>http://www.cnn.com/bogus/../TECH/</a:t>
            </a:r>
            <a:endParaRPr lang="en-US" sz="18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Are really equivalent to this canonical form:</a:t>
            </a:r>
          </a:p>
          <a:p>
            <a:pPr lvl="2">
              <a:lnSpc>
                <a:spcPct val="90000"/>
              </a:lnSpc>
            </a:pPr>
            <a:r>
              <a:rPr lang="en-US" sz="1800" b="1">
                <a:latin typeface="Courier New" pitchFamily="49" charset="0"/>
                <a:hlinkClick r:id="rId6"/>
              </a:rPr>
              <a:t>http://www.cnn.com/TECH/</a:t>
            </a:r>
            <a:endParaRPr lang="en-US" sz="18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In order to avoid duplication, the crawler must transform all URLs into canonical form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Definition of “canonical” is arbitrary, e.g.: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Could always include port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Or only include port when not default :80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More on Canonical URLs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Some transformation are trivial, for example:</a:t>
            </a:r>
          </a:p>
          <a:p>
            <a:pPr lvl="1">
              <a:lnSpc>
                <a:spcPct val="40000"/>
              </a:lnSpc>
            </a:pPr>
            <a:endParaRPr lang="en-US" sz="2000"/>
          </a:p>
          <a:p>
            <a:pPr lvl="1">
              <a:lnSpc>
                <a:spcPct val="90000"/>
              </a:lnSpc>
              <a:buFont typeface="Wingdings 2" pitchFamily="18" charset="2"/>
              <a:buChar char="O"/>
            </a:pPr>
            <a:r>
              <a:rPr lang="en-US" sz="1800" b="1">
                <a:latin typeface="Courier New" pitchFamily="49" charset="0"/>
                <a:hlinkClick r:id=""/>
              </a:rPr>
              <a:t>http://informatics.indiana.edu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800" b="1">
                <a:latin typeface="Courier New" pitchFamily="49" charset="0"/>
                <a:hlinkClick r:id=""/>
              </a:rPr>
              <a:t>http://informatics.indiana.edu/</a:t>
            </a:r>
            <a:endParaRPr lang="en-US" sz="2000"/>
          </a:p>
          <a:p>
            <a:pPr lvl="1">
              <a:lnSpc>
                <a:spcPct val="60000"/>
              </a:lnSpc>
            </a:pPr>
            <a:endParaRPr lang="en-US" sz="18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Char char="O"/>
            </a:pPr>
            <a:r>
              <a:rPr lang="en-US" sz="1800" b="1">
                <a:latin typeface="Courier New" pitchFamily="49" charset="0"/>
                <a:hlinkClick r:id="rId3"/>
              </a:rPr>
              <a:t>http://informatics.indiana.edu/index.html#fragment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800" b="1">
                <a:latin typeface="Courier New" pitchFamily="49" charset="0"/>
                <a:hlinkClick r:id="rId3"/>
              </a:rPr>
              <a:t>http://informatics.indiana.edu/index.html</a:t>
            </a:r>
            <a:endParaRPr lang="en-US" sz="1800" b="1">
              <a:latin typeface="Courier New" pitchFamily="49" charset="0"/>
            </a:endParaRPr>
          </a:p>
          <a:p>
            <a:pPr lvl="1">
              <a:lnSpc>
                <a:spcPct val="60000"/>
              </a:lnSpc>
            </a:pPr>
            <a:endParaRPr lang="en-US" sz="18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Char char="O"/>
            </a:pPr>
            <a:r>
              <a:rPr lang="en-US" sz="1800" b="1">
                <a:latin typeface="Courier New" pitchFamily="49" charset="0"/>
                <a:hlinkClick r:id="rId4"/>
              </a:rPr>
              <a:t>http://informatics.indiana.edu/dir1/./../dir2/</a:t>
            </a:r>
            <a:endParaRPr lang="en-US" sz="18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800" b="1">
                <a:latin typeface="Courier New" pitchFamily="49" charset="0"/>
                <a:hlinkClick r:id="rId4"/>
              </a:rPr>
              <a:t>http://informatics.indiana.edu/dir2/</a:t>
            </a:r>
            <a:endParaRPr lang="en-US" sz="1800" b="1">
              <a:latin typeface="Courier New" pitchFamily="49" charset="0"/>
            </a:endParaRPr>
          </a:p>
          <a:p>
            <a:pPr lvl="1">
              <a:lnSpc>
                <a:spcPct val="60000"/>
              </a:lnSpc>
            </a:pPr>
            <a:endParaRPr lang="en-US" sz="18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Char char="O"/>
            </a:pPr>
            <a:r>
              <a:rPr lang="en-US" sz="1800" b="1">
                <a:latin typeface="Courier New" pitchFamily="49" charset="0"/>
                <a:hlinkClick r:id="rId5"/>
              </a:rPr>
              <a:t>http://informatics.indiana.edu/%7Efil/</a:t>
            </a:r>
            <a:endParaRPr lang="en-US" sz="18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800" b="1">
                <a:latin typeface="Courier New" pitchFamily="49" charset="0"/>
                <a:hlinkClick r:id="rId5"/>
              </a:rPr>
              <a:t>http://informatics.indiana.edu/~fil/</a:t>
            </a:r>
            <a:endParaRPr lang="en-US" sz="1800" b="1">
              <a:latin typeface="Courier New" pitchFamily="49" charset="0"/>
              <a:hlinkClick r:id=""/>
            </a:endParaRPr>
          </a:p>
          <a:p>
            <a:pPr lvl="1">
              <a:lnSpc>
                <a:spcPct val="60000"/>
              </a:lnSpc>
            </a:pPr>
            <a:endParaRPr lang="en-US" sz="1800" b="1">
              <a:latin typeface="Courier New" pitchFamily="49" charset="0"/>
              <a:hlinkClick r:id=""/>
            </a:endParaRPr>
          </a:p>
          <a:p>
            <a:pPr lvl="1">
              <a:lnSpc>
                <a:spcPct val="90000"/>
              </a:lnSpc>
              <a:buFont typeface="Wingdings 2" pitchFamily="18" charset="2"/>
              <a:buChar char="O"/>
            </a:pPr>
            <a:r>
              <a:rPr lang="en-US" sz="1800" b="1">
                <a:latin typeface="Courier New" pitchFamily="49" charset="0"/>
                <a:hlinkClick r:id="rId6"/>
              </a:rPr>
              <a:t>http://INFORMATICS.INDIANA.EDU/fil/</a:t>
            </a:r>
            <a:endParaRPr lang="en-US" sz="18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800" b="1">
                <a:latin typeface="Courier New" pitchFamily="49" charset="0"/>
                <a:hlinkClick r:id="rId7"/>
              </a:rPr>
              <a:t>http://informatics.indiana.edu/fil/</a:t>
            </a: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More on Canonical URLs</a:t>
            </a:r>
          </a:p>
        </p:txBody>
      </p:sp>
      <p:sp>
        <p:nvSpPr>
          <p:cNvPr id="353283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153400" cy="480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Other transformations require heuristic assumption about the intentions of the author or configuration of the Web server: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2400"/>
              <a:t>Removing default file name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800" b="1">
                <a:latin typeface="Courier New" pitchFamily="49" charset="0"/>
                <a:hlinkClick r:id=""/>
              </a:rPr>
              <a:t>http://informatics.indiana.edu/fil/index.html</a:t>
            </a:r>
          </a:p>
          <a:p>
            <a:pPr marL="914400" lvl="1" indent="-457200">
              <a:lnSpc>
                <a:spcPct val="90000"/>
              </a:lnSpc>
              <a:buFont typeface="Wingdings 2" pitchFamily="18" charset="2"/>
              <a:buChar char="O"/>
            </a:pPr>
            <a:r>
              <a:rPr lang="en-US" sz="1800" b="1">
                <a:latin typeface="Courier New" pitchFamily="49" charset="0"/>
                <a:hlinkClick r:id=""/>
              </a:rPr>
              <a:t>http://informatics.indiana.edu/fil/</a:t>
            </a:r>
            <a:endParaRPr lang="en-US" sz="1800" b="1">
              <a:latin typeface="Courier New" pitchFamily="49" charset="0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This is reasonable in general but would be wrong in this case because the default happens to be ‘default.asp’ instead of ‘index.html’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2400"/>
              <a:t>Trailing directory</a:t>
            </a:r>
          </a:p>
          <a:p>
            <a:pPr marL="914400" lvl="1" indent="-457200">
              <a:lnSpc>
                <a:spcPct val="90000"/>
              </a:lnSpc>
              <a:buFont typeface="Wingdings 2" pitchFamily="18" charset="2"/>
              <a:buChar char="O"/>
            </a:pPr>
            <a:r>
              <a:rPr lang="en-US" sz="1800" b="1">
                <a:latin typeface="Courier New" pitchFamily="49" charset="0"/>
                <a:hlinkClick r:id=""/>
              </a:rPr>
              <a:t>http://informatics.indiana.edu/fil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800" b="1">
                <a:latin typeface="Courier New" pitchFamily="49" charset="0"/>
                <a:hlinkClick r:id=""/>
              </a:rPr>
              <a:t>http://informatics.indiana.edu/fil/</a:t>
            </a:r>
            <a:endParaRPr lang="en-US" sz="1800" b="1">
              <a:latin typeface="Courier New" pitchFamily="49" charset="0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sz="2000"/>
              <a:t>This is correct in this case but how can we be sure in general that there isn’t a file named ‘fil’ in the root dir?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More implementation issues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Spider traps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Misleading sites: indefinite number of pages dynamically generated by CGI scripts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Paths of arbitrary depth created using soft directory links and path rewriting features in HTTP server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heuristic defensive measures: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Check URL length; assume spider trap above some threshold, for example 128 characters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Watch for sites with very large number of URLs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Eliminate URLs with non-textual data types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May disable crawling of dynamic pages, if can detect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More implementation issues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Page repository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Naïve: store each page as a separate file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Can map URL to unique filename using a hashing function, e.g. MD5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This generates a huge number of files, which is inefficient from the storage perspective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Better: combine many pages into a single large file, using some XML markup to separate and identify them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Must map URL to {filename, page_id}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Database options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Any RDBMS -- large overhead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Light-weight, embedded databases such as Berkeley DB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107525" name="Rectangle 1029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crawler incurs several delays:</a:t>
            </a:r>
          </a:p>
          <a:p>
            <a:pPr lvl="1">
              <a:lnSpc>
                <a:spcPct val="90000"/>
              </a:lnSpc>
            </a:pPr>
            <a:r>
              <a:rPr lang="en-US"/>
              <a:t>Resolving the host name in the URL to an IP address using DNS</a:t>
            </a:r>
          </a:p>
          <a:p>
            <a:pPr lvl="1">
              <a:lnSpc>
                <a:spcPct val="90000"/>
              </a:lnSpc>
            </a:pPr>
            <a:r>
              <a:rPr lang="en-US"/>
              <a:t>Connecting a socket to the server and sending the request</a:t>
            </a:r>
          </a:p>
          <a:p>
            <a:pPr lvl="1">
              <a:lnSpc>
                <a:spcPct val="90000"/>
              </a:lnSpc>
            </a:pPr>
            <a:r>
              <a:rPr lang="en-US"/>
              <a:t>Receiving the requested page in response</a:t>
            </a:r>
          </a:p>
          <a:p>
            <a:pPr>
              <a:lnSpc>
                <a:spcPct val="90000"/>
              </a:lnSpc>
            </a:pPr>
            <a:r>
              <a:rPr lang="en-US"/>
              <a:t>Solution: Overlap the above delays by </a:t>
            </a:r>
            <a:r>
              <a:rPr lang="en-US">
                <a:solidFill>
                  <a:schemeClr val="hlink"/>
                </a:solidFill>
              </a:rPr>
              <a:t>fetching many pages concurrently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concur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76200"/>
            <a:ext cx="4916487" cy="60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667000" cy="4876800"/>
          </a:xfrm>
        </p:spPr>
        <p:txBody>
          <a:bodyPr/>
          <a:lstStyle/>
          <a:p>
            <a:r>
              <a:rPr lang="en-US" sz="2800"/>
              <a:t>Architecture of a </a:t>
            </a:r>
            <a:r>
              <a:rPr lang="en-US" sz="2800">
                <a:solidFill>
                  <a:schemeClr val="hlink"/>
                </a:solidFill>
              </a:rPr>
              <a:t>concurrent crawler</a:t>
            </a:r>
            <a:endParaRPr lang="en-US" sz="2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Concurrent crawlers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 use multi-processing or multi-threading</a:t>
            </a:r>
          </a:p>
          <a:p>
            <a:pPr>
              <a:lnSpc>
                <a:spcPct val="90000"/>
              </a:lnSpc>
            </a:pPr>
            <a:r>
              <a:rPr lang="en-US" sz="2800"/>
              <a:t>Each process or thread works like a sequential crawler, except they share data structures: frontier and repository</a:t>
            </a:r>
          </a:p>
          <a:p>
            <a:pPr>
              <a:lnSpc>
                <a:spcPct val="90000"/>
              </a:lnSpc>
            </a:pPr>
            <a:r>
              <a:rPr lang="en-US" sz="2800"/>
              <a:t>Shared data structures must be synchronized (locked for concurrent writes)</a:t>
            </a:r>
          </a:p>
          <a:p>
            <a:pPr>
              <a:lnSpc>
                <a:spcPct val="90000"/>
              </a:lnSpc>
            </a:pPr>
            <a:r>
              <a:rPr lang="en-US" sz="2800"/>
              <a:t>Speedup of factor of 5-10 are easy this way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"/>
            <a:ext cx="6400800" cy="6054725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5638800" y="1295400"/>
            <a:ext cx="2743200" cy="4041775"/>
          </a:xfrm>
          <a:prstGeom prst="wedgeRoundRectCallout">
            <a:avLst>
              <a:gd name="adj1" fmla="val -47856"/>
              <a:gd name="adj2" fmla="val -55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/>
              <a:t>Q: How does a search engine know that all these pages contain the query terms? </a:t>
            </a:r>
          </a:p>
          <a:p>
            <a:pPr algn="ctr"/>
            <a:r>
              <a:rPr lang="en-US" dirty="0"/>
              <a:t>A: Because all of those pages have been crawled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r>
              <a:rPr lang="en-US" sz="2400" dirty="0"/>
              <a:t>Motivation and taxonomy of crawlers</a:t>
            </a:r>
          </a:p>
          <a:p>
            <a:r>
              <a:rPr lang="en-US" sz="2400" dirty="0"/>
              <a:t>Basic crawlers and implementation issues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Universal </a:t>
            </a:r>
            <a:r>
              <a:rPr lang="en-US" sz="2400" dirty="0" smtClean="0">
                <a:solidFill>
                  <a:schemeClr val="accent2"/>
                </a:solidFill>
              </a:rPr>
              <a:t>crawlers</a:t>
            </a:r>
          </a:p>
          <a:p>
            <a:r>
              <a:rPr lang="en-US" sz="2400" dirty="0" smtClean="0"/>
              <a:t>Crawler ethics and conflicts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crawlers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Support universal search engines</a:t>
            </a:r>
          </a:p>
          <a:p>
            <a:pPr>
              <a:lnSpc>
                <a:spcPct val="90000"/>
              </a:lnSpc>
            </a:pPr>
            <a:r>
              <a:rPr lang="en-US"/>
              <a:t>Large-scale</a:t>
            </a:r>
          </a:p>
          <a:p>
            <a:pPr>
              <a:lnSpc>
                <a:spcPct val="90000"/>
              </a:lnSpc>
            </a:pPr>
            <a:r>
              <a:rPr lang="en-US"/>
              <a:t>Huge cost (network bandwidth) of crawl is amortized over many queries from users</a:t>
            </a:r>
          </a:p>
          <a:p>
            <a:pPr>
              <a:lnSpc>
                <a:spcPct val="90000"/>
              </a:lnSpc>
            </a:pPr>
            <a:r>
              <a:rPr lang="en-US"/>
              <a:t>Incremental updates to existing index and other data repositories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Large-scale universal crawlers</a:t>
            </a:r>
          </a:p>
        </p:txBody>
      </p:sp>
      <p:sp>
        <p:nvSpPr>
          <p:cNvPr id="42291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marL="609600" indent="-609600"/>
            <a:r>
              <a:rPr lang="en-US"/>
              <a:t>Two major issues:</a:t>
            </a:r>
          </a:p>
          <a:p>
            <a:pPr marL="609600" indent="-609600">
              <a:buFont typeface="Arial" pitchFamily="34" charset="0"/>
              <a:buAutoNum type="arabicPeriod"/>
            </a:pPr>
            <a:r>
              <a:rPr lang="en-US">
                <a:solidFill>
                  <a:schemeClr val="hlink"/>
                </a:solidFill>
              </a:rPr>
              <a:t>Performance</a:t>
            </a:r>
            <a:endParaRPr lang="en-US"/>
          </a:p>
          <a:p>
            <a:pPr marL="990600" lvl="1" indent="-533400">
              <a:buFont typeface="Arial" pitchFamily="34" charset="0"/>
              <a:buChar char="•"/>
            </a:pPr>
            <a:r>
              <a:rPr lang="en-US"/>
              <a:t>Need to scale up to billions of pages</a:t>
            </a:r>
          </a:p>
          <a:p>
            <a:pPr marL="609600" indent="-609600">
              <a:buFont typeface="Arial" pitchFamily="34" charset="0"/>
              <a:buAutoNum type="arabicPeriod"/>
            </a:pPr>
            <a:r>
              <a:rPr lang="en-US">
                <a:solidFill>
                  <a:schemeClr val="hlink"/>
                </a:solidFill>
              </a:rPr>
              <a:t>Policy</a:t>
            </a:r>
            <a:endParaRPr lang="en-US"/>
          </a:p>
          <a:p>
            <a:pPr marL="990600" lvl="1" indent="-533400">
              <a:buFont typeface="Arial" pitchFamily="34" charset="0"/>
              <a:buChar char="•"/>
            </a:pPr>
            <a:r>
              <a:rPr lang="en-US"/>
              <a:t>Need to trade-off coverage, freshness, and bias (e.g. toward “important” pages)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14400"/>
          </a:xfrm>
        </p:spPr>
        <p:txBody>
          <a:bodyPr/>
          <a:lstStyle/>
          <a:p>
            <a:r>
              <a:rPr lang="en-US"/>
              <a:t>Large-scale crawlers: </a:t>
            </a:r>
            <a:r>
              <a:rPr lang="en-US">
                <a:solidFill>
                  <a:schemeClr val="hlink"/>
                </a:solidFill>
              </a:rPr>
              <a:t>scalability</a:t>
            </a: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80488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Need to minimize overhead of DNS lookups</a:t>
            </a:r>
          </a:p>
          <a:p>
            <a:pPr>
              <a:lnSpc>
                <a:spcPct val="90000"/>
              </a:lnSpc>
            </a:pPr>
            <a:r>
              <a:rPr lang="en-US" sz="2800"/>
              <a:t>Need to optimize utilization of network bandwidth and disk throughput (I/O is bottleneck)</a:t>
            </a:r>
          </a:p>
          <a:p>
            <a:pPr>
              <a:lnSpc>
                <a:spcPct val="90000"/>
              </a:lnSpc>
            </a:pPr>
            <a:r>
              <a:rPr lang="en-US" sz="2800"/>
              <a:t>Use asynchronous sockets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Multi-processing or multi-threading do not scale up to billions of pages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Non-blocking: hundreds of network connections open simultaneously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Polling socket to monitor completion of network transfers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3" descr="scal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9050"/>
            <a:ext cx="47275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0" y="2057400"/>
            <a:ext cx="2743200" cy="1905000"/>
          </a:xfrm>
        </p:spPr>
        <p:txBody>
          <a:bodyPr/>
          <a:lstStyle/>
          <a:p>
            <a:r>
              <a:rPr lang="en-US" sz="2400"/>
              <a:t>High-level architecture of a scalable universal crawler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34</a:t>
            </a:fld>
            <a:endParaRPr lang="en-US"/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3276600" y="152400"/>
            <a:ext cx="2438400" cy="1158875"/>
          </a:xfrm>
          <a:prstGeom prst="wedgeRoundRectCallout">
            <a:avLst>
              <a:gd name="adj1" fmla="val -72657"/>
              <a:gd name="adj2" fmla="val 1644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/>
              <a:t>Several parallel queues to spread load across servers (keep connections alive)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6248400" y="457200"/>
            <a:ext cx="2438400" cy="1422400"/>
          </a:xfrm>
          <a:prstGeom prst="wedgeRoundRectCallout">
            <a:avLst>
              <a:gd name="adj1" fmla="val -122528"/>
              <a:gd name="adj2" fmla="val 5279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/>
              <a:t>DNS server using UDP (less overhead than TCP), large persistent in-memory cache, and prefetching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6324600" y="4495800"/>
            <a:ext cx="2438400" cy="631825"/>
          </a:xfrm>
          <a:prstGeom prst="wedgeRoundRectCallout">
            <a:avLst>
              <a:gd name="adj1" fmla="val -138736"/>
              <a:gd name="adj2" fmla="val -21582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/>
              <a:t>Optimize use of network bandwidth</a:t>
            </a: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5715000" y="5486400"/>
            <a:ext cx="3048000" cy="368300"/>
          </a:xfrm>
          <a:prstGeom prst="wedgeRoundRectCallout">
            <a:avLst>
              <a:gd name="adj1" fmla="val -97292"/>
              <a:gd name="adj2" fmla="val -15678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/>
              <a:t>Optimize disk I/O throughput</a:t>
            </a: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2514600" y="5562600"/>
            <a:ext cx="3048000" cy="368300"/>
          </a:xfrm>
          <a:prstGeom prst="wedgeRoundRectCallout">
            <a:avLst>
              <a:gd name="adj1" fmla="val -48125"/>
              <a:gd name="adj2" fmla="val -16379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/>
              <a:t>Huge farm of crawl machines</a:t>
            </a:r>
          </a:p>
        </p:txBody>
      </p:sp>
    </p:spTree>
    <p:extLst>
      <p:ext uri="{BB962C8B-B14F-4D97-AF65-F5344CB8AC3E}">
        <p14:creationId xmlns:p14="http://schemas.microsoft.com/office/powerpoint/2010/main" val="14328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crawlers: </a:t>
            </a:r>
            <a:r>
              <a:rPr lang="en-US">
                <a:solidFill>
                  <a:schemeClr val="hlink"/>
                </a:solidFill>
              </a:rPr>
              <a:t>Policy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Coverage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New pages get added all the time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the crawler find every page?</a:t>
            </a:r>
          </a:p>
          <a:p>
            <a:pPr>
              <a:lnSpc>
                <a:spcPct val="90000"/>
              </a:lnSpc>
            </a:pPr>
            <a:r>
              <a:rPr lang="en-US" sz="2800"/>
              <a:t>Freshness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Pages change over time, get removed, etc.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frequently can a crawler revisit ?</a:t>
            </a:r>
          </a:p>
          <a:p>
            <a:pPr>
              <a:lnSpc>
                <a:spcPct val="90000"/>
              </a:lnSpc>
            </a:pPr>
            <a:r>
              <a:rPr lang="en-US" sz="2800"/>
              <a:t>Trade-off!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Focus on most “important” pages (crawler bias)?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“Importance” is subjective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14400"/>
          </a:xfrm>
        </p:spPr>
        <p:txBody>
          <a:bodyPr/>
          <a:lstStyle/>
          <a:p>
            <a:r>
              <a:rPr lang="en-US" sz="3200"/>
              <a:t>Web coverage by search engine crawlers</a:t>
            </a:r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57200" y="1219200"/>
          <a:ext cx="777081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hart" r:id="rId4" imgW="8229600" imgH="5410200" progId="MSGraph.Chart.8">
                  <p:embed followColorScheme="full"/>
                </p:oleObj>
              </mc:Choice>
              <mc:Fallback>
                <p:oleObj name="Chart" r:id="rId4" imgW="8229600" imgH="54102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7770813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1524000" y="1143000"/>
            <a:ext cx="6477000" cy="2403475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/>
              <a:t>This assumes we know the size of the entire the Web. Do we? Can you define “the size of the Web”?</a:t>
            </a:r>
          </a:p>
        </p:txBody>
      </p:sp>
    </p:spTree>
    <p:extLst>
      <p:ext uri="{BB962C8B-B14F-4D97-AF65-F5344CB8AC3E}">
        <p14:creationId xmlns:p14="http://schemas.microsoft.com/office/powerpoint/2010/main" val="5525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a “fresh” collection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Universal crawlers are never “done”</a:t>
            </a:r>
          </a:p>
          <a:p>
            <a:pPr>
              <a:lnSpc>
                <a:spcPct val="90000"/>
              </a:lnSpc>
            </a:pPr>
            <a:r>
              <a:rPr lang="en-US" sz="2800"/>
              <a:t>High variance in rate and amount of page changes</a:t>
            </a:r>
          </a:p>
          <a:p>
            <a:pPr>
              <a:lnSpc>
                <a:spcPct val="90000"/>
              </a:lnSpc>
            </a:pPr>
            <a:r>
              <a:rPr lang="en-US" sz="2800"/>
              <a:t>HTTP headers are notoriously unreliable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Last-modified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Expires</a:t>
            </a:r>
          </a:p>
          <a:p>
            <a:pPr>
              <a:lnSpc>
                <a:spcPct val="90000"/>
              </a:lnSpc>
            </a:pPr>
            <a:r>
              <a:rPr lang="en-US" sz="2800"/>
              <a:t>Solution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Estimate the probability that a previously visited page has changed in the meanwhile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Prioritize by this probability estimate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page change rates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01000" cy="4343400"/>
          </a:xfrm>
        </p:spPr>
        <p:txBody>
          <a:bodyPr/>
          <a:lstStyle/>
          <a:p>
            <a:r>
              <a:rPr lang="en-US" sz="2800"/>
              <a:t>Algorithms for maintaining a crawl in which most pages are fresher than a specified epoch</a:t>
            </a:r>
          </a:p>
          <a:p>
            <a:pPr lvl="1"/>
            <a:r>
              <a:rPr lang="en-US" sz="2400"/>
              <a:t>Brewington &amp; Cybenko; Cho, Garcia-Molina &amp; Page</a:t>
            </a:r>
          </a:p>
          <a:p>
            <a:r>
              <a:rPr lang="en-US" sz="2800"/>
              <a:t>Assumption: recent past predicts the future (Ntoulas, Cho &amp; Olston 2004)</a:t>
            </a:r>
          </a:p>
          <a:p>
            <a:pPr lvl="1"/>
            <a:r>
              <a:rPr lang="en-US" sz="2400"/>
              <a:t>Frequency of change not a good predictor</a:t>
            </a:r>
          </a:p>
          <a:p>
            <a:pPr lvl="1"/>
            <a:r>
              <a:rPr lang="en-US" sz="2400"/>
              <a:t>Degree of change is a better predictor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/>
              <a:t>Do we need to crawl the entire Web?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If we cover too much, it will get stale</a:t>
            </a:r>
          </a:p>
          <a:p>
            <a:pPr>
              <a:lnSpc>
                <a:spcPct val="90000"/>
              </a:lnSpc>
            </a:pPr>
            <a:r>
              <a:rPr lang="en-US" sz="2400"/>
              <a:t>There is an abundance of pages in the Web</a:t>
            </a:r>
          </a:p>
          <a:p>
            <a:pPr>
              <a:lnSpc>
                <a:spcPct val="90000"/>
              </a:lnSpc>
            </a:pPr>
            <a:r>
              <a:rPr lang="en-US" sz="2400"/>
              <a:t>For PageRank, pages with very low prestige are largely  useless</a:t>
            </a:r>
          </a:p>
          <a:p>
            <a:pPr>
              <a:lnSpc>
                <a:spcPct val="90000"/>
              </a:lnSpc>
            </a:pPr>
            <a:r>
              <a:rPr lang="en-US" sz="2400"/>
              <a:t>What is the goal?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General search engines: pages with high prestige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News portals: pages that change often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Vertical portals: pages on some topic</a:t>
            </a:r>
          </a:p>
          <a:p>
            <a:pPr>
              <a:lnSpc>
                <a:spcPct val="90000"/>
              </a:lnSpc>
            </a:pPr>
            <a:r>
              <a:rPr lang="en-US" sz="2400"/>
              <a:t>What are appropriate priority measures in these cases? Approximations?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8600" y="2819400"/>
            <a:ext cx="2286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mic Sans MS" pitchFamily="66" charset="0"/>
              </a:rPr>
              <a:t>Crawler:</a:t>
            </a:r>
            <a:br>
              <a:rPr lang="en-US" sz="40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4000" dirty="0">
                <a:solidFill>
                  <a:schemeClr val="bg1"/>
                </a:solidFill>
                <a:latin typeface="Comic Sans MS" pitchFamily="66" charset="0"/>
              </a:rPr>
              <a:t>basic </a:t>
            </a:r>
            <a:br>
              <a:rPr lang="en-US" sz="40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4000" dirty="0">
                <a:solidFill>
                  <a:schemeClr val="bg1"/>
                </a:solidFill>
                <a:latin typeface="Comic Sans MS" pitchFamily="66" charset="0"/>
              </a:rPr>
              <a:t>idea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838200" y="76200"/>
            <a:ext cx="2593975" cy="2330450"/>
            <a:chOff x="528" y="192"/>
            <a:chExt cx="1634" cy="1468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92"/>
              <a:ext cx="434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288"/>
              <a:ext cx="434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84"/>
              <a:ext cx="434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480"/>
              <a:ext cx="434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528" y="912"/>
              <a:ext cx="80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Times New Roman" pitchFamily="18" charset="0"/>
                </a:rPr>
                <a:t>starting </a:t>
              </a:r>
            </a:p>
            <a:p>
              <a:pPr algn="ctr"/>
              <a:r>
                <a:rPr lang="en-US" b="1" dirty="0">
                  <a:latin typeface="Times New Roman" pitchFamily="18" charset="0"/>
                </a:rPr>
                <a:t>pages</a:t>
              </a:r>
            </a:p>
            <a:p>
              <a:pPr algn="ctr"/>
              <a:r>
                <a:rPr lang="en-US" b="1" dirty="0">
                  <a:latin typeface="Times New Roman" pitchFamily="18" charset="0"/>
                </a:rPr>
                <a:t>(seeds)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3200400" y="152400"/>
            <a:ext cx="1717675" cy="2438400"/>
            <a:chOff x="2016" y="240"/>
            <a:chExt cx="1082" cy="1536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2112" y="480"/>
              <a:ext cx="576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2064" y="864"/>
              <a:ext cx="576" cy="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2016" y="960"/>
              <a:ext cx="528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2049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40"/>
              <a:ext cx="362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4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768"/>
              <a:ext cx="362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5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296"/>
              <a:ext cx="362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96" name="Group 16"/>
          <p:cNvGrpSpPr>
            <a:grpSpLocks/>
          </p:cNvGrpSpPr>
          <p:nvPr/>
        </p:nvGrpSpPr>
        <p:grpSpPr bwMode="auto">
          <a:xfrm>
            <a:off x="4572000" y="304800"/>
            <a:ext cx="1773238" cy="3581400"/>
            <a:chOff x="2880" y="336"/>
            <a:chExt cx="1117" cy="2256"/>
          </a:xfrm>
        </p:grpSpPr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V="1">
              <a:off x="3120" y="576"/>
              <a:ext cx="576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3072" y="960"/>
              <a:ext cx="576" cy="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3024" y="1056"/>
              <a:ext cx="528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flipV="1">
              <a:off x="2976" y="1584"/>
              <a:ext cx="576" cy="9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2928" y="1776"/>
              <a:ext cx="528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2880" y="1872"/>
              <a:ext cx="384" cy="38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20503" name="Picture 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336"/>
              <a:ext cx="253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4" name="Picture 2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816"/>
              <a:ext cx="29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5" name="Picture 2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248"/>
              <a:ext cx="217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6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536"/>
              <a:ext cx="217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7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872"/>
              <a:ext cx="29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8" name="Picture 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304"/>
              <a:ext cx="217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5715000" y="381000"/>
            <a:ext cx="2306638" cy="4191000"/>
            <a:chOff x="3600" y="384"/>
            <a:chExt cx="1453" cy="2640"/>
          </a:xfrm>
        </p:grpSpPr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V="1">
              <a:off x="4176" y="624"/>
              <a:ext cx="576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4128" y="1008"/>
              <a:ext cx="576" cy="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4080" y="1104"/>
              <a:ext cx="528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20513" name="Picture 3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84"/>
              <a:ext cx="253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4" name="Picture 3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864"/>
              <a:ext cx="29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5" name="Picture 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296"/>
              <a:ext cx="217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 flipV="1">
              <a:off x="3696" y="2064"/>
              <a:ext cx="576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>
              <a:off x="3648" y="2448"/>
              <a:ext cx="576" cy="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600" y="2544"/>
              <a:ext cx="528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20519" name="Picture 3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824"/>
              <a:ext cx="253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0" name="Picture 4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304"/>
              <a:ext cx="290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736"/>
              <a:ext cx="217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22" name="Group 42"/>
          <p:cNvGrpSpPr>
            <a:grpSpLocks/>
          </p:cNvGrpSpPr>
          <p:nvPr/>
        </p:nvGrpSpPr>
        <p:grpSpPr bwMode="auto">
          <a:xfrm>
            <a:off x="6702425" y="3886200"/>
            <a:ext cx="2441575" cy="2743200"/>
            <a:chOff x="4222" y="2592"/>
            <a:chExt cx="1538" cy="1728"/>
          </a:xfrm>
        </p:grpSpPr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4560" y="2592"/>
              <a:ext cx="192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20524" name="Picture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" y="2779"/>
              <a:ext cx="1538" cy="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1219200" y="2895600"/>
            <a:ext cx="6042025" cy="3363913"/>
            <a:chOff x="768" y="1968"/>
            <a:chExt cx="3806" cy="2119"/>
          </a:xfrm>
        </p:grpSpPr>
        <p:pic>
          <p:nvPicPr>
            <p:cNvPr id="20526" name="Picture 4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736"/>
              <a:ext cx="1440" cy="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7" name="AutoShape 47"/>
            <p:cNvSpPr>
              <a:spLocks/>
            </p:cNvSpPr>
            <p:nvPr/>
          </p:nvSpPr>
          <p:spPr bwMode="auto">
            <a:xfrm rot="-2774184">
              <a:off x="2455" y="281"/>
              <a:ext cx="432" cy="3806"/>
            </a:xfrm>
            <a:prstGeom prst="leftBrace">
              <a:avLst>
                <a:gd name="adj1" fmla="val 73418"/>
                <a:gd name="adj2" fmla="val 6487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0528" name="Picture 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175260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9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2209800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0" name="Picture 5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2705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1" name="Picture 5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95400"/>
            <a:ext cx="196373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9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crawlers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810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BF crawler tends to crawl high-PageRank pages very early</a:t>
            </a:r>
          </a:p>
          <a:p>
            <a:pPr>
              <a:lnSpc>
                <a:spcPct val="90000"/>
              </a:lnSpc>
            </a:pPr>
            <a:r>
              <a:rPr lang="en-US" sz="2800"/>
              <a:t>Therefore, BF crawler is a good baseline to gauge other crawlers</a:t>
            </a:r>
          </a:p>
          <a:p>
            <a:pPr>
              <a:lnSpc>
                <a:spcPct val="90000"/>
              </a:lnSpc>
            </a:pPr>
            <a:r>
              <a:rPr lang="en-US" sz="2800"/>
              <a:t>But why is this so?</a:t>
            </a:r>
          </a:p>
        </p:txBody>
      </p:sp>
      <p:pic>
        <p:nvPicPr>
          <p:cNvPr id="104459" name="Picture 11" descr="topNpr-bi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905000"/>
            <a:ext cx="4800600" cy="2787650"/>
          </a:xfrm>
          <a:ln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4876800" y="4781550"/>
            <a:ext cx="30988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Najork and Weiner 2001</a:t>
            </a:r>
          </a:p>
        </p:txBody>
      </p:sp>
    </p:spTree>
    <p:extLst>
      <p:ext uri="{BB962C8B-B14F-4D97-AF65-F5344CB8AC3E}">
        <p14:creationId xmlns:p14="http://schemas.microsoft.com/office/powerpoint/2010/main" val="11737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Bias of breadth-first crawlers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267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chemeClr val="folHlink"/>
                </a:solidFill>
              </a:rPr>
              <a:t>structure of the Web graph</a:t>
            </a:r>
            <a:r>
              <a:rPr lang="en-US" sz="2400"/>
              <a:t> is very different from a random network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Power-law</a:t>
            </a:r>
            <a:r>
              <a:rPr lang="en-US" sz="2400"/>
              <a:t> distribution of in-degree</a:t>
            </a:r>
            <a:endParaRPr lang="en-US" sz="2400" baseline="30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/>
              <a:t>Therefore there are </a:t>
            </a:r>
            <a:r>
              <a:rPr lang="en-US" sz="2400">
                <a:solidFill>
                  <a:schemeClr val="folHlink"/>
                </a:solidFill>
              </a:rPr>
              <a:t>hub pages</a:t>
            </a:r>
            <a:r>
              <a:rPr lang="en-US" sz="2400"/>
              <a:t> with very high PR and many incoming links</a:t>
            </a:r>
          </a:p>
          <a:p>
            <a:pPr>
              <a:lnSpc>
                <a:spcPct val="90000"/>
              </a:lnSpc>
            </a:pPr>
            <a:r>
              <a:rPr lang="en-US" sz="2400"/>
              <a:t>These are </a:t>
            </a:r>
            <a:r>
              <a:rPr lang="en-US" sz="2400">
                <a:solidFill>
                  <a:schemeClr val="folHlink"/>
                </a:solidFill>
              </a:rPr>
              <a:t>attractors</a:t>
            </a:r>
            <a:r>
              <a:rPr lang="en-US" sz="2400"/>
              <a:t>: you cannot avoid them!</a:t>
            </a:r>
          </a:p>
        </p:txBody>
      </p:sp>
      <p:pic>
        <p:nvPicPr>
          <p:cNvPr id="342024" name="Picture 8" descr="Untitled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1447800"/>
            <a:ext cx="3543300" cy="4343400"/>
          </a:xfrm>
        </p:spPr>
      </p:pic>
    </p:spTree>
    <p:extLst>
      <p:ext uri="{BB962C8B-B14F-4D97-AF65-F5344CB8AC3E}">
        <p14:creationId xmlns:p14="http://schemas.microsoft.com/office/powerpoint/2010/main" val="341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343400"/>
          </a:xfrm>
        </p:spPr>
        <p:txBody>
          <a:bodyPr/>
          <a:lstStyle/>
          <a:p>
            <a:r>
              <a:rPr lang="en-US" sz="2400" dirty="0"/>
              <a:t>Motivation and taxonomy of crawlers</a:t>
            </a:r>
          </a:p>
          <a:p>
            <a:r>
              <a:rPr lang="en-US" sz="2400" dirty="0"/>
              <a:t>Basic crawlers and implementation issues</a:t>
            </a:r>
          </a:p>
          <a:p>
            <a:r>
              <a:rPr lang="en-US" sz="2400" dirty="0"/>
              <a:t>Universal crawlers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Crawler </a:t>
            </a:r>
            <a:r>
              <a:rPr lang="en-US" sz="2400" dirty="0">
                <a:solidFill>
                  <a:schemeClr val="accent2"/>
                </a:solidFill>
              </a:rPr>
              <a:t>ethics and </a:t>
            </a:r>
            <a:r>
              <a:rPr lang="en-US" sz="2400" dirty="0" smtClean="0">
                <a:solidFill>
                  <a:schemeClr val="accent2"/>
                </a:solidFill>
              </a:rPr>
              <a:t>conflicts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3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Crawler ethics and conflicts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Crawlers can cause trouble, even unwillingly, if not properly designed to be “polite” and “ethical”</a:t>
            </a:r>
          </a:p>
          <a:p>
            <a:pPr>
              <a:lnSpc>
                <a:spcPct val="90000"/>
              </a:lnSpc>
            </a:pPr>
            <a:r>
              <a:rPr lang="en-US" sz="2800"/>
              <a:t>For example, sending too many requests in rapid succession to a single server can amount to a Denial of Service (DoS) attack!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Server administrator and users will be upset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Crawler developer/admin IP address may be blacklisted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/>
              <a:t>Crawler etiquette (important!)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4800600"/>
          </a:xfrm>
        </p:spPr>
        <p:txBody>
          <a:bodyPr/>
          <a:lstStyle/>
          <a:p>
            <a:r>
              <a:rPr lang="en-US" sz="2000">
                <a:solidFill>
                  <a:schemeClr val="folHlink"/>
                </a:solidFill>
              </a:rPr>
              <a:t>Identify yourself</a:t>
            </a:r>
            <a:endParaRPr lang="en-US" sz="2000"/>
          </a:p>
          <a:p>
            <a:pPr lvl="1"/>
            <a:r>
              <a:rPr lang="en-US" sz="1800"/>
              <a:t>Use ‘</a:t>
            </a:r>
            <a:r>
              <a:rPr lang="en-US" sz="1800">
                <a:solidFill>
                  <a:schemeClr val="accent2"/>
                </a:solidFill>
              </a:rPr>
              <a:t>User-Agent</a:t>
            </a:r>
            <a:r>
              <a:rPr lang="en-US" sz="1800"/>
              <a:t>’ HTTP header to identify crawler, website with description of crawler and contact information for crawler developer</a:t>
            </a:r>
          </a:p>
          <a:p>
            <a:pPr lvl="1"/>
            <a:r>
              <a:rPr lang="en-US" sz="1800"/>
              <a:t>Use ‘</a:t>
            </a:r>
            <a:r>
              <a:rPr lang="en-US" sz="1800">
                <a:solidFill>
                  <a:schemeClr val="accent2"/>
                </a:solidFill>
              </a:rPr>
              <a:t>From</a:t>
            </a:r>
            <a:r>
              <a:rPr lang="en-US" sz="1800"/>
              <a:t>’ HTTP header to specify crawler developer email</a:t>
            </a:r>
          </a:p>
          <a:p>
            <a:pPr lvl="1"/>
            <a:r>
              <a:rPr lang="en-US" sz="1800"/>
              <a:t>Do not disguise crawler as a browser by using their ‘User-Agent’ string</a:t>
            </a:r>
          </a:p>
          <a:p>
            <a:r>
              <a:rPr lang="en-US" sz="2000">
                <a:solidFill>
                  <a:schemeClr val="folHlink"/>
                </a:solidFill>
              </a:rPr>
              <a:t>Always check</a:t>
            </a:r>
            <a:r>
              <a:rPr lang="en-US" sz="2000"/>
              <a:t> that HTTP requests are successful, and in case of error, use HTTP error code to determine and immediately address problem</a:t>
            </a:r>
          </a:p>
          <a:p>
            <a:r>
              <a:rPr lang="en-US" sz="2000">
                <a:solidFill>
                  <a:schemeClr val="folHlink"/>
                </a:solidFill>
              </a:rPr>
              <a:t>Pay attention</a:t>
            </a:r>
            <a:r>
              <a:rPr lang="en-US" sz="2000"/>
              <a:t> to anything that may lead to too many requests to any one server, even unwillingly, e.g.:</a:t>
            </a:r>
          </a:p>
          <a:p>
            <a:pPr lvl="1"/>
            <a:r>
              <a:rPr lang="en-US" sz="1800"/>
              <a:t>redirection loops</a:t>
            </a:r>
          </a:p>
          <a:p>
            <a:pPr lvl="1"/>
            <a:r>
              <a:rPr lang="en-US" sz="1800"/>
              <a:t>spider traps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/>
              <a:t>Crawler etiquette (important!)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Spread the load, do not overwhelm a server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Make sure that no more than some max. number of requests to any single server per unit time, say &lt; 1/second</a:t>
            </a:r>
          </a:p>
          <a:p>
            <a:pPr>
              <a:lnSpc>
                <a:spcPct val="90000"/>
              </a:lnSpc>
            </a:pPr>
            <a:r>
              <a:rPr lang="en-US" sz="2400"/>
              <a:t>Honor the </a:t>
            </a:r>
            <a:r>
              <a:rPr lang="en-US" sz="2400">
                <a:solidFill>
                  <a:schemeClr val="accent2"/>
                </a:solidFill>
              </a:rPr>
              <a:t>Robot Exclusion Protocol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A server can specify which parts of its document tree any crawler is or is not allowed to crawl by a file named ‘robots.txt’ placed in the HTTP root directory, e.g. </a:t>
            </a:r>
            <a:r>
              <a:rPr lang="en-US" sz="2000">
                <a:hlinkClick r:id="rId3"/>
              </a:rPr>
              <a:t>http://www.indiana.edu/robots.txt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Crawler should always check, parse, and obey this file before sending any requests to a server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More info at:</a:t>
            </a:r>
          </a:p>
          <a:p>
            <a:pPr lvl="2">
              <a:lnSpc>
                <a:spcPct val="90000"/>
              </a:lnSpc>
            </a:pPr>
            <a:r>
              <a:rPr lang="en-US" sz="1800">
                <a:hlinkClick r:id="rId4"/>
              </a:rPr>
              <a:t>http://www.google.com/robots.txt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>
                <a:hlinkClick r:id="rId5"/>
              </a:rPr>
              <a:t>http://www.robotstxt.org/wc/exclusion.html</a:t>
            </a:r>
            <a:endParaRPr lang="en-US" sz="1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robot exclusion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r>
              <a:rPr lang="en-US"/>
              <a:t>Make sure URLs are canonical before checking against robots.txt </a:t>
            </a:r>
          </a:p>
          <a:p>
            <a:r>
              <a:rPr lang="en-US"/>
              <a:t>Avoid fetching robots.txt for each request to a server by caching its policy as relevant to this crawler</a:t>
            </a:r>
          </a:p>
          <a:p>
            <a:r>
              <a:rPr lang="en-US"/>
              <a:t>Let’s look at some examples to understand the protocol…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www.</a:t>
            </a:r>
            <a:r>
              <a:rPr lang="en-US">
                <a:solidFill>
                  <a:schemeClr val="accent2"/>
                </a:solidFill>
              </a:rPr>
              <a:t>apple</a:t>
            </a:r>
            <a:r>
              <a:rPr lang="en-US"/>
              <a:t>.com/robots.txt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47</a:t>
            </a:fld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85800" y="1828800"/>
            <a:ext cx="7391400" cy="1616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Monaco" pitchFamily="-92" charset="0"/>
              </a:rPr>
              <a:t># robots.txt for </a:t>
            </a:r>
            <a:r>
              <a:rPr lang="en-US">
                <a:solidFill>
                  <a:srgbClr val="FFFF00"/>
                </a:solidFill>
                <a:latin typeface="Monaco" pitchFamily="-92" charset="0"/>
                <a:hlinkClick r:id="rId3"/>
              </a:rPr>
              <a:t>http://www.apple.com/</a:t>
            </a:r>
            <a:r>
              <a:rPr lang="en-US">
                <a:solidFill>
                  <a:srgbClr val="FFFF00"/>
                </a:solidFill>
                <a:latin typeface="Monaco" pitchFamily="-92" charset="0"/>
              </a:rPr>
              <a:t> </a:t>
            </a:r>
          </a:p>
          <a:p>
            <a:endParaRPr lang="en-US">
              <a:solidFill>
                <a:srgbClr val="FFFF00"/>
              </a:solidFill>
              <a:latin typeface="Monaco" pitchFamily="-92" charset="0"/>
            </a:endParaRPr>
          </a:p>
          <a:p>
            <a:r>
              <a:rPr lang="en-US">
                <a:solidFill>
                  <a:srgbClr val="FFFF00"/>
                </a:solidFill>
                <a:latin typeface="Monaco" pitchFamily="-92" charset="0"/>
              </a:rPr>
              <a:t>User-agent: *</a:t>
            </a:r>
          </a:p>
          <a:p>
            <a:r>
              <a:rPr lang="en-US">
                <a:solidFill>
                  <a:srgbClr val="FFFF00"/>
                </a:solidFill>
                <a:latin typeface="Monaco" pitchFamily="-92" charset="0"/>
              </a:rPr>
              <a:t>Disallow: 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5105400" y="3962400"/>
            <a:ext cx="2743200" cy="498475"/>
          </a:xfrm>
          <a:prstGeom prst="wedgeRoundRectCallout">
            <a:avLst>
              <a:gd name="adj1" fmla="val -112792"/>
              <a:gd name="adj2" fmla="val -28057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All crawlers…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3048000" y="4756150"/>
            <a:ext cx="2362200" cy="892175"/>
          </a:xfrm>
          <a:prstGeom prst="wedgeRoundRectCallout">
            <a:avLst>
              <a:gd name="adj1" fmla="val -68481"/>
              <a:gd name="adj2" fmla="val -226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…can go anywhere!</a:t>
            </a:r>
          </a:p>
        </p:txBody>
      </p:sp>
    </p:spTree>
    <p:extLst>
      <p:ext uri="{BB962C8B-B14F-4D97-AF65-F5344CB8AC3E}">
        <p14:creationId xmlns:p14="http://schemas.microsoft.com/office/powerpoint/2010/main" val="6069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en-US" dirty="0">
                <a:solidFill>
                  <a:schemeClr val="accent2"/>
                </a:solidFill>
              </a:rPr>
              <a:t>microsoft</a:t>
            </a:r>
            <a:r>
              <a:rPr lang="en-US" dirty="0"/>
              <a:t>.com/robots.txt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48</a:t>
            </a:fld>
            <a:endParaRPr lang="en-US"/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533400" y="914400"/>
            <a:ext cx="6629400" cy="5172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# Robots.txt file for </a:t>
            </a:r>
            <a:r>
              <a:rPr lang="en-US" sz="1600">
                <a:solidFill>
                  <a:srgbClr val="FFFF00"/>
                </a:solidFill>
                <a:latin typeface="Monaco" pitchFamily="-92" charset="0"/>
                <a:hlinkClick r:id="rId3"/>
              </a:rPr>
              <a:t>http://www.microsoft.com</a:t>
            </a:r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 </a:t>
            </a:r>
          </a:p>
          <a:p>
            <a:endParaRPr lang="en-US" sz="1600">
              <a:solidFill>
                <a:srgbClr val="FFFF00"/>
              </a:solidFill>
              <a:latin typeface="Monaco" pitchFamily="-92" charset="0"/>
            </a:endParaRP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User-agent: *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/canada/Library/mnp/2/aspx/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/communities/bin.aspx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/communities/eventdetails.mspx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/communities/blogs/PortalResults.mspx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/communities/rss.aspx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/downloads/Browse.aspx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/downloads/info.aspx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/france/formation/centres/planning.asp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/france/mnp_utility.mspx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/germany/library/images/mnp/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/germany/mnp_utility.mspx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/ie/ie40/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/info/customerror.htm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/info/smart404.asp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/intlkb/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Disallow: /isapi/</a:t>
            </a:r>
          </a:p>
          <a:p>
            <a:r>
              <a:rPr lang="en-US" sz="1600">
                <a:solidFill>
                  <a:srgbClr val="FFFF00"/>
                </a:solidFill>
                <a:latin typeface="Monaco" pitchFamily="-92" charset="0"/>
              </a:rPr>
              <a:t>#etc…</a:t>
            </a:r>
          </a:p>
        </p:txBody>
      </p:sp>
      <p:sp>
        <p:nvSpPr>
          <p:cNvPr id="507908" name="AutoShape 4"/>
          <p:cNvSpPr>
            <a:spLocks noChangeArrowheads="1"/>
          </p:cNvSpPr>
          <p:nvPr/>
        </p:nvSpPr>
        <p:spPr bwMode="auto">
          <a:xfrm>
            <a:off x="6096000" y="1219200"/>
            <a:ext cx="2743200" cy="498475"/>
          </a:xfrm>
          <a:prstGeom prst="wedgeRoundRectCallout">
            <a:avLst>
              <a:gd name="adj1" fmla="val -188310"/>
              <a:gd name="adj2" fmla="val 15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All crawlers…</a:t>
            </a:r>
          </a:p>
        </p:txBody>
      </p:sp>
      <p:sp>
        <p:nvSpPr>
          <p:cNvPr id="507909" name="AutoShape 5"/>
          <p:cNvSpPr>
            <a:spLocks noChangeArrowheads="1"/>
          </p:cNvSpPr>
          <p:nvPr/>
        </p:nvSpPr>
        <p:spPr bwMode="auto">
          <a:xfrm>
            <a:off x="6781800" y="3917950"/>
            <a:ext cx="1978025" cy="1679575"/>
          </a:xfrm>
          <a:prstGeom prst="wedgeRoundRectCallout">
            <a:avLst>
              <a:gd name="adj1" fmla="val -19102"/>
              <a:gd name="adj2" fmla="val -69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…are not allowed in these paths…</a:t>
            </a:r>
          </a:p>
        </p:txBody>
      </p:sp>
      <p:sp>
        <p:nvSpPr>
          <p:cNvPr id="507911" name="AutoShape 7"/>
          <p:cNvSpPr>
            <a:spLocks/>
          </p:cNvSpPr>
          <p:nvPr/>
        </p:nvSpPr>
        <p:spPr bwMode="auto">
          <a:xfrm>
            <a:off x="5562600" y="1828800"/>
            <a:ext cx="1828800" cy="4038600"/>
          </a:xfrm>
          <a:prstGeom prst="rightBrace">
            <a:avLst>
              <a:gd name="adj1" fmla="val 18403"/>
              <a:gd name="adj2" fmla="val 43671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www.</a:t>
            </a:r>
            <a:r>
              <a:rPr lang="en-US">
                <a:solidFill>
                  <a:schemeClr val="accent2"/>
                </a:solidFill>
              </a:rPr>
              <a:t>springer</a:t>
            </a:r>
            <a:r>
              <a:rPr lang="en-US"/>
              <a:t>.com/robots.txt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49</a:t>
            </a:fld>
            <a:endParaRPr lang="en-US"/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685800" y="1066800"/>
            <a:ext cx="6629400" cy="498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# Robots.txt for </a:t>
            </a:r>
            <a:r>
              <a:rPr lang="en-US" sz="1400">
                <a:solidFill>
                  <a:srgbClr val="FFFF00"/>
                </a:solidFill>
                <a:latin typeface="Monaco" pitchFamily="-92" charset="0"/>
                <a:hlinkClick r:id="rId3"/>
              </a:rPr>
              <a:t>http://www.springer.com</a:t>
            </a:r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 (fragment)</a:t>
            </a:r>
          </a:p>
          <a:p>
            <a:endParaRPr lang="en-US" sz="1400">
              <a:solidFill>
                <a:srgbClr val="FFFF00"/>
              </a:solidFill>
              <a:latin typeface="Monaco" pitchFamily="-92" charset="0"/>
            </a:endParaRP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User-agent: Googlebot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Disallow: /chl/*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Disallow: /uk/*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Disallow: /italy/*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Disallow: /france/*</a:t>
            </a:r>
          </a:p>
          <a:p>
            <a:endParaRPr lang="en-US" sz="1400">
              <a:solidFill>
                <a:srgbClr val="FFFF00"/>
              </a:solidFill>
              <a:latin typeface="Monaco" pitchFamily="-92" charset="0"/>
            </a:endParaRP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User-agent: slurp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Disallow: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Crawl-delay: 2</a:t>
            </a:r>
          </a:p>
          <a:p>
            <a:endParaRPr lang="en-US" sz="1400">
              <a:solidFill>
                <a:srgbClr val="FFFF00"/>
              </a:solidFill>
              <a:latin typeface="Monaco" pitchFamily="-92" charset="0"/>
            </a:endParaRP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User-agent: MSNBot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Disallow: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Crawl-delay: 2</a:t>
            </a:r>
          </a:p>
          <a:p>
            <a:endParaRPr lang="en-US" sz="1400">
              <a:solidFill>
                <a:srgbClr val="FFFF00"/>
              </a:solidFill>
              <a:latin typeface="Monaco" pitchFamily="-92" charset="0"/>
            </a:endParaRP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User-agent: scooter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Disallow:</a:t>
            </a:r>
          </a:p>
          <a:p>
            <a:endParaRPr lang="en-US" sz="1400">
              <a:solidFill>
                <a:srgbClr val="FFFF00"/>
              </a:solidFill>
              <a:latin typeface="Monaco" pitchFamily="-92" charset="0"/>
            </a:endParaRP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# all others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User-agent: *</a:t>
            </a:r>
          </a:p>
          <a:p>
            <a:r>
              <a:rPr lang="en-US" sz="1400">
                <a:solidFill>
                  <a:srgbClr val="FFFF00"/>
                </a:solidFill>
                <a:latin typeface="Monaco" pitchFamily="-92" charset="0"/>
              </a:rPr>
              <a:t>Disallow: /</a:t>
            </a: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5943600" y="1600200"/>
            <a:ext cx="2743200" cy="1089025"/>
          </a:xfrm>
          <a:prstGeom prst="wedgeRoundRectCallout">
            <a:avLst>
              <a:gd name="adj1" fmla="val -143981"/>
              <a:gd name="adj2" fmla="val -189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/>
              <a:t>Google crawler is allowed everywhere except these paths</a:t>
            </a:r>
          </a:p>
        </p:txBody>
      </p:sp>
      <p:sp>
        <p:nvSpPr>
          <p:cNvPr id="512007" name="AutoShape 7"/>
          <p:cNvSpPr>
            <a:spLocks noChangeArrowheads="1"/>
          </p:cNvSpPr>
          <p:nvPr/>
        </p:nvSpPr>
        <p:spPr bwMode="auto">
          <a:xfrm>
            <a:off x="5791200" y="2871788"/>
            <a:ext cx="2743200" cy="1746250"/>
          </a:xfrm>
          <a:prstGeom prst="wedgeRoundRectCallout">
            <a:avLst>
              <a:gd name="adj1" fmla="val -113949"/>
              <a:gd name="adj2" fmla="val -4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/>
              <a:t>Yahoo and MSN/Windows Live are allowed everywhere but should slow down</a:t>
            </a:r>
          </a:p>
        </p:txBody>
      </p:sp>
      <p:sp>
        <p:nvSpPr>
          <p:cNvPr id="512008" name="AutoShape 8"/>
          <p:cNvSpPr>
            <a:spLocks/>
          </p:cNvSpPr>
          <p:nvPr/>
        </p:nvSpPr>
        <p:spPr bwMode="auto">
          <a:xfrm>
            <a:off x="3124200" y="2971800"/>
            <a:ext cx="685800" cy="1524000"/>
          </a:xfrm>
          <a:prstGeom prst="rightBrace">
            <a:avLst>
              <a:gd name="adj1" fmla="val 18519"/>
              <a:gd name="adj2" fmla="val 43671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09" name="AutoShape 9"/>
          <p:cNvSpPr>
            <a:spLocks noChangeArrowheads="1"/>
          </p:cNvSpPr>
          <p:nvPr/>
        </p:nvSpPr>
        <p:spPr bwMode="auto">
          <a:xfrm>
            <a:off x="5486400" y="4800600"/>
            <a:ext cx="2971800" cy="431800"/>
          </a:xfrm>
          <a:prstGeom prst="wedgeRoundRectCallout">
            <a:avLst>
              <a:gd name="adj1" fmla="val -126708"/>
              <a:gd name="adj2" fmla="val -327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/>
              <a:t>AltaVista has no limits</a:t>
            </a:r>
          </a:p>
        </p:txBody>
      </p:sp>
      <p:sp>
        <p:nvSpPr>
          <p:cNvPr id="512010" name="AutoShape 10"/>
          <p:cNvSpPr>
            <a:spLocks noChangeArrowheads="1"/>
          </p:cNvSpPr>
          <p:nvPr/>
        </p:nvSpPr>
        <p:spPr bwMode="auto">
          <a:xfrm>
            <a:off x="5181600" y="5410200"/>
            <a:ext cx="3276600" cy="431800"/>
          </a:xfrm>
          <a:prstGeom prst="wedgeRoundRectCallout">
            <a:avLst>
              <a:gd name="adj1" fmla="val -128005"/>
              <a:gd name="adj2" fmla="val 44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/>
              <a:t>Everyone else keep off!</a:t>
            </a:r>
          </a:p>
        </p:txBody>
      </p:sp>
    </p:spTree>
    <p:extLst>
      <p:ext uri="{BB962C8B-B14F-4D97-AF65-F5344CB8AC3E}">
        <p14:creationId xmlns:p14="http://schemas.microsoft.com/office/powerpoint/2010/main" val="34844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names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Crawler</a:t>
            </a:r>
          </a:p>
          <a:p>
            <a:pPr>
              <a:lnSpc>
                <a:spcPct val="90000"/>
              </a:lnSpc>
            </a:pPr>
            <a:r>
              <a:rPr lang="en-US" dirty="0"/>
              <a:t>Spider</a:t>
            </a:r>
          </a:p>
          <a:p>
            <a:pPr>
              <a:lnSpc>
                <a:spcPct val="90000"/>
              </a:lnSpc>
            </a:pPr>
            <a:r>
              <a:rPr lang="en-US" dirty="0"/>
              <a:t>Robot (or bot)</a:t>
            </a:r>
          </a:p>
          <a:p>
            <a:pPr>
              <a:lnSpc>
                <a:spcPct val="90000"/>
              </a:lnSpc>
            </a:pPr>
            <a:r>
              <a:rPr lang="en-US" dirty="0"/>
              <a:t>Web agent</a:t>
            </a:r>
          </a:p>
          <a:p>
            <a:pPr>
              <a:lnSpc>
                <a:spcPct val="90000"/>
              </a:lnSpc>
            </a:pPr>
            <a:r>
              <a:rPr lang="en-US" dirty="0"/>
              <a:t>Wanderer, worm, …</a:t>
            </a:r>
          </a:p>
          <a:p>
            <a:pPr>
              <a:lnSpc>
                <a:spcPct val="90000"/>
              </a:lnSpc>
            </a:pPr>
            <a:r>
              <a:rPr lang="en-US" dirty="0"/>
              <a:t>And famous instances: </a:t>
            </a:r>
            <a:r>
              <a:rPr lang="en-US" dirty="0" err="1"/>
              <a:t>googlebot</a:t>
            </a:r>
            <a:r>
              <a:rPr lang="en-US" dirty="0"/>
              <a:t>, scooter, slurp, </a:t>
            </a:r>
            <a:r>
              <a:rPr lang="en-US" dirty="0" err="1"/>
              <a:t>msnbot</a:t>
            </a:r>
            <a:r>
              <a:rPr lang="en-US" dirty="0"/>
              <a:t>, 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More crawler ethics issues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 compliance with robot exclusion a matter of law?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No! Compliance is voluntary, but if you do not comply, you may be blocked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Someone (unsuccessfully) sued Internet Archive over a robots.txt related issue</a:t>
            </a:r>
          </a:p>
          <a:p>
            <a:pPr>
              <a:lnSpc>
                <a:spcPct val="90000"/>
              </a:lnSpc>
            </a:pPr>
            <a:r>
              <a:rPr lang="en-US" sz="2800"/>
              <a:t>Some crawlers disguise themselves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Using false User-Agent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Randomizing access frequency to look like a human/browser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click fraud for 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crawler ethics issues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r>
              <a:rPr lang="en-US" sz="2800"/>
              <a:t>Servers can disguise themselves, too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Cloaking</a:t>
            </a:r>
            <a:r>
              <a:rPr lang="en-US" sz="2400"/>
              <a:t>: present different content based on User-Agent</a:t>
            </a:r>
          </a:p>
          <a:p>
            <a:pPr lvl="1"/>
            <a:r>
              <a:rPr lang="en-US" sz="2400"/>
              <a:t>E.g. stuff keywords on version of page shown to search engine crawler</a:t>
            </a:r>
          </a:p>
          <a:p>
            <a:pPr lvl="1"/>
            <a:r>
              <a:rPr lang="en-US" sz="2400"/>
              <a:t>Search engines do not look kindly on this type of “</a:t>
            </a:r>
            <a:r>
              <a:rPr lang="en-US" sz="2400">
                <a:solidFill>
                  <a:schemeClr val="accent2"/>
                </a:solidFill>
              </a:rPr>
              <a:t>spamdexing</a:t>
            </a:r>
            <a:r>
              <a:rPr lang="en-US" sz="2400"/>
              <a:t>” and remove from their index sites that perform such abuse</a:t>
            </a:r>
          </a:p>
          <a:p>
            <a:pPr lvl="2"/>
            <a:r>
              <a:rPr lang="en-US" sz="2000"/>
              <a:t>Case of </a:t>
            </a:r>
            <a:r>
              <a:rPr lang="en-US" sz="2000" u="sng"/>
              <a:t>bmw.de</a:t>
            </a:r>
            <a:r>
              <a:rPr lang="en-US" sz="2000"/>
              <a:t> made the news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Gray areas for crawler ethics 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If you write a crawler that unwillingly follows links to ads, are you just being careless, or are you violating terms of service, or are you violating the law by defrauding advertisers?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Is non-compliance with Google’s robots.txt in this case equivalent to click fraud?</a:t>
            </a:r>
          </a:p>
          <a:p>
            <a:pPr>
              <a:lnSpc>
                <a:spcPct val="90000"/>
              </a:lnSpc>
            </a:pPr>
            <a:r>
              <a:rPr lang="en-US" sz="2800"/>
              <a:t>If you write a browser extension that performs some useful service, should you comply with robot exclusion?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2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98538"/>
            <a:ext cx="8991600" cy="47371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Googlebot &amp;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crawlers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Support universal search engines (Google, Yahoo, MSN/Windows Live, Ask, etc.)</a:t>
            </a:r>
          </a:p>
          <a:p>
            <a:pPr>
              <a:lnSpc>
                <a:spcPct val="90000"/>
              </a:lnSpc>
            </a:pPr>
            <a:r>
              <a:rPr lang="en-US" sz="2800"/>
              <a:t>Vertical (specialized) search engines, e.g. news, shopping, papers, recipes, reviews, etc.</a:t>
            </a:r>
          </a:p>
          <a:p>
            <a:pPr>
              <a:lnSpc>
                <a:spcPct val="90000"/>
              </a:lnSpc>
            </a:pPr>
            <a:r>
              <a:rPr lang="en-US" sz="2800"/>
              <a:t>Business intelligence: keep track of potential competitors, partners</a:t>
            </a:r>
          </a:p>
          <a:p>
            <a:pPr>
              <a:lnSpc>
                <a:spcPct val="90000"/>
              </a:lnSpc>
            </a:pPr>
            <a:r>
              <a:rPr lang="en-US" sz="2800"/>
              <a:t>Monitor Web sites of interest</a:t>
            </a:r>
          </a:p>
          <a:p>
            <a:pPr>
              <a:lnSpc>
                <a:spcPct val="90000"/>
              </a:lnSpc>
            </a:pPr>
            <a:r>
              <a:rPr lang="en-US" sz="2800"/>
              <a:t>Evil: harvest emails for spamming, phishing…</a:t>
            </a:r>
          </a:p>
          <a:p>
            <a:pPr>
              <a:lnSpc>
                <a:spcPct val="90000"/>
              </a:lnSpc>
            </a:pPr>
            <a:r>
              <a:rPr lang="en-US" sz="2800"/>
              <a:t>… Can you think of some others?…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685800"/>
          </a:xfrm>
        </p:spPr>
        <p:txBody>
          <a:bodyPr/>
          <a:lstStyle/>
          <a:p>
            <a:r>
              <a:rPr lang="en-US" sz="3600"/>
              <a:t>A crawler within a search engine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8</a:t>
            </a:fld>
            <a:endParaRPr lang="en-US"/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457200" y="762000"/>
            <a:ext cx="1981200" cy="1066800"/>
          </a:xfrm>
          <a:prstGeom prst="cloudCallout">
            <a:avLst>
              <a:gd name="adj1" fmla="val 722"/>
              <a:gd name="adj2" fmla="val 48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410200" y="4419600"/>
            <a:ext cx="1600200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Text index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7086600" y="4419600"/>
            <a:ext cx="1600200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PageRank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2590800" y="1524000"/>
            <a:ext cx="53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5638800" y="1600200"/>
            <a:ext cx="457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248400" y="838200"/>
            <a:ext cx="2133600" cy="12192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Page repository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7162800" y="2057400"/>
            <a:ext cx="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6553200" y="3810000"/>
            <a:ext cx="30480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7315200" y="3810000"/>
            <a:ext cx="38100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3276600" y="762000"/>
            <a:ext cx="2209800" cy="1468438"/>
            <a:chOff x="2064" y="1248"/>
            <a:chExt cx="1392" cy="925"/>
          </a:xfrm>
        </p:grpSpPr>
        <p:pic>
          <p:nvPicPr>
            <p:cNvPr id="37901" name="Picture 13" descr="j017890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248"/>
              <a:ext cx="1392" cy="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2256" y="1872"/>
              <a:ext cx="9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googlebot</a:t>
              </a:r>
            </a:p>
          </p:txBody>
        </p:sp>
      </p:grp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1295400" y="2590800"/>
            <a:ext cx="7620000" cy="3429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6172200" y="2743200"/>
            <a:ext cx="2057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Text &amp; link analysis</a:t>
            </a:r>
          </a:p>
        </p:txBody>
      </p:sp>
      <p:pic>
        <p:nvPicPr>
          <p:cNvPr id="37905" name="Picture 17" descr="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2362200" cy="1192213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200400" y="2895600"/>
            <a:ext cx="2286000" cy="1447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191000" y="3124200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Query</a:t>
            </a:r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>
            <a:off x="3962400" y="4114800"/>
            <a:ext cx="762000" cy="609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hits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 flipV="1">
            <a:off x="4876800" y="4419600"/>
            <a:ext cx="4572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3657600" y="5257800"/>
            <a:ext cx="1295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Ranker</a:t>
            </a: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4343400" y="4800600"/>
            <a:ext cx="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>
            <a:off x="5029200" y="5257800"/>
            <a:ext cx="838200" cy="228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>
            <a:off x="5029200" y="5334000"/>
            <a:ext cx="25146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7916" name="Picture 28" descr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35375"/>
            <a:ext cx="3276600" cy="2117725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5" name="Line 27"/>
          <p:cNvSpPr>
            <a:spLocks noChangeShapeType="1"/>
          </p:cNvSpPr>
          <p:nvPr/>
        </p:nvSpPr>
        <p:spPr bwMode="auto">
          <a:xfrm flipH="1" flipV="1">
            <a:off x="2209800" y="5334000"/>
            <a:ext cx="1371600" cy="228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One taxonomy of crawlers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7772400" cy="1295400"/>
          </a:xfrm>
        </p:spPr>
        <p:txBody>
          <a:bodyPr/>
          <a:lstStyle/>
          <a:p>
            <a:r>
              <a:rPr lang="en-US" sz="2800"/>
              <a:t>Many other criteria could be used:</a:t>
            </a:r>
          </a:p>
          <a:p>
            <a:pPr lvl="1"/>
            <a:r>
              <a:rPr lang="en-US" sz="2400"/>
              <a:t>Incremental, Interactive, Concurrent,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FEC6-43A6-4A06-B736-DDDBBCF4710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198" name="Object 6"/>
          <p:cNvGraphicFramePr>
            <a:graphicFrameLocks noGrp="1" noChangeAspect="1"/>
          </p:cNvGraphicFramePr>
          <p:nvPr>
            <p:ph type="dgm" idx="4294967295"/>
          </p:nvPr>
        </p:nvGraphicFramePr>
        <p:xfrm>
          <a:off x="0" y="1066800"/>
          <a:ext cx="88503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Microsoft Organization Chart" r:id="rId4" imgW="13804900" imgH="3517900" progId="MSOrgChart.2">
                  <p:embed followColorScheme="full"/>
                </p:oleObj>
              </mc:Choice>
              <mc:Fallback>
                <p:oleObj name="Microsoft Organization Chart" r:id="rId4" imgW="13804900" imgH="3517900" progId="MSOrgChart.2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8850313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8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2847</Words>
  <Application>Microsoft Office PowerPoint</Application>
  <PresentationFormat>On-screen Show (4:3)</PresentationFormat>
  <Paragraphs>500</Paragraphs>
  <Slides>52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Microsoft Organization Chart</vt:lpstr>
      <vt:lpstr>Chart</vt:lpstr>
      <vt:lpstr>Web Crawling</vt:lpstr>
      <vt:lpstr>Outline</vt:lpstr>
      <vt:lpstr>PowerPoint Presentation</vt:lpstr>
      <vt:lpstr>PowerPoint Presentation</vt:lpstr>
      <vt:lpstr>Many names</vt:lpstr>
      <vt:lpstr>Googlebot &amp; you</vt:lpstr>
      <vt:lpstr>Motivation for crawlers</vt:lpstr>
      <vt:lpstr>A crawler within a search engine</vt:lpstr>
      <vt:lpstr>One taxonomy of crawlers</vt:lpstr>
      <vt:lpstr>Outline</vt:lpstr>
      <vt:lpstr>Basic crawlers</vt:lpstr>
      <vt:lpstr>Graph traversal  (BFS or DFS?)</vt:lpstr>
      <vt:lpstr>A basic crawler in Perl </vt:lpstr>
      <vt:lpstr>Implementation issues</vt:lpstr>
      <vt:lpstr>More implementation issues</vt:lpstr>
      <vt:lpstr>More implementation issues: Parsing</vt:lpstr>
      <vt:lpstr>More implementation issues</vt:lpstr>
      <vt:lpstr>More implementation issues</vt:lpstr>
      <vt:lpstr>More implementation issues</vt:lpstr>
      <vt:lpstr>More implementation issues</vt:lpstr>
      <vt:lpstr>More implementation issues</vt:lpstr>
      <vt:lpstr>More implementation issues</vt:lpstr>
      <vt:lpstr>More on Canonical URLs</vt:lpstr>
      <vt:lpstr>More on Canonical URLs</vt:lpstr>
      <vt:lpstr>More implementation issues</vt:lpstr>
      <vt:lpstr>More implementation issues</vt:lpstr>
      <vt:lpstr>Concurrency</vt:lpstr>
      <vt:lpstr>Architecture of a concurrent crawler</vt:lpstr>
      <vt:lpstr>Concurrent crawlers</vt:lpstr>
      <vt:lpstr>Outline</vt:lpstr>
      <vt:lpstr>Universal crawlers</vt:lpstr>
      <vt:lpstr>Large-scale universal crawlers</vt:lpstr>
      <vt:lpstr>Large-scale crawlers: scalability</vt:lpstr>
      <vt:lpstr>High-level architecture of a scalable universal crawler</vt:lpstr>
      <vt:lpstr>Universal crawlers: Policy</vt:lpstr>
      <vt:lpstr>Web coverage by search engine crawlers</vt:lpstr>
      <vt:lpstr>Maintaining a “fresh” collection</vt:lpstr>
      <vt:lpstr>Estimating page change rates</vt:lpstr>
      <vt:lpstr>Do we need to crawl the entire Web?</vt:lpstr>
      <vt:lpstr>Breadth-first crawlers</vt:lpstr>
      <vt:lpstr>Bias of breadth-first crawlers</vt:lpstr>
      <vt:lpstr>Outline</vt:lpstr>
      <vt:lpstr>Crawler ethics and conflicts</vt:lpstr>
      <vt:lpstr>Crawler etiquette (important!)</vt:lpstr>
      <vt:lpstr>Crawler etiquette (important!)</vt:lpstr>
      <vt:lpstr>More on robot exclusion</vt:lpstr>
      <vt:lpstr>www.apple.com/robots.txt</vt:lpstr>
      <vt:lpstr>www.microsoft.com/robots.txt</vt:lpstr>
      <vt:lpstr>www.springer.com/robots.txt</vt:lpstr>
      <vt:lpstr>More crawler ethics issues</vt:lpstr>
      <vt:lpstr>More crawler ethics issues</vt:lpstr>
      <vt:lpstr>Gray areas for crawler ethics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Crawling</dc:title>
  <dc:creator>Jin</dc:creator>
  <cp:lastModifiedBy>Jin</cp:lastModifiedBy>
  <cp:revision>10</cp:revision>
  <dcterms:created xsi:type="dcterms:W3CDTF">2010-10-12T18:43:56Z</dcterms:created>
  <dcterms:modified xsi:type="dcterms:W3CDTF">2010-10-12T21:15:17Z</dcterms:modified>
</cp:coreProperties>
</file>