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90"/>
    <p:restoredTop sz="94485"/>
  </p:normalViewPr>
  <p:slideViewPr>
    <p:cSldViewPr snapToGrid="0" snapToObjects="1">
      <p:cViewPr varScale="1">
        <p:scale>
          <a:sx n="126" d="100"/>
          <a:sy n="126" d="100"/>
        </p:scale>
        <p:origin x="-112" y="-96"/>
      </p:cViewPr>
      <p:guideLst>
        <p:guide orient="horz" pos="1620"/>
        <p:guide pos="2880"/>
      </p:guideLst>
    </p:cSldViewPr>
  </p:slideViewPr>
  <p:notesTextViewPr>
    <p:cViewPr>
      <p:scale>
        <a:sx n="1" d="1"/>
        <a:sy n="1" d="1"/>
      </p:scale>
      <p:origin x="0" y="0"/>
    </p:cViewPr>
  </p:notesText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623801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2"/>
              </a:buClr>
              <a:buSzPct val="25000"/>
              <a:buFont typeface="Arial"/>
              <a:buNone/>
            </a:pPr>
            <a:r>
              <a:rPr lang="en" sz="1100" b="0" i="0" u="none" strike="noStrike" cap="none" dirty="0" smtClean="0">
                <a:solidFill>
                  <a:schemeClr val="dk2"/>
                </a:solidFill>
                <a:latin typeface="+mn-lt"/>
                <a:ea typeface="Arial"/>
                <a:cs typeface="Arial"/>
                <a:sym typeface="Arial"/>
              </a:rPr>
              <a:t>Note from Chuck.  If you are using these materials, you can remove the UM logo and replace it with your own, but please retain the CC-BY logo on the first page as well as retain the </a:t>
            </a:r>
            <a:r>
              <a:rPr lang="en-US" sz="1100" b="0" i="0" u="none" strike="noStrike" cap="none" dirty="0" smtClean="0">
                <a:solidFill>
                  <a:schemeClr val="dk2"/>
                </a:solidFill>
                <a:latin typeface="+mn-lt"/>
                <a:ea typeface="Arial"/>
                <a:cs typeface="Arial"/>
                <a:sym typeface="Arial"/>
              </a:rPr>
              <a:t>acknowledgement </a:t>
            </a:r>
            <a:r>
              <a:rPr lang="en" sz="1100" b="0" i="0" u="none" strike="noStrike" cap="none" dirty="0" smtClean="0">
                <a:solidFill>
                  <a:schemeClr val="dk2"/>
                </a:solidFill>
                <a:latin typeface="+mn-lt"/>
                <a:ea typeface="Arial"/>
                <a:cs typeface="Arial"/>
                <a:sym typeface="Arial"/>
              </a:rPr>
              <a:t>page</a:t>
            </a:r>
            <a:r>
              <a:rPr lang="en-US" sz="1100" b="0" i="0" u="none" strike="noStrike" cap="none" dirty="0" smtClean="0">
                <a:solidFill>
                  <a:schemeClr val="dk2"/>
                </a:solidFill>
                <a:latin typeface="+mn-lt"/>
                <a:ea typeface="Arial"/>
                <a:cs typeface="Arial"/>
                <a:sym typeface="Arial"/>
              </a:rPr>
              <a:t>(s) at the end</a:t>
            </a:r>
            <a:r>
              <a:rPr lang="en" sz="1100" b="0" i="0" u="none" strike="noStrike" cap="none" smtClean="0">
                <a:solidFill>
                  <a:schemeClr val="dk2"/>
                </a:solidFill>
                <a:latin typeface="+mn-lt"/>
                <a:ea typeface="Arial"/>
                <a:cs typeface="Arial"/>
                <a:sym typeface="Arial"/>
              </a:rPr>
              <a:t>.</a:t>
            </a:r>
            <a:endParaRPr lang="en" sz="1100" b="0" i="0" u="none" strike="noStrike" cap="none" dirty="0">
              <a:solidFill>
                <a:schemeClr val="dk2"/>
              </a:solidFill>
              <a:latin typeface="+mn-lt"/>
              <a:ea typeface="Arial"/>
              <a:cs typeface="Arial"/>
              <a:sym typeface="Arial"/>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9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34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069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267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473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00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718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8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095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016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9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032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3" name="Shape 1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0" i="0" u="none" strike="noStrike" cap="none">
                <a:latin typeface="Merriweather Sans"/>
                <a:ea typeface="Merriweather Sans"/>
                <a:cs typeface="Merriweather Sans"/>
                <a:sym typeface="Merriweather Sans"/>
              </a:rPr>
              <a:t>We will call my approach "Personal Data Mining" – mostly focused on getting better as Python Programmers.</a:t>
            </a:r>
          </a:p>
        </p:txBody>
      </p:sp>
    </p:spTree>
    <p:extLst>
      <p:ext uri="{BB962C8B-B14F-4D97-AF65-F5344CB8AC3E}">
        <p14:creationId xmlns:p14="http://schemas.microsoft.com/office/powerpoint/2010/main" val="64871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7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610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20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8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315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42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dirty="0"/>
          </a:p>
        </p:txBody>
      </p:sp>
      <p:sp>
        <p:nvSpPr>
          <p:cNvPr id="40" name="Shape 40"/>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192881" lvl="0" indent="-192881" algn="ctr" rtl="0">
              <a:spcBef>
                <a:spcPts val="0"/>
              </a:spcBef>
              <a:spcAft>
                <a:spcPts val="0"/>
              </a:spcAft>
              <a:defRPr/>
            </a:lvl1pPr>
            <a:lvl2pPr marL="417909" lvl="1" indent="-160734" algn="ctr" rtl="0">
              <a:spcBef>
                <a:spcPts val="0"/>
              </a:spcBef>
              <a:spcAft>
                <a:spcPts val="0"/>
              </a:spcAft>
              <a:defRPr/>
            </a:lvl2pPr>
            <a:lvl3pPr marL="642938" lvl="2" indent="-128588" algn="ctr" rtl="0">
              <a:spcBef>
                <a:spcPts val="0"/>
              </a:spcBef>
              <a:spcAft>
                <a:spcPts val="0"/>
              </a:spcAft>
              <a:defRPr/>
            </a:lvl3pPr>
            <a:lvl4pPr marL="900113" lvl="3" indent="-128588" algn="ctr" rtl="0">
              <a:spcBef>
                <a:spcPts val="0"/>
              </a:spcBef>
              <a:spcAft>
                <a:spcPts val="0"/>
              </a:spcAft>
              <a:defRPr/>
            </a:lvl4pPr>
            <a:lvl5pPr marL="1157288" lvl="4" indent="-128588"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20571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4695"/>
            <a:ext cx="7836750" cy="9639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196" name="Shape 196"/>
          <p:cNvSpPr txBox="1">
            <a:spLocks noGrp="1"/>
          </p:cNvSpPr>
          <p:nvPr>
            <p:ph type="body" idx="1"/>
          </p:nvPr>
        </p:nvSpPr>
        <p:spPr>
          <a:xfrm>
            <a:off x="650081" y="1464469"/>
            <a:ext cx="7836750" cy="3207599"/>
          </a:xfrm>
          <a:prstGeom prst="rect">
            <a:avLst/>
          </a:prstGeom>
          <a:noFill/>
          <a:ln>
            <a:noFill/>
          </a:ln>
        </p:spPr>
        <p:txBody>
          <a:bodyPr lIns="91425" tIns="91425" rIns="91425" bIns="91425" anchor="t" anchorCtr="0"/>
          <a:lstStyle>
            <a:lvl1pPr marL="400050" lvl="0" indent="-80153" algn="l" rtl="0">
              <a:spcBef>
                <a:spcPts val="1969"/>
              </a:spcBef>
              <a:spcAft>
                <a:spcPts val="0"/>
              </a:spcAft>
              <a:buClr>
                <a:schemeClr val="lt1"/>
              </a:buClr>
              <a:buFont typeface="Cabin"/>
              <a:buChar char="•"/>
              <a:defRPr sz="2800"/>
            </a:lvl1pPr>
            <a:lvl2pPr marL="564356" lvl="1" indent="-80153" algn="l" rtl="0">
              <a:spcBef>
                <a:spcPts val="1969"/>
              </a:spcBef>
              <a:spcAft>
                <a:spcPts val="0"/>
              </a:spcAft>
              <a:buClr>
                <a:schemeClr val="lt1"/>
              </a:buClr>
              <a:buFont typeface="Cabin"/>
              <a:buChar char="•"/>
              <a:defRPr/>
            </a:lvl2pPr>
            <a:lvl3pPr marL="728663" lvl="2" indent="-80153" algn="l" rtl="0">
              <a:spcBef>
                <a:spcPts val="1969"/>
              </a:spcBef>
              <a:spcAft>
                <a:spcPts val="0"/>
              </a:spcAft>
              <a:buClr>
                <a:schemeClr val="lt1"/>
              </a:buClr>
              <a:buFont typeface="Cabin"/>
              <a:buChar char="•"/>
              <a:defRPr/>
            </a:lvl3pPr>
            <a:lvl4pPr marL="900113" lvl="3" indent="-80153" algn="l" rtl="0">
              <a:spcBef>
                <a:spcPts val="1969"/>
              </a:spcBef>
              <a:spcAft>
                <a:spcPts val="0"/>
              </a:spcAft>
              <a:buClr>
                <a:schemeClr val="lt1"/>
              </a:buClr>
              <a:buFont typeface="Cabin"/>
              <a:buChar char="•"/>
              <a:defRPr/>
            </a:lvl4pPr>
            <a:lvl5pPr marL="1064419" lvl="4" indent="-80153" algn="l" rtl="0">
              <a:spcBef>
                <a:spcPts val="1969"/>
              </a:spcBef>
              <a:spcAft>
                <a:spcPts val="0"/>
              </a:spcAft>
              <a:buClr>
                <a:schemeClr val="lt1"/>
              </a:buClr>
              <a:buFont typeface="Cabin"/>
              <a:buChar char="•"/>
              <a:defRPr/>
            </a:lvl5pPr>
            <a:lvl6pPr marL="1321594" lvl="5" indent="-80153" algn="l" rtl="0">
              <a:spcBef>
                <a:spcPts val="1969"/>
              </a:spcBef>
              <a:spcAft>
                <a:spcPts val="0"/>
              </a:spcAft>
              <a:buClr>
                <a:schemeClr val="lt1"/>
              </a:buClr>
              <a:buFont typeface="Cabin"/>
              <a:buChar char="•"/>
              <a:defRPr/>
            </a:lvl6pPr>
            <a:lvl7pPr marL="1578769" lvl="6" indent="-80153" algn="l" rtl="0">
              <a:spcBef>
                <a:spcPts val="1969"/>
              </a:spcBef>
              <a:spcAft>
                <a:spcPts val="0"/>
              </a:spcAft>
              <a:buClr>
                <a:schemeClr val="lt1"/>
              </a:buClr>
              <a:buFont typeface="Cabin"/>
              <a:buChar char="•"/>
              <a:defRPr/>
            </a:lvl7pPr>
            <a:lvl8pPr marL="1835944" lvl="7" indent="-80153" algn="l" rtl="0">
              <a:spcBef>
                <a:spcPts val="1969"/>
              </a:spcBef>
              <a:spcAft>
                <a:spcPts val="0"/>
              </a:spcAft>
              <a:buClr>
                <a:schemeClr val="lt1"/>
              </a:buClr>
              <a:buFont typeface="Cabin"/>
              <a:buChar char="•"/>
              <a:defRPr/>
            </a:lvl8pPr>
            <a:lvl9pPr marL="2093119" lvl="8" indent="-80153" algn="l" rtl="0">
              <a:spcBef>
                <a:spcPts val="1969"/>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25040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4695"/>
            <a:ext cx="7836750" cy="9639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36119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257071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9144000" cy="43205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smtClean="0"/>
          </a:p>
        </p:txBody>
      </p:sp>
      <p:sp>
        <p:nvSpPr>
          <p:cNvPr id="5" name="Rectangle 3"/>
          <p:cNvSpPr>
            <a:spLocks noChangeArrowheads="1"/>
          </p:cNvSpPr>
          <p:nvPr userDrawn="1"/>
        </p:nvSpPr>
        <p:spPr bwMode="auto">
          <a:xfrm>
            <a:off x="0" y="4701159"/>
            <a:ext cx="9144000" cy="442341"/>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smtClean="0"/>
          </a:p>
        </p:txBody>
      </p:sp>
    </p:spTree>
    <p:extLst>
      <p:ext uri="{BB962C8B-B14F-4D97-AF65-F5344CB8AC3E}">
        <p14:creationId xmlns:p14="http://schemas.microsoft.com/office/powerpoint/2010/main" val="591895418"/>
      </p:ext>
    </p:extLst>
  </p:cSld>
  <p:clrMap bg1="lt1" tx1="dk1" bg2="dk2" tx2="lt2" accent1="accent1" accent2="accent2" accent3="accent3" accent4="accent4" accent5="accent5" accent6="accent6" hlink="hlink" folHlink="folHlink"/>
  <p:sldLayoutIdLst>
    <p:sldLayoutId id="2147483684" r:id="rId1"/>
    <p:sldLayoutId id="2147483686" r:id="rId2"/>
    <p:sldLayoutId id="2147483687" r:id="rId3"/>
    <p:sldLayoutId id="214748368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60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g"/><Relationship Id="rId5" Type="http://schemas.openxmlformats.org/officeDocument/2006/relationships/image" Target="../media/image3.png"/><Relationship Id="rId6"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a:noFill/>
          <a:ln>
            <a:noFill/>
          </a:ln>
        </p:spPr>
        <p:txBody>
          <a:bodyPr lIns="21425" tIns="21425" rIns="21425" bIns="21425" anchor="b" anchorCtr="0">
            <a:noAutofit/>
          </a:bodyPr>
          <a:lstStyle/>
          <a:p>
            <a:pPr marL="0" marR="0" lvl="0" indent="0" algn="ctr" rtl="0">
              <a:spcBef>
                <a:spcPts val="0"/>
              </a:spcBef>
              <a:buSzPct val="25000"/>
              <a:buNone/>
            </a:pPr>
            <a:r>
              <a:rPr lang="en" sz="4300" u="none" strike="noStrike" cap="none">
                <a:solidFill>
                  <a:srgbClr val="FFD966"/>
                </a:solidFill>
                <a:sym typeface="Cabin"/>
              </a:rPr>
              <a:t>Retrieving and Visualizing Data</a:t>
            </a:r>
          </a:p>
        </p:txBody>
      </p:sp>
      <p:sp>
        <p:nvSpPr>
          <p:cNvPr id="120" name="Shape 120"/>
          <p:cNvSpPr txBox="1">
            <a:spLocks noGrp="1"/>
          </p:cNvSpPr>
          <p:nvPr>
            <p:ph type="body" idx="1"/>
          </p:nvPr>
        </p:nvSpPr>
        <p:spPr>
          <a:prstGeom prst="rect">
            <a:avLst/>
          </a:prstGeom>
          <a:noFill/>
          <a:ln>
            <a:noFill/>
          </a:ln>
        </p:spPr>
        <p:txBody>
          <a:bodyPr lIns="21425" tIns="21425" rIns="21425" bIns="21425" anchor="t" anchorCtr="0">
            <a:noAutofit/>
          </a:bodyPr>
          <a:lstStyle/>
          <a:p>
            <a:pPr marL="0" marR="0" lvl="0" indent="0" algn="ctr" rtl="0">
              <a:spcBef>
                <a:spcPts val="0"/>
              </a:spcBef>
              <a:buClr>
                <a:srgbClr val="FFFFFF"/>
              </a:buClr>
              <a:buSzPct val="25000"/>
              <a:buFont typeface="Arial"/>
              <a:buNone/>
            </a:pPr>
            <a:r>
              <a:rPr lang="en" sz="1800" u="none" strike="noStrike" cap="none">
                <a:solidFill>
                  <a:srgbClr val="FFFFFF"/>
                </a:solidFill>
                <a:sym typeface="Cabin"/>
              </a:rPr>
              <a:t>Charles Severance</a:t>
            </a:r>
          </a:p>
        </p:txBody>
      </p:sp>
      <p:sp>
        <p:nvSpPr>
          <p:cNvPr id="5" name="Shape 206"/>
          <p:cNvSpPr txBox="1"/>
          <p:nvPr/>
        </p:nvSpPr>
        <p:spPr>
          <a:xfrm>
            <a:off x="1692633" y="3878497"/>
            <a:ext cx="5915813" cy="601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1800" u="none" strike="noStrike" cap="none" dirty="0" smtClean="0">
                <a:solidFill>
                  <a:srgbClr val="FFFF00"/>
                </a:solidFill>
                <a:latin typeface="Arial Regular" charset="0"/>
                <a:ea typeface="Arial Regular" charset="0"/>
                <a:cs typeface="Arial Regular"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1800" dirty="0" smtClean="0">
                <a:solidFill>
                  <a:srgbClr val="FFFF00"/>
                </a:solidFill>
                <a:latin typeface="Arial Regular" charset="0"/>
                <a:ea typeface="Arial Regular" charset="0"/>
                <a:cs typeface="Arial Regular" charset="0"/>
                <a:sym typeface="Cabin"/>
              </a:rPr>
              <a:t>www.py4e.com</a:t>
            </a:r>
            <a:endParaRPr lang="en-US" sz="1800" u="none" strike="noStrike" cap="none" dirty="0">
              <a:solidFill>
                <a:srgbClr val="FFFF00"/>
              </a:solidFill>
              <a:latin typeface="Arial Regular" charset="0"/>
              <a:ea typeface="Arial Regular" charset="0"/>
              <a:cs typeface="Arial Regular" charset="0"/>
              <a:sym typeface="Cabin"/>
            </a:endParaRPr>
          </a:p>
        </p:txBody>
      </p:sp>
      <p:pic>
        <p:nvPicPr>
          <p:cNvPr id="6" name="Shape 207"/>
          <p:cNvPicPr preferRelativeResize="0"/>
          <p:nvPr/>
        </p:nvPicPr>
        <p:blipFill rotWithShape="1">
          <a:blip r:embed="rId3">
            <a:alphaModFix/>
          </a:blip>
          <a:srcRect/>
          <a:stretch/>
        </p:blipFill>
        <p:spPr>
          <a:xfrm>
            <a:off x="7699909" y="4091044"/>
            <a:ext cx="1166184" cy="395938"/>
          </a:xfrm>
          <a:prstGeom prst="rect">
            <a:avLst/>
          </a:prstGeom>
          <a:noFill/>
          <a:ln>
            <a:noFill/>
          </a:ln>
        </p:spPr>
      </p:pic>
      <p:pic>
        <p:nvPicPr>
          <p:cNvPr id="7" name="Shape 208"/>
          <p:cNvPicPr preferRelativeResize="0"/>
          <p:nvPr/>
        </p:nvPicPr>
        <p:blipFill rotWithShape="1">
          <a:blip r:embed="rId4">
            <a:alphaModFix/>
          </a:blip>
          <a:srcRect/>
          <a:stretch/>
        </p:blipFill>
        <p:spPr>
          <a:xfrm>
            <a:off x="233081" y="3689514"/>
            <a:ext cx="797460" cy="797461"/>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50081" y="464695"/>
            <a:ext cx="3743325"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Crawler</a:t>
            </a:r>
          </a:p>
        </p:txBody>
      </p:sp>
      <p:sp>
        <p:nvSpPr>
          <p:cNvPr id="212" name="Shape 212"/>
          <p:cNvSpPr txBox="1">
            <a:spLocks noGrp="1"/>
          </p:cNvSpPr>
          <p:nvPr>
            <p:ph type="body" idx="1"/>
          </p:nvPr>
        </p:nvSpPr>
        <p:spPr>
          <a:xfrm>
            <a:off x="650081" y="1464469"/>
            <a:ext cx="3743325"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Retrieve a page</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Look through the page for links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Add the links to a list of “to be retrieved” sites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Repeat...</a:t>
            </a:r>
          </a:p>
        </p:txBody>
      </p:sp>
      <p:pic>
        <p:nvPicPr>
          <p:cNvPr id="213" name="Shape 213"/>
          <p:cNvPicPr preferRelativeResize="0"/>
          <p:nvPr/>
        </p:nvPicPr>
        <p:blipFill rotWithShape="1">
          <a:blip r:embed="rId3">
            <a:alphaModFix/>
          </a:blip>
          <a:srcRect/>
          <a:stretch/>
        </p:blipFill>
        <p:spPr>
          <a:xfrm>
            <a:off x="5314950" y="1221581"/>
            <a:ext cx="3571874" cy="2728912"/>
          </a:xfrm>
          <a:prstGeom prst="rect">
            <a:avLst/>
          </a:prstGeom>
          <a:noFill/>
          <a:ln>
            <a:noFill/>
          </a:ln>
        </p:spPr>
      </p:pic>
      <p:pic>
        <p:nvPicPr>
          <p:cNvPr id="214" name="Shape 214"/>
          <p:cNvPicPr preferRelativeResize="0"/>
          <p:nvPr/>
        </p:nvPicPr>
        <p:blipFill rotWithShape="1">
          <a:blip r:embed="rId4">
            <a:alphaModFix/>
          </a:blip>
          <a:srcRect/>
          <a:stretch/>
        </p:blipFill>
        <p:spPr>
          <a:xfrm>
            <a:off x="4672012" y="640556"/>
            <a:ext cx="4050506" cy="3029968"/>
          </a:xfrm>
          <a:prstGeom prst="rect">
            <a:avLst/>
          </a:prstGeom>
          <a:noFill/>
          <a:ln>
            <a:noFill/>
          </a:ln>
        </p:spPr>
      </p:pic>
      <p:sp>
        <p:nvSpPr>
          <p:cNvPr id="215" name="Shape 215"/>
          <p:cNvSpPr/>
          <p:nvPr/>
        </p:nvSpPr>
        <p:spPr>
          <a:xfrm>
            <a:off x="3891825" y="4076499"/>
            <a:ext cx="49949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F00"/>
                </a:solidFill>
                <a:latin typeface="Arial Regular" charset="0"/>
                <a:ea typeface="Arial Regular" charset="0"/>
                <a:cs typeface="Arial Regular" charset="0"/>
                <a:sym typeface="Cabin"/>
              </a:rPr>
              <a:t>http://</a:t>
            </a:r>
            <a:r>
              <a:rPr lang="en" sz="2000" u="none" strike="noStrike" cap="none" dirty="0" err="1">
                <a:solidFill>
                  <a:srgbClr val="FFFF00"/>
                </a:solidFill>
                <a:latin typeface="Arial Regular" charset="0"/>
                <a:ea typeface="Arial Regular" charset="0"/>
                <a:cs typeface="Arial Regular" charset="0"/>
                <a:sym typeface="Cabin"/>
              </a:rPr>
              <a:t>en.wikipedia.org</a:t>
            </a:r>
            <a:r>
              <a:rPr lang="en" sz="2000" u="none" strike="noStrike" cap="none" dirty="0">
                <a:solidFill>
                  <a:srgbClr val="FFFF00"/>
                </a:solidFill>
                <a:latin typeface="Arial Regular" charset="0"/>
                <a:ea typeface="Arial Regular" charset="0"/>
                <a:cs typeface="Arial Regular" charset="0"/>
                <a:sym typeface="Cabin"/>
              </a:rPr>
              <a:t>/wiki/</a:t>
            </a:r>
            <a:r>
              <a:rPr lang="en" sz="2000" u="none" strike="noStrike" cap="none" dirty="0" err="1">
                <a:solidFill>
                  <a:srgbClr val="FFFF00"/>
                </a:solidFill>
                <a:latin typeface="Arial Regular" charset="0"/>
                <a:ea typeface="Arial Regular" charset="0"/>
                <a:cs typeface="Arial Regular" charset="0"/>
                <a:sym typeface="Cabin"/>
              </a:rPr>
              <a:t>Web_crawler</a:t>
            </a:r>
            <a:endParaRPr lang="en" sz="2000" u="none" strike="noStrike" cap="none" dirty="0">
              <a:solidFill>
                <a:srgbClr val="FFFF00"/>
              </a:solidFill>
              <a:latin typeface="Arial Regular" charset="0"/>
              <a:ea typeface="Arial Regular" charset="0"/>
              <a:cs typeface="Arial Regular" charset="0"/>
              <a:sym typeface="Cabin"/>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Crawling Policy</a:t>
            </a:r>
          </a:p>
        </p:txBody>
      </p:sp>
      <p:sp>
        <p:nvSpPr>
          <p:cNvPr id="221" name="Shape 221"/>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55600" algn="l" rtl="0">
              <a:spcBef>
                <a:spcPts val="0"/>
              </a:spcBef>
              <a:buSzPct val="100000"/>
              <a:buFont typeface="Cabin"/>
            </a:pPr>
            <a:r>
              <a:rPr lang="en" sz="2000" u="none" strike="noStrike" cap="none" dirty="0">
                <a:solidFill>
                  <a:srgbClr val="FFFFFF"/>
                </a:solidFill>
                <a:sym typeface="Cabin"/>
              </a:rPr>
              <a:t>a</a:t>
            </a:r>
            <a:r>
              <a:rPr lang="en" sz="2000" u="none" strike="noStrike" cap="none" dirty="0">
                <a:solidFill>
                  <a:srgbClr val="00F900"/>
                </a:solidFill>
                <a:sym typeface="Cabin"/>
              </a:rPr>
              <a:t> selection policy</a:t>
            </a:r>
            <a:r>
              <a:rPr lang="en" sz="2000" u="none" strike="noStrike" cap="none" dirty="0">
                <a:solidFill>
                  <a:srgbClr val="FFFFFF"/>
                </a:solidFill>
                <a:sym typeface="Cabin"/>
              </a:rPr>
              <a:t> that states which pages to download,</a:t>
            </a:r>
          </a:p>
          <a:p>
            <a:pPr marL="457200" marR="0" lvl="0" indent="-355600" algn="l" rtl="0">
              <a:spcBef>
                <a:spcPts val="2000"/>
              </a:spcBef>
              <a:buSzPct val="100000"/>
              <a:buFont typeface="Cabin"/>
            </a:pPr>
            <a:r>
              <a:rPr lang="en" sz="2000" u="none" strike="noStrike" cap="none" dirty="0">
                <a:solidFill>
                  <a:srgbClr val="FFFFFF"/>
                </a:solidFill>
                <a:sym typeface="Cabin"/>
              </a:rPr>
              <a:t>a</a:t>
            </a:r>
            <a:r>
              <a:rPr lang="en" sz="2000" u="none" strike="noStrike" cap="none" dirty="0">
                <a:solidFill>
                  <a:srgbClr val="00F900"/>
                </a:solidFill>
                <a:sym typeface="Cabin"/>
              </a:rPr>
              <a:t> re-visit policy</a:t>
            </a:r>
            <a:r>
              <a:rPr lang="en" sz="2000" u="none" strike="noStrike" cap="none" dirty="0">
                <a:solidFill>
                  <a:srgbClr val="FFFFFF"/>
                </a:solidFill>
                <a:sym typeface="Cabin"/>
              </a:rPr>
              <a:t> that states when to check for changes to the pages,</a:t>
            </a:r>
          </a:p>
          <a:p>
            <a:pPr marL="457200" marR="0" lvl="0" indent="-355600" algn="l" rtl="0">
              <a:spcBef>
                <a:spcPts val="2000"/>
              </a:spcBef>
              <a:buSzPct val="100000"/>
              <a:buFont typeface="Cabin"/>
            </a:pPr>
            <a:r>
              <a:rPr lang="en" sz="2000" u="none" strike="noStrike" cap="none" dirty="0">
                <a:solidFill>
                  <a:srgbClr val="FFFFFF"/>
                </a:solidFill>
                <a:sym typeface="Cabin"/>
              </a:rPr>
              <a:t>a </a:t>
            </a:r>
            <a:r>
              <a:rPr lang="en" sz="2000" u="none" strike="noStrike" cap="none" dirty="0">
                <a:solidFill>
                  <a:srgbClr val="00F900"/>
                </a:solidFill>
                <a:sym typeface="Cabin"/>
              </a:rPr>
              <a:t>politeness policy</a:t>
            </a:r>
            <a:r>
              <a:rPr lang="en" sz="2000" u="none" strike="noStrike" cap="none" dirty="0">
                <a:solidFill>
                  <a:srgbClr val="FFFFFF"/>
                </a:solidFill>
                <a:sym typeface="Cabin"/>
              </a:rPr>
              <a:t> that states how to avoid overloading Web sites, and</a:t>
            </a:r>
          </a:p>
          <a:p>
            <a:pPr marL="457200" marR="0" lvl="0" indent="-355600" algn="l" rtl="0">
              <a:spcBef>
                <a:spcPts val="2000"/>
              </a:spcBef>
              <a:buSzPct val="100000"/>
              <a:buFont typeface="Cabin"/>
            </a:pPr>
            <a:r>
              <a:rPr lang="en" sz="2000" u="none" strike="noStrike" cap="none" dirty="0">
                <a:solidFill>
                  <a:srgbClr val="FFFFFF"/>
                </a:solidFill>
                <a:sym typeface="Cabin"/>
              </a:rPr>
              <a:t>a </a:t>
            </a:r>
            <a:r>
              <a:rPr lang="en" sz="2000" u="none" strike="noStrike" cap="none" dirty="0">
                <a:solidFill>
                  <a:srgbClr val="00F900"/>
                </a:solidFill>
                <a:sym typeface="Cabin"/>
              </a:rPr>
              <a:t>parallelization policy</a:t>
            </a:r>
            <a:r>
              <a:rPr lang="en" sz="2000" u="none" strike="noStrike" cap="none" dirty="0">
                <a:solidFill>
                  <a:srgbClr val="FFFFFF"/>
                </a:solidFill>
                <a:sym typeface="Cabin"/>
              </a:rPr>
              <a:t> that states how to coordinate distributed Web crawlers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650081" y="464695"/>
            <a:ext cx="7453282"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robots.txt</a:t>
            </a:r>
          </a:p>
        </p:txBody>
      </p:sp>
      <p:sp>
        <p:nvSpPr>
          <p:cNvPr id="228" name="Shape 228"/>
          <p:cNvSpPr txBox="1">
            <a:spLocks noGrp="1"/>
          </p:cNvSpPr>
          <p:nvPr>
            <p:ph type="body" idx="1"/>
          </p:nvPr>
        </p:nvSpPr>
        <p:spPr>
          <a:xfrm>
            <a:off x="650081" y="1464469"/>
            <a:ext cx="4636294" cy="3207599"/>
          </a:xfrm>
          <a:prstGeom prst="rect">
            <a:avLst/>
          </a:prstGeom>
          <a:noFill/>
          <a:ln>
            <a:noFill/>
          </a:ln>
        </p:spPr>
        <p:txBody>
          <a:bodyPr lIns="21425" tIns="21425" rIns="21425" bIns="21425" anchor="t"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A way for a web site to communicate with web crawlers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An informal and voluntary standard</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Sometimes folks make a “Spider Trap” to catch “bad” spiders</a:t>
            </a:r>
          </a:p>
        </p:txBody>
      </p:sp>
      <p:sp>
        <p:nvSpPr>
          <p:cNvPr id="229" name="Shape 229"/>
          <p:cNvSpPr/>
          <p:nvPr/>
        </p:nvSpPr>
        <p:spPr>
          <a:xfrm>
            <a:off x="1381125" y="4029168"/>
            <a:ext cx="6625200" cy="6429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en.wikipedia.org</a:t>
            </a:r>
            <a:r>
              <a:rPr lang="en" sz="2000" u="none" strike="noStrike" cap="none" dirty="0">
                <a:solidFill>
                  <a:srgbClr val="FFFB00"/>
                </a:solidFill>
                <a:latin typeface="Arial Regular" charset="0"/>
                <a:ea typeface="Arial Regular" charset="0"/>
                <a:cs typeface="Arial Regular" charset="0"/>
                <a:sym typeface="Cabin"/>
              </a:rPr>
              <a:t>/wiki/</a:t>
            </a:r>
            <a:r>
              <a:rPr lang="en" sz="2000" u="none" strike="noStrike" cap="none" dirty="0" err="1">
                <a:solidFill>
                  <a:srgbClr val="FFFB00"/>
                </a:solidFill>
                <a:latin typeface="Arial Regular" charset="0"/>
                <a:ea typeface="Arial Regular" charset="0"/>
                <a:cs typeface="Arial Regular" charset="0"/>
                <a:sym typeface="Cabin"/>
              </a:rPr>
              <a:t>Robots_Exclusion_Standard</a:t>
            </a:r>
            <a:endParaRPr lang="en" sz="2000" u="none" strike="noStrike" cap="none" dirty="0">
              <a:solidFill>
                <a:srgbClr val="FFFB00"/>
              </a:solidFill>
              <a:latin typeface="Arial Regular" charset="0"/>
              <a:ea typeface="Arial Regular" charset="0"/>
              <a:cs typeface="Arial Regular" charset="0"/>
              <a:sym typeface="Cabin"/>
            </a:endParaRPr>
          </a:p>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en.wikipedia.org</a:t>
            </a:r>
            <a:r>
              <a:rPr lang="en" sz="2000" u="none" strike="noStrike" cap="none" dirty="0">
                <a:solidFill>
                  <a:srgbClr val="FFFB00"/>
                </a:solidFill>
                <a:latin typeface="Arial Regular" charset="0"/>
                <a:ea typeface="Arial Regular" charset="0"/>
                <a:cs typeface="Arial Regular" charset="0"/>
                <a:sym typeface="Cabin"/>
              </a:rPr>
              <a:t>/wiki/</a:t>
            </a:r>
            <a:r>
              <a:rPr lang="en" sz="2000" u="none" strike="noStrike" cap="none" dirty="0" err="1">
                <a:solidFill>
                  <a:srgbClr val="FFFB00"/>
                </a:solidFill>
                <a:latin typeface="Arial Regular" charset="0"/>
                <a:ea typeface="Arial Regular" charset="0"/>
                <a:cs typeface="Arial Regular" charset="0"/>
                <a:sym typeface="Cabin"/>
              </a:rPr>
              <a:t>Spider_trap</a:t>
            </a:r>
            <a:endParaRPr lang="en" sz="2000" u="none" strike="noStrike" cap="none" dirty="0">
              <a:solidFill>
                <a:srgbClr val="FFFB00"/>
              </a:solidFill>
              <a:latin typeface="Arial Regular" charset="0"/>
              <a:ea typeface="Arial Regular" charset="0"/>
              <a:cs typeface="Arial Regular" charset="0"/>
              <a:sym typeface="Cabin"/>
            </a:endParaRPr>
          </a:p>
        </p:txBody>
      </p:sp>
      <p:sp>
        <p:nvSpPr>
          <p:cNvPr id="230" name="Shape 230"/>
          <p:cNvSpPr/>
          <p:nvPr/>
        </p:nvSpPr>
        <p:spPr>
          <a:xfrm>
            <a:off x="5983854" y="1659725"/>
            <a:ext cx="2821200" cy="1521600"/>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User-agent: *</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a:t>
            </a:r>
            <a:r>
              <a:rPr lang="en" sz="2000" u="none" strike="noStrike" cap="none" dirty="0" err="1">
                <a:solidFill>
                  <a:srgbClr val="00F900"/>
                </a:solidFill>
                <a:latin typeface="Arial Regular" charset="0"/>
                <a:ea typeface="Arial Regular" charset="0"/>
                <a:cs typeface="Arial Regular" charset="0"/>
                <a:sym typeface="Cabin"/>
              </a:rPr>
              <a:t>cgi</a:t>
            </a:r>
            <a:r>
              <a:rPr lang="en" sz="2000" u="none" strike="noStrike" cap="none" dirty="0">
                <a:solidFill>
                  <a:srgbClr val="00F900"/>
                </a:solidFill>
                <a:latin typeface="Arial Regular" charset="0"/>
                <a:ea typeface="Arial Regular" charset="0"/>
                <a:cs typeface="Arial Regular" charset="0"/>
                <a:sym typeface="Cabin"/>
              </a:rPr>
              <a:t>-bin/</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/images/</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a:t>
            </a:r>
            <a:r>
              <a:rPr lang="en" sz="2000" u="none" strike="noStrike" cap="none" dirty="0" err="1">
                <a:solidFill>
                  <a:srgbClr val="00F900"/>
                </a:solidFill>
                <a:latin typeface="Arial Regular" charset="0"/>
                <a:ea typeface="Arial Regular" charset="0"/>
                <a:cs typeface="Arial Regular" charset="0"/>
                <a:sym typeface="Cabin"/>
              </a:rPr>
              <a:t>tmp</a:t>
            </a:r>
            <a:r>
              <a:rPr lang="en" sz="2000" u="none" strike="noStrike" cap="none" dirty="0">
                <a:solidFill>
                  <a:srgbClr val="00F900"/>
                </a:solidFill>
                <a:latin typeface="Arial Regular" charset="0"/>
                <a:ea typeface="Arial Regular" charset="0"/>
                <a:cs typeface="Arial Regular" charset="0"/>
                <a:sym typeface="Cabin"/>
              </a:rPr>
              <a:t>/</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/private/</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50081" y="464695"/>
            <a:ext cx="491251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Google Architecture</a:t>
            </a:r>
          </a:p>
        </p:txBody>
      </p:sp>
      <p:sp>
        <p:nvSpPr>
          <p:cNvPr id="236" name="Shape 236"/>
          <p:cNvSpPr txBox="1">
            <a:spLocks noGrp="1"/>
          </p:cNvSpPr>
          <p:nvPr>
            <p:ph type="body" idx="1"/>
          </p:nvPr>
        </p:nvSpPr>
        <p:spPr>
          <a:xfrm>
            <a:off x="650081" y="1464470"/>
            <a:ext cx="7836750" cy="2241244"/>
          </a:xfrm>
          <a:prstGeom prst="rect">
            <a:avLst/>
          </a:prstGeom>
          <a:noFill/>
          <a:ln>
            <a:noFill/>
          </a:ln>
        </p:spPr>
        <p:txBody>
          <a:bodyPr lIns="21425" tIns="21425" rIns="21425" bIns="21425" anchor="ctr" anchorCtr="0">
            <a:noAutofit/>
          </a:bodyPr>
          <a:lstStyle/>
          <a:p>
            <a:pPr marL="457200" marR="0" lvl="0" indent="-381000" algn="l" rtl="0">
              <a:spcBef>
                <a:spcPts val="0"/>
              </a:spcBef>
              <a:buClr>
                <a:srgbClr val="FFFFFF"/>
              </a:buClr>
              <a:buSzPct val="100000"/>
              <a:buFont typeface="Cabin"/>
            </a:pPr>
            <a:r>
              <a:rPr lang="en" sz="2400" u="none" strike="noStrike" cap="none">
                <a:solidFill>
                  <a:srgbClr val="FFFFFF"/>
                </a:solidFill>
                <a:sym typeface="Cabin"/>
              </a:rPr>
              <a:t>Web Crawling</a:t>
            </a:r>
          </a:p>
          <a:p>
            <a:pPr marL="457200" marR="0" lvl="0" indent="-381000" algn="l" rtl="0">
              <a:spcBef>
                <a:spcPts val="2000"/>
              </a:spcBef>
              <a:buClr>
                <a:srgbClr val="FFFB00"/>
              </a:buClr>
              <a:buSzPct val="100000"/>
              <a:buFont typeface="Cabin"/>
            </a:pPr>
            <a:r>
              <a:rPr lang="en" sz="2400" u="none" strike="noStrike" cap="none">
                <a:solidFill>
                  <a:srgbClr val="FFFB00"/>
                </a:solidFill>
                <a:sym typeface="Cabin"/>
              </a:rPr>
              <a:t>Index Building</a:t>
            </a:r>
          </a:p>
          <a:p>
            <a:pPr marL="457200" marR="0" lvl="0" indent="-381000" algn="l" rtl="0">
              <a:spcBef>
                <a:spcPts val="2000"/>
              </a:spcBef>
              <a:buClr>
                <a:srgbClr val="FFFFFF"/>
              </a:buClr>
              <a:buSzPct val="100000"/>
              <a:buFont typeface="Cabin"/>
            </a:pPr>
            <a:r>
              <a:rPr lang="en" sz="2400" u="none" strike="noStrike" cap="none">
                <a:solidFill>
                  <a:srgbClr val="FFFFFF"/>
                </a:solidFill>
                <a:sym typeface="Cabin"/>
              </a:rPr>
              <a:t>Searching</a:t>
            </a:r>
          </a:p>
        </p:txBody>
      </p:sp>
      <p:pic>
        <p:nvPicPr>
          <p:cNvPr id="237" name="Shape 237"/>
          <p:cNvPicPr preferRelativeResize="0"/>
          <p:nvPr/>
        </p:nvPicPr>
        <p:blipFill rotWithShape="1">
          <a:blip r:embed="rId3">
            <a:alphaModFix/>
          </a:blip>
          <a:srcRect/>
          <a:stretch/>
        </p:blipFill>
        <p:spPr>
          <a:xfrm>
            <a:off x="6010275" y="806838"/>
            <a:ext cx="2686049" cy="2986493"/>
          </a:xfrm>
          <a:prstGeom prst="rect">
            <a:avLst/>
          </a:prstGeom>
          <a:noFill/>
          <a:ln>
            <a:noFill/>
          </a:ln>
        </p:spPr>
      </p:pic>
      <p:sp>
        <p:nvSpPr>
          <p:cNvPr id="238" name="Shape 238"/>
          <p:cNvSpPr/>
          <p:nvPr/>
        </p:nvSpPr>
        <p:spPr>
          <a:xfrm>
            <a:off x="3253275" y="4057649"/>
            <a:ext cx="55140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infolab.stanford.edu</a:t>
            </a:r>
            <a:r>
              <a:rPr lang="en" sz="2000" u="none" strike="noStrike" cap="none" dirty="0">
                <a:solidFill>
                  <a:srgbClr val="FFFB00"/>
                </a:solidFill>
                <a:latin typeface="Arial Regular" charset="0"/>
                <a:ea typeface="Arial Regular" charset="0"/>
                <a:cs typeface="Arial Regular" charset="0"/>
                <a:sym typeface="Cabin"/>
              </a:rPr>
              <a:t>/~backrub/</a:t>
            </a:r>
            <a:r>
              <a:rPr lang="en" sz="2000" u="none" strike="noStrike" cap="none" dirty="0" err="1">
                <a:solidFill>
                  <a:srgbClr val="FFFB00"/>
                </a:solidFill>
                <a:latin typeface="Arial Regular" charset="0"/>
                <a:ea typeface="Arial Regular" charset="0"/>
                <a:cs typeface="Arial Regular" charset="0"/>
                <a:sym typeface="Cabin"/>
              </a:rPr>
              <a:t>google.html</a:t>
            </a:r>
            <a:endParaRPr lang="en" sz="2000" u="none" strike="noStrike" cap="none" dirty="0">
              <a:solidFill>
                <a:srgbClr val="FFFB00"/>
              </a:solidFill>
              <a:latin typeface="Arial Regular" charset="0"/>
              <a:ea typeface="Arial Regular" charset="0"/>
              <a:cs typeface="Arial Regular" charset="0"/>
              <a:sym typeface="Cabin"/>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1355800" y="1514475"/>
            <a:ext cx="6429300" cy="245579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a:solidFill>
                  <a:srgbClr val="FFFFFF"/>
                </a:solidFill>
                <a:latin typeface="Arial Regular" charset="0"/>
                <a:ea typeface="Arial Regular" charset="0"/>
                <a:cs typeface="Arial Regular" charset="0"/>
                <a:sym typeface="Cabin"/>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p>
        </p:txBody>
      </p:sp>
      <p:sp>
        <p:nvSpPr>
          <p:cNvPr id="244" name="Shape 244"/>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dirty="0">
                <a:solidFill>
                  <a:srgbClr val="FFD966"/>
                </a:solidFill>
                <a:sym typeface="Cabin"/>
              </a:rPr>
              <a:t>Search Indexing</a:t>
            </a:r>
          </a:p>
        </p:txBody>
      </p:sp>
      <p:sp>
        <p:nvSpPr>
          <p:cNvPr id="245" name="Shape 245"/>
          <p:cNvSpPr/>
          <p:nvPr/>
        </p:nvSpPr>
        <p:spPr>
          <a:xfrm>
            <a:off x="1548425" y="4148150"/>
            <a:ext cx="604405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F00"/>
                </a:solidFill>
                <a:latin typeface="Arial Regular" charset="0"/>
                <a:ea typeface="Arial Regular" charset="0"/>
                <a:cs typeface="Arial Regular" charset="0"/>
                <a:sym typeface="Cabin"/>
              </a:rPr>
              <a:t>http://</a:t>
            </a:r>
            <a:r>
              <a:rPr lang="en" sz="2000" u="none" strike="noStrike" cap="none" dirty="0" err="1">
                <a:solidFill>
                  <a:srgbClr val="FFFF00"/>
                </a:solidFill>
                <a:latin typeface="Arial Regular" charset="0"/>
                <a:ea typeface="Arial Regular" charset="0"/>
                <a:cs typeface="Arial Regular" charset="0"/>
                <a:sym typeface="Cabin"/>
              </a:rPr>
              <a:t>en.wikipedia.org</a:t>
            </a:r>
            <a:r>
              <a:rPr lang="en" sz="2000" u="none" strike="noStrike" cap="none" dirty="0">
                <a:solidFill>
                  <a:srgbClr val="FFFF00"/>
                </a:solidFill>
                <a:latin typeface="Arial Regular" charset="0"/>
                <a:ea typeface="Arial Regular" charset="0"/>
                <a:cs typeface="Arial Regular" charset="0"/>
                <a:sym typeface="Cabin"/>
              </a:rPr>
              <a:t>/wiki/Index_(</a:t>
            </a:r>
            <a:r>
              <a:rPr lang="en" sz="2000" u="none" strike="noStrike" cap="none" dirty="0" err="1">
                <a:solidFill>
                  <a:srgbClr val="FFFF00"/>
                </a:solidFill>
                <a:latin typeface="Arial Regular" charset="0"/>
                <a:ea typeface="Arial Regular" charset="0"/>
                <a:cs typeface="Arial Regular" charset="0"/>
                <a:sym typeface="Cabin"/>
              </a:rPr>
              <a:t>search_engine</a:t>
            </a:r>
            <a:r>
              <a:rPr lang="en" sz="2000" u="none" strike="noStrike" cap="none" dirty="0">
                <a:solidFill>
                  <a:srgbClr val="FFFF00"/>
                </a:solidFill>
                <a:latin typeface="Arial Regular" charset="0"/>
                <a:ea typeface="Arial Regular" charset="0"/>
                <a:cs typeface="Arial Regular" charset="0"/>
                <a:sym typeface="Cabin"/>
              </a:rPr>
              <a:t>)</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3837876" y="1538655"/>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spider.sqlite</a:t>
            </a:r>
          </a:p>
        </p:txBody>
      </p:sp>
      <p:cxnSp>
        <p:nvCxnSpPr>
          <p:cNvPr id="251" name="Shape 251"/>
          <p:cNvCxnSpPr>
            <a:stCxn id="252" idx="3"/>
            <a:endCxn id="250" idx="2"/>
          </p:cNvCxnSpPr>
          <p:nvPr/>
        </p:nvCxnSpPr>
        <p:spPr>
          <a:xfrm>
            <a:off x="1971198" y="1761626"/>
            <a:ext cx="1866678" cy="1823"/>
          </a:xfrm>
          <a:prstGeom prst="straightConnector1">
            <a:avLst/>
          </a:prstGeom>
          <a:noFill/>
          <a:ln w="38100" cap="flat" cmpd="sng">
            <a:solidFill>
              <a:srgbClr val="773F9B"/>
            </a:solidFill>
            <a:prstDash val="solid"/>
            <a:miter/>
            <a:headEnd type="none" w="med" len="med"/>
            <a:tailEnd type="triangle" w="lg" len="lg"/>
          </a:ln>
        </p:spPr>
      </p:cxnSp>
      <p:sp>
        <p:nvSpPr>
          <p:cNvPr id="253" name="Shape 253"/>
          <p:cNvSpPr txBox="1"/>
          <p:nvPr/>
        </p:nvSpPr>
        <p:spPr>
          <a:xfrm>
            <a:off x="2298226" y="1584804"/>
            <a:ext cx="1002599"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600" b="0" i="0" u="none" strike="noStrike" cap="none" dirty="0" err="1">
                <a:solidFill>
                  <a:srgbClr val="FFFFFF"/>
                </a:solidFill>
                <a:latin typeface="Helvetica Neue"/>
                <a:ea typeface="Helvetica Neue"/>
                <a:cs typeface="Helvetica Neue"/>
                <a:sym typeface="Helvetica Neue"/>
              </a:rPr>
              <a:t>spider.py</a:t>
            </a:r>
            <a:endParaRPr lang="en" sz="1600" b="0" i="0" u="none" strike="noStrike" cap="none" dirty="0">
              <a:solidFill>
                <a:srgbClr val="FFFFFF"/>
              </a:solidFill>
              <a:latin typeface="Helvetica Neue"/>
              <a:ea typeface="Helvetica Neue"/>
              <a:cs typeface="Helvetica Neue"/>
              <a:sym typeface="Helvetica Neue"/>
            </a:endParaRPr>
          </a:p>
        </p:txBody>
      </p:sp>
      <p:cxnSp>
        <p:nvCxnSpPr>
          <p:cNvPr id="254" name="Shape 254"/>
          <p:cNvCxnSpPr>
            <a:stCxn id="250" idx="3"/>
          </p:cNvCxnSpPr>
          <p:nvPr/>
        </p:nvCxnSpPr>
        <p:spPr>
          <a:xfrm flipH="1">
            <a:off x="2331464" y="1988242"/>
            <a:ext cx="2244600" cy="1711500"/>
          </a:xfrm>
          <a:prstGeom prst="straightConnector1">
            <a:avLst/>
          </a:prstGeom>
          <a:noFill/>
          <a:ln w="38100" cap="flat" cmpd="sng">
            <a:solidFill>
              <a:srgbClr val="773F9B"/>
            </a:solidFill>
            <a:prstDash val="solid"/>
            <a:miter/>
            <a:headEnd type="none" w="med" len="med"/>
            <a:tailEnd type="triangle" w="lg" len="lg"/>
          </a:ln>
        </p:spPr>
      </p:cxnSp>
      <p:sp>
        <p:nvSpPr>
          <p:cNvPr id="255" name="Shape 255"/>
          <p:cNvSpPr txBox="1"/>
          <p:nvPr/>
        </p:nvSpPr>
        <p:spPr>
          <a:xfrm>
            <a:off x="2901425" y="2716075"/>
            <a:ext cx="13409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spdump.py</a:t>
            </a:r>
          </a:p>
        </p:txBody>
      </p:sp>
      <p:sp>
        <p:nvSpPr>
          <p:cNvPr id="256" name="Shape 256"/>
          <p:cNvSpPr txBox="1"/>
          <p:nvPr/>
        </p:nvSpPr>
        <p:spPr>
          <a:xfrm>
            <a:off x="246586" y="3699630"/>
            <a:ext cx="4474500" cy="836699"/>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None, 1.0, 3,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None, 1.0, 4, u'http://www.dr-chuck.com/dr-chuck/resume/speaking.htm')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2,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5, u'http://www.dr-chuck.com/dr-chuck/resume/index.htm')</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4 rows.</a:t>
            </a:r>
          </a:p>
        </p:txBody>
      </p:sp>
      <p:grpSp>
        <p:nvGrpSpPr>
          <p:cNvPr id="257" name="Shape 257"/>
          <p:cNvGrpSpPr/>
          <p:nvPr/>
        </p:nvGrpSpPr>
        <p:grpSpPr>
          <a:xfrm>
            <a:off x="330243" y="1104322"/>
            <a:ext cx="1640955" cy="1314609"/>
            <a:chOff x="465666" y="2827680"/>
            <a:chExt cx="2868802" cy="1926167"/>
          </a:xfrm>
        </p:grpSpPr>
        <p:pic>
          <p:nvPicPr>
            <p:cNvPr id="252" name="Shape 252"/>
            <p:cNvPicPr preferRelativeResize="0"/>
            <p:nvPr/>
          </p:nvPicPr>
          <p:blipFill rotWithShape="1">
            <a:blip r:embed="rId4">
              <a:alphaModFix/>
            </a:blip>
            <a:srcRect/>
            <a:stretch/>
          </p:blipFill>
          <p:spPr>
            <a:xfrm rot="10800000" flipH="1">
              <a:off x="465666" y="2827680"/>
              <a:ext cx="2868802" cy="1926167"/>
            </a:xfrm>
            <a:prstGeom prst="rect">
              <a:avLst/>
            </a:prstGeom>
            <a:noFill/>
            <a:ln>
              <a:noFill/>
            </a:ln>
          </p:spPr>
        </p:pic>
        <p:sp>
          <p:nvSpPr>
            <p:cNvPr id="258" name="Shape 258"/>
            <p:cNvSpPr txBox="1"/>
            <p:nvPr/>
          </p:nvSpPr>
          <p:spPr>
            <a:xfrm>
              <a:off x="1515534" y="3289573"/>
              <a:ext cx="946373" cy="1087476"/>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The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Web</a:t>
              </a:r>
            </a:p>
          </p:txBody>
        </p:sp>
      </p:grpSp>
      <p:sp>
        <p:nvSpPr>
          <p:cNvPr id="259" name="Shape 259"/>
          <p:cNvSpPr/>
          <p:nvPr/>
        </p:nvSpPr>
        <p:spPr>
          <a:xfrm>
            <a:off x="5142325" y="3050791"/>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force.js</a:t>
            </a:r>
          </a:p>
        </p:txBody>
      </p:sp>
      <p:sp>
        <p:nvSpPr>
          <p:cNvPr id="260" name="Shape 260"/>
          <p:cNvSpPr/>
          <p:nvPr/>
        </p:nvSpPr>
        <p:spPr>
          <a:xfrm>
            <a:off x="7350706" y="516107"/>
            <a:ext cx="1245599" cy="807300"/>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force.html</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261" name="Shape 261"/>
          <p:cNvCxnSpPr>
            <a:stCxn id="250" idx="3"/>
            <a:endCxn id="259" idx="1"/>
          </p:cNvCxnSpPr>
          <p:nvPr/>
        </p:nvCxnSpPr>
        <p:spPr>
          <a:xfrm>
            <a:off x="4576064" y="1988242"/>
            <a:ext cx="1152000" cy="1062600"/>
          </a:xfrm>
          <a:prstGeom prst="straightConnector1">
            <a:avLst/>
          </a:prstGeom>
          <a:noFill/>
          <a:ln w="38100" cap="flat" cmpd="sng">
            <a:solidFill>
              <a:srgbClr val="773F9B"/>
            </a:solidFill>
            <a:prstDash val="solid"/>
            <a:miter/>
            <a:headEnd type="none" w="med" len="med"/>
            <a:tailEnd type="triangle" w="lg" len="lg"/>
          </a:ln>
        </p:spPr>
      </p:cxnSp>
      <p:cxnSp>
        <p:nvCxnSpPr>
          <p:cNvPr id="262" name="Shape 262"/>
          <p:cNvCxnSpPr>
            <a:stCxn id="259" idx="4"/>
          </p:cNvCxnSpPr>
          <p:nvPr/>
        </p:nvCxnSpPr>
        <p:spPr>
          <a:xfrm rot="10800000" flipH="1">
            <a:off x="6314033" y="2625785"/>
            <a:ext cx="750900" cy="649800"/>
          </a:xfrm>
          <a:prstGeom prst="straightConnector1">
            <a:avLst/>
          </a:prstGeom>
          <a:noFill/>
          <a:ln w="38100" cap="flat" cmpd="sng">
            <a:solidFill>
              <a:srgbClr val="773F9B"/>
            </a:solidFill>
            <a:prstDash val="solid"/>
            <a:miter/>
            <a:headEnd type="none" w="med" len="med"/>
            <a:tailEnd type="triangle" w="lg" len="lg"/>
          </a:ln>
        </p:spPr>
      </p:cxnSp>
      <p:cxnSp>
        <p:nvCxnSpPr>
          <p:cNvPr id="263" name="Shape 263"/>
          <p:cNvCxnSpPr>
            <a:stCxn id="260" idx="3"/>
            <a:endCxn id="270" idx="0"/>
          </p:cNvCxnSpPr>
          <p:nvPr/>
        </p:nvCxnSpPr>
        <p:spPr>
          <a:xfrm>
            <a:off x="7973506" y="1323407"/>
            <a:ext cx="5" cy="596196"/>
          </a:xfrm>
          <a:prstGeom prst="straightConnector1">
            <a:avLst/>
          </a:prstGeom>
          <a:noFill/>
          <a:ln w="38100" cap="flat" cmpd="sng">
            <a:solidFill>
              <a:srgbClr val="773F9B"/>
            </a:solidFill>
            <a:prstDash val="solid"/>
            <a:miter/>
            <a:headEnd type="none" w="med" len="med"/>
            <a:tailEnd type="triangle" w="lg" len="lg"/>
          </a:ln>
        </p:spPr>
      </p:cxnSp>
      <p:sp>
        <p:nvSpPr>
          <p:cNvPr id="264" name="Shape 264"/>
          <p:cNvSpPr/>
          <p:nvPr/>
        </p:nvSpPr>
        <p:spPr>
          <a:xfrm>
            <a:off x="5142325" y="4585828"/>
            <a:ext cx="4001675"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pagerank.zip</a:t>
            </a:r>
            <a:endParaRPr lang="en" sz="2300" b="0" i="0" u="none" strike="noStrike" cap="none" baseline="30000" dirty="0">
              <a:solidFill>
                <a:srgbClr val="FFFF00"/>
              </a:solidFill>
              <a:latin typeface="Helvetica Neue"/>
              <a:ea typeface="Helvetica Neue"/>
              <a:cs typeface="Helvetica Neue"/>
              <a:sym typeface="Helvetica Neue"/>
            </a:endParaRPr>
          </a:p>
        </p:txBody>
      </p:sp>
      <p:sp>
        <p:nvSpPr>
          <p:cNvPr id="265" name="Shape 265"/>
          <p:cNvSpPr txBox="1"/>
          <p:nvPr/>
        </p:nvSpPr>
        <p:spPr>
          <a:xfrm>
            <a:off x="2844820" y="470860"/>
            <a:ext cx="1132521"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spreset.py</a:t>
            </a:r>
          </a:p>
        </p:txBody>
      </p:sp>
      <p:sp>
        <p:nvSpPr>
          <p:cNvPr id="266" name="Shape 266"/>
          <p:cNvSpPr txBox="1"/>
          <p:nvPr/>
        </p:nvSpPr>
        <p:spPr>
          <a:xfrm>
            <a:off x="5194379" y="464776"/>
            <a:ext cx="1067599"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sprank.py</a:t>
            </a:r>
          </a:p>
        </p:txBody>
      </p:sp>
      <p:cxnSp>
        <p:nvCxnSpPr>
          <p:cNvPr id="267" name="Shape 267"/>
          <p:cNvCxnSpPr>
            <a:stCxn id="265" idx="2"/>
            <a:endCxn id="250" idx="1"/>
          </p:cNvCxnSpPr>
          <p:nvPr/>
        </p:nvCxnSpPr>
        <p:spPr>
          <a:xfrm>
            <a:off x="3411081" y="805568"/>
            <a:ext cx="1164900" cy="733199"/>
          </a:xfrm>
          <a:prstGeom prst="straightConnector1">
            <a:avLst/>
          </a:prstGeom>
          <a:noFill/>
          <a:ln w="38100" cap="flat" cmpd="sng">
            <a:solidFill>
              <a:srgbClr val="773F9B"/>
            </a:solidFill>
            <a:prstDash val="solid"/>
            <a:miter/>
            <a:headEnd type="none" w="med" len="med"/>
            <a:tailEnd type="triangle" w="lg" len="lg"/>
          </a:ln>
        </p:spPr>
      </p:cxnSp>
      <p:cxnSp>
        <p:nvCxnSpPr>
          <p:cNvPr id="268" name="Shape 268"/>
          <p:cNvCxnSpPr>
            <a:stCxn id="266" idx="2"/>
            <a:endCxn id="250" idx="1"/>
          </p:cNvCxnSpPr>
          <p:nvPr/>
        </p:nvCxnSpPr>
        <p:spPr>
          <a:xfrm flipH="1">
            <a:off x="4576179" y="799484"/>
            <a:ext cx="1152000" cy="739199"/>
          </a:xfrm>
          <a:prstGeom prst="straightConnector1">
            <a:avLst/>
          </a:prstGeom>
          <a:noFill/>
          <a:ln w="38100" cap="flat" cmpd="sng">
            <a:solidFill>
              <a:srgbClr val="773F9B"/>
            </a:solidFill>
            <a:prstDash val="solid"/>
            <a:miter/>
            <a:headEnd type="triangle" w="lg" len="lg"/>
            <a:tailEnd type="triangle" w="lg" len="lg"/>
          </a:ln>
        </p:spPr>
      </p:cxnSp>
      <p:sp>
        <p:nvSpPr>
          <p:cNvPr id="269" name="Shape 269"/>
          <p:cNvSpPr txBox="1"/>
          <p:nvPr/>
        </p:nvSpPr>
        <p:spPr>
          <a:xfrm>
            <a:off x="4543600" y="2184650"/>
            <a:ext cx="11324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spjson.py</a:t>
            </a:r>
          </a:p>
        </p:txBody>
      </p:sp>
      <p:pic>
        <p:nvPicPr>
          <p:cNvPr id="270" name="Shape 270" descr="pagerank.png"/>
          <p:cNvPicPr preferRelativeResize="0"/>
          <p:nvPr/>
        </p:nvPicPr>
        <p:blipFill rotWithShape="1">
          <a:blip r:embed="rId5">
            <a:alphaModFix/>
          </a:blip>
          <a:srcRect/>
          <a:stretch/>
        </p:blipFill>
        <p:spPr>
          <a:xfrm>
            <a:off x="7064959" y="1919603"/>
            <a:ext cx="1817104" cy="141267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650081" y="464695"/>
            <a:ext cx="466486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3200" u="none" strike="noStrike" cap="none">
                <a:solidFill>
                  <a:srgbClr val="FFD966"/>
                </a:solidFill>
                <a:sym typeface="Cabin"/>
              </a:rPr>
              <a:t>Mailing Lists - </a:t>
            </a:r>
            <a:r>
              <a:rPr lang="en" sz="3200" u="none" strike="noStrike" cap="none" dirty="0" err="1">
                <a:solidFill>
                  <a:srgbClr val="FFD966"/>
                </a:solidFill>
                <a:sym typeface="Cabin"/>
              </a:rPr>
              <a:t>Gmane</a:t>
            </a:r>
            <a:endParaRPr lang="en" sz="3200" u="none" strike="noStrike" cap="none" dirty="0">
              <a:solidFill>
                <a:srgbClr val="FFD966"/>
              </a:solidFill>
              <a:sym typeface="Cabin"/>
            </a:endParaRPr>
          </a:p>
        </p:txBody>
      </p:sp>
      <p:sp>
        <p:nvSpPr>
          <p:cNvPr id="276" name="Shape 276"/>
          <p:cNvSpPr txBox="1">
            <a:spLocks noGrp="1"/>
          </p:cNvSpPr>
          <p:nvPr>
            <p:ph type="body" idx="1"/>
          </p:nvPr>
        </p:nvSpPr>
        <p:spPr>
          <a:xfrm>
            <a:off x="650081" y="1428694"/>
            <a:ext cx="4521994" cy="2313163"/>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Crawl the archive of a mailing list</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Do some analysis / cleanup</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Visualize the data as word cloud and lines</a:t>
            </a:r>
          </a:p>
        </p:txBody>
      </p:sp>
      <p:sp>
        <p:nvSpPr>
          <p:cNvPr id="277" name="Shape 277"/>
          <p:cNvSpPr/>
          <p:nvPr/>
        </p:nvSpPr>
        <p:spPr>
          <a:xfrm>
            <a:off x="4857750" y="4176712"/>
            <a:ext cx="4097735" cy="282769"/>
          </a:xfrm>
          <a:prstGeom prst="rect">
            <a:avLst/>
          </a:prstGeom>
          <a:noFill/>
          <a:ln>
            <a:noFill/>
          </a:ln>
        </p:spPr>
        <p:txBody>
          <a:bodyPr lIns="51425" tIns="25700" rIns="51425" bIns="25700" anchor="ctr" anchorCtr="0">
            <a:noAutofit/>
          </a:bodyPr>
          <a:lstStyle/>
          <a:p>
            <a:pPr marL="0" marR="0" lvl="0" indent="0" algn="ctr"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gmane.zip</a:t>
            </a:r>
            <a:endParaRPr lang="en" sz="2300" b="0" i="0" u="none" strike="noStrike" cap="none" baseline="30000" dirty="0">
              <a:solidFill>
                <a:srgbClr val="FFFF00"/>
              </a:solidFill>
              <a:latin typeface="Helvetica Neue"/>
              <a:ea typeface="Helvetica Neue"/>
              <a:cs typeface="Helvetica Neue"/>
              <a:sym typeface="Helvetica Neue"/>
            </a:endParaRPr>
          </a:p>
        </p:txBody>
      </p:sp>
      <p:pic>
        <p:nvPicPr>
          <p:cNvPr id="278" name="Shape 278" descr="wordcloud.png"/>
          <p:cNvPicPr preferRelativeResize="0"/>
          <p:nvPr/>
        </p:nvPicPr>
        <p:blipFill rotWithShape="1">
          <a:blip r:embed="rId3">
            <a:alphaModFix/>
          </a:blip>
          <a:srcRect/>
          <a:stretch/>
        </p:blipFill>
        <p:spPr>
          <a:xfrm>
            <a:off x="5700745" y="826293"/>
            <a:ext cx="2726069" cy="291556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0000"/>
                </a:solidFill>
                <a:sym typeface="Cabin"/>
              </a:rPr>
              <a:t>Warning: </a:t>
            </a:r>
            <a:r>
              <a:rPr lang="en" sz="4300" u="none" strike="noStrike" cap="none">
                <a:solidFill>
                  <a:srgbClr val="FFD966"/>
                </a:solidFill>
                <a:sym typeface="Cabin"/>
              </a:rPr>
              <a:t>This Dataset is &gt; 1GB </a:t>
            </a:r>
          </a:p>
        </p:txBody>
      </p:sp>
      <p:sp>
        <p:nvSpPr>
          <p:cNvPr id="284" name="Shape 284"/>
          <p:cNvSpPr txBox="1">
            <a:spLocks noGrp="1"/>
          </p:cNvSpPr>
          <p:nvPr>
            <p:ph type="body" idx="1"/>
          </p:nvPr>
        </p:nvSpPr>
        <p:spPr>
          <a:xfrm>
            <a:off x="650081" y="1605594"/>
            <a:ext cx="7836750" cy="1326355"/>
          </a:xfrm>
          <a:prstGeom prst="rect">
            <a:avLst/>
          </a:prstGeom>
          <a:noFill/>
          <a:ln>
            <a:noFill/>
          </a:ln>
        </p:spPr>
        <p:txBody>
          <a:bodyPr lIns="21425" tIns="21425" rIns="21425" bIns="21425" anchor="t"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dirty="0">
                <a:solidFill>
                  <a:srgbClr val="FFFFFF"/>
                </a:solidFill>
                <a:sym typeface="Cabin"/>
              </a:rPr>
              <a:t>Do not just point this application at </a:t>
            </a:r>
            <a:r>
              <a:rPr lang="en" sz="2000" u="none" strike="noStrike" cap="none" dirty="0" err="1">
                <a:solidFill>
                  <a:srgbClr val="FFFF00"/>
                </a:solidFill>
                <a:sym typeface="Cabin"/>
              </a:rPr>
              <a:t>gmane.org</a:t>
            </a:r>
            <a:r>
              <a:rPr lang="en" sz="2000" u="none" strike="noStrike" cap="none" dirty="0">
                <a:solidFill>
                  <a:srgbClr val="FFFFFF"/>
                </a:solidFill>
                <a:sym typeface="Cabin"/>
              </a:rPr>
              <a:t> and let it </a:t>
            </a:r>
            <a:r>
              <a:rPr lang="en" sz="2000" u="none" strike="noStrike" cap="none" dirty="0" smtClean="0">
                <a:solidFill>
                  <a:srgbClr val="FFFFFF"/>
                </a:solidFill>
                <a:sym typeface="Cabin"/>
              </a:rPr>
              <a:t>run</a:t>
            </a:r>
            <a:endParaRPr lang="en-US" sz="2000" u="none" strike="noStrike" cap="none" dirty="0" smtClean="0">
              <a:solidFill>
                <a:srgbClr val="FFFFFF"/>
              </a:solidFill>
              <a:sym typeface="Cabin"/>
            </a:endParaRPr>
          </a:p>
          <a:p>
            <a:pPr marL="457200" marR="0" lvl="0" indent="-355600" algn="l" rtl="0">
              <a:lnSpc>
                <a:spcPct val="115000"/>
              </a:lnSpc>
              <a:spcBef>
                <a:spcPts val="0"/>
              </a:spcBef>
              <a:buClr>
                <a:srgbClr val="FFFFFF"/>
              </a:buClr>
              <a:buSzPct val="100000"/>
              <a:buFont typeface="Cabin"/>
            </a:pPr>
            <a:r>
              <a:rPr lang="en" sz="2000" u="none" strike="noStrike" cap="none" dirty="0" smtClean="0">
                <a:solidFill>
                  <a:srgbClr val="FFFFFF"/>
                </a:solidFill>
                <a:sym typeface="Cabin"/>
              </a:rPr>
              <a:t>There </a:t>
            </a:r>
            <a:r>
              <a:rPr lang="en" sz="2000" u="none" strike="noStrike" cap="none" dirty="0">
                <a:solidFill>
                  <a:srgbClr val="FFFFFF"/>
                </a:solidFill>
                <a:sym typeface="Cabin"/>
              </a:rPr>
              <a:t>is no rate limit – these are cool </a:t>
            </a:r>
            <a:r>
              <a:rPr lang="en" sz="2000" u="none" strike="noStrike" cap="none" dirty="0" smtClean="0">
                <a:solidFill>
                  <a:srgbClr val="FFFFFF"/>
                </a:solidFill>
                <a:sym typeface="Cabin"/>
              </a:rPr>
              <a:t>folk</a:t>
            </a:r>
            <a:r>
              <a:rPr lang="en-US" sz="2000" dirty="0" smtClean="0">
                <a:solidFill>
                  <a:srgbClr val="FFFFFF"/>
                </a:solidFill>
                <a:sym typeface="Cabin"/>
              </a:rPr>
              <a:t>s</a:t>
            </a:r>
            <a:endParaRPr lang="en" dirty="0"/>
          </a:p>
        </p:txBody>
      </p:sp>
      <p:sp>
        <p:nvSpPr>
          <p:cNvPr id="285" name="Shape 285"/>
          <p:cNvSpPr txBox="1"/>
          <p:nvPr/>
        </p:nvSpPr>
        <p:spPr>
          <a:xfrm>
            <a:off x="650081" y="2931949"/>
            <a:ext cx="7664937" cy="1028418"/>
          </a:xfrm>
          <a:prstGeom prst="rect">
            <a:avLst/>
          </a:prstGeom>
          <a:noFill/>
          <a:ln>
            <a:noFill/>
          </a:ln>
        </p:spPr>
        <p:txBody>
          <a:bodyPr lIns="91425" tIns="91425" rIns="91425" bIns="91425" anchor="t" anchorCtr="0">
            <a:noAutofit/>
          </a:bodyPr>
          <a:lstStyle/>
          <a:p>
            <a:pPr lvl="0" algn="ctr">
              <a:spcBef>
                <a:spcPts val="0"/>
              </a:spcBef>
              <a:buNone/>
            </a:pPr>
            <a:r>
              <a:rPr lang="en-US" sz="1800" dirty="0" smtClean="0">
                <a:solidFill>
                  <a:srgbClr val="FFFF00"/>
                </a:solidFill>
                <a:latin typeface="Courier"/>
                <a:ea typeface="Courier New"/>
                <a:cs typeface="Courier"/>
                <a:sym typeface="Courier New"/>
              </a:rPr>
              <a:t>Use this for </a:t>
            </a:r>
            <a:r>
              <a:rPr lang="en-US" sz="1800" smtClean="0">
                <a:solidFill>
                  <a:srgbClr val="FFFF00"/>
                </a:solidFill>
                <a:latin typeface="Courier"/>
                <a:ea typeface="Courier New"/>
                <a:cs typeface="Courier"/>
                <a:sym typeface="Courier New"/>
              </a:rPr>
              <a:t>your testing:</a:t>
            </a:r>
          </a:p>
          <a:p>
            <a:pPr lvl="0" algn="ctr">
              <a:spcBef>
                <a:spcPts val="0"/>
              </a:spcBef>
              <a:buNone/>
            </a:pPr>
            <a:endParaRPr lang="en-US" sz="1800" dirty="0" smtClean="0">
              <a:solidFill>
                <a:srgbClr val="FFFF00"/>
              </a:solidFill>
              <a:latin typeface="Courier"/>
              <a:ea typeface="Courier New"/>
              <a:cs typeface="Courier"/>
              <a:sym typeface="Courier New"/>
            </a:endParaRPr>
          </a:p>
          <a:p>
            <a:pPr lvl="0" algn="ctr">
              <a:spcBef>
                <a:spcPts val="0"/>
              </a:spcBef>
              <a:buNone/>
            </a:pPr>
            <a:r>
              <a:rPr lang="en" sz="1800" dirty="0" smtClean="0">
                <a:solidFill>
                  <a:srgbClr val="FFFF00"/>
                </a:solidFill>
                <a:latin typeface="Courier"/>
                <a:ea typeface="Courier New"/>
                <a:cs typeface="Courier"/>
                <a:sym typeface="Courier New"/>
              </a:rPr>
              <a:t>http</a:t>
            </a:r>
            <a:r>
              <a:rPr lang="en" sz="1800" dirty="0">
                <a:solidFill>
                  <a:srgbClr val="FFFF00"/>
                </a:solidFill>
                <a:latin typeface="Courier"/>
                <a:ea typeface="Courier New"/>
                <a:cs typeface="Courier"/>
                <a:sym typeface="Courier New"/>
              </a:rPr>
              <a:t>://</a:t>
            </a:r>
            <a:r>
              <a:rPr lang="en" sz="1800" dirty="0" err="1">
                <a:solidFill>
                  <a:srgbClr val="FFFF00"/>
                </a:solidFill>
                <a:latin typeface="Courier"/>
                <a:ea typeface="Courier New"/>
                <a:cs typeface="Courier"/>
                <a:sym typeface="Courier New"/>
              </a:rPr>
              <a:t>mbox.dr-chuck.net</a:t>
            </a:r>
            <a:r>
              <a:rPr lang="en" sz="1800" dirty="0">
                <a:solidFill>
                  <a:srgbClr val="FFFF00"/>
                </a:solidFill>
                <a:latin typeface="Courier"/>
                <a:ea typeface="Courier New"/>
                <a:cs typeface="Courier"/>
                <a:sym typeface="Courier New"/>
              </a:rPr>
              <a:t>/</a:t>
            </a:r>
            <a:r>
              <a:rPr lang="en" sz="1800" dirty="0" err="1">
                <a:solidFill>
                  <a:srgbClr val="FFFF00"/>
                </a:solidFill>
                <a:latin typeface="Courier"/>
                <a:ea typeface="Courier New"/>
                <a:cs typeface="Courier"/>
                <a:sym typeface="Courier New"/>
              </a:rPr>
              <a:t>sakai.devel</a:t>
            </a:r>
            <a:r>
              <a:rPr lang="en" sz="1800" dirty="0">
                <a:solidFill>
                  <a:srgbClr val="FFFF00"/>
                </a:solidFill>
                <a:latin typeface="Courier"/>
                <a:ea typeface="Courier New"/>
                <a:cs typeface="Courier"/>
                <a:sym typeface="Courier New"/>
              </a:rPr>
              <a:t>/4/5</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Shape 290" descr="wordcloud.png"/>
          <p:cNvPicPr preferRelativeResize="0"/>
          <p:nvPr/>
        </p:nvPicPr>
        <p:blipFill rotWithShape="1">
          <a:blip r:embed="rId3">
            <a:alphaModFix/>
          </a:blip>
          <a:srcRect/>
          <a:stretch/>
        </p:blipFill>
        <p:spPr>
          <a:xfrm>
            <a:off x="7430816" y="1432002"/>
            <a:ext cx="1085388" cy="1160835"/>
          </a:xfrm>
          <a:prstGeom prst="rect">
            <a:avLst/>
          </a:prstGeom>
          <a:noFill/>
          <a:ln>
            <a:noFill/>
          </a:ln>
        </p:spPr>
      </p:pic>
      <p:sp>
        <p:nvSpPr>
          <p:cNvPr id="291" name="Shape 291"/>
          <p:cNvSpPr/>
          <p:nvPr/>
        </p:nvSpPr>
        <p:spPr>
          <a:xfrm>
            <a:off x="3847034" y="638979"/>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dirty="0" err="1">
                <a:solidFill>
                  <a:srgbClr val="660066"/>
                </a:solidFill>
                <a:latin typeface="Arial Regular" charset="0"/>
                <a:ea typeface="Arial Regular" charset="0"/>
                <a:cs typeface="Arial Regular" charset="0"/>
                <a:sym typeface="Cabin"/>
              </a:rPr>
              <a:t>content.sqlite</a:t>
            </a:r>
            <a:endParaRPr lang="en" sz="1500" u="none" strike="noStrike" cap="none" dirty="0">
              <a:solidFill>
                <a:srgbClr val="660066"/>
              </a:solidFill>
              <a:latin typeface="Arial Regular" charset="0"/>
              <a:ea typeface="Arial Regular" charset="0"/>
              <a:cs typeface="Arial Regular" charset="0"/>
              <a:sym typeface="Cabin"/>
            </a:endParaRPr>
          </a:p>
        </p:txBody>
      </p:sp>
      <p:cxnSp>
        <p:nvCxnSpPr>
          <p:cNvPr id="292" name="Shape 292"/>
          <p:cNvCxnSpPr>
            <a:endCxn id="291" idx="2"/>
          </p:cNvCxnSpPr>
          <p:nvPr/>
        </p:nvCxnSpPr>
        <p:spPr>
          <a:xfrm>
            <a:off x="2228834" y="860173"/>
            <a:ext cx="1618200" cy="3600"/>
          </a:xfrm>
          <a:prstGeom prst="straightConnector1">
            <a:avLst/>
          </a:prstGeom>
          <a:noFill/>
          <a:ln w="38100" cap="flat" cmpd="sng">
            <a:solidFill>
              <a:srgbClr val="773F9B"/>
            </a:solidFill>
            <a:prstDash val="solid"/>
            <a:miter/>
            <a:headEnd type="none" w="med" len="med"/>
            <a:tailEnd type="triangle" w="lg" len="lg"/>
          </a:ln>
        </p:spPr>
      </p:cxnSp>
      <p:sp>
        <p:nvSpPr>
          <p:cNvPr id="293" name="Shape 293"/>
          <p:cNvSpPr txBox="1"/>
          <p:nvPr/>
        </p:nvSpPr>
        <p:spPr>
          <a:xfrm>
            <a:off x="2199524" y="653778"/>
            <a:ext cx="1082100"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gmane.py</a:t>
            </a:r>
          </a:p>
        </p:txBody>
      </p:sp>
      <p:cxnSp>
        <p:nvCxnSpPr>
          <p:cNvPr id="294" name="Shape 294"/>
          <p:cNvCxnSpPr>
            <a:endCxn id="306" idx="1"/>
          </p:cNvCxnSpPr>
          <p:nvPr/>
        </p:nvCxnSpPr>
        <p:spPr>
          <a:xfrm>
            <a:off x="4577002" y="1088566"/>
            <a:ext cx="8219" cy="831037"/>
          </a:xfrm>
          <a:prstGeom prst="straightConnector1">
            <a:avLst/>
          </a:prstGeom>
          <a:noFill/>
          <a:ln w="38100" cap="flat" cmpd="sng">
            <a:solidFill>
              <a:srgbClr val="773F9B"/>
            </a:solidFill>
            <a:prstDash val="solid"/>
            <a:miter/>
            <a:headEnd type="none" w="med" len="med"/>
            <a:tailEnd type="triangle" w="lg" len="lg"/>
          </a:ln>
        </p:spPr>
      </p:cxnSp>
      <p:sp>
        <p:nvSpPr>
          <p:cNvPr id="295" name="Shape 295"/>
          <p:cNvSpPr txBox="1"/>
          <p:nvPr/>
        </p:nvSpPr>
        <p:spPr>
          <a:xfrm>
            <a:off x="373230" y="3042726"/>
            <a:ext cx="3492164"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How many to dump? 5</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Loaded messages= 51330 subjects= 25033 senders= 1584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Top 5 Email list participants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steve.swinsburg@gmail.com 2657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azeckoski@unicon.net 1742</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ieb@tfd.co.uk 1591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csev@umich.edu 1304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david.horwitz@uct.ac.za 1184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pic>
        <p:nvPicPr>
          <p:cNvPr id="296" name="Shape 296"/>
          <p:cNvPicPr preferRelativeResize="0"/>
          <p:nvPr/>
        </p:nvPicPr>
        <p:blipFill rotWithShape="1">
          <a:blip r:embed="rId5">
            <a:alphaModFix/>
          </a:blip>
          <a:srcRect/>
          <a:stretch/>
        </p:blipFill>
        <p:spPr>
          <a:xfrm rot="10800000" flipH="1">
            <a:off x="112646" y="510329"/>
            <a:ext cx="2033828" cy="657117"/>
          </a:xfrm>
          <a:prstGeom prst="rect">
            <a:avLst/>
          </a:prstGeom>
          <a:noFill/>
          <a:ln>
            <a:noFill/>
          </a:ln>
        </p:spPr>
      </p:pic>
      <p:sp>
        <p:nvSpPr>
          <p:cNvPr id="297" name="Shape 297"/>
          <p:cNvSpPr txBox="1"/>
          <p:nvPr/>
        </p:nvSpPr>
        <p:spPr>
          <a:xfrm>
            <a:off x="373223" y="653775"/>
            <a:ext cx="1720200" cy="3348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Font typeface="Helvetica Neue"/>
              <a:buNone/>
            </a:pPr>
            <a:r>
              <a:rPr lang="en" dirty="0" err="1">
                <a:solidFill>
                  <a:srgbClr val="660066"/>
                </a:solidFill>
                <a:latin typeface="Helvetica Neue"/>
                <a:ea typeface="Helvetica Neue"/>
                <a:cs typeface="Helvetica Neue"/>
                <a:sym typeface="Helvetica Neue"/>
              </a:rPr>
              <a:t>mbox.dr-chuck.net</a:t>
            </a:r>
            <a:endParaRPr lang="en" dirty="0">
              <a:solidFill>
                <a:srgbClr val="660066"/>
              </a:solidFill>
              <a:latin typeface="Helvetica Neue"/>
              <a:ea typeface="Helvetica Neue"/>
              <a:cs typeface="Helvetica Neue"/>
              <a:sym typeface="Helvetica Neue"/>
            </a:endParaRPr>
          </a:p>
        </p:txBody>
      </p:sp>
      <p:sp>
        <p:nvSpPr>
          <p:cNvPr id="298" name="Shape 298"/>
          <p:cNvSpPr/>
          <p:nvPr/>
        </p:nvSpPr>
        <p:spPr>
          <a:xfrm>
            <a:off x="5901406" y="1056408"/>
            <a:ext cx="1171799" cy="449700"/>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gword.js</a:t>
            </a:r>
          </a:p>
        </p:txBody>
      </p:sp>
      <p:sp>
        <p:nvSpPr>
          <p:cNvPr id="299" name="Shape 299"/>
          <p:cNvSpPr/>
          <p:nvPr/>
        </p:nvSpPr>
        <p:spPr>
          <a:xfrm>
            <a:off x="7350706" y="516273"/>
            <a:ext cx="1245610" cy="580329"/>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gword.htm</a:t>
            </a:r>
            <a:endParaRPr lang="en" sz="1500" u="none" strike="noStrike" cap="none" dirty="0">
              <a:solidFill>
                <a:srgbClr val="660066"/>
              </a:solidFill>
              <a:latin typeface="Arial Regular" charset="0"/>
              <a:ea typeface="Arial Regular" charset="0"/>
              <a:cs typeface="Arial Regular" charset="0"/>
              <a:sym typeface="Cabin"/>
            </a:endParaRPr>
          </a:p>
          <a:p>
            <a:pPr marL="0" marR="0" lvl="0" indent="0" algn="ctr" rtl="0">
              <a:lnSpc>
                <a:spcPct val="100000"/>
              </a:lnSpc>
              <a:spcBef>
                <a:spcPts val="0"/>
              </a:spcBef>
              <a:spcAft>
                <a:spcPts val="0"/>
              </a:spcAft>
              <a:buClr>
                <a:srgbClr val="660066"/>
              </a:buClr>
              <a:buSzPct val="25000"/>
              <a:buFont typeface="Cabin"/>
              <a:buNone/>
            </a:pPr>
            <a:r>
              <a:rPr lang="en" sz="1500" u="none" strike="noStrike" cap="none" dirty="0">
                <a:solidFill>
                  <a:srgbClr val="660066"/>
                </a:solidFill>
                <a:latin typeface="Arial Regular" charset="0"/>
                <a:ea typeface="Arial Regular" charset="0"/>
                <a:cs typeface="Arial Regular" charset="0"/>
                <a:sym typeface="Cabin"/>
              </a:rPr>
              <a:t>d3.js</a:t>
            </a:r>
          </a:p>
        </p:txBody>
      </p:sp>
      <p:cxnSp>
        <p:nvCxnSpPr>
          <p:cNvPr id="300" name="Shape 300"/>
          <p:cNvCxnSpPr>
            <a:endCxn id="295" idx="0"/>
          </p:cNvCxnSpPr>
          <p:nvPr/>
        </p:nvCxnSpPr>
        <p:spPr>
          <a:xfrm flipH="1">
            <a:off x="2119312" y="2144526"/>
            <a:ext cx="1720200" cy="898200"/>
          </a:xfrm>
          <a:prstGeom prst="straightConnector1">
            <a:avLst/>
          </a:prstGeom>
          <a:noFill/>
          <a:ln w="38100" cap="flat" cmpd="sng">
            <a:solidFill>
              <a:srgbClr val="773F9B"/>
            </a:solidFill>
            <a:prstDash val="solid"/>
            <a:miter/>
            <a:headEnd type="none" w="med" len="med"/>
            <a:tailEnd type="triangle" w="lg" len="lg"/>
          </a:ln>
        </p:spPr>
      </p:cxnSp>
      <p:cxnSp>
        <p:nvCxnSpPr>
          <p:cNvPr id="301" name="Shape 301"/>
          <p:cNvCxnSpPr>
            <a:endCxn id="298" idx="3"/>
          </p:cNvCxnSpPr>
          <p:nvPr/>
        </p:nvCxnSpPr>
        <p:spPr>
          <a:xfrm flipV="1">
            <a:off x="5255831" y="1506108"/>
            <a:ext cx="1231475" cy="595250"/>
          </a:xfrm>
          <a:prstGeom prst="straightConnector1">
            <a:avLst/>
          </a:prstGeom>
          <a:noFill/>
          <a:ln w="38100" cap="flat" cmpd="sng">
            <a:solidFill>
              <a:srgbClr val="773F9B"/>
            </a:solidFill>
            <a:prstDash val="solid"/>
            <a:miter/>
            <a:headEnd type="none" w="med" len="med"/>
            <a:tailEnd type="triangle" w="lg" len="lg"/>
          </a:ln>
        </p:spPr>
      </p:cxnSp>
      <p:cxnSp>
        <p:nvCxnSpPr>
          <p:cNvPr id="302" name="Shape 302"/>
          <p:cNvCxnSpPr>
            <a:stCxn id="299" idx="3"/>
            <a:endCxn id="290" idx="0"/>
          </p:cNvCxnSpPr>
          <p:nvPr/>
        </p:nvCxnSpPr>
        <p:spPr>
          <a:xfrm flipH="1">
            <a:off x="7973510" y="1096602"/>
            <a:ext cx="1" cy="335400"/>
          </a:xfrm>
          <a:prstGeom prst="straightConnector1">
            <a:avLst/>
          </a:prstGeom>
          <a:noFill/>
          <a:ln w="38100" cap="flat" cmpd="sng">
            <a:solidFill>
              <a:srgbClr val="773F9B"/>
            </a:solidFill>
            <a:prstDash val="solid"/>
            <a:miter/>
            <a:headEnd type="none" w="med" len="med"/>
            <a:tailEnd type="triangle" w="lg" len="lg"/>
          </a:ln>
        </p:spPr>
      </p:cxnSp>
      <p:sp>
        <p:nvSpPr>
          <p:cNvPr id="303" name="Shape 303"/>
          <p:cNvSpPr/>
          <p:nvPr/>
        </p:nvSpPr>
        <p:spPr>
          <a:xfrm>
            <a:off x="2766624" y="4361356"/>
            <a:ext cx="4142265"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a:t>
            </a:r>
            <a:r>
              <a:rPr lang="en" sz="2300" b="0" i="0" u="none" strike="noStrike" cap="none" baseline="3000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gmane.zip</a:t>
            </a:r>
            <a:endParaRPr lang="en" sz="2300" b="0" i="0" u="none" strike="noStrike" cap="none" baseline="30000" dirty="0">
              <a:solidFill>
                <a:srgbClr val="FFFF00"/>
              </a:solidFill>
              <a:latin typeface="Helvetica Neue"/>
              <a:ea typeface="Helvetica Neue"/>
              <a:cs typeface="Helvetica Neue"/>
              <a:sym typeface="Helvetica Neue"/>
            </a:endParaRPr>
          </a:p>
        </p:txBody>
      </p:sp>
      <p:sp>
        <p:nvSpPr>
          <p:cNvPr id="304" name="Shape 304"/>
          <p:cNvSpPr txBox="1"/>
          <p:nvPr/>
        </p:nvSpPr>
        <p:spPr>
          <a:xfrm>
            <a:off x="5383902" y="1718130"/>
            <a:ext cx="11033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gword.py</a:t>
            </a:r>
            <a:endParaRPr lang="en" sz="1800" b="0" i="0" u="none" strike="noStrike" cap="none" dirty="0">
              <a:solidFill>
                <a:srgbClr val="FFFFFF"/>
              </a:solidFill>
              <a:latin typeface="Helvetica Neue"/>
              <a:ea typeface="Helvetica Neue"/>
              <a:cs typeface="Helvetica Neue"/>
              <a:sym typeface="Helvetica Neue"/>
            </a:endParaRPr>
          </a:p>
        </p:txBody>
      </p:sp>
      <p:sp>
        <p:nvSpPr>
          <p:cNvPr id="305" name="Shape 305"/>
          <p:cNvSpPr txBox="1"/>
          <p:nvPr/>
        </p:nvSpPr>
        <p:spPr>
          <a:xfrm>
            <a:off x="3942749" y="1202350"/>
            <a:ext cx="12455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gmodel.py</a:t>
            </a:r>
          </a:p>
        </p:txBody>
      </p:sp>
      <p:sp>
        <p:nvSpPr>
          <p:cNvPr id="307" name="Shape 307"/>
          <p:cNvSpPr txBox="1"/>
          <p:nvPr/>
        </p:nvSpPr>
        <p:spPr>
          <a:xfrm>
            <a:off x="2623799" y="2273075"/>
            <a:ext cx="11717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gbasic.py</a:t>
            </a:r>
          </a:p>
        </p:txBody>
      </p:sp>
      <p:cxnSp>
        <p:nvCxnSpPr>
          <p:cNvPr id="308" name="Shape 308"/>
          <p:cNvCxnSpPr>
            <a:stCxn id="298" idx="3"/>
            <a:endCxn id="290" idx="1"/>
          </p:cNvCxnSpPr>
          <p:nvPr/>
        </p:nvCxnSpPr>
        <p:spPr>
          <a:xfrm>
            <a:off x="6487306" y="1506108"/>
            <a:ext cx="943500" cy="506399"/>
          </a:xfrm>
          <a:prstGeom prst="straightConnector1">
            <a:avLst/>
          </a:prstGeom>
          <a:noFill/>
          <a:ln w="38100" cap="flat" cmpd="sng">
            <a:solidFill>
              <a:srgbClr val="773F9B"/>
            </a:solidFill>
            <a:prstDash val="solid"/>
            <a:miter/>
            <a:headEnd type="none" w="med" len="med"/>
            <a:tailEnd type="triangle" w="lg" len="lg"/>
          </a:ln>
        </p:spPr>
      </p:cxnSp>
      <p:pic>
        <p:nvPicPr>
          <p:cNvPr id="309" name="Shape 309" descr="mailorg.png"/>
          <p:cNvPicPr preferRelativeResize="0"/>
          <p:nvPr/>
        </p:nvPicPr>
        <p:blipFill rotWithShape="1">
          <a:blip r:embed="rId6">
            <a:alphaModFix/>
          </a:blip>
          <a:srcRect/>
          <a:stretch/>
        </p:blipFill>
        <p:spPr>
          <a:xfrm>
            <a:off x="7073125" y="2795152"/>
            <a:ext cx="1800771" cy="1005492"/>
          </a:xfrm>
          <a:prstGeom prst="rect">
            <a:avLst/>
          </a:prstGeom>
          <a:noFill/>
          <a:ln>
            <a:noFill/>
          </a:ln>
        </p:spPr>
      </p:pic>
      <p:sp>
        <p:nvSpPr>
          <p:cNvPr id="310" name="Shape 310"/>
          <p:cNvSpPr/>
          <p:nvPr/>
        </p:nvSpPr>
        <p:spPr>
          <a:xfrm>
            <a:off x="5055121" y="3250258"/>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gline.js</a:t>
            </a:r>
          </a:p>
        </p:txBody>
      </p:sp>
      <p:sp>
        <p:nvSpPr>
          <p:cNvPr id="311" name="Shape 311"/>
          <p:cNvSpPr/>
          <p:nvPr/>
        </p:nvSpPr>
        <p:spPr>
          <a:xfrm>
            <a:off x="7355205" y="4013763"/>
            <a:ext cx="1245610" cy="638976"/>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gline.htm</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312" name="Shape 312"/>
          <p:cNvCxnSpPr>
            <a:endCxn id="309" idx="2"/>
          </p:cNvCxnSpPr>
          <p:nvPr/>
        </p:nvCxnSpPr>
        <p:spPr>
          <a:xfrm flipV="1">
            <a:off x="7973510" y="3800644"/>
            <a:ext cx="1" cy="272897"/>
          </a:xfrm>
          <a:prstGeom prst="straightConnector1">
            <a:avLst/>
          </a:prstGeom>
          <a:noFill/>
          <a:ln w="38100" cap="flat" cmpd="sng">
            <a:solidFill>
              <a:srgbClr val="773F9B"/>
            </a:solidFill>
            <a:prstDash val="solid"/>
            <a:miter/>
            <a:headEnd type="none" w="med" len="med"/>
            <a:tailEnd type="triangle" w="lg" len="lg"/>
          </a:ln>
        </p:spPr>
      </p:cxnSp>
      <p:cxnSp>
        <p:nvCxnSpPr>
          <p:cNvPr id="313" name="Shape 313"/>
          <p:cNvCxnSpPr>
            <a:stCxn id="306" idx="3"/>
            <a:endCxn id="310" idx="1"/>
          </p:cNvCxnSpPr>
          <p:nvPr/>
        </p:nvCxnSpPr>
        <p:spPr>
          <a:xfrm>
            <a:off x="4585221" y="2369190"/>
            <a:ext cx="1055700" cy="881100"/>
          </a:xfrm>
          <a:prstGeom prst="straightConnector1">
            <a:avLst/>
          </a:prstGeom>
          <a:noFill/>
          <a:ln w="38100" cap="flat" cmpd="sng">
            <a:solidFill>
              <a:srgbClr val="773F9B"/>
            </a:solidFill>
            <a:prstDash val="solid"/>
            <a:miter/>
            <a:headEnd type="none" w="med" len="med"/>
            <a:tailEnd type="triangle" w="lg" len="lg"/>
          </a:ln>
        </p:spPr>
      </p:cxnSp>
      <p:sp>
        <p:nvSpPr>
          <p:cNvPr id="314" name="Shape 314"/>
          <p:cNvSpPr txBox="1"/>
          <p:nvPr/>
        </p:nvSpPr>
        <p:spPr>
          <a:xfrm>
            <a:off x="4481975" y="2508400"/>
            <a:ext cx="1161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a:solidFill>
                  <a:srgbClr val="FFFFFF"/>
                </a:solidFill>
                <a:latin typeface="Helvetica Neue"/>
                <a:ea typeface="Helvetica Neue"/>
                <a:cs typeface="Helvetica Neue"/>
                <a:sym typeface="Helvetica Neue"/>
              </a:rPr>
              <a:t>gline</a:t>
            </a:r>
            <a:r>
              <a:rPr lang="en" sz="1800" b="0" i="0" u="none" strike="noStrike" cap="none">
                <a:solidFill>
                  <a:srgbClr val="FFFFFF"/>
                </a:solidFill>
                <a:latin typeface="Helvetica Neue"/>
                <a:ea typeface="Helvetica Neue"/>
                <a:cs typeface="Helvetica Neue"/>
                <a:sym typeface="Helvetica Neue"/>
              </a:rPr>
              <a:t>.py</a:t>
            </a:r>
          </a:p>
        </p:txBody>
      </p:sp>
      <p:cxnSp>
        <p:nvCxnSpPr>
          <p:cNvPr id="315" name="Shape 315"/>
          <p:cNvCxnSpPr>
            <a:endCxn id="309" idx="1"/>
          </p:cNvCxnSpPr>
          <p:nvPr/>
        </p:nvCxnSpPr>
        <p:spPr>
          <a:xfrm rot="10800000" flipH="1">
            <a:off x="6226825" y="3297899"/>
            <a:ext cx="846300" cy="100200"/>
          </a:xfrm>
          <a:prstGeom prst="straightConnector1">
            <a:avLst/>
          </a:prstGeom>
          <a:noFill/>
          <a:ln w="38100" cap="flat" cmpd="sng">
            <a:solidFill>
              <a:srgbClr val="773F9B"/>
            </a:solidFill>
            <a:prstDash val="solid"/>
            <a:miter/>
            <a:headEnd type="none" w="med" len="med"/>
            <a:tailEnd type="triangle" w="lg" len="lg"/>
          </a:ln>
        </p:spPr>
      </p:cxnSp>
      <p:sp>
        <p:nvSpPr>
          <p:cNvPr id="306" name="Shape 306"/>
          <p:cNvSpPr/>
          <p:nvPr/>
        </p:nvSpPr>
        <p:spPr>
          <a:xfrm>
            <a:off x="3847034" y="1919603"/>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lvl="0" algn="ctr">
              <a:buClr>
                <a:srgbClr val="660066"/>
              </a:buClr>
              <a:buSzPct val="25000"/>
            </a:pPr>
            <a:r>
              <a:rPr lang="en" sz="1500" dirty="0" err="1">
                <a:solidFill>
                  <a:srgbClr val="660066"/>
                </a:solidFill>
                <a:latin typeface="Arial Regular" charset="0"/>
                <a:ea typeface="Arial Regular" charset="0"/>
                <a:cs typeface="Arial Regular" charset="0"/>
                <a:sym typeface="Cabin"/>
              </a:rPr>
              <a:t>content.sqlite</a:t>
            </a:r>
            <a:endParaRPr lang="en" sz="1500" dirty="0">
              <a:solidFill>
                <a:srgbClr val="660066"/>
              </a:solidFill>
              <a:latin typeface="Arial Regular" charset="0"/>
              <a:ea typeface="Arial Regular" charset="0"/>
              <a:cs typeface="Arial Regular" charset="0"/>
              <a:sym typeface="Cabin"/>
            </a:endParaRPr>
          </a:p>
        </p:txBody>
      </p:sp>
      <p:sp>
        <p:nvSpPr>
          <p:cNvPr id="28" name="Shape 306"/>
          <p:cNvSpPr/>
          <p:nvPr/>
        </p:nvSpPr>
        <p:spPr>
          <a:xfrm>
            <a:off x="1966893" y="1388641"/>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US" sz="1500" u="none" strike="noStrike" cap="none" dirty="0" smtClean="0">
                <a:solidFill>
                  <a:srgbClr val="660066"/>
                </a:solidFill>
                <a:latin typeface="Arial Regular" charset="0"/>
                <a:ea typeface="Arial Regular" charset="0"/>
                <a:cs typeface="Arial Regular" charset="0"/>
                <a:sym typeface="Cabin"/>
              </a:rPr>
              <a:t>mapping</a:t>
            </a:r>
            <a:r>
              <a:rPr lang="en" sz="1500" u="none" strike="noStrike" cap="none" dirty="0" smtClean="0">
                <a:solidFill>
                  <a:srgbClr val="660066"/>
                </a:solidFill>
                <a:latin typeface="Arial Regular" charset="0"/>
                <a:ea typeface="Arial Regular" charset="0"/>
                <a:cs typeface="Arial Regular" charset="0"/>
                <a:sym typeface="Cabin"/>
              </a:rPr>
              <a:t>.</a:t>
            </a:r>
            <a:r>
              <a:rPr lang="en" sz="1500" u="none" strike="noStrike" cap="none" dirty="0" err="1" smtClean="0">
                <a:solidFill>
                  <a:srgbClr val="660066"/>
                </a:solidFill>
                <a:latin typeface="Arial Regular" charset="0"/>
                <a:ea typeface="Arial Regular" charset="0"/>
                <a:cs typeface="Arial Regular" charset="0"/>
                <a:sym typeface="Cabin"/>
              </a:rPr>
              <a:t>sqlite</a:t>
            </a:r>
            <a:endParaRPr lang="en" sz="1500" u="none" strike="noStrike" cap="none" dirty="0">
              <a:solidFill>
                <a:srgbClr val="660066"/>
              </a:solidFill>
              <a:latin typeface="Arial Regular" charset="0"/>
              <a:ea typeface="Arial Regular" charset="0"/>
              <a:cs typeface="Arial Regular" charset="0"/>
              <a:sym typeface="Cabin"/>
            </a:endParaRPr>
          </a:p>
        </p:txBody>
      </p:sp>
      <p:cxnSp>
        <p:nvCxnSpPr>
          <p:cNvPr id="29" name="Shape 301"/>
          <p:cNvCxnSpPr>
            <a:stCxn id="28" idx="4"/>
            <a:endCxn id="305" idx="1"/>
          </p:cNvCxnSpPr>
          <p:nvPr/>
        </p:nvCxnSpPr>
        <p:spPr>
          <a:xfrm flipV="1">
            <a:off x="3443267" y="1369750"/>
            <a:ext cx="499482" cy="243685"/>
          </a:xfrm>
          <a:prstGeom prst="straightConnector1">
            <a:avLst/>
          </a:prstGeom>
          <a:noFill/>
          <a:ln w="38100" cap="flat" cmpd="sng">
            <a:solidFill>
              <a:srgbClr val="773F9B"/>
            </a:solidFill>
            <a:prstDash val="solid"/>
            <a:miter/>
            <a:headEnd type="none" w="med" len="med"/>
            <a:tailEnd type="triangle" w="lg" len="lg"/>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idx="4294967295"/>
          </p:nvPr>
        </p:nvSpPr>
        <p:spPr>
          <a:xfrm>
            <a:off x="822766" y="599008"/>
            <a:ext cx="7129021" cy="381569"/>
          </a:xfrm>
          <a:prstGeom prst="rect">
            <a:avLst/>
          </a:prstGeom>
          <a:noFill/>
          <a:ln>
            <a:noFill/>
          </a:ln>
        </p:spPr>
        <p:txBody>
          <a:bodyPr lIns="51425" tIns="51425" rIns="51425" bIns="51425" anchor="ctr" anchorCtr="0">
            <a:noAutofit/>
          </a:bodyPr>
          <a:lstStyle/>
          <a:p>
            <a:pPr marL="0" marR="0" lvl="0" indent="0" algn="ctr" rtl="0">
              <a:spcBef>
                <a:spcPts val="0"/>
              </a:spcBef>
              <a:buClr>
                <a:srgbClr val="00FF00"/>
              </a:buClr>
              <a:buSzPct val="25000"/>
              <a:buFont typeface="Cabin"/>
              <a:buNone/>
            </a:pPr>
            <a:r>
              <a:rPr lang="en" sz="2000" u="none" strike="noStrike" cap="none">
                <a:solidFill>
                  <a:srgbClr val="FFFF00"/>
                </a:solidFill>
                <a:sym typeface="Cabin"/>
              </a:rPr>
              <a:t>Acknowledgements / Contributions</a:t>
            </a:r>
          </a:p>
        </p:txBody>
      </p:sp>
      <p:sp>
        <p:nvSpPr>
          <p:cNvPr id="321" name="Shape 321"/>
          <p:cNvSpPr txBox="1"/>
          <p:nvPr/>
        </p:nvSpPr>
        <p:spPr>
          <a:xfrm>
            <a:off x="678431" y="1205845"/>
            <a:ext cx="3823705" cy="3299480"/>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dirty="0" err="1" smtClean="0">
                <a:solidFill>
                  <a:srgbClr val="FFFFFF"/>
                </a:solidFill>
                <a:latin typeface="Helvetica Neue"/>
                <a:ea typeface="Helvetica Neue"/>
                <a:cs typeface="Helvetica Neue"/>
                <a:sym typeface="Helvetica Neue"/>
              </a:rPr>
              <a:t>Thes</a:t>
            </a:r>
            <a:r>
              <a:rPr lang="en-US" sz="1000" b="0" i="0" u="none" strike="noStrike" cap="none" dirty="0" smtClean="0">
                <a:solidFill>
                  <a:srgbClr val="FFFFFF"/>
                </a:solidFill>
                <a:latin typeface="Helvetica Neue"/>
                <a:ea typeface="Helvetica Neue"/>
                <a:cs typeface="Helvetica Neue"/>
                <a:sym typeface="Helvetica Neue"/>
              </a:rPr>
              <a:t>e</a:t>
            </a:r>
            <a:r>
              <a:rPr lang="en" sz="1000" b="0" i="0" u="none" strike="noStrike" cap="none" dirty="0" smtClean="0">
                <a:solidFill>
                  <a:srgbClr val="FFFFFF"/>
                </a:solidFill>
                <a:latin typeface="Helvetica Neue"/>
                <a:ea typeface="Helvetica Neue"/>
                <a:cs typeface="Helvetica Neue"/>
                <a:sym typeface="Helvetica Neue"/>
              </a:rPr>
              <a:t> slide</a:t>
            </a:r>
            <a:r>
              <a:rPr lang="en-US" sz="1000" b="0" i="0" u="none" strike="noStrike" cap="none" smtClean="0">
                <a:solidFill>
                  <a:srgbClr val="FFFFFF"/>
                </a:solidFill>
                <a:latin typeface="Helvetica Neue"/>
                <a:ea typeface="Helvetica Neue"/>
                <a:cs typeface="Helvetica Neue"/>
                <a:sym typeface="Helvetica Neue"/>
              </a:rPr>
              <a:t>s</a:t>
            </a:r>
            <a:r>
              <a:rPr lang="en" sz="1000" b="0" i="0" u="none" strike="noStrike" cap="none" smtClean="0">
                <a:solidFill>
                  <a:srgbClr val="FFFFFF"/>
                </a:solidFill>
                <a:latin typeface="Helvetica Neue"/>
                <a:ea typeface="Helvetica Neue"/>
                <a:cs typeface="Helvetica Neue"/>
                <a:sym typeface="Helvetica Neue"/>
              </a:rPr>
              <a:t> </a:t>
            </a:r>
            <a:r>
              <a:rPr lang="en" sz="1000" b="0" i="0" u="none" strike="noStrike" cap="none" dirty="0">
                <a:solidFill>
                  <a:srgbClr val="FFFFFF"/>
                </a:solidFill>
                <a:latin typeface="Helvetica Neue"/>
                <a:ea typeface="Helvetica Neue"/>
                <a:cs typeface="Helvetica Neue"/>
                <a:sym typeface="Helvetica Neue"/>
              </a:rPr>
              <a:t>are Copyright 2010-  Charles R. Severance (</a:t>
            </a:r>
            <a:r>
              <a:rPr lang="en" sz="1000" b="0" i="0" u="sng" strike="noStrike" cap="none" dirty="0">
                <a:solidFill>
                  <a:srgbClr val="FFFF00"/>
                </a:solidFill>
                <a:latin typeface="Helvetica Neue"/>
                <a:ea typeface="Helvetica Neue"/>
                <a:cs typeface="Helvetica Neue"/>
                <a:sym typeface="Helvetica Neue"/>
                <a:hlinkClick r:id="rId3"/>
              </a:rPr>
              <a:t>www.dr-chuck.com</a:t>
            </a:r>
            <a:r>
              <a:rPr lang="en" sz="1000" b="0" i="0" u="none" strike="noStrike" cap="none" dirty="0">
                <a:solidFill>
                  <a:srgbClr val="FFFFFF"/>
                </a:solidFill>
                <a:latin typeface="Helvetica Neue"/>
                <a:ea typeface="Helvetica Neue"/>
                <a:cs typeface="Helvetica Neue"/>
                <a:sym typeface="Helvetica Neue"/>
              </a:rPr>
              <a:t>) of the University of Michigan School of Information and </a:t>
            </a:r>
            <a:r>
              <a:rPr lang="en" sz="1000" b="0" i="0" u="sng" strike="noStrike" cap="none" dirty="0">
                <a:solidFill>
                  <a:srgbClr val="FFFF00"/>
                </a:solidFill>
                <a:latin typeface="Helvetica Neue"/>
                <a:ea typeface="Helvetica Neue"/>
                <a:cs typeface="Helvetica Neue"/>
                <a:sym typeface="Helvetica Neue"/>
                <a:hlinkClick r:id="rId4"/>
              </a:rPr>
              <a:t>open.umich.edu</a:t>
            </a:r>
            <a:r>
              <a:rPr lang="en" sz="1000" b="0" i="0" u="none" strike="noStrike" cap="none" dirty="0">
                <a:solidFill>
                  <a:srgbClr val="FFFFFF"/>
                </a:solidFill>
                <a:latin typeface="Helvetica Neue"/>
                <a:ea typeface="Helvetica Neue"/>
                <a:cs typeface="Helvetica Neue"/>
                <a:sym typeface="Helvetica Neue"/>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marL="0" marR="0" lvl="0" indent="0" algn="l" rtl="0">
              <a:spcBef>
                <a:spcPts val="0"/>
              </a:spcBef>
              <a:buFont typeface="Helvetica Neue"/>
              <a:buNone/>
            </a:pPr>
            <a:endParaRPr sz="1000" b="0" i="0" u="none" strike="noStrike" cap="none" dirty="0">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dirty="0">
                <a:solidFill>
                  <a:srgbClr val="FFFFFF"/>
                </a:solidFill>
                <a:latin typeface="Helvetica Neue"/>
                <a:ea typeface="Helvetica Neue"/>
                <a:cs typeface="Helvetica Neue"/>
                <a:sym typeface="Helvetica Neue"/>
              </a:rPr>
              <a:t>Initial Development: Charles Severance, University of Michigan School of Information</a:t>
            </a:r>
          </a:p>
          <a:p>
            <a:pPr marL="0" marR="0" lvl="0" indent="0" algn="l" rtl="0">
              <a:spcBef>
                <a:spcPts val="0"/>
              </a:spcBef>
              <a:buFont typeface="Helvetica Neue"/>
              <a:buNone/>
            </a:pPr>
            <a:endParaRPr sz="1000" b="0" i="0" u="none" strike="noStrike" cap="none" dirty="0">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dirty="0">
                <a:solidFill>
                  <a:srgbClr val="FFFFFF"/>
                </a:solidFill>
                <a:latin typeface="Helvetica Neue"/>
                <a:ea typeface="Helvetica Neue"/>
                <a:cs typeface="Helvetica Neue"/>
                <a:sym typeface="Helvetica Neue"/>
              </a:rPr>
              <a:t>… Insert new Contributors here</a:t>
            </a:r>
          </a:p>
        </p:txBody>
      </p:sp>
      <p:pic>
        <p:nvPicPr>
          <p:cNvPr id="322" name="Shape 322"/>
          <p:cNvPicPr preferRelativeResize="0"/>
          <p:nvPr/>
        </p:nvPicPr>
        <p:blipFill rotWithShape="1">
          <a:blip r:embed="rId5">
            <a:alphaModFix/>
          </a:blip>
          <a:srcRect/>
          <a:stretch/>
        </p:blipFill>
        <p:spPr>
          <a:xfrm>
            <a:off x="246318" y="504365"/>
            <a:ext cx="576449" cy="576449"/>
          </a:xfrm>
          <a:prstGeom prst="rect">
            <a:avLst/>
          </a:prstGeom>
          <a:noFill/>
          <a:ln>
            <a:noFill/>
          </a:ln>
        </p:spPr>
      </p:pic>
      <p:pic>
        <p:nvPicPr>
          <p:cNvPr id="323" name="Shape 323"/>
          <p:cNvPicPr preferRelativeResize="0"/>
          <p:nvPr/>
        </p:nvPicPr>
        <p:blipFill rotWithShape="1">
          <a:blip r:embed="rId6">
            <a:alphaModFix/>
          </a:blip>
          <a:srcRect/>
          <a:stretch/>
        </p:blipFill>
        <p:spPr>
          <a:xfrm>
            <a:off x="7817449" y="604603"/>
            <a:ext cx="1107336" cy="375974"/>
          </a:xfrm>
          <a:prstGeom prst="rect">
            <a:avLst/>
          </a:prstGeom>
          <a:noFill/>
          <a:ln>
            <a:noFill/>
          </a:ln>
        </p:spPr>
      </p:pic>
      <p:sp>
        <p:nvSpPr>
          <p:cNvPr id="324" name="Shape 324"/>
          <p:cNvSpPr txBox="1"/>
          <p:nvPr/>
        </p:nvSpPr>
        <p:spPr>
          <a:xfrm>
            <a:off x="4896225" y="1279237"/>
            <a:ext cx="3823705" cy="3226088"/>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a:solidFill>
                  <a:srgbClr val="FFFFFF"/>
                </a:solidFill>
                <a:latin typeface="Helvetica Neue"/>
                <a:ea typeface="Helvetica Neue"/>
                <a:cs typeface="Helvetica Neue"/>
                <a:sym typeface="Helvetica Neue"/>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cxnSp>
        <p:nvCxnSpPr>
          <p:cNvPr id="126" name="Shape 126"/>
          <p:cNvCxnSpPr/>
          <p:nvPr/>
        </p:nvCxnSpPr>
        <p:spPr>
          <a:xfrm>
            <a:off x="4262437" y="2674040"/>
            <a:ext cx="0" cy="948999"/>
          </a:xfrm>
          <a:prstGeom prst="straightConnector1">
            <a:avLst/>
          </a:prstGeom>
          <a:noFill/>
          <a:ln w="38100" cap="flat" cmpd="sng">
            <a:solidFill>
              <a:srgbClr val="773F9B"/>
            </a:solidFill>
            <a:prstDash val="solid"/>
            <a:miter/>
            <a:headEnd type="none" w="med" len="med"/>
            <a:tailEnd type="triangle" w="lg" len="lg"/>
          </a:ln>
        </p:spPr>
      </p:cxnSp>
      <p:sp>
        <p:nvSpPr>
          <p:cNvPr id="127" name="Shape 12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Multi-Step Data Analysis</a:t>
            </a:r>
          </a:p>
        </p:txBody>
      </p:sp>
      <p:pic>
        <p:nvPicPr>
          <p:cNvPr id="128" name="Shape 128"/>
          <p:cNvPicPr preferRelativeResize="0"/>
          <p:nvPr/>
        </p:nvPicPr>
        <p:blipFill rotWithShape="1">
          <a:blip r:embed="rId3">
            <a:alphaModFix/>
          </a:blip>
          <a:srcRect/>
          <a:stretch/>
        </p:blipFill>
        <p:spPr>
          <a:xfrm rot="10800000" flipH="1">
            <a:off x="261937" y="1590570"/>
            <a:ext cx="1613701" cy="1083469"/>
          </a:xfrm>
          <a:prstGeom prst="rect">
            <a:avLst/>
          </a:prstGeom>
          <a:noFill/>
          <a:ln>
            <a:noFill/>
          </a:ln>
        </p:spPr>
      </p:pic>
      <p:sp>
        <p:nvSpPr>
          <p:cNvPr id="129" name="Shape 129"/>
          <p:cNvSpPr/>
          <p:nvPr/>
        </p:nvSpPr>
        <p:spPr>
          <a:xfrm>
            <a:off x="3540216" y="1733445"/>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pic>
        <p:nvPicPr>
          <p:cNvPr id="130" name="Shape 130" descr="google-map.png"/>
          <p:cNvPicPr preferRelativeResize="0"/>
          <p:nvPr/>
        </p:nvPicPr>
        <p:blipFill rotWithShape="1">
          <a:blip r:embed="rId5">
            <a:alphaModFix/>
          </a:blip>
          <a:srcRect/>
          <a:stretch/>
        </p:blipFill>
        <p:spPr>
          <a:xfrm>
            <a:off x="7024687" y="1365678"/>
            <a:ext cx="1857375" cy="1335419"/>
          </a:xfrm>
          <a:prstGeom prst="rect">
            <a:avLst/>
          </a:prstGeom>
          <a:noFill/>
          <a:ln>
            <a:noFill/>
          </a:ln>
        </p:spPr>
      </p:pic>
      <p:sp>
        <p:nvSpPr>
          <p:cNvPr id="131" name="Shape 131"/>
          <p:cNvSpPr/>
          <p:nvPr/>
        </p:nvSpPr>
        <p:spPr>
          <a:xfrm>
            <a:off x="3540216" y="3623040"/>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cxnSp>
        <p:nvCxnSpPr>
          <p:cNvPr id="132" name="Shape 132"/>
          <p:cNvCxnSpPr>
            <a:stCxn id="128" idx="3"/>
            <a:endCxn id="129" idx="2"/>
          </p:cNvCxnSpPr>
          <p:nvPr/>
        </p:nvCxnSpPr>
        <p:spPr>
          <a:xfrm>
            <a:off x="1875639" y="2132305"/>
            <a:ext cx="1664700" cy="71400"/>
          </a:xfrm>
          <a:prstGeom prst="straightConnector1">
            <a:avLst/>
          </a:prstGeom>
          <a:noFill/>
          <a:ln w="38100" cap="flat" cmpd="sng">
            <a:solidFill>
              <a:srgbClr val="773F9B"/>
            </a:solidFill>
            <a:prstDash val="solid"/>
            <a:miter/>
            <a:headEnd type="none" w="med" len="med"/>
            <a:tailEnd type="triangle" w="lg" len="lg"/>
          </a:ln>
        </p:spPr>
      </p:cxnSp>
      <p:sp>
        <p:nvSpPr>
          <p:cNvPr id="133" name="Shape 133"/>
          <p:cNvSpPr txBox="1"/>
          <p:nvPr/>
        </p:nvSpPr>
        <p:spPr>
          <a:xfrm>
            <a:off x="2197108" y="1976435"/>
            <a:ext cx="851603" cy="369331"/>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Gather</a:t>
            </a:r>
          </a:p>
        </p:txBody>
      </p:sp>
      <p:cxnSp>
        <p:nvCxnSpPr>
          <p:cNvPr id="134" name="Shape 134"/>
          <p:cNvCxnSpPr>
            <a:stCxn id="131" idx="4"/>
            <a:endCxn id="130" idx="1"/>
          </p:cNvCxnSpPr>
          <p:nvPr/>
        </p:nvCxnSpPr>
        <p:spPr>
          <a:xfrm rot="10800000" flipH="1">
            <a:off x="5016590" y="2033537"/>
            <a:ext cx="2008199" cy="2059800"/>
          </a:xfrm>
          <a:prstGeom prst="straightConnector1">
            <a:avLst/>
          </a:prstGeom>
          <a:noFill/>
          <a:ln w="38100" cap="flat" cmpd="sng">
            <a:solidFill>
              <a:srgbClr val="773F9B"/>
            </a:solidFill>
            <a:prstDash val="solid"/>
            <a:miter/>
            <a:headEnd type="none" w="med" len="med"/>
            <a:tailEnd type="triangle" w="lg" len="lg"/>
          </a:ln>
        </p:spPr>
      </p:cxnSp>
      <p:cxnSp>
        <p:nvCxnSpPr>
          <p:cNvPr id="135" name="Shape 135"/>
          <p:cNvCxnSpPr>
            <a:stCxn id="131" idx="4"/>
          </p:cNvCxnSpPr>
          <p:nvPr/>
        </p:nvCxnSpPr>
        <p:spPr>
          <a:xfrm>
            <a:off x="5016590" y="4093337"/>
            <a:ext cx="1856399" cy="0"/>
          </a:xfrm>
          <a:prstGeom prst="straightConnector1">
            <a:avLst/>
          </a:prstGeom>
          <a:noFill/>
          <a:ln w="38100" cap="flat" cmpd="sng">
            <a:solidFill>
              <a:srgbClr val="773F9B"/>
            </a:solidFill>
            <a:prstDash val="solid"/>
            <a:miter/>
            <a:headEnd type="none" w="med" len="med"/>
            <a:tailEnd type="triangle" w="lg" len="lg"/>
          </a:ln>
        </p:spPr>
      </p:cxnSp>
      <p:sp>
        <p:nvSpPr>
          <p:cNvPr id="136" name="Shape 136"/>
          <p:cNvSpPr txBox="1"/>
          <p:nvPr/>
        </p:nvSpPr>
        <p:spPr>
          <a:xfrm>
            <a:off x="5454053" y="3907631"/>
            <a:ext cx="981573"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Analyze</a:t>
            </a:r>
          </a:p>
        </p:txBody>
      </p:sp>
      <p:sp>
        <p:nvSpPr>
          <p:cNvPr id="137" name="Shape 137"/>
          <p:cNvSpPr txBox="1"/>
          <p:nvPr/>
        </p:nvSpPr>
        <p:spPr>
          <a:xfrm>
            <a:off x="5572692" y="2674040"/>
            <a:ext cx="1096961"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Visualize</a:t>
            </a:r>
          </a:p>
        </p:txBody>
      </p:sp>
      <p:sp>
        <p:nvSpPr>
          <p:cNvPr id="138" name="Shape 138"/>
          <p:cNvSpPr txBox="1"/>
          <p:nvPr/>
        </p:nvSpPr>
        <p:spPr>
          <a:xfrm>
            <a:off x="3405187" y="2812256"/>
            <a:ext cx="1746299" cy="369299"/>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Clean/Process</a:t>
            </a:r>
          </a:p>
        </p:txBody>
      </p:sp>
      <p:sp>
        <p:nvSpPr>
          <p:cNvPr id="139" name="Shape 139"/>
          <p:cNvSpPr txBox="1"/>
          <p:nvPr/>
        </p:nvSpPr>
        <p:spPr>
          <a:xfrm>
            <a:off x="7024687" y="3701700"/>
            <a:ext cx="2119312" cy="836767"/>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1.0, 0.985, 3,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1.0, 2.135, 4,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2,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5,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sp>
        <p:nvSpPr>
          <p:cNvPr id="140" name="Shape 140"/>
          <p:cNvSpPr txBox="1"/>
          <p:nvPr/>
        </p:nvSpPr>
        <p:spPr>
          <a:xfrm>
            <a:off x="697706" y="1810296"/>
            <a:ext cx="789090" cy="611705"/>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Data </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Source</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3600" u="none" strike="noStrike" cap="none" dirty="0">
                <a:solidFill>
                  <a:srgbClr val="FFD966"/>
                </a:solidFill>
                <a:sym typeface="Cabin"/>
              </a:rPr>
              <a:t>Many Data Mining Technologies</a:t>
            </a:r>
          </a:p>
        </p:txBody>
      </p:sp>
      <p:sp>
        <p:nvSpPr>
          <p:cNvPr id="146" name="Shape 146"/>
          <p:cNvSpPr txBox="1">
            <a:spLocks noGrp="1"/>
          </p:cNvSpPr>
          <p:nvPr>
            <p:ph type="body" idx="1"/>
          </p:nvPr>
        </p:nvSpPr>
        <p:spPr>
          <a:xfrm>
            <a:off x="650081" y="1723740"/>
            <a:ext cx="7836750" cy="2948328"/>
          </a:xfrm>
          <a:prstGeom prst="rect">
            <a:avLst/>
          </a:prstGeom>
          <a:noFill/>
          <a:ln>
            <a:noFill/>
          </a:ln>
        </p:spPr>
        <p:txBody>
          <a:bodyPr lIns="21425" tIns="21425" rIns="21425" bIns="21425" anchor="ctr" anchorCtr="0">
            <a:noAutofit/>
          </a:bodyPr>
          <a:lstStyle/>
          <a:p>
            <a:pPr marL="457200" marR="0" lvl="0" indent="-431800" algn="l" rtl="0">
              <a:spcBef>
                <a:spcPts val="0"/>
              </a:spcBef>
              <a:buClr>
                <a:srgbClr val="FFFFFF"/>
              </a:buClr>
              <a:buSzPct val="100000"/>
              <a:buFont typeface="Cabin"/>
            </a:pPr>
            <a:r>
              <a:rPr lang="en" sz="3200" u="none" strike="noStrike" cap="none" baseline="30000">
                <a:solidFill>
                  <a:srgbClr val="FFFFFF"/>
                </a:solidFill>
                <a:sym typeface="Cabin"/>
              </a:rPr>
              <a:t>https://hadoop.apache.org/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http://spark.apache.org/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https://aws.amazon.com/redshift/</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http://community.pentaho.com/</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"Personal Data Mining"</a:t>
            </a:r>
          </a:p>
        </p:txBody>
      </p:sp>
      <p:sp>
        <p:nvSpPr>
          <p:cNvPr id="152" name="Shape 152"/>
          <p:cNvSpPr txBox="1">
            <a:spLocks noGrp="1"/>
          </p:cNvSpPr>
          <p:nvPr>
            <p:ph type="body" idx="1"/>
          </p:nvPr>
        </p:nvSpPr>
        <p:spPr>
          <a:xfrm>
            <a:off x="650081" y="1622937"/>
            <a:ext cx="7836750" cy="1189481"/>
          </a:xfrm>
          <a:prstGeom prst="rect">
            <a:avLst/>
          </a:prstGeom>
          <a:noFill/>
          <a:ln>
            <a:noFill/>
          </a:ln>
        </p:spPr>
        <p:txBody>
          <a:bodyPr lIns="21425" tIns="21425" rIns="21425" bIns="21425" anchor="t" anchorCtr="0">
            <a:noAutofit/>
          </a:bodyPr>
          <a:lstStyle/>
          <a:p>
            <a:pPr marL="101600" marR="0" lvl="0" indent="0" algn="l" rtl="0">
              <a:spcBef>
                <a:spcPts val="0"/>
              </a:spcBef>
              <a:buClr>
                <a:srgbClr val="FFFFFF"/>
              </a:buClr>
              <a:buSzPct val="100000"/>
              <a:buNone/>
            </a:pPr>
            <a:r>
              <a:rPr lang="en" sz="2000" u="none" strike="noStrike" cap="none" dirty="0">
                <a:solidFill>
                  <a:srgbClr val="FFFFFF"/>
                </a:solidFill>
                <a:sym typeface="Cabin"/>
              </a:rPr>
              <a:t>Our goal is to make you better programmers – not to make you data mining experts</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GeoData</a:t>
            </a:r>
          </a:p>
        </p:txBody>
      </p:sp>
      <p:sp>
        <p:nvSpPr>
          <p:cNvPr id="158" name="Shape 158"/>
          <p:cNvSpPr txBox="1">
            <a:spLocks noGrp="1"/>
          </p:cNvSpPr>
          <p:nvPr>
            <p:ph type="body" idx="1"/>
          </p:nvPr>
        </p:nvSpPr>
        <p:spPr>
          <a:xfrm>
            <a:off x="650081" y="1464469"/>
            <a:ext cx="4218698"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Makes a Google Map from user entered data</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Uses the Google </a:t>
            </a:r>
            <a:r>
              <a:rPr lang="en" sz="2000" u="none" strike="noStrike" cap="none" dirty="0" err="1">
                <a:solidFill>
                  <a:srgbClr val="FFFFFF"/>
                </a:solidFill>
                <a:sym typeface="Cabin"/>
              </a:rPr>
              <a:t>Geodata</a:t>
            </a:r>
            <a:r>
              <a:rPr lang="en" sz="2000" u="none" strike="noStrike" cap="none" dirty="0">
                <a:solidFill>
                  <a:srgbClr val="FFFFFF"/>
                </a:solidFill>
                <a:sym typeface="Cabin"/>
              </a:rPr>
              <a:t> API</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Caches data in a database to avoid rate limiting and allow restarting</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Visualized in a browser using the Google Maps API</a:t>
            </a:r>
          </a:p>
        </p:txBody>
      </p:sp>
      <p:pic>
        <p:nvPicPr>
          <p:cNvPr id="159" name="Shape 159" descr="google-map.png"/>
          <p:cNvPicPr preferRelativeResize="0"/>
          <p:nvPr/>
        </p:nvPicPr>
        <p:blipFill rotWithShape="1">
          <a:blip r:embed="rId3">
            <a:alphaModFix/>
          </a:blip>
          <a:srcRect/>
          <a:stretch/>
        </p:blipFill>
        <p:spPr>
          <a:xfrm>
            <a:off x="5132195" y="1706398"/>
            <a:ext cx="3598415" cy="2587196"/>
          </a:xfrm>
          <a:prstGeom prst="rect">
            <a:avLst/>
          </a:prstGeom>
          <a:noFill/>
          <a:ln>
            <a:noFill/>
          </a:ln>
        </p:spPr>
      </p:pic>
      <p:sp>
        <p:nvSpPr>
          <p:cNvPr id="160" name="Shape 160"/>
          <p:cNvSpPr/>
          <p:nvPr/>
        </p:nvSpPr>
        <p:spPr>
          <a:xfrm>
            <a:off x="5043499" y="4574897"/>
            <a:ext cx="3717348"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geodata.zip</a:t>
            </a:r>
            <a:endParaRPr lang="en" sz="2300" b="0" i="0" u="none" strike="noStrike" cap="none" baseline="30000" dirty="0">
              <a:solidFill>
                <a:srgbClr val="FFFF00"/>
              </a:solidFill>
              <a:latin typeface="Helvetica Neue"/>
              <a:ea typeface="Helvetica Neue"/>
              <a:cs typeface="Helvetica Neue"/>
              <a:sym typeface="Helvetica Neue"/>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p:nvPr/>
        </p:nvSpPr>
        <p:spPr>
          <a:xfrm>
            <a:off x="3540216" y="1896511"/>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geodata.sqlite</a:t>
            </a:r>
          </a:p>
        </p:txBody>
      </p:sp>
      <p:pic>
        <p:nvPicPr>
          <p:cNvPr id="166" name="Shape 166" descr="google-map.png"/>
          <p:cNvPicPr preferRelativeResize="0"/>
          <p:nvPr/>
        </p:nvPicPr>
        <p:blipFill rotWithShape="1">
          <a:blip r:embed="rId4">
            <a:alphaModFix/>
          </a:blip>
          <a:srcRect/>
          <a:stretch/>
        </p:blipFill>
        <p:spPr>
          <a:xfrm>
            <a:off x="7119832" y="1567420"/>
            <a:ext cx="1857375" cy="1335419"/>
          </a:xfrm>
          <a:prstGeom prst="rect">
            <a:avLst/>
          </a:prstGeom>
          <a:noFill/>
          <a:ln>
            <a:noFill/>
          </a:ln>
        </p:spPr>
      </p:pic>
      <p:cxnSp>
        <p:nvCxnSpPr>
          <p:cNvPr id="167" name="Shape 167"/>
          <p:cNvCxnSpPr>
            <a:endCxn id="165" idx="2"/>
          </p:cNvCxnSpPr>
          <p:nvPr/>
        </p:nvCxnSpPr>
        <p:spPr>
          <a:xfrm>
            <a:off x="1875516" y="2121304"/>
            <a:ext cx="1664699" cy="0"/>
          </a:xfrm>
          <a:prstGeom prst="straightConnector1">
            <a:avLst/>
          </a:prstGeom>
          <a:noFill/>
          <a:ln w="38100" cap="sq" cmpd="sng">
            <a:solidFill>
              <a:srgbClr val="773F9B"/>
            </a:solidFill>
            <a:prstDash val="solid"/>
            <a:miter/>
            <a:headEnd type="none" w="med" len="med"/>
            <a:tailEnd type="triangle" w="lg" len="lg"/>
          </a:ln>
        </p:spPr>
      </p:cxnSp>
      <p:sp>
        <p:nvSpPr>
          <p:cNvPr id="168" name="Shape 168"/>
          <p:cNvSpPr txBox="1"/>
          <p:nvPr/>
        </p:nvSpPr>
        <p:spPr>
          <a:xfrm>
            <a:off x="2030419" y="1911310"/>
            <a:ext cx="1197443" cy="334707"/>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geoload.py</a:t>
            </a:r>
          </a:p>
        </p:txBody>
      </p:sp>
      <p:cxnSp>
        <p:nvCxnSpPr>
          <p:cNvPr id="169" name="Shape 169"/>
          <p:cNvCxnSpPr/>
          <p:nvPr/>
        </p:nvCxnSpPr>
        <p:spPr>
          <a:xfrm flipH="1">
            <a:off x="2629141" y="2819696"/>
            <a:ext cx="982011" cy="597837"/>
          </a:xfrm>
          <a:prstGeom prst="straightConnector1">
            <a:avLst/>
          </a:prstGeom>
          <a:noFill/>
          <a:ln w="38100" cap="sq" cmpd="sng">
            <a:solidFill>
              <a:srgbClr val="773F9B"/>
            </a:solidFill>
            <a:prstDash val="solid"/>
            <a:miter/>
            <a:headEnd type="none" w="med" len="med"/>
            <a:tailEnd type="triangle" w="lg" len="lg"/>
          </a:ln>
        </p:spPr>
      </p:cxnSp>
      <p:cxnSp>
        <p:nvCxnSpPr>
          <p:cNvPr id="170" name="Shape 170"/>
          <p:cNvCxnSpPr>
            <a:stCxn id="165" idx="3"/>
          </p:cNvCxnSpPr>
          <p:nvPr/>
        </p:nvCxnSpPr>
        <p:spPr>
          <a:xfrm>
            <a:off x="4278403" y="2346098"/>
            <a:ext cx="0" cy="306300"/>
          </a:xfrm>
          <a:prstGeom prst="straightConnector1">
            <a:avLst/>
          </a:prstGeom>
          <a:noFill/>
          <a:ln w="38100" cap="sq" cmpd="sng">
            <a:solidFill>
              <a:srgbClr val="773F9B"/>
            </a:solidFill>
            <a:prstDash val="solid"/>
            <a:miter/>
            <a:headEnd type="none" w="med" len="med"/>
            <a:tailEnd type="triangle" w="lg" len="lg"/>
          </a:ln>
        </p:spPr>
      </p:cxnSp>
      <p:sp>
        <p:nvSpPr>
          <p:cNvPr id="171" name="Shape 171"/>
          <p:cNvSpPr txBox="1"/>
          <p:nvPr/>
        </p:nvSpPr>
        <p:spPr>
          <a:xfrm>
            <a:off x="3469274" y="2652350"/>
            <a:ext cx="1476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geodump.py</a:t>
            </a:r>
          </a:p>
        </p:txBody>
      </p:sp>
      <p:sp>
        <p:nvSpPr>
          <p:cNvPr id="172" name="Shape 172"/>
          <p:cNvSpPr txBox="1"/>
          <p:nvPr/>
        </p:nvSpPr>
        <p:spPr>
          <a:xfrm>
            <a:off x="391842" y="3417534"/>
            <a:ext cx="4474596"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Northeastern University, ... Boston, MA 02115, USA 42.3396998 -71.08975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Bradley University, 1501 ... Peoria, IL 61625, USA 40.6963857 -89.6160811</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Technion, Viazman 87, Kesalsaba, 32000, Israel 32.7775 35.0216667</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Monash University Clayton ... VIC 3800, Australia -37.9152113 145.134682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Kokshetau, Kazakhstan 53.2833333 69.3833333</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12 records written to where.js</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Open where.html to view the data in a browser</a:t>
            </a:r>
          </a:p>
        </p:txBody>
      </p:sp>
      <p:grpSp>
        <p:nvGrpSpPr>
          <p:cNvPr id="173" name="Shape 173"/>
          <p:cNvGrpSpPr/>
          <p:nvPr/>
        </p:nvGrpSpPr>
        <p:grpSpPr>
          <a:xfrm>
            <a:off x="261937" y="1590570"/>
            <a:ext cx="1613701" cy="1083469"/>
            <a:chOff x="465666" y="2827680"/>
            <a:chExt cx="2868802" cy="1926167"/>
          </a:xfrm>
        </p:grpSpPr>
        <p:pic>
          <p:nvPicPr>
            <p:cNvPr id="174" name="Shape 174"/>
            <p:cNvPicPr preferRelativeResize="0"/>
            <p:nvPr/>
          </p:nvPicPr>
          <p:blipFill rotWithShape="1">
            <a:blip r:embed="rId5">
              <a:alphaModFix/>
            </a:blip>
            <a:srcRect/>
            <a:stretch/>
          </p:blipFill>
          <p:spPr>
            <a:xfrm rot="10800000" flipH="1">
              <a:off x="465666" y="2827680"/>
              <a:ext cx="2868802" cy="1926167"/>
            </a:xfrm>
            <a:prstGeom prst="rect">
              <a:avLst/>
            </a:prstGeom>
            <a:noFill/>
            <a:ln>
              <a:noFill/>
            </a:ln>
          </p:spPr>
        </p:pic>
        <p:sp>
          <p:nvSpPr>
            <p:cNvPr id="175" name="Shape 175"/>
            <p:cNvSpPr txBox="1"/>
            <p:nvPr/>
          </p:nvSpPr>
          <p:spPr>
            <a:xfrm>
              <a:off x="1240354" y="3112888"/>
              <a:ext cx="1745700" cy="10875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Google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geodata</a:t>
              </a:r>
            </a:p>
          </p:txBody>
        </p:sp>
      </p:grpSp>
      <p:sp>
        <p:nvSpPr>
          <p:cNvPr id="176" name="Shape 176"/>
          <p:cNvSpPr/>
          <p:nvPr/>
        </p:nvSpPr>
        <p:spPr>
          <a:xfrm>
            <a:off x="1875639" y="787667"/>
            <a:ext cx="1476374" cy="449587"/>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where.data</a:t>
            </a:r>
          </a:p>
        </p:txBody>
      </p:sp>
      <p:cxnSp>
        <p:nvCxnSpPr>
          <p:cNvPr id="177" name="Shape 177"/>
          <p:cNvCxnSpPr>
            <a:stCxn id="176" idx="3"/>
            <a:endCxn id="168" idx="0"/>
          </p:cNvCxnSpPr>
          <p:nvPr/>
        </p:nvCxnSpPr>
        <p:spPr>
          <a:xfrm>
            <a:off x="2613826" y="1237255"/>
            <a:ext cx="15300" cy="674100"/>
          </a:xfrm>
          <a:prstGeom prst="straightConnector1">
            <a:avLst/>
          </a:prstGeom>
          <a:noFill/>
          <a:ln w="38100" cap="sq" cmpd="sng">
            <a:solidFill>
              <a:srgbClr val="773F9B"/>
            </a:solidFill>
            <a:prstDash val="solid"/>
            <a:miter/>
            <a:headEnd type="none" w="med" len="med"/>
            <a:tailEnd type="triangle" w="lg" len="lg"/>
          </a:ln>
        </p:spPr>
      </p:cxnSp>
      <p:sp>
        <p:nvSpPr>
          <p:cNvPr id="178" name="Shape 178"/>
          <p:cNvSpPr/>
          <p:nvPr/>
        </p:nvSpPr>
        <p:spPr>
          <a:xfrm>
            <a:off x="5528861" y="2214147"/>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where.js</a:t>
            </a:r>
          </a:p>
        </p:txBody>
      </p:sp>
      <p:sp>
        <p:nvSpPr>
          <p:cNvPr id="179" name="Shape 179"/>
          <p:cNvSpPr/>
          <p:nvPr/>
        </p:nvSpPr>
        <p:spPr>
          <a:xfrm>
            <a:off x="7425714" y="562873"/>
            <a:ext cx="1245610" cy="449587"/>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where.html</a:t>
            </a:r>
          </a:p>
        </p:txBody>
      </p:sp>
      <p:cxnSp>
        <p:nvCxnSpPr>
          <p:cNvPr id="180" name="Shape 180"/>
          <p:cNvCxnSpPr>
            <a:stCxn id="171" idx="3"/>
            <a:endCxn id="178" idx="2"/>
          </p:cNvCxnSpPr>
          <p:nvPr/>
        </p:nvCxnSpPr>
        <p:spPr>
          <a:xfrm rot="10800000" flipH="1">
            <a:off x="4945574" y="2439049"/>
            <a:ext cx="583200" cy="380700"/>
          </a:xfrm>
          <a:prstGeom prst="straightConnector1">
            <a:avLst/>
          </a:prstGeom>
          <a:noFill/>
          <a:ln w="38100" cap="sq" cmpd="sng">
            <a:solidFill>
              <a:srgbClr val="773F9B"/>
            </a:solidFill>
            <a:prstDash val="solid"/>
            <a:miter/>
            <a:headEnd type="none" w="med" len="med"/>
            <a:tailEnd type="triangle" w="lg" len="lg"/>
          </a:ln>
        </p:spPr>
      </p:cxnSp>
      <p:cxnSp>
        <p:nvCxnSpPr>
          <p:cNvPr id="181" name="Shape 181"/>
          <p:cNvCxnSpPr>
            <a:stCxn id="178" idx="4"/>
            <a:endCxn id="166" idx="1"/>
          </p:cNvCxnSpPr>
          <p:nvPr/>
        </p:nvCxnSpPr>
        <p:spPr>
          <a:xfrm rot="10800000" flipH="1">
            <a:off x="6700569" y="2235241"/>
            <a:ext cx="419400" cy="203700"/>
          </a:xfrm>
          <a:prstGeom prst="straightConnector1">
            <a:avLst/>
          </a:prstGeom>
          <a:noFill/>
          <a:ln w="38100" cap="sq" cmpd="sng">
            <a:solidFill>
              <a:srgbClr val="773F9B"/>
            </a:solidFill>
            <a:prstDash val="solid"/>
            <a:miter/>
            <a:headEnd type="none" w="med" len="med"/>
            <a:tailEnd type="triangle" w="lg" len="lg"/>
          </a:ln>
        </p:spPr>
      </p:cxnSp>
      <p:cxnSp>
        <p:nvCxnSpPr>
          <p:cNvPr id="182" name="Shape 182"/>
          <p:cNvCxnSpPr>
            <a:stCxn id="179" idx="3"/>
            <a:endCxn id="166" idx="0"/>
          </p:cNvCxnSpPr>
          <p:nvPr/>
        </p:nvCxnSpPr>
        <p:spPr>
          <a:xfrm>
            <a:off x="8048520" y="1012461"/>
            <a:ext cx="0" cy="555000"/>
          </a:xfrm>
          <a:prstGeom prst="straightConnector1">
            <a:avLst/>
          </a:prstGeom>
          <a:noFill/>
          <a:ln w="38100" cap="sq" cmpd="sng">
            <a:solidFill>
              <a:srgbClr val="773F9B"/>
            </a:solidFill>
            <a:prstDash val="solid"/>
            <a:miter/>
            <a:headEnd type="none" w="med" len="med"/>
            <a:tailEnd type="triangle" w="lg" len="lg"/>
          </a:ln>
        </p:spPr>
      </p:cxnSp>
      <p:sp>
        <p:nvSpPr>
          <p:cNvPr id="21" name="Shape 160"/>
          <p:cNvSpPr/>
          <p:nvPr/>
        </p:nvSpPr>
        <p:spPr>
          <a:xfrm>
            <a:off x="5132195" y="4574897"/>
            <a:ext cx="3717348"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geodata.zip</a:t>
            </a:r>
            <a:endParaRPr lang="en" sz="2300" b="0" i="0" u="none" strike="noStrike" cap="none" baseline="30000" dirty="0">
              <a:solidFill>
                <a:srgbClr val="FFFF00"/>
              </a:solidFill>
              <a:latin typeface="Helvetica Neue"/>
              <a:ea typeface="Helvetica Neue"/>
              <a:cs typeface="Helvetica Neue"/>
              <a:sym typeface="Helvetica Neue"/>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650081" y="464695"/>
            <a:ext cx="409336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Page Rank</a:t>
            </a:r>
          </a:p>
        </p:txBody>
      </p:sp>
      <p:sp>
        <p:nvSpPr>
          <p:cNvPr id="189" name="Shape 189"/>
          <p:cNvSpPr txBox="1">
            <a:spLocks noGrp="1"/>
          </p:cNvSpPr>
          <p:nvPr>
            <p:ph type="body" idx="1"/>
          </p:nvPr>
        </p:nvSpPr>
        <p:spPr>
          <a:xfrm>
            <a:off x="650081" y="1464470"/>
            <a:ext cx="4093369" cy="2970886"/>
          </a:xfrm>
          <a:prstGeom prst="rect">
            <a:avLst/>
          </a:prstGeom>
          <a:noFill/>
          <a:ln>
            <a:noFill/>
          </a:ln>
        </p:spPr>
        <p:txBody>
          <a:bodyPr lIns="21425" tIns="21425" rIns="21425" bIns="21425" anchor="ctr"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a:solidFill>
                  <a:srgbClr val="FFFFFF"/>
                </a:solidFill>
                <a:sym typeface="Cabin"/>
              </a:rPr>
              <a:t>Write a simple web page crawler</a:t>
            </a:r>
          </a:p>
          <a:p>
            <a:pPr marL="457200" marR="0" lvl="0" indent="-355600" algn="l" rtl="0">
              <a:lnSpc>
                <a:spcPct val="115000"/>
              </a:lnSpc>
              <a:spcBef>
                <a:spcPts val="2000"/>
              </a:spcBef>
              <a:buClr>
                <a:srgbClr val="FFFFFF"/>
              </a:buClr>
              <a:buSzPct val="100000"/>
              <a:buFont typeface="Cabin"/>
            </a:pPr>
            <a:r>
              <a:rPr lang="en" sz="2000" u="none" strike="noStrike" cap="none" dirty="0">
                <a:solidFill>
                  <a:srgbClr val="FFFFFF"/>
                </a:solidFill>
                <a:sym typeface="Cabin"/>
              </a:rPr>
              <a:t>Compute a simple version of Google's Page Rank algorithm</a:t>
            </a:r>
          </a:p>
          <a:p>
            <a:pPr marL="457200" marR="0" lvl="0" indent="-355600" algn="l" rtl="0">
              <a:lnSpc>
                <a:spcPct val="115000"/>
              </a:lnSpc>
              <a:spcBef>
                <a:spcPts val="2000"/>
              </a:spcBef>
              <a:buClr>
                <a:srgbClr val="FFFFFF"/>
              </a:buClr>
              <a:buSzPct val="100000"/>
              <a:buFont typeface="Cabin"/>
            </a:pPr>
            <a:r>
              <a:rPr lang="en" sz="2000" u="none" strike="noStrike" cap="none" dirty="0">
                <a:solidFill>
                  <a:srgbClr val="FFFFFF"/>
                </a:solidFill>
                <a:sym typeface="Cabin"/>
              </a:rPr>
              <a:t>Visualize the resulting network</a:t>
            </a:r>
          </a:p>
        </p:txBody>
      </p:sp>
      <p:sp>
        <p:nvSpPr>
          <p:cNvPr id="190" name="Shape 190"/>
          <p:cNvSpPr/>
          <p:nvPr/>
        </p:nvSpPr>
        <p:spPr>
          <a:xfrm>
            <a:off x="4986453" y="4575338"/>
            <a:ext cx="4111348"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pagerank.zip</a:t>
            </a:r>
            <a:endParaRPr lang="en" sz="2300" b="0" i="0" u="none" strike="noStrike" cap="none" baseline="30000" dirty="0">
              <a:solidFill>
                <a:srgbClr val="FFFF00"/>
              </a:solidFill>
              <a:latin typeface="Helvetica Neue"/>
              <a:ea typeface="Helvetica Neue"/>
              <a:cs typeface="Helvetica Neue"/>
              <a:sym typeface="Helvetica Neue"/>
            </a:endParaRPr>
          </a:p>
        </p:txBody>
      </p:sp>
      <p:pic>
        <p:nvPicPr>
          <p:cNvPr id="191" name="Shape 191" descr="pagerank.png"/>
          <p:cNvPicPr preferRelativeResize="0"/>
          <p:nvPr/>
        </p:nvPicPr>
        <p:blipFill rotWithShape="1">
          <a:blip r:embed="rId3">
            <a:alphaModFix/>
          </a:blip>
          <a:srcRect/>
          <a:stretch/>
        </p:blipFill>
        <p:spPr>
          <a:xfrm>
            <a:off x="5129846" y="1054725"/>
            <a:ext cx="3624262" cy="2817608"/>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Search Engine Architecture</a:t>
            </a:r>
          </a:p>
        </p:txBody>
      </p:sp>
      <p:sp>
        <p:nvSpPr>
          <p:cNvPr id="197" name="Shape 197"/>
          <p:cNvSpPr txBox="1">
            <a:spLocks noGrp="1"/>
          </p:cNvSpPr>
          <p:nvPr>
            <p:ph type="body" idx="1"/>
          </p:nvPr>
        </p:nvSpPr>
        <p:spPr>
          <a:xfrm>
            <a:off x="650081" y="1464470"/>
            <a:ext cx="7836750" cy="2532706"/>
          </a:xfrm>
          <a:prstGeom prst="rect">
            <a:avLst/>
          </a:prstGeom>
          <a:noFill/>
          <a:ln>
            <a:noFill/>
          </a:ln>
        </p:spPr>
        <p:txBody>
          <a:bodyPr lIns="21425" tIns="21425" rIns="21425" bIns="21425" anchor="ctr" anchorCtr="0">
            <a:noAutofit/>
          </a:bodyPr>
          <a:lstStyle/>
          <a:p>
            <a:pPr marL="457200" marR="0" lvl="0" indent="-412750" algn="l" rtl="0">
              <a:spcBef>
                <a:spcPts val="0"/>
              </a:spcBef>
              <a:buClr>
                <a:srgbClr val="FFFB00"/>
              </a:buClr>
              <a:buSzPct val="100000"/>
              <a:buFont typeface="Cabin"/>
            </a:pPr>
            <a:r>
              <a:rPr lang="en" sz="2900" u="none" strike="noStrike" cap="none">
                <a:solidFill>
                  <a:srgbClr val="FFFB00"/>
                </a:solidFill>
                <a:sym typeface="Cabin"/>
              </a:rPr>
              <a:t>Web Crawling</a:t>
            </a:r>
          </a:p>
          <a:p>
            <a:pPr marL="457200" marR="0" lvl="0" indent="-412750" algn="l" rtl="0">
              <a:spcBef>
                <a:spcPts val="2000"/>
              </a:spcBef>
              <a:buClr>
                <a:srgbClr val="FFFFFF"/>
              </a:buClr>
              <a:buSzPct val="100000"/>
              <a:buFont typeface="Cabin"/>
            </a:pPr>
            <a:r>
              <a:rPr lang="en" sz="2900" u="none" strike="noStrike" cap="none">
                <a:solidFill>
                  <a:srgbClr val="FFFFFF"/>
                </a:solidFill>
                <a:sym typeface="Cabin"/>
              </a:rPr>
              <a:t>Index Building</a:t>
            </a:r>
          </a:p>
          <a:p>
            <a:pPr marL="457200" marR="0" lvl="0" indent="-412750" algn="l" rtl="0">
              <a:spcBef>
                <a:spcPts val="2000"/>
              </a:spcBef>
              <a:buClr>
                <a:srgbClr val="FFFFFF"/>
              </a:buClr>
              <a:buSzPct val="100000"/>
              <a:buFont typeface="Cabin"/>
            </a:pPr>
            <a:r>
              <a:rPr lang="en" sz="2900" u="none" strike="noStrike" cap="none">
                <a:solidFill>
                  <a:srgbClr val="FFFFFF"/>
                </a:solidFill>
                <a:sym typeface="Cabin"/>
              </a:rPr>
              <a:t>Searching</a:t>
            </a:r>
          </a:p>
        </p:txBody>
      </p:sp>
      <p:pic>
        <p:nvPicPr>
          <p:cNvPr id="198" name="Shape 198"/>
          <p:cNvPicPr preferRelativeResize="0"/>
          <p:nvPr/>
        </p:nvPicPr>
        <p:blipFill rotWithShape="1">
          <a:blip r:embed="rId3">
            <a:alphaModFix/>
          </a:blip>
          <a:srcRect/>
          <a:stretch/>
        </p:blipFill>
        <p:spPr>
          <a:xfrm>
            <a:off x="6334125" y="1521214"/>
            <a:ext cx="2095499" cy="2329888"/>
          </a:xfrm>
          <a:prstGeom prst="rect">
            <a:avLst/>
          </a:prstGeom>
          <a:noFill/>
          <a:ln>
            <a:noFill/>
          </a:ln>
        </p:spPr>
      </p:pic>
      <p:sp>
        <p:nvSpPr>
          <p:cNvPr id="199" name="Shape 199"/>
          <p:cNvSpPr/>
          <p:nvPr/>
        </p:nvSpPr>
        <p:spPr>
          <a:xfrm>
            <a:off x="3886200" y="4086535"/>
            <a:ext cx="50226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1800" u="none" strike="noStrike" cap="none" dirty="0">
                <a:solidFill>
                  <a:srgbClr val="FFFB00"/>
                </a:solidFill>
                <a:latin typeface="Arial Regular" charset="0"/>
                <a:ea typeface="Arial Regular" charset="0"/>
                <a:cs typeface="Arial Regular" charset="0"/>
                <a:sym typeface="Cabin"/>
              </a:rPr>
              <a:t>http://</a:t>
            </a:r>
            <a:r>
              <a:rPr lang="en" sz="1800" u="none" strike="noStrike" cap="none" dirty="0" err="1">
                <a:solidFill>
                  <a:srgbClr val="FFFB00"/>
                </a:solidFill>
                <a:latin typeface="Arial Regular" charset="0"/>
                <a:ea typeface="Arial Regular" charset="0"/>
                <a:cs typeface="Arial Regular" charset="0"/>
                <a:sym typeface="Cabin"/>
              </a:rPr>
              <a:t>infolab.stanford.edu</a:t>
            </a:r>
            <a:r>
              <a:rPr lang="en" sz="1800" u="none" strike="noStrike" cap="none" dirty="0">
                <a:solidFill>
                  <a:srgbClr val="FFFB00"/>
                </a:solidFill>
                <a:latin typeface="Arial Regular" charset="0"/>
                <a:ea typeface="Arial Regular" charset="0"/>
                <a:cs typeface="Arial Regular" charset="0"/>
                <a:sym typeface="Cabin"/>
              </a:rPr>
              <a:t>/~backrub/</a:t>
            </a:r>
            <a:r>
              <a:rPr lang="en" sz="1800" u="none" strike="noStrike" cap="none" dirty="0" err="1">
                <a:solidFill>
                  <a:srgbClr val="FFFB00"/>
                </a:solidFill>
                <a:latin typeface="Arial Regular" charset="0"/>
                <a:ea typeface="Arial Regular" charset="0"/>
                <a:cs typeface="Arial Regular" charset="0"/>
                <a:sym typeface="Cabin"/>
              </a:rPr>
              <a:t>google.html</a:t>
            </a:r>
            <a:endParaRPr lang="en" sz="1800" u="none" strike="noStrike" cap="none" dirty="0">
              <a:solidFill>
                <a:srgbClr val="FFFB00"/>
              </a:solidFill>
              <a:latin typeface="Arial Regular" charset="0"/>
              <a:ea typeface="Arial Regular" charset="0"/>
              <a:cs typeface="Arial Regular" charset="0"/>
              <a:sym typeface="Cabin"/>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p:nvPr/>
        </p:nvSpPr>
        <p:spPr>
          <a:xfrm>
            <a:off x="1133475" y="1807368"/>
            <a:ext cx="6791325" cy="152161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dirty="0">
                <a:solidFill>
                  <a:srgbClr val="FFFFFF"/>
                </a:solidFill>
                <a:latin typeface="Arial Regular" charset="0"/>
                <a:ea typeface="Arial Regular" charset="0"/>
                <a:cs typeface="Arial Regular" charset="0"/>
                <a:sym typeface="Cabin"/>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p>
        </p:txBody>
      </p:sp>
      <p:sp>
        <p:nvSpPr>
          <p:cNvPr id="205" name="Shape 20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Crawler</a:t>
            </a:r>
          </a:p>
        </p:txBody>
      </p:sp>
      <p:sp>
        <p:nvSpPr>
          <p:cNvPr id="206" name="Shape 206"/>
          <p:cNvSpPr/>
          <p:nvPr/>
        </p:nvSpPr>
        <p:spPr>
          <a:xfrm>
            <a:off x="1610949" y="4241000"/>
            <a:ext cx="56667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F00"/>
                </a:solidFill>
                <a:latin typeface="Arial Regular" charset="0"/>
                <a:ea typeface="Arial Regular" charset="0"/>
                <a:cs typeface="Arial Regular" charset="0"/>
                <a:sym typeface="Cabin"/>
              </a:rPr>
              <a:t>http://en.wikipedia.org/wiki/Web_crawler</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909</Words>
  <Application>Microsoft Macintosh PowerPoint</Application>
  <PresentationFormat>On-screen Show (16:9)</PresentationFormat>
  <Paragraphs>153</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Title &amp; Subtitle</vt:lpstr>
      <vt:lpstr>Retrieving and Visualizing Data</vt:lpstr>
      <vt:lpstr>Multi-Step Data Analysis</vt:lpstr>
      <vt:lpstr>Many Data Mining Technologies</vt:lpstr>
      <vt:lpstr>"Personal Data Mining"</vt:lpstr>
      <vt:lpstr>GeoData</vt:lpstr>
      <vt:lpstr>PowerPoint Presentation</vt:lpstr>
      <vt:lpstr>Page Rank</vt:lpstr>
      <vt:lpstr>Search Engine Architecture</vt:lpstr>
      <vt:lpstr>Web Crawler</vt:lpstr>
      <vt:lpstr>Web Crawler</vt:lpstr>
      <vt:lpstr>Web Crawling Policy</vt:lpstr>
      <vt:lpstr>robots.txt</vt:lpstr>
      <vt:lpstr>Google Architecture</vt:lpstr>
      <vt:lpstr>Search Indexing</vt:lpstr>
      <vt:lpstr>PowerPoint Presentation</vt:lpstr>
      <vt:lpstr>Mailing Lists - Gmane</vt:lpstr>
      <vt:lpstr>Warning: This Dataset is &gt; 1GB </vt:lpstr>
      <vt:lpstr>PowerPoint Presentation</vt:lpstr>
      <vt:lpstr>Acknowledgements / Contributions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and Visualizing Data</dc:title>
  <cp:lastModifiedBy>Sue Blumenberg</cp:lastModifiedBy>
  <cp:revision>23</cp:revision>
  <dcterms:modified xsi:type="dcterms:W3CDTF">2017-04-17T05:34:43Z</dcterms:modified>
</cp:coreProperties>
</file>