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416" r:id="rId3"/>
    <p:sldId id="434" r:id="rId4"/>
    <p:sldId id="435" r:id="rId5"/>
    <p:sldId id="438" r:id="rId6"/>
    <p:sldId id="437" r:id="rId7"/>
    <p:sldId id="455" r:id="rId8"/>
    <p:sldId id="457" r:id="rId9"/>
    <p:sldId id="461" r:id="rId10"/>
    <p:sldId id="439" r:id="rId11"/>
    <p:sldId id="449" r:id="rId12"/>
    <p:sldId id="440" r:id="rId13"/>
    <p:sldId id="441" r:id="rId14"/>
    <p:sldId id="443" r:id="rId15"/>
    <p:sldId id="445" r:id="rId16"/>
    <p:sldId id="453" r:id="rId17"/>
    <p:sldId id="454" r:id="rId18"/>
    <p:sldId id="444" r:id="rId19"/>
    <p:sldId id="450" r:id="rId20"/>
    <p:sldId id="446" r:id="rId21"/>
    <p:sldId id="447" r:id="rId22"/>
    <p:sldId id="459" r:id="rId23"/>
    <p:sldId id="462" r:id="rId24"/>
    <p:sldId id="463" r:id="rId25"/>
    <p:sldId id="456" r:id="rId26"/>
    <p:sldId id="45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2E34CE-58E5-7745-BC61-213278FC0846}">
          <p14:sldIdLst>
            <p14:sldId id="416"/>
            <p14:sldId id="434"/>
            <p14:sldId id="435"/>
            <p14:sldId id="438"/>
            <p14:sldId id="437"/>
            <p14:sldId id="455"/>
            <p14:sldId id="457"/>
            <p14:sldId id="461"/>
            <p14:sldId id="439"/>
            <p14:sldId id="449"/>
            <p14:sldId id="440"/>
            <p14:sldId id="441"/>
            <p14:sldId id="443"/>
            <p14:sldId id="445"/>
            <p14:sldId id="453"/>
            <p14:sldId id="454"/>
            <p14:sldId id="444"/>
            <p14:sldId id="450"/>
            <p14:sldId id="446"/>
            <p14:sldId id="447"/>
            <p14:sldId id="459"/>
            <p14:sldId id="462"/>
            <p14:sldId id="463"/>
            <p14:sldId id="456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 Chand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22"/>
    <a:srgbClr val="169ACD"/>
    <a:srgbClr val="414241"/>
    <a:srgbClr val="78BE20"/>
    <a:srgbClr val="0C5876"/>
    <a:srgbClr val="E7441A"/>
    <a:srgbClr val="1886C1"/>
    <a:srgbClr val="1191D9"/>
    <a:srgbClr val="E74425"/>
    <a:srgbClr val="E84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5022" autoAdjust="0"/>
  </p:normalViewPr>
  <p:slideViewPr>
    <p:cSldViewPr>
      <p:cViewPr>
        <p:scale>
          <a:sx n="125" d="100"/>
          <a:sy n="125" d="100"/>
        </p:scale>
        <p:origin x="111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03BB-A594-45FB-9CA3-1A8D2FAC12F9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EBCB-AE08-418B-85CC-F6E1CB94C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F2DAA-03F2-4875-B8E9-03F3ED2B0BA6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57C3-7CCA-4EEE-99FA-D7F0AA0B7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  <p:pic>
        <p:nvPicPr>
          <p:cNvPr id="10" name="Picture 9" descr="nitro_logo_white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1128455" cy="457200"/>
          </a:xfrm>
          <a:prstGeom prst="rect">
            <a:avLst/>
          </a:prstGeom>
        </p:spPr>
      </p:pic>
      <p:pic>
        <p:nvPicPr>
          <p:cNvPr id="2" name="Picture 1" descr="nitro-geometric-pattern_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gray-title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ray-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0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y-flat_e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9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0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orange-title_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E7441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7AA5F-445B-44A8-990D-F8AA8842F6AF}" type="datetimeFigureOut">
              <a:rPr lang="en-US" smtClean="0"/>
              <a:pPr/>
              <a:t>10/7/16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553200"/>
            <a:ext cx="9953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DB8197F-3F00-4D73-8339-1090E63E11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nitro_logo_white.emf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605E9E7-7762-C44B-B8D1-FBAA537BD8B8}" type="datetimeFigureOut">
              <a:rPr lang="en-US" smtClean="0"/>
              <a:pPr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CA4B79-0AEA-D94C-B850-C44418EB5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itro_logo_white.em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836" r:id="rId2"/>
    <p:sldLayoutId id="2147483837" r:id="rId3"/>
    <p:sldLayoutId id="2147483660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7" r:id="rId11"/>
    <p:sldLayoutId id="214748366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wiki/Server_Admin_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item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spiders.html" TargetMode="Externa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item-pipelin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exporter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log.scrapinghub.com/2016/08/25/how-to-crawl-the-web-politely-with-scrapy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robots.tx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vethirtyeigh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ihaitodor/wikipedia_logs_crawler" TargetMode="External"/><Relationship Id="rId3" Type="http://schemas.openxmlformats.org/officeDocument/2006/relationships/hyperlink" Target="https://github.com/mihaitodor/datasets/tree/master/wiki_log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wiki/Server_Admin_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ackoverflow.com/questions/1732348/regex-match-open-tags-except-xhtml-self-contained-tags/" TargetMode="Externa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lorien/awesome-web-scrap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rchiveTea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cra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336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Web Scraping with </a:t>
            </a:r>
            <a:r>
              <a:rPr lang="en-US" sz="5400" b="1" dirty="0" err="1" smtClean="0">
                <a:solidFill>
                  <a:srgbClr val="414241"/>
                </a:solidFill>
              </a:rPr>
              <a:t>Scrapy</a:t>
            </a:r>
            <a:endParaRPr lang="en-US" sz="5400" b="1" dirty="0" smtClean="0">
              <a:solidFill>
                <a:srgbClr val="41424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791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Mihai Todor</a:t>
            </a:r>
          </a:p>
          <a:p>
            <a:r>
              <a:rPr lang="en-US" dirty="0" smtClean="0"/>
              <a:t>08.10.2016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5410200"/>
            <a:ext cx="191008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– “fancy </a:t>
            </a:r>
            <a:r>
              <a:rPr lang="en-US" b="1" dirty="0" err="1" smtClean="0">
                <a:solidFill>
                  <a:srgbClr val="F15D22"/>
                </a:solidFill>
              </a:rPr>
              <a:t>wget</a:t>
            </a:r>
            <a:r>
              <a:rPr lang="en-US" b="1" dirty="0" smtClean="0">
                <a:solidFill>
                  <a:srgbClr val="F15D22"/>
                </a:solidFill>
              </a:rPr>
              <a:t>”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 </a:t>
            </a:r>
            <a:r>
              <a:rPr lang="en-US" sz="2000" b="1" dirty="0"/>
              <a:t>pip install </a:t>
            </a:r>
            <a:r>
              <a:rPr lang="en-US" sz="2000" b="1" dirty="0" err="1"/>
              <a:t>scrapy</a:t>
            </a:r>
            <a:endParaRPr lang="en-US" sz="2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b="1" dirty="0" err="1" smtClean="0"/>
              <a:t>scrapy</a:t>
            </a:r>
            <a:r>
              <a:rPr lang="en-US" sz="2000" b="1" dirty="0" smtClean="0"/>
              <a:t> </a:t>
            </a:r>
            <a:r>
              <a:rPr lang="en-US" sz="2000" b="1" dirty="0"/>
              <a:t>fetch --</a:t>
            </a:r>
            <a:r>
              <a:rPr lang="en-US" sz="2000" b="1" dirty="0" err="1"/>
              <a:t>nolog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wikitech.wikimedia.org/wiki/Server_Admin_Log</a:t>
            </a:r>
            <a:endParaRPr lang="en-US" sz="2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&lt;li&gt; 14:48 </a:t>
            </a:r>
            <a:r>
              <a:rPr lang="en-US" sz="2000" dirty="0" err="1"/>
              <a:t>paravoid</a:t>
            </a:r>
            <a:r>
              <a:rPr lang="en-US" sz="2000" dirty="0"/>
              <a:t>: Upgrading cr2-codfw FPC 0 all PICs firmware&lt;/li&gt;</a:t>
            </a:r>
          </a:p>
          <a:p>
            <a:pPr marL="0" indent="0">
              <a:buNone/>
            </a:pPr>
            <a:r>
              <a:rPr lang="en-US" sz="2000" dirty="0"/>
              <a:t>&lt;li&gt; 14:42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et-0/2/0, et-0/2/1 (row C/D uplinks)&lt;/li&gt;</a:t>
            </a:r>
          </a:p>
          <a:p>
            <a:pPr marL="0" indent="0">
              <a:buNone/>
            </a:pPr>
            <a:r>
              <a:rPr lang="en-US" sz="2000" dirty="0"/>
              <a:t>&lt;li&gt; 14:34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et-0/0/0 (row A uplink)&lt;/li&gt;</a:t>
            </a:r>
          </a:p>
          <a:p>
            <a:pPr marL="0" indent="0">
              <a:buNone/>
            </a:pPr>
            <a:r>
              <a:rPr lang="en-US" sz="2000" dirty="0"/>
              <a:t>&lt;li&gt; 14:29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et-0/0/1 (row B uplink)&lt;/li&gt;</a:t>
            </a:r>
          </a:p>
          <a:p>
            <a:pPr marL="0" indent="0">
              <a:buNone/>
            </a:pPr>
            <a:r>
              <a:rPr lang="en-US" sz="2000" dirty="0"/>
              <a:t>&lt;li&gt; 14:15 </a:t>
            </a:r>
            <a:r>
              <a:rPr lang="en-US" sz="2000" dirty="0" err="1"/>
              <a:t>paravoid</a:t>
            </a:r>
            <a:r>
              <a:rPr lang="en-US" sz="2000" dirty="0"/>
              <a:t>: Disabling OSPF on all cr2-codfw row subnets to drain FPC0&lt;/li&gt;</a:t>
            </a:r>
          </a:p>
          <a:p>
            <a:pPr marL="0" indent="0">
              <a:buNone/>
            </a:pPr>
            <a:r>
              <a:rPr lang="en-US" sz="2000" dirty="0"/>
              <a:t>&lt;li&gt; 14:08 </a:t>
            </a:r>
            <a:r>
              <a:rPr lang="en-US" sz="2000" dirty="0" err="1"/>
              <a:t>ema</a:t>
            </a:r>
            <a:r>
              <a:rPr lang="en-US" sz="2000" dirty="0"/>
              <a:t>: </a:t>
            </a:r>
            <a:r>
              <a:rPr lang="en-US" sz="2000" dirty="0" err="1"/>
              <a:t>depooled</a:t>
            </a:r>
            <a:r>
              <a:rPr lang="en-US" sz="2000" dirty="0"/>
              <a:t> reboot of cp1* hosts (T131928)&lt;/li&gt;</a:t>
            </a:r>
          </a:p>
          <a:p>
            <a:pPr marL="0" indent="0">
              <a:buNone/>
            </a:pPr>
            <a:r>
              <a:rPr lang="en-US" sz="2000" dirty="0"/>
              <a:t>&lt;li&gt; 12:49 </a:t>
            </a:r>
            <a:r>
              <a:rPr lang="en-US" sz="2000" dirty="0" err="1"/>
              <a:t>paravoid</a:t>
            </a:r>
            <a:r>
              <a:rPr lang="en-US" sz="2000" dirty="0"/>
              <a:t>: draining cr2-codfw for firmware upgrade&lt;/li&gt;</a:t>
            </a:r>
          </a:p>
          <a:p>
            <a:pPr marL="0" indent="0">
              <a:buNone/>
            </a:pPr>
            <a:r>
              <a:rPr lang="en-US" sz="2000" dirty="0"/>
              <a:t>&lt;li&gt; 12:26 </a:t>
            </a:r>
            <a:r>
              <a:rPr lang="en-US" sz="2000" dirty="0" err="1"/>
              <a:t>bblack</a:t>
            </a:r>
            <a:r>
              <a:rPr lang="en-US" sz="2000" dirty="0"/>
              <a:t>: upgrade </a:t>
            </a:r>
            <a:r>
              <a:rPr lang="en-US" sz="2000" dirty="0" err="1"/>
              <a:t>nginx</a:t>
            </a:r>
            <a:r>
              <a:rPr lang="en-US" sz="2000" dirty="0"/>
              <a:t> to 1.11.1-1+wmf1 on all clusters&lt;/li&gt;</a:t>
            </a:r>
          </a:p>
          <a:p>
            <a:pPr marL="0" indent="0">
              <a:buNone/>
            </a:pPr>
            <a:r>
              <a:rPr lang="en-US" sz="2000" dirty="0"/>
              <a:t>&lt;li&gt; 11:50 </a:t>
            </a:r>
            <a:r>
              <a:rPr lang="en-US" sz="2000" dirty="0" err="1"/>
              <a:t>elukey</a:t>
            </a:r>
            <a:r>
              <a:rPr lang="en-US" sz="2000" dirty="0"/>
              <a:t>: rebooting kafka1022 for kernel upgrade (4.4)&lt;/li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2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basics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&gt; </a:t>
            </a:r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en-US" b="1" dirty="0" err="1" smtClean="0"/>
              <a:t>startproject</a:t>
            </a:r>
            <a:r>
              <a:rPr lang="en-US" b="1" dirty="0" smtClean="0"/>
              <a:t> tutorial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Scrapy</a:t>
            </a:r>
            <a:r>
              <a:rPr lang="en-US" dirty="0"/>
              <a:t> project 'tutorial', using template directory '/</a:t>
            </a:r>
            <a:r>
              <a:rPr lang="en-US" dirty="0" err="1"/>
              <a:t>usr</a:t>
            </a:r>
            <a:r>
              <a:rPr lang="en-US" dirty="0"/>
              <a:t>/local/lib/python3.5/site-packages/</a:t>
            </a:r>
            <a:r>
              <a:rPr lang="en-US" dirty="0" err="1"/>
              <a:t>scrapy</a:t>
            </a:r>
            <a:r>
              <a:rPr lang="en-US" dirty="0"/>
              <a:t>/templates/project', created in:</a:t>
            </a:r>
          </a:p>
          <a:p>
            <a:pPr marL="0" indent="0">
              <a:buNone/>
            </a:pPr>
            <a:r>
              <a:rPr lang="en-US" dirty="0"/>
              <a:t>    /Users/</a:t>
            </a:r>
            <a:r>
              <a:rPr lang="en-US" dirty="0" err="1"/>
              <a:t>mtodor</a:t>
            </a:r>
            <a:r>
              <a:rPr lang="en-US" dirty="0"/>
              <a:t>/Projects/meetups/tutorial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start your first spider with:</a:t>
            </a:r>
          </a:p>
          <a:p>
            <a:pPr marL="0" indent="0">
              <a:buNone/>
            </a:pPr>
            <a:r>
              <a:rPr lang="en-US" dirty="0"/>
              <a:t>    cd tutorial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genspider</a:t>
            </a:r>
            <a:r>
              <a:rPr lang="en-US" dirty="0"/>
              <a:t> </a:t>
            </a:r>
            <a:r>
              <a:rPr lang="en-US" dirty="0" smtClean="0"/>
              <a:t>example </a:t>
            </a:r>
            <a:r>
              <a:rPr lang="en-US" dirty="0" err="1" smtClean="0"/>
              <a:t>example.com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smtClean="0"/>
              <a:t>cd tutorial</a:t>
            </a: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en-US" b="1" dirty="0" err="1" smtClean="0"/>
              <a:t>genspider</a:t>
            </a:r>
            <a:r>
              <a:rPr lang="en-US" b="1" dirty="0" smtClean="0"/>
              <a:t> </a:t>
            </a:r>
            <a:r>
              <a:rPr lang="en-US" b="1" dirty="0" smtClean="0"/>
              <a:t>example </a:t>
            </a:r>
            <a:r>
              <a:rPr lang="en-US" b="1" dirty="0" err="1" smtClean="0"/>
              <a:t>example.com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&gt; </a:t>
            </a:r>
            <a:r>
              <a:rPr lang="en-US" b="1" dirty="0" err="1"/>
              <a:t>scrapy</a:t>
            </a:r>
            <a:r>
              <a:rPr lang="en-US" b="1" dirty="0"/>
              <a:t> crawl </a:t>
            </a:r>
            <a:r>
              <a:rPr lang="en-US" b="1" dirty="0" smtClean="0"/>
              <a:t>example -</a:t>
            </a:r>
            <a:r>
              <a:rPr lang="en-US" b="1" dirty="0" smtClean="0"/>
              <a:t>t </a:t>
            </a:r>
            <a:r>
              <a:rPr lang="en-US" b="1" dirty="0" err="1"/>
              <a:t>json</a:t>
            </a:r>
            <a:r>
              <a:rPr lang="en-US" b="1" dirty="0"/>
              <a:t> -o </a:t>
            </a:r>
            <a:r>
              <a:rPr lang="en-US" b="1" dirty="0" err="1"/>
              <a:t>output.json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basics cont’d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&gt; cd </a:t>
            </a:r>
            <a:r>
              <a:rPr lang="en-US" dirty="0"/>
              <a:t>tutorial &amp;&amp; ls </a:t>
            </a:r>
            <a:r>
              <a:rPr lang="en-US" dirty="0" smtClean="0"/>
              <a:t>*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init</a:t>
            </a:r>
            <a:r>
              <a:rPr lang="en-US" sz="3000" dirty="0" smtClean="0"/>
              <a:t>__.</a:t>
            </a:r>
            <a:r>
              <a:rPr lang="en-US" sz="3000" dirty="0" err="1" smtClean="0"/>
              <a:t>py</a:t>
            </a:r>
            <a:endParaRPr lang="en-US" sz="3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items.py</a:t>
            </a:r>
            <a:endParaRPr lang="en-US" sz="3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pipelines.py</a:t>
            </a:r>
            <a:endParaRPr lang="en-US" sz="3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settings.py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smtClean="0"/>
              <a:t>spiders: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init</a:t>
            </a:r>
            <a:r>
              <a:rPr lang="en-US" sz="3000" dirty="0" smtClean="0"/>
              <a:t>__.</a:t>
            </a:r>
            <a:r>
              <a:rPr lang="en-US" sz="3000" dirty="0" err="1" smtClean="0"/>
              <a:t>py</a:t>
            </a:r>
            <a:endParaRPr lang="en-US" sz="3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pycache</a:t>
            </a:r>
            <a:r>
              <a:rPr lang="en-US" sz="3000" dirty="0" smtClean="0"/>
              <a:t>__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/>
              <a:t>fivethirtyeight.py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419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items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Item objects are simple containers used to collect the scraped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 smtClean="0"/>
              <a:t>TutorialItem</a:t>
            </a:r>
            <a:r>
              <a:rPr lang="en-US" dirty="0" smtClean="0"/>
              <a:t>(</a:t>
            </a:r>
            <a:r>
              <a:rPr lang="en-US" dirty="0" err="1" smtClean="0"/>
              <a:t>scrapy.Item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/>
              <a:t># define the fields for your item here like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# name = </a:t>
            </a:r>
            <a:r>
              <a:rPr lang="en-US" dirty="0" err="1"/>
              <a:t>scrapy.Field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doc.scrapy.org/en/latest/topics/items.html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0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spiders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Spiders are the place where you define the custom </a:t>
            </a:r>
            <a:r>
              <a:rPr lang="en-US" dirty="0" err="1"/>
              <a:t>behaviour</a:t>
            </a:r>
            <a:r>
              <a:rPr lang="en-US" dirty="0"/>
              <a:t> for crawling and parsing pages for a particular site (or, in some cases, a group of sites).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doc.scrapy.org/en/latest/topics/spiders.html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2800"/>
            <a:ext cx="27582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spiders cont’d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ExampleSpider</a:t>
            </a:r>
            <a:r>
              <a:rPr lang="en-US" dirty="0"/>
              <a:t>(</a:t>
            </a:r>
            <a:r>
              <a:rPr lang="en-US" dirty="0" err="1"/>
              <a:t>scrapy.Spider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name = "example"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allowed_domains</a:t>
            </a:r>
            <a:r>
              <a:rPr lang="en-US" dirty="0"/>
              <a:t> = ["</a:t>
            </a:r>
            <a:r>
              <a:rPr lang="en-US" dirty="0" err="1"/>
              <a:t>example.com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start_urls</a:t>
            </a:r>
            <a:r>
              <a:rPr lang="en-US" dirty="0"/>
              <a:t> = </a:t>
            </a:r>
            <a:r>
              <a:rPr lang="en-US" dirty="0" smtClean="0"/>
              <a:t>['http</a:t>
            </a:r>
            <a:r>
              <a:rPr lang="en-US" dirty="0"/>
              <a:t>://</a:t>
            </a:r>
            <a:r>
              <a:rPr lang="en-US" dirty="0" err="1"/>
              <a:t>www.example.com</a:t>
            </a:r>
            <a:r>
              <a:rPr lang="en-US" dirty="0" smtClean="0"/>
              <a:t>/’]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parse</a:t>
            </a:r>
            <a:r>
              <a:rPr lang="en-US" dirty="0"/>
              <a:t>(self, </a:t>
            </a:r>
            <a:r>
              <a:rPr lang="en-US" b="1" dirty="0"/>
              <a:t>response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    process </a:t>
            </a:r>
            <a:r>
              <a:rPr lang="en-US" b="1" dirty="0" smtClean="0"/>
              <a:t>response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spiders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b="1" dirty="0" smtClean="0"/>
              <a:t>response</a:t>
            </a:r>
            <a:r>
              <a:rPr lang="en-US" dirty="0" smtClean="0"/>
              <a:t> using selectors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extract()</a:t>
            </a:r>
          </a:p>
          <a:p>
            <a:pPr lvl="1"/>
            <a:r>
              <a:rPr lang="en-US" dirty="0" smtClean="0"/>
              <a:t>re()</a:t>
            </a:r>
          </a:p>
          <a:p>
            <a:pPr lvl="1"/>
            <a:endParaRPr lang="en-US" dirty="0"/>
          </a:p>
          <a:p>
            <a:r>
              <a:rPr lang="en-US" dirty="0" smtClean="0"/>
              <a:t>Follow links</a:t>
            </a:r>
          </a:p>
          <a:p>
            <a:pPr lvl="1"/>
            <a:r>
              <a:rPr lang="en-US" dirty="0"/>
              <a:t>yield </a:t>
            </a:r>
            <a:r>
              <a:rPr lang="en-US" dirty="0" err="1"/>
              <a:t>scrapy</a:t>
            </a:r>
            <a:r>
              <a:rPr lang="en-US" b="1" dirty="0" err="1"/>
              <a:t>.</a:t>
            </a:r>
            <a:r>
              <a:rPr lang="en-US" dirty="0" err="1"/>
              <a:t>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callback</a:t>
            </a:r>
            <a:r>
              <a:rPr lang="en-US" b="1" dirty="0" smtClean="0"/>
              <a:t>=</a:t>
            </a:r>
            <a:r>
              <a:rPr lang="en-US" dirty="0" err="1" smtClean="0"/>
              <a:t>self</a:t>
            </a:r>
            <a:r>
              <a:rPr lang="en-US" b="1" dirty="0" err="1" smtClean="0"/>
              <a:t>.</a:t>
            </a:r>
            <a:r>
              <a:rPr lang="en-US" dirty="0" err="1" smtClean="0"/>
              <a:t>parse_link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item pipelines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an item has been scraped by a spider, it is sent to the Item Pipeline which processes it through several components that are executed sequentially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doc.scrapy.org/en/latest/topics/item-pipeline.html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item exporters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Default exporters: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json</a:t>
            </a:r>
            <a:r>
              <a:rPr lang="en-US" dirty="0"/>
              <a:t>': '</a:t>
            </a:r>
            <a:r>
              <a:rPr lang="en-US" dirty="0" err="1"/>
              <a:t>scrapy.exporters.JsonItemExporter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jsonlines</a:t>
            </a:r>
            <a:r>
              <a:rPr lang="en-US" dirty="0"/>
              <a:t>': '</a:t>
            </a:r>
            <a:r>
              <a:rPr lang="en-US" dirty="0" err="1"/>
              <a:t>scrapy.exporters.JsonLinesItemExporter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jl</a:t>
            </a:r>
            <a:r>
              <a:rPr lang="en-US" dirty="0"/>
              <a:t>': '</a:t>
            </a:r>
            <a:r>
              <a:rPr lang="en-US" dirty="0" err="1"/>
              <a:t>scrapy.exporters.JsonLinesItemExporter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'csv</a:t>
            </a:r>
            <a:r>
              <a:rPr lang="en-US" dirty="0"/>
              <a:t>': '</a:t>
            </a:r>
            <a:r>
              <a:rPr lang="en-US" dirty="0" err="1"/>
              <a:t>scrapy.exporters.CsvItemExporter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'xml</a:t>
            </a:r>
            <a:r>
              <a:rPr lang="en-US" dirty="0"/>
              <a:t>': '</a:t>
            </a:r>
            <a:r>
              <a:rPr lang="en-US" dirty="0" err="1"/>
              <a:t>scrapy.exporters.XmlItemExporter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'marshal</a:t>
            </a:r>
            <a:r>
              <a:rPr lang="en-US" dirty="0"/>
              <a:t>': '</a:t>
            </a:r>
            <a:r>
              <a:rPr lang="en-US" dirty="0" err="1"/>
              <a:t>scrapy.exporters.MarshalItemExporter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'pickle</a:t>
            </a:r>
            <a:r>
              <a:rPr lang="en-US" dirty="0"/>
              <a:t>': </a:t>
            </a:r>
            <a:r>
              <a:rPr lang="en-US" dirty="0" smtClean="0"/>
              <a:t>'</a:t>
            </a:r>
            <a:r>
              <a:rPr lang="en-US" dirty="0" err="1" smtClean="0"/>
              <a:t>scrapy.exporters.PickleItemExporter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http://doc.scrapy.org/en/latest/topics/exporters.html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- the devil is in the details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settings.py</a:t>
            </a:r>
            <a:endParaRPr lang="en-US" dirty="0" smtClean="0"/>
          </a:p>
          <a:p>
            <a:pPr lvl="1"/>
            <a:r>
              <a:rPr lang="en-US" dirty="0"/>
              <a:t>LOG_LEVEL = </a:t>
            </a:r>
            <a:r>
              <a:rPr lang="en-US" dirty="0" smtClean="0"/>
              <a:t>'INFO’</a:t>
            </a:r>
          </a:p>
          <a:p>
            <a:pPr lvl="1"/>
            <a:r>
              <a:rPr lang="en-US" dirty="0"/>
              <a:t>FEED_EXPORTERS = {'</a:t>
            </a:r>
            <a:r>
              <a:rPr lang="en-US" dirty="0" err="1"/>
              <a:t>json</a:t>
            </a:r>
            <a:r>
              <a:rPr lang="en-US" dirty="0"/>
              <a:t>': '</a:t>
            </a:r>
            <a:r>
              <a:rPr lang="en-US" dirty="0" err="1"/>
              <a:t>wiki_logs.exporters.UnicodeJsonItemExporter</a:t>
            </a:r>
            <a:r>
              <a:rPr lang="en-US" dirty="0" smtClean="0"/>
              <a:t>'}</a:t>
            </a:r>
          </a:p>
          <a:p>
            <a:pPr lvl="2"/>
            <a:r>
              <a:rPr lang="en-US" dirty="0" smtClean="0"/>
              <a:t>Create a custom JSON exporter because the </a:t>
            </a:r>
            <a:r>
              <a:rPr lang="en-US" dirty="0" err="1" smtClean="0"/>
              <a:t>builtin</a:t>
            </a:r>
            <a:r>
              <a:rPr lang="en-US" dirty="0" smtClean="0"/>
              <a:t> one is brain damaged and forces ASCII output</a:t>
            </a:r>
          </a:p>
          <a:p>
            <a:pPr lvl="1"/>
            <a:r>
              <a:rPr lang="en-US" dirty="0"/>
              <a:t>ROBOTSTXT_OBEY = </a:t>
            </a:r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or, be polite and respect </a:t>
            </a:r>
            <a:r>
              <a:rPr lang="en-US" dirty="0" err="1" smtClean="0"/>
              <a:t>robots.txt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15D22"/>
                </a:solidFill>
              </a:rPr>
              <a:t>What is web scraping?</a:t>
            </a:r>
            <a:endParaRPr lang="en-US" sz="4800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Web scraping</a:t>
            </a:r>
            <a:r>
              <a:rPr lang="en-US" dirty="0"/>
              <a:t> (</a:t>
            </a:r>
            <a:r>
              <a:rPr lang="en-US" b="1" dirty="0"/>
              <a:t>web</a:t>
            </a:r>
            <a:r>
              <a:rPr lang="en-US" dirty="0"/>
              <a:t> harvesting or </a:t>
            </a:r>
            <a:r>
              <a:rPr lang="en-US" b="1" dirty="0"/>
              <a:t>web</a:t>
            </a:r>
            <a:r>
              <a:rPr lang="en-US" dirty="0"/>
              <a:t> data extraction) is a computer software technique of extracting information from websites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accomplished by either directly implementing the Hypertext Transfer Protocol (on which the </a:t>
            </a:r>
            <a:r>
              <a:rPr lang="en-US" b="1" dirty="0"/>
              <a:t>Web</a:t>
            </a:r>
            <a:r>
              <a:rPr lang="en-US" dirty="0"/>
              <a:t> is based), or embedding a </a:t>
            </a:r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dirty="0" smtClean="0"/>
              <a:t>browser.</a:t>
            </a:r>
          </a:p>
          <a:p>
            <a:pPr marL="0" indent="0">
              <a:buNone/>
            </a:pPr>
            <a:endParaRPr lang="en-US" b="1" dirty="0" smtClean="0">
              <a:solidFill>
                <a:srgbClr val="169ACD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169ACD"/>
                </a:solidFill>
              </a:rPr>
              <a:t>https://</a:t>
            </a:r>
            <a:r>
              <a:rPr lang="en-US" sz="2200" b="1" dirty="0" err="1" smtClean="0">
                <a:solidFill>
                  <a:srgbClr val="169ACD"/>
                </a:solidFill>
              </a:rPr>
              <a:t>en.wikipedia.org</a:t>
            </a:r>
            <a:r>
              <a:rPr lang="en-US" sz="2200" b="1" dirty="0" smtClean="0">
                <a:solidFill>
                  <a:srgbClr val="169ACD"/>
                </a:solidFill>
              </a:rPr>
              <a:t>/wiki/</a:t>
            </a:r>
            <a:r>
              <a:rPr lang="en-US" sz="2200" b="1" dirty="0" err="1" smtClean="0">
                <a:solidFill>
                  <a:srgbClr val="169ACD"/>
                </a:solidFill>
              </a:rPr>
              <a:t>Web_scraping</a:t>
            </a:r>
            <a:endParaRPr lang="en-US" sz="2200" b="1" dirty="0" smtClean="0">
              <a:solidFill>
                <a:srgbClr val="169ACD"/>
              </a:solidFill>
            </a:endParaRPr>
          </a:p>
          <a:p>
            <a:pPr marL="0" indent="0">
              <a:buNone/>
            </a:pPr>
            <a:endParaRPr lang="en-US" sz="2200" b="1" dirty="0" smtClean="0">
              <a:solidFill>
                <a:srgbClr val="169A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15D22"/>
                </a:solidFill>
              </a:rPr>
              <a:t>How to Crawl the Web </a:t>
            </a:r>
            <a:r>
              <a:rPr lang="en-US" b="1" dirty="0" smtClean="0">
                <a:solidFill>
                  <a:srgbClr val="F15D22"/>
                </a:solidFill>
              </a:rPr>
              <a:t>Politely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Crawler Polite?</a:t>
            </a:r>
          </a:p>
          <a:p>
            <a:pPr lvl="1"/>
            <a:r>
              <a:rPr lang="en-US" dirty="0"/>
              <a:t>A polite crawler respects </a:t>
            </a:r>
            <a:r>
              <a:rPr lang="en-US" b="1" dirty="0" err="1"/>
              <a:t>robots.txt</a:t>
            </a:r>
            <a:endParaRPr lang="en-US" b="1" dirty="0"/>
          </a:p>
          <a:p>
            <a:pPr lvl="1"/>
            <a:r>
              <a:rPr lang="en-US" dirty="0"/>
              <a:t>A polite crawler never degrades a website’s performance</a:t>
            </a:r>
          </a:p>
          <a:p>
            <a:pPr lvl="1"/>
            <a:r>
              <a:rPr lang="en-US" dirty="0"/>
              <a:t>A polite crawler identifies its creator with contact information</a:t>
            </a:r>
          </a:p>
          <a:p>
            <a:pPr lvl="1"/>
            <a:r>
              <a:rPr lang="en-US" dirty="0"/>
              <a:t>A polite crawler is not a pain in the buttocks of system administrators</a:t>
            </a:r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https://blog.scrapinghub.com/2016/08/25/how-to-crawl-the-web-politely-with-scrapy/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robots.txt</a:t>
            </a:r>
            <a:r>
              <a:rPr lang="en-US" b="1" dirty="0" smtClean="0">
                <a:solidFill>
                  <a:srgbClr val="F15D22"/>
                </a:solidFill>
              </a:rPr>
              <a:t> example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wikitech.wikimedia.org/robots.txt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/>
              <a:t># </a:t>
            </a:r>
            <a:r>
              <a:rPr lang="en-US" sz="2200" dirty="0" err="1"/>
              <a:t>robots.txt</a:t>
            </a:r>
            <a:r>
              <a:rPr lang="en-US" sz="2200" dirty="0"/>
              <a:t> for http://</a:t>
            </a:r>
            <a:r>
              <a:rPr lang="en-US" sz="2200" dirty="0" err="1"/>
              <a:t>www.wikipedia.org</a:t>
            </a:r>
            <a:r>
              <a:rPr lang="en-US" sz="2200" dirty="0"/>
              <a:t>/ and </a:t>
            </a:r>
            <a:r>
              <a:rPr lang="en-US" sz="2200" dirty="0" smtClean="0"/>
              <a:t>friends</a:t>
            </a:r>
          </a:p>
          <a:p>
            <a:pPr marL="0" indent="0">
              <a:buNone/>
            </a:pPr>
            <a:r>
              <a:rPr lang="en-US" sz="2200" dirty="0" smtClean="0"/>
              <a:t>#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Please note: There are a lot of pages on this site, and there </a:t>
            </a:r>
            <a:r>
              <a:rPr lang="en-US" sz="2200" dirty="0" smtClean="0"/>
              <a:t>are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some misbehaved spiders out there that go _way_ too fast. If </a:t>
            </a:r>
            <a:r>
              <a:rPr lang="en-US" sz="2200" dirty="0" smtClean="0"/>
              <a:t>you're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irresponsible, your access to the site may be blocked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#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711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command line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&gt; </a:t>
            </a:r>
            <a:r>
              <a:rPr lang="en-US" dirty="0" err="1"/>
              <a:t>scrapy</a:t>
            </a:r>
            <a:r>
              <a:rPr lang="en-US" dirty="0"/>
              <a:t> shell </a:t>
            </a:r>
            <a:r>
              <a:rPr lang="en-US" dirty="0" smtClean="0"/>
              <a:t>--</a:t>
            </a:r>
            <a:r>
              <a:rPr lang="en-US" dirty="0" err="1" smtClean="0"/>
              <a:t>nolog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http://fivethirtyeight.com</a:t>
            </a:r>
            <a:r>
              <a:rPr lang="en-US" dirty="0" smtClean="0">
                <a:hlinkClick r:id="rId2"/>
              </a:rPr>
              <a:t>/</a:t>
            </a: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/>
              <a:t>&gt;&gt;&gt; view(response)</a:t>
            </a: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/>
              <a:t>&gt;&gt;&gt; </a:t>
            </a:r>
            <a:r>
              <a:rPr lang="en-US" sz="3600" dirty="0" err="1" smtClean="0"/>
              <a:t>response.xpath</a:t>
            </a:r>
            <a:r>
              <a:rPr lang="en-US" sz="3600" dirty="0" smtClean="0"/>
              <a:t>(‘//a/@</a:t>
            </a:r>
            <a:r>
              <a:rPr lang="en-US" sz="3600" dirty="0" err="1" smtClean="0"/>
              <a:t>href</a:t>
            </a:r>
            <a:r>
              <a:rPr lang="en-US" sz="3600" dirty="0" smtClean="0"/>
              <a:t>’).</a:t>
            </a:r>
            <a:r>
              <a:rPr lang="en-US" sz="3600" dirty="0"/>
              <a:t>extract()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8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</a:t>
            </a:r>
            <a:r>
              <a:rPr lang="en-US" b="1" dirty="0" smtClean="0">
                <a:solidFill>
                  <a:srgbClr val="F15D22"/>
                </a:solidFill>
              </a:rPr>
              <a:t>crawler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200" dirty="0" smtClean="0"/>
              <a:t>&gt; </a:t>
            </a:r>
            <a:r>
              <a:rPr lang="en-US" sz="2200" dirty="0" err="1" smtClean="0"/>
              <a:t>scrapy</a:t>
            </a:r>
            <a:r>
              <a:rPr lang="en-US" sz="2200" dirty="0" smtClean="0"/>
              <a:t> </a:t>
            </a:r>
            <a:r>
              <a:rPr lang="en-US" sz="2200" dirty="0" err="1" smtClean="0"/>
              <a:t>startproject</a:t>
            </a:r>
            <a:r>
              <a:rPr lang="en-US" sz="2200" dirty="0" smtClean="0"/>
              <a:t> </a:t>
            </a:r>
            <a:r>
              <a:rPr lang="en-US" sz="2200" dirty="0" err="1" smtClean="0"/>
              <a:t>fivethirtyeight</a:t>
            </a: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 smtClean="0"/>
              <a:t>&gt; cd </a:t>
            </a:r>
            <a:r>
              <a:rPr lang="en-US" sz="2200" dirty="0" err="1" smtClean="0"/>
              <a:t>fivethirtyeight</a:t>
            </a: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 smtClean="0"/>
              <a:t>&gt; </a:t>
            </a:r>
            <a:r>
              <a:rPr lang="en-US" sz="2200" dirty="0" err="1" smtClean="0"/>
              <a:t>scrapy</a:t>
            </a:r>
            <a:r>
              <a:rPr lang="en-US" sz="2200" dirty="0" smtClean="0"/>
              <a:t> </a:t>
            </a:r>
            <a:r>
              <a:rPr lang="en-US" sz="2200" dirty="0" err="1"/>
              <a:t>genspider</a:t>
            </a:r>
            <a:r>
              <a:rPr lang="en-US" sz="2200" dirty="0"/>
              <a:t> </a:t>
            </a:r>
            <a:r>
              <a:rPr lang="en-US" sz="2200" dirty="0" err="1" smtClean="0"/>
              <a:t>fivethirtyeight_spider</a:t>
            </a:r>
            <a:r>
              <a:rPr lang="en-US" sz="2200" dirty="0" smtClean="0"/>
              <a:t> </a:t>
            </a:r>
            <a:r>
              <a:rPr lang="en-US" sz="2200" dirty="0" err="1" smtClean="0"/>
              <a:t>fivethirtyeight.com</a:t>
            </a: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/>
              <a:t>&gt; </a:t>
            </a:r>
            <a:r>
              <a:rPr lang="en-US" sz="2200" dirty="0" err="1"/>
              <a:t>scrapy</a:t>
            </a:r>
            <a:r>
              <a:rPr lang="en-US" sz="2200" dirty="0"/>
              <a:t> crawl </a:t>
            </a:r>
            <a:r>
              <a:rPr lang="en-US" sz="2200" dirty="0" smtClean="0"/>
              <a:t>--</a:t>
            </a:r>
            <a:r>
              <a:rPr lang="en-US" sz="2200" dirty="0" err="1" smtClean="0"/>
              <a:t>nolog</a:t>
            </a:r>
            <a:r>
              <a:rPr lang="en-US" sz="2200" dirty="0" smtClean="0"/>
              <a:t> </a:t>
            </a:r>
            <a:r>
              <a:rPr lang="en-US" sz="2200" dirty="0" err="1" smtClean="0"/>
              <a:t>fivethirtyeight_spider</a:t>
            </a:r>
            <a:r>
              <a:rPr lang="en-US" sz="2200" dirty="0" smtClean="0"/>
              <a:t> -</a:t>
            </a:r>
            <a:r>
              <a:rPr lang="en-US" sz="2200" dirty="0"/>
              <a:t>t </a:t>
            </a:r>
            <a:r>
              <a:rPr lang="en-US" sz="2200" dirty="0" err="1"/>
              <a:t>json</a:t>
            </a:r>
            <a:r>
              <a:rPr lang="en-US" sz="2200" dirty="0"/>
              <a:t> -o </a:t>
            </a:r>
            <a:r>
              <a:rPr lang="en-US" sz="2200" dirty="0" err="1"/>
              <a:t>output.json</a:t>
            </a: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Links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github.com/mihaitodor/wikipedia_logs_crawler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Dataset snapshot: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github.com/mihaitodor/datasets/tree/master/wiki_logs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857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336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Thank you!</a:t>
            </a:r>
          </a:p>
          <a:p>
            <a:pPr algn="ctr"/>
            <a:endParaRPr lang="en-US" sz="5400" b="1" dirty="0">
              <a:solidFill>
                <a:srgbClr val="414241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Any questions? </a:t>
            </a:r>
            <a:r>
              <a:rPr lang="en-US" sz="5400" b="1" dirty="0" smtClean="0">
                <a:solidFill>
                  <a:srgbClr val="414241"/>
                </a:solidFill>
                <a:sym typeface="Wingdings"/>
              </a:rPr>
              <a:t></a:t>
            </a:r>
            <a:endParaRPr lang="en-US" sz="5400" b="1" dirty="0" smtClean="0">
              <a:solidFill>
                <a:srgbClr val="414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Primitive “web scraping”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wget</a:t>
            </a:r>
            <a:r>
              <a:rPr lang="en-US" sz="2000" dirty="0" smtClean="0"/>
              <a:t> -O </a:t>
            </a:r>
            <a:r>
              <a:rPr lang="en-US" sz="2000" dirty="0" err="1" smtClean="0"/>
              <a:t>output.html</a:t>
            </a:r>
            <a:r>
              <a:rPr lang="en-US" sz="2000" dirty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wikitech.wikimedia.org/wiki/Server_Admin_Log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/>
              <a:t>-n 's:.*&lt;h2&gt;\(.*\)&lt;/h2&gt;.*:\1:p' </a:t>
            </a:r>
            <a:r>
              <a:rPr lang="en-US" sz="2000" dirty="0" err="1" smtClean="0"/>
              <a:t>output.html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id="2016-08-29"&gt;2016-08-29&lt;/span&gt;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id="2016-08-28"&gt;2016-08-28&lt;/span&gt;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id="2016-08-27"&gt;2016-08-27&lt;/span&gt;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id="2016-08-26"&gt;2016-08-26&lt;/span&gt;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id="2016-08-25"&gt;2016-08-25&lt;/span&gt;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id="2016-08-24"&gt;2016-08-24&lt;/span&gt;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id="2016-08-23"&gt;2016-08-23&lt;/span&gt;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id="2016-08-22"&gt;2016-08-22&lt;/span&gt;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id="2016-08-21"&gt;2016-08-21&lt;/span&gt;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id="2016-08-20"&gt;2016-08-20&lt;/span&gt;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id="2016-08-19"&gt;2016-08-19&lt;/span&gt;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id="2016-08-18"&gt;2016-08-18&lt;/span&gt;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1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Don’t parse HTML with </a:t>
            </a:r>
            <a:r>
              <a:rPr lang="en-US" b="1" dirty="0" err="1" smtClean="0">
                <a:solidFill>
                  <a:srgbClr val="F15D22"/>
                </a:solidFill>
              </a:rPr>
              <a:t>RegEx</a:t>
            </a:r>
            <a:r>
              <a:rPr lang="en-US" b="1" dirty="0" smtClean="0">
                <a:solidFill>
                  <a:srgbClr val="F15D22"/>
                </a:solidFill>
              </a:rPr>
              <a:t>!!!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hlinkClick r:id="rId2"/>
            </a:endParaRPr>
          </a:p>
          <a:p>
            <a:endParaRPr lang="en-US" sz="1400" dirty="0" smtClean="0">
              <a:hlinkClick r:id="rId2"/>
            </a:endParaRP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://stackoverflow.com/questions/1732348/regex-match-open-tags-except-xhtml-self-contained-tags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143000"/>
            <a:ext cx="5257800" cy="5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15D22"/>
                </a:solidFill>
              </a:rPr>
              <a:t>Web scraping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tools, frameworks and online </a:t>
            </a:r>
            <a:r>
              <a:rPr lang="en-US" dirty="0" smtClean="0"/>
              <a:t>services…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github.com/lorien/awesome-web-scraping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web scraping frameworks:</a:t>
            </a:r>
          </a:p>
          <a:p>
            <a:pPr lvl="1"/>
            <a:r>
              <a:rPr lang="en-US" dirty="0" err="1" smtClean="0"/>
              <a:t>Scrapy</a:t>
            </a:r>
            <a:endParaRPr lang="en-US" dirty="0" smtClean="0"/>
          </a:p>
          <a:p>
            <a:pPr lvl="1"/>
            <a:r>
              <a:rPr lang="en-US" dirty="0" err="1" smtClean="0"/>
              <a:t>pyspider</a:t>
            </a:r>
            <a:endParaRPr lang="en-US" dirty="0" smtClean="0"/>
          </a:p>
          <a:p>
            <a:pPr lvl="1"/>
            <a:r>
              <a:rPr lang="en-US" dirty="0" smtClean="0"/>
              <a:t>beautifulsoup4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Scraper examples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open source examples written by the </a:t>
            </a:r>
            <a:r>
              <a:rPr lang="en-US" dirty="0"/>
              <a:t>Archive Team </a:t>
            </a:r>
            <a:r>
              <a:rPr lang="en-US" dirty="0" smtClean="0"/>
              <a:t>(</a:t>
            </a:r>
            <a:r>
              <a:rPr lang="en-US" dirty="0" err="1" smtClean="0"/>
              <a:t>archiveteam.org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github.com/ArchiveTeam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Not always easy…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web pages are loaded dynamically, using JavaScript</a:t>
            </a:r>
            <a:endParaRPr lang="en-US" dirty="0"/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web apps</a:t>
            </a:r>
          </a:p>
          <a:p>
            <a:endParaRPr lang="en-US" dirty="0" smtClean="0"/>
          </a:p>
          <a:p>
            <a:r>
              <a:rPr lang="en-US" dirty="0" smtClean="0"/>
              <a:t>Others might require passing around some obfuscated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War Stories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Mihai’s experiments with PHP’s </a:t>
            </a:r>
            <a:r>
              <a:rPr lang="en-US" dirty="0" err="1" smtClean="0"/>
              <a:t>DOMDocument</a:t>
            </a:r>
            <a:r>
              <a:rPr lang="en-US" smtClean="0"/>
              <a:t> from </a:t>
            </a:r>
            <a:r>
              <a:rPr lang="en-US" dirty="0" smtClean="0"/>
              <a:t>7 years ago…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and collaborative framework for extracting the data you need from </a:t>
            </a:r>
            <a:r>
              <a:rPr lang="en-US" dirty="0" smtClean="0"/>
              <a:t>websites.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fast, simple, yet extensible way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http://scrapy.org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189846</TotalTime>
  <Words>1066</Words>
  <Application>Microsoft Macintosh PowerPoint</Application>
  <PresentationFormat>On-screen Show (4:3)</PresentationFormat>
  <Paragraphs>223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Wingdings</vt:lpstr>
      <vt:lpstr>Arial</vt:lpstr>
      <vt:lpstr>1_Office Theme</vt:lpstr>
      <vt:lpstr>Custom Design</vt:lpstr>
      <vt:lpstr>PowerPoint Presentation</vt:lpstr>
      <vt:lpstr>What is web scraping?</vt:lpstr>
      <vt:lpstr>Primitive “web scraping”</vt:lpstr>
      <vt:lpstr>Don’t parse HTML with RegEx!!!</vt:lpstr>
      <vt:lpstr>Web scraping technologies</vt:lpstr>
      <vt:lpstr>Scraper examples</vt:lpstr>
      <vt:lpstr>Not always easy…</vt:lpstr>
      <vt:lpstr>War Stories</vt:lpstr>
      <vt:lpstr>Scrapy</vt:lpstr>
      <vt:lpstr>Scrapy – “fancy wget”</vt:lpstr>
      <vt:lpstr>Scrapy basics</vt:lpstr>
      <vt:lpstr>Scrapy basics cont’d</vt:lpstr>
      <vt:lpstr>Scrapy items</vt:lpstr>
      <vt:lpstr>Scrapy spiders</vt:lpstr>
      <vt:lpstr>Scrapy spiders cont’d</vt:lpstr>
      <vt:lpstr>Scrapy spiders cont’d</vt:lpstr>
      <vt:lpstr>Scrapy item pipelines</vt:lpstr>
      <vt:lpstr>Scrapy item exporters</vt:lpstr>
      <vt:lpstr>Scrapy - the devil is in the details</vt:lpstr>
      <vt:lpstr>How to Crawl the Web Politely</vt:lpstr>
      <vt:lpstr>robots.txt example</vt:lpstr>
      <vt:lpstr>Scrapy command line tool</vt:lpstr>
      <vt:lpstr>Scrapy crawler demo</vt:lpstr>
      <vt:lpstr>Links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 PDF Software</dc:title>
  <dc:creator>Sam Chandler</dc:creator>
  <cp:lastModifiedBy>Mihai Todor</cp:lastModifiedBy>
  <cp:revision>1490</cp:revision>
  <dcterms:created xsi:type="dcterms:W3CDTF">2010-08-31T15:40:47Z</dcterms:created>
  <dcterms:modified xsi:type="dcterms:W3CDTF">2016-10-07T22:07:49Z</dcterms:modified>
</cp:coreProperties>
</file>