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77" r:id="rId3"/>
    <p:sldId id="279" r:id="rId4"/>
    <p:sldId id="281" r:id="rId5"/>
    <p:sldId id="282" r:id="rId6"/>
    <p:sldId id="283" r:id="rId7"/>
    <p:sldId id="284" r:id="rId8"/>
    <p:sldId id="285" r:id="rId9"/>
    <p:sldId id="286" r:id="rId10"/>
    <p:sldId id="287" r:id="rId11"/>
    <p:sldId id="280" r:id="rId1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27" d="100"/>
          <a:sy n="127"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884D2-9929-6444-B0CC-7AF426F44152}" type="datetimeFigureOut">
              <a:rPr lang="en-CN" smtClean="0"/>
              <a:t>2022/6/18</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26BFB-4C50-804F-BBA6-1065B1C31B55}" type="slidenum">
              <a:rPr lang="en-CN" smtClean="0"/>
              <a:t>‹#›</a:t>
            </a:fld>
            <a:endParaRPr lang="en-CN"/>
          </a:p>
        </p:txBody>
      </p:sp>
    </p:spTree>
    <p:extLst>
      <p:ext uri="{BB962C8B-B14F-4D97-AF65-F5344CB8AC3E}">
        <p14:creationId xmlns:p14="http://schemas.microsoft.com/office/powerpoint/2010/main" val="2888037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EC74FB5-3B0C-4DD3-950E-7D8420E5CA57}" type="slidenum">
              <a:rPr lang="en-US" altLang="en-US" smtClean="0"/>
              <a:pPr eaLnBrk="1" hangingPunct="1"/>
              <a:t>2</a:t>
            </a:fld>
            <a:endParaRPr lang="en-US" altLang="en-US"/>
          </a:p>
        </p:txBody>
      </p:sp>
    </p:spTree>
    <p:extLst>
      <p:ext uri="{BB962C8B-B14F-4D97-AF65-F5344CB8AC3E}">
        <p14:creationId xmlns:p14="http://schemas.microsoft.com/office/powerpoint/2010/main" val="189656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7AB8F2C-E597-4BA1-AE0E-7D0CF1D28B11}" type="slidenum">
              <a:rPr lang="en-US" altLang="en-US" smtClean="0"/>
              <a:pPr eaLnBrk="1" hangingPunct="1"/>
              <a:t>3</a:t>
            </a:fld>
            <a:endParaRPr lang="en-US" altLang="en-US"/>
          </a:p>
        </p:txBody>
      </p:sp>
    </p:spTree>
    <p:extLst>
      <p:ext uri="{BB962C8B-B14F-4D97-AF65-F5344CB8AC3E}">
        <p14:creationId xmlns:p14="http://schemas.microsoft.com/office/powerpoint/2010/main" val="230431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444B8D2-5D0B-464C-9EE7-41F577F80A9F}" type="slidenum">
              <a:rPr lang="en-US" altLang="en-US" smtClean="0"/>
              <a:pPr eaLnBrk="1" hangingPunct="1"/>
              <a:t>11</a:t>
            </a:fld>
            <a:endParaRPr lang="en-US" altLang="en-US"/>
          </a:p>
        </p:txBody>
      </p:sp>
    </p:spTree>
    <p:extLst>
      <p:ext uri="{BB962C8B-B14F-4D97-AF65-F5344CB8AC3E}">
        <p14:creationId xmlns:p14="http://schemas.microsoft.com/office/powerpoint/2010/main" val="2169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A3D3-3CE1-A85A-BA8C-16FE7DA68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66089DA4-1BC6-0847-0149-0199762BB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5AC0E036-58A9-4E55-5984-BD942B3ED16E}"/>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5" name="Footer Placeholder 4">
            <a:extLst>
              <a:ext uri="{FF2B5EF4-FFF2-40B4-BE49-F238E27FC236}">
                <a16:creationId xmlns:a16="http://schemas.microsoft.com/office/drawing/2014/main" id="{2DB5D9A6-107A-6A89-518B-51BE4894569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D7111A8-A046-9E06-E9E7-013A2B2B6BB1}"/>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1693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B66E-1120-355C-F8F6-D0B696A923D2}"/>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9F3B284B-EE7E-5944-115E-CBA8610C5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9F9FD2F-CDA6-5BF9-858A-83340C47776B}"/>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5" name="Footer Placeholder 4">
            <a:extLst>
              <a:ext uri="{FF2B5EF4-FFF2-40B4-BE49-F238E27FC236}">
                <a16:creationId xmlns:a16="http://schemas.microsoft.com/office/drawing/2014/main" id="{D08CEC89-2B01-D865-C15B-1CEBF2C0F07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C459B31-CFF8-F875-4299-1F2E16E2CC05}"/>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48255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39BA9-7F34-BC88-85B5-1AC5A4A1AC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19319BA-AB62-BA64-0B59-D314788C7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12C571C-E8A6-B821-D365-CF33B57BF4B1}"/>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5" name="Footer Placeholder 4">
            <a:extLst>
              <a:ext uri="{FF2B5EF4-FFF2-40B4-BE49-F238E27FC236}">
                <a16:creationId xmlns:a16="http://schemas.microsoft.com/office/drawing/2014/main" id="{54170B92-52CD-CB97-602C-25AA6A7F796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BA94D8D-6ECC-BE3E-BD1E-78254E21D7DD}"/>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46558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D30-F981-3E97-5ED9-43307D8F612A}"/>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2FF5C732-48AF-F3A0-4E6E-27F6B8CF9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A889B11-49B3-645B-5112-ED839871E9AA}"/>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5" name="Footer Placeholder 4">
            <a:extLst>
              <a:ext uri="{FF2B5EF4-FFF2-40B4-BE49-F238E27FC236}">
                <a16:creationId xmlns:a16="http://schemas.microsoft.com/office/drawing/2014/main" id="{BF0D1952-5037-2A2E-52FD-58E7D5504C8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5204A14-7522-D356-805F-BB4EBB01AD31}"/>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38742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E6D4-9E09-0C15-55CF-FF07AC7701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91CE17CA-6625-6FE1-524F-737306B22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28D537-413D-6519-E77B-451ABEAAE24D}"/>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5" name="Footer Placeholder 4">
            <a:extLst>
              <a:ext uri="{FF2B5EF4-FFF2-40B4-BE49-F238E27FC236}">
                <a16:creationId xmlns:a16="http://schemas.microsoft.com/office/drawing/2014/main" id="{D2128858-1020-19AE-9012-38DD827D164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E26486E-0238-AFB8-8193-458D1D301E11}"/>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327492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F603-2D77-498B-A355-24DB91FE4961}"/>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72E5222-8BFE-18FB-F395-FD61B497F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329F46C-829C-EB46-BC9B-D3841AF1F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B3E0D4D2-3E0F-D980-5F81-5D25BE83CE01}"/>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6" name="Footer Placeholder 5">
            <a:extLst>
              <a:ext uri="{FF2B5EF4-FFF2-40B4-BE49-F238E27FC236}">
                <a16:creationId xmlns:a16="http://schemas.microsoft.com/office/drawing/2014/main" id="{52B8BDAD-EFB9-10EA-3744-5FE06A0A057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3D4B18FA-7C61-E237-958A-2BFD22D40C91}"/>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185590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3D54-5F1E-B396-2A91-A44662CDF5BE}"/>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DCC27FAF-647C-2226-74E5-5E82360DD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CC07CD-641A-6182-E1D3-F713E4D10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10D130D-A51D-8FCF-0DAA-FBD152BEC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A8DAB2-5938-BC5C-F7D7-15FCA752E0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B08F3D6F-3613-1922-8BAC-FBC14C972BC2}"/>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8" name="Footer Placeholder 7">
            <a:extLst>
              <a:ext uri="{FF2B5EF4-FFF2-40B4-BE49-F238E27FC236}">
                <a16:creationId xmlns:a16="http://schemas.microsoft.com/office/drawing/2014/main" id="{27E074C7-9F0A-538C-5298-3C980577060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358C7EDC-634B-1430-AB8B-088830151B9F}"/>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182627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4B30-BD53-DA28-236B-5D93DBFB59C8}"/>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53BE086E-3E4F-3F1B-9E04-AA0B869C12AC}"/>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4" name="Footer Placeholder 3">
            <a:extLst>
              <a:ext uri="{FF2B5EF4-FFF2-40B4-BE49-F238E27FC236}">
                <a16:creationId xmlns:a16="http://schemas.microsoft.com/office/drawing/2014/main" id="{8D5695C9-5FE3-2FCF-D623-16BC14C1903E}"/>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D4B90B2E-F211-A02E-9BC3-761F27945EE6}"/>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73080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914F2-DC4D-A9D5-2E68-EAAFAF9D3596}"/>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3" name="Footer Placeholder 2">
            <a:extLst>
              <a:ext uri="{FF2B5EF4-FFF2-40B4-BE49-F238E27FC236}">
                <a16:creationId xmlns:a16="http://schemas.microsoft.com/office/drawing/2014/main" id="{5DFC618B-F299-C258-DCA5-FA6D4CDD7248}"/>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B7845D2E-1BBA-BF45-E21E-2989BA7B94ED}"/>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304136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448E-BF94-9FCD-C40C-D1F7545BB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24946AA3-6120-2496-B780-E3A167747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1B3D0BD0-0461-D5A8-694B-1FD8CCD00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5B17-216A-3032-FDBA-40BE9A321AFA}"/>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6" name="Footer Placeholder 5">
            <a:extLst>
              <a:ext uri="{FF2B5EF4-FFF2-40B4-BE49-F238E27FC236}">
                <a16:creationId xmlns:a16="http://schemas.microsoft.com/office/drawing/2014/main" id="{F475D8BD-3B2D-8440-0A73-1652490A59A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B81ECCCF-8064-5B07-BD4F-31F2796EE1A0}"/>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136487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7D11-CF7F-C2AA-FAEB-71DBC7AC4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9EAE04F7-325D-D517-5D79-8D97AECC1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4E58D3CF-19FA-C9A1-8485-32A3CC4B1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9A6C1-B361-9444-2608-758A1609BA04}"/>
              </a:ext>
            </a:extLst>
          </p:cNvPr>
          <p:cNvSpPr>
            <a:spLocks noGrp="1"/>
          </p:cNvSpPr>
          <p:nvPr>
            <p:ph type="dt" sz="half" idx="10"/>
          </p:nvPr>
        </p:nvSpPr>
        <p:spPr/>
        <p:txBody>
          <a:bodyPr/>
          <a:lstStyle/>
          <a:p>
            <a:fld id="{7ECE4073-3605-5544-984F-74947E707291}" type="datetimeFigureOut">
              <a:rPr lang="en-CN" smtClean="0"/>
              <a:t>2022/6/18</a:t>
            </a:fld>
            <a:endParaRPr lang="en-CN"/>
          </a:p>
        </p:txBody>
      </p:sp>
      <p:sp>
        <p:nvSpPr>
          <p:cNvPr id="6" name="Footer Placeholder 5">
            <a:extLst>
              <a:ext uri="{FF2B5EF4-FFF2-40B4-BE49-F238E27FC236}">
                <a16:creationId xmlns:a16="http://schemas.microsoft.com/office/drawing/2014/main" id="{FD37F3CF-7A75-B95B-509D-042231E2FF66}"/>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B7767FC6-7A52-EA84-1674-E72313F2A807}"/>
              </a:ext>
            </a:extLst>
          </p:cNvPr>
          <p:cNvSpPr>
            <a:spLocks noGrp="1"/>
          </p:cNvSpPr>
          <p:nvPr>
            <p:ph type="sldNum" sz="quarter" idx="12"/>
          </p:nvPr>
        </p:nvSpPr>
        <p:spPr/>
        <p:txBody>
          <a:bodyPr/>
          <a:lstStyle/>
          <a:p>
            <a:fld id="{8CFCB826-6432-3447-BE00-1478ABA165E4}" type="slidenum">
              <a:rPr lang="en-CN" smtClean="0"/>
              <a:t>‹#›</a:t>
            </a:fld>
            <a:endParaRPr lang="en-CN"/>
          </a:p>
        </p:txBody>
      </p:sp>
    </p:spTree>
    <p:extLst>
      <p:ext uri="{BB962C8B-B14F-4D97-AF65-F5344CB8AC3E}">
        <p14:creationId xmlns:p14="http://schemas.microsoft.com/office/powerpoint/2010/main" val="146326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BBF78-6419-0A68-2102-CDA062E07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3D4BA419-E070-FB79-DF1A-601D1A0F4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E4D8C19-0800-7832-4C1F-907FE6E586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E4073-3605-5544-984F-74947E707291}" type="datetimeFigureOut">
              <a:rPr lang="en-CN" smtClean="0"/>
              <a:t>2022/6/18</a:t>
            </a:fld>
            <a:endParaRPr lang="en-CN"/>
          </a:p>
        </p:txBody>
      </p:sp>
      <p:sp>
        <p:nvSpPr>
          <p:cNvPr id="5" name="Footer Placeholder 4">
            <a:extLst>
              <a:ext uri="{FF2B5EF4-FFF2-40B4-BE49-F238E27FC236}">
                <a16:creationId xmlns:a16="http://schemas.microsoft.com/office/drawing/2014/main" id="{0DC7C7C0-EDA5-44A3-47CD-202441F65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1DCB730C-31FB-0246-760F-A1B85C768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CB826-6432-3447-BE00-1478ABA165E4}" type="slidenum">
              <a:rPr lang="en-CN" smtClean="0"/>
              <a:t>‹#›</a:t>
            </a:fld>
            <a:endParaRPr lang="en-CN"/>
          </a:p>
        </p:txBody>
      </p:sp>
    </p:spTree>
    <p:extLst>
      <p:ext uri="{BB962C8B-B14F-4D97-AF65-F5344CB8AC3E}">
        <p14:creationId xmlns:p14="http://schemas.microsoft.com/office/powerpoint/2010/main" val="14117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7.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9F94-F028-CC94-C0DC-61C3756A2C09}"/>
              </a:ext>
            </a:extLst>
          </p:cNvPr>
          <p:cNvSpPr>
            <a:spLocks noGrp="1"/>
          </p:cNvSpPr>
          <p:nvPr>
            <p:ph type="ctrTitle"/>
          </p:nvPr>
        </p:nvSpPr>
        <p:spPr/>
        <p:txBody>
          <a:bodyPr/>
          <a:lstStyle/>
          <a:p>
            <a:r>
              <a:rPr lang="en-US" altLang="zh-CN" b="1" dirty="0"/>
              <a:t>Effect</a:t>
            </a:r>
            <a:r>
              <a:rPr lang="zh-CN" altLang="en-US" b="1" dirty="0"/>
              <a:t> </a:t>
            </a:r>
            <a:r>
              <a:rPr lang="en-US" altLang="zh-CN" b="1" dirty="0"/>
              <a:t>Size</a:t>
            </a:r>
            <a:r>
              <a:rPr lang="zh-CN" altLang="en-US" b="1" dirty="0"/>
              <a:t> </a:t>
            </a:r>
            <a:r>
              <a:rPr lang="en-US" altLang="zh-CN" b="1" dirty="0"/>
              <a:t>Calculation</a:t>
            </a:r>
            <a:endParaRPr lang="en-CN" b="1" dirty="0"/>
          </a:p>
        </p:txBody>
      </p:sp>
      <p:sp>
        <p:nvSpPr>
          <p:cNvPr id="3" name="Subtitle 2">
            <a:extLst>
              <a:ext uri="{FF2B5EF4-FFF2-40B4-BE49-F238E27FC236}">
                <a16:creationId xmlns:a16="http://schemas.microsoft.com/office/drawing/2014/main" id="{80081749-950E-5D24-EF3D-822B3E1D958B}"/>
              </a:ext>
            </a:extLst>
          </p:cNvPr>
          <p:cNvSpPr>
            <a:spLocks noGrp="1"/>
          </p:cNvSpPr>
          <p:nvPr>
            <p:ph type="subTitle" idx="1"/>
          </p:nvPr>
        </p:nvSpPr>
        <p:spPr/>
        <p:txBody>
          <a:bodyPr/>
          <a:lstStyle/>
          <a:p>
            <a:endParaRPr lang="en-CN"/>
          </a:p>
        </p:txBody>
      </p:sp>
    </p:spTree>
    <p:extLst>
      <p:ext uri="{BB962C8B-B14F-4D97-AF65-F5344CB8AC3E}">
        <p14:creationId xmlns:p14="http://schemas.microsoft.com/office/powerpoint/2010/main" val="279832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in SPSS</a:t>
            </a:r>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10</a:t>
            </a:fld>
            <a:endParaRPr lang="en-US" altLang="en-US"/>
          </a:p>
        </p:txBody>
      </p:sp>
      <p:pic>
        <p:nvPicPr>
          <p:cNvPr id="3" name="Picture 2" descr="Screen Shot 2018-04-17 at 2.13.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676400"/>
            <a:ext cx="7334574" cy="4800600"/>
          </a:xfrm>
          <a:prstGeom prst="rect">
            <a:avLst/>
          </a:prstGeom>
        </p:spPr>
      </p:pic>
    </p:spTree>
    <p:extLst>
      <p:ext uri="{BB962C8B-B14F-4D97-AF65-F5344CB8AC3E}">
        <p14:creationId xmlns:p14="http://schemas.microsoft.com/office/powerpoint/2010/main" val="349426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057400" y="990600"/>
            <a:ext cx="8229600" cy="838200"/>
          </a:xfrm>
        </p:spPr>
        <p:txBody>
          <a:bodyPr>
            <a:normAutofit fontScale="90000"/>
          </a:bodyPr>
          <a:lstStyle/>
          <a:p>
            <a:pPr eaLnBrk="1" hangingPunct="1"/>
            <a:r>
              <a:rPr lang="en-US" altLang="en-US" dirty="0">
                <a:ea typeface="ＭＳ Ｐゴシック" charset="-128"/>
              </a:rPr>
              <a:t>APA in Focus: Reporting </a:t>
            </a:r>
            <a:br>
              <a:rPr lang="en-US" altLang="en-US" dirty="0">
                <a:ea typeface="ＭＳ Ｐゴシック" charset="-128"/>
              </a:rPr>
            </a:br>
            <a:r>
              <a:rPr lang="en-US" altLang="en-US" dirty="0">
                <a:ea typeface="ＭＳ Ｐゴシック" charset="-128"/>
              </a:rPr>
              <a:t>the Chi-Square Test</a:t>
            </a:r>
          </a:p>
        </p:txBody>
      </p:sp>
      <p:sp>
        <p:nvSpPr>
          <p:cNvPr id="32771" name="Content Placeholder 2"/>
          <p:cNvSpPr>
            <a:spLocks noGrp="1"/>
          </p:cNvSpPr>
          <p:nvPr>
            <p:ph idx="1"/>
          </p:nvPr>
        </p:nvSpPr>
        <p:spPr>
          <a:xfrm>
            <a:off x="1981200" y="1905000"/>
            <a:ext cx="8534400" cy="4267200"/>
          </a:xfrm>
        </p:spPr>
        <p:txBody>
          <a:bodyPr>
            <a:normAutofit lnSpcReduction="10000"/>
          </a:bodyPr>
          <a:lstStyle/>
          <a:p>
            <a:pPr eaLnBrk="1" hangingPunct="1"/>
            <a:r>
              <a:rPr lang="en-US" altLang="en-US" sz="2200" dirty="0">
                <a:ea typeface="ＭＳ Ｐゴシック" charset="-128"/>
              </a:rPr>
              <a:t>To summarize the chi-square goodness-of-fit test, report the test statistic, </a:t>
            </a:r>
            <a:r>
              <a:rPr lang="en-US" altLang="en-US" sz="2200" i="1" dirty="0" err="1">
                <a:ea typeface="ＭＳ Ｐゴシック" charset="-128"/>
              </a:rPr>
              <a:t>df</a:t>
            </a:r>
            <a:r>
              <a:rPr lang="en-US" altLang="en-US" sz="2200" dirty="0">
                <a:ea typeface="ＭＳ Ｐゴシック" charset="-128"/>
              </a:rPr>
              <a:t>, and </a:t>
            </a:r>
            <a:r>
              <a:rPr lang="en-US" altLang="en-US" sz="2200" i="1" dirty="0">
                <a:ea typeface="ＭＳ Ｐゴシック" charset="-128"/>
              </a:rPr>
              <a:t>p</a:t>
            </a:r>
            <a:r>
              <a:rPr lang="en-US" altLang="en-US" sz="2200" dirty="0">
                <a:ea typeface="ＭＳ Ｐゴシック" charset="-128"/>
              </a:rPr>
              <a:t> value</a:t>
            </a:r>
          </a:p>
          <a:p>
            <a:pPr eaLnBrk="1" hangingPunct="1"/>
            <a:r>
              <a:rPr lang="en-US" altLang="en-US" sz="2200" dirty="0">
                <a:ea typeface="ＭＳ Ｐゴシック" charset="-128"/>
              </a:rPr>
              <a:t>Observed frequencies can be summarized in a figure or table or in the main text</a:t>
            </a:r>
          </a:p>
          <a:p>
            <a:pPr eaLnBrk="1" hangingPunct="1"/>
            <a:r>
              <a:rPr lang="en-US" altLang="en-US" sz="2200" dirty="0">
                <a:ea typeface="ＭＳ Ｐゴシック" charset="-128"/>
              </a:rPr>
              <a:t>To summarize the chi-square tests for independence, also report the effect size</a:t>
            </a:r>
          </a:p>
          <a:p>
            <a:pPr eaLnBrk="1" hangingPunct="1"/>
            <a:r>
              <a:rPr lang="en-US" altLang="en-US" sz="2200" dirty="0">
                <a:ea typeface="ＭＳ Ｐゴシック" charset="-128"/>
              </a:rPr>
              <a:t>Here is a summary of the results for Example 17.2, using Cramer</a:t>
            </a:r>
            <a:r>
              <a:rPr lang="ja-JP" altLang="en-US" sz="2200" dirty="0">
                <a:ea typeface="ＭＳ Ｐゴシック" charset="-128"/>
              </a:rPr>
              <a:t>’</a:t>
            </a:r>
            <a:r>
              <a:rPr lang="en-US" altLang="ja-JP" sz="2200" dirty="0">
                <a:ea typeface="ＭＳ Ｐゴシック" charset="-128"/>
              </a:rPr>
              <a:t>s </a:t>
            </a:r>
            <a:r>
              <a:rPr lang="en-US" altLang="ja-JP" sz="2200" i="1" dirty="0">
                <a:ea typeface="ＭＳ Ｐゴシック" charset="-128"/>
              </a:rPr>
              <a:t>V </a:t>
            </a:r>
            <a:r>
              <a:rPr lang="en-US" altLang="ja-JP" sz="2200" dirty="0">
                <a:ea typeface="ＭＳ Ｐゴシック" charset="-128"/>
              </a:rPr>
              <a:t>as the measured effect size: </a:t>
            </a:r>
          </a:p>
          <a:p>
            <a:pPr lvl="1" eaLnBrk="1" hangingPunct="1"/>
            <a:r>
              <a:rPr lang="en-US" altLang="en-US" dirty="0"/>
              <a:t>The chi-square test for independence showed a significant relationship between the type of counseling and outcome,                   		 , </a:t>
            </a:r>
            <a:r>
              <a:rPr lang="en-US" altLang="en-US" i="1" dirty="0"/>
              <a:t>                        </a:t>
            </a:r>
            <a:r>
              <a:rPr lang="en-US" altLang="en-US" dirty="0"/>
              <a:t>. The data indicate that family involvement in counseling is associated with a greater number of patients completing counseling.</a:t>
            </a:r>
          </a:p>
        </p:txBody>
      </p:sp>
      <p:sp>
        <p:nvSpPr>
          <p:cNvPr id="32773"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AB2F2A3-3C5F-4090-9DBA-DE66239875AC}" type="slidenum">
              <a:rPr lang="en-US" altLang="en-US" smtClean="0">
                <a:solidFill>
                  <a:srgbClr val="898989"/>
                </a:solidFill>
              </a:rPr>
              <a:pPr eaLnBrk="1" hangingPunct="1"/>
              <a:t>11</a:t>
            </a:fld>
            <a:endParaRPr lang="en-US" altLang="en-US">
              <a:solidFill>
                <a:srgbClr val="898989"/>
              </a:solidFill>
            </a:endParaRPr>
          </a:p>
        </p:txBody>
      </p:sp>
      <p:sp>
        <p:nvSpPr>
          <p:cNvPr id="32777" name="Rectangle 20"/>
          <p:cNvSpPr>
            <a:spLocks noChangeArrowheads="1"/>
          </p:cNvSpPr>
          <p:nvPr/>
        </p:nvSpPr>
        <p:spPr bwMode="auto">
          <a:xfrm>
            <a:off x="8178800" y="1544639"/>
            <a:ext cx="6412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sz="2000">
                <a:solidFill>
                  <a:srgbClr val="000000"/>
                </a:solidFill>
                <a:latin typeface="Times New Roman" charset="0"/>
              </a:rPr>
              <a:t> </a:t>
            </a:r>
            <a:endParaRPr lang="en-US" altLang="en-US"/>
          </a:p>
        </p:txBody>
      </p:sp>
      <p:graphicFrame>
        <p:nvGraphicFramePr>
          <p:cNvPr id="2" name="Object 1"/>
          <p:cNvGraphicFramePr>
            <a:graphicFrameLocks noChangeAspect="1"/>
          </p:cNvGraphicFramePr>
          <p:nvPr/>
        </p:nvGraphicFramePr>
        <p:xfrm>
          <a:off x="7543800" y="4495800"/>
          <a:ext cx="1371600" cy="416378"/>
        </p:xfrm>
        <a:graphic>
          <a:graphicData uri="http://schemas.openxmlformats.org/presentationml/2006/ole">
            <mc:AlternateContent xmlns:mc="http://schemas.openxmlformats.org/markup-compatibility/2006">
              <mc:Choice xmlns:v="urn:schemas-microsoft-com:vml" Requires="v">
                <p:oleObj name="Equation" r:id="rId3" imgW="711200" imgH="215900" progId="Equation.DSMT4">
                  <p:embed/>
                </p:oleObj>
              </mc:Choice>
              <mc:Fallback>
                <p:oleObj name="Equation" r:id="rId3" imgW="711200" imgH="215900" progId="Equation.DSMT4">
                  <p:embed/>
                  <p:pic>
                    <p:nvPicPr>
                      <p:cNvPr id="2" name="Object 1"/>
                      <p:cNvPicPr/>
                      <p:nvPr/>
                    </p:nvPicPr>
                    <p:blipFill>
                      <a:blip r:embed="rId4"/>
                      <a:stretch>
                        <a:fillRect/>
                      </a:stretch>
                    </p:blipFill>
                    <p:spPr>
                      <a:xfrm>
                        <a:off x="7543800" y="4495800"/>
                        <a:ext cx="1371600" cy="416378"/>
                      </a:xfrm>
                      <a:prstGeom prst="rect">
                        <a:avLst/>
                      </a:prstGeom>
                    </p:spPr>
                  </p:pic>
                </p:oleObj>
              </mc:Fallback>
            </mc:AlternateContent>
          </a:graphicData>
        </a:graphic>
      </p:graphicFrame>
      <p:graphicFrame>
        <p:nvGraphicFramePr>
          <p:cNvPr id="3" name="Object 2"/>
          <p:cNvGraphicFramePr>
            <a:graphicFrameLocks noChangeAspect="1"/>
          </p:cNvGraphicFramePr>
          <p:nvPr/>
        </p:nvGraphicFramePr>
        <p:xfrm>
          <a:off x="2743200" y="5486400"/>
          <a:ext cx="1255059" cy="381000"/>
        </p:xfrm>
        <a:graphic>
          <a:graphicData uri="http://schemas.openxmlformats.org/presentationml/2006/ole">
            <mc:AlternateContent xmlns:mc="http://schemas.openxmlformats.org/markup-compatibility/2006">
              <mc:Choice xmlns:v="urn:schemas-microsoft-com:vml" Requires="v">
                <p:oleObj name="Equation" r:id="rId5" imgW="711200" imgH="215900" progId="Equation.DSMT4">
                  <p:embed/>
                </p:oleObj>
              </mc:Choice>
              <mc:Fallback>
                <p:oleObj name="Equation" r:id="rId5" imgW="711200" imgH="215900" progId="Equation.DSMT4">
                  <p:embed/>
                  <p:pic>
                    <p:nvPicPr>
                      <p:cNvPr id="3" name="Object 2"/>
                      <p:cNvPicPr/>
                      <p:nvPr/>
                    </p:nvPicPr>
                    <p:blipFill>
                      <a:blip r:embed="rId6"/>
                      <a:stretch>
                        <a:fillRect/>
                      </a:stretch>
                    </p:blipFill>
                    <p:spPr>
                      <a:xfrm>
                        <a:off x="2743200" y="5486400"/>
                        <a:ext cx="1255059" cy="381000"/>
                      </a:xfrm>
                      <a:prstGeom prst="rect">
                        <a:avLst/>
                      </a:prstGeom>
                    </p:spPr>
                  </p:pic>
                </p:oleObj>
              </mc:Fallback>
            </mc:AlternateContent>
          </a:graphicData>
        </a:graphic>
      </p:graphicFrame>
      <p:graphicFrame>
        <p:nvGraphicFramePr>
          <p:cNvPr id="4" name="Object 3"/>
          <p:cNvGraphicFramePr>
            <a:graphicFrameLocks noChangeAspect="1"/>
          </p:cNvGraphicFramePr>
          <p:nvPr/>
        </p:nvGraphicFramePr>
        <p:xfrm>
          <a:off x="4038600" y="5486400"/>
          <a:ext cx="1752600" cy="337038"/>
        </p:xfrm>
        <a:graphic>
          <a:graphicData uri="http://schemas.openxmlformats.org/presentationml/2006/ole">
            <mc:AlternateContent xmlns:mc="http://schemas.openxmlformats.org/markup-compatibility/2006">
              <mc:Choice xmlns:v="urn:schemas-microsoft-com:vml" Requires="v">
                <p:oleObj name="Equation" r:id="rId7" imgW="990600" imgH="190500" progId="Equation.DSMT4">
                  <p:embed/>
                </p:oleObj>
              </mc:Choice>
              <mc:Fallback>
                <p:oleObj name="Equation" r:id="rId7" imgW="990600" imgH="190500" progId="Equation.DSMT4">
                  <p:embed/>
                  <p:pic>
                    <p:nvPicPr>
                      <p:cNvPr id="4" name="Object 3"/>
                      <p:cNvPicPr/>
                      <p:nvPr/>
                    </p:nvPicPr>
                    <p:blipFill>
                      <a:blip r:embed="rId8"/>
                      <a:stretch>
                        <a:fillRect/>
                      </a:stretch>
                    </p:blipFill>
                    <p:spPr>
                      <a:xfrm>
                        <a:off x="4038600" y="5486400"/>
                        <a:ext cx="1752600" cy="337038"/>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a:ea typeface="ＭＳ Ｐゴシック" charset="-128"/>
              </a:rPr>
              <a:t>Measures of Effect Size</a:t>
            </a:r>
          </a:p>
        </p:txBody>
      </p:sp>
      <p:sp>
        <p:nvSpPr>
          <p:cNvPr id="30723" name="Content Placeholder 2"/>
          <p:cNvSpPr>
            <a:spLocks noGrp="1"/>
          </p:cNvSpPr>
          <p:nvPr>
            <p:ph idx="1"/>
          </p:nvPr>
        </p:nvSpPr>
        <p:spPr>
          <a:xfrm>
            <a:off x="2438400" y="1600201"/>
            <a:ext cx="3810000" cy="4530725"/>
          </a:xfrm>
        </p:spPr>
        <p:txBody>
          <a:bodyPr/>
          <a:lstStyle/>
          <a:p>
            <a:pPr marL="0" indent="0">
              <a:buNone/>
            </a:pPr>
            <a:r>
              <a:rPr lang="en-US" altLang="en-US" sz="2600" dirty="0">
                <a:ea typeface="ＭＳ Ｐゴシック" charset="-128"/>
              </a:rPr>
              <a:t>There are three common measures of effect size for the chi-square test for independence</a:t>
            </a:r>
          </a:p>
          <a:p>
            <a:pPr lvl="1" eaLnBrk="1" hangingPunct="1"/>
            <a:r>
              <a:rPr lang="en-US" altLang="en-US" dirty="0"/>
              <a:t>Proportion of variance</a:t>
            </a:r>
          </a:p>
          <a:p>
            <a:pPr lvl="1" eaLnBrk="1" hangingPunct="1"/>
            <a:r>
              <a:rPr lang="en-US" altLang="en-US" dirty="0"/>
              <a:t>Phi coefficient</a:t>
            </a:r>
          </a:p>
          <a:p>
            <a:pPr lvl="1" eaLnBrk="1" hangingPunct="1"/>
            <a:r>
              <a:rPr lang="en-US" altLang="en-US" dirty="0"/>
              <a:t>Cramer</a:t>
            </a:r>
            <a:r>
              <a:rPr lang="ja-JP" altLang="en-US" dirty="0"/>
              <a:t>’</a:t>
            </a:r>
            <a:r>
              <a:rPr lang="en-US" altLang="ja-JP" dirty="0"/>
              <a:t>s </a:t>
            </a:r>
            <a:r>
              <a:rPr lang="en-US" altLang="ja-JP" i="1" dirty="0"/>
              <a:t>V</a:t>
            </a:r>
            <a:endParaRPr lang="en-US" altLang="en-US" i="1" dirty="0"/>
          </a:p>
        </p:txBody>
      </p:sp>
      <p:sp>
        <p:nvSpPr>
          <p:cNvPr id="30725" name="Content Placeholder 2"/>
          <p:cNvSpPr txBox="1">
            <a:spLocks/>
          </p:cNvSpPr>
          <p:nvPr/>
        </p:nvSpPr>
        <p:spPr bwMode="auto">
          <a:xfrm>
            <a:off x="6248400" y="1600201"/>
            <a:ext cx="3810000"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57200" indent="-4572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Font typeface="Arial" charset="0"/>
              <a:buChar char="•"/>
            </a:pPr>
            <a:r>
              <a:rPr lang="en-US" altLang="en-US" sz="2000" dirty="0">
                <a:solidFill>
                  <a:schemeClr val="accent2"/>
                </a:solidFill>
              </a:rPr>
              <a:t>Proportion of variance</a:t>
            </a:r>
          </a:p>
          <a:p>
            <a:pPr lvl="1">
              <a:spcBef>
                <a:spcPct val="20000"/>
              </a:spcBef>
              <a:buClr>
                <a:srgbClr val="BF4D00"/>
              </a:buClr>
              <a:buFont typeface="Arial" charset="0"/>
              <a:buChar char="•"/>
            </a:pPr>
            <a:r>
              <a:rPr lang="en-US" altLang="en-US" dirty="0">
                <a:solidFill>
                  <a:srgbClr val="BF4D00"/>
                </a:solidFill>
              </a:rPr>
              <a:t>When stated as an effect size with a chi-square test for independence, the r term is replaced with    </a:t>
            </a:r>
          </a:p>
          <a:p>
            <a:pPr lvl="1">
              <a:spcBef>
                <a:spcPct val="20000"/>
              </a:spcBef>
              <a:buClr>
                <a:srgbClr val="BF4D00"/>
              </a:buClr>
              <a:buFont typeface="Arial" charset="0"/>
              <a:buChar char="•"/>
            </a:pPr>
            <a:r>
              <a:rPr lang="en-US" altLang="en-US" dirty="0">
                <a:solidFill>
                  <a:srgbClr val="BF4D00"/>
                </a:solidFill>
              </a:rPr>
              <a:t>In Example 17.2, we selected 110 participants and computed   </a:t>
            </a:r>
          </a:p>
          <a:p>
            <a:pPr lvl="1">
              <a:spcBef>
                <a:spcPct val="20000"/>
              </a:spcBef>
              <a:buClr>
                <a:srgbClr val="BF4D00"/>
              </a:buClr>
              <a:buFont typeface="Arial" charset="0"/>
              <a:buChar char="•"/>
            </a:pPr>
            <a:r>
              <a:rPr lang="en-US" altLang="en-US" dirty="0">
                <a:solidFill>
                  <a:srgbClr val="BF4D00"/>
                </a:solidFill>
              </a:rPr>
              <a:t>The proportion of variance is: </a:t>
            </a:r>
          </a:p>
          <a:p>
            <a:pPr lvl="1">
              <a:spcBef>
                <a:spcPct val="20000"/>
              </a:spcBef>
              <a:buClr>
                <a:srgbClr val="BF4D00"/>
              </a:buClr>
              <a:buFont typeface="Arial" charset="0"/>
              <a:buChar char="•"/>
            </a:pPr>
            <a:endParaRPr lang="en-US" altLang="en-US" dirty="0">
              <a:solidFill>
                <a:srgbClr val="BF4D00"/>
              </a:solidFill>
            </a:endParaRPr>
          </a:p>
          <a:p>
            <a:pPr lvl="1">
              <a:spcBef>
                <a:spcPct val="20000"/>
              </a:spcBef>
              <a:buClr>
                <a:srgbClr val="BF4D00"/>
              </a:buClr>
              <a:buFont typeface="Arial" charset="0"/>
              <a:buChar char="•"/>
            </a:pPr>
            <a:r>
              <a:rPr lang="en-US" altLang="en-US" dirty="0">
                <a:solidFill>
                  <a:srgbClr val="BF4D00"/>
                </a:solidFill>
              </a:rPr>
              <a:t>Type of counseling attended accounts for 5% of total variance for completing counseling</a:t>
            </a:r>
          </a:p>
          <a:p>
            <a:pPr lvl="2">
              <a:spcBef>
                <a:spcPct val="20000"/>
              </a:spcBef>
              <a:buClr>
                <a:schemeClr val="accent1"/>
              </a:buClr>
              <a:buSzPct val="75000"/>
            </a:pPr>
            <a:r>
              <a:rPr lang="en-US" altLang="en-US" sz="2000" dirty="0"/>
              <a:t>              </a:t>
            </a:r>
          </a:p>
        </p:txBody>
      </p:sp>
      <p:sp>
        <p:nvSpPr>
          <p:cNvPr id="30726" name="Slide Number Placeholder 10"/>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786E32E-86C2-44DF-A83A-6B8F7A07B24E}" type="slidenum">
              <a:rPr lang="en-US" altLang="en-US" smtClean="0">
                <a:solidFill>
                  <a:srgbClr val="898989"/>
                </a:solidFill>
              </a:rPr>
              <a:pPr eaLnBrk="1" hangingPunct="1"/>
              <a:t>2</a:t>
            </a:fld>
            <a:endParaRPr lang="en-US" altLang="en-US">
              <a:solidFill>
                <a:srgbClr val="898989"/>
              </a:solidFill>
            </a:endParaRPr>
          </a:p>
        </p:txBody>
      </p:sp>
      <p:graphicFrame>
        <p:nvGraphicFramePr>
          <p:cNvPr id="2" name="Object 1"/>
          <p:cNvGraphicFramePr>
            <a:graphicFrameLocks noChangeAspect="1"/>
          </p:cNvGraphicFramePr>
          <p:nvPr/>
        </p:nvGraphicFramePr>
        <p:xfrm>
          <a:off x="6032500" y="3327400"/>
          <a:ext cx="127000" cy="203200"/>
        </p:xfrm>
        <a:graphic>
          <a:graphicData uri="http://schemas.openxmlformats.org/presentationml/2006/ole">
            <mc:AlternateContent xmlns:mc="http://schemas.openxmlformats.org/markup-compatibility/2006">
              <mc:Choice xmlns:v="urn:schemas-microsoft-com:vml" Requires="v">
                <p:oleObj name="Equation" r:id="rId3" imgW="127000" imgH="203200" progId="Equation.DSMT4">
                  <p:embed/>
                </p:oleObj>
              </mc:Choice>
              <mc:Fallback>
                <p:oleObj name="Equation" r:id="rId3" imgW="127000" imgH="203200" progId="Equation.DSMT4">
                  <p:embed/>
                  <p:pic>
                    <p:nvPicPr>
                      <p:cNvPr id="2" name="Object 1"/>
                      <p:cNvPicPr/>
                      <p:nvPr/>
                    </p:nvPicPr>
                    <p:blipFill>
                      <a:blip r:embed="rId4"/>
                      <a:stretch>
                        <a:fillRect/>
                      </a:stretch>
                    </p:blipFill>
                    <p:spPr>
                      <a:xfrm>
                        <a:off x="6032500" y="3327400"/>
                        <a:ext cx="127000" cy="203200"/>
                      </a:xfrm>
                      <a:prstGeom prst="rect">
                        <a:avLst/>
                      </a:prstGeom>
                    </p:spPr>
                  </p:pic>
                </p:oleObj>
              </mc:Fallback>
            </mc:AlternateContent>
          </a:graphicData>
        </a:graphic>
      </p:graphicFrame>
      <p:graphicFrame>
        <p:nvGraphicFramePr>
          <p:cNvPr id="3" name="Object 2"/>
          <p:cNvGraphicFramePr>
            <a:graphicFrameLocks noChangeAspect="1"/>
          </p:cNvGraphicFramePr>
          <p:nvPr/>
        </p:nvGraphicFramePr>
        <p:xfrm>
          <a:off x="9372600" y="1524000"/>
          <a:ext cx="762000" cy="609600"/>
        </p:xfrm>
        <a:graphic>
          <a:graphicData uri="http://schemas.openxmlformats.org/presentationml/2006/ole">
            <mc:AlternateContent xmlns:mc="http://schemas.openxmlformats.org/markup-compatibility/2006">
              <mc:Choice xmlns:v="urn:schemas-microsoft-com:vml" Requires="v">
                <p:oleObj name="Equation" r:id="rId5" imgW="444500" imgH="355600" progId="Equation.DSMT4">
                  <p:embed/>
                </p:oleObj>
              </mc:Choice>
              <mc:Fallback>
                <p:oleObj name="Equation" r:id="rId5" imgW="444500" imgH="355600" progId="Equation.DSMT4">
                  <p:embed/>
                  <p:pic>
                    <p:nvPicPr>
                      <p:cNvPr id="3" name="Object 2"/>
                      <p:cNvPicPr/>
                      <p:nvPr/>
                    </p:nvPicPr>
                    <p:blipFill>
                      <a:blip r:embed="rId6"/>
                      <a:stretch>
                        <a:fillRect/>
                      </a:stretch>
                    </p:blipFill>
                    <p:spPr>
                      <a:xfrm>
                        <a:off x="9372600" y="1524000"/>
                        <a:ext cx="762000" cy="609600"/>
                      </a:xfrm>
                      <a:prstGeom prst="rect">
                        <a:avLst/>
                      </a:prstGeom>
                    </p:spPr>
                  </p:pic>
                </p:oleObj>
              </mc:Fallback>
            </mc:AlternateContent>
          </a:graphicData>
        </a:graphic>
      </p:graphicFrame>
      <p:graphicFrame>
        <p:nvGraphicFramePr>
          <p:cNvPr id="4" name="Object 3"/>
          <p:cNvGraphicFramePr>
            <a:graphicFrameLocks noChangeAspect="1"/>
          </p:cNvGraphicFramePr>
          <p:nvPr/>
        </p:nvGraphicFramePr>
        <p:xfrm>
          <a:off x="8763000" y="2819400"/>
          <a:ext cx="228600" cy="355600"/>
        </p:xfrm>
        <a:graphic>
          <a:graphicData uri="http://schemas.openxmlformats.org/presentationml/2006/ole">
            <mc:AlternateContent xmlns:mc="http://schemas.openxmlformats.org/markup-compatibility/2006">
              <mc:Choice xmlns:v="urn:schemas-microsoft-com:vml" Requires="v">
                <p:oleObj name="Equation" r:id="rId7" imgW="114300" imgH="177800" progId="Equation.DSMT4">
                  <p:embed/>
                </p:oleObj>
              </mc:Choice>
              <mc:Fallback>
                <p:oleObj name="Equation" r:id="rId7" imgW="114300" imgH="177800" progId="Equation.DSMT4">
                  <p:embed/>
                  <p:pic>
                    <p:nvPicPr>
                      <p:cNvPr id="4" name="Object 3"/>
                      <p:cNvPicPr/>
                      <p:nvPr/>
                    </p:nvPicPr>
                    <p:blipFill>
                      <a:blip r:embed="rId8"/>
                      <a:stretch>
                        <a:fillRect/>
                      </a:stretch>
                    </p:blipFill>
                    <p:spPr>
                      <a:xfrm>
                        <a:off x="8763000" y="2819400"/>
                        <a:ext cx="228600" cy="3556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7467600" y="4343400"/>
          <a:ext cx="1676400" cy="634314"/>
        </p:xfrm>
        <a:graphic>
          <a:graphicData uri="http://schemas.openxmlformats.org/presentationml/2006/ole">
            <mc:AlternateContent xmlns:mc="http://schemas.openxmlformats.org/markup-compatibility/2006">
              <mc:Choice xmlns:v="urn:schemas-microsoft-com:vml" Requires="v">
                <p:oleObj name="Equation" r:id="rId9" imgW="939800" imgH="355600" progId="Equation.DSMT4">
                  <p:embed/>
                </p:oleObj>
              </mc:Choice>
              <mc:Fallback>
                <p:oleObj name="Equation" r:id="rId9" imgW="939800" imgH="355600" progId="Equation.DSMT4">
                  <p:embed/>
                  <p:pic>
                    <p:nvPicPr>
                      <p:cNvPr id="5" name="Object 4"/>
                      <p:cNvPicPr/>
                      <p:nvPr/>
                    </p:nvPicPr>
                    <p:blipFill>
                      <a:blip r:embed="rId10"/>
                      <a:stretch>
                        <a:fillRect/>
                      </a:stretch>
                    </p:blipFill>
                    <p:spPr>
                      <a:xfrm>
                        <a:off x="7467600" y="4343400"/>
                        <a:ext cx="1676400" cy="634314"/>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8686800" y="3733800"/>
          <a:ext cx="1219200" cy="318868"/>
        </p:xfrm>
        <a:graphic>
          <a:graphicData uri="http://schemas.openxmlformats.org/presentationml/2006/ole">
            <mc:AlternateContent xmlns:mc="http://schemas.openxmlformats.org/markup-compatibility/2006">
              <mc:Choice xmlns:v="urn:schemas-microsoft-com:vml" Requires="v">
                <p:oleObj name="Equation" r:id="rId11" imgW="825500" imgH="215900" progId="Equation.DSMT4">
                  <p:embed/>
                </p:oleObj>
              </mc:Choice>
              <mc:Fallback>
                <p:oleObj name="Equation" r:id="rId11" imgW="825500" imgH="215900" progId="Equation.DSMT4">
                  <p:embed/>
                  <p:pic>
                    <p:nvPicPr>
                      <p:cNvPr id="6" name="Object 5"/>
                      <p:cNvPicPr/>
                      <p:nvPr/>
                    </p:nvPicPr>
                    <p:blipFill>
                      <a:blip r:embed="rId12"/>
                      <a:stretch>
                        <a:fillRect/>
                      </a:stretch>
                    </p:blipFill>
                    <p:spPr>
                      <a:xfrm>
                        <a:off x="8686800" y="3733800"/>
                        <a:ext cx="1219200" cy="318868"/>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981200" y="762000"/>
            <a:ext cx="8229600" cy="838200"/>
          </a:xfrm>
        </p:spPr>
        <p:txBody>
          <a:bodyPr/>
          <a:lstStyle/>
          <a:p>
            <a:pPr eaLnBrk="1" hangingPunct="1"/>
            <a:r>
              <a:rPr lang="en-US" altLang="en-US">
                <a:ea typeface="ＭＳ Ｐゴシック" charset="-128"/>
              </a:rPr>
              <a:t>Measures of Effect Size (cont.)</a:t>
            </a:r>
          </a:p>
        </p:txBody>
      </p:sp>
      <p:sp>
        <p:nvSpPr>
          <p:cNvPr id="31747" name="Content Placeholder 2"/>
          <p:cNvSpPr>
            <a:spLocks noGrp="1"/>
          </p:cNvSpPr>
          <p:nvPr>
            <p:ph idx="1"/>
          </p:nvPr>
        </p:nvSpPr>
        <p:spPr>
          <a:xfrm>
            <a:off x="2438400" y="1600200"/>
            <a:ext cx="3733800" cy="3352800"/>
          </a:xfrm>
        </p:spPr>
        <p:txBody>
          <a:bodyPr>
            <a:normAutofit lnSpcReduction="10000"/>
          </a:bodyPr>
          <a:lstStyle/>
          <a:p>
            <a:pPr marL="457200" indent="-457200">
              <a:buClr>
                <a:schemeClr val="accent2"/>
              </a:buClr>
            </a:pPr>
            <a:r>
              <a:rPr lang="en-US" altLang="en-US" sz="2000" dirty="0">
                <a:solidFill>
                  <a:schemeClr val="accent2"/>
                </a:solidFill>
                <a:ea typeface="ＭＳ Ｐゴシック" charset="-128"/>
              </a:rPr>
              <a:t>Phi coefficient</a:t>
            </a:r>
          </a:p>
          <a:p>
            <a:pPr lvl="1">
              <a:buClr>
                <a:srgbClr val="BF4D00"/>
              </a:buClr>
            </a:pPr>
            <a:r>
              <a:rPr lang="en-US" altLang="en-US" dirty="0">
                <a:solidFill>
                  <a:srgbClr val="BF4D00"/>
                </a:solidFill>
              </a:rPr>
              <a:t>The square root of the proportion of variance is the phi coefficient</a:t>
            </a:r>
          </a:p>
          <a:p>
            <a:pPr lvl="1">
              <a:buClr>
                <a:srgbClr val="BF4D00"/>
              </a:buClr>
            </a:pPr>
            <a:r>
              <a:rPr lang="en-US" altLang="en-US" dirty="0">
                <a:solidFill>
                  <a:srgbClr val="BF4D00"/>
                </a:solidFill>
              </a:rPr>
              <a:t>Using the phi coefficient to estimate effect size in Example 17.2, we take the square root of the proportion of variance: </a:t>
            </a:r>
            <a:r>
              <a:rPr lang="en-US" altLang="en-US" sz="1700" dirty="0"/>
              <a:t>                </a:t>
            </a:r>
          </a:p>
          <a:p>
            <a:pPr lvl="1" eaLnBrk="1" hangingPunct="1"/>
            <a:endParaRPr lang="en-US" altLang="en-US" dirty="0"/>
          </a:p>
        </p:txBody>
      </p:sp>
      <p:sp>
        <p:nvSpPr>
          <p:cNvPr id="31749" name="Content Placeholder 2"/>
          <p:cNvSpPr txBox="1">
            <a:spLocks/>
          </p:cNvSpPr>
          <p:nvPr/>
        </p:nvSpPr>
        <p:spPr bwMode="auto">
          <a:xfrm>
            <a:off x="6477000" y="1600201"/>
            <a:ext cx="3733800"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57200" indent="-4572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Font typeface="Arial" charset="0"/>
              <a:buChar char="•"/>
            </a:pPr>
            <a:r>
              <a:rPr lang="en-US" altLang="en-US" sz="2000" dirty="0">
                <a:solidFill>
                  <a:schemeClr val="accent2"/>
                </a:solidFill>
              </a:rPr>
              <a:t>Cramer</a:t>
            </a:r>
            <a:r>
              <a:rPr lang="ja-JP" altLang="en-US" sz="2000" dirty="0">
                <a:solidFill>
                  <a:schemeClr val="accent2"/>
                </a:solidFill>
              </a:rPr>
              <a:t>’</a:t>
            </a:r>
            <a:r>
              <a:rPr lang="en-US" altLang="ja-JP" sz="2000" dirty="0">
                <a:solidFill>
                  <a:schemeClr val="accent2"/>
                </a:solidFill>
              </a:rPr>
              <a:t>s V </a:t>
            </a:r>
          </a:p>
          <a:p>
            <a:pPr lvl="1">
              <a:spcBef>
                <a:spcPct val="20000"/>
              </a:spcBef>
              <a:buClr>
                <a:srgbClr val="BF4D00"/>
              </a:buClr>
              <a:buFont typeface="Arial" charset="0"/>
              <a:buChar char="•"/>
            </a:pPr>
            <a:r>
              <a:rPr lang="en-US" altLang="en-US" sz="2000" dirty="0">
                <a:solidFill>
                  <a:srgbClr val="BF4D00"/>
                </a:solidFill>
              </a:rPr>
              <a:t>When the levels of one or more categorical variables are greater than two, we use Cramer</a:t>
            </a:r>
            <a:r>
              <a:rPr lang="ja-JP" altLang="en-US" sz="2000" dirty="0">
                <a:solidFill>
                  <a:srgbClr val="BF4D00"/>
                </a:solidFill>
              </a:rPr>
              <a:t>’</a:t>
            </a:r>
            <a:r>
              <a:rPr lang="en-US" altLang="ja-JP" sz="2000" dirty="0">
                <a:solidFill>
                  <a:srgbClr val="BF4D00"/>
                </a:solidFill>
              </a:rPr>
              <a:t>s V or Cramer</a:t>
            </a:r>
            <a:r>
              <a:rPr lang="ja-JP" altLang="en-US" sz="2000" dirty="0">
                <a:solidFill>
                  <a:srgbClr val="BF4D00"/>
                </a:solidFill>
              </a:rPr>
              <a:t>’</a:t>
            </a:r>
            <a:r>
              <a:rPr lang="en-US" altLang="ja-JP" sz="2000" dirty="0">
                <a:solidFill>
                  <a:srgbClr val="BF4D00"/>
                </a:solidFill>
              </a:rPr>
              <a:t>s phi to estimate effect size</a:t>
            </a:r>
          </a:p>
          <a:p>
            <a:pPr lvl="1">
              <a:spcBef>
                <a:spcPct val="20000"/>
              </a:spcBef>
              <a:buClr>
                <a:srgbClr val="BF4D00"/>
              </a:buClr>
              <a:buFont typeface="Arial" charset="0"/>
              <a:buChar char="•"/>
            </a:pPr>
            <a:r>
              <a:rPr lang="en-US" altLang="en-US" sz="2000" dirty="0" err="1">
                <a:solidFill>
                  <a:srgbClr val="BF4D00"/>
                </a:solidFill>
              </a:rPr>
              <a:t>df</a:t>
            </a:r>
            <a:r>
              <a:rPr lang="en-US" altLang="en-US" sz="2000" dirty="0">
                <a:solidFill>
                  <a:srgbClr val="BF4D00"/>
                </a:solidFill>
              </a:rPr>
              <a:t>-smaller is the smaller of the two </a:t>
            </a:r>
            <a:r>
              <a:rPr lang="en-US" altLang="en-US" sz="2000" dirty="0" err="1">
                <a:solidFill>
                  <a:srgbClr val="BF4D00"/>
                </a:solidFill>
              </a:rPr>
              <a:t>df</a:t>
            </a:r>
            <a:r>
              <a:rPr lang="en-US" altLang="en-US" sz="2000" dirty="0">
                <a:solidFill>
                  <a:srgbClr val="BF4D00"/>
                </a:solidFill>
              </a:rPr>
              <a:t> </a:t>
            </a:r>
            <a:r>
              <a:rPr lang="en-US" altLang="en-US" sz="1700" dirty="0"/>
              <a:t>               </a:t>
            </a:r>
            <a:endParaRPr lang="en-US" altLang="en-US" sz="2000" dirty="0"/>
          </a:p>
        </p:txBody>
      </p:sp>
      <p:sp>
        <p:nvSpPr>
          <p:cNvPr id="31750" name="Slide Number Placeholder 1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96ACA5C-5505-4E3D-9C82-996C1109A267}" type="slidenum">
              <a:rPr lang="en-US" altLang="en-US" smtClean="0">
                <a:solidFill>
                  <a:srgbClr val="898989"/>
                </a:solidFill>
              </a:rPr>
              <a:pPr eaLnBrk="1" hangingPunct="1"/>
              <a:t>3</a:t>
            </a:fld>
            <a:endParaRPr lang="en-US" altLang="en-US">
              <a:solidFill>
                <a:srgbClr val="898989"/>
              </a:solidFill>
            </a:endParaRPr>
          </a:p>
        </p:txBody>
      </p:sp>
      <p:graphicFrame>
        <p:nvGraphicFramePr>
          <p:cNvPr id="2" name="Object 1"/>
          <p:cNvGraphicFramePr>
            <a:graphicFrameLocks noChangeAspect="1"/>
          </p:cNvGraphicFramePr>
          <p:nvPr/>
        </p:nvGraphicFramePr>
        <p:xfrm>
          <a:off x="4800600" y="1447800"/>
          <a:ext cx="711200" cy="598905"/>
        </p:xfrm>
        <a:graphic>
          <a:graphicData uri="http://schemas.openxmlformats.org/presentationml/2006/ole">
            <mc:AlternateContent xmlns:mc="http://schemas.openxmlformats.org/markup-compatibility/2006">
              <mc:Choice xmlns:v="urn:schemas-microsoft-com:vml" Requires="v">
                <p:oleObj name="Equation" r:id="rId3" imgW="482600" imgH="406400" progId="Equation.DSMT4">
                  <p:embed/>
                </p:oleObj>
              </mc:Choice>
              <mc:Fallback>
                <p:oleObj name="Equation" r:id="rId3" imgW="482600" imgH="406400" progId="Equation.DSMT4">
                  <p:embed/>
                  <p:pic>
                    <p:nvPicPr>
                      <p:cNvPr id="2" name="Object 1"/>
                      <p:cNvPicPr/>
                      <p:nvPr/>
                    </p:nvPicPr>
                    <p:blipFill>
                      <a:blip r:embed="rId4"/>
                      <a:stretch>
                        <a:fillRect/>
                      </a:stretch>
                    </p:blipFill>
                    <p:spPr>
                      <a:xfrm>
                        <a:off x="4800600" y="1447800"/>
                        <a:ext cx="711200" cy="598905"/>
                      </a:xfrm>
                      <a:prstGeom prst="rect">
                        <a:avLst/>
                      </a:prstGeom>
                    </p:spPr>
                  </p:pic>
                </p:oleObj>
              </mc:Fallback>
            </mc:AlternateContent>
          </a:graphicData>
        </a:graphic>
      </p:graphicFrame>
      <p:graphicFrame>
        <p:nvGraphicFramePr>
          <p:cNvPr id="3" name="Object 2"/>
          <p:cNvGraphicFramePr>
            <a:graphicFrameLocks noChangeAspect="1"/>
          </p:cNvGraphicFramePr>
          <p:nvPr/>
        </p:nvGraphicFramePr>
        <p:xfrm>
          <a:off x="8458200" y="1447800"/>
          <a:ext cx="914400" cy="603849"/>
        </p:xfrm>
        <a:graphic>
          <a:graphicData uri="http://schemas.openxmlformats.org/presentationml/2006/ole">
            <mc:AlternateContent xmlns:mc="http://schemas.openxmlformats.org/markup-compatibility/2006">
              <mc:Choice xmlns:v="urn:schemas-microsoft-com:vml" Requires="v">
                <p:oleObj name="Equation" r:id="rId5" imgW="673100" imgH="444500" progId="Equation.DSMT4">
                  <p:embed/>
                </p:oleObj>
              </mc:Choice>
              <mc:Fallback>
                <p:oleObj name="Equation" r:id="rId5" imgW="673100" imgH="444500" progId="Equation.DSMT4">
                  <p:embed/>
                  <p:pic>
                    <p:nvPicPr>
                      <p:cNvPr id="3" name="Object 2"/>
                      <p:cNvPicPr/>
                      <p:nvPr/>
                    </p:nvPicPr>
                    <p:blipFill>
                      <a:blip r:embed="rId6"/>
                      <a:stretch>
                        <a:fillRect/>
                      </a:stretch>
                    </p:blipFill>
                    <p:spPr>
                      <a:xfrm>
                        <a:off x="8458200" y="1447800"/>
                        <a:ext cx="914400" cy="603849"/>
                      </a:xfrm>
                      <a:prstGeom prst="rect">
                        <a:avLst/>
                      </a:prstGeom>
                    </p:spPr>
                  </p:pic>
                </p:oleObj>
              </mc:Fallback>
            </mc:AlternateContent>
          </a:graphicData>
        </a:graphic>
      </p:graphicFrame>
      <p:graphicFrame>
        <p:nvGraphicFramePr>
          <p:cNvPr id="4" name="Object 3"/>
          <p:cNvGraphicFramePr>
            <a:graphicFrameLocks noChangeAspect="1"/>
          </p:cNvGraphicFramePr>
          <p:nvPr/>
        </p:nvGraphicFramePr>
        <p:xfrm>
          <a:off x="3429000" y="4572000"/>
          <a:ext cx="2032000" cy="457200"/>
        </p:xfrm>
        <a:graphic>
          <a:graphicData uri="http://schemas.openxmlformats.org/presentationml/2006/ole">
            <mc:AlternateContent xmlns:mc="http://schemas.openxmlformats.org/markup-compatibility/2006">
              <mc:Choice xmlns:v="urn:schemas-microsoft-com:vml" Requires="v">
                <p:oleObj name="Equation" r:id="rId7" imgW="1016000" imgH="228600" progId="Equation.DSMT4">
                  <p:embed/>
                </p:oleObj>
              </mc:Choice>
              <mc:Fallback>
                <p:oleObj name="Equation" r:id="rId7" imgW="1016000" imgH="228600" progId="Equation.DSMT4">
                  <p:embed/>
                  <p:pic>
                    <p:nvPicPr>
                      <p:cNvPr id="4" name="Object 3"/>
                      <p:cNvPicPr/>
                      <p:nvPr/>
                    </p:nvPicPr>
                    <p:blipFill>
                      <a:blip r:embed="rId8"/>
                      <a:stretch>
                        <a:fillRect/>
                      </a:stretch>
                    </p:blipFill>
                    <p:spPr>
                      <a:xfrm>
                        <a:off x="3429000" y="4572000"/>
                        <a:ext cx="2032000" cy="4572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7467600" y="4952998"/>
          <a:ext cx="2743200" cy="702804"/>
        </p:xfrm>
        <a:graphic>
          <a:graphicData uri="http://schemas.openxmlformats.org/presentationml/2006/ole">
            <mc:AlternateContent xmlns:mc="http://schemas.openxmlformats.org/markup-compatibility/2006">
              <mc:Choice xmlns:v="urn:schemas-microsoft-com:vml" Requires="v">
                <p:oleObj name="Equation" r:id="rId9" imgW="1536700" imgH="393700" progId="Equation.DSMT4">
                  <p:embed/>
                </p:oleObj>
              </mc:Choice>
              <mc:Fallback>
                <p:oleObj name="Equation" r:id="rId9" imgW="1536700" imgH="393700" progId="Equation.DSMT4">
                  <p:embed/>
                  <p:pic>
                    <p:nvPicPr>
                      <p:cNvPr id="5" name="Object 4"/>
                      <p:cNvPicPr/>
                      <p:nvPr/>
                    </p:nvPicPr>
                    <p:blipFill>
                      <a:blip r:embed="rId10"/>
                      <a:stretch>
                        <a:fillRect/>
                      </a:stretch>
                    </p:blipFill>
                    <p:spPr>
                      <a:xfrm>
                        <a:off x="7467600" y="4952998"/>
                        <a:ext cx="2743200" cy="702804"/>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in R</a:t>
            </a:r>
          </a:p>
        </p:txBody>
      </p:sp>
      <p:sp>
        <p:nvSpPr>
          <p:cNvPr id="3" name="Content Placeholder 2"/>
          <p:cNvSpPr>
            <a:spLocks noGrp="1"/>
          </p:cNvSpPr>
          <p:nvPr>
            <p:ph idx="1"/>
          </p:nvPr>
        </p:nvSpPr>
        <p:spPr/>
        <p:txBody>
          <a:bodyPr/>
          <a:lstStyle/>
          <a:p>
            <a:r>
              <a:rPr lang="en-US" dirty="0"/>
              <a:t>#</a:t>
            </a:r>
            <a:r>
              <a:rPr lang="en-US" dirty="0" err="1"/>
              <a:t>chisq.test</a:t>
            </a:r>
            <a:r>
              <a:rPr lang="en-US" dirty="0"/>
              <a:t> performs chi-squared contingency table tests and goodness-of-fit tests.</a:t>
            </a:r>
          </a:p>
          <a:p>
            <a:r>
              <a:rPr lang="en-US" dirty="0"/>
              <a:t>#https://</a:t>
            </a:r>
            <a:r>
              <a:rPr lang="en-US" dirty="0" err="1"/>
              <a:t>www.rdocumentation.org</a:t>
            </a:r>
            <a:r>
              <a:rPr lang="en-US" dirty="0"/>
              <a:t>/packages/stats/versions/3.4.3/topics/</a:t>
            </a:r>
            <a:r>
              <a:rPr lang="en-US" dirty="0" err="1"/>
              <a:t>chisq.test</a:t>
            </a:r>
            <a:endParaRPr lang="en-US" dirty="0"/>
          </a:p>
          <a:p>
            <a:r>
              <a:rPr lang="en-US" dirty="0"/>
              <a:t>M &lt;- </a:t>
            </a:r>
            <a:r>
              <a:rPr lang="en-US" dirty="0" err="1"/>
              <a:t>as.table</a:t>
            </a:r>
            <a:r>
              <a:rPr lang="en-US" dirty="0"/>
              <a:t>(</a:t>
            </a:r>
            <a:r>
              <a:rPr lang="en-US" dirty="0" err="1"/>
              <a:t>rbind</a:t>
            </a:r>
            <a:r>
              <a:rPr lang="en-US" dirty="0"/>
              <a:t>(c(22, 31), c(12, 45)))</a:t>
            </a:r>
          </a:p>
          <a:p>
            <a:r>
              <a:rPr lang="en-US" dirty="0" err="1"/>
              <a:t>dimnames</a:t>
            </a:r>
            <a:r>
              <a:rPr lang="en-US" dirty="0"/>
              <a:t>(M) &lt;- list(outcome = c("Completion", "Premature Termination"), </a:t>
            </a:r>
            <a:r>
              <a:rPr lang="en-US" dirty="0" err="1"/>
              <a:t>TypeOfCounselling</a:t>
            </a:r>
            <a:r>
              <a:rPr lang="en-US" dirty="0"/>
              <a:t> = c("</a:t>
            </a:r>
            <a:r>
              <a:rPr lang="en-US" dirty="0" err="1"/>
              <a:t>Family","Individual</a:t>
            </a:r>
            <a:r>
              <a:rPr lang="en-US" dirty="0"/>
              <a:t>"))</a:t>
            </a:r>
          </a:p>
          <a:p>
            <a:r>
              <a:rPr lang="en-US" dirty="0"/>
              <a:t>(</a:t>
            </a:r>
            <a:r>
              <a:rPr lang="en-US" dirty="0" err="1"/>
              <a:t>Xsq</a:t>
            </a:r>
            <a:r>
              <a:rPr lang="en-US" dirty="0"/>
              <a:t> &lt;- </a:t>
            </a:r>
            <a:r>
              <a:rPr lang="en-US" dirty="0" err="1"/>
              <a:t>chisq.test</a:t>
            </a:r>
            <a:r>
              <a:rPr lang="en-US" dirty="0"/>
              <a:t>(M))</a:t>
            </a:r>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4</a:t>
            </a:fld>
            <a:endParaRPr lang="en-US" altLang="en-US"/>
          </a:p>
        </p:txBody>
      </p:sp>
    </p:spTree>
    <p:extLst>
      <p:ext uri="{BB962C8B-B14F-4D97-AF65-F5344CB8AC3E}">
        <p14:creationId xmlns:p14="http://schemas.microsoft.com/office/powerpoint/2010/main" val="233859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in SPSS</a:t>
            </a:r>
          </a:p>
        </p:txBody>
      </p:sp>
      <p:sp>
        <p:nvSpPr>
          <p:cNvPr id="3" name="Content Placeholder 2"/>
          <p:cNvSpPr>
            <a:spLocks noGrp="1"/>
          </p:cNvSpPr>
          <p:nvPr>
            <p:ph idx="1"/>
          </p:nvPr>
        </p:nvSpPr>
        <p:spPr/>
        <p:txBody>
          <a:bodyPr/>
          <a:lstStyle/>
          <a:p>
            <a:r>
              <a:rPr lang="en-US" dirty="0"/>
              <a:t>Hypothetical Example: Effectiveness of a Drug Treatment</a:t>
            </a:r>
          </a:p>
          <a:p>
            <a:r>
              <a:rPr lang="en-US" dirty="0"/>
              <a:t>Let’s consider a hypothetical case where we test the effectiveness of a drug for a certain medical condition. Suppose we have 105 patients under study and 50 of them were treated with the drug. The remaining 55 patients were kept as control samples. The health condition of all patients was checked after a week.</a:t>
            </a:r>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5</a:t>
            </a:fld>
            <a:endParaRPr lang="en-US" altLang="en-US"/>
          </a:p>
        </p:txBody>
      </p:sp>
    </p:spTree>
    <p:extLst>
      <p:ext uri="{BB962C8B-B14F-4D97-AF65-F5344CB8AC3E}">
        <p14:creationId xmlns:p14="http://schemas.microsoft.com/office/powerpoint/2010/main" val="23119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in SPSS</a:t>
            </a:r>
          </a:p>
        </p:txBody>
      </p:sp>
      <p:sp>
        <p:nvSpPr>
          <p:cNvPr id="3" name="Content Placeholder 2"/>
          <p:cNvSpPr>
            <a:spLocks noGrp="1"/>
          </p:cNvSpPr>
          <p:nvPr>
            <p:ph idx="1"/>
          </p:nvPr>
        </p:nvSpPr>
        <p:spPr/>
        <p:txBody>
          <a:bodyPr/>
          <a:lstStyle/>
          <a:p>
            <a:r>
              <a:rPr lang="en-US" dirty="0"/>
              <a:t>The following table shows if their condition improved or not. </a:t>
            </a:r>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6</a:t>
            </a:fld>
            <a:endParaRPr lang="en-US" altLang="en-US"/>
          </a:p>
        </p:txBody>
      </p:sp>
      <p:pic>
        <p:nvPicPr>
          <p:cNvPr id="5" name="Picture 4" descr="Screen Shot 2018-04-17 at 2.07.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819400"/>
            <a:ext cx="5829300" cy="3657600"/>
          </a:xfrm>
          <a:prstGeom prst="rect">
            <a:avLst/>
          </a:prstGeom>
        </p:spPr>
      </p:pic>
    </p:spTree>
    <p:extLst>
      <p:ext uri="{BB962C8B-B14F-4D97-AF65-F5344CB8AC3E}">
        <p14:creationId xmlns:p14="http://schemas.microsoft.com/office/powerpoint/2010/main" val="247834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in SPSS</a:t>
            </a:r>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7</a:t>
            </a:fld>
            <a:endParaRPr lang="en-US" altLang="en-US"/>
          </a:p>
        </p:txBody>
      </p:sp>
      <p:pic>
        <p:nvPicPr>
          <p:cNvPr id="6" name="Picture 5" descr="Screen Shot 2018-04-17 at 2.0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689100"/>
            <a:ext cx="5668496" cy="5168900"/>
          </a:xfrm>
          <a:prstGeom prst="rect">
            <a:avLst/>
          </a:prstGeom>
        </p:spPr>
      </p:pic>
    </p:spTree>
    <p:extLst>
      <p:ext uri="{BB962C8B-B14F-4D97-AF65-F5344CB8AC3E}">
        <p14:creationId xmlns:p14="http://schemas.microsoft.com/office/powerpoint/2010/main" val="77551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in SPSS</a:t>
            </a:r>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8</a:t>
            </a:fld>
            <a:endParaRPr lang="en-US" altLang="en-US"/>
          </a:p>
        </p:txBody>
      </p:sp>
      <p:pic>
        <p:nvPicPr>
          <p:cNvPr id="3" name="Picture 2" descr="Screen Shot 2018-04-17 at 2.10.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676401"/>
            <a:ext cx="7277100" cy="5035339"/>
          </a:xfrm>
          <a:prstGeom prst="rect">
            <a:avLst/>
          </a:prstGeom>
        </p:spPr>
      </p:pic>
    </p:spTree>
    <p:extLst>
      <p:ext uri="{BB962C8B-B14F-4D97-AF65-F5344CB8AC3E}">
        <p14:creationId xmlns:p14="http://schemas.microsoft.com/office/powerpoint/2010/main" val="121977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in SPSS</a:t>
            </a:r>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9</a:t>
            </a:fld>
            <a:endParaRPr lang="en-US" altLang="en-US"/>
          </a:p>
        </p:txBody>
      </p:sp>
      <p:pic>
        <p:nvPicPr>
          <p:cNvPr id="3" name="Picture 2" descr="Screen Shot 2018-04-17 at 2.10.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600201"/>
            <a:ext cx="7213600" cy="5014193"/>
          </a:xfrm>
          <a:prstGeom prst="rect">
            <a:avLst/>
          </a:prstGeom>
        </p:spPr>
      </p:pic>
    </p:spTree>
    <p:extLst>
      <p:ext uri="{BB962C8B-B14F-4D97-AF65-F5344CB8AC3E}">
        <p14:creationId xmlns:p14="http://schemas.microsoft.com/office/powerpoint/2010/main" val="798636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Words>
  <Application>Microsoft Macintosh PowerPoint</Application>
  <PresentationFormat>Widescreen</PresentationFormat>
  <Paragraphs>55</Paragraphs>
  <Slides>11</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Equation</vt:lpstr>
      <vt:lpstr>Effect Size Calculation</vt:lpstr>
      <vt:lpstr>Measures of Effect Size</vt:lpstr>
      <vt:lpstr>Measures of Effect Size (cont.)</vt:lpstr>
      <vt:lpstr>Chi-Square Test in R</vt:lpstr>
      <vt:lpstr>Chi-Square Test in SPSS</vt:lpstr>
      <vt:lpstr>Chi-Square Test in SPSS</vt:lpstr>
      <vt:lpstr>Chi-Square Test in SPSS</vt:lpstr>
      <vt:lpstr>Chi-Square Test in SPSS</vt:lpstr>
      <vt:lpstr>Chi-Square Test in SPSS</vt:lpstr>
      <vt:lpstr>Chi-Square Test in SPSS</vt:lpstr>
      <vt:lpstr>APA in Focus: Reporting  the Chi-Square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Size Calculation</dc:title>
  <dc:creator>Jibo He</dc:creator>
  <cp:lastModifiedBy>Jibo He</cp:lastModifiedBy>
  <cp:revision>2</cp:revision>
  <dcterms:created xsi:type="dcterms:W3CDTF">2022-06-18T01:56:35Z</dcterms:created>
  <dcterms:modified xsi:type="dcterms:W3CDTF">2022-06-18T01:57:13Z</dcterms:modified>
</cp:coreProperties>
</file>