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66" r:id="rId3"/>
    <p:sldId id="267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8" r:id="rId13"/>
    <p:sldId id="337" r:id="rId14"/>
    <p:sldId id="262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4674"/>
  </p:normalViewPr>
  <p:slideViewPr>
    <p:cSldViewPr snapToGrid="0">
      <p:cViewPr varScale="1">
        <p:scale>
          <a:sx n="119" d="100"/>
          <a:sy n="119" d="100"/>
        </p:scale>
        <p:origin x="196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05375-9A87-4E15-9F06-154E621E59AC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49417-F218-4B8E-B44B-02FF4189E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1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3165AA-EAC7-4983-B2A8-3946BAA2E53A}" type="datetime1">
              <a:rPr lang="zh-CN" altLang="en-US" smtClean="0"/>
              <a:t>2022/5/25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81A65-5543-466A-B599-F930466A524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1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C3AE8F-9808-444B-90ED-6676F0EA4BA1}" type="datetime1">
              <a:rPr lang="zh-CN" altLang="en-US" smtClean="0"/>
              <a:t>2022/5/25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A9A57-F9A1-41E2-A20F-E05690DB90C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1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BAE9B2-EC15-4CF7-B9C3-E954A86B0668}" type="datetime1">
              <a:rPr lang="zh-CN" altLang="en-US" smtClean="0"/>
              <a:t>2022/5/25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950F0-0169-40F4-9F9E-14267291365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87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A79EEC86-5909-45C2-A483-49120B6A1D12}" type="datetime1">
              <a:rPr lang="zh-CN" altLang="en-US" smtClean="0"/>
              <a:t>2022/5/25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18538" y="649287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6CD9149D-A996-4356-B7CD-0154EA4A17F5}" type="slidenum">
              <a:rPr lang="zh-CN" altLang="en-US"/>
              <a:pPr/>
              <a:t>‹#›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50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4642E6-E87E-4F5A-BFB0-5E84971AA3A1}" type="datetime1">
              <a:rPr lang="zh-CN" altLang="en-US" smtClean="0"/>
              <a:t>2022/5/25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1315A-F76C-40C3-98DE-0C3426670D5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40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E42489-AF6F-472D-9D6D-AE94D712BB6E}" type="datetime1">
              <a:rPr lang="zh-CN" altLang="en-US" smtClean="0"/>
              <a:t>2022/5/25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87D91-341C-428B-9F9D-7B1CDA0A13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66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B86DBB-7249-4105-8946-5AE8146545CB}" type="datetime1">
              <a:rPr lang="zh-CN" altLang="en-US" smtClean="0"/>
              <a:t>2022/5/25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CDB5A-4468-4C24-B0F4-86459BAF9DC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6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3A8E23-74C3-404F-98A8-2A859AEDE0C4}" type="datetime1">
              <a:rPr lang="zh-CN" altLang="en-US" smtClean="0"/>
              <a:t>2022/5/25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73B40-7925-4BFF-AF88-D4647F97780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14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723EA9-BC0F-4D94-BDE5-C26D70181971}" type="datetime1">
              <a:rPr lang="zh-CN" altLang="en-US" smtClean="0"/>
              <a:t>2022/5/25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1B968-E51B-421F-93A6-3DACACC12EB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0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BB2D20-4324-4CE2-9907-12FD1CFF5D1A}" type="datetime1">
              <a:rPr lang="zh-CN" altLang="en-US" smtClean="0"/>
              <a:t>2022/5/25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BC81C-252C-4407-8040-ECDE4F9EE9E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5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2F2DEB-3D08-4A86-9BC8-22E747C1600B}" type="datetime1">
              <a:rPr lang="zh-CN" altLang="en-US" smtClean="0"/>
              <a:t>2022/5/25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2F7117-1B16-4687-9564-5CAAC1C6F50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58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940614-51EE-4673-9848-513E58227F8E}" type="datetime1">
              <a:rPr lang="zh-CN" altLang="en-US" smtClean="0"/>
              <a:t>2022/5/25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6CC4EA-5102-4E63-8E83-25F72B08120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2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4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C883908-4D56-4660-BC0B-1EF6C9496251}" type="datetime1">
              <a:rPr lang="zh-CN" altLang="en-US" smtClean="0"/>
              <a:t>2022/5/25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4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18538" y="6491618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42A6D27D-6188-4305-907C-68B963A18CD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sychology-courses.appspot.com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ypi.python.org/pypi/xlr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pypi.python.org/pypi/xlutils" TargetMode="External"/><Relationship Id="rId4" Type="http://schemas.openxmlformats.org/officeDocument/2006/relationships/hyperlink" Target="https://pypi.python.org/pypi/xlw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xlsxwriter.readthedocs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xlrd/0.7.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-16935" y="-2540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3077" name="直接连接符 11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0" y="6356350"/>
            <a:ext cx="9144000" cy="501650"/>
            <a:chOff x="0" y="6356350"/>
            <a:chExt cx="9144000" cy="501650"/>
          </a:xfrm>
          <a:solidFill>
            <a:srgbClr val="8A0000"/>
          </a:solidFill>
        </p:grpSpPr>
        <p:sp>
          <p:nvSpPr>
            <p:cNvPr id="3075" name="矩形 8"/>
            <p:cNvSpPr>
              <a:spLocks noChangeArrowheads="1"/>
            </p:cNvSpPr>
            <p:nvPr/>
          </p:nvSpPr>
          <p:spPr bwMode="auto">
            <a:xfrm>
              <a:off x="0" y="6453188"/>
              <a:ext cx="9144000" cy="4048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8A0000"/>
                </a:solidFill>
              </a:endParaRPr>
            </a:p>
          </p:txBody>
        </p:sp>
        <p:sp>
          <p:nvSpPr>
            <p:cNvPr id="3078" name="等腰三角形 12"/>
            <p:cNvSpPr>
              <a:spLocks noChangeArrowheads="1"/>
            </p:cNvSpPr>
            <p:nvPr/>
          </p:nvSpPr>
          <p:spPr bwMode="auto">
            <a:xfrm>
              <a:off x="8242300" y="6356350"/>
              <a:ext cx="146050" cy="125413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8A0000"/>
                </a:solidFill>
              </a:endParaRPr>
            </a:p>
          </p:txBody>
        </p:sp>
      </p:grpSp>
      <p:sp>
        <p:nvSpPr>
          <p:cNvPr id="307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130885" y="3979862"/>
            <a:ext cx="6882227" cy="416567"/>
          </a:xfrm>
          <a:ln/>
        </p:spPr>
        <p:txBody>
          <a:bodyPr anchor="b"/>
          <a:lstStyle/>
          <a:p>
            <a:pPr marL="0" indent="0" algn="ctr"/>
            <a:r>
              <a:rPr lang="en-US" altLang="zh-CN" sz="2400" dirty="0">
                <a:solidFill>
                  <a:srgbClr val="8A0000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Computer Applications to Behavioral Sciences</a:t>
            </a:r>
          </a:p>
        </p:txBody>
      </p:sp>
      <p:sp>
        <p:nvSpPr>
          <p:cNvPr id="3081" name="文本框 3"/>
          <p:cNvSpPr>
            <a:spLocks noChangeArrowheads="1"/>
          </p:cNvSpPr>
          <p:nvPr/>
        </p:nvSpPr>
        <p:spPr bwMode="auto">
          <a:xfrm>
            <a:off x="1012729" y="4365996"/>
            <a:ext cx="81312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8A0000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  <a:sym typeface="华文中宋" panose="02010600040101010101" pitchFamily="2" charset="-122"/>
              </a:rPr>
              <a:t>Lecture 11. Excel File Processing</a:t>
            </a:r>
          </a:p>
        </p:txBody>
      </p:sp>
      <p:sp>
        <p:nvSpPr>
          <p:cNvPr id="13" name="矩形 8"/>
          <p:cNvSpPr>
            <a:spLocks noChangeArrowheads="1"/>
          </p:cNvSpPr>
          <p:nvPr/>
        </p:nvSpPr>
        <p:spPr bwMode="auto">
          <a:xfrm>
            <a:off x="3" y="4251961"/>
            <a:ext cx="423949" cy="1068184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8A0000"/>
              </a:solidFill>
            </a:endParaRPr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-1" y="3565371"/>
            <a:ext cx="9144000" cy="97631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8A0000"/>
              </a:solidFill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CCD59524-76A8-4A67-BCB3-A1B8889EB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885" y="6190000"/>
            <a:ext cx="6882227" cy="41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2pPr>
            <a:lvl3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3pPr>
            <a:lvl4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4pPr>
            <a:lvl5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9pPr>
          </a:lstStyle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r>
              <a:rPr lang="en-US" altLang="zh-CN" sz="2400" dirty="0"/>
              <a:t>Dr. </a:t>
            </a:r>
            <a:r>
              <a:rPr lang="en-US" altLang="zh-CN" sz="2400" dirty="0" err="1"/>
              <a:t>Jibo</a:t>
            </a:r>
            <a:r>
              <a:rPr lang="en-US" altLang="zh-CN" sz="2400" dirty="0"/>
              <a:t> He</a:t>
            </a:r>
          </a:p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r>
              <a:rPr lang="en-US" altLang="zh-CN" sz="2400" dirty="0"/>
              <a:t>Wichita State University</a:t>
            </a:r>
          </a:p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r>
              <a:rPr lang="en-US" altLang="zh-CN" sz="2400" dirty="0"/>
              <a:t>hejibo@gmail.com</a:t>
            </a:r>
          </a:p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D771D4-501F-4D3E-8750-3E7D7A8680A6}"/>
              </a:ext>
            </a:extLst>
          </p:cNvPr>
          <p:cNvSpPr/>
          <p:nvPr/>
        </p:nvSpPr>
        <p:spPr>
          <a:xfrm>
            <a:off x="2389349" y="6164380"/>
            <a:ext cx="436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ea typeface="MS PGothic" panose="020B0600070205080204" pitchFamily="34" charset="-128"/>
                <a:hlinkClick r:id="rId2"/>
              </a:rPr>
              <a:t>https://psychology-courses.appspot.com/</a:t>
            </a:r>
            <a:endParaRPr lang="en-US" altLang="zh-CN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12001" y="71550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Write a lot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1B4C1D-FFC7-4669-B2B6-9090ADDE8819}"/>
              </a:ext>
            </a:extLst>
          </p:cNvPr>
          <p:cNvSpPr/>
          <p:nvPr/>
        </p:nvSpPr>
        <p:spPr>
          <a:xfrm>
            <a:off x="801239" y="1656934"/>
            <a:ext cx="66459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xlwt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python package to write an excel file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book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xlwt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Workbook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encoding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"utf-8"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create a workbook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sheet1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book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add_sheet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ShowMeThePower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		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create a sheet called “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ShowMeThePower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sheet1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write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"Python is Great!"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write at A1 of the excel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book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save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"trial.xls"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save the excel file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98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79782" y="161033"/>
            <a:ext cx="7235004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Write a lot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F3568D-D7C0-4F50-8C37-C3DB72C3904F}"/>
              </a:ext>
            </a:extLst>
          </p:cNvPr>
          <p:cNvSpPr/>
          <p:nvPr/>
        </p:nvSpPr>
        <p:spPr>
          <a:xfrm>
            <a:off x="741405" y="1736229"/>
            <a:ext cx="61165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xlwt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book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xlwt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Workbook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encoding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"utf-8"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sheet1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book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add_sheet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ShowMeThePower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row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xrange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col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xrange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sheet1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write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row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col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row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col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book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save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"WriteAlot.xls"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'-_-!'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48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2136-6333-9902-468F-81A24C88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F89F98-EE20-88B9-E7EE-7FE0869B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12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48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12001" y="71550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Summary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84FD4758-3EAD-4DA5-8CDC-B6E8CE53F8AA}"/>
              </a:ext>
            </a:extLst>
          </p:cNvPr>
          <p:cNvSpPr txBox="1">
            <a:spLocks noChangeArrowheads="1"/>
          </p:cNvSpPr>
          <p:nvPr/>
        </p:nvSpPr>
        <p:spPr>
          <a:xfrm>
            <a:off x="436838" y="1897324"/>
            <a:ext cx="14020800" cy="5801784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>
              <a:buFont typeface="Gill Sans" charset="0"/>
              <a:buChar char="•"/>
            </a:pPr>
            <a:r>
              <a:rPr lang="en-US" altLang="en-US" dirty="0">
                <a:sym typeface="Gill Sans" charset="0"/>
              </a:rPr>
              <a:t>Install python packages</a:t>
            </a:r>
          </a:p>
          <a:p>
            <a:pPr marL="685800">
              <a:buFont typeface="Gill Sans" charset="0"/>
              <a:buChar char="•"/>
            </a:pPr>
            <a:r>
              <a:rPr lang="en-US" altLang="en-US" dirty="0">
                <a:solidFill>
                  <a:srgbClr val="FF00FF"/>
                </a:solidFill>
                <a:sym typeface="Gill Sans" charset="0"/>
              </a:rPr>
              <a:t>Import</a:t>
            </a:r>
            <a:r>
              <a:rPr lang="en-US" altLang="en-US" dirty="0">
                <a:sym typeface="Gill Sans" charset="0"/>
              </a:rPr>
              <a:t> a python package</a:t>
            </a:r>
          </a:p>
          <a:p>
            <a:pPr marL="1236663" lvl="1">
              <a:buFont typeface="Gill Sans" charset="0"/>
              <a:buChar char="•"/>
            </a:pPr>
            <a:r>
              <a:rPr lang="en-US" altLang="en-US" dirty="0">
                <a:sym typeface="Gill Sans" charset="0"/>
              </a:rPr>
              <a:t>Import </a:t>
            </a:r>
            <a:r>
              <a:rPr lang="en-US" altLang="en-US" dirty="0" err="1">
                <a:sym typeface="Gill Sans" charset="0"/>
              </a:rPr>
              <a:t>xlrd</a:t>
            </a:r>
            <a:endParaRPr lang="en-US" altLang="en-US" dirty="0">
              <a:sym typeface="Gill Sans" charset="0"/>
            </a:endParaRPr>
          </a:p>
          <a:p>
            <a:pPr marL="685800">
              <a:buFont typeface="Gill Sans" charset="0"/>
              <a:buChar char="•"/>
            </a:pPr>
            <a:r>
              <a:rPr lang="en-US" altLang="en-US" dirty="0">
                <a:sym typeface="Gill Sans" charset="0"/>
              </a:rPr>
              <a:t>Read an excel file</a:t>
            </a:r>
          </a:p>
          <a:p>
            <a:pPr marL="685800">
              <a:buFont typeface="Gill Sans" charset="0"/>
              <a:buChar char="•"/>
            </a:pPr>
            <a:r>
              <a:rPr lang="en-US" altLang="en-US" dirty="0">
                <a:sym typeface="Gill Sans" charset="0"/>
              </a:rPr>
              <a:t>Write an excel file</a:t>
            </a:r>
          </a:p>
        </p:txBody>
      </p:sp>
    </p:spTree>
    <p:extLst>
      <p:ext uri="{BB962C8B-B14F-4D97-AF65-F5344CB8AC3E}">
        <p14:creationId xmlns:p14="http://schemas.microsoft.com/office/powerpoint/2010/main" val="199358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9218" name="矩形 4"/>
          <p:cNvSpPr>
            <a:spLocks noChangeArrowheads="1"/>
          </p:cNvSpPr>
          <p:nvPr/>
        </p:nvSpPr>
        <p:spPr bwMode="auto">
          <a:xfrm>
            <a:off x="0" y="4"/>
            <a:ext cx="9144000" cy="4919663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 bwMode="auto">
          <a:xfrm>
            <a:off x="973931" y="2305617"/>
            <a:ext cx="71961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2pPr>
            <a:lvl3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3pPr>
            <a:lvl4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4pPr>
            <a:lvl5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9pPr>
          </a:lstStyle>
          <a:p>
            <a:pPr marL="0" indent="0" algn="ctr">
              <a:buFontTx/>
            </a:pPr>
            <a:r>
              <a:rPr lang="en-US" altLang="zh-CN" sz="8000" dirty="0">
                <a:solidFill>
                  <a:schemeClr val="bg1">
                    <a:lumMod val="9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Thank You</a:t>
            </a:r>
            <a:endParaRPr lang="zh-CN" altLang="en-US" sz="8000" dirty="0">
              <a:solidFill>
                <a:schemeClr val="bg1">
                  <a:lumMod val="95000"/>
                </a:schemeClr>
              </a:solidFill>
              <a:latin typeface="方正大标宋简体" panose="03000509000000000000" pitchFamily="65" charset="-122"/>
              <a:ea typeface="方正大标宋简体" panose="03000509000000000000" pitchFamily="65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File Processing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4531A9-FC32-48C8-A189-D06A696AD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82" y="929936"/>
            <a:ext cx="8183531" cy="647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5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64757" y="203961"/>
            <a:ext cx="6267435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Python Modules for Excel Processing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9AA82C32-6A97-40A9-9968-F02024421440}"/>
              </a:ext>
            </a:extLst>
          </p:cNvPr>
          <p:cNvSpPr txBox="1">
            <a:spLocks noChangeArrowheads="1"/>
          </p:cNvSpPr>
          <p:nvPr/>
        </p:nvSpPr>
        <p:spPr>
          <a:xfrm>
            <a:off x="296561" y="1829136"/>
            <a:ext cx="12897709" cy="5482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300" marR="0" lvl="0" indent="-304792" algn="l" defTabSz="1219170" rtl="0" eaLnBrk="1" fontAlgn="auto" latinLnBrk="0" hangingPunct="1">
              <a:lnSpc>
                <a:spcPct val="8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t>Xlrd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  <a:p>
            <a:pPr marL="1300163" marR="0" lvl="1" indent="-304792" algn="l" defTabSz="1219170" rtl="0" eaLnBrk="1" fontAlgn="auto" latinLnBrk="0" hangingPunct="1">
              <a:lnSpc>
                <a:spcPct val="8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t>reading data and formatting from .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t>xls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t> files</a:t>
            </a:r>
          </a:p>
          <a:p>
            <a:pPr marL="1300163" marR="0" lvl="1" indent="-304792" algn="l" defTabSz="1219170" rtl="0" eaLnBrk="1" fontAlgn="auto" latinLnBrk="0" hangingPunct="1">
              <a:lnSpc>
                <a:spcPct val="8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t>•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hlinkClick r:id="rId3"/>
              </a:rPr>
              <a:t>http://pypi.python.org/pypi/xlrd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  <a:p>
            <a:pPr marL="749300" marR="0" lvl="0" indent="-304792" algn="l" defTabSz="1219170" rtl="0" eaLnBrk="1" fontAlgn="auto" latinLnBrk="0" hangingPunct="1">
              <a:lnSpc>
                <a:spcPct val="8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t>Xlwt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  <a:p>
            <a:pPr marL="1300163" marR="0" lvl="1" indent="-304792" algn="l" defTabSz="1219170" rtl="0" eaLnBrk="1" fontAlgn="auto" latinLnBrk="0" hangingPunct="1">
              <a:lnSpc>
                <a:spcPct val="8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t>writing data and formatting to .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t>xls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t> files</a:t>
            </a:r>
          </a:p>
          <a:p>
            <a:pPr marL="1300163" marR="0" lvl="1" indent="-304792" algn="l" defTabSz="1219170" rtl="0" eaLnBrk="1" fontAlgn="auto" latinLnBrk="0" hangingPunct="1">
              <a:lnSpc>
                <a:spcPct val="8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hlinkClick r:id="rId4"/>
              </a:rPr>
              <a:t>https://pypi.python.org/pypi/xlwt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  <a:p>
            <a:pPr marL="749300" marR="0" lvl="0" indent="-304792" algn="l" defTabSz="1219170" rtl="0" eaLnBrk="1" fontAlgn="auto" latinLnBrk="0" hangingPunct="1">
              <a:lnSpc>
                <a:spcPct val="8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t>xlutils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  <a:p>
            <a:pPr marL="1300163" marR="0" lvl="1" indent="-304792" algn="l" defTabSz="1219170" rtl="0" eaLnBrk="1" fontAlgn="auto" latinLnBrk="0" hangingPunct="1">
              <a:lnSpc>
                <a:spcPct val="8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hlinkClick r:id="rId5"/>
              </a:rPr>
              <a:t>http://pypi.python.org/pypi/xlutils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  <a:p>
            <a:pPr marL="1300163" marR="0" lvl="1" indent="-304792" algn="l" defTabSz="1219170" rtl="0" eaLnBrk="1" fontAlgn="auto" latinLnBrk="0" hangingPunct="1">
              <a:lnSpc>
                <a:spcPct val="8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t>• a collection of utilities using both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t>xlrd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t> and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t>xlwt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t>:</a:t>
            </a:r>
          </a:p>
          <a:p>
            <a:pPr marL="1300163" marR="0" lvl="1" indent="-304792" algn="l" defTabSz="1219170" rtl="0" eaLnBrk="1" fontAlgn="auto" latinLnBrk="0" hangingPunct="1">
              <a:lnSpc>
                <a:spcPct val="8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t>◦ copying data from a source to a target spreadsheet</a:t>
            </a:r>
          </a:p>
          <a:p>
            <a:pPr marL="1300163" marR="0" lvl="1" indent="-304792" algn="l" defTabSz="1219170" rtl="0" eaLnBrk="1" fontAlgn="auto" latinLnBrk="0" hangingPunct="1">
              <a:lnSpc>
                <a:spcPct val="8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t>◦ filtering data from a source to a target spreadsheet</a:t>
            </a:r>
          </a:p>
          <a:p>
            <a:pPr marL="1300163" marR="0" lvl="1" indent="-304792" algn="l" defTabSz="1219170" rtl="0" eaLnBrk="1" fontAlgn="auto" latinLnBrk="0" hangingPunct="1">
              <a:lnSpc>
                <a:spcPct val="8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  <a:p>
            <a:pPr marL="749300" marR="0" lvl="0" indent="-304792" algn="l" defTabSz="1219170" rtl="0" eaLnBrk="1" fontAlgn="auto" latinLnBrk="0" hangingPunct="1">
              <a:lnSpc>
                <a:spcPct val="8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29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18659" y="249025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Python Modules for Excel Processing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EA191561-8CA2-4A79-9A24-75C06908D9E5}"/>
              </a:ext>
            </a:extLst>
          </p:cNvPr>
          <p:cNvSpPr txBox="1">
            <a:spLocks noChangeArrowheads="1"/>
          </p:cNvSpPr>
          <p:nvPr/>
        </p:nvSpPr>
        <p:spPr>
          <a:xfrm>
            <a:off x="170249" y="2261378"/>
            <a:ext cx="7482703" cy="5801784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300"/>
            <a:r>
              <a:rPr lang="en-US" altLang="en-US" sz="2400" dirty="0" err="1"/>
              <a:t>XlsxWriter</a:t>
            </a:r>
            <a:endParaRPr lang="en-US" altLang="en-US" sz="2400" dirty="0"/>
          </a:p>
          <a:p>
            <a:pPr marL="1300163" lvl="1"/>
            <a:r>
              <a:rPr lang="en-US" altLang="en-US" dirty="0">
                <a:hlinkClick r:id="rId3"/>
              </a:rPr>
              <a:t>https://xlsxwriter.readthedocs.org/</a:t>
            </a:r>
            <a:endParaRPr lang="en-US" altLang="en-US" dirty="0"/>
          </a:p>
          <a:p>
            <a:pPr marL="1300163" lvl="1"/>
            <a:r>
              <a:rPr lang="en-US" altLang="en-US" dirty="0" err="1"/>
              <a:t>XlsxWriter</a:t>
            </a:r>
            <a:r>
              <a:rPr lang="en-US" altLang="en-US" dirty="0"/>
              <a:t> is a Python module that can be used to write text, numbers, formulas and hyperlinks to multiple worksheets in an Excel 2007+ XLSX file. It supports features such as formatting and many more, including:</a:t>
            </a:r>
          </a:p>
        </p:txBody>
      </p:sp>
    </p:spTree>
    <p:extLst>
      <p:ext uri="{BB962C8B-B14F-4D97-AF65-F5344CB8AC3E}">
        <p14:creationId xmlns:p14="http://schemas.microsoft.com/office/powerpoint/2010/main" val="328888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37860" y="278612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Install Python packages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B3EA9A2-DF29-4659-9000-F0E67E490C50}"/>
              </a:ext>
            </a:extLst>
          </p:cNvPr>
          <p:cNvSpPr txBox="1">
            <a:spLocks noChangeArrowheads="1"/>
          </p:cNvSpPr>
          <p:nvPr/>
        </p:nvSpPr>
        <p:spPr>
          <a:xfrm>
            <a:off x="282489" y="2290965"/>
            <a:ext cx="13931900" cy="5295900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300">
              <a:buFont typeface="Gill Sans" charset="0"/>
              <a:buChar char="•"/>
            </a:pPr>
            <a:r>
              <a:rPr lang="en-US" altLang="en-US" dirty="0">
                <a:solidFill>
                  <a:srgbClr val="FF7F00"/>
                </a:solidFill>
                <a:sym typeface="Gill Sans" charset="0"/>
              </a:rPr>
              <a:t>Install using .exe </a:t>
            </a:r>
          </a:p>
          <a:p>
            <a:pPr marL="1300163" lvl="1">
              <a:buFont typeface="Gill Sans" charset="0"/>
              <a:buChar char="•"/>
            </a:pPr>
            <a:r>
              <a:rPr lang="pl-PL" altLang="en-US" dirty="0">
                <a:solidFill>
                  <a:schemeClr val="accent4">
                    <a:lumMod val="75000"/>
                  </a:schemeClr>
                </a:solidFill>
                <a:sym typeface="Gill Sans" charset="0"/>
              </a:rPr>
              <a:t>xlrd-0.7.1.win32.exe</a:t>
            </a:r>
          </a:p>
          <a:p>
            <a:pPr marL="1300163" lvl="1">
              <a:buFont typeface="Gill Sans" charset="0"/>
              <a:buChar char="•"/>
            </a:pPr>
            <a:r>
              <a:rPr lang="pl-PL" altLang="en-US" dirty="0">
                <a:solidFill>
                  <a:srgbClr val="FFFF00"/>
                </a:solidFill>
                <a:sym typeface="Gill Sans" charset="0"/>
                <a:hlinkClick r:id="rId3"/>
              </a:rPr>
              <a:t>https://pypi.python.org/pypi/xlrd/0.7.1</a:t>
            </a:r>
            <a:endParaRPr lang="pl-PL" altLang="en-US" dirty="0">
              <a:solidFill>
                <a:srgbClr val="FFFF00"/>
              </a:solidFill>
              <a:sym typeface="Gill Sans" charset="0"/>
            </a:endParaRPr>
          </a:p>
          <a:p>
            <a:pPr marL="749300">
              <a:buFont typeface="Gill Sans" charset="0"/>
              <a:buChar char="•"/>
            </a:pPr>
            <a:r>
              <a:rPr lang="en-US" altLang="en-US" dirty="0">
                <a:solidFill>
                  <a:srgbClr val="FF7F00"/>
                </a:solidFill>
                <a:sym typeface="Gill Sans" charset="0"/>
              </a:rPr>
              <a:t>Install from source:</a:t>
            </a:r>
          </a:p>
          <a:p>
            <a:pPr marL="1300163" lvl="1">
              <a:buFont typeface="Gill Sans" charset="0"/>
              <a:buChar char="•"/>
            </a:pPr>
            <a:r>
              <a:rPr lang="en-US" altLang="en-US" dirty="0">
                <a:solidFill>
                  <a:schemeClr val="accent4">
                    <a:lumMod val="75000"/>
                  </a:schemeClr>
                </a:solidFill>
                <a:sym typeface="Gill Sans" charset="0"/>
              </a:rPr>
              <a:t>C:\&gt; cd xlrd-0.7.1</a:t>
            </a:r>
          </a:p>
          <a:p>
            <a:pPr marL="1300163" lvl="1">
              <a:buFont typeface="Gill Sans" charset="0"/>
              <a:buChar char="•"/>
            </a:pPr>
            <a:endParaRPr lang="en-US" altLang="en-US" dirty="0">
              <a:solidFill>
                <a:schemeClr val="accent4">
                  <a:lumMod val="75000"/>
                </a:schemeClr>
              </a:solidFill>
              <a:sym typeface="Gill Sans" charset="0"/>
            </a:endParaRPr>
          </a:p>
          <a:p>
            <a:pPr marL="1300163" lvl="1">
              <a:buFont typeface="Gill Sans" charset="0"/>
              <a:buChar char="•"/>
            </a:pPr>
            <a:r>
              <a:rPr lang="en-US" altLang="en-US" dirty="0">
                <a:solidFill>
                  <a:schemeClr val="accent4">
                    <a:lumMod val="75000"/>
                  </a:schemeClr>
                </a:solidFill>
                <a:sym typeface="Gill Sans" charset="0"/>
              </a:rPr>
              <a:t>C:\xlrd-0.7.1&gt; python setup.py install</a:t>
            </a:r>
          </a:p>
          <a:p>
            <a:pPr marL="1300163" lvl="1">
              <a:buFont typeface="Gill Sans" charset="0"/>
              <a:buChar char="•"/>
            </a:pPr>
            <a:endParaRPr lang="en-US" altLang="en-US" dirty="0">
              <a:solidFill>
                <a:srgbClr val="FFFF00"/>
              </a:solidFill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4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61427" y="285880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Import modules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B1EB785-BD43-4272-A5D2-2E7D37E16CC9}"/>
              </a:ext>
            </a:extLst>
          </p:cNvPr>
          <p:cNvSpPr txBox="1">
            <a:spLocks/>
          </p:cNvSpPr>
          <p:nvPr/>
        </p:nvSpPr>
        <p:spPr>
          <a:xfrm>
            <a:off x="590379" y="2112891"/>
            <a:ext cx="14020800" cy="5801784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from </a:t>
            </a:r>
            <a:r>
              <a:rPr lang="en-US" altLang="en-US" dirty="0" err="1"/>
              <a:t>mmap</a:t>
            </a:r>
            <a:r>
              <a:rPr lang="en-US" altLang="en-US" dirty="0"/>
              <a:t> import </a:t>
            </a:r>
            <a:r>
              <a:rPr lang="en-US" altLang="en-US" dirty="0" err="1"/>
              <a:t>mmap,ACCESS_READ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from </a:t>
            </a:r>
            <a:r>
              <a:rPr lang="en-US" altLang="en-US" dirty="0" err="1"/>
              <a:t>xlrd</a:t>
            </a:r>
            <a:r>
              <a:rPr lang="en-US" altLang="en-US" dirty="0"/>
              <a:t> import </a:t>
            </a:r>
            <a:r>
              <a:rPr lang="en-US" altLang="en-US" dirty="0" err="1"/>
              <a:t>open_workbook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Import </a:t>
            </a:r>
            <a:r>
              <a:rPr lang="en-US" altLang="en-US" dirty="0" err="1"/>
              <a:t>xlrd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282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29015" y="285880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Open an Excel File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6DACC9-EE47-478B-9127-1CFD831D5C86}"/>
              </a:ext>
            </a:extLst>
          </p:cNvPr>
          <p:cNvSpPr/>
          <p:nvPr/>
        </p:nvSpPr>
        <p:spPr>
          <a:xfrm>
            <a:off x="251253" y="2041301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xlrd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xlrd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open_workbook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wb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open_workbook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'simple.xls'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s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wb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sheets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Sheet:'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name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row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nrows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col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ncols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cell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row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col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).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value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4F955F-B6ED-4F30-9720-7EC70A655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481" y="2495638"/>
            <a:ext cx="4723772" cy="316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4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07794" y="248744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Open an Excel File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E9CFD9B-BA52-4F8F-B143-14D0FA51F9A6}"/>
              </a:ext>
            </a:extLst>
          </p:cNvPr>
          <p:cNvSpPr txBox="1">
            <a:spLocks/>
          </p:cNvSpPr>
          <p:nvPr/>
        </p:nvSpPr>
        <p:spPr>
          <a:xfrm>
            <a:off x="755650" y="1897324"/>
            <a:ext cx="14020800" cy="5801784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/>
              <a:t>import </a:t>
            </a:r>
            <a:r>
              <a:rPr lang="en-US" altLang="en-US" dirty="0" err="1"/>
              <a:t>xlrd</a:t>
            </a:r>
            <a:endParaRPr lang="en-US" altLang="en-US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FF00FF"/>
                </a:solidFill>
              </a:rPr>
              <a:t>	- </a:t>
            </a:r>
            <a:r>
              <a:rPr lang="en-US" altLang="en-US" dirty="0" err="1">
                <a:solidFill>
                  <a:srgbClr val="FF00FF"/>
                </a:solidFill>
              </a:rPr>
              <a:t>xlrd</a:t>
            </a:r>
            <a:r>
              <a:rPr lang="en-US" altLang="en-US" dirty="0">
                <a:solidFill>
                  <a:srgbClr val="FF00FF"/>
                </a:solidFill>
              </a:rPr>
              <a:t> is the package to read excel files.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 err="1"/>
              <a:t>wb</a:t>
            </a:r>
            <a:r>
              <a:rPr lang="en-US" altLang="en-US" dirty="0"/>
              <a:t> = </a:t>
            </a:r>
            <a:r>
              <a:rPr lang="en-US" altLang="en-US" dirty="0" err="1">
                <a:solidFill>
                  <a:srgbClr val="FF0000"/>
                </a:solidFill>
              </a:rPr>
              <a:t>open_workbook</a:t>
            </a:r>
            <a:r>
              <a:rPr lang="en-US" altLang="en-US" dirty="0"/>
              <a:t>('</a:t>
            </a:r>
            <a:r>
              <a:rPr lang="en-US" altLang="en-US" dirty="0" err="1"/>
              <a:t>simple.xls</a:t>
            </a:r>
            <a:r>
              <a:rPr lang="en-US" altLang="en-US" dirty="0"/>
              <a:t>')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FF00FF"/>
                </a:solidFill>
              </a:rPr>
              <a:t>	- open a workbook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 err="1"/>
              <a:t>s.nrows</a:t>
            </a:r>
            <a:r>
              <a:rPr lang="en-US" altLang="en-US" dirty="0"/>
              <a:t>, </a:t>
            </a:r>
            <a:r>
              <a:rPr lang="en-US" altLang="en-US" dirty="0" err="1"/>
              <a:t>s.ncols</a:t>
            </a:r>
            <a:endParaRPr lang="en-US" altLang="en-US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FF00FF"/>
                </a:solidFill>
              </a:rPr>
              <a:t>	- get the number of rows and columns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 err="1">
                <a:solidFill>
                  <a:srgbClr val="FF0000"/>
                </a:solidFill>
              </a:rPr>
              <a:t>s.cell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dirty="0" err="1">
                <a:solidFill>
                  <a:srgbClr val="FF0000"/>
                </a:solidFill>
              </a:rPr>
              <a:t>row,col</a:t>
            </a:r>
            <a:r>
              <a:rPr lang="en-US" altLang="en-US" dirty="0">
                <a:solidFill>
                  <a:srgbClr val="FF0000"/>
                </a:solidFill>
              </a:rPr>
              <a:t>).value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FF00FF"/>
                </a:solidFill>
              </a:rPr>
              <a:t>	- get the value at cell location of (</a:t>
            </a:r>
            <a:r>
              <a:rPr lang="en-US" altLang="en-US" dirty="0" err="1">
                <a:solidFill>
                  <a:srgbClr val="FF00FF"/>
                </a:solidFill>
              </a:rPr>
              <a:t>row,col</a:t>
            </a:r>
            <a:r>
              <a:rPr lang="en-US" altLang="en-US" dirty="0">
                <a:solidFill>
                  <a:srgbClr val="FF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166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249025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18659" y="249025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File Handle as a Sequence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BAE5C5-863B-4A97-B5ED-1F78AC04A17F}"/>
              </a:ext>
            </a:extLst>
          </p:cNvPr>
          <p:cNvSpPr/>
          <p:nvPr/>
        </p:nvSpPr>
        <p:spPr>
          <a:xfrm>
            <a:off x="300682" y="1431929"/>
            <a:ext cx="4572000" cy="4924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xlwt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book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xlwt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Workbook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encoding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"utf-8"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sheet1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book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add_sheet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ShowMeThePower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sheet1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write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"Python is Great!"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sheet1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write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"Dominance"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sheet1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write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"Test"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book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save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"trial.xls"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'-_-!'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5CA022-CF42-4A2F-8066-8D88C431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409" y="2699339"/>
            <a:ext cx="5088155" cy="324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5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方正粗宋简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4493</TotalTime>
  <Pages>0</Pages>
  <Words>635</Words>
  <Characters>0</Characters>
  <Application>Microsoft Macintosh PowerPoint</Application>
  <DocSecurity>0</DocSecurity>
  <PresentationFormat>On-screen Show (4:3)</PresentationFormat>
  <Lines>0</Lines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等线</vt:lpstr>
      <vt:lpstr>微软雅黑</vt:lpstr>
      <vt:lpstr>方正大标宋简体</vt:lpstr>
      <vt:lpstr>Arial</vt:lpstr>
      <vt:lpstr>Calibri</vt:lpstr>
      <vt:lpstr>Calibri Light</vt:lpstr>
      <vt:lpstr>Courier New</vt:lpstr>
      <vt:lpstr>Georgia</vt:lpstr>
      <vt:lpstr>Gill Sans</vt:lpstr>
      <vt:lpstr>Times New Roman</vt:lpstr>
      <vt:lpstr>Wingdings 2</vt:lpstr>
      <vt:lpstr>Office 主题</vt:lpstr>
      <vt:lpstr>Computer Applications to Behavioral Sciences</vt:lpstr>
      <vt:lpstr>File Processing</vt:lpstr>
      <vt:lpstr>Python Modules for Excel Processing</vt:lpstr>
      <vt:lpstr>Python Modules for Excel Processing</vt:lpstr>
      <vt:lpstr>Install Python packages</vt:lpstr>
      <vt:lpstr>Import modules</vt:lpstr>
      <vt:lpstr>Open an Excel File</vt:lpstr>
      <vt:lpstr>Open an Excel File</vt:lpstr>
      <vt:lpstr>File Handle as a Sequence</vt:lpstr>
      <vt:lpstr>Write a lot</vt:lpstr>
      <vt:lpstr>Write a lot</vt:lpstr>
      <vt:lpstr>PowerPoint Presentation</vt:lpstr>
      <vt:lpstr>Summary</vt:lpstr>
      <vt:lpstr>PowerPoint Presentation</vt:lpstr>
    </vt:vector>
  </TitlesOfParts>
  <Manager/>
  <Company>KG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环境破坏与环境保护</dc:title>
  <dc:subject/>
  <dc:creator>admin</dc:creator>
  <cp:keywords/>
  <dc:description/>
  <cp:lastModifiedBy>Jibo He</cp:lastModifiedBy>
  <cp:revision>81</cp:revision>
  <dcterms:created xsi:type="dcterms:W3CDTF">2013-09-13T05:32:00Z</dcterms:created>
  <dcterms:modified xsi:type="dcterms:W3CDTF">2022-05-25T04:40:23Z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2052-9.1.0.4764</vt:lpwstr>
  </property>
</Properties>
</file>